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7"/>
  </p:notesMasterIdLst>
  <p:sldIdLst>
    <p:sldId id="259" r:id="rId4"/>
    <p:sldId id="260" r:id="rId5"/>
    <p:sldId id="262" r:id="rId6"/>
    <p:sldId id="261" r:id="rId7"/>
    <p:sldId id="318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320" r:id="rId16"/>
    <p:sldId id="321" r:id="rId17"/>
    <p:sldId id="276" r:id="rId18"/>
    <p:sldId id="319" r:id="rId19"/>
    <p:sldId id="287" r:id="rId20"/>
    <p:sldId id="323" r:id="rId21"/>
    <p:sldId id="324" r:id="rId22"/>
    <p:sldId id="288" r:id="rId23"/>
    <p:sldId id="297" r:id="rId24"/>
    <p:sldId id="300" r:id="rId25"/>
    <p:sldId id="32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60" d="100"/>
          <a:sy n="60" d="100"/>
        </p:scale>
        <p:origin x="120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65796-B2D0-48EF-B845-232FAE762362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989F8-D8FA-4452-8FEB-9E2170E4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77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Figure 1.5aa</a:t>
            </a: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33BB31E-252D-4E76-BAAD-8C2B96F49E6C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216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Figure 2.2d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F039614-C821-4396-9DC7-DEF6600FAEFD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58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Figure 2.2e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FDE1092-1EC5-494C-B06B-228652D6573B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44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Figure 2.2f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B4D893D-1452-4559-ACCB-0E45824E85B4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700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UnFigure Pg71</a:t>
            </a: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1211847-B5F2-47B0-ACE6-CED36B55CE70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89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UnFigure Pg72</a:t>
            </a: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C3E6746-51AB-4757-A644-61C7E164FAF3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184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Figure 2.4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175AA52-C0EE-4A24-81AA-6C33D8F347F4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23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Figure 2.5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94B5429-1219-4DB6-8E74-95801A12C18C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73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Figure 2.7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972AC2E-CB3A-475A-9CF2-FA08072CFFD4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79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Figure 2.7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972AC2E-CB3A-475A-9CF2-FA08072CFFD4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34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Figure 2.7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972AC2E-CB3A-475A-9CF2-FA08072CFFD4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275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Figure 1.5ab</a:t>
            </a: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1E9BAA1-3355-4343-9277-3D39C57A2897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477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Figure 2.8</a:t>
            </a: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32F7DE9-E265-4736-B2B9-AE36F0948A22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73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UnFigure Pg61_1</a:t>
            </a: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B98C8DF-D849-4A6A-A1E7-B0F7A5F9F007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510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UnFigure Pg63</a:t>
            </a: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ED826BB-CB07-40E9-AA42-4D05E5412D1E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833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Figure 1.11</a:t>
            </a: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2DCB9C-26A2-44BB-92C1-728F28351B55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982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Figure 1.11c</a:t>
            </a: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734161D-76AD-4BB9-9F47-B227F829515C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2841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Figure 2.5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94B5429-1219-4DB6-8E74-95801A12C18C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218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Figure 2.2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FBB56B4-0F4D-4994-B170-1943C99E32FB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39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Figure 2.2a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8769DBE-9B4D-4115-9CF9-B816829B7009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23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Figure 2.2b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B7B682E-F6CF-4893-B3EC-B7154E11B026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4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Figure 2.2c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6BEBB02-56B0-470F-8321-9FEF7ECBD3BE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184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D5F0-D126-422F-8601-8B32658DE964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9C0-1A95-4733-B401-71851606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D5F0-D126-422F-8601-8B32658DE964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9C0-1A95-4733-B401-71851606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8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D5F0-D126-422F-8601-8B32658DE964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9C0-1A95-4733-B401-71851606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75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6C03F-983F-47B9-BB99-37789F5B4B93}" type="datetimeFigureOut">
              <a:rPr lang="en-US" altLang="en-US"/>
              <a:pPr>
                <a:defRPr/>
              </a:pPr>
              <a:t>3/11/2015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9E66F-C4AA-430F-9003-8D53BBC145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9014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FE24A-0629-4C54-AD8B-0277C520ABE7}" type="datetimeFigureOut">
              <a:rPr lang="en-US" altLang="en-US"/>
              <a:pPr>
                <a:defRPr/>
              </a:pPr>
              <a:t>3/11/2015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BE41E-7F51-426E-A88B-73C7EF55BD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2743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CF36B-77CB-4C5F-A847-474BF3D61C03}" type="datetimeFigureOut">
              <a:rPr lang="en-US" altLang="en-US"/>
              <a:pPr>
                <a:defRPr/>
              </a:pPr>
              <a:t>3/11/2015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BA2F7-C55D-4F9E-9521-B3CB1EE56D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8658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8EEA9-FC29-48BB-9D3A-4A6336A2BBB3}" type="datetimeFigureOut">
              <a:rPr lang="en-US" altLang="en-US"/>
              <a:pPr>
                <a:defRPr/>
              </a:pPr>
              <a:t>3/11/2015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EB88E-EF9C-430E-8052-8A169B0D3A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9227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23190-B560-44DD-ACA6-D340872FF304}" type="datetimeFigureOut">
              <a:rPr lang="en-US" altLang="en-US"/>
              <a:pPr>
                <a:defRPr/>
              </a:pPr>
              <a:t>3/11/2015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0ECB50-DF51-46AC-8173-2BCB2F6C30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248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5245D-482B-432C-9DC0-711BB8EA063E}" type="datetimeFigureOut">
              <a:rPr lang="en-US" altLang="en-US"/>
              <a:pPr>
                <a:defRPr/>
              </a:pPr>
              <a:t>3/11/2015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13EB1-9F08-4429-8008-90F8E8AB1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62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 txBox="1">
            <a:spLocks/>
          </p:cNvSpPr>
          <p:nvPr userDrawn="1"/>
        </p:nvSpPr>
        <p:spPr>
          <a:xfrm>
            <a:off x="44451" y="6688138"/>
            <a:ext cx="2190749" cy="152400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900" smtClean="0">
                <a:solidFill>
                  <a:srgbClr val="000000"/>
                </a:solidFill>
                <a:latin typeface="Arial" charset="0"/>
              </a:rPr>
              <a:t>© 2014 Pearson Education, Inc.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19667" y="549276"/>
            <a:ext cx="10752667" cy="56880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93451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D3BB0-DF9E-416D-8B43-D1158409D92D}" type="datetimeFigureOut">
              <a:rPr lang="en-US" altLang="en-US"/>
              <a:pPr>
                <a:defRPr/>
              </a:pPr>
              <a:t>3/11/2015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4EEBC-5C96-4CD6-81D1-F12BDDBA9E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953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D5F0-D126-422F-8601-8B32658DE964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9C0-1A95-4733-B401-71851606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18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9D3E6-ED0B-420A-B532-08FFDA44B1C1}" type="datetimeFigureOut">
              <a:rPr lang="en-US" altLang="en-US"/>
              <a:pPr>
                <a:defRPr/>
              </a:pPr>
              <a:t>3/11/2015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67CB46-957F-401D-9318-373C0D0F7C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933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43720-B4F5-4F22-805D-261C57369D80}" type="datetimeFigureOut">
              <a:rPr lang="en-US" altLang="en-US"/>
              <a:pPr>
                <a:defRPr/>
              </a:pPr>
              <a:t>3/11/2015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865CC-9638-4A15-BA39-A1F996584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16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439EE-A29F-425C-A0FE-6A3D1761CA17}" type="datetimeFigureOut">
              <a:rPr lang="en-US" altLang="en-US"/>
              <a:pPr>
                <a:defRPr/>
              </a:pPr>
              <a:t>3/11/2015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9C53F-5800-4293-ADC4-F3DA65381C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574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0B0B9-3BCD-487B-94D0-FAEE933B5B59}" type="datetimeFigureOut">
              <a:rPr lang="en-US" altLang="en-US"/>
              <a:pPr>
                <a:defRPr/>
              </a:pPr>
              <a:t>3/11/2015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F88EA8-56AE-4769-B642-8819E545DA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963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830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D5F0-D126-422F-8601-8B32658DE964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9C0-1A95-4733-B401-71851606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40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D5F0-D126-422F-8601-8B32658DE964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9C0-1A95-4733-B401-71851606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54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D5F0-D126-422F-8601-8B32658DE964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9C0-1A95-4733-B401-71851606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15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D5F0-D126-422F-8601-8B32658DE964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9C0-1A95-4733-B401-71851606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70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D5F0-D126-422F-8601-8B32658DE964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9C0-1A95-4733-B401-71851606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9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D5F0-D126-422F-8601-8B32658DE964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9C0-1A95-4733-B401-71851606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2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D5F0-D126-422F-8601-8B32658DE964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9C0-1A95-4733-B401-71851606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73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4D5F0-D126-422F-8601-8B32658DE964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989C0-1A95-4733-B401-718516063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5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9DF1AA-E7D6-4634-9606-A3262DC6B434}" type="datetimeFigureOut">
              <a:rPr lang="en-US" altLang="en-US"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3/11/2015</a:t>
            </a:fld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32D643-201F-465B-A1C0-7BD1D7D83CEE}" type="slidenum">
              <a:rPr lang="en-US" altLang="en-US"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44451" y="6688138"/>
            <a:ext cx="2190749" cy="152400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900" smtClean="0">
                <a:solidFill>
                  <a:srgbClr val="000000"/>
                </a:solidFill>
                <a:latin typeface="Arial" charset="0"/>
              </a:rPr>
              <a:t>© 2015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6165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 userDrawn="1"/>
        </p:nvSpPr>
        <p:spPr bwMode="auto">
          <a:xfrm>
            <a:off x="-12699" y="6399214"/>
            <a:ext cx="12204700" cy="466725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endParaRPr lang="en-US" altLang="en-US" sz="240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7" name="Picture 11" descr="Pearson_Bound_Whit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418" y="6356351"/>
            <a:ext cx="2038349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2" descr="Pearson_Strap_Bound_White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56351"/>
            <a:ext cx="23495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15"/>
          <p:cNvSpPr>
            <a:spLocks noChangeArrowheads="1"/>
          </p:cNvSpPr>
          <p:nvPr userDrawn="1"/>
        </p:nvSpPr>
        <p:spPr bwMode="auto">
          <a:xfrm>
            <a:off x="84667" y="6107114"/>
            <a:ext cx="18149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US" altLang="en-US" sz="900" dirty="0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© 2015 Pearson Education, Inc.</a:t>
            </a:r>
          </a:p>
        </p:txBody>
      </p:sp>
      <p:sp>
        <p:nvSpPr>
          <p:cNvPr id="3079" name="TextBox 3"/>
          <p:cNvSpPr txBox="1">
            <a:spLocks noChangeArrowheads="1"/>
          </p:cNvSpPr>
          <p:nvPr userDrawn="1"/>
        </p:nvSpPr>
        <p:spPr bwMode="auto">
          <a:xfrm>
            <a:off x="6951134" y="849314"/>
            <a:ext cx="514561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3200" b="1" dirty="0" smtClean="0">
                <a:solidFill>
                  <a:srgbClr val="000000"/>
                </a:solidFill>
                <a:latin typeface="Arial" charset="0"/>
              </a:rPr>
              <a:t>Laboratory Manual in Physical Geology, 10e</a:t>
            </a:r>
          </a:p>
        </p:txBody>
      </p:sp>
      <p:grpSp>
        <p:nvGrpSpPr>
          <p:cNvPr id="1031" name="Group 4"/>
          <p:cNvGrpSpPr>
            <a:grpSpLocks/>
          </p:cNvGrpSpPr>
          <p:nvPr userDrawn="1"/>
        </p:nvGrpSpPr>
        <p:grpSpPr bwMode="auto">
          <a:xfrm>
            <a:off x="6959600" y="2943225"/>
            <a:ext cx="5232400" cy="1862138"/>
            <a:chOff x="5211294" y="2498370"/>
            <a:chExt cx="3924965" cy="1862065"/>
          </a:xfrm>
        </p:grpSpPr>
        <p:sp>
          <p:nvSpPr>
            <p:cNvPr id="3081" name="TextBox 27"/>
            <p:cNvSpPr txBox="1">
              <a:spLocks noChangeArrowheads="1"/>
            </p:cNvSpPr>
            <p:nvPr userDrawn="1"/>
          </p:nvSpPr>
          <p:spPr bwMode="auto">
            <a:xfrm>
              <a:off x="5212882" y="2498370"/>
              <a:ext cx="3859866" cy="396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2000" smtClean="0">
                  <a:solidFill>
                    <a:srgbClr val="000000"/>
                  </a:solidFill>
                  <a:latin typeface="Arial" charset="0"/>
                </a:rPr>
                <a:t>Image PPTs</a:t>
              </a:r>
            </a:p>
          </p:txBody>
        </p:sp>
        <p:sp>
          <p:nvSpPr>
            <p:cNvPr id="3082" name="TextBox 28"/>
            <p:cNvSpPr txBox="1">
              <a:spLocks noChangeArrowheads="1"/>
            </p:cNvSpPr>
            <p:nvPr userDrawn="1"/>
          </p:nvSpPr>
          <p:spPr bwMode="auto">
            <a:xfrm>
              <a:off x="5212882" y="2946027"/>
              <a:ext cx="3859866" cy="519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2800" b="1" dirty="0" smtClean="0">
                  <a:solidFill>
                    <a:srgbClr val="000000"/>
                  </a:solidFill>
                  <a:latin typeface="Arial" charset="0"/>
                </a:rPr>
                <a:t>Chapter 3</a:t>
              </a:r>
            </a:p>
          </p:txBody>
        </p:sp>
        <p:sp>
          <p:nvSpPr>
            <p:cNvPr id="3083" name="TextBox 31"/>
            <p:cNvSpPr txBox="1">
              <a:spLocks noChangeArrowheads="1"/>
            </p:cNvSpPr>
            <p:nvPr userDrawn="1"/>
          </p:nvSpPr>
          <p:spPr bwMode="auto">
            <a:xfrm>
              <a:off x="5211294" y="3530205"/>
              <a:ext cx="3924965" cy="830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IN" altLang="en-US" sz="2400" dirty="0" smtClean="0">
                  <a:solidFill>
                    <a:srgbClr val="000000"/>
                  </a:solidFill>
                  <a:latin typeface="Arial" charset="0"/>
                </a:rPr>
                <a:t>Mineral Properties, Identification, and Uses</a:t>
              </a:r>
            </a:p>
          </p:txBody>
        </p:sp>
      </p:grpSp>
      <p:pic>
        <p:nvPicPr>
          <p:cNvPr id="1032" name="Picture 1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67" y="252413"/>
            <a:ext cx="6529917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9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cs typeface="Arial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cs typeface="Arial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cs typeface="Arial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LMPG_10e_Figure_01_05aa_L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29" y="-16913"/>
            <a:ext cx="6764648" cy="68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69413" y="2382595"/>
            <a:ext cx="270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Earth’s Crust</a:t>
            </a:r>
          </a:p>
          <a:p>
            <a:r>
              <a:rPr lang="en-US" dirty="0" smtClean="0"/>
              <a:t>5 km </a:t>
            </a:r>
            <a:r>
              <a:rPr lang="en-US" dirty="0"/>
              <a:t>/ </a:t>
            </a:r>
            <a:r>
              <a:rPr lang="en-US" dirty="0" smtClean="0"/>
              <a:t>6,371 km = 0.0008</a:t>
            </a:r>
          </a:p>
          <a:p>
            <a:r>
              <a:rPr lang="en-US" dirty="0" smtClean="0"/>
              <a:t>40 km / 6,371 km = </a:t>
            </a:r>
            <a:r>
              <a:rPr lang="en-US" dirty="0" smtClean="0"/>
              <a:t>0.006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001497" y="3447112"/>
            <a:ext cx="269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McIntosh </a:t>
            </a:r>
            <a:r>
              <a:rPr lang="en-US" dirty="0" smtClean="0"/>
              <a:t>Apple Skin</a:t>
            </a:r>
          </a:p>
          <a:p>
            <a:r>
              <a:rPr lang="en-US" dirty="0" smtClean="0"/>
              <a:t>0.3 mm / 70 mm = 0.004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98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864" y="893743"/>
            <a:ext cx="9573118" cy="594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95471" y="185857"/>
            <a:ext cx="7110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CONVERGENT PLATE BOUNDARY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97286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10" y="1058595"/>
            <a:ext cx="8836146" cy="578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53804" y="296213"/>
            <a:ext cx="7110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CONVERGENT PLATE BOUNDARY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1433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55" y="-2146"/>
            <a:ext cx="7513911" cy="686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82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02" y="0"/>
            <a:ext cx="11429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0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50" y="0"/>
            <a:ext cx="11424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7379593" y="1518866"/>
            <a:ext cx="917740" cy="1919793"/>
          </a:xfrm>
          <a:prstGeom prst="straightConnector1">
            <a:avLst/>
          </a:prstGeom>
          <a:ln w="889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178800" y="-50794"/>
            <a:ext cx="401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Trench, deepest part of ocean.  Descending Oceanic crust drags sediment and water into mantle.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4720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2" y="21248"/>
            <a:ext cx="11887200" cy="682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00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0" y="334851"/>
            <a:ext cx="12125136" cy="631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84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37" y="56745"/>
            <a:ext cx="7315200" cy="677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83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19049"/>
            <a:ext cx="12161520" cy="5261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" y="5623437"/>
            <a:ext cx="1173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Hawaiian Island Chain and Emperor Seamount Chain, 0-40 MY and 40-60 MY. </a:t>
            </a:r>
          </a:p>
          <a:p>
            <a:r>
              <a:rPr lang="en-US" sz="2800" b="1" dirty="0" smtClean="0"/>
              <a:t>See 2.8.A.2: Change 20 to 40 MY to 60 to 40 MY (Page 68)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6879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4843" y="5287974"/>
            <a:ext cx="9237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Scale:</a:t>
            </a:r>
          </a:p>
          <a:p>
            <a:r>
              <a:rPr lang="en-US" sz="2400" dirty="0" smtClean="0"/>
              <a:t>Bar scale 0 – 150 km is 3.2 cm long as measured by a ruler.</a:t>
            </a:r>
          </a:p>
          <a:p>
            <a:r>
              <a:rPr lang="en-US" sz="2400" dirty="0" smtClean="0"/>
              <a:t>Thus, 150 km / 3.2 cm = 47 km</a:t>
            </a:r>
          </a:p>
          <a:p>
            <a:r>
              <a:rPr lang="en-US" sz="2400" dirty="0" smtClean="0"/>
              <a:t>Significant figures (2)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941" y="12784"/>
            <a:ext cx="9964248" cy="5275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2784"/>
            <a:ext cx="4636168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Plate Motion:</a:t>
            </a:r>
          </a:p>
          <a:p>
            <a:r>
              <a:rPr lang="en-US" sz="2400" dirty="0" smtClean="0"/>
              <a:t>Distance/Time</a:t>
            </a:r>
          </a:p>
          <a:p>
            <a:r>
              <a:rPr lang="en-US" sz="2400" dirty="0" smtClean="0"/>
              <a:t>1.6 MY to 0 MY (current) (red dots)</a:t>
            </a:r>
          </a:p>
          <a:p>
            <a:r>
              <a:rPr lang="en-US" sz="2400" dirty="0" smtClean="0"/>
              <a:t>5.3 cm ruler * 47 km/cm = 250 km</a:t>
            </a:r>
          </a:p>
          <a:p>
            <a:r>
              <a:rPr lang="en-US" sz="2400" dirty="0" smtClean="0"/>
              <a:t>250 km / 1.6 MY = 160 km/MY</a:t>
            </a:r>
          </a:p>
          <a:p>
            <a:endParaRPr lang="en-US" sz="2400" dirty="0"/>
          </a:p>
          <a:p>
            <a:r>
              <a:rPr lang="en-US" sz="2400" dirty="0" smtClean="0"/>
              <a:t>Convert to cm/</a:t>
            </a:r>
            <a:r>
              <a:rPr lang="en-US" sz="2400" dirty="0" err="1" smtClean="0"/>
              <a:t>yr</a:t>
            </a:r>
            <a:r>
              <a:rPr lang="en-US" sz="2400" dirty="0" smtClean="0"/>
              <a:t> (board)</a:t>
            </a:r>
          </a:p>
          <a:p>
            <a:r>
              <a:rPr lang="en-US" sz="2400" dirty="0" smtClean="0"/>
              <a:t>Correction Factor</a:t>
            </a:r>
          </a:p>
          <a:p>
            <a:r>
              <a:rPr lang="en-US" sz="2400" dirty="0" smtClean="0"/>
              <a:t>1 km/MY * (0.1 cm/</a:t>
            </a:r>
            <a:r>
              <a:rPr lang="en-US" sz="2400" dirty="0" err="1" smtClean="0"/>
              <a:t>yr</a:t>
            </a:r>
            <a:r>
              <a:rPr lang="en-US" sz="2400" dirty="0" smtClean="0"/>
              <a:t>)/(km/MY)</a:t>
            </a:r>
          </a:p>
          <a:p>
            <a:r>
              <a:rPr lang="en-US" sz="2400" dirty="0" smtClean="0"/>
              <a:t>160 km/MY * 0.1 = 16 cm/</a:t>
            </a:r>
            <a:r>
              <a:rPr lang="en-US" sz="2400" dirty="0" err="1" smtClean="0"/>
              <a:t>yr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8117305" y="2069432"/>
            <a:ext cx="2213811" cy="2342147"/>
          </a:xfrm>
          <a:prstGeom prst="straightConnector1">
            <a:avLst/>
          </a:prstGeom>
          <a:ln w="6032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63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LMPG_10e_Figure_01_05ab_L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594" y="-6335"/>
            <a:ext cx="6570748" cy="686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60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3" y="19210"/>
            <a:ext cx="11004735" cy="683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 flipV="1">
            <a:off x="2768958" y="2137893"/>
            <a:ext cx="383790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606862" y="338667"/>
            <a:ext cx="0" cy="179922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2768958" y="1320800"/>
            <a:ext cx="780278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06862" y="2137893"/>
            <a:ext cx="62367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027333" y="338667"/>
            <a:ext cx="0" cy="179922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55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170" y="25990"/>
            <a:ext cx="7132320" cy="679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21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" y="520264"/>
            <a:ext cx="12161520" cy="581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66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7834"/>
            <a:ext cx="10363200" cy="1470025"/>
          </a:xfrm>
        </p:spPr>
        <p:txBody>
          <a:bodyPr/>
          <a:lstStyle/>
          <a:p>
            <a:r>
              <a:rPr lang="en-US" sz="5400" dirty="0" smtClean="0"/>
              <a:t>EXERCISES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487859"/>
            <a:ext cx="8534400" cy="4834113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chemeClr val="tx1"/>
                </a:solidFill>
              </a:rPr>
              <a:t>2.3 B</a:t>
            </a:r>
          </a:p>
          <a:p>
            <a:pPr algn="l"/>
            <a:r>
              <a:rPr lang="en-US" sz="4000" dirty="0" smtClean="0">
                <a:solidFill>
                  <a:schemeClr val="tx1"/>
                </a:solidFill>
              </a:rPr>
              <a:t>2.4 A. 1-5</a:t>
            </a:r>
          </a:p>
          <a:p>
            <a:pPr algn="l"/>
            <a:r>
              <a:rPr lang="en-US" sz="4000" dirty="0" smtClean="0">
                <a:solidFill>
                  <a:schemeClr val="tx1"/>
                </a:solidFill>
              </a:rPr>
              <a:t>2.5</a:t>
            </a:r>
          </a:p>
          <a:p>
            <a:pPr algn="l"/>
            <a:r>
              <a:rPr lang="en-US" sz="4000" dirty="0" smtClean="0">
                <a:solidFill>
                  <a:schemeClr val="tx1"/>
                </a:solidFill>
              </a:rPr>
              <a:t>2.8 A 1-4</a:t>
            </a:r>
          </a:p>
          <a:p>
            <a:pPr algn="l"/>
            <a:r>
              <a:rPr lang="en-US" sz="4000" dirty="0" smtClean="0">
                <a:solidFill>
                  <a:schemeClr val="tx1"/>
                </a:solidFill>
              </a:rPr>
              <a:t>2.9 A, B, C</a:t>
            </a:r>
          </a:p>
          <a:p>
            <a:pPr algn="l"/>
            <a:r>
              <a:rPr lang="en-US" sz="4000" dirty="0" smtClean="0">
                <a:solidFill>
                  <a:schemeClr val="tx1"/>
                </a:solidFill>
              </a:rPr>
              <a:t>See Lab Manual Page xi and xii for units and conversion factors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4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LMPG_10e_Figure_01_11_L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9" y="311150"/>
            <a:ext cx="5826125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7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LMPG_10e_Figure_01_11c_L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6" y="14135"/>
            <a:ext cx="10800023" cy="684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73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0" y="334851"/>
            <a:ext cx="12125136" cy="631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39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238125"/>
            <a:ext cx="4786312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32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3" y="1815921"/>
            <a:ext cx="12153249" cy="190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0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6" y="1928501"/>
            <a:ext cx="12161520" cy="2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02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0" y="1661131"/>
            <a:ext cx="12161520" cy="399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58355" y="386366"/>
            <a:ext cx="7110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CONVERGENT PLATE BOUNDARY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990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175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268</Words>
  <Application>Microsoft Office PowerPoint</Application>
  <PresentationFormat>Widescreen</PresentationFormat>
  <Paragraphs>76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MS PGothic</vt:lpstr>
      <vt:lpstr>Arial</vt:lpstr>
      <vt:lpstr>Calibri</vt:lpstr>
      <vt:lpstr>Calibri Light</vt:lpstr>
      <vt:lpstr>Office Theme</vt:lpstr>
      <vt:lpstr>1_Office Theme</vt:lpstr>
      <vt:lpstr>1_HA5Lect_template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EXERCISES</vt:lpstr>
    </vt:vector>
  </TitlesOfParts>
  <Company>Winthrop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Quarles, William A.</dc:creator>
  <cp:lastModifiedBy>Quarles, William A.</cp:lastModifiedBy>
  <cp:revision>17</cp:revision>
  <dcterms:created xsi:type="dcterms:W3CDTF">2014-12-09T00:29:42Z</dcterms:created>
  <dcterms:modified xsi:type="dcterms:W3CDTF">2015-03-11T22:43:01Z</dcterms:modified>
</cp:coreProperties>
</file>