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293" r:id="rId3"/>
    <p:sldId id="297" r:id="rId4"/>
    <p:sldId id="312" r:id="rId5"/>
    <p:sldId id="304" r:id="rId6"/>
    <p:sldId id="305" r:id="rId7"/>
    <p:sldId id="306" r:id="rId8"/>
    <p:sldId id="298" r:id="rId9"/>
    <p:sldId id="299" r:id="rId10"/>
    <p:sldId id="300" r:id="rId11"/>
    <p:sldId id="301" r:id="rId12"/>
    <p:sldId id="302" r:id="rId13"/>
    <p:sldId id="303" r:id="rId14"/>
    <p:sldId id="296" r:id="rId15"/>
    <p:sldId id="307" r:id="rId16"/>
    <p:sldId id="274" r:id="rId17"/>
    <p:sldId id="275" r:id="rId18"/>
    <p:sldId id="276" r:id="rId19"/>
    <p:sldId id="277" r:id="rId20"/>
    <p:sldId id="278" r:id="rId21"/>
    <p:sldId id="279" r:id="rId22"/>
    <p:sldId id="280" r:id="rId23"/>
    <p:sldId id="283" r:id="rId24"/>
    <p:sldId id="284" r:id="rId25"/>
    <p:sldId id="285" r:id="rId26"/>
    <p:sldId id="286" r:id="rId27"/>
    <p:sldId id="287" r:id="rId28"/>
    <p:sldId id="310" r:id="rId29"/>
    <p:sldId id="308" r:id="rId30"/>
    <p:sldId id="309" r:id="rId31"/>
    <p:sldId id="289" r:id="rId32"/>
    <p:sldId id="290" r:id="rId33"/>
    <p:sldId id="291" r:id="rId34"/>
    <p:sldId id="292" r:id="rId35"/>
    <p:sldId id="311" r:id="rId36"/>
    <p:sldId id="261" r:id="rId37"/>
    <p:sldId id="262" r:id="rId38"/>
    <p:sldId id="313" r:id="rId39"/>
    <p:sldId id="267" r:id="rId40"/>
  </p:sldIdLst>
  <p:sldSz cx="9144000" cy="6858000" type="screen4x3"/>
  <p:notesSz cx="6858000" cy="9144000"/>
  <p:photoAlbum/>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4660"/>
  </p:normalViewPr>
  <p:slideViewPr>
    <p:cSldViewPr>
      <p:cViewPr>
        <p:scale>
          <a:sx n="140" d="100"/>
          <a:sy n="140" d="100"/>
        </p:scale>
        <p:origin x="-3618" y="-19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6E16433-F0F4-4D0E-8CB4-0F732131A3AD}" type="datetimeFigureOut">
              <a:rPr lang="en-US"/>
              <a:pPr>
                <a:defRPr/>
              </a:pPr>
              <a:t>9/30/2015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9DF871E-31DB-431B-89DC-93C4A2256B85}" type="slidenum">
              <a:rPr lang="en-US" altLang="en-US"/>
              <a:pPr/>
              <a:t>‹#›</a:t>
            </a:fld>
            <a:endParaRPr lang="en-US" altLang="en-US"/>
          </a:p>
        </p:txBody>
      </p:sp>
    </p:spTree>
    <p:extLst>
      <p:ext uri="{BB962C8B-B14F-4D97-AF65-F5344CB8AC3E}">
        <p14:creationId xmlns:p14="http://schemas.microsoft.com/office/powerpoint/2010/main" val="2851880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8.10</a:t>
            </a:r>
          </a:p>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551475C-DAFC-46D4-BA22-29E08F010E80}" type="slidenum">
              <a:rPr lang="en-US" altLang="en-US"/>
              <a:pPr eaLnBrk="1" hangingPunct="1"/>
              <a:t>4</a:t>
            </a:fld>
            <a:endParaRPr lang="en-US" altLang="en-US"/>
          </a:p>
        </p:txBody>
      </p:sp>
    </p:spTree>
    <p:extLst>
      <p:ext uri="{BB962C8B-B14F-4D97-AF65-F5344CB8AC3E}">
        <p14:creationId xmlns:p14="http://schemas.microsoft.com/office/powerpoint/2010/main" val="2268340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8.5b</a:t>
            </a:r>
          </a:p>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7240A4C-E2E8-48FF-9056-70ED16309C4B}" type="slidenum">
              <a:rPr lang="en-US" altLang="en-US"/>
              <a:pPr eaLnBrk="1" hangingPunct="1"/>
              <a:t>22</a:t>
            </a:fld>
            <a:endParaRPr lang="en-US" altLang="en-US"/>
          </a:p>
        </p:txBody>
      </p:sp>
    </p:spTree>
    <p:extLst>
      <p:ext uri="{BB962C8B-B14F-4D97-AF65-F5344CB8AC3E}">
        <p14:creationId xmlns:p14="http://schemas.microsoft.com/office/powerpoint/2010/main" val="764821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8.6</a:t>
            </a:r>
          </a:p>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708D560-5D65-4121-91ED-11D80F26A65F}" type="slidenum">
              <a:rPr lang="en-US" altLang="en-US"/>
              <a:pPr eaLnBrk="1" hangingPunct="1"/>
              <a:t>23</a:t>
            </a:fld>
            <a:endParaRPr lang="en-US" altLang="en-US"/>
          </a:p>
        </p:txBody>
      </p:sp>
    </p:spTree>
    <p:extLst>
      <p:ext uri="{BB962C8B-B14F-4D97-AF65-F5344CB8AC3E}">
        <p14:creationId xmlns:p14="http://schemas.microsoft.com/office/powerpoint/2010/main" val="17503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8.7</a:t>
            </a:r>
          </a:p>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BBEF527-1FB0-4C35-9982-2545C4E1A682}" type="slidenum">
              <a:rPr lang="en-US" altLang="en-US"/>
              <a:pPr eaLnBrk="1" hangingPunct="1"/>
              <a:t>24</a:t>
            </a:fld>
            <a:endParaRPr lang="en-US" altLang="en-US"/>
          </a:p>
        </p:txBody>
      </p:sp>
    </p:spTree>
    <p:extLst>
      <p:ext uri="{BB962C8B-B14F-4D97-AF65-F5344CB8AC3E}">
        <p14:creationId xmlns:p14="http://schemas.microsoft.com/office/powerpoint/2010/main" val="40314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8.8</a:t>
            </a:r>
          </a:p>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1DA004E-758F-4655-98C7-847C4BF793E5}" type="slidenum">
              <a:rPr lang="en-US" altLang="en-US"/>
              <a:pPr eaLnBrk="1" hangingPunct="1"/>
              <a:t>25</a:t>
            </a:fld>
            <a:endParaRPr lang="en-US" altLang="en-US"/>
          </a:p>
        </p:txBody>
      </p:sp>
    </p:spTree>
    <p:extLst>
      <p:ext uri="{BB962C8B-B14F-4D97-AF65-F5344CB8AC3E}">
        <p14:creationId xmlns:p14="http://schemas.microsoft.com/office/powerpoint/2010/main" val="2092869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8.9</a:t>
            </a:r>
          </a:p>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F67F1B2-B64F-4120-A1B6-418CB87A9719}" type="slidenum">
              <a:rPr lang="en-US" altLang="en-US"/>
              <a:pPr eaLnBrk="1" hangingPunct="1"/>
              <a:t>26</a:t>
            </a:fld>
            <a:endParaRPr lang="en-US" altLang="en-US"/>
          </a:p>
        </p:txBody>
      </p:sp>
    </p:spTree>
    <p:extLst>
      <p:ext uri="{BB962C8B-B14F-4D97-AF65-F5344CB8AC3E}">
        <p14:creationId xmlns:p14="http://schemas.microsoft.com/office/powerpoint/2010/main" val="1522149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8.11</a:t>
            </a:r>
          </a:p>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0B607A2-8D06-402A-BCD2-058704314DFF}" type="slidenum">
              <a:rPr lang="en-US" altLang="en-US"/>
              <a:pPr eaLnBrk="1" hangingPunct="1"/>
              <a:t>30</a:t>
            </a:fld>
            <a:endParaRPr lang="en-US" altLang="en-US"/>
          </a:p>
        </p:txBody>
      </p:sp>
    </p:spTree>
    <p:extLst>
      <p:ext uri="{BB962C8B-B14F-4D97-AF65-F5344CB8AC3E}">
        <p14:creationId xmlns:p14="http://schemas.microsoft.com/office/powerpoint/2010/main" val="209175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8.11a</a:t>
            </a:r>
          </a:p>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F8B92C2-1946-4DC8-B287-8612EFF993CF}" type="slidenum">
              <a:rPr lang="en-US" altLang="en-US"/>
              <a:pPr eaLnBrk="1" hangingPunct="1"/>
              <a:t>31</a:t>
            </a:fld>
            <a:endParaRPr lang="en-US" altLang="en-US"/>
          </a:p>
        </p:txBody>
      </p:sp>
    </p:spTree>
    <p:extLst>
      <p:ext uri="{BB962C8B-B14F-4D97-AF65-F5344CB8AC3E}">
        <p14:creationId xmlns:p14="http://schemas.microsoft.com/office/powerpoint/2010/main" val="2716412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8.11b</a:t>
            </a:r>
          </a:p>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CE2259C-78CD-492E-810C-BF9A5DEF37D0}" type="slidenum">
              <a:rPr lang="en-US" altLang="en-US"/>
              <a:pPr eaLnBrk="1" hangingPunct="1"/>
              <a:t>32</a:t>
            </a:fld>
            <a:endParaRPr lang="en-US" altLang="en-US"/>
          </a:p>
        </p:txBody>
      </p:sp>
    </p:spTree>
    <p:extLst>
      <p:ext uri="{BB962C8B-B14F-4D97-AF65-F5344CB8AC3E}">
        <p14:creationId xmlns:p14="http://schemas.microsoft.com/office/powerpoint/2010/main" val="1040154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8.11c</a:t>
            </a:r>
          </a:p>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89507ED-F4FD-4C18-94BB-EE288ACA24B8}" type="slidenum">
              <a:rPr lang="en-US" altLang="en-US"/>
              <a:pPr eaLnBrk="1" hangingPunct="1"/>
              <a:t>33</a:t>
            </a:fld>
            <a:endParaRPr lang="en-US" altLang="en-US"/>
          </a:p>
        </p:txBody>
      </p:sp>
    </p:spTree>
    <p:extLst>
      <p:ext uri="{BB962C8B-B14F-4D97-AF65-F5344CB8AC3E}">
        <p14:creationId xmlns:p14="http://schemas.microsoft.com/office/powerpoint/2010/main" val="1865499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UnFigure Pg219_1a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EBF74AB-2ED0-4C92-81A2-68FC92ACF2D3}" type="slidenum">
              <a:rPr lang="en-US" altLang="en-US"/>
              <a:pPr eaLnBrk="1" hangingPunct="1"/>
              <a:t>35</a:t>
            </a:fld>
            <a:endParaRPr lang="en-US" altLang="en-US"/>
          </a:p>
        </p:txBody>
      </p:sp>
    </p:spTree>
    <p:extLst>
      <p:ext uri="{BB962C8B-B14F-4D97-AF65-F5344CB8AC3E}">
        <p14:creationId xmlns:p14="http://schemas.microsoft.com/office/powerpoint/2010/main" val="298514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8.5</a:t>
            </a:r>
          </a:p>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6F9AAED-4D55-4DBF-8608-818CBFD70643}" type="slidenum">
              <a:rPr lang="en-US" altLang="en-US"/>
              <a:pPr eaLnBrk="1" hangingPunct="1"/>
              <a:t>14</a:t>
            </a:fld>
            <a:endParaRPr lang="en-US" altLang="en-US"/>
          </a:p>
        </p:txBody>
      </p:sp>
    </p:spTree>
    <p:extLst>
      <p:ext uri="{BB962C8B-B14F-4D97-AF65-F5344CB8AC3E}">
        <p14:creationId xmlns:p14="http://schemas.microsoft.com/office/powerpoint/2010/main" val="395836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UnFigure Pg219_1b</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2598807-3B28-4FEC-B1B5-0A94E0FD14BA}" type="slidenum">
              <a:rPr lang="en-US" altLang="en-US"/>
              <a:pPr eaLnBrk="1" hangingPunct="1"/>
              <a:t>36</a:t>
            </a:fld>
            <a:endParaRPr lang="en-US" altLang="en-US"/>
          </a:p>
        </p:txBody>
      </p:sp>
    </p:spTree>
    <p:extLst>
      <p:ext uri="{BB962C8B-B14F-4D97-AF65-F5344CB8AC3E}">
        <p14:creationId xmlns:p14="http://schemas.microsoft.com/office/powerpoint/2010/main" val="249505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8.10</a:t>
            </a:r>
          </a:p>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551475C-DAFC-46D4-BA22-29E08F010E80}" type="slidenum">
              <a:rPr lang="en-US" altLang="en-US"/>
              <a:pPr eaLnBrk="1" hangingPunct="1"/>
              <a:t>37</a:t>
            </a:fld>
            <a:endParaRPr lang="en-US" altLang="en-US"/>
          </a:p>
        </p:txBody>
      </p:sp>
    </p:spTree>
    <p:extLst>
      <p:ext uri="{BB962C8B-B14F-4D97-AF65-F5344CB8AC3E}">
        <p14:creationId xmlns:p14="http://schemas.microsoft.com/office/powerpoint/2010/main" val="340212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UnFigure Pg221_1a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C44B1B7-8FA8-4F6C-91AC-137F403BD160}" type="slidenum">
              <a:rPr lang="en-US" altLang="en-US"/>
              <a:pPr eaLnBrk="1" hangingPunct="1"/>
              <a:t>38</a:t>
            </a:fld>
            <a:endParaRPr lang="en-US" altLang="en-US"/>
          </a:p>
        </p:txBody>
      </p:sp>
    </p:spTree>
    <p:extLst>
      <p:ext uri="{BB962C8B-B14F-4D97-AF65-F5344CB8AC3E}">
        <p14:creationId xmlns:p14="http://schemas.microsoft.com/office/powerpoint/2010/main" val="36595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a:t>
            </a:r>
          </a:p>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CA87684-97B7-46A1-ABAF-903740EC1918}" type="slidenum">
              <a:rPr lang="en-US" altLang="en-US"/>
              <a:pPr eaLnBrk="1" hangingPunct="1"/>
              <a:t>15</a:t>
            </a:fld>
            <a:endParaRPr lang="en-US" altLang="en-US"/>
          </a:p>
        </p:txBody>
      </p:sp>
    </p:spTree>
    <p:extLst>
      <p:ext uri="{BB962C8B-B14F-4D97-AF65-F5344CB8AC3E}">
        <p14:creationId xmlns:p14="http://schemas.microsoft.com/office/powerpoint/2010/main" val="376184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8.1a</a:t>
            </a:r>
          </a:p>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634738D-B682-48F7-8A0C-CDED78336F5C}" type="slidenum">
              <a:rPr lang="en-US" altLang="en-US"/>
              <a:pPr eaLnBrk="1" hangingPunct="1"/>
              <a:t>16</a:t>
            </a:fld>
            <a:endParaRPr lang="en-US" altLang="en-US"/>
          </a:p>
        </p:txBody>
      </p:sp>
    </p:spTree>
    <p:extLst>
      <p:ext uri="{BB962C8B-B14F-4D97-AF65-F5344CB8AC3E}">
        <p14:creationId xmlns:p14="http://schemas.microsoft.com/office/powerpoint/2010/main" val="293478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8.1b</a:t>
            </a:r>
          </a:p>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7DBA3D0-5DD4-49BD-A3E9-3E398B7B4829}" type="slidenum">
              <a:rPr lang="en-US" altLang="en-US"/>
              <a:pPr eaLnBrk="1" hangingPunct="1"/>
              <a:t>17</a:t>
            </a:fld>
            <a:endParaRPr lang="en-US" altLang="en-US"/>
          </a:p>
        </p:txBody>
      </p:sp>
    </p:spTree>
    <p:extLst>
      <p:ext uri="{BB962C8B-B14F-4D97-AF65-F5344CB8AC3E}">
        <p14:creationId xmlns:p14="http://schemas.microsoft.com/office/powerpoint/2010/main" val="160208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8.1c</a:t>
            </a:r>
          </a:p>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BF4B3EF-4CC1-4E35-99FE-E24D046465EE}" type="slidenum">
              <a:rPr lang="en-US" altLang="en-US"/>
              <a:pPr eaLnBrk="1" hangingPunct="1"/>
              <a:t>18</a:t>
            </a:fld>
            <a:endParaRPr lang="en-US" altLang="en-US"/>
          </a:p>
        </p:txBody>
      </p:sp>
    </p:spTree>
    <p:extLst>
      <p:ext uri="{BB962C8B-B14F-4D97-AF65-F5344CB8AC3E}">
        <p14:creationId xmlns:p14="http://schemas.microsoft.com/office/powerpoint/2010/main" val="229891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8.2</a:t>
            </a:r>
          </a:p>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9E1F0E1-A869-42D9-B46B-D04D33B51662}" type="slidenum">
              <a:rPr lang="en-US" altLang="en-US"/>
              <a:pPr eaLnBrk="1" hangingPunct="1"/>
              <a:t>19</a:t>
            </a:fld>
            <a:endParaRPr lang="en-US" altLang="en-US"/>
          </a:p>
        </p:txBody>
      </p:sp>
    </p:spTree>
    <p:extLst>
      <p:ext uri="{BB962C8B-B14F-4D97-AF65-F5344CB8AC3E}">
        <p14:creationId xmlns:p14="http://schemas.microsoft.com/office/powerpoint/2010/main" val="396825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8.3</a:t>
            </a:r>
          </a:p>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5B1E61D-540E-448A-A565-1193D81B6FDE}" type="slidenum">
              <a:rPr lang="en-US" altLang="en-US"/>
              <a:pPr eaLnBrk="1" hangingPunct="1"/>
              <a:t>20</a:t>
            </a:fld>
            <a:endParaRPr lang="en-US" altLang="en-US"/>
          </a:p>
        </p:txBody>
      </p:sp>
    </p:spTree>
    <p:extLst>
      <p:ext uri="{BB962C8B-B14F-4D97-AF65-F5344CB8AC3E}">
        <p14:creationId xmlns:p14="http://schemas.microsoft.com/office/powerpoint/2010/main" val="125951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Figure 8.4</a:t>
            </a:r>
          </a:p>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2DDB964-37D9-4739-A9C8-A0FCEFDD6423}" type="slidenum">
              <a:rPr lang="en-US" altLang="en-US"/>
              <a:pPr eaLnBrk="1" hangingPunct="1"/>
              <a:t>21</a:t>
            </a:fld>
            <a:endParaRPr lang="en-US" altLang="en-US"/>
          </a:p>
        </p:txBody>
      </p:sp>
    </p:spTree>
    <p:extLst>
      <p:ext uri="{BB962C8B-B14F-4D97-AF65-F5344CB8AC3E}">
        <p14:creationId xmlns:p14="http://schemas.microsoft.com/office/powerpoint/2010/main" val="422840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591C8F6E-80EF-47ED-AF99-EE7BB8B7A372}" type="datetimeFigureOut">
              <a:rPr lang="en-US" altLang="en-US"/>
              <a:pPr>
                <a:defRPr/>
              </a:pPr>
              <a:t>9/30/2015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5C4C7625-9D0C-4ACD-B3C8-003494DBEF5C}" type="slidenum">
              <a:rPr lang="en-US" altLang="en-US"/>
              <a:pPr/>
              <a:t>‹#›</a:t>
            </a:fld>
            <a:endParaRPr lang="en-US" altLang="en-US"/>
          </a:p>
        </p:txBody>
      </p:sp>
    </p:spTree>
    <p:extLst>
      <p:ext uri="{BB962C8B-B14F-4D97-AF65-F5344CB8AC3E}">
        <p14:creationId xmlns:p14="http://schemas.microsoft.com/office/powerpoint/2010/main" val="17529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CE43F6EA-69C3-413A-A8F4-AF3CA8AA6B5B}" type="datetimeFigureOut">
              <a:rPr lang="en-US" altLang="en-US"/>
              <a:pPr>
                <a:defRPr/>
              </a:pPr>
              <a:t>9/30/2015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C7DC0AC3-A46C-40CA-9352-5F12EA6A1B6C}" type="slidenum">
              <a:rPr lang="en-US" altLang="en-US"/>
              <a:pPr/>
              <a:t>‹#›</a:t>
            </a:fld>
            <a:endParaRPr lang="en-US" altLang="en-US"/>
          </a:p>
        </p:txBody>
      </p:sp>
    </p:spTree>
    <p:extLst>
      <p:ext uri="{BB962C8B-B14F-4D97-AF65-F5344CB8AC3E}">
        <p14:creationId xmlns:p14="http://schemas.microsoft.com/office/powerpoint/2010/main" val="23185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93F5E2BE-BF39-407B-9565-03BA94280724}" type="datetimeFigureOut">
              <a:rPr lang="en-US" altLang="en-US"/>
              <a:pPr>
                <a:defRPr/>
              </a:pPr>
              <a:t>9/30/2015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6857C254-EB21-4956-90A5-FDC290B0B796}" type="slidenum">
              <a:rPr lang="en-US" altLang="en-US"/>
              <a:pPr/>
              <a:t>‹#›</a:t>
            </a:fld>
            <a:endParaRPr lang="en-US" altLang="en-US"/>
          </a:p>
        </p:txBody>
      </p:sp>
    </p:spTree>
    <p:extLst>
      <p:ext uri="{BB962C8B-B14F-4D97-AF65-F5344CB8AC3E}">
        <p14:creationId xmlns:p14="http://schemas.microsoft.com/office/powerpoint/2010/main" val="267155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0B8BCE34-9CDF-4846-B075-63B00C5AE844}" type="datetimeFigureOut">
              <a:rPr lang="en-US" altLang="en-US"/>
              <a:pPr>
                <a:defRPr/>
              </a:pPr>
              <a:t>9/30/2015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fld id="{355AC3E7-ACF7-4C09-99CD-39FC02476AE2}" type="slidenum">
              <a:rPr lang="en-US" altLang="en-US"/>
              <a:pPr/>
              <a:t>‹#›</a:t>
            </a:fld>
            <a:endParaRPr lang="en-US" altLang="en-US"/>
          </a:p>
        </p:txBody>
      </p:sp>
    </p:spTree>
    <p:extLst>
      <p:ext uri="{BB962C8B-B14F-4D97-AF65-F5344CB8AC3E}">
        <p14:creationId xmlns:p14="http://schemas.microsoft.com/office/powerpoint/2010/main" val="153870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77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CE05DAA3-E2D7-4A8B-9531-41D2BDA5BC78}" type="datetimeFigureOut">
              <a:rPr lang="en-US" altLang="en-US"/>
              <a:pPr>
                <a:defRPr/>
              </a:pPr>
              <a:t>9/30/2015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C040BF23-5E9D-4820-93FA-CFD8D58E85EB}" type="slidenum">
              <a:rPr lang="en-US" altLang="en-US"/>
              <a:pPr/>
              <a:t>‹#›</a:t>
            </a:fld>
            <a:endParaRPr lang="en-US" altLang="en-US"/>
          </a:p>
        </p:txBody>
      </p:sp>
    </p:spTree>
    <p:extLst>
      <p:ext uri="{BB962C8B-B14F-4D97-AF65-F5344CB8AC3E}">
        <p14:creationId xmlns:p14="http://schemas.microsoft.com/office/powerpoint/2010/main" val="317203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EDDD99DF-9F8A-4B30-A9B9-3FA4934CB44C}" type="datetimeFigureOut">
              <a:rPr lang="en-US" altLang="en-US"/>
              <a:pPr>
                <a:defRPr/>
              </a:pPr>
              <a:t>9/30/2015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9970BEED-8CB1-4FAC-AA50-877947D90BC4}" type="slidenum">
              <a:rPr lang="en-US" altLang="en-US"/>
              <a:pPr/>
              <a:t>‹#›</a:t>
            </a:fld>
            <a:endParaRPr lang="en-US" altLang="en-US"/>
          </a:p>
        </p:txBody>
      </p:sp>
    </p:spTree>
    <p:extLst>
      <p:ext uri="{BB962C8B-B14F-4D97-AF65-F5344CB8AC3E}">
        <p14:creationId xmlns:p14="http://schemas.microsoft.com/office/powerpoint/2010/main" val="200938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82AC4C83-B77F-42F2-A7F9-D97C620D8D2A}" type="datetimeFigureOut">
              <a:rPr lang="en-US" altLang="en-US"/>
              <a:pPr>
                <a:defRPr/>
              </a:pPr>
              <a:t>9/30/2015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35D21A4B-3CDA-4ED7-A422-6B563A1A281A}" type="slidenum">
              <a:rPr lang="en-US" altLang="en-US"/>
              <a:pPr/>
              <a:t>‹#›</a:t>
            </a:fld>
            <a:endParaRPr lang="en-US" altLang="en-US"/>
          </a:p>
        </p:txBody>
      </p:sp>
    </p:spTree>
    <p:extLst>
      <p:ext uri="{BB962C8B-B14F-4D97-AF65-F5344CB8AC3E}">
        <p14:creationId xmlns:p14="http://schemas.microsoft.com/office/powerpoint/2010/main" val="2874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1C60AE2A-D615-4755-A8E1-C5762577EC6D}" type="datetimeFigureOut">
              <a:rPr lang="en-US" altLang="en-US"/>
              <a:pPr>
                <a:defRPr/>
              </a:pPr>
              <a:t>9/30/2015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fld id="{B274F4AC-A18F-408A-8C8A-37E34F7DB73D}" type="slidenum">
              <a:rPr lang="en-US" altLang="en-US"/>
              <a:pPr/>
              <a:t>‹#›</a:t>
            </a:fld>
            <a:endParaRPr lang="en-US" altLang="en-US"/>
          </a:p>
        </p:txBody>
      </p:sp>
    </p:spTree>
    <p:extLst>
      <p:ext uri="{BB962C8B-B14F-4D97-AF65-F5344CB8AC3E}">
        <p14:creationId xmlns:p14="http://schemas.microsoft.com/office/powerpoint/2010/main" val="4116240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FEF4B606-C91F-4C77-A373-7F346DDA4535}" type="datetimeFigureOut">
              <a:rPr lang="en-US" altLang="en-US"/>
              <a:pPr>
                <a:defRPr/>
              </a:pPr>
              <a:t>9/30/2015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fld id="{C7D0C357-5A0C-4CC3-BA42-F3E31D2E6F1B}" type="slidenum">
              <a:rPr lang="en-US" altLang="en-US"/>
              <a:pPr/>
              <a:t>‹#›</a:t>
            </a:fld>
            <a:endParaRPr lang="en-US" altLang="en-US"/>
          </a:p>
        </p:txBody>
      </p:sp>
    </p:spTree>
    <p:extLst>
      <p:ext uri="{BB962C8B-B14F-4D97-AF65-F5344CB8AC3E}">
        <p14:creationId xmlns:p14="http://schemas.microsoft.com/office/powerpoint/2010/main" val="271858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3"/>
          <p:cNvSpPr txBox="1">
            <a:spLocks/>
          </p:cNvSpPr>
          <p:nvPr userDrawn="1"/>
        </p:nvSpPr>
        <p:spPr>
          <a:xfrm>
            <a:off x="33338" y="6688138"/>
            <a:ext cx="1643062" cy="152400"/>
          </a:xfrm>
          <a:prstGeom prst="rect">
            <a:avLst/>
          </a:prstGeom>
        </p:spPr>
        <p:txBody>
          <a:bodyPr lIns="0" tIns="0" rIns="0" bIns="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GB" altLang="en-US" sz="900" smtClean="0">
                <a:solidFill>
                  <a:srgbClr val="000000"/>
                </a:solidFill>
                <a:latin typeface="Arial" charset="0"/>
                <a:cs typeface="+mn-cs"/>
              </a:rPr>
              <a:t>© 2014 Pearson Education, Inc.</a:t>
            </a:r>
          </a:p>
        </p:txBody>
      </p:sp>
      <p:sp>
        <p:nvSpPr>
          <p:cNvPr id="5" name="Content Placeholder 2"/>
          <p:cNvSpPr>
            <a:spLocks noGrp="1"/>
          </p:cNvSpPr>
          <p:nvPr>
            <p:ph idx="1"/>
          </p:nvPr>
        </p:nvSpPr>
        <p:spPr>
          <a:xfrm>
            <a:off x="539750" y="549275"/>
            <a:ext cx="8064500" cy="56880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222042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F3BF754B-C9CD-42FC-912F-F69E483965E4}" type="datetimeFigureOut">
              <a:rPr lang="en-US" altLang="en-US"/>
              <a:pPr>
                <a:defRPr/>
              </a:pPr>
              <a:t>9/30/2015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A9AB2CAB-46A9-4CAC-93D1-66C6C7D6C43E}" type="slidenum">
              <a:rPr lang="en-US" altLang="en-US"/>
              <a:pPr/>
              <a:t>‹#›</a:t>
            </a:fld>
            <a:endParaRPr lang="en-US" altLang="en-US"/>
          </a:p>
        </p:txBody>
      </p:sp>
    </p:spTree>
    <p:extLst>
      <p:ext uri="{BB962C8B-B14F-4D97-AF65-F5344CB8AC3E}">
        <p14:creationId xmlns:p14="http://schemas.microsoft.com/office/powerpoint/2010/main" val="310653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02AC2CE8-BC69-4E1F-86A7-4F763F108396}" type="datetimeFigureOut">
              <a:rPr lang="en-US" altLang="en-US"/>
              <a:pPr>
                <a:defRPr/>
              </a:pPr>
              <a:t>9/30/2015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25819C0E-B9A1-40C7-8475-172B8A3315AB}" type="slidenum">
              <a:rPr lang="en-US" altLang="en-US"/>
              <a:pPr/>
              <a:t>‹#›</a:t>
            </a:fld>
            <a:endParaRPr lang="en-US" altLang="en-US"/>
          </a:p>
        </p:txBody>
      </p:sp>
    </p:spTree>
    <p:extLst>
      <p:ext uri="{BB962C8B-B14F-4D97-AF65-F5344CB8AC3E}">
        <p14:creationId xmlns:p14="http://schemas.microsoft.com/office/powerpoint/2010/main" val="74815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200">
                <a:solidFill>
                  <a:srgbClr val="898989"/>
                </a:solidFill>
                <a:latin typeface="+mn-lt"/>
                <a:ea typeface="MS PGothic" pitchFamily="34" charset="-128"/>
                <a:cs typeface="+mn-cs"/>
              </a:defRPr>
            </a:lvl1pPr>
          </a:lstStyle>
          <a:p>
            <a:pPr>
              <a:defRPr/>
            </a:pPr>
            <a:fld id="{4025224B-C813-4668-85A0-6B61717FFC27}" type="datetimeFigureOut">
              <a:rPr lang="en-US" altLang="en-US"/>
              <a:pPr>
                <a:defRPr/>
              </a:pPr>
              <a:t>9/30/2015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MS PGothic" panose="020B0600070205080204" pitchFamily="34" charset="-128"/>
              </a:defRPr>
            </a:lvl1pPr>
          </a:lstStyle>
          <a:p>
            <a:fld id="{A9B4675B-FF84-4B70-9288-277B3767DFB7}" type="slidenum">
              <a:rPr lang="en-US" altLang="en-US"/>
              <a:pPr/>
              <a:t>‹#›</a:t>
            </a:fld>
            <a:endParaRPr lang="en-US" altLang="en-US"/>
          </a:p>
        </p:txBody>
      </p:sp>
      <p:sp>
        <p:nvSpPr>
          <p:cNvPr id="7" name="Footer Placeholder 3"/>
          <p:cNvSpPr txBox="1">
            <a:spLocks/>
          </p:cNvSpPr>
          <p:nvPr userDrawn="1"/>
        </p:nvSpPr>
        <p:spPr>
          <a:xfrm>
            <a:off x="33338" y="6688138"/>
            <a:ext cx="1643062" cy="152400"/>
          </a:xfrm>
          <a:prstGeom prst="rect">
            <a:avLst/>
          </a:prstGeom>
        </p:spPr>
        <p:txBody>
          <a:bodyPr lIns="0" tIns="0" rIns="0" bIns="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GB" altLang="en-US" sz="900" smtClean="0">
                <a:solidFill>
                  <a:srgbClr val="000000"/>
                </a:solidFill>
                <a:latin typeface="Arial" charset="0"/>
                <a:cs typeface="+mn-cs"/>
              </a:rPr>
              <a:t>© 2015 Pearson Education, Inc.</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5"/>
          <p:cNvSpPr>
            <a:spLocks noChangeArrowheads="1"/>
          </p:cNvSpPr>
          <p:nvPr userDrawn="1"/>
        </p:nvSpPr>
        <p:spPr bwMode="auto">
          <a:xfrm>
            <a:off x="-9525" y="6399213"/>
            <a:ext cx="9153525" cy="466725"/>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auto">
              <a:spcBef>
                <a:spcPts val="0"/>
              </a:spcBef>
              <a:spcAft>
                <a:spcPts val="0"/>
              </a:spcAft>
              <a:defRPr/>
            </a:pPr>
            <a:endParaRPr lang="en-US" altLang="en-US" sz="2400" smtClean="0">
              <a:solidFill>
                <a:srgbClr val="000000"/>
              </a:solidFill>
              <a:latin typeface="Arial" charset="0"/>
            </a:endParaRPr>
          </a:p>
        </p:txBody>
      </p:sp>
      <p:pic>
        <p:nvPicPr>
          <p:cNvPr id="2051" name="Picture 11" descr="Pearson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2" descr="Pearson_Strap_Bound_White"/>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5"/>
          <p:cNvSpPr>
            <a:spLocks noChangeArrowheads="1"/>
          </p:cNvSpPr>
          <p:nvPr userDrawn="1"/>
        </p:nvSpPr>
        <p:spPr bwMode="auto">
          <a:xfrm>
            <a:off x="63500" y="6107113"/>
            <a:ext cx="18145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fontAlgn="auto">
              <a:spcBef>
                <a:spcPts val="0"/>
              </a:spcBef>
              <a:spcAft>
                <a:spcPts val="0"/>
              </a:spcAft>
              <a:defRPr/>
            </a:pPr>
            <a:r>
              <a:rPr lang="en-US" altLang="en-US" sz="900" dirty="0" smtClean="0">
                <a:solidFill>
                  <a:srgbClr val="000000"/>
                </a:solidFill>
                <a:latin typeface="Arial" charset="0"/>
                <a:cs typeface="+mn-cs"/>
              </a:rPr>
              <a:t>© 2015 Pearson Education, Inc.</a:t>
            </a:r>
          </a:p>
        </p:txBody>
      </p:sp>
      <p:sp>
        <p:nvSpPr>
          <p:cNvPr id="3079" name="TextBox 3"/>
          <p:cNvSpPr txBox="1">
            <a:spLocks noChangeArrowheads="1"/>
          </p:cNvSpPr>
          <p:nvPr userDrawn="1"/>
        </p:nvSpPr>
        <p:spPr bwMode="auto">
          <a:xfrm>
            <a:off x="5213350" y="849313"/>
            <a:ext cx="38592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fontAlgn="auto">
              <a:spcBef>
                <a:spcPts val="0"/>
              </a:spcBef>
              <a:spcAft>
                <a:spcPts val="0"/>
              </a:spcAft>
              <a:defRPr/>
            </a:pPr>
            <a:r>
              <a:rPr lang="en-US" altLang="en-US" sz="3200" b="1" dirty="0" smtClean="0">
                <a:solidFill>
                  <a:srgbClr val="000000"/>
                </a:solidFill>
                <a:latin typeface="Arial" charset="0"/>
              </a:rPr>
              <a:t>Laboratory Manual in Physical Geology, 10e</a:t>
            </a:r>
          </a:p>
        </p:txBody>
      </p:sp>
      <p:grpSp>
        <p:nvGrpSpPr>
          <p:cNvPr id="2055" name="Group 4"/>
          <p:cNvGrpSpPr>
            <a:grpSpLocks/>
          </p:cNvGrpSpPr>
          <p:nvPr userDrawn="1"/>
        </p:nvGrpSpPr>
        <p:grpSpPr bwMode="auto">
          <a:xfrm>
            <a:off x="5219700" y="2943225"/>
            <a:ext cx="3924300" cy="2232025"/>
            <a:chOff x="5211294" y="2498370"/>
            <a:chExt cx="3924965" cy="2231237"/>
          </a:xfrm>
        </p:grpSpPr>
        <p:sp>
          <p:nvSpPr>
            <p:cNvPr id="3081" name="TextBox 27"/>
            <p:cNvSpPr txBox="1">
              <a:spLocks noChangeArrowheads="1"/>
            </p:cNvSpPr>
            <p:nvPr userDrawn="1"/>
          </p:nvSpPr>
          <p:spPr bwMode="auto">
            <a:xfrm>
              <a:off x="5212882" y="2498370"/>
              <a:ext cx="3859866" cy="3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fontAlgn="auto">
                <a:spcBef>
                  <a:spcPts val="0"/>
                </a:spcBef>
                <a:spcAft>
                  <a:spcPts val="0"/>
                </a:spcAft>
                <a:defRPr/>
              </a:pPr>
              <a:r>
                <a:rPr lang="en-US" altLang="en-US" sz="2000" smtClean="0">
                  <a:solidFill>
                    <a:srgbClr val="000000"/>
                  </a:solidFill>
                  <a:latin typeface="Arial" charset="0"/>
                </a:rPr>
                <a:t>Image PPTs</a:t>
              </a:r>
            </a:p>
          </p:txBody>
        </p:sp>
        <p:sp>
          <p:nvSpPr>
            <p:cNvPr id="3082" name="TextBox 28"/>
            <p:cNvSpPr txBox="1">
              <a:spLocks noChangeArrowheads="1"/>
            </p:cNvSpPr>
            <p:nvPr userDrawn="1"/>
          </p:nvSpPr>
          <p:spPr bwMode="auto">
            <a:xfrm>
              <a:off x="5212882" y="2945887"/>
              <a:ext cx="3859866" cy="51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fontAlgn="auto">
                <a:spcBef>
                  <a:spcPts val="0"/>
                </a:spcBef>
                <a:spcAft>
                  <a:spcPts val="0"/>
                </a:spcAft>
                <a:defRPr/>
              </a:pPr>
              <a:r>
                <a:rPr lang="en-US" altLang="en-US" sz="2800" b="1" dirty="0" smtClean="0">
                  <a:solidFill>
                    <a:srgbClr val="000000"/>
                  </a:solidFill>
                  <a:latin typeface="Arial" charset="0"/>
                </a:rPr>
                <a:t>Chapter 8</a:t>
              </a:r>
            </a:p>
          </p:txBody>
        </p:sp>
        <p:sp>
          <p:nvSpPr>
            <p:cNvPr id="3083" name="TextBox 31"/>
            <p:cNvSpPr txBox="1">
              <a:spLocks noChangeArrowheads="1"/>
            </p:cNvSpPr>
            <p:nvPr userDrawn="1"/>
          </p:nvSpPr>
          <p:spPr bwMode="auto">
            <a:xfrm>
              <a:off x="5211294" y="3529881"/>
              <a:ext cx="3924965" cy="119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auto" hangingPunct="1">
                <a:spcBef>
                  <a:spcPts val="0"/>
                </a:spcBef>
                <a:spcAft>
                  <a:spcPts val="0"/>
                </a:spcAft>
                <a:defRPr/>
              </a:pPr>
              <a:r>
                <a:rPr lang="en-US" altLang="en-US" sz="2400" dirty="0" smtClean="0">
                  <a:latin typeface="Arial" charset="0"/>
                </a:rPr>
                <a:t>Dating of Rocks,</a:t>
              </a:r>
            </a:p>
            <a:p>
              <a:pPr algn="ctr" eaLnBrk="1" fontAlgn="auto" hangingPunct="1">
                <a:spcBef>
                  <a:spcPts val="0"/>
                </a:spcBef>
                <a:spcAft>
                  <a:spcPts val="0"/>
                </a:spcAft>
                <a:defRPr/>
              </a:pPr>
              <a:r>
                <a:rPr lang="en-US" altLang="en-US" sz="2400" dirty="0" smtClean="0">
                  <a:latin typeface="Arial" charset="0"/>
                </a:rPr>
                <a:t>Fossils, and</a:t>
              </a:r>
            </a:p>
            <a:p>
              <a:pPr algn="ctr" eaLnBrk="1" fontAlgn="auto" hangingPunct="1">
                <a:spcBef>
                  <a:spcPts val="0"/>
                </a:spcBef>
                <a:spcAft>
                  <a:spcPts val="0"/>
                </a:spcAft>
                <a:defRPr/>
              </a:pPr>
              <a:r>
                <a:rPr lang="en-US" altLang="en-US" sz="2400" dirty="0" smtClean="0">
                  <a:latin typeface="Arial" charset="0"/>
                </a:rPr>
                <a:t>Geologic Events</a:t>
              </a:r>
              <a:endParaRPr lang="en-IN" altLang="en-US" sz="2400" dirty="0" smtClean="0">
                <a:latin typeface="Arial" charset="0"/>
              </a:endParaRPr>
            </a:p>
          </p:txBody>
        </p:sp>
      </p:grpSp>
      <p:pic>
        <p:nvPicPr>
          <p:cNvPr id="2056"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2100" y="252413"/>
            <a:ext cx="4897438"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7" r:id="rId1"/>
  </p:sldLayoutIdLst>
  <p:timing>
    <p:tnLst>
      <p:par>
        <p:cTn id="1" dur="indefinite" restart="never" nodeType="tmRoot"/>
      </p:par>
    </p:tnLst>
  </p:timing>
  <p:hf sldNum="0" hdr="0" dt="0"/>
  <p:txStyles>
    <p:titleStyle>
      <a:lvl1pPr algn="l" rtl="0" eaLnBrk="0" fontAlgn="base" hangingPunct="0">
        <a:spcBef>
          <a:spcPct val="50000"/>
        </a:spcBef>
        <a:spcAft>
          <a:spcPct val="0"/>
        </a:spcAft>
        <a:defRPr sz="3200" b="1">
          <a:solidFill>
            <a:srgbClr val="ED6B06"/>
          </a:solidFill>
          <a:latin typeface="+mj-lt"/>
          <a:ea typeface="MS PGothic" pitchFamily="34" charset="-128"/>
          <a:cs typeface="+mj-cs"/>
        </a:defRPr>
      </a:lvl1pPr>
      <a:lvl2pPr algn="l" rtl="0" eaLnBrk="0" fontAlgn="base" hangingPunct="0">
        <a:spcBef>
          <a:spcPct val="50000"/>
        </a:spcBef>
        <a:spcAft>
          <a:spcPct val="0"/>
        </a:spcAft>
        <a:defRPr sz="3200" b="1">
          <a:solidFill>
            <a:srgbClr val="ED6B06"/>
          </a:solidFill>
          <a:latin typeface="Arial" charset="0"/>
          <a:ea typeface="MS PGothic" pitchFamily="34" charset="-128"/>
          <a:cs typeface="Arial" charset="0"/>
        </a:defRPr>
      </a:lvl2pPr>
      <a:lvl3pPr algn="l" rtl="0" eaLnBrk="0" fontAlgn="base" hangingPunct="0">
        <a:spcBef>
          <a:spcPct val="50000"/>
        </a:spcBef>
        <a:spcAft>
          <a:spcPct val="0"/>
        </a:spcAft>
        <a:defRPr sz="3200" b="1">
          <a:solidFill>
            <a:srgbClr val="ED6B06"/>
          </a:solidFill>
          <a:latin typeface="Arial" charset="0"/>
          <a:ea typeface="MS PGothic" pitchFamily="34" charset="-128"/>
          <a:cs typeface="Arial" charset="0"/>
        </a:defRPr>
      </a:lvl3pPr>
      <a:lvl4pPr algn="l" rtl="0" eaLnBrk="0" fontAlgn="base" hangingPunct="0">
        <a:spcBef>
          <a:spcPct val="50000"/>
        </a:spcBef>
        <a:spcAft>
          <a:spcPct val="0"/>
        </a:spcAft>
        <a:defRPr sz="3200" b="1">
          <a:solidFill>
            <a:srgbClr val="ED6B06"/>
          </a:solidFill>
          <a:latin typeface="Arial" charset="0"/>
          <a:ea typeface="MS PGothic" pitchFamily="34" charset="-128"/>
          <a:cs typeface="Arial" charset="0"/>
        </a:defRPr>
      </a:lvl4pPr>
      <a:lvl5pPr algn="l" rtl="0" eaLnBrk="0" fontAlgn="base" hangingPunct="0">
        <a:spcBef>
          <a:spcPct val="50000"/>
        </a:spcBef>
        <a:spcAft>
          <a:spcPct val="0"/>
        </a:spcAft>
        <a:defRPr sz="3200" b="1">
          <a:solidFill>
            <a:srgbClr val="ED6B06"/>
          </a:solidFill>
          <a:latin typeface="Arial" charset="0"/>
          <a:ea typeface="MS PGothic" pitchFamily="34" charset="-128"/>
          <a:cs typeface="Arial" charset="0"/>
        </a:defRPr>
      </a:lvl5pPr>
      <a:lvl6pPr marL="457200" algn="l" rtl="0" fontAlgn="base">
        <a:spcBef>
          <a:spcPct val="50000"/>
        </a:spcBef>
        <a:spcAft>
          <a:spcPct val="0"/>
        </a:spcAft>
        <a:defRPr sz="3200" b="1">
          <a:solidFill>
            <a:srgbClr val="ED6B06"/>
          </a:solidFill>
          <a:latin typeface="Arial" charset="0"/>
          <a:cs typeface="Arial" charset="0"/>
        </a:defRPr>
      </a:lvl6pPr>
      <a:lvl7pPr marL="914400" algn="l" rtl="0" fontAlgn="base">
        <a:spcBef>
          <a:spcPct val="50000"/>
        </a:spcBef>
        <a:spcAft>
          <a:spcPct val="0"/>
        </a:spcAft>
        <a:defRPr sz="3200" b="1">
          <a:solidFill>
            <a:srgbClr val="ED6B06"/>
          </a:solidFill>
          <a:latin typeface="Arial" charset="0"/>
          <a:cs typeface="Arial" charset="0"/>
        </a:defRPr>
      </a:lvl7pPr>
      <a:lvl8pPr marL="1371600" algn="l" rtl="0" fontAlgn="base">
        <a:spcBef>
          <a:spcPct val="50000"/>
        </a:spcBef>
        <a:spcAft>
          <a:spcPct val="0"/>
        </a:spcAft>
        <a:defRPr sz="3200" b="1">
          <a:solidFill>
            <a:srgbClr val="ED6B06"/>
          </a:solidFill>
          <a:latin typeface="Arial" charset="0"/>
          <a:cs typeface="Arial" charset="0"/>
        </a:defRPr>
      </a:lvl8pPr>
      <a:lvl9pPr marL="1828800" algn="l" rtl="0" fontAlgn="base">
        <a:spcBef>
          <a:spcPct val="50000"/>
        </a:spcBef>
        <a:spcAft>
          <a:spcPct val="0"/>
        </a:spcAft>
        <a:defRPr sz="3200" b="1">
          <a:solidFill>
            <a:srgbClr val="ED6B06"/>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2057400" y="4648200"/>
            <a:ext cx="4572000" cy="823913"/>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altLang="en-US" sz="2800" dirty="0">
                <a:solidFill>
                  <a:srgbClr val="7030A0"/>
                </a:solidFill>
                <a:effectLst>
                  <a:outerShdw blurRad="38100" dist="38100" dir="2700000" algn="tl">
                    <a:srgbClr val="000000">
                      <a:alpha val="43137"/>
                    </a:srgbClr>
                  </a:outerShdw>
                </a:effectLst>
              </a:rPr>
              <a:t>Inclusions</a:t>
            </a:r>
            <a:r>
              <a:rPr lang="en-US" altLang="en-US" sz="2000" dirty="0">
                <a:solidFill>
                  <a:srgbClr val="000000"/>
                </a:solidFill>
                <a:effectLst>
                  <a:outerShdw blurRad="38100" dist="38100" dir="2700000" algn="tl">
                    <a:srgbClr val="000000">
                      <a:alpha val="43137"/>
                    </a:srgbClr>
                  </a:outerShdw>
                </a:effectLst>
              </a:rPr>
              <a:t> </a:t>
            </a:r>
            <a:r>
              <a:rPr lang="en-US" altLang="en-US" sz="2000" dirty="0">
                <a:solidFill>
                  <a:srgbClr val="000000"/>
                </a:solidFill>
              </a:rPr>
              <a:t>- pieces of older rock (clasts) incorporated into younger rock</a:t>
            </a:r>
          </a:p>
        </p:txBody>
      </p:sp>
      <p:sp>
        <p:nvSpPr>
          <p:cNvPr id="12291" name="Rectangle 3" descr="Granite"/>
          <p:cNvSpPr>
            <a:spLocks noChangeArrowheads="1"/>
          </p:cNvSpPr>
          <p:nvPr/>
        </p:nvSpPr>
        <p:spPr bwMode="auto">
          <a:xfrm>
            <a:off x="990600" y="3505200"/>
            <a:ext cx="6858000" cy="762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2756" name="Rectangle 4" descr="beige102"/>
          <p:cNvSpPr>
            <a:spLocks noChangeArrowheads="1"/>
          </p:cNvSpPr>
          <p:nvPr/>
        </p:nvSpPr>
        <p:spPr bwMode="auto">
          <a:xfrm>
            <a:off x="990600" y="2743200"/>
            <a:ext cx="6858000" cy="762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nvGrpSpPr>
          <p:cNvPr id="2" name="Group 5"/>
          <p:cNvGrpSpPr>
            <a:grpSpLocks/>
          </p:cNvGrpSpPr>
          <p:nvPr/>
        </p:nvGrpSpPr>
        <p:grpSpPr bwMode="auto">
          <a:xfrm>
            <a:off x="1371600" y="3276600"/>
            <a:ext cx="3733800" cy="1371600"/>
            <a:chOff x="864" y="2064"/>
            <a:chExt cx="2352" cy="864"/>
          </a:xfrm>
        </p:grpSpPr>
        <p:sp>
          <p:nvSpPr>
            <p:cNvPr id="12295" name="Oval 6" descr="Granite"/>
            <p:cNvSpPr>
              <a:spLocks noChangeArrowheads="1"/>
            </p:cNvSpPr>
            <p:nvPr/>
          </p:nvSpPr>
          <p:spPr bwMode="auto">
            <a:xfrm>
              <a:off x="864" y="2112"/>
              <a:ext cx="144" cy="96"/>
            </a:xfrm>
            <a:prstGeom prst="ellipse">
              <a:avLst/>
            </a:prstGeom>
            <a:blipFill dpi="0" rotWithShape="0">
              <a:blip r:embed="rId2"/>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296" name="Oval 7" descr="Granite"/>
            <p:cNvSpPr>
              <a:spLocks noChangeArrowheads="1"/>
            </p:cNvSpPr>
            <p:nvPr/>
          </p:nvSpPr>
          <p:spPr bwMode="auto">
            <a:xfrm>
              <a:off x="1440" y="2112"/>
              <a:ext cx="144" cy="96"/>
            </a:xfrm>
            <a:prstGeom prst="ellipse">
              <a:avLst/>
            </a:prstGeom>
            <a:blipFill dpi="0" rotWithShape="0">
              <a:blip r:embed="rId2"/>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297" name="Oval 8" descr="Granite"/>
            <p:cNvSpPr>
              <a:spLocks noChangeArrowheads="1"/>
            </p:cNvSpPr>
            <p:nvPr/>
          </p:nvSpPr>
          <p:spPr bwMode="auto">
            <a:xfrm>
              <a:off x="2688" y="2064"/>
              <a:ext cx="144" cy="96"/>
            </a:xfrm>
            <a:prstGeom prst="ellipse">
              <a:avLst/>
            </a:prstGeom>
            <a:blipFill dpi="0" rotWithShape="0">
              <a:blip r:embed="rId2"/>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298" name="Oval 9" descr="Granite"/>
            <p:cNvSpPr>
              <a:spLocks noChangeArrowheads="1"/>
            </p:cNvSpPr>
            <p:nvPr/>
          </p:nvSpPr>
          <p:spPr bwMode="auto">
            <a:xfrm>
              <a:off x="3072" y="2112"/>
              <a:ext cx="144" cy="96"/>
            </a:xfrm>
            <a:prstGeom prst="ellipse">
              <a:avLst/>
            </a:prstGeom>
            <a:blipFill dpi="0" rotWithShape="0">
              <a:blip r:embed="rId2"/>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299" name="Line 10"/>
            <p:cNvSpPr>
              <a:spLocks noChangeShapeType="1"/>
            </p:cNvSpPr>
            <p:nvPr/>
          </p:nvSpPr>
          <p:spPr bwMode="auto">
            <a:xfrm flipH="1" flipV="1">
              <a:off x="960" y="2208"/>
              <a:ext cx="672" cy="720"/>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300" name="Line 11"/>
            <p:cNvSpPr>
              <a:spLocks noChangeShapeType="1"/>
            </p:cNvSpPr>
            <p:nvPr/>
          </p:nvSpPr>
          <p:spPr bwMode="auto">
            <a:xfrm flipH="1" flipV="1">
              <a:off x="1536" y="2208"/>
              <a:ext cx="144" cy="720"/>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301" name="Line 12"/>
            <p:cNvSpPr>
              <a:spLocks noChangeShapeType="1"/>
            </p:cNvSpPr>
            <p:nvPr/>
          </p:nvSpPr>
          <p:spPr bwMode="auto">
            <a:xfrm flipV="1">
              <a:off x="1776" y="2160"/>
              <a:ext cx="960" cy="768"/>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2302" name="Line 13"/>
            <p:cNvSpPr>
              <a:spLocks noChangeShapeType="1"/>
            </p:cNvSpPr>
            <p:nvPr/>
          </p:nvSpPr>
          <p:spPr bwMode="auto">
            <a:xfrm flipV="1">
              <a:off x="1872" y="2208"/>
              <a:ext cx="1248" cy="720"/>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202766" name="Text Box 14"/>
          <p:cNvSpPr txBox="1">
            <a:spLocks noChangeArrowheads="1"/>
          </p:cNvSpPr>
          <p:nvPr/>
        </p:nvSpPr>
        <p:spPr bwMode="auto">
          <a:xfrm>
            <a:off x="762000" y="838200"/>
            <a:ext cx="7620000" cy="1433513"/>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flatTx/>
          </a:bodyPr>
          <a:lstStyle/>
          <a:p>
            <a:pPr algn="ctr" defTabSz="914400" eaLnBrk="0" fontAlgn="base" hangingPunct="0">
              <a:spcBef>
                <a:spcPct val="0"/>
              </a:spcBef>
              <a:spcAft>
                <a:spcPct val="0"/>
              </a:spcAft>
              <a:defRPr/>
            </a:pPr>
            <a:r>
              <a:rPr lang="en-US" altLang="en-US" sz="2800" dirty="0">
                <a:solidFill>
                  <a:srgbClr val="7030A0"/>
                </a:solidFill>
                <a:effectLst>
                  <a:outerShdw blurRad="38100" dist="38100" dir="2700000" algn="tl">
                    <a:srgbClr val="C0C0C0"/>
                  </a:outerShdw>
                </a:effectLst>
              </a:rPr>
              <a:t>Principle of Inclusion</a:t>
            </a:r>
          </a:p>
          <a:p>
            <a:pPr algn="ctr" defTabSz="914400" eaLnBrk="0" fontAlgn="base" hangingPunct="0">
              <a:spcBef>
                <a:spcPct val="0"/>
              </a:spcBef>
              <a:spcAft>
                <a:spcPct val="0"/>
              </a:spcAft>
              <a:defRPr/>
            </a:pPr>
            <a:r>
              <a:rPr lang="en-US" altLang="en-US" sz="2000" dirty="0">
                <a:solidFill>
                  <a:srgbClr val="000000"/>
                </a:solidFill>
              </a:rPr>
              <a:t>When clasts of one rock are found in another, the rock from which the clasts were derived is the older rock, since it must have already existed in order to be included in the new rock</a:t>
            </a:r>
            <a:endParaRPr lang="en-US" altLang="en-US" sz="2000" b="1" dirty="0">
              <a:solidFill>
                <a:srgbClr val="333399"/>
              </a:solidFill>
            </a:endParaRPr>
          </a:p>
        </p:txBody>
      </p:sp>
    </p:spTree>
    <p:extLst>
      <p:ext uri="{BB962C8B-B14F-4D97-AF65-F5344CB8AC3E}">
        <p14:creationId xmlns:p14="http://schemas.microsoft.com/office/powerpoint/2010/main" val="351233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02756"/>
                                        </p:tgtEl>
                                        <p:attrNameLst>
                                          <p:attrName>style.visibility</p:attrName>
                                        </p:attrNameLst>
                                      </p:cBhvr>
                                      <p:to>
                                        <p:strVal val="visible"/>
                                      </p:to>
                                    </p:set>
                                    <p:animEffect transition="in" filter="slide(fromBottom)">
                                      <p:cBhvr>
                                        <p:cTn id="11"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Stationery"/>
          <p:cNvSpPr>
            <a:spLocks noChangeArrowheads="1"/>
          </p:cNvSpPr>
          <p:nvPr/>
        </p:nvSpPr>
        <p:spPr bwMode="auto">
          <a:xfrm>
            <a:off x="304800" y="228600"/>
            <a:ext cx="8610600" cy="64008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15" name="Text Box 3"/>
          <p:cNvSpPr txBox="1">
            <a:spLocks noChangeArrowheads="1"/>
          </p:cNvSpPr>
          <p:nvPr/>
        </p:nvSpPr>
        <p:spPr bwMode="auto">
          <a:xfrm>
            <a:off x="0" y="5486400"/>
            <a:ext cx="4876800" cy="830997"/>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altLang="en-US" sz="2400" dirty="0" smtClean="0">
                <a:solidFill>
                  <a:srgbClr val="7030A0"/>
                </a:solidFill>
                <a:effectLst>
                  <a:outerShdw blurRad="38100" dist="38100" dir="2700000" algn="tl">
                    <a:srgbClr val="000000">
                      <a:alpha val="43137"/>
                    </a:srgbClr>
                  </a:outerShdw>
                </a:effectLst>
              </a:rPr>
              <a:t>Principle of Cross-Cutting Relationships</a:t>
            </a:r>
          </a:p>
        </p:txBody>
      </p:sp>
      <p:grpSp>
        <p:nvGrpSpPr>
          <p:cNvPr id="2" name="Group 4"/>
          <p:cNvGrpSpPr>
            <a:grpSpLocks/>
          </p:cNvGrpSpPr>
          <p:nvPr/>
        </p:nvGrpSpPr>
        <p:grpSpPr bwMode="auto">
          <a:xfrm rot="1562075">
            <a:off x="3962400" y="4953000"/>
            <a:ext cx="3810000" cy="762000"/>
            <a:chOff x="1728" y="3168"/>
            <a:chExt cx="2400" cy="480"/>
          </a:xfrm>
        </p:grpSpPr>
        <p:sp>
          <p:nvSpPr>
            <p:cNvPr id="13384" name="Freeform 5"/>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5" name="Freeform 6"/>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6" name="Freeform 7"/>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7" name="Line 8"/>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8" name="Line 9"/>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3" name="Group 10"/>
          <p:cNvGrpSpPr>
            <a:grpSpLocks/>
          </p:cNvGrpSpPr>
          <p:nvPr/>
        </p:nvGrpSpPr>
        <p:grpSpPr bwMode="auto">
          <a:xfrm rot="1562075">
            <a:off x="533400" y="3276600"/>
            <a:ext cx="3810000" cy="762000"/>
            <a:chOff x="1728" y="3168"/>
            <a:chExt cx="2400" cy="480"/>
          </a:xfrm>
        </p:grpSpPr>
        <p:sp>
          <p:nvSpPr>
            <p:cNvPr id="13379" name="Freeform 11"/>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0" name="Freeform 12"/>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1" name="Freeform 13"/>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2" name="Line 14"/>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83" name="Line 15"/>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4" name="Group 16"/>
          <p:cNvGrpSpPr>
            <a:grpSpLocks/>
          </p:cNvGrpSpPr>
          <p:nvPr/>
        </p:nvGrpSpPr>
        <p:grpSpPr bwMode="auto">
          <a:xfrm rot="1562075">
            <a:off x="5029200" y="2971800"/>
            <a:ext cx="3810000" cy="762000"/>
            <a:chOff x="1728" y="3168"/>
            <a:chExt cx="2400" cy="480"/>
          </a:xfrm>
        </p:grpSpPr>
        <p:sp>
          <p:nvSpPr>
            <p:cNvPr id="13374" name="Freeform 17"/>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5" name="Freeform 18"/>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6" name="Freeform 19"/>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7" name="Line 20"/>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8" name="Line 21"/>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5" name="Group 22"/>
          <p:cNvGrpSpPr>
            <a:grpSpLocks/>
          </p:cNvGrpSpPr>
          <p:nvPr/>
        </p:nvGrpSpPr>
        <p:grpSpPr bwMode="auto">
          <a:xfrm rot="1562075">
            <a:off x="1600200" y="1295400"/>
            <a:ext cx="3810000" cy="762000"/>
            <a:chOff x="1728" y="3168"/>
            <a:chExt cx="2400" cy="480"/>
          </a:xfrm>
        </p:grpSpPr>
        <p:sp>
          <p:nvSpPr>
            <p:cNvPr id="13369" name="Freeform 23"/>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0" name="Freeform 24"/>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1" name="Freeform 25"/>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2" name="Line 26"/>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73" name="Line 27"/>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6" name="Group 28"/>
          <p:cNvGrpSpPr>
            <a:grpSpLocks/>
          </p:cNvGrpSpPr>
          <p:nvPr/>
        </p:nvGrpSpPr>
        <p:grpSpPr bwMode="auto">
          <a:xfrm rot="6117590">
            <a:off x="1921669" y="973931"/>
            <a:ext cx="1016000" cy="1201738"/>
            <a:chOff x="976" y="3167"/>
            <a:chExt cx="640" cy="757"/>
          </a:xfrm>
        </p:grpSpPr>
        <p:grpSp>
          <p:nvGrpSpPr>
            <p:cNvPr id="7" name="Group 29"/>
            <p:cNvGrpSpPr>
              <a:grpSpLocks/>
            </p:cNvGrpSpPr>
            <p:nvPr/>
          </p:nvGrpSpPr>
          <p:grpSpPr bwMode="auto">
            <a:xfrm>
              <a:off x="976" y="3167"/>
              <a:ext cx="640" cy="681"/>
              <a:chOff x="976" y="3167"/>
              <a:chExt cx="640" cy="681"/>
            </a:xfrm>
          </p:grpSpPr>
          <p:sp>
            <p:nvSpPr>
              <p:cNvPr id="13366" name="Freeform 30"/>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67" name="Freeform 31"/>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68" name="Freeform 32"/>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3365" name="Freeform 33"/>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8" name="Group 34"/>
          <p:cNvGrpSpPr>
            <a:grpSpLocks/>
          </p:cNvGrpSpPr>
          <p:nvPr/>
        </p:nvGrpSpPr>
        <p:grpSpPr bwMode="auto">
          <a:xfrm rot="6221713" flipH="1">
            <a:off x="3064669" y="2878931"/>
            <a:ext cx="1016000" cy="1201738"/>
            <a:chOff x="976" y="3167"/>
            <a:chExt cx="640" cy="757"/>
          </a:xfrm>
        </p:grpSpPr>
        <p:grpSp>
          <p:nvGrpSpPr>
            <p:cNvPr id="9" name="Group 35"/>
            <p:cNvGrpSpPr>
              <a:grpSpLocks/>
            </p:cNvGrpSpPr>
            <p:nvPr/>
          </p:nvGrpSpPr>
          <p:grpSpPr bwMode="auto">
            <a:xfrm>
              <a:off x="976" y="3167"/>
              <a:ext cx="640" cy="681"/>
              <a:chOff x="976" y="3167"/>
              <a:chExt cx="640" cy="681"/>
            </a:xfrm>
          </p:grpSpPr>
          <p:sp>
            <p:nvSpPr>
              <p:cNvPr id="13361" name="Freeform 36"/>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62" name="Freeform 37"/>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63" name="Freeform 38"/>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3360" name="Freeform 39"/>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10" name="Group 40"/>
          <p:cNvGrpSpPr>
            <a:grpSpLocks/>
          </p:cNvGrpSpPr>
          <p:nvPr/>
        </p:nvGrpSpPr>
        <p:grpSpPr bwMode="auto">
          <a:xfrm rot="6221713" flipH="1">
            <a:off x="6722269" y="4555331"/>
            <a:ext cx="1016000" cy="1201738"/>
            <a:chOff x="976" y="3167"/>
            <a:chExt cx="640" cy="757"/>
          </a:xfrm>
        </p:grpSpPr>
        <p:grpSp>
          <p:nvGrpSpPr>
            <p:cNvPr id="11" name="Group 41"/>
            <p:cNvGrpSpPr>
              <a:grpSpLocks/>
            </p:cNvGrpSpPr>
            <p:nvPr/>
          </p:nvGrpSpPr>
          <p:grpSpPr bwMode="auto">
            <a:xfrm>
              <a:off x="976" y="3167"/>
              <a:ext cx="640" cy="681"/>
              <a:chOff x="976" y="3167"/>
              <a:chExt cx="640" cy="681"/>
            </a:xfrm>
          </p:grpSpPr>
          <p:sp>
            <p:nvSpPr>
              <p:cNvPr id="13356" name="Freeform 42"/>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57" name="Freeform 43"/>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58" name="Freeform 44"/>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3355" name="Freeform 45"/>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12" name="Group 46"/>
          <p:cNvGrpSpPr>
            <a:grpSpLocks/>
          </p:cNvGrpSpPr>
          <p:nvPr/>
        </p:nvGrpSpPr>
        <p:grpSpPr bwMode="auto">
          <a:xfrm rot="6117590">
            <a:off x="5122069" y="2269331"/>
            <a:ext cx="1016000" cy="1201738"/>
            <a:chOff x="976" y="3167"/>
            <a:chExt cx="640" cy="757"/>
          </a:xfrm>
        </p:grpSpPr>
        <p:grpSp>
          <p:nvGrpSpPr>
            <p:cNvPr id="13" name="Group 47"/>
            <p:cNvGrpSpPr>
              <a:grpSpLocks/>
            </p:cNvGrpSpPr>
            <p:nvPr/>
          </p:nvGrpSpPr>
          <p:grpSpPr bwMode="auto">
            <a:xfrm>
              <a:off x="976" y="3167"/>
              <a:ext cx="640" cy="681"/>
              <a:chOff x="976" y="3167"/>
              <a:chExt cx="640" cy="681"/>
            </a:xfrm>
          </p:grpSpPr>
          <p:sp>
            <p:nvSpPr>
              <p:cNvPr id="13351" name="Freeform 48"/>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52" name="Freeform 49"/>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3353" name="Freeform 50"/>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3350" name="Freeform 51"/>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14" name="Group 52"/>
          <p:cNvGrpSpPr>
            <a:grpSpLocks/>
          </p:cNvGrpSpPr>
          <p:nvPr/>
        </p:nvGrpSpPr>
        <p:grpSpPr bwMode="auto">
          <a:xfrm rot="1751141">
            <a:off x="4572000" y="6019800"/>
            <a:ext cx="249238" cy="469900"/>
            <a:chOff x="2995" y="3696"/>
            <a:chExt cx="157" cy="296"/>
          </a:xfrm>
        </p:grpSpPr>
        <p:sp>
          <p:nvSpPr>
            <p:cNvPr id="203829" name="Freeform 53"/>
            <p:cNvSpPr>
              <a:spLocks/>
            </p:cNvSpPr>
            <p:nvPr/>
          </p:nvSpPr>
          <p:spPr bwMode="auto">
            <a:xfrm>
              <a:off x="3021" y="3932"/>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30" name="Freeform 54"/>
            <p:cNvSpPr>
              <a:spLocks/>
            </p:cNvSpPr>
            <p:nvPr/>
          </p:nvSpPr>
          <p:spPr bwMode="auto">
            <a:xfrm>
              <a:off x="2992"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5" name="Group 55"/>
          <p:cNvGrpSpPr>
            <a:grpSpLocks/>
          </p:cNvGrpSpPr>
          <p:nvPr/>
        </p:nvGrpSpPr>
        <p:grpSpPr bwMode="auto">
          <a:xfrm rot="2895012" flipH="1">
            <a:off x="5139531" y="5757069"/>
            <a:ext cx="249238" cy="469900"/>
            <a:chOff x="2995" y="3696"/>
            <a:chExt cx="157" cy="296"/>
          </a:xfrm>
        </p:grpSpPr>
        <p:sp>
          <p:nvSpPr>
            <p:cNvPr id="203832" name="Freeform 56"/>
            <p:cNvSpPr>
              <a:spLocks/>
            </p:cNvSpPr>
            <p:nvPr/>
          </p:nvSpPr>
          <p:spPr bwMode="auto">
            <a:xfrm>
              <a:off x="3028" y="3937"/>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33" name="Freeform 57"/>
            <p:cNvSpPr>
              <a:spLocks/>
            </p:cNvSpPr>
            <p:nvPr/>
          </p:nvSpPr>
          <p:spPr bwMode="auto">
            <a:xfrm>
              <a:off x="2998" y="3697"/>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6" name="Group 58"/>
          <p:cNvGrpSpPr>
            <a:grpSpLocks/>
          </p:cNvGrpSpPr>
          <p:nvPr/>
        </p:nvGrpSpPr>
        <p:grpSpPr bwMode="auto">
          <a:xfrm rot="1751141">
            <a:off x="5105400" y="5334000"/>
            <a:ext cx="249238" cy="469900"/>
            <a:chOff x="2995" y="3696"/>
            <a:chExt cx="157" cy="296"/>
          </a:xfrm>
        </p:grpSpPr>
        <p:sp>
          <p:nvSpPr>
            <p:cNvPr id="203835" name="Freeform 59"/>
            <p:cNvSpPr>
              <a:spLocks/>
            </p:cNvSpPr>
            <p:nvPr/>
          </p:nvSpPr>
          <p:spPr bwMode="auto">
            <a:xfrm>
              <a:off x="3021" y="3932"/>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36" name="Freeform 60"/>
            <p:cNvSpPr>
              <a:spLocks/>
            </p:cNvSpPr>
            <p:nvPr/>
          </p:nvSpPr>
          <p:spPr bwMode="auto">
            <a:xfrm>
              <a:off x="2992"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7" name="Group 61"/>
          <p:cNvGrpSpPr>
            <a:grpSpLocks/>
          </p:cNvGrpSpPr>
          <p:nvPr/>
        </p:nvGrpSpPr>
        <p:grpSpPr bwMode="auto">
          <a:xfrm rot="1866062" flipH="1">
            <a:off x="5672138" y="5072063"/>
            <a:ext cx="249237" cy="469900"/>
            <a:chOff x="2995" y="3696"/>
            <a:chExt cx="157" cy="296"/>
          </a:xfrm>
        </p:grpSpPr>
        <p:sp>
          <p:nvSpPr>
            <p:cNvPr id="203838" name="Freeform 62"/>
            <p:cNvSpPr>
              <a:spLocks/>
            </p:cNvSpPr>
            <p:nvPr/>
          </p:nvSpPr>
          <p:spPr bwMode="auto">
            <a:xfrm>
              <a:off x="3027" y="3931"/>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39" name="Freeform 63"/>
            <p:cNvSpPr>
              <a:spLocks/>
            </p:cNvSpPr>
            <p:nvPr/>
          </p:nvSpPr>
          <p:spPr bwMode="auto">
            <a:xfrm>
              <a:off x="2998"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8" name="Group 64"/>
          <p:cNvGrpSpPr>
            <a:grpSpLocks/>
          </p:cNvGrpSpPr>
          <p:nvPr/>
        </p:nvGrpSpPr>
        <p:grpSpPr bwMode="auto">
          <a:xfrm rot="57160">
            <a:off x="5486400" y="4495800"/>
            <a:ext cx="249238" cy="469900"/>
            <a:chOff x="2995" y="3696"/>
            <a:chExt cx="157" cy="296"/>
          </a:xfrm>
        </p:grpSpPr>
        <p:sp>
          <p:nvSpPr>
            <p:cNvPr id="203841" name="Freeform 65"/>
            <p:cNvSpPr>
              <a:spLocks/>
            </p:cNvSpPr>
            <p:nvPr/>
          </p:nvSpPr>
          <p:spPr bwMode="auto">
            <a:xfrm>
              <a:off x="3024" y="3930"/>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42" name="Freeform 66"/>
            <p:cNvSpPr>
              <a:spLocks/>
            </p:cNvSpPr>
            <p:nvPr/>
          </p:nvSpPr>
          <p:spPr bwMode="auto">
            <a:xfrm>
              <a:off x="2992" y="3694"/>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9" name="Group 67"/>
          <p:cNvGrpSpPr>
            <a:grpSpLocks/>
          </p:cNvGrpSpPr>
          <p:nvPr/>
        </p:nvGrpSpPr>
        <p:grpSpPr bwMode="auto">
          <a:xfrm rot="581531" flipH="1">
            <a:off x="6019800" y="4114800"/>
            <a:ext cx="249238" cy="469900"/>
            <a:chOff x="2995" y="3696"/>
            <a:chExt cx="157" cy="296"/>
          </a:xfrm>
        </p:grpSpPr>
        <p:sp>
          <p:nvSpPr>
            <p:cNvPr id="203844" name="Freeform 68"/>
            <p:cNvSpPr>
              <a:spLocks/>
            </p:cNvSpPr>
            <p:nvPr/>
          </p:nvSpPr>
          <p:spPr bwMode="auto">
            <a:xfrm>
              <a:off x="3027" y="3933"/>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45" name="Freeform 69"/>
            <p:cNvSpPr>
              <a:spLocks/>
            </p:cNvSpPr>
            <p:nvPr/>
          </p:nvSpPr>
          <p:spPr bwMode="auto">
            <a:xfrm>
              <a:off x="2995"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20" name="Group 70"/>
          <p:cNvGrpSpPr>
            <a:grpSpLocks/>
          </p:cNvGrpSpPr>
          <p:nvPr/>
        </p:nvGrpSpPr>
        <p:grpSpPr bwMode="auto">
          <a:xfrm rot="20487550" flipH="1">
            <a:off x="5943600" y="3124200"/>
            <a:ext cx="249238" cy="469900"/>
            <a:chOff x="2995" y="3696"/>
            <a:chExt cx="157" cy="296"/>
          </a:xfrm>
        </p:grpSpPr>
        <p:sp>
          <p:nvSpPr>
            <p:cNvPr id="203847" name="Freeform 71"/>
            <p:cNvSpPr>
              <a:spLocks/>
            </p:cNvSpPr>
            <p:nvPr/>
          </p:nvSpPr>
          <p:spPr bwMode="auto">
            <a:xfrm>
              <a:off x="3024" y="3932"/>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48" name="Freeform 72"/>
            <p:cNvSpPr>
              <a:spLocks/>
            </p:cNvSpPr>
            <p:nvPr/>
          </p:nvSpPr>
          <p:spPr bwMode="auto">
            <a:xfrm>
              <a:off x="2996" y="3693"/>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21" name="Group 73"/>
          <p:cNvGrpSpPr>
            <a:grpSpLocks/>
          </p:cNvGrpSpPr>
          <p:nvPr/>
        </p:nvGrpSpPr>
        <p:grpSpPr bwMode="auto">
          <a:xfrm rot="-1698071">
            <a:off x="5715000" y="3276600"/>
            <a:ext cx="249238" cy="469900"/>
            <a:chOff x="2995" y="3696"/>
            <a:chExt cx="157" cy="296"/>
          </a:xfrm>
        </p:grpSpPr>
        <p:sp>
          <p:nvSpPr>
            <p:cNvPr id="203850" name="Freeform 74"/>
            <p:cNvSpPr>
              <a:spLocks/>
            </p:cNvSpPr>
            <p:nvPr/>
          </p:nvSpPr>
          <p:spPr bwMode="auto">
            <a:xfrm>
              <a:off x="3024" y="3930"/>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3851" name="Freeform 75"/>
            <p:cNvSpPr>
              <a:spLocks/>
            </p:cNvSpPr>
            <p:nvPr/>
          </p:nvSpPr>
          <p:spPr bwMode="auto">
            <a:xfrm>
              <a:off x="2994" y="3694"/>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1">
              <a:gsLst>
                <a:gs pos="0">
                  <a:schemeClr val="bg2">
                    <a:gamma/>
                    <a:shade val="46275"/>
                    <a:invGamma/>
                  </a:schemeClr>
                </a:gs>
                <a:gs pos="100000">
                  <a:schemeClr val="bg2"/>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sp>
        <p:nvSpPr>
          <p:cNvPr id="13332" name="Text Box 76"/>
          <p:cNvSpPr txBox="1">
            <a:spLocks noChangeArrowheads="1"/>
          </p:cNvSpPr>
          <p:nvPr/>
        </p:nvSpPr>
        <p:spPr bwMode="auto">
          <a:xfrm>
            <a:off x="6248400" y="304800"/>
            <a:ext cx="2598738"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1400" b="1" smtClean="0">
                <a:solidFill>
                  <a:srgbClr val="000000"/>
                </a:solidFill>
              </a:rPr>
              <a:t>(a scene from Jurassic Park)</a:t>
            </a:r>
          </a:p>
        </p:txBody>
      </p:sp>
    </p:spTree>
    <p:extLst>
      <p:ext uri="{BB962C8B-B14F-4D97-AF65-F5344CB8AC3E}">
        <p14:creationId xmlns:p14="http://schemas.microsoft.com/office/powerpoint/2010/main" val="1511788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Stationery"/>
          <p:cNvSpPr>
            <a:spLocks noChangeArrowheads="1"/>
          </p:cNvSpPr>
          <p:nvPr/>
        </p:nvSpPr>
        <p:spPr bwMode="auto">
          <a:xfrm>
            <a:off x="304800" y="228600"/>
            <a:ext cx="8610600" cy="64008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nvGrpSpPr>
          <p:cNvPr id="2" name="Group 3"/>
          <p:cNvGrpSpPr>
            <a:grpSpLocks/>
          </p:cNvGrpSpPr>
          <p:nvPr/>
        </p:nvGrpSpPr>
        <p:grpSpPr bwMode="auto">
          <a:xfrm>
            <a:off x="533400" y="1295400"/>
            <a:ext cx="8305800" cy="4419600"/>
            <a:chOff x="336" y="816"/>
            <a:chExt cx="5232" cy="2784"/>
          </a:xfrm>
        </p:grpSpPr>
        <p:grpSp>
          <p:nvGrpSpPr>
            <p:cNvPr id="3" name="Group 4"/>
            <p:cNvGrpSpPr>
              <a:grpSpLocks/>
            </p:cNvGrpSpPr>
            <p:nvPr/>
          </p:nvGrpSpPr>
          <p:grpSpPr bwMode="auto">
            <a:xfrm rot="1562075">
              <a:off x="2496" y="3120"/>
              <a:ext cx="2400" cy="480"/>
              <a:chOff x="1728" y="3168"/>
              <a:chExt cx="2400" cy="480"/>
            </a:xfrm>
          </p:grpSpPr>
          <p:sp>
            <p:nvSpPr>
              <p:cNvPr id="14408" name="Freeform 5"/>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9" name="Freeform 6"/>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10" name="Freeform 7"/>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11" name="Line 8"/>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12" name="Line 9"/>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4" name="Group 10"/>
            <p:cNvGrpSpPr>
              <a:grpSpLocks/>
            </p:cNvGrpSpPr>
            <p:nvPr/>
          </p:nvGrpSpPr>
          <p:grpSpPr bwMode="auto">
            <a:xfrm rot="1562075">
              <a:off x="336" y="2064"/>
              <a:ext cx="2400" cy="480"/>
              <a:chOff x="1728" y="3168"/>
              <a:chExt cx="2400" cy="480"/>
            </a:xfrm>
          </p:grpSpPr>
          <p:sp>
            <p:nvSpPr>
              <p:cNvPr id="14403" name="Freeform 11"/>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4" name="Freeform 12"/>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5" name="Freeform 13"/>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6" name="Line 14"/>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7" name="Line 15"/>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5" name="Group 16"/>
            <p:cNvGrpSpPr>
              <a:grpSpLocks/>
            </p:cNvGrpSpPr>
            <p:nvPr/>
          </p:nvGrpSpPr>
          <p:grpSpPr bwMode="auto">
            <a:xfrm rot="1562075">
              <a:off x="3168" y="1872"/>
              <a:ext cx="2400" cy="480"/>
              <a:chOff x="1728" y="3168"/>
              <a:chExt cx="2400" cy="480"/>
            </a:xfrm>
          </p:grpSpPr>
          <p:sp>
            <p:nvSpPr>
              <p:cNvPr id="14398" name="Freeform 17"/>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99" name="Freeform 18"/>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0" name="Freeform 19"/>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1" name="Line 20"/>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402" name="Line 21"/>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6" name="Group 22"/>
            <p:cNvGrpSpPr>
              <a:grpSpLocks/>
            </p:cNvGrpSpPr>
            <p:nvPr/>
          </p:nvGrpSpPr>
          <p:grpSpPr bwMode="auto">
            <a:xfrm rot="1562075">
              <a:off x="1008" y="816"/>
              <a:ext cx="2400" cy="480"/>
              <a:chOff x="1728" y="3168"/>
              <a:chExt cx="2400" cy="480"/>
            </a:xfrm>
          </p:grpSpPr>
          <p:sp>
            <p:nvSpPr>
              <p:cNvPr id="14393" name="Freeform 23"/>
              <p:cNvSpPr>
                <a:spLocks/>
              </p:cNvSpPr>
              <p:nvPr/>
            </p:nvSpPr>
            <p:spPr bwMode="auto">
              <a:xfrm>
                <a:off x="1728" y="3216"/>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94" name="Freeform 24"/>
              <p:cNvSpPr>
                <a:spLocks/>
              </p:cNvSpPr>
              <p:nvPr/>
            </p:nvSpPr>
            <p:spPr bwMode="auto">
              <a:xfrm>
                <a:off x="1728" y="3312"/>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95" name="Freeform 25"/>
              <p:cNvSpPr>
                <a:spLocks/>
              </p:cNvSpPr>
              <p:nvPr/>
            </p:nvSpPr>
            <p:spPr bwMode="auto">
              <a:xfrm>
                <a:off x="1728" y="3408"/>
                <a:ext cx="2400" cy="144"/>
              </a:xfrm>
              <a:custGeom>
                <a:avLst/>
                <a:gdLst>
                  <a:gd name="T0" fmla="*/ 0 w 2496"/>
                  <a:gd name="T1" fmla="*/ 216 h 96"/>
                  <a:gd name="T2" fmla="*/ 88 w 2496"/>
                  <a:gd name="T3" fmla="*/ 0 h 96"/>
                  <a:gd name="T4" fmla="*/ 178 w 2496"/>
                  <a:gd name="T5" fmla="*/ 216 h 96"/>
                  <a:gd name="T6" fmla="*/ 266 w 2496"/>
                  <a:gd name="T7" fmla="*/ 0 h 96"/>
                  <a:gd name="T8" fmla="*/ 355 w 2496"/>
                  <a:gd name="T9" fmla="*/ 216 h 96"/>
                  <a:gd name="T10" fmla="*/ 444 w 2496"/>
                  <a:gd name="T11" fmla="*/ 0 h 96"/>
                  <a:gd name="T12" fmla="*/ 533 w 2496"/>
                  <a:gd name="T13" fmla="*/ 216 h 96"/>
                  <a:gd name="T14" fmla="*/ 621 w 2496"/>
                  <a:gd name="T15" fmla="*/ 0 h 96"/>
                  <a:gd name="T16" fmla="*/ 710 w 2496"/>
                  <a:gd name="T17" fmla="*/ 216 h 96"/>
                  <a:gd name="T18" fmla="*/ 799 w 2496"/>
                  <a:gd name="T19" fmla="*/ 0 h 96"/>
                  <a:gd name="T20" fmla="*/ 887 w 2496"/>
                  <a:gd name="T21" fmla="*/ 216 h 96"/>
                  <a:gd name="T22" fmla="*/ 976 w 2496"/>
                  <a:gd name="T23" fmla="*/ 0 h 96"/>
                  <a:gd name="T24" fmla="*/ 1065 w 2496"/>
                  <a:gd name="T25" fmla="*/ 216 h 96"/>
                  <a:gd name="T26" fmla="*/ 1154 w 2496"/>
                  <a:gd name="T27" fmla="*/ 0 h 96"/>
                  <a:gd name="T28" fmla="*/ 1242 w 2496"/>
                  <a:gd name="T29" fmla="*/ 216 h 96"/>
                  <a:gd name="T30" fmla="*/ 1332 w 2496"/>
                  <a:gd name="T31" fmla="*/ 0 h 96"/>
                  <a:gd name="T32" fmla="*/ 1420 w 2496"/>
                  <a:gd name="T33" fmla="*/ 216 h 96"/>
                  <a:gd name="T34" fmla="*/ 1509 w 2496"/>
                  <a:gd name="T35" fmla="*/ 0 h 96"/>
                  <a:gd name="T36" fmla="*/ 1598 w 2496"/>
                  <a:gd name="T37" fmla="*/ 216 h 96"/>
                  <a:gd name="T38" fmla="*/ 1687 w 2496"/>
                  <a:gd name="T39" fmla="*/ 0 h 96"/>
                  <a:gd name="T40" fmla="*/ 1775 w 2496"/>
                  <a:gd name="T41" fmla="*/ 216 h 96"/>
                  <a:gd name="T42" fmla="*/ 1863 w 2496"/>
                  <a:gd name="T43" fmla="*/ 0 h 96"/>
                  <a:gd name="T44" fmla="*/ 1953 w 2496"/>
                  <a:gd name="T45" fmla="*/ 216 h 96"/>
                  <a:gd name="T46" fmla="*/ 2041 w 2496"/>
                  <a:gd name="T47" fmla="*/ 0 h 96"/>
                  <a:gd name="T48" fmla="*/ 2130 w 2496"/>
                  <a:gd name="T49" fmla="*/ 216 h 96"/>
                  <a:gd name="T50" fmla="*/ 2219 w 2496"/>
                  <a:gd name="T51" fmla="*/ 0 h 96"/>
                  <a:gd name="T52" fmla="*/ 2308 w 2496"/>
                  <a:gd name="T53" fmla="*/ 21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96"/>
                  <a:gd name="T82" fmla="*/ 0 h 96"/>
                  <a:gd name="T83" fmla="*/ 2496 w 2496"/>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96" h="96">
                    <a:moveTo>
                      <a:pt x="0" y="96"/>
                    </a:moveTo>
                    <a:lnTo>
                      <a:pt x="96" y="0"/>
                    </a:lnTo>
                    <a:lnTo>
                      <a:pt x="192" y="96"/>
                    </a:lnTo>
                    <a:lnTo>
                      <a:pt x="288" y="0"/>
                    </a:lnTo>
                    <a:lnTo>
                      <a:pt x="384" y="96"/>
                    </a:lnTo>
                    <a:lnTo>
                      <a:pt x="480" y="0"/>
                    </a:lnTo>
                    <a:lnTo>
                      <a:pt x="576" y="96"/>
                    </a:lnTo>
                    <a:lnTo>
                      <a:pt x="672" y="0"/>
                    </a:lnTo>
                    <a:lnTo>
                      <a:pt x="768" y="96"/>
                    </a:lnTo>
                    <a:lnTo>
                      <a:pt x="864" y="0"/>
                    </a:lnTo>
                    <a:lnTo>
                      <a:pt x="960" y="96"/>
                    </a:lnTo>
                    <a:lnTo>
                      <a:pt x="1056" y="0"/>
                    </a:lnTo>
                    <a:lnTo>
                      <a:pt x="1152" y="96"/>
                    </a:lnTo>
                    <a:lnTo>
                      <a:pt x="1248" y="0"/>
                    </a:lnTo>
                    <a:lnTo>
                      <a:pt x="1344" y="96"/>
                    </a:lnTo>
                    <a:lnTo>
                      <a:pt x="1440" y="0"/>
                    </a:lnTo>
                    <a:lnTo>
                      <a:pt x="1536" y="96"/>
                    </a:lnTo>
                    <a:lnTo>
                      <a:pt x="1632" y="0"/>
                    </a:lnTo>
                    <a:lnTo>
                      <a:pt x="1728" y="96"/>
                    </a:lnTo>
                    <a:lnTo>
                      <a:pt x="1824" y="0"/>
                    </a:lnTo>
                    <a:lnTo>
                      <a:pt x="1920" y="96"/>
                    </a:lnTo>
                    <a:lnTo>
                      <a:pt x="2016" y="0"/>
                    </a:lnTo>
                    <a:lnTo>
                      <a:pt x="2112" y="96"/>
                    </a:lnTo>
                    <a:lnTo>
                      <a:pt x="2208" y="0"/>
                    </a:lnTo>
                    <a:lnTo>
                      <a:pt x="2304" y="96"/>
                    </a:lnTo>
                    <a:lnTo>
                      <a:pt x="2400" y="0"/>
                    </a:lnTo>
                    <a:lnTo>
                      <a:pt x="2496" y="96"/>
                    </a:lnTo>
                  </a:path>
                </a:pathLst>
              </a:custGeom>
              <a:noFill/>
              <a:ln w="381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96" name="Line 26"/>
              <p:cNvSpPr>
                <a:spLocks noChangeShapeType="1"/>
              </p:cNvSpPr>
              <p:nvPr/>
            </p:nvSpPr>
            <p:spPr bwMode="auto">
              <a:xfrm>
                <a:off x="1728" y="316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97" name="Line 27"/>
              <p:cNvSpPr>
                <a:spLocks noChangeShapeType="1"/>
              </p:cNvSpPr>
              <p:nvPr/>
            </p:nvSpPr>
            <p:spPr bwMode="auto">
              <a:xfrm>
                <a:off x="1728" y="3648"/>
                <a:ext cx="2400" cy="0"/>
              </a:xfrm>
              <a:prstGeom prst="line">
                <a:avLst/>
              </a:prstGeom>
              <a:noFill/>
              <a:ln w="76200">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grpSp>
        <p:nvGrpSpPr>
          <p:cNvPr id="7" name="Group 28"/>
          <p:cNvGrpSpPr>
            <a:grpSpLocks/>
          </p:cNvGrpSpPr>
          <p:nvPr/>
        </p:nvGrpSpPr>
        <p:grpSpPr bwMode="auto">
          <a:xfrm rot="6117590">
            <a:off x="1921669" y="973931"/>
            <a:ext cx="1016000" cy="1201738"/>
            <a:chOff x="976" y="3167"/>
            <a:chExt cx="640" cy="757"/>
          </a:xfrm>
        </p:grpSpPr>
        <p:grpSp>
          <p:nvGrpSpPr>
            <p:cNvPr id="8" name="Group 29"/>
            <p:cNvGrpSpPr>
              <a:grpSpLocks/>
            </p:cNvGrpSpPr>
            <p:nvPr/>
          </p:nvGrpSpPr>
          <p:grpSpPr bwMode="auto">
            <a:xfrm>
              <a:off x="976" y="3167"/>
              <a:ext cx="640" cy="681"/>
              <a:chOff x="976" y="3167"/>
              <a:chExt cx="640" cy="681"/>
            </a:xfrm>
          </p:grpSpPr>
          <p:sp>
            <p:nvSpPr>
              <p:cNvPr id="14386" name="Freeform 30"/>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87" name="Freeform 31"/>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88" name="Freeform 32"/>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4385" name="Freeform 33"/>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9" name="Group 34"/>
          <p:cNvGrpSpPr>
            <a:grpSpLocks/>
          </p:cNvGrpSpPr>
          <p:nvPr/>
        </p:nvGrpSpPr>
        <p:grpSpPr bwMode="auto">
          <a:xfrm rot="6221713" flipH="1">
            <a:off x="3064669" y="2878931"/>
            <a:ext cx="1016000" cy="1201738"/>
            <a:chOff x="976" y="3167"/>
            <a:chExt cx="640" cy="757"/>
          </a:xfrm>
        </p:grpSpPr>
        <p:grpSp>
          <p:nvGrpSpPr>
            <p:cNvPr id="10" name="Group 35"/>
            <p:cNvGrpSpPr>
              <a:grpSpLocks/>
            </p:cNvGrpSpPr>
            <p:nvPr/>
          </p:nvGrpSpPr>
          <p:grpSpPr bwMode="auto">
            <a:xfrm>
              <a:off x="976" y="3167"/>
              <a:ext cx="640" cy="681"/>
              <a:chOff x="976" y="3167"/>
              <a:chExt cx="640" cy="681"/>
            </a:xfrm>
          </p:grpSpPr>
          <p:sp>
            <p:nvSpPr>
              <p:cNvPr id="14381" name="Freeform 36"/>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82" name="Freeform 37"/>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83" name="Freeform 38"/>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4380" name="Freeform 39"/>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11" name="Group 40"/>
          <p:cNvGrpSpPr>
            <a:grpSpLocks/>
          </p:cNvGrpSpPr>
          <p:nvPr/>
        </p:nvGrpSpPr>
        <p:grpSpPr bwMode="auto">
          <a:xfrm rot="6221713" flipH="1">
            <a:off x="6722269" y="4555331"/>
            <a:ext cx="1016000" cy="1201738"/>
            <a:chOff x="976" y="3167"/>
            <a:chExt cx="640" cy="757"/>
          </a:xfrm>
        </p:grpSpPr>
        <p:grpSp>
          <p:nvGrpSpPr>
            <p:cNvPr id="12" name="Group 41"/>
            <p:cNvGrpSpPr>
              <a:grpSpLocks/>
            </p:cNvGrpSpPr>
            <p:nvPr/>
          </p:nvGrpSpPr>
          <p:grpSpPr bwMode="auto">
            <a:xfrm>
              <a:off x="976" y="3167"/>
              <a:ext cx="640" cy="681"/>
              <a:chOff x="976" y="3167"/>
              <a:chExt cx="640" cy="681"/>
            </a:xfrm>
          </p:grpSpPr>
          <p:sp>
            <p:nvSpPr>
              <p:cNvPr id="14376" name="Freeform 42"/>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77" name="Freeform 43"/>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78" name="Freeform 44"/>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4375" name="Freeform 45"/>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13" name="Group 46"/>
          <p:cNvGrpSpPr>
            <a:grpSpLocks/>
          </p:cNvGrpSpPr>
          <p:nvPr/>
        </p:nvGrpSpPr>
        <p:grpSpPr bwMode="auto">
          <a:xfrm rot="6117590">
            <a:off x="5122069" y="2269331"/>
            <a:ext cx="1016000" cy="1201738"/>
            <a:chOff x="976" y="3167"/>
            <a:chExt cx="640" cy="757"/>
          </a:xfrm>
        </p:grpSpPr>
        <p:grpSp>
          <p:nvGrpSpPr>
            <p:cNvPr id="14" name="Group 47"/>
            <p:cNvGrpSpPr>
              <a:grpSpLocks/>
            </p:cNvGrpSpPr>
            <p:nvPr/>
          </p:nvGrpSpPr>
          <p:grpSpPr bwMode="auto">
            <a:xfrm>
              <a:off x="976" y="3167"/>
              <a:ext cx="640" cy="681"/>
              <a:chOff x="976" y="3167"/>
              <a:chExt cx="640" cy="681"/>
            </a:xfrm>
          </p:grpSpPr>
          <p:sp>
            <p:nvSpPr>
              <p:cNvPr id="14371" name="Freeform 48"/>
              <p:cNvSpPr>
                <a:spLocks/>
              </p:cNvSpPr>
              <p:nvPr/>
            </p:nvSpPr>
            <p:spPr bwMode="auto">
              <a:xfrm>
                <a:off x="976"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72" name="Freeform 49"/>
              <p:cNvSpPr>
                <a:spLocks/>
              </p:cNvSpPr>
              <p:nvPr/>
            </p:nvSpPr>
            <p:spPr bwMode="auto">
              <a:xfrm>
                <a:off x="1212" y="3167"/>
                <a:ext cx="149" cy="586"/>
              </a:xfrm>
              <a:custGeom>
                <a:avLst/>
                <a:gdLst>
                  <a:gd name="T0" fmla="*/ 33 w 149"/>
                  <a:gd name="T1" fmla="*/ 578 h 586"/>
                  <a:gd name="T2" fmla="*/ 0 w 149"/>
                  <a:gd name="T3" fmla="*/ 388 h 586"/>
                  <a:gd name="T4" fmla="*/ 75 w 149"/>
                  <a:gd name="T5" fmla="*/ 116 h 586"/>
                  <a:gd name="T6" fmla="*/ 108 w 149"/>
                  <a:gd name="T7" fmla="*/ 50 h 586"/>
                  <a:gd name="T8" fmla="*/ 132 w 149"/>
                  <a:gd name="T9" fmla="*/ 0 h 586"/>
                  <a:gd name="T10" fmla="*/ 149 w 149"/>
                  <a:gd name="T11" fmla="*/ 25 h 586"/>
                  <a:gd name="T12" fmla="*/ 141 w 149"/>
                  <a:gd name="T13" fmla="*/ 503 h 586"/>
                  <a:gd name="T14" fmla="*/ 91 w 149"/>
                  <a:gd name="T15" fmla="*/ 586 h 586"/>
                  <a:gd name="T16" fmla="*/ 50 w 149"/>
                  <a:gd name="T17" fmla="*/ 578 h 586"/>
                  <a:gd name="T18" fmla="*/ 33 w 149"/>
                  <a:gd name="T19" fmla="*/ 578 h 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86"/>
                  <a:gd name="T32" fmla="*/ 149 w 149"/>
                  <a:gd name="T33" fmla="*/ 586 h 5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86">
                    <a:moveTo>
                      <a:pt x="33" y="578"/>
                    </a:moveTo>
                    <a:cubicBezTo>
                      <a:pt x="17" y="514"/>
                      <a:pt x="13" y="451"/>
                      <a:pt x="0" y="388"/>
                    </a:cubicBezTo>
                    <a:cubicBezTo>
                      <a:pt x="5" y="324"/>
                      <a:pt x="20" y="167"/>
                      <a:pt x="75" y="116"/>
                    </a:cubicBezTo>
                    <a:cubicBezTo>
                      <a:pt x="93" y="58"/>
                      <a:pt x="78" y="77"/>
                      <a:pt x="108" y="50"/>
                    </a:cubicBezTo>
                    <a:cubicBezTo>
                      <a:pt x="109" y="44"/>
                      <a:pt x="121" y="0"/>
                      <a:pt x="132" y="0"/>
                    </a:cubicBezTo>
                    <a:cubicBezTo>
                      <a:pt x="142" y="0"/>
                      <a:pt x="143" y="16"/>
                      <a:pt x="149" y="25"/>
                    </a:cubicBezTo>
                    <a:cubicBezTo>
                      <a:pt x="146" y="184"/>
                      <a:pt x="146" y="343"/>
                      <a:pt x="141" y="503"/>
                    </a:cubicBezTo>
                    <a:cubicBezTo>
                      <a:pt x="139" y="541"/>
                      <a:pt x="127" y="574"/>
                      <a:pt x="91" y="586"/>
                    </a:cubicBezTo>
                    <a:cubicBezTo>
                      <a:pt x="77" y="583"/>
                      <a:pt x="61" y="585"/>
                      <a:pt x="50" y="578"/>
                    </a:cubicBezTo>
                    <a:cubicBezTo>
                      <a:pt x="31" y="565"/>
                      <a:pt x="52" y="523"/>
                      <a:pt x="33" y="578"/>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4373" name="Freeform 50"/>
              <p:cNvSpPr>
                <a:spLocks/>
              </p:cNvSpPr>
              <p:nvPr/>
            </p:nvSpPr>
            <p:spPr bwMode="auto">
              <a:xfrm flipH="1">
                <a:off x="1360" y="3408"/>
                <a:ext cx="256" cy="440"/>
              </a:xfrm>
              <a:custGeom>
                <a:avLst/>
                <a:gdLst>
                  <a:gd name="T0" fmla="*/ 165 w 256"/>
                  <a:gd name="T1" fmla="*/ 412 h 440"/>
                  <a:gd name="T2" fmla="*/ 149 w 256"/>
                  <a:gd name="T3" fmla="*/ 362 h 440"/>
                  <a:gd name="T4" fmla="*/ 91 w 256"/>
                  <a:gd name="T5" fmla="*/ 313 h 440"/>
                  <a:gd name="T6" fmla="*/ 83 w 256"/>
                  <a:gd name="T7" fmla="*/ 288 h 440"/>
                  <a:gd name="T8" fmla="*/ 66 w 256"/>
                  <a:gd name="T9" fmla="*/ 263 h 440"/>
                  <a:gd name="T10" fmla="*/ 33 w 256"/>
                  <a:gd name="T11" fmla="*/ 181 h 440"/>
                  <a:gd name="T12" fmla="*/ 1 w 256"/>
                  <a:gd name="T13" fmla="*/ 65 h 440"/>
                  <a:gd name="T14" fmla="*/ 9 w 256"/>
                  <a:gd name="T15" fmla="*/ 8 h 440"/>
                  <a:gd name="T16" fmla="*/ 17 w 256"/>
                  <a:gd name="T17" fmla="*/ 32 h 440"/>
                  <a:gd name="T18" fmla="*/ 75 w 256"/>
                  <a:gd name="T19" fmla="*/ 90 h 440"/>
                  <a:gd name="T20" fmla="*/ 207 w 256"/>
                  <a:gd name="T21" fmla="*/ 214 h 440"/>
                  <a:gd name="T22" fmla="*/ 240 w 256"/>
                  <a:gd name="T23" fmla="*/ 329 h 440"/>
                  <a:gd name="T24" fmla="*/ 256 w 256"/>
                  <a:gd name="T25" fmla="*/ 379 h 440"/>
                  <a:gd name="T26" fmla="*/ 165 w 256"/>
                  <a:gd name="T27" fmla="*/ 412 h 4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440"/>
                  <a:gd name="T44" fmla="*/ 256 w 256"/>
                  <a:gd name="T45" fmla="*/ 440 h 4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440">
                    <a:moveTo>
                      <a:pt x="165" y="412"/>
                    </a:moveTo>
                    <a:cubicBezTo>
                      <a:pt x="159" y="395"/>
                      <a:pt x="163" y="371"/>
                      <a:pt x="149" y="362"/>
                    </a:cubicBezTo>
                    <a:cubicBezTo>
                      <a:pt x="125" y="347"/>
                      <a:pt x="110" y="331"/>
                      <a:pt x="91" y="313"/>
                    </a:cubicBezTo>
                    <a:cubicBezTo>
                      <a:pt x="88" y="304"/>
                      <a:pt x="86" y="295"/>
                      <a:pt x="83" y="288"/>
                    </a:cubicBezTo>
                    <a:cubicBezTo>
                      <a:pt x="78" y="278"/>
                      <a:pt x="69" y="272"/>
                      <a:pt x="66" y="263"/>
                    </a:cubicBezTo>
                    <a:cubicBezTo>
                      <a:pt x="52" y="226"/>
                      <a:pt x="61" y="208"/>
                      <a:pt x="33" y="181"/>
                    </a:cubicBezTo>
                    <a:cubicBezTo>
                      <a:pt x="20" y="140"/>
                      <a:pt x="9" y="106"/>
                      <a:pt x="1" y="65"/>
                    </a:cubicBezTo>
                    <a:cubicBezTo>
                      <a:pt x="3" y="46"/>
                      <a:pt x="0" y="25"/>
                      <a:pt x="9" y="8"/>
                    </a:cubicBezTo>
                    <a:cubicBezTo>
                      <a:pt x="12" y="0"/>
                      <a:pt x="12" y="24"/>
                      <a:pt x="17" y="32"/>
                    </a:cubicBezTo>
                    <a:cubicBezTo>
                      <a:pt x="30" y="55"/>
                      <a:pt x="55" y="70"/>
                      <a:pt x="75" y="90"/>
                    </a:cubicBezTo>
                    <a:cubicBezTo>
                      <a:pt x="117" y="132"/>
                      <a:pt x="157" y="180"/>
                      <a:pt x="207" y="214"/>
                    </a:cubicBezTo>
                    <a:cubicBezTo>
                      <a:pt x="219" y="253"/>
                      <a:pt x="229" y="289"/>
                      <a:pt x="240" y="329"/>
                    </a:cubicBezTo>
                    <a:cubicBezTo>
                      <a:pt x="244" y="345"/>
                      <a:pt x="256" y="379"/>
                      <a:pt x="256" y="379"/>
                    </a:cubicBezTo>
                    <a:cubicBezTo>
                      <a:pt x="241" y="439"/>
                      <a:pt x="225" y="440"/>
                      <a:pt x="165" y="412"/>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14370" name="Freeform 51"/>
            <p:cNvSpPr>
              <a:spLocks/>
            </p:cNvSpPr>
            <p:nvPr/>
          </p:nvSpPr>
          <p:spPr bwMode="auto">
            <a:xfrm>
              <a:off x="1248" y="3792"/>
              <a:ext cx="158" cy="132"/>
            </a:xfrm>
            <a:custGeom>
              <a:avLst/>
              <a:gdLst>
                <a:gd name="T0" fmla="*/ 50 w 158"/>
                <a:gd name="T1" fmla="*/ 0 h 132"/>
                <a:gd name="T2" fmla="*/ 17 w 158"/>
                <a:gd name="T3" fmla="*/ 33 h 132"/>
                <a:gd name="T4" fmla="*/ 0 w 158"/>
                <a:gd name="T5" fmla="*/ 82 h 132"/>
                <a:gd name="T6" fmla="*/ 58 w 158"/>
                <a:gd name="T7" fmla="*/ 132 h 132"/>
                <a:gd name="T8" fmla="*/ 141 w 158"/>
                <a:gd name="T9" fmla="*/ 123 h 132"/>
                <a:gd name="T10" fmla="*/ 141 w 158"/>
                <a:gd name="T11" fmla="*/ 74 h 132"/>
                <a:gd name="T12" fmla="*/ 75 w 158"/>
                <a:gd name="T13" fmla="*/ 24 h 132"/>
                <a:gd name="T14" fmla="*/ 50 w 158"/>
                <a:gd name="T15" fmla="*/ 16 h 132"/>
                <a:gd name="T16" fmla="*/ 50 w 158"/>
                <a:gd name="T17" fmla="*/ 0 h 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32"/>
                <a:gd name="T29" fmla="*/ 158 w 158"/>
                <a:gd name="T30" fmla="*/ 132 h 1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32">
                  <a:moveTo>
                    <a:pt x="50" y="0"/>
                  </a:moveTo>
                  <a:cubicBezTo>
                    <a:pt x="46" y="3"/>
                    <a:pt x="19" y="28"/>
                    <a:pt x="17" y="33"/>
                  </a:cubicBezTo>
                  <a:cubicBezTo>
                    <a:pt x="9" y="48"/>
                    <a:pt x="0" y="82"/>
                    <a:pt x="0" y="82"/>
                  </a:cubicBezTo>
                  <a:cubicBezTo>
                    <a:pt x="11" y="115"/>
                    <a:pt x="25" y="120"/>
                    <a:pt x="58" y="132"/>
                  </a:cubicBezTo>
                  <a:cubicBezTo>
                    <a:pt x="85" y="129"/>
                    <a:pt x="114" y="132"/>
                    <a:pt x="141" y="123"/>
                  </a:cubicBezTo>
                  <a:cubicBezTo>
                    <a:pt x="158" y="116"/>
                    <a:pt x="144" y="80"/>
                    <a:pt x="141" y="74"/>
                  </a:cubicBezTo>
                  <a:cubicBezTo>
                    <a:pt x="129" y="54"/>
                    <a:pt x="94" y="33"/>
                    <a:pt x="75" y="24"/>
                  </a:cubicBezTo>
                  <a:cubicBezTo>
                    <a:pt x="67" y="20"/>
                    <a:pt x="56" y="22"/>
                    <a:pt x="50" y="16"/>
                  </a:cubicBezTo>
                  <a:cubicBezTo>
                    <a:pt x="46" y="12"/>
                    <a:pt x="50" y="5"/>
                    <a:pt x="50" y="0"/>
                  </a:cubicBezTo>
                  <a:close/>
                </a:path>
              </a:pathLst>
            </a:custGeom>
            <a:gradFill rotWithShape="0">
              <a:gsLst>
                <a:gs pos="0">
                  <a:srgbClr val="FFCC99"/>
                </a:gs>
                <a:gs pos="100000">
                  <a:srgbClr val="6B5640"/>
                </a:gs>
              </a:gsLst>
              <a:path path="rect">
                <a:fillToRect l="100000" b="100000"/>
              </a:path>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15" name="Group 52"/>
          <p:cNvGrpSpPr>
            <a:grpSpLocks/>
          </p:cNvGrpSpPr>
          <p:nvPr/>
        </p:nvGrpSpPr>
        <p:grpSpPr bwMode="auto">
          <a:xfrm rot="1751141">
            <a:off x="4572000" y="6019800"/>
            <a:ext cx="249238" cy="469900"/>
            <a:chOff x="2995" y="3696"/>
            <a:chExt cx="157" cy="296"/>
          </a:xfrm>
        </p:grpSpPr>
        <p:sp>
          <p:nvSpPr>
            <p:cNvPr id="204853" name="Freeform 53"/>
            <p:cNvSpPr>
              <a:spLocks/>
            </p:cNvSpPr>
            <p:nvPr/>
          </p:nvSpPr>
          <p:spPr bwMode="auto">
            <a:xfrm>
              <a:off x="3021" y="3932"/>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54" name="Freeform 54"/>
            <p:cNvSpPr>
              <a:spLocks/>
            </p:cNvSpPr>
            <p:nvPr/>
          </p:nvSpPr>
          <p:spPr bwMode="auto">
            <a:xfrm>
              <a:off x="2992"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6" name="Group 55"/>
          <p:cNvGrpSpPr>
            <a:grpSpLocks/>
          </p:cNvGrpSpPr>
          <p:nvPr/>
        </p:nvGrpSpPr>
        <p:grpSpPr bwMode="auto">
          <a:xfrm rot="2895012" flipH="1">
            <a:off x="5139531" y="5757069"/>
            <a:ext cx="249238" cy="469900"/>
            <a:chOff x="2995" y="3696"/>
            <a:chExt cx="157" cy="296"/>
          </a:xfrm>
        </p:grpSpPr>
        <p:sp>
          <p:nvSpPr>
            <p:cNvPr id="204856" name="Freeform 56"/>
            <p:cNvSpPr>
              <a:spLocks/>
            </p:cNvSpPr>
            <p:nvPr/>
          </p:nvSpPr>
          <p:spPr bwMode="auto">
            <a:xfrm>
              <a:off x="3028" y="3937"/>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57" name="Freeform 57"/>
            <p:cNvSpPr>
              <a:spLocks/>
            </p:cNvSpPr>
            <p:nvPr/>
          </p:nvSpPr>
          <p:spPr bwMode="auto">
            <a:xfrm>
              <a:off x="2998" y="3697"/>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7" name="Group 58"/>
          <p:cNvGrpSpPr>
            <a:grpSpLocks/>
          </p:cNvGrpSpPr>
          <p:nvPr/>
        </p:nvGrpSpPr>
        <p:grpSpPr bwMode="auto">
          <a:xfrm rot="1751141">
            <a:off x="5105400" y="5334000"/>
            <a:ext cx="249238" cy="469900"/>
            <a:chOff x="2995" y="3696"/>
            <a:chExt cx="157" cy="296"/>
          </a:xfrm>
        </p:grpSpPr>
        <p:sp>
          <p:nvSpPr>
            <p:cNvPr id="204859" name="Freeform 59"/>
            <p:cNvSpPr>
              <a:spLocks/>
            </p:cNvSpPr>
            <p:nvPr/>
          </p:nvSpPr>
          <p:spPr bwMode="auto">
            <a:xfrm>
              <a:off x="3021" y="3932"/>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60" name="Freeform 60"/>
            <p:cNvSpPr>
              <a:spLocks/>
            </p:cNvSpPr>
            <p:nvPr/>
          </p:nvSpPr>
          <p:spPr bwMode="auto">
            <a:xfrm>
              <a:off x="2992"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8" name="Group 61"/>
          <p:cNvGrpSpPr>
            <a:grpSpLocks/>
          </p:cNvGrpSpPr>
          <p:nvPr/>
        </p:nvGrpSpPr>
        <p:grpSpPr bwMode="auto">
          <a:xfrm rot="1866062" flipH="1">
            <a:off x="5672138" y="5072063"/>
            <a:ext cx="249237" cy="469900"/>
            <a:chOff x="2995" y="3696"/>
            <a:chExt cx="157" cy="296"/>
          </a:xfrm>
        </p:grpSpPr>
        <p:sp>
          <p:nvSpPr>
            <p:cNvPr id="204862" name="Freeform 62"/>
            <p:cNvSpPr>
              <a:spLocks/>
            </p:cNvSpPr>
            <p:nvPr/>
          </p:nvSpPr>
          <p:spPr bwMode="auto">
            <a:xfrm>
              <a:off x="3027" y="3931"/>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63" name="Freeform 63"/>
            <p:cNvSpPr>
              <a:spLocks/>
            </p:cNvSpPr>
            <p:nvPr/>
          </p:nvSpPr>
          <p:spPr bwMode="auto">
            <a:xfrm>
              <a:off x="2998"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19" name="Group 64"/>
          <p:cNvGrpSpPr>
            <a:grpSpLocks/>
          </p:cNvGrpSpPr>
          <p:nvPr/>
        </p:nvGrpSpPr>
        <p:grpSpPr bwMode="auto">
          <a:xfrm rot="57160">
            <a:off x="5486400" y="4495800"/>
            <a:ext cx="249238" cy="469900"/>
            <a:chOff x="2995" y="3696"/>
            <a:chExt cx="157" cy="296"/>
          </a:xfrm>
        </p:grpSpPr>
        <p:sp>
          <p:nvSpPr>
            <p:cNvPr id="204865" name="Freeform 65"/>
            <p:cNvSpPr>
              <a:spLocks/>
            </p:cNvSpPr>
            <p:nvPr/>
          </p:nvSpPr>
          <p:spPr bwMode="auto">
            <a:xfrm>
              <a:off x="3024" y="3930"/>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66" name="Freeform 66"/>
            <p:cNvSpPr>
              <a:spLocks/>
            </p:cNvSpPr>
            <p:nvPr/>
          </p:nvSpPr>
          <p:spPr bwMode="auto">
            <a:xfrm>
              <a:off x="2992" y="3694"/>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20" name="Group 67"/>
          <p:cNvGrpSpPr>
            <a:grpSpLocks/>
          </p:cNvGrpSpPr>
          <p:nvPr/>
        </p:nvGrpSpPr>
        <p:grpSpPr bwMode="auto">
          <a:xfrm rot="581531" flipH="1">
            <a:off x="6019800" y="4114800"/>
            <a:ext cx="249238" cy="469900"/>
            <a:chOff x="2995" y="3696"/>
            <a:chExt cx="157" cy="296"/>
          </a:xfrm>
        </p:grpSpPr>
        <p:sp>
          <p:nvSpPr>
            <p:cNvPr id="204868" name="Freeform 68"/>
            <p:cNvSpPr>
              <a:spLocks/>
            </p:cNvSpPr>
            <p:nvPr/>
          </p:nvSpPr>
          <p:spPr bwMode="auto">
            <a:xfrm>
              <a:off x="3027" y="3933"/>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69" name="Freeform 69"/>
            <p:cNvSpPr>
              <a:spLocks/>
            </p:cNvSpPr>
            <p:nvPr/>
          </p:nvSpPr>
          <p:spPr bwMode="auto">
            <a:xfrm>
              <a:off x="2995" y="3696"/>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21" name="Group 70"/>
          <p:cNvGrpSpPr>
            <a:grpSpLocks/>
          </p:cNvGrpSpPr>
          <p:nvPr/>
        </p:nvGrpSpPr>
        <p:grpSpPr bwMode="auto">
          <a:xfrm rot="20487550" flipH="1">
            <a:off x="5943600" y="3124200"/>
            <a:ext cx="249238" cy="469900"/>
            <a:chOff x="2995" y="3696"/>
            <a:chExt cx="157" cy="296"/>
          </a:xfrm>
        </p:grpSpPr>
        <p:sp>
          <p:nvSpPr>
            <p:cNvPr id="204871" name="Freeform 71"/>
            <p:cNvSpPr>
              <a:spLocks/>
            </p:cNvSpPr>
            <p:nvPr/>
          </p:nvSpPr>
          <p:spPr bwMode="auto">
            <a:xfrm>
              <a:off x="3024" y="3932"/>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72" name="Freeform 72"/>
            <p:cNvSpPr>
              <a:spLocks/>
            </p:cNvSpPr>
            <p:nvPr/>
          </p:nvSpPr>
          <p:spPr bwMode="auto">
            <a:xfrm>
              <a:off x="2996" y="3693"/>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grpSp>
        <p:nvGrpSpPr>
          <p:cNvPr id="22" name="Group 73"/>
          <p:cNvGrpSpPr>
            <a:grpSpLocks/>
          </p:cNvGrpSpPr>
          <p:nvPr/>
        </p:nvGrpSpPr>
        <p:grpSpPr bwMode="auto">
          <a:xfrm rot="-1698071">
            <a:off x="5715000" y="3276600"/>
            <a:ext cx="249238" cy="469900"/>
            <a:chOff x="2995" y="3696"/>
            <a:chExt cx="157" cy="296"/>
          </a:xfrm>
        </p:grpSpPr>
        <p:sp>
          <p:nvSpPr>
            <p:cNvPr id="204874" name="Freeform 74"/>
            <p:cNvSpPr>
              <a:spLocks/>
            </p:cNvSpPr>
            <p:nvPr/>
          </p:nvSpPr>
          <p:spPr bwMode="auto">
            <a:xfrm>
              <a:off x="3024" y="3930"/>
              <a:ext cx="96" cy="59"/>
            </a:xfrm>
            <a:custGeom>
              <a:avLst/>
              <a:gdLst/>
              <a:ahLst/>
              <a:cxnLst>
                <a:cxn ang="0">
                  <a:pos x="0" y="3"/>
                </a:cxn>
                <a:cxn ang="0">
                  <a:pos x="96" y="3"/>
                </a:cxn>
                <a:cxn ang="0">
                  <a:pos x="80" y="35"/>
                </a:cxn>
                <a:cxn ang="0">
                  <a:pos x="48" y="59"/>
                </a:cxn>
                <a:cxn ang="0">
                  <a:pos x="0" y="3"/>
                </a:cxn>
              </a:cxnLst>
              <a:rect l="0" t="0" r="r" b="b"/>
              <a:pathLst>
                <a:path w="96" h="59">
                  <a:moveTo>
                    <a:pt x="0" y="3"/>
                  </a:moveTo>
                  <a:lnTo>
                    <a:pt x="96" y="3"/>
                  </a:lnTo>
                  <a:cubicBezTo>
                    <a:pt x="72" y="10"/>
                    <a:pt x="90" y="0"/>
                    <a:pt x="80" y="35"/>
                  </a:cubicBezTo>
                  <a:cubicBezTo>
                    <a:pt x="75" y="49"/>
                    <a:pt x="60" y="54"/>
                    <a:pt x="48" y="59"/>
                  </a:cubicBezTo>
                  <a:cubicBezTo>
                    <a:pt x="17" y="52"/>
                    <a:pt x="6" y="30"/>
                    <a:pt x="0" y="3"/>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sp>
          <p:nvSpPr>
            <p:cNvPr id="204875" name="Freeform 75"/>
            <p:cNvSpPr>
              <a:spLocks/>
            </p:cNvSpPr>
            <p:nvPr/>
          </p:nvSpPr>
          <p:spPr bwMode="auto">
            <a:xfrm>
              <a:off x="2994" y="3694"/>
              <a:ext cx="157" cy="224"/>
            </a:xfrm>
            <a:custGeom>
              <a:avLst/>
              <a:gdLst/>
              <a:ahLst/>
              <a:cxnLst>
                <a:cxn ang="0">
                  <a:pos x="28" y="224"/>
                </a:cxn>
                <a:cxn ang="0">
                  <a:pos x="124" y="224"/>
                </a:cxn>
                <a:cxn ang="0">
                  <a:pos x="100" y="160"/>
                </a:cxn>
                <a:cxn ang="0">
                  <a:pos x="148" y="84"/>
                </a:cxn>
                <a:cxn ang="0">
                  <a:pos x="144" y="24"/>
                </a:cxn>
                <a:cxn ang="0">
                  <a:pos x="120" y="8"/>
                </a:cxn>
                <a:cxn ang="0">
                  <a:pos x="96" y="0"/>
                </a:cxn>
                <a:cxn ang="0">
                  <a:pos x="48" y="4"/>
                </a:cxn>
                <a:cxn ang="0">
                  <a:pos x="24" y="12"/>
                </a:cxn>
                <a:cxn ang="0">
                  <a:pos x="0" y="76"/>
                </a:cxn>
                <a:cxn ang="0">
                  <a:pos x="28" y="224"/>
                </a:cxn>
              </a:cxnLst>
              <a:rect l="0" t="0" r="r" b="b"/>
              <a:pathLst>
                <a:path w="157" h="224">
                  <a:moveTo>
                    <a:pt x="28" y="224"/>
                  </a:moveTo>
                  <a:lnTo>
                    <a:pt x="124" y="224"/>
                  </a:lnTo>
                  <a:cubicBezTo>
                    <a:pt x="118" y="200"/>
                    <a:pt x="107" y="181"/>
                    <a:pt x="100" y="160"/>
                  </a:cubicBezTo>
                  <a:cubicBezTo>
                    <a:pt x="104" y="127"/>
                    <a:pt x="119" y="102"/>
                    <a:pt x="148" y="84"/>
                  </a:cubicBezTo>
                  <a:cubicBezTo>
                    <a:pt x="153" y="67"/>
                    <a:pt x="157" y="37"/>
                    <a:pt x="144" y="24"/>
                  </a:cubicBezTo>
                  <a:cubicBezTo>
                    <a:pt x="137" y="17"/>
                    <a:pt x="129" y="11"/>
                    <a:pt x="120" y="8"/>
                  </a:cubicBezTo>
                  <a:cubicBezTo>
                    <a:pt x="112" y="5"/>
                    <a:pt x="96" y="0"/>
                    <a:pt x="96" y="0"/>
                  </a:cubicBezTo>
                  <a:cubicBezTo>
                    <a:pt x="80" y="1"/>
                    <a:pt x="63" y="1"/>
                    <a:pt x="48" y="4"/>
                  </a:cubicBezTo>
                  <a:cubicBezTo>
                    <a:pt x="39" y="5"/>
                    <a:pt x="24" y="12"/>
                    <a:pt x="24" y="12"/>
                  </a:cubicBezTo>
                  <a:cubicBezTo>
                    <a:pt x="16" y="33"/>
                    <a:pt x="5" y="53"/>
                    <a:pt x="0" y="76"/>
                  </a:cubicBezTo>
                  <a:cubicBezTo>
                    <a:pt x="4" y="125"/>
                    <a:pt x="15" y="175"/>
                    <a:pt x="28" y="224"/>
                  </a:cubicBezTo>
                  <a:close/>
                </a:path>
              </a:pathLst>
            </a:custGeom>
            <a:gradFill rotWithShape="0">
              <a:gsLst>
                <a:gs pos="0">
                  <a:schemeClr val="tx1"/>
                </a:gs>
                <a:gs pos="100000">
                  <a:schemeClr val="tx1">
                    <a:gamma/>
                    <a:tint val="57647"/>
                    <a:invGamma/>
                  </a:schemeClr>
                </a:gs>
              </a:gsLst>
              <a:path path="rect">
                <a:fillToRect l="50000" t="50000" r="50000" b="50000"/>
              </a:path>
            </a:gradFill>
            <a:ln w="9525">
              <a:solidFill>
                <a:schemeClr val="tx1"/>
              </a:solidFill>
              <a:round/>
              <a:headEnd/>
              <a:tailEnd/>
            </a:ln>
            <a:effectLst/>
          </p:spPr>
          <p:txBody>
            <a:bodyPr wrap="none" anchor="ctr"/>
            <a:lstStyle/>
            <a:p>
              <a:pPr defTabSz="914400" fontAlgn="base">
                <a:spcBef>
                  <a:spcPct val="0"/>
                </a:spcBef>
                <a:spcAft>
                  <a:spcPct val="0"/>
                </a:spcAft>
                <a:defRPr/>
              </a:pPr>
              <a:endParaRPr lang="en-US">
                <a:solidFill>
                  <a:srgbClr val="000000"/>
                </a:solidFill>
              </a:endParaRPr>
            </a:p>
          </p:txBody>
        </p:sp>
      </p:grpSp>
      <p:sp>
        <p:nvSpPr>
          <p:cNvPr id="14352" name="Text Box 76"/>
          <p:cNvSpPr txBox="1">
            <a:spLocks noChangeArrowheads="1"/>
          </p:cNvSpPr>
          <p:nvPr/>
        </p:nvSpPr>
        <p:spPr bwMode="auto">
          <a:xfrm>
            <a:off x="4465644" y="316593"/>
            <a:ext cx="4325596" cy="1323439"/>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flatTx/>
          </a:bodyPr>
          <a:lstStyle/>
          <a:p>
            <a:pPr algn="ctr" defTabSz="914400" eaLnBrk="0" fontAlgn="base" hangingPunct="0">
              <a:spcBef>
                <a:spcPct val="0"/>
              </a:spcBef>
              <a:spcAft>
                <a:spcPct val="0"/>
              </a:spcAft>
            </a:pPr>
            <a:r>
              <a:rPr lang="en-US" altLang="en-US" sz="2000" dirty="0" smtClean="0">
                <a:solidFill>
                  <a:srgbClr val="7030A0"/>
                </a:solidFill>
                <a:effectLst>
                  <a:outerShdw blurRad="38100" dist="38100" dir="2700000" algn="tl">
                    <a:srgbClr val="000000">
                      <a:alpha val="43137"/>
                    </a:srgbClr>
                  </a:outerShdw>
                </a:effectLst>
              </a:rPr>
              <a:t>Principle of Cross-Cutting Relationships</a:t>
            </a:r>
          </a:p>
          <a:p>
            <a:pPr algn="ctr" defTabSz="914400" eaLnBrk="0" fontAlgn="base" hangingPunct="0">
              <a:spcBef>
                <a:spcPct val="0"/>
              </a:spcBef>
              <a:spcAft>
                <a:spcPct val="0"/>
              </a:spcAft>
            </a:pPr>
            <a:r>
              <a:rPr lang="en-US" altLang="en-US" sz="2000" dirty="0" smtClean="0">
                <a:solidFill>
                  <a:srgbClr val="000000"/>
                </a:solidFill>
              </a:rPr>
              <a:t>Older features are cut or crossed by younger features.</a:t>
            </a:r>
          </a:p>
        </p:txBody>
      </p:sp>
    </p:spTree>
    <p:extLst>
      <p:ext uri="{BB962C8B-B14F-4D97-AF65-F5344CB8AC3E}">
        <p14:creationId xmlns:p14="http://schemas.microsoft.com/office/powerpoint/2010/main" val="31918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tx2"/>
                                      </p:to>
                                    </p:animClr>
                                    <p:audio>
                                      <p:cMediaNode>
                                        <p:cTn display="0" masterRel="sameClick">
                                          <p:stCondLst>
                                            <p:cond evt="begin" delay="0">
                                              <p:tn val="5"/>
                                            </p:cond>
                                          </p:stCondLst>
                                          <p:endCondLst>
                                            <p:cond evt="onStopAudio" delay="0">
                                              <p:tgtEl>
                                                <p:sldTgt/>
                                              </p:tgtEl>
                                            </p:cond>
                                          </p:endCondLst>
                                        </p:cTn>
                                        <p:tgtEl>
                                          <p:sndTgt r:embed="rId2" name="cars003.wav"/>
                                        </p:tgtEl>
                                      </p:cMediaNode>
                                    </p:audio>
                                  </p:sub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666633"/>
                                      </p:to>
                                    </p:animClr>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childTnLst>
                          </p:cTn>
                        </p:par>
                        <p:par>
                          <p:cTn id="11" fill="hold">
                            <p:stCondLst>
                              <p:cond delay="1000"/>
                            </p:stCondLst>
                            <p:childTnLst>
                              <p:par>
                                <p:cTn id="12" presetID="1" presetClass="entr" presetSubtype="0" fill="hold" nodeType="afterEffect">
                                  <p:stCondLst>
                                    <p:cond delay="1000"/>
                                  </p:stCondLst>
                                  <p:childTnLst>
                                    <p:set>
                                      <p:cBhvr>
                                        <p:cTn id="13"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666633"/>
                                      </p:to>
                                    </p:animClr>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rgbClr val="666633"/>
                                      </p:to>
                                    </p:animClr>
                                    <p:audio>
                                      <p:cMediaNode>
                                        <p:cTn display="0" masterRel="sameClick">
                                          <p:stCondLst>
                                            <p:cond evt="begin" delay="0">
                                              <p:tn val="15"/>
                                            </p:cond>
                                          </p:stCondLst>
                                          <p:endCondLst>
                                            <p:cond evt="onStopAudio" delay="0">
                                              <p:tgtEl>
                                                <p:sldTgt/>
                                              </p:tgtEl>
                                            </p:cond>
                                          </p:endCondLst>
                                        </p:cTn>
                                        <p:tgtEl>
                                          <p:sndTgt r:embed="rId3" name="explode.wav"/>
                                        </p:tgtEl>
                                      </p:cMediaNode>
                                    </p:audio>
                                  </p:subTnLst>
                                </p:cTn>
                              </p:par>
                            </p:childTnLst>
                          </p:cTn>
                        </p:par>
                        <p:par>
                          <p:cTn id="17" fill="hold">
                            <p:stCondLst>
                              <p:cond delay="3000"/>
                            </p:stCondLst>
                            <p:childTnLst>
                              <p:par>
                                <p:cTn id="18" presetID="1" presetClass="entr" presetSubtype="0" fill="hold" nodeType="afterEffect">
                                  <p:stCondLst>
                                    <p:cond delay="1000"/>
                                  </p:stCondLst>
                                  <p:childTnLst>
                                    <p:set>
                                      <p:cBhvr>
                                        <p:cTn id="19"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666633"/>
                                      </p:to>
                                    </p:animClr>
                                    <p:audio>
                                      <p:cMediaNode>
                                        <p:cTn display="0" masterRel="sameClick">
                                          <p:stCondLst>
                                            <p:cond evt="begin" delay="0">
                                              <p:tn val="18"/>
                                            </p:cond>
                                          </p:stCondLst>
                                          <p:endCondLst>
                                            <p:cond evt="onStopAudio" delay="0">
                                              <p:tgtEl>
                                                <p:sldTgt/>
                                              </p:tgtEl>
                                            </p:cond>
                                          </p:endCondLst>
                                        </p:cTn>
                                        <p:tgtEl>
                                          <p:sndTgt r:embed="rId3" name="explode.wav"/>
                                        </p:tgtEl>
                                      </p:cMediaNode>
                                    </p:audio>
                                  </p:subTnLst>
                                </p:cTn>
                              </p:par>
                            </p:childTnLst>
                          </p:cTn>
                        </p:par>
                        <p:par>
                          <p:cTn id="20" fill="hold">
                            <p:stCondLst>
                              <p:cond delay="4000"/>
                            </p:stCondLst>
                            <p:childTnLst>
                              <p:par>
                                <p:cTn id="21" presetID="1" presetClass="entr" presetSubtype="0" fill="hold" nodeType="afterEffect">
                                  <p:stCondLst>
                                    <p:cond delay="2000"/>
                                  </p:stCondLst>
                                  <p:childTnLst>
                                    <p:set>
                                      <p:cBhvr>
                                        <p:cTn id="22"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5F5F5F"/>
                                      </p:to>
                                    </p:animClr>
                                    <p:audio>
                                      <p:cMediaNode vol="62000">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3" fill="hold">
                            <p:stCondLst>
                              <p:cond delay="6000"/>
                            </p:stCondLst>
                            <p:childTnLst>
                              <p:par>
                                <p:cTn id="24" presetID="1" presetClass="entr" presetSubtype="0" fill="hold" nodeType="afterEffect">
                                  <p:stCondLst>
                                    <p:cond delay="500"/>
                                  </p:stCondLst>
                                  <p:childTnLst>
                                    <p:set>
                                      <p:cBhvr>
                                        <p:cTn id="25" dur="1" fill="hold">
                                          <p:stCondLst>
                                            <p:cond delay="0"/>
                                          </p:stCondLst>
                                        </p:cTn>
                                        <p:tgtEl>
                                          <p:spTgt spid="16"/>
                                        </p:tgtEl>
                                        <p:attrNameLst>
                                          <p:attrName>style.visibility</p:attrName>
                                        </p:attrNameLst>
                                      </p:cBhvr>
                                      <p:to>
                                        <p:strVal val="visible"/>
                                      </p:to>
                                    </p:set>
                                  </p:childTnLst>
                                  <p:subTnLst>
                                    <p:animClr clrSpc="rgb" dir="cw">
                                      <p:cBhvr override="childStyle">
                                        <p:cTn dur="1" fill="hold" display="0" masterRel="nextClick" afterEffect="1"/>
                                        <p:tgtEl>
                                          <p:spTgt spid="16"/>
                                        </p:tgtEl>
                                        <p:attrNameLst>
                                          <p:attrName>ppt_c</p:attrName>
                                        </p:attrNameLst>
                                      </p:cBhvr>
                                      <p:to>
                                        <a:srgbClr val="5F5F5F"/>
                                      </p:to>
                                    </p:animClr>
                                    <p:audio>
                                      <p:cMediaNode vol="62000">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par>
                          <p:cTn id="26" fill="hold">
                            <p:stCondLst>
                              <p:cond delay="6500"/>
                            </p:stCondLst>
                            <p:childTnLst>
                              <p:par>
                                <p:cTn id="27" presetID="1" presetClass="entr" presetSubtype="0" fill="hold" nodeType="afterEffect">
                                  <p:stCondLst>
                                    <p:cond delay="500"/>
                                  </p:stCondLst>
                                  <p:childTnLst>
                                    <p:set>
                                      <p:cBhvr>
                                        <p:cTn id="28"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5F5F5F"/>
                                      </p:to>
                                    </p:animClr>
                                    <p:audio>
                                      <p:cMediaNode vol="62000">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par>
                          <p:cTn id="29" fill="hold">
                            <p:stCondLst>
                              <p:cond delay="7000"/>
                            </p:stCondLst>
                            <p:childTnLst>
                              <p:par>
                                <p:cTn id="30" presetID="1" presetClass="entr" presetSubtype="0" fill="hold" nodeType="afterEffect">
                                  <p:stCondLst>
                                    <p:cond delay="500"/>
                                  </p:stCondLst>
                                  <p:childTnLst>
                                    <p:set>
                                      <p:cBhvr>
                                        <p:cTn id="31" dur="1" fill="hold">
                                          <p:stCondLst>
                                            <p:cond delay="0"/>
                                          </p:stCondLst>
                                        </p:cTn>
                                        <p:tgtEl>
                                          <p:spTgt spid="18"/>
                                        </p:tgtEl>
                                        <p:attrNameLst>
                                          <p:attrName>style.visibility</p:attrName>
                                        </p:attrNameLst>
                                      </p:cBhvr>
                                      <p:to>
                                        <p:strVal val="visible"/>
                                      </p:to>
                                    </p:set>
                                  </p:childTnLst>
                                  <p:subTnLst>
                                    <p:animClr clrSpc="rgb" dir="cw">
                                      <p:cBhvr override="childStyle">
                                        <p:cTn dur="1" fill="hold" display="0" masterRel="nextClick" afterEffect="1"/>
                                        <p:tgtEl>
                                          <p:spTgt spid="18"/>
                                        </p:tgtEl>
                                        <p:attrNameLst>
                                          <p:attrName>ppt_c</p:attrName>
                                        </p:attrNameLst>
                                      </p:cBhvr>
                                      <p:to>
                                        <a:srgbClr val="5F5F5F"/>
                                      </p:to>
                                    </p:animClr>
                                    <p:audio>
                                      <p:cMediaNode vol="62000">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2" fill="hold">
                            <p:stCondLst>
                              <p:cond delay="7500"/>
                            </p:stCondLst>
                            <p:childTnLst>
                              <p:par>
                                <p:cTn id="33" presetID="1" presetClass="entr" presetSubtype="0" fill="hold" nodeType="afterEffect">
                                  <p:stCondLst>
                                    <p:cond delay="500"/>
                                  </p:stCondLst>
                                  <p:childTnLst>
                                    <p:set>
                                      <p:cBhvr>
                                        <p:cTn id="34" dur="1" fill="hold">
                                          <p:stCondLst>
                                            <p:cond delay="0"/>
                                          </p:stCondLst>
                                        </p:cTn>
                                        <p:tgtEl>
                                          <p:spTgt spid="19"/>
                                        </p:tgtEl>
                                        <p:attrNameLst>
                                          <p:attrName>style.visibility</p:attrName>
                                        </p:attrNameLst>
                                      </p:cBhvr>
                                      <p:to>
                                        <p:strVal val="visible"/>
                                      </p:to>
                                    </p:set>
                                  </p:childTnLst>
                                  <p:subTnLst>
                                    <p:animClr clrSpc="rgb" dir="cw">
                                      <p:cBhvr override="childStyle">
                                        <p:cTn dur="1" fill="hold" display="0" masterRel="nextClick" afterEffect="1"/>
                                        <p:tgtEl>
                                          <p:spTgt spid="19"/>
                                        </p:tgtEl>
                                        <p:attrNameLst>
                                          <p:attrName>ppt_c</p:attrName>
                                        </p:attrNameLst>
                                      </p:cBhvr>
                                      <p:to>
                                        <a:srgbClr val="5F5F5F"/>
                                      </p:to>
                                    </p:animClr>
                                    <p:audio>
                                      <p:cMediaNode vol="62000">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5" fill="hold">
                            <p:stCondLst>
                              <p:cond delay="8000"/>
                            </p:stCondLst>
                            <p:childTnLst>
                              <p:par>
                                <p:cTn id="36" presetID="1" presetClass="entr" presetSubtype="0" fill="hold" nodeType="afterEffect">
                                  <p:stCondLst>
                                    <p:cond delay="500"/>
                                  </p:stCondLst>
                                  <p:childTnLst>
                                    <p:set>
                                      <p:cBhvr>
                                        <p:cTn id="37" dur="1" fill="hold">
                                          <p:stCondLst>
                                            <p:cond delay="0"/>
                                          </p:stCondLst>
                                        </p:cTn>
                                        <p:tgtEl>
                                          <p:spTgt spid="20"/>
                                        </p:tgtEl>
                                        <p:attrNameLst>
                                          <p:attrName>style.visibility</p:attrName>
                                        </p:attrNameLst>
                                      </p:cBhvr>
                                      <p:to>
                                        <p:strVal val="visible"/>
                                      </p:to>
                                    </p:set>
                                  </p:childTnLst>
                                  <p:subTnLst>
                                    <p:animClr clrSpc="rgb" dir="cw">
                                      <p:cBhvr override="childStyle">
                                        <p:cTn dur="1" fill="hold" display="0" masterRel="nextClick" afterEffect="1"/>
                                        <p:tgtEl>
                                          <p:spTgt spid="20"/>
                                        </p:tgtEl>
                                        <p:attrNameLst>
                                          <p:attrName>ppt_c</p:attrName>
                                        </p:attrNameLst>
                                      </p:cBhvr>
                                      <p:to>
                                        <a:srgbClr val="5F5F5F"/>
                                      </p:to>
                                    </p:animClr>
                                    <p:audio>
                                      <p:cMediaNode vol="62000">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38" fill="hold">
                            <p:stCondLst>
                              <p:cond delay="8500"/>
                            </p:stCondLst>
                            <p:childTnLst>
                              <p:par>
                                <p:cTn id="39" presetID="1" presetClass="entr" presetSubtype="0" fill="hold" nodeType="afterEffect">
                                  <p:stCondLst>
                                    <p:cond delay="500"/>
                                  </p:stCondLst>
                                  <p:childTnLst>
                                    <p:set>
                                      <p:cBhvr>
                                        <p:cTn id="40" dur="1" fill="hold">
                                          <p:stCondLst>
                                            <p:cond delay="0"/>
                                          </p:stCondLst>
                                        </p:cTn>
                                        <p:tgtEl>
                                          <p:spTgt spid="22"/>
                                        </p:tgtEl>
                                        <p:attrNameLst>
                                          <p:attrName>style.visibility</p:attrName>
                                        </p:attrNameLst>
                                      </p:cBhvr>
                                      <p:to>
                                        <p:strVal val="visible"/>
                                      </p:to>
                                    </p:set>
                                  </p:childTnLst>
                                  <p:subTnLst>
                                    <p:animClr clrSpc="rgb" dir="cw">
                                      <p:cBhvr override="childStyle">
                                        <p:cTn dur="1" fill="hold" display="0" masterRel="nextClick" afterEffect="1"/>
                                        <p:tgtEl>
                                          <p:spTgt spid="22"/>
                                        </p:tgtEl>
                                        <p:attrNameLst>
                                          <p:attrName>ppt_c</p:attrName>
                                        </p:attrNameLst>
                                      </p:cBhvr>
                                      <p:to>
                                        <a:srgbClr val="5F5F5F"/>
                                      </p:to>
                                    </p:animClr>
                                    <p:audio>
                                      <p:cMediaNode vol="62000">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par>
                          <p:cTn id="41" fill="hold">
                            <p:stCondLst>
                              <p:cond delay="9000"/>
                            </p:stCondLst>
                            <p:childTnLst>
                              <p:par>
                                <p:cTn id="42" presetID="1" presetClass="entr" presetSubtype="0" fill="hold" nodeType="afterEffect">
                                  <p:stCondLst>
                                    <p:cond delay="500"/>
                                  </p:stCondLst>
                                  <p:childTnLst>
                                    <p:set>
                                      <p:cBhvr>
                                        <p:cTn id="43" dur="1" fill="hold">
                                          <p:stCondLst>
                                            <p:cond delay="0"/>
                                          </p:stCondLst>
                                        </p:cTn>
                                        <p:tgtEl>
                                          <p:spTgt spid="21"/>
                                        </p:tgtEl>
                                        <p:attrNameLst>
                                          <p:attrName>style.visibility</p:attrName>
                                        </p:attrNameLst>
                                      </p:cBhvr>
                                      <p:to>
                                        <p:strVal val="visible"/>
                                      </p:to>
                                    </p:set>
                                  </p:childTnLst>
                                  <p:subTnLst>
                                    <p:animClr clrSpc="rgb" dir="cw">
                                      <p:cBhvr override="childStyle">
                                        <p:cTn dur="1" fill="hold" display="0" masterRel="nextClick" afterEffect="1"/>
                                        <p:tgtEl>
                                          <p:spTgt spid="21"/>
                                        </p:tgtEl>
                                        <p:attrNameLst>
                                          <p:attrName>ppt_c</p:attrName>
                                        </p:attrNameLst>
                                      </p:cBhvr>
                                      <p:to>
                                        <a:srgbClr val="5F5F5F"/>
                                      </p:to>
                                    </p:animClr>
                                    <p:audio>
                                      <p:cMediaNode vol="62000">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rand_canyon"/>
          <p:cNvPicPr>
            <a:picLocks noChangeAspect="1" noChangeArrowheads="1"/>
          </p:cNvPicPr>
          <p:nvPr/>
        </p:nvPicPr>
        <p:blipFill>
          <a:blip r:embed="rId2"/>
          <a:srcRect/>
          <a:stretch>
            <a:fillRect/>
          </a:stretch>
        </p:blipFill>
        <p:spPr bwMode="auto">
          <a:xfrm>
            <a:off x="2800350" y="228600"/>
            <a:ext cx="6343650" cy="6127750"/>
          </a:xfrm>
          <a:prstGeom prst="rect">
            <a:avLst/>
          </a:prstGeom>
          <a:noFill/>
          <a:ln w="9525">
            <a:noFill/>
            <a:miter lim="800000"/>
            <a:headEnd/>
            <a:tailEnd/>
          </a:ln>
        </p:spPr>
      </p:pic>
      <p:sp>
        <p:nvSpPr>
          <p:cNvPr id="229379" name="Text Box 3"/>
          <p:cNvSpPr txBox="1">
            <a:spLocks noChangeArrowheads="1"/>
          </p:cNvSpPr>
          <p:nvPr/>
        </p:nvSpPr>
        <p:spPr bwMode="auto">
          <a:xfrm rot="446099">
            <a:off x="2959100" y="3429000"/>
            <a:ext cx="2139950" cy="33655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600" b="1">
                <a:solidFill>
                  <a:srgbClr val="FFFFD4"/>
                </a:solidFill>
                <a:effectLst>
                  <a:outerShdw blurRad="38100" dist="38100" dir="2700000" algn="tl">
                    <a:srgbClr val="C0C0C0"/>
                  </a:outerShdw>
                </a:effectLst>
                <a:latin typeface="Arial" charset="0"/>
              </a:rPr>
              <a:t>Bright Angel Shale</a:t>
            </a:r>
          </a:p>
        </p:txBody>
      </p:sp>
      <p:sp>
        <p:nvSpPr>
          <p:cNvPr id="229380" name="Text Box 4"/>
          <p:cNvSpPr txBox="1">
            <a:spLocks noChangeArrowheads="1"/>
          </p:cNvSpPr>
          <p:nvPr/>
        </p:nvSpPr>
        <p:spPr bwMode="auto">
          <a:xfrm rot="278228">
            <a:off x="2955925" y="2667000"/>
            <a:ext cx="2139950" cy="33655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600" b="1">
                <a:solidFill>
                  <a:srgbClr val="FFFFD4"/>
                </a:solidFill>
                <a:effectLst>
                  <a:outerShdw blurRad="38100" dist="38100" dir="2700000" algn="tl">
                    <a:srgbClr val="C0C0C0"/>
                  </a:outerShdw>
                </a:effectLst>
                <a:latin typeface="Arial" charset="0"/>
              </a:rPr>
              <a:t>Redwall Limestone</a:t>
            </a:r>
          </a:p>
        </p:txBody>
      </p:sp>
      <p:sp>
        <p:nvSpPr>
          <p:cNvPr id="229381" name="Text Box 5"/>
          <p:cNvSpPr txBox="1">
            <a:spLocks noChangeArrowheads="1"/>
          </p:cNvSpPr>
          <p:nvPr/>
        </p:nvSpPr>
        <p:spPr bwMode="auto">
          <a:xfrm rot="446099">
            <a:off x="2959100" y="3124200"/>
            <a:ext cx="2139950" cy="33655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600" b="1">
                <a:solidFill>
                  <a:srgbClr val="FFFFD4"/>
                </a:solidFill>
                <a:effectLst>
                  <a:outerShdw blurRad="38100" dist="38100" dir="2700000" algn="tl">
                    <a:srgbClr val="C0C0C0"/>
                  </a:outerShdw>
                </a:effectLst>
                <a:latin typeface="Arial" charset="0"/>
              </a:rPr>
              <a:t>Muav Limestone</a:t>
            </a:r>
          </a:p>
        </p:txBody>
      </p:sp>
      <p:sp>
        <p:nvSpPr>
          <p:cNvPr id="229382" name="Text Box 6"/>
          <p:cNvSpPr txBox="1">
            <a:spLocks noChangeArrowheads="1"/>
          </p:cNvSpPr>
          <p:nvPr/>
        </p:nvSpPr>
        <p:spPr bwMode="auto">
          <a:xfrm rot="446099">
            <a:off x="2959100" y="3733800"/>
            <a:ext cx="2139950" cy="33655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600" b="1">
                <a:solidFill>
                  <a:srgbClr val="FFFFD4"/>
                </a:solidFill>
                <a:effectLst>
                  <a:outerShdw blurRad="38100" dist="38100" dir="2700000" algn="tl">
                    <a:srgbClr val="C0C0C0"/>
                  </a:outerShdw>
                </a:effectLst>
                <a:latin typeface="Arial" charset="0"/>
              </a:rPr>
              <a:t>Tapeats Sandstone</a:t>
            </a:r>
          </a:p>
        </p:txBody>
      </p:sp>
      <p:sp>
        <p:nvSpPr>
          <p:cNvPr id="229383" name="Text Box 7"/>
          <p:cNvSpPr txBox="1">
            <a:spLocks noChangeArrowheads="1"/>
          </p:cNvSpPr>
          <p:nvPr/>
        </p:nvSpPr>
        <p:spPr bwMode="auto">
          <a:xfrm rot="278228">
            <a:off x="2955925" y="1905000"/>
            <a:ext cx="2139950" cy="33655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600" b="1">
                <a:solidFill>
                  <a:srgbClr val="FFFFD4"/>
                </a:solidFill>
                <a:effectLst>
                  <a:outerShdw blurRad="38100" dist="38100" dir="2700000" algn="tl">
                    <a:srgbClr val="C0C0C0"/>
                  </a:outerShdw>
                </a:effectLst>
                <a:latin typeface="Arial" charset="0"/>
              </a:rPr>
              <a:t>Supai Group</a:t>
            </a:r>
          </a:p>
        </p:txBody>
      </p:sp>
      <p:sp>
        <p:nvSpPr>
          <p:cNvPr id="229384" name="Text Box 8"/>
          <p:cNvSpPr txBox="1">
            <a:spLocks noChangeArrowheads="1"/>
          </p:cNvSpPr>
          <p:nvPr/>
        </p:nvSpPr>
        <p:spPr bwMode="auto">
          <a:xfrm rot="195201">
            <a:off x="2952750" y="1295400"/>
            <a:ext cx="2139950" cy="33655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600" b="1">
                <a:solidFill>
                  <a:srgbClr val="FFFFD4"/>
                </a:solidFill>
                <a:effectLst>
                  <a:outerShdw blurRad="38100" dist="38100" dir="2700000" algn="tl">
                    <a:srgbClr val="C0C0C0"/>
                  </a:outerShdw>
                </a:effectLst>
                <a:latin typeface="Arial" charset="0"/>
              </a:rPr>
              <a:t>Hermit Shale</a:t>
            </a:r>
          </a:p>
        </p:txBody>
      </p:sp>
      <p:sp>
        <p:nvSpPr>
          <p:cNvPr id="229385" name="Freeform 9"/>
          <p:cNvSpPr>
            <a:spLocks/>
          </p:cNvSpPr>
          <p:nvPr/>
        </p:nvSpPr>
        <p:spPr bwMode="auto">
          <a:xfrm>
            <a:off x="2959100" y="1447800"/>
            <a:ext cx="2362200" cy="165100"/>
          </a:xfrm>
          <a:custGeom>
            <a:avLst/>
            <a:gdLst>
              <a:gd name="T0" fmla="*/ 0 w 1488"/>
              <a:gd name="T1" fmla="*/ 120967514 h 104"/>
              <a:gd name="T2" fmla="*/ 2147483647 w 1488"/>
              <a:gd name="T3" fmla="*/ 241935028 h 104"/>
              <a:gd name="T4" fmla="*/ 2147483647 w 1488"/>
              <a:gd name="T5" fmla="*/ 0 h 104"/>
              <a:gd name="T6" fmla="*/ 0 60000 65536"/>
              <a:gd name="T7" fmla="*/ 0 60000 65536"/>
              <a:gd name="T8" fmla="*/ 0 60000 65536"/>
              <a:gd name="T9" fmla="*/ 0 w 1488"/>
              <a:gd name="T10" fmla="*/ 0 h 104"/>
              <a:gd name="T11" fmla="*/ 1488 w 1488"/>
              <a:gd name="T12" fmla="*/ 104 h 104"/>
            </a:gdLst>
            <a:ahLst/>
            <a:cxnLst>
              <a:cxn ang="T6">
                <a:pos x="T0" y="T1"/>
              </a:cxn>
              <a:cxn ang="T7">
                <a:pos x="T2" y="T3"/>
              </a:cxn>
              <a:cxn ang="T8">
                <a:pos x="T4" y="T5"/>
              </a:cxn>
            </a:cxnLst>
            <a:rect l="T9" t="T10" r="T11" b="T12"/>
            <a:pathLst>
              <a:path w="1488" h="104">
                <a:moveTo>
                  <a:pt x="0" y="48"/>
                </a:moveTo>
                <a:cubicBezTo>
                  <a:pt x="380" y="76"/>
                  <a:pt x="760" y="104"/>
                  <a:pt x="1008" y="96"/>
                </a:cubicBezTo>
                <a:cubicBezTo>
                  <a:pt x="1256" y="88"/>
                  <a:pt x="1372" y="44"/>
                  <a:pt x="1488" y="0"/>
                </a:cubicBezTo>
              </a:path>
            </a:pathLst>
          </a:custGeom>
          <a:noFill/>
          <a:ln w="38100" cmpd="sng">
            <a:solidFill>
              <a:srgbClr val="FFFFFF"/>
            </a:solidFill>
            <a:round/>
            <a:headEnd/>
            <a:tailEnd/>
          </a:ln>
        </p:spPr>
        <p:txBody>
          <a:bodyPr/>
          <a:lstStyle/>
          <a:p>
            <a:pPr defTabSz="914400" fontAlgn="base">
              <a:spcBef>
                <a:spcPct val="0"/>
              </a:spcBef>
              <a:spcAft>
                <a:spcPct val="0"/>
              </a:spcAft>
            </a:pPr>
            <a:endParaRPr lang="en-US" smtClean="0">
              <a:solidFill>
                <a:srgbClr val="000000"/>
              </a:solidFill>
              <a:latin typeface="Arial" charset="0"/>
            </a:endParaRPr>
          </a:p>
        </p:txBody>
      </p:sp>
      <p:sp>
        <p:nvSpPr>
          <p:cNvPr id="229386" name="Text Box 10"/>
          <p:cNvSpPr txBox="1">
            <a:spLocks noChangeArrowheads="1"/>
          </p:cNvSpPr>
          <p:nvPr/>
        </p:nvSpPr>
        <p:spPr bwMode="auto">
          <a:xfrm>
            <a:off x="133350" y="2971800"/>
            <a:ext cx="2743200" cy="1220788"/>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r>
              <a:rPr lang="en-US" sz="2000" dirty="0">
                <a:solidFill>
                  <a:srgbClr val="7030A0"/>
                </a:solidFill>
                <a:effectLst>
                  <a:outerShdw blurRad="38100" dist="38100" dir="2700000" algn="tl">
                    <a:srgbClr val="000000">
                      <a:alpha val="43137"/>
                    </a:srgbClr>
                  </a:outerShdw>
                </a:effectLst>
                <a:latin typeface="Arial" charset="0"/>
              </a:rPr>
              <a:t>Formation</a:t>
            </a:r>
            <a:r>
              <a:rPr lang="en-US" dirty="0">
                <a:solidFill>
                  <a:srgbClr val="000000"/>
                </a:solidFill>
                <a:effectLst>
                  <a:outerShdw blurRad="38100" dist="38100" dir="2700000" algn="tl">
                    <a:srgbClr val="000000">
                      <a:alpha val="43137"/>
                    </a:srgbClr>
                  </a:outerShdw>
                </a:effectLst>
                <a:latin typeface="Arial" charset="0"/>
              </a:rPr>
              <a:t> </a:t>
            </a:r>
            <a:r>
              <a:rPr lang="en-US" dirty="0">
                <a:solidFill>
                  <a:srgbClr val="000000"/>
                </a:solidFill>
                <a:latin typeface="Arial" charset="0"/>
              </a:rPr>
              <a:t>– bodies of rock with recognizable characteristic that are thick enough to map</a:t>
            </a:r>
          </a:p>
        </p:txBody>
      </p:sp>
      <p:sp>
        <p:nvSpPr>
          <p:cNvPr id="229387" name="Text Box 11"/>
          <p:cNvSpPr txBox="1">
            <a:spLocks noChangeArrowheads="1"/>
          </p:cNvSpPr>
          <p:nvPr/>
        </p:nvSpPr>
        <p:spPr bwMode="auto">
          <a:xfrm>
            <a:off x="133350" y="1066800"/>
            <a:ext cx="2895600" cy="671513"/>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r>
              <a:rPr lang="en-US" sz="2000" dirty="0">
                <a:solidFill>
                  <a:srgbClr val="7030A0"/>
                </a:solidFill>
                <a:effectLst>
                  <a:outerShdw blurRad="38100" dist="38100" dir="2700000" algn="tl">
                    <a:srgbClr val="000000">
                      <a:alpha val="43137"/>
                    </a:srgbClr>
                  </a:outerShdw>
                </a:effectLst>
                <a:latin typeface="Arial" charset="0"/>
              </a:rPr>
              <a:t>Contact</a:t>
            </a:r>
            <a:r>
              <a:rPr lang="en-US" dirty="0">
                <a:solidFill>
                  <a:srgbClr val="000000"/>
                </a:solidFill>
                <a:effectLst>
                  <a:outerShdw blurRad="38100" dist="38100" dir="2700000" algn="tl">
                    <a:srgbClr val="000000">
                      <a:alpha val="43137"/>
                    </a:srgbClr>
                  </a:outerShdw>
                </a:effectLst>
                <a:latin typeface="Arial" charset="0"/>
              </a:rPr>
              <a:t> </a:t>
            </a:r>
            <a:r>
              <a:rPr lang="en-US" dirty="0">
                <a:solidFill>
                  <a:srgbClr val="000000"/>
                </a:solidFill>
                <a:latin typeface="Arial" charset="0"/>
              </a:rPr>
              <a:t>– surface separating two formations</a:t>
            </a:r>
          </a:p>
        </p:txBody>
      </p:sp>
    </p:spTree>
    <p:extLst>
      <p:ext uri="{BB962C8B-B14F-4D97-AF65-F5344CB8AC3E}">
        <p14:creationId xmlns:p14="http://schemas.microsoft.com/office/powerpoint/2010/main" val="198020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29386"/>
                                        </p:tgtEl>
                                        <p:attrNameLst>
                                          <p:attrName>style.visibility</p:attrName>
                                        </p:attrNameLst>
                                      </p:cBhvr>
                                      <p:to>
                                        <p:strVal val="visible"/>
                                      </p:to>
                                    </p:set>
                                    <p:animEffect transition="in" filter="barn(inHorizontal)">
                                      <p:cBhvr>
                                        <p:cTn id="7" dur="500"/>
                                        <p:tgtEl>
                                          <p:spTgt spid="22938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29382"/>
                                        </p:tgtEl>
                                        <p:attrNameLst>
                                          <p:attrName>style.visibility</p:attrName>
                                        </p:attrNameLst>
                                      </p:cBhvr>
                                      <p:to>
                                        <p:strVal val="visible"/>
                                      </p:to>
                                    </p:set>
                                    <p:animEffect transition="in" filter="wipe(down)">
                                      <p:cBhvr>
                                        <p:cTn id="11" dur="500"/>
                                        <p:tgtEl>
                                          <p:spTgt spid="22938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9379"/>
                                        </p:tgtEl>
                                        <p:attrNameLst>
                                          <p:attrName>style.visibility</p:attrName>
                                        </p:attrNameLst>
                                      </p:cBhvr>
                                      <p:to>
                                        <p:strVal val="visible"/>
                                      </p:to>
                                    </p:set>
                                    <p:animEffect transition="in" filter="wipe(down)">
                                      <p:cBhvr>
                                        <p:cTn id="14" dur="500"/>
                                        <p:tgtEl>
                                          <p:spTgt spid="22937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9381"/>
                                        </p:tgtEl>
                                        <p:attrNameLst>
                                          <p:attrName>style.visibility</p:attrName>
                                        </p:attrNameLst>
                                      </p:cBhvr>
                                      <p:to>
                                        <p:strVal val="visible"/>
                                      </p:to>
                                    </p:set>
                                    <p:animEffect transition="in" filter="wipe(down)">
                                      <p:cBhvr>
                                        <p:cTn id="17" dur="500"/>
                                        <p:tgtEl>
                                          <p:spTgt spid="22938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9380"/>
                                        </p:tgtEl>
                                        <p:attrNameLst>
                                          <p:attrName>style.visibility</p:attrName>
                                        </p:attrNameLst>
                                      </p:cBhvr>
                                      <p:to>
                                        <p:strVal val="visible"/>
                                      </p:to>
                                    </p:set>
                                    <p:animEffect transition="in" filter="wipe(down)">
                                      <p:cBhvr>
                                        <p:cTn id="20" dur="500"/>
                                        <p:tgtEl>
                                          <p:spTgt spid="22938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9383"/>
                                        </p:tgtEl>
                                        <p:attrNameLst>
                                          <p:attrName>style.visibility</p:attrName>
                                        </p:attrNameLst>
                                      </p:cBhvr>
                                      <p:to>
                                        <p:strVal val="visible"/>
                                      </p:to>
                                    </p:set>
                                    <p:animEffect transition="in" filter="wipe(down)">
                                      <p:cBhvr>
                                        <p:cTn id="23" dur="500"/>
                                        <p:tgtEl>
                                          <p:spTgt spid="22938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9384"/>
                                        </p:tgtEl>
                                        <p:attrNameLst>
                                          <p:attrName>style.visibility</p:attrName>
                                        </p:attrNameLst>
                                      </p:cBhvr>
                                      <p:to>
                                        <p:strVal val="visible"/>
                                      </p:to>
                                    </p:set>
                                    <p:animEffect transition="in" filter="wipe(down)">
                                      <p:cBhvr>
                                        <p:cTn id="26" dur="500"/>
                                        <p:tgtEl>
                                          <p:spTgt spid="22938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229387"/>
                                        </p:tgtEl>
                                        <p:attrNameLst>
                                          <p:attrName>style.visibility</p:attrName>
                                        </p:attrNameLst>
                                      </p:cBhvr>
                                      <p:to>
                                        <p:strVal val="visible"/>
                                      </p:to>
                                    </p:set>
                                    <p:animEffect transition="in" filter="barn(inHorizontal)">
                                      <p:cBhvr>
                                        <p:cTn id="31" dur="500"/>
                                        <p:tgtEl>
                                          <p:spTgt spid="229387"/>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29385"/>
                                        </p:tgtEl>
                                        <p:attrNameLst>
                                          <p:attrName>style.visibility</p:attrName>
                                        </p:attrNameLst>
                                      </p:cBhvr>
                                      <p:to>
                                        <p:strVal val="visible"/>
                                      </p:to>
                                    </p:set>
                                    <p:animEffect transition="in" filter="wipe(down)">
                                      <p:cBhvr>
                                        <p:cTn id="35" dur="500"/>
                                        <p:tgtEl>
                                          <p:spTgt spid="229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p:bldP spid="229380" grpId="0"/>
      <p:bldP spid="229381" grpId="0"/>
      <p:bldP spid="229382" grpId="0"/>
      <p:bldP spid="229383" grpId="0"/>
      <p:bldP spid="229384" grpId="0"/>
      <p:bldP spid="229385" grpId="0" animBg="1"/>
      <p:bldP spid="229386" grpId="0"/>
      <p:bldP spid="2293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LMPG_10e_Figure_08_05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735013"/>
            <a:ext cx="83121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235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LMPG_10e_Figure_08_01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1770063"/>
            <a:ext cx="8312150"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76200"/>
            <a:ext cx="9144000" cy="830997"/>
          </a:xfrm>
          <a:prstGeom prst="rect">
            <a:avLst/>
          </a:prstGeom>
          <a:noFill/>
        </p:spPr>
        <p:txBody>
          <a:bodyPr wrap="square" rtlCol="0">
            <a:spAutoFit/>
          </a:bodyPr>
          <a:lstStyle/>
          <a:p>
            <a:r>
              <a:rPr lang="en-US" sz="2400" b="1" u="sng" dirty="0" smtClean="0"/>
              <a:t>Unconformities</a:t>
            </a:r>
            <a:r>
              <a:rPr lang="en-US" sz="2400" dirty="0" smtClean="0"/>
              <a:t>: represent periods of missing time in the geologic record, either by no deposition or by erosion.</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LMPG_10e_Figure_08_01a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925638" y="311150"/>
            <a:ext cx="5291137"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LMPG_10e_Figure_08_01b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912938" y="311150"/>
            <a:ext cx="531812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LMPG_10e_Figure_08_01c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001838" y="311150"/>
            <a:ext cx="5138737"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LMPG_10e_Figure_08_02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4038"/>
            <a:ext cx="831215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3979" y="565512"/>
            <a:ext cx="7193759" cy="461665"/>
          </a:xfrm>
          <a:prstGeom prst="rect">
            <a:avLst/>
          </a:prstGeom>
          <a:solidFill>
            <a:schemeClr val="bg1">
              <a:alpha val="96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4">
                    <a:lumMod val="50000"/>
                  </a:schemeClr>
                </a:solidFill>
                <a:latin typeface="Arial"/>
                <a:cs typeface="Arial"/>
              </a:rPr>
              <a:t>Age </a:t>
            </a:r>
            <a:r>
              <a:rPr lang="en-US" sz="2400" dirty="0" smtClean="0">
                <a:solidFill>
                  <a:schemeClr val="accent4">
                    <a:lumMod val="50000"/>
                  </a:schemeClr>
                </a:solidFill>
                <a:latin typeface="Arial"/>
                <a:cs typeface="Arial"/>
              </a:rPr>
              <a:t>Dating</a:t>
            </a:r>
            <a:endParaRPr lang="en-US" sz="2400" dirty="0">
              <a:solidFill>
                <a:schemeClr val="accent4">
                  <a:lumMod val="50000"/>
                </a:schemeClr>
              </a:solidFill>
              <a:latin typeface="Arial"/>
              <a:cs typeface="Arial"/>
            </a:endParaRPr>
          </a:p>
        </p:txBody>
      </p:sp>
      <p:sp>
        <p:nvSpPr>
          <p:cNvPr id="3" name="AutoShape 3"/>
          <p:cNvSpPr>
            <a:spLocks noChangeArrowheads="1"/>
          </p:cNvSpPr>
          <p:nvPr/>
        </p:nvSpPr>
        <p:spPr bwMode="auto">
          <a:xfrm>
            <a:off x="2105004" y="1672046"/>
            <a:ext cx="5752672" cy="3932099"/>
          </a:xfrm>
          <a:prstGeom prst="roundRect">
            <a:avLst>
              <a:gd name="adj" fmla="val 6999"/>
            </a:avLst>
          </a:prstGeom>
          <a:solidFill>
            <a:schemeClr val="bg1">
              <a:alpha val="96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400" eaLnBrk="0" fontAlgn="base" hangingPunct="0">
              <a:spcBef>
                <a:spcPct val="50000"/>
              </a:spcBef>
              <a:spcAft>
                <a:spcPct val="0"/>
              </a:spcAft>
              <a:defRPr/>
            </a:pPr>
            <a:endParaRPr lang="en-US" sz="2400" dirty="0">
              <a:solidFill>
                <a:srgbClr val="000000"/>
              </a:solidFill>
              <a:latin typeface="Arial" pitchFamily="34" charset="0"/>
              <a:cs typeface="Arial" pitchFamily="34" charset="0"/>
            </a:endParaRPr>
          </a:p>
          <a:p>
            <a:pPr defTabSz="914400" eaLnBrk="0" fontAlgn="base" hangingPunct="0">
              <a:spcBef>
                <a:spcPct val="50000"/>
              </a:spcBef>
              <a:spcAft>
                <a:spcPct val="0"/>
              </a:spcAft>
              <a:defRPr/>
            </a:pPr>
            <a:r>
              <a:rPr lang="en-US" sz="2400" dirty="0" smtClean="0">
                <a:solidFill>
                  <a:srgbClr val="000000"/>
                </a:solidFill>
                <a:latin typeface="Arial" pitchFamily="34" charset="0"/>
              </a:rPr>
              <a:t>Relative Age Dating</a:t>
            </a:r>
            <a:endParaRPr lang="en-US" sz="2400" dirty="0">
              <a:solidFill>
                <a:srgbClr val="000000"/>
              </a:solidFill>
              <a:latin typeface="Arial" pitchFamily="34" charset="0"/>
              <a:cs typeface="Arial" pitchFamily="34" charset="0"/>
            </a:endParaRPr>
          </a:p>
          <a:p>
            <a:pPr lvl="1" defTabSz="914400" eaLnBrk="0" fontAlgn="base" hangingPunct="0">
              <a:spcBef>
                <a:spcPct val="50000"/>
              </a:spcBef>
              <a:spcAft>
                <a:spcPct val="0"/>
              </a:spcAft>
              <a:buFontTx/>
              <a:buBlip>
                <a:blip r:embed="rId2"/>
              </a:buBlip>
              <a:defRPr/>
            </a:pPr>
            <a:r>
              <a:rPr lang="en-US" sz="2400" dirty="0">
                <a:solidFill>
                  <a:srgbClr val="000000"/>
                </a:solidFill>
                <a:latin typeface="Arial" pitchFamily="34" charset="0"/>
                <a:cs typeface="Arial" pitchFamily="34" charset="0"/>
              </a:rPr>
              <a:t> </a:t>
            </a:r>
            <a:r>
              <a:rPr lang="en-US" sz="2400" dirty="0" smtClean="0">
                <a:solidFill>
                  <a:srgbClr val="000000"/>
                </a:solidFill>
                <a:latin typeface="Arial" pitchFamily="34" charset="0"/>
                <a:cs typeface="Arial" pitchFamily="34" charset="0"/>
              </a:rPr>
              <a:t>Relationships between geologic features and formations</a:t>
            </a:r>
          </a:p>
          <a:p>
            <a:pPr eaLnBrk="0" hangingPunct="0">
              <a:spcBef>
                <a:spcPct val="50000"/>
              </a:spcBef>
              <a:defRPr/>
            </a:pPr>
            <a:r>
              <a:rPr lang="en-US" sz="2400" dirty="0" smtClean="0">
                <a:solidFill>
                  <a:srgbClr val="000000"/>
                </a:solidFill>
                <a:latin typeface="Arial" pitchFamily="34" charset="0"/>
              </a:rPr>
              <a:t>Absolute Age Dating</a:t>
            </a:r>
            <a:endParaRPr lang="en-US" sz="2400" dirty="0">
              <a:solidFill>
                <a:srgbClr val="000000"/>
              </a:solidFill>
              <a:latin typeface="Arial" pitchFamily="34" charset="0"/>
              <a:cs typeface="Arial" pitchFamily="34" charset="0"/>
            </a:endParaRPr>
          </a:p>
          <a:p>
            <a:pPr lvl="1" defTabSz="914400" eaLnBrk="0" fontAlgn="base" hangingPunct="0">
              <a:spcBef>
                <a:spcPct val="50000"/>
              </a:spcBef>
              <a:spcAft>
                <a:spcPct val="0"/>
              </a:spcAft>
              <a:buFontTx/>
              <a:buBlip>
                <a:blip r:embed="rId2"/>
              </a:buBlip>
              <a:defRPr/>
            </a:pPr>
            <a:r>
              <a:rPr lang="en-US" sz="2400" dirty="0">
                <a:solidFill>
                  <a:srgbClr val="000000"/>
                </a:solidFill>
                <a:latin typeface="Arial" pitchFamily="34" charset="0"/>
                <a:cs typeface="Arial" pitchFamily="34" charset="0"/>
              </a:rPr>
              <a:t> </a:t>
            </a:r>
            <a:r>
              <a:rPr lang="en-US" sz="2400" dirty="0" smtClean="0">
                <a:solidFill>
                  <a:srgbClr val="000000"/>
                </a:solidFill>
                <a:latin typeface="Arial" pitchFamily="34" charset="0"/>
                <a:cs typeface="Arial" pitchFamily="34" charset="0"/>
              </a:rPr>
              <a:t>Numerical age of formation based on radioactive isotopes and their decay rates</a:t>
            </a: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34050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LMPG_10e_Figure_08_03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33400"/>
            <a:ext cx="83121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LMPG_10e_Figure_08_04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7213"/>
            <a:ext cx="8312150" cy="574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LMPG_10e_Figure_08_05b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0863"/>
            <a:ext cx="831215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LMPG_10e_Figure_08_06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0863"/>
            <a:ext cx="831215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LMPG_10e_Figure_08_07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2450"/>
            <a:ext cx="831215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LMPG_10e_Figure_08_08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0863"/>
            <a:ext cx="831215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LMPG_10e_Figure_08_09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555625"/>
            <a:ext cx="831215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3979" y="565512"/>
            <a:ext cx="7193759" cy="461665"/>
          </a:xfrm>
          <a:prstGeom prst="rect">
            <a:avLst/>
          </a:prstGeom>
          <a:solidFill>
            <a:schemeClr val="accent6">
              <a:lumMod val="60000"/>
              <a:lumOff val="40000"/>
              <a:alpha val="84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rgbClr val="800000"/>
                </a:solidFill>
                <a:latin typeface="Arial"/>
                <a:cs typeface="Arial"/>
              </a:rPr>
              <a:t>Absolute Age Dating</a:t>
            </a:r>
            <a:endParaRPr lang="en-US" sz="2400" dirty="0">
              <a:solidFill>
                <a:srgbClr val="800000"/>
              </a:solidFill>
              <a:latin typeface="Arial"/>
              <a:cs typeface="Arial"/>
            </a:endParaRPr>
          </a:p>
        </p:txBody>
      </p:sp>
      <p:sp>
        <p:nvSpPr>
          <p:cNvPr id="3" name="AutoShape 3"/>
          <p:cNvSpPr>
            <a:spLocks noChangeArrowheads="1"/>
          </p:cNvSpPr>
          <p:nvPr/>
        </p:nvSpPr>
        <p:spPr bwMode="auto">
          <a:xfrm>
            <a:off x="2105004" y="1672046"/>
            <a:ext cx="5752672" cy="2781240"/>
          </a:xfrm>
          <a:prstGeom prst="roundRect">
            <a:avLst>
              <a:gd name="adj" fmla="val 6999"/>
            </a:avLst>
          </a:prstGeom>
          <a:solidFill>
            <a:schemeClr val="accent6">
              <a:lumMod val="20000"/>
              <a:lumOff val="80000"/>
              <a:alpha val="96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400" eaLnBrk="0" fontAlgn="base" hangingPunct="0">
              <a:spcBef>
                <a:spcPct val="50000"/>
              </a:spcBef>
              <a:spcAft>
                <a:spcPct val="0"/>
              </a:spcAft>
              <a:defRPr/>
            </a:pPr>
            <a:r>
              <a:rPr lang="en-US" sz="2400" dirty="0" smtClean="0">
                <a:solidFill>
                  <a:srgbClr val="000000"/>
                </a:solidFill>
                <a:latin typeface="Arial" pitchFamily="34" charset="0"/>
                <a:cs typeface="Arial" pitchFamily="34" charset="0"/>
              </a:rPr>
              <a:t>Absolute Ages</a:t>
            </a:r>
          </a:p>
          <a:p>
            <a:pPr defTabSz="914400" eaLnBrk="0" fontAlgn="base" hangingPunct="0">
              <a:spcBef>
                <a:spcPct val="50000"/>
              </a:spcBef>
              <a:spcAft>
                <a:spcPct val="0"/>
              </a:spcAft>
              <a:defRPr/>
            </a:pPr>
            <a:r>
              <a:rPr lang="en-US" sz="2400" dirty="0" smtClean="0">
                <a:solidFill>
                  <a:srgbClr val="000000"/>
                </a:solidFill>
                <a:latin typeface="Arial" pitchFamily="34" charset="0"/>
                <a:cs typeface="Arial" pitchFamily="34" charset="0"/>
              </a:rPr>
              <a:t>Radiometric Dating</a:t>
            </a:r>
          </a:p>
          <a:p>
            <a:pPr lvl="1" defTabSz="914400" eaLnBrk="0" fontAlgn="base" hangingPunct="0">
              <a:spcBef>
                <a:spcPct val="50000"/>
              </a:spcBef>
              <a:spcAft>
                <a:spcPct val="0"/>
              </a:spcAft>
              <a:buBlip>
                <a:blip r:embed="rId2"/>
              </a:buBlip>
              <a:defRPr/>
            </a:pPr>
            <a:r>
              <a:rPr lang="en-US" sz="2400" dirty="0" smtClean="0">
                <a:solidFill>
                  <a:srgbClr val="000000"/>
                </a:solidFill>
                <a:latin typeface="Arial" pitchFamily="34" charset="0"/>
                <a:cs typeface="Arial" pitchFamily="34" charset="0"/>
              </a:rPr>
              <a:t>Radioactive isotopes</a:t>
            </a:r>
          </a:p>
          <a:p>
            <a:pPr lvl="1" defTabSz="914400" eaLnBrk="0" fontAlgn="base" hangingPunct="0">
              <a:spcBef>
                <a:spcPct val="50000"/>
              </a:spcBef>
              <a:spcAft>
                <a:spcPct val="0"/>
              </a:spcAft>
              <a:buBlip>
                <a:blip r:embed="rId2"/>
              </a:buBlip>
              <a:defRPr/>
            </a:pPr>
            <a:r>
              <a:rPr lang="en-US" sz="2400" dirty="0" smtClean="0">
                <a:solidFill>
                  <a:srgbClr val="000000"/>
                </a:solidFill>
                <a:latin typeface="Arial" pitchFamily="34" charset="0"/>
                <a:cs typeface="Arial" pitchFamily="34" charset="0"/>
              </a:rPr>
              <a:t>Radioactive decay</a:t>
            </a:r>
          </a:p>
          <a:p>
            <a:pPr lvl="1" defTabSz="914400" eaLnBrk="0" fontAlgn="base" hangingPunct="0">
              <a:spcBef>
                <a:spcPct val="50000"/>
              </a:spcBef>
              <a:spcAft>
                <a:spcPct val="0"/>
              </a:spcAft>
              <a:buBlip>
                <a:blip r:embed="rId2"/>
              </a:buBlip>
              <a:defRPr/>
            </a:pPr>
            <a:r>
              <a:rPr lang="en-US" sz="2400" dirty="0" smtClean="0">
                <a:solidFill>
                  <a:srgbClr val="000000"/>
                </a:solidFill>
                <a:latin typeface="Arial" pitchFamily="34" charset="0"/>
                <a:cs typeface="Arial" pitchFamily="34" charset="0"/>
              </a:rPr>
              <a:t>Half-life</a:t>
            </a:r>
          </a:p>
        </p:txBody>
      </p:sp>
    </p:spTree>
    <p:extLst>
      <p:ext uri="{BB962C8B-B14F-4D97-AF65-F5344CB8AC3E}">
        <p14:creationId xmlns:p14="http://schemas.microsoft.com/office/powerpoint/2010/main" val="1106236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a:srcRect l="11304" r="11305"/>
          <a:stretch>
            <a:fillRect/>
          </a:stretch>
        </p:blipFill>
        <p:spPr bwMode="auto">
          <a:xfrm>
            <a:off x="2209800" y="141288"/>
            <a:ext cx="6781800" cy="6573837"/>
          </a:xfrm>
          <a:prstGeom prst="rect">
            <a:avLst/>
          </a:prstGeom>
          <a:noFill/>
          <a:ln w="9525">
            <a:solidFill>
              <a:schemeClr val="folHlink"/>
            </a:solidFill>
            <a:miter lim="800000"/>
            <a:headEnd/>
            <a:tailEnd/>
          </a:ln>
          <a:effectLst>
            <a:outerShdw dist="35921" dir="2700000" algn="ctr" rotWithShape="0">
              <a:srgbClr val="808080"/>
            </a:outerShdw>
          </a:effectLst>
        </p:spPr>
      </p:pic>
      <p:grpSp>
        <p:nvGrpSpPr>
          <p:cNvPr id="2" name="Group 3"/>
          <p:cNvGrpSpPr>
            <a:grpSpLocks/>
          </p:cNvGrpSpPr>
          <p:nvPr/>
        </p:nvGrpSpPr>
        <p:grpSpPr bwMode="auto">
          <a:xfrm>
            <a:off x="533400" y="304800"/>
            <a:ext cx="8305800" cy="1981200"/>
            <a:chOff x="336" y="192"/>
            <a:chExt cx="5232" cy="1248"/>
          </a:xfrm>
        </p:grpSpPr>
        <p:sp>
          <p:nvSpPr>
            <p:cNvPr id="228356" name="Text Box 4"/>
            <p:cNvSpPr txBox="1">
              <a:spLocks noChangeArrowheads="1"/>
            </p:cNvSpPr>
            <p:nvPr/>
          </p:nvSpPr>
          <p:spPr bwMode="auto">
            <a:xfrm>
              <a:off x="336" y="624"/>
              <a:ext cx="1248" cy="523"/>
            </a:xfrm>
            <a:prstGeom prst="rect">
              <a:avLst/>
            </a:prstGeom>
            <a:gradFill rotWithShape="0">
              <a:gsLst>
                <a:gs pos="0">
                  <a:srgbClr val="FFFF66"/>
                </a:gs>
                <a:gs pos="100000">
                  <a:srgbClr val="FF9933"/>
                </a:gs>
              </a:gsLst>
              <a:path path="rect">
                <a:fillToRect l="100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flatTx/>
            </a:bodyPr>
            <a:lstStyle/>
            <a:p>
              <a:pPr algn="ctr" defTabSz="914400" eaLnBrk="0" fontAlgn="base" hangingPunct="0">
                <a:spcBef>
                  <a:spcPct val="50000"/>
                </a:spcBef>
                <a:spcAft>
                  <a:spcPct val="0"/>
                </a:spcAft>
                <a:defRPr/>
              </a:pPr>
              <a:r>
                <a:rPr lang="en-US" sz="2400" dirty="0">
                  <a:solidFill>
                    <a:srgbClr val="7030A0"/>
                  </a:solidFill>
                  <a:latin typeface="Arial" charset="0"/>
                </a:rPr>
                <a:t>Alpha Emission</a:t>
              </a:r>
            </a:p>
          </p:txBody>
        </p:sp>
        <p:sp>
          <p:nvSpPr>
            <p:cNvPr id="228357" name="Rectangle 5"/>
            <p:cNvSpPr>
              <a:spLocks noChangeArrowheads="1"/>
            </p:cNvSpPr>
            <p:nvPr/>
          </p:nvSpPr>
          <p:spPr bwMode="auto">
            <a:xfrm>
              <a:off x="4992" y="192"/>
              <a:ext cx="576" cy="1248"/>
            </a:xfrm>
            <a:prstGeom prst="rect">
              <a:avLst/>
            </a:prstGeom>
            <a:noFill/>
            <a:ln w="57150">
              <a:solidFill>
                <a:srgbClr val="FF3300"/>
              </a:solidFill>
              <a:miter lim="800000"/>
              <a:headEnd/>
              <a:tailEnd/>
            </a:ln>
            <a:effectLst>
              <a:outerShdw dist="35921" dir="2700000" algn="ctr" rotWithShape="0">
                <a:schemeClr val="bg2"/>
              </a:outerShdw>
            </a:effectLst>
          </p:spPr>
          <p:txBody>
            <a:bodyPr wrap="none" anchor="ctr"/>
            <a:lstStyle/>
            <a:p>
              <a:pPr algn="ctr" defTabSz="914400" eaLnBrk="0" fontAlgn="base" hangingPunct="0">
                <a:spcBef>
                  <a:spcPct val="0"/>
                </a:spcBef>
                <a:spcAft>
                  <a:spcPct val="0"/>
                </a:spcAft>
                <a:defRPr/>
              </a:pPr>
              <a:endParaRPr lang="en-US" sz="2400">
                <a:solidFill>
                  <a:srgbClr val="7030A0"/>
                </a:solidFill>
                <a:latin typeface="Arial" charset="0"/>
              </a:endParaRPr>
            </a:p>
          </p:txBody>
        </p:sp>
      </p:grpSp>
      <p:grpSp>
        <p:nvGrpSpPr>
          <p:cNvPr id="3" name="Group 6"/>
          <p:cNvGrpSpPr>
            <a:grpSpLocks/>
          </p:cNvGrpSpPr>
          <p:nvPr/>
        </p:nvGrpSpPr>
        <p:grpSpPr bwMode="auto">
          <a:xfrm>
            <a:off x="533400" y="2362200"/>
            <a:ext cx="8305800" cy="2057400"/>
            <a:chOff x="336" y="1488"/>
            <a:chExt cx="5232" cy="1296"/>
          </a:xfrm>
        </p:grpSpPr>
        <p:sp>
          <p:nvSpPr>
            <p:cNvPr id="228359" name="Rectangle 7"/>
            <p:cNvSpPr>
              <a:spLocks noChangeArrowheads="1"/>
            </p:cNvSpPr>
            <p:nvPr/>
          </p:nvSpPr>
          <p:spPr bwMode="auto">
            <a:xfrm>
              <a:off x="4992" y="1488"/>
              <a:ext cx="576" cy="1296"/>
            </a:xfrm>
            <a:prstGeom prst="rect">
              <a:avLst/>
            </a:prstGeom>
            <a:noFill/>
            <a:ln w="57150">
              <a:solidFill>
                <a:srgbClr val="FF3300"/>
              </a:solidFill>
              <a:miter lim="800000"/>
              <a:headEnd/>
              <a:tailEnd/>
            </a:ln>
            <a:effectLst>
              <a:outerShdw dist="35921" dir="2700000" algn="ctr" rotWithShape="0">
                <a:schemeClr val="bg2"/>
              </a:outerShdw>
            </a:effectLst>
          </p:spPr>
          <p:txBody>
            <a:bodyPr wrap="none" anchor="ctr"/>
            <a:lstStyle/>
            <a:p>
              <a:pPr algn="ctr" defTabSz="914400" eaLnBrk="0" fontAlgn="base" hangingPunct="0">
                <a:spcBef>
                  <a:spcPct val="0"/>
                </a:spcBef>
                <a:spcAft>
                  <a:spcPct val="0"/>
                </a:spcAft>
                <a:defRPr/>
              </a:pPr>
              <a:endParaRPr lang="en-US" sz="2400">
                <a:solidFill>
                  <a:srgbClr val="7030A0"/>
                </a:solidFill>
                <a:latin typeface="Arial" charset="0"/>
              </a:endParaRPr>
            </a:p>
          </p:txBody>
        </p:sp>
        <p:sp>
          <p:nvSpPr>
            <p:cNvPr id="228360" name="Text Box 8"/>
            <p:cNvSpPr txBox="1">
              <a:spLocks noChangeArrowheads="1"/>
            </p:cNvSpPr>
            <p:nvPr/>
          </p:nvSpPr>
          <p:spPr bwMode="auto">
            <a:xfrm>
              <a:off x="336" y="1872"/>
              <a:ext cx="1248" cy="523"/>
            </a:xfrm>
            <a:prstGeom prst="rect">
              <a:avLst/>
            </a:prstGeom>
            <a:gradFill rotWithShape="0">
              <a:gsLst>
                <a:gs pos="0">
                  <a:srgbClr val="FFFF66"/>
                </a:gs>
                <a:gs pos="100000">
                  <a:srgbClr val="FF9933"/>
                </a:gs>
              </a:gsLst>
              <a:path path="rect">
                <a:fillToRect l="100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flatTx/>
            </a:bodyPr>
            <a:lstStyle/>
            <a:p>
              <a:pPr algn="ctr" defTabSz="914400" eaLnBrk="0" fontAlgn="base" hangingPunct="0">
                <a:spcBef>
                  <a:spcPct val="50000"/>
                </a:spcBef>
                <a:spcAft>
                  <a:spcPct val="0"/>
                </a:spcAft>
                <a:defRPr/>
              </a:pPr>
              <a:r>
                <a:rPr lang="en-US" sz="2400">
                  <a:solidFill>
                    <a:srgbClr val="7030A0"/>
                  </a:solidFill>
                  <a:latin typeface="Arial" charset="0"/>
                </a:rPr>
                <a:t>Beta Emission</a:t>
              </a:r>
            </a:p>
          </p:txBody>
        </p:sp>
      </p:grpSp>
      <p:grpSp>
        <p:nvGrpSpPr>
          <p:cNvPr id="4" name="Group 9"/>
          <p:cNvGrpSpPr>
            <a:grpSpLocks/>
          </p:cNvGrpSpPr>
          <p:nvPr/>
        </p:nvGrpSpPr>
        <p:grpSpPr bwMode="auto">
          <a:xfrm>
            <a:off x="533400" y="4572000"/>
            <a:ext cx="8305800" cy="1981200"/>
            <a:chOff x="336" y="2880"/>
            <a:chExt cx="5232" cy="1248"/>
          </a:xfrm>
        </p:grpSpPr>
        <p:sp>
          <p:nvSpPr>
            <p:cNvPr id="228362" name="Rectangle 10"/>
            <p:cNvSpPr>
              <a:spLocks noChangeArrowheads="1"/>
            </p:cNvSpPr>
            <p:nvPr/>
          </p:nvSpPr>
          <p:spPr bwMode="auto">
            <a:xfrm>
              <a:off x="4992" y="2880"/>
              <a:ext cx="576" cy="1248"/>
            </a:xfrm>
            <a:prstGeom prst="rect">
              <a:avLst/>
            </a:prstGeom>
            <a:noFill/>
            <a:ln w="57150">
              <a:solidFill>
                <a:srgbClr val="FF3300"/>
              </a:solidFill>
              <a:miter lim="800000"/>
              <a:headEnd/>
              <a:tailEnd/>
            </a:ln>
            <a:effectLst>
              <a:outerShdw dist="35921" dir="2700000" algn="ctr" rotWithShape="0">
                <a:schemeClr val="bg2"/>
              </a:outerShdw>
            </a:effectLst>
          </p:spPr>
          <p:txBody>
            <a:bodyPr wrap="none" anchor="ctr"/>
            <a:lstStyle/>
            <a:p>
              <a:pPr algn="ctr" defTabSz="914400" eaLnBrk="0" fontAlgn="base" hangingPunct="0">
                <a:spcBef>
                  <a:spcPct val="0"/>
                </a:spcBef>
                <a:spcAft>
                  <a:spcPct val="0"/>
                </a:spcAft>
                <a:defRPr/>
              </a:pPr>
              <a:endParaRPr lang="en-US" sz="2400">
                <a:solidFill>
                  <a:srgbClr val="7030A0"/>
                </a:solidFill>
                <a:latin typeface="Arial" charset="0"/>
              </a:endParaRPr>
            </a:p>
          </p:txBody>
        </p:sp>
        <p:sp>
          <p:nvSpPr>
            <p:cNvPr id="228363" name="Text Box 11"/>
            <p:cNvSpPr txBox="1">
              <a:spLocks noChangeArrowheads="1"/>
            </p:cNvSpPr>
            <p:nvPr/>
          </p:nvSpPr>
          <p:spPr bwMode="auto">
            <a:xfrm>
              <a:off x="336" y="3360"/>
              <a:ext cx="1248" cy="523"/>
            </a:xfrm>
            <a:prstGeom prst="rect">
              <a:avLst/>
            </a:prstGeom>
            <a:gradFill rotWithShape="0">
              <a:gsLst>
                <a:gs pos="0">
                  <a:srgbClr val="FFFF66"/>
                </a:gs>
                <a:gs pos="100000">
                  <a:srgbClr val="FF9933"/>
                </a:gs>
              </a:gsLst>
              <a:path path="rect">
                <a:fillToRect l="100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flatTx/>
            </a:bodyPr>
            <a:lstStyle/>
            <a:p>
              <a:pPr algn="ctr" defTabSz="914400" eaLnBrk="0" fontAlgn="base" hangingPunct="0">
                <a:spcBef>
                  <a:spcPct val="50000"/>
                </a:spcBef>
                <a:spcAft>
                  <a:spcPct val="0"/>
                </a:spcAft>
                <a:defRPr/>
              </a:pPr>
              <a:r>
                <a:rPr lang="en-US" sz="2400">
                  <a:solidFill>
                    <a:srgbClr val="7030A0"/>
                  </a:solidFill>
                  <a:latin typeface="Arial" charset="0"/>
                </a:rPr>
                <a:t>Electron Capture</a:t>
              </a:r>
            </a:p>
          </p:txBody>
        </p:sp>
      </p:grpSp>
    </p:spTree>
    <p:extLst>
      <p:ext uri="{BB962C8B-B14F-4D97-AF65-F5344CB8AC3E}">
        <p14:creationId xmlns:p14="http://schemas.microsoft.com/office/powerpoint/2010/main" val="10151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667000" y="74613"/>
            <a:ext cx="6400800" cy="6705600"/>
          </a:xfrm>
          <a:prstGeom prst="rect">
            <a:avLst/>
          </a:prstGeom>
          <a:solidFill>
            <a:schemeClr val="bg1"/>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ndParaRPr>
          </a:p>
        </p:txBody>
      </p:sp>
      <p:pic>
        <p:nvPicPr>
          <p:cNvPr id="7171" name="Picture 3"/>
          <p:cNvPicPr>
            <a:picLocks noChangeAspect="1" noChangeArrowheads="1"/>
          </p:cNvPicPr>
          <p:nvPr/>
        </p:nvPicPr>
        <p:blipFill>
          <a:blip r:embed="rId2"/>
          <a:srcRect/>
          <a:stretch>
            <a:fillRect/>
          </a:stretch>
        </p:blipFill>
        <p:spPr bwMode="auto">
          <a:xfrm>
            <a:off x="2971800" y="304800"/>
            <a:ext cx="6027738" cy="6056313"/>
          </a:xfrm>
          <a:prstGeom prst="rect">
            <a:avLst/>
          </a:prstGeom>
          <a:noFill/>
          <a:ln w="9525">
            <a:noFill/>
            <a:miter lim="800000"/>
            <a:headEnd/>
            <a:tailEnd/>
          </a:ln>
        </p:spPr>
      </p:pic>
      <p:sp>
        <p:nvSpPr>
          <p:cNvPr id="7172" name="Text Box 4"/>
          <p:cNvSpPr txBox="1">
            <a:spLocks noChangeArrowheads="1"/>
          </p:cNvSpPr>
          <p:nvPr/>
        </p:nvSpPr>
        <p:spPr bwMode="auto">
          <a:xfrm>
            <a:off x="7731125" y="6400800"/>
            <a:ext cx="1371600" cy="3048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sz="1400" b="1" smtClean="0">
                <a:solidFill>
                  <a:srgbClr val="000000"/>
                </a:solidFill>
                <a:latin typeface="Arial" charset="0"/>
              </a:rPr>
              <a:t>Fig. 08.23</a:t>
            </a:r>
          </a:p>
        </p:txBody>
      </p:sp>
      <p:sp>
        <p:nvSpPr>
          <p:cNvPr id="229381" name="Text Box 5"/>
          <p:cNvSpPr txBox="1">
            <a:spLocks noChangeArrowheads="1"/>
          </p:cNvSpPr>
          <p:nvPr/>
        </p:nvSpPr>
        <p:spPr bwMode="auto">
          <a:xfrm>
            <a:off x="4803775" y="533400"/>
            <a:ext cx="2362200" cy="396875"/>
          </a:xfrm>
          <a:prstGeom prst="rect">
            <a:avLst/>
          </a:prstGeom>
          <a:gradFill rotWithShape="0">
            <a:gsLst>
              <a:gs pos="0">
                <a:srgbClr val="FFFF66"/>
              </a:gs>
              <a:gs pos="100000">
                <a:srgbClr val="FF9933"/>
              </a:gs>
            </a:gsLst>
            <a:path path="rect">
              <a:fillToRect l="100000" b="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flatTx/>
          </a:bodyPr>
          <a:lstStyle/>
          <a:p>
            <a:pPr algn="ctr" defTabSz="914400" eaLnBrk="0" fontAlgn="base" hangingPunct="0">
              <a:spcBef>
                <a:spcPct val="50000"/>
              </a:spcBef>
              <a:spcAft>
                <a:spcPct val="0"/>
              </a:spcAft>
              <a:defRPr/>
            </a:pPr>
            <a:r>
              <a:rPr lang="en-US" sz="2000">
                <a:solidFill>
                  <a:srgbClr val="000000"/>
                </a:solidFill>
                <a:effectLst>
                  <a:outerShdw blurRad="38100" dist="38100" dir="2700000" algn="tl">
                    <a:srgbClr val="FFFFFF"/>
                  </a:outerShdw>
                </a:effectLst>
                <a:latin typeface="Arial" charset="0"/>
              </a:rPr>
              <a:t>Decay of </a:t>
            </a:r>
            <a:r>
              <a:rPr lang="en-US" sz="2000" baseline="30000">
                <a:solidFill>
                  <a:srgbClr val="000000"/>
                </a:solidFill>
                <a:effectLst>
                  <a:outerShdw blurRad="38100" dist="38100" dir="2700000" algn="tl">
                    <a:srgbClr val="FFFFFF"/>
                  </a:outerShdw>
                </a:effectLst>
                <a:latin typeface="Arial" charset="0"/>
              </a:rPr>
              <a:t>238</a:t>
            </a:r>
            <a:r>
              <a:rPr lang="en-US" sz="2000">
                <a:solidFill>
                  <a:srgbClr val="000000"/>
                </a:solidFill>
                <a:effectLst>
                  <a:outerShdw blurRad="38100" dist="38100" dir="2700000" algn="tl">
                    <a:srgbClr val="FFFFFF"/>
                  </a:outerShdw>
                </a:effectLst>
                <a:latin typeface="Arial" charset="0"/>
              </a:rPr>
              <a:t>U</a:t>
            </a:r>
          </a:p>
        </p:txBody>
      </p:sp>
      <p:sp>
        <p:nvSpPr>
          <p:cNvPr id="229382" name="Text Box 6"/>
          <p:cNvSpPr txBox="1">
            <a:spLocks noChangeArrowheads="1"/>
          </p:cNvSpPr>
          <p:nvPr/>
        </p:nvSpPr>
        <p:spPr bwMode="auto">
          <a:xfrm>
            <a:off x="152400" y="2068513"/>
            <a:ext cx="2819400" cy="2882900"/>
          </a:xfrm>
          <a:prstGeom prst="rect">
            <a:avLst/>
          </a:prstGeom>
          <a:gradFill rotWithShape="0">
            <a:gsLst>
              <a:gs pos="0">
                <a:srgbClr val="FFFF66"/>
              </a:gs>
              <a:gs pos="100000">
                <a:srgbClr val="FFFF66">
                  <a:gamma/>
                  <a:tint val="50980"/>
                  <a:invGamma/>
                </a:srgbClr>
              </a:gs>
            </a:gsLst>
            <a:path path="rect">
              <a:fillToRect l="100000" t="10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defTabSz="914400" eaLnBrk="0" fontAlgn="base" hangingPunct="0">
              <a:spcBef>
                <a:spcPct val="50000"/>
              </a:spcBef>
              <a:spcAft>
                <a:spcPct val="0"/>
              </a:spcAft>
              <a:defRPr/>
            </a:pPr>
            <a:r>
              <a:rPr lang="en-US" sz="2000" dirty="0">
                <a:solidFill>
                  <a:srgbClr val="7030A0"/>
                </a:solidFill>
                <a:latin typeface="Arial" charset="0"/>
              </a:rPr>
              <a:t>General Decay Rules</a:t>
            </a:r>
            <a:endParaRPr lang="en-US" dirty="0">
              <a:solidFill>
                <a:srgbClr val="7030A0"/>
              </a:solidFill>
              <a:latin typeface="Arial" charset="0"/>
            </a:endParaRPr>
          </a:p>
          <a:p>
            <a:pPr defTabSz="914400" eaLnBrk="0" fontAlgn="base" hangingPunct="0">
              <a:spcBef>
                <a:spcPct val="50000"/>
              </a:spcBef>
              <a:spcAft>
                <a:spcPct val="0"/>
              </a:spcAft>
              <a:defRPr/>
            </a:pPr>
            <a:r>
              <a:rPr lang="en-US" i="1" dirty="0">
                <a:solidFill>
                  <a:srgbClr val="FF3300"/>
                </a:solidFill>
                <a:latin typeface="Arial" charset="0"/>
              </a:rPr>
              <a:t>Atomic mass number</a:t>
            </a:r>
            <a:r>
              <a:rPr lang="en-US" dirty="0">
                <a:solidFill>
                  <a:srgbClr val="000000"/>
                </a:solidFill>
                <a:latin typeface="Arial" charset="0"/>
              </a:rPr>
              <a:t> </a:t>
            </a:r>
          </a:p>
          <a:p>
            <a:pPr defTabSz="914400" eaLnBrk="0" fontAlgn="base" hangingPunct="0">
              <a:spcBef>
                <a:spcPct val="50000"/>
              </a:spcBef>
              <a:spcAft>
                <a:spcPct val="0"/>
              </a:spcAft>
              <a:buFontTx/>
              <a:buBlip>
                <a:blip r:embed="rId3"/>
              </a:buBlip>
              <a:defRPr/>
            </a:pPr>
            <a:r>
              <a:rPr lang="en-US" dirty="0">
                <a:solidFill>
                  <a:srgbClr val="000000"/>
                </a:solidFill>
                <a:latin typeface="Arial" charset="0"/>
              </a:rPr>
              <a:t> No change</a:t>
            </a:r>
          </a:p>
          <a:p>
            <a:pPr defTabSz="914400" eaLnBrk="0" fontAlgn="base" hangingPunct="0">
              <a:spcBef>
                <a:spcPct val="50000"/>
              </a:spcBef>
              <a:spcAft>
                <a:spcPct val="0"/>
              </a:spcAft>
              <a:buFontTx/>
              <a:buBlip>
                <a:blip r:embed="rId3"/>
              </a:buBlip>
              <a:defRPr/>
            </a:pPr>
            <a:r>
              <a:rPr lang="en-US" dirty="0">
                <a:solidFill>
                  <a:srgbClr val="000000"/>
                </a:solidFill>
                <a:latin typeface="Arial" charset="0"/>
              </a:rPr>
              <a:t> Decrease</a:t>
            </a:r>
          </a:p>
          <a:p>
            <a:pPr defTabSz="914400" eaLnBrk="0" fontAlgn="base" hangingPunct="0">
              <a:spcBef>
                <a:spcPct val="50000"/>
              </a:spcBef>
              <a:spcAft>
                <a:spcPct val="0"/>
              </a:spcAft>
              <a:defRPr/>
            </a:pPr>
            <a:r>
              <a:rPr lang="en-US" i="1" dirty="0">
                <a:solidFill>
                  <a:srgbClr val="FF3300"/>
                </a:solidFill>
                <a:latin typeface="Arial" charset="0"/>
              </a:rPr>
              <a:t>Atomic number</a:t>
            </a:r>
            <a:endParaRPr lang="en-US" dirty="0">
              <a:solidFill>
                <a:srgbClr val="000000"/>
              </a:solidFill>
              <a:latin typeface="Arial" charset="0"/>
            </a:endParaRPr>
          </a:p>
          <a:p>
            <a:pPr defTabSz="914400" eaLnBrk="0" fontAlgn="base" hangingPunct="0">
              <a:spcBef>
                <a:spcPct val="50000"/>
              </a:spcBef>
              <a:spcAft>
                <a:spcPct val="0"/>
              </a:spcAft>
              <a:buFontTx/>
              <a:buBlip>
                <a:blip r:embed="rId3"/>
              </a:buBlip>
              <a:defRPr/>
            </a:pPr>
            <a:r>
              <a:rPr lang="en-US" dirty="0">
                <a:solidFill>
                  <a:srgbClr val="000000"/>
                </a:solidFill>
                <a:latin typeface="Arial" charset="0"/>
              </a:rPr>
              <a:t> Decrease</a:t>
            </a:r>
          </a:p>
          <a:p>
            <a:pPr defTabSz="914400" eaLnBrk="0" fontAlgn="base" hangingPunct="0">
              <a:spcBef>
                <a:spcPct val="50000"/>
              </a:spcBef>
              <a:spcAft>
                <a:spcPct val="0"/>
              </a:spcAft>
              <a:buFontTx/>
              <a:buBlip>
                <a:blip r:embed="rId3"/>
              </a:buBlip>
              <a:defRPr/>
            </a:pPr>
            <a:r>
              <a:rPr lang="en-US" dirty="0">
                <a:solidFill>
                  <a:srgbClr val="000000"/>
                </a:solidFill>
                <a:latin typeface="Arial" charset="0"/>
              </a:rPr>
              <a:t> Increase </a:t>
            </a:r>
          </a:p>
        </p:txBody>
      </p:sp>
      <p:sp>
        <p:nvSpPr>
          <p:cNvPr id="7175" name="Rectangle 7"/>
          <p:cNvSpPr>
            <a:spLocks noChangeArrowheads="1"/>
          </p:cNvSpPr>
          <p:nvPr/>
        </p:nvSpPr>
        <p:spPr bwMode="auto">
          <a:xfrm>
            <a:off x="3200400" y="4343400"/>
            <a:ext cx="1524000" cy="76200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ndParaRPr>
          </a:p>
        </p:txBody>
      </p:sp>
      <p:sp>
        <p:nvSpPr>
          <p:cNvPr id="229384" name="AutoShape 8"/>
          <p:cNvSpPr>
            <a:spLocks noChangeArrowheads="1"/>
          </p:cNvSpPr>
          <p:nvPr/>
        </p:nvSpPr>
        <p:spPr bwMode="auto">
          <a:xfrm>
            <a:off x="4267200" y="1447800"/>
            <a:ext cx="1219200" cy="685800"/>
          </a:xfrm>
          <a:prstGeom prst="wedgeRoundRectCallout">
            <a:avLst>
              <a:gd name="adj1" fmla="val -80597"/>
              <a:gd name="adj2" fmla="val 118287"/>
              <a:gd name="adj3" fmla="val 16667"/>
            </a:avLst>
          </a:prstGeom>
          <a:solidFill>
            <a:srgbClr val="33CCFF">
              <a:alpha val="47058"/>
            </a:srgbClr>
          </a:solidFill>
          <a:ln w="9525">
            <a:solidFill>
              <a:srgbClr val="C0C0C0"/>
            </a:solidFill>
            <a:miter lim="800000"/>
            <a:headEnd/>
            <a:tailEnd/>
          </a:ln>
        </p:spPr>
        <p:txBody>
          <a:bodyPr/>
          <a:lstStyle/>
          <a:p>
            <a:pPr algn="ctr" defTabSz="914400" fontAlgn="base">
              <a:spcBef>
                <a:spcPct val="0"/>
              </a:spcBef>
              <a:spcAft>
                <a:spcPct val="0"/>
              </a:spcAft>
            </a:pPr>
            <a:r>
              <a:rPr lang="en-US" smtClean="0">
                <a:solidFill>
                  <a:srgbClr val="000000"/>
                </a:solidFill>
                <a:latin typeface="Arial" charset="0"/>
              </a:rPr>
              <a:t>Alpha emission</a:t>
            </a:r>
          </a:p>
        </p:txBody>
      </p:sp>
      <p:sp>
        <p:nvSpPr>
          <p:cNvPr id="229385" name="AutoShape 9"/>
          <p:cNvSpPr>
            <a:spLocks noChangeArrowheads="1"/>
          </p:cNvSpPr>
          <p:nvPr/>
        </p:nvSpPr>
        <p:spPr bwMode="auto">
          <a:xfrm>
            <a:off x="5943600" y="2438400"/>
            <a:ext cx="1219200" cy="685800"/>
          </a:xfrm>
          <a:prstGeom prst="wedgeRoundRectCallout">
            <a:avLst>
              <a:gd name="adj1" fmla="val -194273"/>
              <a:gd name="adj2" fmla="val 20833"/>
              <a:gd name="adj3" fmla="val 16667"/>
            </a:avLst>
          </a:prstGeom>
          <a:solidFill>
            <a:srgbClr val="C0C0C0">
              <a:alpha val="47058"/>
            </a:srgbClr>
          </a:solidFill>
          <a:ln w="9525">
            <a:solidFill>
              <a:srgbClr val="C0C0C0"/>
            </a:solidFill>
            <a:miter lim="800000"/>
            <a:headEnd/>
            <a:tailEnd/>
          </a:ln>
        </p:spPr>
        <p:txBody>
          <a:bodyPr/>
          <a:lstStyle/>
          <a:p>
            <a:pPr algn="ctr" defTabSz="914400" fontAlgn="base">
              <a:spcBef>
                <a:spcPct val="0"/>
              </a:spcBef>
              <a:spcAft>
                <a:spcPct val="0"/>
              </a:spcAft>
            </a:pPr>
            <a:r>
              <a:rPr lang="en-US" smtClean="0">
                <a:solidFill>
                  <a:srgbClr val="000000"/>
                </a:solidFill>
                <a:latin typeface="Arial" charset="0"/>
              </a:rPr>
              <a:t>Beta emission</a:t>
            </a:r>
          </a:p>
        </p:txBody>
      </p:sp>
    </p:spTree>
    <p:extLst>
      <p:ext uri="{BB962C8B-B14F-4D97-AF65-F5344CB8AC3E}">
        <p14:creationId xmlns:p14="http://schemas.microsoft.com/office/powerpoint/2010/main" val="162921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9384"/>
                                        </p:tgtEl>
                                        <p:attrNameLst>
                                          <p:attrName>style.visibility</p:attrName>
                                        </p:attrNameLst>
                                      </p:cBhvr>
                                      <p:to>
                                        <p:strVal val="visible"/>
                                      </p:to>
                                    </p:set>
                                    <p:animEffect transition="in" filter="wipe(down)">
                                      <p:cBhvr>
                                        <p:cTn id="7" dur="500"/>
                                        <p:tgtEl>
                                          <p:spTgt spid="22938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9385"/>
                                        </p:tgtEl>
                                        <p:attrNameLst>
                                          <p:attrName>style.visibility</p:attrName>
                                        </p:attrNameLst>
                                      </p:cBhvr>
                                      <p:to>
                                        <p:strVal val="visible"/>
                                      </p:to>
                                    </p:set>
                                    <p:animEffect transition="in" filter="wipe(left)">
                                      <p:cBhvr>
                                        <p:cTn id="10" dur="500"/>
                                        <p:tgtEl>
                                          <p:spTgt spid="229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4" grpId="0" animBg="1"/>
      <p:bldP spid="2293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3979" y="565512"/>
            <a:ext cx="7193759" cy="461665"/>
          </a:xfrm>
          <a:prstGeom prst="rect">
            <a:avLst/>
          </a:prstGeom>
          <a:solidFill>
            <a:schemeClr val="bg1">
              <a:alpha val="96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solidFill>
                  <a:schemeClr val="accent4">
                    <a:lumMod val="50000"/>
                  </a:schemeClr>
                </a:solidFill>
                <a:latin typeface="Arial"/>
                <a:cs typeface="Arial"/>
              </a:rPr>
              <a:t>Relative Age Dating</a:t>
            </a:r>
            <a:endParaRPr lang="en-US" sz="2400" dirty="0">
              <a:solidFill>
                <a:schemeClr val="accent4">
                  <a:lumMod val="50000"/>
                </a:schemeClr>
              </a:solidFill>
              <a:latin typeface="Arial"/>
              <a:cs typeface="Arial"/>
            </a:endParaRPr>
          </a:p>
        </p:txBody>
      </p:sp>
      <p:sp>
        <p:nvSpPr>
          <p:cNvPr id="3" name="AutoShape 3"/>
          <p:cNvSpPr>
            <a:spLocks noChangeArrowheads="1"/>
          </p:cNvSpPr>
          <p:nvPr/>
        </p:nvSpPr>
        <p:spPr bwMode="auto">
          <a:xfrm>
            <a:off x="2105004" y="1672046"/>
            <a:ext cx="5752672" cy="3932099"/>
          </a:xfrm>
          <a:prstGeom prst="roundRect">
            <a:avLst>
              <a:gd name="adj" fmla="val 6999"/>
            </a:avLst>
          </a:prstGeom>
          <a:solidFill>
            <a:schemeClr val="bg1">
              <a:alpha val="96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defTabSz="914400" eaLnBrk="0" fontAlgn="base" hangingPunct="0">
              <a:spcBef>
                <a:spcPct val="50000"/>
              </a:spcBef>
              <a:spcAft>
                <a:spcPct val="0"/>
              </a:spcAft>
              <a:defRPr/>
            </a:pPr>
            <a:r>
              <a:rPr lang="en-US" sz="2400" dirty="0" smtClean="0">
                <a:solidFill>
                  <a:srgbClr val="000000"/>
                </a:solidFill>
                <a:latin typeface="Arial" pitchFamily="34" charset="0"/>
                <a:cs typeface="Arial" pitchFamily="34" charset="0"/>
              </a:rPr>
              <a:t>Uniformitarianism</a:t>
            </a:r>
            <a:endParaRPr lang="en-US" sz="2400" dirty="0">
              <a:solidFill>
                <a:srgbClr val="000000"/>
              </a:solidFill>
              <a:latin typeface="Arial" pitchFamily="34" charset="0"/>
              <a:cs typeface="Arial" pitchFamily="34" charset="0"/>
            </a:endParaRPr>
          </a:p>
          <a:p>
            <a:pPr defTabSz="914400" eaLnBrk="0" fontAlgn="base" hangingPunct="0">
              <a:spcBef>
                <a:spcPct val="50000"/>
              </a:spcBef>
              <a:spcAft>
                <a:spcPct val="0"/>
              </a:spcAft>
              <a:defRPr/>
            </a:pPr>
            <a:r>
              <a:rPr lang="en-US" sz="2400" dirty="0">
                <a:solidFill>
                  <a:srgbClr val="000000"/>
                </a:solidFill>
                <a:latin typeface="Arial" pitchFamily="34" charset="0"/>
                <a:cs typeface="Arial" pitchFamily="34" charset="0"/>
              </a:rPr>
              <a:t>Principles of correlation</a:t>
            </a:r>
          </a:p>
          <a:p>
            <a:pPr lvl="1" defTabSz="914400" eaLnBrk="0" fontAlgn="base" hangingPunct="0">
              <a:spcBef>
                <a:spcPct val="50000"/>
              </a:spcBef>
              <a:spcAft>
                <a:spcPct val="0"/>
              </a:spcAft>
              <a:buFontTx/>
              <a:buBlip>
                <a:blip r:embed="rId2"/>
              </a:buBlip>
              <a:defRPr/>
            </a:pPr>
            <a:r>
              <a:rPr lang="en-US" sz="2400" dirty="0">
                <a:solidFill>
                  <a:srgbClr val="000000"/>
                </a:solidFill>
                <a:latin typeface="Arial" pitchFamily="34" charset="0"/>
                <a:cs typeface="Arial" pitchFamily="34" charset="0"/>
              </a:rPr>
              <a:t> Original horizontality</a:t>
            </a:r>
          </a:p>
          <a:p>
            <a:pPr lvl="1" defTabSz="914400" eaLnBrk="0" fontAlgn="base" hangingPunct="0">
              <a:spcBef>
                <a:spcPct val="50000"/>
              </a:spcBef>
              <a:spcAft>
                <a:spcPct val="0"/>
              </a:spcAft>
              <a:buFontTx/>
              <a:buBlip>
                <a:blip r:embed="rId2"/>
              </a:buBlip>
              <a:defRPr/>
            </a:pPr>
            <a:r>
              <a:rPr lang="en-US" sz="2400" dirty="0">
                <a:solidFill>
                  <a:srgbClr val="000000"/>
                </a:solidFill>
                <a:latin typeface="Arial" pitchFamily="34" charset="0"/>
                <a:cs typeface="Arial" pitchFamily="34" charset="0"/>
              </a:rPr>
              <a:t> Superposition</a:t>
            </a:r>
          </a:p>
          <a:p>
            <a:pPr lvl="1" defTabSz="914400" eaLnBrk="0" fontAlgn="base" hangingPunct="0">
              <a:spcBef>
                <a:spcPct val="50000"/>
              </a:spcBef>
              <a:spcAft>
                <a:spcPct val="0"/>
              </a:spcAft>
              <a:buFontTx/>
              <a:buBlip>
                <a:blip r:embed="rId2"/>
              </a:buBlip>
              <a:defRPr/>
            </a:pPr>
            <a:r>
              <a:rPr lang="en-US" sz="2400" dirty="0">
                <a:solidFill>
                  <a:srgbClr val="000000"/>
                </a:solidFill>
                <a:latin typeface="Arial" pitchFamily="34" charset="0"/>
                <a:cs typeface="Arial" pitchFamily="34" charset="0"/>
              </a:rPr>
              <a:t> Inclusion</a:t>
            </a:r>
          </a:p>
          <a:p>
            <a:pPr lvl="1" defTabSz="914400" eaLnBrk="0" fontAlgn="base" hangingPunct="0">
              <a:spcBef>
                <a:spcPct val="50000"/>
              </a:spcBef>
              <a:spcAft>
                <a:spcPct val="0"/>
              </a:spcAft>
              <a:buFontTx/>
              <a:buBlip>
                <a:blip r:embed="rId2"/>
              </a:buBlip>
              <a:defRPr/>
            </a:pPr>
            <a:r>
              <a:rPr lang="en-US" sz="2400" dirty="0">
                <a:solidFill>
                  <a:srgbClr val="000000"/>
                </a:solidFill>
                <a:latin typeface="Arial" pitchFamily="34" charset="0"/>
                <a:cs typeface="Arial" pitchFamily="34" charset="0"/>
              </a:rPr>
              <a:t> Cross-cutting </a:t>
            </a:r>
            <a:r>
              <a:rPr lang="en-US" sz="2400" dirty="0" smtClean="0">
                <a:solidFill>
                  <a:srgbClr val="000000"/>
                </a:solidFill>
                <a:latin typeface="Arial" pitchFamily="34" charset="0"/>
                <a:cs typeface="Arial" pitchFamily="34" charset="0"/>
              </a:rPr>
              <a:t>relationships</a:t>
            </a:r>
          </a:p>
          <a:p>
            <a:pPr lvl="0" defTabSz="914400" eaLnBrk="0" fontAlgn="base" hangingPunct="0">
              <a:spcBef>
                <a:spcPct val="50000"/>
              </a:spcBef>
              <a:spcAft>
                <a:spcPct val="0"/>
              </a:spcAft>
              <a:defRPr/>
            </a:pPr>
            <a:r>
              <a:rPr lang="en-US" sz="2400" dirty="0" smtClean="0">
                <a:solidFill>
                  <a:srgbClr val="000000"/>
                </a:solidFill>
                <a:latin typeface="Arial" pitchFamily="34" charset="0"/>
                <a:cs typeface="Arial" pitchFamily="34" charset="0"/>
              </a:rPr>
              <a:t>Biostratigraphy</a:t>
            </a:r>
          </a:p>
        </p:txBody>
      </p:sp>
    </p:spTree>
    <p:extLst>
      <p:ext uri="{BB962C8B-B14F-4D97-AF65-F5344CB8AC3E}">
        <p14:creationId xmlns:p14="http://schemas.microsoft.com/office/powerpoint/2010/main" val="1235310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LMPG_10e_Figure_08_11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063750" y="311150"/>
            <a:ext cx="50165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LMPG_10e_Figure_08_11a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2093913"/>
            <a:ext cx="831215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LMPG_10e_Figure_08_11b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68325" y="311150"/>
            <a:ext cx="800576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LMPG_10e_Figure_08_11c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609600"/>
            <a:ext cx="83121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AutoShape 2"/>
          <p:cNvSpPr>
            <a:spLocks noChangeArrowheads="1"/>
          </p:cNvSpPr>
          <p:nvPr/>
        </p:nvSpPr>
        <p:spPr bwMode="auto">
          <a:xfrm>
            <a:off x="133350" y="2133600"/>
            <a:ext cx="8877300" cy="4495800"/>
          </a:xfrm>
          <a:prstGeom prst="roundRect">
            <a:avLst>
              <a:gd name="adj" fmla="val 9176"/>
            </a:avLst>
          </a:prstGeom>
          <a:solidFill>
            <a:schemeClr val="bg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ndParaRPr>
          </a:p>
        </p:txBody>
      </p:sp>
      <p:sp>
        <p:nvSpPr>
          <p:cNvPr id="16387" name="Rectangle 3" descr="radioactive_light_md_wht_me"/>
          <p:cNvSpPr>
            <a:spLocks noChangeArrowheads="1"/>
          </p:cNvSpPr>
          <p:nvPr/>
        </p:nvSpPr>
        <p:spPr bwMode="auto">
          <a:xfrm>
            <a:off x="76200" y="76200"/>
            <a:ext cx="8991600" cy="16764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ndParaRPr>
          </a:p>
        </p:txBody>
      </p:sp>
      <p:sp>
        <p:nvSpPr>
          <p:cNvPr id="16388" name="Rectangle 4"/>
          <p:cNvSpPr>
            <a:spLocks noChangeArrowheads="1"/>
          </p:cNvSpPr>
          <p:nvPr/>
        </p:nvSpPr>
        <p:spPr bwMode="auto">
          <a:xfrm>
            <a:off x="115888" y="228600"/>
            <a:ext cx="8915400" cy="457200"/>
          </a:xfrm>
          <a:prstGeom prst="rect">
            <a:avLst/>
          </a:prstGeom>
          <a:gradFill rotWithShape="0">
            <a:gsLst>
              <a:gs pos="0">
                <a:srgbClr val="FF9933"/>
              </a:gs>
              <a:gs pos="100000">
                <a:schemeClr val="bg1"/>
              </a:gs>
            </a:gsLst>
            <a:lin ang="5400000" scaled="1"/>
          </a:gradFill>
          <a:ln w="9525">
            <a:noFill/>
            <a:miter lim="800000"/>
            <a:headEnd/>
            <a:tailEnd/>
          </a:ln>
          <a:effectLst/>
          <a:scene3d>
            <a:camera prst="orthographicFront">
              <a:rot lat="0" lon="0" rev="0"/>
            </a:camera>
            <a:lightRig rig="contrasting" dir="l">
              <a:rot lat="0" lon="0" rev="7800000"/>
            </a:lightRig>
          </a:scene3d>
          <a:sp3d>
            <a:bevelT w="139700" h="139700"/>
          </a:sp3d>
        </p:spPr>
        <p:txBody>
          <a:bodyPr wrap="none" anchor="ctr">
            <a:flatTx/>
          </a:bodyPr>
          <a:lstStyle/>
          <a:p>
            <a:pPr defTabSz="914400" eaLnBrk="0" fontAlgn="base" hangingPunct="0">
              <a:spcBef>
                <a:spcPct val="0"/>
              </a:spcBef>
              <a:spcAft>
                <a:spcPct val="0"/>
              </a:spcAft>
            </a:pPr>
            <a:endParaRPr lang="en-US" sz="2400" smtClean="0">
              <a:solidFill>
                <a:srgbClr val="000000"/>
              </a:solidFill>
              <a:latin typeface="Arial" charset="0"/>
            </a:endParaRPr>
          </a:p>
        </p:txBody>
      </p:sp>
      <p:sp>
        <p:nvSpPr>
          <p:cNvPr id="243717" name="Rectangle 5"/>
          <p:cNvSpPr>
            <a:spLocks noChangeArrowheads="1"/>
          </p:cNvSpPr>
          <p:nvPr/>
        </p:nvSpPr>
        <p:spPr bwMode="auto">
          <a:xfrm>
            <a:off x="307975" y="914400"/>
            <a:ext cx="742950" cy="822325"/>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2400" baseline="30000">
                <a:solidFill>
                  <a:srgbClr val="3333CC"/>
                </a:solidFill>
                <a:effectLst>
                  <a:outerShdw blurRad="38100" dist="38100" dir="2700000" algn="tl">
                    <a:srgbClr val="000000"/>
                  </a:outerShdw>
                </a:effectLst>
                <a:latin typeface="Arial" charset="0"/>
              </a:rPr>
              <a:t>238</a:t>
            </a:r>
            <a:r>
              <a:rPr lang="en-US" sz="2400">
                <a:solidFill>
                  <a:srgbClr val="3333CC"/>
                </a:solidFill>
                <a:effectLst>
                  <a:outerShdw blurRad="38100" dist="38100" dir="2700000" algn="tl">
                    <a:srgbClr val="000000"/>
                  </a:outerShdw>
                </a:effectLst>
                <a:latin typeface="Arial" charset="0"/>
              </a:rPr>
              <a:t>U</a:t>
            </a:r>
          </a:p>
          <a:p>
            <a:pPr defTabSz="914400" eaLnBrk="0" fontAlgn="base" hangingPunct="0">
              <a:spcBef>
                <a:spcPct val="0"/>
              </a:spcBef>
              <a:spcAft>
                <a:spcPct val="0"/>
              </a:spcAft>
              <a:defRPr/>
            </a:pPr>
            <a:r>
              <a:rPr lang="en-US" sz="2400" baseline="30000">
                <a:solidFill>
                  <a:srgbClr val="3333CC"/>
                </a:solidFill>
                <a:effectLst>
                  <a:outerShdw blurRad="38100" dist="38100" dir="2700000" algn="tl">
                    <a:srgbClr val="000000"/>
                  </a:outerShdw>
                </a:effectLst>
                <a:latin typeface="Arial" charset="0"/>
              </a:rPr>
              <a:t>235</a:t>
            </a:r>
            <a:r>
              <a:rPr lang="en-US" sz="2400">
                <a:solidFill>
                  <a:srgbClr val="3333CC"/>
                </a:solidFill>
                <a:effectLst>
                  <a:outerShdw blurRad="38100" dist="38100" dir="2700000" algn="tl">
                    <a:srgbClr val="000000"/>
                  </a:outerShdw>
                </a:effectLst>
                <a:latin typeface="Arial" charset="0"/>
              </a:rPr>
              <a:t>U</a:t>
            </a:r>
          </a:p>
        </p:txBody>
      </p:sp>
      <p:sp>
        <p:nvSpPr>
          <p:cNvPr id="243718" name="Rectangle 6"/>
          <p:cNvSpPr>
            <a:spLocks noChangeArrowheads="1"/>
          </p:cNvSpPr>
          <p:nvPr/>
        </p:nvSpPr>
        <p:spPr bwMode="auto">
          <a:xfrm>
            <a:off x="1527175" y="914400"/>
            <a:ext cx="895350" cy="822325"/>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2400" baseline="30000">
                <a:solidFill>
                  <a:srgbClr val="FF3399"/>
                </a:solidFill>
                <a:effectLst>
                  <a:outerShdw blurRad="38100" dist="38100" dir="2700000" algn="tl">
                    <a:srgbClr val="000000"/>
                  </a:outerShdw>
                </a:effectLst>
                <a:latin typeface="Arial" charset="0"/>
              </a:rPr>
              <a:t>206</a:t>
            </a:r>
            <a:r>
              <a:rPr lang="en-US" sz="2400">
                <a:solidFill>
                  <a:srgbClr val="FF3399"/>
                </a:solidFill>
                <a:effectLst>
                  <a:outerShdw blurRad="38100" dist="38100" dir="2700000" algn="tl">
                    <a:srgbClr val="000000"/>
                  </a:outerShdw>
                </a:effectLst>
                <a:latin typeface="Arial" charset="0"/>
              </a:rPr>
              <a:t>Pb</a:t>
            </a:r>
          </a:p>
          <a:p>
            <a:pPr defTabSz="914400" eaLnBrk="0" fontAlgn="base" hangingPunct="0">
              <a:spcBef>
                <a:spcPct val="0"/>
              </a:spcBef>
              <a:spcAft>
                <a:spcPct val="0"/>
              </a:spcAft>
              <a:defRPr/>
            </a:pPr>
            <a:r>
              <a:rPr lang="en-US" sz="2400" baseline="30000">
                <a:solidFill>
                  <a:srgbClr val="FF3399"/>
                </a:solidFill>
                <a:effectLst>
                  <a:outerShdw blurRad="38100" dist="38100" dir="2700000" algn="tl">
                    <a:srgbClr val="000000"/>
                  </a:outerShdw>
                </a:effectLst>
                <a:latin typeface="Arial" charset="0"/>
              </a:rPr>
              <a:t>207</a:t>
            </a:r>
            <a:r>
              <a:rPr lang="en-US" sz="2400">
                <a:solidFill>
                  <a:srgbClr val="FF3399"/>
                </a:solidFill>
                <a:effectLst>
                  <a:outerShdw blurRad="38100" dist="38100" dir="2700000" algn="tl">
                    <a:srgbClr val="000000"/>
                  </a:outerShdw>
                </a:effectLst>
                <a:latin typeface="Arial" charset="0"/>
              </a:rPr>
              <a:t>Pb</a:t>
            </a:r>
          </a:p>
        </p:txBody>
      </p:sp>
      <p:sp>
        <p:nvSpPr>
          <p:cNvPr id="16391" name="Rectangle 7"/>
          <p:cNvSpPr>
            <a:spLocks noChangeArrowheads="1"/>
          </p:cNvSpPr>
          <p:nvPr/>
        </p:nvSpPr>
        <p:spPr bwMode="auto">
          <a:xfrm>
            <a:off x="2820988" y="838200"/>
            <a:ext cx="2135187" cy="822325"/>
          </a:xfrm>
          <a:prstGeom prst="rect">
            <a:avLst/>
          </a:prstGeom>
          <a:noFill/>
          <a:ln w="9525">
            <a:noFill/>
            <a:miter lim="800000"/>
            <a:headEnd/>
            <a:tailEnd/>
          </a:ln>
        </p:spPr>
        <p:txBody>
          <a:bodyPr wrap="none">
            <a:spAutoFit/>
          </a:bodyPr>
          <a:lstStyle/>
          <a:p>
            <a:pPr algn="r" defTabSz="914400" eaLnBrk="0" fontAlgn="base" hangingPunct="0">
              <a:spcBef>
                <a:spcPct val="0"/>
              </a:spcBef>
              <a:spcAft>
                <a:spcPct val="0"/>
              </a:spcAft>
            </a:pPr>
            <a:r>
              <a:rPr lang="en-US" sz="2400" smtClean="0">
                <a:solidFill>
                  <a:srgbClr val="000000"/>
                </a:solidFill>
                <a:latin typeface="Arial" charset="0"/>
              </a:rPr>
              <a:t>4,500,000,000</a:t>
            </a:r>
          </a:p>
          <a:p>
            <a:pPr algn="r" defTabSz="914400" eaLnBrk="0" fontAlgn="base" hangingPunct="0">
              <a:spcBef>
                <a:spcPct val="0"/>
              </a:spcBef>
              <a:spcAft>
                <a:spcPct val="0"/>
              </a:spcAft>
            </a:pPr>
            <a:r>
              <a:rPr lang="en-US" sz="2400" smtClean="0">
                <a:solidFill>
                  <a:srgbClr val="000000"/>
                </a:solidFill>
                <a:latin typeface="Arial" charset="0"/>
              </a:rPr>
              <a:t>713,000,000</a:t>
            </a:r>
          </a:p>
        </p:txBody>
      </p:sp>
      <p:sp>
        <p:nvSpPr>
          <p:cNvPr id="16392" name="Rectangle 8"/>
          <p:cNvSpPr>
            <a:spLocks noChangeArrowheads="1"/>
          </p:cNvSpPr>
          <p:nvPr/>
        </p:nvSpPr>
        <p:spPr bwMode="auto">
          <a:xfrm>
            <a:off x="5184775" y="838200"/>
            <a:ext cx="3751263" cy="8223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400" smtClean="0">
                <a:solidFill>
                  <a:srgbClr val="000000"/>
                </a:solidFill>
                <a:latin typeface="Arial" charset="0"/>
              </a:rPr>
              <a:t>10,000,000</a:t>
            </a:r>
            <a:r>
              <a:rPr lang="en-US" smtClean="0">
                <a:solidFill>
                  <a:srgbClr val="000000"/>
                </a:solidFill>
                <a:latin typeface="Arial" charset="0"/>
              </a:rPr>
              <a:t> - formation of Earth</a:t>
            </a:r>
          </a:p>
          <a:p>
            <a:pPr defTabSz="914400" eaLnBrk="0" fontAlgn="base" hangingPunct="0">
              <a:spcBef>
                <a:spcPct val="0"/>
              </a:spcBef>
              <a:spcAft>
                <a:spcPct val="0"/>
              </a:spcAft>
            </a:pPr>
            <a:r>
              <a:rPr lang="en-US" sz="2400" smtClean="0">
                <a:solidFill>
                  <a:srgbClr val="000000"/>
                </a:solidFill>
                <a:latin typeface="Arial" charset="0"/>
              </a:rPr>
              <a:t>10,000,000 </a:t>
            </a:r>
            <a:r>
              <a:rPr lang="en-US" smtClean="0">
                <a:solidFill>
                  <a:srgbClr val="000000"/>
                </a:solidFill>
                <a:latin typeface="Arial" charset="0"/>
              </a:rPr>
              <a:t>- formation of Earth</a:t>
            </a:r>
            <a:endParaRPr lang="en-US" sz="2400" smtClean="0">
              <a:solidFill>
                <a:srgbClr val="000000"/>
              </a:solidFill>
              <a:latin typeface="Arial" charset="0"/>
            </a:endParaRPr>
          </a:p>
        </p:txBody>
      </p:sp>
      <p:sp>
        <p:nvSpPr>
          <p:cNvPr id="243721" name="AutoShape 9"/>
          <p:cNvSpPr>
            <a:spLocks noChangeArrowheads="1"/>
          </p:cNvSpPr>
          <p:nvPr/>
        </p:nvSpPr>
        <p:spPr bwMode="auto">
          <a:xfrm>
            <a:off x="1069975" y="990600"/>
            <a:ext cx="457200" cy="228600"/>
          </a:xfrm>
          <a:prstGeom prst="notchedRightArrow">
            <a:avLst>
              <a:gd name="adj1" fmla="val 50000"/>
              <a:gd name="adj2" fmla="val 50000"/>
            </a:avLst>
          </a:prstGeom>
          <a:gradFill rotWithShape="0">
            <a:gsLst>
              <a:gs pos="0">
                <a:schemeClr val="accent2"/>
              </a:gs>
              <a:gs pos="100000">
                <a:srgbClr val="FF3399"/>
              </a:gs>
            </a:gsLst>
            <a:lin ang="0" scaled="1"/>
          </a:gradFill>
          <a:ln w="9525">
            <a:solidFill>
              <a:schemeClr val="tx1"/>
            </a:solidFill>
            <a:miter lim="800000"/>
            <a:headEnd/>
            <a:tailEnd/>
          </a:ln>
          <a:effectLst>
            <a:outerShdw dist="107763" dir="13500000" sx="75000" sy="75000" algn="tl" rotWithShape="0">
              <a:schemeClr val="bg2"/>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ndParaRPr>
          </a:p>
        </p:txBody>
      </p:sp>
      <p:sp>
        <p:nvSpPr>
          <p:cNvPr id="243722" name="AutoShape 10"/>
          <p:cNvSpPr>
            <a:spLocks noChangeArrowheads="1"/>
          </p:cNvSpPr>
          <p:nvPr/>
        </p:nvSpPr>
        <p:spPr bwMode="auto">
          <a:xfrm>
            <a:off x="1069975" y="1371600"/>
            <a:ext cx="457200" cy="228600"/>
          </a:xfrm>
          <a:prstGeom prst="notchedRightArrow">
            <a:avLst>
              <a:gd name="adj1" fmla="val 50000"/>
              <a:gd name="adj2" fmla="val 50000"/>
            </a:avLst>
          </a:prstGeom>
          <a:gradFill rotWithShape="0">
            <a:gsLst>
              <a:gs pos="0">
                <a:schemeClr val="accent2"/>
              </a:gs>
              <a:gs pos="100000">
                <a:srgbClr val="FF3399"/>
              </a:gs>
            </a:gsLst>
            <a:lin ang="0" scaled="1"/>
          </a:gradFill>
          <a:ln w="9525">
            <a:solidFill>
              <a:schemeClr val="tx1"/>
            </a:solidFill>
            <a:miter lim="800000"/>
            <a:headEnd/>
            <a:tailEnd/>
          </a:ln>
          <a:effectLst>
            <a:outerShdw dist="107763" dir="13500000" sx="75000" sy="75000" algn="tl" rotWithShape="0">
              <a:schemeClr val="bg2"/>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ndParaRPr>
          </a:p>
        </p:txBody>
      </p:sp>
      <p:sp>
        <p:nvSpPr>
          <p:cNvPr id="243725" name="Text Box 13"/>
          <p:cNvSpPr txBox="1">
            <a:spLocks noChangeArrowheads="1"/>
          </p:cNvSpPr>
          <p:nvPr/>
        </p:nvSpPr>
        <p:spPr bwMode="auto">
          <a:xfrm>
            <a:off x="155575" y="228600"/>
            <a:ext cx="1219200" cy="457200"/>
          </a:xfrm>
          <a:prstGeom prst="rect">
            <a:avLst/>
          </a:prstGeom>
          <a:gradFill rotWithShape="0">
            <a:gsLst>
              <a:gs pos="0">
                <a:srgbClr val="FF9933"/>
              </a:gs>
              <a:gs pos="100000">
                <a:schemeClr val="bg1"/>
              </a:gs>
            </a:gsLst>
            <a:lin ang="5400000" scaled="1"/>
          </a:gradFill>
          <a:ln w="9525">
            <a:noFill/>
            <a:miter lim="800000"/>
            <a:headEnd/>
            <a:tailEnd/>
          </a:ln>
          <a:effectLst/>
        </p:spPr>
        <p:txBody>
          <a:bodyPr>
            <a:spAutoFit/>
          </a:bodyPr>
          <a:lstStyle/>
          <a:p>
            <a:pPr defTabSz="914400" eaLnBrk="0" fontAlgn="base" hangingPunct="0">
              <a:spcBef>
                <a:spcPct val="50000"/>
              </a:spcBef>
              <a:spcAft>
                <a:spcPct val="0"/>
              </a:spcAft>
              <a:defRPr/>
            </a:pPr>
            <a:r>
              <a:rPr lang="en-US" sz="2400">
                <a:solidFill>
                  <a:srgbClr val="3333CC"/>
                </a:solidFill>
                <a:effectLst>
                  <a:outerShdw blurRad="38100" dist="38100" dir="2700000" algn="tl">
                    <a:srgbClr val="000000"/>
                  </a:outerShdw>
                </a:effectLst>
                <a:latin typeface="Arial" charset="0"/>
              </a:rPr>
              <a:t>Parent</a:t>
            </a:r>
          </a:p>
        </p:txBody>
      </p:sp>
      <p:sp>
        <p:nvSpPr>
          <p:cNvPr id="243726" name="Text Box 14"/>
          <p:cNvSpPr txBox="1">
            <a:spLocks noChangeArrowheads="1"/>
          </p:cNvSpPr>
          <p:nvPr/>
        </p:nvSpPr>
        <p:spPr bwMode="auto">
          <a:xfrm>
            <a:off x="1222375" y="228600"/>
            <a:ext cx="1524000" cy="457200"/>
          </a:xfrm>
          <a:prstGeom prst="rect">
            <a:avLst/>
          </a:prstGeom>
          <a:gradFill rotWithShape="0">
            <a:gsLst>
              <a:gs pos="0">
                <a:srgbClr val="FF9933"/>
              </a:gs>
              <a:gs pos="100000">
                <a:schemeClr val="bg1"/>
              </a:gs>
            </a:gsLst>
            <a:lin ang="5400000" scaled="1"/>
          </a:gradFill>
          <a:ln w="9525">
            <a:noFill/>
            <a:miter lim="800000"/>
            <a:headEnd/>
            <a:tailEnd/>
          </a:ln>
          <a:effectLst/>
        </p:spPr>
        <p:txBody>
          <a:bodyPr>
            <a:spAutoFit/>
          </a:bodyPr>
          <a:lstStyle/>
          <a:p>
            <a:pPr defTabSz="914400" eaLnBrk="0" fontAlgn="base" hangingPunct="0">
              <a:spcBef>
                <a:spcPct val="50000"/>
              </a:spcBef>
              <a:spcAft>
                <a:spcPct val="0"/>
              </a:spcAft>
              <a:defRPr/>
            </a:pPr>
            <a:r>
              <a:rPr lang="en-US" sz="2400">
                <a:solidFill>
                  <a:srgbClr val="FF3399"/>
                </a:solidFill>
                <a:effectLst>
                  <a:outerShdw blurRad="38100" dist="38100" dir="2700000" algn="tl">
                    <a:srgbClr val="000000"/>
                  </a:outerShdw>
                </a:effectLst>
                <a:latin typeface="Arial" charset="0"/>
              </a:rPr>
              <a:t>Daughter</a:t>
            </a:r>
          </a:p>
        </p:txBody>
      </p:sp>
      <p:sp>
        <p:nvSpPr>
          <p:cNvPr id="243727" name="Text Box 15"/>
          <p:cNvSpPr txBox="1">
            <a:spLocks noChangeArrowheads="1"/>
          </p:cNvSpPr>
          <p:nvPr/>
        </p:nvSpPr>
        <p:spPr bwMode="auto">
          <a:xfrm>
            <a:off x="2898775" y="228600"/>
            <a:ext cx="2133600" cy="457200"/>
          </a:xfrm>
          <a:prstGeom prst="rect">
            <a:avLst/>
          </a:prstGeom>
          <a:gradFill rotWithShape="0">
            <a:gsLst>
              <a:gs pos="0">
                <a:srgbClr val="FF9933"/>
              </a:gs>
              <a:gs pos="100000">
                <a:schemeClr val="bg1"/>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en-US" sz="2400" b="1">
                <a:solidFill>
                  <a:srgbClr val="000000"/>
                </a:solidFill>
                <a:effectLst>
                  <a:outerShdw blurRad="38100" dist="38100" dir="2700000" algn="tl">
                    <a:srgbClr val="FFFFFF"/>
                  </a:outerShdw>
                </a:effectLst>
                <a:latin typeface="Arial" charset="0"/>
              </a:rPr>
              <a:t>Half-life (yrs)</a:t>
            </a:r>
          </a:p>
        </p:txBody>
      </p:sp>
      <p:sp>
        <p:nvSpPr>
          <p:cNvPr id="243728" name="Text Box 16"/>
          <p:cNvSpPr txBox="1">
            <a:spLocks noChangeArrowheads="1"/>
          </p:cNvSpPr>
          <p:nvPr/>
        </p:nvSpPr>
        <p:spPr bwMode="auto">
          <a:xfrm>
            <a:off x="5611813" y="228600"/>
            <a:ext cx="2895600" cy="457200"/>
          </a:xfrm>
          <a:prstGeom prst="rect">
            <a:avLst/>
          </a:prstGeom>
          <a:gradFill rotWithShape="0">
            <a:gsLst>
              <a:gs pos="0">
                <a:srgbClr val="FF9933"/>
              </a:gs>
              <a:gs pos="100000">
                <a:schemeClr val="bg1"/>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en-US" sz="2400" b="1">
                <a:solidFill>
                  <a:srgbClr val="000000"/>
                </a:solidFill>
                <a:effectLst>
                  <a:outerShdw blurRad="38100" dist="38100" dir="2700000" algn="tl">
                    <a:srgbClr val="FFFFFF"/>
                  </a:outerShdw>
                </a:effectLst>
                <a:latin typeface="Arial" charset="0"/>
              </a:rPr>
              <a:t>Useful Range (yrs)</a:t>
            </a:r>
          </a:p>
        </p:txBody>
      </p:sp>
      <p:sp>
        <p:nvSpPr>
          <p:cNvPr id="243729" name="Rectangle 17"/>
          <p:cNvSpPr>
            <a:spLocks noChangeArrowheads="1"/>
          </p:cNvSpPr>
          <p:nvPr/>
        </p:nvSpPr>
        <p:spPr bwMode="auto">
          <a:xfrm>
            <a:off x="5080000" y="885825"/>
            <a:ext cx="101600" cy="790575"/>
          </a:xfrm>
          <a:prstGeom prst="rect">
            <a:avLst/>
          </a:prstGeom>
          <a:solidFill>
            <a:srgbClr val="FFFF66"/>
          </a:solidFill>
          <a:ln w="9525">
            <a:noFill/>
            <a:miter lim="800000"/>
            <a:headEnd/>
            <a:tailEnd/>
          </a:ln>
          <a:effectLst>
            <a:outerShdw dist="35921" dir="2700000" algn="ctr" rotWithShape="0">
              <a:schemeClr val="bg2"/>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ndParaRPr>
          </a:p>
        </p:txBody>
      </p:sp>
      <p:sp>
        <p:nvSpPr>
          <p:cNvPr id="243731" name="Text Box 19"/>
          <p:cNvSpPr txBox="1">
            <a:spLocks noChangeArrowheads="1"/>
          </p:cNvSpPr>
          <p:nvPr/>
        </p:nvSpPr>
        <p:spPr bwMode="auto">
          <a:xfrm>
            <a:off x="228600" y="2322513"/>
            <a:ext cx="8686800" cy="4108450"/>
          </a:xfrm>
          <a:prstGeom prst="rect">
            <a:avLst/>
          </a:prstGeom>
          <a:noFill/>
          <a:ln w="9525">
            <a:noFill/>
            <a:miter lim="800000"/>
            <a:headEnd/>
            <a:tailEnd/>
          </a:ln>
          <a:effectLst/>
        </p:spPr>
        <p:txBody>
          <a:bodyPr>
            <a:spAutoFit/>
          </a:bodyPr>
          <a:lstStyle/>
          <a:p>
            <a:pPr defTabSz="914400" eaLnBrk="0" fontAlgn="base" hangingPunct="0">
              <a:spcBef>
                <a:spcPct val="50000"/>
              </a:spcBef>
              <a:spcAft>
                <a:spcPct val="0"/>
              </a:spcAft>
              <a:defRPr/>
            </a:pPr>
            <a:r>
              <a:rPr lang="en-US" sz="2400" dirty="0">
                <a:solidFill>
                  <a:srgbClr val="000000"/>
                </a:solidFill>
                <a:latin typeface="Arial" charset="0"/>
              </a:rPr>
              <a:t>An analysis of a zircon crystal in a rock reveals that it contains: </a:t>
            </a:r>
          </a:p>
          <a:p>
            <a:pPr defTabSz="914400" eaLnBrk="0" fontAlgn="base" hangingPunct="0">
              <a:spcBef>
                <a:spcPct val="0"/>
              </a:spcBef>
              <a:spcAft>
                <a:spcPct val="0"/>
              </a:spcAft>
              <a:defRPr/>
            </a:pPr>
            <a:r>
              <a:rPr lang="en-US" sz="2400" dirty="0">
                <a:solidFill>
                  <a:srgbClr val="000000"/>
                </a:solidFill>
                <a:latin typeface="Arial" charset="0"/>
              </a:rPr>
              <a:t>	</a:t>
            </a:r>
          </a:p>
          <a:p>
            <a:pPr defTabSz="914400" eaLnBrk="0" fontAlgn="base" hangingPunct="0">
              <a:spcBef>
                <a:spcPct val="0"/>
              </a:spcBef>
              <a:spcAft>
                <a:spcPct val="0"/>
              </a:spcAft>
              <a:defRPr/>
            </a:pPr>
            <a:r>
              <a:rPr lang="en-US" sz="2400" dirty="0">
                <a:solidFill>
                  <a:srgbClr val="000000"/>
                </a:solidFill>
                <a:latin typeface="Arial" charset="0"/>
              </a:rPr>
              <a:t>	 50.0% </a:t>
            </a:r>
            <a:r>
              <a:rPr lang="en-US" sz="2400" baseline="30000" dirty="0">
                <a:solidFill>
                  <a:srgbClr val="3333CC"/>
                </a:solidFill>
                <a:effectLst>
                  <a:outerShdw blurRad="38100" dist="38100" dir="2700000" algn="tl">
                    <a:srgbClr val="000000"/>
                  </a:outerShdw>
                </a:effectLst>
                <a:latin typeface="Arial" charset="0"/>
              </a:rPr>
              <a:t>238</a:t>
            </a:r>
            <a:r>
              <a:rPr lang="en-US" sz="2400" dirty="0">
                <a:solidFill>
                  <a:srgbClr val="3333CC"/>
                </a:solidFill>
                <a:effectLst>
                  <a:outerShdw blurRad="38100" dist="38100" dir="2700000" algn="tl">
                    <a:srgbClr val="000000"/>
                  </a:outerShdw>
                </a:effectLst>
                <a:latin typeface="Arial" charset="0"/>
              </a:rPr>
              <a:t>U</a:t>
            </a:r>
            <a:r>
              <a:rPr lang="en-US" sz="2400" dirty="0">
                <a:solidFill>
                  <a:srgbClr val="000000"/>
                </a:solidFill>
                <a:latin typeface="Arial" charset="0"/>
              </a:rPr>
              <a:t> and 50.0% </a:t>
            </a:r>
            <a:r>
              <a:rPr lang="en-US" sz="2400" baseline="30000" dirty="0">
                <a:solidFill>
                  <a:srgbClr val="FF3399"/>
                </a:solidFill>
                <a:effectLst>
                  <a:outerShdw blurRad="38100" dist="38100" dir="2700000" algn="tl">
                    <a:srgbClr val="000000"/>
                  </a:outerShdw>
                </a:effectLst>
                <a:latin typeface="Arial" charset="0"/>
              </a:rPr>
              <a:t>206</a:t>
            </a:r>
            <a:r>
              <a:rPr lang="en-US" sz="2400" dirty="0">
                <a:solidFill>
                  <a:srgbClr val="FF3399"/>
                </a:solidFill>
                <a:effectLst>
                  <a:outerShdw blurRad="38100" dist="38100" dir="2700000" algn="tl">
                    <a:srgbClr val="000000"/>
                  </a:outerShdw>
                </a:effectLst>
                <a:latin typeface="Arial" charset="0"/>
              </a:rPr>
              <a:t>Pb</a:t>
            </a:r>
            <a:endParaRPr lang="en-US" sz="2400" dirty="0">
              <a:solidFill>
                <a:srgbClr val="3333CC"/>
              </a:solidFill>
              <a:effectLst>
                <a:outerShdw blurRad="38100" dist="38100" dir="2700000" algn="tl">
                  <a:srgbClr val="000000"/>
                </a:outerShdw>
              </a:effectLst>
              <a:latin typeface="Arial" charset="0"/>
            </a:endParaRPr>
          </a:p>
          <a:p>
            <a:pPr defTabSz="914400" eaLnBrk="0" fontAlgn="base" hangingPunct="0">
              <a:spcBef>
                <a:spcPct val="0"/>
              </a:spcBef>
              <a:spcAft>
                <a:spcPct val="0"/>
              </a:spcAft>
              <a:defRPr/>
            </a:pPr>
            <a:r>
              <a:rPr lang="en-US" sz="2400" dirty="0">
                <a:solidFill>
                  <a:srgbClr val="3333CC"/>
                </a:solidFill>
                <a:effectLst>
                  <a:outerShdw blurRad="38100" dist="38100" dir="2700000" algn="tl">
                    <a:srgbClr val="000000"/>
                  </a:outerShdw>
                </a:effectLst>
                <a:latin typeface="Arial" charset="0"/>
              </a:rPr>
              <a:t>	</a:t>
            </a:r>
            <a:r>
              <a:rPr lang="en-US" sz="2400" dirty="0">
                <a:solidFill>
                  <a:srgbClr val="000000"/>
                </a:solidFill>
                <a:latin typeface="Arial" charset="0"/>
              </a:rPr>
              <a:t>1.6% </a:t>
            </a:r>
            <a:r>
              <a:rPr lang="en-US" sz="2400" baseline="30000" dirty="0">
                <a:solidFill>
                  <a:srgbClr val="3333CC"/>
                </a:solidFill>
                <a:effectLst>
                  <a:outerShdw blurRad="38100" dist="38100" dir="2700000" algn="tl">
                    <a:srgbClr val="000000"/>
                  </a:outerShdw>
                </a:effectLst>
                <a:latin typeface="Arial" charset="0"/>
              </a:rPr>
              <a:t>235</a:t>
            </a:r>
            <a:r>
              <a:rPr lang="en-US" sz="2400" dirty="0">
                <a:solidFill>
                  <a:srgbClr val="3333CC"/>
                </a:solidFill>
                <a:effectLst>
                  <a:outerShdw blurRad="38100" dist="38100" dir="2700000" algn="tl">
                    <a:srgbClr val="000000"/>
                  </a:outerShdw>
                </a:effectLst>
                <a:latin typeface="Arial" charset="0"/>
              </a:rPr>
              <a:t>U</a:t>
            </a:r>
            <a:r>
              <a:rPr lang="en-US" sz="2400" dirty="0">
                <a:solidFill>
                  <a:srgbClr val="000000"/>
                </a:solidFill>
                <a:latin typeface="Arial" charset="0"/>
              </a:rPr>
              <a:t> and 98.4% </a:t>
            </a:r>
            <a:r>
              <a:rPr lang="en-US" sz="2400" baseline="30000" dirty="0">
                <a:solidFill>
                  <a:srgbClr val="FF3399"/>
                </a:solidFill>
                <a:effectLst>
                  <a:outerShdw blurRad="38100" dist="38100" dir="2700000" algn="tl">
                    <a:srgbClr val="000000"/>
                  </a:outerShdw>
                </a:effectLst>
                <a:latin typeface="Arial" charset="0"/>
              </a:rPr>
              <a:t>207</a:t>
            </a:r>
            <a:r>
              <a:rPr lang="en-US" sz="2400" dirty="0">
                <a:solidFill>
                  <a:srgbClr val="FF3399"/>
                </a:solidFill>
                <a:effectLst>
                  <a:outerShdw blurRad="38100" dist="38100" dir="2700000" algn="tl">
                    <a:srgbClr val="000000"/>
                  </a:outerShdw>
                </a:effectLst>
                <a:latin typeface="Arial" charset="0"/>
              </a:rPr>
              <a:t>Pb</a:t>
            </a:r>
            <a:endParaRPr lang="en-US" sz="2400" dirty="0">
              <a:solidFill>
                <a:srgbClr val="3333CC"/>
              </a:solidFill>
              <a:effectLst>
                <a:outerShdw blurRad="38100" dist="38100" dir="2700000" algn="tl">
                  <a:srgbClr val="000000"/>
                </a:outerShdw>
              </a:effectLst>
              <a:latin typeface="Arial" charset="0"/>
            </a:endParaRPr>
          </a:p>
          <a:p>
            <a:pPr defTabSz="914400" eaLnBrk="0" fontAlgn="base" hangingPunct="0">
              <a:spcBef>
                <a:spcPct val="0"/>
              </a:spcBef>
              <a:spcAft>
                <a:spcPct val="0"/>
              </a:spcAft>
              <a:defRPr/>
            </a:pPr>
            <a:endParaRPr lang="en-US" sz="2400" dirty="0">
              <a:solidFill>
                <a:srgbClr val="000000"/>
              </a:solidFill>
              <a:latin typeface="Arial" charset="0"/>
            </a:endParaRPr>
          </a:p>
          <a:p>
            <a:pPr defTabSz="914400" eaLnBrk="0" fontAlgn="base" hangingPunct="0">
              <a:spcBef>
                <a:spcPct val="0"/>
              </a:spcBef>
              <a:spcAft>
                <a:spcPct val="0"/>
              </a:spcAft>
              <a:defRPr/>
            </a:pPr>
            <a:r>
              <a:rPr lang="en-US" sz="2400" dirty="0">
                <a:solidFill>
                  <a:srgbClr val="000000"/>
                </a:solidFill>
                <a:latin typeface="Arial" charset="0"/>
              </a:rPr>
              <a:t>How many half-lives of </a:t>
            </a:r>
            <a:r>
              <a:rPr lang="en-US" sz="2400" baseline="30000" dirty="0">
                <a:solidFill>
                  <a:srgbClr val="3333CC"/>
                </a:solidFill>
                <a:effectLst>
                  <a:outerShdw blurRad="38100" dist="38100" dir="2700000" algn="tl">
                    <a:srgbClr val="000000"/>
                  </a:outerShdw>
                </a:effectLst>
                <a:latin typeface="Arial" charset="0"/>
              </a:rPr>
              <a:t>238</a:t>
            </a:r>
            <a:r>
              <a:rPr lang="en-US" sz="2400" dirty="0">
                <a:solidFill>
                  <a:srgbClr val="3333CC"/>
                </a:solidFill>
                <a:effectLst>
                  <a:outerShdw blurRad="38100" dist="38100" dir="2700000" algn="tl">
                    <a:srgbClr val="000000"/>
                  </a:outerShdw>
                </a:effectLst>
                <a:latin typeface="Arial" charset="0"/>
              </a:rPr>
              <a:t>U</a:t>
            </a:r>
            <a:r>
              <a:rPr lang="en-US" sz="2400" dirty="0">
                <a:solidFill>
                  <a:srgbClr val="000000"/>
                </a:solidFill>
                <a:latin typeface="Arial" charset="0"/>
              </a:rPr>
              <a:t> have passed since the formation of the zircon?</a:t>
            </a:r>
          </a:p>
          <a:p>
            <a:pPr defTabSz="914400" eaLnBrk="0" fontAlgn="base" hangingPunct="0">
              <a:spcBef>
                <a:spcPct val="50000"/>
              </a:spcBef>
              <a:spcAft>
                <a:spcPct val="0"/>
              </a:spcAft>
              <a:defRPr/>
            </a:pPr>
            <a:r>
              <a:rPr lang="en-US" sz="2400" dirty="0">
                <a:solidFill>
                  <a:srgbClr val="000000"/>
                </a:solidFill>
                <a:latin typeface="Arial" charset="0"/>
              </a:rPr>
              <a:t>How many half-lives of </a:t>
            </a:r>
            <a:r>
              <a:rPr lang="en-US" sz="2400" baseline="30000" dirty="0">
                <a:solidFill>
                  <a:srgbClr val="3333CC"/>
                </a:solidFill>
                <a:effectLst>
                  <a:outerShdw blurRad="38100" dist="38100" dir="2700000" algn="tl">
                    <a:srgbClr val="000000"/>
                  </a:outerShdw>
                </a:effectLst>
                <a:latin typeface="Arial" charset="0"/>
              </a:rPr>
              <a:t>235</a:t>
            </a:r>
            <a:r>
              <a:rPr lang="en-US" sz="2400" dirty="0">
                <a:solidFill>
                  <a:srgbClr val="3333CC"/>
                </a:solidFill>
                <a:effectLst>
                  <a:outerShdw blurRad="38100" dist="38100" dir="2700000" algn="tl">
                    <a:srgbClr val="000000"/>
                  </a:outerShdw>
                </a:effectLst>
                <a:latin typeface="Arial" charset="0"/>
              </a:rPr>
              <a:t>U</a:t>
            </a:r>
            <a:r>
              <a:rPr lang="en-US" sz="2400" dirty="0">
                <a:solidFill>
                  <a:srgbClr val="000000"/>
                </a:solidFill>
                <a:latin typeface="Arial" charset="0"/>
              </a:rPr>
              <a:t> have passed since the formation of the zircon?</a:t>
            </a:r>
          </a:p>
          <a:p>
            <a:pPr defTabSz="914400" eaLnBrk="0" fontAlgn="base" hangingPunct="0">
              <a:spcBef>
                <a:spcPct val="50000"/>
              </a:spcBef>
              <a:spcAft>
                <a:spcPct val="0"/>
              </a:spcAft>
              <a:defRPr/>
            </a:pPr>
            <a:r>
              <a:rPr lang="en-US" sz="2400" dirty="0">
                <a:solidFill>
                  <a:srgbClr val="000000"/>
                </a:solidFill>
                <a:latin typeface="Arial" charset="0"/>
              </a:rPr>
              <a:t>What is the age of the zircon?</a:t>
            </a:r>
          </a:p>
        </p:txBody>
      </p:sp>
    </p:spTree>
    <p:extLst>
      <p:ext uri="{BB962C8B-B14F-4D97-AF65-F5344CB8AC3E}">
        <p14:creationId xmlns:p14="http://schemas.microsoft.com/office/powerpoint/2010/main" val="13576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43714"/>
                                        </p:tgtEl>
                                        <p:attrNameLst>
                                          <p:attrName>style.visibility</p:attrName>
                                        </p:attrNameLst>
                                      </p:cBhvr>
                                      <p:to>
                                        <p:strVal val="visible"/>
                                      </p:to>
                                    </p:set>
                                    <p:animEffect transition="in" filter="box(out)">
                                      <p:cBhvr>
                                        <p:cTn id="7" dur="500"/>
                                        <p:tgtEl>
                                          <p:spTgt spid="2437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43731">
                                            <p:txEl>
                                              <p:pRg st="6" end="6"/>
                                            </p:txEl>
                                          </p:spTgt>
                                        </p:tgtEl>
                                        <p:attrNameLst>
                                          <p:attrName>style.visibility</p:attrName>
                                        </p:attrNameLst>
                                      </p:cBhvr>
                                      <p:to>
                                        <p:strVal val="visible"/>
                                      </p:to>
                                    </p:set>
                                    <p:animEffect transition="in" filter="slide(fromLeft)">
                                      <p:cBhvr>
                                        <p:cTn id="12" dur="500"/>
                                        <p:tgtEl>
                                          <p:spTgt spid="243731">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43731">
                                            <p:txEl>
                                              <p:pRg st="7" end="7"/>
                                            </p:txEl>
                                          </p:spTgt>
                                        </p:tgtEl>
                                        <p:attrNameLst>
                                          <p:attrName>style.visibility</p:attrName>
                                        </p:attrNameLst>
                                      </p:cBhvr>
                                      <p:to>
                                        <p:strVal val="visible"/>
                                      </p:to>
                                    </p:set>
                                    <p:animEffect transition="in" filter="slide(fromLeft)">
                                      <p:cBhvr>
                                        <p:cTn id="17" dur="500"/>
                                        <p:tgtEl>
                                          <p:spTgt spid="2437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LMPG_10e_Activity_08_02Aa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93713" y="311150"/>
            <a:ext cx="8154987"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77200" y="3733800"/>
            <a:ext cx="457200" cy="261610"/>
          </a:xfrm>
          <a:prstGeom prst="rect">
            <a:avLst/>
          </a:prstGeom>
          <a:noFill/>
        </p:spPr>
        <p:txBody>
          <a:bodyPr wrap="square" rtlCol="0">
            <a:spAutoFit/>
          </a:bodyPr>
          <a:lstStyle/>
          <a:p>
            <a:pPr algn="ctr"/>
            <a:r>
              <a:rPr lang="en-US" sz="1100" b="1" dirty="0" smtClean="0"/>
              <a:t>E</a:t>
            </a:r>
            <a:endParaRPr lang="en-US" sz="1000" b="1" dirty="0" smtClean="0"/>
          </a:p>
        </p:txBody>
      </p:sp>
      <p:sp>
        <p:nvSpPr>
          <p:cNvPr id="4" name="TextBox 3"/>
          <p:cNvSpPr txBox="1"/>
          <p:nvPr/>
        </p:nvSpPr>
        <p:spPr>
          <a:xfrm>
            <a:off x="8077200" y="2625149"/>
            <a:ext cx="457200" cy="261610"/>
          </a:xfrm>
          <a:prstGeom prst="rect">
            <a:avLst/>
          </a:prstGeom>
          <a:noFill/>
        </p:spPr>
        <p:txBody>
          <a:bodyPr wrap="square" rtlCol="0">
            <a:spAutoFit/>
          </a:bodyPr>
          <a:lstStyle/>
          <a:p>
            <a:pPr algn="ctr"/>
            <a:r>
              <a:rPr lang="en-US" sz="1100" b="1" dirty="0" smtClean="0"/>
              <a:t>O</a:t>
            </a:r>
            <a:endParaRPr lang="en-US" sz="1000" b="1" dirty="0" smtClean="0"/>
          </a:p>
        </p:txBody>
      </p:sp>
      <p:sp>
        <p:nvSpPr>
          <p:cNvPr id="5" name="TextBox 4"/>
          <p:cNvSpPr txBox="1"/>
          <p:nvPr/>
        </p:nvSpPr>
        <p:spPr>
          <a:xfrm>
            <a:off x="8077200" y="2886759"/>
            <a:ext cx="457200" cy="261610"/>
          </a:xfrm>
          <a:prstGeom prst="rect">
            <a:avLst/>
          </a:prstGeom>
          <a:noFill/>
        </p:spPr>
        <p:txBody>
          <a:bodyPr wrap="square" rtlCol="0">
            <a:spAutoFit/>
          </a:bodyPr>
          <a:lstStyle/>
          <a:p>
            <a:pPr algn="ctr"/>
            <a:r>
              <a:rPr lang="en-US" sz="1100" b="1" dirty="0" smtClean="0"/>
              <a:t>C</a:t>
            </a:r>
            <a:endParaRPr lang="en-US" sz="1000" b="1" dirty="0" smtClean="0"/>
          </a:p>
        </p:txBody>
      </p:sp>
      <p:sp>
        <p:nvSpPr>
          <p:cNvPr id="6" name="TextBox 5"/>
          <p:cNvSpPr txBox="1"/>
          <p:nvPr/>
        </p:nvSpPr>
        <p:spPr>
          <a:xfrm>
            <a:off x="8077200" y="3106807"/>
            <a:ext cx="457200" cy="261610"/>
          </a:xfrm>
          <a:prstGeom prst="rect">
            <a:avLst/>
          </a:prstGeom>
          <a:noFill/>
        </p:spPr>
        <p:txBody>
          <a:bodyPr wrap="square" rtlCol="0">
            <a:spAutoFit/>
          </a:bodyPr>
          <a:lstStyle/>
          <a:p>
            <a:pPr algn="ctr"/>
            <a:r>
              <a:rPr lang="en-US" sz="1100" b="1" dirty="0" smtClean="0"/>
              <a:t>L</a:t>
            </a:r>
            <a:endParaRPr lang="en-US" sz="1000" b="1" dirty="0" smtClean="0"/>
          </a:p>
        </p:txBody>
      </p:sp>
      <p:sp>
        <p:nvSpPr>
          <p:cNvPr id="7" name="TextBox 6"/>
          <p:cNvSpPr txBox="1"/>
          <p:nvPr/>
        </p:nvSpPr>
        <p:spPr>
          <a:xfrm>
            <a:off x="8077200" y="3298195"/>
            <a:ext cx="457200" cy="261610"/>
          </a:xfrm>
          <a:prstGeom prst="rect">
            <a:avLst/>
          </a:prstGeom>
          <a:noFill/>
        </p:spPr>
        <p:txBody>
          <a:bodyPr wrap="square" rtlCol="0">
            <a:spAutoFit/>
          </a:bodyPr>
          <a:lstStyle/>
          <a:p>
            <a:pPr algn="ctr"/>
            <a:r>
              <a:rPr lang="en-US" sz="1100" b="1" dirty="0"/>
              <a:t>G</a:t>
            </a:r>
            <a:endParaRPr lang="en-US" sz="1000" b="1" dirty="0" smtClean="0"/>
          </a:p>
        </p:txBody>
      </p:sp>
      <p:sp>
        <p:nvSpPr>
          <p:cNvPr id="8" name="TextBox 7"/>
          <p:cNvSpPr txBox="1"/>
          <p:nvPr/>
        </p:nvSpPr>
        <p:spPr>
          <a:xfrm>
            <a:off x="8077200" y="3518243"/>
            <a:ext cx="457200" cy="261610"/>
          </a:xfrm>
          <a:prstGeom prst="rect">
            <a:avLst/>
          </a:prstGeom>
          <a:noFill/>
        </p:spPr>
        <p:txBody>
          <a:bodyPr wrap="square" rtlCol="0">
            <a:spAutoFit/>
          </a:bodyPr>
          <a:lstStyle/>
          <a:p>
            <a:pPr algn="ctr"/>
            <a:r>
              <a:rPr lang="en-US" sz="1100" b="1" dirty="0" smtClean="0"/>
              <a:t>P</a:t>
            </a:r>
            <a:endParaRPr lang="en-US" sz="1000" b="1" dirty="0" smtClean="0"/>
          </a:p>
        </p:txBody>
      </p:sp>
      <p:sp>
        <p:nvSpPr>
          <p:cNvPr id="9" name="TextBox 8"/>
          <p:cNvSpPr txBox="1"/>
          <p:nvPr/>
        </p:nvSpPr>
        <p:spPr>
          <a:xfrm>
            <a:off x="8077200" y="2239338"/>
            <a:ext cx="457200" cy="246221"/>
          </a:xfrm>
          <a:prstGeom prst="rect">
            <a:avLst/>
          </a:prstGeom>
          <a:noFill/>
        </p:spPr>
        <p:txBody>
          <a:bodyPr wrap="square" rtlCol="0">
            <a:spAutoFit/>
          </a:bodyPr>
          <a:lstStyle/>
          <a:p>
            <a:pPr algn="ctr"/>
            <a:r>
              <a:rPr lang="en-US" sz="1000" b="1" dirty="0" smtClean="0"/>
              <a:t>M</a:t>
            </a:r>
          </a:p>
        </p:txBody>
      </p:sp>
      <p:sp>
        <p:nvSpPr>
          <p:cNvPr id="10" name="TextBox 9"/>
          <p:cNvSpPr txBox="1"/>
          <p:nvPr/>
        </p:nvSpPr>
        <p:spPr>
          <a:xfrm>
            <a:off x="8077200" y="2021536"/>
            <a:ext cx="457200" cy="246221"/>
          </a:xfrm>
          <a:prstGeom prst="rect">
            <a:avLst/>
          </a:prstGeom>
          <a:noFill/>
        </p:spPr>
        <p:txBody>
          <a:bodyPr wrap="square" rtlCol="0">
            <a:spAutoFit/>
          </a:bodyPr>
          <a:lstStyle/>
          <a:p>
            <a:pPr algn="ctr"/>
            <a:r>
              <a:rPr lang="en-US" sz="1000" b="1" dirty="0" smtClean="0"/>
              <a:t>D</a:t>
            </a:r>
          </a:p>
        </p:txBody>
      </p:sp>
      <p:sp>
        <p:nvSpPr>
          <p:cNvPr id="11" name="TextBox 10"/>
          <p:cNvSpPr txBox="1"/>
          <p:nvPr/>
        </p:nvSpPr>
        <p:spPr>
          <a:xfrm>
            <a:off x="8077200" y="1782138"/>
            <a:ext cx="457200" cy="261610"/>
          </a:xfrm>
          <a:prstGeom prst="rect">
            <a:avLst/>
          </a:prstGeom>
          <a:noFill/>
        </p:spPr>
        <p:txBody>
          <a:bodyPr wrap="square" rtlCol="0">
            <a:spAutoFit/>
          </a:bodyPr>
          <a:lstStyle/>
          <a:p>
            <a:pPr algn="ctr"/>
            <a:r>
              <a:rPr lang="en-US" sz="1100" b="1" dirty="0"/>
              <a:t>J</a:t>
            </a:r>
            <a:endParaRPr lang="en-US" sz="1000" b="1" dirty="0" smtClean="0"/>
          </a:p>
        </p:txBody>
      </p:sp>
      <p:sp>
        <p:nvSpPr>
          <p:cNvPr id="12" name="TextBox 11"/>
          <p:cNvSpPr txBox="1"/>
          <p:nvPr/>
        </p:nvSpPr>
        <p:spPr>
          <a:xfrm>
            <a:off x="8077200" y="1553538"/>
            <a:ext cx="457200" cy="261610"/>
          </a:xfrm>
          <a:prstGeom prst="rect">
            <a:avLst/>
          </a:prstGeom>
          <a:noFill/>
        </p:spPr>
        <p:txBody>
          <a:bodyPr wrap="square" rtlCol="0">
            <a:spAutoFit/>
          </a:bodyPr>
          <a:lstStyle/>
          <a:p>
            <a:pPr algn="ctr"/>
            <a:r>
              <a:rPr lang="en-US" sz="1100" b="1" dirty="0" smtClean="0"/>
              <a:t>A</a:t>
            </a:r>
            <a:endParaRPr lang="en-US" sz="1000" b="1" dirty="0" smtClean="0"/>
          </a:p>
        </p:txBody>
      </p:sp>
      <p:sp>
        <p:nvSpPr>
          <p:cNvPr id="13" name="TextBox 12"/>
          <p:cNvSpPr txBox="1"/>
          <p:nvPr/>
        </p:nvSpPr>
        <p:spPr>
          <a:xfrm>
            <a:off x="8077200" y="1324938"/>
            <a:ext cx="457200" cy="261610"/>
          </a:xfrm>
          <a:prstGeom prst="rect">
            <a:avLst/>
          </a:prstGeom>
          <a:noFill/>
        </p:spPr>
        <p:txBody>
          <a:bodyPr wrap="square" rtlCol="0">
            <a:spAutoFit/>
          </a:bodyPr>
          <a:lstStyle/>
          <a:p>
            <a:pPr algn="ctr"/>
            <a:r>
              <a:rPr lang="en-US" sz="1100" b="1" dirty="0" smtClean="0"/>
              <a:t>S</a:t>
            </a:r>
            <a:endParaRPr lang="en-US" sz="1000" b="1" dirty="0" smtClean="0"/>
          </a:p>
        </p:txBody>
      </p:sp>
      <p:sp>
        <p:nvSpPr>
          <p:cNvPr id="14" name="TextBox 13"/>
          <p:cNvSpPr txBox="1"/>
          <p:nvPr/>
        </p:nvSpPr>
        <p:spPr>
          <a:xfrm>
            <a:off x="8077200" y="1139528"/>
            <a:ext cx="457200" cy="261610"/>
          </a:xfrm>
          <a:prstGeom prst="rect">
            <a:avLst/>
          </a:prstGeom>
          <a:noFill/>
        </p:spPr>
        <p:txBody>
          <a:bodyPr wrap="square" rtlCol="0">
            <a:spAutoFit/>
          </a:bodyPr>
          <a:lstStyle/>
          <a:p>
            <a:pPr algn="ctr"/>
            <a:r>
              <a:rPr lang="en-US" sz="1100" b="1" dirty="0" smtClean="0"/>
              <a:t>N</a:t>
            </a:r>
            <a:endParaRPr lang="en-US" sz="1000" b="1" dirty="0" smtClean="0"/>
          </a:p>
        </p:txBody>
      </p:sp>
      <p:sp>
        <p:nvSpPr>
          <p:cNvPr id="15" name="TextBox 14"/>
          <p:cNvSpPr txBox="1"/>
          <p:nvPr/>
        </p:nvSpPr>
        <p:spPr>
          <a:xfrm>
            <a:off x="8086845" y="898699"/>
            <a:ext cx="416689" cy="261610"/>
          </a:xfrm>
          <a:prstGeom prst="rect">
            <a:avLst/>
          </a:prstGeom>
          <a:noFill/>
        </p:spPr>
        <p:txBody>
          <a:bodyPr wrap="square" rtlCol="0">
            <a:spAutoFit/>
          </a:bodyPr>
          <a:lstStyle/>
          <a:p>
            <a:pPr algn="ctr"/>
            <a:r>
              <a:rPr lang="en-US" sz="1100" b="1" dirty="0" smtClean="0"/>
              <a:t>K</a:t>
            </a:r>
            <a:endParaRPr lang="en-US" sz="1000" b="1" dirty="0" smtClean="0"/>
          </a:p>
        </p:txBody>
      </p:sp>
      <p:sp>
        <p:nvSpPr>
          <p:cNvPr id="16" name="TextBox 15"/>
          <p:cNvSpPr txBox="1"/>
          <p:nvPr/>
        </p:nvSpPr>
        <p:spPr>
          <a:xfrm>
            <a:off x="8077200" y="679407"/>
            <a:ext cx="457200" cy="261610"/>
          </a:xfrm>
          <a:prstGeom prst="rect">
            <a:avLst/>
          </a:prstGeom>
          <a:noFill/>
        </p:spPr>
        <p:txBody>
          <a:bodyPr wrap="square" rtlCol="0">
            <a:spAutoFit/>
          </a:bodyPr>
          <a:lstStyle/>
          <a:p>
            <a:pPr algn="ctr"/>
            <a:r>
              <a:rPr lang="en-US" sz="1100" b="1" dirty="0"/>
              <a:t>B</a:t>
            </a:r>
            <a:endParaRPr lang="en-US" sz="1000" b="1" dirty="0" smtClean="0"/>
          </a:p>
        </p:txBody>
      </p:sp>
      <p:sp>
        <p:nvSpPr>
          <p:cNvPr id="17" name="TextBox 16"/>
          <p:cNvSpPr txBox="1"/>
          <p:nvPr/>
        </p:nvSpPr>
        <p:spPr>
          <a:xfrm>
            <a:off x="8077200" y="455228"/>
            <a:ext cx="457200" cy="261610"/>
          </a:xfrm>
          <a:prstGeom prst="rect">
            <a:avLst/>
          </a:prstGeom>
          <a:noFill/>
        </p:spPr>
        <p:txBody>
          <a:bodyPr wrap="square" rtlCol="0">
            <a:spAutoFit/>
          </a:bodyPr>
          <a:lstStyle/>
          <a:p>
            <a:pPr algn="ctr"/>
            <a:r>
              <a:rPr lang="en-US" sz="1100" b="1" dirty="0"/>
              <a:t>R</a:t>
            </a:r>
            <a:endParaRPr lang="en-US" sz="1000" b="1" dirty="0" smtClean="0"/>
          </a:p>
        </p:txBody>
      </p:sp>
      <p:sp>
        <p:nvSpPr>
          <p:cNvPr id="18" name="TextBox 17"/>
          <p:cNvSpPr txBox="1"/>
          <p:nvPr/>
        </p:nvSpPr>
        <p:spPr>
          <a:xfrm>
            <a:off x="8077200" y="258138"/>
            <a:ext cx="457200" cy="261610"/>
          </a:xfrm>
          <a:prstGeom prst="rect">
            <a:avLst/>
          </a:prstGeom>
          <a:noFill/>
        </p:spPr>
        <p:txBody>
          <a:bodyPr wrap="square" rtlCol="0">
            <a:spAutoFit/>
          </a:bodyPr>
          <a:lstStyle/>
          <a:p>
            <a:pPr algn="ctr"/>
            <a:r>
              <a:rPr lang="en-US" sz="1100" b="1" dirty="0" smtClean="0"/>
              <a:t>F</a:t>
            </a:r>
            <a:endParaRPr lang="en-US" sz="1000" b="1" dirty="0" smtClean="0"/>
          </a:p>
        </p:txBody>
      </p:sp>
      <p:sp>
        <p:nvSpPr>
          <p:cNvPr id="20" name="TextBox 19"/>
          <p:cNvSpPr txBox="1"/>
          <p:nvPr/>
        </p:nvSpPr>
        <p:spPr>
          <a:xfrm>
            <a:off x="8066589" y="2415977"/>
            <a:ext cx="457200" cy="261610"/>
          </a:xfrm>
          <a:prstGeom prst="rect">
            <a:avLst/>
          </a:prstGeom>
          <a:noFill/>
        </p:spPr>
        <p:txBody>
          <a:bodyPr wrap="square" rtlCol="0">
            <a:spAutoFit/>
          </a:bodyPr>
          <a:lstStyle/>
          <a:p>
            <a:pPr algn="ctr"/>
            <a:r>
              <a:rPr lang="en-US" sz="1100" b="1" dirty="0" smtClean="0"/>
              <a:t>H</a:t>
            </a:r>
            <a:endParaRPr lang="en-US" sz="10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LMPG_10e_Activity_08_02Ab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15925" y="468313"/>
            <a:ext cx="831215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77200" y="3733800"/>
            <a:ext cx="457200" cy="261610"/>
          </a:xfrm>
          <a:prstGeom prst="rect">
            <a:avLst/>
          </a:prstGeom>
          <a:noFill/>
        </p:spPr>
        <p:txBody>
          <a:bodyPr wrap="square" rtlCol="0">
            <a:spAutoFit/>
          </a:bodyPr>
          <a:lstStyle/>
          <a:p>
            <a:pPr algn="ctr"/>
            <a:r>
              <a:rPr lang="en-US" sz="1100" b="1" dirty="0" smtClean="0"/>
              <a:t>K</a:t>
            </a:r>
            <a:endParaRPr lang="en-US" sz="1000" b="1" dirty="0" smtClean="0"/>
          </a:p>
        </p:txBody>
      </p:sp>
      <p:sp>
        <p:nvSpPr>
          <p:cNvPr id="4" name="TextBox 3"/>
          <p:cNvSpPr txBox="1"/>
          <p:nvPr/>
        </p:nvSpPr>
        <p:spPr>
          <a:xfrm>
            <a:off x="8077200" y="2514600"/>
            <a:ext cx="457200" cy="261610"/>
          </a:xfrm>
          <a:prstGeom prst="rect">
            <a:avLst/>
          </a:prstGeom>
          <a:noFill/>
        </p:spPr>
        <p:txBody>
          <a:bodyPr wrap="square" rtlCol="0">
            <a:spAutoFit/>
          </a:bodyPr>
          <a:lstStyle/>
          <a:p>
            <a:pPr algn="ctr"/>
            <a:r>
              <a:rPr lang="en-US" sz="1100" b="1" dirty="0"/>
              <a:t>L</a:t>
            </a:r>
            <a:endParaRPr lang="en-US" sz="1000" b="1" dirty="0" smtClean="0"/>
          </a:p>
        </p:txBody>
      </p:sp>
      <p:sp>
        <p:nvSpPr>
          <p:cNvPr id="5" name="TextBox 4"/>
          <p:cNvSpPr txBox="1"/>
          <p:nvPr/>
        </p:nvSpPr>
        <p:spPr>
          <a:xfrm>
            <a:off x="8077200" y="2743200"/>
            <a:ext cx="457200" cy="261610"/>
          </a:xfrm>
          <a:prstGeom prst="rect">
            <a:avLst/>
          </a:prstGeom>
          <a:noFill/>
        </p:spPr>
        <p:txBody>
          <a:bodyPr wrap="square" rtlCol="0">
            <a:spAutoFit/>
          </a:bodyPr>
          <a:lstStyle/>
          <a:p>
            <a:pPr algn="ctr"/>
            <a:r>
              <a:rPr lang="en-US" sz="1100" b="1" dirty="0" smtClean="0"/>
              <a:t>E</a:t>
            </a:r>
            <a:endParaRPr lang="en-US" sz="1000" b="1" dirty="0" smtClean="0"/>
          </a:p>
        </p:txBody>
      </p:sp>
      <p:sp>
        <p:nvSpPr>
          <p:cNvPr id="6" name="TextBox 5"/>
          <p:cNvSpPr txBox="1"/>
          <p:nvPr/>
        </p:nvSpPr>
        <p:spPr>
          <a:xfrm>
            <a:off x="8077200" y="3014990"/>
            <a:ext cx="457200" cy="261610"/>
          </a:xfrm>
          <a:prstGeom prst="rect">
            <a:avLst/>
          </a:prstGeom>
          <a:noFill/>
        </p:spPr>
        <p:txBody>
          <a:bodyPr wrap="square" rtlCol="0">
            <a:spAutoFit/>
          </a:bodyPr>
          <a:lstStyle/>
          <a:p>
            <a:pPr algn="ctr"/>
            <a:r>
              <a:rPr lang="en-US" sz="1100" b="1" dirty="0"/>
              <a:t>M</a:t>
            </a:r>
            <a:endParaRPr lang="en-US" sz="1000" b="1" dirty="0" smtClean="0"/>
          </a:p>
        </p:txBody>
      </p:sp>
      <p:sp>
        <p:nvSpPr>
          <p:cNvPr id="7" name="TextBox 6"/>
          <p:cNvSpPr txBox="1"/>
          <p:nvPr/>
        </p:nvSpPr>
        <p:spPr>
          <a:xfrm>
            <a:off x="8077200" y="3243590"/>
            <a:ext cx="457200" cy="261610"/>
          </a:xfrm>
          <a:prstGeom prst="rect">
            <a:avLst/>
          </a:prstGeom>
          <a:noFill/>
        </p:spPr>
        <p:txBody>
          <a:bodyPr wrap="square" rtlCol="0">
            <a:spAutoFit/>
          </a:bodyPr>
          <a:lstStyle/>
          <a:p>
            <a:pPr algn="ctr"/>
            <a:r>
              <a:rPr lang="en-US" sz="1100" b="1" dirty="0" smtClean="0"/>
              <a:t>S</a:t>
            </a:r>
            <a:endParaRPr lang="en-US" sz="1000" b="1" dirty="0" smtClean="0"/>
          </a:p>
        </p:txBody>
      </p:sp>
      <p:sp>
        <p:nvSpPr>
          <p:cNvPr id="8" name="TextBox 7"/>
          <p:cNvSpPr txBox="1"/>
          <p:nvPr/>
        </p:nvSpPr>
        <p:spPr>
          <a:xfrm>
            <a:off x="8077200" y="3505200"/>
            <a:ext cx="457200" cy="261610"/>
          </a:xfrm>
          <a:prstGeom prst="rect">
            <a:avLst/>
          </a:prstGeom>
          <a:noFill/>
        </p:spPr>
        <p:txBody>
          <a:bodyPr wrap="square" rtlCol="0">
            <a:spAutoFit/>
          </a:bodyPr>
          <a:lstStyle/>
          <a:p>
            <a:pPr algn="ctr"/>
            <a:r>
              <a:rPr lang="en-US" sz="1100" b="1" dirty="0" smtClean="0"/>
              <a:t>J</a:t>
            </a:r>
            <a:endParaRPr lang="en-US" sz="1000" b="1" dirty="0" smtClean="0"/>
          </a:p>
        </p:txBody>
      </p:sp>
      <p:sp>
        <p:nvSpPr>
          <p:cNvPr id="10" name="TextBox 9"/>
          <p:cNvSpPr txBox="1"/>
          <p:nvPr/>
        </p:nvSpPr>
        <p:spPr>
          <a:xfrm>
            <a:off x="8077200" y="2286000"/>
            <a:ext cx="457200" cy="246221"/>
          </a:xfrm>
          <a:prstGeom prst="rect">
            <a:avLst/>
          </a:prstGeom>
          <a:noFill/>
        </p:spPr>
        <p:txBody>
          <a:bodyPr wrap="square" rtlCol="0">
            <a:spAutoFit/>
          </a:bodyPr>
          <a:lstStyle/>
          <a:p>
            <a:pPr algn="ctr"/>
            <a:r>
              <a:rPr lang="en-US" sz="1000" b="1" dirty="0" smtClean="0"/>
              <a:t>D</a:t>
            </a:r>
          </a:p>
        </p:txBody>
      </p:sp>
      <p:sp>
        <p:nvSpPr>
          <p:cNvPr id="11" name="TextBox 10"/>
          <p:cNvSpPr txBox="1"/>
          <p:nvPr/>
        </p:nvSpPr>
        <p:spPr>
          <a:xfrm>
            <a:off x="8077200" y="2057400"/>
            <a:ext cx="457200" cy="261610"/>
          </a:xfrm>
          <a:prstGeom prst="rect">
            <a:avLst/>
          </a:prstGeom>
          <a:noFill/>
        </p:spPr>
        <p:txBody>
          <a:bodyPr wrap="square" rtlCol="0">
            <a:spAutoFit/>
          </a:bodyPr>
          <a:lstStyle/>
          <a:p>
            <a:pPr algn="ctr"/>
            <a:r>
              <a:rPr lang="en-US" sz="1100" b="1" dirty="0"/>
              <a:t>C</a:t>
            </a:r>
            <a:endParaRPr lang="en-US" sz="1000" b="1" dirty="0" smtClean="0"/>
          </a:p>
        </p:txBody>
      </p:sp>
      <p:sp>
        <p:nvSpPr>
          <p:cNvPr id="12" name="TextBox 11"/>
          <p:cNvSpPr txBox="1"/>
          <p:nvPr/>
        </p:nvSpPr>
        <p:spPr>
          <a:xfrm>
            <a:off x="8077200" y="1828800"/>
            <a:ext cx="457200" cy="261610"/>
          </a:xfrm>
          <a:prstGeom prst="rect">
            <a:avLst/>
          </a:prstGeom>
          <a:noFill/>
        </p:spPr>
        <p:txBody>
          <a:bodyPr wrap="square" rtlCol="0">
            <a:spAutoFit/>
          </a:bodyPr>
          <a:lstStyle/>
          <a:p>
            <a:pPr algn="ctr"/>
            <a:r>
              <a:rPr lang="en-US" sz="1100" b="1" dirty="0"/>
              <a:t>B</a:t>
            </a:r>
            <a:endParaRPr lang="en-US" sz="1000" b="1" dirty="0" smtClean="0"/>
          </a:p>
        </p:txBody>
      </p:sp>
      <p:sp>
        <p:nvSpPr>
          <p:cNvPr id="13" name="TextBox 12"/>
          <p:cNvSpPr txBox="1"/>
          <p:nvPr/>
        </p:nvSpPr>
        <p:spPr>
          <a:xfrm>
            <a:off x="8077200" y="1567190"/>
            <a:ext cx="457200" cy="261610"/>
          </a:xfrm>
          <a:prstGeom prst="rect">
            <a:avLst/>
          </a:prstGeom>
          <a:noFill/>
        </p:spPr>
        <p:txBody>
          <a:bodyPr wrap="square" rtlCol="0">
            <a:spAutoFit/>
          </a:bodyPr>
          <a:lstStyle/>
          <a:p>
            <a:pPr algn="ctr"/>
            <a:r>
              <a:rPr lang="en-US" sz="1100" b="1" dirty="0" smtClean="0"/>
              <a:t>A</a:t>
            </a:r>
            <a:endParaRPr lang="en-US" sz="1000" b="1" dirty="0" smtClean="0"/>
          </a:p>
        </p:txBody>
      </p:sp>
      <p:sp>
        <p:nvSpPr>
          <p:cNvPr id="14" name="TextBox 13"/>
          <p:cNvSpPr txBox="1"/>
          <p:nvPr/>
        </p:nvSpPr>
        <p:spPr>
          <a:xfrm>
            <a:off x="8077200" y="1338590"/>
            <a:ext cx="457200" cy="261610"/>
          </a:xfrm>
          <a:prstGeom prst="rect">
            <a:avLst/>
          </a:prstGeom>
          <a:noFill/>
        </p:spPr>
        <p:txBody>
          <a:bodyPr wrap="square" rtlCol="0">
            <a:spAutoFit/>
          </a:bodyPr>
          <a:lstStyle/>
          <a:p>
            <a:pPr algn="ctr"/>
            <a:r>
              <a:rPr lang="en-US" sz="1100" b="1" dirty="0" smtClean="0"/>
              <a:t>F</a:t>
            </a:r>
            <a:endParaRPr lang="en-US" sz="1000" b="1" dirty="0" smtClean="0"/>
          </a:p>
        </p:txBody>
      </p:sp>
      <p:sp>
        <p:nvSpPr>
          <p:cNvPr id="15" name="TextBox 14"/>
          <p:cNvSpPr txBox="1"/>
          <p:nvPr/>
        </p:nvSpPr>
        <p:spPr>
          <a:xfrm>
            <a:off x="8086845" y="1097761"/>
            <a:ext cx="416689" cy="261610"/>
          </a:xfrm>
          <a:prstGeom prst="rect">
            <a:avLst/>
          </a:prstGeom>
          <a:noFill/>
        </p:spPr>
        <p:txBody>
          <a:bodyPr wrap="square" rtlCol="0">
            <a:spAutoFit/>
          </a:bodyPr>
          <a:lstStyle/>
          <a:p>
            <a:pPr algn="ctr"/>
            <a:r>
              <a:rPr lang="en-US" sz="1100" b="1" dirty="0" smtClean="0"/>
              <a:t>R</a:t>
            </a:r>
            <a:endParaRPr lang="en-US" sz="1000" b="1" dirty="0" smtClean="0"/>
          </a:p>
        </p:txBody>
      </p:sp>
      <p:sp>
        <p:nvSpPr>
          <p:cNvPr id="16" name="TextBox 15"/>
          <p:cNvSpPr txBox="1"/>
          <p:nvPr/>
        </p:nvSpPr>
        <p:spPr>
          <a:xfrm>
            <a:off x="8077200" y="878469"/>
            <a:ext cx="457200" cy="261610"/>
          </a:xfrm>
          <a:prstGeom prst="rect">
            <a:avLst/>
          </a:prstGeom>
          <a:noFill/>
        </p:spPr>
        <p:txBody>
          <a:bodyPr wrap="square" rtlCol="0">
            <a:spAutoFit/>
          </a:bodyPr>
          <a:lstStyle/>
          <a:p>
            <a:pPr algn="ctr"/>
            <a:r>
              <a:rPr lang="en-US" sz="1100" b="1" dirty="0" smtClean="0"/>
              <a:t>I</a:t>
            </a:r>
            <a:endParaRPr lang="en-US" sz="1000" b="1" dirty="0" smtClean="0"/>
          </a:p>
        </p:txBody>
      </p:sp>
      <p:sp>
        <p:nvSpPr>
          <p:cNvPr id="17" name="TextBox 16"/>
          <p:cNvSpPr txBox="1"/>
          <p:nvPr/>
        </p:nvSpPr>
        <p:spPr>
          <a:xfrm>
            <a:off x="8077200" y="654290"/>
            <a:ext cx="457200" cy="261610"/>
          </a:xfrm>
          <a:prstGeom prst="rect">
            <a:avLst/>
          </a:prstGeom>
          <a:noFill/>
        </p:spPr>
        <p:txBody>
          <a:bodyPr wrap="square" rtlCol="0">
            <a:spAutoFit/>
          </a:bodyPr>
          <a:lstStyle/>
          <a:p>
            <a:pPr algn="ctr"/>
            <a:r>
              <a:rPr lang="en-US" sz="1100" b="1" dirty="0" smtClean="0"/>
              <a:t>H</a:t>
            </a:r>
            <a:endParaRPr lang="en-US" sz="1000" b="1" dirty="0" smtClean="0"/>
          </a:p>
        </p:txBody>
      </p:sp>
      <p:sp>
        <p:nvSpPr>
          <p:cNvPr id="18" name="TextBox 17"/>
          <p:cNvSpPr txBox="1"/>
          <p:nvPr/>
        </p:nvSpPr>
        <p:spPr>
          <a:xfrm>
            <a:off x="8077200" y="381000"/>
            <a:ext cx="457200" cy="261610"/>
          </a:xfrm>
          <a:prstGeom prst="rect">
            <a:avLst/>
          </a:prstGeom>
          <a:noFill/>
        </p:spPr>
        <p:txBody>
          <a:bodyPr wrap="square" rtlCol="0">
            <a:spAutoFit/>
          </a:bodyPr>
          <a:lstStyle/>
          <a:p>
            <a:pPr algn="ctr"/>
            <a:r>
              <a:rPr lang="en-US" sz="1100" b="1" dirty="0" smtClean="0"/>
              <a:t>G</a:t>
            </a:r>
            <a:endParaRPr lang="en-US" sz="10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LMPG_10e_Figure_08_10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278063" y="311150"/>
            <a:ext cx="45878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130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LMPG_10e_Activity_08_03Aa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52400" y="311150"/>
            <a:ext cx="606901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48400" y="1143000"/>
            <a:ext cx="2541587" cy="1077218"/>
          </a:xfrm>
          <a:prstGeom prst="rect">
            <a:avLst/>
          </a:prstGeom>
          <a:noFill/>
        </p:spPr>
        <p:txBody>
          <a:bodyPr wrap="square" rtlCol="0">
            <a:spAutoFit/>
          </a:bodyPr>
          <a:lstStyle/>
          <a:p>
            <a:r>
              <a:rPr lang="en-US" sz="3200" b="1" dirty="0" err="1" smtClean="0"/>
              <a:t>Phacops</a:t>
            </a:r>
            <a:endParaRPr lang="en-US" sz="3200" b="1" dirty="0" smtClean="0"/>
          </a:p>
          <a:p>
            <a:r>
              <a:rPr lang="en-US" sz="3200" b="1" dirty="0" smtClean="0"/>
              <a:t>425-359 Ma</a:t>
            </a:r>
            <a:endParaRPr lang="en-US" sz="1100" b="1" dirty="0" smtClean="0"/>
          </a:p>
        </p:txBody>
      </p:sp>
      <p:sp>
        <p:nvSpPr>
          <p:cNvPr id="4" name="TextBox 3"/>
          <p:cNvSpPr txBox="1"/>
          <p:nvPr/>
        </p:nvSpPr>
        <p:spPr>
          <a:xfrm>
            <a:off x="6250675" y="3260150"/>
            <a:ext cx="2541587" cy="1077218"/>
          </a:xfrm>
          <a:prstGeom prst="rect">
            <a:avLst/>
          </a:prstGeom>
          <a:noFill/>
        </p:spPr>
        <p:txBody>
          <a:bodyPr wrap="square" rtlCol="0">
            <a:spAutoFit/>
          </a:bodyPr>
          <a:lstStyle/>
          <a:p>
            <a:r>
              <a:rPr lang="en-US" sz="3200" b="1" dirty="0" err="1" smtClean="0"/>
              <a:t>Mucrospirifer</a:t>
            </a:r>
            <a:endParaRPr lang="en-US" sz="3200" b="1" dirty="0" smtClean="0"/>
          </a:p>
          <a:p>
            <a:r>
              <a:rPr lang="en-US" sz="3200" b="1" dirty="0" smtClean="0"/>
              <a:t>397-359 Ma</a:t>
            </a:r>
            <a:endParaRPr lang="en-US" sz="1100" b="1" dirty="0" smtClean="0"/>
          </a:p>
        </p:txBody>
      </p:sp>
      <p:sp>
        <p:nvSpPr>
          <p:cNvPr id="5" name="TextBox 4"/>
          <p:cNvSpPr txBox="1"/>
          <p:nvPr/>
        </p:nvSpPr>
        <p:spPr>
          <a:xfrm>
            <a:off x="6248400" y="4907340"/>
            <a:ext cx="2667000" cy="1569660"/>
          </a:xfrm>
          <a:prstGeom prst="rect">
            <a:avLst/>
          </a:prstGeom>
          <a:noFill/>
        </p:spPr>
        <p:txBody>
          <a:bodyPr wrap="square" rtlCol="0">
            <a:spAutoFit/>
          </a:bodyPr>
          <a:lstStyle/>
          <a:p>
            <a:r>
              <a:rPr lang="en-US" sz="3200" b="1" dirty="0" smtClean="0"/>
              <a:t>Late Devonian</a:t>
            </a:r>
          </a:p>
          <a:p>
            <a:r>
              <a:rPr lang="en-US" sz="3200" b="1" dirty="0" smtClean="0"/>
              <a:t>Overlap</a:t>
            </a:r>
          </a:p>
          <a:p>
            <a:r>
              <a:rPr lang="en-US" sz="3200" b="1" dirty="0" smtClean="0"/>
              <a:t>397-359 Ma</a:t>
            </a:r>
            <a:endParaRPr lang="en-US" sz="11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LMPG_10e_Figure_08_10_L"/>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278063" y="311150"/>
            <a:ext cx="4587875"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816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6"/>
          <p:cNvSpPr>
            <a:spLocks noChangeArrowheads="1"/>
          </p:cNvSpPr>
          <p:nvPr/>
        </p:nvSpPr>
        <p:spPr bwMode="auto">
          <a:xfrm>
            <a:off x="266700" y="381000"/>
            <a:ext cx="8610600" cy="6172200"/>
          </a:xfrm>
          <a:prstGeom prst="rect">
            <a:avLst/>
          </a:prstGeom>
          <a:solidFill>
            <a:schemeClr val="bg1">
              <a:alpha val="96000"/>
            </a:schemeClr>
          </a:solidFill>
          <a:ln w="9525">
            <a:noFill/>
            <a:miter lim="800000"/>
            <a:headEnd/>
            <a:tailEnd/>
          </a:ln>
          <a:effectLst/>
          <a:scene3d>
            <a:camera prst="orthographicFront">
              <a:rot lat="0" lon="0" rev="0"/>
            </a:camera>
            <a:lightRig rig="contrasting" dir="t">
              <a:rot lat="0" lon="0" rev="7800000"/>
            </a:lightRig>
          </a:scene3d>
          <a:sp3d>
            <a:bevelT w="139700" h="139700"/>
          </a:sp3d>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pic>
        <p:nvPicPr>
          <p:cNvPr id="23555" name="Picture 2"/>
          <p:cNvPicPr>
            <a:picLocks noChangeAspect="1" noChangeArrowheads="1"/>
          </p:cNvPicPr>
          <p:nvPr/>
        </p:nvPicPr>
        <p:blipFill>
          <a:blip r:embed="rId2"/>
          <a:srcRect/>
          <a:stretch>
            <a:fillRect/>
          </a:stretch>
        </p:blipFill>
        <p:spPr bwMode="auto">
          <a:xfrm>
            <a:off x="4294188" y="3276600"/>
            <a:ext cx="1147762" cy="1403350"/>
          </a:xfrm>
          <a:prstGeom prst="rect">
            <a:avLst/>
          </a:prstGeom>
          <a:noFill/>
          <a:ln w="9525">
            <a:noFill/>
            <a:miter lim="800000"/>
            <a:headEnd/>
            <a:tailEnd/>
          </a:ln>
        </p:spPr>
      </p:pic>
      <p:sp>
        <p:nvSpPr>
          <p:cNvPr id="251907" name="Rectangle 3" descr="Green marble"/>
          <p:cNvSpPr>
            <a:spLocks noChangeArrowheads="1"/>
          </p:cNvSpPr>
          <p:nvPr/>
        </p:nvSpPr>
        <p:spPr bwMode="auto">
          <a:xfrm>
            <a:off x="4033838" y="2286000"/>
            <a:ext cx="76200" cy="29718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51908" name="AutoShape 4"/>
          <p:cNvSpPr>
            <a:spLocks noChangeArrowheads="1"/>
          </p:cNvSpPr>
          <p:nvPr/>
        </p:nvSpPr>
        <p:spPr bwMode="auto">
          <a:xfrm>
            <a:off x="2819400" y="1447800"/>
            <a:ext cx="381000" cy="4953000"/>
          </a:xfrm>
          <a:prstGeom prst="upArrow">
            <a:avLst>
              <a:gd name="adj1" fmla="val 63333"/>
              <a:gd name="adj2" fmla="val 142519"/>
            </a:avLst>
          </a:prstGeom>
          <a:gradFill rotWithShape="0">
            <a:gsLst>
              <a:gs pos="0">
                <a:schemeClr val="accent2"/>
              </a:gs>
              <a:gs pos="100000">
                <a:schemeClr val="accent2">
                  <a:gamma/>
                  <a:shade val="46275"/>
                  <a:invGamma/>
                </a:schemeClr>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a:solidFill>
                <a:srgbClr val="000000"/>
              </a:solidFill>
              <a:latin typeface="Arial" charset="0"/>
            </a:endParaRPr>
          </a:p>
        </p:txBody>
      </p:sp>
      <p:sp>
        <p:nvSpPr>
          <p:cNvPr id="23558" name="Text Box 5"/>
          <p:cNvSpPr txBox="1">
            <a:spLocks noChangeArrowheads="1"/>
          </p:cNvSpPr>
          <p:nvPr/>
        </p:nvSpPr>
        <p:spPr bwMode="auto">
          <a:xfrm rot="-5400000">
            <a:off x="2235993" y="3783807"/>
            <a:ext cx="862013"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smtClean="0">
                <a:solidFill>
                  <a:srgbClr val="000000"/>
                </a:solidFill>
                <a:latin typeface="Arial" charset="0"/>
              </a:rPr>
              <a:t>Time</a:t>
            </a:r>
          </a:p>
        </p:txBody>
      </p:sp>
      <p:sp>
        <p:nvSpPr>
          <p:cNvPr id="251910" name="Text Box 6"/>
          <p:cNvSpPr txBox="1">
            <a:spLocks noChangeArrowheads="1"/>
          </p:cNvSpPr>
          <p:nvPr/>
        </p:nvSpPr>
        <p:spPr bwMode="auto">
          <a:xfrm>
            <a:off x="812800" y="1600200"/>
            <a:ext cx="1930400" cy="457200"/>
          </a:xfrm>
          <a:prstGeom prst="rect">
            <a:avLst/>
          </a:prstGeom>
          <a:noFill/>
          <a:ln w="9525">
            <a:noFill/>
            <a:miter lim="800000"/>
            <a:headEnd/>
            <a:tailEnd/>
          </a:ln>
          <a:effectLst/>
        </p:spPr>
        <p:txBody>
          <a:bodyPr wrap="none">
            <a:spAutoFit/>
          </a:bodyPr>
          <a:lstStyle/>
          <a:p>
            <a:pPr algn="r" defTabSz="914400" eaLnBrk="0" fontAlgn="base" hangingPunct="0">
              <a:spcBef>
                <a:spcPct val="0"/>
              </a:spcBef>
              <a:spcAft>
                <a:spcPct val="0"/>
              </a:spcAft>
              <a:defRPr/>
            </a:pPr>
            <a:r>
              <a:rPr lang="en-US" altLang="en-US" sz="2400">
                <a:solidFill>
                  <a:srgbClr val="000000"/>
                </a:solidFill>
                <a:effectLst>
                  <a:outerShdw blurRad="38100" dist="38100" dir="2700000" algn="tl">
                    <a:srgbClr val="FFFFFF"/>
                  </a:outerShdw>
                </a:effectLst>
                <a:latin typeface="Arial" charset="0"/>
              </a:rPr>
              <a:t>More Recent</a:t>
            </a:r>
          </a:p>
        </p:txBody>
      </p:sp>
      <p:grpSp>
        <p:nvGrpSpPr>
          <p:cNvPr id="2" name="Group 7"/>
          <p:cNvGrpSpPr>
            <a:grpSpLocks/>
          </p:cNvGrpSpPr>
          <p:nvPr/>
        </p:nvGrpSpPr>
        <p:grpSpPr bwMode="auto">
          <a:xfrm>
            <a:off x="3810000" y="5059363"/>
            <a:ext cx="4992688" cy="579437"/>
            <a:chOff x="2423" y="3235"/>
            <a:chExt cx="3145" cy="365"/>
          </a:xfrm>
        </p:grpSpPr>
        <p:sp>
          <p:nvSpPr>
            <p:cNvPr id="23567" name="Text Box 8"/>
            <p:cNvSpPr txBox="1">
              <a:spLocks noChangeArrowheads="1"/>
            </p:cNvSpPr>
            <p:nvPr/>
          </p:nvSpPr>
          <p:spPr bwMode="auto">
            <a:xfrm>
              <a:off x="2423" y="3235"/>
              <a:ext cx="265" cy="365"/>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altLang="en-US" sz="3200" b="1" smtClean="0">
                  <a:solidFill>
                    <a:srgbClr val="000000"/>
                  </a:solidFill>
                  <a:latin typeface="Arial" charset="0"/>
                </a:rPr>
                <a:t>O</a:t>
              </a:r>
            </a:p>
          </p:txBody>
        </p:sp>
        <p:sp>
          <p:nvSpPr>
            <p:cNvPr id="251913" name="Text Box 9"/>
            <p:cNvSpPr txBox="1">
              <a:spLocks noChangeArrowheads="1"/>
            </p:cNvSpPr>
            <p:nvPr/>
          </p:nvSpPr>
          <p:spPr bwMode="auto">
            <a:xfrm>
              <a:off x="3072" y="3321"/>
              <a:ext cx="2496" cy="250"/>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altLang="en-US" sz="2000" i="1" dirty="0">
                  <a:solidFill>
                    <a:srgbClr val="3C7C6B"/>
                  </a:solidFill>
                  <a:effectLst>
                    <a:outerShdw blurRad="38100" dist="38100" dir="2700000" algn="tl">
                      <a:srgbClr val="000000"/>
                    </a:outerShdw>
                  </a:effectLst>
                  <a:latin typeface="Arial" charset="0"/>
                </a:rPr>
                <a:t>Origination</a:t>
              </a:r>
              <a:r>
                <a:rPr lang="en-US" altLang="en-US" sz="2000" i="1" dirty="0">
                  <a:solidFill>
                    <a:srgbClr val="000000"/>
                  </a:solidFill>
                  <a:latin typeface="Arial" charset="0"/>
                </a:rPr>
                <a:t> - evolution of species</a:t>
              </a:r>
            </a:p>
          </p:txBody>
        </p:sp>
      </p:grpSp>
      <p:grpSp>
        <p:nvGrpSpPr>
          <p:cNvPr id="3" name="Group 10"/>
          <p:cNvGrpSpPr>
            <a:grpSpLocks/>
          </p:cNvGrpSpPr>
          <p:nvPr/>
        </p:nvGrpSpPr>
        <p:grpSpPr bwMode="auto">
          <a:xfrm>
            <a:off x="3843338" y="1828800"/>
            <a:ext cx="5148262" cy="701675"/>
            <a:chOff x="2421" y="1152"/>
            <a:chExt cx="3243" cy="442"/>
          </a:xfrm>
        </p:grpSpPr>
        <p:sp>
          <p:nvSpPr>
            <p:cNvPr id="23565" name="Text Box 11"/>
            <p:cNvSpPr txBox="1">
              <a:spLocks noChangeArrowheads="1"/>
            </p:cNvSpPr>
            <p:nvPr/>
          </p:nvSpPr>
          <p:spPr bwMode="auto">
            <a:xfrm>
              <a:off x="2421" y="1200"/>
              <a:ext cx="287" cy="36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3200" b="1" smtClean="0">
                  <a:solidFill>
                    <a:srgbClr val="000000"/>
                  </a:solidFill>
                  <a:latin typeface="Arial" charset="0"/>
                </a:rPr>
                <a:t>X</a:t>
              </a:r>
            </a:p>
          </p:txBody>
        </p:sp>
        <p:sp>
          <p:nvSpPr>
            <p:cNvPr id="251916" name="Text Box 12"/>
            <p:cNvSpPr txBox="1">
              <a:spLocks noChangeArrowheads="1"/>
            </p:cNvSpPr>
            <p:nvPr/>
          </p:nvSpPr>
          <p:spPr bwMode="auto">
            <a:xfrm>
              <a:off x="2976" y="1152"/>
              <a:ext cx="2688" cy="442"/>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altLang="en-US" sz="2000" i="1" dirty="0">
                  <a:solidFill>
                    <a:srgbClr val="C00000"/>
                  </a:solidFill>
                  <a:effectLst>
                    <a:outerShdw blurRad="38100" dist="38100" dir="2700000" algn="tl">
                      <a:srgbClr val="000000"/>
                    </a:outerShdw>
                  </a:effectLst>
                  <a:latin typeface="Arial" charset="0"/>
                </a:rPr>
                <a:t>Extinction</a:t>
              </a:r>
              <a:r>
                <a:rPr lang="en-US" altLang="en-US" sz="2000" i="1" dirty="0">
                  <a:solidFill>
                    <a:srgbClr val="000000"/>
                  </a:solidFill>
                  <a:latin typeface="Arial" charset="0"/>
                </a:rPr>
                <a:t> - last appearance of species in fossil record</a:t>
              </a:r>
            </a:p>
          </p:txBody>
        </p:sp>
      </p:grpSp>
      <p:sp>
        <p:nvSpPr>
          <p:cNvPr id="23562" name="Text Box 13"/>
          <p:cNvSpPr txBox="1">
            <a:spLocks noChangeArrowheads="1"/>
          </p:cNvSpPr>
          <p:nvPr/>
        </p:nvSpPr>
        <p:spPr bwMode="auto">
          <a:xfrm>
            <a:off x="5437188" y="3733800"/>
            <a:ext cx="1268412"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i="1" smtClean="0">
                <a:solidFill>
                  <a:srgbClr val="006600"/>
                </a:solidFill>
                <a:latin typeface="Arial" charset="0"/>
              </a:rPr>
              <a:t>Fossil A</a:t>
            </a:r>
          </a:p>
        </p:txBody>
      </p:sp>
      <p:sp>
        <p:nvSpPr>
          <p:cNvPr id="251918" name="Text Box 14"/>
          <p:cNvSpPr txBox="1">
            <a:spLocks noChangeArrowheads="1"/>
          </p:cNvSpPr>
          <p:nvPr/>
        </p:nvSpPr>
        <p:spPr bwMode="auto">
          <a:xfrm>
            <a:off x="762000" y="5943600"/>
            <a:ext cx="1981200" cy="457200"/>
          </a:xfrm>
          <a:prstGeom prst="rect">
            <a:avLst/>
          </a:prstGeom>
          <a:noFill/>
          <a:ln w="9525">
            <a:noFill/>
            <a:miter lim="800000"/>
            <a:headEnd/>
            <a:tailEnd/>
          </a:ln>
          <a:effectLst/>
        </p:spPr>
        <p:txBody>
          <a:bodyPr wrap="none">
            <a:spAutoFit/>
          </a:bodyPr>
          <a:lstStyle/>
          <a:p>
            <a:pPr algn="r" defTabSz="914400" eaLnBrk="0" fontAlgn="base" hangingPunct="0">
              <a:spcBef>
                <a:spcPct val="0"/>
              </a:spcBef>
              <a:spcAft>
                <a:spcPct val="0"/>
              </a:spcAft>
              <a:defRPr/>
            </a:pPr>
            <a:r>
              <a:rPr lang="en-US" altLang="en-US" sz="2400">
                <a:solidFill>
                  <a:srgbClr val="000000"/>
                </a:solidFill>
                <a:effectLst>
                  <a:outerShdw blurRad="38100" dist="38100" dir="2700000" algn="tl">
                    <a:srgbClr val="FFFFFF"/>
                  </a:outerShdw>
                </a:effectLst>
                <a:latin typeface="Arial" charset="0"/>
              </a:rPr>
              <a:t>More Ancient</a:t>
            </a:r>
          </a:p>
        </p:txBody>
      </p:sp>
      <p:sp>
        <p:nvSpPr>
          <p:cNvPr id="23564" name="Text Box 15"/>
          <p:cNvSpPr txBox="1">
            <a:spLocks noChangeArrowheads="1"/>
          </p:cNvSpPr>
          <p:nvPr/>
        </p:nvSpPr>
        <p:spPr bwMode="auto">
          <a:xfrm>
            <a:off x="3124200" y="457200"/>
            <a:ext cx="2890838" cy="5794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3200" dirty="0" smtClean="0">
                <a:solidFill>
                  <a:srgbClr val="30802A"/>
                </a:solidFill>
                <a:effectLst>
                  <a:outerShdw blurRad="38100" dist="38100" dir="2700000" algn="tl">
                    <a:srgbClr val="000000">
                      <a:alpha val="43137"/>
                    </a:srgbClr>
                  </a:outerShdw>
                </a:effectLst>
                <a:latin typeface="Arial" charset="0"/>
              </a:rPr>
              <a:t>Biostratigraphy</a:t>
            </a:r>
          </a:p>
        </p:txBody>
      </p:sp>
    </p:spTree>
    <p:extLst>
      <p:ext uri="{BB962C8B-B14F-4D97-AF65-F5344CB8AC3E}">
        <p14:creationId xmlns:p14="http://schemas.microsoft.com/office/powerpoint/2010/main" val="341975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1907"/>
                                        </p:tgtEl>
                                        <p:attrNameLst>
                                          <p:attrName>style.visibility</p:attrName>
                                        </p:attrNameLst>
                                      </p:cBhvr>
                                      <p:to>
                                        <p:strVal val="visible"/>
                                      </p:to>
                                    </p:set>
                                    <p:animEffect transition="in" filter="wipe(down)">
                                      <p:cBhvr>
                                        <p:cTn id="11" dur="5000"/>
                                        <p:tgtEl>
                                          <p:spTgt spid="251907"/>
                                        </p:tgtEl>
                                      </p:cBhvr>
                                    </p:animEffect>
                                  </p:childTnLst>
                                </p:cTn>
                              </p:par>
                            </p:childTnLst>
                          </p:cTn>
                        </p:par>
                        <p:par>
                          <p:cTn id="12" fill="hold">
                            <p:stCondLst>
                              <p:cond delay="55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9"/>
          <p:cNvSpPr>
            <a:spLocks noChangeArrowheads="1"/>
          </p:cNvSpPr>
          <p:nvPr/>
        </p:nvSpPr>
        <p:spPr bwMode="auto">
          <a:xfrm>
            <a:off x="266700" y="381000"/>
            <a:ext cx="8610600" cy="6172200"/>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52930" name="AutoShape 2"/>
          <p:cNvSpPr>
            <a:spLocks noChangeArrowheads="1"/>
          </p:cNvSpPr>
          <p:nvPr/>
        </p:nvSpPr>
        <p:spPr bwMode="auto">
          <a:xfrm>
            <a:off x="2362200" y="990600"/>
            <a:ext cx="381000" cy="4953000"/>
          </a:xfrm>
          <a:prstGeom prst="upArrow">
            <a:avLst>
              <a:gd name="adj1" fmla="val 63333"/>
              <a:gd name="adj2" fmla="val 142519"/>
            </a:avLst>
          </a:prstGeom>
          <a:gradFill rotWithShape="0">
            <a:gsLst>
              <a:gs pos="0">
                <a:schemeClr val="accent2"/>
              </a:gs>
              <a:gs pos="100000">
                <a:schemeClr val="accent2">
                  <a:gamma/>
                  <a:shade val="46275"/>
                  <a:invGamma/>
                </a:schemeClr>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a:solidFill>
                <a:srgbClr val="000000"/>
              </a:solidFill>
              <a:latin typeface="Arial" charset="0"/>
            </a:endParaRPr>
          </a:p>
        </p:txBody>
      </p:sp>
      <p:sp>
        <p:nvSpPr>
          <p:cNvPr id="24580" name="Text Box 3"/>
          <p:cNvSpPr txBox="1">
            <a:spLocks noChangeArrowheads="1"/>
          </p:cNvSpPr>
          <p:nvPr/>
        </p:nvSpPr>
        <p:spPr bwMode="auto">
          <a:xfrm rot="-5400000">
            <a:off x="1777206" y="3326607"/>
            <a:ext cx="862013"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smtClean="0">
                <a:solidFill>
                  <a:srgbClr val="000000"/>
                </a:solidFill>
                <a:latin typeface="Arial" charset="0"/>
              </a:rPr>
              <a:t>Time</a:t>
            </a:r>
          </a:p>
        </p:txBody>
      </p:sp>
      <p:pic>
        <p:nvPicPr>
          <p:cNvPr id="24581" name="Picture 4"/>
          <p:cNvPicPr preferRelativeResize="0">
            <a:picLocks noChangeAspect="1" noChangeArrowheads="1"/>
          </p:cNvPicPr>
          <p:nvPr/>
        </p:nvPicPr>
        <p:blipFill>
          <a:blip r:embed="rId2"/>
          <a:srcRect/>
          <a:stretch>
            <a:fillRect/>
          </a:stretch>
        </p:blipFill>
        <p:spPr bwMode="auto">
          <a:xfrm>
            <a:off x="4572000" y="2057400"/>
            <a:ext cx="4229100" cy="2498725"/>
          </a:xfrm>
          <a:prstGeom prst="rect">
            <a:avLst/>
          </a:prstGeom>
          <a:noFill/>
          <a:ln w="38100">
            <a:noFill/>
            <a:miter lim="800000"/>
            <a:headEnd/>
            <a:tailEnd/>
          </a:ln>
        </p:spPr>
      </p:pic>
      <p:sp>
        <p:nvSpPr>
          <p:cNvPr id="24582" name="Text Box 5"/>
          <p:cNvSpPr txBox="1">
            <a:spLocks noChangeArrowheads="1"/>
          </p:cNvSpPr>
          <p:nvPr/>
        </p:nvSpPr>
        <p:spPr bwMode="auto">
          <a:xfrm>
            <a:off x="5448300" y="4022725"/>
            <a:ext cx="404813"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b="1" smtClean="0">
                <a:solidFill>
                  <a:srgbClr val="CC3399"/>
                </a:solidFill>
                <a:latin typeface="Arial" charset="0"/>
              </a:rPr>
              <a:t>A</a:t>
            </a:r>
          </a:p>
        </p:txBody>
      </p:sp>
      <p:sp>
        <p:nvSpPr>
          <p:cNvPr id="24583" name="Text Box 6"/>
          <p:cNvSpPr txBox="1">
            <a:spLocks noChangeArrowheads="1"/>
          </p:cNvSpPr>
          <p:nvPr/>
        </p:nvSpPr>
        <p:spPr bwMode="auto">
          <a:xfrm>
            <a:off x="6743700" y="4022725"/>
            <a:ext cx="404813"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b="1" smtClean="0">
                <a:solidFill>
                  <a:srgbClr val="006600"/>
                </a:solidFill>
                <a:latin typeface="Arial" charset="0"/>
              </a:rPr>
              <a:t>B</a:t>
            </a:r>
          </a:p>
        </p:txBody>
      </p:sp>
      <p:sp>
        <p:nvSpPr>
          <p:cNvPr id="24584" name="Text Box 7"/>
          <p:cNvSpPr txBox="1">
            <a:spLocks noChangeArrowheads="1"/>
          </p:cNvSpPr>
          <p:nvPr/>
        </p:nvSpPr>
        <p:spPr bwMode="auto">
          <a:xfrm>
            <a:off x="8191500" y="4022725"/>
            <a:ext cx="404813"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b="1" smtClean="0">
                <a:solidFill>
                  <a:srgbClr val="FF9900"/>
                </a:solidFill>
                <a:latin typeface="Arial" charset="0"/>
              </a:rPr>
              <a:t>C</a:t>
            </a:r>
          </a:p>
        </p:txBody>
      </p:sp>
      <p:grpSp>
        <p:nvGrpSpPr>
          <p:cNvPr id="2" name="Group 8"/>
          <p:cNvGrpSpPr>
            <a:grpSpLocks/>
          </p:cNvGrpSpPr>
          <p:nvPr/>
        </p:nvGrpSpPr>
        <p:grpSpPr bwMode="auto">
          <a:xfrm>
            <a:off x="3124200" y="1295400"/>
            <a:ext cx="2705100" cy="4343400"/>
            <a:chOff x="1968" y="816"/>
            <a:chExt cx="1704" cy="2736"/>
          </a:xfrm>
        </p:grpSpPr>
        <p:sp>
          <p:nvSpPr>
            <p:cNvPr id="24602" name="Rectangle 9"/>
            <p:cNvSpPr>
              <a:spLocks noChangeArrowheads="1"/>
            </p:cNvSpPr>
            <p:nvPr/>
          </p:nvSpPr>
          <p:spPr bwMode="auto">
            <a:xfrm>
              <a:off x="2856" y="1195"/>
              <a:ext cx="816" cy="1632"/>
            </a:xfrm>
            <a:prstGeom prst="rect">
              <a:avLst/>
            </a:prstGeom>
            <a:noFill/>
            <a:ln w="38100">
              <a:solidFill>
                <a:srgbClr val="CC3399"/>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grpSp>
          <p:nvGrpSpPr>
            <p:cNvPr id="3" name="Group 10"/>
            <p:cNvGrpSpPr>
              <a:grpSpLocks/>
            </p:cNvGrpSpPr>
            <p:nvPr/>
          </p:nvGrpSpPr>
          <p:grpSpPr bwMode="auto">
            <a:xfrm>
              <a:off x="1968" y="816"/>
              <a:ext cx="255" cy="2736"/>
              <a:chOff x="2016" y="1104"/>
              <a:chExt cx="255" cy="2736"/>
            </a:xfrm>
          </p:grpSpPr>
          <p:sp>
            <p:nvSpPr>
              <p:cNvPr id="24604" name="Rectangle 11"/>
              <p:cNvSpPr>
                <a:spLocks noChangeArrowheads="1"/>
              </p:cNvSpPr>
              <p:nvPr/>
            </p:nvSpPr>
            <p:spPr bwMode="auto">
              <a:xfrm>
                <a:off x="2119" y="1344"/>
                <a:ext cx="48" cy="2496"/>
              </a:xfrm>
              <a:prstGeom prst="rect">
                <a:avLst/>
              </a:prstGeom>
              <a:solidFill>
                <a:srgbClr val="CC3399"/>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4605" name="Text Box 12"/>
              <p:cNvSpPr txBox="1">
                <a:spLocks noChangeArrowheads="1"/>
              </p:cNvSpPr>
              <p:nvPr/>
            </p:nvSpPr>
            <p:spPr bwMode="auto">
              <a:xfrm>
                <a:off x="2016" y="1104"/>
                <a:ext cx="255" cy="2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b="1" smtClean="0">
                    <a:solidFill>
                      <a:srgbClr val="CC3399"/>
                    </a:solidFill>
                    <a:latin typeface="Arial" charset="0"/>
                  </a:rPr>
                  <a:t>A</a:t>
                </a:r>
              </a:p>
            </p:txBody>
          </p:sp>
        </p:grpSp>
      </p:grpSp>
      <p:grpSp>
        <p:nvGrpSpPr>
          <p:cNvPr id="4" name="Group 13"/>
          <p:cNvGrpSpPr>
            <a:grpSpLocks/>
          </p:cNvGrpSpPr>
          <p:nvPr/>
        </p:nvGrpSpPr>
        <p:grpSpPr bwMode="auto">
          <a:xfrm>
            <a:off x="3429000" y="1897063"/>
            <a:ext cx="3695700" cy="3208337"/>
            <a:chOff x="2160" y="1195"/>
            <a:chExt cx="2328" cy="2021"/>
          </a:xfrm>
        </p:grpSpPr>
        <p:sp>
          <p:nvSpPr>
            <p:cNvPr id="24598" name="Rectangle 14"/>
            <p:cNvSpPr>
              <a:spLocks noChangeArrowheads="1"/>
            </p:cNvSpPr>
            <p:nvPr/>
          </p:nvSpPr>
          <p:spPr bwMode="auto">
            <a:xfrm>
              <a:off x="3720" y="1195"/>
              <a:ext cx="768" cy="1632"/>
            </a:xfrm>
            <a:prstGeom prst="rect">
              <a:avLst/>
            </a:prstGeom>
            <a:noFill/>
            <a:ln w="38100">
              <a:solidFill>
                <a:srgbClr val="006600"/>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grpSp>
          <p:nvGrpSpPr>
            <p:cNvPr id="5" name="Group 15"/>
            <p:cNvGrpSpPr>
              <a:grpSpLocks/>
            </p:cNvGrpSpPr>
            <p:nvPr/>
          </p:nvGrpSpPr>
          <p:grpSpPr bwMode="auto">
            <a:xfrm>
              <a:off x="2160" y="1392"/>
              <a:ext cx="255" cy="1824"/>
              <a:chOff x="2208" y="1680"/>
              <a:chExt cx="255" cy="1824"/>
            </a:xfrm>
          </p:grpSpPr>
          <p:sp>
            <p:nvSpPr>
              <p:cNvPr id="24600" name="Rectangle 16"/>
              <p:cNvSpPr>
                <a:spLocks noChangeArrowheads="1"/>
              </p:cNvSpPr>
              <p:nvPr/>
            </p:nvSpPr>
            <p:spPr bwMode="auto">
              <a:xfrm>
                <a:off x="2304" y="1968"/>
                <a:ext cx="48" cy="1536"/>
              </a:xfrm>
              <a:prstGeom prst="rect">
                <a:avLst/>
              </a:prstGeom>
              <a:solidFill>
                <a:srgbClr val="339933"/>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4601" name="Text Box 17"/>
              <p:cNvSpPr txBox="1">
                <a:spLocks noChangeArrowheads="1"/>
              </p:cNvSpPr>
              <p:nvPr/>
            </p:nvSpPr>
            <p:spPr bwMode="auto">
              <a:xfrm>
                <a:off x="2208" y="1680"/>
                <a:ext cx="255" cy="2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b="1" smtClean="0">
                    <a:solidFill>
                      <a:srgbClr val="006600"/>
                    </a:solidFill>
                    <a:latin typeface="Arial" charset="0"/>
                  </a:rPr>
                  <a:t>B</a:t>
                </a:r>
              </a:p>
            </p:txBody>
          </p:sp>
        </p:grpSp>
      </p:grpSp>
      <p:grpSp>
        <p:nvGrpSpPr>
          <p:cNvPr id="6" name="Group 18"/>
          <p:cNvGrpSpPr>
            <a:grpSpLocks/>
          </p:cNvGrpSpPr>
          <p:nvPr/>
        </p:nvGrpSpPr>
        <p:grpSpPr bwMode="auto">
          <a:xfrm>
            <a:off x="3733800" y="1897063"/>
            <a:ext cx="4991100" cy="3589337"/>
            <a:chOff x="2352" y="1195"/>
            <a:chExt cx="3144" cy="2261"/>
          </a:xfrm>
        </p:grpSpPr>
        <p:sp>
          <p:nvSpPr>
            <p:cNvPr id="24594" name="Rectangle 19"/>
            <p:cNvSpPr>
              <a:spLocks noChangeArrowheads="1"/>
            </p:cNvSpPr>
            <p:nvPr/>
          </p:nvSpPr>
          <p:spPr bwMode="auto">
            <a:xfrm>
              <a:off x="4536" y="1195"/>
              <a:ext cx="960" cy="1632"/>
            </a:xfrm>
            <a:prstGeom prst="rect">
              <a:avLst/>
            </a:prstGeom>
            <a:noFill/>
            <a:ln w="38100">
              <a:solidFill>
                <a:srgbClr val="FF9900"/>
              </a:solidFill>
              <a:miter lim="800000"/>
              <a:headEnd/>
              <a:tailEnd/>
            </a:ln>
          </p:spPr>
          <p:txBody>
            <a:bodyPr wrap="none" anchor="ctr"/>
            <a:lstStyle/>
            <a:p>
              <a:pPr algn="ctr" defTabSz="914400" eaLnBrk="0" fontAlgn="base" hangingPunct="0">
                <a:spcBef>
                  <a:spcPct val="0"/>
                </a:spcBef>
                <a:spcAft>
                  <a:spcPct val="0"/>
                </a:spcAft>
              </a:pPr>
              <a:endParaRPr lang="en-US" altLang="en-US" sz="2400" smtClean="0">
                <a:solidFill>
                  <a:srgbClr val="000000"/>
                </a:solidFill>
                <a:latin typeface="Arial" charset="0"/>
              </a:endParaRPr>
            </a:p>
          </p:txBody>
        </p:sp>
        <p:grpSp>
          <p:nvGrpSpPr>
            <p:cNvPr id="7" name="Group 20"/>
            <p:cNvGrpSpPr>
              <a:grpSpLocks/>
            </p:cNvGrpSpPr>
            <p:nvPr/>
          </p:nvGrpSpPr>
          <p:grpSpPr bwMode="auto">
            <a:xfrm>
              <a:off x="2352" y="2256"/>
              <a:ext cx="255" cy="1200"/>
              <a:chOff x="2400" y="2544"/>
              <a:chExt cx="255" cy="1200"/>
            </a:xfrm>
          </p:grpSpPr>
          <p:sp>
            <p:nvSpPr>
              <p:cNvPr id="24596" name="Rectangle 21"/>
              <p:cNvSpPr>
                <a:spLocks noChangeArrowheads="1"/>
              </p:cNvSpPr>
              <p:nvPr/>
            </p:nvSpPr>
            <p:spPr bwMode="auto">
              <a:xfrm>
                <a:off x="2496" y="2832"/>
                <a:ext cx="48" cy="912"/>
              </a:xfrm>
              <a:prstGeom prst="rect">
                <a:avLst/>
              </a:prstGeom>
              <a:solidFill>
                <a:srgbClr val="FF9900"/>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4597" name="Text Box 22"/>
              <p:cNvSpPr txBox="1">
                <a:spLocks noChangeArrowheads="1"/>
              </p:cNvSpPr>
              <p:nvPr/>
            </p:nvSpPr>
            <p:spPr bwMode="auto">
              <a:xfrm>
                <a:off x="2400" y="2544"/>
                <a:ext cx="255" cy="2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b="1" smtClean="0">
                    <a:solidFill>
                      <a:srgbClr val="FF9900"/>
                    </a:solidFill>
                    <a:latin typeface="Arial" charset="0"/>
                  </a:rPr>
                  <a:t>C</a:t>
                </a:r>
              </a:p>
            </p:txBody>
          </p:sp>
        </p:grpSp>
      </p:grpSp>
      <p:grpSp>
        <p:nvGrpSpPr>
          <p:cNvPr id="8" name="Group 23"/>
          <p:cNvGrpSpPr>
            <a:grpSpLocks/>
          </p:cNvGrpSpPr>
          <p:nvPr/>
        </p:nvGrpSpPr>
        <p:grpSpPr bwMode="auto">
          <a:xfrm>
            <a:off x="152400" y="4038600"/>
            <a:ext cx="3810000" cy="1066800"/>
            <a:chOff x="96" y="2544"/>
            <a:chExt cx="2400" cy="672"/>
          </a:xfrm>
        </p:grpSpPr>
        <p:sp>
          <p:nvSpPr>
            <p:cNvPr id="24590" name="Line 24"/>
            <p:cNvSpPr>
              <a:spLocks noChangeShapeType="1"/>
            </p:cNvSpPr>
            <p:nvPr/>
          </p:nvSpPr>
          <p:spPr bwMode="auto">
            <a:xfrm flipH="1">
              <a:off x="912" y="3216"/>
              <a:ext cx="1584" cy="0"/>
            </a:xfrm>
            <a:prstGeom prst="line">
              <a:avLst/>
            </a:prstGeom>
            <a:noFill/>
            <a:ln w="9525">
              <a:solidFill>
                <a:schemeClr val="tx1"/>
              </a:solidFill>
              <a:prstDash val="dash"/>
              <a:round/>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4591" name="Line 25"/>
            <p:cNvSpPr>
              <a:spLocks noChangeShapeType="1"/>
            </p:cNvSpPr>
            <p:nvPr/>
          </p:nvSpPr>
          <p:spPr bwMode="auto">
            <a:xfrm flipH="1">
              <a:off x="912" y="2544"/>
              <a:ext cx="1584" cy="0"/>
            </a:xfrm>
            <a:prstGeom prst="line">
              <a:avLst/>
            </a:prstGeom>
            <a:noFill/>
            <a:ln w="9525">
              <a:solidFill>
                <a:schemeClr val="tx1"/>
              </a:solidFill>
              <a:prstDash val="dash"/>
              <a:round/>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4592" name="Rectangle 26"/>
            <p:cNvSpPr>
              <a:spLocks noChangeArrowheads="1"/>
            </p:cNvSpPr>
            <p:nvPr/>
          </p:nvSpPr>
          <p:spPr bwMode="auto">
            <a:xfrm>
              <a:off x="912" y="2544"/>
              <a:ext cx="96" cy="672"/>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ndParaRPr>
            </a:p>
          </p:txBody>
        </p:sp>
        <p:sp>
          <p:nvSpPr>
            <p:cNvPr id="24593" name="Text Box 27"/>
            <p:cNvSpPr txBox="1">
              <a:spLocks noChangeArrowheads="1"/>
            </p:cNvSpPr>
            <p:nvPr/>
          </p:nvSpPr>
          <p:spPr bwMode="auto">
            <a:xfrm>
              <a:off x="96" y="2640"/>
              <a:ext cx="768" cy="442"/>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altLang="en-US" sz="2000" smtClean="0">
                  <a:solidFill>
                    <a:srgbClr val="000000"/>
                  </a:solidFill>
                  <a:latin typeface="Arial" charset="0"/>
                </a:rPr>
                <a:t>Overlap zone</a:t>
              </a:r>
            </a:p>
          </p:txBody>
        </p:sp>
      </p:grpSp>
      <p:sp>
        <p:nvSpPr>
          <p:cNvPr id="30" name="Text Box 15"/>
          <p:cNvSpPr txBox="1">
            <a:spLocks noChangeArrowheads="1"/>
          </p:cNvSpPr>
          <p:nvPr/>
        </p:nvSpPr>
        <p:spPr bwMode="auto">
          <a:xfrm>
            <a:off x="3124200" y="457200"/>
            <a:ext cx="2890838" cy="5794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3200" dirty="0" smtClean="0">
                <a:solidFill>
                  <a:srgbClr val="30802A"/>
                </a:solidFill>
                <a:effectLst>
                  <a:outerShdw blurRad="38100" dist="38100" dir="2700000" algn="tl">
                    <a:srgbClr val="000000">
                      <a:alpha val="43137"/>
                    </a:srgbClr>
                  </a:outerShdw>
                </a:effectLst>
                <a:latin typeface="Arial" charset="0"/>
              </a:rPr>
              <a:t>Biostratigraphy</a:t>
            </a:r>
          </a:p>
        </p:txBody>
      </p:sp>
    </p:spTree>
    <p:extLst>
      <p:ext uri="{BB962C8B-B14F-4D97-AF65-F5344CB8AC3E}">
        <p14:creationId xmlns:p14="http://schemas.microsoft.com/office/powerpoint/2010/main" val="28540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Blue tissue paper"/>
          <p:cNvSpPr>
            <a:spLocks noChangeArrowheads="1"/>
          </p:cNvSpPr>
          <p:nvPr/>
        </p:nvSpPr>
        <p:spPr bwMode="auto">
          <a:xfrm>
            <a:off x="1219200" y="1371600"/>
            <a:ext cx="7086600" cy="3962400"/>
          </a:xfrm>
          <a:prstGeom prst="rect">
            <a:avLst/>
          </a:prstGeom>
          <a:gradFill rotWithShape="0">
            <a:gsLst>
              <a:gs pos="0">
                <a:srgbClr val="6666FF"/>
              </a:gs>
              <a:gs pos="100000">
                <a:srgbClr val="2F2F76"/>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83" name="Freeform 3" descr="Sand"/>
          <p:cNvSpPr>
            <a:spLocks/>
          </p:cNvSpPr>
          <p:nvPr/>
        </p:nvSpPr>
        <p:spPr bwMode="auto">
          <a:xfrm flipH="1">
            <a:off x="1219200" y="2514600"/>
            <a:ext cx="7086600" cy="1295400"/>
          </a:xfrm>
          <a:custGeom>
            <a:avLst/>
            <a:gdLst>
              <a:gd name="T0" fmla="*/ 2147483647 w 4464"/>
              <a:gd name="T1" fmla="*/ 2147483647 h 503"/>
              <a:gd name="T2" fmla="*/ 2147483647 w 4464"/>
              <a:gd name="T3" fmla="*/ 152545586 h 503"/>
              <a:gd name="T4" fmla="*/ 2147483647 w 4464"/>
              <a:gd name="T5" fmla="*/ 13265619 h 503"/>
              <a:gd name="T6" fmla="*/ 2147483647 w 4464"/>
              <a:gd name="T7" fmla="*/ 66322939 h 503"/>
              <a:gd name="T8" fmla="*/ 2147483647 w 4464"/>
              <a:gd name="T9" fmla="*/ 232134159 h 503"/>
              <a:gd name="T10" fmla="*/ 2147483647 w 4464"/>
              <a:gd name="T11" fmla="*/ 504062584 h 503"/>
              <a:gd name="T12" fmla="*/ 2147483647 w 4464"/>
              <a:gd name="T13" fmla="*/ 451005279 h 503"/>
              <a:gd name="T14" fmla="*/ 2147483647 w 4464"/>
              <a:gd name="T15" fmla="*/ 835685065 h 503"/>
              <a:gd name="T16" fmla="*/ 2147483647 w 4464"/>
              <a:gd name="T17" fmla="*/ 782625184 h 503"/>
              <a:gd name="T18" fmla="*/ 2147483647 w 4464"/>
              <a:gd name="T19" fmla="*/ 1054553529 h 503"/>
              <a:gd name="T20" fmla="*/ 2147483647 w 4464"/>
              <a:gd name="T21" fmla="*/ 616813864 h 503"/>
              <a:gd name="T22" fmla="*/ 2147483647 w 4464"/>
              <a:gd name="T23" fmla="*/ 504062584 h 503"/>
              <a:gd name="T24" fmla="*/ 2147483647 w 4464"/>
              <a:gd name="T25" fmla="*/ 835685065 h 503"/>
              <a:gd name="T26" fmla="*/ 2147483647 w 4464"/>
              <a:gd name="T27" fmla="*/ 1107613409 h 503"/>
              <a:gd name="T28" fmla="*/ 2147483647 w 4464"/>
              <a:gd name="T29" fmla="*/ 835685065 h 503"/>
              <a:gd name="T30" fmla="*/ 1086186472 w 4464"/>
              <a:gd name="T31" fmla="*/ 888744945 h 503"/>
              <a:gd name="T32" fmla="*/ 877014388 w 4464"/>
              <a:gd name="T33" fmla="*/ 1107613409 h 503"/>
              <a:gd name="T34" fmla="*/ 191531841 w 4464"/>
              <a:gd name="T35" fmla="*/ 1160673290 h 503"/>
              <a:gd name="T36" fmla="*/ 128527168 w 4464"/>
              <a:gd name="T37" fmla="*/ 1379542076 h 503"/>
              <a:gd name="T38" fmla="*/ 0 w 4464"/>
              <a:gd name="T39" fmla="*/ 2147483647 h 503"/>
              <a:gd name="T40" fmla="*/ 0 w 4464"/>
              <a:gd name="T41" fmla="*/ 2147483647 h 503"/>
              <a:gd name="T42" fmla="*/ 2147483647 w 4464"/>
              <a:gd name="T43" fmla="*/ 2147483647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64"/>
              <a:gd name="T67" fmla="*/ 0 h 503"/>
              <a:gd name="T68" fmla="*/ 4464 w 4464"/>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64" h="503">
                <a:moveTo>
                  <a:pt x="4464" y="503"/>
                </a:moveTo>
                <a:lnTo>
                  <a:pt x="4464" y="23"/>
                </a:lnTo>
                <a:cubicBezTo>
                  <a:pt x="4442" y="16"/>
                  <a:pt x="4420" y="4"/>
                  <a:pt x="4398" y="2"/>
                </a:cubicBezTo>
                <a:cubicBezTo>
                  <a:pt x="4384" y="0"/>
                  <a:pt x="4370" y="8"/>
                  <a:pt x="4357" y="10"/>
                </a:cubicBezTo>
                <a:cubicBezTo>
                  <a:pt x="4285" y="18"/>
                  <a:pt x="4213" y="26"/>
                  <a:pt x="4142" y="35"/>
                </a:cubicBezTo>
                <a:cubicBezTo>
                  <a:pt x="4089" y="71"/>
                  <a:pt x="3998" y="69"/>
                  <a:pt x="3936" y="76"/>
                </a:cubicBezTo>
                <a:cubicBezTo>
                  <a:pt x="3766" y="67"/>
                  <a:pt x="3676" y="61"/>
                  <a:pt x="3499" y="68"/>
                </a:cubicBezTo>
                <a:cubicBezTo>
                  <a:pt x="3438" y="87"/>
                  <a:pt x="3378" y="105"/>
                  <a:pt x="3318" y="126"/>
                </a:cubicBezTo>
                <a:cubicBezTo>
                  <a:pt x="3142" y="109"/>
                  <a:pt x="3188" y="109"/>
                  <a:pt x="2922" y="118"/>
                </a:cubicBezTo>
                <a:cubicBezTo>
                  <a:pt x="2870" y="127"/>
                  <a:pt x="2822" y="143"/>
                  <a:pt x="2773" y="159"/>
                </a:cubicBezTo>
                <a:cubicBezTo>
                  <a:pt x="2586" y="141"/>
                  <a:pt x="2406" y="102"/>
                  <a:pt x="2221" y="93"/>
                </a:cubicBezTo>
                <a:cubicBezTo>
                  <a:pt x="2081" y="69"/>
                  <a:pt x="1959" y="69"/>
                  <a:pt x="1817" y="76"/>
                </a:cubicBezTo>
                <a:cubicBezTo>
                  <a:pt x="1736" y="103"/>
                  <a:pt x="1661" y="116"/>
                  <a:pt x="1577" y="126"/>
                </a:cubicBezTo>
                <a:cubicBezTo>
                  <a:pt x="1516" y="142"/>
                  <a:pt x="1455" y="147"/>
                  <a:pt x="1396" y="167"/>
                </a:cubicBezTo>
                <a:cubicBezTo>
                  <a:pt x="1280" y="159"/>
                  <a:pt x="1171" y="139"/>
                  <a:pt x="1058" y="126"/>
                </a:cubicBezTo>
                <a:cubicBezTo>
                  <a:pt x="849" y="128"/>
                  <a:pt x="639" y="125"/>
                  <a:pt x="431" y="134"/>
                </a:cubicBezTo>
                <a:cubicBezTo>
                  <a:pt x="408" y="134"/>
                  <a:pt x="375" y="165"/>
                  <a:pt x="348" y="167"/>
                </a:cubicBezTo>
                <a:cubicBezTo>
                  <a:pt x="257" y="171"/>
                  <a:pt x="166" y="172"/>
                  <a:pt x="76" y="175"/>
                </a:cubicBezTo>
                <a:cubicBezTo>
                  <a:pt x="55" y="196"/>
                  <a:pt x="63" y="185"/>
                  <a:pt x="51" y="208"/>
                </a:cubicBezTo>
                <a:lnTo>
                  <a:pt x="0" y="407"/>
                </a:lnTo>
                <a:lnTo>
                  <a:pt x="0" y="503"/>
                </a:lnTo>
                <a:lnTo>
                  <a:pt x="4464" y="503"/>
                </a:lnTo>
                <a:close/>
              </a:path>
            </a:pathLst>
          </a:custGeom>
          <a:blipFill dpi="0" rotWithShape="0">
            <a:blip r:embed="rId2"/>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84" name="Freeform 4" descr="Cork"/>
          <p:cNvSpPr>
            <a:spLocks/>
          </p:cNvSpPr>
          <p:nvPr/>
        </p:nvSpPr>
        <p:spPr bwMode="auto">
          <a:xfrm>
            <a:off x="1219200" y="3468688"/>
            <a:ext cx="7086600" cy="798512"/>
          </a:xfrm>
          <a:custGeom>
            <a:avLst/>
            <a:gdLst>
              <a:gd name="T0" fmla="*/ 2147483647 w 4464"/>
              <a:gd name="T1" fmla="*/ 1267637095 h 503"/>
              <a:gd name="T2" fmla="*/ 2147483647 w 4464"/>
              <a:gd name="T3" fmla="*/ 57962774 h 503"/>
              <a:gd name="T4" fmla="*/ 2147483647 w 4464"/>
              <a:gd name="T5" fmla="*/ 5040310 h 503"/>
              <a:gd name="T6" fmla="*/ 2147483647 w 4464"/>
              <a:gd name="T7" fmla="*/ 25201547 h 503"/>
              <a:gd name="T8" fmla="*/ 2147483647 w 4464"/>
              <a:gd name="T9" fmla="*/ 88204623 h 503"/>
              <a:gd name="T10" fmla="*/ 2147483647 w 4464"/>
              <a:gd name="T11" fmla="*/ 191531758 h 503"/>
              <a:gd name="T12" fmla="*/ 2147483647 w 4464"/>
              <a:gd name="T13" fmla="*/ 171370526 h 503"/>
              <a:gd name="T14" fmla="*/ 2147483647 w 4464"/>
              <a:gd name="T15" fmla="*/ 317539511 h 503"/>
              <a:gd name="T16" fmla="*/ 2147483647 w 4464"/>
              <a:gd name="T17" fmla="*/ 297378278 h 503"/>
              <a:gd name="T18" fmla="*/ 2147483647 w 4464"/>
              <a:gd name="T19" fmla="*/ 400703801 h 503"/>
              <a:gd name="T20" fmla="*/ 2147483647 w 4464"/>
              <a:gd name="T21" fmla="*/ 234373633 h 503"/>
              <a:gd name="T22" fmla="*/ 2147483647 w 4464"/>
              <a:gd name="T23" fmla="*/ 191531758 h 503"/>
              <a:gd name="T24" fmla="*/ 2147483647 w 4464"/>
              <a:gd name="T25" fmla="*/ 317539511 h 503"/>
              <a:gd name="T26" fmla="*/ 2147483647 w 4464"/>
              <a:gd name="T27" fmla="*/ 420865133 h 503"/>
              <a:gd name="T28" fmla="*/ 2147483647 w 4464"/>
              <a:gd name="T29" fmla="*/ 317539511 h 503"/>
              <a:gd name="T30" fmla="*/ 1086186472 w 4464"/>
              <a:gd name="T31" fmla="*/ 337700743 h 503"/>
              <a:gd name="T32" fmla="*/ 877014388 w 4464"/>
              <a:gd name="T33" fmla="*/ 420865133 h 503"/>
              <a:gd name="T34" fmla="*/ 191531841 w 4464"/>
              <a:gd name="T35" fmla="*/ 441026365 h 503"/>
              <a:gd name="T36" fmla="*/ 128527168 w 4464"/>
              <a:gd name="T37" fmla="*/ 524192243 h 503"/>
              <a:gd name="T38" fmla="*/ 0 w 4464"/>
              <a:gd name="T39" fmla="*/ 1025702306 h 503"/>
              <a:gd name="T40" fmla="*/ 0 w 4464"/>
              <a:gd name="T41" fmla="*/ 1267637095 h 503"/>
              <a:gd name="T42" fmla="*/ 2147483647 w 4464"/>
              <a:gd name="T43" fmla="*/ 1267637095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64"/>
              <a:gd name="T67" fmla="*/ 0 h 503"/>
              <a:gd name="T68" fmla="*/ 4464 w 4464"/>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64" h="503">
                <a:moveTo>
                  <a:pt x="4464" y="503"/>
                </a:moveTo>
                <a:lnTo>
                  <a:pt x="4464" y="23"/>
                </a:lnTo>
                <a:cubicBezTo>
                  <a:pt x="4442" y="16"/>
                  <a:pt x="4420" y="4"/>
                  <a:pt x="4398" y="2"/>
                </a:cubicBezTo>
                <a:cubicBezTo>
                  <a:pt x="4384" y="0"/>
                  <a:pt x="4370" y="8"/>
                  <a:pt x="4357" y="10"/>
                </a:cubicBezTo>
                <a:cubicBezTo>
                  <a:pt x="4285" y="18"/>
                  <a:pt x="4213" y="26"/>
                  <a:pt x="4142" y="35"/>
                </a:cubicBezTo>
                <a:cubicBezTo>
                  <a:pt x="4089" y="71"/>
                  <a:pt x="3998" y="69"/>
                  <a:pt x="3936" y="76"/>
                </a:cubicBezTo>
                <a:cubicBezTo>
                  <a:pt x="3766" y="67"/>
                  <a:pt x="3676" y="61"/>
                  <a:pt x="3499" y="68"/>
                </a:cubicBezTo>
                <a:cubicBezTo>
                  <a:pt x="3438" y="87"/>
                  <a:pt x="3378" y="105"/>
                  <a:pt x="3318" y="126"/>
                </a:cubicBezTo>
                <a:cubicBezTo>
                  <a:pt x="3142" y="109"/>
                  <a:pt x="3188" y="109"/>
                  <a:pt x="2922" y="118"/>
                </a:cubicBezTo>
                <a:cubicBezTo>
                  <a:pt x="2870" y="127"/>
                  <a:pt x="2822" y="143"/>
                  <a:pt x="2773" y="159"/>
                </a:cubicBezTo>
                <a:cubicBezTo>
                  <a:pt x="2586" y="141"/>
                  <a:pt x="2406" y="102"/>
                  <a:pt x="2221" y="93"/>
                </a:cubicBezTo>
                <a:cubicBezTo>
                  <a:pt x="2081" y="69"/>
                  <a:pt x="1959" y="69"/>
                  <a:pt x="1817" y="76"/>
                </a:cubicBezTo>
                <a:cubicBezTo>
                  <a:pt x="1736" y="103"/>
                  <a:pt x="1661" y="116"/>
                  <a:pt x="1577" y="126"/>
                </a:cubicBezTo>
                <a:cubicBezTo>
                  <a:pt x="1516" y="142"/>
                  <a:pt x="1455" y="147"/>
                  <a:pt x="1396" y="167"/>
                </a:cubicBezTo>
                <a:cubicBezTo>
                  <a:pt x="1280" y="159"/>
                  <a:pt x="1171" y="139"/>
                  <a:pt x="1058" y="126"/>
                </a:cubicBezTo>
                <a:cubicBezTo>
                  <a:pt x="849" y="128"/>
                  <a:pt x="639" y="125"/>
                  <a:pt x="431" y="134"/>
                </a:cubicBezTo>
                <a:cubicBezTo>
                  <a:pt x="408" y="134"/>
                  <a:pt x="375" y="165"/>
                  <a:pt x="348" y="167"/>
                </a:cubicBezTo>
                <a:cubicBezTo>
                  <a:pt x="257" y="171"/>
                  <a:pt x="166" y="172"/>
                  <a:pt x="76" y="175"/>
                </a:cubicBezTo>
                <a:cubicBezTo>
                  <a:pt x="55" y="196"/>
                  <a:pt x="63" y="185"/>
                  <a:pt x="51" y="208"/>
                </a:cubicBezTo>
                <a:lnTo>
                  <a:pt x="0" y="407"/>
                </a:lnTo>
                <a:lnTo>
                  <a:pt x="0" y="503"/>
                </a:lnTo>
                <a:lnTo>
                  <a:pt x="4464" y="503"/>
                </a:lnTo>
                <a:close/>
              </a:path>
            </a:pathLst>
          </a:custGeom>
          <a:blipFill dpi="0" rotWithShape="0">
            <a:blip r:embed="rId3"/>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9221" name="Rectangle 5" descr="Granite"/>
          <p:cNvSpPr>
            <a:spLocks noChangeArrowheads="1"/>
          </p:cNvSpPr>
          <p:nvPr/>
        </p:nvSpPr>
        <p:spPr bwMode="auto">
          <a:xfrm>
            <a:off x="1219200" y="4724400"/>
            <a:ext cx="7086600" cy="6096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86" name="Freeform 6" descr="Stationery"/>
          <p:cNvSpPr>
            <a:spLocks/>
          </p:cNvSpPr>
          <p:nvPr/>
        </p:nvSpPr>
        <p:spPr bwMode="auto">
          <a:xfrm>
            <a:off x="1219200" y="3962400"/>
            <a:ext cx="7086600" cy="798513"/>
          </a:xfrm>
          <a:custGeom>
            <a:avLst/>
            <a:gdLst>
              <a:gd name="T0" fmla="*/ 2147483647 w 4464"/>
              <a:gd name="T1" fmla="*/ 1267640270 h 503"/>
              <a:gd name="T2" fmla="*/ 2147483647 w 4464"/>
              <a:gd name="T3" fmla="*/ 57964435 h 503"/>
              <a:gd name="T4" fmla="*/ 2147483647 w 4464"/>
              <a:gd name="T5" fmla="*/ 5040316 h 503"/>
              <a:gd name="T6" fmla="*/ 2147483647 w 4464"/>
              <a:gd name="T7" fmla="*/ 25201578 h 503"/>
              <a:gd name="T8" fmla="*/ 2147483647 w 4464"/>
              <a:gd name="T9" fmla="*/ 88206321 h 503"/>
              <a:gd name="T10" fmla="*/ 2147483647 w 4464"/>
              <a:gd name="T11" fmla="*/ 191531998 h 503"/>
              <a:gd name="T12" fmla="*/ 2147483647 w 4464"/>
              <a:gd name="T13" fmla="*/ 171370740 h 503"/>
              <a:gd name="T14" fmla="*/ 2147483647 w 4464"/>
              <a:gd name="T15" fmla="*/ 317539908 h 503"/>
              <a:gd name="T16" fmla="*/ 2147483647 w 4464"/>
              <a:gd name="T17" fmla="*/ 297378651 h 503"/>
              <a:gd name="T18" fmla="*/ 2147483647 w 4464"/>
              <a:gd name="T19" fmla="*/ 400705890 h 503"/>
              <a:gd name="T20" fmla="*/ 2147483647 w 4464"/>
              <a:gd name="T21" fmla="*/ 234375514 h 503"/>
              <a:gd name="T22" fmla="*/ 2147483647 w 4464"/>
              <a:gd name="T23" fmla="*/ 191531998 h 503"/>
              <a:gd name="T24" fmla="*/ 2147483647 w 4464"/>
              <a:gd name="T25" fmla="*/ 317539908 h 503"/>
              <a:gd name="T26" fmla="*/ 2147483647 w 4464"/>
              <a:gd name="T27" fmla="*/ 420867247 h 503"/>
              <a:gd name="T28" fmla="*/ 2147483647 w 4464"/>
              <a:gd name="T29" fmla="*/ 317539908 h 503"/>
              <a:gd name="T30" fmla="*/ 1086186472 w 4464"/>
              <a:gd name="T31" fmla="*/ 337701166 h 503"/>
              <a:gd name="T32" fmla="*/ 877014388 w 4464"/>
              <a:gd name="T33" fmla="*/ 420867247 h 503"/>
              <a:gd name="T34" fmla="*/ 191531841 w 4464"/>
              <a:gd name="T35" fmla="*/ 441028505 h 503"/>
              <a:gd name="T36" fmla="*/ 128527168 w 4464"/>
              <a:gd name="T37" fmla="*/ 524192899 h 503"/>
              <a:gd name="T38" fmla="*/ 0 w 4464"/>
              <a:gd name="T39" fmla="*/ 1025705178 h 503"/>
              <a:gd name="T40" fmla="*/ 0 w 4464"/>
              <a:gd name="T41" fmla="*/ 1267640270 h 503"/>
              <a:gd name="T42" fmla="*/ 2147483647 w 4464"/>
              <a:gd name="T43" fmla="*/ 1267640270 h 5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64"/>
              <a:gd name="T67" fmla="*/ 0 h 503"/>
              <a:gd name="T68" fmla="*/ 4464 w 4464"/>
              <a:gd name="T69" fmla="*/ 503 h 5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64" h="503">
                <a:moveTo>
                  <a:pt x="4464" y="503"/>
                </a:moveTo>
                <a:lnTo>
                  <a:pt x="4464" y="23"/>
                </a:lnTo>
                <a:cubicBezTo>
                  <a:pt x="4442" y="16"/>
                  <a:pt x="4420" y="4"/>
                  <a:pt x="4398" y="2"/>
                </a:cubicBezTo>
                <a:cubicBezTo>
                  <a:pt x="4384" y="0"/>
                  <a:pt x="4370" y="8"/>
                  <a:pt x="4357" y="10"/>
                </a:cubicBezTo>
                <a:cubicBezTo>
                  <a:pt x="4285" y="18"/>
                  <a:pt x="4213" y="26"/>
                  <a:pt x="4142" y="35"/>
                </a:cubicBezTo>
                <a:cubicBezTo>
                  <a:pt x="4089" y="71"/>
                  <a:pt x="3998" y="69"/>
                  <a:pt x="3936" y="76"/>
                </a:cubicBezTo>
                <a:cubicBezTo>
                  <a:pt x="3766" y="67"/>
                  <a:pt x="3676" y="61"/>
                  <a:pt x="3499" y="68"/>
                </a:cubicBezTo>
                <a:cubicBezTo>
                  <a:pt x="3438" y="87"/>
                  <a:pt x="3378" y="105"/>
                  <a:pt x="3318" y="126"/>
                </a:cubicBezTo>
                <a:cubicBezTo>
                  <a:pt x="3142" y="109"/>
                  <a:pt x="3188" y="109"/>
                  <a:pt x="2922" y="118"/>
                </a:cubicBezTo>
                <a:cubicBezTo>
                  <a:pt x="2870" y="127"/>
                  <a:pt x="2822" y="143"/>
                  <a:pt x="2773" y="159"/>
                </a:cubicBezTo>
                <a:cubicBezTo>
                  <a:pt x="2586" y="141"/>
                  <a:pt x="2406" y="102"/>
                  <a:pt x="2221" y="93"/>
                </a:cubicBezTo>
                <a:cubicBezTo>
                  <a:pt x="2081" y="69"/>
                  <a:pt x="1959" y="69"/>
                  <a:pt x="1817" y="76"/>
                </a:cubicBezTo>
                <a:cubicBezTo>
                  <a:pt x="1736" y="103"/>
                  <a:pt x="1661" y="116"/>
                  <a:pt x="1577" y="126"/>
                </a:cubicBezTo>
                <a:cubicBezTo>
                  <a:pt x="1516" y="142"/>
                  <a:pt x="1455" y="147"/>
                  <a:pt x="1396" y="167"/>
                </a:cubicBezTo>
                <a:cubicBezTo>
                  <a:pt x="1280" y="159"/>
                  <a:pt x="1171" y="139"/>
                  <a:pt x="1058" y="126"/>
                </a:cubicBezTo>
                <a:cubicBezTo>
                  <a:pt x="849" y="128"/>
                  <a:pt x="639" y="125"/>
                  <a:pt x="431" y="134"/>
                </a:cubicBezTo>
                <a:cubicBezTo>
                  <a:pt x="408" y="134"/>
                  <a:pt x="375" y="165"/>
                  <a:pt x="348" y="167"/>
                </a:cubicBezTo>
                <a:cubicBezTo>
                  <a:pt x="257" y="171"/>
                  <a:pt x="166" y="172"/>
                  <a:pt x="76" y="175"/>
                </a:cubicBezTo>
                <a:cubicBezTo>
                  <a:pt x="55" y="196"/>
                  <a:pt x="63" y="185"/>
                  <a:pt x="51" y="208"/>
                </a:cubicBezTo>
                <a:lnTo>
                  <a:pt x="0" y="407"/>
                </a:lnTo>
                <a:lnTo>
                  <a:pt x="0" y="503"/>
                </a:lnTo>
                <a:lnTo>
                  <a:pt x="4464" y="503"/>
                </a:lnTo>
                <a:close/>
              </a:path>
            </a:pathLst>
          </a:custGeom>
          <a:blipFill dpi="0" rotWithShape="0">
            <a:blip r:embed="rId5"/>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87" name="AutoShape 7" descr="Cork"/>
          <p:cNvSpPr>
            <a:spLocks noChangeArrowheads="1"/>
          </p:cNvSpPr>
          <p:nvPr/>
        </p:nvSpPr>
        <p:spPr bwMode="auto">
          <a:xfrm>
            <a:off x="6934200" y="3962400"/>
            <a:ext cx="152400" cy="152400"/>
          </a:xfrm>
          <a:prstGeom prst="diamond">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88" name="AutoShape 8" descr="Cork"/>
          <p:cNvSpPr>
            <a:spLocks noChangeArrowheads="1"/>
          </p:cNvSpPr>
          <p:nvPr/>
        </p:nvSpPr>
        <p:spPr bwMode="auto">
          <a:xfrm>
            <a:off x="7086600" y="3962400"/>
            <a:ext cx="152400" cy="152400"/>
          </a:xfrm>
          <a:prstGeom prst="diamond">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89" name="AutoShape 9" descr="Cork"/>
          <p:cNvSpPr>
            <a:spLocks noChangeArrowheads="1"/>
          </p:cNvSpPr>
          <p:nvPr/>
        </p:nvSpPr>
        <p:spPr bwMode="auto">
          <a:xfrm>
            <a:off x="7391400" y="3962400"/>
            <a:ext cx="152400" cy="152400"/>
          </a:xfrm>
          <a:prstGeom prst="diamond">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90" name="AutoShape 10" descr="Cork"/>
          <p:cNvSpPr>
            <a:spLocks noChangeArrowheads="1"/>
          </p:cNvSpPr>
          <p:nvPr/>
        </p:nvSpPr>
        <p:spPr bwMode="auto">
          <a:xfrm>
            <a:off x="6705600" y="3962400"/>
            <a:ext cx="152400" cy="152400"/>
          </a:xfrm>
          <a:prstGeom prst="diamond">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91" name="AutoShape 11" descr="Cork"/>
          <p:cNvSpPr>
            <a:spLocks noChangeArrowheads="1"/>
          </p:cNvSpPr>
          <p:nvPr/>
        </p:nvSpPr>
        <p:spPr bwMode="auto">
          <a:xfrm>
            <a:off x="7543800" y="3886200"/>
            <a:ext cx="152400" cy="152400"/>
          </a:xfrm>
          <a:prstGeom prst="diamond">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92" name="AutoShape 12" descr="Cork"/>
          <p:cNvSpPr>
            <a:spLocks noChangeArrowheads="1"/>
          </p:cNvSpPr>
          <p:nvPr/>
        </p:nvSpPr>
        <p:spPr bwMode="auto">
          <a:xfrm>
            <a:off x="6400800" y="4038600"/>
            <a:ext cx="152400" cy="152400"/>
          </a:xfrm>
          <a:prstGeom prst="diamond">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9229" name="AutoShape 13"/>
          <p:cNvSpPr>
            <a:spLocks noChangeArrowheads="1"/>
          </p:cNvSpPr>
          <p:nvPr/>
        </p:nvSpPr>
        <p:spPr bwMode="auto">
          <a:xfrm>
            <a:off x="533400" y="2819400"/>
            <a:ext cx="457200" cy="1905000"/>
          </a:xfrm>
          <a:prstGeom prst="downArrow">
            <a:avLst>
              <a:gd name="adj1" fmla="val 50000"/>
              <a:gd name="adj2" fmla="val 104167"/>
            </a:avLst>
          </a:prstGeom>
          <a:gradFill rotWithShape="0">
            <a:gsLst>
              <a:gs pos="0">
                <a:srgbClr val="5E1847"/>
              </a:gs>
              <a:gs pos="100000">
                <a:srgbClr val="CC3399"/>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9230" name="Text Box 14"/>
          <p:cNvSpPr txBox="1">
            <a:spLocks noChangeArrowheads="1"/>
          </p:cNvSpPr>
          <p:nvPr/>
        </p:nvSpPr>
        <p:spPr bwMode="auto">
          <a:xfrm rot="-5400000">
            <a:off x="-160338" y="3435351"/>
            <a:ext cx="1082675"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smtClean="0">
                <a:solidFill>
                  <a:srgbClr val="000000"/>
                </a:solidFill>
              </a:rPr>
              <a:t>gravity</a:t>
            </a:r>
          </a:p>
        </p:txBody>
      </p:sp>
      <p:sp>
        <p:nvSpPr>
          <p:cNvPr id="199695" name="Text Box 15" descr="Oak"/>
          <p:cNvSpPr txBox="1">
            <a:spLocks noChangeArrowheads="1"/>
          </p:cNvSpPr>
          <p:nvPr/>
        </p:nvSpPr>
        <p:spPr bwMode="auto">
          <a:xfrm>
            <a:off x="3429000" y="4800600"/>
            <a:ext cx="3176588" cy="466725"/>
          </a:xfrm>
          <a:prstGeom prst="rect">
            <a:avLst/>
          </a:prstGeom>
          <a:gradFill rotWithShape="0">
            <a:gsLst>
              <a:gs pos="0">
                <a:srgbClr val="FFFF99"/>
              </a:gs>
              <a:gs pos="50000">
                <a:srgbClr val="FFFFD7"/>
              </a:gs>
              <a:gs pos="100000">
                <a:srgbClr val="FFFF99"/>
              </a:gs>
            </a:gsLst>
            <a:lin ang="5400000" scaled="1"/>
          </a:gradFill>
          <a:ln w="9525">
            <a:solidFill>
              <a:schemeClr val="bg2"/>
            </a:solidFill>
            <a:miter lim="800000"/>
            <a:headEnd/>
            <a:tailEnd/>
          </a:ln>
        </p:spPr>
        <p:txBody>
          <a:bodyPr wrap="none">
            <a:spAutoFit/>
          </a:bodyPr>
          <a:lstStyle/>
          <a:p>
            <a:pPr defTabSz="914400" eaLnBrk="0" fontAlgn="base" hangingPunct="0">
              <a:spcBef>
                <a:spcPct val="0"/>
              </a:spcBef>
              <a:spcAft>
                <a:spcPct val="0"/>
              </a:spcAft>
            </a:pPr>
            <a:r>
              <a:rPr lang="en-US" altLang="en-US" sz="2400" smtClean="0">
                <a:solidFill>
                  <a:srgbClr val="000000"/>
                </a:solidFill>
              </a:rPr>
              <a:t>deposited first - oldest</a:t>
            </a:r>
          </a:p>
        </p:txBody>
      </p:sp>
      <p:sp>
        <p:nvSpPr>
          <p:cNvPr id="199696" name="Text Box 16" descr="Oak"/>
          <p:cNvSpPr txBox="1">
            <a:spLocks noChangeArrowheads="1"/>
          </p:cNvSpPr>
          <p:nvPr/>
        </p:nvSpPr>
        <p:spPr bwMode="auto">
          <a:xfrm>
            <a:off x="3200400" y="3114675"/>
            <a:ext cx="3584575" cy="466725"/>
          </a:xfrm>
          <a:prstGeom prst="rect">
            <a:avLst/>
          </a:prstGeom>
          <a:gradFill rotWithShape="0">
            <a:gsLst>
              <a:gs pos="0">
                <a:srgbClr val="FFFF99"/>
              </a:gs>
              <a:gs pos="50000">
                <a:srgbClr val="FFFFD7"/>
              </a:gs>
              <a:gs pos="100000">
                <a:srgbClr val="FFFF99"/>
              </a:gs>
            </a:gsLst>
            <a:lin ang="5400000" scaled="1"/>
          </a:gradFill>
          <a:ln w="9525">
            <a:solidFill>
              <a:schemeClr val="bg2"/>
            </a:solidFill>
            <a:miter lim="800000"/>
            <a:headEnd/>
            <a:tailEnd/>
          </a:ln>
        </p:spPr>
        <p:txBody>
          <a:bodyPr wrap="none">
            <a:spAutoFit/>
          </a:bodyPr>
          <a:lstStyle/>
          <a:p>
            <a:pPr defTabSz="914400" eaLnBrk="0" fontAlgn="base" hangingPunct="0">
              <a:spcBef>
                <a:spcPct val="0"/>
              </a:spcBef>
              <a:spcAft>
                <a:spcPct val="0"/>
              </a:spcAft>
            </a:pPr>
            <a:r>
              <a:rPr lang="en-US" altLang="en-US" sz="2400" smtClean="0">
                <a:solidFill>
                  <a:srgbClr val="000000"/>
                </a:solidFill>
              </a:rPr>
              <a:t>deposited last - youngest</a:t>
            </a:r>
          </a:p>
        </p:txBody>
      </p:sp>
      <p:sp>
        <p:nvSpPr>
          <p:cNvPr id="9233" name="Rectangle 17"/>
          <p:cNvSpPr>
            <a:spLocks noChangeArrowheads="1"/>
          </p:cNvSpPr>
          <p:nvPr/>
        </p:nvSpPr>
        <p:spPr bwMode="auto">
          <a:xfrm>
            <a:off x="1219200" y="1371600"/>
            <a:ext cx="76200" cy="39624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698" name="Text Box 18"/>
          <p:cNvSpPr txBox="1">
            <a:spLocks noChangeArrowheads="1"/>
          </p:cNvSpPr>
          <p:nvPr/>
        </p:nvSpPr>
        <p:spPr bwMode="auto">
          <a:xfrm>
            <a:off x="1219200" y="5562600"/>
            <a:ext cx="7162800" cy="1128713"/>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algn="ctr" defTabSz="914400" eaLnBrk="0" fontAlgn="base" hangingPunct="0">
              <a:spcBef>
                <a:spcPct val="0"/>
              </a:spcBef>
              <a:spcAft>
                <a:spcPct val="0"/>
              </a:spcAft>
              <a:defRPr/>
            </a:pPr>
            <a:r>
              <a:rPr lang="en-US" altLang="en-US" sz="2800" dirty="0">
                <a:solidFill>
                  <a:srgbClr val="7030A0"/>
                </a:solidFill>
                <a:effectLst>
                  <a:outerShdw blurRad="38100" dist="38100" dir="2700000" algn="tl">
                    <a:srgbClr val="C0C0C0"/>
                  </a:outerShdw>
                </a:effectLst>
              </a:rPr>
              <a:t>Principle of Superposition</a:t>
            </a:r>
          </a:p>
          <a:p>
            <a:pPr algn="ctr" defTabSz="914400" eaLnBrk="0" fontAlgn="base" hangingPunct="0">
              <a:spcBef>
                <a:spcPct val="0"/>
              </a:spcBef>
              <a:spcAft>
                <a:spcPct val="0"/>
              </a:spcAft>
              <a:defRPr/>
            </a:pPr>
            <a:r>
              <a:rPr lang="en-US" altLang="en-US" sz="2000" dirty="0">
                <a:solidFill>
                  <a:srgbClr val="000000"/>
                </a:solidFill>
                <a:effectLst>
                  <a:outerShdw blurRad="38100" dist="38100" dir="2700000" algn="tl">
                    <a:srgbClr val="C0C0C0"/>
                  </a:outerShdw>
                </a:effectLst>
              </a:rPr>
              <a:t>In an undisturbed sedimentary sequence, the oldest rocks are on the bottom of the stack</a:t>
            </a:r>
          </a:p>
        </p:txBody>
      </p:sp>
      <p:sp>
        <p:nvSpPr>
          <p:cNvPr id="199699" name="Text Box 19"/>
          <p:cNvSpPr txBox="1">
            <a:spLocks noChangeArrowheads="1"/>
          </p:cNvSpPr>
          <p:nvPr/>
        </p:nvSpPr>
        <p:spPr bwMode="auto">
          <a:xfrm>
            <a:off x="1216025" y="319088"/>
            <a:ext cx="7169150" cy="823912"/>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flatTx/>
          </a:bodyPr>
          <a:lstStyle/>
          <a:p>
            <a:pPr algn="ctr" defTabSz="914400" eaLnBrk="0" fontAlgn="base" hangingPunct="0">
              <a:spcBef>
                <a:spcPct val="0"/>
              </a:spcBef>
              <a:spcAft>
                <a:spcPct val="0"/>
              </a:spcAft>
              <a:defRPr/>
            </a:pPr>
            <a:r>
              <a:rPr lang="en-US" altLang="en-US" sz="2800" dirty="0">
                <a:solidFill>
                  <a:srgbClr val="7030A0"/>
                </a:solidFill>
                <a:effectLst>
                  <a:outerShdw blurRad="38100" dist="38100" dir="2700000" algn="tl">
                    <a:srgbClr val="C0C0C0"/>
                  </a:outerShdw>
                </a:effectLst>
              </a:rPr>
              <a:t>Principle of Original Horizontality</a:t>
            </a:r>
          </a:p>
          <a:p>
            <a:pPr algn="ctr" defTabSz="914400" eaLnBrk="0" fontAlgn="base" hangingPunct="0">
              <a:spcBef>
                <a:spcPct val="0"/>
              </a:spcBef>
              <a:spcAft>
                <a:spcPct val="0"/>
              </a:spcAft>
              <a:defRPr/>
            </a:pPr>
            <a:r>
              <a:rPr lang="en-US" altLang="en-US" sz="2000" dirty="0">
                <a:solidFill>
                  <a:srgbClr val="000000"/>
                </a:solidFill>
              </a:rPr>
              <a:t>Sedimentary rocks were deposited in primarily horizontal beds</a:t>
            </a:r>
          </a:p>
        </p:txBody>
      </p:sp>
      <p:sp>
        <p:nvSpPr>
          <p:cNvPr id="199700" name="Oval 20" descr="Stationery"/>
          <p:cNvSpPr>
            <a:spLocks noChangeArrowheads="1"/>
          </p:cNvSpPr>
          <p:nvPr/>
        </p:nvSpPr>
        <p:spPr bwMode="auto">
          <a:xfrm>
            <a:off x="6019800" y="4648200"/>
            <a:ext cx="228600" cy="152400"/>
          </a:xfrm>
          <a:prstGeom prst="ellipse">
            <a:avLst/>
          </a:prstGeom>
          <a:blipFill dpi="0" rotWithShape="0">
            <a:blip r:embed="rId5"/>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701" name="Oval 21" descr="Stationery"/>
          <p:cNvSpPr>
            <a:spLocks noChangeArrowheads="1"/>
          </p:cNvSpPr>
          <p:nvPr/>
        </p:nvSpPr>
        <p:spPr bwMode="auto">
          <a:xfrm>
            <a:off x="7505700" y="4648200"/>
            <a:ext cx="152400" cy="152400"/>
          </a:xfrm>
          <a:prstGeom prst="ellipse">
            <a:avLst/>
          </a:prstGeom>
          <a:blipFill dpi="0" rotWithShape="0">
            <a:blip r:embed="rId5"/>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702" name="Oval 22" descr="Stationery"/>
          <p:cNvSpPr>
            <a:spLocks noChangeArrowheads="1"/>
          </p:cNvSpPr>
          <p:nvPr/>
        </p:nvSpPr>
        <p:spPr bwMode="auto">
          <a:xfrm>
            <a:off x="7962900" y="4648200"/>
            <a:ext cx="76200" cy="152400"/>
          </a:xfrm>
          <a:prstGeom prst="ellipse">
            <a:avLst/>
          </a:prstGeom>
          <a:blipFill dpi="0" rotWithShape="0">
            <a:blip r:embed="rId5"/>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703" name="Oval 23" descr="Stationery"/>
          <p:cNvSpPr>
            <a:spLocks noChangeArrowheads="1"/>
          </p:cNvSpPr>
          <p:nvPr/>
        </p:nvSpPr>
        <p:spPr bwMode="auto">
          <a:xfrm>
            <a:off x="6743700" y="4648200"/>
            <a:ext cx="228600" cy="152400"/>
          </a:xfrm>
          <a:prstGeom prst="ellipse">
            <a:avLst/>
          </a:prstGeom>
          <a:blipFill dpi="0" rotWithShape="0">
            <a:blip r:embed="rId5"/>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9704" name="Oval 24" descr="Stationery"/>
          <p:cNvSpPr>
            <a:spLocks noChangeArrowheads="1"/>
          </p:cNvSpPr>
          <p:nvPr/>
        </p:nvSpPr>
        <p:spPr bwMode="auto">
          <a:xfrm>
            <a:off x="7200900" y="4648200"/>
            <a:ext cx="228600" cy="228600"/>
          </a:xfrm>
          <a:prstGeom prst="ellipse">
            <a:avLst/>
          </a:prstGeom>
          <a:blipFill dpi="0" rotWithShape="0">
            <a:blip r:embed="rId5"/>
            <a:srcRect/>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5" name="Rectangle 17"/>
          <p:cNvSpPr>
            <a:spLocks noChangeArrowheads="1"/>
          </p:cNvSpPr>
          <p:nvPr/>
        </p:nvSpPr>
        <p:spPr bwMode="auto">
          <a:xfrm>
            <a:off x="8229600" y="1371600"/>
            <a:ext cx="76200" cy="39624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0967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9700"/>
                                        </p:tgtEl>
                                        <p:attrNameLst>
                                          <p:attrName>style.visibility</p:attrName>
                                        </p:attrNameLst>
                                      </p:cBhvr>
                                      <p:to>
                                        <p:strVal val="visible"/>
                                      </p:to>
                                    </p:set>
                                    <p:animEffect transition="in" filter="fade">
                                      <p:cBhvr>
                                        <p:cTn id="7" dur="1000"/>
                                        <p:tgtEl>
                                          <p:spTgt spid="199700"/>
                                        </p:tgtEl>
                                      </p:cBhvr>
                                    </p:animEffect>
                                    <p:anim calcmode="lin" valueType="num">
                                      <p:cBhvr>
                                        <p:cTn id="8" dur="1000" fill="hold"/>
                                        <p:tgtEl>
                                          <p:spTgt spid="199700"/>
                                        </p:tgtEl>
                                        <p:attrNameLst>
                                          <p:attrName>ppt_x</p:attrName>
                                        </p:attrNameLst>
                                      </p:cBhvr>
                                      <p:tavLst>
                                        <p:tav tm="0">
                                          <p:val>
                                            <p:strVal val="#ppt_x"/>
                                          </p:val>
                                        </p:tav>
                                        <p:tav tm="100000">
                                          <p:val>
                                            <p:strVal val="#ppt_x"/>
                                          </p:val>
                                        </p:tav>
                                      </p:tavLst>
                                    </p:anim>
                                    <p:anim calcmode="lin" valueType="num">
                                      <p:cBhvr>
                                        <p:cTn id="9" dur="1000" fill="hold"/>
                                        <p:tgtEl>
                                          <p:spTgt spid="19970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9701"/>
                                        </p:tgtEl>
                                        <p:attrNameLst>
                                          <p:attrName>style.visibility</p:attrName>
                                        </p:attrNameLst>
                                      </p:cBhvr>
                                      <p:to>
                                        <p:strVal val="visible"/>
                                      </p:to>
                                    </p:set>
                                    <p:animEffect transition="in" filter="fade">
                                      <p:cBhvr>
                                        <p:cTn id="12" dur="1000"/>
                                        <p:tgtEl>
                                          <p:spTgt spid="199701"/>
                                        </p:tgtEl>
                                      </p:cBhvr>
                                    </p:animEffect>
                                    <p:anim calcmode="lin" valueType="num">
                                      <p:cBhvr>
                                        <p:cTn id="13" dur="1000" fill="hold"/>
                                        <p:tgtEl>
                                          <p:spTgt spid="199701"/>
                                        </p:tgtEl>
                                        <p:attrNameLst>
                                          <p:attrName>ppt_x</p:attrName>
                                        </p:attrNameLst>
                                      </p:cBhvr>
                                      <p:tavLst>
                                        <p:tav tm="0">
                                          <p:val>
                                            <p:strVal val="#ppt_x"/>
                                          </p:val>
                                        </p:tav>
                                        <p:tav tm="100000">
                                          <p:val>
                                            <p:strVal val="#ppt_x"/>
                                          </p:val>
                                        </p:tav>
                                      </p:tavLst>
                                    </p:anim>
                                    <p:anim calcmode="lin" valueType="num">
                                      <p:cBhvr>
                                        <p:cTn id="14" dur="1000" fill="hold"/>
                                        <p:tgtEl>
                                          <p:spTgt spid="19970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99702"/>
                                        </p:tgtEl>
                                        <p:attrNameLst>
                                          <p:attrName>style.visibility</p:attrName>
                                        </p:attrNameLst>
                                      </p:cBhvr>
                                      <p:to>
                                        <p:strVal val="visible"/>
                                      </p:to>
                                    </p:set>
                                    <p:animEffect transition="in" filter="fade">
                                      <p:cBhvr>
                                        <p:cTn id="17" dur="500"/>
                                        <p:tgtEl>
                                          <p:spTgt spid="199702"/>
                                        </p:tgtEl>
                                      </p:cBhvr>
                                    </p:animEffect>
                                    <p:anim calcmode="lin" valueType="num">
                                      <p:cBhvr>
                                        <p:cTn id="18" dur="500" fill="hold"/>
                                        <p:tgtEl>
                                          <p:spTgt spid="199702"/>
                                        </p:tgtEl>
                                        <p:attrNameLst>
                                          <p:attrName>ppt_x</p:attrName>
                                        </p:attrNameLst>
                                      </p:cBhvr>
                                      <p:tavLst>
                                        <p:tav tm="0">
                                          <p:val>
                                            <p:strVal val="#ppt_x"/>
                                          </p:val>
                                        </p:tav>
                                        <p:tav tm="100000">
                                          <p:val>
                                            <p:strVal val="#ppt_x"/>
                                          </p:val>
                                        </p:tav>
                                      </p:tavLst>
                                    </p:anim>
                                    <p:anim calcmode="lin" valueType="num">
                                      <p:cBhvr>
                                        <p:cTn id="19" dur="500" fill="hold"/>
                                        <p:tgtEl>
                                          <p:spTgt spid="19970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9703"/>
                                        </p:tgtEl>
                                        <p:attrNameLst>
                                          <p:attrName>style.visibility</p:attrName>
                                        </p:attrNameLst>
                                      </p:cBhvr>
                                      <p:to>
                                        <p:strVal val="visible"/>
                                      </p:to>
                                    </p:set>
                                    <p:animEffect transition="in" filter="fade">
                                      <p:cBhvr>
                                        <p:cTn id="22" dur="3000"/>
                                        <p:tgtEl>
                                          <p:spTgt spid="199703"/>
                                        </p:tgtEl>
                                      </p:cBhvr>
                                    </p:animEffect>
                                    <p:anim calcmode="lin" valueType="num">
                                      <p:cBhvr>
                                        <p:cTn id="23" dur="3000" fill="hold"/>
                                        <p:tgtEl>
                                          <p:spTgt spid="199703"/>
                                        </p:tgtEl>
                                        <p:attrNameLst>
                                          <p:attrName>ppt_x</p:attrName>
                                        </p:attrNameLst>
                                      </p:cBhvr>
                                      <p:tavLst>
                                        <p:tav tm="0">
                                          <p:val>
                                            <p:strVal val="#ppt_x"/>
                                          </p:val>
                                        </p:tav>
                                        <p:tav tm="100000">
                                          <p:val>
                                            <p:strVal val="#ppt_x"/>
                                          </p:val>
                                        </p:tav>
                                      </p:tavLst>
                                    </p:anim>
                                    <p:anim calcmode="lin" valueType="num">
                                      <p:cBhvr>
                                        <p:cTn id="24" dur="3000" fill="hold"/>
                                        <p:tgtEl>
                                          <p:spTgt spid="19970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99704"/>
                                        </p:tgtEl>
                                        <p:attrNameLst>
                                          <p:attrName>style.visibility</p:attrName>
                                        </p:attrNameLst>
                                      </p:cBhvr>
                                      <p:to>
                                        <p:strVal val="visible"/>
                                      </p:to>
                                    </p:set>
                                    <p:animEffect transition="in" filter="fade">
                                      <p:cBhvr>
                                        <p:cTn id="27" dur="3000"/>
                                        <p:tgtEl>
                                          <p:spTgt spid="199704"/>
                                        </p:tgtEl>
                                      </p:cBhvr>
                                    </p:animEffect>
                                    <p:anim calcmode="lin" valueType="num">
                                      <p:cBhvr>
                                        <p:cTn id="28" dur="3000" fill="hold"/>
                                        <p:tgtEl>
                                          <p:spTgt spid="199704"/>
                                        </p:tgtEl>
                                        <p:attrNameLst>
                                          <p:attrName>ppt_x</p:attrName>
                                        </p:attrNameLst>
                                      </p:cBhvr>
                                      <p:tavLst>
                                        <p:tav tm="0">
                                          <p:val>
                                            <p:strVal val="#ppt_x"/>
                                          </p:val>
                                        </p:tav>
                                        <p:tav tm="100000">
                                          <p:val>
                                            <p:strVal val="#ppt_x"/>
                                          </p:val>
                                        </p:tav>
                                      </p:tavLst>
                                    </p:anim>
                                    <p:anim calcmode="lin" valueType="num">
                                      <p:cBhvr>
                                        <p:cTn id="29" dur="3000" fill="hold"/>
                                        <p:tgtEl>
                                          <p:spTgt spid="199704"/>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12" presetClass="entr" presetSubtype="4" fill="hold" grpId="0" nodeType="afterEffect">
                                  <p:stCondLst>
                                    <p:cond delay="0"/>
                                  </p:stCondLst>
                                  <p:childTnLst>
                                    <p:set>
                                      <p:cBhvr>
                                        <p:cTn id="32" dur="1" fill="hold">
                                          <p:stCondLst>
                                            <p:cond delay="0"/>
                                          </p:stCondLst>
                                        </p:cTn>
                                        <p:tgtEl>
                                          <p:spTgt spid="199686"/>
                                        </p:tgtEl>
                                        <p:attrNameLst>
                                          <p:attrName>style.visibility</p:attrName>
                                        </p:attrNameLst>
                                      </p:cBhvr>
                                      <p:to>
                                        <p:strVal val="visible"/>
                                      </p:to>
                                    </p:set>
                                    <p:animEffect transition="in" filter="slide(fromBottom)">
                                      <p:cBhvr>
                                        <p:cTn id="33" dur="500"/>
                                        <p:tgtEl>
                                          <p:spTgt spid="199686"/>
                                        </p:tgtEl>
                                      </p:cBhvr>
                                    </p:animEffect>
                                  </p:childTnLst>
                                </p:cTn>
                              </p:par>
                            </p:childTnLst>
                          </p:cTn>
                        </p:par>
                        <p:par>
                          <p:cTn id="34" fill="hold">
                            <p:stCondLst>
                              <p:cond delay="3500"/>
                            </p:stCondLst>
                            <p:childTnLst>
                              <p:par>
                                <p:cTn id="35" presetID="47" presetClass="entr" presetSubtype="0" fill="hold" grpId="0" nodeType="afterEffect">
                                  <p:stCondLst>
                                    <p:cond delay="0"/>
                                  </p:stCondLst>
                                  <p:childTnLst>
                                    <p:set>
                                      <p:cBhvr>
                                        <p:cTn id="36" dur="1" fill="hold">
                                          <p:stCondLst>
                                            <p:cond delay="0"/>
                                          </p:stCondLst>
                                        </p:cTn>
                                        <p:tgtEl>
                                          <p:spTgt spid="199687"/>
                                        </p:tgtEl>
                                        <p:attrNameLst>
                                          <p:attrName>style.visibility</p:attrName>
                                        </p:attrNameLst>
                                      </p:cBhvr>
                                      <p:to>
                                        <p:strVal val="visible"/>
                                      </p:to>
                                    </p:set>
                                    <p:animEffect transition="in" filter="fade">
                                      <p:cBhvr>
                                        <p:cTn id="37" dur="500"/>
                                        <p:tgtEl>
                                          <p:spTgt spid="199687"/>
                                        </p:tgtEl>
                                      </p:cBhvr>
                                    </p:animEffect>
                                    <p:anim calcmode="lin" valueType="num">
                                      <p:cBhvr>
                                        <p:cTn id="38" dur="500" fill="hold"/>
                                        <p:tgtEl>
                                          <p:spTgt spid="199687"/>
                                        </p:tgtEl>
                                        <p:attrNameLst>
                                          <p:attrName>ppt_x</p:attrName>
                                        </p:attrNameLst>
                                      </p:cBhvr>
                                      <p:tavLst>
                                        <p:tav tm="0">
                                          <p:val>
                                            <p:strVal val="#ppt_x"/>
                                          </p:val>
                                        </p:tav>
                                        <p:tav tm="100000">
                                          <p:val>
                                            <p:strVal val="#ppt_x"/>
                                          </p:val>
                                        </p:tav>
                                      </p:tavLst>
                                    </p:anim>
                                    <p:anim calcmode="lin" valueType="num">
                                      <p:cBhvr>
                                        <p:cTn id="39" dur="500" fill="hold"/>
                                        <p:tgtEl>
                                          <p:spTgt spid="19968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99688"/>
                                        </p:tgtEl>
                                        <p:attrNameLst>
                                          <p:attrName>style.visibility</p:attrName>
                                        </p:attrNameLst>
                                      </p:cBhvr>
                                      <p:to>
                                        <p:strVal val="visible"/>
                                      </p:to>
                                    </p:set>
                                    <p:animEffect transition="in" filter="fade">
                                      <p:cBhvr>
                                        <p:cTn id="42" dur="5000"/>
                                        <p:tgtEl>
                                          <p:spTgt spid="199688"/>
                                        </p:tgtEl>
                                      </p:cBhvr>
                                    </p:animEffect>
                                    <p:anim calcmode="lin" valueType="num">
                                      <p:cBhvr>
                                        <p:cTn id="43" dur="5000" fill="hold"/>
                                        <p:tgtEl>
                                          <p:spTgt spid="199688"/>
                                        </p:tgtEl>
                                        <p:attrNameLst>
                                          <p:attrName>ppt_x</p:attrName>
                                        </p:attrNameLst>
                                      </p:cBhvr>
                                      <p:tavLst>
                                        <p:tav tm="0">
                                          <p:val>
                                            <p:strVal val="#ppt_x"/>
                                          </p:val>
                                        </p:tav>
                                        <p:tav tm="100000">
                                          <p:val>
                                            <p:strVal val="#ppt_x"/>
                                          </p:val>
                                        </p:tav>
                                      </p:tavLst>
                                    </p:anim>
                                    <p:anim calcmode="lin" valueType="num">
                                      <p:cBhvr>
                                        <p:cTn id="44" dur="5000" fill="hold"/>
                                        <p:tgtEl>
                                          <p:spTgt spid="19968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9689"/>
                                        </p:tgtEl>
                                        <p:attrNameLst>
                                          <p:attrName>style.visibility</p:attrName>
                                        </p:attrNameLst>
                                      </p:cBhvr>
                                      <p:to>
                                        <p:strVal val="visible"/>
                                      </p:to>
                                    </p:set>
                                    <p:animEffect transition="in" filter="fade">
                                      <p:cBhvr>
                                        <p:cTn id="47" dur="2000"/>
                                        <p:tgtEl>
                                          <p:spTgt spid="199689"/>
                                        </p:tgtEl>
                                      </p:cBhvr>
                                    </p:animEffect>
                                    <p:anim calcmode="lin" valueType="num">
                                      <p:cBhvr>
                                        <p:cTn id="48" dur="2000" fill="hold"/>
                                        <p:tgtEl>
                                          <p:spTgt spid="199689"/>
                                        </p:tgtEl>
                                        <p:attrNameLst>
                                          <p:attrName>ppt_x</p:attrName>
                                        </p:attrNameLst>
                                      </p:cBhvr>
                                      <p:tavLst>
                                        <p:tav tm="0">
                                          <p:val>
                                            <p:strVal val="#ppt_x"/>
                                          </p:val>
                                        </p:tav>
                                        <p:tav tm="100000">
                                          <p:val>
                                            <p:strVal val="#ppt_x"/>
                                          </p:val>
                                        </p:tav>
                                      </p:tavLst>
                                    </p:anim>
                                    <p:anim calcmode="lin" valueType="num">
                                      <p:cBhvr>
                                        <p:cTn id="49" dur="2000" fill="hold"/>
                                        <p:tgtEl>
                                          <p:spTgt spid="19968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99690"/>
                                        </p:tgtEl>
                                        <p:attrNameLst>
                                          <p:attrName>style.visibility</p:attrName>
                                        </p:attrNameLst>
                                      </p:cBhvr>
                                      <p:to>
                                        <p:strVal val="visible"/>
                                      </p:to>
                                    </p:set>
                                    <p:animEffect transition="in" filter="fade">
                                      <p:cBhvr>
                                        <p:cTn id="52" dur="3000"/>
                                        <p:tgtEl>
                                          <p:spTgt spid="199690"/>
                                        </p:tgtEl>
                                      </p:cBhvr>
                                    </p:animEffect>
                                    <p:anim calcmode="lin" valueType="num">
                                      <p:cBhvr>
                                        <p:cTn id="53" dur="3000" fill="hold"/>
                                        <p:tgtEl>
                                          <p:spTgt spid="199690"/>
                                        </p:tgtEl>
                                        <p:attrNameLst>
                                          <p:attrName>ppt_x</p:attrName>
                                        </p:attrNameLst>
                                      </p:cBhvr>
                                      <p:tavLst>
                                        <p:tav tm="0">
                                          <p:val>
                                            <p:strVal val="#ppt_x"/>
                                          </p:val>
                                        </p:tav>
                                        <p:tav tm="100000">
                                          <p:val>
                                            <p:strVal val="#ppt_x"/>
                                          </p:val>
                                        </p:tav>
                                      </p:tavLst>
                                    </p:anim>
                                    <p:anim calcmode="lin" valueType="num">
                                      <p:cBhvr>
                                        <p:cTn id="54" dur="3000" fill="hold"/>
                                        <p:tgtEl>
                                          <p:spTgt spid="19969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199691"/>
                                        </p:tgtEl>
                                        <p:attrNameLst>
                                          <p:attrName>style.visibility</p:attrName>
                                        </p:attrNameLst>
                                      </p:cBhvr>
                                      <p:to>
                                        <p:strVal val="visible"/>
                                      </p:to>
                                    </p:set>
                                    <p:animEffect transition="in" filter="fade">
                                      <p:cBhvr>
                                        <p:cTn id="57" dur="500"/>
                                        <p:tgtEl>
                                          <p:spTgt spid="199691"/>
                                        </p:tgtEl>
                                      </p:cBhvr>
                                    </p:animEffect>
                                    <p:anim calcmode="lin" valueType="num">
                                      <p:cBhvr>
                                        <p:cTn id="58" dur="500" fill="hold"/>
                                        <p:tgtEl>
                                          <p:spTgt spid="199691"/>
                                        </p:tgtEl>
                                        <p:attrNameLst>
                                          <p:attrName>ppt_x</p:attrName>
                                        </p:attrNameLst>
                                      </p:cBhvr>
                                      <p:tavLst>
                                        <p:tav tm="0">
                                          <p:val>
                                            <p:strVal val="#ppt_x"/>
                                          </p:val>
                                        </p:tav>
                                        <p:tav tm="100000">
                                          <p:val>
                                            <p:strVal val="#ppt_x"/>
                                          </p:val>
                                        </p:tav>
                                      </p:tavLst>
                                    </p:anim>
                                    <p:anim calcmode="lin" valueType="num">
                                      <p:cBhvr>
                                        <p:cTn id="59" dur="500" fill="hold"/>
                                        <p:tgtEl>
                                          <p:spTgt spid="199691"/>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99692"/>
                                        </p:tgtEl>
                                        <p:attrNameLst>
                                          <p:attrName>style.visibility</p:attrName>
                                        </p:attrNameLst>
                                      </p:cBhvr>
                                      <p:to>
                                        <p:strVal val="visible"/>
                                      </p:to>
                                    </p:set>
                                    <p:animEffect transition="in" filter="fade">
                                      <p:cBhvr>
                                        <p:cTn id="62" dur="2000"/>
                                        <p:tgtEl>
                                          <p:spTgt spid="199692"/>
                                        </p:tgtEl>
                                      </p:cBhvr>
                                    </p:animEffect>
                                    <p:anim calcmode="lin" valueType="num">
                                      <p:cBhvr>
                                        <p:cTn id="63" dur="2000" fill="hold"/>
                                        <p:tgtEl>
                                          <p:spTgt spid="199692"/>
                                        </p:tgtEl>
                                        <p:attrNameLst>
                                          <p:attrName>ppt_x</p:attrName>
                                        </p:attrNameLst>
                                      </p:cBhvr>
                                      <p:tavLst>
                                        <p:tav tm="0">
                                          <p:val>
                                            <p:strVal val="#ppt_x"/>
                                          </p:val>
                                        </p:tav>
                                        <p:tav tm="100000">
                                          <p:val>
                                            <p:strVal val="#ppt_x"/>
                                          </p:val>
                                        </p:tav>
                                      </p:tavLst>
                                    </p:anim>
                                    <p:anim calcmode="lin" valueType="num">
                                      <p:cBhvr>
                                        <p:cTn id="64" dur="2000" fill="hold"/>
                                        <p:tgtEl>
                                          <p:spTgt spid="199692"/>
                                        </p:tgtEl>
                                        <p:attrNameLst>
                                          <p:attrName>ppt_y</p:attrName>
                                        </p:attrNameLst>
                                      </p:cBhvr>
                                      <p:tavLst>
                                        <p:tav tm="0">
                                          <p:val>
                                            <p:strVal val="#ppt_y-.1"/>
                                          </p:val>
                                        </p:tav>
                                        <p:tav tm="100000">
                                          <p:val>
                                            <p:strVal val="#ppt_y"/>
                                          </p:val>
                                        </p:tav>
                                      </p:tavLst>
                                    </p:anim>
                                  </p:childTnLst>
                                </p:cTn>
                              </p:par>
                            </p:childTnLst>
                          </p:cTn>
                        </p:par>
                        <p:par>
                          <p:cTn id="65" fill="hold">
                            <p:stCondLst>
                              <p:cond delay="8500"/>
                            </p:stCondLst>
                            <p:childTnLst>
                              <p:par>
                                <p:cTn id="66" presetID="12" presetClass="entr" presetSubtype="4" fill="hold" grpId="0" nodeType="afterEffect">
                                  <p:stCondLst>
                                    <p:cond delay="0"/>
                                  </p:stCondLst>
                                  <p:childTnLst>
                                    <p:set>
                                      <p:cBhvr>
                                        <p:cTn id="67" dur="1" fill="hold">
                                          <p:stCondLst>
                                            <p:cond delay="0"/>
                                          </p:stCondLst>
                                        </p:cTn>
                                        <p:tgtEl>
                                          <p:spTgt spid="199684"/>
                                        </p:tgtEl>
                                        <p:attrNameLst>
                                          <p:attrName>style.visibility</p:attrName>
                                        </p:attrNameLst>
                                      </p:cBhvr>
                                      <p:to>
                                        <p:strVal val="visible"/>
                                      </p:to>
                                    </p:set>
                                    <p:animEffect transition="in" filter="slide(fromBottom)">
                                      <p:cBhvr>
                                        <p:cTn id="68" dur="500"/>
                                        <p:tgtEl>
                                          <p:spTgt spid="199684"/>
                                        </p:tgtEl>
                                      </p:cBhvr>
                                    </p:animEffect>
                                  </p:childTnLst>
                                </p:cTn>
                              </p:par>
                            </p:childTnLst>
                          </p:cTn>
                        </p:par>
                        <p:par>
                          <p:cTn id="69" fill="hold">
                            <p:stCondLst>
                              <p:cond delay="9000"/>
                            </p:stCondLst>
                            <p:childTnLst>
                              <p:par>
                                <p:cTn id="70" presetID="9" presetClass="entr" presetSubtype="0" fill="hold" grpId="0" nodeType="afterEffect">
                                  <p:stCondLst>
                                    <p:cond delay="0"/>
                                  </p:stCondLst>
                                  <p:childTnLst>
                                    <p:set>
                                      <p:cBhvr>
                                        <p:cTn id="71" dur="1" fill="hold">
                                          <p:stCondLst>
                                            <p:cond delay="0"/>
                                          </p:stCondLst>
                                        </p:cTn>
                                        <p:tgtEl>
                                          <p:spTgt spid="199683"/>
                                        </p:tgtEl>
                                        <p:attrNameLst>
                                          <p:attrName>style.visibility</p:attrName>
                                        </p:attrNameLst>
                                      </p:cBhvr>
                                      <p:to>
                                        <p:strVal val="visible"/>
                                      </p:to>
                                    </p:set>
                                    <p:animEffect transition="in" filter="dissolve">
                                      <p:cBhvr>
                                        <p:cTn id="72" dur="500"/>
                                        <p:tgtEl>
                                          <p:spTgt spid="199683"/>
                                        </p:tgtEl>
                                      </p:cBhvr>
                                    </p:animEffect>
                                  </p:childTnLst>
                                </p:cTn>
                              </p:par>
                            </p:childTnLst>
                          </p:cTn>
                        </p:par>
                      </p:childTnLst>
                    </p:cTn>
                  </p:par>
                  <p:par>
                    <p:cTn id="73" fill="hold">
                      <p:stCondLst>
                        <p:cond delay="indefinite"/>
                      </p:stCondLst>
                      <p:childTnLst>
                        <p:par>
                          <p:cTn id="74" fill="hold">
                            <p:stCondLst>
                              <p:cond delay="0"/>
                            </p:stCondLst>
                            <p:childTnLst>
                              <p:par>
                                <p:cTn id="75" presetID="17" presetClass="entr" presetSubtype="10" fill="hold" grpId="0" nodeType="clickEffect">
                                  <p:stCondLst>
                                    <p:cond delay="0"/>
                                  </p:stCondLst>
                                  <p:childTnLst>
                                    <p:set>
                                      <p:cBhvr>
                                        <p:cTn id="76" dur="1" fill="hold">
                                          <p:stCondLst>
                                            <p:cond delay="0"/>
                                          </p:stCondLst>
                                        </p:cTn>
                                        <p:tgtEl>
                                          <p:spTgt spid="199698"/>
                                        </p:tgtEl>
                                        <p:attrNameLst>
                                          <p:attrName>style.visibility</p:attrName>
                                        </p:attrNameLst>
                                      </p:cBhvr>
                                      <p:to>
                                        <p:strVal val="visible"/>
                                      </p:to>
                                    </p:set>
                                    <p:anim calcmode="lin" valueType="num">
                                      <p:cBhvr>
                                        <p:cTn id="77" dur="500" fill="hold"/>
                                        <p:tgtEl>
                                          <p:spTgt spid="199698"/>
                                        </p:tgtEl>
                                        <p:attrNameLst>
                                          <p:attrName>ppt_w</p:attrName>
                                        </p:attrNameLst>
                                      </p:cBhvr>
                                      <p:tavLst>
                                        <p:tav tm="0">
                                          <p:val>
                                            <p:fltVal val="0"/>
                                          </p:val>
                                        </p:tav>
                                        <p:tav tm="100000">
                                          <p:val>
                                            <p:strVal val="#ppt_w"/>
                                          </p:val>
                                        </p:tav>
                                      </p:tavLst>
                                    </p:anim>
                                    <p:anim calcmode="lin" valueType="num">
                                      <p:cBhvr>
                                        <p:cTn id="78" dur="500" fill="hold"/>
                                        <p:tgtEl>
                                          <p:spTgt spid="199698"/>
                                        </p:tgtEl>
                                        <p:attrNameLst>
                                          <p:attrName>ppt_h</p:attrName>
                                        </p:attrNameLst>
                                      </p:cBhvr>
                                      <p:tavLst>
                                        <p:tav tm="0">
                                          <p:val>
                                            <p:strVal val="#ppt_h"/>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199695"/>
                                        </p:tgtEl>
                                        <p:attrNameLst>
                                          <p:attrName>style.visibility</p:attrName>
                                        </p:attrNameLst>
                                      </p:cBhvr>
                                      <p:to>
                                        <p:strVal val="visible"/>
                                      </p:to>
                                    </p:set>
                                    <p:anim calcmode="lin" valueType="num">
                                      <p:cBhvr>
                                        <p:cTn id="81" dur="500" fill="hold"/>
                                        <p:tgtEl>
                                          <p:spTgt spid="199695"/>
                                        </p:tgtEl>
                                        <p:attrNameLst>
                                          <p:attrName>ppt_w</p:attrName>
                                        </p:attrNameLst>
                                      </p:cBhvr>
                                      <p:tavLst>
                                        <p:tav tm="0">
                                          <p:val>
                                            <p:fltVal val="0"/>
                                          </p:val>
                                        </p:tav>
                                        <p:tav tm="100000">
                                          <p:val>
                                            <p:strVal val="#ppt_w"/>
                                          </p:val>
                                        </p:tav>
                                      </p:tavLst>
                                    </p:anim>
                                    <p:anim calcmode="lin" valueType="num">
                                      <p:cBhvr>
                                        <p:cTn id="82" dur="500" fill="hold"/>
                                        <p:tgtEl>
                                          <p:spTgt spid="199695"/>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199696"/>
                                        </p:tgtEl>
                                        <p:attrNameLst>
                                          <p:attrName>style.visibility</p:attrName>
                                        </p:attrNameLst>
                                      </p:cBhvr>
                                      <p:to>
                                        <p:strVal val="visible"/>
                                      </p:to>
                                    </p:set>
                                    <p:anim calcmode="lin" valueType="num">
                                      <p:cBhvr>
                                        <p:cTn id="85" dur="500" fill="hold"/>
                                        <p:tgtEl>
                                          <p:spTgt spid="199696"/>
                                        </p:tgtEl>
                                        <p:attrNameLst>
                                          <p:attrName>ppt_w</p:attrName>
                                        </p:attrNameLst>
                                      </p:cBhvr>
                                      <p:tavLst>
                                        <p:tav tm="0">
                                          <p:val>
                                            <p:fltVal val="0"/>
                                          </p:val>
                                        </p:tav>
                                        <p:tav tm="100000">
                                          <p:val>
                                            <p:strVal val="#ppt_w"/>
                                          </p:val>
                                        </p:tav>
                                      </p:tavLst>
                                    </p:anim>
                                    <p:anim calcmode="lin" valueType="num">
                                      <p:cBhvr>
                                        <p:cTn id="86" dur="500" fill="hold"/>
                                        <p:tgtEl>
                                          <p:spTgt spid="1996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animBg="1"/>
      <p:bldP spid="199684" grpId="0" animBg="1"/>
      <p:bldP spid="199686" grpId="0" animBg="1"/>
      <p:bldP spid="199687" grpId="0" animBg="1"/>
      <p:bldP spid="199688" grpId="0" animBg="1"/>
      <p:bldP spid="199689" grpId="0" animBg="1"/>
      <p:bldP spid="199690" grpId="0" animBg="1"/>
      <p:bldP spid="199691" grpId="0" animBg="1"/>
      <p:bldP spid="199692" grpId="0" animBg="1"/>
      <p:bldP spid="199695" grpId="0" animBg="1" autoUpdateAnimBg="0"/>
      <p:bldP spid="199696" grpId="0" animBg="1" autoUpdateAnimBg="0"/>
      <p:bldP spid="199698" grpId="0" animBg="1"/>
      <p:bldP spid="199700" grpId="0" animBg="1"/>
      <p:bldP spid="199701" grpId="0" animBg="1"/>
      <p:bldP spid="199702" grpId="0" animBg="1"/>
      <p:bldP spid="199703" grpId="0" animBg="1"/>
      <p:bldP spid="19970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Parchment"/>
          <p:cNvSpPr>
            <a:spLocks noChangeArrowheads="1"/>
          </p:cNvSpPr>
          <p:nvPr/>
        </p:nvSpPr>
        <p:spPr bwMode="auto">
          <a:xfrm>
            <a:off x="2292350" y="3543300"/>
            <a:ext cx="5486400" cy="990600"/>
          </a:xfrm>
          <a:prstGeom prst="cube">
            <a:avLst>
              <a:gd name="adj" fmla="val 87019"/>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0243" name="AutoShape 3"/>
          <p:cNvSpPr>
            <a:spLocks noChangeArrowheads="1"/>
          </p:cNvSpPr>
          <p:nvPr/>
        </p:nvSpPr>
        <p:spPr bwMode="auto">
          <a:xfrm>
            <a:off x="768350" y="2857500"/>
            <a:ext cx="457200" cy="1905000"/>
          </a:xfrm>
          <a:prstGeom prst="downArrow">
            <a:avLst>
              <a:gd name="adj1" fmla="val 50000"/>
              <a:gd name="adj2" fmla="val 104167"/>
            </a:avLst>
          </a:prstGeom>
          <a:gradFill rotWithShape="0">
            <a:gsLst>
              <a:gs pos="0">
                <a:srgbClr val="5E1847"/>
              </a:gs>
              <a:gs pos="100000">
                <a:srgbClr val="CC3399"/>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0244" name="Text Box 4"/>
          <p:cNvSpPr txBox="1">
            <a:spLocks noChangeArrowheads="1"/>
          </p:cNvSpPr>
          <p:nvPr/>
        </p:nvSpPr>
        <p:spPr bwMode="auto">
          <a:xfrm rot="-5400000">
            <a:off x="74612" y="3475038"/>
            <a:ext cx="1082675" cy="4572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ltLang="en-US" sz="2400" smtClean="0">
                <a:solidFill>
                  <a:srgbClr val="000000"/>
                </a:solidFill>
              </a:rPr>
              <a:t>gravity</a:t>
            </a:r>
          </a:p>
        </p:txBody>
      </p:sp>
      <p:sp>
        <p:nvSpPr>
          <p:cNvPr id="200709" name="AutoShape 5" descr="Newsprint"/>
          <p:cNvSpPr>
            <a:spLocks noChangeArrowheads="1"/>
          </p:cNvSpPr>
          <p:nvPr/>
        </p:nvSpPr>
        <p:spPr bwMode="auto">
          <a:xfrm>
            <a:off x="2292350" y="3390900"/>
            <a:ext cx="5486400" cy="990600"/>
          </a:xfrm>
          <a:prstGeom prst="cube">
            <a:avLst>
              <a:gd name="adj" fmla="val 87019"/>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0710" name="AutoShape 6" descr="Granite"/>
          <p:cNvSpPr>
            <a:spLocks noChangeArrowheads="1"/>
          </p:cNvSpPr>
          <p:nvPr/>
        </p:nvSpPr>
        <p:spPr bwMode="auto">
          <a:xfrm>
            <a:off x="2292350" y="3238500"/>
            <a:ext cx="5486400" cy="990600"/>
          </a:xfrm>
          <a:prstGeom prst="cube">
            <a:avLst>
              <a:gd name="adj" fmla="val 87019"/>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0711" name="AutoShape 7" descr="Sand"/>
          <p:cNvSpPr>
            <a:spLocks noChangeArrowheads="1"/>
          </p:cNvSpPr>
          <p:nvPr/>
        </p:nvSpPr>
        <p:spPr bwMode="auto">
          <a:xfrm>
            <a:off x="2292350" y="3086100"/>
            <a:ext cx="5486400" cy="990600"/>
          </a:xfrm>
          <a:prstGeom prst="cube">
            <a:avLst>
              <a:gd name="adj" fmla="val 87019"/>
            </a:avLst>
          </a:prstGeom>
          <a:blipFill dpi="0" rotWithShape="0">
            <a:blip r:embed="rId5"/>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0712" name="AutoShape 8" descr="Cork"/>
          <p:cNvSpPr>
            <a:spLocks noChangeArrowheads="1"/>
          </p:cNvSpPr>
          <p:nvPr/>
        </p:nvSpPr>
        <p:spPr bwMode="auto">
          <a:xfrm>
            <a:off x="2292350" y="2933700"/>
            <a:ext cx="5486400" cy="990600"/>
          </a:xfrm>
          <a:prstGeom prst="cube">
            <a:avLst>
              <a:gd name="adj" fmla="val 87019"/>
            </a:avLst>
          </a:prstGeom>
          <a:blipFill dpi="0" rotWithShape="0">
            <a:blip r:embed="rId6"/>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0713" name="Text Box 9"/>
          <p:cNvSpPr txBox="1">
            <a:spLocks noChangeArrowheads="1"/>
          </p:cNvSpPr>
          <p:nvPr/>
        </p:nvSpPr>
        <p:spPr bwMode="auto">
          <a:xfrm>
            <a:off x="844550" y="744583"/>
            <a:ext cx="7620000" cy="1323439"/>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algn="ctr" defTabSz="914400" eaLnBrk="0" fontAlgn="base" hangingPunct="0">
              <a:spcBef>
                <a:spcPct val="0"/>
              </a:spcBef>
              <a:spcAft>
                <a:spcPct val="0"/>
              </a:spcAft>
              <a:defRPr/>
            </a:pPr>
            <a:r>
              <a:rPr lang="en-US" altLang="en-US" sz="3200" dirty="0">
                <a:solidFill>
                  <a:srgbClr val="7030A0"/>
                </a:solidFill>
                <a:effectLst>
                  <a:outerShdw blurRad="38100" dist="38100" dir="2700000" algn="tl">
                    <a:srgbClr val="C0C0C0"/>
                  </a:outerShdw>
                </a:effectLst>
              </a:rPr>
              <a:t>Principle of Superposition</a:t>
            </a:r>
          </a:p>
          <a:p>
            <a:pPr algn="ctr" defTabSz="914400" eaLnBrk="0" fontAlgn="base" hangingPunct="0">
              <a:spcBef>
                <a:spcPct val="0"/>
              </a:spcBef>
              <a:spcAft>
                <a:spcPct val="0"/>
              </a:spcAft>
              <a:defRPr/>
            </a:pPr>
            <a:r>
              <a:rPr lang="en-US" altLang="en-US" sz="2400" dirty="0">
                <a:solidFill>
                  <a:srgbClr val="000000"/>
                </a:solidFill>
              </a:rPr>
              <a:t>In an undisturbed sedimentary sequence, the oldest rocks are on the bottom of the stack</a:t>
            </a:r>
            <a:endParaRPr lang="en-US" altLang="en-US" sz="2400" b="1" dirty="0">
              <a:solidFill>
                <a:srgbClr val="000000"/>
              </a:solidFill>
            </a:endParaRPr>
          </a:p>
        </p:txBody>
      </p:sp>
      <p:sp>
        <p:nvSpPr>
          <p:cNvPr id="200714" name="Text Box 10"/>
          <p:cNvSpPr txBox="1">
            <a:spLocks noChangeArrowheads="1"/>
          </p:cNvSpPr>
          <p:nvPr/>
        </p:nvSpPr>
        <p:spPr bwMode="auto">
          <a:xfrm>
            <a:off x="6940550" y="4305300"/>
            <a:ext cx="844550" cy="366713"/>
          </a:xfrm>
          <a:prstGeom prst="rect">
            <a:avLst/>
          </a:prstGeom>
          <a:solidFill>
            <a:srgbClr val="CCFFFF">
              <a:alpha val="45882"/>
            </a:srgbClr>
          </a:solidFill>
          <a:ln w="9525">
            <a:noFill/>
            <a:miter lim="800000"/>
            <a:headEnd/>
            <a:tailEnd/>
          </a:ln>
        </p:spPr>
        <p:txBody>
          <a:bodyPr wrap="none">
            <a:spAutoFit/>
          </a:bodyPr>
          <a:lstStyle/>
          <a:p>
            <a:pPr defTabSz="914400" eaLnBrk="0" fontAlgn="base" hangingPunct="0">
              <a:spcBef>
                <a:spcPct val="0"/>
              </a:spcBef>
              <a:spcAft>
                <a:spcPct val="0"/>
              </a:spcAft>
            </a:pPr>
            <a:r>
              <a:rPr lang="en-US" altLang="en-US" smtClean="0">
                <a:solidFill>
                  <a:srgbClr val="D60093"/>
                </a:solidFill>
              </a:rPr>
              <a:t>Oldest</a:t>
            </a:r>
          </a:p>
        </p:txBody>
      </p:sp>
      <p:sp>
        <p:nvSpPr>
          <p:cNvPr id="200715" name="Text Box 11"/>
          <p:cNvSpPr txBox="1">
            <a:spLocks noChangeArrowheads="1"/>
          </p:cNvSpPr>
          <p:nvPr/>
        </p:nvSpPr>
        <p:spPr bwMode="auto">
          <a:xfrm>
            <a:off x="6940550" y="3086100"/>
            <a:ext cx="1149350" cy="366713"/>
          </a:xfrm>
          <a:prstGeom prst="rect">
            <a:avLst/>
          </a:prstGeom>
          <a:solidFill>
            <a:srgbClr val="CCFFFF">
              <a:alpha val="45882"/>
            </a:srgbClr>
          </a:solidFill>
          <a:ln w="9525">
            <a:noFill/>
            <a:miter lim="800000"/>
            <a:headEnd/>
            <a:tailEnd/>
          </a:ln>
        </p:spPr>
        <p:txBody>
          <a:bodyPr wrap="none">
            <a:spAutoFit/>
          </a:bodyPr>
          <a:lstStyle/>
          <a:p>
            <a:pPr defTabSz="914400" eaLnBrk="0" fontAlgn="base" hangingPunct="0">
              <a:spcBef>
                <a:spcPct val="0"/>
              </a:spcBef>
              <a:spcAft>
                <a:spcPct val="0"/>
              </a:spcAft>
            </a:pPr>
            <a:r>
              <a:rPr lang="en-US" altLang="en-US" smtClean="0">
                <a:solidFill>
                  <a:srgbClr val="D60093"/>
                </a:solidFill>
              </a:rPr>
              <a:t>Youngest</a:t>
            </a:r>
          </a:p>
        </p:txBody>
      </p:sp>
    </p:spTree>
    <p:extLst>
      <p:ext uri="{BB962C8B-B14F-4D97-AF65-F5344CB8AC3E}">
        <p14:creationId xmlns:p14="http://schemas.microsoft.com/office/powerpoint/2010/main" val="59352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0709"/>
                                        </p:tgtEl>
                                        <p:attrNameLst>
                                          <p:attrName>style.visibility</p:attrName>
                                        </p:attrNameLst>
                                      </p:cBhvr>
                                      <p:to>
                                        <p:strVal val="visible"/>
                                      </p:to>
                                    </p:set>
                                    <p:anim calcmode="lin" valueType="num">
                                      <p:cBhvr additive="base">
                                        <p:cTn id="7" dur="500" fill="hold"/>
                                        <p:tgtEl>
                                          <p:spTgt spid="200709"/>
                                        </p:tgtEl>
                                        <p:attrNameLst>
                                          <p:attrName>ppt_x</p:attrName>
                                        </p:attrNameLst>
                                      </p:cBhvr>
                                      <p:tavLst>
                                        <p:tav tm="0">
                                          <p:val>
                                            <p:strVal val="#ppt_x"/>
                                          </p:val>
                                        </p:tav>
                                        <p:tav tm="100000">
                                          <p:val>
                                            <p:strVal val="#ppt_x"/>
                                          </p:val>
                                        </p:tav>
                                      </p:tavLst>
                                    </p:anim>
                                    <p:anim calcmode="lin" valueType="num">
                                      <p:cBhvr additive="base">
                                        <p:cTn id="8" dur="500" fill="hold"/>
                                        <p:tgtEl>
                                          <p:spTgt spid="20070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0710"/>
                                        </p:tgtEl>
                                        <p:attrNameLst>
                                          <p:attrName>style.visibility</p:attrName>
                                        </p:attrNameLst>
                                      </p:cBhvr>
                                      <p:to>
                                        <p:strVal val="visible"/>
                                      </p:to>
                                    </p:set>
                                    <p:anim calcmode="lin" valueType="num">
                                      <p:cBhvr additive="base">
                                        <p:cTn id="12" dur="500" fill="hold"/>
                                        <p:tgtEl>
                                          <p:spTgt spid="200710"/>
                                        </p:tgtEl>
                                        <p:attrNameLst>
                                          <p:attrName>ppt_x</p:attrName>
                                        </p:attrNameLst>
                                      </p:cBhvr>
                                      <p:tavLst>
                                        <p:tav tm="0">
                                          <p:val>
                                            <p:strVal val="#ppt_x"/>
                                          </p:val>
                                        </p:tav>
                                        <p:tav tm="100000">
                                          <p:val>
                                            <p:strVal val="#ppt_x"/>
                                          </p:val>
                                        </p:tav>
                                      </p:tavLst>
                                    </p:anim>
                                    <p:anim calcmode="lin" valueType="num">
                                      <p:cBhvr additive="base">
                                        <p:cTn id="13" dur="500" fill="hold"/>
                                        <p:tgtEl>
                                          <p:spTgt spid="2007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0711"/>
                                        </p:tgtEl>
                                        <p:attrNameLst>
                                          <p:attrName>style.visibility</p:attrName>
                                        </p:attrNameLst>
                                      </p:cBhvr>
                                      <p:to>
                                        <p:strVal val="visible"/>
                                      </p:to>
                                    </p:set>
                                    <p:anim calcmode="lin" valueType="num">
                                      <p:cBhvr additive="base">
                                        <p:cTn id="17" dur="500" fill="hold"/>
                                        <p:tgtEl>
                                          <p:spTgt spid="200711"/>
                                        </p:tgtEl>
                                        <p:attrNameLst>
                                          <p:attrName>ppt_x</p:attrName>
                                        </p:attrNameLst>
                                      </p:cBhvr>
                                      <p:tavLst>
                                        <p:tav tm="0">
                                          <p:val>
                                            <p:strVal val="#ppt_x"/>
                                          </p:val>
                                        </p:tav>
                                        <p:tav tm="100000">
                                          <p:val>
                                            <p:strVal val="#ppt_x"/>
                                          </p:val>
                                        </p:tav>
                                      </p:tavLst>
                                    </p:anim>
                                    <p:anim calcmode="lin" valueType="num">
                                      <p:cBhvr additive="base">
                                        <p:cTn id="18" dur="500" fill="hold"/>
                                        <p:tgtEl>
                                          <p:spTgt spid="20071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200712"/>
                                        </p:tgtEl>
                                        <p:attrNameLst>
                                          <p:attrName>style.visibility</p:attrName>
                                        </p:attrNameLst>
                                      </p:cBhvr>
                                      <p:to>
                                        <p:strVal val="visible"/>
                                      </p:to>
                                    </p:set>
                                    <p:anim calcmode="lin" valueType="num">
                                      <p:cBhvr additive="base">
                                        <p:cTn id="22" dur="500" fill="hold"/>
                                        <p:tgtEl>
                                          <p:spTgt spid="200712"/>
                                        </p:tgtEl>
                                        <p:attrNameLst>
                                          <p:attrName>ppt_x</p:attrName>
                                        </p:attrNameLst>
                                      </p:cBhvr>
                                      <p:tavLst>
                                        <p:tav tm="0">
                                          <p:val>
                                            <p:strVal val="#ppt_x"/>
                                          </p:val>
                                        </p:tav>
                                        <p:tav tm="100000">
                                          <p:val>
                                            <p:strVal val="#ppt_x"/>
                                          </p:val>
                                        </p:tav>
                                      </p:tavLst>
                                    </p:anim>
                                    <p:anim calcmode="lin" valueType="num">
                                      <p:cBhvr additive="base">
                                        <p:cTn id="23" dur="500" fill="hold"/>
                                        <p:tgtEl>
                                          <p:spTgt spid="20071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00714"/>
                                        </p:tgtEl>
                                        <p:attrNameLst>
                                          <p:attrName>style.visibility</p:attrName>
                                        </p:attrNameLst>
                                      </p:cBhvr>
                                      <p:to>
                                        <p:strVal val="visible"/>
                                      </p:to>
                                    </p:set>
                                    <p:anim calcmode="lin" valueType="num">
                                      <p:cBhvr additive="base">
                                        <p:cTn id="27" dur="1000" fill="hold"/>
                                        <p:tgtEl>
                                          <p:spTgt spid="200714"/>
                                        </p:tgtEl>
                                        <p:attrNameLst>
                                          <p:attrName>ppt_x</p:attrName>
                                        </p:attrNameLst>
                                      </p:cBhvr>
                                      <p:tavLst>
                                        <p:tav tm="0">
                                          <p:val>
                                            <p:strVal val="#ppt_x"/>
                                          </p:val>
                                        </p:tav>
                                        <p:tav tm="100000">
                                          <p:val>
                                            <p:strVal val="#ppt_x"/>
                                          </p:val>
                                        </p:tav>
                                      </p:tavLst>
                                    </p:anim>
                                    <p:anim calcmode="lin" valueType="num">
                                      <p:cBhvr additive="base">
                                        <p:cTn id="28" dur="1000" fill="hold"/>
                                        <p:tgtEl>
                                          <p:spTgt spid="200714"/>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00715"/>
                                        </p:tgtEl>
                                        <p:attrNameLst>
                                          <p:attrName>style.visibility</p:attrName>
                                        </p:attrNameLst>
                                      </p:cBhvr>
                                      <p:to>
                                        <p:strVal val="visible"/>
                                      </p:to>
                                    </p:set>
                                    <p:anim calcmode="lin" valueType="num">
                                      <p:cBhvr additive="base">
                                        <p:cTn id="32" dur="1000" fill="hold"/>
                                        <p:tgtEl>
                                          <p:spTgt spid="200715"/>
                                        </p:tgtEl>
                                        <p:attrNameLst>
                                          <p:attrName>ppt_x</p:attrName>
                                        </p:attrNameLst>
                                      </p:cBhvr>
                                      <p:tavLst>
                                        <p:tav tm="0">
                                          <p:val>
                                            <p:strVal val="#ppt_x"/>
                                          </p:val>
                                        </p:tav>
                                        <p:tav tm="100000">
                                          <p:val>
                                            <p:strVal val="#ppt_x"/>
                                          </p:val>
                                        </p:tav>
                                      </p:tavLst>
                                    </p:anim>
                                    <p:anim calcmode="lin" valueType="num">
                                      <p:cBhvr additive="base">
                                        <p:cTn id="33" dur="1000" fill="hold"/>
                                        <p:tgtEl>
                                          <p:spTgt spid="2007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9" grpId="0" animBg="1"/>
      <p:bldP spid="200710" grpId="0" animBg="1"/>
      <p:bldP spid="200711" grpId="0" animBg="1"/>
      <p:bldP spid="200712" grpId="0" animBg="1"/>
      <p:bldP spid="200714" grpId="0" animBg="1"/>
      <p:bldP spid="2007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762000" y="228600"/>
            <a:ext cx="7924800" cy="1433513"/>
          </a:xfrm>
          <a:prstGeom prst="rect">
            <a:avLst/>
          </a:prstGeom>
          <a:solidFill>
            <a:schemeClr val="bg1">
              <a:alpha val="96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flatTx/>
          </a:bodyPr>
          <a:lstStyle/>
          <a:p>
            <a:pPr algn="ctr" defTabSz="914400" eaLnBrk="0" fontAlgn="base" hangingPunct="0">
              <a:spcBef>
                <a:spcPct val="0"/>
              </a:spcBef>
              <a:spcAft>
                <a:spcPct val="0"/>
              </a:spcAft>
              <a:defRPr/>
            </a:pPr>
            <a:r>
              <a:rPr lang="en-US" altLang="en-US" sz="2800" dirty="0">
                <a:solidFill>
                  <a:srgbClr val="7030A0"/>
                </a:solidFill>
                <a:effectLst>
                  <a:outerShdw blurRad="38100" dist="38100" dir="2700000" algn="tl">
                    <a:srgbClr val="C0C0C0"/>
                  </a:outerShdw>
                </a:effectLst>
              </a:rPr>
              <a:t>Principle of Inclusion</a:t>
            </a:r>
          </a:p>
          <a:p>
            <a:pPr algn="ctr" defTabSz="914400" eaLnBrk="0" fontAlgn="base" hangingPunct="0">
              <a:spcBef>
                <a:spcPct val="0"/>
              </a:spcBef>
              <a:spcAft>
                <a:spcPct val="0"/>
              </a:spcAft>
              <a:defRPr/>
            </a:pPr>
            <a:r>
              <a:rPr lang="en-US" altLang="en-US" sz="2000" dirty="0">
                <a:solidFill>
                  <a:srgbClr val="000000"/>
                </a:solidFill>
              </a:rPr>
              <a:t>When clasts of one rock are found in another, the rock from which the clasts were derived is the older rock, since it must have already existed in order to be included in the new rock</a:t>
            </a:r>
            <a:endParaRPr lang="en-US" altLang="en-US" sz="2000" b="1" dirty="0">
              <a:solidFill>
                <a:srgbClr val="333399"/>
              </a:solidFill>
            </a:endParaRPr>
          </a:p>
        </p:txBody>
      </p:sp>
      <p:sp>
        <p:nvSpPr>
          <p:cNvPr id="11267" name="Rectangle 3" descr="Green marble"/>
          <p:cNvSpPr>
            <a:spLocks noChangeArrowheads="1"/>
          </p:cNvSpPr>
          <p:nvPr/>
        </p:nvSpPr>
        <p:spPr bwMode="auto">
          <a:xfrm>
            <a:off x="1371600" y="3810000"/>
            <a:ext cx="6553200" cy="19812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1268" name="Rectangle 4" descr="White marble"/>
          <p:cNvSpPr>
            <a:spLocks noChangeArrowheads="1"/>
          </p:cNvSpPr>
          <p:nvPr/>
        </p:nvSpPr>
        <p:spPr bwMode="auto">
          <a:xfrm>
            <a:off x="1371600" y="1828800"/>
            <a:ext cx="6553200" cy="19812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1733" name="Freeform 5"/>
          <p:cNvSpPr>
            <a:spLocks/>
          </p:cNvSpPr>
          <p:nvPr/>
        </p:nvSpPr>
        <p:spPr bwMode="auto">
          <a:xfrm>
            <a:off x="3219450" y="2355850"/>
            <a:ext cx="3775075" cy="3444875"/>
          </a:xfrm>
          <a:custGeom>
            <a:avLst/>
            <a:gdLst>
              <a:gd name="T0" fmla="*/ 2147483647 w 2378"/>
              <a:gd name="T1" fmla="*/ 2147483647 h 2170"/>
              <a:gd name="T2" fmla="*/ 2147483647 w 2378"/>
              <a:gd name="T3" fmla="*/ 2147483647 h 2170"/>
              <a:gd name="T4" fmla="*/ 2147483647 w 2378"/>
              <a:gd name="T5" fmla="*/ 2147483647 h 2170"/>
              <a:gd name="T6" fmla="*/ 2147483647 w 2378"/>
              <a:gd name="T7" fmla="*/ 2147483647 h 2170"/>
              <a:gd name="T8" fmla="*/ 2147483647 w 2378"/>
              <a:gd name="T9" fmla="*/ 2147483647 h 2170"/>
              <a:gd name="T10" fmla="*/ 2147483647 w 2378"/>
              <a:gd name="T11" fmla="*/ 2147483647 h 2170"/>
              <a:gd name="T12" fmla="*/ 2147483647 w 2378"/>
              <a:gd name="T13" fmla="*/ 2147483647 h 2170"/>
              <a:gd name="T14" fmla="*/ 2147483647 w 2378"/>
              <a:gd name="T15" fmla="*/ 2147483647 h 2170"/>
              <a:gd name="T16" fmla="*/ 2147483647 w 2378"/>
              <a:gd name="T17" fmla="*/ 2147483647 h 2170"/>
              <a:gd name="T18" fmla="*/ 2147483647 w 2378"/>
              <a:gd name="T19" fmla="*/ 1693545032 h 2170"/>
              <a:gd name="T20" fmla="*/ 2147483647 w 2378"/>
              <a:gd name="T21" fmla="*/ 1527214397 h 2170"/>
              <a:gd name="T22" fmla="*/ 2147483647 w 2378"/>
              <a:gd name="T23" fmla="*/ 1068546166 h 2170"/>
              <a:gd name="T24" fmla="*/ 2147483647 w 2378"/>
              <a:gd name="T25" fmla="*/ 10080624 h 2170"/>
              <a:gd name="T26" fmla="*/ 2147483647 w 2378"/>
              <a:gd name="T27" fmla="*/ 342741195 h 2170"/>
              <a:gd name="T28" fmla="*/ 2147483647 w 2378"/>
              <a:gd name="T29" fmla="*/ 652721167 h 2170"/>
              <a:gd name="T30" fmla="*/ 2147483647 w 2378"/>
              <a:gd name="T31" fmla="*/ 882054687 h 2170"/>
              <a:gd name="T32" fmla="*/ 2147483647 w 2378"/>
              <a:gd name="T33" fmla="*/ 1318042316 h 2170"/>
              <a:gd name="T34" fmla="*/ 2147483647 w 2378"/>
              <a:gd name="T35" fmla="*/ 1381045400 h 2170"/>
              <a:gd name="T36" fmla="*/ 2147483647 w 2378"/>
              <a:gd name="T37" fmla="*/ 1547375638 h 2170"/>
              <a:gd name="T38" fmla="*/ 2147483647 w 2378"/>
              <a:gd name="T39" fmla="*/ 1028223684 h 2170"/>
              <a:gd name="T40" fmla="*/ 1869955963 w 2378"/>
              <a:gd name="T41" fmla="*/ 798888576 h 2170"/>
              <a:gd name="T42" fmla="*/ 1454130750 w 2378"/>
              <a:gd name="T43" fmla="*/ 279736523 h 2170"/>
              <a:gd name="T44" fmla="*/ 1559975681 w 2378"/>
              <a:gd name="T45" fmla="*/ 945057772 h 2170"/>
              <a:gd name="T46" fmla="*/ 1975802482 w 2378"/>
              <a:gd name="T47" fmla="*/ 1381045400 h 2170"/>
              <a:gd name="T48" fmla="*/ 791328936 w 2378"/>
              <a:gd name="T49" fmla="*/ 1900197751 h 2170"/>
              <a:gd name="T50" fmla="*/ 1350803592 w 2378"/>
              <a:gd name="T51" fmla="*/ 2147483647 h 2170"/>
              <a:gd name="T52" fmla="*/ 874493463 w 2378"/>
              <a:gd name="T53" fmla="*/ 2147483647 h 2170"/>
              <a:gd name="T54" fmla="*/ 561994018 w 2378"/>
              <a:gd name="T55" fmla="*/ 2147483647 h 2170"/>
              <a:gd name="T56" fmla="*/ 166330294 w 2378"/>
              <a:gd name="T57" fmla="*/ 2147483647 h 2170"/>
              <a:gd name="T58" fmla="*/ 126007810 w 2378"/>
              <a:gd name="T59" fmla="*/ 2147483647 h 2170"/>
              <a:gd name="T60" fmla="*/ 20161248 w 2378"/>
              <a:gd name="T61" fmla="*/ 2147483647 h 2170"/>
              <a:gd name="T62" fmla="*/ 63003111 w 2378"/>
              <a:gd name="T63" fmla="*/ 2147483647 h 2170"/>
              <a:gd name="T64" fmla="*/ 561994018 w 2378"/>
              <a:gd name="T65" fmla="*/ 2147483647 h 2170"/>
              <a:gd name="T66" fmla="*/ 458668448 w 2378"/>
              <a:gd name="T67" fmla="*/ 2147483647 h 2170"/>
              <a:gd name="T68" fmla="*/ 103325595 w 2378"/>
              <a:gd name="T69" fmla="*/ 2147483647 h 21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78"/>
              <a:gd name="T106" fmla="*/ 0 h 2170"/>
              <a:gd name="T107" fmla="*/ 2378 w 2378"/>
              <a:gd name="T108" fmla="*/ 2170 h 21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78" h="2170">
                <a:moveTo>
                  <a:pt x="84" y="2164"/>
                </a:moveTo>
                <a:lnTo>
                  <a:pt x="1476" y="2164"/>
                </a:lnTo>
                <a:cubicBezTo>
                  <a:pt x="1458" y="2111"/>
                  <a:pt x="1482" y="2170"/>
                  <a:pt x="1443" y="2115"/>
                </a:cubicBezTo>
                <a:cubicBezTo>
                  <a:pt x="1411" y="2071"/>
                  <a:pt x="1391" y="2024"/>
                  <a:pt x="1345" y="1991"/>
                </a:cubicBezTo>
                <a:cubicBezTo>
                  <a:pt x="1325" y="1977"/>
                  <a:pt x="1309" y="1957"/>
                  <a:pt x="1287" y="1950"/>
                </a:cubicBezTo>
                <a:cubicBezTo>
                  <a:pt x="1270" y="1944"/>
                  <a:pt x="1237" y="1934"/>
                  <a:pt x="1237" y="1934"/>
                </a:cubicBezTo>
                <a:cubicBezTo>
                  <a:pt x="1223" y="1914"/>
                  <a:pt x="1198" y="1899"/>
                  <a:pt x="1196" y="1876"/>
                </a:cubicBezTo>
                <a:cubicBezTo>
                  <a:pt x="1191" y="1841"/>
                  <a:pt x="1185" y="1767"/>
                  <a:pt x="1171" y="1736"/>
                </a:cubicBezTo>
                <a:cubicBezTo>
                  <a:pt x="1159" y="1711"/>
                  <a:pt x="1071" y="1677"/>
                  <a:pt x="1048" y="1670"/>
                </a:cubicBezTo>
                <a:cubicBezTo>
                  <a:pt x="1034" y="1656"/>
                  <a:pt x="1002" y="1648"/>
                  <a:pt x="1006" y="1629"/>
                </a:cubicBezTo>
                <a:cubicBezTo>
                  <a:pt x="1009" y="1607"/>
                  <a:pt x="1009" y="1570"/>
                  <a:pt x="1031" y="1554"/>
                </a:cubicBezTo>
                <a:cubicBezTo>
                  <a:pt x="1037" y="1548"/>
                  <a:pt x="1048" y="1549"/>
                  <a:pt x="1056" y="1546"/>
                </a:cubicBezTo>
                <a:cubicBezTo>
                  <a:pt x="1083" y="1532"/>
                  <a:pt x="1100" y="1514"/>
                  <a:pt x="1130" y="1505"/>
                </a:cubicBezTo>
                <a:cubicBezTo>
                  <a:pt x="1148" y="1450"/>
                  <a:pt x="1163" y="1412"/>
                  <a:pt x="1196" y="1365"/>
                </a:cubicBezTo>
                <a:cubicBezTo>
                  <a:pt x="1219" y="1290"/>
                  <a:pt x="1181" y="1407"/>
                  <a:pt x="1221" y="1299"/>
                </a:cubicBezTo>
                <a:cubicBezTo>
                  <a:pt x="1226" y="1282"/>
                  <a:pt x="1237" y="1249"/>
                  <a:pt x="1237" y="1249"/>
                </a:cubicBezTo>
                <a:cubicBezTo>
                  <a:pt x="1223" y="1181"/>
                  <a:pt x="1176" y="1158"/>
                  <a:pt x="1155" y="1092"/>
                </a:cubicBezTo>
                <a:cubicBezTo>
                  <a:pt x="1196" y="878"/>
                  <a:pt x="1430" y="877"/>
                  <a:pt x="1600" y="870"/>
                </a:cubicBezTo>
                <a:cubicBezTo>
                  <a:pt x="1685" y="854"/>
                  <a:pt x="1772" y="863"/>
                  <a:pt x="1856" y="837"/>
                </a:cubicBezTo>
                <a:cubicBezTo>
                  <a:pt x="1935" y="782"/>
                  <a:pt x="2034" y="701"/>
                  <a:pt x="2128" y="672"/>
                </a:cubicBezTo>
                <a:cubicBezTo>
                  <a:pt x="2144" y="655"/>
                  <a:pt x="2146" y="651"/>
                  <a:pt x="2169" y="639"/>
                </a:cubicBezTo>
                <a:cubicBezTo>
                  <a:pt x="2190" y="627"/>
                  <a:pt x="2235" y="606"/>
                  <a:pt x="2235" y="606"/>
                </a:cubicBezTo>
                <a:cubicBezTo>
                  <a:pt x="2270" y="570"/>
                  <a:pt x="2324" y="513"/>
                  <a:pt x="2342" y="466"/>
                </a:cubicBezTo>
                <a:cubicBezTo>
                  <a:pt x="2353" y="433"/>
                  <a:pt x="2344" y="447"/>
                  <a:pt x="2367" y="424"/>
                </a:cubicBezTo>
                <a:cubicBezTo>
                  <a:pt x="2369" y="416"/>
                  <a:pt x="2375" y="408"/>
                  <a:pt x="2375" y="400"/>
                </a:cubicBezTo>
                <a:cubicBezTo>
                  <a:pt x="2375" y="267"/>
                  <a:pt x="2378" y="135"/>
                  <a:pt x="2367" y="4"/>
                </a:cubicBezTo>
                <a:cubicBezTo>
                  <a:pt x="2366" y="0"/>
                  <a:pt x="2329" y="41"/>
                  <a:pt x="2326" y="45"/>
                </a:cubicBezTo>
                <a:cubicBezTo>
                  <a:pt x="2298" y="72"/>
                  <a:pt x="2289" y="104"/>
                  <a:pt x="2268" y="136"/>
                </a:cubicBezTo>
                <a:cubicBezTo>
                  <a:pt x="2245" y="203"/>
                  <a:pt x="2251" y="185"/>
                  <a:pt x="2202" y="235"/>
                </a:cubicBezTo>
                <a:cubicBezTo>
                  <a:pt x="2195" y="241"/>
                  <a:pt x="2193" y="252"/>
                  <a:pt x="2186" y="259"/>
                </a:cubicBezTo>
                <a:cubicBezTo>
                  <a:pt x="2176" y="266"/>
                  <a:pt x="2162" y="267"/>
                  <a:pt x="2153" y="276"/>
                </a:cubicBezTo>
                <a:cubicBezTo>
                  <a:pt x="2126" y="298"/>
                  <a:pt x="2108" y="331"/>
                  <a:pt x="2079" y="350"/>
                </a:cubicBezTo>
                <a:cubicBezTo>
                  <a:pt x="1996" y="401"/>
                  <a:pt x="2031" y="372"/>
                  <a:pt x="1971" y="433"/>
                </a:cubicBezTo>
                <a:cubicBezTo>
                  <a:pt x="1946" y="457"/>
                  <a:pt x="1900" y="505"/>
                  <a:pt x="1872" y="523"/>
                </a:cubicBezTo>
                <a:cubicBezTo>
                  <a:pt x="1849" y="536"/>
                  <a:pt x="1798" y="548"/>
                  <a:pt x="1798" y="548"/>
                </a:cubicBezTo>
                <a:cubicBezTo>
                  <a:pt x="1661" y="542"/>
                  <a:pt x="1608" y="532"/>
                  <a:pt x="1493" y="548"/>
                </a:cubicBezTo>
                <a:cubicBezTo>
                  <a:pt x="1401" y="560"/>
                  <a:pt x="1333" y="625"/>
                  <a:pt x="1246" y="647"/>
                </a:cubicBezTo>
                <a:cubicBezTo>
                  <a:pt x="1212" y="638"/>
                  <a:pt x="1202" y="623"/>
                  <a:pt x="1171" y="614"/>
                </a:cubicBezTo>
                <a:cubicBezTo>
                  <a:pt x="1140" y="583"/>
                  <a:pt x="1100" y="560"/>
                  <a:pt x="1081" y="523"/>
                </a:cubicBezTo>
                <a:cubicBezTo>
                  <a:pt x="1057" y="477"/>
                  <a:pt x="1023" y="438"/>
                  <a:pt x="982" y="408"/>
                </a:cubicBezTo>
                <a:cubicBezTo>
                  <a:pt x="959" y="391"/>
                  <a:pt x="943" y="363"/>
                  <a:pt x="916" y="358"/>
                </a:cubicBezTo>
                <a:cubicBezTo>
                  <a:pt x="857" y="346"/>
                  <a:pt x="800" y="329"/>
                  <a:pt x="742" y="317"/>
                </a:cubicBezTo>
                <a:cubicBezTo>
                  <a:pt x="692" y="306"/>
                  <a:pt x="652" y="303"/>
                  <a:pt x="610" y="276"/>
                </a:cubicBezTo>
                <a:cubicBezTo>
                  <a:pt x="581" y="217"/>
                  <a:pt x="583" y="180"/>
                  <a:pt x="577" y="111"/>
                </a:cubicBezTo>
                <a:cubicBezTo>
                  <a:pt x="545" y="149"/>
                  <a:pt x="542" y="165"/>
                  <a:pt x="528" y="210"/>
                </a:cubicBezTo>
                <a:cubicBezTo>
                  <a:pt x="547" y="301"/>
                  <a:pt x="558" y="314"/>
                  <a:pt x="619" y="375"/>
                </a:cubicBezTo>
                <a:cubicBezTo>
                  <a:pt x="625" y="381"/>
                  <a:pt x="660" y="418"/>
                  <a:pt x="668" y="424"/>
                </a:cubicBezTo>
                <a:cubicBezTo>
                  <a:pt x="719" y="457"/>
                  <a:pt x="762" y="488"/>
                  <a:pt x="784" y="548"/>
                </a:cubicBezTo>
                <a:cubicBezTo>
                  <a:pt x="750" y="669"/>
                  <a:pt x="653" y="625"/>
                  <a:pt x="536" y="631"/>
                </a:cubicBezTo>
                <a:cubicBezTo>
                  <a:pt x="465" y="676"/>
                  <a:pt x="385" y="709"/>
                  <a:pt x="314" y="754"/>
                </a:cubicBezTo>
                <a:cubicBezTo>
                  <a:pt x="336" y="845"/>
                  <a:pt x="412" y="777"/>
                  <a:pt x="487" y="804"/>
                </a:cubicBezTo>
                <a:cubicBezTo>
                  <a:pt x="534" y="851"/>
                  <a:pt x="522" y="826"/>
                  <a:pt x="536" y="870"/>
                </a:cubicBezTo>
                <a:cubicBezTo>
                  <a:pt x="528" y="958"/>
                  <a:pt x="536" y="989"/>
                  <a:pt x="462" y="1026"/>
                </a:cubicBezTo>
                <a:cubicBezTo>
                  <a:pt x="427" y="1060"/>
                  <a:pt x="393" y="1064"/>
                  <a:pt x="347" y="1076"/>
                </a:cubicBezTo>
                <a:cubicBezTo>
                  <a:pt x="321" y="1100"/>
                  <a:pt x="295" y="1117"/>
                  <a:pt x="264" y="1134"/>
                </a:cubicBezTo>
                <a:cubicBezTo>
                  <a:pt x="242" y="1177"/>
                  <a:pt x="234" y="1218"/>
                  <a:pt x="223" y="1266"/>
                </a:cubicBezTo>
                <a:cubicBezTo>
                  <a:pt x="178" y="1249"/>
                  <a:pt x="143" y="1222"/>
                  <a:pt x="107" y="1191"/>
                </a:cubicBezTo>
                <a:cubicBezTo>
                  <a:pt x="92" y="1178"/>
                  <a:pt x="66" y="1150"/>
                  <a:pt x="66" y="1150"/>
                </a:cubicBezTo>
                <a:cubicBezTo>
                  <a:pt x="63" y="1141"/>
                  <a:pt x="63" y="1118"/>
                  <a:pt x="58" y="1125"/>
                </a:cubicBezTo>
                <a:cubicBezTo>
                  <a:pt x="48" y="1135"/>
                  <a:pt x="53" y="1153"/>
                  <a:pt x="50" y="1167"/>
                </a:cubicBezTo>
                <a:cubicBezTo>
                  <a:pt x="40" y="1208"/>
                  <a:pt x="28" y="1249"/>
                  <a:pt x="17" y="1290"/>
                </a:cubicBezTo>
                <a:cubicBezTo>
                  <a:pt x="14" y="1315"/>
                  <a:pt x="12" y="1340"/>
                  <a:pt x="8" y="1365"/>
                </a:cubicBezTo>
                <a:cubicBezTo>
                  <a:pt x="6" y="1373"/>
                  <a:pt x="0" y="1380"/>
                  <a:pt x="0" y="1389"/>
                </a:cubicBezTo>
                <a:cubicBezTo>
                  <a:pt x="0" y="1426"/>
                  <a:pt x="6" y="1416"/>
                  <a:pt x="25" y="1439"/>
                </a:cubicBezTo>
                <a:cubicBezTo>
                  <a:pt x="38" y="1455"/>
                  <a:pt x="53" y="1486"/>
                  <a:pt x="74" y="1497"/>
                </a:cubicBezTo>
                <a:cubicBezTo>
                  <a:pt x="115" y="1518"/>
                  <a:pt x="177" y="1526"/>
                  <a:pt x="223" y="1538"/>
                </a:cubicBezTo>
                <a:cubicBezTo>
                  <a:pt x="279" y="1574"/>
                  <a:pt x="286" y="1616"/>
                  <a:pt x="256" y="1695"/>
                </a:cubicBezTo>
                <a:cubicBezTo>
                  <a:pt x="247" y="1716"/>
                  <a:pt x="204" y="1728"/>
                  <a:pt x="182" y="1736"/>
                </a:cubicBezTo>
                <a:cubicBezTo>
                  <a:pt x="141" y="1774"/>
                  <a:pt x="98" y="1805"/>
                  <a:pt x="66" y="1851"/>
                </a:cubicBezTo>
                <a:cubicBezTo>
                  <a:pt x="47" y="1909"/>
                  <a:pt x="56" y="1884"/>
                  <a:pt x="41" y="1925"/>
                </a:cubicBezTo>
                <a:cubicBezTo>
                  <a:pt x="49" y="2007"/>
                  <a:pt x="68" y="2082"/>
                  <a:pt x="84" y="2164"/>
                </a:cubicBezTo>
                <a:close/>
              </a:path>
            </a:pathLst>
          </a:custGeom>
          <a:gradFill rotWithShape="0">
            <a:gsLst>
              <a:gs pos="0">
                <a:srgbClr val="724400"/>
              </a:gs>
              <a:gs pos="100000">
                <a:srgbClr val="FF9900"/>
              </a:gs>
            </a:gsLst>
            <a:lin ang="5400000" scaled="1"/>
          </a:grad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1740" name="Freeform 12" descr="Green marble"/>
          <p:cNvSpPr>
            <a:spLocks/>
          </p:cNvSpPr>
          <p:nvPr/>
        </p:nvSpPr>
        <p:spPr bwMode="auto">
          <a:xfrm>
            <a:off x="4953000" y="5486400"/>
            <a:ext cx="304800" cy="228600"/>
          </a:xfrm>
          <a:custGeom>
            <a:avLst/>
            <a:gdLst>
              <a:gd name="T0" fmla="*/ 0 w 157"/>
              <a:gd name="T1" fmla="*/ 220378811 h 136"/>
              <a:gd name="T2" fmla="*/ 64074013 w 157"/>
              <a:gd name="T3" fmla="*/ 268410002 h 136"/>
              <a:gd name="T4" fmla="*/ 94225905 w 157"/>
              <a:gd name="T5" fmla="*/ 336218447 h 136"/>
              <a:gd name="T6" fmla="*/ 278909486 w 157"/>
              <a:gd name="T7" fmla="*/ 384249638 h 136"/>
              <a:gd name="T8" fmla="*/ 591739121 w 157"/>
              <a:gd name="T9" fmla="*/ 220378811 h 136"/>
              <a:gd name="T10" fmla="*/ 561587229 w 157"/>
              <a:gd name="T11" fmla="*/ 81936281 h 136"/>
              <a:gd name="T12" fmla="*/ 278909486 w 157"/>
              <a:gd name="T13" fmla="*/ 127141937 h 136"/>
              <a:gd name="T14" fmla="*/ 0 w 157"/>
              <a:gd name="T15" fmla="*/ 220378811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2"/>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1741" name="Freeform 13" descr="Green marble"/>
          <p:cNvSpPr>
            <a:spLocks/>
          </p:cNvSpPr>
          <p:nvPr/>
        </p:nvSpPr>
        <p:spPr bwMode="auto">
          <a:xfrm>
            <a:off x="3352800" y="4495800"/>
            <a:ext cx="249238" cy="139700"/>
          </a:xfrm>
          <a:custGeom>
            <a:avLst/>
            <a:gdLst>
              <a:gd name="T0" fmla="*/ 0 w 157"/>
              <a:gd name="T1" fmla="*/ 82301785 h 136"/>
              <a:gd name="T2" fmla="*/ 42843532 w 157"/>
              <a:gd name="T3" fmla="*/ 100239873 h 136"/>
              <a:gd name="T4" fmla="*/ 63004827 w 157"/>
              <a:gd name="T5" fmla="*/ 125562541 h 136"/>
              <a:gd name="T6" fmla="*/ 186491914 w 157"/>
              <a:gd name="T7" fmla="*/ 143500662 h 136"/>
              <a:gd name="T8" fmla="*/ 395666064 w 157"/>
              <a:gd name="T9" fmla="*/ 82301785 h 136"/>
              <a:gd name="T10" fmla="*/ 375504782 w 157"/>
              <a:gd name="T11" fmla="*/ 30599430 h 136"/>
              <a:gd name="T12" fmla="*/ 186491914 w 157"/>
              <a:gd name="T13" fmla="*/ 47481559 h 136"/>
              <a:gd name="T14" fmla="*/ 0 w 157"/>
              <a:gd name="T15" fmla="*/ 82301785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2"/>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1742" name="Freeform 14" descr="White marble"/>
          <p:cNvSpPr>
            <a:spLocks/>
          </p:cNvSpPr>
          <p:nvPr/>
        </p:nvSpPr>
        <p:spPr bwMode="auto">
          <a:xfrm rot="10800000">
            <a:off x="5791200" y="3505200"/>
            <a:ext cx="249238" cy="215900"/>
          </a:xfrm>
          <a:custGeom>
            <a:avLst/>
            <a:gdLst>
              <a:gd name="T0" fmla="*/ 0 w 157"/>
              <a:gd name="T1" fmla="*/ 196572149 h 136"/>
              <a:gd name="T2" fmla="*/ 42843532 w 157"/>
              <a:gd name="T3" fmla="*/ 239414042 h 136"/>
              <a:gd name="T4" fmla="*/ 63004827 w 157"/>
              <a:gd name="T5" fmla="*/ 299897765 h 136"/>
              <a:gd name="T6" fmla="*/ 186491914 w 157"/>
              <a:gd name="T7" fmla="*/ 342741195 h 136"/>
              <a:gd name="T8" fmla="*/ 395666064 w 157"/>
              <a:gd name="T9" fmla="*/ 196572149 h 136"/>
              <a:gd name="T10" fmla="*/ 375504782 w 157"/>
              <a:gd name="T11" fmla="*/ 73083730 h 136"/>
              <a:gd name="T12" fmla="*/ 186491914 w 157"/>
              <a:gd name="T13" fmla="*/ 113406236 h 136"/>
              <a:gd name="T14" fmla="*/ 0 w 157"/>
              <a:gd name="T15" fmla="*/ 196572149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3"/>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1743" name="Freeform 15" descr="White marble"/>
          <p:cNvSpPr>
            <a:spLocks/>
          </p:cNvSpPr>
          <p:nvPr/>
        </p:nvSpPr>
        <p:spPr bwMode="auto">
          <a:xfrm>
            <a:off x="3941763" y="3365500"/>
            <a:ext cx="249237" cy="215900"/>
          </a:xfrm>
          <a:custGeom>
            <a:avLst/>
            <a:gdLst>
              <a:gd name="T0" fmla="*/ 0 w 157"/>
              <a:gd name="T1" fmla="*/ 196572149 h 136"/>
              <a:gd name="T2" fmla="*/ 42841772 w 157"/>
              <a:gd name="T3" fmla="*/ 239414042 h 136"/>
              <a:gd name="T4" fmla="*/ 63002986 w 157"/>
              <a:gd name="T5" fmla="*/ 299897765 h 136"/>
              <a:gd name="T6" fmla="*/ 186491165 w 157"/>
              <a:gd name="T7" fmla="*/ 342741195 h 136"/>
              <a:gd name="T8" fmla="*/ 395662889 w 157"/>
              <a:gd name="T9" fmla="*/ 196572149 h 136"/>
              <a:gd name="T10" fmla="*/ 375501687 w 157"/>
              <a:gd name="T11" fmla="*/ 73083730 h 136"/>
              <a:gd name="T12" fmla="*/ 186491165 w 157"/>
              <a:gd name="T13" fmla="*/ 113406236 h 136"/>
              <a:gd name="T14" fmla="*/ 0 w 157"/>
              <a:gd name="T15" fmla="*/ 196572149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3"/>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1744" name="Text Box 16"/>
          <p:cNvSpPr txBox="1">
            <a:spLocks noChangeArrowheads="1"/>
          </p:cNvSpPr>
          <p:nvPr/>
        </p:nvSpPr>
        <p:spPr bwMode="auto">
          <a:xfrm>
            <a:off x="3733800" y="4038600"/>
            <a:ext cx="1311275" cy="641350"/>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altLang="en-US" dirty="0" smtClean="0">
                <a:solidFill>
                  <a:srgbClr val="FFFF99"/>
                </a:solidFill>
                <a:effectLst>
                  <a:outerShdw blurRad="38100" dist="38100" dir="2700000" algn="tl">
                    <a:srgbClr val="000000">
                      <a:alpha val="43137"/>
                    </a:srgbClr>
                  </a:outerShdw>
                </a:effectLst>
              </a:rPr>
              <a:t>igneous intrusion</a:t>
            </a:r>
          </a:p>
        </p:txBody>
      </p:sp>
      <p:grpSp>
        <p:nvGrpSpPr>
          <p:cNvPr id="22" name="Group 21"/>
          <p:cNvGrpSpPr/>
          <p:nvPr/>
        </p:nvGrpSpPr>
        <p:grpSpPr>
          <a:xfrm>
            <a:off x="3217862" y="2355850"/>
            <a:ext cx="3775075" cy="3444875"/>
            <a:chOff x="166688" y="2087562"/>
            <a:chExt cx="3775075" cy="3444875"/>
          </a:xfrm>
        </p:grpSpPr>
        <p:sp>
          <p:nvSpPr>
            <p:cNvPr id="17" name="Freeform 5"/>
            <p:cNvSpPr>
              <a:spLocks/>
            </p:cNvSpPr>
            <p:nvPr/>
          </p:nvSpPr>
          <p:spPr bwMode="auto">
            <a:xfrm>
              <a:off x="166688" y="2087562"/>
              <a:ext cx="3775075" cy="3444875"/>
            </a:xfrm>
            <a:custGeom>
              <a:avLst/>
              <a:gdLst>
                <a:gd name="T0" fmla="*/ 2147483647 w 2378"/>
                <a:gd name="T1" fmla="*/ 2147483647 h 2170"/>
                <a:gd name="T2" fmla="*/ 2147483647 w 2378"/>
                <a:gd name="T3" fmla="*/ 2147483647 h 2170"/>
                <a:gd name="T4" fmla="*/ 2147483647 w 2378"/>
                <a:gd name="T5" fmla="*/ 2147483647 h 2170"/>
                <a:gd name="T6" fmla="*/ 2147483647 w 2378"/>
                <a:gd name="T7" fmla="*/ 2147483647 h 2170"/>
                <a:gd name="T8" fmla="*/ 2147483647 w 2378"/>
                <a:gd name="T9" fmla="*/ 2147483647 h 2170"/>
                <a:gd name="T10" fmla="*/ 2147483647 w 2378"/>
                <a:gd name="T11" fmla="*/ 2147483647 h 2170"/>
                <a:gd name="T12" fmla="*/ 2147483647 w 2378"/>
                <a:gd name="T13" fmla="*/ 2147483647 h 2170"/>
                <a:gd name="T14" fmla="*/ 2147483647 w 2378"/>
                <a:gd name="T15" fmla="*/ 2147483647 h 2170"/>
                <a:gd name="T16" fmla="*/ 2147483647 w 2378"/>
                <a:gd name="T17" fmla="*/ 2147483647 h 2170"/>
                <a:gd name="T18" fmla="*/ 2147483647 w 2378"/>
                <a:gd name="T19" fmla="*/ 1693545032 h 2170"/>
                <a:gd name="T20" fmla="*/ 2147483647 w 2378"/>
                <a:gd name="T21" fmla="*/ 1527214397 h 2170"/>
                <a:gd name="T22" fmla="*/ 2147483647 w 2378"/>
                <a:gd name="T23" fmla="*/ 1068546166 h 2170"/>
                <a:gd name="T24" fmla="*/ 2147483647 w 2378"/>
                <a:gd name="T25" fmla="*/ 10080624 h 2170"/>
                <a:gd name="T26" fmla="*/ 2147483647 w 2378"/>
                <a:gd name="T27" fmla="*/ 342741195 h 2170"/>
                <a:gd name="T28" fmla="*/ 2147483647 w 2378"/>
                <a:gd name="T29" fmla="*/ 652721167 h 2170"/>
                <a:gd name="T30" fmla="*/ 2147483647 w 2378"/>
                <a:gd name="T31" fmla="*/ 882054687 h 2170"/>
                <a:gd name="T32" fmla="*/ 2147483647 w 2378"/>
                <a:gd name="T33" fmla="*/ 1318042316 h 2170"/>
                <a:gd name="T34" fmla="*/ 2147483647 w 2378"/>
                <a:gd name="T35" fmla="*/ 1381045400 h 2170"/>
                <a:gd name="T36" fmla="*/ 2147483647 w 2378"/>
                <a:gd name="T37" fmla="*/ 1547375638 h 2170"/>
                <a:gd name="T38" fmla="*/ 2147483647 w 2378"/>
                <a:gd name="T39" fmla="*/ 1028223684 h 2170"/>
                <a:gd name="T40" fmla="*/ 1869955963 w 2378"/>
                <a:gd name="T41" fmla="*/ 798888576 h 2170"/>
                <a:gd name="T42" fmla="*/ 1454130750 w 2378"/>
                <a:gd name="T43" fmla="*/ 279736523 h 2170"/>
                <a:gd name="T44" fmla="*/ 1559975681 w 2378"/>
                <a:gd name="T45" fmla="*/ 945057772 h 2170"/>
                <a:gd name="T46" fmla="*/ 1975802482 w 2378"/>
                <a:gd name="T47" fmla="*/ 1381045400 h 2170"/>
                <a:gd name="T48" fmla="*/ 791328936 w 2378"/>
                <a:gd name="T49" fmla="*/ 1900197751 h 2170"/>
                <a:gd name="T50" fmla="*/ 1350803592 w 2378"/>
                <a:gd name="T51" fmla="*/ 2147483647 h 2170"/>
                <a:gd name="T52" fmla="*/ 874493463 w 2378"/>
                <a:gd name="T53" fmla="*/ 2147483647 h 2170"/>
                <a:gd name="T54" fmla="*/ 561994018 w 2378"/>
                <a:gd name="T55" fmla="*/ 2147483647 h 2170"/>
                <a:gd name="T56" fmla="*/ 166330294 w 2378"/>
                <a:gd name="T57" fmla="*/ 2147483647 h 2170"/>
                <a:gd name="T58" fmla="*/ 126007810 w 2378"/>
                <a:gd name="T59" fmla="*/ 2147483647 h 2170"/>
                <a:gd name="T60" fmla="*/ 20161248 w 2378"/>
                <a:gd name="T61" fmla="*/ 2147483647 h 2170"/>
                <a:gd name="T62" fmla="*/ 63003111 w 2378"/>
                <a:gd name="T63" fmla="*/ 2147483647 h 2170"/>
                <a:gd name="T64" fmla="*/ 561994018 w 2378"/>
                <a:gd name="T65" fmla="*/ 2147483647 h 2170"/>
                <a:gd name="T66" fmla="*/ 458668448 w 2378"/>
                <a:gd name="T67" fmla="*/ 2147483647 h 2170"/>
                <a:gd name="T68" fmla="*/ 103325595 w 2378"/>
                <a:gd name="T69" fmla="*/ 2147483647 h 21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78"/>
                <a:gd name="T106" fmla="*/ 0 h 2170"/>
                <a:gd name="T107" fmla="*/ 2378 w 2378"/>
                <a:gd name="T108" fmla="*/ 2170 h 21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78" h="2170">
                  <a:moveTo>
                    <a:pt x="84" y="2164"/>
                  </a:moveTo>
                  <a:lnTo>
                    <a:pt x="1476" y="2164"/>
                  </a:lnTo>
                  <a:cubicBezTo>
                    <a:pt x="1458" y="2111"/>
                    <a:pt x="1482" y="2170"/>
                    <a:pt x="1443" y="2115"/>
                  </a:cubicBezTo>
                  <a:cubicBezTo>
                    <a:pt x="1411" y="2071"/>
                    <a:pt x="1391" y="2024"/>
                    <a:pt x="1345" y="1991"/>
                  </a:cubicBezTo>
                  <a:cubicBezTo>
                    <a:pt x="1325" y="1977"/>
                    <a:pt x="1309" y="1957"/>
                    <a:pt x="1287" y="1950"/>
                  </a:cubicBezTo>
                  <a:cubicBezTo>
                    <a:pt x="1270" y="1944"/>
                    <a:pt x="1237" y="1934"/>
                    <a:pt x="1237" y="1934"/>
                  </a:cubicBezTo>
                  <a:cubicBezTo>
                    <a:pt x="1223" y="1914"/>
                    <a:pt x="1198" y="1899"/>
                    <a:pt x="1196" y="1876"/>
                  </a:cubicBezTo>
                  <a:cubicBezTo>
                    <a:pt x="1191" y="1841"/>
                    <a:pt x="1185" y="1767"/>
                    <a:pt x="1171" y="1736"/>
                  </a:cubicBezTo>
                  <a:cubicBezTo>
                    <a:pt x="1159" y="1711"/>
                    <a:pt x="1071" y="1677"/>
                    <a:pt x="1048" y="1670"/>
                  </a:cubicBezTo>
                  <a:cubicBezTo>
                    <a:pt x="1034" y="1656"/>
                    <a:pt x="1002" y="1648"/>
                    <a:pt x="1006" y="1629"/>
                  </a:cubicBezTo>
                  <a:cubicBezTo>
                    <a:pt x="1009" y="1607"/>
                    <a:pt x="1009" y="1570"/>
                    <a:pt x="1031" y="1554"/>
                  </a:cubicBezTo>
                  <a:cubicBezTo>
                    <a:pt x="1037" y="1548"/>
                    <a:pt x="1048" y="1549"/>
                    <a:pt x="1056" y="1546"/>
                  </a:cubicBezTo>
                  <a:cubicBezTo>
                    <a:pt x="1083" y="1532"/>
                    <a:pt x="1100" y="1514"/>
                    <a:pt x="1130" y="1505"/>
                  </a:cubicBezTo>
                  <a:cubicBezTo>
                    <a:pt x="1148" y="1450"/>
                    <a:pt x="1163" y="1412"/>
                    <a:pt x="1196" y="1365"/>
                  </a:cubicBezTo>
                  <a:cubicBezTo>
                    <a:pt x="1219" y="1290"/>
                    <a:pt x="1181" y="1407"/>
                    <a:pt x="1221" y="1299"/>
                  </a:cubicBezTo>
                  <a:cubicBezTo>
                    <a:pt x="1226" y="1282"/>
                    <a:pt x="1237" y="1249"/>
                    <a:pt x="1237" y="1249"/>
                  </a:cubicBezTo>
                  <a:cubicBezTo>
                    <a:pt x="1223" y="1181"/>
                    <a:pt x="1176" y="1158"/>
                    <a:pt x="1155" y="1092"/>
                  </a:cubicBezTo>
                  <a:cubicBezTo>
                    <a:pt x="1196" y="878"/>
                    <a:pt x="1430" y="877"/>
                    <a:pt x="1600" y="870"/>
                  </a:cubicBezTo>
                  <a:cubicBezTo>
                    <a:pt x="1685" y="854"/>
                    <a:pt x="1772" y="863"/>
                    <a:pt x="1856" y="837"/>
                  </a:cubicBezTo>
                  <a:cubicBezTo>
                    <a:pt x="1935" y="782"/>
                    <a:pt x="2034" y="701"/>
                    <a:pt x="2128" y="672"/>
                  </a:cubicBezTo>
                  <a:cubicBezTo>
                    <a:pt x="2144" y="655"/>
                    <a:pt x="2146" y="651"/>
                    <a:pt x="2169" y="639"/>
                  </a:cubicBezTo>
                  <a:cubicBezTo>
                    <a:pt x="2190" y="627"/>
                    <a:pt x="2235" y="606"/>
                    <a:pt x="2235" y="606"/>
                  </a:cubicBezTo>
                  <a:cubicBezTo>
                    <a:pt x="2270" y="570"/>
                    <a:pt x="2324" y="513"/>
                    <a:pt x="2342" y="466"/>
                  </a:cubicBezTo>
                  <a:cubicBezTo>
                    <a:pt x="2353" y="433"/>
                    <a:pt x="2344" y="447"/>
                    <a:pt x="2367" y="424"/>
                  </a:cubicBezTo>
                  <a:cubicBezTo>
                    <a:pt x="2369" y="416"/>
                    <a:pt x="2375" y="408"/>
                    <a:pt x="2375" y="400"/>
                  </a:cubicBezTo>
                  <a:cubicBezTo>
                    <a:pt x="2375" y="267"/>
                    <a:pt x="2378" y="135"/>
                    <a:pt x="2367" y="4"/>
                  </a:cubicBezTo>
                  <a:cubicBezTo>
                    <a:pt x="2366" y="0"/>
                    <a:pt x="2329" y="41"/>
                    <a:pt x="2326" y="45"/>
                  </a:cubicBezTo>
                  <a:cubicBezTo>
                    <a:pt x="2298" y="72"/>
                    <a:pt x="2289" y="104"/>
                    <a:pt x="2268" y="136"/>
                  </a:cubicBezTo>
                  <a:cubicBezTo>
                    <a:pt x="2245" y="203"/>
                    <a:pt x="2251" y="185"/>
                    <a:pt x="2202" y="235"/>
                  </a:cubicBezTo>
                  <a:cubicBezTo>
                    <a:pt x="2195" y="241"/>
                    <a:pt x="2193" y="252"/>
                    <a:pt x="2186" y="259"/>
                  </a:cubicBezTo>
                  <a:cubicBezTo>
                    <a:pt x="2176" y="266"/>
                    <a:pt x="2162" y="267"/>
                    <a:pt x="2153" y="276"/>
                  </a:cubicBezTo>
                  <a:cubicBezTo>
                    <a:pt x="2126" y="298"/>
                    <a:pt x="2108" y="331"/>
                    <a:pt x="2079" y="350"/>
                  </a:cubicBezTo>
                  <a:cubicBezTo>
                    <a:pt x="1996" y="401"/>
                    <a:pt x="2031" y="372"/>
                    <a:pt x="1971" y="433"/>
                  </a:cubicBezTo>
                  <a:cubicBezTo>
                    <a:pt x="1946" y="457"/>
                    <a:pt x="1900" y="505"/>
                    <a:pt x="1872" y="523"/>
                  </a:cubicBezTo>
                  <a:cubicBezTo>
                    <a:pt x="1849" y="536"/>
                    <a:pt x="1798" y="548"/>
                    <a:pt x="1798" y="548"/>
                  </a:cubicBezTo>
                  <a:cubicBezTo>
                    <a:pt x="1661" y="542"/>
                    <a:pt x="1608" y="532"/>
                    <a:pt x="1493" y="548"/>
                  </a:cubicBezTo>
                  <a:cubicBezTo>
                    <a:pt x="1401" y="560"/>
                    <a:pt x="1333" y="625"/>
                    <a:pt x="1246" y="647"/>
                  </a:cubicBezTo>
                  <a:cubicBezTo>
                    <a:pt x="1212" y="638"/>
                    <a:pt x="1202" y="623"/>
                    <a:pt x="1171" y="614"/>
                  </a:cubicBezTo>
                  <a:cubicBezTo>
                    <a:pt x="1140" y="583"/>
                    <a:pt x="1100" y="560"/>
                    <a:pt x="1081" y="523"/>
                  </a:cubicBezTo>
                  <a:cubicBezTo>
                    <a:pt x="1057" y="477"/>
                    <a:pt x="1023" y="438"/>
                    <a:pt x="982" y="408"/>
                  </a:cubicBezTo>
                  <a:cubicBezTo>
                    <a:pt x="959" y="391"/>
                    <a:pt x="943" y="363"/>
                    <a:pt x="916" y="358"/>
                  </a:cubicBezTo>
                  <a:cubicBezTo>
                    <a:pt x="857" y="346"/>
                    <a:pt x="800" y="329"/>
                    <a:pt x="742" y="317"/>
                  </a:cubicBezTo>
                  <a:cubicBezTo>
                    <a:pt x="692" y="306"/>
                    <a:pt x="652" y="303"/>
                    <a:pt x="610" y="276"/>
                  </a:cubicBezTo>
                  <a:cubicBezTo>
                    <a:pt x="581" y="217"/>
                    <a:pt x="583" y="180"/>
                    <a:pt x="577" y="111"/>
                  </a:cubicBezTo>
                  <a:cubicBezTo>
                    <a:pt x="545" y="149"/>
                    <a:pt x="542" y="165"/>
                    <a:pt x="528" y="210"/>
                  </a:cubicBezTo>
                  <a:cubicBezTo>
                    <a:pt x="547" y="301"/>
                    <a:pt x="558" y="314"/>
                    <a:pt x="619" y="375"/>
                  </a:cubicBezTo>
                  <a:cubicBezTo>
                    <a:pt x="625" y="381"/>
                    <a:pt x="660" y="418"/>
                    <a:pt x="668" y="424"/>
                  </a:cubicBezTo>
                  <a:cubicBezTo>
                    <a:pt x="719" y="457"/>
                    <a:pt x="762" y="488"/>
                    <a:pt x="784" y="548"/>
                  </a:cubicBezTo>
                  <a:cubicBezTo>
                    <a:pt x="750" y="669"/>
                    <a:pt x="653" y="625"/>
                    <a:pt x="536" y="631"/>
                  </a:cubicBezTo>
                  <a:cubicBezTo>
                    <a:pt x="465" y="676"/>
                    <a:pt x="385" y="709"/>
                    <a:pt x="314" y="754"/>
                  </a:cubicBezTo>
                  <a:cubicBezTo>
                    <a:pt x="336" y="845"/>
                    <a:pt x="412" y="777"/>
                    <a:pt x="487" y="804"/>
                  </a:cubicBezTo>
                  <a:cubicBezTo>
                    <a:pt x="534" y="851"/>
                    <a:pt x="522" y="826"/>
                    <a:pt x="536" y="870"/>
                  </a:cubicBezTo>
                  <a:cubicBezTo>
                    <a:pt x="528" y="958"/>
                    <a:pt x="536" y="989"/>
                    <a:pt x="462" y="1026"/>
                  </a:cubicBezTo>
                  <a:cubicBezTo>
                    <a:pt x="427" y="1060"/>
                    <a:pt x="393" y="1064"/>
                    <a:pt x="347" y="1076"/>
                  </a:cubicBezTo>
                  <a:cubicBezTo>
                    <a:pt x="321" y="1100"/>
                    <a:pt x="295" y="1117"/>
                    <a:pt x="264" y="1134"/>
                  </a:cubicBezTo>
                  <a:cubicBezTo>
                    <a:pt x="242" y="1177"/>
                    <a:pt x="234" y="1218"/>
                    <a:pt x="223" y="1266"/>
                  </a:cubicBezTo>
                  <a:cubicBezTo>
                    <a:pt x="178" y="1249"/>
                    <a:pt x="143" y="1222"/>
                    <a:pt x="107" y="1191"/>
                  </a:cubicBezTo>
                  <a:cubicBezTo>
                    <a:pt x="92" y="1178"/>
                    <a:pt x="66" y="1150"/>
                    <a:pt x="66" y="1150"/>
                  </a:cubicBezTo>
                  <a:cubicBezTo>
                    <a:pt x="63" y="1141"/>
                    <a:pt x="63" y="1118"/>
                    <a:pt x="58" y="1125"/>
                  </a:cubicBezTo>
                  <a:cubicBezTo>
                    <a:pt x="48" y="1135"/>
                    <a:pt x="53" y="1153"/>
                    <a:pt x="50" y="1167"/>
                  </a:cubicBezTo>
                  <a:cubicBezTo>
                    <a:pt x="40" y="1208"/>
                    <a:pt x="28" y="1249"/>
                    <a:pt x="17" y="1290"/>
                  </a:cubicBezTo>
                  <a:cubicBezTo>
                    <a:pt x="14" y="1315"/>
                    <a:pt x="12" y="1340"/>
                    <a:pt x="8" y="1365"/>
                  </a:cubicBezTo>
                  <a:cubicBezTo>
                    <a:pt x="6" y="1373"/>
                    <a:pt x="0" y="1380"/>
                    <a:pt x="0" y="1389"/>
                  </a:cubicBezTo>
                  <a:cubicBezTo>
                    <a:pt x="0" y="1426"/>
                    <a:pt x="6" y="1416"/>
                    <a:pt x="25" y="1439"/>
                  </a:cubicBezTo>
                  <a:cubicBezTo>
                    <a:pt x="38" y="1455"/>
                    <a:pt x="53" y="1486"/>
                    <a:pt x="74" y="1497"/>
                  </a:cubicBezTo>
                  <a:cubicBezTo>
                    <a:pt x="115" y="1518"/>
                    <a:pt x="177" y="1526"/>
                    <a:pt x="223" y="1538"/>
                  </a:cubicBezTo>
                  <a:cubicBezTo>
                    <a:pt x="279" y="1574"/>
                    <a:pt x="286" y="1616"/>
                    <a:pt x="256" y="1695"/>
                  </a:cubicBezTo>
                  <a:cubicBezTo>
                    <a:pt x="247" y="1716"/>
                    <a:pt x="204" y="1728"/>
                    <a:pt x="182" y="1736"/>
                  </a:cubicBezTo>
                  <a:cubicBezTo>
                    <a:pt x="141" y="1774"/>
                    <a:pt x="98" y="1805"/>
                    <a:pt x="66" y="1851"/>
                  </a:cubicBezTo>
                  <a:cubicBezTo>
                    <a:pt x="47" y="1909"/>
                    <a:pt x="56" y="1884"/>
                    <a:pt x="41" y="1925"/>
                  </a:cubicBezTo>
                  <a:cubicBezTo>
                    <a:pt x="49" y="2007"/>
                    <a:pt x="68" y="2082"/>
                    <a:pt x="84" y="2164"/>
                  </a:cubicBezTo>
                  <a:close/>
                </a:path>
              </a:pathLst>
            </a:custGeom>
            <a:blipFill>
              <a:blip r:embed="rId4"/>
              <a:tile tx="0" ty="0" sx="100000" sy="100000" flip="none" algn="tl"/>
            </a:blipFill>
            <a:ln w="952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8" name="Freeform 12" descr="Green marble"/>
            <p:cNvSpPr>
              <a:spLocks/>
            </p:cNvSpPr>
            <p:nvPr/>
          </p:nvSpPr>
          <p:spPr bwMode="auto">
            <a:xfrm>
              <a:off x="1900238" y="5218112"/>
              <a:ext cx="304800" cy="228600"/>
            </a:xfrm>
            <a:custGeom>
              <a:avLst/>
              <a:gdLst>
                <a:gd name="T0" fmla="*/ 0 w 157"/>
                <a:gd name="T1" fmla="*/ 220378811 h 136"/>
                <a:gd name="T2" fmla="*/ 64074013 w 157"/>
                <a:gd name="T3" fmla="*/ 268410002 h 136"/>
                <a:gd name="T4" fmla="*/ 94225905 w 157"/>
                <a:gd name="T5" fmla="*/ 336218447 h 136"/>
                <a:gd name="T6" fmla="*/ 278909486 w 157"/>
                <a:gd name="T7" fmla="*/ 384249638 h 136"/>
                <a:gd name="T8" fmla="*/ 591739121 w 157"/>
                <a:gd name="T9" fmla="*/ 220378811 h 136"/>
                <a:gd name="T10" fmla="*/ 561587229 w 157"/>
                <a:gd name="T11" fmla="*/ 81936281 h 136"/>
                <a:gd name="T12" fmla="*/ 278909486 w 157"/>
                <a:gd name="T13" fmla="*/ 127141937 h 136"/>
                <a:gd name="T14" fmla="*/ 0 w 157"/>
                <a:gd name="T15" fmla="*/ 220378811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2"/>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9" name="Freeform 13" descr="Green marble"/>
            <p:cNvSpPr>
              <a:spLocks/>
            </p:cNvSpPr>
            <p:nvPr/>
          </p:nvSpPr>
          <p:spPr bwMode="auto">
            <a:xfrm>
              <a:off x="300038" y="4227512"/>
              <a:ext cx="249238" cy="139700"/>
            </a:xfrm>
            <a:custGeom>
              <a:avLst/>
              <a:gdLst>
                <a:gd name="T0" fmla="*/ 0 w 157"/>
                <a:gd name="T1" fmla="*/ 82301785 h 136"/>
                <a:gd name="T2" fmla="*/ 42843532 w 157"/>
                <a:gd name="T3" fmla="*/ 100239873 h 136"/>
                <a:gd name="T4" fmla="*/ 63004827 w 157"/>
                <a:gd name="T5" fmla="*/ 125562541 h 136"/>
                <a:gd name="T6" fmla="*/ 186491914 w 157"/>
                <a:gd name="T7" fmla="*/ 143500662 h 136"/>
                <a:gd name="T8" fmla="*/ 395666064 w 157"/>
                <a:gd name="T9" fmla="*/ 82301785 h 136"/>
                <a:gd name="T10" fmla="*/ 375504782 w 157"/>
                <a:gd name="T11" fmla="*/ 30599430 h 136"/>
                <a:gd name="T12" fmla="*/ 186491914 w 157"/>
                <a:gd name="T13" fmla="*/ 47481559 h 136"/>
                <a:gd name="T14" fmla="*/ 0 w 157"/>
                <a:gd name="T15" fmla="*/ 82301785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2"/>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0" name="Freeform 14" descr="White marble"/>
            <p:cNvSpPr>
              <a:spLocks/>
            </p:cNvSpPr>
            <p:nvPr/>
          </p:nvSpPr>
          <p:spPr bwMode="auto">
            <a:xfrm rot="10800000">
              <a:off x="2738438" y="3236912"/>
              <a:ext cx="249238" cy="215900"/>
            </a:xfrm>
            <a:custGeom>
              <a:avLst/>
              <a:gdLst>
                <a:gd name="T0" fmla="*/ 0 w 157"/>
                <a:gd name="T1" fmla="*/ 196572149 h 136"/>
                <a:gd name="T2" fmla="*/ 42843532 w 157"/>
                <a:gd name="T3" fmla="*/ 239414042 h 136"/>
                <a:gd name="T4" fmla="*/ 63004827 w 157"/>
                <a:gd name="T5" fmla="*/ 299897765 h 136"/>
                <a:gd name="T6" fmla="*/ 186491914 w 157"/>
                <a:gd name="T7" fmla="*/ 342741195 h 136"/>
                <a:gd name="T8" fmla="*/ 395666064 w 157"/>
                <a:gd name="T9" fmla="*/ 196572149 h 136"/>
                <a:gd name="T10" fmla="*/ 375504782 w 157"/>
                <a:gd name="T11" fmla="*/ 73083730 h 136"/>
                <a:gd name="T12" fmla="*/ 186491914 w 157"/>
                <a:gd name="T13" fmla="*/ 113406236 h 136"/>
                <a:gd name="T14" fmla="*/ 0 w 157"/>
                <a:gd name="T15" fmla="*/ 196572149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3"/>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21" name="Freeform 15" descr="White marble"/>
            <p:cNvSpPr>
              <a:spLocks/>
            </p:cNvSpPr>
            <p:nvPr/>
          </p:nvSpPr>
          <p:spPr bwMode="auto">
            <a:xfrm>
              <a:off x="889001" y="3097212"/>
              <a:ext cx="249237" cy="215900"/>
            </a:xfrm>
            <a:custGeom>
              <a:avLst/>
              <a:gdLst>
                <a:gd name="T0" fmla="*/ 0 w 157"/>
                <a:gd name="T1" fmla="*/ 196572149 h 136"/>
                <a:gd name="T2" fmla="*/ 42841772 w 157"/>
                <a:gd name="T3" fmla="*/ 239414042 h 136"/>
                <a:gd name="T4" fmla="*/ 63002986 w 157"/>
                <a:gd name="T5" fmla="*/ 299897765 h 136"/>
                <a:gd name="T6" fmla="*/ 186491165 w 157"/>
                <a:gd name="T7" fmla="*/ 342741195 h 136"/>
                <a:gd name="T8" fmla="*/ 395662889 w 157"/>
                <a:gd name="T9" fmla="*/ 196572149 h 136"/>
                <a:gd name="T10" fmla="*/ 375501687 w 157"/>
                <a:gd name="T11" fmla="*/ 73083730 h 136"/>
                <a:gd name="T12" fmla="*/ 186491165 w 157"/>
                <a:gd name="T13" fmla="*/ 113406236 h 136"/>
                <a:gd name="T14" fmla="*/ 0 w 157"/>
                <a:gd name="T15" fmla="*/ 196572149 h 136"/>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136"/>
                <a:gd name="T26" fmla="*/ 157 w 157"/>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136">
                  <a:moveTo>
                    <a:pt x="0" y="78"/>
                  </a:moveTo>
                  <a:cubicBezTo>
                    <a:pt x="5" y="83"/>
                    <a:pt x="12" y="88"/>
                    <a:pt x="17" y="95"/>
                  </a:cubicBezTo>
                  <a:cubicBezTo>
                    <a:pt x="21" y="102"/>
                    <a:pt x="18" y="114"/>
                    <a:pt x="25" y="119"/>
                  </a:cubicBezTo>
                  <a:cubicBezTo>
                    <a:pt x="39" y="129"/>
                    <a:pt x="74" y="136"/>
                    <a:pt x="74" y="136"/>
                  </a:cubicBezTo>
                  <a:cubicBezTo>
                    <a:pt x="116" y="71"/>
                    <a:pt x="87" y="89"/>
                    <a:pt x="157" y="78"/>
                  </a:cubicBezTo>
                  <a:cubicBezTo>
                    <a:pt x="154" y="61"/>
                    <a:pt x="157" y="43"/>
                    <a:pt x="149" y="29"/>
                  </a:cubicBezTo>
                  <a:cubicBezTo>
                    <a:pt x="132" y="0"/>
                    <a:pt x="87" y="36"/>
                    <a:pt x="74" y="45"/>
                  </a:cubicBezTo>
                  <a:cubicBezTo>
                    <a:pt x="37" y="32"/>
                    <a:pt x="17" y="43"/>
                    <a:pt x="0" y="78"/>
                  </a:cubicBezTo>
                  <a:close/>
                </a:path>
              </a:pathLst>
            </a:custGeom>
            <a:blipFill dpi="0" rotWithShape="0">
              <a:blip r:embed="rId3"/>
              <a:srcRect/>
              <a:tile tx="0" ty="0" sx="100000" sy="100000" flip="none" algn="tl"/>
            </a:blipFill>
            <a:ln w="3175">
              <a:solidFill>
                <a:schemeClr val="tx1"/>
              </a:solidFill>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grpSp>
        <p:nvGrpSpPr>
          <p:cNvPr id="2" name="Group 6"/>
          <p:cNvGrpSpPr>
            <a:grpSpLocks/>
          </p:cNvGrpSpPr>
          <p:nvPr/>
        </p:nvGrpSpPr>
        <p:grpSpPr bwMode="auto">
          <a:xfrm>
            <a:off x="2362200" y="3475038"/>
            <a:ext cx="4421188" cy="3322637"/>
            <a:chOff x="1728" y="2179"/>
            <a:chExt cx="2785" cy="2093"/>
          </a:xfrm>
        </p:grpSpPr>
        <p:sp>
          <p:nvSpPr>
            <p:cNvPr id="201735" name="Text Box 7"/>
            <p:cNvSpPr txBox="1">
              <a:spLocks noChangeArrowheads="1"/>
            </p:cNvSpPr>
            <p:nvPr/>
          </p:nvSpPr>
          <p:spPr bwMode="auto">
            <a:xfrm>
              <a:off x="1728" y="3811"/>
              <a:ext cx="2785" cy="461"/>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altLang="en-US" sz="2400" dirty="0">
                  <a:solidFill>
                    <a:srgbClr val="7030A0"/>
                  </a:solidFill>
                  <a:effectLst>
                    <a:outerShdw blurRad="38100" dist="38100" dir="2700000" algn="tl">
                      <a:srgbClr val="000000">
                        <a:alpha val="43137"/>
                      </a:srgbClr>
                    </a:outerShdw>
                  </a:effectLst>
                </a:rPr>
                <a:t>Inclusions</a:t>
              </a:r>
              <a:r>
                <a:rPr lang="en-US" altLang="en-US" sz="2400" dirty="0">
                  <a:solidFill>
                    <a:srgbClr val="000000"/>
                  </a:solidFill>
                  <a:effectLst>
                    <a:outerShdw blurRad="38100" dist="38100" dir="2700000" algn="tl">
                      <a:srgbClr val="000000">
                        <a:alpha val="43137"/>
                      </a:srgbClr>
                    </a:outerShdw>
                  </a:effectLst>
                </a:rPr>
                <a:t> </a:t>
              </a:r>
              <a:r>
                <a:rPr lang="en-US" altLang="en-US" sz="2400" dirty="0">
                  <a:solidFill>
                    <a:srgbClr val="000000"/>
                  </a:solidFill>
                </a:rPr>
                <a:t>- </a:t>
              </a:r>
              <a:r>
                <a:rPr lang="en-US" altLang="en-US" dirty="0">
                  <a:solidFill>
                    <a:srgbClr val="000000"/>
                  </a:solidFill>
                </a:rPr>
                <a:t>pieces of older rock incorporated into younger rock</a:t>
              </a:r>
              <a:endParaRPr lang="en-US" altLang="en-US" sz="2400" dirty="0">
                <a:solidFill>
                  <a:srgbClr val="000000"/>
                </a:solidFill>
              </a:endParaRPr>
            </a:p>
          </p:txBody>
        </p:sp>
        <p:sp>
          <p:nvSpPr>
            <p:cNvPr id="11277" name="Line 8"/>
            <p:cNvSpPr>
              <a:spLocks noChangeShapeType="1"/>
            </p:cNvSpPr>
            <p:nvPr/>
          </p:nvSpPr>
          <p:spPr bwMode="auto">
            <a:xfrm flipV="1">
              <a:off x="2352" y="2851"/>
              <a:ext cx="96" cy="960"/>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1278" name="Line 9"/>
            <p:cNvSpPr>
              <a:spLocks noChangeShapeType="1"/>
            </p:cNvSpPr>
            <p:nvPr/>
          </p:nvSpPr>
          <p:spPr bwMode="auto">
            <a:xfrm flipV="1">
              <a:off x="2352" y="3523"/>
              <a:ext cx="1104" cy="288"/>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1279" name="Line 10"/>
            <p:cNvSpPr>
              <a:spLocks noChangeShapeType="1"/>
            </p:cNvSpPr>
            <p:nvPr/>
          </p:nvSpPr>
          <p:spPr bwMode="auto">
            <a:xfrm flipV="1">
              <a:off x="2352" y="2179"/>
              <a:ext cx="432" cy="1632"/>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sp>
          <p:nvSpPr>
            <p:cNvPr id="11280" name="Line 11"/>
            <p:cNvSpPr>
              <a:spLocks noChangeShapeType="1"/>
            </p:cNvSpPr>
            <p:nvPr/>
          </p:nvSpPr>
          <p:spPr bwMode="auto">
            <a:xfrm flipV="1">
              <a:off x="2352" y="2227"/>
              <a:ext cx="1632" cy="1584"/>
            </a:xfrm>
            <a:prstGeom prst="line">
              <a:avLst/>
            </a:prstGeom>
            <a:noFill/>
            <a:ln w="28575" cap="rnd">
              <a:solidFill>
                <a:schemeClr val="tx1"/>
              </a:solidFill>
              <a:prstDash val="sysDot"/>
              <a:round/>
              <a:headEnd/>
              <a:tailEnd/>
            </a:ln>
          </p:spPr>
          <p:txBody>
            <a:bodyPr wrap="none" anchor="ctr"/>
            <a:lstStyle/>
            <a:p>
              <a:pPr defTabSz="914400" fontAlgn="base">
                <a:spcBef>
                  <a:spcPct val="0"/>
                </a:spcBef>
                <a:spcAft>
                  <a:spcPct val="0"/>
                </a:spcAft>
              </a:pPr>
              <a:endParaRPr lang="en-US" smtClean="0">
                <a:solidFill>
                  <a:srgbClr val="000000"/>
                </a:solidFill>
              </a:endParaRPr>
            </a:p>
          </p:txBody>
        </p:sp>
      </p:grpSp>
      <p:sp>
        <p:nvSpPr>
          <p:cNvPr id="23" name="Text Box 16"/>
          <p:cNvSpPr txBox="1">
            <a:spLocks noChangeArrowheads="1"/>
          </p:cNvSpPr>
          <p:nvPr/>
        </p:nvSpPr>
        <p:spPr bwMode="auto">
          <a:xfrm>
            <a:off x="3794125" y="3989169"/>
            <a:ext cx="1311275" cy="646331"/>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altLang="en-US" dirty="0" smtClean="0">
                <a:solidFill>
                  <a:srgbClr val="002060"/>
                </a:solidFill>
                <a:effectLst>
                  <a:outerShdw blurRad="38100" dist="38100" dir="2700000" algn="tl">
                    <a:srgbClr val="000000">
                      <a:alpha val="43137"/>
                    </a:srgbClr>
                  </a:outerShdw>
                </a:effectLst>
              </a:rPr>
              <a:t>igneous rock</a:t>
            </a:r>
          </a:p>
        </p:txBody>
      </p:sp>
    </p:spTree>
    <p:extLst>
      <p:ext uri="{BB962C8B-B14F-4D97-AF65-F5344CB8AC3E}">
        <p14:creationId xmlns:p14="http://schemas.microsoft.com/office/powerpoint/2010/main" val="122345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animEffect transition="in" filter="slide(fromBottom)">
                                      <p:cBhvr>
                                        <p:cTn id="7" dur="500"/>
                                        <p:tgtEl>
                                          <p:spTgt spid="20173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01744"/>
                                        </p:tgtEl>
                                        <p:attrNameLst>
                                          <p:attrName>style.visibility</p:attrName>
                                        </p:attrNameLst>
                                      </p:cBhvr>
                                      <p:to>
                                        <p:strVal val="visible"/>
                                      </p:to>
                                    </p:set>
                                    <p:animEffect transition="in" filter="slide(fromBottom)">
                                      <p:cBhvr>
                                        <p:cTn id="11" dur="500"/>
                                        <p:tgtEl>
                                          <p:spTgt spid="20174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01741"/>
                                        </p:tgtEl>
                                        <p:attrNameLst>
                                          <p:attrName>style.visibility</p:attrName>
                                        </p:attrNameLst>
                                      </p:cBhvr>
                                      <p:to>
                                        <p:strVal val="visible"/>
                                      </p:to>
                                    </p:set>
                                    <p:animEffect transition="in" filter="slide(fromLeft)">
                                      <p:cBhvr>
                                        <p:cTn id="15" dur="500"/>
                                        <p:tgtEl>
                                          <p:spTgt spid="201741"/>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201743"/>
                                        </p:tgtEl>
                                        <p:attrNameLst>
                                          <p:attrName>style.visibility</p:attrName>
                                        </p:attrNameLst>
                                      </p:cBhvr>
                                      <p:to>
                                        <p:strVal val="visible"/>
                                      </p:to>
                                    </p:set>
                                    <p:animEffect transition="in" filter="slide(fromLeft)">
                                      <p:cBhvr>
                                        <p:cTn id="19" dur="500"/>
                                        <p:tgtEl>
                                          <p:spTgt spid="201743"/>
                                        </p:tgtEl>
                                      </p:cBhvr>
                                    </p:animEffect>
                                  </p:childTnLst>
                                </p:cTn>
                              </p:par>
                            </p:childTnLst>
                          </p:cTn>
                        </p:par>
                        <p:par>
                          <p:cTn id="20" fill="hold">
                            <p:stCondLst>
                              <p:cond delay="2000"/>
                            </p:stCondLst>
                            <p:childTnLst>
                              <p:par>
                                <p:cTn id="21" presetID="12" presetClass="entr" presetSubtype="2" fill="hold" grpId="0" nodeType="afterEffect">
                                  <p:stCondLst>
                                    <p:cond delay="0"/>
                                  </p:stCondLst>
                                  <p:childTnLst>
                                    <p:set>
                                      <p:cBhvr>
                                        <p:cTn id="22" dur="1" fill="hold">
                                          <p:stCondLst>
                                            <p:cond delay="0"/>
                                          </p:stCondLst>
                                        </p:cTn>
                                        <p:tgtEl>
                                          <p:spTgt spid="201742"/>
                                        </p:tgtEl>
                                        <p:attrNameLst>
                                          <p:attrName>style.visibility</p:attrName>
                                        </p:attrNameLst>
                                      </p:cBhvr>
                                      <p:to>
                                        <p:strVal val="visible"/>
                                      </p:to>
                                    </p:set>
                                    <p:animEffect transition="in" filter="slide(fromRight)">
                                      <p:cBhvr>
                                        <p:cTn id="23" dur="500"/>
                                        <p:tgtEl>
                                          <p:spTgt spid="201742"/>
                                        </p:tgtEl>
                                      </p:cBhvr>
                                    </p:animEffect>
                                  </p:childTnLst>
                                </p:cTn>
                              </p:par>
                            </p:childTnLst>
                          </p:cTn>
                        </p:par>
                        <p:par>
                          <p:cTn id="24" fill="hold">
                            <p:stCondLst>
                              <p:cond delay="2500"/>
                            </p:stCondLst>
                            <p:childTnLst>
                              <p:par>
                                <p:cTn id="25" presetID="12" presetClass="entr" presetSubtype="1" fill="hold" grpId="0" nodeType="afterEffect">
                                  <p:stCondLst>
                                    <p:cond delay="0"/>
                                  </p:stCondLst>
                                  <p:childTnLst>
                                    <p:set>
                                      <p:cBhvr>
                                        <p:cTn id="26" dur="1" fill="hold">
                                          <p:stCondLst>
                                            <p:cond delay="0"/>
                                          </p:stCondLst>
                                        </p:cTn>
                                        <p:tgtEl>
                                          <p:spTgt spid="201740"/>
                                        </p:tgtEl>
                                        <p:attrNameLst>
                                          <p:attrName>style.visibility</p:attrName>
                                        </p:attrNameLst>
                                      </p:cBhvr>
                                      <p:to>
                                        <p:strVal val="visible"/>
                                      </p:to>
                                    </p:set>
                                    <p:animEffect transition="in" filter="slide(fromTop)">
                                      <p:cBhvr>
                                        <p:cTn id="27" dur="500"/>
                                        <p:tgtEl>
                                          <p:spTgt spid="201740"/>
                                        </p:tgtEl>
                                      </p:cBhvr>
                                    </p:animEffect>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childTnLst>
                                </p:cTn>
                              </p:par>
                            </p:childTnLst>
                          </p:cTn>
                        </p:par>
                        <p:par>
                          <p:cTn id="37" fill="hold">
                            <p:stCondLst>
                              <p:cond delay="4500"/>
                            </p:stCondLst>
                            <p:childTnLst>
                              <p:par>
                                <p:cTn id="38" presetID="12" presetClass="entr" presetSubtype="4"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slide(fromBottom)">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animBg="1"/>
      <p:bldP spid="201740" grpId="0" animBg="1"/>
      <p:bldP spid="201741" grpId="0" animBg="1"/>
      <p:bldP spid="201742" grpId="0" animBg="1"/>
      <p:bldP spid="201743" grpId="0" animBg="1"/>
      <p:bldP spid="201744" grpId="0" autoUpdateAnimBg="0"/>
      <p:bldP spid="23" grpId="0" autoUpdateAnimBg="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b="1" u="sng" dirty="0" smtClean="0"/>
        </a:defPPr>
      </a:lstStyle>
    </a:txDef>
  </a:objectDefaults>
  <a:extraClrScheme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524</Words>
  <Application>Microsoft Office PowerPoint</Application>
  <PresentationFormat>On-screen Show (4:3)</PresentationFormat>
  <Paragraphs>188</Paragraphs>
  <Slides>38</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Calibri</vt:lpstr>
      <vt:lpstr>Arial</vt:lpstr>
      <vt:lpstr>MS PGothic</vt:lpstr>
      <vt:lpstr>1_Office Theme</vt:lpstr>
      <vt:lpstr>1_HA5Lect_template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Coumoudha Sundararajan, Integra-PDY, IN</dc:creator>
  <cp:lastModifiedBy>Quarles, William A.</cp:lastModifiedBy>
  <cp:revision>17</cp:revision>
  <dcterms:created xsi:type="dcterms:W3CDTF">2014-03-19T04:18:27Z</dcterms:created>
  <dcterms:modified xsi:type="dcterms:W3CDTF">2015-09-30T23:56:46Z</dcterms:modified>
</cp:coreProperties>
</file>