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82"/>
  </p:notesMasterIdLst>
  <p:handoutMasterIdLst>
    <p:handoutMasterId r:id="rId83"/>
  </p:handoutMasterIdLst>
  <p:sldIdLst>
    <p:sldId id="256" r:id="rId2"/>
    <p:sldId id="346" r:id="rId3"/>
    <p:sldId id="277" r:id="rId4"/>
    <p:sldId id="347" r:id="rId5"/>
    <p:sldId id="293" r:id="rId6"/>
    <p:sldId id="292" r:id="rId7"/>
    <p:sldId id="291" r:id="rId8"/>
    <p:sldId id="296" r:id="rId9"/>
    <p:sldId id="290" r:id="rId10"/>
    <p:sldId id="297" r:id="rId11"/>
    <p:sldId id="294" r:id="rId12"/>
    <p:sldId id="295" r:id="rId13"/>
    <p:sldId id="348" r:id="rId14"/>
    <p:sldId id="289" r:id="rId15"/>
    <p:sldId id="288" r:id="rId16"/>
    <p:sldId id="349" r:id="rId17"/>
    <p:sldId id="299" r:id="rId18"/>
    <p:sldId id="298" r:id="rId19"/>
    <p:sldId id="300" r:id="rId20"/>
    <p:sldId id="301" r:id="rId21"/>
    <p:sldId id="287" r:id="rId22"/>
    <p:sldId id="286" r:id="rId23"/>
    <p:sldId id="302" r:id="rId24"/>
    <p:sldId id="285" r:id="rId25"/>
    <p:sldId id="350" r:id="rId26"/>
    <p:sldId id="284" r:id="rId27"/>
    <p:sldId id="283" r:id="rId28"/>
    <p:sldId id="282" r:id="rId29"/>
    <p:sldId id="280" r:id="rId30"/>
    <p:sldId id="281" r:id="rId31"/>
    <p:sldId id="308" r:id="rId32"/>
    <p:sldId id="307" r:id="rId33"/>
    <p:sldId id="351" r:id="rId34"/>
    <p:sldId id="311" r:id="rId35"/>
    <p:sldId id="306" r:id="rId36"/>
    <p:sldId id="310" r:id="rId37"/>
    <p:sldId id="309" r:id="rId38"/>
    <p:sldId id="303" r:id="rId39"/>
    <p:sldId id="352" r:id="rId40"/>
    <p:sldId id="305" r:id="rId41"/>
    <p:sldId id="304" r:id="rId42"/>
    <p:sldId id="353" r:id="rId43"/>
    <p:sldId id="317" r:id="rId44"/>
    <p:sldId id="316" r:id="rId45"/>
    <p:sldId id="315" r:id="rId46"/>
    <p:sldId id="314" r:id="rId47"/>
    <p:sldId id="313" r:id="rId48"/>
    <p:sldId id="312" r:id="rId49"/>
    <p:sldId id="319" r:id="rId50"/>
    <p:sldId id="354" r:id="rId51"/>
    <p:sldId id="320" r:id="rId52"/>
    <p:sldId id="318" r:id="rId53"/>
    <p:sldId id="327" r:id="rId54"/>
    <p:sldId id="355" r:id="rId55"/>
    <p:sldId id="326" r:id="rId56"/>
    <p:sldId id="325" r:id="rId57"/>
    <p:sldId id="324" r:id="rId58"/>
    <p:sldId id="323" r:id="rId59"/>
    <p:sldId id="322" r:id="rId60"/>
    <p:sldId id="321" r:id="rId61"/>
    <p:sldId id="331" r:id="rId62"/>
    <p:sldId id="329" r:id="rId63"/>
    <p:sldId id="330" r:id="rId64"/>
    <p:sldId id="339" r:id="rId65"/>
    <p:sldId id="338" r:id="rId66"/>
    <p:sldId id="337" r:id="rId67"/>
    <p:sldId id="336" r:id="rId68"/>
    <p:sldId id="335" r:id="rId69"/>
    <p:sldId id="334" r:id="rId70"/>
    <p:sldId id="333" r:id="rId71"/>
    <p:sldId id="356" r:id="rId72"/>
    <p:sldId id="341" r:id="rId73"/>
    <p:sldId id="344" r:id="rId74"/>
    <p:sldId id="357" r:id="rId75"/>
    <p:sldId id="340" r:id="rId76"/>
    <p:sldId id="332" r:id="rId77"/>
    <p:sldId id="343" r:id="rId78"/>
    <p:sldId id="328" r:id="rId79"/>
    <p:sldId id="358" r:id="rId80"/>
    <p:sldId id="34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61" autoAdjust="0"/>
    <p:restoredTop sz="94574" autoAdjust="0"/>
  </p:normalViewPr>
  <p:slideViewPr>
    <p:cSldViewPr snapToGrid="0" snapToObjects="1">
      <p:cViewPr varScale="1">
        <p:scale>
          <a:sx n="120" d="100"/>
          <a:sy n="120" d="100"/>
        </p:scale>
        <p:origin x="116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2ABA0-4242-4B3E-90DF-DB7A55C539E7}" type="datetimeFigureOut">
              <a:rPr lang="en-US" smtClean="0"/>
              <a:t>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7B3CD-E448-4F29-82C4-DDC80116552B}" type="slidenum">
              <a:rPr lang="en-US" smtClean="0"/>
              <a:t>‹#›</a:t>
            </a:fld>
            <a:endParaRPr lang="en-US"/>
          </a:p>
        </p:txBody>
      </p:sp>
    </p:spTree>
    <p:extLst>
      <p:ext uri="{BB962C8B-B14F-4D97-AF65-F5344CB8AC3E}">
        <p14:creationId xmlns:p14="http://schemas.microsoft.com/office/powerpoint/2010/main" val="250093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378077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16892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63908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221720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F5C1C-C46D-46E0-A9F8-900B3CB85BFB}" type="datetime4">
              <a:rPr lang="en-US" smtClean="0"/>
              <a:t>August 20, 2019</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a16="http://schemas.microsoft.com/office/drawing/2014/main" id="{C5E5E1BD-8DB7-455F-8C13-6B8DA893187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273424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EA69DAB-9703-4D79-9FE5-0D38B236A943}" type="datetime4">
              <a:rPr lang="en-US" smtClean="0"/>
              <a:t>August 20, 2019</a:t>
            </a:fld>
            <a:endParaRPr lang="en-US"/>
          </a:p>
        </p:txBody>
      </p:sp>
      <p:sp>
        <p:nvSpPr>
          <p:cNvPr id="5" name="Footer Placeholder 4"/>
          <p:cNvSpPr>
            <a:spLocks noGrp="1"/>
          </p:cNvSpPr>
          <p:nvPr>
            <p:ph type="ftr" sz="quarter" idx="11"/>
          </p:nvPr>
        </p:nvSpPr>
        <p:spPr>
          <a:xfrm>
            <a:off x="457199" y="6492875"/>
            <a:ext cx="8576631"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B8F3FB9B-2394-4EFD-B656-94A2D5259C3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664532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299C1243-7FC2-4149-823B-85E419D6EC38}" type="datetime4">
              <a:rPr lang="en-US" smtClean="0"/>
              <a:t>August 20, 2019</a:t>
            </a:fld>
            <a:endParaRPr lang="en-US"/>
          </a:p>
        </p:txBody>
      </p:sp>
      <p:sp>
        <p:nvSpPr>
          <p:cNvPr id="6" name="Footer Placeholder 5"/>
          <p:cNvSpPr>
            <a:spLocks noGrp="1"/>
          </p:cNvSpPr>
          <p:nvPr>
            <p:ph type="ftr" sz="quarter" idx="11"/>
          </p:nvPr>
        </p:nvSpPr>
        <p:spPr>
          <a:xfrm>
            <a:off x="457200" y="6492875"/>
            <a:ext cx="8686800"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E43BDFD-59C6-4B60-8DEC-D3B8F19DA01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413755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6215D383-CD22-4AC9-83F8-D65D75AAA198}" type="datetime4">
              <a:rPr lang="en-US" smtClean="0"/>
              <a:t>August 20, 2019</a:t>
            </a:fld>
            <a:endParaRPr lang="en-US"/>
          </a:p>
        </p:txBody>
      </p:sp>
      <p:sp>
        <p:nvSpPr>
          <p:cNvPr id="6" name="Footer Placeholder 5"/>
          <p:cNvSpPr>
            <a:spLocks noGrp="1"/>
          </p:cNvSpPr>
          <p:nvPr>
            <p:ph type="ftr" sz="quarter" idx="11"/>
          </p:nvPr>
        </p:nvSpPr>
        <p:spPr>
          <a:xfrm>
            <a:off x="457200" y="6492875"/>
            <a:ext cx="8686800" cy="283845"/>
          </a:xfrm>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a16="http://schemas.microsoft.com/office/drawing/2014/main" id="{26A284DB-145E-4757-AAC4-FF0D5D2E8D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a16="http://schemas.microsoft.com/office/drawing/2014/main" id="{E675F99D-1B2C-4F24-A0D9-3A63C1477043}"/>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6195110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5897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18 </a:t>
            </a:r>
            <a:r>
              <a:rPr lang="fi-FI" sz="2000" b="1" dirty="0">
                <a:solidFill>
                  <a:srgbClr val="212F62"/>
                </a:solidFill>
                <a:latin typeface="+mn-lt"/>
              </a:rPr>
              <a:t>Representative Metals, Metalloids, </a:t>
            </a:r>
            <a:r>
              <a:rPr lang="da-DK" sz="2000" b="1" dirty="0">
                <a:solidFill>
                  <a:srgbClr val="212F62"/>
                </a:solidFill>
                <a:latin typeface="+mn-lt"/>
              </a:rPr>
              <a:t>and Nonmetals</a:t>
            </a:r>
          </a:p>
          <a:p>
            <a:pPr algn="ctr"/>
            <a:r>
              <a:rPr lang="en-US" sz="1600" cap="none" dirty="0">
                <a:solidFill>
                  <a:schemeClr val="tx1"/>
                </a:solidFill>
                <a:latin typeface="+mn-lt"/>
              </a:rPr>
              <a:t>PowerPoint</a:t>
            </a:r>
            <a:r>
              <a:rPr lang="en-US" sz="1600" cap="none" dirty="0">
                <a:solidFill>
                  <a:srgbClr val="212F62"/>
                </a:solidFill>
                <a:latin typeface="+mn-lt"/>
              </a:rPr>
              <a:t> </a:t>
            </a:r>
            <a:r>
              <a:rPr lang="en-US" sz="1600" cap="none" dirty="0">
                <a:solidFill>
                  <a:schemeClr val="tx1"/>
                </a:solidFill>
                <a:latin typeface="+mn-lt"/>
              </a:rPr>
              <a:t>Image Slideshow</a:t>
            </a:r>
          </a:p>
        </p:txBody>
      </p:sp>
      <p:pic>
        <p:nvPicPr>
          <p:cNvPr id="7" name="Picture 6">
            <a:extLst>
              <a:ext uri="{FF2B5EF4-FFF2-40B4-BE49-F238E27FC236}">
                <a16:creationId xmlns:a16="http://schemas.microsoft.com/office/drawing/2014/main" id="{6912CC9E-4774-4D4E-AE14-49ABEF5BFB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8" name="Title">
            <a:extLst>
              <a:ext uri="{FF2B5EF4-FFF2-40B4-BE49-F238E27FC236}">
                <a16:creationId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br>
              <a:rPr lang="en-US" sz="3600" dirty="0"/>
            </a:br>
            <a:r>
              <a:rPr lang="en-US" sz="3600" dirty="0"/>
              <a:t>CHEMISTRY: ATOMS FIRST 2e</a:t>
            </a:r>
          </a:p>
        </p:txBody>
      </p:sp>
      <p:pic>
        <p:nvPicPr>
          <p:cNvPr id="6" name="Picture 2" descr="G:\Team Drives\CONNEX180066_Chem_2e\CONNEX180066_Chem_2e\05_Ancillaries\Chemistry_Atoms_First\ChemAF2e Cove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11866" y="2504536"/>
            <a:ext cx="2320268" cy="30026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ChangeAspect="1"/>
          </p:cNvGraphicFramePr>
          <p:nvPr>
            <p:extLst>
              <p:ext uri="{D42A27DB-BD31-4B8C-83A1-F6EECF244321}">
                <p14:modId xmlns:p14="http://schemas.microsoft.com/office/powerpoint/2010/main" val="2847062212"/>
              </p:ext>
            </p:extLst>
          </p:nvPr>
        </p:nvGraphicFramePr>
        <p:xfrm>
          <a:off x="3411865" y="2504536"/>
          <a:ext cx="2320949" cy="3002699"/>
        </p:xfrm>
        <a:graphic>
          <a:graphicData uri="http://schemas.openxmlformats.org/presentationml/2006/ole">
            <mc:AlternateContent xmlns:mc="http://schemas.openxmlformats.org/markup-compatibility/2006">
              <mc:Choice xmlns:v="urn:schemas-microsoft-com:vml" Requires="v">
                <p:oleObj spid="_x0000_s1027" name="Acrobat Document" r:id="rId5" imgW="4663440" imgH="6034757" progId="Acrobat.Document.11">
                  <p:embed/>
                </p:oleObj>
              </mc:Choice>
              <mc:Fallback>
                <p:oleObj name="Acrobat Document" r:id="rId5" imgW="4663440" imgH="6034757" progId="Acrobat.Document.11">
                  <p:embed/>
                  <p:pic>
                    <p:nvPicPr>
                      <p:cNvPr id="0" name=""/>
                      <p:cNvPicPr/>
                      <p:nvPr/>
                    </p:nvPicPr>
                    <p:blipFill>
                      <a:blip r:embed="rId6"/>
                      <a:stretch>
                        <a:fillRect/>
                      </a:stretch>
                    </p:blipFill>
                    <p:spPr>
                      <a:xfrm>
                        <a:off x="3411865" y="2504536"/>
                        <a:ext cx="2320949" cy="3002699"/>
                      </a:xfrm>
                      <a:prstGeom prst="rect">
                        <a:avLst/>
                      </a:prstGeom>
                    </p:spPr>
                  </p:pic>
                </p:oleObj>
              </mc:Fallback>
            </mc:AlternateContent>
          </a:graphicData>
        </a:graphic>
      </p:graphicFrame>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457200" y="241326"/>
            <a:ext cx="8062912" cy="659535"/>
          </a:xfrm>
        </p:spPr>
        <p:txBody>
          <a:bodyPr>
            <a:normAutofit/>
          </a:bodyPr>
          <a:lstStyle/>
          <a:p>
            <a:r>
              <a:rPr lang="en-US" dirty="0">
                <a:solidFill>
                  <a:srgbClr val="6CB255"/>
                </a:solidFill>
              </a:rPr>
              <a:t>Figure 18.7</a:t>
            </a:r>
          </a:p>
        </p:txBody>
      </p:sp>
      <p:sp>
        <p:nvSpPr>
          <p:cNvPr id="14" name="Figure Legend"/>
          <p:cNvSpPr>
            <a:spLocks noGrp="1"/>
          </p:cNvSpPr>
          <p:nvPr>
            <p:ph type="body" sz="quarter" idx="14"/>
          </p:nvPr>
        </p:nvSpPr>
        <p:spPr>
          <a:xfrm>
            <a:off x="4591875" y="1106695"/>
            <a:ext cx="3913188" cy="5256973"/>
          </a:xfrm>
        </p:spPr>
        <p:txBody>
          <a:bodyPr>
            <a:noAutofit/>
          </a:bodyPr>
          <a:lstStyle/>
          <a:p>
            <a:pPr marL="0" indent="0">
              <a:buNone/>
            </a:pPr>
            <a:r>
              <a:rPr lang="en-US" sz="1600" dirty="0">
                <a:solidFill>
                  <a:schemeClr val="tx1"/>
                </a:solidFill>
              </a:rPr>
              <a:t>Zinc is an active transition metal. It dissolves in hydrochloric acid, forming a solution of colorless Zn</a:t>
            </a:r>
            <a:r>
              <a:rPr lang="en-US" sz="1600" baseline="30000" dirty="0">
                <a:solidFill>
                  <a:schemeClr val="tx1"/>
                </a:solidFill>
              </a:rPr>
              <a:t>2+ </a:t>
            </a:r>
            <a:r>
              <a:rPr lang="en-US" sz="1600" dirty="0">
                <a:solidFill>
                  <a:schemeClr val="tx1"/>
                </a:solidFill>
              </a:rPr>
              <a:t>ions, </a:t>
            </a:r>
            <a:r>
              <a:rPr lang="en-US" sz="1600" dirty="0" err="1">
                <a:solidFill>
                  <a:schemeClr val="tx1"/>
                </a:solidFill>
              </a:rPr>
              <a:t>Cl</a:t>
            </a:r>
            <a:r>
              <a:rPr lang="en-US" sz="1600" baseline="30000" dirty="0">
                <a:solidFill>
                  <a:schemeClr val="tx1"/>
                </a:solidFill>
              </a:rPr>
              <a:t>–</a:t>
            </a:r>
            <a:r>
              <a:rPr lang="en-US" sz="1600" dirty="0">
                <a:solidFill>
                  <a:schemeClr val="tx1"/>
                </a:solidFill>
              </a:rPr>
              <a:t> ions, and hydrogen gas.</a:t>
            </a:r>
          </a:p>
        </p:txBody>
      </p:sp>
      <p:pic>
        <p:nvPicPr>
          <p:cNvPr id="9" name="Figure" descr="A glass tube holding a metallic solid in a colorless liquid is shown laying on a black background with white lettering.">
            <a:extLst>
              <a:ext uri="{FF2B5EF4-FFF2-40B4-BE49-F238E27FC236}">
                <a16:creationId xmlns:a16="http://schemas.microsoft.com/office/drawing/2014/main" id="{38303087-DDB1-45BA-8ECF-529008DA5AD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443" r="-3443"/>
          <a:stretch>
            <a:fillRect/>
          </a:stretch>
        </p:blipFill>
        <p:spPr>
          <a:xfrm>
            <a:off x="394536" y="1108075"/>
            <a:ext cx="4030663" cy="5256213"/>
          </a:xfrm>
        </p:spPr>
      </p:pic>
      <p:pic>
        <p:nvPicPr>
          <p:cNvPr id="10" name="Picture 9">
            <a:extLst>
              <a:ext uri="{FF2B5EF4-FFF2-40B4-BE49-F238E27FC236}">
                <a16:creationId xmlns:a16="http://schemas.microsoft.com/office/drawing/2014/main" id="{7E7128C6-8DE8-44F2-8529-89CD67BF41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41525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18.8</a:t>
            </a:r>
          </a:p>
        </p:txBody>
      </p:sp>
      <p:sp>
        <p:nvSpPr>
          <p:cNvPr id="7" name="Figure Legend"/>
          <p:cNvSpPr>
            <a:spLocks noGrp="1"/>
          </p:cNvSpPr>
          <p:nvPr>
            <p:ph type="body" sz="quarter" idx="14"/>
          </p:nvPr>
        </p:nvSpPr>
        <p:spPr/>
        <p:txBody>
          <a:bodyPr>
            <a:normAutofit/>
          </a:bodyPr>
          <a:lstStyle/>
          <a:p>
            <a:pPr marL="0" indent="0">
              <a:buNone/>
            </a:pPr>
            <a:r>
              <a:rPr lang="en-US" sz="1600" dirty="0"/>
              <a:t>From left to right: Hg(</a:t>
            </a:r>
            <a:r>
              <a:rPr lang="en-US" sz="1600" i="1" dirty="0"/>
              <a:t>l</a:t>
            </a:r>
            <a:r>
              <a:rPr lang="en-US" sz="1600" dirty="0"/>
              <a:t>), Hg + concentrated </a:t>
            </a:r>
            <a:r>
              <a:rPr lang="en-US" sz="1600" dirty="0" err="1"/>
              <a:t>HCl</a:t>
            </a:r>
            <a:r>
              <a:rPr lang="en-US" sz="1600" dirty="0"/>
              <a:t>, Hg + concentrated HNO</a:t>
            </a:r>
            <a:r>
              <a:rPr lang="en-US" sz="1600" baseline="-25000" dirty="0"/>
              <a:t>3</a:t>
            </a:r>
            <a:r>
              <a:rPr lang="en-US" sz="1600" dirty="0"/>
              <a:t>. (credit: </a:t>
            </a:r>
            <a:r>
              <a:rPr lang="en-US" sz="1600" dirty="0" err="1"/>
              <a:t>Sahar</a:t>
            </a:r>
            <a:r>
              <a:rPr lang="en-US" sz="1600" dirty="0"/>
              <a:t> </a:t>
            </a:r>
            <a:r>
              <a:rPr lang="en-US" sz="1600" dirty="0" err="1"/>
              <a:t>Atwa</a:t>
            </a:r>
            <a:r>
              <a:rPr lang="en-US" sz="1600" dirty="0"/>
              <a:t>)</a:t>
            </a:r>
          </a:p>
        </p:txBody>
      </p:sp>
      <p:pic>
        <p:nvPicPr>
          <p:cNvPr id="9" name="Figure" descr="Three test tubes are shown in a photo. The left tube contains a metallic liquid. The middle tube contains a metallic liquid under a layer of clear, colorless liquid. The third tube contains a whitish solid under a layer of yellowish liquid.">
            <a:extLst>
              <a:ext uri="{FF2B5EF4-FFF2-40B4-BE49-F238E27FC236}">
                <a16:creationId xmlns:a16="http://schemas.microsoft.com/office/drawing/2014/main" id="{EAE4B986-CE9F-45F6-830F-7F06A9A6D7F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a:xfrm>
            <a:off x="457199" y="1122386"/>
            <a:ext cx="8062913" cy="3500071"/>
          </a:xfrm>
        </p:spPr>
      </p:pic>
    </p:spTree>
    <p:extLst>
      <p:ext uri="{BB962C8B-B14F-4D97-AF65-F5344CB8AC3E}">
        <p14:creationId xmlns:p14="http://schemas.microsoft.com/office/powerpoint/2010/main" val="348113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18.9</a:t>
            </a:r>
          </a:p>
        </p:txBody>
      </p:sp>
      <p:sp>
        <p:nvSpPr>
          <p:cNvPr id="7" name="Figure Legend"/>
          <p:cNvSpPr>
            <a:spLocks noGrp="1"/>
          </p:cNvSpPr>
          <p:nvPr>
            <p:ph type="body" sz="quarter" idx="14"/>
          </p:nvPr>
        </p:nvSpPr>
        <p:spPr/>
        <p:txBody>
          <a:bodyPr>
            <a:normAutofit/>
          </a:bodyPr>
          <a:lstStyle/>
          <a:p>
            <a:pPr marL="0" indent="0">
              <a:buNone/>
            </a:pPr>
            <a:r>
              <a:rPr lang="fr-FR" sz="1600" dirty="0">
                <a:solidFill>
                  <a:schemeClr val="accent3"/>
                </a:solidFill>
              </a:rPr>
              <a:t>(a) Tin(II) </a:t>
            </a:r>
            <a:r>
              <a:rPr lang="fr-FR" sz="1600" dirty="0" err="1">
                <a:solidFill>
                  <a:schemeClr val="accent3"/>
                </a:solidFill>
              </a:rPr>
              <a:t>chloride</a:t>
            </a:r>
            <a:r>
              <a:rPr lang="fr-FR" sz="1600" dirty="0">
                <a:solidFill>
                  <a:schemeClr val="accent3"/>
                </a:solidFill>
              </a:rPr>
              <a:t> </a:t>
            </a:r>
            <a:r>
              <a:rPr lang="fr-FR" sz="1600" dirty="0" err="1">
                <a:solidFill>
                  <a:schemeClr val="accent3"/>
                </a:solidFill>
              </a:rPr>
              <a:t>is</a:t>
            </a:r>
            <a:r>
              <a:rPr lang="fr-FR" sz="1600" dirty="0">
                <a:solidFill>
                  <a:schemeClr val="accent3"/>
                </a:solidFill>
              </a:rPr>
              <a:t> an </a:t>
            </a:r>
            <a:r>
              <a:rPr lang="fr-FR" sz="1600" dirty="0" err="1">
                <a:solidFill>
                  <a:schemeClr val="accent3"/>
                </a:solidFill>
              </a:rPr>
              <a:t>ionic</a:t>
            </a:r>
            <a:r>
              <a:rPr lang="fr-FR" sz="1600" dirty="0">
                <a:solidFill>
                  <a:schemeClr val="accent3"/>
                </a:solidFill>
              </a:rPr>
              <a:t> </a:t>
            </a:r>
            <a:r>
              <a:rPr lang="fr-FR" sz="1600" dirty="0" err="1">
                <a:solidFill>
                  <a:schemeClr val="accent3"/>
                </a:solidFill>
              </a:rPr>
              <a:t>solid</a:t>
            </a:r>
            <a:r>
              <a:rPr lang="fr-FR" sz="1600" dirty="0">
                <a:solidFill>
                  <a:schemeClr val="accent3"/>
                </a:solidFill>
              </a:rPr>
              <a:t>; (b) tin(IV</a:t>
            </a:r>
            <a:r>
              <a:rPr lang="fr-FR" sz="1600" dirty="0"/>
              <a:t>) </a:t>
            </a:r>
            <a:r>
              <a:rPr lang="fr-FR" sz="1600" dirty="0" err="1"/>
              <a:t>chloride</a:t>
            </a:r>
            <a:r>
              <a:rPr lang="fr-FR" sz="1600" dirty="0"/>
              <a:t> </a:t>
            </a:r>
            <a:r>
              <a:rPr lang="fr-FR" sz="1600" dirty="0" err="1"/>
              <a:t>is</a:t>
            </a:r>
            <a:r>
              <a:rPr lang="fr-FR" sz="1600" dirty="0"/>
              <a:t> a covalent </a:t>
            </a:r>
            <a:r>
              <a:rPr lang="fr-FR" sz="1600" dirty="0" err="1"/>
              <a:t>liquid</a:t>
            </a:r>
            <a:r>
              <a:rPr lang="fr-FR" sz="1600" dirty="0"/>
              <a:t>.</a:t>
            </a:r>
            <a:endParaRPr lang="en-US" sz="1600" dirty="0"/>
          </a:p>
        </p:txBody>
      </p:sp>
      <p:pic>
        <p:nvPicPr>
          <p:cNvPr id="9" name="Figure" descr="Two photos are shown and labeled “a” and “b.” Photo a shows a watch glass holding a fine, white powder. Photo b shows a sealed glass vial holding a clear, colorless liquid.">
            <a:extLst>
              <a:ext uri="{FF2B5EF4-FFF2-40B4-BE49-F238E27FC236}">
                <a16:creationId xmlns:a16="http://schemas.microsoft.com/office/drawing/2014/main" id="{69B989FA-1FB0-44D2-9217-3D410DCB612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35" r="-1035"/>
          <a:stretch>
            <a:fillRect/>
          </a:stretch>
        </p:blipFill>
        <p:spPr>
          <a:xfrm>
            <a:off x="457199" y="1122386"/>
            <a:ext cx="8062913" cy="3500071"/>
          </a:xfrm>
        </p:spPr>
      </p:pic>
    </p:spTree>
    <p:extLst>
      <p:ext uri="{BB962C8B-B14F-4D97-AF65-F5344CB8AC3E}">
        <p14:creationId xmlns:p14="http://schemas.microsoft.com/office/powerpoint/2010/main" val="438145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18.2 Occurrence and Preparation of the Representative Metals</a:t>
            </a:r>
          </a:p>
          <a:p>
            <a:pPr lvl="1"/>
            <a:r>
              <a:rPr lang="en-US" dirty="0"/>
              <a:t>Identify natural sources of representative metals</a:t>
            </a:r>
          </a:p>
          <a:p>
            <a:pPr lvl="1"/>
            <a:r>
              <a:rPr lang="en-US" dirty="0"/>
              <a:t>Describe electrolytic and chemical reduction processes used to prepare these elements from natural sources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3377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18.10</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Pure sodium metal is isolated by electrolysis of molten sodium chloride using a Downs cell. It is not possible to isolate sodium by electrolysis of aqueous solutions of sodium salts because hydrogen ions are more easily reduced than are sodium ions; as a result, hydrogen gas forms at the cathode instead of the desired sodium metal. The high temperature required to melt </a:t>
            </a:r>
            <a:r>
              <a:rPr lang="en-US" sz="1600" dirty="0" err="1"/>
              <a:t>NaCl</a:t>
            </a:r>
            <a:r>
              <a:rPr lang="en-US" sz="1600" dirty="0"/>
              <a:t> means that liquid sodium metal forms.</a:t>
            </a:r>
          </a:p>
        </p:txBody>
      </p:sp>
      <p:pic>
        <p:nvPicPr>
          <p:cNvPr id="9" name="Figure" descr="A diagram is shown. At the center of the diagram is a T-shaped structure labeled, “Anode ( positive sign ),” that is on a mesh-like background labeled, “Iron screen.” The anode is connected to a box labeled, “Voltage source,” by a line, and the voltage source is connected to one of two L-shaped structures that surround the anode. They are labeled, “Cathode ( negative sign ).” Above the cathode on the right side of the diagram is a tube connected to a collection chamber labeled, “N a metal,” that has a lower outlet labeled, “N a outlet.” Surrounding all of these components is a blue background labeled, “Molten N a C l,” and a series of tubes that form a square outside the diagram. They have an opening in the upper right corner labeled, “Inlet for N a C l.” At the top of the diagram is a large tube with an upward-facing arrow drawn on it. The tube turns right, has a right-facing arrow on it, and is labeled, “C l subscript 2 outlet.”">
            <a:extLst>
              <a:ext uri="{FF2B5EF4-FFF2-40B4-BE49-F238E27FC236}">
                <a16:creationId xmlns:a16="http://schemas.microsoft.com/office/drawing/2014/main" id="{48CC0591-E74E-4512-B199-2479D2B904A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322" r="-48322"/>
          <a:stretch>
            <a:fillRect/>
          </a:stretch>
        </p:blipFill>
        <p:spPr>
          <a:xfrm>
            <a:off x="457199" y="1122386"/>
            <a:ext cx="8062913" cy="3500071"/>
          </a:xfrm>
        </p:spPr>
      </p:pic>
    </p:spTree>
    <p:extLst>
      <p:ext uri="{BB962C8B-B14F-4D97-AF65-F5344CB8AC3E}">
        <p14:creationId xmlns:p14="http://schemas.microsoft.com/office/powerpoint/2010/main" val="408561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18.11</a:t>
            </a:r>
          </a:p>
        </p:txBody>
      </p:sp>
      <p:sp>
        <p:nvSpPr>
          <p:cNvPr id="7" name="Figure Legend"/>
          <p:cNvSpPr>
            <a:spLocks noGrp="1"/>
          </p:cNvSpPr>
          <p:nvPr>
            <p:ph type="body" sz="quarter" idx="14"/>
          </p:nvPr>
        </p:nvSpPr>
        <p:spPr/>
        <p:txBody>
          <a:bodyPr>
            <a:normAutofit/>
          </a:bodyPr>
          <a:lstStyle/>
          <a:p>
            <a:pPr marL="0" indent="0">
              <a:buNone/>
            </a:pPr>
            <a:r>
              <a:rPr lang="en-US" sz="1600" dirty="0"/>
              <a:t>An electrolytic cell is used for the production of aluminum. The electrolysis of a solution of </a:t>
            </a:r>
            <a:r>
              <a:rPr lang="en-US" sz="1600" dirty="0" err="1"/>
              <a:t>cryolite</a:t>
            </a:r>
            <a:r>
              <a:rPr lang="en-US" sz="1600" dirty="0"/>
              <a:t> and calcium fluoride results in aluminum metal at the cathode, and oxygen, carbon monoxide, and carbon dioxide at the anode.</a:t>
            </a:r>
          </a:p>
        </p:txBody>
      </p:sp>
      <p:pic>
        <p:nvPicPr>
          <p:cNvPr id="9" name="Figure" descr="A diagram is shown. At the center of the diagram are two black squares, each labeled, “Carbon anode ( positive sign ),” and connected by forked tubes to a horizontal tube labeled with a positive sign. The carbon anodes are submerged in a green liquid labeled, “A l subscript 2 O subscript 3 dissolved in molten N a subscript 3 A l F subscript 6.” It is held in place by a three-sided, double layered container which is labeled, “Steel sheet,” on the outer layer and, “Ceramic,” on the inner layer. The carbon anodes are surrounded by bubbles labeled, “Bubbles of O subscript 2, C O, and C O subscript 2.” Below the green liquids lies a silver layer labeled, “Molten aluminum,” and a black layer labeled, “Carbon cathode ( negative sign ).” Above the diagram is an outlet tube labeled with an upward-facing arrow and the words, “H F and particulates exhaust to filter plant.”">
            <a:extLst>
              <a:ext uri="{FF2B5EF4-FFF2-40B4-BE49-F238E27FC236}">
                <a16:creationId xmlns:a16="http://schemas.microsoft.com/office/drawing/2014/main" id="{AD437543-934B-459E-9F8C-ECB05984173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56" r="-21856"/>
          <a:stretch>
            <a:fillRect/>
          </a:stretch>
        </p:blipFill>
        <p:spPr>
          <a:xfrm>
            <a:off x="457199" y="1122386"/>
            <a:ext cx="8062913" cy="3500071"/>
          </a:xfrm>
        </p:spPr>
      </p:pic>
    </p:spTree>
    <p:extLst>
      <p:ext uri="{BB962C8B-B14F-4D97-AF65-F5344CB8AC3E}">
        <p14:creationId xmlns:p14="http://schemas.microsoft.com/office/powerpoint/2010/main" val="263665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18.3 Structure and General Properties of the Metalloids</a:t>
            </a:r>
          </a:p>
          <a:p>
            <a:pPr lvl="1"/>
            <a:r>
              <a:rPr lang="en-US" dirty="0"/>
              <a:t>Describe the general preparation, properties, and uses of the metalloids</a:t>
            </a:r>
          </a:p>
          <a:p>
            <a:pPr lvl="1"/>
            <a:r>
              <a:rPr lang="en-US" dirty="0"/>
              <a:t>Describe the preparation, properties, and compounds of boron and silicon</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74889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Arsenic and (b) antimony have a layered structure similar to that of (c) graphite, except that the layers are puckered rather than planar. (d) Elemental tellurium forms </a:t>
            </a:r>
            <a:r>
              <a:rPr lang="en-US" sz="1600" dirty="0"/>
              <a:t>spiral chains</a:t>
            </a:r>
            <a:r>
              <a:rPr lang="en-US" sz="1600" b="1" dirty="0"/>
              <a:t>.</a:t>
            </a:r>
            <a:endParaRPr lang="en-US" sz="1600" dirty="0"/>
          </a:p>
        </p:txBody>
      </p:sp>
      <p:pic>
        <p:nvPicPr>
          <p:cNvPr id="9" name="Figure" descr="Four images are shown and are labeled “a,” “b,” “c,” and “d.” Images a and b show atoms that are single bonded together arranged in a zigzag pattern in layers. Image c shows atoms that are single bonded together into hexagons that form sheets. These sheets are shown layered one above the other. Image d shows atoms that are single bonded together in twisting chains.">
            <a:extLst>
              <a:ext uri="{FF2B5EF4-FFF2-40B4-BE49-F238E27FC236}">
                <a16:creationId xmlns:a16="http://schemas.microsoft.com/office/drawing/2014/main" id="{27C5CDD9-796C-4FBB-B95D-8D95FA56686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2535" b="-22535"/>
          <a:stretch>
            <a:fillRect/>
          </a:stretch>
        </p:blipFill>
        <p:spPr>
          <a:xfrm>
            <a:off x="457199" y="1122386"/>
            <a:ext cx="8062913" cy="3500071"/>
          </a:xfrm>
        </p:spPr>
      </p:pic>
    </p:spTree>
    <p:extLst>
      <p:ext uri="{BB962C8B-B14F-4D97-AF65-F5344CB8AC3E}">
        <p14:creationId xmlns:p14="http://schemas.microsoft.com/office/powerpoint/2010/main" val="7521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18.13</a:t>
            </a:r>
          </a:p>
        </p:txBody>
      </p:sp>
      <p:sp>
        <p:nvSpPr>
          <p:cNvPr id="7" name="Figure Legend"/>
          <p:cNvSpPr>
            <a:spLocks noGrp="1"/>
          </p:cNvSpPr>
          <p:nvPr>
            <p:ph type="body" sz="quarter" idx="14"/>
          </p:nvPr>
        </p:nvSpPr>
        <p:spPr/>
        <p:txBody>
          <a:bodyPr>
            <a:normAutofit/>
          </a:bodyPr>
          <a:lstStyle/>
          <a:p>
            <a:pPr marL="0" indent="0">
              <a:buNone/>
            </a:pPr>
            <a:r>
              <a:rPr lang="en-US" sz="1600" dirty="0"/>
              <a:t>An icosahedron is a symmetrical, solid shape with 20 faces, each of which is an equilateral triangle. The faces meet at 12 corners.</a:t>
            </a:r>
          </a:p>
        </p:txBody>
      </p:sp>
      <p:pic>
        <p:nvPicPr>
          <p:cNvPr id="9" name="Figure" descr="An image shows a group of atoms, each labeled, “B,” connected together with single bonds into a symmetrical, twenty-sided shape.">
            <a:extLst>
              <a:ext uri="{FF2B5EF4-FFF2-40B4-BE49-F238E27FC236}">
                <a16:creationId xmlns:a16="http://schemas.microsoft.com/office/drawing/2014/main" id="{0699990F-4BC2-4FBF-A031-1C339BA4DA3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9435" r="-69435"/>
          <a:stretch>
            <a:fillRect/>
          </a:stretch>
        </p:blipFill>
        <p:spPr>
          <a:xfrm>
            <a:off x="457199" y="1122386"/>
            <a:ext cx="8062913" cy="3500071"/>
          </a:xfrm>
        </p:spPr>
      </p:pic>
    </p:spTree>
    <p:extLst>
      <p:ext uri="{BB962C8B-B14F-4D97-AF65-F5344CB8AC3E}">
        <p14:creationId xmlns:p14="http://schemas.microsoft.com/office/powerpoint/2010/main" val="3355234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18.14</a:t>
            </a:r>
          </a:p>
        </p:txBody>
      </p:sp>
      <p:sp>
        <p:nvSpPr>
          <p:cNvPr id="14" name="Figure Legend"/>
          <p:cNvSpPr>
            <a:spLocks noGrp="1"/>
          </p:cNvSpPr>
          <p:nvPr>
            <p:ph type="body" sz="quarter" idx="14"/>
          </p:nvPr>
        </p:nvSpPr>
        <p:spPr>
          <a:xfrm>
            <a:off x="4606925" y="1107617"/>
            <a:ext cx="3913188" cy="5256973"/>
          </a:xfrm>
        </p:spPr>
        <p:txBody>
          <a:bodyPr>
            <a:noAutofit/>
          </a:bodyPr>
          <a:lstStyle/>
          <a:p>
            <a:pPr marL="0" indent="0">
              <a:buNone/>
            </a:pPr>
            <a:r>
              <a:rPr lang="en-US" sz="1600" dirty="0">
                <a:solidFill>
                  <a:schemeClr val="tx1"/>
                </a:solidFill>
              </a:rPr>
              <a:t>A zone-refining apparatus used to purify silicon.</a:t>
            </a:r>
          </a:p>
        </p:txBody>
      </p:sp>
      <p:pic>
        <p:nvPicPr>
          <p:cNvPr id="9" name="Figure" descr="A diagram of a long, vertical tube is shown. The side is cut away to show a glass tube inside. At the top of the glass tube is a darker section labeled, “Impure silicon,” while toward the middle of the tube is a lighter section labeled, “Molten silicon,” and the bottom of the tube contains a white substance labeled, “Pure silicon.” A downward-facing arrow is drawn on the bottom of the tube.">
            <a:extLst>
              <a:ext uri="{FF2B5EF4-FFF2-40B4-BE49-F238E27FC236}">
                <a16:creationId xmlns:a16="http://schemas.microsoft.com/office/drawing/2014/main" id="{84E53CBB-9383-40E9-8F2F-71F7B5215E8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694" r="-12694"/>
          <a:stretch>
            <a:fillRect/>
          </a:stretch>
        </p:blipFill>
        <p:spPr>
          <a:xfrm>
            <a:off x="457200" y="1108075"/>
            <a:ext cx="4032250" cy="5256213"/>
          </a:xfrm>
        </p:spPr>
      </p:pic>
      <p:pic>
        <p:nvPicPr>
          <p:cNvPr id="10" name="Picture 9">
            <a:extLst>
              <a:ext uri="{FF2B5EF4-FFF2-40B4-BE49-F238E27FC236}">
                <a16:creationId xmlns:a16="http://schemas.microsoft.com/office/drawing/2014/main" id="{C6CCC96B-3E48-48F5-9FA4-2C451E8CD87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986061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a:xfrm>
            <a:off x="628650" y="955965"/>
            <a:ext cx="7886700" cy="4605591"/>
          </a:xfrm>
        </p:spPr>
        <p:txBody>
          <a:bodyPr>
            <a:normAutofit lnSpcReduction="10000"/>
          </a:bodyPr>
          <a:lstStyle/>
          <a:p>
            <a:r>
              <a:rPr lang="en-US" dirty="0"/>
              <a:t>18.1 Periodicity</a:t>
            </a:r>
          </a:p>
          <a:p>
            <a:r>
              <a:rPr lang="en-US" dirty="0"/>
              <a:t>18.2 Occurrence and Preparation of the Representative Metals</a:t>
            </a:r>
          </a:p>
          <a:p>
            <a:r>
              <a:rPr lang="en-US" dirty="0"/>
              <a:t>18.3 Structure and General Properties of the Metalloids</a:t>
            </a:r>
          </a:p>
          <a:p>
            <a:r>
              <a:rPr lang="en-US" dirty="0"/>
              <a:t>18.4 Structure and General Properties of the Nonmetals</a:t>
            </a:r>
          </a:p>
          <a:p>
            <a:r>
              <a:rPr lang="en-US" dirty="0"/>
              <a:t>18.5 Occurrence, Preparation, and Compounds of Hydrogen</a:t>
            </a:r>
          </a:p>
          <a:p>
            <a:r>
              <a:rPr lang="en-US" dirty="0"/>
              <a:t>18.6 Occurrence, Preparation, and Properties of Carbonates</a:t>
            </a:r>
          </a:p>
          <a:p>
            <a:r>
              <a:rPr lang="en-US" dirty="0"/>
              <a:t>18.7 Occurrence, Preparation, and Properties of Nitrogen</a:t>
            </a:r>
          </a:p>
          <a:p>
            <a:r>
              <a:rPr lang="en-US" dirty="0"/>
              <a:t>18.8 Occurrence, Preparation, and Properties of Phosphorus</a:t>
            </a:r>
          </a:p>
          <a:p>
            <a:r>
              <a:rPr lang="en-US" dirty="0"/>
              <a:t>18.9 Occurrence, Preparation, and Compounds of Oxygen</a:t>
            </a:r>
          </a:p>
          <a:p>
            <a:r>
              <a:rPr lang="en-US" dirty="0"/>
              <a:t>18.10 Occurrence, Preparation, and Properties of Sulfur</a:t>
            </a:r>
          </a:p>
          <a:p>
            <a:r>
              <a:rPr lang="en-US" dirty="0"/>
              <a:t>18.11 Occurrence, Preparation, and Properties of Halogens</a:t>
            </a:r>
          </a:p>
          <a:p>
            <a:r>
              <a:rPr lang="en-US" dirty="0"/>
              <a:t>18.12 Occurrence, Preparation, and Properties of the Noble Gases</a:t>
            </a:r>
          </a:p>
        </p:txBody>
      </p:sp>
    </p:spTree>
    <p:extLst>
      <p:ext uri="{BB962C8B-B14F-4D97-AF65-F5344CB8AC3E}">
        <p14:creationId xmlns:p14="http://schemas.microsoft.com/office/powerpoint/2010/main" val="1349494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dirty="0"/>
              <a:t> 18.1</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wo Lewis structures are drawn and connected by a right-facing arrow. The left structure shows a boron atom surrounded by four fluorine atoms, each with four lone pairs of electrons. The left fluorine atom has a positive and negative symbol drawn next to it. The second image is the same as the first except the positive and negative signs are missing and the entire structure is surrounded by brackets. There is a negative sign outside and superscript to the brackets.">
            <a:extLst>
              <a:ext uri="{FF2B5EF4-FFF2-40B4-BE49-F238E27FC236}">
                <a16:creationId xmlns:a16="http://schemas.microsoft.com/office/drawing/2014/main" id="{0D6937C1-FF8F-4598-AEE4-D6BEAD37F87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710" b="-25710"/>
          <a:stretch>
            <a:fillRect/>
          </a:stretch>
        </p:blipFill>
        <p:spPr>
          <a:xfrm>
            <a:off x="457199" y="1122386"/>
            <a:ext cx="8062913" cy="3500071"/>
          </a:xfrm>
        </p:spPr>
      </p:pic>
    </p:spTree>
    <p:extLst>
      <p:ext uri="{BB962C8B-B14F-4D97-AF65-F5344CB8AC3E}">
        <p14:creationId xmlns:p14="http://schemas.microsoft.com/office/powerpoint/2010/main" val="505262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18.15</a:t>
            </a:r>
          </a:p>
        </p:txBody>
      </p:sp>
      <p:sp>
        <p:nvSpPr>
          <p:cNvPr id="7" name="Figure Legend"/>
          <p:cNvSpPr>
            <a:spLocks noGrp="1"/>
          </p:cNvSpPr>
          <p:nvPr>
            <p:ph type="body" sz="quarter" idx="14"/>
          </p:nvPr>
        </p:nvSpPr>
        <p:spPr/>
        <p:txBody>
          <a:bodyPr>
            <a:normAutofit/>
          </a:bodyPr>
          <a:lstStyle/>
          <a:p>
            <a:pPr marL="0" indent="0">
              <a:buNone/>
            </a:pPr>
            <a:r>
              <a:rPr lang="en-US" sz="1600" dirty="0"/>
              <a:t>Laboratory glassware, such as Pyrex and </a:t>
            </a:r>
            <a:r>
              <a:rPr lang="en-US" sz="1600" dirty="0" err="1"/>
              <a:t>Kimax</a:t>
            </a:r>
            <a:r>
              <a:rPr lang="en-US" sz="1600" dirty="0"/>
              <a:t>, is made of borosilicate glass because it does not break when heated. The inclusion of borates in the glass helps to mediate the effects of thermal expansion and contraction. This reduces the likelihood of thermal shock, which causes silicate glass to crack upon rapid heating or </a:t>
            </a:r>
            <a:r>
              <a:rPr lang="nl-NL" sz="1600" dirty="0" err="1"/>
              <a:t>cooling</a:t>
            </a:r>
            <a:r>
              <a:rPr lang="nl-NL" sz="1600" dirty="0"/>
              <a:t>. (credit: “</a:t>
            </a:r>
            <a:r>
              <a:rPr lang="nl-NL" sz="1600" dirty="0" err="1"/>
              <a:t>Tweenk</a:t>
            </a:r>
            <a:r>
              <a:rPr lang="nl-NL" sz="1600" dirty="0"/>
              <a:t>”/</a:t>
            </a:r>
            <a:r>
              <a:rPr lang="nl-NL" sz="1600" dirty="0" err="1"/>
              <a:t>Wikimedia</a:t>
            </a:r>
            <a:r>
              <a:rPr lang="nl-NL" sz="1600" dirty="0"/>
              <a:t> </a:t>
            </a:r>
            <a:r>
              <a:rPr lang="nl-NL" sz="1600" dirty="0" err="1"/>
              <a:t>Commons</a:t>
            </a:r>
            <a:r>
              <a:rPr lang="nl-NL" sz="1600" dirty="0"/>
              <a:t>)</a:t>
            </a:r>
            <a:endParaRPr lang="en-US" sz="1600" dirty="0"/>
          </a:p>
        </p:txBody>
      </p:sp>
      <p:pic>
        <p:nvPicPr>
          <p:cNvPr id="9" name="Figure" descr="A photo of beakers, flasks, and graduated cylinders is shown. Each piece of glassware holds a different color liquid.">
            <a:extLst>
              <a:ext uri="{FF2B5EF4-FFF2-40B4-BE49-F238E27FC236}">
                <a16:creationId xmlns:a16="http://schemas.microsoft.com/office/drawing/2014/main" id="{31458D35-93BB-4C45-8B42-A2724246609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019" r="-40019"/>
          <a:stretch>
            <a:fillRect/>
          </a:stretch>
        </p:blipFill>
        <p:spPr>
          <a:xfrm>
            <a:off x="457199" y="1122386"/>
            <a:ext cx="8062913" cy="3500071"/>
          </a:xfrm>
        </p:spPr>
      </p:pic>
    </p:spTree>
    <p:extLst>
      <p:ext uri="{BB962C8B-B14F-4D97-AF65-F5344CB8AC3E}">
        <p14:creationId xmlns:p14="http://schemas.microsoft.com/office/powerpoint/2010/main" val="318241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18.16</a:t>
            </a:r>
          </a:p>
        </p:txBody>
      </p:sp>
      <p:sp>
        <p:nvSpPr>
          <p:cNvPr id="7" name="Figure Legend"/>
          <p:cNvSpPr>
            <a:spLocks noGrp="1"/>
          </p:cNvSpPr>
          <p:nvPr>
            <p:ph type="body" sz="quarter" idx="14"/>
          </p:nvPr>
        </p:nvSpPr>
        <p:spPr/>
        <p:txBody>
          <a:bodyPr>
            <a:normAutofit/>
          </a:bodyPr>
          <a:lstStyle/>
          <a:p>
            <a:pPr marL="0" indent="0">
              <a:buNone/>
            </a:pPr>
            <a:r>
              <a:rPr lang="en-US" sz="1600" dirty="0"/>
              <a:t>Boric acid has a planar structure with three –OH groups spread out equally at 120° angles from each other.</a:t>
            </a:r>
          </a:p>
        </p:txBody>
      </p:sp>
      <p:pic>
        <p:nvPicPr>
          <p:cNvPr id="9" name="Figure" descr="A Lewis structure shows a boron atom single bonded to three oxygen atoms, each of which is single bonded to a hydrogen atom. The oxygen atoms are arranged at equal angles around the boron atom and each angle is labeled,“120 degrees.”">
            <a:extLst>
              <a:ext uri="{FF2B5EF4-FFF2-40B4-BE49-F238E27FC236}">
                <a16:creationId xmlns:a16="http://schemas.microsoft.com/office/drawing/2014/main" id="{14B15BBF-73B6-4F3B-8773-2C22DCB1585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400" r="-18400"/>
          <a:stretch>
            <a:fillRect/>
          </a:stretch>
        </p:blipFill>
        <p:spPr>
          <a:xfrm>
            <a:off x="457199" y="1122386"/>
            <a:ext cx="8062913" cy="3500071"/>
          </a:xfrm>
        </p:spPr>
      </p:pic>
    </p:spTree>
    <p:extLst>
      <p:ext uri="{BB962C8B-B14F-4D97-AF65-F5344CB8AC3E}">
        <p14:creationId xmlns:p14="http://schemas.microsoft.com/office/powerpoint/2010/main" val="3080526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18.17</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The borate anions are (a) CaB</a:t>
            </a:r>
            <a:r>
              <a:rPr lang="en-US" sz="1600" baseline="-25000" dirty="0">
                <a:solidFill>
                  <a:schemeClr val="accent3"/>
                </a:solidFill>
              </a:rPr>
              <a:t>2</a:t>
            </a:r>
            <a:r>
              <a:rPr lang="en-US" sz="1600" dirty="0">
                <a:solidFill>
                  <a:schemeClr val="accent3"/>
                </a:solidFill>
              </a:rPr>
              <a:t>O</a:t>
            </a:r>
            <a:r>
              <a:rPr lang="en-US" sz="1600" baseline="-25000" dirty="0">
                <a:solidFill>
                  <a:schemeClr val="accent3"/>
                </a:solidFill>
              </a:rPr>
              <a:t>4</a:t>
            </a:r>
            <a:r>
              <a:rPr lang="en-US" sz="1600" dirty="0">
                <a:solidFill>
                  <a:schemeClr val="accent3"/>
                </a:solidFill>
              </a:rPr>
              <a:t>, (b) KB</a:t>
            </a:r>
            <a:r>
              <a:rPr lang="en-US" sz="1600" baseline="-25000" dirty="0">
                <a:solidFill>
                  <a:schemeClr val="accent3"/>
                </a:solidFill>
              </a:rPr>
              <a:t>5</a:t>
            </a:r>
            <a:r>
              <a:rPr lang="en-US" sz="1600" dirty="0">
                <a:solidFill>
                  <a:schemeClr val="accent3"/>
                </a:solidFill>
              </a:rPr>
              <a:t>O</a:t>
            </a:r>
            <a:r>
              <a:rPr lang="en-US" sz="1600" baseline="-25000" dirty="0">
                <a:solidFill>
                  <a:schemeClr val="accent3"/>
                </a:solidFill>
              </a:rPr>
              <a:t>8</a:t>
            </a:r>
            <a:r>
              <a:rPr lang="en-US" sz="1600" b="1" dirty="0">
                <a:solidFill>
                  <a:schemeClr val="accent3"/>
                </a:solidFill>
              </a:rPr>
              <a:t>⋅</a:t>
            </a:r>
            <a:r>
              <a:rPr lang="en-US" sz="1600" dirty="0">
                <a:solidFill>
                  <a:schemeClr val="accent3"/>
                </a:solidFill>
              </a:rPr>
              <a:t>4H</a:t>
            </a:r>
            <a:r>
              <a:rPr lang="en-US" sz="1600" baseline="-25000" dirty="0">
                <a:solidFill>
                  <a:schemeClr val="accent3"/>
                </a:solidFill>
              </a:rPr>
              <a:t>2</a:t>
            </a:r>
            <a:r>
              <a:rPr lang="en-US" sz="1600" dirty="0">
                <a:solidFill>
                  <a:schemeClr val="accent3"/>
                </a:solidFill>
              </a:rPr>
              <a:t>O, and (c) Na</a:t>
            </a:r>
            <a:r>
              <a:rPr lang="en-US" sz="1600" baseline="-25000" dirty="0">
                <a:solidFill>
                  <a:schemeClr val="accent3"/>
                </a:solidFill>
              </a:rPr>
              <a:t>2</a:t>
            </a:r>
            <a:r>
              <a:rPr lang="en-US" sz="1600" dirty="0">
                <a:solidFill>
                  <a:schemeClr val="accent3"/>
                </a:solidFill>
              </a:rPr>
              <a:t>B</a:t>
            </a:r>
            <a:r>
              <a:rPr lang="en-US" sz="1600" baseline="-25000" dirty="0">
                <a:solidFill>
                  <a:schemeClr val="accent3"/>
                </a:solidFill>
              </a:rPr>
              <a:t>4</a:t>
            </a:r>
            <a:r>
              <a:rPr lang="en-US" sz="1600" dirty="0">
                <a:solidFill>
                  <a:schemeClr val="accent3"/>
                </a:solidFill>
              </a:rPr>
              <a:t>O</a:t>
            </a:r>
            <a:r>
              <a:rPr lang="en-US" sz="1600" baseline="-25000" dirty="0">
                <a:solidFill>
                  <a:schemeClr val="accent3"/>
                </a:solidFill>
              </a:rPr>
              <a:t>7</a:t>
            </a:r>
            <a:r>
              <a:rPr lang="en-US" sz="1600" b="1" dirty="0">
                <a:solidFill>
                  <a:schemeClr val="accent3"/>
                </a:solidFill>
              </a:rPr>
              <a:t>⋅</a:t>
            </a:r>
            <a:r>
              <a:rPr lang="en-US" sz="1600" dirty="0">
                <a:solidFill>
                  <a:schemeClr val="accent3"/>
                </a:solidFill>
              </a:rPr>
              <a:t>10H</a:t>
            </a:r>
            <a:r>
              <a:rPr lang="en-US" sz="1600" baseline="-25000" dirty="0">
                <a:solidFill>
                  <a:schemeClr val="accent3"/>
                </a:solidFill>
              </a:rPr>
              <a:t>2</a:t>
            </a:r>
            <a:r>
              <a:rPr lang="en-US" sz="1600" dirty="0">
                <a:solidFill>
                  <a:schemeClr val="accent3"/>
                </a:solidFill>
              </a:rPr>
              <a:t>O. The anion in CaB</a:t>
            </a:r>
            <a:r>
              <a:rPr lang="en-US" sz="1600" baseline="-25000" dirty="0">
                <a:solidFill>
                  <a:schemeClr val="accent3"/>
                </a:solidFill>
              </a:rPr>
              <a:t>2</a:t>
            </a:r>
            <a:r>
              <a:rPr lang="en-US" sz="1600" dirty="0">
                <a:solidFill>
                  <a:schemeClr val="accent3"/>
                </a:solidFill>
              </a:rPr>
              <a:t>O</a:t>
            </a:r>
            <a:r>
              <a:rPr lang="en-US" sz="1600" baseline="-25000" dirty="0">
                <a:solidFill>
                  <a:schemeClr val="accent3"/>
                </a:solidFill>
              </a:rPr>
              <a:t>4</a:t>
            </a:r>
            <a:r>
              <a:rPr lang="en-US" sz="1600" dirty="0">
                <a:solidFill>
                  <a:schemeClr val="accent3"/>
                </a:solidFill>
              </a:rPr>
              <a:t> is an “infinite” chain.</a:t>
            </a:r>
          </a:p>
        </p:txBody>
      </p:sp>
      <p:pic>
        <p:nvPicPr>
          <p:cNvPr id="9" name="Figure" descr="Three Lewis structures are shown and labeled, “a,” “b,” and “c.” Structure a shows a boron atom single bonded to two oxygen atoms. One oxygen atom has a negative charge, and the other is single bonded to a second boron atom. This boron atom is single bonded to oxygen atoms, just like the first, to create a repeating chain of these units. The first two boron atoms and their attached oxygen atoms are surrounded by a dotted-line box and labeled, “B subscript 2 O subscript 4 superscript 2 negative sign unit.” Structure b shows two hexagonal ring structures, attached together in the center by a boron atom. Each ring is made up of alternating boron and oxygen atoms, with four hydroxyl groups located at the outer upper and lower corners of the whole structure. Brackets and a superscripted negative sign surround the structure. Structure c shows an eight-sided ring structure made up of alternating boron and oxygen atoms. Each boron atom is attached to a hydroxyl group and an oxygen atom is single bonded to the first and third boron atoms. This oxygen atom is located in the center of the ring. The whole structure is surrounded by brackets and has a superscripted 2 negative sign.">
            <a:extLst>
              <a:ext uri="{FF2B5EF4-FFF2-40B4-BE49-F238E27FC236}">
                <a16:creationId xmlns:a16="http://schemas.microsoft.com/office/drawing/2014/main" id="{7A1E05BE-1FD4-4660-812B-B1815B3AF0F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498" b="-19498"/>
          <a:stretch>
            <a:fillRect/>
          </a:stretch>
        </p:blipFill>
        <p:spPr>
          <a:xfrm>
            <a:off x="457199" y="1122386"/>
            <a:ext cx="8062913" cy="3500071"/>
          </a:xfrm>
        </p:spPr>
      </p:pic>
    </p:spTree>
    <p:extLst>
      <p:ext uri="{BB962C8B-B14F-4D97-AF65-F5344CB8AC3E}">
        <p14:creationId xmlns:p14="http://schemas.microsoft.com/office/powerpoint/2010/main" val="2829326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18.18</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Because carbon tends to form </a:t>
            </a:r>
            <a:r>
              <a:rPr lang="en-US" sz="1600" dirty="0">
                <a:solidFill>
                  <a:schemeClr val="accent3"/>
                </a:solidFill>
              </a:rPr>
              <a:t>double and triple bonds and silicon does not, (a) carbon dioxide is a discrete molecule with two C=O double bonds and (b) silicon dioxide is an infinite network of oxygen atoms bridging between silicon atoms with each silicon atom possessing </a:t>
            </a:r>
            <a:r>
              <a:rPr lang="en-US" sz="1600" dirty="0"/>
              <a:t>four Si-O single bonds. (credit a photo: modification of work by Erica </a:t>
            </a:r>
            <a:r>
              <a:rPr lang="en-US" sz="1600" dirty="0" err="1"/>
              <a:t>Gerdes</a:t>
            </a:r>
            <a:r>
              <a:rPr lang="en-US" sz="1600" dirty="0"/>
              <a:t>; credit b photo: modification of work by Didier </a:t>
            </a:r>
            <a:r>
              <a:rPr lang="en-US" sz="1600" dirty="0" err="1"/>
              <a:t>Descouens</a:t>
            </a:r>
            <a:r>
              <a:rPr lang="en-US" sz="1600" dirty="0"/>
              <a:t>)</a:t>
            </a:r>
          </a:p>
        </p:txBody>
      </p:sp>
      <p:pic>
        <p:nvPicPr>
          <p:cNvPr id="9" name="Figure" descr="Two images and two photos are shown and labeled, “a,” and “b.” Image a shows a ball-and-stick model of a carbon atom single bonded to two oxygen atoms. The ball-and-stick model is labeled, “C O subscript 2.” Above this model is a photo of dry ice in a mason jar of a clear liquid. The dry ice is sublimating. The photo is labeled, “dry ice.” Image b shows four connected ring structures made up of alternating silicon and oxygen atoms that are single bonded to one another. The model is labeled, “S i O subscript 2.” Above the model is a photo labeled, “quartz.” It shows a solid crystal.">
            <a:extLst>
              <a:ext uri="{FF2B5EF4-FFF2-40B4-BE49-F238E27FC236}">
                <a16:creationId xmlns:a16="http://schemas.microsoft.com/office/drawing/2014/main" id="{444C7D3A-1DE4-4E55-8A38-730A2EA4FA9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002" r="-62002"/>
          <a:stretch>
            <a:fillRect/>
          </a:stretch>
        </p:blipFill>
        <p:spPr>
          <a:xfrm>
            <a:off x="457200" y="1122386"/>
            <a:ext cx="8062913" cy="3500071"/>
          </a:xfrm>
        </p:spPr>
      </p:pic>
    </p:spTree>
    <p:extLst>
      <p:ext uri="{BB962C8B-B14F-4D97-AF65-F5344CB8AC3E}">
        <p14:creationId xmlns:p14="http://schemas.microsoft.com/office/powerpoint/2010/main" val="1746922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18.4 Structure and General Properties of the Nonmetals</a:t>
            </a:r>
          </a:p>
          <a:p>
            <a:pPr lvl="1"/>
            <a:r>
              <a:rPr lang="en-US" dirty="0"/>
              <a:t>Describe structure and properties of nonmetals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768632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18.19</a:t>
            </a:r>
          </a:p>
        </p:txBody>
      </p:sp>
      <p:sp>
        <p:nvSpPr>
          <p:cNvPr id="7" name="Figure Legend"/>
          <p:cNvSpPr>
            <a:spLocks noGrp="1"/>
          </p:cNvSpPr>
          <p:nvPr>
            <p:ph type="body" sz="quarter" idx="14"/>
          </p:nvPr>
        </p:nvSpPr>
        <p:spPr/>
        <p:txBody>
          <a:bodyPr>
            <a:normAutofit/>
          </a:bodyPr>
          <a:lstStyle/>
          <a:p>
            <a:pPr marL="0" indent="0">
              <a:buNone/>
            </a:pPr>
            <a:r>
              <a:rPr lang="en-US" sz="1600" dirty="0"/>
              <a:t>Nonmetals exhibit these common oxidation states in ionic and covalent compounds.</a:t>
            </a:r>
          </a:p>
        </p:txBody>
      </p:sp>
      <p:pic>
        <p:nvPicPr>
          <p:cNvPr id="9" name="Figure" descr="Six columns of information are shown. The first column has three pieces of data: “H,” “1 positive sign,” and “1 negative sign.” The second column has four pieces of data: “C,” “4 positive sign,” the word, “To,” and, “4 negative sign.” The third column has eight pieces of data: “N,” “5 positive sign,” the word, “To,” “3 negative sign,” “P, A s,” “5 positive sign,” “3 positive sign,” and “3 negative sign.” The fourth column has seven pieces of data: “O,” “1 negative sign,” “2 negative sign,” “S, S e,” “6 positive sign,” “4 positive sign,” and “2 negative sign.” The fifth column has eight pieces of data: “F,” “1 negative sign,” “C l, B r, I,” “7 positive sign,” “5 positive sign,” “3 positive sign,” “1 positive sign,” and “1 negative sign.” The sixth column has five pieces of data: “X e,” “8 positive sign,” “6 positive sign,” “4 positive sign,” and “2 positive sign.”">
            <a:extLst>
              <a:ext uri="{FF2B5EF4-FFF2-40B4-BE49-F238E27FC236}">
                <a16:creationId xmlns:a16="http://schemas.microsoft.com/office/drawing/2014/main" id="{52D0AD75-B896-4994-A10F-477C6A6F6F5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5168" b="-65168"/>
          <a:stretch>
            <a:fillRect/>
          </a:stretch>
        </p:blipFill>
        <p:spPr>
          <a:xfrm>
            <a:off x="457199" y="1122386"/>
            <a:ext cx="8062913" cy="3500071"/>
          </a:xfrm>
        </p:spPr>
      </p:pic>
    </p:spTree>
    <p:extLst>
      <p:ext uri="{BB962C8B-B14F-4D97-AF65-F5344CB8AC3E}">
        <p14:creationId xmlns:p14="http://schemas.microsoft.com/office/powerpoint/2010/main" val="323690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18.20</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solidFill>
                  <a:schemeClr val="accent3"/>
                </a:solidFill>
              </a:rPr>
              <a:t>(a) Diamond and (b) graphite are two forms of carbon. (c) In the crystal structure of diamond, the covalent bonds form three-dimensional tetrahedrons. (d) In </a:t>
            </a:r>
            <a:r>
              <a:rPr lang="en-US" sz="1600" dirty="0"/>
              <a:t>the crystal structure of graphite, each planar layer is composed of six-membered rings. (credit a: modification of work by “Fancy Diamonds”/Flickr; credit b: modification of work from http://images-of-</a:t>
            </a:r>
            <a:r>
              <a:rPr lang="en-US" sz="1600" dirty="0" err="1"/>
              <a:t>elements.com</a:t>
            </a:r>
            <a:r>
              <a:rPr lang="en-US" sz="1600" dirty="0"/>
              <a:t>/</a:t>
            </a:r>
            <a:r>
              <a:rPr lang="en-US" sz="1600" dirty="0" err="1"/>
              <a:t>carbon.php</a:t>
            </a:r>
            <a:r>
              <a:rPr lang="en-US" sz="1600" dirty="0"/>
              <a:t>)</a:t>
            </a:r>
          </a:p>
        </p:txBody>
      </p:sp>
      <p:pic>
        <p:nvPicPr>
          <p:cNvPr id="9" name="Figure" descr="Two photos and two images are shown and labeled, “a,” “b,” “c,” and “d.” Photo a is of a diamond held by tweezers. Photo b shows a black columnar solid. Image c shows layered sheets of interconnected hexagonal rings. Image d shows sheets of hexagonal rings.">
            <a:extLst>
              <a:ext uri="{FF2B5EF4-FFF2-40B4-BE49-F238E27FC236}">
                <a16:creationId xmlns:a16="http://schemas.microsoft.com/office/drawing/2014/main" id="{BAA69304-B59F-47B5-ADC9-0ADC9EF40AE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024" b="-32024"/>
          <a:stretch>
            <a:fillRect/>
          </a:stretch>
        </p:blipFill>
        <p:spPr>
          <a:xfrm>
            <a:off x="457199" y="1122386"/>
            <a:ext cx="8062913" cy="3500071"/>
          </a:xfrm>
        </p:spPr>
      </p:pic>
    </p:spTree>
    <p:extLst>
      <p:ext uri="{BB962C8B-B14F-4D97-AF65-F5344CB8AC3E}">
        <p14:creationId xmlns:p14="http://schemas.microsoft.com/office/powerpoint/2010/main" val="376173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18.21</a:t>
            </a:r>
          </a:p>
        </p:txBody>
      </p:sp>
      <p:sp>
        <p:nvSpPr>
          <p:cNvPr id="7" name="Figure Legend"/>
          <p:cNvSpPr>
            <a:spLocks noGrp="1"/>
          </p:cNvSpPr>
          <p:nvPr>
            <p:ph type="body" sz="quarter" idx="14"/>
          </p:nvPr>
        </p:nvSpPr>
        <p:spPr/>
        <p:txBody>
          <a:bodyPr>
            <a:normAutofit/>
          </a:bodyPr>
          <a:lstStyle/>
          <a:p>
            <a:pPr marL="0" indent="0">
              <a:buNone/>
            </a:pPr>
            <a:r>
              <a:rPr lang="en-US" sz="1600" dirty="0"/>
              <a:t>(a) Carbon atoms in graphite have </a:t>
            </a:r>
            <a:r>
              <a:rPr lang="en-US" sz="1600" dirty="0" err="1"/>
              <a:t>unhybridized</a:t>
            </a:r>
            <a:r>
              <a:rPr lang="en-US" sz="1600" dirty="0"/>
              <a:t> </a:t>
            </a:r>
            <a:r>
              <a:rPr lang="en-US" sz="1600" i="1" dirty="0"/>
              <a:t>p</a:t>
            </a:r>
            <a:r>
              <a:rPr lang="en-US" sz="1600" dirty="0"/>
              <a:t> orbitals. Each </a:t>
            </a:r>
            <a:r>
              <a:rPr lang="en-US" sz="1600" i="1" dirty="0"/>
              <a:t>p</a:t>
            </a:r>
            <a:r>
              <a:rPr lang="en-US" sz="1600" dirty="0"/>
              <a:t> orbital is perpendicular to the plane of carbon atoms. (b) These are two of the many resonance forms of graphite necessary to describe its electronic structure as a resonance hybrid.</a:t>
            </a:r>
          </a:p>
        </p:txBody>
      </p:sp>
      <p:pic>
        <p:nvPicPr>
          <p:cNvPr id="9" name="Figure" descr="Two images are shown and labeled, “a” and “b.” Image a shows two connected hexagonal rings, with figure-eight-shaped orbitals located at each point of the ring and in a perpendicular position. Image b shows a pair of diagrams, each of which has a series of connected hexagonal rings made up of carbon atoms that are connected by alternating single and double bonds. These two diagrams are connected by a double-headed arrow.">
            <a:extLst>
              <a:ext uri="{FF2B5EF4-FFF2-40B4-BE49-F238E27FC236}">
                <a16:creationId xmlns:a16="http://schemas.microsoft.com/office/drawing/2014/main" id="{BA9F7D6F-B75A-456B-8C89-7557E44B368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315" b="-15315"/>
          <a:stretch>
            <a:fillRect/>
          </a:stretch>
        </p:blipFill>
        <p:spPr>
          <a:xfrm>
            <a:off x="457199" y="1122386"/>
            <a:ext cx="8062913" cy="3500071"/>
          </a:xfrm>
        </p:spPr>
      </p:pic>
    </p:spTree>
    <p:extLst>
      <p:ext uri="{BB962C8B-B14F-4D97-AF65-F5344CB8AC3E}">
        <p14:creationId xmlns:p14="http://schemas.microsoft.com/office/powerpoint/2010/main" val="85062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18.22</a:t>
            </a:r>
          </a:p>
        </p:txBody>
      </p:sp>
      <p:sp>
        <p:nvSpPr>
          <p:cNvPr id="7" name="Figure Legend"/>
          <p:cNvSpPr>
            <a:spLocks noGrp="1"/>
          </p:cNvSpPr>
          <p:nvPr>
            <p:ph type="body" sz="quarter" idx="14"/>
          </p:nvPr>
        </p:nvSpPr>
        <p:spPr/>
        <p:txBody>
          <a:bodyPr>
            <a:normAutofit/>
          </a:bodyPr>
          <a:lstStyle/>
          <a:p>
            <a:pPr marL="0" indent="0">
              <a:buNone/>
            </a:pPr>
            <a:r>
              <a:rPr lang="en-US" sz="1600" dirty="0"/>
              <a:t>The molecular structure of C</a:t>
            </a:r>
            <a:r>
              <a:rPr lang="en-US" sz="1600" baseline="-25000" dirty="0"/>
              <a:t>60</a:t>
            </a:r>
            <a:r>
              <a:rPr lang="en-US" sz="1600" dirty="0"/>
              <a:t>, buckminsterfullerene, is icosahedral.</a:t>
            </a:r>
          </a:p>
        </p:txBody>
      </p:sp>
      <p:pic>
        <p:nvPicPr>
          <p:cNvPr id="9" name="Figure" descr="A spherical structure is made up of hexagonal rings, each of which is made up of atoms bonded together with alternating single and double bonds.">
            <a:extLst>
              <a:ext uri="{FF2B5EF4-FFF2-40B4-BE49-F238E27FC236}">
                <a16:creationId xmlns:a16="http://schemas.microsoft.com/office/drawing/2014/main" id="{40221C7E-E121-442D-8CF9-969805B0FE9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765" r="-63765"/>
          <a:stretch>
            <a:fillRect/>
          </a:stretch>
        </p:blipFill>
        <p:spPr>
          <a:xfrm>
            <a:off x="457199" y="1122386"/>
            <a:ext cx="8062913" cy="3500071"/>
          </a:xfrm>
        </p:spPr>
      </p:pic>
    </p:spTree>
    <p:extLst>
      <p:ext uri="{BB962C8B-B14F-4D97-AF65-F5344CB8AC3E}">
        <p14:creationId xmlns:p14="http://schemas.microsoft.com/office/powerpoint/2010/main" val="295152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18.1</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Purity is extremely important when preparing silicon wafers. Technicians in a cleanroom prepare silicon without impurities (left). The CEO of VLSI Research, Don Hutcheson, shows off a pure silicon wafer (center). A silicon wafer covered in Pentium chips is an enlarged version of the silicon wafers found in many electronics used today (right). (credit middle: modification of work by “Intel Free Press”/Flickr; credit right: modification of work by </a:t>
            </a:r>
            <a:r>
              <a:rPr lang="en-US" sz="1600" dirty="0" err="1"/>
              <a:t>Naotake</a:t>
            </a:r>
            <a:r>
              <a:rPr lang="en-US" sz="1600" dirty="0"/>
              <a:t> </a:t>
            </a:r>
            <a:r>
              <a:rPr lang="tr-TR" sz="1600" dirty="0" err="1"/>
              <a:t>Murayama</a:t>
            </a:r>
            <a:r>
              <a:rPr lang="tr-TR" sz="1600" dirty="0"/>
              <a:t>)</a:t>
            </a:r>
            <a:endParaRPr lang="en-US" sz="1600" dirty="0"/>
          </a:p>
        </p:txBody>
      </p:sp>
      <p:pic>
        <p:nvPicPr>
          <p:cNvPr id="9" name="Figure" descr="Three photos are shown. The first shows a scientific lab full of equipment in which two people in protective suits are working. The second image shows a man holding a round, reflective disc held inside of a protective, clear container. The third image shows a round disc covered in metallic chips which is behind a protective covering.">
            <a:extLst>
              <a:ext uri="{FF2B5EF4-FFF2-40B4-BE49-F238E27FC236}">
                <a16:creationId xmlns:a16="http://schemas.microsoft.com/office/drawing/2014/main" id="{A8B0805B-A3BE-4D94-94BE-4A623934B78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4058" b="-24058"/>
          <a:stretch>
            <a:fillRect/>
          </a:stretch>
        </p:blipFill>
        <p:spPr>
          <a:xfrm>
            <a:off x="457199" y="1122386"/>
            <a:ext cx="8062913" cy="3500071"/>
          </a:xfrm>
        </p:spPr>
      </p:pic>
    </p:spTree>
    <p:extLst>
      <p:ext uri="{BB962C8B-B14F-4D97-AF65-F5344CB8AC3E}">
        <p14:creationId xmlns:p14="http://schemas.microsoft.com/office/powerpoint/2010/main" val="1039996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18.23</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a:t>
            </a:r>
            <a:r>
              <a:rPr lang="en-US" sz="1600" dirty="0" err="1">
                <a:solidFill>
                  <a:schemeClr val="accent3"/>
                </a:solidFill>
              </a:rPr>
              <a:t>Graphene</a:t>
            </a:r>
            <a:r>
              <a:rPr lang="en-US" sz="1600" dirty="0">
                <a:solidFill>
                  <a:schemeClr val="accent3"/>
                </a:solidFill>
              </a:rPr>
              <a:t> and (b) carbon nanotubes are both allotropes of carbon.</a:t>
            </a:r>
          </a:p>
        </p:txBody>
      </p:sp>
      <p:pic>
        <p:nvPicPr>
          <p:cNvPr id="9" name="Figure" descr="Two images are shown and labeled “a” and “b.” Image a shows a long sheet of interconnected hexagonal rings. Image b shows the same interconnected hexagonal rings forming a curled sheet to make a long tube.">
            <a:extLst>
              <a:ext uri="{FF2B5EF4-FFF2-40B4-BE49-F238E27FC236}">
                <a16:creationId xmlns:a16="http://schemas.microsoft.com/office/drawing/2014/main" id="{84C9CF88-9BC6-4286-B33E-272F8069CE9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30" r="-11430"/>
          <a:stretch>
            <a:fillRect/>
          </a:stretch>
        </p:blipFill>
        <p:spPr>
          <a:xfrm>
            <a:off x="457199" y="1122386"/>
            <a:ext cx="8062913" cy="3500071"/>
          </a:xfrm>
        </p:spPr>
      </p:pic>
    </p:spTree>
    <p:extLst>
      <p:ext uri="{BB962C8B-B14F-4D97-AF65-F5344CB8AC3E}">
        <p14:creationId xmlns:p14="http://schemas.microsoft.com/office/powerpoint/2010/main" val="772804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18.24</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(a) Because white phosphorus bursts into flame in air, it is stored in water. (b) The structure of white phosphorus consists of P</a:t>
            </a:r>
            <a:r>
              <a:rPr lang="en-US" sz="1600" baseline="-25000" dirty="0"/>
              <a:t>4</a:t>
            </a:r>
            <a:r>
              <a:rPr lang="en-US" sz="1600" dirty="0"/>
              <a:t> molecules arranged in a tetrahedron. (c) Red phosphorus is much less reactive than is white phosphorus. (d) The structure of red phosphorus consists of networks of P</a:t>
            </a:r>
            <a:r>
              <a:rPr lang="en-US" sz="1600" baseline="-25000" dirty="0"/>
              <a:t>4</a:t>
            </a:r>
            <a:r>
              <a:rPr lang="en-US" sz="1600" dirty="0"/>
              <a:t> </a:t>
            </a:r>
            <a:r>
              <a:rPr lang="en-US" sz="1600" dirty="0" err="1"/>
              <a:t>tetrahedra</a:t>
            </a:r>
            <a:r>
              <a:rPr lang="en-US" sz="1600" dirty="0"/>
              <a:t> joined by P-P single bonds. (credit a: modification of work from http://images-of-</a:t>
            </a:r>
            <a:r>
              <a:rPr lang="en-US" sz="1600" dirty="0" err="1"/>
              <a:t>elements.com</a:t>
            </a:r>
            <a:r>
              <a:rPr lang="en-US" sz="1600" dirty="0"/>
              <a:t>/</a:t>
            </a:r>
            <a:r>
              <a:rPr lang="en-US" sz="1600" dirty="0" err="1"/>
              <a:t>phosphorus.php</a:t>
            </a:r>
            <a:r>
              <a:rPr lang="en-US" sz="1600" dirty="0"/>
              <a:t>)</a:t>
            </a:r>
          </a:p>
        </p:txBody>
      </p:sp>
      <p:pic>
        <p:nvPicPr>
          <p:cNvPr id="9" name="Figure" descr="Two photos and two diagrams are shown and labeled “a,” “b,” “c,” and “d.” Photo a shows a test tube that contains a solid yellow compound. Diagram b shows a four-sided pyramid shape that has an atom at each corner. Photo c shows a dark black powder in a watch glass. Diagram d shows two four-sided pyramid shapes that have an atom at each corner and are connected together by a single bond.">
            <a:extLst>
              <a:ext uri="{FF2B5EF4-FFF2-40B4-BE49-F238E27FC236}">
                <a16:creationId xmlns:a16="http://schemas.microsoft.com/office/drawing/2014/main" id="{ED44B876-F03E-4562-8C11-29602309B34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7628" b="-37628"/>
          <a:stretch>
            <a:fillRect/>
          </a:stretch>
        </p:blipFill>
        <p:spPr>
          <a:xfrm>
            <a:off x="457199" y="1122386"/>
            <a:ext cx="8062913" cy="3500071"/>
          </a:xfrm>
        </p:spPr>
      </p:pic>
    </p:spTree>
    <p:extLst>
      <p:ext uri="{BB962C8B-B14F-4D97-AF65-F5344CB8AC3E}">
        <p14:creationId xmlns:p14="http://schemas.microsoft.com/office/powerpoint/2010/main" val="1029431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18.25</a:t>
            </a:r>
          </a:p>
        </p:txBody>
      </p:sp>
      <p:sp>
        <p:nvSpPr>
          <p:cNvPr id="7" name="Figure Legend"/>
          <p:cNvSpPr>
            <a:spLocks noGrp="1"/>
          </p:cNvSpPr>
          <p:nvPr>
            <p:ph type="body" sz="quarter" idx="14"/>
          </p:nvPr>
        </p:nvSpPr>
        <p:spPr/>
        <p:txBody>
          <a:bodyPr>
            <a:normAutofit/>
          </a:bodyPr>
          <a:lstStyle/>
          <a:p>
            <a:pPr marL="0" indent="0">
              <a:buNone/>
            </a:pPr>
            <a:r>
              <a:rPr lang="en-US" sz="1600" dirty="0"/>
              <a:t>These </a:t>
            </a:r>
            <a:r>
              <a:rPr lang="en-US" sz="1600" dirty="0">
                <a:solidFill>
                  <a:schemeClr val="accent3"/>
                </a:solidFill>
              </a:rPr>
              <a:t>four sulfur allotropes show eight-membered, puckered rings. Each sulfur atom bonds to each of its two neighbors in the ring by covalent S-S single bonds. Here are (a) individual S</a:t>
            </a:r>
            <a:r>
              <a:rPr lang="en-US" sz="1600" baseline="-25000" dirty="0">
                <a:solidFill>
                  <a:schemeClr val="accent3"/>
                </a:solidFill>
              </a:rPr>
              <a:t>8 </a:t>
            </a:r>
            <a:r>
              <a:rPr lang="en-US" sz="1600" dirty="0">
                <a:solidFill>
                  <a:schemeClr val="accent3"/>
                </a:solidFill>
              </a:rPr>
              <a:t>rings, (b) S</a:t>
            </a:r>
            <a:r>
              <a:rPr lang="en-US" sz="1600" baseline="-25000" dirty="0">
                <a:solidFill>
                  <a:schemeClr val="accent3"/>
                </a:solidFill>
              </a:rPr>
              <a:t>8</a:t>
            </a:r>
            <a:r>
              <a:rPr lang="en-US" sz="1600" dirty="0">
                <a:solidFill>
                  <a:schemeClr val="accent3"/>
                </a:solidFill>
              </a:rPr>
              <a:t> chains formed when the rings open, (c) longer chains formed by adding sulfur atoms to S</a:t>
            </a:r>
            <a:r>
              <a:rPr lang="en-US" sz="1600" baseline="-25000" dirty="0">
                <a:solidFill>
                  <a:schemeClr val="accent3"/>
                </a:solidFill>
              </a:rPr>
              <a:t>8</a:t>
            </a:r>
            <a:r>
              <a:rPr lang="en-US" sz="1600" dirty="0">
                <a:solidFill>
                  <a:schemeClr val="accent3"/>
                </a:solidFill>
              </a:rPr>
              <a:t> chains, and (d) part of the </a:t>
            </a:r>
            <a:r>
              <a:rPr lang="en-US" sz="1600" dirty="0"/>
              <a:t>very long sulfur chains formed at higher temperatures.</a:t>
            </a:r>
          </a:p>
        </p:txBody>
      </p:sp>
      <p:pic>
        <p:nvPicPr>
          <p:cNvPr id="9" name="Figure" descr="Four diagrams are shown and labeled “a,” “b,” “c,” and “d.” Diagram a shows four ring structures that are each made up of eight single bonded atoms. Diagram b shows four chains of eight atoms. Diagram c shows three chains of atoms, one composed by nine atoms, one by twelve atoms and one by eleven atoms. Diagram d shows the same three chains, but this time they are much closer together and slightly intertwined.">
            <a:extLst>
              <a:ext uri="{FF2B5EF4-FFF2-40B4-BE49-F238E27FC236}">
                <a16:creationId xmlns:a16="http://schemas.microsoft.com/office/drawing/2014/main" id="{2AC1FFE6-8E76-49A3-B548-1C071D6B87C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613" r="-55613"/>
          <a:stretch>
            <a:fillRect/>
          </a:stretch>
        </p:blipFill>
        <p:spPr>
          <a:xfrm>
            <a:off x="457199" y="1122386"/>
            <a:ext cx="8062913" cy="3500071"/>
          </a:xfrm>
        </p:spPr>
      </p:pic>
    </p:spTree>
    <p:extLst>
      <p:ext uri="{BB962C8B-B14F-4D97-AF65-F5344CB8AC3E}">
        <p14:creationId xmlns:p14="http://schemas.microsoft.com/office/powerpoint/2010/main" val="248661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18.5 Occurrence, Preparation, and Compounds of Hydrogen</a:t>
            </a:r>
          </a:p>
          <a:p>
            <a:pPr lvl="1"/>
            <a:r>
              <a:rPr lang="en-US" dirty="0"/>
              <a:t>Describe the properties, preparation, and compounds of hydrogen</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293418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18.26</a:t>
            </a:r>
          </a:p>
        </p:txBody>
      </p:sp>
      <p:sp>
        <p:nvSpPr>
          <p:cNvPr id="7" name="Figure Legend"/>
          <p:cNvSpPr>
            <a:spLocks noGrp="1"/>
          </p:cNvSpPr>
          <p:nvPr>
            <p:ph type="body" sz="quarter" idx="14"/>
          </p:nvPr>
        </p:nvSpPr>
        <p:spPr/>
        <p:txBody>
          <a:bodyPr>
            <a:normAutofit/>
          </a:bodyPr>
          <a:lstStyle/>
          <a:p>
            <a:pPr marL="0" indent="0">
              <a:buNone/>
            </a:pPr>
            <a:r>
              <a:rPr lang="en-US" sz="1600" dirty="0"/>
              <a:t>The electrolysis of water produces hydrogen and oxygen. Because there are twice as many hydrogen atoms as oxygen atoms and both elements are diatomic, there is twice the volume of hydrogen produced at the cathode as there is oxygen produced at the anode.</a:t>
            </a:r>
          </a:p>
        </p:txBody>
      </p:sp>
      <p:pic>
        <p:nvPicPr>
          <p:cNvPr id="9" name="Figure" descr="A diagram shows a beaker that contains a liquid, a battery submerged in the liquid, and two test tubes. The battery has the positive and negative terminals labeled. The liquid is connected by a right-facing arrow to an image of two molecules made up of one red atom and two white atoms. It is labeled, “Water,” and, “2 H subscript 2 O ( l ).” The left test tube above the negative sign is connected by a right-facing arrow to an image of two pairs of white atoms. The image is labeled, “Hydrogen,” and, “2 H subscript 2 ( g ).” The right test tube above the positive sign is connected by a right-facing arrow to an image of a pair of red atoms. The image is labeled, “Oxygen,” and, “O subscript 2 ( g ).”">
            <a:extLst>
              <a:ext uri="{FF2B5EF4-FFF2-40B4-BE49-F238E27FC236}">
                <a16:creationId xmlns:a16="http://schemas.microsoft.com/office/drawing/2014/main" id="{CB2BC389-A3A5-47AF-AF40-26FA2A927A7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676" r="-24676"/>
          <a:stretch>
            <a:fillRect/>
          </a:stretch>
        </p:blipFill>
        <p:spPr>
          <a:xfrm>
            <a:off x="457199" y="1122386"/>
            <a:ext cx="8062913" cy="3500071"/>
          </a:xfrm>
        </p:spPr>
      </p:pic>
    </p:spTree>
    <p:extLst>
      <p:ext uri="{BB962C8B-B14F-4D97-AF65-F5344CB8AC3E}">
        <p14:creationId xmlns:p14="http://schemas.microsoft.com/office/powerpoint/2010/main" val="242550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18.27</a:t>
            </a:r>
          </a:p>
        </p:txBody>
      </p:sp>
      <p:sp>
        <p:nvSpPr>
          <p:cNvPr id="7" name="Figure Legend"/>
          <p:cNvSpPr>
            <a:spLocks noGrp="1"/>
          </p:cNvSpPr>
          <p:nvPr>
            <p:ph type="body" sz="quarter" idx="14"/>
          </p:nvPr>
        </p:nvSpPr>
        <p:spPr/>
        <p:txBody>
          <a:bodyPr>
            <a:normAutofit/>
          </a:bodyPr>
          <a:lstStyle/>
          <a:p>
            <a:pPr marL="0" indent="0">
              <a:buNone/>
            </a:pPr>
            <a:r>
              <a:rPr lang="en-US" sz="1600" dirty="0"/>
              <a:t>The reaction of iron with an acid produces hydrogen. Here, iron reacts with hydrochloric acid. (credit: Mark </a:t>
            </a:r>
            <a:r>
              <a:rPr lang="en-US" sz="1600" dirty="0" err="1"/>
              <a:t>Ott</a:t>
            </a:r>
            <a:r>
              <a:rPr lang="en-US" sz="1600" dirty="0"/>
              <a:t>)</a:t>
            </a:r>
          </a:p>
        </p:txBody>
      </p:sp>
      <p:pic>
        <p:nvPicPr>
          <p:cNvPr id="9" name="Figure" descr="A photo shows a beaker that contains a clear, colorless liquid. It is labeled, “H C l ( a q ).” Beside the beaker is a watch glass with a dropper above it. The dropper is releasing liquid into a fizzing liquid. The fizzing liquid is releasing a white gas.">
            <a:extLst>
              <a:ext uri="{FF2B5EF4-FFF2-40B4-BE49-F238E27FC236}">
                <a16:creationId xmlns:a16="http://schemas.microsoft.com/office/drawing/2014/main" id="{069D315F-83A2-4792-AC22-1428DA1F79C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a:xfrm>
            <a:off x="457199" y="1122386"/>
            <a:ext cx="8062913" cy="3500071"/>
          </a:xfrm>
        </p:spPr>
      </p:pic>
    </p:spTree>
    <p:extLst>
      <p:ext uri="{BB962C8B-B14F-4D97-AF65-F5344CB8AC3E}">
        <p14:creationId xmlns:p14="http://schemas.microsoft.com/office/powerpoint/2010/main" val="408589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18.28</a:t>
            </a:r>
          </a:p>
        </p:txBody>
      </p:sp>
      <p:sp>
        <p:nvSpPr>
          <p:cNvPr id="7" name="Figure Legend"/>
          <p:cNvSpPr>
            <a:spLocks noGrp="1"/>
          </p:cNvSpPr>
          <p:nvPr>
            <p:ph type="body" sz="quarter" idx="14"/>
          </p:nvPr>
        </p:nvSpPr>
        <p:spPr/>
        <p:txBody>
          <a:bodyPr>
            <a:normAutofit/>
          </a:bodyPr>
          <a:lstStyle/>
          <a:p>
            <a:pPr marL="0" indent="0">
              <a:buNone/>
            </a:pPr>
            <a:r>
              <a:rPr lang="en-US" sz="1600" dirty="0"/>
              <a:t>Before the fleet’s retirement in 2011, liquid hydrogen and liquid oxygen were used in the three main engines of a space shuttle. Two compartments in the large tank held these liquids until the shuttle was launched. </a:t>
            </a:r>
            <a:r>
              <a:rPr lang="is-IS" sz="1600" dirty="0"/>
              <a:t>(credit: “reynermedia”/Flickr)</a:t>
            </a:r>
            <a:endParaRPr lang="en-US" sz="1600" dirty="0"/>
          </a:p>
        </p:txBody>
      </p:sp>
      <p:pic>
        <p:nvPicPr>
          <p:cNvPr id="9" name="Figure" descr="A rocket is shown taking off.">
            <a:extLst>
              <a:ext uri="{FF2B5EF4-FFF2-40B4-BE49-F238E27FC236}">
                <a16:creationId xmlns:a16="http://schemas.microsoft.com/office/drawing/2014/main" id="{FD098C72-005C-492C-9C7C-12E11DF9964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071" r="-24071"/>
          <a:stretch>
            <a:fillRect/>
          </a:stretch>
        </p:blipFill>
        <p:spPr>
          <a:xfrm>
            <a:off x="457199" y="1122386"/>
            <a:ext cx="8062913" cy="3500071"/>
          </a:xfrm>
        </p:spPr>
      </p:pic>
    </p:spTree>
    <p:extLst>
      <p:ext uri="{BB962C8B-B14F-4D97-AF65-F5344CB8AC3E}">
        <p14:creationId xmlns:p14="http://schemas.microsoft.com/office/powerpoint/2010/main" val="513015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18.29</a:t>
            </a:r>
          </a:p>
        </p:txBody>
      </p:sp>
      <p:sp>
        <p:nvSpPr>
          <p:cNvPr id="7" name="Figure Legend"/>
          <p:cNvSpPr>
            <a:spLocks noGrp="1"/>
          </p:cNvSpPr>
          <p:nvPr>
            <p:ph type="body" sz="quarter" idx="14"/>
          </p:nvPr>
        </p:nvSpPr>
        <p:spPr/>
        <p:txBody>
          <a:bodyPr>
            <a:normAutofit/>
          </a:bodyPr>
          <a:lstStyle/>
          <a:p>
            <a:pPr marL="0" indent="0">
              <a:buNone/>
            </a:pPr>
            <a:r>
              <a:rPr lang="en-US" sz="1600" dirty="0"/>
              <a:t>The structure of ammonia is shown with a central nitrogen atom and three hydrogen atoms.</a:t>
            </a:r>
          </a:p>
        </p:txBody>
      </p:sp>
      <p:pic>
        <p:nvPicPr>
          <p:cNvPr id="9" name="Figure" descr="A ball-and-stick model shows a nitrogen atom single bonded to three hydrogen atoms. There is a lone pair of electron dots that appears above the nitrogen atom.">
            <a:extLst>
              <a:ext uri="{FF2B5EF4-FFF2-40B4-BE49-F238E27FC236}">
                <a16:creationId xmlns:a16="http://schemas.microsoft.com/office/drawing/2014/main" id="{46AFB490-9E20-48CE-9FFB-922675F6AA6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933" r="-4933"/>
          <a:stretch>
            <a:fillRect/>
          </a:stretch>
        </p:blipFill>
        <p:spPr>
          <a:xfrm>
            <a:off x="457199" y="1122386"/>
            <a:ext cx="8062913" cy="3500071"/>
          </a:xfrm>
        </p:spPr>
      </p:pic>
    </p:spTree>
    <p:extLst>
      <p:ext uri="{BB962C8B-B14F-4D97-AF65-F5344CB8AC3E}">
        <p14:creationId xmlns:p14="http://schemas.microsoft.com/office/powerpoint/2010/main" val="3245689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hidden="1"/>
          <p:cNvSpPr>
            <a:spLocks noGrp="1"/>
          </p:cNvSpPr>
          <p:nvPr>
            <p:ph type="title"/>
          </p:nvPr>
        </p:nvSpPr>
        <p:spPr/>
        <p:txBody>
          <a:bodyPr/>
          <a:lstStyle/>
          <a:p>
            <a:r>
              <a:rPr lang="en-US" dirty="0" err="1"/>
              <a:t>UNFIGURE</a:t>
            </a:r>
            <a:r>
              <a:rPr lang="en-US" baseline="0" dirty="0"/>
              <a:t> 18.2</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9" name="Figure" descr="Three Lewis structures are pictured and labeled, “a,” “b,” and “c.” Structure a shows a nitrogen atom with one lone pair of electrons single bonded to three hydrogen atoms. The structure is labeled “ammonia.” Structure b shows a nitrogen atom with one lone pair of electrons single bonded to two hydrogen atoms and a chlorine atom with three lone pairs of electrons. The structure is labeled “chloramine.” Structure c shows two nitrogen atoms, each with one lone pair of electrons, single bonded to one another and each single bonded to two hydrogen atoms. The structure is labeled “hydrazine.”">
            <a:extLst>
              <a:ext uri="{FF2B5EF4-FFF2-40B4-BE49-F238E27FC236}">
                <a16:creationId xmlns:a16="http://schemas.microsoft.com/office/drawing/2014/main" id="{FF0F85BF-B72E-4690-A42B-02099E2016B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425" b="-14425"/>
          <a:stretch>
            <a:fillRect/>
          </a:stretch>
        </p:blipFill>
        <p:spPr>
          <a:xfrm>
            <a:off x="457199" y="1122386"/>
            <a:ext cx="8062913" cy="3500071"/>
          </a:xfrm>
        </p:spPr>
      </p:pic>
    </p:spTree>
    <p:extLst>
      <p:ext uri="{BB962C8B-B14F-4D97-AF65-F5344CB8AC3E}">
        <p14:creationId xmlns:p14="http://schemas.microsoft.com/office/powerpoint/2010/main" val="2623897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18.6 Occurrence, Preparation, and Properties of Carbonates</a:t>
            </a:r>
          </a:p>
          <a:p>
            <a:pPr lvl="1"/>
            <a:r>
              <a:rPr lang="en-US" dirty="0"/>
              <a:t>Describe the preparation, properties, and uses of some representative metal carbonates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314045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18.1 Periodicity</a:t>
            </a:r>
          </a:p>
          <a:p>
            <a:pPr lvl="1"/>
            <a:r>
              <a:rPr lang="en-US" dirty="0"/>
              <a:t>Classify elements</a:t>
            </a:r>
          </a:p>
          <a:p>
            <a:pPr lvl="1"/>
            <a:r>
              <a:rPr lang="en-US" dirty="0"/>
              <a:t>Make predictions about the periodicity properties of the representative elements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617805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18.30</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Stalactites and (b) stalagmites </a:t>
            </a:r>
            <a:r>
              <a:rPr lang="en-US" sz="1600" dirty="0"/>
              <a:t>are cave formations of calcium carbonate. (credit a: modification of work by </a:t>
            </a:r>
            <a:r>
              <a:rPr lang="en-US" sz="1600" dirty="0" err="1"/>
              <a:t>Arvind</a:t>
            </a:r>
            <a:r>
              <a:rPr lang="en-US" sz="1600" dirty="0"/>
              <a:t> </a:t>
            </a:r>
            <a:r>
              <a:rPr lang="en-US" sz="1600" dirty="0" err="1"/>
              <a:t>Govindaraj</a:t>
            </a:r>
            <a:r>
              <a:rPr lang="en-US" sz="1600" dirty="0"/>
              <a:t>; credit b: modification of work by the National Park Service.)</a:t>
            </a:r>
          </a:p>
        </p:txBody>
      </p:sp>
      <p:pic>
        <p:nvPicPr>
          <p:cNvPr id="9" name="Figure" descr="Two photographs are shown and labeled, “a” and “b.” Photo a shows stalactites clinging to the ceiling of a cave while photo b shows a stalagmite growing from the floor of a cave.">
            <a:extLst>
              <a:ext uri="{FF2B5EF4-FFF2-40B4-BE49-F238E27FC236}">
                <a16:creationId xmlns:a16="http://schemas.microsoft.com/office/drawing/2014/main" id="{8DCF690F-B274-416F-AE83-4FE2225BCDD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196" r="-40196"/>
          <a:stretch>
            <a:fillRect/>
          </a:stretch>
        </p:blipFill>
        <p:spPr>
          <a:xfrm>
            <a:off x="457199" y="1122386"/>
            <a:ext cx="8062913" cy="3500071"/>
          </a:xfrm>
        </p:spPr>
      </p:pic>
    </p:spTree>
    <p:extLst>
      <p:ext uri="{BB962C8B-B14F-4D97-AF65-F5344CB8AC3E}">
        <p14:creationId xmlns:p14="http://schemas.microsoft.com/office/powerpoint/2010/main" val="2864605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18.31</a:t>
            </a:r>
          </a:p>
        </p:txBody>
      </p:sp>
      <p:sp>
        <p:nvSpPr>
          <p:cNvPr id="7" name="Figure Legend"/>
          <p:cNvSpPr>
            <a:spLocks noGrp="1"/>
          </p:cNvSpPr>
          <p:nvPr>
            <p:ph type="body" sz="quarter" idx="14"/>
          </p:nvPr>
        </p:nvSpPr>
        <p:spPr/>
        <p:txBody>
          <a:bodyPr>
            <a:normAutofit/>
          </a:bodyPr>
          <a:lstStyle/>
          <a:p>
            <a:pPr marL="0" indent="0">
              <a:buNone/>
            </a:pPr>
            <a:r>
              <a:rPr lang="en-US" sz="1600" dirty="0"/>
              <a:t>The reaction of calcium carbonate with hydrochloric acid is shown. (credit: Mark </a:t>
            </a:r>
            <a:r>
              <a:rPr lang="en-US" sz="1600" dirty="0" err="1"/>
              <a:t>Ott</a:t>
            </a:r>
            <a:r>
              <a:rPr lang="en-US" sz="1600" dirty="0"/>
              <a:t>)</a:t>
            </a:r>
          </a:p>
        </p:txBody>
      </p:sp>
      <p:pic>
        <p:nvPicPr>
          <p:cNvPr id="9" name="Figure" descr="A photograph of a watch glass full of a white solid is shown. A plastic pipette drips a colorless liquid into the solid, causing bubbles.">
            <a:extLst>
              <a:ext uri="{FF2B5EF4-FFF2-40B4-BE49-F238E27FC236}">
                <a16:creationId xmlns:a16="http://schemas.microsoft.com/office/drawing/2014/main" id="{59DA108B-7152-4034-B71E-624B8861F07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a:xfrm>
            <a:off x="457199" y="1122386"/>
            <a:ext cx="8062913" cy="3500071"/>
          </a:xfrm>
        </p:spPr>
      </p:pic>
    </p:spTree>
    <p:extLst>
      <p:ext uri="{BB962C8B-B14F-4D97-AF65-F5344CB8AC3E}">
        <p14:creationId xmlns:p14="http://schemas.microsoft.com/office/powerpoint/2010/main" val="6231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18.7 Occurrence, Preparation, and Properties of Nitrogen</a:t>
            </a:r>
          </a:p>
          <a:p>
            <a:pPr lvl="1"/>
            <a:r>
              <a:rPr lang="en-US" dirty="0"/>
              <a:t>Describe the properties, preparation, and uses of nitrogen</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952985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18.32</a:t>
            </a:r>
          </a:p>
        </p:txBody>
      </p:sp>
      <p:sp>
        <p:nvSpPr>
          <p:cNvPr id="7" name="Figure Legend"/>
          <p:cNvSpPr>
            <a:spLocks noGrp="1"/>
          </p:cNvSpPr>
          <p:nvPr>
            <p:ph type="body" sz="quarter" idx="14"/>
          </p:nvPr>
        </p:nvSpPr>
        <p:spPr/>
        <p:txBody>
          <a:bodyPr>
            <a:normAutofit/>
          </a:bodyPr>
          <a:lstStyle/>
          <a:p>
            <a:pPr marL="0" indent="0">
              <a:buNone/>
            </a:pPr>
            <a:r>
              <a:rPr lang="en-US" sz="1600" dirty="0"/>
              <a:t>All living organisms require nitrogen. A few microorganisms are able to process atmospheric nitrogen using nitrogen fixation. (credit “roots”: modification of work by the United States Department of Agriculture; credit “root nodules”: modification of work by Louisa Howard)</a:t>
            </a:r>
          </a:p>
        </p:txBody>
      </p:sp>
      <p:pic>
        <p:nvPicPr>
          <p:cNvPr id="9" name="Figure" descr="A flow chart is shown. A cow, grass, and a tree are shown in the center of the diagram. Downward-facing arrows lead from them to the phrase, “Decomposers ( aerobic and anaerobic bacteria and fungi ).” A downward-facing arrow leads to a space-filing model with one blue atom bonded to four white atoms. The model is labeled, “Ammonium ( N H subscript 4 ).” A right-facing arrow leads from this molecule to another molecule that is composed of a blue atom bonded to two red atoms. The model is labeled, “Nitrites ( N O subscript 2 superscript negative sign ).” Below this arrow is a picture of a circle with two rod-shaped structures. It is labeled, “Nitrifying bacteria.” Above the nitrites label is an upward-facing arrow leading to a blue atom single-bonded to three red atoms. The model is labeled, “Nitrates ( N O subscript 3 superscript negative sign ).” Next to this arrow is a picture of a circle with two rod-shaped structures labeled, “Nitrifying bacteria.” The nitrates label has a double-headed, upward-facing arrow that leads to two pictures: one of the roots of the tree which is labeled, “Assimilation,” and one leading to a picture of a circle with four oval-shaped structures labeled, “Denitrifying bacteria.” A left-facing arrow leads from this bacteria to a molecule made up of two atoms triple-bonded together and labeled, “Atmospheric nitrogen ( N subscript 2 ).” This molecule is connected to a downward-facing, double-headed arrow that leads to an image showing yellow filaments on a black background and a picture of a circle with four rod-shaped structures labeled, “Nitrogen-fixing soil bacteria.” An arrow leads from a picture of a plant’s roots to the yellow filaments and then to a photo of a circle with four oval-shaped structures labeled, “Nitrogen-fixing bacteria in root nodules.”">
            <a:extLst>
              <a:ext uri="{FF2B5EF4-FFF2-40B4-BE49-F238E27FC236}">
                <a16:creationId xmlns:a16="http://schemas.microsoft.com/office/drawing/2014/main" id="{D1201620-F0BB-4CA3-B4DA-EC0F0B2410B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265" r="-58265"/>
          <a:stretch>
            <a:fillRect/>
          </a:stretch>
        </p:blipFill>
        <p:spPr>
          <a:xfrm>
            <a:off x="457199" y="1122386"/>
            <a:ext cx="8062913" cy="3500071"/>
          </a:xfrm>
        </p:spPr>
      </p:pic>
    </p:spTree>
    <p:extLst>
      <p:ext uri="{BB962C8B-B14F-4D97-AF65-F5344CB8AC3E}">
        <p14:creationId xmlns:p14="http://schemas.microsoft.com/office/powerpoint/2010/main" val="1307454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18.33</a:t>
            </a:r>
          </a:p>
        </p:txBody>
      </p:sp>
      <p:sp>
        <p:nvSpPr>
          <p:cNvPr id="7" name="Figure Legend"/>
          <p:cNvSpPr>
            <a:spLocks noGrp="1"/>
          </p:cNvSpPr>
          <p:nvPr>
            <p:ph type="body" sz="quarter" idx="14"/>
          </p:nvPr>
        </p:nvSpPr>
        <p:spPr/>
        <p:txBody>
          <a:bodyPr>
            <a:normAutofit/>
          </a:bodyPr>
          <a:lstStyle/>
          <a:p>
            <a:pPr marL="0" indent="0">
              <a:buNone/>
            </a:pPr>
            <a:r>
              <a:rPr lang="en-US" sz="1600" dirty="0"/>
              <a:t>Nitrous oxide, N</a:t>
            </a:r>
            <a:r>
              <a:rPr lang="en-US" sz="1600" baseline="-25000" dirty="0"/>
              <a:t>2</a:t>
            </a:r>
            <a:r>
              <a:rPr lang="en-US" sz="1600" dirty="0"/>
              <a:t>O, is an anesthetic that has these molecular (left) and resonance (right) structures.</a:t>
            </a:r>
          </a:p>
        </p:txBody>
      </p:sp>
      <p:pic>
        <p:nvPicPr>
          <p:cNvPr id="9" name="Figure" descr="A space-filling model of a molecule shows two blue atoms labeled “N” bonded to one another and to one red atom labeled “O.” Two Lewis structures are also shown and connected by a double-headed arrow. The left image shows a nitrogen atom with two lone pairs of electrons double bonded to a second nitrogen atom. The second nitrogen atom is double-bonded to an oxygen atom that has two lone pairs of electrons. The right image shows a nitrogen atom with a lone pair of electrons double bonded to a second nitrogen atom. The second nitrogen atom is single bonded to an oxygen atom that has three lone pairs of electrons.">
            <a:extLst>
              <a:ext uri="{FF2B5EF4-FFF2-40B4-BE49-F238E27FC236}">
                <a16:creationId xmlns:a16="http://schemas.microsoft.com/office/drawing/2014/main" id="{7E4DCF98-9CB6-4F9A-A155-51F9E7CFD1D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114" b="-109114"/>
          <a:stretch>
            <a:fillRect/>
          </a:stretch>
        </p:blipFill>
        <p:spPr>
          <a:xfrm>
            <a:off x="457199" y="1122386"/>
            <a:ext cx="8062913" cy="3500071"/>
          </a:xfrm>
        </p:spPr>
      </p:pic>
    </p:spTree>
    <p:extLst>
      <p:ext uri="{BB962C8B-B14F-4D97-AF65-F5344CB8AC3E}">
        <p14:creationId xmlns:p14="http://schemas.microsoft.com/office/powerpoint/2010/main" val="3694691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18.34</a:t>
            </a:r>
          </a:p>
        </p:txBody>
      </p:sp>
      <p:sp>
        <p:nvSpPr>
          <p:cNvPr id="7" name="Figure Legend"/>
          <p:cNvSpPr>
            <a:spLocks noGrp="1"/>
          </p:cNvSpPr>
          <p:nvPr>
            <p:ph type="body" sz="quarter" idx="14"/>
          </p:nvPr>
        </p:nvSpPr>
        <p:spPr/>
        <p:txBody>
          <a:bodyPr>
            <a:normAutofit/>
          </a:bodyPr>
          <a:lstStyle/>
          <a:p>
            <a:pPr marL="0" indent="0">
              <a:buNone/>
            </a:pPr>
            <a:r>
              <a:rPr lang="en-US" sz="1600" dirty="0"/>
              <a:t>This shows the equilibrium between NO and N</a:t>
            </a:r>
            <a:r>
              <a:rPr lang="en-US" sz="1600" baseline="-25000" dirty="0"/>
              <a:t>2</a:t>
            </a:r>
            <a:r>
              <a:rPr lang="en-US" sz="1600" dirty="0"/>
              <a:t>O</a:t>
            </a:r>
            <a:r>
              <a:rPr lang="en-US" sz="1600" baseline="-25000" dirty="0"/>
              <a:t>2</a:t>
            </a:r>
            <a:r>
              <a:rPr lang="en-US" sz="1600" dirty="0"/>
              <a:t>. The molecule, N</a:t>
            </a:r>
            <a:r>
              <a:rPr lang="en-US" sz="1600" baseline="-25000" dirty="0"/>
              <a:t>2</a:t>
            </a:r>
            <a:r>
              <a:rPr lang="en-US" sz="1600" dirty="0"/>
              <a:t>O</a:t>
            </a:r>
            <a:r>
              <a:rPr lang="en-US" sz="1600" baseline="-25000" dirty="0"/>
              <a:t>2</a:t>
            </a:r>
            <a:r>
              <a:rPr lang="en-US" sz="1600" dirty="0"/>
              <a:t>, absorbs light.</a:t>
            </a:r>
          </a:p>
        </p:txBody>
      </p:sp>
      <p:pic>
        <p:nvPicPr>
          <p:cNvPr id="9" name="Figure" descr="Two Lewis structures are shown and connected by a double-headed arrow. The left image shows a number two next to a nitrogen atom with a lone electron and a lone pair of electrons. The nitrogen atom is double-bonded to an oxygen atom with two lone pairs of electrons. The right image shows two nitrogen atoms, each with one lone pair of electrons, single bonded to one another. Each is also double bonded to an oxygen atom with two lone pairs of electrons.">
            <a:extLst>
              <a:ext uri="{FF2B5EF4-FFF2-40B4-BE49-F238E27FC236}">
                <a16:creationId xmlns:a16="http://schemas.microsoft.com/office/drawing/2014/main" id="{4030856B-B5DC-4A0D-A2BB-D3ACE1C5C5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5973" b="-45973"/>
          <a:stretch>
            <a:fillRect/>
          </a:stretch>
        </p:blipFill>
        <p:spPr>
          <a:xfrm>
            <a:off x="457199" y="1122386"/>
            <a:ext cx="8062913" cy="3500071"/>
          </a:xfrm>
        </p:spPr>
      </p:pic>
    </p:spTree>
    <p:extLst>
      <p:ext uri="{BB962C8B-B14F-4D97-AF65-F5344CB8AC3E}">
        <p14:creationId xmlns:p14="http://schemas.microsoft.com/office/powerpoint/2010/main" val="2741943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18.35</a:t>
            </a:r>
          </a:p>
        </p:txBody>
      </p:sp>
      <p:sp>
        <p:nvSpPr>
          <p:cNvPr id="7" name="Figure Legend"/>
          <p:cNvSpPr>
            <a:spLocks noGrp="1"/>
          </p:cNvSpPr>
          <p:nvPr>
            <p:ph type="body" sz="quarter" idx="14"/>
          </p:nvPr>
        </p:nvSpPr>
        <p:spPr/>
        <p:txBody>
          <a:bodyPr>
            <a:normAutofit/>
          </a:bodyPr>
          <a:lstStyle/>
          <a:p>
            <a:pPr marL="0" indent="0">
              <a:buNone/>
            </a:pPr>
            <a:r>
              <a:rPr lang="en-US" sz="1600" dirty="0" err="1"/>
              <a:t>Dinitrogen</a:t>
            </a:r>
            <a:r>
              <a:rPr lang="en-US" sz="1600" dirty="0"/>
              <a:t> trioxide, N</a:t>
            </a:r>
            <a:r>
              <a:rPr lang="en-US" sz="1600" baseline="-25000" dirty="0"/>
              <a:t>2</a:t>
            </a:r>
            <a:r>
              <a:rPr lang="en-US" sz="1600" dirty="0"/>
              <a:t>O</a:t>
            </a:r>
            <a:r>
              <a:rPr lang="en-US" sz="1600" baseline="-25000" dirty="0"/>
              <a:t>3</a:t>
            </a:r>
            <a:r>
              <a:rPr lang="en-US" sz="1600" dirty="0"/>
              <a:t>, only exists in liquid or solid states and has these molecular (left) and resonance (right) structures.</a:t>
            </a:r>
          </a:p>
        </p:txBody>
      </p:sp>
      <p:pic>
        <p:nvPicPr>
          <p:cNvPr id="9" name="Figure" descr="A space-filling model of a molecule shows two blue atoms labeled, “N,” bonded to one another and to three red atoms labeled, “O.” Two Lewis structures are also shown and connected by a double-headed arrow. The left image shows two nitrogen atoms that are single bonded to one another. The left nitrogen is double bonded to an oxygen atom that has two lone pairs of electrons and single bonded to an oxygen with three lone pairs of electrons. The right nitrogen has one lone pair of electrons and is double bonded to an oxygen atom with two lone pairs of electrons. The right image shows two nitrogen atoms that are single bonded to one another. The right nitrogen is double bonded to an oxygen atom that has two lone pairs of electrons and single bonded to an oxygen atom with three lone pairs of electrons. The right nitrogen has one lone pair of electrons and is double bonded to an oxygen atom with two lone pairs of electrons.">
            <a:extLst>
              <a:ext uri="{FF2B5EF4-FFF2-40B4-BE49-F238E27FC236}">
                <a16:creationId xmlns:a16="http://schemas.microsoft.com/office/drawing/2014/main" id="{E2BDA084-7E84-4FDF-9CE8-85CE13C78C1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0294" b="-50294"/>
          <a:stretch>
            <a:fillRect/>
          </a:stretch>
        </p:blipFill>
        <p:spPr>
          <a:xfrm>
            <a:off x="457199" y="1122386"/>
            <a:ext cx="8062913" cy="3500071"/>
          </a:xfrm>
        </p:spPr>
      </p:pic>
    </p:spTree>
    <p:extLst>
      <p:ext uri="{BB962C8B-B14F-4D97-AF65-F5344CB8AC3E}">
        <p14:creationId xmlns:p14="http://schemas.microsoft.com/office/powerpoint/2010/main" val="319460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18.36</a:t>
            </a:r>
          </a:p>
        </p:txBody>
      </p:sp>
      <p:sp>
        <p:nvSpPr>
          <p:cNvPr id="7" name="Figure Legend"/>
          <p:cNvSpPr>
            <a:spLocks noGrp="1"/>
          </p:cNvSpPr>
          <p:nvPr>
            <p:ph type="body" sz="quarter" idx="14"/>
          </p:nvPr>
        </p:nvSpPr>
        <p:spPr/>
        <p:txBody>
          <a:bodyPr>
            <a:normAutofit/>
          </a:bodyPr>
          <a:lstStyle/>
          <a:p>
            <a:pPr marL="0" indent="0">
              <a:buNone/>
            </a:pPr>
            <a:r>
              <a:rPr lang="en-US" sz="1600" dirty="0"/>
              <a:t>The reaction of copper metal with concentrated HNO</a:t>
            </a:r>
            <a:r>
              <a:rPr lang="en-US" sz="1600" baseline="-25000" dirty="0"/>
              <a:t>3</a:t>
            </a:r>
            <a:r>
              <a:rPr lang="en-US" sz="1600" dirty="0"/>
              <a:t> produces a solution of Cu(NO</a:t>
            </a:r>
            <a:r>
              <a:rPr lang="en-US" sz="1600" baseline="-25000" dirty="0"/>
              <a:t>3</a:t>
            </a:r>
            <a:r>
              <a:rPr lang="en-US" sz="1600" dirty="0"/>
              <a:t>)</a:t>
            </a:r>
            <a:r>
              <a:rPr lang="en-US" sz="1600" baseline="-25000" dirty="0"/>
              <a:t>2</a:t>
            </a:r>
            <a:r>
              <a:rPr lang="en-US" sz="1600" dirty="0"/>
              <a:t> and brown fumes of NO</a:t>
            </a:r>
            <a:r>
              <a:rPr lang="en-US" sz="1600" baseline="-25000" dirty="0"/>
              <a:t>2</a:t>
            </a:r>
            <a:r>
              <a:rPr lang="en-US" sz="1600" dirty="0"/>
              <a:t>. (credit: modification of work by Mark </a:t>
            </a:r>
            <a:r>
              <a:rPr lang="en-US" sz="1600" dirty="0" err="1"/>
              <a:t>Ott</a:t>
            </a:r>
            <a:r>
              <a:rPr lang="en-US" sz="1600" dirty="0"/>
              <a:t>)</a:t>
            </a:r>
          </a:p>
        </p:txBody>
      </p:sp>
      <p:pic>
        <p:nvPicPr>
          <p:cNvPr id="9" name="Figure" descr="Three photos are shown and connected by right-facing arrows. The left image shows a test tube in a clamp that holds a colorless solution and a wire held above it. The middle image shows a test tube in a clamp that holds a wire submerged in a pale green liquid and emitting a light brown gas. The right image shows a test tube in a clamp that holds a wire submerged in a dark green liquid and emitting a brown gas.">
            <a:extLst>
              <a:ext uri="{FF2B5EF4-FFF2-40B4-BE49-F238E27FC236}">
                <a16:creationId xmlns:a16="http://schemas.microsoft.com/office/drawing/2014/main" id="{5A138D97-23F4-4920-A4F0-04703F2ECC1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2242" b="-12242"/>
          <a:stretch>
            <a:fillRect/>
          </a:stretch>
        </p:blipFill>
        <p:spPr>
          <a:xfrm>
            <a:off x="457199" y="1122386"/>
            <a:ext cx="8062913" cy="3500071"/>
          </a:xfrm>
        </p:spPr>
      </p:pic>
    </p:spTree>
    <p:extLst>
      <p:ext uri="{BB962C8B-B14F-4D97-AF65-F5344CB8AC3E}">
        <p14:creationId xmlns:p14="http://schemas.microsoft.com/office/powerpoint/2010/main" val="1631287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18.37</a:t>
            </a:r>
          </a:p>
        </p:txBody>
      </p:sp>
      <p:sp>
        <p:nvSpPr>
          <p:cNvPr id="7" name="Figure Legend"/>
          <p:cNvSpPr>
            <a:spLocks noGrp="1"/>
          </p:cNvSpPr>
          <p:nvPr>
            <p:ph type="body" sz="quarter" idx="14"/>
          </p:nvPr>
        </p:nvSpPr>
        <p:spPr/>
        <p:txBody>
          <a:bodyPr>
            <a:normAutofit/>
          </a:bodyPr>
          <a:lstStyle/>
          <a:p>
            <a:pPr marL="0" indent="0">
              <a:buNone/>
            </a:pPr>
            <a:r>
              <a:rPr lang="en-US" sz="1600" dirty="0"/>
              <a:t>The molecular and resonance structures for nitrogen dioxide (NO</a:t>
            </a:r>
            <a:r>
              <a:rPr lang="en-US" sz="1600" baseline="-25000" dirty="0"/>
              <a:t>2</a:t>
            </a:r>
            <a:r>
              <a:rPr lang="en-US" sz="1600" dirty="0"/>
              <a:t>, left) and </a:t>
            </a:r>
            <a:r>
              <a:rPr lang="en-US" sz="1600" dirty="0" err="1"/>
              <a:t>dinitrogen</a:t>
            </a:r>
            <a:r>
              <a:rPr lang="en-US" sz="1600" dirty="0"/>
              <a:t> </a:t>
            </a:r>
            <a:r>
              <a:rPr lang="en-US" sz="1600" dirty="0" err="1"/>
              <a:t>tetraoxide</a:t>
            </a:r>
            <a:r>
              <a:rPr lang="en-US" sz="1600" dirty="0"/>
              <a:t> (N</a:t>
            </a:r>
            <a:r>
              <a:rPr lang="en-US" sz="1600" baseline="-25000" dirty="0"/>
              <a:t>2</a:t>
            </a:r>
            <a:r>
              <a:rPr lang="en-US" sz="1600" dirty="0"/>
              <a:t>O</a:t>
            </a:r>
            <a:r>
              <a:rPr lang="en-US" sz="1600" baseline="-25000" dirty="0"/>
              <a:t>4</a:t>
            </a:r>
            <a:r>
              <a:rPr lang="en-US" sz="1600" dirty="0"/>
              <a:t>, right) are shown.</a:t>
            </a:r>
          </a:p>
        </p:txBody>
      </p:sp>
      <p:pic>
        <p:nvPicPr>
          <p:cNvPr id="9" name="Figure" descr="Two space-filling models and two Lewis structures are shown. The left space-filling model shows a blue atom labeled, “N,” bonded to two red atoms labeled, “O,” while the right space-filling model shows two blue atoms labeled, “N,” each bonded to two red atoms labeled, “O.” The left Lewis structure shows a nitrogen atom with one lone electron single bonded to an oxygen atom with three lone pairs of electrons. The nitrogen atom is also double bonded to an oxygen atom with two lone pairs of electrons. The right structure, which is connected by a double-headed arrow to the first, is a diagram showing a similar Lewis structure, but the position of the double bond and the number of electron pairs on the oxygen atoms have switched.">
            <a:extLst>
              <a:ext uri="{FF2B5EF4-FFF2-40B4-BE49-F238E27FC236}">
                <a16:creationId xmlns:a16="http://schemas.microsoft.com/office/drawing/2014/main" id="{0329576E-43DE-4E6C-A687-891B83A35FC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129" r="-20129"/>
          <a:stretch>
            <a:fillRect/>
          </a:stretch>
        </p:blipFill>
        <p:spPr>
          <a:xfrm>
            <a:off x="457199" y="1122386"/>
            <a:ext cx="8062913" cy="3500071"/>
          </a:xfrm>
        </p:spPr>
      </p:pic>
    </p:spTree>
    <p:extLst>
      <p:ext uri="{BB962C8B-B14F-4D97-AF65-F5344CB8AC3E}">
        <p14:creationId xmlns:p14="http://schemas.microsoft.com/office/powerpoint/2010/main" val="3607203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18.38</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 and one resonance structure of a molecule of </a:t>
            </a:r>
            <a:r>
              <a:rPr lang="en-US" sz="1600" dirty="0" err="1"/>
              <a:t>dinitrogen</a:t>
            </a:r>
            <a:r>
              <a:rPr lang="en-US" sz="1600" dirty="0"/>
              <a:t> </a:t>
            </a:r>
            <a:r>
              <a:rPr lang="ro-RO" sz="1600" dirty="0"/>
              <a:t>pentaoxide, N</a:t>
            </a:r>
            <a:r>
              <a:rPr lang="ro-RO" sz="1600" baseline="-25000" dirty="0"/>
              <a:t>2</a:t>
            </a:r>
            <a:r>
              <a:rPr lang="ro-RO" sz="1600" dirty="0"/>
              <a:t>O</a:t>
            </a:r>
            <a:r>
              <a:rPr lang="ro-RO" sz="1600" baseline="-25000" dirty="0"/>
              <a:t>5</a:t>
            </a:r>
            <a:r>
              <a:rPr lang="ro-RO" sz="1600" dirty="0"/>
              <a:t>.</a:t>
            </a:r>
            <a:endParaRPr lang="en-US" sz="1600" dirty="0"/>
          </a:p>
        </p:txBody>
      </p:sp>
      <p:pic>
        <p:nvPicPr>
          <p:cNvPr id="9" name="Figure" descr="A space-filling model and a Lewis structure are shown. The space-filling model shows two blue atoms labeled, “N,” each bonded to two red atoms labeled, “O,” with another red atom labeled, “O,” in between them. The Lewis structure shows a nitrogen atom single bonded to an oxygen atom with three lone pairs of electrons in a downward position and double bonded to an oxygen atom with two lone pairs of electrons in an upward position. This nitrogen is single bonded to an oxygen atom with two lone pairs of electrons. The oxygen atom is single bonded to another nitrogen atom which is single bonded to another oxygen atom with three lone pairs of electrons in an upward position. The second nitrogen atom is also double bonded to an oxygen atom with two lone pairs of electrons in a downward position.">
            <a:extLst>
              <a:ext uri="{FF2B5EF4-FFF2-40B4-BE49-F238E27FC236}">
                <a16:creationId xmlns:a16="http://schemas.microsoft.com/office/drawing/2014/main" id="{D2EBF1E0-5D43-4349-A7D2-1C3562EC3BE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797" b="-16797"/>
          <a:stretch>
            <a:fillRect/>
          </a:stretch>
        </p:blipFill>
        <p:spPr>
          <a:xfrm>
            <a:off x="457199" y="1122386"/>
            <a:ext cx="8062913" cy="3500071"/>
          </a:xfrm>
        </p:spPr>
      </p:pic>
    </p:spTree>
    <p:extLst>
      <p:ext uri="{BB962C8B-B14F-4D97-AF65-F5344CB8AC3E}">
        <p14:creationId xmlns:p14="http://schemas.microsoft.com/office/powerpoint/2010/main" val="2134386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18.2</a:t>
            </a:r>
          </a:p>
        </p:txBody>
      </p:sp>
      <p:sp>
        <p:nvSpPr>
          <p:cNvPr id="7" name="Figure Legend"/>
          <p:cNvSpPr>
            <a:spLocks noGrp="1"/>
          </p:cNvSpPr>
          <p:nvPr>
            <p:ph type="body" sz="quarter" idx="14"/>
          </p:nvPr>
        </p:nvSpPr>
        <p:spPr/>
        <p:txBody>
          <a:bodyPr>
            <a:normAutofit/>
          </a:bodyPr>
          <a:lstStyle/>
          <a:p>
            <a:pPr marL="0" indent="0">
              <a:buNone/>
            </a:pPr>
            <a:r>
              <a:rPr lang="en-US" sz="1600" dirty="0"/>
              <a:t>The location of the representative metals is shown in the periodic table. Nonmetals are shown in green, metalloids in purple, and the transition metals and inner transition metals in yellow.</a:t>
            </a:r>
          </a:p>
        </p:txBody>
      </p:sp>
      <p:pic>
        <p:nvPicPr>
          <p:cNvPr id="9" name="Figure" descr="The Periodic Table of Elements is shown. The 18 columns are labeled “Group” and the 7 rows are labeled “Period.” Below the table to the right is a box labeled “Color Code” with different colors for representative metals, transition and inner transition metals, radioactive elements, metalloids, and nonmetals, as well as solids, liquids, and gases. Each element will be described in this order: atomic number; name; symbol; whether it is a representative metal, transition and inner transition metal, radioactive element, metalloid, or nonmetal; whether it is a solid, liquid, or gas; and atomic mass. Beginning at the top left of the table, or period 1, group 1, is a box containing “1; hydrogen; H; nonmetal; gas; and 1.008.” There is only one other element box in period 1, group 18, which contains “2; helium; H e; nonmetal; gas; and 4.003.” Period 2, group 1 contains “3; lithium; L i; representative metal; solid; and 6.94” Group 2 contains “4; beryllium; B e; representative metal; solid; and 9.012.” Groups 3 through 12 are skipped and group 13 contains “5; boron; B; metalloid; solid; 10.81.” Group 14 contains “6; carbon; C; nonmetal; solid; and 12.01.” Group 15 contains “7; nitrogen; N; nonmetal; gas; and 14.01.” Group 16 contains “8; oxygen; O; nonmetal; gas; and 16.00.” Group 17 contains “9; fluorine; F; nonmetal; gas; and 19.00.” Group 18 contains “10; neon; N e; nonmetal; gas; and 20.18.” Period 3, group 1 contains “11; sodium; N a; representative metal; solid; and 22.99.” Group 2 contains “12; magnesium; M g; representative metal; solid; and 24.31.” Groups 3 through 12 are skipped again in period 3 and group 13 contains “13; aluminum; A l; representative metal; solid; and 26.98.” Group 14 contains “14; silicon; S i; metalloid; solid; and 28.09.” Group 15 contains “15; phosphorous; P; nonmetal; solid; and 30.97.” Group 16 contains “16; sulfur; S; nonmetal; solid; and 32.06.” Group 17 contains “17; chlorine; C l; nonmetal; gas; and 35.45.” Group 18 contains “18; argon; A r; nonmetal; gas; and 39.95.” Period 4, group 1 contains “19; potassium; K; representative metal; solid; and 39.10.” Group 2 contains “20; calcium; C a; representative metal; solid; and 40.08.” Group 3 contains “21; scandium; S c; transition and inner transition metal; solid; and 44.96.” Group 4 contains “22; titanium; T i; transition and inner transition metal; solid; and 47.87.” Group 5 contains “23; vanadium; V; transition and inner transition metal; solid; and 50.94.” Group 6 contains “24; chromium; C r; transition and inner transition metal; solid; and 52.00.” Group 7 contains “25; manganese; M n; transition and inner transition metal; solid; and 54.94.” Group 8 contains “26; iron; F e; transition and inner transition metal; solid; and 55.85.” Group 9 contains “27; cobalt; C o; transition and inner transition metal; solid; and 58.93.” Group 10 contains “28; nickel; N i; transition and inner transition metal; solid; and 58.69.” Group 11 contains “29; copper; C u; transition and inner transition metal; solid; and 63.55.” Group 12 contains “30; zinc; Z n; transition and inner transition metal; solid; and 65.38.” Group 13 contains “31; gallium; G a; representative metal; solid; and 69.72.” Group 14 contains “32; germanium; G e; metalloid; solid; and 72.63.” Group 15 contains “33; arsenic; A s; metalloid; solid; and 74.92.” Group 16 contains “34; selenium; S e; nonmetal; solid; and 78.97.” Group 17 contains “35; bromine; B r; nonmetal; liquid; and 79.90.” Group 18 contains “36; krypton; K r; nonmetal; gas; and 83.80.” Period 5, group 1 contains “37; rubidium; R b; representative metal; solid; and 85.47.” Group 2 contains “38; strontium; S r; representative metal; solid; and 87.62.” Group 3 contains “39; yttrium; Y; transition and inner transition metal; solid; and 88.91.” Group 4 contains “40; zirconium; Z r; transition and inner transition metal; solid; and 91.22.” Group 5 contains “41; niobium; N b; transition and inner transition metal; solid; and 92.91.” Group 6 contains “42; molybdenum; M o; transition and inner transition metal; solid; and 95.95.” Group 7 contains “43; technetium; T c; radioactive element; solid; and 97.” Group 8 contains “44; ruthenium; R u; transition and inner transition metal; solid; and 101.1.” Group 9 contains “45; rhodium; R h; transition and inner transition metal; solid; and 102.9.” Group 10 contains “46; palladium; P d; transition and inner transition metal; solid; and 106.4.” Group 11 contains “47; silver; A g; transition and inner transition metal; solid; and 107.9.” Group 12 contains “48; cadmium; C d; transition and inner transition metal; solid; and 112.4.” Group 13 contains “49; indium; I n; representative metal; solid; and 114.8.” Group 14 contains “50; tin; S n; representative metal; solid; and 118.7.” Group 15 contains “51; antimony; S b; metalloid; solid; and 121.8.” Group 16 contains “52; tellurium; T e; metalloid; solid; and 127.6.” Group 17 contains “53; iodine; I; nonmetal; solid; and 126.9.” Group 18 contains “54; xenon; X e; nonmetal; gas; and 131.3.” Period 6, group 1 contains “55; cesium; C s; representative metal; solid; and 132.9.” Group 2 contains “56; barium; B a; representative metal; solid; and 137.3.” Group 3 breaks the pattern. The box has a large arrow pointing to a row of elements below the table with atomic numbers ranging from 57-71. In sequential order by atomic number, the first box in this row contains “57; lanthanum; L a; representative metal; solid; and 138.9.” To its right, the next is “58; cerium; C e; representative metal; solid; and 140.1.” Next is “59; praseodymium; P r; representative metal; solid; and 140.9.” Next is “60; neodymium; N d; representative metal; solid; and 144.2.” Next is “61; promethium; P m; radioactive element; solid; and 145.” Next is “62; samarium; S m; representative metal; solid; and 150.4.” Next is “63; europium; E u; representative metal; solid; and 152.0.” Next is “64; gadolinium; G d; representative metal; solid; and 157.3.” Next is “65; terbium; T b; representative metal; solid; and 158.9.” Next is “66; dysprosium; D y; representative metal; solid; and 162.5.” Next is “67; holmium; H o; representative metal; solid; and 164.9.” Next is “68; erbium; E r; representative metal; solid; and 167.3.” Next is “69; thulium; T m; representative metal; solid; and 168.9.” Next is “70; ytterbium; Y b; representative metal; solid; and 173.1.” The last in this special row is “71; lutetium; L u; representative metal; solid; and 175.0.” Continuing in period 6, group 4 contains “72; hafnium; H f; transition and inner transition metal; solid; and 178.5.” Group 5 contains “73; tantalum; T a; transition and inner transition metal; solid; and 180.9.” Group 6 contains “74; tungsten; W; transition and inner transition metal; solid; and 183.8.” Group 7 contains “75; rhenium; R e; transition and inner transition metal; solid; and 186.2.” Group 8 contains “76; osmium; O s; transition and inner transition metal; solid; and 190.2.” Group 9 contains “77; iridium; I r; transition and inner transition metal; solid; and 192.2.” Group 10 contains “78; platinum; P t; transition and inner transition metal; solid; and 195.1.” Group 11 contains “79; gold; A u; transition and inner transition metal; solid; and 197.0.” Group 12 contains “80; mercury; H g; transition and inner transition metal; liquid; and 200.6.” Group 13 contains “81; thallium; T l; representative metal; solid; and 204.4.” Group 14 contains “82; lead; P b; representative metal; solid; and 207.2.” Group 15 contains “83; bismuth; B i; representative metal; solid; and 209.0.” Group 16 contains “84; polonium; P o; radioactive element; solid; and 209.” Group 17 contains “85; astatine; A t; radioactive element; solid; and 210.” Group 18 contains “86; radon; R n; radioactive element; gas; and 222.” Period 7, group 1 contains “87; francium; F r; radioactive element; solid; and 223.” Group 2 contains “88; radium; R a; radioactive element; solid; and 226.” Group 3 breaks the pattern much like what occurs in period 6. A large arrow points from the box in period 7, group 3 to a special row containing the elements with atomic numbers ranging from 89-103, just below the row which contains atomic numbers 57-71. In sequential order by atomic number, the first box in this row contains “89; actinium; A c; radioactive element; solid; and 227.” To its right, the next is “90; thorium; T h; radioactive element; solid; and 232.0.” Next is “91; protactinium; P a; radioactive element; solid; and 231.0.” Next is “92; uranium; U; radioactive element; solid; and 238.0.” Next is “93; neptunium; N p; radioactive element; solid; and N p.” Next is “94; plutonium; P u; radioactive element; solid; and 244.” Next is “95; americium; A m; radioactive element; solid; and 243.” Next is “96; curium; C m; radioactive element; solid; and 247.” Next is “97; berkelium; B k; radioactive element; solid; and 247.” Next is “98; californium; C f; radioactive element; solid; and 251.” Next is “99; einsteinium; E s; radioactive element; solid; and 252.” Next is “100; fermium; F m; radioactive element; solid; and 257.” Next is “101; mendelevium; M d; radioactive element; solid; and 258.” Next is “102; nobelium; N o; radioactive element; solid; and 259.” The last in this special row is “103; lawrencium; L r; radioactive element; solid; and 262.” Continuing in period 7, group 4 contains “104; rutherfordium; R f; transition and inner transition metal; solid; and 267.” Group 5 contains “105; dubnium; D b; transition and inner transition metal; solid; and 270.” Group 6 contains “106; seaborgium; S g; transition and inner transition metal; solid; and 271.” Group 7 contains “107; bohrium; B h; transition and inner transition metal; solid; and 270.” Group 8 contains “108; hassium; H s; transition and inner transition metal; solid; and 277.” Group 9 contains “109; meitnerium; M t; radioactive element; solid; and 276.” Group 10 contains “110; darmstadtium; D s; radioactive element; solid; and 281.” Group 11 contains “111; roentgenium; R g; radioactive element; solid; and 282.” Group 12 contains “112; copernicium; C n; radioactive element; liquid; and 285.” Group 13 contains “113; ununtrium; U u t; radioactive element; solid; and 285.” Group 14 contains “114; flerovium; F l; radioactive element; solid; and 289.” Group 15 contains “115; ununpentium; U u p; radioactive element; solid; and 288.” Group 16 contains “116; livermorium; L v; radioactive element; solid; and 293.” Group 17 contains “117; ununseptium; U u s; radioactive; solid; and 294.” Group 18 contains “118; ununoctium; U u o; radioactive element; solid; and 294.”">
            <a:extLst>
              <a:ext uri="{FF2B5EF4-FFF2-40B4-BE49-F238E27FC236}">
                <a16:creationId xmlns:a16="http://schemas.microsoft.com/office/drawing/2014/main" id="{8AC36E2C-F722-4EFE-B02E-4B050CE6124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449" r="-44449"/>
          <a:stretch>
            <a:fillRect/>
          </a:stretch>
        </p:blipFill>
        <p:spPr>
          <a:xfrm>
            <a:off x="457199" y="1122386"/>
            <a:ext cx="8062913" cy="3500071"/>
          </a:xfrm>
        </p:spPr>
      </p:pic>
    </p:spTree>
    <p:extLst>
      <p:ext uri="{BB962C8B-B14F-4D97-AF65-F5344CB8AC3E}">
        <p14:creationId xmlns:p14="http://schemas.microsoft.com/office/powerpoint/2010/main" val="12375284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18.8 Occurrence, Preparation, and Properties of Phosphorus</a:t>
            </a:r>
          </a:p>
          <a:p>
            <a:pPr lvl="1"/>
            <a:r>
              <a:rPr lang="en-US" dirty="0"/>
              <a:t>Describe the properties, preparation, and uses of phosphorus</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142869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18.39</a:t>
            </a:r>
          </a:p>
        </p:txBody>
      </p:sp>
      <p:sp>
        <p:nvSpPr>
          <p:cNvPr id="7" name="Figure Legend"/>
          <p:cNvSpPr>
            <a:spLocks noGrp="1"/>
          </p:cNvSpPr>
          <p:nvPr>
            <p:ph type="body" sz="quarter" idx="14"/>
          </p:nvPr>
        </p:nvSpPr>
        <p:spPr/>
        <p:txBody>
          <a:bodyPr>
            <a:normAutofit/>
          </a:bodyPr>
          <a:lstStyle/>
          <a:p>
            <a:pPr marL="0" indent="0">
              <a:buNone/>
            </a:pPr>
            <a:r>
              <a:rPr lang="en-US" sz="1600" dirty="0"/>
              <a:t>P</a:t>
            </a:r>
            <a:r>
              <a:rPr lang="en-US" sz="1600" baseline="-25000" dirty="0"/>
              <a:t>4</a:t>
            </a:r>
            <a:r>
              <a:rPr lang="en-US" sz="1600" dirty="0"/>
              <a:t>S</a:t>
            </a:r>
            <a:r>
              <a:rPr lang="en-US" sz="1600" baseline="-25000" dirty="0"/>
              <a:t>3</a:t>
            </a:r>
            <a:r>
              <a:rPr lang="en-US" sz="1600" dirty="0"/>
              <a:t> is a component of the heads of strike-anywhere matches.</a:t>
            </a:r>
          </a:p>
        </p:txBody>
      </p:sp>
      <p:pic>
        <p:nvPicPr>
          <p:cNvPr id="9" name="Figure" descr="A ball-and-stick model is shown. Three orange atoms labeled “P” are single bonded together in a triangle shape. Each “P” is single bonded to yellow atoms labeled “S,” which are each single bonded to one other orange atom labeled “P.”">
            <a:extLst>
              <a:ext uri="{FF2B5EF4-FFF2-40B4-BE49-F238E27FC236}">
                <a16:creationId xmlns:a16="http://schemas.microsoft.com/office/drawing/2014/main" id="{454249F8-1E27-4C9C-8642-B32D5D6CEBD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5513" r="-45513"/>
          <a:stretch>
            <a:fillRect/>
          </a:stretch>
        </p:blipFill>
        <p:spPr>
          <a:xfrm>
            <a:off x="457199" y="1122386"/>
            <a:ext cx="8062913" cy="3500071"/>
          </a:xfrm>
        </p:spPr>
      </p:pic>
    </p:spTree>
    <p:extLst>
      <p:ext uri="{BB962C8B-B14F-4D97-AF65-F5344CB8AC3E}">
        <p14:creationId xmlns:p14="http://schemas.microsoft.com/office/powerpoint/2010/main" val="162994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18.40</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structures of P</a:t>
            </a:r>
            <a:r>
              <a:rPr lang="en-US" sz="1600" baseline="-25000" dirty="0"/>
              <a:t>4</a:t>
            </a:r>
            <a:r>
              <a:rPr lang="en-US" sz="1600" dirty="0"/>
              <a:t>O</a:t>
            </a:r>
            <a:r>
              <a:rPr lang="en-US" sz="1600" baseline="-25000" dirty="0"/>
              <a:t>6</a:t>
            </a:r>
            <a:r>
              <a:rPr lang="en-US" sz="1600" dirty="0"/>
              <a:t> (left) and P</a:t>
            </a:r>
            <a:r>
              <a:rPr lang="en-US" sz="1600" baseline="-25000" dirty="0"/>
              <a:t>4</a:t>
            </a:r>
            <a:r>
              <a:rPr lang="en-US" sz="1600" dirty="0"/>
              <a:t>O</a:t>
            </a:r>
            <a:r>
              <a:rPr lang="en-US" sz="1600" baseline="-25000" dirty="0"/>
              <a:t>10 </a:t>
            </a:r>
            <a:r>
              <a:rPr lang="en-US" sz="1600" dirty="0"/>
              <a:t>(right).</a:t>
            </a:r>
          </a:p>
        </p:txBody>
      </p:sp>
      <p:pic>
        <p:nvPicPr>
          <p:cNvPr id="9" name="Figure" descr="Two ball-and-stick models are shown. In the left model, three orange atoms labeled, “P,” are single bonded to red atoms labeled, “O,” in an alternating, six-sided ring structure. Each of the orange atoms are also single bonded to another red atom, which are in turn single bonded to a single orange atom. The right model shows three orange atoms labeled, “P,” single bonded to red atoms labeled, “O,” in an alternating, six-sided ring structure. Each of the orange atoms are also single bonded to two more red atoms, one in an upward position and one facing the outside of the molecule. The upward red atoms are single bonded to a single orange atom which is single bonded to a final red atom.">
            <a:extLst>
              <a:ext uri="{FF2B5EF4-FFF2-40B4-BE49-F238E27FC236}">
                <a16:creationId xmlns:a16="http://schemas.microsoft.com/office/drawing/2014/main" id="{2F9F4858-DA61-4205-90F6-086901BD7DD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667" r="-11667"/>
          <a:stretch>
            <a:fillRect/>
          </a:stretch>
        </p:blipFill>
        <p:spPr>
          <a:xfrm>
            <a:off x="457199" y="1122386"/>
            <a:ext cx="8062913" cy="3500071"/>
          </a:xfrm>
        </p:spPr>
      </p:pic>
    </p:spTree>
    <p:extLst>
      <p:ext uri="{BB962C8B-B14F-4D97-AF65-F5344CB8AC3E}">
        <p14:creationId xmlns:p14="http://schemas.microsoft.com/office/powerpoint/2010/main" val="17371894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18.41</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 of PCl</a:t>
            </a:r>
            <a:r>
              <a:rPr lang="en-US" sz="1600" baseline="-25000" dirty="0"/>
              <a:t>3</a:t>
            </a:r>
            <a:r>
              <a:rPr lang="en-US" sz="1600" dirty="0"/>
              <a:t> (left) and PCl</a:t>
            </a:r>
            <a:r>
              <a:rPr lang="en-US" sz="1600" baseline="-25000" dirty="0"/>
              <a:t>5</a:t>
            </a:r>
            <a:r>
              <a:rPr lang="en-US" sz="1600" dirty="0"/>
              <a:t> (right) in the gas phase.</a:t>
            </a:r>
          </a:p>
        </p:txBody>
      </p:sp>
      <p:pic>
        <p:nvPicPr>
          <p:cNvPr id="9" name="Figure" descr="Two ball-and-stick models are shown. In the left model, an orange atom labeled, “P,” is single bonded to three green atoms labeled, “C l.” The right model shows an orange atom labeled, “P,” single bonded to five green atoms labeled, “C l.”">
            <a:extLst>
              <a:ext uri="{FF2B5EF4-FFF2-40B4-BE49-F238E27FC236}">
                <a16:creationId xmlns:a16="http://schemas.microsoft.com/office/drawing/2014/main" id="{C4748646-E614-4EEE-9EA6-D7DC46F0B7C8}"/>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824" b="-4824"/>
          <a:stretch>
            <a:fillRect/>
          </a:stretch>
        </p:blipFill>
        <p:spPr>
          <a:xfrm>
            <a:off x="457199" y="1122386"/>
            <a:ext cx="8062913" cy="3500071"/>
          </a:xfrm>
        </p:spPr>
      </p:pic>
    </p:spTree>
    <p:extLst>
      <p:ext uri="{BB962C8B-B14F-4D97-AF65-F5344CB8AC3E}">
        <p14:creationId xmlns:p14="http://schemas.microsoft.com/office/powerpoint/2010/main" val="14106330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18.9 Occurrence, Preparation, and Compounds of Oxygen</a:t>
            </a:r>
          </a:p>
          <a:p>
            <a:pPr lvl="1"/>
            <a:r>
              <a:rPr lang="en-US" dirty="0"/>
              <a:t>Describe the properties, preparation, and compounds of oxygen</a:t>
            </a:r>
          </a:p>
          <a:p>
            <a:pPr lvl="1"/>
            <a:r>
              <a:rPr lang="en-US" dirty="0"/>
              <a:t>Describe the preparation, properties, and uses of some representative metal oxides, peroxides, and hydroxides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0298972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18.42</a:t>
            </a:r>
          </a:p>
        </p:txBody>
      </p:sp>
      <p:sp>
        <p:nvSpPr>
          <p:cNvPr id="7" name="Figure Legend"/>
          <p:cNvSpPr>
            <a:spLocks noGrp="1"/>
          </p:cNvSpPr>
          <p:nvPr>
            <p:ph type="body" sz="quarter" idx="14"/>
          </p:nvPr>
        </p:nvSpPr>
        <p:spPr/>
        <p:txBody>
          <a:bodyPr>
            <a:normAutofit/>
          </a:bodyPr>
          <a:lstStyle/>
          <a:p>
            <a:pPr marL="0" indent="0">
              <a:buNone/>
            </a:pPr>
            <a:r>
              <a:rPr lang="en-US" sz="1600" dirty="0"/>
              <a:t>The image shows the bent ozone (O</a:t>
            </a:r>
            <a:r>
              <a:rPr lang="en-US" sz="1600" baseline="-25000" dirty="0"/>
              <a:t>3</a:t>
            </a:r>
            <a:r>
              <a:rPr lang="en-US" sz="1600" dirty="0"/>
              <a:t>) molecule and the resonance structures necessary to describe its bonding.</a:t>
            </a:r>
          </a:p>
        </p:txBody>
      </p:sp>
      <p:pic>
        <p:nvPicPr>
          <p:cNvPr id="10" name="Figure" descr="A space filling model shows three atoms labeled, “O,” bonded to one another in a triangular shape. Two Lewis structures connected by a double ended arrow are shown as well. In the left image, an oxygen atom with one lone pair of electrons is double bonded to another oxygen with two lone pairs of electrons to the left and single bonded to an oxygen with three lone pairs of electrons to the right. The right image is a mirror image of the left.">
            <a:extLst>
              <a:ext uri="{FF2B5EF4-FFF2-40B4-BE49-F238E27FC236}">
                <a16:creationId xmlns:a16="http://schemas.microsoft.com/office/drawing/2014/main" id="{040D0783-A1EF-404C-99DB-D99A92EA59E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8589" r="-18589"/>
          <a:stretch>
            <a:fillRect/>
          </a:stretch>
        </p:blipFill>
        <p:spPr>
          <a:xfrm>
            <a:off x="457199" y="1122386"/>
            <a:ext cx="8062913" cy="3500071"/>
          </a:xfrm>
        </p:spPr>
      </p:pic>
    </p:spTree>
    <p:extLst>
      <p:ext uri="{BB962C8B-B14F-4D97-AF65-F5344CB8AC3E}">
        <p14:creationId xmlns:p14="http://schemas.microsoft.com/office/powerpoint/2010/main" val="162060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18.43</a:t>
            </a:r>
          </a:p>
        </p:txBody>
      </p:sp>
      <p:sp>
        <p:nvSpPr>
          <p:cNvPr id="7" name="Figure Legend"/>
          <p:cNvSpPr>
            <a:spLocks noGrp="1"/>
          </p:cNvSpPr>
          <p:nvPr>
            <p:ph type="body" sz="quarter" idx="14"/>
          </p:nvPr>
        </p:nvSpPr>
        <p:spPr/>
        <p:txBody>
          <a:bodyPr>
            <a:normAutofit/>
          </a:bodyPr>
          <a:lstStyle/>
          <a:p>
            <a:pPr marL="0" indent="0">
              <a:buNone/>
            </a:pPr>
            <a:r>
              <a:rPr lang="en-US" sz="1600" dirty="0"/>
              <a:t>Calcium oxide has many industrial uses. When it is heated at high temperatures, it emits an intense white light.</a:t>
            </a:r>
          </a:p>
        </p:txBody>
      </p:sp>
      <p:pic>
        <p:nvPicPr>
          <p:cNvPr id="9" name="Figure" descr="A diagram shows two tubes labeled, “Oxygen,” and, “Hydrogen,” that lead to a lit burner. The burner is aimed at a solid block labeled, “Calcium oxide,” which rests on a laboratory apparatus.">
            <a:extLst>
              <a:ext uri="{FF2B5EF4-FFF2-40B4-BE49-F238E27FC236}">
                <a16:creationId xmlns:a16="http://schemas.microsoft.com/office/drawing/2014/main" id="{8D62B543-BCC4-48AC-9448-31DAFCD9C37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444" b="-9444"/>
          <a:stretch>
            <a:fillRect/>
          </a:stretch>
        </p:blipFill>
        <p:spPr>
          <a:xfrm>
            <a:off x="457199" y="1122386"/>
            <a:ext cx="8062913" cy="3500071"/>
          </a:xfrm>
        </p:spPr>
      </p:pic>
    </p:spTree>
    <p:extLst>
      <p:ext uri="{BB962C8B-B14F-4D97-AF65-F5344CB8AC3E}">
        <p14:creationId xmlns:p14="http://schemas.microsoft.com/office/powerpoint/2010/main" val="2722744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18.44</a:t>
            </a:r>
          </a:p>
        </p:txBody>
      </p:sp>
      <p:sp>
        <p:nvSpPr>
          <p:cNvPr id="7" name="Figure Legend"/>
          <p:cNvSpPr>
            <a:spLocks noGrp="1"/>
          </p:cNvSpPr>
          <p:nvPr>
            <p:ph type="body" sz="quarter" idx="14"/>
          </p:nvPr>
        </p:nvSpPr>
        <p:spPr/>
        <p:txBody>
          <a:bodyPr>
            <a:normAutofit/>
          </a:bodyPr>
          <a:lstStyle/>
          <a:p>
            <a:pPr marL="0" indent="0">
              <a:buNone/>
            </a:pPr>
            <a:r>
              <a:rPr lang="en-US" sz="1600" dirty="0"/>
              <a:t>Zinc oxide protects exposed skin from sunburn. (credit: modification of work by “osseous</a:t>
            </a:r>
            <a:r>
              <a:rPr lang="nl-NL" sz="1600" dirty="0"/>
              <a:t>”</a:t>
            </a:r>
            <a:r>
              <a:rPr lang="en-US" sz="1600" dirty="0"/>
              <a:t>/Flickr)</a:t>
            </a:r>
          </a:p>
        </p:txBody>
      </p:sp>
      <p:pic>
        <p:nvPicPr>
          <p:cNvPr id="9" name="Figure" descr="A photograph shows a person’s hand as he or she applies a white cream to his or her leg.">
            <a:extLst>
              <a:ext uri="{FF2B5EF4-FFF2-40B4-BE49-F238E27FC236}">
                <a16:creationId xmlns:a16="http://schemas.microsoft.com/office/drawing/2014/main" id="{E16FAE47-ABE7-4924-AE76-EA558D2298A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8726" r="-68726"/>
          <a:stretch>
            <a:fillRect/>
          </a:stretch>
        </p:blipFill>
        <p:spPr>
          <a:xfrm>
            <a:off x="457199" y="1122386"/>
            <a:ext cx="8062913" cy="3500071"/>
          </a:xfrm>
        </p:spPr>
      </p:pic>
    </p:spTree>
    <p:extLst>
      <p:ext uri="{BB962C8B-B14F-4D97-AF65-F5344CB8AC3E}">
        <p14:creationId xmlns:p14="http://schemas.microsoft.com/office/powerpoint/2010/main" val="33676905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18.45</a:t>
            </a:r>
          </a:p>
        </p:txBody>
      </p:sp>
      <p:sp>
        <p:nvSpPr>
          <p:cNvPr id="7" name="Figure Legend"/>
          <p:cNvSpPr>
            <a:spLocks noGrp="1"/>
          </p:cNvSpPr>
          <p:nvPr>
            <p:ph type="body" sz="quarter" idx="14"/>
          </p:nvPr>
        </p:nvSpPr>
        <p:spPr/>
        <p:txBody>
          <a:bodyPr>
            <a:normAutofit/>
          </a:bodyPr>
          <a:lstStyle/>
          <a:p>
            <a:pPr marL="0" indent="0">
              <a:buNone/>
            </a:pPr>
            <a:r>
              <a:rPr lang="en-US" sz="1600" dirty="0"/>
              <a:t>(a) Mixing solutions of </a:t>
            </a:r>
            <a:r>
              <a:rPr lang="en-US" sz="1600" dirty="0" err="1"/>
              <a:t>NaOH</a:t>
            </a:r>
            <a:r>
              <a:rPr lang="en-US" sz="1600" dirty="0"/>
              <a:t> and Zn(NO</a:t>
            </a:r>
            <a:r>
              <a:rPr lang="en-US" sz="1600" baseline="-25000" dirty="0"/>
              <a:t>3</a:t>
            </a:r>
            <a:r>
              <a:rPr lang="en-US" sz="1600" dirty="0"/>
              <a:t>)</a:t>
            </a:r>
            <a:r>
              <a:rPr lang="en-US" sz="1600" baseline="-25000" dirty="0"/>
              <a:t>2</a:t>
            </a:r>
            <a:r>
              <a:rPr lang="en-US" sz="1600" dirty="0"/>
              <a:t> produces a white precipitate of Zn(OH)</a:t>
            </a:r>
            <a:r>
              <a:rPr lang="en-US" sz="1600" baseline="-25000" dirty="0"/>
              <a:t>2</a:t>
            </a:r>
            <a:r>
              <a:rPr lang="en-US" sz="1600" dirty="0"/>
              <a:t>. (b) Addition of an excess of </a:t>
            </a:r>
            <a:r>
              <a:rPr lang="en-US" sz="1600" dirty="0" err="1"/>
              <a:t>NaOH</a:t>
            </a:r>
            <a:r>
              <a:rPr lang="en-US" sz="1600" dirty="0"/>
              <a:t> results in dissolution of the precipitate. (credit: modification of work by Mark </a:t>
            </a:r>
            <a:r>
              <a:rPr lang="en-US" sz="1600" dirty="0" err="1"/>
              <a:t>Ott</a:t>
            </a:r>
            <a:r>
              <a:rPr lang="en-US" sz="1600" dirty="0"/>
              <a:t>)</a:t>
            </a:r>
          </a:p>
        </p:txBody>
      </p:sp>
      <p:pic>
        <p:nvPicPr>
          <p:cNvPr id="9" name="Figure" descr="This figure has two photos. The first photo shows a bottle labeled NaOH and a test tube containing a liquid. A white substance appears to be in the liquid. The second photo is set up similarly, but the test tube now contains only a clear liquid.">
            <a:extLst>
              <a:ext uri="{FF2B5EF4-FFF2-40B4-BE49-F238E27FC236}">
                <a16:creationId xmlns:a16="http://schemas.microsoft.com/office/drawing/2014/main" id="{5630F1C5-2FAB-4579-8D5B-9B6ED2AF55E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a:xfrm>
            <a:off x="457199" y="1122386"/>
            <a:ext cx="8062913" cy="3500071"/>
          </a:xfrm>
        </p:spPr>
      </p:pic>
    </p:spTree>
    <p:extLst>
      <p:ext uri="{BB962C8B-B14F-4D97-AF65-F5344CB8AC3E}">
        <p14:creationId xmlns:p14="http://schemas.microsoft.com/office/powerpoint/2010/main" val="2322001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18.46</a:t>
            </a:r>
          </a:p>
        </p:txBody>
      </p:sp>
      <p:sp>
        <p:nvSpPr>
          <p:cNvPr id="7" name="Figure Legend"/>
          <p:cNvSpPr>
            <a:spLocks noGrp="1"/>
          </p:cNvSpPr>
          <p:nvPr>
            <p:ph type="body" sz="quarter" idx="14"/>
          </p:nvPr>
        </p:nvSpPr>
        <p:spPr/>
        <p:txBody>
          <a:bodyPr>
            <a:normAutofit/>
          </a:bodyPr>
          <a:lstStyle/>
          <a:p>
            <a:pPr marL="0" indent="0">
              <a:buNone/>
            </a:pPr>
            <a:r>
              <a:rPr lang="en-US" sz="1600" dirty="0"/>
              <a:t>Calcium carbonate, CaCO</a:t>
            </a:r>
            <a:r>
              <a:rPr lang="en-US" sz="1600" baseline="-25000" dirty="0"/>
              <a:t>3</a:t>
            </a:r>
            <a:r>
              <a:rPr lang="en-US" sz="1600" dirty="0"/>
              <a:t>, can be consumed in the form of an antacid to neutralize the effects of acid in your stomach. (credit: “</a:t>
            </a:r>
            <a:r>
              <a:rPr lang="en-US" sz="1600" dirty="0" err="1"/>
              <a:t>Midnightcomm</a:t>
            </a:r>
            <a:r>
              <a:rPr lang="en-US" sz="1600" dirty="0"/>
              <a:t>”/Wikimedia Commons)</a:t>
            </a:r>
          </a:p>
        </p:txBody>
      </p:sp>
      <p:pic>
        <p:nvPicPr>
          <p:cNvPr id="9" name="Figure" descr="A photograph shows a bottle tipped on its side with the words, “Antacid Tablets,” written on the front. An array of colorful, solid disks spill out of the mouth of the bottle.">
            <a:extLst>
              <a:ext uri="{FF2B5EF4-FFF2-40B4-BE49-F238E27FC236}">
                <a16:creationId xmlns:a16="http://schemas.microsoft.com/office/drawing/2014/main" id="{B9E64219-2405-4886-9DA8-0F8CC41310C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06" r="-26906"/>
          <a:stretch>
            <a:fillRect/>
          </a:stretch>
        </p:blipFill>
        <p:spPr>
          <a:xfrm>
            <a:off x="457199" y="1122386"/>
            <a:ext cx="8062913" cy="3500071"/>
          </a:xfrm>
        </p:spPr>
      </p:pic>
    </p:spTree>
    <p:extLst>
      <p:ext uri="{BB962C8B-B14F-4D97-AF65-F5344CB8AC3E}">
        <p14:creationId xmlns:p14="http://schemas.microsoft.com/office/powerpoint/2010/main" val="283460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18.3</a:t>
            </a:r>
          </a:p>
        </p:txBody>
      </p:sp>
      <p:sp>
        <p:nvSpPr>
          <p:cNvPr id="7" name="Figure Legend"/>
          <p:cNvSpPr>
            <a:spLocks noGrp="1"/>
          </p:cNvSpPr>
          <p:nvPr>
            <p:ph type="body" sz="quarter" idx="14"/>
          </p:nvPr>
        </p:nvSpPr>
        <p:spPr/>
        <p:txBody>
          <a:bodyPr>
            <a:normAutofit/>
          </a:bodyPr>
          <a:lstStyle/>
          <a:p>
            <a:pPr marL="0" indent="0">
              <a:buNone/>
            </a:pPr>
            <a:r>
              <a:rPr lang="en-US" sz="1600" dirty="0"/>
              <a:t>Lithium floats in paraffin oil because its density is less than the density of paraffin oil.</a:t>
            </a:r>
          </a:p>
        </p:txBody>
      </p:sp>
      <p:pic>
        <p:nvPicPr>
          <p:cNvPr id="9" name="Figure" descr="A glass container that is half filled with a colorless liquid is shown. Blocks of a shiny silver solid float on top of the liquid in the container.">
            <a:extLst>
              <a:ext uri="{FF2B5EF4-FFF2-40B4-BE49-F238E27FC236}">
                <a16:creationId xmlns:a16="http://schemas.microsoft.com/office/drawing/2014/main" id="{6DE3FFCB-9051-4242-8ACE-894EBFC180E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70" r="-13970"/>
          <a:stretch>
            <a:fillRect/>
          </a:stretch>
        </p:blipFill>
        <p:spPr>
          <a:xfrm>
            <a:off x="457199" y="1122386"/>
            <a:ext cx="8062913" cy="3500071"/>
          </a:xfrm>
        </p:spPr>
      </p:pic>
    </p:spTree>
    <p:extLst>
      <p:ext uri="{BB962C8B-B14F-4D97-AF65-F5344CB8AC3E}">
        <p14:creationId xmlns:p14="http://schemas.microsoft.com/office/powerpoint/2010/main" val="12713972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18.47</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 (left) and resonance forms (right) of sulfur dioxide.</a:t>
            </a:r>
          </a:p>
        </p:txBody>
      </p:sp>
      <p:pic>
        <p:nvPicPr>
          <p:cNvPr id="9" name="Figure" descr="A ball-and-stick model shows a yellow atom labeled, “S,” bonded on either side to a red atom labeled, “O.” A pair of Lewis structures are shown connected by a double-headed arrow. The left Lewis structure shows a sulfur atom with one lone pair of electrons double bonded on the left to an oxygen atom with two lone pairs of electrons and single bonded on the right to an oxygen atom with three lone pairs of electrons. The right Lewis structure is a mirror image of the structure on the left.">
            <a:extLst>
              <a:ext uri="{FF2B5EF4-FFF2-40B4-BE49-F238E27FC236}">
                <a16:creationId xmlns:a16="http://schemas.microsoft.com/office/drawing/2014/main" id="{C2D31B3D-FF8A-479C-90B0-4905CDA5600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295" b="-69295"/>
          <a:stretch>
            <a:fillRect/>
          </a:stretch>
        </p:blipFill>
        <p:spPr>
          <a:xfrm>
            <a:off x="457199" y="1122386"/>
            <a:ext cx="8062913" cy="3500071"/>
          </a:xfrm>
        </p:spPr>
      </p:pic>
    </p:spTree>
    <p:extLst>
      <p:ext uri="{BB962C8B-B14F-4D97-AF65-F5344CB8AC3E}">
        <p14:creationId xmlns:p14="http://schemas.microsoft.com/office/powerpoint/2010/main" val="3886908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18.48</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structure (top) of sulfur trioxide in the gas phase and its resonance forms </a:t>
            </a:r>
            <a:r>
              <a:rPr lang="it-IT" sz="1600" dirty="0"/>
              <a:t>(bottom).</a:t>
            </a:r>
            <a:endParaRPr lang="en-US" sz="1600" dirty="0"/>
          </a:p>
        </p:txBody>
      </p:sp>
      <p:pic>
        <p:nvPicPr>
          <p:cNvPr id="9" name="Figure" descr="A ball-and-stick model shows a yellow atom labeled, “S,” bonded to three red atoms labeled, “O.” Three Lewis structures are shown connected by double-headed arrows. The left Lewis structure shows a sulfur atom single bonded on the lower left and right to oxygen atoms with three lone pairs of electrons each. The sulfur atom is also double bonded above to an oxygen atom with two lone pairs of electrons. The middle and right Lewis structures are the same as the left, but show the double bonded oxygen in the lower left and lower right positions, respectively.">
            <a:extLst>
              <a:ext uri="{FF2B5EF4-FFF2-40B4-BE49-F238E27FC236}">
                <a16:creationId xmlns:a16="http://schemas.microsoft.com/office/drawing/2014/main" id="{D6E4814C-DDA9-42B0-B045-04C852AE18F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458" r="-8458"/>
          <a:stretch>
            <a:fillRect/>
          </a:stretch>
        </p:blipFill>
        <p:spPr>
          <a:xfrm>
            <a:off x="457199" y="1122386"/>
            <a:ext cx="8062913" cy="3500071"/>
          </a:xfrm>
        </p:spPr>
      </p:pic>
    </p:spTree>
    <p:extLst>
      <p:ext uri="{BB962C8B-B14F-4D97-AF65-F5344CB8AC3E}">
        <p14:creationId xmlns:p14="http://schemas.microsoft.com/office/powerpoint/2010/main" val="278740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18.49</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a:t>
            </a:r>
            <a:r>
              <a:rPr lang="en-US" sz="1600" dirty="0">
                <a:solidFill>
                  <a:schemeClr val="accent3"/>
                </a:solidFill>
              </a:rPr>
              <a:t>structures of the (a) Cl</a:t>
            </a:r>
            <a:r>
              <a:rPr lang="en-US" sz="1600" baseline="-25000" dirty="0">
                <a:solidFill>
                  <a:schemeClr val="accent3"/>
                </a:solidFill>
              </a:rPr>
              <a:t>2</a:t>
            </a:r>
            <a:r>
              <a:rPr lang="en-US" sz="1600" dirty="0">
                <a:solidFill>
                  <a:schemeClr val="accent3"/>
                </a:solidFill>
              </a:rPr>
              <a:t>O and (b) ClO</a:t>
            </a:r>
            <a:r>
              <a:rPr lang="en-US" sz="1600" baseline="-25000" dirty="0">
                <a:solidFill>
                  <a:schemeClr val="accent3"/>
                </a:solidFill>
              </a:rPr>
              <a:t>2</a:t>
            </a:r>
            <a:r>
              <a:rPr lang="en-US" sz="1600" dirty="0">
                <a:solidFill>
                  <a:schemeClr val="accent3"/>
                </a:solidFill>
              </a:rPr>
              <a:t> </a:t>
            </a:r>
            <a:r>
              <a:rPr lang="en-US" sz="1600" dirty="0"/>
              <a:t>molecules.</a:t>
            </a:r>
          </a:p>
        </p:txBody>
      </p:sp>
      <p:pic>
        <p:nvPicPr>
          <p:cNvPr id="9" name="Figure" descr="Two space filling models are shown and labeled, “a,” and “b.” Model a shows a red atom labeled, “O,” bonded to two green atoms labeled, “C l,” in a v-shape. Model b shows a green atom labeled, “C l,” bonded to two red atoms labeled, “O,” in a v-shape.">
            <a:extLst>
              <a:ext uri="{FF2B5EF4-FFF2-40B4-BE49-F238E27FC236}">
                <a16:creationId xmlns:a16="http://schemas.microsoft.com/office/drawing/2014/main" id="{9719CED1-7AC9-4AED-8E8A-051CB27EB6E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471" b="-4471"/>
          <a:stretch>
            <a:fillRect/>
          </a:stretch>
        </p:blipFill>
        <p:spPr>
          <a:xfrm>
            <a:off x="457199" y="1122386"/>
            <a:ext cx="8062913" cy="3500071"/>
          </a:xfrm>
        </p:spPr>
      </p:pic>
    </p:spTree>
    <p:extLst>
      <p:ext uri="{BB962C8B-B14F-4D97-AF65-F5344CB8AC3E}">
        <p14:creationId xmlns:p14="http://schemas.microsoft.com/office/powerpoint/2010/main" val="1381163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18.50</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 (left) of nitric acid, HNO</a:t>
            </a:r>
            <a:r>
              <a:rPr lang="en-US" sz="1600" baseline="-25000" dirty="0"/>
              <a:t>3</a:t>
            </a:r>
            <a:r>
              <a:rPr lang="en-US" sz="1600" dirty="0"/>
              <a:t> and its resonance forms (right).</a:t>
            </a:r>
          </a:p>
        </p:txBody>
      </p:sp>
      <p:pic>
        <p:nvPicPr>
          <p:cNvPr id="9" name="Figure" descr="A space filling model shows a blue atom labeled, “N,” bonded on three sides to red atoms labeled, “O.” One of the red atoms is bonded to a white atom labeled, “H.” A pair of Lewis structures is shown connected by a double-headed arrow. The left Lewis structure shows an oxygen atom with two lone pairs of electrons single bonded on the left to a hydrogen atom and on the right to a nitrogen atom. The nitrogen atom is in turn single bonded to an oxygen atom with three lone pairs of electrons in an upward position and double bonded to an oxygen atom with two lone pairs of electrons in a downward position. The right Lewis structure is the same as the left, but the double bonded oxygen is in the upward position and the single bonded oxygen is in the lower position in relation to the nitrogen atom.">
            <a:extLst>
              <a:ext uri="{FF2B5EF4-FFF2-40B4-BE49-F238E27FC236}">
                <a16:creationId xmlns:a16="http://schemas.microsoft.com/office/drawing/2014/main" id="{A8D03B4B-12A4-4EA4-B729-EDA54875310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517" b="-27517"/>
          <a:stretch>
            <a:fillRect/>
          </a:stretch>
        </p:blipFill>
        <p:spPr>
          <a:xfrm>
            <a:off x="457199" y="1122386"/>
            <a:ext cx="8062913" cy="3500071"/>
          </a:xfrm>
        </p:spPr>
      </p:pic>
    </p:spTree>
    <p:extLst>
      <p:ext uri="{BB962C8B-B14F-4D97-AF65-F5344CB8AC3E}">
        <p14:creationId xmlns:p14="http://schemas.microsoft.com/office/powerpoint/2010/main" val="2069564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18.51</a:t>
            </a:r>
          </a:p>
        </p:txBody>
      </p:sp>
      <p:sp>
        <p:nvSpPr>
          <p:cNvPr id="7" name="Figure Legend"/>
          <p:cNvSpPr>
            <a:spLocks noGrp="1"/>
          </p:cNvSpPr>
          <p:nvPr>
            <p:ph type="body" sz="quarter" idx="14"/>
          </p:nvPr>
        </p:nvSpPr>
        <p:spPr/>
        <p:txBody>
          <a:bodyPr>
            <a:normAutofit/>
          </a:bodyPr>
          <a:lstStyle/>
          <a:p>
            <a:pPr marL="0" indent="0">
              <a:buNone/>
            </a:pPr>
            <a:r>
              <a:rPr lang="en-US" sz="1600" dirty="0"/>
              <a:t>This image shows the molecular structure of a molecule of nitrous acid, HNO</a:t>
            </a:r>
            <a:r>
              <a:rPr lang="en-US" sz="1600" baseline="-25000" dirty="0"/>
              <a:t>2</a:t>
            </a:r>
            <a:r>
              <a:rPr lang="en-US" sz="1600" dirty="0"/>
              <a:t>.</a:t>
            </a:r>
          </a:p>
        </p:txBody>
      </p:sp>
      <p:pic>
        <p:nvPicPr>
          <p:cNvPr id="9" name="Figure" descr="A space filling model shows a blue atom labeled, “N,” bonded on two sides to red atoms labeled, “O.” One of the red atoms is bonded to a white atom labeled, “H.”">
            <a:extLst>
              <a:ext uri="{FF2B5EF4-FFF2-40B4-BE49-F238E27FC236}">
                <a16:creationId xmlns:a16="http://schemas.microsoft.com/office/drawing/2014/main" id="{71452D52-DB0A-4227-9E56-7CC3A0CC45C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930" b="-3930"/>
          <a:stretch>
            <a:fillRect/>
          </a:stretch>
        </p:blipFill>
        <p:spPr>
          <a:xfrm>
            <a:off x="457199" y="1122386"/>
            <a:ext cx="8062913" cy="3500071"/>
          </a:xfrm>
        </p:spPr>
      </p:pic>
    </p:spTree>
    <p:extLst>
      <p:ext uri="{BB962C8B-B14F-4D97-AF65-F5344CB8AC3E}">
        <p14:creationId xmlns:p14="http://schemas.microsoft.com/office/powerpoint/2010/main" val="295286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18.52</a:t>
            </a:r>
          </a:p>
        </p:txBody>
      </p:sp>
      <p:sp>
        <p:nvSpPr>
          <p:cNvPr id="7" name="Figure Legend"/>
          <p:cNvSpPr>
            <a:spLocks noGrp="1"/>
          </p:cNvSpPr>
          <p:nvPr>
            <p:ph type="body" sz="quarter" idx="14"/>
          </p:nvPr>
        </p:nvSpPr>
        <p:spPr/>
        <p:txBody>
          <a:bodyPr>
            <a:normAutofit/>
          </a:bodyPr>
          <a:lstStyle/>
          <a:p>
            <a:pPr marL="0" indent="0">
              <a:buNone/>
            </a:pPr>
            <a:r>
              <a:rPr lang="en-US" sz="1600" dirty="0" err="1"/>
              <a:t>Orthophosphoric</a:t>
            </a:r>
            <a:r>
              <a:rPr lang="en-US" sz="1600" dirty="0"/>
              <a:t> acid, H</a:t>
            </a:r>
            <a:r>
              <a:rPr lang="en-US" sz="1600" baseline="-25000" dirty="0"/>
              <a:t>3</a:t>
            </a:r>
            <a:r>
              <a:rPr lang="en-US" sz="1600" dirty="0"/>
              <a:t>PO</a:t>
            </a:r>
            <a:r>
              <a:rPr lang="en-US" sz="1600" baseline="-25000" dirty="0"/>
              <a:t>4</a:t>
            </a:r>
            <a:r>
              <a:rPr lang="en-US" sz="1600" dirty="0"/>
              <a:t>, is colorless when pure and has this molecular (left) and Lewis structure (right).</a:t>
            </a:r>
          </a:p>
        </p:txBody>
      </p:sp>
      <p:pic>
        <p:nvPicPr>
          <p:cNvPr id="9" name="Figure" descr="A space filling model shows an orange atom labeled, “P,” bonded on four sides to red atoms labeled, “O.” Three of the red atoms are bonded to white atoms labeled, “H.” A Lewis structure is also shown in which a phosphorus atom is single bonded to four oxygen atoms, three of which have two lone pairs of electrons, and one of which has three lone pairs of electrons. The oxygen atoms with two lone pairs of electrons are single bonded to hydrogen atoms.">
            <a:extLst>
              <a:ext uri="{FF2B5EF4-FFF2-40B4-BE49-F238E27FC236}">
                <a16:creationId xmlns:a16="http://schemas.microsoft.com/office/drawing/2014/main" id="{7F45EA2E-D711-439C-A5A5-4B20B97CF92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589" b="-19589"/>
          <a:stretch>
            <a:fillRect/>
          </a:stretch>
        </p:blipFill>
        <p:spPr>
          <a:xfrm>
            <a:off x="457199" y="1122386"/>
            <a:ext cx="8062913" cy="3500071"/>
          </a:xfrm>
        </p:spPr>
      </p:pic>
    </p:spTree>
    <p:extLst>
      <p:ext uri="{BB962C8B-B14F-4D97-AF65-F5344CB8AC3E}">
        <p14:creationId xmlns:p14="http://schemas.microsoft.com/office/powerpoint/2010/main" val="4227987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18.53</a:t>
            </a:r>
          </a:p>
        </p:txBody>
      </p:sp>
      <p:sp>
        <p:nvSpPr>
          <p:cNvPr id="7" name="Figure Legend"/>
          <p:cNvSpPr>
            <a:spLocks noGrp="1"/>
          </p:cNvSpPr>
          <p:nvPr>
            <p:ph type="body" sz="quarter" idx="14"/>
          </p:nvPr>
        </p:nvSpPr>
        <p:spPr/>
        <p:txBody>
          <a:bodyPr>
            <a:normAutofit/>
          </a:bodyPr>
          <a:lstStyle/>
          <a:p>
            <a:pPr marL="0" indent="0">
              <a:buNone/>
            </a:pPr>
            <a:r>
              <a:rPr lang="en-US" sz="1600" dirty="0"/>
              <a:t>In a molecule of phosphorous acid, H</a:t>
            </a:r>
            <a:r>
              <a:rPr lang="en-US" sz="1600" baseline="-25000" dirty="0"/>
              <a:t>3</a:t>
            </a:r>
            <a:r>
              <a:rPr lang="en-US" sz="1600" dirty="0"/>
              <a:t>PO</a:t>
            </a:r>
            <a:r>
              <a:rPr lang="en-US" sz="1600" baseline="-25000" dirty="0"/>
              <a:t>3</a:t>
            </a:r>
            <a:r>
              <a:rPr lang="en-US" sz="1600" dirty="0"/>
              <a:t>, only the two hydrogen atoms bonded to an oxygen atom </a:t>
            </a:r>
            <a:r>
              <a:rPr lang="ro-RO" sz="1600" dirty="0"/>
              <a:t>are acidic.</a:t>
            </a:r>
            <a:endParaRPr lang="en-US" sz="1600" dirty="0"/>
          </a:p>
        </p:txBody>
      </p:sp>
      <p:pic>
        <p:nvPicPr>
          <p:cNvPr id="9" name="Figure" descr="A space filling model shows an orange atom labeled, “P,” bonded on three sides to red atoms labeled, “O,” and on the other side to a white atom labeled, “H.” Two of the red atoms are bonded to white atoms labeled, “H.” A Lewis structure is also shown in which a phosphorus atom is single bonded to a hydrogen atom and three oxygen atoms, two of which have two lone pairs of electrons and single bonds to hydrogen atoms, and one of which has three lone pairs of electrons.">
            <a:extLst>
              <a:ext uri="{FF2B5EF4-FFF2-40B4-BE49-F238E27FC236}">
                <a16:creationId xmlns:a16="http://schemas.microsoft.com/office/drawing/2014/main" id="{DD00612C-BB82-4801-AFC4-AF429D2DAD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848" b="-14848"/>
          <a:stretch>
            <a:fillRect/>
          </a:stretch>
        </p:blipFill>
        <p:spPr>
          <a:xfrm>
            <a:off x="457199" y="1122386"/>
            <a:ext cx="8062913" cy="3500071"/>
          </a:xfrm>
        </p:spPr>
      </p:pic>
    </p:spTree>
    <p:extLst>
      <p:ext uri="{BB962C8B-B14F-4D97-AF65-F5344CB8AC3E}">
        <p14:creationId xmlns:p14="http://schemas.microsoft.com/office/powerpoint/2010/main" val="23661330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18.54</a:t>
            </a:r>
          </a:p>
        </p:txBody>
      </p:sp>
      <p:sp>
        <p:nvSpPr>
          <p:cNvPr id="7" name="Figure Legend"/>
          <p:cNvSpPr>
            <a:spLocks noGrp="1"/>
          </p:cNvSpPr>
          <p:nvPr>
            <p:ph type="body" sz="quarter" idx="14"/>
          </p:nvPr>
        </p:nvSpPr>
        <p:spPr/>
        <p:txBody>
          <a:bodyPr>
            <a:normAutofit/>
          </a:bodyPr>
          <a:lstStyle/>
          <a:p>
            <a:pPr marL="0" indent="0">
              <a:buNone/>
            </a:pPr>
            <a:r>
              <a:rPr lang="en-US" sz="1600" dirty="0"/>
              <a:t>Sulfuric acid has a tetrahedral molecular structure.</a:t>
            </a:r>
          </a:p>
        </p:txBody>
      </p:sp>
      <p:pic>
        <p:nvPicPr>
          <p:cNvPr id="9" name="Figure" descr="A space filling model shows a yellow atom labeled, “S,” bonded on four sides to red atoms labeled, “O.” Two of the red atoms are bonded to white atoms labeled, “H.”">
            <a:extLst>
              <a:ext uri="{FF2B5EF4-FFF2-40B4-BE49-F238E27FC236}">
                <a16:creationId xmlns:a16="http://schemas.microsoft.com/office/drawing/2014/main" id="{CFD8937A-4CE7-480D-B214-A6F5BE49EE4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9" r="-26729"/>
          <a:stretch>
            <a:fillRect/>
          </a:stretch>
        </p:blipFill>
        <p:spPr>
          <a:xfrm>
            <a:off x="457199" y="1122386"/>
            <a:ext cx="8062913" cy="3500071"/>
          </a:xfrm>
        </p:spPr>
      </p:pic>
    </p:spTree>
    <p:extLst>
      <p:ext uri="{BB962C8B-B14F-4D97-AF65-F5344CB8AC3E}">
        <p14:creationId xmlns:p14="http://schemas.microsoft.com/office/powerpoint/2010/main" val="34218998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18.55</a:t>
            </a:r>
          </a:p>
        </p:txBody>
      </p:sp>
      <p:sp>
        <p:nvSpPr>
          <p:cNvPr id="7" name="Figure Legend"/>
          <p:cNvSpPr>
            <a:spLocks noGrp="1"/>
          </p:cNvSpPr>
          <p:nvPr>
            <p:ph type="body" sz="quarter" idx="14"/>
          </p:nvPr>
        </p:nvSpPr>
        <p:spPr/>
        <p:txBody>
          <a:bodyPr>
            <a:normAutofit/>
          </a:bodyPr>
          <a:lstStyle/>
          <a:p>
            <a:pPr marL="0" indent="0">
              <a:buNone/>
            </a:pPr>
            <a:r>
              <a:rPr lang="de-DE" sz="1600" dirty="0"/>
              <a:t>Chlorite </a:t>
            </a:r>
            <a:r>
              <a:rPr lang="de-DE" sz="1600" dirty="0" err="1"/>
              <a:t>ions</a:t>
            </a:r>
            <a:r>
              <a:rPr lang="de-DE" sz="1600" dirty="0"/>
              <a:t>, ClO</a:t>
            </a:r>
            <a:r>
              <a:rPr lang="de-DE" sz="1600" baseline="-25000" dirty="0"/>
              <a:t>2</a:t>
            </a:r>
            <a:r>
              <a:rPr lang="en-US" sz="1600" baseline="30000" dirty="0"/>
              <a:t>−</a:t>
            </a:r>
            <a:r>
              <a:rPr lang="en-US" sz="1600" dirty="0"/>
              <a:t>, are produced when </a:t>
            </a:r>
            <a:r>
              <a:rPr lang="en-US" sz="1600" dirty="0" err="1"/>
              <a:t>chlorous</a:t>
            </a:r>
            <a:r>
              <a:rPr lang="en-US" sz="1600" dirty="0"/>
              <a:t> acid reacts with bases.</a:t>
            </a:r>
          </a:p>
        </p:txBody>
      </p:sp>
      <p:pic>
        <p:nvPicPr>
          <p:cNvPr id="9" name="Figure" descr="Three models of molecules are shown, each surrounded by brackets and each with a superscript negative sign outside the brackets. The left molecule shows a chlorine atom with two orbitals occupied by lone pairs of electrons. The chlorine atom is single bonded to two oxygen atoms, all of which are located at 109.5 degree angles from one another. The center molecule shows a space-filling model with a green atom labeled, “C l,” bonded to two red atoms labeled, “O.” The right molecule is a Lewis structure of a chlorine atom with two lone pairs of electrons surrounded by two oxygen atoms on either side, each with four lone pairs of electrons.">
            <a:extLst>
              <a:ext uri="{FF2B5EF4-FFF2-40B4-BE49-F238E27FC236}">
                <a16:creationId xmlns:a16="http://schemas.microsoft.com/office/drawing/2014/main" id="{7AA36DE1-8DC3-4010-9F21-4E5D976C1A6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6376" b="-36376"/>
          <a:stretch>
            <a:fillRect/>
          </a:stretch>
        </p:blipFill>
        <p:spPr>
          <a:xfrm>
            <a:off x="457199" y="1122386"/>
            <a:ext cx="8062913" cy="3500071"/>
          </a:xfrm>
        </p:spPr>
      </p:pic>
    </p:spTree>
    <p:extLst>
      <p:ext uri="{BB962C8B-B14F-4D97-AF65-F5344CB8AC3E}">
        <p14:creationId xmlns:p14="http://schemas.microsoft.com/office/powerpoint/2010/main" val="38393566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18.56</a:t>
            </a:r>
          </a:p>
        </p:txBody>
      </p:sp>
      <p:sp>
        <p:nvSpPr>
          <p:cNvPr id="7" name="Figure Legend"/>
          <p:cNvSpPr>
            <a:spLocks noGrp="1"/>
          </p:cNvSpPr>
          <p:nvPr>
            <p:ph type="body" sz="quarter" idx="14"/>
          </p:nvPr>
        </p:nvSpPr>
        <p:spPr/>
        <p:txBody>
          <a:bodyPr>
            <a:normAutofit/>
          </a:bodyPr>
          <a:lstStyle/>
          <a:p>
            <a:pPr marL="0" indent="0">
              <a:buNone/>
            </a:pPr>
            <a:r>
              <a:rPr lang="de-DE" sz="1600" dirty="0"/>
              <a:t>Chlorate </a:t>
            </a:r>
            <a:r>
              <a:rPr lang="de-DE" sz="1600" dirty="0" err="1"/>
              <a:t>ions</a:t>
            </a:r>
            <a:r>
              <a:rPr lang="de-DE" sz="1600" dirty="0"/>
              <a:t>, ClO</a:t>
            </a:r>
            <a:r>
              <a:rPr lang="de-DE" sz="1600" baseline="-25000" dirty="0"/>
              <a:t>3</a:t>
            </a:r>
            <a:r>
              <a:rPr lang="en-US" sz="1600" baseline="30000" dirty="0"/>
              <a:t>−</a:t>
            </a:r>
            <a:r>
              <a:rPr lang="en-US" sz="1600" dirty="0"/>
              <a:t>, are produced when </a:t>
            </a:r>
            <a:r>
              <a:rPr lang="en-US" sz="1600" dirty="0" err="1"/>
              <a:t>halic</a:t>
            </a:r>
            <a:r>
              <a:rPr lang="en-US" sz="1600" dirty="0"/>
              <a:t> acids react with bases.</a:t>
            </a:r>
          </a:p>
        </p:txBody>
      </p:sp>
      <p:pic>
        <p:nvPicPr>
          <p:cNvPr id="9" name="Figure" descr="Three models of molecules are shown, each surrounded by brackets and each with a superscript negative sign outside the brackets. The left molecule shows a chlorine atom with one orbital occupied by a lone pair of electrons. The chlorine atom is single bonded to three oxygen atoms, all of which are located at 109.5 degree angles from one another. The center molecule shows a space-filling model with a green atom labeled, “C l,” bonded to three red atoms labeled, “O.” The right molecule is a Lewis structure of a chlorine atom with a lone pair of electrons surrounded by three oxygen atoms, each with four lone pairs of electrons.">
            <a:extLst>
              <a:ext uri="{FF2B5EF4-FFF2-40B4-BE49-F238E27FC236}">
                <a16:creationId xmlns:a16="http://schemas.microsoft.com/office/drawing/2014/main" id="{2134B334-EF57-46E9-ABF5-BBD0162D8A7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802" b="-27802"/>
          <a:stretch>
            <a:fillRect/>
          </a:stretch>
        </p:blipFill>
        <p:spPr>
          <a:xfrm>
            <a:off x="457199" y="1122386"/>
            <a:ext cx="8062913" cy="3500071"/>
          </a:xfrm>
        </p:spPr>
      </p:pic>
    </p:spTree>
    <p:extLst>
      <p:ext uri="{BB962C8B-B14F-4D97-AF65-F5344CB8AC3E}">
        <p14:creationId xmlns:p14="http://schemas.microsoft.com/office/powerpoint/2010/main" val="2201998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18.4</a:t>
            </a:r>
          </a:p>
        </p:txBody>
      </p:sp>
      <p:sp>
        <p:nvSpPr>
          <p:cNvPr id="7" name="Figure Legend"/>
          <p:cNvSpPr>
            <a:spLocks noGrp="1"/>
          </p:cNvSpPr>
          <p:nvPr>
            <p:ph type="body" sz="quarter" idx="14"/>
          </p:nvPr>
        </p:nvSpPr>
        <p:spPr/>
        <p:txBody>
          <a:bodyPr>
            <a:normAutofit/>
          </a:bodyPr>
          <a:lstStyle/>
          <a:p>
            <a:pPr marL="0" indent="0">
              <a:buNone/>
            </a:pPr>
            <a:r>
              <a:rPr lang="en-US" sz="1600" dirty="0"/>
              <a:t>To prevent contact with air and water, potassium for laboratory use comes as sticks or beads stored under kerosene or mineral oil, or in sealed containers. (credit: http://images-of-</a:t>
            </a:r>
            <a:r>
              <a:rPr lang="en-US" sz="1600" dirty="0" err="1"/>
              <a:t>elements.com</a:t>
            </a:r>
            <a:r>
              <a:rPr lang="en-US" sz="1600" dirty="0"/>
              <a:t>/</a:t>
            </a:r>
            <a:r>
              <a:rPr lang="en-US" sz="1600" dirty="0" err="1"/>
              <a:t>potassium.php</a:t>
            </a:r>
            <a:r>
              <a:rPr lang="en-US" sz="1600" dirty="0"/>
              <a:t>)</a:t>
            </a:r>
          </a:p>
        </p:txBody>
      </p:sp>
      <p:pic>
        <p:nvPicPr>
          <p:cNvPr id="9" name="Figure" descr="A sealed, tube-like glass container is shown. The container is partially filled with a colorless liquid and contains two metallic spheres.">
            <a:extLst>
              <a:ext uri="{FF2B5EF4-FFF2-40B4-BE49-F238E27FC236}">
                <a16:creationId xmlns:a16="http://schemas.microsoft.com/office/drawing/2014/main" id="{00C1AB3D-6D45-4AD1-81EF-746DF6802B4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a:xfrm>
            <a:off x="457199" y="1122386"/>
            <a:ext cx="8062913" cy="3500071"/>
          </a:xfrm>
        </p:spPr>
      </p:pic>
    </p:spTree>
    <p:extLst>
      <p:ext uri="{BB962C8B-B14F-4D97-AF65-F5344CB8AC3E}">
        <p14:creationId xmlns:p14="http://schemas.microsoft.com/office/powerpoint/2010/main" val="22011597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18.57</a:t>
            </a:r>
          </a:p>
        </p:txBody>
      </p:sp>
      <p:sp>
        <p:nvSpPr>
          <p:cNvPr id="7" name="Figure Legend"/>
          <p:cNvSpPr>
            <a:spLocks noGrp="1"/>
          </p:cNvSpPr>
          <p:nvPr>
            <p:ph type="body" sz="quarter" idx="14"/>
          </p:nvPr>
        </p:nvSpPr>
        <p:spPr/>
        <p:txBody>
          <a:bodyPr>
            <a:normAutofit/>
          </a:bodyPr>
          <a:lstStyle/>
          <a:p>
            <a:pPr marL="0" indent="0">
              <a:buNone/>
            </a:pPr>
            <a:r>
              <a:rPr lang="de-DE" sz="1600" dirty="0"/>
              <a:t>Perchlorate </a:t>
            </a:r>
            <a:r>
              <a:rPr lang="de-DE" sz="1600" dirty="0" err="1"/>
              <a:t>ions</a:t>
            </a:r>
            <a:r>
              <a:rPr lang="de-DE" sz="1600" dirty="0"/>
              <a:t>, ClO</a:t>
            </a:r>
            <a:r>
              <a:rPr lang="de-DE" sz="1600" baseline="-25000" dirty="0"/>
              <a:t>4</a:t>
            </a:r>
            <a:r>
              <a:rPr lang="en-US" sz="1600" baseline="30000" dirty="0"/>
              <a:t>−</a:t>
            </a:r>
            <a:r>
              <a:rPr lang="en-US" sz="1600" dirty="0"/>
              <a:t>, can be produced when </a:t>
            </a:r>
            <a:r>
              <a:rPr lang="en-US" sz="1600" dirty="0" err="1"/>
              <a:t>perchloric</a:t>
            </a:r>
            <a:r>
              <a:rPr lang="en-US" sz="1600" dirty="0"/>
              <a:t> acid reacts with a base or by electrolysis of hot solutions of their chlorides.</a:t>
            </a:r>
          </a:p>
        </p:txBody>
      </p:sp>
      <p:pic>
        <p:nvPicPr>
          <p:cNvPr id="9" name="Figure" descr="Two models of molecules are shown, both with a superscript negative sign. The left molecule shows a space-filling model with a green atom labeled, “C l,” bonded to four red atoms labeled, “O.” The right molecule is a Lewis structure of a chlorine atom surrounded by four oxygen atoms, each with four lone pairs of electrons. The Lewis structure is surrounded by brackets, and the superscript negative sign appears outside the brackets.">
            <a:extLst>
              <a:ext uri="{FF2B5EF4-FFF2-40B4-BE49-F238E27FC236}">
                <a16:creationId xmlns:a16="http://schemas.microsoft.com/office/drawing/2014/main" id="{56F8E865-6713-42B9-A998-A88CA1FFAB5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203" b="-7203"/>
          <a:stretch>
            <a:fillRect/>
          </a:stretch>
        </p:blipFill>
        <p:spPr>
          <a:xfrm>
            <a:off x="457199" y="1122386"/>
            <a:ext cx="8062913" cy="3500071"/>
          </a:xfrm>
        </p:spPr>
      </p:pic>
    </p:spTree>
    <p:extLst>
      <p:ext uri="{BB962C8B-B14F-4D97-AF65-F5344CB8AC3E}">
        <p14:creationId xmlns:p14="http://schemas.microsoft.com/office/powerpoint/2010/main" val="236364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18.10 Occurrence, Preparation, and Properties of Sulfur</a:t>
            </a:r>
          </a:p>
          <a:p>
            <a:pPr lvl="1"/>
            <a:r>
              <a:rPr lang="en-US" dirty="0"/>
              <a:t>Describe the properties, preparation, and uses of sulfur</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820835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18.58</a:t>
            </a:r>
          </a:p>
        </p:txBody>
      </p:sp>
      <p:sp>
        <p:nvSpPr>
          <p:cNvPr id="7" name="Figure Legend"/>
          <p:cNvSpPr>
            <a:spLocks noGrp="1"/>
          </p:cNvSpPr>
          <p:nvPr>
            <p:ph type="body" sz="quarter" idx="14"/>
          </p:nvPr>
        </p:nvSpPr>
        <p:spPr/>
        <p:txBody>
          <a:bodyPr>
            <a:normAutofit/>
          </a:bodyPr>
          <a:lstStyle/>
          <a:p>
            <a:pPr marL="0" indent="0">
              <a:buNone/>
            </a:pPr>
            <a:r>
              <a:rPr lang="en-US" sz="1600" dirty="0"/>
              <a:t>Volcanic gases contain hydrogen sulfide. (credit: Daniel Julie/Wikimedia Commons)</a:t>
            </a:r>
          </a:p>
        </p:txBody>
      </p:sp>
      <p:pic>
        <p:nvPicPr>
          <p:cNvPr id="9" name="Figure" descr="A lake is shown surrounded by rocky, mountainous peaks. A white vapor rises from the ground near the lake.">
            <a:extLst>
              <a:ext uri="{FF2B5EF4-FFF2-40B4-BE49-F238E27FC236}">
                <a16:creationId xmlns:a16="http://schemas.microsoft.com/office/drawing/2014/main" id="{90E76F38-B01D-458B-9BF0-DE7B7973604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387" r="-29387"/>
          <a:stretch>
            <a:fillRect/>
          </a:stretch>
        </p:blipFill>
        <p:spPr>
          <a:xfrm>
            <a:off x="457199" y="1122386"/>
            <a:ext cx="8062913" cy="3500071"/>
          </a:xfrm>
        </p:spPr>
      </p:pic>
    </p:spTree>
    <p:extLst>
      <p:ext uri="{BB962C8B-B14F-4D97-AF65-F5344CB8AC3E}">
        <p14:creationId xmlns:p14="http://schemas.microsoft.com/office/powerpoint/2010/main" val="39277127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t>Figure 18.59</a:t>
            </a:r>
            <a:endParaRPr lang="en-US" sz="2400" dirty="0">
              <a:solidFill>
                <a:srgbClr val="6CB255"/>
              </a:solidFill>
            </a:endParaRPr>
          </a:p>
        </p:txBody>
      </p:sp>
      <p:sp>
        <p:nvSpPr>
          <p:cNvPr id="14" name="Figure Legend"/>
          <p:cNvSpPr>
            <a:spLocks noGrp="1"/>
          </p:cNvSpPr>
          <p:nvPr>
            <p:ph type="body" sz="quarter" idx="14"/>
          </p:nvPr>
        </p:nvSpPr>
        <p:spPr>
          <a:xfrm>
            <a:off x="3886186" y="1107617"/>
            <a:ext cx="3913188" cy="5256973"/>
          </a:xfrm>
        </p:spPr>
        <p:txBody>
          <a:bodyPr>
            <a:noAutofit/>
          </a:bodyPr>
          <a:lstStyle/>
          <a:p>
            <a:pPr marL="0" indent="0">
              <a:buNone/>
            </a:pPr>
            <a:r>
              <a:rPr lang="en-US" sz="1600" dirty="0">
                <a:solidFill>
                  <a:schemeClr val="tx1"/>
                </a:solidFill>
              </a:rPr>
              <a:t>The </a:t>
            </a:r>
            <a:r>
              <a:rPr lang="en-US" sz="1600" dirty="0" err="1">
                <a:solidFill>
                  <a:schemeClr val="tx1"/>
                </a:solidFill>
              </a:rPr>
              <a:t>Frasch</a:t>
            </a:r>
            <a:r>
              <a:rPr lang="en-US" sz="1600" dirty="0">
                <a:solidFill>
                  <a:schemeClr val="tx1"/>
                </a:solidFill>
              </a:rPr>
              <a:t> process is used to mine sulfur from underground deposits.</a:t>
            </a:r>
          </a:p>
        </p:txBody>
      </p:sp>
      <p:pic>
        <p:nvPicPr>
          <p:cNvPr id="10" name="Figure" descr="A diagram is shown in which a vertical tube is embedded on the lower end into a multilayered solid. The upper layer is labeled, “Soil,” and the lower layer is labeled, “Solid sulfur deposit.” A thin tube, beginning at the top of the diagram, leads into the vertical tube to the bottom and is labeled, “Compressed air.” Left-facing and then down-facing arrows are drawn on this inner tube. These arrows then turn upward at the bottom of the tube and are drawn upward to indicate the flow of, “Liquid sulfur,” from the bottom of the diagram to the top outside the inner tube. These arrows lead to a chamber at the top right of the diagram with arrows facing to the left labeled, “Sulfur, water and air.” A horizontal tube in the center right of the diagram leads to the outer tube and arrows drawn downward lead back to the bottom of the diagram. This tube is labeled, “Superheated water.”">
            <a:extLst>
              <a:ext uri="{FF2B5EF4-FFF2-40B4-BE49-F238E27FC236}">
                <a16:creationId xmlns:a16="http://schemas.microsoft.com/office/drawing/2014/main" id="{B6F99092-B7EE-41FC-95C9-E2EDB29FA7A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032" r="-25032"/>
          <a:stretch>
            <a:fillRect/>
          </a:stretch>
        </p:blipFill>
        <p:spPr>
          <a:xfrm>
            <a:off x="17975" y="1108075"/>
            <a:ext cx="4030663" cy="5256213"/>
          </a:xfrm>
        </p:spPr>
      </p:pic>
    </p:spTree>
    <p:extLst>
      <p:ext uri="{BB962C8B-B14F-4D97-AF65-F5344CB8AC3E}">
        <p14:creationId xmlns:p14="http://schemas.microsoft.com/office/powerpoint/2010/main" val="742610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18.11 Occurrence, Preparation, and Properties of Halogens</a:t>
            </a:r>
          </a:p>
          <a:p>
            <a:pPr lvl="1"/>
            <a:r>
              <a:rPr lang="en-US" dirty="0"/>
              <a:t>Describe the preparation, properties, and uses of halogens</a:t>
            </a:r>
          </a:p>
          <a:p>
            <a:pPr lvl="1"/>
            <a:r>
              <a:rPr lang="en-US" dirty="0"/>
              <a:t>Describe the properties, preparation, and uses of halogen compounds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4236818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18.60</a:t>
            </a:r>
          </a:p>
        </p:txBody>
      </p:sp>
      <p:sp>
        <p:nvSpPr>
          <p:cNvPr id="7" name="Figure Legend"/>
          <p:cNvSpPr>
            <a:spLocks noGrp="1"/>
          </p:cNvSpPr>
          <p:nvPr>
            <p:ph type="body" sz="quarter" idx="14"/>
          </p:nvPr>
        </p:nvSpPr>
        <p:spPr/>
        <p:txBody>
          <a:bodyPr>
            <a:normAutofit/>
          </a:bodyPr>
          <a:lstStyle/>
          <a:p>
            <a:pPr marL="0" indent="0">
              <a:buNone/>
            </a:pPr>
            <a:r>
              <a:rPr lang="en-US" sz="1600" dirty="0"/>
              <a:t>Chlorine is a pale yellow-green gas (left), gaseous bromine is deep orange (center), and gaseous iodine is purple (right). (Fluorine is so reactive that it is too dangerous to handle.) (credit: </a:t>
            </a:r>
            <a:r>
              <a:rPr lang="en-US" sz="1600" dirty="0" err="1"/>
              <a:t>Sahar</a:t>
            </a:r>
            <a:r>
              <a:rPr lang="en-US" sz="1600" dirty="0"/>
              <a:t> </a:t>
            </a:r>
            <a:r>
              <a:rPr lang="en-US" sz="1600" dirty="0" err="1"/>
              <a:t>Atwa</a:t>
            </a:r>
            <a:r>
              <a:rPr lang="en-US" sz="1600" dirty="0"/>
              <a:t>)</a:t>
            </a:r>
          </a:p>
        </p:txBody>
      </p:sp>
      <p:pic>
        <p:nvPicPr>
          <p:cNvPr id="9" name="Figure" descr="Three sealed glass vials are shown. The left vial contains a pale yellow gas and a colorless liquid, the middle contains an orange gas and solid, and the right contains a purple gas and solid.">
            <a:extLst>
              <a:ext uri="{FF2B5EF4-FFF2-40B4-BE49-F238E27FC236}">
                <a16:creationId xmlns:a16="http://schemas.microsoft.com/office/drawing/2014/main" id="{03F251C4-69ED-4235-BFEC-6AC5804551E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489" r="-25489"/>
          <a:stretch>
            <a:fillRect/>
          </a:stretch>
        </p:blipFill>
        <p:spPr>
          <a:xfrm>
            <a:off x="457199" y="1122386"/>
            <a:ext cx="8062913" cy="3500071"/>
          </a:xfrm>
        </p:spPr>
      </p:pic>
    </p:spTree>
    <p:extLst>
      <p:ext uri="{BB962C8B-B14F-4D97-AF65-F5344CB8AC3E}">
        <p14:creationId xmlns:p14="http://schemas.microsoft.com/office/powerpoint/2010/main" val="32749354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18.61</a:t>
            </a:r>
          </a:p>
        </p:txBody>
      </p:sp>
      <p:sp>
        <p:nvSpPr>
          <p:cNvPr id="7" name="Figure Legend"/>
          <p:cNvSpPr>
            <a:spLocks noGrp="1"/>
          </p:cNvSpPr>
          <p:nvPr>
            <p:ph type="body" sz="quarter" idx="14"/>
          </p:nvPr>
        </p:nvSpPr>
        <p:spPr/>
        <p:txBody>
          <a:bodyPr>
            <a:normAutofit/>
          </a:bodyPr>
          <a:lstStyle/>
          <a:p>
            <a:pPr marL="0" indent="0">
              <a:buNone/>
            </a:pPr>
            <a:r>
              <a:rPr lang="en-US" sz="1600" dirty="0"/>
              <a:t>Solid HgI</a:t>
            </a:r>
            <a:r>
              <a:rPr lang="en-US" sz="1600" baseline="-25000" dirty="0"/>
              <a:t>2</a:t>
            </a:r>
            <a:r>
              <a:rPr lang="en-US" sz="1600" dirty="0"/>
              <a:t> forms when solutions of KI and Hg(NO</a:t>
            </a:r>
            <a:r>
              <a:rPr lang="en-US" sz="1600" baseline="-25000" dirty="0"/>
              <a:t>3</a:t>
            </a:r>
            <a:r>
              <a:rPr lang="en-US" sz="1600" dirty="0"/>
              <a:t>)</a:t>
            </a:r>
            <a:r>
              <a:rPr lang="en-US" sz="1600" baseline="-25000" dirty="0"/>
              <a:t>2</a:t>
            </a:r>
            <a:r>
              <a:rPr lang="en-US" sz="1600" dirty="0"/>
              <a:t> are mixed. (credit: </a:t>
            </a:r>
            <a:r>
              <a:rPr lang="en-US" sz="1600" dirty="0" err="1"/>
              <a:t>Sahar</a:t>
            </a:r>
            <a:r>
              <a:rPr lang="en-US" sz="1600" dirty="0"/>
              <a:t> </a:t>
            </a:r>
            <a:r>
              <a:rPr lang="en-US" sz="1600" dirty="0" err="1"/>
              <a:t>Atwa</a:t>
            </a:r>
            <a:r>
              <a:rPr lang="en-US" sz="1600" dirty="0"/>
              <a:t>)</a:t>
            </a:r>
          </a:p>
        </p:txBody>
      </p:sp>
      <p:pic>
        <p:nvPicPr>
          <p:cNvPr id="9" name="Figure" descr="This figure shows three bottles and one bowl. All the bottles have lids. The first bottle is filled with a clear liquid. The second bottle is filled with a similarly clear liquid, but only about three-quarters of the way. The third bottle contains a red or pink liquid. The bowl contains a red or pink solid.">
            <a:extLst>
              <a:ext uri="{FF2B5EF4-FFF2-40B4-BE49-F238E27FC236}">
                <a16:creationId xmlns:a16="http://schemas.microsoft.com/office/drawing/2014/main" id="{CE250CC7-BE93-43BC-BF8C-C8990A0AA3D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a:xfrm>
            <a:off x="457199" y="1122386"/>
            <a:ext cx="8062913" cy="3500071"/>
          </a:xfrm>
        </p:spPr>
      </p:pic>
    </p:spTree>
    <p:extLst>
      <p:ext uri="{BB962C8B-B14F-4D97-AF65-F5344CB8AC3E}">
        <p14:creationId xmlns:p14="http://schemas.microsoft.com/office/powerpoint/2010/main" val="12047207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18.62</a:t>
            </a:r>
          </a:p>
        </p:txBody>
      </p:sp>
      <p:sp>
        <p:nvSpPr>
          <p:cNvPr id="7" name="Figure Legend"/>
          <p:cNvSpPr>
            <a:spLocks noGrp="1"/>
          </p:cNvSpPr>
          <p:nvPr>
            <p:ph type="body" sz="quarter" idx="14"/>
          </p:nvPr>
        </p:nvSpPr>
        <p:spPr/>
        <p:txBody>
          <a:bodyPr>
            <a:normAutofit/>
          </a:bodyPr>
          <a:lstStyle/>
          <a:p>
            <a:pPr marL="0" indent="0">
              <a:buNone/>
            </a:pPr>
            <a:r>
              <a:rPr lang="en-US" sz="1600" dirty="0"/>
              <a:t>Underground deposits of sodium chloride are found throughout the world and are often mined. This is a tunnel in the </a:t>
            </a:r>
            <a:r>
              <a:rPr lang="en-US" sz="1600" dirty="0" err="1"/>
              <a:t>Kłodawa</a:t>
            </a:r>
            <a:r>
              <a:rPr lang="en-US" sz="1600" dirty="0"/>
              <a:t> salt mine in Poland. (credit: </a:t>
            </a:r>
            <a:r>
              <a:rPr lang="en-US" sz="1600" dirty="0" err="1"/>
              <a:t>Jarek</a:t>
            </a:r>
            <a:r>
              <a:rPr lang="en-US" sz="1600" dirty="0"/>
              <a:t> </a:t>
            </a:r>
            <a:r>
              <a:rPr lang="en-US" sz="1600" dirty="0" err="1"/>
              <a:t>Zok</a:t>
            </a:r>
            <a:r>
              <a:rPr lang="en-US" sz="1600" dirty="0"/>
              <a:t>)</a:t>
            </a:r>
          </a:p>
        </p:txBody>
      </p:sp>
      <p:pic>
        <p:nvPicPr>
          <p:cNvPr id="9" name="Figure" descr="A photograph of a mine shaft is shown.">
            <a:extLst>
              <a:ext uri="{FF2B5EF4-FFF2-40B4-BE49-F238E27FC236}">
                <a16:creationId xmlns:a16="http://schemas.microsoft.com/office/drawing/2014/main" id="{B5ED219B-25D9-481D-9F90-6A7949FAF7E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568" r="-30568"/>
          <a:stretch>
            <a:fillRect/>
          </a:stretch>
        </p:blipFill>
        <p:spPr>
          <a:xfrm>
            <a:off x="457199" y="1122386"/>
            <a:ext cx="8062913" cy="3500071"/>
          </a:xfrm>
        </p:spPr>
      </p:pic>
    </p:spTree>
    <p:extLst>
      <p:ext uri="{BB962C8B-B14F-4D97-AF65-F5344CB8AC3E}">
        <p14:creationId xmlns:p14="http://schemas.microsoft.com/office/powerpoint/2010/main" val="214467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18.63</a:t>
            </a:r>
          </a:p>
        </p:txBody>
      </p:sp>
      <p:sp>
        <p:nvSpPr>
          <p:cNvPr id="7" name="Figure Legend"/>
          <p:cNvSpPr>
            <a:spLocks noGrp="1"/>
          </p:cNvSpPr>
          <p:nvPr>
            <p:ph type="body" sz="quarter" idx="14"/>
          </p:nvPr>
        </p:nvSpPr>
        <p:spPr/>
        <p:txBody>
          <a:bodyPr>
            <a:normAutofit/>
          </a:bodyPr>
          <a:lstStyle/>
          <a:p>
            <a:pPr marL="0" indent="0">
              <a:buNone/>
            </a:pPr>
            <a:r>
              <a:rPr lang="en-US" sz="1600" dirty="0"/>
              <a:t>The structure of IF</a:t>
            </a:r>
            <a:r>
              <a:rPr lang="en-US" sz="1600" baseline="-25000" dirty="0"/>
              <a:t>3</a:t>
            </a:r>
            <a:r>
              <a:rPr lang="en-US" sz="1600" dirty="0"/>
              <a:t> is T-shaped (left), IF</a:t>
            </a:r>
            <a:r>
              <a:rPr lang="en-US" sz="1600" baseline="-25000" dirty="0"/>
              <a:t>5</a:t>
            </a:r>
            <a:r>
              <a:rPr lang="en-US" sz="1600" dirty="0"/>
              <a:t> is square pyramidal (center), and IF</a:t>
            </a:r>
            <a:r>
              <a:rPr lang="en-US" sz="1600" baseline="-25000" dirty="0"/>
              <a:t>7</a:t>
            </a:r>
            <a:r>
              <a:rPr lang="en-US" sz="1600" dirty="0"/>
              <a:t> is pentagonal </a:t>
            </a:r>
            <a:r>
              <a:rPr lang="en-US" sz="1600" dirty="0" err="1"/>
              <a:t>bipyramidal</a:t>
            </a:r>
            <a:r>
              <a:rPr lang="en-US" sz="1600" dirty="0"/>
              <a:t> (right).</a:t>
            </a:r>
          </a:p>
        </p:txBody>
      </p:sp>
      <p:pic>
        <p:nvPicPr>
          <p:cNvPr id="9" name="Figure" descr="Three ball-and-stick models are shown. The left structure, labeled, “I F subscript 3,” shows a purple atom labeled, “I,” bonded to three green atoms labeled, “F,” and with two lone pairs of electrons. The middle structure, labeled, “I F subscript 5,” shows a purple atom labeled, “I,” bonded to five green atoms labeled, “F,” and with one lone pair of electrons. The right image, labeled, “I F subscript 7,” shows a purple atom labeled, “I,” bonded to seven green atoms labeled, “F.”">
            <a:extLst>
              <a:ext uri="{FF2B5EF4-FFF2-40B4-BE49-F238E27FC236}">
                <a16:creationId xmlns:a16="http://schemas.microsoft.com/office/drawing/2014/main" id="{DACCD2C2-00DF-497A-908B-C633B5B0D6E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550" b="-13550"/>
          <a:stretch>
            <a:fillRect/>
          </a:stretch>
        </p:blipFill>
        <p:spPr>
          <a:xfrm>
            <a:off x="457199" y="1122386"/>
            <a:ext cx="8062913" cy="3500071"/>
          </a:xfrm>
        </p:spPr>
      </p:pic>
    </p:spTree>
    <p:extLst>
      <p:ext uri="{BB962C8B-B14F-4D97-AF65-F5344CB8AC3E}">
        <p14:creationId xmlns:p14="http://schemas.microsoft.com/office/powerpoint/2010/main" val="34619796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18.12 Occurrence, Preparation, and Properties of the Noble Gases</a:t>
            </a:r>
          </a:p>
          <a:p>
            <a:pPr lvl="1"/>
            <a:r>
              <a:rPr lang="en-US" dirty="0"/>
              <a:t>Describe the properties, preparation, and uses of the noble gases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30244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18.5</a:t>
            </a:r>
          </a:p>
        </p:txBody>
      </p:sp>
      <p:sp>
        <p:nvSpPr>
          <p:cNvPr id="14" name="Figure Legend"/>
          <p:cNvSpPr>
            <a:spLocks noGrp="1"/>
          </p:cNvSpPr>
          <p:nvPr>
            <p:ph type="body" sz="quarter" idx="14"/>
          </p:nvPr>
        </p:nvSpPr>
        <p:spPr>
          <a:xfrm>
            <a:off x="4606925" y="1107617"/>
            <a:ext cx="3913188" cy="5256973"/>
          </a:xfrm>
        </p:spPr>
        <p:txBody>
          <a:bodyPr>
            <a:noAutofit/>
          </a:bodyPr>
          <a:lstStyle/>
          <a:p>
            <a:pPr marL="0" indent="0">
              <a:buNone/>
            </a:pPr>
            <a:r>
              <a:rPr lang="en-US" sz="1600" dirty="0">
                <a:solidFill>
                  <a:srgbClr val="000000"/>
                </a:solidFill>
              </a:rPr>
              <a:t>Dipping a wire into a solution of a sodium salt and then heating the wire causes emission of a bright yellow light, characteristic of sodium.</a:t>
            </a:r>
          </a:p>
        </p:txBody>
      </p:sp>
      <p:pic>
        <p:nvPicPr>
          <p:cNvPr id="9" name="Figure" descr="A photo of a lit Bunsen burner is shown. A wooden splint is placed in the flame, and a yellow flame is produced.">
            <a:extLst>
              <a:ext uri="{FF2B5EF4-FFF2-40B4-BE49-F238E27FC236}">
                <a16:creationId xmlns:a16="http://schemas.microsoft.com/office/drawing/2014/main" id="{2E890274-515B-4C75-B30E-3417A9EEDFF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891" r="-63891"/>
          <a:stretch>
            <a:fillRect/>
          </a:stretch>
        </p:blipFill>
        <p:spPr>
          <a:xfrm>
            <a:off x="457200" y="1108075"/>
            <a:ext cx="4032250" cy="5256213"/>
          </a:xfrm>
        </p:spPr>
      </p:pic>
      <p:pic>
        <p:nvPicPr>
          <p:cNvPr id="10" name="Picture 9">
            <a:extLst>
              <a:ext uri="{FF2B5EF4-FFF2-40B4-BE49-F238E27FC236}">
                <a16:creationId xmlns:a16="http://schemas.microsoft.com/office/drawing/2014/main" id="{A5CF0B35-5121-4EA2-9292-C2825E45DF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6876991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170241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18.6</a:t>
            </a:r>
          </a:p>
        </p:txBody>
      </p:sp>
      <p:sp>
        <p:nvSpPr>
          <p:cNvPr id="7" name="Figure Legend"/>
          <p:cNvSpPr>
            <a:spLocks noGrp="1"/>
          </p:cNvSpPr>
          <p:nvPr>
            <p:ph type="body" sz="quarter" idx="14"/>
          </p:nvPr>
        </p:nvSpPr>
        <p:spPr/>
        <p:txBody>
          <a:bodyPr>
            <a:normAutofit/>
          </a:bodyPr>
          <a:lstStyle/>
          <a:p>
            <a:pPr marL="0" indent="0">
              <a:buNone/>
            </a:pPr>
            <a:r>
              <a:rPr lang="en-US" sz="1600" dirty="0"/>
              <a:t>From left to right: Mg(</a:t>
            </a:r>
            <a:r>
              <a:rPr lang="en-US" sz="1600" i="1" dirty="0"/>
              <a:t>s</a:t>
            </a:r>
            <a:r>
              <a:rPr lang="en-US" sz="1600" dirty="0"/>
              <a:t>), warm water at pH 7, and the resulting solution with a pH greater than 7, as indicated by the pink color of the phenolphthalein indicator. (credit: modification of work by </a:t>
            </a:r>
            <a:r>
              <a:rPr lang="en-US" sz="1600" dirty="0" err="1"/>
              <a:t>Sahar</a:t>
            </a:r>
            <a:r>
              <a:rPr lang="en-US" sz="1600" dirty="0"/>
              <a:t> </a:t>
            </a:r>
            <a:r>
              <a:rPr lang="en-US" sz="1600" dirty="0" err="1"/>
              <a:t>Atwa</a:t>
            </a:r>
            <a:r>
              <a:rPr lang="en-US" sz="1600" dirty="0"/>
              <a:t>)</a:t>
            </a:r>
          </a:p>
        </p:txBody>
      </p:sp>
      <p:pic>
        <p:nvPicPr>
          <p:cNvPr id="9" name="Figure" descr="Three glass containers with lids are shown in a photo. A plus sign is drawn between the first two containers and a right-facing arrow is drawn between the second and third containers. The left container holds a black granular solid while the center container holds a clear, colorless liquid. The right container holds a clear, pink liquid.">
            <a:extLst>
              <a:ext uri="{FF2B5EF4-FFF2-40B4-BE49-F238E27FC236}">
                <a16:creationId xmlns:a16="http://schemas.microsoft.com/office/drawing/2014/main" id="{A2FAF9AB-BC36-47AD-ABED-4F3334A4A75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98" r="-36298"/>
          <a:stretch>
            <a:fillRect/>
          </a:stretch>
        </p:blipFill>
        <p:spPr>
          <a:xfrm>
            <a:off x="457199" y="1122386"/>
            <a:ext cx="8062913" cy="3500071"/>
          </a:xfrm>
        </p:spPr>
      </p:pic>
    </p:spTree>
    <p:extLst>
      <p:ext uri="{BB962C8B-B14F-4D97-AF65-F5344CB8AC3E}">
        <p14:creationId xmlns:p14="http://schemas.microsoft.com/office/powerpoint/2010/main" val="123640339"/>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721</TotalTime>
  <Words>2498</Words>
  <Application>Microsoft Macintosh PowerPoint</Application>
  <PresentationFormat>On-screen Show (4:3)</PresentationFormat>
  <Paragraphs>186</Paragraphs>
  <Slides>80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5" baseType="lpstr">
      <vt:lpstr>Arial</vt:lpstr>
      <vt:lpstr>Calibri</vt:lpstr>
      <vt:lpstr>Calibri Light</vt:lpstr>
      <vt:lpstr>Office Theme</vt:lpstr>
      <vt:lpstr>Acrobat Document</vt:lpstr>
      <vt:lpstr>PowerPoint Presentation</vt:lpstr>
      <vt:lpstr>Chapter Outline</vt:lpstr>
      <vt:lpstr>Figure 18.1</vt:lpstr>
      <vt:lpstr>Learning Objectives</vt:lpstr>
      <vt:lpstr>Figure 18.2</vt:lpstr>
      <vt:lpstr>Figure 18.3</vt:lpstr>
      <vt:lpstr>Figure 18.4</vt:lpstr>
      <vt:lpstr>Figure 18.5</vt:lpstr>
      <vt:lpstr>Figure 18.6</vt:lpstr>
      <vt:lpstr>Figure 18.7</vt:lpstr>
      <vt:lpstr>Figure 18.8</vt:lpstr>
      <vt:lpstr>Figure 18.9</vt:lpstr>
      <vt:lpstr>Learning Objectives</vt:lpstr>
      <vt:lpstr>Figure 18.10</vt:lpstr>
      <vt:lpstr>Figure 18.11</vt:lpstr>
      <vt:lpstr>Learning Objectives</vt:lpstr>
      <vt:lpstr>Figure 18.12</vt:lpstr>
      <vt:lpstr>Figure 18.13</vt:lpstr>
      <vt:lpstr>Figure 18.14</vt:lpstr>
      <vt:lpstr>UNFIGURE 18.1</vt:lpstr>
      <vt:lpstr>Figure 18.15</vt:lpstr>
      <vt:lpstr>Figure 18.16</vt:lpstr>
      <vt:lpstr>Figure 18.17</vt:lpstr>
      <vt:lpstr>Figure 18.18</vt:lpstr>
      <vt:lpstr>Learning Objectives</vt:lpstr>
      <vt:lpstr>Figure 18.19</vt:lpstr>
      <vt:lpstr>Figure 18.20</vt:lpstr>
      <vt:lpstr>Figure 18.21</vt:lpstr>
      <vt:lpstr>Figure 18.22</vt:lpstr>
      <vt:lpstr>Figure 18.23</vt:lpstr>
      <vt:lpstr>Figure 18.24</vt:lpstr>
      <vt:lpstr>Figure 18.25</vt:lpstr>
      <vt:lpstr>Learning Objectives</vt:lpstr>
      <vt:lpstr>Figure 18.26</vt:lpstr>
      <vt:lpstr>Figure 18.27</vt:lpstr>
      <vt:lpstr>Figure 18.28</vt:lpstr>
      <vt:lpstr>Figure 18.29</vt:lpstr>
      <vt:lpstr>UNFIGURE 18.2</vt:lpstr>
      <vt:lpstr>Learning Objectives</vt:lpstr>
      <vt:lpstr>Figure 18.30</vt:lpstr>
      <vt:lpstr>Figure 18.31</vt:lpstr>
      <vt:lpstr>Learning Objectives</vt:lpstr>
      <vt:lpstr>Figure 18.32</vt:lpstr>
      <vt:lpstr>Figure 18.33</vt:lpstr>
      <vt:lpstr>Figure 18.34</vt:lpstr>
      <vt:lpstr>Figure 18.35</vt:lpstr>
      <vt:lpstr>Figure 18.36</vt:lpstr>
      <vt:lpstr>Figure 18.37</vt:lpstr>
      <vt:lpstr>Figure 18.38</vt:lpstr>
      <vt:lpstr>Learning Objectives</vt:lpstr>
      <vt:lpstr>Figure 18.39</vt:lpstr>
      <vt:lpstr>Figure 18.40</vt:lpstr>
      <vt:lpstr>Figure 18.41</vt:lpstr>
      <vt:lpstr>Learning Objectives</vt:lpstr>
      <vt:lpstr>Figure 18.42</vt:lpstr>
      <vt:lpstr>Figure 18.43</vt:lpstr>
      <vt:lpstr>Figure 18.44</vt:lpstr>
      <vt:lpstr>Figure 18.45</vt:lpstr>
      <vt:lpstr>Figure 18.46</vt:lpstr>
      <vt:lpstr>Figure 18.47</vt:lpstr>
      <vt:lpstr>Figure 18.48</vt:lpstr>
      <vt:lpstr>Figure 18.49</vt:lpstr>
      <vt:lpstr>Figure 18.50</vt:lpstr>
      <vt:lpstr>Figure 18.51</vt:lpstr>
      <vt:lpstr>Figure 18.52</vt:lpstr>
      <vt:lpstr>Figure 18.53</vt:lpstr>
      <vt:lpstr>Figure 18.54</vt:lpstr>
      <vt:lpstr>Figure 18.55</vt:lpstr>
      <vt:lpstr>Figure 18.56</vt:lpstr>
      <vt:lpstr>Figure 18.57</vt:lpstr>
      <vt:lpstr>Learning Objectives</vt:lpstr>
      <vt:lpstr>Figure 18.58</vt:lpstr>
      <vt:lpstr>Figure 18.59</vt:lpstr>
      <vt:lpstr>Learning Objectives</vt:lpstr>
      <vt:lpstr>Figure 18.60</vt:lpstr>
      <vt:lpstr>Figure 18.61</vt:lpstr>
      <vt:lpstr>Figure 18.62</vt:lpstr>
      <vt:lpstr>Figure 18.63</vt:lpstr>
      <vt:lpstr>Learning Objectives</vt:lpstr>
      <vt:lpstr>PowerPoint Presentation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18 - Representative Metals, Metalloids, and Nonmetals</dc:title>
  <dc:creator>Spuddy McSpare</dc:creator>
  <cp:lastModifiedBy>Microsoft Office User</cp:lastModifiedBy>
  <cp:revision>373</cp:revision>
  <dcterms:created xsi:type="dcterms:W3CDTF">2012-06-04T02:13:36Z</dcterms:created>
  <dcterms:modified xsi:type="dcterms:W3CDTF">2019-08-20T16:04:28Z</dcterms:modified>
</cp:coreProperties>
</file>