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59"/>
  </p:notesMasterIdLst>
  <p:handoutMasterIdLst>
    <p:handoutMasterId r:id="rId60"/>
  </p:handoutMasterIdLst>
  <p:sldIdLst>
    <p:sldId id="256" r:id="rId2"/>
    <p:sldId id="315" r:id="rId3"/>
    <p:sldId id="280" r:id="rId4"/>
    <p:sldId id="316" r:id="rId5"/>
    <p:sldId id="318" r:id="rId6"/>
    <p:sldId id="296" r:id="rId7"/>
    <p:sldId id="319" r:id="rId8"/>
    <p:sldId id="320" r:id="rId9"/>
    <p:sldId id="322" r:id="rId10"/>
    <p:sldId id="321" r:id="rId11"/>
    <p:sldId id="325" r:id="rId12"/>
    <p:sldId id="352" r:id="rId13"/>
    <p:sldId id="323" r:id="rId14"/>
    <p:sldId id="324" r:id="rId15"/>
    <p:sldId id="295" r:id="rId16"/>
    <p:sldId id="294" r:id="rId17"/>
    <p:sldId id="273" r:id="rId18"/>
    <p:sldId id="326" r:id="rId19"/>
    <p:sldId id="327" r:id="rId20"/>
    <p:sldId id="328" r:id="rId21"/>
    <p:sldId id="329" r:id="rId22"/>
    <p:sldId id="330" r:id="rId23"/>
    <p:sldId id="331" r:id="rId24"/>
    <p:sldId id="332" r:id="rId25"/>
    <p:sldId id="333" r:id="rId26"/>
    <p:sldId id="292" r:id="rId27"/>
    <p:sldId id="291" r:id="rId28"/>
    <p:sldId id="334" r:id="rId29"/>
    <p:sldId id="335" r:id="rId30"/>
    <p:sldId id="336" r:id="rId31"/>
    <p:sldId id="337" r:id="rId32"/>
    <p:sldId id="303" r:id="rId33"/>
    <p:sldId id="338" r:id="rId34"/>
    <p:sldId id="339" r:id="rId35"/>
    <p:sldId id="340" r:id="rId36"/>
    <p:sldId id="308" r:id="rId37"/>
    <p:sldId id="307" r:id="rId38"/>
    <p:sldId id="306" r:id="rId39"/>
    <p:sldId id="312" r:id="rId40"/>
    <p:sldId id="341" r:id="rId41"/>
    <p:sldId id="342" r:id="rId42"/>
    <p:sldId id="343" r:id="rId43"/>
    <p:sldId id="344" r:id="rId44"/>
    <p:sldId id="287" r:id="rId45"/>
    <p:sldId id="345" r:id="rId46"/>
    <p:sldId id="346" r:id="rId47"/>
    <p:sldId id="347" r:id="rId48"/>
    <p:sldId id="348" r:id="rId49"/>
    <p:sldId id="349" r:id="rId50"/>
    <p:sldId id="350" r:id="rId51"/>
    <p:sldId id="351" r:id="rId52"/>
    <p:sldId id="285" r:id="rId53"/>
    <p:sldId id="283" r:id="rId54"/>
    <p:sldId id="282" r:id="rId55"/>
    <p:sldId id="313" r:id="rId56"/>
    <p:sldId id="301" r:id="rId57"/>
    <p:sldId id="31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94574" autoAdjust="0"/>
  </p:normalViewPr>
  <p:slideViewPr>
    <p:cSldViewPr snapToGrid="0" snapToObjects="1">
      <p:cViewPr varScale="1">
        <p:scale>
          <a:sx n="120" d="100"/>
          <a:sy n="120" d="100"/>
        </p:scale>
        <p:origin x="14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15B5B-C95F-4E94-8306-38ACB32F31D6}" type="datetimeFigureOut">
              <a:rPr lang="en-US" smtClean="0"/>
              <a:t>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71A1C-4865-4BED-A6E4-663F12F92F17}" type="slidenum">
              <a:rPr lang="en-US" smtClean="0"/>
              <a:t>‹#›</a:t>
            </a:fld>
            <a:endParaRPr lang="en-US"/>
          </a:p>
        </p:txBody>
      </p:sp>
    </p:spTree>
    <p:extLst>
      <p:ext uri="{BB962C8B-B14F-4D97-AF65-F5344CB8AC3E}">
        <p14:creationId xmlns:p14="http://schemas.microsoft.com/office/powerpoint/2010/main" val="4021063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71A1C-4865-4BED-A6E4-663F12F92F17}" type="slidenum">
              <a:rPr lang="en-US" smtClean="0"/>
              <a:t>3</a:t>
            </a:fld>
            <a:endParaRPr lang="en-US"/>
          </a:p>
        </p:txBody>
      </p:sp>
    </p:spTree>
    <p:extLst>
      <p:ext uri="{BB962C8B-B14F-4D97-AF65-F5344CB8AC3E}">
        <p14:creationId xmlns:p14="http://schemas.microsoft.com/office/powerpoint/2010/main" val="87115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296313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endParaRPr lang="en-US"/>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109785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endParaRPr lang="en-US"/>
          </a:p>
        </p:txBody>
      </p:sp>
    </p:spTree>
    <p:extLst>
      <p:ext uri="{BB962C8B-B14F-4D97-AF65-F5344CB8AC3E}">
        <p14:creationId xmlns:p14="http://schemas.microsoft.com/office/powerpoint/2010/main" val="378857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90605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8F0C4F85-5CC2-4718-B38C-E6A9A9D311CD}" type="datetime4">
              <a:rPr lang="en-US" smtClean="0"/>
              <a:t>August 20, 2019</a:t>
            </a:fld>
            <a:endParaRPr lang="en-US" dirty="0"/>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id="{B6FF4500-1005-47A9-9D5B-9C032D2888A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410837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92F81E45-1A0B-478F-9AF4-DD0660A1558B}" type="datetime4">
              <a:rPr lang="en-US" smtClean="0"/>
              <a:t>August 20, 2019</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C0BB0381-9817-419F-B479-69911864C52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BD8BAF1A-DCAD-4091-8CB5-FBC618A107C7}" type="datetime4">
              <a:rPr lang="en-US" smtClean="0"/>
              <a:t>August 20, 2019</a:t>
            </a:fld>
            <a:endParaRPr lang="en-US"/>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6" name="Slide Number Placeholder 5"/>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1234659C-E444-4B4F-B3A3-3C501CC8227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7BE0F36C-EAB5-45CE-92C5-C93070F247E9}" type="datetime4">
              <a:rPr lang="en-US" smtClean="0"/>
              <a:t>August 20, 2019</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a16="http://schemas.microsoft.com/office/drawing/2014/main" id="{3EC7D40A-5E7F-43FA-8BC0-326F24FF437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id="{285B1538-8A72-4BE1-A095-3FF11838884E}"/>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225433239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16" r:id="rId6"/>
    <p:sldLayoutId id="2147483914"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315768"/>
            <a:ext cx="9144000" cy="958801"/>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15 </a:t>
            </a:r>
            <a:r>
              <a:rPr lang="en-US" sz="2000" b="1" dirty="0" err="1">
                <a:solidFill>
                  <a:srgbClr val="212F62"/>
                </a:solidFill>
                <a:latin typeface="+mn-lt"/>
              </a:rPr>
              <a:t>Equilibria</a:t>
            </a:r>
            <a:r>
              <a:rPr lang="en-US" sz="2000" b="1" dirty="0">
                <a:solidFill>
                  <a:srgbClr val="212F62"/>
                </a:solidFill>
                <a:latin typeface="+mn-lt"/>
              </a:rPr>
              <a:t> of Other Reaction Classes</a:t>
            </a:r>
          </a:p>
          <a:p>
            <a:pPr algn="ctr"/>
            <a:r>
              <a:rPr lang="en-US" sz="1600" cap="none" dirty="0">
                <a:solidFill>
                  <a:schemeClr val="tx1"/>
                </a:solidFill>
                <a:latin typeface="+mn-lt"/>
              </a:rPr>
              <a:t>PowerPoint Image Slideshow</a:t>
            </a:r>
          </a:p>
          <a:p>
            <a:pPr algn="ctr"/>
            <a:r>
              <a:rPr lang="en-US" sz="1600" dirty="0"/>
              <a:t>With Contributions by Joe </a:t>
            </a:r>
            <a:r>
              <a:rPr lang="en-US" sz="1600" dirty="0" err="1"/>
              <a:t>DePasquale</a:t>
            </a:r>
            <a:r>
              <a:rPr lang="en-US" sz="1600" dirty="0"/>
              <a:t>, Northeastern University</a:t>
            </a:r>
            <a:endParaRPr lang="en-US" sz="1600" cap="none" dirty="0">
              <a:solidFill>
                <a:schemeClr val="tx1"/>
              </a:solidFill>
            </a:endParaRPr>
          </a:p>
          <a:p>
            <a:pPr algn="ctr"/>
            <a:endParaRPr lang="en-US" sz="1600" cap="none" dirty="0">
              <a:solidFill>
                <a:schemeClr val="tx1"/>
              </a:solidFill>
              <a:latin typeface="+mn-lt"/>
            </a:endParaRPr>
          </a:p>
        </p:txBody>
      </p:sp>
      <p:pic>
        <p:nvPicPr>
          <p:cNvPr id="6" name="Picture 5">
            <a:extLst>
              <a:ext uri="{FF2B5EF4-FFF2-40B4-BE49-F238E27FC236}">
                <a16:creationId xmlns:a16="http://schemas.microsoft.com/office/drawing/2014/main" id="{597873B6-EF61-4FBD-856B-35E150694BE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
        <p:nvSpPr>
          <p:cNvPr id="7" name="Title">
            <a:extLst>
              <a:ext uri="{FF2B5EF4-FFF2-40B4-BE49-F238E27FC236}">
                <a16:creationId xmlns:a16="http://schemas.microsoft.com/office/drawing/2014/main"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br>
              <a:rPr lang="en-US" sz="3600" dirty="0"/>
            </a:br>
            <a:r>
              <a:rPr lang="en-US" sz="3600" dirty="0"/>
              <a:t>CHEMISTRY: ATOMS FIRST 2e</a:t>
            </a:r>
          </a:p>
        </p:txBody>
      </p:sp>
      <p:pic>
        <p:nvPicPr>
          <p:cNvPr id="8" name="Picture 2" descr="G:\Team Drives\CONNEX180066_Chem_2e\CONNEX180066_Chem_2e\05_Ancillaries\Chemistry_Atoms_First\ChemAF2e Cov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11866" y="2504536"/>
            <a:ext cx="2320268" cy="30026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2735194860"/>
              </p:ext>
            </p:extLst>
          </p:nvPr>
        </p:nvGraphicFramePr>
        <p:xfrm>
          <a:off x="3411865" y="2504536"/>
          <a:ext cx="2320949" cy="3002699"/>
        </p:xfrm>
        <a:graphic>
          <a:graphicData uri="http://schemas.openxmlformats.org/presentationml/2006/ole">
            <mc:AlternateContent xmlns:mc="http://schemas.openxmlformats.org/markup-compatibility/2006">
              <mc:Choice xmlns:v="urn:schemas-microsoft-com:vml" Requires="v">
                <p:oleObj spid="_x0000_s4099" name="Acrobat Document" r:id="rId5" imgW="4663440" imgH="6034757" progId="Acrobat.Document.11">
                  <p:embed/>
                </p:oleObj>
              </mc:Choice>
              <mc:Fallback>
                <p:oleObj name="Acrobat Document" r:id="rId5" imgW="4663440" imgH="6034757" progId="Acrobat.Document.11">
                  <p:embed/>
                  <p:pic>
                    <p:nvPicPr>
                      <p:cNvPr id="0" name=""/>
                      <p:cNvPicPr/>
                      <p:nvPr/>
                    </p:nvPicPr>
                    <p:blipFill>
                      <a:blip r:embed="rId6"/>
                      <a:stretch>
                        <a:fillRect/>
                      </a:stretch>
                    </p:blipFill>
                    <p:spPr>
                      <a:xfrm>
                        <a:off x="3411865" y="2504536"/>
                        <a:ext cx="2320949" cy="3002699"/>
                      </a:xfrm>
                      <a:prstGeom prst="rect">
                        <a:avLst/>
                      </a:prstGeom>
                    </p:spPr>
                  </p:pic>
                </p:oleObj>
              </mc:Fallback>
            </mc:AlternateContent>
          </a:graphicData>
        </a:graphic>
      </p:graphicFrame>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a:t>
            </a:r>
            <a:r>
              <a:rPr lang="en-US" i="1" dirty="0" err="1"/>
              <a:t>K</a:t>
            </a:r>
            <a:r>
              <a:rPr lang="en-US" baseline="-25000" dirty="0" err="1"/>
              <a:t>sp</a:t>
            </a:r>
            <a:r>
              <a:rPr lang="en-US" dirty="0"/>
              <a:t>  Given Solubility</a:t>
            </a:r>
          </a:p>
        </p:txBody>
      </p:sp>
      <p:sp>
        <p:nvSpPr>
          <p:cNvPr id="3" name="Content Placeholder 2"/>
          <p:cNvSpPr>
            <a:spLocks noGrp="1"/>
          </p:cNvSpPr>
          <p:nvPr>
            <p:ph idx="1"/>
          </p:nvPr>
        </p:nvSpPr>
        <p:spPr>
          <a:xfrm>
            <a:off x="628650" y="955965"/>
            <a:ext cx="7886700" cy="4000499"/>
          </a:xfrm>
        </p:spPr>
        <p:txBody>
          <a:bodyPr>
            <a:normAutofit/>
          </a:bodyPr>
          <a:lstStyle/>
          <a:p>
            <a:r>
              <a:rPr lang="en-US" dirty="0"/>
              <a:t>Instead of calculating solubility from </a:t>
            </a:r>
            <a:r>
              <a:rPr lang="en-US" dirty="0" err="1"/>
              <a:t>K</a:t>
            </a:r>
            <a:r>
              <a:rPr lang="en-US" i="1" baseline="-25000" dirty="0" err="1"/>
              <a:t>sp</a:t>
            </a:r>
            <a:r>
              <a:rPr lang="en-US" dirty="0"/>
              <a:t>, it is possible to calculate </a:t>
            </a:r>
            <a:r>
              <a:rPr lang="en-US" dirty="0" err="1"/>
              <a:t>K</a:t>
            </a:r>
            <a:r>
              <a:rPr lang="en-US" i="1" baseline="-25000" dirty="0" err="1"/>
              <a:t>sp</a:t>
            </a:r>
            <a:r>
              <a:rPr lang="en-US" dirty="0"/>
              <a:t> of a compound from its solubility. </a:t>
            </a:r>
          </a:p>
          <a:p>
            <a:pPr lvl="1"/>
            <a:r>
              <a:rPr lang="en-US" dirty="0"/>
              <a:t>There are many sources listing the solubility of sparingly soluble compounds.</a:t>
            </a:r>
          </a:p>
          <a:p>
            <a:pPr lvl="1"/>
            <a:r>
              <a:rPr lang="en-US" dirty="0"/>
              <a:t>Depending on the source, these solubility values are expressed in many different units.</a:t>
            </a:r>
          </a:p>
          <a:p>
            <a:pPr lvl="1"/>
            <a:r>
              <a:rPr lang="en-US" dirty="0"/>
              <a:t>We must always make sure that the solubility is the molar solubility (units of </a:t>
            </a:r>
            <a:r>
              <a:rPr lang="en-US" i="1" dirty="0"/>
              <a:t>M</a:t>
            </a:r>
            <a:r>
              <a:rPr lang="en-US" dirty="0"/>
              <a:t>) when using the </a:t>
            </a:r>
            <a:r>
              <a:rPr lang="en-US" dirty="0" err="1"/>
              <a:t>K</a:t>
            </a:r>
            <a:r>
              <a:rPr lang="en-US" i="1" baseline="-25000" dirty="0" err="1"/>
              <a:t>sp</a:t>
            </a:r>
            <a:r>
              <a:rPr lang="en-US" dirty="0"/>
              <a:t> expression.</a:t>
            </a:r>
          </a:p>
          <a:p>
            <a:endParaRPr lang="en-US" dirty="0"/>
          </a:p>
        </p:txBody>
      </p:sp>
    </p:spTree>
    <p:extLst>
      <p:ext uri="{BB962C8B-B14F-4D97-AF65-F5344CB8AC3E}">
        <p14:creationId xmlns:p14="http://schemas.microsoft.com/office/powerpoint/2010/main" val="1520906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K</a:t>
            </a:r>
            <a:r>
              <a:rPr lang="en-US" baseline="-25000" dirty="0" err="1"/>
              <a:t>sp</a:t>
            </a:r>
            <a:r>
              <a:rPr lang="en-US" dirty="0"/>
              <a:t> and the Common Ion Effect</a:t>
            </a:r>
          </a:p>
        </p:txBody>
      </p:sp>
      <p:sp>
        <p:nvSpPr>
          <p:cNvPr id="3" name="Content Placeholder 2"/>
          <p:cNvSpPr>
            <a:spLocks noGrp="1"/>
          </p:cNvSpPr>
          <p:nvPr>
            <p:ph idx="1"/>
          </p:nvPr>
        </p:nvSpPr>
        <p:spPr>
          <a:xfrm>
            <a:off x="628650" y="955965"/>
            <a:ext cx="7886700" cy="4800599"/>
          </a:xfrm>
        </p:spPr>
        <p:txBody>
          <a:bodyPr>
            <a:normAutofit/>
          </a:bodyPr>
          <a:lstStyle/>
          <a:p>
            <a:pPr marL="0" indent="0" algn="ctr">
              <a:buNone/>
            </a:pPr>
            <a:r>
              <a:rPr lang="en-US" dirty="0"/>
              <a:t>BaSO</a:t>
            </a:r>
            <a:r>
              <a:rPr lang="en-US" baseline="-25000" dirty="0"/>
              <a:t>4</a:t>
            </a:r>
            <a:r>
              <a:rPr lang="en-US" dirty="0"/>
              <a:t> (</a:t>
            </a:r>
            <a:r>
              <a:rPr lang="en-US" i="1" dirty="0"/>
              <a:t>s</a:t>
            </a:r>
            <a:r>
              <a:rPr lang="en-US" dirty="0"/>
              <a:t>) </a:t>
            </a:r>
            <a:r>
              <a:rPr lang="en-US" dirty="0">
                <a:latin typeface="Osaka" pitchFamily="-103" charset="-128"/>
                <a:ea typeface="ヒラギノ角ゴ Pro W3" pitchFamily="-103" charset="-128"/>
                <a:cs typeface="ヒラギノ角ゴ Pro W3" pitchFamily="-103" charset="-128"/>
              </a:rPr>
              <a:t>⇌</a:t>
            </a:r>
            <a:r>
              <a:rPr lang="en-US" dirty="0">
                <a:sym typeface="Wingdings" pitchFamily="-103" charset="2"/>
              </a:rPr>
              <a:t> Ba</a:t>
            </a:r>
            <a:r>
              <a:rPr lang="en-US" baseline="30000" dirty="0">
                <a:sym typeface="Wingdings" pitchFamily="-103" charset="2"/>
              </a:rPr>
              <a:t>2+</a:t>
            </a:r>
            <a:r>
              <a:rPr lang="en-US" dirty="0">
                <a:sym typeface="Wingdings" pitchFamily="-103" charset="2"/>
              </a:rPr>
              <a:t> (</a:t>
            </a:r>
            <a:r>
              <a:rPr lang="en-US" i="1" dirty="0" err="1">
                <a:sym typeface="Wingdings" pitchFamily="-103" charset="2"/>
              </a:rPr>
              <a:t>aq</a:t>
            </a:r>
            <a:r>
              <a:rPr lang="en-US" dirty="0">
                <a:sym typeface="Wingdings" pitchFamily="-103" charset="2"/>
              </a:rPr>
              <a:t>) + SO</a:t>
            </a:r>
            <a:r>
              <a:rPr lang="en-US" baseline="-25000" dirty="0">
                <a:sym typeface="Wingdings" pitchFamily="-103" charset="2"/>
              </a:rPr>
              <a:t>4</a:t>
            </a:r>
            <a:r>
              <a:rPr lang="en-US" baseline="30000" dirty="0">
                <a:sym typeface="Wingdings" pitchFamily="-103" charset="2"/>
              </a:rPr>
              <a:t>2–</a:t>
            </a:r>
            <a:r>
              <a:rPr lang="en-US" dirty="0">
                <a:sym typeface="Wingdings" pitchFamily="-103" charset="2"/>
              </a:rPr>
              <a:t> (</a:t>
            </a:r>
            <a:r>
              <a:rPr lang="en-US" i="1" dirty="0" err="1">
                <a:sym typeface="Wingdings" pitchFamily="-103" charset="2"/>
              </a:rPr>
              <a:t>aq</a:t>
            </a:r>
            <a:r>
              <a:rPr lang="en-US" dirty="0">
                <a:sym typeface="Wingdings" pitchFamily="-103" charset="2"/>
              </a:rPr>
              <a:t>)</a:t>
            </a:r>
          </a:p>
          <a:p>
            <a:pPr marL="0" indent="0">
              <a:buNone/>
            </a:pPr>
            <a:endParaRPr lang="en-US" dirty="0">
              <a:sym typeface="Wingdings" pitchFamily="-103" charset="2"/>
            </a:endParaRPr>
          </a:p>
          <a:p>
            <a:r>
              <a:rPr lang="en-US" sz="2300" dirty="0">
                <a:solidFill>
                  <a:schemeClr val="tx1"/>
                </a:solidFill>
              </a:rPr>
              <a:t>How would you expect the solubility of barium sulfate in pure water to compare with its solubility in 0.10 M Na</a:t>
            </a:r>
            <a:r>
              <a:rPr lang="en-US" sz="2300" baseline="-25000" dirty="0">
                <a:solidFill>
                  <a:schemeClr val="tx1"/>
                </a:solidFill>
              </a:rPr>
              <a:t>2</a:t>
            </a:r>
            <a:r>
              <a:rPr lang="en-US" sz="2300" dirty="0">
                <a:solidFill>
                  <a:schemeClr val="tx1"/>
                </a:solidFill>
              </a:rPr>
              <a:t>SO</a:t>
            </a:r>
            <a:r>
              <a:rPr lang="en-US" sz="2300" baseline="-25000" dirty="0">
                <a:solidFill>
                  <a:schemeClr val="tx1"/>
                </a:solidFill>
              </a:rPr>
              <a:t>4</a:t>
            </a:r>
            <a:r>
              <a:rPr lang="en-US" sz="2300" dirty="0">
                <a:solidFill>
                  <a:schemeClr val="tx1"/>
                </a:solidFill>
              </a:rPr>
              <a:t>?</a:t>
            </a:r>
          </a:p>
          <a:p>
            <a:pPr lvl="1"/>
            <a:r>
              <a:rPr lang="en-US" sz="2000" dirty="0"/>
              <a:t>Solubility in 0.10 M Na</a:t>
            </a:r>
            <a:r>
              <a:rPr lang="en-US" sz="2000" baseline="-25000" dirty="0"/>
              <a:t>2</a:t>
            </a:r>
            <a:r>
              <a:rPr lang="en-US" sz="2000" dirty="0"/>
              <a:t>SO</a:t>
            </a:r>
            <a:r>
              <a:rPr lang="en-US" sz="2000" baseline="-25000" dirty="0"/>
              <a:t>4</a:t>
            </a:r>
            <a:r>
              <a:rPr lang="en-US" sz="2000" dirty="0"/>
              <a:t> must be less than it is in pure water.</a:t>
            </a:r>
          </a:p>
          <a:p>
            <a:pPr lvl="1"/>
            <a:r>
              <a:rPr lang="en-US" sz="2000" dirty="0"/>
              <a:t>Recall Le </a:t>
            </a:r>
            <a:r>
              <a:rPr lang="en-US" sz="2000" dirty="0" err="1"/>
              <a:t>Ch</a:t>
            </a:r>
            <a:r>
              <a:rPr lang="en-US" sz="2000" dirty="0" err="1">
                <a:ea typeface="Arial" pitchFamily="-103" charset="0"/>
                <a:cs typeface="Arial" pitchFamily="-103" charset="0"/>
              </a:rPr>
              <a:t>âtelier’s</a:t>
            </a:r>
            <a:r>
              <a:rPr lang="en-US" sz="2000" dirty="0">
                <a:ea typeface="Arial" pitchFamily="-103" charset="0"/>
                <a:cs typeface="Arial" pitchFamily="-103" charset="0"/>
              </a:rPr>
              <a:t> Principle</a:t>
            </a:r>
          </a:p>
          <a:p>
            <a:pPr lvl="2"/>
            <a:r>
              <a:rPr lang="en-US" sz="1700" dirty="0">
                <a:solidFill>
                  <a:schemeClr val="accent3"/>
                </a:solidFill>
                <a:ea typeface="Arial" pitchFamily="-103" charset="0"/>
                <a:cs typeface="Arial" pitchFamily="-103" charset="0"/>
              </a:rPr>
              <a:t>The presence of the common ion, SO</a:t>
            </a:r>
            <a:r>
              <a:rPr lang="en-US" sz="1700" baseline="-25000" dirty="0">
                <a:solidFill>
                  <a:schemeClr val="accent3"/>
                </a:solidFill>
                <a:ea typeface="Arial" pitchFamily="-103" charset="0"/>
                <a:cs typeface="Arial" pitchFamily="-103" charset="0"/>
              </a:rPr>
              <a:t>4</a:t>
            </a:r>
            <a:r>
              <a:rPr lang="en-US" sz="1700" baseline="30000" dirty="0">
                <a:solidFill>
                  <a:schemeClr val="accent3"/>
                </a:solidFill>
                <a:ea typeface="Arial" pitchFamily="-103" charset="0"/>
                <a:cs typeface="Arial" pitchFamily="-103" charset="0"/>
              </a:rPr>
              <a:t>2–</a:t>
            </a:r>
            <a:r>
              <a:rPr lang="en-US" sz="1700" dirty="0">
                <a:solidFill>
                  <a:schemeClr val="accent3"/>
                </a:solidFill>
                <a:ea typeface="Arial" pitchFamily="-103" charset="0"/>
                <a:cs typeface="Arial" pitchFamily="-103" charset="0"/>
              </a:rPr>
              <a:t>, will drive the equilibrium to the left.</a:t>
            </a:r>
          </a:p>
          <a:p>
            <a:pPr lvl="2"/>
            <a:r>
              <a:rPr lang="en-US" sz="1700" dirty="0">
                <a:solidFill>
                  <a:schemeClr val="accent3"/>
                </a:solidFill>
                <a:ea typeface="Arial" pitchFamily="-103" charset="0"/>
                <a:cs typeface="Arial" pitchFamily="-103" charset="0"/>
              </a:rPr>
              <a:t>Common ions reduce solubility. </a:t>
            </a:r>
          </a:p>
          <a:p>
            <a:pPr marL="0" indent="0">
              <a:buNone/>
            </a:pPr>
            <a:endParaRPr lang="en-US" dirty="0"/>
          </a:p>
        </p:txBody>
      </p:sp>
    </p:spTree>
    <p:extLst>
      <p:ext uri="{BB962C8B-B14F-4D97-AF65-F5344CB8AC3E}">
        <p14:creationId xmlns:p14="http://schemas.microsoft.com/office/powerpoint/2010/main" val="2148958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K</a:t>
            </a:r>
            <a:r>
              <a:rPr lang="en-US" baseline="-25000" dirty="0" err="1"/>
              <a:t>sp</a:t>
            </a:r>
            <a:r>
              <a:rPr lang="en-US" dirty="0"/>
              <a:t> and the Common Ion Effect</a:t>
            </a:r>
          </a:p>
        </p:txBody>
      </p:sp>
      <p:sp>
        <p:nvSpPr>
          <p:cNvPr id="4" name="Content Placeholder 3"/>
          <p:cNvSpPr>
            <a:spLocks noGrp="1"/>
          </p:cNvSpPr>
          <p:nvPr>
            <p:ph idx="13"/>
          </p:nvPr>
        </p:nvSpPr>
        <p:spPr/>
        <p:txBody>
          <a:bodyPr/>
          <a:lstStyle/>
          <a:p>
            <a:endParaRPr lang="en-US"/>
          </a:p>
        </p:txBody>
      </p:sp>
      <p:sp>
        <p:nvSpPr>
          <p:cNvPr id="5" name="Content Placeholder 2"/>
          <p:cNvSpPr>
            <a:spLocks noGrp="1"/>
          </p:cNvSpPr>
          <p:nvPr>
            <p:ph idx="1"/>
          </p:nvPr>
        </p:nvSpPr>
        <p:spPr>
          <a:xfrm>
            <a:off x="628650" y="955965"/>
            <a:ext cx="7886700" cy="3796145"/>
          </a:xfrm>
        </p:spPr>
        <p:txBody>
          <a:bodyPr/>
          <a:lstStyle/>
          <a:p>
            <a:pPr marL="0" indent="0" algn="ctr">
              <a:buNone/>
            </a:pPr>
            <a:r>
              <a:rPr lang="en-US" dirty="0"/>
              <a:t>BaSO</a:t>
            </a:r>
            <a:r>
              <a:rPr lang="en-US" baseline="-25000" dirty="0"/>
              <a:t>4</a:t>
            </a:r>
            <a:r>
              <a:rPr lang="en-US" dirty="0"/>
              <a:t> (</a:t>
            </a:r>
            <a:r>
              <a:rPr lang="en-US" i="1" dirty="0"/>
              <a:t>s</a:t>
            </a:r>
            <a:r>
              <a:rPr lang="en-US" dirty="0"/>
              <a:t>) </a:t>
            </a:r>
            <a:r>
              <a:rPr lang="en-US" dirty="0">
                <a:latin typeface="Osaka" pitchFamily="-103" charset="-128"/>
                <a:ea typeface="ヒラギノ角ゴ Pro W3" pitchFamily="-103" charset="-128"/>
                <a:cs typeface="ヒラギノ角ゴ Pro W3" pitchFamily="-103" charset="-128"/>
              </a:rPr>
              <a:t>⇌</a:t>
            </a:r>
            <a:r>
              <a:rPr lang="en-US" dirty="0">
                <a:sym typeface="Wingdings" pitchFamily="-103" charset="2"/>
              </a:rPr>
              <a:t> Ba</a:t>
            </a:r>
            <a:r>
              <a:rPr lang="en-US" baseline="30000" dirty="0">
                <a:sym typeface="Wingdings" pitchFamily="-103" charset="2"/>
              </a:rPr>
              <a:t>2+</a:t>
            </a:r>
            <a:r>
              <a:rPr lang="en-US" dirty="0">
                <a:sym typeface="Wingdings" pitchFamily="-103" charset="2"/>
              </a:rPr>
              <a:t> (</a:t>
            </a:r>
            <a:r>
              <a:rPr lang="en-US" i="1" dirty="0" err="1">
                <a:sym typeface="Wingdings" pitchFamily="-103" charset="2"/>
              </a:rPr>
              <a:t>aq</a:t>
            </a:r>
            <a:r>
              <a:rPr lang="en-US" dirty="0">
                <a:sym typeface="Wingdings" pitchFamily="-103" charset="2"/>
              </a:rPr>
              <a:t>) + SO</a:t>
            </a:r>
            <a:r>
              <a:rPr lang="en-US" baseline="-25000" dirty="0">
                <a:sym typeface="Wingdings" pitchFamily="-103" charset="2"/>
              </a:rPr>
              <a:t>4</a:t>
            </a:r>
            <a:r>
              <a:rPr lang="en-US" baseline="30000" dirty="0">
                <a:sym typeface="Wingdings" pitchFamily="-103" charset="2"/>
              </a:rPr>
              <a:t>2–</a:t>
            </a:r>
            <a:r>
              <a:rPr lang="en-US" dirty="0">
                <a:sym typeface="Wingdings" pitchFamily="-103" charset="2"/>
              </a:rPr>
              <a:t> (</a:t>
            </a:r>
            <a:r>
              <a:rPr lang="en-US" i="1" dirty="0" err="1">
                <a:sym typeface="Wingdings" pitchFamily="-103" charset="2"/>
              </a:rPr>
              <a:t>aq</a:t>
            </a:r>
            <a:r>
              <a:rPr lang="en-US" dirty="0">
                <a:sym typeface="Wingdings" pitchFamily="-103" charset="2"/>
              </a:rPr>
              <a:t>)</a:t>
            </a:r>
          </a:p>
          <a:p>
            <a:pPr marL="0" indent="0">
              <a:buNone/>
            </a:pPr>
            <a:endParaRPr lang="en-US" dirty="0">
              <a:sym typeface="Wingdings" pitchFamily="-103" charset="2"/>
            </a:endParaRPr>
          </a:p>
          <a:p>
            <a:pPr marL="173736" lvl="1" indent="-173736">
              <a:spcBef>
                <a:spcPts val="750"/>
              </a:spcBef>
            </a:pPr>
            <a:r>
              <a:rPr lang="en-US" sz="2100" dirty="0">
                <a:solidFill>
                  <a:schemeClr val="tx1"/>
                </a:solidFill>
              </a:rPr>
              <a:t>How would you expect the solubility of barium sulfate in pure water to compare with its solubility in 0.10 M </a:t>
            </a:r>
            <a:r>
              <a:rPr lang="en-US" sz="2100" dirty="0" err="1">
                <a:solidFill>
                  <a:schemeClr val="tx1"/>
                </a:solidFill>
              </a:rPr>
              <a:t>NaCl</a:t>
            </a:r>
            <a:r>
              <a:rPr lang="en-US" sz="2100" dirty="0">
                <a:solidFill>
                  <a:schemeClr val="tx1"/>
                </a:solidFill>
              </a:rPr>
              <a:t>?</a:t>
            </a:r>
          </a:p>
          <a:p>
            <a:pPr marL="0" indent="0">
              <a:buNone/>
            </a:pPr>
            <a:endParaRPr lang="en-US" dirty="0">
              <a:sym typeface="Wingdings" pitchFamily="-103" charset="2"/>
            </a:endParaRPr>
          </a:p>
          <a:p>
            <a:endParaRPr lang="en-US" dirty="0"/>
          </a:p>
        </p:txBody>
      </p:sp>
    </p:spTree>
    <p:extLst>
      <p:ext uri="{BB962C8B-B14F-4D97-AF65-F5344CB8AC3E}">
        <p14:creationId xmlns:p14="http://schemas.microsoft.com/office/powerpoint/2010/main" val="136652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15.3</a:t>
            </a:r>
          </a:p>
        </p:txBody>
      </p:sp>
      <p:sp>
        <p:nvSpPr>
          <p:cNvPr id="3" name="Content Placeholder 2"/>
          <p:cNvSpPr>
            <a:spLocks noGrp="1"/>
          </p:cNvSpPr>
          <p:nvPr>
            <p:ph idx="1"/>
          </p:nvPr>
        </p:nvSpPr>
        <p:spPr/>
        <p:txBody>
          <a:bodyPr/>
          <a:lstStyle/>
          <a:p>
            <a:pPr marL="0" indent="0">
              <a:buNone/>
            </a:pPr>
            <a:endParaRPr lang="en-US" dirty="0">
              <a:sym typeface="Wingdings" pitchFamily="-103" charset="2"/>
            </a:endParaRPr>
          </a:p>
          <a:p>
            <a:endParaRPr lang="en-US" dirty="0"/>
          </a:p>
        </p:txBody>
      </p:sp>
      <p:sp>
        <p:nvSpPr>
          <p:cNvPr id="4" name="Content Placeholder 3"/>
          <p:cNvSpPr>
            <a:spLocks noGrp="1"/>
          </p:cNvSpPr>
          <p:nvPr>
            <p:ph idx="13"/>
          </p:nvPr>
        </p:nvSpPr>
        <p:spPr/>
        <p:txBody>
          <a:bodyPr/>
          <a:lstStyle/>
          <a:p>
            <a:endParaRPr lang="en-US"/>
          </a:p>
        </p:txBody>
      </p:sp>
      <p:pic>
        <p:nvPicPr>
          <p:cNvPr id="4098" name="Picture 2" descr="This table has two main columns and four rows. The first row for the first column does not have a heading and then has the following in the first column: Initial concentration ( M ), Change ( M ), and Equilibrium concentration ( M ). The second column has the header of, “C u B r equilibrium arrow C u superscript positive sign plus B r superscript negative sign.” Under the second column is a subgroup of three rows and three columns. The first column is blank. The second column has the following: 0, positive x, x. The third column has the following 0, positive x, x."/>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1778" y="1506393"/>
            <a:ext cx="7679400" cy="207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144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15.4</a:t>
            </a:r>
          </a:p>
        </p:txBody>
      </p:sp>
      <p:sp>
        <p:nvSpPr>
          <p:cNvPr id="4" name="Content Placeholder 3"/>
          <p:cNvSpPr>
            <a:spLocks noGrp="1"/>
          </p:cNvSpPr>
          <p:nvPr>
            <p:ph idx="13"/>
          </p:nvPr>
        </p:nvSpPr>
        <p:spPr/>
        <p:txBody>
          <a:bodyPr/>
          <a:lstStyle/>
          <a:p>
            <a:endParaRPr lang="en-US"/>
          </a:p>
        </p:txBody>
      </p:sp>
      <p:pic>
        <p:nvPicPr>
          <p:cNvPr id="5122" name="Picture 2" descr="This table has two main columns and four rows. The first row for the first column does not have a heading and then has the following in the first column: Initial concentration ( M ), Change ( M ), and Equilibrium concentration ( M ). The second column has the header of, “C a ( O H ) subscript 2 equilibrium arrow C a superscript 2 positive sign plus 2 O H superscript negative sign.” Under the second column is a subgroup of three rows and three columns. The first column is blank. The second column has the following: 0, positive x, x. The third column has the following 0, positive 2 x, 2 x."/>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3385" y="1623867"/>
            <a:ext cx="7698056" cy="2075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535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66530" y="365127"/>
            <a:ext cx="8048819" cy="424583"/>
          </a:xfrm>
        </p:spPr>
        <p:txBody>
          <a:bodyPr/>
          <a:lstStyle/>
          <a:p>
            <a:r>
              <a:rPr lang="en-US" dirty="0"/>
              <a:t>Figure 15.3</a:t>
            </a:r>
          </a:p>
        </p:txBody>
      </p:sp>
      <p:sp>
        <p:nvSpPr>
          <p:cNvPr id="7" name="Figure Legend"/>
          <p:cNvSpPr>
            <a:spLocks noGrp="1"/>
          </p:cNvSpPr>
          <p:nvPr>
            <p:ph idx="13"/>
          </p:nvPr>
        </p:nvSpPr>
        <p:spPr>
          <a:xfrm>
            <a:off x="466530" y="4918365"/>
            <a:ext cx="8048820" cy="1271731"/>
          </a:xfrm>
        </p:spPr>
        <p:txBody>
          <a:bodyPr>
            <a:normAutofit/>
          </a:bodyPr>
          <a:lstStyle/>
          <a:p>
            <a:r>
              <a:rPr lang="en-US" sz="1600" dirty="0"/>
              <a:t>Oil paints contain pigments that are very slightly soluble in water. In addition to chrome yellow (PbCrO</a:t>
            </a:r>
            <a:r>
              <a:rPr lang="en-US" sz="1600" baseline="-25000" dirty="0"/>
              <a:t>4</a:t>
            </a:r>
            <a:r>
              <a:rPr lang="en-US" sz="1600" dirty="0"/>
              <a:t>), examples include Prussian blue (Fe</a:t>
            </a:r>
            <a:r>
              <a:rPr lang="en-US" sz="1600" baseline="-25000" dirty="0"/>
              <a:t>7</a:t>
            </a:r>
            <a:r>
              <a:rPr lang="en-US" sz="1600" dirty="0"/>
              <a:t>(CN)</a:t>
            </a:r>
            <a:r>
              <a:rPr lang="en-US" sz="1600" baseline="-25000" dirty="0"/>
              <a:t>18</a:t>
            </a:r>
            <a:r>
              <a:rPr lang="en-US" sz="1600" dirty="0"/>
              <a:t>), the reddish-orange color vermilion (</a:t>
            </a:r>
            <a:r>
              <a:rPr lang="en-US" sz="1600" dirty="0" err="1"/>
              <a:t>HgS</a:t>
            </a:r>
            <a:r>
              <a:rPr lang="en-US" sz="1600" dirty="0"/>
              <a:t>), and </a:t>
            </a:r>
            <a:r>
              <a:rPr lang="nl-NL" sz="1600" dirty="0"/>
              <a:t>green </a:t>
            </a:r>
            <a:r>
              <a:rPr lang="nl-NL" sz="1600" dirty="0" err="1"/>
              <a:t>color</a:t>
            </a:r>
            <a:r>
              <a:rPr lang="nl-NL" sz="1600" dirty="0"/>
              <a:t> </a:t>
            </a:r>
            <a:r>
              <a:rPr lang="nl-NL" sz="1600" dirty="0" err="1"/>
              <a:t>veridian</a:t>
            </a:r>
            <a:r>
              <a:rPr lang="nl-NL" sz="1600" dirty="0"/>
              <a:t> (Cr</a:t>
            </a:r>
            <a:r>
              <a:rPr lang="nl-NL" sz="1600" baseline="-25000" dirty="0"/>
              <a:t>2</a:t>
            </a:r>
            <a:r>
              <a:rPr lang="nl-NL" sz="1600" dirty="0"/>
              <a:t>O</a:t>
            </a:r>
            <a:r>
              <a:rPr lang="nl-NL" sz="1600" baseline="-25000" dirty="0"/>
              <a:t>3</a:t>
            </a:r>
            <a:r>
              <a:rPr lang="nl-NL" sz="1600" dirty="0"/>
              <a:t>). (credit: Sonny </a:t>
            </a:r>
            <a:r>
              <a:rPr lang="nl-NL" sz="1600" dirty="0" err="1"/>
              <a:t>Abesamis</a:t>
            </a:r>
            <a:r>
              <a:rPr lang="nl-NL" sz="1600" dirty="0"/>
              <a:t>)</a:t>
            </a:r>
            <a:endParaRPr lang="en-US" sz="1600" dirty="0"/>
          </a:p>
        </p:txBody>
      </p:sp>
      <p:pic>
        <p:nvPicPr>
          <p:cNvPr id="8" name="Figure" descr="A photograph is shown of a portion of an oil painting which reveals colors of orange, brown, yellow, green, blue, and purple colors in its strokes. A few water droplets rest on the surface."/>
          <p:cNvPicPr>
            <a:picLocks noChangeAspect="1"/>
          </p:cNvPicPr>
          <p:nvPr/>
        </p:nvPicPr>
        <p:blipFill>
          <a:blip r:embed="rId2" cstate="email">
            <a:extLst>
              <a:ext uri="{28A0092B-C50C-407E-A947-70E740481C1C}">
                <a14:useLocalDpi xmlns:a14="http://schemas.microsoft.com/office/drawing/2010/main" val="0"/>
              </a:ext>
            </a:extLst>
          </a:blip>
          <a:srcRect l="-26721" r="-26721"/>
          <a:stretch>
            <a:fillRect/>
          </a:stretch>
        </p:blipFill>
        <p:spPr>
          <a:xfrm>
            <a:off x="457200" y="1122363"/>
            <a:ext cx="8062913" cy="3500437"/>
          </a:xfrm>
          <a:prstGeom prst="rect">
            <a:avLst/>
          </a:prstGeom>
        </p:spPr>
      </p:pic>
    </p:spTree>
    <p:extLst>
      <p:ext uri="{BB962C8B-B14F-4D97-AF65-F5344CB8AC3E}">
        <p14:creationId xmlns:p14="http://schemas.microsoft.com/office/powerpoint/2010/main" val="479832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15.6</a:t>
            </a:r>
          </a:p>
        </p:txBody>
      </p:sp>
      <p:sp>
        <p:nvSpPr>
          <p:cNvPr id="7" name="Figure Legend" hidden="1"/>
          <p:cNvSpPr>
            <a:spLocks noGrp="1"/>
          </p:cNvSpPr>
          <p:nvPr>
            <p:ph idx="13"/>
          </p:nvPr>
        </p:nvSpPr>
        <p:spPr/>
        <p:txBody>
          <a:bodyPr>
            <a:normAutofit/>
          </a:bodyPr>
          <a:lstStyle/>
          <a:p>
            <a:endParaRPr lang="en-US" sz="1600" dirty="0"/>
          </a:p>
        </p:txBody>
      </p:sp>
      <p:pic>
        <p:nvPicPr>
          <p:cNvPr id="6146" name="Picture 2" descr="This table has two main columns and four rows. The first row for the first column does not have a heading and then has the following in the first column: Initial concentration ( M ), Change ( M ), Equilibrium concentration ( M ). The second column has the header of, “H g subscript 2 C l subscript 2 equilibrium arrow H g subscript 2 superscript 2 positive sign plus 2 C l superscript negative sign.” Under the second column is a subgroup of three rows and three columns. The first column is blank. The second column has the following: 0, positive x, x. The third column has the following: 0, positive 2 x, 2 x."/>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8145" y="1745832"/>
            <a:ext cx="7639356" cy="2067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848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75861" y="365126"/>
            <a:ext cx="8039489" cy="466148"/>
          </a:xfrm>
        </p:spPr>
        <p:txBody>
          <a:bodyPr>
            <a:normAutofit/>
          </a:bodyPr>
          <a:lstStyle/>
          <a:p>
            <a:r>
              <a:rPr lang="en-US" dirty="0">
                <a:solidFill>
                  <a:srgbClr val="6CB255"/>
                </a:solidFill>
              </a:rPr>
              <a:t>Figure 15.4</a:t>
            </a:r>
          </a:p>
        </p:txBody>
      </p:sp>
      <p:sp>
        <p:nvSpPr>
          <p:cNvPr id="14" name="Figure Legend"/>
          <p:cNvSpPr>
            <a:spLocks noGrp="1"/>
          </p:cNvSpPr>
          <p:nvPr>
            <p:ph sz="half" idx="2"/>
          </p:nvPr>
        </p:nvSpPr>
        <p:spPr>
          <a:xfrm>
            <a:off x="4606925" y="1107617"/>
            <a:ext cx="3913188" cy="5256973"/>
          </a:xfrm>
        </p:spPr>
        <p:txBody>
          <a:bodyPr>
            <a:noAutofit/>
          </a:bodyPr>
          <a:lstStyle/>
          <a:p>
            <a:pPr marL="0" indent="0">
              <a:buNone/>
            </a:pPr>
            <a:r>
              <a:rPr lang="en-US" sz="1600" dirty="0">
                <a:solidFill>
                  <a:schemeClr val="tx1"/>
                </a:solidFill>
              </a:rPr>
              <a:t>The suspension of barium sulfate coats the intestinal tract, which allows for greater visual detail than a traditional X-ray. (credit modification of work by “glitzy queen00”/Wikimedia Commons)</a:t>
            </a:r>
          </a:p>
        </p:txBody>
      </p:sp>
      <p:pic>
        <p:nvPicPr>
          <p:cNvPr id="7" name="Picture 6">
            <a:extLst>
              <a:ext uri="{FF2B5EF4-FFF2-40B4-BE49-F238E27FC236}">
                <a16:creationId xmlns:a16="http://schemas.microsoft.com/office/drawing/2014/main" id="{5D53EA22-FE8F-49BA-A910-81AD3C93690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pic>
        <p:nvPicPr>
          <p:cNvPr id="8" name="Figure" descr="This figure contains one image. A black and white abdominal x-ray image is shown in which the intestinal tract of a person is clearly visible in white."/>
          <p:cNvPicPr>
            <a:picLocks noChangeAspect="1"/>
          </p:cNvPicPr>
          <p:nvPr/>
        </p:nvPicPr>
        <p:blipFill>
          <a:blip r:embed="rId3" cstate="email">
            <a:extLst>
              <a:ext uri="{28A0092B-C50C-407E-A947-70E740481C1C}">
                <a14:useLocalDpi xmlns:a14="http://schemas.microsoft.com/office/drawing/2010/main" val="0"/>
              </a:ext>
            </a:extLst>
          </a:blip>
          <a:srcRect l="-5116" r="-5116"/>
          <a:stretch>
            <a:fillRect/>
          </a:stretch>
        </p:blipFill>
        <p:spPr>
          <a:xfrm>
            <a:off x="457200" y="958793"/>
            <a:ext cx="4032250" cy="5256213"/>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Solubility and Precipitates </a:t>
            </a:r>
          </a:p>
        </p:txBody>
      </p:sp>
      <p:sp>
        <p:nvSpPr>
          <p:cNvPr id="3" name="Content Placeholder 2"/>
          <p:cNvSpPr>
            <a:spLocks noGrp="1"/>
          </p:cNvSpPr>
          <p:nvPr>
            <p:ph idx="1"/>
          </p:nvPr>
        </p:nvSpPr>
        <p:spPr/>
        <p:txBody>
          <a:bodyPr>
            <a:normAutofit/>
          </a:bodyPr>
          <a:lstStyle/>
          <a:p>
            <a:r>
              <a:rPr lang="en-US" dirty="0">
                <a:sym typeface="Wingdings" charset="2"/>
              </a:rPr>
              <a:t>Recall, equilibrium can be approached from either direction. </a:t>
            </a:r>
          </a:p>
          <a:p>
            <a:endParaRPr lang="en-US" dirty="0">
              <a:sym typeface="Wingdings" charset="2"/>
            </a:endParaRPr>
          </a:p>
          <a:p>
            <a:pPr marL="0" indent="0" algn="ctr">
              <a:buNone/>
            </a:pPr>
            <a:r>
              <a:rPr lang="en-US" dirty="0">
                <a:sym typeface="Wingdings" charset="2"/>
              </a:rPr>
              <a:t>SrCrO</a:t>
            </a:r>
            <a:r>
              <a:rPr lang="en-US" baseline="-25000" dirty="0">
                <a:sym typeface="Wingdings" charset="2"/>
              </a:rPr>
              <a:t>4</a:t>
            </a:r>
            <a:r>
              <a:rPr lang="en-US" dirty="0">
                <a:sym typeface="Wingdings" charset="2"/>
              </a:rPr>
              <a:t>(</a:t>
            </a:r>
            <a:r>
              <a:rPr lang="en-US" i="1" dirty="0">
                <a:sym typeface="Wingdings" charset="2"/>
              </a:rPr>
              <a:t>s</a:t>
            </a:r>
            <a:r>
              <a:rPr lang="en-US" dirty="0">
                <a:sym typeface="Wingdings" charset="2"/>
              </a:rPr>
              <a:t>) </a:t>
            </a:r>
            <a:r>
              <a:rPr lang="en-US" dirty="0">
                <a:latin typeface="Osaka" charset="-128"/>
                <a:ea typeface="ヒラギノ角ゴ Pro W3" charset="-128"/>
              </a:rPr>
              <a:t>⇌</a:t>
            </a:r>
            <a:r>
              <a:rPr lang="en-US" dirty="0">
                <a:latin typeface="Times New Roman"/>
                <a:cs typeface="Times New Roman"/>
                <a:sym typeface="Wingdings" charset="2"/>
              </a:rPr>
              <a:t> </a:t>
            </a:r>
            <a:r>
              <a:rPr lang="en-US" dirty="0"/>
              <a:t>Sr</a:t>
            </a:r>
            <a:r>
              <a:rPr lang="en-US" baseline="30000" dirty="0"/>
              <a:t>2+ </a:t>
            </a:r>
            <a:r>
              <a:rPr lang="en-US" dirty="0"/>
              <a:t>(</a:t>
            </a:r>
            <a:r>
              <a:rPr lang="en-US" i="1" dirty="0" err="1"/>
              <a:t>aq</a:t>
            </a:r>
            <a:r>
              <a:rPr lang="en-US" dirty="0"/>
              <a:t>) + CrO</a:t>
            </a:r>
            <a:r>
              <a:rPr lang="en-US" baseline="-25000" dirty="0"/>
              <a:t>4</a:t>
            </a:r>
            <a:r>
              <a:rPr lang="en-US" baseline="30000" dirty="0"/>
              <a:t>2–</a:t>
            </a:r>
            <a:r>
              <a:rPr lang="en-US" dirty="0"/>
              <a:t>(</a:t>
            </a:r>
            <a:r>
              <a:rPr lang="en-US" i="1" dirty="0" err="1"/>
              <a:t>aq</a:t>
            </a:r>
            <a:r>
              <a:rPr lang="en-US" dirty="0"/>
              <a:t>) </a:t>
            </a:r>
          </a:p>
          <a:p>
            <a:pPr marL="0" indent="0">
              <a:buNone/>
            </a:pPr>
            <a:endParaRPr lang="en-US" dirty="0">
              <a:sym typeface="Wingdings" charset="2"/>
            </a:endParaRPr>
          </a:p>
          <a:p>
            <a:r>
              <a:rPr lang="en-US" dirty="0">
                <a:sym typeface="Wingdings" charset="2"/>
              </a:rPr>
              <a:t>Starting with just reactants</a:t>
            </a:r>
            <a:r>
              <a:rPr lang="en-US" dirty="0"/>
              <a:t>—</a:t>
            </a:r>
            <a:r>
              <a:rPr lang="en-US" dirty="0">
                <a:sym typeface="Wingdings" charset="2"/>
              </a:rPr>
              <a:t>Add solid compound to water.</a:t>
            </a:r>
          </a:p>
          <a:p>
            <a:r>
              <a:rPr lang="en-US" dirty="0">
                <a:sym typeface="Wingdings" charset="2"/>
              </a:rPr>
              <a:t>Starting with just products</a:t>
            </a:r>
            <a:r>
              <a:rPr lang="en-US" dirty="0"/>
              <a:t>—</a:t>
            </a:r>
            <a:r>
              <a:rPr lang="en-US" dirty="0">
                <a:sym typeface="Wingdings" charset="2"/>
              </a:rPr>
              <a:t>Add ions to water. </a:t>
            </a:r>
          </a:p>
          <a:p>
            <a:endParaRPr lang="en-US" dirty="0"/>
          </a:p>
        </p:txBody>
      </p:sp>
    </p:spTree>
    <p:extLst>
      <p:ext uri="{BB962C8B-B14F-4D97-AF65-F5344CB8AC3E}">
        <p14:creationId xmlns:p14="http://schemas.microsoft.com/office/powerpoint/2010/main" val="2841442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Precipitate Formation</a:t>
            </a:r>
          </a:p>
        </p:txBody>
      </p:sp>
      <p:sp>
        <p:nvSpPr>
          <p:cNvPr id="3" name="Content Placeholder 2"/>
          <p:cNvSpPr>
            <a:spLocks noGrp="1"/>
          </p:cNvSpPr>
          <p:nvPr>
            <p:ph idx="1"/>
          </p:nvPr>
        </p:nvSpPr>
        <p:spPr/>
        <p:txBody>
          <a:bodyPr/>
          <a:lstStyle/>
          <a:p>
            <a:pPr marL="173736" lvl="0" indent="-173736" defTabSz="914400" fontAlgn="base">
              <a:lnSpc>
                <a:spcPct val="100000"/>
              </a:lnSpc>
              <a:spcBef>
                <a:spcPct val="20000"/>
              </a:spcBef>
              <a:spcAft>
                <a:spcPct val="0"/>
              </a:spcAft>
              <a:buFont typeface="Times" pitchFamily="-103" charset="0"/>
              <a:buChar char="•"/>
              <a:defRPr/>
            </a:pPr>
            <a:r>
              <a:rPr lang="en-US" kern="0" dirty="0">
                <a:solidFill>
                  <a:schemeClr val="tx1"/>
                </a:solidFill>
                <a:cs typeface="Osaka" pitchFamily="-103" charset="-128"/>
              </a:rPr>
              <a:t>Consider mixing two solutions:  </a:t>
            </a:r>
          </a:p>
          <a:p>
            <a:pPr marL="0" lvl="0" indent="0" algn="ctr" defTabSz="914400" fontAlgn="base">
              <a:lnSpc>
                <a:spcPct val="100000"/>
              </a:lnSpc>
              <a:spcBef>
                <a:spcPct val="20000"/>
              </a:spcBef>
              <a:spcAft>
                <a:spcPct val="0"/>
              </a:spcAft>
              <a:buNone/>
              <a:defRPr/>
            </a:pPr>
            <a:r>
              <a:rPr lang="en-US" kern="0" dirty="0" err="1">
                <a:solidFill>
                  <a:schemeClr val="tx1"/>
                </a:solidFill>
                <a:cs typeface="Osaka" pitchFamily="-103" charset="-128"/>
              </a:rPr>
              <a:t>Sr</a:t>
            </a:r>
            <a:r>
              <a:rPr lang="en-US" kern="0" dirty="0">
                <a:solidFill>
                  <a:schemeClr val="tx1"/>
                </a:solidFill>
                <a:cs typeface="Osaka" pitchFamily="-103" charset="-128"/>
              </a:rPr>
              <a:t>(NO</a:t>
            </a:r>
            <a:r>
              <a:rPr lang="en-US" kern="0" baseline="-25000" dirty="0">
                <a:solidFill>
                  <a:schemeClr val="tx1"/>
                </a:solidFill>
                <a:cs typeface="Osaka" pitchFamily="-103" charset="-128"/>
              </a:rPr>
              <a:t>3</a:t>
            </a:r>
            <a:r>
              <a:rPr lang="en-US" kern="0" dirty="0">
                <a:solidFill>
                  <a:schemeClr val="tx1"/>
                </a:solidFill>
                <a:cs typeface="Osaka" pitchFamily="-103" charset="-128"/>
              </a:rPr>
              <a:t>)</a:t>
            </a:r>
            <a:r>
              <a:rPr lang="en-US" kern="0" baseline="-25000" dirty="0">
                <a:solidFill>
                  <a:schemeClr val="tx1"/>
                </a:solidFill>
                <a:cs typeface="Osaka" pitchFamily="-103" charset="-128"/>
              </a:rPr>
              <a:t>2</a:t>
            </a:r>
            <a:r>
              <a:rPr lang="en-US" kern="0" dirty="0">
                <a:solidFill>
                  <a:schemeClr val="tx1"/>
                </a:solidFill>
                <a:cs typeface="Osaka" pitchFamily="-103" charset="-128"/>
              </a:rPr>
              <a:t> (</a:t>
            </a:r>
            <a:r>
              <a:rPr lang="en-US" i="1" kern="0" dirty="0" err="1">
                <a:solidFill>
                  <a:schemeClr val="tx1"/>
                </a:solidFill>
                <a:cs typeface="Osaka" pitchFamily="-103" charset="-128"/>
              </a:rPr>
              <a:t>aq</a:t>
            </a:r>
            <a:r>
              <a:rPr lang="en-US" kern="0" dirty="0">
                <a:cs typeface="Osaka" pitchFamily="-103" charset="-128"/>
              </a:rPr>
              <a:t>) and K</a:t>
            </a:r>
            <a:r>
              <a:rPr lang="en-US" kern="0" baseline="-25000" dirty="0">
                <a:cs typeface="Osaka" pitchFamily="-103" charset="-128"/>
              </a:rPr>
              <a:t>2</a:t>
            </a:r>
            <a:r>
              <a:rPr lang="en-US" kern="0" dirty="0">
                <a:cs typeface="Osaka" pitchFamily="-103" charset="-128"/>
              </a:rPr>
              <a:t>CrO</a:t>
            </a:r>
            <a:r>
              <a:rPr lang="en-US" kern="0" baseline="-25000" dirty="0">
                <a:cs typeface="Osaka" pitchFamily="-103" charset="-128"/>
              </a:rPr>
              <a:t>4</a:t>
            </a:r>
            <a:r>
              <a:rPr lang="en-US" kern="0" dirty="0">
                <a:cs typeface="Osaka" pitchFamily="-103" charset="-128"/>
              </a:rPr>
              <a:t> (</a:t>
            </a:r>
            <a:r>
              <a:rPr lang="en-US" i="1" kern="0" dirty="0" err="1">
                <a:cs typeface="Osaka" pitchFamily="-103" charset="-128"/>
              </a:rPr>
              <a:t>aq</a:t>
            </a:r>
            <a:r>
              <a:rPr lang="en-US" kern="0" dirty="0">
                <a:cs typeface="Osaka" pitchFamily="-103" charset="-128"/>
              </a:rPr>
              <a:t>)</a:t>
            </a:r>
            <a:endParaRPr lang="en-US" kern="0" dirty="0">
              <a:solidFill>
                <a:schemeClr val="tx1"/>
              </a:solidFill>
              <a:cs typeface="Osaka" pitchFamily="-103" charset="-128"/>
            </a:endParaRPr>
          </a:p>
          <a:p>
            <a:endParaRPr lang="en-US" dirty="0"/>
          </a:p>
        </p:txBody>
      </p:sp>
    </p:spTree>
    <p:extLst>
      <p:ext uri="{BB962C8B-B14F-4D97-AF65-F5344CB8AC3E}">
        <p14:creationId xmlns:p14="http://schemas.microsoft.com/office/powerpoint/2010/main" val="53379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p:txBody>
          <a:bodyPr/>
          <a:lstStyle/>
          <a:p>
            <a:r>
              <a:rPr lang="en-US" dirty="0"/>
              <a:t>15.1 Precipitation and Dissolution</a:t>
            </a:r>
          </a:p>
          <a:p>
            <a:r>
              <a:rPr lang="en-US" dirty="0"/>
              <a:t>15.2 Lewis Acids and Bases </a:t>
            </a:r>
          </a:p>
          <a:p>
            <a:r>
              <a:rPr lang="en-US" dirty="0"/>
              <a:t>15.3 Coupled Equilibria</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85889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K</a:t>
            </a:r>
            <a:r>
              <a:rPr lang="en-US" baseline="-25000" dirty="0" err="1"/>
              <a:t>sp</a:t>
            </a:r>
            <a:r>
              <a:rPr lang="en-US" dirty="0"/>
              <a:t> and Precipitate Formation</a:t>
            </a:r>
          </a:p>
        </p:txBody>
      </p:sp>
      <p:sp>
        <p:nvSpPr>
          <p:cNvPr id="3" name="Content Placeholder 2"/>
          <p:cNvSpPr>
            <a:spLocks noGrp="1"/>
          </p:cNvSpPr>
          <p:nvPr>
            <p:ph idx="1"/>
          </p:nvPr>
        </p:nvSpPr>
        <p:spPr/>
        <p:txBody>
          <a:bodyPr/>
          <a:lstStyle/>
          <a:p>
            <a:r>
              <a:rPr lang="en-US" dirty="0" err="1"/>
              <a:t>K</a:t>
            </a:r>
            <a:r>
              <a:rPr lang="en-US" i="1" baseline="-25000" dirty="0" err="1"/>
              <a:t>sp</a:t>
            </a:r>
            <a:r>
              <a:rPr lang="en-US" dirty="0"/>
              <a:t> values can be used to predict whether a precipitate will form when ions (from solutions) are added to water. </a:t>
            </a:r>
          </a:p>
          <a:p>
            <a:pPr lvl="1"/>
            <a:r>
              <a:rPr lang="en-US" dirty="0"/>
              <a:t>Recall the use of Q, the reaction quotient. </a:t>
            </a:r>
          </a:p>
          <a:p>
            <a:endParaRPr lang="en-US" dirty="0"/>
          </a:p>
          <a:p>
            <a:pPr lvl="1"/>
            <a:r>
              <a:rPr lang="en-US" dirty="0"/>
              <a:t>Q is of the same form as </a:t>
            </a:r>
            <a:r>
              <a:rPr lang="en-US" dirty="0" err="1"/>
              <a:t>K</a:t>
            </a:r>
            <a:r>
              <a:rPr lang="en-US" i="1" baseline="-25000" dirty="0" err="1"/>
              <a:t>sp</a:t>
            </a:r>
            <a:r>
              <a:rPr lang="en-US" dirty="0"/>
              <a:t>, only difference is the concentrations at any particular moment can be used with Q and only equilibrium concentrations can be used with </a:t>
            </a:r>
            <a:r>
              <a:rPr lang="en-US" dirty="0" err="1"/>
              <a:t>K</a:t>
            </a:r>
            <a:r>
              <a:rPr lang="en-US" i="1" baseline="-25000" dirty="0" err="1"/>
              <a:t>sp</a:t>
            </a:r>
            <a:r>
              <a:rPr lang="en-US" dirty="0"/>
              <a:t>.</a:t>
            </a:r>
          </a:p>
          <a:p>
            <a:pPr lvl="1"/>
            <a:endParaRPr lang="en-US" dirty="0"/>
          </a:p>
          <a:p>
            <a:pPr marL="0" indent="0" algn="ctr">
              <a:buNone/>
            </a:pPr>
            <a:r>
              <a:rPr lang="en-US" dirty="0">
                <a:sym typeface="Wingdings" charset="2"/>
              </a:rPr>
              <a:t>SrCrO</a:t>
            </a:r>
            <a:r>
              <a:rPr lang="en-US" baseline="-25000" dirty="0">
                <a:sym typeface="Wingdings" charset="2"/>
              </a:rPr>
              <a:t>4</a:t>
            </a:r>
            <a:r>
              <a:rPr lang="en-US" dirty="0">
                <a:sym typeface="Wingdings" charset="2"/>
              </a:rPr>
              <a:t>(</a:t>
            </a:r>
            <a:r>
              <a:rPr lang="en-US" i="1" dirty="0">
                <a:sym typeface="Wingdings" charset="2"/>
              </a:rPr>
              <a:t>s</a:t>
            </a:r>
            <a:r>
              <a:rPr lang="en-US" dirty="0">
                <a:sym typeface="Wingdings" charset="2"/>
              </a:rPr>
              <a:t>) </a:t>
            </a:r>
            <a:r>
              <a:rPr lang="en-US" b="1" dirty="0">
                <a:latin typeface="Osaka" charset="-128"/>
                <a:ea typeface="ヒラギノ角ゴ Pro W3" charset="-128"/>
              </a:rPr>
              <a:t>⇌</a:t>
            </a:r>
            <a:r>
              <a:rPr lang="en-US" dirty="0">
                <a:latin typeface="Times New Roman"/>
                <a:cs typeface="Times New Roman"/>
                <a:sym typeface="Wingdings" charset="2"/>
              </a:rPr>
              <a:t> </a:t>
            </a:r>
            <a:r>
              <a:rPr lang="en-US" dirty="0"/>
              <a:t>Sr</a:t>
            </a:r>
            <a:r>
              <a:rPr lang="en-US" baseline="30000" dirty="0"/>
              <a:t>2+ </a:t>
            </a:r>
            <a:r>
              <a:rPr lang="en-US" dirty="0"/>
              <a:t>(</a:t>
            </a:r>
            <a:r>
              <a:rPr lang="en-US" i="1" dirty="0" err="1"/>
              <a:t>aq</a:t>
            </a:r>
            <a:r>
              <a:rPr lang="en-US" dirty="0"/>
              <a:t>) + CrO</a:t>
            </a:r>
            <a:r>
              <a:rPr lang="en-US" baseline="-25000" dirty="0"/>
              <a:t>4</a:t>
            </a:r>
            <a:r>
              <a:rPr lang="en-US" baseline="30000" dirty="0"/>
              <a:t>2–</a:t>
            </a:r>
            <a:r>
              <a:rPr lang="en-US" dirty="0"/>
              <a:t>(</a:t>
            </a:r>
            <a:r>
              <a:rPr lang="en-US" i="1" dirty="0" err="1"/>
              <a:t>aq</a:t>
            </a:r>
            <a:r>
              <a:rPr lang="en-US" dirty="0"/>
              <a:t>) </a:t>
            </a:r>
            <a:endParaRPr lang="en-US" dirty="0">
              <a:sym typeface="Wingdings" charset="2"/>
            </a:endParaRP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35562397"/>
              </p:ext>
            </p:extLst>
          </p:nvPr>
        </p:nvGraphicFramePr>
        <p:xfrm>
          <a:off x="1543651" y="4238625"/>
          <a:ext cx="2558738" cy="500063"/>
        </p:xfrm>
        <a:graphic>
          <a:graphicData uri="http://schemas.openxmlformats.org/presentationml/2006/ole">
            <mc:AlternateContent xmlns:mc="http://schemas.openxmlformats.org/markup-compatibility/2006">
              <mc:Choice xmlns:v="urn:schemas-microsoft-com:vml" Requires="v">
                <p:oleObj spid="_x0000_s2098" name="Equation" r:id="rId3" imgW="1295280" imgH="253800" progId="Equation.DSMT4">
                  <p:embed/>
                </p:oleObj>
              </mc:Choice>
              <mc:Fallback>
                <p:oleObj name="Equation" r:id="rId3" imgW="1295280" imgH="253800" progId="Equation.DSMT4">
                  <p:embed/>
                  <p:pic>
                    <p:nvPicPr>
                      <p:cNvPr id="0" name="Object 2"/>
                      <p:cNvPicPr>
                        <a:picLocks noChangeAspect="1" noChangeArrowheads="1"/>
                      </p:cNvPicPr>
                      <p:nvPr/>
                    </p:nvPicPr>
                    <p:blipFill>
                      <a:blip r:embed="rId4"/>
                      <a:srcRect/>
                      <a:stretch>
                        <a:fillRect/>
                      </a:stretch>
                    </p:blipFill>
                    <p:spPr bwMode="auto">
                      <a:xfrm>
                        <a:off x="1543651" y="4238625"/>
                        <a:ext cx="2558738" cy="5000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78479573"/>
              </p:ext>
            </p:extLst>
          </p:nvPr>
        </p:nvGraphicFramePr>
        <p:xfrm>
          <a:off x="5101540" y="4238625"/>
          <a:ext cx="2393048" cy="500063"/>
        </p:xfrm>
        <a:graphic>
          <a:graphicData uri="http://schemas.openxmlformats.org/presentationml/2006/ole">
            <mc:AlternateContent xmlns:mc="http://schemas.openxmlformats.org/markup-compatibility/2006">
              <mc:Choice xmlns:v="urn:schemas-microsoft-com:vml" Requires="v">
                <p:oleObj spid="_x0000_s2099" name="Equation" r:id="rId5" imgW="1193760" imgH="241200" progId="Equation.DSMT4">
                  <p:embed/>
                </p:oleObj>
              </mc:Choice>
              <mc:Fallback>
                <p:oleObj name="Equation" r:id="rId5" imgW="1193760" imgH="241200" progId="Equation.DSMT4">
                  <p:embed/>
                  <p:pic>
                    <p:nvPicPr>
                      <p:cNvPr id="0" name="Object 2"/>
                      <p:cNvPicPr>
                        <a:picLocks noChangeAspect="1" noChangeArrowheads="1"/>
                      </p:cNvPicPr>
                      <p:nvPr/>
                    </p:nvPicPr>
                    <p:blipFill>
                      <a:blip r:embed="rId6"/>
                      <a:srcRect/>
                      <a:stretch>
                        <a:fillRect/>
                      </a:stretch>
                    </p:blipFill>
                    <p:spPr bwMode="auto">
                      <a:xfrm>
                        <a:off x="5101540" y="4238625"/>
                        <a:ext cx="2393048" cy="5000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31533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K</a:t>
            </a:r>
            <a:r>
              <a:rPr lang="en-US" baseline="-25000" dirty="0" err="1"/>
              <a:t>sp</a:t>
            </a:r>
            <a:r>
              <a:rPr lang="en-US" dirty="0"/>
              <a:t> and Precipitate Formation</a:t>
            </a:r>
          </a:p>
        </p:txBody>
      </p:sp>
      <p:sp>
        <p:nvSpPr>
          <p:cNvPr id="3" name="Content Placeholder 2"/>
          <p:cNvSpPr>
            <a:spLocks noGrp="1"/>
          </p:cNvSpPr>
          <p:nvPr>
            <p:ph idx="1"/>
          </p:nvPr>
        </p:nvSpPr>
        <p:spPr>
          <a:xfrm>
            <a:off x="628650" y="1662545"/>
            <a:ext cx="7886700" cy="4457700"/>
          </a:xfrm>
        </p:spPr>
        <p:txBody>
          <a:bodyPr/>
          <a:lstStyle/>
          <a:p>
            <a:pPr>
              <a:spcBef>
                <a:spcPts val="600"/>
              </a:spcBef>
              <a:buClr>
                <a:schemeClr val="accent3"/>
              </a:buClr>
              <a:buFont typeface="Arial" panose="020B0604020202020204" pitchFamily="34" charset="0"/>
              <a:buChar char="•"/>
            </a:pPr>
            <a:r>
              <a:rPr lang="en-US" dirty="0">
                <a:solidFill>
                  <a:schemeClr val="accent3"/>
                </a:solidFill>
              </a:rPr>
              <a:t>The relative magnitude of Q vs. </a:t>
            </a:r>
            <a:r>
              <a:rPr lang="en-US" i="1" dirty="0" err="1">
                <a:solidFill>
                  <a:schemeClr val="accent3"/>
                </a:solidFill>
              </a:rPr>
              <a:t>K</a:t>
            </a:r>
            <a:r>
              <a:rPr lang="en-US" baseline="-25000" dirty="0" err="1">
                <a:solidFill>
                  <a:schemeClr val="accent3"/>
                </a:solidFill>
              </a:rPr>
              <a:t>sp</a:t>
            </a:r>
            <a:r>
              <a:rPr lang="en-US" dirty="0">
                <a:solidFill>
                  <a:schemeClr val="accent3"/>
                </a:solidFill>
              </a:rPr>
              <a:t> will indicate whether or not a precipitate will form.</a:t>
            </a:r>
          </a:p>
          <a:p>
            <a:pPr>
              <a:spcBef>
                <a:spcPts val="600"/>
              </a:spcBef>
              <a:buClr>
                <a:schemeClr val="accent3"/>
              </a:buClr>
              <a:buFont typeface="Arial" panose="020B0604020202020204" pitchFamily="34" charset="0"/>
              <a:buChar char="•"/>
            </a:pPr>
            <a:endParaRPr lang="en-US" dirty="0">
              <a:solidFill>
                <a:schemeClr val="accent3"/>
              </a:solidFill>
            </a:endParaRPr>
          </a:p>
          <a:p>
            <a:pPr marL="0" indent="0" algn="ctr">
              <a:buNone/>
            </a:pPr>
            <a:r>
              <a:rPr lang="en-US" dirty="0">
                <a:sym typeface="Wingdings" charset="2"/>
              </a:rPr>
              <a:t>SrCrO</a:t>
            </a:r>
            <a:r>
              <a:rPr lang="en-US" baseline="-25000" dirty="0">
                <a:sym typeface="Wingdings" charset="2"/>
              </a:rPr>
              <a:t>4</a:t>
            </a:r>
            <a:r>
              <a:rPr lang="en-US" dirty="0">
                <a:sym typeface="Wingdings" charset="2"/>
              </a:rPr>
              <a:t>(</a:t>
            </a:r>
            <a:r>
              <a:rPr lang="en-US" i="1" dirty="0">
                <a:sym typeface="Wingdings" charset="2"/>
              </a:rPr>
              <a:t>s</a:t>
            </a:r>
            <a:r>
              <a:rPr lang="en-US" dirty="0">
                <a:sym typeface="Wingdings" charset="2"/>
              </a:rPr>
              <a:t>) </a:t>
            </a:r>
            <a:r>
              <a:rPr lang="en-US" b="1" dirty="0">
                <a:latin typeface="Osaka" charset="-128"/>
                <a:ea typeface="ヒラギノ角ゴ Pro W3" charset="-128"/>
              </a:rPr>
              <a:t>⇌</a:t>
            </a:r>
            <a:r>
              <a:rPr lang="en-US" dirty="0">
                <a:latin typeface="Times New Roman"/>
                <a:cs typeface="Times New Roman"/>
                <a:sym typeface="Wingdings" charset="2"/>
              </a:rPr>
              <a:t> </a:t>
            </a:r>
            <a:r>
              <a:rPr lang="en-US" dirty="0"/>
              <a:t>Sr</a:t>
            </a:r>
            <a:r>
              <a:rPr lang="en-US" baseline="30000" dirty="0"/>
              <a:t>2+ </a:t>
            </a:r>
            <a:r>
              <a:rPr lang="en-US" dirty="0"/>
              <a:t>(</a:t>
            </a:r>
            <a:r>
              <a:rPr lang="en-US" i="1" dirty="0" err="1"/>
              <a:t>aq</a:t>
            </a:r>
            <a:r>
              <a:rPr lang="en-US" dirty="0"/>
              <a:t>) + CrO</a:t>
            </a:r>
            <a:r>
              <a:rPr lang="en-US" baseline="-25000" dirty="0"/>
              <a:t>4</a:t>
            </a:r>
            <a:r>
              <a:rPr lang="en-US" baseline="30000" dirty="0"/>
              <a:t>2–</a:t>
            </a:r>
            <a:r>
              <a:rPr lang="en-US" dirty="0"/>
              <a:t>(</a:t>
            </a:r>
            <a:r>
              <a:rPr lang="en-US" i="1" dirty="0" err="1"/>
              <a:t>aq</a:t>
            </a:r>
            <a:r>
              <a:rPr lang="en-US" dirty="0"/>
              <a:t>) </a:t>
            </a:r>
            <a:endParaRPr lang="en-US" dirty="0">
              <a:sym typeface="Wingdings" charset="2"/>
            </a:endParaRPr>
          </a:p>
          <a:p>
            <a:endParaRPr lang="en-US" dirty="0"/>
          </a:p>
          <a:p>
            <a:r>
              <a:rPr lang="en-US" b="1" dirty="0"/>
              <a:t>If Q &gt; </a:t>
            </a:r>
            <a:r>
              <a:rPr lang="en-US" b="1" i="1" dirty="0" err="1"/>
              <a:t>K</a:t>
            </a:r>
            <a:r>
              <a:rPr lang="en-US" b="1" baseline="-25000" dirty="0" err="1"/>
              <a:t>sp</a:t>
            </a:r>
            <a:r>
              <a:rPr lang="en-US" b="1" dirty="0"/>
              <a:t>, a precipitate will form</a:t>
            </a:r>
            <a:r>
              <a:rPr lang="en-US" dirty="0"/>
              <a:t>, decreasing the ion concentrations until equilibrium is established.</a:t>
            </a:r>
          </a:p>
          <a:p>
            <a:endParaRPr lang="en-US" dirty="0"/>
          </a:p>
          <a:p>
            <a:r>
              <a:rPr lang="en-US" b="1" dirty="0"/>
              <a:t>If Q &lt; </a:t>
            </a:r>
            <a:r>
              <a:rPr lang="en-US" b="1" i="1" dirty="0" err="1"/>
              <a:t>K</a:t>
            </a:r>
            <a:r>
              <a:rPr lang="en-US" b="1" baseline="-25000" dirty="0" err="1"/>
              <a:t>sp</a:t>
            </a:r>
            <a:r>
              <a:rPr lang="en-US" b="1" dirty="0"/>
              <a:t>, the solution is unsaturated</a:t>
            </a:r>
            <a:r>
              <a:rPr lang="en-US" dirty="0"/>
              <a:t>,</a:t>
            </a:r>
            <a:r>
              <a:rPr lang="en-US" b="1" dirty="0"/>
              <a:t> </a:t>
            </a:r>
            <a:r>
              <a:rPr lang="en-US" dirty="0"/>
              <a:t>no precipitate will form, and if desired more compound can be dissolved. </a:t>
            </a:r>
          </a:p>
          <a:p>
            <a:endParaRPr lang="en-US" dirty="0"/>
          </a:p>
          <a:p>
            <a:r>
              <a:rPr lang="en-US" b="1" dirty="0"/>
              <a:t>If Q = </a:t>
            </a:r>
            <a:r>
              <a:rPr lang="en-US" b="1" i="1" dirty="0" err="1"/>
              <a:t>K</a:t>
            </a:r>
            <a:r>
              <a:rPr lang="en-US" b="1" baseline="-25000" dirty="0" err="1"/>
              <a:t>sp</a:t>
            </a:r>
            <a:r>
              <a:rPr lang="en-US" b="1" dirty="0"/>
              <a:t>, the solution is saturated</a:t>
            </a:r>
            <a:r>
              <a:rPr lang="en-US" dirty="0"/>
              <a:t>,</a:t>
            </a:r>
            <a:r>
              <a:rPr lang="en-US" b="1" dirty="0"/>
              <a:t> </a:t>
            </a:r>
            <a:r>
              <a:rPr lang="en-US" dirty="0"/>
              <a:t>just at the point of precipitation.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54301984"/>
              </p:ext>
            </p:extLst>
          </p:nvPr>
        </p:nvGraphicFramePr>
        <p:xfrm>
          <a:off x="1439141" y="975881"/>
          <a:ext cx="2559050" cy="500063"/>
        </p:xfrm>
        <a:graphic>
          <a:graphicData uri="http://schemas.openxmlformats.org/presentationml/2006/ole">
            <mc:AlternateContent xmlns:mc="http://schemas.openxmlformats.org/markup-compatibility/2006">
              <mc:Choice xmlns:v="urn:schemas-microsoft-com:vml" Requires="v">
                <p:oleObj spid="_x0000_s3118" name="Equation" r:id="rId3" imgW="1295280" imgH="253800" progId="Equation.DSMT4">
                  <p:embed/>
                </p:oleObj>
              </mc:Choice>
              <mc:Fallback>
                <p:oleObj name="Equation" r:id="rId3" imgW="1295280" imgH="253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141" y="975881"/>
                        <a:ext cx="25590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85998415"/>
              </p:ext>
            </p:extLst>
          </p:nvPr>
        </p:nvGraphicFramePr>
        <p:xfrm>
          <a:off x="4998316" y="955965"/>
          <a:ext cx="2392363" cy="500063"/>
        </p:xfrm>
        <a:graphic>
          <a:graphicData uri="http://schemas.openxmlformats.org/presentationml/2006/ole">
            <mc:AlternateContent xmlns:mc="http://schemas.openxmlformats.org/markup-compatibility/2006">
              <mc:Choice xmlns:v="urn:schemas-microsoft-com:vml" Requires="v">
                <p:oleObj spid="_x0000_s3119" name="Equation" r:id="rId5" imgW="1193760" imgH="241200" progId="Equation.DSMT4">
                  <p:embed/>
                </p:oleObj>
              </mc:Choice>
              <mc:Fallback>
                <p:oleObj name="Equation" r:id="rId5" imgW="1193760" imgH="2412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8316" y="955965"/>
                        <a:ext cx="23923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5369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Selective Precipitation</a:t>
            </a:r>
          </a:p>
        </p:txBody>
      </p:sp>
      <p:sp>
        <p:nvSpPr>
          <p:cNvPr id="3" name="Content Placeholder 2"/>
          <p:cNvSpPr>
            <a:spLocks noGrp="1"/>
          </p:cNvSpPr>
          <p:nvPr>
            <p:ph idx="1"/>
          </p:nvPr>
        </p:nvSpPr>
        <p:spPr>
          <a:xfrm>
            <a:off x="628650" y="955965"/>
            <a:ext cx="7886700" cy="4769426"/>
          </a:xfrm>
        </p:spPr>
        <p:txBody>
          <a:bodyPr>
            <a:normAutofit/>
          </a:bodyPr>
          <a:lstStyle/>
          <a:p>
            <a:r>
              <a:rPr lang="en-US" dirty="0"/>
              <a:t>Consider a solution of two cations.</a:t>
            </a:r>
          </a:p>
          <a:p>
            <a:pPr lvl="1"/>
            <a:r>
              <a:rPr lang="en-US" dirty="0"/>
              <a:t>One way to separate the cations is to add an anion that will form a precipitate with only one of them.</a:t>
            </a:r>
          </a:p>
          <a:p>
            <a:pPr lvl="1"/>
            <a:r>
              <a:rPr lang="en-US" dirty="0"/>
              <a:t>The precipitate can then be removed by filtration. </a:t>
            </a:r>
          </a:p>
          <a:p>
            <a:pPr lvl="1"/>
            <a:r>
              <a:rPr lang="en-US" dirty="0"/>
              <a:t>The other cation will remain in the filtrate. </a:t>
            </a:r>
          </a:p>
          <a:p>
            <a:pPr lvl="1"/>
            <a:r>
              <a:rPr lang="en-US" dirty="0"/>
              <a:t>This approach is called </a:t>
            </a:r>
            <a:r>
              <a:rPr lang="en-US" b="1" dirty="0"/>
              <a:t>selective precipitation</a:t>
            </a:r>
            <a:r>
              <a:rPr lang="en-US" dirty="0"/>
              <a:t>, and is often used as a method of purification. </a:t>
            </a:r>
          </a:p>
          <a:p>
            <a:endParaRPr lang="en-US" dirty="0"/>
          </a:p>
        </p:txBody>
      </p:sp>
    </p:spTree>
    <p:extLst>
      <p:ext uri="{BB962C8B-B14F-4D97-AF65-F5344CB8AC3E}">
        <p14:creationId xmlns:p14="http://schemas.microsoft.com/office/powerpoint/2010/main" val="2309603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Selective Precipitation</a:t>
            </a:r>
          </a:p>
        </p:txBody>
      </p:sp>
      <p:sp>
        <p:nvSpPr>
          <p:cNvPr id="3" name="Content Placeholder 2"/>
          <p:cNvSpPr>
            <a:spLocks noGrp="1"/>
          </p:cNvSpPr>
          <p:nvPr>
            <p:ph idx="1"/>
          </p:nvPr>
        </p:nvSpPr>
        <p:spPr/>
        <p:txBody>
          <a:bodyPr/>
          <a:lstStyle/>
          <a:p>
            <a:pPr marL="173736" lvl="1" indent="-173736">
              <a:spcBef>
                <a:spcPts val="600"/>
              </a:spcBef>
              <a:buClr>
                <a:schemeClr val="accent3"/>
              </a:buClr>
              <a:buFont typeface="Arial" panose="020B0604020202020204" pitchFamily="34" charset="0"/>
              <a:buChar char="•"/>
            </a:pPr>
            <a:r>
              <a:rPr lang="en-US" sz="2100" dirty="0">
                <a:solidFill>
                  <a:schemeClr val="accent3"/>
                </a:solidFill>
              </a:rPr>
              <a:t>Example: Solution of magnesium and sodium ions.</a:t>
            </a:r>
          </a:p>
          <a:p>
            <a:pPr marL="516636" lvl="2" indent="-173736">
              <a:spcBef>
                <a:spcPts val="600"/>
              </a:spcBef>
              <a:buClr>
                <a:schemeClr val="accent3"/>
              </a:buClr>
              <a:buFont typeface="Arial" panose="020B0604020202020204" pitchFamily="34" charset="0"/>
              <a:buChar char="•"/>
            </a:pPr>
            <a:r>
              <a:rPr lang="en-US" sz="1800" dirty="0">
                <a:solidFill>
                  <a:schemeClr val="accent3"/>
                </a:solidFill>
              </a:rPr>
              <a:t>Most sodium compounds are soluble in water.</a:t>
            </a:r>
          </a:p>
          <a:p>
            <a:pPr marL="516636" lvl="2" indent="-173736">
              <a:spcBef>
                <a:spcPts val="600"/>
              </a:spcBef>
              <a:buClr>
                <a:schemeClr val="accent3"/>
              </a:buClr>
              <a:buFont typeface="Arial" panose="020B0604020202020204" pitchFamily="34" charset="0"/>
              <a:buChar char="•"/>
            </a:pPr>
            <a:r>
              <a:rPr lang="en-US" sz="1800" dirty="0">
                <a:solidFill>
                  <a:schemeClr val="accent3"/>
                </a:solidFill>
              </a:rPr>
              <a:t>Magnesium can form a compound with CO</a:t>
            </a:r>
            <a:r>
              <a:rPr lang="en-US" sz="1800" baseline="-25000" dirty="0">
                <a:solidFill>
                  <a:schemeClr val="accent3"/>
                </a:solidFill>
              </a:rPr>
              <a:t>3</a:t>
            </a:r>
            <a:r>
              <a:rPr lang="en-US" sz="1800" baseline="30000" dirty="0">
                <a:solidFill>
                  <a:schemeClr val="accent3"/>
                </a:solidFill>
              </a:rPr>
              <a:t>–2</a:t>
            </a:r>
            <a:r>
              <a:rPr lang="en-US" sz="1800" dirty="0">
                <a:solidFill>
                  <a:schemeClr val="accent3"/>
                </a:solidFill>
              </a:rPr>
              <a:t>, which is only sparingly soluble. </a:t>
            </a:r>
            <a:r>
              <a:rPr lang="en-US" sz="1800" i="1" dirty="0" err="1">
                <a:solidFill>
                  <a:schemeClr val="accent3"/>
                </a:solidFill>
              </a:rPr>
              <a:t>K</a:t>
            </a:r>
            <a:r>
              <a:rPr lang="en-US" sz="1800" baseline="-25000" dirty="0" err="1">
                <a:solidFill>
                  <a:schemeClr val="accent3"/>
                </a:solidFill>
              </a:rPr>
              <a:t>sp</a:t>
            </a:r>
            <a:r>
              <a:rPr lang="en-US" sz="1800" dirty="0">
                <a:solidFill>
                  <a:schemeClr val="accent3"/>
                </a:solidFill>
              </a:rPr>
              <a:t> MgCO</a:t>
            </a:r>
            <a:r>
              <a:rPr lang="en-US" sz="1800" baseline="-25000" dirty="0">
                <a:solidFill>
                  <a:schemeClr val="accent3"/>
                </a:solidFill>
              </a:rPr>
              <a:t>3</a:t>
            </a:r>
            <a:r>
              <a:rPr lang="en-US" sz="1800" dirty="0">
                <a:solidFill>
                  <a:schemeClr val="accent3"/>
                </a:solidFill>
              </a:rPr>
              <a:t> = 6.8 × 10</a:t>
            </a:r>
            <a:r>
              <a:rPr lang="en-US" sz="1800" baseline="30000" dirty="0">
                <a:solidFill>
                  <a:schemeClr val="accent3"/>
                </a:solidFill>
              </a:rPr>
              <a:t>–6</a:t>
            </a:r>
            <a:endParaRPr lang="en-US" sz="1800" dirty="0">
              <a:solidFill>
                <a:schemeClr val="accent3"/>
              </a:solidFill>
            </a:endParaRP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43918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Selective Precipitation</a:t>
            </a:r>
          </a:p>
        </p:txBody>
      </p:sp>
      <p:sp>
        <p:nvSpPr>
          <p:cNvPr id="3" name="Content Placeholder 2"/>
          <p:cNvSpPr>
            <a:spLocks noGrp="1"/>
          </p:cNvSpPr>
          <p:nvPr>
            <p:ph idx="1"/>
          </p:nvPr>
        </p:nvSpPr>
        <p:spPr>
          <a:xfrm>
            <a:off x="628650" y="955965"/>
            <a:ext cx="7886700" cy="5185062"/>
          </a:xfrm>
        </p:spPr>
        <p:txBody>
          <a:bodyPr>
            <a:normAutofit/>
          </a:bodyPr>
          <a:lstStyle/>
          <a:p>
            <a:r>
              <a:rPr lang="en-US" dirty="0"/>
              <a:t>Now, consider a solution of magnesium and barium ions at the </a:t>
            </a:r>
            <a:r>
              <a:rPr lang="en-US" i="1" dirty="0"/>
              <a:t>same concentration</a:t>
            </a:r>
            <a:r>
              <a:rPr lang="en-US" dirty="0"/>
              <a:t>. </a:t>
            </a:r>
            <a:r>
              <a:rPr lang="en-US" sz="2000" dirty="0">
                <a:solidFill>
                  <a:schemeClr val="tx1"/>
                </a:solidFill>
              </a:rPr>
              <a:t>CO</a:t>
            </a:r>
            <a:r>
              <a:rPr lang="en-US" sz="2000" baseline="-25000" dirty="0">
                <a:solidFill>
                  <a:schemeClr val="tx1"/>
                </a:solidFill>
              </a:rPr>
              <a:t>3</a:t>
            </a:r>
            <a:r>
              <a:rPr lang="en-US" sz="2000" baseline="30000" dirty="0">
                <a:solidFill>
                  <a:schemeClr val="tx1"/>
                </a:solidFill>
              </a:rPr>
              <a:t>2–</a:t>
            </a:r>
            <a:r>
              <a:rPr lang="en-US" sz="2000" dirty="0">
                <a:solidFill>
                  <a:schemeClr val="tx1"/>
                </a:solidFill>
              </a:rPr>
              <a:t> </a:t>
            </a:r>
            <a:r>
              <a:rPr lang="en-US" dirty="0"/>
              <a:t>ions are slowly added.</a:t>
            </a:r>
          </a:p>
          <a:p>
            <a:endParaRPr lang="en-US" dirty="0"/>
          </a:p>
          <a:p>
            <a:r>
              <a:rPr lang="en-US" dirty="0" err="1"/>
              <a:t>K</a:t>
            </a:r>
            <a:r>
              <a:rPr lang="en-US" i="1" baseline="-25000" dirty="0" err="1"/>
              <a:t>sp</a:t>
            </a:r>
            <a:r>
              <a:rPr lang="en-US" dirty="0"/>
              <a:t>  BaCO</a:t>
            </a:r>
            <a:r>
              <a:rPr lang="en-US" baseline="-25000" dirty="0"/>
              <a:t>3</a:t>
            </a:r>
            <a:r>
              <a:rPr lang="en-US" dirty="0"/>
              <a:t> = 1.6 × 10</a:t>
            </a:r>
            <a:r>
              <a:rPr lang="en-US" baseline="30000" dirty="0"/>
              <a:t>–9</a:t>
            </a:r>
          </a:p>
          <a:p>
            <a:endParaRPr lang="en-US" dirty="0"/>
          </a:p>
          <a:p>
            <a:r>
              <a:rPr lang="en-US" dirty="0" err="1"/>
              <a:t>K</a:t>
            </a:r>
            <a:r>
              <a:rPr lang="en-US" i="1" baseline="-25000" dirty="0" err="1"/>
              <a:t>sp</a:t>
            </a:r>
            <a:r>
              <a:rPr lang="en-US" dirty="0"/>
              <a:t> MgCO</a:t>
            </a:r>
            <a:r>
              <a:rPr lang="en-US" baseline="-25000" dirty="0"/>
              <a:t>3</a:t>
            </a:r>
            <a:r>
              <a:rPr lang="en-US" dirty="0"/>
              <a:t> = ~1 × 10</a:t>
            </a:r>
            <a:r>
              <a:rPr lang="en-US" baseline="30000" dirty="0"/>
              <a:t>–5</a:t>
            </a:r>
          </a:p>
          <a:p>
            <a:endParaRPr lang="en-US" dirty="0"/>
          </a:p>
          <a:p>
            <a:r>
              <a:rPr lang="en-US" dirty="0"/>
              <a:t>The difference in solubility can still be used to separate the cations if </a:t>
            </a:r>
            <a:r>
              <a:rPr lang="en-US" dirty="0">
                <a:solidFill>
                  <a:schemeClr val="tx1"/>
                </a:solidFill>
              </a:rPr>
              <a:t>CO</a:t>
            </a:r>
            <a:r>
              <a:rPr lang="en-US" baseline="-25000" dirty="0">
                <a:solidFill>
                  <a:schemeClr val="tx1"/>
                </a:solidFill>
              </a:rPr>
              <a:t>3</a:t>
            </a:r>
            <a:r>
              <a:rPr lang="en-US" baseline="30000" dirty="0">
                <a:solidFill>
                  <a:schemeClr val="tx1"/>
                </a:solidFill>
              </a:rPr>
              <a:t>2–</a:t>
            </a:r>
            <a:r>
              <a:rPr lang="en-US" dirty="0">
                <a:solidFill>
                  <a:schemeClr val="tx1"/>
                </a:solidFill>
              </a:rPr>
              <a:t> </a:t>
            </a:r>
            <a:r>
              <a:rPr lang="en-US" dirty="0"/>
              <a:t>ions are added very carefully.</a:t>
            </a:r>
          </a:p>
          <a:p>
            <a:endParaRPr lang="en-US" dirty="0"/>
          </a:p>
          <a:p>
            <a:r>
              <a:rPr lang="en-US" dirty="0"/>
              <a:t>Which carbonate complex will precipitate first? </a:t>
            </a:r>
          </a:p>
          <a:p>
            <a:endParaRPr lang="en-US" dirty="0"/>
          </a:p>
          <a:p>
            <a:pPr lvl="1"/>
            <a:r>
              <a:rPr lang="en-US" dirty="0"/>
              <a:t>We can’t always just compare </a:t>
            </a:r>
            <a:r>
              <a:rPr lang="en-US" dirty="0" err="1"/>
              <a:t>K</a:t>
            </a:r>
            <a:r>
              <a:rPr lang="en-US" i="1" baseline="-25000" dirty="0" err="1"/>
              <a:t>sp</a:t>
            </a:r>
            <a:r>
              <a:rPr lang="en-US" dirty="0"/>
              <a:t> values to answer this question…</a:t>
            </a:r>
          </a:p>
          <a:p>
            <a:endParaRPr lang="en-US" dirty="0"/>
          </a:p>
        </p:txBody>
      </p:sp>
    </p:spTree>
    <p:extLst>
      <p:ext uri="{BB962C8B-B14F-4D97-AF65-F5344CB8AC3E}">
        <p14:creationId xmlns:p14="http://schemas.microsoft.com/office/powerpoint/2010/main" val="3242429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Selective Precipitation</a:t>
            </a:r>
          </a:p>
        </p:txBody>
      </p:sp>
      <p:sp>
        <p:nvSpPr>
          <p:cNvPr id="3" name="Content Placeholder 2"/>
          <p:cNvSpPr>
            <a:spLocks noGrp="1"/>
          </p:cNvSpPr>
          <p:nvPr>
            <p:ph idx="1"/>
          </p:nvPr>
        </p:nvSpPr>
        <p:spPr/>
        <p:txBody>
          <a:bodyPr/>
          <a:lstStyle/>
          <a:p>
            <a:r>
              <a:rPr lang="en-US" dirty="0"/>
              <a:t>When can </a:t>
            </a:r>
            <a:r>
              <a:rPr lang="en-US" dirty="0" err="1"/>
              <a:t>K</a:t>
            </a:r>
            <a:r>
              <a:rPr lang="en-US" i="1" baseline="-25000" dirty="0" err="1"/>
              <a:t>sp</a:t>
            </a:r>
            <a:r>
              <a:rPr lang="en-US" dirty="0"/>
              <a:t> values alone be used to predict which compound will precipitate first?</a:t>
            </a:r>
          </a:p>
          <a:p>
            <a:endParaRPr lang="en-US" dirty="0"/>
          </a:p>
          <a:p>
            <a:pPr marL="457200" indent="-457200">
              <a:buFont typeface="+mj-lt"/>
              <a:buAutoNum type="arabicParenR"/>
            </a:pPr>
            <a:r>
              <a:rPr lang="en-US" dirty="0"/>
              <a:t>Both ions to be separated must be at the same initial concentration.  </a:t>
            </a:r>
          </a:p>
          <a:p>
            <a:pPr marL="457200" indent="-457200">
              <a:buFont typeface="+mj-lt"/>
              <a:buAutoNum type="arabicParenR"/>
            </a:pPr>
            <a:r>
              <a:rPr lang="en-US" dirty="0"/>
              <a:t>Both complexes must have the same cation : anion ratio. </a:t>
            </a:r>
          </a:p>
          <a:p>
            <a:endParaRPr lang="en-US" dirty="0"/>
          </a:p>
          <a:p>
            <a:r>
              <a:rPr lang="en-US" dirty="0"/>
              <a:t>Both of these criteria must be met. If not then calculations must be done to determine which compound will precipitate first.</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3655535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15.5</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Anticoagulants can be added to blood that will combine with the Ca</a:t>
            </a:r>
            <a:r>
              <a:rPr lang="en-US" sz="1600" baseline="30000" dirty="0"/>
              <a:t>2+</a:t>
            </a:r>
            <a:r>
              <a:rPr lang="en-US" sz="1600" dirty="0"/>
              <a:t> ions in blood serum and prevent the blood from clotting. (credit: modification of work by Neeta Lind)</a:t>
            </a:r>
          </a:p>
        </p:txBody>
      </p:sp>
      <p:pic>
        <p:nvPicPr>
          <p:cNvPr id="8" name="Figure" descr="A photograph is shown of 6 vials of blood resting on and near a black and white document. Two of the vials have purple caps, three have tan caps, and one has a red cap. Each has a label and the vials with tan caps have a small amount of an off-white material present in a layer at the base of the vial."/>
          <p:cNvPicPr>
            <a:picLocks noChangeAspect="1"/>
          </p:cNvPicPr>
          <p:nvPr/>
        </p:nvPicPr>
        <p:blipFill>
          <a:blip r:embed="rId2" cstate="email">
            <a:extLst>
              <a:ext uri="{28A0092B-C50C-407E-A947-70E740481C1C}">
                <a14:useLocalDpi xmlns:a14="http://schemas.microsoft.com/office/drawing/2010/main" val="0"/>
              </a:ext>
            </a:extLst>
          </a:blip>
          <a:srcRect l="-62229" r="-6222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874407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15.6</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Wastewater treatment facilities, such as this one, remove contaminants from wastewater before the water is released back into the natural environment. (credit: “</a:t>
            </a:r>
            <a:r>
              <a:rPr lang="en-US" sz="1600" dirty="0" err="1"/>
              <a:t>eutrophication&amp;hypoxia</a:t>
            </a:r>
            <a:r>
              <a:rPr lang="en-US" sz="1600" dirty="0"/>
              <a:t>”/</a:t>
            </a:r>
            <a:r>
              <a:rPr lang="en-US" sz="1600" dirty="0" err="1"/>
              <a:t>WikimediaCommons</a:t>
            </a:r>
            <a:r>
              <a:rPr lang="en-US" sz="1600" dirty="0"/>
              <a:t>)</a:t>
            </a:r>
          </a:p>
        </p:txBody>
      </p:sp>
      <p:pic>
        <p:nvPicPr>
          <p:cNvPr id="8" name="Figure" descr="A color photograph is shown of a high volume wastewater treatment facility. Nineteen large circular pools of water undergoing treatment are visible across the center of the photograph. A building and parking lot are visible in the foreground."/>
          <p:cNvPicPr>
            <a:picLocks noChangeAspect="1"/>
          </p:cNvPicPr>
          <p:nvPr/>
        </p:nvPicPr>
        <p:blipFill>
          <a:blip r:embed="rId2" cstate="email">
            <a:extLst>
              <a:ext uri="{28A0092B-C50C-407E-A947-70E740481C1C}">
                <a14:useLocalDpi xmlns:a14="http://schemas.microsoft.com/office/drawing/2010/main" val="0"/>
              </a:ext>
            </a:extLst>
          </a:blip>
          <a:srcRect l="-27792" r="-27792"/>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592632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15.13</a:t>
            </a:r>
          </a:p>
        </p:txBody>
      </p:sp>
      <p:sp>
        <p:nvSpPr>
          <p:cNvPr id="4" name="Content Placeholder 3"/>
          <p:cNvSpPr>
            <a:spLocks noGrp="1"/>
          </p:cNvSpPr>
          <p:nvPr>
            <p:ph idx="13"/>
          </p:nvPr>
        </p:nvSpPr>
        <p:spPr/>
        <p:txBody>
          <a:bodyPr/>
          <a:lstStyle/>
          <a:p>
            <a:endParaRPr lang="en-US"/>
          </a:p>
        </p:txBody>
      </p:sp>
      <p:pic>
        <p:nvPicPr>
          <p:cNvPr id="7170" name="Picture 2" descr="This table has two main columns and four rows. The first row for the first column does not have a heading and then has the following in the first column: Initial concentration ( M ), Change ( M ), and Equilibrium concentration ( M ). The second column has the header, “C d S equilibrium arrow C d to the second power plus S to the second power superscript negative sign.” Under the second column is a subgroup of three rows and three columns. The first column is blank. The second column has the following: 0.010, positive x, 0.010 plus x. The third column has the following: 0, positive x, x.&quo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3383" y="1682894"/>
            <a:ext cx="7603148" cy="205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867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15.2 Lewis Acids and Bases</a:t>
            </a:r>
          </a:p>
          <a:p>
            <a:pPr lvl="1"/>
            <a:r>
              <a:rPr lang="en-US" dirty="0"/>
              <a:t>Explain the Lewis model of acid-base chemistry</a:t>
            </a:r>
          </a:p>
          <a:p>
            <a:pPr lvl="1"/>
            <a:r>
              <a:rPr lang="en-US" dirty="0"/>
              <a:t>Write equations for the formation of adducts and complex ions</a:t>
            </a:r>
          </a:p>
          <a:p>
            <a:pPr lvl="1"/>
            <a:r>
              <a:rPr lang="en-US" dirty="0"/>
              <a:t>Perform equilibrium calculations involving formation constants</a:t>
            </a:r>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137766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15.1</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The mineral fluorite (CaF</a:t>
            </a:r>
            <a:r>
              <a:rPr lang="en-US" sz="1600" baseline="-25000" dirty="0"/>
              <a:t>2</a:t>
            </a:r>
            <a:r>
              <a:rPr lang="en-US" sz="1600" dirty="0"/>
              <a:t>) is deposited through a precipitation process. Note that pure fluorite is colorless, and that the color in this sample is due to the presence of other metals in the crystal.</a:t>
            </a:r>
          </a:p>
        </p:txBody>
      </p:sp>
      <p:pic>
        <p:nvPicPr>
          <p:cNvPr id="8" name="Figure" descr="An image is shown of a cluster of clear crystals, showing primarily cubic and some octahedral shapes. A large cubic crystal at the center of the photograph has a deep emerald green center with deep purple corners and a small royal blue region just right of center. A smaller cubic crystal to its left shows purple corners and edges with royal blue coloration toward the center. Similar coloration is seen in other crystals in the structure, though most of the smaller crystals are clear and colorless."/>
          <p:cNvPicPr>
            <a:picLocks noChangeAspect="1"/>
          </p:cNvPicPr>
          <p:nvPr/>
        </p:nvPicPr>
        <p:blipFill>
          <a:blip r:embed="rId3" cstate="email">
            <a:extLst>
              <a:ext uri="{28A0092B-C50C-407E-A947-70E740481C1C}">
                <a14:useLocalDpi xmlns:a14="http://schemas.microsoft.com/office/drawing/2010/main" val="0"/>
              </a:ext>
            </a:extLst>
          </a:blip>
          <a:srcRect l="-3161" r="-316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188456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Lewis Acids and Bases</a:t>
            </a:r>
          </a:p>
        </p:txBody>
      </p:sp>
      <p:sp>
        <p:nvSpPr>
          <p:cNvPr id="3" name="Content Placeholder 2"/>
          <p:cNvSpPr>
            <a:spLocks noGrp="1"/>
          </p:cNvSpPr>
          <p:nvPr>
            <p:ph idx="1"/>
          </p:nvPr>
        </p:nvSpPr>
        <p:spPr/>
        <p:txBody>
          <a:bodyPr>
            <a:normAutofit fontScale="92500"/>
          </a:bodyPr>
          <a:lstStyle/>
          <a:p>
            <a:r>
              <a:rPr lang="en-US" dirty="0"/>
              <a:t>The </a:t>
            </a:r>
            <a:r>
              <a:rPr lang="en-US" dirty="0" err="1"/>
              <a:t>Brønsted</a:t>
            </a:r>
            <a:r>
              <a:rPr lang="en-US" dirty="0"/>
              <a:t>-Lowry Model is only applicable to reactions involving proton (H</a:t>
            </a:r>
            <a:r>
              <a:rPr lang="en-US" baseline="30000" dirty="0"/>
              <a:t>+</a:t>
            </a:r>
            <a:r>
              <a:rPr lang="en-US" dirty="0"/>
              <a:t>) transfer.</a:t>
            </a:r>
          </a:p>
          <a:p>
            <a:endParaRPr lang="en-US" dirty="0"/>
          </a:p>
          <a:p>
            <a:r>
              <a:rPr lang="en-US" dirty="0"/>
              <a:t>G.N. Lewis (1923) – Less restricting model</a:t>
            </a:r>
          </a:p>
          <a:p>
            <a:pPr lvl="1"/>
            <a:r>
              <a:rPr lang="en-US" dirty="0"/>
              <a:t>A </a:t>
            </a:r>
            <a:r>
              <a:rPr lang="en-US" b="1" dirty="0"/>
              <a:t>Lewis acid </a:t>
            </a:r>
            <a:r>
              <a:rPr lang="en-US" dirty="0"/>
              <a:t>accepts a pair of electrons</a:t>
            </a:r>
          </a:p>
          <a:p>
            <a:pPr lvl="1"/>
            <a:r>
              <a:rPr lang="en-US" dirty="0"/>
              <a:t>A </a:t>
            </a:r>
            <a:r>
              <a:rPr lang="en-US" b="1" dirty="0"/>
              <a:t>Lewis base </a:t>
            </a:r>
            <a:r>
              <a:rPr lang="en-US" dirty="0"/>
              <a:t>donates a pair of electrons</a:t>
            </a:r>
          </a:p>
          <a:p>
            <a:endParaRPr lang="en-US" dirty="0"/>
          </a:p>
          <a:p>
            <a:r>
              <a:rPr lang="en-US" dirty="0"/>
              <a:t>A Lewis acid-base reaction produces a product with a coordinate covalent bond. </a:t>
            </a:r>
          </a:p>
          <a:p>
            <a:endParaRPr lang="en-US" dirty="0"/>
          </a:p>
          <a:p>
            <a:r>
              <a:rPr lang="en-US" dirty="0"/>
              <a:t>We now must think in terms of what the electrons are doing in a reaction. </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199208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 Covalent Bond</a:t>
            </a:r>
          </a:p>
        </p:txBody>
      </p:sp>
      <p:sp>
        <p:nvSpPr>
          <p:cNvPr id="3" name="Content Placeholder 2"/>
          <p:cNvSpPr>
            <a:spLocks noGrp="1"/>
          </p:cNvSpPr>
          <p:nvPr>
            <p:ph idx="1"/>
          </p:nvPr>
        </p:nvSpPr>
        <p:spPr/>
        <p:txBody>
          <a:bodyPr/>
          <a:lstStyle/>
          <a:p>
            <a:r>
              <a:rPr lang="en-US" b="1" dirty="0"/>
              <a:t>Coordinate Covalent Bond (or dative bond)</a:t>
            </a:r>
            <a:r>
              <a:rPr lang="en-US" dirty="0"/>
              <a:t>: A type of bond that forms when one of the atoms in the bond provides both bonding electrons. </a:t>
            </a:r>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22415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15.1</a:t>
            </a:r>
          </a:p>
        </p:txBody>
      </p:sp>
      <p:sp>
        <p:nvSpPr>
          <p:cNvPr id="7" name="Figure Legend" hidden="1"/>
          <p:cNvSpPr>
            <a:spLocks noGrp="1"/>
          </p:cNvSpPr>
          <p:nvPr>
            <p:ph idx="13"/>
          </p:nvPr>
        </p:nvSpPr>
        <p:spPr/>
        <p:txBody>
          <a:bodyPr>
            <a:normAutofit/>
          </a:bodyPr>
          <a:lstStyle/>
          <a:p>
            <a:endParaRPr lang="en-US" sz="1600" dirty="0"/>
          </a:p>
        </p:txBody>
      </p:sp>
      <p:pic>
        <p:nvPicPr>
          <p:cNvPr id="8" name="Figure" descr="This figure shows two reactions represented with Lewis structures. The first shows an O atom bonded to two H atoms. The O atom has two lone pairs of electrons. There is a plus sign and then an H atom with a superscript positive sign followed by a right-facing arrow. The next Lewis structure is in brackets and shows an O atom bonded to three H atoms. There is one lone pair of electrons on the O atom. Outside of the brackets is a superscript positive sign. The second reaction shows an N atom bonded to three H atoms. The N atom has one lone pair of electrons. There is a plus sign and then an H superscript positive sign. After the H superscript positive sign is a right-facing arrow. The next Lewis structure is in brackets. It shows an N atom bonded to four H atoms. There is a superscript positive sign outside the brackets."/>
          <p:cNvPicPr>
            <a:picLocks noChangeAspect="1"/>
          </p:cNvPicPr>
          <p:nvPr/>
        </p:nvPicPr>
        <p:blipFill>
          <a:blip r:embed="rId2" cstate="email">
            <a:extLst>
              <a:ext uri="{28A0092B-C50C-407E-A947-70E740481C1C}">
                <a14:useLocalDpi xmlns:a14="http://schemas.microsoft.com/office/drawing/2010/main" val="0"/>
              </a:ext>
            </a:extLst>
          </a:blip>
          <a:srcRect t="-11697" b="-1169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462272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Lewis Base: Electron Pair Donor</a:t>
            </a:r>
          </a:p>
        </p:txBody>
      </p:sp>
      <p:sp>
        <p:nvSpPr>
          <p:cNvPr id="3" name="Content Placeholder 2"/>
          <p:cNvSpPr>
            <a:spLocks noGrp="1"/>
          </p:cNvSpPr>
          <p:nvPr>
            <p:ph idx="1"/>
          </p:nvPr>
        </p:nvSpPr>
        <p:spPr/>
        <p:txBody>
          <a:bodyPr/>
          <a:lstStyle/>
          <a:p>
            <a:r>
              <a:rPr lang="en-US" dirty="0"/>
              <a:t>Many species that can behave as a </a:t>
            </a:r>
            <a:r>
              <a:rPr lang="en-US" b="1" dirty="0" err="1"/>
              <a:t>Brønsted</a:t>
            </a:r>
            <a:r>
              <a:rPr lang="en-US" b="1" dirty="0"/>
              <a:t>-Lowry base </a:t>
            </a:r>
            <a:r>
              <a:rPr lang="en-US" dirty="0"/>
              <a:t>also have the ability to behave as a </a:t>
            </a:r>
            <a:r>
              <a:rPr lang="en-US" b="1" dirty="0"/>
              <a:t>Lewis base</a:t>
            </a:r>
            <a:r>
              <a:rPr lang="en-US" dirty="0"/>
              <a:t>.</a:t>
            </a:r>
          </a:p>
          <a:p>
            <a:endParaRPr lang="en-US" dirty="0"/>
          </a:p>
          <a:p>
            <a:r>
              <a:rPr lang="en-US" dirty="0"/>
              <a:t>For a species to accept a proton, it must contain an atom that possesses a lone pair of electrons. </a:t>
            </a:r>
          </a:p>
          <a:p>
            <a:endParaRPr lang="en-US" dirty="0"/>
          </a:p>
          <a:p>
            <a:r>
              <a:rPr lang="en-US" dirty="0"/>
              <a:t>Anions and neutral molecules with lone pairs (amines, water, etc.) can serve as Lewis bases. </a:t>
            </a:r>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686274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Lewis Acid: Electron Pair Acceptor</a:t>
            </a:r>
          </a:p>
        </p:txBody>
      </p:sp>
      <p:sp>
        <p:nvSpPr>
          <p:cNvPr id="3" name="Content Placeholder 2"/>
          <p:cNvSpPr>
            <a:spLocks noGrp="1"/>
          </p:cNvSpPr>
          <p:nvPr>
            <p:ph idx="1"/>
          </p:nvPr>
        </p:nvSpPr>
        <p:spPr/>
        <p:txBody>
          <a:bodyPr/>
          <a:lstStyle/>
          <a:p>
            <a:r>
              <a:rPr lang="en-US" dirty="0"/>
              <a:t>A proton (H</a:t>
            </a:r>
            <a:r>
              <a:rPr lang="en-US" baseline="30000" dirty="0"/>
              <a:t>+</a:t>
            </a:r>
            <a:r>
              <a:rPr lang="en-US" dirty="0"/>
              <a:t>) can serve as both a </a:t>
            </a:r>
            <a:r>
              <a:rPr lang="en-US" b="1" dirty="0" err="1"/>
              <a:t>Brønsted</a:t>
            </a:r>
            <a:r>
              <a:rPr lang="en-US" b="1" dirty="0"/>
              <a:t>-Lowry acid </a:t>
            </a:r>
            <a:r>
              <a:rPr lang="en-US" dirty="0"/>
              <a:t>and a </a:t>
            </a:r>
            <a:r>
              <a:rPr lang="en-US" b="1" dirty="0"/>
              <a:t>Lewis acid</a:t>
            </a:r>
            <a:r>
              <a:rPr lang="en-US" dirty="0"/>
              <a:t>.</a:t>
            </a:r>
          </a:p>
          <a:p>
            <a:endParaRPr lang="en-US" dirty="0"/>
          </a:p>
          <a:p>
            <a:r>
              <a:rPr lang="en-US" dirty="0"/>
              <a:t>But most Lewis acids are not </a:t>
            </a:r>
            <a:r>
              <a:rPr lang="en-US" dirty="0" err="1"/>
              <a:t>Brønsted</a:t>
            </a:r>
            <a:r>
              <a:rPr lang="en-US" dirty="0"/>
              <a:t>-Lowry acids. </a:t>
            </a:r>
          </a:p>
          <a:p>
            <a:endParaRPr lang="en-US" dirty="0"/>
          </a:p>
          <a:p>
            <a:r>
              <a:rPr lang="en-US" dirty="0"/>
              <a:t>Cations and electron deficient molecules can serve as Lewis acids.</a:t>
            </a:r>
          </a:p>
          <a:p>
            <a:endParaRPr lang="en-US" dirty="0"/>
          </a:p>
          <a:p>
            <a:r>
              <a:rPr lang="en-US" dirty="0"/>
              <a:t>The Lewis model greatly expands the number of species considered to be acids.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4292459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Lewis Acid-Base Adduct</a:t>
            </a:r>
          </a:p>
        </p:txBody>
      </p:sp>
      <p:sp>
        <p:nvSpPr>
          <p:cNvPr id="3" name="Content Placeholder 2"/>
          <p:cNvSpPr>
            <a:spLocks noGrp="1"/>
          </p:cNvSpPr>
          <p:nvPr>
            <p:ph idx="1"/>
          </p:nvPr>
        </p:nvSpPr>
        <p:spPr/>
        <p:txBody>
          <a:bodyPr/>
          <a:lstStyle/>
          <a:p>
            <a:r>
              <a:rPr lang="en-US" b="1" dirty="0"/>
              <a:t>Lewis acid-base adduct: </a:t>
            </a:r>
            <a:r>
              <a:rPr lang="en-US" dirty="0"/>
              <a:t>A compound that contains a coordinate covalent bond formed between a Lewis acid and a Lewis base. </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1642789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15.2</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figure illustrates a chemical reaction using structural formulas. On the left, an F atom is surrounded by four electron dot pairs and has a superscript negative symbol. This structure is labeled below as “Lewis base.” Following a plus sign is another structure which has a B atom at the center and three F atoms single bonded above, right, and below. Each F atom has three pairs of electron dots. This structure is labeled below as “Lewis acid.” Following a right pointing arrow is a structure in brackets that has a central B atom to which 4 F atoms are connected with single bonds above, below, to the left, and to the right. Each F atom in this structure has three pairs of electron dots. Outside the brackets is a superscript negative symbol. This structure is labeled below as “Acid-base adduct.”"/>
          <p:cNvPicPr>
            <a:picLocks noChangeAspect="1"/>
          </p:cNvPicPr>
          <p:nvPr/>
        </p:nvPicPr>
        <p:blipFill>
          <a:blip r:embed="rId2">
            <a:extLst>
              <a:ext uri="{28A0092B-C50C-407E-A947-70E740481C1C}">
                <a14:useLocalDpi xmlns:a14="http://schemas.microsoft.com/office/drawing/2010/main" val="0"/>
              </a:ext>
            </a:extLst>
          </a:blip>
          <a:srcRect t="-7118" b="-711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823538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15.3</a:t>
            </a:r>
          </a:p>
        </p:txBody>
      </p:sp>
      <p:pic>
        <p:nvPicPr>
          <p:cNvPr id="2" name="Figure" descr="This figure illustrates a chemical reaction using structural formulas. On the left side, a 2 preceeds an N atom which has H atoms single bonded above, to the left, and below. A single electron dot pair is on the right side of the N atom. This structure is labeled below as “Lewis base.” Following a plus sign is an A g atom which has a superscript plus symbol. Following a right pointing arrow is a structure in brackets that has a central A g atom to which N atoms are connected with single bonds to the left and to the right. Each of these N atoms has H atoms bonded above, below, and to the outside of the structure. Outside the brackets is a superscript plus symbol. This structure is labeled below as “Acid-base adduct.”"/>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852491"/>
            <a:ext cx="7886700" cy="2002080"/>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61047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15.4</a:t>
            </a:r>
          </a:p>
        </p:txBody>
      </p:sp>
      <p:sp>
        <p:nvSpPr>
          <p:cNvPr id="7" name="Figure Legend" hidden="1"/>
          <p:cNvSpPr>
            <a:spLocks noGrp="1"/>
          </p:cNvSpPr>
          <p:nvPr>
            <p:ph idx="13"/>
          </p:nvPr>
        </p:nvSpPr>
        <p:spPr/>
        <p:txBody>
          <a:bodyPr>
            <a:normAutofit/>
          </a:bodyPr>
          <a:lstStyle/>
          <a:p>
            <a:endParaRPr lang="en-US" sz="1600" dirty="0"/>
          </a:p>
        </p:txBody>
      </p:sp>
      <p:pic>
        <p:nvPicPr>
          <p:cNvPr id="8" name="Figure" descr="This figure illustrates a chemical reaction using structural formulas. On the left, an O atom is surrounded by four electron dot pairs and has a superscript 2 negative. This structure is labeled below as “Lewis base.” Following a plus sign is another structure which has an S atom at the center. O atoms are single bonded above and below. These O atoms have three electron dot pairs each. To the right of the S atom is a double bonded O atom which has two pairs of electron dots. This structure is labeled below as “Lewis acid.” Following a right pointing arrow is a structure in brackets that has a central S atom to which 4 O atoms are connected with single bonds above, below, to the left, and to the right. Each of the O atoms has three pairs of electron dots. Outside the brackets is a superscript 2 negative. This structure is labeled below as “Acid-base adduct.”"/>
          <p:cNvPicPr>
            <a:picLocks noChangeAspect="1"/>
          </p:cNvPicPr>
          <p:nvPr/>
        </p:nvPicPr>
        <p:blipFill>
          <a:blip r:embed="rId2" cstate="email">
            <a:extLst>
              <a:ext uri="{28A0092B-C50C-407E-A947-70E740481C1C}">
                <a14:useLocalDpi xmlns:a14="http://schemas.microsoft.com/office/drawing/2010/main" val="0"/>
              </a:ext>
            </a:extLst>
          </a:blip>
          <a:srcRect t="-35677" b="-3567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800813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15.5</a:t>
            </a:r>
          </a:p>
        </p:txBody>
      </p:sp>
      <p:sp>
        <p:nvSpPr>
          <p:cNvPr id="7" name="Figure Legend" hidden="1"/>
          <p:cNvSpPr>
            <a:spLocks noGrp="1"/>
          </p:cNvSpPr>
          <p:nvPr>
            <p:ph idx="13"/>
          </p:nvPr>
        </p:nvSpPr>
        <p:spPr/>
        <p:txBody>
          <a:bodyPr>
            <a:normAutofit/>
          </a:bodyPr>
          <a:lstStyle/>
          <a:p>
            <a:endParaRPr lang="en-US" sz="1600" dirty="0"/>
          </a:p>
        </p:txBody>
      </p:sp>
      <p:pic>
        <p:nvPicPr>
          <p:cNvPr id="9218" name="Picture 2" descr="Two chemical reactions in two rows using structural formulas. First row, to the left, in brackets is a structure with a central A g atom to which N atoms are connected with single bonds to the left and right. Each N atom has H atoms bonded above, below, and to the outside. Outside the brackets is a superscript plus symbol. This structure is labeled “Acid-base adduct.” Following a plus sign is a 2 and another structure in brackets that shows a C atom triple bonded to an N atom. The C atom has an unshared electron pair on its left side and the N atom has an unshared pair on its right side. Outside the brackets to the right is a superscript negative symbol. This structure is labeled “Base.” Following a right pointing arrow is a structure in brackets with a central A g atom to which 4 FC atoms are connected with single bonds to the left and right. At each of the two ends, N atoms are triple bonded to the C atoms. The N atoms each have an unshared electron pair at the end of the structure. Outside the brackets is a superscript negative symbol. This structure is labeled “New adduct.” Following a plus sign is an N atom with H atoms single bonded above, to the left, and below. A single electron dot pair is on the left side of the N atom. This structure is labeled “New base.” In the second row, on the left side in brackets is a structure with a central C atom. O atoms, each with three unshared electron pairs, are single bonded above and below and a third O atom, with two unshared electron pairs, is double bonded to the right. Outside the brackets is a superscript 2 negative. This structure is labeled “Acid-base adduct.” Following a plus sign is another structure with an S atom at the center. O atoms are single bonded above and below. These O atoms have three electron dot pairs each. To the right of the S atom is a double bonded O atom which has two pairs of electron dots. This structure is labeled “Acid.” Following a right pointing arrow is a structure in brackets with a central S atom to which 4 O atoms are connected with single bonds above, below, left, and right. Each of the O atoms has three pairs of electron dots. Outside the brackets is a superscript 2 negative. This structure is labeled “New adduct.” Following a plus sign is a structure with a central C atom that has two O atoms, each with two unshared electron pairs, double bonded to the left and righ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3173" y="1430627"/>
            <a:ext cx="8044913" cy="332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56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15.1 Precipitation and Dissolution</a:t>
            </a:r>
          </a:p>
          <a:p>
            <a:pPr lvl="1"/>
            <a:r>
              <a:rPr lang="en-US" dirty="0"/>
              <a:t>Write chemical equations and equilibrium expressions representing solubility equilibria</a:t>
            </a:r>
          </a:p>
          <a:p>
            <a:pPr lvl="1"/>
            <a:r>
              <a:rPr lang="en-US" dirty="0"/>
              <a:t>Carry out equilibrium computations involving solubility, equilibrium expressions, and solute concentrations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3422736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Ions</a:t>
            </a:r>
          </a:p>
        </p:txBody>
      </p:sp>
      <p:sp>
        <p:nvSpPr>
          <p:cNvPr id="3" name="Content Placeholder 2"/>
          <p:cNvSpPr>
            <a:spLocks noGrp="1"/>
          </p:cNvSpPr>
          <p:nvPr>
            <p:ph idx="1"/>
          </p:nvPr>
        </p:nvSpPr>
        <p:spPr/>
        <p:txBody>
          <a:bodyPr/>
          <a:lstStyle/>
          <a:p>
            <a:r>
              <a:rPr lang="en-US" dirty="0"/>
              <a:t>Many Lewis acid-base adducts are </a:t>
            </a:r>
            <a:r>
              <a:rPr lang="en-US" b="1" dirty="0"/>
              <a:t>complex ions</a:t>
            </a:r>
            <a:r>
              <a:rPr lang="en-US" dirty="0"/>
              <a:t>. </a:t>
            </a:r>
          </a:p>
          <a:p>
            <a:endParaRPr lang="en-US" dirty="0"/>
          </a:p>
          <a:p>
            <a:r>
              <a:rPr lang="en-US" dirty="0"/>
              <a:t>Complex ions are polyatomic ions that consist of a central atom, usually a transition metal surrounded by ions, or molecules called ligands.</a:t>
            </a:r>
          </a:p>
          <a:p>
            <a:endParaRPr lang="en-US" dirty="0"/>
          </a:p>
          <a:p>
            <a:r>
              <a:rPr lang="en-US" dirty="0"/>
              <a:t>These ligands are Lewis bases. </a:t>
            </a:r>
          </a:p>
          <a:p>
            <a:endParaRPr lang="en-US" dirty="0"/>
          </a:p>
        </p:txBody>
      </p:sp>
      <p:pic>
        <p:nvPicPr>
          <p:cNvPr id="5" name="Figure" descr="A structure is shown in brackets. The structure has a central A g atom to which N atoms are single bonded to the left and right. Each of these atoms N atom has H atoms single bonded above, below, and to the outer end of the structure. Outside the brackets is a superscripted plus."/>
          <p:cNvPicPr>
            <a:picLocks noChangeAspect="1"/>
          </p:cNvPicPr>
          <p:nvPr/>
        </p:nvPicPr>
        <p:blipFill>
          <a:blip r:embed="rId2">
            <a:extLst>
              <a:ext uri="{28A0092B-C50C-407E-A947-70E740481C1C}">
                <a14:useLocalDpi xmlns:a14="http://schemas.microsoft.com/office/drawing/2010/main" val="0"/>
              </a:ext>
            </a:extLst>
          </a:blip>
          <a:srcRect l="-9895" r="-9895"/>
          <a:stretch>
            <a:fillRect/>
          </a:stretch>
        </p:blipFill>
        <p:spPr>
          <a:xfrm>
            <a:off x="2223654" y="3766310"/>
            <a:ext cx="4924857" cy="2137856"/>
          </a:xfrm>
          <a:prstGeom prst="rect">
            <a:avLst/>
          </a:prstGeom>
        </p:spPr>
      </p:pic>
    </p:spTree>
    <p:extLst>
      <p:ext uri="{BB962C8B-B14F-4D97-AF65-F5344CB8AC3E}">
        <p14:creationId xmlns:p14="http://schemas.microsoft.com/office/powerpoint/2010/main" val="3503133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Ions</a:t>
            </a:r>
          </a:p>
        </p:txBody>
      </p:sp>
      <p:sp>
        <p:nvSpPr>
          <p:cNvPr id="3" name="Content Placeholder 2"/>
          <p:cNvSpPr>
            <a:spLocks noGrp="1"/>
          </p:cNvSpPr>
          <p:nvPr>
            <p:ph idx="1"/>
          </p:nvPr>
        </p:nvSpPr>
        <p:spPr/>
        <p:txBody>
          <a:bodyPr/>
          <a:lstStyle/>
          <a:p>
            <a:r>
              <a:rPr lang="en-US" dirty="0"/>
              <a:t>The charge of the </a:t>
            </a:r>
            <a:r>
              <a:rPr lang="en-US" b="1" dirty="0"/>
              <a:t>complex ion </a:t>
            </a:r>
            <a:r>
              <a:rPr lang="en-US" dirty="0"/>
              <a:t>equals the sum or the charges of the ligands and central atom.</a:t>
            </a:r>
          </a:p>
          <a:p>
            <a:endParaRPr lang="en-US" dirty="0"/>
          </a:p>
          <a:p>
            <a:r>
              <a:rPr lang="en-US" dirty="0"/>
              <a:t>The formula of a complex ion cannot be predicted; it must be determined by experiment. </a:t>
            </a:r>
          </a:p>
          <a:p>
            <a:endParaRPr lang="en-US" dirty="0"/>
          </a:p>
          <a:p>
            <a:r>
              <a:rPr lang="en-US" dirty="0"/>
              <a:t>The central atom-ligand bonds are coordinate covalent bonds.</a:t>
            </a:r>
          </a:p>
          <a:p>
            <a:endParaRPr lang="en-US" dirty="0"/>
          </a:p>
          <a:p>
            <a:r>
              <a:rPr lang="en-US" dirty="0"/>
              <a:t>Complex ions are sometimes called coordination complexes. </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550958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Ion Equilibria, Formation Constant (</a:t>
            </a:r>
            <a:r>
              <a:rPr lang="en-US" i="1" dirty="0" err="1"/>
              <a:t>K</a:t>
            </a:r>
            <a:r>
              <a:rPr lang="en-US" baseline="-25000" dirty="0" err="1"/>
              <a:t>f</a:t>
            </a:r>
            <a:r>
              <a:rPr lang="en-US" dirty="0"/>
              <a:t>)</a:t>
            </a:r>
          </a:p>
        </p:txBody>
      </p:sp>
      <p:sp>
        <p:nvSpPr>
          <p:cNvPr id="3" name="Content Placeholder 2"/>
          <p:cNvSpPr>
            <a:spLocks noGrp="1"/>
          </p:cNvSpPr>
          <p:nvPr>
            <p:ph idx="1"/>
          </p:nvPr>
        </p:nvSpPr>
        <p:spPr/>
        <p:txBody>
          <a:bodyPr/>
          <a:lstStyle/>
          <a:p>
            <a:pPr marL="0" indent="0" algn="ctr">
              <a:buNone/>
            </a:pPr>
            <a:r>
              <a:rPr lang="en-US" sz="2400" dirty="0"/>
              <a:t>Cu</a:t>
            </a:r>
            <a:r>
              <a:rPr lang="en-US" sz="2400" baseline="30000" dirty="0"/>
              <a:t>+</a:t>
            </a:r>
            <a:r>
              <a:rPr lang="en-US" sz="2400" dirty="0"/>
              <a:t> (</a:t>
            </a:r>
            <a:r>
              <a:rPr lang="en-US" sz="2400" i="1" dirty="0" err="1"/>
              <a:t>aq</a:t>
            </a:r>
            <a:r>
              <a:rPr lang="en-US" sz="2400" dirty="0"/>
              <a:t>) + 2CN</a:t>
            </a:r>
            <a:r>
              <a:rPr lang="en-US" sz="2400" baseline="30000" dirty="0"/>
              <a:t>–</a:t>
            </a:r>
            <a:r>
              <a:rPr lang="en-US" sz="2400" dirty="0"/>
              <a:t> (</a:t>
            </a:r>
            <a:r>
              <a:rPr lang="en-US" sz="2400" i="1" dirty="0" err="1"/>
              <a:t>aq</a:t>
            </a:r>
            <a:r>
              <a:rPr lang="en-US" sz="2400" dirty="0"/>
              <a:t>)   </a:t>
            </a:r>
            <a:r>
              <a:rPr lang="en-US" sz="2400" dirty="0">
                <a:latin typeface="Osaka" charset="-128"/>
                <a:ea typeface="ヒラギノ角ゴ Pro W3" charset="-128"/>
              </a:rPr>
              <a:t>⇌</a:t>
            </a:r>
            <a:r>
              <a:rPr lang="en-US" sz="2400" dirty="0"/>
              <a:t>    </a:t>
            </a:r>
            <a:r>
              <a:rPr lang="en-US" sz="2400" dirty="0">
                <a:sym typeface="Wingdings" charset="2"/>
              </a:rPr>
              <a:t>Cu(CN)</a:t>
            </a:r>
            <a:r>
              <a:rPr lang="en-US" sz="2400" baseline="-25000" dirty="0">
                <a:sym typeface="Wingdings" charset="2"/>
              </a:rPr>
              <a:t>2</a:t>
            </a:r>
            <a:r>
              <a:rPr lang="en-US" sz="2400" baseline="30000" dirty="0">
                <a:sym typeface="Wingdings" charset="2"/>
              </a:rPr>
              <a:t>–</a:t>
            </a:r>
            <a:r>
              <a:rPr lang="en-US" sz="2400" dirty="0">
                <a:sym typeface="Wingdings" charset="2"/>
              </a:rPr>
              <a:t> (</a:t>
            </a:r>
            <a:r>
              <a:rPr lang="en-US" sz="2400" i="1" dirty="0" err="1">
                <a:sym typeface="Wingdings" charset="2"/>
              </a:rPr>
              <a:t>aq</a:t>
            </a:r>
            <a:r>
              <a:rPr lang="en-US" sz="2400" dirty="0">
                <a:sym typeface="Wingdings" charset="2"/>
              </a:rPr>
              <a:t>)</a:t>
            </a:r>
          </a:p>
          <a:p>
            <a:pPr marL="0" indent="0" algn="ctr">
              <a:buNone/>
            </a:pPr>
            <a:r>
              <a:rPr lang="en-US" b="1" dirty="0"/>
              <a:t>                                                       </a:t>
            </a:r>
            <a:r>
              <a:rPr lang="en-US" dirty="0"/>
              <a:t>Complex ion</a:t>
            </a:r>
          </a:p>
          <a:p>
            <a:endParaRPr lang="en-US" b="1" dirty="0"/>
          </a:p>
          <a:p>
            <a:r>
              <a:rPr lang="en-US" b="1" dirty="0"/>
              <a:t>Formation constant (</a:t>
            </a:r>
            <a:r>
              <a:rPr lang="en-US" b="1" dirty="0" err="1"/>
              <a:t>K</a:t>
            </a:r>
            <a:r>
              <a:rPr lang="en-US" b="1" i="1" baseline="-25000" dirty="0" err="1"/>
              <a:t>f</a:t>
            </a:r>
            <a:r>
              <a:rPr lang="en-US" b="1" dirty="0"/>
              <a:t>): </a:t>
            </a:r>
            <a:r>
              <a:rPr lang="en-US" dirty="0"/>
              <a:t>The equilibrium constant for the formation of a complex ion directly from its components. </a:t>
            </a:r>
          </a:p>
          <a:p>
            <a:endParaRPr lang="en-US" dirty="0"/>
          </a:p>
          <a:p>
            <a:r>
              <a:rPr lang="en-US" dirty="0"/>
              <a:t>These </a:t>
            </a:r>
            <a:r>
              <a:rPr lang="en-US" dirty="0" err="1"/>
              <a:t>K</a:t>
            </a:r>
            <a:r>
              <a:rPr lang="en-US" i="1" baseline="-25000" dirty="0" err="1"/>
              <a:t>f</a:t>
            </a:r>
            <a:r>
              <a:rPr lang="en-US" dirty="0"/>
              <a:t> values are generally very large. </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1883871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Dissociation Constant (</a:t>
            </a:r>
            <a:r>
              <a:rPr lang="en-US" i="1" dirty="0" err="1"/>
              <a:t>K</a:t>
            </a:r>
            <a:r>
              <a:rPr lang="en-US" i="1" baseline="-25000" dirty="0" err="1"/>
              <a:t>d</a:t>
            </a:r>
            <a:r>
              <a:rPr lang="en-US" dirty="0"/>
              <a:t>)</a:t>
            </a:r>
          </a:p>
        </p:txBody>
      </p:sp>
      <p:sp>
        <p:nvSpPr>
          <p:cNvPr id="3" name="Content Placeholder 2"/>
          <p:cNvSpPr>
            <a:spLocks noGrp="1"/>
          </p:cNvSpPr>
          <p:nvPr>
            <p:ph idx="1"/>
          </p:nvPr>
        </p:nvSpPr>
        <p:spPr/>
        <p:txBody>
          <a:bodyPr/>
          <a:lstStyle/>
          <a:p>
            <a:r>
              <a:rPr lang="en-US" dirty="0"/>
              <a:t>The inverse of the formation constant (</a:t>
            </a:r>
            <a:r>
              <a:rPr lang="en-US" dirty="0" err="1"/>
              <a:t>K</a:t>
            </a:r>
            <a:r>
              <a:rPr lang="en-US" i="1" baseline="-25000" dirty="0" err="1"/>
              <a:t>f</a:t>
            </a:r>
            <a:r>
              <a:rPr lang="en-US" dirty="0"/>
              <a:t>) is the </a:t>
            </a:r>
            <a:r>
              <a:rPr lang="en-US" b="1" dirty="0"/>
              <a:t>dissociation constant (</a:t>
            </a:r>
            <a:r>
              <a:rPr lang="en-US" b="1" dirty="0" err="1"/>
              <a:t>K</a:t>
            </a:r>
            <a:r>
              <a:rPr lang="en-US" b="1" i="1" baseline="-25000" dirty="0" err="1"/>
              <a:t>d</a:t>
            </a:r>
            <a:r>
              <a:rPr lang="en-US" b="1" dirty="0"/>
              <a:t>)</a:t>
            </a:r>
            <a:r>
              <a:rPr lang="en-US" dirty="0"/>
              <a:t>.</a:t>
            </a:r>
          </a:p>
          <a:p>
            <a:endParaRPr lang="en-US" dirty="0"/>
          </a:p>
          <a:p>
            <a:r>
              <a:rPr lang="en-US" dirty="0"/>
              <a:t>The dissociation constant (</a:t>
            </a:r>
            <a:r>
              <a:rPr lang="en-US" dirty="0" err="1"/>
              <a:t>K</a:t>
            </a:r>
            <a:r>
              <a:rPr lang="en-US" i="1" baseline="-25000" dirty="0" err="1"/>
              <a:t>d</a:t>
            </a:r>
            <a:r>
              <a:rPr lang="en-US" dirty="0"/>
              <a:t>) is the equilibrium constant for the decomposition of a complex ion into its components in solution.</a:t>
            </a:r>
          </a:p>
          <a:p>
            <a:endParaRPr lang="en-US" dirty="0"/>
          </a:p>
          <a:p>
            <a:pPr marL="0" indent="0" algn="ctr">
              <a:buNone/>
            </a:pPr>
            <a:r>
              <a:rPr lang="en-US" dirty="0">
                <a:sym typeface="Wingdings" charset="2"/>
              </a:rPr>
              <a:t>Cu(CN)</a:t>
            </a:r>
            <a:r>
              <a:rPr lang="en-US" baseline="-25000" dirty="0">
                <a:sym typeface="Wingdings" charset="2"/>
              </a:rPr>
              <a:t>2</a:t>
            </a:r>
            <a:r>
              <a:rPr lang="en-US" baseline="30000" dirty="0">
                <a:sym typeface="Wingdings" charset="2"/>
              </a:rPr>
              <a:t>–</a:t>
            </a:r>
            <a:r>
              <a:rPr lang="en-US" dirty="0">
                <a:sym typeface="Wingdings" charset="2"/>
              </a:rPr>
              <a:t> (</a:t>
            </a:r>
            <a:r>
              <a:rPr lang="en-US" i="1" dirty="0" err="1">
                <a:sym typeface="Wingdings" charset="2"/>
              </a:rPr>
              <a:t>aq</a:t>
            </a:r>
            <a:r>
              <a:rPr lang="en-US" dirty="0">
                <a:sym typeface="Wingdings" charset="2"/>
              </a:rPr>
              <a:t>)  </a:t>
            </a:r>
            <a:r>
              <a:rPr lang="en-US" dirty="0">
                <a:latin typeface="Osaka" charset="-128"/>
                <a:ea typeface="ヒラギノ角ゴ Pro W3" charset="-128"/>
              </a:rPr>
              <a:t>⇌</a:t>
            </a:r>
            <a:r>
              <a:rPr lang="en-US" dirty="0"/>
              <a:t>    Cu</a:t>
            </a:r>
            <a:r>
              <a:rPr lang="en-US" baseline="30000" dirty="0"/>
              <a:t>+</a:t>
            </a:r>
            <a:r>
              <a:rPr lang="en-US" dirty="0"/>
              <a:t> (</a:t>
            </a:r>
            <a:r>
              <a:rPr lang="en-US" i="1" dirty="0" err="1"/>
              <a:t>aq</a:t>
            </a:r>
            <a:r>
              <a:rPr lang="en-US" dirty="0"/>
              <a:t>) + 2CN</a:t>
            </a:r>
            <a:r>
              <a:rPr lang="en-US" baseline="30000" dirty="0"/>
              <a:t>–</a:t>
            </a:r>
            <a:r>
              <a:rPr lang="en-US" dirty="0"/>
              <a:t> (</a:t>
            </a:r>
            <a:r>
              <a:rPr lang="en-US" i="1" dirty="0" err="1"/>
              <a:t>aq</a:t>
            </a:r>
            <a:r>
              <a:rPr lang="en-US" dirty="0"/>
              <a:t>) </a:t>
            </a:r>
          </a:p>
          <a:p>
            <a:endParaRPr lang="en-US" dirty="0"/>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1468418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15.14</a:t>
            </a:r>
          </a:p>
        </p:txBody>
      </p:sp>
      <p:sp>
        <p:nvSpPr>
          <p:cNvPr id="7" name="Figure Legend" hidden="1"/>
          <p:cNvSpPr>
            <a:spLocks noGrp="1"/>
          </p:cNvSpPr>
          <p:nvPr>
            <p:ph idx="13"/>
          </p:nvPr>
        </p:nvSpPr>
        <p:spPr/>
        <p:txBody>
          <a:bodyPr>
            <a:normAutofit/>
          </a:bodyPr>
          <a:lstStyle/>
          <a:p>
            <a:endParaRPr lang="en-US" sz="1600" dirty="0"/>
          </a:p>
        </p:txBody>
      </p:sp>
      <p:pic>
        <p:nvPicPr>
          <p:cNvPr id="8194" name="Picture 2" descr="This table has two main columns and four rows. The first row for the first column does not have a heading and then has the following in the first column: Initial concentration ( M ), Change ( M ), and Equilibrium concentration ( M ). The second column has the header, “A g superscript positive sign plus 2 N H subscript 3 equilibrium sign A g ( N H subscript 3 ) subscript 2 superscript positive sign.” Under the second column is a subgroup of three rows and three columns. The first column contains: 0, positive x, x. The second column contains: 0, positive 2 x, 2 x. The third column contains 0.10, negative x, and 0.10 minus x.&quo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5588" y="1693863"/>
            <a:ext cx="7656748" cy="207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655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15.3 Coupled Equilibria</a:t>
            </a:r>
          </a:p>
          <a:p>
            <a:pPr lvl="1"/>
            <a:r>
              <a:rPr lang="en-US" dirty="0"/>
              <a:t>Describe examples of systems involving two (or more) coupled chemical equilibria</a:t>
            </a:r>
          </a:p>
          <a:p>
            <a:pPr lvl="1"/>
            <a:r>
              <a:rPr lang="en-US" dirty="0"/>
              <a:t>Calculate reactant and product concentrations for coupled equilibrium systems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3237617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Coupled Equilibria</a:t>
            </a:r>
          </a:p>
        </p:txBody>
      </p:sp>
      <p:sp>
        <p:nvSpPr>
          <p:cNvPr id="3" name="Content Placeholder 2"/>
          <p:cNvSpPr>
            <a:spLocks noGrp="1"/>
          </p:cNvSpPr>
          <p:nvPr>
            <p:ph idx="1"/>
          </p:nvPr>
        </p:nvSpPr>
        <p:spPr/>
        <p:txBody>
          <a:bodyPr/>
          <a:lstStyle/>
          <a:p>
            <a:r>
              <a:rPr lang="en-US" dirty="0"/>
              <a:t>Sometimes more than one equilibrium is needed to describe a process.</a:t>
            </a:r>
          </a:p>
          <a:p>
            <a:endParaRPr lang="en-US" dirty="0"/>
          </a:p>
          <a:p>
            <a:r>
              <a:rPr lang="en-US" dirty="0"/>
              <a:t> Examples:</a:t>
            </a:r>
          </a:p>
          <a:p>
            <a:pPr lvl="1"/>
            <a:r>
              <a:rPr lang="en-US" dirty="0"/>
              <a:t>Dissolving an ionic solid with strong acid.</a:t>
            </a:r>
          </a:p>
          <a:p>
            <a:pPr lvl="1"/>
            <a:r>
              <a:rPr lang="en-US" dirty="0"/>
              <a:t>Dissolving a sparingly soluble solid by complex ion formation.</a:t>
            </a:r>
          </a:p>
          <a:p>
            <a:pPr lvl="1"/>
            <a:r>
              <a:rPr lang="en-US" dirty="0"/>
              <a:t>The carbonate chemistry in our oceans…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18912805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Dissolving Precipitates</a:t>
            </a:r>
          </a:p>
        </p:txBody>
      </p:sp>
      <p:sp>
        <p:nvSpPr>
          <p:cNvPr id="3" name="Content Placeholder 2"/>
          <p:cNvSpPr>
            <a:spLocks noGrp="1"/>
          </p:cNvSpPr>
          <p:nvPr>
            <p:ph idx="1"/>
          </p:nvPr>
        </p:nvSpPr>
        <p:spPr/>
        <p:txBody>
          <a:bodyPr/>
          <a:lstStyle/>
          <a:p>
            <a:r>
              <a:rPr lang="en-US" dirty="0"/>
              <a:t>Two methods of dissolving compounds that are sparingly soluble (precipitates). 	</a:t>
            </a:r>
          </a:p>
          <a:p>
            <a:endParaRPr lang="en-US" dirty="0"/>
          </a:p>
          <a:p>
            <a:pPr marL="457200" indent="-457200">
              <a:buFont typeface="+mj-lt"/>
              <a:buAutoNum type="arabicParenR"/>
            </a:pPr>
            <a:r>
              <a:rPr lang="en-US" dirty="0"/>
              <a:t>Add a strong acid to react with basic anions or ammonia in the compound. </a:t>
            </a:r>
          </a:p>
          <a:p>
            <a:pPr marL="457200" indent="-457200">
              <a:buFont typeface="+mj-lt"/>
              <a:buAutoNum type="arabicParenR"/>
            </a:pPr>
            <a:r>
              <a:rPr lang="en-US" dirty="0"/>
              <a:t>Add a ligand (Lewis base) that can react with the metal cation and form a complex ion.</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1803933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Dissolving Precipitates with Strong Acid</a:t>
            </a:r>
          </a:p>
        </p:txBody>
      </p:sp>
      <p:sp>
        <p:nvSpPr>
          <p:cNvPr id="3" name="Content Placeholder 2"/>
          <p:cNvSpPr>
            <a:spLocks noGrp="1"/>
          </p:cNvSpPr>
          <p:nvPr>
            <p:ph idx="1"/>
          </p:nvPr>
        </p:nvSpPr>
        <p:spPr>
          <a:xfrm>
            <a:off x="628650" y="955965"/>
            <a:ext cx="7886700" cy="4613562"/>
          </a:xfrm>
        </p:spPr>
        <p:txBody>
          <a:bodyPr>
            <a:normAutofit/>
          </a:bodyPr>
          <a:lstStyle/>
          <a:p>
            <a:r>
              <a:rPr lang="en-US" dirty="0"/>
              <a:t>As we all now know, strong acids produce </a:t>
            </a:r>
            <a:r>
              <a:rPr lang="en-US" sz="2000" dirty="0"/>
              <a:t>H</a:t>
            </a:r>
            <a:r>
              <a:rPr lang="en-US" sz="2000" baseline="-25000" dirty="0"/>
              <a:t>3</a:t>
            </a:r>
            <a:r>
              <a:rPr lang="en-US" sz="2000" dirty="0"/>
              <a:t>O</a:t>
            </a:r>
            <a:r>
              <a:rPr lang="en-US" sz="2000" baseline="30000" dirty="0"/>
              <a:t>+</a:t>
            </a:r>
            <a:r>
              <a:rPr lang="en-US" sz="2000" dirty="0"/>
              <a:t> </a:t>
            </a:r>
            <a:r>
              <a:rPr lang="en-US" dirty="0"/>
              <a:t>when in water.</a:t>
            </a:r>
          </a:p>
          <a:p>
            <a:endParaRPr lang="en-US" dirty="0"/>
          </a:p>
          <a:p>
            <a:r>
              <a:rPr lang="en-US" dirty="0"/>
              <a:t>If this </a:t>
            </a:r>
            <a:r>
              <a:rPr lang="en-US" sz="2000" dirty="0"/>
              <a:t>H</a:t>
            </a:r>
            <a:r>
              <a:rPr lang="en-US" sz="2000" baseline="-25000" dirty="0"/>
              <a:t>3</a:t>
            </a:r>
            <a:r>
              <a:rPr lang="en-US" sz="2000" dirty="0"/>
              <a:t>O</a:t>
            </a:r>
            <a:r>
              <a:rPr lang="en-US" sz="2000" baseline="30000" dirty="0"/>
              <a:t>+</a:t>
            </a:r>
            <a:r>
              <a:rPr lang="en-US" sz="2000" dirty="0"/>
              <a:t> </a:t>
            </a:r>
            <a:r>
              <a:rPr lang="en-US" dirty="0"/>
              <a:t>can react with the anion (or NH</a:t>
            </a:r>
            <a:r>
              <a:rPr lang="en-US" baseline="-25000" dirty="0"/>
              <a:t>3</a:t>
            </a:r>
            <a:r>
              <a:rPr lang="en-US" dirty="0"/>
              <a:t>) of the complex, then strong acids can be used to dissolve compounds that would otherwise have very low water solubility.</a:t>
            </a:r>
          </a:p>
          <a:p>
            <a:endParaRPr lang="en-US" dirty="0"/>
          </a:p>
          <a:p>
            <a:r>
              <a:rPr lang="en-US" dirty="0"/>
              <a:t>The following types of compounds tend to have increased water solubility in the presence of a strong acid:</a:t>
            </a:r>
          </a:p>
          <a:p>
            <a:endParaRPr lang="en-US" dirty="0"/>
          </a:p>
          <a:p>
            <a:pPr marL="457200" indent="-457200">
              <a:buFont typeface="+mj-lt"/>
              <a:buAutoNum type="arabicParenR"/>
            </a:pPr>
            <a:r>
              <a:rPr lang="en-US" sz="2100" dirty="0"/>
              <a:t>All complexes that contain hydroxide (OH</a:t>
            </a:r>
            <a:r>
              <a:rPr lang="en-US" sz="2100" baseline="30000" dirty="0"/>
              <a:t>–</a:t>
            </a:r>
            <a:r>
              <a:rPr lang="en-US" sz="2100" dirty="0"/>
              <a:t>) as an anion.</a:t>
            </a:r>
          </a:p>
          <a:p>
            <a:pPr marL="457200" indent="-457200">
              <a:buFont typeface="+mj-lt"/>
              <a:buAutoNum type="arabicParenR"/>
            </a:pPr>
            <a:r>
              <a:rPr lang="en-US" sz="2100" dirty="0"/>
              <a:t>Many complexes that contain NH</a:t>
            </a:r>
            <a:r>
              <a:rPr lang="en-US" sz="2100" baseline="-25000" dirty="0"/>
              <a:t>3</a:t>
            </a:r>
            <a:r>
              <a:rPr lang="en-US" sz="2100" dirty="0"/>
              <a:t> or an anion that is a weak base. </a:t>
            </a:r>
            <a:endParaRPr lang="en-US" sz="2100" b="1" dirty="0">
              <a:solidFill>
                <a:srgbClr val="FF0000"/>
              </a:solidFill>
            </a:endParaRPr>
          </a:p>
          <a:p>
            <a:endParaRPr lang="en-US" dirty="0"/>
          </a:p>
          <a:p>
            <a:endParaRPr lang="en-US" dirty="0"/>
          </a:p>
        </p:txBody>
      </p:sp>
    </p:spTree>
    <p:extLst>
      <p:ext uri="{BB962C8B-B14F-4D97-AF65-F5344CB8AC3E}">
        <p14:creationId xmlns:p14="http://schemas.microsoft.com/office/powerpoint/2010/main" val="4129684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Dissolving Hydroxide Containing Compounds with Strong </a:t>
            </a:r>
            <a:br>
              <a:rPr lang="en-US" dirty="0"/>
            </a:br>
            <a:r>
              <a:rPr lang="en-US" dirty="0"/>
              <a:t>Acids</a:t>
            </a:r>
          </a:p>
        </p:txBody>
      </p:sp>
      <p:sp>
        <p:nvSpPr>
          <p:cNvPr id="3" name="Content Placeholder 2"/>
          <p:cNvSpPr>
            <a:spLocks noGrp="1"/>
          </p:cNvSpPr>
          <p:nvPr>
            <p:ph idx="1"/>
          </p:nvPr>
        </p:nvSpPr>
        <p:spPr/>
        <p:txBody>
          <a:bodyPr/>
          <a:lstStyle/>
          <a:p>
            <a:r>
              <a:rPr lang="en-US" dirty="0"/>
              <a:t>Example: Dissolving </a:t>
            </a:r>
            <a:r>
              <a:rPr lang="en-US" sz="2000" dirty="0"/>
              <a:t>Zn(OH)</a:t>
            </a:r>
            <a:r>
              <a:rPr lang="en-US" sz="2000" baseline="-25000" dirty="0"/>
              <a:t>2</a:t>
            </a:r>
            <a:r>
              <a:rPr lang="en-US" sz="2000" dirty="0"/>
              <a:t>(</a:t>
            </a:r>
            <a:r>
              <a:rPr lang="en-US" sz="2000" i="1" dirty="0"/>
              <a:t>s</a:t>
            </a:r>
            <a:r>
              <a:rPr lang="en-US" sz="2000" dirty="0"/>
              <a:t>) </a:t>
            </a:r>
            <a:r>
              <a:rPr lang="en-US" dirty="0"/>
              <a:t>in a strong acid solution.</a:t>
            </a:r>
          </a:p>
          <a:p>
            <a:endParaRPr lang="en-US" dirty="0"/>
          </a:p>
          <a:p>
            <a:r>
              <a:rPr lang="en-US" dirty="0"/>
              <a:t>This reaction takes place as two equilibria:</a:t>
            </a:r>
          </a:p>
          <a:p>
            <a:endParaRPr lang="en-US" dirty="0"/>
          </a:p>
          <a:p>
            <a:pPr marL="342900" lvl="1" indent="-68580">
              <a:buNone/>
            </a:pPr>
            <a:r>
              <a:rPr lang="en-US" sz="2100" dirty="0">
                <a:solidFill>
                  <a:schemeClr val="tx1"/>
                </a:solidFill>
              </a:rPr>
              <a:t>Zn(OH)</a:t>
            </a:r>
            <a:r>
              <a:rPr lang="en-US" sz="2100" baseline="-25000" dirty="0">
                <a:solidFill>
                  <a:schemeClr val="tx1"/>
                </a:solidFill>
              </a:rPr>
              <a:t>2</a:t>
            </a:r>
            <a:r>
              <a:rPr lang="en-US" sz="2100" dirty="0">
                <a:solidFill>
                  <a:schemeClr val="tx1"/>
                </a:solidFill>
              </a:rPr>
              <a:t>(</a:t>
            </a:r>
            <a:r>
              <a:rPr lang="en-US" sz="2100" i="1" dirty="0">
                <a:solidFill>
                  <a:schemeClr val="tx1"/>
                </a:solidFill>
              </a:rPr>
              <a:t>s</a:t>
            </a:r>
            <a:r>
              <a:rPr lang="en-US" sz="2100" dirty="0">
                <a:solidFill>
                  <a:schemeClr val="tx1"/>
                </a:solidFill>
              </a:rPr>
              <a:t>) </a:t>
            </a:r>
            <a:r>
              <a:rPr lang="en-US" sz="2100" dirty="0">
                <a:solidFill>
                  <a:schemeClr val="tx1"/>
                </a:solidFill>
                <a:ea typeface="ヒラギノ角ゴ Pro W3" pitchFamily="1" charset="-128"/>
              </a:rPr>
              <a:t>⇌</a:t>
            </a:r>
            <a:r>
              <a:rPr lang="en-US" sz="2100" dirty="0">
                <a:solidFill>
                  <a:schemeClr val="tx1"/>
                </a:solidFill>
                <a:sym typeface="Wingdings" pitchFamily="2" charset="2"/>
              </a:rPr>
              <a:t> Zn</a:t>
            </a:r>
            <a:r>
              <a:rPr lang="en-US" sz="2100" baseline="30000" dirty="0">
                <a:solidFill>
                  <a:schemeClr val="tx1"/>
                </a:solidFill>
                <a:sym typeface="Wingdings" pitchFamily="2" charset="2"/>
              </a:rPr>
              <a:t>2+</a:t>
            </a:r>
            <a:r>
              <a:rPr lang="en-US" sz="2100" dirty="0">
                <a:solidFill>
                  <a:schemeClr val="tx1"/>
                </a:solidFill>
                <a:sym typeface="Wingdings" pitchFamily="2" charset="2"/>
              </a:rPr>
              <a:t>(</a:t>
            </a:r>
            <a:r>
              <a:rPr lang="en-US" sz="2100" i="1" dirty="0" err="1">
                <a:solidFill>
                  <a:schemeClr val="tx1"/>
                </a:solidFill>
                <a:sym typeface="Wingdings" pitchFamily="2" charset="2"/>
              </a:rPr>
              <a:t>aq</a:t>
            </a:r>
            <a:r>
              <a:rPr lang="en-US" sz="2100" dirty="0">
                <a:solidFill>
                  <a:schemeClr val="tx1"/>
                </a:solidFill>
                <a:sym typeface="Wingdings" pitchFamily="2" charset="2"/>
              </a:rPr>
              <a:t>) + 2OH</a:t>
            </a:r>
            <a:r>
              <a:rPr lang="en-US" sz="2100" baseline="30000" dirty="0">
                <a:solidFill>
                  <a:schemeClr val="tx1"/>
                </a:solidFill>
                <a:sym typeface="Wingdings" pitchFamily="2" charset="2"/>
              </a:rPr>
              <a:t>–</a:t>
            </a:r>
            <a:r>
              <a:rPr lang="en-US" sz="2100" dirty="0">
                <a:solidFill>
                  <a:schemeClr val="tx1"/>
                </a:solidFill>
                <a:sym typeface="Wingdings" pitchFamily="2" charset="2"/>
              </a:rPr>
              <a:t>(</a:t>
            </a:r>
            <a:r>
              <a:rPr lang="en-US" sz="2100" i="1" dirty="0" err="1">
                <a:solidFill>
                  <a:schemeClr val="tx1"/>
                </a:solidFill>
                <a:sym typeface="Wingdings" pitchFamily="2" charset="2"/>
              </a:rPr>
              <a:t>aq</a:t>
            </a:r>
            <a:r>
              <a:rPr lang="en-US" sz="2100" dirty="0">
                <a:solidFill>
                  <a:schemeClr val="tx1"/>
                </a:solidFill>
                <a:sym typeface="Wingdings" pitchFamily="2" charset="2"/>
              </a:rPr>
              <a:t>)        </a:t>
            </a:r>
            <a:r>
              <a:rPr lang="en-US" sz="2100" dirty="0">
                <a:solidFill>
                  <a:schemeClr val="accent3"/>
                </a:solidFill>
                <a:sym typeface="Wingdings" pitchFamily="2" charset="2"/>
              </a:rPr>
              <a:t>Dissolving of Zn(OH)</a:t>
            </a:r>
            <a:r>
              <a:rPr lang="en-US" sz="2100" baseline="-25000" dirty="0">
                <a:solidFill>
                  <a:schemeClr val="accent3"/>
                </a:solidFill>
                <a:sym typeface="Wingdings" pitchFamily="2" charset="2"/>
              </a:rPr>
              <a:t>2</a:t>
            </a:r>
          </a:p>
          <a:p>
            <a:pPr marL="342900" lvl="1" indent="-68580">
              <a:buNone/>
            </a:pPr>
            <a:r>
              <a:rPr lang="en-US" sz="2100" b="1" dirty="0">
                <a:solidFill>
                  <a:schemeClr val="accent3"/>
                </a:solidFill>
                <a:sym typeface="Wingdings" pitchFamily="2" charset="2"/>
              </a:rPr>
              <a:t>+</a:t>
            </a:r>
            <a:r>
              <a:rPr lang="en-US" sz="2100" u="sng" dirty="0">
                <a:solidFill>
                  <a:schemeClr val="accent3"/>
                </a:solidFill>
                <a:sym typeface="Wingdings" pitchFamily="2" charset="2"/>
              </a:rPr>
              <a:t> 2H</a:t>
            </a:r>
            <a:r>
              <a:rPr lang="en-US" sz="2100" u="sng" baseline="30000" dirty="0">
                <a:solidFill>
                  <a:schemeClr val="accent3"/>
                </a:solidFill>
                <a:sym typeface="Wingdings" pitchFamily="2" charset="2"/>
              </a:rPr>
              <a:t>+</a:t>
            </a:r>
            <a:r>
              <a:rPr lang="en-US" sz="2100" u="sng" dirty="0">
                <a:solidFill>
                  <a:schemeClr val="accent3"/>
                </a:solidFill>
                <a:sym typeface="Wingdings" pitchFamily="2" charset="2"/>
              </a:rPr>
              <a:t>(</a:t>
            </a:r>
            <a:r>
              <a:rPr lang="en-US" sz="2100" i="1" u="sng" dirty="0" err="1">
                <a:solidFill>
                  <a:schemeClr val="accent3"/>
                </a:solidFill>
                <a:sym typeface="Wingdings" pitchFamily="2" charset="2"/>
              </a:rPr>
              <a:t>aq</a:t>
            </a:r>
            <a:r>
              <a:rPr lang="en-US" sz="2100" u="sng" dirty="0">
                <a:solidFill>
                  <a:schemeClr val="accent3"/>
                </a:solidFill>
                <a:sym typeface="Wingdings" pitchFamily="2" charset="2"/>
              </a:rPr>
              <a:t>) + 2OH</a:t>
            </a:r>
            <a:r>
              <a:rPr lang="en-US" sz="2100" u="sng" baseline="30000" dirty="0">
                <a:solidFill>
                  <a:schemeClr val="accent3"/>
                </a:solidFill>
                <a:sym typeface="Wingdings" pitchFamily="2" charset="2"/>
              </a:rPr>
              <a:t>–</a:t>
            </a:r>
            <a:r>
              <a:rPr lang="en-US" sz="2100" u="sng" dirty="0">
                <a:solidFill>
                  <a:schemeClr val="accent3"/>
                </a:solidFill>
                <a:sym typeface="Wingdings" pitchFamily="2" charset="2"/>
              </a:rPr>
              <a:t>(</a:t>
            </a:r>
            <a:r>
              <a:rPr lang="en-US" sz="2100" i="1" u="sng" dirty="0" err="1">
                <a:solidFill>
                  <a:schemeClr val="accent3"/>
                </a:solidFill>
                <a:sym typeface="Wingdings" pitchFamily="2" charset="2"/>
              </a:rPr>
              <a:t>aq</a:t>
            </a:r>
            <a:r>
              <a:rPr lang="en-US" sz="2100" u="sng" dirty="0">
                <a:solidFill>
                  <a:schemeClr val="accent3"/>
                </a:solidFill>
                <a:sym typeface="Wingdings" pitchFamily="2" charset="2"/>
              </a:rPr>
              <a:t>) </a:t>
            </a:r>
            <a:r>
              <a:rPr lang="en-US" sz="2100" u="sng" dirty="0">
                <a:solidFill>
                  <a:schemeClr val="accent3"/>
                </a:solidFill>
                <a:ea typeface="ヒラギノ角ゴ Pro W3" pitchFamily="1" charset="-128"/>
              </a:rPr>
              <a:t>⇌</a:t>
            </a:r>
            <a:r>
              <a:rPr lang="en-US" sz="2100" u="sng" dirty="0">
                <a:solidFill>
                  <a:schemeClr val="accent3"/>
                </a:solidFill>
                <a:sym typeface="Wingdings" pitchFamily="2" charset="2"/>
              </a:rPr>
              <a:t> 2H</a:t>
            </a:r>
            <a:r>
              <a:rPr lang="en-US" sz="2100" u="sng" baseline="-25000" dirty="0">
                <a:solidFill>
                  <a:schemeClr val="accent3"/>
                </a:solidFill>
                <a:sym typeface="Wingdings" pitchFamily="2" charset="2"/>
              </a:rPr>
              <a:t>2</a:t>
            </a:r>
            <a:r>
              <a:rPr lang="en-US" sz="2100" u="sng" dirty="0">
                <a:solidFill>
                  <a:schemeClr val="accent3"/>
                </a:solidFill>
                <a:sym typeface="Wingdings" pitchFamily="2" charset="2"/>
              </a:rPr>
              <a:t>O</a:t>
            </a:r>
            <a:r>
              <a:rPr lang="en-US" sz="2100" dirty="0">
                <a:solidFill>
                  <a:schemeClr val="accent3"/>
                </a:solidFill>
                <a:sym typeface="Wingdings" pitchFamily="2" charset="2"/>
              </a:rPr>
              <a:t>	           Neutralizing OH</a:t>
            </a:r>
            <a:r>
              <a:rPr lang="en-US" sz="2100" baseline="30000" dirty="0">
                <a:solidFill>
                  <a:schemeClr val="accent3"/>
                </a:solidFill>
                <a:sym typeface="Wingdings" pitchFamily="2" charset="2"/>
              </a:rPr>
              <a:t>–</a:t>
            </a:r>
          </a:p>
          <a:p>
            <a:pPr marL="0" indent="-68580">
              <a:buNone/>
            </a:pPr>
            <a:endParaRPr lang="en-US" u="sng" dirty="0">
              <a:sym typeface="Wingdings" pitchFamily="2" charset="2"/>
            </a:endParaRPr>
          </a:p>
          <a:p>
            <a:pPr marL="342900" lvl="1" indent="-68580">
              <a:buNone/>
            </a:pPr>
            <a:r>
              <a:rPr lang="en-US" sz="2100" dirty="0">
                <a:solidFill>
                  <a:schemeClr val="tx1"/>
                </a:solidFill>
              </a:rPr>
              <a:t>Zn(OH)</a:t>
            </a:r>
            <a:r>
              <a:rPr lang="en-US" sz="2100" baseline="-25000" dirty="0">
                <a:solidFill>
                  <a:schemeClr val="tx1"/>
                </a:solidFill>
              </a:rPr>
              <a:t>2</a:t>
            </a:r>
            <a:r>
              <a:rPr lang="en-US" sz="2100" dirty="0">
                <a:solidFill>
                  <a:schemeClr val="tx1"/>
                </a:solidFill>
              </a:rPr>
              <a:t>(</a:t>
            </a:r>
            <a:r>
              <a:rPr lang="en-US" sz="2100" i="1" dirty="0">
                <a:solidFill>
                  <a:schemeClr val="tx1"/>
                </a:solidFill>
              </a:rPr>
              <a:t>s</a:t>
            </a:r>
            <a:r>
              <a:rPr lang="en-US" sz="2100" dirty="0">
                <a:solidFill>
                  <a:schemeClr val="tx1"/>
                </a:solidFill>
              </a:rPr>
              <a:t>) + 2H</a:t>
            </a:r>
            <a:r>
              <a:rPr lang="en-US" sz="2100" baseline="30000" dirty="0">
                <a:solidFill>
                  <a:schemeClr val="tx1"/>
                </a:solidFill>
              </a:rPr>
              <a:t>+</a:t>
            </a:r>
            <a:r>
              <a:rPr lang="en-US" sz="2100" dirty="0">
                <a:solidFill>
                  <a:schemeClr val="tx1"/>
                </a:solidFill>
              </a:rPr>
              <a:t>(</a:t>
            </a:r>
            <a:r>
              <a:rPr lang="en-US" sz="2100" i="1" dirty="0" err="1">
                <a:solidFill>
                  <a:schemeClr val="tx1"/>
                </a:solidFill>
              </a:rPr>
              <a:t>aq</a:t>
            </a:r>
            <a:r>
              <a:rPr lang="en-US" sz="2100" dirty="0">
                <a:solidFill>
                  <a:schemeClr val="tx1"/>
                </a:solidFill>
              </a:rPr>
              <a:t>) </a:t>
            </a:r>
            <a:r>
              <a:rPr lang="en-US" sz="2100" dirty="0">
                <a:solidFill>
                  <a:schemeClr val="tx1"/>
                </a:solidFill>
                <a:cs typeface="Times New Roman"/>
                <a:sym typeface="Wingdings" pitchFamily="2" charset="2"/>
              </a:rPr>
              <a:t>→</a:t>
            </a:r>
            <a:r>
              <a:rPr lang="en-US" sz="2100" dirty="0">
                <a:solidFill>
                  <a:schemeClr val="tx1"/>
                </a:solidFill>
                <a:sym typeface="Wingdings" pitchFamily="2" charset="2"/>
              </a:rPr>
              <a:t>Zn</a:t>
            </a:r>
            <a:r>
              <a:rPr lang="en-US" sz="2100" baseline="30000" dirty="0">
                <a:solidFill>
                  <a:schemeClr val="tx1"/>
                </a:solidFill>
                <a:sym typeface="Wingdings" pitchFamily="2" charset="2"/>
              </a:rPr>
              <a:t>2+</a:t>
            </a:r>
            <a:r>
              <a:rPr lang="en-US" sz="2100" dirty="0">
                <a:solidFill>
                  <a:schemeClr val="tx1"/>
                </a:solidFill>
                <a:sym typeface="Wingdings" pitchFamily="2" charset="2"/>
              </a:rPr>
              <a:t>(</a:t>
            </a:r>
            <a:r>
              <a:rPr lang="en-US" sz="2100" i="1" dirty="0" err="1">
                <a:solidFill>
                  <a:schemeClr val="tx1"/>
                </a:solidFill>
                <a:sym typeface="Wingdings" pitchFamily="2" charset="2"/>
              </a:rPr>
              <a:t>aq</a:t>
            </a:r>
            <a:r>
              <a:rPr lang="en-US" sz="2100" dirty="0">
                <a:solidFill>
                  <a:schemeClr val="tx1"/>
                </a:solidFill>
                <a:sym typeface="Wingdings" pitchFamily="2" charset="2"/>
              </a:rPr>
              <a:t>) + 2H</a:t>
            </a:r>
            <a:r>
              <a:rPr lang="en-US" sz="2100" baseline="-25000" dirty="0">
                <a:solidFill>
                  <a:schemeClr val="tx1"/>
                </a:solidFill>
                <a:sym typeface="Wingdings" pitchFamily="2" charset="2"/>
              </a:rPr>
              <a:t>2</a:t>
            </a:r>
            <a:r>
              <a:rPr lang="en-US" sz="2100" dirty="0">
                <a:solidFill>
                  <a:schemeClr val="tx1"/>
                </a:solidFill>
                <a:sym typeface="Wingdings" pitchFamily="2" charset="2"/>
              </a:rPr>
              <a:t>O(</a:t>
            </a:r>
            <a:r>
              <a:rPr lang="en-US" sz="2100" i="1" dirty="0">
                <a:solidFill>
                  <a:schemeClr val="tx1"/>
                </a:solidFill>
                <a:sym typeface="Wingdings" pitchFamily="2" charset="2"/>
              </a:rPr>
              <a:t>l</a:t>
            </a:r>
            <a:r>
              <a:rPr lang="en-US" sz="2100" dirty="0">
                <a:solidFill>
                  <a:schemeClr val="tx1"/>
                </a:solidFill>
                <a:sym typeface="Wingdings" pitchFamily="2" charset="2"/>
              </a:rPr>
              <a:t>)</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3961945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Revisiting Solubility and Precipitation</a:t>
            </a:r>
          </a:p>
        </p:txBody>
      </p:sp>
      <p:sp>
        <p:nvSpPr>
          <p:cNvPr id="3" name="Content Placeholder 2"/>
          <p:cNvSpPr>
            <a:spLocks noGrp="1"/>
          </p:cNvSpPr>
          <p:nvPr>
            <p:ph idx="1"/>
          </p:nvPr>
        </p:nvSpPr>
        <p:spPr>
          <a:xfrm>
            <a:off x="628650" y="955965"/>
            <a:ext cx="7886700" cy="4821380"/>
          </a:xfrm>
        </p:spPr>
        <p:txBody>
          <a:bodyPr>
            <a:normAutofit/>
          </a:bodyPr>
          <a:lstStyle/>
          <a:p>
            <a:r>
              <a:rPr lang="en-US" dirty="0"/>
              <a:t>Previously you learned that some ionic compounds do not dissolve in water. </a:t>
            </a:r>
          </a:p>
          <a:p>
            <a:pPr lvl="1"/>
            <a:r>
              <a:rPr lang="en-US" dirty="0">
                <a:solidFill>
                  <a:schemeClr val="accent3"/>
                </a:solidFill>
              </a:rPr>
              <a:t>These are called </a:t>
            </a:r>
            <a:r>
              <a:rPr lang="en-US" b="1" dirty="0">
                <a:solidFill>
                  <a:schemeClr val="accent3"/>
                </a:solidFill>
              </a:rPr>
              <a:t>insoluble </a:t>
            </a:r>
            <a:r>
              <a:rPr lang="en-US" dirty="0">
                <a:solidFill>
                  <a:schemeClr val="accent3"/>
                </a:solidFill>
              </a:rPr>
              <a:t>compounds.</a:t>
            </a:r>
          </a:p>
          <a:p>
            <a:pPr lvl="1"/>
            <a:r>
              <a:rPr lang="en-US" dirty="0">
                <a:solidFill>
                  <a:schemeClr val="accent3"/>
                </a:solidFill>
              </a:rPr>
              <a:t>They do </a:t>
            </a:r>
            <a:r>
              <a:rPr lang="en-US" i="1" dirty="0">
                <a:solidFill>
                  <a:schemeClr val="accent3"/>
                </a:solidFill>
              </a:rPr>
              <a:t>b</a:t>
            </a:r>
            <a:r>
              <a:rPr lang="en-US" b="1" dirty="0">
                <a:solidFill>
                  <a:schemeClr val="accent3"/>
                </a:solidFill>
              </a:rPr>
              <a:t> </a:t>
            </a:r>
            <a:r>
              <a:rPr lang="en-US" dirty="0">
                <a:solidFill>
                  <a:schemeClr val="accent3"/>
                </a:solidFill>
              </a:rPr>
              <a:t>dissociate into ions when placed in water. </a:t>
            </a:r>
          </a:p>
          <a:p>
            <a:pPr lvl="1"/>
            <a:r>
              <a:rPr lang="en-US" dirty="0">
                <a:solidFill>
                  <a:schemeClr val="accent3"/>
                </a:solidFill>
              </a:rPr>
              <a:t>Compounds that do dissolve by dissociating into their ions are called </a:t>
            </a:r>
            <a:r>
              <a:rPr lang="en-US" b="1" dirty="0">
                <a:solidFill>
                  <a:schemeClr val="accent3"/>
                </a:solidFill>
              </a:rPr>
              <a:t>soluble.</a:t>
            </a:r>
            <a:endParaRPr lang="en-US" dirty="0">
              <a:solidFill>
                <a:schemeClr val="accent3"/>
              </a:solidFill>
            </a:endParaRPr>
          </a:p>
          <a:p>
            <a:endParaRPr lang="en-US" dirty="0"/>
          </a:p>
          <a:p>
            <a:r>
              <a:rPr lang="en-US" dirty="0"/>
              <a:t>In reality, even insoluble compounds dissolve to a small extent. They are “sparingly soluble.”	</a:t>
            </a:r>
          </a:p>
          <a:p>
            <a:pPr lvl="1"/>
            <a:r>
              <a:rPr lang="en-US" dirty="0">
                <a:solidFill>
                  <a:schemeClr val="accent3"/>
                </a:solidFill>
              </a:rPr>
              <a:t>An equilibrium exists between the precipitate and its ions.</a:t>
            </a:r>
          </a:p>
          <a:p>
            <a:pPr lvl="1"/>
            <a:r>
              <a:rPr lang="en-US" dirty="0">
                <a:solidFill>
                  <a:schemeClr val="accent3"/>
                </a:solidFill>
              </a:rPr>
              <a:t>Example: </a:t>
            </a:r>
            <a:r>
              <a:rPr lang="en-US" dirty="0" err="1">
                <a:solidFill>
                  <a:schemeClr val="accent3"/>
                </a:solidFill>
              </a:rPr>
              <a:t>AgCl</a:t>
            </a:r>
            <a:r>
              <a:rPr lang="en-US" dirty="0">
                <a:solidFill>
                  <a:schemeClr val="accent3"/>
                </a:solidFill>
              </a:rPr>
              <a:t>(</a:t>
            </a:r>
            <a:r>
              <a:rPr lang="en-US" i="1" dirty="0">
                <a:solidFill>
                  <a:schemeClr val="accent3"/>
                </a:solidFill>
              </a:rPr>
              <a:t>s</a:t>
            </a:r>
            <a:r>
              <a:rPr lang="en-US" dirty="0">
                <a:solidFill>
                  <a:schemeClr val="accent3"/>
                </a:solidFill>
              </a:rPr>
              <a:t>) </a:t>
            </a:r>
            <a:r>
              <a:rPr lang="en-US" dirty="0">
                <a:solidFill>
                  <a:schemeClr val="accent3"/>
                </a:solidFill>
                <a:latin typeface="Osaka" charset="-128"/>
                <a:ea typeface="ヒラギノ角ゴ Pro W3" charset="-128"/>
              </a:rPr>
              <a:t>⇌</a:t>
            </a:r>
            <a:r>
              <a:rPr lang="en-US" dirty="0">
                <a:solidFill>
                  <a:schemeClr val="accent3"/>
                </a:solidFill>
                <a:sym typeface="Wingdings" charset="2"/>
              </a:rPr>
              <a:t> Ag</a:t>
            </a:r>
            <a:r>
              <a:rPr lang="en-US" baseline="30000" dirty="0">
                <a:solidFill>
                  <a:schemeClr val="accent3"/>
                </a:solidFill>
                <a:sym typeface="Wingdings" charset="2"/>
              </a:rPr>
              <a:t>+</a:t>
            </a:r>
            <a:r>
              <a:rPr lang="en-US" dirty="0">
                <a:solidFill>
                  <a:schemeClr val="accent3"/>
                </a:solidFill>
                <a:sym typeface="Wingdings" charset="2"/>
              </a:rPr>
              <a:t>(</a:t>
            </a:r>
            <a:r>
              <a:rPr lang="en-US" i="1" dirty="0" err="1">
                <a:solidFill>
                  <a:schemeClr val="accent3"/>
                </a:solidFill>
                <a:sym typeface="Wingdings" charset="2"/>
              </a:rPr>
              <a:t>aq</a:t>
            </a:r>
            <a:r>
              <a:rPr lang="en-US" dirty="0">
                <a:solidFill>
                  <a:schemeClr val="accent3"/>
                </a:solidFill>
                <a:sym typeface="Wingdings" charset="2"/>
              </a:rPr>
              <a:t>) + Cl</a:t>
            </a:r>
            <a:r>
              <a:rPr lang="en-US" baseline="30000" dirty="0"/>
              <a:t>–</a:t>
            </a:r>
            <a:r>
              <a:rPr lang="en-US" dirty="0">
                <a:solidFill>
                  <a:schemeClr val="accent3"/>
                </a:solidFill>
                <a:sym typeface="Wingdings" charset="2"/>
              </a:rPr>
              <a:t>(</a:t>
            </a:r>
            <a:r>
              <a:rPr lang="en-US" i="1" dirty="0" err="1">
                <a:solidFill>
                  <a:schemeClr val="accent3"/>
                </a:solidFill>
                <a:sym typeface="Wingdings" charset="2"/>
              </a:rPr>
              <a:t>aq</a:t>
            </a:r>
            <a:r>
              <a:rPr lang="en-US" dirty="0">
                <a:solidFill>
                  <a:schemeClr val="accent3"/>
                </a:solidFill>
                <a:sym typeface="Wingdings" charset="2"/>
              </a:rPr>
              <a:t>)	     </a:t>
            </a:r>
            <a:r>
              <a:rPr lang="en-US" dirty="0">
                <a:solidFill>
                  <a:schemeClr val="accent3"/>
                </a:solidFill>
              </a:rPr>
              <a:t>K &lt;&lt; 1</a:t>
            </a:r>
          </a:p>
          <a:p>
            <a:endParaRPr lang="en-US" dirty="0"/>
          </a:p>
        </p:txBody>
      </p:sp>
    </p:spTree>
    <p:extLst>
      <p:ext uri="{BB962C8B-B14F-4D97-AF65-F5344CB8AC3E}">
        <p14:creationId xmlns:p14="http://schemas.microsoft.com/office/powerpoint/2010/main" val="3216708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Dissolving Hydroxide Containing Compounds with Strong </a:t>
            </a:r>
            <a:br>
              <a:rPr lang="en-US" dirty="0"/>
            </a:br>
            <a:r>
              <a:rPr lang="en-US" dirty="0"/>
              <a:t>Acids</a:t>
            </a:r>
          </a:p>
        </p:txBody>
      </p:sp>
      <p:sp>
        <p:nvSpPr>
          <p:cNvPr id="3" name="Content Placeholder 2"/>
          <p:cNvSpPr>
            <a:spLocks noGrp="1"/>
          </p:cNvSpPr>
          <p:nvPr>
            <p:ph idx="1"/>
          </p:nvPr>
        </p:nvSpPr>
        <p:spPr>
          <a:xfrm>
            <a:off x="628650" y="955965"/>
            <a:ext cx="7886700" cy="4696690"/>
          </a:xfrm>
        </p:spPr>
        <p:txBody>
          <a:bodyPr/>
          <a:lstStyle/>
          <a:p>
            <a:r>
              <a:rPr lang="en-US" dirty="0"/>
              <a:t>This process of dissolving can be explained in terms of </a:t>
            </a:r>
            <a:r>
              <a:rPr lang="en-US" b="1" dirty="0"/>
              <a:t>Le </a:t>
            </a:r>
            <a:r>
              <a:rPr lang="en-US" b="1" dirty="0" err="1"/>
              <a:t>Châtelier’s</a:t>
            </a:r>
            <a:r>
              <a:rPr lang="en-US" b="1" dirty="0"/>
              <a:t> Principle</a:t>
            </a:r>
            <a:r>
              <a:rPr lang="en-US" dirty="0"/>
              <a:t>.</a:t>
            </a:r>
            <a:r>
              <a:rPr lang="en-US" b="1" dirty="0"/>
              <a:t> </a:t>
            </a:r>
          </a:p>
          <a:p>
            <a:endParaRPr lang="en-US" dirty="0"/>
          </a:p>
          <a:p>
            <a:r>
              <a:rPr lang="en-US" dirty="0"/>
              <a:t>By protonating </a:t>
            </a:r>
            <a:r>
              <a:rPr lang="en-US" dirty="0">
                <a:solidFill>
                  <a:srgbClr val="000000"/>
                </a:solidFill>
                <a:sym typeface="Wingdings" pitchFamily="2" charset="2"/>
              </a:rPr>
              <a:t>OH</a:t>
            </a:r>
            <a:r>
              <a:rPr lang="en-US" baseline="30000" dirty="0">
                <a:solidFill>
                  <a:srgbClr val="000000"/>
                </a:solidFill>
                <a:sym typeface="Wingdings" pitchFamily="2" charset="2"/>
              </a:rPr>
              <a:t>–</a:t>
            </a:r>
            <a:r>
              <a:rPr lang="en-US" dirty="0">
                <a:solidFill>
                  <a:srgbClr val="000000"/>
                </a:solidFill>
                <a:sym typeface="Wingdings" pitchFamily="2" charset="2"/>
              </a:rPr>
              <a:t>(</a:t>
            </a:r>
            <a:r>
              <a:rPr lang="en-US" i="1" dirty="0" err="1">
                <a:solidFill>
                  <a:srgbClr val="000000"/>
                </a:solidFill>
                <a:sym typeface="Wingdings" pitchFamily="2" charset="2"/>
              </a:rPr>
              <a:t>aq</a:t>
            </a:r>
            <a:r>
              <a:rPr lang="en-US" dirty="0">
                <a:solidFill>
                  <a:srgbClr val="000000"/>
                </a:solidFill>
                <a:sym typeface="Wingdings" pitchFamily="2" charset="2"/>
              </a:rPr>
              <a:t>) with H</a:t>
            </a:r>
            <a:r>
              <a:rPr lang="en-US" baseline="-25000" dirty="0">
                <a:solidFill>
                  <a:srgbClr val="000000"/>
                </a:solidFill>
                <a:sym typeface="Wingdings" pitchFamily="2" charset="2"/>
              </a:rPr>
              <a:t>3</a:t>
            </a:r>
            <a:r>
              <a:rPr lang="en-US" dirty="0">
                <a:solidFill>
                  <a:srgbClr val="000000"/>
                </a:solidFill>
                <a:sym typeface="Wingdings" pitchFamily="2" charset="2"/>
              </a:rPr>
              <a:t>O</a:t>
            </a:r>
            <a:r>
              <a:rPr lang="en-US" baseline="30000" dirty="0">
                <a:solidFill>
                  <a:srgbClr val="000000"/>
                </a:solidFill>
                <a:sym typeface="Wingdings" pitchFamily="2" charset="2"/>
              </a:rPr>
              <a:t>+</a:t>
            </a:r>
            <a:r>
              <a:rPr lang="en-US" dirty="0">
                <a:solidFill>
                  <a:srgbClr val="000000"/>
                </a:solidFill>
                <a:sym typeface="Wingdings" pitchFamily="2" charset="2"/>
              </a:rPr>
              <a:t>(</a:t>
            </a:r>
            <a:r>
              <a:rPr lang="en-US" i="1" dirty="0" err="1">
                <a:solidFill>
                  <a:srgbClr val="000000"/>
                </a:solidFill>
                <a:sym typeface="Wingdings" pitchFamily="2" charset="2"/>
              </a:rPr>
              <a:t>aq</a:t>
            </a:r>
            <a:r>
              <a:rPr lang="en-US" dirty="0">
                <a:solidFill>
                  <a:srgbClr val="000000"/>
                </a:solidFill>
                <a:sym typeface="Wingdings" pitchFamily="2" charset="2"/>
              </a:rPr>
              <a:t>) </a:t>
            </a:r>
            <a:r>
              <a:rPr lang="en-US" dirty="0"/>
              <a:t>to form </a:t>
            </a:r>
            <a:r>
              <a:rPr lang="en-US" dirty="0">
                <a:solidFill>
                  <a:srgbClr val="000000"/>
                </a:solidFill>
                <a:sym typeface="Wingdings" pitchFamily="2" charset="2"/>
              </a:rPr>
              <a:t>H</a:t>
            </a:r>
            <a:r>
              <a:rPr lang="en-US" baseline="-25000" dirty="0">
                <a:solidFill>
                  <a:srgbClr val="000000"/>
                </a:solidFill>
                <a:sym typeface="Wingdings" pitchFamily="2" charset="2"/>
              </a:rPr>
              <a:t>2</a:t>
            </a:r>
            <a:r>
              <a:rPr lang="en-US" dirty="0">
                <a:solidFill>
                  <a:srgbClr val="000000"/>
                </a:solidFill>
                <a:sym typeface="Wingdings" pitchFamily="2" charset="2"/>
              </a:rPr>
              <a:t>O(</a:t>
            </a:r>
            <a:r>
              <a:rPr lang="en-US" i="1" dirty="0">
                <a:solidFill>
                  <a:srgbClr val="000000"/>
                </a:solidFill>
                <a:sym typeface="Wingdings" pitchFamily="2" charset="2"/>
              </a:rPr>
              <a:t>l</a:t>
            </a:r>
            <a:r>
              <a:rPr lang="en-US" dirty="0">
                <a:solidFill>
                  <a:srgbClr val="000000"/>
                </a:solidFill>
                <a:sym typeface="Wingdings" pitchFamily="2" charset="2"/>
              </a:rPr>
              <a:t>), </a:t>
            </a:r>
            <a:r>
              <a:rPr lang="en-US" dirty="0"/>
              <a:t>a product is effectively being removed from the first equilibrium.</a:t>
            </a:r>
          </a:p>
          <a:p>
            <a:endParaRPr lang="en-US" dirty="0"/>
          </a:p>
          <a:p>
            <a:r>
              <a:rPr lang="en-US" dirty="0"/>
              <a:t>Le </a:t>
            </a:r>
            <a:r>
              <a:rPr lang="en-US" dirty="0" err="1"/>
              <a:t>Châtelier’s</a:t>
            </a:r>
            <a:r>
              <a:rPr lang="en-US" dirty="0"/>
              <a:t> Principle states that if a product is removed, then the equilibrium will proceed to the right to make more product. This results in more dissolving of Zn(OH)</a:t>
            </a:r>
            <a:r>
              <a:rPr lang="en-US" baseline="-25000" dirty="0"/>
              <a:t>2</a:t>
            </a:r>
            <a:r>
              <a:rPr lang="en-US" dirty="0"/>
              <a:t>(</a:t>
            </a:r>
            <a:r>
              <a:rPr lang="en-US" i="1" dirty="0"/>
              <a:t>s</a:t>
            </a:r>
            <a:r>
              <a:rPr lang="en-US" dirty="0"/>
              <a:t>). </a:t>
            </a:r>
          </a:p>
          <a:p>
            <a:endParaRPr lang="en-US" dirty="0"/>
          </a:p>
        </p:txBody>
      </p:sp>
    </p:spTree>
    <p:extLst>
      <p:ext uri="{BB962C8B-B14F-4D97-AF65-F5344CB8AC3E}">
        <p14:creationId xmlns:p14="http://schemas.microsoft.com/office/powerpoint/2010/main" val="3654083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Formation</a:t>
            </a:r>
          </a:p>
        </p:txBody>
      </p:sp>
      <p:sp>
        <p:nvSpPr>
          <p:cNvPr id="3" name="Content Placeholder 2"/>
          <p:cNvSpPr>
            <a:spLocks noGrp="1"/>
          </p:cNvSpPr>
          <p:nvPr>
            <p:ph idx="1"/>
          </p:nvPr>
        </p:nvSpPr>
        <p:spPr/>
        <p:txBody>
          <a:bodyPr/>
          <a:lstStyle/>
          <a:p>
            <a:r>
              <a:rPr lang="en-US" dirty="0"/>
              <a:t>Some Lewis bases can dissolve ionic compounds if they contain metal cations that form </a:t>
            </a:r>
            <a:r>
              <a:rPr lang="en-US" b="1" dirty="0"/>
              <a:t>complex ions </a:t>
            </a:r>
            <a:r>
              <a:rPr lang="en-US" dirty="0"/>
              <a:t>with these species. </a:t>
            </a:r>
          </a:p>
          <a:p>
            <a:endParaRPr lang="en-US" dirty="0"/>
          </a:p>
          <a:p>
            <a:r>
              <a:rPr lang="en-US" dirty="0"/>
              <a:t>As with the addition of a strong acid, multiple equilibria are at work:</a:t>
            </a:r>
          </a:p>
          <a:p>
            <a:pPr marL="342900" lvl="1" indent="0">
              <a:buNone/>
            </a:pPr>
            <a:r>
              <a:rPr lang="en-US" sz="2100" dirty="0"/>
              <a:t> Zn(OH)</a:t>
            </a:r>
            <a:r>
              <a:rPr lang="en-US" sz="2100" baseline="-25000" dirty="0"/>
              <a:t>2</a:t>
            </a:r>
            <a:r>
              <a:rPr lang="en-US" sz="2100" dirty="0"/>
              <a:t> (</a:t>
            </a:r>
            <a:r>
              <a:rPr lang="en-US" sz="2100" i="1" dirty="0"/>
              <a:t>s</a:t>
            </a:r>
            <a:r>
              <a:rPr lang="en-US" sz="2100" dirty="0"/>
              <a:t>) </a:t>
            </a:r>
            <a:r>
              <a:rPr lang="en-US" sz="2100" dirty="0">
                <a:latin typeface="Osaka" pitchFamily="48" charset="-128"/>
                <a:ea typeface="ヒラギノ角ゴ Pro W3" pitchFamily="1" charset="-128"/>
              </a:rPr>
              <a:t>⇌</a:t>
            </a:r>
            <a:r>
              <a:rPr lang="en-US" sz="2100" dirty="0">
                <a:sym typeface="Wingdings" pitchFamily="2" charset="2"/>
              </a:rPr>
              <a:t> Zn</a:t>
            </a:r>
            <a:r>
              <a:rPr lang="en-US" sz="2100" baseline="30000" dirty="0">
                <a:sym typeface="Wingdings" pitchFamily="2" charset="2"/>
              </a:rPr>
              <a:t>2+</a:t>
            </a:r>
            <a:r>
              <a:rPr lang="en-US" sz="2100" dirty="0">
                <a:sym typeface="Wingdings" pitchFamily="2" charset="2"/>
              </a:rPr>
              <a:t> (</a:t>
            </a:r>
            <a:r>
              <a:rPr lang="en-US" sz="2100" i="1" dirty="0" err="1">
                <a:sym typeface="Wingdings" pitchFamily="2" charset="2"/>
              </a:rPr>
              <a:t>aq</a:t>
            </a:r>
            <a:r>
              <a:rPr lang="en-US" sz="2100" dirty="0">
                <a:sym typeface="Wingdings" pitchFamily="2" charset="2"/>
              </a:rPr>
              <a:t>) + 2OH</a:t>
            </a:r>
            <a:r>
              <a:rPr lang="en-US" sz="2100" baseline="30000" dirty="0">
                <a:sym typeface="Wingdings" pitchFamily="2" charset="2"/>
              </a:rPr>
              <a:t>–</a:t>
            </a:r>
            <a:r>
              <a:rPr lang="en-US" sz="2100" dirty="0">
                <a:sym typeface="Wingdings" pitchFamily="2" charset="2"/>
              </a:rPr>
              <a:t> (</a:t>
            </a:r>
            <a:r>
              <a:rPr lang="en-US" sz="2100" i="1" dirty="0" err="1">
                <a:sym typeface="Wingdings" pitchFamily="2" charset="2"/>
              </a:rPr>
              <a:t>aq</a:t>
            </a:r>
            <a:r>
              <a:rPr lang="en-US" sz="2100" dirty="0">
                <a:sym typeface="Wingdings" pitchFamily="2" charset="2"/>
              </a:rPr>
              <a:t>)	        </a:t>
            </a:r>
            <a:r>
              <a:rPr lang="en-US" sz="2100" i="1" dirty="0" err="1">
                <a:sym typeface="Wingdings" pitchFamily="2" charset="2"/>
              </a:rPr>
              <a:t>K</a:t>
            </a:r>
            <a:r>
              <a:rPr lang="en-US" sz="2100" i="1" baseline="-25000" dirty="0" err="1">
                <a:sym typeface="Wingdings" pitchFamily="2" charset="2"/>
              </a:rPr>
              <a:t>sp</a:t>
            </a:r>
            <a:r>
              <a:rPr lang="en-US" sz="2100" dirty="0">
                <a:sym typeface="Wingdings" pitchFamily="2" charset="2"/>
              </a:rPr>
              <a:t> = 4 × 10</a:t>
            </a:r>
            <a:r>
              <a:rPr lang="en-US" sz="2100" baseline="30000" dirty="0">
                <a:sym typeface="Wingdings" pitchFamily="2" charset="2"/>
              </a:rPr>
              <a:t>–17</a:t>
            </a:r>
          </a:p>
          <a:p>
            <a:pPr marL="0" indent="0">
              <a:buNone/>
            </a:pPr>
            <a:r>
              <a:rPr lang="en-US" b="1" dirty="0">
                <a:solidFill>
                  <a:srgbClr val="FF0000"/>
                </a:solidFill>
                <a:sym typeface="Wingdings" pitchFamily="2" charset="2"/>
              </a:rPr>
              <a:t>    + </a:t>
            </a:r>
            <a:r>
              <a:rPr lang="en-US" u="sng" dirty="0">
                <a:sym typeface="Wingdings" pitchFamily="2" charset="2"/>
              </a:rPr>
              <a:t>Zn</a:t>
            </a:r>
            <a:r>
              <a:rPr lang="en-US" u="sng" baseline="30000" dirty="0">
                <a:sym typeface="Wingdings" pitchFamily="2" charset="2"/>
              </a:rPr>
              <a:t>2+</a:t>
            </a:r>
            <a:r>
              <a:rPr lang="en-US" u="sng" dirty="0">
                <a:sym typeface="Wingdings" pitchFamily="2" charset="2"/>
              </a:rPr>
              <a:t> (</a:t>
            </a:r>
            <a:r>
              <a:rPr lang="en-US" i="1" u="sng" dirty="0" err="1">
                <a:sym typeface="Wingdings" pitchFamily="2" charset="2"/>
              </a:rPr>
              <a:t>aq</a:t>
            </a:r>
            <a:r>
              <a:rPr lang="en-US" u="sng" dirty="0">
                <a:sym typeface="Wingdings" pitchFamily="2" charset="2"/>
              </a:rPr>
              <a:t>) + 4NH</a:t>
            </a:r>
            <a:r>
              <a:rPr lang="en-US" u="sng" baseline="-25000" dirty="0">
                <a:sym typeface="Wingdings" pitchFamily="2" charset="2"/>
              </a:rPr>
              <a:t>3 </a:t>
            </a:r>
            <a:r>
              <a:rPr lang="en-US" u="sng" dirty="0">
                <a:sym typeface="Wingdings" pitchFamily="2" charset="2"/>
              </a:rPr>
              <a:t>(</a:t>
            </a:r>
            <a:r>
              <a:rPr lang="en-US" i="1" u="sng" dirty="0" err="1">
                <a:sym typeface="Wingdings" pitchFamily="2" charset="2"/>
              </a:rPr>
              <a:t>aq</a:t>
            </a:r>
            <a:r>
              <a:rPr lang="en-US" u="sng" dirty="0">
                <a:sym typeface="Wingdings" pitchFamily="2" charset="2"/>
              </a:rPr>
              <a:t>) </a:t>
            </a:r>
            <a:r>
              <a:rPr lang="en-US" u="sng" dirty="0">
                <a:latin typeface="Osaka" pitchFamily="48" charset="-128"/>
                <a:ea typeface="ヒラギノ角ゴ Pro W3" pitchFamily="1" charset="-128"/>
              </a:rPr>
              <a:t>⇌</a:t>
            </a:r>
            <a:r>
              <a:rPr lang="en-US" u="sng" dirty="0">
                <a:sym typeface="Wingdings" pitchFamily="2" charset="2"/>
              </a:rPr>
              <a:t> Zn(NH</a:t>
            </a:r>
            <a:r>
              <a:rPr lang="en-US" u="sng" baseline="-25000" dirty="0">
                <a:sym typeface="Wingdings" pitchFamily="2" charset="2"/>
              </a:rPr>
              <a:t>3</a:t>
            </a:r>
            <a:r>
              <a:rPr lang="en-US" u="sng" dirty="0">
                <a:sym typeface="Wingdings" pitchFamily="2" charset="2"/>
              </a:rPr>
              <a:t>)</a:t>
            </a:r>
            <a:r>
              <a:rPr lang="en-US" u="sng" baseline="-25000" dirty="0">
                <a:sym typeface="Wingdings" pitchFamily="2" charset="2"/>
              </a:rPr>
              <a:t>4</a:t>
            </a:r>
            <a:r>
              <a:rPr lang="en-US" u="sng" baseline="30000" dirty="0">
                <a:sym typeface="Wingdings" pitchFamily="2" charset="2"/>
              </a:rPr>
              <a:t>2+</a:t>
            </a:r>
            <a:r>
              <a:rPr lang="en-US" u="sng" dirty="0">
                <a:sym typeface="Wingdings" pitchFamily="2" charset="2"/>
              </a:rPr>
              <a:t> (</a:t>
            </a:r>
            <a:r>
              <a:rPr lang="en-US" i="1" u="sng" dirty="0" err="1">
                <a:sym typeface="Wingdings" pitchFamily="2" charset="2"/>
              </a:rPr>
              <a:t>aq</a:t>
            </a:r>
            <a:r>
              <a:rPr lang="en-US" u="sng" dirty="0">
                <a:sym typeface="Wingdings" pitchFamily="2" charset="2"/>
              </a:rPr>
              <a:t>)</a:t>
            </a:r>
            <a:r>
              <a:rPr lang="en-US" dirty="0">
                <a:sym typeface="Wingdings" pitchFamily="2" charset="2"/>
              </a:rPr>
              <a:t>     </a:t>
            </a:r>
            <a:r>
              <a:rPr lang="en-US" i="1" dirty="0" err="1">
                <a:sym typeface="Wingdings" pitchFamily="2" charset="2"/>
              </a:rPr>
              <a:t>K</a:t>
            </a:r>
            <a:r>
              <a:rPr lang="en-US" i="1" baseline="-25000" dirty="0" err="1">
                <a:sym typeface="Wingdings" pitchFamily="2" charset="2"/>
              </a:rPr>
              <a:t>f</a:t>
            </a:r>
            <a:r>
              <a:rPr lang="en-US" i="1" baseline="-25000" dirty="0">
                <a:sym typeface="Wingdings" pitchFamily="2" charset="2"/>
              </a:rPr>
              <a:t> </a:t>
            </a:r>
            <a:r>
              <a:rPr lang="en-US" dirty="0">
                <a:sym typeface="Wingdings" pitchFamily="2" charset="2"/>
              </a:rPr>
              <a:t>= 3.6 × 10</a:t>
            </a:r>
            <a:r>
              <a:rPr lang="en-US" baseline="30000" dirty="0">
                <a:sym typeface="Wingdings" pitchFamily="2" charset="2"/>
              </a:rPr>
              <a:t>8</a:t>
            </a:r>
          </a:p>
          <a:p>
            <a:pPr marL="0" indent="0">
              <a:buNone/>
            </a:pPr>
            <a:endParaRPr lang="en-US" sz="2000" baseline="30000" dirty="0">
              <a:sym typeface="Wingdings" pitchFamily="2" charset="2"/>
            </a:endParaRPr>
          </a:p>
          <a:p>
            <a:pPr marL="342900" lvl="1" indent="0">
              <a:buNone/>
            </a:pPr>
            <a:r>
              <a:rPr lang="en-US" sz="2100" dirty="0"/>
              <a:t>Zn(OH)</a:t>
            </a:r>
            <a:r>
              <a:rPr lang="en-US" sz="2100" baseline="-25000" dirty="0"/>
              <a:t>2</a:t>
            </a:r>
            <a:r>
              <a:rPr lang="en-US" sz="2100" dirty="0"/>
              <a:t> (</a:t>
            </a:r>
            <a:r>
              <a:rPr lang="en-US" sz="2100" i="1" dirty="0"/>
              <a:t>s</a:t>
            </a:r>
            <a:r>
              <a:rPr lang="en-US" sz="2100" dirty="0"/>
              <a:t>) + </a:t>
            </a:r>
            <a:r>
              <a:rPr lang="en-US" sz="2100" dirty="0">
                <a:sym typeface="Wingdings" pitchFamily="2" charset="2"/>
              </a:rPr>
              <a:t>4NH</a:t>
            </a:r>
            <a:r>
              <a:rPr lang="en-US" sz="2100" baseline="-25000" dirty="0">
                <a:sym typeface="Wingdings" pitchFamily="2" charset="2"/>
              </a:rPr>
              <a:t>3 </a:t>
            </a:r>
            <a:r>
              <a:rPr lang="en-US" sz="2100" dirty="0">
                <a:sym typeface="Wingdings" pitchFamily="2" charset="2"/>
              </a:rPr>
              <a:t>(</a:t>
            </a:r>
            <a:r>
              <a:rPr lang="en-US" sz="2100" i="1" dirty="0" err="1">
                <a:sym typeface="Wingdings" pitchFamily="2" charset="2"/>
              </a:rPr>
              <a:t>aq</a:t>
            </a:r>
            <a:r>
              <a:rPr lang="en-US" sz="2100" dirty="0">
                <a:sym typeface="Wingdings" pitchFamily="2" charset="2"/>
              </a:rPr>
              <a:t>) </a:t>
            </a:r>
            <a:r>
              <a:rPr lang="en-US" sz="2100" dirty="0">
                <a:latin typeface="Osaka" pitchFamily="48" charset="-128"/>
                <a:ea typeface="ヒラギノ角ゴ Pro W3" pitchFamily="1" charset="-128"/>
              </a:rPr>
              <a:t>⇌</a:t>
            </a:r>
            <a:r>
              <a:rPr lang="en-US" sz="2100" dirty="0">
                <a:sym typeface="Wingdings" pitchFamily="2" charset="2"/>
              </a:rPr>
              <a:t> Zn(NH</a:t>
            </a:r>
            <a:r>
              <a:rPr lang="en-US" sz="2100" baseline="-25000" dirty="0">
                <a:sym typeface="Wingdings" pitchFamily="2" charset="2"/>
              </a:rPr>
              <a:t>3</a:t>
            </a:r>
            <a:r>
              <a:rPr lang="en-US" sz="2100" dirty="0">
                <a:sym typeface="Wingdings" pitchFamily="2" charset="2"/>
              </a:rPr>
              <a:t>)</a:t>
            </a:r>
            <a:r>
              <a:rPr lang="en-US" sz="2100" baseline="-25000" dirty="0">
                <a:sym typeface="Wingdings" pitchFamily="2" charset="2"/>
              </a:rPr>
              <a:t>4</a:t>
            </a:r>
            <a:r>
              <a:rPr lang="en-US" sz="2100" baseline="30000" dirty="0">
                <a:sym typeface="Wingdings" pitchFamily="2" charset="2"/>
              </a:rPr>
              <a:t>2+</a:t>
            </a:r>
            <a:r>
              <a:rPr lang="en-US" sz="2100" dirty="0">
                <a:sym typeface="Wingdings" pitchFamily="2" charset="2"/>
              </a:rPr>
              <a:t> (</a:t>
            </a:r>
            <a:r>
              <a:rPr lang="en-US" sz="2100" i="1" dirty="0" err="1">
                <a:sym typeface="Wingdings" pitchFamily="2" charset="2"/>
              </a:rPr>
              <a:t>aq</a:t>
            </a:r>
            <a:r>
              <a:rPr lang="en-US" sz="2100" dirty="0">
                <a:sym typeface="Wingdings" pitchFamily="2" charset="2"/>
              </a:rPr>
              <a:t>) + 2OH</a:t>
            </a:r>
            <a:r>
              <a:rPr lang="en-US" sz="2100" baseline="30000" dirty="0">
                <a:sym typeface="Wingdings" pitchFamily="2" charset="2"/>
              </a:rPr>
              <a:t>–</a:t>
            </a:r>
            <a:r>
              <a:rPr lang="en-US" sz="2100" dirty="0">
                <a:sym typeface="Wingdings" pitchFamily="2" charset="2"/>
              </a:rPr>
              <a:t> (</a:t>
            </a:r>
            <a:r>
              <a:rPr lang="en-US" sz="2100" i="1" dirty="0" err="1">
                <a:sym typeface="Wingdings" pitchFamily="2" charset="2"/>
              </a:rPr>
              <a:t>aq</a:t>
            </a:r>
            <a:r>
              <a:rPr lang="en-US" sz="2100" dirty="0">
                <a:sym typeface="Wingdings" pitchFamily="2" charset="2"/>
              </a:rPr>
              <a:t>)</a:t>
            </a:r>
          </a:p>
          <a:p>
            <a:pPr marL="0" indent="0">
              <a:buNone/>
            </a:pPr>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7746697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15.7</a:t>
            </a:r>
          </a:p>
        </p:txBody>
      </p:sp>
      <p:sp>
        <p:nvSpPr>
          <p:cNvPr id="7" name="Figure Legend"/>
          <p:cNvSpPr>
            <a:spLocks noGrp="1"/>
          </p:cNvSpPr>
          <p:nvPr>
            <p:ph idx="13"/>
          </p:nvPr>
        </p:nvSpPr>
        <p:spPr>
          <a:xfrm>
            <a:off x="457199" y="4918366"/>
            <a:ext cx="8058151" cy="1035626"/>
          </a:xfrm>
        </p:spPr>
        <p:txBody>
          <a:bodyPr>
            <a:normAutofit fontScale="77500" lnSpcReduction="20000"/>
          </a:bodyPr>
          <a:lstStyle/>
          <a:p>
            <a:r>
              <a:rPr lang="en-US" sz="2100" dirty="0"/>
              <a:t>Healthy coral reefs (a) support a dense and diverse array of sea life across the ocean food chain. But when coral are unable to adequately build and maintain their calcium </a:t>
            </a:r>
            <a:r>
              <a:rPr lang="en-US" sz="2100" dirty="0" err="1"/>
              <a:t>carbonite</a:t>
            </a:r>
            <a:r>
              <a:rPr lang="en-US" sz="2100" dirty="0"/>
              <a:t> skeletons because of excess ocean acidification, the unhealthy reef (b) is only capable of hosting a small fraction of the species as before, and the local food chain starts to collapse. (credit a: modification of work by NOAA Photo Library; credit b: modification of work by </a:t>
            </a:r>
            <a:r>
              <a:rPr lang="de-DE" sz="2100" dirty="0"/>
              <a:t>“</a:t>
            </a:r>
            <a:r>
              <a:rPr lang="de-DE" sz="2100" dirty="0" err="1"/>
              <a:t>prilfish</a:t>
            </a:r>
            <a:r>
              <a:rPr lang="de-DE" sz="2100" dirty="0"/>
              <a:t>”/</a:t>
            </a:r>
            <a:r>
              <a:rPr lang="de-DE" sz="2100" dirty="0" err="1"/>
              <a:t>Flickr</a:t>
            </a:r>
            <a:r>
              <a:rPr lang="de-DE" sz="2100" dirty="0"/>
              <a:t>)</a:t>
            </a:r>
            <a:endParaRPr lang="en-US" sz="2100" dirty="0"/>
          </a:p>
          <a:p>
            <a:endParaRPr lang="en-US" sz="1600" dirty="0"/>
          </a:p>
        </p:txBody>
      </p:sp>
      <p:pic>
        <p:nvPicPr>
          <p:cNvPr id="8" name="Figure" descr="This figure contains two photographs of coral reefs. In a, a colorful reef that includes hues of purple and pink corals is shown in blue green water with fish swimming in the background. In b, grey-green mossy looking coral is shown in a blue aquatic environment. This photo does not have the colorful appearance or fish that were shown in figure a."/>
          <p:cNvPicPr>
            <a:picLocks noChangeAspect="1"/>
          </p:cNvPicPr>
          <p:nvPr/>
        </p:nvPicPr>
        <p:blipFill>
          <a:blip r:embed="rId2" cstate="email">
            <a:extLst>
              <a:ext uri="{28A0092B-C50C-407E-A947-70E740481C1C}">
                <a14:useLocalDpi xmlns:a14="http://schemas.microsoft.com/office/drawing/2010/main" val="0"/>
              </a:ext>
            </a:extLst>
          </a:blip>
          <a:srcRect t="-4824" b="-4824"/>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92209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15.8</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Crystal of the mineral </a:t>
            </a:r>
            <a:r>
              <a:rPr lang="en-US" sz="1600" dirty="0" err="1"/>
              <a:t>hydroxylapatite</a:t>
            </a:r>
            <a:r>
              <a:rPr lang="en-US" sz="1600" dirty="0"/>
              <a:t>, Ca</a:t>
            </a:r>
            <a:r>
              <a:rPr lang="en-US" sz="1600" baseline="-25000" dirty="0"/>
              <a:t>5</a:t>
            </a:r>
            <a:r>
              <a:rPr lang="en-US" sz="1600" dirty="0"/>
              <a:t>(PO</a:t>
            </a:r>
            <a:r>
              <a:rPr lang="en-US" sz="1600" baseline="-25000" dirty="0"/>
              <a:t>4</a:t>
            </a:r>
            <a:r>
              <a:rPr lang="en-US" sz="1600" dirty="0"/>
              <a:t>)</a:t>
            </a:r>
            <a:r>
              <a:rPr lang="en-US" sz="1600" baseline="-25000" dirty="0"/>
              <a:t>3</a:t>
            </a:r>
            <a:r>
              <a:rPr lang="en-US" sz="1600" dirty="0"/>
              <a:t>OH, is shown here. Pure apatite is white, but like many other minerals, this sample is colored because of the presence of impurities.</a:t>
            </a:r>
          </a:p>
        </p:txBody>
      </p:sp>
      <p:pic>
        <p:nvPicPr>
          <p:cNvPr id="8" name="Figure" descr="This figure includes an image of two large light blue apatite crystals in a mineral conglomerate that includes white, grey, and tan crystals. The blue apatite crystals have a dull, dusty, or powdered appearance."/>
          <p:cNvPicPr>
            <a:picLocks noChangeAspect="1"/>
          </p:cNvPicPr>
          <p:nvPr/>
        </p:nvPicPr>
        <p:blipFill>
          <a:blip r:embed="rId2" cstate="email">
            <a:extLst>
              <a:ext uri="{28A0092B-C50C-407E-A947-70E740481C1C}">
                <a14:useLocalDpi xmlns:a14="http://schemas.microsoft.com/office/drawing/2010/main" val="0"/>
              </a:ext>
            </a:extLst>
          </a:blip>
          <a:srcRect l="-17869" r="-1786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200702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15.9</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Fluoride, found in many toothpastes, helps prevent tooth decay (credit: Kerry </a:t>
            </a:r>
            <a:r>
              <a:rPr lang="en-US" sz="1600" dirty="0" err="1"/>
              <a:t>Ceszyk</a:t>
            </a:r>
            <a:r>
              <a:rPr lang="en-US" sz="1600" dirty="0"/>
              <a:t>).</a:t>
            </a:r>
          </a:p>
        </p:txBody>
      </p:sp>
      <p:pic>
        <p:nvPicPr>
          <p:cNvPr id="9" name="Figure" descr="Replace with updated art; figure in “99” art folder is current and correct"/>
          <p:cNvPicPr>
            <a:picLocks noChangeAspect="1"/>
          </p:cNvPicPr>
          <p:nvPr/>
        </p:nvPicPr>
        <p:blipFill>
          <a:blip r:embed="rId2">
            <a:extLst>
              <a:ext uri="{28A0092B-C50C-407E-A947-70E740481C1C}">
                <a14:useLocalDpi xmlns:a14="http://schemas.microsoft.com/office/drawing/2010/main" val="0"/>
              </a:ext>
            </a:extLst>
          </a:blip>
          <a:srcRect t="-2446" b="-244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695958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15.7</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n H atom is bonded to an O atom. The O atom has 2 dots above it and 2 dots below it. The O atom is bonded to an A l atom, which has three additional O atoms bonded to it as well. Each of these additional O atoms has 4 dots arranged around it, and is bonded to an H atom. This entire molecule is contained in brackets, to the right of which is a superscripted negative sign."/>
          <p:cNvPicPr>
            <a:picLocks noChangeAspect="1"/>
          </p:cNvPicPr>
          <p:nvPr/>
        </p:nvPicPr>
        <p:blipFill>
          <a:blip r:embed="rId2">
            <a:extLst>
              <a:ext uri="{28A0092B-C50C-407E-A947-70E740481C1C}">
                <a14:useLocalDpi xmlns:a14="http://schemas.microsoft.com/office/drawing/2010/main" val="0"/>
              </a:ext>
            </a:extLst>
          </a:blip>
          <a:srcRect l="-9895" r="-989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6968303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dirty="0"/>
              <a:t>Example 15.16</a:t>
            </a:r>
          </a:p>
        </p:txBody>
      </p:sp>
      <p:sp>
        <p:nvSpPr>
          <p:cNvPr id="7" name="Figure Legend" hidden="1"/>
          <p:cNvSpPr>
            <a:spLocks noGrp="1"/>
          </p:cNvSpPr>
          <p:nvPr>
            <p:ph idx="13"/>
          </p:nvPr>
        </p:nvSpPr>
        <p:spPr/>
        <p:txBody>
          <a:bodyPr>
            <a:normAutofit/>
          </a:bodyPr>
          <a:lstStyle/>
          <a:p>
            <a:endParaRPr lang="en-US" sz="1600" dirty="0"/>
          </a:p>
        </p:txBody>
      </p:sp>
      <p:pic>
        <p:nvPicPr>
          <p:cNvPr id="8" name="Figure" descr="A chemical reaction is shown using structural formulas. On the left, A g superscript plus is followed by a plus sign, the number 2, and a structure in brackets. The structure is composed of a central S atom which has O atoms single bonded above, right, and below. A second S atom is single bonded to the left. Each of these bonded atoms has 6 dots around it. Outside the brackets is a superscript 2 negative. Following a bidirectional arrow is a structure in brackets with a central A g atom. To the left and right, S atoms are single bonded to the A g atom. Each of these S atoms has four dots around it, and an S atom connected with a single bond moving out from the central A g atom, forming the ends of the structure. Each of these atoms has three O atoms attached with single bonds above, below, and at the end of the structure. Each O atom has six dots around it. Outside the brackets is a superscript 3 negative."/>
          <p:cNvPicPr>
            <a:picLocks noChangeAspect="1"/>
          </p:cNvPicPr>
          <p:nvPr/>
        </p:nvPicPr>
        <p:blipFill>
          <a:blip r:embed="rId2" cstate="email">
            <a:extLst>
              <a:ext uri="{28A0092B-C50C-407E-A947-70E740481C1C}">
                <a14:useLocalDpi xmlns:a14="http://schemas.microsoft.com/office/drawing/2010/main" val="0"/>
              </a:ext>
            </a:extLst>
          </a:blip>
          <a:srcRect t="-73323" b="-7332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0861006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199582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15.2</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Silver chloride is a sparingly soluble ionic solid. When it is added to water, it dissolves slightly and produces a mixture consisting of a very dilute solution of Ag</a:t>
            </a:r>
            <a:r>
              <a:rPr lang="en-US" sz="1600" baseline="30000" dirty="0"/>
              <a:t>+</a:t>
            </a:r>
            <a:r>
              <a:rPr lang="en-US" sz="1600" dirty="0"/>
              <a:t> and </a:t>
            </a:r>
            <a:r>
              <a:rPr lang="en-US" sz="1600" dirty="0" err="1"/>
              <a:t>Cl</a:t>
            </a:r>
            <a:r>
              <a:rPr lang="en-US" sz="1600" baseline="30000" dirty="0"/>
              <a:t>–</a:t>
            </a:r>
            <a:r>
              <a:rPr lang="en-US" sz="1600" dirty="0"/>
              <a:t> ions in equilibrium with </a:t>
            </a:r>
            <a:r>
              <a:rPr lang="en-US" sz="1600" dirty="0" err="1"/>
              <a:t>undissolved</a:t>
            </a:r>
            <a:r>
              <a:rPr lang="en-US" sz="1600" dirty="0"/>
              <a:t> silver </a:t>
            </a:r>
            <a:r>
              <a:rPr lang="de-DE" sz="1600" dirty="0" err="1"/>
              <a:t>chloride</a:t>
            </a:r>
            <a:r>
              <a:rPr lang="de-DE" sz="1600" dirty="0"/>
              <a:t>.</a:t>
            </a:r>
            <a:endParaRPr lang="en-US" sz="1600" dirty="0"/>
          </a:p>
        </p:txBody>
      </p:sp>
      <p:pic>
        <p:nvPicPr>
          <p:cNvPr id="8" name="Figure" descr="Two beakers are shown with a bidirectional arrow between them. Both beakers are just over half filled with a clear, colorless liquid. The beaker on the left shows a cubic structure composed of alternating green and slightly larger grey spheres. Evenly distributed in the region outside, 11 space filling models are shown. These are each composed of a central red sphere with two smaller white spheres attached in a bent arrangement. In the beaker on the right, the green and grey spheres are no longer connected in a cubic structure. Nine green spheres, 10 grey spheres, and 11 red and white molecules are evenly mixed and distributed throughout the liquid in the beaker."/>
          <p:cNvPicPr>
            <a:picLocks noChangeAspect="1"/>
          </p:cNvPicPr>
          <p:nvPr/>
        </p:nvPicPr>
        <p:blipFill>
          <a:blip r:embed="rId2" cstate="email">
            <a:extLst>
              <a:ext uri="{28A0092B-C50C-407E-A947-70E740481C1C}">
                <a14:useLocalDpi xmlns:a14="http://schemas.microsoft.com/office/drawing/2010/main" val="0"/>
              </a:ext>
            </a:extLst>
          </a:blip>
          <a:srcRect t="-3985" b="-398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478797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Solubility Product Constant, </a:t>
            </a:r>
            <a:r>
              <a:rPr lang="en-US" i="1" dirty="0" err="1"/>
              <a:t>K</a:t>
            </a:r>
            <a:r>
              <a:rPr lang="en-US" baseline="-25000" dirty="0" err="1"/>
              <a:t>sp</a:t>
            </a:r>
            <a:endParaRPr lang="en-US" baseline="-25000" dirty="0"/>
          </a:p>
        </p:txBody>
      </p:sp>
      <p:sp>
        <p:nvSpPr>
          <p:cNvPr id="3" name="Content Placeholder 2"/>
          <p:cNvSpPr>
            <a:spLocks noGrp="1"/>
          </p:cNvSpPr>
          <p:nvPr>
            <p:ph idx="1"/>
          </p:nvPr>
        </p:nvSpPr>
        <p:spPr>
          <a:xfrm>
            <a:off x="628650" y="955965"/>
            <a:ext cx="7886700" cy="4333008"/>
          </a:xfrm>
        </p:spPr>
        <p:txBody>
          <a:bodyPr>
            <a:normAutofit/>
          </a:bodyPr>
          <a:lstStyle/>
          <a:p>
            <a:r>
              <a:rPr lang="en-US" dirty="0"/>
              <a:t>Consider the compound SrCrO</a:t>
            </a:r>
            <a:r>
              <a:rPr lang="en-US" baseline="-25000" dirty="0"/>
              <a:t>4</a:t>
            </a:r>
            <a:endParaRPr lang="en-US" dirty="0"/>
          </a:p>
          <a:p>
            <a:endParaRPr lang="en-US" dirty="0">
              <a:sym typeface="Wingdings" charset="2"/>
            </a:endParaRPr>
          </a:p>
          <a:p>
            <a:pPr marL="0" indent="0" algn="ctr">
              <a:buNone/>
            </a:pPr>
            <a:r>
              <a:rPr lang="en-US" dirty="0">
                <a:sym typeface="Wingdings" charset="2"/>
              </a:rPr>
              <a:t>SrCrO</a:t>
            </a:r>
            <a:r>
              <a:rPr lang="en-US" baseline="-25000" dirty="0">
                <a:sym typeface="Wingdings" charset="2"/>
              </a:rPr>
              <a:t>4</a:t>
            </a:r>
            <a:r>
              <a:rPr lang="en-US" dirty="0">
                <a:sym typeface="Wingdings" charset="2"/>
              </a:rPr>
              <a:t>(</a:t>
            </a:r>
            <a:r>
              <a:rPr lang="en-US" i="1" dirty="0">
                <a:sym typeface="Wingdings" charset="2"/>
              </a:rPr>
              <a:t>s</a:t>
            </a:r>
            <a:r>
              <a:rPr lang="en-US" dirty="0">
                <a:sym typeface="Wingdings" charset="2"/>
              </a:rPr>
              <a:t>) </a:t>
            </a:r>
            <a:r>
              <a:rPr lang="en-US" dirty="0">
                <a:latin typeface="Osaka" charset="-128"/>
                <a:ea typeface="ヒラギノ角ゴ Pro W3" charset="-128"/>
              </a:rPr>
              <a:t>⇌</a:t>
            </a:r>
            <a:r>
              <a:rPr lang="en-US" dirty="0">
                <a:latin typeface="Times New Roman"/>
                <a:cs typeface="Times New Roman"/>
                <a:sym typeface="Wingdings" charset="2"/>
              </a:rPr>
              <a:t> </a:t>
            </a:r>
            <a:r>
              <a:rPr lang="en-US" dirty="0"/>
              <a:t>Sr</a:t>
            </a:r>
            <a:r>
              <a:rPr lang="en-US" baseline="30000" dirty="0"/>
              <a:t>2+ </a:t>
            </a:r>
            <a:r>
              <a:rPr lang="en-US" dirty="0"/>
              <a:t>(</a:t>
            </a:r>
            <a:r>
              <a:rPr lang="en-US" i="1" dirty="0" err="1"/>
              <a:t>aq</a:t>
            </a:r>
            <a:r>
              <a:rPr lang="en-US" dirty="0"/>
              <a:t>) + CrO</a:t>
            </a:r>
            <a:r>
              <a:rPr lang="en-US" baseline="-25000" dirty="0"/>
              <a:t>4</a:t>
            </a:r>
            <a:r>
              <a:rPr lang="en-US" baseline="30000" dirty="0"/>
              <a:t>2–</a:t>
            </a:r>
            <a:r>
              <a:rPr lang="en-US" dirty="0"/>
              <a:t>(</a:t>
            </a:r>
            <a:r>
              <a:rPr lang="en-US" i="1" dirty="0" err="1"/>
              <a:t>aq</a:t>
            </a:r>
            <a:r>
              <a:rPr lang="en-US" dirty="0"/>
              <a:t>) </a:t>
            </a:r>
            <a:endParaRPr lang="en-US" dirty="0">
              <a:sym typeface="Wingdings" charset="2"/>
            </a:endParaRPr>
          </a:p>
          <a:p>
            <a:pPr lvl="1"/>
            <a:endParaRPr lang="en-US" sz="2100" dirty="0">
              <a:solidFill>
                <a:schemeClr val="accent3"/>
              </a:solidFill>
            </a:endParaRPr>
          </a:p>
          <a:p>
            <a:r>
              <a:rPr lang="en-US" dirty="0" err="1"/>
              <a:t>K</a:t>
            </a:r>
            <a:r>
              <a:rPr lang="en-US" i="1" baseline="-25000" dirty="0" err="1"/>
              <a:t>sp</a:t>
            </a:r>
            <a:r>
              <a:rPr lang="en-US" dirty="0"/>
              <a:t> is called the </a:t>
            </a:r>
            <a:r>
              <a:rPr lang="en-US" b="1" dirty="0"/>
              <a:t>solubility product constant</a:t>
            </a:r>
            <a:r>
              <a:rPr lang="en-US" dirty="0"/>
              <a:t>.</a:t>
            </a:r>
          </a:p>
          <a:p>
            <a:r>
              <a:rPr lang="en-US" dirty="0"/>
              <a:t>At equilibrium, the solution is saturated with dissolved ions.</a:t>
            </a:r>
          </a:p>
          <a:p>
            <a:endParaRPr lang="en-US" dirty="0"/>
          </a:p>
        </p:txBody>
      </p:sp>
    </p:spTree>
    <p:extLst>
      <p:ext uri="{BB962C8B-B14F-4D97-AF65-F5344CB8AC3E}">
        <p14:creationId xmlns:p14="http://schemas.microsoft.com/office/powerpoint/2010/main" val="2890036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the Solubility Expression and  </a:t>
            </a:r>
            <a:r>
              <a:rPr lang="en-US" i="1" dirty="0" err="1"/>
              <a:t>K</a:t>
            </a:r>
            <a:r>
              <a:rPr lang="en-US" baseline="-25000" dirty="0" err="1"/>
              <a:t>sp</a:t>
            </a:r>
            <a:r>
              <a:rPr lang="en-US" dirty="0"/>
              <a:t> </a:t>
            </a:r>
          </a:p>
        </p:txBody>
      </p:sp>
      <p:sp>
        <p:nvSpPr>
          <p:cNvPr id="3" name="Content Placeholder 2"/>
          <p:cNvSpPr>
            <a:spLocks noGrp="1"/>
          </p:cNvSpPr>
          <p:nvPr>
            <p:ph idx="1"/>
          </p:nvPr>
        </p:nvSpPr>
        <p:spPr/>
        <p:txBody>
          <a:bodyPr/>
          <a:lstStyle/>
          <a:p>
            <a:pPr marL="0" indent="0" algn="ctr">
              <a:buNone/>
            </a:pPr>
            <a:r>
              <a:rPr lang="en-US" sz="2400" dirty="0">
                <a:sym typeface="Wingdings" charset="2"/>
              </a:rPr>
              <a:t>SrCrO</a:t>
            </a:r>
            <a:r>
              <a:rPr lang="en-US" sz="2400" baseline="-25000" dirty="0">
                <a:sym typeface="Wingdings" charset="2"/>
              </a:rPr>
              <a:t>4</a:t>
            </a:r>
            <a:r>
              <a:rPr lang="en-US" sz="2400" dirty="0">
                <a:sym typeface="Wingdings" charset="2"/>
              </a:rPr>
              <a:t>(</a:t>
            </a:r>
            <a:r>
              <a:rPr lang="en-US" sz="2400" i="1" dirty="0">
                <a:sym typeface="Wingdings" charset="2"/>
              </a:rPr>
              <a:t>s</a:t>
            </a:r>
            <a:r>
              <a:rPr lang="en-US" sz="2400" dirty="0">
                <a:sym typeface="Wingdings" charset="2"/>
              </a:rPr>
              <a:t>) </a:t>
            </a:r>
            <a:r>
              <a:rPr lang="en-US" sz="2400" b="1" dirty="0">
                <a:latin typeface="Osaka" charset="-128"/>
                <a:ea typeface="ヒラギノ角ゴ Pro W3" charset="-128"/>
              </a:rPr>
              <a:t>⇌</a:t>
            </a:r>
            <a:r>
              <a:rPr lang="en-US" sz="2400" dirty="0">
                <a:latin typeface="Times New Roman"/>
                <a:cs typeface="Times New Roman"/>
                <a:sym typeface="Wingdings" charset="2"/>
              </a:rPr>
              <a:t> </a:t>
            </a:r>
            <a:r>
              <a:rPr lang="en-US" sz="2400" dirty="0"/>
              <a:t>Sr</a:t>
            </a:r>
            <a:r>
              <a:rPr lang="en-US" sz="2400" baseline="30000" dirty="0"/>
              <a:t>2+ </a:t>
            </a:r>
            <a:r>
              <a:rPr lang="en-US" sz="2400" dirty="0"/>
              <a:t>(</a:t>
            </a:r>
            <a:r>
              <a:rPr lang="en-US" sz="2400" i="1" dirty="0" err="1"/>
              <a:t>aq</a:t>
            </a:r>
            <a:r>
              <a:rPr lang="en-US" sz="2400" dirty="0"/>
              <a:t>) + CrO</a:t>
            </a:r>
            <a:r>
              <a:rPr lang="en-US" sz="2400" baseline="-25000" dirty="0"/>
              <a:t>4</a:t>
            </a:r>
            <a:r>
              <a:rPr lang="en-US" sz="2400" baseline="30000" dirty="0"/>
              <a:t>2–</a:t>
            </a:r>
            <a:r>
              <a:rPr lang="en-US" sz="2400" dirty="0"/>
              <a:t>(</a:t>
            </a:r>
            <a:r>
              <a:rPr lang="en-US" sz="2400" i="1" dirty="0" err="1"/>
              <a:t>aq</a:t>
            </a:r>
            <a:r>
              <a:rPr lang="en-US" sz="2400" dirty="0"/>
              <a:t>) </a:t>
            </a:r>
          </a:p>
          <a:p>
            <a:pPr marL="0" indent="0">
              <a:buNone/>
            </a:pPr>
            <a:endParaRPr lang="en-US" sz="2000" i="1" dirty="0"/>
          </a:p>
          <a:p>
            <a:pPr marL="0" indent="0">
              <a:buNone/>
            </a:pPr>
            <a:endParaRPr lang="en-US" sz="2000" i="1" dirty="0"/>
          </a:p>
          <a:p>
            <a:endParaRPr lang="en-US" sz="2000" dirty="0"/>
          </a:p>
          <a:p>
            <a:r>
              <a:rPr lang="en-US" sz="2000" dirty="0"/>
              <a:t>Like all equilibrium constants, </a:t>
            </a:r>
            <a:r>
              <a:rPr lang="en-US" sz="2000" i="1" dirty="0" err="1"/>
              <a:t>K</a:t>
            </a:r>
            <a:r>
              <a:rPr lang="en-US" sz="2000" i="1" baseline="-25000" dirty="0" err="1"/>
              <a:t>sp</a:t>
            </a:r>
            <a:r>
              <a:rPr lang="en-US" sz="2000" dirty="0"/>
              <a:t> has a fixed value at a given temperature.</a:t>
            </a:r>
          </a:p>
          <a:p>
            <a:pPr marL="0" indent="0">
              <a:buNone/>
            </a:pPr>
            <a:endParaRPr lang="en-US" sz="2000" dirty="0"/>
          </a:p>
          <a:p>
            <a:r>
              <a:rPr lang="en-US" sz="2000" dirty="0"/>
              <a:t>The product of the two ion concentrations at equilibrium must have this value regardless of the direction from which equilibrium is approached.</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7848210"/>
              </p:ext>
            </p:extLst>
          </p:nvPr>
        </p:nvGraphicFramePr>
        <p:xfrm>
          <a:off x="2140527" y="1656947"/>
          <a:ext cx="4637377" cy="501691"/>
        </p:xfrm>
        <a:graphic>
          <a:graphicData uri="http://schemas.openxmlformats.org/presentationml/2006/ole">
            <mc:AlternateContent xmlns:mc="http://schemas.openxmlformats.org/markup-compatibility/2006">
              <mc:Choice xmlns:v="urn:schemas-microsoft-com:vml" Requires="v">
                <p:oleObj spid="_x0000_s1050" name="Equation" r:id="rId3" imgW="2463480" imgH="253800" progId="Equation.DSMT4">
                  <p:embed/>
                </p:oleObj>
              </mc:Choice>
              <mc:Fallback>
                <p:oleObj name="Equation" r:id="rId3" imgW="2463480" imgH="253800" progId="Equation.DSMT4">
                  <p:embed/>
                  <p:pic>
                    <p:nvPicPr>
                      <p:cNvPr id="0" name="Object 2"/>
                      <p:cNvPicPr>
                        <a:picLocks noChangeAspect="1" noChangeArrowheads="1"/>
                      </p:cNvPicPr>
                      <p:nvPr/>
                    </p:nvPicPr>
                    <p:blipFill>
                      <a:blip r:embed="rId4"/>
                      <a:srcRect/>
                      <a:stretch>
                        <a:fillRect/>
                      </a:stretch>
                    </p:blipFill>
                    <p:spPr bwMode="auto">
                      <a:xfrm>
                        <a:off x="2140527" y="1656947"/>
                        <a:ext cx="4637377" cy="50169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9558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K</a:t>
            </a:r>
            <a:r>
              <a:rPr lang="en-US" baseline="-25000" dirty="0" err="1"/>
              <a:t>sp</a:t>
            </a:r>
            <a:r>
              <a:rPr lang="en-US" dirty="0"/>
              <a:t> and Water Solubility</a:t>
            </a:r>
          </a:p>
        </p:txBody>
      </p:sp>
      <p:sp>
        <p:nvSpPr>
          <p:cNvPr id="3" name="Content Placeholder 2"/>
          <p:cNvSpPr>
            <a:spLocks noGrp="1"/>
          </p:cNvSpPr>
          <p:nvPr>
            <p:ph idx="1"/>
          </p:nvPr>
        </p:nvSpPr>
        <p:spPr>
          <a:xfrm>
            <a:off x="628650" y="955965"/>
            <a:ext cx="7886700" cy="4675908"/>
          </a:xfrm>
        </p:spPr>
        <p:txBody>
          <a:bodyPr/>
          <a:lstStyle/>
          <a:p>
            <a:r>
              <a:rPr lang="en-US" dirty="0"/>
              <a:t>One way to establish a solubility equilibrium</a:t>
            </a:r>
          </a:p>
          <a:p>
            <a:pPr lvl="1"/>
            <a:r>
              <a:rPr lang="en-US" dirty="0"/>
              <a:t>Add a sparingly soluble solid to water and stir. </a:t>
            </a:r>
          </a:p>
          <a:p>
            <a:pPr lvl="1"/>
            <a:r>
              <a:rPr lang="en-US" dirty="0"/>
              <a:t>Eventually the solution becomes saturated with ions. </a:t>
            </a:r>
          </a:p>
          <a:p>
            <a:pPr lvl="1"/>
            <a:r>
              <a:rPr lang="en-US" dirty="0"/>
              <a:t>In other words, the compound reaches its solubility. </a:t>
            </a:r>
          </a:p>
          <a:p>
            <a:pPr lvl="1"/>
            <a:r>
              <a:rPr lang="en-US" dirty="0"/>
              <a:t>In a saturated solution, an equilibrium exists between the dissolved ions and undissolved solid. </a:t>
            </a:r>
          </a:p>
          <a:p>
            <a:pPr lvl="1"/>
            <a:r>
              <a:rPr lang="en-US" dirty="0"/>
              <a:t>We can calculate the solubility of a compound from its  </a:t>
            </a:r>
            <a:r>
              <a:rPr lang="en-US" dirty="0" err="1"/>
              <a:t>K</a:t>
            </a:r>
            <a:r>
              <a:rPr lang="en-US" i="1" baseline="-25000" dirty="0" err="1"/>
              <a:t>sp</a:t>
            </a:r>
            <a:r>
              <a:rPr lang="en-US" dirty="0"/>
              <a:t> value. </a:t>
            </a:r>
          </a:p>
          <a:p>
            <a:pPr lvl="1"/>
            <a:r>
              <a:rPr lang="en-US" dirty="0"/>
              <a:t>The solubility will have units of moles per liter (</a:t>
            </a:r>
            <a:r>
              <a:rPr lang="en-US" i="1" dirty="0"/>
              <a:t>M</a:t>
            </a:r>
            <a:r>
              <a:rPr lang="en-US" dirty="0"/>
              <a:t>) and is called the </a:t>
            </a:r>
            <a:r>
              <a:rPr lang="en-US" b="1" dirty="0"/>
              <a:t>molar solubility</a:t>
            </a:r>
            <a:r>
              <a:rPr lang="en-US" dirty="0"/>
              <a:t>. </a:t>
            </a:r>
          </a:p>
          <a:p>
            <a:endParaRPr lang="en-US" dirty="0"/>
          </a:p>
        </p:txBody>
      </p:sp>
    </p:spTree>
    <p:extLst>
      <p:ext uri="{BB962C8B-B14F-4D97-AF65-F5344CB8AC3E}">
        <p14:creationId xmlns:p14="http://schemas.microsoft.com/office/powerpoint/2010/main" val="3112425537"/>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688</TotalTime>
  <Words>2376</Words>
  <Application>Microsoft Macintosh PowerPoint</Application>
  <PresentationFormat>On-screen Show (4:3)</PresentationFormat>
  <Paragraphs>258</Paragraphs>
  <Slides>57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6" baseType="lpstr">
      <vt:lpstr>Osaka</vt:lpstr>
      <vt:lpstr>Arial</vt:lpstr>
      <vt:lpstr>Calibri</vt:lpstr>
      <vt:lpstr>Calibri Light</vt:lpstr>
      <vt:lpstr>Times</vt:lpstr>
      <vt:lpstr>Times New Roman</vt:lpstr>
      <vt:lpstr>Office Theme</vt:lpstr>
      <vt:lpstr>Acrobat Document</vt:lpstr>
      <vt:lpstr>Equation</vt:lpstr>
      <vt:lpstr>PowerPoint Presentation</vt:lpstr>
      <vt:lpstr>Chapter Outline</vt:lpstr>
      <vt:lpstr>Figure 15.1</vt:lpstr>
      <vt:lpstr>Learning Objectives</vt:lpstr>
      <vt:lpstr>Revisiting Solubility and Precipitation</vt:lpstr>
      <vt:lpstr>Figure 15.2</vt:lpstr>
      <vt:lpstr>Solubility Product Constant, Ksp</vt:lpstr>
      <vt:lpstr>Interpreting the Solubility Expression and  Ksp </vt:lpstr>
      <vt:lpstr>Ksp and Water Solubility</vt:lpstr>
      <vt:lpstr>Calculating Ksp  Given Solubility</vt:lpstr>
      <vt:lpstr>Ksp and the Common Ion Effect</vt:lpstr>
      <vt:lpstr>Ksp and the Common Ion Effect</vt:lpstr>
      <vt:lpstr>Example 15.3</vt:lpstr>
      <vt:lpstr>Example 15.4</vt:lpstr>
      <vt:lpstr>Figure 15.3</vt:lpstr>
      <vt:lpstr>Example 15.6</vt:lpstr>
      <vt:lpstr>Figure 15.4</vt:lpstr>
      <vt:lpstr>Solubility and Precipitates </vt:lpstr>
      <vt:lpstr>Precipitate Formation</vt:lpstr>
      <vt:lpstr>Ksp and Precipitate Formation</vt:lpstr>
      <vt:lpstr>Ksp and Precipitate Formation</vt:lpstr>
      <vt:lpstr>Selective Precipitation</vt:lpstr>
      <vt:lpstr>Selective Precipitation</vt:lpstr>
      <vt:lpstr>Selective Precipitation</vt:lpstr>
      <vt:lpstr>Selective Precipitation</vt:lpstr>
      <vt:lpstr>Figure 15.5</vt:lpstr>
      <vt:lpstr>Figure 15.6</vt:lpstr>
      <vt:lpstr>Example 15.13</vt:lpstr>
      <vt:lpstr>Learning Objectives</vt:lpstr>
      <vt:lpstr>Lewis Acids and Bases</vt:lpstr>
      <vt:lpstr>Coordinate Covalent Bond</vt:lpstr>
      <vt:lpstr>Unfigure 15.1</vt:lpstr>
      <vt:lpstr>Lewis Base: Electron Pair Donor</vt:lpstr>
      <vt:lpstr>Lewis Acid: Electron Pair Acceptor</vt:lpstr>
      <vt:lpstr>Lewis Acid-Base Adduct</vt:lpstr>
      <vt:lpstr>Unfigure 15.2</vt:lpstr>
      <vt:lpstr>Unfigure 15.3</vt:lpstr>
      <vt:lpstr>Unfigure 15.4</vt:lpstr>
      <vt:lpstr>Unfigure 15.5</vt:lpstr>
      <vt:lpstr>Complex Ions</vt:lpstr>
      <vt:lpstr>Complex Ions</vt:lpstr>
      <vt:lpstr>Complex Ion Equilibria, Formation Constant (Kf)</vt:lpstr>
      <vt:lpstr>Dissociation Constant (Kd)</vt:lpstr>
      <vt:lpstr>Example 15.14</vt:lpstr>
      <vt:lpstr>Learning Objectives</vt:lpstr>
      <vt:lpstr>Coupled Equilibria</vt:lpstr>
      <vt:lpstr>Dissolving Precipitates</vt:lpstr>
      <vt:lpstr>Dissolving Precipitates with Strong Acid</vt:lpstr>
      <vt:lpstr>Dissolving Hydroxide Containing Compounds with Strong  Acids</vt:lpstr>
      <vt:lpstr>Dissolving Hydroxide Containing Compounds with Strong  Acids</vt:lpstr>
      <vt:lpstr>Complex Formation</vt:lpstr>
      <vt:lpstr>Figure 15.7</vt:lpstr>
      <vt:lpstr>Figure 15.8</vt:lpstr>
      <vt:lpstr>Figure 15.9</vt:lpstr>
      <vt:lpstr>Unfigure 15.7</vt:lpstr>
      <vt:lpstr>Example 15.16</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15 - Equilibria of Other Reaction Classes</dc:title>
  <dc:creator>Spuddy McSpare</dc:creator>
  <cp:lastModifiedBy>Microsoft Office User</cp:lastModifiedBy>
  <cp:revision>110</cp:revision>
  <dcterms:created xsi:type="dcterms:W3CDTF">2012-06-04T02:13:36Z</dcterms:created>
  <dcterms:modified xsi:type="dcterms:W3CDTF">2019-08-20T16:05:00Z</dcterms:modified>
</cp:coreProperties>
</file>