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7.jpeg" ContentType="image/jpeg"/>
  <Override PartName="/ppt/media/image28.jpeg" ContentType="image/jpeg"/>
  <Override PartName="/ppt/media/image1.png" ContentType="image/png"/>
  <Override PartName="/ppt/media/image2.png" ContentType="image/png"/>
  <Override PartName="/ppt/media/image9.jpeg" ContentType="image/jpeg"/>
  <Override PartName="/ppt/media/image3.png" ContentType="image/png"/>
  <Override PartName="/ppt/media/image45.jpeg" ContentType="image/jpeg"/>
  <Override PartName="/ppt/media/image4.png" ContentType="image/png"/>
  <Override PartName="/ppt/media/image6.wmf" ContentType="image/x-wmf"/>
  <Override PartName="/ppt/media/image5.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34.jpeg" ContentType="image/jpeg"/>
  <Override PartName="/ppt/media/image17.wmf" ContentType="image/x-wmf"/>
  <Override PartName="/ppt/media/image18.jpeg" ContentType="image/jpeg"/>
  <Override PartName="/ppt/media/image19.jpeg" ContentType="image/jpeg"/>
  <Override PartName="/ppt/media/image20.wmf" ContentType="image/x-wmf"/>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9.jpeg" ContentType="image/jpeg"/>
  <Override PartName="/ppt/media/image44.wmf" ContentType="image/x-wmf"/>
  <Override PartName="/ppt/media/image30.jpeg" ContentType="image/jpeg"/>
  <Override PartName="/ppt/media/image31.jpeg" ContentType="image/jpeg"/>
  <Override PartName="/ppt/media/image32.jpeg" ContentType="image/jpeg"/>
  <Override PartName="/ppt/media/image33.jpeg" ContentType="image/jpeg"/>
  <Override PartName="/ppt/media/image35.jpeg" ContentType="image/jpeg"/>
  <Override PartName="/ppt/media/image36.jpeg" ContentType="image/jpeg"/>
  <Override PartName="/ppt/media/image37.jpeg" ContentType="image/jpeg"/>
  <Override PartName="/ppt/media/image38.jpeg" ContentType="image/jpeg"/>
  <Override PartName="/ppt/media/image39.jpeg" ContentType="image/jpeg"/>
  <Override PartName="/ppt/media/image40.jpeg" ContentType="image/jpeg"/>
  <Override PartName="/ppt/media/image41.jpeg" ContentType="image/jpeg"/>
  <Override PartName="/ppt/media/image42.jpeg" ContentType="image/jpeg"/>
  <Override PartName="/ppt/media/image43.jpeg" ContentType="image/jpeg"/>
  <Override PartName="/ppt/media/image46.jpeg" ContentType="image/jpeg"/>
  <Override PartName="/ppt/media/image47.jpeg" ContentType="image/jpeg"/>
  <Override PartName="/ppt/media/image48.jpeg" ContentType="image/jpeg"/>
  <Override PartName="/ppt/media/image49.jpeg" ContentType="image/jpe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628560" y="955800"/>
            <a:ext cx="788652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28" name="PlaceHolder 3"/>
          <p:cNvSpPr>
            <a:spLocks noGrp="1"/>
          </p:cNvSpPr>
          <p:nvPr>
            <p:ph type="body"/>
          </p:nvPr>
        </p:nvSpPr>
        <p:spPr>
          <a:xfrm>
            <a:off x="628560" y="2938680"/>
            <a:ext cx="788652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62856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31" name="PlaceHolder 3"/>
          <p:cNvSpPr>
            <a:spLocks noGrp="1"/>
          </p:cNvSpPr>
          <p:nvPr>
            <p:ph type="body"/>
          </p:nvPr>
        </p:nvSpPr>
        <p:spPr>
          <a:xfrm>
            <a:off x="466992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32" name="PlaceHolder 4"/>
          <p:cNvSpPr>
            <a:spLocks noGrp="1"/>
          </p:cNvSpPr>
          <p:nvPr>
            <p:ph type="body"/>
          </p:nvPr>
        </p:nvSpPr>
        <p:spPr>
          <a:xfrm>
            <a:off x="62856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33" name="PlaceHolder 5"/>
          <p:cNvSpPr>
            <a:spLocks noGrp="1"/>
          </p:cNvSpPr>
          <p:nvPr>
            <p:ph type="body"/>
          </p:nvPr>
        </p:nvSpPr>
        <p:spPr>
          <a:xfrm>
            <a:off x="466992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35" name="PlaceHolder 2"/>
          <p:cNvSpPr>
            <a:spLocks noGrp="1"/>
          </p:cNvSpPr>
          <p:nvPr>
            <p:ph type="body"/>
          </p:nvPr>
        </p:nvSpPr>
        <p:spPr>
          <a:xfrm>
            <a:off x="628560" y="95580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36" name="PlaceHolder 3"/>
          <p:cNvSpPr>
            <a:spLocks noGrp="1"/>
          </p:cNvSpPr>
          <p:nvPr>
            <p:ph type="body"/>
          </p:nvPr>
        </p:nvSpPr>
        <p:spPr>
          <a:xfrm>
            <a:off x="3295080" y="95580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37" name="PlaceHolder 4"/>
          <p:cNvSpPr>
            <a:spLocks noGrp="1"/>
          </p:cNvSpPr>
          <p:nvPr>
            <p:ph type="body"/>
          </p:nvPr>
        </p:nvSpPr>
        <p:spPr>
          <a:xfrm>
            <a:off x="5961240" y="95580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38" name="PlaceHolder 5"/>
          <p:cNvSpPr>
            <a:spLocks noGrp="1"/>
          </p:cNvSpPr>
          <p:nvPr>
            <p:ph type="body"/>
          </p:nvPr>
        </p:nvSpPr>
        <p:spPr>
          <a:xfrm>
            <a:off x="628560" y="293868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39" name="PlaceHolder 6"/>
          <p:cNvSpPr>
            <a:spLocks noGrp="1"/>
          </p:cNvSpPr>
          <p:nvPr>
            <p:ph type="body"/>
          </p:nvPr>
        </p:nvSpPr>
        <p:spPr>
          <a:xfrm>
            <a:off x="3295080" y="293868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40" name="PlaceHolder 7"/>
          <p:cNvSpPr>
            <a:spLocks noGrp="1"/>
          </p:cNvSpPr>
          <p:nvPr>
            <p:ph type="body"/>
          </p:nvPr>
        </p:nvSpPr>
        <p:spPr>
          <a:xfrm>
            <a:off x="5961240" y="293868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6" name="PlaceHolder 2"/>
          <p:cNvSpPr>
            <a:spLocks noGrp="1"/>
          </p:cNvSpPr>
          <p:nvPr>
            <p:ph type="subTitle"/>
          </p:nvPr>
        </p:nvSpPr>
        <p:spPr>
          <a:xfrm>
            <a:off x="628560" y="955800"/>
            <a:ext cx="7886520" cy="3795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48" name="PlaceHolder 2"/>
          <p:cNvSpPr>
            <a:spLocks noGrp="1"/>
          </p:cNvSpPr>
          <p:nvPr>
            <p:ph type="body"/>
          </p:nvPr>
        </p:nvSpPr>
        <p:spPr>
          <a:xfrm>
            <a:off x="628560" y="955800"/>
            <a:ext cx="7886520" cy="37958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0" name="PlaceHolder 2"/>
          <p:cNvSpPr>
            <a:spLocks noGrp="1"/>
          </p:cNvSpPr>
          <p:nvPr>
            <p:ph type="body"/>
          </p:nvPr>
        </p:nvSpPr>
        <p:spPr>
          <a:xfrm>
            <a:off x="62856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
        <p:nvSpPr>
          <p:cNvPr id="51" name="PlaceHolder 3"/>
          <p:cNvSpPr>
            <a:spLocks noGrp="1"/>
          </p:cNvSpPr>
          <p:nvPr>
            <p:ph type="body"/>
          </p:nvPr>
        </p:nvSpPr>
        <p:spPr>
          <a:xfrm>
            <a:off x="466992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628560" y="365040"/>
            <a:ext cx="7886520" cy="1967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5" name="PlaceHolder 2"/>
          <p:cNvSpPr>
            <a:spLocks noGrp="1"/>
          </p:cNvSpPr>
          <p:nvPr>
            <p:ph type="body"/>
          </p:nvPr>
        </p:nvSpPr>
        <p:spPr>
          <a:xfrm>
            <a:off x="62856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56" name="PlaceHolder 3"/>
          <p:cNvSpPr>
            <a:spLocks noGrp="1"/>
          </p:cNvSpPr>
          <p:nvPr>
            <p:ph type="body"/>
          </p:nvPr>
        </p:nvSpPr>
        <p:spPr>
          <a:xfrm>
            <a:off x="466992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
        <p:nvSpPr>
          <p:cNvPr id="57" name="PlaceHolder 4"/>
          <p:cNvSpPr>
            <a:spLocks noGrp="1"/>
          </p:cNvSpPr>
          <p:nvPr>
            <p:ph type="body"/>
          </p:nvPr>
        </p:nvSpPr>
        <p:spPr>
          <a:xfrm>
            <a:off x="62856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628560" y="955800"/>
            <a:ext cx="7886520" cy="3795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59" name="PlaceHolder 2"/>
          <p:cNvSpPr>
            <a:spLocks noGrp="1"/>
          </p:cNvSpPr>
          <p:nvPr>
            <p:ph type="body"/>
          </p:nvPr>
        </p:nvSpPr>
        <p:spPr>
          <a:xfrm>
            <a:off x="62856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
        <p:nvSpPr>
          <p:cNvPr id="60" name="PlaceHolder 3"/>
          <p:cNvSpPr>
            <a:spLocks noGrp="1"/>
          </p:cNvSpPr>
          <p:nvPr>
            <p:ph type="body"/>
          </p:nvPr>
        </p:nvSpPr>
        <p:spPr>
          <a:xfrm>
            <a:off x="466992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61" name="PlaceHolder 4"/>
          <p:cNvSpPr>
            <a:spLocks noGrp="1"/>
          </p:cNvSpPr>
          <p:nvPr>
            <p:ph type="body"/>
          </p:nvPr>
        </p:nvSpPr>
        <p:spPr>
          <a:xfrm>
            <a:off x="466992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3" name="PlaceHolder 2"/>
          <p:cNvSpPr>
            <a:spLocks noGrp="1"/>
          </p:cNvSpPr>
          <p:nvPr>
            <p:ph type="body"/>
          </p:nvPr>
        </p:nvSpPr>
        <p:spPr>
          <a:xfrm>
            <a:off x="62856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64" name="PlaceHolder 3"/>
          <p:cNvSpPr>
            <a:spLocks noGrp="1"/>
          </p:cNvSpPr>
          <p:nvPr>
            <p:ph type="body"/>
          </p:nvPr>
        </p:nvSpPr>
        <p:spPr>
          <a:xfrm>
            <a:off x="466992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65" name="PlaceHolder 4"/>
          <p:cNvSpPr>
            <a:spLocks noGrp="1"/>
          </p:cNvSpPr>
          <p:nvPr>
            <p:ph type="body"/>
          </p:nvPr>
        </p:nvSpPr>
        <p:spPr>
          <a:xfrm>
            <a:off x="628560" y="2938680"/>
            <a:ext cx="788652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67" name="PlaceHolder 2"/>
          <p:cNvSpPr>
            <a:spLocks noGrp="1"/>
          </p:cNvSpPr>
          <p:nvPr>
            <p:ph type="body"/>
          </p:nvPr>
        </p:nvSpPr>
        <p:spPr>
          <a:xfrm>
            <a:off x="628560" y="955800"/>
            <a:ext cx="788652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68" name="PlaceHolder 3"/>
          <p:cNvSpPr>
            <a:spLocks noGrp="1"/>
          </p:cNvSpPr>
          <p:nvPr>
            <p:ph type="body"/>
          </p:nvPr>
        </p:nvSpPr>
        <p:spPr>
          <a:xfrm>
            <a:off x="628560" y="2938680"/>
            <a:ext cx="788652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0" name="PlaceHolder 2"/>
          <p:cNvSpPr>
            <a:spLocks noGrp="1"/>
          </p:cNvSpPr>
          <p:nvPr>
            <p:ph type="body"/>
          </p:nvPr>
        </p:nvSpPr>
        <p:spPr>
          <a:xfrm>
            <a:off x="62856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71" name="PlaceHolder 3"/>
          <p:cNvSpPr>
            <a:spLocks noGrp="1"/>
          </p:cNvSpPr>
          <p:nvPr>
            <p:ph type="body"/>
          </p:nvPr>
        </p:nvSpPr>
        <p:spPr>
          <a:xfrm>
            <a:off x="466992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72" name="PlaceHolder 4"/>
          <p:cNvSpPr>
            <a:spLocks noGrp="1"/>
          </p:cNvSpPr>
          <p:nvPr>
            <p:ph type="body"/>
          </p:nvPr>
        </p:nvSpPr>
        <p:spPr>
          <a:xfrm>
            <a:off x="62856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73" name="PlaceHolder 5"/>
          <p:cNvSpPr>
            <a:spLocks noGrp="1"/>
          </p:cNvSpPr>
          <p:nvPr>
            <p:ph type="body"/>
          </p:nvPr>
        </p:nvSpPr>
        <p:spPr>
          <a:xfrm>
            <a:off x="466992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75" name="PlaceHolder 2"/>
          <p:cNvSpPr>
            <a:spLocks noGrp="1"/>
          </p:cNvSpPr>
          <p:nvPr>
            <p:ph type="body"/>
          </p:nvPr>
        </p:nvSpPr>
        <p:spPr>
          <a:xfrm>
            <a:off x="628560" y="95580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76" name="PlaceHolder 3"/>
          <p:cNvSpPr>
            <a:spLocks noGrp="1"/>
          </p:cNvSpPr>
          <p:nvPr>
            <p:ph type="body"/>
          </p:nvPr>
        </p:nvSpPr>
        <p:spPr>
          <a:xfrm>
            <a:off x="3295080" y="95580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77" name="PlaceHolder 4"/>
          <p:cNvSpPr>
            <a:spLocks noGrp="1"/>
          </p:cNvSpPr>
          <p:nvPr>
            <p:ph type="body"/>
          </p:nvPr>
        </p:nvSpPr>
        <p:spPr>
          <a:xfrm>
            <a:off x="5961240" y="95580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78" name="PlaceHolder 5"/>
          <p:cNvSpPr>
            <a:spLocks noGrp="1"/>
          </p:cNvSpPr>
          <p:nvPr>
            <p:ph type="body"/>
          </p:nvPr>
        </p:nvSpPr>
        <p:spPr>
          <a:xfrm>
            <a:off x="628560" y="293868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79" name="PlaceHolder 6"/>
          <p:cNvSpPr>
            <a:spLocks noGrp="1"/>
          </p:cNvSpPr>
          <p:nvPr>
            <p:ph type="body"/>
          </p:nvPr>
        </p:nvSpPr>
        <p:spPr>
          <a:xfrm>
            <a:off x="3295080" y="293868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80" name="PlaceHolder 7"/>
          <p:cNvSpPr>
            <a:spLocks noGrp="1"/>
          </p:cNvSpPr>
          <p:nvPr>
            <p:ph type="body"/>
          </p:nvPr>
        </p:nvSpPr>
        <p:spPr>
          <a:xfrm>
            <a:off x="5961240" y="293868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4" name="PlaceHolder 2"/>
          <p:cNvSpPr>
            <a:spLocks noGrp="1"/>
          </p:cNvSpPr>
          <p:nvPr>
            <p:ph type="subTitle"/>
          </p:nvPr>
        </p:nvSpPr>
        <p:spPr>
          <a:xfrm>
            <a:off x="628560" y="955800"/>
            <a:ext cx="7886520" cy="37958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6" name="PlaceHolder 2"/>
          <p:cNvSpPr>
            <a:spLocks noGrp="1"/>
          </p:cNvSpPr>
          <p:nvPr>
            <p:ph type="body"/>
          </p:nvPr>
        </p:nvSpPr>
        <p:spPr>
          <a:xfrm>
            <a:off x="628560" y="955800"/>
            <a:ext cx="7886520" cy="37958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8" name="PlaceHolder 2"/>
          <p:cNvSpPr>
            <a:spLocks noGrp="1"/>
          </p:cNvSpPr>
          <p:nvPr>
            <p:ph type="body"/>
          </p:nvPr>
        </p:nvSpPr>
        <p:spPr>
          <a:xfrm>
            <a:off x="62856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
        <p:nvSpPr>
          <p:cNvPr id="89" name="PlaceHolder 3"/>
          <p:cNvSpPr>
            <a:spLocks noGrp="1"/>
          </p:cNvSpPr>
          <p:nvPr>
            <p:ph type="body"/>
          </p:nvPr>
        </p:nvSpPr>
        <p:spPr>
          <a:xfrm>
            <a:off x="466992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628560" y="955800"/>
            <a:ext cx="7886520" cy="37958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28560" y="365040"/>
            <a:ext cx="7886520" cy="1967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3" name="PlaceHolder 2"/>
          <p:cNvSpPr>
            <a:spLocks noGrp="1"/>
          </p:cNvSpPr>
          <p:nvPr>
            <p:ph type="body"/>
          </p:nvPr>
        </p:nvSpPr>
        <p:spPr>
          <a:xfrm>
            <a:off x="62856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94" name="PlaceHolder 3"/>
          <p:cNvSpPr>
            <a:spLocks noGrp="1"/>
          </p:cNvSpPr>
          <p:nvPr>
            <p:ph type="body"/>
          </p:nvPr>
        </p:nvSpPr>
        <p:spPr>
          <a:xfrm>
            <a:off x="466992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
        <p:nvSpPr>
          <p:cNvPr id="95" name="PlaceHolder 4"/>
          <p:cNvSpPr>
            <a:spLocks noGrp="1"/>
          </p:cNvSpPr>
          <p:nvPr>
            <p:ph type="body"/>
          </p:nvPr>
        </p:nvSpPr>
        <p:spPr>
          <a:xfrm>
            <a:off x="62856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97" name="PlaceHolder 2"/>
          <p:cNvSpPr>
            <a:spLocks noGrp="1"/>
          </p:cNvSpPr>
          <p:nvPr>
            <p:ph type="body"/>
          </p:nvPr>
        </p:nvSpPr>
        <p:spPr>
          <a:xfrm>
            <a:off x="62856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
        <p:nvSpPr>
          <p:cNvPr id="98" name="PlaceHolder 3"/>
          <p:cNvSpPr>
            <a:spLocks noGrp="1"/>
          </p:cNvSpPr>
          <p:nvPr>
            <p:ph type="body"/>
          </p:nvPr>
        </p:nvSpPr>
        <p:spPr>
          <a:xfrm>
            <a:off x="466992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99" name="PlaceHolder 4"/>
          <p:cNvSpPr>
            <a:spLocks noGrp="1"/>
          </p:cNvSpPr>
          <p:nvPr>
            <p:ph type="body"/>
          </p:nvPr>
        </p:nvSpPr>
        <p:spPr>
          <a:xfrm>
            <a:off x="466992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1" name="PlaceHolder 2"/>
          <p:cNvSpPr>
            <a:spLocks noGrp="1"/>
          </p:cNvSpPr>
          <p:nvPr>
            <p:ph type="body"/>
          </p:nvPr>
        </p:nvSpPr>
        <p:spPr>
          <a:xfrm>
            <a:off x="62856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02" name="PlaceHolder 3"/>
          <p:cNvSpPr>
            <a:spLocks noGrp="1"/>
          </p:cNvSpPr>
          <p:nvPr>
            <p:ph type="body"/>
          </p:nvPr>
        </p:nvSpPr>
        <p:spPr>
          <a:xfrm>
            <a:off x="466992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03" name="PlaceHolder 4"/>
          <p:cNvSpPr>
            <a:spLocks noGrp="1"/>
          </p:cNvSpPr>
          <p:nvPr>
            <p:ph type="body"/>
          </p:nvPr>
        </p:nvSpPr>
        <p:spPr>
          <a:xfrm>
            <a:off x="628560" y="2938680"/>
            <a:ext cx="788652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5" name="PlaceHolder 2"/>
          <p:cNvSpPr>
            <a:spLocks noGrp="1"/>
          </p:cNvSpPr>
          <p:nvPr>
            <p:ph type="body"/>
          </p:nvPr>
        </p:nvSpPr>
        <p:spPr>
          <a:xfrm>
            <a:off x="628560" y="955800"/>
            <a:ext cx="788652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06" name="PlaceHolder 3"/>
          <p:cNvSpPr>
            <a:spLocks noGrp="1"/>
          </p:cNvSpPr>
          <p:nvPr>
            <p:ph type="body"/>
          </p:nvPr>
        </p:nvSpPr>
        <p:spPr>
          <a:xfrm>
            <a:off x="628560" y="2938680"/>
            <a:ext cx="788652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8" name="PlaceHolder 2"/>
          <p:cNvSpPr>
            <a:spLocks noGrp="1"/>
          </p:cNvSpPr>
          <p:nvPr>
            <p:ph type="body"/>
          </p:nvPr>
        </p:nvSpPr>
        <p:spPr>
          <a:xfrm>
            <a:off x="62856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09" name="PlaceHolder 3"/>
          <p:cNvSpPr>
            <a:spLocks noGrp="1"/>
          </p:cNvSpPr>
          <p:nvPr>
            <p:ph type="body"/>
          </p:nvPr>
        </p:nvSpPr>
        <p:spPr>
          <a:xfrm>
            <a:off x="466992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10" name="PlaceHolder 4"/>
          <p:cNvSpPr>
            <a:spLocks noGrp="1"/>
          </p:cNvSpPr>
          <p:nvPr>
            <p:ph type="body"/>
          </p:nvPr>
        </p:nvSpPr>
        <p:spPr>
          <a:xfrm>
            <a:off x="62856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11" name="PlaceHolder 5"/>
          <p:cNvSpPr>
            <a:spLocks noGrp="1"/>
          </p:cNvSpPr>
          <p:nvPr>
            <p:ph type="body"/>
          </p:nvPr>
        </p:nvSpPr>
        <p:spPr>
          <a:xfrm>
            <a:off x="466992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13" name="PlaceHolder 2"/>
          <p:cNvSpPr>
            <a:spLocks noGrp="1"/>
          </p:cNvSpPr>
          <p:nvPr>
            <p:ph type="body"/>
          </p:nvPr>
        </p:nvSpPr>
        <p:spPr>
          <a:xfrm>
            <a:off x="628560" y="95580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14" name="PlaceHolder 3"/>
          <p:cNvSpPr>
            <a:spLocks noGrp="1"/>
          </p:cNvSpPr>
          <p:nvPr>
            <p:ph type="body"/>
          </p:nvPr>
        </p:nvSpPr>
        <p:spPr>
          <a:xfrm>
            <a:off x="3295080" y="95580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15" name="PlaceHolder 4"/>
          <p:cNvSpPr>
            <a:spLocks noGrp="1"/>
          </p:cNvSpPr>
          <p:nvPr>
            <p:ph type="body"/>
          </p:nvPr>
        </p:nvSpPr>
        <p:spPr>
          <a:xfrm>
            <a:off x="5961240" y="95580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16" name="PlaceHolder 5"/>
          <p:cNvSpPr>
            <a:spLocks noGrp="1"/>
          </p:cNvSpPr>
          <p:nvPr>
            <p:ph type="body"/>
          </p:nvPr>
        </p:nvSpPr>
        <p:spPr>
          <a:xfrm>
            <a:off x="628560" y="293868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17" name="PlaceHolder 6"/>
          <p:cNvSpPr>
            <a:spLocks noGrp="1"/>
          </p:cNvSpPr>
          <p:nvPr>
            <p:ph type="body"/>
          </p:nvPr>
        </p:nvSpPr>
        <p:spPr>
          <a:xfrm>
            <a:off x="3295080" y="293868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18" name="PlaceHolder 7"/>
          <p:cNvSpPr>
            <a:spLocks noGrp="1"/>
          </p:cNvSpPr>
          <p:nvPr>
            <p:ph type="body"/>
          </p:nvPr>
        </p:nvSpPr>
        <p:spPr>
          <a:xfrm>
            <a:off x="5961240" y="2938680"/>
            <a:ext cx="253908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0" name="PlaceHolder 2"/>
          <p:cNvSpPr>
            <a:spLocks noGrp="1"/>
          </p:cNvSpPr>
          <p:nvPr>
            <p:ph type="body"/>
          </p:nvPr>
        </p:nvSpPr>
        <p:spPr>
          <a:xfrm>
            <a:off x="62856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
        <p:nvSpPr>
          <p:cNvPr id="11" name="PlaceHolder 3"/>
          <p:cNvSpPr>
            <a:spLocks noGrp="1"/>
          </p:cNvSpPr>
          <p:nvPr>
            <p:ph type="body"/>
          </p:nvPr>
        </p:nvSpPr>
        <p:spPr>
          <a:xfrm>
            <a:off x="466992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1967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5" name="PlaceHolder 2"/>
          <p:cNvSpPr>
            <a:spLocks noGrp="1"/>
          </p:cNvSpPr>
          <p:nvPr>
            <p:ph type="body"/>
          </p:nvPr>
        </p:nvSpPr>
        <p:spPr>
          <a:xfrm>
            <a:off x="62856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16" name="PlaceHolder 3"/>
          <p:cNvSpPr>
            <a:spLocks noGrp="1"/>
          </p:cNvSpPr>
          <p:nvPr>
            <p:ph type="body"/>
          </p:nvPr>
        </p:nvSpPr>
        <p:spPr>
          <a:xfrm>
            <a:off x="466992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
        <p:nvSpPr>
          <p:cNvPr id="17" name="PlaceHolder 4"/>
          <p:cNvSpPr>
            <a:spLocks noGrp="1"/>
          </p:cNvSpPr>
          <p:nvPr>
            <p:ph type="body"/>
          </p:nvPr>
        </p:nvSpPr>
        <p:spPr>
          <a:xfrm>
            <a:off x="62856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628560" y="955800"/>
            <a:ext cx="3848400" cy="3795840"/>
          </a:xfrm>
          <a:prstGeom prst="rect">
            <a:avLst/>
          </a:prstGeom>
        </p:spPr>
        <p:txBody>
          <a:bodyPr lIns="0" rIns="0" tIns="0" bIns="0">
            <a:normAutofit/>
          </a:bodyPr>
          <a:p>
            <a:endParaRPr b="0" lang="en-US" sz="2100" spc="-1" strike="noStrike">
              <a:solidFill>
                <a:srgbClr val="464846"/>
              </a:solidFill>
              <a:latin typeface="Calibri"/>
            </a:endParaRPr>
          </a:p>
        </p:txBody>
      </p:sp>
      <p:sp>
        <p:nvSpPr>
          <p:cNvPr id="20" name="PlaceHolder 3"/>
          <p:cNvSpPr>
            <a:spLocks noGrp="1"/>
          </p:cNvSpPr>
          <p:nvPr>
            <p:ph type="body"/>
          </p:nvPr>
        </p:nvSpPr>
        <p:spPr>
          <a:xfrm>
            <a:off x="466992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21" name="PlaceHolder 4"/>
          <p:cNvSpPr>
            <a:spLocks noGrp="1"/>
          </p:cNvSpPr>
          <p:nvPr>
            <p:ph type="body"/>
          </p:nvPr>
        </p:nvSpPr>
        <p:spPr>
          <a:xfrm>
            <a:off x="4669920" y="293868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424080"/>
          </a:xfrm>
          <a:prstGeom prst="rect">
            <a:avLst/>
          </a:prstGeom>
        </p:spPr>
        <p:txBody>
          <a:bodyPr lIns="0" rIns="0" tIns="0" bIns="0" anchor="ctr">
            <a:sp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62856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24" name="PlaceHolder 3"/>
          <p:cNvSpPr>
            <a:spLocks noGrp="1"/>
          </p:cNvSpPr>
          <p:nvPr>
            <p:ph type="body"/>
          </p:nvPr>
        </p:nvSpPr>
        <p:spPr>
          <a:xfrm>
            <a:off x="4669920" y="955800"/>
            <a:ext cx="3848400" cy="1810440"/>
          </a:xfrm>
          <a:prstGeom prst="rect">
            <a:avLst/>
          </a:prstGeom>
        </p:spPr>
        <p:txBody>
          <a:bodyPr lIns="0" rIns="0" tIns="0" bIns="0">
            <a:normAutofit/>
          </a:bodyPr>
          <a:p>
            <a:endParaRPr b="0" lang="en-US" sz="2100" spc="-1" strike="noStrike">
              <a:solidFill>
                <a:srgbClr val="464846"/>
              </a:solidFill>
              <a:latin typeface="Calibri"/>
            </a:endParaRPr>
          </a:p>
        </p:txBody>
      </p:sp>
      <p:sp>
        <p:nvSpPr>
          <p:cNvPr id="25" name="PlaceHolder 4"/>
          <p:cNvSpPr>
            <a:spLocks noGrp="1"/>
          </p:cNvSpPr>
          <p:nvPr>
            <p:ph type="body"/>
          </p:nvPr>
        </p:nvSpPr>
        <p:spPr>
          <a:xfrm>
            <a:off x="628560" y="2938680"/>
            <a:ext cx="7886520" cy="1810440"/>
          </a:xfrm>
          <a:prstGeom prst="rect">
            <a:avLst/>
          </a:prstGeom>
        </p:spPr>
        <p:txBody>
          <a:bodyPr lIns="0" rIns="0" tIns="0" bIns="0">
            <a:normAutofit/>
          </a:bodyPr>
          <a:p>
            <a:endParaRPr b="0" lang="en-US" sz="2100" spc="-1" strike="noStrike">
              <a:solidFill>
                <a:srgbClr val="464846"/>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100" spc="-1" strike="noStrike">
                <a:solidFill>
                  <a:srgbClr val="464846"/>
                </a:solidFill>
                <a:latin typeface="Calibri"/>
              </a:rPr>
              <a:t>Click to edit the outline text format</a:t>
            </a:r>
            <a:endParaRPr b="0" lang="en-US" sz="2100" spc="-1" strike="noStrike">
              <a:solidFill>
                <a:srgbClr val="464846"/>
              </a:solidFill>
              <a:latin typeface="Calibri"/>
            </a:endParaRPr>
          </a:p>
          <a:p>
            <a:pPr lvl="1" marL="864000" indent="-324000">
              <a:spcBef>
                <a:spcPts val="1134"/>
              </a:spcBef>
              <a:buClr>
                <a:srgbClr val="000000"/>
              </a:buClr>
              <a:buSzPct val="75000"/>
              <a:buFont typeface="Symbol" charset="2"/>
              <a:buChar char=""/>
            </a:pPr>
            <a:r>
              <a:rPr b="0" lang="en-US" sz="1500" spc="-1" strike="noStrike">
                <a:solidFill>
                  <a:srgbClr val="db5935"/>
                </a:solidFill>
                <a:latin typeface="Calibri"/>
              </a:rPr>
              <a:t>Second Outline Level</a:t>
            </a:r>
            <a:endParaRPr b="0" lang="en-US" sz="1500" spc="-1" strike="noStrike">
              <a:solidFill>
                <a:srgbClr val="db5935"/>
              </a:solidFill>
              <a:latin typeface="Calibri"/>
            </a:endParaRPr>
          </a:p>
          <a:p>
            <a:pPr lvl="2" marL="1296000" indent="-288000">
              <a:spcBef>
                <a:spcPts val="850"/>
              </a:spcBef>
              <a:buClr>
                <a:srgbClr val="000000"/>
              </a:buClr>
              <a:buSzPct val="45000"/>
              <a:buFont typeface="Wingdings" charset="2"/>
              <a:buChar char=""/>
            </a:pPr>
            <a:r>
              <a:rPr b="0" lang="en-US" sz="1350" spc="-1" strike="noStrike">
                <a:solidFill>
                  <a:srgbClr val="eac322"/>
                </a:solidFill>
                <a:latin typeface="Calibri"/>
              </a:rPr>
              <a:t>Third Outline Level</a:t>
            </a:r>
            <a:endParaRPr b="0" lang="en-US" sz="1350" spc="-1" strike="noStrike">
              <a:solidFill>
                <a:srgbClr val="eac322"/>
              </a:solidFill>
              <a:latin typeface="Calibri"/>
            </a:endParaRPr>
          </a:p>
          <a:p>
            <a:pPr lvl="3" marL="1728000" indent="-216000">
              <a:spcBef>
                <a:spcPts val="567"/>
              </a:spcBef>
              <a:buClr>
                <a:srgbClr val="000000"/>
              </a:buClr>
              <a:buSzPct val="75000"/>
              <a:buFont typeface="Symbol" charset="2"/>
              <a:buChar char=""/>
            </a:pPr>
            <a:r>
              <a:rPr b="0" lang="en-US" sz="1350" spc="-1" strike="noStrike">
                <a:solidFill>
                  <a:srgbClr val="000000"/>
                </a:solidFill>
                <a:latin typeface="Calibri"/>
              </a:rPr>
              <a:t>Fourth Outline Level</a:t>
            </a:r>
            <a:endParaRPr b="0" lang="en-US" sz="135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
        <p:nvSpPr>
          <p:cNvPr id="1" name="PlaceHolder 2"/>
          <p:cNvSpPr>
            <a:spLocks noGrp="1"/>
          </p:cNvSpPr>
          <p:nvPr>
            <p:ph type="title"/>
          </p:nvPr>
        </p:nvSpPr>
        <p:spPr>
          <a:xfrm>
            <a:off x="457200" y="273600"/>
            <a:ext cx="8229240" cy="1144800"/>
          </a:xfrm>
          <a:prstGeom prst="rect">
            <a:avLst/>
          </a:prstGeom>
        </p:spPr>
        <p:txBody>
          <a:bodyPr lIns="0" rIns="0" tIns="0" bIns="0" anchor="ctr">
            <a:noAutofit/>
          </a:bodyPr>
          <a:p>
            <a:r>
              <a:rPr b="0" lang="en-US" sz="1800" spc="-1" strike="noStrike">
                <a:solidFill>
                  <a:srgbClr val="000000"/>
                </a:solidFill>
                <a:latin typeface="Calibri"/>
              </a:rPr>
              <a:t>Click to edit the title text format</a:t>
            </a:r>
            <a:endParaRPr b="0" lang="en-US" sz="1800" spc="-1" strike="noStrike">
              <a:solidFill>
                <a:srgbClr val="000000"/>
              </a:solidFill>
              <a:latin typeface="Calibri"/>
            </a:endParaRPr>
          </a:p>
        </p:txBody>
      </p:sp>
      <p:pic>
        <p:nvPicPr>
          <p:cNvPr id="2" name="Picture 5" descr=""/>
          <p:cNvPicPr/>
          <p:nvPr/>
        </p:nvPicPr>
        <p:blipFill>
          <a:blip r:embed="rId2"/>
          <a:stretch/>
        </p:blipFill>
        <p:spPr>
          <a:xfrm>
            <a:off x="7017120" y="366120"/>
            <a:ext cx="1828800" cy="447480"/>
          </a:xfrm>
          <a:prstGeom prst="rect">
            <a:avLst/>
          </a:prstGeom>
          <a:ln>
            <a:noFill/>
          </a:ln>
        </p:spPr>
      </p:pic>
      <p:sp>
        <p:nvSpPr>
          <p:cNvPr id="3" name="PlaceHolder 3"/>
          <p:cNvSpPr>
            <a:spLocks noGrp="1"/>
          </p:cNvSpPr>
          <p:nvPr>
            <p:ph type="dt"/>
          </p:nvPr>
        </p:nvSpPr>
        <p:spPr>
          <a:xfrm>
            <a:off x="457200" y="6172200"/>
            <a:ext cx="3428640" cy="304560"/>
          </a:xfrm>
          <a:prstGeom prst="rect">
            <a:avLst/>
          </a:prstGeom>
        </p:spPr>
        <p:txBody>
          <a:bodyPr lIns="90000" rIns="90000" tIns="45000" bIns="45000">
            <a:noAutofit/>
          </a:bodyPr>
          <a:p>
            <a:pPr>
              <a:lnSpc>
                <a:spcPct val="100000"/>
              </a:lnSpc>
            </a:pPr>
            <a:fld id="{77A68FD5-7853-4C6E-AFF4-48D713F31BB0}" type="datetime">
              <a:rPr b="0" lang="en-US" sz="1800" spc="-1" strike="noStrike">
                <a:solidFill>
                  <a:srgbClr val="000000"/>
                </a:solidFill>
                <a:latin typeface="Calibri"/>
              </a:rPr>
              <a:t>4/10/20</a:t>
            </a:fld>
            <a:endParaRPr b="0" lang="en-US" sz="1800" spc="-1" strike="noStrike">
              <a:latin typeface="Times New Roman"/>
            </a:endParaRPr>
          </a:p>
        </p:txBody>
      </p:sp>
      <p:pic>
        <p:nvPicPr>
          <p:cNvPr id="4" name="Picture 5" descr=""/>
          <p:cNvPicPr/>
          <p:nvPr/>
        </p:nvPicPr>
        <p:blipFill>
          <a:blip r:embed="rId3"/>
          <a:stretch/>
        </p:blipFill>
        <p:spPr>
          <a:xfrm>
            <a:off x="7017120" y="366120"/>
            <a:ext cx="1828800" cy="447480"/>
          </a:xfrm>
          <a:prstGeom prst="rect">
            <a:avLst/>
          </a:prstGeom>
          <a:ln>
            <a:noFill/>
          </a:ln>
        </p:spPr>
      </p:pic>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1" name="Picture 5" descr=""/>
          <p:cNvPicPr/>
          <p:nvPr/>
        </p:nvPicPr>
        <p:blipFill>
          <a:blip r:embed="rId2"/>
          <a:stretch/>
        </p:blipFill>
        <p:spPr>
          <a:xfrm>
            <a:off x="7017120" y="366120"/>
            <a:ext cx="1828800" cy="447480"/>
          </a:xfrm>
          <a:prstGeom prst="rect">
            <a:avLst/>
          </a:prstGeom>
          <a:ln>
            <a:noFill/>
          </a:ln>
        </p:spPr>
      </p:pic>
      <p:sp>
        <p:nvSpPr>
          <p:cNvPr id="42" name="PlaceHolder 1"/>
          <p:cNvSpPr>
            <a:spLocks noGrp="1"/>
          </p:cNvSpPr>
          <p:nvPr>
            <p:ph type="title"/>
          </p:nvPr>
        </p:nvSpPr>
        <p:spPr>
          <a:xfrm>
            <a:off x="628560" y="365040"/>
            <a:ext cx="7886520" cy="424080"/>
          </a:xfrm>
          <a:prstGeom prst="rect">
            <a:avLst/>
          </a:prstGeom>
        </p:spPr>
        <p:txBody>
          <a:bodyPr anchor="ctr">
            <a:normAutofit/>
          </a:bodyPr>
          <a:p>
            <a:pPr>
              <a:lnSpc>
                <a:spcPct val="90000"/>
              </a:lnSpc>
            </a:pPr>
            <a:r>
              <a:rPr b="1" lang="en-US" sz="2100" spc="-1" strike="noStrike">
                <a:solidFill>
                  <a:srgbClr val="70ad47"/>
                </a:solidFill>
                <a:latin typeface="Calibri Light"/>
              </a:rPr>
              <a:t>Figure #.#</a:t>
            </a:r>
            <a:endParaRPr b="0" lang="en-US" sz="2100" spc="-1" strike="noStrike">
              <a:solidFill>
                <a:srgbClr val="000000"/>
              </a:solidFill>
              <a:latin typeface="Calibri"/>
            </a:endParaRPr>
          </a:p>
        </p:txBody>
      </p:sp>
      <p:sp>
        <p:nvSpPr>
          <p:cNvPr id="43" name="PlaceHolder 2"/>
          <p:cNvSpPr>
            <a:spLocks noGrp="1"/>
          </p:cNvSpPr>
          <p:nvPr>
            <p:ph type="body"/>
          </p:nvPr>
        </p:nvSpPr>
        <p:spPr>
          <a:xfrm>
            <a:off x="628560" y="955800"/>
            <a:ext cx="7886520" cy="3795840"/>
          </a:xfrm>
          <a:prstGeom prst="rect">
            <a:avLst/>
          </a:prstGeom>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Click to edit Master text styles</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Second level</a:t>
            </a:r>
            <a:endParaRPr b="0" lang="en-US" sz="1800" spc="-1" strike="noStrike">
              <a:solidFill>
                <a:srgbClr val="db5935"/>
              </a:solidFill>
              <a:latin typeface="Calibri"/>
            </a:endParaRPr>
          </a:p>
          <a:p>
            <a:pPr lvl="2" marL="857160" indent="-171000">
              <a:lnSpc>
                <a:spcPct val="90000"/>
              </a:lnSpc>
              <a:spcBef>
                <a:spcPts val="374"/>
              </a:spcBef>
              <a:buClr>
                <a:srgbClr val="db5935"/>
              </a:buClr>
              <a:buFont typeface="Arial"/>
              <a:buChar char="•"/>
            </a:pPr>
            <a:r>
              <a:rPr b="0" lang="en-US" sz="1500" spc="-1" strike="noStrike">
                <a:solidFill>
                  <a:srgbClr val="db5935"/>
                </a:solidFill>
                <a:latin typeface="Calibri"/>
              </a:rPr>
              <a:t>Third level</a:t>
            </a:r>
            <a:endParaRPr b="0" lang="en-US" sz="1500" spc="-1" strike="noStrike">
              <a:solidFill>
                <a:srgbClr val="eac322"/>
              </a:solidFill>
              <a:latin typeface="Calibri"/>
            </a:endParaRPr>
          </a:p>
          <a:p>
            <a:pPr lvl="3" marL="1200240" indent="-171000">
              <a:lnSpc>
                <a:spcPct val="90000"/>
              </a:lnSpc>
              <a:spcBef>
                <a:spcPts val="374"/>
              </a:spcBef>
              <a:buClr>
                <a:srgbClr val="eac322"/>
              </a:buClr>
              <a:buFont typeface="Arial"/>
              <a:buChar char="•"/>
            </a:pPr>
            <a:r>
              <a:rPr b="0" lang="en-US" sz="1350" spc="-1" strike="noStrike">
                <a:solidFill>
                  <a:srgbClr val="eac322"/>
                </a:solidFill>
                <a:latin typeface="Calibri"/>
              </a:rPr>
              <a:t>Fourth level</a:t>
            </a:r>
            <a:endParaRPr b="0" lang="en-US" sz="1350" spc="-1" strike="noStrike">
              <a:solidFill>
                <a:srgbClr val="000000"/>
              </a:solidFill>
              <a:latin typeface="Calibri"/>
            </a:endParaRPr>
          </a:p>
          <a:p>
            <a:pPr lvl="4" marL="1542960" indent="-171000">
              <a:lnSpc>
                <a:spcPct val="90000"/>
              </a:lnSpc>
              <a:spcBef>
                <a:spcPts val="374"/>
              </a:spcBef>
              <a:buClr>
                <a:srgbClr val="000000"/>
              </a:buClr>
              <a:buFont typeface="Arial"/>
              <a:buChar char="•"/>
            </a:pPr>
            <a:r>
              <a:rPr b="0" lang="en-US" sz="1350" spc="-1" strike="noStrike">
                <a:solidFill>
                  <a:srgbClr val="000000"/>
                </a:solidFill>
                <a:latin typeface="Calibri"/>
              </a:rPr>
              <a:t>Fifth level</a:t>
            </a:r>
            <a:endParaRPr b="0" lang="en-US" sz="1350" spc="-1" strike="noStrike">
              <a:solidFill>
                <a:srgbClr val="000000"/>
              </a:solidFill>
              <a:latin typeface="Calibri"/>
            </a:endParaRPr>
          </a:p>
        </p:txBody>
      </p:sp>
      <p:sp>
        <p:nvSpPr>
          <p:cNvPr id="44" name="PlaceHolder 3"/>
          <p:cNvSpPr>
            <a:spLocks noGrp="1"/>
          </p:cNvSpPr>
          <p:nvPr>
            <p:ph type="body"/>
          </p:nvPr>
        </p:nvSpPr>
        <p:spPr>
          <a:xfrm>
            <a:off x="628560" y="4918320"/>
            <a:ext cx="7886520" cy="1271520"/>
          </a:xfrm>
          <a:prstGeom prst="rect">
            <a:avLst/>
          </a:prstGeom>
        </p:spPr>
        <p:txBody>
          <a:bodyPr>
            <a:normAutofit/>
          </a:bodyPr>
          <a:p>
            <a:pPr>
              <a:lnSpc>
                <a:spcPct val="90000"/>
              </a:lnSpc>
              <a:spcBef>
                <a:spcPts val="751"/>
              </a:spcBef>
            </a:pPr>
            <a:r>
              <a:rPr b="0" lang="en-US" sz="1200" spc="-1" strike="noStrike">
                <a:solidFill>
                  <a:srgbClr val="464846"/>
                </a:solidFill>
                <a:latin typeface="Calibri"/>
              </a:rPr>
              <a:t>Caption</a:t>
            </a:r>
            <a:endParaRPr b="0" lang="en-US" sz="1200" spc="-1" strike="noStrike">
              <a:solidFill>
                <a:srgbClr val="464846"/>
              </a:solidFill>
              <a:latin typeface="Calibri"/>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240"/>
            <a:ext cx="8228880" cy="1145160"/>
          </a:xfrm>
          <a:prstGeom prst="rect">
            <a:avLst/>
          </a:prstGeom>
        </p:spPr>
        <p:txBody>
          <a:bodyPr lIns="0" rIns="0" tIns="0" bIns="0" anchor="ctr">
            <a:spAutoFit/>
          </a:bodyPr>
          <a:p>
            <a:r>
              <a:rPr b="0" lang="en-US" sz="1800" spc="-1" strike="noStrike">
                <a:latin typeface="Arial"/>
              </a:rPr>
              <a:t>Click to edit the title text format</a:t>
            </a:r>
            <a:endParaRPr b="0" lang="en-US" sz="1800" spc="-1" strike="noStrike">
              <a:latin typeface="Arial"/>
            </a:endParaRPr>
          </a:p>
        </p:txBody>
      </p:sp>
      <p:sp>
        <p:nvSpPr>
          <p:cNvPr id="82" name="PlaceHolder 2"/>
          <p:cNvSpPr>
            <a:spLocks noGrp="1"/>
          </p:cNvSpPr>
          <p:nvPr>
            <p:ph type="body"/>
          </p:nvPr>
        </p:nvSpPr>
        <p:spPr>
          <a:xfrm>
            <a:off x="457200" y="1604520"/>
            <a:ext cx="8228880" cy="397692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wmf"/><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1.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13.xml"/>
</Relationships>
</file>

<file path=ppt/slides/_rels/slide102.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13.xml"/>
</Relationships>
</file>

<file path=ppt/slides/_rels/slide103.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slideLayout" Target="../slideLayouts/slideLayout1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20.wmf"/><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59.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0.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5.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13.xml"/>
</Relationships>
</file>

<file path=ppt/slides/_rels/slide76.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1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8.xml.rels><?xml version="1.0" encoding="UTF-8"?>
<Relationships xmlns="http://schemas.openxmlformats.org/package/2006/relationships"><Relationship Id="rId1" Type="http://schemas.openxmlformats.org/officeDocument/2006/relationships/image" Target="../media/image44.wmf"/><Relationship Id="rId2" Type="http://schemas.openxmlformats.org/officeDocument/2006/relationships/slideLayout" Target="../slideLayouts/slideLayout13.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0.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13.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8.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13.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0" y="1341360"/>
            <a:ext cx="9143640" cy="708840"/>
          </a:xfrm>
          <a:prstGeom prst="rect">
            <a:avLst/>
          </a:prstGeom>
          <a:noFill/>
          <a:ln>
            <a:noFill/>
          </a:ln>
        </p:spPr>
        <p:style>
          <a:lnRef idx="0"/>
          <a:fillRef idx="0"/>
          <a:effectRef idx="0"/>
          <a:fontRef idx="minor"/>
        </p:style>
        <p:txBody>
          <a:bodyPr lIns="90000" rIns="90000" tIns="45000" bIns="45000">
            <a:noAutofit/>
          </a:bodyPr>
          <a:p>
            <a:pPr algn="ctr">
              <a:lnSpc>
                <a:spcPct val="100000"/>
              </a:lnSpc>
            </a:pPr>
            <a:endParaRPr b="0" lang="en-US" sz="1800" spc="-1" strike="noStrike">
              <a:latin typeface="Arial"/>
            </a:endParaRPr>
          </a:p>
          <a:p>
            <a:pPr algn="ctr">
              <a:lnSpc>
                <a:spcPct val="100000"/>
              </a:lnSpc>
            </a:pPr>
            <a:r>
              <a:rPr b="1" lang="en-US" sz="2000" spc="-60" strike="noStrike">
                <a:solidFill>
                  <a:srgbClr val="212f62"/>
                </a:solidFill>
                <a:latin typeface="Calibri"/>
              </a:rPr>
              <a:t>Chapter 14 </a:t>
            </a:r>
            <a:r>
              <a:rPr b="1" lang="en-US" sz="2000" spc="-60" strike="noStrike" cap="all">
                <a:solidFill>
                  <a:srgbClr val="212f62"/>
                </a:solidFill>
                <a:latin typeface="Calibri"/>
              </a:rPr>
              <a:t>Acid-Base Equilibria</a:t>
            </a:r>
            <a:endParaRPr b="0" lang="en-US" sz="2000" spc="-1" strike="noStrike">
              <a:latin typeface="Arial"/>
            </a:endParaRPr>
          </a:p>
          <a:p>
            <a:pPr algn="ctr">
              <a:lnSpc>
                <a:spcPct val="100000"/>
              </a:lnSpc>
            </a:pPr>
            <a:r>
              <a:rPr b="0" lang="en-US" sz="1600" spc="-60" strike="noStrike">
                <a:solidFill>
                  <a:srgbClr val="000000"/>
                </a:solidFill>
                <a:latin typeface="Calibri"/>
              </a:rPr>
              <a:t>PowerPoint Image Slideshow</a:t>
            </a:r>
            <a:endParaRPr b="0" lang="en-US" sz="1600" spc="-1" strike="noStrike">
              <a:latin typeface="Arial"/>
            </a:endParaRPr>
          </a:p>
          <a:p>
            <a:pPr algn="ctr">
              <a:lnSpc>
                <a:spcPct val="100000"/>
              </a:lnSpc>
            </a:pPr>
            <a:r>
              <a:rPr b="0" lang="en-US" sz="1600" spc="-60" strike="noStrike" cap="all">
                <a:solidFill>
                  <a:srgbClr val="6cb255"/>
                </a:solidFill>
                <a:latin typeface="Calibri Light"/>
              </a:rPr>
              <a:t>With Contributions by Joe DePasquale, Northeastern University</a:t>
            </a:r>
            <a:endParaRPr b="0" lang="en-US" sz="1600" spc="-1" strike="noStrike">
              <a:latin typeface="Arial"/>
            </a:endParaRPr>
          </a:p>
          <a:p>
            <a:pPr algn="ctr">
              <a:lnSpc>
                <a:spcPct val="100000"/>
              </a:lnSpc>
            </a:pPr>
            <a:endParaRPr b="0" lang="en-US" sz="1600" spc="-1" strike="noStrike">
              <a:latin typeface="Arial"/>
            </a:endParaRPr>
          </a:p>
        </p:txBody>
      </p:sp>
      <p:pic>
        <p:nvPicPr>
          <p:cNvPr id="120" name="Picture 5" descr=""/>
          <p:cNvPicPr/>
          <p:nvPr/>
        </p:nvPicPr>
        <p:blipFill>
          <a:blip r:embed="rId1"/>
          <a:stretch/>
        </p:blipFill>
        <p:spPr>
          <a:xfrm>
            <a:off x="7017120" y="366120"/>
            <a:ext cx="1828800" cy="447480"/>
          </a:xfrm>
          <a:prstGeom prst="rect">
            <a:avLst/>
          </a:prstGeom>
          <a:ln>
            <a:noFill/>
          </a:ln>
        </p:spPr>
      </p:pic>
      <p:sp>
        <p:nvSpPr>
          <p:cNvPr id="121" name="CustomShape 2"/>
          <p:cNvSpPr/>
          <p:nvPr/>
        </p:nvSpPr>
        <p:spPr>
          <a:xfrm>
            <a:off x="0" y="938160"/>
            <a:ext cx="9143640" cy="493200"/>
          </a:xfrm>
          <a:prstGeom prst="rect">
            <a:avLst/>
          </a:prstGeom>
          <a:noFill/>
          <a:ln>
            <a:noFill/>
          </a:ln>
        </p:spPr>
        <p:style>
          <a:lnRef idx="0"/>
          <a:fillRef idx="0"/>
          <a:effectRef idx="0"/>
          <a:fontRef idx="minor"/>
        </p:style>
        <p:txBody>
          <a:bodyPr anchor="ctr">
            <a:noAutofit/>
          </a:bodyPr>
          <a:p>
            <a:pPr algn="ctr">
              <a:lnSpc>
                <a:spcPct val="90000"/>
              </a:lnSpc>
            </a:pPr>
            <a:br/>
            <a:r>
              <a:rPr b="1" lang="en-US" sz="3600" spc="-1" strike="noStrike">
                <a:solidFill>
                  <a:srgbClr val="70ad47"/>
                </a:solidFill>
                <a:latin typeface="Calibri Light"/>
              </a:rPr>
              <a:t>CHEMISTRY: ATOMS FIRST 2e</a:t>
            </a:r>
            <a:endParaRPr b="0" lang="en-US" sz="3600" spc="-1" strike="noStrike">
              <a:latin typeface="Arial"/>
            </a:endParaRPr>
          </a:p>
        </p:txBody>
      </p:sp>
      <p:pic>
        <p:nvPicPr>
          <p:cNvPr id="122" name="Picture 2" descr=""/>
          <p:cNvPicPr/>
          <p:nvPr/>
        </p:nvPicPr>
        <p:blipFill>
          <a:blip r:embed="rId2"/>
          <a:stretch/>
        </p:blipFill>
        <p:spPr>
          <a:xfrm>
            <a:off x="3411720" y="2504520"/>
            <a:ext cx="2319840" cy="3002400"/>
          </a:xfrm>
          <a:prstGeom prst="rect">
            <a:avLst/>
          </a:prstGeom>
          <a:ln>
            <a:noFill/>
          </a:ln>
        </p:spPr>
      </p:pic>
      <p:pic>
        <p:nvPicPr>
          <p:cNvPr id="123" name="" descr=""/>
          <p:cNvPicPr/>
          <p:nvPr/>
        </p:nvPicPr>
        <p:blipFill>
          <a:blip r:embed="rId3"/>
          <a:stretch/>
        </p:blipFill>
        <p:spPr>
          <a:xfrm>
            <a:off x="3403440" y="2502000"/>
            <a:ext cx="2298600" cy="297180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Amphiprotic Species </a:t>
            </a:r>
            <a:endParaRPr b="0" lang="en-US" sz="2100" spc="-1" strike="noStrike">
              <a:solidFill>
                <a:srgbClr val="000000"/>
              </a:solidFill>
              <a:latin typeface="Calibri"/>
            </a:endParaRPr>
          </a:p>
        </p:txBody>
      </p:sp>
      <p:sp>
        <p:nvSpPr>
          <p:cNvPr id="141"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 species that can either accept or donate a proton is called </a:t>
            </a:r>
            <a:r>
              <a:rPr b="1" lang="en-US" sz="2100" spc="-1" strike="noStrike">
                <a:solidFill>
                  <a:srgbClr val="464846"/>
                </a:solidFill>
                <a:latin typeface="Calibri"/>
              </a:rPr>
              <a:t>amphiprotic</a:t>
            </a:r>
            <a:r>
              <a:rPr b="0" lang="en-US" sz="2100" spc="-1" strike="noStrike">
                <a:solidFill>
                  <a:srgbClr val="464846"/>
                </a:solidFill>
                <a:latin typeface="Calibri"/>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An amphiprotic species can serve as an acid or a base. </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Example: Water   </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In the presence of an acid, water acts as a base.</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In the presence of a base, water acts like an acid.</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Acid-Base Indicators</a:t>
            </a:r>
            <a:endParaRPr b="0" lang="en-US" sz="2100" spc="-1" strike="noStrike">
              <a:solidFill>
                <a:srgbClr val="000000"/>
              </a:solidFill>
              <a:latin typeface="Calibri"/>
            </a:endParaRPr>
          </a:p>
        </p:txBody>
      </p:sp>
      <p:sp>
        <p:nvSpPr>
          <p:cNvPr id="347"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Indicators are weak acids.</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The weak acid is a different color than its conjugate base.</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14.19</a:t>
            </a:r>
            <a:endParaRPr b="0" lang="en-US" sz="2100" spc="-1" strike="noStrike">
              <a:solidFill>
                <a:srgbClr val="000000"/>
              </a:solidFill>
              <a:latin typeface="Calibri"/>
            </a:endParaRPr>
          </a:p>
        </p:txBody>
      </p:sp>
      <p:sp>
        <p:nvSpPr>
          <p:cNvPr id="349" name="TextShape 2"/>
          <p:cNvSpPr txBox="1"/>
          <p:nvPr/>
        </p:nvSpPr>
        <p:spPr>
          <a:xfrm>
            <a:off x="457200" y="5871960"/>
            <a:ext cx="8057880" cy="47340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This chart illustrates the ranges of color change for several acid-base indicators.</a:t>
            </a:r>
            <a:endParaRPr b="0" lang="en-US" sz="1600" spc="-1" strike="noStrike">
              <a:solidFill>
                <a:srgbClr val="464846"/>
              </a:solidFill>
              <a:latin typeface="Calibri"/>
            </a:endParaRPr>
          </a:p>
        </p:txBody>
      </p:sp>
      <p:pic>
        <p:nvPicPr>
          <p:cNvPr id="350" name="Picture 2" descr=""/>
          <p:cNvPicPr/>
          <p:nvPr/>
        </p:nvPicPr>
        <p:blipFill>
          <a:blip r:embed="rId1"/>
          <a:stretch/>
        </p:blipFill>
        <p:spPr>
          <a:xfrm>
            <a:off x="1777320" y="976320"/>
            <a:ext cx="5457960" cy="4773960"/>
          </a:xfrm>
          <a:prstGeom prst="rect">
            <a:avLst/>
          </a:prstGeom>
          <a:ln>
            <a:noFill/>
          </a:ln>
        </p:spPr>
      </p:pic>
    </p:spTree>
  </p:cSld>
  <mc:AlternateContent>
    <mc:Choice Requires="p14">
      <p:transition spd="slow" p14:dur="2000"/>
    </mc:Choice>
    <mc:Fallback>
      <p:transition spd="slow"/>
    </mc:Fallback>
  </mc:AlternateContent>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14.20</a:t>
            </a:r>
            <a:endParaRPr b="0" lang="en-US" sz="2100" spc="-1" strike="noStrike">
              <a:solidFill>
                <a:srgbClr val="000000"/>
              </a:solidFill>
              <a:latin typeface="Calibri"/>
            </a:endParaRPr>
          </a:p>
        </p:txBody>
      </p:sp>
      <p:sp>
        <p:nvSpPr>
          <p:cNvPr id="352" name="TextShape 2"/>
          <p:cNvSpPr txBox="1"/>
          <p:nvPr/>
        </p:nvSpPr>
        <p:spPr>
          <a:xfrm>
            <a:off x="457200" y="5056920"/>
            <a:ext cx="8057880" cy="11329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Titration curves for strong and weak acids illustrating the proper choice of acid-base indicator. Any of the three indicators will exhibit a reasonably sharp color change at the equivalence point of the strong acid titration, but only phenolphthalein is suitable for use in the weak acid titration.</a:t>
            </a:r>
            <a:endParaRPr b="0" lang="en-US" sz="1600" spc="-1" strike="noStrike">
              <a:solidFill>
                <a:srgbClr val="464846"/>
              </a:solidFill>
              <a:latin typeface="Calibri"/>
            </a:endParaRPr>
          </a:p>
        </p:txBody>
      </p:sp>
      <p:pic>
        <p:nvPicPr>
          <p:cNvPr id="353" name="Picture 2" descr=""/>
          <p:cNvPicPr/>
          <p:nvPr/>
        </p:nvPicPr>
        <p:blipFill>
          <a:blip r:embed="rId1"/>
          <a:stretch/>
        </p:blipFill>
        <p:spPr>
          <a:xfrm>
            <a:off x="1533600" y="921960"/>
            <a:ext cx="5943240" cy="3985920"/>
          </a:xfrm>
          <a:prstGeom prst="rect">
            <a:avLst/>
          </a:prstGeom>
          <a:ln>
            <a:noFill/>
          </a:ln>
        </p:spPr>
      </p:pic>
    </p:spTree>
  </p:cSld>
  <mc:AlternateContent>
    <mc:Choice Requires="p14">
      <p:transition spd="slow" p14:dur="2000"/>
    </mc:Choice>
    <mc:Fallback>
      <p:transition spd="slow"/>
    </mc:Fallback>
  </mc:AlternateContent>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Indicator Section</a:t>
            </a:r>
            <a:endParaRPr b="0" lang="en-US" sz="2100" spc="-1" strike="noStrike">
              <a:solidFill>
                <a:srgbClr val="000000"/>
              </a:solidFill>
              <a:latin typeface="Calibri"/>
            </a:endParaRPr>
          </a:p>
        </p:txBody>
      </p:sp>
      <p:sp>
        <p:nvSpPr>
          <p:cNvPr id="355"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Need an indicator that changes color at a pH near the equivalence point.</a:t>
            </a:r>
            <a:endParaRPr b="0" lang="en-US" sz="2100" spc="-1" strike="noStrike">
              <a:solidFill>
                <a:srgbClr val="464846"/>
              </a:solidFill>
              <a:latin typeface="Calibri"/>
            </a:endParaRPr>
          </a:p>
        </p:txBody>
      </p:sp>
      <p:pic>
        <p:nvPicPr>
          <p:cNvPr id="356" name="Picture 2" descr=""/>
          <p:cNvPicPr/>
          <p:nvPr/>
        </p:nvPicPr>
        <p:blipFill>
          <a:blip r:embed="rId1"/>
          <a:stretch/>
        </p:blipFill>
        <p:spPr>
          <a:xfrm>
            <a:off x="1566720" y="1814400"/>
            <a:ext cx="5943240" cy="3985920"/>
          </a:xfrm>
          <a:prstGeom prst="rect">
            <a:avLst/>
          </a:prstGeom>
          <a:ln>
            <a:noFill/>
          </a:ln>
        </p:spPr>
      </p:pic>
    </p:spTree>
  </p:cSld>
  <mc:AlternateContent>
    <mc:Choice Requires="p14">
      <p:transition spd="slow" p14:dur="2000"/>
    </mc:Choice>
    <mc:Fallback>
      <p:transition spd="slow"/>
    </mc:Fallback>
  </mc:AlternateContent>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TextShape 1"/>
          <p:cNvSpPr txBox="1"/>
          <p:nvPr/>
        </p:nvSpPr>
        <p:spPr>
          <a:xfrm>
            <a:off x="457200" y="1107720"/>
            <a:ext cx="8062560" cy="5256720"/>
          </a:xfrm>
          <a:prstGeom prst="rect">
            <a:avLst/>
          </a:prstGeom>
          <a:noFill/>
          <a:ln>
            <a:noFill/>
          </a:ln>
        </p:spPr>
        <p:txBody>
          <a:bodyPr anchor="ctr">
            <a:noAutofit/>
          </a:bodyPr>
          <a:p>
            <a:pPr>
              <a:lnSpc>
                <a:spcPct val="90000"/>
              </a:lnSpc>
              <a:spcBef>
                <a:spcPts val="751"/>
              </a:spcBef>
            </a:pPr>
            <a:r>
              <a:rPr b="0" lang="en-US" sz="1600" spc="-1" strike="noStrike">
                <a:solidFill>
                  <a:srgbClr val="464846"/>
                </a:solidFill>
                <a:latin typeface="Calibri"/>
              </a:rPr>
              <a:t>This OpenStax ancillary resource is © Rice University under a CC-BY 4.0 International license; it may be reproduced or modified but must be attributed to OpenStax, Rice University and any changes must be noted.</a:t>
            </a:r>
            <a:endParaRPr b="0" lang="en-US" sz="1600" spc="-1" strike="noStrike">
              <a:solidFill>
                <a:srgbClr val="464846"/>
              </a:solidFill>
              <a:latin typeface="Calibri"/>
            </a:endParaRPr>
          </a:p>
          <a:p>
            <a:pPr>
              <a:lnSpc>
                <a:spcPct val="90000"/>
              </a:lnSpc>
              <a:spcBef>
                <a:spcPts val="751"/>
              </a:spcBef>
            </a:pPr>
            <a:endParaRPr b="0" lang="en-US" sz="16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UNFIGURE 14.1</a:t>
            </a:r>
            <a:endParaRPr b="0" lang="en-US" sz="2100" spc="-1" strike="noStrike">
              <a:solidFill>
                <a:srgbClr val="000000"/>
              </a:solidFill>
              <a:latin typeface="Calibri"/>
            </a:endParaRPr>
          </a:p>
        </p:txBody>
      </p:sp>
      <p:pic>
        <p:nvPicPr>
          <p:cNvPr id="143" name="Figure" descr=""/>
          <p:cNvPicPr/>
          <p:nvPr/>
        </p:nvPicPr>
        <p:blipFill>
          <a:blip r:embed="rId1"/>
          <a:srcRect l="0" t="-501" r="0" b="-501"/>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Water as a Base</a:t>
            </a:r>
            <a:endParaRPr b="0" lang="en-US" sz="2100" spc="-1" strike="noStrike">
              <a:solidFill>
                <a:srgbClr val="000000"/>
              </a:solidFill>
              <a:latin typeface="Calibri"/>
            </a:endParaRPr>
          </a:p>
        </p:txBody>
      </p:sp>
      <p:sp>
        <p:nvSpPr>
          <p:cNvPr id="145"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reaction between a Brønsted-Lowry Acid and water is called </a:t>
            </a:r>
            <a:r>
              <a:rPr b="1" lang="en-US" sz="2100" spc="-1" strike="noStrike">
                <a:solidFill>
                  <a:srgbClr val="464846"/>
                </a:solidFill>
                <a:latin typeface="Calibri"/>
              </a:rPr>
              <a:t>acid ionization</a:t>
            </a:r>
            <a:r>
              <a:rPr b="0" lang="en-US" sz="2100" spc="-1" strike="noStrike">
                <a:solidFill>
                  <a:srgbClr val="464846"/>
                </a:solidFill>
                <a:latin typeface="Calibri"/>
              </a:rPr>
              <a:t>.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pic>
        <p:nvPicPr>
          <p:cNvPr id="146" name="Picture 2" descr=""/>
          <p:cNvPicPr/>
          <p:nvPr/>
        </p:nvPicPr>
        <p:blipFill>
          <a:blip r:embed="rId1"/>
          <a:stretch/>
        </p:blipFill>
        <p:spPr>
          <a:xfrm>
            <a:off x="1207800" y="2594520"/>
            <a:ext cx="6747480" cy="215712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Water as an Acid</a:t>
            </a:r>
            <a:endParaRPr b="0" lang="en-US" sz="2100" spc="-1" strike="noStrike">
              <a:solidFill>
                <a:srgbClr val="000000"/>
              </a:solidFill>
              <a:latin typeface="Calibri"/>
            </a:endParaRPr>
          </a:p>
        </p:txBody>
      </p:sp>
      <p:sp>
        <p:nvSpPr>
          <p:cNvPr id="148"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reaction between a Brønsted-Lowry Base and water is called </a:t>
            </a:r>
            <a:r>
              <a:rPr b="1" lang="en-US" sz="2100" spc="-1" strike="noStrike">
                <a:solidFill>
                  <a:srgbClr val="464846"/>
                </a:solidFill>
                <a:latin typeface="Calibri"/>
              </a:rPr>
              <a:t>base ionization</a:t>
            </a:r>
            <a:r>
              <a:rPr b="0" lang="en-US" sz="2100" spc="-1" strike="noStrike">
                <a:solidFill>
                  <a:srgbClr val="464846"/>
                </a:solidFill>
                <a:latin typeface="Calibri"/>
              </a:rPr>
              <a:t>. </a:t>
            </a:r>
            <a:endParaRPr b="0" lang="en-US" sz="2100" spc="-1" strike="noStrike">
              <a:solidFill>
                <a:srgbClr val="464846"/>
              </a:solidFill>
              <a:latin typeface="Calibri"/>
            </a:endParaRPr>
          </a:p>
        </p:txBody>
      </p:sp>
      <p:pic>
        <p:nvPicPr>
          <p:cNvPr id="149" name="Picture 2" descr=""/>
          <p:cNvPicPr/>
          <p:nvPr/>
        </p:nvPicPr>
        <p:blipFill>
          <a:blip r:embed="rId1"/>
          <a:stretch/>
        </p:blipFill>
        <p:spPr>
          <a:xfrm>
            <a:off x="1005840" y="2743200"/>
            <a:ext cx="7155000" cy="246204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The Autoionization of Water</a:t>
            </a:r>
            <a:endParaRPr b="0" lang="en-US" sz="2100" spc="-1" strike="noStrike">
              <a:solidFill>
                <a:srgbClr val="000000"/>
              </a:solidFill>
              <a:latin typeface="Calibri"/>
            </a:endParaRPr>
          </a:p>
        </p:txBody>
      </p:sp>
      <p:sp>
        <p:nvSpPr>
          <p:cNvPr id="151" name="TextShape 2"/>
          <p:cNvSpPr txBox="1"/>
          <p:nvPr/>
        </p:nvSpPr>
        <p:spPr>
          <a:xfrm>
            <a:off x="628560" y="955800"/>
            <a:ext cx="7886520" cy="379584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In pure water, water also acts both as an acid and a base. </a:t>
            </a:r>
            <a:endParaRPr b="0" lang="en-US" sz="2100" spc="-1" strike="noStrike">
              <a:solidFill>
                <a:srgbClr val="464846"/>
              </a:solidFill>
              <a:latin typeface="Calibri"/>
            </a:endParaRPr>
          </a:p>
          <a:p>
            <a:pPr marL="109800">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Autoionization of water:</a:t>
            </a:r>
            <a:endParaRPr b="0" lang="en-US" sz="2100" spc="-1" strike="noStrike">
              <a:solidFill>
                <a:srgbClr val="464846"/>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rPr>
              <a:t>The equilibrium constant for this reaction is called the </a:t>
            </a:r>
            <a:r>
              <a:rPr b="1" lang="en-US" sz="1800" spc="-1" strike="noStrike">
                <a:solidFill>
                  <a:srgbClr val="464846"/>
                </a:solidFill>
                <a:latin typeface="Calibri"/>
              </a:rPr>
              <a:t>ion product constant for water, </a:t>
            </a:r>
            <a:r>
              <a:rPr b="1" i="1" lang="en-US" sz="1800" spc="-1" strike="noStrike">
                <a:solidFill>
                  <a:srgbClr val="464846"/>
                </a:solidFill>
                <a:latin typeface="Calibri"/>
              </a:rPr>
              <a:t>K</a:t>
            </a:r>
            <a:r>
              <a:rPr b="1" i="1" lang="en-US" sz="1800" spc="-1" strike="noStrike" baseline="-25000">
                <a:solidFill>
                  <a:srgbClr val="464846"/>
                </a:solidFill>
                <a:latin typeface="Calibri"/>
              </a:rPr>
              <a:t>w</a:t>
            </a:r>
            <a:r>
              <a:rPr b="1" i="1" lang="en-US" sz="1800" spc="-1" strike="noStrike">
                <a:solidFill>
                  <a:srgbClr val="464846"/>
                </a:solidFill>
                <a:latin typeface="Calibri"/>
              </a:rPr>
              <a:t>.</a:t>
            </a:r>
            <a:endParaRPr b="0" lang="en-US" sz="1800" spc="-1" strike="noStrike">
              <a:solidFill>
                <a:srgbClr val="db5935"/>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rPr>
              <a:t>At 25 </a:t>
            </a:r>
            <a:r>
              <a:rPr b="0" lang="en-US" sz="1800" spc="-1" strike="noStrike">
                <a:solidFill>
                  <a:srgbClr val="464846"/>
                </a:solidFill>
                <a:latin typeface="Calibri"/>
              </a:rPr>
              <a:t>°C, </a:t>
            </a:r>
            <a:r>
              <a:rPr b="0" i="1" lang="en-US" sz="1800" spc="-1" strike="noStrike">
                <a:solidFill>
                  <a:srgbClr val="464846"/>
                </a:solidFill>
                <a:latin typeface="Calibri"/>
              </a:rPr>
              <a:t>K</a:t>
            </a:r>
            <a:r>
              <a:rPr b="0" lang="en-US" sz="1800" spc="-1" strike="noStrike" baseline="-25000">
                <a:solidFill>
                  <a:srgbClr val="464846"/>
                </a:solidFill>
                <a:latin typeface="Calibri"/>
              </a:rPr>
              <a:t>w</a:t>
            </a:r>
            <a:r>
              <a:rPr b="0" lang="en-US" sz="1800" spc="-1" strike="noStrike">
                <a:solidFill>
                  <a:srgbClr val="464846"/>
                </a:solidFill>
                <a:latin typeface="Calibri"/>
              </a:rPr>
              <a:t> = 1.0 × 10</a:t>
            </a:r>
            <a:r>
              <a:rPr b="0" lang="en-US" sz="1800" spc="-1" strike="noStrike" baseline="30000">
                <a:solidFill>
                  <a:srgbClr val="464846"/>
                </a:solidFill>
                <a:latin typeface="Calibri"/>
              </a:rPr>
              <a:t>–14</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pic>
        <p:nvPicPr>
          <p:cNvPr id="152" name="Figure" descr=""/>
          <p:cNvPicPr/>
          <p:nvPr/>
        </p:nvPicPr>
        <p:blipFill>
          <a:blip r:embed="rId1"/>
          <a:srcRect l="0" t="-33638" r="0" b="-33638"/>
          <a:stretch/>
        </p:blipFill>
        <p:spPr>
          <a:xfrm>
            <a:off x="441360" y="308916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Learning Objectives</a:t>
            </a:r>
            <a:endParaRPr b="0" lang="en-US" sz="2100" spc="-1" strike="noStrike">
              <a:solidFill>
                <a:srgbClr val="000000"/>
              </a:solidFill>
              <a:latin typeface="Calibri"/>
            </a:endParaRPr>
          </a:p>
        </p:txBody>
      </p:sp>
      <p:sp>
        <p:nvSpPr>
          <p:cNvPr id="154"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14.2 pH and pOH</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Explain the characterization of aqueous solutions as acidic, basic, or neutral</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Express hydronium and hydroxide ion concentrations on the pH and pOH scales</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Perform calculations relating pH and pOH</a:t>
            </a:r>
            <a:endParaRPr b="0" lang="en-US" sz="1800" spc="-1" strike="noStrike">
              <a:solidFill>
                <a:srgbClr val="db5935"/>
              </a:solidFill>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pH and pOH</a:t>
            </a:r>
            <a:endParaRPr b="0" lang="en-US" sz="2100" spc="-1" strike="noStrike">
              <a:solidFill>
                <a:srgbClr val="000000"/>
              </a:solidFill>
              <a:latin typeface="Calibri"/>
            </a:endParaRPr>
          </a:p>
        </p:txBody>
      </p:sp>
      <p:sp>
        <p:nvSpPr>
          <p:cNvPr id="156" name="TextShape 2"/>
          <p:cNvSpPr txBox="1"/>
          <p:nvPr/>
        </p:nvSpPr>
        <p:spPr>
          <a:xfrm>
            <a:off x="457200" y="955800"/>
            <a:ext cx="8229600" cy="471348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i="1" lang="en-US" sz="2100" spc="-1" strike="noStrike">
                <a:solidFill>
                  <a:srgbClr val="464846"/>
                </a:solidFill>
                <a:latin typeface="Calibri"/>
              </a:rPr>
              <a:t>K</a:t>
            </a:r>
            <a:r>
              <a:rPr b="0" lang="en-US" sz="2100" spc="-1" strike="noStrike" baseline="-25000">
                <a:solidFill>
                  <a:srgbClr val="464846"/>
                </a:solidFill>
                <a:latin typeface="Calibri"/>
              </a:rPr>
              <a:t>w </a:t>
            </a:r>
            <a:r>
              <a:rPr b="0" lang="en-US" sz="2100" spc="-1" strike="noStrike">
                <a:solidFill>
                  <a:srgbClr val="464846"/>
                </a:solidFill>
                <a:latin typeface="Calibri"/>
              </a:rPr>
              <a:t>= [H</a:t>
            </a:r>
            <a:r>
              <a:rPr b="0" lang="en-US" sz="2100" spc="-1" strike="noStrike" baseline="-25000">
                <a:solidFill>
                  <a:srgbClr val="464846"/>
                </a:solidFill>
                <a:latin typeface="Calibri"/>
              </a:rPr>
              <a:t>3</a:t>
            </a:r>
            <a:r>
              <a:rPr b="0" lang="en-US" sz="2100" spc="-1" strike="noStrike">
                <a:solidFill>
                  <a:srgbClr val="464846"/>
                </a:solidFill>
                <a:latin typeface="Calibri"/>
              </a:rPr>
              <a:t>O</a:t>
            </a:r>
            <a:r>
              <a:rPr b="0" lang="en-US" sz="2100" spc="-1" strike="noStrike" baseline="30000">
                <a:solidFill>
                  <a:srgbClr val="464846"/>
                </a:solidFill>
                <a:latin typeface="Calibri"/>
              </a:rPr>
              <a:t>+</a:t>
            </a:r>
            <a:r>
              <a:rPr b="0" lang="en-US" sz="2100" spc="-1" strike="noStrike">
                <a:solidFill>
                  <a:srgbClr val="464846"/>
                </a:solidFill>
                <a:latin typeface="Calibri"/>
              </a:rPr>
              <a:t>][OH</a:t>
            </a:r>
            <a:r>
              <a:rPr b="0" lang="en-US" sz="2100" spc="-1" strike="noStrike" baseline="30000">
                <a:solidFill>
                  <a:srgbClr val="464846"/>
                </a:solidFill>
                <a:latin typeface="Calibri"/>
              </a:rPr>
              <a:t>–</a:t>
            </a:r>
            <a:r>
              <a:rPr b="0" lang="en-US" sz="2100" spc="-1" strike="noStrike">
                <a:solidFill>
                  <a:srgbClr val="464846"/>
                </a:solidFill>
                <a:latin typeface="Calibri"/>
              </a:rPr>
              <a:t>] </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 </a:t>
            </a:r>
            <a:r>
              <a:rPr b="0" lang="en-US" sz="2100" spc="-1" strike="noStrike">
                <a:solidFill>
                  <a:srgbClr val="464846"/>
                </a:solidFill>
                <a:latin typeface="Calibri"/>
              </a:rPr>
              <a:t>In pure water:</a:t>
            </a:r>
            <a:br/>
            <a:br/>
            <a:r>
              <a:rPr b="0" lang="en-US" sz="2100" spc="-1" strike="noStrike">
                <a:solidFill>
                  <a:srgbClr val="464846"/>
                </a:solidFill>
                <a:latin typeface="Calibri"/>
              </a:rPr>
              <a:t>both hydroxide and hydronium ions are present in equal amounts, but in extremely low concentrations.</a:t>
            </a:r>
            <a:br/>
            <a:r>
              <a:rPr b="0" lang="en-US" sz="2100" spc="-1" strike="noStrike">
                <a:solidFill>
                  <a:srgbClr val="464846"/>
                </a:solidFill>
                <a:latin typeface="Calibri"/>
              </a:rPr>
              <a:t>This is called a neutral solution</a:t>
            </a:r>
            <a:br/>
            <a:r>
              <a:rPr b="0" lang="en-US" sz="2100" spc="-1" strike="noStrike">
                <a:solidFill>
                  <a:srgbClr val="464846"/>
                </a:solidFill>
                <a:latin typeface="Calibri"/>
              </a:rPr>
              <a:t> </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If the hydroxide concentration increases, the hydronium concentration drops.</a:t>
            </a:r>
            <a:br/>
            <a:r>
              <a:rPr b="0" lang="en-US" sz="2100" spc="-1" strike="noStrike">
                <a:solidFill>
                  <a:srgbClr val="464846"/>
                </a:solidFill>
                <a:latin typeface="Calibri"/>
              </a:rPr>
              <a:t>This solution would be basic, since the hydroxide concentration is higher.</a:t>
            </a:r>
            <a:br/>
            <a:r>
              <a:rPr b="0" lang="en-US" sz="2100" spc="-1" strike="noStrike">
                <a:solidFill>
                  <a:srgbClr val="464846"/>
                </a:solidFill>
                <a:latin typeface="Calibri"/>
              </a:rPr>
              <a:t> </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If the hydronium concentration increases, the hydroxide concentration drops. </a:t>
            </a:r>
            <a:br/>
            <a:r>
              <a:rPr b="0" lang="en-US" sz="2100" spc="-1" strike="noStrike">
                <a:solidFill>
                  <a:srgbClr val="464846"/>
                </a:solidFill>
                <a:latin typeface="Calibri"/>
              </a:rPr>
              <a:t>This solution would be acidic, since the hydronium concentration is higher.</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400" spc="-1" strike="noStrike">
                <a:solidFill>
                  <a:srgbClr val="70ad47"/>
                </a:solidFill>
                <a:latin typeface="Calibri Light"/>
              </a:rPr>
              <a:t>H</a:t>
            </a:r>
            <a:r>
              <a:rPr b="1" lang="en-US" sz="2400" spc="-1" strike="noStrike" baseline="-25000">
                <a:solidFill>
                  <a:srgbClr val="70ad47"/>
                </a:solidFill>
                <a:latin typeface="Calibri Light"/>
              </a:rPr>
              <a:t>3</a:t>
            </a:r>
            <a:r>
              <a:rPr b="1" lang="en-US" sz="2400" spc="-1" strike="noStrike">
                <a:solidFill>
                  <a:srgbClr val="70ad47"/>
                </a:solidFill>
                <a:latin typeface="Calibri Light"/>
              </a:rPr>
              <a:t>O</a:t>
            </a:r>
            <a:r>
              <a:rPr b="1" lang="en-US" sz="2400" spc="-1" strike="noStrike" baseline="30000">
                <a:solidFill>
                  <a:srgbClr val="70ad47"/>
                </a:solidFill>
                <a:latin typeface="Calibri Light"/>
              </a:rPr>
              <a:t>+</a:t>
            </a:r>
            <a:r>
              <a:rPr b="1" lang="en-US" sz="2400" spc="-1" strike="noStrike">
                <a:solidFill>
                  <a:srgbClr val="70ad47"/>
                </a:solidFill>
                <a:latin typeface="Calibri Light"/>
              </a:rPr>
              <a:t> and OH</a:t>
            </a:r>
            <a:r>
              <a:rPr b="1" lang="en-US" sz="2400" spc="-1" strike="noStrike" baseline="30000">
                <a:solidFill>
                  <a:srgbClr val="70ad47"/>
                </a:solidFill>
                <a:latin typeface="Calibri Light"/>
              </a:rPr>
              <a:t>– </a:t>
            </a:r>
            <a:r>
              <a:rPr b="1" lang="en-US" sz="2400" spc="-1" strike="noStrike">
                <a:solidFill>
                  <a:srgbClr val="70ad47"/>
                </a:solidFill>
                <a:latin typeface="Calibri Light"/>
              </a:rPr>
              <a:t>Concentration</a:t>
            </a:r>
            <a:endParaRPr b="0" lang="en-US" sz="2400" spc="-1" strike="noStrike">
              <a:solidFill>
                <a:srgbClr val="000000"/>
              </a:solidFill>
              <a:latin typeface="Calibri"/>
            </a:endParaRPr>
          </a:p>
        </p:txBody>
      </p:sp>
      <p:sp>
        <p:nvSpPr>
          <p:cNvPr id="158" name="TextShape 2"/>
          <p:cNvSpPr txBox="1"/>
          <p:nvPr/>
        </p:nvSpPr>
        <p:spPr>
          <a:xfrm>
            <a:off x="628560" y="955800"/>
            <a:ext cx="7886520" cy="483084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In pure water, [H</a:t>
            </a:r>
            <a:r>
              <a:rPr b="0" lang="en-US" sz="2100" spc="-1" strike="noStrike" baseline="-25000">
                <a:solidFill>
                  <a:srgbClr val="464846"/>
                </a:solidFill>
                <a:latin typeface="Calibri"/>
              </a:rPr>
              <a:t>3</a:t>
            </a:r>
            <a:r>
              <a:rPr b="0" lang="en-US" sz="2100" spc="-1" strike="noStrike">
                <a:solidFill>
                  <a:srgbClr val="464846"/>
                </a:solidFill>
                <a:latin typeface="Calibri"/>
              </a:rPr>
              <a:t>O</a:t>
            </a:r>
            <a:r>
              <a:rPr b="0" lang="en-US" sz="2100" spc="-1" strike="noStrike" baseline="30000">
                <a:solidFill>
                  <a:srgbClr val="464846"/>
                </a:solidFill>
                <a:latin typeface="Calibri"/>
              </a:rPr>
              <a:t>+</a:t>
            </a:r>
            <a:r>
              <a:rPr b="0" lang="en-US" sz="2100" spc="-1" strike="noStrike">
                <a:solidFill>
                  <a:srgbClr val="464846"/>
                </a:solidFill>
                <a:latin typeface="Calibri"/>
              </a:rPr>
              <a:t>] and [OH</a:t>
            </a:r>
            <a:r>
              <a:rPr b="0" lang="en-US" sz="2100" spc="-1" strike="noStrike" baseline="30000">
                <a:solidFill>
                  <a:srgbClr val="464846"/>
                </a:solidFill>
                <a:latin typeface="Calibri"/>
              </a:rPr>
              <a:t>–</a:t>
            </a:r>
            <a:r>
              <a:rPr b="0" lang="en-US" sz="2100" spc="-1" strike="noStrike">
                <a:solidFill>
                  <a:srgbClr val="464846"/>
                </a:solidFill>
                <a:latin typeface="Calibri"/>
              </a:rPr>
              <a:t>] </a:t>
            </a:r>
            <a:r>
              <a:rPr b="0" i="1" lang="en-US" sz="2100" spc="-1" strike="noStrike">
                <a:solidFill>
                  <a:srgbClr val="464846"/>
                </a:solidFill>
                <a:latin typeface="Calibri"/>
              </a:rPr>
              <a:t>are</a:t>
            </a:r>
            <a:r>
              <a:rPr b="0" lang="en-US" sz="2100" spc="-1" strike="noStrike">
                <a:solidFill>
                  <a:srgbClr val="464846"/>
                </a:solidFill>
                <a:latin typeface="Calibri"/>
              </a:rPr>
              <a:t> equal to each other.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When an acid or base is dissolved in water, [H</a:t>
            </a:r>
            <a:r>
              <a:rPr b="0" lang="en-US" sz="2100" spc="-1" strike="noStrike" baseline="-25000">
                <a:solidFill>
                  <a:srgbClr val="464846"/>
                </a:solidFill>
                <a:latin typeface="Calibri"/>
              </a:rPr>
              <a:t>3</a:t>
            </a:r>
            <a:r>
              <a:rPr b="0" lang="en-US" sz="2100" spc="-1" strike="noStrike">
                <a:solidFill>
                  <a:srgbClr val="464846"/>
                </a:solidFill>
                <a:latin typeface="Calibri"/>
              </a:rPr>
              <a:t>O</a:t>
            </a:r>
            <a:r>
              <a:rPr b="0" lang="en-US" sz="2100" spc="-1" strike="noStrike" baseline="30000">
                <a:solidFill>
                  <a:srgbClr val="464846"/>
                </a:solidFill>
                <a:latin typeface="Calibri"/>
              </a:rPr>
              <a:t>+</a:t>
            </a:r>
            <a:r>
              <a:rPr b="0" lang="en-US" sz="2100" spc="-1" strike="noStrike">
                <a:solidFill>
                  <a:srgbClr val="464846"/>
                </a:solidFill>
                <a:latin typeface="Calibri"/>
              </a:rPr>
              <a:t>] and [OH</a:t>
            </a:r>
            <a:r>
              <a:rPr b="0" lang="en-US" sz="2100" spc="-1" strike="noStrike" baseline="30000">
                <a:solidFill>
                  <a:srgbClr val="464846"/>
                </a:solidFill>
                <a:latin typeface="Calibri"/>
              </a:rPr>
              <a:t>–</a:t>
            </a:r>
            <a:r>
              <a:rPr b="0" lang="en-US" sz="2100" spc="-1" strike="noStrike">
                <a:solidFill>
                  <a:srgbClr val="464846"/>
                </a:solidFill>
                <a:latin typeface="Calibri"/>
              </a:rPr>
              <a:t>] are </a:t>
            </a:r>
            <a:r>
              <a:rPr b="0" i="1" lang="en-US" sz="2100" spc="-1" strike="noStrike">
                <a:solidFill>
                  <a:srgbClr val="464846"/>
                </a:solidFill>
                <a:latin typeface="Calibri"/>
              </a:rPr>
              <a:t>not</a:t>
            </a:r>
            <a:r>
              <a:rPr b="0" lang="en-US" sz="2100" spc="-1" strike="noStrike">
                <a:solidFill>
                  <a:srgbClr val="464846"/>
                </a:solidFill>
                <a:latin typeface="Calibri"/>
              </a:rPr>
              <a:t> equal to each other. </a:t>
            </a:r>
            <a:endParaRPr b="0" lang="en-US" sz="2100" spc="-1" strike="noStrike">
              <a:solidFill>
                <a:srgbClr val="464846"/>
              </a:solidFill>
              <a:latin typeface="Calibri"/>
            </a:endParaRPr>
          </a:p>
          <a:p>
            <a:pPr marL="109800">
              <a:lnSpc>
                <a:spcPct val="90000"/>
              </a:lnSpc>
              <a:spcBef>
                <a:spcPts val="751"/>
              </a:spcBef>
            </a:pPr>
            <a:endParaRPr b="0" lang="en-US" sz="2100" spc="-1" strike="noStrike">
              <a:solidFill>
                <a:srgbClr val="464846"/>
              </a:solidFill>
              <a:latin typeface="Calibri"/>
            </a:endParaRPr>
          </a:p>
          <a:p>
            <a:pPr lvl="2" marL="365760" indent="-255600">
              <a:lnSpc>
                <a:spcPct val="90000"/>
              </a:lnSpc>
              <a:spcBef>
                <a:spcPts val="374"/>
              </a:spcBef>
              <a:buClr>
                <a:srgbClr val="464846"/>
              </a:buClr>
              <a:buFont typeface="Georgia"/>
              <a:buChar char="•"/>
            </a:pPr>
            <a:r>
              <a:rPr b="0" i="1" lang="en-US" sz="2100" spc="-1" strike="noStrike">
                <a:solidFill>
                  <a:srgbClr val="464846"/>
                </a:solidFill>
                <a:latin typeface="Calibri"/>
              </a:rPr>
              <a:t>K</a:t>
            </a:r>
            <a:r>
              <a:rPr b="0" i="1" lang="en-US" sz="2100" spc="-1" strike="noStrike" baseline="-25000">
                <a:solidFill>
                  <a:srgbClr val="464846"/>
                </a:solidFill>
                <a:latin typeface="Calibri"/>
              </a:rPr>
              <a:t>w</a:t>
            </a:r>
            <a:r>
              <a:rPr b="0" lang="en-US" sz="2100" spc="-1" strike="noStrike" baseline="-25000">
                <a:solidFill>
                  <a:srgbClr val="464846"/>
                </a:solidFill>
                <a:latin typeface="Calibri"/>
              </a:rPr>
              <a:t> </a:t>
            </a:r>
            <a:r>
              <a:rPr b="0" lang="en-US" sz="2100" spc="-1" strike="noStrike">
                <a:solidFill>
                  <a:srgbClr val="464846"/>
                </a:solidFill>
                <a:latin typeface="Calibri"/>
              </a:rPr>
              <a:t>= [H</a:t>
            </a:r>
            <a:r>
              <a:rPr b="0" lang="en-US" sz="2100" spc="-1" strike="noStrike" baseline="-25000">
                <a:solidFill>
                  <a:srgbClr val="464846"/>
                </a:solidFill>
                <a:latin typeface="Calibri"/>
              </a:rPr>
              <a:t>3</a:t>
            </a:r>
            <a:r>
              <a:rPr b="0" lang="en-US" sz="2100" spc="-1" strike="noStrike">
                <a:solidFill>
                  <a:srgbClr val="464846"/>
                </a:solidFill>
                <a:latin typeface="Calibri"/>
              </a:rPr>
              <a:t>O</a:t>
            </a:r>
            <a:r>
              <a:rPr b="0" lang="en-US" sz="2100" spc="-1" strike="noStrike" baseline="30000">
                <a:solidFill>
                  <a:srgbClr val="464846"/>
                </a:solidFill>
                <a:latin typeface="Calibri"/>
              </a:rPr>
              <a:t>+</a:t>
            </a:r>
            <a:r>
              <a:rPr b="0" lang="en-US" sz="2100" spc="-1" strike="noStrike">
                <a:solidFill>
                  <a:srgbClr val="464846"/>
                </a:solidFill>
                <a:latin typeface="Calibri"/>
              </a:rPr>
              <a:t>] [OH</a:t>
            </a:r>
            <a:r>
              <a:rPr b="0" lang="en-US" sz="2100" spc="-1" strike="noStrike" baseline="30000">
                <a:solidFill>
                  <a:srgbClr val="464846"/>
                </a:solidFill>
                <a:latin typeface="Calibri"/>
              </a:rPr>
              <a:t>–</a:t>
            </a:r>
            <a:r>
              <a:rPr b="0" lang="en-US" sz="2100" spc="-1" strike="noStrike">
                <a:solidFill>
                  <a:srgbClr val="464846"/>
                </a:solidFill>
                <a:latin typeface="Calibri"/>
              </a:rPr>
              <a:t>] = 1.0 × 10</a:t>
            </a:r>
            <a:r>
              <a:rPr b="0" lang="en-US" sz="2100" spc="-1" strike="noStrike" baseline="30000">
                <a:solidFill>
                  <a:srgbClr val="464846"/>
                </a:solidFill>
                <a:latin typeface="Calibri"/>
              </a:rPr>
              <a:t>–14</a:t>
            </a:r>
            <a:r>
              <a:rPr b="0" lang="en-US" sz="2100" spc="-1" strike="noStrike">
                <a:solidFill>
                  <a:srgbClr val="464846"/>
                </a:solidFill>
                <a:latin typeface="Calibri"/>
              </a:rPr>
              <a:t> </a:t>
            </a:r>
            <a:endParaRPr b="0" lang="en-US" sz="2100" spc="-1" strike="noStrike">
              <a:solidFill>
                <a:srgbClr val="eac322"/>
              </a:solidFill>
              <a:latin typeface="Calibri"/>
            </a:endParaRPr>
          </a:p>
          <a:p>
            <a:endParaRPr b="0" lang="en-US" sz="2100" spc="-1" strike="noStrike">
              <a:solidFill>
                <a:srgbClr val="464846"/>
              </a:solidFill>
              <a:latin typeface="Calibri"/>
            </a:endParaRPr>
          </a:p>
          <a:p>
            <a:pPr lvl="2" marL="365760" indent="-255600">
              <a:lnSpc>
                <a:spcPct val="90000"/>
              </a:lnSpc>
              <a:spcBef>
                <a:spcPts val="374"/>
              </a:spcBef>
              <a:buClr>
                <a:srgbClr val="464846"/>
              </a:buClr>
              <a:buFont typeface="Georgia"/>
              <a:buChar char="•"/>
            </a:pPr>
            <a:r>
              <a:rPr b="0" lang="en-US" sz="2100" spc="-1" strike="noStrike">
                <a:solidFill>
                  <a:srgbClr val="464846"/>
                </a:solidFill>
                <a:latin typeface="Calibri"/>
              </a:rPr>
              <a:t>[H</a:t>
            </a:r>
            <a:r>
              <a:rPr b="0" lang="en-US" sz="2100" spc="-1" strike="noStrike" baseline="-25000">
                <a:solidFill>
                  <a:srgbClr val="464846"/>
                </a:solidFill>
                <a:latin typeface="Calibri"/>
              </a:rPr>
              <a:t>3</a:t>
            </a:r>
            <a:r>
              <a:rPr b="0" lang="en-US" sz="2100" spc="-1" strike="noStrike">
                <a:solidFill>
                  <a:srgbClr val="464846"/>
                </a:solidFill>
                <a:latin typeface="Calibri"/>
              </a:rPr>
              <a:t>O</a:t>
            </a:r>
            <a:r>
              <a:rPr b="0" lang="en-US" sz="2100" spc="-1" strike="noStrike" baseline="30000">
                <a:solidFill>
                  <a:srgbClr val="464846"/>
                </a:solidFill>
                <a:latin typeface="Calibri"/>
              </a:rPr>
              <a:t>+</a:t>
            </a:r>
            <a:r>
              <a:rPr b="0" lang="en-US" sz="2100" spc="-1" strike="noStrike">
                <a:solidFill>
                  <a:srgbClr val="464846"/>
                </a:solidFill>
                <a:latin typeface="Calibri"/>
              </a:rPr>
              <a:t>] and [OH</a:t>
            </a:r>
            <a:r>
              <a:rPr b="0" lang="en-US" sz="2100" spc="-1" strike="noStrike" baseline="30000">
                <a:solidFill>
                  <a:srgbClr val="464846"/>
                </a:solidFill>
                <a:latin typeface="Calibri"/>
              </a:rPr>
              <a:t>–</a:t>
            </a:r>
            <a:r>
              <a:rPr b="0" lang="en-US" sz="2100" spc="-1" strike="noStrike">
                <a:solidFill>
                  <a:srgbClr val="464846"/>
                </a:solidFill>
                <a:latin typeface="Calibri"/>
              </a:rPr>
              <a:t>] are inversely related to each other. </a:t>
            </a:r>
            <a:endParaRPr b="0" lang="en-US" sz="2100" spc="-1" strike="noStrike">
              <a:solidFill>
                <a:srgbClr val="eac322"/>
              </a:solidFill>
              <a:latin typeface="Calibri"/>
            </a:endParaRPr>
          </a:p>
          <a:p>
            <a:pPr>
              <a:lnSpc>
                <a:spcPct val="90000"/>
              </a:lnSpc>
              <a:spcBef>
                <a:spcPts val="751"/>
              </a:spcBef>
            </a:pPr>
            <a:endParaRPr b="0" lang="en-US" sz="2100" spc="-1" strike="noStrike">
              <a:solidFill>
                <a:srgbClr val="464846"/>
              </a:solidFill>
              <a:latin typeface="Calibri"/>
            </a:endParaRPr>
          </a:p>
          <a:p>
            <a:pPr lvl="1" marL="514440" indent="-171000">
              <a:lnSpc>
                <a:spcPct val="90000"/>
              </a:lnSpc>
              <a:spcBef>
                <a:spcPts val="374"/>
              </a:spcBef>
              <a:buClr>
                <a:srgbClr val="464846"/>
              </a:buClr>
              <a:buFont typeface="Arial"/>
              <a:buChar char="•"/>
            </a:pPr>
            <a:r>
              <a:rPr b="0" lang="en-US" sz="2100" spc="-1" strike="noStrike">
                <a:solidFill>
                  <a:srgbClr val="464846"/>
                </a:solidFill>
                <a:latin typeface="Calibri"/>
              </a:rPr>
              <a:t>If [H</a:t>
            </a:r>
            <a:r>
              <a:rPr b="0" lang="en-US" sz="2100" spc="-1" strike="noStrike" baseline="-25000">
                <a:solidFill>
                  <a:srgbClr val="464846"/>
                </a:solidFill>
                <a:latin typeface="Calibri"/>
              </a:rPr>
              <a:t>3</a:t>
            </a:r>
            <a:r>
              <a:rPr b="0" lang="en-US" sz="2100" spc="-1" strike="noStrike">
                <a:solidFill>
                  <a:srgbClr val="464846"/>
                </a:solidFill>
                <a:latin typeface="Calibri"/>
              </a:rPr>
              <a:t>O</a:t>
            </a:r>
            <a:r>
              <a:rPr b="0" lang="en-US" sz="2100" spc="-1" strike="noStrike" baseline="30000">
                <a:solidFill>
                  <a:srgbClr val="464846"/>
                </a:solidFill>
                <a:latin typeface="Calibri"/>
              </a:rPr>
              <a:t>+</a:t>
            </a:r>
            <a:r>
              <a:rPr b="0" lang="en-US" sz="2100" spc="-1" strike="noStrike">
                <a:solidFill>
                  <a:srgbClr val="464846"/>
                </a:solidFill>
                <a:latin typeface="Calibri"/>
              </a:rPr>
              <a:t>] &gt; 1.0 × 10</a:t>
            </a:r>
            <a:r>
              <a:rPr b="0" lang="en-US" sz="2100" spc="-1" strike="noStrike" baseline="30000">
                <a:solidFill>
                  <a:srgbClr val="464846"/>
                </a:solidFill>
                <a:latin typeface="Calibri"/>
              </a:rPr>
              <a:t>–7</a:t>
            </a:r>
            <a:r>
              <a:rPr b="0" lang="en-US" sz="2100" spc="-1" strike="noStrike">
                <a:solidFill>
                  <a:srgbClr val="464846"/>
                </a:solidFill>
                <a:latin typeface="Calibri"/>
              </a:rPr>
              <a:t>, then  [OH</a:t>
            </a:r>
            <a:r>
              <a:rPr b="0" lang="en-US" sz="2100" spc="-1" strike="noStrike" baseline="30000">
                <a:solidFill>
                  <a:srgbClr val="464846"/>
                </a:solidFill>
                <a:latin typeface="Calibri"/>
              </a:rPr>
              <a:t>–</a:t>
            </a:r>
            <a:r>
              <a:rPr b="0" lang="en-US" sz="2100" spc="-1" strike="noStrike">
                <a:solidFill>
                  <a:srgbClr val="464846"/>
                </a:solidFill>
                <a:latin typeface="Calibri"/>
              </a:rPr>
              <a:t>] &lt; 1.0 × 10</a:t>
            </a:r>
            <a:r>
              <a:rPr b="0" lang="en-US" sz="2100" spc="-1" strike="noStrike" baseline="30000">
                <a:solidFill>
                  <a:srgbClr val="464846"/>
                </a:solidFill>
                <a:latin typeface="Calibri"/>
              </a:rPr>
              <a:t>–7</a:t>
            </a:r>
            <a:r>
              <a:rPr b="0" lang="en-US" sz="2100" spc="-1" strike="noStrike">
                <a:solidFill>
                  <a:srgbClr val="464846"/>
                </a:solidFill>
                <a:latin typeface="Calibri"/>
              </a:rPr>
              <a:t> and the solution is called </a:t>
            </a:r>
            <a:r>
              <a:rPr b="1" lang="en-US" sz="2100" spc="-1" strike="noStrike">
                <a:solidFill>
                  <a:srgbClr val="464846"/>
                </a:solidFill>
                <a:latin typeface="Calibri"/>
              </a:rPr>
              <a:t>acidic</a:t>
            </a:r>
            <a:r>
              <a:rPr b="0" lang="en-US" sz="2100" spc="-1" strike="noStrike">
                <a:solidFill>
                  <a:srgbClr val="464846"/>
                </a:solidFill>
                <a:latin typeface="Calibri"/>
              </a:rPr>
              <a:t>.</a:t>
            </a:r>
            <a:endParaRPr b="0" lang="en-US" sz="2100" spc="-1" strike="noStrike">
              <a:solidFill>
                <a:srgbClr val="db5935"/>
              </a:solidFill>
              <a:latin typeface="Calibri"/>
            </a:endParaRPr>
          </a:p>
          <a:p>
            <a:endParaRPr b="0" lang="en-US" sz="2100" spc="-1" strike="noStrike">
              <a:solidFill>
                <a:srgbClr val="464846"/>
              </a:solidFill>
              <a:latin typeface="Calibri"/>
            </a:endParaRPr>
          </a:p>
          <a:p>
            <a:pPr lvl="1" marL="514440" indent="-171000">
              <a:lnSpc>
                <a:spcPct val="90000"/>
              </a:lnSpc>
              <a:spcBef>
                <a:spcPts val="374"/>
              </a:spcBef>
              <a:buClr>
                <a:srgbClr val="464846"/>
              </a:buClr>
              <a:buFont typeface="Arial"/>
              <a:buChar char="•"/>
            </a:pPr>
            <a:r>
              <a:rPr b="0" lang="en-US" sz="2100" spc="-1" strike="noStrike">
                <a:solidFill>
                  <a:srgbClr val="464846"/>
                </a:solidFill>
                <a:latin typeface="Calibri"/>
              </a:rPr>
              <a:t>If [OH</a:t>
            </a:r>
            <a:r>
              <a:rPr b="0" lang="en-US" sz="2100" spc="-1" strike="noStrike" baseline="30000">
                <a:solidFill>
                  <a:srgbClr val="464846"/>
                </a:solidFill>
                <a:latin typeface="Calibri"/>
              </a:rPr>
              <a:t>–</a:t>
            </a:r>
            <a:r>
              <a:rPr b="0" lang="en-US" sz="2100" spc="-1" strike="noStrike">
                <a:solidFill>
                  <a:srgbClr val="464846"/>
                </a:solidFill>
                <a:latin typeface="Calibri"/>
              </a:rPr>
              <a:t>] &gt; 1.0 × 10</a:t>
            </a:r>
            <a:r>
              <a:rPr b="0" lang="en-US" sz="2100" spc="-1" strike="noStrike" baseline="30000">
                <a:solidFill>
                  <a:srgbClr val="464846"/>
                </a:solidFill>
                <a:latin typeface="Calibri"/>
              </a:rPr>
              <a:t>-7</a:t>
            </a:r>
            <a:r>
              <a:rPr b="0" lang="en-US" sz="2100" spc="-1" strike="noStrike">
                <a:solidFill>
                  <a:srgbClr val="464846"/>
                </a:solidFill>
                <a:latin typeface="Calibri"/>
              </a:rPr>
              <a:t>, then [H</a:t>
            </a:r>
            <a:r>
              <a:rPr b="0" lang="en-US" sz="2100" spc="-1" strike="noStrike" baseline="-25000">
                <a:solidFill>
                  <a:srgbClr val="464846"/>
                </a:solidFill>
                <a:latin typeface="Calibri"/>
              </a:rPr>
              <a:t>3</a:t>
            </a:r>
            <a:r>
              <a:rPr b="0" lang="en-US" sz="2100" spc="-1" strike="noStrike">
                <a:solidFill>
                  <a:srgbClr val="464846"/>
                </a:solidFill>
                <a:latin typeface="Calibri"/>
              </a:rPr>
              <a:t>O</a:t>
            </a:r>
            <a:r>
              <a:rPr b="0" lang="en-US" sz="2100" spc="-1" strike="noStrike" baseline="30000">
                <a:solidFill>
                  <a:srgbClr val="464846"/>
                </a:solidFill>
                <a:latin typeface="Calibri"/>
              </a:rPr>
              <a:t>+</a:t>
            </a:r>
            <a:r>
              <a:rPr b="0" lang="en-US" sz="2100" spc="-1" strike="noStrike">
                <a:solidFill>
                  <a:srgbClr val="464846"/>
                </a:solidFill>
                <a:latin typeface="Calibri"/>
              </a:rPr>
              <a:t>] &lt; 1.0 × 10</a:t>
            </a:r>
            <a:r>
              <a:rPr b="0" lang="en-US" sz="2100" spc="-1" strike="noStrike" baseline="30000">
                <a:solidFill>
                  <a:srgbClr val="464846"/>
                </a:solidFill>
                <a:latin typeface="Calibri"/>
              </a:rPr>
              <a:t>–7</a:t>
            </a:r>
            <a:r>
              <a:rPr b="0" lang="en-US" sz="2100" spc="-1" strike="noStrike">
                <a:solidFill>
                  <a:srgbClr val="464846"/>
                </a:solidFill>
                <a:latin typeface="Calibri"/>
              </a:rPr>
              <a:t> and </a:t>
            </a:r>
            <a:endParaRPr b="0" lang="en-US" sz="2100" spc="-1" strike="noStrike">
              <a:solidFill>
                <a:srgbClr val="db5935"/>
              </a:solidFill>
              <a:latin typeface="Calibri"/>
            </a:endParaRPr>
          </a:p>
          <a:p>
            <a:pPr marL="411480">
              <a:lnSpc>
                <a:spcPct val="90000"/>
              </a:lnSpc>
              <a:spcBef>
                <a:spcPts val="374"/>
              </a:spcBef>
            </a:pPr>
            <a:r>
              <a:rPr b="0" lang="en-US" sz="2100" spc="-1" strike="noStrike">
                <a:solidFill>
                  <a:srgbClr val="464846"/>
                </a:solidFill>
                <a:latin typeface="Calibri"/>
              </a:rPr>
              <a:t> </a:t>
            </a:r>
            <a:r>
              <a:rPr b="0" lang="en-US" sz="2100" spc="-1" strike="noStrike">
                <a:solidFill>
                  <a:srgbClr val="464846"/>
                </a:solidFill>
                <a:latin typeface="Calibri"/>
              </a:rPr>
              <a:t>the solution is called </a:t>
            </a:r>
            <a:r>
              <a:rPr b="1" lang="en-US" sz="2100" spc="-1" strike="noStrike">
                <a:solidFill>
                  <a:srgbClr val="464846"/>
                </a:solidFill>
                <a:latin typeface="Calibri"/>
              </a:rPr>
              <a:t>basic</a:t>
            </a:r>
            <a:r>
              <a:rPr b="0" lang="en-US" sz="2100" spc="-1" strike="noStrike">
                <a:solidFill>
                  <a:srgbClr val="464846"/>
                </a:solidFill>
                <a:latin typeface="Calibri"/>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pH</a:t>
            </a:r>
            <a:endParaRPr b="0" lang="en-US" sz="2100" spc="-1" strike="noStrike">
              <a:solidFill>
                <a:srgbClr val="000000"/>
              </a:solidFill>
              <a:latin typeface="Calibri"/>
            </a:endParaRPr>
          </a:p>
        </p:txBody>
      </p:sp>
      <p:sp>
        <p:nvSpPr>
          <p:cNvPr id="160" name="TextShape 2"/>
          <p:cNvSpPr txBox="1"/>
          <p:nvPr/>
        </p:nvSpPr>
        <p:spPr>
          <a:xfrm>
            <a:off x="628560" y="955800"/>
            <a:ext cx="7886520" cy="47732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acidity and basicity of a solution can be expressed in terms of its </a:t>
            </a:r>
            <a:r>
              <a:rPr b="0" lang="en-US" sz="2100" spc="-1" strike="noStrike">
                <a:solidFill>
                  <a:srgbClr val="000000"/>
                </a:solidFill>
                <a:latin typeface="Calibri"/>
              </a:rPr>
              <a:t>[H</a:t>
            </a:r>
            <a:r>
              <a:rPr b="0" lang="en-US" sz="2100" spc="-1" strike="noStrike" baseline="-25000">
                <a:solidFill>
                  <a:srgbClr val="000000"/>
                </a:solidFill>
                <a:latin typeface="Calibri"/>
              </a:rPr>
              <a:t>3</a:t>
            </a:r>
            <a:r>
              <a:rPr b="0" lang="en-US" sz="2100" spc="-1" strike="noStrike">
                <a:solidFill>
                  <a:srgbClr val="000000"/>
                </a:solidFill>
                <a:latin typeface="Calibri"/>
              </a:rPr>
              <a:t>O</a:t>
            </a:r>
            <a:r>
              <a:rPr b="0" lang="en-US" sz="2100" spc="-1" strike="noStrike" baseline="30000">
                <a:solidFill>
                  <a:srgbClr val="000000"/>
                </a:solidFill>
                <a:latin typeface="Calibri"/>
              </a:rPr>
              <a:t>+</a:t>
            </a:r>
            <a:r>
              <a:rPr b="0" lang="en-US" sz="2100" spc="-1" strike="noStrike">
                <a:solidFill>
                  <a:srgbClr val="000000"/>
                </a:solidFill>
                <a:latin typeface="Calibri"/>
              </a:rPr>
              <a:t>] </a:t>
            </a:r>
            <a:r>
              <a:rPr b="0" lang="en-US" sz="2100" spc="-1" strike="noStrike">
                <a:solidFill>
                  <a:srgbClr val="464846"/>
                </a:solidFill>
                <a:latin typeface="Calibri"/>
              </a:rPr>
              <a:t>or [OH</a:t>
            </a:r>
            <a:r>
              <a:rPr b="0" lang="en-US" sz="2100" spc="-1" strike="noStrike" baseline="30000">
                <a:solidFill>
                  <a:srgbClr val="464846"/>
                </a:solidFill>
                <a:latin typeface="Calibri"/>
              </a:rPr>
              <a:t>–</a:t>
            </a:r>
            <a:r>
              <a:rPr b="0" lang="en-US" sz="2100" spc="-1" strike="noStrike">
                <a:solidFill>
                  <a:srgbClr val="464846"/>
                </a:solidFill>
                <a:latin typeface="Calibri"/>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These concentrations can span many orders of magnitude, therefore logarithmic values are commonly used.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000000"/>
              </a:buClr>
              <a:buFont typeface="Arial"/>
              <a:buChar char="•"/>
            </a:pPr>
            <a:r>
              <a:rPr b="0" lang="en-US" sz="2100" spc="-1" strike="noStrike">
                <a:solidFill>
                  <a:srgbClr val="000000"/>
                </a:solidFill>
                <a:latin typeface="Calibri"/>
                <a:ea typeface="Microsoft YaHei"/>
              </a:rPr>
              <a:t>pH = -log </a:t>
            </a:r>
            <a:r>
              <a:rPr b="0" lang="en-US" sz="2100" spc="-1" strike="noStrike">
                <a:solidFill>
                  <a:srgbClr val="000000"/>
                </a:solidFill>
                <a:latin typeface="Calibri"/>
              </a:rPr>
              <a:t>[H</a:t>
            </a:r>
            <a:r>
              <a:rPr b="0" lang="en-US" sz="2100" spc="-1" strike="noStrike" baseline="-25000">
                <a:solidFill>
                  <a:srgbClr val="000000"/>
                </a:solidFill>
                <a:latin typeface="Calibri"/>
              </a:rPr>
              <a:t>3</a:t>
            </a:r>
            <a:r>
              <a:rPr b="0" lang="en-US" sz="2100" spc="-1" strike="noStrike">
                <a:solidFill>
                  <a:srgbClr val="000000"/>
                </a:solidFill>
                <a:latin typeface="Calibri"/>
              </a:rPr>
              <a:t>O</a:t>
            </a:r>
            <a:r>
              <a:rPr b="0" lang="en-US" sz="2100" spc="-1" strike="noStrike" baseline="30000">
                <a:solidFill>
                  <a:srgbClr val="000000"/>
                </a:solidFill>
                <a:latin typeface="Calibri"/>
              </a:rPr>
              <a:t>+</a:t>
            </a:r>
            <a:r>
              <a:rPr b="0" lang="en-US" sz="2100" spc="-1" strike="noStrike">
                <a:solidFill>
                  <a:srgbClr val="000000"/>
                </a:solidFill>
                <a:latin typeface="Calibri"/>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pOH</a:t>
            </a:r>
            <a:endParaRPr b="0" lang="en-US" sz="2100" spc="-1" strike="noStrike">
              <a:solidFill>
                <a:srgbClr val="000000"/>
              </a:solidFill>
              <a:latin typeface="Calibri"/>
            </a:endParaRPr>
          </a:p>
        </p:txBody>
      </p:sp>
      <p:sp>
        <p:nvSpPr>
          <p:cNvPr id="162" name="TextShape 2"/>
          <p:cNvSpPr txBox="1"/>
          <p:nvPr/>
        </p:nvSpPr>
        <p:spPr>
          <a:xfrm>
            <a:off x="628560" y="955800"/>
            <a:ext cx="7143840" cy="3890520"/>
          </a:xfrm>
          <a:prstGeom prst="rect">
            <a:avLst/>
          </a:prstGeom>
          <a:noFill/>
          <a:ln>
            <a:noFill/>
          </a:ln>
        </p:spPr>
        <p:txBody>
          <a:bodyPr>
            <a:normAutofit/>
          </a:bodyPr>
          <a:p>
            <a:pPr marL="171360" indent="-171000">
              <a:lnSpc>
                <a:spcPct val="90000"/>
              </a:lnSpc>
              <a:spcBef>
                <a:spcPts val="751"/>
              </a:spcBef>
              <a:buClr>
                <a:srgbClr val="000000"/>
              </a:buClr>
              <a:buFont typeface="Arial"/>
              <a:buChar char="•"/>
            </a:pPr>
            <a:r>
              <a:rPr b="0" lang="en-US" sz="2100" spc="-1" strike="noStrike">
                <a:solidFill>
                  <a:srgbClr val="000000"/>
                </a:solidFill>
                <a:latin typeface="Calibri"/>
                <a:ea typeface="Microsoft YaHei"/>
              </a:rPr>
              <a:t>[H</a:t>
            </a:r>
            <a:r>
              <a:rPr b="0" lang="en-US" sz="2100" spc="-1" strike="noStrike" baseline="101000">
                <a:solidFill>
                  <a:srgbClr val="000000"/>
                </a:solidFill>
                <a:latin typeface="Calibri"/>
                <a:ea typeface="Microsoft YaHei"/>
              </a:rPr>
              <a:t>+</a:t>
            </a:r>
            <a:r>
              <a:rPr b="0" lang="en-US" sz="2100" spc="-1" strike="noStrike">
                <a:solidFill>
                  <a:srgbClr val="000000"/>
                </a:solidFill>
                <a:latin typeface="Calibri"/>
                <a:ea typeface="Microsoft YaHei"/>
              </a:rPr>
              <a:t>] </a:t>
            </a:r>
            <a:r>
              <a:rPr b="0" lang="en-US" sz="2100" spc="-1" strike="noStrike">
                <a:solidFill>
                  <a:srgbClr val="000000"/>
                </a:solidFill>
                <a:latin typeface="Calibri"/>
              </a:rPr>
              <a:t>[OH</a:t>
            </a:r>
            <a:r>
              <a:rPr b="0" lang="en-US" sz="2100" spc="-1" strike="noStrike" baseline="101000">
                <a:solidFill>
                  <a:srgbClr val="000000"/>
                </a:solidFill>
                <a:latin typeface="Calibri"/>
              </a:rPr>
              <a:t>-</a:t>
            </a:r>
            <a:r>
              <a:rPr b="0" lang="en-US" sz="2100" spc="-1" strike="noStrike">
                <a:solidFill>
                  <a:srgbClr val="000000"/>
                </a:solidFill>
                <a:latin typeface="Calibri"/>
              </a:rPr>
              <a:t>] = 1.00E-14    at 25°C</a:t>
            </a:r>
            <a:br/>
            <a:r>
              <a:rPr b="0" lang="en-US" sz="2100" spc="-1" strike="noStrike">
                <a:solidFill>
                  <a:srgbClr val="000000"/>
                </a:solidFill>
                <a:latin typeface="Calibri"/>
              </a:rPr>
              <a:t> </a:t>
            </a:r>
            <a:endParaRPr b="0" lang="en-US" sz="2100" spc="-1" strike="noStrike">
              <a:solidFill>
                <a:srgbClr val="464846"/>
              </a:solidFill>
              <a:latin typeface="Calibri"/>
            </a:endParaRPr>
          </a:p>
          <a:p>
            <a:pPr marL="171360" indent="-171000">
              <a:lnSpc>
                <a:spcPct val="90000"/>
              </a:lnSpc>
              <a:spcBef>
                <a:spcPts val="751"/>
              </a:spcBef>
              <a:buClr>
                <a:srgbClr val="000000"/>
              </a:buClr>
              <a:buFont typeface="Arial"/>
              <a:buChar char="•"/>
            </a:pPr>
            <a:r>
              <a:rPr b="0" lang="en-US" sz="2100" spc="-1" strike="noStrike">
                <a:solidFill>
                  <a:srgbClr val="000000"/>
                </a:solidFill>
                <a:latin typeface="Calibri"/>
              </a:rPr>
              <a:t>pH = -log [H</a:t>
            </a:r>
            <a:r>
              <a:rPr b="0" lang="en-US" sz="2100" spc="-1" strike="noStrike" baseline="101000">
                <a:solidFill>
                  <a:srgbClr val="000000"/>
                </a:solidFill>
                <a:latin typeface="Calibri"/>
              </a:rPr>
              <a:t>+</a:t>
            </a:r>
            <a:r>
              <a:rPr b="0" lang="en-US" sz="2100" spc="-1" strike="noStrike">
                <a:solidFill>
                  <a:srgbClr val="000000"/>
                </a:solidFill>
                <a:latin typeface="Calibri"/>
              </a:rPr>
              <a:t>]</a:t>
            </a:r>
            <a:br/>
            <a:r>
              <a:rPr b="0" lang="en-US" sz="2100" spc="-1" strike="noStrike">
                <a:solidFill>
                  <a:srgbClr val="000000"/>
                </a:solidFill>
                <a:latin typeface="Calibri"/>
              </a:rPr>
              <a:t> </a:t>
            </a:r>
            <a:endParaRPr b="0" lang="en-US" sz="2100" spc="-1" strike="noStrike">
              <a:solidFill>
                <a:srgbClr val="464846"/>
              </a:solidFill>
              <a:latin typeface="Calibri"/>
            </a:endParaRPr>
          </a:p>
          <a:p>
            <a:pPr marL="171360" indent="-171000">
              <a:lnSpc>
                <a:spcPct val="90000"/>
              </a:lnSpc>
              <a:spcBef>
                <a:spcPts val="751"/>
              </a:spcBef>
              <a:buClr>
                <a:srgbClr val="000000"/>
              </a:buClr>
              <a:buFont typeface="Arial"/>
              <a:buChar char="•"/>
            </a:pPr>
            <a:r>
              <a:rPr b="0" lang="en-US" sz="2100" spc="-1" strike="noStrike">
                <a:solidFill>
                  <a:srgbClr val="000000"/>
                </a:solidFill>
                <a:latin typeface="Calibri"/>
              </a:rPr>
              <a:t>pOH = -log [OH</a:t>
            </a:r>
            <a:r>
              <a:rPr b="0" lang="en-US" sz="2100" spc="-1" strike="noStrike" baseline="101000">
                <a:solidFill>
                  <a:srgbClr val="000000"/>
                </a:solidFill>
                <a:latin typeface="Calibri"/>
              </a:rPr>
              <a:t>-</a:t>
            </a:r>
            <a:r>
              <a:rPr b="0" lang="en-US" sz="2100" spc="-1" strike="noStrike">
                <a:solidFill>
                  <a:srgbClr val="000000"/>
                </a:solidFill>
                <a:latin typeface="Calibri"/>
              </a:rPr>
              <a:t>]</a:t>
            </a:r>
            <a:br/>
            <a:r>
              <a:rPr b="0" lang="en-US" sz="2100" spc="-1" strike="noStrike">
                <a:solidFill>
                  <a:srgbClr val="000000"/>
                </a:solidFill>
                <a:latin typeface="Calibri"/>
              </a:rPr>
              <a:t> </a:t>
            </a:r>
            <a:endParaRPr b="0" lang="en-US" sz="2100" spc="-1" strike="noStrike">
              <a:solidFill>
                <a:srgbClr val="464846"/>
              </a:solidFill>
              <a:latin typeface="Calibri"/>
            </a:endParaRPr>
          </a:p>
          <a:p>
            <a:pPr marL="171360" indent="-171000">
              <a:lnSpc>
                <a:spcPct val="90000"/>
              </a:lnSpc>
              <a:spcBef>
                <a:spcPts val="751"/>
              </a:spcBef>
              <a:buClr>
                <a:srgbClr val="000000"/>
              </a:buClr>
              <a:buFont typeface="Arial"/>
              <a:buChar char="•"/>
            </a:pPr>
            <a:r>
              <a:rPr b="0" lang="en-US" sz="2100" spc="-1" strike="noStrike">
                <a:solidFill>
                  <a:srgbClr val="000000"/>
                </a:solidFill>
                <a:latin typeface="Calibri"/>
              </a:rPr>
              <a:t>pH + pOH = 14.00</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Chapter Outline</a:t>
            </a:r>
            <a:endParaRPr b="0" lang="en-US" sz="2100" spc="-1" strike="noStrike">
              <a:solidFill>
                <a:srgbClr val="000000"/>
              </a:solidFill>
              <a:latin typeface="Calibri"/>
            </a:endParaRPr>
          </a:p>
        </p:txBody>
      </p:sp>
      <p:sp>
        <p:nvSpPr>
          <p:cNvPr id="125"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14.1 Brønsted-Lowry Acids and Bases</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14.2 pH and pOH</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14.3 Relative Strengths of Acids and Bases</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14.4 Hydrolysis of Salts</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14.5 Polyprotic Acids</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14.6 Buffers</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14.7 Acid-Base Titrations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pH and pOH in a Neutral Solution</a:t>
            </a:r>
            <a:endParaRPr b="0" lang="en-US" sz="2100" spc="-1" strike="noStrike">
              <a:solidFill>
                <a:srgbClr val="000000"/>
              </a:solidFill>
              <a:latin typeface="Calibri"/>
            </a:endParaRPr>
          </a:p>
        </p:txBody>
      </p:sp>
      <p:sp>
        <p:nvSpPr>
          <p:cNvPr id="164" name="TextShape 2"/>
          <p:cNvSpPr txBox="1"/>
          <p:nvPr/>
        </p:nvSpPr>
        <p:spPr>
          <a:xfrm>
            <a:off x="628560" y="955800"/>
            <a:ext cx="7886520" cy="3795840"/>
          </a:xfrm>
          <a:prstGeom prst="rect">
            <a:avLst/>
          </a:prstGeom>
          <a:noFill/>
          <a:ln>
            <a:noFill/>
          </a:ln>
        </p:spPr>
        <p:txBody>
          <a:bodyPr>
            <a:noAutofit/>
          </a:bodyPr>
          <a:p>
            <a:pPr lvl="1" marL="171360" indent="-171000">
              <a:lnSpc>
                <a:spcPct val="90000"/>
              </a:lnSpc>
              <a:spcBef>
                <a:spcPts val="751"/>
              </a:spcBef>
              <a:buClr>
                <a:srgbClr val="1b1e3f"/>
              </a:buClr>
              <a:buFont typeface="Arial"/>
              <a:buChar char="•"/>
            </a:pPr>
            <a:r>
              <a:rPr b="0" lang="en-US" sz="2100" spc="-1" strike="noStrike">
                <a:solidFill>
                  <a:srgbClr val="1b1e3f"/>
                </a:solidFill>
                <a:latin typeface="Calibri"/>
              </a:rPr>
              <a:t>If </a:t>
            </a:r>
            <a:r>
              <a:rPr b="0" lang="en-US" sz="2100" spc="-1" strike="noStrike">
                <a:solidFill>
                  <a:srgbClr val="000000"/>
                </a:solidFill>
                <a:latin typeface="Calibri"/>
              </a:rPr>
              <a:t>[H</a:t>
            </a:r>
            <a:r>
              <a:rPr b="0" lang="en-US" sz="2100" spc="-1" strike="noStrike" baseline="-25000">
                <a:solidFill>
                  <a:srgbClr val="000000"/>
                </a:solidFill>
                <a:latin typeface="Calibri"/>
              </a:rPr>
              <a:t>3</a:t>
            </a:r>
            <a:r>
              <a:rPr b="0" lang="en-US" sz="2100" spc="-1" strike="noStrike">
                <a:solidFill>
                  <a:srgbClr val="000000"/>
                </a:solidFill>
                <a:latin typeface="Calibri"/>
              </a:rPr>
              <a:t>O</a:t>
            </a:r>
            <a:r>
              <a:rPr b="0" lang="en-US" sz="2100" spc="-1" strike="noStrike" baseline="30000">
                <a:solidFill>
                  <a:srgbClr val="000000"/>
                </a:solidFill>
                <a:latin typeface="Calibri"/>
              </a:rPr>
              <a:t>+</a:t>
            </a:r>
            <a:r>
              <a:rPr b="0" lang="en-US" sz="2100" spc="-1" strike="noStrike">
                <a:solidFill>
                  <a:srgbClr val="000000"/>
                </a:solidFill>
                <a:latin typeface="Calibri"/>
              </a:rPr>
              <a:t>] </a:t>
            </a:r>
            <a:r>
              <a:rPr b="0" lang="en-US" sz="2100" spc="-1" strike="noStrike">
                <a:solidFill>
                  <a:srgbClr val="1b1e3f"/>
                </a:solidFill>
                <a:latin typeface="Calibri"/>
              </a:rPr>
              <a:t>= [OH</a:t>
            </a:r>
            <a:r>
              <a:rPr b="0" lang="en-US" sz="2100" spc="-1" strike="noStrike" baseline="30000">
                <a:solidFill>
                  <a:srgbClr val="1b1e3f"/>
                </a:solidFill>
                <a:latin typeface="Calibri"/>
              </a:rPr>
              <a:t>–</a:t>
            </a:r>
            <a:r>
              <a:rPr b="0" lang="en-US" sz="2100" spc="-1" strike="noStrike">
                <a:solidFill>
                  <a:srgbClr val="1b1e3f"/>
                </a:solidFill>
                <a:latin typeface="Calibri"/>
              </a:rPr>
              <a:t>] = 1.0 × 10</a:t>
            </a:r>
            <a:r>
              <a:rPr b="0" lang="en-US" sz="2100" spc="-1" strike="noStrike" baseline="30000">
                <a:solidFill>
                  <a:srgbClr val="1b1e3f"/>
                </a:solidFill>
                <a:latin typeface="Calibri"/>
              </a:rPr>
              <a:t>–7</a:t>
            </a:r>
            <a:r>
              <a:rPr b="0" lang="en-US" sz="2100" spc="-1" strike="noStrike">
                <a:solidFill>
                  <a:srgbClr val="1b1e3f"/>
                </a:solidFill>
                <a:latin typeface="Calibri"/>
              </a:rPr>
              <a:t> then the solution is considered </a:t>
            </a:r>
            <a:r>
              <a:rPr b="1" lang="en-US" sz="2100" spc="-1" strike="noStrike">
                <a:solidFill>
                  <a:srgbClr val="1b1e3f"/>
                </a:solidFill>
                <a:latin typeface="Calibri"/>
              </a:rPr>
              <a:t>neutral. </a:t>
            </a:r>
            <a:br/>
            <a:br/>
            <a:br/>
            <a:r>
              <a:rPr b="1" lang="en-US" sz="2100" spc="-1" strike="noStrike">
                <a:solidFill>
                  <a:srgbClr val="1b1e3f"/>
                </a:solidFill>
                <a:latin typeface="Calibri"/>
              </a:rPr>
              <a:t> </a:t>
            </a:r>
            <a:endParaRPr b="0" lang="en-US" sz="2100" spc="-1" strike="noStrike">
              <a:solidFill>
                <a:srgbClr val="db5935"/>
              </a:solidFill>
              <a:latin typeface="Calibri"/>
            </a:endParaRPr>
          </a:p>
          <a:p>
            <a:pPr lvl="1" marL="171360" indent="-171000">
              <a:lnSpc>
                <a:spcPct val="90000"/>
              </a:lnSpc>
              <a:spcBef>
                <a:spcPts val="751"/>
              </a:spcBef>
              <a:buClr>
                <a:srgbClr val="1b1e3f"/>
              </a:buClr>
              <a:buFont typeface="Arial"/>
              <a:buChar char="•"/>
            </a:pPr>
            <a:r>
              <a:rPr b="0" lang="en-US" sz="2100" spc="-1" strike="noStrike">
                <a:solidFill>
                  <a:srgbClr val="464846"/>
                </a:solidFill>
                <a:latin typeface="Calibri"/>
              </a:rPr>
              <a:t>If [H</a:t>
            </a:r>
            <a:r>
              <a:rPr b="0" lang="en-US" sz="2100" spc="-1" strike="noStrike" baseline="-25000">
                <a:solidFill>
                  <a:srgbClr val="464846"/>
                </a:solidFill>
                <a:latin typeface="Calibri"/>
              </a:rPr>
              <a:t>3</a:t>
            </a:r>
            <a:r>
              <a:rPr b="0" lang="en-US" sz="2100" spc="-1" strike="noStrike">
                <a:solidFill>
                  <a:srgbClr val="464846"/>
                </a:solidFill>
                <a:latin typeface="Calibri"/>
              </a:rPr>
              <a:t>O</a:t>
            </a:r>
            <a:r>
              <a:rPr b="0" lang="en-US" sz="2100" spc="-1" strike="noStrike" baseline="30000">
                <a:solidFill>
                  <a:srgbClr val="464846"/>
                </a:solidFill>
                <a:latin typeface="Calibri"/>
              </a:rPr>
              <a:t>+</a:t>
            </a:r>
            <a:r>
              <a:rPr b="0" lang="en-US" sz="2100" spc="-1" strike="noStrike">
                <a:solidFill>
                  <a:srgbClr val="464846"/>
                </a:solidFill>
                <a:latin typeface="Calibri"/>
              </a:rPr>
              <a:t>] &gt; 1.0 × 10</a:t>
            </a:r>
            <a:r>
              <a:rPr b="0" lang="en-US" sz="2100" spc="-1" strike="noStrike" baseline="30000">
                <a:solidFill>
                  <a:srgbClr val="464846"/>
                </a:solidFill>
                <a:latin typeface="Calibri"/>
              </a:rPr>
              <a:t>–7</a:t>
            </a:r>
            <a:r>
              <a:rPr b="0" lang="en-US" sz="2100" spc="-1" strike="noStrike">
                <a:solidFill>
                  <a:srgbClr val="464846"/>
                </a:solidFill>
                <a:latin typeface="Calibri"/>
              </a:rPr>
              <a:t>, then  [OH</a:t>
            </a:r>
            <a:r>
              <a:rPr b="0" lang="en-US" sz="2100" spc="-1" strike="noStrike" baseline="30000">
                <a:solidFill>
                  <a:srgbClr val="464846"/>
                </a:solidFill>
                <a:latin typeface="Calibri"/>
              </a:rPr>
              <a:t>–</a:t>
            </a:r>
            <a:r>
              <a:rPr b="0" lang="en-US" sz="2100" spc="-1" strike="noStrike">
                <a:solidFill>
                  <a:srgbClr val="464846"/>
                </a:solidFill>
                <a:latin typeface="Calibri"/>
              </a:rPr>
              <a:t>] &lt; 1.0 × 10</a:t>
            </a:r>
            <a:r>
              <a:rPr b="0" lang="en-US" sz="2100" spc="-1" strike="noStrike" baseline="30000">
                <a:solidFill>
                  <a:srgbClr val="464846"/>
                </a:solidFill>
                <a:latin typeface="Calibri"/>
              </a:rPr>
              <a:t>–7</a:t>
            </a:r>
            <a:r>
              <a:rPr b="0" lang="en-US" sz="2100" spc="-1" strike="noStrike">
                <a:solidFill>
                  <a:srgbClr val="464846"/>
                </a:solidFill>
                <a:latin typeface="Calibri"/>
              </a:rPr>
              <a:t> and the solution is considered </a:t>
            </a:r>
            <a:r>
              <a:rPr b="1" lang="en-US" sz="2100" spc="-1" strike="noStrike">
                <a:solidFill>
                  <a:srgbClr val="464846"/>
                </a:solidFill>
                <a:latin typeface="Calibri"/>
              </a:rPr>
              <a:t>acidic.</a:t>
            </a:r>
            <a:br/>
            <a:br/>
            <a:br/>
            <a:r>
              <a:rPr b="1" lang="en-US" sz="2100" spc="-1" strike="noStrike">
                <a:solidFill>
                  <a:srgbClr val="464846"/>
                </a:solidFill>
                <a:latin typeface="Calibri"/>
              </a:rPr>
              <a:t> </a:t>
            </a:r>
            <a:endParaRPr b="0" lang="en-US" sz="2100" spc="-1" strike="noStrike">
              <a:solidFill>
                <a:srgbClr val="db5935"/>
              </a:solidFill>
              <a:latin typeface="Calibri"/>
            </a:endParaRPr>
          </a:p>
          <a:p>
            <a:pPr lvl="1" marL="171360" indent="-171000">
              <a:lnSpc>
                <a:spcPct val="90000"/>
              </a:lnSpc>
              <a:spcBef>
                <a:spcPts val="751"/>
              </a:spcBef>
              <a:buClr>
                <a:srgbClr val="1b1e3f"/>
              </a:buClr>
              <a:buFont typeface="Arial"/>
              <a:buChar char="•"/>
            </a:pPr>
            <a:r>
              <a:rPr b="0" lang="en-US" sz="2100" spc="-1" strike="noStrike">
                <a:solidFill>
                  <a:srgbClr val="464846"/>
                </a:solidFill>
                <a:latin typeface="Calibri"/>
              </a:rPr>
              <a:t>If [OH</a:t>
            </a:r>
            <a:r>
              <a:rPr b="0" lang="en-US" sz="2100" spc="-1" strike="noStrike" baseline="30000">
                <a:solidFill>
                  <a:srgbClr val="464846"/>
                </a:solidFill>
                <a:latin typeface="Calibri"/>
              </a:rPr>
              <a:t>–</a:t>
            </a:r>
            <a:r>
              <a:rPr b="0" lang="en-US" sz="2100" spc="-1" strike="noStrike">
                <a:solidFill>
                  <a:srgbClr val="464846"/>
                </a:solidFill>
                <a:latin typeface="Calibri"/>
              </a:rPr>
              <a:t>] &gt; 1.0 × 10</a:t>
            </a:r>
            <a:r>
              <a:rPr b="0" lang="en-US" sz="2100" spc="-1" strike="noStrike" baseline="30000">
                <a:solidFill>
                  <a:srgbClr val="464846"/>
                </a:solidFill>
                <a:latin typeface="Calibri"/>
              </a:rPr>
              <a:t>–7</a:t>
            </a:r>
            <a:r>
              <a:rPr b="0" lang="en-US" sz="2100" spc="-1" strike="noStrike">
                <a:solidFill>
                  <a:srgbClr val="464846"/>
                </a:solidFill>
                <a:latin typeface="Calibri"/>
              </a:rPr>
              <a:t>, then [H</a:t>
            </a:r>
            <a:r>
              <a:rPr b="0" lang="en-US" sz="2100" spc="-1" strike="noStrike" baseline="-25000">
                <a:solidFill>
                  <a:srgbClr val="464846"/>
                </a:solidFill>
                <a:latin typeface="Calibri"/>
              </a:rPr>
              <a:t>3</a:t>
            </a:r>
            <a:r>
              <a:rPr b="0" lang="en-US" sz="2100" spc="-1" strike="noStrike">
                <a:solidFill>
                  <a:srgbClr val="464846"/>
                </a:solidFill>
                <a:latin typeface="Calibri"/>
              </a:rPr>
              <a:t>O</a:t>
            </a:r>
            <a:r>
              <a:rPr b="0" lang="en-US" sz="2100" spc="-1" strike="noStrike" baseline="30000">
                <a:solidFill>
                  <a:srgbClr val="464846"/>
                </a:solidFill>
                <a:latin typeface="Calibri"/>
              </a:rPr>
              <a:t>+</a:t>
            </a:r>
            <a:r>
              <a:rPr b="0" lang="en-US" sz="2100" spc="-1" strike="noStrike">
                <a:solidFill>
                  <a:srgbClr val="464846"/>
                </a:solidFill>
                <a:latin typeface="Calibri"/>
              </a:rPr>
              <a:t>] &lt; 1.0 × 10</a:t>
            </a:r>
            <a:r>
              <a:rPr b="0" lang="en-US" sz="2100" spc="-1" strike="noStrike" baseline="30000">
                <a:solidFill>
                  <a:srgbClr val="464846"/>
                </a:solidFill>
                <a:latin typeface="Calibri"/>
              </a:rPr>
              <a:t>–7</a:t>
            </a:r>
            <a:r>
              <a:rPr b="0" lang="en-US" sz="2100" spc="-1" strike="noStrike">
                <a:solidFill>
                  <a:srgbClr val="464846"/>
                </a:solidFill>
                <a:latin typeface="Calibri"/>
              </a:rPr>
              <a:t> and the solution is considered </a:t>
            </a:r>
            <a:r>
              <a:rPr b="1" lang="en-US" sz="2100" spc="-1" strike="noStrike">
                <a:solidFill>
                  <a:srgbClr val="464846"/>
                </a:solidFill>
                <a:latin typeface="Calibri"/>
              </a:rPr>
              <a:t>basic.</a:t>
            </a:r>
            <a:endParaRPr b="0" lang="en-US" sz="2100" spc="-1" strike="noStrike">
              <a:solidFill>
                <a:srgbClr val="db5935"/>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TextShape 1"/>
          <p:cNvSpPr txBox="1"/>
          <p:nvPr/>
        </p:nvSpPr>
        <p:spPr>
          <a:xfrm>
            <a:off x="628560" y="365040"/>
            <a:ext cx="7886520" cy="424080"/>
          </a:xfrm>
          <a:prstGeom prst="rect">
            <a:avLst/>
          </a:prstGeom>
          <a:noFill/>
          <a:ln>
            <a:noFill/>
          </a:ln>
        </p:spPr>
        <p:txBody>
          <a:bodyPr anchor="ctr">
            <a:normAutofit fontScale="56000"/>
          </a:bodyPr>
          <a:p>
            <a:pPr>
              <a:lnSpc>
                <a:spcPct val="90000"/>
              </a:lnSpc>
            </a:pPr>
            <a:r>
              <a:rPr b="1" lang="en-US" sz="2100" spc="-1" strike="noStrike">
                <a:solidFill>
                  <a:srgbClr val="70ad47"/>
                </a:solidFill>
                <a:latin typeface="Calibri Light"/>
              </a:rPr>
              <a:t>Table 14.1 Summary of Relations for Acidic, Basic, and </a:t>
            </a:r>
            <a:br/>
            <a:r>
              <a:rPr b="1" lang="en-US" sz="2100" spc="-1" strike="noStrike">
                <a:solidFill>
                  <a:srgbClr val="70ad47"/>
                </a:solidFill>
                <a:latin typeface="Calibri Light"/>
              </a:rPr>
              <a:t>Neutral Solutions</a:t>
            </a:r>
            <a:endParaRPr b="0" lang="en-US" sz="2100" spc="-1" strike="noStrike">
              <a:solidFill>
                <a:srgbClr val="000000"/>
              </a:solidFill>
              <a:latin typeface="Calibri"/>
            </a:endParaRPr>
          </a:p>
        </p:txBody>
      </p:sp>
      <p:graphicFrame>
        <p:nvGraphicFramePr>
          <p:cNvPr id="166" name="Table 2"/>
          <p:cNvGraphicFramePr/>
          <p:nvPr/>
        </p:nvGraphicFramePr>
        <p:xfrm>
          <a:off x="628560" y="955800"/>
          <a:ext cx="7886520" cy="1482840"/>
        </p:xfrm>
        <a:graphic>
          <a:graphicData uri="http://schemas.openxmlformats.org/drawingml/2006/table">
            <a:tbl>
              <a:tblPr/>
              <a:tblGrid>
                <a:gridCol w="2628720"/>
                <a:gridCol w="2628720"/>
                <a:gridCol w="2629080"/>
              </a:tblGrid>
              <a:tr h="370800">
                <a:tc>
                  <a:txBody>
                    <a:bodyPr>
                      <a:noAutofit/>
                    </a:bodyPr>
                    <a:p>
                      <a:pPr algn="ctr">
                        <a:lnSpc>
                          <a:spcPct val="100000"/>
                        </a:lnSpc>
                      </a:pPr>
                      <a:r>
                        <a:rPr b="1" lang="en-US" sz="1350" spc="-1" strike="noStrike">
                          <a:solidFill>
                            <a:srgbClr val="000000"/>
                          </a:solidFill>
                          <a:latin typeface="Calibri"/>
                        </a:rPr>
                        <a:t>Classification</a:t>
                      </a: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pPr>
                      <a:r>
                        <a:rPr b="1" lang="en-US" sz="1350" spc="-1" strike="noStrike">
                          <a:solidFill>
                            <a:srgbClr val="000000"/>
                          </a:solidFill>
                          <a:latin typeface="Calibri"/>
                        </a:rPr>
                        <a:t>Relative Ion Concentrations</a:t>
                      </a: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pPr>
                      <a:r>
                        <a:rPr b="1" lang="en-US" sz="1350" spc="-1" strike="noStrike">
                          <a:solidFill>
                            <a:srgbClr val="000000"/>
                          </a:solidFill>
                          <a:latin typeface="Calibri"/>
                        </a:rPr>
                        <a:t>pH at 25 °C</a:t>
                      </a: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370800">
                <a:tc>
                  <a:txBody>
                    <a:bodyPr>
                      <a:noAutofit/>
                    </a:bodyPr>
                    <a:p>
                      <a:pPr algn="ctr">
                        <a:lnSpc>
                          <a:spcPct val="100000"/>
                        </a:lnSpc>
                      </a:pPr>
                      <a:r>
                        <a:rPr b="0" lang="en-US" sz="1350" spc="-1" strike="noStrike">
                          <a:solidFill>
                            <a:srgbClr val="000000"/>
                          </a:solidFill>
                          <a:latin typeface="Calibri"/>
                        </a:rPr>
                        <a:t>acidic</a:t>
                      </a: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pPr>
                      <a:r>
                        <a:rPr b="0" lang="en-US" sz="1350" spc="-1" strike="noStrike">
                          <a:solidFill>
                            <a:srgbClr val="000000"/>
                          </a:solidFill>
                          <a:latin typeface="Calibri"/>
                        </a:rPr>
                        <a:t>[H</a:t>
                      </a:r>
                      <a:r>
                        <a:rPr b="0" lang="en-US" sz="1400" spc="-1" strike="noStrike" baseline="-25000">
                          <a:solidFill>
                            <a:srgbClr val="464846"/>
                          </a:solidFill>
                          <a:latin typeface="Calibri"/>
                        </a:rPr>
                        <a:t>3</a:t>
                      </a:r>
                      <a:r>
                        <a:rPr b="0" lang="en-US" sz="1350" spc="-1" strike="noStrike">
                          <a:solidFill>
                            <a:srgbClr val="000000"/>
                          </a:solidFill>
                          <a:latin typeface="Calibri"/>
                        </a:rPr>
                        <a:t>O</a:t>
                      </a:r>
                      <a:r>
                        <a:rPr b="0" lang="en-US" sz="1400" spc="-1" strike="noStrike" baseline="30000">
                          <a:solidFill>
                            <a:srgbClr val="464846"/>
                          </a:solidFill>
                          <a:latin typeface="Calibri"/>
                        </a:rPr>
                        <a:t>+</a:t>
                      </a:r>
                      <a:r>
                        <a:rPr b="0" lang="en-US" sz="1350" spc="-1" strike="noStrike">
                          <a:solidFill>
                            <a:srgbClr val="000000"/>
                          </a:solidFill>
                          <a:latin typeface="Calibri"/>
                        </a:rPr>
                        <a:t>] &gt; [OH</a:t>
                      </a:r>
                      <a:r>
                        <a:rPr b="0" lang="en-US" sz="1400" spc="-1" strike="noStrike" baseline="30000">
                          <a:solidFill>
                            <a:srgbClr val="464846"/>
                          </a:solidFill>
                          <a:latin typeface="Calibri"/>
                        </a:rPr>
                        <a:t>–</a:t>
                      </a:r>
                      <a:r>
                        <a:rPr b="0" lang="en-US" sz="1350" spc="-1" strike="noStrike">
                          <a:solidFill>
                            <a:srgbClr val="000000"/>
                          </a:solidFill>
                          <a:latin typeface="Calibri"/>
                        </a:rPr>
                        <a:t>] </a:t>
                      </a:r>
                      <a:endParaRPr b="0" lang="en-US" sz="1350" spc="-1" strike="noStrike">
                        <a:latin typeface="Arial"/>
                      </a:endParaRPr>
                    </a:p>
                    <a:p>
                      <a:pPr algn="ctr">
                        <a:lnSpc>
                          <a:spcPct val="100000"/>
                        </a:lnSpc>
                      </a:pP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pPr>
                      <a:r>
                        <a:rPr b="0" lang="en-US" sz="1350" spc="-1" strike="noStrike">
                          <a:solidFill>
                            <a:srgbClr val="000000"/>
                          </a:solidFill>
                          <a:latin typeface="Calibri"/>
                        </a:rPr>
                        <a:t>pH &lt; 7</a:t>
                      </a: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370800">
                <a:tc>
                  <a:txBody>
                    <a:bodyPr>
                      <a:noAutofit/>
                    </a:bodyPr>
                    <a:p>
                      <a:pPr algn="ctr">
                        <a:lnSpc>
                          <a:spcPct val="100000"/>
                        </a:lnSpc>
                      </a:pPr>
                      <a:r>
                        <a:rPr b="0" lang="en-US" sz="1350" spc="-1" strike="noStrike">
                          <a:solidFill>
                            <a:srgbClr val="000000"/>
                          </a:solidFill>
                          <a:latin typeface="Calibri"/>
                        </a:rPr>
                        <a:t>neutral</a:t>
                      </a: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pPr>
                      <a:r>
                        <a:rPr b="0" lang="en-US" sz="1350" spc="-1" strike="noStrike">
                          <a:solidFill>
                            <a:srgbClr val="000000"/>
                          </a:solidFill>
                          <a:latin typeface="Calibri"/>
                        </a:rPr>
                        <a:t>[H</a:t>
                      </a:r>
                      <a:r>
                        <a:rPr b="0" lang="en-US" sz="1400" spc="-1" strike="noStrike" baseline="-25000">
                          <a:solidFill>
                            <a:srgbClr val="464846"/>
                          </a:solidFill>
                          <a:latin typeface="Calibri"/>
                        </a:rPr>
                        <a:t>3</a:t>
                      </a:r>
                      <a:r>
                        <a:rPr b="0" lang="en-US" sz="1350" spc="-1" strike="noStrike">
                          <a:solidFill>
                            <a:srgbClr val="000000"/>
                          </a:solidFill>
                          <a:latin typeface="Calibri"/>
                        </a:rPr>
                        <a:t>O</a:t>
                      </a:r>
                      <a:r>
                        <a:rPr b="0" lang="en-US" sz="1400" spc="-1" strike="noStrike" baseline="30000">
                          <a:solidFill>
                            <a:srgbClr val="464846"/>
                          </a:solidFill>
                          <a:latin typeface="Calibri"/>
                        </a:rPr>
                        <a:t>+</a:t>
                      </a:r>
                      <a:r>
                        <a:rPr b="0" lang="en-US" sz="1350" spc="-1" strike="noStrike">
                          <a:solidFill>
                            <a:srgbClr val="000000"/>
                          </a:solidFill>
                          <a:latin typeface="Calibri"/>
                        </a:rPr>
                        <a:t>] = [OH</a:t>
                      </a:r>
                      <a:r>
                        <a:rPr b="0" lang="en-US" sz="1400" spc="-1" strike="noStrike" baseline="30000">
                          <a:solidFill>
                            <a:srgbClr val="464846"/>
                          </a:solidFill>
                          <a:latin typeface="Calibri"/>
                        </a:rPr>
                        <a:t>–</a:t>
                      </a:r>
                      <a:r>
                        <a:rPr b="0" lang="en-US" sz="1350" spc="-1" strike="noStrike">
                          <a:solidFill>
                            <a:srgbClr val="000000"/>
                          </a:solidFill>
                          <a:latin typeface="Calibri"/>
                        </a:rPr>
                        <a:t>] </a:t>
                      </a:r>
                      <a:endParaRPr b="0" lang="en-US" sz="1350" spc="-1" strike="noStrike">
                        <a:latin typeface="Arial"/>
                      </a:endParaRPr>
                    </a:p>
                    <a:p>
                      <a:pPr algn="ctr">
                        <a:lnSpc>
                          <a:spcPct val="100000"/>
                        </a:lnSpc>
                      </a:pP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pPr>
                      <a:r>
                        <a:rPr b="0" lang="en-US" sz="1350" spc="-1" strike="noStrike">
                          <a:solidFill>
                            <a:srgbClr val="000000"/>
                          </a:solidFill>
                          <a:latin typeface="Calibri"/>
                        </a:rPr>
                        <a:t>pH = 7</a:t>
                      </a: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370800">
                <a:tc>
                  <a:txBody>
                    <a:bodyPr>
                      <a:noAutofit/>
                    </a:bodyPr>
                    <a:p>
                      <a:pPr algn="ctr">
                        <a:lnSpc>
                          <a:spcPct val="100000"/>
                        </a:lnSpc>
                      </a:pPr>
                      <a:r>
                        <a:rPr b="0" lang="en-US" sz="1350" spc="-1" strike="noStrike">
                          <a:solidFill>
                            <a:srgbClr val="000000"/>
                          </a:solidFill>
                          <a:latin typeface="Calibri"/>
                        </a:rPr>
                        <a:t>basic</a:t>
                      </a: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pPr>
                      <a:r>
                        <a:rPr b="0" lang="en-US" sz="1350" spc="-1" strike="noStrike">
                          <a:solidFill>
                            <a:srgbClr val="000000"/>
                          </a:solidFill>
                          <a:latin typeface="Calibri"/>
                        </a:rPr>
                        <a:t>[H</a:t>
                      </a:r>
                      <a:r>
                        <a:rPr b="0" lang="en-US" sz="1400" spc="-1" strike="noStrike" baseline="-25000">
                          <a:solidFill>
                            <a:srgbClr val="464846"/>
                          </a:solidFill>
                          <a:latin typeface="Calibri"/>
                        </a:rPr>
                        <a:t>3</a:t>
                      </a:r>
                      <a:r>
                        <a:rPr b="0" lang="en-US" sz="1350" spc="-1" strike="noStrike">
                          <a:solidFill>
                            <a:srgbClr val="000000"/>
                          </a:solidFill>
                          <a:latin typeface="Calibri"/>
                        </a:rPr>
                        <a:t>O</a:t>
                      </a:r>
                      <a:r>
                        <a:rPr b="0" lang="en-US" sz="1400" spc="-1" strike="noStrike" baseline="30000">
                          <a:solidFill>
                            <a:srgbClr val="464846"/>
                          </a:solidFill>
                          <a:latin typeface="Calibri"/>
                        </a:rPr>
                        <a:t>+</a:t>
                      </a:r>
                      <a:r>
                        <a:rPr b="0" lang="en-US" sz="1350" spc="-1" strike="noStrike">
                          <a:solidFill>
                            <a:srgbClr val="000000"/>
                          </a:solidFill>
                          <a:latin typeface="Calibri"/>
                        </a:rPr>
                        <a:t>] &lt; [OH</a:t>
                      </a:r>
                      <a:r>
                        <a:rPr b="0" lang="en-US" sz="1400" spc="-1" strike="noStrike" baseline="30000">
                          <a:solidFill>
                            <a:srgbClr val="464846"/>
                          </a:solidFill>
                          <a:latin typeface="Calibri"/>
                        </a:rPr>
                        <a:t>–</a:t>
                      </a:r>
                      <a:r>
                        <a:rPr b="0" lang="en-US" sz="1350" spc="-1" strike="noStrike">
                          <a:solidFill>
                            <a:srgbClr val="000000"/>
                          </a:solidFill>
                          <a:latin typeface="Calibri"/>
                        </a:rPr>
                        <a:t>] </a:t>
                      </a:r>
                      <a:endParaRPr b="0" lang="en-US" sz="1350" spc="-1" strike="noStrike">
                        <a:latin typeface="Arial"/>
                      </a:endParaRPr>
                    </a:p>
                    <a:p>
                      <a:pPr algn="ctr">
                        <a:lnSpc>
                          <a:spcPct val="100000"/>
                        </a:lnSpc>
                      </a:pP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noAutofit/>
                    </a:bodyPr>
                    <a:p>
                      <a:pPr algn="ctr">
                        <a:lnSpc>
                          <a:spcPct val="100000"/>
                        </a:lnSpc>
                      </a:pPr>
                      <a:r>
                        <a:rPr b="0" lang="en-US" sz="1350" spc="-1" strike="noStrike">
                          <a:solidFill>
                            <a:srgbClr val="000000"/>
                          </a:solidFill>
                          <a:latin typeface="Calibri"/>
                        </a:rPr>
                        <a:t>pH &gt; 7</a:t>
                      </a:r>
                      <a:endParaRPr b="0" lang="en-US" sz="1350" spc="-1" strike="noStrike">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422640" y="365040"/>
            <a:ext cx="80920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14.2</a:t>
            </a:r>
            <a:endParaRPr b="0" lang="en-US" sz="2100" spc="-1" strike="noStrike">
              <a:solidFill>
                <a:srgbClr val="000000"/>
              </a:solidFill>
              <a:latin typeface="Calibri"/>
            </a:endParaRPr>
          </a:p>
        </p:txBody>
      </p:sp>
      <p:sp>
        <p:nvSpPr>
          <p:cNvPr id="168" name="TextShape 2"/>
          <p:cNvSpPr txBox="1"/>
          <p:nvPr/>
        </p:nvSpPr>
        <p:spPr>
          <a:xfrm>
            <a:off x="548640" y="6035040"/>
            <a:ext cx="8012160" cy="6271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The pH and pOH scales represent concentrations of H</a:t>
            </a:r>
            <a:r>
              <a:rPr b="0" lang="en-US" sz="1600" spc="-1" strike="noStrike" baseline="-25000">
                <a:solidFill>
                  <a:srgbClr val="464846"/>
                </a:solidFill>
                <a:latin typeface="Calibri"/>
              </a:rPr>
              <a:t>3</a:t>
            </a:r>
            <a:r>
              <a:rPr b="0" lang="en-US" sz="1600" spc="-1" strike="noStrike">
                <a:solidFill>
                  <a:srgbClr val="464846"/>
                </a:solidFill>
                <a:latin typeface="Calibri"/>
              </a:rPr>
              <a:t>O</a:t>
            </a:r>
            <a:r>
              <a:rPr b="0" lang="en-US" sz="1600" spc="-1" strike="noStrike" baseline="30000">
                <a:solidFill>
                  <a:srgbClr val="464846"/>
                </a:solidFill>
                <a:latin typeface="Calibri"/>
              </a:rPr>
              <a:t>+</a:t>
            </a:r>
            <a:r>
              <a:rPr b="0" lang="en-US" sz="1600" spc="-1" strike="noStrike">
                <a:solidFill>
                  <a:srgbClr val="464846"/>
                </a:solidFill>
                <a:latin typeface="Calibri"/>
              </a:rPr>
              <a:t> and OH</a:t>
            </a:r>
            <a:r>
              <a:rPr b="0" lang="en-US" sz="1600" spc="-1" strike="noStrike" baseline="30000">
                <a:solidFill>
                  <a:srgbClr val="464846"/>
                </a:solidFill>
                <a:latin typeface="Calibri"/>
              </a:rPr>
              <a:t>−</a:t>
            </a:r>
            <a:r>
              <a:rPr b="0" lang="en-US" sz="1600" spc="-1" strike="noStrike">
                <a:solidFill>
                  <a:srgbClr val="464846"/>
                </a:solidFill>
                <a:latin typeface="Calibri"/>
              </a:rPr>
              <a:t>, respectively. The pH and pOH values of some common substances at 25 °C are shown in this chart.</a:t>
            </a:r>
            <a:endParaRPr b="0" lang="en-US" sz="1600" spc="-1" strike="noStrike">
              <a:solidFill>
                <a:srgbClr val="464846"/>
              </a:solidFill>
              <a:latin typeface="Calibri"/>
            </a:endParaRPr>
          </a:p>
        </p:txBody>
      </p:sp>
      <p:pic>
        <p:nvPicPr>
          <p:cNvPr id="169" name="Picture 2" descr=""/>
          <p:cNvPicPr/>
          <p:nvPr/>
        </p:nvPicPr>
        <p:blipFill>
          <a:blip r:embed="rId1"/>
          <a:stretch/>
        </p:blipFill>
        <p:spPr>
          <a:xfrm>
            <a:off x="1188720" y="789120"/>
            <a:ext cx="5895720" cy="516564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pH of Strong Acid Solutions </a:t>
            </a:r>
            <a:endParaRPr b="0" lang="en-US" sz="2100" spc="-1" strike="noStrike">
              <a:solidFill>
                <a:srgbClr val="000000"/>
              </a:solidFill>
              <a:latin typeface="Calibri"/>
            </a:endParaRPr>
          </a:p>
        </p:txBody>
      </p:sp>
      <p:sp>
        <p:nvSpPr>
          <p:cNvPr id="171"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Recall from Chapter 7 that some acids are </a:t>
            </a:r>
            <a:r>
              <a:rPr b="0" i="1" lang="en-US" sz="2100" spc="-1" strike="noStrike">
                <a:solidFill>
                  <a:srgbClr val="464846"/>
                </a:solidFill>
                <a:latin typeface="Calibri"/>
              </a:rPr>
              <a:t>strong</a:t>
            </a:r>
            <a:r>
              <a:rPr b="0" lang="en-US" sz="2100" spc="-1" strike="noStrike">
                <a:solidFill>
                  <a:srgbClr val="464846"/>
                </a:solidFill>
                <a:latin typeface="Calibri"/>
              </a:rPr>
              <a:t>.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rPr>
              <a:t>HCl, HBr, HI, HClO</a:t>
            </a:r>
            <a:r>
              <a:rPr b="0" lang="en-US" sz="1800" spc="-1" strike="noStrike" baseline="-25000">
                <a:solidFill>
                  <a:srgbClr val="464846"/>
                </a:solidFill>
                <a:latin typeface="Calibri"/>
              </a:rPr>
              <a:t>4</a:t>
            </a:r>
            <a:r>
              <a:rPr b="0" lang="en-US" sz="1800" spc="-1" strike="noStrike">
                <a:solidFill>
                  <a:srgbClr val="464846"/>
                </a:solidFill>
                <a:latin typeface="Calibri"/>
              </a:rPr>
              <a:t>, HNO</a:t>
            </a:r>
            <a:r>
              <a:rPr b="0" lang="en-US" sz="1800" spc="-1" strike="noStrike" baseline="-25000">
                <a:solidFill>
                  <a:srgbClr val="464846"/>
                </a:solidFill>
                <a:latin typeface="Calibri"/>
              </a:rPr>
              <a:t>3</a:t>
            </a:r>
            <a:r>
              <a:rPr b="0" lang="en-US" sz="1800" spc="-1" strike="noStrike">
                <a:solidFill>
                  <a:srgbClr val="464846"/>
                </a:solidFill>
                <a:latin typeface="Calibri"/>
              </a:rPr>
              <a:t>, H</a:t>
            </a:r>
            <a:r>
              <a:rPr b="0" lang="en-US" sz="1800" spc="-1" strike="noStrike" baseline="-25000">
                <a:solidFill>
                  <a:srgbClr val="464846"/>
                </a:solidFill>
                <a:latin typeface="Calibri"/>
              </a:rPr>
              <a:t>2</a:t>
            </a:r>
            <a:r>
              <a:rPr b="0" lang="en-US" sz="1800" spc="-1" strike="noStrike">
                <a:solidFill>
                  <a:srgbClr val="464846"/>
                </a:solidFill>
                <a:latin typeface="Calibri"/>
              </a:rPr>
              <a:t>SO</a:t>
            </a:r>
            <a:r>
              <a:rPr b="0" lang="en-US" sz="1800" spc="-1" strike="noStrike" baseline="-25000">
                <a:solidFill>
                  <a:srgbClr val="464846"/>
                </a:solidFill>
                <a:latin typeface="Calibri"/>
              </a:rPr>
              <a:t>4</a:t>
            </a:r>
            <a:endParaRPr b="0" lang="en-US" sz="1800" spc="-1" strike="noStrike">
              <a:solidFill>
                <a:srgbClr val="db5935"/>
              </a:solidFill>
              <a:latin typeface="Calibri"/>
            </a:endParaRPr>
          </a:p>
          <a:p>
            <a:endParaRPr b="0" lang="en-US" sz="1800" spc="-1" strike="noStrike">
              <a:solidFill>
                <a:srgbClr val="464846"/>
              </a:solidFill>
              <a:latin typeface="Calibri"/>
            </a:endParaRPr>
          </a:p>
          <a:p>
            <a:pPr lvl="2" marL="857160" indent="-171000">
              <a:lnSpc>
                <a:spcPct val="90000"/>
              </a:lnSpc>
              <a:spcBef>
                <a:spcPts val="374"/>
              </a:spcBef>
              <a:buClr>
                <a:srgbClr val="464846"/>
              </a:buClr>
              <a:buFont typeface="Arial"/>
              <a:buChar char="•"/>
            </a:pPr>
            <a:r>
              <a:rPr b="0" lang="en-US" sz="2200" spc="-1" strike="noStrike">
                <a:solidFill>
                  <a:srgbClr val="464846"/>
                </a:solidFill>
                <a:latin typeface="Calibri"/>
              </a:rPr>
              <a:t>These acids essentially ionize completely in water.</a:t>
            </a:r>
            <a:br/>
            <a:r>
              <a:rPr b="0" lang="en-US" sz="2200" spc="-1" strike="noStrike">
                <a:solidFill>
                  <a:srgbClr val="464846"/>
                </a:solidFill>
                <a:latin typeface="Calibri"/>
              </a:rPr>
              <a:t> </a:t>
            </a:r>
            <a:endParaRPr b="0" lang="en-US" sz="2200" spc="-1" strike="noStrike">
              <a:solidFill>
                <a:srgbClr val="eac322"/>
              </a:solidFill>
              <a:latin typeface="Calibri"/>
            </a:endParaRPr>
          </a:p>
          <a:p>
            <a:pPr lvl="2" marL="857160" indent="-171000">
              <a:lnSpc>
                <a:spcPct val="90000"/>
              </a:lnSpc>
              <a:spcBef>
                <a:spcPts val="374"/>
              </a:spcBef>
              <a:buClr>
                <a:srgbClr val="464846"/>
              </a:buClr>
              <a:buFont typeface="Arial"/>
              <a:buChar char="•"/>
            </a:pPr>
            <a:r>
              <a:rPr b="0" lang="en-US" sz="2200" spc="-1" strike="noStrike">
                <a:solidFill>
                  <a:srgbClr val="464846"/>
                </a:solidFill>
                <a:latin typeface="Calibri"/>
                <a:ea typeface="Microsoft YaHei"/>
              </a:rPr>
              <a:t>For example:    HCl (aq)  →  H</a:t>
            </a:r>
            <a:r>
              <a:rPr b="0" lang="en-US" sz="2200" spc="-1" strike="noStrike" baseline="101000">
                <a:solidFill>
                  <a:srgbClr val="464846"/>
                </a:solidFill>
                <a:latin typeface="Calibri"/>
                <a:ea typeface="Microsoft YaHei"/>
              </a:rPr>
              <a:t>+</a:t>
            </a:r>
            <a:r>
              <a:rPr b="0" lang="en-US" sz="2200" spc="-1" strike="noStrike">
                <a:solidFill>
                  <a:srgbClr val="464846"/>
                </a:solidFill>
                <a:latin typeface="Calibri"/>
                <a:ea typeface="Microsoft YaHei"/>
              </a:rPr>
              <a:t> (aq) + Cl</a:t>
            </a:r>
            <a:r>
              <a:rPr b="0" lang="en-US" sz="2200" spc="-1" strike="noStrike" baseline="101000">
                <a:solidFill>
                  <a:srgbClr val="464846"/>
                </a:solidFill>
                <a:latin typeface="Calibri"/>
                <a:ea typeface="Microsoft YaHei"/>
              </a:rPr>
              <a:t>- </a:t>
            </a:r>
            <a:r>
              <a:rPr b="0" lang="en-US" sz="2200" spc="-1" strike="noStrike">
                <a:solidFill>
                  <a:srgbClr val="464846"/>
                </a:solidFill>
                <a:latin typeface="Calibri"/>
                <a:ea typeface="Microsoft YaHei"/>
              </a:rPr>
              <a:t>(aq)</a:t>
            </a:r>
            <a:endParaRPr b="0" lang="en-US" sz="2200" spc="-1" strike="noStrike">
              <a:solidFill>
                <a:srgbClr val="eac322"/>
              </a:solidFill>
              <a:latin typeface="Calibri"/>
            </a:endParaRPr>
          </a:p>
          <a:p>
            <a:pPr>
              <a:lnSpc>
                <a:spcPct val="90000"/>
              </a:lnSpc>
              <a:spcBef>
                <a:spcPts val="751"/>
              </a:spcBef>
            </a:pPr>
            <a:endParaRPr b="0" lang="en-US" sz="22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pH of Strong Bases</a:t>
            </a:r>
            <a:endParaRPr b="0" lang="en-US" sz="2100" spc="-1" strike="noStrike">
              <a:solidFill>
                <a:srgbClr val="000000"/>
              </a:solidFill>
              <a:latin typeface="Calibri"/>
            </a:endParaRPr>
          </a:p>
        </p:txBody>
      </p:sp>
      <p:sp>
        <p:nvSpPr>
          <p:cNvPr id="173"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Recall as well that some bases are strong:</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lvl="1" marL="514440" indent="-171000">
              <a:lnSpc>
                <a:spcPct val="90000"/>
              </a:lnSpc>
              <a:spcBef>
                <a:spcPts val="374"/>
              </a:spcBef>
              <a:buClr>
                <a:srgbClr val="464846"/>
              </a:buClr>
              <a:buFont typeface="Arial"/>
              <a:buChar char="•"/>
            </a:pPr>
            <a:r>
              <a:rPr b="0" lang="en-US" sz="2200" spc="-1" strike="noStrike">
                <a:solidFill>
                  <a:srgbClr val="464846"/>
                </a:solidFill>
                <a:latin typeface="Calibri"/>
              </a:rPr>
              <a:t>LiOH, NaOH, KOH, Ca(OH)</a:t>
            </a:r>
            <a:r>
              <a:rPr b="0" lang="en-US" sz="2200" spc="-1" strike="noStrike" baseline="-25000">
                <a:solidFill>
                  <a:srgbClr val="464846"/>
                </a:solidFill>
                <a:latin typeface="Calibri"/>
              </a:rPr>
              <a:t>2</a:t>
            </a:r>
            <a:r>
              <a:rPr b="0" lang="en-US" sz="2200" spc="-1" strike="noStrike">
                <a:solidFill>
                  <a:srgbClr val="464846"/>
                </a:solidFill>
                <a:latin typeface="Calibri"/>
              </a:rPr>
              <a:t>, Sr(OH)</a:t>
            </a:r>
            <a:r>
              <a:rPr b="0" lang="en-US" sz="2200" spc="-1" strike="noStrike" baseline="-25000">
                <a:solidFill>
                  <a:srgbClr val="464846"/>
                </a:solidFill>
                <a:latin typeface="Calibri"/>
              </a:rPr>
              <a:t>2</a:t>
            </a:r>
            <a:r>
              <a:rPr b="0" lang="en-US" sz="2200" spc="-1" strike="noStrike">
                <a:solidFill>
                  <a:srgbClr val="464846"/>
                </a:solidFill>
                <a:latin typeface="Calibri"/>
              </a:rPr>
              <a:t>, Ba(OH)</a:t>
            </a:r>
            <a:r>
              <a:rPr b="0" lang="en-US" sz="2200" spc="-1" strike="noStrike" baseline="-25000">
                <a:solidFill>
                  <a:srgbClr val="464846"/>
                </a:solidFill>
                <a:latin typeface="Calibri"/>
              </a:rPr>
              <a:t>2</a:t>
            </a:r>
            <a:endParaRPr b="0" lang="en-US" sz="2200" spc="-1" strike="noStrike">
              <a:solidFill>
                <a:srgbClr val="db5935"/>
              </a:solidFill>
              <a:latin typeface="Calibri"/>
            </a:endParaRPr>
          </a:p>
          <a:p>
            <a:endParaRPr b="0" lang="en-US" sz="2200" spc="-1" strike="noStrike">
              <a:solidFill>
                <a:srgbClr val="464846"/>
              </a:solidFill>
              <a:latin typeface="Calibri"/>
            </a:endParaRPr>
          </a:p>
          <a:p>
            <a:pPr lvl="2" marL="857160" indent="-171000">
              <a:lnSpc>
                <a:spcPct val="90000"/>
              </a:lnSpc>
              <a:spcBef>
                <a:spcPts val="374"/>
              </a:spcBef>
              <a:buClr>
                <a:srgbClr val="464846"/>
              </a:buClr>
              <a:buFont typeface="Arial"/>
              <a:buChar char="•"/>
            </a:pPr>
            <a:r>
              <a:rPr b="0" lang="en-US" sz="2200" spc="-1" strike="noStrike">
                <a:solidFill>
                  <a:srgbClr val="464846"/>
                </a:solidFill>
                <a:latin typeface="Calibri"/>
                <a:ea typeface="Microsoft YaHei"/>
              </a:rPr>
              <a:t>These bases dissociate complete</a:t>
            </a:r>
            <a:r>
              <a:rPr b="0" lang="en-US" sz="2200" spc="-1" strike="noStrike">
                <a:solidFill>
                  <a:srgbClr val="464846"/>
                </a:solidFill>
                <a:latin typeface="Calibri"/>
              </a:rPr>
              <a:t>ly into OH</a:t>
            </a:r>
            <a:r>
              <a:rPr b="0" lang="en-US" sz="2200" spc="-1" strike="noStrike" baseline="30000">
                <a:solidFill>
                  <a:srgbClr val="464846"/>
                </a:solidFill>
                <a:latin typeface="Calibri"/>
              </a:rPr>
              <a:t>–</a:t>
            </a:r>
            <a:endParaRPr b="0" lang="en-US" sz="2200" spc="-1" strike="noStrike">
              <a:solidFill>
                <a:srgbClr val="eac322"/>
              </a:solidFill>
              <a:latin typeface="Calibri"/>
            </a:endParaRPr>
          </a:p>
          <a:p>
            <a:pPr lvl="2" marL="857160" indent="-171000">
              <a:lnSpc>
                <a:spcPct val="90000"/>
              </a:lnSpc>
              <a:spcBef>
                <a:spcPts val="374"/>
              </a:spcBef>
              <a:buClr>
                <a:srgbClr val="464846"/>
              </a:buClr>
              <a:buFont typeface="Arial"/>
              <a:buChar char="•"/>
            </a:pPr>
            <a:r>
              <a:rPr b="0" lang="en-US" sz="2200" spc="-1" strike="noStrike">
                <a:solidFill>
                  <a:srgbClr val="464846"/>
                </a:solidFill>
                <a:latin typeface="Calibri"/>
              </a:rPr>
              <a:t>Soluble metal hydroxides are strong bases.</a:t>
            </a:r>
            <a:endParaRPr b="0" lang="en-US" sz="2200" spc="-1" strike="noStrike">
              <a:solidFill>
                <a:srgbClr val="eac322"/>
              </a:solidFill>
              <a:latin typeface="Calibri"/>
            </a:endParaRPr>
          </a:p>
          <a:p>
            <a:pPr lvl="2" marL="857160" indent="-171000">
              <a:lnSpc>
                <a:spcPct val="90000"/>
              </a:lnSpc>
              <a:spcBef>
                <a:spcPts val="374"/>
              </a:spcBef>
              <a:buClr>
                <a:srgbClr val="464846"/>
              </a:buClr>
              <a:buFont typeface="Arial"/>
              <a:buChar char="•"/>
            </a:pPr>
            <a:r>
              <a:rPr b="0" lang="en-US" sz="2200" spc="-1" strike="noStrike">
                <a:solidFill>
                  <a:srgbClr val="464846"/>
                </a:solidFill>
                <a:latin typeface="Calibri"/>
                <a:ea typeface="Microsoft YaHei"/>
              </a:rPr>
              <a:t>For example:     NaOH (aq) →  Na</a:t>
            </a:r>
            <a:r>
              <a:rPr b="0" lang="en-US" sz="2200" spc="-1" strike="noStrike" baseline="101000">
                <a:solidFill>
                  <a:srgbClr val="464846"/>
                </a:solidFill>
                <a:latin typeface="Calibri"/>
                <a:ea typeface="Microsoft YaHei"/>
              </a:rPr>
              <a:t>+</a:t>
            </a:r>
            <a:r>
              <a:rPr b="0" lang="en-US" sz="2200" spc="-1" strike="noStrike">
                <a:solidFill>
                  <a:srgbClr val="464846"/>
                </a:solidFill>
                <a:latin typeface="Calibri"/>
                <a:ea typeface="Microsoft YaHei"/>
              </a:rPr>
              <a:t> (aq)  + OH</a:t>
            </a:r>
            <a:r>
              <a:rPr b="0" lang="en-US" sz="2200" spc="-1" strike="noStrike" baseline="101000">
                <a:solidFill>
                  <a:srgbClr val="464846"/>
                </a:solidFill>
                <a:latin typeface="Calibri"/>
                <a:ea typeface="Microsoft YaHei"/>
              </a:rPr>
              <a:t>- </a:t>
            </a:r>
            <a:r>
              <a:rPr b="0" lang="en-US" sz="2200" spc="-1" strike="noStrike">
                <a:solidFill>
                  <a:srgbClr val="464846"/>
                </a:solidFill>
                <a:latin typeface="Calibri"/>
                <a:ea typeface="Microsoft YaHei"/>
              </a:rPr>
              <a:t>(aq)</a:t>
            </a:r>
            <a:endParaRPr b="0" lang="en-US" sz="2200" spc="-1" strike="noStrike">
              <a:solidFill>
                <a:srgbClr val="eac322"/>
              </a:solidFill>
              <a:latin typeface="Calibri"/>
            </a:endParaRPr>
          </a:p>
          <a:p>
            <a:endParaRPr b="0" lang="en-US" sz="2200" spc="-1" strike="noStrike">
              <a:solidFill>
                <a:srgbClr val="464846"/>
              </a:solidFill>
              <a:latin typeface="Calibri"/>
            </a:endParaRPr>
          </a:p>
          <a:p>
            <a:pPr>
              <a:lnSpc>
                <a:spcPct val="90000"/>
              </a:lnSpc>
              <a:spcBef>
                <a:spcPts val="751"/>
              </a:spcBef>
            </a:pPr>
            <a:endParaRPr b="0" lang="en-US" sz="22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383400" y="4918320"/>
            <a:ext cx="81316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(a) Acid rain makes trees more susceptible to drought and insect infestation, and depletes nutrients in the soil. (b) It also is corrodes statues that are carved from marble or limestone. (credit a: modification of work by Chris M Morris; credit b: modification of work by “Eden, Janine and Jim”/Flickr)</a:t>
            </a:r>
            <a:endParaRPr b="0" lang="en-US" sz="1600" spc="-1" strike="noStrike">
              <a:solidFill>
                <a:srgbClr val="464846"/>
              </a:solidFill>
              <a:latin typeface="Calibri"/>
            </a:endParaRPr>
          </a:p>
        </p:txBody>
      </p:sp>
      <p:pic>
        <p:nvPicPr>
          <p:cNvPr id="175" name="Figure" descr=""/>
          <p:cNvPicPr/>
          <p:nvPr/>
        </p:nvPicPr>
        <p:blipFill>
          <a:blip r:embed="rId1"/>
          <a:srcRect l="0" t="-3437" r="0" b="-3437"/>
          <a:stretch/>
        </p:blipFill>
        <p:spPr>
          <a:xfrm>
            <a:off x="457200" y="1122480"/>
            <a:ext cx="8062560" cy="3499560"/>
          </a:xfrm>
          <a:prstGeom prst="rect">
            <a:avLst/>
          </a:prstGeom>
          <a:ln>
            <a:noFill/>
          </a:ln>
        </p:spPr>
      </p:pic>
      <p:sp>
        <p:nvSpPr>
          <p:cNvPr id="176" name="TextShape 2"/>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14.3</a:t>
            </a:r>
            <a:endParaRPr b="0" lang="en-US" sz="21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14.4</a:t>
            </a:r>
            <a:endParaRPr b="0" lang="en-US" sz="2100" spc="-1" strike="noStrike">
              <a:solidFill>
                <a:srgbClr val="000000"/>
              </a:solidFill>
              <a:latin typeface="Calibri"/>
            </a:endParaRPr>
          </a:p>
        </p:txBody>
      </p:sp>
      <p:sp>
        <p:nvSpPr>
          <p:cNvPr id="178"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(a) A research-grade pH meter used in a laboratory can have a resolution of 0.001 pH units, an accuracy of ± 0.002 pH units, and may cost in excess of $1000. (b) A portable pH meter has lower resolution (0.01 pH units), lower accuracy (± 0.2 pH units), and a far lower price tag. (credit b: modification of work by Jacopo Werther)</a:t>
            </a:r>
            <a:endParaRPr b="0" lang="en-US" sz="1600" spc="-1" strike="noStrike">
              <a:solidFill>
                <a:srgbClr val="464846"/>
              </a:solidFill>
              <a:latin typeface="Calibri"/>
            </a:endParaRPr>
          </a:p>
        </p:txBody>
      </p:sp>
      <p:pic>
        <p:nvPicPr>
          <p:cNvPr id="179" name="Figure" descr=""/>
          <p:cNvPicPr/>
          <p:nvPr/>
        </p:nvPicPr>
        <p:blipFill>
          <a:blip r:embed="rId1"/>
          <a:srcRect l="-16010" t="0" r="-16010" b="0"/>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14.5</a:t>
            </a:r>
            <a:endParaRPr b="0" lang="en-US" sz="2100" spc="-1" strike="noStrike">
              <a:solidFill>
                <a:srgbClr val="000000"/>
              </a:solidFill>
              <a:latin typeface="Calibri"/>
            </a:endParaRPr>
          </a:p>
        </p:txBody>
      </p:sp>
      <p:sp>
        <p:nvSpPr>
          <p:cNvPr id="181"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(a) A solution containing a dye mixture, called universal indicator, takes on different colors depending upon its pH. (b) Convenient test strips, called pH paper, contain embedded indicator dyes that yield pH-dependent color changes on contact with aqueous solutions.(credit: modification of work by Sahar Atwa)</a:t>
            </a:r>
            <a:endParaRPr b="0" lang="en-US" sz="1600" spc="-1" strike="noStrike">
              <a:solidFill>
                <a:srgbClr val="464846"/>
              </a:solidFill>
              <a:latin typeface="Calibri"/>
            </a:endParaRPr>
          </a:p>
        </p:txBody>
      </p:sp>
      <p:pic>
        <p:nvPicPr>
          <p:cNvPr id="182" name="Figure" descr=""/>
          <p:cNvPicPr/>
          <p:nvPr/>
        </p:nvPicPr>
        <p:blipFill>
          <a:blip r:embed="rId1"/>
          <a:srcRect l="0" t="-16087" r="0" b="-16087"/>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Learning Objectives</a:t>
            </a:r>
            <a:endParaRPr b="0" lang="en-US" sz="2100" spc="-1" strike="noStrike">
              <a:solidFill>
                <a:srgbClr val="000000"/>
              </a:solidFill>
              <a:latin typeface="Calibri"/>
            </a:endParaRPr>
          </a:p>
        </p:txBody>
      </p:sp>
      <p:sp>
        <p:nvSpPr>
          <p:cNvPr id="184"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14.3 Relative Strengths of Acids and Bases</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Assess the relative strengths of acids and bases according to their ionization constants</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Rationalize trends in acid–base strength in relation to molecular structure</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Carry out equilibrium calculations for weak acid–base systems</a:t>
            </a:r>
            <a:endParaRPr b="0" lang="en-US" sz="1800" spc="-1" strike="noStrike">
              <a:solidFill>
                <a:srgbClr val="db5935"/>
              </a:solidFill>
              <a:latin typeface="Calibri"/>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Relative Strengths of Acids and Bases</a:t>
            </a:r>
            <a:endParaRPr b="0" lang="en-US" sz="2100" spc="-1" strike="noStrike">
              <a:solidFill>
                <a:srgbClr val="000000"/>
              </a:solidFill>
              <a:latin typeface="Calibri"/>
            </a:endParaRPr>
          </a:p>
        </p:txBody>
      </p:sp>
      <p:sp>
        <p:nvSpPr>
          <p:cNvPr id="186" name="TextShape 2"/>
          <p:cNvSpPr txBox="1"/>
          <p:nvPr/>
        </p:nvSpPr>
        <p:spPr>
          <a:xfrm>
            <a:off x="628560" y="955800"/>
            <a:ext cx="7886520" cy="4860720"/>
          </a:xfrm>
          <a:prstGeom prst="rect">
            <a:avLst/>
          </a:prstGeom>
          <a:noFill/>
          <a:ln>
            <a:noFill/>
          </a:ln>
        </p:spPr>
        <p:txBody>
          <a:bodyPr>
            <a:normAutofit/>
          </a:bodyPr>
          <a:p>
            <a:pPr lvl="1" marL="452520" indent="-342720">
              <a:lnSpc>
                <a:spcPct val="90000"/>
              </a:lnSpc>
              <a:spcBef>
                <a:spcPts val="374"/>
              </a:spcBef>
              <a:buClr>
                <a:srgbClr val="464846"/>
              </a:buClr>
              <a:buFont typeface="Arial"/>
              <a:buChar char="•"/>
            </a:pPr>
            <a:r>
              <a:rPr b="0" lang="en-US" sz="2100" spc="-1" strike="noStrike">
                <a:solidFill>
                  <a:srgbClr val="464846"/>
                </a:solidFill>
                <a:latin typeface="Calibri"/>
              </a:rPr>
              <a:t>Brønsted-Lowry Acids are H</a:t>
            </a:r>
            <a:r>
              <a:rPr b="0" lang="en-US" sz="2100" spc="-1" strike="noStrike" baseline="30000">
                <a:solidFill>
                  <a:srgbClr val="464846"/>
                </a:solidFill>
                <a:latin typeface="Calibri"/>
              </a:rPr>
              <a:t>+</a:t>
            </a:r>
            <a:r>
              <a:rPr b="0" lang="en-US" sz="2100" spc="-1" strike="noStrike">
                <a:solidFill>
                  <a:srgbClr val="464846"/>
                </a:solidFill>
                <a:latin typeface="Calibri"/>
              </a:rPr>
              <a:t> donors.</a:t>
            </a:r>
            <a:endParaRPr b="0" lang="en-US" sz="2100" spc="-1" strike="noStrike">
              <a:solidFill>
                <a:srgbClr val="db5935"/>
              </a:solidFill>
              <a:latin typeface="Calibri"/>
            </a:endParaRPr>
          </a:p>
          <a:p>
            <a:endParaRPr b="0" lang="en-US" sz="2100" spc="-1" strike="noStrike">
              <a:solidFill>
                <a:srgbClr val="464846"/>
              </a:solidFill>
              <a:latin typeface="Calibri"/>
            </a:endParaRPr>
          </a:p>
          <a:p>
            <a:pPr lvl="1" marL="452520" indent="-342720">
              <a:lnSpc>
                <a:spcPct val="90000"/>
              </a:lnSpc>
              <a:spcBef>
                <a:spcPts val="374"/>
              </a:spcBef>
              <a:buClr>
                <a:srgbClr val="464846"/>
              </a:buClr>
              <a:buFont typeface="Arial"/>
              <a:buChar char="•"/>
            </a:pPr>
            <a:r>
              <a:rPr b="0" lang="en-US" sz="2100" spc="-1" strike="noStrike">
                <a:solidFill>
                  <a:srgbClr val="1b1e3f"/>
                </a:solidFill>
                <a:latin typeface="Calibri"/>
              </a:rPr>
              <a:t>The strength of an acid is measured by the extent to which it forms H</a:t>
            </a:r>
            <a:r>
              <a:rPr b="0" lang="en-US" sz="2100" spc="-1" strike="noStrike" baseline="-25000">
                <a:solidFill>
                  <a:srgbClr val="1b1e3f"/>
                </a:solidFill>
                <a:latin typeface="Calibri"/>
              </a:rPr>
              <a:t>3</a:t>
            </a:r>
            <a:r>
              <a:rPr b="0" lang="en-US" sz="2100" spc="-1" strike="noStrike">
                <a:solidFill>
                  <a:srgbClr val="1b1e3f"/>
                </a:solidFill>
                <a:latin typeface="Calibri"/>
              </a:rPr>
              <a:t>O</a:t>
            </a:r>
            <a:r>
              <a:rPr b="0" lang="en-US" sz="2100" spc="-1" strike="noStrike" baseline="30000">
                <a:solidFill>
                  <a:srgbClr val="1b1e3f"/>
                </a:solidFill>
                <a:latin typeface="Calibri"/>
              </a:rPr>
              <a:t>+</a:t>
            </a:r>
            <a:r>
              <a:rPr b="0" lang="en-US" sz="2100" spc="-1" strike="noStrike">
                <a:solidFill>
                  <a:srgbClr val="1b1e3f"/>
                </a:solidFill>
                <a:latin typeface="Calibri"/>
              </a:rPr>
              <a:t> in water.</a:t>
            </a:r>
            <a:endParaRPr b="0" lang="en-US" sz="2100" spc="-1" strike="noStrike">
              <a:solidFill>
                <a:srgbClr val="db5935"/>
              </a:solidFill>
              <a:latin typeface="Calibri"/>
            </a:endParaRPr>
          </a:p>
          <a:p>
            <a:endParaRPr b="0" lang="en-US" sz="2100" spc="-1" strike="noStrike">
              <a:solidFill>
                <a:srgbClr val="464846"/>
              </a:solidFill>
              <a:latin typeface="Calibri"/>
            </a:endParaRPr>
          </a:p>
          <a:p>
            <a:pPr marL="109800" algn="ctr">
              <a:lnSpc>
                <a:spcPct val="90000"/>
              </a:lnSpc>
              <a:spcBef>
                <a:spcPts val="374"/>
              </a:spcBef>
            </a:pPr>
            <a:r>
              <a:rPr b="0" lang="en-US" sz="1800" spc="-1" strike="noStrike">
                <a:solidFill>
                  <a:srgbClr val="1b1e3f"/>
                </a:solidFill>
                <a:latin typeface="Calibri"/>
              </a:rPr>
              <a:t>HA</a:t>
            </a:r>
            <a:r>
              <a:rPr b="0" lang="en-US" sz="1800" spc="-1" strike="noStrike" baseline="-25000">
                <a:solidFill>
                  <a:srgbClr val="1b1e3f"/>
                </a:solidFill>
                <a:latin typeface="Calibri"/>
              </a:rPr>
              <a:t>(</a:t>
            </a:r>
            <a:r>
              <a:rPr b="0" i="1" lang="en-US" sz="1800" spc="-1" strike="noStrike" baseline="-25000">
                <a:solidFill>
                  <a:srgbClr val="1b1e3f"/>
                </a:solidFill>
                <a:latin typeface="Calibri"/>
              </a:rPr>
              <a:t>aq</a:t>
            </a:r>
            <a:r>
              <a:rPr b="0" lang="en-US" sz="1800" spc="-1" strike="noStrike" baseline="-25000">
                <a:solidFill>
                  <a:srgbClr val="1b1e3f"/>
                </a:solidFill>
                <a:latin typeface="Calibri"/>
              </a:rPr>
              <a:t>)</a:t>
            </a:r>
            <a:r>
              <a:rPr b="0" lang="en-US" sz="1800" spc="-1" strike="noStrike">
                <a:solidFill>
                  <a:srgbClr val="1b1e3f"/>
                </a:solidFill>
                <a:latin typeface="Calibri"/>
              </a:rPr>
              <a:t>    +    H</a:t>
            </a:r>
            <a:r>
              <a:rPr b="0" lang="en-US" sz="1800" spc="-1" strike="noStrike" baseline="-25000">
                <a:solidFill>
                  <a:srgbClr val="1b1e3f"/>
                </a:solidFill>
                <a:latin typeface="Calibri"/>
              </a:rPr>
              <a:t>2</a:t>
            </a:r>
            <a:r>
              <a:rPr b="0" lang="en-US" sz="1800" spc="-1" strike="noStrike">
                <a:solidFill>
                  <a:srgbClr val="1b1e3f"/>
                </a:solidFill>
                <a:latin typeface="Calibri"/>
              </a:rPr>
              <a:t>O</a:t>
            </a:r>
            <a:r>
              <a:rPr b="0" lang="en-US" sz="1800" spc="-1" strike="noStrike" baseline="-25000">
                <a:solidFill>
                  <a:srgbClr val="1b1e3f"/>
                </a:solidFill>
                <a:latin typeface="Calibri"/>
              </a:rPr>
              <a:t>(</a:t>
            </a:r>
            <a:r>
              <a:rPr b="0" i="1" lang="en-US" sz="1800" spc="-1" strike="noStrike" baseline="-25000">
                <a:solidFill>
                  <a:srgbClr val="1b1e3f"/>
                </a:solidFill>
                <a:latin typeface="Calibri"/>
              </a:rPr>
              <a:t>l</a:t>
            </a:r>
            <a:r>
              <a:rPr b="0" lang="en-US" sz="1800" spc="-1" strike="noStrike" baseline="-25000">
                <a:solidFill>
                  <a:srgbClr val="1b1e3f"/>
                </a:solidFill>
                <a:latin typeface="Calibri"/>
              </a:rPr>
              <a:t>)</a:t>
            </a:r>
            <a:r>
              <a:rPr b="0" lang="en-US" sz="1800" spc="-1" strike="noStrike">
                <a:solidFill>
                  <a:srgbClr val="1b1e3f"/>
                </a:solidFill>
                <a:latin typeface="Calibri"/>
              </a:rPr>
              <a:t>     </a:t>
            </a:r>
            <a:r>
              <a:rPr b="0" lang="en-US" sz="1800" spc="-1" strike="noStrike">
                <a:solidFill>
                  <a:srgbClr val="1b1e3f"/>
                </a:solidFill>
                <a:latin typeface="Calibri"/>
                <a:ea typeface="ヒラギノ角ゴ Pro W3"/>
              </a:rPr>
              <a:t>⇌ </a:t>
            </a:r>
            <a:r>
              <a:rPr b="0" lang="en-US" sz="1800" spc="-1" strike="noStrike">
                <a:solidFill>
                  <a:srgbClr val="1b1e3f"/>
                </a:solidFill>
                <a:latin typeface="Calibri"/>
                <a:ea typeface="ヒラギノ角ゴ Pro W3"/>
              </a:rPr>
              <a:t>	</a:t>
            </a:r>
            <a:r>
              <a:rPr b="0" lang="en-US" sz="1800" spc="-1" strike="noStrike">
                <a:solidFill>
                  <a:srgbClr val="1b1e3f"/>
                </a:solidFill>
                <a:latin typeface="Calibri"/>
                <a:ea typeface="ヒラギノ角ゴ Pro W3"/>
              </a:rPr>
              <a:t>H</a:t>
            </a:r>
            <a:r>
              <a:rPr b="0" lang="en-US" sz="1800" spc="-1" strike="noStrike" baseline="-25000">
                <a:solidFill>
                  <a:srgbClr val="1b1e3f"/>
                </a:solidFill>
                <a:latin typeface="Calibri"/>
                <a:ea typeface="ヒラギノ角ゴ Pro W3"/>
              </a:rPr>
              <a:t>3</a:t>
            </a:r>
            <a:r>
              <a:rPr b="0" lang="en-US" sz="1800" spc="-1" strike="noStrike">
                <a:solidFill>
                  <a:srgbClr val="1b1e3f"/>
                </a:solidFill>
                <a:latin typeface="Calibri"/>
                <a:ea typeface="ヒラギノ角ゴ Pro W3"/>
              </a:rPr>
              <a:t>O</a:t>
            </a:r>
            <a:r>
              <a:rPr b="0" lang="en-US" sz="1800" spc="-1" strike="noStrike" baseline="30000">
                <a:solidFill>
                  <a:srgbClr val="1b1e3f"/>
                </a:solidFill>
                <a:latin typeface="Calibri"/>
                <a:ea typeface="ヒラギノ角ゴ Pro W3"/>
              </a:rPr>
              <a:t>+</a:t>
            </a:r>
            <a:r>
              <a:rPr b="0" lang="en-US" sz="1800" spc="-1" strike="noStrike" baseline="-25000">
                <a:solidFill>
                  <a:srgbClr val="1b1e3f"/>
                </a:solidFill>
                <a:latin typeface="Calibri"/>
                <a:ea typeface="ヒラギノ角ゴ Pro W3"/>
              </a:rPr>
              <a:t>(</a:t>
            </a:r>
            <a:r>
              <a:rPr b="0" i="1" lang="en-US" sz="1800" spc="-1" strike="noStrike" baseline="-25000">
                <a:solidFill>
                  <a:srgbClr val="1b1e3f"/>
                </a:solidFill>
                <a:latin typeface="Calibri"/>
                <a:ea typeface="ヒラギノ角ゴ Pro W3"/>
              </a:rPr>
              <a:t>aq</a:t>
            </a:r>
            <a:r>
              <a:rPr b="0" lang="en-US" sz="1800" spc="-1" strike="noStrike" baseline="-25000">
                <a:solidFill>
                  <a:srgbClr val="1b1e3f"/>
                </a:solidFill>
                <a:latin typeface="Calibri"/>
                <a:ea typeface="ヒラギノ角ゴ Pro W3"/>
              </a:rPr>
              <a:t>)    </a:t>
            </a:r>
            <a:r>
              <a:rPr b="0" lang="en-US" sz="1800" spc="-1" strike="noStrike">
                <a:solidFill>
                  <a:srgbClr val="1b1e3f"/>
                </a:solidFill>
                <a:latin typeface="Calibri"/>
                <a:ea typeface="ヒラギノ角ゴ Pro W3"/>
              </a:rPr>
              <a:t>+    A</a:t>
            </a:r>
            <a:r>
              <a:rPr b="0" lang="en-US" sz="1800" spc="-1" strike="noStrike" baseline="30000">
                <a:solidFill>
                  <a:srgbClr val="464846"/>
                </a:solidFill>
                <a:latin typeface="Calibri"/>
                <a:ea typeface="ヒラギノ角ゴ Pro W3"/>
              </a:rPr>
              <a:t>– </a:t>
            </a:r>
            <a:r>
              <a:rPr b="0" lang="en-US" sz="1800" spc="-1" strike="noStrike" baseline="-25000">
                <a:solidFill>
                  <a:srgbClr val="1b1e3f"/>
                </a:solidFill>
                <a:latin typeface="Calibri"/>
                <a:ea typeface="ヒラギノ角ゴ Pro W3"/>
              </a:rPr>
              <a:t>(</a:t>
            </a:r>
            <a:r>
              <a:rPr b="0" i="1" lang="en-US" sz="1800" spc="-1" strike="noStrike" baseline="-25000">
                <a:solidFill>
                  <a:srgbClr val="1b1e3f"/>
                </a:solidFill>
                <a:latin typeface="Calibri"/>
                <a:ea typeface="ヒラギノ角ゴ Pro W3"/>
              </a:rPr>
              <a:t>aq</a:t>
            </a:r>
            <a:r>
              <a:rPr b="0" lang="en-US" sz="1800" spc="-1" strike="noStrike" baseline="-25000">
                <a:solidFill>
                  <a:srgbClr val="1b1e3f"/>
                </a:solidFill>
                <a:latin typeface="Calibri"/>
                <a:ea typeface="ヒラギノ角ゴ Pro W3"/>
              </a:rPr>
              <a:t>)</a:t>
            </a:r>
            <a:endParaRPr b="0" lang="en-US" sz="1800" spc="-1" strike="noStrike">
              <a:solidFill>
                <a:srgbClr val="464846"/>
              </a:solidFill>
              <a:latin typeface="Calibri"/>
            </a:endParaRPr>
          </a:p>
          <a:p>
            <a:pPr marL="171360" indent="-171000">
              <a:lnSpc>
                <a:spcPct val="90000"/>
              </a:lnSpc>
              <a:spcBef>
                <a:spcPts val="751"/>
              </a:spcBef>
            </a:pPr>
            <a:endParaRPr b="0" lang="en-US" sz="18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ea typeface="ヒラギノ角ゴ Pro W3"/>
              </a:rPr>
              <a:t>Strong acids yield nearly 100% H</a:t>
            </a:r>
            <a:r>
              <a:rPr b="0" lang="en-US" sz="2100" spc="-1" strike="noStrike" baseline="-25000">
                <a:solidFill>
                  <a:srgbClr val="464846"/>
                </a:solidFill>
                <a:latin typeface="Calibri"/>
                <a:ea typeface="ヒラギノ角ゴ Pro W3"/>
              </a:rPr>
              <a:t>3</a:t>
            </a:r>
            <a:r>
              <a:rPr b="0" lang="en-US" sz="2100" spc="-1" strike="noStrike">
                <a:solidFill>
                  <a:srgbClr val="464846"/>
                </a:solidFill>
                <a:latin typeface="Calibri"/>
                <a:ea typeface="ヒラギノ角ゴ Pro W3"/>
              </a:rPr>
              <a:t>O</a:t>
            </a:r>
            <a:r>
              <a:rPr b="0" lang="en-US" sz="2100" spc="-1" strike="noStrike" baseline="30000">
                <a:solidFill>
                  <a:srgbClr val="464846"/>
                </a:solidFill>
                <a:latin typeface="Calibri"/>
                <a:ea typeface="ヒラギノ角ゴ Pro W3"/>
              </a:rPr>
              <a:t>+</a:t>
            </a:r>
            <a:r>
              <a:rPr b="0" lang="en-US" sz="2100" spc="-1" strike="noStrike">
                <a:solidFill>
                  <a:srgbClr val="464846"/>
                </a:solidFill>
                <a:latin typeface="Calibri"/>
                <a:ea typeface="ヒラギノ角ゴ Pro W3"/>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ea typeface="ヒラギノ角ゴ Pro W3"/>
              </a:rPr>
              <a:t>Weak acids yield much less than 100% H</a:t>
            </a:r>
            <a:r>
              <a:rPr b="0" lang="en-US" sz="2100" spc="-1" strike="noStrike" baseline="-25000">
                <a:solidFill>
                  <a:srgbClr val="464846"/>
                </a:solidFill>
                <a:latin typeface="Calibri"/>
                <a:ea typeface="ヒラギノ角ゴ Pro W3"/>
              </a:rPr>
              <a:t>3</a:t>
            </a:r>
            <a:r>
              <a:rPr b="0" lang="en-US" sz="2100" spc="-1" strike="noStrike">
                <a:solidFill>
                  <a:srgbClr val="464846"/>
                </a:solidFill>
                <a:latin typeface="Calibri"/>
                <a:ea typeface="ヒラギノ角ゴ Pro W3"/>
              </a:rPr>
              <a:t>O</a:t>
            </a:r>
            <a:r>
              <a:rPr b="0" lang="en-US" sz="2100" spc="-1" strike="noStrike" baseline="30000">
                <a:solidFill>
                  <a:srgbClr val="464846"/>
                </a:solidFill>
                <a:latin typeface="Calibri"/>
                <a:ea typeface="ヒラギノ角ゴ Pro W3"/>
              </a:rPr>
              <a:t>+</a:t>
            </a:r>
            <a:r>
              <a:rPr b="0" lang="en-US" sz="2100" spc="-1" strike="noStrike">
                <a:solidFill>
                  <a:srgbClr val="464846"/>
                </a:solidFill>
                <a:latin typeface="Calibri"/>
                <a:ea typeface="ヒラギノ角ゴ Pro W3"/>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432720" y="365040"/>
            <a:ext cx="808236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a:t>
            </a:r>
            <a:endParaRPr b="0" lang="en-US" sz="2100" spc="-1" strike="noStrike">
              <a:solidFill>
                <a:srgbClr val="000000"/>
              </a:solidFill>
              <a:latin typeface="Calibri"/>
            </a:endParaRPr>
          </a:p>
        </p:txBody>
      </p:sp>
      <p:sp>
        <p:nvSpPr>
          <p:cNvPr id="127"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Sinkholes such as this are the result of reactions between acidic groundwaters and basic rock formations, like limestone. (credit: modification of work by Emil Kehnel)</a:t>
            </a:r>
            <a:endParaRPr b="0" lang="en-US" sz="1600" spc="-1" strike="noStrike">
              <a:solidFill>
                <a:srgbClr val="464846"/>
              </a:solidFill>
              <a:latin typeface="Calibri"/>
            </a:endParaRPr>
          </a:p>
        </p:txBody>
      </p:sp>
      <p:pic>
        <p:nvPicPr>
          <p:cNvPr id="128" name="Figure" descr=""/>
          <p:cNvPicPr/>
          <p:nvPr/>
        </p:nvPicPr>
        <p:blipFill>
          <a:blip r:embed="rId1"/>
          <a:srcRect l="0" t="-2444" r="0" b="-2444"/>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14.6</a:t>
            </a:r>
            <a:endParaRPr b="0" lang="en-US" sz="2100" spc="-1" strike="noStrike">
              <a:solidFill>
                <a:srgbClr val="000000"/>
              </a:solidFill>
              <a:latin typeface="Calibri"/>
            </a:endParaRPr>
          </a:p>
        </p:txBody>
      </p:sp>
      <p:sp>
        <p:nvSpPr>
          <p:cNvPr id="188"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Some of the common strong acids and bases are listed here.</a:t>
            </a:r>
            <a:endParaRPr b="0" lang="en-US" sz="1600" spc="-1" strike="noStrike">
              <a:solidFill>
                <a:srgbClr val="464846"/>
              </a:solidFill>
              <a:latin typeface="Calibri"/>
            </a:endParaRPr>
          </a:p>
        </p:txBody>
      </p:sp>
      <p:pic>
        <p:nvPicPr>
          <p:cNvPr id="189" name="Figure" descr=""/>
          <p:cNvPicPr/>
          <p:nvPr/>
        </p:nvPicPr>
        <p:blipFill>
          <a:blip r:embed="rId1"/>
          <a:srcRect l="-3279" t="0" r="-3279" b="0"/>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Acid-Ionization Constant, </a:t>
            </a:r>
            <a:r>
              <a:rPr b="1" i="1" lang="en-US" sz="2100" spc="-1" strike="noStrike">
                <a:solidFill>
                  <a:srgbClr val="70ad47"/>
                </a:solidFill>
                <a:latin typeface="Calibri Light"/>
              </a:rPr>
              <a:t>K</a:t>
            </a:r>
            <a:r>
              <a:rPr b="1" lang="en-US" sz="2100" spc="-1" strike="noStrike" baseline="-25000">
                <a:solidFill>
                  <a:srgbClr val="70ad47"/>
                </a:solidFill>
                <a:latin typeface="Calibri Light"/>
              </a:rPr>
              <a:t>a</a:t>
            </a:r>
            <a:endParaRPr b="0" lang="en-US" sz="2100" spc="-1" strike="noStrike">
              <a:solidFill>
                <a:srgbClr val="000000"/>
              </a:solidFill>
              <a:latin typeface="Calibri"/>
            </a:endParaRPr>
          </a:p>
        </p:txBody>
      </p:sp>
      <p:sp>
        <p:nvSpPr>
          <p:cNvPr id="191"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000" spc="-1" strike="noStrike">
                <a:solidFill>
                  <a:srgbClr val="464846"/>
                </a:solidFill>
                <a:latin typeface="Calibri"/>
              </a:rPr>
              <a:t>The relative strengths of weak acids can be determined by measuring their equilibrium constants. </a:t>
            </a:r>
            <a:endParaRPr b="0" lang="en-US" sz="2000" spc="-1" strike="noStrike">
              <a:solidFill>
                <a:srgbClr val="464846"/>
              </a:solidFill>
              <a:latin typeface="Calibri"/>
            </a:endParaRPr>
          </a:p>
          <a:p>
            <a:pPr>
              <a:lnSpc>
                <a:spcPct val="90000"/>
              </a:lnSpc>
              <a:spcBef>
                <a:spcPts val="751"/>
              </a:spcBef>
            </a:pPr>
            <a:endParaRPr b="0" lang="en-US" sz="20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000" spc="-1" strike="noStrike">
                <a:solidFill>
                  <a:srgbClr val="464846"/>
                </a:solidFill>
                <a:latin typeface="Calibri"/>
              </a:rPr>
              <a:t>The equilibrium constant for an acid is called the </a:t>
            </a:r>
            <a:r>
              <a:rPr b="1" lang="en-US" sz="2000" spc="-1" strike="noStrike">
                <a:solidFill>
                  <a:srgbClr val="464846"/>
                </a:solidFill>
                <a:latin typeface="Calibri"/>
              </a:rPr>
              <a:t>acid-ionization constant (</a:t>
            </a:r>
            <a:r>
              <a:rPr b="1" i="1" lang="en-US" sz="2000" spc="-1" strike="noStrike">
                <a:solidFill>
                  <a:srgbClr val="464846"/>
                </a:solidFill>
                <a:latin typeface="Calibri"/>
              </a:rPr>
              <a:t>K</a:t>
            </a:r>
            <a:r>
              <a:rPr b="1" lang="en-US" sz="2000" spc="-1" strike="noStrike" baseline="-25000">
                <a:solidFill>
                  <a:srgbClr val="464846"/>
                </a:solidFill>
                <a:latin typeface="Calibri"/>
              </a:rPr>
              <a:t>a</a:t>
            </a:r>
            <a:r>
              <a:rPr b="1" lang="en-US" sz="2000" spc="-1" strike="noStrike">
                <a:solidFill>
                  <a:srgbClr val="464846"/>
                </a:solidFill>
                <a:latin typeface="Calibri"/>
              </a:rPr>
              <a:t>). </a:t>
            </a:r>
            <a:endParaRPr b="0" lang="en-US" sz="2000" spc="-1" strike="noStrike">
              <a:solidFill>
                <a:srgbClr val="464846"/>
              </a:solidFill>
              <a:latin typeface="Calibri"/>
            </a:endParaRPr>
          </a:p>
          <a:p>
            <a:pPr>
              <a:lnSpc>
                <a:spcPct val="90000"/>
              </a:lnSpc>
              <a:spcBef>
                <a:spcPts val="751"/>
              </a:spcBef>
            </a:pPr>
            <a:endParaRPr b="0" lang="en-US" sz="2000" spc="-1" strike="noStrike">
              <a:solidFill>
                <a:srgbClr val="464846"/>
              </a:solidFill>
              <a:latin typeface="Calibri"/>
            </a:endParaRPr>
          </a:p>
          <a:p>
            <a:pPr marL="171360" indent="-171000" algn="ctr">
              <a:lnSpc>
                <a:spcPct val="90000"/>
              </a:lnSpc>
              <a:spcBef>
                <a:spcPts val="751"/>
              </a:spcBef>
            </a:pPr>
            <a:r>
              <a:rPr b="0" lang="en-US" sz="2100" spc="-1" strike="noStrike">
                <a:solidFill>
                  <a:srgbClr val="464846"/>
                </a:solidFill>
                <a:latin typeface="Calibri"/>
              </a:rPr>
              <a:t>HA</a:t>
            </a:r>
            <a:r>
              <a:rPr b="0" lang="en-US" sz="2100" spc="-1" strike="noStrike" baseline="-25000">
                <a:solidFill>
                  <a:srgbClr val="464846"/>
                </a:solidFill>
                <a:latin typeface="Calibri"/>
              </a:rPr>
              <a:t>(</a:t>
            </a:r>
            <a:r>
              <a:rPr b="0" i="1" lang="en-US" sz="2100" spc="-1" strike="noStrike" baseline="-25000">
                <a:solidFill>
                  <a:srgbClr val="464846"/>
                </a:solidFill>
                <a:latin typeface="Calibri"/>
              </a:rPr>
              <a:t>aq</a:t>
            </a:r>
            <a:r>
              <a:rPr b="0" lang="en-US" sz="2100" spc="-1" strike="noStrike" baseline="-25000">
                <a:solidFill>
                  <a:srgbClr val="464846"/>
                </a:solidFill>
                <a:latin typeface="Calibri"/>
              </a:rPr>
              <a:t>)</a:t>
            </a:r>
            <a:r>
              <a:rPr b="0" lang="en-US" sz="2100" spc="-1" strike="noStrike">
                <a:solidFill>
                  <a:srgbClr val="464846"/>
                </a:solidFill>
                <a:latin typeface="Calibri"/>
              </a:rPr>
              <a:t>    +    H</a:t>
            </a:r>
            <a:r>
              <a:rPr b="0" lang="en-US" sz="2100" spc="-1" strike="noStrike" baseline="-25000">
                <a:solidFill>
                  <a:srgbClr val="464846"/>
                </a:solidFill>
                <a:latin typeface="Calibri"/>
              </a:rPr>
              <a:t>2</a:t>
            </a:r>
            <a:r>
              <a:rPr b="0" lang="en-US" sz="2100" spc="-1" strike="noStrike">
                <a:solidFill>
                  <a:srgbClr val="464846"/>
                </a:solidFill>
                <a:latin typeface="Calibri"/>
              </a:rPr>
              <a:t>O</a:t>
            </a:r>
            <a:r>
              <a:rPr b="0" lang="en-US" sz="2100" spc="-1" strike="noStrike" baseline="-25000">
                <a:solidFill>
                  <a:srgbClr val="464846"/>
                </a:solidFill>
                <a:latin typeface="Calibri"/>
              </a:rPr>
              <a:t>(</a:t>
            </a:r>
            <a:r>
              <a:rPr b="0" i="1" lang="en-US" sz="2100" spc="-1" strike="noStrike" baseline="-25000">
                <a:solidFill>
                  <a:srgbClr val="464846"/>
                </a:solidFill>
                <a:latin typeface="Calibri"/>
              </a:rPr>
              <a:t>l</a:t>
            </a:r>
            <a:r>
              <a:rPr b="0" lang="en-US" sz="2100" spc="-1" strike="noStrike" baseline="-25000">
                <a:solidFill>
                  <a:srgbClr val="464846"/>
                </a:solidFill>
                <a:latin typeface="Calibri"/>
              </a:rPr>
              <a:t>)</a:t>
            </a:r>
            <a:r>
              <a:rPr b="0" lang="en-US" sz="2100" spc="-1" strike="noStrike">
                <a:solidFill>
                  <a:srgbClr val="464846"/>
                </a:solidFill>
                <a:latin typeface="Calibri"/>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H</a:t>
            </a:r>
            <a:r>
              <a:rPr b="0" lang="en-US" sz="2100" spc="-1" strike="noStrike" baseline="-25000">
                <a:solidFill>
                  <a:srgbClr val="464846"/>
                </a:solidFill>
                <a:latin typeface="Calibri"/>
                <a:ea typeface="ヒラギノ角ゴ Pro W3"/>
              </a:rPr>
              <a:t>3</a:t>
            </a:r>
            <a:r>
              <a:rPr b="0" lang="en-US" sz="2100" spc="-1" strike="noStrike">
                <a:solidFill>
                  <a:srgbClr val="464846"/>
                </a:solidFill>
                <a:latin typeface="Calibri"/>
                <a:ea typeface="ヒラギノ角ゴ Pro W3"/>
              </a:rPr>
              <a:t>O</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    </a:t>
            </a:r>
            <a:r>
              <a:rPr b="0" lang="en-US" sz="2100" spc="-1" strike="noStrike">
                <a:solidFill>
                  <a:srgbClr val="464846"/>
                </a:solidFill>
                <a:latin typeface="Calibri"/>
                <a:ea typeface="ヒラギノ角ゴ Pro W3"/>
              </a:rPr>
              <a:t>+    A</a:t>
            </a:r>
            <a:r>
              <a:rPr b="0" lang="en-US" sz="2100" spc="-1" strike="noStrike" baseline="30000">
                <a:solidFill>
                  <a:srgbClr val="464846"/>
                </a:solidFill>
                <a:latin typeface="Calibri"/>
                <a:ea typeface="ヒラギノ角ゴ Pro W3"/>
              </a:rPr>
              <a:t> –</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Acid-Ionization Constant, </a:t>
            </a:r>
            <a:r>
              <a:rPr b="1" i="1" lang="en-US" sz="2100" spc="-1" strike="noStrike">
                <a:solidFill>
                  <a:srgbClr val="70ad47"/>
                </a:solidFill>
                <a:latin typeface="Calibri Light"/>
              </a:rPr>
              <a:t>K</a:t>
            </a:r>
            <a:r>
              <a:rPr b="1" lang="en-US" sz="2100" spc="-1" strike="noStrike" baseline="-25000">
                <a:solidFill>
                  <a:srgbClr val="70ad47"/>
                </a:solidFill>
                <a:latin typeface="Calibri Light"/>
              </a:rPr>
              <a:t>a</a:t>
            </a:r>
            <a:endParaRPr b="0" lang="en-US" sz="2100" spc="-1" strike="noStrike">
              <a:solidFill>
                <a:srgbClr val="000000"/>
              </a:solidFill>
              <a:latin typeface="Calibri"/>
            </a:endParaRPr>
          </a:p>
        </p:txBody>
      </p:sp>
      <p:sp>
        <p:nvSpPr>
          <p:cNvPr id="193" name="TextShape 2"/>
          <p:cNvSpPr txBox="1"/>
          <p:nvPr/>
        </p:nvSpPr>
        <p:spPr>
          <a:xfrm>
            <a:off x="628560" y="955800"/>
            <a:ext cx="7886520" cy="3795840"/>
          </a:xfrm>
          <a:prstGeom prst="rect">
            <a:avLst/>
          </a:prstGeom>
          <a:noFill/>
          <a:ln>
            <a:noFill/>
          </a:ln>
        </p:spPr>
        <p:txBody>
          <a:bodyPr>
            <a:noAutofit/>
          </a:bodyPr>
          <a:p>
            <a:pPr algn="ctr">
              <a:lnSpc>
                <a:spcPct val="90000"/>
              </a:lnSpc>
              <a:spcBef>
                <a:spcPts val="751"/>
              </a:spcBef>
            </a:pPr>
            <a:r>
              <a:rPr b="0" lang="en-US" sz="2100" spc="-1" strike="noStrike">
                <a:solidFill>
                  <a:srgbClr val="464846"/>
                </a:solidFill>
                <a:latin typeface="Calibri"/>
              </a:rPr>
              <a:t>HA</a:t>
            </a:r>
            <a:r>
              <a:rPr b="0" lang="en-US" sz="2100" spc="-1" strike="noStrike" baseline="-25000">
                <a:solidFill>
                  <a:srgbClr val="464846"/>
                </a:solidFill>
                <a:latin typeface="Calibri"/>
              </a:rPr>
              <a:t>(</a:t>
            </a:r>
            <a:r>
              <a:rPr b="0" i="1" lang="en-US" sz="2100" spc="-1" strike="noStrike" baseline="-25000">
                <a:solidFill>
                  <a:srgbClr val="464846"/>
                </a:solidFill>
                <a:latin typeface="Calibri"/>
              </a:rPr>
              <a:t>aq</a:t>
            </a:r>
            <a:r>
              <a:rPr b="0" lang="en-US" sz="2100" spc="-1" strike="noStrike" baseline="-25000">
                <a:solidFill>
                  <a:srgbClr val="464846"/>
                </a:solidFill>
                <a:latin typeface="Calibri"/>
              </a:rPr>
              <a:t>)</a:t>
            </a:r>
            <a:r>
              <a:rPr b="0" lang="en-US" sz="2100" spc="-1" strike="noStrike">
                <a:solidFill>
                  <a:srgbClr val="464846"/>
                </a:solidFill>
                <a:latin typeface="Calibri"/>
              </a:rPr>
              <a:t>    +    H</a:t>
            </a:r>
            <a:r>
              <a:rPr b="0" lang="en-US" sz="2100" spc="-1" strike="noStrike" baseline="-25000">
                <a:solidFill>
                  <a:srgbClr val="464846"/>
                </a:solidFill>
                <a:latin typeface="Calibri"/>
              </a:rPr>
              <a:t>2</a:t>
            </a:r>
            <a:r>
              <a:rPr b="0" lang="en-US" sz="2100" spc="-1" strike="noStrike">
                <a:solidFill>
                  <a:srgbClr val="464846"/>
                </a:solidFill>
                <a:latin typeface="Calibri"/>
              </a:rPr>
              <a:t>O</a:t>
            </a:r>
            <a:r>
              <a:rPr b="0" lang="en-US" sz="2100" spc="-1" strike="noStrike" baseline="-25000">
                <a:solidFill>
                  <a:srgbClr val="464846"/>
                </a:solidFill>
                <a:latin typeface="Calibri"/>
              </a:rPr>
              <a:t>(</a:t>
            </a:r>
            <a:r>
              <a:rPr b="0" i="1" lang="en-US" sz="2100" spc="-1" strike="noStrike" baseline="-25000">
                <a:solidFill>
                  <a:srgbClr val="464846"/>
                </a:solidFill>
                <a:latin typeface="Calibri"/>
              </a:rPr>
              <a:t>l</a:t>
            </a:r>
            <a:r>
              <a:rPr b="0" lang="en-US" sz="2100" spc="-1" strike="noStrike" baseline="-25000">
                <a:solidFill>
                  <a:srgbClr val="464846"/>
                </a:solidFill>
                <a:latin typeface="Calibri"/>
              </a:rPr>
              <a:t>)</a:t>
            </a:r>
            <a:r>
              <a:rPr b="0" lang="en-US" sz="2100" spc="-1" strike="noStrike">
                <a:solidFill>
                  <a:srgbClr val="464846"/>
                </a:solidFill>
                <a:latin typeface="Calibri"/>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H</a:t>
            </a:r>
            <a:r>
              <a:rPr b="0" lang="en-US" sz="2100" spc="-1" strike="noStrike" baseline="-25000">
                <a:solidFill>
                  <a:srgbClr val="464846"/>
                </a:solidFill>
                <a:latin typeface="Calibri"/>
                <a:ea typeface="ヒラギノ角ゴ Pro W3"/>
              </a:rPr>
              <a:t>3</a:t>
            </a:r>
            <a:r>
              <a:rPr b="0" lang="en-US" sz="2100" spc="-1" strike="noStrike">
                <a:solidFill>
                  <a:srgbClr val="464846"/>
                </a:solidFill>
                <a:latin typeface="Calibri"/>
                <a:ea typeface="ヒラギノ角ゴ Pro W3"/>
              </a:rPr>
              <a:t>O</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    </a:t>
            </a:r>
            <a:r>
              <a:rPr b="0" lang="en-US" sz="2100" spc="-1" strike="noStrike">
                <a:solidFill>
                  <a:srgbClr val="464846"/>
                </a:solidFill>
                <a:latin typeface="Calibri"/>
                <a:ea typeface="ヒラギノ角ゴ Pro W3"/>
              </a:rPr>
              <a:t>+    A</a:t>
            </a:r>
            <a:r>
              <a:rPr b="0" lang="en-US" sz="2100" spc="-1" strike="noStrike" baseline="30000">
                <a:solidFill>
                  <a:srgbClr val="464846"/>
                </a:solidFill>
                <a:latin typeface="Calibri"/>
                <a:ea typeface="ヒラギノ角ゴ Pro W3"/>
              </a:rPr>
              <a:t> –</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i="1" lang="en-US" sz="2100" spc="-1" strike="noStrike">
                <a:solidFill>
                  <a:srgbClr val="464846"/>
                </a:solidFill>
                <a:latin typeface="Calibri"/>
                <a:ea typeface="ヒラギノ角ゴ Pro W3"/>
              </a:rPr>
              <a:t>K</a:t>
            </a:r>
            <a:r>
              <a:rPr b="0" lang="en-US" sz="2100" spc="-1" strike="noStrike" baseline="-25000">
                <a:solidFill>
                  <a:srgbClr val="464846"/>
                </a:solidFill>
                <a:latin typeface="Calibri"/>
                <a:ea typeface="ヒラギノ角ゴ Pro W3"/>
              </a:rPr>
              <a:t>a</a:t>
            </a:r>
            <a:r>
              <a:rPr b="0" lang="en-US" sz="2100" spc="-1" strike="noStrike">
                <a:solidFill>
                  <a:srgbClr val="464846"/>
                </a:solidFill>
                <a:latin typeface="Calibri"/>
                <a:ea typeface="ヒラギノ角ゴ Pro W3"/>
              </a:rPr>
              <a:t> values are related to the strength of the acid.</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ea typeface="ヒラギノ角ゴ Pro W3"/>
              </a:rPr>
              <a:t>The larger the </a:t>
            </a:r>
            <a:r>
              <a:rPr b="0" i="1" lang="en-US" sz="1800" spc="-1" strike="noStrike">
                <a:solidFill>
                  <a:srgbClr val="1b1e3f"/>
                </a:solidFill>
                <a:latin typeface="Calibri"/>
                <a:ea typeface="ヒラギノ角ゴ Pro W3"/>
              </a:rPr>
              <a:t>K</a:t>
            </a:r>
            <a:r>
              <a:rPr b="0" lang="en-US" sz="1800" spc="-1" strike="noStrike" baseline="-25000">
                <a:solidFill>
                  <a:srgbClr val="1b1e3f"/>
                </a:solidFill>
                <a:latin typeface="Calibri"/>
                <a:ea typeface="ヒラギノ角ゴ Pro W3"/>
              </a:rPr>
              <a:t>a</a:t>
            </a:r>
            <a:r>
              <a:rPr b="0" lang="en-US" sz="1800" spc="-1" strike="noStrike">
                <a:solidFill>
                  <a:srgbClr val="1b1e3f"/>
                </a:solidFill>
                <a:latin typeface="Calibri"/>
                <a:ea typeface="ヒラギノ角ゴ Pro W3"/>
              </a:rPr>
              <a:t> of an acid, the stronger the acid. </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ea typeface="ヒラギノ角ゴ Pro W3"/>
              </a:rPr>
              <a:t>The smaller the </a:t>
            </a:r>
            <a:r>
              <a:rPr b="0" i="1" lang="en-US" sz="1800" spc="-1" strike="noStrike">
                <a:solidFill>
                  <a:srgbClr val="1b1e3f"/>
                </a:solidFill>
                <a:latin typeface="Calibri"/>
                <a:ea typeface="ヒラギノ角ゴ Pro W3"/>
              </a:rPr>
              <a:t>K</a:t>
            </a:r>
            <a:r>
              <a:rPr b="0" lang="en-US" sz="1800" spc="-1" strike="noStrike" baseline="-25000">
                <a:solidFill>
                  <a:srgbClr val="1b1e3f"/>
                </a:solidFill>
                <a:latin typeface="Calibri"/>
                <a:ea typeface="ヒラギノ角ゴ Pro W3"/>
              </a:rPr>
              <a:t>a</a:t>
            </a:r>
            <a:r>
              <a:rPr b="0" lang="en-US" sz="1800" spc="-1" strike="noStrike">
                <a:solidFill>
                  <a:srgbClr val="1b1e3f"/>
                </a:solidFill>
                <a:latin typeface="Calibri"/>
                <a:ea typeface="ヒラギノ角ゴ Pro W3"/>
              </a:rPr>
              <a:t> of an acid, the weaker the acid.</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Relative Strength of Bases</a:t>
            </a:r>
            <a:endParaRPr b="0" lang="en-US" sz="2100" spc="-1" strike="noStrike">
              <a:solidFill>
                <a:srgbClr val="000000"/>
              </a:solidFill>
              <a:latin typeface="Calibri"/>
            </a:endParaRPr>
          </a:p>
        </p:txBody>
      </p:sp>
      <p:sp>
        <p:nvSpPr>
          <p:cNvPr id="195" name="TextShape 2"/>
          <p:cNvSpPr txBox="1"/>
          <p:nvPr/>
        </p:nvSpPr>
        <p:spPr>
          <a:xfrm>
            <a:off x="628560" y="955800"/>
            <a:ext cx="7886520" cy="4464000"/>
          </a:xfrm>
          <a:prstGeom prst="rect">
            <a:avLst/>
          </a:prstGeom>
          <a:noFill/>
          <a:ln>
            <a:noFill/>
          </a:ln>
        </p:spPr>
        <p:txBody>
          <a:bodyPr>
            <a:normAutofit/>
          </a:bodyPr>
          <a:p>
            <a:pPr lvl="1" marL="173880" indent="-173520">
              <a:lnSpc>
                <a:spcPct val="90000"/>
              </a:lnSpc>
              <a:spcBef>
                <a:spcPts val="374"/>
              </a:spcBef>
              <a:buClr>
                <a:srgbClr val="464846"/>
              </a:buClr>
              <a:buFont typeface="Arial"/>
              <a:buChar char="•"/>
            </a:pPr>
            <a:r>
              <a:rPr b="0" lang="en-US" sz="2100" spc="-1" strike="noStrike">
                <a:solidFill>
                  <a:srgbClr val="464846"/>
                </a:solidFill>
                <a:latin typeface="Calibri"/>
              </a:rPr>
              <a:t>Brønsted-Lowry Bases are H</a:t>
            </a:r>
            <a:r>
              <a:rPr b="0" lang="en-US" sz="2100" spc="-1" strike="noStrike" baseline="30000">
                <a:solidFill>
                  <a:srgbClr val="464846"/>
                </a:solidFill>
                <a:latin typeface="Calibri"/>
              </a:rPr>
              <a:t>+</a:t>
            </a:r>
            <a:r>
              <a:rPr b="0" lang="en-US" sz="2100" spc="-1" strike="noStrike">
                <a:solidFill>
                  <a:srgbClr val="464846"/>
                </a:solidFill>
                <a:latin typeface="Calibri"/>
              </a:rPr>
              <a:t> acceptors.</a:t>
            </a:r>
            <a:endParaRPr b="0" lang="en-US" sz="2100" spc="-1" strike="noStrike">
              <a:solidFill>
                <a:srgbClr val="db5935"/>
              </a:solidFill>
              <a:latin typeface="Calibri"/>
            </a:endParaRPr>
          </a:p>
          <a:p>
            <a:endParaRPr b="0" lang="en-US" sz="2100" spc="-1" strike="noStrike">
              <a:solidFill>
                <a:srgbClr val="464846"/>
              </a:solidFill>
              <a:latin typeface="Calibri"/>
            </a:endParaRPr>
          </a:p>
          <a:p>
            <a:pPr lvl="1" marL="173880" indent="-173520">
              <a:lnSpc>
                <a:spcPct val="90000"/>
              </a:lnSpc>
              <a:spcBef>
                <a:spcPts val="374"/>
              </a:spcBef>
              <a:buClr>
                <a:srgbClr val="464846"/>
              </a:buClr>
              <a:buFont typeface="Arial"/>
              <a:buChar char="•"/>
            </a:pPr>
            <a:r>
              <a:rPr b="0" lang="en-US" sz="2100" spc="-1" strike="noStrike">
                <a:solidFill>
                  <a:srgbClr val="1b1e3f"/>
                </a:solidFill>
                <a:latin typeface="Calibri"/>
              </a:rPr>
              <a:t>The strength of a base is measured by the extent to which it forms hydroxide ions in water. </a:t>
            </a:r>
            <a:endParaRPr b="0" lang="en-US" sz="2100" spc="-1" strike="noStrike">
              <a:solidFill>
                <a:srgbClr val="db5935"/>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gn="ctr">
              <a:lnSpc>
                <a:spcPct val="90000"/>
              </a:lnSpc>
              <a:spcBef>
                <a:spcPts val="751"/>
              </a:spcBef>
            </a:pPr>
            <a:r>
              <a:rPr b="0" lang="en-US" sz="2100" spc="-1" strike="noStrike">
                <a:solidFill>
                  <a:srgbClr val="464846"/>
                </a:solidFill>
                <a:latin typeface="Calibri"/>
              </a:rPr>
              <a:t>B</a:t>
            </a:r>
            <a:r>
              <a:rPr b="0" lang="en-US" sz="2100" spc="-1" strike="noStrike" baseline="-25000">
                <a:solidFill>
                  <a:srgbClr val="464846"/>
                </a:solidFill>
                <a:latin typeface="Calibri"/>
              </a:rPr>
              <a:t>(</a:t>
            </a:r>
            <a:r>
              <a:rPr b="0" i="1" lang="en-US" sz="2100" spc="-1" strike="noStrike" baseline="-25000">
                <a:solidFill>
                  <a:srgbClr val="464846"/>
                </a:solidFill>
                <a:latin typeface="Calibri"/>
              </a:rPr>
              <a:t>aq</a:t>
            </a:r>
            <a:r>
              <a:rPr b="0" lang="en-US" sz="2100" spc="-1" strike="noStrike" baseline="-25000">
                <a:solidFill>
                  <a:srgbClr val="464846"/>
                </a:solidFill>
                <a:latin typeface="Calibri"/>
              </a:rPr>
              <a:t>)</a:t>
            </a:r>
            <a:r>
              <a:rPr b="0" lang="en-US" sz="2100" spc="-1" strike="noStrike">
                <a:solidFill>
                  <a:srgbClr val="464846"/>
                </a:solidFill>
                <a:latin typeface="Calibri"/>
              </a:rPr>
              <a:t>    +    H</a:t>
            </a:r>
            <a:r>
              <a:rPr b="0" lang="en-US" sz="2100" spc="-1" strike="noStrike" baseline="-25000">
                <a:solidFill>
                  <a:srgbClr val="464846"/>
                </a:solidFill>
                <a:latin typeface="Calibri"/>
              </a:rPr>
              <a:t>2</a:t>
            </a:r>
            <a:r>
              <a:rPr b="0" lang="en-US" sz="2100" spc="-1" strike="noStrike">
                <a:solidFill>
                  <a:srgbClr val="464846"/>
                </a:solidFill>
                <a:latin typeface="Calibri"/>
              </a:rPr>
              <a:t>O</a:t>
            </a:r>
            <a:r>
              <a:rPr b="0" lang="en-US" sz="2100" spc="-1" strike="noStrike" baseline="-25000">
                <a:solidFill>
                  <a:srgbClr val="464846"/>
                </a:solidFill>
                <a:latin typeface="Calibri"/>
              </a:rPr>
              <a:t>(</a:t>
            </a:r>
            <a:r>
              <a:rPr b="0" i="1" lang="en-US" sz="2100" spc="-1" strike="noStrike" baseline="-25000">
                <a:solidFill>
                  <a:srgbClr val="464846"/>
                </a:solidFill>
                <a:latin typeface="Calibri"/>
              </a:rPr>
              <a:t>l</a:t>
            </a:r>
            <a:r>
              <a:rPr b="0" lang="en-US" sz="2100" spc="-1" strike="noStrike" baseline="-25000">
                <a:solidFill>
                  <a:srgbClr val="464846"/>
                </a:solidFill>
                <a:latin typeface="Calibri"/>
              </a:rPr>
              <a:t>)</a:t>
            </a:r>
            <a:r>
              <a:rPr b="0" lang="en-US" sz="2100" spc="-1" strike="noStrike">
                <a:solidFill>
                  <a:srgbClr val="464846"/>
                </a:solidFill>
                <a:latin typeface="Calibri"/>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HB</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    </a:t>
            </a:r>
            <a:r>
              <a:rPr b="0" lang="en-US" sz="2100" spc="-1" strike="noStrike">
                <a:solidFill>
                  <a:srgbClr val="464846"/>
                </a:solidFill>
                <a:latin typeface="Calibri"/>
                <a:ea typeface="ヒラギノ角ゴ Pro W3"/>
              </a:rPr>
              <a:t>+    OH</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a:t>
            </a:r>
            <a:endParaRPr b="0" lang="en-US" sz="2100" spc="-1" strike="noStrike">
              <a:solidFill>
                <a:srgbClr val="464846"/>
              </a:solidFill>
              <a:latin typeface="Calibri"/>
            </a:endParaRPr>
          </a:p>
          <a:p>
            <a:pPr marL="171360" indent="-171000">
              <a:lnSpc>
                <a:spcPct val="90000"/>
              </a:lnSpc>
              <a:spcBef>
                <a:spcPts val="751"/>
              </a:spcBef>
            </a:pPr>
            <a:endParaRPr b="0" lang="en-US" sz="2100" spc="-1" strike="noStrike">
              <a:solidFill>
                <a:srgbClr val="464846"/>
              </a:solidFill>
              <a:latin typeface="Calibri"/>
            </a:endParaRPr>
          </a:p>
          <a:p>
            <a:pPr lvl="1" marL="171360" indent="-171000">
              <a:lnSpc>
                <a:spcPct val="90000"/>
              </a:lnSpc>
              <a:spcBef>
                <a:spcPts val="751"/>
              </a:spcBef>
              <a:buClr>
                <a:srgbClr val="1b1e3f"/>
              </a:buClr>
              <a:buFont typeface="Arial"/>
              <a:buChar char="•"/>
            </a:pPr>
            <a:r>
              <a:rPr b="0" lang="en-US" sz="2100" spc="-1" strike="noStrike">
                <a:solidFill>
                  <a:srgbClr val="1b1e3f"/>
                </a:solidFill>
                <a:latin typeface="Calibri"/>
                <a:ea typeface="ヒラギノ角ゴ Pro W3"/>
              </a:rPr>
              <a:t>Strong bases yield nearly 100% OH</a:t>
            </a:r>
            <a:r>
              <a:rPr b="0" lang="en-US" sz="2100" spc="-1" strike="noStrike" baseline="30000">
                <a:solidFill>
                  <a:srgbClr val="1b1e3f"/>
                </a:solidFill>
                <a:latin typeface="Calibri"/>
                <a:ea typeface="ヒラギノ角ゴ Pro W3"/>
              </a:rPr>
              <a:t>–</a:t>
            </a:r>
            <a:r>
              <a:rPr b="0" lang="en-US" sz="2100" spc="-1" strike="noStrike">
                <a:solidFill>
                  <a:srgbClr val="464846"/>
                </a:solidFill>
                <a:latin typeface="Calibri"/>
                <a:ea typeface="ヒラギノ角ゴ Pro W3"/>
              </a:rPr>
              <a:t>.</a:t>
            </a:r>
            <a:endParaRPr b="0" lang="en-US" sz="2100" spc="-1" strike="noStrike">
              <a:solidFill>
                <a:srgbClr val="db5935"/>
              </a:solidFill>
              <a:latin typeface="Calibri"/>
            </a:endParaRPr>
          </a:p>
          <a:p>
            <a:pPr>
              <a:lnSpc>
                <a:spcPct val="90000"/>
              </a:lnSpc>
              <a:spcBef>
                <a:spcPts val="751"/>
              </a:spcBef>
            </a:pPr>
            <a:endParaRPr b="0" lang="en-US" sz="2100" spc="-1" strike="noStrike">
              <a:solidFill>
                <a:srgbClr val="464846"/>
              </a:solidFill>
              <a:latin typeface="Calibri"/>
            </a:endParaRPr>
          </a:p>
          <a:p>
            <a:pPr lvl="1" marL="171360" indent="-171000">
              <a:lnSpc>
                <a:spcPct val="90000"/>
              </a:lnSpc>
              <a:spcBef>
                <a:spcPts val="751"/>
              </a:spcBef>
              <a:buClr>
                <a:srgbClr val="1b1e3f"/>
              </a:buClr>
              <a:buFont typeface="Arial"/>
              <a:buChar char="•"/>
            </a:pPr>
            <a:r>
              <a:rPr b="0" lang="en-US" sz="2100" spc="-1" strike="noStrike">
                <a:solidFill>
                  <a:srgbClr val="1b1e3f"/>
                </a:solidFill>
                <a:latin typeface="Calibri"/>
                <a:ea typeface="ヒラギノ角ゴ Pro W3"/>
              </a:rPr>
              <a:t>Weak bases yield much less than 100% OH</a:t>
            </a:r>
            <a:r>
              <a:rPr b="0" lang="en-US" sz="2100" spc="-1" strike="noStrike" baseline="30000">
                <a:solidFill>
                  <a:srgbClr val="1b1e3f"/>
                </a:solidFill>
                <a:latin typeface="Calibri"/>
                <a:ea typeface="ヒラギノ角ゴ Pro W3"/>
              </a:rPr>
              <a:t>–</a:t>
            </a:r>
            <a:r>
              <a:rPr b="0" lang="en-US" sz="2100" spc="-1" strike="noStrike">
                <a:solidFill>
                  <a:srgbClr val="464846"/>
                </a:solidFill>
                <a:latin typeface="Calibri"/>
                <a:ea typeface="ヒラギノ角ゴ Pro W3"/>
              </a:rPr>
              <a:t>.</a:t>
            </a:r>
            <a:endParaRPr b="0" lang="en-US" sz="2100" spc="-1" strike="noStrike">
              <a:solidFill>
                <a:srgbClr val="db5935"/>
              </a:solidFill>
              <a:latin typeface="Calibri"/>
            </a:endParaRPr>
          </a:p>
          <a:p>
            <a:pPr>
              <a:lnSpc>
                <a:spcPct val="90000"/>
              </a:lnSpc>
              <a:spcBef>
                <a:spcPts val="751"/>
              </a:spcBef>
            </a:pP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Base-Ionization Constant, </a:t>
            </a:r>
            <a:r>
              <a:rPr b="1" i="1" lang="en-US" sz="2100" spc="-1" strike="noStrike">
                <a:solidFill>
                  <a:srgbClr val="70ad47"/>
                </a:solidFill>
                <a:latin typeface="Calibri Light"/>
              </a:rPr>
              <a:t>K</a:t>
            </a:r>
            <a:r>
              <a:rPr b="1" lang="en-US" sz="2100" spc="-1" strike="noStrike" baseline="-25000">
                <a:solidFill>
                  <a:srgbClr val="70ad47"/>
                </a:solidFill>
                <a:latin typeface="Calibri Light"/>
              </a:rPr>
              <a:t>b</a:t>
            </a:r>
            <a:endParaRPr b="0" lang="en-US" sz="2100" spc="-1" strike="noStrike">
              <a:solidFill>
                <a:srgbClr val="000000"/>
              </a:solidFill>
              <a:latin typeface="Calibri"/>
            </a:endParaRPr>
          </a:p>
        </p:txBody>
      </p:sp>
      <p:sp>
        <p:nvSpPr>
          <p:cNvPr id="197"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relative strengths of weak bases can be determined by measuring their equilibrium constants.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equilibrium constant for a base is called the </a:t>
            </a:r>
            <a:r>
              <a:rPr b="1" lang="en-US" sz="2100" spc="-1" strike="noStrike">
                <a:solidFill>
                  <a:srgbClr val="464846"/>
                </a:solidFill>
                <a:latin typeface="Calibri"/>
              </a:rPr>
              <a:t>base-ionization constant (</a:t>
            </a:r>
            <a:r>
              <a:rPr b="1" i="1" lang="en-US" sz="2100" spc="-1" strike="noStrike">
                <a:solidFill>
                  <a:srgbClr val="464846"/>
                </a:solidFill>
                <a:latin typeface="Calibri"/>
              </a:rPr>
              <a:t>K</a:t>
            </a:r>
            <a:r>
              <a:rPr b="1" i="1" lang="en-US" sz="2100" spc="-1" strike="noStrike" baseline="-25000">
                <a:solidFill>
                  <a:srgbClr val="464846"/>
                </a:solidFill>
                <a:latin typeface="Calibri"/>
              </a:rPr>
              <a:t>b</a:t>
            </a:r>
            <a:r>
              <a:rPr b="1" lang="en-US" sz="2100" spc="-1" strike="noStrike">
                <a:solidFill>
                  <a:srgbClr val="464846"/>
                </a:solidFill>
                <a:latin typeface="Calibri"/>
              </a:rPr>
              <a:t>)</a:t>
            </a:r>
            <a:r>
              <a:rPr b="0" lang="en-US" sz="2100" spc="-1" strike="noStrike">
                <a:solidFill>
                  <a:srgbClr val="464846"/>
                </a:solidFill>
                <a:latin typeface="Calibri"/>
              </a:rPr>
              <a:t>.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gn="ctr">
              <a:lnSpc>
                <a:spcPct val="90000"/>
              </a:lnSpc>
              <a:spcBef>
                <a:spcPts val="751"/>
              </a:spcBef>
            </a:pPr>
            <a:r>
              <a:rPr b="0" lang="en-US" sz="2100" spc="-1" strike="noStrike">
                <a:solidFill>
                  <a:srgbClr val="464846"/>
                </a:solidFill>
                <a:latin typeface="Calibri"/>
              </a:rPr>
              <a:t>B</a:t>
            </a:r>
            <a:r>
              <a:rPr b="0" lang="en-US" sz="2100" spc="-1" strike="noStrike" baseline="-25000">
                <a:solidFill>
                  <a:srgbClr val="464846"/>
                </a:solidFill>
                <a:latin typeface="Calibri"/>
              </a:rPr>
              <a:t>(</a:t>
            </a:r>
            <a:r>
              <a:rPr b="0" i="1" lang="en-US" sz="2100" spc="-1" strike="noStrike" baseline="-25000">
                <a:solidFill>
                  <a:srgbClr val="464846"/>
                </a:solidFill>
                <a:latin typeface="Calibri"/>
              </a:rPr>
              <a:t>aq</a:t>
            </a:r>
            <a:r>
              <a:rPr b="0" lang="en-US" sz="2100" spc="-1" strike="noStrike" baseline="-25000">
                <a:solidFill>
                  <a:srgbClr val="464846"/>
                </a:solidFill>
                <a:latin typeface="Calibri"/>
              </a:rPr>
              <a:t>)</a:t>
            </a:r>
            <a:r>
              <a:rPr b="0" lang="en-US" sz="2100" spc="-1" strike="noStrike">
                <a:solidFill>
                  <a:srgbClr val="464846"/>
                </a:solidFill>
                <a:latin typeface="Calibri"/>
              </a:rPr>
              <a:t>    +    H</a:t>
            </a:r>
            <a:r>
              <a:rPr b="0" lang="en-US" sz="2100" spc="-1" strike="noStrike" baseline="-25000">
                <a:solidFill>
                  <a:srgbClr val="464846"/>
                </a:solidFill>
                <a:latin typeface="Calibri"/>
              </a:rPr>
              <a:t>2</a:t>
            </a:r>
            <a:r>
              <a:rPr b="0" lang="en-US" sz="2100" spc="-1" strike="noStrike">
                <a:solidFill>
                  <a:srgbClr val="464846"/>
                </a:solidFill>
                <a:latin typeface="Calibri"/>
              </a:rPr>
              <a:t>O</a:t>
            </a:r>
            <a:r>
              <a:rPr b="0" lang="en-US" sz="2100" spc="-1" strike="noStrike" baseline="-25000">
                <a:solidFill>
                  <a:srgbClr val="464846"/>
                </a:solidFill>
                <a:latin typeface="Calibri"/>
              </a:rPr>
              <a:t>(</a:t>
            </a:r>
            <a:r>
              <a:rPr b="0" i="1" lang="en-US" sz="2100" spc="-1" strike="noStrike" baseline="-25000">
                <a:solidFill>
                  <a:srgbClr val="464846"/>
                </a:solidFill>
                <a:latin typeface="Calibri"/>
              </a:rPr>
              <a:t>l</a:t>
            </a:r>
            <a:r>
              <a:rPr b="0" lang="en-US" sz="2100" spc="-1" strike="noStrike" baseline="-25000">
                <a:solidFill>
                  <a:srgbClr val="464846"/>
                </a:solidFill>
                <a:latin typeface="Calibri"/>
              </a:rPr>
              <a:t>)</a:t>
            </a:r>
            <a:r>
              <a:rPr b="0" lang="en-US" sz="2100" spc="-1" strike="noStrike">
                <a:solidFill>
                  <a:srgbClr val="464846"/>
                </a:solidFill>
                <a:latin typeface="Calibri"/>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HB</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    </a:t>
            </a:r>
            <a:r>
              <a:rPr b="0" lang="en-US" sz="2100" spc="-1" strike="noStrike">
                <a:solidFill>
                  <a:srgbClr val="464846"/>
                </a:solidFill>
                <a:latin typeface="Calibri"/>
                <a:ea typeface="ヒラギノ角ゴ Pro W3"/>
              </a:rPr>
              <a:t>+    OH</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Base-Ionization Constant, </a:t>
            </a:r>
            <a:r>
              <a:rPr b="1" i="1" lang="en-US" sz="2100" spc="-1" strike="noStrike">
                <a:solidFill>
                  <a:srgbClr val="70ad47"/>
                </a:solidFill>
                <a:latin typeface="Calibri Light"/>
              </a:rPr>
              <a:t>K</a:t>
            </a:r>
            <a:r>
              <a:rPr b="1" lang="en-US" sz="2100" spc="-1" strike="noStrike" baseline="-25000">
                <a:solidFill>
                  <a:srgbClr val="70ad47"/>
                </a:solidFill>
                <a:latin typeface="Calibri Light"/>
              </a:rPr>
              <a:t>b</a:t>
            </a:r>
            <a:endParaRPr b="0" lang="en-US" sz="2100" spc="-1" strike="noStrike">
              <a:solidFill>
                <a:srgbClr val="000000"/>
              </a:solidFill>
              <a:latin typeface="Calibri"/>
            </a:endParaRPr>
          </a:p>
        </p:txBody>
      </p:sp>
      <p:sp>
        <p:nvSpPr>
          <p:cNvPr id="199" name="TextShape 2"/>
          <p:cNvSpPr txBox="1"/>
          <p:nvPr/>
        </p:nvSpPr>
        <p:spPr>
          <a:xfrm>
            <a:off x="628560" y="955800"/>
            <a:ext cx="7886520" cy="3795840"/>
          </a:xfrm>
          <a:prstGeom prst="rect">
            <a:avLst/>
          </a:prstGeom>
          <a:noFill/>
          <a:ln>
            <a:noFill/>
          </a:ln>
        </p:spPr>
        <p:txBody>
          <a:bodyPr>
            <a:noAutofit/>
          </a:bodyPr>
          <a:p>
            <a:pPr algn="ctr">
              <a:lnSpc>
                <a:spcPct val="90000"/>
              </a:lnSpc>
              <a:spcBef>
                <a:spcPts val="751"/>
              </a:spcBef>
            </a:pPr>
            <a:r>
              <a:rPr b="0" lang="en-US" sz="2100" spc="-1" strike="noStrike">
                <a:solidFill>
                  <a:srgbClr val="464846"/>
                </a:solidFill>
                <a:latin typeface="Calibri"/>
              </a:rPr>
              <a:t>B</a:t>
            </a:r>
            <a:r>
              <a:rPr b="0" lang="en-US" sz="2100" spc="-1" strike="noStrike" baseline="-25000">
                <a:solidFill>
                  <a:srgbClr val="464846"/>
                </a:solidFill>
                <a:latin typeface="Calibri"/>
              </a:rPr>
              <a:t>(</a:t>
            </a:r>
            <a:r>
              <a:rPr b="0" i="1" lang="en-US" sz="2100" spc="-1" strike="noStrike" baseline="-25000">
                <a:solidFill>
                  <a:srgbClr val="464846"/>
                </a:solidFill>
                <a:latin typeface="Calibri"/>
              </a:rPr>
              <a:t>aq</a:t>
            </a:r>
            <a:r>
              <a:rPr b="0" lang="en-US" sz="2100" spc="-1" strike="noStrike" baseline="-25000">
                <a:solidFill>
                  <a:srgbClr val="464846"/>
                </a:solidFill>
                <a:latin typeface="Calibri"/>
              </a:rPr>
              <a:t>)</a:t>
            </a:r>
            <a:r>
              <a:rPr b="0" lang="en-US" sz="2100" spc="-1" strike="noStrike">
                <a:solidFill>
                  <a:srgbClr val="464846"/>
                </a:solidFill>
                <a:latin typeface="Calibri"/>
              </a:rPr>
              <a:t>    +    H</a:t>
            </a:r>
            <a:r>
              <a:rPr b="0" lang="en-US" sz="2100" spc="-1" strike="noStrike" baseline="-25000">
                <a:solidFill>
                  <a:srgbClr val="464846"/>
                </a:solidFill>
                <a:latin typeface="Calibri"/>
              </a:rPr>
              <a:t>2</a:t>
            </a:r>
            <a:r>
              <a:rPr b="0" lang="en-US" sz="2100" spc="-1" strike="noStrike">
                <a:solidFill>
                  <a:srgbClr val="464846"/>
                </a:solidFill>
                <a:latin typeface="Calibri"/>
              </a:rPr>
              <a:t>O</a:t>
            </a:r>
            <a:r>
              <a:rPr b="0" lang="en-US" sz="2100" spc="-1" strike="noStrike" baseline="-25000">
                <a:solidFill>
                  <a:srgbClr val="464846"/>
                </a:solidFill>
                <a:latin typeface="Calibri"/>
              </a:rPr>
              <a:t>(</a:t>
            </a:r>
            <a:r>
              <a:rPr b="0" i="1" lang="en-US" sz="2100" spc="-1" strike="noStrike" baseline="-25000">
                <a:solidFill>
                  <a:srgbClr val="464846"/>
                </a:solidFill>
                <a:latin typeface="Calibri"/>
              </a:rPr>
              <a:t>l</a:t>
            </a:r>
            <a:r>
              <a:rPr b="0" lang="en-US" sz="2100" spc="-1" strike="noStrike" baseline="-25000">
                <a:solidFill>
                  <a:srgbClr val="464846"/>
                </a:solidFill>
                <a:latin typeface="Calibri"/>
              </a:rPr>
              <a:t>)</a:t>
            </a:r>
            <a:r>
              <a:rPr b="0" lang="en-US" sz="2100" spc="-1" strike="noStrike">
                <a:solidFill>
                  <a:srgbClr val="464846"/>
                </a:solidFill>
                <a:latin typeface="Calibri"/>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HB</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    </a:t>
            </a:r>
            <a:r>
              <a:rPr b="0" lang="en-US" sz="2100" spc="-1" strike="noStrike">
                <a:solidFill>
                  <a:srgbClr val="464846"/>
                </a:solidFill>
                <a:latin typeface="Calibri"/>
                <a:ea typeface="ヒラギノ角ゴ Pro W3"/>
              </a:rPr>
              <a:t>+    OH</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i="1" lang="en-US" sz="2100" spc="-1" strike="noStrike">
                <a:solidFill>
                  <a:srgbClr val="464846"/>
                </a:solidFill>
                <a:latin typeface="Calibri"/>
                <a:ea typeface="ヒラギノ角ゴ Pro W3"/>
              </a:rPr>
              <a:t>K</a:t>
            </a:r>
            <a:r>
              <a:rPr b="0" lang="en-US" sz="2100" spc="-1" strike="noStrike" baseline="-25000">
                <a:solidFill>
                  <a:srgbClr val="464846"/>
                </a:solidFill>
                <a:latin typeface="Calibri"/>
                <a:ea typeface="ヒラギノ角ゴ Pro W3"/>
              </a:rPr>
              <a:t>b</a:t>
            </a:r>
            <a:r>
              <a:rPr b="0" lang="en-US" sz="2100" spc="-1" strike="noStrike">
                <a:solidFill>
                  <a:srgbClr val="464846"/>
                </a:solidFill>
                <a:latin typeface="Calibri"/>
                <a:ea typeface="ヒラギノ角ゴ Pro W3"/>
              </a:rPr>
              <a:t> values are related to the strength of the base.</a:t>
            </a:r>
            <a:endParaRPr b="0" lang="en-US" sz="2100" spc="-1" strike="noStrike">
              <a:solidFill>
                <a:srgbClr val="464846"/>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ea typeface="ヒラギノ角ゴ Pro W3"/>
              </a:rPr>
              <a:t>The larger the </a:t>
            </a:r>
            <a:r>
              <a:rPr b="0" i="1" lang="en-US" sz="1800" spc="-1" strike="noStrike">
                <a:solidFill>
                  <a:srgbClr val="464846"/>
                </a:solidFill>
                <a:latin typeface="Calibri"/>
                <a:ea typeface="ヒラギノ角ゴ Pro W3"/>
              </a:rPr>
              <a:t>K</a:t>
            </a:r>
            <a:r>
              <a:rPr b="0" lang="en-US" sz="1800" spc="-1" strike="noStrike" baseline="-25000">
                <a:solidFill>
                  <a:srgbClr val="464846"/>
                </a:solidFill>
                <a:latin typeface="Calibri"/>
                <a:ea typeface="ヒラギノ角ゴ Pro W3"/>
              </a:rPr>
              <a:t>b</a:t>
            </a:r>
            <a:r>
              <a:rPr b="0" lang="en-US" sz="1800" spc="-1" strike="noStrike">
                <a:solidFill>
                  <a:srgbClr val="464846"/>
                </a:solidFill>
                <a:latin typeface="Calibri"/>
                <a:ea typeface="ヒラギノ角ゴ Pro W3"/>
              </a:rPr>
              <a:t> of the base, the stronger the base.</a:t>
            </a:r>
            <a:endParaRPr b="0" lang="en-US" sz="1800" spc="-1" strike="noStrike">
              <a:solidFill>
                <a:srgbClr val="db5935"/>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ea typeface="ヒラギノ角ゴ Pro W3"/>
              </a:rPr>
              <a:t>The smaller the </a:t>
            </a:r>
            <a:r>
              <a:rPr b="0" i="1" lang="en-US" sz="1800" spc="-1" strike="noStrike">
                <a:solidFill>
                  <a:srgbClr val="464846"/>
                </a:solidFill>
                <a:latin typeface="Calibri"/>
                <a:ea typeface="ヒラギノ角ゴ Pro W3"/>
              </a:rPr>
              <a:t>K</a:t>
            </a:r>
            <a:r>
              <a:rPr b="0" lang="en-US" sz="1800" spc="-1" strike="noStrike" baseline="-25000">
                <a:solidFill>
                  <a:srgbClr val="464846"/>
                </a:solidFill>
                <a:latin typeface="Calibri"/>
                <a:ea typeface="ヒラギノ角ゴ Pro W3"/>
              </a:rPr>
              <a:t>b</a:t>
            </a:r>
            <a:r>
              <a:rPr b="0" lang="en-US" sz="1800" spc="-1" strike="noStrike">
                <a:solidFill>
                  <a:srgbClr val="464846"/>
                </a:solidFill>
                <a:latin typeface="Calibri"/>
                <a:ea typeface="ヒラギノ角ゴ Pro W3"/>
              </a:rPr>
              <a:t> of the base, the weaker the base.</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0" name="TextShape 1"/>
          <p:cNvSpPr txBox="1"/>
          <p:nvPr/>
        </p:nvSpPr>
        <p:spPr>
          <a:xfrm>
            <a:off x="617400" y="1371600"/>
            <a:ext cx="7886520" cy="3795840"/>
          </a:xfrm>
          <a:prstGeom prst="rect">
            <a:avLst/>
          </a:prstGeom>
          <a:noFill/>
          <a:ln>
            <a:noFill/>
          </a:ln>
        </p:spPr>
        <p:txBody>
          <a:bodyPr>
            <a:noAutofit/>
          </a:bodyPr>
          <a:p>
            <a:pPr>
              <a:lnSpc>
                <a:spcPct val="90000"/>
              </a:lnSpc>
              <a:spcBef>
                <a:spcPts val="751"/>
              </a:spcBef>
            </a:pPr>
            <a:r>
              <a:rPr b="0" lang="en-US" sz="2400" spc="-1" strike="noStrike">
                <a:solidFill>
                  <a:srgbClr val="464846"/>
                </a:solidFill>
                <a:latin typeface="Calibri"/>
              </a:rPr>
              <a:t>                    </a:t>
            </a:r>
            <a:r>
              <a:rPr b="0" lang="en-US" sz="2400" spc="-1" strike="noStrike">
                <a:solidFill>
                  <a:srgbClr val="464846"/>
                </a:solidFill>
                <a:latin typeface="Calibri"/>
              </a:rPr>
              <a:t>HB</a:t>
            </a:r>
            <a:r>
              <a:rPr b="0" lang="en-US" sz="2400" spc="-1" strike="noStrike" baseline="-25000">
                <a:solidFill>
                  <a:srgbClr val="464846"/>
                </a:solidFill>
                <a:latin typeface="Calibri"/>
              </a:rPr>
              <a:t>(</a:t>
            </a:r>
            <a:r>
              <a:rPr b="0" i="1" lang="en-US" sz="2400" spc="-1" strike="noStrike" baseline="-25000">
                <a:solidFill>
                  <a:srgbClr val="464846"/>
                </a:solidFill>
                <a:latin typeface="Calibri"/>
              </a:rPr>
              <a:t>aq</a:t>
            </a:r>
            <a:r>
              <a:rPr b="0" lang="en-US" sz="2400" spc="-1" strike="noStrike" baseline="-25000">
                <a:solidFill>
                  <a:srgbClr val="464846"/>
                </a:solidFill>
                <a:latin typeface="Calibri"/>
              </a:rPr>
              <a:t>)</a:t>
            </a:r>
            <a:r>
              <a:rPr b="0" lang="en-US" sz="2400" spc="-1" strike="noStrike">
                <a:solidFill>
                  <a:srgbClr val="464846"/>
                </a:solidFill>
                <a:latin typeface="Calibri"/>
              </a:rPr>
              <a:t>    +    H</a:t>
            </a:r>
            <a:r>
              <a:rPr b="0" lang="en-US" sz="2400" spc="-1" strike="noStrike" baseline="-25000">
                <a:solidFill>
                  <a:srgbClr val="464846"/>
                </a:solidFill>
                <a:latin typeface="Calibri"/>
              </a:rPr>
              <a:t>2</a:t>
            </a:r>
            <a:r>
              <a:rPr b="0" lang="en-US" sz="2400" spc="-1" strike="noStrike">
                <a:solidFill>
                  <a:srgbClr val="464846"/>
                </a:solidFill>
                <a:latin typeface="Calibri"/>
              </a:rPr>
              <a:t>O</a:t>
            </a:r>
            <a:r>
              <a:rPr b="0" lang="en-US" sz="2400" spc="-1" strike="noStrike" baseline="-25000">
                <a:solidFill>
                  <a:srgbClr val="464846"/>
                </a:solidFill>
                <a:latin typeface="Calibri"/>
              </a:rPr>
              <a:t>(</a:t>
            </a:r>
            <a:r>
              <a:rPr b="0" i="1" lang="en-US" sz="2400" spc="-1" strike="noStrike" baseline="-25000">
                <a:solidFill>
                  <a:srgbClr val="464846"/>
                </a:solidFill>
                <a:latin typeface="Calibri"/>
              </a:rPr>
              <a:t>l</a:t>
            </a:r>
            <a:r>
              <a:rPr b="0" lang="en-US" sz="2400" spc="-1" strike="noStrike" baseline="-25000">
                <a:solidFill>
                  <a:srgbClr val="464846"/>
                </a:solidFill>
                <a:latin typeface="Calibri"/>
              </a:rPr>
              <a:t>)</a:t>
            </a:r>
            <a:r>
              <a:rPr b="0" lang="en-US" sz="2400" spc="-1" strike="noStrike">
                <a:solidFill>
                  <a:srgbClr val="464846"/>
                </a:solidFill>
                <a:latin typeface="Calibri"/>
              </a:rPr>
              <a:t>     </a:t>
            </a:r>
            <a:r>
              <a:rPr b="0" lang="en-US" sz="2400" spc="-1" strike="noStrike">
                <a:solidFill>
                  <a:srgbClr val="464846"/>
                </a:solidFill>
                <a:latin typeface="Calibri"/>
                <a:ea typeface="ヒラギノ角ゴ Pro W3"/>
              </a:rPr>
              <a:t>⇌ </a:t>
            </a:r>
            <a:r>
              <a:rPr b="0" lang="en-US" sz="2400" spc="-1" strike="noStrike">
                <a:solidFill>
                  <a:srgbClr val="464846"/>
                </a:solidFill>
                <a:latin typeface="Calibri"/>
                <a:ea typeface="ヒラギノ角ゴ Pro W3"/>
              </a:rPr>
              <a:t>	</a:t>
            </a:r>
            <a:r>
              <a:rPr b="0" lang="en-US" sz="2400" spc="-1" strike="noStrike">
                <a:solidFill>
                  <a:srgbClr val="464846"/>
                </a:solidFill>
                <a:latin typeface="Calibri"/>
                <a:ea typeface="ヒラギノ角ゴ Pro W3"/>
              </a:rPr>
              <a:t>H</a:t>
            </a:r>
            <a:r>
              <a:rPr b="0" lang="en-US" sz="2400" spc="-1" strike="noStrike" baseline="-25000">
                <a:solidFill>
                  <a:srgbClr val="464846"/>
                </a:solidFill>
                <a:latin typeface="Calibri"/>
                <a:ea typeface="ヒラギノ角ゴ Pro W3"/>
              </a:rPr>
              <a:t>3</a:t>
            </a:r>
            <a:r>
              <a:rPr b="0" lang="en-US" sz="2400" spc="-1" strike="noStrike">
                <a:solidFill>
                  <a:srgbClr val="464846"/>
                </a:solidFill>
                <a:latin typeface="Calibri"/>
                <a:ea typeface="ヒラギノ角ゴ Pro W3"/>
              </a:rPr>
              <a:t>O</a:t>
            </a:r>
            <a:r>
              <a:rPr b="0" lang="en-US" sz="2400" spc="-1" strike="noStrike" baseline="30000">
                <a:solidFill>
                  <a:srgbClr val="464846"/>
                </a:solidFill>
                <a:latin typeface="Calibri"/>
                <a:ea typeface="ヒラギノ角ゴ Pro W3"/>
              </a:rPr>
              <a:t>+</a:t>
            </a:r>
            <a:r>
              <a:rPr b="0" lang="en-US" sz="2400" spc="-1" strike="noStrike" baseline="-25000">
                <a:solidFill>
                  <a:srgbClr val="464846"/>
                </a:solidFill>
                <a:latin typeface="Calibri"/>
                <a:ea typeface="ヒラギノ角ゴ Pro W3"/>
              </a:rPr>
              <a:t>(</a:t>
            </a:r>
            <a:r>
              <a:rPr b="0" i="1" lang="en-US" sz="2400" spc="-1" strike="noStrike" baseline="-25000">
                <a:solidFill>
                  <a:srgbClr val="464846"/>
                </a:solidFill>
                <a:latin typeface="Calibri"/>
                <a:ea typeface="ヒラギノ角ゴ Pro W3"/>
              </a:rPr>
              <a:t>aq</a:t>
            </a:r>
            <a:r>
              <a:rPr b="0" lang="en-US" sz="2400" spc="-1" strike="noStrike" baseline="-25000">
                <a:solidFill>
                  <a:srgbClr val="464846"/>
                </a:solidFill>
                <a:latin typeface="Calibri"/>
                <a:ea typeface="ヒラギノ角ゴ Pro W3"/>
              </a:rPr>
              <a:t>)    </a:t>
            </a:r>
            <a:r>
              <a:rPr b="0" lang="en-US" sz="2400" spc="-1" strike="noStrike">
                <a:solidFill>
                  <a:srgbClr val="464846"/>
                </a:solidFill>
                <a:latin typeface="Calibri"/>
                <a:ea typeface="ヒラギノ角ゴ Pro W3"/>
              </a:rPr>
              <a:t>+    B</a:t>
            </a:r>
            <a:r>
              <a:rPr b="0" lang="en-US" sz="2400" spc="-1" strike="noStrike" baseline="30000">
                <a:solidFill>
                  <a:srgbClr val="464846"/>
                </a:solidFill>
                <a:latin typeface="Calibri"/>
                <a:ea typeface="ヒラギノ角ゴ Pro W3"/>
              </a:rPr>
              <a:t> –</a:t>
            </a:r>
            <a:r>
              <a:rPr b="0" lang="en-US" sz="2400" spc="-1" strike="noStrike" baseline="-25000">
                <a:solidFill>
                  <a:srgbClr val="464846"/>
                </a:solidFill>
                <a:latin typeface="Calibri"/>
                <a:ea typeface="ヒラギノ角ゴ Pro W3"/>
              </a:rPr>
              <a:t>(</a:t>
            </a:r>
            <a:r>
              <a:rPr b="0" i="1" lang="en-US" sz="2400" spc="-1" strike="noStrike" baseline="-25000">
                <a:solidFill>
                  <a:srgbClr val="464846"/>
                </a:solidFill>
                <a:latin typeface="Calibri"/>
                <a:ea typeface="ヒラギノ角ゴ Pro W3"/>
              </a:rPr>
              <a:t>aq</a:t>
            </a:r>
            <a:r>
              <a:rPr b="0" lang="en-US" sz="2400" spc="-1" strike="noStrike" baseline="-25000">
                <a:solidFill>
                  <a:srgbClr val="464846"/>
                </a:solidFill>
                <a:latin typeface="Calibri"/>
                <a:ea typeface="ヒラギノ角ゴ Pro W3"/>
              </a:rPr>
              <a:t>)</a:t>
            </a:r>
            <a:endParaRPr b="0" lang="en-US" sz="2400" spc="-1" strike="noStrike">
              <a:solidFill>
                <a:srgbClr val="464846"/>
              </a:solidFill>
              <a:latin typeface="Calibri"/>
            </a:endParaRPr>
          </a:p>
          <a:p>
            <a:pPr>
              <a:lnSpc>
                <a:spcPct val="90000"/>
              </a:lnSpc>
              <a:spcBef>
                <a:spcPts val="751"/>
              </a:spcBef>
            </a:pPr>
            <a:endParaRPr b="0" lang="en-US" sz="2400" spc="-1" strike="noStrike">
              <a:solidFill>
                <a:srgbClr val="464846"/>
              </a:solidFill>
              <a:latin typeface="Calibri"/>
            </a:endParaRPr>
          </a:p>
          <a:p>
            <a:pPr>
              <a:lnSpc>
                <a:spcPct val="90000"/>
              </a:lnSpc>
              <a:spcBef>
                <a:spcPts val="751"/>
              </a:spcBef>
            </a:pPr>
            <a:br/>
            <a:br/>
            <a:endParaRPr b="0" lang="en-US" sz="24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i="1" lang="en-US" sz="2100" spc="-1" strike="noStrike">
                <a:solidFill>
                  <a:srgbClr val="464846"/>
                </a:solidFill>
                <a:latin typeface="Calibri"/>
              </a:rPr>
              <a:t>K</a:t>
            </a:r>
            <a:r>
              <a:rPr b="0" lang="en-US" sz="2100" spc="-1" strike="noStrike" baseline="-25000">
                <a:solidFill>
                  <a:srgbClr val="464846"/>
                </a:solidFill>
                <a:latin typeface="Calibri"/>
              </a:rPr>
              <a:t>a</a:t>
            </a:r>
            <a:r>
              <a:rPr b="0" lang="en-US" sz="2100" spc="-1" strike="noStrike">
                <a:solidFill>
                  <a:srgbClr val="464846"/>
                </a:solidFill>
                <a:latin typeface="Calibri"/>
              </a:rPr>
              <a:t> and </a:t>
            </a:r>
            <a:r>
              <a:rPr b="0" i="1" lang="en-US" sz="2100" spc="-1" strike="noStrike">
                <a:solidFill>
                  <a:srgbClr val="464846"/>
                </a:solidFill>
                <a:latin typeface="Calibri"/>
              </a:rPr>
              <a:t>K</a:t>
            </a:r>
            <a:r>
              <a:rPr b="0" lang="en-US" sz="2100" spc="-1" strike="noStrike" baseline="-25000">
                <a:solidFill>
                  <a:srgbClr val="464846"/>
                </a:solidFill>
                <a:latin typeface="Calibri"/>
              </a:rPr>
              <a:t>b</a:t>
            </a:r>
            <a:r>
              <a:rPr b="0" lang="en-US" sz="2100" spc="-1" strike="noStrike">
                <a:solidFill>
                  <a:srgbClr val="464846"/>
                </a:solidFill>
                <a:latin typeface="Calibri"/>
              </a:rPr>
              <a:t> are inversely related.</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The larger </a:t>
            </a:r>
            <a:r>
              <a:rPr b="0" i="1" lang="en-US" sz="1800" spc="-1" strike="noStrike">
                <a:solidFill>
                  <a:srgbClr val="1b1e3f"/>
                </a:solidFill>
                <a:latin typeface="Calibri"/>
              </a:rPr>
              <a:t>K</a:t>
            </a:r>
            <a:r>
              <a:rPr b="0" lang="en-US" sz="1800" spc="-1" strike="noStrike" baseline="-25000">
                <a:solidFill>
                  <a:srgbClr val="1b1e3f"/>
                </a:solidFill>
                <a:latin typeface="Calibri"/>
              </a:rPr>
              <a:t>a</a:t>
            </a:r>
            <a:r>
              <a:rPr b="0" lang="en-US" sz="1800" spc="-1" strike="noStrike">
                <a:solidFill>
                  <a:srgbClr val="1b1e3f"/>
                </a:solidFill>
                <a:latin typeface="Calibri"/>
              </a:rPr>
              <a:t> is of an acid, the smaller the </a:t>
            </a:r>
            <a:r>
              <a:rPr b="0" i="1" lang="en-US" sz="1800" spc="-1" strike="noStrike">
                <a:solidFill>
                  <a:srgbClr val="1b1e3f"/>
                </a:solidFill>
                <a:latin typeface="Calibri"/>
              </a:rPr>
              <a:t>K</a:t>
            </a:r>
            <a:r>
              <a:rPr b="0" lang="en-US" sz="1800" spc="-1" strike="noStrike" baseline="-25000">
                <a:solidFill>
                  <a:srgbClr val="1b1e3f"/>
                </a:solidFill>
                <a:latin typeface="Calibri"/>
              </a:rPr>
              <a:t>b</a:t>
            </a:r>
            <a:r>
              <a:rPr b="0" lang="en-US" sz="1800" spc="-1" strike="noStrike">
                <a:solidFill>
                  <a:srgbClr val="1b1e3f"/>
                </a:solidFill>
                <a:latin typeface="Calibri"/>
              </a:rPr>
              <a:t> is of its conjugate base.</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The larger </a:t>
            </a:r>
            <a:r>
              <a:rPr b="0" i="1" lang="en-US" sz="1800" spc="-1" strike="noStrike">
                <a:solidFill>
                  <a:srgbClr val="1b1e3f"/>
                </a:solidFill>
                <a:latin typeface="Calibri"/>
              </a:rPr>
              <a:t>K</a:t>
            </a:r>
            <a:r>
              <a:rPr b="0" lang="en-US" sz="1800" spc="-1" strike="noStrike" baseline="-25000">
                <a:solidFill>
                  <a:srgbClr val="1b1e3f"/>
                </a:solidFill>
                <a:latin typeface="Calibri"/>
              </a:rPr>
              <a:t>b</a:t>
            </a:r>
            <a:r>
              <a:rPr b="0" lang="en-US" sz="1800" spc="-1" strike="noStrike">
                <a:solidFill>
                  <a:srgbClr val="1b1e3f"/>
                </a:solidFill>
                <a:latin typeface="Calibri"/>
              </a:rPr>
              <a:t> is of a base, the smaller the </a:t>
            </a:r>
            <a:r>
              <a:rPr b="0" i="1" lang="en-US" sz="1800" spc="-1" strike="noStrike">
                <a:solidFill>
                  <a:srgbClr val="1b1e3f"/>
                </a:solidFill>
                <a:latin typeface="Calibri"/>
              </a:rPr>
              <a:t>K</a:t>
            </a:r>
            <a:r>
              <a:rPr b="0" lang="en-US" sz="1800" spc="-1" strike="noStrike" baseline="-25000">
                <a:solidFill>
                  <a:srgbClr val="1b1e3f"/>
                </a:solidFill>
                <a:latin typeface="Calibri"/>
              </a:rPr>
              <a:t>a</a:t>
            </a:r>
            <a:r>
              <a:rPr b="0" lang="en-US" sz="1800" spc="-1" strike="noStrike">
                <a:solidFill>
                  <a:srgbClr val="1b1e3f"/>
                </a:solidFill>
                <a:latin typeface="Calibri"/>
              </a:rPr>
              <a:t> is of its conjugate acid.</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
        <p:nvSpPr>
          <p:cNvPr id="201" name="TextShape 2"/>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Acid/Base Strength Notes</a:t>
            </a:r>
            <a:endParaRPr b="0" lang="en-US" sz="2100" spc="-1" strike="noStrike">
              <a:solidFill>
                <a:srgbClr val="000000"/>
              </a:solidFill>
              <a:latin typeface="Calibri"/>
            </a:endParaRPr>
          </a:p>
        </p:txBody>
      </p:sp>
      <p:pic>
        <p:nvPicPr>
          <p:cNvPr id="202" name="" descr=""/>
          <p:cNvPicPr/>
          <p:nvPr/>
        </p:nvPicPr>
        <p:blipFill>
          <a:blip r:embed="rId1"/>
          <a:stretch/>
        </p:blipFill>
        <p:spPr>
          <a:xfrm>
            <a:off x="1762920" y="2184480"/>
            <a:ext cx="5460840" cy="55872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Acid/Base Strength Notes</a:t>
            </a:r>
            <a:endParaRPr b="0" lang="en-US" sz="2100" spc="-1" strike="noStrike">
              <a:solidFill>
                <a:srgbClr val="000000"/>
              </a:solidFill>
              <a:latin typeface="Calibri"/>
            </a:endParaRPr>
          </a:p>
        </p:txBody>
      </p:sp>
      <p:sp>
        <p:nvSpPr>
          <p:cNvPr id="204" name="TextShape 2"/>
          <p:cNvSpPr txBox="1"/>
          <p:nvPr/>
        </p:nvSpPr>
        <p:spPr>
          <a:xfrm>
            <a:off x="628560" y="955800"/>
            <a:ext cx="7886520" cy="4804920"/>
          </a:xfrm>
          <a:prstGeom prst="rect">
            <a:avLst/>
          </a:prstGeom>
          <a:noFill/>
          <a:ln>
            <a:noFill/>
          </a:ln>
        </p:spPr>
        <p:txBody>
          <a:bodyPr>
            <a:normAutofit/>
          </a:bodyPr>
          <a:p>
            <a:pPr algn="ctr">
              <a:lnSpc>
                <a:spcPct val="90000"/>
              </a:lnSpc>
              <a:spcBef>
                <a:spcPts val="751"/>
              </a:spcBef>
            </a:pPr>
            <a:r>
              <a:rPr b="0" lang="en-US" sz="2100" spc="-1" strike="noStrike">
                <a:solidFill>
                  <a:srgbClr val="464846"/>
                </a:solidFill>
                <a:latin typeface="Calibri"/>
              </a:rPr>
              <a:t>HA</a:t>
            </a:r>
            <a:r>
              <a:rPr b="0" lang="en-US" sz="2100" spc="-1" strike="noStrike" baseline="-25000">
                <a:solidFill>
                  <a:srgbClr val="464846"/>
                </a:solidFill>
                <a:latin typeface="Calibri"/>
              </a:rPr>
              <a:t>(</a:t>
            </a:r>
            <a:r>
              <a:rPr b="0" i="1" lang="en-US" sz="2100" spc="-1" strike="noStrike" baseline="-25000">
                <a:solidFill>
                  <a:srgbClr val="464846"/>
                </a:solidFill>
                <a:latin typeface="Calibri"/>
              </a:rPr>
              <a:t>aq</a:t>
            </a:r>
            <a:r>
              <a:rPr b="0" lang="en-US" sz="2100" spc="-1" strike="noStrike" baseline="-25000">
                <a:solidFill>
                  <a:srgbClr val="464846"/>
                </a:solidFill>
                <a:latin typeface="Calibri"/>
              </a:rPr>
              <a:t>)</a:t>
            </a:r>
            <a:r>
              <a:rPr b="0" lang="en-US" sz="2100" spc="-1" strike="noStrike">
                <a:solidFill>
                  <a:srgbClr val="464846"/>
                </a:solidFill>
                <a:latin typeface="Calibri"/>
              </a:rPr>
              <a:t>    +    H</a:t>
            </a:r>
            <a:r>
              <a:rPr b="0" lang="en-US" sz="2100" spc="-1" strike="noStrike" baseline="-25000">
                <a:solidFill>
                  <a:srgbClr val="464846"/>
                </a:solidFill>
                <a:latin typeface="Calibri"/>
              </a:rPr>
              <a:t>2</a:t>
            </a:r>
            <a:r>
              <a:rPr b="0" lang="en-US" sz="2100" spc="-1" strike="noStrike">
                <a:solidFill>
                  <a:srgbClr val="464846"/>
                </a:solidFill>
                <a:latin typeface="Calibri"/>
              </a:rPr>
              <a:t>O</a:t>
            </a:r>
            <a:r>
              <a:rPr b="0" lang="en-US" sz="2100" spc="-1" strike="noStrike" baseline="-25000">
                <a:solidFill>
                  <a:srgbClr val="464846"/>
                </a:solidFill>
                <a:latin typeface="Calibri"/>
              </a:rPr>
              <a:t>(</a:t>
            </a:r>
            <a:r>
              <a:rPr b="0" i="1" lang="en-US" sz="2100" spc="-1" strike="noStrike" baseline="-25000">
                <a:solidFill>
                  <a:srgbClr val="464846"/>
                </a:solidFill>
                <a:latin typeface="Calibri"/>
              </a:rPr>
              <a:t>l</a:t>
            </a:r>
            <a:r>
              <a:rPr b="0" lang="en-US" sz="2100" spc="-1" strike="noStrike" baseline="-25000">
                <a:solidFill>
                  <a:srgbClr val="464846"/>
                </a:solidFill>
                <a:latin typeface="Calibri"/>
              </a:rPr>
              <a:t>)</a:t>
            </a:r>
            <a:r>
              <a:rPr b="0" lang="en-US" sz="2100" spc="-1" strike="noStrike">
                <a:solidFill>
                  <a:srgbClr val="464846"/>
                </a:solidFill>
                <a:latin typeface="Calibri"/>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H</a:t>
            </a:r>
            <a:r>
              <a:rPr b="0" lang="en-US" sz="2100" spc="-1" strike="noStrike" baseline="-25000">
                <a:solidFill>
                  <a:srgbClr val="464846"/>
                </a:solidFill>
                <a:latin typeface="Calibri"/>
                <a:ea typeface="ヒラギノ角ゴ Pro W3"/>
              </a:rPr>
              <a:t>3</a:t>
            </a:r>
            <a:r>
              <a:rPr b="0" lang="en-US" sz="2100" spc="-1" strike="noStrike">
                <a:solidFill>
                  <a:srgbClr val="464846"/>
                </a:solidFill>
                <a:latin typeface="Calibri"/>
                <a:ea typeface="ヒラギノ角ゴ Pro W3"/>
              </a:rPr>
              <a:t>O</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    </a:t>
            </a:r>
            <a:r>
              <a:rPr b="0" lang="en-US" sz="2100" spc="-1" strike="noStrike">
                <a:solidFill>
                  <a:srgbClr val="464846"/>
                </a:solidFill>
                <a:latin typeface="Calibri"/>
                <a:ea typeface="ヒラギノ角ゴ Pro W3"/>
              </a:rPr>
              <a:t>+    A</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000000"/>
              </a:buClr>
              <a:buFont typeface="Arial"/>
              <a:buChar char="•"/>
            </a:pPr>
            <a:r>
              <a:rPr b="0" lang="en-US" sz="2100" spc="-1" strike="noStrike">
                <a:solidFill>
                  <a:srgbClr val="000000"/>
                </a:solidFill>
                <a:latin typeface="Calibri"/>
                <a:ea typeface="ヒラギノ角ゴ Pro W3"/>
              </a:rPr>
              <a:t>Whether the reaction is </a:t>
            </a:r>
            <a:br/>
            <a:r>
              <a:rPr b="0" lang="en-US" sz="2100" spc="-1" strike="noStrike">
                <a:solidFill>
                  <a:srgbClr val="000000"/>
                </a:solidFill>
                <a:latin typeface="Calibri"/>
              </a:rPr>
              <a:t> </a:t>
            </a:r>
            <a:endParaRPr b="0" lang="en-US" sz="2100" spc="-1" strike="noStrike">
              <a:solidFill>
                <a:srgbClr val="464846"/>
              </a:solidFill>
              <a:latin typeface="Calibri"/>
            </a:endParaRPr>
          </a:p>
          <a:p>
            <a:pPr lvl="1" marL="864000" indent="-324000">
              <a:spcBef>
                <a:spcPts val="1134"/>
              </a:spcBef>
              <a:buClr>
                <a:srgbClr val="000000"/>
              </a:buClr>
              <a:buSzPct val="75000"/>
              <a:buFont typeface="Symbol" charset="2"/>
              <a:buChar char=""/>
            </a:pPr>
            <a:r>
              <a:rPr b="0" lang="en-US" sz="2100" spc="-1" strike="noStrike">
                <a:solidFill>
                  <a:srgbClr val="000000"/>
                </a:solidFill>
                <a:latin typeface="Calibri"/>
                <a:ea typeface="ヒラギノ角ゴ Pro W3"/>
              </a:rPr>
              <a:t>reactant favored (for a weak acid)</a:t>
            </a:r>
            <a:br/>
            <a:br/>
            <a:r>
              <a:rPr b="0" lang="en-US" sz="2100" spc="-1" strike="noStrike">
                <a:solidFill>
                  <a:srgbClr val="000000"/>
                </a:solidFill>
                <a:latin typeface="Calibri"/>
                <a:ea typeface="ヒラギノ角ゴ Pro W3"/>
              </a:rPr>
              <a:t>or</a:t>
            </a:r>
            <a:endParaRPr b="0" lang="en-US" sz="2100" spc="-1" strike="noStrike">
              <a:solidFill>
                <a:srgbClr val="db5935"/>
              </a:solidFill>
              <a:latin typeface="Calibri"/>
            </a:endParaRPr>
          </a:p>
          <a:p>
            <a:pPr lvl="1" marL="864000" indent="-324000">
              <a:spcBef>
                <a:spcPts val="1134"/>
              </a:spcBef>
              <a:buClr>
                <a:srgbClr val="000000"/>
              </a:buClr>
              <a:buSzPct val="75000"/>
              <a:buFont typeface="Symbol" charset="2"/>
              <a:buChar char=""/>
            </a:pPr>
            <a:r>
              <a:rPr b="0" lang="en-US" sz="2100" spc="-1" strike="noStrike">
                <a:solidFill>
                  <a:srgbClr val="000000"/>
                </a:solidFill>
                <a:latin typeface="Calibri"/>
                <a:ea typeface="ヒラギノ角ゴ Pro W3"/>
              </a:rPr>
              <a:t>product favored (for a strong acid)</a:t>
            </a:r>
            <a:br/>
            <a:r>
              <a:rPr b="0" lang="en-US" sz="2100" spc="-1" strike="noStrike">
                <a:solidFill>
                  <a:srgbClr val="000000"/>
                </a:solidFill>
                <a:latin typeface="Calibri"/>
              </a:rPr>
              <a:t> </a:t>
            </a:r>
            <a:endParaRPr b="0" lang="en-US" sz="2100" spc="-1" strike="noStrike">
              <a:solidFill>
                <a:srgbClr val="db5935"/>
              </a:solidFill>
              <a:latin typeface="Calibri"/>
            </a:endParaRPr>
          </a:p>
          <a:p>
            <a:pPr marL="171360" indent="-171000">
              <a:spcBef>
                <a:spcPts val="1417"/>
              </a:spcBef>
              <a:buClr>
                <a:srgbClr val="000000"/>
              </a:buClr>
              <a:buFont typeface="Arial"/>
              <a:buChar char="•"/>
            </a:pPr>
            <a:r>
              <a:rPr b="0" lang="en-US" sz="2100" spc="-1" strike="noStrike">
                <a:solidFill>
                  <a:srgbClr val="000000"/>
                </a:solidFill>
                <a:latin typeface="Calibri"/>
                <a:ea typeface="ヒラギノ角ゴ Pro W3"/>
              </a:rPr>
              <a:t>depends on the relative strengths of the acid and its conjugate base.</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000000"/>
              </a:buClr>
              <a:buFont typeface="Arial"/>
              <a:buChar char="•"/>
            </a:pPr>
            <a:r>
              <a:rPr b="0" lang="en-US" sz="2100" spc="-1" strike="noStrike">
                <a:solidFill>
                  <a:srgbClr val="000000"/>
                </a:solidFill>
                <a:latin typeface="Calibri"/>
                <a:ea typeface="ヒラギノ角ゴ Pro W3"/>
              </a:rPr>
              <a:t>Strong acids have weak conjugate bases, so are product favored.</a:t>
            </a:r>
            <a:br/>
            <a:r>
              <a:rPr b="0" lang="en-US" sz="2100" spc="-1" strike="noStrike">
                <a:solidFill>
                  <a:srgbClr val="000000"/>
                </a:solidFill>
                <a:latin typeface="Calibri"/>
              </a:rPr>
              <a:t> </a:t>
            </a:r>
            <a:endParaRPr b="0" lang="en-US" sz="2100" spc="-1" strike="noStrike">
              <a:solidFill>
                <a:srgbClr val="464846"/>
              </a:solidFill>
              <a:latin typeface="Calibri"/>
            </a:endParaRPr>
          </a:p>
          <a:p>
            <a:pPr marL="171360" indent="-171000">
              <a:lnSpc>
                <a:spcPct val="90000"/>
              </a:lnSpc>
              <a:spcBef>
                <a:spcPts val="751"/>
              </a:spcBef>
              <a:buClr>
                <a:srgbClr val="000000"/>
              </a:buClr>
              <a:buFont typeface="Arial"/>
              <a:buChar char="•"/>
            </a:pPr>
            <a:r>
              <a:rPr b="0" lang="en-US" sz="2100" spc="-1" strike="noStrike">
                <a:solidFill>
                  <a:srgbClr val="000000"/>
                </a:solidFill>
                <a:latin typeface="Calibri"/>
                <a:ea typeface="ヒラギノ角ゴ Pro W3"/>
              </a:rPr>
              <a:t>Weak acids have strong conjugate bases, so are reactant favored.</a:t>
            </a: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14.7</a:t>
            </a:r>
            <a:endParaRPr b="0" lang="en-US" sz="2100" spc="-1" strike="noStrike">
              <a:solidFill>
                <a:srgbClr val="000000"/>
              </a:solidFill>
              <a:latin typeface="Calibri"/>
            </a:endParaRPr>
          </a:p>
        </p:txBody>
      </p:sp>
      <p:sp>
        <p:nvSpPr>
          <p:cNvPr id="206"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Relative strengths of several conjugate acid-base pairs are shown.</a:t>
            </a:r>
            <a:endParaRPr b="0" lang="en-US" sz="1600" spc="-1" strike="noStrike">
              <a:solidFill>
                <a:srgbClr val="464846"/>
              </a:solidFill>
              <a:latin typeface="Calibri"/>
            </a:endParaRPr>
          </a:p>
        </p:txBody>
      </p:sp>
      <p:pic>
        <p:nvPicPr>
          <p:cNvPr id="207" name="Figure" descr=""/>
          <p:cNvPicPr/>
          <p:nvPr/>
        </p:nvPicPr>
        <p:blipFill>
          <a:blip r:embed="rId1"/>
          <a:srcRect l="0" t="-12701" r="0" b="-12701"/>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14.8</a:t>
            </a:r>
            <a:endParaRPr b="0" lang="en-US" sz="2100" spc="-1" strike="noStrike">
              <a:solidFill>
                <a:srgbClr val="000000"/>
              </a:solidFill>
              <a:latin typeface="Calibri"/>
            </a:endParaRPr>
          </a:p>
        </p:txBody>
      </p:sp>
      <p:sp>
        <p:nvSpPr>
          <p:cNvPr id="209" name="TextShape 2"/>
          <p:cNvSpPr txBox="1"/>
          <p:nvPr/>
        </p:nvSpPr>
        <p:spPr>
          <a:xfrm>
            <a:off x="457200" y="5924160"/>
            <a:ext cx="8057880" cy="659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This figure shows strengths of conjugate acid-base pairs relative to the strength of water as the reference substance.</a:t>
            </a:r>
            <a:endParaRPr b="0" lang="en-US" sz="1600" spc="-1" strike="noStrike">
              <a:solidFill>
                <a:srgbClr val="464846"/>
              </a:solidFill>
              <a:latin typeface="Calibri"/>
            </a:endParaRPr>
          </a:p>
        </p:txBody>
      </p:sp>
      <p:pic>
        <p:nvPicPr>
          <p:cNvPr id="210" name="Figure" descr=""/>
          <p:cNvPicPr/>
          <p:nvPr/>
        </p:nvPicPr>
        <p:blipFill>
          <a:blip r:embed="rId1"/>
          <a:srcRect l="-53219" t="0" r="-53219" b="0"/>
          <a:stretch/>
        </p:blipFill>
        <p:spPr>
          <a:xfrm>
            <a:off x="457200" y="1122480"/>
            <a:ext cx="8062560" cy="4089600"/>
          </a:xfrm>
          <a:prstGeom prst="rect">
            <a:avLst/>
          </a:prstGeom>
          <a:ln>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Learning Objectives</a:t>
            </a:r>
            <a:endParaRPr b="0" lang="en-US" sz="2100" spc="-1" strike="noStrike">
              <a:solidFill>
                <a:srgbClr val="000000"/>
              </a:solidFill>
              <a:latin typeface="Calibri"/>
            </a:endParaRPr>
          </a:p>
        </p:txBody>
      </p:sp>
      <p:sp>
        <p:nvSpPr>
          <p:cNvPr id="130"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14.1 Brønsted-Lowry Acids and Bases</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Identify acids, bases, and conjugate acid-base pairs according to the Brønsted-Lowry definition</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Write equations for acid and base ionization reactions</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Use the ion-product constant for water to calculate hydronium and hydroxide ion concentrations</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Describe the acid-base behavior of amphiprotic substances</a:t>
            </a:r>
            <a:endParaRPr b="0" lang="en-US" sz="1800" spc="-1" strike="noStrike">
              <a:solidFill>
                <a:srgbClr val="db5935"/>
              </a:solidFill>
              <a:latin typeface="Calibri"/>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Percent Ionization</a:t>
            </a:r>
            <a:endParaRPr b="0" lang="en-US" sz="2100" spc="-1" strike="noStrike">
              <a:solidFill>
                <a:srgbClr val="000000"/>
              </a:solidFill>
              <a:latin typeface="Calibri"/>
            </a:endParaRPr>
          </a:p>
        </p:txBody>
      </p:sp>
      <p:sp>
        <p:nvSpPr>
          <p:cNvPr id="212" name="TextShape 2"/>
          <p:cNvSpPr txBox="1"/>
          <p:nvPr/>
        </p:nvSpPr>
        <p:spPr>
          <a:xfrm>
            <a:off x="628560" y="955800"/>
            <a:ext cx="7886520" cy="5091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For,    HA</a:t>
            </a:r>
            <a:r>
              <a:rPr b="0" lang="en-US" sz="2100" spc="-1" strike="noStrike" baseline="-25000">
                <a:solidFill>
                  <a:srgbClr val="464846"/>
                </a:solidFill>
                <a:latin typeface="Calibri"/>
              </a:rPr>
              <a:t>(</a:t>
            </a:r>
            <a:r>
              <a:rPr b="0" i="1" lang="en-US" sz="2100" spc="-1" strike="noStrike" baseline="-25000">
                <a:solidFill>
                  <a:srgbClr val="464846"/>
                </a:solidFill>
                <a:latin typeface="Calibri"/>
              </a:rPr>
              <a:t>aq</a:t>
            </a:r>
            <a:r>
              <a:rPr b="0" lang="en-US" sz="2100" spc="-1" strike="noStrike" baseline="-25000">
                <a:solidFill>
                  <a:srgbClr val="464846"/>
                </a:solidFill>
                <a:latin typeface="Calibri"/>
              </a:rPr>
              <a:t>)</a:t>
            </a:r>
            <a:r>
              <a:rPr b="0" lang="en-US" sz="2100" spc="-1" strike="noStrike">
                <a:solidFill>
                  <a:srgbClr val="464846"/>
                </a:solidFill>
                <a:latin typeface="Calibri"/>
              </a:rPr>
              <a:t>    +    H</a:t>
            </a:r>
            <a:r>
              <a:rPr b="0" lang="en-US" sz="2100" spc="-1" strike="noStrike" baseline="-25000">
                <a:solidFill>
                  <a:srgbClr val="464846"/>
                </a:solidFill>
                <a:latin typeface="Calibri"/>
              </a:rPr>
              <a:t>2</a:t>
            </a:r>
            <a:r>
              <a:rPr b="0" lang="en-US" sz="2100" spc="-1" strike="noStrike">
                <a:solidFill>
                  <a:srgbClr val="464846"/>
                </a:solidFill>
                <a:latin typeface="Calibri"/>
              </a:rPr>
              <a:t>O</a:t>
            </a:r>
            <a:r>
              <a:rPr b="0" lang="en-US" sz="2100" spc="-1" strike="noStrike" baseline="-25000">
                <a:solidFill>
                  <a:srgbClr val="464846"/>
                </a:solidFill>
                <a:latin typeface="Calibri"/>
              </a:rPr>
              <a:t>(</a:t>
            </a:r>
            <a:r>
              <a:rPr b="0" i="1" lang="en-US" sz="2100" spc="-1" strike="noStrike" baseline="-25000">
                <a:solidFill>
                  <a:srgbClr val="464846"/>
                </a:solidFill>
                <a:latin typeface="Calibri"/>
              </a:rPr>
              <a:t>l</a:t>
            </a:r>
            <a:r>
              <a:rPr b="0" lang="en-US" sz="2100" spc="-1" strike="noStrike" baseline="-25000">
                <a:solidFill>
                  <a:srgbClr val="464846"/>
                </a:solidFill>
                <a:latin typeface="Calibri"/>
              </a:rPr>
              <a:t>)</a:t>
            </a:r>
            <a:r>
              <a:rPr b="0" lang="en-US" sz="2100" spc="-1" strike="noStrike">
                <a:solidFill>
                  <a:srgbClr val="464846"/>
                </a:solidFill>
                <a:latin typeface="Calibri"/>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H</a:t>
            </a:r>
            <a:r>
              <a:rPr b="0" lang="en-US" sz="2100" spc="-1" strike="noStrike" baseline="-25000">
                <a:solidFill>
                  <a:srgbClr val="464846"/>
                </a:solidFill>
                <a:latin typeface="Calibri"/>
                <a:ea typeface="ヒラギノ角ゴ Pro W3"/>
              </a:rPr>
              <a:t>3</a:t>
            </a:r>
            <a:r>
              <a:rPr b="0" lang="en-US" sz="2100" spc="-1" strike="noStrike">
                <a:solidFill>
                  <a:srgbClr val="464846"/>
                </a:solidFill>
                <a:latin typeface="Calibri"/>
                <a:ea typeface="ヒラギノ角ゴ Pro W3"/>
              </a:rPr>
              <a:t>O</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    </a:t>
            </a:r>
            <a:r>
              <a:rPr b="0" lang="en-US" sz="2100" spc="-1" strike="noStrike">
                <a:solidFill>
                  <a:srgbClr val="464846"/>
                </a:solidFill>
                <a:latin typeface="Calibri"/>
                <a:ea typeface="ヒラギノ角ゴ Pro W3"/>
              </a:rPr>
              <a:t>+    A</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aq</a:t>
            </a:r>
            <a:r>
              <a:rPr b="0" lang="en-US" sz="2100" spc="-1" strike="noStrike" baseline="-25000">
                <a:solidFill>
                  <a:srgbClr val="464846"/>
                </a:solidFill>
                <a:latin typeface="Calibri"/>
                <a:ea typeface="ヒラギノ角ゴ Pro W3"/>
              </a:rPr>
              <a:t>)</a:t>
            </a:r>
            <a:r>
              <a:rPr b="0" lang="en-US" sz="2100" spc="-1" strike="noStrike">
                <a:solidFill>
                  <a:srgbClr val="464846"/>
                </a:solidFill>
                <a:latin typeface="Calibri"/>
                <a:ea typeface="ヒラギノ角ゴ Pro W3"/>
              </a:rPr>
              <a:t>    </a:t>
            </a:r>
            <a:endParaRPr b="0" lang="en-US" sz="2100" spc="-1" strike="noStrike">
              <a:solidFill>
                <a:srgbClr val="464846"/>
              </a:solidFill>
              <a:latin typeface="Calibri"/>
            </a:endParaRPr>
          </a:p>
          <a:p>
            <a:pPr marL="171360" indent="-171000">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ea typeface="ヒラギノ角ゴ Pro W3"/>
              </a:rPr>
              <a:t>The percent ionization of a weak acid is defined as</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pic>
        <p:nvPicPr>
          <p:cNvPr id="213" name="" descr=""/>
          <p:cNvPicPr/>
          <p:nvPr/>
        </p:nvPicPr>
        <p:blipFill>
          <a:blip r:embed="rId1"/>
          <a:stretch/>
        </p:blipFill>
        <p:spPr>
          <a:xfrm>
            <a:off x="2377440" y="2349360"/>
            <a:ext cx="3492360" cy="851040"/>
          </a:xfrm>
          <a:prstGeom prst="rect">
            <a:avLst/>
          </a:prstGeom>
          <a:ln>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Determining </a:t>
            </a:r>
            <a:r>
              <a:rPr b="1" i="1" lang="en-US" sz="2100" spc="-1" strike="noStrike">
                <a:solidFill>
                  <a:srgbClr val="70ad47"/>
                </a:solidFill>
                <a:latin typeface="Calibri Light"/>
              </a:rPr>
              <a:t>K</a:t>
            </a:r>
            <a:r>
              <a:rPr b="1" lang="en-US" sz="2100" spc="-1" strike="noStrike" baseline="-25000">
                <a:solidFill>
                  <a:srgbClr val="70ad47"/>
                </a:solidFill>
                <a:latin typeface="Calibri Light"/>
              </a:rPr>
              <a:t>a</a:t>
            </a:r>
            <a:r>
              <a:rPr b="1" lang="en-US" sz="2100" spc="-1" strike="noStrike">
                <a:solidFill>
                  <a:srgbClr val="70ad47"/>
                </a:solidFill>
                <a:latin typeface="Calibri Light"/>
              </a:rPr>
              <a:t> or </a:t>
            </a:r>
            <a:r>
              <a:rPr b="1" i="1" lang="en-US" sz="2100" spc="-1" strike="noStrike">
                <a:solidFill>
                  <a:srgbClr val="70ad47"/>
                </a:solidFill>
                <a:latin typeface="Calibri Light"/>
              </a:rPr>
              <a:t>K</a:t>
            </a:r>
            <a:r>
              <a:rPr b="1" lang="en-US" sz="2100" spc="-1" strike="noStrike" baseline="-25000">
                <a:solidFill>
                  <a:srgbClr val="70ad47"/>
                </a:solidFill>
                <a:latin typeface="Calibri Light"/>
              </a:rPr>
              <a:t>b</a:t>
            </a:r>
            <a:r>
              <a:rPr b="1" lang="en-US" sz="2100" spc="-1" strike="noStrike">
                <a:solidFill>
                  <a:srgbClr val="70ad47"/>
                </a:solidFill>
                <a:latin typeface="Calibri Light"/>
              </a:rPr>
              <a:t> </a:t>
            </a:r>
            <a:endParaRPr b="0" lang="en-US" sz="2100" spc="-1" strike="noStrike">
              <a:solidFill>
                <a:srgbClr val="000000"/>
              </a:solidFill>
              <a:latin typeface="Calibri"/>
            </a:endParaRPr>
          </a:p>
        </p:txBody>
      </p:sp>
      <p:sp>
        <p:nvSpPr>
          <p:cNvPr id="215"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There are several ways to determine the </a:t>
            </a:r>
            <a:r>
              <a:rPr b="0" i="1" lang="en-US" sz="2100" spc="-1" strike="noStrike">
                <a:solidFill>
                  <a:srgbClr val="464846"/>
                </a:solidFill>
                <a:latin typeface="Calibri"/>
              </a:rPr>
              <a:t>K</a:t>
            </a:r>
            <a:r>
              <a:rPr b="0" lang="en-US" sz="2100" spc="-1" strike="noStrike" baseline="-25000">
                <a:solidFill>
                  <a:srgbClr val="464846"/>
                </a:solidFill>
                <a:latin typeface="Calibri"/>
              </a:rPr>
              <a:t>a</a:t>
            </a:r>
            <a:r>
              <a:rPr b="0" lang="en-US" sz="2100" spc="-1" strike="noStrike">
                <a:solidFill>
                  <a:srgbClr val="464846"/>
                </a:solidFill>
                <a:latin typeface="Calibri"/>
              </a:rPr>
              <a:t> or </a:t>
            </a:r>
            <a:r>
              <a:rPr b="0" i="1" lang="en-US" sz="2100" spc="-1" strike="noStrike">
                <a:solidFill>
                  <a:srgbClr val="464846"/>
                </a:solidFill>
                <a:latin typeface="Calibri"/>
              </a:rPr>
              <a:t>K</a:t>
            </a:r>
            <a:r>
              <a:rPr b="0" lang="en-US" sz="2100" spc="-1" strike="noStrike" baseline="-25000">
                <a:solidFill>
                  <a:srgbClr val="464846"/>
                </a:solidFill>
                <a:latin typeface="Calibri"/>
              </a:rPr>
              <a:t>b</a:t>
            </a:r>
            <a:r>
              <a:rPr b="0" lang="en-US" sz="2100" spc="-1" strike="noStrike">
                <a:solidFill>
                  <a:srgbClr val="464846"/>
                </a:solidFill>
                <a:latin typeface="Calibri"/>
              </a:rPr>
              <a:t> value of a weak acid or weak base.</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One approach is to measure the pH of a solution prepared by dissolving a known amount of the weak acid or base. In these problems…</a:t>
            </a:r>
            <a:endParaRPr b="0" lang="en-US" sz="2100" spc="-1" strike="noStrike">
              <a:solidFill>
                <a:srgbClr val="464846"/>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rPr>
              <a:t>Measure pH</a:t>
            </a:r>
            <a:endParaRPr b="0" lang="en-US" sz="1800" spc="-1" strike="noStrike">
              <a:solidFill>
                <a:srgbClr val="db5935"/>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rPr>
              <a:t>Calculate hydronium or hydroxide concentration from the pH </a:t>
            </a:r>
            <a:endParaRPr b="0" lang="en-US" sz="1800" spc="-1" strike="noStrike">
              <a:solidFill>
                <a:srgbClr val="db5935"/>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ea typeface="Microsoft YaHei"/>
              </a:rPr>
              <a:t>Calculate </a:t>
            </a:r>
            <a:r>
              <a:rPr b="0" i="1" lang="en-US" sz="1800" spc="-1" strike="noStrike">
                <a:solidFill>
                  <a:srgbClr val="464846"/>
                </a:solidFill>
                <a:latin typeface="Calibri"/>
                <a:ea typeface="Microsoft YaHei"/>
              </a:rPr>
              <a:t>K</a:t>
            </a:r>
            <a:r>
              <a:rPr b="0" lang="en-US" sz="1800" spc="-1" strike="noStrike" baseline="-25000">
                <a:solidFill>
                  <a:srgbClr val="464846"/>
                </a:solidFill>
                <a:latin typeface="Calibri"/>
                <a:ea typeface="Microsoft YaHei"/>
              </a:rPr>
              <a:t>a</a:t>
            </a:r>
            <a:r>
              <a:rPr b="0" lang="en-US" sz="1800" spc="-1" strike="noStrike">
                <a:solidFill>
                  <a:srgbClr val="464846"/>
                </a:solidFill>
                <a:latin typeface="Calibri"/>
                <a:ea typeface="Microsoft YaHei"/>
              </a:rPr>
              <a:t> or </a:t>
            </a:r>
            <a:r>
              <a:rPr b="0" i="1" lang="en-US" sz="1800" spc="-1" strike="noStrike">
                <a:solidFill>
                  <a:srgbClr val="464846"/>
                </a:solidFill>
                <a:latin typeface="Calibri"/>
                <a:ea typeface="Microsoft YaHei"/>
              </a:rPr>
              <a:t>K</a:t>
            </a:r>
            <a:r>
              <a:rPr b="0" lang="en-US" sz="1800" spc="-1" strike="noStrike" baseline="-25000">
                <a:solidFill>
                  <a:srgbClr val="464846"/>
                </a:solidFill>
                <a:latin typeface="Calibri"/>
                <a:ea typeface="Microsoft YaHei"/>
              </a:rPr>
              <a:t>b</a:t>
            </a:r>
            <a:r>
              <a:rPr b="0" lang="en-US" sz="1800" spc="-1" strike="noStrike">
                <a:solidFill>
                  <a:srgbClr val="464846"/>
                </a:solidFill>
                <a:latin typeface="Calibri"/>
              </a:rPr>
              <a:t> using the ICE technique for equilibrium processes.</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Calculating the pH of a Weak Acid or Weak Base Solution </a:t>
            </a:r>
            <a:endParaRPr b="0" lang="en-US" sz="2100" spc="-1" strike="noStrike">
              <a:solidFill>
                <a:srgbClr val="000000"/>
              </a:solidFill>
              <a:latin typeface="Calibri"/>
            </a:endParaRPr>
          </a:p>
        </p:txBody>
      </p:sp>
      <p:sp>
        <p:nvSpPr>
          <p:cNvPr id="217" name="TextShape 2"/>
          <p:cNvSpPr txBox="1"/>
          <p:nvPr/>
        </p:nvSpPr>
        <p:spPr>
          <a:xfrm>
            <a:off x="628560" y="955800"/>
            <a:ext cx="7886520" cy="379584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process is similar to that used to calculate equilibrium concentrations or pressures.</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In these problems…</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Given K</a:t>
            </a:r>
            <a:r>
              <a:rPr b="0" lang="en-US" sz="1800" spc="-1" strike="noStrike" baseline="-25000">
                <a:solidFill>
                  <a:srgbClr val="1b1e3f"/>
                </a:solidFill>
                <a:latin typeface="Calibri"/>
              </a:rPr>
              <a:t>a</a:t>
            </a:r>
            <a:r>
              <a:rPr b="0" lang="en-US" sz="1800" spc="-1" strike="noStrike">
                <a:solidFill>
                  <a:srgbClr val="1b1e3f"/>
                </a:solidFill>
                <a:latin typeface="Calibri"/>
              </a:rPr>
              <a:t> or K</a:t>
            </a:r>
            <a:r>
              <a:rPr b="0" lang="en-US" sz="1800" spc="-1" strike="noStrike" baseline="-25000">
                <a:solidFill>
                  <a:srgbClr val="1b1e3f"/>
                </a:solidFill>
                <a:latin typeface="Calibri"/>
              </a:rPr>
              <a:t>b</a:t>
            </a:r>
            <a:endParaRPr b="0" lang="en-US" sz="1800" spc="-1" strike="noStrike">
              <a:solidFill>
                <a:srgbClr val="db5935"/>
              </a:solidFill>
              <a:latin typeface="Calibri"/>
            </a:endParaRPr>
          </a:p>
          <a:p>
            <a:endParaRPr b="0" lang="en-US" sz="18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Given some information that can be used to find the initial concentration of the acid or base. </a:t>
            </a:r>
            <a:endParaRPr b="0" lang="en-US" sz="1800" spc="-1" strike="noStrike">
              <a:solidFill>
                <a:srgbClr val="db5935"/>
              </a:solidFill>
              <a:latin typeface="Calibri"/>
            </a:endParaRPr>
          </a:p>
          <a:p>
            <a:endParaRPr b="0" lang="en-US" sz="18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Calculate [H</a:t>
            </a:r>
            <a:r>
              <a:rPr b="0" lang="en-US" sz="1800" spc="-1" strike="noStrike" baseline="-25000">
                <a:solidFill>
                  <a:srgbClr val="1b1e3f"/>
                </a:solidFill>
                <a:latin typeface="Calibri"/>
              </a:rPr>
              <a:t>3</a:t>
            </a:r>
            <a:r>
              <a:rPr b="0" lang="en-US" sz="1800" spc="-1" strike="noStrike">
                <a:solidFill>
                  <a:srgbClr val="1b1e3f"/>
                </a:solidFill>
                <a:latin typeface="Calibri"/>
              </a:rPr>
              <a:t>O+]</a:t>
            </a:r>
            <a:r>
              <a:rPr b="0" lang="en-US" sz="1800" spc="-1" strike="noStrike" baseline="-25000">
                <a:solidFill>
                  <a:srgbClr val="1b1e3f"/>
                </a:solidFill>
                <a:latin typeface="Calibri"/>
              </a:rPr>
              <a:t>eq</a:t>
            </a:r>
            <a:r>
              <a:rPr b="0" lang="en-US" sz="1800" spc="-1" strike="noStrike">
                <a:solidFill>
                  <a:srgbClr val="1b1e3f"/>
                </a:solidFill>
                <a:latin typeface="Calibri"/>
              </a:rPr>
              <a:t> or [OH</a:t>
            </a:r>
            <a:r>
              <a:rPr b="0" lang="en-US" sz="1800" spc="-1" strike="noStrike" baseline="30000">
                <a:solidFill>
                  <a:srgbClr val="1b1e3f"/>
                </a:solidFill>
                <a:latin typeface="Calibri"/>
              </a:rPr>
              <a:t>–</a:t>
            </a:r>
            <a:r>
              <a:rPr b="0" lang="en-US" sz="1800" spc="-1" strike="noStrike">
                <a:solidFill>
                  <a:srgbClr val="1b1e3f"/>
                </a:solidFill>
                <a:latin typeface="Calibri"/>
              </a:rPr>
              <a:t>]</a:t>
            </a:r>
            <a:r>
              <a:rPr b="0" lang="en-US" sz="1800" spc="-1" strike="noStrike" baseline="-25000">
                <a:solidFill>
                  <a:srgbClr val="1b1e3f"/>
                </a:solidFill>
                <a:latin typeface="Calibri"/>
              </a:rPr>
              <a:t> eq</a:t>
            </a:r>
            <a:r>
              <a:rPr b="0" lang="en-US" sz="1800" spc="-1" strike="noStrike">
                <a:solidFill>
                  <a:srgbClr val="1b1e3f"/>
                </a:solidFill>
                <a:latin typeface="Calibri"/>
              </a:rPr>
              <a:t>  using the ICE method for equilibrium reactions.</a:t>
            </a:r>
            <a:endParaRPr b="0" lang="en-US" sz="1800" spc="-1" strike="noStrike">
              <a:solidFill>
                <a:srgbClr val="db5935"/>
              </a:solidFill>
              <a:latin typeface="Calibri"/>
            </a:endParaRPr>
          </a:p>
          <a:p>
            <a:endParaRPr b="0" lang="en-US" sz="18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Calculate pH</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Molecular Structure and Acid Strength</a:t>
            </a:r>
            <a:endParaRPr b="0" lang="en-US" sz="2100" spc="-1" strike="noStrike">
              <a:solidFill>
                <a:srgbClr val="000000"/>
              </a:solidFill>
              <a:latin typeface="Calibri"/>
            </a:endParaRPr>
          </a:p>
        </p:txBody>
      </p:sp>
      <p:sp>
        <p:nvSpPr>
          <p:cNvPr id="219" name="TextShape 2"/>
          <p:cNvSpPr txBox="1"/>
          <p:nvPr/>
        </p:nvSpPr>
        <p:spPr>
          <a:xfrm>
            <a:off x="628560" y="955800"/>
            <a:ext cx="7886520" cy="449712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As you can start to see, some acids are stronger than other acids.</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Brønsted-Lowry Acids are proton donors.</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Consider binary compounds of hydrogen (H–A).</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The strength of the acid depends on how easily the bond between the hydrogen and nonmetal (A) is broken.</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Acid strength increases as bond strength decreases.</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Acid Strength of Binary Hydrogen Compounds</a:t>
            </a:r>
            <a:endParaRPr b="0" lang="en-US" sz="2100" spc="-1" strike="noStrike">
              <a:solidFill>
                <a:srgbClr val="000000"/>
              </a:solidFill>
              <a:latin typeface="Calibri"/>
            </a:endParaRPr>
          </a:p>
        </p:txBody>
      </p:sp>
      <p:sp>
        <p:nvSpPr>
          <p:cNvPr id="221" name="TextShape 2"/>
          <p:cNvSpPr txBox="1"/>
          <p:nvPr/>
        </p:nvSpPr>
        <p:spPr>
          <a:xfrm>
            <a:off x="628560" y="955800"/>
            <a:ext cx="7886520" cy="493776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This is a periodic property in terms of nonmetal, A.</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Down a group (top to bottom), acid strength increases. </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Orbitals of similar size form strong bonds—Good orbital overlap. </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Orbitals of different size form weak bonds—Poor orbital overlap. </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Hydrogen is the smallest element.</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Atoms get larger down a group.</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The H–A bond weakens as A changes down a group.</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Acid strength increases. </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Acid Strength of Binary Hydrogen Compounds</a:t>
            </a:r>
            <a:endParaRPr b="0" lang="en-US" sz="2100" spc="-1" strike="noStrike">
              <a:solidFill>
                <a:srgbClr val="000000"/>
              </a:solidFill>
              <a:latin typeface="Calibri"/>
            </a:endParaRPr>
          </a:p>
        </p:txBody>
      </p:sp>
      <p:sp>
        <p:nvSpPr>
          <p:cNvPr id="223" name="TextShape 2"/>
          <p:cNvSpPr txBox="1"/>
          <p:nvPr/>
        </p:nvSpPr>
        <p:spPr>
          <a:xfrm>
            <a:off x="628560" y="955800"/>
            <a:ext cx="7886520" cy="458532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This is a periodic property in terms of nonmetal, A.</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Across a period (left to right), acid strength increases.</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The more polar the bond, the easier an H</a:t>
            </a:r>
            <a:r>
              <a:rPr b="0" lang="en-US" sz="1800" spc="-1" strike="noStrike" baseline="30000">
                <a:solidFill>
                  <a:srgbClr val="1b1e3f"/>
                </a:solidFill>
                <a:latin typeface="Calibri"/>
              </a:rPr>
              <a:t>+</a:t>
            </a:r>
            <a:r>
              <a:rPr b="0" lang="en-US" sz="1800" spc="-1" strike="noStrike">
                <a:solidFill>
                  <a:srgbClr val="1b1e3f"/>
                </a:solidFill>
                <a:latin typeface="Calibri"/>
              </a:rPr>
              <a:t> ion is produced. </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Electronegativity increases across a period. </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The H–A bond becomes more polar as A changes across a period. </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The H–A bond weakens across a period. </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Acid strength increases. </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4" name="Figure" descr=""/>
          <p:cNvPicPr/>
          <p:nvPr/>
        </p:nvPicPr>
        <p:blipFill>
          <a:blip r:embed="rId1"/>
          <a:srcRect l="-37536" t="0" r="-37536" b="0"/>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5" name="Figure" descr=""/>
          <p:cNvPicPr/>
          <p:nvPr/>
        </p:nvPicPr>
        <p:blipFill>
          <a:blip r:embed="rId1"/>
          <a:srcRect l="-15917" t="0" r="-15917" b="0"/>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14.9</a:t>
            </a:r>
            <a:endParaRPr b="0" lang="en-US" sz="2100" spc="-1" strike="noStrike">
              <a:solidFill>
                <a:srgbClr val="000000"/>
              </a:solidFill>
              <a:latin typeface="Calibri"/>
            </a:endParaRPr>
          </a:p>
        </p:txBody>
      </p:sp>
      <p:sp>
        <p:nvSpPr>
          <p:cNvPr id="227"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Vinegar contains acetic acid, a weak acid. (credit: modification of work by “HomeSpot HQ”/Flickr)</a:t>
            </a:r>
            <a:endParaRPr b="0" lang="en-US" sz="1600" spc="-1" strike="noStrike">
              <a:solidFill>
                <a:srgbClr val="464846"/>
              </a:solidFill>
              <a:latin typeface="Calibri"/>
            </a:endParaRPr>
          </a:p>
        </p:txBody>
      </p:sp>
      <p:pic>
        <p:nvPicPr>
          <p:cNvPr id="228" name="Figure" descr=""/>
          <p:cNvPicPr/>
          <p:nvPr/>
        </p:nvPicPr>
        <p:blipFill>
          <a:blip r:embed="rId1"/>
          <a:srcRect l="-59690" t="0" r="-59690" b="0"/>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Example 14.11</a:t>
            </a:r>
            <a:endParaRPr b="0" lang="en-US" sz="2100" spc="-1" strike="noStrike">
              <a:solidFill>
                <a:srgbClr val="000000"/>
              </a:solidFill>
              <a:latin typeface="Calibri"/>
            </a:endParaRPr>
          </a:p>
        </p:txBody>
      </p:sp>
      <p:pic>
        <p:nvPicPr>
          <p:cNvPr id="230" name="Picture 2" descr=""/>
          <p:cNvPicPr/>
          <p:nvPr/>
        </p:nvPicPr>
        <p:blipFill>
          <a:blip r:embed="rId1"/>
          <a:stretch/>
        </p:blipFill>
        <p:spPr>
          <a:xfrm>
            <a:off x="488520" y="1531440"/>
            <a:ext cx="8104320" cy="212436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1" name="CustomShape 1"/>
          <p:cNvSpPr/>
          <p:nvPr/>
        </p:nvSpPr>
        <p:spPr>
          <a:xfrm>
            <a:off x="365760" y="1005840"/>
            <a:ext cx="8412480" cy="5063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2600" spc="-1" strike="noStrike">
                <a:solidFill>
                  <a:srgbClr val="000000"/>
                </a:solidFill>
                <a:latin typeface="Arial"/>
                <a:ea typeface="Microsoft YaHei"/>
              </a:rPr>
              <a:t>                  </a:t>
            </a:r>
            <a:r>
              <a:rPr b="1" lang="en-US" sz="2600" spc="-1" strike="noStrike" u="sng">
                <a:solidFill>
                  <a:srgbClr val="000000"/>
                </a:solidFill>
                <a:uFillTx/>
                <a:latin typeface="Arial"/>
                <a:ea typeface="Microsoft YaHei"/>
              </a:rPr>
              <a:t>Arrhenius acids</a:t>
            </a:r>
            <a:endParaRPr b="0" lang="en-US" sz="2600" spc="-1" strike="noStrike">
              <a:latin typeface="Arial"/>
            </a:endParaRPr>
          </a:p>
          <a:p>
            <a:pPr>
              <a:lnSpc>
                <a:spcPct val="100000"/>
              </a:lnSpc>
            </a:pPr>
            <a:endParaRPr b="0" lang="en-US" sz="2600" spc="-1" strike="noStrike">
              <a:latin typeface="Arial"/>
            </a:endParaRPr>
          </a:p>
          <a:p>
            <a:pPr>
              <a:lnSpc>
                <a:spcPct val="100000"/>
              </a:lnSpc>
            </a:pPr>
            <a:r>
              <a:rPr b="0" lang="en-US" sz="2600" spc="-1" strike="noStrike">
                <a:solidFill>
                  <a:srgbClr val="000000"/>
                </a:solidFill>
                <a:latin typeface="Arial"/>
                <a:ea typeface="Microsoft YaHei"/>
              </a:rPr>
              <a:t>Most common, but also most restrictive definition:</a:t>
            </a:r>
            <a:endParaRPr b="0" lang="en-US" sz="2600" spc="-1" strike="noStrike">
              <a:latin typeface="Arial"/>
            </a:endParaRPr>
          </a:p>
          <a:p>
            <a:pPr>
              <a:lnSpc>
                <a:spcPct val="100000"/>
              </a:lnSpc>
            </a:pPr>
            <a:endParaRPr b="0" lang="en-US" sz="2600" spc="-1" strike="noStrike">
              <a:latin typeface="Arial"/>
            </a:endParaRPr>
          </a:p>
          <a:p>
            <a:pPr>
              <a:lnSpc>
                <a:spcPct val="100000"/>
              </a:lnSpc>
            </a:pPr>
            <a:r>
              <a:rPr b="0" lang="en-US" sz="2600" spc="-1" strike="noStrike">
                <a:solidFill>
                  <a:srgbClr val="000000"/>
                </a:solidFill>
                <a:latin typeface="Arial"/>
                <a:ea typeface="Microsoft YaHei"/>
              </a:rPr>
              <a:t>Acids: produce hydronium ions in water:</a:t>
            </a:r>
            <a:br/>
            <a:r>
              <a:rPr b="0" lang="en-US" sz="2600" spc="-1" strike="noStrike">
                <a:solidFill>
                  <a:srgbClr val="000000"/>
                </a:solidFill>
                <a:latin typeface="Arial"/>
                <a:ea typeface="Microsoft YaHei"/>
              </a:rPr>
              <a:t>   HCl (aq)   →</a:t>
            </a:r>
            <a:r>
              <a:rPr b="0" lang="en-US" sz="2600" spc="-1" strike="noStrike">
                <a:solidFill>
                  <a:srgbClr val="000000"/>
                </a:solidFill>
                <a:latin typeface="Arial"/>
                <a:ea typeface="Microsoft YaHei"/>
              </a:rPr>
              <a:t>  </a:t>
            </a:r>
            <a:r>
              <a:rPr b="0" lang="en-US" sz="2600" spc="-1" strike="noStrike">
                <a:solidFill>
                  <a:srgbClr val="000000"/>
                </a:solidFill>
                <a:latin typeface="Arial"/>
                <a:ea typeface="Microsoft YaHei"/>
              </a:rPr>
              <a:t> H</a:t>
            </a:r>
            <a:r>
              <a:rPr b="0" lang="en-US" sz="2600" spc="-1" strike="noStrike" baseline="101000">
                <a:solidFill>
                  <a:srgbClr val="000000"/>
                </a:solidFill>
                <a:latin typeface="Arial"/>
                <a:ea typeface="Microsoft YaHei"/>
              </a:rPr>
              <a:t>+</a:t>
            </a:r>
            <a:r>
              <a:rPr b="0" lang="en-US" sz="2600" spc="-1" strike="noStrike">
                <a:solidFill>
                  <a:srgbClr val="000000"/>
                </a:solidFill>
                <a:latin typeface="Arial"/>
                <a:ea typeface="Microsoft YaHei"/>
              </a:rPr>
              <a:t> (aq) +  Cl</a:t>
            </a:r>
            <a:r>
              <a:rPr b="0" lang="en-US" sz="2600" spc="-1" strike="noStrike" baseline="101000">
                <a:solidFill>
                  <a:srgbClr val="000000"/>
                </a:solidFill>
                <a:latin typeface="Arial"/>
                <a:ea typeface="Microsoft YaHei"/>
              </a:rPr>
              <a:t>-</a:t>
            </a:r>
            <a:r>
              <a:rPr b="0" lang="en-US" sz="2600" spc="-1" strike="noStrike">
                <a:solidFill>
                  <a:srgbClr val="000000"/>
                </a:solidFill>
                <a:latin typeface="Arial"/>
                <a:ea typeface="Microsoft YaHei"/>
              </a:rPr>
              <a:t> (aq)</a:t>
            </a:r>
            <a:endParaRPr b="0" lang="en-US" sz="2600" spc="-1" strike="noStrike">
              <a:latin typeface="Arial"/>
            </a:endParaRPr>
          </a:p>
          <a:p>
            <a:pPr>
              <a:lnSpc>
                <a:spcPct val="100000"/>
              </a:lnSpc>
            </a:pPr>
            <a:endParaRPr b="0" lang="en-US" sz="2600" spc="-1" strike="noStrike">
              <a:latin typeface="Arial"/>
            </a:endParaRPr>
          </a:p>
          <a:p>
            <a:pPr>
              <a:lnSpc>
                <a:spcPct val="100000"/>
              </a:lnSpc>
            </a:pPr>
            <a:r>
              <a:rPr b="0" lang="en-US" sz="2600" spc="-1" strike="noStrike">
                <a:solidFill>
                  <a:srgbClr val="000000"/>
                </a:solidFill>
                <a:latin typeface="Arial"/>
                <a:ea typeface="DejaVu Sans"/>
              </a:rPr>
              <a:t>Bases: produce hydroxide ions in water:</a:t>
            </a:r>
            <a:br/>
            <a:r>
              <a:rPr b="0" lang="en-US" sz="2600" spc="-1" strike="noStrike">
                <a:solidFill>
                  <a:srgbClr val="000000"/>
                </a:solidFill>
                <a:latin typeface="Arial"/>
                <a:ea typeface="DejaVu Sans"/>
              </a:rPr>
              <a:t> </a:t>
            </a:r>
            <a:r>
              <a:rPr b="0" lang="en-US" sz="2600" spc="-1" strike="noStrike">
                <a:solidFill>
                  <a:srgbClr val="000000"/>
                </a:solidFill>
                <a:latin typeface="Arial"/>
                <a:ea typeface="Microsoft YaHei"/>
              </a:rPr>
              <a:t> NaOH (aq)   →</a:t>
            </a:r>
            <a:r>
              <a:rPr b="0" lang="en-US" sz="2600" spc="-1" strike="noStrike">
                <a:solidFill>
                  <a:srgbClr val="000000"/>
                </a:solidFill>
                <a:latin typeface="Arial"/>
                <a:ea typeface="Microsoft YaHei"/>
              </a:rPr>
              <a:t>  </a:t>
            </a:r>
            <a:r>
              <a:rPr b="0" lang="en-US" sz="2600" spc="-1" strike="noStrike">
                <a:solidFill>
                  <a:srgbClr val="000000"/>
                </a:solidFill>
                <a:latin typeface="Arial"/>
                <a:ea typeface="Microsoft YaHei"/>
              </a:rPr>
              <a:t> Na</a:t>
            </a:r>
            <a:r>
              <a:rPr b="0" lang="en-US" sz="2600" spc="-1" strike="noStrike" baseline="101000">
                <a:solidFill>
                  <a:srgbClr val="000000"/>
                </a:solidFill>
                <a:latin typeface="Arial"/>
                <a:ea typeface="Microsoft YaHei"/>
              </a:rPr>
              <a:t>+</a:t>
            </a:r>
            <a:r>
              <a:rPr b="0" lang="en-US" sz="2600" spc="-1" strike="noStrike">
                <a:solidFill>
                  <a:srgbClr val="000000"/>
                </a:solidFill>
                <a:latin typeface="Arial"/>
                <a:ea typeface="Microsoft YaHei"/>
              </a:rPr>
              <a:t> (aq) +  OH</a:t>
            </a:r>
            <a:r>
              <a:rPr b="0" lang="en-US" sz="2600" spc="-1" strike="noStrike" baseline="101000">
                <a:solidFill>
                  <a:srgbClr val="000000"/>
                </a:solidFill>
                <a:latin typeface="Arial"/>
                <a:ea typeface="Microsoft YaHei"/>
              </a:rPr>
              <a:t>-</a:t>
            </a:r>
            <a:r>
              <a:rPr b="0" lang="en-US" sz="2600" spc="-1" strike="noStrike">
                <a:solidFill>
                  <a:srgbClr val="000000"/>
                </a:solidFill>
                <a:latin typeface="Arial"/>
                <a:ea typeface="Microsoft YaHei"/>
              </a:rPr>
              <a:t> (aq)</a:t>
            </a:r>
            <a:endParaRPr b="0" lang="en-US" sz="2600" spc="-1" strike="noStrike">
              <a:latin typeface="Arial"/>
            </a:endParaRPr>
          </a:p>
          <a:p>
            <a:pPr>
              <a:lnSpc>
                <a:spcPct val="100000"/>
              </a:lnSpc>
            </a:pPr>
            <a:endParaRPr b="0" lang="en-US" sz="2600" spc="-1" strike="noStrike">
              <a:latin typeface="Arial"/>
            </a:endParaRPr>
          </a:p>
          <a:p>
            <a:pPr>
              <a:lnSpc>
                <a:spcPct val="100000"/>
              </a:lnSpc>
            </a:pPr>
            <a:r>
              <a:rPr b="0" lang="en-US" sz="2600" spc="-1" strike="noStrike">
                <a:solidFill>
                  <a:srgbClr val="000000"/>
                </a:solidFill>
                <a:latin typeface="Arial"/>
                <a:ea typeface="Microsoft YaHei"/>
              </a:rPr>
              <a:t>Hydronium ion: H</a:t>
            </a:r>
            <a:r>
              <a:rPr b="0" lang="en-US" sz="2600" spc="-1" strike="noStrike" baseline="101000">
                <a:solidFill>
                  <a:srgbClr val="000000"/>
                </a:solidFill>
                <a:latin typeface="Arial"/>
                <a:ea typeface="Microsoft YaHei"/>
              </a:rPr>
              <a:t>+</a:t>
            </a:r>
            <a:r>
              <a:rPr b="0" lang="en-US" sz="2600" spc="-1" strike="noStrike">
                <a:solidFill>
                  <a:srgbClr val="000000"/>
                </a:solidFill>
                <a:latin typeface="Arial"/>
                <a:ea typeface="Microsoft YaHei"/>
              </a:rPr>
              <a:t> or H</a:t>
            </a:r>
            <a:r>
              <a:rPr b="0" lang="en-US" sz="2600" spc="-1" strike="noStrike" baseline="-101000">
                <a:solidFill>
                  <a:srgbClr val="000000"/>
                </a:solidFill>
                <a:latin typeface="Arial"/>
                <a:ea typeface="Microsoft YaHei"/>
              </a:rPr>
              <a:t>3</a:t>
            </a:r>
            <a:r>
              <a:rPr b="0" lang="en-US" sz="2600" spc="-1" strike="noStrike">
                <a:solidFill>
                  <a:srgbClr val="000000"/>
                </a:solidFill>
                <a:latin typeface="Arial"/>
                <a:ea typeface="Microsoft YaHei"/>
              </a:rPr>
              <a:t>O</a:t>
            </a:r>
            <a:r>
              <a:rPr b="0" lang="en-US" sz="2600" spc="-1" strike="noStrike" baseline="101000">
                <a:solidFill>
                  <a:srgbClr val="000000"/>
                </a:solidFill>
                <a:latin typeface="Arial"/>
                <a:ea typeface="Microsoft YaHei"/>
              </a:rPr>
              <a:t>+</a:t>
            </a:r>
            <a:r>
              <a:rPr b="0" lang="en-US" sz="2600" spc="-1" strike="noStrike">
                <a:solidFill>
                  <a:srgbClr val="000000"/>
                </a:solidFill>
                <a:latin typeface="Arial"/>
                <a:ea typeface="Microsoft YaHei"/>
              </a:rPr>
              <a:t> </a:t>
            </a:r>
            <a:br/>
            <a:r>
              <a:rPr b="0" lang="en-US" sz="2600" spc="-1" strike="noStrike">
                <a:solidFill>
                  <a:srgbClr val="000000"/>
                </a:solidFill>
                <a:latin typeface="Arial"/>
                <a:ea typeface="Microsoft YaHei"/>
              </a:rPr>
              <a:t>    H</a:t>
            </a:r>
            <a:r>
              <a:rPr b="0" lang="en-US" sz="2600" spc="-1" strike="noStrike" baseline="101000">
                <a:solidFill>
                  <a:srgbClr val="000000"/>
                </a:solidFill>
                <a:latin typeface="Arial"/>
                <a:ea typeface="Microsoft YaHei"/>
              </a:rPr>
              <a:t>+</a:t>
            </a:r>
            <a:r>
              <a:rPr b="0" lang="en-US" sz="2600" spc="-1" strike="noStrike">
                <a:solidFill>
                  <a:srgbClr val="000000"/>
                </a:solidFill>
                <a:latin typeface="Arial"/>
                <a:ea typeface="Microsoft YaHei"/>
              </a:rPr>
              <a:t> (aq)  +  H</a:t>
            </a:r>
            <a:r>
              <a:rPr b="0" lang="en-US" sz="2600" spc="-1" strike="noStrike" baseline="-101000">
                <a:solidFill>
                  <a:srgbClr val="000000"/>
                </a:solidFill>
                <a:latin typeface="Arial"/>
                <a:ea typeface="Microsoft YaHei"/>
              </a:rPr>
              <a:t>2</a:t>
            </a:r>
            <a:r>
              <a:rPr b="0" lang="en-US" sz="2600" spc="-1" strike="noStrike">
                <a:solidFill>
                  <a:srgbClr val="000000"/>
                </a:solidFill>
                <a:latin typeface="Arial"/>
                <a:ea typeface="Microsoft YaHei"/>
              </a:rPr>
              <a:t>O (aq)  →   H</a:t>
            </a:r>
            <a:r>
              <a:rPr b="0" lang="en-US" sz="2600" spc="-1" strike="noStrike" baseline="-101000">
                <a:solidFill>
                  <a:srgbClr val="000000"/>
                </a:solidFill>
                <a:latin typeface="Arial"/>
                <a:ea typeface="Microsoft YaHei"/>
              </a:rPr>
              <a:t>3</a:t>
            </a:r>
            <a:r>
              <a:rPr b="0" lang="en-US" sz="2600" spc="-1" strike="noStrike">
                <a:solidFill>
                  <a:srgbClr val="000000"/>
                </a:solidFill>
                <a:latin typeface="Arial"/>
                <a:ea typeface="Microsoft YaHei"/>
              </a:rPr>
              <a:t>O</a:t>
            </a:r>
            <a:r>
              <a:rPr b="0" lang="en-US" sz="2600" spc="-1" strike="noStrike" baseline="101000">
                <a:solidFill>
                  <a:srgbClr val="000000"/>
                </a:solidFill>
                <a:latin typeface="Arial"/>
                <a:ea typeface="Microsoft YaHei"/>
              </a:rPr>
              <a:t>+</a:t>
            </a:r>
            <a:r>
              <a:rPr b="0" lang="en-US" sz="2600" spc="-1" strike="noStrike">
                <a:solidFill>
                  <a:srgbClr val="000000"/>
                </a:solidFill>
                <a:latin typeface="Arial"/>
                <a:ea typeface="Microsoft YaHei"/>
              </a:rPr>
              <a:t> (aq)</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14.10</a:t>
            </a:r>
            <a:endParaRPr b="0" lang="en-US" sz="2100" spc="-1" strike="noStrike">
              <a:solidFill>
                <a:srgbClr val="000000"/>
              </a:solidFill>
              <a:latin typeface="Calibri"/>
            </a:endParaRPr>
          </a:p>
        </p:txBody>
      </p:sp>
      <p:sp>
        <p:nvSpPr>
          <p:cNvPr id="232"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The pain of an ant’s sting is caused by formic acid. (credit: John Tann)</a:t>
            </a:r>
            <a:endParaRPr b="0" lang="en-US" sz="1600" spc="-1" strike="noStrike">
              <a:solidFill>
                <a:srgbClr val="464846"/>
              </a:solidFill>
              <a:latin typeface="Calibri"/>
            </a:endParaRPr>
          </a:p>
        </p:txBody>
      </p:sp>
      <p:pic>
        <p:nvPicPr>
          <p:cNvPr id="233" name="Figure" descr=""/>
          <p:cNvPicPr/>
          <p:nvPr/>
        </p:nvPicPr>
        <p:blipFill>
          <a:blip r:embed="rId1"/>
          <a:srcRect l="-14856" t="0" r="-14856" b="0"/>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Example 14.12</a:t>
            </a:r>
            <a:endParaRPr b="0" lang="en-US" sz="2100" spc="-1" strike="noStrike">
              <a:solidFill>
                <a:srgbClr val="000000"/>
              </a:solidFill>
              <a:latin typeface="Calibri"/>
            </a:endParaRPr>
          </a:p>
        </p:txBody>
      </p:sp>
      <p:pic>
        <p:nvPicPr>
          <p:cNvPr id="235" name="Picture 2" descr=""/>
          <p:cNvPicPr/>
          <p:nvPr/>
        </p:nvPicPr>
        <p:blipFill>
          <a:blip r:embed="rId1"/>
          <a:stretch/>
        </p:blipFill>
        <p:spPr>
          <a:xfrm>
            <a:off x="531360" y="1857600"/>
            <a:ext cx="8080920" cy="1843560"/>
          </a:xfrm>
          <a:prstGeom prst="rect">
            <a:avLst/>
          </a:prstGeom>
          <a:ln>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Example 14.13</a:t>
            </a:r>
            <a:endParaRPr b="0" lang="en-US" sz="2100" spc="-1" strike="noStrike">
              <a:solidFill>
                <a:srgbClr val="000000"/>
              </a:solidFill>
              <a:latin typeface="Calibri"/>
            </a:endParaRPr>
          </a:p>
        </p:txBody>
      </p:sp>
      <p:pic>
        <p:nvPicPr>
          <p:cNvPr id="237" name="Picture 2" descr=""/>
          <p:cNvPicPr/>
          <p:nvPr/>
        </p:nvPicPr>
        <p:blipFill>
          <a:blip r:embed="rId1"/>
          <a:stretch/>
        </p:blipFill>
        <p:spPr>
          <a:xfrm>
            <a:off x="623520" y="1766160"/>
            <a:ext cx="7891200" cy="2135520"/>
          </a:xfrm>
          <a:prstGeom prst="rect">
            <a:avLst/>
          </a:prstGeom>
          <a:ln>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Example 14.14</a:t>
            </a:r>
            <a:endParaRPr b="0" lang="en-US" sz="2100" spc="-1" strike="noStrike">
              <a:solidFill>
                <a:srgbClr val="000000"/>
              </a:solidFill>
              <a:latin typeface="Calibri"/>
            </a:endParaRPr>
          </a:p>
        </p:txBody>
      </p:sp>
      <p:pic>
        <p:nvPicPr>
          <p:cNvPr id="239" name="Picture 2" descr=""/>
          <p:cNvPicPr/>
          <p:nvPr/>
        </p:nvPicPr>
        <p:blipFill>
          <a:blip r:embed="rId1"/>
          <a:stretch/>
        </p:blipFill>
        <p:spPr>
          <a:xfrm>
            <a:off x="633600" y="1405800"/>
            <a:ext cx="7881480" cy="2550600"/>
          </a:xfrm>
          <a:prstGeom prst="rect">
            <a:avLst/>
          </a:prstGeom>
          <a:ln>
            <a:noFill/>
          </a:ln>
        </p:spPr>
      </p:pic>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14.11</a:t>
            </a:r>
            <a:endParaRPr b="0" lang="en-US" sz="2100" spc="-1" strike="noStrike">
              <a:solidFill>
                <a:srgbClr val="000000"/>
              </a:solidFill>
              <a:latin typeface="Calibri"/>
            </a:endParaRPr>
          </a:p>
        </p:txBody>
      </p:sp>
      <p:sp>
        <p:nvSpPr>
          <p:cNvPr id="241"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The figure shows trends in the strengths of binary acids and bases.</a:t>
            </a:r>
            <a:endParaRPr b="0" lang="en-US" sz="1600" spc="-1" strike="noStrike">
              <a:solidFill>
                <a:srgbClr val="464846"/>
              </a:solidFill>
              <a:latin typeface="Calibri"/>
            </a:endParaRPr>
          </a:p>
        </p:txBody>
      </p:sp>
      <p:pic>
        <p:nvPicPr>
          <p:cNvPr id="242" name="Figure" descr=""/>
          <p:cNvPicPr/>
          <p:nvPr/>
        </p:nvPicPr>
        <p:blipFill>
          <a:blip r:embed="rId1"/>
          <a:srcRect l="-23009" t="0" r="-23009" b="0"/>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628560" y="365040"/>
            <a:ext cx="7886520" cy="424080"/>
          </a:xfrm>
          <a:prstGeom prst="rect">
            <a:avLst/>
          </a:prstGeom>
          <a:noFill/>
          <a:ln>
            <a:noFill/>
          </a:ln>
        </p:spPr>
        <p:txBody>
          <a:bodyPr anchor="ctr">
            <a:normAutofit fontScale="56000"/>
          </a:bodyPr>
          <a:p>
            <a:pPr>
              <a:lnSpc>
                <a:spcPct val="90000"/>
              </a:lnSpc>
            </a:pPr>
            <a:r>
              <a:rPr b="1" lang="en-US" sz="2100" spc="-1" strike="noStrike">
                <a:solidFill>
                  <a:srgbClr val="70ad47"/>
                </a:solidFill>
                <a:latin typeface="Calibri Light"/>
              </a:rPr>
              <a:t>Compounds Containing Oxygen and One or More Hydroxyl </a:t>
            </a:r>
            <a:br/>
            <a:r>
              <a:rPr b="1" lang="en-US" sz="2100" spc="-1" strike="noStrike">
                <a:solidFill>
                  <a:srgbClr val="70ad47"/>
                </a:solidFill>
                <a:latin typeface="Calibri Light"/>
              </a:rPr>
              <a:t>Group (OH)</a:t>
            </a:r>
            <a:endParaRPr b="0" lang="en-US" sz="2100" spc="-1" strike="noStrike">
              <a:solidFill>
                <a:srgbClr val="000000"/>
              </a:solidFill>
              <a:latin typeface="Calibri"/>
            </a:endParaRPr>
          </a:p>
        </p:txBody>
      </p:sp>
      <p:sp>
        <p:nvSpPr>
          <p:cNvPr id="244" name="TextShape 2"/>
          <p:cNvSpPr txBox="1"/>
          <p:nvPr/>
        </p:nvSpPr>
        <p:spPr>
          <a:xfrm>
            <a:off x="628560" y="4629960"/>
            <a:ext cx="7886520" cy="155988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These compounds can be </a:t>
            </a:r>
            <a:r>
              <a:rPr b="1" lang="en-US" sz="2100" spc="-1" strike="noStrike">
                <a:solidFill>
                  <a:srgbClr val="464846"/>
                </a:solidFill>
                <a:latin typeface="Calibri"/>
              </a:rPr>
              <a:t>acidic</a:t>
            </a:r>
            <a:r>
              <a:rPr b="0" lang="en-US" sz="2100" spc="-1" strike="noStrike">
                <a:solidFill>
                  <a:srgbClr val="464846"/>
                </a:solidFill>
                <a:latin typeface="Calibri"/>
              </a:rPr>
              <a:t>, </a:t>
            </a:r>
            <a:r>
              <a:rPr b="1" lang="en-US" sz="2100" spc="-1" strike="noStrike">
                <a:solidFill>
                  <a:srgbClr val="464846"/>
                </a:solidFill>
                <a:latin typeface="Calibri"/>
              </a:rPr>
              <a:t>basic</a:t>
            </a:r>
            <a:r>
              <a:rPr b="0" lang="en-US" sz="2100" spc="-1" strike="noStrike">
                <a:solidFill>
                  <a:srgbClr val="464846"/>
                </a:solidFill>
                <a:latin typeface="Calibri"/>
              </a:rPr>
              <a:t>, or </a:t>
            </a:r>
            <a:r>
              <a:rPr b="1" lang="en-US" sz="2100" spc="-1" strike="noStrike">
                <a:solidFill>
                  <a:srgbClr val="464846"/>
                </a:solidFill>
                <a:latin typeface="Calibri"/>
              </a:rPr>
              <a:t>amphiprotic</a:t>
            </a:r>
            <a:r>
              <a:rPr b="0" lang="en-US" sz="2100" spc="-1" strike="noStrike">
                <a:solidFill>
                  <a:srgbClr val="464846"/>
                </a:solidFill>
                <a:latin typeface="Calibri"/>
              </a:rPr>
              <a:t> depending on the electronegativity of element, E.</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pic>
        <p:nvPicPr>
          <p:cNvPr id="245" name="Figure" descr=""/>
          <p:cNvPicPr/>
          <p:nvPr/>
        </p:nvPicPr>
        <p:blipFill>
          <a:blip r:embed="rId1"/>
          <a:srcRect l="0" t="-1853" r="0" b="-1853"/>
          <a:stretch/>
        </p:blipFill>
        <p:spPr>
          <a:xfrm>
            <a:off x="1544400" y="1412280"/>
            <a:ext cx="6141960" cy="2665800"/>
          </a:xfrm>
          <a:prstGeom prst="rect">
            <a:avLst/>
          </a:prstGeom>
          <a:ln>
            <a:noFill/>
          </a:ln>
        </p:spPr>
      </p:pic>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TextShape 1"/>
          <p:cNvSpPr txBox="1"/>
          <p:nvPr/>
        </p:nvSpPr>
        <p:spPr>
          <a:xfrm>
            <a:off x="628560" y="365040"/>
            <a:ext cx="7886520" cy="424080"/>
          </a:xfrm>
          <a:prstGeom prst="rect">
            <a:avLst/>
          </a:prstGeom>
          <a:noFill/>
          <a:ln>
            <a:noFill/>
          </a:ln>
        </p:spPr>
        <p:txBody>
          <a:bodyPr anchor="ctr">
            <a:normAutofit fontScale="56000"/>
          </a:bodyPr>
          <a:p>
            <a:pPr>
              <a:lnSpc>
                <a:spcPct val="90000"/>
              </a:lnSpc>
            </a:pPr>
            <a:r>
              <a:rPr b="1" lang="en-US" sz="2100" spc="-1" strike="noStrike">
                <a:solidFill>
                  <a:srgbClr val="70ad47"/>
                </a:solidFill>
                <a:latin typeface="Calibri Light"/>
              </a:rPr>
              <a:t>Compounds Containing Oxygen and One or More Hydroxyl </a:t>
            </a:r>
            <a:br/>
            <a:r>
              <a:rPr b="1" lang="en-US" sz="2100" spc="-1" strike="noStrike">
                <a:solidFill>
                  <a:srgbClr val="70ad47"/>
                </a:solidFill>
                <a:latin typeface="Calibri Light"/>
              </a:rPr>
              <a:t>Group (OH)</a:t>
            </a:r>
            <a:endParaRPr b="0" lang="en-US" sz="2100" spc="-1" strike="noStrike">
              <a:solidFill>
                <a:srgbClr val="000000"/>
              </a:solidFill>
              <a:latin typeface="Calibri"/>
            </a:endParaRPr>
          </a:p>
        </p:txBody>
      </p:sp>
      <p:sp>
        <p:nvSpPr>
          <p:cNvPr id="247" name="TextShape 2"/>
          <p:cNvSpPr txBox="1"/>
          <p:nvPr/>
        </p:nvSpPr>
        <p:spPr>
          <a:xfrm>
            <a:off x="628560" y="3159720"/>
            <a:ext cx="7886520" cy="238392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If EN of E is </a:t>
            </a:r>
            <a:r>
              <a:rPr b="0" i="1" lang="en-US" sz="2100" spc="-1" strike="noStrike">
                <a:solidFill>
                  <a:srgbClr val="464846"/>
                </a:solidFill>
                <a:latin typeface="Calibri"/>
              </a:rPr>
              <a:t>low</a:t>
            </a:r>
            <a:r>
              <a:rPr b="0" lang="en-US" sz="2100" spc="-1" strike="noStrike">
                <a:solidFill>
                  <a:srgbClr val="464846"/>
                </a:solidFill>
                <a:latin typeface="Calibri"/>
              </a:rPr>
              <a:t> then </a:t>
            </a:r>
            <a:r>
              <a:rPr b="1" lang="en-US" sz="2100" spc="-1" strike="noStrike">
                <a:solidFill>
                  <a:srgbClr val="464846"/>
                </a:solidFill>
                <a:latin typeface="Calibri"/>
              </a:rPr>
              <a:t>“Bond a” is polar or ionic</a:t>
            </a:r>
            <a:r>
              <a:rPr b="0" lang="en-US" sz="2100" spc="-1" strike="noStrike">
                <a:solidFill>
                  <a:srgbClr val="464846"/>
                </a:solidFill>
                <a:latin typeface="Calibri"/>
              </a:rPr>
              <a:t>. </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OH</a:t>
            </a:r>
            <a:r>
              <a:rPr b="0" lang="en-US" sz="2100" spc="-1" strike="noStrike" baseline="30000">
                <a:solidFill>
                  <a:srgbClr val="464846"/>
                </a:solidFill>
                <a:latin typeface="Calibri"/>
                <a:ea typeface="ヒラギノ角ゴ Pro W3"/>
              </a:rPr>
              <a:t>–</a:t>
            </a:r>
            <a:r>
              <a:rPr b="0" lang="en-US" sz="2100" spc="-1" strike="noStrike">
                <a:solidFill>
                  <a:srgbClr val="464846"/>
                </a:solidFill>
                <a:latin typeface="Calibri"/>
                <a:ea typeface="ヒラギノ角ゴ Pro W3"/>
              </a:rPr>
              <a:t> ions are readily released. </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ea typeface="ヒラギノ角ゴ Pro W3"/>
              </a:rPr>
              <a:t>The compound is basic.</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ea typeface="ヒラギノ角ゴ Pro W3"/>
              </a:rPr>
              <a:t>Metals have low EN.</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ea typeface="ヒラギノ角ゴ Pro W3"/>
              </a:rPr>
              <a:t>Metal hydroxides tend to be basic.</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pic>
        <p:nvPicPr>
          <p:cNvPr id="248" name="Figure" descr=""/>
          <p:cNvPicPr/>
          <p:nvPr/>
        </p:nvPicPr>
        <p:blipFill>
          <a:blip r:embed="rId1"/>
          <a:srcRect l="0" t="-1853" r="0" b="-1853"/>
          <a:stretch/>
        </p:blipFill>
        <p:spPr>
          <a:xfrm>
            <a:off x="2387520" y="937440"/>
            <a:ext cx="4488840" cy="1948320"/>
          </a:xfrm>
          <a:prstGeom prst="rect">
            <a:avLst/>
          </a:prstGeom>
          <a:ln>
            <a:noFill/>
          </a:ln>
        </p:spPr>
      </p:pic>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628560" y="365040"/>
            <a:ext cx="7886520" cy="424080"/>
          </a:xfrm>
          <a:prstGeom prst="rect">
            <a:avLst/>
          </a:prstGeom>
          <a:noFill/>
          <a:ln>
            <a:noFill/>
          </a:ln>
        </p:spPr>
        <p:txBody>
          <a:bodyPr anchor="ctr">
            <a:normAutofit fontScale="56000"/>
          </a:bodyPr>
          <a:p>
            <a:pPr>
              <a:lnSpc>
                <a:spcPct val="90000"/>
              </a:lnSpc>
            </a:pPr>
            <a:r>
              <a:rPr b="1" lang="en-US" sz="2100" spc="-1" strike="noStrike">
                <a:solidFill>
                  <a:srgbClr val="70ad47"/>
                </a:solidFill>
                <a:latin typeface="Calibri Light"/>
              </a:rPr>
              <a:t>Compounds Containing Oxygen and One or More Hydroxyl </a:t>
            </a:r>
            <a:br/>
            <a:r>
              <a:rPr b="1" lang="en-US" sz="2100" spc="-1" strike="noStrike">
                <a:solidFill>
                  <a:srgbClr val="70ad47"/>
                </a:solidFill>
                <a:latin typeface="Calibri Light"/>
              </a:rPr>
              <a:t>Group (OH)</a:t>
            </a:r>
            <a:endParaRPr b="0" lang="en-US" sz="2100" spc="-1" strike="noStrike">
              <a:solidFill>
                <a:srgbClr val="000000"/>
              </a:solidFill>
              <a:latin typeface="Calibri"/>
            </a:endParaRPr>
          </a:p>
        </p:txBody>
      </p:sp>
      <p:sp>
        <p:nvSpPr>
          <p:cNvPr id="250" name="TextShape 2"/>
          <p:cNvSpPr txBox="1"/>
          <p:nvPr/>
        </p:nvSpPr>
        <p:spPr>
          <a:xfrm>
            <a:off x="628560" y="3117600"/>
            <a:ext cx="7886520" cy="290736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If EN of E is</a:t>
            </a:r>
            <a:r>
              <a:rPr b="0" i="1" lang="en-US" sz="2100" spc="-1" strike="noStrike">
                <a:solidFill>
                  <a:srgbClr val="464846"/>
                </a:solidFill>
                <a:latin typeface="Calibri"/>
              </a:rPr>
              <a:t> high </a:t>
            </a:r>
            <a:r>
              <a:rPr b="0" lang="en-US" sz="2100" spc="-1" strike="noStrike">
                <a:solidFill>
                  <a:srgbClr val="464846"/>
                </a:solidFill>
                <a:latin typeface="Calibri"/>
              </a:rPr>
              <a:t>then </a:t>
            </a:r>
            <a:r>
              <a:rPr b="1" lang="en-US" sz="2100" spc="-1" strike="noStrike">
                <a:solidFill>
                  <a:srgbClr val="464846"/>
                </a:solidFill>
                <a:latin typeface="Calibri"/>
              </a:rPr>
              <a:t>“Bond a” is covalent</a:t>
            </a:r>
            <a:r>
              <a:rPr b="0" lang="en-US" sz="2100" spc="-1" strike="noStrike">
                <a:solidFill>
                  <a:srgbClr val="464846"/>
                </a:solidFill>
                <a:latin typeface="Calibri"/>
              </a:rPr>
              <a:t>.</a:t>
            </a:r>
            <a:r>
              <a:rPr b="1" lang="en-US" sz="2100" spc="-1" strike="noStrike">
                <a:solidFill>
                  <a:srgbClr val="464846"/>
                </a:solidFill>
                <a:latin typeface="Calibri"/>
              </a:rPr>
              <a:t> </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Electrons in “Bond b” are pulled toward E.</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t>
            </a:r>
            <a:r>
              <a:rPr b="0" lang="en-US" sz="2100" spc="-1" strike="noStrike">
                <a:solidFill>
                  <a:srgbClr val="464846"/>
                </a:solidFill>
                <a:latin typeface="Calibri"/>
              </a:rPr>
              <a:t>Bond b” is polar and weak. </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H</a:t>
            </a:r>
            <a:r>
              <a:rPr b="0" lang="en-US" sz="2100" spc="-1" strike="noStrike" baseline="30000">
                <a:solidFill>
                  <a:srgbClr val="464846"/>
                </a:solidFill>
                <a:latin typeface="Calibri"/>
              </a:rPr>
              <a:t>+</a:t>
            </a:r>
            <a:r>
              <a:rPr b="0" lang="en-US" sz="2100" spc="-1" strike="noStrike">
                <a:solidFill>
                  <a:srgbClr val="464846"/>
                </a:solidFill>
                <a:latin typeface="Calibri"/>
              </a:rPr>
              <a:t> ions are readily released. </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compound is acidic. </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Nonmetals have high EN.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pic>
        <p:nvPicPr>
          <p:cNvPr id="251" name="Figure" descr=""/>
          <p:cNvPicPr/>
          <p:nvPr/>
        </p:nvPicPr>
        <p:blipFill>
          <a:blip r:embed="rId1"/>
          <a:srcRect l="0" t="-1853" r="0" b="-1853"/>
          <a:stretch/>
        </p:blipFill>
        <p:spPr>
          <a:xfrm>
            <a:off x="2387520" y="937440"/>
            <a:ext cx="4488840" cy="1948320"/>
          </a:xfrm>
          <a:prstGeom prst="rect">
            <a:avLst/>
          </a:prstGeom>
          <a:ln>
            <a:noFill/>
          </a:ln>
        </p:spPr>
      </p:pic>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14.12</a:t>
            </a:r>
            <a:endParaRPr b="0" lang="en-US" sz="2100" spc="-1" strike="noStrike">
              <a:solidFill>
                <a:srgbClr val="000000"/>
              </a:solidFill>
              <a:latin typeface="Calibri"/>
            </a:endParaRPr>
          </a:p>
        </p:txBody>
      </p:sp>
      <p:sp>
        <p:nvSpPr>
          <p:cNvPr id="253"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As the oxidation number of the central atom E increases, the acidity also increases.</a:t>
            </a:r>
            <a:endParaRPr b="0" lang="en-US" sz="1600" spc="-1" strike="noStrike">
              <a:solidFill>
                <a:srgbClr val="464846"/>
              </a:solidFill>
              <a:latin typeface="Calibri"/>
            </a:endParaRPr>
          </a:p>
        </p:txBody>
      </p:sp>
      <p:pic>
        <p:nvPicPr>
          <p:cNvPr id="254" name="Figure" descr=""/>
          <p:cNvPicPr/>
          <p:nvPr/>
        </p:nvPicPr>
        <p:blipFill>
          <a:blip r:embed="rId1"/>
          <a:srcRect l="-15446" t="0" r="-15446" b="0"/>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628560" y="365040"/>
            <a:ext cx="7886520" cy="424080"/>
          </a:xfrm>
          <a:prstGeom prst="rect">
            <a:avLst/>
          </a:prstGeom>
          <a:noFill/>
          <a:ln>
            <a:noFill/>
          </a:ln>
        </p:spPr>
        <p:txBody>
          <a:bodyPr anchor="ctr">
            <a:normAutofit fontScale="56000"/>
          </a:bodyPr>
          <a:p>
            <a:pPr>
              <a:lnSpc>
                <a:spcPct val="90000"/>
              </a:lnSpc>
            </a:pPr>
            <a:r>
              <a:rPr b="1" lang="en-US" sz="2100" spc="-1" strike="noStrike">
                <a:solidFill>
                  <a:srgbClr val="70ad47"/>
                </a:solidFill>
                <a:latin typeface="Calibri Light"/>
              </a:rPr>
              <a:t>Compounds Containing Oxygen and One or More Hydroxyl </a:t>
            </a:r>
            <a:br/>
            <a:r>
              <a:rPr b="1" lang="en-US" sz="2100" spc="-1" strike="noStrike">
                <a:solidFill>
                  <a:srgbClr val="70ad47"/>
                </a:solidFill>
                <a:latin typeface="Calibri Light"/>
              </a:rPr>
              <a:t>Group (OH)</a:t>
            </a:r>
            <a:endParaRPr b="0" lang="en-US" sz="2100" spc="-1" strike="noStrike">
              <a:solidFill>
                <a:srgbClr val="000000"/>
              </a:solidFill>
              <a:latin typeface="Calibri"/>
            </a:endParaRPr>
          </a:p>
        </p:txBody>
      </p:sp>
      <p:pic>
        <p:nvPicPr>
          <p:cNvPr id="256" name="Figure" descr=""/>
          <p:cNvPicPr/>
          <p:nvPr/>
        </p:nvPicPr>
        <p:blipFill>
          <a:blip r:embed="rId1"/>
          <a:srcRect l="0" t="-1853" r="0" b="-1853"/>
          <a:stretch/>
        </p:blipFill>
        <p:spPr>
          <a:xfrm>
            <a:off x="2387520" y="937440"/>
            <a:ext cx="4488840" cy="1948320"/>
          </a:xfrm>
          <a:prstGeom prst="rect">
            <a:avLst/>
          </a:prstGeom>
          <a:ln>
            <a:noFill/>
          </a:ln>
        </p:spPr>
      </p:pic>
      <p:sp>
        <p:nvSpPr>
          <p:cNvPr id="257" name="TextShape 2"/>
          <p:cNvSpPr txBox="1"/>
          <p:nvPr/>
        </p:nvSpPr>
        <p:spPr>
          <a:xfrm>
            <a:off x="628560" y="3117600"/>
            <a:ext cx="7886520" cy="290736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If EN of E is </a:t>
            </a:r>
            <a:r>
              <a:rPr b="0" i="1" lang="en-US" sz="2100" spc="-1" strike="noStrike">
                <a:solidFill>
                  <a:srgbClr val="464846"/>
                </a:solidFill>
                <a:latin typeface="Calibri"/>
              </a:rPr>
              <a:t>intermediate</a:t>
            </a:r>
            <a:r>
              <a:rPr b="0" lang="en-US" sz="2100" spc="-1" strike="noStrike">
                <a:solidFill>
                  <a:srgbClr val="464846"/>
                </a:solidFill>
                <a:latin typeface="Calibri"/>
              </a:rPr>
              <a:t> then the molecule is usually </a:t>
            </a:r>
            <a:r>
              <a:rPr b="1" lang="en-US" sz="2100" spc="-1" strike="noStrike">
                <a:solidFill>
                  <a:srgbClr val="464846"/>
                </a:solidFill>
                <a:latin typeface="Calibri"/>
              </a:rPr>
              <a:t>amphiprotic. </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In the presence of strong acid the compound acts as a base.</a:t>
            </a: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In the presence of strong base the compound acts as an acid.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Acid and Base Definitions</a:t>
            </a:r>
            <a:endParaRPr b="0" lang="en-US" sz="2100" spc="-1" strike="noStrike">
              <a:solidFill>
                <a:srgbClr val="000000"/>
              </a:solidFill>
              <a:latin typeface="Calibri"/>
            </a:endParaRPr>
          </a:p>
        </p:txBody>
      </p:sp>
      <p:sp>
        <p:nvSpPr>
          <p:cNvPr id="133"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Johannes Brønsted and Thomas Lowry (1923) definition: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Focused on the reactions that take place between acids and bases. </a:t>
            </a:r>
            <a:endParaRPr b="0" lang="en-US" sz="1800" spc="-1" strike="noStrike">
              <a:solidFill>
                <a:srgbClr val="db5935"/>
              </a:solidFill>
              <a:latin typeface="Calibri"/>
            </a:endParaRPr>
          </a:p>
          <a:p>
            <a:endParaRPr b="0" lang="en-US" sz="18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1" lang="en-US" sz="1800" spc="-1" strike="noStrike">
                <a:solidFill>
                  <a:srgbClr val="1b1e3f"/>
                </a:solidFill>
                <a:latin typeface="Calibri"/>
              </a:rPr>
              <a:t>Brønsted-Lowry Acid: </a:t>
            </a:r>
            <a:r>
              <a:rPr b="0" lang="en-US" sz="1800" spc="-1" strike="noStrike">
                <a:solidFill>
                  <a:srgbClr val="1b1e3f"/>
                </a:solidFill>
                <a:latin typeface="Calibri"/>
              </a:rPr>
              <a:t>A compound that donates a proton to another compound. </a:t>
            </a:r>
            <a:endParaRPr b="0" lang="en-US" sz="1800" spc="-1" strike="noStrike">
              <a:solidFill>
                <a:srgbClr val="db5935"/>
              </a:solidFill>
              <a:latin typeface="Calibri"/>
            </a:endParaRPr>
          </a:p>
          <a:p>
            <a:endParaRPr b="0" lang="en-US" sz="18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1" lang="en-US" sz="1800" spc="-1" strike="noStrike">
                <a:solidFill>
                  <a:srgbClr val="1b1e3f"/>
                </a:solidFill>
                <a:latin typeface="Calibri"/>
              </a:rPr>
              <a:t>Brønsted-Lowry Base: </a:t>
            </a:r>
            <a:r>
              <a:rPr b="0" lang="en-US" sz="1800" spc="-1" strike="noStrike">
                <a:solidFill>
                  <a:srgbClr val="1b1e3f"/>
                </a:solidFill>
                <a:latin typeface="Calibri"/>
              </a:rPr>
              <a:t>A compound that accepts a proton from another compound. </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TextShape 1"/>
          <p:cNvSpPr txBox="1"/>
          <p:nvPr/>
        </p:nvSpPr>
        <p:spPr>
          <a:xfrm>
            <a:off x="628560" y="365040"/>
            <a:ext cx="7886520" cy="424080"/>
          </a:xfrm>
          <a:prstGeom prst="rect">
            <a:avLst/>
          </a:prstGeom>
          <a:noFill/>
          <a:ln>
            <a:noFill/>
          </a:ln>
        </p:spPr>
        <p:txBody>
          <a:bodyPr anchor="ctr">
            <a:normAutofit fontScale="56000"/>
          </a:bodyPr>
          <a:p>
            <a:pPr>
              <a:lnSpc>
                <a:spcPct val="90000"/>
              </a:lnSpc>
            </a:pPr>
            <a:r>
              <a:rPr b="1" lang="en-US" sz="2100" spc="-1" strike="noStrike">
                <a:solidFill>
                  <a:srgbClr val="70ad47"/>
                </a:solidFill>
                <a:latin typeface="Calibri Light"/>
              </a:rPr>
              <a:t>Compounds Containing Oxygen and One or More Hydroxyl </a:t>
            </a:r>
            <a:br/>
            <a:r>
              <a:rPr b="1" lang="en-US" sz="2100" spc="-1" strike="noStrike">
                <a:solidFill>
                  <a:srgbClr val="70ad47"/>
                </a:solidFill>
                <a:latin typeface="Calibri Light"/>
              </a:rPr>
              <a:t>Group (OH)</a:t>
            </a:r>
            <a:endParaRPr b="0" lang="en-US" sz="2100" spc="-1" strike="noStrike">
              <a:solidFill>
                <a:srgbClr val="000000"/>
              </a:solidFill>
              <a:latin typeface="Calibri"/>
            </a:endParaRPr>
          </a:p>
        </p:txBody>
      </p:sp>
      <p:sp>
        <p:nvSpPr>
          <p:cNvPr id="259" name="TextShape 2"/>
          <p:cNvSpPr txBox="1"/>
          <p:nvPr/>
        </p:nvSpPr>
        <p:spPr>
          <a:xfrm>
            <a:off x="628560" y="955800"/>
            <a:ext cx="7886520" cy="451908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Metalloids and elements near the metalloids have intermediate EN.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Example: Al(H</a:t>
            </a:r>
            <a:r>
              <a:rPr b="0" lang="en-US" sz="2100" spc="-1" strike="noStrike" baseline="-25000">
                <a:solidFill>
                  <a:srgbClr val="464846"/>
                </a:solidFill>
                <a:latin typeface="Calibri"/>
              </a:rPr>
              <a:t>2</a:t>
            </a:r>
            <a:r>
              <a:rPr b="0" lang="en-US" sz="2100" spc="-1" strike="noStrike">
                <a:solidFill>
                  <a:srgbClr val="464846"/>
                </a:solidFill>
                <a:latin typeface="Calibri"/>
              </a:rPr>
              <a:t>O)</a:t>
            </a:r>
            <a:r>
              <a:rPr b="0" lang="en-US" sz="2100" spc="-1" strike="noStrike" baseline="-25000">
                <a:solidFill>
                  <a:srgbClr val="464846"/>
                </a:solidFill>
                <a:latin typeface="Calibri"/>
              </a:rPr>
              <a:t>3 </a:t>
            </a:r>
            <a:r>
              <a:rPr b="0" lang="en-US" sz="2100" spc="-1" strike="noStrike">
                <a:solidFill>
                  <a:srgbClr val="464846"/>
                </a:solidFill>
                <a:latin typeface="Calibri"/>
              </a:rPr>
              <a:t>(OH)</a:t>
            </a:r>
            <a:r>
              <a:rPr b="0" lang="en-US" sz="2100" spc="-1" strike="noStrike" baseline="-25000">
                <a:solidFill>
                  <a:srgbClr val="464846"/>
                </a:solidFill>
                <a:latin typeface="Calibri"/>
              </a:rPr>
              <a:t>3</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In Base:</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gn="ctr">
              <a:lnSpc>
                <a:spcPct val="90000"/>
              </a:lnSpc>
              <a:spcBef>
                <a:spcPts val="751"/>
              </a:spcBef>
            </a:pPr>
            <a:r>
              <a:rPr b="0" lang="en-US" sz="2100" spc="-1" strike="noStrike">
                <a:solidFill>
                  <a:srgbClr val="464846"/>
                </a:solidFill>
                <a:latin typeface="Calibri"/>
              </a:rPr>
              <a:t>Al(H</a:t>
            </a:r>
            <a:r>
              <a:rPr b="0" lang="en-US" sz="2100" spc="-1" strike="noStrike" baseline="-25000">
                <a:solidFill>
                  <a:srgbClr val="464846"/>
                </a:solidFill>
                <a:latin typeface="Calibri"/>
              </a:rPr>
              <a:t>2</a:t>
            </a:r>
            <a:r>
              <a:rPr b="0" lang="en-US" sz="2100" spc="-1" strike="noStrike">
                <a:solidFill>
                  <a:srgbClr val="464846"/>
                </a:solidFill>
                <a:latin typeface="Calibri"/>
              </a:rPr>
              <a:t>O)</a:t>
            </a:r>
            <a:r>
              <a:rPr b="0" lang="en-US" sz="2100" spc="-1" strike="noStrike" baseline="-25000">
                <a:solidFill>
                  <a:srgbClr val="464846"/>
                </a:solidFill>
                <a:latin typeface="Calibri"/>
              </a:rPr>
              <a:t>3 </a:t>
            </a:r>
            <a:r>
              <a:rPr b="0" lang="en-US" sz="2100" spc="-1" strike="noStrike">
                <a:solidFill>
                  <a:srgbClr val="464846"/>
                </a:solidFill>
                <a:latin typeface="Calibri"/>
              </a:rPr>
              <a:t>(OH)</a:t>
            </a:r>
            <a:r>
              <a:rPr b="0" lang="en-US" sz="2100" spc="-1" strike="noStrike" baseline="-25000">
                <a:solidFill>
                  <a:srgbClr val="464846"/>
                </a:solidFill>
                <a:latin typeface="Calibri"/>
              </a:rPr>
              <a:t>3</a:t>
            </a:r>
            <a:r>
              <a:rPr b="0" lang="en-US" sz="2100" spc="-1" strike="noStrike">
                <a:solidFill>
                  <a:srgbClr val="464846"/>
                </a:solidFill>
                <a:latin typeface="Calibri"/>
              </a:rPr>
              <a:t>(aq) + OH</a:t>
            </a:r>
            <a:r>
              <a:rPr b="0" lang="en-US" sz="2100" spc="-1" strike="noStrike" baseline="30000">
                <a:solidFill>
                  <a:srgbClr val="464846"/>
                </a:solidFill>
                <a:latin typeface="Calibri"/>
              </a:rPr>
              <a:t>–</a:t>
            </a:r>
            <a:r>
              <a:rPr b="0" lang="en-US" sz="2100" spc="-1" strike="noStrike">
                <a:solidFill>
                  <a:srgbClr val="464846"/>
                </a:solidFill>
                <a:latin typeface="Calibri"/>
              </a:rPr>
              <a:t>(aq) </a:t>
            </a:r>
            <a:r>
              <a:rPr b="0" lang="en-US" sz="2100" spc="-1" strike="noStrike">
                <a:solidFill>
                  <a:srgbClr val="464846"/>
                </a:solidFill>
                <a:latin typeface="Calibri"/>
                <a:ea typeface="ヒラギノ角ゴ Pro W3"/>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ea typeface="ヒラギノ角ゴ Pro W3"/>
              </a:rPr>
              <a:t>In Acid:</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gn="ctr">
              <a:lnSpc>
                <a:spcPct val="90000"/>
              </a:lnSpc>
              <a:spcBef>
                <a:spcPts val="751"/>
              </a:spcBef>
            </a:pPr>
            <a:r>
              <a:rPr b="0" lang="en-US" sz="2100" spc="-1" strike="noStrike">
                <a:solidFill>
                  <a:srgbClr val="464846"/>
                </a:solidFill>
                <a:latin typeface="Calibri"/>
                <a:ea typeface="ヒラギノ角ゴ Pro W3"/>
              </a:rPr>
              <a:t>Al(H</a:t>
            </a:r>
            <a:r>
              <a:rPr b="0" lang="en-US" sz="2100" spc="-1" strike="noStrike" baseline="-25000">
                <a:solidFill>
                  <a:srgbClr val="464846"/>
                </a:solidFill>
                <a:latin typeface="Calibri"/>
                <a:ea typeface="ヒラギノ角ゴ Pro W3"/>
              </a:rPr>
              <a:t>2</a:t>
            </a:r>
            <a:r>
              <a:rPr b="0" lang="en-US" sz="2100" spc="-1" strike="noStrike">
                <a:solidFill>
                  <a:srgbClr val="464846"/>
                </a:solidFill>
                <a:latin typeface="Calibri"/>
                <a:ea typeface="ヒラギノ角ゴ Pro W3"/>
              </a:rPr>
              <a:t>O)</a:t>
            </a:r>
            <a:r>
              <a:rPr b="0" lang="en-US" sz="2100" spc="-1" strike="noStrike" baseline="-25000">
                <a:solidFill>
                  <a:srgbClr val="464846"/>
                </a:solidFill>
                <a:latin typeface="Calibri"/>
                <a:ea typeface="ヒラギノ角ゴ Pro W3"/>
              </a:rPr>
              <a:t>3 </a:t>
            </a:r>
            <a:r>
              <a:rPr b="0" lang="en-US" sz="2100" spc="-1" strike="noStrike">
                <a:solidFill>
                  <a:srgbClr val="464846"/>
                </a:solidFill>
                <a:latin typeface="Calibri"/>
                <a:ea typeface="ヒラギノ角ゴ Pro W3"/>
              </a:rPr>
              <a:t>(OH)</a:t>
            </a:r>
            <a:r>
              <a:rPr b="0" lang="en-US" sz="2100" spc="-1" strike="noStrike" baseline="-25000">
                <a:solidFill>
                  <a:srgbClr val="464846"/>
                </a:solidFill>
                <a:latin typeface="Calibri"/>
                <a:ea typeface="ヒラギノ角ゴ Pro W3"/>
              </a:rPr>
              <a:t>3</a:t>
            </a:r>
            <a:r>
              <a:rPr b="0" lang="en-US" sz="2100" spc="-1" strike="noStrike">
                <a:solidFill>
                  <a:srgbClr val="464846"/>
                </a:solidFill>
                <a:latin typeface="Calibri"/>
                <a:ea typeface="ヒラギノ角ゴ Pro W3"/>
              </a:rPr>
              <a:t>(aq) + H</a:t>
            </a:r>
            <a:r>
              <a:rPr b="0" lang="en-US" sz="2100" spc="-1" strike="noStrike" baseline="-25000">
                <a:solidFill>
                  <a:srgbClr val="464846"/>
                </a:solidFill>
                <a:latin typeface="Calibri"/>
                <a:ea typeface="ヒラギノ角ゴ Pro W3"/>
              </a:rPr>
              <a:t>3</a:t>
            </a:r>
            <a:r>
              <a:rPr b="0" lang="en-US" sz="2100" spc="-1" strike="noStrike">
                <a:solidFill>
                  <a:srgbClr val="464846"/>
                </a:solidFill>
                <a:latin typeface="Calibri"/>
                <a:ea typeface="ヒラギノ角ゴ Pro W3"/>
              </a:rPr>
              <a:t>O</a:t>
            </a:r>
            <a:r>
              <a:rPr b="0" lang="en-US" sz="2100" spc="-1" strike="noStrike" baseline="30000">
                <a:solidFill>
                  <a:srgbClr val="464846"/>
                </a:solidFill>
                <a:latin typeface="Calibri"/>
                <a:ea typeface="ヒラギノ角ゴ Pro W3"/>
              </a:rPr>
              <a:t>+</a:t>
            </a:r>
            <a:r>
              <a:rPr b="0" lang="en-US" sz="2100" spc="-1" strike="noStrike">
                <a:solidFill>
                  <a:srgbClr val="464846"/>
                </a:solidFill>
                <a:latin typeface="Calibri"/>
                <a:ea typeface="ヒラギノ角ゴ Pro W3"/>
              </a:rPr>
              <a:t>(aq)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Learning Objectives</a:t>
            </a:r>
            <a:endParaRPr b="0" lang="en-US" sz="2100" spc="-1" strike="noStrike">
              <a:solidFill>
                <a:srgbClr val="000000"/>
              </a:solidFill>
              <a:latin typeface="Calibri"/>
            </a:endParaRPr>
          </a:p>
        </p:txBody>
      </p:sp>
      <p:sp>
        <p:nvSpPr>
          <p:cNvPr id="261"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14.4 Hydrolysis of Salts</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Predict whether a salt solution will be acidic, basic, or neutral</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Calculate the concentrations of the various species in a salt solution</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Describe the acid ionization of hydrated metal ions</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Hydrolysis of Salts</a:t>
            </a:r>
            <a:endParaRPr b="0" lang="en-US" sz="2100" spc="-1" strike="noStrike">
              <a:solidFill>
                <a:srgbClr val="000000"/>
              </a:solidFill>
              <a:latin typeface="Calibri"/>
            </a:endParaRPr>
          </a:p>
        </p:txBody>
      </p:sp>
      <p:sp>
        <p:nvSpPr>
          <p:cNvPr id="263"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 </a:t>
            </a:r>
            <a:r>
              <a:rPr b="1" lang="en-US" sz="2100" spc="-1" strike="noStrike">
                <a:solidFill>
                  <a:srgbClr val="464846"/>
                </a:solidFill>
                <a:latin typeface="Calibri"/>
              </a:rPr>
              <a:t>neutral solution </a:t>
            </a:r>
            <a:r>
              <a:rPr b="0" lang="en-US" sz="2100" spc="-1" strike="noStrike">
                <a:solidFill>
                  <a:srgbClr val="464846"/>
                </a:solidFill>
                <a:latin typeface="Calibri"/>
              </a:rPr>
              <a:t>contains equal concentrations of hydronium and hydroxide ions.</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reaction between an acid and a base is called an </a:t>
            </a:r>
            <a:r>
              <a:rPr b="1" lang="en-US" sz="2100" spc="-1" strike="noStrike">
                <a:solidFill>
                  <a:srgbClr val="464846"/>
                </a:solidFill>
                <a:latin typeface="Calibri"/>
              </a:rPr>
              <a:t>acid-base neutralization reaction</a:t>
            </a:r>
            <a:r>
              <a:rPr b="0" lang="en-US" sz="2100" spc="-1" strike="noStrike">
                <a:solidFill>
                  <a:srgbClr val="464846"/>
                </a:solidFill>
                <a:latin typeface="Calibri"/>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What are always the products of such a reaction?</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Hydrolysis of Salts</a:t>
            </a:r>
            <a:endParaRPr b="0" lang="en-US" sz="2100" spc="-1" strike="noStrike">
              <a:solidFill>
                <a:srgbClr val="000000"/>
              </a:solidFill>
              <a:latin typeface="Calibri"/>
            </a:endParaRPr>
          </a:p>
        </p:txBody>
      </p:sp>
      <p:sp>
        <p:nvSpPr>
          <p:cNvPr id="265"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resulting solution is not necessarily neutral, even when stoichiometrically equivalent quantities of acid and base are used.</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nature of the salt formed determines whether the solution is acidic, basic, or neutral.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Four Types of Acid-Base Neutralizations</a:t>
            </a:r>
            <a:endParaRPr b="0" lang="en-US" sz="2100" spc="-1" strike="noStrike">
              <a:solidFill>
                <a:srgbClr val="000000"/>
              </a:solidFill>
              <a:latin typeface="Calibri"/>
            </a:endParaRPr>
          </a:p>
        </p:txBody>
      </p:sp>
      <p:sp>
        <p:nvSpPr>
          <p:cNvPr id="267" name="TextShape 2"/>
          <p:cNvSpPr txBox="1"/>
          <p:nvPr/>
        </p:nvSpPr>
        <p:spPr>
          <a:xfrm>
            <a:off x="628560" y="955800"/>
            <a:ext cx="7886520" cy="446400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Strong Acid-Strong Base</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A neutral solution forms.</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Strong Acid-Weak Base</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A weakly acidic solution forms.</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Weak Acid-Strong Base</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A weakly basic solution forms.</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Weak Acid-Weak Base</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The solution formed may be acidic or basic.</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Strong Acid–Strong Base Reaction</a:t>
            </a:r>
            <a:endParaRPr b="0" lang="en-US" sz="2100" spc="-1" strike="noStrike">
              <a:solidFill>
                <a:srgbClr val="000000"/>
              </a:solidFill>
              <a:latin typeface="Calibri"/>
            </a:endParaRPr>
          </a:p>
        </p:txBody>
      </p:sp>
      <p:sp>
        <p:nvSpPr>
          <p:cNvPr id="269"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Example:</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Consider the salt formed:</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Determine the effect that the cation and anion will have on water.</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Strong Acid–Weak Base Reaction</a:t>
            </a:r>
            <a:endParaRPr b="0" lang="en-US" sz="2100" spc="-1" strike="noStrike">
              <a:solidFill>
                <a:srgbClr val="000000"/>
              </a:solidFill>
              <a:latin typeface="Calibri"/>
            </a:endParaRPr>
          </a:p>
        </p:txBody>
      </p:sp>
      <p:sp>
        <p:nvSpPr>
          <p:cNvPr id="271"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Example:</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Consider the salt formed:</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Determine the effect that the cation and anion will have on water.</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Weak Acid–Strong Base Reaction</a:t>
            </a:r>
            <a:endParaRPr b="0" lang="en-US" sz="2100" spc="-1" strike="noStrike">
              <a:solidFill>
                <a:srgbClr val="000000"/>
              </a:solidFill>
              <a:latin typeface="Calibri"/>
            </a:endParaRPr>
          </a:p>
        </p:txBody>
      </p:sp>
      <p:sp>
        <p:nvSpPr>
          <p:cNvPr id="273"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Example:</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Consider the salt formed:</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Determine the effect that the cation and anion will have on water.</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Weak Acid–Weak Base Reaction</a:t>
            </a:r>
            <a:endParaRPr b="0" lang="en-US" sz="2100" spc="-1" strike="noStrike">
              <a:solidFill>
                <a:srgbClr val="000000"/>
              </a:solidFill>
              <a:latin typeface="Calibri"/>
            </a:endParaRPr>
          </a:p>
        </p:txBody>
      </p:sp>
      <p:sp>
        <p:nvSpPr>
          <p:cNvPr id="275"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Example:</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Consider the salt formed:</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Determine the effect that the cation and anion will have on water.</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Example 14.15</a:t>
            </a:r>
            <a:endParaRPr b="0" lang="en-US" sz="2100" spc="-1" strike="noStrike">
              <a:solidFill>
                <a:srgbClr val="000000"/>
              </a:solidFill>
              <a:latin typeface="Calibri"/>
            </a:endParaRPr>
          </a:p>
        </p:txBody>
      </p:sp>
      <p:pic>
        <p:nvPicPr>
          <p:cNvPr id="277" name="Picture 2" descr=""/>
          <p:cNvPicPr/>
          <p:nvPr/>
        </p:nvPicPr>
        <p:blipFill>
          <a:blip r:embed="rId1"/>
          <a:stretch/>
        </p:blipFill>
        <p:spPr>
          <a:xfrm>
            <a:off x="432000" y="1693440"/>
            <a:ext cx="8269560" cy="188676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TextShape 1"/>
          <p:cNvSpPr txBox="1"/>
          <p:nvPr/>
        </p:nvSpPr>
        <p:spPr>
          <a:xfrm>
            <a:off x="628560" y="365040"/>
            <a:ext cx="7886520" cy="424080"/>
          </a:xfrm>
          <a:prstGeom prst="rect">
            <a:avLst/>
          </a:prstGeom>
          <a:noFill/>
          <a:ln>
            <a:noFill/>
          </a:ln>
        </p:spPr>
        <p:txBody>
          <a:bodyPr anchor="ctr">
            <a:normAutofit/>
          </a:bodyPr>
          <a:p>
            <a:pPr>
              <a:lnSpc>
                <a:spcPct val="90000"/>
              </a:lnSpc>
            </a:pPr>
            <a:r>
              <a:rPr b="1" lang="en-US" sz="2100" spc="-1" strike="noStrike">
                <a:solidFill>
                  <a:srgbClr val="70ad47"/>
                </a:solidFill>
                <a:latin typeface="Calibri Light"/>
              </a:rPr>
              <a:t>What Types of Compounds are Acids and Bases?</a:t>
            </a:r>
            <a:endParaRPr b="0" lang="en-US" sz="2100" spc="-1" strike="noStrike">
              <a:solidFill>
                <a:srgbClr val="000000"/>
              </a:solidFill>
              <a:latin typeface="Calibri"/>
            </a:endParaRPr>
          </a:p>
        </p:txBody>
      </p:sp>
      <p:sp>
        <p:nvSpPr>
          <p:cNvPr id="135"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Acids:</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457200" indent="-456840">
              <a:lnSpc>
                <a:spcPct val="90000"/>
              </a:lnSpc>
              <a:spcBef>
                <a:spcPts val="751"/>
              </a:spcBef>
              <a:buClr>
                <a:srgbClr val="464846"/>
              </a:buClr>
              <a:buFont typeface="Calibri Light"/>
              <a:buAutoNum type="arabicParenR"/>
            </a:pPr>
            <a:r>
              <a:rPr b="0" lang="en-US" sz="2100" spc="-1" strike="noStrike">
                <a:solidFill>
                  <a:srgbClr val="464846"/>
                </a:solidFill>
                <a:latin typeface="Calibri"/>
              </a:rPr>
              <a:t>Molecules: Both organic and inorganic </a:t>
            </a:r>
            <a:endParaRPr b="0" lang="en-US" sz="2100" spc="-1" strike="noStrike">
              <a:solidFill>
                <a:srgbClr val="464846"/>
              </a:solidFill>
              <a:latin typeface="Calibri"/>
            </a:endParaRPr>
          </a:p>
          <a:p>
            <a:pPr marL="457200" indent="-456840">
              <a:lnSpc>
                <a:spcPct val="90000"/>
              </a:lnSpc>
              <a:spcBef>
                <a:spcPts val="751"/>
              </a:spcBef>
              <a:buClr>
                <a:srgbClr val="464846"/>
              </a:buClr>
              <a:buFont typeface="Calibri Light"/>
              <a:buAutoNum type="arabicParenR"/>
            </a:pPr>
            <a:r>
              <a:rPr b="0" lang="en-US" sz="2100" spc="-1" strike="noStrike">
                <a:solidFill>
                  <a:srgbClr val="464846"/>
                </a:solidFill>
                <a:latin typeface="Calibri"/>
              </a:rPr>
              <a:t>Cations that contain H</a:t>
            </a:r>
            <a:endParaRPr b="0" lang="en-US" sz="2100" spc="-1" strike="noStrike">
              <a:solidFill>
                <a:srgbClr val="464846"/>
              </a:solidFill>
              <a:latin typeface="Calibri"/>
            </a:endParaRPr>
          </a:p>
          <a:p>
            <a:pPr marL="457200" indent="-456840">
              <a:lnSpc>
                <a:spcPct val="90000"/>
              </a:lnSpc>
              <a:spcBef>
                <a:spcPts val="751"/>
              </a:spcBef>
              <a:buClr>
                <a:srgbClr val="464846"/>
              </a:buClr>
              <a:buFont typeface="Calibri Light"/>
              <a:buAutoNum type="arabicParenR"/>
            </a:pPr>
            <a:r>
              <a:rPr b="0" lang="en-US" sz="2100" spc="-1" strike="noStrike">
                <a:solidFill>
                  <a:srgbClr val="464846"/>
                </a:solidFill>
                <a:latin typeface="Calibri"/>
              </a:rPr>
              <a:t>Anions that contain H</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14.13</a:t>
            </a:r>
            <a:endParaRPr b="0" lang="en-US" sz="2100" spc="-1" strike="noStrike">
              <a:solidFill>
                <a:srgbClr val="000000"/>
              </a:solidFill>
              <a:latin typeface="Calibri"/>
            </a:endParaRPr>
          </a:p>
        </p:txBody>
      </p:sp>
      <p:sp>
        <p:nvSpPr>
          <p:cNvPr id="279"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When an aluminum ion reacts with water, the hydrated aluminum ion becomes a weak acid.</a:t>
            </a:r>
            <a:endParaRPr b="0" lang="en-US" sz="1600" spc="-1" strike="noStrike">
              <a:solidFill>
                <a:srgbClr val="464846"/>
              </a:solidFill>
              <a:latin typeface="Calibri"/>
            </a:endParaRPr>
          </a:p>
        </p:txBody>
      </p:sp>
      <p:pic>
        <p:nvPicPr>
          <p:cNvPr id="280" name="Figure" descr=""/>
          <p:cNvPicPr/>
          <p:nvPr/>
        </p:nvPicPr>
        <p:blipFill>
          <a:blip r:embed="rId1"/>
          <a:srcRect l="0" t="-13735" r="0" b="-13735"/>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Example 14.18</a:t>
            </a:r>
            <a:endParaRPr b="0" lang="en-US" sz="2100" spc="-1" strike="noStrike">
              <a:solidFill>
                <a:srgbClr val="000000"/>
              </a:solidFill>
              <a:latin typeface="Calibri"/>
            </a:endParaRPr>
          </a:p>
        </p:txBody>
      </p:sp>
      <p:pic>
        <p:nvPicPr>
          <p:cNvPr id="282" name="Picture 2" descr=""/>
          <p:cNvPicPr/>
          <p:nvPr/>
        </p:nvPicPr>
        <p:blipFill>
          <a:blip r:embed="rId1"/>
          <a:stretch/>
        </p:blipFill>
        <p:spPr>
          <a:xfrm>
            <a:off x="800280" y="2007360"/>
            <a:ext cx="7439400" cy="2013120"/>
          </a:xfrm>
          <a:prstGeom prst="rect">
            <a:avLst/>
          </a:prstGeom>
          <a:ln>
            <a:noFill/>
          </a:ln>
        </p:spPr>
      </p:pic>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Learning Objectives</a:t>
            </a:r>
            <a:endParaRPr b="0" lang="en-US" sz="2100" spc="-1" strike="noStrike">
              <a:solidFill>
                <a:srgbClr val="000000"/>
              </a:solidFill>
              <a:latin typeface="Calibri"/>
            </a:endParaRPr>
          </a:p>
        </p:txBody>
      </p:sp>
      <p:sp>
        <p:nvSpPr>
          <p:cNvPr id="284"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14.5 Polyprotic Acids</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Extend previously introduced equilibrium concepts to acids and bases that may donate or accept more than one proton</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Polyprotic Acids</a:t>
            </a:r>
            <a:endParaRPr b="0" lang="en-US" sz="2100" spc="-1" strike="noStrike">
              <a:solidFill>
                <a:srgbClr val="000000"/>
              </a:solidFill>
              <a:latin typeface="Calibri"/>
            </a:endParaRPr>
          </a:p>
        </p:txBody>
      </p:sp>
      <p:sp>
        <p:nvSpPr>
          <p:cNvPr id="286" name="TextShape 2"/>
          <p:cNvSpPr txBox="1"/>
          <p:nvPr/>
        </p:nvSpPr>
        <p:spPr>
          <a:xfrm>
            <a:off x="628560" y="955800"/>
            <a:ext cx="7886520" cy="453024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Acids that contain </a:t>
            </a:r>
            <a:r>
              <a:rPr b="0" i="1" lang="en-US" sz="2100" spc="-1" strike="noStrike">
                <a:solidFill>
                  <a:srgbClr val="464846"/>
                </a:solidFill>
                <a:latin typeface="Calibri"/>
              </a:rPr>
              <a:t>one</a:t>
            </a:r>
            <a:r>
              <a:rPr b="0" lang="en-US" sz="2100" spc="-1" strike="noStrike">
                <a:solidFill>
                  <a:srgbClr val="464846"/>
                </a:solidFill>
                <a:latin typeface="Calibri"/>
              </a:rPr>
              <a:t> ionizable hydrogen atom are called </a:t>
            </a:r>
            <a:r>
              <a:rPr b="1" lang="en-US" sz="2100" spc="-1" strike="noStrike">
                <a:solidFill>
                  <a:srgbClr val="464846"/>
                </a:solidFill>
                <a:latin typeface="Calibri"/>
              </a:rPr>
              <a:t>monoprotic</a:t>
            </a:r>
            <a:r>
              <a:rPr b="0" lang="en-US" sz="2100" spc="-1" strike="noStrike">
                <a:solidFill>
                  <a:srgbClr val="464846"/>
                </a:solidFill>
                <a:latin typeface="Calibri"/>
              </a:rPr>
              <a:t>.</a:t>
            </a:r>
            <a:endParaRPr b="0" lang="en-US" sz="2100" spc="-1" strike="noStrike">
              <a:solidFill>
                <a:srgbClr val="464846"/>
              </a:solidFill>
              <a:latin typeface="Calibri"/>
            </a:endParaRPr>
          </a:p>
          <a:p>
            <a:pPr marL="109800">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Acids that contain </a:t>
            </a:r>
            <a:r>
              <a:rPr b="0" i="1" lang="en-US" sz="2100" spc="-1" strike="noStrike">
                <a:solidFill>
                  <a:srgbClr val="464846"/>
                </a:solidFill>
                <a:latin typeface="Calibri"/>
              </a:rPr>
              <a:t>more than one </a:t>
            </a:r>
            <a:r>
              <a:rPr b="0" lang="en-US" sz="2100" spc="-1" strike="noStrike">
                <a:solidFill>
                  <a:srgbClr val="464846"/>
                </a:solidFill>
                <a:latin typeface="Calibri"/>
              </a:rPr>
              <a:t>ionizable hydrogen atom are called </a:t>
            </a:r>
            <a:r>
              <a:rPr b="1" lang="en-US" sz="2100" spc="-1" strike="noStrike">
                <a:solidFill>
                  <a:srgbClr val="464846"/>
                </a:solidFill>
                <a:latin typeface="Calibri"/>
              </a:rPr>
              <a:t>polyprotic.</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Polyprotic acids ionize in steps. </a:t>
            </a:r>
            <a:endParaRPr b="0" lang="en-US" sz="2100" spc="-1" strike="noStrike">
              <a:solidFill>
                <a:srgbClr val="464846"/>
              </a:solidFill>
              <a:latin typeface="Calibri"/>
            </a:endParaRPr>
          </a:p>
          <a:p>
            <a:pPr marL="171360" indent="-171000">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a:t>
            </a:r>
            <a:r>
              <a:rPr b="1" lang="en-US" sz="2100" spc="-1" strike="noStrike">
                <a:solidFill>
                  <a:srgbClr val="464846"/>
                </a:solidFill>
                <a:latin typeface="Calibri"/>
              </a:rPr>
              <a:t>acid equilibrium constant (</a:t>
            </a:r>
            <a:r>
              <a:rPr b="1" i="1" lang="en-US" sz="2100" spc="-1" strike="noStrike">
                <a:solidFill>
                  <a:srgbClr val="464846"/>
                </a:solidFill>
                <a:latin typeface="Calibri"/>
              </a:rPr>
              <a:t>K</a:t>
            </a:r>
            <a:r>
              <a:rPr b="1" lang="en-US" sz="2100" spc="-1" strike="noStrike" baseline="-25000">
                <a:solidFill>
                  <a:srgbClr val="464846"/>
                </a:solidFill>
                <a:latin typeface="Calibri"/>
              </a:rPr>
              <a:t>a</a:t>
            </a:r>
            <a:r>
              <a:rPr b="1" lang="en-US" sz="2100" spc="-1" strike="noStrike">
                <a:solidFill>
                  <a:srgbClr val="464846"/>
                </a:solidFill>
                <a:latin typeface="Calibri"/>
              </a:rPr>
              <a:t>) </a:t>
            </a:r>
            <a:r>
              <a:rPr b="0" lang="en-US" sz="2100" spc="-1" strike="noStrike">
                <a:solidFill>
                  <a:srgbClr val="464846"/>
                </a:solidFill>
                <a:latin typeface="Calibri"/>
              </a:rPr>
              <a:t>becomes smaller with each successive step.</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Types of Polyprotic Acids</a:t>
            </a:r>
            <a:endParaRPr b="0" lang="en-US" sz="2100" spc="-1" strike="noStrike">
              <a:solidFill>
                <a:srgbClr val="000000"/>
              </a:solidFill>
              <a:latin typeface="Calibri"/>
            </a:endParaRPr>
          </a:p>
        </p:txBody>
      </p:sp>
      <p:sp>
        <p:nvSpPr>
          <p:cNvPr id="288"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Diprotic acids</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Triprotic acids</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UNFIGURE 14.6</a:t>
            </a:r>
            <a:endParaRPr b="0" lang="en-US" sz="2100" spc="-1" strike="noStrike">
              <a:solidFill>
                <a:srgbClr val="000000"/>
              </a:solidFill>
              <a:latin typeface="Calibri"/>
            </a:endParaRPr>
          </a:p>
        </p:txBody>
      </p:sp>
      <p:pic>
        <p:nvPicPr>
          <p:cNvPr id="290" name="Figure" descr=""/>
          <p:cNvPicPr/>
          <p:nvPr/>
        </p:nvPicPr>
        <p:blipFill>
          <a:blip r:embed="rId1"/>
          <a:srcRect l="0" t="-72159" r="0" b="-72159"/>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Example 14.19</a:t>
            </a:r>
            <a:endParaRPr b="0" lang="en-US" sz="2100" spc="-1" strike="noStrike">
              <a:solidFill>
                <a:srgbClr val="000000"/>
              </a:solidFill>
              <a:latin typeface="Calibri"/>
            </a:endParaRPr>
          </a:p>
        </p:txBody>
      </p:sp>
      <p:pic>
        <p:nvPicPr>
          <p:cNvPr id="292" name="Picture 2" descr=""/>
          <p:cNvPicPr/>
          <p:nvPr/>
        </p:nvPicPr>
        <p:blipFill>
          <a:blip r:embed="rId1"/>
          <a:stretch/>
        </p:blipFill>
        <p:spPr>
          <a:xfrm>
            <a:off x="478080" y="1671120"/>
            <a:ext cx="8268840" cy="1842840"/>
          </a:xfrm>
          <a:prstGeom prst="rect">
            <a:avLst/>
          </a:prstGeom>
          <a:ln>
            <a:noFill/>
          </a:ln>
        </p:spPr>
      </p:pic>
    </p:spTree>
  </p:cSld>
  <mc:AlternateContent>
    <mc:Choice Requires="p14">
      <p:transition spd="slow" p14:dur="2000"/>
    </mc:Choice>
    <mc:Fallback>
      <p:transition spd="slow"/>
    </mc:Fallback>
  </mc:AlternateContent>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Learning Objectives</a:t>
            </a:r>
            <a:endParaRPr b="0" lang="en-US" sz="2100" spc="-1" strike="noStrike">
              <a:solidFill>
                <a:srgbClr val="000000"/>
              </a:solidFill>
              <a:latin typeface="Calibri"/>
            </a:endParaRPr>
          </a:p>
        </p:txBody>
      </p:sp>
      <p:sp>
        <p:nvSpPr>
          <p:cNvPr id="294"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14.6 Buffers</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Describe the composition and function of acid–base buffers</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Calculate the pH of a buffer before and after the addition of added acid or base</a:t>
            </a:r>
            <a:endParaRPr b="0" lang="en-US" sz="1800" spc="-1" strike="noStrike">
              <a:solidFill>
                <a:srgbClr val="db5935"/>
              </a:solidFill>
              <a:latin typeface="Calibri"/>
            </a:endParaRPr>
          </a:p>
        </p:txBody>
      </p:sp>
    </p:spTree>
  </p:cSld>
  <mc:AlternateContent>
    <mc:Choice Requires="p14">
      <p:transition spd="slow" p14:dur="2000"/>
    </mc:Choice>
    <mc:Fallback>
      <p:transition spd="slow"/>
    </mc:Fallback>
  </mc:AlternateContent>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Buffers</a:t>
            </a:r>
            <a:endParaRPr b="0" lang="en-US" sz="2100" spc="-1" strike="noStrike">
              <a:solidFill>
                <a:srgbClr val="000000"/>
              </a:solidFill>
              <a:latin typeface="Calibri"/>
            </a:endParaRPr>
          </a:p>
        </p:txBody>
      </p:sp>
      <p:sp>
        <p:nvSpPr>
          <p:cNvPr id="296"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1" lang="en-US" sz="2100" spc="-1" strike="noStrike">
                <a:solidFill>
                  <a:srgbClr val="464846"/>
                </a:solidFill>
                <a:latin typeface="Calibri"/>
              </a:rPr>
              <a:t>Buffer: </a:t>
            </a:r>
            <a:r>
              <a:rPr b="0" lang="en-US" sz="2100" spc="-1" strike="noStrike">
                <a:solidFill>
                  <a:srgbClr val="464846"/>
                </a:solidFill>
                <a:latin typeface="Calibri"/>
              </a:rPr>
              <a:t>A solution containing appreciable amounts of both a weak acid and its conjugate base (or a weak base and its conjugate acid).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Buffer solutions resist changes in pH upon addition of a small amount of strong acid or base. </a:t>
            </a:r>
            <a:endParaRPr b="0" lang="en-US" sz="1800" spc="-1" strike="noStrike">
              <a:solidFill>
                <a:srgbClr val="db5935"/>
              </a:solidFill>
              <a:latin typeface="Calibri"/>
            </a:endParaRPr>
          </a:p>
          <a:p>
            <a:endParaRPr b="0" lang="en-US" sz="18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Examples: </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14.14</a:t>
            </a:r>
            <a:endParaRPr b="0" lang="en-US" sz="2100" spc="-1" strike="noStrike">
              <a:solidFill>
                <a:srgbClr val="000000"/>
              </a:solidFill>
              <a:latin typeface="Calibri"/>
            </a:endParaRPr>
          </a:p>
        </p:txBody>
      </p:sp>
      <p:sp>
        <p:nvSpPr>
          <p:cNvPr id="298" name="TextShape 2"/>
          <p:cNvSpPr txBox="1"/>
          <p:nvPr/>
        </p:nvSpPr>
        <p:spPr>
          <a:xfrm>
            <a:off x="457200" y="4918320"/>
            <a:ext cx="8057880" cy="1271520"/>
          </a:xfrm>
          <a:prstGeom prst="rect">
            <a:avLst/>
          </a:prstGeom>
          <a:noFill/>
          <a:ln>
            <a:noFill/>
          </a:ln>
        </p:spPr>
        <p:txBody>
          <a:bodyPr>
            <a:noAutofit/>
          </a:bodyPr>
          <a:p>
            <a:pPr>
              <a:lnSpc>
                <a:spcPct val="90000"/>
              </a:lnSpc>
              <a:spcBef>
                <a:spcPts val="751"/>
              </a:spcBef>
            </a:pPr>
            <a:r>
              <a:rPr b="0" lang="en-US" sz="1300" spc="-1" strike="noStrike">
                <a:solidFill>
                  <a:srgbClr val="464846"/>
                </a:solidFill>
                <a:latin typeface="Calibri"/>
              </a:rPr>
              <a:t>(a) The buffered solution on the left and the unbuffered solution on the right have the same pH (pH 8); they are basic, showing the yellow color of the indicator methyl orange at this pH. (b) After the addition of 1 mL of a 0.01-</a:t>
            </a:r>
            <a:r>
              <a:rPr b="0" i="1" lang="en-US" sz="1300" spc="-1" strike="noStrike">
                <a:solidFill>
                  <a:srgbClr val="464846"/>
                </a:solidFill>
                <a:latin typeface="Calibri"/>
              </a:rPr>
              <a:t>M </a:t>
            </a:r>
            <a:r>
              <a:rPr b="0" lang="en-US" sz="1300" spc="-1" strike="noStrike">
                <a:solidFill>
                  <a:srgbClr val="464846"/>
                </a:solidFill>
                <a:latin typeface="Calibri"/>
              </a:rPr>
              <a:t>HCl solution, the buffered solution has not detectably changed its pH but the unbuffered solution has become acidic, as indicated by the change in color of the methyl orange, which turns red at a pH of about 4. (credit: modification of work by Mark Ott)</a:t>
            </a:r>
            <a:endParaRPr b="0" lang="en-US" sz="1300" spc="-1" strike="noStrike">
              <a:solidFill>
                <a:srgbClr val="464846"/>
              </a:solidFill>
              <a:latin typeface="Calibri"/>
            </a:endParaRPr>
          </a:p>
        </p:txBody>
      </p:sp>
      <p:pic>
        <p:nvPicPr>
          <p:cNvPr id="299" name="Figure" descr=""/>
          <p:cNvPicPr/>
          <p:nvPr/>
        </p:nvPicPr>
        <p:blipFill>
          <a:blip r:embed="rId1"/>
          <a:srcRect l="0" t="-10985" r="0" b="-10985"/>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What Types of Compounds are Acids and Bases?</a:t>
            </a:r>
            <a:endParaRPr b="0" lang="en-US" sz="2100" spc="-1" strike="noStrike">
              <a:solidFill>
                <a:srgbClr val="000000"/>
              </a:solidFill>
              <a:latin typeface="Calibri"/>
            </a:endParaRPr>
          </a:p>
        </p:txBody>
      </p:sp>
      <p:sp>
        <p:nvSpPr>
          <p:cNvPr id="137" name="TextShape 2"/>
          <p:cNvSpPr txBox="1"/>
          <p:nvPr/>
        </p:nvSpPr>
        <p:spPr>
          <a:xfrm>
            <a:off x="628560" y="955800"/>
            <a:ext cx="7886520" cy="478476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Bases: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457200" indent="-456840">
              <a:lnSpc>
                <a:spcPct val="90000"/>
              </a:lnSpc>
              <a:spcBef>
                <a:spcPts val="751"/>
              </a:spcBef>
              <a:buClr>
                <a:srgbClr val="464846"/>
              </a:buClr>
              <a:buFont typeface="Calibri Light"/>
              <a:buAutoNum type="arabicParenR"/>
            </a:pPr>
            <a:r>
              <a:rPr b="0" lang="en-US" sz="2100" spc="-1" strike="noStrike">
                <a:solidFill>
                  <a:srgbClr val="464846"/>
                </a:solidFill>
                <a:latin typeface="Calibri"/>
              </a:rPr>
              <a:t>Ionic compounds that contain OH-</a:t>
            </a:r>
            <a:endParaRPr b="0" lang="en-US" sz="2100" spc="-1" strike="noStrike">
              <a:solidFill>
                <a:srgbClr val="464846"/>
              </a:solidFill>
              <a:latin typeface="Calibri"/>
            </a:endParaRPr>
          </a:p>
          <a:p>
            <a:pPr marL="457200" indent="-456840">
              <a:lnSpc>
                <a:spcPct val="90000"/>
              </a:lnSpc>
              <a:spcBef>
                <a:spcPts val="751"/>
              </a:spcBef>
              <a:buClr>
                <a:srgbClr val="464846"/>
              </a:buClr>
              <a:buFont typeface="Calibri Light"/>
              <a:buAutoNum type="arabicParenR"/>
            </a:pPr>
            <a:r>
              <a:rPr b="0" lang="en-US" sz="2100" spc="-1" strike="noStrike">
                <a:solidFill>
                  <a:srgbClr val="464846"/>
                </a:solidFill>
                <a:latin typeface="Calibri"/>
              </a:rPr>
              <a:t>Molecules -  Primarily amines</a:t>
            </a:r>
            <a:endParaRPr b="0" lang="en-US" sz="2100" spc="-1" strike="noStrike">
              <a:solidFill>
                <a:srgbClr val="464846"/>
              </a:solidFill>
              <a:latin typeface="Calibri"/>
            </a:endParaRPr>
          </a:p>
          <a:p>
            <a:pPr marL="457200" indent="-456840">
              <a:lnSpc>
                <a:spcPct val="90000"/>
              </a:lnSpc>
              <a:spcBef>
                <a:spcPts val="751"/>
              </a:spcBef>
              <a:buClr>
                <a:srgbClr val="464846"/>
              </a:buClr>
              <a:buFont typeface="Calibri Light"/>
              <a:buAutoNum type="arabicParenR"/>
            </a:pPr>
            <a:r>
              <a:rPr b="0" lang="en-US" sz="2100" spc="-1" strike="noStrike">
                <a:solidFill>
                  <a:srgbClr val="464846"/>
                </a:solidFill>
                <a:latin typeface="Calibri"/>
              </a:rPr>
              <a:t>Anions – With and without H</a:t>
            </a:r>
            <a:endParaRPr b="0" lang="en-US" sz="2100" spc="-1" strike="noStrike">
              <a:solidFill>
                <a:srgbClr val="464846"/>
              </a:solidFill>
              <a:latin typeface="Calibri"/>
            </a:endParaRPr>
          </a:p>
          <a:p>
            <a:pPr marL="457200" indent="-456840">
              <a:lnSpc>
                <a:spcPct val="90000"/>
              </a:lnSpc>
              <a:spcBef>
                <a:spcPts val="751"/>
              </a:spcBef>
              <a:buClr>
                <a:srgbClr val="464846"/>
              </a:buClr>
              <a:buFont typeface="Calibri Light"/>
              <a:buAutoNum type="arabicParenR"/>
            </a:pPr>
            <a:r>
              <a:rPr b="0" lang="en-US" sz="2100" spc="-1" strike="noStrike">
                <a:solidFill>
                  <a:srgbClr val="464846"/>
                </a:solidFill>
                <a:latin typeface="Calibri"/>
              </a:rPr>
              <a:t>Cations – Few examples</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How Buffers Work</a:t>
            </a:r>
            <a:endParaRPr b="0" lang="en-US" sz="2100" spc="-1" strike="noStrike">
              <a:solidFill>
                <a:srgbClr val="000000"/>
              </a:solidFill>
              <a:latin typeface="Calibri"/>
            </a:endParaRPr>
          </a:p>
        </p:txBody>
      </p:sp>
      <p:sp>
        <p:nvSpPr>
          <p:cNvPr id="301" name="TextShape 2"/>
          <p:cNvSpPr txBox="1"/>
          <p:nvPr/>
        </p:nvSpPr>
        <p:spPr>
          <a:xfrm>
            <a:off x="628560" y="955800"/>
            <a:ext cx="7886520" cy="487152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Consider the buffer: HA/A</a:t>
            </a:r>
            <a:r>
              <a:rPr b="0" lang="en-US" sz="2100" spc="-1" strike="noStrike" baseline="30000">
                <a:solidFill>
                  <a:srgbClr val="000000"/>
                </a:solidFill>
                <a:latin typeface="Calibri"/>
              </a:rPr>
              <a: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Buffers are good at getting rid of strong acids and bases.</a:t>
            </a:r>
            <a:endParaRPr b="0" lang="en-US" sz="2100" spc="-1" strike="noStrike">
              <a:solidFill>
                <a:srgbClr val="464846"/>
              </a:solidFill>
              <a:latin typeface="Calibri"/>
            </a:endParaRPr>
          </a:p>
          <a:p>
            <a:pPr lvl="1" marL="514440" indent="-171000">
              <a:lnSpc>
                <a:spcPct val="90000"/>
              </a:lnSpc>
              <a:spcBef>
                <a:spcPts val="374"/>
              </a:spcBef>
              <a:buClr>
                <a:srgbClr val="000000"/>
              </a:buClr>
              <a:buFont typeface="Arial"/>
              <a:buChar char="•"/>
            </a:pPr>
            <a:r>
              <a:rPr b="0" lang="en-US" sz="1800" spc="-1" strike="noStrike">
                <a:solidFill>
                  <a:srgbClr val="000000"/>
                </a:solidFill>
                <a:latin typeface="Calibri"/>
              </a:rPr>
              <a:t>Added OH</a:t>
            </a:r>
            <a:r>
              <a:rPr b="0" lang="en-US" sz="1800" spc="-1" strike="noStrike" baseline="30000">
                <a:solidFill>
                  <a:srgbClr val="000000"/>
                </a:solidFill>
                <a:latin typeface="Calibri"/>
              </a:rPr>
              <a:t>–</a:t>
            </a:r>
            <a:r>
              <a:rPr b="0" lang="en-US" sz="1800" spc="-1" strike="noStrike">
                <a:solidFill>
                  <a:srgbClr val="000000"/>
                </a:solidFill>
                <a:latin typeface="Calibri"/>
              </a:rPr>
              <a:t> or H</a:t>
            </a:r>
            <a:r>
              <a:rPr b="0" lang="en-US" sz="1800" spc="-1" strike="noStrike" baseline="-25000">
                <a:solidFill>
                  <a:srgbClr val="000000"/>
                </a:solidFill>
                <a:latin typeface="Calibri"/>
              </a:rPr>
              <a:t>3</a:t>
            </a:r>
            <a:r>
              <a:rPr b="0" lang="en-US" sz="1800" spc="-1" strike="noStrike">
                <a:solidFill>
                  <a:srgbClr val="000000"/>
                </a:solidFill>
                <a:latin typeface="Calibri"/>
              </a:rPr>
              <a:t>O</a:t>
            </a:r>
            <a:r>
              <a:rPr b="0" lang="en-US" sz="1800" spc="-1" strike="noStrike" baseline="30000">
                <a:solidFill>
                  <a:srgbClr val="000000"/>
                </a:solidFill>
                <a:latin typeface="Calibri"/>
              </a:rPr>
              <a:t>+</a:t>
            </a:r>
            <a:r>
              <a:rPr b="0" lang="en-US" sz="1800" spc="-1" strike="noStrike">
                <a:solidFill>
                  <a:srgbClr val="000000"/>
                </a:solidFill>
                <a:latin typeface="Calibri"/>
              </a:rPr>
              <a:t> are consumed and therefore do not directly affect the pH. </a:t>
            </a:r>
            <a:endParaRPr b="0" lang="en-US" sz="1800" spc="-1" strike="noStrike">
              <a:solidFill>
                <a:srgbClr val="db5935"/>
              </a:solidFill>
              <a:latin typeface="Calibri"/>
            </a:endParaRPr>
          </a:p>
          <a:p>
            <a:pPr lvl="1" marL="514440" indent="-171000">
              <a:lnSpc>
                <a:spcPct val="90000"/>
              </a:lnSpc>
              <a:spcBef>
                <a:spcPts val="374"/>
              </a:spcBef>
              <a:buClr>
                <a:srgbClr val="000000"/>
              </a:buClr>
              <a:buFont typeface="Arial"/>
              <a:buChar char="•"/>
            </a:pPr>
            <a:r>
              <a:rPr b="0" lang="en-US" sz="1800" spc="-1" strike="noStrike">
                <a:solidFill>
                  <a:srgbClr val="000000"/>
                </a:solidFill>
                <a:latin typeface="Calibri"/>
              </a:rPr>
              <a:t>Any added OH</a:t>
            </a:r>
            <a:r>
              <a:rPr b="0" lang="en-US" sz="1800" spc="-1" strike="noStrike" baseline="30000">
                <a:solidFill>
                  <a:srgbClr val="000000"/>
                </a:solidFill>
                <a:latin typeface="Calibri"/>
              </a:rPr>
              <a:t>–</a:t>
            </a:r>
            <a:r>
              <a:rPr b="0" lang="en-US" sz="1800" spc="-1" strike="noStrike">
                <a:solidFill>
                  <a:srgbClr val="000000"/>
                </a:solidFill>
                <a:latin typeface="Calibri"/>
              </a:rPr>
              <a:t>, is converted into the weak base, A</a:t>
            </a:r>
            <a:r>
              <a:rPr b="0" lang="en-US" sz="1800" spc="-1" strike="noStrike" baseline="30000">
                <a:solidFill>
                  <a:srgbClr val="000000"/>
                </a:solidFill>
                <a:latin typeface="Calibri"/>
              </a:rPr>
              <a:t>–</a:t>
            </a:r>
            <a:endParaRPr b="0" lang="en-US" sz="1800" spc="-1" strike="noStrike">
              <a:solidFill>
                <a:srgbClr val="db5935"/>
              </a:solidFill>
              <a:latin typeface="Calibri"/>
            </a:endParaRPr>
          </a:p>
          <a:p>
            <a:pPr marL="274320">
              <a:lnSpc>
                <a:spcPct val="90000"/>
              </a:lnSpc>
              <a:spcBef>
                <a:spcPts val="374"/>
              </a:spcBef>
            </a:pPr>
            <a:r>
              <a:rPr b="0" lang="en-US" sz="2100" spc="-1" strike="noStrike">
                <a:solidFill>
                  <a:srgbClr val="000000"/>
                </a:solidFill>
                <a:latin typeface="Calibri"/>
              </a:rPr>
              <a:t> </a:t>
            </a:r>
            <a:r>
              <a:rPr b="0" lang="en-US" sz="2100" spc="-1" strike="noStrike">
                <a:solidFill>
                  <a:srgbClr val="000000"/>
                </a:solidFill>
                <a:latin typeface="Calibri"/>
              </a:rPr>
              <a:t>	</a:t>
            </a:r>
            <a:endParaRPr b="0" lang="en-US" sz="2100" spc="-1" strike="noStrike">
              <a:solidFill>
                <a:srgbClr val="464846"/>
              </a:solidFill>
              <a:latin typeface="Calibri"/>
            </a:endParaRPr>
          </a:p>
          <a:p>
            <a:pPr algn="ctr">
              <a:lnSpc>
                <a:spcPct val="90000"/>
              </a:lnSpc>
              <a:spcBef>
                <a:spcPts val="751"/>
              </a:spcBef>
            </a:pPr>
            <a:r>
              <a:rPr b="0" lang="en-US" sz="1800" spc="-1" strike="noStrike">
                <a:solidFill>
                  <a:srgbClr val="000000"/>
                </a:solidFill>
                <a:latin typeface="Calibri"/>
              </a:rPr>
              <a:t>HA (</a:t>
            </a:r>
            <a:r>
              <a:rPr b="0" i="1" lang="en-US" sz="1800" spc="-1" strike="noStrike">
                <a:solidFill>
                  <a:srgbClr val="000000"/>
                </a:solidFill>
                <a:latin typeface="Calibri"/>
              </a:rPr>
              <a:t>aq</a:t>
            </a:r>
            <a:r>
              <a:rPr b="0" lang="en-US" sz="1800" spc="-1" strike="noStrike">
                <a:solidFill>
                  <a:srgbClr val="000000"/>
                </a:solidFill>
                <a:latin typeface="Calibri"/>
              </a:rPr>
              <a:t>) + OH</a:t>
            </a:r>
            <a:r>
              <a:rPr b="0" lang="en-US" sz="1800" spc="-1" strike="noStrike" baseline="30000">
                <a:solidFill>
                  <a:srgbClr val="000000"/>
                </a:solidFill>
                <a:latin typeface="Calibri"/>
              </a:rPr>
              <a:t>– </a:t>
            </a:r>
            <a:r>
              <a:rPr b="0" lang="en-US" sz="1800" spc="-1" strike="noStrike">
                <a:solidFill>
                  <a:srgbClr val="000000"/>
                </a:solidFill>
                <a:latin typeface="Calibri"/>
              </a:rPr>
              <a:t>(</a:t>
            </a:r>
            <a:r>
              <a:rPr b="0" i="1" lang="en-US" sz="1800" spc="-1" strike="noStrike">
                <a:solidFill>
                  <a:srgbClr val="000000"/>
                </a:solidFill>
                <a:latin typeface="Calibri"/>
              </a:rPr>
              <a:t>aq</a:t>
            </a:r>
            <a:r>
              <a:rPr b="0" lang="en-US" sz="1800" spc="-1" strike="noStrike">
                <a:solidFill>
                  <a:srgbClr val="000000"/>
                </a:solidFill>
                <a:latin typeface="Calibri"/>
              </a:rPr>
              <a:t>) </a:t>
            </a:r>
            <a:r>
              <a:rPr b="0" lang="en-US" sz="1800" spc="-1" strike="noStrike">
                <a:solidFill>
                  <a:srgbClr val="000000"/>
                </a:solidFill>
                <a:latin typeface="Times New Roman"/>
                <a:ea typeface="ヒラギノ角ゴ Pro W3"/>
              </a:rPr>
              <a:t>→</a:t>
            </a:r>
            <a:r>
              <a:rPr b="0" lang="en-US" sz="1800" spc="-1" strike="noStrike">
                <a:solidFill>
                  <a:srgbClr val="000000"/>
                </a:solidFill>
                <a:latin typeface="Calibri"/>
                <a:ea typeface="ヒラギノ角ゴ Pro W3"/>
              </a:rPr>
              <a:t> A</a:t>
            </a:r>
            <a:r>
              <a:rPr b="0" lang="en-US" sz="1800" spc="-1" strike="noStrike" baseline="30000">
                <a:solidFill>
                  <a:srgbClr val="000000"/>
                </a:solidFill>
                <a:latin typeface="Calibri"/>
                <a:ea typeface="ヒラギノ角ゴ Pro W3"/>
              </a:rPr>
              <a:t>–</a:t>
            </a:r>
            <a:r>
              <a:rPr b="0" lang="en-US" sz="1800" spc="-1" strike="noStrike">
                <a:solidFill>
                  <a:srgbClr val="000000"/>
                </a:solidFill>
                <a:latin typeface="Calibri"/>
                <a:ea typeface="ヒラギノ角ゴ Pro W3"/>
              </a:rPr>
              <a:t> (</a:t>
            </a:r>
            <a:r>
              <a:rPr b="0" i="1" lang="en-US" sz="1800" spc="-1" strike="noStrike">
                <a:solidFill>
                  <a:srgbClr val="000000"/>
                </a:solidFill>
                <a:latin typeface="Calibri"/>
                <a:ea typeface="ヒラギノ角ゴ Pro W3"/>
              </a:rPr>
              <a:t>aq</a:t>
            </a:r>
            <a:r>
              <a:rPr b="0" lang="en-US" sz="1800" spc="-1" strike="noStrike">
                <a:solidFill>
                  <a:srgbClr val="000000"/>
                </a:solidFill>
                <a:latin typeface="Calibri"/>
                <a:ea typeface="ヒラギノ角ゴ Pro W3"/>
              </a:rPr>
              <a:t>) + H</a:t>
            </a:r>
            <a:r>
              <a:rPr b="0" lang="en-US" sz="1800" spc="-1" strike="noStrike" baseline="-25000">
                <a:solidFill>
                  <a:srgbClr val="000000"/>
                </a:solidFill>
                <a:latin typeface="Calibri"/>
                <a:ea typeface="ヒラギノ角ゴ Pro W3"/>
              </a:rPr>
              <a:t>2</a:t>
            </a:r>
            <a:r>
              <a:rPr b="0" lang="en-US" sz="1800" spc="-1" strike="noStrike">
                <a:solidFill>
                  <a:srgbClr val="000000"/>
                </a:solidFill>
                <a:latin typeface="Calibri"/>
                <a:ea typeface="ヒラギノ角ゴ Pro W3"/>
              </a:rPr>
              <a:t>O </a:t>
            </a:r>
            <a:endParaRPr b="0" lang="en-US" sz="1800" spc="-1" strike="noStrike">
              <a:solidFill>
                <a:srgbClr val="464846"/>
              </a:solidFill>
              <a:latin typeface="Calibri"/>
            </a:endParaRPr>
          </a:p>
          <a:p>
            <a:pPr marL="274320">
              <a:lnSpc>
                <a:spcPct val="90000"/>
              </a:lnSpc>
              <a:spcBef>
                <a:spcPts val="374"/>
              </a:spcBef>
            </a:pPr>
            <a:endParaRPr b="0" lang="en-US" sz="1800" spc="-1" strike="noStrike">
              <a:solidFill>
                <a:srgbClr val="464846"/>
              </a:solidFill>
              <a:latin typeface="Calibri"/>
            </a:endParaRPr>
          </a:p>
          <a:p>
            <a:pPr lvl="1" marL="617400" indent="-342720">
              <a:lnSpc>
                <a:spcPct val="90000"/>
              </a:lnSpc>
              <a:spcBef>
                <a:spcPts val="374"/>
              </a:spcBef>
              <a:buClr>
                <a:srgbClr val="000000"/>
              </a:buClr>
              <a:buFont typeface="Arial"/>
              <a:buChar char="•"/>
            </a:pPr>
            <a:r>
              <a:rPr b="0" lang="en-US" sz="1800" spc="-1" strike="noStrike">
                <a:solidFill>
                  <a:srgbClr val="000000"/>
                </a:solidFill>
                <a:latin typeface="Calibri"/>
                <a:ea typeface="ヒラギノ角ゴ Pro W3"/>
              </a:rPr>
              <a:t>Any added H</a:t>
            </a:r>
            <a:r>
              <a:rPr b="0" lang="en-US" sz="1800" spc="-1" strike="noStrike" baseline="-25000">
                <a:solidFill>
                  <a:srgbClr val="000000"/>
                </a:solidFill>
                <a:latin typeface="Calibri"/>
                <a:ea typeface="ヒラギノ角ゴ Pro W3"/>
              </a:rPr>
              <a:t>3</a:t>
            </a:r>
            <a:r>
              <a:rPr b="0" lang="en-US" sz="1800" spc="-1" strike="noStrike">
                <a:solidFill>
                  <a:srgbClr val="000000"/>
                </a:solidFill>
                <a:latin typeface="Calibri"/>
                <a:ea typeface="ヒラギノ角ゴ Pro W3"/>
              </a:rPr>
              <a:t>O</a:t>
            </a:r>
            <a:r>
              <a:rPr b="0" lang="en-US" sz="1800" spc="-1" strike="noStrike" baseline="30000">
                <a:solidFill>
                  <a:srgbClr val="000000"/>
                </a:solidFill>
                <a:latin typeface="Calibri"/>
                <a:ea typeface="ヒラギノ角ゴ Pro W3"/>
              </a:rPr>
              <a:t>+</a:t>
            </a:r>
            <a:r>
              <a:rPr b="0" lang="en-US" sz="1800" spc="-1" strike="noStrike">
                <a:solidFill>
                  <a:srgbClr val="000000"/>
                </a:solidFill>
                <a:latin typeface="Calibri"/>
                <a:ea typeface="ヒラギノ角ゴ Pro W3"/>
              </a:rPr>
              <a:t> , is converted to the weak acid, HA</a:t>
            </a:r>
            <a:endParaRPr b="0" lang="en-US" sz="1800" spc="-1" strike="noStrike">
              <a:solidFill>
                <a:srgbClr val="db5935"/>
              </a:solidFill>
              <a:latin typeface="Calibri"/>
            </a:endParaRPr>
          </a:p>
          <a:p>
            <a:pPr marL="274320">
              <a:lnSpc>
                <a:spcPct val="90000"/>
              </a:lnSpc>
              <a:spcBef>
                <a:spcPts val="374"/>
              </a:spcBef>
            </a:pPr>
            <a:r>
              <a:rPr b="0" lang="en-US" sz="2100" spc="-1" strike="noStrike">
                <a:solidFill>
                  <a:srgbClr val="000000"/>
                </a:solidFill>
                <a:latin typeface="Calibri"/>
                <a:ea typeface="ヒラギノ角ゴ Pro W3"/>
              </a:rPr>
              <a:t>	</a:t>
            </a:r>
            <a:r>
              <a:rPr b="0" lang="en-US" sz="1800" spc="-1" strike="noStrike">
                <a:solidFill>
                  <a:srgbClr val="000000"/>
                </a:solidFill>
                <a:latin typeface="Calibri"/>
                <a:ea typeface="ヒラギノ角ゴ Pro W3"/>
              </a:rPr>
              <a:t>	</a:t>
            </a:r>
            <a:endParaRPr b="0" lang="en-US" sz="1800" spc="-1" strike="noStrike">
              <a:solidFill>
                <a:srgbClr val="464846"/>
              </a:solidFill>
              <a:latin typeface="Calibri"/>
            </a:endParaRPr>
          </a:p>
          <a:p>
            <a:pPr algn="ctr">
              <a:lnSpc>
                <a:spcPct val="90000"/>
              </a:lnSpc>
              <a:spcBef>
                <a:spcPts val="751"/>
              </a:spcBef>
            </a:pPr>
            <a:r>
              <a:rPr b="0" lang="en-US" sz="1800" spc="-1" strike="noStrike">
                <a:solidFill>
                  <a:srgbClr val="000000"/>
                </a:solidFill>
                <a:latin typeface="Calibri"/>
                <a:ea typeface="ヒラギノ角ゴ Pro W3"/>
              </a:rPr>
              <a:t>A</a:t>
            </a:r>
            <a:r>
              <a:rPr b="0" lang="en-US" sz="1800" spc="-1" strike="noStrike" baseline="30000">
                <a:solidFill>
                  <a:srgbClr val="000000"/>
                </a:solidFill>
                <a:latin typeface="Calibri"/>
                <a:ea typeface="ヒラギノ角ゴ Pro W3"/>
              </a:rPr>
              <a:t>– </a:t>
            </a:r>
            <a:r>
              <a:rPr b="0" lang="en-US" sz="1800" spc="-1" strike="noStrike">
                <a:solidFill>
                  <a:srgbClr val="000000"/>
                </a:solidFill>
                <a:latin typeface="Calibri"/>
                <a:ea typeface="ヒラギノ角ゴ Pro W3"/>
              </a:rPr>
              <a:t>(</a:t>
            </a:r>
            <a:r>
              <a:rPr b="0" i="1" lang="en-US" sz="1800" spc="-1" strike="noStrike">
                <a:solidFill>
                  <a:srgbClr val="000000"/>
                </a:solidFill>
                <a:latin typeface="Calibri"/>
                <a:ea typeface="ヒラギノ角ゴ Pro W3"/>
              </a:rPr>
              <a:t>aq</a:t>
            </a:r>
            <a:r>
              <a:rPr b="0" lang="en-US" sz="1800" spc="-1" strike="noStrike">
                <a:solidFill>
                  <a:srgbClr val="000000"/>
                </a:solidFill>
                <a:latin typeface="Calibri"/>
                <a:ea typeface="ヒラギノ角ゴ Pro W3"/>
              </a:rPr>
              <a:t>) + H</a:t>
            </a:r>
            <a:r>
              <a:rPr b="0" lang="en-US" sz="1800" spc="-1" strike="noStrike" baseline="-25000">
                <a:solidFill>
                  <a:srgbClr val="000000"/>
                </a:solidFill>
                <a:latin typeface="Calibri"/>
                <a:ea typeface="ヒラギノ角ゴ Pro W3"/>
              </a:rPr>
              <a:t>3</a:t>
            </a:r>
            <a:r>
              <a:rPr b="0" lang="en-US" sz="1800" spc="-1" strike="noStrike">
                <a:solidFill>
                  <a:srgbClr val="000000"/>
                </a:solidFill>
                <a:latin typeface="Calibri"/>
                <a:ea typeface="ヒラギノ角ゴ Pro W3"/>
              </a:rPr>
              <a:t>O</a:t>
            </a:r>
            <a:r>
              <a:rPr b="0" lang="en-US" sz="1800" spc="-1" strike="noStrike" baseline="30000">
                <a:solidFill>
                  <a:srgbClr val="000000"/>
                </a:solidFill>
                <a:latin typeface="Calibri"/>
                <a:ea typeface="ヒラギノ角ゴ Pro W3"/>
              </a:rPr>
              <a:t>+</a:t>
            </a:r>
            <a:r>
              <a:rPr b="0" lang="en-US" sz="1800" spc="-1" strike="noStrike">
                <a:solidFill>
                  <a:srgbClr val="000000"/>
                </a:solidFill>
                <a:latin typeface="Calibri"/>
                <a:ea typeface="ヒラギノ角ゴ Pro W3"/>
              </a:rPr>
              <a:t> (</a:t>
            </a:r>
            <a:r>
              <a:rPr b="0" i="1" lang="en-US" sz="1800" spc="-1" strike="noStrike">
                <a:solidFill>
                  <a:srgbClr val="000000"/>
                </a:solidFill>
                <a:latin typeface="Calibri"/>
                <a:ea typeface="ヒラギノ角ゴ Pro W3"/>
              </a:rPr>
              <a:t>aq</a:t>
            </a:r>
            <a:r>
              <a:rPr b="0" lang="en-US" sz="1800" spc="-1" strike="noStrike">
                <a:solidFill>
                  <a:srgbClr val="000000"/>
                </a:solidFill>
                <a:latin typeface="Calibri"/>
                <a:ea typeface="ヒラギノ角ゴ Pro W3"/>
              </a:rPr>
              <a:t>) </a:t>
            </a:r>
            <a:r>
              <a:rPr b="0" lang="en-US" sz="1800" spc="-1" strike="noStrike">
                <a:solidFill>
                  <a:srgbClr val="000000"/>
                </a:solidFill>
                <a:latin typeface="Times New Roman"/>
                <a:ea typeface="ヒラギノ角ゴ Pro W3"/>
              </a:rPr>
              <a:t>→</a:t>
            </a:r>
            <a:r>
              <a:rPr b="0" lang="en-US" sz="1800" spc="-1" strike="noStrike">
                <a:solidFill>
                  <a:srgbClr val="000000"/>
                </a:solidFill>
                <a:latin typeface="Calibri"/>
                <a:ea typeface="ヒラギノ角ゴ Pro W3"/>
              </a:rPr>
              <a:t> HA (</a:t>
            </a:r>
            <a:r>
              <a:rPr b="0" i="1" lang="en-US" sz="1800" spc="-1" strike="noStrike">
                <a:solidFill>
                  <a:srgbClr val="000000"/>
                </a:solidFill>
                <a:latin typeface="Calibri"/>
                <a:ea typeface="ヒラギノ角ゴ Pro W3"/>
              </a:rPr>
              <a:t>aq</a:t>
            </a:r>
            <a:r>
              <a:rPr b="0" lang="en-US" sz="1800" spc="-1" strike="noStrike">
                <a:solidFill>
                  <a:srgbClr val="000000"/>
                </a:solidFill>
                <a:latin typeface="Calibri"/>
                <a:ea typeface="ヒラギノ角ゴ Pro W3"/>
              </a:rPr>
              <a:t>) + H</a:t>
            </a:r>
            <a:r>
              <a:rPr b="0" lang="en-US" sz="1800" spc="-1" strike="noStrike" baseline="-25000">
                <a:solidFill>
                  <a:srgbClr val="000000"/>
                </a:solidFill>
                <a:latin typeface="Calibri"/>
                <a:ea typeface="ヒラギノ角ゴ Pro W3"/>
              </a:rPr>
              <a:t>2</a:t>
            </a:r>
            <a:r>
              <a:rPr b="0" lang="en-US" sz="1800" spc="-1" strike="noStrike">
                <a:solidFill>
                  <a:srgbClr val="000000"/>
                </a:solidFill>
                <a:latin typeface="Calibri"/>
                <a:ea typeface="ヒラギノ角ゴ Pro W3"/>
              </a:rPr>
              <a:t>O</a:t>
            </a:r>
            <a:endParaRPr b="0" lang="en-US" sz="1800" spc="-1" strike="noStrike">
              <a:solidFill>
                <a:srgbClr val="464846"/>
              </a:solidFill>
              <a:latin typeface="Calibri"/>
            </a:endParaRPr>
          </a:p>
          <a:p>
            <a:pPr>
              <a:lnSpc>
                <a:spcPct val="90000"/>
              </a:lnSpc>
              <a:spcBef>
                <a:spcPts val="751"/>
              </a:spcBef>
            </a:pPr>
            <a:endParaRPr b="0" lang="en-US" sz="18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i="1" lang="en-US" sz="2100" spc="-1" strike="noStrike">
                <a:solidFill>
                  <a:srgbClr val="464846"/>
                </a:solidFill>
                <a:latin typeface="Calibri"/>
                <a:ea typeface="ヒラギノ角ゴ Pro W3"/>
              </a:rPr>
              <a:t>Therefore, buffers can be used to maintain a nearly constant pH!</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How Buffers Work</a:t>
            </a:r>
            <a:endParaRPr b="0" lang="en-US" sz="2100" spc="-1" strike="noStrike">
              <a:solidFill>
                <a:srgbClr val="000000"/>
              </a:solidFill>
              <a:latin typeface="Calibri"/>
            </a:endParaRPr>
          </a:p>
        </p:txBody>
      </p:sp>
      <p:sp>
        <p:nvSpPr>
          <p:cNvPr id="303"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CH</a:t>
            </a:r>
            <a:r>
              <a:rPr b="0" lang="en-US" sz="2100" spc="-1" strike="noStrike" baseline="-25000">
                <a:solidFill>
                  <a:srgbClr val="464846"/>
                </a:solidFill>
                <a:latin typeface="Calibri"/>
              </a:rPr>
              <a:t>3</a:t>
            </a:r>
            <a:r>
              <a:rPr b="0" lang="en-US" sz="2100" spc="-1" strike="noStrike">
                <a:solidFill>
                  <a:srgbClr val="464846"/>
                </a:solidFill>
                <a:latin typeface="Calibri"/>
              </a:rPr>
              <a:t>COOH/ NaCH</a:t>
            </a:r>
            <a:r>
              <a:rPr b="0" lang="en-US" sz="2100" spc="-1" strike="noStrike" baseline="-25000">
                <a:solidFill>
                  <a:srgbClr val="464846"/>
                </a:solidFill>
                <a:latin typeface="Calibri"/>
              </a:rPr>
              <a:t>3</a:t>
            </a:r>
            <a:r>
              <a:rPr b="0" lang="en-US" sz="2100" spc="-1" strike="noStrike">
                <a:solidFill>
                  <a:srgbClr val="464846"/>
                </a:solidFill>
                <a:latin typeface="Calibri"/>
              </a:rPr>
              <a:t>CO</a:t>
            </a:r>
            <a:r>
              <a:rPr b="0" lang="en-US" sz="2100" spc="-1" strike="noStrike" baseline="-25000">
                <a:solidFill>
                  <a:srgbClr val="464846"/>
                </a:solidFill>
                <a:latin typeface="Calibri"/>
              </a:rPr>
              <a:t>2</a:t>
            </a:r>
            <a:r>
              <a:rPr b="0" lang="en-US" sz="2100" spc="-1" strike="noStrike">
                <a:solidFill>
                  <a:srgbClr val="464846"/>
                </a:solidFill>
                <a:latin typeface="Calibri"/>
              </a:rPr>
              <a:t> Buffer</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000" spc="-1" strike="noStrike">
                <a:solidFill>
                  <a:srgbClr val="464846"/>
                </a:solidFill>
                <a:latin typeface="Calibri"/>
              </a:rPr>
              <a:t>The change in the amounts of CH</a:t>
            </a:r>
            <a:r>
              <a:rPr b="0" lang="en-US" sz="2000" spc="-1" strike="noStrike" baseline="-25000">
                <a:solidFill>
                  <a:srgbClr val="464846"/>
                </a:solidFill>
                <a:latin typeface="Calibri"/>
              </a:rPr>
              <a:t>3</a:t>
            </a:r>
            <a:r>
              <a:rPr b="0" lang="en-US" sz="2000" spc="-1" strike="noStrike">
                <a:solidFill>
                  <a:srgbClr val="464846"/>
                </a:solidFill>
                <a:latin typeface="Calibri"/>
              </a:rPr>
              <a:t>COOH and CH</a:t>
            </a:r>
            <a:r>
              <a:rPr b="0" lang="en-US" sz="2000" spc="-1" strike="noStrike" baseline="-25000">
                <a:solidFill>
                  <a:srgbClr val="464846"/>
                </a:solidFill>
                <a:latin typeface="Calibri"/>
              </a:rPr>
              <a:t>3</a:t>
            </a:r>
            <a:r>
              <a:rPr b="0" lang="en-US" sz="2000" spc="-1" strike="noStrike">
                <a:solidFill>
                  <a:srgbClr val="464846"/>
                </a:solidFill>
                <a:latin typeface="Calibri"/>
              </a:rPr>
              <a:t>CO</a:t>
            </a:r>
            <a:r>
              <a:rPr b="0" lang="en-US" sz="2000" spc="-1" strike="noStrike" baseline="-25000">
                <a:solidFill>
                  <a:srgbClr val="464846"/>
                </a:solidFill>
                <a:latin typeface="Calibri"/>
              </a:rPr>
              <a:t>2</a:t>
            </a:r>
            <a:r>
              <a:rPr b="0" lang="en-US" sz="2000" spc="-1" strike="noStrike" baseline="30000">
                <a:solidFill>
                  <a:srgbClr val="464846"/>
                </a:solidFill>
                <a:latin typeface="Calibri"/>
              </a:rPr>
              <a:t>–</a:t>
            </a:r>
            <a:r>
              <a:rPr b="0" lang="en-US" sz="2000" spc="-1" strike="noStrike">
                <a:solidFill>
                  <a:srgbClr val="464846"/>
                </a:solidFill>
                <a:latin typeface="Calibri"/>
              </a:rPr>
              <a:t> does result in a small change in pH. </a:t>
            </a:r>
            <a:endParaRPr b="0" lang="en-US" sz="2000" spc="-1" strike="noStrike">
              <a:solidFill>
                <a:srgbClr val="464846"/>
              </a:solidFill>
              <a:latin typeface="Calibri"/>
            </a:endParaRPr>
          </a:p>
          <a:p>
            <a:pPr>
              <a:lnSpc>
                <a:spcPct val="90000"/>
              </a:lnSpc>
              <a:spcBef>
                <a:spcPts val="751"/>
              </a:spcBef>
            </a:pPr>
            <a:endParaRPr b="0" lang="en-US" sz="20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14.15</a:t>
            </a:r>
            <a:endParaRPr b="0" lang="en-US" sz="2100" spc="-1" strike="noStrike">
              <a:solidFill>
                <a:srgbClr val="000000"/>
              </a:solidFill>
              <a:latin typeface="Calibri"/>
            </a:endParaRPr>
          </a:p>
        </p:txBody>
      </p:sp>
      <p:sp>
        <p:nvSpPr>
          <p:cNvPr id="305" name="TextShape 2"/>
          <p:cNvSpPr txBox="1"/>
          <p:nvPr/>
        </p:nvSpPr>
        <p:spPr>
          <a:xfrm>
            <a:off x="457200" y="5398200"/>
            <a:ext cx="8057880" cy="79164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Buffering action in a mixture of acetic acid and acetate salt.</a:t>
            </a:r>
            <a:endParaRPr b="0" lang="en-US" sz="1600" spc="-1" strike="noStrike">
              <a:solidFill>
                <a:srgbClr val="464846"/>
              </a:solidFill>
              <a:latin typeface="Calibri"/>
            </a:endParaRPr>
          </a:p>
        </p:txBody>
      </p:sp>
      <p:pic>
        <p:nvPicPr>
          <p:cNvPr id="306" name="Picture 2" descr=""/>
          <p:cNvPicPr/>
          <p:nvPr/>
        </p:nvPicPr>
        <p:blipFill>
          <a:blip r:embed="rId1"/>
          <a:stretch/>
        </p:blipFill>
        <p:spPr>
          <a:xfrm>
            <a:off x="952920" y="1222200"/>
            <a:ext cx="7121880" cy="3939480"/>
          </a:xfrm>
          <a:prstGeom prst="rect">
            <a:avLst/>
          </a:prstGeom>
          <a:ln>
            <a:noFill/>
          </a:ln>
        </p:spPr>
      </p:pic>
    </p:spTree>
  </p:cSld>
  <mc:AlternateContent>
    <mc:Choice Requires="p14">
      <p:transition spd="slow" p14:dur="2000"/>
    </mc:Choice>
    <mc:Fallback>
      <p:transition spd="slow"/>
    </mc:Fallback>
  </mc:AlternateContent>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Example 14.20</a:t>
            </a:r>
            <a:endParaRPr b="0" lang="en-US" sz="2100" spc="-1" strike="noStrike">
              <a:solidFill>
                <a:srgbClr val="000000"/>
              </a:solidFill>
              <a:latin typeface="Calibri"/>
            </a:endParaRPr>
          </a:p>
        </p:txBody>
      </p:sp>
      <p:pic>
        <p:nvPicPr>
          <p:cNvPr id="308" name="Picture 2" descr=""/>
          <p:cNvPicPr/>
          <p:nvPr/>
        </p:nvPicPr>
        <p:blipFill>
          <a:blip r:embed="rId1"/>
          <a:stretch/>
        </p:blipFill>
        <p:spPr>
          <a:xfrm>
            <a:off x="433800" y="1795320"/>
            <a:ext cx="8271360" cy="1843200"/>
          </a:xfrm>
          <a:prstGeom prst="rect">
            <a:avLst/>
          </a:prstGeom>
          <a:ln>
            <a:noFill/>
          </a:ln>
        </p:spPr>
      </p:pic>
    </p:spTree>
  </p:cSld>
  <mc:AlternateContent>
    <mc:Choice Requires="p14">
      <p:transition spd="slow" p14:dur="2000"/>
    </mc:Choice>
    <mc:Fallback>
      <p:transition spd="slow"/>
    </mc:Fallback>
  </mc:AlternateContent>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Buffer Capacity</a:t>
            </a:r>
            <a:endParaRPr b="0" lang="en-US" sz="2100" spc="-1" strike="noStrike">
              <a:solidFill>
                <a:srgbClr val="000000"/>
              </a:solidFill>
              <a:latin typeface="Calibri"/>
            </a:endParaRPr>
          </a:p>
        </p:txBody>
      </p:sp>
      <p:sp>
        <p:nvSpPr>
          <p:cNvPr id="310" name="TextShape 2"/>
          <p:cNvSpPr txBox="1"/>
          <p:nvPr/>
        </p:nvSpPr>
        <p:spPr>
          <a:xfrm>
            <a:off x="628560" y="955800"/>
            <a:ext cx="7886520" cy="451908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1" lang="en-US" sz="2100" spc="-1" strike="noStrike">
                <a:solidFill>
                  <a:srgbClr val="464846"/>
                </a:solidFill>
                <a:latin typeface="Calibri"/>
              </a:rPr>
              <a:t>Buffer capacity: </a:t>
            </a:r>
            <a:r>
              <a:rPr b="0" lang="en-US" sz="2100" spc="-1" strike="noStrike">
                <a:solidFill>
                  <a:srgbClr val="464846"/>
                </a:solidFill>
                <a:latin typeface="Calibri"/>
              </a:rPr>
              <a:t>Amount of strong acid or base that can be added to a given volume of a buffer solution before the pH changes significantly.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All buffers have a limited capacity of how much H</a:t>
            </a:r>
            <a:r>
              <a:rPr b="0" lang="en-US" sz="2100" spc="-1" strike="noStrike" baseline="-25000">
                <a:solidFill>
                  <a:srgbClr val="464846"/>
                </a:solidFill>
                <a:latin typeface="Calibri"/>
              </a:rPr>
              <a:t>3</a:t>
            </a:r>
            <a:r>
              <a:rPr b="0" lang="en-US" sz="2100" spc="-1" strike="noStrike">
                <a:solidFill>
                  <a:srgbClr val="464846"/>
                </a:solidFill>
                <a:latin typeface="Calibri"/>
              </a:rPr>
              <a:t>O</a:t>
            </a:r>
            <a:r>
              <a:rPr b="0" lang="en-US" sz="2100" spc="-1" strike="noStrike" baseline="30000">
                <a:solidFill>
                  <a:srgbClr val="464846"/>
                </a:solidFill>
                <a:latin typeface="Calibri"/>
              </a:rPr>
              <a:t>+</a:t>
            </a:r>
            <a:r>
              <a:rPr b="0" lang="en-US" sz="2100" spc="-1" strike="noStrike">
                <a:solidFill>
                  <a:srgbClr val="464846"/>
                </a:solidFill>
                <a:latin typeface="Calibri"/>
              </a:rPr>
              <a:t> or OH</a:t>
            </a:r>
            <a:r>
              <a:rPr b="0" lang="en-US" sz="2100" spc="-1" strike="noStrike" baseline="30000">
                <a:solidFill>
                  <a:srgbClr val="464846"/>
                </a:solidFill>
                <a:latin typeface="Calibri"/>
              </a:rPr>
              <a:t>–</a:t>
            </a:r>
            <a:r>
              <a:rPr b="0" lang="en-US" sz="2100" spc="-1" strike="noStrike">
                <a:solidFill>
                  <a:srgbClr val="464846"/>
                </a:solidFill>
                <a:latin typeface="Calibri"/>
              </a:rPr>
              <a:t> they can “soak up.”</a:t>
            </a:r>
            <a:endParaRPr b="0" lang="en-US" sz="2100" spc="-1" strike="noStrike">
              <a:solidFill>
                <a:srgbClr val="464846"/>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rPr>
              <a:t>Eventually, all the HA reacts with the added OH</a:t>
            </a:r>
            <a:r>
              <a:rPr b="0" lang="en-US" sz="1800" spc="-1" strike="noStrike" baseline="30000">
                <a:solidFill>
                  <a:srgbClr val="464846"/>
                </a:solidFill>
                <a:latin typeface="Calibri"/>
              </a:rPr>
              <a:t>–</a:t>
            </a:r>
            <a:endParaRPr b="0" lang="en-US" sz="1800" spc="-1" strike="noStrike">
              <a:solidFill>
                <a:srgbClr val="db5935"/>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rPr>
              <a:t>Eventually, all the A</a:t>
            </a:r>
            <a:r>
              <a:rPr b="0" lang="en-US" sz="1800" spc="-1" strike="noStrike" baseline="30000">
                <a:solidFill>
                  <a:srgbClr val="464846"/>
                </a:solidFill>
                <a:latin typeface="Calibri"/>
              </a:rPr>
              <a:t>– </a:t>
            </a:r>
            <a:r>
              <a:rPr b="0" lang="en-US" sz="1800" spc="-1" strike="noStrike">
                <a:solidFill>
                  <a:srgbClr val="464846"/>
                </a:solidFill>
                <a:latin typeface="Calibri"/>
              </a:rPr>
              <a:t>reacts with the added H</a:t>
            </a:r>
            <a:r>
              <a:rPr b="0" lang="en-US" sz="1800" spc="-1" strike="noStrike" baseline="-25000">
                <a:solidFill>
                  <a:srgbClr val="464846"/>
                </a:solidFill>
                <a:latin typeface="Calibri"/>
              </a:rPr>
              <a:t>3</a:t>
            </a:r>
            <a:r>
              <a:rPr b="0" lang="en-US" sz="1800" spc="-1" strike="noStrike">
                <a:solidFill>
                  <a:srgbClr val="464846"/>
                </a:solidFill>
                <a:latin typeface="Calibri"/>
              </a:rPr>
              <a:t>O</a:t>
            </a:r>
            <a:r>
              <a:rPr b="0" lang="en-US" sz="1800" spc="-1" strike="noStrike" baseline="30000">
                <a:solidFill>
                  <a:srgbClr val="464846"/>
                </a:solidFill>
                <a:latin typeface="Calibri"/>
              </a:rPr>
              <a:t>+</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Buffer Capacity</a:t>
            </a:r>
            <a:endParaRPr b="0" lang="en-US" sz="2100" spc="-1" strike="noStrike">
              <a:solidFill>
                <a:srgbClr val="000000"/>
              </a:solidFill>
              <a:latin typeface="Calibri"/>
            </a:endParaRPr>
          </a:p>
        </p:txBody>
      </p:sp>
      <p:sp>
        <p:nvSpPr>
          <p:cNvPr id="312"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Buffer capacity depends on the number of moles of the weak acid and its conjugate base that are in the mixture.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More moles of buffer components leads to a higher buffer capacity.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Once the buffer components near depletion, large changes in pH result.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14.16</a:t>
            </a:r>
            <a:endParaRPr b="0" lang="en-US" sz="2100" spc="-1" strike="noStrike">
              <a:solidFill>
                <a:srgbClr val="000000"/>
              </a:solidFill>
              <a:latin typeface="Calibri"/>
            </a:endParaRPr>
          </a:p>
        </p:txBody>
      </p:sp>
      <p:sp>
        <p:nvSpPr>
          <p:cNvPr id="314" name="TextShape 2"/>
          <p:cNvSpPr txBox="1"/>
          <p:nvPr/>
        </p:nvSpPr>
        <p:spPr>
          <a:xfrm>
            <a:off x="457200" y="4918320"/>
            <a:ext cx="8057880" cy="12715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The indicator color (methyl orange) shows that a small amount of acid added to a buffered solution of pH 8 (beaker on the left) has little affect on the buffered system (middle beaker). However, a large amount of acid exhausts the buffering capacity of the solution and the pH changes dramatically (beaker on the right). (credit: modification of work by Mark Ott)</a:t>
            </a:r>
            <a:endParaRPr b="0" lang="en-US" sz="1600" spc="-1" strike="noStrike">
              <a:solidFill>
                <a:srgbClr val="464846"/>
              </a:solidFill>
              <a:latin typeface="Calibri"/>
            </a:endParaRPr>
          </a:p>
        </p:txBody>
      </p:sp>
      <p:pic>
        <p:nvPicPr>
          <p:cNvPr id="315" name="Figure" descr=""/>
          <p:cNvPicPr/>
          <p:nvPr/>
        </p:nvPicPr>
        <p:blipFill>
          <a:blip r:embed="rId1"/>
          <a:srcRect l="0" t="-27947" r="0" b="-27947"/>
          <a:stretch/>
        </p:blipFill>
        <p:spPr>
          <a:xfrm>
            <a:off x="457200" y="1122480"/>
            <a:ext cx="8062560" cy="3499560"/>
          </a:xfrm>
          <a:prstGeom prst="rect">
            <a:avLst/>
          </a:prstGeom>
          <a:ln>
            <a:noFill/>
          </a:ln>
        </p:spPr>
      </p:pic>
    </p:spTree>
  </p:cSld>
  <mc:AlternateContent>
    <mc:Choice Requires="p14">
      <p:transition spd="slow" p14:dur="2000"/>
    </mc:Choice>
    <mc:Fallback>
      <p:transition spd="slow"/>
    </mc:Fallback>
  </mc:AlternateContent>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Determining the [H</a:t>
            </a:r>
            <a:r>
              <a:rPr b="1" lang="en-US" sz="2100" spc="-1" strike="noStrike" baseline="-25000">
                <a:solidFill>
                  <a:srgbClr val="70ad47"/>
                </a:solidFill>
                <a:latin typeface="Calibri Light"/>
              </a:rPr>
              <a:t>3</a:t>
            </a:r>
            <a:r>
              <a:rPr b="1" lang="en-US" sz="2100" spc="-1" strike="noStrike">
                <a:solidFill>
                  <a:srgbClr val="70ad47"/>
                </a:solidFill>
                <a:latin typeface="Calibri Light"/>
              </a:rPr>
              <a:t>O+] and pH of a Buffer Solution</a:t>
            </a:r>
            <a:endParaRPr b="0" lang="en-US" sz="2100" spc="-1" strike="noStrike">
              <a:solidFill>
                <a:srgbClr val="000000"/>
              </a:solidFill>
              <a:latin typeface="Calibri"/>
            </a:endParaRPr>
          </a:p>
        </p:txBody>
      </p:sp>
      <p:sp>
        <p:nvSpPr>
          <p:cNvPr id="317"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pH of a buffer system can be calculated if we know the concentration of the weak acid [HA] and its conjugate base [A</a:t>
            </a:r>
            <a:r>
              <a:rPr b="0" lang="en-US" sz="2100" spc="-1" strike="noStrike" baseline="30000">
                <a:solidFill>
                  <a:srgbClr val="464846"/>
                </a:solidFill>
                <a:latin typeface="Calibri"/>
                <a:ea typeface="ヒラギノ角ゴ Pro W3"/>
              </a:rPr>
              <a:t>–</a:t>
            </a:r>
            <a:r>
              <a:rPr b="0" lang="en-US" sz="2100" spc="-1" strike="noStrike">
                <a:solidFill>
                  <a:srgbClr val="464846"/>
                </a:solidFill>
                <a:latin typeface="Calibri"/>
                <a:ea typeface="ヒラギノ角ゴ Pro W3"/>
              </a:rPr>
              <a:t>].</a:t>
            </a:r>
            <a:endParaRPr b="0" lang="en-US" sz="2100" spc="-1" strike="noStrike">
              <a:solidFill>
                <a:srgbClr val="464846"/>
              </a:solidFill>
              <a:latin typeface="Calibri"/>
            </a:endParaRPr>
          </a:p>
          <a:p>
            <a:pPr marL="109800">
              <a:lnSpc>
                <a:spcPct val="90000"/>
              </a:lnSpc>
              <a:spcBef>
                <a:spcPts val="751"/>
              </a:spcBef>
            </a:pPr>
            <a:endParaRPr b="0" lang="en-US" sz="2100" spc="-1" strike="noStrike">
              <a:solidFill>
                <a:srgbClr val="464846"/>
              </a:solidFill>
              <a:latin typeface="Calibri"/>
            </a:endParaRPr>
          </a:p>
          <a:p>
            <a:pPr algn="ctr">
              <a:lnSpc>
                <a:spcPct val="90000"/>
              </a:lnSpc>
              <a:spcBef>
                <a:spcPts val="751"/>
              </a:spcBef>
            </a:pP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HA</a:t>
            </a:r>
            <a:r>
              <a:rPr b="0" lang="en-US" sz="2100" spc="-1" strike="noStrike" baseline="-25000">
                <a:solidFill>
                  <a:srgbClr val="464846"/>
                </a:solidFill>
                <a:latin typeface="Calibri"/>
                <a:ea typeface="ヒラギノ角ゴ Pro W3"/>
              </a:rPr>
              <a:t>(aq)</a:t>
            </a:r>
            <a:r>
              <a:rPr b="0" lang="en-US" sz="2100" spc="-1" strike="noStrike">
                <a:solidFill>
                  <a:srgbClr val="464846"/>
                </a:solidFill>
                <a:latin typeface="Calibri"/>
                <a:ea typeface="ヒラギノ角ゴ Pro W3"/>
              </a:rPr>
              <a:t>    +    H</a:t>
            </a:r>
            <a:r>
              <a:rPr b="0" lang="en-US" sz="2100" spc="-1" strike="noStrike" baseline="-25000">
                <a:solidFill>
                  <a:srgbClr val="464846"/>
                </a:solidFill>
                <a:latin typeface="Calibri"/>
                <a:ea typeface="ヒラギノ角ゴ Pro W3"/>
              </a:rPr>
              <a:t>2</a:t>
            </a:r>
            <a:r>
              <a:rPr b="0" lang="en-US" sz="2100" spc="-1" strike="noStrike">
                <a:solidFill>
                  <a:srgbClr val="464846"/>
                </a:solidFill>
                <a:latin typeface="Calibri"/>
                <a:ea typeface="ヒラギノ角ゴ Pro W3"/>
              </a:rPr>
              <a:t>O</a:t>
            </a:r>
            <a:r>
              <a:rPr b="0" lang="en-US" sz="2100" spc="-1" strike="noStrike" baseline="-25000">
                <a:solidFill>
                  <a:srgbClr val="464846"/>
                </a:solidFill>
                <a:latin typeface="Calibri"/>
                <a:ea typeface="ヒラギノ角ゴ Pro W3"/>
              </a:rPr>
              <a:t>(</a:t>
            </a:r>
            <a:r>
              <a:rPr b="0" i="1" lang="en-US" sz="2100" spc="-1" strike="noStrike" baseline="-25000">
                <a:solidFill>
                  <a:srgbClr val="464846"/>
                </a:solidFill>
                <a:latin typeface="Calibri"/>
                <a:ea typeface="ヒラギノ角ゴ Pro W3"/>
              </a:rPr>
              <a:t>l</a:t>
            </a:r>
            <a:r>
              <a:rPr b="0" lang="en-US" sz="2100" spc="-1" strike="noStrike" baseline="-25000">
                <a:solidFill>
                  <a:srgbClr val="464846"/>
                </a:solidFill>
                <a:latin typeface="Calibri"/>
                <a:ea typeface="ヒラギノ角ゴ Pro W3"/>
              </a:rPr>
              <a:t>)</a:t>
            </a:r>
            <a:r>
              <a:rPr b="0" lang="en-US" sz="2100" spc="-1" strike="noStrike">
                <a:solidFill>
                  <a:srgbClr val="464846"/>
                </a:solidFill>
                <a:latin typeface="Calibri"/>
                <a:ea typeface="ヒラギノ角ゴ Pro W3"/>
              </a:rPr>
              <a:t>     ⇌ </a:t>
            </a:r>
            <a:r>
              <a:rPr b="0" lang="en-US" sz="2100" spc="-1" strike="noStrike">
                <a:solidFill>
                  <a:srgbClr val="464846"/>
                </a:solidFill>
                <a:latin typeface="Calibri"/>
                <a:ea typeface="ヒラギノ角ゴ Pro W3"/>
              </a:rPr>
              <a:t>	</a:t>
            </a:r>
            <a:r>
              <a:rPr b="0" lang="en-US" sz="2100" spc="-1" strike="noStrike">
                <a:solidFill>
                  <a:srgbClr val="464846"/>
                </a:solidFill>
                <a:latin typeface="Calibri"/>
                <a:ea typeface="ヒラギノ角ゴ Pro W3"/>
              </a:rPr>
              <a:t>H</a:t>
            </a:r>
            <a:r>
              <a:rPr b="0" lang="en-US" sz="2100" spc="-1" strike="noStrike" baseline="-25000">
                <a:solidFill>
                  <a:srgbClr val="464846"/>
                </a:solidFill>
                <a:latin typeface="Calibri"/>
                <a:ea typeface="ヒラギノ角ゴ Pro W3"/>
              </a:rPr>
              <a:t>3</a:t>
            </a:r>
            <a:r>
              <a:rPr b="0" lang="en-US" sz="2100" spc="-1" strike="noStrike">
                <a:solidFill>
                  <a:srgbClr val="464846"/>
                </a:solidFill>
                <a:latin typeface="Calibri"/>
                <a:ea typeface="ヒラギノ角ゴ Pro W3"/>
              </a:rPr>
              <a:t>O</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(aq)    </a:t>
            </a:r>
            <a:r>
              <a:rPr b="0" lang="en-US" sz="2100" spc="-1" strike="noStrike">
                <a:solidFill>
                  <a:srgbClr val="464846"/>
                </a:solidFill>
                <a:latin typeface="Calibri"/>
                <a:ea typeface="ヒラギノ角ゴ Pro W3"/>
              </a:rPr>
              <a:t>+    A</a:t>
            </a:r>
            <a:r>
              <a:rPr b="0" lang="en-US" sz="2100" spc="-1" strike="noStrike" baseline="30000">
                <a:solidFill>
                  <a:srgbClr val="464846"/>
                </a:solidFill>
                <a:latin typeface="Calibri"/>
                <a:ea typeface="ヒラギノ角ゴ Pro W3"/>
              </a:rPr>
              <a:t>–</a:t>
            </a:r>
            <a:r>
              <a:rPr b="0" lang="en-US" sz="2100" spc="-1" strike="noStrike" baseline="-25000">
                <a:solidFill>
                  <a:srgbClr val="464846"/>
                </a:solidFill>
                <a:latin typeface="Calibri"/>
                <a:ea typeface="ヒラギノ角ゴ Pro W3"/>
              </a:rPr>
              <a:t>(aq)</a:t>
            </a:r>
            <a:r>
              <a:rPr b="0" lang="en-US" sz="2100" spc="-1" strike="noStrike">
                <a:solidFill>
                  <a:srgbClr val="464846"/>
                </a:solidFill>
                <a:latin typeface="Calibri"/>
                <a:ea typeface="ヒラギノ角ゴ Pro W3"/>
              </a:rPr>
              <a:t>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8"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Henderson-Hasselbalch Equation</a:t>
            </a:r>
            <a:endParaRPr b="0" lang="en-US" sz="2100" spc="-1" strike="noStrike">
              <a:solidFill>
                <a:srgbClr val="000000"/>
              </a:solidFill>
              <a:latin typeface="Calibri"/>
            </a:endParaRPr>
          </a:p>
        </p:txBody>
      </p:sp>
      <p:sp>
        <p:nvSpPr>
          <p:cNvPr id="319"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Henderson-Hasselbalch equation can be used to calculate the pH of a buffer.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pic>
        <p:nvPicPr>
          <p:cNvPr id="320" name="" descr=""/>
          <p:cNvPicPr/>
          <p:nvPr/>
        </p:nvPicPr>
        <p:blipFill>
          <a:blip r:embed="rId1"/>
          <a:stretch/>
        </p:blipFill>
        <p:spPr>
          <a:xfrm>
            <a:off x="3200400" y="2270880"/>
            <a:ext cx="2336760" cy="838080"/>
          </a:xfrm>
          <a:prstGeom prst="rect">
            <a:avLst/>
          </a:prstGeom>
          <a:ln>
            <a:noFill/>
          </a:ln>
        </p:spPr>
      </p:pic>
    </p:spTree>
  </p:cSld>
  <mc:AlternateContent>
    <mc:Choice Requires="p14">
      <p:transition spd="slow" p14:dur="2000"/>
    </mc:Choice>
    <mc:Fallback>
      <p:transition spd="slow"/>
    </mc:Fallback>
  </mc:AlternateContent>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Compare Two Buffer Solutions</a:t>
            </a:r>
            <a:endParaRPr b="0" lang="en-US" sz="2100" spc="-1" strike="noStrike">
              <a:solidFill>
                <a:srgbClr val="000000"/>
              </a:solidFill>
              <a:latin typeface="Calibri"/>
            </a:endParaRPr>
          </a:p>
        </p:txBody>
      </p:sp>
      <p:sp>
        <p:nvSpPr>
          <p:cNvPr id="322"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Buffer 1:</a:t>
            </a:r>
            <a:endParaRPr b="0" lang="en-US" sz="2100" spc="-1" strike="noStrike">
              <a:solidFill>
                <a:srgbClr val="464846"/>
              </a:solidFill>
              <a:latin typeface="Calibri"/>
            </a:endParaRPr>
          </a:p>
          <a:p>
            <a:pPr lvl="1" marL="514440" indent="-171000">
              <a:lnSpc>
                <a:spcPct val="90000"/>
              </a:lnSpc>
              <a:spcBef>
                <a:spcPts val="374"/>
              </a:spcBef>
              <a:buClr>
                <a:srgbClr val="464846"/>
              </a:buClr>
              <a:buFont typeface="Arial"/>
              <a:buChar char="•"/>
            </a:pPr>
            <a:r>
              <a:rPr b="0" lang="en-US" sz="1800" spc="-1" strike="noStrike">
                <a:solidFill>
                  <a:srgbClr val="464846"/>
                </a:solidFill>
                <a:latin typeface="Calibri"/>
              </a:rPr>
              <a:t>1 L buffer with 1.0 M CH</a:t>
            </a:r>
            <a:r>
              <a:rPr b="0" lang="en-US" sz="1800" spc="-1" strike="noStrike" baseline="-25000">
                <a:solidFill>
                  <a:srgbClr val="464846"/>
                </a:solidFill>
                <a:latin typeface="Calibri"/>
              </a:rPr>
              <a:t>3</a:t>
            </a:r>
            <a:r>
              <a:rPr b="0" lang="en-US" sz="1800" spc="-1" strike="noStrike">
                <a:solidFill>
                  <a:srgbClr val="464846"/>
                </a:solidFill>
                <a:latin typeface="Calibri"/>
              </a:rPr>
              <a:t>CO</a:t>
            </a:r>
            <a:r>
              <a:rPr b="0" lang="en-US" sz="1800" spc="-1" strike="noStrike" baseline="-25000">
                <a:solidFill>
                  <a:srgbClr val="464846"/>
                </a:solidFill>
                <a:latin typeface="Calibri"/>
              </a:rPr>
              <a:t>2</a:t>
            </a:r>
            <a:r>
              <a:rPr b="0" lang="en-US" sz="1800" spc="-1" strike="noStrike">
                <a:solidFill>
                  <a:srgbClr val="464846"/>
                </a:solidFill>
                <a:latin typeface="Calibri"/>
              </a:rPr>
              <a:t>H and 1.0 M NaCH</a:t>
            </a:r>
            <a:r>
              <a:rPr b="0" lang="en-US" sz="1800" spc="-1" strike="noStrike" baseline="-25000">
                <a:solidFill>
                  <a:srgbClr val="464846"/>
                </a:solidFill>
                <a:latin typeface="Calibri"/>
              </a:rPr>
              <a:t>3</a:t>
            </a:r>
            <a:r>
              <a:rPr b="0" lang="en-US" sz="1800" spc="-1" strike="noStrike">
                <a:solidFill>
                  <a:srgbClr val="464846"/>
                </a:solidFill>
                <a:latin typeface="Calibri"/>
              </a:rPr>
              <a:t>CO</a:t>
            </a:r>
            <a:r>
              <a:rPr b="0" lang="en-US" sz="1800" spc="-1" strike="noStrike" baseline="-25000">
                <a:solidFill>
                  <a:srgbClr val="464846"/>
                </a:solidFill>
                <a:latin typeface="Calibri"/>
              </a:rPr>
              <a:t>2</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Buffer 2: </a:t>
            </a:r>
            <a:endParaRPr b="0" lang="en-US" sz="2100" spc="-1" strike="noStrike">
              <a:solidFill>
                <a:srgbClr val="464846"/>
              </a:solidFill>
              <a:latin typeface="Calibri"/>
            </a:endParaRPr>
          </a:p>
          <a:p>
            <a:pPr lvl="2" marL="631080" indent="-255600">
              <a:lnSpc>
                <a:spcPct val="90000"/>
              </a:lnSpc>
              <a:spcBef>
                <a:spcPts val="374"/>
              </a:spcBef>
              <a:buClr>
                <a:srgbClr val="464846"/>
              </a:buClr>
              <a:buFont typeface="Georgia"/>
              <a:buChar char="•"/>
            </a:pPr>
            <a:r>
              <a:rPr b="0" lang="en-US" sz="1800" spc="-1" strike="noStrike">
                <a:solidFill>
                  <a:srgbClr val="464846"/>
                </a:solidFill>
                <a:latin typeface="Calibri"/>
              </a:rPr>
              <a:t>1 L buffer with 0.1 M CH</a:t>
            </a:r>
            <a:r>
              <a:rPr b="0" lang="en-US" sz="1800" spc="-1" strike="noStrike" baseline="-25000">
                <a:solidFill>
                  <a:srgbClr val="464846"/>
                </a:solidFill>
                <a:latin typeface="Calibri"/>
              </a:rPr>
              <a:t>3</a:t>
            </a:r>
            <a:r>
              <a:rPr b="0" lang="en-US" sz="1800" spc="-1" strike="noStrike">
                <a:solidFill>
                  <a:srgbClr val="464846"/>
                </a:solidFill>
                <a:latin typeface="Calibri"/>
              </a:rPr>
              <a:t>CO</a:t>
            </a:r>
            <a:r>
              <a:rPr b="0" lang="en-US" sz="1800" spc="-1" strike="noStrike" baseline="-25000">
                <a:solidFill>
                  <a:srgbClr val="464846"/>
                </a:solidFill>
                <a:latin typeface="Calibri"/>
              </a:rPr>
              <a:t>2</a:t>
            </a:r>
            <a:r>
              <a:rPr b="0" lang="en-US" sz="1800" spc="-1" strike="noStrike">
                <a:solidFill>
                  <a:srgbClr val="464846"/>
                </a:solidFill>
                <a:latin typeface="Calibri"/>
              </a:rPr>
              <a:t>H and 0.1 M NaCH</a:t>
            </a:r>
            <a:r>
              <a:rPr b="0" lang="en-US" sz="1800" spc="-1" strike="noStrike" baseline="-25000">
                <a:solidFill>
                  <a:srgbClr val="464846"/>
                </a:solidFill>
                <a:latin typeface="Calibri"/>
              </a:rPr>
              <a:t>3</a:t>
            </a:r>
            <a:r>
              <a:rPr b="0" lang="en-US" sz="1800" spc="-1" strike="noStrike">
                <a:solidFill>
                  <a:srgbClr val="464846"/>
                </a:solidFill>
                <a:latin typeface="Calibri"/>
              </a:rPr>
              <a:t>CO</a:t>
            </a:r>
            <a:r>
              <a:rPr b="0" lang="en-US" sz="1800" spc="-1" strike="noStrike" baseline="-25000">
                <a:solidFill>
                  <a:srgbClr val="464846"/>
                </a:solidFill>
                <a:latin typeface="Calibri"/>
              </a:rPr>
              <a:t>2</a:t>
            </a:r>
            <a:endParaRPr b="0" lang="en-US" sz="1800" spc="-1" strike="noStrike">
              <a:solidFill>
                <a:srgbClr val="eac322"/>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Brønsted-Lowry Acid/Base Theory</a:t>
            </a:r>
            <a:endParaRPr b="0" lang="en-US" sz="2100" spc="-1" strike="noStrike">
              <a:solidFill>
                <a:srgbClr val="000000"/>
              </a:solidFill>
              <a:latin typeface="Calibri"/>
            </a:endParaRPr>
          </a:p>
        </p:txBody>
      </p:sp>
      <p:sp>
        <p:nvSpPr>
          <p:cNvPr id="139"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species formed when a proton is removed from an acid is the </a:t>
            </a:r>
            <a:r>
              <a:rPr b="1" lang="en-US" sz="2100" spc="-1" strike="noStrike">
                <a:solidFill>
                  <a:srgbClr val="464846"/>
                </a:solidFill>
                <a:latin typeface="Calibri"/>
              </a:rPr>
              <a:t>conjugate base </a:t>
            </a:r>
            <a:r>
              <a:rPr b="0" lang="en-US" sz="2100" spc="-1" strike="noStrike">
                <a:solidFill>
                  <a:srgbClr val="464846"/>
                </a:solidFill>
                <a:latin typeface="Calibri"/>
              </a:rPr>
              <a:t>of that acid.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species formed when a proton is added to a base is the </a:t>
            </a:r>
            <a:r>
              <a:rPr b="1" lang="en-US" sz="2100" spc="-1" strike="noStrike">
                <a:solidFill>
                  <a:srgbClr val="464846"/>
                </a:solidFill>
                <a:latin typeface="Calibri"/>
              </a:rPr>
              <a:t>conjugate acid </a:t>
            </a:r>
            <a:r>
              <a:rPr b="0" lang="en-US" sz="2100" spc="-1" strike="noStrike">
                <a:solidFill>
                  <a:srgbClr val="464846"/>
                </a:solidFill>
                <a:latin typeface="Calibri"/>
              </a:rPr>
              <a:t>of that base.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14.17</a:t>
            </a:r>
            <a:endParaRPr b="0" lang="en-US" sz="2100" spc="-1" strike="noStrike">
              <a:solidFill>
                <a:srgbClr val="000000"/>
              </a:solidFill>
              <a:latin typeface="Calibri"/>
            </a:endParaRPr>
          </a:p>
        </p:txBody>
      </p:sp>
      <p:sp>
        <p:nvSpPr>
          <p:cNvPr id="324" name="TextShape 2"/>
          <p:cNvSpPr txBox="1"/>
          <p:nvPr/>
        </p:nvSpPr>
        <p:spPr>
          <a:xfrm>
            <a:off x="457200" y="5244120"/>
            <a:ext cx="8057880" cy="94572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Change in pH as an increasing amount of a 0.10-</a:t>
            </a:r>
            <a:r>
              <a:rPr b="0" i="1" lang="en-US" sz="1600" spc="-1" strike="noStrike">
                <a:solidFill>
                  <a:srgbClr val="464846"/>
                </a:solidFill>
                <a:latin typeface="Calibri"/>
              </a:rPr>
              <a:t>M</a:t>
            </a:r>
            <a:r>
              <a:rPr b="0" lang="en-US" sz="1600" spc="-1" strike="noStrike">
                <a:solidFill>
                  <a:srgbClr val="464846"/>
                </a:solidFill>
                <a:latin typeface="Calibri"/>
              </a:rPr>
              <a:t>NaOH solution is added to 100 mL of a buffer solution in which, initially, [CH</a:t>
            </a:r>
            <a:r>
              <a:rPr b="0" lang="en-US" sz="1600" spc="-1" strike="noStrike" baseline="-25000">
                <a:solidFill>
                  <a:srgbClr val="464846"/>
                </a:solidFill>
                <a:latin typeface="Calibri"/>
              </a:rPr>
              <a:t>3</a:t>
            </a:r>
            <a:r>
              <a:rPr b="0" lang="en-US" sz="1600" spc="-1" strike="noStrike">
                <a:solidFill>
                  <a:srgbClr val="464846"/>
                </a:solidFill>
                <a:latin typeface="Calibri"/>
              </a:rPr>
              <a:t>CO</a:t>
            </a:r>
            <a:r>
              <a:rPr b="0" lang="en-US" sz="1600" spc="-1" strike="noStrike" baseline="-25000">
                <a:solidFill>
                  <a:srgbClr val="464846"/>
                </a:solidFill>
                <a:latin typeface="Calibri"/>
              </a:rPr>
              <a:t>2</a:t>
            </a:r>
            <a:r>
              <a:rPr b="0" lang="en-US" sz="1600" spc="-1" strike="noStrike">
                <a:solidFill>
                  <a:srgbClr val="464846"/>
                </a:solidFill>
                <a:latin typeface="Calibri"/>
              </a:rPr>
              <a:t>H] = 0.10 </a:t>
            </a:r>
            <a:r>
              <a:rPr b="0" i="1" lang="en-US" sz="1600" spc="-1" strike="noStrike">
                <a:solidFill>
                  <a:srgbClr val="464846"/>
                </a:solidFill>
                <a:latin typeface="Calibri"/>
              </a:rPr>
              <a:t>M</a:t>
            </a:r>
            <a:r>
              <a:rPr b="0" lang="en-US" sz="1600" spc="-1" strike="noStrike">
                <a:solidFill>
                  <a:srgbClr val="464846"/>
                </a:solidFill>
                <a:latin typeface="Calibri"/>
              </a:rPr>
              <a:t> and [CH</a:t>
            </a:r>
            <a:r>
              <a:rPr b="0" lang="en-US" sz="1600" spc="-1" strike="noStrike" baseline="-25000">
                <a:solidFill>
                  <a:srgbClr val="464846"/>
                </a:solidFill>
                <a:latin typeface="Calibri"/>
              </a:rPr>
              <a:t>3</a:t>
            </a:r>
            <a:r>
              <a:rPr b="0" lang="en-US" sz="1600" spc="-1" strike="noStrike">
                <a:solidFill>
                  <a:srgbClr val="464846"/>
                </a:solidFill>
                <a:latin typeface="Calibri"/>
              </a:rPr>
              <a:t>CO</a:t>
            </a:r>
            <a:r>
              <a:rPr b="0" lang="en-US" sz="1600" spc="-1" strike="noStrike" baseline="-25000">
                <a:solidFill>
                  <a:srgbClr val="464846"/>
                </a:solidFill>
                <a:latin typeface="Calibri"/>
              </a:rPr>
              <a:t>2</a:t>
            </a:r>
            <a:r>
              <a:rPr b="0" lang="en-US" sz="1600" spc="-1" strike="noStrike" baseline="30000">
                <a:solidFill>
                  <a:srgbClr val="464846"/>
                </a:solidFill>
                <a:latin typeface="Calibri"/>
              </a:rPr>
              <a:t>−</a:t>
            </a:r>
            <a:r>
              <a:rPr b="0" lang="en-US" sz="1600" spc="-1" strike="noStrike">
                <a:solidFill>
                  <a:srgbClr val="464846"/>
                </a:solidFill>
                <a:latin typeface="Calibri"/>
              </a:rPr>
              <a:t>]=0.10M. Note the greatly diminished buffering action occurring after the buffer capacity has been reached, resulting in drastic rises in pH on adding more strong base</a:t>
            </a:r>
            <a:endParaRPr b="0" lang="en-US" sz="1600" spc="-1" strike="noStrike">
              <a:solidFill>
                <a:srgbClr val="464846"/>
              </a:solidFill>
              <a:latin typeface="Calibri"/>
            </a:endParaRPr>
          </a:p>
        </p:txBody>
      </p:sp>
      <p:sp>
        <p:nvSpPr>
          <p:cNvPr id="325" name="TextShape 3"/>
          <p:cNvSpPr txBox="1"/>
          <p:nvPr/>
        </p:nvSpPr>
        <p:spPr>
          <a:xfrm>
            <a:off x="628560" y="955800"/>
            <a:ext cx="7886520" cy="1566360"/>
          </a:xfrm>
          <a:prstGeom prst="rect">
            <a:avLst/>
          </a:prstGeom>
          <a:noFill/>
          <a:ln>
            <a:noFill/>
          </a:ln>
        </p:spPr>
        <p:txBody>
          <a:bodyPr>
            <a:norm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Initially [CH</a:t>
            </a:r>
            <a:r>
              <a:rPr b="0" lang="en-US" sz="2100" spc="-1" strike="noStrike" baseline="-25000">
                <a:solidFill>
                  <a:srgbClr val="464846"/>
                </a:solidFill>
                <a:latin typeface="Calibri"/>
              </a:rPr>
              <a:t>3</a:t>
            </a:r>
            <a:r>
              <a:rPr b="0" lang="en-US" sz="2100" spc="-1" strike="noStrike">
                <a:solidFill>
                  <a:srgbClr val="464846"/>
                </a:solidFill>
                <a:latin typeface="Calibri"/>
              </a:rPr>
              <a:t>CO</a:t>
            </a:r>
            <a:r>
              <a:rPr b="0" lang="en-US" sz="2100" spc="-1" strike="noStrike" baseline="-25000">
                <a:solidFill>
                  <a:srgbClr val="464846"/>
                </a:solidFill>
                <a:latin typeface="Calibri"/>
              </a:rPr>
              <a:t>2</a:t>
            </a:r>
            <a:r>
              <a:rPr b="0" lang="en-US" sz="2100" spc="-1" strike="noStrike">
                <a:solidFill>
                  <a:srgbClr val="464846"/>
                </a:solidFill>
                <a:latin typeface="Calibri"/>
              </a:rPr>
              <a:t>H] = [NaCH</a:t>
            </a:r>
            <a:r>
              <a:rPr b="0" lang="en-US" sz="2100" spc="-1" strike="noStrike" baseline="-25000">
                <a:solidFill>
                  <a:srgbClr val="464846"/>
                </a:solidFill>
                <a:latin typeface="Calibri"/>
              </a:rPr>
              <a:t>3</a:t>
            </a:r>
            <a:r>
              <a:rPr b="0" lang="en-US" sz="2100" spc="-1" strike="noStrike">
                <a:solidFill>
                  <a:srgbClr val="464846"/>
                </a:solidFill>
                <a:latin typeface="Calibri"/>
              </a:rPr>
              <a:t>CO</a:t>
            </a:r>
            <a:r>
              <a:rPr b="0" lang="en-US" sz="2100" spc="-1" strike="noStrike" baseline="-25000">
                <a:solidFill>
                  <a:srgbClr val="464846"/>
                </a:solidFill>
                <a:latin typeface="Calibri"/>
              </a:rPr>
              <a:t>2</a:t>
            </a:r>
            <a:r>
              <a:rPr b="0" lang="en-US" sz="2100" spc="-1" strike="noStrike">
                <a:solidFill>
                  <a:srgbClr val="464846"/>
                </a:solidFill>
                <a:latin typeface="Calibri"/>
              </a:rPr>
              <a:t> ] </a:t>
            </a:r>
            <a:endParaRPr b="0" lang="en-US" sz="2100" spc="-1" strike="noStrike">
              <a:solidFill>
                <a:srgbClr val="464846"/>
              </a:solidFill>
              <a:latin typeface="Calibri"/>
            </a:endParaRPr>
          </a:p>
        </p:txBody>
      </p:sp>
      <p:pic>
        <p:nvPicPr>
          <p:cNvPr id="326" name="Picture 2" descr=""/>
          <p:cNvPicPr/>
          <p:nvPr/>
        </p:nvPicPr>
        <p:blipFill>
          <a:blip r:embed="rId1"/>
          <a:stretch/>
        </p:blipFill>
        <p:spPr>
          <a:xfrm>
            <a:off x="2109600" y="1529640"/>
            <a:ext cx="4929840" cy="3524400"/>
          </a:xfrm>
          <a:prstGeom prst="rect">
            <a:avLst/>
          </a:prstGeom>
          <a:ln>
            <a:noFill/>
          </a:ln>
        </p:spPr>
      </p:pic>
    </p:spTree>
  </p:cSld>
  <mc:AlternateContent>
    <mc:Choice Requires="p14">
      <p:transition spd="slow" p14:dur="2000"/>
    </mc:Choice>
    <mc:Fallback>
      <p:transition spd="slow"/>
    </mc:Fallback>
  </mc:AlternateContent>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Learning Objectives</a:t>
            </a:r>
            <a:endParaRPr b="0" lang="en-US" sz="2100" spc="-1" strike="noStrike">
              <a:solidFill>
                <a:srgbClr val="000000"/>
              </a:solidFill>
              <a:latin typeface="Calibri"/>
            </a:endParaRPr>
          </a:p>
        </p:txBody>
      </p:sp>
      <p:sp>
        <p:nvSpPr>
          <p:cNvPr id="328"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14.7 Acid-Base Titrations</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Interpret titration curves for strong and weak acid-base systems</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Compute sample pH at important stages of a titration</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Explain the function of acid-base indicators</a:t>
            </a:r>
            <a:endParaRPr b="0" lang="en-US" sz="1800" spc="-1" strike="noStrike">
              <a:solidFill>
                <a:srgbClr val="db5935"/>
              </a:solidFill>
              <a:latin typeface="Calibri"/>
            </a:endParaRPr>
          </a:p>
        </p:txBody>
      </p:sp>
    </p:spTree>
  </p:cSld>
  <mc:AlternateContent>
    <mc:Choice Requires="p14">
      <p:transition spd="slow" p14:dur="2000"/>
    </mc:Choice>
    <mc:Fallback>
      <p:transition spd="slow"/>
    </mc:Fallback>
  </mc:AlternateContent>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TextShape 1"/>
          <p:cNvSpPr txBox="1"/>
          <p:nvPr/>
        </p:nvSpPr>
        <p:spPr>
          <a:xfrm>
            <a:off x="628560" y="365040"/>
            <a:ext cx="7886520" cy="424080"/>
          </a:xfrm>
          <a:prstGeom prst="rect">
            <a:avLst/>
          </a:prstGeom>
          <a:noFill/>
          <a:ln>
            <a:noFill/>
          </a:ln>
        </p:spPr>
        <p:txBody>
          <a:bodyPr anchor="ctr">
            <a:normAutofit/>
          </a:bodyPr>
          <a:p>
            <a:pPr>
              <a:lnSpc>
                <a:spcPct val="90000"/>
              </a:lnSpc>
            </a:pPr>
            <a:r>
              <a:rPr b="1" lang="en-US" sz="2100" spc="-1" strike="noStrike">
                <a:solidFill>
                  <a:srgbClr val="70ad47"/>
                </a:solidFill>
                <a:latin typeface="Calibri Light"/>
              </a:rPr>
              <a:t>Acid-Base Titrations</a:t>
            </a:r>
            <a:endParaRPr b="0" lang="en-US" sz="2100" spc="-1" strike="noStrike">
              <a:solidFill>
                <a:srgbClr val="000000"/>
              </a:solidFill>
              <a:latin typeface="Calibri"/>
            </a:endParaRPr>
          </a:p>
        </p:txBody>
      </p:sp>
      <p:sp>
        <p:nvSpPr>
          <p:cNvPr id="330"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Recall that we can analyze an acid or base by reacting it with a known concentration of the other.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Two types of titrations</a:t>
            </a:r>
            <a:endParaRPr b="0" lang="en-US" sz="2100" spc="-1" strike="noStrike">
              <a:solidFill>
                <a:srgbClr val="464846"/>
              </a:solidFill>
              <a:latin typeface="Calibri"/>
            </a:endParaRPr>
          </a:p>
          <a:p>
            <a:pPr marL="457200" indent="-456840">
              <a:lnSpc>
                <a:spcPct val="90000"/>
              </a:lnSpc>
              <a:spcBef>
                <a:spcPts val="751"/>
              </a:spcBef>
              <a:buClr>
                <a:srgbClr val="464846"/>
              </a:buClr>
              <a:buFont typeface="Calibri Light"/>
              <a:buAutoNum type="arabicParenR"/>
            </a:pPr>
            <a:r>
              <a:rPr b="0" lang="en-US" sz="2100" spc="-1" strike="noStrike">
                <a:solidFill>
                  <a:srgbClr val="464846"/>
                </a:solidFill>
                <a:latin typeface="Calibri"/>
              </a:rPr>
              <a:t>Strong acid-strong base</a:t>
            </a:r>
            <a:endParaRPr b="0" lang="en-US" sz="2100" spc="-1" strike="noStrike">
              <a:solidFill>
                <a:srgbClr val="464846"/>
              </a:solidFill>
              <a:latin typeface="Calibri"/>
            </a:endParaRPr>
          </a:p>
          <a:p>
            <a:pPr marL="457200" indent="-456840">
              <a:lnSpc>
                <a:spcPct val="90000"/>
              </a:lnSpc>
              <a:spcBef>
                <a:spcPts val="751"/>
              </a:spcBef>
              <a:buClr>
                <a:srgbClr val="464846"/>
              </a:buClr>
              <a:buFont typeface="Calibri Light"/>
              <a:buAutoNum type="arabicParenR"/>
            </a:pPr>
            <a:r>
              <a:rPr b="0" lang="en-US" sz="2100" spc="-1" strike="noStrike">
                <a:solidFill>
                  <a:srgbClr val="464846"/>
                </a:solidFill>
                <a:latin typeface="Calibri"/>
              </a:rPr>
              <a:t>Weak acid-strong base</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Equivalence Point: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Strong Acid-Strong Base Titration</a:t>
            </a:r>
            <a:endParaRPr b="0" lang="en-US" sz="2100" spc="-1" strike="noStrike">
              <a:solidFill>
                <a:srgbClr val="000000"/>
              </a:solidFill>
              <a:latin typeface="Calibri"/>
            </a:endParaRPr>
          </a:p>
        </p:txBody>
      </p:sp>
      <p:sp>
        <p:nvSpPr>
          <p:cNvPr id="332" name="TextShape 2"/>
          <p:cNvSpPr txBox="1"/>
          <p:nvPr/>
        </p:nvSpPr>
        <p:spPr>
          <a:xfrm>
            <a:off x="628560" y="955800"/>
            <a:ext cx="7886520" cy="37958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pH is initially very low (only strong acid present).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There is a gradual rise in pH as base is added.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TextShape 1"/>
          <p:cNvSpPr txBox="1"/>
          <p:nvPr/>
        </p:nvSpPr>
        <p:spPr>
          <a:xfrm>
            <a:off x="628560" y="365040"/>
            <a:ext cx="7886520" cy="424080"/>
          </a:xfrm>
          <a:prstGeom prst="rect">
            <a:avLst/>
          </a:prstGeom>
          <a:noFill/>
          <a:ln>
            <a:noFill/>
          </a:ln>
        </p:spPr>
        <p:txBody>
          <a:bodyPr anchor="ctr">
            <a:normAutofit/>
          </a:bodyPr>
          <a:p>
            <a:pPr>
              <a:lnSpc>
                <a:spcPct val="90000"/>
              </a:lnSpc>
            </a:pPr>
            <a:r>
              <a:rPr b="1" lang="en-US" sz="2100" spc="-1" strike="noStrike">
                <a:solidFill>
                  <a:srgbClr val="70ad47"/>
                </a:solidFill>
                <a:latin typeface="Calibri Light"/>
              </a:rPr>
              <a:t>Strong Acid-Strong Base Titration</a:t>
            </a:r>
            <a:endParaRPr b="0" lang="en-US" sz="2100" spc="-1" strike="noStrike">
              <a:solidFill>
                <a:srgbClr val="000000"/>
              </a:solidFill>
              <a:latin typeface="Calibri"/>
            </a:endParaRPr>
          </a:p>
        </p:txBody>
      </p:sp>
      <p:sp>
        <p:nvSpPr>
          <p:cNvPr id="334" name="TextShape 2"/>
          <p:cNvSpPr txBox="1"/>
          <p:nvPr/>
        </p:nvSpPr>
        <p:spPr>
          <a:xfrm>
            <a:off x="628560" y="955800"/>
            <a:ext cx="7886520" cy="4485960"/>
          </a:xfrm>
          <a:prstGeom prst="rect">
            <a:avLst/>
          </a:prstGeom>
          <a:noFill/>
          <a:ln>
            <a:noFill/>
          </a:ln>
        </p:spPr>
        <p:txBody>
          <a:bodyPr>
            <a:normAutofit/>
          </a:bodyPr>
          <a:p>
            <a:pPr algn="ctr">
              <a:lnSpc>
                <a:spcPct val="90000"/>
              </a:lnSpc>
              <a:spcBef>
                <a:spcPts val="751"/>
              </a:spcBef>
            </a:pPr>
            <a:r>
              <a:rPr b="0" lang="en-US" sz="2100" spc="-1" strike="noStrike">
                <a:solidFill>
                  <a:srgbClr val="464846"/>
                </a:solidFill>
                <a:latin typeface="Calibri"/>
              </a:rPr>
              <a:t>HCl + NaOH </a:t>
            </a:r>
            <a:r>
              <a:rPr b="0" lang="en-US" sz="2100" spc="-1" strike="noStrike">
                <a:solidFill>
                  <a:srgbClr val="464846"/>
                </a:solidFill>
                <a:latin typeface="Wingdings"/>
              </a:rPr>
              <a:t></a:t>
            </a:r>
            <a:r>
              <a:rPr b="0" lang="en-US" sz="2100" spc="-1" strike="noStrike">
                <a:solidFill>
                  <a:srgbClr val="464846"/>
                </a:solidFill>
                <a:latin typeface="Calibri"/>
              </a:rPr>
              <a:t> H</a:t>
            </a:r>
            <a:r>
              <a:rPr b="0" lang="en-US" sz="2100" spc="-1" strike="noStrike" baseline="-25000">
                <a:solidFill>
                  <a:srgbClr val="464846"/>
                </a:solidFill>
                <a:latin typeface="Calibri"/>
              </a:rPr>
              <a:t>2</a:t>
            </a:r>
            <a:r>
              <a:rPr b="0" lang="en-US" sz="2100" spc="-1" strike="noStrike">
                <a:solidFill>
                  <a:srgbClr val="464846"/>
                </a:solidFill>
                <a:latin typeface="Calibri"/>
              </a:rPr>
              <a:t>O  +  NaCl</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Eventually the pH rises rapidly.</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Midpoint of the vertical part of the curve is the equivalence point.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pH at the equivalence point is 7.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Excess NaOH controls the pH after the equivalence point.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Weak Acid-Strong Base Titration</a:t>
            </a:r>
            <a:endParaRPr b="0" lang="en-US" sz="2100" spc="-1" strike="noStrike">
              <a:solidFill>
                <a:srgbClr val="000000"/>
              </a:solidFill>
              <a:latin typeface="Calibri"/>
            </a:endParaRPr>
          </a:p>
        </p:txBody>
      </p:sp>
      <p:sp>
        <p:nvSpPr>
          <p:cNvPr id="336" name="TextShape 2"/>
          <p:cNvSpPr txBox="1"/>
          <p:nvPr/>
        </p:nvSpPr>
        <p:spPr>
          <a:xfrm>
            <a:off x="628560" y="955800"/>
            <a:ext cx="7886520" cy="3795840"/>
          </a:xfrm>
          <a:prstGeom prst="rect">
            <a:avLst/>
          </a:prstGeom>
          <a:noFill/>
          <a:ln>
            <a:noFill/>
          </a:ln>
        </p:spPr>
        <p:txBody>
          <a:bodyPr>
            <a:noAutofit/>
          </a:bodyPr>
          <a:p>
            <a:pPr algn="ctr">
              <a:lnSpc>
                <a:spcPct val="90000"/>
              </a:lnSpc>
              <a:spcBef>
                <a:spcPts val="751"/>
              </a:spcBef>
            </a:pPr>
            <a:r>
              <a:rPr b="0" lang="en-US" sz="2100" spc="-1" strike="noStrike">
                <a:solidFill>
                  <a:srgbClr val="464846"/>
                </a:solidFill>
                <a:latin typeface="Calibri"/>
              </a:rPr>
              <a:t>CH</a:t>
            </a:r>
            <a:r>
              <a:rPr b="0" lang="en-US" sz="2100" spc="-1" strike="noStrike" baseline="-25000">
                <a:solidFill>
                  <a:srgbClr val="464846"/>
                </a:solidFill>
                <a:latin typeface="Calibri"/>
              </a:rPr>
              <a:t>3</a:t>
            </a:r>
            <a:r>
              <a:rPr b="0" lang="en-US" sz="2100" spc="-1" strike="noStrike">
                <a:solidFill>
                  <a:srgbClr val="464846"/>
                </a:solidFill>
                <a:latin typeface="Calibri"/>
              </a:rPr>
              <a:t>CO</a:t>
            </a:r>
            <a:r>
              <a:rPr b="0" lang="en-US" sz="2100" spc="-1" strike="noStrike" baseline="-25000">
                <a:solidFill>
                  <a:srgbClr val="464846"/>
                </a:solidFill>
                <a:latin typeface="Calibri"/>
              </a:rPr>
              <a:t>2</a:t>
            </a:r>
            <a:r>
              <a:rPr b="0" lang="en-US" sz="2100" spc="-1" strike="noStrike">
                <a:solidFill>
                  <a:srgbClr val="464846"/>
                </a:solidFill>
                <a:latin typeface="Calibri"/>
              </a:rPr>
              <a:t>H  +  NaOH  </a:t>
            </a:r>
            <a:r>
              <a:rPr b="0" lang="en-US" sz="2100" spc="-1" strike="noStrike">
                <a:solidFill>
                  <a:srgbClr val="464846"/>
                </a:solidFill>
                <a:latin typeface="Wingdings"/>
              </a:rPr>
              <a:t></a:t>
            </a:r>
            <a:r>
              <a:rPr b="0" lang="en-US" sz="2100" spc="-1" strike="noStrike">
                <a:solidFill>
                  <a:srgbClr val="464846"/>
                </a:solidFill>
                <a:latin typeface="Calibri"/>
              </a:rPr>
              <a:t>  H</a:t>
            </a:r>
            <a:r>
              <a:rPr b="0" lang="en-US" sz="2100" spc="-1" strike="noStrike" baseline="-25000">
                <a:solidFill>
                  <a:srgbClr val="464846"/>
                </a:solidFill>
                <a:latin typeface="Calibri"/>
              </a:rPr>
              <a:t>2</a:t>
            </a:r>
            <a:r>
              <a:rPr b="0" lang="en-US" sz="2100" spc="-1" strike="noStrike">
                <a:solidFill>
                  <a:srgbClr val="464846"/>
                </a:solidFill>
                <a:latin typeface="Calibri"/>
              </a:rPr>
              <a:t>O  +  NaCH</a:t>
            </a:r>
            <a:r>
              <a:rPr b="0" lang="en-US" sz="2100" spc="-1" strike="noStrike" baseline="-25000">
                <a:solidFill>
                  <a:srgbClr val="464846"/>
                </a:solidFill>
                <a:latin typeface="Calibri"/>
              </a:rPr>
              <a:t>3</a:t>
            </a:r>
            <a:r>
              <a:rPr b="0" lang="en-US" sz="2100" spc="-1" strike="noStrike">
                <a:solidFill>
                  <a:srgbClr val="464846"/>
                </a:solidFill>
                <a:latin typeface="Calibri"/>
              </a:rPr>
              <a:t>CO</a:t>
            </a:r>
            <a:r>
              <a:rPr b="0" lang="en-US" sz="2100" spc="-1" strike="noStrike" baseline="-25000">
                <a:solidFill>
                  <a:srgbClr val="464846"/>
                </a:solidFill>
                <a:latin typeface="Calibri"/>
              </a:rPr>
              <a:t>2</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Many features of this titration curve are similar to a strong acid-strong base titration.</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But this titration curve is somewhat more complicated.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Weak Acid-Strong Base Titration</a:t>
            </a:r>
            <a:endParaRPr b="0" lang="en-US" sz="2100" spc="-1" strike="noStrike">
              <a:solidFill>
                <a:srgbClr val="000000"/>
              </a:solidFill>
              <a:latin typeface="Calibri"/>
            </a:endParaRPr>
          </a:p>
        </p:txBody>
      </p:sp>
      <p:sp>
        <p:nvSpPr>
          <p:cNvPr id="338" name="TextShape 2"/>
          <p:cNvSpPr txBox="1"/>
          <p:nvPr/>
        </p:nvSpPr>
        <p:spPr>
          <a:xfrm>
            <a:off x="628560" y="955800"/>
            <a:ext cx="7886520" cy="3795840"/>
          </a:xfrm>
          <a:prstGeom prst="rect">
            <a:avLst/>
          </a:prstGeom>
          <a:noFill/>
          <a:ln>
            <a:noFill/>
          </a:ln>
        </p:spPr>
        <p:txBody>
          <a:bodyPr>
            <a:noAutofit/>
          </a:bodyPr>
          <a:p>
            <a:pPr algn="ctr">
              <a:lnSpc>
                <a:spcPct val="90000"/>
              </a:lnSpc>
              <a:spcBef>
                <a:spcPts val="751"/>
              </a:spcBef>
            </a:pPr>
            <a:r>
              <a:rPr b="0" lang="en-US" sz="2100" spc="-1" strike="noStrike">
                <a:solidFill>
                  <a:srgbClr val="464846"/>
                </a:solidFill>
                <a:latin typeface="Calibri"/>
              </a:rPr>
              <a:t>CH</a:t>
            </a:r>
            <a:r>
              <a:rPr b="0" lang="en-US" sz="2100" spc="-1" strike="noStrike" baseline="-25000">
                <a:solidFill>
                  <a:srgbClr val="464846"/>
                </a:solidFill>
                <a:latin typeface="Calibri"/>
              </a:rPr>
              <a:t>3</a:t>
            </a:r>
            <a:r>
              <a:rPr b="0" lang="en-US" sz="2100" spc="-1" strike="noStrike">
                <a:solidFill>
                  <a:srgbClr val="464846"/>
                </a:solidFill>
                <a:latin typeface="Calibri"/>
              </a:rPr>
              <a:t>CO</a:t>
            </a:r>
            <a:r>
              <a:rPr b="0" lang="en-US" sz="2100" spc="-1" strike="noStrike" baseline="-25000">
                <a:solidFill>
                  <a:srgbClr val="464846"/>
                </a:solidFill>
                <a:latin typeface="Calibri"/>
              </a:rPr>
              <a:t>2</a:t>
            </a:r>
            <a:r>
              <a:rPr b="0" lang="en-US" sz="2100" spc="-1" strike="noStrike">
                <a:solidFill>
                  <a:srgbClr val="464846"/>
                </a:solidFill>
                <a:latin typeface="Calibri"/>
              </a:rPr>
              <a:t>H  +  NaOH  </a:t>
            </a:r>
            <a:r>
              <a:rPr b="0" lang="en-US" sz="2100" spc="-1" strike="noStrike">
                <a:solidFill>
                  <a:srgbClr val="464846"/>
                </a:solidFill>
                <a:latin typeface="Wingdings"/>
              </a:rPr>
              <a:t></a:t>
            </a:r>
            <a:r>
              <a:rPr b="0" lang="en-US" sz="2100" spc="-1" strike="noStrike">
                <a:solidFill>
                  <a:srgbClr val="464846"/>
                </a:solidFill>
                <a:latin typeface="Calibri"/>
              </a:rPr>
              <a:t>  H</a:t>
            </a:r>
            <a:r>
              <a:rPr b="0" lang="en-US" sz="2100" spc="-1" strike="noStrike" baseline="-25000">
                <a:solidFill>
                  <a:srgbClr val="464846"/>
                </a:solidFill>
                <a:latin typeface="Calibri"/>
              </a:rPr>
              <a:t>2</a:t>
            </a:r>
            <a:r>
              <a:rPr b="0" lang="en-US" sz="2100" spc="-1" strike="noStrike">
                <a:solidFill>
                  <a:srgbClr val="464846"/>
                </a:solidFill>
                <a:latin typeface="Calibri"/>
              </a:rPr>
              <a:t>O  +  NaCH</a:t>
            </a:r>
            <a:r>
              <a:rPr b="0" lang="en-US" sz="2100" spc="-1" strike="noStrike" baseline="-25000">
                <a:solidFill>
                  <a:srgbClr val="464846"/>
                </a:solidFill>
                <a:latin typeface="Calibri"/>
              </a:rPr>
              <a:t>3</a:t>
            </a:r>
            <a:r>
              <a:rPr b="0" lang="en-US" sz="2100" spc="-1" strike="noStrike">
                <a:solidFill>
                  <a:srgbClr val="464846"/>
                </a:solidFill>
                <a:latin typeface="Calibri"/>
              </a:rPr>
              <a:t>CO</a:t>
            </a:r>
            <a:r>
              <a:rPr b="0" lang="en-US" sz="2100" spc="-1" strike="noStrike" baseline="-25000">
                <a:solidFill>
                  <a:srgbClr val="464846"/>
                </a:solidFill>
                <a:latin typeface="Calibri"/>
              </a:rPr>
              <a:t>2</a:t>
            </a:r>
            <a:endParaRPr b="0" lang="en-US" sz="2100" spc="-1" strike="noStrike">
              <a:solidFill>
                <a:srgbClr val="464846"/>
              </a:solidFill>
              <a:latin typeface="Calibri"/>
            </a:endParaRPr>
          </a:p>
          <a:p>
            <a:pPr algn="ct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pH starts off low, but not as low as the strong acid titration.</a:t>
            </a:r>
            <a:endParaRPr b="0" lang="en-US" sz="2100" spc="-1" strike="noStrike">
              <a:solidFill>
                <a:srgbClr val="464846"/>
              </a:solidFill>
              <a:latin typeface="Calibri"/>
            </a:endParaRPr>
          </a:p>
          <a:p>
            <a:pPr marL="109800">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There is a gradual rise in pH as base is added. </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9"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Weak Acid-Strong Base Titration</a:t>
            </a:r>
            <a:endParaRPr b="0" lang="en-US" sz="2100" spc="-1" strike="noStrike">
              <a:solidFill>
                <a:srgbClr val="000000"/>
              </a:solidFill>
              <a:latin typeface="Calibri"/>
            </a:endParaRPr>
          </a:p>
        </p:txBody>
      </p:sp>
      <p:sp>
        <p:nvSpPr>
          <p:cNvPr id="340" name="TextShape 2"/>
          <p:cNvSpPr txBox="1"/>
          <p:nvPr/>
        </p:nvSpPr>
        <p:spPr>
          <a:xfrm>
            <a:off x="628560" y="955800"/>
            <a:ext cx="7886520" cy="3795840"/>
          </a:xfrm>
          <a:prstGeom prst="rect">
            <a:avLst/>
          </a:prstGeom>
          <a:noFill/>
          <a:ln>
            <a:noFill/>
          </a:ln>
        </p:spPr>
        <p:txBody>
          <a:bodyPr>
            <a:noAutofit/>
          </a:bodyPr>
          <a:p>
            <a:pPr algn="ctr">
              <a:lnSpc>
                <a:spcPct val="90000"/>
              </a:lnSpc>
              <a:spcBef>
                <a:spcPts val="751"/>
              </a:spcBef>
            </a:pPr>
            <a:r>
              <a:rPr b="0" lang="en-US" sz="2100" spc="-1" strike="noStrike">
                <a:solidFill>
                  <a:srgbClr val="464846"/>
                </a:solidFill>
                <a:latin typeface="Calibri"/>
              </a:rPr>
              <a:t>CH</a:t>
            </a:r>
            <a:r>
              <a:rPr b="0" lang="en-US" sz="2100" spc="-1" strike="noStrike" baseline="-25000">
                <a:solidFill>
                  <a:srgbClr val="464846"/>
                </a:solidFill>
                <a:latin typeface="Calibri"/>
              </a:rPr>
              <a:t>3</a:t>
            </a:r>
            <a:r>
              <a:rPr b="0" lang="en-US" sz="2100" spc="-1" strike="noStrike">
                <a:solidFill>
                  <a:srgbClr val="464846"/>
                </a:solidFill>
                <a:latin typeface="Calibri"/>
              </a:rPr>
              <a:t>CO</a:t>
            </a:r>
            <a:r>
              <a:rPr b="0" lang="en-US" sz="2100" spc="-1" strike="noStrike" baseline="-25000">
                <a:solidFill>
                  <a:srgbClr val="464846"/>
                </a:solidFill>
                <a:latin typeface="Calibri"/>
              </a:rPr>
              <a:t>2</a:t>
            </a:r>
            <a:r>
              <a:rPr b="0" lang="en-US" sz="2100" spc="-1" strike="noStrike">
                <a:solidFill>
                  <a:srgbClr val="464846"/>
                </a:solidFill>
                <a:latin typeface="Calibri"/>
              </a:rPr>
              <a:t>H  +  NaOH  </a:t>
            </a:r>
            <a:r>
              <a:rPr b="0" lang="en-US" sz="2100" spc="-1" strike="noStrike">
                <a:solidFill>
                  <a:srgbClr val="464846"/>
                </a:solidFill>
                <a:latin typeface="Wingdings"/>
              </a:rPr>
              <a:t></a:t>
            </a:r>
            <a:r>
              <a:rPr b="0" lang="en-US" sz="2100" spc="-1" strike="noStrike">
                <a:solidFill>
                  <a:srgbClr val="464846"/>
                </a:solidFill>
                <a:latin typeface="Calibri"/>
              </a:rPr>
              <a:t>  H</a:t>
            </a:r>
            <a:r>
              <a:rPr b="0" lang="en-US" sz="2100" spc="-1" strike="noStrike" baseline="-25000">
                <a:solidFill>
                  <a:srgbClr val="464846"/>
                </a:solidFill>
                <a:latin typeface="Calibri"/>
              </a:rPr>
              <a:t>2</a:t>
            </a:r>
            <a:r>
              <a:rPr b="0" lang="en-US" sz="2100" spc="-1" strike="noStrike">
                <a:solidFill>
                  <a:srgbClr val="464846"/>
                </a:solidFill>
                <a:latin typeface="Calibri"/>
              </a:rPr>
              <a:t>O  +  NaCH</a:t>
            </a:r>
            <a:r>
              <a:rPr b="0" lang="en-US" sz="2100" spc="-1" strike="noStrike" baseline="-25000">
                <a:solidFill>
                  <a:srgbClr val="464846"/>
                </a:solidFill>
                <a:latin typeface="Calibri"/>
              </a:rPr>
              <a:t>3</a:t>
            </a:r>
            <a:r>
              <a:rPr b="0" lang="en-US" sz="2100" spc="-1" strike="noStrike">
                <a:solidFill>
                  <a:srgbClr val="464846"/>
                </a:solidFill>
                <a:latin typeface="Calibri"/>
              </a:rPr>
              <a:t>CO</a:t>
            </a:r>
            <a:r>
              <a:rPr b="0" lang="en-US" sz="2100" spc="-1" strike="noStrike" baseline="-25000">
                <a:solidFill>
                  <a:srgbClr val="464846"/>
                </a:solidFill>
                <a:latin typeface="Calibri"/>
              </a:rPr>
              <a:t>2</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Eventually the pH rises rapidly.</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Midpoint of the vertical part of the curve is the equivalence point.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The pH at the equivalence point is 8.72</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Excess NaOH controls the pH after the equivalence point.</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TextShape 1"/>
          <p:cNvSpPr txBox="1"/>
          <p:nvPr/>
        </p:nvSpPr>
        <p:spPr>
          <a:xfrm>
            <a:off x="457200" y="365040"/>
            <a:ext cx="805788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Figure 14.18</a:t>
            </a:r>
            <a:endParaRPr b="0" lang="en-US" sz="2100" spc="-1" strike="noStrike">
              <a:solidFill>
                <a:srgbClr val="000000"/>
              </a:solidFill>
              <a:latin typeface="Calibri"/>
            </a:endParaRPr>
          </a:p>
        </p:txBody>
      </p:sp>
      <p:sp>
        <p:nvSpPr>
          <p:cNvPr id="342" name="TextShape 2"/>
          <p:cNvSpPr txBox="1"/>
          <p:nvPr/>
        </p:nvSpPr>
        <p:spPr>
          <a:xfrm>
            <a:off x="457200" y="5133960"/>
            <a:ext cx="8057880" cy="1055880"/>
          </a:xfrm>
          <a:prstGeom prst="rect">
            <a:avLst/>
          </a:prstGeom>
          <a:noFill/>
          <a:ln>
            <a:noFill/>
          </a:ln>
        </p:spPr>
        <p:txBody>
          <a:bodyPr>
            <a:normAutofit/>
          </a:bodyPr>
          <a:p>
            <a:pPr>
              <a:lnSpc>
                <a:spcPct val="90000"/>
              </a:lnSpc>
              <a:spcBef>
                <a:spcPts val="751"/>
              </a:spcBef>
            </a:pPr>
            <a:r>
              <a:rPr b="0" lang="en-US" sz="1600" spc="-1" strike="noStrike">
                <a:solidFill>
                  <a:srgbClr val="464846"/>
                </a:solidFill>
                <a:latin typeface="Calibri"/>
              </a:rPr>
              <a:t>(a) The titration curve for the titration of 25.00 mL of 0.100 </a:t>
            </a:r>
            <a:r>
              <a:rPr b="0" i="1" lang="en-US" sz="1600" spc="-1" strike="noStrike">
                <a:solidFill>
                  <a:srgbClr val="464846"/>
                </a:solidFill>
                <a:latin typeface="Calibri"/>
              </a:rPr>
              <a:t>M </a:t>
            </a:r>
            <a:r>
              <a:rPr b="0" lang="en-US" sz="1600" spc="-1" strike="noStrike">
                <a:solidFill>
                  <a:srgbClr val="464846"/>
                </a:solidFill>
                <a:latin typeface="Calibri"/>
              </a:rPr>
              <a:t>CH</a:t>
            </a:r>
            <a:r>
              <a:rPr b="0" lang="en-US" sz="1600" spc="-1" strike="noStrike" baseline="-25000">
                <a:solidFill>
                  <a:srgbClr val="464846"/>
                </a:solidFill>
                <a:latin typeface="Calibri"/>
              </a:rPr>
              <a:t>3</a:t>
            </a:r>
            <a:r>
              <a:rPr b="0" lang="en-US" sz="1600" spc="-1" strike="noStrike">
                <a:solidFill>
                  <a:srgbClr val="464846"/>
                </a:solidFill>
                <a:latin typeface="Calibri"/>
              </a:rPr>
              <a:t>CO</a:t>
            </a:r>
            <a:r>
              <a:rPr b="0" lang="en-US" sz="1600" spc="-1" strike="noStrike" baseline="-25000">
                <a:solidFill>
                  <a:srgbClr val="464846"/>
                </a:solidFill>
                <a:latin typeface="Calibri"/>
              </a:rPr>
              <a:t>2</a:t>
            </a:r>
            <a:r>
              <a:rPr b="0" lang="en-US" sz="1600" spc="-1" strike="noStrike">
                <a:solidFill>
                  <a:srgbClr val="464846"/>
                </a:solidFill>
                <a:latin typeface="Calibri"/>
              </a:rPr>
              <a:t>H (weak acid) with 0.100 </a:t>
            </a:r>
            <a:r>
              <a:rPr b="0" i="1" lang="en-US" sz="1600" spc="-1" strike="noStrike">
                <a:solidFill>
                  <a:srgbClr val="464846"/>
                </a:solidFill>
                <a:latin typeface="Calibri"/>
              </a:rPr>
              <a:t>M </a:t>
            </a:r>
            <a:r>
              <a:rPr b="0" lang="en-US" sz="1600" spc="-1" strike="noStrike">
                <a:solidFill>
                  <a:srgbClr val="464846"/>
                </a:solidFill>
                <a:latin typeface="Calibri"/>
              </a:rPr>
              <a:t>NaOH (strong base) has an equivalence point of 7.00 pH. (b) The titration curve for the titration of 25.00 mL of 0.100 </a:t>
            </a:r>
            <a:r>
              <a:rPr b="0" i="1" lang="en-US" sz="1600" spc="-1" strike="noStrike">
                <a:solidFill>
                  <a:srgbClr val="464846"/>
                </a:solidFill>
                <a:latin typeface="Calibri"/>
              </a:rPr>
              <a:t>M </a:t>
            </a:r>
            <a:r>
              <a:rPr b="0" lang="en-US" sz="1600" spc="-1" strike="noStrike">
                <a:solidFill>
                  <a:srgbClr val="464846"/>
                </a:solidFill>
                <a:latin typeface="Calibri"/>
              </a:rPr>
              <a:t>acetic acid (weak acid) with 0.100 </a:t>
            </a:r>
            <a:r>
              <a:rPr b="0" i="1" lang="en-US" sz="1600" spc="-1" strike="noStrike">
                <a:solidFill>
                  <a:srgbClr val="464846"/>
                </a:solidFill>
                <a:latin typeface="Calibri"/>
              </a:rPr>
              <a:t>M </a:t>
            </a:r>
            <a:r>
              <a:rPr b="0" lang="en-US" sz="1600" spc="-1" strike="noStrike">
                <a:solidFill>
                  <a:srgbClr val="464846"/>
                </a:solidFill>
                <a:latin typeface="Calibri"/>
              </a:rPr>
              <a:t>NaOH (strong base) has an equivalence point of 8.72 pH.</a:t>
            </a:r>
            <a:endParaRPr b="0" lang="en-US" sz="1600" spc="-1" strike="noStrike">
              <a:solidFill>
                <a:srgbClr val="464846"/>
              </a:solidFill>
              <a:latin typeface="Calibri"/>
            </a:endParaRPr>
          </a:p>
        </p:txBody>
      </p:sp>
      <p:pic>
        <p:nvPicPr>
          <p:cNvPr id="343" name="Picture 2" descr=""/>
          <p:cNvPicPr/>
          <p:nvPr/>
        </p:nvPicPr>
        <p:blipFill>
          <a:blip r:embed="rId1"/>
          <a:stretch/>
        </p:blipFill>
        <p:spPr>
          <a:xfrm>
            <a:off x="1303200" y="1226880"/>
            <a:ext cx="6242760" cy="3510000"/>
          </a:xfrm>
          <a:prstGeom prst="rect">
            <a:avLst/>
          </a:prstGeom>
          <a:ln>
            <a:noFill/>
          </a:ln>
        </p:spPr>
      </p:pic>
    </p:spTree>
  </p:cSld>
  <mc:AlternateContent>
    <mc:Choice Requires="p14">
      <p:transition spd="slow" p14:dur="2000"/>
    </mc:Choice>
    <mc:Fallback>
      <p:transition spd="slow"/>
    </mc:Fallback>
  </mc:AlternateContent>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TextShape 1"/>
          <p:cNvSpPr txBox="1"/>
          <p:nvPr/>
        </p:nvSpPr>
        <p:spPr>
          <a:xfrm>
            <a:off x="628560" y="365040"/>
            <a:ext cx="7886520" cy="424080"/>
          </a:xfrm>
          <a:prstGeom prst="rect">
            <a:avLst/>
          </a:prstGeom>
          <a:noFill/>
          <a:ln>
            <a:noFill/>
          </a:ln>
        </p:spPr>
        <p:txBody>
          <a:bodyPr anchor="ctr">
            <a:noAutofit/>
          </a:bodyPr>
          <a:p>
            <a:pPr>
              <a:lnSpc>
                <a:spcPct val="90000"/>
              </a:lnSpc>
            </a:pPr>
            <a:r>
              <a:rPr b="1" lang="en-US" sz="2100" spc="-1" strike="noStrike">
                <a:solidFill>
                  <a:srgbClr val="70ad47"/>
                </a:solidFill>
                <a:latin typeface="Calibri Light"/>
              </a:rPr>
              <a:t>Acid-Base Indicators</a:t>
            </a:r>
            <a:endParaRPr b="0" lang="en-US" sz="2100" spc="-1" strike="noStrike">
              <a:solidFill>
                <a:srgbClr val="000000"/>
              </a:solidFill>
              <a:latin typeface="Calibri"/>
            </a:endParaRPr>
          </a:p>
        </p:txBody>
      </p:sp>
      <p:sp>
        <p:nvSpPr>
          <p:cNvPr id="345" name="TextShape 2"/>
          <p:cNvSpPr txBox="1"/>
          <p:nvPr/>
        </p:nvSpPr>
        <p:spPr>
          <a:xfrm>
            <a:off x="628560" y="955800"/>
            <a:ext cx="7886520" cy="4177440"/>
          </a:xfrm>
          <a:prstGeom prst="rect">
            <a:avLst/>
          </a:prstGeom>
          <a:noFill/>
          <a:ln>
            <a:noFill/>
          </a:ln>
        </p:spPr>
        <p:txBody>
          <a:bodyPr>
            <a:noAutofit/>
          </a:bodyPr>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One or two drops of indicator are often added to the sample being titrated.</a:t>
            </a:r>
            <a:endParaRPr b="0" lang="en-US" sz="2100" spc="-1" strike="noStrike">
              <a:solidFill>
                <a:srgbClr val="464846"/>
              </a:solidFill>
              <a:latin typeface="Calibri"/>
            </a:endParaRPr>
          </a:p>
          <a:p>
            <a:pPr>
              <a:lnSpc>
                <a:spcPct val="90000"/>
              </a:lnSpc>
              <a:spcBef>
                <a:spcPts val="751"/>
              </a:spcBef>
            </a:pPr>
            <a:endParaRPr b="0" lang="en-US" sz="2100" spc="-1" strike="noStrike">
              <a:solidFill>
                <a:srgbClr val="464846"/>
              </a:solidFill>
              <a:latin typeface="Calibri"/>
            </a:endParaRPr>
          </a:p>
          <a:p>
            <a:pPr marL="171360" indent="-171000">
              <a:lnSpc>
                <a:spcPct val="90000"/>
              </a:lnSpc>
              <a:spcBef>
                <a:spcPts val="751"/>
              </a:spcBef>
              <a:buClr>
                <a:srgbClr val="464846"/>
              </a:buClr>
              <a:buFont typeface="Arial"/>
              <a:buChar char="•"/>
            </a:pPr>
            <a:r>
              <a:rPr b="0" lang="en-US" sz="2100" spc="-1" strike="noStrike">
                <a:solidFill>
                  <a:srgbClr val="464846"/>
                </a:solidFill>
                <a:latin typeface="Calibri"/>
              </a:rPr>
              <a:t>An acid-base indicator is useful in determining the </a:t>
            </a:r>
            <a:r>
              <a:rPr b="1" lang="en-US" sz="2100" spc="-1" strike="noStrike">
                <a:solidFill>
                  <a:srgbClr val="464846"/>
                </a:solidFill>
                <a:latin typeface="Calibri"/>
              </a:rPr>
              <a:t>equivalence point </a:t>
            </a:r>
            <a:r>
              <a:rPr b="0" lang="en-US" sz="2100" spc="-1" strike="noStrike">
                <a:solidFill>
                  <a:srgbClr val="464846"/>
                </a:solidFill>
                <a:latin typeface="Calibri"/>
              </a:rPr>
              <a:t>in a titration. </a:t>
            </a:r>
            <a:endParaRPr b="0" lang="en-US" sz="2100" spc="-1" strike="noStrike">
              <a:solidFill>
                <a:srgbClr val="464846"/>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The pH at which the indicator changes color is called the </a:t>
            </a:r>
            <a:r>
              <a:rPr b="1" lang="en-US" sz="1800" spc="-1" strike="noStrike">
                <a:solidFill>
                  <a:srgbClr val="1b1e3f"/>
                </a:solidFill>
                <a:latin typeface="Calibri"/>
              </a:rPr>
              <a:t>end point</a:t>
            </a:r>
            <a:r>
              <a:rPr b="0" lang="en-US" sz="1800" spc="-1" strike="noStrike">
                <a:solidFill>
                  <a:srgbClr val="1b1e3f"/>
                </a:solidFill>
                <a:latin typeface="Calibri"/>
              </a:rPr>
              <a:t>.</a:t>
            </a:r>
            <a:endParaRPr b="0" lang="en-US" sz="1800" spc="-1" strike="noStrike">
              <a:solidFill>
                <a:srgbClr val="db5935"/>
              </a:solidFill>
              <a:latin typeface="Calibri"/>
            </a:endParaRPr>
          </a:p>
          <a:p>
            <a:pPr lvl="1" marL="514440" indent="-171000">
              <a:lnSpc>
                <a:spcPct val="90000"/>
              </a:lnSpc>
              <a:spcBef>
                <a:spcPts val="374"/>
              </a:spcBef>
              <a:buClr>
                <a:srgbClr val="1b1e3f"/>
              </a:buClr>
              <a:buFont typeface="Arial"/>
              <a:buChar char="•"/>
            </a:pPr>
            <a:r>
              <a:rPr b="0" lang="en-US" sz="1800" spc="-1" strike="noStrike">
                <a:solidFill>
                  <a:srgbClr val="1b1e3f"/>
                </a:solidFill>
                <a:latin typeface="Calibri"/>
              </a:rPr>
              <a:t>You want to choose an indicator that has an end point that coincides with the pH at the equivalence point.</a:t>
            </a:r>
            <a:endParaRPr b="0" lang="en-US" sz="1800" spc="-1" strike="noStrike">
              <a:solidFill>
                <a:srgbClr val="db5935"/>
              </a:solidFill>
              <a:latin typeface="Calibri"/>
            </a:endParaRPr>
          </a:p>
          <a:p>
            <a:pPr>
              <a:lnSpc>
                <a:spcPct val="90000"/>
              </a:lnSpc>
              <a:spcBef>
                <a:spcPts val="751"/>
              </a:spcBef>
            </a:pPr>
            <a:endParaRPr b="0" lang="en-US" sz="1800" spc="-1" strike="noStrike">
              <a:solidFill>
                <a:srgbClr val="464846"/>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1594</TotalTime>
  <Application>LibreOffice/6.2.2.2$Windows_X86_64 LibreOffice_project/2b840030fec2aae0fd2658d8d4f9548af4e3518d</Application>
  <Words>3820</Words>
  <Paragraphs>525</Paragraphs>
  <Company>WNI</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2012-06-04T02:13:36Z</dcterms:created>
  <dc:creator>Spuddy McSpare</dc:creator>
  <dc:description/>
  <dc:language>en-US</dc:language>
  <cp:lastModifiedBy/>
  <dcterms:modified xsi:type="dcterms:W3CDTF">2020-04-10T16:33:41Z</dcterms:modified>
  <cp:revision>154</cp:revision>
  <dc:subject/>
  <dc:title>Chemistry - Chapter 14 - Acid-Base Equilibria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WNI</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111</vt:i4>
  </property>
</Properties>
</file>