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64"/>
  </p:notesMasterIdLst>
  <p:handoutMasterIdLst>
    <p:handoutMasterId r:id="rId65"/>
  </p:handoutMasterIdLst>
  <p:sldIdLst>
    <p:sldId id="256" r:id="rId2"/>
    <p:sldId id="300" r:id="rId3"/>
    <p:sldId id="280" r:id="rId4"/>
    <p:sldId id="332" r:id="rId5"/>
    <p:sldId id="301" r:id="rId6"/>
    <p:sldId id="302" r:id="rId7"/>
    <p:sldId id="336" r:id="rId8"/>
    <p:sldId id="303" r:id="rId9"/>
    <p:sldId id="304" r:id="rId10"/>
    <p:sldId id="293" r:id="rId11"/>
    <p:sldId id="298" r:id="rId12"/>
    <p:sldId id="333" r:id="rId13"/>
    <p:sldId id="305" r:id="rId14"/>
    <p:sldId id="306" r:id="rId15"/>
    <p:sldId id="307" r:id="rId16"/>
    <p:sldId id="308" r:id="rId17"/>
    <p:sldId id="290" r:id="rId18"/>
    <p:sldId id="309" r:id="rId19"/>
    <p:sldId id="310" r:id="rId20"/>
    <p:sldId id="311" r:id="rId21"/>
    <p:sldId id="312" r:id="rId22"/>
    <p:sldId id="313" r:id="rId23"/>
    <p:sldId id="314" r:id="rId24"/>
    <p:sldId id="315" r:id="rId25"/>
    <p:sldId id="289" r:id="rId26"/>
    <p:sldId id="316" r:id="rId27"/>
    <p:sldId id="317" r:id="rId28"/>
    <p:sldId id="318" r:id="rId29"/>
    <p:sldId id="319" r:id="rId30"/>
    <p:sldId id="320" r:id="rId31"/>
    <p:sldId id="334" r:id="rId32"/>
    <p:sldId id="321" r:id="rId33"/>
    <p:sldId id="322" r:id="rId34"/>
    <p:sldId id="323" r:id="rId35"/>
    <p:sldId id="326" r:id="rId36"/>
    <p:sldId id="324" r:id="rId37"/>
    <p:sldId id="325" r:id="rId38"/>
    <p:sldId id="335" r:id="rId39"/>
    <p:sldId id="329" r:id="rId40"/>
    <p:sldId id="337" r:id="rId41"/>
    <p:sldId id="338" r:id="rId42"/>
    <p:sldId id="339" r:id="rId43"/>
    <p:sldId id="340" r:id="rId44"/>
    <p:sldId id="342" r:id="rId45"/>
    <p:sldId id="343" r:id="rId46"/>
    <p:sldId id="344" r:id="rId47"/>
    <p:sldId id="345" r:id="rId48"/>
    <p:sldId id="346" r:id="rId49"/>
    <p:sldId id="347" r:id="rId50"/>
    <p:sldId id="348" r:id="rId51"/>
    <p:sldId id="349" r:id="rId52"/>
    <p:sldId id="350" r:id="rId53"/>
    <p:sldId id="351" r:id="rId54"/>
    <p:sldId id="352" r:id="rId55"/>
    <p:sldId id="353" r:id="rId56"/>
    <p:sldId id="354" r:id="rId57"/>
    <p:sldId id="355" r:id="rId58"/>
    <p:sldId id="356" r:id="rId59"/>
    <p:sldId id="357" r:id="rId60"/>
    <p:sldId id="358" r:id="rId61"/>
    <p:sldId id="287" r:id="rId62"/>
    <p:sldId id="330"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Evans" initials="SE"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B255"/>
    <a:srgbClr val="000000"/>
    <a:srgbClr val="E5D419"/>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12" autoAdjust="0"/>
  </p:normalViewPr>
  <p:slideViewPr>
    <p:cSldViewPr snapToGrid="0" snapToObjects="1">
      <p:cViewPr varScale="1">
        <p:scale>
          <a:sx n="109" d="100"/>
          <a:sy n="109" d="100"/>
        </p:scale>
        <p:origin x="1674" y="108"/>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11/5/2019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dirty="0"/>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85310-066E-46E2-9CFB-757C5E4A05F4}" type="datetimeFigureOut">
              <a:rPr lang="en-US" smtClean="0"/>
              <a:t>11/5/2019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46FB-BB9E-4015-BD2B-9CAF7B1FF9EB}" type="slidenum">
              <a:rPr lang="en-US" smtClean="0"/>
              <a:t>‹#›</a:t>
            </a:fld>
            <a:endParaRPr lang="en-US" dirty="0"/>
          </a:p>
        </p:txBody>
      </p:sp>
    </p:spTree>
    <p:extLst>
      <p:ext uri="{BB962C8B-B14F-4D97-AF65-F5344CB8AC3E}">
        <p14:creationId xmlns:p14="http://schemas.microsoft.com/office/powerpoint/2010/main" val="17619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51841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92093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360759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52047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November 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24F19E1E-6A0A-42D5-96D5-51351F4904A3}"/>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341400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November 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chemeClr val="accent3"/>
              </a:buClr>
              <a:defRPr>
                <a:solidFill>
                  <a:schemeClr val="accent3"/>
                </a:solidFill>
              </a:defRPr>
            </a:lvl1pPr>
            <a:lvl2pPr marL="731520" indent="-457200">
              <a:buClr>
                <a:schemeClr val="accent3"/>
              </a:buClr>
              <a:buFont typeface="+mj-lt"/>
              <a:buAutoNum type="alphaLcParenR"/>
              <a:defRPr>
                <a:solidFill>
                  <a:schemeClr val="accent3"/>
                </a:solidFill>
              </a:defRPr>
            </a:lvl2pPr>
            <a:lvl3pPr marL="1257300" indent="-342900">
              <a:buClr>
                <a:schemeClr val="accent3"/>
              </a:buClr>
              <a:buFont typeface="+mj-lt"/>
              <a:buAutoNum type="alphaLcParenR"/>
              <a:defRPr>
                <a:solidFill>
                  <a:schemeClr val="accent3"/>
                </a:solidFill>
              </a:defRPr>
            </a:lvl3pPr>
            <a:lvl4pPr marL="1714500" indent="-342900">
              <a:buClr>
                <a:schemeClr val="accent3"/>
              </a:buClr>
              <a:buFont typeface="+mj-lt"/>
              <a:buAutoNum type="alphaLcParenR"/>
              <a:defRPr>
                <a:solidFill>
                  <a:schemeClr val="accent3"/>
                </a:solidFill>
              </a:defRPr>
            </a:lvl4pPr>
            <a:lvl5pPr marL="2171700" indent="-342900">
              <a:buClr>
                <a:schemeClr val="accent3"/>
              </a:buClr>
              <a:buFont typeface="+mj-lt"/>
              <a:buAutoNum type="alphaLcParen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E8845CA-8582-4166-9E48-5F6A8689FA10}"/>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November 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chemeClr val="accent3"/>
              </a:buClr>
              <a:defRPr>
                <a:solidFill>
                  <a:srgbClr val="000000"/>
                </a:solidFill>
              </a:defRPr>
            </a:lvl1pPr>
            <a:lvl2pPr marL="731520" indent="-457200">
              <a:buClr>
                <a:schemeClr val="accent3"/>
              </a:buClr>
              <a:buFont typeface="+mj-lt"/>
              <a:buAutoNum type="alphaLcParenR"/>
              <a:defRPr>
                <a:solidFill>
                  <a:schemeClr val="tx1"/>
                </a:solidFill>
              </a:defRPr>
            </a:lvl2pPr>
            <a:lvl3pPr marL="1257300" indent="-342900">
              <a:buClr>
                <a:schemeClr val="accent3"/>
              </a:buClr>
              <a:buFont typeface="+mj-lt"/>
              <a:buAutoNum type="alphaLcParenR"/>
              <a:defRPr>
                <a:solidFill>
                  <a:schemeClr val="tx1"/>
                </a:solidFill>
              </a:defRPr>
            </a:lvl3pPr>
            <a:lvl4pPr marL="1714500" indent="-342900">
              <a:buClr>
                <a:schemeClr val="accent3"/>
              </a:buClr>
              <a:buFont typeface="+mj-lt"/>
              <a:buAutoNum type="alphaLcParenR"/>
              <a:defRPr>
                <a:solidFill>
                  <a:schemeClr val="tx1"/>
                </a:solidFill>
              </a:defRPr>
            </a:lvl4pPr>
            <a:lvl5pPr marL="2171700" indent="-342900">
              <a:buClr>
                <a:schemeClr val="accent3"/>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C142E682-7ADA-4EC1-940C-82AD3E87D0D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November 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62E637B9-DE77-4D13-AC2C-C70EE5BFEE5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FD31EE69-6233-4E17-B2BE-1ADC006D536E}"/>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893210624"/>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7.bin"/><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9.bin"/><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14.bin"/><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4.emf"/><Relationship Id="rId5" Type="http://schemas.openxmlformats.org/officeDocument/2006/relationships/oleObject" Target="../embeddings/oleObject20.bin"/><Relationship Id="rId4" Type="http://schemas.openxmlformats.org/officeDocument/2006/relationships/image" Target="../media/image33.e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6.e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46888"/>
            <a:ext cx="9144000" cy="902046"/>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13 </a:t>
            </a:r>
            <a:r>
              <a:rPr lang="de-DE" sz="2000" b="1" dirty="0">
                <a:solidFill>
                  <a:srgbClr val="212F62"/>
                </a:solidFill>
                <a:latin typeface="+mn-lt"/>
              </a:rPr>
              <a:t>Fundamental Equilibrium </a:t>
            </a:r>
            <a:r>
              <a:rPr lang="cs-CZ" sz="2000" b="1" dirty="0" err="1">
                <a:solidFill>
                  <a:srgbClr val="212F62"/>
                </a:solidFill>
                <a:latin typeface="+mn-lt"/>
              </a:rPr>
              <a:t>Concepts</a:t>
            </a:r>
            <a:endParaRPr lang="cs-CZ" sz="2000" b="1" dirty="0">
              <a:solidFill>
                <a:srgbClr val="212F62"/>
              </a:solidFill>
              <a:latin typeface="+mn-lt"/>
            </a:endParaRPr>
          </a:p>
          <a:p>
            <a:pPr algn="ctr"/>
            <a:r>
              <a:rPr lang="en-US" sz="1600" cap="none" dirty="0">
                <a:solidFill>
                  <a:schemeClr val="tx1"/>
                </a:solidFill>
                <a:latin typeface="+mn-lt"/>
              </a:rPr>
              <a:t>PowerPoint Image Slideshow</a:t>
            </a:r>
          </a:p>
          <a:p>
            <a:pPr algn="ctr"/>
            <a:r>
              <a:rPr lang="en-US" sz="1600" dirty="0"/>
              <a:t>With Contributions by Joe </a:t>
            </a:r>
            <a:r>
              <a:rPr lang="en-US" sz="1600" dirty="0" err="1"/>
              <a:t>DePasquale</a:t>
            </a:r>
            <a:r>
              <a:rPr lang="en-US" sz="1600" dirty="0"/>
              <a:t>, Northeastern University</a:t>
            </a:r>
            <a:endParaRPr lang="en-US" sz="1600" cap="none" dirty="0">
              <a:solidFill>
                <a:schemeClr val="tx1"/>
              </a:solidFill>
            </a:endParaRPr>
          </a:p>
          <a:p>
            <a:pPr algn="ctr"/>
            <a:endParaRPr lang="en-US" sz="1600" cap="none" dirty="0">
              <a:solidFill>
                <a:schemeClr val="tx1"/>
              </a:solidFill>
              <a:latin typeface="+mn-lt"/>
            </a:endParaRPr>
          </a:p>
        </p:txBody>
      </p:sp>
      <p:pic>
        <p:nvPicPr>
          <p:cNvPr id="7" name="Picture 6">
            <a:extLst>
              <a:ext uri="{FF2B5EF4-FFF2-40B4-BE49-F238E27FC236}">
                <a16:creationId xmlns:a16="http://schemas.microsoft.com/office/drawing/2014/main" id="{FD56F1B1-6BE6-4B20-A3BD-6747E54894E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r>
              <a:rPr lang="en-US" sz="3600" dirty="0"/>
              <a:t/>
            </a:r>
            <a:br>
              <a:rPr lang="en-US" sz="3600" dirty="0"/>
            </a:br>
            <a:r>
              <a:rPr lang="en-US" sz="3600" dirty="0"/>
              <a:t>CHEMISTRY: ATOMS FIRST 2e</a:t>
            </a:r>
          </a:p>
        </p:txBody>
      </p:sp>
      <p:pic>
        <p:nvPicPr>
          <p:cNvPr id="9" name="Picture 2" descr="G:\Team Drives\CONNEX180066_Chem_2e\CONNEX180066_Chem_2e\05_Ancillaries\Chemistry_Atoms_First\ChemAF2e Cover.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11866" y="2504536"/>
            <a:ext cx="2320268" cy="30026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2413239044"/>
              </p:ext>
            </p:extLst>
          </p:nvPr>
        </p:nvGraphicFramePr>
        <p:xfrm>
          <a:off x="3389204" y="2504536"/>
          <a:ext cx="2320950" cy="3002699"/>
        </p:xfrm>
        <a:graphic>
          <a:graphicData uri="http://schemas.openxmlformats.org/presentationml/2006/ole">
            <mc:AlternateContent xmlns:mc="http://schemas.openxmlformats.org/markup-compatibility/2006">
              <mc:Choice xmlns:v="urn:schemas-microsoft-com:vml" Requires="v">
                <p:oleObj spid="_x0000_s21509" name="Acrobat Document" r:id="rId5" imgW="4663440" imgH="6034757" progId="Acrobat.Document.11">
                  <p:embed/>
                </p:oleObj>
              </mc:Choice>
              <mc:Fallback>
                <p:oleObj name="Acrobat Document" r:id="rId5" imgW="4663440" imgH="6034757" progId="Acrobat.Document.11">
                  <p:embed/>
                  <p:pic>
                    <p:nvPicPr>
                      <p:cNvPr id="0" name=""/>
                      <p:cNvPicPr/>
                      <p:nvPr/>
                    </p:nvPicPr>
                    <p:blipFill>
                      <a:blip r:embed="rId6"/>
                      <a:stretch>
                        <a:fillRect/>
                      </a:stretch>
                    </p:blipFill>
                    <p:spPr>
                      <a:xfrm>
                        <a:off x="3389204" y="2504536"/>
                        <a:ext cx="2320950" cy="3002699"/>
                      </a:xfrm>
                      <a:prstGeom prst="rect">
                        <a:avLst/>
                      </a:prstGeom>
                    </p:spPr>
                  </p:pic>
                </p:oleObj>
              </mc:Fallback>
            </mc:AlternateContent>
          </a:graphicData>
        </a:graphic>
      </p:graphicFrame>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13.3</a:t>
            </a:r>
          </a:p>
        </p:txBody>
      </p:sp>
      <p:sp>
        <p:nvSpPr>
          <p:cNvPr id="7" name="Figure Legend"/>
          <p:cNvSpPr>
            <a:spLocks noGrp="1"/>
          </p:cNvSpPr>
          <p:nvPr>
            <p:ph idx="13"/>
          </p:nvPr>
        </p:nvSpPr>
        <p:spPr/>
        <p:txBody>
          <a:bodyPr>
            <a:normAutofit/>
          </a:bodyPr>
          <a:lstStyle/>
          <a:p>
            <a:r>
              <a:rPr lang="en-US" sz="1600" dirty="0"/>
              <a:t>A two-person juggling act illustrates the dynamic aspect of chemical equilibria. Each person is throwing and catching clubs at the same rate, and each holds a (approximately) constant number of clubs.</a:t>
            </a:r>
          </a:p>
        </p:txBody>
      </p:sp>
      <p:pic>
        <p:nvPicPr>
          <p:cNvPr id="6" name="Figure" descr="Two people are shown throwing juggling pins back and forth to one another."/>
          <p:cNvPicPr>
            <a:picLocks noChangeAspect="1"/>
          </p:cNvPicPr>
          <p:nvPr/>
        </p:nvPicPr>
        <p:blipFill>
          <a:blip r:embed="rId2" cstate="email">
            <a:extLst>
              <a:ext uri="{28A0092B-C50C-407E-A947-70E740481C1C}">
                <a14:useLocalDpi xmlns:a14="http://schemas.microsoft.com/office/drawing/2010/main" val="0"/>
              </a:ext>
            </a:extLst>
          </a:blip>
          <a:srcRect l="-35589" r="-35589"/>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00335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6"/>
            <a:ext cx="8058151" cy="466148"/>
          </a:xfrm>
        </p:spPr>
        <p:txBody>
          <a:bodyPr>
            <a:normAutofit/>
          </a:bodyPr>
          <a:lstStyle/>
          <a:p>
            <a:r>
              <a:rPr lang="en-US" dirty="0"/>
              <a:t>Figure 13.4</a:t>
            </a:r>
            <a:endParaRPr lang="en-US" sz="2400" dirty="0">
              <a:solidFill>
                <a:srgbClr val="6CB255"/>
              </a:solidFill>
            </a:endParaRPr>
          </a:p>
        </p:txBody>
      </p:sp>
      <p:pic>
        <p:nvPicPr>
          <p:cNvPr id="2" name="Figure" descr="A glass container is shown that is filled with an orange-brown gas and a small amount of dark orange liquid."/>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5235" b="-5235"/>
          <a:stretch>
            <a:fillRect/>
          </a:stretch>
        </p:blipFill>
        <p:spPr>
          <a:xfrm>
            <a:off x="2749096" y="900862"/>
            <a:ext cx="3463018" cy="4514194"/>
          </a:xfrm>
        </p:spPr>
      </p:pic>
      <p:sp>
        <p:nvSpPr>
          <p:cNvPr id="14" name="Figure Legend"/>
          <p:cNvSpPr>
            <a:spLocks noGrp="1"/>
          </p:cNvSpPr>
          <p:nvPr>
            <p:ph sz="half" idx="2"/>
          </p:nvPr>
        </p:nvSpPr>
        <p:spPr>
          <a:xfrm>
            <a:off x="457199" y="5623149"/>
            <a:ext cx="8062913" cy="835708"/>
          </a:xfrm>
        </p:spPr>
        <p:txBody>
          <a:bodyPr>
            <a:noAutofit/>
          </a:bodyPr>
          <a:lstStyle/>
          <a:p>
            <a:pPr marL="0" indent="0">
              <a:buNone/>
            </a:pPr>
            <a:r>
              <a:rPr lang="en-US" sz="1600" dirty="0">
                <a:solidFill>
                  <a:srgbClr val="000000"/>
                </a:solidFill>
              </a:rPr>
              <a:t>A sealed tube containing an equilibrium mixture of liquid and gaseous bromine. (credit: http://images-ofelements.com/bromine.php)</a:t>
            </a:r>
          </a:p>
        </p:txBody>
      </p:sp>
    </p:spTree>
    <p:extLst>
      <p:ext uri="{BB962C8B-B14F-4D97-AF65-F5344CB8AC3E}">
        <p14:creationId xmlns:p14="http://schemas.microsoft.com/office/powerpoint/2010/main" val="191128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13.2 Equilibrium Constants</a:t>
            </a:r>
          </a:p>
          <a:p>
            <a:pPr lvl="1"/>
            <a:r>
              <a:rPr lang="en-US" dirty="0"/>
              <a:t>Derive reaction quotients from chemical equations representing homogeneous and heterogeneous reactions</a:t>
            </a:r>
          </a:p>
          <a:p>
            <a:pPr lvl="1"/>
            <a:r>
              <a:rPr lang="en-US" dirty="0"/>
              <a:t>Calculate values of reaction quotients and equilibrium constants, using concentrations and pressures</a:t>
            </a:r>
          </a:p>
          <a:p>
            <a:pPr lvl="1"/>
            <a:r>
              <a:rPr lang="en-US" dirty="0"/>
              <a:t>Relate the magnitude of an equilibrium constant to properties of the chemical system</a:t>
            </a:r>
          </a:p>
        </p:txBody>
      </p:sp>
    </p:spTree>
    <p:extLst>
      <p:ext uri="{BB962C8B-B14F-4D97-AF65-F5344CB8AC3E}">
        <p14:creationId xmlns:p14="http://schemas.microsoft.com/office/powerpoint/2010/main" val="152678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Constants</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symbol      </a:t>
            </a:r>
            <a:r>
              <a:rPr lang="en-US" dirty="0"/>
              <a:t>↔       </a:t>
            </a:r>
            <a:r>
              <a:rPr lang="en-US" dirty="0"/>
              <a:t>, placed </a:t>
            </a:r>
            <a:r>
              <a:rPr lang="en-US" dirty="0" smtClean="0"/>
              <a:t>between </a:t>
            </a:r>
            <a:r>
              <a:rPr lang="en-US" dirty="0"/>
              <a:t>reactants and products, is used to designate reversible reactions.</a:t>
            </a:r>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The </a:t>
            </a:r>
            <a:r>
              <a:rPr lang="en-US" b="1" dirty="0"/>
              <a:t>reaction quotient</a:t>
            </a:r>
            <a:r>
              <a:rPr lang="en-US" dirty="0"/>
              <a:t>, </a:t>
            </a:r>
            <a:r>
              <a:rPr lang="en-US" b="1" i="1" dirty="0"/>
              <a:t>Q</a:t>
            </a:r>
            <a:r>
              <a:rPr lang="en-US" dirty="0"/>
              <a:t>, allows us to mathematically express the amounts of reactants and products present at any point in a reversible reaction. </a:t>
            </a:r>
          </a:p>
          <a:p>
            <a:endParaRPr lang="en-US" dirty="0"/>
          </a:p>
        </p:txBody>
      </p:sp>
    </p:spTree>
    <p:extLst>
      <p:ext uri="{BB962C8B-B14F-4D97-AF65-F5344CB8AC3E}">
        <p14:creationId xmlns:p14="http://schemas.microsoft.com/office/powerpoint/2010/main" val="300573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Reaction Quotient, Q</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Consider the general reaction:</a:t>
            </a:r>
          </a:p>
          <a:p>
            <a:pPr marL="0" indent="0">
              <a:buClr>
                <a:schemeClr val="accent3"/>
              </a:buClr>
              <a:buNone/>
            </a:pPr>
            <a:r>
              <a:rPr lang="en-US" dirty="0"/>
              <a:t>		</a:t>
            </a:r>
          </a:p>
          <a:p>
            <a:pPr>
              <a:buClr>
                <a:schemeClr val="accent3"/>
              </a:buClr>
            </a:pPr>
            <a:endParaRPr lang="en-US" dirty="0"/>
          </a:p>
          <a:p>
            <a:pPr marL="1074420" lvl="1" indent="-342900">
              <a:buClr>
                <a:schemeClr val="accent3"/>
              </a:buClr>
              <a:buFont typeface="Arial" panose="020B0604020202020204" pitchFamily="34" charset="0"/>
              <a:buChar char="•"/>
            </a:pPr>
            <a:r>
              <a:rPr lang="en-US" dirty="0"/>
              <a:t>A, B, C, D are either gases or aqueous species. </a:t>
            </a:r>
          </a:p>
          <a:p>
            <a:pPr marL="1074420" lvl="1" indent="-342900">
              <a:buClr>
                <a:schemeClr val="accent3"/>
              </a:buClr>
              <a:buFont typeface="Arial" panose="020B0604020202020204" pitchFamily="34" charset="0"/>
              <a:buChar char="•"/>
            </a:pPr>
            <a:r>
              <a:rPr lang="en-US" i="1" dirty="0"/>
              <a:t>m</a:t>
            </a:r>
            <a:r>
              <a:rPr lang="en-US" dirty="0"/>
              <a:t>, </a:t>
            </a:r>
            <a:r>
              <a:rPr lang="en-US" i="1" dirty="0"/>
              <a:t>n</a:t>
            </a:r>
            <a:r>
              <a:rPr lang="en-US" dirty="0"/>
              <a:t>, </a:t>
            </a:r>
            <a:r>
              <a:rPr lang="en-US" i="1" dirty="0"/>
              <a:t>x</a:t>
            </a:r>
            <a:r>
              <a:rPr lang="en-US" dirty="0"/>
              <a:t>, </a:t>
            </a:r>
            <a:r>
              <a:rPr lang="en-US" i="1" dirty="0"/>
              <a:t>y</a:t>
            </a:r>
            <a:r>
              <a:rPr lang="en-US" dirty="0"/>
              <a:t> are the coefficients in the balanced equation.</a:t>
            </a:r>
          </a:p>
          <a:p>
            <a:pPr>
              <a:buClr>
                <a:schemeClr val="accent3"/>
              </a:buClr>
            </a:pPr>
            <a:endParaRPr lang="en-US" dirty="0"/>
          </a:p>
          <a:p>
            <a:pPr marL="342900" indent="-342900">
              <a:buClr>
                <a:schemeClr val="accent3"/>
              </a:buClr>
              <a:buFont typeface="Arial" panose="020B0604020202020204" pitchFamily="34" charset="0"/>
              <a:buChar char="•"/>
            </a:pPr>
            <a:r>
              <a:rPr lang="en-US" dirty="0"/>
              <a:t>When using amounts expressed in concentration, the reaction quotient is called </a:t>
            </a:r>
            <a:r>
              <a:rPr lang="en-US" i="1" dirty="0"/>
              <a:t>Qc</a:t>
            </a:r>
            <a:r>
              <a:rPr lang="en-US" dirty="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1197030"/>
              </p:ext>
            </p:extLst>
          </p:nvPr>
        </p:nvGraphicFramePr>
        <p:xfrm>
          <a:off x="2482832" y="1727200"/>
          <a:ext cx="4149289" cy="630692"/>
        </p:xfrm>
        <a:graphic>
          <a:graphicData uri="http://schemas.openxmlformats.org/presentationml/2006/ole">
            <mc:AlternateContent xmlns:mc="http://schemas.openxmlformats.org/markup-compatibility/2006">
              <mc:Choice xmlns:v="urn:schemas-microsoft-com:vml" Requires="v">
                <p:oleObj spid="_x0000_s7422" name="Equation" r:id="rId3" imgW="1587240" imgH="241200" progId="Equation.DSMT4">
                  <p:embed/>
                </p:oleObj>
              </mc:Choice>
              <mc:Fallback>
                <p:oleObj name="Equation" r:id="rId3" imgW="1587240" imgH="241200" progId="Equation.DSMT4">
                  <p:embed/>
                  <p:pic>
                    <p:nvPicPr>
                      <p:cNvPr id="0" name=""/>
                      <p:cNvPicPr/>
                      <p:nvPr/>
                    </p:nvPicPr>
                    <p:blipFill>
                      <a:blip r:embed="rId4"/>
                      <a:stretch>
                        <a:fillRect/>
                      </a:stretch>
                    </p:blipFill>
                    <p:spPr>
                      <a:xfrm>
                        <a:off x="2482832" y="1727200"/>
                        <a:ext cx="4149289" cy="63069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10661947"/>
              </p:ext>
            </p:extLst>
          </p:nvPr>
        </p:nvGraphicFramePr>
        <p:xfrm>
          <a:off x="2894013" y="4757738"/>
          <a:ext cx="3076575" cy="1381125"/>
        </p:xfrm>
        <a:graphic>
          <a:graphicData uri="http://schemas.openxmlformats.org/presentationml/2006/ole">
            <mc:AlternateContent xmlns:mc="http://schemas.openxmlformats.org/markup-compatibility/2006">
              <mc:Choice xmlns:v="urn:schemas-microsoft-com:vml" Requires="v">
                <p:oleObj spid="_x0000_s7423" name="Equation" r:id="rId5" imgW="990360" imgH="444240" progId="Equation.DSMT4">
                  <p:embed/>
                </p:oleObj>
              </mc:Choice>
              <mc:Fallback>
                <p:oleObj name="Equation" r:id="rId5" imgW="990360" imgH="444240" progId="Equation.DSMT4">
                  <p:embed/>
                  <p:pic>
                    <p:nvPicPr>
                      <p:cNvPr id="0" name=""/>
                      <p:cNvPicPr/>
                      <p:nvPr/>
                    </p:nvPicPr>
                    <p:blipFill>
                      <a:blip r:embed="rId6"/>
                      <a:stretch>
                        <a:fillRect/>
                      </a:stretch>
                    </p:blipFill>
                    <p:spPr>
                      <a:xfrm>
                        <a:off x="2894013" y="4757738"/>
                        <a:ext cx="3076575" cy="1381125"/>
                      </a:xfrm>
                      <a:prstGeom prst="rect">
                        <a:avLst/>
                      </a:prstGeom>
                    </p:spPr>
                  </p:pic>
                </p:oleObj>
              </mc:Fallback>
            </mc:AlternateContent>
          </a:graphicData>
        </a:graphic>
      </p:graphicFrame>
    </p:spTree>
    <p:extLst>
      <p:ext uri="{BB962C8B-B14F-4D97-AF65-F5344CB8AC3E}">
        <p14:creationId xmlns:p14="http://schemas.microsoft.com/office/powerpoint/2010/main" val="2131200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Concentration Reaction Quotient, Q</a:t>
            </a:r>
            <a:r>
              <a:rPr lang="en-US" baseline="-25000" dirty="0"/>
              <a:t>c</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All concentrations must be expressed in </a:t>
            </a:r>
            <a:r>
              <a:rPr lang="en-US" b="1" dirty="0"/>
              <a:t>Molarity</a:t>
            </a:r>
            <a:r>
              <a:rPr lang="en-US" dirty="0"/>
              <a:t>.</a:t>
            </a:r>
          </a:p>
          <a:p>
            <a:pPr marL="342900" indent="-342900">
              <a:buClr>
                <a:schemeClr val="accent3"/>
              </a:buClr>
              <a:buFont typeface="Arial" panose="020B0604020202020204" pitchFamily="34" charset="0"/>
              <a:buChar char="•"/>
            </a:pPr>
            <a:endParaRPr lang="en-US" b="1" dirty="0"/>
          </a:p>
          <a:p>
            <a:pPr marL="342900" indent="-342900">
              <a:buClr>
                <a:schemeClr val="accent3"/>
              </a:buClr>
              <a:buFont typeface="Arial" panose="020B0604020202020204" pitchFamily="34" charset="0"/>
              <a:buChar char="•"/>
            </a:pPr>
            <a:r>
              <a:rPr lang="en-US" dirty="0"/>
              <a:t>Product concentrations are in the numerator (multiplied together).</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Reactant concentrations are in the denominator (multiplied together). </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Each concentration is raised to the power of its coefficient from the </a:t>
            </a:r>
            <a:r>
              <a:rPr lang="en-US" b="1" dirty="0"/>
              <a:t>balanced </a:t>
            </a:r>
            <a:r>
              <a:rPr lang="en-US" dirty="0"/>
              <a:t>equation. </a:t>
            </a:r>
          </a:p>
          <a:p>
            <a:endParaRPr lang="en-US" dirty="0"/>
          </a:p>
        </p:txBody>
      </p:sp>
    </p:spTree>
    <p:extLst>
      <p:ext uri="{BB962C8B-B14F-4D97-AF65-F5344CB8AC3E}">
        <p14:creationId xmlns:p14="http://schemas.microsoft.com/office/powerpoint/2010/main" val="385423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Value of the Reaction Quotient, Q</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numeric value of </a:t>
            </a:r>
            <a:r>
              <a:rPr lang="en-US" i="1" dirty="0"/>
              <a:t>Q</a:t>
            </a:r>
            <a:r>
              <a:rPr lang="en-US" i="1" baseline="-25000" dirty="0"/>
              <a:t>c</a:t>
            </a:r>
            <a:r>
              <a:rPr lang="en-US" dirty="0"/>
              <a:t> for a given reaction can vary prior to equilibrium. </a:t>
            </a:r>
          </a:p>
          <a:p>
            <a:pPr>
              <a:buClr>
                <a:schemeClr val="accent3"/>
              </a:buClr>
            </a:pPr>
            <a:endParaRPr lang="en-US" dirty="0"/>
          </a:p>
          <a:p>
            <a:pPr marL="342900" indent="-342900">
              <a:buClr>
                <a:schemeClr val="accent3"/>
              </a:buClr>
              <a:buFont typeface="Arial" panose="020B0604020202020204" pitchFamily="34" charset="0"/>
              <a:buChar char="•"/>
            </a:pPr>
            <a:r>
              <a:rPr lang="en-US" dirty="0"/>
              <a:t> The value of </a:t>
            </a:r>
            <a:r>
              <a:rPr lang="en-US" i="1" dirty="0"/>
              <a:t>Q</a:t>
            </a:r>
            <a:r>
              <a:rPr lang="en-US" i="1" baseline="-25000" dirty="0"/>
              <a:t>c</a:t>
            </a:r>
            <a:r>
              <a:rPr lang="en-US" dirty="0"/>
              <a:t> depends on the concentration of products and reactants present at that particular moment. </a:t>
            </a:r>
          </a:p>
          <a:p>
            <a:pPr>
              <a:buClr>
                <a:schemeClr val="accent3"/>
              </a:buClr>
            </a:pPr>
            <a:endParaRPr lang="en-US" dirty="0"/>
          </a:p>
          <a:p>
            <a:pPr marL="342900" indent="-342900">
              <a:buClr>
                <a:schemeClr val="accent3"/>
              </a:buClr>
              <a:buFont typeface="Arial" panose="020B0604020202020204" pitchFamily="34" charset="0"/>
              <a:buChar char="•"/>
            </a:pPr>
            <a:r>
              <a:rPr lang="en-US" dirty="0"/>
              <a:t>We can calculate </a:t>
            </a:r>
            <a:r>
              <a:rPr lang="en-US" i="1" dirty="0"/>
              <a:t>Q</a:t>
            </a:r>
            <a:r>
              <a:rPr lang="en-US" i="1" baseline="-25000" dirty="0"/>
              <a:t>c</a:t>
            </a:r>
            <a:r>
              <a:rPr lang="en-US" dirty="0"/>
              <a:t> at any point in a reaction. </a:t>
            </a:r>
          </a:p>
          <a:p>
            <a:pPr>
              <a:buClr>
                <a:schemeClr val="accent3"/>
              </a:buClr>
            </a:pPr>
            <a:endParaRPr lang="en-US" dirty="0"/>
          </a:p>
          <a:p>
            <a:pPr marL="342900" indent="-342900">
              <a:buClr>
                <a:schemeClr val="accent3"/>
              </a:buClr>
              <a:buFont typeface="Arial" panose="020B0604020202020204" pitchFamily="34" charset="0"/>
              <a:buChar char="•"/>
            </a:pPr>
            <a:r>
              <a:rPr lang="en-US" dirty="0"/>
              <a:t>We will often calculate </a:t>
            </a:r>
            <a:r>
              <a:rPr lang="en-US" i="1" dirty="0"/>
              <a:t>Q</a:t>
            </a:r>
            <a:r>
              <a:rPr lang="en-US" i="1" baseline="-25000" dirty="0"/>
              <a:t>c</a:t>
            </a:r>
            <a:r>
              <a:rPr lang="en-US" dirty="0"/>
              <a:t> at the start of the reaction using initial concentrations. </a:t>
            </a:r>
          </a:p>
          <a:p>
            <a:pPr>
              <a:buClr>
                <a:schemeClr val="accent3"/>
              </a:buClr>
            </a:pPr>
            <a:endParaRPr lang="en-US" dirty="0"/>
          </a:p>
        </p:txBody>
      </p:sp>
    </p:spTree>
    <p:extLst>
      <p:ext uri="{BB962C8B-B14F-4D97-AF65-F5344CB8AC3E}">
        <p14:creationId xmlns:p14="http://schemas.microsoft.com/office/powerpoint/2010/main" val="255963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200" y="365127"/>
            <a:ext cx="8058150" cy="424583"/>
          </a:xfrm>
        </p:spPr>
        <p:txBody>
          <a:bodyPr/>
          <a:lstStyle/>
          <a:p>
            <a:r>
              <a:rPr lang="en-US" dirty="0"/>
              <a:t>Figure 13.5</a:t>
            </a:r>
          </a:p>
        </p:txBody>
      </p:sp>
      <p:sp>
        <p:nvSpPr>
          <p:cNvPr id="7" name="Figure Legend"/>
          <p:cNvSpPr>
            <a:spLocks noGrp="1"/>
          </p:cNvSpPr>
          <p:nvPr>
            <p:ph idx="1"/>
          </p:nvPr>
        </p:nvSpPr>
        <p:spPr>
          <a:xfrm>
            <a:off x="457200" y="5729490"/>
            <a:ext cx="8062912" cy="864065"/>
          </a:xfrm>
        </p:spPr>
        <p:txBody>
          <a:bodyPr>
            <a:normAutofit/>
          </a:bodyPr>
          <a:lstStyle/>
          <a:p>
            <a:pPr marL="0" indent="0">
              <a:buNone/>
            </a:pPr>
            <a:r>
              <a:rPr lang="en-US" sz="1600" dirty="0"/>
              <a:t>Changes in concentrations and </a:t>
            </a:r>
            <a:r>
              <a:rPr lang="en-US" sz="1600" i="1" dirty="0"/>
              <a:t>Qc </a:t>
            </a:r>
            <a:r>
              <a:rPr lang="en-US" sz="1600" dirty="0"/>
              <a:t>for a chemical equilibrium achieved beginning with a (a) mixture of reactants only and (b) products only.</a:t>
            </a:r>
          </a:p>
        </p:txBody>
      </p:sp>
      <p:pic>
        <p:nvPicPr>
          <p:cNvPr id="20482" name="Picture 2" descr="Four graphs are shown and labeled, “a,” “b,” “c,” and “d.” All four graphs have a vertical dotted line running through the middle labeled, “Equilibrium is reached.” The y-axis on graph a is labeled, “Concentration,” and the x-axis is labeled, “Time.” Three curves are plotted on graph a. The first is labeled, “[ S O subscript 2 ];” this line starts high on the y-axis, ends midway down the y-axis, has a steep initial slope and a more gradual slope as it approaches the far right on the x-axis. The second curve on this graph is labeled, “[ O subscript 2 ];” this line mimics the first except that it starts and ends about fifty percent lower on the y-axis. The third curve is the inverse of the first in shape and is labeled, “[ S O subscript 3 ].” The y-axis on graph b is labeled, “Concentration,” and the x-axis is labeled, “Time.” Three curves are plotted on graph b. The first is labeled, “[ S O subscript 2 ];” this line starts low on the y-axis, ends midway up the y-axis, has a steep initial slope and a more gradual slope as it approaches the far right on the x-axis. The second curve on this graph is labeled, “[ O subscript 2 ];” this line mimics the first except that it ends about fifty percent lower on the y-axis. The third curve is the inverse of the first in shape and is labeled, “[ S O subscript 3 ].” The y-axis on graph c is labeled, “Reaction Quotient,” and the x-axis is labeled, “Time.” A single curve is plotted on graph c. This curve begins at the bottom of the y-axis and rises steeply up near the top of the y-axis, then levels off into a horizontal line. The top point of this line is labeled, “k.” The y-axis on graph d is labeled, “Reaction Quotient,” and the x-axis is labeled, “Time.” A single curve is plotted on graph d. This curve begins near the edge of the top of the y-axis and falls steeply toward the x-axis, then levels off into a horizontal line. The bottom point of this line is labeled, “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81867" y="1059255"/>
            <a:ext cx="5339610" cy="4578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863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a:t>
            </a:r>
            <a:r>
              <a:rPr lang="en-US" i="1" dirty="0"/>
              <a:t>K</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value of </a:t>
            </a:r>
            <a:r>
              <a:rPr lang="en-US" i="1" dirty="0"/>
              <a:t>Q </a:t>
            </a:r>
            <a:r>
              <a:rPr lang="en-US" dirty="0"/>
              <a:t>when the reaction is at equilibrium is called the </a:t>
            </a:r>
            <a:r>
              <a:rPr lang="en-US" b="1" dirty="0"/>
              <a:t>equilibrium constant (</a:t>
            </a:r>
            <a:r>
              <a:rPr lang="en-US" b="1" i="1" dirty="0"/>
              <a:t>K</a:t>
            </a:r>
            <a:r>
              <a:rPr lang="en-US" b="1" dirty="0"/>
              <a:t>)</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Be careful not confuse with the kinetic rate constant (</a:t>
            </a:r>
            <a:r>
              <a:rPr lang="en-US" i="1" dirty="0"/>
              <a:t>k</a:t>
            </a:r>
            <a:r>
              <a:rPr lang="en-US" dirty="0"/>
              <a:t>).</a:t>
            </a:r>
          </a:p>
          <a:p>
            <a:pPr>
              <a:buClr>
                <a:schemeClr val="accent3"/>
              </a:buClr>
            </a:pPr>
            <a:endParaRPr lang="en-US" dirty="0"/>
          </a:p>
          <a:p>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97925160"/>
              </p:ext>
            </p:extLst>
          </p:nvPr>
        </p:nvGraphicFramePr>
        <p:xfrm>
          <a:off x="2162629" y="2139382"/>
          <a:ext cx="4884329" cy="720639"/>
        </p:xfrm>
        <a:graphic>
          <a:graphicData uri="http://schemas.openxmlformats.org/presentationml/2006/ole">
            <mc:AlternateContent xmlns:mc="http://schemas.openxmlformats.org/markup-compatibility/2006">
              <mc:Choice xmlns:v="urn:schemas-microsoft-com:vml" Requires="v">
                <p:oleObj spid="_x0000_s8438" name="Equation" r:id="rId3" imgW="1549080" imgH="228600" progId="Equation.DSMT4">
                  <p:embed/>
                </p:oleObj>
              </mc:Choice>
              <mc:Fallback>
                <p:oleObj name="Equation" r:id="rId3" imgW="1549080" imgH="228600" progId="Equation.DSMT4">
                  <p:embed/>
                  <p:pic>
                    <p:nvPicPr>
                      <p:cNvPr id="0" name=""/>
                      <p:cNvPicPr/>
                      <p:nvPr/>
                    </p:nvPicPr>
                    <p:blipFill>
                      <a:blip r:embed="rId4"/>
                      <a:stretch>
                        <a:fillRect/>
                      </a:stretch>
                    </p:blipFill>
                    <p:spPr>
                      <a:xfrm>
                        <a:off x="2162629" y="2139382"/>
                        <a:ext cx="4884329" cy="72063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21320772"/>
              </p:ext>
            </p:extLst>
          </p:nvPr>
        </p:nvGraphicFramePr>
        <p:xfrm>
          <a:off x="1498600" y="3657600"/>
          <a:ext cx="6116638" cy="1258888"/>
        </p:xfrm>
        <a:graphic>
          <a:graphicData uri="http://schemas.openxmlformats.org/presentationml/2006/ole">
            <mc:AlternateContent xmlns:mc="http://schemas.openxmlformats.org/markup-compatibility/2006">
              <mc:Choice xmlns:v="urn:schemas-microsoft-com:vml" Requires="v">
                <p:oleObj spid="_x0000_s8439" name="Equation" r:id="rId5" imgW="2158920" imgH="444240" progId="Equation.DSMT4">
                  <p:embed/>
                </p:oleObj>
              </mc:Choice>
              <mc:Fallback>
                <p:oleObj name="Equation" r:id="rId5" imgW="2158920" imgH="444240" progId="Equation.DSMT4">
                  <p:embed/>
                  <p:pic>
                    <p:nvPicPr>
                      <p:cNvPr id="0" name=""/>
                      <p:cNvPicPr/>
                      <p:nvPr/>
                    </p:nvPicPr>
                    <p:blipFill>
                      <a:blip r:embed="rId6"/>
                      <a:stretch>
                        <a:fillRect/>
                      </a:stretch>
                    </p:blipFill>
                    <p:spPr>
                      <a:xfrm>
                        <a:off x="1498600" y="3657600"/>
                        <a:ext cx="6116638" cy="1258888"/>
                      </a:xfrm>
                      <a:prstGeom prst="rect">
                        <a:avLst/>
                      </a:prstGeom>
                    </p:spPr>
                  </p:pic>
                </p:oleObj>
              </mc:Fallback>
            </mc:AlternateContent>
          </a:graphicData>
        </a:graphic>
      </p:graphicFrame>
    </p:spTree>
    <p:extLst>
      <p:ext uri="{BB962C8B-B14F-4D97-AF65-F5344CB8AC3E}">
        <p14:creationId xmlns:p14="http://schemas.microsoft.com/office/powerpoint/2010/main" val="295496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i="1" dirty="0"/>
              <a:t>Q </a:t>
            </a:r>
            <a:r>
              <a:rPr lang="en-US" dirty="0"/>
              <a:t>and </a:t>
            </a:r>
            <a:r>
              <a:rPr lang="en-US" i="1" dirty="0"/>
              <a:t>K</a:t>
            </a:r>
          </a:p>
        </p:txBody>
      </p:sp>
      <p:sp>
        <p:nvSpPr>
          <p:cNvPr id="4" name="Text Placeholder 3"/>
          <p:cNvSpPr>
            <a:spLocks noGrp="1"/>
          </p:cNvSpPr>
          <p:nvPr>
            <p:ph idx="1"/>
          </p:nvPr>
        </p:nvSpPr>
        <p:spPr>
          <a:xfrm>
            <a:off x="457200" y="1277257"/>
            <a:ext cx="8062912" cy="4733107"/>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 equilibrium constant (</a:t>
            </a:r>
            <a:r>
              <a:rPr lang="en-US" i="1" dirty="0"/>
              <a:t>K</a:t>
            </a:r>
            <a:r>
              <a:rPr lang="en-US" dirty="0"/>
              <a:t>) has the same form as the reaction quotient (</a:t>
            </a:r>
            <a:r>
              <a:rPr lang="en-US" i="1" dirty="0"/>
              <a:t>Q</a:t>
            </a:r>
            <a:r>
              <a:rPr lang="en-US" dirty="0"/>
              <a:t>). </a:t>
            </a:r>
          </a:p>
          <a:p>
            <a:pPr marL="1074420" lvl="1" indent="-342900">
              <a:buClr>
                <a:schemeClr val="accent3"/>
              </a:buClr>
              <a:buFont typeface="Arial" panose="020B0604020202020204" pitchFamily="34" charset="0"/>
              <a:buChar char="•"/>
            </a:pPr>
            <a:r>
              <a:rPr lang="en-US" dirty="0"/>
              <a:t>For </a:t>
            </a:r>
            <a:r>
              <a:rPr lang="en-US" i="1" dirty="0"/>
              <a:t>K</a:t>
            </a:r>
            <a:r>
              <a:rPr lang="en-US" dirty="0"/>
              <a:t>, the concentrations </a:t>
            </a:r>
            <a:r>
              <a:rPr lang="en-US" i="1" dirty="0"/>
              <a:t>must </a:t>
            </a:r>
            <a:r>
              <a:rPr lang="en-US" dirty="0"/>
              <a:t>be those at equilibrium.</a:t>
            </a:r>
          </a:p>
          <a:p>
            <a:pPr marL="1074420" lvl="1" indent="-342900">
              <a:buClr>
                <a:schemeClr val="accent3"/>
              </a:buClr>
              <a:buFont typeface="Arial" panose="020B0604020202020204" pitchFamily="34" charset="0"/>
              <a:buChar char="•"/>
            </a:pPr>
            <a:r>
              <a:rPr lang="en-US" dirty="0"/>
              <a:t>For </a:t>
            </a:r>
            <a:r>
              <a:rPr lang="en-US" i="1" dirty="0"/>
              <a:t>Q</a:t>
            </a:r>
            <a:r>
              <a:rPr lang="en-US" dirty="0"/>
              <a:t>, the concentrations can be those at any point in the reaction, </a:t>
            </a:r>
            <a:r>
              <a:rPr lang="en-US" i="1" dirty="0"/>
              <a:t>not necessarily </a:t>
            </a:r>
            <a:r>
              <a:rPr lang="en-US" dirty="0"/>
              <a:t>when at equilibrium.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42536390"/>
              </p:ext>
            </p:extLst>
          </p:nvPr>
        </p:nvGraphicFramePr>
        <p:xfrm>
          <a:off x="2162175" y="1123950"/>
          <a:ext cx="4884738" cy="720725"/>
        </p:xfrm>
        <a:graphic>
          <a:graphicData uri="http://schemas.openxmlformats.org/presentationml/2006/ole">
            <mc:AlternateContent xmlns:mc="http://schemas.openxmlformats.org/markup-compatibility/2006">
              <mc:Choice xmlns:v="urn:schemas-microsoft-com:vml" Requires="v">
                <p:oleObj spid="_x0000_s9460" name="Equation" r:id="rId3" imgW="1549080" imgH="228600" progId="Equation.DSMT4">
                  <p:embed/>
                </p:oleObj>
              </mc:Choice>
              <mc:Fallback>
                <p:oleObj name="Equation" r:id="rId3" imgW="154908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175" y="1123950"/>
                        <a:ext cx="48847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86164408"/>
              </p:ext>
            </p:extLst>
          </p:nvPr>
        </p:nvGraphicFramePr>
        <p:xfrm>
          <a:off x="1044575" y="2279650"/>
          <a:ext cx="7199313" cy="1258888"/>
        </p:xfrm>
        <a:graphic>
          <a:graphicData uri="http://schemas.openxmlformats.org/presentationml/2006/ole">
            <mc:AlternateContent xmlns:mc="http://schemas.openxmlformats.org/markup-compatibility/2006">
              <mc:Choice xmlns:v="urn:schemas-microsoft-com:vml" Requires="v">
                <p:oleObj spid="_x0000_s9461" name="Equation" r:id="rId5" imgW="2539800" imgH="444240" progId="Equation.DSMT4">
                  <p:embed/>
                </p:oleObj>
              </mc:Choice>
              <mc:Fallback>
                <p:oleObj name="Equation" r:id="rId5" imgW="2539800" imgH="444240" progId="Equation.DSMT4">
                  <p:embed/>
                  <p:pic>
                    <p:nvPicPr>
                      <p:cNvPr id="0" name="Object 5"/>
                      <p:cNvPicPr>
                        <a:picLocks noChangeAspect="1" noChangeArrowheads="1"/>
                      </p:cNvPicPr>
                      <p:nvPr/>
                    </p:nvPicPr>
                    <p:blipFill>
                      <a:blip r:embed="rId6"/>
                      <a:srcRect/>
                      <a:stretch>
                        <a:fillRect/>
                      </a:stretch>
                    </p:blipFill>
                    <p:spPr bwMode="auto">
                      <a:xfrm>
                        <a:off x="1044575" y="2279650"/>
                        <a:ext cx="7199313"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252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Chapter 13 Outline</a:t>
            </a:r>
          </a:p>
        </p:txBody>
      </p:sp>
      <p:sp>
        <p:nvSpPr>
          <p:cNvPr id="4" name="Text Placeholder 3"/>
          <p:cNvSpPr>
            <a:spLocks noGrp="1"/>
          </p:cNvSpPr>
          <p:nvPr>
            <p:ph idx="1"/>
          </p:nvPr>
        </p:nvSpPr>
        <p:spPr>
          <a:xfrm>
            <a:off x="457200" y="1291771"/>
            <a:ext cx="8062912" cy="4718593"/>
          </a:xfrm>
        </p:spPr>
        <p:txBody>
          <a:bodyPr/>
          <a:lstStyle/>
          <a:p>
            <a:r>
              <a:rPr lang="en-US" dirty="0"/>
              <a:t>13.1 Chemical Equilibrium</a:t>
            </a:r>
          </a:p>
          <a:p>
            <a:r>
              <a:rPr lang="en-US" dirty="0"/>
              <a:t>13.2 Equilibrium Constants</a:t>
            </a:r>
          </a:p>
          <a:p>
            <a:r>
              <a:rPr lang="en-US" dirty="0"/>
              <a:t>13.3 Shifting Equilibria: Le Châtelier’s Principle</a:t>
            </a:r>
          </a:p>
          <a:p>
            <a:r>
              <a:rPr lang="en-US" dirty="0"/>
              <a:t>13.4 Equilibrium Calculations</a:t>
            </a:r>
          </a:p>
        </p:txBody>
      </p:sp>
    </p:spTree>
    <p:extLst>
      <p:ext uri="{BB962C8B-B14F-4D97-AF65-F5344CB8AC3E}">
        <p14:creationId xmlns:p14="http://schemas.microsoft.com/office/powerpoint/2010/main" val="62953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a:t>
            </a:r>
            <a:r>
              <a:rPr lang="en-US" i="1" dirty="0"/>
              <a:t>K</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The value of the equilibrium constant is </a:t>
            </a:r>
            <a:r>
              <a:rPr lang="en-US" i="1" dirty="0"/>
              <a:t>independent </a:t>
            </a:r>
            <a:r>
              <a:rPr lang="en-US" dirty="0"/>
              <a:t>of the starting amounts of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the equilibrium constant is </a:t>
            </a:r>
            <a:r>
              <a:rPr lang="en-US" i="1" dirty="0"/>
              <a:t>dependent</a:t>
            </a:r>
            <a:r>
              <a:rPr lang="en-US" dirty="0"/>
              <a:t> on the temperature of the system. </a:t>
            </a:r>
          </a:p>
          <a:p>
            <a:pPr>
              <a:buClr>
                <a:schemeClr val="accent3"/>
              </a:buClr>
            </a:pPr>
            <a:endParaRPr lang="en-US" dirty="0"/>
          </a:p>
          <a:p>
            <a:pPr marL="342900" indent="-342900">
              <a:buClr>
                <a:schemeClr val="accent3"/>
              </a:buClr>
              <a:buFont typeface="Arial" panose="020B0604020202020204" pitchFamily="34" charset="0"/>
              <a:buChar char="•"/>
            </a:pPr>
            <a:r>
              <a:rPr lang="en-US" dirty="0"/>
              <a:t>The magnitude of an equilibrium constant indicates the extent of a reaction. </a:t>
            </a:r>
          </a:p>
          <a:p>
            <a:pPr>
              <a:buClr>
                <a:schemeClr val="accent3"/>
              </a:buClr>
            </a:pPr>
            <a:endParaRPr lang="en-US" dirty="0"/>
          </a:p>
          <a:p>
            <a:pPr marL="342900" indent="-342900">
              <a:buClr>
                <a:schemeClr val="accent3"/>
              </a:buClr>
              <a:buFont typeface="Arial" panose="020B0604020202020204" pitchFamily="34" charset="0"/>
              <a:buChar char="•"/>
            </a:pPr>
            <a:r>
              <a:rPr lang="en-US" i="1" dirty="0"/>
              <a:t>K</a:t>
            </a:r>
            <a:r>
              <a:rPr lang="en-US" dirty="0"/>
              <a:t> and </a:t>
            </a:r>
            <a:r>
              <a:rPr lang="en-US" i="1" dirty="0"/>
              <a:t>Q</a:t>
            </a:r>
            <a:r>
              <a:rPr lang="en-US" dirty="0"/>
              <a:t> are unitless values. </a:t>
            </a:r>
          </a:p>
          <a:p>
            <a:endParaRPr lang="en-US" dirty="0"/>
          </a:p>
        </p:txBody>
      </p:sp>
    </p:spTree>
    <p:extLst>
      <p:ext uri="{BB962C8B-B14F-4D97-AF65-F5344CB8AC3E}">
        <p14:creationId xmlns:p14="http://schemas.microsoft.com/office/powerpoint/2010/main" val="116353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Magnitude of the Equilibrium Constant</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If </a:t>
            </a:r>
            <a:r>
              <a:rPr lang="en-US" i="1" dirty="0"/>
              <a:t>K</a:t>
            </a:r>
            <a:r>
              <a:rPr lang="en-US" dirty="0"/>
              <a:t> is very small, the mixture contains mostly reactants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If </a:t>
            </a:r>
            <a:r>
              <a:rPr lang="en-US" i="1" dirty="0"/>
              <a:t>K</a:t>
            </a:r>
            <a:r>
              <a:rPr lang="en-US" dirty="0"/>
              <a:t> is very large, the mixture contains mostly products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a:t>
            </a:r>
            <a:r>
              <a:rPr lang="en-US" i="1" dirty="0"/>
              <a:t>K</a:t>
            </a:r>
            <a:r>
              <a:rPr lang="en-US" dirty="0"/>
              <a:t> gives no indication as to whether the reaction is fast or slow. </a:t>
            </a:r>
          </a:p>
          <a:p>
            <a:endParaRPr lang="en-US" dirty="0"/>
          </a:p>
        </p:txBody>
      </p:sp>
    </p:spTree>
    <p:extLst>
      <p:ext uri="{BB962C8B-B14F-4D97-AF65-F5344CB8AC3E}">
        <p14:creationId xmlns:p14="http://schemas.microsoft.com/office/powerpoint/2010/main" val="1645816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i="1" dirty="0"/>
              <a:t>Q</a:t>
            </a:r>
            <a:r>
              <a:rPr lang="en-US" dirty="0"/>
              <a:t>, </a:t>
            </a:r>
            <a:r>
              <a:rPr lang="en-US" i="1" dirty="0"/>
              <a:t>K</a:t>
            </a:r>
            <a:r>
              <a:rPr lang="en-US" dirty="0"/>
              <a:t>, and the Direction of Reaction</a:t>
            </a:r>
          </a:p>
        </p:txBody>
      </p:sp>
      <p:sp>
        <p:nvSpPr>
          <p:cNvPr id="4" name="Text Placeholder 3"/>
          <p:cNvSpPr>
            <a:spLocks noGrp="1"/>
          </p:cNvSpPr>
          <p:nvPr>
            <p:ph idx="1"/>
          </p:nvPr>
        </p:nvSpPr>
        <p:spPr>
          <a:xfrm>
            <a:off x="457200" y="1306286"/>
            <a:ext cx="8062912" cy="470407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A system that is not at equilibrium will proceed in the direction that establishes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By comparing </a:t>
            </a:r>
            <a:r>
              <a:rPr lang="en-US" i="1" dirty="0"/>
              <a:t>Q</a:t>
            </a:r>
            <a:r>
              <a:rPr lang="en-US" dirty="0"/>
              <a:t> to </a:t>
            </a:r>
            <a:r>
              <a:rPr lang="en-US" i="1" dirty="0"/>
              <a:t>K</a:t>
            </a:r>
            <a:r>
              <a:rPr lang="en-US" dirty="0"/>
              <a:t>, it is possible to determine which direction the system will proceed to achieve equilibrium.</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56776873"/>
              </p:ext>
            </p:extLst>
          </p:nvPr>
        </p:nvGraphicFramePr>
        <p:xfrm>
          <a:off x="2394403" y="1144203"/>
          <a:ext cx="4557939" cy="672507"/>
        </p:xfrm>
        <a:graphic>
          <a:graphicData uri="http://schemas.openxmlformats.org/presentationml/2006/ole">
            <mc:AlternateContent xmlns:mc="http://schemas.openxmlformats.org/markup-compatibility/2006">
              <mc:Choice xmlns:v="urn:schemas-microsoft-com:vml" Requires="v">
                <p:oleObj spid="_x0000_s10484" name="Equation" r:id="rId3" imgW="1549400" imgH="228600" progId="Equation.DSMT4">
                  <p:embed/>
                </p:oleObj>
              </mc:Choice>
              <mc:Fallback>
                <p:oleObj name="Equation" r:id="rId3" imgW="15494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403" y="1144203"/>
                        <a:ext cx="4557939" cy="67250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35705880"/>
              </p:ext>
            </p:extLst>
          </p:nvPr>
        </p:nvGraphicFramePr>
        <p:xfrm>
          <a:off x="3014663" y="2095500"/>
          <a:ext cx="2736850" cy="1258888"/>
        </p:xfrm>
        <a:graphic>
          <a:graphicData uri="http://schemas.openxmlformats.org/presentationml/2006/ole">
            <mc:AlternateContent xmlns:mc="http://schemas.openxmlformats.org/markup-compatibility/2006">
              <mc:Choice xmlns:v="urn:schemas-microsoft-com:vml" Requires="v">
                <p:oleObj spid="_x0000_s10485" name="Equation" r:id="rId5" imgW="965160" imgH="444240" progId="Equation.DSMT4">
                  <p:embed/>
                </p:oleObj>
              </mc:Choice>
              <mc:Fallback>
                <p:oleObj name="Equation" r:id="rId5" imgW="965160" imgH="444240" progId="Equation.DSMT4">
                  <p:embed/>
                  <p:pic>
                    <p:nvPicPr>
                      <p:cNvPr id="0" name="Object 5"/>
                      <p:cNvPicPr>
                        <a:picLocks noChangeAspect="1" noChangeArrowheads="1"/>
                      </p:cNvPicPr>
                      <p:nvPr/>
                    </p:nvPicPr>
                    <p:blipFill>
                      <a:blip r:embed="rId6"/>
                      <a:srcRect/>
                      <a:stretch>
                        <a:fillRect/>
                      </a:stretch>
                    </p:blipFill>
                    <p:spPr bwMode="auto">
                      <a:xfrm>
                        <a:off x="3014663" y="2095500"/>
                        <a:ext cx="27368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6095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i="1" dirty="0"/>
              <a:t>Q</a:t>
            </a:r>
            <a:r>
              <a:rPr lang="en-US" dirty="0"/>
              <a:t>, </a:t>
            </a:r>
            <a:r>
              <a:rPr lang="en-US" i="1" dirty="0"/>
              <a:t>K</a:t>
            </a:r>
            <a:r>
              <a:rPr lang="en-US" dirty="0"/>
              <a:t>, and the Direction of Reaction</a:t>
            </a:r>
          </a:p>
        </p:txBody>
      </p:sp>
      <p:sp>
        <p:nvSpPr>
          <p:cNvPr id="4" name="Text Placeholder 3"/>
          <p:cNvSpPr>
            <a:spLocks noGrp="1"/>
          </p:cNvSpPr>
          <p:nvPr>
            <p:ph idx="1"/>
          </p:nvPr>
        </p:nvSpPr>
        <p:spPr>
          <a:xfrm>
            <a:off x="457200" y="1262743"/>
            <a:ext cx="8062912" cy="4747621"/>
          </a:xfrm>
        </p:spPr>
        <p:txBody>
          <a:bodyPr>
            <a:normAutofit/>
          </a:bodyPr>
          <a:lstStyle/>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&lt;</a:t>
            </a:r>
            <a:r>
              <a:rPr lang="en-US" i="1" dirty="0"/>
              <a:t> K</a:t>
            </a:r>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&gt; </a:t>
            </a:r>
            <a:r>
              <a:rPr lang="en-US" i="1" dirty="0"/>
              <a:t>K</a:t>
            </a:r>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 </a:t>
            </a:r>
            <a:r>
              <a:rPr lang="en-US" dirty="0"/>
              <a:t>= </a:t>
            </a:r>
            <a:r>
              <a:rPr lang="en-US" i="1" dirty="0"/>
              <a:t>K</a:t>
            </a:r>
          </a:p>
          <a:p>
            <a:pPr>
              <a:buClr>
                <a:srgbClr val="6CB255"/>
              </a:buClr>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356776873"/>
              </p:ext>
            </p:extLst>
          </p:nvPr>
        </p:nvGraphicFramePr>
        <p:xfrm>
          <a:off x="2393950" y="1144588"/>
          <a:ext cx="4557713" cy="671512"/>
        </p:xfrm>
        <a:graphic>
          <a:graphicData uri="http://schemas.openxmlformats.org/presentationml/2006/ole">
            <mc:AlternateContent xmlns:mc="http://schemas.openxmlformats.org/markup-compatibility/2006">
              <mc:Choice xmlns:v="urn:schemas-microsoft-com:vml" Requires="v">
                <p:oleObj spid="_x0000_s11506" name="Equation" r:id="rId3" imgW="1549400" imgH="228600" progId="Equation.DSMT4">
                  <p:embed/>
                </p:oleObj>
              </mc:Choice>
              <mc:Fallback>
                <p:oleObj name="Equation" r:id="rId3" imgW="15494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950" y="1144588"/>
                        <a:ext cx="4557713"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33077342"/>
              </p:ext>
            </p:extLst>
          </p:nvPr>
        </p:nvGraphicFramePr>
        <p:xfrm>
          <a:off x="3014663" y="2095500"/>
          <a:ext cx="2736850" cy="1258888"/>
        </p:xfrm>
        <a:graphic>
          <a:graphicData uri="http://schemas.openxmlformats.org/presentationml/2006/ole">
            <mc:AlternateContent xmlns:mc="http://schemas.openxmlformats.org/markup-compatibility/2006">
              <mc:Choice xmlns:v="urn:schemas-microsoft-com:vml" Requires="v">
                <p:oleObj spid="_x0000_s11507" name="Equation" r:id="rId5" imgW="965160" imgH="444240" progId="Equation.DSMT4">
                  <p:embed/>
                </p:oleObj>
              </mc:Choice>
              <mc:Fallback>
                <p:oleObj name="Equation" r:id="rId5" imgW="965160" imgH="444240" progId="Equation.DSMT4">
                  <p:embed/>
                  <p:pic>
                    <p:nvPicPr>
                      <p:cNvPr id="0" name="Object 5"/>
                      <p:cNvPicPr>
                        <a:picLocks noChangeAspect="1" noChangeArrowheads="1"/>
                      </p:cNvPicPr>
                      <p:nvPr/>
                    </p:nvPicPr>
                    <p:blipFill>
                      <a:blip r:embed="rId6"/>
                      <a:srcRect/>
                      <a:stretch>
                        <a:fillRect/>
                      </a:stretch>
                    </p:blipFill>
                    <p:spPr bwMode="auto">
                      <a:xfrm>
                        <a:off x="3014663" y="2095500"/>
                        <a:ext cx="27368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181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855954"/>
          </a:xfrm>
        </p:spPr>
        <p:txBody>
          <a:bodyPr>
            <a:normAutofit/>
          </a:bodyPr>
          <a:lstStyle/>
          <a:p>
            <a:r>
              <a:rPr lang="en-US" dirty="0"/>
              <a:t>Changes in Reactant and Product Concentrations</a:t>
            </a:r>
          </a:p>
        </p:txBody>
      </p:sp>
      <p:sp>
        <p:nvSpPr>
          <p:cNvPr id="4" name="Text Placeholder 3"/>
          <p:cNvSpPr>
            <a:spLocks noGrp="1"/>
          </p:cNvSpPr>
          <p:nvPr>
            <p:ph idx="1"/>
          </p:nvPr>
        </p:nvSpPr>
        <p:spPr>
          <a:xfrm>
            <a:off x="457200" y="1291771"/>
            <a:ext cx="8062912" cy="4718593"/>
          </a:xfrm>
        </p:spPr>
        <p:txBody>
          <a:bodyPr>
            <a:normAutofit/>
          </a:bodyPr>
          <a:lstStyle/>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There are many ways to approach the equilibrium state.</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Mixture 1: Start with just CO and H</a:t>
            </a:r>
            <a:r>
              <a:rPr lang="en-US" baseline="-25000" dirty="0"/>
              <a:t>2</a:t>
            </a:r>
            <a:r>
              <a:rPr lang="en-US" dirty="0"/>
              <a:t>O.</a:t>
            </a:r>
          </a:p>
          <a:p>
            <a:pPr marL="342900" indent="-342900">
              <a:buClr>
                <a:schemeClr val="accent3"/>
              </a:buClr>
              <a:buFont typeface="Arial" panose="020B0604020202020204" pitchFamily="34" charset="0"/>
              <a:buChar char="•"/>
            </a:pPr>
            <a:r>
              <a:rPr lang="en-US" dirty="0"/>
              <a:t>Mixture 2: Start with just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r>
              <a:rPr lang="en-US" dirty="0"/>
              <a:t>Mixture 3: Start with CO, H</a:t>
            </a:r>
            <a:r>
              <a:rPr lang="en-US" baseline="-25000" dirty="0"/>
              <a:t>2</a:t>
            </a:r>
            <a:r>
              <a:rPr lang="en-US" dirty="0"/>
              <a:t>O,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value of the equilibrium constant is</a:t>
            </a:r>
            <a:r>
              <a:rPr lang="en-US" i="1" dirty="0"/>
              <a:t> independent of the starting amounts </a:t>
            </a:r>
            <a:r>
              <a:rPr lang="en-US" dirty="0"/>
              <a:t>of the reactants and products.</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35879230"/>
              </p:ext>
            </p:extLst>
          </p:nvPr>
        </p:nvGraphicFramePr>
        <p:xfrm>
          <a:off x="404813" y="1338263"/>
          <a:ext cx="8197850" cy="820737"/>
        </p:xfrm>
        <a:graphic>
          <a:graphicData uri="http://schemas.openxmlformats.org/presentationml/2006/ole">
            <mc:AlternateContent xmlns:mc="http://schemas.openxmlformats.org/markup-compatibility/2006">
              <mc:Choice xmlns:v="urn:schemas-microsoft-com:vml" Requires="v">
                <p:oleObj spid="_x0000_s12410" name="Equation" r:id="rId3" imgW="2539800" imgH="253800" progId="Equation.DSMT4">
                  <p:embed/>
                </p:oleObj>
              </mc:Choice>
              <mc:Fallback>
                <p:oleObj name="Equation" r:id="rId3" imgW="2539800" imgH="253800" progId="Equation.DSMT4">
                  <p:embed/>
                  <p:pic>
                    <p:nvPicPr>
                      <p:cNvPr id="0" name=""/>
                      <p:cNvPicPr/>
                      <p:nvPr/>
                    </p:nvPicPr>
                    <p:blipFill>
                      <a:blip r:embed="rId4"/>
                      <a:stretch>
                        <a:fillRect/>
                      </a:stretch>
                    </p:blipFill>
                    <p:spPr>
                      <a:xfrm>
                        <a:off x="404813" y="1338263"/>
                        <a:ext cx="8197850" cy="820737"/>
                      </a:xfrm>
                      <a:prstGeom prst="rect">
                        <a:avLst/>
                      </a:prstGeom>
                    </p:spPr>
                  </p:pic>
                </p:oleObj>
              </mc:Fallback>
            </mc:AlternateContent>
          </a:graphicData>
        </a:graphic>
      </p:graphicFrame>
    </p:spTree>
    <p:extLst>
      <p:ext uri="{BB962C8B-B14F-4D97-AF65-F5344CB8AC3E}">
        <p14:creationId xmlns:p14="http://schemas.microsoft.com/office/powerpoint/2010/main" val="3103251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200" y="365127"/>
            <a:ext cx="8058150" cy="424583"/>
          </a:xfrm>
        </p:spPr>
        <p:txBody>
          <a:bodyPr/>
          <a:lstStyle/>
          <a:p>
            <a:r>
              <a:rPr lang="en-US" dirty="0"/>
              <a:t>Figure 13.6</a:t>
            </a:r>
          </a:p>
        </p:txBody>
      </p:sp>
      <p:sp>
        <p:nvSpPr>
          <p:cNvPr id="7" name="Figure Legend"/>
          <p:cNvSpPr>
            <a:spLocks noGrp="1"/>
          </p:cNvSpPr>
          <p:nvPr>
            <p:ph idx="1"/>
          </p:nvPr>
        </p:nvSpPr>
        <p:spPr>
          <a:xfrm>
            <a:off x="457200" y="5471886"/>
            <a:ext cx="8062912" cy="856343"/>
          </a:xfrm>
        </p:spPr>
        <p:txBody>
          <a:bodyPr>
            <a:normAutofit/>
          </a:bodyPr>
          <a:lstStyle/>
          <a:p>
            <a:pPr marL="0" indent="0">
              <a:buNone/>
            </a:pPr>
            <a:r>
              <a:rPr lang="en-US" sz="1600" dirty="0"/>
              <a:t>Compositions of three mixtures before (Q</a:t>
            </a:r>
            <a:r>
              <a:rPr lang="en-US" sz="1600" baseline="-25000" dirty="0"/>
              <a:t>c</a:t>
            </a:r>
            <a:r>
              <a:rPr lang="en-US" sz="1600" dirty="0"/>
              <a:t> ≠ K</a:t>
            </a:r>
            <a:r>
              <a:rPr lang="en-US" sz="1600" baseline="-25000" dirty="0"/>
              <a:t>c</a:t>
            </a:r>
            <a:r>
              <a:rPr lang="en-US" sz="1600" dirty="0"/>
              <a:t>) and after (Q</a:t>
            </a:r>
            <a:r>
              <a:rPr lang="en-US" sz="1600" baseline="-25000" dirty="0"/>
              <a:t>c</a:t>
            </a:r>
            <a:r>
              <a:rPr lang="en-US" sz="1600" dirty="0"/>
              <a:t> = K</a:t>
            </a:r>
            <a:r>
              <a:rPr lang="en-US" sz="1600" baseline="-25000" dirty="0"/>
              <a:t>c</a:t>
            </a:r>
            <a:r>
              <a:rPr lang="en-US" sz="1600" dirty="0"/>
              <a:t>) equilibrium is established for the reaction CO(</a:t>
            </a:r>
            <a:r>
              <a:rPr lang="en-US" sz="1600" i="1" dirty="0"/>
              <a:t>g</a:t>
            </a:r>
            <a:r>
              <a:rPr lang="en-US" sz="1600" dirty="0"/>
              <a:t>) + H</a:t>
            </a:r>
            <a:r>
              <a:rPr lang="en-US" sz="1600" baseline="-25000" dirty="0"/>
              <a:t>2</a:t>
            </a:r>
            <a:r>
              <a:rPr lang="en-US" sz="1600" dirty="0"/>
              <a:t>O(</a:t>
            </a:r>
            <a:r>
              <a:rPr lang="en-US" sz="1600" i="1" dirty="0"/>
              <a:t>g</a:t>
            </a:r>
            <a:r>
              <a:rPr lang="en-US" sz="1600" dirty="0"/>
              <a:t>) ⇌ CO</a:t>
            </a:r>
            <a:r>
              <a:rPr lang="en-US" sz="1600" baseline="-25000" dirty="0"/>
              <a:t>2 </a:t>
            </a:r>
            <a:r>
              <a:rPr lang="en-US" sz="1600" dirty="0"/>
              <a:t>(</a:t>
            </a:r>
            <a:r>
              <a:rPr lang="en-US" sz="1600" i="1" dirty="0"/>
              <a:t>g</a:t>
            </a:r>
            <a:r>
              <a:rPr lang="en-US" sz="1600" dirty="0"/>
              <a:t>) + H</a:t>
            </a:r>
            <a:r>
              <a:rPr lang="en-US" sz="1600" baseline="-25000" dirty="0"/>
              <a:t>2 </a:t>
            </a:r>
            <a:r>
              <a:rPr lang="en-US" sz="1600" dirty="0"/>
              <a:t>(</a:t>
            </a:r>
            <a:r>
              <a:rPr lang="en-US" sz="1600" i="1" dirty="0"/>
              <a:t>g</a:t>
            </a:r>
            <a:r>
              <a:rPr lang="en-US" sz="1600" dirty="0"/>
              <a:t>).</a:t>
            </a:r>
          </a:p>
        </p:txBody>
      </p:sp>
      <p:pic>
        <p:nvPicPr>
          <p:cNvPr id="19458" name="Picture 2" descr="Two sets of bar graphs are shown. The left is labeled, “Before reaction,” and the right is labeled, “At equilibrium.” Both graphs have y-axes labeled, “Concentration ( M ),” and three bars on the x-axes labeled, “Mixture 1,” “Mixture 2,” and “Mixture 3.” The y-axis has a scale beginning at 0.00 and ending at 0.10, with measurement increments of 0.02. The bars on the graphs are color coded and a key is provided with a legend. Red is labeled, “C O;” blue is labeled, “H subscript 2 O;” green is labeled, “C O subscript 2,” and yellow is labeled, “H subscript 2.” The graph on the left shows the red bar for mixture one just above 0.02, labeled “0.0243,” and the blue bar near 0.05, labeled “0.0243.” For mixture two, the green bar is near 0.05, labeled “0.0468,” and the yellow bar is near 0.09, labeled “0.0468.” For mixture 3, the red bar is near 0.01, labeled “0.0330,” the blue bar is slightly above that, labeled “0.190,” with green and yellow topping it off at 0.02. Green is labeled “0.00175” and yellow is labeled “0.00160.”&#10;On the right graph, the bar for mixture one shows the red bar slightly above 0.01, labeled “0.0135,” the blue bar stacked on it rising slightly above 0.02, labeled “0.0135,” the green rising near 0.04, labeled “0.0108,” and the yellow bar reaching near 0.05, labeled “0.0108.” A label above this bar reads, “Q equals 0.640.” The bar for mixture two shows the red bar slightly above 0.02, labeled “0.0260,” the blue bar stacked on it rising near 0.05, labeled “0.0260,” the green rising near 0.07, labeled “0.0208,” and the yellow bar reaching near 0.10, labeled “0.0208.” A label above this bar reads “Q equals 0.640.” The bar for mixture three shows the red bar near 0.01, labeled “0.0231,” the blue bar stacked on it rising slightly above 0.01, labeled “0.00909,” the green rising near 0.02, labeled “0.0115,” and the yellow bar reaching 0.02, labeled “0.0117.” A label above this bar reads “Q equals 0.64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0046" y="1316617"/>
            <a:ext cx="7911930" cy="3755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443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Homogenous Equilibrium </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 </a:t>
            </a:r>
            <a:r>
              <a:rPr lang="en-US" b="1" dirty="0"/>
              <a:t>homogenous equilibrium </a:t>
            </a:r>
            <a:r>
              <a:rPr lang="en-US" dirty="0"/>
              <a:t>is one in which all of the reactants and products are present in the same phase.</a:t>
            </a:r>
          </a:p>
          <a:p>
            <a:pPr>
              <a:buClr>
                <a:schemeClr val="accent3"/>
              </a:buClr>
            </a:pPr>
            <a:endParaRPr lang="en-US" dirty="0"/>
          </a:p>
          <a:p>
            <a:pPr marL="342900" indent="-342900">
              <a:buClr>
                <a:schemeClr val="accent3"/>
              </a:buClr>
              <a:buFont typeface="Arial" panose="020B0604020202020204" pitchFamily="34" charset="0"/>
              <a:buChar char="•"/>
            </a:pPr>
            <a:r>
              <a:rPr lang="en-US" dirty="0"/>
              <a:t>Most commonly are either liquid or gaseous phases.</a:t>
            </a:r>
          </a:p>
          <a:p>
            <a:pPr>
              <a:buClr>
                <a:schemeClr val="accent3"/>
              </a:buClr>
            </a:pPr>
            <a:endParaRPr lang="en-US" dirty="0"/>
          </a:p>
          <a:p>
            <a:pPr marL="342900" indent="-342900">
              <a:buClr>
                <a:schemeClr val="accent3"/>
              </a:buClr>
              <a:buFont typeface="Arial" panose="020B0604020202020204" pitchFamily="34" charset="0"/>
              <a:buChar char="•"/>
            </a:pPr>
            <a:r>
              <a:rPr lang="en-US" dirty="0"/>
              <a:t>Reaction quotients include concentration or pressure terms only for gaseous and solute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 </a:t>
            </a:r>
          </a:p>
          <a:p>
            <a:endParaRPr lang="en-US" dirty="0"/>
          </a:p>
        </p:txBody>
      </p:sp>
    </p:spTree>
    <p:extLst>
      <p:ext uri="{BB962C8B-B14F-4D97-AF65-F5344CB8AC3E}">
        <p14:creationId xmlns:p14="http://schemas.microsoft.com/office/powerpoint/2010/main" val="1241354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65127"/>
            <a:ext cx="8034087" cy="424583"/>
          </a:xfrm>
        </p:spPr>
        <p:txBody>
          <a:bodyPr/>
          <a:lstStyle/>
          <a:p>
            <a:r>
              <a:rPr lang="en-US" dirty="0"/>
              <a:t>Homogenous Equilibria</a:t>
            </a:r>
          </a:p>
        </p:txBody>
      </p:sp>
      <p:graphicFrame>
        <p:nvGraphicFramePr>
          <p:cNvPr id="5" name="Object 4"/>
          <p:cNvGraphicFramePr>
            <a:graphicFrameLocks noChangeAspect="1"/>
          </p:cNvGraphicFramePr>
          <p:nvPr>
            <p:extLst>
              <p:ext uri="{D42A27DB-BD31-4B8C-83A1-F6EECF244321}">
                <p14:modId xmlns:p14="http://schemas.microsoft.com/office/powerpoint/2010/main" val="3598844981"/>
              </p:ext>
            </p:extLst>
          </p:nvPr>
        </p:nvGraphicFramePr>
        <p:xfrm>
          <a:off x="1073150" y="1717675"/>
          <a:ext cx="7339013" cy="679450"/>
        </p:xfrm>
        <a:graphic>
          <a:graphicData uri="http://schemas.openxmlformats.org/presentationml/2006/ole">
            <mc:AlternateContent xmlns:mc="http://schemas.openxmlformats.org/markup-compatibility/2006">
              <mc:Choice xmlns:v="urn:schemas-microsoft-com:vml" Requires="v">
                <p:oleObj spid="_x0000_s14562" name="Equation" r:id="rId3" imgW="2743200" imgH="253800" progId="Equation.DSMT4">
                  <p:embed/>
                </p:oleObj>
              </mc:Choice>
              <mc:Fallback>
                <p:oleObj name="Equation" r:id="rId3" imgW="2743200" imgH="253800" progId="Equation.DSMT4">
                  <p:embed/>
                  <p:pic>
                    <p:nvPicPr>
                      <p:cNvPr id="0" name=""/>
                      <p:cNvPicPr/>
                      <p:nvPr/>
                    </p:nvPicPr>
                    <p:blipFill>
                      <a:blip r:embed="rId4"/>
                      <a:stretch>
                        <a:fillRect/>
                      </a:stretch>
                    </p:blipFill>
                    <p:spPr>
                      <a:xfrm>
                        <a:off x="1073150" y="1717675"/>
                        <a:ext cx="7339013" cy="6794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776870"/>
              </p:ext>
            </p:extLst>
          </p:nvPr>
        </p:nvGraphicFramePr>
        <p:xfrm>
          <a:off x="1635125" y="3997325"/>
          <a:ext cx="5819775" cy="704850"/>
        </p:xfrm>
        <a:graphic>
          <a:graphicData uri="http://schemas.openxmlformats.org/presentationml/2006/ole">
            <mc:AlternateContent xmlns:mc="http://schemas.openxmlformats.org/markup-compatibility/2006">
              <mc:Choice xmlns:v="urn:schemas-microsoft-com:vml" Requires="v">
                <p:oleObj spid="_x0000_s14563" name="Equation" r:id="rId5" imgW="2095200" imgH="253800" progId="Equation.DSMT4">
                  <p:embed/>
                </p:oleObj>
              </mc:Choice>
              <mc:Fallback>
                <p:oleObj name="Equation" r:id="rId5" imgW="2095200" imgH="253800" progId="Equation.DSMT4">
                  <p:embed/>
                  <p:pic>
                    <p:nvPicPr>
                      <p:cNvPr id="0" name=""/>
                      <p:cNvPicPr/>
                      <p:nvPr/>
                    </p:nvPicPr>
                    <p:blipFill>
                      <a:blip r:embed="rId6"/>
                      <a:stretch>
                        <a:fillRect/>
                      </a:stretch>
                    </p:blipFill>
                    <p:spPr>
                      <a:xfrm>
                        <a:off x="1635125" y="3997325"/>
                        <a:ext cx="5819775" cy="704850"/>
                      </a:xfrm>
                      <a:prstGeom prst="rect">
                        <a:avLst/>
                      </a:prstGeom>
                    </p:spPr>
                  </p:pic>
                </p:oleObj>
              </mc:Fallback>
            </mc:AlternateContent>
          </a:graphicData>
        </a:graphic>
      </p:graphicFrame>
    </p:spTree>
    <p:extLst>
      <p:ext uri="{BB962C8B-B14F-4D97-AF65-F5344CB8AC3E}">
        <p14:creationId xmlns:p14="http://schemas.microsoft.com/office/powerpoint/2010/main" val="2088722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i="1" dirty="0"/>
              <a:t>K</a:t>
            </a:r>
            <a:r>
              <a:rPr lang="en-US" baseline="-25000" dirty="0"/>
              <a:t>c</a:t>
            </a:r>
            <a:r>
              <a:rPr lang="en-US" dirty="0"/>
              <a:t> and </a:t>
            </a:r>
            <a:r>
              <a:rPr lang="en-US" i="1" dirty="0"/>
              <a:t>K</a:t>
            </a:r>
            <a:r>
              <a:rPr lang="en-US" baseline="-25000" dirty="0"/>
              <a:t>p</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A relation between these two </a:t>
            </a:r>
            <a:r>
              <a:rPr lang="en-US" i="1" dirty="0"/>
              <a:t>K</a:t>
            </a:r>
            <a:r>
              <a:rPr lang="en-US" dirty="0"/>
              <a:t> values may be simply derived from the ideal gas equation and the definition of molarity:</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634856303"/>
              </p:ext>
            </p:extLst>
          </p:nvPr>
        </p:nvGraphicFramePr>
        <p:xfrm>
          <a:off x="3397250" y="3784600"/>
          <a:ext cx="2193925" cy="1878013"/>
        </p:xfrm>
        <a:graphic>
          <a:graphicData uri="http://schemas.openxmlformats.org/presentationml/2006/ole">
            <mc:AlternateContent xmlns:mc="http://schemas.openxmlformats.org/markup-compatibility/2006">
              <mc:Choice xmlns:v="urn:schemas-microsoft-com:vml" Requires="v">
                <p:oleObj spid="_x0000_s15477" name="Equation" r:id="rId3" imgW="888840" imgH="761760" progId="Equation.DSMT4">
                  <p:embed/>
                </p:oleObj>
              </mc:Choice>
              <mc:Fallback>
                <p:oleObj name="Equation" r:id="rId3" imgW="888840" imgH="761760" progId="Equation.DSMT4">
                  <p:embed/>
                  <p:pic>
                    <p:nvPicPr>
                      <p:cNvPr id="0" name="Object 6"/>
                      <p:cNvPicPr>
                        <a:picLocks noGrp="1" noChangeAspect="1" noChangeArrowheads="1"/>
                      </p:cNvPicPr>
                      <p:nvPr/>
                    </p:nvPicPr>
                    <p:blipFill>
                      <a:blip r:embed="rId4"/>
                      <a:srcRect/>
                      <a:stretch>
                        <a:fillRect/>
                      </a:stretch>
                    </p:blipFill>
                    <p:spPr bwMode="auto">
                      <a:xfrm>
                        <a:off x="3397250" y="3784600"/>
                        <a:ext cx="219392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326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i="1" dirty="0"/>
              <a:t>K</a:t>
            </a:r>
            <a:r>
              <a:rPr lang="en-US" baseline="-25000" dirty="0"/>
              <a:t>c</a:t>
            </a:r>
            <a:r>
              <a:rPr lang="en-US" dirty="0"/>
              <a:t> and </a:t>
            </a:r>
            <a:r>
              <a:rPr lang="en-US" i="1" dirty="0"/>
              <a:t>K</a:t>
            </a:r>
            <a:r>
              <a:rPr lang="en-US" baseline="-25000" dirty="0"/>
              <a:t>p</a:t>
            </a:r>
          </a:p>
        </p:txBody>
      </p:sp>
      <p:sp>
        <p:nvSpPr>
          <p:cNvPr id="4" name="Text Placeholder 3"/>
          <p:cNvSpPr>
            <a:spLocks noGrp="1"/>
          </p:cNvSpPr>
          <p:nvPr>
            <p:ph idx="1"/>
          </p:nvPr>
        </p:nvSpPr>
        <p:spPr>
          <a:xfrm>
            <a:off x="457200" y="1291771"/>
            <a:ext cx="8062912" cy="4718593"/>
          </a:xfrm>
        </p:spPr>
        <p:txBody>
          <a:bodyPr/>
          <a:lstStyle/>
          <a:p>
            <a:pPr marL="342900" indent="-342900">
              <a:buClr>
                <a:schemeClr val="accent3"/>
              </a:buClr>
              <a:buFont typeface="Arial" panose="020B0604020202020204" pitchFamily="34" charset="0"/>
              <a:buChar char="•"/>
            </a:pPr>
            <a:r>
              <a:rPr lang="en-US" dirty="0"/>
              <a:t>The relationship between </a:t>
            </a:r>
            <a:r>
              <a:rPr lang="en-US" i="1" dirty="0"/>
              <a:t>K</a:t>
            </a:r>
            <a:r>
              <a:rPr lang="en-US" i="1" baseline="-25000" dirty="0"/>
              <a:t>c</a:t>
            </a:r>
            <a:r>
              <a:rPr lang="en-US" dirty="0"/>
              <a:t> and </a:t>
            </a:r>
            <a:r>
              <a:rPr lang="en-US" i="1" dirty="0"/>
              <a:t>K</a:t>
            </a:r>
            <a:r>
              <a:rPr lang="en-US" i="1" baseline="-25000" dirty="0"/>
              <a:t>p</a:t>
            </a:r>
            <a:r>
              <a:rPr lang="en-US" dirty="0"/>
              <a:t>:</a:t>
            </a:r>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Δ</a:t>
            </a:r>
            <a:r>
              <a:rPr lang="en-US" i="1" dirty="0"/>
              <a:t>n</a:t>
            </a:r>
            <a:r>
              <a:rPr lang="en-US" dirty="0"/>
              <a:t> is the change in the number of moles of gas.</a:t>
            </a:r>
          </a:p>
          <a:p>
            <a:pPr marL="342900" indent="-342900">
              <a:buClr>
                <a:schemeClr val="accent3"/>
              </a:buClr>
              <a:buFont typeface="Arial" panose="020B0604020202020204" pitchFamily="34" charset="0"/>
              <a:buChar char="•"/>
            </a:pPr>
            <a:r>
              <a:rPr lang="en-US" i="1" dirty="0"/>
              <a:t>R</a:t>
            </a:r>
            <a:r>
              <a:rPr lang="en-US" dirty="0"/>
              <a:t> = 0.08206 L ∙ atm/mol ∙ </a:t>
            </a:r>
            <a:r>
              <a:rPr lang="en-US" i="1" dirty="0"/>
              <a:t>K</a:t>
            </a:r>
          </a:p>
          <a:p>
            <a:pPr marL="342900" indent="-342900">
              <a:buClr>
                <a:schemeClr val="accent3"/>
              </a:buClr>
              <a:buFont typeface="Arial" panose="020B0604020202020204" pitchFamily="34" charset="0"/>
              <a:buChar char="•"/>
            </a:pPr>
            <a:r>
              <a:rPr lang="en-US" i="1" dirty="0"/>
              <a:t>T</a:t>
            </a:r>
            <a:r>
              <a:rPr lang="en-US" dirty="0"/>
              <a:t> is temperature in Kelvin. </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663560964"/>
              </p:ext>
            </p:extLst>
          </p:nvPr>
        </p:nvGraphicFramePr>
        <p:xfrm>
          <a:off x="2520043" y="2076450"/>
          <a:ext cx="3895271" cy="976345"/>
        </p:xfrm>
        <a:graphic>
          <a:graphicData uri="http://schemas.openxmlformats.org/presentationml/2006/ole">
            <mc:AlternateContent xmlns:mc="http://schemas.openxmlformats.org/markup-compatibility/2006">
              <mc:Choice xmlns:v="urn:schemas-microsoft-com:vml" Requires="v">
                <p:oleObj spid="_x0000_s16497" name="Equation" r:id="rId3" imgW="1015920" imgH="253800" progId="Equation.DSMT4">
                  <p:embed/>
                </p:oleObj>
              </mc:Choice>
              <mc:Fallback>
                <p:oleObj name="Equation" r:id="rId3" imgW="1015920" imgH="253800" progId="Equation.DSMT4">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043" y="2076450"/>
                        <a:ext cx="3895271" cy="9763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0542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Transport of carbon dioxide in the body involves several reversible chemical reactions, including hydrolysis and acid ionization (among others).</a:t>
            </a:r>
          </a:p>
        </p:txBody>
      </p:sp>
      <p:pic>
        <p:nvPicPr>
          <p:cNvPr id="6" name="Figure" descr="An image depicts three tan squares, lying side-by-side along the upper left corner. Two of the same squares also lie side-by-side in the lower right corner. Each square has a black dot in the center. One of the squares is labeled, “C O subscript 2,” and has a double-headed arrow pointing from it to a red tube-like structure that runs between the squares across the image from the upper right to the lower left. This arrow is labeled, “C O subscript 2 dissolved in plasma.” The red tube has two round red shapes in it, and the upper one is labeled, “C O subscript 2 carried in red blood cells.” The gaps between the squares and the red tube are colored light blue. One of the squares along the top of the image is labeled, “C O subscript 2,” and is connected by a double-headed arrow to an equation in the red tube that is labeled, “C O subscript 2, a plus sign, H subscript 2 O, right-facing arrow, H subscript 2 C O subscript 3, right-facing arrow, H C O subscript 3 superscript negative sign, plus sign, H superscript positive sign.” The compound “H C O subscript 3 superscript negative sign” is then connected by a double-headed arrow to the space in the red tube and is labeled, “H C O subscript 3 superscript negative sign dissolved in plasma as carbonic acid.”"/>
          <p:cNvPicPr>
            <a:picLocks noChangeAspect="1"/>
          </p:cNvPicPr>
          <p:nvPr/>
        </p:nvPicPr>
        <p:blipFill>
          <a:blip r:embed="rId2"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06668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Heterogeneous Equilibrium</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Some reaction mixtures contain reactants and products that are in two or more different phases. These systems are called </a:t>
            </a:r>
            <a:r>
              <a:rPr lang="en-US" b="1" dirty="0"/>
              <a:t>heterogeneous equilibria</a:t>
            </a:r>
            <a:r>
              <a:rPr lang="en-US" dirty="0"/>
              <a:t>. </a:t>
            </a:r>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Pure solids and pure liquids </a:t>
            </a:r>
            <a:r>
              <a:rPr lang="en-US" i="1" dirty="0"/>
              <a:t>do not appear in the </a:t>
            </a:r>
            <a:r>
              <a:rPr lang="en-US" dirty="0"/>
              <a:t>K</a:t>
            </a:r>
            <a:r>
              <a:rPr lang="en-US" i="1" dirty="0"/>
              <a:t> expression</a:t>
            </a:r>
            <a:r>
              <a:rPr lang="en-US" dirty="0"/>
              <a:t>. </a:t>
            </a:r>
          </a:p>
          <a:p>
            <a:pPr>
              <a:buClr>
                <a:schemeClr val="accent3"/>
              </a:buClr>
            </a:pPr>
            <a:endParaRPr lang="en-US" dirty="0"/>
          </a:p>
          <a:p>
            <a:pPr marL="342900" indent="-342900">
              <a:buClr>
                <a:schemeClr val="accent3"/>
              </a:buClr>
              <a:buFont typeface="Arial" panose="020B0604020202020204" pitchFamily="34" charset="0"/>
              <a:buChar char="•"/>
            </a:pPr>
            <a:r>
              <a:rPr lang="en-US" dirty="0"/>
              <a:t>The position of equilibrium is independent of the amount of solid or liquid present, </a:t>
            </a:r>
            <a:r>
              <a:rPr lang="en-US" i="1" dirty="0"/>
              <a:t>as long as at least some is present in the reaction mixture</a:t>
            </a:r>
            <a:r>
              <a:rPr lang="en-US" dirty="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58975109"/>
              </p:ext>
            </p:extLst>
          </p:nvPr>
        </p:nvGraphicFramePr>
        <p:xfrm>
          <a:off x="1922463" y="2614613"/>
          <a:ext cx="5692775" cy="661987"/>
        </p:xfrm>
        <a:graphic>
          <a:graphicData uri="http://schemas.openxmlformats.org/presentationml/2006/ole">
            <mc:AlternateContent xmlns:mc="http://schemas.openxmlformats.org/markup-compatibility/2006">
              <mc:Choice xmlns:v="urn:schemas-microsoft-com:vml" Requires="v">
                <p:oleObj spid="_x0000_s17520" name="Equation" r:id="rId3" imgW="2184120" imgH="253800" progId="Equation.DSMT4">
                  <p:embed/>
                </p:oleObj>
              </mc:Choice>
              <mc:Fallback>
                <p:oleObj name="Equation" r:id="rId3" imgW="2184120" imgH="253800" progId="Equation.DSMT4">
                  <p:embed/>
                  <p:pic>
                    <p:nvPicPr>
                      <p:cNvPr id="0" name=""/>
                      <p:cNvPicPr/>
                      <p:nvPr/>
                    </p:nvPicPr>
                    <p:blipFill>
                      <a:blip r:embed="rId4"/>
                      <a:stretch>
                        <a:fillRect/>
                      </a:stretch>
                    </p:blipFill>
                    <p:spPr>
                      <a:xfrm>
                        <a:off x="1922463" y="2614613"/>
                        <a:ext cx="5692775" cy="661987"/>
                      </a:xfrm>
                      <a:prstGeom prst="rect">
                        <a:avLst/>
                      </a:prstGeom>
                    </p:spPr>
                  </p:pic>
                </p:oleObj>
              </mc:Fallback>
            </mc:AlternateContent>
          </a:graphicData>
        </a:graphic>
      </p:graphicFrame>
    </p:spTree>
    <p:extLst>
      <p:ext uri="{BB962C8B-B14F-4D97-AF65-F5344CB8AC3E}">
        <p14:creationId xmlns:p14="http://schemas.microsoft.com/office/powerpoint/2010/main" val="1052901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13.3 Shifting Equilibria: Le </a:t>
            </a:r>
            <a:r>
              <a:rPr lang="en-US" dirty="0" err="1"/>
              <a:t>Châtelier’s</a:t>
            </a:r>
            <a:r>
              <a:rPr lang="en-US" dirty="0"/>
              <a:t> Principle</a:t>
            </a:r>
          </a:p>
          <a:p>
            <a:pPr lvl="1"/>
            <a:r>
              <a:rPr lang="en-US" dirty="0"/>
              <a:t>Describe the ways in which an equilibrium system can be stressed</a:t>
            </a:r>
          </a:p>
          <a:p>
            <a:pPr lvl="1"/>
            <a:r>
              <a:rPr lang="en-US" dirty="0"/>
              <a:t>Predict the response of a stressed equilibrium using Le </a:t>
            </a:r>
            <a:r>
              <a:rPr lang="en-US" dirty="0" err="1"/>
              <a:t>Chatelier’s</a:t>
            </a:r>
            <a:r>
              <a:rPr lang="en-US" dirty="0"/>
              <a:t> principle</a:t>
            </a:r>
          </a:p>
        </p:txBody>
      </p:sp>
    </p:spTree>
    <p:extLst>
      <p:ext uri="{BB962C8B-B14F-4D97-AF65-F5344CB8AC3E}">
        <p14:creationId xmlns:p14="http://schemas.microsoft.com/office/powerpoint/2010/main" val="177885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963360"/>
          </a:xfrm>
        </p:spPr>
        <p:txBody>
          <a:bodyPr>
            <a:normAutofit/>
          </a:bodyPr>
          <a:lstStyle/>
          <a:p>
            <a:r>
              <a:rPr lang="en-US" dirty="0"/>
              <a:t>Shifting Equilibria: Le Châtelier’s Principle</a:t>
            </a:r>
          </a:p>
        </p:txBody>
      </p:sp>
      <p:sp>
        <p:nvSpPr>
          <p:cNvPr id="4" name="Text Placeholder 3"/>
          <p:cNvSpPr>
            <a:spLocks noGrp="1"/>
          </p:cNvSpPr>
          <p:nvPr>
            <p:ph idx="1"/>
          </p:nvPr>
        </p:nvSpPr>
        <p:spPr>
          <a:xfrm>
            <a:off x="457200" y="1122630"/>
            <a:ext cx="8062912" cy="4887734"/>
          </a:xfrm>
        </p:spPr>
        <p:txBody>
          <a:bodyPr/>
          <a:lstStyle/>
          <a:p>
            <a:pPr marL="0" indent="0">
              <a:buNone/>
            </a:pPr>
            <a:r>
              <a:rPr lang="en-US" b="1" dirty="0"/>
              <a:t>Le </a:t>
            </a:r>
            <a:r>
              <a:rPr lang="en-US" b="1" dirty="0" err="1"/>
              <a:t>Châtelier’s</a:t>
            </a:r>
            <a:r>
              <a:rPr lang="en-US" b="1" dirty="0"/>
              <a:t> Principle</a:t>
            </a:r>
            <a:r>
              <a:rPr lang="en-US" dirty="0"/>
              <a:t>: </a:t>
            </a:r>
            <a:r>
              <a:rPr lang="en-US" i="1" dirty="0"/>
              <a:t>When a chemical system at equilibrium is disturbed, it returns to equilibrium by counteracting the disturbance. </a:t>
            </a:r>
          </a:p>
          <a:p>
            <a:endParaRPr lang="en-US" dirty="0"/>
          </a:p>
          <a:p>
            <a:pPr marL="342900" indent="-342900">
              <a:buClr>
                <a:schemeClr val="accent3"/>
              </a:buClr>
              <a:buFont typeface="Arial" panose="020B0604020202020204" pitchFamily="34" charset="0"/>
              <a:buChar char="•"/>
            </a:pPr>
            <a:r>
              <a:rPr lang="en-US" dirty="0"/>
              <a:t>At equilibrium </a:t>
            </a:r>
            <a:r>
              <a:rPr lang="en-US" i="1" dirty="0"/>
              <a:t>Q </a:t>
            </a:r>
            <a:r>
              <a:rPr lang="en-US" dirty="0"/>
              <a:t>= </a:t>
            </a:r>
            <a:r>
              <a:rPr lang="en-US" i="1" dirty="0"/>
              <a:t>K</a:t>
            </a:r>
            <a:r>
              <a:rPr lang="en-US" dirty="0"/>
              <a:t>.</a:t>
            </a:r>
          </a:p>
          <a:p>
            <a:pPr marL="342900" indent="-342900">
              <a:buClr>
                <a:schemeClr val="accent3"/>
              </a:buClr>
              <a:buFont typeface="Arial" panose="020B0604020202020204" pitchFamily="34" charset="0"/>
              <a:buChar char="•"/>
            </a:pPr>
            <a:r>
              <a:rPr lang="en-US" dirty="0"/>
              <a:t>The disturbance causes a change in </a:t>
            </a:r>
            <a:r>
              <a:rPr lang="en-US" i="1" dirty="0"/>
              <a:t>Q</a:t>
            </a:r>
            <a:r>
              <a:rPr lang="en-US" dirty="0"/>
              <a:t>.</a:t>
            </a:r>
          </a:p>
          <a:p>
            <a:pPr marL="342900" indent="-342900">
              <a:buClr>
                <a:schemeClr val="accent3"/>
              </a:buClr>
              <a:buFont typeface="Arial" panose="020B0604020202020204" pitchFamily="34" charset="0"/>
              <a:buChar char="•"/>
            </a:pPr>
            <a:r>
              <a:rPr lang="en-US" dirty="0"/>
              <a:t>The reaction will shift to re-establish </a:t>
            </a:r>
            <a:r>
              <a:rPr lang="en-US" i="1" dirty="0"/>
              <a:t>Q </a:t>
            </a:r>
            <a:r>
              <a:rPr lang="en-US" dirty="0"/>
              <a:t>= </a:t>
            </a:r>
            <a:r>
              <a:rPr lang="en-US" i="1" dirty="0"/>
              <a:t>K</a:t>
            </a:r>
            <a:r>
              <a:rPr lang="en-US" dirty="0"/>
              <a:t>.</a:t>
            </a:r>
          </a:p>
          <a:p>
            <a:endParaRPr lang="en-US" dirty="0"/>
          </a:p>
        </p:txBody>
      </p:sp>
    </p:spTree>
    <p:extLst>
      <p:ext uri="{BB962C8B-B14F-4D97-AF65-F5344CB8AC3E}">
        <p14:creationId xmlns:p14="http://schemas.microsoft.com/office/powerpoint/2010/main" val="3978681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Reactant or Product</a:t>
            </a:r>
          </a:p>
        </p:txBody>
      </p:sp>
      <p:sp>
        <p:nvSpPr>
          <p:cNvPr id="4" name="Text Placeholder 3"/>
          <p:cNvSpPr>
            <a:spLocks noGrp="1"/>
          </p:cNvSpPr>
          <p:nvPr>
            <p:ph idx="1"/>
          </p:nvPr>
        </p:nvSpPr>
        <p:spPr>
          <a:xfrm>
            <a:off x="457200" y="1291771"/>
            <a:ext cx="8062912" cy="4718593"/>
          </a:xfrm>
        </p:spPr>
        <p:txBody>
          <a:bodyPr/>
          <a:lstStyle/>
          <a:p>
            <a:pPr marL="342900" indent="-342900">
              <a:buClr>
                <a:schemeClr val="accent3"/>
              </a:buClr>
              <a:buFont typeface="Arial" panose="020B0604020202020204" pitchFamily="34" charset="0"/>
              <a:buChar char="•"/>
            </a:pPr>
            <a:r>
              <a:rPr lang="en-US" dirty="0"/>
              <a:t>If a chemical equilibrium is disturbed by </a:t>
            </a:r>
            <a:r>
              <a:rPr lang="en-US" i="1" dirty="0"/>
              <a:t>adding </a:t>
            </a:r>
            <a:r>
              <a:rPr lang="en-US" dirty="0"/>
              <a:t>a reactant or product, the system will proceed in the direction that consumes </a:t>
            </a:r>
            <a:r>
              <a:rPr lang="en-US" i="1" dirty="0">
                <a:solidFill>
                  <a:schemeClr val="tx1"/>
                </a:solidFill>
              </a:rPr>
              <a:t>part</a:t>
            </a:r>
            <a:r>
              <a:rPr lang="en-US" dirty="0"/>
              <a:t> of the added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If a chemical equilibrium is disturbed by </a:t>
            </a:r>
            <a:r>
              <a:rPr lang="en-US" i="1" dirty="0"/>
              <a:t>removing </a:t>
            </a:r>
            <a:r>
              <a:rPr lang="en-US" dirty="0"/>
              <a:t>a reactant or product, the system will proceed in the direction that restores </a:t>
            </a:r>
            <a:r>
              <a:rPr lang="en-US" i="1" dirty="0">
                <a:solidFill>
                  <a:schemeClr val="tx1"/>
                </a:solidFill>
              </a:rPr>
              <a:t>part </a:t>
            </a:r>
            <a:r>
              <a:rPr lang="en-US" dirty="0"/>
              <a:t>of the removed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The system responds in the way that restores equilibrium and therefore allows </a:t>
            </a:r>
            <a:r>
              <a:rPr lang="en-US" i="1" dirty="0"/>
              <a:t>Q</a:t>
            </a:r>
            <a:r>
              <a:rPr lang="en-US" dirty="0"/>
              <a:t> = </a:t>
            </a:r>
            <a:r>
              <a:rPr lang="en-US" i="1" dirty="0"/>
              <a:t>K</a:t>
            </a:r>
            <a:r>
              <a:rPr lang="en-US" dirty="0"/>
              <a:t> again. </a:t>
            </a:r>
          </a:p>
          <a:p>
            <a:pPr marL="0" indent="0">
              <a:buNone/>
            </a:pPr>
            <a:endParaRPr lang="en-US" dirty="0"/>
          </a:p>
        </p:txBody>
      </p:sp>
    </p:spTree>
    <p:extLst>
      <p:ext uri="{BB962C8B-B14F-4D97-AF65-F5344CB8AC3E}">
        <p14:creationId xmlns:p14="http://schemas.microsoft.com/office/powerpoint/2010/main" val="3132350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Pure Liquid or Solid</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Adding or removing a pure liquid or solid has </a:t>
            </a:r>
            <a:r>
              <a:rPr lang="en-US" i="1" dirty="0"/>
              <a:t>no effect </a:t>
            </a:r>
            <a:r>
              <a:rPr lang="en-US" dirty="0"/>
              <a:t>on the system unless all of the liquid or solid is removed. </a:t>
            </a:r>
          </a:p>
          <a:p>
            <a:pPr>
              <a:buClr>
                <a:schemeClr val="accent3"/>
              </a:buClr>
            </a:pPr>
            <a:endParaRPr lang="en-US" dirty="0"/>
          </a:p>
          <a:p>
            <a:pPr marL="342900" indent="-342900">
              <a:buClr>
                <a:schemeClr val="accent3"/>
              </a:buClr>
              <a:buFont typeface="Arial" panose="020B0604020202020204" pitchFamily="34" charset="0"/>
              <a:buChar char="•"/>
            </a:pPr>
            <a:r>
              <a:rPr lang="en-US" dirty="0"/>
              <a:t>This is because pure liquids and solids do not appear in the equilibrium expression.</a:t>
            </a:r>
          </a:p>
          <a:p>
            <a:pPr marL="0" indent="0">
              <a:buNone/>
            </a:pPr>
            <a:endParaRPr lang="en-US" dirty="0"/>
          </a:p>
        </p:txBody>
      </p:sp>
    </p:spTree>
    <p:extLst>
      <p:ext uri="{BB962C8B-B14F-4D97-AF65-F5344CB8AC3E}">
        <p14:creationId xmlns:p14="http://schemas.microsoft.com/office/powerpoint/2010/main" val="2999496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Figure 13.7</a:t>
            </a:r>
          </a:p>
        </p:txBody>
      </p:sp>
      <p:pic>
        <p:nvPicPr>
          <p:cNvPr id="18434" name="Picture 2" descr="A bottle of soda sitting on the ground is shown with a large amount of fizz-filled liquid spewing out of the top."/>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57219" y="1573505"/>
            <a:ext cx="4457700" cy="3063875"/>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idx="1"/>
          </p:nvPr>
        </p:nvSpPr>
        <p:spPr>
          <a:xfrm>
            <a:off x="457200" y="5022166"/>
            <a:ext cx="8062912" cy="886266"/>
          </a:xfrm>
        </p:spPr>
        <p:txBody>
          <a:bodyPr>
            <a:normAutofit fontScale="77500" lnSpcReduction="20000"/>
          </a:bodyPr>
          <a:lstStyle/>
          <a:p>
            <a:pPr marL="0" indent="0">
              <a:lnSpc>
                <a:spcPct val="120000"/>
              </a:lnSpc>
              <a:buNone/>
            </a:pPr>
            <a:r>
              <a:rPr lang="en-US" dirty="0"/>
              <a:t>Opening a soft-drink bottle lowers the CO</a:t>
            </a:r>
            <a:r>
              <a:rPr lang="en-US" baseline="-25000" dirty="0"/>
              <a:t>2</a:t>
            </a:r>
            <a:r>
              <a:rPr lang="en-US" dirty="0"/>
              <a:t> pressure above the beverage, shifting the dissolution equilibrium and releasing dissolved CO</a:t>
            </a:r>
            <a:r>
              <a:rPr lang="en-US" baseline="-25000" dirty="0"/>
              <a:t>2</a:t>
            </a:r>
            <a:r>
              <a:rPr lang="en-US" dirty="0"/>
              <a:t> from the beverage. (credit: modification of work by “D Coetzee”/Flickr)</a:t>
            </a:r>
          </a:p>
        </p:txBody>
      </p:sp>
    </p:spTree>
    <p:extLst>
      <p:ext uri="{BB962C8B-B14F-4D97-AF65-F5344CB8AC3E}">
        <p14:creationId xmlns:p14="http://schemas.microsoft.com/office/powerpoint/2010/main" val="3340276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Changes in Temperature</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If you increase the temperature, you increase the heat. The equilibrium responds in a fashion that consumes the added heat.</a:t>
            </a:r>
          </a:p>
          <a:p>
            <a:pPr marL="0" indent="0">
              <a:buNone/>
            </a:pPr>
            <a:endParaRPr lang="en-US" dirty="0"/>
          </a:p>
        </p:txBody>
      </p:sp>
    </p:spTree>
    <p:extLst>
      <p:ext uri="{BB962C8B-B14F-4D97-AF65-F5344CB8AC3E}">
        <p14:creationId xmlns:p14="http://schemas.microsoft.com/office/powerpoint/2010/main" val="2099237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Temperature and the Equilibrium Constant</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Changing the temperature of a system results in a change in the value of the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dirty="0"/>
              <a:t>If the forward reaction is exothermic, then </a:t>
            </a:r>
            <a:r>
              <a:rPr lang="en-US" i="1" dirty="0"/>
              <a:t>K</a:t>
            </a:r>
            <a:r>
              <a:rPr lang="en-US" dirty="0"/>
              <a:t> decreases as </a:t>
            </a:r>
            <a:r>
              <a:rPr lang="en-US" i="1" dirty="0"/>
              <a:t>T</a:t>
            </a:r>
            <a:r>
              <a:rPr lang="en-US" dirty="0"/>
              <a:t> increases.</a:t>
            </a:r>
          </a:p>
          <a:p>
            <a:pPr>
              <a:buClr>
                <a:schemeClr val="accent3"/>
              </a:buClr>
            </a:pPr>
            <a:endParaRPr lang="en-US" dirty="0"/>
          </a:p>
          <a:p>
            <a:pPr marL="342900" indent="-342900">
              <a:buClr>
                <a:schemeClr val="accent3"/>
              </a:buClr>
              <a:buFont typeface="Arial" panose="020B0604020202020204" pitchFamily="34" charset="0"/>
              <a:buChar char="•"/>
            </a:pPr>
            <a:r>
              <a:rPr lang="en-US" dirty="0"/>
              <a:t>If the forward reaction is endothermic, then </a:t>
            </a:r>
            <a:r>
              <a:rPr lang="en-US" i="1" dirty="0"/>
              <a:t>K</a:t>
            </a:r>
            <a:r>
              <a:rPr lang="en-US" dirty="0"/>
              <a:t> increases as </a:t>
            </a:r>
            <a:r>
              <a:rPr lang="en-US" i="1" dirty="0"/>
              <a:t>T</a:t>
            </a:r>
            <a:r>
              <a:rPr lang="en-US" dirty="0"/>
              <a:t> increases. </a:t>
            </a:r>
          </a:p>
          <a:p>
            <a:endParaRPr lang="en-US" dirty="0"/>
          </a:p>
        </p:txBody>
      </p:sp>
    </p:spTree>
    <p:extLst>
      <p:ext uri="{BB962C8B-B14F-4D97-AF65-F5344CB8AC3E}">
        <p14:creationId xmlns:p14="http://schemas.microsoft.com/office/powerpoint/2010/main" val="1709731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13.4 Equilibrium Calculations</a:t>
            </a:r>
          </a:p>
          <a:p>
            <a:pPr lvl="1"/>
            <a:r>
              <a:rPr lang="en-US" dirty="0"/>
              <a:t>Identify the changes in concentration or pressure that occur for chemical species in equilibrium systems</a:t>
            </a:r>
          </a:p>
          <a:p>
            <a:pPr lvl="1"/>
            <a:r>
              <a:rPr lang="en-US" dirty="0"/>
              <a:t>Calculate equilibrium concentrations or pressures and equilibrium constants, using various algebraic approaches</a:t>
            </a:r>
          </a:p>
          <a:p>
            <a:pPr lvl="1"/>
            <a:r>
              <a:rPr lang="en-US" dirty="0"/>
              <a:t>Explain how temperature affects the spontaneity of some </a:t>
            </a:r>
            <a:r>
              <a:rPr lang="en-US" dirty="0" err="1"/>
              <a:t>proceses</a:t>
            </a:r>
            <a:endParaRPr lang="en-US" dirty="0"/>
          </a:p>
          <a:p>
            <a:pPr lvl="1"/>
            <a:r>
              <a:rPr lang="en-US" dirty="0"/>
              <a:t>Relate standard free energy changes to equilibrium constants</a:t>
            </a:r>
          </a:p>
          <a:p>
            <a:pPr lvl="1"/>
            <a:endParaRPr lang="en-US" dirty="0"/>
          </a:p>
        </p:txBody>
      </p:sp>
    </p:spTree>
    <p:extLst>
      <p:ext uri="{BB962C8B-B14F-4D97-AF65-F5344CB8AC3E}">
        <p14:creationId xmlns:p14="http://schemas.microsoft.com/office/powerpoint/2010/main" val="2413978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Calculations</a:t>
            </a:r>
          </a:p>
        </p:txBody>
      </p:sp>
      <p:sp>
        <p:nvSpPr>
          <p:cNvPr id="4" name="Text Placeholder 3"/>
          <p:cNvSpPr>
            <a:spLocks noGrp="1"/>
          </p:cNvSpPr>
          <p:nvPr>
            <p:ph idx="1"/>
          </p:nvPr>
        </p:nvSpPr>
        <p:spPr>
          <a:xfrm>
            <a:off x="457200" y="1262743"/>
            <a:ext cx="8062912" cy="4747621"/>
          </a:xfrm>
        </p:spPr>
        <p:txBody>
          <a:bodyPr/>
          <a:lstStyle/>
          <a:p>
            <a:pPr marL="0" indent="0">
              <a:buNone/>
            </a:pPr>
            <a:r>
              <a:rPr lang="en-US" b="1" dirty="0"/>
              <a:t>Types of Equilibrium Calculations:</a:t>
            </a:r>
          </a:p>
          <a:p>
            <a:endParaRPr lang="en-US" b="1" dirty="0"/>
          </a:p>
          <a:p>
            <a:pPr marL="342900" indent="-342900">
              <a:buClr>
                <a:schemeClr val="accent3"/>
              </a:buClr>
              <a:buFont typeface="Arial" panose="020B0604020202020204" pitchFamily="34" charset="0"/>
              <a:buChar char="•"/>
            </a:pPr>
            <a:r>
              <a:rPr lang="en-US" dirty="0"/>
              <a:t>Calculation of an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missing equilibrium concentration or partial pressure</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equilibrium concentrations (or partial pressures) from initial concentrations (or partial pressures)</a:t>
            </a:r>
          </a:p>
          <a:p>
            <a:endParaRPr lang="en-US" dirty="0"/>
          </a:p>
        </p:txBody>
      </p:sp>
    </p:spTree>
    <p:extLst>
      <p:ext uri="{BB962C8B-B14F-4D97-AF65-F5344CB8AC3E}">
        <p14:creationId xmlns:p14="http://schemas.microsoft.com/office/powerpoint/2010/main" val="396992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13.1 Chemical Equilibria</a:t>
            </a:r>
          </a:p>
          <a:p>
            <a:pPr lvl="1"/>
            <a:r>
              <a:rPr lang="en-US" dirty="0"/>
              <a:t>Describe the nature of equilibrium systems</a:t>
            </a:r>
          </a:p>
          <a:p>
            <a:pPr lvl="1"/>
            <a:r>
              <a:rPr lang="en-US" dirty="0"/>
              <a:t>Explain the dynamic nature of a chemical equilibrium</a:t>
            </a:r>
          </a:p>
        </p:txBody>
      </p:sp>
    </p:spTree>
    <p:extLst>
      <p:ext uri="{BB962C8B-B14F-4D97-AF65-F5344CB8AC3E}">
        <p14:creationId xmlns:p14="http://schemas.microsoft.com/office/powerpoint/2010/main" val="2994751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13.6</a:t>
            </a:r>
          </a:p>
        </p:txBody>
      </p:sp>
      <p:pic>
        <p:nvPicPr>
          <p:cNvPr id="21506" name="Picture 2" descr="This table has two main columns and four rows. The first row for the first column does not have a heading and then has the following in the first column: Initial concentration ( M ), Change ( M ), Equilibrium concentration ( M ). The second column has the header, “I subscript 2 plus sign I superscript negative sign equilibrium arrow I subscript 3 superscript negative sign.” Under the second column is a subgroup of three rows and three columns. The first column has the following: 1.000 times 10 to the negative third power, negative x, 1.000 times 10 to the negative third power minus x. The second column has the following: 1.000 times 10 to the negative third power, negative x, 1.000 times 10 to the negative third power minus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8650" y="1647731"/>
            <a:ext cx="7715378" cy="2538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64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13.6</a:t>
            </a:r>
          </a:p>
        </p:txBody>
      </p:sp>
      <p:pic>
        <p:nvPicPr>
          <p:cNvPr id="22530" name="Picture 2" descr="This table has two main columns and four rows. The first row for the first column does not have a heading and then has the following in the first column: Initial concentration ( M ), Change ( M ), Equilibrium concentration ( M ). The second column has the header, “I subscript 2 plus sign I superscript negative sign equilibrium arrow I subscript 3 superscript negative sign.” Under the second column is a subgroup of three rows and three columns. The first column has the following: 1.000 times 10 to the negative third power, negative 3.39 times 10 to the negative fourth power, 6.61 times 10 to the negative fourth power. The second column has the following: 1.000 times 10 to the negative third power, negative 3.39 times 10 to the negative fourth power, 6.61 times 10 to the negative fourth power. The third column has the following: 0, positive 3.39 times 10 to the negative fourth power, 3.39 times 10 to the negative fourth powe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0763" y="1837853"/>
            <a:ext cx="7994587" cy="216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95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13.8</a:t>
            </a:r>
          </a:p>
        </p:txBody>
      </p:sp>
      <p:pic>
        <p:nvPicPr>
          <p:cNvPr id="23554" name="Picture 2" descr="This table has two main columns and four rows. The first row for the first column does not have a heading and then has the following in the first column: Initial concentration ( M ), Change ( M ), Equilibrium concentration ( M ). The second column has the header, “P C l subscript 5 equilibrium arrow P C l subscript 3 plus C l subscript 2.” Under the second column is a subgroup of three rows and three columns. The first column has the following: 1.00, negative x, 1.00 minus x. The second column has the following: 0, positive x,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4938" y="1874068"/>
            <a:ext cx="7940412" cy="214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11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13.9</a:t>
            </a:r>
          </a:p>
        </p:txBody>
      </p:sp>
      <p:pic>
        <p:nvPicPr>
          <p:cNvPr id="24578" name="Picture 2" descr="This table has two main columns and four rows. The first row for the first column does not have a heading and then has the following: Initial pressure ( M ), Change ( M ), Equilibrium ( M ). The second column has the header, “H C N ( a q ) equilibrium arrow H superscript plus sign ( a q ) plus C N subscript negative sign ( a q ).” Under the second column is a subgroup of three columns and three rows. The first column has the following: 0.15, negative x, 0.15 minus x. The second column has the following: 0, positive x, x. The third column has the following: 0, positive x,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1886" y="1799721"/>
            <a:ext cx="8066965" cy="2174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552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ΔI </a:t>
            </a:r>
          </a:p>
        </p:txBody>
      </p:sp>
      <p:sp>
        <p:nvSpPr>
          <p:cNvPr id="3" name="Content Placeholder 2"/>
          <p:cNvSpPr>
            <a:spLocks noGrp="1"/>
          </p:cNvSpPr>
          <p:nvPr>
            <p:ph idx="1"/>
          </p:nvPr>
        </p:nvSpPr>
        <p:spPr/>
        <p:txBody>
          <a:bodyPr/>
          <a:lstStyle/>
          <a:p>
            <a:r>
              <a:rPr lang="en-US" dirty="0"/>
              <a:t>The changes in Gibbs free energy (</a:t>
            </a:r>
            <a:r>
              <a:rPr lang="en-US" altLang="en-US" dirty="0">
                <a:latin typeface="Symbol" charset="2"/>
                <a:cs typeface="Symbol" charset="2"/>
              </a:rPr>
              <a:t>D</a:t>
            </a:r>
            <a:r>
              <a:rPr lang="en-US" dirty="0"/>
              <a:t>G) or simply change in free energy allow us to predict spontaneity by focusing on the system only. </a:t>
            </a:r>
          </a:p>
          <a:p>
            <a:endParaRPr lang="en-US" dirty="0"/>
          </a:p>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978081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i="1" dirty="0"/>
              <a:t>G</a:t>
            </a:r>
            <a:r>
              <a:rPr lang="en-US" dirty="0"/>
              <a:t> and Spontaneity </a:t>
            </a:r>
          </a:p>
        </p:txBody>
      </p:sp>
      <p:sp>
        <p:nvSpPr>
          <p:cNvPr id="3" name="Content Placeholder 2"/>
          <p:cNvSpPr>
            <a:spLocks noGrp="1"/>
          </p:cNvSpPr>
          <p:nvPr>
            <p:ph idx="1"/>
          </p:nvPr>
        </p:nvSpPr>
        <p:spPr/>
        <p:txBody>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a:p>
            <a:r>
              <a:rPr lang="en-US" dirty="0"/>
              <a:t>The sign of </a:t>
            </a:r>
            <a:r>
              <a:rPr lang="en-US" altLang="en-US" dirty="0">
                <a:latin typeface="Symbol" charset="2"/>
                <a:cs typeface="Symbol" charset="2"/>
              </a:rPr>
              <a:t>D</a:t>
            </a:r>
            <a:r>
              <a:rPr lang="en-US" dirty="0"/>
              <a:t>G indicates if a reaction will be spontaneous or not. </a:t>
            </a:r>
          </a:p>
          <a:p>
            <a:endParaRPr lang="en-US" dirty="0"/>
          </a:p>
          <a:p>
            <a:pPr lvl="1"/>
            <a:r>
              <a:rPr lang="en-US" dirty="0"/>
              <a:t>If </a:t>
            </a:r>
            <a:r>
              <a:rPr lang="en-US" altLang="en-US" dirty="0">
                <a:latin typeface="Symbol" charset="2"/>
                <a:cs typeface="Symbol" charset="2"/>
              </a:rPr>
              <a:t>D</a:t>
            </a:r>
            <a:r>
              <a:rPr lang="en-US" dirty="0"/>
              <a:t>G &lt; 0, the reaction is spontaneous in the forward direction.</a:t>
            </a:r>
          </a:p>
          <a:p>
            <a:pPr lvl="1"/>
            <a:endParaRPr lang="en-US" dirty="0"/>
          </a:p>
          <a:p>
            <a:pPr lvl="1"/>
            <a:r>
              <a:rPr lang="en-US" dirty="0"/>
              <a:t>If </a:t>
            </a:r>
            <a:r>
              <a:rPr lang="en-US" altLang="en-US" dirty="0">
                <a:latin typeface="Symbol" charset="2"/>
                <a:cs typeface="Symbol" charset="2"/>
              </a:rPr>
              <a:t>D</a:t>
            </a:r>
            <a:r>
              <a:rPr lang="en-US" dirty="0"/>
              <a:t>G &gt; 0, the reaction is nonspontaneous in the forward direction</a:t>
            </a:r>
          </a:p>
          <a:p>
            <a:pPr lvl="1"/>
            <a:endParaRPr lang="en-US" dirty="0"/>
          </a:p>
          <a:p>
            <a:pPr lvl="1"/>
            <a:r>
              <a:rPr lang="en-US" dirty="0"/>
              <a:t>If </a:t>
            </a:r>
            <a:r>
              <a:rPr lang="en-US" altLang="en-US" dirty="0">
                <a:latin typeface="Symbol" charset="2"/>
                <a:cs typeface="Symbol" charset="2"/>
              </a:rPr>
              <a:t>D</a:t>
            </a:r>
            <a:r>
              <a:rPr lang="en-US" dirty="0"/>
              <a:t>G = 0, the system is at equilibrium</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0751521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among Δ</a:t>
            </a:r>
            <a:r>
              <a:rPr lang="en-US" i="1" dirty="0"/>
              <a:t>G</a:t>
            </a:r>
            <a:r>
              <a:rPr lang="en-US" dirty="0"/>
              <a:t>, Δ</a:t>
            </a:r>
            <a:r>
              <a:rPr lang="en-US" i="1" dirty="0"/>
              <a:t>H</a:t>
            </a:r>
            <a:r>
              <a:rPr lang="en-US" dirty="0"/>
              <a:t>, and Δ</a:t>
            </a:r>
            <a:r>
              <a:rPr lang="en-US" i="1" dirty="0"/>
              <a:t>S</a:t>
            </a:r>
          </a:p>
        </p:txBody>
      </p:sp>
      <p:sp>
        <p:nvSpPr>
          <p:cNvPr id="3" name="Content Placeholder 2"/>
          <p:cNvSpPr>
            <a:spLocks noGrp="1"/>
          </p:cNvSpPr>
          <p:nvPr>
            <p:ph idx="1"/>
          </p:nvPr>
        </p:nvSpPr>
        <p:spPr>
          <a:xfrm>
            <a:off x="628650" y="955965"/>
            <a:ext cx="7886700" cy="5095514"/>
          </a:xfrm>
        </p:spPr>
        <p:txBody>
          <a:bodyPr>
            <a:normAutofit/>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p>
          <a:p>
            <a:r>
              <a:rPr lang="en-US" altLang="en-US" dirty="0"/>
              <a:t>Spontaneous reactions, those with –ΔG, generally have</a:t>
            </a:r>
          </a:p>
          <a:p>
            <a:pPr lvl="1"/>
            <a:r>
              <a:rPr lang="en-US" altLang="en-US" dirty="0"/>
              <a:t>Δ</a:t>
            </a:r>
            <a:r>
              <a:rPr lang="en-US" altLang="en-US" i="1" dirty="0"/>
              <a:t>H</a:t>
            </a:r>
            <a:r>
              <a:rPr lang="en-US" altLang="en-US" dirty="0"/>
              <a:t> &lt; 0  </a:t>
            </a:r>
          </a:p>
          <a:p>
            <a:pPr lvl="1"/>
            <a:r>
              <a:rPr lang="en-US" altLang="en-US" dirty="0"/>
              <a:t>Exothermic reaction.</a:t>
            </a:r>
          </a:p>
          <a:p>
            <a:pPr lvl="1"/>
            <a:r>
              <a:rPr lang="en-US" altLang="en-US" dirty="0"/>
              <a:t>A negative ΔH will contribute to a negative Δ</a:t>
            </a:r>
            <a:r>
              <a:rPr lang="en-US" altLang="en-US" i="1" dirty="0"/>
              <a:t>G</a:t>
            </a:r>
            <a:r>
              <a:rPr lang="en-US" altLang="en-US" dirty="0"/>
              <a:t>. </a:t>
            </a:r>
          </a:p>
          <a:p>
            <a:endParaRPr lang="en-US" altLang="en-US" dirty="0"/>
          </a:p>
          <a:p>
            <a:pPr lvl="1"/>
            <a:r>
              <a:rPr lang="en-US" altLang="en-US" dirty="0"/>
              <a:t>Δ</a:t>
            </a:r>
            <a:r>
              <a:rPr lang="en-US" altLang="en-US" i="1" dirty="0"/>
              <a:t>S</a:t>
            </a:r>
            <a:r>
              <a:rPr lang="en-US" altLang="en-US" dirty="0"/>
              <a:t> &gt; 0</a:t>
            </a:r>
          </a:p>
          <a:p>
            <a:pPr lvl="1"/>
            <a:r>
              <a:rPr lang="en-US" altLang="en-US" dirty="0"/>
              <a:t>A positive Δ</a:t>
            </a:r>
            <a:r>
              <a:rPr lang="en-US" altLang="en-US" i="1" dirty="0"/>
              <a:t>S</a:t>
            </a:r>
            <a:r>
              <a:rPr lang="en-US" altLang="en-US" dirty="0"/>
              <a:t> will contribute to a negative Δ</a:t>
            </a:r>
            <a:r>
              <a:rPr lang="en-US" altLang="en-US" i="1" dirty="0"/>
              <a:t>G</a:t>
            </a:r>
            <a:r>
              <a:rPr lang="en-US" altLang="en-US" dirty="0"/>
              <a:t>.</a:t>
            </a:r>
          </a:p>
          <a:p>
            <a:endParaRPr lang="en-US" altLang="en-US" dirty="0"/>
          </a:p>
          <a:p>
            <a:r>
              <a:rPr lang="en-US" altLang="en-US" dirty="0"/>
              <a:t>Note that a reaction can still be spontaneous (have a –Δ</a:t>
            </a:r>
            <a:r>
              <a:rPr lang="en-US" altLang="en-US" i="1" dirty="0"/>
              <a:t>G</a:t>
            </a:r>
            <a:r>
              <a:rPr lang="en-US" altLang="en-US" dirty="0"/>
              <a:t>) when Δ</a:t>
            </a:r>
            <a:r>
              <a:rPr lang="en-US" altLang="en-US" i="1" dirty="0"/>
              <a:t>H</a:t>
            </a:r>
            <a:r>
              <a:rPr lang="en-US" altLang="en-US" dirty="0"/>
              <a:t> is positive or Δ</a:t>
            </a:r>
            <a:r>
              <a:rPr lang="en-US" altLang="en-US" i="1" dirty="0"/>
              <a:t>S</a:t>
            </a:r>
            <a:r>
              <a:rPr lang="en-US" altLang="en-US" dirty="0"/>
              <a:t> is negative, but not both.</a:t>
            </a:r>
          </a:p>
          <a:p>
            <a:endParaRPr lang="en-US" altLang="en-US" dirty="0"/>
          </a:p>
          <a:p>
            <a:r>
              <a:rPr lang="en-US" altLang="en-US" dirty="0"/>
              <a:t>Also note that there is a temperature dependence. </a:t>
            </a:r>
          </a:p>
          <a:p>
            <a:endParaRPr lang="en-US" altLang="en-US" i="1" dirty="0"/>
          </a:p>
          <a:p>
            <a:pPr marL="0" indent="0">
              <a:buNone/>
            </a:pPr>
            <a:endParaRPr lang="en-US" altLang="en-US" i="1" dirty="0"/>
          </a:p>
          <a:p>
            <a:endParaRPr lang="en-US" dirty="0"/>
          </a:p>
        </p:txBody>
      </p:sp>
    </p:spTree>
    <p:extLst>
      <p:ext uri="{BB962C8B-B14F-4D97-AF65-F5344CB8AC3E}">
        <p14:creationId xmlns:p14="http://schemas.microsoft.com/office/powerpoint/2010/main" val="1056999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a:t>
            </a:r>
            <a:r>
              <a:rPr lang="en-US" i="1" dirty="0"/>
              <a:t>G</a:t>
            </a:r>
            <a:r>
              <a:rPr lang="en-US" dirty="0"/>
              <a:t> = </a:t>
            </a:r>
            <a:r>
              <a:rPr lang="el-GR" dirty="0"/>
              <a:t>Δ</a:t>
            </a:r>
            <a:r>
              <a:rPr lang="en-US" i="1" dirty="0"/>
              <a:t>H</a:t>
            </a:r>
            <a:r>
              <a:rPr lang="en-US" dirty="0"/>
              <a:t> – </a:t>
            </a:r>
            <a:r>
              <a:rPr lang="en-US" i="1" dirty="0"/>
              <a:t>T</a:t>
            </a:r>
            <a:r>
              <a:rPr lang="el-GR" dirty="0"/>
              <a:t>Δ</a:t>
            </a:r>
            <a:r>
              <a:rPr lang="en-US" i="1" dirty="0"/>
              <a: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9672352"/>
              </p:ext>
            </p:extLst>
          </p:nvPr>
        </p:nvGraphicFramePr>
        <p:xfrm>
          <a:off x="628650" y="955675"/>
          <a:ext cx="7886700" cy="1483360"/>
        </p:xfrm>
        <a:graphic>
          <a:graphicData uri="http://schemas.openxmlformats.org/drawingml/2006/table">
            <a:tbl>
              <a:tblPr firstRow="1" bandRow="1">
                <a:tableStyleId>{5940675A-B579-460E-94D1-54222C63F5DA}</a:tableStyleId>
              </a:tblPr>
              <a:tblGrid>
                <a:gridCol w="1405633">
                  <a:extLst>
                    <a:ext uri="{9D8B030D-6E8A-4147-A177-3AD203B41FA5}">
                      <a16:colId xmlns:a16="http://schemas.microsoft.com/office/drawing/2014/main" val="20000"/>
                    </a:ext>
                  </a:extLst>
                </a:gridCol>
                <a:gridCol w="1417834">
                  <a:extLst>
                    <a:ext uri="{9D8B030D-6E8A-4147-A177-3AD203B41FA5}">
                      <a16:colId xmlns:a16="http://schemas.microsoft.com/office/drawing/2014/main" val="20001"/>
                    </a:ext>
                  </a:extLst>
                </a:gridCol>
                <a:gridCol w="2219218">
                  <a:extLst>
                    <a:ext uri="{9D8B030D-6E8A-4147-A177-3AD203B41FA5}">
                      <a16:colId xmlns:a16="http://schemas.microsoft.com/office/drawing/2014/main" val="20002"/>
                    </a:ext>
                  </a:extLst>
                </a:gridCol>
                <a:gridCol w="2844015">
                  <a:extLst>
                    <a:ext uri="{9D8B030D-6E8A-4147-A177-3AD203B41FA5}">
                      <a16:colId xmlns:a16="http://schemas.microsoft.com/office/drawing/2014/main" val="20003"/>
                    </a:ext>
                  </a:extLst>
                </a:gridCol>
              </a:tblGrid>
              <a:tr h="370840">
                <a:tc>
                  <a:txBody>
                    <a:bodyPr/>
                    <a:lstStyle/>
                    <a:p>
                      <a:pPr algn="ctr"/>
                      <a:r>
                        <a:rPr lang="el-GR" b="1" dirty="0"/>
                        <a:t>Δ</a:t>
                      </a:r>
                      <a:r>
                        <a:rPr lang="en-US" b="1" i="1" dirty="0"/>
                        <a:t>H</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S</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G</a:t>
                      </a:r>
                      <a:r>
                        <a:rPr lang="en-US" b="1" dirty="0"/>
                        <a:t> </a:t>
                      </a:r>
                    </a:p>
                  </a:txBody>
                  <a:tcPr/>
                </a:tc>
                <a:tc>
                  <a:txBody>
                    <a:bodyPr/>
                    <a:lstStyle/>
                    <a:p>
                      <a:pPr algn="ctr"/>
                      <a:r>
                        <a:rPr lang="en-US" b="1" dirty="0"/>
                        <a:t>Spontaneous?</a:t>
                      </a:r>
                    </a:p>
                  </a:txBody>
                  <a:tcPr/>
                </a:tc>
                <a:extLst>
                  <a:ext uri="{0D108BD9-81ED-4DB2-BD59-A6C34878D82A}">
                    <a16:rowId xmlns:a16="http://schemas.microsoft.com/office/drawing/2014/main" val="10000"/>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dirty="0"/>
                        <a:t>+</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a:t>
                      </a:r>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367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13.8</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There are four possibilities regarding the signs of enthalpy and entropy changes.</a:t>
            </a:r>
          </a:p>
        </p:txBody>
      </p:sp>
      <p:pic>
        <p:nvPicPr>
          <p:cNvPr id="9" name="Figure" descr="A table with three columns and four rows is shown. The first column has the phrase, “Delta S greater than zero ( increase in entropy ),” in the third row and the phrase, “Delta S less than zero ( decrease in entropy),” in the fourth row. The second and third columns have the phrase, “Summary of the Four Scenarios for Enthalpy and Entropy Changes,” written above them. The second column has, “delta H greater than zero ( endothermic ),” in the second row, “delta G less than zero at high temperature, delta G greater than zero at low temperature, Process is spontaneous at high temperature,” in the third row, and “delta G greater than zero at any temperature, Process is nonspontaneous at any temperature,” in the fourth row. The third column has, “delta H less than zero ( exothermic ),” in the second row, “delta G less than zero at any temperature, Process is spontaneous at any temperature,” in the third row, and “delta G less than zero at low temperature, delta G greater than zero at high temperature, Process is spontaneous at low temperature.”"/>
          <p:cNvPicPr>
            <a:picLocks noChangeAspect="1"/>
          </p:cNvPicPr>
          <p:nvPr/>
        </p:nvPicPr>
        <p:blipFill>
          <a:blip r:embed="rId2" cstate="email">
            <a:extLst>
              <a:ext uri="{28A0092B-C50C-407E-A947-70E740481C1C}">
                <a14:useLocalDpi xmlns:a14="http://schemas.microsoft.com/office/drawing/2010/main" val="0"/>
              </a:ext>
            </a:extLst>
          </a:blip>
          <a:srcRect t="-9528" b="-952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72073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13.9</a:t>
            </a:r>
          </a:p>
        </p:txBody>
      </p:sp>
      <p:sp>
        <p:nvSpPr>
          <p:cNvPr id="7" name="Figure Legend"/>
          <p:cNvSpPr>
            <a:spLocks noGrp="1"/>
          </p:cNvSpPr>
          <p:nvPr>
            <p:ph idx="13"/>
          </p:nvPr>
        </p:nvSpPr>
        <p:spPr>
          <a:xfrm>
            <a:off x="471638" y="5414481"/>
            <a:ext cx="8043712" cy="775615"/>
          </a:xfrm>
        </p:spPr>
        <p:txBody>
          <a:bodyPr>
            <a:normAutofit/>
          </a:bodyPr>
          <a:lstStyle/>
          <a:p>
            <a:r>
              <a:rPr lang="en-US" sz="1600" dirty="0"/>
              <a:t>These plots show the variation in Δ</a:t>
            </a:r>
            <a:r>
              <a:rPr lang="en-US" sz="1600" i="1" dirty="0"/>
              <a:t>G</a:t>
            </a:r>
            <a:r>
              <a:rPr lang="en-US" sz="1600" dirty="0"/>
              <a:t> with temperature for the four possible combinations of arithmetic sign for Δ</a:t>
            </a:r>
            <a:r>
              <a:rPr lang="en-US" sz="1600" i="1" dirty="0"/>
              <a:t>H</a:t>
            </a:r>
            <a:r>
              <a:rPr lang="en-US" sz="1600" dirty="0"/>
              <a:t> and Δ</a:t>
            </a:r>
            <a:r>
              <a:rPr lang="en-US" sz="1600" i="1" dirty="0"/>
              <a:t>S</a:t>
            </a:r>
            <a:r>
              <a:rPr lang="en-US" sz="1600" dirty="0"/>
              <a:t>.</a:t>
            </a:r>
          </a:p>
        </p:txBody>
      </p:sp>
      <p:pic>
        <p:nvPicPr>
          <p:cNvPr id="14338" name="Picture 2" descr="A graph is shown where the y-axis is labeled, “Free energy,” and the x-axis is labeled, “Increasing temperature ( K ).” The value of zero is written midway up the y-axis with the label, “delta G greater than 0,” written above this line and, “delta G less than 0,” written below it. The bottom half of the graph is labeled on the right as, “Spontaneous,” and the top half is labeled on the right as, “Nonspontaneous.” A green line labeled, “delta H less than 0, delta S greater than 0,” extends from a quarter of the way up the y-axis to the bottom right of the graph. A yellow line labeled, “delta H less than 0, delta S less than 0,” extends from a quarter of the way up the y-axis to the middle right of the graph. A second yellow line labeled, “delta H greater than 0, delta S greater than 0,” extends from three quarters of the way up the y-axis to the middle right of the graph. A red line labeled, “delta H greater than 0, delta S less than 0,” extends from three quarters of the way up the y-axis to the top right of the graph."/>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15624" y="873302"/>
            <a:ext cx="3394758" cy="4439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22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 </a:t>
            </a:r>
          </a:p>
        </p:txBody>
      </p:sp>
      <p:sp>
        <p:nvSpPr>
          <p:cNvPr id="4" name="Text Placeholder 3"/>
          <p:cNvSpPr>
            <a:spLocks noGrp="1"/>
          </p:cNvSpPr>
          <p:nvPr>
            <p:ph idx="1"/>
          </p:nvPr>
        </p:nvSpPr>
        <p:spPr>
          <a:xfrm>
            <a:off x="457200" y="1248229"/>
            <a:ext cx="8062912" cy="4762135"/>
          </a:xfrm>
        </p:spPr>
        <p:txBody>
          <a:bodyPr/>
          <a:lstStyle/>
          <a:p>
            <a:pPr>
              <a:buClr>
                <a:schemeClr val="accent3"/>
              </a:buClr>
            </a:pPr>
            <a:r>
              <a:rPr lang="en-US" dirty="0"/>
              <a:t>Reactions with an appreciable reverse reaction are often best represented as an </a:t>
            </a:r>
            <a:r>
              <a:rPr lang="en-US" b="1" dirty="0"/>
              <a:t>equilibrium</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
        <p:nvSpPr>
          <p:cNvPr id="6" name="Rectangle 5"/>
          <p:cNvSpPr/>
          <p:nvPr/>
        </p:nvSpPr>
        <p:spPr>
          <a:xfrm>
            <a:off x="1898033" y="2967335"/>
            <a:ext cx="534793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N</a:t>
            </a:r>
            <a:r>
              <a:rPr lang="en-US" sz="5400" baseline="-25000" dirty="0" smtClean="0">
                <a:ln w="0"/>
                <a:effectLst>
                  <a:outerShdw blurRad="38100" dist="19050" dir="2700000" algn="tl" rotWithShape="0">
                    <a:schemeClr val="dk1">
                      <a:alpha val="40000"/>
                    </a:schemeClr>
                  </a:outerShdw>
                </a:effectLst>
                <a:sym typeface="Wingdings" panose="05000000000000000000" pitchFamily="2" charset="2"/>
              </a:rPr>
              <a:t>2</a:t>
            </a:r>
            <a:r>
              <a:rPr lang="en-US" sz="5400" b="0" cap="none" spc="0" dirty="0" smtClean="0">
                <a:ln w="0"/>
                <a:solidFill>
                  <a:schemeClr val="tx1"/>
                </a:solidFill>
                <a:effectLst>
                  <a:outerShdw blurRad="38100" dist="19050" dir="2700000" algn="tl" rotWithShape="0">
                    <a:schemeClr val="dk1">
                      <a:alpha val="40000"/>
                    </a:schemeClr>
                  </a:outerShdw>
                </a:effectLst>
              </a:rPr>
              <a:t>O</a:t>
            </a:r>
            <a:r>
              <a:rPr lang="en-US" sz="5400" baseline="-25000" dirty="0" smtClean="0">
                <a:ln w="0"/>
                <a:effectLst>
                  <a:outerShdw blurRad="38100" dist="19050" dir="2700000" algn="tl" rotWithShape="0">
                    <a:schemeClr val="dk1">
                      <a:alpha val="40000"/>
                    </a:schemeClr>
                  </a:outerShdw>
                </a:effectLst>
                <a:sym typeface="Wingdings" panose="05000000000000000000" pitchFamily="2" charset="2"/>
              </a:rPr>
              <a:t>4</a:t>
            </a:r>
            <a:r>
              <a:rPr lang="en-US" sz="5400" b="0" cap="none" spc="0" dirty="0" smtClean="0">
                <a:ln w="0"/>
                <a:solidFill>
                  <a:schemeClr val="tx1"/>
                </a:solidFill>
                <a:effectLst>
                  <a:outerShdw blurRad="38100" dist="19050" dir="2700000" algn="tl" rotWithShape="0">
                    <a:schemeClr val="dk1">
                      <a:alpha val="40000"/>
                    </a:schemeClr>
                  </a:outerShdw>
                </a:effectLst>
              </a:rPr>
              <a:t>  </a:t>
            </a:r>
            <a:r>
              <a:rPr lang="en-US" sz="5400" b="0" cap="none" spc="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   2 NO</a:t>
            </a:r>
            <a:r>
              <a:rPr lang="en-US" sz="5400" b="0" cap="none" spc="0" baseline="-2500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2</a:t>
            </a:r>
            <a:endParaRPr lang="en-US" sz="5400" b="0" cap="none" spc="0" baseline="-25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80937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Spontaneity Change</a:t>
            </a:r>
          </a:p>
        </p:txBody>
      </p:sp>
      <p:sp>
        <p:nvSpPr>
          <p:cNvPr id="3" name="Content Placeholder 2"/>
          <p:cNvSpPr>
            <a:spLocks noGrp="1"/>
          </p:cNvSpPr>
          <p:nvPr>
            <p:ph idx="1"/>
          </p:nvPr>
        </p:nvSpPr>
        <p:spPr>
          <a:xfrm>
            <a:off x="628650" y="955965"/>
            <a:ext cx="7886700" cy="4417419"/>
          </a:xfrm>
        </p:spPr>
        <p:txBody>
          <a:bodyPr/>
          <a:lstStyle/>
          <a:p>
            <a:r>
              <a:rPr lang="en-US" dirty="0"/>
              <a:t>To calculate the temperature at which the spontaneity of a reaction changes from …</a:t>
            </a:r>
          </a:p>
          <a:p>
            <a:pPr lvl="1"/>
            <a:r>
              <a:rPr lang="en-US" dirty="0"/>
              <a:t>Spontaneous to nonspontaneous</a:t>
            </a:r>
          </a:p>
          <a:p>
            <a:pPr lvl="1"/>
            <a:r>
              <a:rPr lang="en-US" dirty="0"/>
              <a:t>Or nonspontaneous to spontaneous</a:t>
            </a:r>
          </a:p>
          <a:p>
            <a:pPr lvl="1"/>
            <a:endParaRPr lang="en-US" dirty="0"/>
          </a:p>
          <a:p>
            <a:pPr marL="342900" lvl="1" indent="0">
              <a:buNone/>
            </a:pPr>
            <a:r>
              <a:rPr lang="en-US" sz="2100" dirty="0"/>
              <a:t>… find the temperature at which Δ</a:t>
            </a:r>
            <a:r>
              <a:rPr lang="en-US" sz="2100" i="1" dirty="0"/>
              <a:t>G</a:t>
            </a:r>
            <a:r>
              <a:rPr lang="en-US" sz="2100" dirty="0"/>
              <a:t> = 0</a:t>
            </a:r>
          </a:p>
          <a:p>
            <a:pPr marL="342900" lvl="1" indent="0">
              <a:buNone/>
            </a:pPr>
            <a:endParaRPr lang="en-US" sz="2100" dirty="0"/>
          </a:p>
          <a:p>
            <a:pPr marL="0" indent="0" algn="ctr">
              <a:buNone/>
            </a:pPr>
            <a:r>
              <a:rPr lang="el-GR" dirty="0"/>
              <a:t>Δ</a:t>
            </a:r>
            <a:r>
              <a:rPr lang="en-US" i="1" dirty="0"/>
              <a:t>G</a:t>
            </a:r>
            <a:r>
              <a:rPr lang="en-US" dirty="0"/>
              <a:t> = 0 = </a:t>
            </a:r>
            <a:r>
              <a:rPr lang="el-GR" dirty="0"/>
              <a:t>Δ</a:t>
            </a:r>
            <a:r>
              <a:rPr lang="en-US" i="1" dirty="0"/>
              <a:t>H</a:t>
            </a:r>
            <a:r>
              <a:rPr lang="en-US" dirty="0"/>
              <a:t> – </a:t>
            </a:r>
            <a:r>
              <a:rPr lang="en-US" i="1" dirty="0"/>
              <a:t>T</a:t>
            </a:r>
            <a:r>
              <a:rPr lang="el-GR" dirty="0"/>
              <a:t>Δ</a:t>
            </a:r>
            <a:r>
              <a:rPr lang="en-US" i="1" dirty="0"/>
              <a:t>S</a:t>
            </a:r>
          </a:p>
          <a:p>
            <a:pPr marL="0" indent="0" algn="ctr">
              <a:buNone/>
            </a:pPr>
            <a:r>
              <a:rPr lang="en-US" i="1" dirty="0"/>
              <a:t>T</a:t>
            </a:r>
            <a:r>
              <a:rPr lang="en-US" dirty="0"/>
              <a:t> = </a:t>
            </a:r>
            <a:r>
              <a:rPr lang="el-GR" dirty="0"/>
              <a:t>Δ</a:t>
            </a:r>
            <a:r>
              <a:rPr lang="en-US" i="1" dirty="0"/>
              <a:t>H</a:t>
            </a:r>
            <a:r>
              <a:rPr lang="en-US" dirty="0"/>
              <a:t> / </a:t>
            </a:r>
            <a:r>
              <a:rPr lang="el-GR" dirty="0"/>
              <a:t>Δ</a:t>
            </a:r>
            <a:r>
              <a:rPr lang="en-US" i="1" dirty="0"/>
              <a:t>S</a:t>
            </a:r>
          </a:p>
          <a:p>
            <a:pPr marL="0" indent="0">
              <a:buNone/>
            </a:pPr>
            <a:endParaRPr lang="en-US" i="1" dirty="0"/>
          </a:p>
          <a:p>
            <a:r>
              <a:rPr lang="en-US" dirty="0"/>
              <a:t>This is the temperature at which Δ</a:t>
            </a:r>
            <a:r>
              <a:rPr lang="en-US" i="1" dirty="0"/>
              <a:t>G</a:t>
            </a:r>
            <a:r>
              <a:rPr lang="en-US" dirty="0"/>
              <a:t> = 0 and, by definition, the system is at equilibrium.</a:t>
            </a:r>
          </a:p>
          <a:p>
            <a:endParaRPr lang="en-US" i="1" dirty="0"/>
          </a:p>
          <a:p>
            <a:endParaRPr lang="en-US" dirty="0"/>
          </a:p>
          <a:p>
            <a:endParaRPr lang="en-US" dirty="0"/>
          </a:p>
        </p:txBody>
      </p:sp>
    </p:spTree>
    <p:extLst>
      <p:ext uri="{BB962C8B-B14F-4D97-AF65-F5344CB8AC3E}">
        <p14:creationId xmlns:p14="http://schemas.microsoft.com/office/powerpoint/2010/main" val="3755501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Free Energy Change, Δ</a:t>
            </a:r>
            <a:r>
              <a:rPr lang="en-US" i="1" dirty="0"/>
              <a:t>G</a:t>
            </a:r>
            <a:r>
              <a:rPr lang="en-US" dirty="0"/>
              <a:t>°</a:t>
            </a:r>
          </a:p>
        </p:txBody>
      </p:sp>
      <p:sp>
        <p:nvSpPr>
          <p:cNvPr id="3" name="Content Placeholder 2"/>
          <p:cNvSpPr>
            <a:spLocks noGrp="1"/>
          </p:cNvSpPr>
          <p:nvPr>
            <p:ph idx="1"/>
          </p:nvPr>
        </p:nvSpPr>
        <p:spPr/>
        <p:txBody>
          <a:bodyPr/>
          <a:lstStyle/>
          <a:p>
            <a:r>
              <a:rPr lang="en-US" dirty="0"/>
              <a:t>Although the Change in Gibbs Free Energy equation is valid under all conditions, we will most often apply it at </a:t>
            </a:r>
            <a:r>
              <a:rPr lang="en-US" b="1" dirty="0"/>
              <a:t>standard conditions</a:t>
            </a:r>
            <a:r>
              <a:rPr lang="en-US" dirty="0"/>
              <a:t>. </a:t>
            </a:r>
          </a:p>
          <a:p>
            <a:endParaRPr lang="en-US" dirty="0"/>
          </a:p>
          <a:p>
            <a:r>
              <a:rPr lang="en-US" dirty="0"/>
              <a:t>Standard conditions:</a:t>
            </a:r>
          </a:p>
          <a:p>
            <a:endParaRPr lang="en-US" dirty="0"/>
          </a:p>
          <a:p>
            <a:r>
              <a:rPr lang="en-US" dirty="0"/>
              <a:t>Under standard conditions,  Δ</a:t>
            </a:r>
            <a:r>
              <a:rPr lang="en-US" i="1" dirty="0"/>
              <a:t>G</a:t>
            </a:r>
            <a:r>
              <a:rPr lang="en-US" dirty="0"/>
              <a:t>° = Δ</a:t>
            </a:r>
            <a:r>
              <a:rPr lang="en-US" i="1" dirty="0"/>
              <a:t>H</a:t>
            </a:r>
            <a:r>
              <a:rPr lang="en-US" dirty="0"/>
              <a:t>° – </a:t>
            </a:r>
            <a:r>
              <a:rPr lang="en-US" i="1" dirty="0"/>
              <a:t>T</a:t>
            </a:r>
            <a:r>
              <a:rPr lang="en-US" dirty="0"/>
              <a:t>Δ</a:t>
            </a:r>
            <a:r>
              <a:rPr lang="en-US" i="1" dirty="0"/>
              <a:t>S</a:t>
            </a:r>
            <a:r>
              <a:rPr lang="en-US" dirty="0"/>
              <a:t>°</a:t>
            </a:r>
          </a:p>
          <a:p>
            <a:endParaRPr lang="en-US" dirty="0"/>
          </a:p>
          <a:p>
            <a:r>
              <a:rPr lang="en-US" dirty="0"/>
              <a:t>Pay attention to J vs. kJ in calculations!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153408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Free Energy of Formation, ∆</a:t>
            </a:r>
            <a:r>
              <a:rPr lang="en-US" i="1" dirty="0" err="1"/>
              <a:t>G</a:t>
            </a:r>
            <a:r>
              <a:rPr lang="en-US" dirty="0" err="1"/>
              <a:t>°</a:t>
            </a:r>
            <a:r>
              <a:rPr lang="en-US" i="1" baseline="-25000" dirty="0" err="1"/>
              <a:t>f</a:t>
            </a:r>
            <a:endParaRPr lang="en-US" i="1" baseline="-25000" dirty="0"/>
          </a:p>
        </p:txBody>
      </p:sp>
      <p:sp>
        <p:nvSpPr>
          <p:cNvPr id="3" name="Content Placeholder 2"/>
          <p:cNvSpPr>
            <a:spLocks noGrp="1"/>
          </p:cNvSpPr>
          <p:nvPr>
            <p:ph idx="1"/>
          </p:nvPr>
        </p:nvSpPr>
        <p:spPr/>
        <p:txBody>
          <a:bodyPr/>
          <a:lstStyle/>
          <a:p>
            <a:r>
              <a:rPr lang="en-US" dirty="0"/>
              <a:t>The </a:t>
            </a:r>
            <a:r>
              <a:rPr lang="en-US" b="1" dirty="0"/>
              <a:t>standard free energy of formation (∆</a:t>
            </a:r>
            <a:r>
              <a:rPr lang="en-US" b="1" i="1" dirty="0" err="1"/>
              <a:t>G</a:t>
            </a:r>
            <a:r>
              <a:rPr lang="en-US" b="1" dirty="0" err="1"/>
              <a:t>°</a:t>
            </a:r>
            <a:r>
              <a:rPr lang="en-US" b="1" i="1" baseline="-25000" dirty="0" err="1"/>
              <a:t>f</a:t>
            </a:r>
            <a:r>
              <a:rPr lang="en-US" b="1" dirty="0"/>
              <a:t>)</a:t>
            </a:r>
            <a:r>
              <a:rPr lang="en-US" dirty="0"/>
              <a:t> for a compound is defined as the free energy change for the formation of one mole of a substance from its elements in their standard state at 1 bar and 25 °C.</a:t>
            </a:r>
          </a:p>
          <a:p>
            <a:endParaRPr lang="en-US" dirty="0"/>
          </a:p>
          <a:p>
            <a:r>
              <a:rPr lang="en-US" dirty="0"/>
              <a:t>Analogous to the ∆</a:t>
            </a:r>
            <a:r>
              <a:rPr lang="en-US" i="1" dirty="0" err="1"/>
              <a:t>H</a:t>
            </a:r>
            <a:r>
              <a:rPr lang="en-US" dirty="0" err="1"/>
              <a:t>°</a:t>
            </a:r>
            <a:r>
              <a:rPr lang="en-US" i="1" baseline="-25000" dirty="0" err="1"/>
              <a:t>f</a:t>
            </a:r>
            <a:r>
              <a:rPr lang="en-US" dirty="0"/>
              <a:t> discussed in Chapter 5.</a:t>
            </a:r>
          </a:p>
          <a:p>
            <a:endParaRPr lang="en-US" dirty="0"/>
          </a:p>
          <a:p>
            <a:r>
              <a:rPr lang="en-US" dirty="0"/>
              <a:t>Example: </a:t>
            </a:r>
          </a:p>
          <a:p>
            <a:pPr marL="0" lvl="2" indent="0" algn="ctr">
              <a:spcBef>
                <a:spcPts val="750"/>
              </a:spcBef>
              <a:buNone/>
            </a:pPr>
            <a:r>
              <a:rPr lang="en-US" sz="2100" dirty="0">
                <a:solidFill>
                  <a:schemeClr val="accent3"/>
                </a:solidFill>
              </a:rPr>
              <a:t>H</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 ½O</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a:t>
            </a:r>
            <a:r>
              <a:rPr lang="en-US" sz="2100" dirty="0">
                <a:solidFill>
                  <a:schemeClr val="accent3"/>
                </a:solidFill>
                <a:sym typeface="Wingdings" pitchFamily="-103" charset="2"/>
              </a:rPr>
              <a:t> H</a:t>
            </a:r>
            <a:r>
              <a:rPr lang="en-US" sz="2100" baseline="-25000" dirty="0">
                <a:solidFill>
                  <a:schemeClr val="accent3"/>
                </a:solidFill>
                <a:sym typeface="Wingdings" pitchFamily="-103" charset="2"/>
              </a:rPr>
              <a:t>2</a:t>
            </a:r>
            <a:r>
              <a:rPr lang="en-US" sz="2100" dirty="0">
                <a:solidFill>
                  <a:schemeClr val="accent3"/>
                </a:solidFill>
                <a:sym typeface="Wingdings" pitchFamily="-103" charset="2"/>
              </a:rPr>
              <a:t>O(</a:t>
            </a:r>
            <a:r>
              <a:rPr lang="en-US" sz="2100" i="1" dirty="0">
                <a:solidFill>
                  <a:schemeClr val="accent3"/>
                </a:solidFill>
                <a:sym typeface="Wingdings" pitchFamily="-103" charset="2"/>
              </a:rPr>
              <a:t>l</a:t>
            </a:r>
            <a:r>
              <a:rPr lang="en-US" sz="2100" dirty="0">
                <a:solidFill>
                  <a:schemeClr val="accent3"/>
                </a:solidFill>
                <a:sym typeface="Wingdings" pitchFamily="-103" charset="2"/>
              </a:rPr>
              <a:t>)      </a:t>
            </a:r>
            <a:r>
              <a:rPr lang="en-US" sz="2100" dirty="0">
                <a:solidFill>
                  <a:schemeClr val="accent3"/>
                </a:solidFill>
              </a:rPr>
              <a:t>∆</a:t>
            </a:r>
            <a:r>
              <a:rPr lang="en-US" sz="2100" i="1" dirty="0" err="1">
                <a:solidFill>
                  <a:schemeClr val="accent3"/>
                </a:solidFill>
              </a:rPr>
              <a:t>G</a:t>
            </a:r>
            <a:r>
              <a:rPr lang="en-US" sz="2100" dirty="0" err="1">
                <a:solidFill>
                  <a:schemeClr val="accent3"/>
                </a:solidFill>
              </a:rPr>
              <a:t>°</a:t>
            </a:r>
            <a:r>
              <a:rPr lang="en-US" sz="2100" i="1" baseline="-25000" dirty="0" err="1">
                <a:solidFill>
                  <a:schemeClr val="accent3"/>
                </a:solidFill>
              </a:rPr>
              <a:t>f</a:t>
            </a:r>
            <a:r>
              <a:rPr lang="en-US" sz="2100" dirty="0">
                <a:solidFill>
                  <a:schemeClr val="accent3"/>
                </a:solidFill>
              </a:rPr>
              <a:t> </a:t>
            </a:r>
            <a:r>
              <a:rPr lang="en-US" sz="2100" dirty="0">
                <a:solidFill>
                  <a:schemeClr val="accent3"/>
                </a:solidFill>
                <a:sym typeface="Wingdings" pitchFamily="-103" charset="2"/>
              </a:rPr>
              <a:t>= –237.2 kJ/</a:t>
            </a:r>
            <a:r>
              <a:rPr lang="en-US" sz="2100" dirty="0" err="1">
                <a:solidFill>
                  <a:schemeClr val="accent3"/>
                </a:solidFill>
                <a:sym typeface="Wingdings" pitchFamily="-103" charset="2"/>
              </a:rPr>
              <a:t>mol</a:t>
            </a:r>
            <a:endParaRPr lang="en-US" sz="2100" dirty="0">
              <a:solidFill>
                <a:schemeClr val="accent3"/>
              </a:solidFill>
            </a:endParaRPr>
          </a:p>
          <a:p>
            <a:endParaRPr lang="en-US" dirty="0"/>
          </a:p>
        </p:txBody>
      </p:sp>
    </p:spTree>
    <p:extLst>
      <p:ext uri="{BB962C8B-B14F-4D97-AF65-F5344CB8AC3E}">
        <p14:creationId xmlns:p14="http://schemas.microsoft.com/office/powerpoint/2010/main" val="2261754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r>
              <a:rPr lang="en-US" dirty="0"/>
              <a:t>For a chemical reaction:</a:t>
            </a:r>
          </a:p>
          <a:p>
            <a:pPr marL="0" indent="0" algn="ctr">
              <a:buNone/>
            </a:pPr>
            <a:r>
              <a:rPr lang="en-US" i="1" dirty="0"/>
              <a:t>m</a:t>
            </a:r>
            <a:r>
              <a:rPr lang="en-US" dirty="0"/>
              <a:t>A + </a:t>
            </a:r>
            <a:r>
              <a:rPr lang="en-US" i="1" dirty="0" err="1"/>
              <a:t>n</a:t>
            </a:r>
            <a:r>
              <a:rPr lang="en-US" dirty="0" err="1"/>
              <a:t>B</a:t>
            </a:r>
            <a:r>
              <a:rPr lang="en-US" dirty="0"/>
              <a:t> → </a:t>
            </a:r>
            <a:r>
              <a:rPr lang="en-US" i="1" dirty="0" err="1"/>
              <a:t>x</a:t>
            </a:r>
            <a:r>
              <a:rPr lang="en-US" dirty="0" err="1"/>
              <a:t>C</a:t>
            </a:r>
            <a:r>
              <a:rPr lang="en-US" dirty="0"/>
              <a:t> + </a:t>
            </a:r>
            <a:r>
              <a:rPr lang="en-US" i="1" dirty="0" err="1"/>
              <a:t>y</a:t>
            </a:r>
            <a:r>
              <a:rPr lang="en-US" dirty="0" err="1"/>
              <a:t>D</a:t>
            </a:r>
            <a:endParaRPr lang="en-US" dirty="0"/>
          </a:p>
          <a:p>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n-US" i="1" dirty="0" err="1">
                <a:solidFill>
                  <a:schemeClr val="tx1"/>
                </a:solidFill>
              </a:rPr>
              <a:t>x</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(C) + </a:t>
            </a:r>
            <a:r>
              <a:rPr lang="en-US" i="1" dirty="0" err="1">
                <a:solidFill>
                  <a:schemeClr val="tx1"/>
                </a:solidFill>
              </a:rPr>
              <a:t>y</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(D)] – [</a:t>
            </a:r>
            <a:r>
              <a:rPr lang="en-US" i="1" dirty="0" err="1">
                <a:solidFill>
                  <a:schemeClr val="tx1"/>
                </a:solidFill>
              </a:rPr>
              <a:t>m</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(A) + </a:t>
            </a:r>
            <a:r>
              <a:rPr lang="en-US" i="1" dirty="0" err="1">
                <a:solidFill>
                  <a:schemeClr val="tx1"/>
                </a:solidFill>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(B)]</a:t>
            </a:r>
          </a:p>
          <a:p>
            <a:pPr algn="ctr"/>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 </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(reactants)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506079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(reactants)</a:t>
            </a:r>
          </a:p>
          <a:p>
            <a:endParaRPr lang="en-US" dirty="0"/>
          </a:p>
          <a:p>
            <a:r>
              <a:rPr lang="en-US" dirty="0"/>
              <a:t>This equation only works for calculating ∆</a:t>
            </a:r>
            <a:r>
              <a:rPr lang="en-US" i="1" dirty="0"/>
              <a:t>G</a:t>
            </a:r>
            <a:r>
              <a:rPr lang="en-US" dirty="0"/>
              <a:t>° of a reaction at the temperature for which the values of ∆</a:t>
            </a:r>
            <a:r>
              <a:rPr lang="en-US" i="1" dirty="0" err="1"/>
              <a:t>G</a:t>
            </a:r>
            <a:r>
              <a:rPr lang="en-US" dirty="0" err="1"/>
              <a:t>°</a:t>
            </a:r>
            <a:r>
              <a:rPr lang="en-US" i="1" baseline="-25000" dirty="0" err="1"/>
              <a:t>f</a:t>
            </a:r>
            <a:r>
              <a:rPr lang="en-US" dirty="0"/>
              <a:t> are tabulated, which is 298 K.</a:t>
            </a:r>
          </a:p>
          <a:p>
            <a:endParaRPr lang="en-US" dirty="0"/>
          </a:p>
          <a:p>
            <a:r>
              <a:rPr lang="en-US" dirty="0" err="1"/>
              <a:t>Δ</a:t>
            </a:r>
            <a:r>
              <a:rPr lang="en-US" i="1" dirty="0" err="1"/>
              <a:t>G</a:t>
            </a:r>
            <a:r>
              <a:rPr lang="en-US" dirty="0" err="1"/>
              <a:t>°</a:t>
            </a:r>
            <a:r>
              <a:rPr lang="en-US" i="1" baseline="-25000" dirty="0" err="1"/>
              <a:t>f</a:t>
            </a:r>
            <a:r>
              <a:rPr lang="en-US" dirty="0"/>
              <a:t>  for any element in its most stable form at standard conditions is defined as zero.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189171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Pressure and Concentration Effects</a:t>
            </a:r>
          </a:p>
        </p:txBody>
      </p:sp>
      <p:sp>
        <p:nvSpPr>
          <p:cNvPr id="3" name="Content Placeholder 2"/>
          <p:cNvSpPr>
            <a:spLocks noGrp="1"/>
          </p:cNvSpPr>
          <p:nvPr>
            <p:ph idx="1"/>
          </p:nvPr>
        </p:nvSpPr>
        <p:spPr>
          <a:xfrm>
            <a:off x="628650" y="955965"/>
            <a:ext cx="7886700" cy="4992772"/>
          </a:xfrm>
        </p:spPr>
        <p:txBody>
          <a:bodyPr>
            <a:normAutofit/>
          </a:bodyPr>
          <a:lstStyle/>
          <a:p>
            <a:r>
              <a:rPr lang="en-US" dirty="0"/>
              <a:t>Most of our discussion on free energy to this point has involved the standard free energy change </a:t>
            </a:r>
            <a:r>
              <a:rPr lang="el-GR" dirty="0"/>
              <a:t>Δ</a:t>
            </a:r>
            <a:r>
              <a:rPr lang="en-US" i="1" dirty="0"/>
              <a:t>G</a:t>
            </a:r>
            <a:r>
              <a:rPr lang="en-US" dirty="0"/>
              <a:t>°. </a:t>
            </a:r>
          </a:p>
          <a:p>
            <a:endParaRPr lang="en-US" dirty="0"/>
          </a:p>
          <a:p>
            <a:r>
              <a:rPr lang="en-US" dirty="0"/>
              <a:t>All species are at 1 bar of partial pressure or 1 M concentration. </a:t>
            </a:r>
          </a:p>
          <a:p>
            <a:endParaRPr lang="en-US" dirty="0"/>
          </a:p>
          <a:p>
            <a:r>
              <a:rPr lang="en-US" dirty="0"/>
              <a:t>There is a general equation that enables you to calculate </a:t>
            </a:r>
            <a:r>
              <a:rPr lang="el-GR" dirty="0"/>
              <a:t>Δ</a:t>
            </a:r>
            <a:r>
              <a:rPr lang="en-US" i="1" dirty="0"/>
              <a:t>G</a:t>
            </a:r>
            <a:r>
              <a:rPr lang="en-US" dirty="0"/>
              <a:t> under non-standard conditions. </a:t>
            </a:r>
          </a:p>
          <a:p>
            <a:endParaRPr lang="en-US" dirty="0"/>
          </a:p>
          <a:p>
            <a:endParaRPr lang="en-US" dirty="0"/>
          </a:p>
          <a:p>
            <a:endParaRPr lang="en-US" i="1" dirty="0"/>
          </a:p>
          <a:p>
            <a:r>
              <a:rPr lang="en-US" i="1" dirty="0"/>
              <a:t>T</a:t>
            </a:r>
            <a:r>
              <a:rPr lang="en-US" dirty="0"/>
              <a:t> is temperature in </a:t>
            </a:r>
            <a:r>
              <a:rPr lang="en-US" i="1" dirty="0"/>
              <a:t>K</a:t>
            </a:r>
          </a:p>
          <a:p>
            <a:r>
              <a:rPr lang="en-US" i="1" dirty="0"/>
              <a:t>R</a:t>
            </a:r>
            <a:r>
              <a:rPr lang="en-US" dirty="0"/>
              <a:t> = 0.008314 kJ/</a:t>
            </a:r>
            <a:r>
              <a:rPr lang="en-US" dirty="0" err="1"/>
              <a:t>mol</a:t>
            </a:r>
            <a:r>
              <a:rPr lang="en-US" dirty="0"/>
              <a:t>  </a:t>
            </a:r>
            <a:r>
              <a:rPr lang="en-US" sz="2000" b="1" baseline="30000" dirty="0"/>
              <a:t>.</a:t>
            </a:r>
            <a:r>
              <a:rPr lang="en-US" sz="2000" dirty="0"/>
              <a:t> </a:t>
            </a:r>
            <a:r>
              <a:rPr lang="en-US" dirty="0"/>
              <a:t> </a:t>
            </a:r>
            <a:r>
              <a:rPr lang="en-US" i="1" dirty="0"/>
              <a:t>K</a:t>
            </a:r>
          </a:p>
          <a:p>
            <a:r>
              <a:rPr lang="en-US" i="1" dirty="0"/>
              <a:t>Q</a:t>
            </a:r>
            <a:r>
              <a:rPr lang="en-US" dirty="0"/>
              <a:t> is the reaction quotient</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359438443"/>
              </p:ext>
            </p:extLst>
          </p:nvPr>
        </p:nvGraphicFramePr>
        <p:xfrm>
          <a:off x="3092522" y="3751506"/>
          <a:ext cx="2995362" cy="489616"/>
        </p:xfrm>
        <a:graphic>
          <a:graphicData uri="http://schemas.openxmlformats.org/presentationml/2006/ole">
            <mc:AlternateContent xmlns:mc="http://schemas.openxmlformats.org/markup-compatibility/2006">
              <mc:Choice xmlns:v="urn:schemas-microsoft-com:vml" Requires="v">
                <p:oleObj spid="_x0000_s18446" name="Equation" r:id="rId3" imgW="1320227" imgH="215806" progId="Equation.3">
                  <p:embed/>
                </p:oleObj>
              </mc:Choice>
              <mc:Fallback>
                <p:oleObj name="Equation" r:id="rId3" imgW="1320227" imgH="215806"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22" y="3751506"/>
                        <a:ext cx="2995362" cy="489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777015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r>
              <a:rPr lang="en-US" dirty="0"/>
              <a:t>Thus far in this chapter, we have focused heavily on the relationship between the free energy change and the spontaneity of a reaction.</a:t>
            </a:r>
          </a:p>
          <a:p>
            <a:pPr lvl="1"/>
            <a:r>
              <a:rPr lang="en-US" dirty="0"/>
              <a:t>For a reaction to be spontaneous, Δ</a:t>
            </a:r>
            <a:r>
              <a:rPr lang="en-US" i="1" dirty="0"/>
              <a:t>G</a:t>
            </a:r>
            <a:r>
              <a:rPr lang="en-US" dirty="0"/>
              <a:t>° must be </a:t>
            </a:r>
            <a:r>
              <a:rPr lang="en-US" i="1" dirty="0"/>
              <a:t>negative</a:t>
            </a:r>
            <a:r>
              <a:rPr lang="en-US" dirty="0"/>
              <a:t>.  </a:t>
            </a:r>
          </a:p>
          <a:p>
            <a:endParaRPr lang="en-US" dirty="0"/>
          </a:p>
          <a:p>
            <a:r>
              <a:rPr lang="en-US" dirty="0"/>
              <a:t>Another measure of reaction spontaneity is the equilibrium constant, K.</a:t>
            </a:r>
          </a:p>
          <a:p>
            <a:pPr lvl="1"/>
            <a:r>
              <a:rPr lang="en-US" dirty="0"/>
              <a:t>For a reaction to be spontaneous, </a:t>
            </a:r>
            <a:r>
              <a:rPr lang="en-US" i="1" dirty="0"/>
              <a:t>K</a:t>
            </a:r>
            <a:r>
              <a:rPr lang="en-US" dirty="0"/>
              <a:t> must be </a:t>
            </a:r>
            <a:r>
              <a:rPr lang="en-US" i="1" dirty="0"/>
              <a:t>greater than 1</a:t>
            </a:r>
            <a:r>
              <a:rPr lang="en-US" dirty="0"/>
              <a:t>.</a:t>
            </a:r>
          </a:p>
          <a:p>
            <a:pPr lvl="1"/>
            <a:r>
              <a:rPr lang="en-US" dirty="0"/>
              <a:t>This should make sense because we have discussed that if </a:t>
            </a:r>
            <a:r>
              <a:rPr lang="en-US" i="1" dirty="0"/>
              <a:t>K</a:t>
            </a:r>
            <a:r>
              <a:rPr lang="en-US" dirty="0"/>
              <a:t> is greater than 1, then the reaction is product favored.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422141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a:xfrm>
            <a:off x="628650" y="955965"/>
            <a:ext cx="7886700" cy="4787289"/>
          </a:xfrm>
        </p:spPr>
        <p:txBody>
          <a:bodyPr/>
          <a:lstStyle/>
          <a:p>
            <a:r>
              <a:rPr lang="en-US" dirty="0"/>
              <a:t>The relationship between Δ</a:t>
            </a:r>
            <a:r>
              <a:rPr lang="en-US" i="1" dirty="0"/>
              <a:t>G</a:t>
            </a:r>
            <a:r>
              <a:rPr lang="en-US" dirty="0"/>
              <a:t>° and </a:t>
            </a:r>
            <a:r>
              <a:rPr lang="en-US" i="1" dirty="0"/>
              <a:t>K</a:t>
            </a:r>
            <a:r>
              <a:rPr lang="en-US" dirty="0"/>
              <a:t> can be found starting with this general equation.</a:t>
            </a:r>
          </a:p>
          <a:p>
            <a:endParaRPr lang="en-US" dirty="0"/>
          </a:p>
          <a:p>
            <a:endParaRPr lang="en-US" dirty="0"/>
          </a:p>
          <a:p>
            <a:endParaRPr lang="en-US" dirty="0"/>
          </a:p>
          <a:p>
            <a:r>
              <a:rPr lang="en-US" dirty="0"/>
              <a:t>Remember that at equilibrium, Δ</a:t>
            </a:r>
            <a:r>
              <a:rPr lang="en-US" i="1" dirty="0"/>
              <a:t>G</a:t>
            </a:r>
            <a:r>
              <a:rPr lang="en-US" dirty="0"/>
              <a:t> = 0 and </a:t>
            </a:r>
            <a:r>
              <a:rPr lang="en-US" i="1" dirty="0"/>
              <a:t>Q</a:t>
            </a:r>
            <a:r>
              <a:rPr lang="en-US" dirty="0"/>
              <a:t> = </a:t>
            </a:r>
            <a:r>
              <a:rPr lang="en-US" i="1" dirty="0"/>
              <a:t>K</a:t>
            </a:r>
            <a:r>
              <a:rPr lang="en-US" dirty="0"/>
              <a:t>. So,</a:t>
            </a:r>
          </a:p>
          <a:p>
            <a:endParaRPr lang="en-US" dirty="0"/>
          </a:p>
          <a:p>
            <a:endParaRPr lang="en-US" dirty="0"/>
          </a:p>
          <a:p>
            <a:endParaRPr lang="en-US" dirty="0"/>
          </a:p>
          <a:p>
            <a:r>
              <a:rPr lang="en-US" dirty="0"/>
              <a:t>Therefore,</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355275198"/>
              </p:ext>
            </p:extLst>
          </p:nvPr>
        </p:nvGraphicFramePr>
        <p:xfrm>
          <a:off x="3101725" y="1859141"/>
          <a:ext cx="2846869" cy="435404"/>
        </p:xfrm>
        <a:graphic>
          <a:graphicData uri="http://schemas.openxmlformats.org/presentationml/2006/ole">
            <mc:AlternateContent xmlns:mc="http://schemas.openxmlformats.org/markup-compatibility/2006">
              <mc:Choice xmlns:v="urn:schemas-microsoft-com:vml" Requires="v">
                <p:oleObj spid="_x0000_s19494" name="Equation" r:id="rId3" imgW="1234080" imgH="182520" progId="Equation.3">
                  <p:embed/>
                </p:oleObj>
              </mc:Choice>
              <mc:Fallback>
                <p:oleObj name="Equation" r:id="rId3" imgW="1234080" imgH="18252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725" y="1859141"/>
                        <a:ext cx="2846869" cy="435404"/>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478583463"/>
              </p:ext>
            </p:extLst>
          </p:nvPr>
        </p:nvGraphicFramePr>
        <p:xfrm>
          <a:off x="3101725" y="3505685"/>
          <a:ext cx="2846869" cy="1131796"/>
        </p:xfrm>
        <a:graphic>
          <a:graphicData uri="http://schemas.openxmlformats.org/presentationml/2006/ole">
            <mc:AlternateContent xmlns:mc="http://schemas.openxmlformats.org/markup-compatibility/2006">
              <mc:Choice xmlns:v="urn:schemas-microsoft-com:vml" Requires="v">
                <p:oleObj spid="_x0000_s19495" name="Equation" r:id="rId5" imgW="1106280" imgH="429480" progId="Equation.3">
                  <p:embed/>
                </p:oleObj>
              </mc:Choice>
              <mc:Fallback>
                <p:oleObj name="Equation" r:id="rId5" imgW="1106280" imgH="429480"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1725" y="3505685"/>
                        <a:ext cx="2846869" cy="1131796"/>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3584686715"/>
              </p:ext>
            </p:extLst>
          </p:nvPr>
        </p:nvGraphicFramePr>
        <p:xfrm>
          <a:off x="3255838" y="4807317"/>
          <a:ext cx="2590015" cy="429963"/>
        </p:xfrm>
        <a:graphic>
          <a:graphicData uri="http://schemas.openxmlformats.org/presentationml/2006/ole">
            <mc:AlternateContent xmlns:mc="http://schemas.openxmlformats.org/markup-compatibility/2006">
              <mc:Choice xmlns:v="urn:schemas-microsoft-com:vml" Requires="v">
                <p:oleObj spid="_x0000_s19496" name="Equation" r:id="rId7" imgW="978120" imgH="155160" progId="Equation.3">
                  <p:embed/>
                </p:oleObj>
              </mc:Choice>
              <mc:Fallback>
                <p:oleObj name="Equation" r:id="rId7" imgW="978120" imgH="155160" progId="Equation.3">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55838" y="4807317"/>
                        <a:ext cx="2590015" cy="429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62077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endParaRPr lang="en-US" dirty="0"/>
          </a:p>
          <a:p>
            <a:endParaRPr lang="en-US" dirty="0"/>
          </a:p>
          <a:p>
            <a:r>
              <a:rPr lang="en-US" dirty="0"/>
              <a:t>This relationship between </a:t>
            </a:r>
            <a:r>
              <a:rPr lang="el-GR" dirty="0">
                <a:cs typeface="Arial" charset="0"/>
              </a:rPr>
              <a:t>Δ</a:t>
            </a:r>
            <a:r>
              <a:rPr lang="en-US" i="1" dirty="0"/>
              <a:t>G</a:t>
            </a:r>
            <a:r>
              <a:rPr lang="en-US" dirty="0">
                <a:cs typeface="Arial" charset="0"/>
              </a:rPr>
              <a:t>°</a:t>
            </a:r>
            <a:r>
              <a:rPr lang="en-US" dirty="0"/>
              <a:t> and </a:t>
            </a:r>
            <a:r>
              <a:rPr lang="en-US" i="1" dirty="0"/>
              <a:t>K</a:t>
            </a:r>
            <a:r>
              <a:rPr lang="en-US" dirty="0"/>
              <a:t> holds for all equilibrium constants we have discussed in this course.</a:t>
            </a:r>
          </a:p>
          <a:p>
            <a:endParaRPr lang="en-US" dirty="0"/>
          </a:p>
          <a:p>
            <a:pPr marL="0" indent="0" algn="ctr">
              <a:buNone/>
            </a:pPr>
            <a:r>
              <a:rPr lang="en-US" i="1" dirty="0"/>
              <a:t>K</a:t>
            </a:r>
            <a:r>
              <a:rPr lang="en-US" baseline="-25000" dirty="0"/>
              <a:t>c</a:t>
            </a:r>
            <a:r>
              <a:rPr lang="en-US" dirty="0"/>
              <a:t>, </a:t>
            </a:r>
            <a:r>
              <a:rPr lang="en-US" i="1" dirty="0" err="1"/>
              <a:t>K</a:t>
            </a:r>
            <a:r>
              <a:rPr lang="en-US" baseline="-25000" dirty="0" err="1"/>
              <a:t>p</a:t>
            </a:r>
            <a:r>
              <a:rPr lang="en-US" dirty="0"/>
              <a:t>, </a:t>
            </a:r>
            <a:r>
              <a:rPr lang="en-US" i="1" dirty="0" err="1"/>
              <a:t>K</a:t>
            </a:r>
            <a:r>
              <a:rPr lang="en-US" baseline="-25000" dirty="0" err="1"/>
              <a:t>a</a:t>
            </a:r>
            <a:r>
              <a:rPr lang="en-US" dirty="0"/>
              <a:t>, </a:t>
            </a:r>
            <a:r>
              <a:rPr lang="en-US" i="1" dirty="0"/>
              <a:t>K</a:t>
            </a:r>
            <a:r>
              <a:rPr lang="en-US" baseline="-25000" dirty="0"/>
              <a:t>b</a:t>
            </a:r>
            <a:r>
              <a:rPr lang="en-US" dirty="0"/>
              <a:t>, </a:t>
            </a:r>
            <a:r>
              <a:rPr lang="en-US" i="1" dirty="0"/>
              <a:t>K</a:t>
            </a:r>
            <a:r>
              <a:rPr lang="en-US" baseline="-25000" dirty="0"/>
              <a:t>w</a:t>
            </a:r>
            <a:r>
              <a:rPr lang="en-US" dirty="0"/>
              <a:t>, </a:t>
            </a:r>
            <a:r>
              <a:rPr lang="en-US" i="1" dirty="0" err="1"/>
              <a:t>K</a:t>
            </a:r>
            <a:r>
              <a:rPr lang="en-US" baseline="-25000" dirty="0" err="1"/>
              <a:t>sp</a:t>
            </a:r>
            <a:r>
              <a:rPr lang="en-US" dirty="0"/>
              <a:t>, </a:t>
            </a:r>
            <a:r>
              <a:rPr lang="en-US" i="1" dirty="0" err="1"/>
              <a:t>K</a:t>
            </a:r>
            <a:r>
              <a:rPr lang="en-US" baseline="-25000" dirty="0" err="1"/>
              <a:t>f</a:t>
            </a:r>
            <a:r>
              <a:rPr lang="en-US" dirty="0"/>
              <a:t>, </a:t>
            </a:r>
            <a:r>
              <a:rPr lang="en-US" i="1" dirty="0" err="1"/>
              <a:t>K</a:t>
            </a:r>
            <a:r>
              <a:rPr lang="en-US" baseline="-25000" dirty="0" err="1"/>
              <a:t>d</a:t>
            </a:r>
            <a:endParaRPr lang="en-US" dirty="0"/>
          </a:p>
          <a:p>
            <a:endParaRPr lang="en-US" sz="2000" dirty="0"/>
          </a:p>
          <a:p>
            <a:r>
              <a:rPr lang="en-US" sz="2000" dirty="0"/>
              <a:t>We can now relate the standard free energy change of a reaction to the extent of a reaction.</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011477411"/>
              </p:ext>
            </p:extLst>
          </p:nvPr>
        </p:nvGraphicFramePr>
        <p:xfrm>
          <a:off x="3246634" y="1120804"/>
          <a:ext cx="2424702" cy="402907"/>
        </p:xfrm>
        <a:graphic>
          <a:graphicData uri="http://schemas.openxmlformats.org/presentationml/2006/ole">
            <mc:AlternateContent xmlns:mc="http://schemas.openxmlformats.org/markup-compatibility/2006">
              <mc:Choice xmlns:v="urn:schemas-microsoft-com:vml" Requires="v">
                <p:oleObj spid="_x0000_s20494" name="Equation" r:id="rId3" imgW="978120" imgH="155160" progId="Equation.3">
                  <p:embed/>
                </p:oleObj>
              </mc:Choice>
              <mc:Fallback>
                <p:oleObj name="Equation" r:id="rId3" imgW="978120" imgH="15516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634" y="1120804"/>
                        <a:ext cx="2424702" cy="4029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664026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Additivity of Δ</a:t>
            </a:r>
            <a:r>
              <a:rPr lang="en-US" i="1" dirty="0"/>
              <a:t>G</a:t>
            </a:r>
            <a:r>
              <a:rPr lang="en-US" dirty="0"/>
              <a:t>; Coupled Reactions</a:t>
            </a:r>
          </a:p>
        </p:txBody>
      </p:sp>
      <p:sp>
        <p:nvSpPr>
          <p:cNvPr id="3" name="Content Placeholder 2"/>
          <p:cNvSpPr>
            <a:spLocks noGrp="1"/>
          </p:cNvSpPr>
          <p:nvPr>
            <p:ph idx="1"/>
          </p:nvPr>
        </p:nvSpPr>
        <p:spPr/>
        <p:txBody>
          <a:bodyPr>
            <a:normAutofit/>
          </a:bodyPr>
          <a:lstStyle/>
          <a:p>
            <a:r>
              <a:rPr lang="en-US" dirty="0"/>
              <a:t>As with enthalpy, free energy changes for reactions are additive if</a:t>
            </a:r>
          </a:p>
          <a:p>
            <a:endParaRPr lang="en-US" dirty="0"/>
          </a:p>
          <a:p>
            <a:pPr marL="0" indent="0">
              <a:buNone/>
            </a:pPr>
            <a:r>
              <a:rPr lang="en-US" dirty="0"/>
              <a:t>Reaction 3 = Reaction 1 + Reaction 2</a:t>
            </a:r>
          </a:p>
          <a:p>
            <a:pPr marL="0" indent="0">
              <a:buNone/>
            </a:pPr>
            <a:endParaRPr lang="en-US" dirty="0"/>
          </a:p>
          <a:p>
            <a:pPr marL="0" indent="0">
              <a:buNone/>
            </a:pPr>
            <a:r>
              <a:rPr lang="en-US" dirty="0"/>
              <a:t>Then, Δ</a:t>
            </a:r>
            <a:r>
              <a:rPr lang="en-US" i="1" dirty="0"/>
              <a:t>G</a:t>
            </a:r>
            <a:r>
              <a:rPr lang="en-US" baseline="-25000" dirty="0"/>
              <a:t>3</a:t>
            </a:r>
            <a:r>
              <a:rPr lang="en-US" dirty="0"/>
              <a:t> = Δ</a:t>
            </a:r>
            <a:r>
              <a:rPr lang="en-US" i="1" dirty="0"/>
              <a:t>G</a:t>
            </a:r>
            <a:r>
              <a:rPr lang="en-US" baseline="-25000" dirty="0"/>
              <a:t>1</a:t>
            </a:r>
            <a:r>
              <a:rPr lang="en-US" dirty="0"/>
              <a:t> + Δ</a:t>
            </a:r>
            <a:r>
              <a:rPr lang="en-US" i="1" dirty="0"/>
              <a:t>G</a:t>
            </a:r>
            <a:r>
              <a:rPr lang="en-US" baseline="-25000" dirty="0"/>
              <a:t>2</a:t>
            </a:r>
            <a:endParaRPr lang="en-US" dirty="0"/>
          </a:p>
          <a:p>
            <a:pPr lvl="1"/>
            <a:r>
              <a:rPr lang="en-US" dirty="0">
                <a:solidFill>
                  <a:schemeClr val="accent3"/>
                </a:solidFill>
              </a:rPr>
              <a:t>Also keep in mind that if a reaction is reversed, then the sign on Δ</a:t>
            </a:r>
            <a:r>
              <a:rPr lang="en-US" i="1" dirty="0">
                <a:solidFill>
                  <a:schemeClr val="accent3"/>
                </a:solidFill>
              </a:rPr>
              <a:t>G </a:t>
            </a:r>
            <a:r>
              <a:rPr lang="en-US" dirty="0">
                <a:solidFill>
                  <a:schemeClr val="accent3"/>
                </a:solidFill>
              </a:rPr>
              <a:t>is also reversed.</a:t>
            </a:r>
          </a:p>
          <a:p>
            <a:pPr lvl="1"/>
            <a:r>
              <a:rPr lang="en-US" dirty="0">
                <a:solidFill>
                  <a:schemeClr val="accent3"/>
                </a:solidFill>
              </a:rPr>
              <a:t>If a reaction is multiplied by a factor of “n,” then Δ</a:t>
            </a:r>
            <a:r>
              <a:rPr lang="en-US" i="1" dirty="0">
                <a:solidFill>
                  <a:schemeClr val="accent3"/>
                </a:solidFill>
              </a:rPr>
              <a:t>G</a:t>
            </a:r>
            <a:r>
              <a:rPr lang="en-US" dirty="0">
                <a:solidFill>
                  <a:schemeClr val="accent3"/>
                </a:solidFill>
              </a:rPr>
              <a:t> is also multiplied by a factor of “n.”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4365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a:t>
            </a:r>
          </a:p>
        </p:txBody>
      </p:sp>
      <p:sp>
        <p:nvSpPr>
          <p:cNvPr id="4" name="Text Placeholder 3"/>
          <p:cNvSpPr>
            <a:spLocks noGrp="1"/>
          </p:cNvSpPr>
          <p:nvPr>
            <p:ph idx="1"/>
          </p:nvPr>
        </p:nvSpPr>
        <p:spPr>
          <a:xfrm>
            <a:off x="457200" y="1291771"/>
            <a:ext cx="8062912" cy="5036458"/>
          </a:xfrm>
        </p:spPr>
        <p:txBody>
          <a:bodyPr>
            <a:normAutofit/>
          </a:bodyPr>
          <a:lstStyle/>
          <a:p>
            <a:endParaRPr lang="en-US" dirty="0"/>
          </a:p>
          <a:p>
            <a:pPr marL="0" indent="0">
              <a:buClr>
                <a:srgbClr val="6CB255"/>
              </a:buClr>
              <a:buNone/>
            </a:pPr>
            <a:r>
              <a:rPr lang="en-US" dirty="0"/>
              <a:t>	    N</a:t>
            </a:r>
            <a:r>
              <a:rPr lang="en-US" baseline="-25000" dirty="0"/>
              <a:t>2</a:t>
            </a:r>
            <a:r>
              <a:rPr lang="en-US" dirty="0"/>
              <a:t>O</a:t>
            </a:r>
            <a:r>
              <a:rPr lang="en-US" baseline="-25000" dirty="0"/>
              <a:t>4</a:t>
            </a:r>
            <a:r>
              <a:rPr lang="en-US" dirty="0"/>
              <a:t> is colorless. 				NO</a:t>
            </a:r>
            <a:r>
              <a:rPr lang="en-US" baseline="-25000" dirty="0"/>
              <a:t>2</a:t>
            </a:r>
            <a:r>
              <a:rPr lang="en-US" dirty="0"/>
              <a:t> is brown.</a:t>
            </a:r>
          </a:p>
          <a:p>
            <a:endParaRPr lang="en-US" dirty="0"/>
          </a:p>
          <a:p>
            <a:pPr marL="342900" indent="-342900">
              <a:buClr>
                <a:schemeClr val="accent3"/>
              </a:buClr>
              <a:buFont typeface="Arial" panose="020B0604020202020204" pitchFamily="34" charset="0"/>
              <a:buChar char="•"/>
            </a:pPr>
            <a:r>
              <a:rPr lang="en-US" dirty="0"/>
              <a:t>When N</a:t>
            </a:r>
            <a:r>
              <a:rPr lang="en-US" baseline="-25000" dirty="0"/>
              <a:t>2</a:t>
            </a:r>
            <a:r>
              <a:rPr lang="en-US" dirty="0"/>
              <a:t>O</a:t>
            </a:r>
            <a:r>
              <a:rPr lang="en-US" baseline="-25000" dirty="0"/>
              <a:t>4</a:t>
            </a:r>
            <a:r>
              <a:rPr lang="en-US" dirty="0"/>
              <a:t> is placed in a closed container at 100 °C, a reddish-brown color develops due to the formation of NO</a:t>
            </a:r>
            <a:r>
              <a:rPr lang="en-US" baseline="-25000" dirty="0"/>
              <a:t>2</a:t>
            </a:r>
            <a:r>
              <a:rPr lang="en-US" dirty="0"/>
              <a:t>.</a:t>
            </a:r>
          </a:p>
          <a:p>
            <a:pPr marL="1074420" lvl="1" indent="-342900">
              <a:buClr>
                <a:schemeClr val="accent3"/>
              </a:buClr>
              <a:buFont typeface="Arial" panose="020B0604020202020204" pitchFamily="34" charset="0"/>
              <a:buChar char="•"/>
            </a:pPr>
            <a:r>
              <a:rPr lang="en-US" dirty="0"/>
              <a:t>The forward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As NO</a:t>
            </a:r>
            <a:r>
              <a:rPr lang="en-US" baseline="-25000" dirty="0"/>
              <a:t>2</a:t>
            </a:r>
            <a:r>
              <a:rPr lang="en-US" dirty="0"/>
              <a:t> builds up, it can react to form N</a:t>
            </a:r>
            <a:r>
              <a:rPr lang="en-US" baseline="-25000" dirty="0"/>
              <a:t>2</a:t>
            </a:r>
            <a:r>
              <a:rPr lang="en-US" dirty="0"/>
              <a:t>O</a:t>
            </a:r>
            <a:r>
              <a:rPr lang="en-US" baseline="-25000" dirty="0"/>
              <a:t>4</a:t>
            </a:r>
            <a:endParaRPr lang="en-US" dirty="0"/>
          </a:p>
          <a:p>
            <a:pPr marL="1074420" lvl="1" indent="-342900">
              <a:buClr>
                <a:schemeClr val="accent3"/>
              </a:buClr>
              <a:buFont typeface="Arial" panose="020B0604020202020204" pitchFamily="34" charset="0"/>
              <a:buChar char="•"/>
            </a:pPr>
            <a:r>
              <a:rPr lang="en-US" dirty="0"/>
              <a:t>The reverse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At equilibrium, the amounts of reactants and products stop changing. </a:t>
            </a:r>
          </a:p>
          <a:p>
            <a:pPr>
              <a:buClr>
                <a:schemeClr val="accent3"/>
              </a:buClr>
            </a:pPr>
            <a:endParaRPr lang="en-US" dirty="0"/>
          </a:p>
        </p:txBody>
      </p:sp>
      <p:sp>
        <p:nvSpPr>
          <p:cNvPr id="6" name="Rectangle 5"/>
          <p:cNvSpPr/>
          <p:nvPr/>
        </p:nvSpPr>
        <p:spPr>
          <a:xfrm>
            <a:off x="1898034" y="789710"/>
            <a:ext cx="5056682" cy="707886"/>
          </a:xfrm>
          <a:prstGeom prst="rect">
            <a:avLst/>
          </a:prstGeom>
          <a:noFill/>
        </p:spPr>
        <p:txBody>
          <a:bodyPr wrap="square" lIns="91440" tIns="45720" rIns="91440" bIns="45720">
            <a:spAutoFit/>
          </a:bodyPr>
          <a:lstStyle/>
          <a:p>
            <a:pPr algn="ctr"/>
            <a:r>
              <a:rPr lang="en-US" sz="4000" b="0" cap="none" spc="0" dirty="0" smtClean="0">
                <a:ln w="0"/>
                <a:solidFill>
                  <a:schemeClr val="tx1"/>
                </a:solidFill>
                <a:effectLst>
                  <a:outerShdw blurRad="38100" dist="19050" dir="2700000" algn="tl" rotWithShape="0">
                    <a:schemeClr val="dk1">
                      <a:alpha val="40000"/>
                    </a:schemeClr>
                  </a:outerShdw>
                </a:effectLst>
              </a:rPr>
              <a:t>N</a:t>
            </a:r>
            <a:r>
              <a:rPr lang="en-US" sz="4000" baseline="-25000" dirty="0" smtClean="0">
                <a:ln w="0"/>
                <a:effectLst>
                  <a:outerShdw blurRad="38100" dist="19050" dir="2700000" algn="tl" rotWithShape="0">
                    <a:schemeClr val="dk1">
                      <a:alpha val="40000"/>
                    </a:schemeClr>
                  </a:outerShdw>
                </a:effectLst>
                <a:sym typeface="Wingdings" panose="05000000000000000000" pitchFamily="2" charset="2"/>
              </a:rPr>
              <a:t>2</a:t>
            </a:r>
            <a:r>
              <a:rPr lang="en-US" sz="4000" b="0" cap="none" spc="0" dirty="0" smtClean="0">
                <a:ln w="0"/>
                <a:solidFill>
                  <a:schemeClr val="tx1"/>
                </a:solidFill>
                <a:effectLst>
                  <a:outerShdw blurRad="38100" dist="19050" dir="2700000" algn="tl" rotWithShape="0">
                    <a:schemeClr val="dk1">
                      <a:alpha val="40000"/>
                    </a:schemeClr>
                  </a:outerShdw>
                </a:effectLst>
              </a:rPr>
              <a:t>O</a:t>
            </a:r>
            <a:r>
              <a:rPr lang="en-US" sz="4000" baseline="-25000" dirty="0" smtClean="0">
                <a:ln w="0"/>
                <a:effectLst>
                  <a:outerShdw blurRad="38100" dist="19050" dir="2700000" algn="tl" rotWithShape="0">
                    <a:schemeClr val="dk1">
                      <a:alpha val="40000"/>
                    </a:schemeClr>
                  </a:outerShdw>
                </a:effectLst>
                <a:sym typeface="Wingdings" panose="05000000000000000000" pitchFamily="2" charset="2"/>
              </a:rPr>
              <a:t>4</a:t>
            </a:r>
            <a:r>
              <a:rPr lang="en-US" sz="4000" b="0" cap="none" spc="0" dirty="0" smtClean="0">
                <a:ln w="0"/>
                <a:solidFill>
                  <a:schemeClr val="tx1"/>
                </a:solidFill>
                <a:effectLst>
                  <a:outerShdw blurRad="38100" dist="19050" dir="2700000" algn="tl" rotWithShape="0">
                    <a:schemeClr val="dk1">
                      <a:alpha val="40000"/>
                    </a:schemeClr>
                  </a:outerShdw>
                </a:effectLst>
              </a:rPr>
              <a:t>  </a:t>
            </a:r>
            <a:r>
              <a:rPr lang="en-US" sz="4000" b="0" cap="none" spc="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   2 NO</a:t>
            </a:r>
            <a:r>
              <a:rPr lang="en-US" sz="4000" b="0" cap="none" spc="0" baseline="-2500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2</a:t>
            </a:r>
            <a:endParaRPr lang="en-US" sz="4000" b="0" cap="none" spc="0" baseline="-25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526118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13.10</a:t>
            </a:r>
          </a:p>
        </p:txBody>
      </p:sp>
      <p:sp>
        <p:nvSpPr>
          <p:cNvPr id="7" name="Figure Legend"/>
          <p:cNvSpPr>
            <a:spLocks noGrp="1"/>
          </p:cNvSpPr>
          <p:nvPr>
            <p:ph idx="13"/>
          </p:nvPr>
        </p:nvSpPr>
        <p:spPr>
          <a:xfrm>
            <a:off x="481263" y="5712431"/>
            <a:ext cx="8034087" cy="672874"/>
          </a:xfrm>
        </p:spPr>
        <p:txBody>
          <a:bodyPr>
            <a:normAutofit fontScale="92500" lnSpcReduction="10000"/>
          </a:bodyPr>
          <a:lstStyle/>
          <a:p>
            <a:r>
              <a:rPr lang="en-US" sz="1600" dirty="0"/>
              <a:t>These plots show the free energy versus reaction progress for systems whose standard free changes are (a) negative, (b) positive, and (c) zero. </a:t>
            </a:r>
            <a:r>
              <a:rPr lang="en-US" sz="1600" dirty="0" err="1"/>
              <a:t>Nonequilibrium</a:t>
            </a:r>
            <a:r>
              <a:rPr lang="en-US" sz="1600" dirty="0"/>
              <a:t> systems will proceed spontaneously in whatever direction is necessary to minimize free energy and establish equilibrium.</a:t>
            </a:r>
          </a:p>
        </p:txBody>
      </p:sp>
      <p:pic>
        <p:nvPicPr>
          <p:cNvPr id="13314" name="Picture 2" descr="Three graphs, labeled, “a,” “b,” and “c” are shown where the y-axis is labeled, “Gibbs free energy ( G ),” and, “G superscript degree sign ( reactants ),” while the x-axis is labeled, “Reaction progress,” and “Reactants,” on the left and, “Products,” on the right. In graph a, a line begins at the upper left side and goes steadily down to a point about halfway up the y-axis and two thirds of the way on the x-axis, then rises again to a point labeled, “G superscript degree sign ( products ),” that is slightly higher than halfway up the y-axis. The distance between the beginning and ending points of the graph is labeled as, “delta G less than 0,” while the lowest point on the graph is labeled, “Q equals K greater than 1.” In graph b, a line begins at the middle left side and goes steadily down to a point about two fifths up the y-axis and one third of the way on the x-axis, then rises again to a point labeled, “G superscript degree sign ( products ),” that is near the top of the y-axis. The distance between the beginning and ending points of the graph is labeled as, “delta G greater than 0,” while the lowest point on the graph is labeled, “Q equals K less than 1.” In graph c, a line begins at the upper left side and goes steadily down to a point near the bottom of the y-axis and half way on the x-axis, then rises again to a point labeled, “G superscript degree sign ( products ),” that is equal to the starting point on the y-axis which is labeled, “G superscript degree sign ( reactants ).” The lowest point on the graph is labeled, “Q equals K equals 1.” At the top of the graph is the label, “Delta G superscript degree sign equals 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68290" y="883577"/>
            <a:ext cx="4728807" cy="4736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4302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ercise Number"/>
          <p:cNvSpPr>
            <a:spLocks noGrp="1"/>
          </p:cNvSpPr>
          <p:nvPr>
            <p:ph type="title"/>
          </p:nvPr>
        </p:nvSpPr>
        <p:spPr>
          <a:xfrm>
            <a:off x="457199" y="365127"/>
            <a:ext cx="8058151" cy="424583"/>
          </a:xfrm>
        </p:spPr>
        <p:txBody>
          <a:bodyPr/>
          <a:lstStyle/>
          <a:p>
            <a:r>
              <a:rPr lang="en-US" dirty="0"/>
              <a:t>Exercise 79</a:t>
            </a:r>
          </a:p>
        </p:txBody>
      </p:sp>
      <p:sp>
        <p:nvSpPr>
          <p:cNvPr id="7" name="Figure Legend" hidden="1"/>
          <p:cNvSpPr>
            <a:spLocks noGrp="1"/>
          </p:cNvSpPr>
          <p:nvPr>
            <p:ph idx="13"/>
          </p:nvPr>
        </p:nvSpPr>
        <p:spPr/>
        <p:txBody>
          <a:bodyPr>
            <a:normAutofit/>
          </a:bodyPr>
          <a:lstStyle/>
          <a:p>
            <a:endParaRPr lang="en-US" sz="1600" dirty="0"/>
          </a:p>
        </p:txBody>
      </p:sp>
      <p:pic>
        <p:nvPicPr>
          <p:cNvPr id="10" name="Figure" descr="Three Lewis structures are shown. The first is labeled, “n dash Butane,” and has a C H subscript 3 single bonded to a C H subscript 2 group. This C H subscript 2 group is single bonded to another C H subscript 2 group which is single bonded to a C H subscript 3 group. The second is labeled, “iso dash Butane,” and is composed of a C H group single bonded to three C H subscript 3 groups. The third structure shows a chain of atoms: “C H subscript 3, C H subscript 2, C H subscript 2, C H subscript 3,” a double-headed arrow, then a carbon atom single bonded to three C H subscript 3 groups as well as a hydrogen atom."/>
          <p:cNvPicPr>
            <a:picLocks noChangeAspect="1"/>
          </p:cNvPicPr>
          <p:nvPr/>
        </p:nvPicPr>
        <p:blipFill>
          <a:blip r:embed="rId2">
            <a:extLst>
              <a:ext uri="{28A0092B-C50C-407E-A947-70E740481C1C}">
                <a14:useLocalDpi xmlns:a14="http://schemas.microsoft.com/office/drawing/2010/main" val="0"/>
              </a:ext>
            </a:extLst>
          </a:blip>
          <a:srcRect t="-33480" b="-33480"/>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6969860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605459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13.2</a:t>
            </a:r>
          </a:p>
        </p:txBody>
      </p:sp>
      <p:sp>
        <p:nvSpPr>
          <p:cNvPr id="4" name="Content Placeholder 3"/>
          <p:cNvSpPr>
            <a:spLocks noGrp="1"/>
          </p:cNvSpPr>
          <p:nvPr>
            <p:ph idx="13"/>
          </p:nvPr>
        </p:nvSpPr>
        <p:spPr>
          <a:xfrm>
            <a:off x="5350598" y="1086417"/>
            <a:ext cx="3164752" cy="5103680"/>
          </a:xfrm>
        </p:spPr>
        <p:txBody>
          <a:bodyPr>
            <a:normAutofit/>
          </a:bodyPr>
          <a:lstStyle/>
          <a:p>
            <a:r>
              <a:rPr lang="en-US" sz="1600" dirty="0"/>
              <a:t>(a) A sealed tube containing colorless N2O4 darkens as it decomposes to yield brown NO2. (b) Changes in concentration over time as the decomposition reaction achieves equilibrium. (c) At equilibrium, the forward and reverse reaction rates are equal.</a:t>
            </a:r>
          </a:p>
        </p:txBody>
      </p:sp>
      <p:pic>
        <p:nvPicPr>
          <p:cNvPr id="18434" name="Picture 2" descr="A three-part diagram is shown and labeled, “a,” “b,” and “c.” In part a, at the top of the diagram, three beakers are shown, and each one contains a sealed tube. The tube in the left beaker is labeled “t equals 0.” It is full of a colorless gas which is connected to a zoom-in view of the particles in the tube by a downward-facing arrow. This particle view shows seven particles, each composed of two connected blue spheres. Each blue sphere is connected to two red spheres. This type of particle is labeled “N subscript 2 O subscript 4.” The tube in the middle beaker is labeled “pre-equilibrium.” It is full of a light brown gas which is connected to a zoom-in view of the particles in the tube by a downward-facing arrow. This particle view shows nine particles, five of which are composed of two connected blue spheres. Each blue sphere is connected to two red spheres. This type of particle is labeled “N subscript 2 O subscript 4.” The remaining four are composed of two red spheres connected to a blue sphere. This type of particle is labeled “N O subscript 2.”  The tube in the right beaker is labeled “at equilibrium.” It is full of a brown gas which is connected to a zoom-in view of the particles in the tube by a downward-facing arrow. This particle view shows eleven particles, three of which are composed of two connected blue spheres. Each blue sphere is connected to two red spheres. The remaining eight are composed of two red spheres connected to a blue sphere. In part b, in the middle of the image, is one graph. This graph has a y-axis labeled, “Concentration,” and an x-axis labeled, “Time.” A red line labeled, “N O subscript 2,” begins in the bottom left corner of the graph at a point labeled, “0,” and rises near the highest point on the y-axis before it levels off and becomes horizontal. A blue line labeled, “N subscript 2 O subscript 4,” begins near the highest point on the y-axis and drops below the midpoint of the y-axis before leveling off. In part c, at the bottom of the image is another graph. This graph has a y-axis labeled, “Rate,” and an x-axis labeled, “Time.” A red line labeled, “k subscript f, [ N subscript 2 O subscript 4 ],” begins in the bottom left corner of the graph at a point labeled, “0,” and rises near the middle of the y-axis before it levels off and becomes horizontal. A blue line labeled, “k subscript f, [ N O subscript 2 ] superscript 2,” begins near the highest point on the y-axis and drops to the same point on the y-axis as the red line before leveling off. The point where both lines become horizontal is labeled, “Equilibrium achieve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53030" y="968720"/>
            <a:ext cx="2721854" cy="538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0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Establishment of Equilibrium</a:t>
            </a:r>
          </a:p>
        </p:txBody>
      </p:sp>
      <p:sp>
        <p:nvSpPr>
          <p:cNvPr id="4" name="Text Placeholder 3"/>
          <p:cNvSpPr>
            <a:spLocks noGrp="1"/>
          </p:cNvSpPr>
          <p:nvPr>
            <p:ph idx="1"/>
          </p:nvPr>
        </p:nvSpPr>
        <p:spPr>
          <a:xfrm>
            <a:off x="457200" y="1320800"/>
            <a:ext cx="8062912" cy="4689564"/>
          </a:xfrm>
        </p:spPr>
        <p:txBody>
          <a:bodyPr/>
          <a:lstStyle/>
          <a:p>
            <a:pPr marL="342900" indent="-342900">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rate of the forward reaction starts out fast, but slows down as the concentration of N</a:t>
            </a:r>
            <a:r>
              <a:rPr lang="en-US" baseline="-25000" dirty="0"/>
              <a:t>2</a:t>
            </a:r>
            <a:r>
              <a:rPr lang="en-US" dirty="0"/>
              <a:t>O</a:t>
            </a:r>
            <a:r>
              <a:rPr lang="en-US" baseline="-25000" dirty="0"/>
              <a:t>4</a:t>
            </a:r>
            <a:r>
              <a:rPr lang="en-US" dirty="0"/>
              <a:t> decreases.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t>The rate of the reverse reaction starts out slow, but speeds up as the concentration of NO</a:t>
            </a:r>
            <a:r>
              <a:rPr lang="en-US" baseline="-25000" dirty="0"/>
              <a:t>2</a:t>
            </a:r>
            <a:r>
              <a:rPr lang="en-US" dirty="0"/>
              <a:t> increases.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solidFill>
                  <a:schemeClr val="tx1"/>
                </a:solidFill>
              </a:rPr>
              <a:t>Once the rates of both reactions are equal, equilibrium is established. </a:t>
            </a:r>
          </a:p>
          <a:p>
            <a:pPr marL="1074420" lvl="1" indent="-342900">
              <a:buClr>
                <a:schemeClr val="accent3"/>
              </a:buClr>
              <a:buFont typeface="Arial" panose="020B0604020202020204" pitchFamily="34" charset="0"/>
              <a:buChar char="•"/>
            </a:pPr>
            <a:r>
              <a:rPr lang="en-US" dirty="0"/>
              <a:t>No further changes in concentration of either gas occurs unless the temperature or the volume of the container is changed. </a:t>
            </a:r>
          </a:p>
          <a:p>
            <a:endParaRPr lang="en-US" dirty="0"/>
          </a:p>
        </p:txBody>
      </p:sp>
      <p:sp>
        <p:nvSpPr>
          <p:cNvPr id="6" name="Rectangle 5"/>
          <p:cNvSpPr/>
          <p:nvPr/>
        </p:nvSpPr>
        <p:spPr>
          <a:xfrm>
            <a:off x="1959579" y="783647"/>
            <a:ext cx="534793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N</a:t>
            </a:r>
            <a:r>
              <a:rPr lang="en-US" sz="5400" baseline="-25000" dirty="0" smtClean="0">
                <a:ln w="0"/>
                <a:effectLst>
                  <a:outerShdw blurRad="38100" dist="19050" dir="2700000" algn="tl" rotWithShape="0">
                    <a:schemeClr val="dk1">
                      <a:alpha val="40000"/>
                    </a:schemeClr>
                  </a:outerShdw>
                </a:effectLst>
                <a:sym typeface="Wingdings" panose="05000000000000000000" pitchFamily="2" charset="2"/>
              </a:rPr>
              <a:t>2</a:t>
            </a:r>
            <a:r>
              <a:rPr lang="en-US" sz="5400" b="0" cap="none" spc="0" dirty="0" smtClean="0">
                <a:ln w="0"/>
                <a:solidFill>
                  <a:schemeClr val="tx1"/>
                </a:solidFill>
                <a:effectLst>
                  <a:outerShdw blurRad="38100" dist="19050" dir="2700000" algn="tl" rotWithShape="0">
                    <a:schemeClr val="dk1">
                      <a:alpha val="40000"/>
                    </a:schemeClr>
                  </a:outerShdw>
                </a:effectLst>
              </a:rPr>
              <a:t>O</a:t>
            </a:r>
            <a:r>
              <a:rPr lang="en-US" sz="5400" baseline="-25000" dirty="0" smtClean="0">
                <a:ln w="0"/>
                <a:effectLst>
                  <a:outerShdw blurRad="38100" dist="19050" dir="2700000" algn="tl" rotWithShape="0">
                    <a:schemeClr val="dk1">
                      <a:alpha val="40000"/>
                    </a:schemeClr>
                  </a:outerShdw>
                </a:effectLst>
                <a:sym typeface="Wingdings" panose="05000000000000000000" pitchFamily="2" charset="2"/>
              </a:rPr>
              <a:t>4</a:t>
            </a:r>
            <a:r>
              <a:rPr lang="en-US" sz="5400" b="0" cap="none" spc="0" dirty="0" smtClean="0">
                <a:ln w="0"/>
                <a:solidFill>
                  <a:schemeClr val="tx1"/>
                </a:solidFill>
                <a:effectLst>
                  <a:outerShdw blurRad="38100" dist="19050" dir="2700000" algn="tl" rotWithShape="0">
                    <a:schemeClr val="dk1">
                      <a:alpha val="40000"/>
                    </a:schemeClr>
                  </a:outerShdw>
                </a:effectLst>
              </a:rPr>
              <a:t>  </a:t>
            </a:r>
            <a:r>
              <a:rPr lang="en-US" sz="5400" b="0" cap="none" spc="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   2 NO</a:t>
            </a:r>
            <a:r>
              <a:rPr lang="en-US" sz="5400" b="0" cap="none" spc="0" baseline="-25000" dirty="0" smtClean="0">
                <a:ln w="0"/>
                <a:solidFill>
                  <a:schemeClr val="tx1"/>
                </a:solidFill>
                <a:effectLst>
                  <a:outerShdw blurRad="38100" dist="19050" dir="2700000" algn="tl" rotWithShape="0">
                    <a:schemeClr val="dk1">
                      <a:alpha val="40000"/>
                    </a:schemeClr>
                  </a:outerShdw>
                </a:effectLst>
                <a:sym typeface="Wingdings" panose="05000000000000000000" pitchFamily="2" charset="2"/>
              </a:rPr>
              <a:t>2</a:t>
            </a:r>
            <a:endParaRPr lang="en-US" sz="5400" b="0" cap="none" spc="0" baseline="-25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6297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Common Equilibrium Misconceptions</a:t>
            </a:r>
          </a:p>
        </p:txBody>
      </p:sp>
      <p:sp>
        <p:nvSpPr>
          <p:cNvPr id="4" name="Text Placeholder 3"/>
          <p:cNvSpPr>
            <a:spLocks noGrp="1"/>
          </p:cNvSpPr>
          <p:nvPr>
            <p:ph idx="1"/>
          </p:nvPr>
        </p:nvSpPr>
        <p:spPr>
          <a:xfrm>
            <a:off x="457200" y="1262743"/>
            <a:ext cx="8062912" cy="4747621"/>
          </a:xfrm>
        </p:spPr>
        <p:txBody>
          <a:bodyPr/>
          <a:lstStyle/>
          <a:p>
            <a:pPr marL="457200" indent="-457200">
              <a:buClr>
                <a:schemeClr val="accent3"/>
              </a:buClr>
              <a:buFont typeface="+mj-lt"/>
              <a:buAutoNum type="arabicParenR"/>
            </a:pPr>
            <a:r>
              <a:rPr lang="en-US" dirty="0"/>
              <a:t>The amount of reactants and products are ordinarily not equal to each other at equilibrium.</a:t>
            </a:r>
          </a:p>
          <a:p>
            <a:pPr marL="457200" indent="-457200">
              <a:buClr>
                <a:schemeClr val="accent3"/>
              </a:buClr>
              <a:buFont typeface="+mj-lt"/>
              <a:buAutoNum type="arabicParenR"/>
            </a:pPr>
            <a:endParaRPr lang="en-US" dirty="0"/>
          </a:p>
          <a:p>
            <a:pPr marL="457200" indent="-457200">
              <a:buClr>
                <a:schemeClr val="accent3"/>
              </a:buClr>
              <a:buFont typeface="+mj-lt"/>
              <a:buAutoNum type="arabicParenR"/>
            </a:pPr>
            <a:r>
              <a:rPr lang="en-US" dirty="0"/>
              <a:t>Although the amount of reactants and products remains constant at equilibrium, the system is not static at equilibrium. </a:t>
            </a:r>
          </a:p>
          <a:p>
            <a:endParaRPr lang="en-US" dirty="0"/>
          </a:p>
          <a:p>
            <a:pPr marL="0" indent="0">
              <a:buNone/>
            </a:pPr>
            <a:r>
              <a:rPr lang="en-US" i="1" dirty="0"/>
              <a:t>Chemical equilibrium is a dynamic process.</a:t>
            </a:r>
          </a:p>
          <a:p>
            <a:endParaRPr lang="en-US" dirty="0"/>
          </a:p>
        </p:txBody>
      </p:sp>
    </p:spTree>
    <p:extLst>
      <p:ext uri="{BB962C8B-B14F-4D97-AF65-F5344CB8AC3E}">
        <p14:creationId xmlns:p14="http://schemas.microsoft.com/office/powerpoint/2010/main" val="1806201929"/>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1165</TotalTime>
  <Words>2607</Words>
  <Application>Microsoft Office PowerPoint</Application>
  <PresentationFormat>On-screen Show (4:3)</PresentationFormat>
  <Paragraphs>375</Paragraphs>
  <Slides>62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70" baseType="lpstr">
      <vt:lpstr>Arial</vt:lpstr>
      <vt:lpstr>Calibri</vt:lpstr>
      <vt:lpstr>Calibri Light</vt:lpstr>
      <vt:lpstr>Symbol</vt:lpstr>
      <vt:lpstr>Wingdings</vt:lpstr>
      <vt:lpstr>Office Theme</vt:lpstr>
      <vt:lpstr>Acrobat Document</vt:lpstr>
      <vt:lpstr>Equation</vt:lpstr>
      <vt:lpstr>PowerPoint Presentation</vt:lpstr>
      <vt:lpstr>Chapter 13 Outline</vt:lpstr>
      <vt:lpstr>Figure 13.1</vt:lpstr>
      <vt:lpstr>Learning Objectives</vt:lpstr>
      <vt:lpstr>Chemical Equilibria </vt:lpstr>
      <vt:lpstr>Chemical Equilibria</vt:lpstr>
      <vt:lpstr>Figure 13.2</vt:lpstr>
      <vt:lpstr>Establishment of Equilibrium</vt:lpstr>
      <vt:lpstr>Common Equilibrium Misconceptions</vt:lpstr>
      <vt:lpstr>Figure 13.3</vt:lpstr>
      <vt:lpstr>Figure 13.4</vt:lpstr>
      <vt:lpstr>Learning Objectives</vt:lpstr>
      <vt:lpstr>Equilibrium Constants</vt:lpstr>
      <vt:lpstr>The Reaction Quotient, Q</vt:lpstr>
      <vt:lpstr>The Concentration Reaction Quotient, Qc</vt:lpstr>
      <vt:lpstr>The Value of the Reaction Quotient, Q</vt:lpstr>
      <vt:lpstr>Figure 13.5</vt:lpstr>
      <vt:lpstr>The Equilibrium Constant, K</vt:lpstr>
      <vt:lpstr>Q and K</vt:lpstr>
      <vt:lpstr>The Equilibrium Constant, K</vt:lpstr>
      <vt:lpstr>The Magnitude of the Equilibrium Constant</vt:lpstr>
      <vt:lpstr>Q, K, and the Direction of Reaction</vt:lpstr>
      <vt:lpstr>Q, K, and the Direction of Reaction</vt:lpstr>
      <vt:lpstr>Changes in Reactant and Product Concentrations</vt:lpstr>
      <vt:lpstr>Figure 13.6</vt:lpstr>
      <vt:lpstr>Homogenous Equilibrium </vt:lpstr>
      <vt:lpstr>Homogenous Equilibria</vt:lpstr>
      <vt:lpstr>Kc and Kp</vt:lpstr>
      <vt:lpstr>Kc and Kp</vt:lpstr>
      <vt:lpstr>Heterogeneous Equilibrium</vt:lpstr>
      <vt:lpstr>Learning Objectives</vt:lpstr>
      <vt:lpstr>Shifting Equilibria: Le Châtelier’s Principle</vt:lpstr>
      <vt:lpstr>Adding or Removing a Reactant or Product</vt:lpstr>
      <vt:lpstr>Adding or Removing a Pure Liquid or Solid</vt:lpstr>
      <vt:lpstr>Figure 13.7</vt:lpstr>
      <vt:lpstr>Changes in Temperature</vt:lpstr>
      <vt:lpstr>Temperature and the Equilibrium Constant</vt:lpstr>
      <vt:lpstr>Learning Objectives</vt:lpstr>
      <vt:lpstr>Equilibrium Calculations</vt:lpstr>
      <vt:lpstr>Example 13.6</vt:lpstr>
      <vt:lpstr>Example 13.6</vt:lpstr>
      <vt:lpstr>Example 13.8</vt:lpstr>
      <vt:lpstr>Example 13.9</vt:lpstr>
      <vt:lpstr>Gibbs Free Energy Change, ΔI </vt:lpstr>
      <vt:lpstr>ΔG and Spontaneity </vt:lpstr>
      <vt:lpstr>Relationship among ΔG, ΔH, and ΔS</vt:lpstr>
      <vt:lpstr>ΔG = ΔH – TΔS</vt:lpstr>
      <vt:lpstr>Figure 13.8</vt:lpstr>
      <vt:lpstr>Figure 13.9</vt:lpstr>
      <vt:lpstr>Direction of Spontaneity Change</vt:lpstr>
      <vt:lpstr>The Standard Free Energy Change, ΔG°</vt:lpstr>
      <vt:lpstr>Standard Free Energy of Formation, ∆G°f</vt:lpstr>
      <vt:lpstr>∆G°f Values Can Be Used to Calculate ΔG° </vt:lpstr>
      <vt:lpstr>∆G°f Values Can Be Used to Calculate ΔG° </vt:lpstr>
      <vt:lpstr>Pressure and Concentration Effects</vt:lpstr>
      <vt:lpstr>ΔG and the Equilibrium Constant</vt:lpstr>
      <vt:lpstr>ΔG and the Equilibrium Constant</vt:lpstr>
      <vt:lpstr>ΔG and the Equilibrium Constant</vt:lpstr>
      <vt:lpstr>Additivity of ΔG; Coupled Reactions</vt:lpstr>
      <vt:lpstr>Figure 13.10</vt:lpstr>
      <vt:lpstr>Exercise 79</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13 - Fundamental Equilibrium Concepts</dc:title>
  <dc:creator>Spuddy McSpare</dc:creator>
  <cp:lastModifiedBy>McIntosh, Gregg</cp:lastModifiedBy>
  <cp:revision>181</cp:revision>
  <dcterms:created xsi:type="dcterms:W3CDTF">2012-06-04T02:13:36Z</dcterms:created>
  <dcterms:modified xsi:type="dcterms:W3CDTF">2019-11-05T12:46:59Z</dcterms:modified>
</cp:coreProperties>
</file>