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64"/>
  </p:notesMasterIdLst>
  <p:handoutMasterIdLst>
    <p:handoutMasterId r:id="rId65"/>
  </p:handoutMasterIdLst>
  <p:sldIdLst>
    <p:sldId id="256" r:id="rId2"/>
    <p:sldId id="306" r:id="rId3"/>
    <p:sldId id="280" r:id="rId4"/>
    <p:sldId id="307" r:id="rId5"/>
    <p:sldId id="308" r:id="rId6"/>
    <p:sldId id="309" r:id="rId7"/>
    <p:sldId id="310" r:id="rId8"/>
    <p:sldId id="296" r:id="rId9"/>
    <p:sldId id="299" r:id="rId10"/>
    <p:sldId id="311" r:id="rId11"/>
    <p:sldId id="312" r:id="rId12"/>
    <p:sldId id="313" r:id="rId13"/>
    <p:sldId id="314" r:id="rId14"/>
    <p:sldId id="300" r:id="rId15"/>
    <p:sldId id="315" r:id="rId16"/>
    <p:sldId id="295" r:id="rId17"/>
    <p:sldId id="303" r:id="rId18"/>
    <p:sldId id="316" r:id="rId19"/>
    <p:sldId id="317" r:id="rId20"/>
    <p:sldId id="318" r:id="rId21"/>
    <p:sldId id="294" r:id="rId22"/>
    <p:sldId id="319" r:id="rId23"/>
    <p:sldId id="320" r:id="rId24"/>
    <p:sldId id="291" r:id="rId25"/>
    <p:sldId id="321" r:id="rId26"/>
    <p:sldId id="322" r:id="rId27"/>
    <p:sldId id="323" r:id="rId28"/>
    <p:sldId id="324" r:id="rId29"/>
    <p:sldId id="325" r:id="rId30"/>
    <p:sldId id="301" r:id="rId31"/>
    <p:sldId id="290" r:id="rId32"/>
    <p:sldId id="287" r:id="rId33"/>
    <p:sldId id="326" r:id="rId34"/>
    <p:sldId id="285" r:id="rId35"/>
    <p:sldId id="327" r:id="rId36"/>
    <p:sldId id="328" r:id="rId37"/>
    <p:sldId id="329" r:id="rId38"/>
    <p:sldId id="330" r:id="rId39"/>
    <p:sldId id="334" r:id="rId40"/>
    <p:sldId id="331" r:id="rId41"/>
    <p:sldId id="332" r:id="rId42"/>
    <p:sldId id="333" r:id="rId43"/>
    <p:sldId id="335" r:id="rId44"/>
    <p:sldId id="336"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0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4" autoAdjust="0"/>
    <p:restoredTop sz="94574" autoAdjust="0"/>
  </p:normalViewPr>
  <p:slideViewPr>
    <p:cSldViewPr snapToGrid="0" snapToObjects="1">
      <p:cViewPr varScale="1">
        <p:scale>
          <a:sx n="120" d="100"/>
          <a:sy n="120" d="100"/>
        </p:scale>
        <p:origin x="8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1</a:t>
            </a:fld>
            <a:endParaRPr lang="en-US"/>
          </a:p>
        </p:txBody>
      </p:sp>
    </p:spTree>
    <p:extLst>
      <p:ext uri="{BB962C8B-B14F-4D97-AF65-F5344CB8AC3E}">
        <p14:creationId xmlns:p14="http://schemas.microsoft.com/office/powerpoint/2010/main" val="16312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3</a:t>
            </a:fld>
            <a:endParaRPr lang="en-US"/>
          </a:p>
        </p:txBody>
      </p:sp>
    </p:spTree>
    <p:extLst>
      <p:ext uri="{BB962C8B-B14F-4D97-AF65-F5344CB8AC3E}">
        <p14:creationId xmlns:p14="http://schemas.microsoft.com/office/powerpoint/2010/main" val="180043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8</a:t>
            </a:fld>
            <a:endParaRPr lang="en-US"/>
          </a:p>
        </p:txBody>
      </p:sp>
    </p:spTree>
    <p:extLst>
      <p:ext uri="{BB962C8B-B14F-4D97-AF65-F5344CB8AC3E}">
        <p14:creationId xmlns:p14="http://schemas.microsoft.com/office/powerpoint/2010/main" val="347464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21</a:t>
            </a:fld>
            <a:endParaRPr lang="en-US"/>
          </a:p>
        </p:txBody>
      </p:sp>
    </p:spTree>
    <p:extLst>
      <p:ext uri="{BB962C8B-B14F-4D97-AF65-F5344CB8AC3E}">
        <p14:creationId xmlns:p14="http://schemas.microsoft.com/office/powerpoint/2010/main" val="398665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12025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394677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206795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34710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29DC5410-2FCF-4D97-A474-E4186917CE03}" type="datetime4">
              <a:rPr lang="en-US" smtClean="0"/>
              <a:t>August 20, 2019</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A72694FE-BA05-44A7-B904-2AF5B0B1C5E1}"/>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3123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E5316D66-6D33-4363-85D5-F1077FD411B1}"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76C12BA8-DA13-4E34-9485-40B894F612C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B68CEDA2-20A9-4D5A-A0FE-10467D510200}" type="datetime4">
              <a:rPr lang="en-US" smtClean="0"/>
              <a:t>August 20, 2019</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3A9EFA43-8F18-422D-8FFA-BDCDC251494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B2F61AF2-601F-4C2C-A956-40B11BC719B1}"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A1C39683-8C0C-428F-A1C4-147C2A527A0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3A39D3C5-7B42-4D08-996F-1C06EF8DFE8D}"/>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405393203"/>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0.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2.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7.bin"/><Relationship Id="rId4" Type="http://schemas.openxmlformats.org/officeDocument/2006/relationships/image" Target="../media/image23.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5.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6.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8.emf"/><Relationship Id="rId5" Type="http://schemas.openxmlformats.org/officeDocument/2006/relationships/oleObject" Target="../embeddings/oleObject11.bin"/><Relationship Id="rId4" Type="http://schemas.openxmlformats.org/officeDocument/2006/relationships/image" Target="../media/image2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0.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36427"/>
            <a:ext cx="9144000" cy="1081677"/>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12 </a:t>
            </a:r>
            <a:r>
              <a:rPr lang="en-US" sz="2000" b="1" dirty="0">
                <a:solidFill>
                  <a:srgbClr val="212F62"/>
                </a:solidFill>
                <a:latin typeface="+mn-lt"/>
              </a:rPr>
              <a:t>Thermodynamics</a:t>
            </a:r>
          </a:p>
          <a:p>
            <a:pPr algn="ctr"/>
            <a:r>
              <a:rPr lang="en-US" sz="1600" cap="none" dirty="0">
                <a:solidFill>
                  <a:schemeClr val="tx1"/>
                </a:solidFill>
                <a:latin typeface="+mn-lt"/>
              </a:rPr>
              <a:t>PowerPoint Image Slideshow</a:t>
            </a:r>
          </a:p>
          <a:p>
            <a:pPr algn="ctr"/>
            <a:r>
              <a:rPr lang="en-US" sz="1600" dirty="0"/>
              <a:t>With Contributions by Joe </a:t>
            </a:r>
            <a:r>
              <a:rPr lang="en-US" sz="1600" dirty="0" err="1"/>
              <a:t>DePasquale</a:t>
            </a:r>
            <a:r>
              <a:rPr lang="en-US" sz="1600" dirty="0"/>
              <a:t>, Northeastern University</a:t>
            </a:r>
            <a:endParaRPr lang="en-US" sz="1600" cap="none" dirty="0">
              <a:solidFill>
                <a:schemeClr val="tx1"/>
              </a:solidFill>
            </a:endParaRPr>
          </a:p>
          <a:p>
            <a:pPr algn="ctr"/>
            <a:endParaRPr lang="en-US" sz="1600" cap="none" dirty="0">
              <a:solidFill>
                <a:schemeClr val="tx1"/>
              </a:solidFill>
              <a:latin typeface="+mn-lt"/>
            </a:endParaRPr>
          </a:p>
        </p:txBody>
      </p:sp>
      <p:pic>
        <p:nvPicPr>
          <p:cNvPr id="7" name="Picture 6">
            <a:extLst>
              <a:ext uri="{FF2B5EF4-FFF2-40B4-BE49-F238E27FC236}">
                <a16:creationId xmlns:a16="http://schemas.microsoft.com/office/drawing/2014/main" id="{D68CEBDB-5A62-4E59-9AD8-3FCEF544DFB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dirty="0"/>
            </a:br>
            <a:r>
              <a:rPr lang="en-US" sz="3600" dirty="0"/>
              <a:t>CHEMISTRY: ATOMS FIRST 2e</a:t>
            </a:r>
          </a:p>
        </p:txBody>
      </p:sp>
      <p:pic>
        <p:nvPicPr>
          <p:cNvPr id="6" name="Picture 2" descr="G:\Team Drives\CONNEX180066_Chem_2e\CONNEX180066_Chem_2e\05_Ancillaries\Chemistry_Atoms_First\ChemAF2e Cover.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411866" y="2504536"/>
            <a:ext cx="2320268" cy="30026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2874121491"/>
              </p:ext>
            </p:extLst>
          </p:nvPr>
        </p:nvGraphicFramePr>
        <p:xfrm>
          <a:off x="3411185" y="2504535"/>
          <a:ext cx="2320949" cy="3002699"/>
        </p:xfrm>
        <a:graphic>
          <a:graphicData uri="http://schemas.openxmlformats.org/presentationml/2006/ole">
            <mc:AlternateContent xmlns:mc="http://schemas.openxmlformats.org/markup-compatibility/2006">
              <mc:Choice xmlns:v="urn:schemas-microsoft-com:vml" Requires="v">
                <p:oleObj spid="_x0000_s10242" name="Acrobat Document" r:id="rId6" imgW="4663440" imgH="6034757" progId="Acrobat.Document.11">
                  <p:embed/>
                </p:oleObj>
              </mc:Choice>
              <mc:Fallback>
                <p:oleObj name="Acrobat Document" r:id="rId6" imgW="4663440" imgH="6034757" progId="Acrobat.Document.11">
                  <p:embed/>
                  <p:pic>
                    <p:nvPicPr>
                      <p:cNvPr id="0" name=""/>
                      <p:cNvPicPr/>
                      <p:nvPr/>
                    </p:nvPicPr>
                    <p:blipFill>
                      <a:blip r:embed="rId7"/>
                      <a:stretch>
                        <a:fillRect/>
                      </a:stretch>
                    </p:blipFill>
                    <p:spPr>
                      <a:xfrm>
                        <a:off x="3411185" y="2504535"/>
                        <a:ext cx="2320949" cy="3002699"/>
                      </a:xfrm>
                      <a:prstGeom prst="rect">
                        <a:avLst/>
                      </a:prstGeom>
                    </p:spPr>
                  </p:pic>
                </p:oleObj>
              </mc:Fallback>
            </mc:AlternateContent>
          </a:graphicData>
        </a:graphic>
      </p:graphicFrame>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p:txBody>
          <a:bodyPr>
            <a:normAutofit/>
          </a:bodyPr>
          <a:lstStyle/>
          <a:p>
            <a:r>
              <a:rPr lang="en-US" dirty="0"/>
              <a:t>If a reaction is </a:t>
            </a:r>
            <a:r>
              <a:rPr lang="en-US" i="1" dirty="0"/>
              <a:t>spontaneous </a:t>
            </a:r>
            <a:r>
              <a:rPr lang="en-US" dirty="0"/>
              <a:t>in one direction, it will be </a:t>
            </a:r>
            <a:r>
              <a:rPr lang="en-US" i="1" dirty="0"/>
              <a:t>nonspontaneous</a:t>
            </a:r>
            <a:r>
              <a:rPr lang="en-US" dirty="0"/>
              <a:t> in the reverse direction under the same conditions.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Spontaneous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Nonspontaneous</a:t>
            </a:r>
          </a:p>
          <a:p>
            <a:endParaRPr lang="en-US" dirty="0"/>
          </a:p>
          <a:p>
            <a:r>
              <a:rPr lang="en-US" dirty="0"/>
              <a:t>A nonspontaneous reaction is still possible with the continual input of energy.</a:t>
            </a:r>
          </a:p>
        </p:txBody>
      </p:sp>
    </p:spTree>
    <p:extLst>
      <p:ext uri="{BB962C8B-B14F-4D97-AF65-F5344CB8AC3E}">
        <p14:creationId xmlns:p14="http://schemas.microsoft.com/office/powerpoint/2010/main" val="192315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and Spontaneity</a:t>
            </a:r>
          </a:p>
        </p:txBody>
      </p:sp>
      <p:sp>
        <p:nvSpPr>
          <p:cNvPr id="3" name="Content Placeholder 2"/>
          <p:cNvSpPr>
            <a:spLocks noGrp="1"/>
          </p:cNvSpPr>
          <p:nvPr>
            <p:ph idx="1"/>
          </p:nvPr>
        </p:nvSpPr>
        <p:spPr/>
        <p:txBody>
          <a:bodyPr/>
          <a:lstStyle/>
          <a:p>
            <a:r>
              <a:rPr lang="en-US" dirty="0"/>
              <a:t>Many spontaneous processes proceed with a decrease in energy.</a:t>
            </a:r>
          </a:p>
          <a:p>
            <a:endParaRPr lang="en-US" dirty="0"/>
          </a:p>
          <a:p>
            <a:r>
              <a:rPr lang="en-US" dirty="0"/>
              <a:t>Recall that exothermic reactions also proceed with a decrease in energy. </a:t>
            </a:r>
          </a:p>
          <a:p>
            <a:pPr lvl="1"/>
            <a:r>
              <a:rPr lang="en-US" dirty="0"/>
              <a:t>Spontaneous reactions are</a:t>
            </a:r>
            <a:r>
              <a:rPr lang="en-US" i="1" dirty="0"/>
              <a:t> often </a:t>
            </a:r>
            <a:r>
              <a:rPr lang="en-US" dirty="0"/>
              <a:t>exothermic, but </a:t>
            </a:r>
            <a:r>
              <a:rPr lang="en-US" i="1" dirty="0"/>
              <a:t>not always</a:t>
            </a:r>
            <a:r>
              <a:rPr lang="en-US" dirty="0"/>
              <a:t>. </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0495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lstStyle/>
          <a:p>
            <a:r>
              <a:rPr lang="en-US" dirty="0"/>
              <a:t>Which is spontaneous at room temperature and a pressure of 1 </a:t>
            </a:r>
            <a:r>
              <a:rPr lang="en-US" dirty="0" err="1"/>
              <a:t>atm</a:t>
            </a:r>
            <a:r>
              <a:rPr lang="en-US" dirty="0"/>
              <a:t>?</a:t>
            </a:r>
          </a:p>
          <a:p>
            <a:endParaRPr lang="en-US" dirty="0"/>
          </a:p>
          <a:p>
            <a:pPr marL="0" indent="-68580">
              <a:buNone/>
            </a:pPr>
            <a:r>
              <a:rPr lang="en-US" sz="2400" dirty="0"/>
              <a:t>	</a:t>
            </a:r>
            <a:r>
              <a:rPr lang="en-US" dirty="0"/>
              <a:t>H</a:t>
            </a:r>
            <a:r>
              <a:rPr lang="en-US" baseline="-25000" dirty="0"/>
              <a:t>2</a:t>
            </a:r>
            <a:r>
              <a:rPr lang="en-US" dirty="0"/>
              <a:t>O(</a:t>
            </a:r>
            <a:r>
              <a:rPr lang="en-US" i="1" dirty="0"/>
              <a:t>s</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Symbol"/>
              </a:rPr>
              <a:t>D</a:t>
            </a:r>
            <a:r>
              <a:rPr lang="en-US" dirty="0"/>
              <a:t>H = </a:t>
            </a:r>
            <a:r>
              <a:rPr lang="en-US" dirty="0">
                <a:cs typeface="Arial" charset="0"/>
              </a:rPr>
              <a:t>+6.01 kJ/</a:t>
            </a:r>
            <a:r>
              <a:rPr lang="en-US" dirty="0" err="1">
                <a:cs typeface="Arial" charset="0"/>
              </a:rPr>
              <a:t>mol</a:t>
            </a:r>
            <a:endParaRPr lang="en-US" dirty="0">
              <a:cs typeface="Arial" charset="0"/>
            </a:endParaRPr>
          </a:p>
          <a:p>
            <a:pPr marL="274320" lvl="1" indent="0">
              <a:buNone/>
            </a:pPr>
            <a:endParaRPr lang="en-US" sz="2100" dirty="0">
              <a:solidFill>
                <a:schemeClr val="accent3"/>
              </a:solidFill>
              <a:cs typeface="Arial" charset="0"/>
              <a:sym typeface="Wingdings" pitchFamily="2" charset="2"/>
            </a:endParaRPr>
          </a:p>
          <a:p>
            <a:pPr marL="274320" lvl="1" indent="0">
              <a:buNone/>
            </a:pPr>
            <a:endParaRPr lang="en-US" sz="2100" dirty="0">
              <a:solidFill>
                <a:schemeClr val="accent3"/>
              </a:solidFill>
              <a:cs typeface="Arial" charset="0"/>
              <a:sym typeface="Wingdings" pitchFamily="2" charset="2"/>
            </a:endParaRPr>
          </a:p>
          <a:p>
            <a:pPr marL="0" indent="-68580">
              <a:buNone/>
            </a:pPr>
            <a:r>
              <a:rPr lang="en-US" dirty="0"/>
              <a:t>	H</a:t>
            </a:r>
            <a:r>
              <a:rPr lang="en-US" baseline="-25000" dirty="0"/>
              <a:t>2</a:t>
            </a:r>
            <a:r>
              <a:rPr lang="en-US" dirty="0"/>
              <a:t>O(</a:t>
            </a:r>
            <a:r>
              <a:rPr lang="en-US" i="1" dirty="0"/>
              <a:t>l</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s</a:t>
            </a:r>
            <a:r>
              <a:rPr lang="en-US" dirty="0">
                <a:sym typeface="Wingdings" pitchFamily="2" charset="2"/>
              </a:rPr>
              <a:t>) 		</a:t>
            </a:r>
            <a:r>
              <a:rPr lang="en-US" dirty="0">
                <a:latin typeface="Symbol"/>
              </a:rPr>
              <a:t>D</a:t>
            </a:r>
            <a:r>
              <a:rPr lang="en-US" dirty="0"/>
              <a:t>H = –</a:t>
            </a:r>
            <a:r>
              <a:rPr lang="en-US" dirty="0">
                <a:cs typeface="Arial" charset="0"/>
              </a:rPr>
              <a:t>6.01 kJ/</a:t>
            </a:r>
            <a:r>
              <a:rPr lang="en-US" dirty="0" err="1">
                <a:cs typeface="Arial" charset="0"/>
              </a:rPr>
              <a:t>mol</a:t>
            </a:r>
            <a:endParaRPr lang="en-US" dirty="0">
              <a:sym typeface="Wingdings" pitchFamily="2" charset="2"/>
            </a:endParaRP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52558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Matter</a:t>
            </a:r>
          </a:p>
        </p:txBody>
      </p:sp>
      <p:sp>
        <p:nvSpPr>
          <p:cNvPr id="3" name="Content Placeholder 2"/>
          <p:cNvSpPr>
            <a:spLocks noGrp="1"/>
          </p:cNvSpPr>
          <p:nvPr>
            <p:ph idx="1"/>
          </p:nvPr>
        </p:nvSpPr>
        <p:spPr/>
        <p:txBody>
          <a:bodyPr/>
          <a:lstStyle/>
          <a:p>
            <a:r>
              <a:rPr lang="en-US" dirty="0"/>
              <a:t>When the valve opens, the gas spontaneously expands to fill both containers. </a:t>
            </a:r>
          </a:p>
          <a:p>
            <a:endParaRPr lang="en-US" dirty="0"/>
          </a:p>
          <a:p>
            <a:r>
              <a:rPr lang="en-US" dirty="0"/>
              <a:t>With an ideal gas, this process results in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75304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12.4</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An isolated system consists of an ideal gas in one flask that is connected by a closed valve to a second flask containing a vacuum. Once the valve is opened, the gas spontaneously becomes evenly distributed between the flasks.</a:t>
            </a:r>
          </a:p>
        </p:txBody>
      </p:sp>
      <p:pic>
        <p:nvPicPr>
          <p:cNvPr id="8"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11584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Energy</a:t>
            </a:r>
          </a:p>
        </p:txBody>
      </p:sp>
      <p:sp>
        <p:nvSpPr>
          <p:cNvPr id="3" name="Content Placeholder 2"/>
          <p:cNvSpPr>
            <a:spLocks noGrp="1"/>
          </p:cNvSpPr>
          <p:nvPr>
            <p:ph idx="1"/>
          </p:nvPr>
        </p:nvSpPr>
        <p:spPr/>
        <p:txBody>
          <a:bodyPr/>
          <a:lstStyle/>
          <a:p>
            <a:r>
              <a:rPr lang="en-US" dirty="0"/>
              <a:t>Two objects at different temperature are placed in contact. </a:t>
            </a:r>
          </a:p>
          <a:p>
            <a:endParaRPr lang="en-US" dirty="0"/>
          </a:p>
          <a:p>
            <a:r>
              <a:rPr lang="en-US" dirty="0"/>
              <a:t>Heat spontaneously flows from the hotter object to the colder object.</a:t>
            </a:r>
          </a:p>
          <a:p>
            <a:endParaRPr lang="en-US" dirty="0"/>
          </a:p>
          <a:p>
            <a:r>
              <a:rPr lang="en-US" dirty="0"/>
              <a:t>But overall, there is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56067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12.5</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When two objects at different temperatures come in contact, heat spontaneously flows from the hotter to the colder object.</a:t>
            </a:r>
          </a:p>
        </p:txBody>
      </p:sp>
      <p:pic>
        <p:nvPicPr>
          <p:cNvPr id="8" name="Figure" descr="Two diagrams are shown. The left diagram is comprised of two separated squares; the left is red and labeled “X” and the right is blue and labeled “Y.” Below this diagram is the label “T subscript X, a greater than sign, T subscript Y.” The right diagram shows the boxes next to one another, shaded red on the left, blue on the right, and blended red and blue together in the middle. The left box is red and labeled “X,” the right is blue and labeled “Y” and a right-facing arrow labeled “Heat” is written above them. Below this diagram is the label “X and Y in contact."/>
          <p:cNvPicPr>
            <a:picLocks noChangeAspect="1"/>
          </p:cNvPicPr>
          <p:nvPr/>
        </p:nvPicPr>
        <p:blipFill>
          <a:blip r:embed="rId2" cstate="email">
            <a:extLst>
              <a:ext uri="{28A0092B-C50C-407E-A947-70E740481C1C}">
                <a14:useLocalDpi xmlns:a14="http://schemas.microsoft.com/office/drawing/2010/main" val="0"/>
              </a:ext>
            </a:extLst>
          </a:blip>
          <a:srcRect t="-62565" b="-62565"/>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79832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12.6</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(credit a: modification of work by Jenny Downing; credit b: modification of work by </a:t>
            </a:r>
            <a:br>
              <a:rPr lang="en-US" sz="1600" dirty="0"/>
            </a:br>
            <a:r>
              <a:rPr lang="en-US" sz="1600" dirty="0"/>
              <a:t>“Fuzzy </a:t>
            </a:r>
            <a:r>
              <a:rPr lang="en-US" sz="1600" dirty="0" err="1"/>
              <a:t>Gerdes</a:t>
            </a:r>
            <a:r>
              <a:rPr lang="en-US" sz="1600" dirty="0"/>
              <a:t>”/Flickr; credit c: modification of work by Sahar </a:t>
            </a:r>
            <a:r>
              <a:rPr lang="en-US" sz="1600" dirty="0" err="1"/>
              <a:t>Atwa</a:t>
            </a:r>
            <a:r>
              <a:rPr lang="en-US" sz="1600" dirty="0"/>
              <a:t>)</a:t>
            </a:r>
          </a:p>
        </p:txBody>
      </p:sp>
      <p:pic>
        <p:nvPicPr>
          <p:cNvPr id="10242" name="Picture 2" descr="This figure has three photos labeled, “a,” “b,” and “c.” Photo a shows a glass with a solid in water. There is steam or smoke coming from the top of the glass. Photo b shows the bottom half of a glass with water sticking to its outside surface. Photo c shows three images of the same container. The first shows a clear liquid in the container. The second shows a red liquid mixing with the clear liquid in the container. The third shows a red liqui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2341" y="1660844"/>
            <a:ext cx="7397800" cy="260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14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Other Factor</a:t>
            </a:r>
          </a:p>
        </p:txBody>
      </p:sp>
      <p:sp>
        <p:nvSpPr>
          <p:cNvPr id="3" name="Content Placeholder 2"/>
          <p:cNvSpPr>
            <a:spLocks noGrp="1"/>
          </p:cNvSpPr>
          <p:nvPr>
            <p:ph idx="1"/>
          </p:nvPr>
        </p:nvSpPr>
        <p:spPr/>
        <p:txBody>
          <a:bodyPr/>
          <a:lstStyle/>
          <a:p>
            <a:r>
              <a:rPr lang="en-US" dirty="0"/>
              <a:t>Some factor other than energy is important to the spontaneity of a process.</a:t>
            </a:r>
          </a:p>
          <a:p>
            <a:endParaRPr lang="en-US" dirty="0"/>
          </a:p>
          <a:p>
            <a:r>
              <a:rPr lang="en-US" dirty="0"/>
              <a:t>It appears that greater, more uniform dispersal of matter and energy can also be the driving force of a spontaneous process. </a:t>
            </a:r>
          </a:p>
          <a:p>
            <a:endParaRPr lang="en-US" dirty="0"/>
          </a:p>
          <a:p>
            <a:r>
              <a:rPr lang="en-US" dirty="0"/>
              <a:t>This other factor is </a:t>
            </a:r>
            <a:r>
              <a:rPr lang="en-US" b="1" dirty="0"/>
              <a:t>entropy</a:t>
            </a:r>
            <a:r>
              <a:rPr lang="en-US" dirty="0"/>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4111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12.2 Entropy</a:t>
            </a:r>
          </a:p>
          <a:p>
            <a:pPr lvl="1"/>
            <a:r>
              <a:rPr lang="en-US" dirty="0"/>
              <a:t>Define entropy</a:t>
            </a:r>
          </a:p>
          <a:p>
            <a:pPr lvl="1"/>
            <a:r>
              <a:rPr lang="en-US" dirty="0"/>
              <a:t>Explain the relationship between entropy and the number of microstates</a:t>
            </a:r>
          </a:p>
          <a:p>
            <a:pPr lvl="1"/>
            <a:r>
              <a:rPr lang="en-US" dirty="0"/>
              <a:t>Predict the sign of the entropy change for chemical and physical processes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15814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12.1 Spontaneity</a:t>
            </a:r>
          </a:p>
          <a:p>
            <a:r>
              <a:rPr lang="en-US" dirty="0"/>
              <a:t>12.2 Entropy</a:t>
            </a:r>
          </a:p>
          <a:p>
            <a:r>
              <a:rPr lang="en-US" dirty="0"/>
              <a:t>12.3 The Second and Third Laws of Thermodynamics</a:t>
            </a:r>
          </a:p>
          <a:p>
            <a:r>
              <a:rPr lang="en-US" dirty="0"/>
              <a:t>12.4 Free Energy</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369268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a:t>
            </a:r>
          </a:p>
        </p:txBody>
      </p:sp>
      <p:sp>
        <p:nvSpPr>
          <p:cNvPr id="3" name="Content Placeholder 2"/>
          <p:cNvSpPr>
            <a:spLocks noGrp="1"/>
          </p:cNvSpPr>
          <p:nvPr>
            <p:ph idx="1"/>
          </p:nvPr>
        </p:nvSpPr>
        <p:spPr>
          <a:xfrm>
            <a:off x="628650" y="955965"/>
            <a:ext cx="7886700" cy="5198255"/>
          </a:xfrm>
        </p:spPr>
        <p:txBody>
          <a:bodyPr>
            <a:normAutofit lnSpcReduction="10000"/>
          </a:bodyPr>
          <a:lstStyle/>
          <a:p>
            <a:r>
              <a:rPr lang="en-US" dirty="0"/>
              <a:t>Spontaneity is favored by an increase in entropy (S).</a:t>
            </a:r>
          </a:p>
          <a:p>
            <a:endParaRPr lang="en-US" dirty="0"/>
          </a:p>
          <a:p>
            <a:pPr marL="0" indent="0" algn="ctr">
              <a:buNone/>
            </a:pPr>
            <a:r>
              <a:rPr lang="en-US" altLang="en-US" i="1" dirty="0">
                <a:solidFill>
                  <a:schemeClr val="tx1"/>
                </a:solidFill>
              </a:rPr>
              <a:t>S</a:t>
            </a:r>
            <a:r>
              <a:rPr lang="en-US" altLang="en-US" dirty="0">
                <a:solidFill>
                  <a:schemeClr val="tx1"/>
                </a:solidFill>
              </a:rPr>
              <a:t> =</a:t>
            </a:r>
            <a:r>
              <a:rPr lang="en-US" altLang="en-US" i="1" dirty="0">
                <a:solidFill>
                  <a:schemeClr val="tx1"/>
                </a:solidFill>
              </a:rPr>
              <a:t> k </a:t>
            </a:r>
            <a:r>
              <a:rPr lang="en-US" altLang="en-US" dirty="0">
                <a:solidFill>
                  <a:schemeClr val="tx1"/>
                </a:solidFill>
              </a:rPr>
              <a:t>ln </a:t>
            </a:r>
            <a:r>
              <a:rPr lang="en-US" altLang="en-US" i="1" dirty="0">
                <a:solidFill>
                  <a:schemeClr val="tx1"/>
                </a:solidFill>
              </a:rPr>
              <a:t>W</a:t>
            </a:r>
          </a:p>
          <a:p>
            <a:endParaRPr lang="en-US" dirty="0"/>
          </a:p>
          <a:p>
            <a:pPr lvl="1"/>
            <a:r>
              <a:rPr lang="en-US" dirty="0"/>
              <a:t>k is the Boltzmann constant (1.38 × 10</a:t>
            </a:r>
            <a:r>
              <a:rPr lang="en-US" baseline="30000" dirty="0"/>
              <a:t>–23</a:t>
            </a:r>
            <a:r>
              <a:rPr lang="en-US" dirty="0"/>
              <a:t> J/K).</a:t>
            </a:r>
          </a:p>
          <a:p>
            <a:pPr lvl="1"/>
            <a:r>
              <a:rPr lang="en-US" dirty="0"/>
              <a:t>W is the number of microstates possible</a:t>
            </a:r>
          </a:p>
          <a:p>
            <a:pPr lvl="1"/>
            <a:endParaRPr lang="en-US" dirty="0"/>
          </a:p>
          <a:p>
            <a:pPr lvl="1"/>
            <a:r>
              <a:rPr lang="en-US" b="1" dirty="0"/>
              <a:t>Microstate: </a:t>
            </a:r>
            <a:r>
              <a:rPr lang="en-US" dirty="0"/>
              <a:t>A specific configuration of the locations and energies of the particles in a system. </a:t>
            </a:r>
          </a:p>
          <a:p>
            <a:pPr lvl="1"/>
            <a:endParaRPr lang="en-US" dirty="0"/>
          </a:p>
          <a:p>
            <a:r>
              <a:rPr lang="en-US" dirty="0"/>
              <a:t>The number of microstates possible is given by:</a:t>
            </a:r>
          </a:p>
          <a:p>
            <a:endParaRPr lang="en-US" dirty="0"/>
          </a:p>
          <a:p>
            <a:pPr marL="0" indent="0" algn="ctr">
              <a:buNone/>
            </a:pPr>
            <a:r>
              <a:rPr lang="en-US" altLang="en-US" i="1" dirty="0">
                <a:solidFill>
                  <a:schemeClr val="tx1"/>
                </a:solidFill>
              </a:rPr>
              <a:t>W</a:t>
            </a:r>
            <a:r>
              <a:rPr lang="en-US" altLang="en-US" dirty="0">
                <a:solidFill>
                  <a:schemeClr val="tx1"/>
                </a:solidFill>
              </a:rPr>
              <a:t> =</a:t>
            </a:r>
            <a:r>
              <a:rPr lang="en-US" altLang="en-US" i="1" dirty="0">
                <a:solidFill>
                  <a:schemeClr val="tx1"/>
                </a:solidFill>
              </a:rPr>
              <a:t> </a:t>
            </a:r>
            <a:r>
              <a:rPr lang="en-US" altLang="en-US" i="1" dirty="0" err="1">
                <a:solidFill>
                  <a:schemeClr val="tx1"/>
                </a:solidFill>
              </a:rPr>
              <a:t>n</a:t>
            </a:r>
            <a:r>
              <a:rPr lang="en-US" altLang="en-US" i="1" baseline="30000" dirty="0" err="1">
                <a:solidFill>
                  <a:schemeClr val="tx1"/>
                </a:solidFill>
              </a:rPr>
              <a:t>N</a:t>
            </a:r>
            <a:endParaRPr lang="en-US" altLang="en-US" i="1" baseline="30000" dirty="0">
              <a:solidFill>
                <a:schemeClr val="tx1"/>
              </a:solidFill>
            </a:endParaRPr>
          </a:p>
          <a:p>
            <a:pPr marL="0" indent="0" algn="ctr">
              <a:buNone/>
            </a:pPr>
            <a:endParaRPr lang="en-US" altLang="en-US" sz="2000" i="1" dirty="0">
              <a:solidFill>
                <a:schemeClr val="tx1"/>
              </a:solidFill>
            </a:endParaRPr>
          </a:p>
          <a:p>
            <a:pPr lvl="1"/>
            <a:r>
              <a:rPr lang="en-US" dirty="0"/>
              <a:t>n is the number of boxes</a:t>
            </a:r>
          </a:p>
          <a:p>
            <a:pPr lvl="1"/>
            <a:r>
              <a:rPr lang="en-US" dirty="0"/>
              <a:t>N is the number of particles</a:t>
            </a:r>
          </a:p>
          <a:p>
            <a:endParaRPr lang="en-US" dirty="0"/>
          </a:p>
          <a:p>
            <a:endParaRPr lang="en-US" dirty="0"/>
          </a:p>
        </p:txBody>
      </p:sp>
    </p:spTree>
    <p:extLst>
      <p:ext uri="{BB962C8B-B14F-4D97-AF65-F5344CB8AC3E}">
        <p14:creationId xmlns:p14="http://schemas.microsoft.com/office/powerpoint/2010/main" val="3313575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12.7</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(a) Nicholas Léonard </a:t>
            </a:r>
            <a:r>
              <a:rPr lang="en-US" sz="1600" dirty="0" err="1"/>
              <a:t>Sadi</a:t>
            </a:r>
            <a:r>
              <a:rPr lang="en-US" sz="1600" dirty="0"/>
              <a:t> Carnot’s research into steam-powered machinery and (b) Rudolf </a:t>
            </a:r>
            <a:r>
              <a:rPr lang="en-US" sz="1600" dirty="0" err="1"/>
              <a:t>Clausius’s</a:t>
            </a:r>
            <a:r>
              <a:rPr lang="en-US" sz="1600" dirty="0"/>
              <a:t> later study of those findings led to groundbreaking discoveries about spontaneous heat flow processes.</a:t>
            </a:r>
          </a:p>
        </p:txBody>
      </p:sp>
      <p:pic>
        <p:nvPicPr>
          <p:cNvPr id="8" name="Figure" descr="A portrait of Rudolf Clasius is shown."/>
          <p:cNvPicPr>
            <a:picLocks noChangeAspect="1"/>
          </p:cNvPicPr>
          <p:nvPr/>
        </p:nvPicPr>
        <p:blipFill>
          <a:blip r:embed="rId3" cstate="email">
            <a:extLst>
              <a:ext uri="{28A0092B-C50C-407E-A947-70E740481C1C}">
                <a14:useLocalDpi xmlns:a14="http://schemas.microsoft.com/office/drawing/2010/main" val="0"/>
              </a:ext>
            </a:extLst>
          </a:blip>
          <a:srcRect l="-23953" r="-2395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922848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Entropy and Microstates</a:t>
            </a:r>
          </a:p>
        </p:txBody>
      </p:sp>
      <p:sp>
        <p:nvSpPr>
          <p:cNvPr id="3" name="Content Placeholder 2"/>
          <p:cNvSpPr>
            <a:spLocks noGrp="1"/>
          </p:cNvSpPr>
          <p:nvPr>
            <p:ph idx="1"/>
          </p:nvPr>
        </p:nvSpPr>
        <p:spPr/>
        <p:txBody>
          <a:bodyPr/>
          <a:lstStyle/>
          <a:p>
            <a:r>
              <a:rPr lang="en-US" dirty="0"/>
              <a:t>Consider two particles distributed between two boxes. </a:t>
            </a:r>
          </a:p>
          <a:p>
            <a:endParaRPr lang="en-US" dirty="0"/>
          </a:p>
        </p:txBody>
      </p:sp>
      <p:grpSp>
        <p:nvGrpSpPr>
          <p:cNvPr id="5" name="Group 4"/>
          <p:cNvGrpSpPr/>
          <p:nvPr/>
        </p:nvGrpSpPr>
        <p:grpSpPr>
          <a:xfrm>
            <a:off x="1302325" y="1697747"/>
            <a:ext cx="6349461" cy="3343991"/>
            <a:chOff x="762000" y="2181608"/>
            <a:chExt cx="7703937" cy="3885121"/>
          </a:xfrm>
        </p:grpSpPr>
        <p:sp>
          <p:nvSpPr>
            <p:cNvPr id="6" name="Rectangle 5"/>
            <p:cNvSpPr/>
            <p:nvPr/>
          </p:nvSpPr>
          <p:spPr>
            <a:xfrm>
              <a:off x="762000" y="2181608"/>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7" name="Rectangle 6"/>
            <p:cNvSpPr/>
            <p:nvPr/>
          </p:nvSpPr>
          <p:spPr>
            <a:xfrm>
              <a:off x="4879009" y="2181608"/>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8" name="Rectangle 7"/>
            <p:cNvSpPr/>
            <p:nvPr/>
          </p:nvSpPr>
          <p:spPr>
            <a:xfrm>
              <a:off x="770841" y="4277686"/>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9" name="Rectangle 8"/>
            <p:cNvSpPr/>
            <p:nvPr/>
          </p:nvSpPr>
          <p:spPr>
            <a:xfrm>
              <a:off x="4887850" y="4277686"/>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10" name="Oval 9"/>
            <p:cNvSpPr/>
            <p:nvPr/>
          </p:nvSpPr>
          <p:spPr>
            <a:xfrm>
              <a:off x="1225826" y="2546043"/>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1" name="Oval 10"/>
            <p:cNvSpPr/>
            <p:nvPr/>
          </p:nvSpPr>
          <p:spPr>
            <a:xfrm>
              <a:off x="5563704" y="2521747"/>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2" name="Oval 11"/>
            <p:cNvSpPr/>
            <p:nvPr/>
          </p:nvSpPr>
          <p:spPr>
            <a:xfrm>
              <a:off x="3222493" y="4675252"/>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3" name="Oval 12"/>
            <p:cNvSpPr/>
            <p:nvPr/>
          </p:nvSpPr>
          <p:spPr>
            <a:xfrm>
              <a:off x="7673015" y="4498556"/>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4" name="Oval 13"/>
            <p:cNvSpPr/>
            <p:nvPr/>
          </p:nvSpPr>
          <p:spPr>
            <a:xfrm>
              <a:off x="1378226" y="3283748"/>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5" name="Oval 14"/>
            <p:cNvSpPr/>
            <p:nvPr/>
          </p:nvSpPr>
          <p:spPr>
            <a:xfrm>
              <a:off x="7474226" y="2506287"/>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6" name="Oval 15"/>
            <p:cNvSpPr/>
            <p:nvPr/>
          </p:nvSpPr>
          <p:spPr>
            <a:xfrm>
              <a:off x="1424615" y="4675252"/>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7" name="Oval 16"/>
            <p:cNvSpPr/>
            <p:nvPr/>
          </p:nvSpPr>
          <p:spPr>
            <a:xfrm>
              <a:off x="7673015" y="5214174"/>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grpSp>
    </p:spTree>
    <p:extLst>
      <p:ext uri="{BB962C8B-B14F-4D97-AF65-F5344CB8AC3E}">
        <p14:creationId xmlns:p14="http://schemas.microsoft.com/office/powerpoint/2010/main" val="2604359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p:txBody>
          <a:bodyPr/>
          <a:lstStyle/>
          <a:p>
            <a:r>
              <a:rPr lang="en-US" dirty="0"/>
              <a:t>Now consider four particles distributed between two boxes.</a:t>
            </a:r>
          </a:p>
          <a:p>
            <a:endParaRPr lang="en-US" dirty="0"/>
          </a:p>
          <a:p>
            <a:r>
              <a:rPr lang="en-US" dirty="0"/>
              <a:t>Microstates with equivalent particle arrangements are grouped together and called </a:t>
            </a:r>
            <a:r>
              <a:rPr lang="en-US" b="1" dirty="0"/>
              <a:t>distributions</a:t>
            </a:r>
            <a:r>
              <a:rPr lang="en-US" dirty="0"/>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110317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12.8</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The sixteen microstates associated with placing four particles in two boxes are shown. The microstates are collected into five distributions—(a), (b), (c), (d), and (e)—based on the numbers of particles in each box.</a:t>
            </a:r>
          </a:p>
        </p:txBody>
      </p:sp>
      <p:pic>
        <p:nvPicPr>
          <p:cNvPr id="8"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92632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23413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There are five possible distributions for this system.</a:t>
            </a:r>
          </a:p>
          <a:p>
            <a:pPr marL="0" indent="0">
              <a:buNone/>
            </a:pPr>
            <a:endParaRPr lang="en-US" dirty="0"/>
          </a:p>
          <a:p>
            <a:r>
              <a:rPr lang="en-US" dirty="0"/>
              <a:t> Which distribution is most probable?</a:t>
            </a:r>
          </a:p>
          <a:p>
            <a:endParaRPr lang="en-US" dirty="0"/>
          </a:p>
        </p:txBody>
      </p:sp>
      <p:pic>
        <p:nvPicPr>
          <p:cNvPr id="6"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1867142" y="1253916"/>
            <a:ext cx="5584566" cy="2424233"/>
          </a:xfrm>
          <a:prstGeom prst="rect">
            <a:avLst/>
          </a:prstGeom>
        </p:spPr>
      </p:pic>
    </p:spTree>
    <p:extLst>
      <p:ext uri="{BB962C8B-B14F-4D97-AF65-F5344CB8AC3E}">
        <p14:creationId xmlns:p14="http://schemas.microsoft.com/office/powerpoint/2010/main" val="3619478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p:txBody>
          <a:bodyPr>
            <a:normAutofit/>
          </a:bodyPr>
          <a:lstStyle/>
          <a:p>
            <a:r>
              <a:rPr lang="en-US" dirty="0"/>
              <a:t>The most </a:t>
            </a:r>
            <a:r>
              <a:rPr lang="en-US" i="1" dirty="0"/>
              <a:t>probable</a:t>
            </a:r>
            <a:r>
              <a:rPr lang="en-US" dirty="0"/>
              <a:t> distribution has the </a:t>
            </a:r>
            <a:r>
              <a:rPr lang="en-US" i="1" dirty="0"/>
              <a:t>largest </a:t>
            </a:r>
            <a:r>
              <a:rPr lang="en-US" dirty="0"/>
              <a:t>number of microstates. </a:t>
            </a:r>
          </a:p>
          <a:p>
            <a:endParaRPr lang="en-US" dirty="0"/>
          </a:p>
          <a:p>
            <a:r>
              <a:rPr lang="en-US" dirty="0"/>
              <a:t>The most probable distribution, therefore, is the one of greatest entropy. </a:t>
            </a:r>
          </a:p>
          <a:p>
            <a:endParaRPr lang="en-US" dirty="0"/>
          </a:p>
          <a:p>
            <a:pPr marL="0" indent="0" algn="ctr">
              <a:buNone/>
            </a:pPr>
            <a:r>
              <a:rPr lang="en-US" altLang="en-US" i="1" dirty="0">
                <a:solidFill>
                  <a:schemeClr val="tx1"/>
                </a:solidFill>
              </a:rPr>
              <a:t>S</a:t>
            </a:r>
            <a:r>
              <a:rPr lang="en-US" altLang="en-US" dirty="0">
                <a:solidFill>
                  <a:schemeClr val="tx1"/>
                </a:solidFill>
              </a:rPr>
              <a:t> =</a:t>
            </a:r>
            <a:r>
              <a:rPr lang="en-US" altLang="en-US" i="1" dirty="0">
                <a:solidFill>
                  <a:schemeClr val="tx1"/>
                </a:solidFill>
              </a:rPr>
              <a:t> k </a:t>
            </a:r>
            <a:r>
              <a:rPr lang="en-US" altLang="en-US" dirty="0">
                <a:solidFill>
                  <a:schemeClr val="tx1"/>
                </a:solidFill>
              </a:rPr>
              <a:t>ln </a:t>
            </a:r>
            <a:r>
              <a:rPr lang="en-US" altLang="en-US" i="1" dirty="0">
                <a:solidFill>
                  <a:schemeClr val="tx1"/>
                </a:solidFill>
              </a:rPr>
              <a:t>W</a:t>
            </a:r>
          </a:p>
          <a:p>
            <a:endParaRPr lang="en-US" dirty="0"/>
          </a:p>
          <a:p>
            <a:r>
              <a:rPr lang="en-US" dirty="0"/>
              <a:t>States of high entropy are favored because they are the most probable.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519706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013320"/>
          </a:xfrm>
        </p:spPr>
        <p:txBody>
          <a:bodyPr/>
          <a:lstStyle/>
          <a:p>
            <a:r>
              <a:rPr lang="en-US" dirty="0"/>
              <a:t>The most </a:t>
            </a:r>
            <a:r>
              <a:rPr lang="en-US" i="1" dirty="0"/>
              <a:t>probable</a:t>
            </a:r>
            <a:r>
              <a:rPr lang="en-US" dirty="0"/>
              <a:t> distribution has the </a:t>
            </a:r>
            <a:r>
              <a:rPr lang="en-US" i="1" dirty="0"/>
              <a:t>largest</a:t>
            </a:r>
            <a:r>
              <a:rPr lang="en-US" dirty="0"/>
              <a:t> number of microstates. </a:t>
            </a:r>
          </a:p>
          <a:p>
            <a:endParaRPr lang="en-US" dirty="0"/>
          </a:p>
          <a:p>
            <a:r>
              <a:rPr lang="en-US" dirty="0"/>
              <a:t>This same principle applies to all systems, including those with larger numbers of particles.</a:t>
            </a:r>
          </a:p>
          <a:p>
            <a:endParaRPr lang="en-US" dirty="0"/>
          </a:p>
          <a:p>
            <a:endParaRPr lang="en-US" dirty="0"/>
          </a:p>
          <a:p>
            <a:endParaRPr lang="en-US" dirty="0"/>
          </a:p>
          <a:p>
            <a:endParaRPr lang="en-US" dirty="0"/>
          </a:p>
          <a:p>
            <a:endParaRPr lang="en-US" dirty="0"/>
          </a:p>
          <a:p>
            <a:endParaRPr lang="en-US" dirty="0"/>
          </a:p>
          <a:p>
            <a:r>
              <a:rPr lang="en-US" dirty="0"/>
              <a:t>The most probable state will be the one in which the particles are divided evenly throughout the container. </a:t>
            </a:r>
          </a:p>
          <a:p>
            <a:endParaRPr lang="en-US" dirty="0"/>
          </a:p>
        </p:txBody>
      </p:sp>
      <p:pic>
        <p:nvPicPr>
          <p:cNvPr id="5"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1880170" y="2526886"/>
            <a:ext cx="5561155" cy="2414070"/>
          </a:xfrm>
          <a:prstGeom prst="rect">
            <a:avLst/>
          </a:prstGeom>
        </p:spPr>
      </p:pic>
    </p:spTree>
    <p:extLst>
      <p:ext uri="{BB962C8B-B14F-4D97-AF65-F5344CB8AC3E}">
        <p14:creationId xmlns:p14="http://schemas.microsoft.com/office/powerpoint/2010/main" val="839872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Changes</a:t>
            </a:r>
          </a:p>
        </p:txBody>
      </p:sp>
      <p:sp>
        <p:nvSpPr>
          <p:cNvPr id="3" name="Content Placeholder 2"/>
          <p:cNvSpPr>
            <a:spLocks noGrp="1"/>
          </p:cNvSpPr>
          <p:nvPr>
            <p:ph idx="1"/>
          </p:nvPr>
        </p:nvSpPr>
        <p:spPr/>
        <p:txBody>
          <a:bodyPr>
            <a:normAutofit/>
          </a:bodyPr>
          <a:lstStyle/>
          <a:p>
            <a:r>
              <a:rPr lang="en-US" dirty="0"/>
              <a:t>Entropy is another state function.</a:t>
            </a:r>
          </a:p>
          <a:p>
            <a:endParaRPr lang="en-US" dirty="0"/>
          </a:p>
          <a:p>
            <a:r>
              <a:rPr lang="en-US" dirty="0"/>
              <a:t>The change in entropy for a process is the difference in entropy between the final state and the initial state.</a:t>
            </a:r>
          </a:p>
          <a:p>
            <a:endParaRPr lang="en-US" dirty="0"/>
          </a:p>
          <a:p>
            <a:pPr marL="0" indent="0" algn="ctr">
              <a:buNone/>
            </a:pPr>
            <a:r>
              <a:rPr lang="el-GR" altLang="en-US" i="1" dirty="0">
                <a:solidFill>
                  <a:schemeClr val="tx1"/>
                </a:solidFill>
              </a:rPr>
              <a:t>Δ</a:t>
            </a:r>
            <a:r>
              <a:rPr lang="en-US" altLang="en-US" i="1" dirty="0" err="1">
                <a:solidFill>
                  <a:schemeClr val="tx1"/>
                </a:solidFill>
              </a:rPr>
              <a:t>S</a:t>
            </a:r>
            <a:r>
              <a:rPr lang="en-US" altLang="en-US" baseline="-25000" dirty="0" err="1">
                <a:solidFill>
                  <a:schemeClr val="tx1"/>
                </a:solidFill>
              </a:rPr>
              <a:t>sys</a:t>
            </a:r>
            <a:r>
              <a:rPr lang="en-US" altLang="en-US" dirty="0">
                <a:solidFill>
                  <a:schemeClr val="tx1"/>
                </a:solidFill>
              </a:rPr>
              <a:t> =</a:t>
            </a:r>
            <a:r>
              <a:rPr lang="en-US" altLang="en-US" i="1" dirty="0">
                <a:solidFill>
                  <a:schemeClr val="tx1"/>
                </a:solidFill>
              </a:rPr>
              <a:t> </a:t>
            </a:r>
            <a:r>
              <a:rPr lang="en-US" altLang="en-US" i="1" dirty="0" err="1">
                <a:solidFill>
                  <a:schemeClr val="tx1"/>
                </a:solidFill>
              </a:rPr>
              <a:t>S</a:t>
            </a:r>
            <a:r>
              <a:rPr lang="en-US" altLang="en-US" baseline="-25000" dirty="0" err="1">
                <a:solidFill>
                  <a:schemeClr val="tx1"/>
                </a:solidFill>
              </a:rPr>
              <a:t>final</a:t>
            </a:r>
            <a:r>
              <a:rPr lang="en-US" altLang="en-US" i="1" dirty="0">
                <a:solidFill>
                  <a:schemeClr val="tx1"/>
                </a:solidFill>
              </a:rPr>
              <a:t> – </a:t>
            </a:r>
            <a:r>
              <a:rPr lang="en-US" altLang="en-US" i="1" dirty="0" err="1">
                <a:solidFill>
                  <a:schemeClr val="tx1"/>
                </a:solidFill>
              </a:rPr>
              <a:t>S</a:t>
            </a:r>
            <a:r>
              <a:rPr lang="en-US" altLang="en-US" baseline="-25000" dirty="0" err="1">
                <a:solidFill>
                  <a:schemeClr val="tx1"/>
                </a:solidFill>
              </a:rPr>
              <a:t>initial</a:t>
            </a:r>
            <a:endParaRPr lang="en-US" altLang="en-US" i="1" dirty="0">
              <a:solidFill>
                <a:schemeClr val="tx1"/>
              </a:solidFill>
            </a:endParaRPr>
          </a:p>
          <a:p>
            <a:endParaRPr lang="en-US" dirty="0"/>
          </a:p>
          <a:p>
            <a:r>
              <a:rPr lang="en-US" dirty="0"/>
              <a:t>Alternatively:</a:t>
            </a:r>
          </a:p>
        </p:txBody>
      </p:sp>
      <p:graphicFrame>
        <p:nvGraphicFramePr>
          <p:cNvPr id="6" name="Object 5"/>
          <p:cNvGraphicFramePr>
            <a:graphicFrameLocks noChangeAspect="1"/>
          </p:cNvGraphicFramePr>
          <p:nvPr>
            <p:extLst>
              <p:ext uri="{D42A27DB-BD31-4B8C-83A1-F6EECF244321}">
                <p14:modId xmlns:p14="http://schemas.microsoft.com/office/powerpoint/2010/main" val="4247078561"/>
              </p:ext>
            </p:extLst>
          </p:nvPr>
        </p:nvGraphicFramePr>
        <p:xfrm>
          <a:off x="894724" y="4144392"/>
          <a:ext cx="821061" cy="421626"/>
        </p:xfrm>
        <a:graphic>
          <a:graphicData uri="http://schemas.openxmlformats.org/presentationml/2006/ole">
            <mc:AlternateContent xmlns:mc="http://schemas.openxmlformats.org/markup-compatibility/2006">
              <mc:Choice xmlns:v="urn:schemas-microsoft-com:vml" Requires="v">
                <p:oleObj spid="_x0000_s1055" name="Equation" r:id="rId3" imgW="469800" imgH="241200" progId="Equation.DSMT4">
                  <p:embed/>
                </p:oleObj>
              </mc:Choice>
              <mc:Fallback>
                <p:oleObj name="Equation" r:id="rId3" imgW="469800" imgH="241200" progId="Equation.DSMT4">
                  <p:embed/>
                  <p:pic>
                    <p:nvPicPr>
                      <p:cNvPr id="0" name=""/>
                      <p:cNvPicPr/>
                      <p:nvPr/>
                    </p:nvPicPr>
                    <p:blipFill>
                      <a:blip r:embed="rId4"/>
                      <a:stretch>
                        <a:fillRect/>
                      </a:stretch>
                    </p:blipFill>
                    <p:spPr>
                      <a:xfrm>
                        <a:off x="894724" y="4144392"/>
                        <a:ext cx="821061" cy="421626"/>
                      </a:xfrm>
                      <a:prstGeom prst="rect">
                        <a:avLst/>
                      </a:prstGeom>
                    </p:spPr>
                  </p:pic>
                </p:oleObj>
              </mc:Fallback>
            </mc:AlternateContent>
          </a:graphicData>
        </a:graphic>
      </p:graphicFrame>
    </p:spTree>
    <p:extLst>
      <p:ext uri="{BB962C8B-B14F-4D97-AF65-F5344CB8AC3E}">
        <p14:creationId xmlns:p14="http://schemas.microsoft.com/office/powerpoint/2010/main" val="4159457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dirty="0"/>
              <a:t>The phase of the substance.</a:t>
            </a:r>
          </a:p>
          <a:p>
            <a:pPr marL="457200" indent="-457200">
              <a:buFont typeface="+mj-lt"/>
              <a:buAutoNum type="arabicParenR"/>
            </a:pPr>
            <a:endParaRPr lang="en-US" dirty="0"/>
          </a:p>
          <a:p>
            <a:pPr marL="457200" indent="-457200">
              <a:buFont typeface="+mj-lt"/>
              <a:buAutoNum type="arabicParenR"/>
            </a:pPr>
            <a:r>
              <a:rPr lang="en-US" dirty="0"/>
              <a:t>The temperature of the substance.  </a:t>
            </a:r>
          </a:p>
          <a:p>
            <a:pPr lvl="1"/>
            <a:r>
              <a:rPr lang="en-US" dirty="0"/>
              <a:t>Temperature is proportional to the average kinetic energy of the particles. </a:t>
            </a:r>
          </a:p>
          <a:p>
            <a:pPr lvl="1"/>
            <a:r>
              <a:rPr lang="en-US" dirty="0"/>
              <a:t>With higher temperature, the particles have greater freedom to move around.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75127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6400" y="365127"/>
            <a:ext cx="8043712" cy="424583"/>
          </a:xfrm>
        </p:spPr>
        <p:txBody>
          <a:bodyPr/>
          <a:lstStyle/>
          <a:p>
            <a:r>
              <a:rPr lang="en-US" dirty="0"/>
              <a:t>Figure 12.1</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Geysers are a dramatic display of thermodynamic principles in nature. As water inside the earth heats up, it rises to the surface through small channels. Pressure builds up until the water turns to steam, and steam is expelled forcefully through a hole at the surface. (credit: modification of work by Yellowstone National Park)</a:t>
            </a:r>
          </a:p>
        </p:txBody>
      </p:sp>
      <p:pic>
        <p:nvPicPr>
          <p:cNvPr id="9" name="Figure" descr="A photograph shows an aerial view of buildings, trees and a large area clear of vegetation, above which rises a plume of steam."/>
          <p:cNvPicPr>
            <a:picLocks noChangeAspect="1"/>
          </p:cNvPicPr>
          <p:nvPr/>
        </p:nvPicPr>
        <p:blipFill>
          <a:blip r:embed="rId3"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88456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12.9</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This shows a microstate model describing the flow of heat from a hot object to a cold object. (a) Before the heat flow occurs, the object comprised of particles A and B contains both units of energy and as represented by a distribution of three microstates. (b) If the heat flow results in an even dispersal of energy (one energy unit transferred), a distribution of four microstates results. (c) If both energy units are transferred, the resulting distribution has three microstates.</a:t>
            </a:r>
          </a:p>
        </p:txBody>
      </p:sp>
      <p:pic>
        <p:nvPicPr>
          <p:cNvPr id="8" name="Figure" descr="Three rows labeled a, b, and c are shown and each contains rectangles with two sides where the left side is labeled, “A,” and “B,” and the right is labeled, “C,” and “D.” Row a has three rectangles where the first has a dot above and below the letter A, the second has a dot above the A and B, and the third which has a dot above and below the letter B. Row b has four rectangles; the first has a dot above A and C, the second has a dot above A and D, the third has a dot above B and C and the fourth has a dot above B and D. Row c has three rectangles; the first has a dot above and below the letter C, the second has a dot above C and D and the third has a dot above and below the letter D."/>
          <p:cNvPicPr>
            <a:picLocks noChangeAspect="1"/>
          </p:cNvPicPr>
          <p:nvPr/>
        </p:nvPicPr>
        <p:blipFill>
          <a:blip r:embed="rId2" cstate="email">
            <a:extLst>
              <a:ext uri="{28A0092B-C50C-407E-A947-70E740481C1C}">
                <a14:useLocalDpi xmlns:a14="http://schemas.microsoft.com/office/drawing/2010/main" val="0"/>
              </a:ext>
            </a:extLst>
          </a:blip>
          <a:srcRect t="-6282" b="-6282"/>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39734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ample Number"/>
          <p:cNvSpPr>
            <a:spLocks noGrp="1"/>
          </p:cNvSpPr>
          <p:nvPr>
            <p:ph type="title"/>
          </p:nvPr>
        </p:nvSpPr>
        <p:spPr>
          <a:xfrm>
            <a:off x="471638" y="365127"/>
            <a:ext cx="8043712" cy="424583"/>
          </a:xfrm>
        </p:spPr>
        <p:txBody>
          <a:bodyPr/>
          <a:lstStyle/>
          <a:p>
            <a:r>
              <a:rPr lang="en-US" dirty="0"/>
              <a:t>Example 12.2</a:t>
            </a:r>
          </a:p>
        </p:txBody>
      </p:sp>
      <p:pic>
        <p:nvPicPr>
          <p:cNvPr id="4" name="Figure" descr="A diagram shows one rectangle with two sides that has four dots, red, green, yellow and blue written on the left side. A right-facing arrow leads to six more two-sided rectangles, each with two dots on the left and right sides. The first rectangle has a red and green dot on the left and a blue and yellow on the right, while the second shows a red and blue on the left and a green and yellow on the right. The third rectangle has a red and yellow dot on the left and a blue and green on the right, while the fourth shows a green and blue on the left and a red and yellow on the right. The fifth rectangle has a yellow and green dot on the left and a blue and red on the right, while the sixth shows a yellow and blue on the left and a green and red on the right."/>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28650" y="2509824"/>
            <a:ext cx="7886700" cy="687415"/>
          </a:xfrm>
        </p:spPr>
      </p:pic>
      <p:sp>
        <p:nvSpPr>
          <p:cNvPr id="7" name="Figure Legend" hidden="1"/>
          <p:cNvSpPr>
            <a:spLocks noGrp="1"/>
          </p:cNvSpPr>
          <p:nvPr>
            <p:ph idx="13"/>
          </p:nvPr>
        </p:nvSpPr>
        <p:spPr/>
        <p:txBody>
          <a:bodyPr>
            <a:normAutofit/>
          </a:bodyPr>
          <a:lstStyle/>
          <a:p>
            <a:endParaRPr lang="en-US" sz="1600" dirty="0"/>
          </a:p>
        </p:txBody>
      </p:sp>
    </p:spTree>
    <p:extLst>
      <p:ext uri="{BB962C8B-B14F-4D97-AF65-F5344CB8AC3E}">
        <p14:creationId xmlns:p14="http://schemas.microsoft.com/office/powerpoint/2010/main" val="1283158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12.10</a:t>
            </a:r>
          </a:p>
        </p:txBody>
      </p:sp>
      <p:sp>
        <p:nvSpPr>
          <p:cNvPr id="7" name="Figure Legend"/>
          <p:cNvSpPr>
            <a:spLocks noGrp="1"/>
          </p:cNvSpPr>
          <p:nvPr>
            <p:ph idx="13"/>
          </p:nvPr>
        </p:nvSpPr>
        <p:spPr>
          <a:xfrm>
            <a:off x="462013" y="4918365"/>
            <a:ext cx="8053337" cy="1271731"/>
          </a:xfrm>
        </p:spPr>
        <p:txBody>
          <a:bodyPr>
            <a:normAutofit/>
          </a:bodyPr>
          <a:lstStyle/>
          <a:p>
            <a:r>
              <a:rPr lang="en-US" sz="1600" dirty="0"/>
              <a:t>The entropy of a substance increases (Δ</a:t>
            </a:r>
            <a:r>
              <a:rPr lang="en-US" sz="1600" i="1" dirty="0"/>
              <a:t>S</a:t>
            </a:r>
            <a:r>
              <a:rPr lang="en-US" sz="1600" dirty="0"/>
              <a:t> &gt; 0) as it transforms from a relatively ordered solid, to a less-ordered liquid, and then to a still less-ordered gas. The entropy decreases (Δ</a:t>
            </a:r>
            <a:r>
              <a:rPr lang="en-US" sz="1600" i="1" dirty="0"/>
              <a:t>S</a:t>
            </a:r>
            <a:r>
              <a:rPr lang="en-US" sz="1600" dirty="0"/>
              <a:t> &lt; 0) as the substance transforms from a gas to a liquid and then to a solid.</a:t>
            </a:r>
          </a:p>
        </p:txBody>
      </p:sp>
      <p:pic>
        <p:nvPicPr>
          <p:cNvPr id="8" name="Figure" descr="Three stoppered flasks are shown with right and left-facing arrows in between each; the first is labeled above as, “delta S greater than 0,” and below as, “delta S less than 0,” while the second is labeled above as, “delta S greater than 0,” and below as, “delta S less than 0.” A long, right-facing arrow is drawn above all the flasks and labeled, “Increasing entropy.” The left flask contains twenty-seven particles arranged in a cube in the bottom of the flask and is labeled, “Crystalline solid,” below. The middle flask contains twenty-seven particles dispersed randomly in the bottom of the flask and is labeled, “Liquid,” below. The right flask contains twenty-seven particles dispersed inside of the flask and moving rapidly and is labeled, “Gas,” below."/>
          <p:cNvPicPr>
            <a:picLocks noChangeAspect="1"/>
          </p:cNvPicPr>
          <p:nvPr/>
        </p:nvPicPr>
        <p:blipFill>
          <a:blip r:embed="rId2" cstate="email">
            <a:extLst>
              <a:ext uri="{28A0092B-C50C-407E-A947-70E740481C1C}">
                <a14:useLocalDpi xmlns:a14="http://schemas.microsoft.com/office/drawing/2010/main" val="0"/>
              </a:ext>
            </a:extLst>
          </a:blip>
          <a:srcRect l="-2629" r="-2629"/>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3565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Entropy vs. Temperature</a:t>
            </a:r>
          </a:p>
        </p:txBody>
      </p:sp>
      <p:sp>
        <p:nvSpPr>
          <p:cNvPr id="3" name="Content Placeholder 2"/>
          <p:cNvSpPr>
            <a:spLocks noGrp="1"/>
          </p:cNvSpPr>
          <p:nvPr>
            <p:ph idx="1"/>
          </p:nvPr>
        </p:nvSpPr>
        <p:spPr/>
        <p:txBody>
          <a:bodyPr/>
          <a:lstStyle/>
          <a:p>
            <a:r>
              <a:rPr lang="en-US" dirty="0"/>
              <a:t>The effect of temperature on entropy is due mostly to phase changes.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68955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12.11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Entropy increases as the temperature of a substance is raised, which corresponds to the greater spread of kinetic energies. When a substance undergoes a phrase transition, its entropy </a:t>
            </a:r>
            <a:r>
              <a:rPr lang="en-US" sz="1600"/>
              <a:t>changes significantly.</a:t>
            </a:r>
            <a:endParaRPr lang="en-US" sz="1600" dirty="0"/>
          </a:p>
        </p:txBody>
      </p:sp>
      <p:pic>
        <p:nvPicPr>
          <p:cNvPr id="12290" name="Picture 2" descr="Two graphs are shown. The y-axis of the left graph is labeled, “Fraction of molecules,” while the x-axis is labeled, “Velocity, v ( m / s ),” and has values of 0 through 1,500 along the axis with increments of 500. Four lines are plotted on this graph. The first, labeled, “100 K,” peaks around 200 m / s while the second, labeled, “200 K,” peaks near 300 m / s and is slightly lower on the y-axis than the first. The third line, labeled, “500 K,” peaks around 550 m / s and is lower than the first two on the y-axis. The fourth line, labeled, “1000 K,” peaks around 750 m / s and is the lowest of the four on the y-axis. Each line get increasingly broad. The second graph has a y-axis labeled, “Entropy, S,” with an upward-facing arrow and an x-axis labeled, “Temperature ( K ),” and a right-facing arrow. The graph has three equally spaced columns in the background, labeled, “Solid,” “Liquid,” and, “Gas,” from left to right. A line extends slightly upward through the first column in a slight upward direction, then goes straight up in the transition between the first two columns. In then progresses in a slight upward direction through the second column, then goes up dramatically between the second and third columns, then continues in a slight upward direction once more. The first vertical region of this line is labeled, “Melting,” and the second is labeled, “Boil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8050" y="1238393"/>
            <a:ext cx="7897300" cy="312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09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lstStyle/>
          <a:p>
            <a:pPr marL="457200" indent="-457200">
              <a:buFont typeface="+mj-lt"/>
              <a:buAutoNum type="arabicParenR" startAt="3"/>
            </a:pPr>
            <a:r>
              <a:rPr lang="en-US" dirty="0"/>
              <a:t>The type and number of particles that make up the substance.</a:t>
            </a:r>
          </a:p>
          <a:p>
            <a:pPr marL="457200" indent="-457200">
              <a:buFont typeface="+mj-lt"/>
              <a:buAutoNum type="arabicParenR" startAt="3"/>
            </a:pPr>
            <a:endParaRPr lang="en-US" dirty="0"/>
          </a:p>
          <a:p>
            <a:pPr marL="457200" indent="-457200">
              <a:buFont typeface="+mj-lt"/>
              <a:buAutoNum type="arabicParenR" startAt="3"/>
            </a:pPr>
            <a:r>
              <a:rPr lang="en-US" dirty="0"/>
              <a:t>Variations in the type of particles. </a:t>
            </a:r>
          </a:p>
          <a:p>
            <a:pPr lvl="1"/>
            <a:r>
              <a:rPr lang="en-US" dirty="0"/>
              <a:t>Pure substances vs. mixture?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493495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12.3 The Second and Third Laws of Thermodynamics</a:t>
            </a:r>
          </a:p>
          <a:p>
            <a:pPr lvl="1"/>
            <a:r>
              <a:rPr lang="en-US" dirty="0"/>
              <a:t>State and explain the second and third laws of thermodynamics</a:t>
            </a:r>
          </a:p>
          <a:p>
            <a:pPr lvl="1"/>
            <a:r>
              <a:rPr lang="en-US" dirty="0"/>
              <a:t>Calculate entropy changes for phase transitions and chemical reactions under standard conditions</a:t>
            </a:r>
          </a:p>
          <a:p>
            <a:endParaRPr lang="en-US"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788817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and Third Laws of Thermodynamics</a:t>
            </a:r>
          </a:p>
        </p:txBody>
      </p:sp>
      <p:sp>
        <p:nvSpPr>
          <p:cNvPr id="3" name="Content Placeholder 2"/>
          <p:cNvSpPr>
            <a:spLocks noGrp="1"/>
          </p:cNvSpPr>
          <p:nvPr>
            <p:ph idx="1"/>
          </p:nvPr>
        </p:nvSpPr>
        <p:spPr/>
        <p:txBody>
          <a:bodyPr>
            <a:normAutofit/>
          </a:bodyPr>
          <a:lstStyle/>
          <a:p>
            <a:r>
              <a:rPr lang="en-US" dirty="0"/>
              <a:t>The </a:t>
            </a:r>
            <a:r>
              <a:rPr lang="en-US" b="1" dirty="0"/>
              <a:t>system </a:t>
            </a:r>
            <a:r>
              <a:rPr lang="en-US" dirty="0"/>
              <a:t>is the part of the universe that is of specific interest.</a:t>
            </a:r>
          </a:p>
          <a:p>
            <a:endParaRPr lang="en-US" dirty="0"/>
          </a:p>
          <a:p>
            <a:r>
              <a:rPr lang="en-US" dirty="0"/>
              <a:t>The </a:t>
            </a:r>
            <a:r>
              <a:rPr lang="en-US" b="1" dirty="0"/>
              <a:t>surroundings </a:t>
            </a:r>
            <a:r>
              <a:rPr lang="en-US" dirty="0"/>
              <a:t>constitute the rest of the universe outside the system. Generally, chemists just focus on the immediate surroundings.</a:t>
            </a:r>
          </a:p>
          <a:p>
            <a:endParaRPr lang="en-US" dirty="0"/>
          </a:p>
          <a:p>
            <a:r>
              <a:rPr lang="en-US" dirty="0"/>
              <a:t>Correctly predicting the spontaneity of a process requires us to consider entropy changes in both the system and the surroundings.</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2684359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Entropy of the Surroundings, </a:t>
            </a:r>
            <a:r>
              <a:rPr lang="en-US" dirty="0" err="1"/>
              <a:t>ΔS</a:t>
            </a:r>
            <a:r>
              <a:rPr lang="en-US" baseline="-25000" dirty="0" err="1"/>
              <a:t>surr</a:t>
            </a:r>
            <a:endParaRPr lang="en-US" baseline="-25000" dirty="0"/>
          </a:p>
        </p:txBody>
      </p:sp>
      <p:sp>
        <p:nvSpPr>
          <p:cNvPr id="3" name="Content Placeholder 2"/>
          <p:cNvSpPr>
            <a:spLocks noGrp="1"/>
          </p:cNvSpPr>
          <p:nvPr>
            <p:ph idx="1"/>
          </p:nvPr>
        </p:nvSpPr>
        <p:spPr/>
        <p:txBody>
          <a:bodyPr/>
          <a:lstStyle/>
          <a:p>
            <a:r>
              <a:rPr lang="en-US" dirty="0"/>
              <a:t>The change in entropy of the surroundings (</a:t>
            </a:r>
            <a:r>
              <a:rPr lang="en-US" dirty="0" err="1"/>
              <a:t>Δ</a:t>
            </a:r>
            <a:r>
              <a:rPr lang="en-US" i="1" dirty="0" err="1"/>
              <a:t>S</a:t>
            </a:r>
            <a:r>
              <a:rPr lang="en-US" baseline="-25000" dirty="0" err="1"/>
              <a:t>surr</a:t>
            </a:r>
            <a:r>
              <a:rPr lang="en-US" dirty="0"/>
              <a:t>) is directly proportional to the change in enthalpy of the system.</a:t>
            </a:r>
          </a:p>
          <a:p>
            <a:endParaRPr lang="en-US" dirty="0"/>
          </a:p>
          <a:p>
            <a:r>
              <a:rPr lang="en-US" dirty="0" err="1"/>
              <a:t>Δ</a:t>
            </a:r>
            <a:r>
              <a:rPr lang="en-US" i="1" dirty="0" err="1"/>
              <a:t>S</a:t>
            </a:r>
            <a:r>
              <a:rPr lang="en-US" baseline="-25000" dirty="0" err="1"/>
              <a:t>surr</a:t>
            </a:r>
            <a:r>
              <a:rPr lang="en-US" baseline="-25000" dirty="0"/>
              <a:t> </a:t>
            </a:r>
            <a:r>
              <a:rPr lang="en-US" dirty="0"/>
              <a:t>is also inversely proportional to temperature.</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17213238"/>
              </p:ext>
            </p:extLst>
          </p:nvPr>
        </p:nvGraphicFramePr>
        <p:xfrm>
          <a:off x="3719570" y="2938409"/>
          <a:ext cx="1570693" cy="673154"/>
        </p:xfrm>
        <a:graphic>
          <a:graphicData uri="http://schemas.openxmlformats.org/presentationml/2006/ole">
            <mc:AlternateContent xmlns:mc="http://schemas.openxmlformats.org/markup-compatibility/2006">
              <mc:Choice xmlns:v="urn:schemas-microsoft-com:vml" Requires="v">
                <p:oleObj spid="_x0000_s4123" name="Equation" r:id="rId3" imgW="977760" imgH="419040" progId="Equation.DSMT4">
                  <p:embed/>
                </p:oleObj>
              </mc:Choice>
              <mc:Fallback>
                <p:oleObj name="Equation" r:id="rId3" imgW="977760" imgH="419040" progId="Equation.DSMT4">
                  <p:embed/>
                  <p:pic>
                    <p:nvPicPr>
                      <p:cNvPr id="0" name=""/>
                      <p:cNvPicPr/>
                      <p:nvPr/>
                    </p:nvPicPr>
                    <p:blipFill>
                      <a:blip r:embed="rId4"/>
                      <a:stretch>
                        <a:fillRect/>
                      </a:stretch>
                    </p:blipFill>
                    <p:spPr>
                      <a:xfrm>
                        <a:off x="3719570" y="2938409"/>
                        <a:ext cx="1570693" cy="673154"/>
                      </a:xfrm>
                      <a:prstGeom prst="rect">
                        <a:avLst/>
                      </a:prstGeom>
                    </p:spPr>
                  </p:pic>
                </p:oleObj>
              </mc:Fallback>
            </mc:AlternateContent>
          </a:graphicData>
        </a:graphic>
      </p:graphicFrame>
    </p:spTree>
    <p:extLst>
      <p:ext uri="{BB962C8B-B14F-4D97-AF65-F5344CB8AC3E}">
        <p14:creationId xmlns:p14="http://schemas.microsoft.com/office/powerpoint/2010/main" val="1035394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a:xfrm>
            <a:off x="628650" y="955965"/>
            <a:ext cx="7886700" cy="4735918"/>
          </a:xfrm>
        </p:spPr>
        <p:txBody>
          <a:bodyPr/>
          <a:lstStyle/>
          <a:p>
            <a:r>
              <a:rPr lang="en-US" dirty="0"/>
              <a:t>The entropy change of the universe is the sum of the entropy changes for the system and surroundings. </a:t>
            </a:r>
          </a:p>
          <a:p>
            <a:endParaRPr lang="en-US" dirty="0"/>
          </a:p>
          <a:p>
            <a:endParaRPr lang="en-US" dirty="0"/>
          </a:p>
          <a:p>
            <a:endParaRPr lang="en-US" dirty="0"/>
          </a:p>
          <a:p>
            <a:r>
              <a:rPr lang="en-US" dirty="0"/>
              <a:t>The </a:t>
            </a:r>
            <a:r>
              <a:rPr lang="en-US" b="1" dirty="0"/>
              <a:t>second law of thermodynamics </a:t>
            </a:r>
            <a:r>
              <a:rPr lang="en-US" dirty="0"/>
              <a:t>states that all spontaneous changes cause an increase in the entropy of the universe.</a:t>
            </a:r>
          </a:p>
          <a:p>
            <a:pPr lvl="1"/>
            <a:r>
              <a:rPr lang="en-US" dirty="0"/>
              <a:t>For a spontaneous process, </a:t>
            </a:r>
            <a:r>
              <a:rPr lang="en-US" dirty="0" err="1"/>
              <a:t>Δ</a:t>
            </a:r>
            <a:r>
              <a:rPr lang="en-US" i="1" dirty="0" err="1"/>
              <a:t>S</a:t>
            </a:r>
            <a:r>
              <a:rPr lang="en-US" baseline="-25000" dirty="0" err="1"/>
              <a:t>universe</a:t>
            </a:r>
            <a:r>
              <a:rPr lang="en-US" dirty="0"/>
              <a:t> must be positive.</a:t>
            </a:r>
          </a:p>
          <a:p>
            <a:pPr lvl="1"/>
            <a:r>
              <a:rPr lang="en-US" dirty="0"/>
              <a:t>A process with –</a:t>
            </a:r>
            <a:r>
              <a:rPr lang="en-US" dirty="0" err="1"/>
              <a:t>Δ</a:t>
            </a:r>
            <a:r>
              <a:rPr lang="en-US" i="1" dirty="0" err="1"/>
              <a:t>S</a:t>
            </a:r>
            <a:r>
              <a:rPr lang="en-US" baseline="-25000" dirty="0" err="1"/>
              <a:t>system</a:t>
            </a:r>
            <a:r>
              <a:rPr lang="en-US" dirty="0"/>
              <a:t> can still be spontaneous if …</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506912638"/>
              </p:ext>
            </p:extLst>
          </p:nvPr>
        </p:nvGraphicFramePr>
        <p:xfrm>
          <a:off x="2653087" y="1914900"/>
          <a:ext cx="3595056" cy="458430"/>
        </p:xfrm>
        <a:graphic>
          <a:graphicData uri="http://schemas.openxmlformats.org/presentationml/2006/ole">
            <mc:AlternateContent xmlns:mc="http://schemas.openxmlformats.org/markup-compatibility/2006">
              <mc:Choice xmlns:v="urn:schemas-microsoft-com:vml" Requires="v">
                <p:oleObj spid="_x0000_s2077" name="Equation" r:id="rId3" imgW="1892160" imgH="241200" progId="Equation.DSMT4">
                  <p:embed/>
                </p:oleObj>
              </mc:Choice>
              <mc:Fallback>
                <p:oleObj name="Equation" r:id="rId3" imgW="1892160" imgH="241200" progId="Equation.DSMT4">
                  <p:embed/>
                  <p:pic>
                    <p:nvPicPr>
                      <p:cNvPr id="0" name=""/>
                      <p:cNvPicPr/>
                      <p:nvPr/>
                    </p:nvPicPr>
                    <p:blipFill>
                      <a:blip r:embed="rId4"/>
                      <a:stretch>
                        <a:fillRect/>
                      </a:stretch>
                    </p:blipFill>
                    <p:spPr>
                      <a:xfrm>
                        <a:off x="2653087" y="1914900"/>
                        <a:ext cx="3595056" cy="458430"/>
                      </a:xfrm>
                      <a:prstGeom prst="rect">
                        <a:avLst/>
                      </a:prstGeom>
                    </p:spPr>
                  </p:pic>
                </p:oleObj>
              </mc:Fallback>
            </mc:AlternateContent>
          </a:graphicData>
        </a:graphic>
      </p:graphicFrame>
    </p:spTree>
    <p:extLst>
      <p:ext uri="{BB962C8B-B14F-4D97-AF65-F5344CB8AC3E}">
        <p14:creationId xmlns:p14="http://schemas.microsoft.com/office/powerpoint/2010/main" val="219030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12.1 Spontaneity</a:t>
            </a:r>
          </a:p>
          <a:p>
            <a:pPr lvl="1"/>
            <a:r>
              <a:rPr lang="en-US" dirty="0"/>
              <a:t>Distinguish between spontaneous and nonspontaneous processes</a:t>
            </a:r>
          </a:p>
          <a:p>
            <a:pPr lvl="1"/>
            <a:r>
              <a:rPr lang="en-US" dirty="0"/>
              <a:t>Describe the dispersal of matter and energy that accompanies certain spontaneous processes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55903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&gt; 0 for a spontaneous process </a:t>
            </a:r>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&lt; 0 for a nonspontaneous process (spontaneous in the reverse direction). </a:t>
            </a:r>
          </a:p>
          <a:p>
            <a:endParaRPr lang="en-US" altLang="en-US" dirty="0">
              <a:solidFill>
                <a:schemeClr val="tx1"/>
              </a:solidFill>
              <a:latin typeface="Times New Roman" panose="02020603050405020304" pitchFamily="18" charset="0"/>
              <a:cs typeface="Times New Roman" panose="02020603050405020304" pitchFamily="18" charset="0"/>
            </a:endParaRPr>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 0 for a process at equilibrium </a:t>
            </a:r>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0526800"/>
              </p:ext>
            </p:extLst>
          </p:nvPr>
        </p:nvGraphicFramePr>
        <p:xfrm>
          <a:off x="2652713" y="1082318"/>
          <a:ext cx="3595687" cy="458788"/>
        </p:xfrm>
        <a:graphic>
          <a:graphicData uri="http://schemas.openxmlformats.org/presentationml/2006/ole">
            <mc:AlternateContent xmlns:mc="http://schemas.openxmlformats.org/markup-compatibility/2006">
              <mc:Choice xmlns:v="urn:schemas-microsoft-com:vml" Requires="v">
                <p:oleObj spid="_x0000_s3100" name="Equation" r:id="rId3" imgW="1892160" imgH="241200" progId="Equation.DSMT4">
                  <p:embed/>
                </p:oleObj>
              </mc:Choice>
              <mc:Fallback>
                <p:oleObj name="Equation" r:id="rId3" imgW="1892160" imgH="2412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713" y="1082318"/>
                        <a:ext cx="35956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17078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Law of Thermodynamics</a:t>
            </a:r>
          </a:p>
        </p:txBody>
      </p:sp>
      <p:sp>
        <p:nvSpPr>
          <p:cNvPr id="3" name="Content Placeholder 2"/>
          <p:cNvSpPr>
            <a:spLocks noGrp="1"/>
          </p:cNvSpPr>
          <p:nvPr>
            <p:ph idx="1"/>
          </p:nvPr>
        </p:nvSpPr>
        <p:spPr/>
        <p:txBody>
          <a:bodyPr/>
          <a:lstStyle/>
          <a:p>
            <a:r>
              <a:rPr lang="en-US" b="1" dirty="0"/>
              <a:t>Third law of thermodynamics: </a:t>
            </a:r>
            <a:r>
              <a:rPr lang="en-US" dirty="0"/>
              <a:t>The entropy of a pure perfect crystalline substance at zero Kelvin is zero. </a:t>
            </a:r>
          </a:p>
          <a:p>
            <a:pPr lvl="1"/>
            <a:r>
              <a:rPr lang="en-US" dirty="0"/>
              <a:t>Zero Kelvin is called absolute zero. </a:t>
            </a:r>
          </a:p>
          <a:p>
            <a:pPr lvl="1"/>
            <a:r>
              <a:rPr lang="en-US" dirty="0"/>
              <a:t>There is no lower temperature than zero Kelvin.</a:t>
            </a:r>
          </a:p>
          <a:p>
            <a:pPr lvl="1"/>
            <a:r>
              <a:rPr lang="en-US" dirty="0"/>
              <a:t>At zero Kelvin, all molecular movement completely stops. </a:t>
            </a:r>
          </a:p>
          <a:p>
            <a:pPr lvl="1"/>
            <a:r>
              <a:rPr lang="en-US" dirty="0"/>
              <a:t>There is only one possible way to arrange the molecules.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160039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Entropies</a:t>
            </a:r>
          </a:p>
        </p:txBody>
      </p:sp>
      <p:sp>
        <p:nvSpPr>
          <p:cNvPr id="3" name="Content Placeholder 2"/>
          <p:cNvSpPr>
            <a:spLocks noGrp="1"/>
          </p:cNvSpPr>
          <p:nvPr>
            <p:ph idx="1"/>
          </p:nvPr>
        </p:nvSpPr>
        <p:spPr/>
        <p:txBody>
          <a:bodyPr/>
          <a:lstStyle/>
          <a:p>
            <a:r>
              <a:rPr lang="en-US" dirty="0"/>
              <a:t>It is possible to determine the absolute entropy of a substance.</a:t>
            </a:r>
          </a:p>
          <a:p>
            <a:endParaRPr lang="en-US" dirty="0"/>
          </a:p>
          <a:p>
            <a:r>
              <a:rPr lang="en-US" b="1" dirty="0"/>
              <a:t>Standard Entropies, </a:t>
            </a:r>
            <a:r>
              <a:rPr lang="en-US" b="1" i="1" dirty="0"/>
              <a:t>S</a:t>
            </a:r>
            <a:r>
              <a:rPr lang="en-US" b="1" dirty="0"/>
              <a:t>°</a:t>
            </a:r>
          </a:p>
          <a:p>
            <a:pPr lvl="1"/>
            <a:r>
              <a:rPr lang="en-US" dirty="0"/>
              <a:t>These values are for 1 mole of a substance at a pressure of 1 bar and a temperature of 298 K. </a:t>
            </a:r>
          </a:p>
          <a:p>
            <a:pPr lvl="1"/>
            <a:r>
              <a:rPr lang="en-US" dirty="0"/>
              <a:t>Aqueous species at 1 M concentration. </a:t>
            </a:r>
          </a:p>
          <a:p>
            <a:endParaRPr lang="en-US" dirty="0"/>
          </a:p>
          <a:p>
            <a:r>
              <a:rPr lang="en-US" dirty="0"/>
              <a:t>Standard entropy values can be used to calculate the </a:t>
            </a:r>
            <a:r>
              <a:rPr lang="en-US" b="1" dirty="0"/>
              <a:t>standard entropy change (</a:t>
            </a:r>
            <a:r>
              <a:rPr lang="en-US" b="1" dirty="0">
                <a:latin typeface="Symbol"/>
              </a:rPr>
              <a:t>D</a:t>
            </a:r>
            <a:r>
              <a:rPr lang="en-US" b="1" i="1" dirty="0"/>
              <a:t>S</a:t>
            </a:r>
            <a:r>
              <a:rPr lang="en-US" b="1" dirty="0"/>
              <a:t>°) </a:t>
            </a:r>
            <a:r>
              <a:rPr lang="en-US" dirty="0"/>
              <a:t>for a process.</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1088743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12.2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0090029"/>
              </p:ext>
            </p:extLst>
          </p:nvPr>
        </p:nvGraphicFramePr>
        <p:xfrm>
          <a:off x="628650" y="955675"/>
          <a:ext cx="7886700" cy="4079240"/>
        </p:xfrm>
        <a:graphic>
          <a:graphicData uri="http://schemas.openxmlformats.org/drawingml/2006/table">
            <a:tbl>
              <a:tblPr firstRow="1" bandRow="1">
                <a:tableStyleId>{5940675A-B579-460E-94D1-54222C63F5DA}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extLst>
                  <a:ext uri="{0D108BD9-81ED-4DB2-BD59-A6C34878D82A}">
                    <a16:rowId xmlns:a16="http://schemas.microsoft.com/office/drawing/2014/main" val="10000"/>
                  </a:ext>
                </a:extLst>
              </a:tr>
              <a:tr h="370840">
                <a:tc>
                  <a:txBody>
                    <a:bodyPr/>
                    <a:lstStyle/>
                    <a:p>
                      <a:pPr algn="ctr"/>
                      <a:r>
                        <a:rPr lang="en-US" dirty="0"/>
                        <a:t>carbon</a:t>
                      </a:r>
                    </a:p>
                  </a:txBody>
                  <a:tcPr/>
                </a:tc>
                <a:tc>
                  <a:txBody>
                    <a:bodyPr/>
                    <a:lstStyle/>
                    <a:p>
                      <a:endParaRPr lang="en-US"/>
                    </a:p>
                  </a:txBody>
                  <a:tcPr/>
                </a:tc>
                <a:tc>
                  <a:txBody>
                    <a:bodyPr/>
                    <a:lstStyle/>
                    <a:p>
                      <a:pPr algn="ctr"/>
                      <a:r>
                        <a:rPr lang="en-US" dirty="0"/>
                        <a:t>hydrogen</a:t>
                      </a:r>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C(</a:t>
                      </a:r>
                      <a:r>
                        <a:rPr lang="en-US" i="1" dirty="0"/>
                        <a:t>s</a:t>
                      </a:r>
                      <a:r>
                        <a:rPr lang="en-US" i="0" dirty="0"/>
                        <a:t>, graphite)</a:t>
                      </a:r>
                      <a:endParaRPr lang="en-US" dirty="0"/>
                    </a:p>
                  </a:txBody>
                  <a:tcPr/>
                </a:tc>
                <a:tc>
                  <a:txBody>
                    <a:bodyPr/>
                    <a:lstStyle/>
                    <a:p>
                      <a:pPr algn="ctr"/>
                      <a:r>
                        <a:rPr lang="en-US" dirty="0"/>
                        <a:t>5.740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a:t>
                      </a:r>
                      <a:r>
                        <a:rPr lang="en-US" i="1" dirty="0"/>
                        <a:t>g</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130.57</a:t>
                      </a:r>
                    </a:p>
                  </a:txBody>
                  <a:tcPr/>
                </a:tc>
                <a:extLst>
                  <a:ext uri="{0D108BD9-81ED-4DB2-BD59-A6C34878D82A}">
                    <a16:rowId xmlns:a16="http://schemas.microsoft.com/office/drawing/2014/main" val="10002"/>
                  </a:ext>
                </a:extLst>
              </a:tr>
              <a:tr h="370840">
                <a:tc>
                  <a:txBody>
                    <a:bodyPr/>
                    <a:lstStyle/>
                    <a:p>
                      <a:pPr algn="ctr"/>
                      <a:r>
                        <a:rPr lang="en-US" dirty="0"/>
                        <a:t>C(</a:t>
                      </a:r>
                      <a:r>
                        <a:rPr lang="en-US" i="1" dirty="0"/>
                        <a:t>s</a:t>
                      </a:r>
                      <a:r>
                        <a:rPr lang="en-US" i="0" dirty="0"/>
                        <a:t>,</a:t>
                      </a:r>
                      <a:r>
                        <a:rPr lang="en-US" i="0" baseline="0" dirty="0"/>
                        <a:t> diamond)</a:t>
                      </a:r>
                      <a:endParaRPr lang="en-US" dirty="0"/>
                    </a:p>
                  </a:txBody>
                  <a:tcPr/>
                </a:tc>
                <a:tc>
                  <a:txBody>
                    <a:bodyPr/>
                    <a:lstStyle/>
                    <a:p>
                      <a:pPr algn="ctr"/>
                      <a:r>
                        <a:rPr lang="en-US" dirty="0"/>
                        <a:t>2.38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dirty="0"/>
                        <a:t>(</a:t>
                      </a:r>
                      <a:r>
                        <a:rPr lang="en-US" i="1" dirty="0"/>
                        <a:t>g</a:t>
                      </a:r>
                      <a:r>
                        <a:rPr lang="en-US" i="0" dirty="0"/>
                        <a:t>)</a:t>
                      </a:r>
                      <a:endParaRPr lang="en-US" dirty="0"/>
                    </a:p>
                  </a:txBody>
                  <a:tcPr/>
                </a:tc>
                <a:tc>
                  <a:txBody>
                    <a:bodyPr/>
                    <a:lstStyle/>
                    <a:p>
                      <a:pPr algn="ctr"/>
                      <a:r>
                        <a:rPr lang="en-US" dirty="0"/>
                        <a:t>114.6</a:t>
                      </a:r>
                    </a:p>
                  </a:txBody>
                  <a:tcPr/>
                </a:tc>
                <a:extLst>
                  <a:ext uri="{0D108BD9-81ED-4DB2-BD59-A6C34878D82A}">
                    <a16:rowId xmlns:a16="http://schemas.microsoft.com/office/drawing/2014/main" val="10003"/>
                  </a:ext>
                </a:extLst>
              </a:tr>
              <a:tr h="370840">
                <a:tc>
                  <a:txBody>
                    <a:bodyPr/>
                    <a:lstStyle/>
                    <a:p>
                      <a:pPr algn="ctr"/>
                      <a:r>
                        <a:rPr lang="en-US" dirty="0"/>
                        <a:t>CO(</a:t>
                      </a:r>
                      <a:r>
                        <a:rPr lang="en-US" i="1" dirty="0"/>
                        <a:t>g</a:t>
                      </a:r>
                      <a:r>
                        <a:rPr lang="en-US" i="0" dirty="0"/>
                        <a:t>)</a:t>
                      </a:r>
                      <a:endParaRPr lang="en-US" dirty="0"/>
                    </a:p>
                  </a:txBody>
                  <a:tcPr/>
                </a:tc>
                <a:tc>
                  <a:txBody>
                    <a:bodyPr/>
                    <a:lstStyle/>
                    <a:p>
                      <a:pPr algn="ctr"/>
                      <a:r>
                        <a:rPr lang="en-US" dirty="0"/>
                        <a:t>197.7</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g</a:t>
                      </a:r>
                      <a:r>
                        <a:rPr lang="en-US" i="0" dirty="0"/>
                        <a:t>)</a:t>
                      </a:r>
                      <a:endParaRPr lang="en-US" dirty="0"/>
                    </a:p>
                  </a:txBody>
                  <a:tcPr/>
                </a:tc>
                <a:tc>
                  <a:txBody>
                    <a:bodyPr/>
                    <a:lstStyle/>
                    <a:p>
                      <a:pPr algn="ctr"/>
                      <a:r>
                        <a:rPr lang="en-US" dirty="0"/>
                        <a:t>188.71</a:t>
                      </a:r>
                    </a:p>
                  </a:txBody>
                  <a:tcPr/>
                </a:tc>
                <a:extLst>
                  <a:ext uri="{0D108BD9-81ED-4DB2-BD59-A6C34878D82A}">
                    <a16:rowId xmlns:a16="http://schemas.microsoft.com/office/drawing/2014/main" val="10004"/>
                  </a:ext>
                </a:extLst>
              </a:tr>
              <a:tr h="370840">
                <a:tc>
                  <a:txBody>
                    <a:bodyPr/>
                    <a:lstStyle/>
                    <a:p>
                      <a:pPr algn="ctr"/>
                      <a:r>
                        <a:rPr lang="en-US" dirty="0"/>
                        <a:t>CO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213.8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l</a:t>
                      </a:r>
                      <a:r>
                        <a:rPr lang="en-US" i="0" dirty="0"/>
                        <a:t>)</a:t>
                      </a:r>
                      <a:endParaRPr lang="en-US" dirty="0"/>
                    </a:p>
                  </a:txBody>
                  <a:tcPr/>
                </a:tc>
                <a:tc>
                  <a:txBody>
                    <a:bodyPr/>
                    <a:lstStyle/>
                    <a:p>
                      <a:pPr algn="ctr"/>
                      <a:r>
                        <a:rPr lang="en-US" dirty="0"/>
                        <a:t>69.91</a:t>
                      </a:r>
                    </a:p>
                  </a:txBody>
                  <a:tcPr/>
                </a:tc>
                <a:extLst>
                  <a:ext uri="{0D108BD9-81ED-4DB2-BD59-A6C34878D82A}">
                    <a16:rowId xmlns:a16="http://schemas.microsoft.com/office/drawing/2014/main" val="10005"/>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4</a:t>
                      </a:r>
                      <a:r>
                        <a:rPr lang="en-US" dirty="0"/>
                        <a:t>(</a:t>
                      </a:r>
                      <a:r>
                        <a:rPr lang="en-US" i="1" dirty="0"/>
                        <a:t>g</a:t>
                      </a:r>
                      <a:r>
                        <a:rPr lang="en-US" i="0" dirty="0"/>
                        <a:t>)</a:t>
                      </a:r>
                      <a:endParaRPr lang="en-US" dirty="0"/>
                    </a:p>
                  </a:txBody>
                  <a:tcPr/>
                </a:tc>
                <a:tc>
                  <a:txBody>
                    <a:bodyPr/>
                    <a:lstStyle/>
                    <a:p>
                      <a:pPr algn="ctr"/>
                      <a:r>
                        <a:rPr lang="en-US" dirty="0"/>
                        <a:t>186.3</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err="1"/>
                        <a:t>HCl</a:t>
                      </a:r>
                      <a:r>
                        <a:rPr lang="en-US" dirty="0"/>
                        <a:t>(</a:t>
                      </a:r>
                      <a:r>
                        <a:rPr lang="en-US" i="1" dirty="0"/>
                        <a:t>g</a:t>
                      </a:r>
                      <a:r>
                        <a:rPr lang="en-US" i="0" dirty="0"/>
                        <a:t>)</a:t>
                      </a:r>
                      <a:endParaRPr lang="en-US" dirty="0"/>
                    </a:p>
                  </a:txBody>
                  <a:tcPr/>
                </a:tc>
                <a:tc>
                  <a:txBody>
                    <a:bodyPr/>
                    <a:lstStyle/>
                    <a:p>
                      <a:pPr algn="ctr"/>
                      <a:r>
                        <a:rPr lang="en-US" dirty="0"/>
                        <a:t>186.8</a:t>
                      </a:r>
                    </a:p>
                  </a:txBody>
                  <a:tcPr/>
                </a:tc>
                <a:extLst>
                  <a:ext uri="{0D108BD9-81ED-4DB2-BD59-A6C34878D82A}">
                    <a16:rowId xmlns:a16="http://schemas.microsoft.com/office/drawing/2014/main" val="10006"/>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4</a:t>
                      </a:r>
                      <a:r>
                        <a:rPr lang="en-US" dirty="0"/>
                        <a:t>(</a:t>
                      </a:r>
                      <a:r>
                        <a:rPr lang="en-US" i="1" dirty="0"/>
                        <a:t>g</a:t>
                      </a:r>
                      <a:r>
                        <a:rPr lang="en-US" i="0" dirty="0"/>
                        <a:t>)</a:t>
                      </a:r>
                      <a:endParaRPr lang="en-US" dirty="0"/>
                    </a:p>
                  </a:txBody>
                  <a:tcPr/>
                </a:tc>
                <a:tc>
                  <a:txBody>
                    <a:bodyPr/>
                    <a:lstStyle/>
                    <a:p>
                      <a:pPr algn="ctr"/>
                      <a:r>
                        <a:rPr lang="en-US" dirty="0"/>
                        <a:t>219.5</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b="0" baseline="0" dirty="0"/>
                        <a:t>S</a:t>
                      </a:r>
                      <a:r>
                        <a:rPr lang="en-US" dirty="0"/>
                        <a:t>(</a:t>
                      </a:r>
                      <a:r>
                        <a:rPr lang="en-US" i="1" dirty="0"/>
                        <a:t>g</a:t>
                      </a:r>
                      <a:r>
                        <a:rPr lang="en-US" i="0" dirty="0"/>
                        <a:t>)</a:t>
                      </a:r>
                      <a:endParaRPr lang="en-US" dirty="0"/>
                    </a:p>
                  </a:txBody>
                  <a:tcPr/>
                </a:tc>
                <a:tc>
                  <a:txBody>
                    <a:bodyPr/>
                    <a:lstStyle/>
                    <a:p>
                      <a:pPr algn="ctr"/>
                      <a:r>
                        <a:rPr lang="en-US" dirty="0"/>
                        <a:t>205.7</a:t>
                      </a:r>
                    </a:p>
                  </a:txBody>
                  <a:tcPr/>
                </a:tc>
                <a:extLst>
                  <a:ext uri="{0D108BD9-81ED-4DB2-BD59-A6C34878D82A}">
                    <a16:rowId xmlns:a16="http://schemas.microsoft.com/office/drawing/2014/main" val="10007"/>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6</a:t>
                      </a:r>
                      <a:r>
                        <a:rPr lang="en-US" dirty="0"/>
                        <a:t>(</a:t>
                      </a:r>
                      <a:r>
                        <a:rPr lang="en-US" i="1" dirty="0"/>
                        <a:t>g</a:t>
                      </a:r>
                      <a:r>
                        <a:rPr lang="en-US" i="0" dirty="0"/>
                        <a:t>)</a:t>
                      </a:r>
                      <a:endParaRPr lang="en-US" dirty="0"/>
                    </a:p>
                  </a:txBody>
                  <a:tcPr/>
                </a:tc>
                <a:tc>
                  <a:txBody>
                    <a:bodyPr/>
                    <a:lstStyle/>
                    <a:p>
                      <a:pPr algn="ctr"/>
                      <a:r>
                        <a:rPr lang="en-US" dirty="0"/>
                        <a:t>229.5</a:t>
                      </a:r>
                    </a:p>
                  </a:txBody>
                  <a:tcPr/>
                </a:tc>
                <a:tc>
                  <a:txBody>
                    <a:bodyPr/>
                    <a:lstStyle/>
                    <a:p>
                      <a:pPr algn="ctr"/>
                      <a:r>
                        <a:rPr lang="en-US" dirty="0"/>
                        <a:t>oxygen</a:t>
                      </a:r>
                    </a:p>
                  </a:txBody>
                  <a:tcPr/>
                </a:tc>
                <a:tc>
                  <a:txBody>
                    <a:bodyPr/>
                    <a:lstStyle/>
                    <a:p>
                      <a:pPr algn="ctr"/>
                      <a:endParaRPr lang="en-US" dirty="0"/>
                    </a:p>
                  </a:txBody>
                  <a:tcPr/>
                </a:tc>
                <a:extLst>
                  <a:ext uri="{0D108BD9-81ED-4DB2-BD59-A6C34878D82A}">
                    <a16:rowId xmlns:a16="http://schemas.microsoft.com/office/drawing/2014/main" val="10008"/>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3</a:t>
                      </a:r>
                      <a:r>
                        <a:rPr lang="en-US" baseline="0" dirty="0"/>
                        <a:t>OH(</a:t>
                      </a:r>
                      <a:r>
                        <a:rPr lang="en-US" i="1" baseline="0" dirty="0"/>
                        <a:t>I</a:t>
                      </a:r>
                      <a:r>
                        <a:rPr lang="en-US" i="0" dirty="0"/>
                        <a:t>)</a:t>
                      </a:r>
                      <a:endParaRPr lang="en-US" dirty="0"/>
                    </a:p>
                  </a:txBody>
                  <a:tcPr/>
                </a:tc>
                <a:tc>
                  <a:txBody>
                    <a:bodyPr/>
                    <a:lstStyle/>
                    <a:p>
                      <a:pPr algn="ctr"/>
                      <a:r>
                        <a:rPr lang="en-US" dirty="0"/>
                        <a:t>126.8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205.03</a:t>
                      </a:r>
                    </a:p>
                  </a:txBody>
                  <a:tcPr/>
                </a:tc>
                <a:extLst>
                  <a:ext uri="{0D108BD9-81ED-4DB2-BD59-A6C34878D82A}">
                    <a16:rowId xmlns:a16="http://schemas.microsoft.com/office/drawing/2014/main" val="10009"/>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baseline="0" dirty="0"/>
                        <a:t>H</a:t>
                      </a:r>
                      <a:r>
                        <a:rPr lang="en-US" baseline="-25000" dirty="0"/>
                        <a:t>5</a:t>
                      </a:r>
                      <a:r>
                        <a:rPr lang="en-US" baseline="0" dirty="0"/>
                        <a:t>OH(</a:t>
                      </a:r>
                      <a:r>
                        <a:rPr lang="en-US" i="1" baseline="0" dirty="0"/>
                        <a:t>I</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160.7</a:t>
                      </a:r>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10"/>
                  </a:ext>
                </a:extLst>
              </a:tr>
            </a:tbl>
          </a:graphicData>
        </a:graphic>
      </p:graphicFrame>
      <p:sp>
        <p:nvSpPr>
          <p:cNvPr id="7" name="Content Placeholder 3"/>
          <p:cNvSpPr>
            <a:spLocks noGrp="1"/>
          </p:cNvSpPr>
          <p:nvPr>
            <p:ph idx="13"/>
          </p:nvPr>
        </p:nvSpPr>
        <p:spPr>
          <a:xfrm>
            <a:off x="628650" y="5413248"/>
            <a:ext cx="7886700" cy="776848"/>
          </a:xfrm>
        </p:spPr>
        <p:txBody>
          <a:bodyPr>
            <a:normAutofit/>
          </a:bodyPr>
          <a:lstStyle/>
          <a:p>
            <a:r>
              <a:rPr lang="en-US" sz="1600" dirty="0"/>
              <a:t>Standard entropies for selected substances measured at 1 </a:t>
            </a:r>
            <a:r>
              <a:rPr lang="en-US" sz="1600" dirty="0" err="1"/>
              <a:t>atm</a:t>
            </a:r>
            <a:r>
              <a:rPr lang="en-US" sz="1600" dirty="0"/>
              <a:t> and 298.15 K. (Values are approximately equal to those measured at 1 bar, the currently accepted standard state pressure.)</a:t>
            </a:r>
          </a:p>
        </p:txBody>
      </p:sp>
    </p:spTree>
    <p:extLst>
      <p:ext uri="{BB962C8B-B14F-4D97-AF65-F5344CB8AC3E}">
        <p14:creationId xmlns:p14="http://schemas.microsoft.com/office/powerpoint/2010/main" val="177715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i="1" dirty="0"/>
              <a:t>S</a:t>
            </a:r>
            <a:r>
              <a:rPr lang="en-US" dirty="0"/>
              <a:t>° for Reactions</a:t>
            </a:r>
          </a:p>
        </p:txBody>
      </p:sp>
      <p:sp>
        <p:nvSpPr>
          <p:cNvPr id="3" name="Content Placeholder 2"/>
          <p:cNvSpPr>
            <a:spLocks noGrp="1"/>
          </p:cNvSpPr>
          <p:nvPr>
            <p:ph idx="1"/>
          </p:nvPr>
        </p:nvSpPr>
        <p:spPr>
          <a:xfrm>
            <a:off x="628650" y="955965"/>
            <a:ext cx="7886700" cy="4417419"/>
          </a:xfrm>
        </p:spPr>
        <p:txBody>
          <a:bodyPr>
            <a:normAutofit/>
          </a:bodyPr>
          <a:lstStyle/>
          <a:p>
            <a:r>
              <a:rPr lang="en-US" dirty="0"/>
              <a:t>The equation for calculating </a:t>
            </a:r>
            <a:r>
              <a:rPr lang="en-US" altLang="en-US" dirty="0">
                <a:latin typeface="Symbol" charset="2"/>
                <a:cs typeface="Symbol" charset="2"/>
              </a:rPr>
              <a:t>D</a:t>
            </a:r>
            <a:r>
              <a:rPr lang="en-US" i="1" dirty="0"/>
              <a:t>S</a:t>
            </a:r>
            <a:r>
              <a:rPr lang="en-US" dirty="0"/>
              <a:t>° is similar to that for </a:t>
            </a:r>
            <a:r>
              <a:rPr lang="en-US" altLang="en-US" dirty="0">
                <a:latin typeface="Symbol" charset="2"/>
                <a:cs typeface="Symbol" charset="2"/>
              </a:rPr>
              <a:t>D</a:t>
            </a:r>
            <a:r>
              <a:rPr lang="en-US" i="1" dirty="0"/>
              <a:t>H</a:t>
            </a:r>
            <a:r>
              <a:rPr lang="en-US" dirty="0"/>
              <a:t>°:</a:t>
            </a:r>
          </a:p>
          <a:p>
            <a:endParaRPr lang="en-US" dirty="0"/>
          </a:p>
          <a:p>
            <a:pPr marL="0" indent="0">
              <a:buNone/>
            </a:pPr>
            <a:endParaRPr lang="en-US" dirty="0"/>
          </a:p>
          <a:p>
            <a:endParaRPr lang="en-US" dirty="0"/>
          </a:p>
          <a:p>
            <a:endParaRPr lang="en-US" dirty="0"/>
          </a:p>
          <a:p>
            <a:endParaRPr lang="en-US" dirty="0"/>
          </a:p>
          <a:p>
            <a:endParaRPr lang="en-US" dirty="0"/>
          </a:p>
          <a:p>
            <a:r>
              <a:rPr lang="en-US" dirty="0"/>
              <a:t>When calculating </a:t>
            </a:r>
            <a:r>
              <a:rPr lang="en-US" altLang="en-US" b="1" dirty="0">
                <a:latin typeface="Symbol" charset="2"/>
                <a:cs typeface="Symbol" charset="2"/>
              </a:rPr>
              <a:t>D</a:t>
            </a:r>
            <a:r>
              <a:rPr lang="en-US" i="1" dirty="0"/>
              <a:t>S</a:t>
            </a:r>
            <a:r>
              <a:rPr lang="en-US" dirty="0"/>
              <a:t>° and </a:t>
            </a:r>
            <a:r>
              <a:rPr lang="en-US" altLang="en-US" b="1" dirty="0">
                <a:latin typeface="Symbol" charset="2"/>
                <a:cs typeface="Symbol" charset="2"/>
              </a:rPr>
              <a:t>D</a:t>
            </a:r>
            <a:r>
              <a:rPr lang="en-US" i="1" dirty="0"/>
              <a:t>H</a:t>
            </a:r>
            <a:r>
              <a:rPr lang="en-US" dirty="0"/>
              <a:t>°, remember to multiply the standard entropies and standard enthalpies of formation by the coefficients of the balanced equation.</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3273560"/>
              </p:ext>
            </p:extLst>
          </p:nvPr>
        </p:nvGraphicFramePr>
        <p:xfrm>
          <a:off x="2082800" y="1822379"/>
          <a:ext cx="5118100" cy="496888"/>
        </p:xfrm>
        <a:graphic>
          <a:graphicData uri="http://schemas.openxmlformats.org/presentationml/2006/ole">
            <mc:AlternateContent xmlns:mc="http://schemas.openxmlformats.org/markup-compatibility/2006">
              <mc:Choice xmlns:v="urn:schemas-microsoft-com:vml" Requires="v">
                <p:oleObj spid="_x0000_s5170" name="Equation" r:id="rId3" imgW="2692080" imgH="253800" progId="Equation.DSMT4">
                  <p:embed/>
                </p:oleObj>
              </mc:Choice>
              <mc:Fallback>
                <p:oleObj name="Equation" r:id="rId3" imgW="2692080" imgH="253800" progId="Equation.DSMT4">
                  <p:embed/>
                  <p:pic>
                    <p:nvPicPr>
                      <p:cNvPr id="0" name="Object 4"/>
                      <p:cNvPicPr>
                        <a:picLocks noChangeAspect="1" noChangeArrowheads="1"/>
                      </p:cNvPicPr>
                      <p:nvPr/>
                    </p:nvPicPr>
                    <p:blipFill>
                      <a:blip r:embed="rId4"/>
                      <a:srcRect/>
                      <a:stretch>
                        <a:fillRect/>
                      </a:stretch>
                    </p:blipFill>
                    <p:spPr bwMode="auto">
                      <a:xfrm>
                        <a:off x="2082800" y="1822379"/>
                        <a:ext cx="5118100" cy="496888"/>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045111842"/>
              </p:ext>
            </p:extLst>
          </p:nvPr>
        </p:nvGraphicFramePr>
        <p:xfrm>
          <a:off x="2500313" y="2758344"/>
          <a:ext cx="3941762" cy="463550"/>
        </p:xfrm>
        <a:graphic>
          <a:graphicData uri="http://schemas.openxmlformats.org/presentationml/2006/ole">
            <mc:AlternateContent xmlns:mc="http://schemas.openxmlformats.org/markup-compatibility/2006">
              <mc:Choice xmlns:v="urn:schemas-microsoft-com:vml" Requires="v">
                <p:oleObj spid="_x0000_s5171" name="Equation" r:id="rId5" imgW="2260440" imgH="253800" progId="Equation.DSMT4">
                  <p:embed/>
                </p:oleObj>
              </mc:Choice>
              <mc:Fallback>
                <p:oleObj name="Equation" r:id="rId5" imgW="2260440" imgH="253800" progId="Equation.DSMT4">
                  <p:embed/>
                  <p:pic>
                    <p:nvPicPr>
                      <p:cNvPr id="0" name="Object 4"/>
                      <p:cNvPicPr>
                        <a:picLocks noGrp="1" noChangeAspect="1" noChangeArrowheads="1"/>
                      </p:cNvPicPr>
                      <p:nvPr/>
                    </p:nvPicPr>
                    <p:blipFill>
                      <a:blip r:embed="rId6"/>
                      <a:srcRect/>
                      <a:stretch>
                        <a:fillRect/>
                      </a:stretch>
                    </p:blipFill>
                    <p:spPr bwMode="auto">
                      <a:xfrm>
                        <a:off x="2500313" y="2758344"/>
                        <a:ext cx="3941762" cy="463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04152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12.4 Free Energy</a:t>
            </a:r>
          </a:p>
          <a:p>
            <a:pPr lvl="1"/>
            <a:r>
              <a:rPr lang="en-US" dirty="0"/>
              <a:t>Define Gibbs free energy, and describe its relation to spontaneity</a:t>
            </a:r>
          </a:p>
          <a:p>
            <a:pPr lvl="1"/>
            <a:r>
              <a:rPr lang="en-US" dirty="0"/>
              <a:t>Calculate free energy change for a process using free energies of formation for its reactants and products</a:t>
            </a:r>
          </a:p>
          <a:p>
            <a:pPr lvl="1"/>
            <a:r>
              <a:rPr lang="en-US" dirty="0"/>
              <a:t>Calculate free energy change for a process using enthalpies of formation and the entropies for its reactants and products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178324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Energy, </a:t>
            </a:r>
            <a:r>
              <a:rPr lang="en-US" i="1" dirty="0"/>
              <a:t>G</a:t>
            </a:r>
          </a:p>
        </p:txBody>
      </p:sp>
      <p:sp>
        <p:nvSpPr>
          <p:cNvPr id="3" name="Content Placeholder 2"/>
          <p:cNvSpPr>
            <a:spLocks noGrp="1"/>
          </p:cNvSpPr>
          <p:nvPr>
            <p:ph idx="1"/>
          </p:nvPr>
        </p:nvSpPr>
        <p:spPr/>
        <p:txBody>
          <a:bodyPr/>
          <a:lstStyle/>
          <a:p>
            <a:r>
              <a:rPr lang="en-US" dirty="0"/>
              <a:t>The second law of thermodynamics can be used to predict spontaneity.  </a:t>
            </a:r>
          </a:p>
          <a:p>
            <a:endParaRPr lang="en-US" dirty="0"/>
          </a:p>
          <a:p>
            <a:r>
              <a:rPr lang="en-US" dirty="0"/>
              <a:t> But measurements on the surroundings are seldom made.</a:t>
            </a:r>
          </a:p>
          <a:p>
            <a:endParaRPr lang="en-US" dirty="0"/>
          </a:p>
          <a:p>
            <a:r>
              <a:rPr lang="en-US" dirty="0"/>
              <a:t>This limits the use of the second law of thermodynamics.</a:t>
            </a:r>
          </a:p>
          <a:p>
            <a:endParaRPr lang="en-US" dirty="0"/>
          </a:p>
          <a:p>
            <a:r>
              <a:rPr lang="en-US" dirty="0"/>
              <a:t>It is convenient to have a thermodynamic function that focuses on just the system and predicts spontaneity.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259480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a:t>
            </a:r>
            <a:r>
              <a:rPr lang="en-US" i="1" dirty="0"/>
              <a:t>G</a:t>
            </a:r>
            <a:r>
              <a:rPr lang="en-US" dirty="0"/>
              <a:t> </a:t>
            </a:r>
          </a:p>
        </p:txBody>
      </p:sp>
      <p:sp>
        <p:nvSpPr>
          <p:cNvPr id="3" name="Content Placeholder 2"/>
          <p:cNvSpPr>
            <a:spLocks noGrp="1"/>
          </p:cNvSpPr>
          <p:nvPr>
            <p:ph idx="1"/>
          </p:nvPr>
        </p:nvSpPr>
        <p:spPr/>
        <p:txBody>
          <a:bodyPr/>
          <a:lstStyle/>
          <a:p>
            <a:r>
              <a:rPr lang="en-US" dirty="0"/>
              <a:t>Second Law of Thermodynamics:</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70784063"/>
              </p:ext>
            </p:extLst>
          </p:nvPr>
        </p:nvGraphicFramePr>
        <p:xfrm>
          <a:off x="2547990" y="1691070"/>
          <a:ext cx="4074457" cy="639791"/>
        </p:xfrm>
        <a:graphic>
          <a:graphicData uri="http://schemas.openxmlformats.org/presentationml/2006/ole">
            <mc:AlternateContent xmlns:mc="http://schemas.openxmlformats.org/markup-compatibility/2006">
              <mc:Choice xmlns:v="urn:schemas-microsoft-com:vml" Requires="v">
                <p:oleObj spid="_x0000_s6168" name="Equation" r:id="rId3" imgW="1536480" imgH="241200" progId="Equation.DSMT4">
                  <p:embed/>
                </p:oleObj>
              </mc:Choice>
              <mc:Fallback>
                <p:oleObj name="Equation" r:id="rId3" imgW="1536480" imgH="241200" progId="Equation.DSMT4">
                  <p:embed/>
                  <p:pic>
                    <p:nvPicPr>
                      <p:cNvPr id="0" name=""/>
                      <p:cNvPicPr/>
                      <p:nvPr/>
                    </p:nvPicPr>
                    <p:blipFill>
                      <a:blip r:embed="rId4"/>
                      <a:stretch>
                        <a:fillRect/>
                      </a:stretch>
                    </p:blipFill>
                    <p:spPr>
                      <a:xfrm>
                        <a:off x="2547990" y="1691070"/>
                        <a:ext cx="4074457" cy="639791"/>
                      </a:xfrm>
                      <a:prstGeom prst="rect">
                        <a:avLst/>
                      </a:prstGeom>
                    </p:spPr>
                  </p:pic>
                </p:oleObj>
              </mc:Fallback>
            </mc:AlternateContent>
          </a:graphicData>
        </a:graphic>
      </p:graphicFrame>
    </p:spTree>
    <p:extLst>
      <p:ext uri="{BB962C8B-B14F-4D97-AF65-F5344CB8AC3E}">
        <p14:creationId xmlns:p14="http://schemas.microsoft.com/office/powerpoint/2010/main" val="3682338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a:t>
            </a:r>
            <a:r>
              <a:rPr lang="en-US" i="1" dirty="0"/>
              <a:t>I</a:t>
            </a:r>
            <a:r>
              <a:rPr lang="en-US" dirty="0"/>
              <a:t> </a:t>
            </a:r>
          </a:p>
        </p:txBody>
      </p:sp>
      <p:sp>
        <p:nvSpPr>
          <p:cNvPr id="3" name="Content Placeholder 2"/>
          <p:cNvSpPr>
            <a:spLocks noGrp="1"/>
          </p:cNvSpPr>
          <p:nvPr>
            <p:ph idx="1"/>
          </p:nvPr>
        </p:nvSpPr>
        <p:spPr/>
        <p:txBody>
          <a:bodyPr/>
          <a:lstStyle/>
          <a:p>
            <a:r>
              <a:rPr lang="en-US" dirty="0"/>
              <a:t>The changes in Gibbs free energy (</a:t>
            </a:r>
            <a:r>
              <a:rPr lang="en-US" altLang="en-US" dirty="0">
                <a:latin typeface="Symbol" charset="2"/>
                <a:cs typeface="Symbol" charset="2"/>
              </a:rPr>
              <a:t>D</a:t>
            </a:r>
            <a:r>
              <a:rPr lang="en-US" i="1" dirty="0"/>
              <a:t>G</a:t>
            </a:r>
            <a:r>
              <a:rPr lang="en-US" dirty="0"/>
              <a:t>) or simply change in free energy allow us to predict spontaneity by focusing on the system only. </a:t>
            </a:r>
          </a:p>
          <a:p>
            <a:endParaRPr lang="en-US" dirty="0"/>
          </a:p>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5981540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i="1" dirty="0"/>
              <a:t>G</a:t>
            </a:r>
            <a:r>
              <a:rPr lang="en-US" dirty="0"/>
              <a:t> and Spontaneity </a:t>
            </a:r>
          </a:p>
        </p:txBody>
      </p:sp>
      <p:sp>
        <p:nvSpPr>
          <p:cNvPr id="3" name="Content Placeholder 2"/>
          <p:cNvSpPr>
            <a:spLocks noGrp="1"/>
          </p:cNvSpPr>
          <p:nvPr>
            <p:ph idx="1"/>
          </p:nvPr>
        </p:nvSpPr>
        <p:spPr/>
        <p:txBody>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a:p>
            <a:r>
              <a:rPr lang="en-US" dirty="0"/>
              <a:t>The sign of </a:t>
            </a:r>
            <a:r>
              <a:rPr lang="en-US" altLang="en-US" dirty="0">
                <a:latin typeface="Symbol" charset="2"/>
                <a:cs typeface="Symbol" charset="2"/>
              </a:rPr>
              <a:t>D</a:t>
            </a:r>
            <a:r>
              <a:rPr lang="en-US" i="1" dirty="0"/>
              <a:t>G</a:t>
            </a:r>
            <a:r>
              <a:rPr lang="en-US" dirty="0"/>
              <a:t> indicates if a reaction will be spontaneous or not. </a:t>
            </a:r>
          </a:p>
          <a:p>
            <a:endParaRPr lang="en-US" dirty="0"/>
          </a:p>
          <a:p>
            <a:pPr lvl="1"/>
            <a:r>
              <a:rPr lang="en-US" dirty="0"/>
              <a:t>If </a:t>
            </a:r>
            <a:r>
              <a:rPr lang="en-US" altLang="en-US" dirty="0">
                <a:latin typeface="Symbol" charset="2"/>
                <a:cs typeface="Symbol" charset="2"/>
              </a:rPr>
              <a:t>D</a:t>
            </a:r>
            <a:r>
              <a:rPr lang="en-US" i="1" dirty="0"/>
              <a:t>G</a:t>
            </a:r>
            <a:r>
              <a:rPr lang="en-US" dirty="0"/>
              <a:t> &lt; 0, the reaction is spontaneous in the forward direction.</a:t>
            </a:r>
          </a:p>
          <a:p>
            <a:pPr lvl="1"/>
            <a:endParaRPr lang="en-US" dirty="0"/>
          </a:p>
          <a:p>
            <a:pPr lvl="1"/>
            <a:r>
              <a:rPr lang="en-US" dirty="0"/>
              <a:t>If </a:t>
            </a:r>
            <a:r>
              <a:rPr lang="en-US" altLang="en-US" dirty="0">
                <a:latin typeface="Symbol" charset="2"/>
                <a:cs typeface="Symbol" charset="2"/>
              </a:rPr>
              <a:t>D</a:t>
            </a:r>
            <a:r>
              <a:rPr lang="en-US" i="1" dirty="0"/>
              <a:t>G</a:t>
            </a:r>
            <a:r>
              <a:rPr lang="en-US" dirty="0"/>
              <a:t> &gt; 0, the reaction is nonspontaneous in the forward direction</a:t>
            </a:r>
          </a:p>
          <a:p>
            <a:pPr lvl="1"/>
            <a:endParaRPr lang="en-US" dirty="0"/>
          </a:p>
          <a:p>
            <a:pPr lvl="1"/>
            <a:r>
              <a:rPr lang="en-US" dirty="0"/>
              <a:t>If </a:t>
            </a:r>
            <a:r>
              <a:rPr lang="en-US" altLang="en-US" dirty="0">
                <a:latin typeface="Symbol" charset="2"/>
                <a:cs typeface="Symbol" charset="2"/>
              </a:rPr>
              <a:t>D</a:t>
            </a:r>
            <a:r>
              <a:rPr lang="en-US" i="1" dirty="0"/>
              <a:t>G</a:t>
            </a:r>
            <a:r>
              <a:rPr lang="en-US" dirty="0"/>
              <a:t> = 0, the system is at equilibrium</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92690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p:txBody>
          <a:bodyPr>
            <a:normAutofit/>
          </a:bodyPr>
          <a:lstStyle/>
          <a:p>
            <a:r>
              <a:rPr lang="en-US" dirty="0"/>
              <a:t>Will a reaction occur “naturally” at a given temperature and pressure, without the exertion of any outside force?</a:t>
            </a:r>
          </a:p>
          <a:p>
            <a:endParaRPr lang="en-US" dirty="0"/>
          </a:p>
          <a:p>
            <a:r>
              <a:rPr lang="en-US" dirty="0"/>
              <a:t>In other words, is a reaction spontaneous?</a:t>
            </a:r>
          </a:p>
          <a:p>
            <a:endParaRPr lang="en-US" dirty="0"/>
          </a:p>
          <a:p>
            <a:r>
              <a:rPr lang="en-US" dirty="0"/>
              <a:t>A process that </a:t>
            </a:r>
            <a:r>
              <a:rPr lang="en-US" i="1" dirty="0"/>
              <a:t>does</a:t>
            </a:r>
            <a:r>
              <a:rPr lang="en-US" dirty="0"/>
              <a:t> occur naturally under a specific set of conditions is called a </a:t>
            </a:r>
            <a:r>
              <a:rPr lang="en-US" b="1" dirty="0"/>
              <a:t>spontaneous process</a:t>
            </a:r>
            <a:r>
              <a:rPr lang="en-US" dirty="0"/>
              <a:t>.</a:t>
            </a:r>
          </a:p>
          <a:p>
            <a:endParaRPr lang="en-US" dirty="0"/>
          </a:p>
          <a:p>
            <a:r>
              <a:rPr lang="en-US" dirty="0"/>
              <a:t>A process that </a:t>
            </a:r>
            <a:r>
              <a:rPr lang="en-US" i="1" dirty="0"/>
              <a:t>does not </a:t>
            </a:r>
            <a:r>
              <a:rPr lang="en-US" dirty="0"/>
              <a:t>occur naturally under a specific set of conditions is called </a:t>
            </a:r>
            <a:r>
              <a:rPr lang="en-US" b="1" dirty="0"/>
              <a:t>nonspontaneous</a:t>
            </a:r>
            <a:r>
              <a:rPr lang="en-US" dirty="0"/>
              <a:t>.</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459603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among Δ</a:t>
            </a:r>
            <a:r>
              <a:rPr lang="en-US" i="1" dirty="0"/>
              <a:t>G</a:t>
            </a:r>
            <a:r>
              <a:rPr lang="en-US" dirty="0"/>
              <a:t>, Δ</a:t>
            </a:r>
            <a:r>
              <a:rPr lang="en-US" i="1" dirty="0"/>
              <a:t>H</a:t>
            </a:r>
            <a:r>
              <a:rPr lang="en-US" dirty="0"/>
              <a:t>, and Δ</a:t>
            </a:r>
            <a:r>
              <a:rPr lang="en-US" i="1" dirty="0"/>
              <a:t>S</a:t>
            </a:r>
          </a:p>
        </p:txBody>
      </p:sp>
      <p:sp>
        <p:nvSpPr>
          <p:cNvPr id="3" name="Content Placeholder 2"/>
          <p:cNvSpPr>
            <a:spLocks noGrp="1"/>
          </p:cNvSpPr>
          <p:nvPr>
            <p:ph idx="1"/>
          </p:nvPr>
        </p:nvSpPr>
        <p:spPr>
          <a:xfrm>
            <a:off x="628650" y="955965"/>
            <a:ext cx="7886700" cy="5095514"/>
          </a:xfrm>
        </p:spPr>
        <p:txBody>
          <a:bodyPr>
            <a:normAutofit/>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p>
          <a:p>
            <a:r>
              <a:rPr lang="en-US" altLang="en-US" dirty="0"/>
              <a:t>Spontaneous reactions, those with –ΔG, generally have</a:t>
            </a:r>
          </a:p>
          <a:p>
            <a:pPr lvl="1"/>
            <a:r>
              <a:rPr lang="en-US" altLang="en-US" dirty="0"/>
              <a:t>Δ</a:t>
            </a:r>
            <a:r>
              <a:rPr lang="en-US" altLang="en-US" i="1" dirty="0"/>
              <a:t>H</a:t>
            </a:r>
            <a:r>
              <a:rPr lang="en-US" altLang="en-US" dirty="0"/>
              <a:t> &lt; 0  </a:t>
            </a:r>
          </a:p>
          <a:p>
            <a:pPr lvl="1"/>
            <a:r>
              <a:rPr lang="en-US" altLang="en-US" dirty="0"/>
              <a:t>Exothermic reaction.</a:t>
            </a:r>
          </a:p>
          <a:p>
            <a:pPr lvl="1"/>
            <a:r>
              <a:rPr lang="en-US" altLang="en-US" dirty="0"/>
              <a:t>A negative ΔH will contribute to a negative Δ</a:t>
            </a:r>
            <a:r>
              <a:rPr lang="en-US" altLang="en-US" i="1" dirty="0"/>
              <a:t>G</a:t>
            </a:r>
            <a:r>
              <a:rPr lang="en-US" altLang="en-US" dirty="0"/>
              <a:t>. </a:t>
            </a:r>
          </a:p>
          <a:p>
            <a:endParaRPr lang="en-US" altLang="en-US" dirty="0"/>
          </a:p>
          <a:p>
            <a:pPr lvl="1"/>
            <a:r>
              <a:rPr lang="en-US" altLang="en-US" dirty="0"/>
              <a:t>Δ</a:t>
            </a:r>
            <a:r>
              <a:rPr lang="en-US" altLang="en-US" i="1" dirty="0"/>
              <a:t>S</a:t>
            </a:r>
            <a:r>
              <a:rPr lang="en-US" altLang="en-US" dirty="0"/>
              <a:t> &gt; 0</a:t>
            </a:r>
          </a:p>
          <a:p>
            <a:pPr lvl="1"/>
            <a:r>
              <a:rPr lang="en-US" altLang="en-US" dirty="0"/>
              <a:t>A positive Δ</a:t>
            </a:r>
            <a:r>
              <a:rPr lang="en-US" altLang="en-US" i="1" dirty="0"/>
              <a:t>S</a:t>
            </a:r>
            <a:r>
              <a:rPr lang="en-US" altLang="en-US" dirty="0"/>
              <a:t> will contribute to a negative Δ</a:t>
            </a:r>
            <a:r>
              <a:rPr lang="en-US" altLang="en-US" i="1" dirty="0"/>
              <a:t>G</a:t>
            </a:r>
            <a:r>
              <a:rPr lang="en-US" altLang="en-US" dirty="0"/>
              <a:t>.</a:t>
            </a:r>
          </a:p>
          <a:p>
            <a:endParaRPr lang="en-US" altLang="en-US" dirty="0"/>
          </a:p>
          <a:p>
            <a:r>
              <a:rPr lang="en-US" altLang="en-US" dirty="0"/>
              <a:t>Note that a reaction can still be spontaneous (have a –Δ</a:t>
            </a:r>
            <a:r>
              <a:rPr lang="en-US" altLang="en-US" i="1" dirty="0"/>
              <a:t>G</a:t>
            </a:r>
            <a:r>
              <a:rPr lang="en-US" altLang="en-US" dirty="0"/>
              <a:t>) when Δ</a:t>
            </a:r>
            <a:r>
              <a:rPr lang="en-US" altLang="en-US" i="1" dirty="0"/>
              <a:t>H</a:t>
            </a:r>
            <a:r>
              <a:rPr lang="en-US" altLang="en-US" dirty="0"/>
              <a:t> is positive or Δ</a:t>
            </a:r>
            <a:r>
              <a:rPr lang="en-US" altLang="en-US" i="1" dirty="0"/>
              <a:t>S</a:t>
            </a:r>
            <a:r>
              <a:rPr lang="en-US" altLang="en-US" dirty="0"/>
              <a:t> is negative, but not both.</a:t>
            </a:r>
          </a:p>
          <a:p>
            <a:endParaRPr lang="en-US" altLang="en-US" dirty="0"/>
          </a:p>
          <a:p>
            <a:r>
              <a:rPr lang="en-US" altLang="en-US" dirty="0"/>
              <a:t>Also note that there is a temperature dependence. </a:t>
            </a:r>
          </a:p>
          <a:p>
            <a:endParaRPr lang="en-US" altLang="en-US" i="1" dirty="0"/>
          </a:p>
          <a:p>
            <a:pPr marL="0" indent="0">
              <a:buNone/>
            </a:pPr>
            <a:endParaRPr lang="en-US" altLang="en-US" i="1" dirty="0"/>
          </a:p>
          <a:p>
            <a:endParaRPr lang="en-US" dirty="0"/>
          </a:p>
        </p:txBody>
      </p:sp>
    </p:spTree>
    <p:extLst>
      <p:ext uri="{BB962C8B-B14F-4D97-AF65-F5344CB8AC3E}">
        <p14:creationId xmlns:p14="http://schemas.microsoft.com/office/powerpoint/2010/main" val="16094755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a:t>
            </a:r>
            <a:r>
              <a:rPr lang="en-US" i="1" dirty="0"/>
              <a:t>G</a:t>
            </a:r>
            <a:r>
              <a:rPr lang="en-US" dirty="0"/>
              <a:t> = </a:t>
            </a:r>
            <a:r>
              <a:rPr lang="el-GR" dirty="0"/>
              <a:t>Δ</a:t>
            </a:r>
            <a:r>
              <a:rPr lang="en-US" i="1" dirty="0"/>
              <a:t>H</a:t>
            </a:r>
            <a:r>
              <a:rPr lang="en-US" dirty="0"/>
              <a:t> – </a:t>
            </a:r>
            <a:r>
              <a:rPr lang="en-US" i="1" dirty="0"/>
              <a:t>T</a:t>
            </a:r>
            <a:r>
              <a:rPr lang="el-GR" dirty="0"/>
              <a:t>Δ</a:t>
            </a:r>
            <a:r>
              <a:rPr lang="en-US" i="1" dirty="0"/>
              <a: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6726089"/>
              </p:ext>
            </p:extLst>
          </p:nvPr>
        </p:nvGraphicFramePr>
        <p:xfrm>
          <a:off x="628650" y="955675"/>
          <a:ext cx="7886700" cy="1483360"/>
        </p:xfrm>
        <a:graphic>
          <a:graphicData uri="http://schemas.openxmlformats.org/drawingml/2006/table">
            <a:tbl>
              <a:tblPr firstRow="1" bandRow="1">
                <a:tableStyleId>{5940675A-B579-460E-94D1-54222C63F5DA}</a:tableStyleId>
              </a:tblPr>
              <a:tblGrid>
                <a:gridCol w="1405633">
                  <a:extLst>
                    <a:ext uri="{9D8B030D-6E8A-4147-A177-3AD203B41FA5}">
                      <a16:colId xmlns:a16="http://schemas.microsoft.com/office/drawing/2014/main" val="20000"/>
                    </a:ext>
                  </a:extLst>
                </a:gridCol>
                <a:gridCol w="1417834">
                  <a:extLst>
                    <a:ext uri="{9D8B030D-6E8A-4147-A177-3AD203B41FA5}">
                      <a16:colId xmlns:a16="http://schemas.microsoft.com/office/drawing/2014/main" val="20001"/>
                    </a:ext>
                  </a:extLst>
                </a:gridCol>
                <a:gridCol w="2219218">
                  <a:extLst>
                    <a:ext uri="{9D8B030D-6E8A-4147-A177-3AD203B41FA5}">
                      <a16:colId xmlns:a16="http://schemas.microsoft.com/office/drawing/2014/main" val="20002"/>
                    </a:ext>
                  </a:extLst>
                </a:gridCol>
                <a:gridCol w="2844015">
                  <a:extLst>
                    <a:ext uri="{9D8B030D-6E8A-4147-A177-3AD203B41FA5}">
                      <a16:colId xmlns:a16="http://schemas.microsoft.com/office/drawing/2014/main" val="20003"/>
                    </a:ext>
                  </a:extLst>
                </a:gridCol>
              </a:tblGrid>
              <a:tr h="370840">
                <a:tc>
                  <a:txBody>
                    <a:bodyPr/>
                    <a:lstStyle/>
                    <a:p>
                      <a:pPr algn="ctr"/>
                      <a:r>
                        <a:rPr lang="el-GR" b="1" dirty="0"/>
                        <a:t>Δ</a:t>
                      </a:r>
                      <a:r>
                        <a:rPr lang="en-US" b="1" i="1" dirty="0"/>
                        <a:t>H</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S</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G</a:t>
                      </a:r>
                      <a:r>
                        <a:rPr lang="en-US" b="1" dirty="0"/>
                        <a:t> </a:t>
                      </a:r>
                    </a:p>
                  </a:txBody>
                  <a:tcPr/>
                </a:tc>
                <a:tc>
                  <a:txBody>
                    <a:bodyPr/>
                    <a:lstStyle/>
                    <a:p>
                      <a:pPr algn="ctr"/>
                      <a:r>
                        <a:rPr lang="en-US" b="1" dirty="0"/>
                        <a:t>Spontaneous?</a:t>
                      </a:r>
                    </a:p>
                  </a:txBody>
                  <a:tcPr/>
                </a:tc>
                <a:extLst>
                  <a:ext uri="{0D108BD9-81ED-4DB2-BD59-A6C34878D82A}">
                    <a16:rowId xmlns:a16="http://schemas.microsoft.com/office/drawing/2014/main" val="10000"/>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dirty="0"/>
                        <a:t>+</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a:t>
                      </a:r>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57876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Spontaneity Change</a:t>
            </a:r>
          </a:p>
        </p:txBody>
      </p:sp>
      <p:sp>
        <p:nvSpPr>
          <p:cNvPr id="3" name="Content Placeholder 2"/>
          <p:cNvSpPr>
            <a:spLocks noGrp="1"/>
          </p:cNvSpPr>
          <p:nvPr>
            <p:ph idx="1"/>
          </p:nvPr>
        </p:nvSpPr>
        <p:spPr>
          <a:xfrm>
            <a:off x="628650" y="955965"/>
            <a:ext cx="7886700" cy="4417419"/>
          </a:xfrm>
        </p:spPr>
        <p:txBody>
          <a:bodyPr/>
          <a:lstStyle/>
          <a:p>
            <a:r>
              <a:rPr lang="en-US" dirty="0"/>
              <a:t>To calculate the temperature at which the spontaneity of a reaction changes from …</a:t>
            </a:r>
          </a:p>
          <a:p>
            <a:pPr lvl="1"/>
            <a:r>
              <a:rPr lang="en-US" dirty="0"/>
              <a:t>Spontaneous to nonspontaneous</a:t>
            </a:r>
          </a:p>
          <a:p>
            <a:pPr lvl="1"/>
            <a:r>
              <a:rPr lang="en-US" dirty="0"/>
              <a:t>Or nonspontaneous to spontaneous</a:t>
            </a:r>
          </a:p>
          <a:p>
            <a:pPr lvl="1"/>
            <a:endParaRPr lang="en-US" dirty="0"/>
          </a:p>
          <a:p>
            <a:pPr marL="342900" lvl="1" indent="0">
              <a:buNone/>
            </a:pPr>
            <a:r>
              <a:rPr lang="en-US" sz="2100" dirty="0"/>
              <a:t>… find the temperature at which Δ</a:t>
            </a:r>
            <a:r>
              <a:rPr lang="en-US" sz="2100" i="1" dirty="0"/>
              <a:t>G</a:t>
            </a:r>
            <a:r>
              <a:rPr lang="en-US" sz="2100" dirty="0"/>
              <a:t> = 0</a:t>
            </a:r>
          </a:p>
          <a:p>
            <a:pPr marL="342900" lvl="1" indent="0">
              <a:buNone/>
            </a:pPr>
            <a:endParaRPr lang="en-US" sz="2100" dirty="0"/>
          </a:p>
          <a:p>
            <a:pPr marL="0" indent="0" algn="ctr">
              <a:buNone/>
            </a:pPr>
            <a:r>
              <a:rPr lang="el-GR" dirty="0"/>
              <a:t>Δ</a:t>
            </a:r>
            <a:r>
              <a:rPr lang="en-US" i="1" dirty="0"/>
              <a:t>G</a:t>
            </a:r>
            <a:r>
              <a:rPr lang="en-US" dirty="0"/>
              <a:t> = 0 = </a:t>
            </a:r>
            <a:r>
              <a:rPr lang="el-GR" dirty="0"/>
              <a:t>Δ</a:t>
            </a:r>
            <a:r>
              <a:rPr lang="en-US" i="1" dirty="0"/>
              <a:t>H</a:t>
            </a:r>
            <a:r>
              <a:rPr lang="en-US" dirty="0"/>
              <a:t> – </a:t>
            </a:r>
            <a:r>
              <a:rPr lang="en-US" i="1" dirty="0"/>
              <a:t>T</a:t>
            </a:r>
            <a:r>
              <a:rPr lang="el-GR" dirty="0"/>
              <a:t>Δ</a:t>
            </a:r>
            <a:r>
              <a:rPr lang="en-US" i="1" dirty="0"/>
              <a:t>S</a:t>
            </a:r>
          </a:p>
          <a:p>
            <a:pPr marL="0" indent="0" algn="ctr">
              <a:buNone/>
            </a:pPr>
            <a:r>
              <a:rPr lang="en-US" i="1" dirty="0"/>
              <a:t>T</a:t>
            </a:r>
            <a:r>
              <a:rPr lang="en-US" dirty="0"/>
              <a:t> = </a:t>
            </a:r>
            <a:r>
              <a:rPr lang="el-GR" dirty="0"/>
              <a:t>Δ</a:t>
            </a:r>
            <a:r>
              <a:rPr lang="en-US" i="1" dirty="0"/>
              <a:t>H</a:t>
            </a:r>
            <a:r>
              <a:rPr lang="en-US" dirty="0"/>
              <a:t> / </a:t>
            </a:r>
            <a:r>
              <a:rPr lang="el-GR" dirty="0"/>
              <a:t>Δ</a:t>
            </a:r>
            <a:r>
              <a:rPr lang="en-US" i="1" dirty="0"/>
              <a:t>S</a:t>
            </a:r>
          </a:p>
          <a:p>
            <a:pPr marL="0" indent="0">
              <a:buNone/>
            </a:pPr>
            <a:endParaRPr lang="en-US" i="1" dirty="0"/>
          </a:p>
          <a:p>
            <a:r>
              <a:rPr lang="en-US" dirty="0"/>
              <a:t>This is the temperature at which Δ</a:t>
            </a:r>
            <a:r>
              <a:rPr lang="en-US" i="1" dirty="0"/>
              <a:t>G</a:t>
            </a:r>
            <a:r>
              <a:rPr lang="en-US" dirty="0"/>
              <a:t> = 0 and, by definition, the system is at equilibrium.</a:t>
            </a:r>
          </a:p>
          <a:p>
            <a:endParaRPr lang="en-US" i="1" dirty="0"/>
          </a:p>
          <a:p>
            <a:endParaRPr lang="en-US" dirty="0"/>
          </a:p>
          <a:p>
            <a:endParaRPr lang="en-US" dirty="0"/>
          </a:p>
        </p:txBody>
      </p:sp>
    </p:spTree>
    <p:extLst>
      <p:ext uri="{BB962C8B-B14F-4D97-AF65-F5344CB8AC3E}">
        <p14:creationId xmlns:p14="http://schemas.microsoft.com/office/powerpoint/2010/main" val="2970211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Free Energy Change, Δ</a:t>
            </a:r>
            <a:r>
              <a:rPr lang="en-US" i="1" dirty="0"/>
              <a:t>G</a:t>
            </a:r>
            <a:r>
              <a:rPr lang="en-US" dirty="0"/>
              <a:t>°</a:t>
            </a:r>
          </a:p>
        </p:txBody>
      </p:sp>
      <p:sp>
        <p:nvSpPr>
          <p:cNvPr id="3" name="Content Placeholder 2"/>
          <p:cNvSpPr>
            <a:spLocks noGrp="1"/>
          </p:cNvSpPr>
          <p:nvPr>
            <p:ph idx="1"/>
          </p:nvPr>
        </p:nvSpPr>
        <p:spPr/>
        <p:txBody>
          <a:bodyPr/>
          <a:lstStyle/>
          <a:p>
            <a:r>
              <a:rPr lang="en-US" dirty="0"/>
              <a:t>Although the Change in Gibbs Free Energy equation is valid under all conditions, we will most often apply it at </a:t>
            </a:r>
            <a:r>
              <a:rPr lang="en-US" b="1" dirty="0"/>
              <a:t>standard conditions</a:t>
            </a:r>
            <a:r>
              <a:rPr lang="en-US" dirty="0"/>
              <a:t>. </a:t>
            </a:r>
          </a:p>
          <a:p>
            <a:endParaRPr lang="en-US" dirty="0"/>
          </a:p>
          <a:p>
            <a:r>
              <a:rPr lang="en-US" dirty="0"/>
              <a:t>Standard conditions:</a:t>
            </a:r>
          </a:p>
          <a:p>
            <a:endParaRPr lang="en-US" dirty="0"/>
          </a:p>
          <a:p>
            <a:r>
              <a:rPr lang="en-US" dirty="0"/>
              <a:t>Under standard conditions,  Δ</a:t>
            </a:r>
            <a:r>
              <a:rPr lang="en-US" i="1" dirty="0"/>
              <a:t>G</a:t>
            </a:r>
            <a:r>
              <a:rPr lang="en-US" dirty="0"/>
              <a:t>° = Δ</a:t>
            </a:r>
            <a:r>
              <a:rPr lang="en-US" i="1" dirty="0"/>
              <a:t>H</a:t>
            </a:r>
            <a:r>
              <a:rPr lang="en-US" dirty="0"/>
              <a:t>° – </a:t>
            </a:r>
            <a:r>
              <a:rPr lang="en-US" i="1" dirty="0"/>
              <a:t>T</a:t>
            </a:r>
            <a:r>
              <a:rPr lang="en-US" dirty="0"/>
              <a:t>Δ</a:t>
            </a:r>
            <a:r>
              <a:rPr lang="en-US" i="1" dirty="0"/>
              <a:t>S</a:t>
            </a:r>
            <a:r>
              <a:rPr lang="en-US" dirty="0"/>
              <a:t>°</a:t>
            </a:r>
          </a:p>
          <a:p>
            <a:endParaRPr lang="en-US" dirty="0"/>
          </a:p>
          <a:p>
            <a:r>
              <a:rPr lang="en-US" dirty="0"/>
              <a:t>Pay attention to J vs. kJ in calculations!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9336244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Free Energy of Formation, ∆</a:t>
            </a:r>
            <a:r>
              <a:rPr lang="en-US" i="1" dirty="0" err="1"/>
              <a:t>G</a:t>
            </a:r>
            <a:r>
              <a:rPr lang="en-US" dirty="0" err="1"/>
              <a:t>°</a:t>
            </a:r>
            <a:r>
              <a:rPr lang="en-US" i="1" baseline="-25000" dirty="0" err="1"/>
              <a:t>f</a:t>
            </a:r>
            <a:endParaRPr lang="en-US" i="1" baseline="-25000" dirty="0"/>
          </a:p>
        </p:txBody>
      </p:sp>
      <p:sp>
        <p:nvSpPr>
          <p:cNvPr id="3" name="Content Placeholder 2"/>
          <p:cNvSpPr>
            <a:spLocks noGrp="1"/>
          </p:cNvSpPr>
          <p:nvPr>
            <p:ph idx="1"/>
          </p:nvPr>
        </p:nvSpPr>
        <p:spPr/>
        <p:txBody>
          <a:bodyPr/>
          <a:lstStyle/>
          <a:p>
            <a:r>
              <a:rPr lang="en-US" dirty="0"/>
              <a:t>The </a:t>
            </a:r>
            <a:r>
              <a:rPr lang="en-US" b="1" dirty="0"/>
              <a:t>standard free energy of formation (∆</a:t>
            </a:r>
            <a:r>
              <a:rPr lang="en-US" b="1" i="1" dirty="0" err="1"/>
              <a:t>G</a:t>
            </a:r>
            <a:r>
              <a:rPr lang="en-US" b="1" dirty="0" err="1"/>
              <a:t>°</a:t>
            </a:r>
            <a:r>
              <a:rPr lang="en-US" b="1" i="1" baseline="-25000" dirty="0" err="1"/>
              <a:t>f</a:t>
            </a:r>
            <a:r>
              <a:rPr lang="en-US" b="1" dirty="0"/>
              <a:t>)</a:t>
            </a:r>
            <a:r>
              <a:rPr lang="en-US" dirty="0"/>
              <a:t> for a compound is defined as the free energy change for the formation of one mole of a substance from its elements in their standard state at 1 bar and 25 °C.</a:t>
            </a:r>
          </a:p>
          <a:p>
            <a:endParaRPr lang="en-US" dirty="0"/>
          </a:p>
          <a:p>
            <a:r>
              <a:rPr lang="en-US" dirty="0"/>
              <a:t>Analogous to the ∆</a:t>
            </a:r>
            <a:r>
              <a:rPr lang="en-US" i="1" dirty="0" err="1"/>
              <a:t>H</a:t>
            </a:r>
            <a:r>
              <a:rPr lang="en-US" dirty="0" err="1"/>
              <a:t>°</a:t>
            </a:r>
            <a:r>
              <a:rPr lang="en-US" i="1" baseline="-25000" dirty="0" err="1"/>
              <a:t>f</a:t>
            </a:r>
            <a:r>
              <a:rPr lang="en-US" dirty="0"/>
              <a:t> discussed in Chapter 5.</a:t>
            </a:r>
          </a:p>
          <a:p>
            <a:endParaRPr lang="en-US" dirty="0"/>
          </a:p>
          <a:p>
            <a:r>
              <a:rPr lang="en-US" dirty="0"/>
              <a:t>Example: </a:t>
            </a:r>
          </a:p>
          <a:p>
            <a:pPr marL="0" lvl="2" indent="0" algn="ctr">
              <a:spcBef>
                <a:spcPts val="750"/>
              </a:spcBef>
              <a:buNone/>
            </a:pPr>
            <a:r>
              <a:rPr lang="en-US" sz="2100" dirty="0">
                <a:solidFill>
                  <a:schemeClr val="accent3"/>
                </a:solidFill>
              </a:rPr>
              <a:t>H</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 ½O</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a:t>
            </a:r>
            <a:r>
              <a:rPr lang="en-US" sz="2100" dirty="0">
                <a:solidFill>
                  <a:schemeClr val="accent3"/>
                </a:solidFill>
                <a:sym typeface="Wingdings" pitchFamily="-103" charset="2"/>
              </a:rPr>
              <a:t> H</a:t>
            </a:r>
            <a:r>
              <a:rPr lang="en-US" sz="2100" baseline="-25000" dirty="0">
                <a:solidFill>
                  <a:schemeClr val="accent3"/>
                </a:solidFill>
                <a:sym typeface="Wingdings" pitchFamily="-103" charset="2"/>
              </a:rPr>
              <a:t>2</a:t>
            </a:r>
            <a:r>
              <a:rPr lang="en-US" sz="2100" dirty="0">
                <a:solidFill>
                  <a:schemeClr val="accent3"/>
                </a:solidFill>
                <a:sym typeface="Wingdings" pitchFamily="-103" charset="2"/>
              </a:rPr>
              <a:t>O(</a:t>
            </a:r>
            <a:r>
              <a:rPr lang="en-US" sz="2100" i="1" dirty="0">
                <a:solidFill>
                  <a:schemeClr val="accent3"/>
                </a:solidFill>
                <a:sym typeface="Wingdings" pitchFamily="-103" charset="2"/>
              </a:rPr>
              <a:t>l</a:t>
            </a:r>
            <a:r>
              <a:rPr lang="en-US" sz="2100" dirty="0">
                <a:solidFill>
                  <a:schemeClr val="accent3"/>
                </a:solidFill>
                <a:sym typeface="Wingdings" pitchFamily="-103" charset="2"/>
              </a:rPr>
              <a:t>)      </a:t>
            </a:r>
            <a:r>
              <a:rPr lang="en-US" sz="2100" dirty="0">
                <a:solidFill>
                  <a:schemeClr val="accent3"/>
                </a:solidFill>
              </a:rPr>
              <a:t>∆</a:t>
            </a:r>
            <a:r>
              <a:rPr lang="en-US" sz="2100" i="1" dirty="0" err="1">
                <a:solidFill>
                  <a:schemeClr val="accent3"/>
                </a:solidFill>
              </a:rPr>
              <a:t>G</a:t>
            </a:r>
            <a:r>
              <a:rPr lang="en-US" sz="2100" dirty="0" err="1">
                <a:solidFill>
                  <a:schemeClr val="accent3"/>
                </a:solidFill>
              </a:rPr>
              <a:t>°</a:t>
            </a:r>
            <a:r>
              <a:rPr lang="en-US" sz="2100" i="1" baseline="-25000" dirty="0" err="1">
                <a:solidFill>
                  <a:schemeClr val="accent3"/>
                </a:solidFill>
              </a:rPr>
              <a:t>f</a:t>
            </a:r>
            <a:r>
              <a:rPr lang="en-US" sz="2100" dirty="0">
                <a:solidFill>
                  <a:schemeClr val="accent3"/>
                </a:solidFill>
              </a:rPr>
              <a:t> </a:t>
            </a:r>
            <a:r>
              <a:rPr lang="en-US" sz="2100" dirty="0">
                <a:solidFill>
                  <a:schemeClr val="accent3"/>
                </a:solidFill>
                <a:sym typeface="Wingdings" pitchFamily="-103" charset="2"/>
              </a:rPr>
              <a:t>= –237.2 kJ/</a:t>
            </a:r>
            <a:r>
              <a:rPr lang="en-US" sz="2100" dirty="0" err="1">
                <a:solidFill>
                  <a:schemeClr val="accent3"/>
                </a:solidFill>
                <a:sym typeface="Wingdings" pitchFamily="-103" charset="2"/>
              </a:rPr>
              <a:t>mol</a:t>
            </a:r>
            <a:endParaRPr lang="en-US" sz="2100" dirty="0">
              <a:solidFill>
                <a:schemeClr val="accent3"/>
              </a:solidFill>
            </a:endParaRPr>
          </a:p>
          <a:p>
            <a:endParaRPr lang="en-US" dirty="0"/>
          </a:p>
        </p:txBody>
      </p:sp>
    </p:spTree>
    <p:extLst>
      <p:ext uri="{BB962C8B-B14F-4D97-AF65-F5344CB8AC3E}">
        <p14:creationId xmlns:p14="http://schemas.microsoft.com/office/powerpoint/2010/main" val="30516559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r>
              <a:rPr lang="en-US" dirty="0"/>
              <a:t>For a chemical reaction:</a:t>
            </a:r>
          </a:p>
          <a:p>
            <a:pPr marL="0" indent="0" algn="ctr">
              <a:buNone/>
            </a:pPr>
            <a:r>
              <a:rPr lang="en-US" i="1" dirty="0"/>
              <a:t>m</a:t>
            </a:r>
            <a:r>
              <a:rPr lang="en-US" dirty="0"/>
              <a:t>A + </a:t>
            </a:r>
            <a:r>
              <a:rPr lang="en-US" i="1" dirty="0" err="1"/>
              <a:t>n</a:t>
            </a:r>
            <a:r>
              <a:rPr lang="en-US" dirty="0" err="1"/>
              <a:t>B</a:t>
            </a:r>
            <a:r>
              <a:rPr lang="en-US" dirty="0"/>
              <a:t> → </a:t>
            </a:r>
            <a:r>
              <a:rPr lang="en-US" i="1" dirty="0" err="1"/>
              <a:t>x</a:t>
            </a:r>
            <a:r>
              <a:rPr lang="en-US" dirty="0" err="1"/>
              <a:t>C</a:t>
            </a:r>
            <a:r>
              <a:rPr lang="en-US" dirty="0"/>
              <a:t> + </a:t>
            </a:r>
            <a:r>
              <a:rPr lang="en-US" i="1" dirty="0" err="1"/>
              <a:t>y</a:t>
            </a:r>
            <a:r>
              <a:rPr lang="en-US" dirty="0" err="1"/>
              <a:t>D</a:t>
            </a:r>
            <a:endParaRPr lang="en-US" dirty="0"/>
          </a:p>
          <a:p>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n-US" i="1" dirty="0" err="1">
                <a:solidFill>
                  <a:schemeClr val="tx1"/>
                </a:solidFill>
              </a:rPr>
              <a:t>x</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(C) + </a:t>
            </a:r>
            <a:r>
              <a:rPr lang="en-US" i="1" dirty="0" err="1">
                <a:solidFill>
                  <a:schemeClr val="tx1"/>
                </a:solidFill>
              </a:rPr>
              <a:t>y</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(D)] – [</a:t>
            </a:r>
            <a:r>
              <a:rPr lang="en-US" i="1" dirty="0" err="1">
                <a:solidFill>
                  <a:schemeClr val="tx1"/>
                </a:solidFill>
              </a:rPr>
              <a:t>m</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(A) + </a:t>
            </a:r>
            <a:r>
              <a:rPr lang="en-US" i="1" dirty="0" err="1">
                <a:solidFill>
                  <a:schemeClr val="tx1"/>
                </a:solidFill>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(B)]</a:t>
            </a:r>
          </a:p>
          <a:p>
            <a:pPr algn="ctr"/>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 </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(reactants)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8634011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(reactants)</a:t>
            </a:r>
          </a:p>
          <a:p>
            <a:endParaRPr lang="en-US" dirty="0"/>
          </a:p>
          <a:p>
            <a:r>
              <a:rPr lang="en-US" dirty="0"/>
              <a:t>This equation only works for calculating ∆</a:t>
            </a:r>
            <a:r>
              <a:rPr lang="en-US" i="1" dirty="0"/>
              <a:t>G</a:t>
            </a:r>
            <a:r>
              <a:rPr lang="en-US" dirty="0"/>
              <a:t>° of a reaction at the temperature for which the values of ∆</a:t>
            </a:r>
            <a:r>
              <a:rPr lang="en-US" i="1" dirty="0" err="1"/>
              <a:t>G</a:t>
            </a:r>
            <a:r>
              <a:rPr lang="en-US" dirty="0" err="1"/>
              <a:t>°</a:t>
            </a:r>
            <a:r>
              <a:rPr lang="en-US" i="1" baseline="-25000" dirty="0" err="1"/>
              <a:t>f</a:t>
            </a:r>
            <a:r>
              <a:rPr lang="en-US" dirty="0"/>
              <a:t> are tabulated, which is 298 K.</a:t>
            </a:r>
          </a:p>
          <a:p>
            <a:endParaRPr lang="en-US" dirty="0"/>
          </a:p>
          <a:p>
            <a:r>
              <a:rPr lang="en-US" dirty="0" err="1"/>
              <a:t>Δ</a:t>
            </a:r>
            <a:r>
              <a:rPr lang="en-US" i="1" dirty="0" err="1"/>
              <a:t>G</a:t>
            </a:r>
            <a:r>
              <a:rPr lang="en-US" dirty="0" err="1"/>
              <a:t>°</a:t>
            </a:r>
            <a:r>
              <a:rPr lang="en-US" i="1" baseline="-25000" dirty="0" err="1"/>
              <a:t>f</a:t>
            </a:r>
            <a:r>
              <a:rPr lang="en-US" dirty="0"/>
              <a:t>  for any element in its most stable form at standard conditions is defined as zero.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3068697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Pressure and Concentration Effects</a:t>
            </a:r>
          </a:p>
        </p:txBody>
      </p:sp>
      <p:sp>
        <p:nvSpPr>
          <p:cNvPr id="3" name="Content Placeholder 2"/>
          <p:cNvSpPr>
            <a:spLocks noGrp="1"/>
          </p:cNvSpPr>
          <p:nvPr>
            <p:ph idx="1"/>
          </p:nvPr>
        </p:nvSpPr>
        <p:spPr>
          <a:xfrm>
            <a:off x="628650" y="955965"/>
            <a:ext cx="7886700" cy="4992772"/>
          </a:xfrm>
        </p:spPr>
        <p:txBody>
          <a:bodyPr>
            <a:normAutofit/>
          </a:bodyPr>
          <a:lstStyle/>
          <a:p>
            <a:r>
              <a:rPr lang="en-US" dirty="0"/>
              <a:t>Most of our discussion on free energy to this point has involved the standard free energy change </a:t>
            </a:r>
            <a:r>
              <a:rPr lang="el-GR" dirty="0"/>
              <a:t>Δ</a:t>
            </a:r>
            <a:r>
              <a:rPr lang="en-US" i="1" dirty="0"/>
              <a:t>G</a:t>
            </a:r>
            <a:r>
              <a:rPr lang="en-US" dirty="0"/>
              <a:t>°. </a:t>
            </a:r>
          </a:p>
          <a:p>
            <a:endParaRPr lang="en-US" dirty="0"/>
          </a:p>
          <a:p>
            <a:r>
              <a:rPr lang="en-US" dirty="0"/>
              <a:t>All species are at 1 bar of partial pressure or 1 M concentration. </a:t>
            </a:r>
          </a:p>
          <a:p>
            <a:endParaRPr lang="en-US" dirty="0"/>
          </a:p>
          <a:p>
            <a:r>
              <a:rPr lang="en-US" dirty="0"/>
              <a:t>There is a general equation that enables you to calculate </a:t>
            </a:r>
            <a:r>
              <a:rPr lang="el-GR" dirty="0"/>
              <a:t>Δ</a:t>
            </a:r>
            <a:r>
              <a:rPr lang="en-US" i="1" dirty="0"/>
              <a:t>G</a:t>
            </a:r>
            <a:r>
              <a:rPr lang="en-US" dirty="0"/>
              <a:t> under non-standard conditions. </a:t>
            </a:r>
          </a:p>
          <a:p>
            <a:endParaRPr lang="en-US" dirty="0"/>
          </a:p>
          <a:p>
            <a:endParaRPr lang="en-US" dirty="0"/>
          </a:p>
          <a:p>
            <a:endParaRPr lang="en-US" i="1" dirty="0"/>
          </a:p>
          <a:p>
            <a:r>
              <a:rPr lang="en-US" i="1" dirty="0"/>
              <a:t>T</a:t>
            </a:r>
            <a:r>
              <a:rPr lang="en-US" dirty="0"/>
              <a:t> is temperature in </a:t>
            </a:r>
            <a:r>
              <a:rPr lang="en-US" i="1" dirty="0"/>
              <a:t>K</a:t>
            </a:r>
          </a:p>
          <a:p>
            <a:r>
              <a:rPr lang="en-US" i="1" dirty="0"/>
              <a:t>R</a:t>
            </a:r>
            <a:r>
              <a:rPr lang="en-US" dirty="0"/>
              <a:t> = 0.008314 kJ/</a:t>
            </a:r>
            <a:r>
              <a:rPr lang="en-US" dirty="0" err="1"/>
              <a:t>mol</a:t>
            </a:r>
            <a:r>
              <a:rPr lang="en-US" dirty="0"/>
              <a:t>  </a:t>
            </a:r>
            <a:r>
              <a:rPr lang="en-US" sz="2000" b="1" baseline="30000" dirty="0"/>
              <a:t>.</a:t>
            </a:r>
            <a:r>
              <a:rPr lang="en-US" sz="2000" dirty="0"/>
              <a:t> </a:t>
            </a:r>
            <a:r>
              <a:rPr lang="en-US" dirty="0"/>
              <a:t> </a:t>
            </a:r>
            <a:r>
              <a:rPr lang="en-US" i="1" dirty="0"/>
              <a:t>K</a:t>
            </a:r>
          </a:p>
          <a:p>
            <a:r>
              <a:rPr lang="en-US" i="1" dirty="0"/>
              <a:t>Q</a:t>
            </a:r>
            <a:r>
              <a:rPr lang="en-US" dirty="0"/>
              <a:t> is the reaction quotient</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078338289"/>
              </p:ext>
            </p:extLst>
          </p:nvPr>
        </p:nvGraphicFramePr>
        <p:xfrm>
          <a:off x="3092522" y="3751506"/>
          <a:ext cx="2995362" cy="489616"/>
        </p:xfrm>
        <a:graphic>
          <a:graphicData uri="http://schemas.openxmlformats.org/presentationml/2006/ole">
            <mc:AlternateContent xmlns:mc="http://schemas.openxmlformats.org/markup-compatibility/2006">
              <mc:Choice xmlns:v="urn:schemas-microsoft-com:vml" Requires="v">
                <p:oleObj spid="_x0000_s7186" name="Equation" r:id="rId3" imgW="1320227" imgH="215806" progId="Equation.3">
                  <p:embed/>
                </p:oleObj>
              </mc:Choice>
              <mc:Fallback>
                <p:oleObj name="Equation" r:id="rId3" imgW="1320227" imgH="215806"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22" y="3751506"/>
                        <a:ext cx="2995362" cy="489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08519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r>
              <a:rPr lang="en-US" dirty="0"/>
              <a:t>Thus far in this chapter, we have focused heavily on the relationship between the free energy change and the spontaneity of a reaction.</a:t>
            </a:r>
          </a:p>
          <a:p>
            <a:pPr lvl="1"/>
            <a:r>
              <a:rPr lang="en-US" dirty="0"/>
              <a:t>For a reaction to be spontaneous, Δ</a:t>
            </a:r>
            <a:r>
              <a:rPr lang="en-US" i="1" dirty="0"/>
              <a:t>G</a:t>
            </a:r>
            <a:r>
              <a:rPr lang="en-US" dirty="0"/>
              <a:t>° must be </a:t>
            </a:r>
            <a:r>
              <a:rPr lang="en-US" i="1" dirty="0"/>
              <a:t>negative</a:t>
            </a:r>
            <a:r>
              <a:rPr lang="en-US" dirty="0"/>
              <a:t>.  </a:t>
            </a:r>
          </a:p>
          <a:p>
            <a:endParaRPr lang="en-US" dirty="0"/>
          </a:p>
          <a:p>
            <a:r>
              <a:rPr lang="en-US" dirty="0"/>
              <a:t>Another measure of reaction spontaneity is the equilibrium constant, K.</a:t>
            </a:r>
          </a:p>
          <a:p>
            <a:pPr lvl="1"/>
            <a:r>
              <a:rPr lang="en-US" dirty="0"/>
              <a:t>For a reaction to be spontaneous, </a:t>
            </a:r>
            <a:r>
              <a:rPr lang="en-US" i="1" dirty="0"/>
              <a:t>K</a:t>
            </a:r>
            <a:r>
              <a:rPr lang="en-US" dirty="0"/>
              <a:t> must be </a:t>
            </a:r>
            <a:r>
              <a:rPr lang="en-US" i="1" dirty="0"/>
              <a:t>greater than 1</a:t>
            </a:r>
            <a:r>
              <a:rPr lang="en-US" dirty="0"/>
              <a:t>.</a:t>
            </a:r>
          </a:p>
          <a:p>
            <a:pPr lvl="1"/>
            <a:r>
              <a:rPr lang="en-US" dirty="0"/>
              <a:t>This should make sense because we have discussed that if </a:t>
            </a:r>
            <a:r>
              <a:rPr lang="en-US" i="1" dirty="0"/>
              <a:t>K</a:t>
            </a:r>
            <a:r>
              <a:rPr lang="en-US" dirty="0"/>
              <a:t> is greater than 1, then the reaction is product favored.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9010787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a:xfrm>
            <a:off x="628650" y="955965"/>
            <a:ext cx="7886700" cy="4787289"/>
          </a:xfrm>
        </p:spPr>
        <p:txBody>
          <a:bodyPr/>
          <a:lstStyle/>
          <a:p>
            <a:r>
              <a:rPr lang="en-US" dirty="0"/>
              <a:t>The relationship between Δ</a:t>
            </a:r>
            <a:r>
              <a:rPr lang="en-US" i="1" dirty="0"/>
              <a:t>G</a:t>
            </a:r>
            <a:r>
              <a:rPr lang="en-US" dirty="0"/>
              <a:t>° and </a:t>
            </a:r>
            <a:r>
              <a:rPr lang="en-US" i="1" dirty="0"/>
              <a:t>K</a:t>
            </a:r>
            <a:r>
              <a:rPr lang="en-US" dirty="0"/>
              <a:t> can be found starting with this general equation.</a:t>
            </a:r>
          </a:p>
          <a:p>
            <a:endParaRPr lang="en-US" dirty="0"/>
          </a:p>
          <a:p>
            <a:endParaRPr lang="en-US" dirty="0"/>
          </a:p>
          <a:p>
            <a:endParaRPr lang="en-US" dirty="0"/>
          </a:p>
          <a:p>
            <a:r>
              <a:rPr lang="en-US" dirty="0"/>
              <a:t>Remember that at equilibrium, Δ</a:t>
            </a:r>
            <a:r>
              <a:rPr lang="en-US" i="1" dirty="0"/>
              <a:t>G</a:t>
            </a:r>
            <a:r>
              <a:rPr lang="en-US" dirty="0"/>
              <a:t> = 0 and </a:t>
            </a:r>
            <a:r>
              <a:rPr lang="en-US" i="1" dirty="0"/>
              <a:t>Q</a:t>
            </a:r>
            <a:r>
              <a:rPr lang="en-US" dirty="0"/>
              <a:t> = </a:t>
            </a:r>
            <a:r>
              <a:rPr lang="en-US" i="1" dirty="0"/>
              <a:t>K</a:t>
            </a:r>
            <a:r>
              <a:rPr lang="en-US" dirty="0"/>
              <a:t>. So,</a:t>
            </a:r>
          </a:p>
          <a:p>
            <a:endParaRPr lang="en-US" dirty="0"/>
          </a:p>
          <a:p>
            <a:endParaRPr lang="en-US" dirty="0"/>
          </a:p>
          <a:p>
            <a:endParaRPr lang="en-US" dirty="0"/>
          </a:p>
          <a:p>
            <a:r>
              <a:rPr lang="en-US" dirty="0"/>
              <a:t>Therefore,</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705652567"/>
              </p:ext>
            </p:extLst>
          </p:nvPr>
        </p:nvGraphicFramePr>
        <p:xfrm>
          <a:off x="3101725" y="1859141"/>
          <a:ext cx="2846869" cy="435404"/>
        </p:xfrm>
        <a:graphic>
          <a:graphicData uri="http://schemas.openxmlformats.org/presentationml/2006/ole">
            <mc:AlternateContent xmlns:mc="http://schemas.openxmlformats.org/markup-compatibility/2006">
              <mc:Choice xmlns:v="urn:schemas-microsoft-com:vml" Requires="v">
                <p:oleObj spid="_x0000_s8245" name="Equation" r:id="rId3" imgW="1234080" imgH="182520" progId="Equation.3">
                  <p:embed/>
                </p:oleObj>
              </mc:Choice>
              <mc:Fallback>
                <p:oleObj name="Equation" r:id="rId3" imgW="1234080" imgH="182520"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725" y="1859141"/>
                        <a:ext cx="2846869" cy="435404"/>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981637009"/>
              </p:ext>
            </p:extLst>
          </p:nvPr>
        </p:nvGraphicFramePr>
        <p:xfrm>
          <a:off x="3101725" y="3505685"/>
          <a:ext cx="2846869" cy="1131796"/>
        </p:xfrm>
        <a:graphic>
          <a:graphicData uri="http://schemas.openxmlformats.org/presentationml/2006/ole">
            <mc:AlternateContent xmlns:mc="http://schemas.openxmlformats.org/markup-compatibility/2006">
              <mc:Choice xmlns:v="urn:schemas-microsoft-com:vml" Requires="v">
                <p:oleObj spid="_x0000_s8246" name="Equation" r:id="rId5" imgW="1106280" imgH="429480" progId="Equation.3">
                  <p:embed/>
                </p:oleObj>
              </mc:Choice>
              <mc:Fallback>
                <p:oleObj name="Equation" r:id="rId5" imgW="1106280" imgH="429480" progId="Equation.3">
                  <p:embed/>
                  <p:pic>
                    <p:nvPicPr>
                      <p:cNvPr id="0" name="Object 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1725" y="3505685"/>
                        <a:ext cx="2846869" cy="1131796"/>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743575118"/>
              </p:ext>
            </p:extLst>
          </p:nvPr>
        </p:nvGraphicFramePr>
        <p:xfrm>
          <a:off x="3255838" y="4807317"/>
          <a:ext cx="2590015" cy="429963"/>
        </p:xfrm>
        <a:graphic>
          <a:graphicData uri="http://schemas.openxmlformats.org/presentationml/2006/ole">
            <mc:AlternateContent xmlns:mc="http://schemas.openxmlformats.org/markup-compatibility/2006">
              <mc:Choice xmlns:v="urn:schemas-microsoft-com:vml" Requires="v">
                <p:oleObj spid="_x0000_s8247" name="Equation" r:id="rId7" imgW="978120" imgH="155160" progId="Equation.3">
                  <p:embed/>
                </p:oleObj>
              </mc:Choice>
              <mc:Fallback>
                <p:oleObj name="Equation" r:id="rId7" imgW="978120" imgH="155160" progId="Equation.3">
                  <p:embed/>
                  <p:pic>
                    <p:nvPicPr>
                      <p:cNvPr id="0" name="Object 5"/>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55838" y="4807317"/>
                        <a:ext cx="2590015" cy="429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454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a:xfrm>
            <a:off x="628650" y="955965"/>
            <a:ext cx="7886700" cy="4324952"/>
          </a:xfrm>
        </p:spPr>
        <p:txBody>
          <a:bodyPr/>
          <a:lstStyle/>
          <a:p>
            <a:r>
              <a:rPr lang="en-US" dirty="0"/>
              <a:t>A spontaneous process will “just happen.”</a:t>
            </a:r>
          </a:p>
          <a:p>
            <a:endParaRPr lang="en-US" dirty="0"/>
          </a:p>
          <a:p>
            <a:r>
              <a:rPr lang="en-US" dirty="0"/>
              <a:t>A spontaneous process occurs naturally at a given set of conditions, without outside forces.</a:t>
            </a:r>
          </a:p>
          <a:p>
            <a:endParaRPr lang="en-US" dirty="0"/>
          </a:p>
          <a:p>
            <a:r>
              <a:rPr lang="en-US" dirty="0"/>
              <a:t>Example: A mixture of hydrogen and oxygen will react in the presence of a spark.</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Tree>
    <p:extLst>
      <p:ext uri="{BB962C8B-B14F-4D97-AF65-F5344CB8AC3E}">
        <p14:creationId xmlns:p14="http://schemas.microsoft.com/office/powerpoint/2010/main" val="8157672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endParaRPr lang="en-US" dirty="0"/>
          </a:p>
          <a:p>
            <a:endParaRPr lang="en-US" dirty="0"/>
          </a:p>
          <a:p>
            <a:r>
              <a:rPr lang="en-US" dirty="0"/>
              <a:t>This relationship between </a:t>
            </a:r>
            <a:r>
              <a:rPr lang="el-GR" dirty="0">
                <a:cs typeface="Arial" charset="0"/>
              </a:rPr>
              <a:t>Δ</a:t>
            </a:r>
            <a:r>
              <a:rPr lang="en-US" i="1" dirty="0"/>
              <a:t>G</a:t>
            </a:r>
            <a:r>
              <a:rPr lang="en-US" dirty="0">
                <a:cs typeface="Arial" charset="0"/>
              </a:rPr>
              <a:t>°</a:t>
            </a:r>
            <a:r>
              <a:rPr lang="en-US" dirty="0"/>
              <a:t> and </a:t>
            </a:r>
            <a:r>
              <a:rPr lang="en-US" i="1" dirty="0"/>
              <a:t>K</a:t>
            </a:r>
            <a:r>
              <a:rPr lang="en-US" dirty="0"/>
              <a:t> holds for all equilibrium constants we have discussed in this course.</a:t>
            </a:r>
          </a:p>
          <a:p>
            <a:endParaRPr lang="en-US" dirty="0"/>
          </a:p>
          <a:p>
            <a:pPr marL="0" indent="0" algn="ctr">
              <a:buNone/>
            </a:pPr>
            <a:r>
              <a:rPr lang="en-US" i="1" dirty="0"/>
              <a:t>K</a:t>
            </a:r>
            <a:r>
              <a:rPr lang="en-US" baseline="-25000" dirty="0"/>
              <a:t>c</a:t>
            </a:r>
            <a:r>
              <a:rPr lang="en-US" dirty="0"/>
              <a:t>, </a:t>
            </a:r>
            <a:r>
              <a:rPr lang="en-US" i="1" dirty="0" err="1"/>
              <a:t>K</a:t>
            </a:r>
            <a:r>
              <a:rPr lang="en-US" baseline="-25000" dirty="0" err="1"/>
              <a:t>p</a:t>
            </a:r>
            <a:r>
              <a:rPr lang="en-US" dirty="0"/>
              <a:t>, </a:t>
            </a:r>
            <a:r>
              <a:rPr lang="en-US" i="1" dirty="0" err="1"/>
              <a:t>K</a:t>
            </a:r>
            <a:r>
              <a:rPr lang="en-US" baseline="-25000" dirty="0" err="1"/>
              <a:t>a</a:t>
            </a:r>
            <a:r>
              <a:rPr lang="en-US" dirty="0"/>
              <a:t>, </a:t>
            </a:r>
            <a:r>
              <a:rPr lang="en-US" i="1" dirty="0"/>
              <a:t>K</a:t>
            </a:r>
            <a:r>
              <a:rPr lang="en-US" baseline="-25000" dirty="0"/>
              <a:t>b</a:t>
            </a:r>
            <a:r>
              <a:rPr lang="en-US" dirty="0"/>
              <a:t>, </a:t>
            </a:r>
            <a:r>
              <a:rPr lang="en-US" i="1" dirty="0"/>
              <a:t>K</a:t>
            </a:r>
            <a:r>
              <a:rPr lang="en-US" baseline="-25000" dirty="0"/>
              <a:t>w</a:t>
            </a:r>
            <a:r>
              <a:rPr lang="en-US" dirty="0"/>
              <a:t>, </a:t>
            </a:r>
            <a:r>
              <a:rPr lang="en-US" i="1" dirty="0" err="1"/>
              <a:t>K</a:t>
            </a:r>
            <a:r>
              <a:rPr lang="en-US" baseline="-25000" dirty="0" err="1"/>
              <a:t>sp</a:t>
            </a:r>
            <a:r>
              <a:rPr lang="en-US" dirty="0"/>
              <a:t>, </a:t>
            </a:r>
            <a:r>
              <a:rPr lang="en-US" i="1" dirty="0" err="1"/>
              <a:t>K</a:t>
            </a:r>
            <a:r>
              <a:rPr lang="en-US" baseline="-25000" dirty="0" err="1"/>
              <a:t>f</a:t>
            </a:r>
            <a:r>
              <a:rPr lang="en-US" dirty="0"/>
              <a:t>, </a:t>
            </a:r>
            <a:r>
              <a:rPr lang="en-US" i="1" dirty="0" err="1"/>
              <a:t>K</a:t>
            </a:r>
            <a:r>
              <a:rPr lang="en-US" baseline="-25000" dirty="0" err="1"/>
              <a:t>d</a:t>
            </a:r>
            <a:endParaRPr lang="en-US" dirty="0"/>
          </a:p>
          <a:p>
            <a:endParaRPr lang="en-US" sz="2000" dirty="0"/>
          </a:p>
          <a:p>
            <a:r>
              <a:rPr lang="en-US" sz="2000" dirty="0"/>
              <a:t>We can now relate the standard free energy change of a reaction to the extent of a reaction.</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046728238"/>
              </p:ext>
            </p:extLst>
          </p:nvPr>
        </p:nvGraphicFramePr>
        <p:xfrm>
          <a:off x="3246634" y="1120804"/>
          <a:ext cx="2424702" cy="402907"/>
        </p:xfrm>
        <a:graphic>
          <a:graphicData uri="http://schemas.openxmlformats.org/presentationml/2006/ole">
            <mc:AlternateContent xmlns:mc="http://schemas.openxmlformats.org/markup-compatibility/2006">
              <mc:Choice xmlns:v="urn:schemas-microsoft-com:vml" Requires="v">
                <p:oleObj spid="_x0000_s9234" name="Equation" r:id="rId3" imgW="978120" imgH="155160" progId="Equation.3">
                  <p:embed/>
                </p:oleObj>
              </mc:Choice>
              <mc:Fallback>
                <p:oleObj name="Equation" r:id="rId3" imgW="978120" imgH="155160" progId="Equation.3">
                  <p:embed/>
                  <p:pic>
                    <p:nvPicPr>
                      <p:cNvPr id="0" name="Object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634" y="1120804"/>
                        <a:ext cx="2424702" cy="4029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900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Additivity of Δ</a:t>
            </a:r>
            <a:r>
              <a:rPr lang="en-US" i="1" dirty="0"/>
              <a:t>G</a:t>
            </a:r>
            <a:r>
              <a:rPr lang="en-US" dirty="0"/>
              <a:t>; Coupled Reactions</a:t>
            </a:r>
          </a:p>
        </p:txBody>
      </p:sp>
      <p:sp>
        <p:nvSpPr>
          <p:cNvPr id="3" name="Content Placeholder 2"/>
          <p:cNvSpPr>
            <a:spLocks noGrp="1"/>
          </p:cNvSpPr>
          <p:nvPr>
            <p:ph idx="1"/>
          </p:nvPr>
        </p:nvSpPr>
        <p:spPr/>
        <p:txBody>
          <a:bodyPr>
            <a:normAutofit/>
          </a:bodyPr>
          <a:lstStyle/>
          <a:p>
            <a:r>
              <a:rPr lang="en-US" dirty="0"/>
              <a:t>As with enthalpy, free energy changes for reactions are additive if</a:t>
            </a:r>
          </a:p>
          <a:p>
            <a:endParaRPr lang="en-US" dirty="0"/>
          </a:p>
          <a:p>
            <a:pPr marL="0" indent="0">
              <a:buNone/>
            </a:pPr>
            <a:r>
              <a:rPr lang="en-US" dirty="0"/>
              <a:t>Reaction 3 = Reaction 1 + Reaction 2</a:t>
            </a:r>
          </a:p>
          <a:p>
            <a:pPr marL="0" indent="0">
              <a:buNone/>
            </a:pPr>
            <a:endParaRPr lang="en-US" dirty="0"/>
          </a:p>
          <a:p>
            <a:pPr marL="0" indent="0">
              <a:buNone/>
            </a:pPr>
            <a:r>
              <a:rPr lang="en-US" dirty="0"/>
              <a:t>Then, Δ</a:t>
            </a:r>
            <a:r>
              <a:rPr lang="en-US" i="1" dirty="0"/>
              <a:t>G</a:t>
            </a:r>
            <a:r>
              <a:rPr lang="en-US" baseline="-25000" dirty="0"/>
              <a:t>3</a:t>
            </a:r>
            <a:r>
              <a:rPr lang="en-US" dirty="0"/>
              <a:t> = Δ</a:t>
            </a:r>
            <a:r>
              <a:rPr lang="en-US" i="1" dirty="0"/>
              <a:t>G</a:t>
            </a:r>
            <a:r>
              <a:rPr lang="en-US" baseline="-25000" dirty="0"/>
              <a:t>1</a:t>
            </a:r>
            <a:r>
              <a:rPr lang="en-US" dirty="0"/>
              <a:t> + Δ</a:t>
            </a:r>
            <a:r>
              <a:rPr lang="en-US" i="1" dirty="0"/>
              <a:t>G</a:t>
            </a:r>
            <a:r>
              <a:rPr lang="en-US" baseline="-25000" dirty="0"/>
              <a:t>2</a:t>
            </a:r>
            <a:endParaRPr lang="en-US" dirty="0"/>
          </a:p>
          <a:p>
            <a:pPr lvl="1"/>
            <a:r>
              <a:rPr lang="en-US" dirty="0">
                <a:solidFill>
                  <a:schemeClr val="accent3"/>
                </a:solidFill>
              </a:rPr>
              <a:t>Also keep in mind that if a reaction is reversed, then the sign on Δ</a:t>
            </a:r>
            <a:r>
              <a:rPr lang="en-US" i="1" dirty="0">
                <a:solidFill>
                  <a:schemeClr val="accent3"/>
                </a:solidFill>
              </a:rPr>
              <a:t>G </a:t>
            </a:r>
            <a:r>
              <a:rPr lang="en-US" dirty="0">
                <a:solidFill>
                  <a:schemeClr val="accent3"/>
                </a:solidFill>
              </a:rPr>
              <a:t>is also reversed.</a:t>
            </a:r>
          </a:p>
          <a:p>
            <a:pPr lvl="1"/>
            <a:r>
              <a:rPr lang="en-US" dirty="0">
                <a:solidFill>
                  <a:schemeClr val="accent3"/>
                </a:solidFill>
              </a:rPr>
              <a:t>If a reaction is multiplied by a factor of “n,” then Δ</a:t>
            </a:r>
            <a:r>
              <a:rPr lang="en-US" i="1" dirty="0">
                <a:solidFill>
                  <a:schemeClr val="accent3"/>
                </a:solidFill>
              </a:rPr>
              <a:t>G</a:t>
            </a:r>
            <a:r>
              <a:rPr lang="en-US" dirty="0">
                <a:solidFill>
                  <a:schemeClr val="accent3"/>
                </a:solidFill>
              </a:rPr>
              <a:t> is also multiplied by a factor of “n.”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64703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270095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p:txBody>
          <a:bodyPr/>
          <a:lstStyle/>
          <a:p>
            <a:r>
              <a:rPr lang="en-US" dirty="0"/>
              <a:t>It is important to not confuse spontaneous with fast.</a:t>
            </a:r>
          </a:p>
          <a:p>
            <a:endParaRPr lang="en-US" dirty="0"/>
          </a:p>
          <a:p>
            <a:r>
              <a:rPr lang="en-US" dirty="0"/>
              <a:t>The rate of a reaction (Chapter 17) and spontaneity are not necessarily connected.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7647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12.2</a:t>
            </a:r>
          </a:p>
        </p:txBody>
      </p:sp>
      <p:sp>
        <p:nvSpPr>
          <p:cNvPr id="7" name="Figure Legend"/>
          <p:cNvSpPr>
            <a:spLocks noGrp="1"/>
          </p:cNvSpPr>
          <p:nvPr>
            <p:ph idx="13"/>
          </p:nvPr>
        </p:nvSpPr>
        <p:spPr>
          <a:xfrm>
            <a:off x="462013" y="5332288"/>
            <a:ext cx="8053337" cy="857808"/>
          </a:xfrm>
        </p:spPr>
        <p:txBody>
          <a:bodyPr>
            <a:normAutofit/>
          </a:bodyPr>
          <a:lstStyle/>
          <a:p>
            <a:r>
              <a:rPr lang="en-US" sz="1600" dirty="0"/>
              <a:t>Both U-238 and Tc-99m undergo spontaneous radioactive decay, but at drastically different rates. Over the course of one week, essentially all of a Tc-99m sample and none of a U-238 sample will have decayed.</a:t>
            </a:r>
          </a:p>
        </p:txBody>
      </p:sp>
      <p:pic>
        <p:nvPicPr>
          <p:cNvPr id="11266" name="Picture 2" descr="A graph of two lines is shown where the y-axis is labeled, “amount of isotope remaining ( percent sign ),” and has values zero through one hundred, in increments of ten, written along the axis. The x-axis is labeled, “time ( days )” and has values zero through seven, in increments of one, written along the axis. The first graph, drawn with a blue line, begins at the top left value of one hundred on the y-axis and zero on the x-axis and falls steeply over the first three minutes, then the graphed line becomes almost horizontal until it reaches seven minutes on the x-axis. The second graph, drawn in red, begins at the same point as the first, but remains perfectly horizontal with no change along the y-axis. A legend labels the red line as, “U dash 238,” and the blue line a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33221" y="1068619"/>
            <a:ext cx="4465530" cy="392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79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12.3</a:t>
            </a:r>
          </a:p>
        </p:txBody>
      </p:sp>
      <p:sp>
        <p:nvSpPr>
          <p:cNvPr id="7" name="Figure Legend"/>
          <p:cNvSpPr>
            <a:spLocks noGrp="1"/>
          </p:cNvSpPr>
          <p:nvPr>
            <p:ph idx="13"/>
          </p:nvPr>
        </p:nvSpPr>
        <p:spPr>
          <a:xfrm>
            <a:off x="481263" y="4918365"/>
            <a:ext cx="8034087" cy="1271731"/>
          </a:xfrm>
        </p:spPr>
        <p:txBody>
          <a:bodyPr>
            <a:normAutofit/>
          </a:bodyPr>
          <a:lstStyle/>
          <a:p>
            <a:r>
              <a:rPr lang="en-US" sz="1400" dirty="0"/>
              <a:t>The conversion of carbon from the diamond allotrope to the graphite allotrope is spontaneous at ambient pressure, but its rate is immeasurably slow at low to moderate temperatures. This process is known as graphitization, and its rate can be increased to easily measurable values at temperatures in the 1000–2000 K range. (credit “diamond” photo: modification of work by “Fancy Diamonds”/Flickr; credit “graphite” photo: modification of work by images-of-elements.com/</a:t>
            </a:r>
            <a:r>
              <a:rPr lang="en-US" sz="1400" dirty="0" err="1"/>
              <a:t>carbon.php</a:t>
            </a:r>
            <a:r>
              <a:rPr lang="en-US" sz="1400" dirty="0"/>
              <a:t>)</a:t>
            </a:r>
            <a:endParaRPr lang="en-US" sz="1600" dirty="0"/>
          </a:p>
        </p:txBody>
      </p:sp>
      <p:pic>
        <p:nvPicPr>
          <p:cNvPr id="8" name="Figure" descr="Two pairs of images are shown. The left pair, labeled, “C, ( diamond ),” has a picture of a diamond held by a pair of plyers and a diagram of the molecular arrangement. The second pair, labeled, “C ( graphite ),” has a picture of a large, black, slightly shiny rock and a diagram of four sheets composed of many atoms arranged in large squares in a stacked arrangement with space between each."/>
          <p:cNvPicPr>
            <a:picLocks noChangeAspect="1"/>
          </p:cNvPicPr>
          <p:nvPr/>
        </p:nvPicPr>
        <p:blipFill>
          <a:blip r:embed="rId2" cstate="email">
            <a:extLst>
              <a:ext uri="{28A0092B-C50C-407E-A947-70E740481C1C}">
                <a14:useLocalDpi xmlns:a14="http://schemas.microsoft.com/office/drawing/2010/main" val="0"/>
              </a:ext>
            </a:extLst>
          </a:blip>
          <a:srcRect l="-27497" r="-2749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654405804"/>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946</TotalTime>
  <Words>2982</Words>
  <Application>Microsoft Macintosh PowerPoint</Application>
  <PresentationFormat>On-screen Show (4:3)</PresentationFormat>
  <Paragraphs>413</Paragraphs>
  <Slides>62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70" baseType="lpstr">
      <vt:lpstr>Arial</vt:lpstr>
      <vt:lpstr>Calibri</vt:lpstr>
      <vt:lpstr>Calibri Light</vt:lpstr>
      <vt:lpstr>Symbol</vt:lpstr>
      <vt:lpstr>Times New Roman</vt:lpstr>
      <vt:lpstr>Office Theme</vt:lpstr>
      <vt:lpstr>Acrobat Document</vt:lpstr>
      <vt:lpstr>Equation</vt:lpstr>
      <vt:lpstr>PowerPoint Presentation</vt:lpstr>
      <vt:lpstr>Chapter Outline</vt:lpstr>
      <vt:lpstr>Figure 12.1</vt:lpstr>
      <vt:lpstr>Learning Objectives</vt:lpstr>
      <vt:lpstr>Spontaneous Process</vt:lpstr>
      <vt:lpstr>Spontaneous Process</vt:lpstr>
      <vt:lpstr>Spontaneity</vt:lpstr>
      <vt:lpstr>Figure 12.2</vt:lpstr>
      <vt:lpstr>Figure 12.3</vt:lpstr>
      <vt:lpstr>Spontaneity</vt:lpstr>
      <vt:lpstr>Energy and Spontaneity</vt:lpstr>
      <vt:lpstr>Exceptions</vt:lpstr>
      <vt:lpstr>Dispersal of Matter</vt:lpstr>
      <vt:lpstr>Figure 12.4</vt:lpstr>
      <vt:lpstr>Dispersal of Energy</vt:lpstr>
      <vt:lpstr>Figure 12.5</vt:lpstr>
      <vt:lpstr>Figure 12.6</vt:lpstr>
      <vt:lpstr>Some Other Factor</vt:lpstr>
      <vt:lpstr>Learning Objectives</vt:lpstr>
      <vt:lpstr>Entropy</vt:lpstr>
      <vt:lpstr>Figure 12.7</vt:lpstr>
      <vt:lpstr>Entropy and Microstates</vt:lpstr>
      <vt:lpstr>Entropy and Microstates</vt:lpstr>
      <vt:lpstr>Figure 12.8</vt:lpstr>
      <vt:lpstr>Entropy and Microstates</vt:lpstr>
      <vt:lpstr>Entropy and Microstates</vt:lpstr>
      <vt:lpstr>Entropy and Microstates</vt:lpstr>
      <vt:lpstr>Entropy Changes</vt:lpstr>
      <vt:lpstr>Factors That Influence Entropy</vt:lpstr>
      <vt:lpstr>Figure 12.9</vt:lpstr>
      <vt:lpstr>Example 12.2</vt:lpstr>
      <vt:lpstr>Figure 12.10</vt:lpstr>
      <vt:lpstr>Entropy vs. Temperature</vt:lpstr>
      <vt:lpstr>Figure 12.11</vt:lpstr>
      <vt:lpstr>Factors that Influence Entropy</vt:lpstr>
      <vt:lpstr>Learning Objectives</vt:lpstr>
      <vt:lpstr>The Second and Third Laws of Thermodynamics</vt:lpstr>
      <vt:lpstr>Change in Entropy of the Surroundings, ΔSsurr</vt:lpstr>
      <vt:lpstr>The Second Law of Thermodynamics</vt:lpstr>
      <vt:lpstr>The Second Law of Thermodynamics</vt:lpstr>
      <vt:lpstr>The Third Law of Thermodynamics</vt:lpstr>
      <vt:lpstr>Standard Entropies</vt:lpstr>
      <vt:lpstr>Table 12.2 </vt:lpstr>
      <vt:lpstr>ΔS° for Reactions</vt:lpstr>
      <vt:lpstr>Learning Objectives</vt:lpstr>
      <vt:lpstr>Free Energy, G</vt:lpstr>
      <vt:lpstr>Gibbs Free Energy Change, ΔG </vt:lpstr>
      <vt:lpstr>Gibbs Free Energy Change, ΔI </vt:lpstr>
      <vt:lpstr>ΔG and Spontaneity </vt:lpstr>
      <vt:lpstr>Relationship among ΔG, ΔH, and ΔS</vt:lpstr>
      <vt:lpstr>ΔG = ΔH – TΔS</vt:lpstr>
      <vt:lpstr>Direction of Spontaneity Change</vt:lpstr>
      <vt:lpstr>The Standard Free Energy Change, ΔG°</vt:lpstr>
      <vt:lpstr>Standard Free Energy of Formation, ∆G°f</vt:lpstr>
      <vt:lpstr>∆G°f Values Can Be Used to Calculate ΔG° </vt:lpstr>
      <vt:lpstr>∆G°f Values Can Be Used to Calculate ΔG° </vt:lpstr>
      <vt:lpstr>Pressure and Concentration Effects</vt:lpstr>
      <vt:lpstr>ΔG and the Equilibrium Constant</vt:lpstr>
      <vt:lpstr>ΔG and the Equilibrium Constant</vt:lpstr>
      <vt:lpstr>ΔG and the Equilibrium Constant</vt:lpstr>
      <vt:lpstr>Additivity of ΔG; Coupled Reactions</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16 - Thermodynamics</dc:title>
  <dc:creator>Spuddy McSpare</dc:creator>
  <cp:lastModifiedBy>Microsoft Office User</cp:lastModifiedBy>
  <cp:revision>114</cp:revision>
  <dcterms:created xsi:type="dcterms:W3CDTF">2012-06-04T02:13:36Z</dcterms:created>
  <dcterms:modified xsi:type="dcterms:W3CDTF">2019-08-20T16:05:19Z</dcterms:modified>
</cp:coreProperties>
</file>