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09"/>
  </p:notesMasterIdLst>
  <p:handoutMasterIdLst>
    <p:handoutMasterId r:id="rId110"/>
  </p:handoutMasterIdLst>
  <p:sldIdLst>
    <p:sldId id="256" r:id="rId2"/>
    <p:sldId id="336" r:id="rId3"/>
    <p:sldId id="282" r:id="rId4"/>
    <p:sldId id="337" r:id="rId5"/>
    <p:sldId id="338" r:id="rId6"/>
    <p:sldId id="339" r:id="rId7"/>
    <p:sldId id="340" r:id="rId8"/>
    <p:sldId id="341" r:id="rId9"/>
    <p:sldId id="291" r:id="rId10"/>
    <p:sldId id="343" r:id="rId11"/>
    <p:sldId id="342" r:id="rId12"/>
    <p:sldId id="290" r:id="rId13"/>
    <p:sldId id="344" r:id="rId14"/>
    <p:sldId id="289" r:id="rId15"/>
    <p:sldId id="345" r:id="rId16"/>
    <p:sldId id="287" r:id="rId17"/>
    <p:sldId id="346" r:id="rId18"/>
    <p:sldId id="347" r:id="rId19"/>
    <p:sldId id="348" r:id="rId20"/>
    <p:sldId id="349" r:id="rId21"/>
    <p:sldId id="286" r:id="rId22"/>
    <p:sldId id="350" r:id="rId23"/>
    <p:sldId id="285" r:id="rId24"/>
    <p:sldId id="351" r:id="rId25"/>
    <p:sldId id="352" r:id="rId26"/>
    <p:sldId id="284" r:id="rId27"/>
    <p:sldId id="353" r:id="rId28"/>
    <p:sldId id="354" r:id="rId29"/>
    <p:sldId id="355" r:id="rId30"/>
    <p:sldId id="356" r:id="rId31"/>
    <p:sldId id="331" r:id="rId32"/>
    <p:sldId id="357" r:id="rId33"/>
    <p:sldId id="277" r:id="rId34"/>
    <p:sldId id="304" r:id="rId35"/>
    <p:sldId id="303" r:id="rId36"/>
    <p:sldId id="301" r:id="rId37"/>
    <p:sldId id="302" r:id="rId38"/>
    <p:sldId id="358" r:id="rId39"/>
    <p:sldId id="359" r:id="rId40"/>
    <p:sldId id="332" r:id="rId41"/>
    <p:sldId id="360" r:id="rId42"/>
    <p:sldId id="333" r:id="rId43"/>
    <p:sldId id="361" r:id="rId44"/>
    <p:sldId id="298" r:id="rId45"/>
    <p:sldId id="334" r:id="rId46"/>
    <p:sldId id="362" r:id="rId47"/>
    <p:sldId id="363" r:id="rId48"/>
    <p:sldId id="296" r:id="rId49"/>
    <p:sldId id="364" r:id="rId50"/>
    <p:sldId id="365" r:id="rId51"/>
    <p:sldId id="375" r:id="rId52"/>
    <p:sldId id="366" r:id="rId53"/>
    <p:sldId id="367" r:id="rId54"/>
    <p:sldId id="368" r:id="rId55"/>
    <p:sldId id="369" r:id="rId56"/>
    <p:sldId id="370" r:id="rId57"/>
    <p:sldId id="371" r:id="rId58"/>
    <p:sldId id="372" r:id="rId59"/>
    <p:sldId id="373" r:id="rId60"/>
    <p:sldId id="295" r:id="rId61"/>
    <p:sldId id="374" r:id="rId62"/>
    <p:sldId id="376" r:id="rId63"/>
    <p:sldId id="377" r:id="rId64"/>
    <p:sldId id="378" r:id="rId65"/>
    <p:sldId id="379" r:id="rId66"/>
    <p:sldId id="292" r:id="rId67"/>
    <p:sldId id="311" r:id="rId68"/>
    <p:sldId id="380" r:id="rId69"/>
    <p:sldId id="381" r:id="rId70"/>
    <p:sldId id="308" r:id="rId71"/>
    <p:sldId id="382" r:id="rId72"/>
    <p:sldId id="310" r:id="rId73"/>
    <p:sldId id="384" r:id="rId74"/>
    <p:sldId id="309" r:id="rId75"/>
    <p:sldId id="307" r:id="rId76"/>
    <p:sldId id="383" r:id="rId77"/>
    <p:sldId id="385" r:id="rId78"/>
    <p:sldId id="386" r:id="rId79"/>
    <p:sldId id="306" r:id="rId80"/>
    <p:sldId id="305" r:id="rId81"/>
    <p:sldId id="387" r:id="rId82"/>
    <p:sldId id="388" r:id="rId83"/>
    <p:sldId id="312" r:id="rId84"/>
    <p:sldId id="316" r:id="rId85"/>
    <p:sldId id="389" r:id="rId86"/>
    <p:sldId id="390" r:id="rId87"/>
    <p:sldId id="315" r:id="rId88"/>
    <p:sldId id="314" r:id="rId89"/>
    <p:sldId id="391" r:id="rId90"/>
    <p:sldId id="392" r:id="rId91"/>
    <p:sldId id="393" r:id="rId92"/>
    <p:sldId id="394" r:id="rId93"/>
    <p:sldId id="318" r:id="rId94"/>
    <p:sldId id="319" r:id="rId95"/>
    <p:sldId id="395" r:id="rId96"/>
    <p:sldId id="396" r:id="rId97"/>
    <p:sldId id="317" r:id="rId98"/>
    <p:sldId id="313" r:id="rId99"/>
    <p:sldId id="322" r:id="rId100"/>
    <p:sldId id="321" r:id="rId101"/>
    <p:sldId id="324" r:id="rId102"/>
    <p:sldId id="320" r:id="rId103"/>
    <p:sldId id="325" r:id="rId104"/>
    <p:sldId id="273" r:id="rId105"/>
    <p:sldId id="327" r:id="rId106"/>
    <p:sldId id="330" r:id="rId107"/>
    <p:sldId id="335"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4" autoAdjust="0"/>
    <p:restoredTop sz="86401" autoAdjust="0"/>
  </p:normalViewPr>
  <p:slideViewPr>
    <p:cSldViewPr snapToGrid="0" snapToObjects="1">
      <p:cViewPr varScale="1">
        <p:scale>
          <a:sx n="109" d="100"/>
          <a:sy n="109" d="100"/>
        </p:scale>
        <p:origin x="1520" y="17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241DD-C5D6-4048-8EAD-0DF536064423}"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5CDC3-E2C5-4AEF-855A-7CA5CFA66F4E}" type="slidenum">
              <a:rPr lang="en-US" smtClean="0"/>
              <a:t>‹#›</a:t>
            </a:fld>
            <a:endParaRPr lang="en-US"/>
          </a:p>
        </p:txBody>
      </p:sp>
    </p:spTree>
    <p:extLst>
      <p:ext uri="{BB962C8B-B14F-4D97-AF65-F5344CB8AC3E}">
        <p14:creationId xmlns:p14="http://schemas.microsoft.com/office/powerpoint/2010/main" val="3636731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805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41406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251636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05642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E8455FC7-E002-49DF-9F84-921207C8F3CE}"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6981DE43-6664-4240-A1F7-E4C2B442834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28002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BB552C34-B4DB-41DF-A87F-EB9523420B51}"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41F36C6-65EC-45B3-B005-150838FDAD3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EC9E669F-3909-40DF-9CE5-C6801D4E7932}" type="datetime4">
              <a:rPr lang="en-US" smtClean="0"/>
              <a:t>August 20, 2019</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432682D-0B8C-4A42-AD87-D8015823317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C3BF85EF-322A-4140-A563-A61DFA000809}" type="datetime4">
              <a:rPr lang="en-US" smtClean="0"/>
              <a:t>August 20, 2019</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CAC78A8F-528B-426E-9D00-0BACE626F50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0FE11471-3C26-4D98-873A-4AE74550E3C7}"/>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87949615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BLq5NibwV5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8.bin"/><Relationship Id="rId4" Type="http://schemas.openxmlformats.org/officeDocument/2006/relationships/image" Target="../media/image32.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5.wmf"/><Relationship Id="rId5" Type="http://schemas.openxmlformats.org/officeDocument/2006/relationships/oleObject" Target="../embeddings/oleObject10.bin"/><Relationship Id="rId4" Type="http://schemas.openxmlformats.org/officeDocument/2006/relationships/image" Target="../media/image44.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5" Type="http://schemas.openxmlformats.org/officeDocument/2006/relationships/oleObject" Target="../embeddings/oleObject12.bin"/><Relationship Id="rId4" Type="http://schemas.openxmlformats.org/officeDocument/2006/relationships/image" Target="../media/image46.wmf"/></Relationships>
</file>

<file path=ppt/slides/_rels/slide8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5" Type="http://schemas.openxmlformats.org/officeDocument/2006/relationships/oleObject" Target="../embeddings/oleObject14.bin"/><Relationship Id="rId4" Type="http://schemas.openxmlformats.org/officeDocument/2006/relationships/image" Target="../media/image52.wmf"/></Relationships>
</file>

<file path=ppt/slides/_rels/slide9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000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2000" b="1" cap="none" dirty="0">
              <a:solidFill>
                <a:srgbClr val="212F62"/>
              </a:solidFill>
              <a:latin typeface="+mn-lt"/>
            </a:endParaRPr>
          </a:p>
          <a:p>
            <a:pPr algn="ctr"/>
            <a:endParaRPr lang="en-US" sz="2000" b="1" cap="none" dirty="0">
              <a:solidFill>
                <a:srgbClr val="212F62"/>
              </a:solidFill>
              <a:latin typeface="+mn-lt"/>
            </a:endParaRPr>
          </a:p>
          <a:p>
            <a:pPr algn="ctr"/>
            <a:r>
              <a:rPr lang="en-US" sz="2000" b="1" cap="none" dirty="0">
                <a:solidFill>
                  <a:srgbClr val="212F62"/>
                </a:solidFill>
                <a:latin typeface="+mn-lt"/>
              </a:rPr>
              <a:t>Chapter 11 </a:t>
            </a:r>
            <a:r>
              <a:rPr lang="fi-FI" sz="2000" b="1" dirty="0">
                <a:solidFill>
                  <a:srgbClr val="212F62"/>
                </a:solidFill>
                <a:latin typeface="+mn-lt"/>
              </a:rPr>
              <a:t>Solutions and Colloids</a:t>
            </a:r>
          </a:p>
          <a:p>
            <a:pPr algn="ctr"/>
            <a:r>
              <a:rPr lang="en-US" sz="1600" cap="none" dirty="0">
                <a:solidFill>
                  <a:schemeClr val="tx1"/>
                </a:solidFill>
                <a:latin typeface="+mn-lt"/>
              </a:rPr>
              <a:t>PowerPoint Image Slideshow</a:t>
            </a:r>
          </a:p>
          <a:p>
            <a:pPr algn="ctr"/>
            <a:r>
              <a:rPr lang="en-US" sz="1600" dirty="0"/>
              <a:t>With Contributions by Joe </a:t>
            </a:r>
            <a:r>
              <a:rPr lang="en-US" sz="1600" dirty="0" err="1"/>
              <a:t>DePasquale</a:t>
            </a:r>
            <a:r>
              <a:rPr lang="en-US" sz="1600" dirty="0"/>
              <a:t>, Northeastern University</a:t>
            </a:r>
            <a:endParaRPr lang="en-US" sz="1600" cap="none" dirty="0">
              <a:solidFill>
                <a:schemeClr val="tx1"/>
              </a:solidFill>
            </a:endParaRPr>
          </a:p>
          <a:p>
            <a:pPr algn="ctr"/>
            <a:endParaRPr lang="en-US" sz="1600" cap="none" dirty="0">
              <a:solidFill>
                <a:schemeClr val="tx1"/>
              </a:solidFill>
              <a:latin typeface="+mn-lt"/>
            </a:endParaRPr>
          </a:p>
        </p:txBody>
      </p:sp>
      <p:pic>
        <p:nvPicPr>
          <p:cNvPr id="7" name="Picture 6">
            <a:extLst>
              <a:ext uri="{FF2B5EF4-FFF2-40B4-BE49-F238E27FC236}">
                <a16:creationId xmlns:a16="http://schemas.microsoft.com/office/drawing/2014/main" id="{BCDAF913-C488-4088-9901-1CFB1421B0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9"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dirty="0"/>
            </a:br>
            <a:r>
              <a:rPr lang="en-US" sz="3600" dirty="0"/>
              <a:t>CHEMISTRY: ATOMS FIRST 2e</a:t>
            </a:r>
          </a:p>
        </p:txBody>
      </p:sp>
      <p:pic>
        <p:nvPicPr>
          <p:cNvPr id="6" name="Picture 2" descr="G:\Team Drives\CONNEX180066_Chem_2e\CONNEX180066_Chem_2e\05_Ancillaries\Chemistry_Atoms_First\ChemAF2e 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11866" y="2504536"/>
            <a:ext cx="2320268" cy="3002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1443554429"/>
              </p:ext>
            </p:extLst>
          </p:nvPr>
        </p:nvGraphicFramePr>
        <p:xfrm>
          <a:off x="3411866" y="2505418"/>
          <a:ext cx="2320268" cy="3001817"/>
        </p:xfrm>
        <a:graphic>
          <a:graphicData uri="http://schemas.openxmlformats.org/presentationml/2006/ole">
            <mc:AlternateContent xmlns:mc="http://schemas.openxmlformats.org/markup-compatibility/2006">
              <mc:Choice xmlns:v="urn:schemas-microsoft-com:vml" Requires="v">
                <p:oleObj spid="_x0000_s8196" name="Acrobat Document" r:id="rId5" imgW="4663440" imgH="6034757" progId="Acrobat.Document.11">
                  <p:embed/>
                </p:oleObj>
              </mc:Choice>
              <mc:Fallback>
                <p:oleObj name="Acrobat Document" r:id="rId5" imgW="4663440" imgH="6034757" progId="Acrobat.Document.11">
                  <p:embed/>
                  <p:pic>
                    <p:nvPicPr>
                      <p:cNvPr id="0" name=""/>
                      <p:cNvPicPr/>
                      <p:nvPr/>
                    </p:nvPicPr>
                    <p:blipFill>
                      <a:blip r:embed="rId6"/>
                      <a:stretch>
                        <a:fillRect/>
                      </a:stretch>
                    </p:blipFill>
                    <p:spPr>
                      <a:xfrm>
                        <a:off x="3411866" y="2505418"/>
                        <a:ext cx="2320268" cy="3001817"/>
                      </a:xfrm>
                      <a:prstGeom prst="rect">
                        <a:avLst/>
                      </a:prstGeom>
                    </p:spPr>
                  </p:pic>
                </p:oleObj>
              </mc:Fallback>
            </mc:AlternateContent>
          </a:graphicData>
        </a:graphic>
      </p:graphicFrame>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Intermolecular Forces (IMFs)</a:t>
            </a:r>
          </a:p>
        </p:txBody>
      </p:sp>
      <p:sp>
        <p:nvSpPr>
          <p:cNvPr id="3" name="Content Placeholder 2"/>
          <p:cNvSpPr>
            <a:spLocks noGrp="1"/>
          </p:cNvSpPr>
          <p:nvPr>
            <p:ph idx="1"/>
          </p:nvPr>
        </p:nvSpPr>
        <p:spPr/>
        <p:txBody>
          <a:bodyPr/>
          <a:lstStyle/>
          <a:p>
            <a:r>
              <a:rPr lang="en-US" dirty="0"/>
              <a:t>Recall intermolecular forces (IMFs).</a:t>
            </a:r>
          </a:p>
          <a:p>
            <a:endParaRPr lang="en-US" dirty="0"/>
          </a:p>
        </p:txBody>
      </p:sp>
    </p:spTree>
    <p:extLst>
      <p:ext uri="{BB962C8B-B14F-4D97-AF65-F5344CB8AC3E}">
        <p14:creationId xmlns:p14="http://schemas.microsoft.com/office/powerpoint/2010/main" val="38922653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11.32</a:t>
            </a:r>
            <a:endParaRPr lang="en-US" dirty="0"/>
          </a:p>
        </p:txBody>
      </p:sp>
      <p:pic>
        <p:nvPicPr>
          <p:cNvPr id="2" name="Figure" descr="This figure shows a structural formula for a detergent known as sodium lauryl sulfate. A hydrocarbon chain composed of 12 carbon atoms and 25 hydrogen atoms is shown with an ionic end involving a negatively charged sulfur and four oxygen atoms at the ionic end of the chain. A positively charged N a superscript plus is also shown at the ionic e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491245"/>
            <a:ext cx="7886700" cy="724573"/>
          </a:xfrm>
        </p:spPr>
      </p:pic>
      <p:sp>
        <p:nvSpPr>
          <p:cNvPr id="7" name="Figure Legend"/>
          <p:cNvSpPr>
            <a:spLocks noGrp="1"/>
          </p:cNvSpPr>
          <p:nvPr>
            <p:ph idx="13"/>
          </p:nvPr>
        </p:nvSpPr>
        <p:spPr/>
        <p:txBody>
          <a:bodyPr>
            <a:normAutofit/>
          </a:bodyPr>
          <a:lstStyle/>
          <a:p>
            <a:r>
              <a:rPr lang="en-US" sz="1600" dirty="0"/>
              <a:t>Detergents contain a nonpolar hydrocarbon end (blue) and an ionic end (red). The ionic end can be either a sulfate or a </a:t>
            </a:r>
            <a:r>
              <a:rPr lang="en-US" sz="1600" dirty="0" err="1"/>
              <a:t>sulfonate</a:t>
            </a:r>
            <a:r>
              <a:rPr lang="en-US" sz="1600" dirty="0"/>
              <a:t>. The length of the hydrocarbon end can vary from detergent to detergent.</a:t>
            </a:r>
          </a:p>
        </p:txBody>
      </p:sp>
    </p:spTree>
    <p:extLst>
      <p:ext uri="{BB962C8B-B14F-4D97-AF65-F5344CB8AC3E}">
        <p14:creationId xmlns:p14="http://schemas.microsoft.com/office/powerpoint/2010/main" val="41819699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11.33</a:t>
            </a:r>
            <a:endParaRPr lang="en-US" dirty="0"/>
          </a:p>
        </p:txBody>
      </p:sp>
      <p:pic>
        <p:nvPicPr>
          <p:cNvPr id="2" name="Figure" descr="This figure shows a drop of oil in which approximately thirty hydrocarbon tails are oriented toward the center of the drop with ionic ends indicated as tiny red spheres on the surface of the oil drop. Solvated cations are indicated as purple spheres surrounded by clusters of H subscript 2 subscript O molecules shown as tiny clusters of red central oxygen spheres with two white hydrogen spheres attach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81262" y="1100931"/>
            <a:ext cx="4181475" cy="3505200"/>
          </a:xfrm>
        </p:spPr>
      </p:pic>
      <p:sp>
        <p:nvSpPr>
          <p:cNvPr id="7" name="Figure Legend"/>
          <p:cNvSpPr>
            <a:spLocks noGrp="1"/>
          </p:cNvSpPr>
          <p:nvPr>
            <p:ph idx="13"/>
          </p:nvPr>
        </p:nvSpPr>
        <p:spPr/>
        <p:txBody>
          <a:bodyPr>
            <a:normAutofit/>
          </a:bodyPr>
          <a:lstStyle/>
          <a:p>
            <a:r>
              <a:rPr lang="en-US" sz="1600" dirty="0"/>
              <a:t>This diagrammatic cross section of an emulsified drop of oil in water shows how soap or detergent acts as an emulsifier.</a:t>
            </a:r>
          </a:p>
        </p:txBody>
      </p:sp>
    </p:spTree>
    <p:extLst>
      <p:ext uri="{BB962C8B-B14F-4D97-AF65-F5344CB8AC3E}">
        <p14:creationId xmlns:p14="http://schemas.microsoft.com/office/powerpoint/2010/main" val="2056405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This NASA satellite image shows the oil slick from the Deepwater Horizon spill. (b) A US Air Force plane sprays </a:t>
            </a:r>
            <a:r>
              <a:rPr lang="en-US" sz="1600" dirty="0" err="1"/>
              <a:t>Corexit</a:t>
            </a:r>
            <a:r>
              <a:rPr lang="en-US" sz="1600" dirty="0"/>
              <a:t>, a dispersant. (c) The molecular structure of 2-butoxyethanol is shown. (credit a: modification of work by “NASA, FT2, </a:t>
            </a:r>
            <a:r>
              <a:rPr lang="en-US" sz="1600" dirty="0" err="1"/>
              <a:t>demis.nl</a:t>
            </a:r>
            <a:r>
              <a:rPr lang="en-US" sz="1600" dirty="0"/>
              <a:t>”/Wikimedia Commons; credit b: modification of work by “NASA/MODIS Rapid Response Team”/Wikimedia Commons)</a:t>
            </a:r>
          </a:p>
        </p:txBody>
      </p:sp>
      <p:pic>
        <p:nvPicPr>
          <p:cNvPr id="8" name="Figure" descr="In figure a, a satellite image is shown with an inset pointing out the Gulf Coast of the southern United States. In figure b, a photo of a plane is shown spraying over water contaminated with oil. In figure c, a molecule composed of 6 black carbon atoms, 2 red oxygen atoms, and 14 white hydrogen atoms is shown.">
            <a:extLst>
              <a:ext uri="{FF2B5EF4-FFF2-40B4-BE49-F238E27FC236}">
                <a16:creationId xmlns:a16="http://schemas.microsoft.com/office/drawing/2014/main" id="{2AB9EC6C-6E33-4A14-9605-BA8188043C0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787384"/>
            <a:ext cx="7886700" cy="2132295"/>
          </a:xfrm>
          <a:prstGeom prst="rect">
            <a:avLst/>
          </a:prstGeom>
        </p:spPr>
      </p:pic>
      <p:sp>
        <p:nvSpPr>
          <p:cNvPr id="9" name="Figure Number">
            <a:extLst>
              <a:ext uri="{FF2B5EF4-FFF2-40B4-BE49-F238E27FC236}">
                <a16:creationId xmlns:a16="http://schemas.microsoft.com/office/drawing/2014/main" id="{9A4A79B0-012C-443E-9B8E-892186691824}"/>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11.34</a:t>
            </a:r>
          </a:p>
        </p:txBody>
      </p:sp>
    </p:spTree>
    <p:extLst>
      <p:ext uri="{BB962C8B-B14F-4D97-AF65-F5344CB8AC3E}">
        <p14:creationId xmlns:p14="http://schemas.microsoft.com/office/powerpoint/2010/main" val="41236954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11.35</a:t>
            </a:r>
            <a:endParaRPr lang="en-US" dirty="0"/>
          </a:p>
        </p:txBody>
      </p:sp>
      <p:pic>
        <p:nvPicPr>
          <p:cNvPr id="2" name="Figure" descr="This is a photo of Frederick Cottrel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52637" y="1105694"/>
            <a:ext cx="5038725" cy="3495675"/>
          </a:xfrm>
        </p:spPr>
      </p:pic>
      <p:sp>
        <p:nvSpPr>
          <p:cNvPr id="7" name="Figure Legend"/>
          <p:cNvSpPr>
            <a:spLocks noGrp="1"/>
          </p:cNvSpPr>
          <p:nvPr>
            <p:ph idx="13"/>
          </p:nvPr>
        </p:nvSpPr>
        <p:spPr/>
        <p:txBody>
          <a:bodyPr>
            <a:normAutofit/>
          </a:bodyPr>
          <a:lstStyle/>
          <a:p>
            <a:r>
              <a:rPr lang="en-US" sz="1600" dirty="0"/>
              <a:t>(a) Frederick Cottrell developed (b) the electrostatic precipitator, a device designed to curb air pollution by removing colloidal particles from air. (credit b: modification of work by “</a:t>
            </a:r>
            <a:r>
              <a:rPr lang="en-US" sz="1600" dirty="0" err="1"/>
              <a:t>SpLot</a:t>
            </a:r>
            <a:r>
              <a:rPr lang="en-US" sz="1600" dirty="0"/>
              <a:t>”/Wikimedia Commons)</a:t>
            </a:r>
          </a:p>
        </p:txBody>
      </p:sp>
    </p:spTree>
    <p:extLst>
      <p:ext uri="{BB962C8B-B14F-4D97-AF65-F5344CB8AC3E}">
        <p14:creationId xmlns:p14="http://schemas.microsoft.com/office/powerpoint/2010/main" val="23933990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6"/>
            <a:ext cx="7886700" cy="466148"/>
          </a:xfrm>
        </p:spPr>
        <p:txBody>
          <a:bodyPr>
            <a:normAutofit/>
          </a:bodyPr>
          <a:lstStyle/>
          <a:p>
            <a:r>
              <a:rPr lang="en-US" b="1" dirty="0"/>
              <a:t>Figure 11.36</a:t>
            </a:r>
            <a:endParaRPr lang="en-US" sz="2400" dirty="0">
              <a:solidFill>
                <a:srgbClr val="6CB255"/>
              </a:solidFill>
            </a:endParaRPr>
          </a:p>
        </p:txBody>
      </p:sp>
      <p:pic>
        <p:nvPicPr>
          <p:cNvPr id="2" name="Figure" descr="This figure shows a diagram of a Cottrell precipitator. An arrow pointing into a cylindrical chamber shows the path of soot laden smoke. In the presence of high DC voltage and both point and plate electrodes, soot particles are removed at the bottom of the chamber and soot free air exits the top. A photo shows the honeycomb electrodes of a modern electrostatic precipitato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28650" y="1068987"/>
            <a:ext cx="3886200" cy="5050226"/>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rgbClr val="000000"/>
                </a:solidFill>
              </a:rPr>
              <a:t>In a Cottrell precipitator, positively and negatively charged particles are attracted to highly charged electrodes, where they are neutralized and deposited as dust.</a:t>
            </a:r>
          </a:p>
        </p:txBody>
      </p:sp>
      <p:pic>
        <p:nvPicPr>
          <p:cNvPr id="7" name="Picture 6">
            <a:extLst>
              <a:ext uri="{FF2B5EF4-FFF2-40B4-BE49-F238E27FC236}">
                <a16:creationId xmlns:a16="http://schemas.microsoft.com/office/drawing/2014/main" id="{336B20A3-C6A9-4B64-8122-F91A222D30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11.37</a:t>
            </a:r>
            <a:endParaRPr lang="en-US" dirty="0"/>
          </a:p>
        </p:txBody>
      </p:sp>
      <p:pic>
        <p:nvPicPr>
          <p:cNvPr id="2" name="Figure" descr="In this figure, a large molecular model of gelatin is shown with black carbon atoms, red oxygen atoms, white hydrogen atoms, and blue nitrogen atoms. A photo is shown of gelatin dessert cut into colorful rectangl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38287" y="1105694"/>
            <a:ext cx="6067425" cy="3495675"/>
          </a:xfrm>
        </p:spPr>
      </p:pic>
      <p:sp>
        <p:nvSpPr>
          <p:cNvPr id="7" name="Figure Legend"/>
          <p:cNvSpPr>
            <a:spLocks noGrp="1"/>
          </p:cNvSpPr>
          <p:nvPr>
            <p:ph idx="13"/>
          </p:nvPr>
        </p:nvSpPr>
        <p:spPr/>
        <p:txBody>
          <a:bodyPr>
            <a:normAutofit/>
          </a:bodyPr>
          <a:lstStyle/>
          <a:p>
            <a:r>
              <a:rPr lang="en-US" sz="1600" dirty="0"/>
              <a:t>Gelatin desserts are colloids in which an aqueous solution of sweeteners and flavors is dispersed throughout a medium of solid proteins. (credit photo: modification of work by Steven </a:t>
            </a:r>
            <a:r>
              <a:rPr lang="en-US" sz="1600" dirty="0" err="1"/>
              <a:t>Depolo</a:t>
            </a:r>
            <a:r>
              <a:rPr lang="en-US" sz="1600" dirty="0"/>
              <a:t>)</a:t>
            </a:r>
          </a:p>
        </p:txBody>
      </p:sp>
    </p:spTree>
    <p:extLst>
      <p:ext uri="{BB962C8B-B14F-4D97-AF65-F5344CB8AC3E}">
        <p14:creationId xmlns:p14="http://schemas.microsoft.com/office/powerpoint/2010/main" val="19273734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a:t>Exercise 11</a:t>
            </a:r>
            <a:endParaRPr lang="en-US" dirty="0"/>
          </a:p>
        </p:txBody>
      </p:sp>
      <p:pic>
        <p:nvPicPr>
          <p:cNvPr id="2" name="Figure" descr="In this figure, three beakers labeled x, y, and z are shown containing various arrangements of blue and red spheres suspended in solution. In beaker x, three small red spheres surround a single central blue sphere in small clusters which in turn are grouped in threes around a single red sphere, forming four larger clusters. In beaker y, the four large clusters are present without the central red spheres. Four individual red spheres are now present. In beaker z, the large clusters are not present. Twelve of the small clusters of three red and one blue sphere are present along with four single red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29792"/>
            <a:ext cx="7886700" cy="2647478"/>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52457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259284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Formation of Solutions</a:t>
            </a:r>
          </a:p>
        </p:txBody>
      </p:sp>
      <p:sp>
        <p:nvSpPr>
          <p:cNvPr id="3" name="Content Placeholder 2"/>
          <p:cNvSpPr>
            <a:spLocks noGrp="1"/>
          </p:cNvSpPr>
          <p:nvPr>
            <p:ph idx="1"/>
          </p:nvPr>
        </p:nvSpPr>
        <p:spPr/>
        <p:txBody>
          <a:bodyPr/>
          <a:lstStyle/>
          <a:p>
            <a:r>
              <a:rPr lang="en-US" dirty="0"/>
              <a:t>Three types of intermolecular attractive forces influence whether substances will form a solution.</a:t>
            </a:r>
          </a:p>
          <a:p>
            <a:endParaRPr lang="en-US" dirty="0"/>
          </a:p>
          <a:p>
            <a:pPr marL="457200" indent="-457200">
              <a:buFont typeface="+mj-lt"/>
              <a:buAutoNum type="arabicParenR"/>
            </a:pPr>
            <a:r>
              <a:rPr lang="en-US" dirty="0"/>
              <a:t>solute-solute</a:t>
            </a:r>
          </a:p>
          <a:p>
            <a:pPr marL="457200" indent="-457200">
              <a:buFont typeface="+mj-lt"/>
              <a:buAutoNum type="arabicParenR"/>
            </a:pPr>
            <a:endParaRPr lang="en-US" dirty="0"/>
          </a:p>
          <a:p>
            <a:pPr marL="457200" indent="-457200">
              <a:buFont typeface="+mj-lt"/>
              <a:buAutoNum type="arabicParenR"/>
            </a:pPr>
            <a:r>
              <a:rPr lang="en-US" dirty="0"/>
              <a:t>solvent-solvent</a:t>
            </a:r>
          </a:p>
          <a:p>
            <a:pPr marL="457200" indent="-457200">
              <a:buFont typeface="+mj-lt"/>
              <a:buAutoNum type="arabicParenR"/>
            </a:pPr>
            <a:endParaRPr lang="en-US" dirty="0"/>
          </a:p>
          <a:p>
            <a:pPr marL="457200" indent="-457200">
              <a:buFont typeface="+mj-lt"/>
              <a:buAutoNum type="arabicParenR"/>
            </a:pPr>
            <a:r>
              <a:rPr lang="en-US" dirty="0"/>
              <a:t>solute-solvent</a:t>
            </a:r>
          </a:p>
          <a:p>
            <a:endParaRPr lang="en-US" dirty="0"/>
          </a:p>
        </p:txBody>
      </p:sp>
    </p:spTree>
    <p:extLst>
      <p:ext uri="{BB962C8B-B14F-4D97-AF65-F5344CB8AC3E}">
        <p14:creationId xmlns:p14="http://schemas.microsoft.com/office/powerpoint/2010/main" val="361124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11.3</a:t>
            </a:r>
          </a:p>
        </p:txBody>
      </p:sp>
      <p:pic>
        <p:nvPicPr>
          <p:cNvPr id="2" name="Figure" descr="Two figures are shown. The first contains two spherical containers joined by a closed stopcock. The container to the left is labeled H e. It holds about thirty evenly dispersed, small, light blue spheres. The container on the right is labeled A r and contains about thirty slightly larger blue-green spheres. The second, similar figure has an open stopcock between the two spherical containers. The light blue and green spheres are evenly dispersed and present in both container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50276"/>
            <a:ext cx="7886700" cy="2006510"/>
          </a:xfrm>
        </p:spPr>
      </p:pic>
      <p:sp>
        <p:nvSpPr>
          <p:cNvPr id="7" name="Figure Legend"/>
          <p:cNvSpPr>
            <a:spLocks noGrp="1"/>
          </p:cNvSpPr>
          <p:nvPr>
            <p:ph idx="13"/>
          </p:nvPr>
        </p:nvSpPr>
        <p:spPr/>
        <p:txBody>
          <a:bodyPr>
            <a:normAutofit/>
          </a:bodyPr>
          <a:lstStyle/>
          <a:p>
            <a:r>
              <a:rPr lang="en-US" sz="1600" dirty="0"/>
              <a:t>Samples of helium and argon spontaneously mix to give a solution.</a:t>
            </a:r>
          </a:p>
        </p:txBody>
      </p:sp>
    </p:spTree>
    <p:extLst>
      <p:ext uri="{BB962C8B-B14F-4D97-AF65-F5344CB8AC3E}">
        <p14:creationId xmlns:p14="http://schemas.microsoft.com/office/powerpoint/2010/main" val="94084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Formation of Solutions</a:t>
            </a:r>
          </a:p>
        </p:txBody>
      </p:sp>
      <p:sp>
        <p:nvSpPr>
          <p:cNvPr id="3" name="Content Placeholder 2"/>
          <p:cNvSpPr>
            <a:spLocks noGrp="1"/>
          </p:cNvSpPr>
          <p:nvPr>
            <p:ph idx="1"/>
          </p:nvPr>
        </p:nvSpPr>
        <p:spPr>
          <a:xfrm>
            <a:off x="628650" y="955965"/>
            <a:ext cx="7886700" cy="4343399"/>
          </a:xfrm>
        </p:spPr>
        <p:txBody>
          <a:bodyPr/>
          <a:lstStyle/>
          <a:p>
            <a:r>
              <a:rPr lang="en-US" dirty="0"/>
              <a:t>We can think of solution formation as a step-wise process.</a:t>
            </a:r>
          </a:p>
          <a:p>
            <a:endParaRPr lang="en-US" dirty="0"/>
          </a:p>
          <a:p>
            <a:r>
              <a:rPr lang="en-US" dirty="0"/>
              <a:t>Step 1: Solute-solute IMFs must be overcome. </a:t>
            </a:r>
            <a:r>
              <a:rPr lang="en-US" i="1" dirty="0"/>
              <a:t>Energy is consumed. </a:t>
            </a:r>
          </a:p>
          <a:p>
            <a:endParaRPr lang="en-US" dirty="0"/>
          </a:p>
          <a:p>
            <a:r>
              <a:rPr lang="en-US" dirty="0"/>
              <a:t>Step 2: Solvent-solvent IMFs must be overcome. </a:t>
            </a:r>
            <a:r>
              <a:rPr lang="en-US" i="1" dirty="0"/>
              <a:t>Energy is consumed</a:t>
            </a:r>
            <a:r>
              <a:rPr lang="en-US" dirty="0"/>
              <a:t>.</a:t>
            </a:r>
          </a:p>
          <a:p>
            <a:endParaRPr lang="en-US" dirty="0"/>
          </a:p>
          <a:p>
            <a:r>
              <a:rPr lang="en-US" dirty="0"/>
              <a:t>Step 3: Solvation-solute-solvent attractive forces are established. </a:t>
            </a:r>
            <a:r>
              <a:rPr lang="en-US" i="1" dirty="0"/>
              <a:t>Energy is released</a:t>
            </a:r>
            <a:r>
              <a:rPr lang="en-US" dirty="0"/>
              <a:t>. </a:t>
            </a:r>
          </a:p>
        </p:txBody>
      </p:sp>
    </p:spTree>
    <p:extLst>
      <p:ext uri="{BB962C8B-B14F-4D97-AF65-F5344CB8AC3E}">
        <p14:creationId xmlns:p14="http://schemas.microsoft.com/office/powerpoint/2010/main" val="372424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11.4</a:t>
            </a:r>
          </a:p>
        </p:txBody>
      </p:sp>
      <p:pic>
        <p:nvPicPr>
          <p:cNvPr id="2" name="Figure" descr="The top, central region of the figure shows solute particles as seven blue spheres and solvent particles as 16 red spheres in separate, labeled boxes. The particles in these boxes are touching. An arrow labeled “Step 1” points left of the solute box, and shows the blue spheres no longer touching in another box labeled “expanded solute.” An arrow labeled “Step 2” points right from the solvent box and shows the red spheres no longer touching in another box labeled “expanded solvent.” Arrows proceed from the bottom of the expanded solute and expanded solvent boxes and join at the bottom of the figure where a step 3 label is shown. The joined arrows point to a box just above in which the red and blue spheres are mixed together and touching. The solute and solvent boxes are joined by another arrow labeled “direct formation of solution” which points downward at the center of the figure. This arrow also points to the box containing mixed red and blue spheres near the bottom of the figur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47850" y="1100931"/>
            <a:ext cx="5448300" cy="3505200"/>
          </a:xfrm>
        </p:spPr>
      </p:pic>
      <p:sp>
        <p:nvSpPr>
          <p:cNvPr id="7" name="Figure Legend"/>
          <p:cNvSpPr>
            <a:spLocks noGrp="1"/>
          </p:cNvSpPr>
          <p:nvPr>
            <p:ph idx="13"/>
          </p:nvPr>
        </p:nvSpPr>
        <p:spPr/>
        <p:txBody>
          <a:bodyPr>
            <a:normAutofit/>
          </a:bodyPr>
          <a:lstStyle/>
          <a:p>
            <a:r>
              <a:rPr lang="en-US" sz="1600" dirty="0"/>
              <a:t>This schematic representation of dissolution shows a stepwise process involving the endothermic separation of solute and solvent species (Steps 1 and 2) and exothermic solvation (Step 3).</a:t>
            </a:r>
          </a:p>
        </p:txBody>
      </p:sp>
    </p:spTree>
    <p:extLst>
      <p:ext uri="{BB962C8B-B14F-4D97-AF65-F5344CB8AC3E}">
        <p14:creationId xmlns:p14="http://schemas.microsoft.com/office/powerpoint/2010/main" val="17727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Formation of Solutions</a:t>
            </a:r>
          </a:p>
        </p:txBody>
      </p:sp>
      <p:sp>
        <p:nvSpPr>
          <p:cNvPr id="3" name="Content Placeholder 2"/>
          <p:cNvSpPr>
            <a:spLocks noGrp="1"/>
          </p:cNvSpPr>
          <p:nvPr>
            <p:ph idx="1"/>
          </p:nvPr>
        </p:nvSpPr>
        <p:spPr>
          <a:xfrm>
            <a:off x="628650" y="955965"/>
            <a:ext cx="7886700" cy="5164280"/>
          </a:xfrm>
        </p:spPr>
        <p:txBody>
          <a:bodyPr/>
          <a:lstStyle/>
          <a:p>
            <a:r>
              <a:rPr lang="en-US" dirty="0"/>
              <a:t>The relative magnitudes of the energy changes for these three steps determine whether the solution formation process is </a:t>
            </a:r>
            <a:r>
              <a:rPr lang="en-US" b="1" dirty="0"/>
              <a:t>exothermic</a:t>
            </a:r>
            <a:r>
              <a:rPr lang="en-US" dirty="0"/>
              <a:t>, </a:t>
            </a:r>
            <a:r>
              <a:rPr lang="en-US" b="1" dirty="0"/>
              <a:t>endothermic</a:t>
            </a:r>
            <a:r>
              <a:rPr lang="en-US" dirty="0"/>
              <a:t>, or </a:t>
            </a:r>
            <a:r>
              <a:rPr lang="en-US" b="1" dirty="0"/>
              <a:t>does not occur at all</a:t>
            </a:r>
            <a:r>
              <a:rPr lang="en-US" dirty="0"/>
              <a:t>.  </a:t>
            </a:r>
          </a:p>
          <a:p>
            <a:pPr marL="457200" indent="-457200">
              <a:buFont typeface="+mj-lt"/>
              <a:buAutoNum type="arabicParenR"/>
            </a:pPr>
            <a:r>
              <a:rPr lang="en-US" dirty="0"/>
              <a:t>If,</a:t>
            </a:r>
          </a:p>
          <a:p>
            <a:endParaRPr lang="en-US" dirty="0"/>
          </a:p>
          <a:p>
            <a:endParaRPr lang="en-US" dirty="0"/>
          </a:p>
          <a:p>
            <a:pPr marL="457200" indent="-457200">
              <a:buFont typeface="+mj-lt"/>
              <a:buAutoNum type="arabicParenR" startAt="2"/>
            </a:pPr>
            <a:r>
              <a:rPr lang="en-US" dirty="0"/>
              <a:t>If,</a:t>
            </a:r>
          </a:p>
          <a:p>
            <a:endParaRPr lang="en-US" dirty="0"/>
          </a:p>
          <a:p>
            <a:endParaRPr lang="en-US" dirty="0"/>
          </a:p>
          <a:p>
            <a:pPr marL="457200" indent="-457200">
              <a:buFont typeface="+mj-lt"/>
              <a:buAutoNum type="arabicParenR" startAt="3"/>
            </a:pPr>
            <a:r>
              <a:rPr lang="en-US" dirty="0"/>
              <a:t>If,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44952875"/>
              </p:ext>
            </p:extLst>
          </p:nvPr>
        </p:nvGraphicFramePr>
        <p:xfrm>
          <a:off x="2894660" y="2244003"/>
          <a:ext cx="2680598" cy="551151"/>
        </p:xfrm>
        <a:graphic>
          <a:graphicData uri="http://schemas.openxmlformats.org/presentationml/2006/ole">
            <mc:AlternateContent xmlns:mc="http://schemas.openxmlformats.org/markup-compatibility/2006">
              <mc:Choice xmlns:v="urn:schemas-microsoft-com:vml" Requires="v">
                <p:oleObj spid="_x0000_s1155" name="Equation" r:id="rId3" imgW="1358640" imgH="279360" progId="Equation.DSMT4">
                  <p:embed/>
                </p:oleObj>
              </mc:Choice>
              <mc:Fallback>
                <p:oleObj name="Equation" r:id="rId3" imgW="1358640" imgH="279360" progId="Equation.DSMT4">
                  <p:embed/>
                  <p:pic>
                    <p:nvPicPr>
                      <p:cNvPr id="0" name=""/>
                      <p:cNvPicPr/>
                      <p:nvPr/>
                    </p:nvPicPr>
                    <p:blipFill>
                      <a:blip r:embed="rId4"/>
                      <a:stretch>
                        <a:fillRect/>
                      </a:stretch>
                    </p:blipFill>
                    <p:spPr>
                      <a:xfrm>
                        <a:off x="2894660" y="2244003"/>
                        <a:ext cx="2680598" cy="55115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56089631"/>
              </p:ext>
            </p:extLst>
          </p:nvPr>
        </p:nvGraphicFramePr>
        <p:xfrm>
          <a:off x="2894659" y="3433545"/>
          <a:ext cx="2680598" cy="551151"/>
        </p:xfrm>
        <a:graphic>
          <a:graphicData uri="http://schemas.openxmlformats.org/presentationml/2006/ole">
            <mc:AlternateContent xmlns:mc="http://schemas.openxmlformats.org/markup-compatibility/2006">
              <mc:Choice xmlns:v="urn:schemas-microsoft-com:vml" Requires="v">
                <p:oleObj spid="_x0000_s1156" name="Equation" r:id="rId5" imgW="1358640" imgH="279360" progId="Equation.DSMT4">
                  <p:embed/>
                </p:oleObj>
              </mc:Choice>
              <mc:Fallback>
                <p:oleObj name="Equation" r:id="rId5" imgW="1358640" imgH="279360" progId="Equation.DSMT4">
                  <p:embed/>
                  <p:pic>
                    <p:nvPicPr>
                      <p:cNvPr id="0" name=""/>
                      <p:cNvPicPr/>
                      <p:nvPr/>
                    </p:nvPicPr>
                    <p:blipFill>
                      <a:blip r:embed="rId6"/>
                      <a:stretch>
                        <a:fillRect/>
                      </a:stretch>
                    </p:blipFill>
                    <p:spPr>
                      <a:xfrm>
                        <a:off x="2894659" y="3433545"/>
                        <a:ext cx="2680598" cy="5511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15090296"/>
              </p:ext>
            </p:extLst>
          </p:nvPr>
        </p:nvGraphicFramePr>
        <p:xfrm>
          <a:off x="2894659" y="4683559"/>
          <a:ext cx="2809587" cy="542201"/>
        </p:xfrm>
        <a:graphic>
          <a:graphicData uri="http://schemas.openxmlformats.org/presentationml/2006/ole">
            <mc:AlternateContent xmlns:mc="http://schemas.openxmlformats.org/markup-compatibility/2006">
              <mc:Choice xmlns:v="urn:schemas-microsoft-com:vml" Requires="v">
                <p:oleObj spid="_x0000_s1157" name="Equation" r:id="rId7" imgW="1447560" imgH="279360" progId="Equation.DSMT4">
                  <p:embed/>
                </p:oleObj>
              </mc:Choice>
              <mc:Fallback>
                <p:oleObj name="Equation" r:id="rId7" imgW="1447560" imgH="279360" progId="Equation.DSMT4">
                  <p:embed/>
                  <p:pic>
                    <p:nvPicPr>
                      <p:cNvPr id="0" name=""/>
                      <p:cNvPicPr/>
                      <p:nvPr/>
                    </p:nvPicPr>
                    <p:blipFill>
                      <a:blip r:embed="rId8"/>
                      <a:stretch>
                        <a:fillRect/>
                      </a:stretch>
                    </p:blipFill>
                    <p:spPr>
                      <a:xfrm>
                        <a:off x="2894659" y="4683559"/>
                        <a:ext cx="2809587" cy="542201"/>
                      </a:xfrm>
                      <a:prstGeom prst="rect">
                        <a:avLst/>
                      </a:prstGeom>
                    </p:spPr>
                  </p:pic>
                </p:oleObj>
              </mc:Fallback>
            </mc:AlternateContent>
          </a:graphicData>
        </a:graphic>
      </p:graphicFrame>
    </p:spTree>
    <p:extLst>
      <p:ext uri="{BB962C8B-B14F-4D97-AF65-F5344CB8AC3E}">
        <p14:creationId xmlns:p14="http://schemas.microsoft.com/office/powerpoint/2010/main" val="182195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11.5</a:t>
            </a:r>
          </a:p>
        </p:txBody>
      </p:sp>
      <p:pic>
        <p:nvPicPr>
          <p:cNvPr id="2" name="Figure" descr="This figure shows a single use instant cold pack with labels indicating an inner bag of water surrounded by white particulate ammonium nitrat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38400" y="1105694"/>
            <a:ext cx="4267200" cy="3495675"/>
          </a:xfrm>
        </p:spPr>
      </p:pic>
      <p:sp>
        <p:nvSpPr>
          <p:cNvPr id="7" name="Figure Legend"/>
          <p:cNvSpPr>
            <a:spLocks noGrp="1"/>
          </p:cNvSpPr>
          <p:nvPr>
            <p:ph idx="13"/>
          </p:nvPr>
        </p:nvSpPr>
        <p:spPr/>
        <p:txBody>
          <a:bodyPr>
            <a:normAutofit/>
          </a:bodyPr>
          <a:lstStyle/>
          <a:p>
            <a:r>
              <a:rPr lang="en-US" sz="1600" dirty="0"/>
              <a:t>An instant cold pack gets cold when certain salts, such as ammonium nitrate, dissolve in water—an endothermic process.</a:t>
            </a:r>
          </a:p>
        </p:txBody>
      </p:sp>
    </p:spTree>
    <p:extLst>
      <p:ext uri="{BB962C8B-B14F-4D97-AF65-F5344CB8AC3E}">
        <p14:creationId xmlns:p14="http://schemas.microsoft.com/office/powerpoint/2010/main" val="32631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Solvent-Solvent Interactions</a:t>
            </a:r>
          </a:p>
        </p:txBody>
      </p:sp>
      <p:sp>
        <p:nvSpPr>
          <p:cNvPr id="3" name="Content Placeholder 2"/>
          <p:cNvSpPr>
            <a:spLocks noGrp="1"/>
          </p:cNvSpPr>
          <p:nvPr>
            <p:ph idx="1"/>
          </p:nvPr>
        </p:nvSpPr>
        <p:spPr>
          <a:xfrm>
            <a:off x="628650" y="955965"/>
            <a:ext cx="7886700" cy="4914899"/>
          </a:xfrm>
        </p:spPr>
        <p:txBody>
          <a:bodyPr/>
          <a:lstStyle/>
          <a:p>
            <a:r>
              <a:rPr lang="en-US" i="1" dirty="0"/>
              <a:t>The Golden Rule of Solubility is “Like Dissolves Like”</a:t>
            </a:r>
          </a:p>
          <a:p>
            <a:endParaRPr lang="en-US" dirty="0"/>
          </a:p>
          <a:p>
            <a:r>
              <a:rPr lang="en-US" dirty="0"/>
              <a:t>If two substances have very similar IMFs then they are likely to be soluble in one another.</a:t>
            </a:r>
          </a:p>
          <a:p>
            <a:endParaRPr lang="en-US" dirty="0"/>
          </a:p>
          <a:p>
            <a:r>
              <a:rPr lang="en-US" dirty="0"/>
              <a:t>Step 3 will be highly exothermic.  </a:t>
            </a:r>
          </a:p>
          <a:p>
            <a:endParaRPr lang="en-US" dirty="0"/>
          </a:p>
          <a:p>
            <a:r>
              <a:rPr lang="en-US" b="1" dirty="0"/>
              <a:t>Nonpolar</a:t>
            </a:r>
            <a:r>
              <a:rPr lang="en-US" dirty="0"/>
              <a:t> solvents dissolve nonpolar solutes. </a:t>
            </a:r>
          </a:p>
          <a:p>
            <a:endParaRPr lang="en-US" dirty="0"/>
          </a:p>
          <a:p>
            <a:r>
              <a:rPr lang="en-US" b="1" dirty="0"/>
              <a:t>Polar</a:t>
            </a:r>
            <a:r>
              <a:rPr lang="en-US" dirty="0"/>
              <a:t> solvents dissolve polar solutes and many ionic solutes. </a:t>
            </a:r>
          </a:p>
          <a:p>
            <a:endParaRPr lang="en-US" dirty="0"/>
          </a:p>
        </p:txBody>
      </p:sp>
    </p:spTree>
    <p:extLst>
      <p:ext uri="{BB962C8B-B14F-4D97-AF65-F5344CB8AC3E}">
        <p14:creationId xmlns:p14="http://schemas.microsoft.com/office/powerpoint/2010/main" val="198827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11.2 Electrolytes</a:t>
            </a:r>
          </a:p>
          <a:p>
            <a:pPr lvl="1"/>
            <a:r>
              <a:rPr lang="en-US" dirty="0"/>
              <a:t>Define and give examples of electrolytes</a:t>
            </a:r>
          </a:p>
          <a:p>
            <a:pPr lvl="1"/>
            <a:r>
              <a:rPr lang="en-US" dirty="0"/>
              <a:t>Distinguish between the physical and chemical changes that accompany dissolution of ionic and covalent electrolytes</a:t>
            </a:r>
          </a:p>
          <a:p>
            <a:pPr lvl="1"/>
            <a:r>
              <a:rPr lang="en-US" dirty="0"/>
              <a:t>Relate electrolyte strength to solute-solvent attractive forces</a:t>
            </a:r>
          </a:p>
        </p:txBody>
      </p:sp>
    </p:spTree>
    <p:extLst>
      <p:ext uri="{BB962C8B-B14F-4D97-AF65-F5344CB8AC3E}">
        <p14:creationId xmlns:p14="http://schemas.microsoft.com/office/powerpoint/2010/main" val="418712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Electrolytes</a:t>
            </a:r>
          </a:p>
        </p:txBody>
      </p:sp>
      <p:sp>
        <p:nvSpPr>
          <p:cNvPr id="3" name="Content Placeholder 2"/>
          <p:cNvSpPr>
            <a:spLocks noGrp="1"/>
          </p:cNvSpPr>
          <p:nvPr>
            <p:ph idx="1"/>
          </p:nvPr>
        </p:nvSpPr>
        <p:spPr>
          <a:xfrm>
            <a:off x="628650" y="955965"/>
            <a:ext cx="7886700" cy="4551217"/>
          </a:xfrm>
        </p:spPr>
        <p:txBody>
          <a:bodyPr/>
          <a:lstStyle/>
          <a:p>
            <a:r>
              <a:rPr lang="en-US" b="1" dirty="0"/>
              <a:t>Electrolytes: </a:t>
            </a:r>
            <a:r>
              <a:rPr lang="en-US" dirty="0"/>
              <a:t>Substances that dissolve in water and undergo a physical or chemical change to produce ions.</a:t>
            </a:r>
          </a:p>
          <a:p>
            <a:endParaRPr lang="en-US" dirty="0"/>
          </a:p>
          <a:p>
            <a:r>
              <a:rPr lang="en-US" b="1" dirty="0"/>
              <a:t>Nonelectrolytes: </a:t>
            </a:r>
            <a:r>
              <a:rPr lang="en-US" dirty="0"/>
              <a:t>Substances that do not produce ions when dissolved in water. </a:t>
            </a:r>
          </a:p>
          <a:p>
            <a:endParaRPr lang="en-US" dirty="0"/>
          </a:p>
        </p:txBody>
      </p:sp>
    </p:spTree>
    <p:extLst>
      <p:ext uri="{BB962C8B-B14F-4D97-AF65-F5344CB8AC3E}">
        <p14:creationId xmlns:p14="http://schemas.microsoft.com/office/powerpoint/2010/main" val="269323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11.1 The Dissolution Process</a:t>
            </a:r>
          </a:p>
          <a:p>
            <a:r>
              <a:rPr lang="en-US" dirty="0"/>
              <a:t>11.2 Electrolytes</a:t>
            </a:r>
          </a:p>
          <a:p>
            <a:r>
              <a:rPr lang="en-US" dirty="0"/>
              <a:t>11.3 Solubility</a:t>
            </a:r>
          </a:p>
          <a:p>
            <a:r>
              <a:rPr lang="en-US" dirty="0"/>
              <a:t>11.4 Colligative Properties</a:t>
            </a:r>
          </a:p>
          <a:p>
            <a:r>
              <a:rPr lang="en-US" dirty="0"/>
              <a:t>11.5 Colloids</a:t>
            </a:r>
          </a:p>
        </p:txBody>
      </p:sp>
    </p:spTree>
    <p:extLst>
      <p:ext uri="{BB962C8B-B14F-4D97-AF65-F5344CB8AC3E}">
        <p14:creationId xmlns:p14="http://schemas.microsoft.com/office/powerpoint/2010/main" val="64611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vs. Weak Electrolytes</a:t>
            </a:r>
          </a:p>
        </p:txBody>
      </p:sp>
      <p:sp>
        <p:nvSpPr>
          <p:cNvPr id="3" name="Content Placeholder 2"/>
          <p:cNvSpPr>
            <a:spLocks noGrp="1"/>
          </p:cNvSpPr>
          <p:nvPr>
            <p:ph idx="1"/>
          </p:nvPr>
        </p:nvSpPr>
        <p:spPr>
          <a:xfrm>
            <a:off x="628650" y="955965"/>
            <a:ext cx="7886700" cy="4779817"/>
          </a:xfrm>
        </p:spPr>
        <p:txBody>
          <a:bodyPr/>
          <a:lstStyle/>
          <a:p>
            <a:r>
              <a:rPr lang="en-US" b="1" dirty="0"/>
              <a:t>Strong electrolytes: </a:t>
            </a:r>
            <a:r>
              <a:rPr lang="en-US" dirty="0"/>
              <a:t>Essentially 100% of the dissolved substance generates ions.</a:t>
            </a:r>
          </a:p>
          <a:p>
            <a:endParaRPr lang="en-US" dirty="0"/>
          </a:p>
          <a:p>
            <a:r>
              <a:rPr lang="en-US" b="1" dirty="0"/>
              <a:t>Weak electrolytes: </a:t>
            </a:r>
            <a:r>
              <a:rPr lang="en-US" dirty="0"/>
              <a:t>Only a relatively small fraction of the dissolved substance generates ions.</a:t>
            </a:r>
          </a:p>
          <a:p>
            <a:endParaRPr lang="en-US" dirty="0"/>
          </a:p>
          <a:p>
            <a:endParaRPr lang="en-US" dirty="0"/>
          </a:p>
        </p:txBody>
      </p:sp>
    </p:spTree>
    <p:extLst>
      <p:ext uri="{BB962C8B-B14F-4D97-AF65-F5344CB8AC3E}">
        <p14:creationId xmlns:p14="http://schemas.microsoft.com/office/powerpoint/2010/main" val="254385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11.6</a:t>
            </a:r>
          </a:p>
        </p:txBody>
      </p:sp>
      <p:pic>
        <p:nvPicPr>
          <p:cNvPr id="2" name="Figure" descr="This diagram shows three separate beakers. Each has a wire plugged into a wall outlet. In each case, the wire leads from the wall to the beaker and is split resulting in two ends. One end leads to a light bulb and continues on to a rectangle labeled with a plus sign. The other end leads to a rectangle labeled with a minus sign. The rectangles are in a solution. In the first beaker, labeled “Ethanol No Conductivity,” four pairs of linked small green spheres suspended in the solution between the rectangles. In the second beaker, labeled “K C l Strong Conductivity,” six individual green spheres, three labeled plus and three labeled minus are suspended in the solution. Each of the six spheres has an arrow extending from it pointing to the rectangle labeled with the opposite sign. In the third beaker, labeled “Acetic acid solution Weak conductivity,” two pairs of joined green spheres and two individual spheres, one labeled plus and one labeled minus are shown suspended between the two rectangles. The plus labeled sphere has an arrow pointing to the rectangle labeled minus and the minus labeled sphere has an arrow pointing to the rectangle labeled plu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57275" y="1100931"/>
            <a:ext cx="7029450" cy="3505200"/>
          </a:xfrm>
        </p:spPr>
      </p:pic>
      <p:sp>
        <p:nvSpPr>
          <p:cNvPr id="7" name="Figure Legend"/>
          <p:cNvSpPr>
            <a:spLocks noGrp="1"/>
          </p:cNvSpPr>
          <p:nvPr>
            <p:ph idx="13"/>
          </p:nvPr>
        </p:nvSpPr>
        <p:spPr/>
        <p:txBody>
          <a:bodyPr>
            <a:normAutofit/>
          </a:bodyPr>
          <a:lstStyle/>
          <a:p>
            <a:r>
              <a:rPr lang="en-US" sz="1600" dirty="0"/>
              <a:t>Solutions of nonelectrolytes such as ethanol do not contain dissolved ions and cannot conduct electricity. Solutions of electrolytes contain ions that permit the passage of electricity. The conductivity of an electrolyte solution is related to the strength of the electrolyte.</a:t>
            </a:r>
          </a:p>
        </p:txBody>
      </p:sp>
    </p:spTree>
    <p:extLst>
      <p:ext uri="{BB962C8B-B14F-4D97-AF65-F5344CB8AC3E}">
        <p14:creationId xmlns:p14="http://schemas.microsoft.com/office/powerpoint/2010/main" val="385515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Ionic Electrolytes</a:t>
            </a:r>
          </a:p>
        </p:txBody>
      </p:sp>
      <p:sp>
        <p:nvSpPr>
          <p:cNvPr id="3" name="Content Placeholder 2"/>
          <p:cNvSpPr>
            <a:spLocks noGrp="1"/>
          </p:cNvSpPr>
          <p:nvPr>
            <p:ph idx="1"/>
          </p:nvPr>
        </p:nvSpPr>
        <p:spPr>
          <a:xfrm>
            <a:off x="628650" y="955965"/>
            <a:ext cx="7886700" cy="4862944"/>
          </a:xfrm>
        </p:spPr>
        <p:txBody>
          <a:bodyPr/>
          <a:lstStyle/>
          <a:p>
            <a:r>
              <a:rPr lang="en-US" dirty="0"/>
              <a:t>Water and other polar molecules are attracted to ions. </a:t>
            </a:r>
          </a:p>
          <a:p>
            <a:endParaRPr lang="en-US" dirty="0"/>
          </a:p>
          <a:p>
            <a:r>
              <a:rPr lang="en-US" dirty="0"/>
              <a:t>The electrostatic attraction between an ion and a molecule with a dipole (polar molecule) is called an</a:t>
            </a:r>
            <a:r>
              <a:rPr lang="en-US" b="1" dirty="0"/>
              <a:t> ion-dipole attraction</a:t>
            </a:r>
            <a:r>
              <a:rPr lang="en-US" dirty="0"/>
              <a:t>. </a:t>
            </a:r>
          </a:p>
          <a:p>
            <a:endParaRPr lang="en-US" dirty="0"/>
          </a:p>
          <a:p>
            <a:r>
              <a:rPr lang="en-US" dirty="0"/>
              <a:t>Water molecules surround and solvate the separated ions.</a:t>
            </a:r>
          </a:p>
          <a:p>
            <a:endParaRPr lang="en-US" dirty="0"/>
          </a:p>
          <a:p>
            <a:r>
              <a:rPr lang="en-US" dirty="0"/>
              <a:t>This physical process is known as </a:t>
            </a:r>
            <a:r>
              <a:rPr lang="en-US" b="1" dirty="0"/>
              <a:t>dissociation</a:t>
            </a:r>
            <a:r>
              <a:rPr lang="en-US" dirty="0"/>
              <a:t>. </a:t>
            </a:r>
          </a:p>
          <a:p>
            <a:endParaRPr lang="en-US" dirty="0"/>
          </a:p>
        </p:txBody>
      </p:sp>
    </p:spTree>
    <p:extLst>
      <p:ext uri="{BB962C8B-B14F-4D97-AF65-F5344CB8AC3E}">
        <p14:creationId xmlns:p14="http://schemas.microsoft.com/office/powerpoint/2010/main" val="2978127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11.7</a:t>
            </a:r>
          </a:p>
        </p:txBody>
      </p:sp>
      <p:pic>
        <p:nvPicPr>
          <p:cNvPr id="2" name="Figure" descr="The diagram shows eight purple spheres labeled K superscript plus and eight green spheres labeled C l superscript minus mixed and touching near the center of the diagram. Outside of this cluster of spheres are seventeen clusters of three spheres, which include one red and two white spheres. A red sphere in one of these clusters is labeled O. A white sphere is labeled H. Two of the green C l superscript minus spheres are surrounded by three of the red and white clusters, with the red spheres closer to the green spheres than the white spheres. One of the K superscript plus purple spheres is surrounded by four of the red and white clusters. The white spheres of these clusters are closest to the purple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62225" y="1100931"/>
            <a:ext cx="4019550" cy="3505200"/>
          </a:xfrm>
        </p:spPr>
      </p:pic>
      <p:sp>
        <p:nvSpPr>
          <p:cNvPr id="7" name="Figure Legend"/>
          <p:cNvSpPr>
            <a:spLocks noGrp="1"/>
          </p:cNvSpPr>
          <p:nvPr>
            <p:ph idx="13"/>
          </p:nvPr>
        </p:nvSpPr>
        <p:spPr/>
        <p:txBody>
          <a:bodyPr>
            <a:normAutofit/>
          </a:bodyPr>
          <a:lstStyle/>
          <a:p>
            <a:r>
              <a:rPr lang="en-US" sz="1600" dirty="0"/>
              <a:t>As potassium chloride (</a:t>
            </a:r>
            <a:r>
              <a:rPr lang="en-US" sz="1600" dirty="0" err="1"/>
              <a:t>KCl</a:t>
            </a:r>
            <a:r>
              <a:rPr lang="en-US" sz="1600" dirty="0"/>
              <a:t>) dissolves in water, the ions are hydrated. The polar water molecules are attracted by the charges on the K</a:t>
            </a:r>
            <a:r>
              <a:rPr lang="en-US" sz="1600" baseline="30000" dirty="0"/>
              <a:t>+</a:t>
            </a:r>
            <a:r>
              <a:rPr lang="en-US" sz="1600" dirty="0"/>
              <a:t> and </a:t>
            </a:r>
            <a:r>
              <a:rPr lang="en-US" sz="1600" dirty="0" err="1"/>
              <a:t>Cl</a:t>
            </a:r>
            <a:r>
              <a:rPr lang="en-US" sz="1600" baseline="30000" dirty="0"/>
              <a:t>−</a:t>
            </a:r>
            <a:r>
              <a:rPr lang="en-US" sz="1600" dirty="0"/>
              <a:t> ions. Water molecules in front of and behind the ions are not shown.</a:t>
            </a:r>
          </a:p>
        </p:txBody>
      </p:sp>
    </p:spTree>
    <p:extLst>
      <p:ext uri="{BB962C8B-B14F-4D97-AF65-F5344CB8AC3E}">
        <p14:creationId xmlns:p14="http://schemas.microsoft.com/office/powerpoint/2010/main" val="2008152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of Ionic Compounds</a:t>
            </a:r>
          </a:p>
        </p:txBody>
      </p:sp>
      <p:sp>
        <p:nvSpPr>
          <p:cNvPr id="3" name="Content Placeholder 2"/>
          <p:cNvSpPr>
            <a:spLocks noGrp="1"/>
          </p:cNvSpPr>
          <p:nvPr>
            <p:ph idx="1"/>
          </p:nvPr>
        </p:nvSpPr>
        <p:spPr/>
        <p:txBody>
          <a:bodyPr/>
          <a:lstStyle/>
          <a:p>
            <a:r>
              <a:rPr lang="en-US" dirty="0"/>
              <a:t>Competing forces influence the extent of solubility of an ionic compound.</a:t>
            </a:r>
          </a:p>
          <a:p>
            <a:endParaRPr lang="en-US" dirty="0"/>
          </a:p>
          <a:p>
            <a:pPr marL="457200" indent="-457200">
              <a:buFont typeface="+mj-lt"/>
              <a:buAutoNum type="arabicParenR"/>
            </a:pPr>
            <a:r>
              <a:rPr lang="en-US" dirty="0"/>
              <a:t>Ion-dipole attraction: </a:t>
            </a:r>
            <a:r>
              <a:rPr lang="en-US" i="1" dirty="0"/>
              <a:t>If this is the dominate force then the compound it “pulled” into solution and has very high water solubility.</a:t>
            </a:r>
          </a:p>
          <a:p>
            <a:pPr marL="457200" indent="-457200">
              <a:buFont typeface="+mj-lt"/>
              <a:buAutoNum type="arabicParenR"/>
            </a:pPr>
            <a:endParaRPr lang="en-US" dirty="0"/>
          </a:p>
          <a:p>
            <a:pPr marL="457200" indent="-457200">
              <a:buFont typeface="+mj-lt"/>
              <a:buAutoNum type="arabicParenR"/>
            </a:pPr>
            <a:r>
              <a:rPr lang="en-US" dirty="0"/>
              <a:t>The force of attraction between oppositely charged ions: </a:t>
            </a:r>
            <a:r>
              <a:rPr lang="en-US" i="1" dirty="0"/>
              <a:t>If this is the dominate force then the compound tends to remain un-dissolved and in the solid state, and have very low water solubility. </a:t>
            </a:r>
          </a:p>
          <a:p>
            <a:endParaRPr lang="en-US" dirty="0"/>
          </a:p>
        </p:txBody>
      </p:sp>
    </p:spTree>
    <p:extLst>
      <p:ext uri="{BB962C8B-B14F-4D97-AF65-F5344CB8AC3E}">
        <p14:creationId xmlns:p14="http://schemas.microsoft.com/office/powerpoint/2010/main" val="1406479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Covalent Electrolytes</a:t>
            </a:r>
          </a:p>
        </p:txBody>
      </p:sp>
      <p:sp>
        <p:nvSpPr>
          <p:cNvPr id="3" name="Content Placeholder 2"/>
          <p:cNvSpPr>
            <a:spLocks noGrp="1"/>
          </p:cNvSpPr>
          <p:nvPr>
            <p:ph idx="1"/>
          </p:nvPr>
        </p:nvSpPr>
        <p:spPr/>
        <p:txBody>
          <a:bodyPr/>
          <a:lstStyle/>
          <a:p>
            <a:r>
              <a:rPr lang="en-US" dirty="0"/>
              <a:t>Some covalent compounds are electrolytes because they chemically react with water to produce ions. </a:t>
            </a:r>
          </a:p>
          <a:p>
            <a:endParaRPr lang="en-US" dirty="0"/>
          </a:p>
          <a:p>
            <a:r>
              <a:rPr lang="en-US" dirty="0"/>
              <a:t>Example: </a:t>
            </a:r>
            <a:r>
              <a:rPr lang="en-US" dirty="0" err="1"/>
              <a:t>HCl</a:t>
            </a:r>
            <a:endParaRPr lang="en-US" dirty="0"/>
          </a:p>
          <a:p>
            <a:endParaRPr lang="en-US" dirty="0"/>
          </a:p>
        </p:txBody>
      </p:sp>
    </p:spTree>
    <p:extLst>
      <p:ext uri="{BB962C8B-B14F-4D97-AF65-F5344CB8AC3E}">
        <p14:creationId xmlns:p14="http://schemas.microsoft.com/office/powerpoint/2010/main" val="3664048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11.1</a:t>
            </a:r>
          </a:p>
        </p:txBody>
      </p:sp>
      <p:pic>
        <p:nvPicPr>
          <p:cNvPr id="2" name="Figure" descr="A chemical equation is shown. To the left, two hydrogen atoms are linked, each with a single dash to a central oxygen atom to the left and below the oxygen symbol, which has two pairs of dots, above and to the right of the atom. A plus sign is shown to the right, then a hydrogen atom linked to the left side of chlorine atom by a single dash with three pairs of dots, above, to the right, and below the element symbol. An arrow points to the products which are three hydrogen atoms linked by single dashes to a central oxygen atom shown in brackets with superscript plus. The oxygen atom has a single pair of dots above the element symbol. This is followed by a plus and C l superscript minus. This symbol is surrounded by four pairs of dots, above and below and to the left and right of the element symbol."/>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320267"/>
            <a:ext cx="7886700" cy="1066528"/>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608409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11.3 Solubility</a:t>
            </a:r>
          </a:p>
          <a:p>
            <a:pPr lvl="1"/>
            <a:r>
              <a:rPr lang="en-US" dirty="0"/>
              <a:t>Describe the effects of temperature and pressure on solubility</a:t>
            </a:r>
          </a:p>
          <a:p>
            <a:pPr lvl="1"/>
            <a:r>
              <a:rPr lang="en-US" dirty="0"/>
              <a:t>State Henry’s law and use it in calculations involving the solubility of a gas in a liquid</a:t>
            </a:r>
          </a:p>
          <a:p>
            <a:pPr lvl="1"/>
            <a:r>
              <a:rPr lang="en-US" dirty="0"/>
              <a:t>Explain the degrees of solubility possible for liquid-liquid solutions</a:t>
            </a:r>
          </a:p>
        </p:txBody>
      </p:sp>
    </p:spTree>
    <p:extLst>
      <p:ext uri="{BB962C8B-B14F-4D97-AF65-F5344CB8AC3E}">
        <p14:creationId xmlns:p14="http://schemas.microsoft.com/office/powerpoint/2010/main" val="150449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a:t>
            </a:r>
          </a:p>
        </p:txBody>
      </p:sp>
      <p:sp>
        <p:nvSpPr>
          <p:cNvPr id="3" name="Content Placeholder 2"/>
          <p:cNvSpPr>
            <a:spLocks noGrp="1"/>
          </p:cNvSpPr>
          <p:nvPr>
            <p:ph idx="1"/>
          </p:nvPr>
        </p:nvSpPr>
        <p:spPr/>
        <p:txBody>
          <a:bodyPr/>
          <a:lstStyle/>
          <a:p>
            <a:r>
              <a:rPr lang="en-US" dirty="0"/>
              <a:t>Even most highly water soluble compounds have a limit to how much you can dissolve.</a:t>
            </a:r>
          </a:p>
          <a:p>
            <a:endParaRPr lang="en-US" dirty="0"/>
          </a:p>
          <a:p>
            <a:r>
              <a:rPr lang="en-US" b="1" dirty="0"/>
              <a:t>Solubility: </a:t>
            </a:r>
            <a:r>
              <a:rPr lang="en-US" dirty="0"/>
              <a:t>The maximum concentration of a solute that can be achieved in a particular solvent under given conditions.</a:t>
            </a:r>
          </a:p>
          <a:p>
            <a:endParaRPr lang="en-US" dirty="0"/>
          </a:p>
        </p:txBody>
      </p:sp>
    </p:spTree>
    <p:extLst>
      <p:ext uri="{BB962C8B-B14F-4D97-AF65-F5344CB8AC3E}">
        <p14:creationId xmlns:p14="http://schemas.microsoft.com/office/powerpoint/2010/main" val="44924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Solubility Terms</a:t>
            </a:r>
          </a:p>
        </p:txBody>
      </p:sp>
      <p:sp>
        <p:nvSpPr>
          <p:cNvPr id="3" name="Content Placeholder 2"/>
          <p:cNvSpPr>
            <a:spLocks noGrp="1"/>
          </p:cNvSpPr>
          <p:nvPr>
            <p:ph idx="1"/>
          </p:nvPr>
        </p:nvSpPr>
        <p:spPr>
          <a:xfrm>
            <a:off x="628650" y="955965"/>
            <a:ext cx="7886700" cy="4457699"/>
          </a:xfrm>
        </p:spPr>
        <p:txBody>
          <a:bodyPr/>
          <a:lstStyle/>
          <a:p>
            <a:r>
              <a:rPr lang="en-US" dirty="0"/>
              <a:t>When a solute’s concentration </a:t>
            </a:r>
            <a:r>
              <a:rPr lang="en-US" i="1" dirty="0"/>
              <a:t>equals</a:t>
            </a:r>
            <a:r>
              <a:rPr lang="en-US" dirty="0"/>
              <a:t> its solubility the solution is called </a:t>
            </a:r>
            <a:r>
              <a:rPr lang="en-US" b="1" dirty="0"/>
              <a:t>saturated</a:t>
            </a:r>
            <a:r>
              <a:rPr lang="en-US" dirty="0"/>
              <a:t>.</a:t>
            </a:r>
          </a:p>
          <a:p>
            <a:endParaRPr lang="en-US" dirty="0"/>
          </a:p>
          <a:p>
            <a:r>
              <a:rPr lang="en-US" dirty="0"/>
              <a:t>When a solute’s concentration is </a:t>
            </a:r>
            <a:r>
              <a:rPr lang="en-US" i="1" dirty="0"/>
              <a:t>less than </a:t>
            </a:r>
            <a:r>
              <a:rPr lang="en-US" dirty="0"/>
              <a:t>its solubility the solution is called </a:t>
            </a:r>
            <a:r>
              <a:rPr lang="en-US" b="1" dirty="0"/>
              <a:t>unsaturated</a:t>
            </a:r>
            <a:r>
              <a:rPr lang="en-US" dirty="0"/>
              <a:t>.</a:t>
            </a:r>
          </a:p>
          <a:p>
            <a:endParaRPr lang="en-US" dirty="0"/>
          </a:p>
          <a:p>
            <a:r>
              <a:rPr lang="en-US" dirty="0"/>
              <a:t>When a solute’s concentration is </a:t>
            </a:r>
            <a:r>
              <a:rPr lang="en-US" i="1" dirty="0"/>
              <a:t>greater than </a:t>
            </a:r>
            <a:r>
              <a:rPr lang="en-US" dirty="0"/>
              <a:t>its solubility the solution is called </a:t>
            </a:r>
            <a:r>
              <a:rPr lang="en-US" b="1" dirty="0"/>
              <a:t>supersaturated</a:t>
            </a:r>
            <a:r>
              <a:rPr lang="en-US" dirty="0"/>
              <a:t>.</a:t>
            </a:r>
          </a:p>
          <a:p>
            <a:endParaRPr lang="en-US" dirty="0"/>
          </a:p>
        </p:txBody>
      </p:sp>
    </p:spTree>
    <p:extLst>
      <p:ext uri="{BB962C8B-B14F-4D97-AF65-F5344CB8AC3E}">
        <p14:creationId xmlns:p14="http://schemas.microsoft.com/office/powerpoint/2010/main" val="277827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a:t>
            </a:r>
          </a:p>
        </p:txBody>
      </p:sp>
      <p:pic>
        <p:nvPicPr>
          <p:cNvPr id="2" name="Figure" descr="This figure shows an underwater photo of a colorful coral ree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121846"/>
            <a:ext cx="7886700" cy="3463371"/>
          </a:xfrm>
        </p:spPr>
      </p:pic>
      <p:sp>
        <p:nvSpPr>
          <p:cNvPr id="7" name="Figure Legend"/>
          <p:cNvSpPr>
            <a:spLocks noGrp="1"/>
          </p:cNvSpPr>
          <p:nvPr>
            <p:ph idx="13"/>
          </p:nvPr>
        </p:nvSpPr>
        <p:spPr/>
        <p:txBody>
          <a:bodyPr>
            <a:normAutofit/>
          </a:bodyPr>
          <a:lstStyle/>
          <a:p>
            <a:r>
              <a:rPr lang="en-US" sz="1600" dirty="0"/>
              <a:t>Coral reefs, such as this one at the Palmyra Atoll National Wildlife Refuge, are vital to the ecosystem of earth’s oceans but are threatened by climate change and dissolved pollution. Marine life depends on the specific chemical composition of the complex mixture we know as seawater. (credit: modification of work by “USFWS – Pacific Region”/Wikimedia Commons)</a:t>
            </a:r>
          </a:p>
        </p:txBody>
      </p:sp>
    </p:spTree>
    <p:extLst>
      <p:ext uri="{BB962C8B-B14F-4D97-AF65-F5344CB8AC3E}">
        <p14:creationId xmlns:p14="http://schemas.microsoft.com/office/powerpoint/2010/main" val="65251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Solubility</a:t>
            </a:r>
          </a:p>
        </p:txBody>
      </p:sp>
      <p:sp>
        <p:nvSpPr>
          <p:cNvPr id="3" name="Content Placeholder 2"/>
          <p:cNvSpPr>
            <a:spLocks noGrp="1"/>
          </p:cNvSpPr>
          <p:nvPr>
            <p:ph idx="1"/>
          </p:nvPr>
        </p:nvSpPr>
        <p:spPr>
          <a:xfrm>
            <a:off x="628650" y="955965"/>
            <a:ext cx="7886700" cy="4894117"/>
          </a:xfrm>
        </p:spPr>
        <p:txBody>
          <a:bodyPr/>
          <a:lstStyle/>
          <a:p>
            <a:r>
              <a:rPr lang="en-US" dirty="0"/>
              <a:t>The extent to which a solute dissolves in a solvent depends on several factors:</a:t>
            </a:r>
          </a:p>
          <a:p>
            <a:endParaRPr lang="en-US" dirty="0"/>
          </a:p>
          <a:p>
            <a:pPr lvl="1"/>
            <a:r>
              <a:rPr lang="en-US" dirty="0"/>
              <a:t>The nature of the solvent and solute molecules and the interactions between them.</a:t>
            </a:r>
          </a:p>
          <a:p>
            <a:pPr lvl="1"/>
            <a:endParaRPr lang="en-US" dirty="0"/>
          </a:p>
          <a:p>
            <a:pPr lvl="1"/>
            <a:r>
              <a:rPr lang="en-US" dirty="0"/>
              <a:t>The temperature at which the solution is formed.</a:t>
            </a:r>
          </a:p>
          <a:p>
            <a:pPr lvl="1"/>
            <a:endParaRPr lang="en-US" dirty="0"/>
          </a:p>
          <a:p>
            <a:pPr lvl="1"/>
            <a:r>
              <a:rPr lang="en-US" dirty="0"/>
              <a:t>When dealing with a gaseous solute, the pressure is also important. </a:t>
            </a:r>
          </a:p>
          <a:p>
            <a:endParaRPr lang="en-US" dirty="0"/>
          </a:p>
        </p:txBody>
      </p:sp>
    </p:spTree>
    <p:extLst>
      <p:ext uri="{BB962C8B-B14F-4D97-AF65-F5344CB8AC3E}">
        <p14:creationId xmlns:p14="http://schemas.microsoft.com/office/powerpoint/2010/main" val="4074810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6"/>
            <a:ext cx="7886700" cy="466148"/>
          </a:xfrm>
        </p:spPr>
        <p:txBody>
          <a:bodyPr>
            <a:normAutofit/>
          </a:bodyPr>
          <a:lstStyle/>
          <a:p>
            <a:r>
              <a:rPr lang="en-US" dirty="0">
                <a:solidFill>
                  <a:srgbClr val="6CB255"/>
                </a:solidFill>
              </a:rPr>
              <a:t>Figure 11.8</a:t>
            </a:r>
          </a:p>
        </p:txBody>
      </p:sp>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The </a:t>
            </a:r>
            <a:r>
              <a:rPr lang="en-US" sz="1600" dirty="0" err="1">
                <a:solidFill>
                  <a:schemeClr val="tx1"/>
                </a:solidFill>
              </a:rPr>
              <a:t>solubilities</a:t>
            </a:r>
            <a:r>
              <a:rPr lang="en-US" sz="1600" dirty="0">
                <a:solidFill>
                  <a:schemeClr val="tx1"/>
                </a:solidFill>
              </a:rPr>
              <a:t> of these gases in water decrease as the temperature increases. All </a:t>
            </a:r>
            <a:r>
              <a:rPr lang="en-US" sz="1600" dirty="0" err="1">
                <a:solidFill>
                  <a:schemeClr val="tx1"/>
                </a:solidFill>
              </a:rPr>
              <a:t>solubilities</a:t>
            </a:r>
            <a:r>
              <a:rPr lang="en-US" sz="1600" dirty="0">
                <a:solidFill>
                  <a:schemeClr val="tx1"/>
                </a:solidFill>
              </a:rPr>
              <a:t> were measured with a constant pressure of 101.3 </a:t>
            </a:r>
            <a:r>
              <a:rPr lang="en-US" sz="1600" dirty="0" err="1">
                <a:solidFill>
                  <a:schemeClr val="tx1"/>
                </a:solidFill>
              </a:rPr>
              <a:t>kPa</a:t>
            </a:r>
            <a:r>
              <a:rPr lang="en-US" sz="1600" dirty="0">
                <a:solidFill>
                  <a:schemeClr val="tx1"/>
                </a:solidFill>
              </a:rPr>
              <a:t> (1 </a:t>
            </a:r>
            <a:r>
              <a:rPr lang="en-US" sz="1600" dirty="0" err="1">
                <a:solidFill>
                  <a:schemeClr val="tx1"/>
                </a:solidFill>
              </a:rPr>
              <a:t>atm</a:t>
            </a:r>
            <a:r>
              <a:rPr lang="en-US" sz="1600" dirty="0">
                <a:solidFill>
                  <a:schemeClr val="tx1"/>
                </a:solidFill>
              </a:rPr>
              <a:t>) of gas above the solutions.</a:t>
            </a:r>
          </a:p>
        </p:txBody>
      </p:sp>
      <p:sp>
        <p:nvSpPr>
          <p:cNvPr id="3" name="Content Placeholder 2"/>
          <p:cNvSpPr>
            <a:spLocks noGrp="1"/>
          </p:cNvSpPr>
          <p:nvPr>
            <p:ph sz="half" idx="1"/>
          </p:nvPr>
        </p:nvSpPr>
        <p:spPr/>
        <p:txBody>
          <a:bodyPr/>
          <a:lstStyle/>
          <a:p>
            <a:endParaRPr lang="en-US"/>
          </a:p>
        </p:txBody>
      </p:sp>
      <p:pic>
        <p:nvPicPr>
          <p:cNvPr id="14338" name="Picture 2" descr="This graph shows solubilities of methane, oxygen, carbon monoxide, nitrogen, and helium in 10 superscript negative 3 mol L superscript negative 1 at temperatures ranging from 0 to 30 degrees Celsius. Solubilities as indicated on the graph in decreasing order are methane, oxygen, carbon monoxide, nitrogen, and helium. At ten degrees, solubilities in 10 superscript negative 3mol L superscript negative 1 are approximately as follows; methane 1.9, oxygen 1.8, carbon monoxide 1.2, nitrogen 0.7, and helium 0.4. At twenty degrees, solubilities in 10 superscript negative 3 mol L superscript negative 1 are approximately as follows; methane 1.2, oxygen 1.1, carbon monoxide 0.9, nitrogen 0.5, and helium 0.3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763" y="1107617"/>
            <a:ext cx="4221162" cy="439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3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and Gas Solubility</a:t>
            </a:r>
          </a:p>
        </p:txBody>
      </p:sp>
      <p:sp>
        <p:nvSpPr>
          <p:cNvPr id="3" name="Content Placeholder 2"/>
          <p:cNvSpPr>
            <a:spLocks noGrp="1"/>
          </p:cNvSpPr>
          <p:nvPr>
            <p:ph idx="1"/>
          </p:nvPr>
        </p:nvSpPr>
        <p:spPr>
          <a:xfrm>
            <a:off x="628650" y="955965"/>
            <a:ext cx="7886700" cy="4675908"/>
          </a:xfrm>
        </p:spPr>
        <p:txBody>
          <a:bodyPr/>
          <a:lstStyle/>
          <a:p>
            <a:r>
              <a:rPr lang="en-US" dirty="0"/>
              <a:t>Pressure has a major effect on the solubility of a gas in a liquid.</a:t>
            </a:r>
          </a:p>
          <a:p>
            <a:endParaRPr lang="en-US" dirty="0"/>
          </a:p>
          <a:p>
            <a:r>
              <a:rPr lang="en-US" dirty="0"/>
              <a:t>Gas solubility (C</a:t>
            </a:r>
            <a:r>
              <a:rPr lang="en-US" baseline="-25000" dirty="0"/>
              <a:t>g</a:t>
            </a:r>
            <a:r>
              <a:rPr lang="en-US" dirty="0"/>
              <a:t>) and partial pressure (</a:t>
            </a:r>
            <a:r>
              <a:rPr lang="en-US" dirty="0" err="1"/>
              <a:t>P</a:t>
            </a:r>
            <a:r>
              <a:rPr lang="en-US" baseline="-25000" dirty="0" err="1"/>
              <a:t>g</a:t>
            </a:r>
            <a:r>
              <a:rPr lang="en-US" dirty="0"/>
              <a:t>) are directly proportional. </a:t>
            </a:r>
          </a:p>
          <a:p>
            <a:endParaRPr lang="en-US" dirty="0"/>
          </a:p>
          <a:p>
            <a:r>
              <a:rPr lang="en-US" b="1" dirty="0"/>
              <a:t>Henry’s Law: </a:t>
            </a:r>
            <a:r>
              <a:rPr lang="en-US" dirty="0"/>
              <a:t>Solubility of a Gas</a:t>
            </a:r>
          </a:p>
          <a:p>
            <a:endParaRPr lang="en-US" dirty="0"/>
          </a:p>
          <a:p>
            <a:endParaRPr lang="en-US" dirty="0"/>
          </a:p>
          <a:p>
            <a:endParaRPr lang="en-US" dirty="0"/>
          </a:p>
          <a:p>
            <a:r>
              <a:rPr lang="en-US" i="1" dirty="0"/>
              <a:t>k</a:t>
            </a:r>
            <a:r>
              <a:rPr lang="en-US" dirty="0"/>
              <a:t> = constant of that particular gas-liquid system and temperature.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26604305"/>
              </p:ext>
            </p:extLst>
          </p:nvPr>
        </p:nvGraphicFramePr>
        <p:xfrm>
          <a:off x="3716480" y="3060988"/>
          <a:ext cx="1624445" cy="701465"/>
        </p:xfrm>
        <a:graphic>
          <a:graphicData uri="http://schemas.openxmlformats.org/presentationml/2006/ole">
            <mc:AlternateContent xmlns:mc="http://schemas.openxmlformats.org/markup-compatibility/2006">
              <mc:Choice xmlns:v="urn:schemas-microsoft-com:vml" Requires="v">
                <p:oleObj spid="_x0000_s2089" name="Equation" r:id="rId3" imgW="558720" imgH="241200" progId="Equation.DSMT4">
                  <p:embed/>
                </p:oleObj>
              </mc:Choice>
              <mc:Fallback>
                <p:oleObj name="Equation" r:id="rId3" imgW="558720" imgH="241200" progId="Equation.DSMT4">
                  <p:embed/>
                  <p:pic>
                    <p:nvPicPr>
                      <p:cNvPr id="0" name=""/>
                      <p:cNvPicPr/>
                      <p:nvPr/>
                    </p:nvPicPr>
                    <p:blipFill>
                      <a:blip r:embed="rId4"/>
                      <a:stretch>
                        <a:fillRect/>
                      </a:stretch>
                    </p:blipFill>
                    <p:spPr>
                      <a:xfrm>
                        <a:off x="3716480" y="3060988"/>
                        <a:ext cx="1624445" cy="701465"/>
                      </a:xfrm>
                      <a:prstGeom prst="rect">
                        <a:avLst/>
                      </a:prstGeom>
                    </p:spPr>
                  </p:pic>
                </p:oleObj>
              </mc:Fallback>
            </mc:AlternateContent>
          </a:graphicData>
        </a:graphic>
      </p:graphicFrame>
    </p:spTree>
    <p:extLst>
      <p:ext uri="{BB962C8B-B14F-4D97-AF65-F5344CB8AC3E}">
        <p14:creationId xmlns:p14="http://schemas.microsoft.com/office/powerpoint/2010/main" val="3170863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lnSpcReduction="10000"/>
          </a:bodyPr>
          <a:lstStyle/>
          <a:p>
            <a:pPr marL="0" indent="0">
              <a:buNone/>
            </a:pPr>
            <a:r>
              <a:rPr lang="en-US" sz="1600" dirty="0"/>
              <a:t>(a) The small bubbles of air in this glass of chilled water formed when the water warmed to room temperature and the solubility of its dissolved air decreased. (b) The decreased solubility of oxygen in natural waters subjected to thermal pollution can result in large-scale fish kills. (credit a: modification of work by Liz West; credit b: modification of work by U.S. Fish and Wildlife Service)</a:t>
            </a:r>
          </a:p>
        </p:txBody>
      </p:sp>
      <p:pic>
        <p:nvPicPr>
          <p:cNvPr id="8" name="Figure" descr="Two photos are shown. The first shows the top portion of a transparent colorless glass of a clear colorless liquid with small bubbles near the interface of the liquid with the container. The second photo shows a portion of a partially frozen body of water with dead fish appearing on in the water and on an icy surface.">
            <a:extLst>
              <a:ext uri="{FF2B5EF4-FFF2-40B4-BE49-F238E27FC236}">
                <a16:creationId xmlns:a16="http://schemas.microsoft.com/office/drawing/2014/main" id="{17860263-27CA-42B2-9171-41A9DBCB5FE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478700"/>
            <a:ext cx="7886700" cy="2749662"/>
          </a:xfrm>
          <a:prstGeom prst="rect">
            <a:avLst/>
          </a:prstGeom>
        </p:spPr>
      </p:pic>
      <p:sp>
        <p:nvSpPr>
          <p:cNvPr id="9" name="Figure Number">
            <a:extLst>
              <a:ext uri="{FF2B5EF4-FFF2-40B4-BE49-F238E27FC236}">
                <a16:creationId xmlns:a16="http://schemas.microsoft.com/office/drawing/2014/main" id="{FD72D8C4-DAF3-4564-B83A-B403DFFC7992}"/>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11.9</a:t>
            </a:r>
          </a:p>
        </p:txBody>
      </p:sp>
    </p:spTree>
    <p:extLst>
      <p:ext uri="{BB962C8B-B14F-4D97-AF65-F5344CB8AC3E}">
        <p14:creationId xmlns:p14="http://schemas.microsoft.com/office/powerpoint/2010/main" val="1039996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76013"/>
            <a:ext cx="7886700" cy="424583"/>
          </a:xfrm>
        </p:spPr>
        <p:txBody>
          <a:bodyPr/>
          <a:lstStyle/>
          <a:p>
            <a:r>
              <a:rPr lang="en-US" dirty="0"/>
              <a:t>Figure 11.10</a:t>
            </a:r>
          </a:p>
        </p:txBody>
      </p:sp>
      <p:pic>
        <p:nvPicPr>
          <p:cNvPr id="2" name="Figure" descr="A dark brown liquid is shown in a clear, colorless container. A thick layer of beige bubbles appear at the surface of the liquid. In the liquid, thirteen small clusters of single black spheres with two red spheres attached to the left and right are shown. Red spheres represent oxygen atoms and black represent carbon atoms. Seven white arrows point upward in the container from these clusters to the bubble layer at the top of the liqui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24062" y="1100931"/>
            <a:ext cx="5095875" cy="3505200"/>
          </a:xfrm>
        </p:spPr>
      </p:pic>
      <p:sp>
        <p:nvSpPr>
          <p:cNvPr id="7" name="Figure Legend"/>
          <p:cNvSpPr>
            <a:spLocks noGrp="1"/>
          </p:cNvSpPr>
          <p:nvPr>
            <p:ph idx="13"/>
          </p:nvPr>
        </p:nvSpPr>
        <p:spPr/>
        <p:txBody>
          <a:bodyPr>
            <a:normAutofit/>
          </a:bodyPr>
          <a:lstStyle/>
          <a:p>
            <a:r>
              <a:rPr lang="en-US" sz="1600" dirty="0"/>
              <a:t>Opening the bottle of carbonated beverage reduces the pressure of the </a:t>
            </a:r>
            <a:r>
              <a:rPr lang="en-US" sz="1600" i="1" dirty="0"/>
              <a:t>gaseous </a:t>
            </a:r>
            <a:r>
              <a:rPr lang="en-US" sz="1600" dirty="0"/>
              <a:t>carbon dioxide above the beverage. The solubility of CO</a:t>
            </a:r>
            <a:r>
              <a:rPr lang="en-US" sz="1600" baseline="-25000" dirty="0"/>
              <a:t>2</a:t>
            </a:r>
            <a:r>
              <a:rPr lang="en-US" sz="1600" dirty="0"/>
              <a:t> is thus lowered, and some </a:t>
            </a:r>
            <a:r>
              <a:rPr lang="en-US" sz="1600" i="1" dirty="0"/>
              <a:t>dissolved </a:t>
            </a:r>
            <a:r>
              <a:rPr lang="en-US" sz="1600" dirty="0"/>
              <a:t>carbon dioxide may be seen leaving the solution as small gas bubbles. (credit: modification of work by Derrick Coetzee)</a:t>
            </a:r>
          </a:p>
        </p:txBody>
      </p:sp>
    </p:spTree>
    <p:extLst>
      <p:ext uri="{BB962C8B-B14F-4D97-AF65-F5344CB8AC3E}">
        <p14:creationId xmlns:p14="http://schemas.microsoft.com/office/powerpoint/2010/main" val="3174952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US Navy divers undergo training in a recompression chamber. (b) Divers receive hyperbaric oxygen therapy.</a:t>
            </a:r>
          </a:p>
        </p:txBody>
      </p:sp>
      <p:pic>
        <p:nvPicPr>
          <p:cNvPr id="8" name="Figure" descr="Two photos are shown. The first shows two people seated in a steel chamber on benches that run length of the chamber on each side. The chamber has a couple of small circular windows and an open hatch-type door. One of the two people is giving a thumbs up gesture. The second image provides a view through a small, circular window. Inside the two people can be seen with masks over their mouths and noses. The people appear to be reading.">
            <a:extLst>
              <a:ext uri="{FF2B5EF4-FFF2-40B4-BE49-F238E27FC236}">
                <a16:creationId xmlns:a16="http://schemas.microsoft.com/office/drawing/2014/main" id="{B614A5A1-60AC-483C-BDCE-D56EA6F9F3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164861"/>
            <a:ext cx="7886700" cy="3377341"/>
          </a:xfrm>
          <a:prstGeom prst="rect">
            <a:avLst/>
          </a:prstGeom>
        </p:spPr>
      </p:pic>
      <p:sp>
        <p:nvSpPr>
          <p:cNvPr id="9" name="Figure Number">
            <a:extLst>
              <a:ext uri="{FF2B5EF4-FFF2-40B4-BE49-F238E27FC236}">
                <a16:creationId xmlns:a16="http://schemas.microsoft.com/office/drawing/2014/main" id="{33D0AAC5-62DA-4B79-9652-4C7424DB3834}"/>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11.11</a:t>
            </a:r>
          </a:p>
        </p:txBody>
      </p:sp>
    </p:spTree>
    <p:extLst>
      <p:ext uri="{BB962C8B-B14F-4D97-AF65-F5344CB8AC3E}">
        <p14:creationId xmlns:p14="http://schemas.microsoft.com/office/powerpoint/2010/main" val="1216949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11.2</a:t>
            </a:r>
          </a:p>
        </p:txBody>
      </p:sp>
      <p:pic>
        <p:nvPicPr>
          <p:cNvPr id="2" name="Figure" descr="This reaction diagram shows three H atoms bonded to an N atom above, below, and two the left of the N. A single pair of dots is present on the right side of the N. This is followed by a plus, then two H atoms bonded to an O atom to the left and below the O. Two pairs of dots are present on the O, one above and the other to the right of the O. A double arrow, with a top arrow pointing right and a bottom arrow pointing left follows. To the right of the double arrow, four H atoms are shown bonded to a central N atom. These 5 atoms are enclosed in brackets with a superscript plus outside. A plus follows, then an O atom linked by a bond to an H atom on its right. The O atom has pairs of dots above, to the left, and below the atom. The linked O and H are enclosed in brackets with superscript minus outsid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91057"/>
            <a:ext cx="7886700" cy="1524949"/>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333154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lnSpcReduction="10000"/>
          </a:bodyPr>
          <a:lstStyle/>
          <a:p>
            <a:pPr marL="0" indent="0">
              <a:buNone/>
            </a:pPr>
            <a:r>
              <a:rPr lang="en-US" sz="1600" dirty="0"/>
              <a:t>(a) It is believed that the 1986 disaster that killed more than 1700 people near Lake </a:t>
            </a:r>
            <a:r>
              <a:rPr lang="en-US" sz="1600" dirty="0" err="1"/>
              <a:t>Nyos</a:t>
            </a:r>
            <a:r>
              <a:rPr lang="en-US" sz="1600" dirty="0"/>
              <a:t> in Cameroon resulted when a large volume of carbon dioxide gas was released from the lake. (b) A CO</a:t>
            </a:r>
            <a:r>
              <a:rPr lang="en-US" sz="1600" baseline="-25000" dirty="0"/>
              <a:t>2</a:t>
            </a:r>
            <a:r>
              <a:rPr lang="en-US" sz="1600" dirty="0"/>
              <a:t> vent has since been installed to help outgas the lake in a slow, controlled fashion and prevent a similar catastrophe from happening in the future. (credit a: modification of work by Jack Lockwood; credit b: modification of work by Bill Evans)</a:t>
            </a:r>
          </a:p>
        </p:txBody>
      </p:sp>
      <p:pic>
        <p:nvPicPr>
          <p:cNvPr id="8" name="Figure" descr="Two photos are shown. The first is an aerial view of a lake surrounded by green hills. The second shows a large body of water with a fountain sending liquid up into the air several yards or meters above the surface of the water.">
            <a:extLst>
              <a:ext uri="{FF2B5EF4-FFF2-40B4-BE49-F238E27FC236}">
                <a16:creationId xmlns:a16="http://schemas.microsoft.com/office/drawing/2014/main" id="{386E254B-B0FD-4100-8F37-8AD11367FD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395687"/>
            <a:ext cx="7886700" cy="2915689"/>
          </a:xfrm>
          <a:prstGeom prst="rect">
            <a:avLst/>
          </a:prstGeom>
        </p:spPr>
      </p:pic>
      <p:sp>
        <p:nvSpPr>
          <p:cNvPr id="9" name="Figure Number">
            <a:extLst>
              <a:ext uri="{FF2B5EF4-FFF2-40B4-BE49-F238E27FC236}">
                <a16:creationId xmlns:a16="http://schemas.microsoft.com/office/drawing/2014/main" id="{59E4ECC1-3487-4AC1-A27E-48E64AF23D2A}"/>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11.12</a:t>
            </a:r>
          </a:p>
        </p:txBody>
      </p:sp>
    </p:spTree>
    <p:extLst>
      <p:ext uri="{BB962C8B-B14F-4D97-AF65-F5344CB8AC3E}">
        <p14:creationId xmlns:p14="http://schemas.microsoft.com/office/powerpoint/2010/main" val="1533933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 of Liquids in Liquids</a:t>
            </a:r>
          </a:p>
        </p:txBody>
      </p:sp>
      <p:sp>
        <p:nvSpPr>
          <p:cNvPr id="3" name="Content Placeholder 2"/>
          <p:cNvSpPr>
            <a:spLocks noGrp="1"/>
          </p:cNvSpPr>
          <p:nvPr>
            <p:ph idx="1"/>
          </p:nvPr>
        </p:nvSpPr>
        <p:spPr/>
        <p:txBody>
          <a:bodyPr/>
          <a:lstStyle/>
          <a:p>
            <a:r>
              <a:rPr lang="en-US" dirty="0"/>
              <a:t>Liquids can be dissolved in other liquids.</a:t>
            </a:r>
          </a:p>
          <a:p>
            <a:endParaRPr lang="en-US" dirty="0"/>
          </a:p>
          <a:p>
            <a:r>
              <a:rPr lang="en-US" dirty="0"/>
              <a:t>Both solute and solvent are liquids.</a:t>
            </a:r>
          </a:p>
          <a:p>
            <a:endParaRPr lang="en-US" dirty="0"/>
          </a:p>
        </p:txBody>
      </p:sp>
    </p:spTree>
    <p:extLst>
      <p:ext uri="{BB962C8B-B14F-4D97-AF65-F5344CB8AC3E}">
        <p14:creationId xmlns:p14="http://schemas.microsoft.com/office/powerpoint/2010/main" val="254514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Miscible Liquids</a:t>
            </a:r>
          </a:p>
        </p:txBody>
      </p:sp>
      <p:sp>
        <p:nvSpPr>
          <p:cNvPr id="3" name="Content Placeholder 2"/>
          <p:cNvSpPr>
            <a:spLocks noGrp="1"/>
          </p:cNvSpPr>
          <p:nvPr>
            <p:ph idx="1"/>
          </p:nvPr>
        </p:nvSpPr>
        <p:spPr/>
        <p:txBody>
          <a:bodyPr/>
          <a:lstStyle/>
          <a:p>
            <a:r>
              <a:rPr lang="en-US" dirty="0"/>
              <a:t>Two liquids that mix with each other in all proportions are called </a:t>
            </a:r>
            <a:r>
              <a:rPr lang="en-US" b="1" dirty="0"/>
              <a:t>miscible</a:t>
            </a:r>
            <a:r>
              <a:rPr lang="en-US" dirty="0"/>
              <a:t>.</a:t>
            </a:r>
          </a:p>
          <a:p>
            <a:endParaRPr lang="en-US" dirty="0"/>
          </a:p>
          <a:p>
            <a:r>
              <a:rPr lang="en-US" dirty="0"/>
              <a:t>Examples: </a:t>
            </a:r>
          </a:p>
          <a:p>
            <a:pPr lvl="1"/>
            <a:r>
              <a:rPr lang="en-US" dirty="0"/>
              <a:t>Ethanol and water</a:t>
            </a:r>
          </a:p>
          <a:p>
            <a:pPr lvl="1"/>
            <a:r>
              <a:rPr lang="en-US" dirty="0"/>
              <a:t>Gasoline and oil</a:t>
            </a:r>
          </a:p>
          <a:p>
            <a:endParaRPr lang="en-US" dirty="0"/>
          </a:p>
        </p:txBody>
      </p:sp>
    </p:spTree>
    <p:extLst>
      <p:ext uri="{BB962C8B-B14F-4D97-AF65-F5344CB8AC3E}">
        <p14:creationId xmlns:p14="http://schemas.microsoft.com/office/powerpoint/2010/main" val="189461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11.1 The Dissolution Process</a:t>
            </a:r>
          </a:p>
          <a:p>
            <a:pPr lvl="1"/>
            <a:r>
              <a:rPr lang="en-US" dirty="0"/>
              <a:t>Describe the basic properties of solutions and how they form</a:t>
            </a:r>
          </a:p>
          <a:p>
            <a:pPr lvl="1"/>
            <a:r>
              <a:rPr lang="en-US" dirty="0"/>
              <a:t>Predict whether a given mixture will yield a solution based on molecular properties of its components</a:t>
            </a:r>
          </a:p>
          <a:p>
            <a:pPr lvl="1"/>
            <a:r>
              <a:rPr lang="en-US" dirty="0"/>
              <a:t>Explain why some solutions either produce or absorb heat when they form</a:t>
            </a:r>
          </a:p>
        </p:txBody>
      </p:sp>
    </p:spTree>
    <p:extLst>
      <p:ext uri="{BB962C8B-B14F-4D97-AF65-F5344CB8AC3E}">
        <p14:creationId xmlns:p14="http://schemas.microsoft.com/office/powerpoint/2010/main" val="3600399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6"/>
            <a:ext cx="5240522" cy="466148"/>
          </a:xfrm>
        </p:spPr>
        <p:txBody>
          <a:bodyPr>
            <a:normAutofit/>
          </a:bodyPr>
          <a:lstStyle/>
          <a:p>
            <a:r>
              <a:rPr lang="en-US" dirty="0"/>
              <a:t>Figure 11.13</a:t>
            </a:r>
            <a:endParaRPr lang="en-US" sz="2400" dirty="0">
              <a:solidFill>
                <a:srgbClr val="6CB255"/>
              </a:solidFill>
            </a:endParaRPr>
          </a:p>
        </p:txBody>
      </p:sp>
      <p:sp>
        <p:nvSpPr>
          <p:cNvPr id="14" name="Figure Legend"/>
          <p:cNvSpPr>
            <a:spLocks noGrp="1"/>
          </p:cNvSpPr>
          <p:nvPr>
            <p:ph sz="half" idx="2"/>
          </p:nvPr>
        </p:nvSpPr>
        <p:spPr>
          <a:xfrm>
            <a:off x="4898850" y="1107617"/>
            <a:ext cx="4030664" cy="5256973"/>
          </a:xfrm>
        </p:spPr>
        <p:txBody>
          <a:bodyPr>
            <a:noAutofit/>
          </a:bodyPr>
          <a:lstStyle/>
          <a:p>
            <a:pPr marL="0" indent="0">
              <a:buNone/>
            </a:pPr>
            <a:r>
              <a:rPr lang="en-US" sz="1600" dirty="0">
                <a:solidFill>
                  <a:srgbClr val="000000"/>
                </a:solidFill>
              </a:rPr>
              <a:t>Water and antifreeze are miscible; mixtures of the two are homogeneous in all proportions. (credit: “dno1967”/Wikimedia commons)</a:t>
            </a:r>
          </a:p>
        </p:txBody>
      </p:sp>
      <p:pic>
        <p:nvPicPr>
          <p:cNvPr id="8" name="Figure" descr="This is a photo of a 1 gallon yellow plastic jug of Preston 50/50 Prediluted Antifreeze/Coolant."/>
          <p:cNvPicPr>
            <a:picLocks noChangeAspect="1"/>
          </p:cNvPicPr>
          <p:nvPr/>
        </p:nvPicPr>
        <p:blipFill>
          <a:blip r:embed="rId2" cstate="email">
            <a:extLst>
              <a:ext uri="{28A0092B-C50C-407E-A947-70E740481C1C}">
                <a14:useLocalDpi xmlns:a14="http://schemas.microsoft.com/office/drawing/2010/main" val="0"/>
              </a:ext>
            </a:extLst>
          </a:blip>
          <a:srcRect t="-2350" b="-2350"/>
          <a:stretch>
            <a:fillRect/>
          </a:stretch>
        </p:blipFill>
        <p:spPr>
          <a:xfrm>
            <a:off x="702359" y="1033968"/>
            <a:ext cx="4030663" cy="5256213"/>
          </a:xfrm>
          <a:prstGeom prst="rect">
            <a:avLst/>
          </a:prstGeom>
        </p:spPr>
      </p:pic>
    </p:spTree>
    <p:extLst>
      <p:ext uri="{BB962C8B-B14F-4D97-AF65-F5344CB8AC3E}">
        <p14:creationId xmlns:p14="http://schemas.microsoft.com/office/powerpoint/2010/main" val="179769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Immiscible Liquids</a:t>
            </a:r>
          </a:p>
        </p:txBody>
      </p:sp>
      <p:sp>
        <p:nvSpPr>
          <p:cNvPr id="3" name="Content Placeholder 2"/>
          <p:cNvSpPr>
            <a:spLocks noGrp="1"/>
          </p:cNvSpPr>
          <p:nvPr>
            <p:ph idx="1"/>
          </p:nvPr>
        </p:nvSpPr>
        <p:spPr/>
        <p:txBody>
          <a:bodyPr/>
          <a:lstStyle/>
          <a:p>
            <a:r>
              <a:rPr lang="en-US" dirty="0"/>
              <a:t>Two liquids that do not mix to an appreciable extent are called </a:t>
            </a:r>
            <a:r>
              <a:rPr lang="en-US" b="1" dirty="0"/>
              <a:t>immiscible</a:t>
            </a:r>
            <a:r>
              <a:rPr lang="en-US" dirty="0"/>
              <a:t>. </a:t>
            </a:r>
          </a:p>
          <a:p>
            <a:endParaRPr lang="en-US" dirty="0"/>
          </a:p>
          <a:p>
            <a:r>
              <a:rPr lang="en-US" dirty="0"/>
              <a:t>Example: </a:t>
            </a:r>
          </a:p>
          <a:p>
            <a:pPr lvl="1"/>
            <a:r>
              <a:rPr lang="en-US" dirty="0"/>
              <a:t>Non-polar liquids (gasoline, oil, hydrocarbons) and water. </a:t>
            </a:r>
          </a:p>
          <a:p>
            <a:endParaRPr lang="en-US" dirty="0"/>
          </a:p>
        </p:txBody>
      </p:sp>
    </p:spTree>
    <p:extLst>
      <p:ext uri="{BB962C8B-B14F-4D97-AF65-F5344CB8AC3E}">
        <p14:creationId xmlns:p14="http://schemas.microsoft.com/office/powerpoint/2010/main" val="2000634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This is a photo of a clear, colorless martini glass containing a golden colored liquid layer resting on top of a clear, colorless liquid."/>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43414" y="1011238"/>
            <a:ext cx="3577708" cy="5165725"/>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Water and oil are immiscible. Mixtures of these two substances will form two separate layers with the less dense oil floating on top of the water. (credit: “</a:t>
            </a:r>
            <a:r>
              <a:rPr lang="en-US" sz="1600" dirty="0" err="1">
                <a:solidFill>
                  <a:schemeClr val="tx1"/>
                </a:solidFill>
              </a:rPr>
              <a:t>Yortw</a:t>
            </a:r>
            <a:r>
              <a:rPr lang="en-US" sz="1600" dirty="0">
                <a:solidFill>
                  <a:schemeClr val="tx1"/>
                </a:solidFill>
              </a:rPr>
              <a:t>”/Flickr)</a:t>
            </a:r>
          </a:p>
        </p:txBody>
      </p:sp>
      <p:sp>
        <p:nvSpPr>
          <p:cNvPr id="8" name="Figure Number">
            <a:extLst>
              <a:ext uri="{FF2B5EF4-FFF2-40B4-BE49-F238E27FC236}">
                <a16:creationId xmlns:a16="http://schemas.microsoft.com/office/drawing/2014/main" id="{C30511C1-79BF-469A-AFBD-EE3F53A8DADA}"/>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11.14</a:t>
            </a:r>
          </a:p>
        </p:txBody>
      </p:sp>
    </p:spTree>
    <p:extLst>
      <p:ext uri="{BB962C8B-B14F-4D97-AF65-F5344CB8AC3E}">
        <p14:creationId xmlns:p14="http://schemas.microsoft.com/office/powerpoint/2010/main" val="2553360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Partially Miscible Liquids</a:t>
            </a:r>
          </a:p>
        </p:txBody>
      </p:sp>
      <p:sp>
        <p:nvSpPr>
          <p:cNvPr id="3" name="Content Placeholder 2"/>
          <p:cNvSpPr>
            <a:spLocks noGrp="1"/>
          </p:cNvSpPr>
          <p:nvPr>
            <p:ph idx="1"/>
          </p:nvPr>
        </p:nvSpPr>
        <p:spPr/>
        <p:txBody>
          <a:bodyPr/>
          <a:lstStyle/>
          <a:p>
            <a:r>
              <a:rPr lang="en-US" dirty="0"/>
              <a:t>Two liquids that are of moderate mutual solubility are called </a:t>
            </a:r>
            <a:r>
              <a:rPr lang="en-US" b="1" dirty="0"/>
              <a:t>partially miscible</a:t>
            </a:r>
            <a:r>
              <a:rPr lang="en-US" dirty="0"/>
              <a:t>. </a:t>
            </a:r>
          </a:p>
          <a:p>
            <a:endParaRPr lang="en-US" dirty="0"/>
          </a:p>
          <a:p>
            <a:r>
              <a:rPr lang="en-US" dirty="0"/>
              <a:t>Example: </a:t>
            </a:r>
          </a:p>
          <a:p>
            <a:pPr lvl="1"/>
            <a:r>
              <a:rPr lang="en-US" dirty="0"/>
              <a:t>Bromine and water. </a:t>
            </a:r>
          </a:p>
          <a:p>
            <a:endParaRPr lang="en-US" dirty="0"/>
          </a:p>
        </p:txBody>
      </p:sp>
    </p:spTree>
    <p:extLst>
      <p:ext uri="{BB962C8B-B14F-4D97-AF65-F5344CB8AC3E}">
        <p14:creationId xmlns:p14="http://schemas.microsoft.com/office/powerpoint/2010/main" val="3218388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11.15</a:t>
            </a:r>
          </a:p>
        </p:txBody>
      </p:sp>
      <p:pic>
        <p:nvPicPr>
          <p:cNvPr id="2" name="Figure" descr="This figure shows three test tubes. The first test tube holds a dark orange-brown substance. The second test tube holds a clear substance. The amount of substance in both test tubes is the same. The third test tube holds a dark orange-brown substance on the bottom with a lighter orange substance on top. The amount of substance in the third test tube is almost double of the first two."/>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928937" y="1100931"/>
            <a:ext cx="3286125" cy="3505200"/>
          </a:xfrm>
        </p:spPr>
      </p:pic>
      <p:sp>
        <p:nvSpPr>
          <p:cNvPr id="7" name="Figure Legend"/>
          <p:cNvSpPr>
            <a:spLocks noGrp="1"/>
          </p:cNvSpPr>
          <p:nvPr>
            <p:ph idx="13"/>
          </p:nvPr>
        </p:nvSpPr>
        <p:spPr/>
        <p:txBody>
          <a:bodyPr>
            <a:normAutofit/>
          </a:bodyPr>
          <a:lstStyle/>
          <a:p>
            <a:r>
              <a:rPr lang="en-US" sz="1600" dirty="0"/>
              <a:t>Bromine (the deep orange liquid on the left) and water (the clear liquid in the middle) are partially miscible. The top layer in the mixture on the right is a saturated solution of bromine in water; the bottom layer is a saturated solution of water in bromine. (credit: Paul Flowers)</a:t>
            </a:r>
          </a:p>
        </p:txBody>
      </p:sp>
    </p:spTree>
    <p:extLst>
      <p:ext uri="{BB962C8B-B14F-4D97-AF65-F5344CB8AC3E}">
        <p14:creationId xmlns:p14="http://schemas.microsoft.com/office/powerpoint/2010/main" val="4184603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igure Legend"/>
          <p:cNvSpPr>
            <a:spLocks noGrp="1"/>
          </p:cNvSpPr>
          <p:nvPr>
            <p:ph sz="half" idx="2"/>
          </p:nvPr>
        </p:nvSpPr>
        <p:spPr>
          <a:xfrm>
            <a:off x="4702623" y="1107617"/>
            <a:ext cx="3913188" cy="5256973"/>
          </a:xfrm>
        </p:spPr>
        <p:txBody>
          <a:bodyPr>
            <a:noAutofit/>
          </a:bodyPr>
          <a:lstStyle/>
          <a:p>
            <a:pPr marL="0" indent="0">
              <a:buNone/>
            </a:pPr>
            <a:r>
              <a:rPr lang="en-US" sz="1600" dirty="0">
                <a:solidFill>
                  <a:srgbClr val="000000"/>
                </a:solidFill>
              </a:rPr>
              <a:t>This graph shows how the solubility of several solids changes with temperature.</a:t>
            </a:r>
          </a:p>
        </p:txBody>
      </p:sp>
      <p:pic>
        <p:nvPicPr>
          <p:cNvPr id="8" name="Figure" descr="This shows a graph of the solubility of sugar C subscript 12 H subscript 22 O subscript 11, K N O subscript 3, N a N O subscript 3, N a B r, K B r, N a subscript 2 S O subscript 4, K C l, and C e subscript 2 left parenthesis S O subscript 4 right parenthesis subscript 3 in g solute per 100 g H subscript 2 O at temperatures ranging from 0 degrees Celsius to 100 degrees Celsius. At 0 degrees Celsius, solubilities are approximately 180 for sugar C subscript 12 H subscript 22 O subscript 11, 115 for K N O subscript 3, 75 for N a N O subscript 3, 115 for N a B r, 55 for K B r, 7 for N a subscript 2 S O subscript 4, 25 for K C l, and 20 for C e subscript 2 left parenthesis S O subscript 4 right parenthesis subscript 3. At 0 degrees Celsius, solubilities are approximately 180 for sugar C subscript 12 H subscript 22 O subscript 11, 115 for K N O subscript 3, 75 for N a N O subscript 3, 115 for N a B r, 55 for K B r, 7 for N a subscript 2 S O subscript 4, 25 for K C l, and 20 for C e subscript 2 left parenthesis S O subscript 4 right parenthesis subscript 3. At 100 degrees Celsius, sugar C subscript 12 H subscript 22 O subscript 11 has exceeded the upper limit of solubility indicated on the graph, 240 for K N O subscript 3, 178 for N a N O subscript 3, 123 for N a B r, 105 for K B r, 52 for N a subscript 2 S O subscript 4, 58 for K C l, and the graph for C e subscript 2 left parenthesis S O subscript 4 right parenthesis subscript 3 stops at about 92 degrees Celsius where the solubility is nearly zero. The graph for N a subscript 2 S O subscript 4 is shown in red. All others substances are shown in blue. The solubility of this substance increases until about 30 degrees Celsius and declines beyond that point with increasing temperature."/>
          <p:cNvPicPr>
            <a:picLocks noChangeAspect="1"/>
          </p:cNvPicPr>
          <p:nvPr/>
        </p:nvPicPr>
        <p:blipFill>
          <a:blip r:embed="rId2" cstate="email">
            <a:extLst>
              <a:ext uri="{28A0092B-C50C-407E-A947-70E740481C1C}">
                <a14:useLocalDpi xmlns:a14="http://schemas.microsoft.com/office/drawing/2010/main" val="0"/>
              </a:ext>
            </a:extLst>
          </a:blip>
          <a:srcRect t="-1622" b="-1622"/>
          <a:stretch>
            <a:fillRect/>
          </a:stretch>
        </p:blipFill>
        <p:spPr>
          <a:xfrm>
            <a:off x="541337" y="1108075"/>
            <a:ext cx="4030663" cy="5256213"/>
          </a:xfrm>
          <a:prstGeom prst="rect">
            <a:avLst/>
          </a:prstGeom>
        </p:spPr>
      </p:pic>
      <p:sp>
        <p:nvSpPr>
          <p:cNvPr id="9" name="Figure Number">
            <a:extLst>
              <a:ext uri="{FF2B5EF4-FFF2-40B4-BE49-F238E27FC236}">
                <a16:creationId xmlns:a16="http://schemas.microsoft.com/office/drawing/2014/main" id="{0F6A8F36-BEFC-4AFB-A1B2-A53D387CC6FF}"/>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11.16</a:t>
            </a:r>
          </a:p>
        </p:txBody>
      </p:sp>
    </p:spTree>
    <p:extLst>
      <p:ext uri="{BB962C8B-B14F-4D97-AF65-F5344CB8AC3E}">
        <p14:creationId xmlns:p14="http://schemas.microsoft.com/office/powerpoint/2010/main" val="3714594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Temperature and Solubility of Solids</a:t>
            </a:r>
          </a:p>
        </p:txBody>
      </p:sp>
      <p:sp>
        <p:nvSpPr>
          <p:cNvPr id="3" name="Content Placeholder 2"/>
          <p:cNvSpPr>
            <a:spLocks noGrp="1"/>
          </p:cNvSpPr>
          <p:nvPr>
            <p:ph idx="1"/>
          </p:nvPr>
        </p:nvSpPr>
        <p:spPr>
          <a:xfrm>
            <a:off x="628650" y="955965"/>
            <a:ext cx="7886700" cy="4561608"/>
          </a:xfrm>
        </p:spPr>
        <p:txBody>
          <a:bodyPr>
            <a:normAutofit/>
          </a:bodyPr>
          <a:lstStyle/>
          <a:p>
            <a:r>
              <a:rPr lang="en-US" dirty="0"/>
              <a:t>Both ionic and covalent solids can dissolve in liquids.</a:t>
            </a:r>
          </a:p>
          <a:p>
            <a:pPr marL="0" indent="0">
              <a:buNone/>
            </a:pPr>
            <a:r>
              <a:rPr lang="en-US" dirty="0"/>
              <a:t>                                                  H</a:t>
            </a:r>
            <a:r>
              <a:rPr lang="en-US" baseline="-25000" dirty="0"/>
              <a:t>2</a:t>
            </a:r>
            <a:r>
              <a:rPr lang="en-US" dirty="0"/>
              <a:t>O</a:t>
            </a:r>
          </a:p>
          <a:p>
            <a:pPr marL="0" lvl="1" indent="0" algn="ctr">
              <a:buNone/>
            </a:pPr>
            <a:r>
              <a:rPr lang="en-US" altLang="en-US" sz="2100" dirty="0">
                <a:solidFill>
                  <a:schemeClr val="accent3"/>
                </a:solidFill>
              </a:rPr>
              <a:t>NaC</a:t>
            </a:r>
            <a:r>
              <a:rPr lang="en-US" altLang="en-US" sz="2100" baseline="-25000" dirty="0">
                <a:solidFill>
                  <a:schemeClr val="accent3"/>
                </a:solidFill>
              </a:rPr>
              <a:t>2</a:t>
            </a:r>
            <a:r>
              <a:rPr lang="en-US" altLang="en-US" sz="2100" dirty="0">
                <a:solidFill>
                  <a:schemeClr val="accent3"/>
                </a:solidFill>
              </a:rPr>
              <a:t>H</a:t>
            </a:r>
            <a:r>
              <a:rPr lang="en-US" altLang="en-US" sz="2100" baseline="-25000" dirty="0">
                <a:solidFill>
                  <a:schemeClr val="accent3"/>
                </a:solidFill>
              </a:rPr>
              <a:t>3</a:t>
            </a:r>
            <a:r>
              <a:rPr lang="en-US" altLang="en-US" sz="2100" dirty="0">
                <a:solidFill>
                  <a:schemeClr val="accent3"/>
                </a:solidFill>
              </a:rPr>
              <a:t>O</a:t>
            </a:r>
            <a:r>
              <a:rPr lang="en-US" altLang="en-US" sz="2100" baseline="-25000" dirty="0">
                <a:solidFill>
                  <a:schemeClr val="accent3"/>
                </a:solidFill>
              </a:rPr>
              <a:t>2</a:t>
            </a:r>
            <a:r>
              <a:rPr lang="en-US" altLang="en-US" sz="2100" dirty="0">
                <a:solidFill>
                  <a:schemeClr val="accent3"/>
                </a:solidFill>
              </a:rPr>
              <a:t>(</a:t>
            </a:r>
            <a:r>
              <a:rPr lang="en-US" altLang="en-US" sz="2100" i="1" dirty="0">
                <a:solidFill>
                  <a:schemeClr val="accent3"/>
                </a:solidFill>
              </a:rPr>
              <a:t>s</a:t>
            </a:r>
            <a:r>
              <a:rPr lang="en-US" altLang="en-US" sz="2100" dirty="0">
                <a:solidFill>
                  <a:schemeClr val="accent3"/>
                </a:solidFill>
              </a:rPr>
              <a:t>)  	          	</a:t>
            </a:r>
            <a:r>
              <a:rPr lang="en-US" altLang="en-US" sz="2100" dirty="0">
                <a:solidFill>
                  <a:schemeClr val="accent3"/>
                </a:solidFill>
                <a:sym typeface="Wingdings" pitchFamily="2" charset="2"/>
              </a:rPr>
              <a:t>Na</a:t>
            </a:r>
            <a:r>
              <a:rPr lang="en-US" altLang="en-US" sz="2100" baseline="30000" dirty="0">
                <a:solidFill>
                  <a:schemeClr val="accent3"/>
                </a:solidFill>
                <a:sym typeface="Wingdings" pitchFamily="2" charset="2"/>
              </a:rPr>
              <a:t>+</a:t>
            </a:r>
            <a:r>
              <a:rPr lang="en-US" altLang="en-US" sz="2100" dirty="0">
                <a:solidFill>
                  <a:schemeClr val="accent3"/>
                </a:solidFill>
                <a:sym typeface="Wingdings" pitchFamily="2" charset="2"/>
              </a:rPr>
              <a:t> (</a:t>
            </a:r>
            <a:r>
              <a:rPr lang="en-US" altLang="en-US" sz="2100" i="1" dirty="0" err="1">
                <a:solidFill>
                  <a:schemeClr val="accent3"/>
                </a:solidFill>
                <a:sym typeface="Wingdings" pitchFamily="2" charset="2"/>
              </a:rPr>
              <a:t>aq</a:t>
            </a:r>
            <a:r>
              <a:rPr lang="en-US" altLang="en-US" sz="2100" dirty="0">
                <a:solidFill>
                  <a:schemeClr val="accent3"/>
                </a:solidFill>
                <a:sym typeface="Wingdings" pitchFamily="2" charset="2"/>
              </a:rPr>
              <a:t>)  +  </a:t>
            </a:r>
            <a:r>
              <a:rPr lang="en-US" altLang="en-US" sz="2100" dirty="0">
                <a:solidFill>
                  <a:schemeClr val="accent3"/>
                </a:solidFill>
              </a:rPr>
              <a:t>C</a:t>
            </a:r>
            <a:r>
              <a:rPr lang="en-US" altLang="en-US" sz="2100" baseline="-25000" dirty="0">
                <a:solidFill>
                  <a:schemeClr val="accent3"/>
                </a:solidFill>
              </a:rPr>
              <a:t>2</a:t>
            </a:r>
            <a:r>
              <a:rPr lang="en-US" altLang="en-US" sz="2100" dirty="0">
                <a:solidFill>
                  <a:schemeClr val="accent3"/>
                </a:solidFill>
              </a:rPr>
              <a:t>H</a:t>
            </a:r>
            <a:r>
              <a:rPr lang="en-US" altLang="en-US" sz="2100" baseline="-25000" dirty="0">
                <a:solidFill>
                  <a:schemeClr val="accent3"/>
                </a:solidFill>
              </a:rPr>
              <a:t>3</a:t>
            </a:r>
            <a:r>
              <a:rPr lang="en-US" altLang="en-US" sz="2100" dirty="0">
                <a:solidFill>
                  <a:schemeClr val="accent3"/>
                </a:solidFill>
              </a:rPr>
              <a:t>O</a:t>
            </a:r>
            <a:r>
              <a:rPr lang="en-US" altLang="en-US" sz="2100" baseline="-25000" dirty="0">
                <a:solidFill>
                  <a:schemeClr val="accent3"/>
                </a:solidFill>
              </a:rPr>
              <a:t>2</a:t>
            </a:r>
            <a:r>
              <a:rPr lang="en-US" altLang="en-US" sz="2100" baseline="30000" dirty="0">
                <a:solidFill>
                  <a:schemeClr val="accent3"/>
                </a:solidFill>
                <a:sym typeface="Wingdings" pitchFamily="2" charset="2"/>
              </a:rPr>
              <a:t>–</a:t>
            </a:r>
            <a:r>
              <a:rPr lang="en-US" altLang="en-US" sz="2100" dirty="0">
                <a:solidFill>
                  <a:schemeClr val="accent3"/>
                </a:solidFill>
                <a:sym typeface="Wingdings" pitchFamily="2" charset="2"/>
              </a:rPr>
              <a:t>(</a:t>
            </a:r>
            <a:r>
              <a:rPr lang="en-US" altLang="en-US" sz="2100" i="1" dirty="0" err="1">
                <a:solidFill>
                  <a:schemeClr val="accent3"/>
                </a:solidFill>
                <a:sym typeface="Wingdings" pitchFamily="2" charset="2"/>
              </a:rPr>
              <a:t>aq</a:t>
            </a:r>
            <a:r>
              <a:rPr lang="en-US" altLang="en-US" sz="2100" dirty="0">
                <a:solidFill>
                  <a:schemeClr val="accent3"/>
                </a:solidFill>
                <a:sym typeface="Wingdings" pitchFamily="2" charset="2"/>
              </a:rPr>
              <a:t>)</a:t>
            </a:r>
          </a:p>
          <a:p>
            <a:endParaRPr lang="en-US" dirty="0"/>
          </a:p>
          <a:p>
            <a:r>
              <a:rPr lang="en-US" dirty="0"/>
              <a:t>Dissolving a solid in a liquid is usually an endothermic process.</a:t>
            </a:r>
          </a:p>
          <a:p>
            <a:endParaRPr lang="en-US" dirty="0"/>
          </a:p>
          <a:p>
            <a:r>
              <a:rPr lang="en-US" dirty="0"/>
              <a:t>Added heat favors the formation of products (dissolved ions). </a:t>
            </a:r>
          </a:p>
          <a:p>
            <a:endParaRPr lang="en-US" dirty="0"/>
          </a:p>
          <a:p>
            <a:r>
              <a:rPr lang="en-US" dirty="0"/>
              <a:t>Thus, the solubility of most solids tends to increase with temperature.</a:t>
            </a:r>
          </a:p>
          <a:p>
            <a:endParaRPr lang="en-US" dirty="0"/>
          </a:p>
        </p:txBody>
      </p:sp>
      <p:sp>
        <p:nvSpPr>
          <p:cNvPr id="5" name="Right Arrow 4">
            <a:extLst>
              <a:ext uri="{FF2B5EF4-FFF2-40B4-BE49-F238E27FC236}">
                <a16:creationId xmlns:a16="http://schemas.microsoft.com/office/drawing/2014/main" id="{BF9273D1-2F0D-4949-B111-23551B220070}"/>
              </a:ext>
            </a:extLst>
          </p:cNvPr>
          <p:cNvSpPr>
            <a:spLocks noChangeArrowheads="1"/>
          </p:cNvSpPr>
          <p:nvPr/>
        </p:nvSpPr>
        <p:spPr bwMode="auto">
          <a:xfrm>
            <a:off x="3390900" y="1818409"/>
            <a:ext cx="1181100" cy="89694"/>
          </a:xfrm>
          <a:prstGeom prst="rightArrow">
            <a:avLst>
              <a:gd name="adj1" fmla="val 50000"/>
              <a:gd name="adj2" fmla="val 49994"/>
            </a:avLst>
          </a:prstGeom>
          <a:solidFill>
            <a:schemeClr val="tx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lgn="ctr">
              <a:defRPr/>
            </a:pPr>
            <a:endParaRPr lang="en-US">
              <a:solidFill>
                <a:schemeClr val="lt1"/>
              </a:solidFill>
              <a:latin typeface="+mn-lt"/>
              <a:ea typeface="+mn-ea"/>
            </a:endParaRPr>
          </a:p>
        </p:txBody>
      </p:sp>
    </p:spTree>
    <p:extLst>
      <p:ext uri="{BB962C8B-B14F-4D97-AF65-F5344CB8AC3E}">
        <p14:creationId xmlns:p14="http://schemas.microsoft.com/office/powerpoint/2010/main" val="573751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Supersaturated Solutions</a:t>
            </a:r>
          </a:p>
        </p:txBody>
      </p:sp>
      <p:sp>
        <p:nvSpPr>
          <p:cNvPr id="3" name="Content Placeholder 2"/>
          <p:cNvSpPr>
            <a:spLocks noGrp="1"/>
          </p:cNvSpPr>
          <p:nvPr>
            <p:ph idx="1"/>
          </p:nvPr>
        </p:nvSpPr>
        <p:spPr>
          <a:xfrm>
            <a:off x="628650" y="955965"/>
            <a:ext cx="7886700" cy="4603171"/>
          </a:xfrm>
        </p:spPr>
        <p:txBody>
          <a:bodyPr/>
          <a:lstStyle/>
          <a:p>
            <a:r>
              <a:rPr lang="en-US" dirty="0"/>
              <a:t>To make a supersaturated solution with a solid solute.</a:t>
            </a:r>
          </a:p>
          <a:p>
            <a:pPr lvl="1"/>
            <a:r>
              <a:rPr lang="en-US" dirty="0"/>
              <a:t>Make a saturated solution of the compound at high temperature.</a:t>
            </a:r>
          </a:p>
          <a:p>
            <a:pPr lvl="1"/>
            <a:r>
              <a:rPr lang="en-US" dirty="0"/>
              <a:t>Slowly cool to a lower temperature.</a:t>
            </a:r>
          </a:p>
          <a:p>
            <a:pPr lvl="1"/>
            <a:r>
              <a:rPr lang="en-US" dirty="0"/>
              <a:t>If cooling is slow and careful, the solid won’t precipitate.</a:t>
            </a:r>
          </a:p>
          <a:p>
            <a:pPr lvl="1"/>
            <a:r>
              <a:rPr lang="en-US" dirty="0"/>
              <a:t>At the lower temperature, you will have a solute concentration that is greater than the compound’s solubility.</a:t>
            </a:r>
          </a:p>
          <a:p>
            <a:endParaRPr lang="en-US" dirty="0"/>
          </a:p>
          <a:p>
            <a:r>
              <a:rPr lang="en-US" dirty="0"/>
              <a:t>Adding a crystal of the solid or agitating the solution results in precipitation of the excess solute. </a:t>
            </a:r>
            <a:r>
              <a:rPr lang="en-US" dirty="0">
                <a:hlinkClick r:id="rId2"/>
              </a:rPr>
              <a:t>https://www.youtube.com/watch?v=BLq5NibwV5g</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2239494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11.17</a:t>
            </a:r>
          </a:p>
        </p:txBody>
      </p:sp>
      <p:pic>
        <p:nvPicPr>
          <p:cNvPr id="2" name="Figure" descr="Three photos of hand warmers are shown side by side with an arrow pointing from the first photo to the second, and another arrow pointing from the second photo to the third. The first packet contains a clear colorless liquid and a small metal disc can be seen. In the second packet, the disc can't be seen and a dispersion of white liquid is beginning. In the third packet, all of the liquid is whit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34134"/>
            <a:ext cx="7886700" cy="1638794"/>
          </a:xfrm>
        </p:spPr>
      </p:pic>
      <p:sp>
        <p:nvSpPr>
          <p:cNvPr id="7" name="Figure Legend"/>
          <p:cNvSpPr>
            <a:spLocks noGrp="1"/>
          </p:cNvSpPr>
          <p:nvPr>
            <p:ph idx="13"/>
          </p:nvPr>
        </p:nvSpPr>
        <p:spPr/>
        <p:txBody>
          <a:bodyPr>
            <a:normAutofit/>
          </a:bodyPr>
          <a:lstStyle/>
          <a:p>
            <a:r>
              <a:rPr lang="en-US" sz="1600" dirty="0"/>
              <a:t>This hand warmer produces heat when the sodium acetate in a supersaturated solution precipitates. Precipitation of the solute is initiated by a mechanical shockwave generated when the flexible metal disk within the solution is “clicked.” (credit: modification of work by “</a:t>
            </a:r>
            <a:r>
              <a:rPr lang="en-US" sz="1600" dirty="0" err="1"/>
              <a:t>Velela</a:t>
            </a:r>
            <a:r>
              <a:rPr lang="en-US" sz="1600" dirty="0"/>
              <a:t>”/Wikimedia Commons)</a:t>
            </a:r>
          </a:p>
        </p:txBody>
      </p:sp>
    </p:spTree>
    <p:extLst>
      <p:ext uri="{BB962C8B-B14F-4D97-AF65-F5344CB8AC3E}">
        <p14:creationId xmlns:p14="http://schemas.microsoft.com/office/powerpoint/2010/main" val="2761026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11.4 Colligative Properties</a:t>
            </a:r>
          </a:p>
          <a:p>
            <a:pPr lvl="1"/>
            <a:r>
              <a:rPr lang="en-US" dirty="0"/>
              <a:t>Express concentrations of solution components using mole fraction and molality</a:t>
            </a:r>
          </a:p>
          <a:p>
            <a:pPr lvl="1"/>
            <a:r>
              <a:rPr lang="en-US" dirty="0"/>
              <a:t>Describe the effect of solute concentration on various solution properties (vapor pressure, boiling point, freezing point, and osmotic pressure)</a:t>
            </a:r>
          </a:p>
          <a:p>
            <a:pPr lvl="1"/>
            <a:r>
              <a:rPr lang="en-US" dirty="0"/>
              <a:t>Perform calculations using the mathematical equations that describe these various colligative effects</a:t>
            </a:r>
          </a:p>
          <a:p>
            <a:pPr lvl="1"/>
            <a:r>
              <a:rPr lang="en-US" dirty="0"/>
              <a:t>Describe the process of distillation and its practical applications</a:t>
            </a:r>
          </a:p>
          <a:p>
            <a:pPr lvl="1"/>
            <a:r>
              <a:rPr lang="en-US" dirty="0"/>
              <a:t>Explain the process of osmosis and describe how it is applied industrially and in nature</a:t>
            </a:r>
          </a:p>
        </p:txBody>
      </p:sp>
    </p:spTree>
    <p:extLst>
      <p:ext uri="{BB962C8B-B14F-4D97-AF65-F5344CB8AC3E}">
        <p14:creationId xmlns:p14="http://schemas.microsoft.com/office/powerpoint/2010/main" val="288258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Solutions</a:t>
            </a:r>
          </a:p>
        </p:txBody>
      </p:sp>
      <p:sp>
        <p:nvSpPr>
          <p:cNvPr id="3" name="Content Placeholder 2"/>
          <p:cNvSpPr>
            <a:spLocks noGrp="1"/>
          </p:cNvSpPr>
          <p:nvPr>
            <p:ph idx="1"/>
          </p:nvPr>
        </p:nvSpPr>
        <p:spPr/>
        <p:txBody>
          <a:bodyPr/>
          <a:lstStyle/>
          <a:p>
            <a:r>
              <a:rPr lang="en-US" dirty="0"/>
              <a:t>Solutions are homogenous mixtures made up of two or more substances. </a:t>
            </a:r>
          </a:p>
          <a:p>
            <a:pPr lvl="1"/>
            <a:r>
              <a:rPr lang="en-US" b="1" dirty="0"/>
              <a:t>Solute: </a:t>
            </a:r>
            <a:r>
              <a:rPr lang="en-US" dirty="0"/>
              <a:t>substance being dissolved</a:t>
            </a:r>
          </a:p>
          <a:p>
            <a:pPr lvl="1"/>
            <a:endParaRPr lang="en-US" dirty="0"/>
          </a:p>
          <a:p>
            <a:pPr lvl="1"/>
            <a:r>
              <a:rPr lang="en-US" b="1" dirty="0"/>
              <a:t>Solvent: </a:t>
            </a:r>
            <a:r>
              <a:rPr lang="en-US" dirty="0"/>
              <a:t>substance that is doing the dissolving</a:t>
            </a:r>
          </a:p>
          <a:p>
            <a:pPr lvl="2"/>
            <a:r>
              <a:rPr lang="en-US" dirty="0">
                <a:solidFill>
                  <a:schemeClr val="accent3"/>
                </a:solidFill>
              </a:rPr>
              <a:t>Typically, present in largest amount</a:t>
            </a:r>
          </a:p>
          <a:p>
            <a:endParaRPr lang="en-US" dirty="0"/>
          </a:p>
        </p:txBody>
      </p:sp>
    </p:spTree>
    <p:extLst>
      <p:ext uri="{BB962C8B-B14F-4D97-AF65-F5344CB8AC3E}">
        <p14:creationId xmlns:p14="http://schemas.microsoft.com/office/powerpoint/2010/main" val="1925694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Colligative Properties</a:t>
            </a:r>
          </a:p>
        </p:txBody>
      </p:sp>
      <p:sp>
        <p:nvSpPr>
          <p:cNvPr id="3" name="Content Placeholder 2"/>
          <p:cNvSpPr>
            <a:spLocks noGrp="1"/>
          </p:cNvSpPr>
          <p:nvPr>
            <p:ph idx="1"/>
          </p:nvPr>
        </p:nvSpPr>
        <p:spPr>
          <a:xfrm>
            <a:off x="628650" y="955965"/>
            <a:ext cx="7886700" cy="4675908"/>
          </a:xfrm>
        </p:spPr>
        <p:txBody>
          <a:bodyPr>
            <a:normAutofit/>
          </a:bodyPr>
          <a:lstStyle/>
          <a:p>
            <a:r>
              <a:rPr lang="en-US" dirty="0"/>
              <a:t>The properties of a solution differ considerably from those of the pure solvent and pure solute. </a:t>
            </a:r>
          </a:p>
          <a:p>
            <a:endParaRPr lang="en-US" dirty="0"/>
          </a:p>
          <a:p>
            <a:r>
              <a:rPr lang="en-US" dirty="0"/>
              <a:t>Some solution properties depend on the identity of the solute. </a:t>
            </a:r>
          </a:p>
          <a:p>
            <a:pPr lvl="1"/>
            <a:r>
              <a:rPr lang="en-US" dirty="0"/>
              <a:t>Examples: acidity, basicity, density</a:t>
            </a:r>
          </a:p>
          <a:p>
            <a:endParaRPr lang="en-US" dirty="0"/>
          </a:p>
          <a:p>
            <a:r>
              <a:rPr lang="en-US" dirty="0"/>
              <a:t>Other properties only depend on solute concentration and not its identity. </a:t>
            </a:r>
          </a:p>
          <a:p>
            <a:endParaRPr lang="en-US" dirty="0"/>
          </a:p>
          <a:p>
            <a:r>
              <a:rPr lang="en-US" dirty="0"/>
              <a:t>Colligative properties depend primarily on the concentration of solute particles, and </a:t>
            </a:r>
            <a:r>
              <a:rPr lang="en-US" i="1" dirty="0"/>
              <a:t>not </a:t>
            </a:r>
            <a:r>
              <a:rPr lang="en-US" dirty="0"/>
              <a:t>on the nature or identity of the solute.</a:t>
            </a:r>
          </a:p>
          <a:p>
            <a:endParaRPr lang="en-US" dirty="0"/>
          </a:p>
        </p:txBody>
      </p:sp>
    </p:spTree>
    <p:extLst>
      <p:ext uri="{BB962C8B-B14F-4D97-AF65-F5344CB8AC3E}">
        <p14:creationId xmlns:p14="http://schemas.microsoft.com/office/powerpoint/2010/main" val="3012957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Colligative Properties That We Will Discuss</a:t>
            </a:r>
          </a:p>
        </p:txBody>
      </p:sp>
      <p:sp>
        <p:nvSpPr>
          <p:cNvPr id="3" name="Content Placeholder 2"/>
          <p:cNvSpPr>
            <a:spLocks noGrp="1"/>
          </p:cNvSpPr>
          <p:nvPr>
            <p:ph idx="1"/>
          </p:nvPr>
        </p:nvSpPr>
        <p:spPr>
          <a:xfrm>
            <a:off x="628650" y="955965"/>
            <a:ext cx="7886700" cy="4800599"/>
          </a:xfrm>
        </p:spPr>
        <p:txBody>
          <a:bodyPr/>
          <a:lstStyle/>
          <a:p>
            <a:pPr marL="457200" indent="-457200">
              <a:buFont typeface="+mj-lt"/>
              <a:buAutoNum type="arabicParenR"/>
            </a:pPr>
            <a:r>
              <a:rPr lang="en-US" dirty="0"/>
              <a:t>Vapor pressure lowering</a:t>
            </a:r>
          </a:p>
          <a:p>
            <a:pPr marL="457200" indent="-457200">
              <a:buFont typeface="+mj-lt"/>
              <a:buAutoNum type="arabicParenR"/>
            </a:pPr>
            <a:endParaRPr lang="en-US" dirty="0"/>
          </a:p>
          <a:p>
            <a:pPr marL="457200" indent="-457200">
              <a:buFont typeface="+mj-lt"/>
              <a:buAutoNum type="arabicParenR"/>
            </a:pPr>
            <a:r>
              <a:rPr lang="en-US" dirty="0"/>
              <a:t>Boiling point elevation</a:t>
            </a:r>
          </a:p>
          <a:p>
            <a:pPr marL="457200" indent="-457200">
              <a:buFont typeface="+mj-lt"/>
              <a:buAutoNum type="arabicParenR"/>
            </a:pPr>
            <a:endParaRPr lang="en-US" dirty="0"/>
          </a:p>
          <a:p>
            <a:pPr marL="457200" indent="-457200">
              <a:buFont typeface="+mj-lt"/>
              <a:buAutoNum type="arabicParenR"/>
            </a:pPr>
            <a:r>
              <a:rPr lang="en-US" dirty="0"/>
              <a:t>Freezing point depression</a:t>
            </a:r>
          </a:p>
          <a:p>
            <a:pPr marL="457200" indent="-457200">
              <a:buFont typeface="+mj-lt"/>
              <a:buAutoNum type="arabicParenR"/>
            </a:pPr>
            <a:endParaRPr lang="en-US" dirty="0"/>
          </a:p>
          <a:p>
            <a:pPr marL="457200" indent="-457200">
              <a:buFont typeface="+mj-lt"/>
              <a:buAutoNum type="arabicParenR"/>
            </a:pPr>
            <a:r>
              <a:rPr lang="en-US" dirty="0"/>
              <a:t>Osmotic pressure</a:t>
            </a:r>
          </a:p>
        </p:txBody>
      </p:sp>
    </p:spTree>
    <p:extLst>
      <p:ext uri="{BB962C8B-B14F-4D97-AF65-F5344CB8AC3E}">
        <p14:creationId xmlns:p14="http://schemas.microsoft.com/office/powerpoint/2010/main" val="3988894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 Units</a:t>
            </a:r>
          </a:p>
        </p:txBody>
      </p:sp>
      <p:sp>
        <p:nvSpPr>
          <p:cNvPr id="3" name="Content Placeholder 2"/>
          <p:cNvSpPr>
            <a:spLocks noGrp="1"/>
          </p:cNvSpPr>
          <p:nvPr>
            <p:ph idx="1"/>
          </p:nvPr>
        </p:nvSpPr>
        <p:spPr>
          <a:xfrm>
            <a:off x="628650" y="955965"/>
            <a:ext cx="7886700" cy="4613562"/>
          </a:xfrm>
        </p:spPr>
        <p:txBody>
          <a:bodyPr/>
          <a:lstStyle/>
          <a:p>
            <a:pPr marL="457200" indent="-457200">
              <a:buFont typeface="+mj-lt"/>
              <a:buAutoNum type="arabicParenR"/>
            </a:pPr>
            <a:r>
              <a:rPr lang="en-US" dirty="0"/>
              <a:t>Molarity (</a:t>
            </a:r>
            <a:r>
              <a:rPr lang="en-US" i="1" dirty="0"/>
              <a:t>M</a:t>
            </a:r>
            <a:r>
              <a:rPr lang="en-US" dirty="0"/>
              <a:t>)</a:t>
            </a:r>
          </a:p>
          <a:p>
            <a:pPr marL="457200" indent="-457200">
              <a:buFont typeface="+mj-lt"/>
              <a:buAutoNum type="arabicParenR"/>
            </a:pPr>
            <a:endParaRPr lang="en-US" dirty="0"/>
          </a:p>
          <a:p>
            <a:pPr marL="457200" indent="-457200">
              <a:buFont typeface="+mj-lt"/>
              <a:buAutoNum type="arabicParenR"/>
            </a:pPr>
            <a:r>
              <a:rPr lang="en-US" dirty="0"/>
              <a:t>Mass percent</a:t>
            </a:r>
          </a:p>
          <a:p>
            <a:pPr marL="457200" indent="-457200">
              <a:buFont typeface="+mj-lt"/>
              <a:buAutoNum type="arabicParenR"/>
            </a:pPr>
            <a:endParaRPr lang="en-US" dirty="0"/>
          </a:p>
          <a:p>
            <a:pPr marL="457200" indent="-457200">
              <a:buFont typeface="+mj-lt"/>
              <a:buAutoNum type="arabicParenR"/>
            </a:pPr>
            <a:r>
              <a:rPr lang="en-US" dirty="0"/>
              <a:t>Mole fraction (</a:t>
            </a:r>
            <a:r>
              <a:rPr lang="en-US" i="1" dirty="0"/>
              <a:t>X</a:t>
            </a:r>
            <a:r>
              <a:rPr lang="en-US" dirty="0"/>
              <a:t>)</a:t>
            </a:r>
          </a:p>
          <a:p>
            <a:pPr marL="457200" indent="-457200">
              <a:buFont typeface="+mj-lt"/>
              <a:buAutoNum type="arabicParenR"/>
            </a:pPr>
            <a:endParaRPr lang="en-US" dirty="0"/>
          </a:p>
          <a:p>
            <a:pPr marL="457200" indent="-457200">
              <a:buFont typeface="+mj-lt"/>
              <a:buAutoNum type="arabicParenR"/>
            </a:pPr>
            <a:r>
              <a:rPr lang="en-US" dirty="0"/>
              <a:t>Molarity (</a:t>
            </a:r>
            <a:r>
              <a:rPr lang="en-US" i="1" dirty="0"/>
              <a:t>m</a:t>
            </a:r>
            <a:r>
              <a:rPr lang="en-US" dirty="0"/>
              <a:t>)</a:t>
            </a:r>
          </a:p>
        </p:txBody>
      </p:sp>
    </p:spTree>
    <p:extLst>
      <p:ext uri="{BB962C8B-B14F-4D97-AF65-F5344CB8AC3E}">
        <p14:creationId xmlns:p14="http://schemas.microsoft.com/office/powerpoint/2010/main" val="920350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Molarity</a:t>
            </a:r>
          </a:p>
        </p:txBody>
      </p:sp>
      <p:sp>
        <p:nvSpPr>
          <p:cNvPr id="3" name="Content Placeholder 2"/>
          <p:cNvSpPr>
            <a:spLocks noGrp="1"/>
          </p:cNvSpPr>
          <p:nvPr>
            <p:ph idx="1"/>
          </p:nvPr>
        </p:nvSpPr>
        <p:spPr/>
        <p:txBody>
          <a:bodyPr/>
          <a:lstStyle/>
          <a:p>
            <a:r>
              <a:rPr lang="en-US" b="1" dirty="0"/>
              <a:t>Molarity</a:t>
            </a:r>
            <a:r>
              <a:rPr lang="en-US" dirty="0"/>
              <a:t> is defined as moles of solute per liter of solution. Symbol </a:t>
            </a:r>
            <a:r>
              <a:rPr lang="en-US" i="1" dirty="0"/>
              <a:t>M</a:t>
            </a:r>
            <a:r>
              <a:rPr lang="en-US" dirty="0"/>
              <a:t> (capital letter!)</a:t>
            </a:r>
          </a:p>
          <a:p>
            <a:endParaRPr lang="en-US" dirty="0"/>
          </a:p>
          <a:p>
            <a:r>
              <a:rPr lang="en-US" dirty="0"/>
              <a:t>Limitation: Molarity is temperature dependent. Solution volume changes with temperature. </a:t>
            </a:r>
          </a:p>
          <a:p>
            <a:endParaRPr lang="en-US" dirty="0"/>
          </a:p>
        </p:txBody>
      </p:sp>
    </p:spTree>
    <p:extLst>
      <p:ext uri="{BB962C8B-B14F-4D97-AF65-F5344CB8AC3E}">
        <p14:creationId xmlns:p14="http://schemas.microsoft.com/office/powerpoint/2010/main" val="1954599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Concentration by Mass</a:t>
            </a:r>
          </a:p>
        </p:txBody>
      </p:sp>
      <p:sp>
        <p:nvSpPr>
          <p:cNvPr id="3" name="Content Placeholder 2"/>
          <p:cNvSpPr>
            <a:spLocks noGrp="1"/>
          </p:cNvSpPr>
          <p:nvPr>
            <p:ph idx="1"/>
          </p:nvPr>
        </p:nvSpPr>
        <p:spPr/>
        <p:txBody>
          <a:bodyPr/>
          <a:lstStyle/>
          <a:p>
            <a:r>
              <a:rPr lang="en-US" dirty="0"/>
              <a:t>Mass percent</a:t>
            </a:r>
          </a:p>
        </p:txBody>
      </p:sp>
    </p:spTree>
    <p:extLst>
      <p:ext uri="{BB962C8B-B14F-4D97-AF65-F5344CB8AC3E}">
        <p14:creationId xmlns:p14="http://schemas.microsoft.com/office/powerpoint/2010/main" val="2659628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 Fraction (</a:t>
            </a:r>
            <a:r>
              <a:rPr lang="en-US" i="1" dirty="0"/>
              <a:t>X</a:t>
            </a:r>
            <a:r>
              <a:rPr lang="en-US" dirty="0"/>
              <a:t>)</a:t>
            </a:r>
          </a:p>
        </p:txBody>
      </p:sp>
      <p:sp>
        <p:nvSpPr>
          <p:cNvPr id="3" name="Content Placeholder 2"/>
          <p:cNvSpPr>
            <a:spLocks noGrp="1"/>
          </p:cNvSpPr>
          <p:nvPr>
            <p:ph idx="1"/>
          </p:nvPr>
        </p:nvSpPr>
        <p:spPr/>
        <p:txBody>
          <a:bodyPr/>
          <a:lstStyle/>
          <a:p>
            <a:r>
              <a:rPr lang="en-US" b="1" dirty="0"/>
              <a:t>Mole fraction </a:t>
            </a:r>
            <a:r>
              <a:rPr lang="en-US" dirty="0"/>
              <a:t>is independent of temperature. </a:t>
            </a:r>
          </a:p>
          <a:p>
            <a:endParaRPr lang="en-US" dirty="0"/>
          </a:p>
          <a:p>
            <a:pPr lvl="1"/>
            <a:r>
              <a:rPr lang="en-US" dirty="0"/>
              <a:t>The mole fraction of component </a:t>
            </a:r>
            <a:r>
              <a:rPr lang="en-US" b="1" dirty="0"/>
              <a:t>A</a:t>
            </a:r>
            <a:r>
              <a:rPr lang="en-US" dirty="0"/>
              <a:t> is the moles of </a:t>
            </a:r>
            <a:r>
              <a:rPr lang="en-US" b="1" dirty="0"/>
              <a:t>A</a:t>
            </a:r>
            <a:r>
              <a:rPr lang="en-US" dirty="0"/>
              <a:t> divided by the total number of moles of all solution components.</a:t>
            </a:r>
          </a:p>
          <a:p>
            <a:pPr lvl="1"/>
            <a:endParaRPr lang="en-US" dirty="0"/>
          </a:p>
          <a:p>
            <a:pPr lvl="1"/>
            <a:r>
              <a:rPr lang="en-US" dirty="0"/>
              <a:t>The mole fractions of all components must sum to 1. </a:t>
            </a:r>
          </a:p>
        </p:txBody>
      </p:sp>
    </p:spTree>
    <p:extLst>
      <p:ext uri="{BB962C8B-B14F-4D97-AF65-F5344CB8AC3E}">
        <p14:creationId xmlns:p14="http://schemas.microsoft.com/office/powerpoint/2010/main" val="547942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Molality (</a:t>
            </a:r>
            <a:r>
              <a:rPr lang="en-US" i="1" dirty="0"/>
              <a:t>m</a:t>
            </a:r>
            <a:r>
              <a:rPr lang="en-US" dirty="0"/>
              <a:t>)</a:t>
            </a:r>
          </a:p>
        </p:txBody>
      </p:sp>
      <p:sp>
        <p:nvSpPr>
          <p:cNvPr id="3" name="Content Placeholder 2"/>
          <p:cNvSpPr>
            <a:spLocks noGrp="1"/>
          </p:cNvSpPr>
          <p:nvPr>
            <p:ph idx="1"/>
          </p:nvPr>
        </p:nvSpPr>
        <p:spPr/>
        <p:txBody>
          <a:bodyPr/>
          <a:lstStyle/>
          <a:p>
            <a:r>
              <a:rPr lang="en-US" b="1" dirty="0"/>
              <a:t>Molality (</a:t>
            </a:r>
            <a:r>
              <a:rPr lang="en-US" b="1" i="1" dirty="0"/>
              <a:t>m</a:t>
            </a:r>
            <a:r>
              <a:rPr lang="en-US" b="1" dirty="0"/>
              <a:t>):</a:t>
            </a:r>
            <a:r>
              <a:rPr lang="en-US" dirty="0"/>
              <a:t> Moles of solute per kilogram of solvent.</a:t>
            </a:r>
          </a:p>
          <a:p>
            <a:endParaRPr lang="en-US" dirty="0"/>
          </a:p>
          <a:p>
            <a:r>
              <a:rPr lang="en-US" dirty="0"/>
              <a:t>Lowercase “</a:t>
            </a:r>
            <a:r>
              <a:rPr lang="en-US" i="1" dirty="0"/>
              <a:t>m</a:t>
            </a:r>
            <a:r>
              <a:rPr lang="en-US" dirty="0"/>
              <a:t>” is the symbol for molality.</a:t>
            </a:r>
          </a:p>
          <a:p>
            <a:endParaRPr lang="en-US" dirty="0"/>
          </a:p>
          <a:p>
            <a:r>
              <a:rPr lang="en-US" dirty="0"/>
              <a:t>Molality is also independent of temperature. </a:t>
            </a:r>
          </a:p>
          <a:p>
            <a:endParaRPr lang="en-US" dirty="0"/>
          </a:p>
        </p:txBody>
      </p:sp>
    </p:spTree>
    <p:extLst>
      <p:ext uri="{BB962C8B-B14F-4D97-AF65-F5344CB8AC3E}">
        <p14:creationId xmlns:p14="http://schemas.microsoft.com/office/powerpoint/2010/main" val="2146355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 Lowering</a:t>
            </a:r>
          </a:p>
        </p:txBody>
      </p:sp>
      <p:sp>
        <p:nvSpPr>
          <p:cNvPr id="3" name="Content Placeholder 2"/>
          <p:cNvSpPr>
            <a:spLocks noGrp="1"/>
          </p:cNvSpPr>
          <p:nvPr>
            <p:ph idx="1"/>
          </p:nvPr>
        </p:nvSpPr>
        <p:spPr/>
        <p:txBody>
          <a:bodyPr/>
          <a:lstStyle/>
          <a:p>
            <a:r>
              <a:rPr lang="en-US" dirty="0"/>
              <a:t>Adding a nonvolatile solute to a pure solvent lowers the solvent’s vapor pressure. </a:t>
            </a:r>
          </a:p>
          <a:p>
            <a:endParaRPr lang="en-US" dirty="0"/>
          </a:p>
          <a:p>
            <a:r>
              <a:rPr lang="en-US" b="1" dirty="0"/>
              <a:t>Result: </a:t>
            </a:r>
            <a:r>
              <a:rPr lang="en-US" dirty="0"/>
              <a:t>The Solvent in a solution evaporates more slowly than the pure solvent would. </a:t>
            </a:r>
          </a:p>
          <a:p>
            <a:endParaRPr lang="en-US" dirty="0"/>
          </a:p>
          <a:p>
            <a:r>
              <a:rPr lang="en-US" dirty="0"/>
              <a:t>Vapor Pressure Lowering (</a:t>
            </a:r>
            <a:r>
              <a:rPr lang="en-US" i="1" dirty="0"/>
              <a:t>ΔP</a:t>
            </a:r>
            <a:r>
              <a:rPr lang="en-US" dirty="0"/>
              <a:t>) is a colligative property.</a:t>
            </a:r>
          </a:p>
          <a:p>
            <a:endParaRPr lang="en-US" dirty="0"/>
          </a:p>
        </p:txBody>
      </p:sp>
    </p:spTree>
    <p:extLst>
      <p:ext uri="{BB962C8B-B14F-4D97-AF65-F5344CB8AC3E}">
        <p14:creationId xmlns:p14="http://schemas.microsoft.com/office/powerpoint/2010/main" val="2563381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 Review</a:t>
            </a:r>
          </a:p>
        </p:txBody>
      </p:sp>
      <p:sp>
        <p:nvSpPr>
          <p:cNvPr id="3" name="Content Placeholder 2"/>
          <p:cNvSpPr>
            <a:spLocks noGrp="1"/>
          </p:cNvSpPr>
          <p:nvPr>
            <p:ph idx="1"/>
          </p:nvPr>
        </p:nvSpPr>
        <p:spPr/>
        <p:txBody>
          <a:bodyPr>
            <a:normAutofit/>
          </a:bodyPr>
          <a:lstStyle/>
          <a:p>
            <a:r>
              <a:rPr lang="en-US" altLang="en-US" dirty="0"/>
              <a:t>Think back to Liquid-Vapor Equilibrium (Ch. 10).</a:t>
            </a:r>
          </a:p>
          <a:p>
            <a:endParaRPr lang="en-US" altLang="en-US" dirty="0"/>
          </a:p>
          <a:p>
            <a:r>
              <a:rPr lang="en-US" altLang="en-US" dirty="0"/>
              <a:t>When a liquid is placed in a closed container, vaporization and condensation happen at equal rates. </a:t>
            </a:r>
            <a:r>
              <a:rPr lang="en-US" altLang="en-US" b="1" dirty="0">
                <a:ea typeface="Osaka" pitchFamily="14" charset="-128"/>
              </a:rPr>
              <a:t> </a:t>
            </a:r>
          </a:p>
          <a:p>
            <a:endParaRPr lang="en-US" altLang="en-US" b="1" dirty="0">
              <a:ea typeface="Osaka" pitchFamily="14" charset="-128"/>
            </a:endParaRPr>
          </a:p>
          <a:p>
            <a:pPr marL="0" indent="0" algn="ctr">
              <a:buNone/>
            </a:pPr>
            <a:r>
              <a:rPr lang="en-US" altLang="en-US" sz="2100" b="1" dirty="0">
                <a:solidFill>
                  <a:schemeClr val="accent3"/>
                </a:solidFill>
                <a:ea typeface="Osaka" pitchFamily="14" charset="-128"/>
              </a:rPr>
              <a:t>Liquid   </a:t>
            </a:r>
            <a:r>
              <a:rPr lang="en-US" altLang="en-US" sz="2100" b="1" dirty="0">
                <a:solidFill>
                  <a:schemeClr val="accent3"/>
                </a:solidFill>
                <a:ea typeface="ヒラギノ角ゴ Pro W3" pitchFamily="14" charset="-128"/>
              </a:rPr>
              <a:t>⇌</a:t>
            </a:r>
            <a:r>
              <a:rPr lang="en-US" altLang="en-US" sz="2100" b="1" dirty="0">
                <a:solidFill>
                  <a:schemeClr val="accent3"/>
                </a:solidFill>
                <a:ea typeface="Osaka" pitchFamily="14" charset="-128"/>
              </a:rPr>
              <a:t>  Gas</a:t>
            </a:r>
          </a:p>
          <a:p>
            <a:pPr>
              <a:buFont typeface="Arial" charset="0"/>
              <a:buNone/>
            </a:pPr>
            <a:endParaRPr lang="en-US" altLang="en-US" dirty="0"/>
          </a:p>
          <a:p>
            <a:r>
              <a:rPr lang="en-US" altLang="en-US" dirty="0"/>
              <a:t>The vapor pressure of the liquid is the pressure exerted by the gas phase molecules. </a:t>
            </a:r>
          </a:p>
          <a:p>
            <a:endParaRPr lang="en-US" dirty="0"/>
          </a:p>
        </p:txBody>
      </p:sp>
    </p:spTree>
    <p:extLst>
      <p:ext uri="{BB962C8B-B14F-4D97-AF65-F5344CB8AC3E}">
        <p14:creationId xmlns:p14="http://schemas.microsoft.com/office/powerpoint/2010/main" val="3052857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Vapor Pressure Lowering </a:t>
            </a:r>
            <a:r>
              <a:rPr lang="el-GR" dirty="0"/>
              <a:t>(Δ</a:t>
            </a:r>
            <a:r>
              <a:rPr lang="en-US" i="1" dirty="0"/>
              <a:t>P</a:t>
            </a:r>
            <a:r>
              <a:rPr lang="en-US" dirty="0"/>
              <a:t>) Occur?</a:t>
            </a:r>
          </a:p>
        </p:txBody>
      </p:sp>
      <p:sp>
        <p:nvSpPr>
          <p:cNvPr id="3" name="Content Placeholder 2"/>
          <p:cNvSpPr>
            <a:spLocks noGrp="1"/>
          </p:cNvSpPr>
          <p:nvPr>
            <p:ph idx="1"/>
          </p:nvPr>
        </p:nvSpPr>
        <p:spPr>
          <a:xfrm>
            <a:off x="628650" y="955965"/>
            <a:ext cx="7886700" cy="4904508"/>
          </a:xfrm>
        </p:spPr>
        <p:txBody>
          <a:bodyPr/>
          <a:lstStyle/>
          <a:p>
            <a:pPr marL="0" indent="0" algn="ctr">
              <a:buNone/>
            </a:pPr>
            <a:r>
              <a:rPr lang="en-US" dirty="0"/>
              <a:t>Liquid   ⇌  Gas</a:t>
            </a:r>
          </a:p>
          <a:p>
            <a:endParaRPr lang="en-US" dirty="0"/>
          </a:p>
          <a:p>
            <a:r>
              <a:rPr lang="en-US" dirty="0"/>
              <a:t> To vaporize, solvent molecules must be at the surface of the liquid. </a:t>
            </a:r>
          </a:p>
          <a:p>
            <a:endParaRPr lang="en-US" dirty="0"/>
          </a:p>
          <a:p>
            <a:r>
              <a:rPr lang="en-US" dirty="0"/>
              <a:t>Solute molecules decrease the surface area available for solvent molecules. </a:t>
            </a:r>
          </a:p>
          <a:p>
            <a:endParaRPr lang="en-US" dirty="0"/>
          </a:p>
          <a:p>
            <a:r>
              <a:rPr lang="en-US" dirty="0"/>
              <a:t> The rate of solvent vaporization decreases.</a:t>
            </a:r>
          </a:p>
          <a:p>
            <a:endParaRPr lang="en-US" dirty="0"/>
          </a:p>
          <a:p>
            <a:r>
              <a:rPr lang="en-US" dirty="0"/>
              <a:t> The rate of solvent condensation remains the same. </a:t>
            </a:r>
          </a:p>
          <a:p>
            <a:endParaRPr lang="en-US" dirty="0"/>
          </a:p>
        </p:txBody>
      </p:sp>
    </p:spTree>
    <p:extLst>
      <p:ext uri="{BB962C8B-B14F-4D97-AF65-F5344CB8AC3E}">
        <p14:creationId xmlns:p14="http://schemas.microsoft.com/office/powerpoint/2010/main" val="131519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Solutions</a:t>
            </a:r>
          </a:p>
        </p:txBody>
      </p:sp>
      <p:sp>
        <p:nvSpPr>
          <p:cNvPr id="3" name="Content Placeholder 2"/>
          <p:cNvSpPr>
            <a:spLocks noGrp="1"/>
          </p:cNvSpPr>
          <p:nvPr>
            <p:ph idx="1"/>
          </p:nvPr>
        </p:nvSpPr>
        <p:spPr/>
        <p:txBody>
          <a:bodyPr/>
          <a:lstStyle/>
          <a:p>
            <a:r>
              <a:rPr lang="en-US" dirty="0"/>
              <a:t>Solutions can exist in all 3 physical states.</a:t>
            </a:r>
          </a:p>
          <a:p>
            <a:endParaRPr lang="en-US" dirty="0"/>
          </a:p>
          <a:p>
            <a:pPr lvl="1"/>
            <a:r>
              <a:rPr lang="en-US" b="1" dirty="0"/>
              <a:t>Solid solution: </a:t>
            </a:r>
            <a:r>
              <a:rPr lang="en-US" dirty="0"/>
              <a:t>metal alloys (two or more metals)</a:t>
            </a:r>
          </a:p>
          <a:p>
            <a:pPr lvl="1"/>
            <a:endParaRPr lang="en-US" dirty="0"/>
          </a:p>
          <a:p>
            <a:pPr lvl="1"/>
            <a:r>
              <a:rPr lang="en-US" b="1" dirty="0"/>
              <a:t>Gas solution: </a:t>
            </a:r>
            <a:r>
              <a:rPr lang="en-US" dirty="0"/>
              <a:t>Ex: air—made up of nitrogen, oxygen, and other gases</a:t>
            </a:r>
          </a:p>
          <a:p>
            <a:pPr lvl="1"/>
            <a:endParaRPr lang="en-US" dirty="0"/>
          </a:p>
          <a:p>
            <a:pPr lvl="1"/>
            <a:r>
              <a:rPr lang="en-US" b="1" dirty="0"/>
              <a:t>Liquid solution: </a:t>
            </a:r>
            <a:r>
              <a:rPr lang="en-US" dirty="0"/>
              <a:t>This is what we will be primarily discussing in this Chapter. Mostly solutions where water is the solvent (aqueous solutions). </a:t>
            </a:r>
          </a:p>
          <a:p>
            <a:endParaRPr lang="en-US" dirty="0"/>
          </a:p>
        </p:txBody>
      </p:sp>
    </p:spTree>
    <p:extLst>
      <p:ext uri="{BB962C8B-B14F-4D97-AF65-F5344CB8AC3E}">
        <p14:creationId xmlns:p14="http://schemas.microsoft.com/office/powerpoint/2010/main" val="2555802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11.18</a:t>
            </a:r>
          </a:p>
        </p:txBody>
      </p:sp>
      <p:pic>
        <p:nvPicPr>
          <p:cNvPr id="2" name="Figure" descr="This figure contains two images. Figure a is labeled “pure water.” It shows a beaker half-filled with liquid. In the liquid, eleven molecules are evenly dispersed in the liquid each consisting of one central red sphere and two slightly smaller white spheres are shown. Four molecules near the surface of the liquid have curved arrows drawn from them pointing to the space above the liquid in the beaker. Above the liquid, twelve molecules are shown, with arrows pointing from three of them into the liquid below. Figure b is labeled “Aqueous solution.” It is similar to figure a except that eleven blue spheres, slightly larger in size than the molecules, are dispersed evenly in the liquid. Only four curved arrows appear in this diagram with two from the molecules in the liquid pointing to the space above and two from molecules in the space above the liquid pointing into the liquid below."/>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9300" y="1100931"/>
            <a:ext cx="5105400" cy="3505200"/>
          </a:xfrm>
        </p:spPr>
      </p:pic>
      <p:sp>
        <p:nvSpPr>
          <p:cNvPr id="7" name="Figure Legend"/>
          <p:cNvSpPr>
            <a:spLocks noGrp="1"/>
          </p:cNvSpPr>
          <p:nvPr>
            <p:ph idx="13"/>
          </p:nvPr>
        </p:nvSpPr>
        <p:spPr/>
        <p:txBody>
          <a:bodyPr>
            <a:normAutofit/>
          </a:bodyPr>
          <a:lstStyle/>
          <a:p>
            <a:r>
              <a:rPr lang="en-US" sz="1600" dirty="0"/>
              <a:t>The presence of nonvolatile solutes lowers the vapor pressure of a solution by impeding the evaporation of solvent molecules.</a:t>
            </a:r>
          </a:p>
        </p:txBody>
      </p:sp>
    </p:spTree>
    <p:extLst>
      <p:ext uri="{BB962C8B-B14F-4D97-AF65-F5344CB8AC3E}">
        <p14:creationId xmlns:p14="http://schemas.microsoft.com/office/powerpoint/2010/main" val="4196676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Vapor Pressure Lowering </a:t>
            </a:r>
            <a:r>
              <a:rPr lang="el-GR" dirty="0"/>
              <a:t>(Δ</a:t>
            </a:r>
            <a:r>
              <a:rPr lang="en-US" i="1" dirty="0"/>
              <a:t>P</a:t>
            </a:r>
            <a:r>
              <a:rPr lang="en-US" dirty="0"/>
              <a:t>) Occur?</a:t>
            </a:r>
          </a:p>
        </p:txBody>
      </p:sp>
      <p:sp>
        <p:nvSpPr>
          <p:cNvPr id="3" name="Content Placeholder 2"/>
          <p:cNvSpPr>
            <a:spLocks noGrp="1"/>
          </p:cNvSpPr>
          <p:nvPr>
            <p:ph idx="1"/>
          </p:nvPr>
        </p:nvSpPr>
        <p:spPr/>
        <p:txBody>
          <a:bodyPr/>
          <a:lstStyle/>
          <a:p>
            <a:pPr marL="0" indent="0" algn="ctr">
              <a:buNone/>
            </a:pPr>
            <a:r>
              <a:rPr lang="en-US" dirty="0"/>
              <a:t>Liquid   ⇌  Gas</a:t>
            </a:r>
          </a:p>
          <a:p>
            <a:endParaRPr lang="en-US" b="1" dirty="0"/>
          </a:p>
          <a:p>
            <a:r>
              <a:rPr lang="en-US" b="1" dirty="0"/>
              <a:t>Result: </a:t>
            </a:r>
            <a:r>
              <a:rPr lang="en-US" dirty="0"/>
              <a:t>Less solvent molecules in the gas phase. </a:t>
            </a:r>
          </a:p>
          <a:p>
            <a:endParaRPr lang="en-US" dirty="0"/>
          </a:p>
          <a:p>
            <a:r>
              <a:rPr lang="en-US" dirty="0"/>
              <a:t>The decrease in gas phase molecules results in a lowering of the vapor pressure. </a:t>
            </a:r>
          </a:p>
          <a:p>
            <a:endParaRPr lang="en-US" dirty="0"/>
          </a:p>
        </p:txBody>
      </p:sp>
    </p:spTree>
    <p:extLst>
      <p:ext uri="{BB962C8B-B14F-4D97-AF65-F5344CB8AC3E}">
        <p14:creationId xmlns:p14="http://schemas.microsoft.com/office/powerpoint/2010/main" val="21453034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Raoult’s</a:t>
            </a:r>
            <a:r>
              <a:rPr lang="en-US" dirty="0"/>
              <a:t> Law</a:t>
            </a:r>
          </a:p>
        </p:txBody>
      </p:sp>
      <p:sp>
        <p:nvSpPr>
          <p:cNvPr id="3" name="Content Placeholder 2"/>
          <p:cNvSpPr>
            <a:spLocks noGrp="1"/>
          </p:cNvSpPr>
          <p:nvPr>
            <p:ph idx="1"/>
          </p:nvPr>
        </p:nvSpPr>
        <p:spPr>
          <a:xfrm>
            <a:off x="628650" y="955965"/>
            <a:ext cx="7886700" cy="4904508"/>
          </a:xfrm>
        </p:spPr>
        <p:txBody>
          <a:bodyPr/>
          <a:lstStyle/>
          <a:p>
            <a:pPr>
              <a:buClr>
                <a:schemeClr val="tx1"/>
              </a:buClr>
              <a:buFont typeface="Arial" panose="020B0604020202020204" pitchFamily="34" charset="0"/>
              <a:buChar char="•"/>
              <a:defRPr/>
            </a:pPr>
            <a:r>
              <a:rPr lang="en-US" altLang="en-US" b="1" dirty="0" err="1">
                <a:ea typeface="Osaka" pitchFamily="14" charset="-128"/>
              </a:rPr>
              <a:t>Raoult</a:t>
            </a:r>
            <a:r>
              <a:rPr lang="ja-JP" altLang="en-US" b="1" dirty="0">
                <a:ea typeface="Osaka" pitchFamily="14" charset="-128"/>
              </a:rPr>
              <a:t>’</a:t>
            </a:r>
            <a:r>
              <a:rPr lang="en-US" altLang="ja-JP" b="1" dirty="0">
                <a:ea typeface="Osaka" pitchFamily="14" charset="-128"/>
              </a:rPr>
              <a:t>s law: </a:t>
            </a:r>
            <a:r>
              <a:rPr lang="en-US" altLang="ja-JP" dirty="0">
                <a:ea typeface="Osaka" pitchFamily="14" charset="-128"/>
              </a:rPr>
              <a:t>The partial pressure exerted by any component of an ideal solution is equal to the vapor pressure of the pure component multiplied by its mole fraction. </a:t>
            </a:r>
          </a:p>
          <a:p>
            <a:pPr>
              <a:buClr>
                <a:schemeClr val="tx1"/>
              </a:buClr>
              <a:buNone/>
              <a:defRPr/>
            </a:pPr>
            <a:endParaRPr lang="en-US" altLang="en-US" dirty="0">
              <a:ea typeface="Osaka" pitchFamily="14" charset="-128"/>
            </a:endParaRPr>
          </a:p>
          <a:p>
            <a:pPr>
              <a:buClr>
                <a:schemeClr val="tx1"/>
              </a:buClr>
              <a:buNone/>
              <a:defRPr/>
            </a:pPr>
            <a:endParaRPr lang="en-US" altLang="en-US" dirty="0">
              <a:ea typeface="Osaka" pitchFamily="14" charset="-128"/>
            </a:endParaRPr>
          </a:p>
          <a:p>
            <a:pPr>
              <a:buClr>
                <a:schemeClr val="tx1"/>
              </a:buClr>
              <a:buNone/>
              <a:defRPr/>
            </a:pPr>
            <a:endParaRPr lang="en-US" altLang="en-US" dirty="0">
              <a:ea typeface="Osaka" pitchFamily="14" charset="-128"/>
            </a:endParaRPr>
          </a:p>
          <a:p>
            <a:pPr>
              <a:buClr>
                <a:schemeClr val="tx1"/>
              </a:buClr>
              <a:buFont typeface="Arial" panose="020B0604020202020204" pitchFamily="34" charset="0"/>
              <a:buChar char="•"/>
              <a:defRPr/>
            </a:pPr>
            <a:r>
              <a:rPr lang="en-US" altLang="en-US" i="1" dirty="0" err="1">
                <a:ea typeface="Osaka" pitchFamily="14" charset="-128"/>
              </a:rPr>
              <a:t>P</a:t>
            </a:r>
            <a:r>
              <a:rPr lang="en-US" altLang="en-US" baseline="-25000" dirty="0" err="1">
                <a:ea typeface="Osaka" pitchFamily="14" charset="-128"/>
              </a:rPr>
              <a:t>solution</a:t>
            </a:r>
            <a:r>
              <a:rPr lang="en-US" altLang="en-US" dirty="0">
                <a:ea typeface="Osaka" pitchFamily="14" charset="-128"/>
              </a:rPr>
              <a:t> = vapor pressure of the solvent in solution. </a:t>
            </a:r>
          </a:p>
          <a:p>
            <a:pPr>
              <a:buClr>
                <a:schemeClr val="tx1"/>
              </a:buClr>
              <a:buFont typeface="Arial" panose="020B0604020202020204" pitchFamily="34" charset="0"/>
              <a:buChar char="•"/>
              <a:defRPr/>
            </a:pPr>
            <a:endParaRPr lang="en-US" altLang="en-US" dirty="0">
              <a:ea typeface="Osaka" pitchFamily="14" charset="-128"/>
            </a:endParaRPr>
          </a:p>
          <a:p>
            <a:pPr>
              <a:buClr>
                <a:schemeClr val="tx1"/>
              </a:buClr>
              <a:buFont typeface="Arial" panose="020B0604020202020204" pitchFamily="34" charset="0"/>
              <a:buChar char="•"/>
              <a:defRPr/>
            </a:pPr>
            <a:r>
              <a:rPr lang="en-US" altLang="en-US" i="1" dirty="0" err="1">
                <a:ea typeface="Osaka" pitchFamily="14" charset="-128"/>
              </a:rPr>
              <a:t>C</a:t>
            </a:r>
            <a:r>
              <a:rPr lang="en-US" altLang="en-US" baseline="-25000" dirty="0" err="1">
                <a:ea typeface="Osaka" pitchFamily="14" charset="-128"/>
              </a:rPr>
              <a:t>solvent</a:t>
            </a:r>
            <a:r>
              <a:rPr lang="en-US" altLang="en-US" dirty="0">
                <a:ea typeface="Osaka" pitchFamily="14" charset="-128"/>
              </a:rPr>
              <a:t> = mole fraction of the </a:t>
            </a:r>
            <a:r>
              <a:rPr lang="en-US" altLang="en-US" b="1" dirty="0">
                <a:ea typeface="Osaka" pitchFamily="14" charset="-128"/>
              </a:rPr>
              <a:t>solvent.</a:t>
            </a:r>
          </a:p>
          <a:p>
            <a:pPr>
              <a:buClr>
                <a:schemeClr val="tx1"/>
              </a:buClr>
              <a:buFont typeface="Arial" panose="020B0604020202020204" pitchFamily="34" charset="0"/>
              <a:buChar char="•"/>
              <a:defRPr/>
            </a:pPr>
            <a:endParaRPr lang="en-US" altLang="en-US" b="1" dirty="0">
              <a:ea typeface="Osaka" pitchFamily="14" charset="-128"/>
            </a:endParaRPr>
          </a:p>
          <a:p>
            <a:pPr>
              <a:buClr>
                <a:schemeClr val="tx1"/>
              </a:buClr>
              <a:buFont typeface="Arial" panose="020B0604020202020204" pitchFamily="34" charset="0"/>
              <a:buChar char="•"/>
              <a:defRPr/>
            </a:pPr>
            <a:r>
              <a:rPr lang="en-US" altLang="en-US" i="1" dirty="0">
                <a:ea typeface="Osaka" pitchFamily="14" charset="-128"/>
              </a:rPr>
              <a:t>P</a:t>
            </a:r>
            <a:r>
              <a:rPr lang="en-US" altLang="en-US" dirty="0">
                <a:ea typeface="Osaka" pitchFamily="14" charset="-128"/>
              </a:rPr>
              <a:t>*</a:t>
            </a:r>
            <a:r>
              <a:rPr lang="en-US" altLang="en-US" baseline="-25000" dirty="0">
                <a:ea typeface="Osaka" pitchFamily="14" charset="-128"/>
              </a:rPr>
              <a:t>solvent </a:t>
            </a:r>
            <a:r>
              <a:rPr lang="en-US" altLang="en-US" dirty="0">
                <a:ea typeface="Osaka" pitchFamily="14" charset="-128"/>
              </a:rPr>
              <a:t>= vapor pressure of the pure </a:t>
            </a:r>
            <a:r>
              <a:rPr lang="en-US" altLang="en-US" b="1" dirty="0">
                <a:ea typeface="Osaka" pitchFamily="14" charset="-128"/>
              </a:rPr>
              <a:t>solvent</a:t>
            </a:r>
            <a:r>
              <a:rPr lang="en-US" altLang="en-US" dirty="0">
                <a:ea typeface="Osaka" pitchFamily="14" charset="-128"/>
              </a:rPr>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20186336"/>
              </p:ext>
            </p:extLst>
          </p:nvPr>
        </p:nvGraphicFramePr>
        <p:xfrm>
          <a:off x="2869459" y="2223655"/>
          <a:ext cx="3157267" cy="593941"/>
        </p:xfrm>
        <a:graphic>
          <a:graphicData uri="http://schemas.openxmlformats.org/presentationml/2006/ole">
            <mc:AlternateContent xmlns:mc="http://schemas.openxmlformats.org/markup-compatibility/2006">
              <mc:Choice xmlns:v="urn:schemas-microsoft-com:vml" Requires="v">
                <p:oleObj spid="_x0000_s3106" name="Equation" r:id="rId3" imgW="1282680" imgH="241200" progId="Equation.DSMT4">
                  <p:embed/>
                </p:oleObj>
              </mc:Choice>
              <mc:Fallback>
                <p:oleObj name="Equation" r:id="rId3" imgW="1282680" imgH="241200" progId="Equation.DSMT4">
                  <p:embed/>
                  <p:pic>
                    <p:nvPicPr>
                      <p:cNvPr id="0" name=""/>
                      <p:cNvPicPr/>
                      <p:nvPr/>
                    </p:nvPicPr>
                    <p:blipFill>
                      <a:blip r:embed="rId4"/>
                      <a:stretch>
                        <a:fillRect/>
                      </a:stretch>
                    </p:blipFill>
                    <p:spPr>
                      <a:xfrm>
                        <a:off x="2869459" y="2223655"/>
                        <a:ext cx="3157267" cy="593941"/>
                      </a:xfrm>
                      <a:prstGeom prst="rect">
                        <a:avLst/>
                      </a:prstGeom>
                    </p:spPr>
                  </p:pic>
                </p:oleObj>
              </mc:Fallback>
            </mc:AlternateContent>
          </a:graphicData>
        </a:graphic>
      </p:graphicFrame>
    </p:spTree>
    <p:extLst>
      <p:ext uri="{BB962C8B-B14F-4D97-AF65-F5344CB8AC3E}">
        <p14:creationId xmlns:p14="http://schemas.microsoft.com/office/powerpoint/2010/main" val="3465713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Boiling Point Elevation and Freezing Point Depression</a:t>
            </a:r>
          </a:p>
        </p:txBody>
      </p:sp>
      <p:sp>
        <p:nvSpPr>
          <p:cNvPr id="3" name="Content Placeholder 2"/>
          <p:cNvSpPr>
            <a:spLocks noGrp="1"/>
          </p:cNvSpPr>
          <p:nvPr>
            <p:ph idx="1"/>
          </p:nvPr>
        </p:nvSpPr>
        <p:spPr>
          <a:xfrm>
            <a:off x="628650" y="955965"/>
            <a:ext cx="7886700" cy="5029199"/>
          </a:xfrm>
        </p:spPr>
        <p:txBody>
          <a:bodyPr/>
          <a:lstStyle/>
          <a:p>
            <a:r>
              <a:rPr lang="en-US" altLang="en-US" dirty="0"/>
              <a:t>A solution </a:t>
            </a:r>
            <a:r>
              <a:rPr lang="en-US" altLang="en-US" i="1" dirty="0"/>
              <a:t>boils </a:t>
            </a:r>
            <a:r>
              <a:rPr lang="en-US" altLang="en-US" dirty="0"/>
              <a:t>at a </a:t>
            </a:r>
            <a:r>
              <a:rPr lang="en-US" altLang="en-US" i="1" dirty="0"/>
              <a:t>higher </a:t>
            </a:r>
            <a:r>
              <a:rPr lang="en-US" altLang="en-US" dirty="0"/>
              <a:t>temperature than that of the pure solvent.</a:t>
            </a:r>
          </a:p>
          <a:p>
            <a:pPr lvl="1"/>
            <a:r>
              <a:rPr lang="en-US" altLang="en-US" sz="1800" dirty="0">
                <a:solidFill>
                  <a:schemeClr val="accent3"/>
                </a:solidFill>
              </a:rPr>
              <a:t>The difference in boiling point of the solution and pure solvent is called the boiling point elevation (</a:t>
            </a:r>
            <a:r>
              <a:rPr lang="en-US" altLang="en-US" i="1" dirty="0" err="1">
                <a:latin typeface="Symbol" pitchFamily="18" charset="2"/>
              </a:rPr>
              <a:t>D</a:t>
            </a:r>
            <a:r>
              <a:rPr lang="en-US" altLang="en-US" sz="1800" i="1" dirty="0" err="1">
                <a:solidFill>
                  <a:schemeClr val="accent3"/>
                </a:solidFill>
              </a:rPr>
              <a:t>T</a:t>
            </a:r>
            <a:r>
              <a:rPr lang="en-US" altLang="en-US" sz="1800" i="1" baseline="-25000" dirty="0" err="1">
                <a:solidFill>
                  <a:schemeClr val="accent3"/>
                </a:solidFill>
              </a:rPr>
              <a:t>b</a:t>
            </a:r>
            <a:r>
              <a:rPr lang="en-US" altLang="en-US" sz="1800" dirty="0">
                <a:solidFill>
                  <a:schemeClr val="accent3"/>
                </a:solidFill>
              </a:rPr>
              <a:t>). </a:t>
            </a:r>
          </a:p>
          <a:p>
            <a:pPr lvl="1"/>
            <a:endParaRPr lang="en-US" altLang="en-US" sz="2100" b="1" dirty="0">
              <a:solidFill>
                <a:schemeClr val="accent3"/>
              </a:solidFill>
            </a:endParaRPr>
          </a:p>
          <a:p>
            <a:r>
              <a:rPr lang="en-US" altLang="en-US" dirty="0"/>
              <a:t>A solution </a:t>
            </a:r>
            <a:r>
              <a:rPr lang="en-US" altLang="en-US" i="1" dirty="0"/>
              <a:t>freezes</a:t>
            </a:r>
            <a:r>
              <a:rPr lang="en-US" altLang="en-US" dirty="0"/>
              <a:t> at a </a:t>
            </a:r>
            <a:r>
              <a:rPr lang="en-US" altLang="en-US" i="1" dirty="0"/>
              <a:t>lower</a:t>
            </a:r>
            <a:r>
              <a:rPr lang="en-US" altLang="en-US" dirty="0"/>
              <a:t> temperature than that of the pure solvent. </a:t>
            </a:r>
          </a:p>
          <a:p>
            <a:pPr lvl="1"/>
            <a:r>
              <a:rPr lang="en-US" altLang="en-US" sz="1800" dirty="0">
                <a:solidFill>
                  <a:schemeClr val="accent3"/>
                </a:solidFill>
              </a:rPr>
              <a:t>The difference in freezing point of the solution and pure solvent is </a:t>
            </a:r>
            <a:r>
              <a:rPr lang="en-US" altLang="en-US" sz="1800" dirty="0" err="1">
                <a:solidFill>
                  <a:schemeClr val="accent3"/>
                </a:solidFill>
              </a:rPr>
              <a:t>is</a:t>
            </a:r>
            <a:r>
              <a:rPr lang="en-US" altLang="en-US" sz="1800" dirty="0">
                <a:solidFill>
                  <a:schemeClr val="accent3"/>
                </a:solidFill>
              </a:rPr>
              <a:t> called the freezing point depression (</a:t>
            </a:r>
            <a:r>
              <a:rPr lang="en-US" altLang="en-US" i="1" dirty="0" err="1">
                <a:latin typeface="Symbol" pitchFamily="18" charset="2"/>
              </a:rPr>
              <a:t>D</a:t>
            </a:r>
            <a:r>
              <a:rPr lang="en-US" altLang="en-US" sz="1800" i="1" dirty="0" err="1">
                <a:solidFill>
                  <a:schemeClr val="accent3"/>
                </a:solidFill>
              </a:rPr>
              <a:t>T</a:t>
            </a:r>
            <a:r>
              <a:rPr lang="en-US" altLang="en-US" sz="1800" i="1" baseline="-25000" dirty="0" err="1">
                <a:solidFill>
                  <a:schemeClr val="accent3"/>
                </a:solidFill>
              </a:rPr>
              <a:t>f</a:t>
            </a:r>
            <a:r>
              <a:rPr lang="en-US" altLang="en-US" sz="1800" dirty="0">
                <a:solidFill>
                  <a:schemeClr val="accent3"/>
                </a:solidFill>
              </a:rPr>
              <a:t>).  </a:t>
            </a:r>
          </a:p>
          <a:p>
            <a:endParaRPr lang="en-US" altLang="en-US" sz="2100" b="1" dirty="0">
              <a:solidFill>
                <a:schemeClr val="accent3"/>
              </a:solidFill>
            </a:endParaRPr>
          </a:p>
          <a:p>
            <a:r>
              <a:rPr lang="en-US" altLang="en-US" sz="2400" i="1" dirty="0" err="1">
                <a:latin typeface="Symbol" pitchFamily="18" charset="2"/>
              </a:rPr>
              <a:t>D</a:t>
            </a:r>
            <a:r>
              <a:rPr lang="en-US" altLang="en-US" b="1" i="1" dirty="0" err="1"/>
              <a:t>T</a:t>
            </a:r>
            <a:r>
              <a:rPr lang="en-US" altLang="en-US" b="1" i="1" baseline="-25000" dirty="0" err="1"/>
              <a:t>b</a:t>
            </a:r>
            <a:r>
              <a:rPr lang="en-US" altLang="en-US" b="1" i="1" baseline="-25000" dirty="0"/>
              <a:t> </a:t>
            </a:r>
            <a:r>
              <a:rPr lang="en-US" altLang="en-US" b="1" dirty="0"/>
              <a:t>and </a:t>
            </a:r>
            <a:r>
              <a:rPr lang="en-US" altLang="en-US" sz="2400" i="1" dirty="0" err="1">
                <a:latin typeface="Symbol" pitchFamily="18" charset="2"/>
              </a:rPr>
              <a:t>D</a:t>
            </a:r>
            <a:r>
              <a:rPr lang="en-US" altLang="en-US" b="1" i="1" dirty="0" err="1"/>
              <a:t>T</a:t>
            </a:r>
            <a:r>
              <a:rPr lang="en-US" altLang="en-US" b="1" i="1" baseline="-25000" dirty="0" err="1"/>
              <a:t>f</a:t>
            </a:r>
            <a:r>
              <a:rPr lang="en-US" altLang="en-US" b="1" i="1" dirty="0"/>
              <a:t> </a:t>
            </a:r>
            <a:r>
              <a:rPr lang="en-US" altLang="en-US" b="1" dirty="0"/>
              <a:t>are both positive quantities. </a:t>
            </a:r>
          </a:p>
          <a:p>
            <a:endParaRPr lang="en-US" dirty="0"/>
          </a:p>
        </p:txBody>
      </p:sp>
    </p:spTree>
    <p:extLst>
      <p:ext uri="{BB962C8B-B14F-4D97-AF65-F5344CB8AC3E}">
        <p14:creationId xmlns:p14="http://schemas.microsoft.com/office/powerpoint/2010/main" val="424669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Boiling Point Elevation and Freezing Point Depression</a:t>
            </a:r>
          </a:p>
        </p:txBody>
      </p:sp>
      <p:sp>
        <p:nvSpPr>
          <p:cNvPr id="3" name="Content Placeholder 2"/>
          <p:cNvSpPr>
            <a:spLocks noGrp="1"/>
          </p:cNvSpPr>
          <p:nvPr>
            <p:ph idx="1"/>
          </p:nvPr>
        </p:nvSpPr>
        <p:spPr/>
        <p:txBody>
          <a:bodyPr/>
          <a:lstStyle/>
          <a:p>
            <a:r>
              <a:rPr lang="en-US" altLang="en-US" dirty="0"/>
              <a:t>Boiling point elevation (</a:t>
            </a:r>
            <a:r>
              <a:rPr lang="en-US" altLang="en-US" i="1" dirty="0" err="1">
                <a:latin typeface="Symbol" pitchFamily="18" charset="2"/>
              </a:rPr>
              <a:t>D</a:t>
            </a:r>
            <a:r>
              <a:rPr lang="en-US" altLang="en-US" i="1" dirty="0" err="1"/>
              <a:t>T</a:t>
            </a:r>
            <a:r>
              <a:rPr lang="en-US" altLang="en-US" i="1" baseline="-25000" dirty="0" err="1"/>
              <a:t>b</a:t>
            </a:r>
            <a:r>
              <a:rPr lang="en-US" altLang="en-US" dirty="0"/>
              <a:t>) and freezing point depression (</a:t>
            </a:r>
            <a:r>
              <a:rPr lang="en-US" altLang="en-US" i="1" dirty="0" err="1">
                <a:latin typeface="Symbol" pitchFamily="18" charset="2"/>
              </a:rPr>
              <a:t>D</a:t>
            </a:r>
            <a:r>
              <a:rPr lang="en-US" altLang="en-US" i="1" dirty="0" err="1"/>
              <a:t>T</a:t>
            </a:r>
            <a:r>
              <a:rPr lang="en-US" altLang="en-US" i="1" baseline="-25000" dirty="0" err="1"/>
              <a:t>f</a:t>
            </a:r>
            <a:r>
              <a:rPr lang="en-US" altLang="en-US" dirty="0"/>
              <a:t>) are both a direct result of vapor pressure lowering. </a:t>
            </a:r>
          </a:p>
          <a:p>
            <a:endParaRPr lang="en-US" altLang="en-US" dirty="0"/>
          </a:p>
          <a:p>
            <a:r>
              <a:rPr lang="en-US" altLang="en-US" dirty="0"/>
              <a:t>Boiling occurs when vapor pressure equals atmospheric pressure.</a:t>
            </a:r>
          </a:p>
          <a:p>
            <a:endParaRPr lang="en-US" altLang="en-US" dirty="0"/>
          </a:p>
          <a:p>
            <a:r>
              <a:rPr lang="en-US" altLang="en-US" dirty="0"/>
              <a:t>Vapor pressure is directly proportional to temperature.</a:t>
            </a:r>
          </a:p>
          <a:p>
            <a:endParaRPr lang="en-US" altLang="en-US" dirty="0"/>
          </a:p>
          <a:p>
            <a:endParaRPr lang="en-US" dirty="0"/>
          </a:p>
        </p:txBody>
      </p:sp>
    </p:spTree>
    <p:extLst>
      <p:ext uri="{BB962C8B-B14F-4D97-AF65-F5344CB8AC3E}">
        <p14:creationId xmlns:p14="http://schemas.microsoft.com/office/powerpoint/2010/main" val="4104481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Boiling Point Elevation and Freezing Point Depression</a:t>
            </a:r>
            <a:endParaRPr lang="en-US" dirty="0"/>
          </a:p>
        </p:txBody>
      </p:sp>
      <p:sp>
        <p:nvSpPr>
          <p:cNvPr id="3" name="Content Placeholder 2"/>
          <p:cNvSpPr>
            <a:spLocks noGrp="1"/>
          </p:cNvSpPr>
          <p:nvPr>
            <p:ph idx="1"/>
          </p:nvPr>
        </p:nvSpPr>
        <p:spPr/>
        <p:txBody>
          <a:bodyPr>
            <a:normAutofit/>
          </a:bodyPr>
          <a:lstStyle/>
          <a:p>
            <a:r>
              <a:rPr lang="en-US" dirty="0"/>
              <a:t>The presence of a solute lowers the vapor pressure.</a:t>
            </a:r>
          </a:p>
          <a:p>
            <a:endParaRPr lang="en-US" dirty="0"/>
          </a:p>
          <a:p>
            <a:r>
              <a:rPr lang="en-US" dirty="0"/>
              <a:t>A higher temperature is now required for the vapor pressure to equal the atmospheric pressure.</a:t>
            </a:r>
          </a:p>
          <a:p>
            <a:endParaRPr lang="en-US" dirty="0"/>
          </a:p>
          <a:p>
            <a:r>
              <a:rPr lang="en-US" dirty="0"/>
              <a:t>The boiling point has therefore increased. </a:t>
            </a:r>
          </a:p>
          <a:p>
            <a:endParaRPr lang="en-US" dirty="0"/>
          </a:p>
        </p:txBody>
      </p:sp>
    </p:spTree>
    <p:extLst>
      <p:ext uri="{BB962C8B-B14F-4D97-AF65-F5344CB8AC3E}">
        <p14:creationId xmlns:p14="http://schemas.microsoft.com/office/powerpoint/2010/main" val="1846121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11.19</a:t>
            </a:r>
          </a:p>
        </p:txBody>
      </p:sp>
      <p:pic>
        <p:nvPicPr>
          <p:cNvPr id="2" name="Figure" descr="Figure a contains a photograph of a common laboratory distillation unit. Figure b provides a diagram labeling typical components of a laboratory distillation unit, including a stirrer/heat plate with heat and stirrer speed control, a heating bath of oil or sand, stirring means such as boiling chips, a still pot, a still head, a thermometer for boiling point temperature reading, a condenser with a cool water inlet and outlet, a still receiver with a vacuum or gas inlet, a receiving flask for holding distillate, and a cooling bath."/>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66912" y="1105694"/>
            <a:ext cx="5210175" cy="3495675"/>
          </a:xfrm>
        </p:spPr>
      </p:pic>
      <p:sp>
        <p:nvSpPr>
          <p:cNvPr id="7" name="Figure Legend"/>
          <p:cNvSpPr>
            <a:spLocks noGrp="1"/>
          </p:cNvSpPr>
          <p:nvPr>
            <p:ph idx="13"/>
          </p:nvPr>
        </p:nvSpPr>
        <p:spPr/>
        <p:txBody>
          <a:bodyPr>
            <a:normAutofit/>
          </a:bodyPr>
          <a:lstStyle/>
          <a:p>
            <a:r>
              <a:rPr lang="en-US" sz="1600" dirty="0"/>
              <a:t>A typical laboratory distillation unit is shown in (a) a photograph and (b) a schematic diagram of the components. (credit a: modification of work by “Rifleman82”/Wikimedia commons; credit b: modification of work by “</a:t>
            </a:r>
            <a:r>
              <a:rPr lang="en-US" sz="1600" dirty="0" err="1"/>
              <a:t>Slashme</a:t>
            </a:r>
            <a:r>
              <a:rPr lang="en-US" sz="1600" dirty="0"/>
              <a:t>”/Wikimedia Commons)</a:t>
            </a:r>
          </a:p>
        </p:txBody>
      </p:sp>
    </p:spTree>
    <p:extLst>
      <p:ext uri="{BB962C8B-B14F-4D97-AF65-F5344CB8AC3E}">
        <p14:creationId xmlns:p14="http://schemas.microsoft.com/office/powerpoint/2010/main" val="1801053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11.20</a:t>
            </a:r>
          </a:p>
        </p:txBody>
      </p:sp>
      <p:pic>
        <p:nvPicPr>
          <p:cNvPr id="2" name="Figure" descr="This figure contains a photo of a refinery, showing large columnar structures. A diagram of a fractional distillation column used in separating crude oil is also shown. Near the bottom of the column, an arrow pointing into the column shows a point of entry for heated crude oil. The column contains several layers at which different components are removed. At the very bottom, residue materials are removed as indicated by an arrow out of the column. At each successive level, different materials are removed proceeding from the bottom to the top of the column. The materials are fuel oil, followed by diesel oil, kerosene, naptha, gasoline, and refinery gas at the very top. To the right of the column diagram, a double sided arrow is shown that is blue at the top and gradually changes color to red moving downward. The blue top of the arrow is labeled, “small molecules: low boiling point, very volatile, flows easily, ignites easily.” The red bottom of the arrow is labeled, “large molecules: high boiling point, not very volatile, does not flow easily, does not ignite easily.”"/>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62162" y="1105694"/>
            <a:ext cx="5019675" cy="3495675"/>
          </a:xfrm>
        </p:spPr>
      </p:pic>
      <p:sp>
        <p:nvSpPr>
          <p:cNvPr id="7" name="Figure Legend"/>
          <p:cNvSpPr>
            <a:spLocks noGrp="1"/>
          </p:cNvSpPr>
          <p:nvPr>
            <p:ph idx="13"/>
          </p:nvPr>
        </p:nvSpPr>
        <p:spPr/>
        <p:txBody>
          <a:bodyPr>
            <a:normAutofit/>
          </a:bodyPr>
          <a:lstStyle/>
          <a:p>
            <a:r>
              <a:rPr lang="en-US" sz="1600" dirty="0"/>
              <a:t>Crude oil is a complex mixture that is separated by large-scale fractional distillation to isolate various simpler mixtures.</a:t>
            </a:r>
          </a:p>
        </p:txBody>
      </p:sp>
    </p:spTree>
    <p:extLst>
      <p:ext uri="{BB962C8B-B14F-4D97-AF65-F5344CB8AC3E}">
        <p14:creationId xmlns:p14="http://schemas.microsoft.com/office/powerpoint/2010/main" val="1164168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Boiling Point Elevation and Freezing Point Lowering</a:t>
            </a:r>
          </a:p>
        </p:txBody>
      </p:sp>
      <p:sp>
        <p:nvSpPr>
          <p:cNvPr id="3" name="Content Placeholder 2"/>
          <p:cNvSpPr>
            <a:spLocks noGrp="1"/>
          </p:cNvSpPr>
          <p:nvPr>
            <p:ph idx="1"/>
          </p:nvPr>
        </p:nvSpPr>
        <p:spPr>
          <a:xfrm>
            <a:off x="628650" y="955965"/>
            <a:ext cx="7886700" cy="4873335"/>
          </a:xfrm>
        </p:spPr>
        <p:txBody>
          <a:bodyPr/>
          <a:lstStyle/>
          <a:p>
            <a:r>
              <a:rPr lang="en-US" altLang="en-US" dirty="0"/>
              <a:t>Boiling point elevation (</a:t>
            </a:r>
            <a:r>
              <a:rPr lang="en-US" altLang="en-US" i="1" dirty="0" err="1">
                <a:latin typeface="Symbol" pitchFamily="18" charset="2"/>
              </a:rPr>
              <a:t>D</a:t>
            </a:r>
            <a:r>
              <a:rPr lang="en-US" altLang="en-US" i="1" dirty="0" err="1"/>
              <a:t>T</a:t>
            </a:r>
            <a:r>
              <a:rPr lang="en-US" altLang="en-US" i="1" baseline="-25000" dirty="0" err="1"/>
              <a:t>b</a:t>
            </a:r>
            <a:r>
              <a:rPr lang="en-US" altLang="en-US" dirty="0"/>
              <a:t>) and freezing point lowering (</a:t>
            </a:r>
            <a:r>
              <a:rPr lang="en-US" altLang="en-US" i="1" dirty="0" err="1">
                <a:latin typeface="Symbol" pitchFamily="18" charset="2"/>
              </a:rPr>
              <a:t>D</a:t>
            </a:r>
            <a:r>
              <a:rPr lang="en-US" altLang="en-US" i="1" dirty="0" err="1"/>
              <a:t>T</a:t>
            </a:r>
            <a:r>
              <a:rPr lang="en-US" altLang="en-US" i="1" baseline="-25000" dirty="0" err="1"/>
              <a:t>f</a:t>
            </a:r>
            <a:r>
              <a:rPr lang="en-US" altLang="en-US" dirty="0"/>
              <a:t>) are both colligative properties.</a:t>
            </a:r>
          </a:p>
          <a:p>
            <a:endParaRPr lang="en-US" altLang="en-US" dirty="0"/>
          </a:p>
          <a:p>
            <a:pPr lvl="1"/>
            <a:r>
              <a:rPr lang="en-US" altLang="en-US" sz="1800" dirty="0">
                <a:solidFill>
                  <a:schemeClr val="accent3"/>
                </a:solidFill>
              </a:rPr>
              <a:t>Depend on the concentration of the solute</a:t>
            </a:r>
          </a:p>
          <a:p>
            <a:pPr lvl="1"/>
            <a:endParaRPr lang="en-US" altLang="en-US" u="sng" dirty="0"/>
          </a:p>
          <a:p>
            <a:pPr lvl="1"/>
            <a:r>
              <a:rPr lang="en-US" altLang="en-US" sz="1800" dirty="0">
                <a:solidFill>
                  <a:schemeClr val="accent3"/>
                </a:solidFill>
              </a:rPr>
              <a:t>Concentration expressed in molality (</a:t>
            </a:r>
            <a:r>
              <a:rPr lang="en-US" altLang="en-US" sz="1800" i="1" dirty="0">
                <a:solidFill>
                  <a:schemeClr val="accent3"/>
                </a:solidFill>
              </a:rPr>
              <a:t>m</a:t>
            </a:r>
            <a:r>
              <a:rPr lang="en-US" altLang="en-US" sz="1800" dirty="0">
                <a:solidFill>
                  <a:schemeClr val="accent3"/>
                </a:solidFill>
              </a:rPr>
              <a:t>).</a:t>
            </a:r>
          </a:p>
          <a:p>
            <a:pPr lvl="1"/>
            <a:endParaRPr lang="en-US" altLang="en-US" sz="1800" dirty="0">
              <a:solidFill>
                <a:schemeClr val="accent3"/>
              </a:solidFill>
            </a:endParaRPr>
          </a:p>
          <a:p>
            <a:pPr lvl="1"/>
            <a:r>
              <a:rPr lang="en-US" altLang="en-US" sz="1800" dirty="0">
                <a:solidFill>
                  <a:schemeClr val="accent3"/>
                </a:solidFill>
              </a:rPr>
              <a:t>Example: 1 m sucrose and 1 m ethylene glycol solutions boil at the same temp. </a:t>
            </a:r>
          </a:p>
          <a:p>
            <a:pPr lvl="1"/>
            <a:endParaRPr lang="en-US" altLang="en-US" dirty="0">
              <a:solidFill>
                <a:schemeClr val="accent3"/>
              </a:solidFill>
            </a:endParaRPr>
          </a:p>
          <a:p>
            <a:endParaRPr lang="en-US" altLang="en-US" sz="2400" i="1" dirty="0"/>
          </a:p>
          <a:p>
            <a:endParaRPr lang="en-US" altLang="en-US" sz="2400" i="1" dirty="0"/>
          </a:p>
          <a:p>
            <a:r>
              <a:rPr lang="en-US" altLang="en-US" sz="2400" i="1" dirty="0"/>
              <a:t>k</a:t>
            </a:r>
            <a:r>
              <a:rPr lang="en-US" altLang="en-US" sz="2400" i="1" baseline="-25000" dirty="0"/>
              <a:t>b</a:t>
            </a:r>
            <a:r>
              <a:rPr lang="en-US" altLang="en-US" sz="2400" dirty="0"/>
              <a:t> and </a:t>
            </a:r>
            <a:r>
              <a:rPr lang="en-US" altLang="en-US" sz="2400" i="1" dirty="0" err="1"/>
              <a:t>k</a:t>
            </a:r>
            <a:r>
              <a:rPr lang="en-US" altLang="en-US" sz="2400" i="1" baseline="-25000" dirty="0" err="1"/>
              <a:t>f</a:t>
            </a:r>
            <a:r>
              <a:rPr lang="en-US" altLang="en-US" sz="2400" dirty="0"/>
              <a:t> are called the boiling point elevation constant and freezing point depression constant, respectively.</a:t>
            </a:r>
          </a:p>
          <a:p>
            <a:endParaRPr lang="en-US" altLang="en-US" sz="2100" dirty="0">
              <a:solidFill>
                <a:schemeClr val="accent3"/>
              </a:solidFill>
            </a:endParaRP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15464117"/>
              </p:ext>
            </p:extLst>
          </p:nvPr>
        </p:nvGraphicFramePr>
        <p:xfrm>
          <a:off x="2120566" y="3983903"/>
          <a:ext cx="1608889" cy="556923"/>
        </p:xfrm>
        <a:graphic>
          <a:graphicData uri="http://schemas.openxmlformats.org/presentationml/2006/ole">
            <mc:AlternateContent xmlns:mc="http://schemas.openxmlformats.org/markup-compatibility/2006">
              <mc:Choice xmlns:v="urn:schemas-microsoft-com:vml" Requires="v">
                <p:oleObj spid="_x0000_s4156" name="Equation" r:id="rId3" imgW="660240" imgH="228600" progId="Equation.DSMT4">
                  <p:embed/>
                </p:oleObj>
              </mc:Choice>
              <mc:Fallback>
                <p:oleObj name="Equation" r:id="rId3" imgW="660240" imgH="228600" progId="Equation.DSMT4">
                  <p:embed/>
                  <p:pic>
                    <p:nvPicPr>
                      <p:cNvPr id="0" name=""/>
                      <p:cNvPicPr/>
                      <p:nvPr/>
                    </p:nvPicPr>
                    <p:blipFill>
                      <a:blip r:embed="rId4"/>
                      <a:stretch>
                        <a:fillRect/>
                      </a:stretch>
                    </p:blipFill>
                    <p:spPr>
                      <a:xfrm>
                        <a:off x="2120566" y="3983903"/>
                        <a:ext cx="1608889" cy="55692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1819657"/>
              </p:ext>
            </p:extLst>
          </p:nvPr>
        </p:nvGraphicFramePr>
        <p:xfrm>
          <a:off x="5011738" y="3943350"/>
          <a:ext cx="1700212" cy="585788"/>
        </p:xfrm>
        <a:graphic>
          <a:graphicData uri="http://schemas.openxmlformats.org/presentationml/2006/ole">
            <mc:AlternateContent xmlns:mc="http://schemas.openxmlformats.org/markup-compatibility/2006">
              <mc:Choice xmlns:v="urn:schemas-microsoft-com:vml" Requires="v">
                <p:oleObj spid="_x0000_s4157" name="Equation" r:id="rId5" imgW="698400" imgH="241200" progId="Equation.DSMT4">
                  <p:embed/>
                </p:oleObj>
              </mc:Choice>
              <mc:Fallback>
                <p:oleObj name="Equation" r:id="rId5" imgW="698400" imgH="241200" progId="Equation.DSMT4">
                  <p:embed/>
                  <p:pic>
                    <p:nvPicPr>
                      <p:cNvPr id="0" name="Object 4"/>
                      <p:cNvPicPr>
                        <a:picLocks noChangeAspect="1" noChangeArrowheads="1"/>
                      </p:cNvPicPr>
                      <p:nvPr/>
                    </p:nvPicPr>
                    <p:blipFill>
                      <a:blip r:embed="rId6"/>
                      <a:srcRect/>
                      <a:stretch>
                        <a:fillRect/>
                      </a:stretch>
                    </p:blipFill>
                    <p:spPr bwMode="auto">
                      <a:xfrm>
                        <a:off x="5011738" y="3943350"/>
                        <a:ext cx="1700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3786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11.2 Boiling Point Elevation and Freezing Point Depression </a:t>
            </a:r>
            <a:br>
              <a:rPr lang="en-US" dirty="0"/>
            </a:br>
            <a:r>
              <a:rPr lang="en-US" dirty="0"/>
              <a:t>Constants for Several Solvents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1082125"/>
              </p:ext>
            </p:extLst>
          </p:nvPr>
        </p:nvGraphicFramePr>
        <p:xfrm>
          <a:off x="628650" y="955675"/>
          <a:ext cx="7886700" cy="2489200"/>
        </p:xfrm>
        <a:graphic>
          <a:graphicData uri="http://schemas.openxmlformats.org/drawingml/2006/table">
            <a:tbl>
              <a:tblPr firstRow="1" bandRow="1">
                <a:tableStyleId>{5940675A-B579-460E-94D1-54222C63F5DA}</a:tableStyleId>
              </a:tblPr>
              <a:tblGrid>
                <a:gridCol w="1262495">
                  <a:extLst>
                    <a:ext uri="{9D8B030D-6E8A-4147-A177-3AD203B41FA5}">
                      <a16:colId xmlns:a16="http://schemas.microsoft.com/office/drawing/2014/main" val="20000"/>
                    </a:ext>
                  </a:extLst>
                </a:gridCol>
                <a:gridCol w="2067791">
                  <a:extLst>
                    <a:ext uri="{9D8B030D-6E8A-4147-A177-3AD203B41FA5}">
                      <a16:colId xmlns:a16="http://schemas.microsoft.com/office/drawing/2014/main" val="20001"/>
                    </a:ext>
                  </a:extLst>
                </a:gridCol>
                <a:gridCol w="1132609">
                  <a:extLst>
                    <a:ext uri="{9D8B030D-6E8A-4147-A177-3AD203B41FA5}">
                      <a16:colId xmlns:a16="http://schemas.microsoft.com/office/drawing/2014/main" val="20002"/>
                    </a:ext>
                  </a:extLst>
                </a:gridCol>
                <a:gridCol w="2244437">
                  <a:extLst>
                    <a:ext uri="{9D8B030D-6E8A-4147-A177-3AD203B41FA5}">
                      <a16:colId xmlns:a16="http://schemas.microsoft.com/office/drawing/2014/main" val="20003"/>
                    </a:ext>
                  </a:extLst>
                </a:gridCol>
                <a:gridCol w="1179368">
                  <a:extLst>
                    <a:ext uri="{9D8B030D-6E8A-4147-A177-3AD203B41FA5}">
                      <a16:colId xmlns:a16="http://schemas.microsoft.com/office/drawing/2014/main" val="20004"/>
                    </a:ext>
                  </a:extLst>
                </a:gridCol>
              </a:tblGrid>
              <a:tr h="370840">
                <a:tc>
                  <a:txBody>
                    <a:bodyPr/>
                    <a:lstStyle/>
                    <a:p>
                      <a:pPr algn="ctr"/>
                      <a:r>
                        <a:rPr lang="en-US" b="1" dirty="0"/>
                        <a:t>Solvent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dirty="0"/>
                        <a:t>Boiling Point (</a:t>
                      </a:r>
                      <a:r>
                        <a:rPr lang="en-US" sz="1350" b="1" kern="1200" dirty="0">
                          <a:solidFill>
                            <a:schemeClr val="tx1"/>
                          </a:solidFill>
                          <a:effectLst/>
                          <a:latin typeface="+mn-lt"/>
                          <a:ea typeface="+mn-ea"/>
                          <a:cs typeface="+mn-cs"/>
                        </a:rPr>
                        <a:t>°C</a:t>
                      </a:r>
                      <a:r>
                        <a:rPr lang="en-US" sz="1350" b="1" kern="1200" baseline="0" dirty="0">
                          <a:solidFill>
                            <a:schemeClr val="tx1"/>
                          </a:solidFill>
                          <a:effectLst/>
                          <a:latin typeface="+mn-lt"/>
                          <a:ea typeface="+mn-ea"/>
                          <a:cs typeface="+mn-cs"/>
                        </a:rPr>
                        <a:t> at 1 </a:t>
                      </a:r>
                      <a:r>
                        <a:rPr lang="en-US" sz="1350" b="1" kern="1200" baseline="0" dirty="0" err="1">
                          <a:solidFill>
                            <a:schemeClr val="tx1"/>
                          </a:solidFill>
                          <a:effectLst/>
                          <a:latin typeface="+mn-lt"/>
                          <a:ea typeface="+mn-ea"/>
                          <a:cs typeface="+mn-cs"/>
                        </a:rPr>
                        <a:t>atm</a:t>
                      </a:r>
                      <a:r>
                        <a:rPr lang="en-US" sz="1350" b="1" kern="1200" baseline="0" dirty="0">
                          <a:solidFill>
                            <a:schemeClr val="tx1"/>
                          </a:solidFill>
                          <a:effectLst/>
                          <a:latin typeface="+mn-lt"/>
                          <a:ea typeface="+mn-ea"/>
                          <a:cs typeface="+mn-cs"/>
                        </a:rPr>
                        <a:t>)</a:t>
                      </a:r>
                      <a:endParaRPr lang="en-US" sz="1350" b="1" kern="1200" dirty="0">
                        <a:solidFill>
                          <a:schemeClr val="tx1"/>
                        </a:solidFill>
                        <a:effectLst/>
                        <a:latin typeface="+mn-lt"/>
                        <a:ea typeface="+mn-ea"/>
                        <a:cs typeface="+mn-cs"/>
                      </a:endParaRPr>
                    </a:p>
                  </a:txBody>
                  <a:tcPr/>
                </a:tc>
                <a:tc>
                  <a:txBody>
                    <a:bodyPr/>
                    <a:lstStyle/>
                    <a:p>
                      <a:pPr algn="ctr"/>
                      <a:r>
                        <a:rPr lang="en-US" b="1" i="1" dirty="0"/>
                        <a:t>Kb</a:t>
                      </a:r>
                      <a:r>
                        <a:rPr lang="en-US" b="1" dirty="0"/>
                        <a:t> (</a:t>
                      </a:r>
                      <a:r>
                        <a:rPr lang="en-US" b="1" i="1" dirty="0"/>
                        <a:t>Cm</a:t>
                      </a:r>
                      <a:r>
                        <a:rPr lang="en-US" sz="1350" b="1" kern="1200" baseline="30000" dirty="0">
                          <a:solidFill>
                            <a:schemeClr val="tx1"/>
                          </a:solidFill>
                          <a:effectLst/>
                          <a:latin typeface="+mn-lt"/>
                          <a:ea typeface="+mn-ea"/>
                          <a:cs typeface="+mn-cs"/>
                        </a:rPr>
                        <a:t>–1</a:t>
                      </a:r>
                      <a:r>
                        <a:rPr lang="en-US" sz="1350" b="1" kern="1200" baseline="0" dirty="0">
                          <a:solidFill>
                            <a:schemeClr val="tx1"/>
                          </a:solidFill>
                          <a:effectLst/>
                          <a:latin typeface="+mn-lt"/>
                          <a:ea typeface="+mn-ea"/>
                          <a:cs typeface="+mn-cs"/>
                        </a:rPr>
                        <a:t>)</a:t>
                      </a:r>
                      <a:endParaRPr lang="en-US" b="1" baseline="30000"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dirty="0"/>
                        <a:t>Freezing Point (</a:t>
                      </a:r>
                      <a:r>
                        <a:rPr lang="en-US" sz="1350" b="1" kern="1200" dirty="0">
                          <a:solidFill>
                            <a:schemeClr val="tx1"/>
                          </a:solidFill>
                          <a:effectLst/>
                          <a:latin typeface="+mn-lt"/>
                          <a:ea typeface="+mn-ea"/>
                          <a:cs typeface="+mn-cs"/>
                        </a:rPr>
                        <a:t>°C</a:t>
                      </a:r>
                      <a:r>
                        <a:rPr lang="en-US" sz="1350" b="1" kern="1200" baseline="0" dirty="0">
                          <a:solidFill>
                            <a:schemeClr val="tx1"/>
                          </a:solidFill>
                          <a:effectLst/>
                          <a:latin typeface="+mn-lt"/>
                          <a:ea typeface="+mn-ea"/>
                          <a:cs typeface="+mn-cs"/>
                        </a:rPr>
                        <a:t> at 1 </a:t>
                      </a:r>
                      <a:r>
                        <a:rPr lang="en-US" sz="1350" b="1" kern="1200" baseline="0" dirty="0" err="1">
                          <a:solidFill>
                            <a:schemeClr val="tx1"/>
                          </a:solidFill>
                          <a:effectLst/>
                          <a:latin typeface="+mn-lt"/>
                          <a:ea typeface="+mn-ea"/>
                          <a:cs typeface="+mn-cs"/>
                        </a:rPr>
                        <a:t>atm</a:t>
                      </a:r>
                      <a:r>
                        <a:rPr lang="en-US" sz="1350" b="1" kern="1200" baseline="0" dirty="0">
                          <a:solidFill>
                            <a:schemeClr val="tx1"/>
                          </a:solidFill>
                          <a:effectLst/>
                          <a:latin typeface="+mn-lt"/>
                          <a:ea typeface="+mn-ea"/>
                          <a:cs typeface="+mn-cs"/>
                        </a:rPr>
                        <a:t>)</a:t>
                      </a:r>
                      <a:endParaRPr lang="en-US" sz="1350" b="1" kern="1200" dirty="0">
                        <a:solidFill>
                          <a:schemeClr val="tx1"/>
                        </a:solidFill>
                        <a:effectLst/>
                        <a:latin typeface="+mn-lt"/>
                        <a:ea typeface="+mn-ea"/>
                        <a:cs typeface="+mn-cs"/>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b="1" i="1" dirty="0" err="1"/>
                        <a:t>Kt</a:t>
                      </a:r>
                      <a:r>
                        <a:rPr lang="en-US" b="1" dirty="0"/>
                        <a:t> (</a:t>
                      </a:r>
                      <a:r>
                        <a:rPr lang="en-US" b="1" i="1" dirty="0"/>
                        <a:t>Cm</a:t>
                      </a:r>
                      <a:r>
                        <a:rPr lang="en-US" sz="1350" b="1" kern="1200" baseline="30000" dirty="0">
                          <a:solidFill>
                            <a:schemeClr val="tx1"/>
                          </a:solidFill>
                          <a:effectLst/>
                          <a:latin typeface="+mn-lt"/>
                          <a:ea typeface="+mn-ea"/>
                          <a:cs typeface="+mn-cs"/>
                        </a:rPr>
                        <a:t>–1</a:t>
                      </a:r>
                      <a:r>
                        <a:rPr lang="en-US" sz="1350" b="1" kern="1200" baseline="0" dirty="0">
                          <a:solidFill>
                            <a:schemeClr val="tx1"/>
                          </a:solidFill>
                          <a:effectLst/>
                          <a:latin typeface="+mn-lt"/>
                          <a:ea typeface="+mn-ea"/>
                          <a:cs typeface="+mn-cs"/>
                        </a:rPr>
                        <a:t>)</a:t>
                      </a:r>
                      <a:endParaRPr lang="en-US" b="1" baseline="30000" dirty="0"/>
                    </a:p>
                    <a:p>
                      <a:pPr algn="ctr"/>
                      <a:endParaRPr lang="en-US" b="1" dirty="0"/>
                    </a:p>
                  </a:txBody>
                  <a:tcPr/>
                </a:tc>
                <a:extLst>
                  <a:ext uri="{0D108BD9-81ED-4DB2-BD59-A6C34878D82A}">
                    <a16:rowId xmlns:a16="http://schemas.microsoft.com/office/drawing/2014/main" val="10000"/>
                  </a:ext>
                </a:extLst>
              </a:tr>
              <a:tr h="370840">
                <a:tc>
                  <a:txBody>
                    <a:bodyPr/>
                    <a:lstStyle/>
                    <a:p>
                      <a:pPr algn="ctr"/>
                      <a:r>
                        <a:rPr lang="en-US" dirty="0"/>
                        <a:t>water</a:t>
                      </a:r>
                    </a:p>
                  </a:txBody>
                  <a:tcPr/>
                </a:tc>
                <a:tc>
                  <a:txBody>
                    <a:bodyPr/>
                    <a:lstStyle/>
                    <a:p>
                      <a:pPr algn="ctr"/>
                      <a:r>
                        <a:rPr lang="en-US" dirty="0"/>
                        <a:t>100.0</a:t>
                      </a:r>
                    </a:p>
                  </a:txBody>
                  <a:tcPr/>
                </a:tc>
                <a:tc>
                  <a:txBody>
                    <a:bodyPr/>
                    <a:lstStyle/>
                    <a:p>
                      <a:pPr algn="ctr"/>
                      <a:r>
                        <a:rPr lang="en-US" dirty="0"/>
                        <a:t>0.512</a:t>
                      </a:r>
                    </a:p>
                  </a:txBody>
                  <a:tcPr/>
                </a:tc>
                <a:tc>
                  <a:txBody>
                    <a:bodyPr/>
                    <a:lstStyle/>
                    <a:p>
                      <a:pPr algn="ctr"/>
                      <a:r>
                        <a:rPr lang="en-US" dirty="0"/>
                        <a:t>0.0</a:t>
                      </a:r>
                    </a:p>
                  </a:txBody>
                  <a:tcPr/>
                </a:tc>
                <a:tc>
                  <a:txBody>
                    <a:bodyPr/>
                    <a:lstStyle/>
                    <a:p>
                      <a:pPr algn="ctr"/>
                      <a:r>
                        <a:rPr lang="en-US" dirty="0"/>
                        <a:t>1.86</a:t>
                      </a:r>
                    </a:p>
                  </a:txBody>
                  <a:tcPr/>
                </a:tc>
                <a:extLst>
                  <a:ext uri="{0D108BD9-81ED-4DB2-BD59-A6C34878D82A}">
                    <a16:rowId xmlns:a16="http://schemas.microsoft.com/office/drawing/2014/main" val="10001"/>
                  </a:ext>
                </a:extLst>
              </a:tr>
              <a:tr h="370840">
                <a:tc>
                  <a:txBody>
                    <a:bodyPr/>
                    <a:lstStyle/>
                    <a:p>
                      <a:pPr algn="ctr"/>
                      <a:r>
                        <a:rPr lang="en-US" dirty="0"/>
                        <a:t>hydrogen acetate</a:t>
                      </a:r>
                    </a:p>
                  </a:txBody>
                  <a:tcPr/>
                </a:tc>
                <a:tc>
                  <a:txBody>
                    <a:bodyPr/>
                    <a:lstStyle/>
                    <a:p>
                      <a:pPr algn="ctr"/>
                      <a:r>
                        <a:rPr lang="en-US" dirty="0"/>
                        <a:t>118.1</a:t>
                      </a:r>
                    </a:p>
                  </a:txBody>
                  <a:tcPr/>
                </a:tc>
                <a:tc>
                  <a:txBody>
                    <a:bodyPr/>
                    <a:lstStyle/>
                    <a:p>
                      <a:pPr algn="ctr"/>
                      <a:r>
                        <a:rPr lang="en-US" dirty="0"/>
                        <a:t>3.07</a:t>
                      </a:r>
                    </a:p>
                  </a:txBody>
                  <a:tcPr/>
                </a:tc>
                <a:tc>
                  <a:txBody>
                    <a:bodyPr/>
                    <a:lstStyle/>
                    <a:p>
                      <a:pPr algn="ctr"/>
                      <a:r>
                        <a:rPr lang="en-US" dirty="0"/>
                        <a:t>16.6</a:t>
                      </a:r>
                    </a:p>
                  </a:txBody>
                  <a:tcPr/>
                </a:tc>
                <a:tc>
                  <a:txBody>
                    <a:bodyPr/>
                    <a:lstStyle/>
                    <a:p>
                      <a:pPr algn="ctr"/>
                      <a:r>
                        <a:rPr lang="en-US" dirty="0"/>
                        <a:t>3.9</a:t>
                      </a:r>
                    </a:p>
                  </a:txBody>
                  <a:tcPr/>
                </a:tc>
                <a:extLst>
                  <a:ext uri="{0D108BD9-81ED-4DB2-BD59-A6C34878D82A}">
                    <a16:rowId xmlns:a16="http://schemas.microsoft.com/office/drawing/2014/main" val="10002"/>
                  </a:ext>
                </a:extLst>
              </a:tr>
              <a:tr h="370840">
                <a:tc>
                  <a:txBody>
                    <a:bodyPr/>
                    <a:lstStyle/>
                    <a:p>
                      <a:pPr algn="ctr"/>
                      <a:r>
                        <a:rPr lang="en-US" dirty="0"/>
                        <a:t>benzene</a:t>
                      </a:r>
                    </a:p>
                  </a:txBody>
                  <a:tcPr/>
                </a:tc>
                <a:tc>
                  <a:txBody>
                    <a:bodyPr/>
                    <a:lstStyle/>
                    <a:p>
                      <a:pPr algn="ctr"/>
                      <a:r>
                        <a:rPr lang="en-US" dirty="0"/>
                        <a:t>80.1</a:t>
                      </a:r>
                    </a:p>
                  </a:txBody>
                  <a:tcPr/>
                </a:tc>
                <a:tc>
                  <a:txBody>
                    <a:bodyPr/>
                    <a:lstStyle/>
                    <a:p>
                      <a:pPr algn="ctr"/>
                      <a:r>
                        <a:rPr lang="en-US" dirty="0"/>
                        <a:t>2.53</a:t>
                      </a:r>
                    </a:p>
                  </a:txBody>
                  <a:tcPr/>
                </a:tc>
                <a:tc>
                  <a:txBody>
                    <a:bodyPr/>
                    <a:lstStyle/>
                    <a:p>
                      <a:pPr algn="ctr"/>
                      <a:r>
                        <a:rPr lang="en-US" dirty="0"/>
                        <a:t>5.5</a:t>
                      </a:r>
                    </a:p>
                  </a:txBody>
                  <a:tcPr/>
                </a:tc>
                <a:tc>
                  <a:txBody>
                    <a:bodyPr/>
                    <a:lstStyle/>
                    <a:p>
                      <a:pPr algn="ctr"/>
                      <a:r>
                        <a:rPr lang="en-US" dirty="0"/>
                        <a:t>5.12</a:t>
                      </a:r>
                    </a:p>
                  </a:txBody>
                  <a:tcPr/>
                </a:tc>
                <a:extLst>
                  <a:ext uri="{0D108BD9-81ED-4DB2-BD59-A6C34878D82A}">
                    <a16:rowId xmlns:a16="http://schemas.microsoft.com/office/drawing/2014/main" val="10003"/>
                  </a:ext>
                </a:extLst>
              </a:tr>
              <a:tr h="370840">
                <a:tc>
                  <a:txBody>
                    <a:bodyPr/>
                    <a:lstStyle/>
                    <a:p>
                      <a:pPr algn="ctr"/>
                      <a:r>
                        <a:rPr lang="en-US" dirty="0"/>
                        <a:t>chloroform</a:t>
                      </a:r>
                    </a:p>
                  </a:txBody>
                  <a:tcPr/>
                </a:tc>
                <a:tc>
                  <a:txBody>
                    <a:bodyPr/>
                    <a:lstStyle/>
                    <a:p>
                      <a:pPr algn="ctr"/>
                      <a:r>
                        <a:rPr lang="en-US" dirty="0"/>
                        <a:t>61.26</a:t>
                      </a:r>
                    </a:p>
                  </a:txBody>
                  <a:tcPr/>
                </a:tc>
                <a:tc>
                  <a:txBody>
                    <a:bodyPr/>
                    <a:lstStyle/>
                    <a:p>
                      <a:pPr algn="ctr"/>
                      <a:r>
                        <a:rPr lang="en-US" dirty="0"/>
                        <a:t>3.63</a:t>
                      </a:r>
                    </a:p>
                  </a:txBody>
                  <a:tcPr/>
                </a:tc>
                <a:tc>
                  <a:txBody>
                    <a:bodyPr/>
                    <a:lstStyle/>
                    <a:p>
                      <a:pPr algn="ctr"/>
                      <a:r>
                        <a:rPr lang="en-US" sz="1350" kern="1200" dirty="0">
                          <a:solidFill>
                            <a:schemeClr val="tx1"/>
                          </a:solidFill>
                          <a:effectLst/>
                          <a:latin typeface="+mn-lt"/>
                          <a:ea typeface="+mn-ea"/>
                          <a:cs typeface="+mn-cs"/>
                        </a:rPr>
                        <a:t>–</a:t>
                      </a:r>
                      <a:r>
                        <a:rPr lang="en-US" dirty="0"/>
                        <a:t>63.5</a:t>
                      </a:r>
                    </a:p>
                  </a:txBody>
                  <a:tcPr/>
                </a:tc>
                <a:tc>
                  <a:txBody>
                    <a:bodyPr/>
                    <a:lstStyle/>
                    <a:p>
                      <a:pPr algn="ctr"/>
                      <a:r>
                        <a:rPr lang="en-US" dirty="0"/>
                        <a:t>4.68</a:t>
                      </a:r>
                    </a:p>
                  </a:txBody>
                  <a:tcPr/>
                </a:tc>
                <a:extLst>
                  <a:ext uri="{0D108BD9-81ED-4DB2-BD59-A6C34878D82A}">
                    <a16:rowId xmlns:a16="http://schemas.microsoft.com/office/drawing/2014/main" val="10004"/>
                  </a:ext>
                </a:extLst>
              </a:tr>
              <a:tr h="370840">
                <a:tc>
                  <a:txBody>
                    <a:bodyPr/>
                    <a:lstStyle/>
                    <a:p>
                      <a:pPr algn="ctr"/>
                      <a:r>
                        <a:rPr lang="en-US" dirty="0"/>
                        <a:t>nitrobenzene</a:t>
                      </a:r>
                    </a:p>
                  </a:txBody>
                  <a:tcPr/>
                </a:tc>
                <a:tc>
                  <a:txBody>
                    <a:bodyPr/>
                    <a:lstStyle/>
                    <a:p>
                      <a:pPr algn="ctr"/>
                      <a:r>
                        <a:rPr lang="en-US" dirty="0"/>
                        <a:t>210.9</a:t>
                      </a:r>
                    </a:p>
                  </a:txBody>
                  <a:tcPr/>
                </a:tc>
                <a:tc>
                  <a:txBody>
                    <a:bodyPr/>
                    <a:lstStyle/>
                    <a:p>
                      <a:pPr algn="ctr"/>
                      <a:r>
                        <a:rPr lang="en-US" dirty="0"/>
                        <a:t>5.24</a:t>
                      </a:r>
                    </a:p>
                  </a:txBody>
                  <a:tcPr/>
                </a:tc>
                <a:tc>
                  <a:txBody>
                    <a:bodyPr/>
                    <a:lstStyle/>
                    <a:p>
                      <a:pPr algn="ctr"/>
                      <a:r>
                        <a:rPr lang="en-US" dirty="0"/>
                        <a:t>5.67</a:t>
                      </a:r>
                    </a:p>
                  </a:txBody>
                  <a:tcPr/>
                </a:tc>
                <a:tc>
                  <a:txBody>
                    <a:bodyPr/>
                    <a:lstStyle/>
                    <a:p>
                      <a:pPr algn="ctr"/>
                      <a:r>
                        <a:rPr lang="en-US" dirty="0"/>
                        <a:t>8.1</a:t>
                      </a:r>
                    </a:p>
                  </a:txBody>
                  <a:tcPr/>
                </a:tc>
                <a:extLst>
                  <a:ext uri="{0D108BD9-81ED-4DB2-BD59-A6C34878D82A}">
                    <a16:rowId xmlns:a16="http://schemas.microsoft.com/office/drawing/2014/main" val="10005"/>
                  </a:ext>
                </a:extLst>
              </a:tr>
            </a:tbl>
          </a:graphicData>
        </a:graphic>
      </p:graphicFrame>
      <p:sp>
        <p:nvSpPr>
          <p:cNvPr id="6" name="Content Placeholder 2"/>
          <p:cNvSpPr>
            <a:spLocks noGrp="1"/>
          </p:cNvSpPr>
          <p:nvPr>
            <p:ph idx="1"/>
          </p:nvPr>
        </p:nvSpPr>
        <p:spPr>
          <a:xfrm>
            <a:off x="628650" y="955965"/>
            <a:ext cx="7886700" cy="379614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altLang="en-US" i="1" dirty="0"/>
              <a:t>k</a:t>
            </a:r>
            <a:r>
              <a:rPr lang="en-US" altLang="en-US" i="1" baseline="-25000" dirty="0"/>
              <a:t>b</a:t>
            </a:r>
            <a:r>
              <a:rPr lang="en-US" altLang="en-US" dirty="0"/>
              <a:t> and </a:t>
            </a:r>
            <a:r>
              <a:rPr lang="en-US" altLang="en-US" i="1" dirty="0" err="1"/>
              <a:t>k</a:t>
            </a:r>
            <a:r>
              <a:rPr lang="en-US" altLang="en-US" i="1" baseline="-25000" dirty="0" err="1"/>
              <a:t>f</a:t>
            </a:r>
            <a:r>
              <a:rPr lang="en-US" altLang="en-US" dirty="0"/>
              <a:t> values depend on the identity of the solvent</a:t>
            </a:r>
          </a:p>
          <a:p>
            <a:endParaRPr lang="en-US" dirty="0"/>
          </a:p>
        </p:txBody>
      </p:sp>
    </p:spTree>
    <p:extLst>
      <p:ext uri="{BB962C8B-B14F-4D97-AF65-F5344CB8AC3E}">
        <p14:creationId xmlns:p14="http://schemas.microsoft.com/office/powerpoint/2010/main" val="23065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Dissolution Process</a:t>
            </a:r>
          </a:p>
        </p:txBody>
      </p:sp>
      <p:sp>
        <p:nvSpPr>
          <p:cNvPr id="3" name="Content Placeholder 2"/>
          <p:cNvSpPr>
            <a:spLocks noGrp="1"/>
          </p:cNvSpPr>
          <p:nvPr>
            <p:ph idx="1"/>
          </p:nvPr>
        </p:nvSpPr>
        <p:spPr/>
        <p:txBody>
          <a:bodyPr/>
          <a:lstStyle/>
          <a:p>
            <a:pPr>
              <a:spcBef>
                <a:spcPct val="20000"/>
              </a:spcBef>
              <a:buFont typeface="Times" pitchFamily="14" charset="0"/>
              <a:buChar char="•"/>
            </a:pPr>
            <a:r>
              <a:rPr lang="en-US" altLang="en-US" dirty="0">
                <a:ea typeface="Osaka" pitchFamily="14" charset="-128"/>
              </a:rPr>
              <a:t>Consider the dissolving of different solutes in water. </a:t>
            </a:r>
          </a:p>
          <a:p>
            <a:pPr>
              <a:spcBef>
                <a:spcPct val="20000"/>
              </a:spcBef>
              <a:buFont typeface="Times" pitchFamily="14" charset="0"/>
              <a:buChar char="•"/>
            </a:pPr>
            <a:endParaRPr lang="en-US" altLang="en-US" dirty="0">
              <a:ea typeface="Osaka" pitchFamily="14" charset="-128"/>
            </a:endParaRPr>
          </a:p>
          <a:p>
            <a:pPr>
              <a:spcBef>
                <a:spcPct val="20000"/>
              </a:spcBef>
              <a:buFont typeface="Times" pitchFamily="14" charset="0"/>
              <a:buChar char="•"/>
            </a:pPr>
            <a:r>
              <a:rPr lang="en-US" altLang="en-US" dirty="0">
                <a:ea typeface="Osaka" pitchFamily="14" charset="-128"/>
              </a:rPr>
              <a:t>Sucrose, C</a:t>
            </a:r>
            <a:r>
              <a:rPr lang="en-US" altLang="en-US" baseline="-25000" dirty="0">
                <a:ea typeface="Osaka" pitchFamily="14" charset="-128"/>
              </a:rPr>
              <a:t>12</a:t>
            </a:r>
            <a:r>
              <a:rPr lang="en-US" altLang="en-US" dirty="0">
                <a:ea typeface="Osaka" pitchFamily="14" charset="-128"/>
              </a:rPr>
              <a:t>H</a:t>
            </a:r>
            <a:r>
              <a:rPr lang="en-US" altLang="en-US" baseline="-25000" dirty="0">
                <a:ea typeface="Osaka" pitchFamily="14" charset="-128"/>
              </a:rPr>
              <a:t>22</a:t>
            </a:r>
            <a:r>
              <a:rPr lang="en-US" altLang="en-US" dirty="0">
                <a:ea typeface="Osaka" pitchFamily="14" charset="-128"/>
              </a:rPr>
              <a:t>O</a:t>
            </a:r>
            <a:r>
              <a:rPr lang="en-US" altLang="en-US" baseline="-25000" dirty="0">
                <a:ea typeface="Osaka" pitchFamily="14" charset="-128"/>
              </a:rPr>
              <a:t>11</a:t>
            </a:r>
            <a:r>
              <a:rPr lang="en-US" altLang="en-US" dirty="0">
                <a:ea typeface="Osaka" pitchFamily="14" charset="-128"/>
              </a:rPr>
              <a:t>(</a:t>
            </a:r>
            <a:r>
              <a:rPr lang="en-US" altLang="en-US" i="1" dirty="0">
                <a:ea typeface="Osaka" pitchFamily="14" charset="-128"/>
              </a:rPr>
              <a:t>s</a:t>
            </a:r>
            <a:r>
              <a:rPr lang="en-US" altLang="en-US" dirty="0">
                <a:ea typeface="Osaka" pitchFamily="14" charset="-128"/>
              </a:rPr>
              <a:t>)</a:t>
            </a:r>
          </a:p>
          <a:p>
            <a:pPr>
              <a:spcBef>
                <a:spcPct val="20000"/>
              </a:spcBef>
              <a:buFont typeface="Times" pitchFamily="14" charset="0"/>
              <a:buChar char="•"/>
            </a:pPr>
            <a:endParaRPr lang="en-US" altLang="en-US" dirty="0">
              <a:ea typeface="Osaka" pitchFamily="14" charset="-128"/>
            </a:endParaRPr>
          </a:p>
          <a:p>
            <a:pPr>
              <a:spcBef>
                <a:spcPct val="20000"/>
              </a:spcBef>
              <a:buFont typeface="Times" pitchFamily="14" charset="0"/>
              <a:buChar char="•"/>
            </a:pPr>
            <a:r>
              <a:rPr lang="en-US" altLang="en-US" dirty="0">
                <a:ea typeface="Osaka" pitchFamily="14" charset="-128"/>
              </a:rPr>
              <a:t>Aluminum sulfate, Al</a:t>
            </a:r>
            <a:r>
              <a:rPr lang="en-US" altLang="en-US" baseline="-25000" dirty="0">
                <a:ea typeface="Osaka" pitchFamily="14" charset="-128"/>
              </a:rPr>
              <a:t>2</a:t>
            </a:r>
            <a:r>
              <a:rPr lang="en-US" altLang="en-US" dirty="0">
                <a:ea typeface="Osaka" pitchFamily="14" charset="-128"/>
              </a:rPr>
              <a:t>(SO</a:t>
            </a:r>
            <a:r>
              <a:rPr lang="en-US" altLang="en-US" baseline="-25000" dirty="0">
                <a:ea typeface="Osaka" pitchFamily="14" charset="-128"/>
              </a:rPr>
              <a:t>4</a:t>
            </a:r>
            <a:r>
              <a:rPr lang="en-US" altLang="en-US" dirty="0">
                <a:ea typeface="Osaka" pitchFamily="14" charset="-128"/>
              </a:rPr>
              <a:t>)</a:t>
            </a:r>
            <a:r>
              <a:rPr lang="en-US" altLang="en-US" baseline="-25000" dirty="0">
                <a:ea typeface="Osaka" pitchFamily="14" charset="-128"/>
              </a:rPr>
              <a:t>3</a:t>
            </a:r>
            <a:r>
              <a:rPr lang="en-US" altLang="en-US" dirty="0">
                <a:ea typeface="Osaka" pitchFamily="14" charset="-128"/>
              </a:rPr>
              <a:t>(</a:t>
            </a:r>
            <a:r>
              <a:rPr lang="en-US" altLang="en-US" i="1" dirty="0">
                <a:ea typeface="Osaka" pitchFamily="14" charset="-128"/>
              </a:rPr>
              <a:t>s</a:t>
            </a:r>
            <a:r>
              <a:rPr lang="en-US" altLang="en-US" dirty="0">
                <a:ea typeface="Osaka" pitchFamily="14" charset="-128"/>
              </a:rPr>
              <a:t>)</a:t>
            </a:r>
          </a:p>
          <a:p>
            <a:endParaRPr lang="en-US" dirty="0"/>
          </a:p>
        </p:txBody>
      </p:sp>
    </p:spTree>
    <p:extLst>
      <p:ext uri="{BB962C8B-B14F-4D97-AF65-F5344CB8AC3E}">
        <p14:creationId xmlns:p14="http://schemas.microsoft.com/office/powerpoint/2010/main" val="1173032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11.7</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10242" name="Picture 2" descr="This is a diagram with three boxes connected with two arrows pointing to the right. The first box is labeled, “Molality of solution,” followed by an arrow labeled, “1,” pointing to a second box labeled, “Change in freezing point,” followed by an arrow labeled, “2” pointing to a third box labeled, “New freezing poi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086" y="1930171"/>
            <a:ext cx="8218714" cy="147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534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11.8</a:t>
            </a:r>
          </a:p>
        </p:txBody>
      </p:sp>
      <p:sp>
        <p:nvSpPr>
          <p:cNvPr id="4" name="Content Placeholder 3"/>
          <p:cNvSpPr>
            <a:spLocks noGrp="1"/>
          </p:cNvSpPr>
          <p:nvPr>
            <p:ph idx="13"/>
          </p:nvPr>
        </p:nvSpPr>
        <p:spPr/>
        <p:txBody>
          <a:bodyPr/>
          <a:lstStyle/>
          <a:p>
            <a:endParaRPr lang="en-US" dirty="0"/>
          </a:p>
        </p:txBody>
      </p:sp>
      <p:pic>
        <p:nvPicPr>
          <p:cNvPr id="9218" name="Picture 2" descr="This is a diagram with five boxes oriented horizontally and linked together with arrows numbered 1 to 4 pointing from each box in succession to the next one to the right. The first box is labeled, “Mass of iodine.” Arrow 1 points from this box to a second box labeled, “Moles of iodine.” Arrow 2 points from this box to to a third box labeled, “Molality of solution.” Arrow labeled 3 points from this box to a fourth box labeled, “Change in boiling point.” Arrow 4 points to a fifth box labeled, “New boiling poi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9793" y="1931532"/>
            <a:ext cx="8089797" cy="144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62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11.21</a:t>
            </a:r>
          </a:p>
        </p:txBody>
      </p:sp>
      <p:pic>
        <p:nvPicPr>
          <p:cNvPr id="2" name="Figure" descr="This is a photo of damp brick pavement on which a white crystalline material has been sprea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76312" y="1100931"/>
            <a:ext cx="7191375" cy="3505200"/>
          </a:xfrm>
        </p:spPr>
      </p:pic>
      <p:sp>
        <p:nvSpPr>
          <p:cNvPr id="7" name="Figure Legend"/>
          <p:cNvSpPr>
            <a:spLocks noGrp="1"/>
          </p:cNvSpPr>
          <p:nvPr>
            <p:ph idx="13"/>
          </p:nvPr>
        </p:nvSpPr>
        <p:spPr/>
        <p:txBody>
          <a:bodyPr>
            <a:normAutofit/>
          </a:bodyPr>
          <a:lstStyle/>
          <a:p>
            <a:r>
              <a:rPr lang="en-US" sz="1600" dirty="0"/>
              <a:t>Rock salt (</a:t>
            </a:r>
            <a:r>
              <a:rPr lang="en-US" sz="1600" dirty="0" err="1"/>
              <a:t>NaCl</a:t>
            </a:r>
            <a:r>
              <a:rPr lang="en-US" sz="1600" dirty="0"/>
              <a:t>), calcium chloride (CaCl</a:t>
            </a:r>
            <a:r>
              <a:rPr lang="en-US" sz="1600" baseline="-25000" dirty="0"/>
              <a:t>2</a:t>
            </a:r>
            <a:r>
              <a:rPr lang="en-US" sz="1600" dirty="0"/>
              <a:t>), or a mixture of the two are used to melt ice. (credit: modification of work by Eddie Welker)</a:t>
            </a:r>
          </a:p>
        </p:txBody>
      </p:sp>
    </p:spTree>
    <p:extLst>
      <p:ext uri="{BB962C8B-B14F-4D97-AF65-F5344CB8AC3E}">
        <p14:creationId xmlns:p14="http://schemas.microsoft.com/office/powerpoint/2010/main" val="20947068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11.9</a:t>
            </a:r>
          </a:p>
        </p:txBody>
      </p:sp>
      <p:sp>
        <p:nvSpPr>
          <p:cNvPr id="3" name="Content Placeholder 2"/>
          <p:cNvSpPr>
            <a:spLocks noGrp="1"/>
          </p:cNvSpPr>
          <p:nvPr>
            <p:ph idx="1"/>
          </p:nvPr>
        </p:nvSpPr>
        <p:spPr/>
        <p:txBody>
          <a:bodyPr/>
          <a:lstStyle/>
          <a:p>
            <a:endParaRPr lang="en-US"/>
          </a:p>
        </p:txBody>
      </p:sp>
      <p:sp>
        <p:nvSpPr>
          <p:cNvPr id="4" name="Content Placeholder 3"/>
          <p:cNvSpPr>
            <a:spLocks noGrp="1"/>
          </p:cNvSpPr>
          <p:nvPr>
            <p:ph idx="13"/>
          </p:nvPr>
        </p:nvSpPr>
        <p:spPr/>
        <p:txBody>
          <a:bodyPr/>
          <a:lstStyle/>
          <a:p>
            <a:endParaRPr lang="en-US"/>
          </a:p>
        </p:txBody>
      </p:sp>
      <p:pic>
        <p:nvPicPr>
          <p:cNvPr id="5" name="Figure" descr="This is a diagram with three boxes connected with two arrows pointing to the right. The first box is labeled, “Molality of solution,” followed by an arrow labeled, “1,” pointing to a second box labeled, “Change in freezing point,” followed by an arrow labeled, “2” pointing to a third box labeled, “New freezing poin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2147190"/>
            <a:ext cx="7886700" cy="1412682"/>
          </a:xfrm>
          <a:prstGeom prst="rect">
            <a:avLst/>
          </a:prstGeom>
        </p:spPr>
      </p:pic>
    </p:spTree>
    <p:extLst>
      <p:ext uri="{BB962C8B-B14F-4D97-AF65-F5344CB8AC3E}">
        <p14:creationId xmlns:p14="http://schemas.microsoft.com/office/powerpoint/2010/main" val="5855504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11.22</a:t>
            </a:r>
          </a:p>
        </p:txBody>
      </p:sp>
      <p:pic>
        <p:nvPicPr>
          <p:cNvPr id="2" name="Figure" descr="This figure contains two photos. The first photo is a rear view of a large highway maintenance truck carrying a bright orange de-icer sign. A white material appears to be deposited at the rear of the truck onto the roadway. The second image is of an airplane being sprayed with a solution to remove ice prior to take of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75360"/>
            <a:ext cx="7886700" cy="2956343"/>
          </a:xfrm>
        </p:spPr>
      </p:pic>
      <p:sp>
        <p:nvSpPr>
          <p:cNvPr id="7" name="Figure Legend"/>
          <p:cNvSpPr>
            <a:spLocks noGrp="1"/>
          </p:cNvSpPr>
          <p:nvPr>
            <p:ph idx="13"/>
          </p:nvPr>
        </p:nvSpPr>
        <p:spPr/>
        <p:txBody>
          <a:bodyPr>
            <a:normAutofit/>
          </a:bodyPr>
          <a:lstStyle/>
          <a:p>
            <a:r>
              <a:rPr lang="en-US" sz="1600" dirty="0"/>
              <a:t>Freezing point depression is exploited to remove ice from (a) roadways and (b) the control surfaces of aircraft.</a:t>
            </a:r>
          </a:p>
        </p:txBody>
      </p:sp>
    </p:spTree>
    <p:extLst>
      <p:ext uri="{BB962C8B-B14F-4D97-AF65-F5344CB8AC3E}">
        <p14:creationId xmlns:p14="http://schemas.microsoft.com/office/powerpoint/2010/main" val="2080721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11.23</a:t>
            </a:r>
          </a:p>
        </p:txBody>
      </p:sp>
      <p:sp>
        <p:nvSpPr>
          <p:cNvPr id="7" name="Figure Legend"/>
          <p:cNvSpPr>
            <a:spLocks noGrp="1"/>
          </p:cNvSpPr>
          <p:nvPr>
            <p:ph idx="13"/>
          </p:nvPr>
        </p:nvSpPr>
        <p:spPr>
          <a:xfrm>
            <a:off x="628650" y="5410200"/>
            <a:ext cx="7886700" cy="779896"/>
          </a:xfrm>
        </p:spPr>
        <p:txBody>
          <a:bodyPr>
            <a:normAutofit/>
          </a:bodyPr>
          <a:lstStyle/>
          <a:p>
            <a:r>
              <a:rPr lang="en-US" sz="1600" dirty="0"/>
              <a:t>These phase diagrams show water (solid curves) and an aqueous solution of nonelectrolyte (dashed curves).</a:t>
            </a:r>
          </a:p>
        </p:txBody>
      </p:sp>
      <p:pic>
        <p:nvPicPr>
          <p:cNvPr id="6" name="Picture 2" descr="This phase diagram indicates the pressure in atmospheres of water and a solution at various temperatures. The graph shows the freezing point of water and the freezing point of the solution, with the difference between these two values identified as delta T subscript f. The graph shows the boiling point of water and the boiling point of the solution, with the difference between these two values identified as delta T subscript b. Similarly, the difference in the pressure of water and the solution at the boiling point of water is shown and identified as delta P. This difference in pressure is labeled vapor pressure lowering. The lower level of the vapor pressure curve for the solution as opposed to that of pure water shows vapor pressure lowering in the solution. Background colors on the diagram indicate the presence of water and the solution in the solid state to the left, liquid state in the central upper region, and gas to the righ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39800" y="955965"/>
            <a:ext cx="7035800" cy="424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08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Semipermeable Membranes</a:t>
            </a:r>
          </a:p>
        </p:txBody>
      </p:sp>
      <p:sp>
        <p:nvSpPr>
          <p:cNvPr id="3" name="Content Placeholder 2"/>
          <p:cNvSpPr>
            <a:spLocks noGrp="1"/>
          </p:cNvSpPr>
          <p:nvPr>
            <p:ph idx="1"/>
          </p:nvPr>
        </p:nvSpPr>
        <p:spPr/>
        <p:txBody>
          <a:bodyPr/>
          <a:lstStyle/>
          <a:p>
            <a:r>
              <a:rPr lang="en-US" b="1" dirty="0"/>
              <a:t>Semipermeable membranes: </a:t>
            </a:r>
            <a:r>
              <a:rPr lang="en-US" dirty="0"/>
              <a:t>Material that only allows select molecules or ions to pass through of certain size, shape, polarity, charge, or other factor. </a:t>
            </a:r>
          </a:p>
          <a:p>
            <a:endParaRPr lang="en-US" dirty="0"/>
          </a:p>
          <a:p>
            <a:r>
              <a:rPr lang="en-US" dirty="0"/>
              <a:t>Consider a semipermeable membrane that only allows solvent molecules to permeate and not solute. </a:t>
            </a:r>
          </a:p>
          <a:p>
            <a:endParaRPr lang="en-US" dirty="0"/>
          </a:p>
          <a:p>
            <a:r>
              <a:rPr lang="en-US" dirty="0"/>
              <a:t>This semipermeable membrane separates a sample of pure solvent from a solution. </a:t>
            </a:r>
          </a:p>
        </p:txBody>
      </p:sp>
    </p:spTree>
    <p:extLst>
      <p:ext uri="{BB962C8B-B14F-4D97-AF65-F5344CB8AC3E}">
        <p14:creationId xmlns:p14="http://schemas.microsoft.com/office/powerpoint/2010/main" val="1555501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Osmosis and Osmotic Pressure of Solutions</a:t>
            </a:r>
          </a:p>
        </p:txBody>
      </p:sp>
      <p:sp>
        <p:nvSpPr>
          <p:cNvPr id="3" name="Content Placeholder 2"/>
          <p:cNvSpPr>
            <a:spLocks noGrp="1"/>
          </p:cNvSpPr>
          <p:nvPr>
            <p:ph idx="1"/>
          </p:nvPr>
        </p:nvSpPr>
        <p:spPr/>
        <p:txBody>
          <a:bodyPr/>
          <a:lstStyle/>
          <a:p>
            <a:r>
              <a:rPr lang="en-US" dirty="0"/>
              <a:t>Solvent molecules diffuse across the membrane in both directions.</a:t>
            </a:r>
          </a:p>
          <a:p>
            <a:endParaRPr lang="en-US" dirty="0"/>
          </a:p>
          <a:p>
            <a:r>
              <a:rPr lang="en-US" dirty="0"/>
              <a:t>The concentration of solvent is higher in the pure sample.</a:t>
            </a:r>
          </a:p>
          <a:p>
            <a:endParaRPr lang="en-US" dirty="0"/>
          </a:p>
          <a:p>
            <a:r>
              <a:rPr lang="en-US" dirty="0"/>
              <a:t>This results in solvent molecules diffusing at a faster rate from pure solvent to solution relative to the reverse direction. </a:t>
            </a:r>
          </a:p>
          <a:p>
            <a:endParaRPr lang="en-US" dirty="0"/>
          </a:p>
        </p:txBody>
      </p:sp>
    </p:spTree>
    <p:extLst>
      <p:ext uri="{BB962C8B-B14F-4D97-AF65-F5344CB8AC3E}">
        <p14:creationId xmlns:p14="http://schemas.microsoft.com/office/powerpoint/2010/main" val="3455324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Osmosis and Osmotic Pressure of Solutions</a:t>
            </a:r>
          </a:p>
        </p:txBody>
      </p:sp>
      <p:sp>
        <p:nvSpPr>
          <p:cNvPr id="3" name="Content Placeholder 2"/>
          <p:cNvSpPr>
            <a:spLocks noGrp="1"/>
          </p:cNvSpPr>
          <p:nvPr>
            <p:ph idx="1"/>
          </p:nvPr>
        </p:nvSpPr>
        <p:spPr/>
        <p:txBody>
          <a:bodyPr/>
          <a:lstStyle/>
          <a:p>
            <a:r>
              <a:rPr lang="en-US" b="1" dirty="0"/>
              <a:t>Result: </a:t>
            </a:r>
            <a:r>
              <a:rPr lang="en-US" dirty="0"/>
              <a:t>A net transfer of solvent molecules from the pure solvent to the solution. </a:t>
            </a:r>
          </a:p>
          <a:p>
            <a:endParaRPr lang="en-US" dirty="0"/>
          </a:p>
          <a:p>
            <a:r>
              <a:rPr lang="en-US" dirty="0"/>
              <a:t>Diffusion-driven transfer of solvent molecules through a semipermeable membrane is a process called </a:t>
            </a:r>
            <a:r>
              <a:rPr lang="en-US" b="1" dirty="0"/>
              <a:t>osmosis</a:t>
            </a:r>
            <a:r>
              <a:rPr lang="en-US" dirty="0"/>
              <a:t>. </a:t>
            </a:r>
          </a:p>
          <a:p>
            <a:endParaRPr lang="en-US" dirty="0"/>
          </a:p>
        </p:txBody>
      </p:sp>
    </p:spTree>
    <p:extLst>
      <p:ext uri="{BB962C8B-B14F-4D97-AF65-F5344CB8AC3E}">
        <p14:creationId xmlns:p14="http://schemas.microsoft.com/office/powerpoint/2010/main" val="113950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11.24</a:t>
            </a:r>
          </a:p>
        </p:txBody>
      </p:sp>
      <p:sp>
        <p:nvSpPr>
          <p:cNvPr id="7" name="Figure Legend"/>
          <p:cNvSpPr>
            <a:spLocks noGrp="1"/>
          </p:cNvSpPr>
          <p:nvPr>
            <p:ph idx="13"/>
          </p:nvPr>
        </p:nvSpPr>
        <p:spPr/>
        <p:txBody>
          <a:bodyPr>
            <a:normAutofit/>
          </a:bodyPr>
          <a:lstStyle/>
          <a:p>
            <a:r>
              <a:rPr lang="en-US" sz="1600" dirty="0"/>
              <a:t>(a) A solution and pure solvent are initially separated by an osmotic membrane. (b) Net transfer of solvent molecules to the solution occurs until its osmotic pressure yields equal rates of transfer in both directions.</a:t>
            </a:r>
          </a:p>
        </p:txBody>
      </p:sp>
      <p:pic>
        <p:nvPicPr>
          <p:cNvPr id="8194" name="Picture 2" descr="The figure shows two U shaped tubes with a semi permeable membrane placed at the base of the U. In figure a, pure solvent is present and indicated by small yellow spheres to the left of the membrane. To the right, a solution exists with larger blue spheres intermingled with some small yellow spheres. At the membrane, arrows pointing from three small yellow spheres on both sides of the membrane cross over the membrane. An arrow drawn from one of the large blue spheres does not cross the membrane, but rather is reflected back from the surface of the membrane. The levels of liquid in both sides of the U shaped tube are equal. In figure b, arrows again point from small yellow spheres across the semipermeable membrane from both sides. This diagram shows the level of liquid in the left, pure solvent, side to be significantly lower than the liquid level on the right. Dashed lines are drawn from these two liquid levels into the middle of the U-shaped tube and between them is the term osmotic press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9799" y="1110570"/>
            <a:ext cx="5943600" cy="367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1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Traits of Solutions</a:t>
            </a:r>
          </a:p>
        </p:txBody>
      </p:sp>
      <p:sp>
        <p:nvSpPr>
          <p:cNvPr id="3" name="Content Placeholder 2"/>
          <p:cNvSpPr>
            <a:spLocks noGrp="1"/>
          </p:cNvSpPr>
          <p:nvPr>
            <p:ph idx="1"/>
          </p:nvPr>
        </p:nvSpPr>
        <p:spPr>
          <a:xfrm>
            <a:off x="628650" y="955965"/>
            <a:ext cx="7886700" cy="4634344"/>
          </a:xfrm>
        </p:spPr>
        <p:txBody>
          <a:bodyPr>
            <a:normAutofit/>
          </a:bodyPr>
          <a:lstStyle/>
          <a:p>
            <a:pPr marL="514350" indent="-514350">
              <a:spcBef>
                <a:spcPct val="20000"/>
              </a:spcBef>
              <a:buFont typeface="+mj-lt"/>
              <a:buAutoNum type="arabicParenR"/>
            </a:pPr>
            <a:r>
              <a:rPr lang="en-US" altLang="en-US" dirty="0">
                <a:ea typeface="Osaka" pitchFamily="14" charset="-128"/>
              </a:rPr>
              <a:t>Homogenous</a:t>
            </a:r>
          </a:p>
          <a:p>
            <a:pPr marL="514350" indent="-514350">
              <a:spcBef>
                <a:spcPct val="20000"/>
              </a:spcBef>
              <a:buFont typeface="+mj-lt"/>
              <a:buAutoNum type="arabicParenR"/>
            </a:pPr>
            <a:endParaRPr lang="en-US" altLang="en-US" dirty="0">
              <a:ea typeface="Osaka" pitchFamily="14" charset="-128"/>
            </a:endParaRPr>
          </a:p>
          <a:p>
            <a:pPr marL="514350" indent="-514350">
              <a:spcBef>
                <a:spcPct val="20000"/>
              </a:spcBef>
              <a:buFont typeface="+mj-lt"/>
              <a:buAutoNum type="arabicParenR"/>
            </a:pPr>
            <a:r>
              <a:rPr lang="en-US" altLang="en-US" dirty="0">
                <a:ea typeface="Osaka" pitchFamily="14" charset="-128"/>
              </a:rPr>
              <a:t>The physical state of the solution is typically the same as the solvent.</a:t>
            </a:r>
          </a:p>
          <a:p>
            <a:pPr marL="514350" indent="-514350">
              <a:spcBef>
                <a:spcPct val="20000"/>
              </a:spcBef>
              <a:buFont typeface="+mj-lt"/>
              <a:buAutoNum type="arabicParenR"/>
            </a:pPr>
            <a:endParaRPr lang="en-US" altLang="en-US" sz="1800" dirty="0">
              <a:ea typeface="Osaka" pitchFamily="14" charset="-128"/>
            </a:endParaRPr>
          </a:p>
          <a:p>
            <a:pPr lvl="1">
              <a:spcBef>
                <a:spcPct val="20000"/>
              </a:spcBef>
              <a:buFont typeface="Times" pitchFamily="14" charset="0"/>
              <a:buChar char="•"/>
            </a:pPr>
            <a:r>
              <a:rPr lang="en-US" altLang="en-US" dirty="0">
                <a:ea typeface="Osaka" pitchFamily="14" charset="-128"/>
              </a:rPr>
              <a:t>But the properties of the solution and pure solvent can be quite different (11.4).</a:t>
            </a:r>
          </a:p>
          <a:p>
            <a:pPr>
              <a:spcBef>
                <a:spcPct val="20000"/>
              </a:spcBef>
            </a:pPr>
            <a:endParaRPr lang="en-US" altLang="en-US" dirty="0">
              <a:ea typeface="Osaka" pitchFamily="14" charset="-128"/>
            </a:endParaRPr>
          </a:p>
          <a:p>
            <a:pPr marL="514350" indent="-514350">
              <a:spcBef>
                <a:spcPct val="20000"/>
              </a:spcBef>
              <a:buFont typeface="+mj-lt"/>
              <a:buAutoNum type="arabicParenR" startAt="3"/>
            </a:pPr>
            <a:r>
              <a:rPr lang="en-US" altLang="en-US" dirty="0">
                <a:ea typeface="Osaka" pitchFamily="14" charset="-128"/>
              </a:rPr>
              <a:t>The dissolved solute will not settle out or separate from the solution, even if it is heavier than the solvent. </a:t>
            </a:r>
          </a:p>
          <a:p>
            <a:pPr marL="514350" indent="-514350">
              <a:spcBef>
                <a:spcPct val="20000"/>
              </a:spcBef>
              <a:buFont typeface="+mj-lt"/>
              <a:buAutoNum type="arabicParenR" startAt="3"/>
            </a:pPr>
            <a:endParaRPr lang="en-US" altLang="en-US" dirty="0">
              <a:ea typeface="Osaka" pitchFamily="14" charset="-128"/>
            </a:endParaRPr>
          </a:p>
          <a:p>
            <a:pPr marL="514350" indent="-514350">
              <a:spcBef>
                <a:spcPct val="20000"/>
              </a:spcBef>
              <a:buFont typeface="+mj-lt"/>
              <a:buAutoNum type="arabicParenR" startAt="3"/>
            </a:pPr>
            <a:r>
              <a:rPr lang="en-US" altLang="en-US" dirty="0">
                <a:ea typeface="Osaka" pitchFamily="14" charset="-128"/>
              </a:rPr>
              <a:t>The components of a solution are dispersed and consist of a mixture of separate molecules, atoms, and/or ions. </a:t>
            </a:r>
          </a:p>
          <a:p>
            <a:pPr marL="0" indent="0">
              <a:buNone/>
            </a:pPr>
            <a:endParaRPr lang="en-US" dirty="0"/>
          </a:p>
        </p:txBody>
      </p:sp>
    </p:spTree>
    <p:extLst>
      <p:ext uri="{BB962C8B-B14F-4D97-AF65-F5344CB8AC3E}">
        <p14:creationId xmlns:p14="http://schemas.microsoft.com/office/powerpoint/2010/main" val="20991099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11.25</a:t>
            </a:r>
          </a:p>
        </p:txBody>
      </p:sp>
      <p:pic>
        <p:nvPicPr>
          <p:cNvPr id="2" name="Figure" descr="The figure shows a U shaped tube with a semi permeable membrane placed at the base of the U. Pure solvent is present and indicated by small yellow spheres to the left of the membrane. To the right, a solution exists with larger blue spheres intermingled with some small yellow spheres. At the membrane, arrows point from four small yellow spheres to the left of the membrane. On the right side of the U, there is a disk that is the same width of the tube and appears to block it. The disk is at the same level as the solution. An arrow points down from the top of the tube to the disk and is labeled, “Pressure greater than Π subscript solutio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33737" y="1100931"/>
            <a:ext cx="2676525" cy="3505200"/>
          </a:xfrm>
        </p:spPr>
      </p:pic>
      <p:sp>
        <p:nvSpPr>
          <p:cNvPr id="7" name="Figure Legend"/>
          <p:cNvSpPr>
            <a:spLocks noGrp="1"/>
          </p:cNvSpPr>
          <p:nvPr>
            <p:ph idx="13"/>
          </p:nvPr>
        </p:nvSpPr>
        <p:spPr/>
        <p:txBody>
          <a:bodyPr>
            <a:normAutofit/>
          </a:bodyPr>
          <a:lstStyle/>
          <a:p>
            <a:r>
              <a:rPr lang="en-US" sz="1600" dirty="0"/>
              <a:t>Applying a pressure greater than the osmotic pressure of a solution will reverse osmosis. Solvent molecules from the solution are pushed into the pure solvent.</a:t>
            </a:r>
          </a:p>
        </p:txBody>
      </p:sp>
    </p:spTree>
    <p:extLst>
      <p:ext uri="{BB962C8B-B14F-4D97-AF65-F5344CB8AC3E}">
        <p14:creationId xmlns:p14="http://schemas.microsoft.com/office/powerpoint/2010/main" val="1148288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Osmotic Pressure Is a Colligative Property</a:t>
            </a:r>
          </a:p>
        </p:txBody>
      </p:sp>
      <p:sp>
        <p:nvSpPr>
          <p:cNvPr id="3" name="Content Placeholder 2"/>
          <p:cNvSpPr>
            <a:spLocks noGrp="1"/>
          </p:cNvSpPr>
          <p:nvPr>
            <p:ph idx="1"/>
          </p:nvPr>
        </p:nvSpPr>
        <p:spPr>
          <a:xfrm>
            <a:off x="628650" y="955965"/>
            <a:ext cx="7886700" cy="4104408"/>
          </a:xfrm>
        </p:spPr>
        <p:txBody>
          <a:bodyPr/>
          <a:lstStyle/>
          <a:p>
            <a:r>
              <a:rPr lang="en-US" dirty="0"/>
              <a:t>The flow of solvent during osmosis creates a force. </a:t>
            </a:r>
          </a:p>
          <a:p>
            <a:endParaRPr lang="en-US" dirty="0"/>
          </a:p>
          <a:p>
            <a:r>
              <a:rPr lang="en-US" dirty="0"/>
              <a:t>The osmotic pressure (symbol π) is the pressure just sufficient to prevent osmosis from occurring.</a:t>
            </a:r>
          </a:p>
          <a:p>
            <a:endParaRPr lang="en-US" dirty="0"/>
          </a:p>
          <a:p>
            <a:r>
              <a:rPr lang="en-US" dirty="0"/>
              <a:t>Conc. is expressed in </a:t>
            </a:r>
            <a:r>
              <a:rPr lang="en-US" b="1" dirty="0"/>
              <a:t>molarity (</a:t>
            </a:r>
            <a:r>
              <a:rPr lang="en-US" b="1" i="1" dirty="0"/>
              <a:t>M</a:t>
            </a:r>
            <a:r>
              <a:rPr lang="en-US" b="1" dirty="0"/>
              <a:t>)</a:t>
            </a:r>
            <a:r>
              <a:rPr lang="en-US" dirty="0"/>
              <a:t>, not molality (</a:t>
            </a:r>
            <a:r>
              <a:rPr lang="en-US" i="1" dirty="0"/>
              <a:t>m</a:t>
            </a:r>
            <a:r>
              <a:rPr lang="en-US" dirty="0"/>
              <a:t>)!</a:t>
            </a:r>
          </a:p>
          <a:p>
            <a:endParaRPr lang="en-US" dirty="0"/>
          </a:p>
          <a:p>
            <a:r>
              <a:rPr lang="en-US" altLang="en-US" sz="2000" i="1" dirty="0"/>
              <a:t>R</a:t>
            </a:r>
            <a:r>
              <a:rPr lang="en-US" altLang="en-US" sz="2000" dirty="0"/>
              <a:t> = Gas Law Constant = 0.08206 </a:t>
            </a:r>
            <a:r>
              <a:rPr lang="en-US" altLang="en-US" sz="2000" dirty="0">
                <a:cs typeface="Arial" charset="0"/>
              </a:rPr>
              <a:t>L ∙ </a:t>
            </a:r>
            <a:r>
              <a:rPr lang="en-US" altLang="en-US" sz="2000" dirty="0" err="1">
                <a:cs typeface="Arial" charset="0"/>
              </a:rPr>
              <a:t>atm</a:t>
            </a:r>
            <a:r>
              <a:rPr lang="en-US" altLang="en-US" sz="2000" dirty="0">
                <a:cs typeface="Arial" charset="0"/>
              </a:rPr>
              <a:t>/</a:t>
            </a:r>
            <a:r>
              <a:rPr lang="en-US" altLang="en-US" sz="2000" dirty="0" err="1">
                <a:cs typeface="Arial" charset="0"/>
              </a:rPr>
              <a:t>mol</a:t>
            </a:r>
            <a:r>
              <a:rPr lang="en-US" altLang="en-US" sz="2000" dirty="0">
                <a:cs typeface="Arial" charset="0"/>
              </a:rPr>
              <a:t> ∙ </a:t>
            </a:r>
            <a:r>
              <a:rPr lang="en-US" altLang="en-US" sz="2000" i="1" dirty="0">
                <a:cs typeface="Arial" charset="0"/>
              </a:rPr>
              <a:t>K</a:t>
            </a:r>
            <a:r>
              <a:rPr lang="en-US" altLang="en-US" sz="2000" dirty="0">
                <a:cs typeface="Arial" charset="0"/>
              </a:rPr>
              <a:t> </a:t>
            </a:r>
          </a:p>
          <a:p>
            <a:r>
              <a:rPr lang="en-US" altLang="en-US" sz="2000" i="1" dirty="0">
                <a:cs typeface="Arial" charset="0"/>
              </a:rPr>
              <a:t>T</a:t>
            </a:r>
            <a:r>
              <a:rPr lang="en-US" altLang="en-US" sz="2000" dirty="0">
                <a:cs typeface="Arial" charset="0"/>
              </a:rPr>
              <a:t> = Temperature in </a:t>
            </a:r>
            <a:r>
              <a:rPr lang="en-US" altLang="en-US" sz="2000" i="1" dirty="0">
                <a:cs typeface="Arial" charset="0"/>
              </a:rPr>
              <a:t>K</a:t>
            </a:r>
            <a:r>
              <a:rPr lang="en-US" altLang="en-US" sz="2000" dirty="0">
                <a:cs typeface="Arial" charset="0"/>
              </a:rPr>
              <a:t> </a:t>
            </a:r>
          </a:p>
          <a:p>
            <a:endParaRPr lang="en-US" dirty="0"/>
          </a:p>
          <a:p>
            <a:endParaRPr lang="en-US" dirty="0"/>
          </a:p>
        </p:txBody>
      </p:sp>
    </p:spTree>
    <p:extLst>
      <p:ext uri="{BB962C8B-B14F-4D97-AF65-F5344CB8AC3E}">
        <p14:creationId xmlns:p14="http://schemas.microsoft.com/office/powerpoint/2010/main" val="25320589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Osmosis</a:t>
            </a:r>
          </a:p>
        </p:txBody>
      </p:sp>
      <p:sp>
        <p:nvSpPr>
          <p:cNvPr id="3" name="Content Placeholder 2"/>
          <p:cNvSpPr>
            <a:spLocks noGrp="1"/>
          </p:cNvSpPr>
          <p:nvPr>
            <p:ph idx="1"/>
          </p:nvPr>
        </p:nvSpPr>
        <p:spPr/>
        <p:txBody>
          <a:bodyPr/>
          <a:lstStyle/>
          <a:p>
            <a:r>
              <a:rPr lang="en-US" dirty="0"/>
              <a:t>Applying a pressure to the solution greater than the osmotic pressure results in </a:t>
            </a:r>
            <a:r>
              <a:rPr lang="en-US" b="1" dirty="0"/>
              <a:t>reverse osmosis</a:t>
            </a:r>
            <a:r>
              <a:rPr lang="en-US" dirty="0"/>
              <a:t>. </a:t>
            </a:r>
          </a:p>
          <a:p>
            <a:endParaRPr lang="en-US" dirty="0"/>
          </a:p>
          <a:p>
            <a:r>
              <a:rPr lang="en-US" dirty="0"/>
              <a:t>Solvent molecules are pushed from the solution to the pure solvent. </a:t>
            </a:r>
          </a:p>
          <a:p>
            <a:endParaRPr lang="en-US" dirty="0"/>
          </a:p>
        </p:txBody>
      </p:sp>
    </p:spTree>
    <p:extLst>
      <p:ext uri="{BB962C8B-B14F-4D97-AF65-F5344CB8AC3E}">
        <p14:creationId xmlns:p14="http://schemas.microsoft.com/office/powerpoint/2010/main" val="270566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11.26</a:t>
            </a:r>
          </a:p>
        </p:txBody>
      </p:sp>
      <p:pic>
        <p:nvPicPr>
          <p:cNvPr id="2" name="Figure" descr="This figure shows two photos of reverse osmosis systems. The first is a small system that appears easily portable. The second is larger and situated outdoor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475454"/>
            <a:ext cx="7886700" cy="2756154"/>
          </a:xfrm>
        </p:spPr>
      </p:pic>
      <p:sp>
        <p:nvSpPr>
          <p:cNvPr id="7" name="Figure Legend"/>
          <p:cNvSpPr>
            <a:spLocks noGrp="1"/>
          </p:cNvSpPr>
          <p:nvPr>
            <p:ph idx="13"/>
          </p:nvPr>
        </p:nvSpPr>
        <p:spPr/>
        <p:txBody>
          <a:bodyPr>
            <a:normAutofit/>
          </a:bodyPr>
          <a:lstStyle/>
          <a:p>
            <a:r>
              <a:rPr lang="en-US" sz="1600" dirty="0"/>
              <a:t>Reverse osmosis systems for purifying drinking water are shown here on (a) small and </a:t>
            </a:r>
            <a:br>
              <a:rPr lang="en-US" sz="1600" dirty="0"/>
            </a:br>
            <a:r>
              <a:rPr lang="en-US" sz="1600" dirty="0"/>
              <a:t>(b) large scales. (credit a: modification of work by Jerry </a:t>
            </a:r>
            <a:r>
              <a:rPr lang="en-US" sz="1600" dirty="0" err="1"/>
              <a:t>Kirkhart</a:t>
            </a:r>
            <a:r>
              <a:rPr lang="en-US" sz="1600" dirty="0"/>
              <a:t>; credit b: modification of work by Willard J. Lathrop)</a:t>
            </a:r>
          </a:p>
        </p:txBody>
      </p:sp>
    </p:spTree>
    <p:extLst>
      <p:ext uri="{BB962C8B-B14F-4D97-AF65-F5344CB8AC3E}">
        <p14:creationId xmlns:p14="http://schemas.microsoft.com/office/powerpoint/2010/main" val="3479329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11.27</a:t>
            </a:r>
          </a:p>
        </p:txBody>
      </p:sp>
      <p:pic>
        <p:nvPicPr>
          <p:cNvPr id="2" name="Figure" descr="This figure shows three scenarios relating to red blood cell membranes. In a, H subscript 2 O has two arrows drawn from it pointing into a red disk. Beneath it in a circle are eleven similar disks with a bulging appearance, one of which appears to have burst with blue liquid erupting from it. In b, the image is similar except that rather than having two arrows pointing into the red disk, one points in and a second points out toward the H subscript 2 O. In the circle beneath, twelve of the red disks are present. In c, both arrows are drawn from a red shriveled disk toward the H subscript 2 O. In the circle below, twelve shriveled disks are show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14412" y="1105694"/>
            <a:ext cx="7115175" cy="3495675"/>
          </a:xfrm>
        </p:spPr>
      </p:pic>
      <p:sp>
        <p:nvSpPr>
          <p:cNvPr id="7" name="Figure Legend"/>
          <p:cNvSpPr>
            <a:spLocks noGrp="1"/>
          </p:cNvSpPr>
          <p:nvPr>
            <p:ph idx="13"/>
          </p:nvPr>
        </p:nvSpPr>
        <p:spPr/>
        <p:txBody>
          <a:bodyPr>
            <a:normAutofit/>
          </a:bodyPr>
          <a:lstStyle/>
          <a:p>
            <a:r>
              <a:rPr lang="en-US" sz="1600" dirty="0"/>
              <a:t>Red blood cell membranes are water permeable and will (a) swell and possibly rupture in a hypotonic solution; (b) maintain normal volume and shape in an isotonic solution; and </a:t>
            </a:r>
            <a:br>
              <a:rPr lang="en-US" sz="1600" dirty="0"/>
            </a:br>
            <a:r>
              <a:rPr lang="en-US" sz="1600" dirty="0"/>
              <a:t>(c) shrivel and possibly die in a hypertonic solution. (credit a/b/c: modifications of work by “</a:t>
            </a:r>
            <a:r>
              <a:rPr lang="en-US" sz="1600" dirty="0" err="1"/>
              <a:t>LadyofHats</a:t>
            </a:r>
            <a:r>
              <a:rPr lang="en-US" sz="1600" dirty="0"/>
              <a:t>”/Wikimedia commons)</a:t>
            </a:r>
          </a:p>
        </p:txBody>
      </p:sp>
    </p:spTree>
    <p:extLst>
      <p:ext uri="{BB962C8B-B14F-4D97-AF65-F5344CB8AC3E}">
        <p14:creationId xmlns:p14="http://schemas.microsoft.com/office/powerpoint/2010/main" val="2153507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Molar Mass from Colligative Properties</a:t>
            </a:r>
          </a:p>
        </p:txBody>
      </p:sp>
      <p:sp>
        <p:nvSpPr>
          <p:cNvPr id="3" name="Content Placeholder 2"/>
          <p:cNvSpPr>
            <a:spLocks noGrp="1"/>
          </p:cNvSpPr>
          <p:nvPr>
            <p:ph idx="1"/>
          </p:nvPr>
        </p:nvSpPr>
        <p:spPr/>
        <p:txBody>
          <a:bodyPr/>
          <a:lstStyle/>
          <a:p>
            <a:r>
              <a:rPr lang="en-US" dirty="0"/>
              <a:t>Colligative properties can be used to determine the molar mass of an unknown solute. </a:t>
            </a:r>
          </a:p>
          <a:p>
            <a:endParaRPr lang="en-US" dirty="0"/>
          </a:p>
          <a:p>
            <a:pPr lvl="1"/>
            <a:r>
              <a:rPr lang="en-US" dirty="0"/>
              <a:t>Freezing point lowering (</a:t>
            </a:r>
            <a:r>
              <a:rPr lang="en-US" altLang="en-US" sz="1700" b="1" i="1" dirty="0" err="1">
                <a:latin typeface="Symbol" pitchFamily="18" charset="2"/>
              </a:rPr>
              <a:t>D</a:t>
            </a:r>
            <a:r>
              <a:rPr lang="en-US" i="1" dirty="0" err="1"/>
              <a:t>T</a:t>
            </a:r>
            <a:r>
              <a:rPr lang="en-US" i="1" baseline="-25000" dirty="0" err="1"/>
              <a:t>f</a:t>
            </a:r>
            <a:r>
              <a:rPr lang="en-US" dirty="0"/>
              <a:t>) and osmotic pressure (</a:t>
            </a:r>
            <a:r>
              <a:rPr lang="en-US" altLang="en-US" sz="1700" b="1" dirty="0">
                <a:latin typeface="Symbol" pitchFamily="18" charset="2"/>
              </a:rPr>
              <a:t>P</a:t>
            </a:r>
            <a:r>
              <a:rPr lang="en-US" dirty="0"/>
              <a:t>) are most commonly used.</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35073157"/>
              </p:ext>
            </p:extLst>
          </p:nvPr>
        </p:nvGraphicFramePr>
        <p:xfrm>
          <a:off x="3584286" y="3135891"/>
          <a:ext cx="2051633" cy="708746"/>
        </p:xfrm>
        <a:graphic>
          <a:graphicData uri="http://schemas.openxmlformats.org/presentationml/2006/ole">
            <mc:AlternateContent xmlns:mc="http://schemas.openxmlformats.org/markup-compatibility/2006">
              <mc:Choice xmlns:v="urn:schemas-microsoft-com:vml" Requires="v">
                <p:oleObj spid="_x0000_s5177" name="Equation" r:id="rId3" imgW="698400" imgH="241200" progId="Equation.DSMT4">
                  <p:embed/>
                </p:oleObj>
              </mc:Choice>
              <mc:Fallback>
                <p:oleObj name="Equation" r:id="rId3" imgW="698400" imgH="241200" progId="Equation.DSMT4">
                  <p:embed/>
                  <p:pic>
                    <p:nvPicPr>
                      <p:cNvPr id="0" name=""/>
                      <p:cNvPicPr/>
                      <p:nvPr/>
                    </p:nvPicPr>
                    <p:blipFill>
                      <a:blip r:embed="rId4"/>
                      <a:stretch>
                        <a:fillRect/>
                      </a:stretch>
                    </p:blipFill>
                    <p:spPr>
                      <a:xfrm>
                        <a:off x="3584286" y="3135891"/>
                        <a:ext cx="2051633" cy="70874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84750548"/>
              </p:ext>
            </p:extLst>
          </p:nvPr>
        </p:nvGraphicFramePr>
        <p:xfrm>
          <a:off x="3695700" y="4135438"/>
          <a:ext cx="1827213" cy="522287"/>
        </p:xfrm>
        <a:graphic>
          <a:graphicData uri="http://schemas.openxmlformats.org/presentationml/2006/ole">
            <mc:AlternateContent xmlns:mc="http://schemas.openxmlformats.org/markup-compatibility/2006">
              <mc:Choice xmlns:v="urn:schemas-microsoft-com:vml" Requires="v">
                <p:oleObj spid="_x0000_s5178" name="Equation" r:id="rId5" imgW="622080" imgH="177480" progId="Equation.DSMT4">
                  <p:embed/>
                </p:oleObj>
              </mc:Choice>
              <mc:Fallback>
                <p:oleObj name="Equation" r:id="rId5" imgW="622080" imgH="177480" progId="Equation.DSMT4">
                  <p:embed/>
                  <p:pic>
                    <p:nvPicPr>
                      <p:cNvPr id="0" name="Object 4"/>
                      <p:cNvPicPr>
                        <a:picLocks noChangeAspect="1" noChangeArrowheads="1"/>
                      </p:cNvPicPr>
                      <p:nvPr/>
                    </p:nvPicPr>
                    <p:blipFill>
                      <a:blip r:embed="rId6"/>
                      <a:srcRect/>
                      <a:stretch>
                        <a:fillRect/>
                      </a:stretch>
                    </p:blipFill>
                    <p:spPr bwMode="auto">
                      <a:xfrm>
                        <a:off x="3695700" y="4135438"/>
                        <a:ext cx="182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540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Molar Mass from Colligative Properties</a:t>
            </a:r>
          </a:p>
        </p:txBody>
      </p:sp>
      <p:sp>
        <p:nvSpPr>
          <p:cNvPr id="3" name="Content Placeholder 2"/>
          <p:cNvSpPr>
            <a:spLocks noGrp="1"/>
          </p:cNvSpPr>
          <p:nvPr>
            <p:ph idx="1"/>
          </p:nvPr>
        </p:nvSpPr>
        <p:spPr>
          <a:xfrm>
            <a:off x="628650" y="955965"/>
            <a:ext cx="7886700" cy="5091544"/>
          </a:xfrm>
        </p:spPr>
        <p:txBody>
          <a:bodyPr>
            <a:normAutofit/>
          </a:bodyPr>
          <a:lstStyle/>
          <a:p>
            <a:pPr>
              <a:spcBef>
                <a:spcPct val="20000"/>
              </a:spcBef>
              <a:buClr>
                <a:schemeClr val="accent5"/>
              </a:buClr>
              <a:buSzPct val="85000"/>
              <a:buFont typeface="Arial" panose="020B0604020202020204" pitchFamily="34" charset="0"/>
              <a:buChar char="•"/>
            </a:pPr>
            <a:r>
              <a:rPr lang="en-US" altLang="en-US" dirty="0"/>
              <a:t>Typical Procedure:</a:t>
            </a:r>
          </a:p>
          <a:p>
            <a:pPr marL="457200" indent="-457200">
              <a:spcBef>
                <a:spcPct val="20000"/>
              </a:spcBef>
              <a:buClr>
                <a:schemeClr val="accent5"/>
              </a:buClr>
              <a:buSzPct val="85000"/>
              <a:buFont typeface="+mj-lt"/>
              <a:buAutoNum type="arabicParenR"/>
            </a:pPr>
            <a:r>
              <a:rPr lang="en-US" altLang="en-US" dirty="0"/>
              <a:t>Add a known mass of the solute to either</a:t>
            </a:r>
          </a:p>
          <a:p>
            <a:pPr lvl="1">
              <a:spcBef>
                <a:spcPct val="20000"/>
              </a:spcBef>
              <a:buClr>
                <a:schemeClr val="accent5"/>
              </a:buClr>
              <a:buSzPct val="85000"/>
              <a:buFont typeface="Arial" panose="020B0604020202020204" pitchFamily="34" charset="0"/>
              <a:buChar char="•"/>
            </a:pPr>
            <a:r>
              <a:rPr lang="en-US" altLang="en-US" dirty="0"/>
              <a:t>A known mass of the solvent </a:t>
            </a:r>
          </a:p>
          <a:p>
            <a:pPr lvl="1">
              <a:spcBef>
                <a:spcPct val="20000"/>
              </a:spcBef>
              <a:buClr>
                <a:schemeClr val="accent5"/>
              </a:buClr>
              <a:buSzPct val="85000"/>
              <a:buFont typeface="Arial" panose="020B0604020202020204" pitchFamily="34" charset="0"/>
              <a:buChar char="•"/>
            </a:pPr>
            <a:r>
              <a:rPr lang="en-US" altLang="en-US" dirty="0"/>
              <a:t>Or to create a solution of known volume </a:t>
            </a:r>
          </a:p>
          <a:p>
            <a:pPr lvl="1">
              <a:spcBef>
                <a:spcPct val="20000"/>
              </a:spcBef>
              <a:buClr>
                <a:schemeClr val="accent5"/>
              </a:buClr>
              <a:buSzPct val="85000"/>
              <a:buFont typeface="Arial" panose="020B0604020202020204" pitchFamily="34" charset="0"/>
              <a:buChar char="•"/>
            </a:pPr>
            <a:endParaRPr lang="en-US" altLang="en-US" dirty="0"/>
          </a:p>
          <a:p>
            <a:pPr marL="457200" indent="-457200">
              <a:spcBef>
                <a:spcPct val="20000"/>
              </a:spcBef>
              <a:buClr>
                <a:schemeClr val="accent5"/>
              </a:buClr>
              <a:buSzPct val="85000"/>
              <a:buFont typeface="+mj-lt"/>
              <a:buAutoNum type="arabicParenR"/>
            </a:pPr>
            <a:r>
              <a:rPr lang="en-US" altLang="en-US" dirty="0"/>
              <a:t>Measure the colligative property (</a:t>
            </a:r>
            <a:r>
              <a:rPr lang="en-US" altLang="en-US" i="1" dirty="0" err="1">
                <a:latin typeface="Symbol" pitchFamily="18" charset="2"/>
              </a:rPr>
              <a:t>D</a:t>
            </a:r>
            <a:r>
              <a:rPr lang="en-US" altLang="en-US" i="1" dirty="0" err="1"/>
              <a:t>T</a:t>
            </a:r>
            <a:r>
              <a:rPr lang="en-US" altLang="en-US" i="1" baseline="-25000" dirty="0" err="1"/>
              <a:t>f</a:t>
            </a:r>
            <a:r>
              <a:rPr lang="en-US" altLang="en-US" i="1" dirty="0"/>
              <a:t> </a:t>
            </a:r>
            <a:r>
              <a:rPr lang="en-US" altLang="en-US" dirty="0"/>
              <a:t>or </a:t>
            </a:r>
            <a:r>
              <a:rPr lang="en-US" altLang="en-US" dirty="0">
                <a:latin typeface="Symbol" pitchFamily="18" charset="2"/>
              </a:rPr>
              <a:t>P</a:t>
            </a:r>
            <a:r>
              <a:rPr lang="en-US" altLang="en-US" dirty="0"/>
              <a:t>).</a:t>
            </a:r>
          </a:p>
          <a:p>
            <a:pPr marL="457200" indent="-457200">
              <a:spcBef>
                <a:spcPct val="20000"/>
              </a:spcBef>
              <a:buClr>
                <a:schemeClr val="accent5"/>
              </a:buClr>
              <a:buSzPct val="85000"/>
              <a:buFont typeface="+mj-lt"/>
              <a:buAutoNum type="arabicParenR"/>
            </a:pPr>
            <a:r>
              <a:rPr lang="en-US" altLang="en-US" dirty="0"/>
              <a:t>Calculate the concentration (</a:t>
            </a:r>
            <a:r>
              <a:rPr lang="en-US" altLang="en-US" i="1" dirty="0"/>
              <a:t>m</a:t>
            </a:r>
            <a:r>
              <a:rPr lang="en-US" altLang="en-US" dirty="0"/>
              <a:t> or </a:t>
            </a:r>
            <a:r>
              <a:rPr lang="en-US" altLang="en-US" i="1" dirty="0"/>
              <a:t>M</a:t>
            </a:r>
            <a:r>
              <a:rPr lang="en-US" altLang="en-US" dirty="0"/>
              <a:t>) of the solute.</a:t>
            </a:r>
          </a:p>
          <a:p>
            <a:pPr marL="457200" indent="-457200">
              <a:spcBef>
                <a:spcPct val="20000"/>
              </a:spcBef>
              <a:buClr>
                <a:schemeClr val="accent5"/>
              </a:buClr>
              <a:buSzPct val="85000"/>
              <a:buFont typeface="+mj-lt"/>
              <a:buAutoNum type="arabicParenR"/>
            </a:pPr>
            <a:endParaRPr lang="en-US" altLang="en-US" sz="2400" dirty="0"/>
          </a:p>
          <a:p>
            <a:pPr marL="457200" indent="-457200">
              <a:spcBef>
                <a:spcPct val="20000"/>
              </a:spcBef>
              <a:buClr>
                <a:schemeClr val="accent5"/>
              </a:buClr>
              <a:buSzPct val="85000"/>
              <a:buFont typeface="+mj-lt"/>
              <a:buAutoNum type="arabicParenR"/>
            </a:pPr>
            <a:endParaRPr lang="en-US" altLang="en-US" sz="2400" dirty="0"/>
          </a:p>
          <a:p>
            <a:pPr marL="457200" indent="-457200">
              <a:spcBef>
                <a:spcPct val="20000"/>
              </a:spcBef>
              <a:buClr>
                <a:schemeClr val="accent5"/>
              </a:buClr>
              <a:buSzPct val="85000"/>
              <a:buFont typeface="+mj-lt"/>
              <a:buAutoNum type="arabicParenR"/>
            </a:pPr>
            <a:endParaRPr lang="en-US" altLang="en-US" sz="2400" dirty="0"/>
          </a:p>
          <a:p>
            <a:pPr marL="457200" indent="-457200">
              <a:spcBef>
                <a:spcPct val="20000"/>
              </a:spcBef>
              <a:buClr>
                <a:schemeClr val="accent5"/>
              </a:buClr>
              <a:buSzPct val="85000"/>
              <a:buFont typeface="+mj-lt"/>
              <a:buAutoNum type="arabicParenR"/>
            </a:pPr>
            <a:r>
              <a:rPr lang="en-US" altLang="en-US" dirty="0"/>
              <a:t>Determine the number of moles of solute present from the concentration.</a:t>
            </a:r>
          </a:p>
          <a:p>
            <a:pPr marL="457200" indent="-457200">
              <a:spcBef>
                <a:spcPct val="20000"/>
              </a:spcBef>
              <a:buClr>
                <a:schemeClr val="accent5"/>
              </a:buClr>
              <a:buSzPct val="85000"/>
              <a:buFont typeface="+mj-lt"/>
              <a:buAutoNum type="arabicParenR"/>
            </a:pPr>
            <a:r>
              <a:rPr lang="en-US" altLang="en-US" dirty="0"/>
              <a:t>Calculate the molar mass (</a:t>
            </a:r>
            <a:r>
              <a:rPr lang="en-US" altLang="en-US" i="1" dirty="0"/>
              <a:t>MM</a:t>
            </a:r>
            <a:r>
              <a:rPr lang="en-US" altLang="en-US" dirty="0"/>
              <a:t>). </a:t>
            </a:r>
          </a:p>
          <a:p>
            <a:pPr marL="0" indent="0" algn="ctr">
              <a:spcBef>
                <a:spcPct val="20000"/>
              </a:spcBef>
              <a:buClr>
                <a:schemeClr val="accent5"/>
              </a:buClr>
              <a:buSzPct val="85000"/>
              <a:buNone/>
            </a:pPr>
            <a:r>
              <a:rPr lang="en-US" altLang="en-US" i="1" dirty="0"/>
              <a:t>MM</a:t>
            </a:r>
            <a:r>
              <a:rPr lang="en-US" altLang="en-US" dirty="0"/>
              <a:t> = g/mole</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24956590"/>
              </p:ext>
            </p:extLst>
          </p:nvPr>
        </p:nvGraphicFramePr>
        <p:xfrm>
          <a:off x="2535383" y="3470275"/>
          <a:ext cx="1129145" cy="908226"/>
        </p:xfrm>
        <a:graphic>
          <a:graphicData uri="http://schemas.openxmlformats.org/presentationml/2006/ole">
            <mc:AlternateContent xmlns:mc="http://schemas.openxmlformats.org/markup-compatibility/2006">
              <mc:Choice xmlns:v="urn:schemas-microsoft-com:vml" Requires="v">
                <p:oleObj spid="_x0000_s6200" name="Equation" r:id="rId3" imgW="583920" imgH="469800" progId="Equation.DSMT4">
                  <p:embed/>
                </p:oleObj>
              </mc:Choice>
              <mc:Fallback>
                <p:oleObj name="Equation" r:id="rId3" imgW="583920" imgH="469800" progId="Equation.DSMT4">
                  <p:embed/>
                  <p:pic>
                    <p:nvPicPr>
                      <p:cNvPr id="0" name=""/>
                      <p:cNvPicPr/>
                      <p:nvPr/>
                    </p:nvPicPr>
                    <p:blipFill>
                      <a:blip r:embed="rId4"/>
                      <a:stretch>
                        <a:fillRect/>
                      </a:stretch>
                    </p:blipFill>
                    <p:spPr>
                      <a:xfrm>
                        <a:off x="2535383" y="3470275"/>
                        <a:ext cx="1129145" cy="90822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9288206"/>
              </p:ext>
            </p:extLst>
          </p:nvPr>
        </p:nvGraphicFramePr>
        <p:xfrm>
          <a:off x="4887913" y="3470275"/>
          <a:ext cx="1030287" cy="760413"/>
        </p:xfrm>
        <a:graphic>
          <a:graphicData uri="http://schemas.openxmlformats.org/presentationml/2006/ole">
            <mc:AlternateContent xmlns:mc="http://schemas.openxmlformats.org/markup-compatibility/2006">
              <mc:Choice xmlns:v="urn:schemas-microsoft-com:vml" Requires="v">
                <p:oleObj spid="_x0000_s6201" name="Equation" r:id="rId5" imgW="533160" imgH="393480" progId="Equation.DSMT4">
                  <p:embed/>
                </p:oleObj>
              </mc:Choice>
              <mc:Fallback>
                <p:oleObj name="Equation" r:id="rId5" imgW="533160" imgH="393480" progId="Equation.DSMT4">
                  <p:embed/>
                  <p:pic>
                    <p:nvPicPr>
                      <p:cNvPr id="0" name="Object 4"/>
                      <p:cNvPicPr>
                        <a:picLocks noChangeAspect="1" noChangeArrowheads="1"/>
                      </p:cNvPicPr>
                      <p:nvPr/>
                    </p:nvPicPr>
                    <p:blipFill>
                      <a:blip r:embed="rId6"/>
                      <a:srcRect/>
                      <a:stretch>
                        <a:fillRect/>
                      </a:stretch>
                    </p:blipFill>
                    <p:spPr bwMode="auto">
                      <a:xfrm>
                        <a:off x="4887913" y="3470275"/>
                        <a:ext cx="103028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08790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11.11</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11266" name="Picture 2" descr="This is diagram with five boxes oriented horizontally and linked together with arrows numbered 1 to 4 pointing from each box in succession to the next one to the right. The first box is labeled, “Freezing point of solution.” Arrow 1 points from this box to a second box labeled, “delta T subscript f.” Arrow 2 points from this box to to a third box labeled “Molal concentration of compound.” Arrow labeled 3 points from this box to a fourth box labeled, “Moles of compound in sample.” Arrow 4 points to a fifth box labeled, “Molar mass of compoun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3884" y="1630363"/>
            <a:ext cx="8293072" cy="33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241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11.12</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dirty="0"/>
          </a:p>
        </p:txBody>
      </p:sp>
      <p:pic>
        <p:nvPicPr>
          <p:cNvPr id="12290" name="Picture 2" descr="This is a diagram with four boxes oriented horizontally and linked together with arrows numbered 1 to 3 pointing from each box in succession to the next one to the right. The first box is labeled, “Osmotic pressure.” Arrow 1 points from this box to a second box labeled, “Molar concentration.” Arrow 2 points from this box to to a third box labeled, “Moles of hemoglobin in sample.” Arrow labeled 3 points from this box to a fourth box labeled, “Molar mass of hemoglobi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2065337"/>
            <a:ext cx="8572352" cy="152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254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Colligative Properties of Electrolytes</a:t>
            </a:r>
          </a:p>
        </p:txBody>
      </p:sp>
      <p:sp>
        <p:nvSpPr>
          <p:cNvPr id="3" name="Content Placeholder 2"/>
          <p:cNvSpPr>
            <a:spLocks noGrp="1"/>
          </p:cNvSpPr>
          <p:nvPr>
            <p:ph idx="1"/>
          </p:nvPr>
        </p:nvSpPr>
        <p:spPr>
          <a:xfrm>
            <a:off x="628650" y="955965"/>
            <a:ext cx="7886700" cy="4738253"/>
          </a:xfrm>
        </p:spPr>
        <p:txBody>
          <a:bodyPr>
            <a:normAutofit/>
          </a:bodyPr>
          <a:lstStyle/>
          <a:p>
            <a:r>
              <a:rPr lang="en-US" altLang="en-US" dirty="0"/>
              <a:t>Colligative properties are directly proportional to the concentration of solute particles. It doesn‘t </a:t>
            </a:r>
            <a:r>
              <a:rPr lang="en-US" altLang="ja-JP" dirty="0"/>
              <a:t>matter what those particles are. </a:t>
            </a:r>
          </a:p>
          <a:p>
            <a:pPr>
              <a:buNone/>
            </a:pPr>
            <a:endParaRPr lang="en-US" altLang="en-US" dirty="0"/>
          </a:p>
          <a:p>
            <a:r>
              <a:rPr lang="en-US" altLang="en-US" dirty="0"/>
              <a:t>At a given concentration, electrolytes have a greater effect on colligative properties than non-electrolytes.</a:t>
            </a:r>
          </a:p>
          <a:p>
            <a:pPr>
              <a:buNone/>
            </a:pPr>
            <a:endParaRPr lang="en-US" altLang="en-US" dirty="0"/>
          </a:p>
          <a:p>
            <a:r>
              <a:rPr lang="en-US" altLang="en-US" dirty="0"/>
              <a:t>Dissolving 1 mole of a glucose, C</a:t>
            </a:r>
            <a:r>
              <a:rPr lang="en-US" altLang="en-US" baseline="-25000" dirty="0"/>
              <a:t>6</a:t>
            </a:r>
            <a:r>
              <a:rPr lang="en-US" altLang="en-US" dirty="0"/>
              <a:t>H</a:t>
            </a:r>
            <a:r>
              <a:rPr lang="en-US" altLang="en-US" baseline="-25000" dirty="0"/>
              <a:t>12</a:t>
            </a:r>
            <a:r>
              <a:rPr lang="en-US" altLang="en-US" dirty="0"/>
              <a:t>O</a:t>
            </a:r>
            <a:r>
              <a:rPr lang="en-US" altLang="en-US" baseline="-25000" dirty="0"/>
              <a:t>6</a:t>
            </a:r>
            <a:r>
              <a:rPr lang="en-US" altLang="en-US" dirty="0"/>
              <a:t> (non-electrolyte), results in 1 mole of solute particles. </a:t>
            </a:r>
          </a:p>
          <a:p>
            <a:pPr>
              <a:buNone/>
            </a:pPr>
            <a:endParaRPr lang="en-US" altLang="en-US" dirty="0"/>
          </a:p>
          <a:p>
            <a:r>
              <a:rPr lang="en-US" altLang="en-US" dirty="0"/>
              <a:t>Dissolving 1 mole of </a:t>
            </a:r>
            <a:r>
              <a:rPr lang="en-US" altLang="en-US" dirty="0" err="1"/>
              <a:t>NaCl</a:t>
            </a:r>
            <a:r>
              <a:rPr lang="en-US" altLang="en-US" dirty="0"/>
              <a:t> (electrolyte) results in 2 moles of solute particles.</a:t>
            </a:r>
          </a:p>
          <a:p>
            <a:endParaRPr lang="en-US" dirty="0"/>
          </a:p>
        </p:txBody>
      </p:sp>
    </p:spTree>
    <p:extLst>
      <p:ext uri="{BB962C8B-B14F-4D97-AF65-F5344CB8AC3E}">
        <p14:creationId xmlns:p14="http://schemas.microsoft.com/office/powerpoint/2010/main" val="48171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The first photo shows a small mound of an orange crystalline solid. There is a right-facing arrow. The second photo shows a translucent, colorless liquid in a clear container. There is a right-facing arrow. The third photo shows a translucent orange liquid in a clear, covered contain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086379"/>
            <a:ext cx="7886700" cy="1534304"/>
          </a:xfrm>
        </p:spPr>
      </p:pic>
      <p:sp>
        <p:nvSpPr>
          <p:cNvPr id="7" name="Figure Legend"/>
          <p:cNvSpPr>
            <a:spLocks noGrp="1"/>
          </p:cNvSpPr>
          <p:nvPr>
            <p:ph idx="13"/>
          </p:nvPr>
        </p:nvSpPr>
        <p:spPr/>
        <p:txBody>
          <a:bodyPr>
            <a:normAutofit/>
          </a:bodyPr>
          <a:lstStyle/>
          <a:p>
            <a:r>
              <a:rPr lang="en-US" sz="1600" dirty="0"/>
              <a:t>When potassium dichromate (K</a:t>
            </a:r>
            <a:r>
              <a:rPr lang="en-US" sz="1600" baseline="-25000" dirty="0"/>
              <a:t>2</a:t>
            </a:r>
            <a:r>
              <a:rPr lang="en-US" sz="1600" dirty="0"/>
              <a:t>Cr</a:t>
            </a:r>
            <a:r>
              <a:rPr lang="en-US" sz="1600" baseline="-25000" dirty="0"/>
              <a:t>2</a:t>
            </a:r>
            <a:r>
              <a:rPr lang="en-US" sz="1600" dirty="0"/>
              <a:t>O</a:t>
            </a:r>
            <a:r>
              <a:rPr lang="en-US" sz="1600" baseline="-25000" dirty="0"/>
              <a:t>7</a:t>
            </a:r>
            <a:r>
              <a:rPr lang="en-US" sz="1600" dirty="0"/>
              <a:t>) is mixed with water, it forms a homogeneous orange solution. (credit: modification of work by Mark </a:t>
            </a:r>
            <a:r>
              <a:rPr lang="en-US" sz="1600" dirty="0" err="1"/>
              <a:t>Ott</a:t>
            </a:r>
            <a:r>
              <a:rPr lang="en-US" sz="1600" dirty="0"/>
              <a:t>)</a:t>
            </a:r>
          </a:p>
        </p:txBody>
      </p:sp>
      <p:sp>
        <p:nvSpPr>
          <p:cNvPr id="8" name="Figure Number">
            <a:extLst>
              <a:ext uri="{FF2B5EF4-FFF2-40B4-BE49-F238E27FC236}">
                <a16:creationId xmlns:a16="http://schemas.microsoft.com/office/drawing/2014/main" id="{C32E3E97-A9CF-47FB-ADBD-68586E68E38D}"/>
              </a:ext>
            </a:extLst>
          </p:cNvPr>
          <p:cNvSpPr>
            <a:spLocks noGrp="1"/>
          </p:cNvSpPr>
          <p:nvPr>
            <p:ph type="title"/>
          </p:nvPr>
        </p:nvSpPr>
        <p:spPr>
          <a:xfrm>
            <a:off x="628650" y="365127"/>
            <a:ext cx="7886700" cy="424583"/>
          </a:xfrm>
        </p:spPr>
        <p:txBody>
          <a:bodyPr/>
          <a:lstStyle/>
          <a:p>
            <a:r>
              <a:rPr lang="en-US" dirty="0"/>
              <a:t>Figure 11.2</a:t>
            </a:r>
          </a:p>
        </p:txBody>
      </p:sp>
    </p:spTree>
    <p:extLst>
      <p:ext uri="{BB962C8B-B14F-4D97-AF65-F5344CB8AC3E}">
        <p14:creationId xmlns:p14="http://schemas.microsoft.com/office/powerpoint/2010/main" val="1188123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van’t</a:t>
            </a:r>
            <a:r>
              <a:rPr lang="en-US" dirty="0"/>
              <a:t> Hoff Factor (</a:t>
            </a:r>
            <a:r>
              <a:rPr lang="en-US" i="1" dirty="0" err="1"/>
              <a:t>i</a:t>
            </a:r>
            <a:r>
              <a:rPr lang="en-US" dirty="0"/>
              <a:t>)</a:t>
            </a:r>
          </a:p>
        </p:txBody>
      </p:sp>
      <p:sp>
        <p:nvSpPr>
          <p:cNvPr id="3" name="Content Placeholder 2"/>
          <p:cNvSpPr>
            <a:spLocks noGrp="1"/>
          </p:cNvSpPr>
          <p:nvPr>
            <p:ph idx="1"/>
          </p:nvPr>
        </p:nvSpPr>
        <p:spPr>
          <a:xfrm>
            <a:off x="628650" y="955965"/>
            <a:ext cx="7886700" cy="4686299"/>
          </a:xfrm>
        </p:spPr>
        <p:txBody>
          <a:bodyPr/>
          <a:lstStyle/>
          <a:p>
            <a:r>
              <a:rPr lang="en-US" altLang="en-US" i="1" dirty="0"/>
              <a:t>The </a:t>
            </a:r>
            <a:r>
              <a:rPr lang="en-US" altLang="en-US" b="1" dirty="0"/>
              <a:t>van</a:t>
            </a:r>
            <a:r>
              <a:rPr lang="ja-JP" altLang="en-US" b="1" dirty="0"/>
              <a:t>’</a:t>
            </a:r>
            <a:r>
              <a:rPr lang="en-US" altLang="ja-JP" b="1" dirty="0"/>
              <a:t>t Hoff factor, (</a:t>
            </a:r>
            <a:r>
              <a:rPr lang="en-US" altLang="ja-JP" b="1" i="1" dirty="0" err="1"/>
              <a:t>i</a:t>
            </a:r>
            <a:r>
              <a:rPr lang="en-US" altLang="ja-JP" b="1" dirty="0"/>
              <a:t>)</a:t>
            </a:r>
            <a:r>
              <a:rPr lang="en-US" altLang="ja-JP" dirty="0"/>
              <a:t>,</a:t>
            </a:r>
            <a:r>
              <a:rPr lang="en-US" altLang="ja-JP" i="1" dirty="0"/>
              <a:t> </a:t>
            </a:r>
            <a:r>
              <a:rPr lang="en-US" altLang="ja-JP" dirty="0"/>
              <a:t>is the ratio of solute particles in solution to the number of formula units dissolved. </a:t>
            </a:r>
          </a:p>
          <a:p>
            <a:endParaRPr lang="en-US" altLang="en-US" dirty="0"/>
          </a:p>
          <a:p>
            <a:r>
              <a:rPr lang="en-US" altLang="en-US" dirty="0"/>
              <a:t>For </a:t>
            </a:r>
            <a:r>
              <a:rPr lang="en-US" altLang="en-US" dirty="0" err="1"/>
              <a:t>NaCl</a:t>
            </a:r>
            <a:r>
              <a:rPr lang="en-US" altLang="en-US" dirty="0"/>
              <a:t>, </a:t>
            </a:r>
            <a:r>
              <a:rPr lang="en-US" altLang="en-US" i="1" dirty="0" err="1"/>
              <a:t>i</a:t>
            </a:r>
            <a:r>
              <a:rPr lang="en-US" altLang="en-US" i="1" dirty="0"/>
              <a:t> (predicted)</a:t>
            </a:r>
            <a:r>
              <a:rPr lang="en-US" altLang="en-US" dirty="0"/>
              <a:t> = 2</a:t>
            </a:r>
          </a:p>
          <a:p>
            <a:r>
              <a:rPr lang="en-US" altLang="en-US" dirty="0"/>
              <a:t>For C</a:t>
            </a:r>
            <a:r>
              <a:rPr lang="en-US" altLang="en-US" baseline="-25000" dirty="0"/>
              <a:t>6</a:t>
            </a:r>
            <a:r>
              <a:rPr lang="en-US" altLang="en-US" dirty="0"/>
              <a:t>H</a:t>
            </a:r>
            <a:r>
              <a:rPr lang="en-US" altLang="en-US" baseline="-25000" dirty="0"/>
              <a:t>12</a:t>
            </a:r>
            <a:r>
              <a:rPr lang="en-US" altLang="en-US" dirty="0"/>
              <a:t>O</a:t>
            </a:r>
            <a:r>
              <a:rPr lang="en-US" altLang="en-US" baseline="-25000" dirty="0"/>
              <a:t>6</a:t>
            </a:r>
            <a:r>
              <a:rPr lang="en-US" altLang="en-US" dirty="0"/>
              <a:t>,</a:t>
            </a:r>
            <a:r>
              <a:rPr lang="en-US" altLang="en-US" b="1" dirty="0">
                <a:solidFill>
                  <a:srgbClr val="FF0000"/>
                </a:solidFill>
              </a:rPr>
              <a:t> </a:t>
            </a:r>
            <a:r>
              <a:rPr lang="en-US" altLang="en-US" i="1" dirty="0" err="1"/>
              <a:t>i</a:t>
            </a:r>
            <a:r>
              <a:rPr lang="en-US" altLang="en-US" i="1" dirty="0"/>
              <a:t> (predicted)</a:t>
            </a:r>
            <a:r>
              <a:rPr lang="en-US" altLang="en-US" dirty="0"/>
              <a:t> = 1</a:t>
            </a:r>
          </a:p>
          <a:p>
            <a:endParaRPr lang="en-US" altLang="en-US" dirty="0"/>
          </a:p>
          <a:p>
            <a:r>
              <a:rPr lang="en-US" altLang="en-US" dirty="0"/>
              <a:t>What is the predicted </a:t>
            </a:r>
            <a:r>
              <a:rPr lang="en-US" altLang="en-US" i="1" dirty="0" err="1"/>
              <a:t>i</a:t>
            </a:r>
            <a:r>
              <a:rPr lang="en-US" altLang="en-US" dirty="0"/>
              <a:t> for CaCl</a:t>
            </a:r>
            <a:r>
              <a:rPr lang="en-US" altLang="en-US" baseline="-25000" dirty="0"/>
              <a:t>2</a:t>
            </a:r>
            <a:r>
              <a:rPr lang="en-US" altLang="en-US" dirty="0"/>
              <a:t>?</a:t>
            </a:r>
          </a:p>
          <a:p>
            <a:endParaRPr lang="en-US" altLang="en-US" dirty="0"/>
          </a:p>
          <a:p>
            <a:r>
              <a:rPr lang="en-US" altLang="en-US" dirty="0"/>
              <a:t>What is the predicted </a:t>
            </a:r>
            <a:r>
              <a:rPr lang="en-US" altLang="en-US" i="1" dirty="0" err="1"/>
              <a:t>i</a:t>
            </a:r>
            <a:r>
              <a:rPr lang="en-US" altLang="en-US" dirty="0"/>
              <a:t> for Na</a:t>
            </a:r>
            <a:r>
              <a:rPr lang="en-US" altLang="en-US" baseline="-25000" dirty="0"/>
              <a:t>3</a:t>
            </a:r>
            <a:r>
              <a:rPr lang="en-US" altLang="en-US" dirty="0"/>
              <a:t>PO</a:t>
            </a:r>
            <a:r>
              <a:rPr lang="en-US" altLang="en-US" baseline="-25000" dirty="0"/>
              <a:t>4</a:t>
            </a:r>
            <a:r>
              <a:rPr lang="en-US" altLang="en-US" dirty="0"/>
              <a:t>?</a:t>
            </a:r>
          </a:p>
          <a:p>
            <a:endParaRPr lang="en-US" dirty="0"/>
          </a:p>
        </p:txBody>
      </p:sp>
    </p:spTree>
    <p:extLst>
      <p:ext uri="{BB962C8B-B14F-4D97-AF65-F5344CB8AC3E}">
        <p14:creationId xmlns:p14="http://schemas.microsoft.com/office/powerpoint/2010/main" val="24157207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Table 11.3 Predicated and Measured </a:t>
            </a:r>
            <a:r>
              <a:rPr lang="en-US" dirty="0" err="1"/>
              <a:t>van’t</a:t>
            </a:r>
            <a:r>
              <a:rPr lang="en-US" dirty="0"/>
              <a:t> Hoff Factors for Several </a:t>
            </a:r>
            <a:br>
              <a:rPr lang="en-US" dirty="0"/>
            </a:br>
            <a:r>
              <a:rPr lang="en-US" dirty="0"/>
              <a:t>0.050 </a:t>
            </a:r>
            <a:r>
              <a:rPr lang="en-US" i="1" dirty="0"/>
              <a:t>m</a:t>
            </a:r>
            <a:r>
              <a:rPr lang="en-US" dirty="0"/>
              <a:t> Aqueous Solutions</a:t>
            </a:r>
          </a:p>
        </p:txBody>
      </p:sp>
      <p:sp>
        <p:nvSpPr>
          <p:cNvPr id="3" name="Content Placeholder 2"/>
          <p:cNvSpPr>
            <a:spLocks noGrp="1"/>
          </p:cNvSpPr>
          <p:nvPr>
            <p:ph idx="1"/>
          </p:nvPr>
        </p:nvSpPr>
        <p:spPr>
          <a:xfrm>
            <a:off x="628650" y="955965"/>
            <a:ext cx="7886700" cy="528897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For strong electrolytes, the experimentally measured </a:t>
            </a:r>
            <a:r>
              <a:rPr lang="en-US" dirty="0" err="1"/>
              <a:t>van’t</a:t>
            </a:r>
            <a:r>
              <a:rPr lang="en-US" dirty="0"/>
              <a:t> Hoff factors are lower than that predicted.</a:t>
            </a:r>
          </a:p>
          <a:p>
            <a:endParaRPr lang="en-US" dirty="0"/>
          </a:p>
          <a:p>
            <a:r>
              <a:rPr lang="en-US" dirty="0"/>
              <a:t>This implies incomplete dissociation.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2881378"/>
              </p:ext>
            </p:extLst>
          </p:nvPr>
        </p:nvGraphicFramePr>
        <p:xfrm>
          <a:off x="758535" y="1116446"/>
          <a:ext cx="7678883" cy="2791460"/>
        </p:xfrm>
        <a:graphic>
          <a:graphicData uri="http://schemas.openxmlformats.org/drawingml/2006/table">
            <a:tbl>
              <a:tblPr firstRow="1" bandRow="1">
                <a:tableStyleId>{5940675A-B579-460E-94D1-54222C63F5DA}</a:tableStyleId>
              </a:tblPr>
              <a:tblGrid>
                <a:gridCol w="1257301">
                  <a:extLst>
                    <a:ext uri="{9D8B030D-6E8A-4147-A177-3AD203B41FA5}">
                      <a16:colId xmlns:a16="http://schemas.microsoft.com/office/drawing/2014/main" val="20000"/>
                    </a:ext>
                  </a:extLst>
                </a:gridCol>
                <a:gridCol w="1859973">
                  <a:extLst>
                    <a:ext uri="{9D8B030D-6E8A-4147-A177-3AD203B41FA5}">
                      <a16:colId xmlns:a16="http://schemas.microsoft.com/office/drawing/2014/main" val="20001"/>
                    </a:ext>
                  </a:extLst>
                </a:gridCol>
                <a:gridCol w="1704109">
                  <a:extLst>
                    <a:ext uri="{9D8B030D-6E8A-4147-A177-3AD203B41FA5}">
                      <a16:colId xmlns:a16="http://schemas.microsoft.com/office/drawing/2014/main" val="20002"/>
                    </a:ext>
                  </a:extLst>
                </a:gridCol>
                <a:gridCol w="1475509">
                  <a:extLst>
                    <a:ext uri="{9D8B030D-6E8A-4147-A177-3AD203B41FA5}">
                      <a16:colId xmlns:a16="http://schemas.microsoft.com/office/drawing/2014/main" val="20003"/>
                    </a:ext>
                  </a:extLst>
                </a:gridCol>
                <a:gridCol w="1381991">
                  <a:extLst>
                    <a:ext uri="{9D8B030D-6E8A-4147-A177-3AD203B41FA5}">
                      <a16:colId xmlns:a16="http://schemas.microsoft.com/office/drawing/2014/main" val="20004"/>
                    </a:ext>
                  </a:extLst>
                </a:gridCol>
              </a:tblGrid>
              <a:tr h="370840">
                <a:tc>
                  <a:txBody>
                    <a:bodyPr/>
                    <a:lstStyle/>
                    <a:p>
                      <a:pPr algn="ctr"/>
                      <a:r>
                        <a:rPr lang="en-US" b="1" dirty="0"/>
                        <a:t>Formula unit</a:t>
                      </a:r>
                    </a:p>
                  </a:txBody>
                  <a:tcPr/>
                </a:tc>
                <a:tc>
                  <a:txBody>
                    <a:bodyPr/>
                    <a:lstStyle/>
                    <a:p>
                      <a:pPr algn="ctr"/>
                      <a:r>
                        <a:rPr lang="en-US" b="1" dirty="0"/>
                        <a:t>Classification</a:t>
                      </a:r>
                    </a:p>
                  </a:txBody>
                  <a:tcPr/>
                </a:tc>
                <a:tc>
                  <a:txBody>
                    <a:bodyPr/>
                    <a:lstStyle/>
                    <a:p>
                      <a:pPr algn="ctr"/>
                      <a:r>
                        <a:rPr lang="en-US" b="1" dirty="0"/>
                        <a:t>Dissolution products</a:t>
                      </a:r>
                    </a:p>
                  </a:txBody>
                  <a:tcPr/>
                </a:tc>
                <a:tc>
                  <a:txBody>
                    <a:bodyPr/>
                    <a:lstStyle/>
                    <a:p>
                      <a:pPr algn="ctr"/>
                      <a:r>
                        <a:rPr lang="en-US" b="1" i="1" dirty="0" err="1"/>
                        <a:t>i</a:t>
                      </a:r>
                      <a:r>
                        <a:rPr lang="en-US" b="1" i="0" dirty="0"/>
                        <a:t>, (predicted)</a:t>
                      </a:r>
                      <a:endParaRPr lang="en-US" b="1" i="1" dirty="0"/>
                    </a:p>
                  </a:txBody>
                  <a:tcPr/>
                </a:tc>
                <a:tc>
                  <a:txBody>
                    <a:bodyPr/>
                    <a:lstStyle/>
                    <a:p>
                      <a:pPr algn="ctr"/>
                      <a:r>
                        <a:rPr lang="en-US" b="1" i="1" dirty="0" err="1"/>
                        <a:t>i</a:t>
                      </a:r>
                      <a:r>
                        <a:rPr lang="en-US" b="1" i="0" dirty="0"/>
                        <a:t>, (measured)</a:t>
                      </a:r>
                      <a:endParaRPr lang="en-US" b="1" i="1" dirty="0"/>
                    </a:p>
                  </a:txBody>
                  <a:tcPr/>
                </a:tc>
                <a:extLst>
                  <a:ext uri="{0D108BD9-81ED-4DB2-BD59-A6C34878D82A}">
                    <a16:rowId xmlns:a16="http://schemas.microsoft.com/office/drawing/2014/main" val="10000"/>
                  </a:ext>
                </a:extLst>
              </a:tr>
              <a:tr h="370840">
                <a:tc>
                  <a:txBody>
                    <a:bodyPr/>
                    <a:lstStyle/>
                    <a:p>
                      <a:pPr algn="ctr"/>
                      <a:r>
                        <a:rPr lang="en-US" dirty="0"/>
                        <a:t>C</a:t>
                      </a:r>
                      <a:r>
                        <a:rPr lang="en-US" baseline="-25000" dirty="0"/>
                        <a:t>12</a:t>
                      </a:r>
                      <a:r>
                        <a:rPr lang="en-US" dirty="0"/>
                        <a:t>H</a:t>
                      </a:r>
                      <a:r>
                        <a:rPr lang="en-US" baseline="-25000" dirty="0"/>
                        <a:t>22</a:t>
                      </a:r>
                      <a:r>
                        <a:rPr lang="en-US" dirty="0"/>
                        <a:t>O</a:t>
                      </a:r>
                      <a:r>
                        <a:rPr lang="en-US" baseline="-25000" dirty="0"/>
                        <a:t>11 </a:t>
                      </a:r>
                      <a:r>
                        <a:rPr lang="en-US" dirty="0"/>
                        <a:t>(glucose)</a:t>
                      </a:r>
                    </a:p>
                  </a:txBody>
                  <a:tcPr/>
                </a:tc>
                <a:tc>
                  <a:txBody>
                    <a:bodyPr/>
                    <a:lstStyle/>
                    <a:p>
                      <a:pPr algn="ctr"/>
                      <a:r>
                        <a:rPr lang="en-US" dirty="0"/>
                        <a:t>Nonelectrolyte</a:t>
                      </a:r>
                    </a:p>
                  </a:txBody>
                  <a:tcPr/>
                </a:tc>
                <a:tc>
                  <a:txBody>
                    <a:bodyPr/>
                    <a:lstStyle/>
                    <a:p>
                      <a:pPr algn="ctr"/>
                      <a:r>
                        <a:rPr lang="en-US" dirty="0"/>
                        <a:t>C</a:t>
                      </a:r>
                      <a:r>
                        <a:rPr lang="en-US" baseline="-25000" dirty="0"/>
                        <a:t>12</a:t>
                      </a:r>
                      <a:r>
                        <a:rPr lang="en-US" dirty="0"/>
                        <a:t>H</a:t>
                      </a:r>
                      <a:r>
                        <a:rPr lang="en-US" baseline="-25000" dirty="0"/>
                        <a:t>22</a:t>
                      </a:r>
                      <a:r>
                        <a:rPr lang="en-US" dirty="0"/>
                        <a:t>O</a:t>
                      </a:r>
                      <a:r>
                        <a:rPr lang="en-US" baseline="-25000" dirty="0"/>
                        <a:t>11 </a:t>
                      </a:r>
                      <a:endParaRPr lang="en-US" dirty="0"/>
                    </a:p>
                  </a:txBody>
                  <a:tcPr/>
                </a:tc>
                <a:tc>
                  <a:txBody>
                    <a:bodyPr/>
                    <a:lstStyle/>
                    <a:p>
                      <a:pPr algn="ctr"/>
                      <a:r>
                        <a:rPr lang="en-US" dirty="0"/>
                        <a:t>1</a:t>
                      </a:r>
                    </a:p>
                  </a:txBody>
                  <a:tcPr/>
                </a:tc>
                <a:tc>
                  <a:txBody>
                    <a:bodyPr/>
                    <a:lstStyle/>
                    <a:p>
                      <a:pPr algn="ctr"/>
                      <a:r>
                        <a:rPr lang="en-US" dirty="0"/>
                        <a:t>1.0</a:t>
                      </a:r>
                    </a:p>
                  </a:txBody>
                  <a:tcPr/>
                </a:tc>
                <a:extLst>
                  <a:ext uri="{0D108BD9-81ED-4DB2-BD59-A6C34878D82A}">
                    <a16:rowId xmlns:a16="http://schemas.microsoft.com/office/drawing/2014/main" val="10001"/>
                  </a:ext>
                </a:extLst>
              </a:tr>
              <a:tr h="370840">
                <a:tc>
                  <a:txBody>
                    <a:bodyPr/>
                    <a:lstStyle/>
                    <a:p>
                      <a:pPr algn="ctr"/>
                      <a:r>
                        <a:rPr lang="en-US" dirty="0" err="1"/>
                        <a:t>NaCl</a:t>
                      </a:r>
                      <a:endParaRPr lang="en-US" dirty="0"/>
                    </a:p>
                  </a:txBody>
                  <a:tcPr/>
                </a:tc>
                <a:tc>
                  <a:txBody>
                    <a:bodyPr/>
                    <a:lstStyle/>
                    <a:p>
                      <a:pPr algn="ctr"/>
                      <a:r>
                        <a:rPr lang="en-US" dirty="0"/>
                        <a:t>Strong electrolyte</a:t>
                      </a:r>
                    </a:p>
                  </a:txBody>
                  <a:tcPr/>
                </a:tc>
                <a:tc>
                  <a:txBody>
                    <a:bodyPr/>
                    <a:lstStyle/>
                    <a:p>
                      <a:pPr algn="ctr"/>
                      <a:r>
                        <a:rPr lang="en-US" dirty="0"/>
                        <a:t>Na</a:t>
                      </a:r>
                      <a:r>
                        <a:rPr lang="en-US" baseline="30000" dirty="0"/>
                        <a:t>+</a:t>
                      </a:r>
                      <a:r>
                        <a:rPr lang="en-US" dirty="0"/>
                        <a:t>, Cl</a:t>
                      </a:r>
                      <a:r>
                        <a:rPr lang="en-US" sz="1350" kern="1200" baseline="30000" dirty="0">
                          <a:solidFill>
                            <a:schemeClr val="tx1"/>
                          </a:solidFill>
                          <a:effectLst/>
                          <a:latin typeface="+mn-lt"/>
                          <a:ea typeface="+mn-ea"/>
                          <a:cs typeface="+mn-cs"/>
                        </a:rPr>
                        <a:t>–</a:t>
                      </a:r>
                      <a:endParaRPr lang="en-US" baseline="30000" dirty="0"/>
                    </a:p>
                  </a:txBody>
                  <a:tcPr/>
                </a:tc>
                <a:tc>
                  <a:txBody>
                    <a:bodyPr/>
                    <a:lstStyle/>
                    <a:p>
                      <a:pPr algn="ctr"/>
                      <a:r>
                        <a:rPr lang="en-US" dirty="0"/>
                        <a:t>2</a:t>
                      </a:r>
                    </a:p>
                  </a:txBody>
                  <a:tcPr/>
                </a:tc>
                <a:tc>
                  <a:txBody>
                    <a:bodyPr/>
                    <a:lstStyle/>
                    <a:p>
                      <a:pPr algn="ctr"/>
                      <a:r>
                        <a:rPr lang="en-US" dirty="0"/>
                        <a:t>1.9</a:t>
                      </a:r>
                    </a:p>
                  </a:txBody>
                  <a:tcPr/>
                </a:tc>
                <a:extLst>
                  <a:ext uri="{0D108BD9-81ED-4DB2-BD59-A6C34878D82A}">
                    <a16:rowId xmlns:a16="http://schemas.microsoft.com/office/drawing/2014/main" val="10002"/>
                  </a:ext>
                </a:extLst>
              </a:tr>
              <a:tr h="370840">
                <a:tc>
                  <a:txBody>
                    <a:bodyPr/>
                    <a:lstStyle/>
                    <a:p>
                      <a:pPr algn="ctr"/>
                      <a:r>
                        <a:rPr lang="en-US" dirty="0" err="1"/>
                        <a:t>HCl</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r>
                        <a:rPr lang="en-US" baseline="0" dirty="0"/>
                        <a:t> (acid)</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H</a:t>
                      </a:r>
                      <a:r>
                        <a:rPr lang="en-US" baseline="-25000" dirty="0"/>
                        <a:t>3</a:t>
                      </a:r>
                      <a:r>
                        <a:rPr lang="en-US" dirty="0"/>
                        <a:t>O</a:t>
                      </a:r>
                      <a:r>
                        <a:rPr lang="en-US" baseline="30000" dirty="0"/>
                        <a:t>+</a:t>
                      </a:r>
                      <a:r>
                        <a:rPr lang="en-US" dirty="0"/>
                        <a:t>, Cl</a:t>
                      </a:r>
                      <a:r>
                        <a:rPr lang="en-US" sz="1350" kern="1200" baseline="30000" dirty="0">
                          <a:solidFill>
                            <a:schemeClr val="tx1"/>
                          </a:solidFill>
                          <a:effectLst/>
                          <a:latin typeface="+mn-lt"/>
                          <a:ea typeface="+mn-ea"/>
                          <a:cs typeface="+mn-cs"/>
                        </a:rPr>
                        <a:t>–</a:t>
                      </a:r>
                      <a:endParaRPr lang="en-US" baseline="30000" dirty="0"/>
                    </a:p>
                  </a:txBody>
                  <a:tcPr/>
                </a:tc>
                <a:tc>
                  <a:txBody>
                    <a:bodyPr/>
                    <a:lstStyle/>
                    <a:p>
                      <a:pPr algn="ctr"/>
                      <a:r>
                        <a:rPr lang="en-US" dirty="0"/>
                        <a:t>2</a:t>
                      </a:r>
                    </a:p>
                  </a:txBody>
                  <a:tcPr/>
                </a:tc>
                <a:tc>
                  <a:txBody>
                    <a:bodyPr/>
                    <a:lstStyle/>
                    <a:p>
                      <a:pPr algn="ctr"/>
                      <a:r>
                        <a:rPr lang="en-US" dirty="0"/>
                        <a:t>1.9</a:t>
                      </a:r>
                    </a:p>
                  </a:txBody>
                  <a:tcPr/>
                </a:tc>
                <a:extLst>
                  <a:ext uri="{0D108BD9-81ED-4DB2-BD59-A6C34878D82A}">
                    <a16:rowId xmlns:a16="http://schemas.microsoft.com/office/drawing/2014/main" val="10003"/>
                  </a:ext>
                </a:extLst>
              </a:tr>
              <a:tr h="370840">
                <a:tc>
                  <a:txBody>
                    <a:bodyPr/>
                    <a:lstStyle/>
                    <a:p>
                      <a:pPr algn="ctr"/>
                      <a:r>
                        <a:rPr lang="en-US" dirty="0"/>
                        <a:t>MgSO</a:t>
                      </a:r>
                      <a:r>
                        <a:rPr lang="en-US" baseline="-25000" dirty="0"/>
                        <a:t>4</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Mg</a:t>
                      </a:r>
                      <a:r>
                        <a:rPr lang="en-US" baseline="30000" dirty="0"/>
                        <a:t>2+</a:t>
                      </a:r>
                      <a:r>
                        <a:rPr lang="en-US" dirty="0"/>
                        <a:t>, SO</a:t>
                      </a:r>
                      <a:r>
                        <a:rPr lang="en-US" baseline="-25000" dirty="0"/>
                        <a:t>4</a:t>
                      </a:r>
                      <a:r>
                        <a:rPr lang="en-US" sz="1350" kern="1200" baseline="30000" dirty="0">
                          <a:solidFill>
                            <a:schemeClr val="tx1"/>
                          </a:solidFill>
                          <a:effectLst/>
                          <a:latin typeface="+mn-lt"/>
                          <a:ea typeface="+mn-ea"/>
                          <a:cs typeface="+mn-cs"/>
                        </a:rPr>
                        <a:t>2–</a:t>
                      </a:r>
                      <a:endParaRPr lang="en-US" baseline="30000" dirty="0"/>
                    </a:p>
                    <a:p>
                      <a:pPr marL="0" marR="0" indent="0" algn="ctr" defTabSz="685800" rtl="0" eaLnBrk="1" fontAlgn="auto" latinLnBrk="0" hangingPunct="1">
                        <a:lnSpc>
                          <a:spcPct val="100000"/>
                        </a:lnSpc>
                        <a:spcBef>
                          <a:spcPts val="0"/>
                        </a:spcBef>
                        <a:spcAft>
                          <a:spcPts val="0"/>
                        </a:spcAft>
                        <a:buClrTx/>
                        <a:buSzTx/>
                        <a:buFontTx/>
                        <a:buNone/>
                        <a:tabLst/>
                        <a:defRPr/>
                      </a:pPr>
                      <a:endParaRPr lang="en-US" baseline="30000" dirty="0"/>
                    </a:p>
                  </a:txBody>
                  <a:tcPr/>
                </a:tc>
                <a:tc>
                  <a:txBody>
                    <a:bodyPr/>
                    <a:lstStyle/>
                    <a:p>
                      <a:pPr algn="ctr"/>
                      <a:r>
                        <a:rPr lang="en-US" dirty="0"/>
                        <a:t>2</a:t>
                      </a:r>
                    </a:p>
                  </a:txBody>
                  <a:tcPr/>
                </a:tc>
                <a:tc>
                  <a:txBody>
                    <a:bodyPr/>
                    <a:lstStyle/>
                    <a:p>
                      <a:pPr algn="ctr"/>
                      <a:r>
                        <a:rPr lang="en-US" dirty="0"/>
                        <a:t>1.3</a:t>
                      </a:r>
                    </a:p>
                  </a:txBody>
                  <a:tcPr/>
                </a:tc>
                <a:extLst>
                  <a:ext uri="{0D108BD9-81ED-4DB2-BD59-A6C34878D82A}">
                    <a16:rowId xmlns:a16="http://schemas.microsoft.com/office/drawing/2014/main" val="10004"/>
                  </a:ext>
                </a:extLst>
              </a:tr>
              <a:tr h="370840">
                <a:tc>
                  <a:txBody>
                    <a:bodyPr/>
                    <a:lstStyle/>
                    <a:p>
                      <a:pPr algn="ctr"/>
                      <a:r>
                        <a:rPr lang="en-US" dirty="0"/>
                        <a:t>MgCl</a:t>
                      </a:r>
                      <a:r>
                        <a:rPr lang="en-US" baseline="-25000" dirty="0"/>
                        <a:t>2</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p>
                  </a:txBody>
                  <a:tcPr/>
                </a:tc>
                <a:tc>
                  <a:txBody>
                    <a:bodyPr/>
                    <a:lstStyle/>
                    <a:p>
                      <a:pPr algn="ctr"/>
                      <a:r>
                        <a:rPr lang="en-US" dirty="0"/>
                        <a:t>Mg</a:t>
                      </a:r>
                      <a:r>
                        <a:rPr lang="en-US" baseline="30000" dirty="0"/>
                        <a:t>2+</a:t>
                      </a:r>
                      <a:r>
                        <a:rPr lang="en-US" dirty="0"/>
                        <a:t>, 2Cl</a:t>
                      </a:r>
                      <a:r>
                        <a:rPr lang="en-US" sz="1350" kern="1200" baseline="30000" dirty="0">
                          <a:solidFill>
                            <a:schemeClr val="tx1"/>
                          </a:solidFill>
                          <a:effectLst/>
                          <a:latin typeface="+mn-lt"/>
                          <a:ea typeface="+mn-ea"/>
                          <a:cs typeface="+mn-cs"/>
                        </a:rPr>
                        <a:t>–</a:t>
                      </a:r>
                      <a:endParaRPr lang="en-US" dirty="0"/>
                    </a:p>
                  </a:txBody>
                  <a:tcPr/>
                </a:tc>
                <a:tc>
                  <a:txBody>
                    <a:bodyPr/>
                    <a:lstStyle/>
                    <a:p>
                      <a:pPr algn="ctr"/>
                      <a:r>
                        <a:rPr lang="en-US" dirty="0"/>
                        <a:t>3</a:t>
                      </a:r>
                    </a:p>
                  </a:txBody>
                  <a:tcPr/>
                </a:tc>
                <a:tc>
                  <a:txBody>
                    <a:bodyPr/>
                    <a:lstStyle/>
                    <a:p>
                      <a:pPr algn="ctr"/>
                      <a:r>
                        <a:rPr lang="en-US" dirty="0"/>
                        <a:t>2.7</a:t>
                      </a:r>
                    </a:p>
                  </a:txBody>
                  <a:tcPr/>
                </a:tc>
                <a:extLst>
                  <a:ext uri="{0D108BD9-81ED-4DB2-BD59-A6C34878D82A}">
                    <a16:rowId xmlns:a16="http://schemas.microsoft.com/office/drawing/2014/main" val="10005"/>
                  </a:ext>
                </a:extLst>
              </a:tr>
              <a:tr h="370840">
                <a:tc>
                  <a:txBody>
                    <a:bodyPr/>
                    <a:lstStyle/>
                    <a:p>
                      <a:pPr algn="ctr"/>
                      <a:r>
                        <a:rPr lang="en-US" dirty="0"/>
                        <a:t>FeCl</a:t>
                      </a:r>
                      <a:r>
                        <a:rPr lang="en-US" baseline="-25000" dirty="0"/>
                        <a:t>3</a:t>
                      </a:r>
                      <a:endParaRPr lang="en-US" dirty="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Strong electrolyte</a:t>
                      </a:r>
                    </a:p>
                  </a:txBody>
                  <a:tcPr/>
                </a:tc>
                <a:tc>
                  <a:txBody>
                    <a:bodyPr/>
                    <a:lstStyle/>
                    <a:p>
                      <a:pPr algn="ctr"/>
                      <a:r>
                        <a:rPr lang="en-US" dirty="0"/>
                        <a:t>Fe</a:t>
                      </a:r>
                      <a:r>
                        <a:rPr lang="en-US" baseline="30000" dirty="0"/>
                        <a:t>3+</a:t>
                      </a:r>
                      <a:r>
                        <a:rPr lang="en-US" dirty="0"/>
                        <a:t>,</a:t>
                      </a:r>
                      <a:r>
                        <a:rPr lang="en-US" baseline="0" dirty="0"/>
                        <a:t> 3Cl</a:t>
                      </a:r>
                      <a:r>
                        <a:rPr lang="en-US" sz="1350" kern="1200" baseline="30000" dirty="0">
                          <a:solidFill>
                            <a:schemeClr val="tx1"/>
                          </a:solidFill>
                          <a:effectLst/>
                          <a:latin typeface="+mn-lt"/>
                          <a:ea typeface="+mn-ea"/>
                          <a:cs typeface="+mn-cs"/>
                        </a:rPr>
                        <a:t>–</a:t>
                      </a:r>
                      <a:endParaRPr lang="en-US" dirty="0"/>
                    </a:p>
                  </a:txBody>
                  <a:tcPr/>
                </a:tc>
                <a:tc>
                  <a:txBody>
                    <a:bodyPr/>
                    <a:lstStyle/>
                    <a:p>
                      <a:pPr algn="ctr"/>
                      <a:r>
                        <a:rPr lang="en-US" dirty="0"/>
                        <a:t>4</a:t>
                      </a:r>
                    </a:p>
                  </a:txBody>
                  <a:tcPr/>
                </a:tc>
                <a:tc>
                  <a:txBody>
                    <a:bodyPr/>
                    <a:lstStyle/>
                    <a:p>
                      <a:pPr algn="ctr"/>
                      <a:r>
                        <a:rPr lang="en-US" dirty="0"/>
                        <a:t>3.4</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084256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Incomplete Dissociation? </a:t>
            </a:r>
          </a:p>
        </p:txBody>
      </p:sp>
      <p:sp>
        <p:nvSpPr>
          <p:cNvPr id="3" name="Content Placeholder 2"/>
          <p:cNvSpPr>
            <a:spLocks noGrp="1"/>
          </p:cNvSpPr>
          <p:nvPr>
            <p:ph idx="1"/>
          </p:nvPr>
        </p:nvSpPr>
        <p:spPr>
          <a:xfrm>
            <a:off x="628650" y="955965"/>
            <a:ext cx="7886700" cy="4977244"/>
          </a:xfrm>
        </p:spPr>
        <p:txBody>
          <a:bodyPr/>
          <a:lstStyle/>
          <a:p>
            <a:r>
              <a:rPr lang="en-US" altLang="en-US" dirty="0"/>
              <a:t>Cation-anion attraction prevents some of the ions from behaving as completely independent particles. </a:t>
            </a:r>
          </a:p>
          <a:p>
            <a:endParaRPr lang="en-US" altLang="en-US" dirty="0"/>
          </a:p>
          <a:p>
            <a:r>
              <a:rPr lang="en-US" altLang="en-US" dirty="0"/>
              <a:t>Some </a:t>
            </a:r>
            <a:r>
              <a:rPr lang="ja-JP" altLang="en-US" dirty="0"/>
              <a:t>“</a:t>
            </a:r>
            <a:r>
              <a:rPr lang="en-US" altLang="ja-JP" dirty="0"/>
              <a:t>ion pairs</a:t>
            </a:r>
            <a:r>
              <a:rPr lang="ja-JP" altLang="en-US" dirty="0"/>
              <a:t>”</a:t>
            </a:r>
            <a:r>
              <a:rPr lang="en-US" altLang="ja-JP" dirty="0"/>
              <a:t> are formed. </a:t>
            </a:r>
          </a:p>
          <a:p>
            <a:endParaRPr lang="en-US" altLang="en-US" dirty="0"/>
          </a:p>
          <a:p>
            <a:r>
              <a:rPr lang="en-US" altLang="en-US" dirty="0"/>
              <a:t> The </a:t>
            </a:r>
            <a:r>
              <a:rPr lang="ja-JP" altLang="en-US" dirty="0"/>
              <a:t>“</a:t>
            </a:r>
            <a:r>
              <a:rPr lang="en-US" altLang="ja-JP" dirty="0"/>
              <a:t>effective concentration</a:t>
            </a:r>
            <a:r>
              <a:rPr lang="ja-JP" altLang="en-US" dirty="0"/>
              <a:t>”</a:t>
            </a:r>
            <a:r>
              <a:rPr lang="en-US" altLang="ja-JP" dirty="0"/>
              <a:t> known as </a:t>
            </a:r>
            <a:r>
              <a:rPr lang="en-US" altLang="ja-JP" b="1" dirty="0"/>
              <a:t>activity</a:t>
            </a:r>
            <a:r>
              <a:rPr lang="en-US" altLang="ja-JP" dirty="0"/>
              <a:t> is less than the predicted concentration of ions in solution. </a:t>
            </a:r>
          </a:p>
          <a:p>
            <a:endParaRPr lang="en-US" altLang="en-US" dirty="0"/>
          </a:p>
          <a:p>
            <a:r>
              <a:rPr lang="en-US" altLang="en-US" dirty="0"/>
              <a:t>This is less of an issue in dilute solutions. </a:t>
            </a:r>
          </a:p>
          <a:p>
            <a:endParaRPr lang="en-US" dirty="0"/>
          </a:p>
        </p:txBody>
      </p:sp>
    </p:spTree>
    <p:extLst>
      <p:ext uri="{BB962C8B-B14F-4D97-AF65-F5344CB8AC3E}">
        <p14:creationId xmlns:p14="http://schemas.microsoft.com/office/powerpoint/2010/main" val="8989917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11.28</a:t>
            </a:r>
          </a:p>
        </p:txBody>
      </p:sp>
      <p:pic>
        <p:nvPicPr>
          <p:cNvPr id="2" name="Figure" descr="The diagram shows four purple spheres labeled K superscript plus and four green spheres labeled C l superscript minus dispersed in H subscript 2 O as shown by clusters of single red spheres with two white spheres attached. Red spheres represent oxygen and white represent hydrogen. In two locations, the purple and green spheres are touching. In these two locations, the diagram is labeled ion pair. All red and green spheres are surrounded by the white and red H subscript 2 O clusters. The white spheres are attracted to the purple spheres and the red spheres are attracted to the green spher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590800" y="1105694"/>
            <a:ext cx="3962400" cy="3495675"/>
          </a:xfrm>
        </p:spPr>
      </p:pic>
      <p:sp>
        <p:nvSpPr>
          <p:cNvPr id="7" name="Figure Legend"/>
          <p:cNvSpPr>
            <a:spLocks noGrp="1"/>
          </p:cNvSpPr>
          <p:nvPr>
            <p:ph idx="13"/>
          </p:nvPr>
        </p:nvSpPr>
        <p:spPr/>
        <p:txBody>
          <a:bodyPr>
            <a:normAutofit/>
          </a:bodyPr>
          <a:lstStyle/>
          <a:p>
            <a:r>
              <a:rPr lang="en-US" sz="1600" dirty="0"/>
              <a:t>Dissociation of ionic compounds in water is not always complete due to the formation of ion pairs.</a:t>
            </a:r>
          </a:p>
        </p:txBody>
      </p:sp>
    </p:spTree>
    <p:extLst>
      <p:ext uri="{BB962C8B-B14F-4D97-AF65-F5344CB8AC3E}">
        <p14:creationId xmlns:p14="http://schemas.microsoft.com/office/powerpoint/2010/main" val="3782433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b="1" dirty="0"/>
              <a:t>Example 11.13</a:t>
            </a:r>
            <a:endParaRPr lang="en-US" dirty="0"/>
          </a:p>
        </p:txBody>
      </p:sp>
      <p:sp>
        <p:nvSpPr>
          <p:cNvPr id="7" name="Figure Legend" hidden="1"/>
          <p:cNvSpPr>
            <a:spLocks noGrp="1"/>
          </p:cNvSpPr>
          <p:nvPr>
            <p:ph idx="13"/>
          </p:nvPr>
        </p:nvSpPr>
        <p:spPr/>
        <p:txBody>
          <a:bodyPr>
            <a:normAutofit/>
          </a:bodyPr>
          <a:lstStyle/>
          <a:p>
            <a:endParaRPr lang="en-US" sz="1600" dirty="0"/>
          </a:p>
        </p:txBody>
      </p:sp>
      <p:sp>
        <p:nvSpPr>
          <p:cNvPr id="3" name="Content Placeholder 2"/>
          <p:cNvSpPr>
            <a:spLocks noGrp="1"/>
          </p:cNvSpPr>
          <p:nvPr>
            <p:ph idx="1"/>
          </p:nvPr>
        </p:nvSpPr>
        <p:spPr/>
        <p:txBody>
          <a:bodyPr/>
          <a:lstStyle/>
          <a:p>
            <a:endParaRPr lang="en-US"/>
          </a:p>
        </p:txBody>
      </p:sp>
      <p:pic>
        <p:nvPicPr>
          <p:cNvPr id="13314" name="Picture 2" descr="This is a diagram with six boxes oriented horizontally and linked together with arrows numbered 1 to 5 pointing from each box in succession to the next one to the right. The first box is labeled, “Mass of N a C l.” Arrow 1 points from this box to a second box labeled, “Moles of N a C l.” Arrow 2 points from this box to to a third box labeled, Moles of ions.” Arrow labeled 3 points from this box to a fourth box labeled, “Molality of solution.” Arrow 4 points to a fifth box labeled, “Change in freezing point.” Arrow 5 points to a sixth box labeled, “New freezing poi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3688" y="1464582"/>
            <a:ext cx="8448460" cy="311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59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11.5 Colloids</a:t>
            </a:r>
          </a:p>
          <a:p>
            <a:pPr lvl="1"/>
            <a:r>
              <a:rPr lang="en-US" dirty="0"/>
              <a:t>Describe the composition and properties of colloidal dispersions</a:t>
            </a:r>
          </a:p>
          <a:p>
            <a:pPr lvl="1"/>
            <a:r>
              <a:rPr lang="en-US" dirty="0"/>
              <a:t>List and explain several technological applications of colloids</a:t>
            </a:r>
          </a:p>
        </p:txBody>
      </p:sp>
    </p:spTree>
    <p:extLst>
      <p:ext uri="{BB962C8B-B14F-4D97-AF65-F5344CB8AC3E}">
        <p14:creationId xmlns:p14="http://schemas.microsoft.com/office/powerpoint/2010/main" val="9980238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Adjusted Colligative Property Equations for Electrolyte </a:t>
            </a:r>
            <a:br>
              <a:rPr lang="en-US" dirty="0"/>
            </a:br>
            <a:r>
              <a:rPr lang="en-US" dirty="0"/>
              <a:t>Solutions</a:t>
            </a:r>
          </a:p>
        </p:txBody>
      </p:sp>
      <p:graphicFrame>
        <p:nvGraphicFramePr>
          <p:cNvPr id="5" name="Object 4"/>
          <p:cNvGraphicFramePr>
            <a:graphicFrameLocks noChangeAspect="1"/>
          </p:cNvGraphicFramePr>
          <p:nvPr>
            <p:extLst>
              <p:ext uri="{D42A27DB-BD31-4B8C-83A1-F6EECF244321}">
                <p14:modId xmlns:p14="http://schemas.microsoft.com/office/powerpoint/2010/main" val="3550659031"/>
              </p:ext>
            </p:extLst>
          </p:nvPr>
        </p:nvGraphicFramePr>
        <p:xfrm>
          <a:off x="3480376" y="1199141"/>
          <a:ext cx="2082709" cy="681614"/>
        </p:xfrm>
        <a:graphic>
          <a:graphicData uri="http://schemas.openxmlformats.org/presentationml/2006/ole">
            <mc:AlternateContent xmlns:mc="http://schemas.openxmlformats.org/markup-compatibility/2006">
              <mc:Choice xmlns:v="urn:schemas-microsoft-com:vml" Requires="v">
                <p:oleObj spid="_x0000_s7244" name="Equation" r:id="rId3" imgW="698400" imgH="228600" progId="Equation.DSMT4">
                  <p:embed/>
                </p:oleObj>
              </mc:Choice>
              <mc:Fallback>
                <p:oleObj name="Equation" r:id="rId3" imgW="698400" imgH="228600" progId="Equation.DSMT4">
                  <p:embed/>
                  <p:pic>
                    <p:nvPicPr>
                      <p:cNvPr id="0" name=""/>
                      <p:cNvPicPr/>
                      <p:nvPr/>
                    </p:nvPicPr>
                    <p:blipFill>
                      <a:blip r:embed="rId4"/>
                      <a:stretch>
                        <a:fillRect/>
                      </a:stretch>
                    </p:blipFill>
                    <p:spPr>
                      <a:xfrm>
                        <a:off x="3480376" y="1199141"/>
                        <a:ext cx="2082709" cy="68161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65723887"/>
              </p:ext>
            </p:extLst>
          </p:nvPr>
        </p:nvGraphicFramePr>
        <p:xfrm>
          <a:off x="3367573" y="2246313"/>
          <a:ext cx="2195512" cy="720725"/>
        </p:xfrm>
        <a:graphic>
          <a:graphicData uri="http://schemas.openxmlformats.org/presentationml/2006/ole">
            <mc:AlternateContent xmlns:mc="http://schemas.openxmlformats.org/markup-compatibility/2006">
              <mc:Choice xmlns:v="urn:schemas-microsoft-com:vml" Requires="v">
                <p:oleObj spid="_x0000_s7245" name="Equation" r:id="rId5" imgW="736560" imgH="241200" progId="Equation.DSMT4">
                  <p:embed/>
                </p:oleObj>
              </mc:Choice>
              <mc:Fallback>
                <p:oleObj name="Equation" r:id="rId5" imgW="736560" imgH="241200" progId="Equation.DSMT4">
                  <p:embed/>
                  <p:pic>
                    <p:nvPicPr>
                      <p:cNvPr id="0" name="Object 4"/>
                      <p:cNvPicPr>
                        <a:picLocks noChangeAspect="1" noChangeArrowheads="1"/>
                      </p:cNvPicPr>
                      <p:nvPr/>
                    </p:nvPicPr>
                    <p:blipFill>
                      <a:blip r:embed="rId6"/>
                      <a:srcRect/>
                      <a:stretch>
                        <a:fillRect/>
                      </a:stretch>
                    </p:blipFill>
                    <p:spPr bwMode="auto">
                      <a:xfrm>
                        <a:off x="3367573" y="2246313"/>
                        <a:ext cx="21955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0709169"/>
              </p:ext>
            </p:extLst>
          </p:nvPr>
        </p:nvGraphicFramePr>
        <p:xfrm>
          <a:off x="3784745" y="3354965"/>
          <a:ext cx="1970087" cy="531812"/>
        </p:xfrm>
        <a:graphic>
          <a:graphicData uri="http://schemas.openxmlformats.org/presentationml/2006/ole">
            <mc:AlternateContent xmlns:mc="http://schemas.openxmlformats.org/markup-compatibility/2006">
              <mc:Choice xmlns:v="urn:schemas-microsoft-com:vml" Requires="v">
                <p:oleObj spid="_x0000_s7246" name="Equation" r:id="rId7" imgW="660240" imgH="177480" progId="Equation.DSMT4">
                  <p:embed/>
                </p:oleObj>
              </mc:Choice>
              <mc:Fallback>
                <p:oleObj name="Equation" r:id="rId7" imgW="660240" imgH="177480" progId="Equation.DSMT4">
                  <p:embed/>
                  <p:pic>
                    <p:nvPicPr>
                      <p:cNvPr id="0" name="Object 5"/>
                      <p:cNvPicPr>
                        <a:picLocks noChangeAspect="1" noChangeArrowheads="1"/>
                      </p:cNvPicPr>
                      <p:nvPr/>
                    </p:nvPicPr>
                    <p:blipFill>
                      <a:blip r:embed="rId8"/>
                      <a:srcRect/>
                      <a:stretch>
                        <a:fillRect/>
                      </a:stretch>
                    </p:blipFill>
                    <p:spPr bwMode="auto">
                      <a:xfrm>
                        <a:off x="3784745" y="3354965"/>
                        <a:ext cx="1970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4174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a:bodyPr>
          <a:lstStyle/>
          <a:p>
            <a:pPr marL="0" indent="0">
              <a:buNone/>
            </a:pPr>
            <a:r>
              <a:rPr lang="en-US" sz="1600" dirty="0"/>
              <a:t>(a) A solution is a homogeneous mixture that appears clear, such as the saltwater in this aquarium. (b) In a colloid, such as milk, the particles are much larger but remain dispersed and do not settle. (c) A suspension, such as mud, is a heterogeneous mixture of suspended particles that appears cloudy and in which the particles can settle. (credit a photo: modification of work by Adam </a:t>
            </a:r>
            <a:r>
              <a:rPr lang="en-US" sz="1600" dirty="0" err="1"/>
              <a:t>Wimsatt</a:t>
            </a:r>
            <a:r>
              <a:rPr lang="en-US" sz="1600" dirty="0"/>
              <a:t>; credit b photo: modification of work by Melissa Wiese; credit c photo: modification of work by Peter Burgess)</a:t>
            </a:r>
          </a:p>
        </p:txBody>
      </p:sp>
      <p:pic>
        <p:nvPicPr>
          <p:cNvPr id="8" name="Figure" descr="This figure contains three photos and corresponding particle diagrams. In a, a photo of an aquarium containing fish is shown. The particle diagram beneath it shows 90 tiny red spheres. In b, a photo is shown of milk being poured into a cup. The corresponding particle diagram shows about 25 medium sized red spheres.In c, a photo is shown of two pairs of sandal clad feet in mud. The particle diagram below shows 10 fairly large red spheres.">
            <a:extLst>
              <a:ext uri="{FF2B5EF4-FFF2-40B4-BE49-F238E27FC236}">
                <a16:creationId xmlns:a16="http://schemas.microsoft.com/office/drawing/2014/main" id="{E29B5371-BC1A-484B-A189-81A89F8111E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28787" y="1105694"/>
            <a:ext cx="5686425" cy="3495675"/>
          </a:xfrm>
          <a:prstGeom prst="rect">
            <a:avLst/>
          </a:prstGeom>
        </p:spPr>
      </p:pic>
      <p:sp>
        <p:nvSpPr>
          <p:cNvPr id="9" name="Figure Number">
            <a:extLst>
              <a:ext uri="{FF2B5EF4-FFF2-40B4-BE49-F238E27FC236}">
                <a16:creationId xmlns:a16="http://schemas.microsoft.com/office/drawing/2014/main" id="{5714717D-3D4C-4048-B5E8-21BC6827A1C3}"/>
              </a:ext>
            </a:extLst>
          </p:cNvPr>
          <p:cNvSpPr>
            <a:spLocks noGrp="1"/>
          </p:cNvSpPr>
          <p:nvPr>
            <p:ph type="title"/>
          </p:nvPr>
        </p:nvSpPr>
        <p:spPr>
          <a:xfrm>
            <a:off x="628650" y="365126"/>
            <a:ext cx="7886700" cy="466148"/>
          </a:xfrm>
        </p:spPr>
        <p:txBody>
          <a:bodyPr>
            <a:normAutofit/>
          </a:bodyPr>
          <a:lstStyle/>
          <a:p>
            <a:r>
              <a:rPr lang="en-US" dirty="0">
                <a:solidFill>
                  <a:srgbClr val="6CB255"/>
                </a:solidFill>
              </a:rPr>
              <a:t>Figure 11.29</a:t>
            </a:r>
          </a:p>
        </p:txBody>
      </p:sp>
    </p:spTree>
    <p:extLst>
      <p:ext uri="{BB962C8B-B14F-4D97-AF65-F5344CB8AC3E}">
        <p14:creationId xmlns:p14="http://schemas.microsoft.com/office/powerpoint/2010/main" val="1890713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11.30</a:t>
            </a:r>
            <a:endParaRPr lang="en-US" dirty="0"/>
          </a:p>
        </p:txBody>
      </p:sp>
      <p:pic>
        <p:nvPicPr>
          <p:cNvPr id="2" name="Figure" descr="This is a photo of searchlight beams in the night sky of a city scen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62187" y="1105694"/>
            <a:ext cx="4619625" cy="3495675"/>
          </a:xfrm>
        </p:spPr>
      </p:pic>
      <p:sp>
        <p:nvSpPr>
          <p:cNvPr id="7" name="Figure Legend"/>
          <p:cNvSpPr>
            <a:spLocks noGrp="1"/>
          </p:cNvSpPr>
          <p:nvPr>
            <p:ph idx="13"/>
          </p:nvPr>
        </p:nvSpPr>
        <p:spPr/>
        <p:txBody>
          <a:bodyPr>
            <a:normAutofit/>
          </a:bodyPr>
          <a:lstStyle/>
          <a:p>
            <a:r>
              <a:rPr lang="en-US" sz="1600" dirty="0"/>
              <a:t>The paths of searchlight beams are made visible when light is scattered by colloidal-size particles in the air (fog, smoke, etc.). (credit: “</a:t>
            </a:r>
            <a:r>
              <a:rPr lang="en-US" sz="1600" dirty="0" err="1"/>
              <a:t>Bahman</a:t>
            </a:r>
            <a:r>
              <a:rPr lang="en-US" sz="1600" dirty="0"/>
              <a:t>”/Wikimedia Commons)</a:t>
            </a:r>
          </a:p>
        </p:txBody>
      </p:sp>
    </p:spTree>
    <p:extLst>
      <p:ext uri="{BB962C8B-B14F-4D97-AF65-F5344CB8AC3E}">
        <p14:creationId xmlns:p14="http://schemas.microsoft.com/office/powerpoint/2010/main" val="25852405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t>Figure 11.31</a:t>
            </a:r>
            <a:endParaRPr lang="en-US" dirty="0"/>
          </a:p>
        </p:txBody>
      </p:sp>
      <p:pic>
        <p:nvPicPr>
          <p:cNvPr id="2" name="Figure" descr="This figure shows a structural formula for soap known as sodium stearate. A hydrocarbon chain composed of 18 carbon atoms and 35 hydrogen atoms is shown with an ionic end with 2 oxygen atoms and a negative charge. A positively charged N a superscript plus is also shown at the ionic en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379772"/>
            <a:ext cx="7886700" cy="947518"/>
          </a:xfrm>
        </p:spPr>
      </p:pic>
      <p:sp>
        <p:nvSpPr>
          <p:cNvPr id="7" name="Figure Legend"/>
          <p:cNvSpPr>
            <a:spLocks noGrp="1"/>
          </p:cNvSpPr>
          <p:nvPr>
            <p:ph idx="13"/>
          </p:nvPr>
        </p:nvSpPr>
        <p:spPr/>
        <p:txBody>
          <a:bodyPr>
            <a:normAutofit/>
          </a:bodyPr>
          <a:lstStyle/>
          <a:p>
            <a:r>
              <a:rPr lang="en-US" sz="1600" dirty="0"/>
              <a:t>Soaps contain a nonpolar hydrocarbon end (blue) and an ionic end (red). The ionic end is a carboxylate group. The length of the hydrocarbon end can vary from soap to soap.</a:t>
            </a:r>
          </a:p>
        </p:txBody>
      </p:sp>
    </p:spTree>
    <p:extLst>
      <p:ext uri="{BB962C8B-B14F-4D97-AF65-F5344CB8AC3E}">
        <p14:creationId xmlns:p14="http://schemas.microsoft.com/office/powerpoint/2010/main" val="4165415398"/>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893</TotalTime>
  <Words>4260</Words>
  <Application>Microsoft Macintosh PowerPoint</Application>
  <PresentationFormat>On-screen Show (4:3)</PresentationFormat>
  <Paragraphs>557</Paragraphs>
  <Slides>107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15" baseType="lpstr">
      <vt:lpstr>Arial</vt:lpstr>
      <vt:lpstr>Calibri</vt:lpstr>
      <vt:lpstr>Calibri Light</vt:lpstr>
      <vt:lpstr>Symbol</vt:lpstr>
      <vt:lpstr>Times</vt:lpstr>
      <vt:lpstr>Office Theme</vt:lpstr>
      <vt:lpstr>Acrobat Document</vt:lpstr>
      <vt:lpstr>Equation</vt:lpstr>
      <vt:lpstr>PowerPoint Presentation</vt:lpstr>
      <vt:lpstr>Chapter Outline</vt:lpstr>
      <vt:lpstr>Figure 11.1</vt:lpstr>
      <vt:lpstr>Learning Objectives</vt:lpstr>
      <vt:lpstr>Review of Solutions</vt:lpstr>
      <vt:lpstr>Review of Solutions</vt:lpstr>
      <vt:lpstr>The Dissolution Process</vt:lpstr>
      <vt:lpstr>Traits of Solutions</vt:lpstr>
      <vt:lpstr>Figure 11.2</vt:lpstr>
      <vt:lpstr>Review Intermolecular Forces (IMFs)</vt:lpstr>
      <vt:lpstr>The Formation of Solutions</vt:lpstr>
      <vt:lpstr>Figure 11.3</vt:lpstr>
      <vt:lpstr>The Formation of Solutions</vt:lpstr>
      <vt:lpstr>Figure 11.4</vt:lpstr>
      <vt:lpstr>The Formation of Solutions</vt:lpstr>
      <vt:lpstr>Figure 11.5</vt:lpstr>
      <vt:lpstr>Solvent-Solvent Interactions</vt:lpstr>
      <vt:lpstr>Learning Objectives</vt:lpstr>
      <vt:lpstr>Electrolytes</vt:lpstr>
      <vt:lpstr>Strong vs. Weak Electrolytes</vt:lpstr>
      <vt:lpstr>Figure 11.6</vt:lpstr>
      <vt:lpstr>Ionic Electrolytes</vt:lpstr>
      <vt:lpstr>Figure 11.7</vt:lpstr>
      <vt:lpstr>Solubility of Ionic Compounds</vt:lpstr>
      <vt:lpstr>Covalent Electrolytes</vt:lpstr>
      <vt:lpstr>UNFIGURE 11.1</vt:lpstr>
      <vt:lpstr>Learning Objectives</vt:lpstr>
      <vt:lpstr>Solubility</vt:lpstr>
      <vt:lpstr>Solubility Terms</vt:lpstr>
      <vt:lpstr>Principles of Solubility</vt:lpstr>
      <vt:lpstr>Figure 11.8</vt:lpstr>
      <vt:lpstr>Pressure and Gas Solubility</vt:lpstr>
      <vt:lpstr>Figure 11.9</vt:lpstr>
      <vt:lpstr>Figure 11.10</vt:lpstr>
      <vt:lpstr>Figure 11.11</vt:lpstr>
      <vt:lpstr>UNFIGURE 11.2</vt:lpstr>
      <vt:lpstr>Figure 11.12</vt:lpstr>
      <vt:lpstr>Solutions of Liquids in Liquids</vt:lpstr>
      <vt:lpstr>Miscible Liquids</vt:lpstr>
      <vt:lpstr>Figure 11.13</vt:lpstr>
      <vt:lpstr>Immiscible Liquids</vt:lpstr>
      <vt:lpstr>Figure 11.14</vt:lpstr>
      <vt:lpstr>Partially Miscible Liquids</vt:lpstr>
      <vt:lpstr>Figure 11.15</vt:lpstr>
      <vt:lpstr>Figure 11.16</vt:lpstr>
      <vt:lpstr>Temperature and Solubility of Solids</vt:lpstr>
      <vt:lpstr>Supersaturated Solutions</vt:lpstr>
      <vt:lpstr>Figure 11.17</vt:lpstr>
      <vt:lpstr>Learning Objectives</vt:lpstr>
      <vt:lpstr>Colligative Properties</vt:lpstr>
      <vt:lpstr>Colligative Properties That We Will Discuss</vt:lpstr>
      <vt:lpstr>Concentration Units</vt:lpstr>
      <vt:lpstr>Molarity</vt:lpstr>
      <vt:lpstr>Concentration by Mass</vt:lpstr>
      <vt:lpstr>Mole Fraction (X)</vt:lpstr>
      <vt:lpstr>Molality (m)</vt:lpstr>
      <vt:lpstr>Vapor Pressure Lowering</vt:lpstr>
      <vt:lpstr>Vapor Pressure Review</vt:lpstr>
      <vt:lpstr>Why Does Vapor Pressure Lowering (ΔP) Occur?</vt:lpstr>
      <vt:lpstr>Figure 11.18</vt:lpstr>
      <vt:lpstr>Why Does Vapor Pressure Lowering (ΔP) Occur?</vt:lpstr>
      <vt:lpstr>Raoult’s Law</vt:lpstr>
      <vt:lpstr>Boiling Point Elevation and Freezing Point Depression</vt:lpstr>
      <vt:lpstr>Boiling Point Elevation and Freezing Point Depression</vt:lpstr>
      <vt:lpstr>Boiling Point Elevation and Freezing Point Depression</vt:lpstr>
      <vt:lpstr>Figure 11.19</vt:lpstr>
      <vt:lpstr>Figure 11.20</vt:lpstr>
      <vt:lpstr>Boiling Point Elevation and Freezing Point Lowering</vt:lpstr>
      <vt:lpstr>Table 11.2 Boiling Point Elevation and Freezing Point Depression  Constants for Several Solvents</vt:lpstr>
      <vt:lpstr>Example 11.7</vt:lpstr>
      <vt:lpstr>Example 11.8</vt:lpstr>
      <vt:lpstr>Figure 11.21</vt:lpstr>
      <vt:lpstr>Example 11.9</vt:lpstr>
      <vt:lpstr>Figure 11.22</vt:lpstr>
      <vt:lpstr>Figure 11.23</vt:lpstr>
      <vt:lpstr>Semipermeable Membranes</vt:lpstr>
      <vt:lpstr>Osmosis and Osmotic Pressure of Solutions</vt:lpstr>
      <vt:lpstr>Osmosis and Osmotic Pressure of Solutions</vt:lpstr>
      <vt:lpstr>Figure 11.24</vt:lpstr>
      <vt:lpstr>Figure 11.25</vt:lpstr>
      <vt:lpstr>Osmotic Pressure Is a Colligative Property</vt:lpstr>
      <vt:lpstr>Reverse Osmosis</vt:lpstr>
      <vt:lpstr>Figure 11.26</vt:lpstr>
      <vt:lpstr>Figure 11.27</vt:lpstr>
      <vt:lpstr>Determination of Molar Mass from Colligative Properties</vt:lpstr>
      <vt:lpstr>Determination of Molar Mass from Colligative Properties</vt:lpstr>
      <vt:lpstr>Example 11.11</vt:lpstr>
      <vt:lpstr>Example 11.12</vt:lpstr>
      <vt:lpstr>Colligative Properties of Electrolytes</vt:lpstr>
      <vt:lpstr>The van’t Hoff Factor (i)</vt:lpstr>
      <vt:lpstr>Table 11.3 Predicated and Measured van’t Hoff Factors for Several  0.050 m Aqueous Solutions</vt:lpstr>
      <vt:lpstr>Why Incomplete Dissociation? </vt:lpstr>
      <vt:lpstr>Figure 11.28</vt:lpstr>
      <vt:lpstr>Example 11.13</vt:lpstr>
      <vt:lpstr>Learning Objectives</vt:lpstr>
      <vt:lpstr>Adjusted Colligative Property Equations for Electrolyte  Solutions</vt:lpstr>
      <vt:lpstr>Figure 11.29</vt:lpstr>
      <vt:lpstr>Figure 11.30</vt:lpstr>
      <vt:lpstr>Figure 11.31</vt:lpstr>
      <vt:lpstr>Figure 11.32</vt:lpstr>
      <vt:lpstr>Figure 11.33</vt:lpstr>
      <vt:lpstr>Figure 11.34</vt:lpstr>
      <vt:lpstr>Figure 11.35</vt:lpstr>
      <vt:lpstr>Figure 11.36</vt:lpstr>
      <vt:lpstr>Figure 11.37</vt:lpstr>
      <vt:lpstr>Exercise 11</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11 - Solutions and Colloids</dc:title>
  <dc:creator>Spuddy McSpare</dc:creator>
  <cp:lastModifiedBy>Microsoft Office User</cp:lastModifiedBy>
  <cp:revision>352</cp:revision>
  <dcterms:created xsi:type="dcterms:W3CDTF">2012-06-04T02:13:36Z</dcterms:created>
  <dcterms:modified xsi:type="dcterms:W3CDTF">2019-08-20T16:05:29Z</dcterms:modified>
</cp:coreProperties>
</file>