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53" r:id="rId2"/>
  </p:sldMasterIdLst>
  <p:notesMasterIdLst>
    <p:notesMasterId r:id="rId60"/>
  </p:notesMasterIdLst>
  <p:handoutMasterIdLst>
    <p:handoutMasterId r:id="rId61"/>
  </p:handoutMasterIdLst>
  <p:sldIdLst>
    <p:sldId id="268" r:id="rId3"/>
    <p:sldId id="1264" r:id="rId4"/>
    <p:sldId id="1265" r:id="rId5"/>
    <p:sldId id="1329" r:id="rId6"/>
    <p:sldId id="1319" r:id="rId7"/>
    <p:sldId id="1268" r:id="rId8"/>
    <p:sldId id="1269" r:id="rId9"/>
    <p:sldId id="1271" r:id="rId10"/>
    <p:sldId id="1272" r:id="rId11"/>
    <p:sldId id="1273" r:id="rId12"/>
    <p:sldId id="1320" r:id="rId13"/>
    <p:sldId id="1277" r:id="rId14"/>
    <p:sldId id="1278" r:id="rId15"/>
    <p:sldId id="1279" r:id="rId16"/>
    <p:sldId id="1280" r:id="rId17"/>
    <p:sldId id="1281" r:id="rId18"/>
    <p:sldId id="1282" r:id="rId19"/>
    <p:sldId id="1283" r:id="rId20"/>
    <p:sldId id="1322" r:id="rId21"/>
    <p:sldId id="1357" r:id="rId22"/>
    <p:sldId id="1358" r:id="rId23"/>
    <p:sldId id="1359" r:id="rId24"/>
    <p:sldId id="1360" r:id="rId25"/>
    <p:sldId id="1345" r:id="rId26"/>
    <p:sldId id="1348" r:id="rId27"/>
    <p:sldId id="1349" r:id="rId28"/>
    <p:sldId id="1350" r:id="rId29"/>
    <p:sldId id="1351" r:id="rId30"/>
    <p:sldId id="1336" r:id="rId31"/>
    <p:sldId id="1337" r:id="rId32"/>
    <p:sldId id="1338" r:id="rId33"/>
    <p:sldId id="1339" r:id="rId34"/>
    <p:sldId id="1340" r:id="rId35"/>
    <p:sldId id="1341" r:id="rId36"/>
    <p:sldId id="1342" r:id="rId37"/>
    <p:sldId id="1343" r:id="rId38"/>
    <p:sldId id="1344" r:id="rId39"/>
    <p:sldId id="1323" r:id="rId40"/>
    <p:sldId id="1353" r:id="rId41"/>
    <p:sldId id="1354" r:id="rId42"/>
    <p:sldId id="1355" r:id="rId43"/>
    <p:sldId id="1332" r:id="rId44"/>
    <p:sldId id="1333" r:id="rId45"/>
    <p:sldId id="1334" r:id="rId46"/>
    <p:sldId id="1328" r:id="rId47"/>
    <p:sldId id="1315" r:id="rId48"/>
    <p:sldId id="1316" r:id="rId49"/>
    <p:sldId id="1317" r:id="rId50"/>
    <p:sldId id="1318" r:id="rId51"/>
    <p:sldId id="1365" r:id="rId52"/>
    <p:sldId id="1367" r:id="rId53"/>
    <p:sldId id="1368" r:id="rId54"/>
    <p:sldId id="1362" r:id="rId55"/>
    <p:sldId id="1363" r:id="rId56"/>
    <p:sldId id="1364" r:id="rId57"/>
    <p:sldId id="1369" r:id="rId58"/>
    <p:sldId id="258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25252"/>
    <a:srgbClr val="104296"/>
    <a:srgbClr val="003D3E"/>
    <a:srgbClr val="008080"/>
    <a:srgbClr val="163336"/>
    <a:srgbClr val="FFCC00"/>
    <a:srgbClr val="33535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91" autoAdjust="0"/>
  </p:normalViewPr>
  <p:slideViewPr>
    <p:cSldViewPr>
      <p:cViewPr>
        <p:scale>
          <a:sx n="50" d="100"/>
          <a:sy n="50" d="100"/>
        </p:scale>
        <p:origin x="-510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659F75A-D233-43C8-B15B-4BC1D481F93C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4249C04-B92D-49E0-9C1E-358775EBA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658196-813E-46F6-8E4B-AD80CE8BB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9BFA610-B2FB-4542-BB2C-3997506706D1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79805E-B06B-4E5C-AAB4-33AD4F86D802}" type="slidenum">
              <a:rPr lang="en-US" smtClean="0">
                <a:ea typeface="ＭＳ Ｐゴシック" charset="-128"/>
              </a:rPr>
              <a:pPr/>
              <a:t>12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1DCCC4-B6CF-4905-81C1-0E4D5C8219B2}" type="slidenum">
              <a:rPr lang="en-US" smtClean="0">
                <a:ea typeface="ＭＳ Ｐゴシック" charset="-128"/>
              </a:rPr>
              <a:pPr/>
              <a:t>15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505BC0-4D26-410D-BA24-D4242391C29E}" type="slidenum">
              <a:rPr lang="en-US" smtClean="0">
                <a:ea typeface="ＭＳ Ｐゴシック" charset="-128"/>
              </a:rPr>
              <a:pPr/>
              <a:t>16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2FF3C6-396E-42C0-85AD-B719E992945C}" type="slidenum">
              <a:rPr lang="en-US" smtClean="0">
                <a:ea typeface="ＭＳ Ｐゴシック" charset="-128"/>
              </a:rPr>
              <a:pPr/>
              <a:t>18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8BB543E-8B2F-429E-BE83-739B8E69E701}" type="slidenum">
              <a:rPr lang="en-US" smtClean="0">
                <a:ea typeface="ＭＳ Ｐゴシック" charset="-128"/>
              </a:rPr>
              <a:pPr/>
              <a:t>20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B41F72F-C4EB-44C0-9864-7E6440172B86}" type="slidenum">
              <a:rPr lang="en-US" smtClean="0">
                <a:ea typeface="ＭＳ Ｐゴシック" charset="-128"/>
              </a:rPr>
              <a:pPr/>
              <a:t>21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D85935-B90C-414B-BD51-958DA9C3EA05}" type="slidenum">
              <a:rPr lang="en-US" smtClean="0">
                <a:ea typeface="ＭＳ Ｐゴシック" charset="-128"/>
              </a:rPr>
              <a:pPr/>
              <a:t>23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88C53E-2225-427C-B1FB-686FAA3F7FDF}" type="slidenum">
              <a:rPr lang="en-US" smtClean="0">
                <a:ea typeface="ＭＳ Ｐゴシック" charset="-128"/>
              </a:rPr>
              <a:pPr/>
              <a:t>26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DEDB60-463D-4FD9-B161-DC98C18EB9CA}" type="slidenum">
              <a:rPr lang="en-US" smtClean="0">
                <a:ea typeface="ＭＳ Ｐゴシック" charset="-128"/>
              </a:rPr>
              <a:pPr/>
              <a:t>29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295378-40F2-40CD-8F9A-7B82B56D6224}" type="slidenum">
              <a:rPr lang="en-US" smtClean="0">
                <a:ea typeface="ＭＳ Ｐゴシック" charset="-128"/>
              </a:rPr>
              <a:pPr/>
              <a:t>30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FB9D1A-BAB8-4525-BE09-0FE236E1BA34}" type="slidenum">
              <a:rPr lang="en-US" smtClean="0">
                <a:ea typeface="ＭＳ Ｐゴシック" charset="-128"/>
              </a:rPr>
              <a:pPr/>
              <a:t>31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D926FE-5AA2-4167-8740-308506E13FA3}" type="slidenum">
              <a:rPr lang="en-US" smtClean="0">
                <a:ea typeface="ＭＳ Ｐゴシック" charset="-128"/>
              </a:rPr>
              <a:pPr/>
              <a:t>32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1EA876-F5D9-4B88-9267-B221CD420E06}" type="slidenum">
              <a:rPr lang="en-US" smtClean="0">
                <a:ea typeface="ＭＳ Ｐゴシック" charset="-128"/>
              </a:rPr>
              <a:pPr/>
              <a:t>33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1949DD5-41F9-45BA-A3E1-AF7B98693615}" type="slidenum">
              <a:rPr lang="en-US" smtClean="0">
                <a:ea typeface="ＭＳ Ｐゴシック" charset="-128"/>
              </a:rPr>
              <a:pPr/>
              <a:t>37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9C1C6E-C782-41B9-AB37-F51DE9DF329C}" type="slidenum">
              <a:rPr lang="en-US" smtClean="0">
                <a:ea typeface="ＭＳ Ｐゴシック" charset="-128"/>
              </a:rPr>
              <a:pPr/>
              <a:t>40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445C533-ABD1-4416-BD60-DD897C29A48B}" type="slidenum">
              <a:rPr lang="en-US" smtClean="0">
                <a:ea typeface="ＭＳ Ｐゴシック" charset="-128"/>
              </a:rPr>
              <a:pPr/>
              <a:t>3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E44A7F-4C20-4362-B9DB-8A7DFC0F7A9E}" type="slidenum">
              <a:rPr lang="en-US" smtClean="0">
                <a:ea typeface="ＭＳ Ｐゴシック" charset="-128"/>
              </a:rPr>
              <a:pPr/>
              <a:t>43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A2C389-FA01-49E4-BC72-19E9DB06CB24}" type="slidenum">
              <a:rPr lang="en-US" smtClean="0">
                <a:ea typeface="ＭＳ Ｐゴシック" charset="-128"/>
              </a:rPr>
              <a:pPr/>
              <a:t>44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FA79C3-0D11-4A00-ABA7-DF7F8586F0E3}" type="slidenum">
              <a:rPr lang="en-US" smtClean="0">
                <a:ea typeface="ＭＳ Ｐゴシック" charset="-128"/>
              </a:rPr>
              <a:pPr/>
              <a:t>47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7391E2-DCA7-40FF-9D81-AA2A829816E8}" type="slidenum">
              <a:rPr lang="en-US" smtClean="0">
                <a:ea typeface="ＭＳ Ｐゴシック" charset="-128"/>
              </a:rPr>
              <a:pPr/>
              <a:t>48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5D5C52-F6DE-4991-B6D2-D74A9329EC74}" type="slidenum">
              <a:rPr lang="en-US" smtClean="0">
                <a:ea typeface="ＭＳ Ｐゴシック" charset="-128"/>
              </a:rPr>
              <a:pPr/>
              <a:t>49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7AA5447-91F7-42B3-ACC6-AF20D4A6B1B8}" type="slidenum">
              <a:rPr lang="en-US" smtClean="0">
                <a:ea typeface="ＭＳ Ｐゴシック" charset="-128"/>
              </a:rPr>
              <a:pPr/>
              <a:t>51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66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437581E-CD87-4A77-8778-32A95822B7B9}" type="slidenum">
              <a:rPr lang="en-US" smtClean="0">
                <a:ea typeface="ＭＳ Ｐゴシック" charset="-128"/>
              </a:rPr>
              <a:pPr/>
              <a:t>4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1FB43D-24A7-46B6-9FE0-CABD25196131}" type="slidenum">
              <a:rPr lang="en-US" smtClean="0">
                <a:ea typeface="ＭＳ Ｐゴシック" charset="-128"/>
              </a:rPr>
              <a:pPr/>
              <a:t>53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C05CB0-59D9-4ED8-8B65-3BA50B4376AA}" type="slidenum">
              <a:rPr lang="en-US" smtClean="0">
                <a:ea typeface="ＭＳ Ｐゴシック" charset="-128"/>
              </a:rPr>
              <a:pPr/>
              <a:t>54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8A8F359-E932-477B-AC1E-8102EA079D1D}" type="slidenum">
              <a:rPr lang="en-US" smtClean="0">
                <a:ea typeface="ＭＳ Ｐゴシック" charset="-128"/>
              </a:rPr>
              <a:pPr/>
              <a:t>55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3A296A-A9C9-4ABB-991F-11D3122E22BF}" type="slidenum">
              <a:rPr lang="en-US" smtClean="0">
                <a:ea typeface="ＭＳ Ｐゴシック" charset="-128"/>
              </a:rPr>
              <a:pPr/>
              <a:t>6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5E3DE1-0CC4-44E7-B79B-F85A23BC3FD6}" type="slidenum">
              <a:rPr lang="en-US" smtClean="0">
                <a:ea typeface="ＭＳ Ｐゴシック" charset="-128"/>
              </a:rPr>
              <a:pPr/>
              <a:t>7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</a:rPr>
              <a:t>Animation:  add </a:t>
            </a:r>
            <a:r>
              <a:rPr lang="ja-JP" altLang="en-US" smtClean="0"/>
              <a:t>“</a:t>
            </a:r>
            <a:r>
              <a:rPr lang="en-US" smtClean="0">
                <a:ea typeface="ＭＳ Ｐゴシック" charset="-128"/>
              </a:rPr>
              <a:t>coordinate bonds</a:t>
            </a:r>
            <a:r>
              <a:rPr lang="ja-JP" altLang="en-US" smtClean="0"/>
              <a:t>”</a:t>
            </a:r>
            <a:r>
              <a:rPr lang="en-US" smtClean="0">
                <a:ea typeface="ＭＳ Ｐゴシック" charset="-128"/>
              </a:rPr>
              <a:t> and arrows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FE9A51-9429-46F5-817F-1FC83C016ABB}" type="slidenum">
              <a:rPr lang="en-US" smtClean="0">
                <a:ea typeface="ＭＳ Ｐゴシック" charset="-128"/>
              </a:rPr>
              <a:pPr/>
              <a:t>9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368252-C8A4-4979-B810-6E1F24E18ABE}" type="slidenum">
              <a:rPr lang="en-US" smtClean="0">
                <a:ea typeface="ＭＳ Ｐゴシック" charset="-128"/>
              </a:rPr>
              <a:pPr/>
              <a:t>10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F7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9"/>
          <p:cNvSpPr>
            <a:spLocks noChangeArrowheads="1"/>
          </p:cNvSpPr>
          <p:nvPr userDrawn="1"/>
        </p:nvSpPr>
        <p:spPr bwMode="auto">
          <a:xfrm>
            <a:off x="0" y="4343400"/>
            <a:ext cx="9144000" cy="2514600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Box 2"/>
          <p:cNvSpPr txBox="1"/>
          <p:nvPr userDrawn="1"/>
        </p:nvSpPr>
        <p:spPr>
          <a:xfrm>
            <a:off x="1447800" y="4599057"/>
            <a:ext cx="4743681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tIns="91440" bIns="91440" anchor="ctr"/>
          <a:lstStyle>
            <a:lvl1pPr eaLnBrk="0" hangingPunct="0">
              <a:defRPr sz="4000" b="1">
                <a:solidFill>
                  <a:srgbClr val="F7D3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0" hangingPunct="0">
              <a:defRPr sz="4000" b="1">
                <a:solidFill>
                  <a:schemeClr val="bg1"/>
                </a:solidFill>
              </a:defRPr>
            </a:lvl2pPr>
            <a:lvl3pPr eaLnBrk="0" hangingPunct="0">
              <a:defRPr sz="4000" b="1">
                <a:solidFill>
                  <a:schemeClr val="bg1"/>
                </a:solidFill>
              </a:defRPr>
            </a:lvl3pPr>
            <a:lvl4pPr eaLnBrk="0" hangingPunct="0">
              <a:defRPr sz="4000" b="1">
                <a:solidFill>
                  <a:schemeClr val="bg1"/>
                </a:solidFill>
              </a:defRPr>
            </a:lvl4pPr>
            <a:lvl5pPr eaLnBrk="0" hangingPunct="0">
              <a:defRPr sz="40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9pPr>
          </a:lstStyle>
          <a:p>
            <a:pPr algn="r">
              <a:defRPr/>
            </a:pPr>
            <a:r>
              <a:rPr lang="en-US" sz="6600" b="0" dirty="0" smtClean="0"/>
              <a:t>Chapter</a:t>
            </a:r>
            <a:endParaRPr lang="en-US" sz="6600" b="0" dirty="0"/>
          </a:p>
        </p:txBody>
      </p:sp>
      <p:grpSp>
        <p:nvGrpSpPr>
          <p:cNvPr id="7" name="Group 3207"/>
          <p:cNvGrpSpPr/>
          <p:nvPr userDrawn="1"/>
        </p:nvGrpSpPr>
        <p:grpSpPr>
          <a:xfrm>
            <a:off x="2157788" y="990600"/>
            <a:ext cx="6994525" cy="3590926"/>
            <a:chOff x="147638" y="1658938"/>
            <a:chExt cx="6994525" cy="3590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107"/>
            <p:cNvSpPr>
              <a:spLocks/>
            </p:cNvSpPr>
            <p:nvPr/>
          </p:nvSpPr>
          <p:spPr bwMode="auto">
            <a:xfrm>
              <a:off x="1204913" y="1658938"/>
              <a:ext cx="1289050" cy="1108075"/>
            </a:xfrm>
            <a:custGeom>
              <a:avLst/>
              <a:gdLst>
                <a:gd name="T0" fmla="*/ 174 w 812"/>
                <a:gd name="T1" fmla="*/ 0 h 698"/>
                <a:gd name="T2" fmla="*/ 0 w 812"/>
                <a:gd name="T3" fmla="*/ 362 h 698"/>
                <a:gd name="T4" fmla="*/ 228 w 812"/>
                <a:gd name="T5" fmla="*/ 698 h 698"/>
                <a:gd name="T6" fmla="*/ 636 w 812"/>
                <a:gd name="T7" fmla="*/ 668 h 698"/>
                <a:gd name="T8" fmla="*/ 812 w 812"/>
                <a:gd name="T9" fmla="*/ 300 h 698"/>
                <a:gd name="T10" fmla="*/ 608 w 812"/>
                <a:gd name="T11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98">
                  <a:moveTo>
                    <a:pt x="174" y="0"/>
                  </a:moveTo>
                  <a:lnTo>
                    <a:pt x="0" y="362"/>
                  </a:lnTo>
                  <a:lnTo>
                    <a:pt x="228" y="698"/>
                  </a:lnTo>
                  <a:lnTo>
                    <a:pt x="636" y="668"/>
                  </a:lnTo>
                  <a:lnTo>
                    <a:pt x="812" y="300"/>
                  </a:lnTo>
                  <a:lnTo>
                    <a:pt x="608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08"/>
            <p:cNvSpPr>
              <a:spLocks/>
            </p:cNvSpPr>
            <p:nvPr/>
          </p:nvSpPr>
          <p:spPr bwMode="auto">
            <a:xfrm>
              <a:off x="195263" y="1658938"/>
              <a:ext cx="1285875" cy="622300"/>
            </a:xfrm>
            <a:custGeom>
              <a:avLst/>
              <a:gdLst>
                <a:gd name="T0" fmla="*/ 26 w 810"/>
                <a:gd name="T1" fmla="*/ 0 h 392"/>
                <a:gd name="T2" fmla="*/ 0 w 810"/>
                <a:gd name="T3" fmla="*/ 54 h 392"/>
                <a:gd name="T4" fmla="*/ 228 w 810"/>
                <a:gd name="T5" fmla="*/ 392 h 392"/>
                <a:gd name="T6" fmla="*/ 636 w 810"/>
                <a:gd name="T7" fmla="*/ 362 h 392"/>
                <a:gd name="T8" fmla="*/ 810 w 810"/>
                <a:gd name="T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92">
                  <a:moveTo>
                    <a:pt x="26" y="0"/>
                  </a:moveTo>
                  <a:lnTo>
                    <a:pt x="0" y="54"/>
                  </a:lnTo>
                  <a:lnTo>
                    <a:pt x="228" y="392"/>
                  </a:lnTo>
                  <a:lnTo>
                    <a:pt x="636" y="362"/>
                  </a:lnTo>
                  <a:lnTo>
                    <a:pt x="81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9"/>
            <p:cNvSpPr>
              <a:spLocks/>
            </p:cNvSpPr>
            <p:nvPr/>
          </p:nvSpPr>
          <p:spPr bwMode="auto">
            <a:xfrm>
              <a:off x="2214563" y="20875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0"/>
            <p:cNvSpPr>
              <a:spLocks/>
            </p:cNvSpPr>
            <p:nvPr/>
          </p:nvSpPr>
          <p:spPr bwMode="auto">
            <a:xfrm>
              <a:off x="3224213" y="257651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6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6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11"/>
            <p:cNvSpPr>
              <a:spLocks/>
            </p:cNvSpPr>
            <p:nvPr/>
          </p:nvSpPr>
          <p:spPr bwMode="auto">
            <a:xfrm>
              <a:off x="4233863" y="30622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2"/>
            <p:cNvSpPr>
              <a:spLocks/>
            </p:cNvSpPr>
            <p:nvPr/>
          </p:nvSpPr>
          <p:spPr bwMode="auto">
            <a:xfrm>
              <a:off x="5243513" y="3548063"/>
              <a:ext cx="1289050" cy="1168400"/>
            </a:xfrm>
            <a:custGeom>
              <a:avLst/>
              <a:gdLst>
                <a:gd name="T0" fmla="*/ 176 w 812"/>
                <a:gd name="T1" fmla="*/ 30 h 736"/>
                <a:gd name="T2" fmla="*/ 0 w 812"/>
                <a:gd name="T3" fmla="*/ 398 h 736"/>
                <a:gd name="T4" fmla="*/ 230 w 812"/>
                <a:gd name="T5" fmla="*/ 736 h 736"/>
                <a:gd name="T6" fmla="*/ 636 w 812"/>
                <a:gd name="T7" fmla="*/ 704 h 736"/>
                <a:gd name="T8" fmla="*/ 812 w 812"/>
                <a:gd name="T9" fmla="*/ 338 h 736"/>
                <a:gd name="T10" fmla="*/ 584 w 812"/>
                <a:gd name="T11" fmla="*/ 0 h 736"/>
                <a:gd name="T12" fmla="*/ 176 w 812"/>
                <a:gd name="T13" fmla="*/ 3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6">
                  <a:moveTo>
                    <a:pt x="176" y="30"/>
                  </a:moveTo>
                  <a:lnTo>
                    <a:pt x="0" y="398"/>
                  </a:lnTo>
                  <a:lnTo>
                    <a:pt x="230" y="736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13"/>
            <p:cNvSpPr>
              <a:spLocks/>
            </p:cNvSpPr>
            <p:nvPr/>
          </p:nvSpPr>
          <p:spPr bwMode="auto">
            <a:xfrm>
              <a:off x="6253163" y="4040188"/>
              <a:ext cx="876300" cy="1162050"/>
            </a:xfrm>
            <a:custGeom>
              <a:avLst/>
              <a:gdLst>
                <a:gd name="T0" fmla="*/ 552 w 552"/>
                <a:gd name="T1" fmla="*/ 0 h 732"/>
                <a:gd name="T2" fmla="*/ 176 w 552"/>
                <a:gd name="T3" fmla="*/ 28 h 732"/>
                <a:gd name="T4" fmla="*/ 0 w 552"/>
                <a:gd name="T5" fmla="*/ 394 h 732"/>
                <a:gd name="T6" fmla="*/ 230 w 552"/>
                <a:gd name="T7" fmla="*/ 732 h 732"/>
                <a:gd name="T8" fmla="*/ 552 w 552"/>
                <a:gd name="T9" fmla="*/ 70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732">
                  <a:moveTo>
                    <a:pt x="552" y="0"/>
                  </a:moveTo>
                  <a:lnTo>
                    <a:pt x="176" y="28"/>
                  </a:lnTo>
                  <a:lnTo>
                    <a:pt x="0" y="394"/>
                  </a:lnTo>
                  <a:lnTo>
                    <a:pt x="230" y="732"/>
                  </a:lnTo>
                  <a:lnTo>
                    <a:pt x="552" y="708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14"/>
            <p:cNvSpPr>
              <a:spLocks/>
            </p:cNvSpPr>
            <p:nvPr/>
          </p:nvSpPr>
          <p:spPr bwMode="auto">
            <a:xfrm>
              <a:off x="3141663" y="1658938"/>
              <a:ext cx="1289050" cy="965200"/>
            </a:xfrm>
            <a:custGeom>
              <a:avLst/>
              <a:gdLst>
                <a:gd name="T0" fmla="*/ 130 w 812"/>
                <a:gd name="T1" fmla="*/ 0 h 608"/>
                <a:gd name="T2" fmla="*/ 0 w 812"/>
                <a:gd name="T3" fmla="*/ 270 h 608"/>
                <a:gd name="T4" fmla="*/ 228 w 812"/>
                <a:gd name="T5" fmla="*/ 608 h 608"/>
                <a:gd name="T6" fmla="*/ 636 w 812"/>
                <a:gd name="T7" fmla="*/ 578 h 608"/>
                <a:gd name="T8" fmla="*/ 812 w 812"/>
                <a:gd name="T9" fmla="*/ 210 h 608"/>
                <a:gd name="T10" fmla="*/ 670 w 812"/>
                <a:gd name="T1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08">
                  <a:moveTo>
                    <a:pt x="130" y="0"/>
                  </a:moveTo>
                  <a:lnTo>
                    <a:pt x="0" y="270"/>
                  </a:lnTo>
                  <a:lnTo>
                    <a:pt x="228" y="608"/>
                  </a:lnTo>
                  <a:lnTo>
                    <a:pt x="636" y="578"/>
                  </a:lnTo>
                  <a:lnTo>
                    <a:pt x="812" y="210"/>
                  </a:lnTo>
                  <a:lnTo>
                    <a:pt x="67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15"/>
            <p:cNvSpPr>
              <a:spLocks/>
            </p:cNvSpPr>
            <p:nvPr/>
          </p:nvSpPr>
          <p:spPr bwMode="auto">
            <a:xfrm>
              <a:off x="4151313" y="19446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16"/>
            <p:cNvSpPr>
              <a:spLocks/>
            </p:cNvSpPr>
            <p:nvPr/>
          </p:nvSpPr>
          <p:spPr bwMode="auto">
            <a:xfrm>
              <a:off x="5160963" y="24304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17"/>
            <p:cNvSpPr>
              <a:spLocks/>
            </p:cNvSpPr>
            <p:nvPr/>
          </p:nvSpPr>
          <p:spPr bwMode="auto">
            <a:xfrm>
              <a:off x="6170613" y="2919413"/>
              <a:ext cx="958850" cy="1165225"/>
            </a:xfrm>
            <a:custGeom>
              <a:avLst/>
              <a:gdLst>
                <a:gd name="T0" fmla="*/ 604 w 604"/>
                <a:gd name="T1" fmla="*/ 30 h 734"/>
                <a:gd name="T2" fmla="*/ 582 w 604"/>
                <a:gd name="T3" fmla="*/ 0 h 734"/>
                <a:gd name="T4" fmla="*/ 176 w 604"/>
                <a:gd name="T5" fmla="*/ 30 h 734"/>
                <a:gd name="T6" fmla="*/ 0 w 604"/>
                <a:gd name="T7" fmla="*/ 396 h 734"/>
                <a:gd name="T8" fmla="*/ 228 w 604"/>
                <a:gd name="T9" fmla="*/ 734 h 734"/>
                <a:gd name="T10" fmla="*/ 604 w 604"/>
                <a:gd name="T11" fmla="*/ 706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4" h="734">
                  <a:moveTo>
                    <a:pt x="604" y="30"/>
                  </a:moveTo>
                  <a:lnTo>
                    <a:pt x="582" y="0"/>
                  </a:lnTo>
                  <a:lnTo>
                    <a:pt x="176" y="30"/>
                  </a:lnTo>
                  <a:lnTo>
                    <a:pt x="0" y="396"/>
                  </a:lnTo>
                  <a:lnTo>
                    <a:pt x="228" y="734"/>
                  </a:lnTo>
                  <a:lnTo>
                    <a:pt x="604" y="706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18"/>
            <p:cNvSpPr>
              <a:spLocks/>
            </p:cNvSpPr>
            <p:nvPr/>
          </p:nvSpPr>
          <p:spPr bwMode="auto">
            <a:xfrm>
              <a:off x="4205288" y="1658938"/>
              <a:ext cx="1009650" cy="333375"/>
            </a:xfrm>
            <a:custGeom>
              <a:avLst/>
              <a:gdLst>
                <a:gd name="T0" fmla="*/ 0 w 636"/>
                <a:gd name="T1" fmla="*/ 0 h 210"/>
                <a:gd name="T2" fmla="*/ 142 w 636"/>
                <a:gd name="T3" fmla="*/ 210 h 210"/>
                <a:gd name="T4" fmla="*/ 548 w 636"/>
                <a:gd name="T5" fmla="*/ 180 h 210"/>
                <a:gd name="T6" fmla="*/ 636 w 636"/>
                <a:gd name="T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6" h="210">
                  <a:moveTo>
                    <a:pt x="0" y="0"/>
                  </a:moveTo>
                  <a:lnTo>
                    <a:pt x="142" y="210"/>
                  </a:lnTo>
                  <a:lnTo>
                    <a:pt x="548" y="180"/>
                  </a:lnTo>
                  <a:lnTo>
                    <a:pt x="636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19"/>
            <p:cNvSpPr>
              <a:spLocks/>
            </p:cNvSpPr>
            <p:nvPr/>
          </p:nvSpPr>
          <p:spPr bwMode="auto">
            <a:xfrm>
              <a:off x="5075238" y="1658938"/>
              <a:ext cx="1292225" cy="819150"/>
            </a:xfrm>
            <a:custGeom>
              <a:avLst/>
              <a:gdLst>
                <a:gd name="T0" fmla="*/ 88 w 814"/>
                <a:gd name="T1" fmla="*/ 0 h 516"/>
                <a:gd name="T2" fmla="*/ 0 w 814"/>
                <a:gd name="T3" fmla="*/ 180 h 516"/>
                <a:gd name="T4" fmla="*/ 230 w 814"/>
                <a:gd name="T5" fmla="*/ 516 h 516"/>
                <a:gd name="T6" fmla="*/ 636 w 814"/>
                <a:gd name="T7" fmla="*/ 486 h 516"/>
                <a:gd name="T8" fmla="*/ 814 w 814"/>
                <a:gd name="T9" fmla="*/ 120 h 516"/>
                <a:gd name="T10" fmla="*/ 732 w 814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4" h="516">
                  <a:moveTo>
                    <a:pt x="88" y="0"/>
                  </a:moveTo>
                  <a:lnTo>
                    <a:pt x="0" y="180"/>
                  </a:lnTo>
                  <a:lnTo>
                    <a:pt x="230" y="516"/>
                  </a:lnTo>
                  <a:lnTo>
                    <a:pt x="636" y="486"/>
                  </a:lnTo>
                  <a:lnTo>
                    <a:pt x="814" y="120"/>
                  </a:lnTo>
                  <a:lnTo>
                    <a:pt x="7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20"/>
            <p:cNvSpPr>
              <a:spLocks/>
            </p:cNvSpPr>
            <p:nvPr/>
          </p:nvSpPr>
          <p:spPr bwMode="auto">
            <a:xfrm>
              <a:off x="6084888" y="1798638"/>
              <a:ext cx="1044575" cy="1168400"/>
            </a:xfrm>
            <a:custGeom>
              <a:avLst/>
              <a:gdLst>
                <a:gd name="T0" fmla="*/ 658 w 658"/>
                <a:gd name="T1" fmla="*/ 108 h 736"/>
                <a:gd name="T2" fmla="*/ 584 w 658"/>
                <a:gd name="T3" fmla="*/ 0 h 736"/>
                <a:gd name="T4" fmla="*/ 178 w 658"/>
                <a:gd name="T5" fmla="*/ 32 h 736"/>
                <a:gd name="T6" fmla="*/ 0 w 658"/>
                <a:gd name="T7" fmla="*/ 398 h 736"/>
                <a:gd name="T8" fmla="*/ 230 w 658"/>
                <a:gd name="T9" fmla="*/ 736 h 736"/>
                <a:gd name="T10" fmla="*/ 636 w 658"/>
                <a:gd name="T11" fmla="*/ 706 h 736"/>
                <a:gd name="T12" fmla="*/ 658 w 658"/>
                <a:gd name="T13" fmla="*/ 662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736">
                  <a:moveTo>
                    <a:pt x="658" y="108"/>
                  </a:moveTo>
                  <a:lnTo>
                    <a:pt x="584" y="0"/>
                  </a:lnTo>
                  <a:lnTo>
                    <a:pt x="178" y="32"/>
                  </a:lnTo>
                  <a:lnTo>
                    <a:pt x="0" y="398"/>
                  </a:lnTo>
                  <a:lnTo>
                    <a:pt x="230" y="736"/>
                  </a:lnTo>
                  <a:lnTo>
                    <a:pt x="636" y="706"/>
                  </a:lnTo>
                  <a:lnTo>
                    <a:pt x="658" y="662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121"/>
            <p:cNvSpPr>
              <a:spLocks/>
            </p:cNvSpPr>
            <p:nvPr/>
          </p:nvSpPr>
          <p:spPr bwMode="auto">
            <a:xfrm>
              <a:off x="7094538" y="2849563"/>
              <a:ext cx="34925" cy="117475"/>
            </a:xfrm>
            <a:custGeom>
              <a:avLst/>
              <a:gdLst>
                <a:gd name="T0" fmla="*/ 22 w 22"/>
                <a:gd name="T1" fmla="*/ 74 h 74"/>
                <a:gd name="T2" fmla="*/ 22 w 22"/>
                <a:gd name="T3" fmla="*/ 0 h 74"/>
                <a:gd name="T4" fmla="*/ 0 w 22"/>
                <a:gd name="T5" fmla="*/ 44 h 74"/>
                <a:gd name="T6" fmla="*/ 22 w 2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4">
                  <a:moveTo>
                    <a:pt x="22" y="74"/>
                  </a:moveTo>
                  <a:lnTo>
                    <a:pt x="22" y="0"/>
                  </a:lnTo>
                  <a:lnTo>
                    <a:pt x="0" y="44"/>
                  </a:lnTo>
                  <a:lnTo>
                    <a:pt x="22" y="74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122"/>
            <p:cNvSpPr>
              <a:spLocks/>
            </p:cNvSpPr>
            <p:nvPr/>
          </p:nvSpPr>
          <p:spPr bwMode="auto">
            <a:xfrm>
              <a:off x="6237288" y="1658938"/>
              <a:ext cx="844550" cy="190500"/>
            </a:xfrm>
            <a:custGeom>
              <a:avLst/>
              <a:gdLst>
                <a:gd name="T0" fmla="*/ 0 w 532"/>
                <a:gd name="T1" fmla="*/ 0 h 120"/>
                <a:gd name="T2" fmla="*/ 82 w 532"/>
                <a:gd name="T3" fmla="*/ 120 h 120"/>
                <a:gd name="T4" fmla="*/ 488 w 532"/>
                <a:gd name="T5" fmla="*/ 88 h 120"/>
                <a:gd name="T6" fmla="*/ 532 w 532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120">
                  <a:moveTo>
                    <a:pt x="0" y="0"/>
                  </a:moveTo>
                  <a:lnTo>
                    <a:pt x="82" y="120"/>
                  </a:lnTo>
                  <a:lnTo>
                    <a:pt x="488" y="88"/>
                  </a:lnTo>
                  <a:lnTo>
                    <a:pt x="5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123"/>
            <p:cNvSpPr>
              <a:spLocks/>
            </p:cNvSpPr>
            <p:nvPr/>
          </p:nvSpPr>
          <p:spPr bwMode="auto">
            <a:xfrm>
              <a:off x="7011988" y="1658938"/>
              <a:ext cx="117475" cy="311150"/>
            </a:xfrm>
            <a:custGeom>
              <a:avLst/>
              <a:gdLst>
                <a:gd name="T0" fmla="*/ 44 w 74"/>
                <a:gd name="T1" fmla="*/ 0 h 196"/>
                <a:gd name="T2" fmla="*/ 0 w 74"/>
                <a:gd name="T3" fmla="*/ 88 h 196"/>
                <a:gd name="T4" fmla="*/ 74 w 74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96">
                  <a:moveTo>
                    <a:pt x="44" y="0"/>
                  </a:moveTo>
                  <a:lnTo>
                    <a:pt x="0" y="88"/>
                  </a:lnTo>
                  <a:lnTo>
                    <a:pt x="74" y="196"/>
                  </a:lnTo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124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125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126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127"/>
            <p:cNvSpPr>
              <a:spLocks/>
            </p:cNvSpPr>
            <p:nvPr/>
          </p:nvSpPr>
          <p:spPr bwMode="auto">
            <a:xfrm>
              <a:off x="2166938" y="26717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4 w 58"/>
                <a:gd name="T15" fmla="*/ 18 h 60"/>
                <a:gd name="T16" fmla="*/ 4 w 58"/>
                <a:gd name="T17" fmla="*/ 18 h 60"/>
                <a:gd name="T18" fmla="*/ 2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40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8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128"/>
            <p:cNvSpPr>
              <a:spLocks/>
            </p:cNvSpPr>
            <p:nvPr/>
          </p:nvSpPr>
          <p:spPr bwMode="auto">
            <a:xfrm>
              <a:off x="2532063" y="32083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29"/>
            <p:cNvSpPr>
              <a:spLocks/>
            </p:cNvSpPr>
            <p:nvPr/>
          </p:nvSpPr>
          <p:spPr bwMode="auto">
            <a:xfrm>
              <a:off x="1522413" y="27193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30"/>
            <p:cNvSpPr>
              <a:spLocks/>
            </p:cNvSpPr>
            <p:nvPr/>
          </p:nvSpPr>
          <p:spPr bwMode="auto">
            <a:xfrm>
              <a:off x="1157288" y="21859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131"/>
            <p:cNvSpPr>
              <a:spLocks/>
            </p:cNvSpPr>
            <p:nvPr/>
          </p:nvSpPr>
          <p:spPr bwMode="auto">
            <a:xfrm>
              <a:off x="512763" y="22336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32"/>
            <p:cNvSpPr>
              <a:spLocks/>
            </p:cNvSpPr>
            <p:nvPr/>
          </p:nvSpPr>
          <p:spPr bwMode="auto">
            <a:xfrm>
              <a:off x="147638" y="17002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3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34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135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136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137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138"/>
            <p:cNvSpPr>
              <a:spLocks/>
            </p:cNvSpPr>
            <p:nvPr/>
          </p:nvSpPr>
          <p:spPr bwMode="auto">
            <a:xfrm>
              <a:off x="3541713" y="36941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50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2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139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140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141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142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143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144"/>
            <p:cNvSpPr>
              <a:spLocks/>
            </p:cNvSpPr>
            <p:nvPr/>
          </p:nvSpPr>
          <p:spPr bwMode="auto">
            <a:xfrm>
              <a:off x="4551363" y="41798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4 h 60"/>
                <a:gd name="T44" fmla="*/ 56 w 58"/>
                <a:gd name="T45" fmla="*/ 44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145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146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147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148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149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150"/>
            <p:cNvSpPr>
              <a:spLocks/>
            </p:cNvSpPr>
            <p:nvPr/>
          </p:nvSpPr>
          <p:spPr bwMode="auto">
            <a:xfrm>
              <a:off x="5561013" y="46688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151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152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153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154"/>
            <p:cNvSpPr>
              <a:spLocks/>
            </p:cNvSpPr>
            <p:nvPr/>
          </p:nvSpPr>
          <p:spPr bwMode="auto">
            <a:xfrm>
              <a:off x="6570663" y="515461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155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156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157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158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159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160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161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162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163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164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165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166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6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68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69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70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71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72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73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74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75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76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177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178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179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180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181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82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183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18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185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186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18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188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189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190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191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192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193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Freeform 19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6" name="Rectangle 199"/>
          <p:cNvSpPr>
            <a:spLocks noChangeArrowheads="1"/>
          </p:cNvSpPr>
          <p:nvPr userDrawn="1"/>
        </p:nvSpPr>
        <p:spPr bwMode="auto">
          <a:xfrm>
            <a:off x="0" y="0"/>
            <a:ext cx="9144000" cy="1609725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" name="Freeform 208"/>
          <p:cNvSpPr>
            <a:spLocks noEditPoints="1"/>
          </p:cNvSpPr>
          <p:nvPr userDrawn="1"/>
        </p:nvSpPr>
        <p:spPr bwMode="auto">
          <a:xfrm>
            <a:off x="2354263" y="1211263"/>
            <a:ext cx="147637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2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2 w 110"/>
              <a:gd name="T29" fmla="*/ 50 h 126"/>
              <a:gd name="T30" fmla="*/ 80 w 110"/>
              <a:gd name="T31" fmla="*/ 40 h 126"/>
              <a:gd name="T32" fmla="*/ 76 w 110"/>
              <a:gd name="T33" fmla="*/ 32 h 126"/>
              <a:gd name="T34" fmla="*/ 52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0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0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0 w 110"/>
              <a:gd name="T69" fmla="*/ 106 h 126"/>
              <a:gd name="T70" fmla="*/ 64 w 110"/>
              <a:gd name="T71" fmla="*/ 104 h 126"/>
              <a:gd name="T72" fmla="*/ 80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2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0" y="54"/>
                </a:lnTo>
                <a:lnTo>
                  <a:pt x="30" y="50"/>
                </a:lnTo>
                <a:lnTo>
                  <a:pt x="38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2" y="54"/>
                </a:lnTo>
                <a:lnTo>
                  <a:pt x="82" y="50"/>
                </a:lnTo>
                <a:lnTo>
                  <a:pt x="82" y="50"/>
                </a:lnTo>
                <a:lnTo>
                  <a:pt x="80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2" y="24"/>
                </a:lnTo>
                <a:lnTo>
                  <a:pt x="52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0" y="2"/>
                </a:lnTo>
                <a:lnTo>
                  <a:pt x="42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0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0" y="106"/>
                </a:lnTo>
                <a:lnTo>
                  <a:pt x="50" y="106"/>
                </a:lnTo>
                <a:lnTo>
                  <a:pt x="64" y="104"/>
                </a:lnTo>
                <a:lnTo>
                  <a:pt x="74" y="98"/>
                </a:lnTo>
                <a:lnTo>
                  <a:pt x="80" y="90"/>
                </a:lnTo>
                <a:lnTo>
                  <a:pt x="82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8" name="Freeform 209"/>
          <p:cNvSpPr>
            <a:spLocks/>
          </p:cNvSpPr>
          <p:nvPr userDrawn="1"/>
        </p:nvSpPr>
        <p:spPr bwMode="auto">
          <a:xfrm>
            <a:off x="2565400" y="1208088"/>
            <a:ext cx="147638" cy="169862"/>
          </a:xfrm>
          <a:custGeom>
            <a:avLst/>
            <a:gdLst>
              <a:gd name="T0" fmla="*/ 0 w 110"/>
              <a:gd name="T1" fmla="*/ 4 h 126"/>
              <a:gd name="T2" fmla="*/ 28 w 110"/>
              <a:gd name="T3" fmla="*/ 4 h 126"/>
              <a:gd name="T4" fmla="*/ 28 w 110"/>
              <a:gd name="T5" fmla="*/ 22 h 126"/>
              <a:gd name="T6" fmla="*/ 28 w 110"/>
              <a:gd name="T7" fmla="*/ 22 h 126"/>
              <a:gd name="T8" fmla="*/ 34 w 110"/>
              <a:gd name="T9" fmla="*/ 14 h 126"/>
              <a:gd name="T10" fmla="*/ 42 w 110"/>
              <a:gd name="T11" fmla="*/ 8 h 126"/>
              <a:gd name="T12" fmla="*/ 52 w 110"/>
              <a:gd name="T13" fmla="*/ 2 h 126"/>
              <a:gd name="T14" fmla="*/ 66 w 110"/>
              <a:gd name="T15" fmla="*/ 0 h 126"/>
              <a:gd name="T16" fmla="*/ 66 w 110"/>
              <a:gd name="T17" fmla="*/ 0 h 126"/>
              <a:gd name="T18" fmla="*/ 76 w 110"/>
              <a:gd name="T19" fmla="*/ 2 h 126"/>
              <a:gd name="T20" fmla="*/ 84 w 110"/>
              <a:gd name="T21" fmla="*/ 4 h 126"/>
              <a:gd name="T22" fmla="*/ 92 w 110"/>
              <a:gd name="T23" fmla="*/ 8 h 126"/>
              <a:gd name="T24" fmla="*/ 98 w 110"/>
              <a:gd name="T25" fmla="*/ 14 h 126"/>
              <a:gd name="T26" fmla="*/ 102 w 110"/>
              <a:gd name="T27" fmla="*/ 20 h 126"/>
              <a:gd name="T28" fmla="*/ 106 w 110"/>
              <a:gd name="T29" fmla="*/ 28 h 126"/>
              <a:gd name="T30" fmla="*/ 108 w 110"/>
              <a:gd name="T31" fmla="*/ 38 h 126"/>
              <a:gd name="T32" fmla="*/ 110 w 110"/>
              <a:gd name="T33" fmla="*/ 48 h 126"/>
              <a:gd name="T34" fmla="*/ 110 w 110"/>
              <a:gd name="T35" fmla="*/ 126 h 126"/>
              <a:gd name="T36" fmla="*/ 82 w 110"/>
              <a:gd name="T37" fmla="*/ 126 h 126"/>
              <a:gd name="T38" fmla="*/ 82 w 110"/>
              <a:gd name="T39" fmla="*/ 56 h 126"/>
              <a:gd name="T40" fmla="*/ 82 w 110"/>
              <a:gd name="T41" fmla="*/ 56 h 126"/>
              <a:gd name="T42" fmla="*/ 80 w 110"/>
              <a:gd name="T43" fmla="*/ 44 h 126"/>
              <a:gd name="T44" fmla="*/ 74 w 110"/>
              <a:gd name="T45" fmla="*/ 34 h 126"/>
              <a:gd name="T46" fmla="*/ 66 w 110"/>
              <a:gd name="T47" fmla="*/ 28 h 126"/>
              <a:gd name="T48" fmla="*/ 56 w 110"/>
              <a:gd name="T49" fmla="*/ 26 h 126"/>
              <a:gd name="T50" fmla="*/ 56 w 110"/>
              <a:gd name="T51" fmla="*/ 26 h 126"/>
              <a:gd name="T52" fmla="*/ 44 w 110"/>
              <a:gd name="T53" fmla="*/ 28 h 126"/>
              <a:gd name="T54" fmla="*/ 36 w 110"/>
              <a:gd name="T55" fmla="*/ 34 h 126"/>
              <a:gd name="T56" fmla="*/ 30 w 110"/>
              <a:gd name="T57" fmla="*/ 44 h 126"/>
              <a:gd name="T58" fmla="*/ 28 w 110"/>
              <a:gd name="T59" fmla="*/ 56 h 126"/>
              <a:gd name="T60" fmla="*/ 28 w 110"/>
              <a:gd name="T61" fmla="*/ 126 h 126"/>
              <a:gd name="T62" fmla="*/ 0 w 110"/>
              <a:gd name="T63" fmla="*/ 126 h 126"/>
              <a:gd name="T64" fmla="*/ 0 w 110"/>
              <a:gd name="T65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6" y="2"/>
                </a:lnTo>
                <a:lnTo>
                  <a:pt x="84" y="4"/>
                </a:lnTo>
                <a:lnTo>
                  <a:pt x="92" y="8"/>
                </a:lnTo>
                <a:lnTo>
                  <a:pt x="98" y="14"/>
                </a:lnTo>
                <a:lnTo>
                  <a:pt x="102" y="20"/>
                </a:lnTo>
                <a:lnTo>
                  <a:pt x="106" y="28"/>
                </a:lnTo>
                <a:lnTo>
                  <a:pt x="108" y="38"/>
                </a:lnTo>
                <a:lnTo>
                  <a:pt x="110" y="48"/>
                </a:lnTo>
                <a:lnTo>
                  <a:pt x="110" y="126"/>
                </a:lnTo>
                <a:lnTo>
                  <a:pt x="82" y="126"/>
                </a:lnTo>
                <a:lnTo>
                  <a:pt x="82" y="56"/>
                </a:lnTo>
                <a:lnTo>
                  <a:pt x="82" y="56"/>
                </a:lnTo>
                <a:lnTo>
                  <a:pt x="80" y="44"/>
                </a:lnTo>
                <a:lnTo>
                  <a:pt x="74" y="34"/>
                </a:lnTo>
                <a:lnTo>
                  <a:pt x="66" y="28"/>
                </a:lnTo>
                <a:lnTo>
                  <a:pt x="56" y="26"/>
                </a:lnTo>
                <a:lnTo>
                  <a:pt x="56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" name="Freeform 210"/>
          <p:cNvSpPr>
            <a:spLocks noEditPoints="1"/>
          </p:cNvSpPr>
          <p:nvPr userDrawn="1"/>
        </p:nvSpPr>
        <p:spPr bwMode="auto">
          <a:xfrm>
            <a:off x="287496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4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" name="Freeform 211"/>
          <p:cNvSpPr>
            <a:spLocks/>
          </p:cNvSpPr>
          <p:nvPr userDrawn="1"/>
        </p:nvSpPr>
        <p:spPr bwMode="auto">
          <a:xfrm>
            <a:off x="3070225" y="1168400"/>
            <a:ext cx="101600" cy="211138"/>
          </a:xfrm>
          <a:custGeom>
            <a:avLst/>
            <a:gdLst>
              <a:gd name="T0" fmla="*/ 16 w 76"/>
              <a:gd name="T1" fmla="*/ 122 h 158"/>
              <a:gd name="T2" fmla="*/ 16 w 76"/>
              <a:gd name="T3" fmla="*/ 58 h 158"/>
              <a:gd name="T4" fmla="*/ 0 w 76"/>
              <a:gd name="T5" fmla="*/ 58 h 158"/>
              <a:gd name="T6" fmla="*/ 0 w 76"/>
              <a:gd name="T7" fmla="*/ 34 h 158"/>
              <a:gd name="T8" fmla="*/ 16 w 76"/>
              <a:gd name="T9" fmla="*/ 34 h 158"/>
              <a:gd name="T10" fmla="*/ 16 w 76"/>
              <a:gd name="T11" fmla="*/ 0 h 158"/>
              <a:gd name="T12" fmla="*/ 44 w 76"/>
              <a:gd name="T13" fmla="*/ 0 h 158"/>
              <a:gd name="T14" fmla="*/ 44 w 76"/>
              <a:gd name="T15" fmla="*/ 34 h 158"/>
              <a:gd name="T16" fmla="*/ 76 w 76"/>
              <a:gd name="T17" fmla="*/ 34 h 158"/>
              <a:gd name="T18" fmla="*/ 76 w 76"/>
              <a:gd name="T19" fmla="*/ 58 h 158"/>
              <a:gd name="T20" fmla="*/ 44 w 76"/>
              <a:gd name="T21" fmla="*/ 58 h 158"/>
              <a:gd name="T22" fmla="*/ 44 w 76"/>
              <a:gd name="T23" fmla="*/ 118 h 158"/>
              <a:gd name="T24" fmla="*/ 44 w 76"/>
              <a:gd name="T25" fmla="*/ 118 h 158"/>
              <a:gd name="T26" fmla="*/ 44 w 76"/>
              <a:gd name="T27" fmla="*/ 124 h 158"/>
              <a:gd name="T28" fmla="*/ 48 w 76"/>
              <a:gd name="T29" fmla="*/ 130 h 158"/>
              <a:gd name="T30" fmla="*/ 52 w 76"/>
              <a:gd name="T31" fmla="*/ 132 h 158"/>
              <a:gd name="T32" fmla="*/ 58 w 76"/>
              <a:gd name="T33" fmla="*/ 132 h 158"/>
              <a:gd name="T34" fmla="*/ 58 w 76"/>
              <a:gd name="T35" fmla="*/ 132 h 158"/>
              <a:gd name="T36" fmla="*/ 68 w 76"/>
              <a:gd name="T37" fmla="*/ 132 h 158"/>
              <a:gd name="T38" fmla="*/ 76 w 76"/>
              <a:gd name="T39" fmla="*/ 128 h 158"/>
              <a:gd name="T40" fmla="*/ 76 w 76"/>
              <a:gd name="T41" fmla="*/ 152 h 158"/>
              <a:gd name="T42" fmla="*/ 76 w 76"/>
              <a:gd name="T43" fmla="*/ 152 h 158"/>
              <a:gd name="T44" fmla="*/ 64 w 76"/>
              <a:gd name="T45" fmla="*/ 156 h 158"/>
              <a:gd name="T46" fmla="*/ 50 w 76"/>
              <a:gd name="T47" fmla="*/ 158 h 158"/>
              <a:gd name="T48" fmla="*/ 50 w 76"/>
              <a:gd name="T49" fmla="*/ 158 h 158"/>
              <a:gd name="T50" fmla="*/ 36 w 76"/>
              <a:gd name="T51" fmla="*/ 156 h 158"/>
              <a:gd name="T52" fmla="*/ 30 w 76"/>
              <a:gd name="T53" fmla="*/ 154 h 158"/>
              <a:gd name="T54" fmla="*/ 26 w 76"/>
              <a:gd name="T55" fmla="*/ 150 h 158"/>
              <a:gd name="T56" fmla="*/ 20 w 76"/>
              <a:gd name="T57" fmla="*/ 146 h 158"/>
              <a:gd name="T58" fmla="*/ 18 w 76"/>
              <a:gd name="T59" fmla="*/ 140 h 158"/>
              <a:gd name="T60" fmla="*/ 16 w 76"/>
              <a:gd name="T61" fmla="*/ 132 h 158"/>
              <a:gd name="T62" fmla="*/ 16 w 76"/>
              <a:gd name="T63" fmla="*/ 122 h 158"/>
              <a:gd name="T64" fmla="*/ 16 w 76"/>
              <a:gd name="T65" fmla="*/ 12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" h="158">
                <a:moveTo>
                  <a:pt x="16" y="122"/>
                </a:moveTo>
                <a:lnTo>
                  <a:pt x="16" y="58"/>
                </a:lnTo>
                <a:lnTo>
                  <a:pt x="0" y="58"/>
                </a:lnTo>
                <a:lnTo>
                  <a:pt x="0" y="34"/>
                </a:lnTo>
                <a:lnTo>
                  <a:pt x="16" y="34"/>
                </a:lnTo>
                <a:lnTo>
                  <a:pt x="16" y="0"/>
                </a:lnTo>
                <a:lnTo>
                  <a:pt x="44" y="0"/>
                </a:lnTo>
                <a:lnTo>
                  <a:pt x="44" y="34"/>
                </a:lnTo>
                <a:lnTo>
                  <a:pt x="76" y="34"/>
                </a:lnTo>
                <a:lnTo>
                  <a:pt x="76" y="58"/>
                </a:lnTo>
                <a:lnTo>
                  <a:pt x="44" y="58"/>
                </a:lnTo>
                <a:lnTo>
                  <a:pt x="44" y="118"/>
                </a:lnTo>
                <a:lnTo>
                  <a:pt x="44" y="118"/>
                </a:lnTo>
                <a:lnTo>
                  <a:pt x="44" y="124"/>
                </a:lnTo>
                <a:lnTo>
                  <a:pt x="48" y="130"/>
                </a:lnTo>
                <a:lnTo>
                  <a:pt x="52" y="132"/>
                </a:lnTo>
                <a:lnTo>
                  <a:pt x="58" y="132"/>
                </a:lnTo>
                <a:lnTo>
                  <a:pt x="58" y="132"/>
                </a:lnTo>
                <a:lnTo>
                  <a:pt x="68" y="132"/>
                </a:lnTo>
                <a:lnTo>
                  <a:pt x="76" y="128"/>
                </a:lnTo>
                <a:lnTo>
                  <a:pt x="76" y="152"/>
                </a:lnTo>
                <a:lnTo>
                  <a:pt x="76" y="152"/>
                </a:lnTo>
                <a:lnTo>
                  <a:pt x="64" y="156"/>
                </a:lnTo>
                <a:lnTo>
                  <a:pt x="50" y="158"/>
                </a:lnTo>
                <a:lnTo>
                  <a:pt x="50" y="158"/>
                </a:lnTo>
                <a:lnTo>
                  <a:pt x="36" y="156"/>
                </a:lnTo>
                <a:lnTo>
                  <a:pt x="30" y="154"/>
                </a:lnTo>
                <a:lnTo>
                  <a:pt x="26" y="150"/>
                </a:lnTo>
                <a:lnTo>
                  <a:pt x="20" y="146"/>
                </a:lnTo>
                <a:lnTo>
                  <a:pt x="18" y="140"/>
                </a:lnTo>
                <a:lnTo>
                  <a:pt x="16" y="132"/>
                </a:lnTo>
                <a:lnTo>
                  <a:pt x="16" y="122"/>
                </a:lnTo>
                <a:lnTo>
                  <a:pt x="16" y="12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" name="Freeform 212"/>
          <p:cNvSpPr>
            <a:spLocks noEditPoints="1"/>
          </p:cNvSpPr>
          <p:nvPr userDrawn="1"/>
        </p:nvSpPr>
        <p:spPr bwMode="auto">
          <a:xfrm>
            <a:off x="3213100" y="1208088"/>
            <a:ext cx="173038" cy="171450"/>
          </a:xfrm>
          <a:custGeom>
            <a:avLst/>
            <a:gdLst>
              <a:gd name="T0" fmla="*/ 0 w 130"/>
              <a:gd name="T1" fmla="*/ 64 h 128"/>
              <a:gd name="T2" fmla="*/ 2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2 w 130"/>
              <a:gd name="T9" fmla="*/ 2 h 128"/>
              <a:gd name="T10" fmla="*/ 66 w 130"/>
              <a:gd name="T11" fmla="*/ 0 h 128"/>
              <a:gd name="T12" fmla="*/ 92 w 130"/>
              <a:gd name="T13" fmla="*/ 6 h 128"/>
              <a:gd name="T14" fmla="*/ 112 w 130"/>
              <a:gd name="T15" fmla="*/ 20 h 128"/>
              <a:gd name="T16" fmla="*/ 126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6 w 130"/>
              <a:gd name="T23" fmla="*/ 90 h 128"/>
              <a:gd name="T24" fmla="*/ 112 w 130"/>
              <a:gd name="T25" fmla="*/ 110 h 128"/>
              <a:gd name="T26" fmla="*/ 92 w 130"/>
              <a:gd name="T27" fmla="*/ 124 h 128"/>
              <a:gd name="T28" fmla="*/ 66 w 130"/>
              <a:gd name="T29" fmla="*/ 128 h 128"/>
              <a:gd name="T30" fmla="*/ 52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2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2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6 w 130"/>
              <a:gd name="T51" fmla="*/ 26 h 128"/>
              <a:gd name="T52" fmla="*/ 50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6 w 130"/>
              <a:gd name="T69" fmla="*/ 104 h 128"/>
              <a:gd name="T70" fmla="*/ 74 w 130"/>
              <a:gd name="T71" fmla="*/ 104 h 128"/>
              <a:gd name="T72" fmla="*/ 88 w 130"/>
              <a:gd name="T73" fmla="*/ 98 h 128"/>
              <a:gd name="T74" fmla="*/ 96 w 130"/>
              <a:gd name="T75" fmla="*/ 86 h 128"/>
              <a:gd name="T76" fmla="*/ 102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2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2" y="118"/>
                </a:lnTo>
                <a:lnTo>
                  <a:pt x="92" y="124"/>
                </a:lnTo>
                <a:lnTo>
                  <a:pt x="78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2" y="56"/>
                </a:lnTo>
                <a:lnTo>
                  <a:pt x="100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6" y="26"/>
                </a:lnTo>
                <a:lnTo>
                  <a:pt x="66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0" y="102"/>
                </a:lnTo>
                <a:lnTo>
                  <a:pt x="88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2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" name="Freeform 213"/>
          <p:cNvSpPr>
            <a:spLocks/>
          </p:cNvSpPr>
          <p:nvPr userDrawn="1"/>
        </p:nvSpPr>
        <p:spPr bwMode="auto">
          <a:xfrm>
            <a:off x="3443288" y="1208088"/>
            <a:ext cx="247650" cy="169862"/>
          </a:xfrm>
          <a:custGeom>
            <a:avLst/>
            <a:gdLst>
              <a:gd name="T0" fmla="*/ 0 w 186"/>
              <a:gd name="T1" fmla="*/ 4 h 126"/>
              <a:gd name="T2" fmla="*/ 28 w 186"/>
              <a:gd name="T3" fmla="*/ 4 h 126"/>
              <a:gd name="T4" fmla="*/ 28 w 186"/>
              <a:gd name="T5" fmla="*/ 22 h 126"/>
              <a:gd name="T6" fmla="*/ 28 w 186"/>
              <a:gd name="T7" fmla="*/ 22 h 126"/>
              <a:gd name="T8" fmla="*/ 34 w 186"/>
              <a:gd name="T9" fmla="*/ 14 h 126"/>
              <a:gd name="T10" fmla="*/ 42 w 186"/>
              <a:gd name="T11" fmla="*/ 8 h 126"/>
              <a:gd name="T12" fmla="*/ 52 w 186"/>
              <a:gd name="T13" fmla="*/ 2 h 126"/>
              <a:gd name="T14" fmla="*/ 66 w 186"/>
              <a:gd name="T15" fmla="*/ 0 h 126"/>
              <a:gd name="T16" fmla="*/ 66 w 186"/>
              <a:gd name="T17" fmla="*/ 0 h 126"/>
              <a:gd name="T18" fmla="*/ 78 w 186"/>
              <a:gd name="T19" fmla="*/ 2 h 126"/>
              <a:gd name="T20" fmla="*/ 88 w 186"/>
              <a:gd name="T21" fmla="*/ 6 h 126"/>
              <a:gd name="T22" fmla="*/ 96 w 186"/>
              <a:gd name="T23" fmla="*/ 14 h 126"/>
              <a:gd name="T24" fmla="*/ 102 w 186"/>
              <a:gd name="T25" fmla="*/ 22 h 126"/>
              <a:gd name="T26" fmla="*/ 102 w 186"/>
              <a:gd name="T27" fmla="*/ 22 h 126"/>
              <a:gd name="T28" fmla="*/ 110 w 186"/>
              <a:gd name="T29" fmla="*/ 14 h 126"/>
              <a:gd name="T30" fmla="*/ 120 w 186"/>
              <a:gd name="T31" fmla="*/ 6 h 126"/>
              <a:gd name="T32" fmla="*/ 130 w 186"/>
              <a:gd name="T33" fmla="*/ 2 h 126"/>
              <a:gd name="T34" fmla="*/ 144 w 186"/>
              <a:gd name="T35" fmla="*/ 0 h 126"/>
              <a:gd name="T36" fmla="*/ 144 w 186"/>
              <a:gd name="T37" fmla="*/ 0 h 126"/>
              <a:gd name="T38" fmla="*/ 152 w 186"/>
              <a:gd name="T39" fmla="*/ 2 h 126"/>
              <a:gd name="T40" fmla="*/ 162 w 186"/>
              <a:gd name="T41" fmla="*/ 4 h 126"/>
              <a:gd name="T42" fmla="*/ 168 w 186"/>
              <a:gd name="T43" fmla="*/ 8 h 126"/>
              <a:gd name="T44" fmla="*/ 174 w 186"/>
              <a:gd name="T45" fmla="*/ 14 h 126"/>
              <a:gd name="T46" fmla="*/ 180 w 186"/>
              <a:gd name="T47" fmla="*/ 20 h 126"/>
              <a:gd name="T48" fmla="*/ 184 w 186"/>
              <a:gd name="T49" fmla="*/ 28 h 126"/>
              <a:gd name="T50" fmla="*/ 186 w 186"/>
              <a:gd name="T51" fmla="*/ 38 h 126"/>
              <a:gd name="T52" fmla="*/ 186 w 186"/>
              <a:gd name="T53" fmla="*/ 48 h 126"/>
              <a:gd name="T54" fmla="*/ 186 w 186"/>
              <a:gd name="T55" fmla="*/ 126 h 126"/>
              <a:gd name="T56" fmla="*/ 158 w 186"/>
              <a:gd name="T57" fmla="*/ 126 h 126"/>
              <a:gd name="T58" fmla="*/ 158 w 186"/>
              <a:gd name="T59" fmla="*/ 56 h 126"/>
              <a:gd name="T60" fmla="*/ 158 w 186"/>
              <a:gd name="T61" fmla="*/ 56 h 126"/>
              <a:gd name="T62" fmla="*/ 156 w 186"/>
              <a:gd name="T63" fmla="*/ 44 h 126"/>
              <a:gd name="T64" fmla="*/ 152 w 186"/>
              <a:gd name="T65" fmla="*/ 34 h 126"/>
              <a:gd name="T66" fmla="*/ 144 w 186"/>
              <a:gd name="T67" fmla="*/ 28 h 126"/>
              <a:gd name="T68" fmla="*/ 134 w 186"/>
              <a:gd name="T69" fmla="*/ 26 h 126"/>
              <a:gd name="T70" fmla="*/ 134 w 186"/>
              <a:gd name="T71" fmla="*/ 26 h 126"/>
              <a:gd name="T72" fmla="*/ 122 w 186"/>
              <a:gd name="T73" fmla="*/ 28 h 126"/>
              <a:gd name="T74" fmla="*/ 114 w 186"/>
              <a:gd name="T75" fmla="*/ 34 h 126"/>
              <a:gd name="T76" fmla="*/ 110 w 186"/>
              <a:gd name="T77" fmla="*/ 44 h 126"/>
              <a:gd name="T78" fmla="*/ 108 w 186"/>
              <a:gd name="T79" fmla="*/ 56 h 126"/>
              <a:gd name="T80" fmla="*/ 108 w 186"/>
              <a:gd name="T81" fmla="*/ 126 h 126"/>
              <a:gd name="T82" fmla="*/ 80 w 186"/>
              <a:gd name="T83" fmla="*/ 126 h 126"/>
              <a:gd name="T84" fmla="*/ 80 w 186"/>
              <a:gd name="T85" fmla="*/ 56 h 126"/>
              <a:gd name="T86" fmla="*/ 80 w 186"/>
              <a:gd name="T87" fmla="*/ 56 h 126"/>
              <a:gd name="T88" fmla="*/ 78 w 186"/>
              <a:gd name="T89" fmla="*/ 44 h 126"/>
              <a:gd name="T90" fmla="*/ 72 w 186"/>
              <a:gd name="T91" fmla="*/ 34 h 126"/>
              <a:gd name="T92" fmla="*/ 64 w 186"/>
              <a:gd name="T93" fmla="*/ 28 h 126"/>
              <a:gd name="T94" fmla="*/ 54 w 186"/>
              <a:gd name="T95" fmla="*/ 26 h 126"/>
              <a:gd name="T96" fmla="*/ 54 w 186"/>
              <a:gd name="T97" fmla="*/ 26 h 126"/>
              <a:gd name="T98" fmla="*/ 44 w 186"/>
              <a:gd name="T99" fmla="*/ 28 h 126"/>
              <a:gd name="T100" fmla="*/ 36 w 186"/>
              <a:gd name="T101" fmla="*/ 34 h 126"/>
              <a:gd name="T102" fmla="*/ 30 w 186"/>
              <a:gd name="T103" fmla="*/ 44 h 126"/>
              <a:gd name="T104" fmla="*/ 28 w 186"/>
              <a:gd name="T105" fmla="*/ 56 h 126"/>
              <a:gd name="T106" fmla="*/ 28 w 186"/>
              <a:gd name="T107" fmla="*/ 126 h 126"/>
              <a:gd name="T108" fmla="*/ 0 w 186"/>
              <a:gd name="T109" fmla="*/ 126 h 126"/>
              <a:gd name="T110" fmla="*/ 0 w 186"/>
              <a:gd name="T111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6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8" y="2"/>
                </a:lnTo>
                <a:lnTo>
                  <a:pt x="88" y="6"/>
                </a:lnTo>
                <a:lnTo>
                  <a:pt x="96" y="14"/>
                </a:lnTo>
                <a:lnTo>
                  <a:pt x="102" y="22"/>
                </a:lnTo>
                <a:lnTo>
                  <a:pt x="102" y="22"/>
                </a:lnTo>
                <a:lnTo>
                  <a:pt x="110" y="14"/>
                </a:lnTo>
                <a:lnTo>
                  <a:pt x="120" y="6"/>
                </a:lnTo>
                <a:lnTo>
                  <a:pt x="130" y="2"/>
                </a:lnTo>
                <a:lnTo>
                  <a:pt x="144" y="0"/>
                </a:lnTo>
                <a:lnTo>
                  <a:pt x="144" y="0"/>
                </a:lnTo>
                <a:lnTo>
                  <a:pt x="152" y="2"/>
                </a:lnTo>
                <a:lnTo>
                  <a:pt x="162" y="4"/>
                </a:lnTo>
                <a:lnTo>
                  <a:pt x="168" y="8"/>
                </a:lnTo>
                <a:lnTo>
                  <a:pt x="174" y="14"/>
                </a:lnTo>
                <a:lnTo>
                  <a:pt x="180" y="20"/>
                </a:lnTo>
                <a:lnTo>
                  <a:pt x="184" y="28"/>
                </a:lnTo>
                <a:lnTo>
                  <a:pt x="186" y="38"/>
                </a:lnTo>
                <a:lnTo>
                  <a:pt x="186" y="48"/>
                </a:lnTo>
                <a:lnTo>
                  <a:pt x="186" y="126"/>
                </a:lnTo>
                <a:lnTo>
                  <a:pt x="158" y="126"/>
                </a:lnTo>
                <a:lnTo>
                  <a:pt x="158" y="56"/>
                </a:lnTo>
                <a:lnTo>
                  <a:pt x="158" y="56"/>
                </a:lnTo>
                <a:lnTo>
                  <a:pt x="156" y="44"/>
                </a:lnTo>
                <a:lnTo>
                  <a:pt x="152" y="34"/>
                </a:lnTo>
                <a:lnTo>
                  <a:pt x="144" y="28"/>
                </a:lnTo>
                <a:lnTo>
                  <a:pt x="134" y="26"/>
                </a:lnTo>
                <a:lnTo>
                  <a:pt x="134" y="26"/>
                </a:lnTo>
                <a:lnTo>
                  <a:pt x="122" y="28"/>
                </a:lnTo>
                <a:lnTo>
                  <a:pt x="114" y="34"/>
                </a:lnTo>
                <a:lnTo>
                  <a:pt x="110" y="44"/>
                </a:lnTo>
                <a:lnTo>
                  <a:pt x="108" y="56"/>
                </a:lnTo>
                <a:lnTo>
                  <a:pt x="108" y="126"/>
                </a:lnTo>
                <a:lnTo>
                  <a:pt x="80" y="126"/>
                </a:lnTo>
                <a:lnTo>
                  <a:pt x="80" y="56"/>
                </a:lnTo>
                <a:lnTo>
                  <a:pt x="80" y="56"/>
                </a:lnTo>
                <a:lnTo>
                  <a:pt x="78" y="44"/>
                </a:lnTo>
                <a:lnTo>
                  <a:pt x="72" y="34"/>
                </a:lnTo>
                <a:lnTo>
                  <a:pt x="64" y="28"/>
                </a:lnTo>
                <a:lnTo>
                  <a:pt x="54" y="26"/>
                </a:lnTo>
                <a:lnTo>
                  <a:pt x="54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" name="Freeform 214"/>
          <p:cNvSpPr>
            <a:spLocks/>
          </p:cNvSpPr>
          <p:nvPr userDrawn="1"/>
        </p:nvSpPr>
        <p:spPr bwMode="auto">
          <a:xfrm>
            <a:off x="3741738" y="1211263"/>
            <a:ext cx="131762" cy="168275"/>
          </a:xfrm>
          <a:custGeom>
            <a:avLst/>
            <a:gdLst>
              <a:gd name="T0" fmla="*/ 12 w 98"/>
              <a:gd name="T1" fmla="*/ 88 h 126"/>
              <a:gd name="T2" fmla="*/ 22 w 98"/>
              <a:gd name="T3" fmla="*/ 96 h 126"/>
              <a:gd name="T4" fmla="*/ 42 w 98"/>
              <a:gd name="T5" fmla="*/ 104 h 126"/>
              <a:gd name="T6" fmla="*/ 52 w 98"/>
              <a:gd name="T7" fmla="*/ 104 h 126"/>
              <a:gd name="T8" fmla="*/ 66 w 98"/>
              <a:gd name="T9" fmla="*/ 100 h 126"/>
              <a:gd name="T10" fmla="*/ 72 w 98"/>
              <a:gd name="T11" fmla="*/ 90 h 126"/>
              <a:gd name="T12" fmla="*/ 72 w 98"/>
              <a:gd name="T13" fmla="*/ 90 h 126"/>
              <a:gd name="T14" fmla="*/ 70 w 98"/>
              <a:gd name="T15" fmla="*/ 84 h 126"/>
              <a:gd name="T16" fmla="*/ 44 w 98"/>
              <a:gd name="T17" fmla="*/ 74 h 126"/>
              <a:gd name="T18" fmla="*/ 30 w 98"/>
              <a:gd name="T19" fmla="*/ 68 h 126"/>
              <a:gd name="T20" fmla="*/ 12 w 98"/>
              <a:gd name="T21" fmla="*/ 58 h 126"/>
              <a:gd name="T22" fmla="*/ 6 w 98"/>
              <a:gd name="T23" fmla="*/ 46 h 126"/>
              <a:gd name="T24" fmla="*/ 6 w 98"/>
              <a:gd name="T25" fmla="*/ 36 h 126"/>
              <a:gd name="T26" fmla="*/ 6 w 98"/>
              <a:gd name="T27" fmla="*/ 28 h 126"/>
              <a:gd name="T28" fmla="*/ 14 w 98"/>
              <a:gd name="T29" fmla="*/ 14 h 126"/>
              <a:gd name="T30" fmla="*/ 24 w 98"/>
              <a:gd name="T31" fmla="*/ 6 h 126"/>
              <a:gd name="T32" fmla="*/ 40 w 98"/>
              <a:gd name="T33" fmla="*/ 0 h 126"/>
              <a:gd name="T34" fmla="*/ 50 w 98"/>
              <a:gd name="T35" fmla="*/ 0 h 126"/>
              <a:gd name="T36" fmla="*/ 72 w 98"/>
              <a:gd name="T37" fmla="*/ 4 h 126"/>
              <a:gd name="T38" fmla="*/ 94 w 98"/>
              <a:gd name="T39" fmla="*/ 14 h 126"/>
              <a:gd name="T40" fmla="*/ 84 w 98"/>
              <a:gd name="T41" fmla="*/ 34 h 126"/>
              <a:gd name="T42" fmla="*/ 56 w 98"/>
              <a:gd name="T43" fmla="*/ 22 h 126"/>
              <a:gd name="T44" fmla="*/ 48 w 98"/>
              <a:gd name="T45" fmla="*/ 22 h 126"/>
              <a:gd name="T46" fmla="*/ 36 w 98"/>
              <a:gd name="T47" fmla="*/ 26 h 126"/>
              <a:gd name="T48" fmla="*/ 32 w 98"/>
              <a:gd name="T49" fmla="*/ 34 h 126"/>
              <a:gd name="T50" fmla="*/ 32 w 98"/>
              <a:gd name="T51" fmla="*/ 34 h 126"/>
              <a:gd name="T52" fmla="*/ 34 w 98"/>
              <a:gd name="T53" fmla="*/ 40 h 126"/>
              <a:gd name="T54" fmla="*/ 60 w 98"/>
              <a:gd name="T55" fmla="*/ 52 h 126"/>
              <a:gd name="T56" fmla="*/ 72 w 98"/>
              <a:gd name="T57" fmla="*/ 56 h 126"/>
              <a:gd name="T58" fmla="*/ 90 w 98"/>
              <a:gd name="T59" fmla="*/ 68 h 126"/>
              <a:gd name="T60" fmla="*/ 96 w 98"/>
              <a:gd name="T61" fmla="*/ 80 h 126"/>
              <a:gd name="T62" fmla="*/ 98 w 98"/>
              <a:gd name="T63" fmla="*/ 88 h 126"/>
              <a:gd name="T64" fmla="*/ 96 w 98"/>
              <a:gd name="T65" fmla="*/ 96 h 126"/>
              <a:gd name="T66" fmla="*/ 90 w 98"/>
              <a:gd name="T67" fmla="*/ 112 h 126"/>
              <a:gd name="T68" fmla="*/ 78 w 98"/>
              <a:gd name="T69" fmla="*/ 120 h 126"/>
              <a:gd name="T70" fmla="*/ 60 w 98"/>
              <a:gd name="T71" fmla="*/ 126 h 126"/>
              <a:gd name="T72" fmla="*/ 52 w 98"/>
              <a:gd name="T73" fmla="*/ 126 h 126"/>
              <a:gd name="T74" fmla="*/ 24 w 98"/>
              <a:gd name="T75" fmla="*/ 122 h 126"/>
              <a:gd name="T76" fmla="*/ 0 w 98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8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2" y="90"/>
                </a:lnTo>
                <a:lnTo>
                  <a:pt x="72" y="90"/>
                </a:lnTo>
                <a:lnTo>
                  <a:pt x="72" y="90"/>
                </a:lnTo>
                <a:lnTo>
                  <a:pt x="70" y="86"/>
                </a:lnTo>
                <a:lnTo>
                  <a:pt x="70" y="84"/>
                </a:lnTo>
                <a:lnTo>
                  <a:pt x="64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10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10" y="22"/>
                </a:lnTo>
                <a:lnTo>
                  <a:pt x="14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50" y="0"/>
                </a:lnTo>
                <a:lnTo>
                  <a:pt x="50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4" y="34"/>
                </a:lnTo>
                <a:lnTo>
                  <a:pt x="84" y="34"/>
                </a:lnTo>
                <a:lnTo>
                  <a:pt x="66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2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60" y="52"/>
                </a:lnTo>
                <a:lnTo>
                  <a:pt x="60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8" y="88"/>
                </a:lnTo>
                <a:lnTo>
                  <a:pt x="98" y="88"/>
                </a:lnTo>
                <a:lnTo>
                  <a:pt x="98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8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" name="Rectangle 215"/>
          <p:cNvSpPr>
            <a:spLocks noChangeArrowheads="1"/>
          </p:cNvSpPr>
          <p:nvPr userDrawn="1"/>
        </p:nvSpPr>
        <p:spPr bwMode="auto">
          <a:xfrm>
            <a:off x="3917950" y="1262063"/>
            <a:ext cx="93663" cy="381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" name="Freeform 216"/>
          <p:cNvSpPr>
            <a:spLocks/>
          </p:cNvSpPr>
          <p:nvPr userDrawn="1"/>
        </p:nvSpPr>
        <p:spPr bwMode="auto">
          <a:xfrm>
            <a:off x="4054475" y="1149350"/>
            <a:ext cx="101600" cy="228600"/>
          </a:xfrm>
          <a:custGeom>
            <a:avLst/>
            <a:gdLst>
              <a:gd name="T0" fmla="*/ 16 w 76"/>
              <a:gd name="T1" fmla="*/ 72 h 170"/>
              <a:gd name="T2" fmla="*/ 0 w 76"/>
              <a:gd name="T3" fmla="*/ 72 h 170"/>
              <a:gd name="T4" fmla="*/ 0 w 76"/>
              <a:gd name="T5" fmla="*/ 48 h 170"/>
              <a:gd name="T6" fmla="*/ 16 w 76"/>
              <a:gd name="T7" fmla="*/ 48 h 170"/>
              <a:gd name="T8" fmla="*/ 16 w 76"/>
              <a:gd name="T9" fmla="*/ 40 h 170"/>
              <a:gd name="T10" fmla="*/ 16 w 76"/>
              <a:gd name="T11" fmla="*/ 40 h 170"/>
              <a:gd name="T12" fmla="*/ 16 w 76"/>
              <a:gd name="T13" fmla="*/ 30 h 170"/>
              <a:gd name="T14" fmla="*/ 18 w 76"/>
              <a:gd name="T15" fmla="*/ 22 h 170"/>
              <a:gd name="T16" fmla="*/ 22 w 76"/>
              <a:gd name="T17" fmla="*/ 14 h 170"/>
              <a:gd name="T18" fmla="*/ 26 w 76"/>
              <a:gd name="T19" fmla="*/ 8 h 170"/>
              <a:gd name="T20" fmla="*/ 26 w 76"/>
              <a:gd name="T21" fmla="*/ 8 h 170"/>
              <a:gd name="T22" fmla="*/ 30 w 76"/>
              <a:gd name="T23" fmla="*/ 4 h 170"/>
              <a:gd name="T24" fmla="*/ 38 w 76"/>
              <a:gd name="T25" fmla="*/ 2 h 170"/>
              <a:gd name="T26" fmla="*/ 44 w 76"/>
              <a:gd name="T27" fmla="*/ 0 h 170"/>
              <a:gd name="T28" fmla="*/ 54 w 76"/>
              <a:gd name="T29" fmla="*/ 0 h 170"/>
              <a:gd name="T30" fmla="*/ 54 w 76"/>
              <a:gd name="T31" fmla="*/ 0 h 170"/>
              <a:gd name="T32" fmla="*/ 66 w 76"/>
              <a:gd name="T33" fmla="*/ 0 h 170"/>
              <a:gd name="T34" fmla="*/ 76 w 76"/>
              <a:gd name="T35" fmla="*/ 2 h 170"/>
              <a:gd name="T36" fmla="*/ 76 w 76"/>
              <a:gd name="T37" fmla="*/ 26 h 170"/>
              <a:gd name="T38" fmla="*/ 76 w 76"/>
              <a:gd name="T39" fmla="*/ 26 h 170"/>
              <a:gd name="T40" fmla="*/ 68 w 76"/>
              <a:gd name="T41" fmla="*/ 24 h 170"/>
              <a:gd name="T42" fmla="*/ 60 w 76"/>
              <a:gd name="T43" fmla="*/ 24 h 170"/>
              <a:gd name="T44" fmla="*/ 60 w 76"/>
              <a:gd name="T45" fmla="*/ 24 h 170"/>
              <a:gd name="T46" fmla="*/ 52 w 76"/>
              <a:gd name="T47" fmla="*/ 24 h 170"/>
              <a:gd name="T48" fmla="*/ 48 w 76"/>
              <a:gd name="T49" fmla="*/ 28 h 170"/>
              <a:gd name="T50" fmla="*/ 44 w 76"/>
              <a:gd name="T51" fmla="*/ 34 h 170"/>
              <a:gd name="T52" fmla="*/ 44 w 76"/>
              <a:gd name="T53" fmla="*/ 42 h 170"/>
              <a:gd name="T54" fmla="*/ 44 w 76"/>
              <a:gd name="T55" fmla="*/ 48 h 170"/>
              <a:gd name="T56" fmla="*/ 76 w 76"/>
              <a:gd name="T57" fmla="*/ 48 h 170"/>
              <a:gd name="T58" fmla="*/ 76 w 76"/>
              <a:gd name="T59" fmla="*/ 72 h 170"/>
              <a:gd name="T60" fmla="*/ 44 w 76"/>
              <a:gd name="T61" fmla="*/ 72 h 170"/>
              <a:gd name="T62" fmla="*/ 44 w 76"/>
              <a:gd name="T63" fmla="*/ 170 h 170"/>
              <a:gd name="T64" fmla="*/ 16 w 76"/>
              <a:gd name="T65" fmla="*/ 170 h 170"/>
              <a:gd name="T66" fmla="*/ 16 w 76"/>
              <a:gd name="T67" fmla="*/ 72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6" h="170">
                <a:moveTo>
                  <a:pt x="16" y="72"/>
                </a:moveTo>
                <a:lnTo>
                  <a:pt x="0" y="72"/>
                </a:lnTo>
                <a:lnTo>
                  <a:pt x="0" y="48"/>
                </a:lnTo>
                <a:lnTo>
                  <a:pt x="16" y="48"/>
                </a:lnTo>
                <a:lnTo>
                  <a:pt x="16" y="40"/>
                </a:lnTo>
                <a:lnTo>
                  <a:pt x="16" y="40"/>
                </a:lnTo>
                <a:lnTo>
                  <a:pt x="16" y="30"/>
                </a:lnTo>
                <a:lnTo>
                  <a:pt x="18" y="22"/>
                </a:lnTo>
                <a:lnTo>
                  <a:pt x="22" y="14"/>
                </a:lnTo>
                <a:lnTo>
                  <a:pt x="26" y="8"/>
                </a:lnTo>
                <a:lnTo>
                  <a:pt x="26" y="8"/>
                </a:lnTo>
                <a:lnTo>
                  <a:pt x="30" y="4"/>
                </a:lnTo>
                <a:lnTo>
                  <a:pt x="38" y="2"/>
                </a:lnTo>
                <a:lnTo>
                  <a:pt x="44" y="0"/>
                </a:lnTo>
                <a:lnTo>
                  <a:pt x="54" y="0"/>
                </a:lnTo>
                <a:lnTo>
                  <a:pt x="54" y="0"/>
                </a:lnTo>
                <a:lnTo>
                  <a:pt x="66" y="0"/>
                </a:lnTo>
                <a:lnTo>
                  <a:pt x="76" y="2"/>
                </a:lnTo>
                <a:lnTo>
                  <a:pt x="76" y="26"/>
                </a:lnTo>
                <a:lnTo>
                  <a:pt x="76" y="26"/>
                </a:lnTo>
                <a:lnTo>
                  <a:pt x="68" y="24"/>
                </a:lnTo>
                <a:lnTo>
                  <a:pt x="60" y="24"/>
                </a:lnTo>
                <a:lnTo>
                  <a:pt x="60" y="24"/>
                </a:lnTo>
                <a:lnTo>
                  <a:pt x="52" y="24"/>
                </a:lnTo>
                <a:lnTo>
                  <a:pt x="48" y="28"/>
                </a:lnTo>
                <a:lnTo>
                  <a:pt x="44" y="34"/>
                </a:lnTo>
                <a:lnTo>
                  <a:pt x="44" y="42"/>
                </a:lnTo>
                <a:lnTo>
                  <a:pt x="44" y="48"/>
                </a:lnTo>
                <a:lnTo>
                  <a:pt x="76" y="48"/>
                </a:lnTo>
                <a:lnTo>
                  <a:pt x="76" y="72"/>
                </a:lnTo>
                <a:lnTo>
                  <a:pt x="44" y="72"/>
                </a:lnTo>
                <a:lnTo>
                  <a:pt x="44" y="170"/>
                </a:lnTo>
                <a:lnTo>
                  <a:pt x="16" y="170"/>
                </a:lnTo>
                <a:lnTo>
                  <a:pt x="16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6" name="Freeform 217"/>
          <p:cNvSpPr>
            <a:spLocks noEditPoints="1"/>
          </p:cNvSpPr>
          <p:nvPr userDrawn="1"/>
        </p:nvSpPr>
        <p:spPr bwMode="auto">
          <a:xfrm>
            <a:off x="4191000" y="1208088"/>
            <a:ext cx="174625" cy="171450"/>
          </a:xfrm>
          <a:custGeom>
            <a:avLst/>
            <a:gdLst>
              <a:gd name="T0" fmla="*/ 0 w 130"/>
              <a:gd name="T1" fmla="*/ 64 h 128"/>
              <a:gd name="T2" fmla="*/ 0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0 w 130"/>
              <a:gd name="T9" fmla="*/ 2 h 128"/>
              <a:gd name="T10" fmla="*/ 64 w 130"/>
              <a:gd name="T11" fmla="*/ 0 h 128"/>
              <a:gd name="T12" fmla="*/ 90 w 130"/>
              <a:gd name="T13" fmla="*/ 6 h 128"/>
              <a:gd name="T14" fmla="*/ 112 w 130"/>
              <a:gd name="T15" fmla="*/ 20 h 128"/>
              <a:gd name="T16" fmla="*/ 124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4 w 130"/>
              <a:gd name="T23" fmla="*/ 90 h 128"/>
              <a:gd name="T24" fmla="*/ 112 w 130"/>
              <a:gd name="T25" fmla="*/ 110 h 128"/>
              <a:gd name="T26" fmla="*/ 90 w 130"/>
              <a:gd name="T27" fmla="*/ 124 h 128"/>
              <a:gd name="T28" fmla="*/ 64 w 130"/>
              <a:gd name="T29" fmla="*/ 128 h 128"/>
              <a:gd name="T30" fmla="*/ 50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0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0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4 w 130"/>
              <a:gd name="T51" fmla="*/ 26 h 128"/>
              <a:gd name="T52" fmla="*/ 48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4 w 130"/>
              <a:gd name="T69" fmla="*/ 104 h 128"/>
              <a:gd name="T70" fmla="*/ 72 w 130"/>
              <a:gd name="T71" fmla="*/ 104 h 128"/>
              <a:gd name="T72" fmla="*/ 86 w 130"/>
              <a:gd name="T73" fmla="*/ 98 h 128"/>
              <a:gd name="T74" fmla="*/ 96 w 130"/>
              <a:gd name="T75" fmla="*/ 86 h 128"/>
              <a:gd name="T76" fmla="*/ 100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0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78" y="2"/>
                </a:lnTo>
                <a:lnTo>
                  <a:pt x="90" y="6"/>
                </a:lnTo>
                <a:lnTo>
                  <a:pt x="102" y="12"/>
                </a:lnTo>
                <a:lnTo>
                  <a:pt x="112" y="20"/>
                </a:lnTo>
                <a:lnTo>
                  <a:pt x="118" y="28"/>
                </a:lnTo>
                <a:lnTo>
                  <a:pt x="124" y="40"/>
                </a:lnTo>
                <a:lnTo>
                  <a:pt x="128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28" y="78"/>
                </a:lnTo>
                <a:lnTo>
                  <a:pt x="124" y="90"/>
                </a:lnTo>
                <a:lnTo>
                  <a:pt x="118" y="100"/>
                </a:lnTo>
                <a:lnTo>
                  <a:pt x="112" y="110"/>
                </a:lnTo>
                <a:lnTo>
                  <a:pt x="102" y="118"/>
                </a:lnTo>
                <a:lnTo>
                  <a:pt x="90" y="124"/>
                </a:lnTo>
                <a:lnTo>
                  <a:pt x="78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0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0" y="56"/>
                </a:lnTo>
                <a:lnTo>
                  <a:pt x="98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48" y="28"/>
                </a:lnTo>
                <a:lnTo>
                  <a:pt x="42" y="32"/>
                </a:lnTo>
                <a:lnTo>
                  <a:pt x="38" y="36"/>
                </a:lnTo>
                <a:lnTo>
                  <a:pt x="32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80" y="102"/>
                </a:lnTo>
                <a:lnTo>
                  <a:pt x="86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0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" name="Freeform 218"/>
          <p:cNvSpPr>
            <a:spLocks/>
          </p:cNvSpPr>
          <p:nvPr userDrawn="1"/>
        </p:nvSpPr>
        <p:spPr bwMode="auto">
          <a:xfrm>
            <a:off x="4410075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4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2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88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0 w 114"/>
              <a:gd name="T57" fmla="*/ 50 h 128"/>
              <a:gd name="T58" fmla="*/ 28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28 w 114"/>
              <a:gd name="T67" fmla="*/ 72 h 128"/>
              <a:gd name="T68" fmla="*/ 30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6 w 114"/>
              <a:gd name="T79" fmla="*/ 104 h 128"/>
              <a:gd name="T80" fmla="*/ 64 w 114"/>
              <a:gd name="T81" fmla="*/ 104 h 128"/>
              <a:gd name="T82" fmla="*/ 64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6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2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4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2" y="22"/>
                </a:lnTo>
                <a:lnTo>
                  <a:pt x="96" y="40"/>
                </a:lnTo>
                <a:lnTo>
                  <a:pt x="96" y="40"/>
                </a:lnTo>
                <a:lnTo>
                  <a:pt x="88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6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2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" name="Freeform 219"/>
          <p:cNvSpPr>
            <a:spLocks/>
          </p:cNvSpPr>
          <p:nvPr userDrawn="1"/>
        </p:nvSpPr>
        <p:spPr bwMode="auto">
          <a:xfrm>
            <a:off x="4608513" y="1212850"/>
            <a:ext cx="147637" cy="166688"/>
          </a:xfrm>
          <a:custGeom>
            <a:avLst/>
            <a:gdLst>
              <a:gd name="T0" fmla="*/ 0 w 110"/>
              <a:gd name="T1" fmla="*/ 78 h 124"/>
              <a:gd name="T2" fmla="*/ 0 w 110"/>
              <a:gd name="T3" fmla="*/ 0 h 124"/>
              <a:gd name="T4" fmla="*/ 28 w 110"/>
              <a:gd name="T5" fmla="*/ 0 h 124"/>
              <a:gd name="T6" fmla="*/ 28 w 110"/>
              <a:gd name="T7" fmla="*/ 70 h 124"/>
              <a:gd name="T8" fmla="*/ 28 w 110"/>
              <a:gd name="T9" fmla="*/ 70 h 124"/>
              <a:gd name="T10" fmla="*/ 30 w 110"/>
              <a:gd name="T11" fmla="*/ 82 h 124"/>
              <a:gd name="T12" fmla="*/ 36 w 110"/>
              <a:gd name="T13" fmla="*/ 92 h 124"/>
              <a:gd name="T14" fmla="*/ 44 w 110"/>
              <a:gd name="T15" fmla="*/ 96 h 124"/>
              <a:gd name="T16" fmla="*/ 54 w 110"/>
              <a:gd name="T17" fmla="*/ 98 h 124"/>
              <a:gd name="T18" fmla="*/ 54 w 110"/>
              <a:gd name="T19" fmla="*/ 98 h 124"/>
              <a:gd name="T20" fmla="*/ 66 w 110"/>
              <a:gd name="T21" fmla="*/ 96 h 124"/>
              <a:gd name="T22" fmla="*/ 74 w 110"/>
              <a:gd name="T23" fmla="*/ 90 h 124"/>
              <a:gd name="T24" fmla="*/ 80 w 110"/>
              <a:gd name="T25" fmla="*/ 82 h 124"/>
              <a:gd name="T26" fmla="*/ 82 w 110"/>
              <a:gd name="T27" fmla="*/ 68 h 124"/>
              <a:gd name="T28" fmla="*/ 82 w 110"/>
              <a:gd name="T29" fmla="*/ 0 h 124"/>
              <a:gd name="T30" fmla="*/ 110 w 110"/>
              <a:gd name="T31" fmla="*/ 0 h 124"/>
              <a:gd name="T32" fmla="*/ 110 w 110"/>
              <a:gd name="T33" fmla="*/ 122 h 124"/>
              <a:gd name="T34" fmla="*/ 82 w 110"/>
              <a:gd name="T35" fmla="*/ 122 h 124"/>
              <a:gd name="T36" fmla="*/ 82 w 110"/>
              <a:gd name="T37" fmla="*/ 102 h 124"/>
              <a:gd name="T38" fmla="*/ 82 w 110"/>
              <a:gd name="T39" fmla="*/ 102 h 124"/>
              <a:gd name="T40" fmla="*/ 76 w 110"/>
              <a:gd name="T41" fmla="*/ 112 h 124"/>
              <a:gd name="T42" fmla="*/ 68 w 110"/>
              <a:gd name="T43" fmla="*/ 118 h 124"/>
              <a:gd name="T44" fmla="*/ 58 w 110"/>
              <a:gd name="T45" fmla="*/ 122 h 124"/>
              <a:gd name="T46" fmla="*/ 44 w 110"/>
              <a:gd name="T47" fmla="*/ 124 h 124"/>
              <a:gd name="T48" fmla="*/ 44 w 110"/>
              <a:gd name="T49" fmla="*/ 124 h 124"/>
              <a:gd name="T50" fmla="*/ 34 w 110"/>
              <a:gd name="T51" fmla="*/ 124 h 124"/>
              <a:gd name="T52" fmla="*/ 26 w 110"/>
              <a:gd name="T53" fmla="*/ 122 h 124"/>
              <a:gd name="T54" fmla="*/ 18 w 110"/>
              <a:gd name="T55" fmla="*/ 118 h 124"/>
              <a:gd name="T56" fmla="*/ 12 w 110"/>
              <a:gd name="T57" fmla="*/ 112 h 124"/>
              <a:gd name="T58" fmla="*/ 8 w 110"/>
              <a:gd name="T59" fmla="*/ 104 h 124"/>
              <a:gd name="T60" fmla="*/ 4 w 110"/>
              <a:gd name="T61" fmla="*/ 96 h 124"/>
              <a:gd name="T62" fmla="*/ 2 w 110"/>
              <a:gd name="T63" fmla="*/ 88 h 124"/>
              <a:gd name="T64" fmla="*/ 0 w 110"/>
              <a:gd name="T65" fmla="*/ 78 h 124"/>
              <a:gd name="T66" fmla="*/ 0 w 110"/>
              <a:gd name="T67" fmla="*/ 7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0" h="124">
                <a:moveTo>
                  <a:pt x="0" y="78"/>
                </a:moveTo>
                <a:lnTo>
                  <a:pt x="0" y="0"/>
                </a:lnTo>
                <a:lnTo>
                  <a:pt x="28" y="0"/>
                </a:lnTo>
                <a:lnTo>
                  <a:pt x="28" y="70"/>
                </a:lnTo>
                <a:lnTo>
                  <a:pt x="28" y="70"/>
                </a:lnTo>
                <a:lnTo>
                  <a:pt x="30" y="82"/>
                </a:lnTo>
                <a:lnTo>
                  <a:pt x="36" y="92"/>
                </a:lnTo>
                <a:lnTo>
                  <a:pt x="44" y="96"/>
                </a:lnTo>
                <a:lnTo>
                  <a:pt x="54" y="98"/>
                </a:lnTo>
                <a:lnTo>
                  <a:pt x="54" y="98"/>
                </a:lnTo>
                <a:lnTo>
                  <a:pt x="66" y="96"/>
                </a:lnTo>
                <a:lnTo>
                  <a:pt x="74" y="90"/>
                </a:lnTo>
                <a:lnTo>
                  <a:pt x="80" y="82"/>
                </a:lnTo>
                <a:lnTo>
                  <a:pt x="82" y="68"/>
                </a:lnTo>
                <a:lnTo>
                  <a:pt x="82" y="0"/>
                </a:lnTo>
                <a:lnTo>
                  <a:pt x="110" y="0"/>
                </a:lnTo>
                <a:lnTo>
                  <a:pt x="110" y="122"/>
                </a:lnTo>
                <a:lnTo>
                  <a:pt x="82" y="122"/>
                </a:lnTo>
                <a:lnTo>
                  <a:pt x="82" y="102"/>
                </a:lnTo>
                <a:lnTo>
                  <a:pt x="82" y="102"/>
                </a:lnTo>
                <a:lnTo>
                  <a:pt x="76" y="112"/>
                </a:lnTo>
                <a:lnTo>
                  <a:pt x="68" y="118"/>
                </a:lnTo>
                <a:lnTo>
                  <a:pt x="58" y="122"/>
                </a:lnTo>
                <a:lnTo>
                  <a:pt x="44" y="124"/>
                </a:lnTo>
                <a:lnTo>
                  <a:pt x="44" y="124"/>
                </a:lnTo>
                <a:lnTo>
                  <a:pt x="34" y="124"/>
                </a:lnTo>
                <a:lnTo>
                  <a:pt x="26" y="122"/>
                </a:lnTo>
                <a:lnTo>
                  <a:pt x="18" y="118"/>
                </a:lnTo>
                <a:lnTo>
                  <a:pt x="12" y="112"/>
                </a:lnTo>
                <a:lnTo>
                  <a:pt x="8" y="104"/>
                </a:lnTo>
                <a:lnTo>
                  <a:pt x="4" y="96"/>
                </a:lnTo>
                <a:lnTo>
                  <a:pt x="2" y="88"/>
                </a:lnTo>
                <a:lnTo>
                  <a:pt x="0" y="78"/>
                </a:lnTo>
                <a:lnTo>
                  <a:pt x="0" y="7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9" name="Freeform 220"/>
          <p:cNvSpPr>
            <a:spLocks/>
          </p:cNvSpPr>
          <p:nvPr userDrawn="1"/>
        </p:nvSpPr>
        <p:spPr bwMode="auto">
          <a:xfrm>
            <a:off x="4808538" y="1211263"/>
            <a:ext cx="128587" cy="168275"/>
          </a:xfrm>
          <a:custGeom>
            <a:avLst/>
            <a:gdLst>
              <a:gd name="T0" fmla="*/ 12 w 96"/>
              <a:gd name="T1" fmla="*/ 88 h 126"/>
              <a:gd name="T2" fmla="*/ 22 w 96"/>
              <a:gd name="T3" fmla="*/ 96 h 126"/>
              <a:gd name="T4" fmla="*/ 42 w 96"/>
              <a:gd name="T5" fmla="*/ 104 h 126"/>
              <a:gd name="T6" fmla="*/ 52 w 96"/>
              <a:gd name="T7" fmla="*/ 104 h 126"/>
              <a:gd name="T8" fmla="*/ 66 w 96"/>
              <a:gd name="T9" fmla="*/ 100 h 126"/>
              <a:gd name="T10" fmla="*/ 70 w 96"/>
              <a:gd name="T11" fmla="*/ 90 h 126"/>
              <a:gd name="T12" fmla="*/ 70 w 96"/>
              <a:gd name="T13" fmla="*/ 90 h 126"/>
              <a:gd name="T14" fmla="*/ 68 w 96"/>
              <a:gd name="T15" fmla="*/ 84 h 126"/>
              <a:gd name="T16" fmla="*/ 44 w 96"/>
              <a:gd name="T17" fmla="*/ 74 h 126"/>
              <a:gd name="T18" fmla="*/ 30 w 96"/>
              <a:gd name="T19" fmla="*/ 68 h 126"/>
              <a:gd name="T20" fmla="*/ 12 w 96"/>
              <a:gd name="T21" fmla="*/ 58 h 126"/>
              <a:gd name="T22" fmla="*/ 6 w 96"/>
              <a:gd name="T23" fmla="*/ 46 h 126"/>
              <a:gd name="T24" fmla="*/ 6 w 96"/>
              <a:gd name="T25" fmla="*/ 36 h 126"/>
              <a:gd name="T26" fmla="*/ 6 w 96"/>
              <a:gd name="T27" fmla="*/ 28 h 126"/>
              <a:gd name="T28" fmla="*/ 12 w 96"/>
              <a:gd name="T29" fmla="*/ 14 h 126"/>
              <a:gd name="T30" fmla="*/ 24 w 96"/>
              <a:gd name="T31" fmla="*/ 6 h 126"/>
              <a:gd name="T32" fmla="*/ 40 w 96"/>
              <a:gd name="T33" fmla="*/ 0 h 126"/>
              <a:gd name="T34" fmla="*/ 48 w 96"/>
              <a:gd name="T35" fmla="*/ 0 h 126"/>
              <a:gd name="T36" fmla="*/ 72 w 96"/>
              <a:gd name="T37" fmla="*/ 4 h 126"/>
              <a:gd name="T38" fmla="*/ 94 w 96"/>
              <a:gd name="T39" fmla="*/ 14 h 126"/>
              <a:gd name="T40" fmla="*/ 82 w 96"/>
              <a:gd name="T41" fmla="*/ 34 h 126"/>
              <a:gd name="T42" fmla="*/ 56 w 96"/>
              <a:gd name="T43" fmla="*/ 22 h 126"/>
              <a:gd name="T44" fmla="*/ 48 w 96"/>
              <a:gd name="T45" fmla="*/ 22 h 126"/>
              <a:gd name="T46" fmla="*/ 36 w 96"/>
              <a:gd name="T47" fmla="*/ 26 h 126"/>
              <a:gd name="T48" fmla="*/ 32 w 96"/>
              <a:gd name="T49" fmla="*/ 34 h 126"/>
              <a:gd name="T50" fmla="*/ 32 w 96"/>
              <a:gd name="T51" fmla="*/ 34 h 126"/>
              <a:gd name="T52" fmla="*/ 34 w 96"/>
              <a:gd name="T53" fmla="*/ 40 h 126"/>
              <a:gd name="T54" fmla="*/ 58 w 96"/>
              <a:gd name="T55" fmla="*/ 52 h 126"/>
              <a:gd name="T56" fmla="*/ 72 w 96"/>
              <a:gd name="T57" fmla="*/ 56 h 126"/>
              <a:gd name="T58" fmla="*/ 90 w 96"/>
              <a:gd name="T59" fmla="*/ 68 h 126"/>
              <a:gd name="T60" fmla="*/ 96 w 96"/>
              <a:gd name="T61" fmla="*/ 80 h 126"/>
              <a:gd name="T62" fmla="*/ 96 w 96"/>
              <a:gd name="T63" fmla="*/ 88 h 126"/>
              <a:gd name="T64" fmla="*/ 96 w 96"/>
              <a:gd name="T65" fmla="*/ 96 h 126"/>
              <a:gd name="T66" fmla="*/ 90 w 96"/>
              <a:gd name="T67" fmla="*/ 112 h 126"/>
              <a:gd name="T68" fmla="*/ 76 w 96"/>
              <a:gd name="T69" fmla="*/ 120 h 126"/>
              <a:gd name="T70" fmla="*/ 60 w 96"/>
              <a:gd name="T71" fmla="*/ 126 h 126"/>
              <a:gd name="T72" fmla="*/ 52 w 96"/>
              <a:gd name="T73" fmla="*/ 126 h 126"/>
              <a:gd name="T74" fmla="*/ 24 w 96"/>
              <a:gd name="T75" fmla="*/ 122 h 126"/>
              <a:gd name="T76" fmla="*/ 0 w 96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6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0" y="90"/>
                </a:lnTo>
                <a:lnTo>
                  <a:pt x="70" y="90"/>
                </a:lnTo>
                <a:lnTo>
                  <a:pt x="70" y="90"/>
                </a:lnTo>
                <a:lnTo>
                  <a:pt x="70" y="86"/>
                </a:lnTo>
                <a:lnTo>
                  <a:pt x="68" y="84"/>
                </a:lnTo>
                <a:lnTo>
                  <a:pt x="62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8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8" y="22"/>
                </a:lnTo>
                <a:lnTo>
                  <a:pt x="12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48" y="0"/>
                </a:lnTo>
                <a:lnTo>
                  <a:pt x="48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2" y="34"/>
                </a:lnTo>
                <a:lnTo>
                  <a:pt x="82" y="34"/>
                </a:lnTo>
                <a:lnTo>
                  <a:pt x="64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0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58" y="52"/>
                </a:lnTo>
                <a:lnTo>
                  <a:pt x="58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6" y="88"/>
                </a:lnTo>
                <a:lnTo>
                  <a:pt x="96" y="88"/>
                </a:lnTo>
                <a:lnTo>
                  <a:pt x="96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6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" name="Freeform 221"/>
          <p:cNvSpPr>
            <a:spLocks noEditPoints="1"/>
          </p:cNvSpPr>
          <p:nvPr userDrawn="1"/>
        </p:nvSpPr>
        <p:spPr bwMode="auto">
          <a:xfrm>
            <a:off x="4983163" y="1208088"/>
            <a:ext cx="157162" cy="171450"/>
          </a:xfrm>
          <a:custGeom>
            <a:avLst/>
            <a:gdLst>
              <a:gd name="T0" fmla="*/ 0 w 118"/>
              <a:gd name="T1" fmla="*/ 64 h 128"/>
              <a:gd name="T2" fmla="*/ 2 w 118"/>
              <a:gd name="T3" fmla="*/ 52 h 128"/>
              <a:gd name="T4" fmla="*/ 10 w 118"/>
              <a:gd name="T5" fmla="*/ 30 h 128"/>
              <a:gd name="T6" fmla="*/ 26 w 118"/>
              <a:gd name="T7" fmla="*/ 12 h 128"/>
              <a:gd name="T8" fmla="*/ 48 w 118"/>
              <a:gd name="T9" fmla="*/ 2 h 128"/>
              <a:gd name="T10" fmla="*/ 60 w 118"/>
              <a:gd name="T11" fmla="*/ 0 h 128"/>
              <a:gd name="T12" fmla="*/ 86 w 118"/>
              <a:gd name="T13" fmla="*/ 6 h 128"/>
              <a:gd name="T14" fmla="*/ 104 w 118"/>
              <a:gd name="T15" fmla="*/ 20 h 128"/>
              <a:gd name="T16" fmla="*/ 114 w 118"/>
              <a:gd name="T17" fmla="*/ 42 h 128"/>
              <a:gd name="T18" fmla="*/ 118 w 118"/>
              <a:gd name="T19" fmla="*/ 66 h 128"/>
              <a:gd name="T20" fmla="*/ 118 w 118"/>
              <a:gd name="T21" fmla="*/ 74 h 128"/>
              <a:gd name="T22" fmla="*/ 28 w 118"/>
              <a:gd name="T23" fmla="*/ 74 h 128"/>
              <a:gd name="T24" fmla="*/ 36 w 118"/>
              <a:gd name="T25" fmla="*/ 94 h 128"/>
              <a:gd name="T26" fmla="*/ 50 w 118"/>
              <a:gd name="T27" fmla="*/ 104 h 128"/>
              <a:gd name="T28" fmla="*/ 64 w 118"/>
              <a:gd name="T29" fmla="*/ 106 h 128"/>
              <a:gd name="T30" fmla="*/ 82 w 118"/>
              <a:gd name="T31" fmla="*/ 102 h 128"/>
              <a:gd name="T32" fmla="*/ 96 w 118"/>
              <a:gd name="T33" fmla="*/ 92 h 128"/>
              <a:gd name="T34" fmla="*/ 114 w 118"/>
              <a:gd name="T35" fmla="*/ 106 h 128"/>
              <a:gd name="T36" fmla="*/ 92 w 118"/>
              <a:gd name="T37" fmla="*/ 122 h 128"/>
              <a:gd name="T38" fmla="*/ 62 w 118"/>
              <a:gd name="T39" fmla="*/ 128 h 128"/>
              <a:gd name="T40" fmla="*/ 50 w 118"/>
              <a:gd name="T41" fmla="*/ 128 h 128"/>
              <a:gd name="T42" fmla="*/ 28 w 118"/>
              <a:gd name="T43" fmla="*/ 118 h 128"/>
              <a:gd name="T44" fmla="*/ 10 w 118"/>
              <a:gd name="T45" fmla="*/ 102 h 128"/>
              <a:gd name="T46" fmla="*/ 2 w 118"/>
              <a:gd name="T47" fmla="*/ 78 h 128"/>
              <a:gd name="T48" fmla="*/ 0 w 118"/>
              <a:gd name="T49" fmla="*/ 66 h 128"/>
              <a:gd name="T50" fmla="*/ 90 w 118"/>
              <a:gd name="T51" fmla="*/ 56 h 128"/>
              <a:gd name="T52" fmla="*/ 82 w 118"/>
              <a:gd name="T53" fmla="*/ 34 h 128"/>
              <a:gd name="T54" fmla="*/ 72 w 118"/>
              <a:gd name="T55" fmla="*/ 26 h 128"/>
              <a:gd name="T56" fmla="*/ 60 w 118"/>
              <a:gd name="T57" fmla="*/ 24 h 128"/>
              <a:gd name="T58" fmla="*/ 54 w 118"/>
              <a:gd name="T59" fmla="*/ 24 h 128"/>
              <a:gd name="T60" fmla="*/ 38 w 118"/>
              <a:gd name="T61" fmla="*/ 32 h 128"/>
              <a:gd name="T62" fmla="*/ 28 w 118"/>
              <a:gd name="T6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6" y="20"/>
                </a:lnTo>
                <a:lnTo>
                  <a:pt x="26" y="12"/>
                </a:lnTo>
                <a:lnTo>
                  <a:pt x="36" y="6"/>
                </a:lnTo>
                <a:lnTo>
                  <a:pt x="48" y="2"/>
                </a:lnTo>
                <a:lnTo>
                  <a:pt x="60" y="0"/>
                </a:lnTo>
                <a:lnTo>
                  <a:pt x="60" y="0"/>
                </a:lnTo>
                <a:lnTo>
                  <a:pt x="74" y="2"/>
                </a:lnTo>
                <a:lnTo>
                  <a:pt x="86" y="6"/>
                </a:lnTo>
                <a:lnTo>
                  <a:pt x="96" y="12"/>
                </a:lnTo>
                <a:lnTo>
                  <a:pt x="104" y="20"/>
                </a:lnTo>
                <a:lnTo>
                  <a:pt x="110" y="30"/>
                </a:lnTo>
                <a:lnTo>
                  <a:pt x="114" y="42"/>
                </a:lnTo>
                <a:lnTo>
                  <a:pt x="118" y="54"/>
                </a:lnTo>
                <a:lnTo>
                  <a:pt x="118" y="66"/>
                </a:lnTo>
                <a:lnTo>
                  <a:pt x="118" y="66"/>
                </a:lnTo>
                <a:lnTo>
                  <a:pt x="118" y="74"/>
                </a:lnTo>
                <a:lnTo>
                  <a:pt x="28" y="74"/>
                </a:lnTo>
                <a:lnTo>
                  <a:pt x="28" y="74"/>
                </a:lnTo>
                <a:lnTo>
                  <a:pt x="32" y="88"/>
                </a:lnTo>
                <a:lnTo>
                  <a:pt x="36" y="94"/>
                </a:lnTo>
                <a:lnTo>
                  <a:pt x="40" y="98"/>
                </a:lnTo>
                <a:lnTo>
                  <a:pt x="50" y="104"/>
                </a:lnTo>
                <a:lnTo>
                  <a:pt x="64" y="106"/>
                </a:lnTo>
                <a:lnTo>
                  <a:pt x="64" y="106"/>
                </a:lnTo>
                <a:lnTo>
                  <a:pt x="74" y="104"/>
                </a:lnTo>
                <a:lnTo>
                  <a:pt x="82" y="102"/>
                </a:lnTo>
                <a:lnTo>
                  <a:pt x="90" y="98"/>
                </a:lnTo>
                <a:lnTo>
                  <a:pt x="96" y="92"/>
                </a:lnTo>
                <a:lnTo>
                  <a:pt x="114" y="106"/>
                </a:lnTo>
                <a:lnTo>
                  <a:pt x="114" y="106"/>
                </a:lnTo>
                <a:lnTo>
                  <a:pt x="104" y="116"/>
                </a:lnTo>
                <a:lnTo>
                  <a:pt x="92" y="122"/>
                </a:lnTo>
                <a:lnTo>
                  <a:pt x="78" y="128"/>
                </a:lnTo>
                <a:lnTo>
                  <a:pt x="62" y="128"/>
                </a:lnTo>
                <a:lnTo>
                  <a:pt x="62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2"/>
                </a:lnTo>
                <a:lnTo>
                  <a:pt x="10" y="102"/>
                </a:lnTo>
                <a:lnTo>
                  <a:pt x="4" y="92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90" y="56"/>
                </a:moveTo>
                <a:lnTo>
                  <a:pt x="90" y="56"/>
                </a:lnTo>
                <a:lnTo>
                  <a:pt x="88" y="44"/>
                </a:lnTo>
                <a:lnTo>
                  <a:pt x="82" y="34"/>
                </a:lnTo>
                <a:lnTo>
                  <a:pt x="78" y="30"/>
                </a:lnTo>
                <a:lnTo>
                  <a:pt x="72" y="26"/>
                </a:lnTo>
                <a:lnTo>
                  <a:pt x="66" y="24"/>
                </a:lnTo>
                <a:lnTo>
                  <a:pt x="60" y="24"/>
                </a:lnTo>
                <a:lnTo>
                  <a:pt x="60" y="24"/>
                </a:lnTo>
                <a:lnTo>
                  <a:pt x="54" y="24"/>
                </a:lnTo>
                <a:lnTo>
                  <a:pt x="48" y="26"/>
                </a:lnTo>
                <a:lnTo>
                  <a:pt x="38" y="32"/>
                </a:lnTo>
                <a:lnTo>
                  <a:pt x="32" y="44"/>
                </a:lnTo>
                <a:lnTo>
                  <a:pt x="28" y="56"/>
                </a:lnTo>
                <a:lnTo>
                  <a:pt x="90" y="5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" name="Freeform 222"/>
          <p:cNvSpPr>
            <a:spLocks noEditPoints="1"/>
          </p:cNvSpPr>
          <p:nvPr userDrawn="1"/>
        </p:nvSpPr>
        <p:spPr bwMode="auto">
          <a:xfrm>
            <a:off x="5189538" y="1149350"/>
            <a:ext cx="168275" cy="230188"/>
          </a:xfrm>
          <a:custGeom>
            <a:avLst/>
            <a:gdLst>
              <a:gd name="T0" fmla="*/ 0 w 126"/>
              <a:gd name="T1" fmla="*/ 108 h 172"/>
              <a:gd name="T2" fmla="*/ 0 w 126"/>
              <a:gd name="T3" fmla="*/ 94 h 172"/>
              <a:gd name="T4" fmla="*/ 10 w 126"/>
              <a:gd name="T5" fmla="*/ 70 h 172"/>
              <a:gd name="T6" fmla="*/ 26 w 126"/>
              <a:gd name="T7" fmla="*/ 54 h 172"/>
              <a:gd name="T8" fmla="*/ 46 w 126"/>
              <a:gd name="T9" fmla="*/ 46 h 172"/>
              <a:gd name="T10" fmla="*/ 56 w 126"/>
              <a:gd name="T11" fmla="*/ 44 h 172"/>
              <a:gd name="T12" fmla="*/ 82 w 126"/>
              <a:gd name="T13" fmla="*/ 52 h 172"/>
              <a:gd name="T14" fmla="*/ 98 w 126"/>
              <a:gd name="T15" fmla="*/ 66 h 172"/>
              <a:gd name="T16" fmla="*/ 126 w 126"/>
              <a:gd name="T17" fmla="*/ 0 h 172"/>
              <a:gd name="T18" fmla="*/ 98 w 126"/>
              <a:gd name="T19" fmla="*/ 170 h 172"/>
              <a:gd name="T20" fmla="*/ 98 w 126"/>
              <a:gd name="T21" fmla="*/ 150 h 172"/>
              <a:gd name="T22" fmla="*/ 82 w 126"/>
              <a:gd name="T23" fmla="*/ 166 h 172"/>
              <a:gd name="T24" fmla="*/ 56 w 126"/>
              <a:gd name="T25" fmla="*/ 172 h 172"/>
              <a:gd name="T26" fmla="*/ 46 w 126"/>
              <a:gd name="T27" fmla="*/ 172 h 172"/>
              <a:gd name="T28" fmla="*/ 26 w 126"/>
              <a:gd name="T29" fmla="*/ 164 h 172"/>
              <a:gd name="T30" fmla="*/ 10 w 126"/>
              <a:gd name="T31" fmla="*/ 146 h 172"/>
              <a:gd name="T32" fmla="*/ 0 w 126"/>
              <a:gd name="T33" fmla="*/ 124 h 172"/>
              <a:gd name="T34" fmla="*/ 0 w 126"/>
              <a:gd name="T35" fmla="*/ 108 h 172"/>
              <a:gd name="T36" fmla="*/ 98 w 126"/>
              <a:gd name="T37" fmla="*/ 108 h 172"/>
              <a:gd name="T38" fmla="*/ 98 w 126"/>
              <a:gd name="T39" fmla="*/ 100 h 172"/>
              <a:gd name="T40" fmla="*/ 92 w 126"/>
              <a:gd name="T41" fmla="*/ 86 h 172"/>
              <a:gd name="T42" fmla="*/ 82 w 126"/>
              <a:gd name="T43" fmla="*/ 76 h 172"/>
              <a:gd name="T44" fmla="*/ 70 w 126"/>
              <a:gd name="T45" fmla="*/ 70 h 172"/>
              <a:gd name="T46" fmla="*/ 62 w 126"/>
              <a:gd name="T47" fmla="*/ 70 h 172"/>
              <a:gd name="T48" fmla="*/ 50 w 126"/>
              <a:gd name="T49" fmla="*/ 72 h 172"/>
              <a:gd name="T50" fmla="*/ 38 w 126"/>
              <a:gd name="T51" fmla="*/ 80 h 172"/>
              <a:gd name="T52" fmla="*/ 30 w 126"/>
              <a:gd name="T53" fmla="*/ 92 h 172"/>
              <a:gd name="T54" fmla="*/ 28 w 126"/>
              <a:gd name="T55" fmla="*/ 108 h 172"/>
              <a:gd name="T56" fmla="*/ 28 w 126"/>
              <a:gd name="T57" fmla="*/ 108 h 172"/>
              <a:gd name="T58" fmla="*/ 30 w 126"/>
              <a:gd name="T59" fmla="*/ 126 h 172"/>
              <a:gd name="T60" fmla="*/ 38 w 126"/>
              <a:gd name="T61" fmla="*/ 138 h 172"/>
              <a:gd name="T62" fmla="*/ 50 w 126"/>
              <a:gd name="T63" fmla="*/ 146 h 172"/>
              <a:gd name="T64" fmla="*/ 62 w 126"/>
              <a:gd name="T65" fmla="*/ 148 h 172"/>
              <a:gd name="T66" fmla="*/ 70 w 126"/>
              <a:gd name="T67" fmla="*/ 148 h 172"/>
              <a:gd name="T68" fmla="*/ 82 w 126"/>
              <a:gd name="T69" fmla="*/ 142 h 172"/>
              <a:gd name="T70" fmla="*/ 92 w 126"/>
              <a:gd name="T71" fmla="*/ 132 h 172"/>
              <a:gd name="T72" fmla="*/ 98 w 126"/>
              <a:gd name="T73" fmla="*/ 118 h 172"/>
              <a:gd name="T74" fmla="*/ 98 w 126"/>
              <a:gd name="T75" fmla="*/ 10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72">
                <a:moveTo>
                  <a:pt x="0" y="108"/>
                </a:moveTo>
                <a:lnTo>
                  <a:pt x="0" y="108"/>
                </a:lnTo>
                <a:lnTo>
                  <a:pt x="0" y="108"/>
                </a:lnTo>
                <a:lnTo>
                  <a:pt x="0" y="94"/>
                </a:lnTo>
                <a:lnTo>
                  <a:pt x="4" y="82"/>
                </a:lnTo>
                <a:lnTo>
                  <a:pt x="10" y="70"/>
                </a:lnTo>
                <a:lnTo>
                  <a:pt x="16" y="62"/>
                </a:lnTo>
                <a:lnTo>
                  <a:pt x="26" y="54"/>
                </a:lnTo>
                <a:lnTo>
                  <a:pt x="36" y="50"/>
                </a:lnTo>
                <a:lnTo>
                  <a:pt x="46" y="46"/>
                </a:lnTo>
                <a:lnTo>
                  <a:pt x="56" y="44"/>
                </a:lnTo>
                <a:lnTo>
                  <a:pt x="56" y="44"/>
                </a:lnTo>
                <a:lnTo>
                  <a:pt x="70" y="46"/>
                </a:lnTo>
                <a:lnTo>
                  <a:pt x="82" y="52"/>
                </a:lnTo>
                <a:lnTo>
                  <a:pt x="90" y="58"/>
                </a:lnTo>
                <a:lnTo>
                  <a:pt x="98" y="66"/>
                </a:lnTo>
                <a:lnTo>
                  <a:pt x="98" y="0"/>
                </a:lnTo>
                <a:lnTo>
                  <a:pt x="126" y="0"/>
                </a:lnTo>
                <a:lnTo>
                  <a:pt x="126" y="170"/>
                </a:lnTo>
                <a:lnTo>
                  <a:pt x="98" y="170"/>
                </a:lnTo>
                <a:lnTo>
                  <a:pt x="98" y="150"/>
                </a:lnTo>
                <a:lnTo>
                  <a:pt x="98" y="150"/>
                </a:lnTo>
                <a:lnTo>
                  <a:pt x="90" y="158"/>
                </a:lnTo>
                <a:lnTo>
                  <a:pt x="82" y="166"/>
                </a:lnTo>
                <a:lnTo>
                  <a:pt x="70" y="170"/>
                </a:lnTo>
                <a:lnTo>
                  <a:pt x="56" y="172"/>
                </a:lnTo>
                <a:lnTo>
                  <a:pt x="56" y="172"/>
                </a:lnTo>
                <a:lnTo>
                  <a:pt x="46" y="172"/>
                </a:lnTo>
                <a:lnTo>
                  <a:pt x="36" y="168"/>
                </a:lnTo>
                <a:lnTo>
                  <a:pt x="26" y="164"/>
                </a:lnTo>
                <a:lnTo>
                  <a:pt x="18" y="156"/>
                </a:lnTo>
                <a:lnTo>
                  <a:pt x="10" y="146"/>
                </a:lnTo>
                <a:lnTo>
                  <a:pt x="4" y="136"/>
                </a:lnTo>
                <a:lnTo>
                  <a:pt x="0" y="124"/>
                </a:lnTo>
                <a:lnTo>
                  <a:pt x="0" y="108"/>
                </a:lnTo>
                <a:lnTo>
                  <a:pt x="0" y="108"/>
                </a:lnTo>
                <a:close/>
                <a:moveTo>
                  <a:pt x="98" y="108"/>
                </a:moveTo>
                <a:lnTo>
                  <a:pt x="98" y="108"/>
                </a:lnTo>
                <a:lnTo>
                  <a:pt x="98" y="108"/>
                </a:lnTo>
                <a:lnTo>
                  <a:pt x="98" y="100"/>
                </a:lnTo>
                <a:lnTo>
                  <a:pt x="96" y="92"/>
                </a:lnTo>
                <a:lnTo>
                  <a:pt x="92" y="86"/>
                </a:lnTo>
                <a:lnTo>
                  <a:pt x="88" y="80"/>
                </a:lnTo>
                <a:lnTo>
                  <a:pt x="82" y="76"/>
                </a:lnTo>
                <a:lnTo>
                  <a:pt x="76" y="72"/>
                </a:lnTo>
                <a:lnTo>
                  <a:pt x="70" y="70"/>
                </a:lnTo>
                <a:lnTo>
                  <a:pt x="62" y="70"/>
                </a:lnTo>
                <a:lnTo>
                  <a:pt x="62" y="70"/>
                </a:lnTo>
                <a:lnTo>
                  <a:pt x="56" y="70"/>
                </a:lnTo>
                <a:lnTo>
                  <a:pt x="50" y="72"/>
                </a:lnTo>
                <a:lnTo>
                  <a:pt x="44" y="76"/>
                </a:lnTo>
                <a:lnTo>
                  <a:pt x="38" y="80"/>
                </a:lnTo>
                <a:lnTo>
                  <a:pt x="34" y="86"/>
                </a:lnTo>
                <a:lnTo>
                  <a:pt x="30" y="92"/>
                </a:lnTo>
                <a:lnTo>
                  <a:pt x="28" y="100"/>
                </a:lnTo>
                <a:lnTo>
                  <a:pt x="28" y="108"/>
                </a:lnTo>
                <a:lnTo>
                  <a:pt x="28" y="108"/>
                </a:lnTo>
                <a:lnTo>
                  <a:pt x="28" y="108"/>
                </a:lnTo>
                <a:lnTo>
                  <a:pt x="28" y="118"/>
                </a:lnTo>
                <a:lnTo>
                  <a:pt x="30" y="126"/>
                </a:lnTo>
                <a:lnTo>
                  <a:pt x="34" y="132"/>
                </a:lnTo>
                <a:lnTo>
                  <a:pt x="38" y="138"/>
                </a:lnTo>
                <a:lnTo>
                  <a:pt x="44" y="142"/>
                </a:lnTo>
                <a:lnTo>
                  <a:pt x="50" y="146"/>
                </a:lnTo>
                <a:lnTo>
                  <a:pt x="56" y="148"/>
                </a:lnTo>
                <a:lnTo>
                  <a:pt x="62" y="148"/>
                </a:lnTo>
                <a:lnTo>
                  <a:pt x="62" y="148"/>
                </a:lnTo>
                <a:lnTo>
                  <a:pt x="70" y="148"/>
                </a:lnTo>
                <a:lnTo>
                  <a:pt x="76" y="146"/>
                </a:lnTo>
                <a:lnTo>
                  <a:pt x="82" y="142"/>
                </a:lnTo>
                <a:lnTo>
                  <a:pt x="88" y="138"/>
                </a:lnTo>
                <a:lnTo>
                  <a:pt x="92" y="132"/>
                </a:lnTo>
                <a:lnTo>
                  <a:pt x="96" y="124"/>
                </a:lnTo>
                <a:lnTo>
                  <a:pt x="98" y="118"/>
                </a:lnTo>
                <a:lnTo>
                  <a:pt x="98" y="108"/>
                </a:lnTo>
                <a:lnTo>
                  <a:pt x="98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" name="Freeform 223"/>
          <p:cNvSpPr>
            <a:spLocks noEditPoints="1"/>
          </p:cNvSpPr>
          <p:nvPr userDrawn="1"/>
        </p:nvSpPr>
        <p:spPr bwMode="auto">
          <a:xfrm>
            <a:off x="552291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6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6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3" name="Freeform 224"/>
          <p:cNvSpPr>
            <a:spLocks noEditPoints="1"/>
          </p:cNvSpPr>
          <p:nvPr userDrawn="1"/>
        </p:nvSpPr>
        <p:spPr bwMode="auto">
          <a:xfrm>
            <a:off x="5734050" y="1208088"/>
            <a:ext cx="168275" cy="220662"/>
          </a:xfrm>
          <a:custGeom>
            <a:avLst/>
            <a:gdLst>
              <a:gd name="T0" fmla="*/ 28 w 126"/>
              <a:gd name="T1" fmla="*/ 4 h 164"/>
              <a:gd name="T2" fmla="*/ 28 w 126"/>
              <a:gd name="T3" fmla="*/ 24 h 164"/>
              <a:gd name="T4" fmla="*/ 46 w 126"/>
              <a:gd name="T5" fmla="*/ 8 h 164"/>
              <a:gd name="T6" fmla="*/ 70 w 126"/>
              <a:gd name="T7" fmla="*/ 0 h 164"/>
              <a:gd name="T8" fmla="*/ 80 w 126"/>
              <a:gd name="T9" fmla="*/ 2 h 164"/>
              <a:gd name="T10" fmla="*/ 100 w 126"/>
              <a:gd name="T11" fmla="*/ 10 h 164"/>
              <a:gd name="T12" fmla="*/ 116 w 126"/>
              <a:gd name="T13" fmla="*/ 26 h 164"/>
              <a:gd name="T14" fmla="*/ 126 w 126"/>
              <a:gd name="T15" fmla="*/ 50 h 164"/>
              <a:gd name="T16" fmla="*/ 126 w 126"/>
              <a:gd name="T17" fmla="*/ 64 h 164"/>
              <a:gd name="T18" fmla="*/ 126 w 126"/>
              <a:gd name="T19" fmla="*/ 80 h 164"/>
              <a:gd name="T20" fmla="*/ 116 w 126"/>
              <a:gd name="T21" fmla="*/ 102 h 164"/>
              <a:gd name="T22" fmla="*/ 100 w 126"/>
              <a:gd name="T23" fmla="*/ 120 h 164"/>
              <a:gd name="T24" fmla="*/ 80 w 126"/>
              <a:gd name="T25" fmla="*/ 128 h 164"/>
              <a:gd name="T26" fmla="*/ 70 w 126"/>
              <a:gd name="T27" fmla="*/ 128 h 164"/>
              <a:gd name="T28" fmla="*/ 44 w 126"/>
              <a:gd name="T29" fmla="*/ 122 h 164"/>
              <a:gd name="T30" fmla="*/ 28 w 126"/>
              <a:gd name="T31" fmla="*/ 106 h 164"/>
              <a:gd name="T32" fmla="*/ 0 w 126"/>
              <a:gd name="T33" fmla="*/ 164 h 164"/>
              <a:gd name="T34" fmla="*/ 98 w 126"/>
              <a:gd name="T35" fmla="*/ 64 h 164"/>
              <a:gd name="T36" fmla="*/ 98 w 126"/>
              <a:gd name="T37" fmla="*/ 64 h 164"/>
              <a:gd name="T38" fmla="*/ 96 w 126"/>
              <a:gd name="T39" fmla="*/ 48 h 164"/>
              <a:gd name="T40" fmla="*/ 88 w 126"/>
              <a:gd name="T41" fmla="*/ 36 h 164"/>
              <a:gd name="T42" fmla="*/ 76 w 126"/>
              <a:gd name="T43" fmla="*/ 28 h 164"/>
              <a:gd name="T44" fmla="*/ 64 w 126"/>
              <a:gd name="T45" fmla="*/ 26 h 164"/>
              <a:gd name="T46" fmla="*/ 56 w 126"/>
              <a:gd name="T47" fmla="*/ 26 h 164"/>
              <a:gd name="T48" fmla="*/ 44 w 126"/>
              <a:gd name="T49" fmla="*/ 32 h 164"/>
              <a:gd name="T50" fmla="*/ 34 w 126"/>
              <a:gd name="T51" fmla="*/ 42 h 164"/>
              <a:gd name="T52" fmla="*/ 28 w 126"/>
              <a:gd name="T53" fmla="*/ 56 h 164"/>
              <a:gd name="T54" fmla="*/ 28 w 126"/>
              <a:gd name="T55" fmla="*/ 64 h 164"/>
              <a:gd name="T56" fmla="*/ 28 w 126"/>
              <a:gd name="T57" fmla="*/ 74 h 164"/>
              <a:gd name="T58" fmla="*/ 34 w 126"/>
              <a:gd name="T59" fmla="*/ 88 h 164"/>
              <a:gd name="T60" fmla="*/ 44 w 126"/>
              <a:gd name="T61" fmla="*/ 98 h 164"/>
              <a:gd name="T62" fmla="*/ 56 w 126"/>
              <a:gd name="T63" fmla="*/ 104 h 164"/>
              <a:gd name="T64" fmla="*/ 64 w 126"/>
              <a:gd name="T65" fmla="*/ 104 h 164"/>
              <a:gd name="T66" fmla="*/ 76 w 126"/>
              <a:gd name="T67" fmla="*/ 102 h 164"/>
              <a:gd name="T68" fmla="*/ 88 w 126"/>
              <a:gd name="T69" fmla="*/ 94 h 164"/>
              <a:gd name="T70" fmla="*/ 96 w 126"/>
              <a:gd name="T71" fmla="*/ 82 h 164"/>
              <a:gd name="T72" fmla="*/ 98 w 126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6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0" y="2"/>
                </a:lnTo>
                <a:lnTo>
                  <a:pt x="90" y="6"/>
                </a:lnTo>
                <a:lnTo>
                  <a:pt x="100" y="10"/>
                </a:lnTo>
                <a:lnTo>
                  <a:pt x="110" y="18"/>
                </a:lnTo>
                <a:lnTo>
                  <a:pt x="116" y="26"/>
                </a:lnTo>
                <a:lnTo>
                  <a:pt x="122" y="38"/>
                </a:lnTo>
                <a:lnTo>
                  <a:pt x="126" y="50"/>
                </a:lnTo>
                <a:lnTo>
                  <a:pt x="126" y="64"/>
                </a:lnTo>
                <a:lnTo>
                  <a:pt x="126" y="64"/>
                </a:lnTo>
                <a:lnTo>
                  <a:pt x="126" y="64"/>
                </a:lnTo>
                <a:lnTo>
                  <a:pt x="126" y="80"/>
                </a:lnTo>
                <a:lnTo>
                  <a:pt x="122" y="92"/>
                </a:lnTo>
                <a:lnTo>
                  <a:pt x="116" y="102"/>
                </a:lnTo>
                <a:lnTo>
                  <a:pt x="110" y="112"/>
                </a:lnTo>
                <a:lnTo>
                  <a:pt x="100" y="120"/>
                </a:lnTo>
                <a:lnTo>
                  <a:pt x="92" y="124"/>
                </a:lnTo>
                <a:lnTo>
                  <a:pt x="80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4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98" y="64"/>
                </a:moveTo>
                <a:lnTo>
                  <a:pt x="98" y="64"/>
                </a:lnTo>
                <a:lnTo>
                  <a:pt x="98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2" y="32"/>
                </a:lnTo>
                <a:lnTo>
                  <a:pt x="76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0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0" y="104"/>
                </a:lnTo>
                <a:lnTo>
                  <a:pt x="76" y="102"/>
                </a:lnTo>
                <a:lnTo>
                  <a:pt x="82" y="98"/>
                </a:lnTo>
                <a:lnTo>
                  <a:pt x="88" y="94"/>
                </a:lnTo>
                <a:lnTo>
                  <a:pt x="92" y="88"/>
                </a:lnTo>
                <a:lnTo>
                  <a:pt x="96" y="82"/>
                </a:lnTo>
                <a:lnTo>
                  <a:pt x="98" y="74"/>
                </a:lnTo>
                <a:lnTo>
                  <a:pt x="98" y="64"/>
                </a:lnTo>
                <a:lnTo>
                  <a:pt x="98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" name="Freeform 225"/>
          <p:cNvSpPr>
            <a:spLocks noEditPoints="1"/>
          </p:cNvSpPr>
          <p:nvPr userDrawn="1"/>
        </p:nvSpPr>
        <p:spPr bwMode="auto">
          <a:xfrm>
            <a:off x="5959475" y="1208088"/>
            <a:ext cx="171450" cy="220662"/>
          </a:xfrm>
          <a:custGeom>
            <a:avLst/>
            <a:gdLst>
              <a:gd name="T0" fmla="*/ 28 w 128"/>
              <a:gd name="T1" fmla="*/ 4 h 164"/>
              <a:gd name="T2" fmla="*/ 28 w 128"/>
              <a:gd name="T3" fmla="*/ 24 h 164"/>
              <a:gd name="T4" fmla="*/ 46 w 128"/>
              <a:gd name="T5" fmla="*/ 8 h 164"/>
              <a:gd name="T6" fmla="*/ 70 w 128"/>
              <a:gd name="T7" fmla="*/ 0 h 164"/>
              <a:gd name="T8" fmla="*/ 82 w 128"/>
              <a:gd name="T9" fmla="*/ 2 h 164"/>
              <a:gd name="T10" fmla="*/ 102 w 128"/>
              <a:gd name="T11" fmla="*/ 10 h 164"/>
              <a:gd name="T12" fmla="*/ 118 w 128"/>
              <a:gd name="T13" fmla="*/ 26 h 164"/>
              <a:gd name="T14" fmla="*/ 126 w 128"/>
              <a:gd name="T15" fmla="*/ 50 h 164"/>
              <a:gd name="T16" fmla="*/ 128 w 128"/>
              <a:gd name="T17" fmla="*/ 64 h 164"/>
              <a:gd name="T18" fmla="*/ 126 w 128"/>
              <a:gd name="T19" fmla="*/ 80 h 164"/>
              <a:gd name="T20" fmla="*/ 118 w 128"/>
              <a:gd name="T21" fmla="*/ 102 h 164"/>
              <a:gd name="T22" fmla="*/ 102 w 128"/>
              <a:gd name="T23" fmla="*/ 120 h 164"/>
              <a:gd name="T24" fmla="*/ 82 w 128"/>
              <a:gd name="T25" fmla="*/ 128 h 164"/>
              <a:gd name="T26" fmla="*/ 70 w 128"/>
              <a:gd name="T27" fmla="*/ 128 h 164"/>
              <a:gd name="T28" fmla="*/ 46 w 128"/>
              <a:gd name="T29" fmla="*/ 122 h 164"/>
              <a:gd name="T30" fmla="*/ 28 w 128"/>
              <a:gd name="T31" fmla="*/ 106 h 164"/>
              <a:gd name="T32" fmla="*/ 0 w 128"/>
              <a:gd name="T33" fmla="*/ 164 h 164"/>
              <a:gd name="T34" fmla="*/ 100 w 128"/>
              <a:gd name="T35" fmla="*/ 64 h 164"/>
              <a:gd name="T36" fmla="*/ 100 w 128"/>
              <a:gd name="T37" fmla="*/ 64 h 164"/>
              <a:gd name="T38" fmla="*/ 96 w 128"/>
              <a:gd name="T39" fmla="*/ 48 h 164"/>
              <a:gd name="T40" fmla="*/ 88 w 128"/>
              <a:gd name="T41" fmla="*/ 36 h 164"/>
              <a:gd name="T42" fmla="*/ 78 w 128"/>
              <a:gd name="T43" fmla="*/ 28 h 164"/>
              <a:gd name="T44" fmla="*/ 64 w 128"/>
              <a:gd name="T45" fmla="*/ 26 h 164"/>
              <a:gd name="T46" fmla="*/ 56 w 128"/>
              <a:gd name="T47" fmla="*/ 26 h 164"/>
              <a:gd name="T48" fmla="*/ 44 w 128"/>
              <a:gd name="T49" fmla="*/ 32 h 164"/>
              <a:gd name="T50" fmla="*/ 34 w 128"/>
              <a:gd name="T51" fmla="*/ 42 h 164"/>
              <a:gd name="T52" fmla="*/ 28 w 128"/>
              <a:gd name="T53" fmla="*/ 56 h 164"/>
              <a:gd name="T54" fmla="*/ 28 w 128"/>
              <a:gd name="T55" fmla="*/ 64 h 164"/>
              <a:gd name="T56" fmla="*/ 28 w 128"/>
              <a:gd name="T57" fmla="*/ 74 h 164"/>
              <a:gd name="T58" fmla="*/ 34 w 128"/>
              <a:gd name="T59" fmla="*/ 88 h 164"/>
              <a:gd name="T60" fmla="*/ 44 w 128"/>
              <a:gd name="T61" fmla="*/ 98 h 164"/>
              <a:gd name="T62" fmla="*/ 56 w 128"/>
              <a:gd name="T63" fmla="*/ 104 h 164"/>
              <a:gd name="T64" fmla="*/ 64 w 128"/>
              <a:gd name="T65" fmla="*/ 104 h 164"/>
              <a:gd name="T66" fmla="*/ 78 w 128"/>
              <a:gd name="T67" fmla="*/ 102 h 164"/>
              <a:gd name="T68" fmla="*/ 88 w 128"/>
              <a:gd name="T69" fmla="*/ 94 h 164"/>
              <a:gd name="T70" fmla="*/ 96 w 128"/>
              <a:gd name="T71" fmla="*/ 82 h 164"/>
              <a:gd name="T72" fmla="*/ 100 w 128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2" y="2"/>
                </a:lnTo>
                <a:lnTo>
                  <a:pt x="92" y="6"/>
                </a:lnTo>
                <a:lnTo>
                  <a:pt x="102" y="10"/>
                </a:lnTo>
                <a:lnTo>
                  <a:pt x="110" y="18"/>
                </a:lnTo>
                <a:lnTo>
                  <a:pt x="118" y="26"/>
                </a:lnTo>
                <a:lnTo>
                  <a:pt x="122" y="38"/>
                </a:lnTo>
                <a:lnTo>
                  <a:pt x="126" y="50"/>
                </a:lnTo>
                <a:lnTo>
                  <a:pt x="128" y="64"/>
                </a:lnTo>
                <a:lnTo>
                  <a:pt x="128" y="64"/>
                </a:lnTo>
                <a:lnTo>
                  <a:pt x="128" y="64"/>
                </a:lnTo>
                <a:lnTo>
                  <a:pt x="126" y="80"/>
                </a:lnTo>
                <a:lnTo>
                  <a:pt x="122" y="92"/>
                </a:lnTo>
                <a:lnTo>
                  <a:pt x="118" y="102"/>
                </a:lnTo>
                <a:lnTo>
                  <a:pt x="110" y="112"/>
                </a:lnTo>
                <a:lnTo>
                  <a:pt x="102" y="120"/>
                </a:lnTo>
                <a:lnTo>
                  <a:pt x="92" y="124"/>
                </a:lnTo>
                <a:lnTo>
                  <a:pt x="82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6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100" y="64"/>
                </a:moveTo>
                <a:lnTo>
                  <a:pt x="100" y="64"/>
                </a:lnTo>
                <a:lnTo>
                  <a:pt x="100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4" y="32"/>
                </a:lnTo>
                <a:lnTo>
                  <a:pt x="78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2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78" y="102"/>
                </a:lnTo>
                <a:lnTo>
                  <a:pt x="84" y="98"/>
                </a:lnTo>
                <a:lnTo>
                  <a:pt x="88" y="94"/>
                </a:lnTo>
                <a:lnTo>
                  <a:pt x="94" y="88"/>
                </a:lnTo>
                <a:lnTo>
                  <a:pt x="96" y="82"/>
                </a:lnTo>
                <a:lnTo>
                  <a:pt x="98" y="74"/>
                </a:lnTo>
                <a:lnTo>
                  <a:pt x="100" y="64"/>
                </a:lnTo>
                <a:lnTo>
                  <a:pt x="100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" name="Freeform 226"/>
          <p:cNvSpPr>
            <a:spLocks/>
          </p:cNvSpPr>
          <p:nvPr userDrawn="1"/>
        </p:nvSpPr>
        <p:spPr bwMode="auto">
          <a:xfrm>
            <a:off x="6186488" y="1211263"/>
            <a:ext cx="93662" cy="166687"/>
          </a:xfrm>
          <a:custGeom>
            <a:avLst/>
            <a:gdLst>
              <a:gd name="T0" fmla="*/ 0 w 70"/>
              <a:gd name="T1" fmla="*/ 2 h 124"/>
              <a:gd name="T2" fmla="*/ 28 w 70"/>
              <a:gd name="T3" fmla="*/ 2 h 124"/>
              <a:gd name="T4" fmla="*/ 28 w 70"/>
              <a:gd name="T5" fmla="*/ 30 h 124"/>
              <a:gd name="T6" fmla="*/ 28 w 70"/>
              <a:gd name="T7" fmla="*/ 30 h 124"/>
              <a:gd name="T8" fmla="*/ 34 w 70"/>
              <a:gd name="T9" fmla="*/ 16 h 124"/>
              <a:gd name="T10" fmla="*/ 44 w 70"/>
              <a:gd name="T11" fmla="*/ 6 h 124"/>
              <a:gd name="T12" fmla="*/ 50 w 70"/>
              <a:gd name="T13" fmla="*/ 4 h 124"/>
              <a:gd name="T14" fmla="*/ 56 w 70"/>
              <a:gd name="T15" fmla="*/ 0 h 124"/>
              <a:gd name="T16" fmla="*/ 64 w 70"/>
              <a:gd name="T17" fmla="*/ 0 h 124"/>
              <a:gd name="T18" fmla="*/ 70 w 70"/>
              <a:gd name="T19" fmla="*/ 0 h 124"/>
              <a:gd name="T20" fmla="*/ 70 w 70"/>
              <a:gd name="T21" fmla="*/ 28 h 124"/>
              <a:gd name="T22" fmla="*/ 70 w 70"/>
              <a:gd name="T23" fmla="*/ 28 h 124"/>
              <a:gd name="T24" fmla="*/ 70 w 70"/>
              <a:gd name="T25" fmla="*/ 28 h 124"/>
              <a:gd name="T26" fmla="*/ 60 w 70"/>
              <a:gd name="T27" fmla="*/ 30 h 124"/>
              <a:gd name="T28" fmla="*/ 52 w 70"/>
              <a:gd name="T29" fmla="*/ 32 h 124"/>
              <a:gd name="T30" fmla="*/ 46 w 70"/>
              <a:gd name="T31" fmla="*/ 36 h 124"/>
              <a:gd name="T32" fmla="*/ 40 w 70"/>
              <a:gd name="T33" fmla="*/ 40 h 124"/>
              <a:gd name="T34" fmla="*/ 34 w 70"/>
              <a:gd name="T35" fmla="*/ 48 h 124"/>
              <a:gd name="T36" fmla="*/ 30 w 70"/>
              <a:gd name="T37" fmla="*/ 56 h 124"/>
              <a:gd name="T38" fmla="*/ 28 w 70"/>
              <a:gd name="T39" fmla="*/ 66 h 124"/>
              <a:gd name="T40" fmla="*/ 28 w 70"/>
              <a:gd name="T41" fmla="*/ 78 h 124"/>
              <a:gd name="T42" fmla="*/ 28 w 70"/>
              <a:gd name="T43" fmla="*/ 124 h 124"/>
              <a:gd name="T44" fmla="*/ 0 w 70"/>
              <a:gd name="T45" fmla="*/ 124 h 124"/>
              <a:gd name="T46" fmla="*/ 0 w 70"/>
              <a:gd name="T47" fmla="*/ 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0" h="124">
                <a:moveTo>
                  <a:pt x="0" y="2"/>
                </a:moveTo>
                <a:lnTo>
                  <a:pt x="28" y="2"/>
                </a:lnTo>
                <a:lnTo>
                  <a:pt x="28" y="30"/>
                </a:lnTo>
                <a:lnTo>
                  <a:pt x="28" y="30"/>
                </a:lnTo>
                <a:lnTo>
                  <a:pt x="34" y="16"/>
                </a:lnTo>
                <a:lnTo>
                  <a:pt x="44" y="6"/>
                </a:lnTo>
                <a:lnTo>
                  <a:pt x="50" y="4"/>
                </a:lnTo>
                <a:lnTo>
                  <a:pt x="56" y="0"/>
                </a:lnTo>
                <a:lnTo>
                  <a:pt x="64" y="0"/>
                </a:lnTo>
                <a:lnTo>
                  <a:pt x="70" y="0"/>
                </a:lnTo>
                <a:lnTo>
                  <a:pt x="70" y="28"/>
                </a:lnTo>
                <a:lnTo>
                  <a:pt x="70" y="28"/>
                </a:lnTo>
                <a:lnTo>
                  <a:pt x="70" y="28"/>
                </a:lnTo>
                <a:lnTo>
                  <a:pt x="60" y="30"/>
                </a:lnTo>
                <a:lnTo>
                  <a:pt x="52" y="32"/>
                </a:lnTo>
                <a:lnTo>
                  <a:pt x="46" y="36"/>
                </a:lnTo>
                <a:lnTo>
                  <a:pt x="40" y="40"/>
                </a:lnTo>
                <a:lnTo>
                  <a:pt x="34" y="48"/>
                </a:lnTo>
                <a:lnTo>
                  <a:pt x="30" y="56"/>
                </a:lnTo>
                <a:lnTo>
                  <a:pt x="28" y="66"/>
                </a:lnTo>
                <a:lnTo>
                  <a:pt x="28" y="78"/>
                </a:lnTo>
                <a:lnTo>
                  <a:pt x="28" y="124"/>
                </a:lnTo>
                <a:lnTo>
                  <a:pt x="0" y="124"/>
                </a:lnTo>
                <a:lnTo>
                  <a:pt x="0" y="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" name="Freeform 227"/>
          <p:cNvSpPr>
            <a:spLocks noEditPoints="1"/>
          </p:cNvSpPr>
          <p:nvPr userDrawn="1"/>
        </p:nvSpPr>
        <p:spPr bwMode="auto">
          <a:xfrm>
            <a:off x="6318250" y="1208088"/>
            <a:ext cx="176213" cy="171450"/>
          </a:xfrm>
          <a:custGeom>
            <a:avLst/>
            <a:gdLst>
              <a:gd name="T0" fmla="*/ 0 w 132"/>
              <a:gd name="T1" fmla="*/ 64 h 128"/>
              <a:gd name="T2" fmla="*/ 2 w 132"/>
              <a:gd name="T3" fmla="*/ 52 h 128"/>
              <a:gd name="T4" fmla="*/ 12 w 132"/>
              <a:gd name="T5" fmla="*/ 30 h 128"/>
              <a:gd name="T6" fmla="*/ 30 w 132"/>
              <a:gd name="T7" fmla="*/ 12 h 128"/>
              <a:gd name="T8" fmla="*/ 52 w 132"/>
              <a:gd name="T9" fmla="*/ 2 h 128"/>
              <a:gd name="T10" fmla="*/ 66 w 132"/>
              <a:gd name="T11" fmla="*/ 0 h 128"/>
              <a:gd name="T12" fmla="*/ 92 w 132"/>
              <a:gd name="T13" fmla="*/ 6 h 128"/>
              <a:gd name="T14" fmla="*/ 112 w 132"/>
              <a:gd name="T15" fmla="*/ 20 h 128"/>
              <a:gd name="T16" fmla="*/ 126 w 132"/>
              <a:gd name="T17" fmla="*/ 40 h 128"/>
              <a:gd name="T18" fmla="*/ 132 w 132"/>
              <a:gd name="T19" fmla="*/ 64 h 128"/>
              <a:gd name="T20" fmla="*/ 132 w 132"/>
              <a:gd name="T21" fmla="*/ 64 h 128"/>
              <a:gd name="T22" fmla="*/ 126 w 132"/>
              <a:gd name="T23" fmla="*/ 90 h 128"/>
              <a:gd name="T24" fmla="*/ 112 w 132"/>
              <a:gd name="T25" fmla="*/ 110 h 128"/>
              <a:gd name="T26" fmla="*/ 92 w 132"/>
              <a:gd name="T27" fmla="*/ 124 h 128"/>
              <a:gd name="T28" fmla="*/ 66 w 132"/>
              <a:gd name="T29" fmla="*/ 128 h 128"/>
              <a:gd name="T30" fmla="*/ 52 w 132"/>
              <a:gd name="T31" fmla="*/ 128 h 128"/>
              <a:gd name="T32" fmla="*/ 28 w 132"/>
              <a:gd name="T33" fmla="*/ 118 h 128"/>
              <a:gd name="T34" fmla="*/ 12 w 132"/>
              <a:gd name="T35" fmla="*/ 100 h 128"/>
              <a:gd name="T36" fmla="*/ 2 w 132"/>
              <a:gd name="T37" fmla="*/ 78 h 128"/>
              <a:gd name="T38" fmla="*/ 0 w 132"/>
              <a:gd name="T39" fmla="*/ 66 h 128"/>
              <a:gd name="T40" fmla="*/ 104 w 132"/>
              <a:gd name="T41" fmla="*/ 64 h 128"/>
              <a:gd name="T42" fmla="*/ 102 w 132"/>
              <a:gd name="T43" fmla="*/ 56 h 128"/>
              <a:gd name="T44" fmla="*/ 98 w 132"/>
              <a:gd name="T45" fmla="*/ 42 h 128"/>
              <a:gd name="T46" fmla="*/ 88 w 132"/>
              <a:gd name="T47" fmla="*/ 32 h 128"/>
              <a:gd name="T48" fmla="*/ 74 w 132"/>
              <a:gd name="T49" fmla="*/ 26 h 128"/>
              <a:gd name="T50" fmla="*/ 66 w 132"/>
              <a:gd name="T51" fmla="*/ 26 h 128"/>
              <a:gd name="T52" fmla="*/ 50 w 132"/>
              <a:gd name="T53" fmla="*/ 28 h 128"/>
              <a:gd name="T54" fmla="*/ 38 w 132"/>
              <a:gd name="T55" fmla="*/ 36 h 128"/>
              <a:gd name="T56" fmla="*/ 32 w 132"/>
              <a:gd name="T57" fmla="*/ 50 h 128"/>
              <a:gd name="T58" fmla="*/ 28 w 132"/>
              <a:gd name="T59" fmla="*/ 64 h 128"/>
              <a:gd name="T60" fmla="*/ 28 w 132"/>
              <a:gd name="T61" fmla="*/ 64 h 128"/>
              <a:gd name="T62" fmla="*/ 32 w 132"/>
              <a:gd name="T63" fmla="*/ 80 h 128"/>
              <a:gd name="T64" fmla="*/ 40 w 132"/>
              <a:gd name="T65" fmla="*/ 92 h 128"/>
              <a:gd name="T66" fmla="*/ 52 w 132"/>
              <a:gd name="T67" fmla="*/ 102 h 128"/>
              <a:gd name="T68" fmla="*/ 66 w 132"/>
              <a:gd name="T69" fmla="*/ 104 h 128"/>
              <a:gd name="T70" fmla="*/ 74 w 132"/>
              <a:gd name="T71" fmla="*/ 104 h 128"/>
              <a:gd name="T72" fmla="*/ 88 w 132"/>
              <a:gd name="T73" fmla="*/ 98 h 128"/>
              <a:gd name="T74" fmla="*/ 98 w 132"/>
              <a:gd name="T75" fmla="*/ 86 h 128"/>
              <a:gd name="T76" fmla="*/ 102 w 132"/>
              <a:gd name="T77" fmla="*/ 74 h 128"/>
              <a:gd name="T78" fmla="*/ 104 w 132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2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2" y="30"/>
                </a:lnTo>
                <a:lnTo>
                  <a:pt x="20" y="20"/>
                </a:lnTo>
                <a:lnTo>
                  <a:pt x="30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4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2" y="64"/>
                </a:lnTo>
                <a:lnTo>
                  <a:pt x="132" y="64"/>
                </a:lnTo>
                <a:lnTo>
                  <a:pt x="132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4" y="118"/>
                </a:lnTo>
                <a:lnTo>
                  <a:pt x="92" y="124"/>
                </a:lnTo>
                <a:lnTo>
                  <a:pt x="80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20" y="110"/>
                </a:lnTo>
                <a:lnTo>
                  <a:pt x="12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4" y="66"/>
                </a:moveTo>
                <a:lnTo>
                  <a:pt x="104" y="64"/>
                </a:lnTo>
                <a:lnTo>
                  <a:pt x="104" y="64"/>
                </a:lnTo>
                <a:lnTo>
                  <a:pt x="102" y="56"/>
                </a:lnTo>
                <a:lnTo>
                  <a:pt x="100" y="50"/>
                </a:lnTo>
                <a:lnTo>
                  <a:pt x="98" y="42"/>
                </a:lnTo>
                <a:lnTo>
                  <a:pt x="92" y="38"/>
                </a:lnTo>
                <a:lnTo>
                  <a:pt x="88" y="32"/>
                </a:lnTo>
                <a:lnTo>
                  <a:pt x="80" y="28"/>
                </a:lnTo>
                <a:lnTo>
                  <a:pt x="74" y="26"/>
                </a:lnTo>
                <a:lnTo>
                  <a:pt x="66" y="26"/>
                </a:lnTo>
                <a:lnTo>
                  <a:pt x="66" y="26"/>
                </a:lnTo>
                <a:lnTo>
                  <a:pt x="58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40" y="92"/>
                </a:lnTo>
                <a:lnTo>
                  <a:pt x="44" y="98"/>
                </a:lnTo>
                <a:lnTo>
                  <a:pt x="52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2"/>
                </a:lnTo>
                <a:lnTo>
                  <a:pt x="88" y="98"/>
                </a:lnTo>
                <a:lnTo>
                  <a:pt x="94" y="92"/>
                </a:lnTo>
                <a:lnTo>
                  <a:pt x="98" y="86"/>
                </a:lnTo>
                <a:lnTo>
                  <a:pt x="100" y="80"/>
                </a:lnTo>
                <a:lnTo>
                  <a:pt x="102" y="74"/>
                </a:lnTo>
                <a:lnTo>
                  <a:pt x="104" y="66"/>
                </a:lnTo>
                <a:lnTo>
                  <a:pt x="104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7" name="Freeform 228"/>
          <p:cNvSpPr>
            <a:spLocks noEditPoints="1"/>
          </p:cNvSpPr>
          <p:nvPr userDrawn="1"/>
        </p:nvSpPr>
        <p:spPr bwMode="auto">
          <a:xfrm>
            <a:off x="6537325" y="1211263"/>
            <a:ext cx="146050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4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4 w 110"/>
              <a:gd name="T29" fmla="*/ 50 h 126"/>
              <a:gd name="T30" fmla="*/ 82 w 110"/>
              <a:gd name="T31" fmla="*/ 40 h 126"/>
              <a:gd name="T32" fmla="*/ 76 w 110"/>
              <a:gd name="T33" fmla="*/ 32 h 126"/>
              <a:gd name="T34" fmla="*/ 54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2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2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2 w 110"/>
              <a:gd name="T69" fmla="*/ 106 h 126"/>
              <a:gd name="T70" fmla="*/ 64 w 110"/>
              <a:gd name="T71" fmla="*/ 104 h 126"/>
              <a:gd name="T72" fmla="*/ 82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4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" name="Freeform 229"/>
          <p:cNvSpPr>
            <a:spLocks/>
          </p:cNvSpPr>
          <p:nvPr userDrawn="1"/>
        </p:nvSpPr>
        <p:spPr bwMode="auto">
          <a:xfrm>
            <a:off x="6737350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6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4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90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2 w 114"/>
              <a:gd name="T57" fmla="*/ 50 h 128"/>
              <a:gd name="T58" fmla="*/ 30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30 w 114"/>
              <a:gd name="T67" fmla="*/ 72 h 128"/>
              <a:gd name="T68" fmla="*/ 32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8 w 114"/>
              <a:gd name="T79" fmla="*/ 104 h 128"/>
              <a:gd name="T80" fmla="*/ 66 w 114"/>
              <a:gd name="T81" fmla="*/ 104 h 128"/>
              <a:gd name="T82" fmla="*/ 66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8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4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6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4" y="22"/>
                </a:lnTo>
                <a:lnTo>
                  <a:pt x="96" y="40"/>
                </a:lnTo>
                <a:lnTo>
                  <a:pt x="96" y="40"/>
                </a:lnTo>
                <a:lnTo>
                  <a:pt x="90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8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4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9" name="Freeform 230"/>
          <p:cNvSpPr>
            <a:spLocks/>
          </p:cNvSpPr>
          <p:nvPr userDrawn="1"/>
        </p:nvSpPr>
        <p:spPr bwMode="auto">
          <a:xfrm>
            <a:off x="6940550" y="1149350"/>
            <a:ext cx="147638" cy="228600"/>
          </a:xfrm>
          <a:custGeom>
            <a:avLst/>
            <a:gdLst>
              <a:gd name="T0" fmla="*/ 0 w 110"/>
              <a:gd name="T1" fmla="*/ 0 h 170"/>
              <a:gd name="T2" fmla="*/ 28 w 110"/>
              <a:gd name="T3" fmla="*/ 0 h 170"/>
              <a:gd name="T4" fmla="*/ 28 w 110"/>
              <a:gd name="T5" fmla="*/ 66 h 170"/>
              <a:gd name="T6" fmla="*/ 28 w 110"/>
              <a:gd name="T7" fmla="*/ 66 h 170"/>
              <a:gd name="T8" fmla="*/ 34 w 110"/>
              <a:gd name="T9" fmla="*/ 58 h 170"/>
              <a:gd name="T10" fmla="*/ 42 w 110"/>
              <a:gd name="T11" fmla="*/ 52 h 170"/>
              <a:gd name="T12" fmla="*/ 52 w 110"/>
              <a:gd name="T13" fmla="*/ 46 h 170"/>
              <a:gd name="T14" fmla="*/ 66 w 110"/>
              <a:gd name="T15" fmla="*/ 44 h 170"/>
              <a:gd name="T16" fmla="*/ 66 w 110"/>
              <a:gd name="T17" fmla="*/ 44 h 170"/>
              <a:gd name="T18" fmla="*/ 76 w 110"/>
              <a:gd name="T19" fmla="*/ 46 h 170"/>
              <a:gd name="T20" fmla="*/ 84 w 110"/>
              <a:gd name="T21" fmla="*/ 48 h 170"/>
              <a:gd name="T22" fmla="*/ 92 w 110"/>
              <a:gd name="T23" fmla="*/ 52 h 170"/>
              <a:gd name="T24" fmla="*/ 98 w 110"/>
              <a:gd name="T25" fmla="*/ 58 h 170"/>
              <a:gd name="T26" fmla="*/ 102 w 110"/>
              <a:gd name="T27" fmla="*/ 64 h 170"/>
              <a:gd name="T28" fmla="*/ 106 w 110"/>
              <a:gd name="T29" fmla="*/ 72 h 170"/>
              <a:gd name="T30" fmla="*/ 108 w 110"/>
              <a:gd name="T31" fmla="*/ 82 h 170"/>
              <a:gd name="T32" fmla="*/ 110 w 110"/>
              <a:gd name="T33" fmla="*/ 92 h 170"/>
              <a:gd name="T34" fmla="*/ 110 w 110"/>
              <a:gd name="T35" fmla="*/ 170 h 170"/>
              <a:gd name="T36" fmla="*/ 82 w 110"/>
              <a:gd name="T37" fmla="*/ 170 h 170"/>
              <a:gd name="T38" fmla="*/ 82 w 110"/>
              <a:gd name="T39" fmla="*/ 100 h 170"/>
              <a:gd name="T40" fmla="*/ 82 w 110"/>
              <a:gd name="T41" fmla="*/ 100 h 170"/>
              <a:gd name="T42" fmla="*/ 80 w 110"/>
              <a:gd name="T43" fmla="*/ 88 h 170"/>
              <a:gd name="T44" fmla="*/ 74 w 110"/>
              <a:gd name="T45" fmla="*/ 78 h 170"/>
              <a:gd name="T46" fmla="*/ 66 w 110"/>
              <a:gd name="T47" fmla="*/ 72 h 170"/>
              <a:gd name="T48" fmla="*/ 54 w 110"/>
              <a:gd name="T49" fmla="*/ 70 h 170"/>
              <a:gd name="T50" fmla="*/ 54 w 110"/>
              <a:gd name="T51" fmla="*/ 70 h 170"/>
              <a:gd name="T52" fmla="*/ 44 w 110"/>
              <a:gd name="T53" fmla="*/ 72 h 170"/>
              <a:gd name="T54" fmla="*/ 36 w 110"/>
              <a:gd name="T55" fmla="*/ 78 h 170"/>
              <a:gd name="T56" fmla="*/ 30 w 110"/>
              <a:gd name="T57" fmla="*/ 88 h 170"/>
              <a:gd name="T58" fmla="*/ 28 w 110"/>
              <a:gd name="T59" fmla="*/ 100 h 170"/>
              <a:gd name="T60" fmla="*/ 28 w 110"/>
              <a:gd name="T61" fmla="*/ 170 h 170"/>
              <a:gd name="T62" fmla="*/ 0 w 110"/>
              <a:gd name="T63" fmla="*/ 170 h 170"/>
              <a:gd name="T64" fmla="*/ 0 w 110"/>
              <a:gd name="T65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70">
                <a:moveTo>
                  <a:pt x="0" y="0"/>
                </a:moveTo>
                <a:lnTo>
                  <a:pt x="28" y="0"/>
                </a:lnTo>
                <a:lnTo>
                  <a:pt x="28" y="66"/>
                </a:lnTo>
                <a:lnTo>
                  <a:pt x="28" y="66"/>
                </a:lnTo>
                <a:lnTo>
                  <a:pt x="34" y="58"/>
                </a:lnTo>
                <a:lnTo>
                  <a:pt x="42" y="52"/>
                </a:lnTo>
                <a:lnTo>
                  <a:pt x="52" y="46"/>
                </a:lnTo>
                <a:lnTo>
                  <a:pt x="66" y="44"/>
                </a:lnTo>
                <a:lnTo>
                  <a:pt x="66" y="44"/>
                </a:lnTo>
                <a:lnTo>
                  <a:pt x="76" y="46"/>
                </a:lnTo>
                <a:lnTo>
                  <a:pt x="84" y="48"/>
                </a:lnTo>
                <a:lnTo>
                  <a:pt x="92" y="52"/>
                </a:lnTo>
                <a:lnTo>
                  <a:pt x="98" y="58"/>
                </a:lnTo>
                <a:lnTo>
                  <a:pt x="102" y="64"/>
                </a:lnTo>
                <a:lnTo>
                  <a:pt x="106" y="72"/>
                </a:lnTo>
                <a:lnTo>
                  <a:pt x="108" y="82"/>
                </a:lnTo>
                <a:lnTo>
                  <a:pt x="110" y="92"/>
                </a:lnTo>
                <a:lnTo>
                  <a:pt x="110" y="170"/>
                </a:lnTo>
                <a:lnTo>
                  <a:pt x="82" y="170"/>
                </a:lnTo>
                <a:lnTo>
                  <a:pt x="82" y="100"/>
                </a:lnTo>
                <a:lnTo>
                  <a:pt x="82" y="100"/>
                </a:lnTo>
                <a:lnTo>
                  <a:pt x="80" y="88"/>
                </a:lnTo>
                <a:lnTo>
                  <a:pt x="74" y="78"/>
                </a:lnTo>
                <a:lnTo>
                  <a:pt x="66" y="72"/>
                </a:lnTo>
                <a:lnTo>
                  <a:pt x="54" y="70"/>
                </a:lnTo>
                <a:lnTo>
                  <a:pt x="54" y="70"/>
                </a:lnTo>
                <a:lnTo>
                  <a:pt x="44" y="72"/>
                </a:lnTo>
                <a:lnTo>
                  <a:pt x="36" y="78"/>
                </a:lnTo>
                <a:lnTo>
                  <a:pt x="30" y="88"/>
                </a:lnTo>
                <a:lnTo>
                  <a:pt x="28" y="100"/>
                </a:lnTo>
                <a:lnTo>
                  <a:pt x="28" y="170"/>
                </a:lnTo>
                <a:lnTo>
                  <a:pt x="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0" name="Freeform 232"/>
          <p:cNvSpPr>
            <a:spLocks/>
          </p:cNvSpPr>
          <p:nvPr userDrawn="1"/>
        </p:nvSpPr>
        <p:spPr bwMode="auto">
          <a:xfrm>
            <a:off x="1220788" y="285750"/>
            <a:ext cx="654050" cy="736600"/>
          </a:xfrm>
          <a:custGeom>
            <a:avLst/>
            <a:gdLst>
              <a:gd name="T0" fmla="*/ 0 w 490"/>
              <a:gd name="T1" fmla="*/ 274 h 548"/>
              <a:gd name="T2" fmla="*/ 2 w 490"/>
              <a:gd name="T3" fmla="*/ 246 h 548"/>
              <a:gd name="T4" fmla="*/ 12 w 490"/>
              <a:gd name="T5" fmla="*/ 194 h 548"/>
              <a:gd name="T6" fmla="*/ 32 w 490"/>
              <a:gd name="T7" fmla="*/ 144 h 548"/>
              <a:gd name="T8" fmla="*/ 60 w 490"/>
              <a:gd name="T9" fmla="*/ 100 h 548"/>
              <a:gd name="T10" fmla="*/ 96 w 490"/>
              <a:gd name="T11" fmla="*/ 64 h 548"/>
              <a:gd name="T12" fmla="*/ 140 w 490"/>
              <a:gd name="T13" fmla="*/ 34 h 548"/>
              <a:gd name="T14" fmla="*/ 190 w 490"/>
              <a:gd name="T15" fmla="*/ 12 h 548"/>
              <a:gd name="T16" fmla="*/ 246 w 490"/>
              <a:gd name="T17" fmla="*/ 2 h 548"/>
              <a:gd name="T18" fmla="*/ 276 w 490"/>
              <a:gd name="T19" fmla="*/ 0 h 548"/>
              <a:gd name="T20" fmla="*/ 344 w 490"/>
              <a:gd name="T21" fmla="*/ 6 h 548"/>
              <a:gd name="T22" fmla="*/ 400 w 490"/>
              <a:gd name="T23" fmla="*/ 24 h 548"/>
              <a:gd name="T24" fmla="*/ 446 w 490"/>
              <a:gd name="T25" fmla="*/ 50 h 548"/>
              <a:gd name="T26" fmla="*/ 486 w 490"/>
              <a:gd name="T27" fmla="*/ 82 h 548"/>
              <a:gd name="T28" fmla="*/ 412 w 490"/>
              <a:gd name="T29" fmla="*/ 168 h 548"/>
              <a:gd name="T30" fmla="*/ 380 w 490"/>
              <a:gd name="T31" fmla="*/ 142 h 548"/>
              <a:gd name="T32" fmla="*/ 348 w 490"/>
              <a:gd name="T33" fmla="*/ 124 h 548"/>
              <a:gd name="T34" fmla="*/ 314 w 490"/>
              <a:gd name="T35" fmla="*/ 112 h 548"/>
              <a:gd name="T36" fmla="*/ 276 w 490"/>
              <a:gd name="T37" fmla="*/ 108 h 548"/>
              <a:gd name="T38" fmla="*/ 260 w 490"/>
              <a:gd name="T39" fmla="*/ 108 h 548"/>
              <a:gd name="T40" fmla="*/ 228 w 490"/>
              <a:gd name="T41" fmla="*/ 116 h 548"/>
              <a:gd name="T42" fmla="*/ 200 w 490"/>
              <a:gd name="T43" fmla="*/ 128 h 548"/>
              <a:gd name="T44" fmla="*/ 176 w 490"/>
              <a:gd name="T45" fmla="*/ 146 h 548"/>
              <a:gd name="T46" fmla="*/ 156 w 490"/>
              <a:gd name="T47" fmla="*/ 168 h 548"/>
              <a:gd name="T48" fmla="*/ 140 w 490"/>
              <a:gd name="T49" fmla="*/ 194 h 548"/>
              <a:gd name="T50" fmla="*/ 130 w 490"/>
              <a:gd name="T51" fmla="*/ 224 h 548"/>
              <a:gd name="T52" fmla="*/ 124 w 490"/>
              <a:gd name="T53" fmla="*/ 256 h 548"/>
              <a:gd name="T54" fmla="*/ 122 w 490"/>
              <a:gd name="T55" fmla="*/ 274 h 548"/>
              <a:gd name="T56" fmla="*/ 124 w 490"/>
              <a:gd name="T57" fmla="*/ 292 h 548"/>
              <a:gd name="T58" fmla="*/ 128 w 490"/>
              <a:gd name="T59" fmla="*/ 324 h 548"/>
              <a:gd name="T60" fmla="*/ 140 w 490"/>
              <a:gd name="T61" fmla="*/ 352 h 548"/>
              <a:gd name="T62" fmla="*/ 156 w 490"/>
              <a:gd name="T63" fmla="*/ 380 h 548"/>
              <a:gd name="T64" fmla="*/ 176 w 490"/>
              <a:gd name="T65" fmla="*/ 402 h 548"/>
              <a:gd name="T66" fmla="*/ 200 w 490"/>
              <a:gd name="T67" fmla="*/ 420 h 548"/>
              <a:gd name="T68" fmla="*/ 228 w 490"/>
              <a:gd name="T69" fmla="*/ 432 h 548"/>
              <a:gd name="T70" fmla="*/ 260 w 490"/>
              <a:gd name="T71" fmla="*/ 440 h 548"/>
              <a:gd name="T72" fmla="*/ 276 w 490"/>
              <a:gd name="T73" fmla="*/ 440 h 548"/>
              <a:gd name="T74" fmla="*/ 318 w 490"/>
              <a:gd name="T75" fmla="*/ 436 h 548"/>
              <a:gd name="T76" fmla="*/ 352 w 490"/>
              <a:gd name="T77" fmla="*/ 424 h 548"/>
              <a:gd name="T78" fmla="*/ 384 w 490"/>
              <a:gd name="T79" fmla="*/ 404 h 548"/>
              <a:gd name="T80" fmla="*/ 490 w 490"/>
              <a:gd name="T81" fmla="*/ 454 h 548"/>
              <a:gd name="T82" fmla="*/ 468 w 490"/>
              <a:gd name="T83" fmla="*/ 474 h 548"/>
              <a:gd name="T84" fmla="*/ 424 w 490"/>
              <a:gd name="T85" fmla="*/ 508 h 548"/>
              <a:gd name="T86" fmla="*/ 372 w 490"/>
              <a:gd name="T87" fmla="*/ 534 h 548"/>
              <a:gd name="T88" fmla="*/ 308 w 490"/>
              <a:gd name="T89" fmla="*/ 546 h 548"/>
              <a:gd name="T90" fmla="*/ 272 w 490"/>
              <a:gd name="T91" fmla="*/ 548 h 548"/>
              <a:gd name="T92" fmla="*/ 216 w 490"/>
              <a:gd name="T93" fmla="*/ 542 h 548"/>
              <a:gd name="T94" fmla="*/ 164 w 490"/>
              <a:gd name="T95" fmla="*/ 526 h 548"/>
              <a:gd name="T96" fmla="*/ 118 w 490"/>
              <a:gd name="T97" fmla="*/ 502 h 548"/>
              <a:gd name="T98" fmla="*/ 78 w 490"/>
              <a:gd name="T99" fmla="*/ 468 h 548"/>
              <a:gd name="T100" fmla="*/ 46 w 490"/>
              <a:gd name="T101" fmla="*/ 428 h 548"/>
              <a:gd name="T102" fmla="*/ 22 w 490"/>
              <a:gd name="T103" fmla="*/ 382 h 548"/>
              <a:gd name="T104" fmla="*/ 6 w 490"/>
              <a:gd name="T105" fmla="*/ 332 h 548"/>
              <a:gd name="T106" fmla="*/ 0 w 490"/>
              <a:gd name="T107" fmla="*/ 27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90" h="548">
                <a:moveTo>
                  <a:pt x="0" y="276"/>
                </a:moveTo>
                <a:lnTo>
                  <a:pt x="0" y="274"/>
                </a:lnTo>
                <a:lnTo>
                  <a:pt x="0" y="274"/>
                </a:lnTo>
                <a:lnTo>
                  <a:pt x="2" y="246"/>
                </a:lnTo>
                <a:lnTo>
                  <a:pt x="6" y="220"/>
                </a:lnTo>
                <a:lnTo>
                  <a:pt x="12" y="194"/>
                </a:lnTo>
                <a:lnTo>
                  <a:pt x="22" y="168"/>
                </a:lnTo>
                <a:lnTo>
                  <a:pt x="32" y="144"/>
                </a:lnTo>
                <a:lnTo>
                  <a:pt x="46" y="122"/>
                </a:lnTo>
                <a:lnTo>
                  <a:pt x="60" y="100"/>
                </a:lnTo>
                <a:lnTo>
                  <a:pt x="78" y="80"/>
                </a:lnTo>
                <a:lnTo>
                  <a:pt x="96" y="64"/>
                </a:lnTo>
                <a:lnTo>
                  <a:pt x="118" y="48"/>
                </a:lnTo>
                <a:lnTo>
                  <a:pt x="140" y="34"/>
                </a:lnTo>
                <a:lnTo>
                  <a:pt x="166" y="22"/>
                </a:lnTo>
                <a:lnTo>
                  <a:pt x="190" y="12"/>
                </a:lnTo>
                <a:lnTo>
                  <a:pt x="218" y="6"/>
                </a:lnTo>
                <a:lnTo>
                  <a:pt x="246" y="2"/>
                </a:lnTo>
                <a:lnTo>
                  <a:pt x="276" y="0"/>
                </a:lnTo>
                <a:lnTo>
                  <a:pt x="276" y="0"/>
                </a:lnTo>
                <a:lnTo>
                  <a:pt x="312" y="2"/>
                </a:lnTo>
                <a:lnTo>
                  <a:pt x="344" y="6"/>
                </a:lnTo>
                <a:lnTo>
                  <a:pt x="374" y="14"/>
                </a:lnTo>
                <a:lnTo>
                  <a:pt x="400" y="24"/>
                </a:lnTo>
                <a:lnTo>
                  <a:pt x="424" y="36"/>
                </a:lnTo>
                <a:lnTo>
                  <a:pt x="446" y="50"/>
                </a:lnTo>
                <a:lnTo>
                  <a:pt x="466" y="64"/>
                </a:lnTo>
                <a:lnTo>
                  <a:pt x="486" y="82"/>
                </a:lnTo>
                <a:lnTo>
                  <a:pt x="412" y="168"/>
                </a:lnTo>
                <a:lnTo>
                  <a:pt x="412" y="168"/>
                </a:lnTo>
                <a:lnTo>
                  <a:pt x="396" y="154"/>
                </a:lnTo>
                <a:lnTo>
                  <a:pt x="380" y="142"/>
                </a:lnTo>
                <a:lnTo>
                  <a:pt x="364" y="132"/>
                </a:lnTo>
                <a:lnTo>
                  <a:pt x="348" y="124"/>
                </a:lnTo>
                <a:lnTo>
                  <a:pt x="332" y="118"/>
                </a:lnTo>
                <a:lnTo>
                  <a:pt x="314" y="112"/>
                </a:lnTo>
                <a:lnTo>
                  <a:pt x="296" y="108"/>
                </a:lnTo>
                <a:lnTo>
                  <a:pt x="276" y="108"/>
                </a:lnTo>
                <a:lnTo>
                  <a:pt x="276" y="108"/>
                </a:lnTo>
                <a:lnTo>
                  <a:pt x="260" y="108"/>
                </a:lnTo>
                <a:lnTo>
                  <a:pt x="244" y="112"/>
                </a:lnTo>
                <a:lnTo>
                  <a:pt x="228" y="116"/>
                </a:lnTo>
                <a:lnTo>
                  <a:pt x="214" y="120"/>
                </a:lnTo>
                <a:lnTo>
                  <a:pt x="200" y="128"/>
                </a:lnTo>
                <a:lnTo>
                  <a:pt x="188" y="136"/>
                </a:lnTo>
                <a:lnTo>
                  <a:pt x="176" y="146"/>
                </a:lnTo>
                <a:lnTo>
                  <a:pt x="166" y="156"/>
                </a:lnTo>
                <a:lnTo>
                  <a:pt x="156" y="168"/>
                </a:lnTo>
                <a:lnTo>
                  <a:pt x="148" y="180"/>
                </a:lnTo>
                <a:lnTo>
                  <a:pt x="140" y="194"/>
                </a:lnTo>
                <a:lnTo>
                  <a:pt x="134" y="208"/>
                </a:lnTo>
                <a:lnTo>
                  <a:pt x="130" y="224"/>
                </a:lnTo>
                <a:lnTo>
                  <a:pt x="126" y="240"/>
                </a:lnTo>
                <a:lnTo>
                  <a:pt x="124" y="256"/>
                </a:lnTo>
                <a:lnTo>
                  <a:pt x="122" y="272"/>
                </a:lnTo>
                <a:lnTo>
                  <a:pt x="122" y="274"/>
                </a:lnTo>
                <a:lnTo>
                  <a:pt x="122" y="274"/>
                </a:lnTo>
                <a:lnTo>
                  <a:pt x="124" y="292"/>
                </a:lnTo>
                <a:lnTo>
                  <a:pt x="126" y="308"/>
                </a:lnTo>
                <a:lnTo>
                  <a:pt x="128" y="324"/>
                </a:lnTo>
                <a:lnTo>
                  <a:pt x="134" y="338"/>
                </a:lnTo>
                <a:lnTo>
                  <a:pt x="140" y="352"/>
                </a:lnTo>
                <a:lnTo>
                  <a:pt x="148" y="366"/>
                </a:lnTo>
                <a:lnTo>
                  <a:pt x="156" y="380"/>
                </a:lnTo>
                <a:lnTo>
                  <a:pt x="166" y="392"/>
                </a:lnTo>
                <a:lnTo>
                  <a:pt x="176" y="402"/>
                </a:lnTo>
                <a:lnTo>
                  <a:pt x="188" y="412"/>
                </a:lnTo>
                <a:lnTo>
                  <a:pt x="200" y="420"/>
                </a:lnTo>
                <a:lnTo>
                  <a:pt x="214" y="428"/>
                </a:lnTo>
                <a:lnTo>
                  <a:pt x="228" y="432"/>
                </a:lnTo>
                <a:lnTo>
                  <a:pt x="244" y="438"/>
                </a:lnTo>
                <a:lnTo>
                  <a:pt x="260" y="440"/>
                </a:lnTo>
                <a:lnTo>
                  <a:pt x="276" y="440"/>
                </a:lnTo>
                <a:lnTo>
                  <a:pt x="276" y="440"/>
                </a:lnTo>
                <a:lnTo>
                  <a:pt x="298" y="440"/>
                </a:lnTo>
                <a:lnTo>
                  <a:pt x="318" y="436"/>
                </a:lnTo>
                <a:lnTo>
                  <a:pt x="336" y="430"/>
                </a:lnTo>
                <a:lnTo>
                  <a:pt x="352" y="424"/>
                </a:lnTo>
                <a:lnTo>
                  <a:pt x="368" y="414"/>
                </a:lnTo>
                <a:lnTo>
                  <a:pt x="384" y="404"/>
                </a:lnTo>
                <a:lnTo>
                  <a:pt x="416" y="378"/>
                </a:lnTo>
                <a:lnTo>
                  <a:pt x="490" y="454"/>
                </a:lnTo>
                <a:lnTo>
                  <a:pt x="490" y="454"/>
                </a:lnTo>
                <a:lnTo>
                  <a:pt x="468" y="474"/>
                </a:lnTo>
                <a:lnTo>
                  <a:pt x="446" y="492"/>
                </a:lnTo>
                <a:lnTo>
                  <a:pt x="424" y="508"/>
                </a:lnTo>
                <a:lnTo>
                  <a:pt x="398" y="522"/>
                </a:lnTo>
                <a:lnTo>
                  <a:pt x="372" y="534"/>
                </a:lnTo>
                <a:lnTo>
                  <a:pt x="342" y="542"/>
                </a:lnTo>
                <a:lnTo>
                  <a:pt x="308" y="546"/>
                </a:lnTo>
                <a:lnTo>
                  <a:pt x="272" y="548"/>
                </a:lnTo>
                <a:lnTo>
                  <a:pt x="272" y="548"/>
                </a:lnTo>
                <a:lnTo>
                  <a:pt x="244" y="546"/>
                </a:lnTo>
                <a:lnTo>
                  <a:pt x="216" y="542"/>
                </a:lnTo>
                <a:lnTo>
                  <a:pt x="190" y="536"/>
                </a:lnTo>
                <a:lnTo>
                  <a:pt x="164" y="526"/>
                </a:lnTo>
                <a:lnTo>
                  <a:pt x="140" y="516"/>
                </a:lnTo>
                <a:lnTo>
                  <a:pt x="118" y="502"/>
                </a:lnTo>
                <a:lnTo>
                  <a:pt x="98" y="486"/>
                </a:lnTo>
                <a:lnTo>
                  <a:pt x="78" y="468"/>
                </a:lnTo>
                <a:lnTo>
                  <a:pt x="60" y="450"/>
                </a:lnTo>
                <a:lnTo>
                  <a:pt x="46" y="428"/>
                </a:lnTo>
                <a:lnTo>
                  <a:pt x="32" y="406"/>
                </a:lnTo>
                <a:lnTo>
                  <a:pt x="22" y="382"/>
                </a:lnTo>
                <a:lnTo>
                  <a:pt x="12" y="358"/>
                </a:lnTo>
                <a:lnTo>
                  <a:pt x="6" y="332"/>
                </a:lnTo>
                <a:lnTo>
                  <a:pt x="2" y="304"/>
                </a:lnTo>
                <a:lnTo>
                  <a:pt x="0" y="276"/>
                </a:lnTo>
                <a:lnTo>
                  <a:pt x="0" y="27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1" name="Freeform 233"/>
          <p:cNvSpPr>
            <a:spLocks/>
          </p:cNvSpPr>
          <p:nvPr userDrawn="1"/>
        </p:nvSpPr>
        <p:spPr bwMode="auto">
          <a:xfrm>
            <a:off x="1974850" y="298450"/>
            <a:ext cx="598488" cy="711200"/>
          </a:xfrm>
          <a:custGeom>
            <a:avLst/>
            <a:gdLst>
              <a:gd name="T0" fmla="*/ 0 w 448"/>
              <a:gd name="T1" fmla="*/ 0 h 528"/>
              <a:gd name="T2" fmla="*/ 116 w 448"/>
              <a:gd name="T3" fmla="*/ 0 h 528"/>
              <a:gd name="T4" fmla="*/ 116 w 448"/>
              <a:gd name="T5" fmla="*/ 210 h 528"/>
              <a:gd name="T6" fmla="*/ 332 w 448"/>
              <a:gd name="T7" fmla="*/ 210 h 528"/>
              <a:gd name="T8" fmla="*/ 332 w 448"/>
              <a:gd name="T9" fmla="*/ 0 h 528"/>
              <a:gd name="T10" fmla="*/ 448 w 448"/>
              <a:gd name="T11" fmla="*/ 0 h 528"/>
              <a:gd name="T12" fmla="*/ 448 w 448"/>
              <a:gd name="T13" fmla="*/ 528 h 528"/>
              <a:gd name="T14" fmla="*/ 332 w 448"/>
              <a:gd name="T15" fmla="*/ 528 h 528"/>
              <a:gd name="T16" fmla="*/ 332 w 448"/>
              <a:gd name="T17" fmla="*/ 316 h 528"/>
              <a:gd name="T18" fmla="*/ 116 w 448"/>
              <a:gd name="T19" fmla="*/ 316 h 528"/>
              <a:gd name="T20" fmla="*/ 116 w 448"/>
              <a:gd name="T21" fmla="*/ 528 h 528"/>
              <a:gd name="T22" fmla="*/ 0 w 448"/>
              <a:gd name="T23" fmla="*/ 528 h 528"/>
              <a:gd name="T24" fmla="*/ 0 w 448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528">
                <a:moveTo>
                  <a:pt x="0" y="0"/>
                </a:moveTo>
                <a:lnTo>
                  <a:pt x="116" y="0"/>
                </a:lnTo>
                <a:lnTo>
                  <a:pt x="116" y="210"/>
                </a:lnTo>
                <a:lnTo>
                  <a:pt x="332" y="210"/>
                </a:lnTo>
                <a:lnTo>
                  <a:pt x="332" y="0"/>
                </a:lnTo>
                <a:lnTo>
                  <a:pt x="448" y="0"/>
                </a:lnTo>
                <a:lnTo>
                  <a:pt x="448" y="528"/>
                </a:lnTo>
                <a:lnTo>
                  <a:pt x="332" y="528"/>
                </a:lnTo>
                <a:lnTo>
                  <a:pt x="332" y="316"/>
                </a:lnTo>
                <a:lnTo>
                  <a:pt x="116" y="316"/>
                </a:lnTo>
                <a:lnTo>
                  <a:pt x="116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" name="Freeform 234"/>
          <p:cNvSpPr>
            <a:spLocks/>
          </p:cNvSpPr>
          <p:nvPr userDrawn="1"/>
        </p:nvSpPr>
        <p:spPr bwMode="auto">
          <a:xfrm>
            <a:off x="2733675" y="298450"/>
            <a:ext cx="541338" cy="711200"/>
          </a:xfrm>
          <a:custGeom>
            <a:avLst/>
            <a:gdLst>
              <a:gd name="T0" fmla="*/ 0 w 404"/>
              <a:gd name="T1" fmla="*/ 0 h 528"/>
              <a:gd name="T2" fmla="*/ 400 w 404"/>
              <a:gd name="T3" fmla="*/ 0 h 528"/>
              <a:gd name="T4" fmla="*/ 400 w 404"/>
              <a:gd name="T5" fmla="*/ 104 h 528"/>
              <a:gd name="T6" fmla="*/ 116 w 404"/>
              <a:gd name="T7" fmla="*/ 104 h 528"/>
              <a:gd name="T8" fmla="*/ 116 w 404"/>
              <a:gd name="T9" fmla="*/ 210 h 528"/>
              <a:gd name="T10" fmla="*/ 366 w 404"/>
              <a:gd name="T11" fmla="*/ 210 h 528"/>
              <a:gd name="T12" fmla="*/ 366 w 404"/>
              <a:gd name="T13" fmla="*/ 314 h 528"/>
              <a:gd name="T14" fmla="*/ 116 w 404"/>
              <a:gd name="T15" fmla="*/ 314 h 528"/>
              <a:gd name="T16" fmla="*/ 116 w 404"/>
              <a:gd name="T17" fmla="*/ 426 h 528"/>
              <a:gd name="T18" fmla="*/ 404 w 404"/>
              <a:gd name="T19" fmla="*/ 426 h 528"/>
              <a:gd name="T20" fmla="*/ 404 w 404"/>
              <a:gd name="T21" fmla="*/ 528 h 528"/>
              <a:gd name="T22" fmla="*/ 0 w 404"/>
              <a:gd name="T23" fmla="*/ 528 h 528"/>
              <a:gd name="T24" fmla="*/ 0 w 404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4" h="528">
                <a:moveTo>
                  <a:pt x="0" y="0"/>
                </a:moveTo>
                <a:lnTo>
                  <a:pt x="400" y="0"/>
                </a:lnTo>
                <a:lnTo>
                  <a:pt x="400" y="104"/>
                </a:lnTo>
                <a:lnTo>
                  <a:pt x="116" y="104"/>
                </a:lnTo>
                <a:lnTo>
                  <a:pt x="116" y="210"/>
                </a:lnTo>
                <a:lnTo>
                  <a:pt x="366" y="210"/>
                </a:lnTo>
                <a:lnTo>
                  <a:pt x="366" y="314"/>
                </a:lnTo>
                <a:lnTo>
                  <a:pt x="116" y="314"/>
                </a:lnTo>
                <a:lnTo>
                  <a:pt x="116" y="426"/>
                </a:lnTo>
                <a:lnTo>
                  <a:pt x="404" y="426"/>
                </a:lnTo>
                <a:lnTo>
                  <a:pt x="40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" name="Freeform 235"/>
          <p:cNvSpPr>
            <a:spLocks/>
          </p:cNvSpPr>
          <p:nvPr userDrawn="1"/>
        </p:nvSpPr>
        <p:spPr bwMode="auto">
          <a:xfrm>
            <a:off x="3408363" y="298450"/>
            <a:ext cx="708025" cy="711200"/>
          </a:xfrm>
          <a:custGeom>
            <a:avLst/>
            <a:gdLst>
              <a:gd name="T0" fmla="*/ 0 w 530"/>
              <a:gd name="T1" fmla="*/ 0 h 528"/>
              <a:gd name="T2" fmla="*/ 126 w 530"/>
              <a:gd name="T3" fmla="*/ 0 h 528"/>
              <a:gd name="T4" fmla="*/ 264 w 530"/>
              <a:gd name="T5" fmla="*/ 224 h 528"/>
              <a:gd name="T6" fmla="*/ 404 w 530"/>
              <a:gd name="T7" fmla="*/ 0 h 528"/>
              <a:gd name="T8" fmla="*/ 530 w 530"/>
              <a:gd name="T9" fmla="*/ 0 h 528"/>
              <a:gd name="T10" fmla="*/ 530 w 530"/>
              <a:gd name="T11" fmla="*/ 528 h 528"/>
              <a:gd name="T12" fmla="*/ 414 w 530"/>
              <a:gd name="T13" fmla="*/ 528 h 528"/>
              <a:gd name="T14" fmla="*/ 414 w 530"/>
              <a:gd name="T15" fmla="*/ 184 h 528"/>
              <a:gd name="T16" fmla="*/ 264 w 530"/>
              <a:gd name="T17" fmla="*/ 410 h 528"/>
              <a:gd name="T18" fmla="*/ 262 w 530"/>
              <a:gd name="T19" fmla="*/ 410 h 528"/>
              <a:gd name="T20" fmla="*/ 114 w 530"/>
              <a:gd name="T21" fmla="*/ 186 h 528"/>
              <a:gd name="T22" fmla="*/ 114 w 530"/>
              <a:gd name="T23" fmla="*/ 528 h 528"/>
              <a:gd name="T24" fmla="*/ 0 w 530"/>
              <a:gd name="T25" fmla="*/ 528 h 528"/>
              <a:gd name="T26" fmla="*/ 0 w 530"/>
              <a:gd name="T2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30" h="528">
                <a:moveTo>
                  <a:pt x="0" y="0"/>
                </a:moveTo>
                <a:lnTo>
                  <a:pt x="126" y="0"/>
                </a:lnTo>
                <a:lnTo>
                  <a:pt x="264" y="224"/>
                </a:lnTo>
                <a:lnTo>
                  <a:pt x="404" y="0"/>
                </a:lnTo>
                <a:lnTo>
                  <a:pt x="530" y="0"/>
                </a:lnTo>
                <a:lnTo>
                  <a:pt x="530" y="528"/>
                </a:lnTo>
                <a:lnTo>
                  <a:pt x="414" y="528"/>
                </a:lnTo>
                <a:lnTo>
                  <a:pt x="414" y="184"/>
                </a:lnTo>
                <a:lnTo>
                  <a:pt x="264" y="410"/>
                </a:lnTo>
                <a:lnTo>
                  <a:pt x="262" y="410"/>
                </a:lnTo>
                <a:lnTo>
                  <a:pt x="114" y="186"/>
                </a:lnTo>
                <a:lnTo>
                  <a:pt x="11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" name="Rectangle 236"/>
          <p:cNvSpPr>
            <a:spLocks noChangeArrowheads="1"/>
          </p:cNvSpPr>
          <p:nvPr userDrawn="1"/>
        </p:nvSpPr>
        <p:spPr bwMode="auto">
          <a:xfrm>
            <a:off x="4279900" y="298450"/>
            <a:ext cx="157163" cy="7112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" name="Freeform 237"/>
          <p:cNvSpPr>
            <a:spLocks/>
          </p:cNvSpPr>
          <p:nvPr userDrawn="1"/>
        </p:nvSpPr>
        <p:spPr bwMode="auto">
          <a:xfrm>
            <a:off x="4546600" y="288925"/>
            <a:ext cx="560388" cy="731838"/>
          </a:xfrm>
          <a:custGeom>
            <a:avLst/>
            <a:gdLst>
              <a:gd name="T0" fmla="*/ 68 w 418"/>
              <a:gd name="T1" fmla="*/ 378 h 544"/>
              <a:gd name="T2" fmla="*/ 124 w 418"/>
              <a:gd name="T3" fmla="*/ 414 h 544"/>
              <a:gd name="T4" fmla="*/ 184 w 418"/>
              <a:gd name="T5" fmla="*/ 438 h 544"/>
              <a:gd name="T6" fmla="*/ 226 w 418"/>
              <a:gd name="T7" fmla="*/ 442 h 544"/>
              <a:gd name="T8" fmla="*/ 272 w 418"/>
              <a:gd name="T9" fmla="*/ 434 h 544"/>
              <a:gd name="T10" fmla="*/ 298 w 418"/>
              <a:gd name="T11" fmla="*/ 412 h 544"/>
              <a:gd name="T12" fmla="*/ 304 w 418"/>
              <a:gd name="T13" fmla="*/ 390 h 544"/>
              <a:gd name="T14" fmla="*/ 300 w 418"/>
              <a:gd name="T15" fmla="*/ 370 h 544"/>
              <a:gd name="T16" fmla="*/ 270 w 418"/>
              <a:gd name="T17" fmla="*/ 346 h 544"/>
              <a:gd name="T18" fmla="*/ 196 w 418"/>
              <a:gd name="T19" fmla="*/ 322 h 544"/>
              <a:gd name="T20" fmla="*/ 124 w 418"/>
              <a:gd name="T21" fmla="*/ 300 h 544"/>
              <a:gd name="T22" fmla="*/ 70 w 418"/>
              <a:gd name="T23" fmla="*/ 272 h 544"/>
              <a:gd name="T24" fmla="*/ 40 w 418"/>
              <a:gd name="T25" fmla="*/ 240 h 544"/>
              <a:gd name="T26" fmla="*/ 24 w 418"/>
              <a:gd name="T27" fmla="*/ 198 h 544"/>
              <a:gd name="T28" fmla="*/ 22 w 418"/>
              <a:gd name="T29" fmla="*/ 160 h 544"/>
              <a:gd name="T30" fmla="*/ 24 w 418"/>
              <a:gd name="T31" fmla="*/ 126 h 544"/>
              <a:gd name="T32" fmla="*/ 42 w 418"/>
              <a:gd name="T33" fmla="*/ 80 h 544"/>
              <a:gd name="T34" fmla="*/ 74 w 418"/>
              <a:gd name="T35" fmla="*/ 44 h 544"/>
              <a:gd name="T36" fmla="*/ 116 w 418"/>
              <a:gd name="T37" fmla="*/ 18 h 544"/>
              <a:gd name="T38" fmla="*/ 168 w 418"/>
              <a:gd name="T39" fmla="*/ 2 h 544"/>
              <a:gd name="T40" fmla="*/ 206 w 418"/>
              <a:gd name="T41" fmla="*/ 0 h 544"/>
              <a:gd name="T42" fmla="*/ 288 w 418"/>
              <a:gd name="T43" fmla="*/ 10 h 544"/>
              <a:gd name="T44" fmla="*/ 360 w 418"/>
              <a:gd name="T45" fmla="*/ 38 h 544"/>
              <a:gd name="T46" fmla="*/ 342 w 418"/>
              <a:gd name="T47" fmla="*/ 156 h 544"/>
              <a:gd name="T48" fmla="*/ 290 w 418"/>
              <a:gd name="T49" fmla="*/ 124 h 544"/>
              <a:gd name="T50" fmla="*/ 238 w 418"/>
              <a:gd name="T51" fmla="*/ 106 h 544"/>
              <a:gd name="T52" fmla="*/ 206 w 418"/>
              <a:gd name="T53" fmla="*/ 102 h 544"/>
              <a:gd name="T54" fmla="*/ 164 w 418"/>
              <a:gd name="T55" fmla="*/ 110 h 544"/>
              <a:gd name="T56" fmla="*/ 142 w 418"/>
              <a:gd name="T57" fmla="*/ 130 h 544"/>
              <a:gd name="T58" fmla="*/ 138 w 418"/>
              <a:gd name="T59" fmla="*/ 150 h 544"/>
              <a:gd name="T60" fmla="*/ 142 w 418"/>
              <a:gd name="T61" fmla="*/ 172 h 544"/>
              <a:gd name="T62" fmla="*/ 174 w 418"/>
              <a:gd name="T63" fmla="*/ 196 h 544"/>
              <a:gd name="T64" fmla="*/ 252 w 418"/>
              <a:gd name="T65" fmla="*/ 220 h 544"/>
              <a:gd name="T66" fmla="*/ 352 w 418"/>
              <a:gd name="T67" fmla="*/ 258 h 544"/>
              <a:gd name="T68" fmla="*/ 386 w 418"/>
              <a:gd name="T69" fmla="*/ 284 h 544"/>
              <a:gd name="T70" fmla="*/ 408 w 418"/>
              <a:gd name="T71" fmla="*/ 320 h 544"/>
              <a:gd name="T72" fmla="*/ 418 w 418"/>
              <a:gd name="T73" fmla="*/ 362 h 544"/>
              <a:gd name="T74" fmla="*/ 418 w 418"/>
              <a:gd name="T75" fmla="*/ 380 h 544"/>
              <a:gd name="T76" fmla="*/ 410 w 418"/>
              <a:gd name="T77" fmla="*/ 434 h 544"/>
              <a:gd name="T78" fmla="*/ 388 w 418"/>
              <a:gd name="T79" fmla="*/ 478 h 544"/>
              <a:gd name="T80" fmla="*/ 352 w 418"/>
              <a:gd name="T81" fmla="*/ 512 h 544"/>
              <a:gd name="T82" fmla="*/ 304 w 418"/>
              <a:gd name="T83" fmla="*/ 534 h 544"/>
              <a:gd name="T84" fmla="*/ 246 w 418"/>
              <a:gd name="T85" fmla="*/ 544 h 544"/>
              <a:gd name="T86" fmla="*/ 194 w 418"/>
              <a:gd name="T87" fmla="*/ 544 h 544"/>
              <a:gd name="T88" fmla="*/ 106 w 418"/>
              <a:gd name="T89" fmla="*/ 524 h 544"/>
              <a:gd name="T90" fmla="*/ 24 w 418"/>
              <a:gd name="T91" fmla="*/ 48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18" h="544">
                <a:moveTo>
                  <a:pt x="0" y="460"/>
                </a:moveTo>
                <a:lnTo>
                  <a:pt x="68" y="378"/>
                </a:lnTo>
                <a:lnTo>
                  <a:pt x="68" y="378"/>
                </a:lnTo>
                <a:lnTo>
                  <a:pt x="86" y="392"/>
                </a:lnTo>
                <a:lnTo>
                  <a:pt x="106" y="404"/>
                </a:lnTo>
                <a:lnTo>
                  <a:pt x="124" y="414"/>
                </a:lnTo>
                <a:lnTo>
                  <a:pt x="144" y="424"/>
                </a:lnTo>
                <a:lnTo>
                  <a:pt x="162" y="432"/>
                </a:lnTo>
                <a:lnTo>
                  <a:pt x="184" y="438"/>
                </a:lnTo>
                <a:lnTo>
                  <a:pt x="204" y="440"/>
                </a:lnTo>
                <a:lnTo>
                  <a:pt x="226" y="442"/>
                </a:lnTo>
                <a:lnTo>
                  <a:pt x="226" y="442"/>
                </a:lnTo>
                <a:lnTo>
                  <a:pt x="244" y="440"/>
                </a:lnTo>
                <a:lnTo>
                  <a:pt x="258" y="438"/>
                </a:lnTo>
                <a:lnTo>
                  <a:pt x="272" y="434"/>
                </a:lnTo>
                <a:lnTo>
                  <a:pt x="284" y="428"/>
                </a:lnTo>
                <a:lnTo>
                  <a:pt x="292" y="422"/>
                </a:lnTo>
                <a:lnTo>
                  <a:pt x="298" y="412"/>
                </a:lnTo>
                <a:lnTo>
                  <a:pt x="302" y="402"/>
                </a:lnTo>
                <a:lnTo>
                  <a:pt x="304" y="392"/>
                </a:lnTo>
                <a:lnTo>
                  <a:pt x="304" y="390"/>
                </a:lnTo>
                <a:lnTo>
                  <a:pt x="304" y="390"/>
                </a:lnTo>
                <a:lnTo>
                  <a:pt x="302" y="380"/>
                </a:lnTo>
                <a:lnTo>
                  <a:pt x="300" y="370"/>
                </a:lnTo>
                <a:lnTo>
                  <a:pt x="292" y="362"/>
                </a:lnTo>
                <a:lnTo>
                  <a:pt x="284" y="354"/>
                </a:lnTo>
                <a:lnTo>
                  <a:pt x="270" y="346"/>
                </a:lnTo>
                <a:lnTo>
                  <a:pt x="250" y="338"/>
                </a:lnTo>
                <a:lnTo>
                  <a:pt x="226" y="332"/>
                </a:lnTo>
                <a:lnTo>
                  <a:pt x="196" y="322"/>
                </a:lnTo>
                <a:lnTo>
                  <a:pt x="196" y="322"/>
                </a:lnTo>
                <a:lnTo>
                  <a:pt x="158" y="312"/>
                </a:lnTo>
                <a:lnTo>
                  <a:pt x="124" y="300"/>
                </a:lnTo>
                <a:lnTo>
                  <a:pt x="94" y="288"/>
                </a:lnTo>
                <a:lnTo>
                  <a:pt x="82" y="280"/>
                </a:lnTo>
                <a:lnTo>
                  <a:pt x="70" y="272"/>
                </a:lnTo>
                <a:lnTo>
                  <a:pt x="58" y="262"/>
                </a:lnTo>
                <a:lnTo>
                  <a:pt x="48" y="252"/>
                </a:lnTo>
                <a:lnTo>
                  <a:pt x="40" y="240"/>
                </a:lnTo>
                <a:lnTo>
                  <a:pt x="34" y="226"/>
                </a:lnTo>
                <a:lnTo>
                  <a:pt x="28" y="212"/>
                </a:lnTo>
                <a:lnTo>
                  <a:pt x="24" y="198"/>
                </a:lnTo>
                <a:lnTo>
                  <a:pt x="22" y="180"/>
                </a:lnTo>
                <a:lnTo>
                  <a:pt x="22" y="162"/>
                </a:lnTo>
                <a:lnTo>
                  <a:pt x="22" y="160"/>
                </a:lnTo>
                <a:lnTo>
                  <a:pt x="22" y="160"/>
                </a:lnTo>
                <a:lnTo>
                  <a:pt x="22" y="142"/>
                </a:lnTo>
                <a:lnTo>
                  <a:pt x="24" y="126"/>
                </a:lnTo>
                <a:lnTo>
                  <a:pt x="30" y="110"/>
                </a:lnTo>
                <a:lnTo>
                  <a:pt x="36" y="94"/>
                </a:lnTo>
                <a:lnTo>
                  <a:pt x="42" y="80"/>
                </a:lnTo>
                <a:lnTo>
                  <a:pt x="52" y="66"/>
                </a:lnTo>
                <a:lnTo>
                  <a:pt x="62" y="54"/>
                </a:lnTo>
                <a:lnTo>
                  <a:pt x="74" y="44"/>
                </a:lnTo>
                <a:lnTo>
                  <a:pt x="86" y="34"/>
                </a:lnTo>
                <a:lnTo>
                  <a:pt x="100" y="26"/>
                </a:lnTo>
                <a:lnTo>
                  <a:pt x="116" y="18"/>
                </a:lnTo>
                <a:lnTo>
                  <a:pt x="132" y="12"/>
                </a:lnTo>
                <a:lnTo>
                  <a:pt x="150" y="6"/>
                </a:lnTo>
                <a:lnTo>
                  <a:pt x="168" y="2"/>
                </a:lnTo>
                <a:lnTo>
                  <a:pt x="186" y="0"/>
                </a:lnTo>
                <a:lnTo>
                  <a:pt x="206" y="0"/>
                </a:lnTo>
                <a:lnTo>
                  <a:pt x="206" y="0"/>
                </a:lnTo>
                <a:lnTo>
                  <a:pt x="234" y="2"/>
                </a:lnTo>
                <a:lnTo>
                  <a:pt x="262" y="4"/>
                </a:lnTo>
                <a:lnTo>
                  <a:pt x="288" y="10"/>
                </a:lnTo>
                <a:lnTo>
                  <a:pt x="314" y="18"/>
                </a:lnTo>
                <a:lnTo>
                  <a:pt x="338" y="28"/>
                </a:lnTo>
                <a:lnTo>
                  <a:pt x="360" y="38"/>
                </a:lnTo>
                <a:lnTo>
                  <a:pt x="382" y="52"/>
                </a:lnTo>
                <a:lnTo>
                  <a:pt x="404" y="68"/>
                </a:lnTo>
                <a:lnTo>
                  <a:pt x="342" y="156"/>
                </a:lnTo>
                <a:lnTo>
                  <a:pt x="342" y="156"/>
                </a:lnTo>
                <a:lnTo>
                  <a:pt x="308" y="134"/>
                </a:lnTo>
                <a:lnTo>
                  <a:pt x="290" y="124"/>
                </a:lnTo>
                <a:lnTo>
                  <a:pt x="272" y="116"/>
                </a:lnTo>
                <a:lnTo>
                  <a:pt x="256" y="110"/>
                </a:lnTo>
                <a:lnTo>
                  <a:pt x="238" y="106"/>
                </a:lnTo>
                <a:lnTo>
                  <a:pt x="222" y="104"/>
                </a:lnTo>
                <a:lnTo>
                  <a:pt x="206" y="102"/>
                </a:lnTo>
                <a:lnTo>
                  <a:pt x="206" y="102"/>
                </a:lnTo>
                <a:lnTo>
                  <a:pt x="190" y="104"/>
                </a:lnTo>
                <a:lnTo>
                  <a:pt x="176" y="106"/>
                </a:lnTo>
                <a:lnTo>
                  <a:pt x="164" y="110"/>
                </a:lnTo>
                <a:lnTo>
                  <a:pt x="154" y="116"/>
                </a:lnTo>
                <a:lnTo>
                  <a:pt x="146" y="124"/>
                </a:lnTo>
                <a:lnTo>
                  <a:pt x="142" y="130"/>
                </a:lnTo>
                <a:lnTo>
                  <a:pt x="138" y="140"/>
                </a:lnTo>
                <a:lnTo>
                  <a:pt x="138" y="148"/>
                </a:lnTo>
                <a:lnTo>
                  <a:pt x="138" y="150"/>
                </a:lnTo>
                <a:lnTo>
                  <a:pt x="138" y="150"/>
                </a:lnTo>
                <a:lnTo>
                  <a:pt x="138" y="162"/>
                </a:lnTo>
                <a:lnTo>
                  <a:pt x="142" y="172"/>
                </a:lnTo>
                <a:lnTo>
                  <a:pt x="150" y="182"/>
                </a:lnTo>
                <a:lnTo>
                  <a:pt x="160" y="190"/>
                </a:lnTo>
                <a:lnTo>
                  <a:pt x="174" y="196"/>
                </a:lnTo>
                <a:lnTo>
                  <a:pt x="194" y="204"/>
                </a:lnTo>
                <a:lnTo>
                  <a:pt x="252" y="220"/>
                </a:lnTo>
                <a:lnTo>
                  <a:pt x="252" y="220"/>
                </a:lnTo>
                <a:lnTo>
                  <a:pt x="290" y="232"/>
                </a:lnTo>
                <a:lnTo>
                  <a:pt x="322" y="244"/>
                </a:lnTo>
                <a:lnTo>
                  <a:pt x="352" y="258"/>
                </a:lnTo>
                <a:lnTo>
                  <a:pt x="364" y="266"/>
                </a:lnTo>
                <a:lnTo>
                  <a:pt x="376" y="276"/>
                </a:lnTo>
                <a:lnTo>
                  <a:pt x="386" y="284"/>
                </a:lnTo>
                <a:lnTo>
                  <a:pt x="394" y="296"/>
                </a:lnTo>
                <a:lnTo>
                  <a:pt x="402" y="306"/>
                </a:lnTo>
                <a:lnTo>
                  <a:pt x="408" y="320"/>
                </a:lnTo>
                <a:lnTo>
                  <a:pt x="412" y="332"/>
                </a:lnTo>
                <a:lnTo>
                  <a:pt x="416" y="346"/>
                </a:lnTo>
                <a:lnTo>
                  <a:pt x="418" y="362"/>
                </a:lnTo>
                <a:lnTo>
                  <a:pt x="418" y="378"/>
                </a:lnTo>
                <a:lnTo>
                  <a:pt x="418" y="380"/>
                </a:lnTo>
                <a:lnTo>
                  <a:pt x="418" y="380"/>
                </a:lnTo>
                <a:lnTo>
                  <a:pt x="418" y="400"/>
                </a:lnTo>
                <a:lnTo>
                  <a:pt x="416" y="418"/>
                </a:lnTo>
                <a:lnTo>
                  <a:pt x="410" y="434"/>
                </a:lnTo>
                <a:lnTo>
                  <a:pt x="404" y="450"/>
                </a:lnTo>
                <a:lnTo>
                  <a:pt x="396" y="464"/>
                </a:lnTo>
                <a:lnTo>
                  <a:pt x="388" y="478"/>
                </a:lnTo>
                <a:lnTo>
                  <a:pt x="376" y="490"/>
                </a:lnTo>
                <a:lnTo>
                  <a:pt x="364" y="502"/>
                </a:lnTo>
                <a:lnTo>
                  <a:pt x="352" y="512"/>
                </a:lnTo>
                <a:lnTo>
                  <a:pt x="336" y="520"/>
                </a:lnTo>
                <a:lnTo>
                  <a:pt x="320" y="528"/>
                </a:lnTo>
                <a:lnTo>
                  <a:pt x="304" y="534"/>
                </a:lnTo>
                <a:lnTo>
                  <a:pt x="286" y="538"/>
                </a:lnTo>
                <a:lnTo>
                  <a:pt x="266" y="542"/>
                </a:lnTo>
                <a:lnTo>
                  <a:pt x="246" y="544"/>
                </a:lnTo>
                <a:lnTo>
                  <a:pt x="224" y="544"/>
                </a:lnTo>
                <a:lnTo>
                  <a:pt x="224" y="544"/>
                </a:lnTo>
                <a:lnTo>
                  <a:pt x="194" y="544"/>
                </a:lnTo>
                <a:lnTo>
                  <a:pt x="164" y="540"/>
                </a:lnTo>
                <a:lnTo>
                  <a:pt x="136" y="532"/>
                </a:lnTo>
                <a:lnTo>
                  <a:pt x="106" y="524"/>
                </a:lnTo>
                <a:lnTo>
                  <a:pt x="78" y="512"/>
                </a:lnTo>
                <a:lnTo>
                  <a:pt x="50" y="496"/>
                </a:lnTo>
                <a:lnTo>
                  <a:pt x="24" y="480"/>
                </a:lnTo>
                <a:lnTo>
                  <a:pt x="0" y="460"/>
                </a:lnTo>
                <a:lnTo>
                  <a:pt x="0" y="46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" name="Freeform 238"/>
          <p:cNvSpPr>
            <a:spLocks/>
          </p:cNvSpPr>
          <p:nvPr userDrawn="1"/>
        </p:nvSpPr>
        <p:spPr bwMode="auto">
          <a:xfrm>
            <a:off x="5173663" y="298450"/>
            <a:ext cx="585787" cy="711200"/>
          </a:xfrm>
          <a:custGeom>
            <a:avLst/>
            <a:gdLst>
              <a:gd name="T0" fmla="*/ 160 w 438"/>
              <a:gd name="T1" fmla="*/ 106 h 528"/>
              <a:gd name="T2" fmla="*/ 0 w 438"/>
              <a:gd name="T3" fmla="*/ 106 h 528"/>
              <a:gd name="T4" fmla="*/ 0 w 438"/>
              <a:gd name="T5" fmla="*/ 0 h 528"/>
              <a:gd name="T6" fmla="*/ 438 w 438"/>
              <a:gd name="T7" fmla="*/ 0 h 528"/>
              <a:gd name="T8" fmla="*/ 438 w 438"/>
              <a:gd name="T9" fmla="*/ 106 h 528"/>
              <a:gd name="T10" fmla="*/ 276 w 438"/>
              <a:gd name="T11" fmla="*/ 106 h 528"/>
              <a:gd name="T12" fmla="*/ 276 w 438"/>
              <a:gd name="T13" fmla="*/ 528 h 528"/>
              <a:gd name="T14" fmla="*/ 160 w 438"/>
              <a:gd name="T15" fmla="*/ 528 h 528"/>
              <a:gd name="T16" fmla="*/ 160 w 438"/>
              <a:gd name="T17" fmla="*/ 106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528">
                <a:moveTo>
                  <a:pt x="160" y="106"/>
                </a:moveTo>
                <a:lnTo>
                  <a:pt x="0" y="106"/>
                </a:lnTo>
                <a:lnTo>
                  <a:pt x="0" y="0"/>
                </a:lnTo>
                <a:lnTo>
                  <a:pt x="438" y="0"/>
                </a:lnTo>
                <a:lnTo>
                  <a:pt x="438" y="106"/>
                </a:lnTo>
                <a:lnTo>
                  <a:pt x="276" y="106"/>
                </a:lnTo>
                <a:lnTo>
                  <a:pt x="276" y="528"/>
                </a:lnTo>
                <a:lnTo>
                  <a:pt x="160" y="528"/>
                </a:lnTo>
                <a:lnTo>
                  <a:pt x="160" y="10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8" name="Freeform 239"/>
          <p:cNvSpPr>
            <a:spLocks/>
          </p:cNvSpPr>
          <p:nvPr userDrawn="1"/>
        </p:nvSpPr>
        <p:spPr bwMode="auto">
          <a:xfrm>
            <a:off x="5849938" y="298450"/>
            <a:ext cx="612775" cy="711200"/>
          </a:xfrm>
          <a:custGeom>
            <a:avLst/>
            <a:gdLst>
              <a:gd name="T0" fmla="*/ 0 w 458"/>
              <a:gd name="T1" fmla="*/ 0 h 528"/>
              <a:gd name="T2" fmla="*/ 242 w 458"/>
              <a:gd name="T3" fmla="*/ 0 h 528"/>
              <a:gd name="T4" fmla="*/ 242 w 458"/>
              <a:gd name="T5" fmla="*/ 0 h 528"/>
              <a:gd name="T6" fmla="*/ 268 w 458"/>
              <a:gd name="T7" fmla="*/ 0 h 528"/>
              <a:gd name="T8" fmla="*/ 290 w 458"/>
              <a:gd name="T9" fmla="*/ 4 h 528"/>
              <a:gd name="T10" fmla="*/ 312 w 458"/>
              <a:gd name="T11" fmla="*/ 8 h 528"/>
              <a:gd name="T12" fmla="*/ 332 w 458"/>
              <a:gd name="T13" fmla="*/ 14 h 528"/>
              <a:gd name="T14" fmla="*/ 350 w 458"/>
              <a:gd name="T15" fmla="*/ 22 h 528"/>
              <a:gd name="T16" fmla="*/ 368 w 458"/>
              <a:gd name="T17" fmla="*/ 30 h 528"/>
              <a:gd name="T18" fmla="*/ 382 w 458"/>
              <a:gd name="T19" fmla="*/ 40 h 528"/>
              <a:gd name="T20" fmla="*/ 396 w 458"/>
              <a:gd name="T21" fmla="*/ 54 h 528"/>
              <a:gd name="T22" fmla="*/ 396 w 458"/>
              <a:gd name="T23" fmla="*/ 54 h 528"/>
              <a:gd name="T24" fmla="*/ 408 w 458"/>
              <a:gd name="T25" fmla="*/ 64 h 528"/>
              <a:gd name="T26" fmla="*/ 416 w 458"/>
              <a:gd name="T27" fmla="*/ 78 h 528"/>
              <a:gd name="T28" fmla="*/ 424 w 458"/>
              <a:gd name="T29" fmla="*/ 92 h 528"/>
              <a:gd name="T30" fmla="*/ 430 w 458"/>
              <a:gd name="T31" fmla="*/ 106 h 528"/>
              <a:gd name="T32" fmla="*/ 436 w 458"/>
              <a:gd name="T33" fmla="*/ 122 h 528"/>
              <a:gd name="T34" fmla="*/ 440 w 458"/>
              <a:gd name="T35" fmla="*/ 138 h 528"/>
              <a:gd name="T36" fmla="*/ 442 w 458"/>
              <a:gd name="T37" fmla="*/ 156 h 528"/>
              <a:gd name="T38" fmla="*/ 442 w 458"/>
              <a:gd name="T39" fmla="*/ 174 h 528"/>
              <a:gd name="T40" fmla="*/ 442 w 458"/>
              <a:gd name="T41" fmla="*/ 176 h 528"/>
              <a:gd name="T42" fmla="*/ 442 w 458"/>
              <a:gd name="T43" fmla="*/ 176 h 528"/>
              <a:gd name="T44" fmla="*/ 440 w 458"/>
              <a:gd name="T45" fmla="*/ 206 h 528"/>
              <a:gd name="T46" fmla="*/ 434 w 458"/>
              <a:gd name="T47" fmla="*/ 234 h 528"/>
              <a:gd name="T48" fmla="*/ 424 w 458"/>
              <a:gd name="T49" fmla="*/ 258 h 528"/>
              <a:gd name="T50" fmla="*/ 410 w 458"/>
              <a:gd name="T51" fmla="*/ 280 h 528"/>
              <a:gd name="T52" fmla="*/ 394 w 458"/>
              <a:gd name="T53" fmla="*/ 300 h 528"/>
              <a:gd name="T54" fmla="*/ 374 w 458"/>
              <a:gd name="T55" fmla="*/ 316 h 528"/>
              <a:gd name="T56" fmla="*/ 352 w 458"/>
              <a:gd name="T57" fmla="*/ 330 h 528"/>
              <a:gd name="T58" fmla="*/ 328 w 458"/>
              <a:gd name="T59" fmla="*/ 340 h 528"/>
              <a:gd name="T60" fmla="*/ 458 w 458"/>
              <a:gd name="T61" fmla="*/ 528 h 528"/>
              <a:gd name="T62" fmla="*/ 322 w 458"/>
              <a:gd name="T63" fmla="*/ 528 h 528"/>
              <a:gd name="T64" fmla="*/ 208 w 458"/>
              <a:gd name="T65" fmla="*/ 360 h 528"/>
              <a:gd name="T66" fmla="*/ 118 w 458"/>
              <a:gd name="T67" fmla="*/ 360 h 528"/>
              <a:gd name="T68" fmla="*/ 118 w 458"/>
              <a:gd name="T69" fmla="*/ 528 h 528"/>
              <a:gd name="T70" fmla="*/ 0 w 458"/>
              <a:gd name="T71" fmla="*/ 528 h 528"/>
              <a:gd name="T72" fmla="*/ 0 w 458"/>
              <a:gd name="T73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8" h="528">
                <a:moveTo>
                  <a:pt x="0" y="0"/>
                </a:moveTo>
                <a:lnTo>
                  <a:pt x="242" y="0"/>
                </a:lnTo>
                <a:lnTo>
                  <a:pt x="242" y="0"/>
                </a:lnTo>
                <a:lnTo>
                  <a:pt x="268" y="0"/>
                </a:lnTo>
                <a:lnTo>
                  <a:pt x="290" y="4"/>
                </a:lnTo>
                <a:lnTo>
                  <a:pt x="312" y="8"/>
                </a:lnTo>
                <a:lnTo>
                  <a:pt x="332" y="14"/>
                </a:lnTo>
                <a:lnTo>
                  <a:pt x="350" y="22"/>
                </a:lnTo>
                <a:lnTo>
                  <a:pt x="368" y="30"/>
                </a:lnTo>
                <a:lnTo>
                  <a:pt x="382" y="40"/>
                </a:lnTo>
                <a:lnTo>
                  <a:pt x="396" y="54"/>
                </a:lnTo>
                <a:lnTo>
                  <a:pt x="396" y="54"/>
                </a:lnTo>
                <a:lnTo>
                  <a:pt x="408" y="64"/>
                </a:lnTo>
                <a:lnTo>
                  <a:pt x="416" y="78"/>
                </a:lnTo>
                <a:lnTo>
                  <a:pt x="424" y="92"/>
                </a:lnTo>
                <a:lnTo>
                  <a:pt x="430" y="106"/>
                </a:lnTo>
                <a:lnTo>
                  <a:pt x="436" y="122"/>
                </a:lnTo>
                <a:lnTo>
                  <a:pt x="440" y="138"/>
                </a:lnTo>
                <a:lnTo>
                  <a:pt x="442" y="156"/>
                </a:lnTo>
                <a:lnTo>
                  <a:pt x="442" y="174"/>
                </a:lnTo>
                <a:lnTo>
                  <a:pt x="442" y="176"/>
                </a:lnTo>
                <a:lnTo>
                  <a:pt x="442" y="176"/>
                </a:lnTo>
                <a:lnTo>
                  <a:pt x="440" y="206"/>
                </a:lnTo>
                <a:lnTo>
                  <a:pt x="434" y="234"/>
                </a:lnTo>
                <a:lnTo>
                  <a:pt x="424" y="258"/>
                </a:lnTo>
                <a:lnTo>
                  <a:pt x="410" y="280"/>
                </a:lnTo>
                <a:lnTo>
                  <a:pt x="394" y="300"/>
                </a:lnTo>
                <a:lnTo>
                  <a:pt x="374" y="316"/>
                </a:lnTo>
                <a:lnTo>
                  <a:pt x="352" y="330"/>
                </a:lnTo>
                <a:lnTo>
                  <a:pt x="328" y="340"/>
                </a:lnTo>
                <a:lnTo>
                  <a:pt x="458" y="528"/>
                </a:lnTo>
                <a:lnTo>
                  <a:pt x="322" y="528"/>
                </a:lnTo>
                <a:lnTo>
                  <a:pt x="208" y="360"/>
                </a:lnTo>
                <a:lnTo>
                  <a:pt x="118" y="360"/>
                </a:lnTo>
                <a:lnTo>
                  <a:pt x="118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" name="Freeform 240"/>
          <p:cNvSpPr>
            <a:spLocks/>
          </p:cNvSpPr>
          <p:nvPr userDrawn="1"/>
        </p:nvSpPr>
        <p:spPr bwMode="auto">
          <a:xfrm>
            <a:off x="6007100" y="439738"/>
            <a:ext cx="276225" cy="203200"/>
          </a:xfrm>
          <a:custGeom>
            <a:avLst/>
            <a:gdLst>
              <a:gd name="T0" fmla="*/ 118 w 206"/>
              <a:gd name="T1" fmla="*/ 152 h 152"/>
              <a:gd name="T2" fmla="*/ 118 w 206"/>
              <a:gd name="T3" fmla="*/ 152 h 152"/>
              <a:gd name="T4" fmla="*/ 138 w 206"/>
              <a:gd name="T5" fmla="*/ 152 h 152"/>
              <a:gd name="T6" fmla="*/ 154 w 206"/>
              <a:gd name="T7" fmla="*/ 148 h 152"/>
              <a:gd name="T8" fmla="*/ 170 w 206"/>
              <a:gd name="T9" fmla="*/ 140 h 152"/>
              <a:gd name="T10" fmla="*/ 182 w 206"/>
              <a:gd name="T11" fmla="*/ 132 h 152"/>
              <a:gd name="T12" fmla="*/ 192 w 206"/>
              <a:gd name="T13" fmla="*/ 122 h 152"/>
              <a:gd name="T14" fmla="*/ 200 w 206"/>
              <a:gd name="T15" fmla="*/ 108 h 152"/>
              <a:gd name="T16" fmla="*/ 204 w 206"/>
              <a:gd name="T17" fmla="*/ 94 h 152"/>
              <a:gd name="T18" fmla="*/ 206 w 206"/>
              <a:gd name="T19" fmla="*/ 78 h 152"/>
              <a:gd name="T20" fmla="*/ 206 w 206"/>
              <a:gd name="T21" fmla="*/ 76 h 152"/>
              <a:gd name="T22" fmla="*/ 206 w 206"/>
              <a:gd name="T23" fmla="*/ 76 h 152"/>
              <a:gd name="T24" fmla="*/ 204 w 206"/>
              <a:gd name="T25" fmla="*/ 58 h 152"/>
              <a:gd name="T26" fmla="*/ 200 w 206"/>
              <a:gd name="T27" fmla="*/ 44 h 152"/>
              <a:gd name="T28" fmla="*/ 192 w 206"/>
              <a:gd name="T29" fmla="*/ 30 h 152"/>
              <a:gd name="T30" fmla="*/ 182 w 206"/>
              <a:gd name="T31" fmla="*/ 20 h 152"/>
              <a:gd name="T32" fmla="*/ 168 w 206"/>
              <a:gd name="T33" fmla="*/ 12 h 152"/>
              <a:gd name="T34" fmla="*/ 152 w 206"/>
              <a:gd name="T35" fmla="*/ 6 h 152"/>
              <a:gd name="T36" fmla="*/ 134 w 206"/>
              <a:gd name="T37" fmla="*/ 2 h 152"/>
              <a:gd name="T38" fmla="*/ 114 w 206"/>
              <a:gd name="T39" fmla="*/ 0 h 152"/>
              <a:gd name="T40" fmla="*/ 0 w 206"/>
              <a:gd name="T41" fmla="*/ 0 h 152"/>
              <a:gd name="T42" fmla="*/ 0 w 206"/>
              <a:gd name="T43" fmla="*/ 152 h 152"/>
              <a:gd name="T44" fmla="*/ 118 w 206"/>
              <a:gd name="T4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6" h="152">
                <a:moveTo>
                  <a:pt x="118" y="152"/>
                </a:moveTo>
                <a:lnTo>
                  <a:pt x="118" y="152"/>
                </a:lnTo>
                <a:lnTo>
                  <a:pt x="138" y="152"/>
                </a:lnTo>
                <a:lnTo>
                  <a:pt x="154" y="148"/>
                </a:lnTo>
                <a:lnTo>
                  <a:pt x="170" y="140"/>
                </a:lnTo>
                <a:lnTo>
                  <a:pt x="182" y="132"/>
                </a:lnTo>
                <a:lnTo>
                  <a:pt x="192" y="122"/>
                </a:lnTo>
                <a:lnTo>
                  <a:pt x="200" y="108"/>
                </a:lnTo>
                <a:lnTo>
                  <a:pt x="204" y="94"/>
                </a:lnTo>
                <a:lnTo>
                  <a:pt x="206" y="78"/>
                </a:lnTo>
                <a:lnTo>
                  <a:pt x="206" y="76"/>
                </a:lnTo>
                <a:lnTo>
                  <a:pt x="206" y="76"/>
                </a:lnTo>
                <a:lnTo>
                  <a:pt x="204" y="58"/>
                </a:lnTo>
                <a:lnTo>
                  <a:pt x="200" y="44"/>
                </a:lnTo>
                <a:lnTo>
                  <a:pt x="192" y="30"/>
                </a:lnTo>
                <a:lnTo>
                  <a:pt x="182" y="20"/>
                </a:lnTo>
                <a:lnTo>
                  <a:pt x="168" y="12"/>
                </a:lnTo>
                <a:lnTo>
                  <a:pt x="152" y="6"/>
                </a:lnTo>
                <a:lnTo>
                  <a:pt x="134" y="2"/>
                </a:lnTo>
                <a:lnTo>
                  <a:pt x="114" y="0"/>
                </a:lnTo>
                <a:lnTo>
                  <a:pt x="0" y="0"/>
                </a:lnTo>
                <a:lnTo>
                  <a:pt x="0" y="152"/>
                </a:lnTo>
                <a:lnTo>
                  <a:pt x="118" y="152"/>
                </a:lnTo>
                <a:close/>
              </a:path>
            </a:pathLst>
          </a:cu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0" name="Freeform 241"/>
          <p:cNvSpPr>
            <a:spLocks/>
          </p:cNvSpPr>
          <p:nvPr userDrawn="1"/>
        </p:nvSpPr>
        <p:spPr bwMode="auto">
          <a:xfrm>
            <a:off x="6462713" y="298450"/>
            <a:ext cx="700087" cy="711200"/>
          </a:xfrm>
          <a:custGeom>
            <a:avLst/>
            <a:gdLst>
              <a:gd name="T0" fmla="*/ 204 w 524"/>
              <a:gd name="T1" fmla="*/ 320 h 528"/>
              <a:gd name="T2" fmla="*/ 0 w 524"/>
              <a:gd name="T3" fmla="*/ 0 h 528"/>
              <a:gd name="T4" fmla="*/ 136 w 524"/>
              <a:gd name="T5" fmla="*/ 0 h 528"/>
              <a:gd name="T6" fmla="*/ 262 w 524"/>
              <a:gd name="T7" fmla="*/ 212 h 528"/>
              <a:gd name="T8" fmla="*/ 390 w 524"/>
              <a:gd name="T9" fmla="*/ 0 h 528"/>
              <a:gd name="T10" fmla="*/ 524 w 524"/>
              <a:gd name="T11" fmla="*/ 0 h 528"/>
              <a:gd name="T12" fmla="*/ 320 w 524"/>
              <a:gd name="T13" fmla="*/ 318 h 528"/>
              <a:gd name="T14" fmla="*/ 320 w 524"/>
              <a:gd name="T15" fmla="*/ 528 h 528"/>
              <a:gd name="T16" fmla="*/ 204 w 524"/>
              <a:gd name="T17" fmla="*/ 528 h 528"/>
              <a:gd name="T18" fmla="*/ 204 w 524"/>
              <a:gd name="T19" fmla="*/ 32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4" h="528">
                <a:moveTo>
                  <a:pt x="204" y="320"/>
                </a:moveTo>
                <a:lnTo>
                  <a:pt x="0" y="0"/>
                </a:lnTo>
                <a:lnTo>
                  <a:pt x="136" y="0"/>
                </a:lnTo>
                <a:lnTo>
                  <a:pt x="262" y="212"/>
                </a:lnTo>
                <a:lnTo>
                  <a:pt x="390" y="0"/>
                </a:lnTo>
                <a:lnTo>
                  <a:pt x="524" y="0"/>
                </a:lnTo>
                <a:lnTo>
                  <a:pt x="320" y="318"/>
                </a:lnTo>
                <a:lnTo>
                  <a:pt x="320" y="528"/>
                </a:lnTo>
                <a:lnTo>
                  <a:pt x="204" y="528"/>
                </a:lnTo>
                <a:lnTo>
                  <a:pt x="204" y="32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1" name="Rectangle 41"/>
          <p:cNvSpPr>
            <a:spLocks noChangeArrowheads="1"/>
          </p:cNvSpPr>
          <p:nvPr userDrawn="1"/>
        </p:nvSpPr>
        <p:spPr bwMode="auto">
          <a:xfrm>
            <a:off x="7450138" y="273050"/>
            <a:ext cx="1366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Gilbert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Kirss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Foster</a:t>
            </a:r>
            <a:endParaRPr lang="en-US" sz="2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7" name="Subtitle 2"/>
          <p:cNvSpPr>
            <a:spLocks noGrp="1"/>
          </p:cNvSpPr>
          <p:nvPr>
            <p:ph type="subTitle" idx="1"/>
          </p:nvPr>
        </p:nvSpPr>
        <p:spPr>
          <a:xfrm>
            <a:off x="762000" y="5486400"/>
            <a:ext cx="6400800" cy="1295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202" y="4419600"/>
            <a:ext cx="1419598" cy="1066800"/>
          </a:xfrm>
          <a:effectLst/>
        </p:spPr>
        <p:txBody>
          <a:bodyPr lIns="0" tIns="0" rIns="0" bIns="0"/>
          <a:lstStyle>
            <a:lvl1pPr algn="r">
              <a:defRPr sz="6600">
                <a:solidFill>
                  <a:srgbClr val="F7D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D421E-DB51-4CE4-9A76-D1A3A2810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70E17-01AE-4E3B-8F73-DB48289271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ABE00-D005-4F70-94DA-C7BE15A8A0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907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4198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47D8C-9CC5-41A2-BA03-B2F07E0F02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17 - </a:t>
            </a:r>
            <a:fld id="{0AFF3C1C-0F17-4A70-9D4C-707650D88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17 - </a:t>
            </a:r>
            <a:fld id="{7FC17742-21C1-4E05-B291-0E2466426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4E585-9E6B-4FCD-B6C2-D9690EFB1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FA1C6-2658-4A38-80EE-4A508F3B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72B1F-0288-429C-A674-0DEC96942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840DA-184A-4EC3-9B0E-423F0BD12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E9DFC-4EDA-4F3A-9A15-8B53EBDBC7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962400" cy="2011362"/>
          </a:xfrm>
          <a:prstGeom prst="rect">
            <a:avLst/>
          </a:prstGeom>
        </p:spPr>
        <p:txBody>
          <a:bodyPr anchor="ctr" anchorCtr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B247E-909F-4C77-A1C7-1FB4E0C4B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35A8E-CE56-47D1-B50E-1E1B44B9D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B57B0-F8DE-463E-85D6-ED814E5C5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43648-E3B1-448B-9D3E-E3FB2212F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BD0A3-1301-4E53-B06A-A6B72AC11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625"/>
            <a:ext cx="7620000" cy="869950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8686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6ACFE-21FB-493D-986C-65882F81CF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232E2-18D9-4737-B760-DD33AE79D2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4034A-52C4-46A0-9A18-50C6F55482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E1460-4E62-429F-905D-AD57922DF2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D9908-9954-4DA2-BF60-3B6067FF58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E3672-E7C5-4B51-A61D-B7990BC7F7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EEB5B-19FA-4388-883B-9AEBB03346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335359"/>
          </a:solidFill>
          <a:ln>
            <a:solidFill>
              <a:srgbClr val="335359"/>
            </a:solidFill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6" name="Rectangle 27"/>
          <p:cNvSpPr>
            <a:spLocks noChangeArrowheads="1"/>
          </p:cNvSpPr>
          <p:nvPr userDrawn="1"/>
        </p:nvSpPr>
        <p:spPr bwMode="auto">
          <a:xfrm>
            <a:off x="0" y="-152400"/>
            <a:ext cx="9144000" cy="1371600"/>
          </a:xfrm>
          <a:prstGeom prst="rect">
            <a:avLst/>
          </a:prstGeom>
          <a:solidFill>
            <a:srgbClr val="335359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102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0650"/>
            <a:ext cx="6581775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9388"/>
            <a:ext cx="86868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100" b="1" smtClean="0">
                <a:solidFill>
                  <a:srgbClr val="F7D300"/>
                </a:solidFill>
              </a:defRPr>
            </a:lvl1pPr>
          </a:lstStyle>
          <a:p>
            <a:pPr>
              <a:defRPr/>
            </a:pPr>
            <a:fld id="{108719CD-8FE3-41C3-807D-4F8E070D51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8600" y="76200"/>
            <a:ext cx="1143000" cy="990600"/>
            <a:chOff x="7687152" y="136449"/>
            <a:chExt cx="1221083" cy="119264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 rot="1164575">
              <a:off x="7687152" y="196992"/>
              <a:ext cx="1221083" cy="10715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 rot="1164575">
              <a:off x="7734223" y="244063"/>
              <a:ext cx="1126941" cy="977421"/>
            </a:xfrm>
            <a:custGeom>
              <a:avLst/>
              <a:gdLst>
                <a:gd name="T0" fmla="*/ 204 w 814"/>
                <a:gd name="T1" fmla="*/ 706 h 706"/>
                <a:gd name="T2" fmla="*/ 0 w 814"/>
                <a:gd name="T3" fmla="*/ 352 h 706"/>
                <a:gd name="T4" fmla="*/ 204 w 814"/>
                <a:gd name="T5" fmla="*/ 0 h 706"/>
                <a:gd name="T6" fmla="*/ 612 w 814"/>
                <a:gd name="T7" fmla="*/ 0 h 706"/>
                <a:gd name="T8" fmla="*/ 814 w 814"/>
                <a:gd name="T9" fmla="*/ 352 h 706"/>
                <a:gd name="T10" fmla="*/ 612 w 814"/>
                <a:gd name="T11" fmla="*/ 706 h 706"/>
                <a:gd name="T12" fmla="*/ 204 w 814"/>
                <a:gd name="T1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4" h="706">
                  <a:moveTo>
                    <a:pt x="204" y="706"/>
                  </a:moveTo>
                  <a:lnTo>
                    <a:pt x="0" y="352"/>
                  </a:lnTo>
                  <a:lnTo>
                    <a:pt x="204" y="0"/>
                  </a:lnTo>
                  <a:lnTo>
                    <a:pt x="612" y="0"/>
                  </a:lnTo>
                  <a:lnTo>
                    <a:pt x="814" y="352"/>
                  </a:lnTo>
                  <a:lnTo>
                    <a:pt x="612" y="706"/>
                  </a:lnTo>
                  <a:lnTo>
                    <a:pt x="204" y="706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rot="1164575">
              <a:off x="8361513" y="124603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1164575">
              <a:off x="8790297" y="880336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0 w 58"/>
                <a:gd name="T11" fmla="*/ 56 h 58"/>
                <a:gd name="T12" fmla="*/ 34 w 58"/>
                <a:gd name="T13" fmla="*/ 58 h 58"/>
                <a:gd name="T14" fmla="*/ 28 w 58"/>
                <a:gd name="T15" fmla="*/ 58 h 58"/>
                <a:gd name="T16" fmla="*/ 28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28 w 58"/>
                <a:gd name="T43" fmla="*/ 0 h 58"/>
                <a:gd name="T44" fmla="*/ 28 w 58"/>
                <a:gd name="T45" fmla="*/ 0 h 58"/>
                <a:gd name="T46" fmla="*/ 34 w 58"/>
                <a:gd name="T47" fmla="*/ 0 h 58"/>
                <a:gd name="T48" fmla="*/ 40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4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 rot="1164575">
              <a:off x="8686328" y="32416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 rot="1164575">
              <a:off x="8153576" y="136449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 rot="1164575">
              <a:off x="7724792" y="504913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2 w 58"/>
                <a:gd name="T11" fmla="*/ 56 h 58"/>
                <a:gd name="T12" fmla="*/ 36 w 58"/>
                <a:gd name="T13" fmla="*/ 58 h 58"/>
                <a:gd name="T14" fmla="*/ 30 w 58"/>
                <a:gd name="T15" fmla="*/ 58 h 58"/>
                <a:gd name="T16" fmla="*/ 30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30 w 58"/>
                <a:gd name="T43" fmla="*/ 0 h 58"/>
                <a:gd name="T44" fmla="*/ 30 w 58"/>
                <a:gd name="T45" fmla="*/ 0 h 58"/>
                <a:gd name="T46" fmla="*/ 36 w 58"/>
                <a:gd name="T47" fmla="*/ 0 h 58"/>
                <a:gd name="T48" fmla="*/ 42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2" y="56"/>
                  </a:lnTo>
                  <a:lnTo>
                    <a:pt x="36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 rot="1164575">
              <a:off x="7828761" y="1058320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Text Box 18"/>
          <p:cNvSpPr txBox="1">
            <a:spLocks noChangeArrowheads="1"/>
          </p:cNvSpPr>
          <p:nvPr userDrawn="1"/>
        </p:nvSpPr>
        <p:spPr bwMode="auto">
          <a:xfrm>
            <a:off x="228600" y="6604000"/>
            <a:ext cx="205898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b="1" dirty="0" smtClean="0">
                <a:solidFill>
                  <a:srgbClr val="F7D300"/>
                </a:solidFill>
              </a:rPr>
              <a:t>© 2014 W. W. Norton Co.,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55" r:id="rId2"/>
    <p:sldLayoutId id="2147483854" r:id="rId3"/>
    <p:sldLayoutId id="2147483853" r:id="rId4"/>
    <p:sldLayoutId id="2147483852" r:id="rId5"/>
    <p:sldLayoutId id="2147483851" r:id="rId6"/>
    <p:sldLayoutId id="2147483850" r:id="rId7"/>
    <p:sldLayoutId id="2147483849" r:id="rId8"/>
    <p:sldLayoutId id="2147483848" r:id="rId9"/>
    <p:sldLayoutId id="2147483847" r:id="rId10"/>
    <p:sldLayoutId id="2147483846" r:id="rId11"/>
    <p:sldLayoutId id="2147483845" r:id="rId12"/>
    <p:sldLayoutId id="2147483844" r:id="rId13"/>
    <p:sldLayoutId id="2147483866" r:id="rId14"/>
    <p:sldLayoutId id="2147483867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+mn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5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 userDrawn="1"/>
        </p:nvSpPr>
        <p:spPr bwMode="auto">
          <a:xfrm>
            <a:off x="152400" y="1524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91300"/>
            <a:ext cx="3397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3919BC-65AD-46B8-B353-E9DF5C47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3" name="Line 11"/>
          <p:cNvSpPr>
            <a:spLocks noChangeShapeType="1"/>
          </p:cNvSpPr>
          <p:nvPr userDrawn="1"/>
        </p:nvSpPr>
        <p:spPr bwMode="auto">
          <a:xfrm>
            <a:off x="1692275" y="-309563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4" name="Line 14"/>
          <p:cNvSpPr>
            <a:spLocks noChangeShapeType="1"/>
          </p:cNvSpPr>
          <p:nvPr userDrawn="1"/>
        </p:nvSpPr>
        <p:spPr bwMode="auto">
          <a:xfrm>
            <a:off x="501650" y="185738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5" name="Text Box 18"/>
          <p:cNvSpPr txBox="1">
            <a:spLocks noChangeArrowheads="1"/>
          </p:cNvSpPr>
          <p:nvPr userDrawn="1"/>
        </p:nvSpPr>
        <p:spPr bwMode="auto">
          <a:xfrm>
            <a:off x="3657600" y="6477000"/>
            <a:ext cx="2246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© 2014 W. W. Norton Co., Inc.</a:t>
            </a:r>
          </a:p>
        </p:txBody>
      </p:sp>
      <p:sp>
        <p:nvSpPr>
          <p:cNvPr id="2059" name="Text Box 23"/>
          <p:cNvSpPr txBox="1">
            <a:spLocks noChangeArrowheads="1"/>
          </p:cNvSpPr>
          <p:nvPr userDrawn="1"/>
        </p:nvSpPr>
        <p:spPr bwMode="auto">
          <a:xfrm>
            <a:off x="1565275" y="4049713"/>
            <a:ext cx="1311275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GILBERT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KIRSS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FOSTER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436563"/>
            <a:ext cx="4392613" cy="5811837"/>
          </a:xfrm>
          <a:prstGeom prst="rect">
            <a:avLst/>
          </a:prstGeom>
          <a:noFill/>
          <a:ln>
            <a:noFill/>
          </a:ln>
          <a:effectLst>
            <a:outerShdw blurRad="254000" dist="177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17417" name="Group 2"/>
          <p:cNvGrpSpPr>
            <a:grpSpLocks noChangeAspect="1"/>
          </p:cNvGrpSpPr>
          <p:nvPr userDrawn="1"/>
        </p:nvGrpSpPr>
        <p:grpSpPr bwMode="auto">
          <a:xfrm>
            <a:off x="544513" y="2819400"/>
            <a:ext cx="3379787" cy="646113"/>
            <a:chOff x="1016721" y="2652704"/>
            <a:chExt cx="2703629" cy="516789"/>
          </a:xfrm>
        </p:grpSpPr>
        <p:sp>
          <p:nvSpPr>
            <p:cNvPr id="12" name="Freeform 208"/>
            <p:cNvSpPr>
              <a:spLocks noEditPoints="1"/>
            </p:cNvSpPr>
            <p:nvPr userDrawn="1"/>
          </p:nvSpPr>
          <p:spPr bwMode="auto">
            <a:xfrm>
              <a:off x="135578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2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2 w 110"/>
                <a:gd name="T29" fmla="*/ 50 h 126"/>
                <a:gd name="T30" fmla="*/ 80 w 110"/>
                <a:gd name="T31" fmla="*/ 40 h 126"/>
                <a:gd name="T32" fmla="*/ 76 w 110"/>
                <a:gd name="T33" fmla="*/ 32 h 126"/>
                <a:gd name="T34" fmla="*/ 52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0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0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0 w 110"/>
                <a:gd name="T69" fmla="*/ 106 h 126"/>
                <a:gd name="T70" fmla="*/ 64 w 110"/>
                <a:gd name="T71" fmla="*/ 104 h 126"/>
                <a:gd name="T72" fmla="*/ 80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0" y="54"/>
                  </a:lnTo>
                  <a:lnTo>
                    <a:pt x="30" y="50"/>
                  </a:lnTo>
                  <a:lnTo>
                    <a:pt x="38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2" y="54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0" y="2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0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0" y="90"/>
                  </a:lnTo>
                  <a:lnTo>
                    <a:pt x="82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09"/>
            <p:cNvSpPr>
              <a:spLocks/>
            </p:cNvSpPr>
            <p:nvPr userDrawn="1"/>
          </p:nvSpPr>
          <p:spPr bwMode="auto">
            <a:xfrm>
              <a:off x="1452298" y="3069182"/>
              <a:ext cx="67305" cy="77455"/>
            </a:xfrm>
            <a:custGeom>
              <a:avLst/>
              <a:gdLst>
                <a:gd name="T0" fmla="*/ 0 w 110"/>
                <a:gd name="T1" fmla="*/ 4 h 126"/>
                <a:gd name="T2" fmla="*/ 28 w 110"/>
                <a:gd name="T3" fmla="*/ 4 h 126"/>
                <a:gd name="T4" fmla="*/ 28 w 110"/>
                <a:gd name="T5" fmla="*/ 22 h 126"/>
                <a:gd name="T6" fmla="*/ 28 w 110"/>
                <a:gd name="T7" fmla="*/ 22 h 126"/>
                <a:gd name="T8" fmla="*/ 34 w 110"/>
                <a:gd name="T9" fmla="*/ 14 h 126"/>
                <a:gd name="T10" fmla="*/ 42 w 110"/>
                <a:gd name="T11" fmla="*/ 8 h 126"/>
                <a:gd name="T12" fmla="*/ 52 w 110"/>
                <a:gd name="T13" fmla="*/ 2 h 126"/>
                <a:gd name="T14" fmla="*/ 66 w 110"/>
                <a:gd name="T15" fmla="*/ 0 h 126"/>
                <a:gd name="T16" fmla="*/ 66 w 110"/>
                <a:gd name="T17" fmla="*/ 0 h 126"/>
                <a:gd name="T18" fmla="*/ 76 w 110"/>
                <a:gd name="T19" fmla="*/ 2 h 126"/>
                <a:gd name="T20" fmla="*/ 84 w 110"/>
                <a:gd name="T21" fmla="*/ 4 h 126"/>
                <a:gd name="T22" fmla="*/ 92 w 110"/>
                <a:gd name="T23" fmla="*/ 8 h 126"/>
                <a:gd name="T24" fmla="*/ 98 w 110"/>
                <a:gd name="T25" fmla="*/ 14 h 126"/>
                <a:gd name="T26" fmla="*/ 102 w 110"/>
                <a:gd name="T27" fmla="*/ 20 h 126"/>
                <a:gd name="T28" fmla="*/ 106 w 110"/>
                <a:gd name="T29" fmla="*/ 28 h 126"/>
                <a:gd name="T30" fmla="*/ 108 w 110"/>
                <a:gd name="T31" fmla="*/ 38 h 126"/>
                <a:gd name="T32" fmla="*/ 110 w 110"/>
                <a:gd name="T33" fmla="*/ 48 h 126"/>
                <a:gd name="T34" fmla="*/ 110 w 110"/>
                <a:gd name="T35" fmla="*/ 126 h 126"/>
                <a:gd name="T36" fmla="*/ 82 w 110"/>
                <a:gd name="T37" fmla="*/ 126 h 126"/>
                <a:gd name="T38" fmla="*/ 82 w 110"/>
                <a:gd name="T39" fmla="*/ 56 h 126"/>
                <a:gd name="T40" fmla="*/ 82 w 110"/>
                <a:gd name="T41" fmla="*/ 56 h 126"/>
                <a:gd name="T42" fmla="*/ 80 w 110"/>
                <a:gd name="T43" fmla="*/ 44 h 126"/>
                <a:gd name="T44" fmla="*/ 74 w 110"/>
                <a:gd name="T45" fmla="*/ 34 h 126"/>
                <a:gd name="T46" fmla="*/ 66 w 110"/>
                <a:gd name="T47" fmla="*/ 28 h 126"/>
                <a:gd name="T48" fmla="*/ 56 w 110"/>
                <a:gd name="T49" fmla="*/ 26 h 126"/>
                <a:gd name="T50" fmla="*/ 56 w 110"/>
                <a:gd name="T51" fmla="*/ 26 h 126"/>
                <a:gd name="T52" fmla="*/ 44 w 110"/>
                <a:gd name="T53" fmla="*/ 28 h 126"/>
                <a:gd name="T54" fmla="*/ 36 w 110"/>
                <a:gd name="T55" fmla="*/ 34 h 126"/>
                <a:gd name="T56" fmla="*/ 30 w 110"/>
                <a:gd name="T57" fmla="*/ 44 h 126"/>
                <a:gd name="T58" fmla="*/ 28 w 110"/>
                <a:gd name="T59" fmla="*/ 56 h 126"/>
                <a:gd name="T60" fmla="*/ 28 w 110"/>
                <a:gd name="T61" fmla="*/ 126 h 126"/>
                <a:gd name="T62" fmla="*/ 0 w 110"/>
                <a:gd name="T63" fmla="*/ 126 h 126"/>
                <a:gd name="T64" fmla="*/ 0 w 110"/>
                <a:gd name="T65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84" y="4"/>
                  </a:lnTo>
                  <a:lnTo>
                    <a:pt x="92" y="8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6" y="28"/>
                  </a:lnTo>
                  <a:lnTo>
                    <a:pt x="108" y="38"/>
                  </a:lnTo>
                  <a:lnTo>
                    <a:pt x="110" y="48"/>
                  </a:lnTo>
                  <a:lnTo>
                    <a:pt x="110" y="126"/>
                  </a:lnTo>
                  <a:lnTo>
                    <a:pt x="82" y="12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0" y="44"/>
                  </a:lnTo>
                  <a:lnTo>
                    <a:pt x="74" y="34"/>
                  </a:lnTo>
                  <a:lnTo>
                    <a:pt x="66" y="28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10"/>
            <p:cNvSpPr>
              <a:spLocks noEditPoints="1"/>
            </p:cNvSpPr>
            <p:nvPr userDrawn="1"/>
          </p:nvSpPr>
          <p:spPr bwMode="auto">
            <a:xfrm>
              <a:off x="1593258" y="3070452"/>
              <a:ext cx="6857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4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11"/>
            <p:cNvSpPr>
              <a:spLocks/>
            </p:cNvSpPr>
            <p:nvPr userDrawn="1"/>
          </p:nvSpPr>
          <p:spPr bwMode="auto">
            <a:xfrm>
              <a:off x="1682152" y="3051406"/>
              <a:ext cx="45717" cy="96501"/>
            </a:xfrm>
            <a:custGeom>
              <a:avLst/>
              <a:gdLst>
                <a:gd name="T0" fmla="*/ 16 w 76"/>
                <a:gd name="T1" fmla="*/ 122 h 158"/>
                <a:gd name="T2" fmla="*/ 16 w 76"/>
                <a:gd name="T3" fmla="*/ 58 h 158"/>
                <a:gd name="T4" fmla="*/ 0 w 76"/>
                <a:gd name="T5" fmla="*/ 58 h 158"/>
                <a:gd name="T6" fmla="*/ 0 w 76"/>
                <a:gd name="T7" fmla="*/ 34 h 158"/>
                <a:gd name="T8" fmla="*/ 16 w 76"/>
                <a:gd name="T9" fmla="*/ 34 h 158"/>
                <a:gd name="T10" fmla="*/ 16 w 76"/>
                <a:gd name="T11" fmla="*/ 0 h 158"/>
                <a:gd name="T12" fmla="*/ 44 w 76"/>
                <a:gd name="T13" fmla="*/ 0 h 158"/>
                <a:gd name="T14" fmla="*/ 44 w 76"/>
                <a:gd name="T15" fmla="*/ 34 h 158"/>
                <a:gd name="T16" fmla="*/ 76 w 76"/>
                <a:gd name="T17" fmla="*/ 34 h 158"/>
                <a:gd name="T18" fmla="*/ 76 w 76"/>
                <a:gd name="T19" fmla="*/ 58 h 158"/>
                <a:gd name="T20" fmla="*/ 44 w 76"/>
                <a:gd name="T21" fmla="*/ 58 h 158"/>
                <a:gd name="T22" fmla="*/ 44 w 76"/>
                <a:gd name="T23" fmla="*/ 118 h 158"/>
                <a:gd name="T24" fmla="*/ 44 w 76"/>
                <a:gd name="T25" fmla="*/ 118 h 158"/>
                <a:gd name="T26" fmla="*/ 44 w 76"/>
                <a:gd name="T27" fmla="*/ 124 h 158"/>
                <a:gd name="T28" fmla="*/ 48 w 76"/>
                <a:gd name="T29" fmla="*/ 130 h 158"/>
                <a:gd name="T30" fmla="*/ 52 w 76"/>
                <a:gd name="T31" fmla="*/ 132 h 158"/>
                <a:gd name="T32" fmla="*/ 58 w 76"/>
                <a:gd name="T33" fmla="*/ 132 h 158"/>
                <a:gd name="T34" fmla="*/ 58 w 76"/>
                <a:gd name="T35" fmla="*/ 132 h 158"/>
                <a:gd name="T36" fmla="*/ 68 w 76"/>
                <a:gd name="T37" fmla="*/ 132 h 158"/>
                <a:gd name="T38" fmla="*/ 76 w 76"/>
                <a:gd name="T39" fmla="*/ 128 h 158"/>
                <a:gd name="T40" fmla="*/ 76 w 76"/>
                <a:gd name="T41" fmla="*/ 152 h 158"/>
                <a:gd name="T42" fmla="*/ 76 w 76"/>
                <a:gd name="T43" fmla="*/ 152 h 158"/>
                <a:gd name="T44" fmla="*/ 64 w 76"/>
                <a:gd name="T45" fmla="*/ 156 h 158"/>
                <a:gd name="T46" fmla="*/ 50 w 76"/>
                <a:gd name="T47" fmla="*/ 158 h 158"/>
                <a:gd name="T48" fmla="*/ 50 w 76"/>
                <a:gd name="T49" fmla="*/ 158 h 158"/>
                <a:gd name="T50" fmla="*/ 36 w 76"/>
                <a:gd name="T51" fmla="*/ 156 h 158"/>
                <a:gd name="T52" fmla="*/ 30 w 76"/>
                <a:gd name="T53" fmla="*/ 154 h 158"/>
                <a:gd name="T54" fmla="*/ 26 w 76"/>
                <a:gd name="T55" fmla="*/ 150 h 158"/>
                <a:gd name="T56" fmla="*/ 20 w 76"/>
                <a:gd name="T57" fmla="*/ 146 h 158"/>
                <a:gd name="T58" fmla="*/ 18 w 76"/>
                <a:gd name="T59" fmla="*/ 140 h 158"/>
                <a:gd name="T60" fmla="*/ 16 w 76"/>
                <a:gd name="T61" fmla="*/ 132 h 158"/>
                <a:gd name="T62" fmla="*/ 16 w 76"/>
                <a:gd name="T63" fmla="*/ 122 h 158"/>
                <a:gd name="T64" fmla="*/ 16 w 76"/>
                <a:gd name="T65" fmla="*/ 12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158">
                  <a:moveTo>
                    <a:pt x="16" y="122"/>
                  </a:moveTo>
                  <a:lnTo>
                    <a:pt x="16" y="58"/>
                  </a:lnTo>
                  <a:lnTo>
                    <a:pt x="0" y="58"/>
                  </a:lnTo>
                  <a:lnTo>
                    <a:pt x="0" y="34"/>
                  </a:lnTo>
                  <a:lnTo>
                    <a:pt x="16" y="34"/>
                  </a:lnTo>
                  <a:lnTo>
                    <a:pt x="16" y="0"/>
                  </a:lnTo>
                  <a:lnTo>
                    <a:pt x="44" y="0"/>
                  </a:lnTo>
                  <a:lnTo>
                    <a:pt x="44" y="34"/>
                  </a:lnTo>
                  <a:lnTo>
                    <a:pt x="76" y="34"/>
                  </a:lnTo>
                  <a:lnTo>
                    <a:pt x="76" y="58"/>
                  </a:lnTo>
                  <a:lnTo>
                    <a:pt x="44" y="58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44" y="124"/>
                  </a:lnTo>
                  <a:lnTo>
                    <a:pt x="48" y="130"/>
                  </a:lnTo>
                  <a:lnTo>
                    <a:pt x="52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68" y="132"/>
                  </a:lnTo>
                  <a:lnTo>
                    <a:pt x="76" y="128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64" y="156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36" y="156"/>
                  </a:lnTo>
                  <a:lnTo>
                    <a:pt x="30" y="154"/>
                  </a:lnTo>
                  <a:lnTo>
                    <a:pt x="26" y="150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6" y="132"/>
                  </a:lnTo>
                  <a:lnTo>
                    <a:pt x="16" y="122"/>
                  </a:lnTo>
                  <a:lnTo>
                    <a:pt x="16" y="12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12"/>
            <p:cNvSpPr>
              <a:spLocks noEditPoints="1"/>
            </p:cNvSpPr>
            <p:nvPr userDrawn="1"/>
          </p:nvSpPr>
          <p:spPr bwMode="auto">
            <a:xfrm>
              <a:off x="1746916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2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2 w 130"/>
                <a:gd name="T9" fmla="*/ 2 h 128"/>
                <a:gd name="T10" fmla="*/ 66 w 130"/>
                <a:gd name="T11" fmla="*/ 0 h 128"/>
                <a:gd name="T12" fmla="*/ 92 w 130"/>
                <a:gd name="T13" fmla="*/ 6 h 128"/>
                <a:gd name="T14" fmla="*/ 112 w 130"/>
                <a:gd name="T15" fmla="*/ 20 h 128"/>
                <a:gd name="T16" fmla="*/ 126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6 w 130"/>
                <a:gd name="T23" fmla="*/ 90 h 128"/>
                <a:gd name="T24" fmla="*/ 112 w 130"/>
                <a:gd name="T25" fmla="*/ 110 h 128"/>
                <a:gd name="T26" fmla="*/ 92 w 130"/>
                <a:gd name="T27" fmla="*/ 124 h 128"/>
                <a:gd name="T28" fmla="*/ 66 w 130"/>
                <a:gd name="T29" fmla="*/ 128 h 128"/>
                <a:gd name="T30" fmla="*/ 52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2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2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6 w 130"/>
                <a:gd name="T51" fmla="*/ 26 h 128"/>
                <a:gd name="T52" fmla="*/ 50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6 w 130"/>
                <a:gd name="T69" fmla="*/ 104 h 128"/>
                <a:gd name="T70" fmla="*/ 74 w 130"/>
                <a:gd name="T71" fmla="*/ 104 h 128"/>
                <a:gd name="T72" fmla="*/ 88 w 130"/>
                <a:gd name="T73" fmla="*/ 98 h 128"/>
                <a:gd name="T74" fmla="*/ 96 w 130"/>
                <a:gd name="T75" fmla="*/ 86 h 128"/>
                <a:gd name="T76" fmla="*/ 102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0" y="102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13"/>
            <p:cNvSpPr>
              <a:spLocks/>
            </p:cNvSpPr>
            <p:nvPr userDrawn="1"/>
          </p:nvSpPr>
          <p:spPr bwMode="auto">
            <a:xfrm>
              <a:off x="1851049" y="3069182"/>
              <a:ext cx="113022" cy="77455"/>
            </a:xfrm>
            <a:custGeom>
              <a:avLst/>
              <a:gdLst>
                <a:gd name="T0" fmla="*/ 0 w 186"/>
                <a:gd name="T1" fmla="*/ 4 h 126"/>
                <a:gd name="T2" fmla="*/ 28 w 186"/>
                <a:gd name="T3" fmla="*/ 4 h 126"/>
                <a:gd name="T4" fmla="*/ 28 w 186"/>
                <a:gd name="T5" fmla="*/ 22 h 126"/>
                <a:gd name="T6" fmla="*/ 28 w 186"/>
                <a:gd name="T7" fmla="*/ 22 h 126"/>
                <a:gd name="T8" fmla="*/ 34 w 186"/>
                <a:gd name="T9" fmla="*/ 14 h 126"/>
                <a:gd name="T10" fmla="*/ 42 w 186"/>
                <a:gd name="T11" fmla="*/ 8 h 126"/>
                <a:gd name="T12" fmla="*/ 52 w 186"/>
                <a:gd name="T13" fmla="*/ 2 h 126"/>
                <a:gd name="T14" fmla="*/ 66 w 186"/>
                <a:gd name="T15" fmla="*/ 0 h 126"/>
                <a:gd name="T16" fmla="*/ 66 w 186"/>
                <a:gd name="T17" fmla="*/ 0 h 126"/>
                <a:gd name="T18" fmla="*/ 78 w 186"/>
                <a:gd name="T19" fmla="*/ 2 h 126"/>
                <a:gd name="T20" fmla="*/ 88 w 186"/>
                <a:gd name="T21" fmla="*/ 6 h 126"/>
                <a:gd name="T22" fmla="*/ 96 w 186"/>
                <a:gd name="T23" fmla="*/ 14 h 126"/>
                <a:gd name="T24" fmla="*/ 102 w 186"/>
                <a:gd name="T25" fmla="*/ 22 h 126"/>
                <a:gd name="T26" fmla="*/ 102 w 186"/>
                <a:gd name="T27" fmla="*/ 22 h 126"/>
                <a:gd name="T28" fmla="*/ 110 w 186"/>
                <a:gd name="T29" fmla="*/ 14 h 126"/>
                <a:gd name="T30" fmla="*/ 120 w 186"/>
                <a:gd name="T31" fmla="*/ 6 h 126"/>
                <a:gd name="T32" fmla="*/ 130 w 186"/>
                <a:gd name="T33" fmla="*/ 2 h 126"/>
                <a:gd name="T34" fmla="*/ 144 w 186"/>
                <a:gd name="T35" fmla="*/ 0 h 126"/>
                <a:gd name="T36" fmla="*/ 144 w 186"/>
                <a:gd name="T37" fmla="*/ 0 h 126"/>
                <a:gd name="T38" fmla="*/ 152 w 186"/>
                <a:gd name="T39" fmla="*/ 2 h 126"/>
                <a:gd name="T40" fmla="*/ 162 w 186"/>
                <a:gd name="T41" fmla="*/ 4 h 126"/>
                <a:gd name="T42" fmla="*/ 168 w 186"/>
                <a:gd name="T43" fmla="*/ 8 h 126"/>
                <a:gd name="T44" fmla="*/ 174 w 186"/>
                <a:gd name="T45" fmla="*/ 14 h 126"/>
                <a:gd name="T46" fmla="*/ 180 w 186"/>
                <a:gd name="T47" fmla="*/ 20 h 126"/>
                <a:gd name="T48" fmla="*/ 184 w 186"/>
                <a:gd name="T49" fmla="*/ 28 h 126"/>
                <a:gd name="T50" fmla="*/ 186 w 186"/>
                <a:gd name="T51" fmla="*/ 38 h 126"/>
                <a:gd name="T52" fmla="*/ 186 w 186"/>
                <a:gd name="T53" fmla="*/ 48 h 126"/>
                <a:gd name="T54" fmla="*/ 186 w 186"/>
                <a:gd name="T55" fmla="*/ 126 h 126"/>
                <a:gd name="T56" fmla="*/ 158 w 186"/>
                <a:gd name="T57" fmla="*/ 126 h 126"/>
                <a:gd name="T58" fmla="*/ 158 w 186"/>
                <a:gd name="T59" fmla="*/ 56 h 126"/>
                <a:gd name="T60" fmla="*/ 158 w 186"/>
                <a:gd name="T61" fmla="*/ 56 h 126"/>
                <a:gd name="T62" fmla="*/ 156 w 186"/>
                <a:gd name="T63" fmla="*/ 44 h 126"/>
                <a:gd name="T64" fmla="*/ 152 w 186"/>
                <a:gd name="T65" fmla="*/ 34 h 126"/>
                <a:gd name="T66" fmla="*/ 144 w 186"/>
                <a:gd name="T67" fmla="*/ 28 h 126"/>
                <a:gd name="T68" fmla="*/ 134 w 186"/>
                <a:gd name="T69" fmla="*/ 26 h 126"/>
                <a:gd name="T70" fmla="*/ 134 w 186"/>
                <a:gd name="T71" fmla="*/ 26 h 126"/>
                <a:gd name="T72" fmla="*/ 122 w 186"/>
                <a:gd name="T73" fmla="*/ 28 h 126"/>
                <a:gd name="T74" fmla="*/ 114 w 186"/>
                <a:gd name="T75" fmla="*/ 34 h 126"/>
                <a:gd name="T76" fmla="*/ 110 w 186"/>
                <a:gd name="T77" fmla="*/ 44 h 126"/>
                <a:gd name="T78" fmla="*/ 108 w 186"/>
                <a:gd name="T79" fmla="*/ 56 h 126"/>
                <a:gd name="T80" fmla="*/ 108 w 186"/>
                <a:gd name="T81" fmla="*/ 126 h 126"/>
                <a:gd name="T82" fmla="*/ 80 w 186"/>
                <a:gd name="T83" fmla="*/ 126 h 126"/>
                <a:gd name="T84" fmla="*/ 80 w 186"/>
                <a:gd name="T85" fmla="*/ 56 h 126"/>
                <a:gd name="T86" fmla="*/ 80 w 186"/>
                <a:gd name="T87" fmla="*/ 56 h 126"/>
                <a:gd name="T88" fmla="*/ 78 w 186"/>
                <a:gd name="T89" fmla="*/ 44 h 126"/>
                <a:gd name="T90" fmla="*/ 72 w 186"/>
                <a:gd name="T91" fmla="*/ 34 h 126"/>
                <a:gd name="T92" fmla="*/ 64 w 186"/>
                <a:gd name="T93" fmla="*/ 28 h 126"/>
                <a:gd name="T94" fmla="*/ 54 w 186"/>
                <a:gd name="T95" fmla="*/ 26 h 126"/>
                <a:gd name="T96" fmla="*/ 54 w 186"/>
                <a:gd name="T97" fmla="*/ 26 h 126"/>
                <a:gd name="T98" fmla="*/ 44 w 186"/>
                <a:gd name="T99" fmla="*/ 28 h 126"/>
                <a:gd name="T100" fmla="*/ 36 w 186"/>
                <a:gd name="T101" fmla="*/ 34 h 126"/>
                <a:gd name="T102" fmla="*/ 30 w 186"/>
                <a:gd name="T103" fmla="*/ 44 h 126"/>
                <a:gd name="T104" fmla="*/ 28 w 186"/>
                <a:gd name="T105" fmla="*/ 56 h 126"/>
                <a:gd name="T106" fmla="*/ 28 w 186"/>
                <a:gd name="T107" fmla="*/ 126 h 126"/>
                <a:gd name="T108" fmla="*/ 0 w 186"/>
                <a:gd name="T109" fmla="*/ 126 h 126"/>
                <a:gd name="T110" fmla="*/ 0 w 186"/>
                <a:gd name="T111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6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88" y="6"/>
                  </a:lnTo>
                  <a:lnTo>
                    <a:pt x="96" y="14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10" y="14"/>
                  </a:lnTo>
                  <a:lnTo>
                    <a:pt x="120" y="6"/>
                  </a:lnTo>
                  <a:lnTo>
                    <a:pt x="130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2" y="2"/>
                  </a:lnTo>
                  <a:lnTo>
                    <a:pt x="162" y="4"/>
                  </a:lnTo>
                  <a:lnTo>
                    <a:pt x="168" y="8"/>
                  </a:lnTo>
                  <a:lnTo>
                    <a:pt x="174" y="14"/>
                  </a:lnTo>
                  <a:lnTo>
                    <a:pt x="180" y="20"/>
                  </a:lnTo>
                  <a:lnTo>
                    <a:pt x="184" y="28"/>
                  </a:lnTo>
                  <a:lnTo>
                    <a:pt x="186" y="38"/>
                  </a:lnTo>
                  <a:lnTo>
                    <a:pt x="186" y="48"/>
                  </a:lnTo>
                  <a:lnTo>
                    <a:pt x="186" y="126"/>
                  </a:lnTo>
                  <a:lnTo>
                    <a:pt x="158" y="12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6" y="44"/>
                  </a:lnTo>
                  <a:lnTo>
                    <a:pt x="152" y="34"/>
                  </a:lnTo>
                  <a:lnTo>
                    <a:pt x="144" y="28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22" y="28"/>
                  </a:lnTo>
                  <a:lnTo>
                    <a:pt x="114" y="34"/>
                  </a:lnTo>
                  <a:lnTo>
                    <a:pt x="110" y="44"/>
                  </a:lnTo>
                  <a:lnTo>
                    <a:pt x="108" y="56"/>
                  </a:lnTo>
                  <a:lnTo>
                    <a:pt x="108" y="126"/>
                  </a:lnTo>
                  <a:lnTo>
                    <a:pt x="80" y="12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8" y="44"/>
                  </a:lnTo>
                  <a:lnTo>
                    <a:pt x="72" y="34"/>
                  </a:lnTo>
                  <a:lnTo>
                    <a:pt x="64" y="28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4"/>
            <p:cNvSpPr>
              <a:spLocks/>
            </p:cNvSpPr>
            <p:nvPr userDrawn="1"/>
          </p:nvSpPr>
          <p:spPr bwMode="auto">
            <a:xfrm>
              <a:off x="1988199" y="3070452"/>
              <a:ext cx="59686" cy="77454"/>
            </a:xfrm>
            <a:custGeom>
              <a:avLst/>
              <a:gdLst>
                <a:gd name="T0" fmla="*/ 12 w 98"/>
                <a:gd name="T1" fmla="*/ 88 h 126"/>
                <a:gd name="T2" fmla="*/ 22 w 98"/>
                <a:gd name="T3" fmla="*/ 96 h 126"/>
                <a:gd name="T4" fmla="*/ 42 w 98"/>
                <a:gd name="T5" fmla="*/ 104 h 126"/>
                <a:gd name="T6" fmla="*/ 52 w 98"/>
                <a:gd name="T7" fmla="*/ 104 h 126"/>
                <a:gd name="T8" fmla="*/ 66 w 98"/>
                <a:gd name="T9" fmla="*/ 100 h 126"/>
                <a:gd name="T10" fmla="*/ 72 w 98"/>
                <a:gd name="T11" fmla="*/ 90 h 126"/>
                <a:gd name="T12" fmla="*/ 72 w 98"/>
                <a:gd name="T13" fmla="*/ 90 h 126"/>
                <a:gd name="T14" fmla="*/ 70 w 98"/>
                <a:gd name="T15" fmla="*/ 84 h 126"/>
                <a:gd name="T16" fmla="*/ 44 w 98"/>
                <a:gd name="T17" fmla="*/ 74 h 126"/>
                <a:gd name="T18" fmla="*/ 30 w 98"/>
                <a:gd name="T19" fmla="*/ 68 h 126"/>
                <a:gd name="T20" fmla="*/ 12 w 98"/>
                <a:gd name="T21" fmla="*/ 58 h 126"/>
                <a:gd name="T22" fmla="*/ 6 w 98"/>
                <a:gd name="T23" fmla="*/ 46 h 126"/>
                <a:gd name="T24" fmla="*/ 6 w 98"/>
                <a:gd name="T25" fmla="*/ 36 h 126"/>
                <a:gd name="T26" fmla="*/ 6 w 98"/>
                <a:gd name="T27" fmla="*/ 28 h 126"/>
                <a:gd name="T28" fmla="*/ 14 w 98"/>
                <a:gd name="T29" fmla="*/ 14 h 126"/>
                <a:gd name="T30" fmla="*/ 24 w 98"/>
                <a:gd name="T31" fmla="*/ 6 h 126"/>
                <a:gd name="T32" fmla="*/ 40 w 98"/>
                <a:gd name="T33" fmla="*/ 0 h 126"/>
                <a:gd name="T34" fmla="*/ 50 w 98"/>
                <a:gd name="T35" fmla="*/ 0 h 126"/>
                <a:gd name="T36" fmla="*/ 72 w 98"/>
                <a:gd name="T37" fmla="*/ 4 h 126"/>
                <a:gd name="T38" fmla="*/ 94 w 98"/>
                <a:gd name="T39" fmla="*/ 14 h 126"/>
                <a:gd name="T40" fmla="*/ 84 w 98"/>
                <a:gd name="T41" fmla="*/ 34 h 126"/>
                <a:gd name="T42" fmla="*/ 56 w 98"/>
                <a:gd name="T43" fmla="*/ 22 h 126"/>
                <a:gd name="T44" fmla="*/ 48 w 98"/>
                <a:gd name="T45" fmla="*/ 22 h 126"/>
                <a:gd name="T46" fmla="*/ 36 w 98"/>
                <a:gd name="T47" fmla="*/ 26 h 126"/>
                <a:gd name="T48" fmla="*/ 32 w 98"/>
                <a:gd name="T49" fmla="*/ 34 h 126"/>
                <a:gd name="T50" fmla="*/ 32 w 98"/>
                <a:gd name="T51" fmla="*/ 34 h 126"/>
                <a:gd name="T52" fmla="*/ 34 w 98"/>
                <a:gd name="T53" fmla="*/ 40 h 126"/>
                <a:gd name="T54" fmla="*/ 60 w 98"/>
                <a:gd name="T55" fmla="*/ 52 h 126"/>
                <a:gd name="T56" fmla="*/ 72 w 98"/>
                <a:gd name="T57" fmla="*/ 56 h 126"/>
                <a:gd name="T58" fmla="*/ 90 w 98"/>
                <a:gd name="T59" fmla="*/ 68 h 126"/>
                <a:gd name="T60" fmla="*/ 96 w 98"/>
                <a:gd name="T61" fmla="*/ 80 h 126"/>
                <a:gd name="T62" fmla="*/ 98 w 98"/>
                <a:gd name="T63" fmla="*/ 88 h 126"/>
                <a:gd name="T64" fmla="*/ 96 w 98"/>
                <a:gd name="T65" fmla="*/ 96 h 126"/>
                <a:gd name="T66" fmla="*/ 90 w 98"/>
                <a:gd name="T67" fmla="*/ 112 h 126"/>
                <a:gd name="T68" fmla="*/ 78 w 98"/>
                <a:gd name="T69" fmla="*/ 120 h 126"/>
                <a:gd name="T70" fmla="*/ 60 w 98"/>
                <a:gd name="T71" fmla="*/ 126 h 126"/>
                <a:gd name="T72" fmla="*/ 52 w 98"/>
                <a:gd name="T73" fmla="*/ 126 h 126"/>
                <a:gd name="T74" fmla="*/ 24 w 98"/>
                <a:gd name="T75" fmla="*/ 122 h 126"/>
                <a:gd name="T76" fmla="*/ 0 w 98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0" y="86"/>
                  </a:lnTo>
                  <a:lnTo>
                    <a:pt x="70" y="84"/>
                  </a:lnTo>
                  <a:lnTo>
                    <a:pt x="64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0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10" y="22"/>
                  </a:lnTo>
                  <a:lnTo>
                    <a:pt x="14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66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2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8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215"/>
            <p:cNvSpPr>
              <a:spLocks noChangeArrowheads="1"/>
            </p:cNvSpPr>
            <p:nvPr userDrawn="1"/>
          </p:nvSpPr>
          <p:spPr bwMode="auto">
            <a:xfrm>
              <a:off x="2068203" y="3094577"/>
              <a:ext cx="41906" cy="165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16"/>
            <p:cNvSpPr>
              <a:spLocks/>
            </p:cNvSpPr>
            <p:nvPr userDrawn="1"/>
          </p:nvSpPr>
          <p:spPr bwMode="auto">
            <a:xfrm>
              <a:off x="2130428" y="3042518"/>
              <a:ext cx="45717" cy="104120"/>
            </a:xfrm>
            <a:custGeom>
              <a:avLst/>
              <a:gdLst>
                <a:gd name="T0" fmla="*/ 16 w 76"/>
                <a:gd name="T1" fmla="*/ 72 h 170"/>
                <a:gd name="T2" fmla="*/ 0 w 76"/>
                <a:gd name="T3" fmla="*/ 72 h 170"/>
                <a:gd name="T4" fmla="*/ 0 w 76"/>
                <a:gd name="T5" fmla="*/ 48 h 170"/>
                <a:gd name="T6" fmla="*/ 16 w 76"/>
                <a:gd name="T7" fmla="*/ 48 h 170"/>
                <a:gd name="T8" fmla="*/ 16 w 76"/>
                <a:gd name="T9" fmla="*/ 40 h 170"/>
                <a:gd name="T10" fmla="*/ 16 w 76"/>
                <a:gd name="T11" fmla="*/ 40 h 170"/>
                <a:gd name="T12" fmla="*/ 16 w 76"/>
                <a:gd name="T13" fmla="*/ 30 h 170"/>
                <a:gd name="T14" fmla="*/ 18 w 76"/>
                <a:gd name="T15" fmla="*/ 22 h 170"/>
                <a:gd name="T16" fmla="*/ 22 w 76"/>
                <a:gd name="T17" fmla="*/ 14 h 170"/>
                <a:gd name="T18" fmla="*/ 26 w 76"/>
                <a:gd name="T19" fmla="*/ 8 h 170"/>
                <a:gd name="T20" fmla="*/ 26 w 76"/>
                <a:gd name="T21" fmla="*/ 8 h 170"/>
                <a:gd name="T22" fmla="*/ 30 w 76"/>
                <a:gd name="T23" fmla="*/ 4 h 170"/>
                <a:gd name="T24" fmla="*/ 38 w 76"/>
                <a:gd name="T25" fmla="*/ 2 h 170"/>
                <a:gd name="T26" fmla="*/ 44 w 76"/>
                <a:gd name="T27" fmla="*/ 0 h 170"/>
                <a:gd name="T28" fmla="*/ 54 w 76"/>
                <a:gd name="T29" fmla="*/ 0 h 170"/>
                <a:gd name="T30" fmla="*/ 54 w 76"/>
                <a:gd name="T31" fmla="*/ 0 h 170"/>
                <a:gd name="T32" fmla="*/ 66 w 76"/>
                <a:gd name="T33" fmla="*/ 0 h 170"/>
                <a:gd name="T34" fmla="*/ 76 w 76"/>
                <a:gd name="T35" fmla="*/ 2 h 170"/>
                <a:gd name="T36" fmla="*/ 76 w 76"/>
                <a:gd name="T37" fmla="*/ 26 h 170"/>
                <a:gd name="T38" fmla="*/ 76 w 76"/>
                <a:gd name="T39" fmla="*/ 26 h 170"/>
                <a:gd name="T40" fmla="*/ 68 w 76"/>
                <a:gd name="T41" fmla="*/ 24 h 170"/>
                <a:gd name="T42" fmla="*/ 60 w 76"/>
                <a:gd name="T43" fmla="*/ 24 h 170"/>
                <a:gd name="T44" fmla="*/ 60 w 76"/>
                <a:gd name="T45" fmla="*/ 24 h 170"/>
                <a:gd name="T46" fmla="*/ 52 w 76"/>
                <a:gd name="T47" fmla="*/ 24 h 170"/>
                <a:gd name="T48" fmla="*/ 48 w 76"/>
                <a:gd name="T49" fmla="*/ 28 h 170"/>
                <a:gd name="T50" fmla="*/ 44 w 76"/>
                <a:gd name="T51" fmla="*/ 34 h 170"/>
                <a:gd name="T52" fmla="*/ 44 w 76"/>
                <a:gd name="T53" fmla="*/ 42 h 170"/>
                <a:gd name="T54" fmla="*/ 44 w 76"/>
                <a:gd name="T55" fmla="*/ 48 h 170"/>
                <a:gd name="T56" fmla="*/ 76 w 76"/>
                <a:gd name="T57" fmla="*/ 48 h 170"/>
                <a:gd name="T58" fmla="*/ 76 w 76"/>
                <a:gd name="T59" fmla="*/ 72 h 170"/>
                <a:gd name="T60" fmla="*/ 44 w 76"/>
                <a:gd name="T61" fmla="*/ 72 h 170"/>
                <a:gd name="T62" fmla="*/ 44 w 76"/>
                <a:gd name="T63" fmla="*/ 170 h 170"/>
                <a:gd name="T64" fmla="*/ 16 w 76"/>
                <a:gd name="T65" fmla="*/ 170 h 170"/>
                <a:gd name="T66" fmla="*/ 16 w 76"/>
                <a:gd name="T67" fmla="*/ 7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170">
                  <a:moveTo>
                    <a:pt x="16" y="72"/>
                  </a:moveTo>
                  <a:lnTo>
                    <a:pt x="0" y="72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18" y="22"/>
                  </a:lnTo>
                  <a:lnTo>
                    <a:pt x="22" y="1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68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2" y="24"/>
                  </a:lnTo>
                  <a:lnTo>
                    <a:pt x="48" y="28"/>
                  </a:lnTo>
                  <a:lnTo>
                    <a:pt x="44" y="34"/>
                  </a:lnTo>
                  <a:lnTo>
                    <a:pt x="44" y="42"/>
                  </a:lnTo>
                  <a:lnTo>
                    <a:pt x="44" y="48"/>
                  </a:lnTo>
                  <a:lnTo>
                    <a:pt x="76" y="48"/>
                  </a:lnTo>
                  <a:lnTo>
                    <a:pt x="76" y="72"/>
                  </a:lnTo>
                  <a:lnTo>
                    <a:pt x="44" y="72"/>
                  </a:lnTo>
                  <a:lnTo>
                    <a:pt x="44" y="170"/>
                  </a:lnTo>
                  <a:lnTo>
                    <a:pt x="16" y="170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217"/>
            <p:cNvSpPr>
              <a:spLocks noEditPoints="1"/>
            </p:cNvSpPr>
            <p:nvPr userDrawn="1"/>
          </p:nvSpPr>
          <p:spPr bwMode="auto">
            <a:xfrm>
              <a:off x="2192654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0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0 w 130"/>
                <a:gd name="T9" fmla="*/ 2 h 128"/>
                <a:gd name="T10" fmla="*/ 64 w 130"/>
                <a:gd name="T11" fmla="*/ 0 h 128"/>
                <a:gd name="T12" fmla="*/ 90 w 130"/>
                <a:gd name="T13" fmla="*/ 6 h 128"/>
                <a:gd name="T14" fmla="*/ 112 w 130"/>
                <a:gd name="T15" fmla="*/ 20 h 128"/>
                <a:gd name="T16" fmla="*/ 124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4 w 130"/>
                <a:gd name="T23" fmla="*/ 90 h 128"/>
                <a:gd name="T24" fmla="*/ 112 w 130"/>
                <a:gd name="T25" fmla="*/ 110 h 128"/>
                <a:gd name="T26" fmla="*/ 90 w 130"/>
                <a:gd name="T27" fmla="*/ 124 h 128"/>
                <a:gd name="T28" fmla="*/ 64 w 130"/>
                <a:gd name="T29" fmla="*/ 128 h 128"/>
                <a:gd name="T30" fmla="*/ 50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0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0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4 w 130"/>
                <a:gd name="T51" fmla="*/ 26 h 128"/>
                <a:gd name="T52" fmla="*/ 48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4 w 130"/>
                <a:gd name="T69" fmla="*/ 104 h 128"/>
                <a:gd name="T70" fmla="*/ 72 w 130"/>
                <a:gd name="T71" fmla="*/ 104 h 128"/>
                <a:gd name="T72" fmla="*/ 86 w 130"/>
                <a:gd name="T73" fmla="*/ 98 h 128"/>
                <a:gd name="T74" fmla="*/ 96 w 130"/>
                <a:gd name="T75" fmla="*/ 86 h 128"/>
                <a:gd name="T76" fmla="*/ 100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0" y="56"/>
                  </a:lnTo>
                  <a:lnTo>
                    <a:pt x="98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48" y="28"/>
                  </a:lnTo>
                  <a:lnTo>
                    <a:pt x="42" y="32"/>
                  </a:lnTo>
                  <a:lnTo>
                    <a:pt x="38" y="36"/>
                  </a:lnTo>
                  <a:lnTo>
                    <a:pt x="32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0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18"/>
            <p:cNvSpPr>
              <a:spLocks/>
            </p:cNvSpPr>
            <p:nvPr userDrawn="1"/>
          </p:nvSpPr>
          <p:spPr bwMode="auto">
            <a:xfrm>
              <a:off x="2291706" y="3069182"/>
              <a:ext cx="69844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4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2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88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0 w 114"/>
                <a:gd name="T57" fmla="*/ 50 h 128"/>
                <a:gd name="T58" fmla="*/ 28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28 w 114"/>
                <a:gd name="T67" fmla="*/ 72 h 128"/>
                <a:gd name="T68" fmla="*/ 30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6 w 114"/>
                <a:gd name="T79" fmla="*/ 104 h 128"/>
                <a:gd name="T80" fmla="*/ 64 w 114"/>
                <a:gd name="T81" fmla="*/ 104 h 128"/>
                <a:gd name="T82" fmla="*/ 64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6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2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4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2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88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6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2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9"/>
            <p:cNvSpPr>
              <a:spLocks/>
            </p:cNvSpPr>
            <p:nvPr userDrawn="1"/>
          </p:nvSpPr>
          <p:spPr bwMode="auto">
            <a:xfrm>
              <a:off x="2381869" y="3071722"/>
              <a:ext cx="67305" cy="76185"/>
            </a:xfrm>
            <a:custGeom>
              <a:avLst/>
              <a:gdLst>
                <a:gd name="T0" fmla="*/ 0 w 110"/>
                <a:gd name="T1" fmla="*/ 78 h 124"/>
                <a:gd name="T2" fmla="*/ 0 w 110"/>
                <a:gd name="T3" fmla="*/ 0 h 124"/>
                <a:gd name="T4" fmla="*/ 28 w 110"/>
                <a:gd name="T5" fmla="*/ 0 h 124"/>
                <a:gd name="T6" fmla="*/ 28 w 110"/>
                <a:gd name="T7" fmla="*/ 70 h 124"/>
                <a:gd name="T8" fmla="*/ 28 w 110"/>
                <a:gd name="T9" fmla="*/ 70 h 124"/>
                <a:gd name="T10" fmla="*/ 30 w 110"/>
                <a:gd name="T11" fmla="*/ 82 h 124"/>
                <a:gd name="T12" fmla="*/ 36 w 110"/>
                <a:gd name="T13" fmla="*/ 92 h 124"/>
                <a:gd name="T14" fmla="*/ 44 w 110"/>
                <a:gd name="T15" fmla="*/ 96 h 124"/>
                <a:gd name="T16" fmla="*/ 54 w 110"/>
                <a:gd name="T17" fmla="*/ 98 h 124"/>
                <a:gd name="T18" fmla="*/ 54 w 110"/>
                <a:gd name="T19" fmla="*/ 98 h 124"/>
                <a:gd name="T20" fmla="*/ 66 w 110"/>
                <a:gd name="T21" fmla="*/ 96 h 124"/>
                <a:gd name="T22" fmla="*/ 74 w 110"/>
                <a:gd name="T23" fmla="*/ 90 h 124"/>
                <a:gd name="T24" fmla="*/ 80 w 110"/>
                <a:gd name="T25" fmla="*/ 82 h 124"/>
                <a:gd name="T26" fmla="*/ 82 w 110"/>
                <a:gd name="T27" fmla="*/ 68 h 124"/>
                <a:gd name="T28" fmla="*/ 82 w 110"/>
                <a:gd name="T29" fmla="*/ 0 h 124"/>
                <a:gd name="T30" fmla="*/ 110 w 110"/>
                <a:gd name="T31" fmla="*/ 0 h 124"/>
                <a:gd name="T32" fmla="*/ 110 w 110"/>
                <a:gd name="T33" fmla="*/ 122 h 124"/>
                <a:gd name="T34" fmla="*/ 82 w 110"/>
                <a:gd name="T35" fmla="*/ 122 h 124"/>
                <a:gd name="T36" fmla="*/ 82 w 110"/>
                <a:gd name="T37" fmla="*/ 102 h 124"/>
                <a:gd name="T38" fmla="*/ 82 w 110"/>
                <a:gd name="T39" fmla="*/ 102 h 124"/>
                <a:gd name="T40" fmla="*/ 76 w 110"/>
                <a:gd name="T41" fmla="*/ 112 h 124"/>
                <a:gd name="T42" fmla="*/ 68 w 110"/>
                <a:gd name="T43" fmla="*/ 118 h 124"/>
                <a:gd name="T44" fmla="*/ 58 w 110"/>
                <a:gd name="T45" fmla="*/ 122 h 124"/>
                <a:gd name="T46" fmla="*/ 44 w 110"/>
                <a:gd name="T47" fmla="*/ 124 h 124"/>
                <a:gd name="T48" fmla="*/ 44 w 110"/>
                <a:gd name="T49" fmla="*/ 124 h 124"/>
                <a:gd name="T50" fmla="*/ 34 w 110"/>
                <a:gd name="T51" fmla="*/ 124 h 124"/>
                <a:gd name="T52" fmla="*/ 26 w 110"/>
                <a:gd name="T53" fmla="*/ 122 h 124"/>
                <a:gd name="T54" fmla="*/ 18 w 110"/>
                <a:gd name="T55" fmla="*/ 118 h 124"/>
                <a:gd name="T56" fmla="*/ 12 w 110"/>
                <a:gd name="T57" fmla="*/ 112 h 124"/>
                <a:gd name="T58" fmla="*/ 8 w 110"/>
                <a:gd name="T59" fmla="*/ 104 h 124"/>
                <a:gd name="T60" fmla="*/ 4 w 110"/>
                <a:gd name="T61" fmla="*/ 96 h 124"/>
                <a:gd name="T62" fmla="*/ 2 w 110"/>
                <a:gd name="T63" fmla="*/ 88 h 124"/>
                <a:gd name="T64" fmla="*/ 0 w 110"/>
                <a:gd name="T65" fmla="*/ 78 h 124"/>
                <a:gd name="T66" fmla="*/ 0 w 110"/>
                <a:gd name="T67" fmla="*/ 7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24">
                  <a:moveTo>
                    <a:pt x="0" y="78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0" y="82"/>
                  </a:lnTo>
                  <a:lnTo>
                    <a:pt x="36" y="92"/>
                  </a:lnTo>
                  <a:lnTo>
                    <a:pt x="44" y="96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66" y="96"/>
                  </a:lnTo>
                  <a:lnTo>
                    <a:pt x="74" y="90"/>
                  </a:lnTo>
                  <a:lnTo>
                    <a:pt x="80" y="82"/>
                  </a:lnTo>
                  <a:lnTo>
                    <a:pt x="82" y="68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22"/>
                  </a:lnTo>
                  <a:lnTo>
                    <a:pt x="82" y="12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76" y="112"/>
                  </a:lnTo>
                  <a:lnTo>
                    <a:pt x="68" y="118"/>
                  </a:lnTo>
                  <a:lnTo>
                    <a:pt x="58" y="122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34" y="124"/>
                  </a:lnTo>
                  <a:lnTo>
                    <a:pt x="26" y="122"/>
                  </a:lnTo>
                  <a:lnTo>
                    <a:pt x="18" y="118"/>
                  </a:lnTo>
                  <a:lnTo>
                    <a:pt x="12" y="112"/>
                  </a:lnTo>
                  <a:lnTo>
                    <a:pt x="8" y="104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0"/>
            <p:cNvSpPr>
              <a:spLocks/>
            </p:cNvSpPr>
            <p:nvPr userDrawn="1"/>
          </p:nvSpPr>
          <p:spPr bwMode="auto">
            <a:xfrm>
              <a:off x="2473303" y="3070452"/>
              <a:ext cx="58416" cy="77454"/>
            </a:xfrm>
            <a:custGeom>
              <a:avLst/>
              <a:gdLst>
                <a:gd name="T0" fmla="*/ 12 w 96"/>
                <a:gd name="T1" fmla="*/ 88 h 126"/>
                <a:gd name="T2" fmla="*/ 22 w 96"/>
                <a:gd name="T3" fmla="*/ 96 h 126"/>
                <a:gd name="T4" fmla="*/ 42 w 96"/>
                <a:gd name="T5" fmla="*/ 104 h 126"/>
                <a:gd name="T6" fmla="*/ 52 w 96"/>
                <a:gd name="T7" fmla="*/ 104 h 126"/>
                <a:gd name="T8" fmla="*/ 66 w 96"/>
                <a:gd name="T9" fmla="*/ 100 h 126"/>
                <a:gd name="T10" fmla="*/ 70 w 96"/>
                <a:gd name="T11" fmla="*/ 90 h 126"/>
                <a:gd name="T12" fmla="*/ 70 w 96"/>
                <a:gd name="T13" fmla="*/ 90 h 126"/>
                <a:gd name="T14" fmla="*/ 68 w 96"/>
                <a:gd name="T15" fmla="*/ 84 h 126"/>
                <a:gd name="T16" fmla="*/ 44 w 96"/>
                <a:gd name="T17" fmla="*/ 74 h 126"/>
                <a:gd name="T18" fmla="*/ 30 w 96"/>
                <a:gd name="T19" fmla="*/ 68 h 126"/>
                <a:gd name="T20" fmla="*/ 12 w 96"/>
                <a:gd name="T21" fmla="*/ 58 h 126"/>
                <a:gd name="T22" fmla="*/ 6 w 96"/>
                <a:gd name="T23" fmla="*/ 46 h 126"/>
                <a:gd name="T24" fmla="*/ 6 w 96"/>
                <a:gd name="T25" fmla="*/ 36 h 126"/>
                <a:gd name="T26" fmla="*/ 6 w 96"/>
                <a:gd name="T27" fmla="*/ 28 h 126"/>
                <a:gd name="T28" fmla="*/ 12 w 96"/>
                <a:gd name="T29" fmla="*/ 14 h 126"/>
                <a:gd name="T30" fmla="*/ 24 w 96"/>
                <a:gd name="T31" fmla="*/ 6 h 126"/>
                <a:gd name="T32" fmla="*/ 40 w 96"/>
                <a:gd name="T33" fmla="*/ 0 h 126"/>
                <a:gd name="T34" fmla="*/ 48 w 96"/>
                <a:gd name="T35" fmla="*/ 0 h 126"/>
                <a:gd name="T36" fmla="*/ 72 w 96"/>
                <a:gd name="T37" fmla="*/ 4 h 126"/>
                <a:gd name="T38" fmla="*/ 94 w 96"/>
                <a:gd name="T39" fmla="*/ 14 h 126"/>
                <a:gd name="T40" fmla="*/ 82 w 96"/>
                <a:gd name="T41" fmla="*/ 34 h 126"/>
                <a:gd name="T42" fmla="*/ 56 w 96"/>
                <a:gd name="T43" fmla="*/ 22 h 126"/>
                <a:gd name="T44" fmla="*/ 48 w 96"/>
                <a:gd name="T45" fmla="*/ 22 h 126"/>
                <a:gd name="T46" fmla="*/ 36 w 96"/>
                <a:gd name="T47" fmla="*/ 26 h 126"/>
                <a:gd name="T48" fmla="*/ 32 w 96"/>
                <a:gd name="T49" fmla="*/ 34 h 126"/>
                <a:gd name="T50" fmla="*/ 32 w 96"/>
                <a:gd name="T51" fmla="*/ 34 h 126"/>
                <a:gd name="T52" fmla="*/ 34 w 96"/>
                <a:gd name="T53" fmla="*/ 40 h 126"/>
                <a:gd name="T54" fmla="*/ 58 w 96"/>
                <a:gd name="T55" fmla="*/ 52 h 126"/>
                <a:gd name="T56" fmla="*/ 72 w 96"/>
                <a:gd name="T57" fmla="*/ 56 h 126"/>
                <a:gd name="T58" fmla="*/ 90 w 96"/>
                <a:gd name="T59" fmla="*/ 68 h 126"/>
                <a:gd name="T60" fmla="*/ 96 w 96"/>
                <a:gd name="T61" fmla="*/ 80 h 126"/>
                <a:gd name="T62" fmla="*/ 96 w 96"/>
                <a:gd name="T63" fmla="*/ 88 h 126"/>
                <a:gd name="T64" fmla="*/ 96 w 96"/>
                <a:gd name="T65" fmla="*/ 96 h 126"/>
                <a:gd name="T66" fmla="*/ 90 w 96"/>
                <a:gd name="T67" fmla="*/ 112 h 126"/>
                <a:gd name="T68" fmla="*/ 76 w 96"/>
                <a:gd name="T69" fmla="*/ 120 h 126"/>
                <a:gd name="T70" fmla="*/ 60 w 96"/>
                <a:gd name="T71" fmla="*/ 126 h 126"/>
                <a:gd name="T72" fmla="*/ 52 w 96"/>
                <a:gd name="T73" fmla="*/ 126 h 126"/>
                <a:gd name="T74" fmla="*/ 24 w 96"/>
                <a:gd name="T75" fmla="*/ 122 h 126"/>
                <a:gd name="T76" fmla="*/ 0 w 96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86"/>
                  </a:lnTo>
                  <a:lnTo>
                    <a:pt x="68" y="84"/>
                  </a:lnTo>
                  <a:lnTo>
                    <a:pt x="62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8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64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0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6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21"/>
            <p:cNvSpPr>
              <a:spLocks noEditPoints="1"/>
            </p:cNvSpPr>
            <p:nvPr userDrawn="1"/>
          </p:nvSpPr>
          <p:spPr bwMode="auto">
            <a:xfrm>
              <a:off x="2552037" y="3069182"/>
              <a:ext cx="72385" cy="78725"/>
            </a:xfrm>
            <a:custGeom>
              <a:avLst/>
              <a:gdLst>
                <a:gd name="T0" fmla="*/ 0 w 118"/>
                <a:gd name="T1" fmla="*/ 64 h 128"/>
                <a:gd name="T2" fmla="*/ 2 w 118"/>
                <a:gd name="T3" fmla="*/ 52 h 128"/>
                <a:gd name="T4" fmla="*/ 10 w 118"/>
                <a:gd name="T5" fmla="*/ 30 h 128"/>
                <a:gd name="T6" fmla="*/ 26 w 118"/>
                <a:gd name="T7" fmla="*/ 12 h 128"/>
                <a:gd name="T8" fmla="*/ 48 w 118"/>
                <a:gd name="T9" fmla="*/ 2 h 128"/>
                <a:gd name="T10" fmla="*/ 60 w 118"/>
                <a:gd name="T11" fmla="*/ 0 h 128"/>
                <a:gd name="T12" fmla="*/ 86 w 118"/>
                <a:gd name="T13" fmla="*/ 6 h 128"/>
                <a:gd name="T14" fmla="*/ 104 w 118"/>
                <a:gd name="T15" fmla="*/ 20 h 128"/>
                <a:gd name="T16" fmla="*/ 114 w 118"/>
                <a:gd name="T17" fmla="*/ 42 h 128"/>
                <a:gd name="T18" fmla="*/ 118 w 118"/>
                <a:gd name="T19" fmla="*/ 66 h 128"/>
                <a:gd name="T20" fmla="*/ 118 w 118"/>
                <a:gd name="T21" fmla="*/ 74 h 128"/>
                <a:gd name="T22" fmla="*/ 28 w 118"/>
                <a:gd name="T23" fmla="*/ 74 h 128"/>
                <a:gd name="T24" fmla="*/ 36 w 118"/>
                <a:gd name="T25" fmla="*/ 94 h 128"/>
                <a:gd name="T26" fmla="*/ 50 w 118"/>
                <a:gd name="T27" fmla="*/ 104 h 128"/>
                <a:gd name="T28" fmla="*/ 64 w 118"/>
                <a:gd name="T29" fmla="*/ 106 h 128"/>
                <a:gd name="T30" fmla="*/ 82 w 118"/>
                <a:gd name="T31" fmla="*/ 102 h 128"/>
                <a:gd name="T32" fmla="*/ 96 w 118"/>
                <a:gd name="T33" fmla="*/ 92 h 128"/>
                <a:gd name="T34" fmla="*/ 114 w 118"/>
                <a:gd name="T35" fmla="*/ 106 h 128"/>
                <a:gd name="T36" fmla="*/ 92 w 118"/>
                <a:gd name="T37" fmla="*/ 122 h 128"/>
                <a:gd name="T38" fmla="*/ 62 w 118"/>
                <a:gd name="T39" fmla="*/ 128 h 128"/>
                <a:gd name="T40" fmla="*/ 50 w 118"/>
                <a:gd name="T41" fmla="*/ 128 h 128"/>
                <a:gd name="T42" fmla="*/ 28 w 118"/>
                <a:gd name="T43" fmla="*/ 118 h 128"/>
                <a:gd name="T44" fmla="*/ 10 w 118"/>
                <a:gd name="T45" fmla="*/ 102 h 128"/>
                <a:gd name="T46" fmla="*/ 2 w 118"/>
                <a:gd name="T47" fmla="*/ 78 h 128"/>
                <a:gd name="T48" fmla="*/ 0 w 118"/>
                <a:gd name="T49" fmla="*/ 66 h 128"/>
                <a:gd name="T50" fmla="*/ 90 w 118"/>
                <a:gd name="T51" fmla="*/ 56 h 128"/>
                <a:gd name="T52" fmla="*/ 82 w 118"/>
                <a:gd name="T53" fmla="*/ 34 h 128"/>
                <a:gd name="T54" fmla="*/ 72 w 118"/>
                <a:gd name="T55" fmla="*/ 26 h 128"/>
                <a:gd name="T56" fmla="*/ 60 w 118"/>
                <a:gd name="T57" fmla="*/ 24 h 128"/>
                <a:gd name="T58" fmla="*/ 54 w 118"/>
                <a:gd name="T59" fmla="*/ 24 h 128"/>
                <a:gd name="T60" fmla="*/ 38 w 118"/>
                <a:gd name="T61" fmla="*/ 32 h 128"/>
                <a:gd name="T62" fmla="*/ 28 w 118"/>
                <a:gd name="T63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6" y="20"/>
                  </a:lnTo>
                  <a:lnTo>
                    <a:pt x="26" y="12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4" y="20"/>
                  </a:lnTo>
                  <a:lnTo>
                    <a:pt x="110" y="30"/>
                  </a:lnTo>
                  <a:lnTo>
                    <a:pt x="114" y="42"/>
                  </a:lnTo>
                  <a:lnTo>
                    <a:pt x="118" y="54"/>
                  </a:lnTo>
                  <a:lnTo>
                    <a:pt x="118" y="66"/>
                  </a:lnTo>
                  <a:lnTo>
                    <a:pt x="118" y="66"/>
                  </a:lnTo>
                  <a:lnTo>
                    <a:pt x="118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2" y="88"/>
                  </a:lnTo>
                  <a:lnTo>
                    <a:pt x="36" y="94"/>
                  </a:lnTo>
                  <a:lnTo>
                    <a:pt x="40" y="98"/>
                  </a:lnTo>
                  <a:lnTo>
                    <a:pt x="50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90" y="98"/>
                  </a:lnTo>
                  <a:lnTo>
                    <a:pt x="96" y="92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6"/>
                  </a:lnTo>
                  <a:lnTo>
                    <a:pt x="92" y="122"/>
                  </a:lnTo>
                  <a:lnTo>
                    <a:pt x="78" y="128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90" y="56"/>
                  </a:moveTo>
                  <a:lnTo>
                    <a:pt x="90" y="56"/>
                  </a:lnTo>
                  <a:lnTo>
                    <a:pt x="88" y="44"/>
                  </a:lnTo>
                  <a:lnTo>
                    <a:pt x="82" y="34"/>
                  </a:lnTo>
                  <a:lnTo>
                    <a:pt x="78" y="30"/>
                  </a:lnTo>
                  <a:lnTo>
                    <a:pt x="72" y="26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4" y="24"/>
                  </a:lnTo>
                  <a:lnTo>
                    <a:pt x="48" y="26"/>
                  </a:lnTo>
                  <a:lnTo>
                    <a:pt x="38" y="32"/>
                  </a:lnTo>
                  <a:lnTo>
                    <a:pt x="32" y="44"/>
                  </a:lnTo>
                  <a:lnTo>
                    <a:pt x="28" y="56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22"/>
            <p:cNvSpPr>
              <a:spLocks noEditPoints="1"/>
            </p:cNvSpPr>
            <p:nvPr userDrawn="1"/>
          </p:nvSpPr>
          <p:spPr bwMode="auto">
            <a:xfrm>
              <a:off x="2646010" y="3042518"/>
              <a:ext cx="76194" cy="105389"/>
            </a:xfrm>
            <a:custGeom>
              <a:avLst/>
              <a:gdLst>
                <a:gd name="T0" fmla="*/ 0 w 126"/>
                <a:gd name="T1" fmla="*/ 108 h 172"/>
                <a:gd name="T2" fmla="*/ 0 w 126"/>
                <a:gd name="T3" fmla="*/ 94 h 172"/>
                <a:gd name="T4" fmla="*/ 10 w 126"/>
                <a:gd name="T5" fmla="*/ 70 h 172"/>
                <a:gd name="T6" fmla="*/ 26 w 126"/>
                <a:gd name="T7" fmla="*/ 54 h 172"/>
                <a:gd name="T8" fmla="*/ 46 w 126"/>
                <a:gd name="T9" fmla="*/ 46 h 172"/>
                <a:gd name="T10" fmla="*/ 56 w 126"/>
                <a:gd name="T11" fmla="*/ 44 h 172"/>
                <a:gd name="T12" fmla="*/ 82 w 126"/>
                <a:gd name="T13" fmla="*/ 52 h 172"/>
                <a:gd name="T14" fmla="*/ 98 w 126"/>
                <a:gd name="T15" fmla="*/ 66 h 172"/>
                <a:gd name="T16" fmla="*/ 126 w 126"/>
                <a:gd name="T17" fmla="*/ 0 h 172"/>
                <a:gd name="T18" fmla="*/ 98 w 126"/>
                <a:gd name="T19" fmla="*/ 170 h 172"/>
                <a:gd name="T20" fmla="*/ 98 w 126"/>
                <a:gd name="T21" fmla="*/ 150 h 172"/>
                <a:gd name="T22" fmla="*/ 82 w 126"/>
                <a:gd name="T23" fmla="*/ 166 h 172"/>
                <a:gd name="T24" fmla="*/ 56 w 126"/>
                <a:gd name="T25" fmla="*/ 172 h 172"/>
                <a:gd name="T26" fmla="*/ 46 w 126"/>
                <a:gd name="T27" fmla="*/ 172 h 172"/>
                <a:gd name="T28" fmla="*/ 26 w 126"/>
                <a:gd name="T29" fmla="*/ 164 h 172"/>
                <a:gd name="T30" fmla="*/ 10 w 126"/>
                <a:gd name="T31" fmla="*/ 146 h 172"/>
                <a:gd name="T32" fmla="*/ 0 w 126"/>
                <a:gd name="T33" fmla="*/ 124 h 172"/>
                <a:gd name="T34" fmla="*/ 0 w 126"/>
                <a:gd name="T35" fmla="*/ 108 h 172"/>
                <a:gd name="T36" fmla="*/ 98 w 126"/>
                <a:gd name="T37" fmla="*/ 108 h 172"/>
                <a:gd name="T38" fmla="*/ 98 w 126"/>
                <a:gd name="T39" fmla="*/ 100 h 172"/>
                <a:gd name="T40" fmla="*/ 92 w 126"/>
                <a:gd name="T41" fmla="*/ 86 h 172"/>
                <a:gd name="T42" fmla="*/ 82 w 126"/>
                <a:gd name="T43" fmla="*/ 76 h 172"/>
                <a:gd name="T44" fmla="*/ 70 w 126"/>
                <a:gd name="T45" fmla="*/ 70 h 172"/>
                <a:gd name="T46" fmla="*/ 62 w 126"/>
                <a:gd name="T47" fmla="*/ 70 h 172"/>
                <a:gd name="T48" fmla="*/ 50 w 126"/>
                <a:gd name="T49" fmla="*/ 72 h 172"/>
                <a:gd name="T50" fmla="*/ 38 w 126"/>
                <a:gd name="T51" fmla="*/ 80 h 172"/>
                <a:gd name="T52" fmla="*/ 30 w 126"/>
                <a:gd name="T53" fmla="*/ 92 h 172"/>
                <a:gd name="T54" fmla="*/ 28 w 126"/>
                <a:gd name="T55" fmla="*/ 108 h 172"/>
                <a:gd name="T56" fmla="*/ 28 w 126"/>
                <a:gd name="T57" fmla="*/ 108 h 172"/>
                <a:gd name="T58" fmla="*/ 30 w 126"/>
                <a:gd name="T59" fmla="*/ 126 h 172"/>
                <a:gd name="T60" fmla="*/ 38 w 126"/>
                <a:gd name="T61" fmla="*/ 138 h 172"/>
                <a:gd name="T62" fmla="*/ 50 w 126"/>
                <a:gd name="T63" fmla="*/ 146 h 172"/>
                <a:gd name="T64" fmla="*/ 62 w 126"/>
                <a:gd name="T65" fmla="*/ 148 h 172"/>
                <a:gd name="T66" fmla="*/ 70 w 126"/>
                <a:gd name="T67" fmla="*/ 148 h 172"/>
                <a:gd name="T68" fmla="*/ 82 w 126"/>
                <a:gd name="T69" fmla="*/ 142 h 172"/>
                <a:gd name="T70" fmla="*/ 92 w 126"/>
                <a:gd name="T71" fmla="*/ 132 h 172"/>
                <a:gd name="T72" fmla="*/ 98 w 126"/>
                <a:gd name="T73" fmla="*/ 118 h 172"/>
                <a:gd name="T74" fmla="*/ 98 w 126"/>
                <a:gd name="T75" fmla="*/ 10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72">
                  <a:moveTo>
                    <a:pt x="0" y="108"/>
                  </a:moveTo>
                  <a:lnTo>
                    <a:pt x="0" y="108"/>
                  </a:lnTo>
                  <a:lnTo>
                    <a:pt x="0" y="108"/>
                  </a:lnTo>
                  <a:lnTo>
                    <a:pt x="0" y="94"/>
                  </a:lnTo>
                  <a:lnTo>
                    <a:pt x="4" y="82"/>
                  </a:lnTo>
                  <a:lnTo>
                    <a:pt x="10" y="70"/>
                  </a:lnTo>
                  <a:lnTo>
                    <a:pt x="16" y="62"/>
                  </a:lnTo>
                  <a:lnTo>
                    <a:pt x="26" y="54"/>
                  </a:lnTo>
                  <a:lnTo>
                    <a:pt x="36" y="50"/>
                  </a:lnTo>
                  <a:lnTo>
                    <a:pt x="46" y="46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70" y="46"/>
                  </a:lnTo>
                  <a:lnTo>
                    <a:pt x="82" y="52"/>
                  </a:lnTo>
                  <a:lnTo>
                    <a:pt x="90" y="58"/>
                  </a:lnTo>
                  <a:lnTo>
                    <a:pt x="98" y="66"/>
                  </a:lnTo>
                  <a:lnTo>
                    <a:pt x="98" y="0"/>
                  </a:lnTo>
                  <a:lnTo>
                    <a:pt x="126" y="0"/>
                  </a:lnTo>
                  <a:lnTo>
                    <a:pt x="126" y="170"/>
                  </a:lnTo>
                  <a:lnTo>
                    <a:pt x="98" y="17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0" y="158"/>
                  </a:lnTo>
                  <a:lnTo>
                    <a:pt x="82" y="166"/>
                  </a:lnTo>
                  <a:lnTo>
                    <a:pt x="70" y="170"/>
                  </a:lnTo>
                  <a:lnTo>
                    <a:pt x="56" y="172"/>
                  </a:lnTo>
                  <a:lnTo>
                    <a:pt x="56" y="172"/>
                  </a:lnTo>
                  <a:lnTo>
                    <a:pt x="46" y="172"/>
                  </a:lnTo>
                  <a:lnTo>
                    <a:pt x="36" y="168"/>
                  </a:lnTo>
                  <a:lnTo>
                    <a:pt x="26" y="164"/>
                  </a:lnTo>
                  <a:lnTo>
                    <a:pt x="18" y="156"/>
                  </a:lnTo>
                  <a:lnTo>
                    <a:pt x="10" y="146"/>
                  </a:lnTo>
                  <a:lnTo>
                    <a:pt x="4" y="136"/>
                  </a:lnTo>
                  <a:lnTo>
                    <a:pt x="0" y="124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98" y="108"/>
                  </a:moveTo>
                  <a:lnTo>
                    <a:pt x="98" y="108"/>
                  </a:lnTo>
                  <a:lnTo>
                    <a:pt x="98" y="108"/>
                  </a:lnTo>
                  <a:lnTo>
                    <a:pt x="98" y="100"/>
                  </a:lnTo>
                  <a:lnTo>
                    <a:pt x="96" y="92"/>
                  </a:lnTo>
                  <a:lnTo>
                    <a:pt x="92" y="86"/>
                  </a:lnTo>
                  <a:lnTo>
                    <a:pt x="88" y="80"/>
                  </a:lnTo>
                  <a:lnTo>
                    <a:pt x="82" y="76"/>
                  </a:lnTo>
                  <a:lnTo>
                    <a:pt x="76" y="72"/>
                  </a:lnTo>
                  <a:lnTo>
                    <a:pt x="70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56" y="70"/>
                  </a:lnTo>
                  <a:lnTo>
                    <a:pt x="50" y="72"/>
                  </a:lnTo>
                  <a:lnTo>
                    <a:pt x="44" y="76"/>
                  </a:lnTo>
                  <a:lnTo>
                    <a:pt x="38" y="80"/>
                  </a:lnTo>
                  <a:lnTo>
                    <a:pt x="34" y="86"/>
                  </a:lnTo>
                  <a:lnTo>
                    <a:pt x="30" y="92"/>
                  </a:lnTo>
                  <a:lnTo>
                    <a:pt x="28" y="100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8"/>
                  </a:lnTo>
                  <a:lnTo>
                    <a:pt x="30" y="126"/>
                  </a:lnTo>
                  <a:lnTo>
                    <a:pt x="34" y="132"/>
                  </a:lnTo>
                  <a:lnTo>
                    <a:pt x="38" y="138"/>
                  </a:lnTo>
                  <a:lnTo>
                    <a:pt x="44" y="142"/>
                  </a:lnTo>
                  <a:lnTo>
                    <a:pt x="50" y="146"/>
                  </a:lnTo>
                  <a:lnTo>
                    <a:pt x="56" y="148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70" y="148"/>
                  </a:lnTo>
                  <a:lnTo>
                    <a:pt x="76" y="146"/>
                  </a:lnTo>
                  <a:lnTo>
                    <a:pt x="82" y="142"/>
                  </a:lnTo>
                  <a:lnTo>
                    <a:pt x="88" y="138"/>
                  </a:lnTo>
                  <a:lnTo>
                    <a:pt x="92" y="132"/>
                  </a:lnTo>
                  <a:lnTo>
                    <a:pt x="96" y="124"/>
                  </a:lnTo>
                  <a:lnTo>
                    <a:pt x="98" y="118"/>
                  </a:lnTo>
                  <a:lnTo>
                    <a:pt x="98" y="108"/>
                  </a:lnTo>
                  <a:lnTo>
                    <a:pt x="98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23"/>
            <p:cNvSpPr>
              <a:spLocks noEditPoints="1"/>
            </p:cNvSpPr>
            <p:nvPr userDrawn="1"/>
          </p:nvSpPr>
          <p:spPr bwMode="auto">
            <a:xfrm>
              <a:off x="2798398" y="3070452"/>
              <a:ext cx="6730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6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6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24"/>
            <p:cNvSpPr>
              <a:spLocks noEditPoints="1"/>
            </p:cNvSpPr>
            <p:nvPr userDrawn="1"/>
          </p:nvSpPr>
          <p:spPr bwMode="auto">
            <a:xfrm>
              <a:off x="2893642" y="3069182"/>
              <a:ext cx="77464" cy="100311"/>
            </a:xfrm>
            <a:custGeom>
              <a:avLst/>
              <a:gdLst>
                <a:gd name="T0" fmla="*/ 28 w 126"/>
                <a:gd name="T1" fmla="*/ 4 h 164"/>
                <a:gd name="T2" fmla="*/ 28 w 126"/>
                <a:gd name="T3" fmla="*/ 24 h 164"/>
                <a:gd name="T4" fmla="*/ 46 w 126"/>
                <a:gd name="T5" fmla="*/ 8 h 164"/>
                <a:gd name="T6" fmla="*/ 70 w 126"/>
                <a:gd name="T7" fmla="*/ 0 h 164"/>
                <a:gd name="T8" fmla="*/ 80 w 126"/>
                <a:gd name="T9" fmla="*/ 2 h 164"/>
                <a:gd name="T10" fmla="*/ 100 w 126"/>
                <a:gd name="T11" fmla="*/ 10 h 164"/>
                <a:gd name="T12" fmla="*/ 116 w 126"/>
                <a:gd name="T13" fmla="*/ 26 h 164"/>
                <a:gd name="T14" fmla="*/ 126 w 126"/>
                <a:gd name="T15" fmla="*/ 50 h 164"/>
                <a:gd name="T16" fmla="*/ 126 w 126"/>
                <a:gd name="T17" fmla="*/ 64 h 164"/>
                <a:gd name="T18" fmla="*/ 126 w 126"/>
                <a:gd name="T19" fmla="*/ 80 h 164"/>
                <a:gd name="T20" fmla="*/ 116 w 126"/>
                <a:gd name="T21" fmla="*/ 102 h 164"/>
                <a:gd name="T22" fmla="*/ 100 w 126"/>
                <a:gd name="T23" fmla="*/ 120 h 164"/>
                <a:gd name="T24" fmla="*/ 80 w 126"/>
                <a:gd name="T25" fmla="*/ 128 h 164"/>
                <a:gd name="T26" fmla="*/ 70 w 126"/>
                <a:gd name="T27" fmla="*/ 128 h 164"/>
                <a:gd name="T28" fmla="*/ 44 w 126"/>
                <a:gd name="T29" fmla="*/ 122 h 164"/>
                <a:gd name="T30" fmla="*/ 28 w 126"/>
                <a:gd name="T31" fmla="*/ 106 h 164"/>
                <a:gd name="T32" fmla="*/ 0 w 126"/>
                <a:gd name="T33" fmla="*/ 164 h 164"/>
                <a:gd name="T34" fmla="*/ 98 w 126"/>
                <a:gd name="T35" fmla="*/ 64 h 164"/>
                <a:gd name="T36" fmla="*/ 98 w 126"/>
                <a:gd name="T37" fmla="*/ 64 h 164"/>
                <a:gd name="T38" fmla="*/ 96 w 126"/>
                <a:gd name="T39" fmla="*/ 48 h 164"/>
                <a:gd name="T40" fmla="*/ 88 w 126"/>
                <a:gd name="T41" fmla="*/ 36 h 164"/>
                <a:gd name="T42" fmla="*/ 76 w 126"/>
                <a:gd name="T43" fmla="*/ 28 h 164"/>
                <a:gd name="T44" fmla="*/ 64 w 126"/>
                <a:gd name="T45" fmla="*/ 26 h 164"/>
                <a:gd name="T46" fmla="*/ 56 w 126"/>
                <a:gd name="T47" fmla="*/ 26 h 164"/>
                <a:gd name="T48" fmla="*/ 44 w 126"/>
                <a:gd name="T49" fmla="*/ 32 h 164"/>
                <a:gd name="T50" fmla="*/ 34 w 126"/>
                <a:gd name="T51" fmla="*/ 42 h 164"/>
                <a:gd name="T52" fmla="*/ 28 w 126"/>
                <a:gd name="T53" fmla="*/ 56 h 164"/>
                <a:gd name="T54" fmla="*/ 28 w 126"/>
                <a:gd name="T55" fmla="*/ 64 h 164"/>
                <a:gd name="T56" fmla="*/ 28 w 126"/>
                <a:gd name="T57" fmla="*/ 74 h 164"/>
                <a:gd name="T58" fmla="*/ 34 w 126"/>
                <a:gd name="T59" fmla="*/ 88 h 164"/>
                <a:gd name="T60" fmla="*/ 44 w 126"/>
                <a:gd name="T61" fmla="*/ 98 h 164"/>
                <a:gd name="T62" fmla="*/ 56 w 126"/>
                <a:gd name="T63" fmla="*/ 104 h 164"/>
                <a:gd name="T64" fmla="*/ 64 w 126"/>
                <a:gd name="T65" fmla="*/ 104 h 164"/>
                <a:gd name="T66" fmla="*/ 76 w 126"/>
                <a:gd name="T67" fmla="*/ 102 h 164"/>
                <a:gd name="T68" fmla="*/ 88 w 126"/>
                <a:gd name="T69" fmla="*/ 94 h 164"/>
                <a:gd name="T70" fmla="*/ 96 w 126"/>
                <a:gd name="T71" fmla="*/ 82 h 164"/>
                <a:gd name="T72" fmla="*/ 98 w 126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6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6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6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4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98" y="64"/>
                  </a:moveTo>
                  <a:lnTo>
                    <a:pt x="98" y="64"/>
                  </a:lnTo>
                  <a:lnTo>
                    <a:pt x="98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2" y="32"/>
                  </a:lnTo>
                  <a:lnTo>
                    <a:pt x="76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0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0" y="104"/>
                  </a:lnTo>
                  <a:lnTo>
                    <a:pt x="76" y="102"/>
                  </a:lnTo>
                  <a:lnTo>
                    <a:pt x="82" y="98"/>
                  </a:lnTo>
                  <a:lnTo>
                    <a:pt x="88" y="94"/>
                  </a:lnTo>
                  <a:lnTo>
                    <a:pt x="92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98" y="64"/>
                  </a:lnTo>
                  <a:lnTo>
                    <a:pt x="98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25"/>
            <p:cNvSpPr>
              <a:spLocks noEditPoints="1"/>
            </p:cNvSpPr>
            <p:nvPr userDrawn="1"/>
          </p:nvSpPr>
          <p:spPr bwMode="auto">
            <a:xfrm>
              <a:off x="2996504" y="3069182"/>
              <a:ext cx="77465" cy="100311"/>
            </a:xfrm>
            <a:custGeom>
              <a:avLst/>
              <a:gdLst>
                <a:gd name="T0" fmla="*/ 28 w 128"/>
                <a:gd name="T1" fmla="*/ 4 h 164"/>
                <a:gd name="T2" fmla="*/ 28 w 128"/>
                <a:gd name="T3" fmla="*/ 24 h 164"/>
                <a:gd name="T4" fmla="*/ 46 w 128"/>
                <a:gd name="T5" fmla="*/ 8 h 164"/>
                <a:gd name="T6" fmla="*/ 70 w 128"/>
                <a:gd name="T7" fmla="*/ 0 h 164"/>
                <a:gd name="T8" fmla="*/ 82 w 128"/>
                <a:gd name="T9" fmla="*/ 2 h 164"/>
                <a:gd name="T10" fmla="*/ 102 w 128"/>
                <a:gd name="T11" fmla="*/ 10 h 164"/>
                <a:gd name="T12" fmla="*/ 118 w 128"/>
                <a:gd name="T13" fmla="*/ 26 h 164"/>
                <a:gd name="T14" fmla="*/ 126 w 128"/>
                <a:gd name="T15" fmla="*/ 50 h 164"/>
                <a:gd name="T16" fmla="*/ 128 w 128"/>
                <a:gd name="T17" fmla="*/ 64 h 164"/>
                <a:gd name="T18" fmla="*/ 126 w 128"/>
                <a:gd name="T19" fmla="*/ 80 h 164"/>
                <a:gd name="T20" fmla="*/ 118 w 128"/>
                <a:gd name="T21" fmla="*/ 102 h 164"/>
                <a:gd name="T22" fmla="*/ 102 w 128"/>
                <a:gd name="T23" fmla="*/ 120 h 164"/>
                <a:gd name="T24" fmla="*/ 82 w 128"/>
                <a:gd name="T25" fmla="*/ 128 h 164"/>
                <a:gd name="T26" fmla="*/ 70 w 128"/>
                <a:gd name="T27" fmla="*/ 128 h 164"/>
                <a:gd name="T28" fmla="*/ 46 w 128"/>
                <a:gd name="T29" fmla="*/ 122 h 164"/>
                <a:gd name="T30" fmla="*/ 28 w 128"/>
                <a:gd name="T31" fmla="*/ 106 h 164"/>
                <a:gd name="T32" fmla="*/ 0 w 128"/>
                <a:gd name="T33" fmla="*/ 164 h 164"/>
                <a:gd name="T34" fmla="*/ 100 w 128"/>
                <a:gd name="T35" fmla="*/ 64 h 164"/>
                <a:gd name="T36" fmla="*/ 100 w 128"/>
                <a:gd name="T37" fmla="*/ 64 h 164"/>
                <a:gd name="T38" fmla="*/ 96 w 128"/>
                <a:gd name="T39" fmla="*/ 48 h 164"/>
                <a:gd name="T40" fmla="*/ 88 w 128"/>
                <a:gd name="T41" fmla="*/ 36 h 164"/>
                <a:gd name="T42" fmla="*/ 78 w 128"/>
                <a:gd name="T43" fmla="*/ 28 h 164"/>
                <a:gd name="T44" fmla="*/ 64 w 128"/>
                <a:gd name="T45" fmla="*/ 26 h 164"/>
                <a:gd name="T46" fmla="*/ 56 w 128"/>
                <a:gd name="T47" fmla="*/ 26 h 164"/>
                <a:gd name="T48" fmla="*/ 44 w 128"/>
                <a:gd name="T49" fmla="*/ 32 h 164"/>
                <a:gd name="T50" fmla="*/ 34 w 128"/>
                <a:gd name="T51" fmla="*/ 42 h 164"/>
                <a:gd name="T52" fmla="*/ 28 w 128"/>
                <a:gd name="T53" fmla="*/ 56 h 164"/>
                <a:gd name="T54" fmla="*/ 28 w 128"/>
                <a:gd name="T55" fmla="*/ 64 h 164"/>
                <a:gd name="T56" fmla="*/ 28 w 128"/>
                <a:gd name="T57" fmla="*/ 74 h 164"/>
                <a:gd name="T58" fmla="*/ 34 w 128"/>
                <a:gd name="T59" fmla="*/ 88 h 164"/>
                <a:gd name="T60" fmla="*/ 44 w 128"/>
                <a:gd name="T61" fmla="*/ 98 h 164"/>
                <a:gd name="T62" fmla="*/ 56 w 128"/>
                <a:gd name="T63" fmla="*/ 104 h 164"/>
                <a:gd name="T64" fmla="*/ 64 w 128"/>
                <a:gd name="T65" fmla="*/ 104 h 164"/>
                <a:gd name="T66" fmla="*/ 78 w 128"/>
                <a:gd name="T67" fmla="*/ 102 h 164"/>
                <a:gd name="T68" fmla="*/ 88 w 128"/>
                <a:gd name="T69" fmla="*/ 94 h 164"/>
                <a:gd name="T70" fmla="*/ 96 w 128"/>
                <a:gd name="T71" fmla="*/ 82 h 164"/>
                <a:gd name="T72" fmla="*/ 100 w 128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2" y="6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2" y="124"/>
                  </a:lnTo>
                  <a:lnTo>
                    <a:pt x="82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6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100" y="64"/>
                  </a:moveTo>
                  <a:lnTo>
                    <a:pt x="100" y="64"/>
                  </a:lnTo>
                  <a:lnTo>
                    <a:pt x="100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4" y="32"/>
                  </a:lnTo>
                  <a:lnTo>
                    <a:pt x="78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2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78" y="102"/>
                  </a:lnTo>
                  <a:lnTo>
                    <a:pt x="84" y="98"/>
                  </a:lnTo>
                  <a:lnTo>
                    <a:pt x="88" y="94"/>
                  </a:lnTo>
                  <a:lnTo>
                    <a:pt x="94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100" y="64"/>
                  </a:lnTo>
                  <a:lnTo>
                    <a:pt x="100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26"/>
            <p:cNvSpPr>
              <a:spLocks/>
            </p:cNvSpPr>
            <p:nvPr userDrawn="1"/>
          </p:nvSpPr>
          <p:spPr bwMode="auto">
            <a:xfrm>
              <a:off x="3099366" y="3070452"/>
              <a:ext cx="43177" cy="76185"/>
            </a:xfrm>
            <a:custGeom>
              <a:avLst/>
              <a:gdLst>
                <a:gd name="T0" fmla="*/ 0 w 70"/>
                <a:gd name="T1" fmla="*/ 2 h 124"/>
                <a:gd name="T2" fmla="*/ 28 w 70"/>
                <a:gd name="T3" fmla="*/ 2 h 124"/>
                <a:gd name="T4" fmla="*/ 28 w 70"/>
                <a:gd name="T5" fmla="*/ 30 h 124"/>
                <a:gd name="T6" fmla="*/ 28 w 70"/>
                <a:gd name="T7" fmla="*/ 30 h 124"/>
                <a:gd name="T8" fmla="*/ 34 w 70"/>
                <a:gd name="T9" fmla="*/ 16 h 124"/>
                <a:gd name="T10" fmla="*/ 44 w 70"/>
                <a:gd name="T11" fmla="*/ 6 h 124"/>
                <a:gd name="T12" fmla="*/ 50 w 70"/>
                <a:gd name="T13" fmla="*/ 4 h 124"/>
                <a:gd name="T14" fmla="*/ 56 w 70"/>
                <a:gd name="T15" fmla="*/ 0 h 124"/>
                <a:gd name="T16" fmla="*/ 64 w 70"/>
                <a:gd name="T17" fmla="*/ 0 h 124"/>
                <a:gd name="T18" fmla="*/ 70 w 70"/>
                <a:gd name="T19" fmla="*/ 0 h 124"/>
                <a:gd name="T20" fmla="*/ 70 w 70"/>
                <a:gd name="T21" fmla="*/ 28 h 124"/>
                <a:gd name="T22" fmla="*/ 70 w 70"/>
                <a:gd name="T23" fmla="*/ 28 h 124"/>
                <a:gd name="T24" fmla="*/ 70 w 70"/>
                <a:gd name="T25" fmla="*/ 28 h 124"/>
                <a:gd name="T26" fmla="*/ 60 w 70"/>
                <a:gd name="T27" fmla="*/ 30 h 124"/>
                <a:gd name="T28" fmla="*/ 52 w 70"/>
                <a:gd name="T29" fmla="*/ 32 h 124"/>
                <a:gd name="T30" fmla="*/ 46 w 70"/>
                <a:gd name="T31" fmla="*/ 36 h 124"/>
                <a:gd name="T32" fmla="*/ 40 w 70"/>
                <a:gd name="T33" fmla="*/ 40 h 124"/>
                <a:gd name="T34" fmla="*/ 34 w 70"/>
                <a:gd name="T35" fmla="*/ 48 h 124"/>
                <a:gd name="T36" fmla="*/ 30 w 70"/>
                <a:gd name="T37" fmla="*/ 56 h 124"/>
                <a:gd name="T38" fmla="*/ 28 w 70"/>
                <a:gd name="T39" fmla="*/ 66 h 124"/>
                <a:gd name="T40" fmla="*/ 28 w 70"/>
                <a:gd name="T41" fmla="*/ 78 h 124"/>
                <a:gd name="T42" fmla="*/ 28 w 70"/>
                <a:gd name="T43" fmla="*/ 124 h 124"/>
                <a:gd name="T44" fmla="*/ 0 w 70"/>
                <a:gd name="T45" fmla="*/ 124 h 124"/>
                <a:gd name="T46" fmla="*/ 0 w 70"/>
                <a:gd name="T47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24">
                  <a:moveTo>
                    <a:pt x="0" y="2"/>
                  </a:moveTo>
                  <a:lnTo>
                    <a:pt x="28" y="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34" y="16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0" y="30"/>
                  </a:lnTo>
                  <a:lnTo>
                    <a:pt x="52" y="32"/>
                  </a:lnTo>
                  <a:lnTo>
                    <a:pt x="46" y="36"/>
                  </a:lnTo>
                  <a:lnTo>
                    <a:pt x="40" y="40"/>
                  </a:lnTo>
                  <a:lnTo>
                    <a:pt x="34" y="48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8" y="78"/>
                  </a:lnTo>
                  <a:lnTo>
                    <a:pt x="28" y="124"/>
                  </a:lnTo>
                  <a:lnTo>
                    <a:pt x="0" y="12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27"/>
            <p:cNvSpPr>
              <a:spLocks noEditPoints="1"/>
            </p:cNvSpPr>
            <p:nvPr userDrawn="1"/>
          </p:nvSpPr>
          <p:spPr bwMode="auto">
            <a:xfrm>
              <a:off x="3159052" y="3069182"/>
              <a:ext cx="80004" cy="78725"/>
            </a:xfrm>
            <a:custGeom>
              <a:avLst/>
              <a:gdLst>
                <a:gd name="T0" fmla="*/ 0 w 132"/>
                <a:gd name="T1" fmla="*/ 64 h 128"/>
                <a:gd name="T2" fmla="*/ 2 w 132"/>
                <a:gd name="T3" fmla="*/ 52 h 128"/>
                <a:gd name="T4" fmla="*/ 12 w 132"/>
                <a:gd name="T5" fmla="*/ 30 h 128"/>
                <a:gd name="T6" fmla="*/ 30 w 132"/>
                <a:gd name="T7" fmla="*/ 12 h 128"/>
                <a:gd name="T8" fmla="*/ 52 w 132"/>
                <a:gd name="T9" fmla="*/ 2 h 128"/>
                <a:gd name="T10" fmla="*/ 66 w 132"/>
                <a:gd name="T11" fmla="*/ 0 h 128"/>
                <a:gd name="T12" fmla="*/ 92 w 132"/>
                <a:gd name="T13" fmla="*/ 6 h 128"/>
                <a:gd name="T14" fmla="*/ 112 w 132"/>
                <a:gd name="T15" fmla="*/ 20 h 128"/>
                <a:gd name="T16" fmla="*/ 126 w 132"/>
                <a:gd name="T17" fmla="*/ 40 h 128"/>
                <a:gd name="T18" fmla="*/ 132 w 132"/>
                <a:gd name="T19" fmla="*/ 64 h 128"/>
                <a:gd name="T20" fmla="*/ 132 w 132"/>
                <a:gd name="T21" fmla="*/ 64 h 128"/>
                <a:gd name="T22" fmla="*/ 126 w 132"/>
                <a:gd name="T23" fmla="*/ 90 h 128"/>
                <a:gd name="T24" fmla="*/ 112 w 132"/>
                <a:gd name="T25" fmla="*/ 110 h 128"/>
                <a:gd name="T26" fmla="*/ 92 w 132"/>
                <a:gd name="T27" fmla="*/ 124 h 128"/>
                <a:gd name="T28" fmla="*/ 66 w 132"/>
                <a:gd name="T29" fmla="*/ 128 h 128"/>
                <a:gd name="T30" fmla="*/ 52 w 132"/>
                <a:gd name="T31" fmla="*/ 128 h 128"/>
                <a:gd name="T32" fmla="*/ 28 w 132"/>
                <a:gd name="T33" fmla="*/ 118 h 128"/>
                <a:gd name="T34" fmla="*/ 12 w 132"/>
                <a:gd name="T35" fmla="*/ 100 h 128"/>
                <a:gd name="T36" fmla="*/ 2 w 132"/>
                <a:gd name="T37" fmla="*/ 78 h 128"/>
                <a:gd name="T38" fmla="*/ 0 w 132"/>
                <a:gd name="T39" fmla="*/ 66 h 128"/>
                <a:gd name="T40" fmla="*/ 104 w 132"/>
                <a:gd name="T41" fmla="*/ 64 h 128"/>
                <a:gd name="T42" fmla="*/ 102 w 132"/>
                <a:gd name="T43" fmla="*/ 56 h 128"/>
                <a:gd name="T44" fmla="*/ 98 w 132"/>
                <a:gd name="T45" fmla="*/ 42 h 128"/>
                <a:gd name="T46" fmla="*/ 88 w 132"/>
                <a:gd name="T47" fmla="*/ 32 h 128"/>
                <a:gd name="T48" fmla="*/ 74 w 132"/>
                <a:gd name="T49" fmla="*/ 26 h 128"/>
                <a:gd name="T50" fmla="*/ 66 w 132"/>
                <a:gd name="T51" fmla="*/ 26 h 128"/>
                <a:gd name="T52" fmla="*/ 50 w 132"/>
                <a:gd name="T53" fmla="*/ 28 h 128"/>
                <a:gd name="T54" fmla="*/ 38 w 132"/>
                <a:gd name="T55" fmla="*/ 36 h 128"/>
                <a:gd name="T56" fmla="*/ 32 w 132"/>
                <a:gd name="T57" fmla="*/ 50 h 128"/>
                <a:gd name="T58" fmla="*/ 28 w 132"/>
                <a:gd name="T59" fmla="*/ 64 h 128"/>
                <a:gd name="T60" fmla="*/ 28 w 132"/>
                <a:gd name="T61" fmla="*/ 64 h 128"/>
                <a:gd name="T62" fmla="*/ 32 w 132"/>
                <a:gd name="T63" fmla="*/ 80 h 128"/>
                <a:gd name="T64" fmla="*/ 40 w 132"/>
                <a:gd name="T65" fmla="*/ 92 h 128"/>
                <a:gd name="T66" fmla="*/ 52 w 132"/>
                <a:gd name="T67" fmla="*/ 102 h 128"/>
                <a:gd name="T68" fmla="*/ 66 w 132"/>
                <a:gd name="T69" fmla="*/ 104 h 128"/>
                <a:gd name="T70" fmla="*/ 74 w 132"/>
                <a:gd name="T71" fmla="*/ 104 h 128"/>
                <a:gd name="T72" fmla="*/ 88 w 132"/>
                <a:gd name="T73" fmla="*/ 98 h 128"/>
                <a:gd name="T74" fmla="*/ 98 w 132"/>
                <a:gd name="T75" fmla="*/ 86 h 128"/>
                <a:gd name="T76" fmla="*/ 102 w 132"/>
                <a:gd name="T77" fmla="*/ 74 h 128"/>
                <a:gd name="T78" fmla="*/ 104 w 132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4" y="66"/>
                  </a:moveTo>
                  <a:lnTo>
                    <a:pt x="104" y="64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8" y="42"/>
                  </a:lnTo>
                  <a:lnTo>
                    <a:pt x="92" y="38"/>
                  </a:lnTo>
                  <a:lnTo>
                    <a:pt x="88" y="32"/>
                  </a:lnTo>
                  <a:lnTo>
                    <a:pt x="80" y="28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8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40" y="92"/>
                  </a:lnTo>
                  <a:lnTo>
                    <a:pt x="44" y="98"/>
                  </a:lnTo>
                  <a:lnTo>
                    <a:pt x="52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88" y="98"/>
                  </a:lnTo>
                  <a:lnTo>
                    <a:pt x="94" y="92"/>
                  </a:lnTo>
                  <a:lnTo>
                    <a:pt x="98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4" y="66"/>
                  </a:lnTo>
                  <a:lnTo>
                    <a:pt x="104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228"/>
            <p:cNvSpPr>
              <a:spLocks noEditPoints="1"/>
            </p:cNvSpPr>
            <p:nvPr userDrawn="1"/>
          </p:nvSpPr>
          <p:spPr bwMode="auto">
            <a:xfrm>
              <a:off x="325937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4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4 w 110"/>
                <a:gd name="T29" fmla="*/ 50 h 126"/>
                <a:gd name="T30" fmla="*/ 82 w 110"/>
                <a:gd name="T31" fmla="*/ 40 h 126"/>
                <a:gd name="T32" fmla="*/ 76 w 110"/>
                <a:gd name="T33" fmla="*/ 32 h 126"/>
                <a:gd name="T34" fmla="*/ 54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2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2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2 w 110"/>
                <a:gd name="T69" fmla="*/ 106 h 126"/>
                <a:gd name="T70" fmla="*/ 64 w 110"/>
                <a:gd name="T71" fmla="*/ 104 h 126"/>
                <a:gd name="T72" fmla="*/ 82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229"/>
            <p:cNvSpPr>
              <a:spLocks/>
            </p:cNvSpPr>
            <p:nvPr userDrawn="1"/>
          </p:nvSpPr>
          <p:spPr bwMode="auto">
            <a:xfrm>
              <a:off x="3350808" y="3069182"/>
              <a:ext cx="68575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6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4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90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2 w 114"/>
                <a:gd name="T57" fmla="*/ 50 h 128"/>
                <a:gd name="T58" fmla="*/ 30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30 w 114"/>
                <a:gd name="T67" fmla="*/ 72 h 128"/>
                <a:gd name="T68" fmla="*/ 32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8 w 114"/>
                <a:gd name="T79" fmla="*/ 104 h 128"/>
                <a:gd name="T80" fmla="*/ 66 w 114"/>
                <a:gd name="T81" fmla="*/ 104 h 128"/>
                <a:gd name="T82" fmla="*/ 66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8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4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6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4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0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8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4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230"/>
            <p:cNvSpPr>
              <a:spLocks/>
            </p:cNvSpPr>
            <p:nvPr userDrawn="1"/>
          </p:nvSpPr>
          <p:spPr bwMode="auto">
            <a:xfrm>
              <a:off x="3443511" y="3042518"/>
              <a:ext cx="66035" cy="104120"/>
            </a:xfrm>
            <a:custGeom>
              <a:avLst/>
              <a:gdLst>
                <a:gd name="T0" fmla="*/ 0 w 110"/>
                <a:gd name="T1" fmla="*/ 0 h 170"/>
                <a:gd name="T2" fmla="*/ 28 w 110"/>
                <a:gd name="T3" fmla="*/ 0 h 170"/>
                <a:gd name="T4" fmla="*/ 28 w 110"/>
                <a:gd name="T5" fmla="*/ 66 h 170"/>
                <a:gd name="T6" fmla="*/ 28 w 110"/>
                <a:gd name="T7" fmla="*/ 66 h 170"/>
                <a:gd name="T8" fmla="*/ 34 w 110"/>
                <a:gd name="T9" fmla="*/ 58 h 170"/>
                <a:gd name="T10" fmla="*/ 42 w 110"/>
                <a:gd name="T11" fmla="*/ 52 h 170"/>
                <a:gd name="T12" fmla="*/ 52 w 110"/>
                <a:gd name="T13" fmla="*/ 46 h 170"/>
                <a:gd name="T14" fmla="*/ 66 w 110"/>
                <a:gd name="T15" fmla="*/ 44 h 170"/>
                <a:gd name="T16" fmla="*/ 66 w 110"/>
                <a:gd name="T17" fmla="*/ 44 h 170"/>
                <a:gd name="T18" fmla="*/ 76 w 110"/>
                <a:gd name="T19" fmla="*/ 46 h 170"/>
                <a:gd name="T20" fmla="*/ 84 w 110"/>
                <a:gd name="T21" fmla="*/ 48 h 170"/>
                <a:gd name="T22" fmla="*/ 92 w 110"/>
                <a:gd name="T23" fmla="*/ 52 h 170"/>
                <a:gd name="T24" fmla="*/ 98 w 110"/>
                <a:gd name="T25" fmla="*/ 58 h 170"/>
                <a:gd name="T26" fmla="*/ 102 w 110"/>
                <a:gd name="T27" fmla="*/ 64 h 170"/>
                <a:gd name="T28" fmla="*/ 106 w 110"/>
                <a:gd name="T29" fmla="*/ 72 h 170"/>
                <a:gd name="T30" fmla="*/ 108 w 110"/>
                <a:gd name="T31" fmla="*/ 82 h 170"/>
                <a:gd name="T32" fmla="*/ 110 w 110"/>
                <a:gd name="T33" fmla="*/ 92 h 170"/>
                <a:gd name="T34" fmla="*/ 110 w 110"/>
                <a:gd name="T35" fmla="*/ 170 h 170"/>
                <a:gd name="T36" fmla="*/ 82 w 110"/>
                <a:gd name="T37" fmla="*/ 170 h 170"/>
                <a:gd name="T38" fmla="*/ 82 w 110"/>
                <a:gd name="T39" fmla="*/ 100 h 170"/>
                <a:gd name="T40" fmla="*/ 82 w 110"/>
                <a:gd name="T41" fmla="*/ 100 h 170"/>
                <a:gd name="T42" fmla="*/ 80 w 110"/>
                <a:gd name="T43" fmla="*/ 88 h 170"/>
                <a:gd name="T44" fmla="*/ 74 w 110"/>
                <a:gd name="T45" fmla="*/ 78 h 170"/>
                <a:gd name="T46" fmla="*/ 66 w 110"/>
                <a:gd name="T47" fmla="*/ 72 h 170"/>
                <a:gd name="T48" fmla="*/ 54 w 110"/>
                <a:gd name="T49" fmla="*/ 70 h 170"/>
                <a:gd name="T50" fmla="*/ 54 w 110"/>
                <a:gd name="T51" fmla="*/ 70 h 170"/>
                <a:gd name="T52" fmla="*/ 44 w 110"/>
                <a:gd name="T53" fmla="*/ 72 h 170"/>
                <a:gd name="T54" fmla="*/ 36 w 110"/>
                <a:gd name="T55" fmla="*/ 78 h 170"/>
                <a:gd name="T56" fmla="*/ 30 w 110"/>
                <a:gd name="T57" fmla="*/ 88 h 170"/>
                <a:gd name="T58" fmla="*/ 28 w 110"/>
                <a:gd name="T59" fmla="*/ 100 h 170"/>
                <a:gd name="T60" fmla="*/ 28 w 110"/>
                <a:gd name="T61" fmla="*/ 170 h 170"/>
                <a:gd name="T62" fmla="*/ 0 w 110"/>
                <a:gd name="T63" fmla="*/ 170 h 170"/>
                <a:gd name="T64" fmla="*/ 0 w 110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70">
                  <a:moveTo>
                    <a:pt x="0" y="0"/>
                  </a:moveTo>
                  <a:lnTo>
                    <a:pt x="28" y="0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34" y="58"/>
                  </a:lnTo>
                  <a:lnTo>
                    <a:pt x="42" y="52"/>
                  </a:lnTo>
                  <a:lnTo>
                    <a:pt x="52" y="46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76" y="46"/>
                  </a:lnTo>
                  <a:lnTo>
                    <a:pt x="84" y="48"/>
                  </a:lnTo>
                  <a:lnTo>
                    <a:pt x="92" y="52"/>
                  </a:lnTo>
                  <a:lnTo>
                    <a:pt x="98" y="58"/>
                  </a:lnTo>
                  <a:lnTo>
                    <a:pt x="102" y="64"/>
                  </a:lnTo>
                  <a:lnTo>
                    <a:pt x="106" y="72"/>
                  </a:lnTo>
                  <a:lnTo>
                    <a:pt x="108" y="82"/>
                  </a:lnTo>
                  <a:lnTo>
                    <a:pt x="110" y="92"/>
                  </a:lnTo>
                  <a:lnTo>
                    <a:pt x="110" y="170"/>
                  </a:lnTo>
                  <a:lnTo>
                    <a:pt x="82" y="170"/>
                  </a:lnTo>
                  <a:lnTo>
                    <a:pt x="82" y="100"/>
                  </a:lnTo>
                  <a:lnTo>
                    <a:pt x="82" y="100"/>
                  </a:lnTo>
                  <a:lnTo>
                    <a:pt x="80" y="88"/>
                  </a:lnTo>
                  <a:lnTo>
                    <a:pt x="74" y="78"/>
                  </a:lnTo>
                  <a:lnTo>
                    <a:pt x="66" y="72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44" y="72"/>
                  </a:lnTo>
                  <a:lnTo>
                    <a:pt x="36" y="78"/>
                  </a:lnTo>
                  <a:lnTo>
                    <a:pt x="30" y="88"/>
                  </a:lnTo>
                  <a:lnTo>
                    <a:pt x="28" y="100"/>
                  </a:lnTo>
                  <a:lnTo>
                    <a:pt x="28" y="170"/>
                  </a:lnTo>
                  <a:lnTo>
                    <a:pt x="0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232"/>
            <p:cNvSpPr>
              <a:spLocks/>
            </p:cNvSpPr>
            <p:nvPr userDrawn="1"/>
          </p:nvSpPr>
          <p:spPr bwMode="auto">
            <a:xfrm>
              <a:off x="1016721" y="2652704"/>
              <a:ext cx="298427" cy="333945"/>
            </a:xfrm>
            <a:custGeom>
              <a:avLst/>
              <a:gdLst>
                <a:gd name="T0" fmla="*/ 0 w 490"/>
                <a:gd name="T1" fmla="*/ 274 h 548"/>
                <a:gd name="T2" fmla="*/ 2 w 490"/>
                <a:gd name="T3" fmla="*/ 246 h 548"/>
                <a:gd name="T4" fmla="*/ 12 w 490"/>
                <a:gd name="T5" fmla="*/ 194 h 548"/>
                <a:gd name="T6" fmla="*/ 32 w 490"/>
                <a:gd name="T7" fmla="*/ 144 h 548"/>
                <a:gd name="T8" fmla="*/ 60 w 490"/>
                <a:gd name="T9" fmla="*/ 100 h 548"/>
                <a:gd name="T10" fmla="*/ 96 w 490"/>
                <a:gd name="T11" fmla="*/ 64 h 548"/>
                <a:gd name="T12" fmla="*/ 140 w 490"/>
                <a:gd name="T13" fmla="*/ 34 h 548"/>
                <a:gd name="T14" fmla="*/ 190 w 490"/>
                <a:gd name="T15" fmla="*/ 12 h 548"/>
                <a:gd name="T16" fmla="*/ 246 w 490"/>
                <a:gd name="T17" fmla="*/ 2 h 548"/>
                <a:gd name="T18" fmla="*/ 276 w 490"/>
                <a:gd name="T19" fmla="*/ 0 h 548"/>
                <a:gd name="T20" fmla="*/ 344 w 490"/>
                <a:gd name="T21" fmla="*/ 6 h 548"/>
                <a:gd name="T22" fmla="*/ 400 w 490"/>
                <a:gd name="T23" fmla="*/ 24 h 548"/>
                <a:gd name="T24" fmla="*/ 446 w 490"/>
                <a:gd name="T25" fmla="*/ 50 h 548"/>
                <a:gd name="T26" fmla="*/ 486 w 490"/>
                <a:gd name="T27" fmla="*/ 82 h 548"/>
                <a:gd name="T28" fmla="*/ 412 w 490"/>
                <a:gd name="T29" fmla="*/ 168 h 548"/>
                <a:gd name="T30" fmla="*/ 380 w 490"/>
                <a:gd name="T31" fmla="*/ 142 h 548"/>
                <a:gd name="T32" fmla="*/ 348 w 490"/>
                <a:gd name="T33" fmla="*/ 124 h 548"/>
                <a:gd name="T34" fmla="*/ 314 w 490"/>
                <a:gd name="T35" fmla="*/ 112 h 548"/>
                <a:gd name="T36" fmla="*/ 276 w 490"/>
                <a:gd name="T37" fmla="*/ 108 h 548"/>
                <a:gd name="T38" fmla="*/ 260 w 490"/>
                <a:gd name="T39" fmla="*/ 108 h 548"/>
                <a:gd name="T40" fmla="*/ 228 w 490"/>
                <a:gd name="T41" fmla="*/ 116 h 548"/>
                <a:gd name="T42" fmla="*/ 200 w 490"/>
                <a:gd name="T43" fmla="*/ 128 h 548"/>
                <a:gd name="T44" fmla="*/ 176 w 490"/>
                <a:gd name="T45" fmla="*/ 146 h 548"/>
                <a:gd name="T46" fmla="*/ 156 w 490"/>
                <a:gd name="T47" fmla="*/ 168 h 548"/>
                <a:gd name="T48" fmla="*/ 140 w 490"/>
                <a:gd name="T49" fmla="*/ 194 h 548"/>
                <a:gd name="T50" fmla="*/ 130 w 490"/>
                <a:gd name="T51" fmla="*/ 224 h 548"/>
                <a:gd name="T52" fmla="*/ 124 w 490"/>
                <a:gd name="T53" fmla="*/ 256 h 548"/>
                <a:gd name="T54" fmla="*/ 122 w 490"/>
                <a:gd name="T55" fmla="*/ 274 h 548"/>
                <a:gd name="T56" fmla="*/ 124 w 490"/>
                <a:gd name="T57" fmla="*/ 292 h 548"/>
                <a:gd name="T58" fmla="*/ 128 w 490"/>
                <a:gd name="T59" fmla="*/ 324 h 548"/>
                <a:gd name="T60" fmla="*/ 140 w 490"/>
                <a:gd name="T61" fmla="*/ 352 h 548"/>
                <a:gd name="T62" fmla="*/ 156 w 490"/>
                <a:gd name="T63" fmla="*/ 380 h 548"/>
                <a:gd name="T64" fmla="*/ 176 w 490"/>
                <a:gd name="T65" fmla="*/ 402 h 548"/>
                <a:gd name="T66" fmla="*/ 200 w 490"/>
                <a:gd name="T67" fmla="*/ 420 h 548"/>
                <a:gd name="T68" fmla="*/ 228 w 490"/>
                <a:gd name="T69" fmla="*/ 432 h 548"/>
                <a:gd name="T70" fmla="*/ 260 w 490"/>
                <a:gd name="T71" fmla="*/ 440 h 548"/>
                <a:gd name="T72" fmla="*/ 276 w 490"/>
                <a:gd name="T73" fmla="*/ 440 h 548"/>
                <a:gd name="T74" fmla="*/ 318 w 490"/>
                <a:gd name="T75" fmla="*/ 436 h 548"/>
                <a:gd name="T76" fmla="*/ 352 w 490"/>
                <a:gd name="T77" fmla="*/ 424 h 548"/>
                <a:gd name="T78" fmla="*/ 384 w 490"/>
                <a:gd name="T79" fmla="*/ 404 h 548"/>
                <a:gd name="T80" fmla="*/ 490 w 490"/>
                <a:gd name="T81" fmla="*/ 454 h 548"/>
                <a:gd name="T82" fmla="*/ 468 w 490"/>
                <a:gd name="T83" fmla="*/ 474 h 548"/>
                <a:gd name="T84" fmla="*/ 424 w 490"/>
                <a:gd name="T85" fmla="*/ 508 h 548"/>
                <a:gd name="T86" fmla="*/ 372 w 490"/>
                <a:gd name="T87" fmla="*/ 534 h 548"/>
                <a:gd name="T88" fmla="*/ 308 w 490"/>
                <a:gd name="T89" fmla="*/ 546 h 548"/>
                <a:gd name="T90" fmla="*/ 272 w 490"/>
                <a:gd name="T91" fmla="*/ 548 h 548"/>
                <a:gd name="T92" fmla="*/ 216 w 490"/>
                <a:gd name="T93" fmla="*/ 542 h 548"/>
                <a:gd name="T94" fmla="*/ 164 w 490"/>
                <a:gd name="T95" fmla="*/ 526 h 548"/>
                <a:gd name="T96" fmla="*/ 118 w 490"/>
                <a:gd name="T97" fmla="*/ 502 h 548"/>
                <a:gd name="T98" fmla="*/ 78 w 490"/>
                <a:gd name="T99" fmla="*/ 468 h 548"/>
                <a:gd name="T100" fmla="*/ 46 w 490"/>
                <a:gd name="T101" fmla="*/ 428 h 548"/>
                <a:gd name="T102" fmla="*/ 22 w 490"/>
                <a:gd name="T103" fmla="*/ 382 h 548"/>
                <a:gd name="T104" fmla="*/ 6 w 490"/>
                <a:gd name="T105" fmla="*/ 332 h 548"/>
                <a:gd name="T106" fmla="*/ 0 w 490"/>
                <a:gd name="T107" fmla="*/ 27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0" h="548">
                  <a:moveTo>
                    <a:pt x="0" y="276"/>
                  </a:move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20"/>
                  </a:lnTo>
                  <a:lnTo>
                    <a:pt x="12" y="194"/>
                  </a:lnTo>
                  <a:lnTo>
                    <a:pt x="22" y="168"/>
                  </a:lnTo>
                  <a:lnTo>
                    <a:pt x="32" y="144"/>
                  </a:lnTo>
                  <a:lnTo>
                    <a:pt x="46" y="122"/>
                  </a:lnTo>
                  <a:lnTo>
                    <a:pt x="60" y="100"/>
                  </a:lnTo>
                  <a:lnTo>
                    <a:pt x="78" y="80"/>
                  </a:lnTo>
                  <a:lnTo>
                    <a:pt x="96" y="64"/>
                  </a:lnTo>
                  <a:lnTo>
                    <a:pt x="118" y="48"/>
                  </a:lnTo>
                  <a:lnTo>
                    <a:pt x="140" y="34"/>
                  </a:lnTo>
                  <a:lnTo>
                    <a:pt x="166" y="22"/>
                  </a:lnTo>
                  <a:lnTo>
                    <a:pt x="190" y="12"/>
                  </a:lnTo>
                  <a:lnTo>
                    <a:pt x="218" y="6"/>
                  </a:lnTo>
                  <a:lnTo>
                    <a:pt x="246" y="2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312" y="2"/>
                  </a:lnTo>
                  <a:lnTo>
                    <a:pt x="344" y="6"/>
                  </a:lnTo>
                  <a:lnTo>
                    <a:pt x="374" y="14"/>
                  </a:lnTo>
                  <a:lnTo>
                    <a:pt x="400" y="24"/>
                  </a:lnTo>
                  <a:lnTo>
                    <a:pt x="424" y="36"/>
                  </a:lnTo>
                  <a:lnTo>
                    <a:pt x="446" y="50"/>
                  </a:lnTo>
                  <a:lnTo>
                    <a:pt x="466" y="64"/>
                  </a:lnTo>
                  <a:lnTo>
                    <a:pt x="486" y="82"/>
                  </a:lnTo>
                  <a:lnTo>
                    <a:pt x="412" y="168"/>
                  </a:lnTo>
                  <a:lnTo>
                    <a:pt x="412" y="168"/>
                  </a:lnTo>
                  <a:lnTo>
                    <a:pt x="396" y="154"/>
                  </a:lnTo>
                  <a:lnTo>
                    <a:pt x="380" y="142"/>
                  </a:lnTo>
                  <a:lnTo>
                    <a:pt x="364" y="132"/>
                  </a:lnTo>
                  <a:lnTo>
                    <a:pt x="348" y="124"/>
                  </a:lnTo>
                  <a:lnTo>
                    <a:pt x="332" y="118"/>
                  </a:lnTo>
                  <a:lnTo>
                    <a:pt x="314" y="112"/>
                  </a:lnTo>
                  <a:lnTo>
                    <a:pt x="29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60" y="108"/>
                  </a:lnTo>
                  <a:lnTo>
                    <a:pt x="244" y="112"/>
                  </a:lnTo>
                  <a:lnTo>
                    <a:pt x="228" y="116"/>
                  </a:lnTo>
                  <a:lnTo>
                    <a:pt x="214" y="120"/>
                  </a:lnTo>
                  <a:lnTo>
                    <a:pt x="200" y="128"/>
                  </a:lnTo>
                  <a:lnTo>
                    <a:pt x="188" y="136"/>
                  </a:lnTo>
                  <a:lnTo>
                    <a:pt x="176" y="146"/>
                  </a:lnTo>
                  <a:lnTo>
                    <a:pt x="166" y="156"/>
                  </a:lnTo>
                  <a:lnTo>
                    <a:pt x="156" y="168"/>
                  </a:lnTo>
                  <a:lnTo>
                    <a:pt x="148" y="180"/>
                  </a:lnTo>
                  <a:lnTo>
                    <a:pt x="140" y="194"/>
                  </a:lnTo>
                  <a:lnTo>
                    <a:pt x="134" y="208"/>
                  </a:lnTo>
                  <a:lnTo>
                    <a:pt x="130" y="224"/>
                  </a:lnTo>
                  <a:lnTo>
                    <a:pt x="126" y="240"/>
                  </a:lnTo>
                  <a:lnTo>
                    <a:pt x="124" y="256"/>
                  </a:lnTo>
                  <a:lnTo>
                    <a:pt x="122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92"/>
                  </a:lnTo>
                  <a:lnTo>
                    <a:pt x="126" y="308"/>
                  </a:lnTo>
                  <a:lnTo>
                    <a:pt x="128" y="324"/>
                  </a:lnTo>
                  <a:lnTo>
                    <a:pt x="134" y="338"/>
                  </a:lnTo>
                  <a:lnTo>
                    <a:pt x="140" y="352"/>
                  </a:lnTo>
                  <a:lnTo>
                    <a:pt x="148" y="366"/>
                  </a:lnTo>
                  <a:lnTo>
                    <a:pt x="156" y="380"/>
                  </a:lnTo>
                  <a:lnTo>
                    <a:pt x="166" y="392"/>
                  </a:lnTo>
                  <a:lnTo>
                    <a:pt x="176" y="402"/>
                  </a:lnTo>
                  <a:lnTo>
                    <a:pt x="188" y="412"/>
                  </a:lnTo>
                  <a:lnTo>
                    <a:pt x="200" y="420"/>
                  </a:lnTo>
                  <a:lnTo>
                    <a:pt x="214" y="428"/>
                  </a:lnTo>
                  <a:lnTo>
                    <a:pt x="228" y="432"/>
                  </a:lnTo>
                  <a:lnTo>
                    <a:pt x="244" y="438"/>
                  </a:lnTo>
                  <a:lnTo>
                    <a:pt x="260" y="440"/>
                  </a:lnTo>
                  <a:lnTo>
                    <a:pt x="276" y="440"/>
                  </a:lnTo>
                  <a:lnTo>
                    <a:pt x="276" y="440"/>
                  </a:lnTo>
                  <a:lnTo>
                    <a:pt x="298" y="440"/>
                  </a:lnTo>
                  <a:lnTo>
                    <a:pt x="318" y="436"/>
                  </a:lnTo>
                  <a:lnTo>
                    <a:pt x="336" y="430"/>
                  </a:lnTo>
                  <a:lnTo>
                    <a:pt x="352" y="424"/>
                  </a:lnTo>
                  <a:lnTo>
                    <a:pt x="368" y="414"/>
                  </a:lnTo>
                  <a:lnTo>
                    <a:pt x="384" y="404"/>
                  </a:lnTo>
                  <a:lnTo>
                    <a:pt x="416" y="378"/>
                  </a:lnTo>
                  <a:lnTo>
                    <a:pt x="490" y="454"/>
                  </a:lnTo>
                  <a:lnTo>
                    <a:pt x="490" y="454"/>
                  </a:lnTo>
                  <a:lnTo>
                    <a:pt x="468" y="474"/>
                  </a:lnTo>
                  <a:lnTo>
                    <a:pt x="446" y="492"/>
                  </a:lnTo>
                  <a:lnTo>
                    <a:pt x="424" y="508"/>
                  </a:lnTo>
                  <a:lnTo>
                    <a:pt x="398" y="522"/>
                  </a:lnTo>
                  <a:lnTo>
                    <a:pt x="372" y="534"/>
                  </a:lnTo>
                  <a:lnTo>
                    <a:pt x="342" y="542"/>
                  </a:lnTo>
                  <a:lnTo>
                    <a:pt x="308" y="546"/>
                  </a:lnTo>
                  <a:lnTo>
                    <a:pt x="272" y="548"/>
                  </a:lnTo>
                  <a:lnTo>
                    <a:pt x="272" y="548"/>
                  </a:lnTo>
                  <a:lnTo>
                    <a:pt x="244" y="546"/>
                  </a:lnTo>
                  <a:lnTo>
                    <a:pt x="216" y="542"/>
                  </a:lnTo>
                  <a:lnTo>
                    <a:pt x="190" y="536"/>
                  </a:lnTo>
                  <a:lnTo>
                    <a:pt x="164" y="526"/>
                  </a:lnTo>
                  <a:lnTo>
                    <a:pt x="140" y="516"/>
                  </a:lnTo>
                  <a:lnTo>
                    <a:pt x="118" y="502"/>
                  </a:lnTo>
                  <a:lnTo>
                    <a:pt x="98" y="486"/>
                  </a:lnTo>
                  <a:lnTo>
                    <a:pt x="78" y="468"/>
                  </a:lnTo>
                  <a:lnTo>
                    <a:pt x="60" y="450"/>
                  </a:lnTo>
                  <a:lnTo>
                    <a:pt x="46" y="428"/>
                  </a:lnTo>
                  <a:lnTo>
                    <a:pt x="32" y="406"/>
                  </a:lnTo>
                  <a:lnTo>
                    <a:pt x="22" y="382"/>
                  </a:lnTo>
                  <a:lnTo>
                    <a:pt x="12" y="358"/>
                  </a:lnTo>
                  <a:lnTo>
                    <a:pt x="6" y="332"/>
                  </a:lnTo>
                  <a:lnTo>
                    <a:pt x="2" y="304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233"/>
            <p:cNvSpPr>
              <a:spLocks/>
            </p:cNvSpPr>
            <p:nvPr userDrawn="1"/>
          </p:nvSpPr>
          <p:spPr bwMode="auto">
            <a:xfrm>
              <a:off x="1359596" y="2659053"/>
              <a:ext cx="273029" cy="321247"/>
            </a:xfrm>
            <a:custGeom>
              <a:avLst/>
              <a:gdLst>
                <a:gd name="T0" fmla="*/ 0 w 448"/>
                <a:gd name="T1" fmla="*/ 0 h 528"/>
                <a:gd name="T2" fmla="*/ 116 w 448"/>
                <a:gd name="T3" fmla="*/ 0 h 528"/>
                <a:gd name="T4" fmla="*/ 116 w 448"/>
                <a:gd name="T5" fmla="*/ 210 h 528"/>
                <a:gd name="T6" fmla="*/ 332 w 448"/>
                <a:gd name="T7" fmla="*/ 210 h 528"/>
                <a:gd name="T8" fmla="*/ 332 w 448"/>
                <a:gd name="T9" fmla="*/ 0 h 528"/>
                <a:gd name="T10" fmla="*/ 448 w 448"/>
                <a:gd name="T11" fmla="*/ 0 h 528"/>
                <a:gd name="T12" fmla="*/ 448 w 448"/>
                <a:gd name="T13" fmla="*/ 528 h 528"/>
                <a:gd name="T14" fmla="*/ 332 w 448"/>
                <a:gd name="T15" fmla="*/ 528 h 528"/>
                <a:gd name="T16" fmla="*/ 332 w 448"/>
                <a:gd name="T17" fmla="*/ 316 h 528"/>
                <a:gd name="T18" fmla="*/ 116 w 448"/>
                <a:gd name="T19" fmla="*/ 316 h 528"/>
                <a:gd name="T20" fmla="*/ 116 w 448"/>
                <a:gd name="T21" fmla="*/ 528 h 528"/>
                <a:gd name="T22" fmla="*/ 0 w 448"/>
                <a:gd name="T23" fmla="*/ 528 h 528"/>
                <a:gd name="T24" fmla="*/ 0 w 448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528">
                  <a:moveTo>
                    <a:pt x="0" y="0"/>
                  </a:moveTo>
                  <a:lnTo>
                    <a:pt x="116" y="0"/>
                  </a:lnTo>
                  <a:lnTo>
                    <a:pt x="116" y="210"/>
                  </a:lnTo>
                  <a:lnTo>
                    <a:pt x="332" y="210"/>
                  </a:lnTo>
                  <a:lnTo>
                    <a:pt x="332" y="0"/>
                  </a:lnTo>
                  <a:lnTo>
                    <a:pt x="448" y="0"/>
                  </a:lnTo>
                  <a:lnTo>
                    <a:pt x="448" y="528"/>
                  </a:lnTo>
                  <a:lnTo>
                    <a:pt x="332" y="528"/>
                  </a:lnTo>
                  <a:lnTo>
                    <a:pt x="332" y="316"/>
                  </a:lnTo>
                  <a:lnTo>
                    <a:pt x="116" y="316"/>
                  </a:lnTo>
                  <a:lnTo>
                    <a:pt x="116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234"/>
            <p:cNvSpPr>
              <a:spLocks/>
            </p:cNvSpPr>
            <p:nvPr userDrawn="1"/>
          </p:nvSpPr>
          <p:spPr bwMode="auto">
            <a:xfrm>
              <a:off x="1705010" y="2659053"/>
              <a:ext cx="246362" cy="321247"/>
            </a:xfrm>
            <a:custGeom>
              <a:avLst/>
              <a:gdLst>
                <a:gd name="T0" fmla="*/ 0 w 404"/>
                <a:gd name="T1" fmla="*/ 0 h 528"/>
                <a:gd name="T2" fmla="*/ 400 w 404"/>
                <a:gd name="T3" fmla="*/ 0 h 528"/>
                <a:gd name="T4" fmla="*/ 400 w 404"/>
                <a:gd name="T5" fmla="*/ 104 h 528"/>
                <a:gd name="T6" fmla="*/ 116 w 404"/>
                <a:gd name="T7" fmla="*/ 104 h 528"/>
                <a:gd name="T8" fmla="*/ 116 w 404"/>
                <a:gd name="T9" fmla="*/ 210 h 528"/>
                <a:gd name="T10" fmla="*/ 366 w 404"/>
                <a:gd name="T11" fmla="*/ 210 h 528"/>
                <a:gd name="T12" fmla="*/ 366 w 404"/>
                <a:gd name="T13" fmla="*/ 314 h 528"/>
                <a:gd name="T14" fmla="*/ 116 w 404"/>
                <a:gd name="T15" fmla="*/ 314 h 528"/>
                <a:gd name="T16" fmla="*/ 116 w 404"/>
                <a:gd name="T17" fmla="*/ 426 h 528"/>
                <a:gd name="T18" fmla="*/ 404 w 404"/>
                <a:gd name="T19" fmla="*/ 426 h 528"/>
                <a:gd name="T20" fmla="*/ 404 w 404"/>
                <a:gd name="T21" fmla="*/ 528 h 528"/>
                <a:gd name="T22" fmla="*/ 0 w 404"/>
                <a:gd name="T23" fmla="*/ 528 h 528"/>
                <a:gd name="T24" fmla="*/ 0 w 404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4" h="528">
                  <a:moveTo>
                    <a:pt x="0" y="0"/>
                  </a:moveTo>
                  <a:lnTo>
                    <a:pt x="400" y="0"/>
                  </a:lnTo>
                  <a:lnTo>
                    <a:pt x="400" y="104"/>
                  </a:lnTo>
                  <a:lnTo>
                    <a:pt x="116" y="104"/>
                  </a:lnTo>
                  <a:lnTo>
                    <a:pt x="116" y="210"/>
                  </a:lnTo>
                  <a:lnTo>
                    <a:pt x="366" y="210"/>
                  </a:lnTo>
                  <a:lnTo>
                    <a:pt x="366" y="314"/>
                  </a:lnTo>
                  <a:lnTo>
                    <a:pt x="116" y="314"/>
                  </a:lnTo>
                  <a:lnTo>
                    <a:pt x="116" y="426"/>
                  </a:lnTo>
                  <a:lnTo>
                    <a:pt x="404" y="426"/>
                  </a:lnTo>
                  <a:lnTo>
                    <a:pt x="40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35"/>
            <p:cNvSpPr>
              <a:spLocks/>
            </p:cNvSpPr>
            <p:nvPr userDrawn="1"/>
          </p:nvSpPr>
          <p:spPr bwMode="auto">
            <a:xfrm>
              <a:off x="2012327" y="2659053"/>
              <a:ext cx="322556" cy="321247"/>
            </a:xfrm>
            <a:custGeom>
              <a:avLst/>
              <a:gdLst>
                <a:gd name="T0" fmla="*/ 0 w 530"/>
                <a:gd name="T1" fmla="*/ 0 h 528"/>
                <a:gd name="T2" fmla="*/ 126 w 530"/>
                <a:gd name="T3" fmla="*/ 0 h 528"/>
                <a:gd name="T4" fmla="*/ 264 w 530"/>
                <a:gd name="T5" fmla="*/ 224 h 528"/>
                <a:gd name="T6" fmla="*/ 404 w 530"/>
                <a:gd name="T7" fmla="*/ 0 h 528"/>
                <a:gd name="T8" fmla="*/ 530 w 530"/>
                <a:gd name="T9" fmla="*/ 0 h 528"/>
                <a:gd name="T10" fmla="*/ 530 w 530"/>
                <a:gd name="T11" fmla="*/ 528 h 528"/>
                <a:gd name="T12" fmla="*/ 414 w 530"/>
                <a:gd name="T13" fmla="*/ 528 h 528"/>
                <a:gd name="T14" fmla="*/ 414 w 530"/>
                <a:gd name="T15" fmla="*/ 184 h 528"/>
                <a:gd name="T16" fmla="*/ 264 w 530"/>
                <a:gd name="T17" fmla="*/ 410 h 528"/>
                <a:gd name="T18" fmla="*/ 262 w 530"/>
                <a:gd name="T19" fmla="*/ 410 h 528"/>
                <a:gd name="T20" fmla="*/ 114 w 530"/>
                <a:gd name="T21" fmla="*/ 186 h 528"/>
                <a:gd name="T22" fmla="*/ 114 w 530"/>
                <a:gd name="T23" fmla="*/ 528 h 528"/>
                <a:gd name="T24" fmla="*/ 0 w 530"/>
                <a:gd name="T25" fmla="*/ 528 h 528"/>
                <a:gd name="T26" fmla="*/ 0 w 530"/>
                <a:gd name="T2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0" h="528">
                  <a:moveTo>
                    <a:pt x="0" y="0"/>
                  </a:moveTo>
                  <a:lnTo>
                    <a:pt x="126" y="0"/>
                  </a:lnTo>
                  <a:lnTo>
                    <a:pt x="264" y="224"/>
                  </a:lnTo>
                  <a:lnTo>
                    <a:pt x="404" y="0"/>
                  </a:lnTo>
                  <a:lnTo>
                    <a:pt x="530" y="0"/>
                  </a:lnTo>
                  <a:lnTo>
                    <a:pt x="530" y="528"/>
                  </a:lnTo>
                  <a:lnTo>
                    <a:pt x="414" y="528"/>
                  </a:lnTo>
                  <a:lnTo>
                    <a:pt x="414" y="184"/>
                  </a:lnTo>
                  <a:lnTo>
                    <a:pt x="264" y="410"/>
                  </a:lnTo>
                  <a:lnTo>
                    <a:pt x="262" y="410"/>
                  </a:lnTo>
                  <a:lnTo>
                    <a:pt x="114" y="186"/>
                  </a:lnTo>
                  <a:lnTo>
                    <a:pt x="11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236"/>
            <p:cNvSpPr>
              <a:spLocks noChangeArrowheads="1"/>
            </p:cNvSpPr>
            <p:nvPr userDrawn="1"/>
          </p:nvSpPr>
          <p:spPr bwMode="auto">
            <a:xfrm>
              <a:off x="2408538" y="2659053"/>
              <a:ext cx="72384" cy="32124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237"/>
            <p:cNvSpPr>
              <a:spLocks/>
            </p:cNvSpPr>
            <p:nvPr userDrawn="1"/>
          </p:nvSpPr>
          <p:spPr bwMode="auto">
            <a:xfrm>
              <a:off x="2530449" y="2653974"/>
              <a:ext cx="253981" cy="331405"/>
            </a:xfrm>
            <a:custGeom>
              <a:avLst/>
              <a:gdLst>
                <a:gd name="T0" fmla="*/ 68 w 418"/>
                <a:gd name="T1" fmla="*/ 378 h 544"/>
                <a:gd name="T2" fmla="*/ 124 w 418"/>
                <a:gd name="T3" fmla="*/ 414 h 544"/>
                <a:gd name="T4" fmla="*/ 184 w 418"/>
                <a:gd name="T5" fmla="*/ 438 h 544"/>
                <a:gd name="T6" fmla="*/ 226 w 418"/>
                <a:gd name="T7" fmla="*/ 442 h 544"/>
                <a:gd name="T8" fmla="*/ 272 w 418"/>
                <a:gd name="T9" fmla="*/ 434 h 544"/>
                <a:gd name="T10" fmla="*/ 298 w 418"/>
                <a:gd name="T11" fmla="*/ 412 h 544"/>
                <a:gd name="T12" fmla="*/ 304 w 418"/>
                <a:gd name="T13" fmla="*/ 390 h 544"/>
                <a:gd name="T14" fmla="*/ 300 w 418"/>
                <a:gd name="T15" fmla="*/ 370 h 544"/>
                <a:gd name="T16" fmla="*/ 270 w 418"/>
                <a:gd name="T17" fmla="*/ 346 h 544"/>
                <a:gd name="T18" fmla="*/ 196 w 418"/>
                <a:gd name="T19" fmla="*/ 322 h 544"/>
                <a:gd name="T20" fmla="*/ 124 w 418"/>
                <a:gd name="T21" fmla="*/ 300 h 544"/>
                <a:gd name="T22" fmla="*/ 70 w 418"/>
                <a:gd name="T23" fmla="*/ 272 h 544"/>
                <a:gd name="T24" fmla="*/ 40 w 418"/>
                <a:gd name="T25" fmla="*/ 240 h 544"/>
                <a:gd name="T26" fmla="*/ 24 w 418"/>
                <a:gd name="T27" fmla="*/ 198 h 544"/>
                <a:gd name="T28" fmla="*/ 22 w 418"/>
                <a:gd name="T29" fmla="*/ 160 h 544"/>
                <a:gd name="T30" fmla="*/ 24 w 418"/>
                <a:gd name="T31" fmla="*/ 126 h 544"/>
                <a:gd name="T32" fmla="*/ 42 w 418"/>
                <a:gd name="T33" fmla="*/ 80 h 544"/>
                <a:gd name="T34" fmla="*/ 74 w 418"/>
                <a:gd name="T35" fmla="*/ 44 h 544"/>
                <a:gd name="T36" fmla="*/ 116 w 418"/>
                <a:gd name="T37" fmla="*/ 18 h 544"/>
                <a:gd name="T38" fmla="*/ 168 w 418"/>
                <a:gd name="T39" fmla="*/ 2 h 544"/>
                <a:gd name="T40" fmla="*/ 206 w 418"/>
                <a:gd name="T41" fmla="*/ 0 h 544"/>
                <a:gd name="T42" fmla="*/ 288 w 418"/>
                <a:gd name="T43" fmla="*/ 10 h 544"/>
                <a:gd name="T44" fmla="*/ 360 w 418"/>
                <a:gd name="T45" fmla="*/ 38 h 544"/>
                <a:gd name="T46" fmla="*/ 342 w 418"/>
                <a:gd name="T47" fmla="*/ 156 h 544"/>
                <a:gd name="T48" fmla="*/ 290 w 418"/>
                <a:gd name="T49" fmla="*/ 124 h 544"/>
                <a:gd name="T50" fmla="*/ 238 w 418"/>
                <a:gd name="T51" fmla="*/ 106 h 544"/>
                <a:gd name="T52" fmla="*/ 206 w 418"/>
                <a:gd name="T53" fmla="*/ 102 h 544"/>
                <a:gd name="T54" fmla="*/ 164 w 418"/>
                <a:gd name="T55" fmla="*/ 110 h 544"/>
                <a:gd name="T56" fmla="*/ 142 w 418"/>
                <a:gd name="T57" fmla="*/ 130 h 544"/>
                <a:gd name="T58" fmla="*/ 138 w 418"/>
                <a:gd name="T59" fmla="*/ 150 h 544"/>
                <a:gd name="T60" fmla="*/ 142 w 418"/>
                <a:gd name="T61" fmla="*/ 172 h 544"/>
                <a:gd name="T62" fmla="*/ 174 w 418"/>
                <a:gd name="T63" fmla="*/ 196 h 544"/>
                <a:gd name="T64" fmla="*/ 252 w 418"/>
                <a:gd name="T65" fmla="*/ 220 h 544"/>
                <a:gd name="T66" fmla="*/ 352 w 418"/>
                <a:gd name="T67" fmla="*/ 258 h 544"/>
                <a:gd name="T68" fmla="*/ 386 w 418"/>
                <a:gd name="T69" fmla="*/ 284 h 544"/>
                <a:gd name="T70" fmla="*/ 408 w 418"/>
                <a:gd name="T71" fmla="*/ 320 h 544"/>
                <a:gd name="T72" fmla="*/ 418 w 418"/>
                <a:gd name="T73" fmla="*/ 362 h 544"/>
                <a:gd name="T74" fmla="*/ 418 w 418"/>
                <a:gd name="T75" fmla="*/ 380 h 544"/>
                <a:gd name="T76" fmla="*/ 410 w 418"/>
                <a:gd name="T77" fmla="*/ 434 h 544"/>
                <a:gd name="T78" fmla="*/ 388 w 418"/>
                <a:gd name="T79" fmla="*/ 478 h 544"/>
                <a:gd name="T80" fmla="*/ 352 w 418"/>
                <a:gd name="T81" fmla="*/ 512 h 544"/>
                <a:gd name="T82" fmla="*/ 304 w 418"/>
                <a:gd name="T83" fmla="*/ 534 h 544"/>
                <a:gd name="T84" fmla="*/ 246 w 418"/>
                <a:gd name="T85" fmla="*/ 544 h 544"/>
                <a:gd name="T86" fmla="*/ 194 w 418"/>
                <a:gd name="T87" fmla="*/ 544 h 544"/>
                <a:gd name="T88" fmla="*/ 106 w 418"/>
                <a:gd name="T89" fmla="*/ 524 h 544"/>
                <a:gd name="T90" fmla="*/ 24 w 418"/>
                <a:gd name="T91" fmla="*/ 48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8" h="544">
                  <a:moveTo>
                    <a:pt x="0" y="460"/>
                  </a:moveTo>
                  <a:lnTo>
                    <a:pt x="68" y="378"/>
                  </a:lnTo>
                  <a:lnTo>
                    <a:pt x="68" y="378"/>
                  </a:lnTo>
                  <a:lnTo>
                    <a:pt x="86" y="392"/>
                  </a:lnTo>
                  <a:lnTo>
                    <a:pt x="106" y="404"/>
                  </a:lnTo>
                  <a:lnTo>
                    <a:pt x="124" y="414"/>
                  </a:lnTo>
                  <a:lnTo>
                    <a:pt x="144" y="424"/>
                  </a:lnTo>
                  <a:lnTo>
                    <a:pt x="162" y="432"/>
                  </a:lnTo>
                  <a:lnTo>
                    <a:pt x="184" y="438"/>
                  </a:lnTo>
                  <a:lnTo>
                    <a:pt x="204" y="440"/>
                  </a:lnTo>
                  <a:lnTo>
                    <a:pt x="226" y="442"/>
                  </a:lnTo>
                  <a:lnTo>
                    <a:pt x="226" y="442"/>
                  </a:lnTo>
                  <a:lnTo>
                    <a:pt x="244" y="440"/>
                  </a:lnTo>
                  <a:lnTo>
                    <a:pt x="258" y="438"/>
                  </a:lnTo>
                  <a:lnTo>
                    <a:pt x="272" y="434"/>
                  </a:lnTo>
                  <a:lnTo>
                    <a:pt x="284" y="428"/>
                  </a:lnTo>
                  <a:lnTo>
                    <a:pt x="292" y="422"/>
                  </a:lnTo>
                  <a:lnTo>
                    <a:pt x="298" y="412"/>
                  </a:lnTo>
                  <a:lnTo>
                    <a:pt x="302" y="402"/>
                  </a:lnTo>
                  <a:lnTo>
                    <a:pt x="304" y="392"/>
                  </a:lnTo>
                  <a:lnTo>
                    <a:pt x="304" y="390"/>
                  </a:lnTo>
                  <a:lnTo>
                    <a:pt x="304" y="390"/>
                  </a:lnTo>
                  <a:lnTo>
                    <a:pt x="302" y="380"/>
                  </a:lnTo>
                  <a:lnTo>
                    <a:pt x="300" y="370"/>
                  </a:lnTo>
                  <a:lnTo>
                    <a:pt x="292" y="362"/>
                  </a:lnTo>
                  <a:lnTo>
                    <a:pt x="284" y="354"/>
                  </a:lnTo>
                  <a:lnTo>
                    <a:pt x="270" y="346"/>
                  </a:lnTo>
                  <a:lnTo>
                    <a:pt x="250" y="338"/>
                  </a:lnTo>
                  <a:lnTo>
                    <a:pt x="226" y="332"/>
                  </a:lnTo>
                  <a:lnTo>
                    <a:pt x="196" y="322"/>
                  </a:lnTo>
                  <a:lnTo>
                    <a:pt x="196" y="322"/>
                  </a:lnTo>
                  <a:lnTo>
                    <a:pt x="158" y="312"/>
                  </a:lnTo>
                  <a:lnTo>
                    <a:pt x="124" y="300"/>
                  </a:lnTo>
                  <a:lnTo>
                    <a:pt x="94" y="288"/>
                  </a:lnTo>
                  <a:lnTo>
                    <a:pt x="82" y="280"/>
                  </a:lnTo>
                  <a:lnTo>
                    <a:pt x="70" y="272"/>
                  </a:lnTo>
                  <a:lnTo>
                    <a:pt x="58" y="262"/>
                  </a:lnTo>
                  <a:lnTo>
                    <a:pt x="48" y="252"/>
                  </a:lnTo>
                  <a:lnTo>
                    <a:pt x="40" y="240"/>
                  </a:lnTo>
                  <a:lnTo>
                    <a:pt x="34" y="226"/>
                  </a:lnTo>
                  <a:lnTo>
                    <a:pt x="28" y="212"/>
                  </a:lnTo>
                  <a:lnTo>
                    <a:pt x="24" y="198"/>
                  </a:lnTo>
                  <a:lnTo>
                    <a:pt x="22" y="18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22" y="142"/>
                  </a:lnTo>
                  <a:lnTo>
                    <a:pt x="24" y="126"/>
                  </a:lnTo>
                  <a:lnTo>
                    <a:pt x="30" y="110"/>
                  </a:lnTo>
                  <a:lnTo>
                    <a:pt x="36" y="94"/>
                  </a:lnTo>
                  <a:lnTo>
                    <a:pt x="42" y="80"/>
                  </a:lnTo>
                  <a:lnTo>
                    <a:pt x="52" y="66"/>
                  </a:lnTo>
                  <a:lnTo>
                    <a:pt x="62" y="54"/>
                  </a:lnTo>
                  <a:lnTo>
                    <a:pt x="74" y="44"/>
                  </a:lnTo>
                  <a:lnTo>
                    <a:pt x="86" y="34"/>
                  </a:lnTo>
                  <a:lnTo>
                    <a:pt x="100" y="26"/>
                  </a:lnTo>
                  <a:lnTo>
                    <a:pt x="116" y="18"/>
                  </a:lnTo>
                  <a:lnTo>
                    <a:pt x="132" y="12"/>
                  </a:lnTo>
                  <a:lnTo>
                    <a:pt x="150" y="6"/>
                  </a:lnTo>
                  <a:lnTo>
                    <a:pt x="168" y="2"/>
                  </a:lnTo>
                  <a:lnTo>
                    <a:pt x="186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34" y="2"/>
                  </a:lnTo>
                  <a:lnTo>
                    <a:pt x="262" y="4"/>
                  </a:lnTo>
                  <a:lnTo>
                    <a:pt x="288" y="10"/>
                  </a:lnTo>
                  <a:lnTo>
                    <a:pt x="314" y="18"/>
                  </a:lnTo>
                  <a:lnTo>
                    <a:pt x="338" y="28"/>
                  </a:lnTo>
                  <a:lnTo>
                    <a:pt x="360" y="38"/>
                  </a:lnTo>
                  <a:lnTo>
                    <a:pt x="382" y="52"/>
                  </a:lnTo>
                  <a:lnTo>
                    <a:pt x="404" y="68"/>
                  </a:lnTo>
                  <a:lnTo>
                    <a:pt x="342" y="156"/>
                  </a:lnTo>
                  <a:lnTo>
                    <a:pt x="342" y="156"/>
                  </a:lnTo>
                  <a:lnTo>
                    <a:pt x="308" y="134"/>
                  </a:lnTo>
                  <a:lnTo>
                    <a:pt x="290" y="124"/>
                  </a:lnTo>
                  <a:lnTo>
                    <a:pt x="272" y="116"/>
                  </a:lnTo>
                  <a:lnTo>
                    <a:pt x="256" y="110"/>
                  </a:lnTo>
                  <a:lnTo>
                    <a:pt x="238" y="106"/>
                  </a:lnTo>
                  <a:lnTo>
                    <a:pt x="222" y="104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190" y="104"/>
                  </a:lnTo>
                  <a:lnTo>
                    <a:pt x="176" y="106"/>
                  </a:lnTo>
                  <a:lnTo>
                    <a:pt x="164" y="110"/>
                  </a:lnTo>
                  <a:lnTo>
                    <a:pt x="154" y="116"/>
                  </a:lnTo>
                  <a:lnTo>
                    <a:pt x="146" y="124"/>
                  </a:lnTo>
                  <a:lnTo>
                    <a:pt x="142" y="130"/>
                  </a:lnTo>
                  <a:lnTo>
                    <a:pt x="138" y="140"/>
                  </a:lnTo>
                  <a:lnTo>
                    <a:pt x="138" y="148"/>
                  </a:lnTo>
                  <a:lnTo>
                    <a:pt x="138" y="150"/>
                  </a:lnTo>
                  <a:lnTo>
                    <a:pt x="138" y="150"/>
                  </a:lnTo>
                  <a:lnTo>
                    <a:pt x="138" y="162"/>
                  </a:lnTo>
                  <a:lnTo>
                    <a:pt x="142" y="172"/>
                  </a:lnTo>
                  <a:lnTo>
                    <a:pt x="150" y="182"/>
                  </a:lnTo>
                  <a:lnTo>
                    <a:pt x="160" y="190"/>
                  </a:lnTo>
                  <a:lnTo>
                    <a:pt x="174" y="196"/>
                  </a:lnTo>
                  <a:lnTo>
                    <a:pt x="194" y="204"/>
                  </a:lnTo>
                  <a:lnTo>
                    <a:pt x="252" y="220"/>
                  </a:lnTo>
                  <a:lnTo>
                    <a:pt x="252" y="220"/>
                  </a:lnTo>
                  <a:lnTo>
                    <a:pt x="290" y="232"/>
                  </a:lnTo>
                  <a:lnTo>
                    <a:pt x="322" y="244"/>
                  </a:lnTo>
                  <a:lnTo>
                    <a:pt x="352" y="258"/>
                  </a:lnTo>
                  <a:lnTo>
                    <a:pt x="364" y="266"/>
                  </a:lnTo>
                  <a:lnTo>
                    <a:pt x="376" y="276"/>
                  </a:lnTo>
                  <a:lnTo>
                    <a:pt x="386" y="284"/>
                  </a:lnTo>
                  <a:lnTo>
                    <a:pt x="394" y="296"/>
                  </a:lnTo>
                  <a:lnTo>
                    <a:pt x="402" y="306"/>
                  </a:lnTo>
                  <a:lnTo>
                    <a:pt x="408" y="320"/>
                  </a:lnTo>
                  <a:lnTo>
                    <a:pt x="412" y="332"/>
                  </a:lnTo>
                  <a:lnTo>
                    <a:pt x="416" y="346"/>
                  </a:lnTo>
                  <a:lnTo>
                    <a:pt x="418" y="362"/>
                  </a:lnTo>
                  <a:lnTo>
                    <a:pt x="418" y="378"/>
                  </a:lnTo>
                  <a:lnTo>
                    <a:pt x="418" y="380"/>
                  </a:lnTo>
                  <a:lnTo>
                    <a:pt x="418" y="380"/>
                  </a:lnTo>
                  <a:lnTo>
                    <a:pt x="418" y="400"/>
                  </a:lnTo>
                  <a:lnTo>
                    <a:pt x="416" y="418"/>
                  </a:lnTo>
                  <a:lnTo>
                    <a:pt x="410" y="434"/>
                  </a:lnTo>
                  <a:lnTo>
                    <a:pt x="404" y="450"/>
                  </a:lnTo>
                  <a:lnTo>
                    <a:pt x="396" y="464"/>
                  </a:lnTo>
                  <a:lnTo>
                    <a:pt x="388" y="478"/>
                  </a:lnTo>
                  <a:lnTo>
                    <a:pt x="376" y="490"/>
                  </a:lnTo>
                  <a:lnTo>
                    <a:pt x="364" y="502"/>
                  </a:lnTo>
                  <a:lnTo>
                    <a:pt x="352" y="512"/>
                  </a:lnTo>
                  <a:lnTo>
                    <a:pt x="336" y="520"/>
                  </a:lnTo>
                  <a:lnTo>
                    <a:pt x="320" y="528"/>
                  </a:lnTo>
                  <a:lnTo>
                    <a:pt x="304" y="534"/>
                  </a:lnTo>
                  <a:lnTo>
                    <a:pt x="286" y="538"/>
                  </a:lnTo>
                  <a:lnTo>
                    <a:pt x="266" y="542"/>
                  </a:lnTo>
                  <a:lnTo>
                    <a:pt x="246" y="544"/>
                  </a:lnTo>
                  <a:lnTo>
                    <a:pt x="224" y="544"/>
                  </a:lnTo>
                  <a:lnTo>
                    <a:pt x="224" y="544"/>
                  </a:lnTo>
                  <a:lnTo>
                    <a:pt x="194" y="544"/>
                  </a:lnTo>
                  <a:lnTo>
                    <a:pt x="164" y="540"/>
                  </a:lnTo>
                  <a:lnTo>
                    <a:pt x="136" y="532"/>
                  </a:lnTo>
                  <a:lnTo>
                    <a:pt x="106" y="524"/>
                  </a:lnTo>
                  <a:lnTo>
                    <a:pt x="78" y="512"/>
                  </a:lnTo>
                  <a:lnTo>
                    <a:pt x="50" y="496"/>
                  </a:lnTo>
                  <a:lnTo>
                    <a:pt x="24" y="480"/>
                  </a:lnTo>
                  <a:lnTo>
                    <a:pt x="0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238"/>
            <p:cNvSpPr>
              <a:spLocks/>
            </p:cNvSpPr>
            <p:nvPr userDrawn="1"/>
          </p:nvSpPr>
          <p:spPr bwMode="auto">
            <a:xfrm>
              <a:off x="2814908" y="2659053"/>
              <a:ext cx="266680" cy="321247"/>
            </a:xfrm>
            <a:custGeom>
              <a:avLst/>
              <a:gdLst>
                <a:gd name="T0" fmla="*/ 160 w 438"/>
                <a:gd name="T1" fmla="*/ 106 h 528"/>
                <a:gd name="T2" fmla="*/ 0 w 438"/>
                <a:gd name="T3" fmla="*/ 106 h 528"/>
                <a:gd name="T4" fmla="*/ 0 w 438"/>
                <a:gd name="T5" fmla="*/ 0 h 528"/>
                <a:gd name="T6" fmla="*/ 438 w 438"/>
                <a:gd name="T7" fmla="*/ 0 h 528"/>
                <a:gd name="T8" fmla="*/ 438 w 438"/>
                <a:gd name="T9" fmla="*/ 106 h 528"/>
                <a:gd name="T10" fmla="*/ 276 w 438"/>
                <a:gd name="T11" fmla="*/ 106 h 528"/>
                <a:gd name="T12" fmla="*/ 276 w 438"/>
                <a:gd name="T13" fmla="*/ 528 h 528"/>
                <a:gd name="T14" fmla="*/ 160 w 438"/>
                <a:gd name="T15" fmla="*/ 528 h 528"/>
                <a:gd name="T16" fmla="*/ 160 w 438"/>
                <a:gd name="T17" fmla="*/ 10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8" h="528">
                  <a:moveTo>
                    <a:pt x="160" y="106"/>
                  </a:moveTo>
                  <a:lnTo>
                    <a:pt x="0" y="106"/>
                  </a:lnTo>
                  <a:lnTo>
                    <a:pt x="0" y="0"/>
                  </a:lnTo>
                  <a:lnTo>
                    <a:pt x="438" y="0"/>
                  </a:lnTo>
                  <a:lnTo>
                    <a:pt x="438" y="106"/>
                  </a:lnTo>
                  <a:lnTo>
                    <a:pt x="276" y="106"/>
                  </a:lnTo>
                  <a:lnTo>
                    <a:pt x="276" y="528"/>
                  </a:lnTo>
                  <a:lnTo>
                    <a:pt x="160" y="528"/>
                  </a:lnTo>
                  <a:lnTo>
                    <a:pt x="160" y="10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239"/>
            <p:cNvSpPr>
              <a:spLocks/>
            </p:cNvSpPr>
            <p:nvPr userDrawn="1"/>
          </p:nvSpPr>
          <p:spPr bwMode="auto">
            <a:xfrm>
              <a:off x="3123494" y="2659053"/>
              <a:ext cx="278110" cy="321247"/>
            </a:xfrm>
            <a:custGeom>
              <a:avLst/>
              <a:gdLst>
                <a:gd name="T0" fmla="*/ 0 w 458"/>
                <a:gd name="T1" fmla="*/ 0 h 528"/>
                <a:gd name="T2" fmla="*/ 242 w 458"/>
                <a:gd name="T3" fmla="*/ 0 h 528"/>
                <a:gd name="T4" fmla="*/ 242 w 458"/>
                <a:gd name="T5" fmla="*/ 0 h 528"/>
                <a:gd name="T6" fmla="*/ 268 w 458"/>
                <a:gd name="T7" fmla="*/ 0 h 528"/>
                <a:gd name="T8" fmla="*/ 290 w 458"/>
                <a:gd name="T9" fmla="*/ 4 h 528"/>
                <a:gd name="T10" fmla="*/ 312 w 458"/>
                <a:gd name="T11" fmla="*/ 8 h 528"/>
                <a:gd name="T12" fmla="*/ 332 w 458"/>
                <a:gd name="T13" fmla="*/ 14 h 528"/>
                <a:gd name="T14" fmla="*/ 350 w 458"/>
                <a:gd name="T15" fmla="*/ 22 h 528"/>
                <a:gd name="T16" fmla="*/ 368 w 458"/>
                <a:gd name="T17" fmla="*/ 30 h 528"/>
                <a:gd name="T18" fmla="*/ 382 w 458"/>
                <a:gd name="T19" fmla="*/ 40 h 528"/>
                <a:gd name="T20" fmla="*/ 396 w 458"/>
                <a:gd name="T21" fmla="*/ 54 h 528"/>
                <a:gd name="T22" fmla="*/ 396 w 458"/>
                <a:gd name="T23" fmla="*/ 54 h 528"/>
                <a:gd name="T24" fmla="*/ 408 w 458"/>
                <a:gd name="T25" fmla="*/ 64 h 528"/>
                <a:gd name="T26" fmla="*/ 416 w 458"/>
                <a:gd name="T27" fmla="*/ 78 h 528"/>
                <a:gd name="T28" fmla="*/ 424 w 458"/>
                <a:gd name="T29" fmla="*/ 92 h 528"/>
                <a:gd name="T30" fmla="*/ 430 w 458"/>
                <a:gd name="T31" fmla="*/ 106 h 528"/>
                <a:gd name="T32" fmla="*/ 436 w 458"/>
                <a:gd name="T33" fmla="*/ 122 h 528"/>
                <a:gd name="T34" fmla="*/ 440 w 458"/>
                <a:gd name="T35" fmla="*/ 138 h 528"/>
                <a:gd name="T36" fmla="*/ 442 w 458"/>
                <a:gd name="T37" fmla="*/ 156 h 528"/>
                <a:gd name="T38" fmla="*/ 442 w 458"/>
                <a:gd name="T39" fmla="*/ 174 h 528"/>
                <a:gd name="T40" fmla="*/ 442 w 458"/>
                <a:gd name="T41" fmla="*/ 176 h 528"/>
                <a:gd name="T42" fmla="*/ 442 w 458"/>
                <a:gd name="T43" fmla="*/ 176 h 528"/>
                <a:gd name="T44" fmla="*/ 440 w 458"/>
                <a:gd name="T45" fmla="*/ 206 h 528"/>
                <a:gd name="T46" fmla="*/ 434 w 458"/>
                <a:gd name="T47" fmla="*/ 234 h 528"/>
                <a:gd name="T48" fmla="*/ 424 w 458"/>
                <a:gd name="T49" fmla="*/ 258 h 528"/>
                <a:gd name="T50" fmla="*/ 410 w 458"/>
                <a:gd name="T51" fmla="*/ 280 h 528"/>
                <a:gd name="T52" fmla="*/ 394 w 458"/>
                <a:gd name="T53" fmla="*/ 300 h 528"/>
                <a:gd name="T54" fmla="*/ 374 w 458"/>
                <a:gd name="T55" fmla="*/ 316 h 528"/>
                <a:gd name="T56" fmla="*/ 352 w 458"/>
                <a:gd name="T57" fmla="*/ 330 h 528"/>
                <a:gd name="T58" fmla="*/ 328 w 458"/>
                <a:gd name="T59" fmla="*/ 340 h 528"/>
                <a:gd name="T60" fmla="*/ 458 w 458"/>
                <a:gd name="T61" fmla="*/ 528 h 528"/>
                <a:gd name="T62" fmla="*/ 322 w 458"/>
                <a:gd name="T63" fmla="*/ 528 h 528"/>
                <a:gd name="T64" fmla="*/ 208 w 458"/>
                <a:gd name="T65" fmla="*/ 360 h 528"/>
                <a:gd name="T66" fmla="*/ 118 w 458"/>
                <a:gd name="T67" fmla="*/ 360 h 528"/>
                <a:gd name="T68" fmla="*/ 118 w 458"/>
                <a:gd name="T69" fmla="*/ 528 h 528"/>
                <a:gd name="T70" fmla="*/ 0 w 458"/>
                <a:gd name="T71" fmla="*/ 528 h 528"/>
                <a:gd name="T72" fmla="*/ 0 w 458"/>
                <a:gd name="T7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528">
                  <a:moveTo>
                    <a:pt x="0" y="0"/>
                  </a:moveTo>
                  <a:lnTo>
                    <a:pt x="242" y="0"/>
                  </a:lnTo>
                  <a:lnTo>
                    <a:pt x="242" y="0"/>
                  </a:lnTo>
                  <a:lnTo>
                    <a:pt x="268" y="0"/>
                  </a:lnTo>
                  <a:lnTo>
                    <a:pt x="290" y="4"/>
                  </a:lnTo>
                  <a:lnTo>
                    <a:pt x="312" y="8"/>
                  </a:lnTo>
                  <a:lnTo>
                    <a:pt x="332" y="14"/>
                  </a:lnTo>
                  <a:lnTo>
                    <a:pt x="350" y="22"/>
                  </a:lnTo>
                  <a:lnTo>
                    <a:pt x="368" y="30"/>
                  </a:lnTo>
                  <a:lnTo>
                    <a:pt x="382" y="40"/>
                  </a:lnTo>
                  <a:lnTo>
                    <a:pt x="396" y="54"/>
                  </a:lnTo>
                  <a:lnTo>
                    <a:pt x="396" y="54"/>
                  </a:lnTo>
                  <a:lnTo>
                    <a:pt x="408" y="64"/>
                  </a:lnTo>
                  <a:lnTo>
                    <a:pt x="416" y="78"/>
                  </a:lnTo>
                  <a:lnTo>
                    <a:pt x="424" y="92"/>
                  </a:lnTo>
                  <a:lnTo>
                    <a:pt x="430" y="106"/>
                  </a:lnTo>
                  <a:lnTo>
                    <a:pt x="436" y="122"/>
                  </a:lnTo>
                  <a:lnTo>
                    <a:pt x="440" y="138"/>
                  </a:lnTo>
                  <a:lnTo>
                    <a:pt x="442" y="156"/>
                  </a:lnTo>
                  <a:lnTo>
                    <a:pt x="442" y="174"/>
                  </a:lnTo>
                  <a:lnTo>
                    <a:pt x="442" y="176"/>
                  </a:lnTo>
                  <a:lnTo>
                    <a:pt x="442" y="176"/>
                  </a:lnTo>
                  <a:lnTo>
                    <a:pt x="440" y="206"/>
                  </a:lnTo>
                  <a:lnTo>
                    <a:pt x="434" y="234"/>
                  </a:lnTo>
                  <a:lnTo>
                    <a:pt x="424" y="258"/>
                  </a:lnTo>
                  <a:lnTo>
                    <a:pt x="410" y="280"/>
                  </a:lnTo>
                  <a:lnTo>
                    <a:pt x="394" y="300"/>
                  </a:lnTo>
                  <a:lnTo>
                    <a:pt x="374" y="316"/>
                  </a:lnTo>
                  <a:lnTo>
                    <a:pt x="352" y="330"/>
                  </a:lnTo>
                  <a:lnTo>
                    <a:pt x="328" y="340"/>
                  </a:lnTo>
                  <a:lnTo>
                    <a:pt x="458" y="528"/>
                  </a:lnTo>
                  <a:lnTo>
                    <a:pt x="322" y="528"/>
                  </a:lnTo>
                  <a:lnTo>
                    <a:pt x="208" y="360"/>
                  </a:lnTo>
                  <a:lnTo>
                    <a:pt x="118" y="360"/>
                  </a:lnTo>
                  <a:lnTo>
                    <a:pt x="118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240"/>
            <p:cNvSpPr>
              <a:spLocks/>
            </p:cNvSpPr>
            <p:nvPr userDrawn="1"/>
          </p:nvSpPr>
          <p:spPr bwMode="auto">
            <a:xfrm>
              <a:off x="3194609" y="2722541"/>
              <a:ext cx="125721" cy="91422"/>
            </a:xfrm>
            <a:custGeom>
              <a:avLst/>
              <a:gdLst>
                <a:gd name="T0" fmla="*/ 118 w 206"/>
                <a:gd name="T1" fmla="*/ 152 h 152"/>
                <a:gd name="T2" fmla="*/ 118 w 206"/>
                <a:gd name="T3" fmla="*/ 152 h 152"/>
                <a:gd name="T4" fmla="*/ 138 w 206"/>
                <a:gd name="T5" fmla="*/ 152 h 152"/>
                <a:gd name="T6" fmla="*/ 154 w 206"/>
                <a:gd name="T7" fmla="*/ 148 h 152"/>
                <a:gd name="T8" fmla="*/ 170 w 206"/>
                <a:gd name="T9" fmla="*/ 140 h 152"/>
                <a:gd name="T10" fmla="*/ 182 w 206"/>
                <a:gd name="T11" fmla="*/ 132 h 152"/>
                <a:gd name="T12" fmla="*/ 192 w 206"/>
                <a:gd name="T13" fmla="*/ 122 h 152"/>
                <a:gd name="T14" fmla="*/ 200 w 206"/>
                <a:gd name="T15" fmla="*/ 108 h 152"/>
                <a:gd name="T16" fmla="*/ 204 w 206"/>
                <a:gd name="T17" fmla="*/ 94 h 152"/>
                <a:gd name="T18" fmla="*/ 206 w 206"/>
                <a:gd name="T19" fmla="*/ 78 h 152"/>
                <a:gd name="T20" fmla="*/ 206 w 206"/>
                <a:gd name="T21" fmla="*/ 76 h 152"/>
                <a:gd name="T22" fmla="*/ 206 w 206"/>
                <a:gd name="T23" fmla="*/ 76 h 152"/>
                <a:gd name="T24" fmla="*/ 204 w 206"/>
                <a:gd name="T25" fmla="*/ 58 h 152"/>
                <a:gd name="T26" fmla="*/ 200 w 206"/>
                <a:gd name="T27" fmla="*/ 44 h 152"/>
                <a:gd name="T28" fmla="*/ 192 w 206"/>
                <a:gd name="T29" fmla="*/ 30 h 152"/>
                <a:gd name="T30" fmla="*/ 182 w 206"/>
                <a:gd name="T31" fmla="*/ 20 h 152"/>
                <a:gd name="T32" fmla="*/ 168 w 206"/>
                <a:gd name="T33" fmla="*/ 12 h 152"/>
                <a:gd name="T34" fmla="*/ 152 w 206"/>
                <a:gd name="T35" fmla="*/ 6 h 152"/>
                <a:gd name="T36" fmla="*/ 134 w 206"/>
                <a:gd name="T37" fmla="*/ 2 h 152"/>
                <a:gd name="T38" fmla="*/ 114 w 206"/>
                <a:gd name="T39" fmla="*/ 0 h 152"/>
                <a:gd name="T40" fmla="*/ 0 w 206"/>
                <a:gd name="T41" fmla="*/ 0 h 152"/>
                <a:gd name="T42" fmla="*/ 0 w 206"/>
                <a:gd name="T43" fmla="*/ 152 h 152"/>
                <a:gd name="T44" fmla="*/ 118 w 206"/>
                <a:gd name="T4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" h="152">
                  <a:moveTo>
                    <a:pt x="118" y="152"/>
                  </a:moveTo>
                  <a:lnTo>
                    <a:pt x="118" y="152"/>
                  </a:lnTo>
                  <a:lnTo>
                    <a:pt x="138" y="152"/>
                  </a:lnTo>
                  <a:lnTo>
                    <a:pt x="154" y="148"/>
                  </a:lnTo>
                  <a:lnTo>
                    <a:pt x="170" y="140"/>
                  </a:lnTo>
                  <a:lnTo>
                    <a:pt x="182" y="132"/>
                  </a:lnTo>
                  <a:lnTo>
                    <a:pt x="192" y="122"/>
                  </a:lnTo>
                  <a:lnTo>
                    <a:pt x="200" y="108"/>
                  </a:lnTo>
                  <a:lnTo>
                    <a:pt x="204" y="94"/>
                  </a:lnTo>
                  <a:lnTo>
                    <a:pt x="206" y="78"/>
                  </a:lnTo>
                  <a:lnTo>
                    <a:pt x="206" y="76"/>
                  </a:lnTo>
                  <a:lnTo>
                    <a:pt x="206" y="76"/>
                  </a:lnTo>
                  <a:lnTo>
                    <a:pt x="204" y="58"/>
                  </a:lnTo>
                  <a:lnTo>
                    <a:pt x="200" y="44"/>
                  </a:lnTo>
                  <a:lnTo>
                    <a:pt x="192" y="30"/>
                  </a:lnTo>
                  <a:lnTo>
                    <a:pt x="182" y="20"/>
                  </a:lnTo>
                  <a:lnTo>
                    <a:pt x="168" y="12"/>
                  </a:lnTo>
                  <a:lnTo>
                    <a:pt x="152" y="6"/>
                  </a:lnTo>
                  <a:lnTo>
                    <a:pt x="134" y="2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118" y="152"/>
                  </a:lnTo>
                  <a:close/>
                </a:path>
              </a:pathLst>
            </a:custGeom>
            <a:solidFill>
              <a:srgbClr val="33535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241"/>
            <p:cNvSpPr>
              <a:spLocks/>
            </p:cNvSpPr>
            <p:nvPr userDrawn="1"/>
          </p:nvSpPr>
          <p:spPr bwMode="auto">
            <a:xfrm>
              <a:off x="3401604" y="2659053"/>
              <a:ext cx="318746" cy="321247"/>
            </a:xfrm>
            <a:custGeom>
              <a:avLst/>
              <a:gdLst>
                <a:gd name="T0" fmla="*/ 204 w 524"/>
                <a:gd name="T1" fmla="*/ 320 h 528"/>
                <a:gd name="T2" fmla="*/ 0 w 524"/>
                <a:gd name="T3" fmla="*/ 0 h 528"/>
                <a:gd name="T4" fmla="*/ 136 w 524"/>
                <a:gd name="T5" fmla="*/ 0 h 528"/>
                <a:gd name="T6" fmla="*/ 262 w 524"/>
                <a:gd name="T7" fmla="*/ 212 h 528"/>
                <a:gd name="T8" fmla="*/ 390 w 524"/>
                <a:gd name="T9" fmla="*/ 0 h 528"/>
                <a:gd name="T10" fmla="*/ 524 w 524"/>
                <a:gd name="T11" fmla="*/ 0 h 528"/>
                <a:gd name="T12" fmla="*/ 320 w 524"/>
                <a:gd name="T13" fmla="*/ 318 h 528"/>
                <a:gd name="T14" fmla="*/ 320 w 524"/>
                <a:gd name="T15" fmla="*/ 528 h 528"/>
                <a:gd name="T16" fmla="*/ 204 w 524"/>
                <a:gd name="T17" fmla="*/ 528 h 528"/>
                <a:gd name="T18" fmla="*/ 204 w 524"/>
                <a:gd name="T19" fmla="*/ 32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528">
                  <a:moveTo>
                    <a:pt x="204" y="320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262" y="212"/>
                  </a:lnTo>
                  <a:lnTo>
                    <a:pt x="390" y="0"/>
                  </a:lnTo>
                  <a:lnTo>
                    <a:pt x="524" y="0"/>
                  </a:lnTo>
                  <a:lnTo>
                    <a:pt x="320" y="318"/>
                  </a:lnTo>
                  <a:lnTo>
                    <a:pt x="320" y="528"/>
                  </a:lnTo>
                  <a:lnTo>
                    <a:pt x="204" y="528"/>
                  </a:lnTo>
                  <a:lnTo>
                    <a:pt x="204" y="32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6" name="Line 12"/>
          <p:cNvSpPr>
            <a:spLocks noChangeShapeType="1"/>
          </p:cNvSpPr>
          <p:nvPr userDrawn="1"/>
        </p:nvSpPr>
        <p:spPr bwMode="auto">
          <a:xfrm>
            <a:off x="457200" y="3595688"/>
            <a:ext cx="3505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3" r:id="rId2"/>
    <p:sldLayoutId id="2147483862" r:id="rId3"/>
    <p:sldLayoutId id="2147483861" r:id="rId4"/>
    <p:sldLayoutId id="2147483860" r:id="rId5"/>
    <p:sldLayoutId id="2147483859" r:id="rId6"/>
    <p:sldLayoutId id="2147483858" r:id="rId7"/>
    <p:sldLayoutId id="2147483857" r:id="rId8"/>
    <p:sldLayoutId id="214748385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norton.com/college/chemistry/chemat/chemtours.aspx" TargetMode="External"/><Relationship Id="rId2" Type="http://schemas.openxmlformats.org/officeDocument/2006/relationships/hyperlink" Target="http://wwnorton.com/college/chemistry/chem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ubtitle 2"/>
          <p:cNvSpPr>
            <a:spLocks noGrp="1"/>
          </p:cNvSpPr>
          <p:nvPr>
            <p:ph type="subTitle" idx="1"/>
          </p:nvPr>
        </p:nvSpPr>
        <p:spPr>
          <a:xfrm>
            <a:off x="381000" y="5486400"/>
            <a:ext cx="6781800" cy="12954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Coordination Compounds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The Colorful Chemistry of Metals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AD0DD3-2267-4D36-850D-437BB2A79D86}" type="slidenum">
              <a:rPr lang="en-US"/>
              <a:pPr/>
              <a:t>10</a:t>
            </a:fld>
            <a:endParaRPr lang="en-US"/>
          </a:p>
        </p:txBody>
      </p:sp>
      <p:pic>
        <p:nvPicPr>
          <p:cNvPr id="4710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915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A34A9456-0866-465A-9E91-5BC52C04F139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11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4915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4F3BD028-2E92-4D62-8022-FB6C61ECF9F4}" type="slidenum">
              <a:rPr lang="en-US" sz="1100" b="1">
                <a:solidFill>
                  <a:srgbClr val="F7D300"/>
                </a:solidFill>
              </a:rPr>
              <a:pPr algn="r"/>
              <a:t>11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91141"/>
            <a:ext cx="7772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latin typeface="Arial"/>
                <a:cs typeface="Arial"/>
              </a:rPr>
              <a:t>Naming Complex Ions with a Positive Charge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343400"/>
          </a:xfrm>
        </p:spPr>
        <p:txBody>
          <a:bodyPr/>
          <a:lstStyle/>
          <a:p>
            <a:pPr marL="514350" indent="-514350" eaLnBrk="1" hangingPunct="1">
              <a:buFont typeface="Helvetica" charset="0"/>
              <a:buAutoNum type="arabicPeriod"/>
              <a:defRPr/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Start with the name of ligand(s), listed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alphabetically 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(see Table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16.2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).</a:t>
            </a:r>
          </a:p>
          <a:p>
            <a:pPr marL="514350" indent="-514350" eaLnBrk="1" hangingPunct="1">
              <a:buFont typeface="Helvetica" charset="0"/>
              <a:buAutoNum type="arabicPeriod"/>
              <a:defRPr/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Use prefixes to indicate </a:t>
            </a:r>
            <a:endParaRPr lang="en-US" sz="2800" dirty="0" smtClean="0">
              <a:latin typeface="Arial"/>
              <a:ea typeface="ＭＳ Ｐゴシック" charset="0"/>
              <a:cs typeface="Arial"/>
            </a:endParaRPr>
          </a:p>
          <a:p>
            <a:pPr marL="0" indent="0" eaLnBrk="1" hangingPunct="1">
              <a:buFontTx/>
              <a:buNone/>
              <a:tabLst>
                <a:tab pos="508000" algn="l"/>
              </a:tabLst>
              <a:defRPr/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	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the 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number of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each</a:t>
            </a:r>
          </a:p>
          <a:p>
            <a:pPr marL="0" indent="0" eaLnBrk="1" hangingPunct="1">
              <a:buFontTx/>
              <a:buNone/>
              <a:tabLst>
                <a:tab pos="508000" algn="l"/>
              </a:tabLst>
              <a:defRPr/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	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type 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of ligand. </a:t>
            </a:r>
          </a:p>
          <a:p>
            <a:pPr marL="514350" indent="-514350" eaLnBrk="1" hangingPunct="1">
              <a:buFont typeface="Helvetica" charset="0"/>
              <a:buAutoNum type="arabicPeriod"/>
              <a:defRPr/>
            </a:pP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marL="514350" indent="-514350" eaLnBrk="1" hangingPunct="1">
              <a:buFont typeface="Helvetica" charset="0"/>
              <a:buAutoNum type="arabicPeriod"/>
              <a:defRPr/>
            </a:pPr>
            <a:endParaRPr lang="en-US" sz="2800" dirty="0">
              <a:latin typeface="Arial"/>
              <a:ea typeface="ＭＳ Ｐゴシック" charset="0"/>
              <a:cs typeface="Arial"/>
            </a:endParaRPr>
          </a:p>
          <a:p>
            <a:pPr marL="514350" indent="-514350" eaLnBrk="1" hangingPunct="1">
              <a:buFont typeface="Helvetica" charset="0"/>
              <a:buAutoNum type="arabicPeriod"/>
              <a:defRPr/>
            </a:pP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60B2E0-E012-41AD-85D9-B71C8B468F8D}" type="slidenum">
              <a:rPr lang="en-US"/>
              <a:pPr/>
              <a:t>12</a:t>
            </a:fld>
            <a:endParaRPr lang="en-US"/>
          </a:p>
        </p:txBody>
      </p:sp>
      <p:pic>
        <p:nvPicPr>
          <p:cNvPr id="5120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1075" y="2605088"/>
            <a:ext cx="4200525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CC5C86-66DA-4504-8A86-AB27E1C6F105}" type="slidenum">
              <a:rPr lang="en-US"/>
              <a:pPr/>
              <a:t>13</a:t>
            </a:fld>
            <a:endParaRPr lang="en-US"/>
          </a:p>
        </p:txBody>
      </p:sp>
      <p:pic>
        <p:nvPicPr>
          <p:cNvPr id="53250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14E867-B23B-40C6-AC47-8EFC170760E9}" type="slidenum">
              <a:rPr lang="en-US"/>
              <a:pPr/>
              <a:t>14</a:t>
            </a:fld>
            <a:endParaRPr lang="en-US"/>
          </a:p>
        </p:txBody>
      </p:sp>
      <p:pic>
        <p:nvPicPr>
          <p:cNvPr id="5427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91141"/>
            <a:ext cx="7772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latin typeface="Arial"/>
                <a:cs typeface="Arial"/>
              </a:rPr>
              <a:t>Naming Complex Ions with a Positive Charge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514350" indent="-514350" eaLnBrk="1" hangingPunct="1">
              <a:buFont typeface="Helvetica" pitchFamily="34" charset="0"/>
              <a:buAutoNum type="arabicPeriod" startAt="3"/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Write the name of the transition metal ion with a Roman numeral indicating the oxidation state.</a:t>
            </a:r>
          </a:p>
          <a:p>
            <a:pPr marL="514350" indent="-514350" eaLnBrk="1" hangingPunct="1">
              <a:spcBef>
                <a:spcPts val="1225"/>
              </a:spcBef>
              <a:buFontTx/>
              <a:buNone/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Examples:</a:t>
            </a:r>
          </a:p>
        </p:txBody>
      </p:sp>
      <p:pic>
        <p:nvPicPr>
          <p:cNvPr id="5530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114800"/>
            <a:ext cx="8451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FBF879-48C5-4DB3-B404-68E36730AF85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91141"/>
            <a:ext cx="7772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Naming Negatively Charged Complex Ions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3810000"/>
          </a:xfrm>
        </p:spPr>
        <p:txBody>
          <a:bodyPr/>
          <a:lstStyle/>
          <a:p>
            <a:pPr marL="514350" indent="-514350" eaLnBrk="1" hangingPunct="1">
              <a:spcBef>
                <a:spcPts val="900"/>
              </a:spcBef>
              <a:buFont typeface="Arial Rounded MT Bold"/>
              <a:buAutoNum type="arabicPeriod" startAt="4"/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Follow the steps for a positively charged complex ion.</a:t>
            </a:r>
          </a:p>
          <a:p>
            <a:pPr lvl="1" eaLnBrk="1" hangingPunct="1">
              <a:spcBef>
                <a:spcPts val="900"/>
              </a:spcBef>
            </a:pP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Add-</a:t>
            </a:r>
            <a:r>
              <a:rPr lang="en-US" sz="3000" i="1" smtClean="0">
                <a:latin typeface="Arial" charset="0"/>
                <a:ea typeface="ＭＳ Ｐゴシック" charset="-128"/>
                <a:cs typeface="Arial" charset="0"/>
              </a:rPr>
              <a:t>ate </a:t>
            </a: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ending to the name of the central metal ion to indicate that the complex ion carries a negative ion.</a:t>
            </a:r>
          </a:p>
        </p:txBody>
      </p:sp>
      <p:pic>
        <p:nvPicPr>
          <p:cNvPr id="5734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48188"/>
            <a:ext cx="83058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FB5277-CD82-4C2B-9607-E3089A08EE20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077200" cy="1143000"/>
          </a:xfrm>
        </p:spPr>
        <p:txBody>
          <a:bodyPr/>
          <a:lstStyle/>
          <a:p>
            <a:pPr>
              <a:defRPr/>
            </a:pPr>
            <a:r>
              <a:rPr lang="en-US" sz="3900" dirty="0" smtClean="0">
                <a:latin typeface="Arial"/>
                <a:cs typeface="Arial"/>
              </a:rPr>
              <a:t>Naming Coordination Compounds</a:t>
            </a:r>
            <a:endParaRPr lang="en-US" sz="3900" dirty="0">
              <a:latin typeface="Arial"/>
              <a:cs typeface="Arial"/>
            </a:endParaRPr>
          </a:p>
        </p:txBody>
      </p:sp>
      <p:sp>
        <p:nvSpPr>
          <p:cNvPr id="59396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/>
          <a:p>
            <a:pPr marL="514350" indent="-514350">
              <a:spcBef>
                <a:spcPts val="1200"/>
              </a:spcBef>
              <a:buFont typeface="Arial Rounded MT Bold"/>
              <a:buAutoNum type="arabicPeriod" startAt="5"/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Name cation first, followed by name of anion.</a:t>
            </a:r>
          </a:p>
          <a:p>
            <a:pPr marL="514350" indent="-514350">
              <a:spcBef>
                <a:spcPts val="1200"/>
              </a:spcBef>
              <a:buFontTx/>
              <a:buNone/>
            </a:pP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	- 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If cation/anion is a complex ion, follow rules for naming complex ions.</a:t>
            </a:r>
          </a:p>
        </p:txBody>
      </p:sp>
      <p:pic>
        <p:nvPicPr>
          <p:cNvPr id="5939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4035425"/>
            <a:ext cx="31242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2125" y="4005263"/>
            <a:ext cx="8794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8" y="4041775"/>
            <a:ext cx="484028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514DC1-9077-45FE-917A-16F21DC19EFB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67341"/>
            <a:ext cx="77724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latin typeface="Arial"/>
                <a:cs typeface="Arial"/>
              </a:rPr>
              <a:t>Practice:  Naming Coordination Compounds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1981200"/>
          </a:xfrm>
        </p:spPr>
        <p:txBody>
          <a:bodyPr/>
          <a:lstStyle/>
          <a:p>
            <a:pPr eaLnBrk="1" hangingPunct="1">
              <a:spcBef>
                <a:spcPts val="18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Name the following coordination compounds:</a:t>
            </a:r>
          </a:p>
          <a:p>
            <a:pPr eaLnBrk="1" hangingPunct="1">
              <a:spcBef>
                <a:spcPts val="18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a.  [Zn(NH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)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4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]Cl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2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	 	b. Na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4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[Co(CN)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6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]							</a:t>
            </a:r>
          </a:p>
        </p:txBody>
      </p:sp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1066800" y="4038600"/>
            <a:ext cx="49164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6042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EBBE1AF-87BD-4042-B8FD-C4488B5E1AC6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6246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246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8B239752-A7DE-4F59-8815-CAA6D3704E26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19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6247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Slide Number Placeholder 4"/>
          <p:cNvSpPr txBox="1">
            <a:spLocks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31E566EE-B208-4D74-8179-B0864BA4E06F}" type="slidenum">
              <a:rPr lang="en-US" sz="1100" b="1">
                <a:solidFill>
                  <a:srgbClr val="F7D300"/>
                </a:solidFill>
              </a:rPr>
              <a:pPr algn="r"/>
              <a:t>19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3174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174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F689CE94-FB98-42E2-AC99-15045F50583D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2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3175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9913" y="4343400"/>
            <a:ext cx="21478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522E863E-F94E-459E-B8A1-79AC787CFD28}" type="slidenum">
              <a:rPr lang="en-US" sz="1100" b="1">
                <a:solidFill>
                  <a:srgbClr val="F7D300"/>
                </a:solidFill>
              </a:rPr>
              <a:pPr algn="r"/>
              <a:t>2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Polydentate Ligands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Monodentate Ligand: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Species that forms a single coordinate bond to a metal ion in a complex (NH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, Cl</a:t>
            </a:r>
            <a:r>
              <a:rPr lang="en-US" baseline="30000" smtClean="0">
                <a:latin typeface="Arial" charset="0"/>
                <a:ea typeface="ＭＳ Ｐゴシック" charset="-128"/>
                <a:cs typeface="Arial" charset="0"/>
              </a:rPr>
              <a:t>-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Polydentate Ligand: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Species that can form more than one coordinate bond per molecule</a:t>
            </a:r>
          </a:p>
          <a:p>
            <a:pPr eaLnBrk="1" hangingPunct="1">
              <a:lnSpc>
                <a:spcPct val="90000"/>
              </a:lnSpc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Chelation: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Interaction of a metal ion with a ligand having multiple donor atoms (</a:t>
            </a:r>
            <a:r>
              <a:rPr lang="en-US" i="1" smtClean="0">
                <a:latin typeface="Arial" charset="0"/>
                <a:ea typeface="ＭＳ Ｐゴシック" charset="-128"/>
                <a:cs typeface="Arial" charset="0"/>
              </a:rPr>
              <a:t>chelating agent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)</a:t>
            </a:r>
          </a:p>
        </p:txBody>
      </p:sp>
      <p:sp>
        <p:nvSpPr>
          <p:cNvPr id="6451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C59F1C-9506-4E67-832A-F3590E5795D1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Chelating Agents</a:t>
            </a:r>
          </a:p>
        </p:txBody>
      </p:sp>
      <p:sp>
        <p:nvSpPr>
          <p:cNvPr id="66564" name="TextBox 6"/>
          <p:cNvSpPr txBox="1">
            <a:spLocks noChangeArrowheads="1"/>
          </p:cNvSpPr>
          <p:nvPr/>
        </p:nvSpPr>
        <p:spPr bwMode="auto">
          <a:xfrm>
            <a:off x="1066800" y="4419600"/>
            <a:ext cx="4343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95959"/>
                </a:solidFill>
                <a:ea typeface="ＭＳ Ｐゴシック" charset="-128"/>
              </a:rPr>
              <a:t> (a) ethylenediamine (en)</a:t>
            </a:r>
          </a:p>
          <a:p>
            <a:r>
              <a:rPr lang="en-US" sz="2400">
                <a:solidFill>
                  <a:srgbClr val="595959"/>
                </a:solidFill>
                <a:ea typeface="ＭＳ Ｐゴシック" charset="-128"/>
              </a:rPr>
              <a:t>      (</a:t>
            </a:r>
            <a:r>
              <a:rPr lang="en-US" sz="2400" i="1">
                <a:solidFill>
                  <a:srgbClr val="595959"/>
                </a:solidFill>
                <a:ea typeface="ＭＳ Ｐゴシック" charset="-128"/>
              </a:rPr>
              <a:t>bi</a:t>
            </a:r>
            <a:r>
              <a:rPr lang="en-US" sz="2400">
                <a:solidFill>
                  <a:srgbClr val="595959"/>
                </a:solidFill>
                <a:ea typeface="ＭＳ Ｐゴシック" charset="-128"/>
              </a:rPr>
              <a:t>dentate)</a:t>
            </a:r>
          </a:p>
        </p:txBody>
      </p:sp>
      <p:sp>
        <p:nvSpPr>
          <p:cNvPr id="66565" name="TextBox 7"/>
          <p:cNvSpPr txBox="1">
            <a:spLocks noChangeArrowheads="1"/>
          </p:cNvSpPr>
          <p:nvPr/>
        </p:nvSpPr>
        <p:spPr bwMode="auto">
          <a:xfrm>
            <a:off x="6324600" y="5329238"/>
            <a:ext cx="228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95959"/>
                </a:solidFill>
                <a:ea typeface="ＭＳ Ｐゴシック" charset="-128"/>
              </a:rPr>
              <a:t>(b) [Ni(en)</a:t>
            </a:r>
            <a:r>
              <a:rPr lang="en-US" sz="2400" baseline="-25000">
                <a:solidFill>
                  <a:srgbClr val="595959"/>
                </a:solidFill>
                <a:ea typeface="ＭＳ Ｐゴシック" charset="-128"/>
              </a:rPr>
              <a:t>3</a:t>
            </a:r>
            <a:r>
              <a:rPr lang="en-US" sz="2400">
                <a:solidFill>
                  <a:srgbClr val="595959"/>
                </a:solidFill>
                <a:ea typeface="ＭＳ Ｐゴシック" charset="-128"/>
              </a:rPr>
              <a:t>]</a:t>
            </a:r>
            <a:r>
              <a:rPr lang="en-US" sz="2400" baseline="30000">
                <a:solidFill>
                  <a:srgbClr val="595959"/>
                </a:solidFill>
                <a:ea typeface="ＭＳ Ｐゴシック" charset="-128"/>
              </a:rPr>
              <a:t>2+</a:t>
            </a:r>
            <a:endParaRPr lang="en-US" sz="2400">
              <a:solidFill>
                <a:srgbClr val="595959"/>
              </a:solidFill>
              <a:ea typeface="ＭＳ Ｐゴシック" charset="-128"/>
            </a:endParaRPr>
          </a:p>
        </p:txBody>
      </p:sp>
      <p:pic>
        <p:nvPicPr>
          <p:cNvPr id="6656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295400"/>
            <a:ext cx="3581400" cy="387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619375"/>
            <a:ext cx="33432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4250" y="6583363"/>
            <a:ext cx="357188" cy="206375"/>
          </a:xfrm>
        </p:spPr>
        <p:txBody>
          <a:bodyPr/>
          <a:lstStyle/>
          <a:p>
            <a:pPr algn="l">
              <a:defRPr/>
            </a:pPr>
            <a:fld id="{AD3E1A7F-5DA2-49AD-A295-30ED888A140C}" type="slidenum">
              <a:rPr lang="en-US" smtClean="0">
                <a:ea typeface="ＭＳ Ｐゴシック" pitchFamily="34" charset="-128"/>
                <a:cs typeface="+mn-cs"/>
              </a:rPr>
              <a:pPr algn="l">
                <a:defRPr/>
              </a:pPr>
              <a:t>21</a:t>
            </a:fld>
            <a:endParaRPr lang="en-US" dirty="0"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Chelating Agents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861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BE0AEB-CADB-42EC-9513-2D36417C334B}" type="slidenum">
              <a:rPr lang="en-US"/>
              <a:pPr/>
              <a:t>22</a:t>
            </a:fld>
            <a:endParaRPr lang="en-US"/>
          </a:p>
        </p:txBody>
      </p:sp>
      <p:grpSp>
        <p:nvGrpSpPr>
          <p:cNvPr id="68613" name="Group 2"/>
          <p:cNvGrpSpPr>
            <a:grpSpLocks/>
          </p:cNvGrpSpPr>
          <p:nvPr/>
        </p:nvGrpSpPr>
        <p:grpSpPr bwMode="auto">
          <a:xfrm>
            <a:off x="4343400" y="1482725"/>
            <a:ext cx="4800600" cy="3824288"/>
            <a:chOff x="4343401" y="1483230"/>
            <a:chExt cx="4800600" cy="3824457"/>
          </a:xfrm>
        </p:grpSpPr>
        <p:pic>
          <p:nvPicPr>
            <p:cNvPr id="68617" name="Picture 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32114" y="1483230"/>
              <a:ext cx="3009034" cy="3756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8" name="TextBox 6"/>
            <p:cNvSpPr txBox="1">
              <a:spLocks noChangeArrowheads="1"/>
            </p:cNvSpPr>
            <p:nvPr/>
          </p:nvSpPr>
          <p:spPr bwMode="auto">
            <a:xfrm>
              <a:off x="4343401" y="4876800"/>
              <a:ext cx="4800600" cy="430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>
                  <a:solidFill>
                    <a:srgbClr val="595959"/>
                  </a:solidFill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(b) triaqua(diethylenetriamine)nickel (II)</a:t>
              </a:r>
            </a:p>
          </p:txBody>
        </p:sp>
      </p:grpSp>
      <p:grpSp>
        <p:nvGrpSpPr>
          <p:cNvPr id="68614" name="Group 3"/>
          <p:cNvGrpSpPr>
            <a:grpSpLocks/>
          </p:cNvGrpSpPr>
          <p:nvPr/>
        </p:nvGrpSpPr>
        <p:grpSpPr bwMode="auto">
          <a:xfrm>
            <a:off x="457200" y="2619375"/>
            <a:ext cx="4648200" cy="1952625"/>
            <a:chOff x="457200" y="1752600"/>
            <a:chExt cx="4648200" cy="1951911"/>
          </a:xfrm>
        </p:grpSpPr>
        <p:pic>
          <p:nvPicPr>
            <p:cNvPr id="68615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752600"/>
              <a:ext cx="4648200" cy="151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36" name="TextBox 5"/>
            <p:cNvSpPr txBox="1">
              <a:spLocks noChangeArrowheads="1"/>
            </p:cNvSpPr>
            <p:nvPr/>
          </p:nvSpPr>
          <p:spPr bwMode="auto">
            <a:xfrm>
              <a:off x="914400" y="2872965"/>
              <a:ext cx="2568575" cy="83154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/>
                  <a:cs typeface="Times New Roman"/>
                </a:rPr>
                <a:t> </a:t>
              </a:r>
              <a:r>
                <a:rPr lang="en-US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/>
                  <a:cs typeface="Times New Roman"/>
                </a:rPr>
                <a:t>diethylenetriamine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endParaRPr>
            </a:p>
            <a:p>
              <a:pPr>
                <a:defRPr/>
              </a:pP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/>
                  <a:cs typeface="Times New Roman"/>
                </a:rPr>
                <a:t>      (</a:t>
              </a:r>
              <a:r>
                <a:rPr lang="en-US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/>
                  <a:cs typeface="Times New Roman"/>
                </a:rPr>
                <a:t>tri</a:t>
              </a:r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/>
                  <a:cs typeface="Times New Roman"/>
                </a:rPr>
                <a:t>dentate)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1563" y="4083050"/>
            <a:ext cx="26320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EDTA:  A </a:t>
            </a:r>
            <a:r>
              <a:rPr lang="en-US" dirty="0" err="1" smtClean="0">
                <a:latin typeface="Arial"/>
                <a:cs typeface="Arial"/>
              </a:rPr>
              <a:t>Hexadentate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Ligand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76200" y="4038600"/>
            <a:ext cx="4495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ea typeface="ＭＳ Ｐゴシック" charset="-128"/>
              </a:rPr>
              <a:t>Ethylenediaminetetraacetic acid (EDTA):</a:t>
            </a:r>
          </a:p>
          <a:p>
            <a:pPr algn="ctr"/>
            <a:r>
              <a:rPr lang="en-US" sz="2000">
                <a:ea typeface="ＭＳ Ｐゴシック" charset="-128"/>
              </a:rPr>
              <a:t>   - Sequestering agent</a:t>
            </a:r>
          </a:p>
        </p:txBody>
      </p:sp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4648200" y="6153150"/>
            <a:ext cx="20701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ea typeface="ＭＳ Ｐゴシック" charset="-128"/>
              </a:rPr>
              <a:t>(b) [Co(EDTA)]</a:t>
            </a:r>
            <a:r>
              <a:rPr lang="en-US" sz="2000" baseline="30000">
                <a:ea typeface="ＭＳ Ｐゴシック" charset="-128"/>
              </a:rPr>
              <a:t>3+</a:t>
            </a:r>
            <a:endParaRPr lang="en-US" sz="2000">
              <a:ea typeface="ＭＳ Ｐゴシック" charset="-128"/>
            </a:endParaRPr>
          </a:p>
        </p:txBody>
      </p:sp>
      <p:pic>
        <p:nvPicPr>
          <p:cNvPr id="6963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04875" y="1676400"/>
            <a:ext cx="7477125" cy="2387600"/>
          </a:xfrm>
        </p:spPr>
      </p:pic>
      <p:sp>
        <p:nvSpPr>
          <p:cNvPr id="6964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BF9D4-0F73-46DE-8153-269D12CF59DC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71684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168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90AF744B-BAB0-4BAE-8BF5-14F786E00EB6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24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7168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7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5A94131A-36BA-41C1-844F-335B84B19462}" type="slidenum">
              <a:rPr lang="en-US" sz="1100" b="1">
                <a:solidFill>
                  <a:srgbClr val="F7D300"/>
                </a:solidFill>
              </a:rPr>
              <a:pPr algn="r"/>
              <a:t>24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Ligand Displacement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732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305800" cy="35814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Ligands with a higher affinity for metal cation will displace ligands with less affinity.</a:t>
            </a:r>
          </a:p>
          <a:p>
            <a:pPr>
              <a:spcBef>
                <a:spcPts val="18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NH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is a stronger Lewis base than H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2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O.</a:t>
            </a:r>
          </a:p>
          <a:p>
            <a:pPr>
              <a:spcBef>
                <a:spcPts val="1800"/>
              </a:spcBef>
            </a:pPr>
            <a:r>
              <a:rPr lang="en-US" smtClean="0">
                <a:solidFill>
                  <a:srgbClr val="00B050"/>
                </a:solidFill>
                <a:latin typeface="Arial" charset="0"/>
                <a:ea typeface="ＭＳ Ｐゴシック" charset="-128"/>
                <a:cs typeface="Arial" charset="0"/>
              </a:rPr>
              <a:t>Ni(H</a:t>
            </a:r>
            <a:r>
              <a:rPr lang="en-US" baseline="-25000" smtClean="0">
                <a:solidFill>
                  <a:srgbClr val="00B050"/>
                </a:solidFill>
                <a:latin typeface="Arial" charset="0"/>
                <a:ea typeface="ＭＳ Ｐゴシック" charset="-128"/>
                <a:cs typeface="Arial" charset="0"/>
              </a:rPr>
              <a:t>2</a:t>
            </a:r>
            <a:r>
              <a:rPr lang="en-US" smtClean="0">
                <a:solidFill>
                  <a:srgbClr val="00B050"/>
                </a:solidFill>
                <a:latin typeface="Arial" charset="0"/>
                <a:ea typeface="ＭＳ Ｐゴシック" charset="-128"/>
                <a:cs typeface="Arial" charset="0"/>
              </a:rPr>
              <a:t>O)</a:t>
            </a:r>
            <a:r>
              <a:rPr lang="en-US" baseline="-25000" smtClean="0">
                <a:solidFill>
                  <a:srgbClr val="00B050"/>
                </a:solidFill>
                <a:latin typeface="Arial" charset="0"/>
                <a:ea typeface="ＭＳ Ｐゴシック" charset="-128"/>
                <a:cs typeface="Arial" charset="0"/>
              </a:rPr>
              <a:t>6</a:t>
            </a:r>
            <a:r>
              <a:rPr lang="en-US" baseline="30000" smtClean="0">
                <a:solidFill>
                  <a:srgbClr val="00B050"/>
                </a:solidFill>
                <a:latin typeface="Arial" charset="0"/>
                <a:ea typeface="ＭＳ Ｐゴシック" charset="-128"/>
                <a:cs typeface="Arial" charset="0"/>
              </a:rPr>
              <a:t>2+  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+  6NH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 ⇌  </a:t>
            </a:r>
            <a:r>
              <a:rPr lang="en-US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Ni(NH</a:t>
            </a:r>
            <a:r>
              <a:rPr lang="en-US" baseline="-2500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)</a:t>
            </a:r>
            <a:r>
              <a:rPr lang="en-US" baseline="-2500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6</a:t>
            </a:r>
            <a:r>
              <a:rPr lang="en-US" baseline="3000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2+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 +  6H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2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O</a:t>
            </a:r>
          </a:p>
          <a:p>
            <a:pPr>
              <a:spcBef>
                <a:spcPts val="1800"/>
              </a:spcBef>
            </a:pPr>
            <a:r>
              <a:rPr lang="en-US" i="1" smtClean="0">
                <a:latin typeface="Arial" charset="0"/>
                <a:ea typeface="ＭＳ Ｐゴシック" charset="-128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f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= 5 × 10</a:t>
            </a:r>
            <a:r>
              <a:rPr lang="en-US" baseline="30000" smtClean="0">
                <a:latin typeface="Arial" charset="0"/>
                <a:ea typeface="ＭＳ Ｐゴシック" charset="-128"/>
                <a:cs typeface="Arial" charset="0"/>
              </a:rPr>
              <a:t>8</a:t>
            </a:r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  <a:p>
            <a:pPr>
              <a:spcBef>
                <a:spcPts val="1800"/>
              </a:spcBef>
            </a:pPr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  <a:p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373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062904-2D29-48BB-979A-5A878624139F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8467725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Ligand Displacement</a:t>
            </a: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685800" y="5556250"/>
            <a:ext cx="20780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B050"/>
                </a:solidFill>
              </a:rPr>
              <a:t>Ni(H</a:t>
            </a:r>
            <a:r>
              <a:rPr lang="en-US" sz="3200" baseline="-25000">
                <a:solidFill>
                  <a:srgbClr val="00B050"/>
                </a:solidFill>
              </a:rPr>
              <a:t>2</a:t>
            </a:r>
            <a:r>
              <a:rPr lang="en-US" sz="3200">
                <a:solidFill>
                  <a:srgbClr val="00B050"/>
                </a:solidFill>
              </a:rPr>
              <a:t>O)</a:t>
            </a:r>
            <a:r>
              <a:rPr lang="en-US" sz="3200" baseline="-25000">
                <a:solidFill>
                  <a:srgbClr val="00B050"/>
                </a:solidFill>
              </a:rPr>
              <a:t>6</a:t>
            </a:r>
            <a:r>
              <a:rPr lang="en-US" sz="3200" baseline="30000">
                <a:solidFill>
                  <a:srgbClr val="00B050"/>
                </a:solidFill>
              </a:rPr>
              <a:t>2+</a:t>
            </a:r>
            <a:endParaRPr lang="en-US" sz="3200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3733800" y="5562600"/>
            <a:ext cx="20542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Ni(NH</a:t>
            </a:r>
            <a:r>
              <a:rPr lang="en-US" sz="3200" baseline="-25000">
                <a:solidFill>
                  <a:srgbClr val="0070C0"/>
                </a:solidFill>
              </a:rPr>
              <a:t>3</a:t>
            </a:r>
            <a:r>
              <a:rPr lang="en-US" sz="3200">
                <a:solidFill>
                  <a:srgbClr val="0070C0"/>
                </a:solidFill>
              </a:rPr>
              <a:t>)</a:t>
            </a:r>
            <a:r>
              <a:rPr lang="en-US" sz="3200" baseline="-25000">
                <a:solidFill>
                  <a:srgbClr val="0070C0"/>
                </a:solidFill>
              </a:rPr>
              <a:t>6</a:t>
            </a:r>
            <a:r>
              <a:rPr lang="en-US" sz="3200" baseline="30000">
                <a:solidFill>
                  <a:srgbClr val="0070C0"/>
                </a:solidFill>
              </a:rPr>
              <a:t>2+</a:t>
            </a:r>
            <a:endParaRPr lang="en-US" sz="3200"/>
          </a:p>
        </p:txBody>
      </p:sp>
      <p:cxnSp>
        <p:nvCxnSpPr>
          <p:cNvPr id="74759" name="Straight Arrow Connector 8"/>
          <p:cNvCxnSpPr>
            <a:cxnSpLocks noChangeShapeType="1"/>
            <a:stCxn id="74757" idx="3"/>
            <a:endCxn id="74758" idx="1"/>
          </p:cNvCxnSpPr>
          <p:nvPr/>
        </p:nvCxnSpPr>
        <p:spPr bwMode="auto">
          <a:xfrm>
            <a:off x="2763838" y="5797550"/>
            <a:ext cx="969962" cy="63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4760" name="Straight Arrow Connector 8"/>
          <p:cNvCxnSpPr>
            <a:cxnSpLocks noChangeShapeType="1"/>
            <a:stCxn id="74758" idx="3"/>
            <a:endCxn id="74761" idx="1"/>
          </p:cNvCxnSpPr>
          <p:nvPr/>
        </p:nvCxnSpPr>
        <p:spPr bwMode="auto">
          <a:xfrm>
            <a:off x="5788025" y="5803900"/>
            <a:ext cx="765175" cy="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4761" name="Rectangle 24"/>
          <p:cNvSpPr>
            <a:spLocks noChangeArrowheads="1"/>
          </p:cNvSpPr>
          <p:nvPr/>
        </p:nvSpPr>
        <p:spPr bwMode="auto">
          <a:xfrm>
            <a:off x="6553200" y="5562600"/>
            <a:ext cx="17653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7030A0"/>
                </a:solidFill>
              </a:rPr>
              <a:t>Ni(en)</a:t>
            </a:r>
            <a:r>
              <a:rPr lang="en-US" sz="3200" baseline="-25000">
                <a:solidFill>
                  <a:srgbClr val="7030A0"/>
                </a:solidFill>
              </a:rPr>
              <a:t>3</a:t>
            </a:r>
            <a:r>
              <a:rPr lang="en-US" sz="3200" baseline="30000">
                <a:solidFill>
                  <a:srgbClr val="7030A0"/>
                </a:solidFill>
              </a:rPr>
              <a:t>2+</a:t>
            </a:r>
            <a:endParaRPr lang="en-US" sz="3200">
              <a:solidFill>
                <a:srgbClr val="7030A0"/>
              </a:solidFill>
            </a:endParaRPr>
          </a:p>
        </p:txBody>
      </p:sp>
      <p:sp>
        <p:nvSpPr>
          <p:cNvPr id="74762" name="TextBox 29"/>
          <p:cNvSpPr txBox="1">
            <a:spLocks noChangeArrowheads="1"/>
          </p:cNvSpPr>
          <p:nvPr/>
        </p:nvSpPr>
        <p:spPr bwMode="auto">
          <a:xfrm>
            <a:off x="2619375" y="5249863"/>
            <a:ext cx="10779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ea typeface="ＭＳ Ｐゴシック" charset="-128"/>
              </a:rPr>
              <a:t>+ NH</a:t>
            </a:r>
            <a:r>
              <a:rPr lang="en-US" sz="2600" baseline="-25000">
                <a:ea typeface="ＭＳ Ｐゴシック" charset="-128"/>
              </a:rPr>
              <a:t>3</a:t>
            </a:r>
          </a:p>
        </p:txBody>
      </p:sp>
      <p:sp>
        <p:nvSpPr>
          <p:cNvPr id="74763" name="TextBox 30"/>
          <p:cNvSpPr txBox="1">
            <a:spLocks noChangeArrowheads="1"/>
          </p:cNvSpPr>
          <p:nvPr/>
        </p:nvSpPr>
        <p:spPr bwMode="auto">
          <a:xfrm>
            <a:off x="5634038" y="5249863"/>
            <a:ext cx="84296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ea typeface="ＭＳ Ｐゴシック" charset="-128"/>
              </a:rPr>
              <a:t>+ en</a:t>
            </a:r>
            <a:endParaRPr lang="en-US" sz="2600" baseline="-25000">
              <a:ea typeface="ＭＳ Ｐゴシック" charset="-128"/>
            </a:endParaRPr>
          </a:p>
        </p:txBody>
      </p:sp>
      <p:sp>
        <p:nvSpPr>
          <p:cNvPr id="7476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1474F7-5ADC-4BA2-B604-8389B78E12B3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Chelate Effect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6804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3733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Chelate Effect:</a:t>
            </a:r>
          </a:p>
          <a:p>
            <a:pPr lvl="1">
              <a:spcBef>
                <a:spcPts val="12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Greater affinity of metal ions for polydentate ligands than for monodentate ligands</a:t>
            </a:r>
          </a:p>
          <a:p>
            <a:pPr eaLnBrk="1" hangingPunct="1">
              <a:spcBef>
                <a:spcPts val="1200"/>
              </a:spcBef>
            </a:pPr>
            <a:r>
              <a:rPr lang="en-US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Ni(NH</a:t>
            </a:r>
            <a:r>
              <a:rPr lang="en-US" baseline="-2500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)</a:t>
            </a:r>
            <a:r>
              <a:rPr lang="en-US" baseline="-2500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6</a:t>
            </a:r>
            <a:r>
              <a:rPr lang="en-US" baseline="30000" smtClean="0">
                <a:solidFill>
                  <a:srgbClr val="0070C0"/>
                </a:solidFill>
                <a:latin typeface="Arial" charset="0"/>
                <a:ea typeface="ＭＳ Ｐゴシック" charset="-128"/>
                <a:cs typeface="Arial" charset="0"/>
              </a:rPr>
              <a:t>2+</a:t>
            </a:r>
            <a:r>
              <a:rPr lang="en-US" baseline="30000" smtClean="0"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+ 3 en  ⇌ </a:t>
            </a:r>
            <a:r>
              <a:rPr lang="en-US" smtClean="0">
                <a:solidFill>
                  <a:srgbClr val="7030A0"/>
                </a:solidFill>
                <a:latin typeface="Arial" charset="0"/>
                <a:ea typeface="ＭＳ Ｐゴシック" charset="-128"/>
                <a:cs typeface="Arial" charset="0"/>
              </a:rPr>
              <a:t>Ni(en)</a:t>
            </a:r>
            <a:r>
              <a:rPr lang="en-US" baseline="-25000" smtClean="0">
                <a:solidFill>
                  <a:srgbClr val="7030A0"/>
                </a:solidFill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baseline="30000" smtClean="0">
                <a:solidFill>
                  <a:srgbClr val="7030A0"/>
                </a:solidFill>
                <a:latin typeface="Arial" charset="0"/>
                <a:ea typeface="ＭＳ Ｐゴシック" charset="-128"/>
                <a:cs typeface="Arial" charset="0"/>
              </a:rPr>
              <a:t>2+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+ 6 NH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  <a:p>
            <a:pPr lvl="1" eaLnBrk="1" hangingPunct="1">
              <a:spcBef>
                <a:spcPts val="1200"/>
              </a:spcBef>
            </a:pPr>
            <a:r>
              <a:rPr lang="en-US" sz="3000" i="1" smtClean="0">
                <a:latin typeface="Arial" charset="0"/>
                <a:ea typeface="ＭＳ Ｐゴシック" charset="-128"/>
                <a:cs typeface="Arial" charset="0"/>
              </a:rPr>
              <a:t>K</a:t>
            </a:r>
            <a:r>
              <a:rPr lang="en-US" sz="3000" baseline="-25000" smtClean="0">
                <a:latin typeface="Arial" charset="0"/>
                <a:ea typeface="ＭＳ Ｐゴシック" charset="-128"/>
                <a:cs typeface="Arial" charset="0"/>
              </a:rPr>
              <a:t>f</a:t>
            </a: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 = 1.1 × 10</a:t>
            </a:r>
            <a:r>
              <a:rPr lang="en-US" sz="3000" baseline="30000" smtClean="0">
                <a:latin typeface="Arial" charset="0"/>
                <a:ea typeface="ＭＳ Ｐゴシック" charset="-128"/>
                <a:cs typeface="Arial" charset="0"/>
              </a:rPr>
              <a:t>18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Entropy-driven process!</a:t>
            </a:r>
          </a:p>
          <a:p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680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8451FBD-69E0-45D4-A435-1DC57214E3E2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7782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7782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074579DC-A8E6-4584-9B05-AF2E908D5B3B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28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7783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08876FEB-56EA-4F16-95EF-BE018C9677AF}" type="slidenum">
              <a:rPr lang="en-US" sz="1100" b="1">
                <a:solidFill>
                  <a:srgbClr val="F7D300"/>
                </a:solidFill>
              </a:rPr>
              <a:pPr algn="r"/>
              <a:t>28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6082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Crystal Field Theory</a:t>
            </a:r>
          </a:p>
        </p:txBody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3886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Crystal Field Splitting: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Separation of a set of </a:t>
            </a:r>
            <a:r>
              <a:rPr lang="en-US" i="1" smtClean="0">
                <a:latin typeface="Arial" charset="0"/>
                <a:ea typeface="ＭＳ Ｐゴシック" charset="-128"/>
                <a:cs typeface="Arial" charset="0"/>
              </a:rPr>
              <a:t>d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orbitals into subsets with different energies as a result of interactions between electrons in those orbitals with lone pairs of electrons in ligands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Crystal Field Splitting Energy (</a:t>
            </a: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  <a:sym typeface="Symbol" pitchFamily="18" charset="2"/>
              </a:rPr>
              <a:t></a:t>
            </a: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):</a:t>
            </a:r>
          </a:p>
          <a:p>
            <a:pPr lvl="1"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The difference in energy between subsets of </a:t>
            </a:r>
            <a:r>
              <a:rPr lang="en-US" i="1" smtClean="0">
                <a:latin typeface="Arial" charset="0"/>
                <a:ea typeface="ＭＳ Ｐゴシック" charset="-128"/>
                <a:cs typeface="Arial" charset="0"/>
              </a:rPr>
              <a:t>d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orbitals split by interactions in a crystal field</a:t>
            </a: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6E9272-849A-4F97-89AA-086319AE4590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Lewis Acids and Bases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458200" cy="2133600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Lewis Base:</a:t>
            </a:r>
          </a:p>
          <a:p>
            <a:pPr lvl="1" eaLnBrk="1" hangingPunct="1">
              <a:spcBef>
                <a:spcPts val="4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Substance that donates a lone pair of electrons</a:t>
            </a:r>
          </a:p>
          <a:p>
            <a:pPr eaLnBrk="1" hangingPunct="1">
              <a:spcBef>
                <a:spcPts val="4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Lewis Acid:</a:t>
            </a:r>
          </a:p>
          <a:p>
            <a:pPr lvl="1" eaLnBrk="1" hangingPunct="1">
              <a:spcBef>
                <a:spcPts val="4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Substance that accepts a lone pair of electrons</a:t>
            </a:r>
          </a:p>
        </p:txBody>
      </p:sp>
      <p:pic>
        <p:nvPicPr>
          <p:cNvPr id="3379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598863"/>
            <a:ext cx="7391400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2ABBDA-EDB4-41B7-A54A-903335621F4B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Crystal Field Splitting</a:t>
            </a:r>
          </a:p>
        </p:txBody>
      </p:sp>
      <p:sp>
        <p:nvSpPr>
          <p:cNvPr id="81924" name="Content Placeholder 9"/>
          <p:cNvSpPr>
            <a:spLocks noGrp="1"/>
          </p:cNvSpPr>
          <p:nvPr>
            <p:ph idx="1"/>
          </p:nvPr>
        </p:nvSpPr>
        <p:spPr>
          <a:xfrm>
            <a:off x="609600" y="2057400"/>
            <a:ext cx="3733800" cy="3810000"/>
          </a:xfrm>
        </p:spPr>
        <p:txBody>
          <a:bodyPr/>
          <a:lstStyle/>
          <a:p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Splitting of orbitals by lone pairs from ligands</a:t>
            </a:r>
          </a:p>
          <a:p>
            <a:pPr>
              <a:buFontTx/>
              <a:buNone/>
            </a:pPr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  <a:p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Degenerate </a:t>
            </a:r>
            <a:r>
              <a:rPr lang="en-US" i="1" smtClean="0">
                <a:latin typeface="Arial" charset="0"/>
                <a:ea typeface="ＭＳ Ｐゴシック" charset="-128"/>
                <a:cs typeface="Arial" charset="0"/>
              </a:rPr>
              <a:t>d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orbitals (same energy levels)</a:t>
            </a:r>
          </a:p>
          <a:p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  <a:p>
            <a:endParaRPr lang="en-US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8192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860550"/>
            <a:ext cx="4576763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26" name="Straight Arrow Connector 11"/>
          <p:cNvCxnSpPr>
            <a:cxnSpLocks noChangeShapeType="1"/>
          </p:cNvCxnSpPr>
          <p:nvPr/>
        </p:nvCxnSpPr>
        <p:spPr bwMode="auto">
          <a:xfrm>
            <a:off x="4191000" y="2819400"/>
            <a:ext cx="3048000" cy="15240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81927" name="Straight Arrow Connector 13"/>
          <p:cNvCxnSpPr>
            <a:cxnSpLocks noChangeShapeType="1"/>
          </p:cNvCxnSpPr>
          <p:nvPr/>
        </p:nvCxnSpPr>
        <p:spPr bwMode="auto">
          <a:xfrm>
            <a:off x="4191000" y="2819400"/>
            <a:ext cx="2819400" cy="175260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8192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F6F3FB-737B-47D5-B34A-AA154801D6E9}" type="slidenum">
              <a:rPr lang="en-US"/>
              <a:pPr/>
              <a:t>30</a:t>
            </a:fld>
            <a:endParaRPr lang="en-US"/>
          </a:p>
        </p:txBody>
      </p:sp>
      <p:cxnSp>
        <p:nvCxnSpPr>
          <p:cNvPr id="81929" name="Straight Arrow Connector 11"/>
          <p:cNvCxnSpPr>
            <a:cxnSpLocks noChangeShapeType="1"/>
          </p:cNvCxnSpPr>
          <p:nvPr/>
        </p:nvCxnSpPr>
        <p:spPr bwMode="auto">
          <a:xfrm>
            <a:off x="3657600" y="4648200"/>
            <a:ext cx="1143000" cy="76200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1141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Color of Complex Ions</a:t>
            </a:r>
          </a:p>
        </p:txBody>
      </p:sp>
      <p:sp>
        <p:nvSpPr>
          <p:cNvPr id="83972" name="TextBox 4"/>
          <p:cNvSpPr txBox="1">
            <a:spLocks noChangeArrowheads="1"/>
          </p:cNvSpPr>
          <p:nvPr/>
        </p:nvSpPr>
        <p:spPr bwMode="auto">
          <a:xfrm>
            <a:off x="2443163" y="5715000"/>
            <a:ext cx="2193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ea typeface="ＭＳ Ｐゴシック" charset="-128"/>
              </a:rPr>
              <a:t>Cr</a:t>
            </a:r>
            <a:r>
              <a:rPr lang="en-US" sz="2800" baseline="30000">
                <a:ea typeface="ＭＳ Ｐゴシック" charset="-128"/>
              </a:rPr>
              <a:t>3+ </a:t>
            </a:r>
            <a:r>
              <a:rPr lang="en-US" sz="2800">
                <a:ea typeface="ＭＳ Ｐゴシック" charset="-128"/>
              </a:rPr>
              <a:t>: [Ar]3</a:t>
            </a:r>
            <a:r>
              <a:rPr lang="en-US" sz="2800" i="1">
                <a:ea typeface="ＭＳ Ｐゴシック" charset="-128"/>
              </a:rPr>
              <a:t>d</a:t>
            </a:r>
            <a:r>
              <a:rPr lang="en-US" sz="2800" baseline="30000">
                <a:ea typeface="ＭＳ Ｐゴシック" charset="-128"/>
              </a:rPr>
              <a:t>3</a:t>
            </a:r>
            <a:endParaRPr lang="en-US" sz="2800">
              <a:ea typeface="ＭＳ Ｐゴシック" charset="-128"/>
            </a:endParaRPr>
          </a:p>
        </p:txBody>
      </p:sp>
      <p:sp>
        <p:nvSpPr>
          <p:cNvPr id="83973" name="TextBox 6"/>
          <p:cNvSpPr txBox="1">
            <a:spLocks noChangeArrowheads="1"/>
          </p:cNvSpPr>
          <p:nvPr/>
        </p:nvSpPr>
        <p:spPr bwMode="auto">
          <a:xfrm>
            <a:off x="5334000" y="5486400"/>
            <a:ext cx="3581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ea typeface="ＭＳ Ｐゴシック" charset="-128"/>
              </a:rPr>
              <a:t>Absorption of photon, E = </a:t>
            </a:r>
            <a:r>
              <a:rPr lang="en-US" sz="2800" i="1">
                <a:ea typeface="ＭＳ Ｐゴシック" charset="-128"/>
              </a:rPr>
              <a:t>h</a:t>
            </a:r>
            <a:r>
              <a:rPr lang="el-GR" sz="2800" i="1">
                <a:ea typeface="ＭＳ Ｐゴシック" charset="-128"/>
              </a:rPr>
              <a:t>ν</a:t>
            </a:r>
            <a:r>
              <a:rPr lang="en-US" sz="2800" i="1">
                <a:ea typeface="ＭＳ Ｐゴシック" charset="-128"/>
              </a:rPr>
              <a:t> = </a:t>
            </a:r>
            <a:r>
              <a:rPr lang="en-US" sz="2800">
                <a:ea typeface="ＭＳ Ｐゴシック" charset="-128"/>
              </a:rPr>
              <a:t>∆</a:t>
            </a:r>
            <a:r>
              <a:rPr lang="en-US" sz="2800" baseline="-25000">
                <a:ea typeface="ＭＳ Ｐゴシック" charset="-128"/>
              </a:rPr>
              <a:t>o</a:t>
            </a:r>
            <a:endParaRPr lang="en-US" sz="2800">
              <a:ea typeface="ＭＳ Ｐゴシック" charset="-128"/>
            </a:endParaRPr>
          </a:p>
        </p:txBody>
      </p:sp>
      <p:pic>
        <p:nvPicPr>
          <p:cNvPr id="8397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752600"/>
            <a:ext cx="82296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EF85617-3E07-43C2-8B0A-56FBF3233517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Color of Complex Ions</a:t>
            </a:r>
          </a:p>
        </p:txBody>
      </p:sp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152400" y="1447800"/>
            <a:ext cx="4267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>
                <a:ea typeface="ＭＳ Ｐゴシック" charset="-128"/>
              </a:rPr>
              <a:t> </a:t>
            </a:r>
            <a:r>
              <a:rPr lang="en-US" sz="3000">
                <a:ea typeface="ＭＳ Ｐゴシック" charset="-128"/>
              </a:rPr>
              <a:t>Color Wheel:</a:t>
            </a:r>
          </a:p>
          <a:p>
            <a:pPr lvl="1">
              <a:buFont typeface="Arial" charset="0"/>
              <a:buChar char="•"/>
            </a:pPr>
            <a:r>
              <a:rPr lang="en-US" sz="3000">
                <a:ea typeface="ＭＳ Ｐゴシック" charset="-128"/>
              </a:rPr>
              <a:t> Color observed is complementary (opposite) of color of absorbed light</a:t>
            </a:r>
          </a:p>
          <a:p>
            <a:pPr lvl="1">
              <a:buFont typeface="Arial" charset="0"/>
              <a:buChar char="•"/>
            </a:pPr>
            <a:r>
              <a:rPr lang="en-US" sz="3000">
                <a:ea typeface="ＭＳ Ｐゴシック" charset="-128"/>
              </a:rPr>
              <a:t> Example:</a:t>
            </a:r>
          </a:p>
          <a:p>
            <a:pPr marL="690563" lvl="2">
              <a:buFont typeface="Arial" charset="0"/>
              <a:buChar char="•"/>
            </a:pPr>
            <a:r>
              <a:rPr lang="en-US" sz="3000">
                <a:ea typeface="ＭＳ Ｐゴシック" charset="-128"/>
              </a:rPr>
              <a:t> absorbed = red</a:t>
            </a:r>
          </a:p>
          <a:p>
            <a:pPr marL="690563" lvl="2">
              <a:buFont typeface="Arial" charset="0"/>
              <a:buChar char="•"/>
            </a:pPr>
            <a:r>
              <a:rPr lang="en-US" sz="3000">
                <a:ea typeface="ＭＳ Ｐゴシック" charset="-128"/>
              </a:rPr>
              <a:t> observed = green</a:t>
            </a:r>
          </a:p>
        </p:txBody>
      </p:sp>
      <p:pic>
        <p:nvPicPr>
          <p:cNvPr id="8602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14825" y="2209800"/>
            <a:ext cx="4676775" cy="3800475"/>
          </a:xfrm>
        </p:spPr>
      </p:pic>
      <p:sp>
        <p:nvSpPr>
          <p:cNvPr id="8602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E29781-5B3D-41EB-B2A1-46A0424F0B41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077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Color of Complex Ions </a:t>
            </a:r>
          </a:p>
        </p:txBody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38100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[Cu(NH</a:t>
            </a:r>
            <a:r>
              <a:rPr lang="en-US" sz="2800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)</a:t>
            </a:r>
            <a:r>
              <a:rPr lang="en-US" sz="2800" baseline="-25000" smtClean="0">
                <a:latin typeface="Arial" charset="0"/>
                <a:ea typeface="ＭＳ Ｐゴシック" charset="-128"/>
                <a:cs typeface="Arial" charset="0"/>
              </a:rPr>
              <a:t>4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]</a:t>
            </a:r>
            <a:r>
              <a:rPr lang="en-US" sz="2800" baseline="30000" smtClean="0">
                <a:latin typeface="Arial" charset="0"/>
                <a:ea typeface="ＭＳ Ｐゴシック" charset="-128"/>
                <a:cs typeface="Arial" charset="0"/>
              </a:rPr>
              <a:t>2+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: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Absorbs  yellow, orange, and red… </a:t>
            </a:r>
          </a:p>
        </p:txBody>
      </p:sp>
      <p:sp>
        <p:nvSpPr>
          <p:cNvPr id="88069" name="TextBox 6"/>
          <p:cNvSpPr txBox="1">
            <a:spLocks noChangeArrowheads="1"/>
          </p:cNvSpPr>
          <p:nvPr/>
        </p:nvSpPr>
        <p:spPr bwMode="auto">
          <a:xfrm>
            <a:off x="5029200" y="5029200"/>
            <a:ext cx="3962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800">
                <a:ea typeface="ＭＳ Ｐゴシック" charset="-128"/>
              </a:rPr>
              <a:t>…so observed color of complex is navy blue.</a:t>
            </a:r>
          </a:p>
        </p:txBody>
      </p:sp>
      <p:pic>
        <p:nvPicPr>
          <p:cNvPr id="8807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733800"/>
            <a:ext cx="40386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6775" y="1712913"/>
            <a:ext cx="4129088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127EE-E772-4EC5-AAF4-53DD5BADBD55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4"/>
          <p:cNvSpPr>
            <a:spLocks noChangeArrowheads="1"/>
          </p:cNvSpPr>
          <p:nvPr/>
        </p:nvSpPr>
        <p:spPr bwMode="auto">
          <a:xfrm>
            <a:off x="4876800" y="4876800"/>
            <a:ext cx="457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14" name="Content Placeholder 8"/>
          <p:cNvSpPr>
            <a:spLocks noGrp="1"/>
          </p:cNvSpPr>
          <p:nvPr>
            <p:ph idx="1"/>
          </p:nvPr>
        </p:nvSpPr>
        <p:spPr>
          <a:xfrm>
            <a:off x="533400" y="2743200"/>
            <a:ext cx="3505200" cy="2133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Example: </a:t>
            </a:r>
          </a:p>
          <a:p>
            <a:pPr lvl="1">
              <a:spcBef>
                <a:spcPts val="600"/>
              </a:spcBef>
            </a:pP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Cu</a:t>
            </a:r>
            <a:r>
              <a:rPr lang="en-US" sz="3000" baseline="30000" smtClean="0">
                <a:latin typeface="Arial" charset="0"/>
                <a:ea typeface="ＭＳ Ｐゴシック" charset="-128"/>
                <a:cs typeface="Arial" charset="0"/>
              </a:rPr>
              <a:t>2+</a:t>
            </a: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:  [Ar] 3</a:t>
            </a:r>
            <a:r>
              <a:rPr lang="en-US" sz="3000" i="1" smtClean="0">
                <a:latin typeface="Arial" charset="0"/>
                <a:ea typeface="ＭＳ Ｐゴシック" charset="-128"/>
                <a:cs typeface="Arial" charset="0"/>
              </a:rPr>
              <a:t>d</a:t>
            </a:r>
            <a:r>
              <a:rPr lang="en-US" sz="3000" baseline="30000" smtClean="0">
                <a:latin typeface="Arial" charset="0"/>
                <a:ea typeface="ＭＳ Ｐゴシック" charset="-128"/>
                <a:cs typeface="Arial" charset="0"/>
              </a:rPr>
              <a:t>9</a:t>
            </a:r>
          </a:p>
          <a:p>
            <a:pPr lvl="1">
              <a:spcBef>
                <a:spcPts val="600"/>
              </a:spcBef>
            </a:pP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[Cu(NH</a:t>
            </a:r>
            <a:r>
              <a:rPr lang="en-US" sz="3000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)</a:t>
            </a:r>
            <a:r>
              <a:rPr lang="en-US" sz="3000" baseline="-25000" smtClean="0">
                <a:latin typeface="Arial" charset="0"/>
                <a:ea typeface="ＭＳ Ｐゴシック" charset="-128"/>
                <a:cs typeface="Arial" charset="0"/>
              </a:rPr>
              <a:t>4</a:t>
            </a: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]</a:t>
            </a:r>
            <a:r>
              <a:rPr lang="en-US" sz="3000" baseline="30000" smtClean="0">
                <a:latin typeface="Arial" charset="0"/>
                <a:ea typeface="ＭＳ Ｐゴシック" charset="-128"/>
                <a:cs typeface="Arial" charset="0"/>
              </a:rPr>
              <a:t>2+</a:t>
            </a:r>
            <a:endParaRPr lang="en-US" sz="3000" smtClean="0">
              <a:latin typeface="Arial" charset="0"/>
              <a:ea typeface="ＭＳ Ｐゴシック" charset="-128"/>
              <a:cs typeface="Arial" charset="0"/>
            </a:endParaRPr>
          </a:p>
          <a:p>
            <a:endParaRPr lang="en-US" sz="30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9011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6125" y="1295400"/>
            <a:ext cx="38258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Rectangle 9"/>
          <p:cNvSpPr>
            <a:spLocks noChangeArrowheads="1"/>
          </p:cNvSpPr>
          <p:nvPr/>
        </p:nvSpPr>
        <p:spPr bwMode="auto">
          <a:xfrm>
            <a:off x="7467600" y="3581400"/>
            <a:ext cx="990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1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990C31-9E46-450B-B1FB-CC58ED927BD6}" type="slidenum">
              <a:rPr lang="en-US"/>
              <a:pPr/>
              <a:t>34</a:t>
            </a:fld>
            <a:endParaRPr 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0772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Square-Planar Splitting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Tetrahedral Splitting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60198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Box 4"/>
          <p:cNvSpPr txBox="1">
            <a:spLocks noChangeArrowheads="1"/>
          </p:cNvSpPr>
          <p:nvPr/>
        </p:nvSpPr>
        <p:spPr bwMode="auto">
          <a:xfrm>
            <a:off x="5715000" y="4876800"/>
            <a:ext cx="25114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400">
                <a:ea typeface="ＭＳ Ｐゴシック" charset="-128"/>
              </a:rPr>
              <a:t>Example:</a:t>
            </a:r>
          </a:p>
          <a:p>
            <a:r>
              <a:rPr lang="en-US" sz="3400">
                <a:ea typeface="ＭＳ Ｐゴシック" charset="-128"/>
              </a:rPr>
              <a:t>[Zn(NH</a:t>
            </a:r>
            <a:r>
              <a:rPr lang="en-US" sz="3400" baseline="-25000">
                <a:ea typeface="ＭＳ Ｐゴシック" charset="-128"/>
              </a:rPr>
              <a:t>3</a:t>
            </a:r>
            <a:r>
              <a:rPr lang="en-US" sz="3400">
                <a:ea typeface="ＭＳ Ｐゴシック" charset="-128"/>
              </a:rPr>
              <a:t>)</a:t>
            </a:r>
            <a:r>
              <a:rPr lang="en-US" sz="3400" baseline="-25000">
                <a:ea typeface="ＭＳ Ｐゴシック" charset="-128"/>
              </a:rPr>
              <a:t>4</a:t>
            </a:r>
            <a:r>
              <a:rPr lang="en-US" sz="3400">
                <a:ea typeface="ＭＳ Ｐゴシック" charset="-128"/>
              </a:rPr>
              <a:t>]</a:t>
            </a:r>
            <a:r>
              <a:rPr lang="en-US" sz="3400" baseline="30000">
                <a:ea typeface="ＭＳ Ｐゴシック" charset="-128"/>
              </a:rPr>
              <a:t>2+</a:t>
            </a:r>
            <a:endParaRPr lang="en-US" sz="3400">
              <a:ea typeface="ＭＳ Ｐゴシック" charset="-128"/>
            </a:endParaRPr>
          </a:p>
        </p:txBody>
      </p:sp>
      <p:sp>
        <p:nvSpPr>
          <p:cNvPr id="9114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8E545B6-751B-4E33-B377-F001ED7F53BE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Content Placeholder 2"/>
          <p:cNvSpPr>
            <a:spLocks noGrp="1"/>
          </p:cNvSpPr>
          <p:nvPr>
            <p:ph idx="1"/>
          </p:nvPr>
        </p:nvSpPr>
        <p:spPr>
          <a:xfrm>
            <a:off x="685800" y="59436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mtClean="0">
                <a:latin typeface="Arial" charset="0"/>
                <a:ea typeface="ＭＳ Ｐゴシック" charset="-128"/>
                <a:cs typeface="Arial" charset="0"/>
              </a:rPr>
              <a:t>Δ</a:t>
            </a:r>
            <a:r>
              <a:rPr lang="en-US" baseline="-25000" smtClean="0">
                <a:latin typeface="Arial" charset="0"/>
                <a:ea typeface="ＭＳ Ｐゴシック" charset="-128"/>
                <a:cs typeface="Arial" charset="0"/>
              </a:rPr>
              <a:t>o</a:t>
            </a: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 increases</a:t>
            </a:r>
          </a:p>
        </p:txBody>
      </p:sp>
      <p:sp>
        <p:nvSpPr>
          <p:cNvPr id="92162" name="Right Arrow 4"/>
          <p:cNvSpPr>
            <a:spLocks noChangeArrowheads="1"/>
          </p:cNvSpPr>
          <p:nvPr/>
        </p:nvSpPr>
        <p:spPr bwMode="auto">
          <a:xfrm>
            <a:off x="1828800" y="5638800"/>
            <a:ext cx="5943600" cy="381000"/>
          </a:xfrm>
          <a:prstGeom prst="rightArrow">
            <a:avLst>
              <a:gd name="adj1" fmla="val 50000"/>
              <a:gd name="adj2" fmla="val 49978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83D7E86-E4EF-4D86-AE64-3B2A6EA8F04E}" type="slidenum">
              <a:rPr lang="en-US"/>
              <a:pPr/>
              <a:t>36</a:t>
            </a:fld>
            <a:endParaRPr lang="en-US"/>
          </a:p>
        </p:txBody>
      </p:sp>
      <p:pic>
        <p:nvPicPr>
          <p:cNvPr id="9216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Spectrochemical Series</a:t>
            </a:r>
          </a:p>
        </p:txBody>
      </p:sp>
      <p:sp>
        <p:nvSpPr>
          <p:cNvPr id="93188" name="TextBox 4"/>
          <p:cNvSpPr txBox="1">
            <a:spLocks noChangeArrowheads="1"/>
          </p:cNvSpPr>
          <p:nvPr/>
        </p:nvSpPr>
        <p:spPr bwMode="auto">
          <a:xfrm>
            <a:off x="685800" y="4787900"/>
            <a:ext cx="4495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ea typeface="ＭＳ Ｐゴシック" charset="-128"/>
              </a:rPr>
              <a:t>Crystal field splitting energy (∆) increases as field strength increases.</a:t>
            </a:r>
          </a:p>
        </p:txBody>
      </p:sp>
      <p:sp>
        <p:nvSpPr>
          <p:cNvPr id="93189" name="TextBox 5"/>
          <p:cNvSpPr txBox="1">
            <a:spLocks noChangeArrowheads="1"/>
          </p:cNvSpPr>
          <p:nvPr/>
        </p:nvSpPr>
        <p:spPr bwMode="auto">
          <a:xfrm>
            <a:off x="609600" y="1600200"/>
            <a:ext cx="46482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ea typeface="ＭＳ Ｐゴシック" charset="-128"/>
              </a:rPr>
              <a:t>Spectrochemical Series:</a:t>
            </a:r>
          </a:p>
          <a:p>
            <a:r>
              <a:rPr lang="en-US" sz="2800">
                <a:ea typeface="ＭＳ Ｐゴシック" charset="-128"/>
              </a:rPr>
              <a:t>List of ligands rank ordered by their ability to the energies of </a:t>
            </a:r>
            <a:r>
              <a:rPr lang="en-US" sz="2800" i="1">
                <a:ea typeface="ＭＳ Ｐゴシック" charset="-128"/>
              </a:rPr>
              <a:t>d</a:t>
            </a:r>
            <a:r>
              <a:rPr lang="en-US" sz="2800">
                <a:ea typeface="ＭＳ Ｐゴシック" charset="-128"/>
              </a:rPr>
              <a:t> orbitals of transition metal ions</a:t>
            </a:r>
          </a:p>
        </p:txBody>
      </p:sp>
      <p:sp>
        <p:nvSpPr>
          <p:cNvPr id="9319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0EFF0B-08D3-46E8-8303-63785B32F3A0}" type="slidenum">
              <a:rPr lang="en-US"/>
              <a:pPr/>
              <a:t>37</a:t>
            </a:fld>
            <a:endParaRPr lang="en-US"/>
          </a:p>
        </p:txBody>
      </p:sp>
      <p:pic>
        <p:nvPicPr>
          <p:cNvPr id="9319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6075" y="1219200"/>
            <a:ext cx="34131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95236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9523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8A9872A6-B631-4055-B8D8-6778835E0708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38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9523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F24C29F5-E84E-4601-84E5-6580A52EB3CB}" type="slidenum">
              <a:rPr lang="en-US" sz="1100" b="1">
                <a:solidFill>
                  <a:srgbClr val="F7D300"/>
                </a:solidFill>
              </a:rPr>
              <a:pPr algn="r"/>
              <a:t>38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Magnetic Properties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284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648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Paramagnetism: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Attraction to magnetic field; requires unpaired electrons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High-Spin State: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Low field strength = small ∆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Maximize unpaired electrons</a:t>
            </a:r>
          </a:p>
          <a:p>
            <a:pPr>
              <a:spcBef>
                <a:spcPts val="600"/>
              </a:spcBef>
            </a:pPr>
            <a:r>
              <a:rPr lang="en-US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Low-Spin State: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High field strength = large ∆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Minimize unpaired electrons</a:t>
            </a:r>
          </a:p>
        </p:txBody>
      </p:sp>
      <p:sp>
        <p:nvSpPr>
          <p:cNvPr id="9728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EC3489-1BB5-4BFF-B329-3707EBDAA061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Lewis Acids and Bases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F342B0-715D-4FBD-A97F-9903EE8AA08A}" type="slidenum">
              <a:rPr lang="en-US"/>
              <a:pPr/>
              <a:t>4</a:t>
            </a:fld>
            <a:endParaRPr lang="en-US"/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3"/>
          <a:srcRect l="5627" t="3526" b="7822"/>
          <a:stretch>
            <a:fillRect/>
          </a:stretch>
        </p:blipFill>
        <p:spPr bwMode="auto">
          <a:xfrm>
            <a:off x="976313" y="3581400"/>
            <a:ext cx="729456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520825"/>
            <a:ext cx="46482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1628775"/>
            <a:ext cx="7162800" cy="4473575"/>
          </a:xfrm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Magnetism and Spin States</a:t>
            </a:r>
          </a:p>
        </p:txBody>
      </p:sp>
      <p:sp>
        <p:nvSpPr>
          <p:cNvPr id="98309" name="TextBox 6"/>
          <p:cNvSpPr txBox="1">
            <a:spLocks noChangeArrowheads="1"/>
          </p:cNvSpPr>
          <p:nvPr/>
        </p:nvSpPr>
        <p:spPr bwMode="auto">
          <a:xfrm>
            <a:off x="4114800" y="5249863"/>
            <a:ext cx="2362200" cy="769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Low field strength</a:t>
            </a:r>
            <a:endParaRPr lang="en-US" sz="2000">
              <a:ea typeface="ＭＳ Ｐゴシック" charset="-128"/>
              <a:cs typeface="Times New Roman" pitchFamily="18" charset="0"/>
            </a:endParaRPr>
          </a:p>
          <a:p>
            <a:pPr algn="ctr"/>
            <a:r>
              <a:rPr lang="en-US" sz="220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High-spin Fe</a:t>
            </a:r>
            <a:r>
              <a:rPr lang="en-US" sz="2200" baseline="3000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3+</a:t>
            </a:r>
          </a:p>
        </p:txBody>
      </p:sp>
      <p:sp>
        <p:nvSpPr>
          <p:cNvPr id="9831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C8F7802-8E9E-41A3-9F03-5A8DD18C13F8}" type="slidenum">
              <a:rPr lang="en-US"/>
              <a:pPr/>
              <a:t>40</a:t>
            </a:fld>
            <a:endParaRPr lang="en-US"/>
          </a:p>
        </p:txBody>
      </p:sp>
      <p:sp>
        <p:nvSpPr>
          <p:cNvPr id="98311" name="TextBox 7"/>
          <p:cNvSpPr txBox="1">
            <a:spLocks noChangeArrowheads="1"/>
          </p:cNvSpPr>
          <p:nvPr/>
        </p:nvSpPr>
        <p:spPr bwMode="auto">
          <a:xfrm>
            <a:off x="6477000" y="5249863"/>
            <a:ext cx="2438400" cy="769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High field strength</a:t>
            </a:r>
          </a:p>
          <a:p>
            <a:pPr algn="ctr"/>
            <a:r>
              <a:rPr lang="en-US" sz="220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Low-spin Fe</a:t>
            </a:r>
            <a:r>
              <a:rPr lang="en-US" sz="2200" baseline="30000"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3+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100356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0035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9FABCDA7-92D5-4E61-87A3-A42AA6821E9A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41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10035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9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84A5D101-F6C9-4D48-9EE9-7DB2D7D072BA}" type="slidenum">
              <a:rPr lang="en-US" sz="1100" b="1">
                <a:solidFill>
                  <a:srgbClr val="F7D300"/>
                </a:solidFill>
              </a:rPr>
              <a:pPr algn="r"/>
              <a:t>41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Stereoisomers of Complex 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533400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latin typeface="Arial"/>
                <a:ea typeface="ＭＳ Ｐゴシック" charset="0"/>
                <a:cs typeface="Arial"/>
              </a:rPr>
              <a:t>Square 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Planar </a:t>
            </a:r>
            <a:r>
              <a:rPr lang="en-US" sz="3000" dirty="0">
                <a:latin typeface="Arial"/>
                <a:ea typeface="ＭＳ Ｐゴシック" charset="0"/>
                <a:cs typeface="Arial"/>
              </a:rPr>
              <a:t>Geometric Isomers</a:t>
            </a:r>
            <a:r>
              <a:rPr lang="en-US" sz="3000" dirty="0" smtClean="0">
                <a:latin typeface="Arial"/>
                <a:ea typeface="ＭＳ Ｐゴシック" charset="0"/>
                <a:cs typeface="Arial"/>
              </a:rPr>
              <a:t>:</a:t>
            </a:r>
          </a:p>
          <a:p>
            <a:pPr marL="0" indent="0" algn="ctr">
              <a:buFontTx/>
              <a:buNone/>
              <a:defRPr/>
            </a:pPr>
            <a:r>
              <a:rPr lang="en-US" sz="3000" dirty="0" err="1" smtClean="0">
                <a:latin typeface="Arial"/>
                <a:ea typeface="ＭＳ Ｐゴシック" charset="0"/>
                <a:cs typeface="Arial"/>
              </a:rPr>
              <a:t>Pt</a:t>
            </a:r>
            <a:r>
              <a:rPr lang="en-US" sz="3000" dirty="0">
                <a:latin typeface="Arial"/>
                <a:ea typeface="ＭＳ Ｐゴシック" charset="0"/>
                <a:cs typeface="Arial"/>
              </a:rPr>
              <a:t>(NH</a:t>
            </a:r>
            <a:r>
              <a:rPr lang="en-US" sz="3000" baseline="-25000" dirty="0">
                <a:latin typeface="Arial"/>
                <a:ea typeface="ＭＳ Ｐゴシック" charset="0"/>
                <a:cs typeface="Arial"/>
              </a:rPr>
              <a:t>3</a:t>
            </a:r>
            <a:r>
              <a:rPr lang="en-US" sz="3000" dirty="0">
                <a:latin typeface="Arial"/>
                <a:ea typeface="ＭＳ Ｐゴシック" charset="0"/>
                <a:cs typeface="Arial"/>
              </a:rPr>
              <a:t>)</a:t>
            </a:r>
            <a:r>
              <a:rPr lang="en-US" sz="3000" baseline="-25000" dirty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3000" dirty="0">
                <a:latin typeface="Arial"/>
                <a:ea typeface="ＭＳ Ｐゴシック" charset="0"/>
                <a:cs typeface="Arial"/>
              </a:rPr>
              <a:t>Cl</a:t>
            </a:r>
            <a:r>
              <a:rPr lang="en-US" sz="3000" baseline="-25000" dirty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3000" dirty="0">
                <a:latin typeface="Arial"/>
                <a:ea typeface="ＭＳ Ｐゴシック" charset="0"/>
                <a:cs typeface="Arial"/>
              </a:rPr>
              <a:t> </a:t>
            </a:r>
          </a:p>
        </p:txBody>
      </p:sp>
      <p:pic>
        <p:nvPicPr>
          <p:cNvPr id="102405" name="Picture 9"/>
          <p:cNvPicPr>
            <a:picLocks noChangeAspect="1" noChangeArrowheads="1"/>
          </p:cNvPicPr>
          <p:nvPr/>
        </p:nvPicPr>
        <p:blipFill>
          <a:blip r:embed="rId2"/>
          <a:srcRect r="-3484" b="17834"/>
          <a:stretch>
            <a:fillRect/>
          </a:stretch>
        </p:blipFill>
        <p:spPr bwMode="auto">
          <a:xfrm>
            <a:off x="609600" y="2743200"/>
            <a:ext cx="381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10"/>
          <p:cNvPicPr>
            <a:picLocks noChangeAspect="1" noChangeArrowheads="1"/>
          </p:cNvPicPr>
          <p:nvPr/>
        </p:nvPicPr>
        <p:blipFill>
          <a:blip r:embed="rId3"/>
          <a:srcRect b="17500"/>
          <a:stretch>
            <a:fillRect/>
          </a:stretch>
        </p:blipFill>
        <p:spPr bwMode="auto">
          <a:xfrm>
            <a:off x="4865688" y="2743200"/>
            <a:ext cx="36687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Box 4"/>
          <p:cNvSpPr txBox="1">
            <a:spLocks noChangeArrowheads="1"/>
          </p:cNvSpPr>
          <p:nvPr/>
        </p:nvSpPr>
        <p:spPr bwMode="auto">
          <a:xfrm>
            <a:off x="838200" y="5257800"/>
            <a:ext cx="3657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ea typeface="ＭＳ Ｐゴシック" charset="-128"/>
              </a:rPr>
              <a:t>cis</a:t>
            </a:r>
            <a:r>
              <a:rPr lang="en-US" sz="2400">
                <a:ea typeface="ＭＳ Ｐゴシック" charset="-128"/>
              </a:rPr>
              <a:t>-diamminedichloro-platinum(II)</a:t>
            </a:r>
            <a:endParaRPr lang="en-US" sz="2400" i="1">
              <a:ea typeface="ＭＳ Ｐゴシック" charset="-128"/>
            </a:endParaRPr>
          </a:p>
        </p:txBody>
      </p:sp>
      <p:sp>
        <p:nvSpPr>
          <p:cNvPr id="102408" name="TextBox 5"/>
          <p:cNvSpPr txBox="1">
            <a:spLocks noChangeArrowheads="1"/>
          </p:cNvSpPr>
          <p:nvPr/>
        </p:nvSpPr>
        <p:spPr bwMode="auto">
          <a:xfrm>
            <a:off x="4953000" y="5257800"/>
            <a:ext cx="3810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ea typeface="ＭＳ Ｐゴシック" charset="-128"/>
              </a:rPr>
              <a:t>trans</a:t>
            </a:r>
            <a:r>
              <a:rPr lang="en-US" sz="2400">
                <a:ea typeface="ＭＳ Ｐゴシック" charset="-128"/>
              </a:rPr>
              <a:t>-diamminedichloro-platinum(II)</a:t>
            </a:r>
            <a:endParaRPr lang="en-US" sz="2400" i="1">
              <a:ea typeface="ＭＳ Ｐゴシック" charset="-128"/>
            </a:endParaRPr>
          </a:p>
        </p:txBody>
      </p:sp>
      <p:sp>
        <p:nvSpPr>
          <p:cNvPr id="10240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CB4A0F-B0FC-42B8-B657-4577F107F18F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1513" y="1828800"/>
            <a:ext cx="27066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28800"/>
            <a:ext cx="28749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itle 1"/>
          <p:cNvSpPr txBox="1">
            <a:spLocks/>
          </p:cNvSpPr>
          <p:nvPr/>
        </p:nvSpPr>
        <p:spPr bwMode="auto">
          <a:xfrm>
            <a:off x="228600" y="2286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4000">
                <a:solidFill>
                  <a:srgbClr val="F7D300"/>
                </a:solidFill>
                <a:ea typeface="ＭＳ Ｐゴシック" charset="-128"/>
              </a:rPr>
              <a:t>Octahedral Geometric Isomers </a:t>
            </a:r>
          </a:p>
        </p:txBody>
      </p:sp>
      <p:sp>
        <p:nvSpPr>
          <p:cNvPr id="103428" name="TextBox 6"/>
          <p:cNvSpPr txBox="1">
            <a:spLocks noChangeArrowheads="1"/>
          </p:cNvSpPr>
          <p:nvPr/>
        </p:nvSpPr>
        <p:spPr bwMode="auto">
          <a:xfrm>
            <a:off x="3213100" y="2235200"/>
            <a:ext cx="3035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ea typeface="ＭＳ Ｐゴシック" charset="-128"/>
              </a:rPr>
              <a:t>[Co(NH</a:t>
            </a:r>
            <a:r>
              <a:rPr lang="en-US" sz="3200" baseline="-25000">
                <a:ea typeface="ＭＳ Ｐゴシック" charset="-128"/>
              </a:rPr>
              <a:t>3</a:t>
            </a:r>
            <a:r>
              <a:rPr lang="en-US" sz="3200">
                <a:ea typeface="ＭＳ Ｐゴシック" charset="-128"/>
              </a:rPr>
              <a:t>)</a:t>
            </a:r>
            <a:r>
              <a:rPr lang="en-US" sz="3200" baseline="-25000">
                <a:ea typeface="ＭＳ Ｐゴシック" charset="-128"/>
              </a:rPr>
              <a:t>4</a:t>
            </a:r>
            <a:r>
              <a:rPr lang="en-US" sz="3200">
                <a:ea typeface="ＭＳ Ｐゴシック" charset="-128"/>
              </a:rPr>
              <a:t>Cl</a:t>
            </a:r>
            <a:r>
              <a:rPr lang="en-US" sz="3200" baseline="-25000">
                <a:ea typeface="ＭＳ Ｐゴシック" charset="-128"/>
              </a:rPr>
              <a:t>2</a:t>
            </a:r>
            <a:r>
              <a:rPr lang="en-US" sz="3200">
                <a:ea typeface="ＭＳ Ｐゴシック" charset="-128"/>
              </a:rPr>
              <a:t>]Cl</a:t>
            </a:r>
          </a:p>
        </p:txBody>
      </p:sp>
      <p:sp>
        <p:nvSpPr>
          <p:cNvPr id="103429" name="TextBox 7"/>
          <p:cNvSpPr txBox="1">
            <a:spLocks noChangeArrowheads="1"/>
          </p:cNvSpPr>
          <p:nvPr/>
        </p:nvSpPr>
        <p:spPr bwMode="auto">
          <a:xfrm>
            <a:off x="1447800" y="5791200"/>
            <a:ext cx="16002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>
                <a:ea typeface="ＭＳ Ｐゴシック" charset="-128"/>
              </a:rPr>
              <a:t>(a)</a:t>
            </a:r>
            <a:r>
              <a:rPr lang="en-US" sz="3400" i="1">
                <a:ea typeface="ＭＳ Ｐゴシック" charset="-128"/>
              </a:rPr>
              <a:t>  cis</a:t>
            </a:r>
          </a:p>
        </p:txBody>
      </p:sp>
      <p:sp>
        <p:nvSpPr>
          <p:cNvPr id="103430" name="TextBox 8"/>
          <p:cNvSpPr txBox="1">
            <a:spLocks noChangeArrowheads="1"/>
          </p:cNvSpPr>
          <p:nvPr/>
        </p:nvSpPr>
        <p:spPr bwMode="auto">
          <a:xfrm>
            <a:off x="6172200" y="5805488"/>
            <a:ext cx="2012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400">
                <a:ea typeface="ＭＳ Ｐゴシック" charset="-128"/>
              </a:rPr>
              <a:t>(b)  </a:t>
            </a:r>
            <a:r>
              <a:rPr lang="en-US" sz="3400" i="1">
                <a:ea typeface="ＭＳ Ｐゴシック" charset="-128"/>
              </a:rPr>
              <a:t>trans</a:t>
            </a:r>
          </a:p>
        </p:txBody>
      </p:sp>
      <p:sp>
        <p:nvSpPr>
          <p:cNvPr id="10343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8B9E45-F37E-4A65-A7A9-EFF2A2BBC62C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2590800"/>
            <a:ext cx="7620000" cy="3889375"/>
          </a:xfrm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82282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Complex Ion </a:t>
            </a:r>
            <a:r>
              <a:rPr lang="en-US" dirty="0" err="1" smtClean="0">
                <a:cs typeface="Arial"/>
              </a:rPr>
              <a:t>Enantiomers</a:t>
            </a:r>
            <a:r>
              <a:rPr lang="en-US" dirty="0" smtClean="0">
                <a:cs typeface="Arial"/>
              </a:rPr>
              <a:t> </a:t>
            </a:r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Enantiomers:  </a:t>
            </a: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Geometric isomers; nonsuperimposable mirror images; </a:t>
            </a:r>
            <a:r>
              <a:rPr lang="en-US" sz="3000" i="1" smtClean="0">
                <a:latin typeface="Arial" charset="0"/>
                <a:ea typeface="ＭＳ Ｐゴシック" charset="-128"/>
                <a:cs typeface="Arial" charset="0"/>
              </a:rPr>
              <a:t>chiral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30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4250" y="6588125"/>
            <a:ext cx="357188" cy="206375"/>
          </a:xfrm>
        </p:spPr>
        <p:txBody>
          <a:bodyPr/>
          <a:lstStyle/>
          <a:p>
            <a:pPr algn="l">
              <a:defRPr/>
            </a:pPr>
            <a:fld id="{9B4CDC60-57A3-483F-9CDF-A77DE7AF9605}" type="slidenum">
              <a:rPr lang="en-US" smtClean="0">
                <a:ea typeface="ＭＳ Ｐゴシック" pitchFamily="34" charset="-128"/>
                <a:cs typeface="+mn-cs"/>
              </a:rPr>
              <a:pPr algn="l">
                <a:defRPr/>
              </a:pPr>
              <a:t>44</a:t>
            </a:fld>
            <a:endParaRPr lang="en-US" dirty="0">
              <a:ea typeface="ＭＳ Ｐゴシック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107524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0752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DD43815E-76D1-4054-B573-690B0EB08F56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45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10752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360BB764-6DE6-43FE-91BC-0D8CB53D9ED7}" type="slidenum">
              <a:rPr lang="en-US" sz="1100" b="1">
                <a:solidFill>
                  <a:srgbClr val="F7D300"/>
                </a:solidFill>
              </a:rPr>
              <a:pPr algn="r"/>
              <a:t>45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459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Arial"/>
                <a:cs typeface="Arial"/>
              </a:rPr>
              <a:t>Macrocyclic</a:t>
            </a:r>
            <a:r>
              <a:rPr lang="en-US" dirty="0" smtClean="0">
                <a:latin typeface="Arial"/>
                <a:cs typeface="Arial"/>
              </a:rPr>
              <a:t> Ligands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9572" name="TextBox 7"/>
          <p:cNvSpPr txBox="1">
            <a:spLocks noChangeArrowheads="1"/>
          </p:cNvSpPr>
          <p:nvPr/>
        </p:nvSpPr>
        <p:spPr bwMode="auto">
          <a:xfrm>
            <a:off x="609600" y="5638800"/>
            <a:ext cx="8367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ea typeface="ＭＳ Ｐゴシック" charset="-128"/>
              </a:rPr>
              <a:t>Function/properties depend on central metal cation.</a:t>
            </a:r>
          </a:p>
        </p:txBody>
      </p:sp>
      <p:pic>
        <p:nvPicPr>
          <p:cNvPr id="10957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971800"/>
            <a:ext cx="82296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Content Placeholder 8"/>
          <p:cNvSpPr>
            <a:spLocks noGrp="1"/>
          </p:cNvSpPr>
          <p:nvPr>
            <p:ph idx="1"/>
          </p:nvPr>
        </p:nvSpPr>
        <p:spPr>
          <a:xfrm>
            <a:off x="533400" y="1524000"/>
            <a:ext cx="8305800" cy="3886200"/>
          </a:xfrm>
        </p:spPr>
        <p:txBody>
          <a:bodyPr/>
          <a:lstStyle/>
          <a:p>
            <a:r>
              <a:rPr lang="en-US" sz="3000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Chlorins/Porphyrins:</a:t>
            </a:r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  </a:t>
            </a:r>
          </a:p>
          <a:p>
            <a:r>
              <a:rPr lang="en-US" sz="3000" smtClean="0">
                <a:latin typeface="Arial" charset="0"/>
                <a:ea typeface="ＭＳ Ｐゴシック" charset="-128"/>
                <a:cs typeface="Arial" charset="0"/>
              </a:rPr>
              <a:t>Tetradentate macrocyclic ligands important in living systems</a:t>
            </a:r>
          </a:p>
          <a:p>
            <a:endParaRPr lang="en-US" sz="30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0957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CB47EA-B0A1-49E1-906E-BB0C1F90EC14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98718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latin typeface="Arial"/>
                <a:cs typeface="Arial"/>
              </a:rPr>
              <a:t>Metal Complexes in </a:t>
            </a:r>
            <a:r>
              <a:rPr lang="en-US" sz="3900" dirty="0" err="1" smtClean="0">
                <a:latin typeface="Arial"/>
                <a:cs typeface="Arial"/>
              </a:rPr>
              <a:t>Biomolecules</a:t>
            </a:r>
            <a:endParaRPr lang="en-US" sz="3900" dirty="0" smtClean="0">
              <a:latin typeface="Arial"/>
              <a:cs typeface="Arial"/>
            </a:endParaRPr>
          </a:p>
        </p:txBody>
      </p:sp>
      <p:pic>
        <p:nvPicPr>
          <p:cNvPr id="11059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r="63" b="6450"/>
          <a:stretch>
            <a:fillRect/>
          </a:stretch>
        </p:blipFill>
        <p:spPr>
          <a:xfrm>
            <a:off x="381000" y="1752600"/>
            <a:ext cx="5211763" cy="4343400"/>
          </a:xfrm>
        </p:spPr>
      </p:pic>
      <p:sp>
        <p:nvSpPr>
          <p:cNvPr id="110597" name="Oval 5"/>
          <p:cNvSpPr>
            <a:spLocks noChangeArrowheads="1"/>
          </p:cNvSpPr>
          <p:nvPr/>
        </p:nvSpPr>
        <p:spPr bwMode="auto">
          <a:xfrm>
            <a:off x="1524000" y="29718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059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824038"/>
            <a:ext cx="54102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9" name="TextBox 8"/>
          <p:cNvSpPr txBox="1">
            <a:spLocks noChangeArrowheads="1"/>
          </p:cNvSpPr>
          <p:nvPr/>
        </p:nvSpPr>
        <p:spPr bwMode="auto">
          <a:xfrm>
            <a:off x="5638800" y="5410200"/>
            <a:ext cx="35052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ea typeface="ＭＳ Ｐゴシック" charset="-128"/>
              </a:rPr>
              <a:t>Chlorophyll </a:t>
            </a:r>
            <a:r>
              <a:rPr lang="en-US" sz="2200" i="1">
                <a:ea typeface="ＭＳ Ｐゴシック" charset="-128"/>
              </a:rPr>
              <a:t>a</a:t>
            </a:r>
            <a:r>
              <a:rPr lang="en-US" sz="2200">
                <a:ea typeface="ＭＳ Ｐゴシック" charset="-128"/>
              </a:rPr>
              <a:t> structure and transmittance spectra</a:t>
            </a:r>
          </a:p>
        </p:txBody>
      </p:sp>
      <p:sp>
        <p:nvSpPr>
          <p:cNvPr id="11060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E79779-F207-4C88-8F24-9F37EBE2AF64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305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err="1" smtClean="0">
                <a:latin typeface="Arial"/>
                <a:cs typeface="Arial"/>
              </a:rPr>
              <a:t>Heme</a:t>
            </a:r>
            <a:r>
              <a:rPr lang="en-US" sz="3900" dirty="0" smtClean="0">
                <a:latin typeface="Arial"/>
                <a:cs typeface="Arial"/>
              </a:rPr>
              <a:t>: Component of Hemoglobin</a:t>
            </a:r>
          </a:p>
        </p:txBody>
      </p:sp>
      <p:pic>
        <p:nvPicPr>
          <p:cNvPr id="112644" name="Picture 7"/>
          <p:cNvPicPr>
            <a:picLocks noChangeAspect="1" noChangeArrowheads="1"/>
          </p:cNvPicPr>
          <p:nvPr/>
        </p:nvPicPr>
        <p:blipFill>
          <a:blip r:embed="rId3"/>
          <a:srcRect l="50406" t="1756"/>
          <a:stretch>
            <a:fillRect/>
          </a:stretch>
        </p:blipFill>
        <p:spPr bwMode="auto">
          <a:xfrm>
            <a:off x="4267200" y="1828800"/>
            <a:ext cx="464820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7"/>
          <p:cNvPicPr>
            <a:picLocks noChangeAspect="1" noChangeArrowheads="1"/>
          </p:cNvPicPr>
          <p:nvPr/>
        </p:nvPicPr>
        <p:blipFill>
          <a:blip r:embed="rId3"/>
          <a:srcRect r="66667"/>
          <a:stretch>
            <a:fillRect/>
          </a:stretch>
        </p:blipFill>
        <p:spPr bwMode="auto">
          <a:xfrm>
            <a:off x="762000" y="1828800"/>
            <a:ext cx="31242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6" name="Oval 4"/>
          <p:cNvSpPr>
            <a:spLocks noChangeArrowheads="1"/>
          </p:cNvSpPr>
          <p:nvPr/>
        </p:nvSpPr>
        <p:spPr bwMode="auto">
          <a:xfrm>
            <a:off x="1981200" y="3124200"/>
            <a:ext cx="6096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64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FDDF2-A5EB-4720-875F-490365A703F4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43541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rial"/>
                <a:cs typeface="Arial"/>
              </a:rPr>
              <a:t>Cytochrome</a:t>
            </a:r>
            <a:r>
              <a:rPr lang="en-US" dirty="0" smtClean="0">
                <a:latin typeface="Arial"/>
                <a:cs typeface="Arial"/>
              </a:rPr>
              <a:t> Protein</a:t>
            </a:r>
          </a:p>
        </p:txBody>
      </p:sp>
      <p:pic>
        <p:nvPicPr>
          <p:cNvPr id="114692" name="Picture 5" descr="figure 1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1676400"/>
            <a:ext cx="5486400" cy="4378325"/>
          </a:xfrm>
        </p:spPr>
      </p:pic>
      <p:sp>
        <p:nvSpPr>
          <p:cNvPr id="114693" name="TextBox 3"/>
          <p:cNvSpPr txBox="1">
            <a:spLocks noChangeArrowheads="1"/>
          </p:cNvSpPr>
          <p:nvPr/>
        </p:nvSpPr>
        <p:spPr bwMode="auto">
          <a:xfrm>
            <a:off x="457200" y="3103563"/>
            <a:ext cx="2714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ea typeface="ＭＳ Ｐゴシック" charset="-128"/>
              </a:rPr>
              <a:t>Heme Group:</a:t>
            </a:r>
          </a:p>
          <a:p>
            <a:r>
              <a:rPr lang="en-US" sz="2800">
                <a:ea typeface="ＭＳ Ｐゴシック" charset="-128"/>
              </a:rPr>
              <a:t>Fe</a:t>
            </a:r>
            <a:r>
              <a:rPr lang="en-US" sz="2800" baseline="30000">
                <a:ea typeface="ＭＳ Ｐゴシック" charset="-128"/>
              </a:rPr>
              <a:t>3+ </a:t>
            </a:r>
            <a:r>
              <a:rPr lang="en-US" sz="2800">
                <a:ea typeface="ＭＳ Ｐゴシック" charset="-128"/>
              </a:rPr>
              <a:t>+ e</a:t>
            </a:r>
            <a:r>
              <a:rPr lang="en-US" sz="2800" baseline="30000">
                <a:ea typeface="ＭＳ Ｐゴシック" charset="-128"/>
              </a:rPr>
              <a:t>-</a:t>
            </a:r>
            <a:r>
              <a:rPr lang="en-US" sz="2800">
                <a:ea typeface="ＭＳ Ｐゴシック" charset="-128"/>
              </a:rPr>
              <a:t> ⇄ Fe</a:t>
            </a:r>
            <a:r>
              <a:rPr lang="en-US" sz="2800" baseline="30000">
                <a:ea typeface="ＭＳ Ｐゴシック" charset="-128"/>
              </a:rPr>
              <a:t>2+</a:t>
            </a:r>
          </a:p>
        </p:txBody>
      </p:sp>
      <p:sp>
        <p:nvSpPr>
          <p:cNvPr id="114694" name="Oval 4"/>
          <p:cNvSpPr>
            <a:spLocks noChangeArrowheads="1"/>
          </p:cNvSpPr>
          <p:nvPr/>
        </p:nvSpPr>
        <p:spPr bwMode="auto">
          <a:xfrm rot="1670906">
            <a:off x="6264275" y="3048000"/>
            <a:ext cx="762000" cy="1752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69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215F18-DBC8-4DC4-B418-60CE5CBBFF4D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3789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789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11C0495E-DBDE-494F-8E6E-331943431119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5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3789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691677D7-7879-4311-AB57-F356F7F4613B}" type="slidenum">
              <a:rPr lang="en-US" sz="1100" b="1">
                <a:solidFill>
                  <a:srgbClr val="F7D300"/>
                </a:solidFill>
              </a:rPr>
              <a:pPr algn="r"/>
              <a:t>5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116740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1674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9AF09844-8D12-45CC-8EDB-D1BECFF3E4E5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50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11674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3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FA064746-2340-459D-ADBE-45CB6A38BD86}" type="slidenum">
              <a:rPr lang="en-US" sz="1100" b="1">
                <a:solidFill>
                  <a:srgbClr val="F7D300"/>
                </a:solidFill>
              </a:rPr>
              <a:pPr algn="r"/>
              <a:t>50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91141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Complex-Ion </a:t>
            </a:r>
            <a:r>
              <a:rPr lang="en-US" dirty="0" err="1" smtClean="0">
                <a:latin typeface="Arial"/>
                <a:cs typeface="Arial"/>
              </a:rPr>
              <a:t>Equilibria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6635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8486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Cu</a:t>
            </a:r>
            <a:r>
              <a:rPr lang="en-US" sz="3400" baseline="30000" smtClean="0">
                <a:latin typeface="Arial" charset="0"/>
                <a:ea typeface="ＭＳ Ｐゴシック" charset="-128"/>
                <a:cs typeface="Arial" charset="0"/>
              </a:rPr>
              <a:t>2+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(</a:t>
            </a:r>
            <a:r>
              <a:rPr lang="en-US" sz="3400" i="1" smtClean="0">
                <a:latin typeface="Arial" charset="0"/>
                <a:ea typeface="ＭＳ Ｐゴシック" charset="-128"/>
                <a:cs typeface="Arial" charset="0"/>
              </a:rPr>
              <a:t>aq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) + 4NH</a:t>
            </a:r>
            <a:r>
              <a:rPr lang="en-US" sz="3400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(</a:t>
            </a:r>
            <a:r>
              <a:rPr lang="en-US" sz="3400" i="1" smtClean="0">
                <a:latin typeface="Arial" charset="0"/>
                <a:ea typeface="ＭＳ Ｐゴシック" charset="-128"/>
                <a:cs typeface="Arial" charset="0"/>
              </a:rPr>
              <a:t>aq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)  </a:t>
            </a:r>
            <a:r>
              <a:rPr lang="en-US" sz="3800" smtClean="0">
                <a:latin typeface="Arial" charset="0"/>
                <a:ea typeface="ＭＳ Ｐゴシック" charset="-128"/>
                <a:cs typeface="Arial" charset="0"/>
              </a:rPr>
              <a:t>⇌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  Cu(NH</a:t>
            </a:r>
            <a:r>
              <a:rPr lang="en-US" sz="3400" baseline="-25000" smtClean="0">
                <a:latin typeface="Arial" charset="0"/>
                <a:ea typeface="ＭＳ Ｐゴシック" charset="-128"/>
                <a:cs typeface="Arial" charset="0"/>
              </a:rPr>
              <a:t>3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)</a:t>
            </a:r>
            <a:r>
              <a:rPr lang="en-US" sz="3400" baseline="-25000" smtClean="0">
                <a:latin typeface="Arial" charset="0"/>
                <a:ea typeface="ＭＳ Ｐゴシック" charset="-128"/>
                <a:cs typeface="Arial" charset="0"/>
              </a:rPr>
              <a:t>4</a:t>
            </a:r>
            <a:r>
              <a:rPr lang="en-US" sz="3400" baseline="30000" smtClean="0">
                <a:latin typeface="Arial" charset="0"/>
                <a:ea typeface="ＭＳ Ｐゴシック" charset="-128"/>
                <a:cs typeface="Arial" charset="0"/>
              </a:rPr>
              <a:t>2+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(</a:t>
            </a:r>
            <a:r>
              <a:rPr lang="en-US" sz="3400" i="1" smtClean="0">
                <a:latin typeface="Arial" charset="0"/>
                <a:ea typeface="ＭＳ Ｐゴシック" charset="-128"/>
                <a:cs typeface="Arial" charset="0"/>
              </a:rPr>
              <a:t>aq</a:t>
            </a:r>
            <a:r>
              <a:rPr lang="en-US" sz="3400" smtClean="0">
                <a:latin typeface="Arial" charset="0"/>
                <a:ea typeface="ＭＳ Ｐゴシック" charset="-128"/>
                <a:cs typeface="Arial" charset="0"/>
              </a:rPr>
              <a:t>)</a:t>
            </a:r>
          </a:p>
        </p:txBody>
      </p:sp>
      <p:sp>
        <p:nvSpPr>
          <p:cNvPr id="663568" name="Rectangle 7"/>
          <p:cNvSpPr>
            <a:spLocks noChangeArrowheads="1"/>
          </p:cNvSpPr>
          <p:nvPr/>
        </p:nvSpPr>
        <p:spPr bwMode="auto">
          <a:xfrm>
            <a:off x="4800600" y="2667000"/>
            <a:ext cx="2286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3569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E8FB619A-3560-401A-A737-A7756AA89975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51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graphicFrame>
        <p:nvGraphicFramePr>
          <p:cNvPr id="663563" name="Object 11"/>
          <p:cNvGraphicFramePr>
            <a:graphicFrameLocks noChangeAspect="1"/>
          </p:cNvGraphicFramePr>
          <p:nvPr/>
        </p:nvGraphicFramePr>
        <p:xfrm>
          <a:off x="774700" y="3294063"/>
          <a:ext cx="3100388" cy="2093912"/>
        </p:xfrm>
        <a:graphic>
          <a:graphicData uri="http://schemas.openxmlformats.org/presentationml/2006/ole">
            <p:oleObj spid="_x0000_s663563" name="Equation" r:id="rId4" imgW="1257120" imgH="888840" progId="">
              <p:embed/>
            </p:oleObj>
          </a:graphicData>
        </a:graphic>
      </p:graphicFrame>
      <p:pic>
        <p:nvPicPr>
          <p:cNvPr id="663570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1800" y="2528888"/>
            <a:ext cx="4445000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</a:p>
        </p:txBody>
      </p:sp>
      <p:sp>
        <p:nvSpPr>
          <p:cNvPr id="665604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44958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  Lewis Acids and Bases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16.2  Complex Ions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16.3  Naming Complex Ions and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16.4  Polydentate Ligands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16.5  Ligand Strength and the Chelate Effect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16.6  Crystal Field Theory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16.7  Magnetism and Spin States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16.8  Isomerism in Coordination Compounds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16.9 Complex Ions in Biomolecules</a:t>
            </a:r>
          </a:p>
          <a:p>
            <a:pPr eaLnBrk="1" hangingPunct="1"/>
            <a:r>
              <a:rPr lang="en-US" sz="2400" smtClean="0">
                <a:latin typeface="Arial" charset="0"/>
                <a:ea typeface="ＭＳ Ｐゴシック" charset="-128"/>
                <a:cs typeface="Arial" charset="0"/>
              </a:rPr>
              <a:t>16.10 Complex-Ion Equilibria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16.11 Hydrated Metal Ions as Acids</a:t>
            </a: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/>
            <a:endParaRPr lang="en-US" sz="24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66560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17 - </a:t>
            </a:r>
            <a:fld id="{A106B4C5-003D-481E-BA99-1B7458B469F0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52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66560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63" y="42164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07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5E720630-597D-496B-A524-80205430A749}" type="slidenum">
              <a:rPr lang="en-US" sz="1100" b="1">
                <a:solidFill>
                  <a:srgbClr val="F7D300"/>
                </a:solidFill>
              </a:rPr>
              <a:pPr algn="r"/>
              <a:t>52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22518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Hydrated Metal Ions as Acids</a:t>
            </a:r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381000" y="1371600"/>
            <a:ext cx="8680450" cy="1384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>
                <a:ea typeface="ＭＳ Ｐゴシック" charset="-128"/>
              </a:rPr>
              <a:t>Aqua ligand ionizes, releasing H</a:t>
            </a:r>
            <a:r>
              <a:rPr lang="en-US" sz="3200" baseline="30000">
                <a:ea typeface="ＭＳ Ｐゴシック" charset="-128"/>
              </a:rPr>
              <a:t>+</a:t>
            </a:r>
            <a:r>
              <a:rPr lang="en-US" sz="3200">
                <a:ea typeface="ＭＳ Ｐゴシック" charset="-128"/>
              </a:rPr>
              <a:t> in solution</a:t>
            </a:r>
          </a:p>
          <a:p>
            <a:pPr marL="457200" indent="-457200"/>
            <a:endParaRPr lang="en-US" sz="2600">
              <a:ea typeface="ＭＳ Ｐゴシック" charset="-128"/>
            </a:endParaRPr>
          </a:p>
          <a:p>
            <a:pPr marL="457200" indent="-457200"/>
            <a:r>
              <a:rPr lang="en-US" sz="2600">
                <a:ea typeface="ＭＳ Ｐゴシック" charset="-128"/>
              </a:rPr>
              <a:t>M(H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O)</a:t>
            </a:r>
            <a:r>
              <a:rPr lang="en-US" sz="2600" baseline="-25000">
                <a:ea typeface="ＭＳ Ｐゴシック" charset="-128"/>
              </a:rPr>
              <a:t>6</a:t>
            </a:r>
            <a:r>
              <a:rPr lang="en-US" sz="2600" baseline="30000">
                <a:ea typeface="ＭＳ Ｐゴシック" charset="-128"/>
              </a:rPr>
              <a:t>n+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aq</a:t>
            </a:r>
            <a:r>
              <a:rPr lang="en-US" sz="2600">
                <a:ea typeface="ＭＳ Ｐゴシック" charset="-128"/>
              </a:rPr>
              <a:t>) + H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O(ℓ) ⇌ M(H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O)</a:t>
            </a:r>
            <a:r>
              <a:rPr lang="en-US" sz="2600" baseline="-25000">
                <a:ea typeface="ＭＳ Ｐゴシック" charset="-128"/>
              </a:rPr>
              <a:t>5</a:t>
            </a:r>
            <a:r>
              <a:rPr lang="en-US" sz="2600">
                <a:ea typeface="ＭＳ Ｐゴシック" charset="-128"/>
              </a:rPr>
              <a:t>(OH)</a:t>
            </a:r>
            <a:r>
              <a:rPr lang="en-US" sz="2600" baseline="30000">
                <a:ea typeface="ＭＳ Ｐゴシック" charset="-128"/>
              </a:rPr>
              <a:t>n-1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aq</a:t>
            </a:r>
            <a:r>
              <a:rPr lang="en-US" sz="2600">
                <a:ea typeface="ＭＳ Ｐゴシック" charset="-128"/>
              </a:rPr>
              <a:t>) + H</a:t>
            </a:r>
            <a:r>
              <a:rPr lang="en-US" sz="2600" baseline="-25000">
                <a:ea typeface="ＭＳ Ｐゴシック" charset="-128"/>
              </a:rPr>
              <a:t>3</a:t>
            </a:r>
            <a:r>
              <a:rPr lang="en-US" sz="2600">
                <a:ea typeface="ＭＳ Ｐゴシック" charset="-128"/>
              </a:rPr>
              <a:t>O</a:t>
            </a:r>
            <a:r>
              <a:rPr lang="en-US" sz="2600" baseline="30000">
                <a:ea typeface="ＭＳ Ｐゴシック" charset="-128"/>
              </a:rPr>
              <a:t>+</a:t>
            </a:r>
            <a:r>
              <a:rPr lang="en-US" sz="2600">
                <a:ea typeface="ＭＳ Ｐゴシック" charset="-128"/>
              </a:rPr>
              <a:t>(</a:t>
            </a:r>
            <a:r>
              <a:rPr lang="en-US" sz="2600" i="1">
                <a:ea typeface="ＭＳ Ｐゴシック" charset="-128"/>
              </a:rPr>
              <a:t>aq</a:t>
            </a:r>
            <a:r>
              <a:rPr lang="en-US" sz="2600">
                <a:ea typeface="ＭＳ Ｐゴシック" charset="-128"/>
              </a:rPr>
              <a:t>)</a:t>
            </a:r>
          </a:p>
        </p:txBody>
      </p:sp>
      <p:pic>
        <p:nvPicPr>
          <p:cNvPr id="667653" name="Picture 7"/>
          <p:cNvPicPr>
            <a:picLocks noChangeAspect="1" noChangeArrowheads="1"/>
          </p:cNvPicPr>
          <p:nvPr/>
        </p:nvPicPr>
        <p:blipFill>
          <a:blip r:embed="rId3"/>
          <a:srcRect r="163" b="16911"/>
          <a:stretch>
            <a:fillRect/>
          </a:stretch>
        </p:blipFill>
        <p:spPr bwMode="auto">
          <a:xfrm>
            <a:off x="685800" y="2789238"/>
            <a:ext cx="8001000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7654" name="TextBox 7"/>
          <p:cNvSpPr txBox="1">
            <a:spLocks noChangeArrowheads="1"/>
          </p:cNvSpPr>
          <p:nvPr/>
        </p:nvSpPr>
        <p:spPr bwMode="auto">
          <a:xfrm>
            <a:off x="685800" y="5562600"/>
            <a:ext cx="80025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>
                <a:ea typeface="ＭＳ Ｐゴシック" charset="-128"/>
              </a:rPr>
              <a:t>Fe(H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O)</a:t>
            </a:r>
            <a:r>
              <a:rPr lang="en-US" sz="2600" baseline="-25000">
                <a:ea typeface="ＭＳ Ｐゴシック" charset="-128"/>
              </a:rPr>
              <a:t>6</a:t>
            </a:r>
            <a:r>
              <a:rPr lang="en-US" sz="2600" baseline="30000">
                <a:ea typeface="ＭＳ Ｐゴシック" charset="-128"/>
              </a:rPr>
              <a:t>3+      </a:t>
            </a:r>
            <a:r>
              <a:rPr lang="en-US" sz="2600">
                <a:ea typeface="ＭＳ Ｐゴシック" charset="-128"/>
              </a:rPr>
              <a:t>+   H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O       ⇄   Fe(H</a:t>
            </a:r>
            <a:r>
              <a:rPr lang="en-US" sz="2600" baseline="-25000">
                <a:ea typeface="ＭＳ Ｐゴシック" charset="-128"/>
              </a:rPr>
              <a:t>2</a:t>
            </a:r>
            <a:r>
              <a:rPr lang="en-US" sz="2600">
                <a:ea typeface="ＭＳ Ｐゴシック" charset="-128"/>
              </a:rPr>
              <a:t>O)</a:t>
            </a:r>
            <a:r>
              <a:rPr lang="en-US" sz="2600" baseline="-25000">
                <a:ea typeface="ＭＳ Ｐゴシック" charset="-128"/>
              </a:rPr>
              <a:t>5</a:t>
            </a:r>
            <a:r>
              <a:rPr lang="en-US" sz="2600">
                <a:ea typeface="ＭＳ Ｐゴシック" charset="-128"/>
              </a:rPr>
              <a:t>(OH)</a:t>
            </a:r>
            <a:r>
              <a:rPr lang="en-US" sz="2600" baseline="30000">
                <a:ea typeface="ＭＳ Ｐゴシック" charset="-128"/>
              </a:rPr>
              <a:t>2+  </a:t>
            </a:r>
            <a:r>
              <a:rPr lang="en-US" sz="2600">
                <a:ea typeface="ＭＳ Ｐゴシック" charset="-128"/>
              </a:rPr>
              <a:t>+  H</a:t>
            </a:r>
            <a:r>
              <a:rPr lang="en-US" sz="2600" baseline="-25000">
                <a:ea typeface="ＭＳ Ｐゴシック" charset="-128"/>
              </a:rPr>
              <a:t>3</a:t>
            </a:r>
            <a:r>
              <a:rPr lang="en-US" sz="2600">
                <a:ea typeface="ＭＳ Ｐゴシック" charset="-128"/>
              </a:rPr>
              <a:t>O</a:t>
            </a:r>
            <a:r>
              <a:rPr lang="en-US" sz="2600" baseline="30000">
                <a:ea typeface="ＭＳ Ｐゴシック" charset="-128"/>
              </a:rPr>
              <a:t>+</a:t>
            </a:r>
            <a:endParaRPr lang="en-US" sz="2600">
              <a:ea typeface="ＭＳ Ｐゴシック" charset="-128"/>
            </a:endParaRPr>
          </a:p>
        </p:txBody>
      </p:sp>
      <p:sp>
        <p:nvSpPr>
          <p:cNvPr id="66765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C6E4F3-CC70-44D7-90BC-E06FE0DA6DAD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TextBox 4"/>
          <p:cNvSpPr txBox="1">
            <a:spLocks noChangeArrowheads="1"/>
          </p:cNvSpPr>
          <p:nvPr/>
        </p:nvSpPr>
        <p:spPr bwMode="auto">
          <a:xfrm>
            <a:off x="381000" y="3200400"/>
            <a:ext cx="3200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ea typeface="ＭＳ Ｐゴシック" charset="-128"/>
              </a:rPr>
              <a:t>Note:  Acid strength increases with cation charge.</a:t>
            </a:r>
          </a:p>
        </p:txBody>
      </p:sp>
      <p:sp>
        <p:nvSpPr>
          <p:cNvPr id="6696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33FDEB-12CC-4FA0-9E20-3FDF6EC3F61F}" type="slidenum">
              <a:rPr lang="en-US"/>
              <a:pPr/>
              <a:t>54</a:t>
            </a:fld>
            <a:endParaRPr lang="en-US"/>
          </a:p>
        </p:txBody>
      </p:sp>
      <p:pic>
        <p:nvPicPr>
          <p:cNvPr id="66969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5550" y="-304800"/>
            <a:ext cx="537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4941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err="1" smtClean="0">
                <a:latin typeface="Arial"/>
                <a:cs typeface="Arial"/>
              </a:rPr>
              <a:t>Solubilities</a:t>
            </a:r>
            <a:r>
              <a:rPr lang="en-US" sz="3900" dirty="0" smtClean="0">
                <a:latin typeface="Arial"/>
                <a:cs typeface="Arial"/>
              </a:rPr>
              <a:t> of Hydrated Complex Ions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610600" cy="4114800"/>
          </a:xfrm>
        </p:spPr>
        <p:txBody>
          <a:bodyPr/>
          <a:lstStyle/>
          <a:p>
            <a:pPr marL="182563" indent="-90488" eaLnBrk="1" hangingPunct="1">
              <a:spcBef>
                <a:spcPts val="600"/>
              </a:spcBef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3000" dirty="0">
                <a:latin typeface="Arial"/>
                <a:ea typeface="ＭＳ Ｐゴシック" charset="0"/>
                <a:cs typeface="Arial"/>
              </a:rPr>
              <a:t>Most transition metal cations form insoluble  hydroxides:</a:t>
            </a:r>
          </a:p>
          <a:p>
            <a:pPr marL="182563" indent="-90488" eaLnBrk="1" hangingPunct="1">
              <a:spcBef>
                <a:spcPts val="600"/>
              </a:spcBef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Fe(OH)</a:t>
            </a:r>
            <a:r>
              <a:rPr lang="en-US" sz="2800" baseline="-25000" dirty="0">
                <a:latin typeface="Arial"/>
                <a:ea typeface="ＭＳ Ｐゴシック" charset="0"/>
                <a:cs typeface="Arial"/>
              </a:rPr>
              <a:t>3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800" i="1" dirty="0">
                <a:latin typeface="Arial"/>
                <a:ea typeface="ＭＳ Ｐゴシック" charset="0"/>
                <a:cs typeface="Arial"/>
              </a:rPr>
              <a:t>s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) ⇌ Fe</a:t>
            </a:r>
            <a:r>
              <a:rPr lang="en-US" sz="2800" baseline="30000" dirty="0">
                <a:latin typeface="Arial"/>
                <a:ea typeface="ＭＳ Ｐゴシック" charset="0"/>
                <a:cs typeface="Arial"/>
              </a:rPr>
              <a:t>3+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800" i="1" dirty="0" err="1">
                <a:latin typeface="Arial"/>
                <a:ea typeface="ＭＳ Ｐゴシック" charset="0"/>
                <a:cs typeface="Arial"/>
              </a:rPr>
              <a:t>aq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) + 3OH</a:t>
            </a:r>
            <a:r>
              <a:rPr lang="en-US" sz="2800" baseline="30000" dirty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800" i="1" dirty="0" err="1">
                <a:latin typeface="Arial"/>
                <a:ea typeface="ＭＳ Ｐゴシック" charset="0"/>
                <a:cs typeface="Arial"/>
              </a:rPr>
              <a:t>aq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)  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i="1" dirty="0" err="1" smtClean="0">
                <a:latin typeface="Arial"/>
                <a:ea typeface="ＭＳ Ｐゴシック" charset="0"/>
                <a:cs typeface="Arial"/>
              </a:rPr>
              <a:t>K</a:t>
            </a:r>
            <a:r>
              <a:rPr lang="en-US" sz="2400" baseline="-25000" dirty="0" err="1" smtClean="0">
                <a:latin typeface="Arial"/>
                <a:ea typeface="ＭＳ Ｐゴシック" charset="0"/>
                <a:cs typeface="Arial"/>
              </a:rPr>
              <a:t>sp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= 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1.1 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× 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10</a:t>
            </a:r>
            <a:r>
              <a:rPr lang="en-US" sz="2400" baseline="30000" dirty="0">
                <a:latin typeface="Arial"/>
                <a:ea typeface="ＭＳ Ｐゴシック" charset="0"/>
                <a:cs typeface="Arial"/>
              </a:rPr>
              <a:t>-36</a:t>
            </a:r>
          </a:p>
          <a:p>
            <a:pPr marL="182563" indent="-90488" eaLnBrk="1" hangingPunct="1">
              <a:spcBef>
                <a:spcPts val="600"/>
              </a:spcBef>
              <a:defRPr/>
            </a:pPr>
            <a:r>
              <a:rPr lang="en-US" sz="2800" baseline="30000" dirty="0">
                <a:latin typeface="Arial"/>
                <a:ea typeface="ＭＳ Ｐゴシック" charset="0"/>
                <a:cs typeface="Arial"/>
              </a:rPr>
              <a:t>  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Al(OH)</a:t>
            </a:r>
            <a:r>
              <a:rPr lang="en-US" sz="2800" baseline="-25000" dirty="0">
                <a:latin typeface="Arial"/>
                <a:ea typeface="ＭＳ Ｐゴシック" charset="0"/>
                <a:cs typeface="Arial"/>
              </a:rPr>
              <a:t>3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800" i="1" dirty="0">
                <a:latin typeface="Arial"/>
                <a:ea typeface="ＭＳ Ｐゴシック" charset="0"/>
                <a:cs typeface="Arial"/>
              </a:rPr>
              <a:t>s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) ⇌ Al</a:t>
            </a:r>
            <a:r>
              <a:rPr lang="en-US" sz="2800" baseline="30000" dirty="0">
                <a:latin typeface="Arial"/>
                <a:ea typeface="ＭＳ Ｐゴシック" charset="0"/>
                <a:cs typeface="Arial"/>
              </a:rPr>
              <a:t>3+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800" i="1" dirty="0">
                <a:latin typeface="Arial"/>
                <a:ea typeface="ＭＳ Ｐゴシック" charset="0"/>
                <a:cs typeface="Arial"/>
              </a:rPr>
              <a:t>s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) + 3OH</a:t>
            </a:r>
            <a:r>
              <a:rPr lang="en-US" sz="2800" baseline="30000" dirty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2800" i="1" dirty="0" err="1">
                <a:latin typeface="Arial"/>
                <a:ea typeface="ＭＳ Ｐゴシック" charset="0"/>
                <a:cs typeface="Arial"/>
              </a:rPr>
              <a:t>aq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)      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400" i="1" dirty="0" err="1">
                <a:latin typeface="Arial"/>
                <a:ea typeface="ＭＳ Ｐゴシック" charset="0"/>
                <a:cs typeface="Arial"/>
              </a:rPr>
              <a:t>K</a:t>
            </a:r>
            <a:r>
              <a:rPr lang="en-US" sz="2400" baseline="-25000" dirty="0" err="1">
                <a:latin typeface="Arial"/>
                <a:ea typeface="ＭＳ Ｐゴシック" charset="0"/>
                <a:cs typeface="Arial"/>
              </a:rPr>
              <a:t>sp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 = 1.9 </a:t>
            </a:r>
            <a:r>
              <a:rPr lang="en-US" sz="2400" dirty="0" smtClean="0">
                <a:latin typeface="Arial"/>
                <a:ea typeface="ＭＳ Ｐゴシック" charset="0"/>
                <a:cs typeface="Arial"/>
              </a:rPr>
              <a:t>× </a:t>
            </a:r>
            <a:r>
              <a:rPr lang="en-US" sz="2400" dirty="0">
                <a:latin typeface="Arial"/>
                <a:ea typeface="ＭＳ Ｐゴシック" charset="0"/>
                <a:cs typeface="Arial"/>
              </a:rPr>
              <a:t>10</a:t>
            </a:r>
            <a:r>
              <a:rPr lang="en-US" sz="2400" baseline="30000" dirty="0">
                <a:latin typeface="Arial"/>
                <a:ea typeface="ＭＳ Ｐゴシック" charset="0"/>
                <a:cs typeface="Arial"/>
              </a:rPr>
              <a:t>-33</a:t>
            </a:r>
          </a:p>
          <a:p>
            <a:pPr marL="182563" indent="-90488" eaLnBrk="1" hangingPunct="1">
              <a:spcBef>
                <a:spcPts val="600"/>
              </a:spcBef>
              <a:defRPr/>
            </a:pPr>
            <a:r>
              <a:rPr lang="en-US" sz="3000" dirty="0">
                <a:latin typeface="Arial"/>
                <a:ea typeface="ＭＳ Ｐゴシック" charset="0"/>
                <a:cs typeface="Arial"/>
              </a:rPr>
              <a:t> For some, solubility increases in strongly basic solution:</a:t>
            </a:r>
          </a:p>
          <a:p>
            <a:pPr marL="492125" lvl="1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dirty="0" smtClean="0">
                <a:latin typeface="Arial"/>
                <a:ea typeface="ＭＳ Ｐゴシック" charset="0"/>
                <a:cs typeface="Arial"/>
              </a:rPr>
              <a:t>Al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(H</a:t>
            </a:r>
            <a:r>
              <a:rPr lang="en-US" baseline="-25000" dirty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O)</a:t>
            </a:r>
            <a:r>
              <a:rPr lang="en-US" baseline="-25000" dirty="0">
                <a:latin typeface="Arial"/>
                <a:ea typeface="ＭＳ Ｐゴシック" charset="0"/>
                <a:cs typeface="Arial"/>
              </a:rPr>
              <a:t>3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(OH)</a:t>
            </a:r>
            <a:r>
              <a:rPr lang="en-US" baseline="-25000" dirty="0">
                <a:latin typeface="Arial"/>
                <a:ea typeface="ＭＳ Ｐゴシック" charset="0"/>
                <a:cs typeface="Arial"/>
              </a:rPr>
              <a:t>3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i="1" dirty="0">
                <a:latin typeface="Arial"/>
                <a:ea typeface="ＭＳ Ｐゴシック" charset="0"/>
                <a:cs typeface="Arial"/>
              </a:rPr>
              <a:t>s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)+ OH</a:t>
            </a:r>
            <a:r>
              <a:rPr lang="en-US" baseline="30000" dirty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i="1" dirty="0" err="1">
                <a:latin typeface="Arial"/>
                <a:ea typeface="ＭＳ Ｐゴシック" charset="0"/>
                <a:cs typeface="Arial"/>
              </a:rPr>
              <a:t>aq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) ⇌ Al(H</a:t>
            </a:r>
            <a:r>
              <a:rPr lang="en-US" baseline="-25000" dirty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O)</a:t>
            </a:r>
            <a:r>
              <a:rPr lang="en-US" baseline="-25000" dirty="0">
                <a:latin typeface="Arial"/>
                <a:ea typeface="ＭＳ Ｐゴシック" charset="0"/>
                <a:cs typeface="Arial"/>
              </a:rPr>
              <a:t>2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(OH)</a:t>
            </a:r>
            <a:r>
              <a:rPr lang="en-US" baseline="-25000" dirty="0">
                <a:latin typeface="Arial"/>
                <a:ea typeface="ＭＳ Ｐゴシック" charset="0"/>
                <a:cs typeface="Arial"/>
              </a:rPr>
              <a:t>4</a:t>
            </a:r>
            <a:r>
              <a:rPr lang="en-US" baseline="30000" dirty="0">
                <a:latin typeface="Arial"/>
                <a:ea typeface="ＭＳ Ｐゴシック" charset="0"/>
                <a:cs typeface="Arial"/>
              </a:rPr>
              <a:t>-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</a:t>
            </a:r>
            <a:r>
              <a:rPr lang="en-US" i="1" dirty="0" err="1">
                <a:latin typeface="Arial"/>
                <a:ea typeface="ＭＳ Ｐゴシック" charset="0"/>
                <a:cs typeface="Arial"/>
              </a:rPr>
              <a:t>aq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) </a:t>
            </a:r>
          </a:p>
          <a:p>
            <a:pPr marL="582613" lvl="1" indent="-90488" eaLnBrk="1" hangingPunct="1">
              <a:spcBef>
                <a:spcPts val="600"/>
              </a:spcBef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Similar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behavior observed for </a:t>
            </a:r>
            <a:r>
              <a:rPr lang="en-US" dirty="0" err="1">
                <a:latin typeface="Arial"/>
                <a:ea typeface="ＭＳ Ｐゴシック" charset="0"/>
                <a:cs typeface="Arial"/>
              </a:rPr>
              <a:t>Sn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(II), </a:t>
            </a:r>
            <a:r>
              <a:rPr lang="en-US" dirty="0" err="1">
                <a:latin typeface="Arial"/>
                <a:ea typeface="ＭＳ Ｐゴシック" charset="0"/>
                <a:cs typeface="Arial"/>
              </a:rPr>
              <a:t>Sn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(IV), Cr(III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)</a:t>
            </a:r>
            <a:endParaRPr lang="en-US" baseline="30000" dirty="0">
              <a:solidFill>
                <a:srgbClr val="0070C0"/>
              </a:solidFill>
              <a:latin typeface="Arial"/>
              <a:ea typeface="ＭＳ Ｐゴシック" charset="0"/>
              <a:cs typeface="Arial"/>
            </a:endParaRPr>
          </a:p>
          <a:p>
            <a:pPr marL="182563" indent="-90488" eaLnBrk="1" hangingPunct="1">
              <a:spcBef>
                <a:spcPts val="600"/>
              </a:spcBef>
              <a:buFontTx/>
              <a:buNone/>
              <a:defRPr/>
            </a:pP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7174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7CE1B4-53D2-4FB1-A010-EBADB29AE513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0650"/>
            <a:ext cx="7391400" cy="1066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ChemTours</a:t>
            </a:r>
            <a:r>
              <a:rPr lang="en-US" dirty="0" smtClean="0"/>
              <a:t>: Chapter 16</a:t>
            </a:r>
            <a:endParaRPr lang="en-US" dirty="0"/>
          </a:p>
        </p:txBody>
      </p:sp>
      <p:sp>
        <p:nvSpPr>
          <p:cNvPr id="6737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15D566-23D5-409A-A0C1-F8F378F647E8}" type="slidenum">
              <a:rPr lang="en-US"/>
              <a:pPr/>
              <a:t>56</a:t>
            </a:fld>
            <a:endParaRPr lang="en-US"/>
          </a:p>
        </p:txBody>
      </p:sp>
      <p:sp>
        <p:nvSpPr>
          <p:cNvPr id="673797" name="TextBox 4">
            <a:hlinkClick r:id="rId2"/>
          </p:cNvPr>
          <p:cNvSpPr txBox="1">
            <a:spLocks noChangeArrowheads="1"/>
          </p:cNvSpPr>
          <p:nvPr/>
        </p:nvSpPr>
        <p:spPr bwMode="auto">
          <a:xfrm>
            <a:off x="6248400" y="35052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00FF"/>
                </a:solidFill>
                <a:latin typeface="Calibri" pitchFamily="34" charset="0"/>
                <a:hlinkClick r:id="rId3"/>
              </a:rPr>
              <a:t>Click here to launch the ChemTours website</a:t>
            </a:r>
            <a:endParaRPr lang="en-US" b="1" u="sng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673798" name="Picture 6" descr="Screen Shot 2014-01-14 at 4.34.4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0"/>
            <a:ext cx="5965825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/>
              <a:t>This concludes the Lecture PowerPoint presentation for </a:t>
            </a:r>
            <a:br>
              <a:rPr lang="en-US" smtClean="0"/>
            </a:br>
            <a:r>
              <a:rPr lang="en-US" smtClean="0"/>
              <a:t>Chapter 16</a:t>
            </a:r>
          </a:p>
        </p:txBody>
      </p:sp>
      <p:sp>
        <p:nvSpPr>
          <p:cNvPr id="6748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2B1E4B15-2D26-4937-903E-58966092F85F}" type="slidenum">
              <a:rPr lang="en-US">
                <a:solidFill>
                  <a:schemeClr val="tx1"/>
                </a:solidFill>
              </a:rPr>
              <a:pPr eaLnBrk="0" hangingPunct="0"/>
              <a:t>57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Complex Ions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772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Coordinate Bond: 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Bond formed when one anion/molecule donates a pair of electrons to another ion/molecule to form a covalent bond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Ligand:</a:t>
            </a:r>
            <a:r>
              <a:rPr lang="en-US" sz="2800" b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A Lewis base bonded to the central metal ion of a complex ion</a:t>
            </a:r>
            <a:endParaRPr lang="en-US" sz="3000" b="1" smtClean="0">
              <a:solidFill>
                <a:srgbClr val="C00000"/>
              </a:solidFill>
              <a:latin typeface="Arial" charset="0"/>
              <a:ea typeface="ＭＳ Ｐゴシック" charset="-128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Complex Ion: 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Ionic species consisting of a metal ion bonded to one or more Lewis bases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US" sz="3000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Inner Coordination Sphere:</a:t>
            </a:r>
            <a:r>
              <a:rPr lang="en-US" sz="2800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en-US" sz="2800" smtClean="0">
                <a:latin typeface="Arial" charset="0"/>
                <a:ea typeface="ＭＳ Ｐゴシック" charset="-128"/>
                <a:cs typeface="Arial" charset="0"/>
              </a:rPr>
              <a:t>Ligands that are bound directly to a metal via coordinate covalent bonds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endParaRPr lang="en-US" sz="2800" smtClean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8BE60A3-C523-4336-AACF-4DDB51D326A2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2892425"/>
            <a:ext cx="83121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Complex Ion</a:t>
            </a: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1905000" y="1676400"/>
            <a:ext cx="3429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>
                <a:ea typeface="ＭＳ Ｐゴシック" charset="-128"/>
              </a:rPr>
              <a:t>Coordinate Bonds</a:t>
            </a:r>
          </a:p>
        </p:txBody>
      </p:sp>
      <p:sp>
        <p:nvSpPr>
          <p:cNvPr id="41990" name="TextBox 19"/>
          <p:cNvSpPr txBox="1">
            <a:spLocks noChangeArrowheads="1"/>
          </p:cNvSpPr>
          <p:nvPr/>
        </p:nvSpPr>
        <p:spPr bwMode="auto">
          <a:xfrm>
            <a:off x="5486400" y="5867400"/>
            <a:ext cx="2117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charset="-128"/>
              </a:rPr>
              <a:t>(Complex Ion)</a:t>
            </a:r>
          </a:p>
        </p:txBody>
      </p:sp>
      <p:cxnSp>
        <p:nvCxnSpPr>
          <p:cNvPr id="22537" name="Straight Arrow Connector 7"/>
          <p:cNvCxnSpPr>
            <a:cxnSpLocks noChangeShapeType="1"/>
          </p:cNvCxnSpPr>
          <p:nvPr/>
        </p:nvCxnSpPr>
        <p:spPr bwMode="auto">
          <a:xfrm flipH="1">
            <a:off x="1828800" y="2133600"/>
            <a:ext cx="1066800" cy="1905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538" name="Straight Arrow Connector 9"/>
          <p:cNvCxnSpPr>
            <a:cxnSpLocks noChangeShapeType="1"/>
          </p:cNvCxnSpPr>
          <p:nvPr/>
        </p:nvCxnSpPr>
        <p:spPr bwMode="auto">
          <a:xfrm flipH="1">
            <a:off x="1143000" y="2133600"/>
            <a:ext cx="1752600" cy="1981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539" name="Straight Arrow Connector 11"/>
          <p:cNvCxnSpPr>
            <a:cxnSpLocks noChangeShapeType="1"/>
          </p:cNvCxnSpPr>
          <p:nvPr/>
        </p:nvCxnSpPr>
        <p:spPr bwMode="auto">
          <a:xfrm flipH="1">
            <a:off x="990600" y="2147888"/>
            <a:ext cx="1938338" cy="158591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540" name="Straight Arrow Connector 13"/>
          <p:cNvCxnSpPr>
            <a:cxnSpLocks noChangeShapeType="1"/>
          </p:cNvCxnSpPr>
          <p:nvPr/>
        </p:nvCxnSpPr>
        <p:spPr bwMode="auto">
          <a:xfrm flipH="1">
            <a:off x="1446213" y="2133600"/>
            <a:ext cx="1447800" cy="1447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99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00E9B8-28FD-4FA5-AAB4-63F5185E575E}" type="slidenum">
              <a:rPr lang="en-US"/>
              <a:pPr/>
              <a:t>7</a:t>
            </a:fld>
            <a:endParaRPr lang="en-US"/>
          </a:p>
        </p:txBody>
      </p:sp>
      <p:cxnSp>
        <p:nvCxnSpPr>
          <p:cNvPr id="31" name="Straight Arrow Connector 7"/>
          <p:cNvCxnSpPr>
            <a:cxnSpLocks noChangeShapeType="1"/>
          </p:cNvCxnSpPr>
          <p:nvPr/>
        </p:nvCxnSpPr>
        <p:spPr bwMode="auto">
          <a:xfrm flipH="1">
            <a:off x="1447800" y="2133600"/>
            <a:ext cx="1447800" cy="2209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2" name="Straight Arrow Connector 7"/>
          <p:cNvCxnSpPr>
            <a:cxnSpLocks noChangeShapeType="1"/>
          </p:cNvCxnSpPr>
          <p:nvPr/>
        </p:nvCxnSpPr>
        <p:spPr bwMode="auto">
          <a:xfrm flipH="1">
            <a:off x="1676400" y="2133600"/>
            <a:ext cx="1219200" cy="1524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998" name="TextBox 19"/>
          <p:cNvSpPr txBox="1">
            <a:spLocks noChangeArrowheads="1"/>
          </p:cNvSpPr>
          <p:nvPr/>
        </p:nvSpPr>
        <p:spPr bwMode="auto">
          <a:xfrm>
            <a:off x="533400" y="5867400"/>
            <a:ext cx="2151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charset="-128"/>
              </a:rPr>
              <a:t>(Hydrated Ion)</a:t>
            </a:r>
          </a:p>
        </p:txBody>
      </p:sp>
      <p:cxnSp>
        <p:nvCxnSpPr>
          <p:cNvPr id="40" name="Straight Arrow Connector 7"/>
          <p:cNvCxnSpPr>
            <a:cxnSpLocks noChangeShapeType="1"/>
          </p:cNvCxnSpPr>
          <p:nvPr/>
        </p:nvCxnSpPr>
        <p:spPr bwMode="auto">
          <a:xfrm>
            <a:off x="4953000" y="2133600"/>
            <a:ext cx="1143000" cy="1371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2" name="Straight Arrow Connector 7"/>
          <p:cNvCxnSpPr>
            <a:cxnSpLocks noChangeShapeType="1"/>
          </p:cNvCxnSpPr>
          <p:nvPr/>
        </p:nvCxnSpPr>
        <p:spPr bwMode="auto">
          <a:xfrm>
            <a:off x="4953000" y="2133600"/>
            <a:ext cx="838200" cy="1828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4" name="Straight Arrow Connector 7"/>
          <p:cNvCxnSpPr>
            <a:cxnSpLocks noChangeShapeType="1"/>
          </p:cNvCxnSpPr>
          <p:nvPr/>
        </p:nvCxnSpPr>
        <p:spPr bwMode="auto">
          <a:xfrm>
            <a:off x="4953000" y="2209800"/>
            <a:ext cx="1447800" cy="1752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0" name="Straight Arrow Connector 7"/>
          <p:cNvCxnSpPr>
            <a:cxnSpLocks noChangeShapeType="1"/>
          </p:cNvCxnSpPr>
          <p:nvPr/>
        </p:nvCxnSpPr>
        <p:spPr bwMode="auto">
          <a:xfrm>
            <a:off x="4953000" y="2209800"/>
            <a:ext cx="1066800" cy="1905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2003" name="TextBox 19"/>
          <p:cNvSpPr txBox="1">
            <a:spLocks noChangeArrowheads="1"/>
          </p:cNvSpPr>
          <p:nvPr/>
        </p:nvSpPr>
        <p:spPr bwMode="auto">
          <a:xfrm>
            <a:off x="2951163" y="5867400"/>
            <a:ext cx="1468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charset="-128"/>
              </a:rPr>
              <a:t>(Ligands)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Common Ligands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1632E98-3289-4888-8C15-9CC7E1B761FA}" type="slidenum">
              <a:rPr lang="en-US"/>
              <a:pPr/>
              <a:t>8</a:t>
            </a:fld>
            <a:endParaRPr lang="en-US"/>
          </a:p>
        </p:txBody>
      </p:sp>
      <p:pic>
        <p:nvPicPr>
          <p:cNvPr id="4403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1263" y="1457325"/>
            <a:ext cx="5164137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Content Placeholder 8"/>
          <p:cNvSpPr>
            <a:spLocks noGrp="1"/>
          </p:cNvSpPr>
          <p:nvPr>
            <p:ph idx="1"/>
          </p:nvPr>
        </p:nvSpPr>
        <p:spPr>
          <a:xfrm>
            <a:off x="381000" y="2209800"/>
            <a:ext cx="4114800" cy="1752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Arial"/>
                <a:ea typeface="ＭＳ Ｐゴシック" charset="0"/>
                <a:cs typeface="Arial"/>
              </a:rPr>
              <a:t>Anions or molecules with lone pairs of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electrons</a:t>
            </a:r>
          </a:p>
          <a:p>
            <a:pPr marL="0" indent="0">
              <a:buFontTx/>
              <a:buNone/>
              <a:defRPr/>
            </a:pPr>
            <a:endParaRPr lang="en-US" sz="2800" dirty="0" smtClean="0">
              <a:latin typeface="Arial"/>
              <a:ea typeface="ＭＳ Ｐゴシック" charset="0"/>
              <a:cs typeface="Arial"/>
            </a:endParaRPr>
          </a:p>
          <a:p>
            <a:pPr>
              <a:defRPr/>
            </a:pP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Lewis bases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Complex Ions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958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Counter Ions:</a:t>
            </a:r>
          </a:p>
          <a:p>
            <a:pPr lvl="1" eaLnBrk="1" hangingPunct="1"/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Ions that balance the electrical charges of complex ions in coordination compounds</a:t>
            </a:r>
          </a:p>
          <a:p>
            <a:pPr eaLnBrk="1" hangingPunct="1"/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Coordination Compound:</a:t>
            </a:r>
          </a:p>
          <a:p>
            <a:pPr lvl="1" eaLnBrk="1" hangingPunct="1"/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Any compound that contains a complex ion</a:t>
            </a:r>
          </a:p>
          <a:p>
            <a:pPr eaLnBrk="1" hangingPunct="1"/>
            <a:r>
              <a:rPr lang="en-US" b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Arial" charset="0"/>
              </a:rPr>
              <a:t>Coordination Number:</a:t>
            </a:r>
          </a:p>
          <a:p>
            <a:pPr lvl="1" eaLnBrk="1" hangingPunct="1"/>
            <a:r>
              <a:rPr lang="en-US" smtClean="0">
                <a:latin typeface="Arial" charset="0"/>
                <a:ea typeface="ＭＳ Ｐゴシック" charset="-128"/>
                <a:cs typeface="Arial" charset="0"/>
              </a:rPr>
              <a:t>Identifies the number of electron pairs surrounding a metal ion in a complex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48F447E-E833-4553-921B-7AF9B65C4008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3_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40795</TotalTime>
  <Words>1536</Words>
  <Application>Microsoft Office PowerPoint</Application>
  <PresentationFormat>On-screen Show (4:3)</PresentationFormat>
  <Paragraphs>406</Paragraphs>
  <Slides>57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Arial</vt:lpstr>
      <vt:lpstr>Arial Black</vt:lpstr>
      <vt:lpstr>ＭＳ Ｐゴシック</vt:lpstr>
      <vt:lpstr>Calibri</vt:lpstr>
      <vt:lpstr>Helvetica</vt:lpstr>
      <vt:lpstr>Arial Rounded MT Bold</vt:lpstr>
      <vt:lpstr>Times New Roman</vt:lpstr>
      <vt:lpstr>Symbol</vt:lpstr>
      <vt:lpstr>Wingdings</vt:lpstr>
      <vt:lpstr>1_Default Design</vt:lpstr>
      <vt:lpstr>3_Custom Design</vt:lpstr>
      <vt:lpstr>1_Default Design</vt:lpstr>
      <vt:lpstr>1_Default Design</vt:lpstr>
      <vt:lpstr>1_Default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This concludes the Lecture PowerPoint presentation for  Chapter 16</vt:lpstr>
    </vt:vector>
  </TitlesOfParts>
  <Company>OffCenter Concept 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Compositor</dc:creator>
  <cp:lastModifiedBy>kbarron</cp:lastModifiedBy>
  <cp:revision>523</cp:revision>
  <dcterms:created xsi:type="dcterms:W3CDTF">2014-01-15T23:26:10Z</dcterms:created>
  <dcterms:modified xsi:type="dcterms:W3CDTF">2014-06-17T18:44:50Z</dcterms:modified>
</cp:coreProperties>
</file>