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653" r:id="rId2"/>
  </p:sldMasterIdLst>
  <p:notesMasterIdLst>
    <p:notesMasterId r:id="rId78"/>
  </p:notesMasterIdLst>
  <p:handoutMasterIdLst>
    <p:handoutMasterId r:id="rId79"/>
  </p:handoutMasterIdLst>
  <p:sldIdLst>
    <p:sldId id="268" r:id="rId3"/>
    <p:sldId id="695" r:id="rId4"/>
    <p:sldId id="1196" r:id="rId5"/>
    <p:sldId id="1197" r:id="rId6"/>
    <p:sldId id="1283" r:id="rId7"/>
    <p:sldId id="1200" r:id="rId8"/>
    <p:sldId id="1201" r:id="rId9"/>
    <p:sldId id="1199" r:id="rId10"/>
    <p:sldId id="1202" r:id="rId11"/>
    <p:sldId id="1203" r:id="rId12"/>
    <p:sldId id="1286" r:id="rId13"/>
    <p:sldId id="1285" r:id="rId14"/>
    <p:sldId id="1205" r:id="rId15"/>
    <p:sldId id="1273" r:id="rId16"/>
    <p:sldId id="1289" r:id="rId17"/>
    <p:sldId id="1280" r:id="rId18"/>
    <p:sldId id="1281" r:id="rId19"/>
    <p:sldId id="1266" r:id="rId20"/>
    <p:sldId id="1275" r:id="rId21"/>
    <p:sldId id="1276" r:id="rId22"/>
    <p:sldId id="1277" r:id="rId23"/>
    <p:sldId id="1278" r:id="rId24"/>
    <p:sldId id="1211" r:id="rId25"/>
    <p:sldId id="1212" r:id="rId26"/>
    <p:sldId id="1213" r:id="rId27"/>
    <p:sldId id="1214" r:id="rId28"/>
    <p:sldId id="1215" r:id="rId29"/>
    <p:sldId id="1216" r:id="rId30"/>
    <p:sldId id="1217" r:id="rId31"/>
    <p:sldId id="1218" r:id="rId32"/>
    <p:sldId id="1267" r:id="rId33"/>
    <p:sldId id="1220" r:id="rId34"/>
    <p:sldId id="1221" r:id="rId35"/>
    <p:sldId id="1222" r:id="rId36"/>
    <p:sldId id="1223" r:id="rId37"/>
    <p:sldId id="1287" r:id="rId38"/>
    <p:sldId id="1288" r:id="rId39"/>
    <p:sldId id="1268" r:id="rId40"/>
    <p:sldId id="1231" r:id="rId41"/>
    <p:sldId id="1232" r:id="rId42"/>
    <p:sldId id="1233" r:id="rId43"/>
    <p:sldId id="1234" r:id="rId44"/>
    <p:sldId id="1235" r:id="rId45"/>
    <p:sldId id="1269" r:id="rId46"/>
    <p:sldId id="1237" r:id="rId47"/>
    <p:sldId id="1238" r:id="rId48"/>
    <p:sldId id="1239" r:id="rId49"/>
    <p:sldId id="1240" r:id="rId50"/>
    <p:sldId id="1270" r:id="rId51"/>
    <p:sldId id="1242" r:id="rId52"/>
    <p:sldId id="1243" r:id="rId53"/>
    <p:sldId id="1244" r:id="rId54"/>
    <p:sldId id="1245" r:id="rId55"/>
    <p:sldId id="1246" r:id="rId56"/>
    <p:sldId id="1247" r:id="rId57"/>
    <p:sldId id="1271" r:id="rId58"/>
    <p:sldId id="1249" r:id="rId59"/>
    <p:sldId id="1250" r:id="rId60"/>
    <p:sldId id="1251" r:id="rId61"/>
    <p:sldId id="1252" r:id="rId62"/>
    <p:sldId id="1253" r:id="rId63"/>
    <p:sldId id="1254" r:id="rId64"/>
    <p:sldId id="1255" r:id="rId65"/>
    <p:sldId id="1256" r:id="rId66"/>
    <p:sldId id="1257" r:id="rId67"/>
    <p:sldId id="1272" r:id="rId68"/>
    <p:sldId id="1259" r:id="rId69"/>
    <p:sldId id="1260" r:id="rId70"/>
    <p:sldId id="1261" r:id="rId71"/>
    <p:sldId id="1262" r:id="rId72"/>
    <p:sldId id="1263" r:id="rId73"/>
    <p:sldId id="1264" r:id="rId74"/>
    <p:sldId id="1265" r:id="rId75"/>
    <p:sldId id="1290" r:id="rId76"/>
    <p:sldId id="258" r:id="rId7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5252"/>
    <a:srgbClr val="104296"/>
    <a:srgbClr val="003D3E"/>
    <a:srgbClr val="008080"/>
    <a:srgbClr val="163336"/>
    <a:srgbClr val="FFCC00"/>
    <a:srgbClr val="335359"/>
    <a:srgbClr val="FCEA1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8" autoAdjust="0"/>
    <p:restoredTop sz="86491" autoAdjust="0"/>
  </p:normalViewPr>
  <p:slideViewPr>
    <p:cSldViewPr>
      <p:cViewPr>
        <p:scale>
          <a:sx n="50" d="100"/>
          <a:sy n="50" d="100"/>
        </p:scale>
        <p:origin x="-510" y="-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6A0B98B5-180C-4DC8-8CD9-2501F196D73F}" type="datetimeFigureOut">
              <a:rPr lang="en-US"/>
              <a:pPr>
                <a:defRPr/>
              </a:pPr>
              <a:t>6/17/2014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8044623-10F1-4559-8E0C-96D436EFA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37E24DC-18C0-432E-952B-0702016E0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61E4191-BB13-401C-891E-490811A55165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893D3CA-C426-40F6-9D16-EC1D5F32C0F9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20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9517747-5FAD-4302-B00C-93402C492626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23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46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A9C30EF-D16D-48A0-9B25-B19A72A40C1D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24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2C83A7A-F40D-4981-A667-88E417C4B82A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26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37D848E-A832-47B4-B96C-6D4F5062FD05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27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60E856D-8256-4B2A-A282-99A965986A54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28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31F660E-15A0-404D-A05F-ED3E64C7C089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29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923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72D0B33-0247-4125-B1EB-69B61071F55C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32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481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50DD801-50C2-405E-821A-48959B576C0E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35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947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F5701B8-E9EE-4C37-8486-F3B2626E90B5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40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A808BDB-56E4-4740-866F-4E8F62B59EED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42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Helvetica" pitchFamily="34" charset="0"/>
              </a:rPr>
              <a:t>Note:  Animation – add arrows to show how species cancel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2A816F6-924E-453B-A868-AB413449B71C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43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7786F9B-98B5-4EA7-9412-80B611FFD6B3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45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50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ACE3388-A99E-42BB-880C-882EC1C7AA1C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48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79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A90CDD6-0B55-4962-B3EF-2E69F14983F4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50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509954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9955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050" tIns="0" rIns="19050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</a:t>
            </a:r>
          </a:p>
        </p:txBody>
      </p:sp>
      <p:sp>
        <p:nvSpPr>
          <p:cNvPr id="509956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9957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9958" name="Rectangle 6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9959" name="Rectangle 7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050" tIns="0" rIns="19050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</a:t>
            </a:r>
          </a:p>
        </p:txBody>
      </p:sp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9962" name="Rectangle 1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509963" name="Rectangle 1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87" tIns="44450" rIns="90487" bIns="44450"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D583D71-5F5A-41BE-9F30-87698FE3FC2C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8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1A4490D-271D-4C80-A1CC-1055EA108EA9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53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ED551C0-80B6-42A8-89A0-A1FA1C30A1A5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54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6D90228-9EFC-4D18-BD3B-A017267D6776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55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518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8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019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3FC9F8F-3F33-4E07-ABE8-12B51101D659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58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7EF86E1-2717-4847-BC8C-0EE8B9CEFB74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61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B1C2C0A-3C0A-4E64-9372-469E0081F327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63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73368D1-5395-42CF-8EE3-EAE7F0EF9F15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64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CD866DF-A144-4678-B7E0-F12E3F6150F3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65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3FE9BC7-AD1B-480D-BFC2-A737F38939D5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9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0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Helvetica" pitchFamily="34" charset="0"/>
            </a:endParaRPr>
          </a:p>
        </p:txBody>
      </p:sp>
      <p:sp>
        <p:nvSpPr>
          <p:cNvPr id="540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7A2E02E-20F8-486B-804A-908EB14BE2A2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69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4375CB7-CFA1-45C9-94B3-83E47D3EB293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13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2E77D70-6545-40AF-B326-7CD0B5206114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17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076C386-C2FD-4CE2-BFA0-599038C985C3}" type="slidenum">
              <a:rPr lang="en-US" smtClean="0">
                <a:latin typeface="Helvetica" pitchFamily="34" charset="0"/>
                <a:ea typeface="ＭＳ Ｐゴシック" charset="-128"/>
              </a:rPr>
              <a:pPr/>
              <a:t>19</a:t>
            </a:fld>
            <a:endParaRPr lang="en-US" smtClean="0">
              <a:latin typeface="Helvetica" pitchFamily="34" charset="0"/>
              <a:ea typeface="ＭＳ Ｐゴシック" charset="-128"/>
            </a:endParaRPr>
          </a:p>
        </p:txBody>
      </p:sp>
      <p:sp>
        <p:nvSpPr>
          <p:cNvPr id="45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Helvetic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rgbClr val="F7D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99"/>
          <p:cNvSpPr>
            <a:spLocks noChangeArrowheads="1"/>
          </p:cNvSpPr>
          <p:nvPr userDrawn="1"/>
        </p:nvSpPr>
        <p:spPr bwMode="auto">
          <a:xfrm>
            <a:off x="0" y="4343400"/>
            <a:ext cx="9144000" cy="2514600"/>
          </a:xfrm>
          <a:prstGeom prst="rect">
            <a:avLst/>
          </a:prstGeom>
          <a:solidFill>
            <a:srgbClr val="335359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TextBox 2"/>
          <p:cNvSpPr txBox="1"/>
          <p:nvPr userDrawn="1"/>
        </p:nvSpPr>
        <p:spPr>
          <a:xfrm>
            <a:off x="1447800" y="4599057"/>
            <a:ext cx="4743681" cy="7078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/>
            <a:ext uri="{91240B29-F687-4f45-9708-019B960494DF}"/>
          </a:extLst>
        </p:spPr>
        <p:txBody>
          <a:bodyPr tIns="91440" bIns="91440" anchor="ctr"/>
          <a:lstStyle>
            <a:lvl1pPr eaLnBrk="0" hangingPunct="0">
              <a:defRPr sz="4000" b="1">
                <a:solidFill>
                  <a:srgbClr val="F7D30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eaLnBrk="0" hangingPunct="0">
              <a:defRPr sz="4000" b="1">
                <a:solidFill>
                  <a:schemeClr val="bg1"/>
                </a:solidFill>
              </a:defRPr>
            </a:lvl2pPr>
            <a:lvl3pPr eaLnBrk="0" hangingPunct="0">
              <a:defRPr sz="4000" b="1">
                <a:solidFill>
                  <a:schemeClr val="bg1"/>
                </a:solidFill>
              </a:defRPr>
            </a:lvl3pPr>
            <a:lvl4pPr eaLnBrk="0" hangingPunct="0">
              <a:defRPr sz="4000" b="1">
                <a:solidFill>
                  <a:schemeClr val="bg1"/>
                </a:solidFill>
              </a:defRPr>
            </a:lvl4pPr>
            <a:lvl5pPr eaLnBrk="0" hangingPunct="0">
              <a:defRPr sz="4000" b="1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latin typeface="Arial Rounded MT Bold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latin typeface="Arial Rounded MT Bold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latin typeface="Arial Rounded MT Bold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latin typeface="Arial Rounded MT Bold" pitchFamily="34" charset="0"/>
              </a:defRPr>
            </a:lvl9pPr>
          </a:lstStyle>
          <a:p>
            <a:pPr algn="r">
              <a:defRPr/>
            </a:pPr>
            <a:r>
              <a:rPr lang="en-US" sz="6600" b="0" dirty="0" smtClean="0"/>
              <a:t>Chapter</a:t>
            </a:r>
            <a:endParaRPr lang="en-US" sz="6600" b="0" dirty="0"/>
          </a:p>
        </p:txBody>
      </p:sp>
      <p:grpSp>
        <p:nvGrpSpPr>
          <p:cNvPr id="7" name="Group 3207"/>
          <p:cNvGrpSpPr/>
          <p:nvPr userDrawn="1"/>
        </p:nvGrpSpPr>
        <p:grpSpPr>
          <a:xfrm>
            <a:off x="2157788" y="990600"/>
            <a:ext cx="6994525" cy="3590926"/>
            <a:chOff x="147638" y="1658938"/>
            <a:chExt cx="6994525" cy="3590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reeform 107"/>
            <p:cNvSpPr>
              <a:spLocks/>
            </p:cNvSpPr>
            <p:nvPr/>
          </p:nvSpPr>
          <p:spPr bwMode="auto">
            <a:xfrm>
              <a:off x="1204913" y="1658938"/>
              <a:ext cx="1289050" cy="1108075"/>
            </a:xfrm>
            <a:custGeom>
              <a:avLst/>
              <a:gdLst>
                <a:gd name="T0" fmla="*/ 174 w 812"/>
                <a:gd name="T1" fmla="*/ 0 h 698"/>
                <a:gd name="T2" fmla="*/ 0 w 812"/>
                <a:gd name="T3" fmla="*/ 362 h 698"/>
                <a:gd name="T4" fmla="*/ 228 w 812"/>
                <a:gd name="T5" fmla="*/ 698 h 698"/>
                <a:gd name="T6" fmla="*/ 636 w 812"/>
                <a:gd name="T7" fmla="*/ 668 h 698"/>
                <a:gd name="T8" fmla="*/ 812 w 812"/>
                <a:gd name="T9" fmla="*/ 300 h 698"/>
                <a:gd name="T10" fmla="*/ 608 w 812"/>
                <a:gd name="T11" fmla="*/ 0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2" h="698">
                  <a:moveTo>
                    <a:pt x="174" y="0"/>
                  </a:moveTo>
                  <a:lnTo>
                    <a:pt x="0" y="362"/>
                  </a:lnTo>
                  <a:lnTo>
                    <a:pt x="228" y="698"/>
                  </a:lnTo>
                  <a:lnTo>
                    <a:pt x="636" y="668"/>
                  </a:lnTo>
                  <a:lnTo>
                    <a:pt x="812" y="300"/>
                  </a:lnTo>
                  <a:lnTo>
                    <a:pt x="608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08"/>
            <p:cNvSpPr>
              <a:spLocks/>
            </p:cNvSpPr>
            <p:nvPr/>
          </p:nvSpPr>
          <p:spPr bwMode="auto">
            <a:xfrm>
              <a:off x="195263" y="1658938"/>
              <a:ext cx="1285875" cy="622300"/>
            </a:xfrm>
            <a:custGeom>
              <a:avLst/>
              <a:gdLst>
                <a:gd name="T0" fmla="*/ 26 w 810"/>
                <a:gd name="T1" fmla="*/ 0 h 392"/>
                <a:gd name="T2" fmla="*/ 0 w 810"/>
                <a:gd name="T3" fmla="*/ 54 h 392"/>
                <a:gd name="T4" fmla="*/ 228 w 810"/>
                <a:gd name="T5" fmla="*/ 392 h 392"/>
                <a:gd name="T6" fmla="*/ 636 w 810"/>
                <a:gd name="T7" fmla="*/ 362 h 392"/>
                <a:gd name="T8" fmla="*/ 810 w 810"/>
                <a:gd name="T9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0" h="392">
                  <a:moveTo>
                    <a:pt x="26" y="0"/>
                  </a:moveTo>
                  <a:lnTo>
                    <a:pt x="0" y="54"/>
                  </a:lnTo>
                  <a:lnTo>
                    <a:pt x="228" y="392"/>
                  </a:lnTo>
                  <a:lnTo>
                    <a:pt x="636" y="362"/>
                  </a:lnTo>
                  <a:lnTo>
                    <a:pt x="810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109"/>
            <p:cNvSpPr>
              <a:spLocks/>
            </p:cNvSpPr>
            <p:nvPr/>
          </p:nvSpPr>
          <p:spPr bwMode="auto">
            <a:xfrm>
              <a:off x="2214563" y="2087563"/>
              <a:ext cx="1289050" cy="1165225"/>
            </a:xfrm>
            <a:custGeom>
              <a:avLst/>
              <a:gdLst>
                <a:gd name="T0" fmla="*/ 176 w 812"/>
                <a:gd name="T1" fmla="*/ 30 h 734"/>
                <a:gd name="T2" fmla="*/ 0 w 812"/>
                <a:gd name="T3" fmla="*/ 398 h 734"/>
                <a:gd name="T4" fmla="*/ 230 w 812"/>
                <a:gd name="T5" fmla="*/ 734 h 734"/>
                <a:gd name="T6" fmla="*/ 636 w 812"/>
                <a:gd name="T7" fmla="*/ 704 h 734"/>
                <a:gd name="T8" fmla="*/ 812 w 812"/>
                <a:gd name="T9" fmla="*/ 338 h 734"/>
                <a:gd name="T10" fmla="*/ 584 w 812"/>
                <a:gd name="T11" fmla="*/ 0 h 734"/>
                <a:gd name="T12" fmla="*/ 176 w 812"/>
                <a:gd name="T13" fmla="*/ 3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4">
                  <a:moveTo>
                    <a:pt x="176" y="30"/>
                  </a:moveTo>
                  <a:lnTo>
                    <a:pt x="0" y="398"/>
                  </a:lnTo>
                  <a:lnTo>
                    <a:pt x="230" y="734"/>
                  </a:lnTo>
                  <a:lnTo>
                    <a:pt x="636" y="704"/>
                  </a:lnTo>
                  <a:lnTo>
                    <a:pt x="812" y="338"/>
                  </a:lnTo>
                  <a:lnTo>
                    <a:pt x="584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110"/>
            <p:cNvSpPr>
              <a:spLocks/>
            </p:cNvSpPr>
            <p:nvPr/>
          </p:nvSpPr>
          <p:spPr bwMode="auto">
            <a:xfrm>
              <a:off x="3224213" y="2576513"/>
              <a:ext cx="1289050" cy="1165225"/>
            </a:xfrm>
            <a:custGeom>
              <a:avLst/>
              <a:gdLst>
                <a:gd name="T0" fmla="*/ 176 w 812"/>
                <a:gd name="T1" fmla="*/ 30 h 734"/>
                <a:gd name="T2" fmla="*/ 0 w 812"/>
                <a:gd name="T3" fmla="*/ 396 h 734"/>
                <a:gd name="T4" fmla="*/ 230 w 812"/>
                <a:gd name="T5" fmla="*/ 734 h 734"/>
                <a:gd name="T6" fmla="*/ 636 w 812"/>
                <a:gd name="T7" fmla="*/ 704 h 734"/>
                <a:gd name="T8" fmla="*/ 812 w 812"/>
                <a:gd name="T9" fmla="*/ 336 h 734"/>
                <a:gd name="T10" fmla="*/ 584 w 812"/>
                <a:gd name="T11" fmla="*/ 0 h 734"/>
                <a:gd name="T12" fmla="*/ 176 w 812"/>
                <a:gd name="T13" fmla="*/ 3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4">
                  <a:moveTo>
                    <a:pt x="176" y="30"/>
                  </a:moveTo>
                  <a:lnTo>
                    <a:pt x="0" y="396"/>
                  </a:lnTo>
                  <a:lnTo>
                    <a:pt x="230" y="734"/>
                  </a:lnTo>
                  <a:lnTo>
                    <a:pt x="636" y="704"/>
                  </a:lnTo>
                  <a:lnTo>
                    <a:pt x="812" y="336"/>
                  </a:lnTo>
                  <a:lnTo>
                    <a:pt x="584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11"/>
            <p:cNvSpPr>
              <a:spLocks/>
            </p:cNvSpPr>
            <p:nvPr/>
          </p:nvSpPr>
          <p:spPr bwMode="auto">
            <a:xfrm>
              <a:off x="4233863" y="3062288"/>
              <a:ext cx="1289050" cy="1165225"/>
            </a:xfrm>
            <a:custGeom>
              <a:avLst/>
              <a:gdLst>
                <a:gd name="T0" fmla="*/ 176 w 812"/>
                <a:gd name="T1" fmla="*/ 30 h 734"/>
                <a:gd name="T2" fmla="*/ 0 w 812"/>
                <a:gd name="T3" fmla="*/ 398 h 734"/>
                <a:gd name="T4" fmla="*/ 230 w 812"/>
                <a:gd name="T5" fmla="*/ 734 h 734"/>
                <a:gd name="T6" fmla="*/ 636 w 812"/>
                <a:gd name="T7" fmla="*/ 704 h 734"/>
                <a:gd name="T8" fmla="*/ 812 w 812"/>
                <a:gd name="T9" fmla="*/ 336 h 734"/>
                <a:gd name="T10" fmla="*/ 584 w 812"/>
                <a:gd name="T11" fmla="*/ 0 h 734"/>
                <a:gd name="T12" fmla="*/ 176 w 812"/>
                <a:gd name="T13" fmla="*/ 3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4">
                  <a:moveTo>
                    <a:pt x="176" y="30"/>
                  </a:moveTo>
                  <a:lnTo>
                    <a:pt x="0" y="398"/>
                  </a:lnTo>
                  <a:lnTo>
                    <a:pt x="230" y="734"/>
                  </a:lnTo>
                  <a:lnTo>
                    <a:pt x="636" y="704"/>
                  </a:lnTo>
                  <a:lnTo>
                    <a:pt x="812" y="336"/>
                  </a:lnTo>
                  <a:lnTo>
                    <a:pt x="584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12"/>
            <p:cNvSpPr>
              <a:spLocks/>
            </p:cNvSpPr>
            <p:nvPr/>
          </p:nvSpPr>
          <p:spPr bwMode="auto">
            <a:xfrm>
              <a:off x="5243513" y="3548063"/>
              <a:ext cx="1289050" cy="1168400"/>
            </a:xfrm>
            <a:custGeom>
              <a:avLst/>
              <a:gdLst>
                <a:gd name="T0" fmla="*/ 176 w 812"/>
                <a:gd name="T1" fmla="*/ 30 h 736"/>
                <a:gd name="T2" fmla="*/ 0 w 812"/>
                <a:gd name="T3" fmla="*/ 398 h 736"/>
                <a:gd name="T4" fmla="*/ 230 w 812"/>
                <a:gd name="T5" fmla="*/ 736 h 736"/>
                <a:gd name="T6" fmla="*/ 636 w 812"/>
                <a:gd name="T7" fmla="*/ 704 h 736"/>
                <a:gd name="T8" fmla="*/ 812 w 812"/>
                <a:gd name="T9" fmla="*/ 338 h 736"/>
                <a:gd name="T10" fmla="*/ 584 w 812"/>
                <a:gd name="T11" fmla="*/ 0 h 736"/>
                <a:gd name="T12" fmla="*/ 176 w 812"/>
                <a:gd name="T13" fmla="*/ 3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6">
                  <a:moveTo>
                    <a:pt x="176" y="30"/>
                  </a:moveTo>
                  <a:lnTo>
                    <a:pt x="0" y="398"/>
                  </a:lnTo>
                  <a:lnTo>
                    <a:pt x="230" y="736"/>
                  </a:lnTo>
                  <a:lnTo>
                    <a:pt x="636" y="704"/>
                  </a:lnTo>
                  <a:lnTo>
                    <a:pt x="812" y="338"/>
                  </a:lnTo>
                  <a:lnTo>
                    <a:pt x="584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13"/>
            <p:cNvSpPr>
              <a:spLocks/>
            </p:cNvSpPr>
            <p:nvPr/>
          </p:nvSpPr>
          <p:spPr bwMode="auto">
            <a:xfrm>
              <a:off x="6253163" y="4040188"/>
              <a:ext cx="876300" cy="1162050"/>
            </a:xfrm>
            <a:custGeom>
              <a:avLst/>
              <a:gdLst>
                <a:gd name="T0" fmla="*/ 552 w 552"/>
                <a:gd name="T1" fmla="*/ 0 h 732"/>
                <a:gd name="T2" fmla="*/ 176 w 552"/>
                <a:gd name="T3" fmla="*/ 28 h 732"/>
                <a:gd name="T4" fmla="*/ 0 w 552"/>
                <a:gd name="T5" fmla="*/ 394 h 732"/>
                <a:gd name="T6" fmla="*/ 230 w 552"/>
                <a:gd name="T7" fmla="*/ 732 h 732"/>
                <a:gd name="T8" fmla="*/ 552 w 552"/>
                <a:gd name="T9" fmla="*/ 708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2" h="732">
                  <a:moveTo>
                    <a:pt x="552" y="0"/>
                  </a:moveTo>
                  <a:lnTo>
                    <a:pt x="176" y="28"/>
                  </a:lnTo>
                  <a:lnTo>
                    <a:pt x="0" y="394"/>
                  </a:lnTo>
                  <a:lnTo>
                    <a:pt x="230" y="732"/>
                  </a:lnTo>
                  <a:lnTo>
                    <a:pt x="552" y="708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14"/>
            <p:cNvSpPr>
              <a:spLocks/>
            </p:cNvSpPr>
            <p:nvPr/>
          </p:nvSpPr>
          <p:spPr bwMode="auto">
            <a:xfrm>
              <a:off x="3141663" y="1658938"/>
              <a:ext cx="1289050" cy="965200"/>
            </a:xfrm>
            <a:custGeom>
              <a:avLst/>
              <a:gdLst>
                <a:gd name="T0" fmla="*/ 130 w 812"/>
                <a:gd name="T1" fmla="*/ 0 h 608"/>
                <a:gd name="T2" fmla="*/ 0 w 812"/>
                <a:gd name="T3" fmla="*/ 270 h 608"/>
                <a:gd name="T4" fmla="*/ 228 w 812"/>
                <a:gd name="T5" fmla="*/ 608 h 608"/>
                <a:gd name="T6" fmla="*/ 636 w 812"/>
                <a:gd name="T7" fmla="*/ 578 h 608"/>
                <a:gd name="T8" fmla="*/ 812 w 812"/>
                <a:gd name="T9" fmla="*/ 210 h 608"/>
                <a:gd name="T10" fmla="*/ 670 w 812"/>
                <a:gd name="T11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2" h="608">
                  <a:moveTo>
                    <a:pt x="130" y="0"/>
                  </a:moveTo>
                  <a:lnTo>
                    <a:pt x="0" y="270"/>
                  </a:lnTo>
                  <a:lnTo>
                    <a:pt x="228" y="608"/>
                  </a:lnTo>
                  <a:lnTo>
                    <a:pt x="636" y="578"/>
                  </a:lnTo>
                  <a:lnTo>
                    <a:pt x="812" y="210"/>
                  </a:lnTo>
                  <a:lnTo>
                    <a:pt x="670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15"/>
            <p:cNvSpPr>
              <a:spLocks/>
            </p:cNvSpPr>
            <p:nvPr/>
          </p:nvSpPr>
          <p:spPr bwMode="auto">
            <a:xfrm>
              <a:off x="4151313" y="1944688"/>
              <a:ext cx="1289050" cy="1165225"/>
            </a:xfrm>
            <a:custGeom>
              <a:avLst/>
              <a:gdLst>
                <a:gd name="T0" fmla="*/ 176 w 812"/>
                <a:gd name="T1" fmla="*/ 30 h 734"/>
                <a:gd name="T2" fmla="*/ 0 w 812"/>
                <a:gd name="T3" fmla="*/ 398 h 734"/>
                <a:gd name="T4" fmla="*/ 228 w 812"/>
                <a:gd name="T5" fmla="*/ 734 h 734"/>
                <a:gd name="T6" fmla="*/ 636 w 812"/>
                <a:gd name="T7" fmla="*/ 704 h 734"/>
                <a:gd name="T8" fmla="*/ 812 w 812"/>
                <a:gd name="T9" fmla="*/ 336 h 734"/>
                <a:gd name="T10" fmla="*/ 582 w 812"/>
                <a:gd name="T11" fmla="*/ 0 h 734"/>
                <a:gd name="T12" fmla="*/ 176 w 812"/>
                <a:gd name="T13" fmla="*/ 3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4">
                  <a:moveTo>
                    <a:pt x="176" y="30"/>
                  </a:moveTo>
                  <a:lnTo>
                    <a:pt x="0" y="398"/>
                  </a:lnTo>
                  <a:lnTo>
                    <a:pt x="228" y="734"/>
                  </a:lnTo>
                  <a:lnTo>
                    <a:pt x="636" y="704"/>
                  </a:lnTo>
                  <a:lnTo>
                    <a:pt x="812" y="336"/>
                  </a:lnTo>
                  <a:lnTo>
                    <a:pt x="582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16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16"/>
            <p:cNvSpPr>
              <a:spLocks/>
            </p:cNvSpPr>
            <p:nvPr/>
          </p:nvSpPr>
          <p:spPr bwMode="auto">
            <a:xfrm>
              <a:off x="5160963" y="2430463"/>
              <a:ext cx="1289050" cy="1165225"/>
            </a:xfrm>
            <a:custGeom>
              <a:avLst/>
              <a:gdLst>
                <a:gd name="T0" fmla="*/ 176 w 812"/>
                <a:gd name="T1" fmla="*/ 30 h 734"/>
                <a:gd name="T2" fmla="*/ 0 w 812"/>
                <a:gd name="T3" fmla="*/ 398 h 734"/>
                <a:gd name="T4" fmla="*/ 228 w 812"/>
                <a:gd name="T5" fmla="*/ 734 h 734"/>
                <a:gd name="T6" fmla="*/ 636 w 812"/>
                <a:gd name="T7" fmla="*/ 704 h 734"/>
                <a:gd name="T8" fmla="*/ 812 w 812"/>
                <a:gd name="T9" fmla="*/ 338 h 734"/>
                <a:gd name="T10" fmla="*/ 582 w 812"/>
                <a:gd name="T11" fmla="*/ 0 h 734"/>
                <a:gd name="T12" fmla="*/ 176 w 812"/>
                <a:gd name="T13" fmla="*/ 3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2" h="734">
                  <a:moveTo>
                    <a:pt x="176" y="30"/>
                  </a:moveTo>
                  <a:lnTo>
                    <a:pt x="0" y="398"/>
                  </a:lnTo>
                  <a:lnTo>
                    <a:pt x="228" y="734"/>
                  </a:lnTo>
                  <a:lnTo>
                    <a:pt x="636" y="704"/>
                  </a:lnTo>
                  <a:lnTo>
                    <a:pt x="812" y="338"/>
                  </a:lnTo>
                  <a:lnTo>
                    <a:pt x="582" y="0"/>
                  </a:lnTo>
                  <a:lnTo>
                    <a:pt x="176" y="30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17"/>
            <p:cNvSpPr>
              <a:spLocks/>
            </p:cNvSpPr>
            <p:nvPr/>
          </p:nvSpPr>
          <p:spPr bwMode="auto">
            <a:xfrm>
              <a:off x="6170613" y="2919413"/>
              <a:ext cx="958850" cy="1165225"/>
            </a:xfrm>
            <a:custGeom>
              <a:avLst/>
              <a:gdLst>
                <a:gd name="T0" fmla="*/ 604 w 604"/>
                <a:gd name="T1" fmla="*/ 30 h 734"/>
                <a:gd name="T2" fmla="*/ 582 w 604"/>
                <a:gd name="T3" fmla="*/ 0 h 734"/>
                <a:gd name="T4" fmla="*/ 176 w 604"/>
                <a:gd name="T5" fmla="*/ 30 h 734"/>
                <a:gd name="T6" fmla="*/ 0 w 604"/>
                <a:gd name="T7" fmla="*/ 396 h 734"/>
                <a:gd name="T8" fmla="*/ 228 w 604"/>
                <a:gd name="T9" fmla="*/ 734 h 734"/>
                <a:gd name="T10" fmla="*/ 604 w 604"/>
                <a:gd name="T11" fmla="*/ 706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4" h="734">
                  <a:moveTo>
                    <a:pt x="604" y="30"/>
                  </a:moveTo>
                  <a:lnTo>
                    <a:pt x="582" y="0"/>
                  </a:lnTo>
                  <a:lnTo>
                    <a:pt x="176" y="30"/>
                  </a:lnTo>
                  <a:lnTo>
                    <a:pt x="0" y="396"/>
                  </a:lnTo>
                  <a:lnTo>
                    <a:pt x="228" y="734"/>
                  </a:lnTo>
                  <a:lnTo>
                    <a:pt x="604" y="706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18"/>
            <p:cNvSpPr>
              <a:spLocks/>
            </p:cNvSpPr>
            <p:nvPr/>
          </p:nvSpPr>
          <p:spPr bwMode="auto">
            <a:xfrm>
              <a:off x="4205288" y="1658938"/>
              <a:ext cx="1009650" cy="333375"/>
            </a:xfrm>
            <a:custGeom>
              <a:avLst/>
              <a:gdLst>
                <a:gd name="T0" fmla="*/ 0 w 636"/>
                <a:gd name="T1" fmla="*/ 0 h 210"/>
                <a:gd name="T2" fmla="*/ 142 w 636"/>
                <a:gd name="T3" fmla="*/ 210 h 210"/>
                <a:gd name="T4" fmla="*/ 548 w 636"/>
                <a:gd name="T5" fmla="*/ 180 h 210"/>
                <a:gd name="T6" fmla="*/ 636 w 636"/>
                <a:gd name="T7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6" h="210">
                  <a:moveTo>
                    <a:pt x="0" y="0"/>
                  </a:moveTo>
                  <a:lnTo>
                    <a:pt x="142" y="210"/>
                  </a:lnTo>
                  <a:lnTo>
                    <a:pt x="548" y="180"/>
                  </a:lnTo>
                  <a:lnTo>
                    <a:pt x="636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19"/>
            <p:cNvSpPr>
              <a:spLocks/>
            </p:cNvSpPr>
            <p:nvPr/>
          </p:nvSpPr>
          <p:spPr bwMode="auto">
            <a:xfrm>
              <a:off x="5075238" y="1658938"/>
              <a:ext cx="1292225" cy="819150"/>
            </a:xfrm>
            <a:custGeom>
              <a:avLst/>
              <a:gdLst>
                <a:gd name="T0" fmla="*/ 88 w 814"/>
                <a:gd name="T1" fmla="*/ 0 h 516"/>
                <a:gd name="T2" fmla="*/ 0 w 814"/>
                <a:gd name="T3" fmla="*/ 180 h 516"/>
                <a:gd name="T4" fmla="*/ 230 w 814"/>
                <a:gd name="T5" fmla="*/ 516 h 516"/>
                <a:gd name="T6" fmla="*/ 636 w 814"/>
                <a:gd name="T7" fmla="*/ 486 h 516"/>
                <a:gd name="T8" fmla="*/ 814 w 814"/>
                <a:gd name="T9" fmla="*/ 120 h 516"/>
                <a:gd name="T10" fmla="*/ 732 w 814"/>
                <a:gd name="T11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4" h="516">
                  <a:moveTo>
                    <a:pt x="88" y="0"/>
                  </a:moveTo>
                  <a:lnTo>
                    <a:pt x="0" y="180"/>
                  </a:lnTo>
                  <a:lnTo>
                    <a:pt x="230" y="516"/>
                  </a:lnTo>
                  <a:lnTo>
                    <a:pt x="636" y="486"/>
                  </a:lnTo>
                  <a:lnTo>
                    <a:pt x="814" y="120"/>
                  </a:lnTo>
                  <a:lnTo>
                    <a:pt x="732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20"/>
            <p:cNvSpPr>
              <a:spLocks/>
            </p:cNvSpPr>
            <p:nvPr/>
          </p:nvSpPr>
          <p:spPr bwMode="auto">
            <a:xfrm>
              <a:off x="6084888" y="1798638"/>
              <a:ext cx="1044575" cy="1168400"/>
            </a:xfrm>
            <a:custGeom>
              <a:avLst/>
              <a:gdLst>
                <a:gd name="T0" fmla="*/ 658 w 658"/>
                <a:gd name="T1" fmla="*/ 108 h 736"/>
                <a:gd name="T2" fmla="*/ 584 w 658"/>
                <a:gd name="T3" fmla="*/ 0 h 736"/>
                <a:gd name="T4" fmla="*/ 178 w 658"/>
                <a:gd name="T5" fmla="*/ 32 h 736"/>
                <a:gd name="T6" fmla="*/ 0 w 658"/>
                <a:gd name="T7" fmla="*/ 398 h 736"/>
                <a:gd name="T8" fmla="*/ 230 w 658"/>
                <a:gd name="T9" fmla="*/ 736 h 736"/>
                <a:gd name="T10" fmla="*/ 636 w 658"/>
                <a:gd name="T11" fmla="*/ 706 h 736"/>
                <a:gd name="T12" fmla="*/ 658 w 658"/>
                <a:gd name="T13" fmla="*/ 662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8" h="736">
                  <a:moveTo>
                    <a:pt x="658" y="108"/>
                  </a:moveTo>
                  <a:lnTo>
                    <a:pt x="584" y="0"/>
                  </a:lnTo>
                  <a:lnTo>
                    <a:pt x="178" y="32"/>
                  </a:lnTo>
                  <a:lnTo>
                    <a:pt x="0" y="398"/>
                  </a:lnTo>
                  <a:lnTo>
                    <a:pt x="230" y="736"/>
                  </a:lnTo>
                  <a:lnTo>
                    <a:pt x="636" y="706"/>
                  </a:lnTo>
                  <a:lnTo>
                    <a:pt x="658" y="662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121"/>
            <p:cNvSpPr>
              <a:spLocks/>
            </p:cNvSpPr>
            <p:nvPr/>
          </p:nvSpPr>
          <p:spPr bwMode="auto">
            <a:xfrm>
              <a:off x="7094538" y="2849563"/>
              <a:ext cx="34925" cy="117475"/>
            </a:xfrm>
            <a:custGeom>
              <a:avLst/>
              <a:gdLst>
                <a:gd name="T0" fmla="*/ 22 w 22"/>
                <a:gd name="T1" fmla="*/ 74 h 74"/>
                <a:gd name="T2" fmla="*/ 22 w 22"/>
                <a:gd name="T3" fmla="*/ 0 h 74"/>
                <a:gd name="T4" fmla="*/ 0 w 22"/>
                <a:gd name="T5" fmla="*/ 44 h 74"/>
                <a:gd name="T6" fmla="*/ 22 w 22"/>
                <a:gd name="T7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74">
                  <a:moveTo>
                    <a:pt x="22" y="74"/>
                  </a:moveTo>
                  <a:lnTo>
                    <a:pt x="22" y="0"/>
                  </a:lnTo>
                  <a:lnTo>
                    <a:pt x="0" y="44"/>
                  </a:lnTo>
                  <a:lnTo>
                    <a:pt x="22" y="74"/>
                  </a:lnTo>
                  <a:close/>
                </a:path>
              </a:pathLst>
            </a:custGeom>
            <a:noFill/>
            <a:ln w="16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122"/>
            <p:cNvSpPr>
              <a:spLocks/>
            </p:cNvSpPr>
            <p:nvPr/>
          </p:nvSpPr>
          <p:spPr bwMode="auto">
            <a:xfrm>
              <a:off x="6237288" y="1658938"/>
              <a:ext cx="844550" cy="190500"/>
            </a:xfrm>
            <a:custGeom>
              <a:avLst/>
              <a:gdLst>
                <a:gd name="T0" fmla="*/ 0 w 532"/>
                <a:gd name="T1" fmla="*/ 0 h 120"/>
                <a:gd name="T2" fmla="*/ 82 w 532"/>
                <a:gd name="T3" fmla="*/ 120 h 120"/>
                <a:gd name="T4" fmla="*/ 488 w 532"/>
                <a:gd name="T5" fmla="*/ 88 h 120"/>
                <a:gd name="T6" fmla="*/ 532 w 532"/>
                <a:gd name="T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2" h="120">
                  <a:moveTo>
                    <a:pt x="0" y="0"/>
                  </a:moveTo>
                  <a:lnTo>
                    <a:pt x="82" y="120"/>
                  </a:lnTo>
                  <a:lnTo>
                    <a:pt x="488" y="88"/>
                  </a:lnTo>
                  <a:lnTo>
                    <a:pt x="532" y="0"/>
                  </a:lnTo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123"/>
            <p:cNvSpPr>
              <a:spLocks/>
            </p:cNvSpPr>
            <p:nvPr/>
          </p:nvSpPr>
          <p:spPr bwMode="auto">
            <a:xfrm>
              <a:off x="7011988" y="1658938"/>
              <a:ext cx="117475" cy="311150"/>
            </a:xfrm>
            <a:custGeom>
              <a:avLst/>
              <a:gdLst>
                <a:gd name="T0" fmla="*/ 44 w 74"/>
                <a:gd name="T1" fmla="*/ 0 h 196"/>
                <a:gd name="T2" fmla="*/ 0 w 74"/>
                <a:gd name="T3" fmla="*/ 88 h 196"/>
                <a:gd name="T4" fmla="*/ 74 w 74"/>
                <a:gd name="T5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96">
                  <a:moveTo>
                    <a:pt x="44" y="0"/>
                  </a:moveTo>
                  <a:lnTo>
                    <a:pt x="0" y="88"/>
                  </a:lnTo>
                  <a:lnTo>
                    <a:pt x="74" y="196"/>
                  </a:lnTo>
                </a:path>
              </a:pathLst>
            </a:custGeom>
            <a:noFill/>
            <a:ln w="16">
              <a:solidFill>
                <a:srgbClr val="FCEA10"/>
              </a:solidFill>
              <a:prstDash val="solid"/>
              <a:round/>
              <a:headEnd/>
              <a:tailEnd/>
            </a:ln>
            <a:extLst>
              <a:ext uri="{909E8E84-426E-40dd-AFC4-6F175D3DCCD1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124"/>
            <p:cNvSpPr>
              <a:spLocks/>
            </p:cNvSpPr>
            <p:nvPr/>
          </p:nvSpPr>
          <p:spPr bwMode="auto">
            <a:xfrm>
              <a:off x="3459163" y="25765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125"/>
            <p:cNvSpPr>
              <a:spLocks/>
            </p:cNvSpPr>
            <p:nvPr/>
          </p:nvSpPr>
          <p:spPr bwMode="auto">
            <a:xfrm>
              <a:off x="3094038" y="20431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126"/>
            <p:cNvSpPr>
              <a:spLocks/>
            </p:cNvSpPr>
            <p:nvPr/>
          </p:nvSpPr>
          <p:spPr bwMode="auto">
            <a:xfrm>
              <a:off x="2449513" y="20907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127"/>
            <p:cNvSpPr>
              <a:spLocks/>
            </p:cNvSpPr>
            <p:nvPr/>
          </p:nvSpPr>
          <p:spPr bwMode="auto">
            <a:xfrm>
              <a:off x="2166938" y="26717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4 w 58"/>
                <a:gd name="T15" fmla="*/ 18 h 60"/>
                <a:gd name="T16" fmla="*/ 4 w 58"/>
                <a:gd name="T17" fmla="*/ 18 h 60"/>
                <a:gd name="T18" fmla="*/ 2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40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8 w 58"/>
                <a:gd name="T51" fmla="*/ 20 h 60"/>
                <a:gd name="T52" fmla="*/ 52 w 58"/>
                <a:gd name="T53" fmla="*/ 10 h 60"/>
                <a:gd name="T54" fmla="*/ 48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128"/>
            <p:cNvSpPr>
              <a:spLocks/>
            </p:cNvSpPr>
            <p:nvPr/>
          </p:nvSpPr>
          <p:spPr bwMode="auto">
            <a:xfrm>
              <a:off x="2532063" y="32083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6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6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129"/>
            <p:cNvSpPr>
              <a:spLocks/>
            </p:cNvSpPr>
            <p:nvPr/>
          </p:nvSpPr>
          <p:spPr bwMode="auto">
            <a:xfrm>
              <a:off x="1522413" y="2719388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4 h 60"/>
                <a:gd name="T20" fmla="*/ 0 w 58"/>
                <a:gd name="T21" fmla="*/ 28 h 60"/>
                <a:gd name="T22" fmla="*/ 2 w 58"/>
                <a:gd name="T23" fmla="*/ 40 h 60"/>
                <a:gd name="T24" fmla="*/ 6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Freeform 130"/>
            <p:cNvSpPr>
              <a:spLocks/>
            </p:cNvSpPr>
            <p:nvPr/>
          </p:nvSpPr>
          <p:spPr bwMode="auto">
            <a:xfrm>
              <a:off x="1157288" y="21859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4 w 58"/>
                <a:gd name="T15" fmla="*/ 16 h 58"/>
                <a:gd name="T16" fmla="*/ 4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131"/>
            <p:cNvSpPr>
              <a:spLocks/>
            </p:cNvSpPr>
            <p:nvPr/>
          </p:nvSpPr>
          <p:spPr bwMode="auto">
            <a:xfrm>
              <a:off x="512763" y="2233613"/>
              <a:ext cx="92075" cy="92075"/>
            </a:xfrm>
            <a:custGeom>
              <a:avLst/>
              <a:gdLst>
                <a:gd name="T0" fmla="*/ 42 w 58"/>
                <a:gd name="T1" fmla="*/ 4 h 58"/>
                <a:gd name="T2" fmla="*/ 42 w 58"/>
                <a:gd name="T3" fmla="*/ 4 h 58"/>
                <a:gd name="T4" fmla="*/ 36 w 58"/>
                <a:gd name="T5" fmla="*/ 2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6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4 h 58"/>
                <a:gd name="T58" fmla="*/ 42 w 58"/>
                <a:gd name="T59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132"/>
            <p:cNvSpPr>
              <a:spLocks/>
            </p:cNvSpPr>
            <p:nvPr/>
          </p:nvSpPr>
          <p:spPr bwMode="auto">
            <a:xfrm>
              <a:off x="147638" y="17002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133"/>
            <p:cNvSpPr>
              <a:spLocks/>
            </p:cNvSpPr>
            <p:nvPr/>
          </p:nvSpPr>
          <p:spPr bwMode="auto">
            <a:xfrm>
              <a:off x="3176588" y="31607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2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4 w 58"/>
                <a:gd name="T15" fmla="*/ 16 h 58"/>
                <a:gd name="T16" fmla="*/ 4 w 58"/>
                <a:gd name="T17" fmla="*/ 16 h 58"/>
                <a:gd name="T18" fmla="*/ 2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134"/>
            <p:cNvSpPr>
              <a:spLocks/>
            </p:cNvSpPr>
            <p:nvPr/>
          </p:nvSpPr>
          <p:spPr bwMode="auto">
            <a:xfrm>
              <a:off x="4468813" y="3062288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18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0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 135"/>
            <p:cNvSpPr>
              <a:spLocks/>
            </p:cNvSpPr>
            <p:nvPr/>
          </p:nvSpPr>
          <p:spPr bwMode="auto">
            <a:xfrm>
              <a:off x="4103688" y="25288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136"/>
            <p:cNvSpPr>
              <a:spLocks/>
            </p:cNvSpPr>
            <p:nvPr/>
          </p:nvSpPr>
          <p:spPr bwMode="auto">
            <a:xfrm>
              <a:off x="3459163" y="25765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137"/>
            <p:cNvSpPr>
              <a:spLocks/>
            </p:cNvSpPr>
            <p:nvPr/>
          </p:nvSpPr>
          <p:spPr bwMode="auto">
            <a:xfrm>
              <a:off x="3176588" y="31607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2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4 w 58"/>
                <a:gd name="T15" fmla="*/ 16 h 58"/>
                <a:gd name="T16" fmla="*/ 4 w 58"/>
                <a:gd name="T17" fmla="*/ 16 h 58"/>
                <a:gd name="T18" fmla="*/ 2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138"/>
            <p:cNvSpPr>
              <a:spLocks/>
            </p:cNvSpPr>
            <p:nvPr/>
          </p:nvSpPr>
          <p:spPr bwMode="auto">
            <a:xfrm>
              <a:off x="3541713" y="3694113"/>
              <a:ext cx="92075" cy="92075"/>
            </a:xfrm>
            <a:custGeom>
              <a:avLst/>
              <a:gdLst>
                <a:gd name="T0" fmla="*/ 42 w 58"/>
                <a:gd name="T1" fmla="*/ 4 h 58"/>
                <a:gd name="T2" fmla="*/ 42 w 58"/>
                <a:gd name="T3" fmla="*/ 4 h 58"/>
                <a:gd name="T4" fmla="*/ 36 w 58"/>
                <a:gd name="T5" fmla="*/ 2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6 w 58"/>
                <a:gd name="T25" fmla="*/ 50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2 h 58"/>
                <a:gd name="T50" fmla="*/ 56 w 58"/>
                <a:gd name="T51" fmla="*/ 20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4 h 58"/>
                <a:gd name="T58" fmla="*/ 42 w 58"/>
                <a:gd name="T59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50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139"/>
            <p:cNvSpPr>
              <a:spLocks/>
            </p:cNvSpPr>
            <p:nvPr/>
          </p:nvSpPr>
          <p:spPr bwMode="auto">
            <a:xfrm>
              <a:off x="4186238" y="36464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2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4 w 58"/>
                <a:gd name="T15" fmla="*/ 16 h 58"/>
                <a:gd name="T16" fmla="*/ 4 w 58"/>
                <a:gd name="T17" fmla="*/ 16 h 58"/>
                <a:gd name="T18" fmla="*/ 2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8 h 58"/>
                <a:gd name="T38" fmla="*/ 50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140"/>
            <p:cNvSpPr>
              <a:spLocks/>
            </p:cNvSpPr>
            <p:nvPr/>
          </p:nvSpPr>
          <p:spPr bwMode="auto">
            <a:xfrm>
              <a:off x="5478463" y="35512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 141"/>
            <p:cNvSpPr>
              <a:spLocks/>
            </p:cNvSpPr>
            <p:nvPr/>
          </p:nvSpPr>
          <p:spPr bwMode="auto">
            <a:xfrm>
              <a:off x="5113338" y="30146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8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Freeform 142"/>
            <p:cNvSpPr>
              <a:spLocks/>
            </p:cNvSpPr>
            <p:nvPr/>
          </p:nvSpPr>
          <p:spPr bwMode="auto">
            <a:xfrm>
              <a:off x="4468813" y="3062288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18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0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Freeform 143"/>
            <p:cNvSpPr>
              <a:spLocks/>
            </p:cNvSpPr>
            <p:nvPr/>
          </p:nvSpPr>
          <p:spPr bwMode="auto">
            <a:xfrm>
              <a:off x="4186238" y="36464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2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4 w 58"/>
                <a:gd name="T15" fmla="*/ 16 h 58"/>
                <a:gd name="T16" fmla="*/ 4 w 58"/>
                <a:gd name="T17" fmla="*/ 16 h 58"/>
                <a:gd name="T18" fmla="*/ 2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40 w 58"/>
                <a:gd name="T37" fmla="*/ 58 h 58"/>
                <a:gd name="T38" fmla="*/ 50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Freeform 144"/>
            <p:cNvSpPr>
              <a:spLocks/>
            </p:cNvSpPr>
            <p:nvPr/>
          </p:nvSpPr>
          <p:spPr bwMode="auto">
            <a:xfrm>
              <a:off x="4551363" y="4179888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4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4 h 60"/>
                <a:gd name="T44" fmla="*/ 56 w 58"/>
                <a:gd name="T45" fmla="*/ 44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145"/>
            <p:cNvSpPr>
              <a:spLocks/>
            </p:cNvSpPr>
            <p:nvPr/>
          </p:nvSpPr>
          <p:spPr bwMode="auto">
            <a:xfrm>
              <a:off x="5195888" y="4132263"/>
              <a:ext cx="95250" cy="95250"/>
            </a:xfrm>
            <a:custGeom>
              <a:avLst/>
              <a:gdLst>
                <a:gd name="T0" fmla="*/ 42 w 60"/>
                <a:gd name="T1" fmla="*/ 4 h 60"/>
                <a:gd name="T2" fmla="*/ 42 w 60"/>
                <a:gd name="T3" fmla="*/ 4 h 60"/>
                <a:gd name="T4" fmla="*/ 36 w 60"/>
                <a:gd name="T5" fmla="*/ 2 h 60"/>
                <a:gd name="T6" fmla="*/ 32 w 60"/>
                <a:gd name="T7" fmla="*/ 0 h 60"/>
                <a:gd name="T8" fmla="*/ 20 w 60"/>
                <a:gd name="T9" fmla="*/ 2 h 60"/>
                <a:gd name="T10" fmla="*/ 10 w 60"/>
                <a:gd name="T11" fmla="*/ 8 h 60"/>
                <a:gd name="T12" fmla="*/ 6 w 60"/>
                <a:gd name="T13" fmla="*/ 12 h 60"/>
                <a:gd name="T14" fmla="*/ 4 w 60"/>
                <a:gd name="T15" fmla="*/ 18 h 60"/>
                <a:gd name="T16" fmla="*/ 4 w 60"/>
                <a:gd name="T17" fmla="*/ 18 h 60"/>
                <a:gd name="T18" fmla="*/ 2 w 60"/>
                <a:gd name="T19" fmla="*/ 22 h 60"/>
                <a:gd name="T20" fmla="*/ 0 w 60"/>
                <a:gd name="T21" fmla="*/ 28 h 60"/>
                <a:gd name="T22" fmla="*/ 2 w 60"/>
                <a:gd name="T23" fmla="*/ 40 h 60"/>
                <a:gd name="T24" fmla="*/ 8 w 60"/>
                <a:gd name="T25" fmla="*/ 50 h 60"/>
                <a:gd name="T26" fmla="*/ 12 w 60"/>
                <a:gd name="T27" fmla="*/ 54 h 60"/>
                <a:gd name="T28" fmla="*/ 16 w 60"/>
                <a:gd name="T29" fmla="*/ 56 h 60"/>
                <a:gd name="T30" fmla="*/ 16 w 60"/>
                <a:gd name="T31" fmla="*/ 56 h 60"/>
                <a:gd name="T32" fmla="*/ 22 w 60"/>
                <a:gd name="T33" fmla="*/ 58 h 60"/>
                <a:gd name="T34" fmla="*/ 28 w 60"/>
                <a:gd name="T35" fmla="*/ 60 h 60"/>
                <a:gd name="T36" fmla="*/ 40 w 60"/>
                <a:gd name="T37" fmla="*/ 58 h 60"/>
                <a:gd name="T38" fmla="*/ 50 w 60"/>
                <a:gd name="T39" fmla="*/ 52 h 60"/>
                <a:gd name="T40" fmla="*/ 54 w 60"/>
                <a:gd name="T41" fmla="*/ 48 h 60"/>
                <a:gd name="T42" fmla="*/ 56 w 60"/>
                <a:gd name="T43" fmla="*/ 42 h 60"/>
                <a:gd name="T44" fmla="*/ 56 w 60"/>
                <a:gd name="T45" fmla="*/ 42 h 60"/>
                <a:gd name="T46" fmla="*/ 58 w 60"/>
                <a:gd name="T47" fmla="*/ 38 h 60"/>
                <a:gd name="T48" fmla="*/ 60 w 60"/>
                <a:gd name="T49" fmla="*/ 32 h 60"/>
                <a:gd name="T50" fmla="*/ 58 w 60"/>
                <a:gd name="T51" fmla="*/ 20 h 60"/>
                <a:gd name="T52" fmla="*/ 52 w 60"/>
                <a:gd name="T53" fmla="*/ 10 h 60"/>
                <a:gd name="T54" fmla="*/ 48 w 60"/>
                <a:gd name="T55" fmla="*/ 6 h 60"/>
                <a:gd name="T56" fmla="*/ 42 w 60"/>
                <a:gd name="T57" fmla="*/ 4 h 60"/>
                <a:gd name="T58" fmla="*/ 42 w 60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 146"/>
            <p:cNvSpPr>
              <a:spLocks/>
            </p:cNvSpPr>
            <p:nvPr/>
          </p:nvSpPr>
          <p:spPr bwMode="auto">
            <a:xfrm>
              <a:off x="6488113" y="4037013"/>
              <a:ext cx="92075" cy="92075"/>
            </a:xfrm>
            <a:custGeom>
              <a:avLst/>
              <a:gdLst>
                <a:gd name="T0" fmla="*/ 42 w 58"/>
                <a:gd name="T1" fmla="*/ 4 h 58"/>
                <a:gd name="T2" fmla="*/ 42 w 58"/>
                <a:gd name="T3" fmla="*/ 4 h 58"/>
                <a:gd name="T4" fmla="*/ 36 w 58"/>
                <a:gd name="T5" fmla="*/ 2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4 h 58"/>
                <a:gd name="T58" fmla="*/ 42 w 58"/>
                <a:gd name="T59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Freeform 147"/>
            <p:cNvSpPr>
              <a:spLocks/>
            </p:cNvSpPr>
            <p:nvPr/>
          </p:nvSpPr>
          <p:spPr bwMode="auto">
            <a:xfrm>
              <a:off x="6122988" y="35036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Freeform 148"/>
            <p:cNvSpPr>
              <a:spLocks/>
            </p:cNvSpPr>
            <p:nvPr/>
          </p:nvSpPr>
          <p:spPr bwMode="auto">
            <a:xfrm>
              <a:off x="5478463" y="35512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Freeform 149"/>
            <p:cNvSpPr>
              <a:spLocks/>
            </p:cNvSpPr>
            <p:nvPr/>
          </p:nvSpPr>
          <p:spPr bwMode="auto">
            <a:xfrm>
              <a:off x="5195888" y="4132263"/>
              <a:ext cx="95250" cy="95250"/>
            </a:xfrm>
            <a:custGeom>
              <a:avLst/>
              <a:gdLst>
                <a:gd name="T0" fmla="*/ 42 w 60"/>
                <a:gd name="T1" fmla="*/ 4 h 60"/>
                <a:gd name="T2" fmla="*/ 42 w 60"/>
                <a:gd name="T3" fmla="*/ 4 h 60"/>
                <a:gd name="T4" fmla="*/ 36 w 60"/>
                <a:gd name="T5" fmla="*/ 2 h 60"/>
                <a:gd name="T6" fmla="*/ 32 w 60"/>
                <a:gd name="T7" fmla="*/ 0 h 60"/>
                <a:gd name="T8" fmla="*/ 20 w 60"/>
                <a:gd name="T9" fmla="*/ 2 h 60"/>
                <a:gd name="T10" fmla="*/ 10 w 60"/>
                <a:gd name="T11" fmla="*/ 8 h 60"/>
                <a:gd name="T12" fmla="*/ 6 w 60"/>
                <a:gd name="T13" fmla="*/ 12 h 60"/>
                <a:gd name="T14" fmla="*/ 4 w 60"/>
                <a:gd name="T15" fmla="*/ 18 h 60"/>
                <a:gd name="T16" fmla="*/ 4 w 60"/>
                <a:gd name="T17" fmla="*/ 18 h 60"/>
                <a:gd name="T18" fmla="*/ 2 w 60"/>
                <a:gd name="T19" fmla="*/ 22 h 60"/>
                <a:gd name="T20" fmla="*/ 0 w 60"/>
                <a:gd name="T21" fmla="*/ 28 h 60"/>
                <a:gd name="T22" fmla="*/ 2 w 60"/>
                <a:gd name="T23" fmla="*/ 40 h 60"/>
                <a:gd name="T24" fmla="*/ 8 w 60"/>
                <a:gd name="T25" fmla="*/ 50 h 60"/>
                <a:gd name="T26" fmla="*/ 12 w 60"/>
                <a:gd name="T27" fmla="*/ 54 h 60"/>
                <a:gd name="T28" fmla="*/ 16 w 60"/>
                <a:gd name="T29" fmla="*/ 56 h 60"/>
                <a:gd name="T30" fmla="*/ 16 w 60"/>
                <a:gd name="T31" fmla="*/ 56 h 60"/>
                <a:gd name="T32" fmla="*/ 22 w 60"/>
                <a:gd name="T33" fmla="*/ 58 h 60"/>
                <a:gd name="T34" fmla="*/ 28 w 60"/>
                <a:gd name="T35" fmla="*/ 60 h 60"/>
                <a:gd name="T36" fmla="*/ 40 w 60"/>
                <a:gd name="T37" fmla="*/ 58 h 60"/>
                <a:gd name="T38" fmla="*/ 50 w 60"/>
                <a:gd name="T39" fmla="*/ 52 h 60"/>
                <a:gd name="T40" fmla="*/ 54 w 60"/>
                <a:gd name="T41" fmla="*/ 48 h 60"/>
                <a:gd name="T42" fmla="*/ 56 w 60"/>
                <a:gd name="T43" fmla="*/ 42 h 60"/>
                <a:gd name="T44" fmla="*/ 56 w 60"/>
                <a:gd name="T45" fmla="*/ 42 h 60"/>
                <a:gd name="T46" fmla="*/ 58 w 60"/>
                <a:gd name="T47" fmla="*/ 38 h 60"/>
                <a:gd name="T48" fmla="*/ 60 w 60"/>
                <a:gd name="T49" fmla="*/ 32 h 60"/>
                <a:gd name="T50" fmla="*/ 58 w 60"/>
                <a:gd name="T51" fmla="*/ 20 h 60"/>
                <a:gd name="T52" fmla="*/ 52 w 60"/>
                <a:gd name="T53" fmla="*/ 10 h 60"/>
                <a:gd name="T54" fmla="*/ 48 w 60"/>
                <a:gd name="T55" fmla="*/ 6 h 60"/>
                <a:gd name="T56" fmla="*/ 42 w 60"/>
                <a:gd name="T57" fmla="*/ 4 h 60"/>
                <a:gd name="T58" fmla="*/ 42 w 60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Freeform 150"/>
            <p:cNvSpPr>
              <a:spLocks/>
            </p:cNvSpPr>
            <p:nvPr/>
          </p:nvSpPr>
          <p:spPr bwMode="auto">
            <a:xfrm>
              <a:off x="5561013" y="46688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6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2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2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Freeform 151"/>
            <p:cNvSpPr>
              <a:spLocks/>
            </p:cNvSpPr>
            <p:nvPr/>
          </p:nvSpPr>
          <p:spPr bwMode="auto">
            <a:xfrm>
              <a:off x="6205538" y="4621213"/>
              <a:ext cx="95250" cy="92075"/>
            </a:xfrm>
            <a:custGeom>
              <a:avLst/>
              <a:gdLst>
                <a:gd name="T0" fmla="*/ 42 w 60"/>
                <a:gd name="T1" fmla="*/ 2 h 58"/>
                <a:gd name="T2" fmla="*/ 42 w 60"/>
                <a:gd name="T3" fmla="*/ 2 h 58"/>
                <a:gd name="T4" fmla="*/ 36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6 h 58"/>
                <a:gd name="T12" fmla="*/ 6 w 60"/>
                <a:gd name="T13" fmla="*/ 10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6 w 60"/>
                <a:gd name="T29" fmla="*/ 56 h 58"/>
                <a:gd name="T30" fmla="*/ 16 w 60"/>
                <a:gd name="T31" fmla="*/ 56 h 58"/>
                <a:gd name="T32" fmla="*/ 22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0 h 58"/>
                <a:gd name="T40" fmla="*/ 54 w 60"/>
                <a:gd name="T41" fmla="*/ 46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2 w 60"/>
                <a:gd name="T57" fmla="*/ 2 h 58"/>
                <a:gd name="T58" fmla="*/ 42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Freeform 152"/>
            <p:cNvSpPr>
              <a:spLocks/>
            </p:cNvSpPr>
            <p:nvPr/>
          </p:nvSpPr>
          <p:spPr bwMode="auto">
            <a:xfrm>
              <a:off x="6488113" y="4037013"/>
              <a:ext cx="92075" cy="92075"/>
            </a:xfrm>
            <a:custGeom>
              <a:avLst/>
              <a:gdLst>
                <a:gd name="T0" fmla="*/ 42 w 58"/>
                <a:gd name="T1" fmla="*/ 4 h 58"/>
                <a:gd name="T2" fmla="*/ 42 w 58"/>
                <a:gd name="T3" fmla="*/ 4 h 58"/>
                <a:gd name="T4" fmla="*/ 36 w 58"/>
                <a:gd name="T5" fmla="*/ 2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4 h 58"/>
                <a:gd name="T58" fmla="*/ 42 w 58"/>
                <a:gd name="T59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Freeform 153"/>
            <p:cNvSpPr>
              <a:spLocks/>
            </p:cNvSpPr>
            <p:nvPr/>
          </p:nvSpPr>
          <p:spPr bwMode="auto">
            <a:xfrm>
              <a:off x="6205538" y="4621213"/>
              <a:ext cx="95250" cy="92075"/>
            </a:xfrm>
            <a:custGeom>
              <a:avLst/>
              <a:gdLst>
                <a:gd name="T0" fmla="*/ 42 w 60"/>
                <a:gd name="T1" fmla="*/ 2 h 58"/>
                <a:gd name="T2" fmla="*/ 42 w 60"/>
                <a:gd name="T3" fmla="*/ 2 h 58"/>
                <a:gd name="T4" fmla="*/ 36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6 h 58"/>
                <a:gd name="T12" fmla="*/ 6 w 60"/>
                <a:gd name="T13" fmla="*/ 10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6 w 60"/>
                <a:gd name="T29" fmla="*/ 56 h 58"/>
                <a:gd name="T30" fmla="*/ 16 w 60"/>
                <a:gd name="T31" fmla="*/ 56 h 58"/>
                <a:gd name="T32" fmla="*/ 22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0 h 58"/>
                <a:gd name="T40" fmla="*/ 54 w 60"/>
                <a:gd name="T41" fmla="*/ 46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2 w 60"/>
                <a:gd name="T57" fmla="*/ 2 h 58"/>
                <a:gd name="T58" fmla="*/ 42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Freeform 154"/>
            <p:cNvSpPr>
              <a:spLocks/>
            </p:cNvSpPr>
            <p:nvPr/>
          </p:nvSpPr>
          <p:spPr bwMode="auto">
            <a:xfrm>
              <a:off x="6570663" y="515461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6 h 60"/>
                <a:gd name="T16" fmla="*/ 2 w 58"/>
                <a:gd name="T17" fmla="*/ 16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6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8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Freeform 155"/>
            <p:cNvSpPr>
              <a:spLocks/>
            </p:cNvSpPr>
            <p:nvPr/>
          </p:nvSpPr>
          <p:spPr bwMode="auto">
            <a:xfrm>
              <a:off x="2449513" y="20907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Freeform 156"/>
            <p:cNvSpPr>
              <a:spLocks/>
            </p:cNvSpPr>
            <p:nvPr/>
          </p:nvSpPr>
          <p:spPr bwMode="auto">
            <a:xfrm>
              <a:off x="3094038" y="20431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Freeform 157"/>
            <p:cNvSpPr>
              <a:spLocks/>
            </p:cNvSpPr>
            <p:nvPr/>
          </p:nvSpPr>
          <p:spPr bwMode="auto">
            <a:xfrm>
              <a:off x="4383088" y="1944688"/>
              <a:ext cx="95250" cy="95250"/>
            </a:xfrm>
            <a:custGeom>
              <a:avLst/>
              <a:gdLst>
                <a:gd name="T0" fmla="*/ 44 w 60"/>
                <a:gd name="T1" fmla="*/ 4 h 60"/>
                <a:gd name="T2" fmla="*/ 44 w 60"/>
                <a:gd name="T3" fmla="*/ 4 h 60"/>
                <a:gd name="T4" fmla="*/ 38 w 60"/>
                <a:gd name="T5" fmla="*/ 2 h 60"/>
                <a:gd name="T6" fmla="*/ 32 w 60"/>
                <a:gd name="T7" fmla="*/ 0 h 60"/>
                <a:gd name="T8" fmla="*/ 20 w 60"/>
                <a:gd name="T9" fmla="*/ 2 h 60"/>
                <a:gd name="T10" fmla="*/ 10 w 60"/>
                <a:gd name="T11" fmla="*/ 8 h 60"/>
                <a:gd name="T12" fmla="*/ 6 w 60"/>
                <a:gd name="T13" fmla="*/ 12 h 60"/>
                <a:gd name="T14" fmla="*/ 4 w 60"/>
                <a:gd name="T15" fmla="*/ 18 h 60"/>
                <a:gd name="T16" fmla="*/ 4 w 60"/>
                <a:gd name="T17" fmla="*/ 18 h 60"/>
                <a:gd name="T18" fmla="*/ 2 w 60"/>
                <a:gd name="T19" fmla="*/ 22 h 60"/>
                <a:gd name="T20" fmla="*/ 0 w 60"/>
                <a:gd name="T21" fmla="*/ 28 h 60"/>
                <a:gd name="T22" fmla="*/ 2 w 60"/>
                <a:gd name="T23" fmla="*/ 40 h 60"/>
                <a:gd name="T24" fmla="*/ 8 w 60"/>
                <a:gd name="T25" fmla="*/ 50 h 60"/>
                <a:gd name="T26" fmla="*/ 12 w 60"/>
                <a:gd name="T27" fmla="*/ 54 h 60"/>
                <a:gd name="T28" fmla="*/ 18 w 60"/>
                <a:gd name="T29" fmla="*/ 56 h 60"/>
                <a:gd name="T30" fmla="*/ 18 w 60"/>
                <a:gd name="T31" fmla="*/ 56 h 60"/>
                <a:gd name="T32" fmla="*/ 24 w 60"/>
                <a:gd name="T33" fmla="*/ 58 h 60"/>
                <a:gd name="T34" fmla="*/ 28 w 60"/>
                <a:gd name="T35" fmla="*/ 60 h 60"/>
                <a:gd name="T36" fmla="*/ 40 w 60"/>
                <a:gd name="T37" fmla="*/ 58 h 60"/>
                <a:gd name="T38" fmla="*/ 50 w 60"/>
                <a:gd name="T39" fmla="*/ 52 h 60"/>
                <a:gd name="T40" fmla="*/ 54 w 60"/>
                <a:gd name="T41" fmla="*/ 48 h 60"/>
                <a:gd name="T42" fmla="*/ 56 w 60"/>
                <a:gd name="T43" fmla="*/ 42 h 60"/>
                <a:gd name="T44" fmla="*/ 56 w 60"/>
                <a:gd name="T45" fmla="*/ 42 h 60"/>
                <a:gd name="T46" fmla="*/ 58 w 60"/>
                <a:gd name="T47" fmla="*/ 38 h 60"/>
                <a:gd name="T48" fmla="*/ 60 w 60"/>
                <a:gd name="T49" fmla="*/ 32 h 60"/>
                <a:gd name="T50" fmla="*/ 58 w 60"/>
                <a:gd name="T51" fmla="*/ 20 h 60"/>
                <a:gd name="T52" fmla="*/ 52 w 60"/>
                <a:gd name="T53" fmla="*/ 10 h 60"/>
                <a:gd name="T54" fmla="*/ 48 w 60"/>
                <a:gd name="T55" fmla="*/ 6 h 60"/>
                <a:gd name="T56" fmla="*/ 44 w 60"/>
                <a:gd name="T57" fmla="*/ 4 h 60"/>
                <a:gd name="T58" fmla="*/ 44 w 60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60">
                  <a:moveTo>
                    <a:pt x="44" y="4"/>
                  </a:move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Freeform 158"/>
            <p:cNvSpPr>
              <a:spLocks/>
            </p:cNvSpPr>
            <p:nvPr/>
          </p:nvSpPr>
          <p:spPr bwMode="auto">
            <a:xfrm>
              <a:off x="3094038" y="20431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2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2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Freeform 159"/>
            <p:cNvSpPr>
              <a:spLocks/>
            </p:cNvSpPr>
            <p:nvPr/>
          </p:nvSpPr>
          <p:spPr bwMode="auto">
            <a:xfrm>
              <a:off x="3459163" y="25765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Freeform 160"/>
            <p:cNvSpPr>
              <a:spLocks/>
            </p:cNvSpPr>
            <p:nvPr/>
          </p:nvSpPr>
          <p:spPr bwMode="auto">
            <a:xfrm>
              <a:off x="4103688" y="25288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Freeform 161"/>
            <p:cNvSpPr>
              <a:spLocks/>
            </p:cNvSpPr>
            <p:nvPr/>
          </p:nvSpPr>
          <p:spPr bwMode="auto">
            <a:xfrm>
              <a:off x="5392738" y="2433638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0 h 58"/>
                <a:gd name="T10" fmla="*/ 10 w 60"/>
                <a:gd name="T11" fmla="*/ 6 h 58"/>
                <a:gd name="T12" fmla="*/ 6 w 60"/>
                <a:gd name="T13" fmla="*/ 10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0 h 58"/>
                <a:gd name="T40" fmla="*/ 54 w 60"/>
                <a:gd name="T41" fmla="*/ 46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18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Freeform 162"/>
            <p:cNvSpPr>
              <a:spLocks/>
            </p:cNvSpPr>
            <p:nvPr/>
          </p:nvSpPr>
          <p:spPr bwMode="auto">
            <a:xfrm>
              <a:off x="5030788" y="18970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6 h 60"/>
                <a:gd name="T16" fmla="*/ 2 w 58"/>
                <a:gd name="T17" fmla="*/ 16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6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Freeform 163"/>
            <p:cNvSpPr>
              <a:spLocks/>
            </p:cNvSpPr>
            <p:nvPr/>
          </p:nvSpPr>
          <p:spPr bwMode="auto">
            <a:xfrm>
              <a:off x="4383088" y="1944688"/>
              <a:ext cx="95250" cy="95250"/>
            </a:xfrm>
            <a:custGeom>
              <a:avLst/>
              <a:gdLst>
                <a:gd name="T0" fmla="*/ 44 w 60"/>
                <a:gd name="T1" fmla="*/ 4 h 60"/>
                <a:gd name="T2" fmla="*/ 44 w 60"/>
                <a:gd name="T3" fmla="*/ 4 h 60"/>
                <a:gd name="T4" fmla="*/ 38 w 60"/>
                <a:gd name="T5" fmla="*/ 2 h 60"/>
                <a:gd name="T6" fmla="*/ 32 w 60"/>
                <a:gd name="T7" fmla="*/ 0 h 60"/>
                <a:gd name="T8" fmla="*/ 20 w 60"/>
                <a:gd name="T9" fmla="*/ 2 h 60"/>
                <a:gd name="T10" fmla="*/ 10 w 60"/>
                <a:gd name="T11" fmla="*/ 8 h 60"/>
                <a:gd name="T12" fmla="*/ 6 w 60"/>
                <a:gd name="T13" fmla="*/ 12 h 60"/>
                <a:gd name="T14" fmla="*/ 4 w 60"/>
                <a:gd name="T15" fmla="*/ 18 h 60"/>
                <a:gd name="T16" fmla="*/ 4 w 60"/>
                <a:gd name="T17" fmla="*/ 18 h 60"/>
                <a:gd name="T18" fmla="*/ 2 w 60"/>
                <a:gd name="T19" fmla="*/ 22 h 60"/>
                <a:gd name="T20" fmla="*/ 0 w 60"/>
                <a:gd name="T21" fmla="*/ 28 h 60"/>
                <a:gd name="T22" fmla="*/ 2 w 60"/>
                <a:gd name="T23" fmla="*/ 40 h 60"/>
                <a:gd name="T24" fmla="*/ 8 w 60"/>
                <a:gd name="T25" fmla="*/ 50 h 60"/>
                <a:gd name="T26" fmla="*/ 12 w 60"/>
                <a:gd name="T27" fmla="*/ 54 h 60"/>
                <a:gd name="T28" fmla="*/ 18 w 60"/>
                <a:gd name="T29" fmla="*/ 56 h 60"/>
                <a:gd name="T30" fmla="*/ 18 w 60"/>
                <a:gd name="T31" fmla="*/ 56 h 60"/>
                <a:gd name="T32" fmla="*/ 24 w 60"/>
                <a:gd name="T33" fmla="*/ 58 h 60"/>
                <a:gd name="T34" fmla="*/ 28 w 60"/>
                <a:gd name="T35" fmla="*/ 60 h 60"/>
                <a:gd name="T36" fmla="*/ 40 w 60"/>
                <a:gd name="T37" fmla="*/ 58 h 60"/>
                <a:gd name="T38" fmla="*/ 50 w 60"/>
                <a:gd name="T39" fmla="*/ 52 h 60"/>
                <a:gd name="T40" fmla="*/ 54 w 60"/>
                <a:gd name="T41" fmla="*/ 48 h 60"/>
                <a:gd name="T42" fmla="*/ 56 w 60"/>
                <a:gd name="T43" fmla="*/ 42 h 60"/>
                <a:gd name="T44" fmla="*/ 56 w 60"/>
                <a:gd name="T45" fmla="*/ 42 h 60"/>
                <a:gd name="T46" fmla="*/ 58 w 60"/>
                <a:gd name="T47" fmla="*/ 38 h 60"/>
                <a:gd name="T48" fmla="*/ 60 w 60"/>
                <a:gd name="T49" fmla="*/ 32 h 60"/>
                <a:gd name="T50" fmla="*/ 58 w 60"/>
                <a:gd name="T51" fmla="*/ 20 h 60"/>
                <a:gd name="T52" fmla="*/ 52 w 60"/>
                <a:gd name="T53" fmla="*/ 10 h 60"/>
                <a:gd name="T54" fmla="*/ 48 w 60"/>
                <a:gd name="T55" fmla="*/ 6 h 60"/>
                <a:gd name="T56" fmla="*/ 44 w 60"/>
                <a:gd name="T57" fmla="*/ 4 h 60"/>
                <a:gd name="T58" fmla="*/ 44 w 60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60">
                  <a:moveTo>
                    <a:pt x="44" y="4"/>
                  </a:move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Freeform 164"/>
            <p:cNvSpPr>
              <a:spLocks/>
            </p:cNvSpPr>
            <p:nvPr/>
          </p:nvSpPr>
          <p:spPr bwMode="auto">
            <a:xfrm>
              <a:off x="4103688" y="25288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Freeform 165"/>
            <p:cNvSpPr>
              <a:spLocks/>
            </p:cNvSpPr>
            <p:nvPr/>
          </p:nvSpPr>
          <p:spPr bwMode="auto">
            <a:xfrm>
              <a:off x="4468813" y="3062288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18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0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Freeform 166"/>
            <p:cNvSpPr>
              <a:spLocks/>
            </p:cNvSpPr>
            <p:nvPr/>
          </p:nvSpPr>
          <p:spPr bwMode="auto">
            <a:xfrm>
              <a:off x="5113338" y="30146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8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Freeform 167"/>
            <p:cNvSpPr>
              <a:spLocks/>
            </p:cNvSpPr>
            <p:nvPr/>
          </p:nvSpPr>
          <p:spPr bwMode="auto">
            <a:xfrm>
              <a:off x="6402388" y="2919413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40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8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Freeform 168"/>
            <p:cNvSpPr>
              <a:spLocks/>
            </p:cNvSpPr>
            <p:nvPr/>
          </p:nvSpPr>
          <p:spPr bwMode="auto">
            <a:xfrm>
              <a:off x="6040438" y="23860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6 h 58"/>
                <a:gd name="T22" fmla="*/ 2 w 58"/>
                <a:gd name="T23" fmla="*/ 38 h 58"/>
                <a:gd name="T24" fmla="*/ 6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0 w 58"/>
                <a:gd name="T53" fmla="*/ 8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0" y="8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Freeform 169"/>
            <p:cNvSpPr>
              <a:spLocks/>
            </p:cNvSpPr>
            <p:nvPr/>
          </p:nvSpPr>
          <p:spPr bwMode="auto">
            <a:xfrm>
              <a:off x="5392738" y="2433638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0 h 58"/>
                <a:gd name="T10" fmla="*/ 10 w 60"/>
                <a:gd name="T11" fmla="*/ 6 h 58"/>
                <a:gd name="T12" fmla="*/ 6 w 60"/>
                <a:gd name="T13" fmla="*/ 10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0 h 58"/>
                <a:gd name="T40" fmla="*/ 54 w 60"/>
                <a:gd name="T41" fmla="*/ 46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18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Freeform 170"/>
            <p:cNvSpPr>
              <a:spLocks/>
            </p:cNvSpPr>
            <p:nvPr/>
          </p:nvSpPr>
          <p:spPr bwMode="auto">
            <a:xfrm>
              <a:off x="5113338" y="30146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8 h 60"/>
                <a:gd name="T16" fmla="*/ 2 w 58"/>
                <a:gd name="T17" fmla="*/ 18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8 w 58"/>
                <a:gd name="T25" fmla="*/ 50 h 60"/>
                <a:gd name="T26" fmla="*/ 12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8 h 60"/>
                <a:gd name="T48" fmla="*/ 58 w 58"/>
                <a:gd name="T49" fmla="*/ 32 h 60"/>
                <a:gd name="T50" fmla="*/ 56 w 58"/>
                <a:gd name="T51" fmla="*/ 20 h 60"/>
                <a:gd name="T52" fmla="*/ 52 w 58"/>
                <a:gd name="T53" fmla="*/ 10 h 60"/>
                <a:gd name="T54" fmla="*/ 48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Freeform 171"/>
            <p:cNvSpPr>
              <a:spLocks/>
            </p:cNvSpPr>
            <p:nvPr/>
          </p:nvSpPr>
          <p:spPr bwMode="auto">
            <a:xfrm>
              <a:off x="5478463" y="355123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Freeform 172"/>
            <p:cNvSpPr>
              <a:spLocks/>
            </p:cNvSpPr>
            <p:nvPr/>
          </p:nvSpPr>
          <p:spPr bwMode="auto">
            <a:xfrm>
              <a:off x="6122988" y="35036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Freeform 173"/>
            <p:cNvSpPr>
              <a:spLocks/>
            </p:cNvSpPr>
            <p:nvPr/>
          </p:nvSpPr>
          <p:spPr bwMode="auto">
            <a:xfrm>
              <a:off x="7129463" y="2884488"/>
              <a:ext cx="12700" cy="66675"/>
            </a:xfrm>
            <a:custGeom>
              <a:avLst/>
              <a:gdLst>
                <a:gd name="T0" fmla="*/ 0 w 8"/>
                <a:gd name="T1" fmla="*/ 0 h 42"/>
                <a:gd name="T2" fmla="*/ 0 w 8"/>
                <a:gd name="T3" fmla="*/ 42 h 42"/>
                <a:gd name="T4" fmla="*/ 0 w 8"/>
                <a:gd name="T5" fmla="*/ 42 h 42"/>
                <a:gd name="T6" fmla="*/ 6 w 8"/>
                <a:gd name="T7" fmla="*/ 34 h 42"/>
                <a:gd name="T8" fmla="*/ 6 w 8"/>
                <a:gd name="T9" fmla="*/ 34 h 42"/>
                <a:gd name="T10" fmla="*/ 8 w 8"/>
                <a:gd name="T11" fmla="*/ 26 h 42"/>
                <a:gd name="T12" fmla="*/ 8 w 8"/>
                <a:gd name="T13" fmla="*/ 16 h 42"/>
                <a:gd name="T14" fmla="*/ 6 w 8"/>
                <a:gd name="T15" fmla="*/ 8 h 42"/>
                <a:gd name="T16" fmla="*/ 0 w 8"/>
                <a:gd name="T17" fmla="*/ 0 h 42"/>
                <a:gd name="T18" fmla="*/ 0 w 8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2">
                  <a:moveTo>
                    <a:pt x="0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Freeform 174"/>
            <p:cNvSpPr>
              <a:spLocks/>
            </p:cNvSpPr>
            <p:nvPr/>
          </p:nvSpPr>
          <p:spPr bwMode="auto">
            <a:xfrm>
              <a:off x="7050088" y="2871788"/>
              <a:ext cx="79375" cy="92075"/>
            </a:xfrm>
            <a:custGeom>
              <a:avLst/>
              <a:gdLst>
                <a:gd name="T0" fmla="*/ 42 w 50"/>
                <a:gd name="T1" fmla="*/ 2 h 58"/>
                <a:gd name="T2" fmla="*/ 42 w 50"/>
                <a:gd name="T3" fmla="*/ 2 h 58"/>
                <a:gd name="T4" fmla="*/ 36 w 50"/>
                <a:gd name="T5" fmla="*/ 0 h 58"/>
                <a:gd name="T6" fmla="*/ 30 w 50"/>
                <a:gd name="T7" fmla="*/ 0 h 58"/>
                <a:gd name="T8" fmla="*/ 20 w 50"/>
                <a:gd name="T9" fmla="*/ 2 h 58"/>
                <a:gd name="T10" fmla="*/ 10 w 50"/>
                <a:gd name="T11" fmla="*/ 8 h 58"/>
                <a:gd name="T12" fmla="*/ 6 w 50"/>
                <a:gd name="T13" fmla="*/ 12 h 58"/>
                <a:gd name="T14" fmla="*/ 2 w 50"/>
                <a:gd name="T15" fmla="*/ 16 h 58"/>
                <a:gd name="T16" fmla="*/ 2 w 50"/>
                <a:gd name="T17" fmla="*/ 16 h 58"/>
                <a:gd name="T18" fmla="*/ 0 w 50"/>
                <a:gd name="T19" fmla="*/ 22 h 58"/>
                <a:gd name="T20" fmla="*/ 0 w 50"/>
                <a:gd name="T21" fmla="*/ 28 h 58"/>
                <a:gd name="T22" fmla="*/ 2 w 50"/>
                <a:gd name="T23" fmla="*/ 38 h 58"/>
                <a:gd name="T24" fmla="*/ 6 w 50"/>
                <a:gd name="T25" fmla="*/ 48 h 58"/>
                <a:gd name="T26" fmla="*/ 12 w 50"/>
                <a:gd name="T27" fmla="*/ 52 h 58"/>
                <a:gd name="T28" fmla="*/ 16 w 50"/>
                <a:gd name="T29" fmla="*/ 56 h 58"/>
                <a:gd name="T30" fmla="*/ 16 w 50"/>
                <a:gd name="T31" fmla="*/ 56 h 58"/>
                <a:gd name="T32" fmla="*/ 26 w 50"/>
                <a:gd name="T33" fmla="*/ 58 h 58"/>
                <a:gd name="T34" fmla="*/ 34 w 50"/>
                <a:gd name="T35" fmla="*/ 58 h 58"/>
                <a:gd name="T36" fmla="*/ 42 w 50"/>
                <a:gd name="T37" fmla="*/ 54 h 58"/>
                <a:gd name="T38" fmla="*/ 50 w 50"/>
                <a:gd name="T39" fmla="*/ 50 h 58"/>
                <a:gd name="T40" fmla="*/ 50 w 50"/>
                <a:gd name="T41" fmla="*/ 8 h 58"/>
                <a:gd name="T42" fmla="*/ 50 w 50"/>
                <a:gd name="T43" fmla="*/ 8 h 58"/>
                <a:gd name="T44" fmla="*/ 42 w 50"/>
                <a:gd name="T45" fmla="*/ 2 h 58"/>
                <a:gd name="T46" fmla="*/ 42 w 50"/>
                <a:gd name="T47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6" y="58"/>
                  </a:lnTo>
                  <a:lnTo>
                    <a:pt x="34" y="58"/>
                  </a:lnTo>
                  <a:lnTo>
                    <a:pt x="42" y="54"/>
                  </a:lnTo>
                  <a:lnTo>
                    <a:pt x="50" y="50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Freeform 175"/>
            <p:cNvSpPr>
              <a:spLocks/>
            </p:cNvSpPr>
            <p:nvPr/>
          </p:nvSpPr>
          <p:spPr bwMode="auto">
            <a:xfrm>
              <a:off x="6402388" y="2919413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40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8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Freeform 176"/>
            <p:cNvSpPr>
              <a:spLocks/>
            </p:cNvSpPr>
            <p:nvPr/>
          </p:nvSpPr>
          <p:spPr bwMode="auto">
            <a:xfrm>
              <a:off x="6122988" y="35036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38 h 58"/>
                <a:gd name="T24" fmla="*/ 8 w 58"/>
                <a:gd name="T25" fmla="*/ 48 h 58"/>
                <a:gd name="T26" fmla="*/ 12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8 w 58"/>
                <a:gd name="T51" fmla="*/ 18 h 58"/>
                <a:gd name="T52" fmla="*/ 52 w 58"/>
                <a:gd name="T53" fmla="*/ 10 h 58"/>
                <a:gd name="T54" fmla="*/ 48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Freeform 177"/>
            <p:cNvSpPr>
              <a:spLocks/>
            </p:cNvSpPr>
            <p:nvPr/>
          </p:nvSpPr>
          <p:spPr bwMode="auto">
            <a:xfrm>
              <a:off x="6488113" y="4037013"/>
              <a:ext cx="92075" cy="92075"/>
            </a:xfrm>
            <a:custGeom>
              <a:avLst/>
              <a:gdLst>
                <a:gd name="T0" fmla="*/ 42 w 58"/>
                <a:gd name="T1" fmla="*/ 4 h 58"/>
                <a:gd name="T2" fmla="*/ 42 w 58"/>
                <a:gd name="T3" fmla="*/ 4 h 58"/>
                <a:gd name="T4" fmla="*/ 36 w 58"/>
                <a:gd name="T5" fmla="*/ 2 h 58"/>
                <a:gd name="T6" fmla="*/ 30 w 58"/>
                <a:gd name="T7" fmla="*/ 0 h 58"/>
                <a:gd name="T8" fmla="*/ 20 w 58"/>
                <a:gd name="T9" fmla="*/ 2 h 58"/>
                <a:gd name="T10" fmla="*/ 10 w 58"/>
                <a:gd name="T11" fmla="*/ 8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2 w 58"/>
                <a:gd name="T23" fmla="*/ 40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8 h 58"/>
                <a:gd name="T38" fmla="*/ 48 w 58"/>
                <a:gd name="T39" fmla="*/ 52 h 58"/>
                <a:gd name="T40" fmla="*/ 52 w 58"/>
                <a:gd name="T41" fmla="*/ 48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4 h 58"/>
                <a:gd name="T58" fmla="*/ 42 w 58"/>
                <a:gd name="T59" fmla="*/ 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Freeform 178"/>
            <p:cNvSpPr>
              <a:spLocks/>
            </p:cNvSpPr>
            <p:nvPr/>
          </p:nvSpPr>
          <p:spPr bwMode="auto">
            <a:xfrm>
              <a:off x="4383088" y="1944688"/>
              <a:ext cx="95250" cy="95250"/>
            </a:xfrm>
            <a:custGeom>
              <a:avLst/>
              <a:gdLst>
                <a:gd name="T0" fmla="*/ 44 w 60"/>
                <a:gd name="T1" fmla="*/ 4 h 60"/>
                <a:gd name="T2" fmla="*/ 44 w 60"/>
                <a:gd name="T3" fmla="*/ 4 h 60"/>
                <a:gd name="T4" fmla="*/ 38 w 60"/>
                <a:gd name="T5" fmla="*/ 2 h 60"/>
                <a:gd name="T6" fmla="*/ 32 w 60"/>
                <a:gd name="T7" fmla="*/ 0 h 60"/>
                <a:gd name="T8" fmla="*/ 20 w 60"/>
                <a:gd name="T9" fmla="*/ 2 h 60"/>
                <a:gd name="T10" fmla="*/ 10 w 60"/>
                <a:gd name="T11" fmla="*/ 8 h 60"/>
                <a:gd name="T12" fmla="*/ 6 w 60"/>
                <a:gd name="T13" fmla="*/ 12 h 60"/>
                <a:gd name="T14" fmla="*/ 4 w 60"/>
                <a:gd name="T15" fmla="*/ 18 h 60"/>
                <a:gd name="T16" fmla="*/ 4 w 60"/>
                <a:gd name="T17" fmla="*/ 18 h 60"/>
                <a:gd name="T18" fmla="*/ 2 w 60"/>
                <a:gd name="T19" fmla="*/ 22 h 60"/>
                <a:gd name="T20" fmla="*/ 0 w 60"/>
                <a:gd name="T21" fmla="*/ 28 h 60"/>
                <a:gd name="T22" fmla="*/ 2 w 60"/>
                <a:gd name="T23" fmla="*/ 40 h 60"/>
                <a:gd name="T24" fmla="*/ 8 w 60"/>
                <a:gd name="T25" fmla="*/ 50 h 60"/>
                <a:gd name="T26" fmla="*/ 12 w 60"/>
                <a:gd name="T27" fmla="*/ 54 h 60"/>
                <a:gd name="T28" fmla="*/ 18 w 60"/>
                <a:gd name="T29" fmla="*/ 56 h 60"/>
                <a:gd name="T30" fmla="*/ 18 w 60"/>
                <a:gd name="T31" fmla="*/ 56 h 60"/>
                <a:gd name="T32" fmla="*/ 24 w 60"/>
                <a:gd name="T33" fmla="*/ 58 h 60"/>
                <a:gd name="T34" fmla="*/ 28 w 60"/>
                <a:gd name="T35" fmla="*/ 60 h 60"/>
                <a:gd name="T36" fmla="*/ 40 w 60"/>
                <a:gd name="T37" fmla="*/ 58 h 60"/>
                <a:gd name="T38" fmla="*/ 50 w 60"/>
                <a:gd name="T39" fmla="*/ 52 h 60"/>
                <a:gd name="T40" fmla="*/ 54 w 60"/>
                <a:gd name="T41" fmla="*/ 48 h 60"/>
                <a:gd name="T42" fmla="*/ 56 w 60"/>
                <a:gd name="T43" fmla="*/ 42 h 60"/>
                <a:gd name="T44" fmla="*/ 56 w 60"/>
                <a:gd name="T45" fmla="*/ 42 h 60"/>
                <a:gd name="T46" fmla="*/ 58 w 60"/>
                <a:gd name="T47" fmla="*/ 38 h 60"/>
                <a:gd name="T48" fmla="*/ 60 w 60"/>
                <a:gd name="T49" fmla="*/ 32 h 60"/>
                <a:gd name="T50" fmla="*/ 58 w 60"/>
                <a:gd name="T51" fmla="*/ 20 h 60"/>
                <a:gd name="T52" fmla="*/ 52 w 60"/>
                <a:gd name="T53" fmla="*/ 10 h 60"/>
                <a:gd name="T54" fmla="*/ 48 w 60"/>
                <a:gd name="T55" fmla="*/ 6 h 60"/>
                <a:gd name="T56" fmla="*/ 44 w 60"/>
                <a:gd name="T57" fmla="*/ 4 h 60"/>
                <a:gd name="T58" fmla="*/ 44 w 60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60">
                  <a:moveTo>
                    <a:pt x="44" y="4"/>
                  </a:moveTo>
                  <a:lnTo>
                    <a:pt x="44" y="4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50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60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8"/>
                  </a:lnTo>
                  <a:lnTo>
                    <a:pt x="60" y="32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Freeform 179"/>
            <p:cNvSpPr>
              <a:spLocks/>
            </p:cNvSpPr>
            <p:nvPr/>
          </p:nvSpPr>
          <p:spPr bwMode="auto">
            <a:xfrm>
              <a:off x="5030788" y="18970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6 h 60"/>
                <a:gd name="T16" fmla="*/ 2 w 58"/>
                <a:gd name="T17" fmla="*/ 16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6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Freeform 180"/>
            <p:cNvSpPr>
              <a:spLocks/>
            </p:cNvSpPr>
            <p:nvPr/>
          </p:nvSpPr>
          <p:spPr bwMode="auto">
            <a:xfrm>
              <a:off x="6319838" y="1801813"/>
              <a:ext cx="95250" cy="92075"/>
            </a:xfrm>
            <a:custGeom>
              <a:avLst/>
              <a:gdLst>
                <a:gd name="T0" fmla="*/ 42 w 60"/>
                <a:gd name="T1" fmla="*/ 2 h 58"/>
                <a:gd name="T2" fmla="*/ 42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2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2 w 60"/>
                <a:gd name="T57" fmla="*/ 2 h 58"/>
                <a:gd name="T58" fmla="*/ 42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2" y="2"/>
                  </a:moveTo>
                  <a:lnTo>
                    <a:pt x="42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Freeform 181"/>
            <p:cNvSpPr>
              <a:spLocks/>
            </p:cNvSpPr>
            <p:nvPr/>
          </p:nvSpPr>
          <p:spPr bwMode="auto">
            <a:xfrm>
              <a:off x="5030788" y="1897063"/>
              <a:ext cx="92075" cy="95250"/>
            </a:xfrm>
            <a:custGeom>
              <a:avLst/>
              <a:gdLst>
                <a:gd name="T0" fmla="*/ 42 w 58"/>
                <a:gd name="T1" fmla="*/ 4 h 60"/>
                <a:gd name="T2" fmla="*/ 42 w 58"/>
                <a:gd name="T3" fmla="*/ 4 h 60"/>
                <a:gd name="T4" fmla="*/ 36 w 58"/>
                <a:gd name="T5" fmla="*/ 2 h 60"/>
                <a:gd name="T6" fmla="*/ 30 w 58"/>
                <a:gd name="T7" fmla="*/ 0 h 60"/>
                <a:gd name="T8" fmla="*/ 20 w 58"/>
                <a:gd name="T9" fmla="*/ 2 h 60"/>
                <a:gd name="T10" fmla="*/ 10 w 58"/>
                <a:gd name="T11" fmla="*/ 8 h 60"/>
                <a:gd name="T12" fmla="*/ 6 w 58"/>
                <a:gd name="T13" fmla="*/ 12 h 60"/>
                <a:gd name="T14" fmla="*/ 2 w 58"/>
                <a:gd name="T15" fmla="*/ 16 h 60"/>
                <a:gd name="T16" fmla="*/ 2 w 58"/>
                <a:gd name="T17" fmla="*/ 16 h 60"/>
                <a:gd name="T18" fmla="*/ 0 w 58"/>
                <a:gd name="T19" fmla="*/ 22 h 60"/>
                <a:gd name="T20" fmla="*/ 0 w 58"/>
                <a:gd name="T21" fmla="*/ 28 h 60"/>
                <a:gd name="T22" fmla="*/ 2 w 58"/>
                <a:gd name="T23" fmla="*/ 40 h 60"/>
                <a:gd name="T24" fmla="*/ 6 w 58"/>
                <a:gd name="T25" fmla="*/ 50 h 60"/>
                <a:gd name="T26" fmla="*/ 10 w 58"/>
                <a:gd name="T27" fmla="*/ 54 h 60"/>
                <a:gd name="T28" fmla="*/ 16 w 58"/>
                <a:gd name="T29" fmla="*/ 56 h 60"/>
                <a:gd name="T30" fmla="*/ 16 w 58"/>
                <a:gd name="T31" fmla="*/ 56 h 60"/>
                <a:gd name="T32" fmla="*/ 22 w 58"/>
                <a:gd name="T33" fmla="*/ 58 h 60"/>
                <a:gd name="T34" fmla="*/ 28 w 58"/>
                <a:gd name="T35" fmla="*/ 60 h 60"/>
                <a:gd name="T36" fmla="*/ 38 w 58"/>
                <a:gd name="T37" fmla="*/ 58 h 60"/>
                <a:gd name="T38" fmla="*/ 48 w 58"/>
                <a:gd name="T39" fmla="*/ 52 h 60"/>
                <a:gd name="T40" fmla="*/ 52 w 58"/>
                <a:gd name="T41" fmla="*/ 48 h 60"/>
                <a:gd name="T42" fmla="*/ 56 w 58"/>
                <a:gd name="T43" fmla="*/ 42 h 60"/>
                <a:gd name="T44" fmla="*/ 56 w 58"/>
                <a:gd name="T45" fmla="*/ 42 h 60"/>
                <a:gd name="T46" fmla="*/ 58 w 58"/>
                <a:gd name="T47" fmla="*/ 36 h 60"/>
                <a:gd name="T48" fmla="*/ 58 w 58"/>
                <a:gd name="T49" fmla="*/ 32 h 60"/>
                <a:gd name="T50" fmla="*/ 56 w 58"/>
                <a:gd name="T51" fmla="*/ 20 h 60"/>
                <a:gd name="T52" fmla="*/ 50 w 58"/>
                <a:gd name="T53" fmla="*/ 10 h 60"/>
                <a:gd name="T54" fmla="*/ 46 w 58"/>
                <a:gd name="T55" fmla="*/ 6 h 60"/>
                <a:gd name="T56" fmla="*/ 42 w 58"/>
                <a:gd name="T57" fmla="*/ 4 h 60"/>
                <a:gd name="T58" fmla="*/ 42 w 58"/>
                <a:gd name="T5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42" y="4"/>
                  </a:moveTo>
                  <a:lnTo>
                    <a:pt x="42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6" y="50"/>
                  </a:lnTo>
                  <a:lnTo>
                    <a:pt x="10" y="54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60"/>
                  </a:lnTo>
                  <a:lnTo>
                    <a:pt x="38" y="58"/>
                  </a:lnTo>
                  <a:lnTo>
                    <a:pt x="48" y="52"/>
                  </a:lnTo>
                  <a:lnTo>
                    <a:pt x="52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2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Freeform 182"/>
            <p:cNvSpPr>
              <a:spLocks/>
            </p:cNvSpPr>
            <p:nvPr/>
          </p:nvSpPr>
          <p:spPr bwMode="auto">
            <a:xfrm>
              <a:off x="5392738" y="2433638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0 h 58"/>
                <a:gd name="T10" fmla="*/ 10 w 60"/>
                <a:gd name="T11" fmla="*/ 6 h 58"/>
                <a:gd name="T12" fmla="*/ 6 w 60"/>
                <a:gd name="T13" fmla="*/ 10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0 h 58"/>
                <a:gd name="T40" fmla="*/ 54 w 60"/>
                <a:gd name="T41" fmla="*/ 46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18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0"/>
                  </a:lnTo>
                  <a:lnTo>
                    <a:pt x="54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18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Freeform 183"/>
            <p:cNvSpPr>
              <a:spLocks/>
            </p:cNvSpPr>
            <p:nvPr/>
          </p:nvSpPr>
          <p:spPr bwMode="auto">
            <a:xfrm>
              <a:off x="6040438" y="23860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6 h 58"/>
                <a:gd name="T22" fmla="*/ 2 w 58"/>
                <a:gd name="T23" fmla="*/ 38 h 58"/>
                <a:gd name="T24" fmla="*/ 6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0 w 58"/>
                <a:gd name="T53" fmla="*/ 8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0" y="8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Freeform 184"/>
            <p:cNvSpPr>
              <a:spLocks/>
            </p:cNvSpPr>
            <p:nvPr/>
          </p:nvSpPr>
          <p:spPr bwMode="auto">
            <a:xfrm>
              <a:off x="6967538" y="17541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6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4 w 58"/>
                <a:gd name="T43" fmla="*/ 42 h 58"/>
                <a:gd name="T44" fmla="*/ 54 w 58"/>
                <a:gd name="T45" fmla="*/ 42 h 58"/>
                <a:gd name="T46" fmla="*/ 56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6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Freeform 185"/>
            <p:cNvSpPr>
              <a:spLocks/>
            </p:cNvSpPr>
            <p:nvPr/>
          </p:nvSpPr>
          <p:spPr bwMode="auto">
            <a:xfrm>
              <a:off x="6319838" y="1801813"/>
              <a:ext cx="95250" cy="92075"/>
            </a:xfrm>
            <a:custGeom>
              <a:avLst/>
              <a:gdLst>
                <a:gd name="T0" fmla="*/ 42 w 60"/>
                <a:gd name="T1" fmla="*/ 2 h 58"/>
                <a:gd name="T2" fmla="*/ 42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2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2 w 60"/>
                <a:gd name="T57" fmla="*/ 2 h 58"/>
                <a:gd name="T58" fmla="*/ 42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2" y="2"/>
                  </a:moveTo>
                  <a:lnTo>
                    <a:pt x="42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Freeform 186"/>
            <p:cNvSpPr>
              <a:spLocks/>
            </p:cNvSpPr>
            <p:nvPr/>
          </p:nvSpPr>
          <p:spPr bwMode="auto">
            <a:xfrm>
              <a:off x="6040438" y="2386013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20 w 58"/>
                <a:gd name="T9" fmla="*/ 0 h 58"/>
                <a:gd name="T10" fmla="*/ 10 w 58"/>
                <a:gd name="T11" fmla="*/ 6 h 58"/>
                <a:gd name="T12" fmla="*/ 6 w 58"/>
                <a:gd name="T13" fmla="*/ 10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6 h 58"/>
                <a:gd name="T22" fmla="*/ 2 w 58"/>
                <a:gd name="T23" fmla="*/ 38 h 58"/>
                <a:gd name="T24" fmla="*/ 6 w 58"/>
                <a:gd name="T25" fmla="*/ 48 h 58"/>
                <a:gd name="T26" fmla="*/ 12 w 58"/>
                <a:gd name="T27" fmla="*/ 52 h 58"/>
                <a:gd name="T28" fmla="*/ 16 w 58"/>
                <a:gd name="T29" fmla="*/ 54 h 58"/>
                <a:gd name="T30" fmla="*/ 16 w 58"/>
                <a:gd name="T31" fmla="*/ 54 h 58"/>
                <a:gd name="T32" fmla="*/ 22 w 58"/>
                <a:gd name="T33" fmla="*/ 56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6 w 58"/>
                <a:gd name="T43" fmla="*/ 42 h 58"/>
                <a:gd name="T44" fmla="*/ 56 w 58"/>
                <a:gd name="T45" fmla="*/ 42 h 58"/>
                <a:gd name="T46" fmla="*/ 58 w 58"/>
                <a:gd name="T47" fmla="*/ 36 h 58"/>
                <a:gd name="T48" fmla="*/ 58 w 58"/>
                <a:gd name="T49" fmla="*/ 30 h 58"/>
                <a:gd name="T50" fmla="*/ 56 w 58"/>
                <a:gd name="T51" fmla="*/ 18 h 58"/>
                <a:gd name="T52" fmla="*/ 50 w 58"/>
                <a:gd name="T53" fmla="*/ 8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16" y="54"/>
                  </a:lnTo>
                  <a:lnTo>
                    <a:pt x="22" y="56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8" y="30"/>
                  </a:lnTo>
                  <a:lnTo>
                    <a:pt x="56" y="18"/>
                  </a:lnTo>
                  <a:lnTo>
                    <a:pt x="50" y="8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Freeform 187"/>
            <p:cNvSpPr>
              <a:spLocks/>
            </p:cNvSpPr>
            <p:nvPr/>
          </p:nvSpPr>
          <p:spPr bwMode="auto">
            <a:xfrm>
              <a:off x="6402388" y="2919413"/>
              <a:ext cx="95250" cy="92075"/>
            </a:xfrm>
            <a:custGeom>
              <a:avLst/>
              <a:gdLst>
                <a:gd name="T0" fmla="*/ 44 w 60"/>
                <a:gd name="T1" fmla="*/ 2 h 58"/>
                <a:gd name="T2" fmla="*/ 44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40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4 w 60"/>
                <a:gd name="T33" fmla="*/ 58 h 58"/>
                <a:gd name="T34" fmla="*/ 28 w 60"/>
                <a:gd name="T35" fmla="*/ 58 h 58"/>
                <a:gd name="T36" fmla="*/ 40 w 60"/>
                <a:gd name="T37" fmla="*/ 58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4 w 60"/>
                <a:gd name="T57" fmla="*/ 2 h 58"/>
                <a:gd name="T58" fmla="*/ 44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4" y="2"/>
                  </a:move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4" y="58"/>
                  </a:lnTo>
                  <a:lnTo>
                    <a:pt x="28" y="58"/>
                  </a:lnTo>
                  <a:lnTo>
                    <a:pt x="40" y="58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4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Freeform 188"/>
            <p:cNvSpPr>
              <a:spLocks/>
            </p:cNvSpPr>
            <p:nvPr/>
          </p:nvSpPr>
          <p:spPr bwMode="auto">
            <a:xfrm>
              <a:off x="7129463" y="2884488"/>
              <a:ext cx="12700" cy="66675"/>
            </a:xfrm>
            <a:custGeom>
              <a:avLst/>
              <a:gdLst>
                <a:gd name="T0" fmla="*/ 0 w 8"/>
                <a:gd name="T1" fmla="*/ 0 h 42"/>
                <a:gd name="T2" fmla="*/ 0 w 8"/>
                <a:gd name="T3" fmla="*/ 42 h 42"/>
                <a:gd name="T4" fmla="*/ 0 w 8"/>
                <a:gd name="T5" fmla="*/ 42 h 42"/>
                <a:gd name="T6" fmla="*/ 6 w 8"/>
                <a:gd name="T7" fmla="*/ 34 h 42"/>
                <a:gd name="T8" fmla="*/ 6 w 8"/>
                <a:gd name="T9" fmla="*/ 34 h 42"/>
                <a:gd name="T10" fmla="*/ 8 w 8"/>
                <a:gd name="T11" fmla="*/ 26 h 42"/>
                <a:gd name="T12" fmla="*/ 8 w 8"/>
                <a:gd name="T13" fmla="*/ 16 h 42"/>
                <a:gd name="T14" fmla="*/ 6 w 8"/>
                <a:gd name="T15" fmla="*/ 8 h 42"/>
                <a:gd name="T16" fmla="*/ 0 w 8"/>
                <a:gd name="T17" fmla="*/ 0 h 42"/>
                <a:gd name="T18" fmla="*/ 0 w 8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2">
                  <a:moveTo>
                    <a:pt x="0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Freeform 189"/>
            <p:cNvSpPr>
              <a:spLocks/>
            </p:cNvSpPr>
            <p:nvPr/>
          </p:nvSpPr>
          <p:spPr bwMode="auto">
            <a:xfrm>
              <a:off x="7050088" y="2871788"/>
              <a:ext cx="79375" cy="92075"/>
            </a:xfrm>
            <a:custGeom>
              <a:avLst/>
              <a:gdLst>
                <a:gd name="T0" fmla="*/ 42 w 50"/>
                <a:gd name="T1" fmla="*/ 2 h 58"/>
                <a:gd name="T2" fmla="*/ 42 w 50"/>
                <a:gd name="T3" fmla="*/ 2 h 58"/>
                <a:gd name="T4" fmla="*/ 36 w 50"/>
                <a:gd name="T5" fmla="*/ 0 h 58"/>
                <a:gd name="T6" fmla="*/ 30 w 50"/>
                <a:gd name="T7" fmla="*/ 0 h 58"/>
                <a:gd name="T8" fmla="*/ 20 w 50"/>
                <a:gd name="T9" fmla="*/ 2 h 58"/>
                <a:gd name="T10" fmla="*/ 10 w 50"/>
                <a:gd name="T11" fmla="*/ 8 h 58"/>
                <a:gd name="T12" fmla="*/ 6 w 50"/>
                <a:gd name="T13" fmla="*/ 12 h 58"/>
                <a:gd name="T14" fmla="*/ 2 w 50"/>
                <a:gd name="T15" fmla="*/ 16 h 58"/>
                <a:gd name="T16" fmla="*/ 2 w 50"/>
                <a:gd name="T17" fmla="*/ 16 h 58"/>
                <a:gd name="T18" fmla="*/ 0 w 50"/>
                <a:gd name="T19" fmla="*/ 22 h 58"/>
                <a:gd name="T20" fmla="*/ 0 w 50"/>
                <a:gd name="T21" fmla="*/ 28 h 58"/>
                <a:gd name="T22" fmla="*/ 2 w 50"/>
                <a:gd name="T23" fmla="*/ 38 h 58"/>
                <a:gd name="T24" fmla="*/ 6 w 50"/>
                <a:gd name="T25" fmla="*/ 48 h 58"/>
                <a:gd name="T26" fmla="*/ 12 w 50"/>
                <a:gd name="T27" fmla="*/ 52 h 58"/>
                <a:gd name="T28" fmla="*/ 16 w 50"/>
                <a:gd name="T29" fmla="*/ 56 h 58"/>
                <a:gd name="T30" fmla="*/ 16 w 50"/>
                <a:gd name="T31" fmla="*/ 56 h 58"/>
                <a:gd name="T32" fmla="*/ 26 w 50"/>
                <a:gd name="T33" fmla="*/ 58 h 58"/>
                <a:gd name="T34" fmla="*/ 34 w 50"/>
                <a:gd name="T35" fmla="*/ 58 h 58"/>
                <a:gd name="T36" fmla="*/ 42 w 50"/>
                <a:gd name="T37" fmla="*/ 54 h 58"/>
                <a:gd name="T38" fmla="*/ 50 w 50"/>
                <a:gd name="T39" fmla="*/ 50 h 58"/>
                <a:gd name="T40" fmla="*/ 50 w 50"/>
                <a:gd name="T41" fmla="*/ 8 h 58"/>
                <a:gd name="T42" fmla="*/ 50 w 50"/>
                <a:gd name="T43" fmla="*/ 8 h 58"/>
                <a:gd name="T44" fmla="*/ 42 w 50"/>
                <a:gd name="T45" fmla="*/ 2 h 58"/>
                <a:gd name="T46" fmla="*/ 42 w 50"/>
                <a:gd name="T47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6" y="58"/>
                  </a:lnTo>
                  <a:lnTo>
                    <a:pt x="34" y="58"/>
                  </a:lnTo>
                  <a:lnTo>
                    <a:pt x="42" y="54"/>
                  </a:lnTo>
                  <a:lnTo>
                    <a:pt x="50" y="50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Freeform 190"/>
            <p:cNvSpPr>
              <a:spLocks/>
            </p:cNvSpPr>
            <p:nvPr/>
          </p:nvSpPr>
          <p:spPr bwMode="auto">
            <a:xfrm>
              <a:off x="7129463" y="2884488"/>
              <a:ext cx="12700" cy="66675"/>
            </a:xfrm>
            <a:custGeom>
              <a:avLst/>
              <a:gdLst>
                <a:gd name="T0" fmla="*/ 0 w 8"/>
                <a:gd name="T1" fmla="*/ 0 h 42"/>
                <a:gd name="T2" fmla="*/ 0 w 8"/>
                <a:gd name="T3" fmla="*/ 42 h 42"/>
                <a:gd name="T4" fmla="*/ 0 w 8"/>
                <a:gd name="T5" fmla="*/ 42 h 42"/>
                <a:gd name="T6" fmla="*/ 6 w 8"/>
                <a:gd name="T7" fmla="*/ 34 h 42"/>
                <a:gd name="T8" fmla="*/ 6 w 8"/>
                <a:gd name="T9" fmla="*/ 34 h 42"/>
                <a:gd name="T10" fmla="*/ 8 w 8"/>
                <a:gd name="T11" fmla="*/ 26 h 42"/>
                <a:gd name="T12" fmla="*/ 8 w 8"/>
                <a:gd name="T13" fmla="*/ 16 h 42"/>
                <a:gd name="T14" fmla="*/ 6 w 8"/>
                <a:gd name="T15" fmla="*/ 8 h 42"/>
                <a:gd name="T16" fmla="*/ 0 w 8"/>
                <a:gd name="T17" fmla="*/ 0 h 42"/>
                <a:gd name="T18" fmla="*/ 0 w 8"/>
                <a:gd name="T1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2">
                  <a:moveTo>
                    <a:pt x="0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6" y="34"/>
                  </a:lnTo>
                  <a:lnTo>
                    <a:pt x="6" y="34"/>
                  </a:lnTo>
                  <a:lnTo>
                    <a:pt x="8" y="26"/>
                  </a:lnTo>
                  <a:lnTo>
                    <a:pt x="8" y="16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Freeform 191"/>
            <p:cNvSpPr>
              <a:spLocks/>
            </p:cNvSpPr>
            <p:nvPr/>
          </p:nvSpPr>
          <p:spPr bwMode="auto">
            <a:xfrm>
              <a:off x="7050088" y="2871788"/>
              <a:ext cx="79375" cy="92075"/>
            </a:xfrm>
            <a:custGeom>
              <a:avLst/>
              <a:gdLst>
                <a:gd name="T0" fmla="*/ 42 w 50"/>
                <a:gd name="T1" fmla="*/ 2 h 58"/>
                <a:gd name="T2" fmla="*/ 42 w 50"/>
                <a:gd name="T3" fmla="*/ 2 h 58"/>
                <a:gd name="T4" fmla="*/ 36 w 50"/>
                <a:gd name="T5" fmla="*/ 0 h 58"/>
                <a:gd name="T6" fmla="*/ 30 w 50"/>
                <a:gd name="T7" fmla="*/ 0 h 58"/>
                <a:gd name="T8" fmla="*/ 20 w 50"/>
                <a:gd name="T9" fmla="*/ 2 h 58"/>
                <a:gd name="T10" fmla="*/ 10 w 50"/>
                <a:gd name="T11" fmla="*/ 8 h 58"/>
                <a:gd name="T12" fmla="*/ 6 w 50"/>
                <a:gd name="T13" fmla="*/ 12 h 58"/>
                <a:gd name="T14" fmla="*/ 2 w 50"/>
                <a:gd name="T15" fmla="*/ 16 h 58"/>
                <a:gd name="T16" fmla="*/ 2 w 50"/>
                <a:gd name="T17" fmla="*/ 16 h 58"/>
                <a:gd name="T18" fmla="*/ 0 w 50"/>
                <a:gd name="T19" fmla="*/ 22 h 58"/>
                <a:gd name="T20" fmla="*/ 0 w 50"/>
                <a:gd name="T21" fmla="*/ 28 h 58"/>
                <a:gd name="T22" fmla="*/ 2 w 50"/>
                <a:gd name="T23" fmla="*/ 38 h 58"/>
                <a:gd name="T24" fmla="*/ 6 w 50"/>
                <a:gd name="T25" fmla="*/ 48 h 58"/>
                <a:gd name="T26" fmla="*/ 12 w 50"/>
                <a:gd name="T27" fmla="*/ 52 h 58"/>
                <a:gd name="T28" fmla="*/ 16 w 50"/>
                <a:gd name="T29" fmla="*/ 56 h 58"/>
                <a:gd name="T30" fmla="*/ 16 w 50"/>
                <a:gd name="T31" fmla="*/ 56 h 58"/>
                <a:gd name="T32" fmla="*/ 26 w 50"/>
                <a:gd name="T33" fmla="*/ 58 h 58"/>
                <a:gd name="T34" fmla="*/ 34 w 50"/>
                <a:gd name="T35" fmla="*/ 58 h 58"/>
                <a:gd name="T36" fmla="*/ 42 w 50"/>
                <a:gd name="T37" fmla="*/ 54 h 58"/>
                <a:gd name="T38" fmla="*/ 50 w 50"/>
                <a:gd name="T39" fmla="*/ 50 h 58"/>
                <a:gd name="T40" fmla="*/ 50 w 50"/>
                <a:gd name="T41" fmla="*/ 8 h 58"/>
                <a:gd name="T42" fmla="*/ 50 w 50"/>
                <a:gd name="T43" fmla="*/ 8 h 58"/>
                <a:gd name="T44" fmla="*/ 42 w 50"/>
                <a:gd name="T45" fmla="*/ 2 h 58"/>
                <a:gd name="T46" fmla="*/ 42 w 50"/>
                <a:gd name="T47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6" y="48"/>
                  </a:lnTo>
                  <a:lnTo>
                    <a:pt x="12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6" y="58"/>
                  </a:lnTo>
                  <a:lnTo>
                    <a:pt x="34" y="58"/>
                  </a:lnTo>
                  <a:lnTo>
                    <a:pt x="42" y="54"/>
                  </a:lnTo>
                  <a:lnTo>
                    <a:pt x="50" y="50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Freeform 192"/>
            <p:cNvSpPr>
              <a:spLocks/>
            </p:cNvSpPr>
            <p:nvPr/>
          </p:nvSpPr>
          <p:spPr bwMode="auto">
            <a:xfrm>
              <a:off x="6319838" y="1801813"/>
              <a:ext cx="95250" cy="92075"/>
            </a:xfrm>
            <a:custGeom>
              <a:avLst/>
              <a:gdLst>
                <a:gd name="T0" fmla="*/ 42 w 60"/>
                <a:gd name="T1" fmla="*/ 2 h 58"/>
                <a:gd name="T2" fmla="*/ 42 w 60"/>
                <a:gd name="T3" fmla="*/ 2 h 58"/>
                <a:gd name="T4" fmla="*/ 38 w 60"/>
                <a:gd name="T5" fmla="*/ 0 h 58"/>
                <a:gd name="T6" fmla="*/ 32 w 60"/>
                <a:gd name="T7" fmla="*/ 0 h 58"/>
                <a:gd name="T8" fmla="*/ 20 w 60"/>
                <a:gd name="T9" fmla="*/ 2 h 58"/>
                <a:gd name="T10" fmla="*/ 10 w 60"/>
                <a:gd name="T11" fmla="*/ 8 h 58"/>
                <a:gd name="T12" fmla="*/ 6 w 60"/>
                <a:gd name="T13" fmla="*/ 12 h 58"/>
                <a:gd name="T14" fmla="*/ 4 w 60"/>
                <a:gd name="T15" fmla="*/ 16 h 58"/>
                <a:gd name="T16" fmla="*/ 4 w 60"/>
                <a:gd name="T17" fmla="*/ 16 h 58"/>
                <a:gd name="T18" fmla="*/ 2 w 60"/>
                <a:gd name="T19" fmla="*/ 22 h 58"/>
                <a:gd name="T20" fmla="*/ 0 w 60"/>
                <a:gd name="T21" fmla="*/ 28 h 58"/>
                <a:gd name="T22" fmla="*/ 2 w 60"/>
                <a:gd name="T23" fmla="*/ 38 h 58"/>
                <a:gd name="T24" fmla="*/ 8 w 60"/>
                <a:gd name="T25" fmla="*/ 48 h 58"/>
                <a:gd name="T26" fmla="*/ 12 w 60"/>
                <a:gd name="T27" fmla="*/ 52 h 58"/>
                <a:gd name="T28" fmla="*/ 18 w 60"/>
                <a:gd name="T29" fmla="*/ 56 h 58"/>
                <a:gd name="T30" fmla="*/ 18 w 60"/>
                <a:gd name="T31" fmla="*/ 56 h 58"/>
                <a:gd name="T32" fmla="*/ 22 w 60"/>
                <a:gd name="T33" fmla="*/ 58 h 58"/>
                <a:gd name="T34" fmla="*/ 28 w 60"/>
                <a:gd name="T35" fmla="*/ 58 h 58"/>
                <a:gd name="T36" fmla="*/ 40 w 60"/>
                <a:gd name="T37" fmla="*/ 56 h 58"/>
                <a:gd name="T38" fmla="*/ 50 w 60"/>
                <a:gd name="T39" fmla="*/ 52 h 58"/>
                <a:gd name="T40" fmla="*/ 54 w 60"/>
                <a:gd name="T41" fmla="*/ 48 h 58"/>
                <a:gd name="T42" fmla="*/ 56 w 60"/>
                <a:gd name="T43" fmla="*/ 42 h 58"/>
                <a:gd name="T44" fmla="*/ 56 w 60"/>
                <a:gd name="T45" fmla="*/ 42 h 58"/>
                <a:gd name="T46" fmla="*/ 58 w 60"/>
                <a:gd name="T47" fmla="*/ 36 h 58"/>
                <a:gd name="T48" fmla="*/ 60 w 60"/>
                <a:gd name="T49" fmla="*/ 30 h 58"/>
                <a:gd name="T50" fmla="*/ 58 w 60"/>
                <a:gd name="T51" fmla="*/ 20 h 58"/>
                <a:gd name="T52" fmla="*/ 52 w 60"/>
                <a:gd name="T53" fmla="*/ 10 h 58"/>
                <a:gd name="T54" fmla="*/ 48 w 60"/>
                <a:gd name="T55" fmla="*/ 6 h 58"/>
                <a:gd name="T56" fmla="*/ 42 w 60"/>
                <a:gd name="T57" fmla="*/ 2 h 58"/>
                <a:gd name="T58" fmla="*/ 42 w 60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" h="58">
                  <a:moveTo>
                    <a:pt x="42" y="2"/>
                  </a:moveTo>
                  <a:lnTo>
                    <a:pt x="42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0" y="2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2" y="38"/>
                  </a:lnTo>
                  <a:lnTo>
                    <a:pt x="8" y="48"/>
                  </a:lnTo>
                  <a:lnTo>
                    <a:pt x="12" y="52"/>
                  </a:lnTo>
                  <a:lnTo>
                    <a:pt x="18" y="56"/>
                  </a:lnTo>
                  <a:lnTo>
                    <a:pt x="18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40" y="56"/>
                  </a:lnTo>
                  <a:lnTo>
                    <a:pt x="50" y="52"/>
                  </a:lnTo>
                  <a:lnTo>
                    <a:pt x="54" y="48"/>
                  </a:lnTo>
                  <a:lnTo>
                    <a:pt x="56" y="42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60" y="30"/>
                  </a:lnTo>
                  <a:lnTo>
                    <a:pt x="58" y="20"/>
                  </a:lnTo>
                  <a:lnTo>
                    <a:pt x="52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Freeform 193"/>
            <p:cNvSpPr>
              <a:spLocks/>
            </p:cNvSpPr>
            <p:nvPr/>
          </p:nvSpPr>
          <p:spPr bwMode="auto">
            <a:xfrm>
              <a:off x="6967538" y="17541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6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4 w 58"/>
                <a:gd name="T43" fmla="*/ 42 h 58"/>
                <a:gd name="T44" fmla="*/ 54 w 58"/>
                <a:gd name="T45" fmla="*/ 42 h 58"/>
                <a:gd name="T46" fmla="*/ 56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6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Freeform 194"/>
            <p:cNvSpPr>
              <a:spLocks/>
            </p:cNvSpPr>
            <p:nvPr/>
          </p:nvSpPr>
          <p:spPr bwMode="auto">
            <a:xfrm>
              <a:off x="6967538" y="1754188"/>
              <a:ext cx="92075" cy="92075"/>
            </a:xfrm>
            <a:custGeom>
              <a:avLst/>
              <a:gdLst>
                <a:gd name="T0" fmla="*/ 42 w 58"/>
                <a:gd name="T1" fmla="*/ 2 h 58"/>
                <a:gd name="T2" fmla="*/ 42 w 58"/>
                <a:gd name="T3" fmla="*/ 2 h 58"/>
                <a:gd name="T4" fmla="*/ 36 w 58"/>
                <a:gd name="T5" fmla="*/ 0 h 58"/>
                <a:gd name="T6" fmla="*/ 30 w 58"/>
                <a:gd name="T7" fmla="*/ 0 h 58"/>
                <a:gd name="T8" fmla="*/ 18 w 58"/>
                <a:gd name="T9" fmla="*/ 2 h 58"/>
                <a:gd name="T10" fmla="*/ 10 w 58"/>
                <a:gd name="T11" fmla="*/ 6 h 58"/>
                <a:gd name="T12" fmla="*/ 6 w 58"/>
                <a:gd name="T13" fmla="*/ 12 h 58"/>
                <a:gd name="T14" fmla="*/ 2 w 58"/>
                <a:gd name="T15" fmla="*/ 16 h 58"/>
                <a:gd name="T16" fmla="*/ 2 w 58"/>
                <a:gd name="T17" fmla="*/ 16 h 58"/>
                <a:gd name="T18" fmla="*/ 0 w 58"/>
                <a:gd name="T19" fmla="*/ 22 h 58"/>
                <a:gd name="T20" fmla="*/ 0 w 58"/>
                <a:gd name="T21" fmla="*/ 28 h 58"/>
                <a:gd name="T22" fmla="*/ 0 w 58"/>
                <a:gd name="T23" fmla="*/ 38 h 58"/>
                <a:gd name="T24" fmla="*/ 6 w 58"/>
                <a:gd name="T25" fmla="*/ 48 h 58"/>
                <a:gd name="T26" fmla="*/ 10 w 58"/>
                <a:gd name="T27" fmla="*/ 52 h 58"/>
                <a:gd name="T28" fmla="*/ 16 w 58"/>
                <a:gd name="T29" fmla="*/ 56 h 58"/>
                <a:gd name="T30" fmla="*/ 16 w 58"/>
                <a:gd name="T31" fmla="*/ 56 h 58"/>
                <a:gd name="T32" fmla="*/ 22 w 58"/>
                <a:gd name="T33" fmla="*/ 58 h 58"/>
                <a:gd name="T34" fmla="*/ 28 w 58"/>
                <a:gd name="T35" fmla="*/ 58 h 58"/>
                <a:gd name="T36" fmla="*/ 38 w 58"/>
                <a:gd name="T37" fmla="*/ 56 h 58"/>
                <a:gd name="T38" fmla="*/ 48 w 58"/>
                <a:gd name="T39" fmla="*/ 50 h 58"/>
                <a:gd name="T40" fmla="*/ 52 w 58"/>
                <a:gd name="T41" fmla="*/ 46 h 58"/>
                <a:gd name="T42" fmla="*/ 54 w 58"/>
                <a:gd name="T43" fmla="*/ 42 h 58"/>
                <a:gd name="T44" fmla="*/ 54 w 58"/>
                <a:gd name="T45" fmla="*/ 42 h 58"/>
                <a:gd name="T46" fmla="*/ 56 w 58"/>
                <a:gd name="T47" fmla="*/ 36 h 58"/>
                <a:gd name="T48" fmla="*/ 58 w 58"/>
                <a:gd name="T49" fmla="*/ 30 h 58"/>
                <a:gd name="T50" fmla="*/ 56 w 58"/>
                <a:gd name="T51" fmla="*/ 20 h 58"/>
                <a:gd name="T52" fmla="*/ 50 w 58"/>
                <a:gd name="T53" fmla="*/ 10 h 58"/>
                <a:gd name="T54" fmla="*/ 46 w 58"/>
                <a:gd name="T55" fmla="*/ 6 h 58"/>
                <a:gd name="T56" fmla="*/ 42 w 58"/>
                <a:gd name="T57" fmla="*/ 2 h 58"/>
                <a:gd name="T58" fmla="*/ 42 w 58"/>
                <a:gd name="T59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42" y="2"/>
                  </a:move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8" y="2"/>
                  </a:lnTo>
                  <a:lnTo>
                    <a:pt x="10" y="6"/>
                  </a:lnTo>
                  <a:lnTo>
                    <a:pt x="6" y="12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8"/>
                  </a:lnTo>
                  <a:lnTo>
                    <a:pt x="6" y="48"/>
                  </a:lnTo>
                  <a:lnTo>
                    <a:pt x="10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22" y="58"/>
                  </a:lnTo>
                  <a:lnTo>
                    <a:pt x="28" y="58"/>
                  </a:lnTo>
                  <a:lnTo>
                    <a:pt x="38" y="56"/>
                  </a:lnTo>
                  <a:lnTo>
                    <a:pt x="48" y="50"/>
                  </a:lnTo>
                  <a:lnTo>
                    <a:pt x="52" y="46"/>
                  </a:lnTo>
                  <a:lnTo>
                    <a:pt x="54" y="42"/>
                  </a:lnTo>
                  <a:lnTo>
                    <a:pt x="54" y="42"/>
                  </a:lnTo>
                  <a:lnTo>
                    <a:pt x="56" y="36"/>
                  </a:lnTo>
                  <a:lnTo>
                    <a:pt x="58" y="30"/>
                  </a:lnTo>
                  <a:lnTo>
                    <a:pt x="56" y="20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2" y="2"/>
                  </a:lnTo>
                  <a:lnTo>
                    <a:pt x="42" y="2"/>
                  </a:lnTo>
                  <a:close/>
                </a:path>
              </a:pathLst>
            </a:custGeom>
            <a:solidFill>
              <a:srgbClr val="FCEA10"/>
            </a:solidFill>
            <a:ln w="8">
              <a:solidFill>
                <a:srgbClr val="FCEA1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6" name="Rectangle 199"/>
          <p:cNvSpPr>
            <a:spLocks noChangeArrowheads="1"/>
          </p:cNvSpPr>
          <p:nvPr userDrawn="1"/>
        </p:nvSpPr>
        <p:spPr bwMode="auto">
          <a:xfrm>
            <a:off x="0" y="0"/>
            <a:ext cx="9144000" cy="1609725"/>
          </a:xfrm>
          <a:prstGeom prst="rect">
            <a:avLst/>
          </a:prstGeom>
          <a:solidFill>
            <a:srgbClr val="335359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7" name="Freeform 208"/>
          <p:cNvSpPr>
            <a:spLocks noEditPoints="1"/>
          </p:cNvSpPr>
          <p:nvPr userDrawn="1"/>
        </p:nvSpPr>
        <p:spPr bwMode="auto">
          <a:xfrm>
            <a:off x="2354263" y="1211263"/>
            <a:ext cx="147637" cy="168275"/>
          </a:xfrm>
          <a:custGeom>
            <a:avLst/>
            <a:gdLst>
              <a:gd name="T0" fmla="*/ 82 w 110"/>
              <a:gd name="T1" fmla="*/ 108 h 126"/>
              <a:gd name="T2" fmla="*/ 76 w 110"/>
              <a:gd name="T3" fmla="*/ 116 h 126"/>
              <a:gd name="T4" fmla="*/ 56 w 110"/>
              <a:gd name="T5" fmla="*/ 126 h 126"/>
              <a:gd name="T6" fmla="*/ 44 w 110"/>
              <a:gd name="T7" fmla="*/ 126 h 126"/>
              <a:gd name="T8" fmla="*/ 26 w 110"/>
              <a:gd name="T9" fmla="*/ 124 h 126"/>
              <a:gd name="T10" fmla="*/ 12 w 110"/>
              <a:gd name="T11" fmla="*/ 116 h 126"/>
              <a:gd name="T12" fmla="*/ 2 w 110"/>
              <a:gd name="T13" fmla="*/ 104 h 126"/>
              <a:gd name="T14" fmla="*/ 0 w 110"/>
              <a:gd name="T15" fmla="*/ 88 h 126"/>
              <a:gd name="T16" fmla="*/ 0 w 110"/>
              <a:gd name="T17" fmla="*/ 88 h 126"/>
              <a:gd name="T18" fmla="*/ 4 w 110"/>
              <a:gd name="T19" fmla="*/ 70 h 126"/>
              <a:gd name="T20" fmla="*/ 14 w 110"/>
              <a:gd name="T21" fmla="*/ 58 h 126"/>
              <a:gd name="T22" fmla="*/ 30 w 110"/>
              <a:gd name="T23" fmla="*/ 50 h 126"/>
              <a:gd name="T24" fmla="*/ 50 w 110"/>
              <a:gd name="T25" fmla="*/ 48 h 126"/>
              <a:gd name="T26" fmla="*/ 68 w 110"/>
              <a:gd name="T27" fmla="*/ 50 h 126"/>
              <a:gd name="T28" fmla="*/ 82 w 110"/>
              <a:gd name="T29" fmla="*/ 50 h 126"/>
              <a:gd name="T30" fmla="*/ 80 w 110"/>
              <a:gd name="T31" fmla="*/ 40 h 126"/>
              <a:gd name="T32" fmla="*/ 76 w 110"/>
              <a:gd name="T33" fmla="*/ 32 h 126"/>
              <a:gd name="T34" fmla="*/ 52 w 110"/>
              <a:gd name="T35" fmla="*/ 24 h 126"/>
              <a:gd name="T36" fmla="*/ 34 w 110"/>
              <a:gd name="T37" fmla="*/ 26 h 126"/>
              <a:gd name="T38" fmla="*/ 10 w 110"/>
              <a:gd name="T39" fmla="*/ 10 h 126"/>
              <a:gd name="T40" fmla="*/ 30 w 110"/>
              <a:gd name="T41" fmla="*/ 2 h 126"/>
              <a:gd name="T42" fmla="*/ 56 w 110"/>
              <a:gd name="T43" fmla="*/ 0 h 126"/>
              <a:gd name="T44" fmla="*/ 70 w 110"/>
              <a:gd name="T45" fmla="*/ 0 h 126"/>
              <a:gd name="T46" fmla="*/ 90 w 110"/>
              <a:gd name="T47" fmla="*/ 8 h 126"/>
              <a:gd name="T48" fmla="*/ 104 w 110"/>
              <a:gd name="T49" fmla="*/ 20 h 126"/>
              <a:gd name="T50" fmla="*/ 110 w 110"/>
              <a:gd name="T51" fmla="*/ 40 h 126"/>
              <a:gd name="T52" fmla="*/ 110 w 110"/>
              <a:gd name="T53" fmla="*/ 124 h 126"/>
              <a:gd name="T54" fmla="*/ 84 w 110"/>
              <a:gd name="T55" fmla="*/ 72 h 126"/>
              <a:gd name="T56" fmla="*/ 70 w 110"/>
              <a:gd name="T57" fmla="*/ 70 h 126"/>
              <a:gd name="T58" fmla="*/ 56 w 110"/>
              <a:gd name="T59" fmla="*/ 68 h 126"/>
              <a:gd name="T60" fmla="*/ 34 w 110"/>
              <a:gd name="T61" fmla="*/ 72 h 126"/>
              <a:gd name="T62" fmla="*/ 28 w 110"/>
              <a:gd name="T63" fmla="*/ 86 h 126"/>
              <a:gd name="T64" fmla="*/ 28 w 110"/>
              <a:gd name="T65" fmla="*/ 88 h 126"/>
              <a:gd name="T66" fmla="*/ 34 w 110"/>
              <a:gd name="T67" fmla="*/ 100 h 126"/>
              <a:gd name="T68" fmla="*/ 50 w 110"/>
              <a:gd name="T69" fmla="*/ 106 h 126"/>
              <a:gd name="T70" fmla="*/ 64 w 110"/>
              <a:gd name="T71" fmla="*/ 104 h 126"/>
              <a:gd name="T72" fmla="*/ 80 w 110"/>
              <a:gd name="T73" fmla="*/ 90 h 126"/>
              <a:gd name="T74" fmla="*/ 84 w 110"/>
              <a:gd name="T75" fmla="*/ 8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0" h="126">
                <a:moveTo>
                  <a:pt x="82" y="124"/>
                </a:moveTo>
                <a:lnTo>
                  <a:pt x="82" y="108"/>
                </a:lnTo>
                <a:lnTo>
                  <a:pt x="82" y="108"/>
                </a:lnTo>
                <a:lnTo>
                  <a:pt x="76" y="116"/>
                </a:lnTo>
                <a:lnTo>
                  <a:pt x="66" y="122"/>
                </a:lnTo>
                <a:lnTo>
                  <a:pt x="56" y="126"/>
                </a:lnTo>
                <a:lnTo>
                  <a:pt x="44" y="126"/>
                </a:lnTo>
                <a:lnTo>
                  <a:pt x="44" y="126"/>
                </a:lnTo>
                <a:lnTo>
                  <a:pt x="34" y="126"/>
                </a:lnTo>
                <a:lnTo>
                  <a:pt x="26" y="124"/>
                </a:lnTo>
                <a:lnTo>
                  <a:pt x="20" y="120"/>
                </a:lnTo>
                <a:lnTo>
                  <a:pt x="12" y="116"/>
                </a:lnTo>
                <a:lnTo>
                  <a:pt x="8" y="112"/>
                </a:lnTo>
                <a:lnTo>
                  <a:pt x="2" y="104"/>
                </a:lnTo>
                <a:lnTo>
                  <a:pt x="0" y="98"/>
                </a:lnTo>
                <a:lnTo>
                  <a:pt x="0" y="88"/>
                </a:lnTo>
                <a:lnTo>
                  <a:pt x="0" y="88"/>
                </a:lnTo>
                <a:lnTo>
                  <a:pt x="0" y="88"/>
                </a:lnTo>
                <a:lnTo>
                  <a:pt x="0" y="78"/>
                </a:lnTo>
                <a:lnTo>
                  <a:pt x="4" y="70"/>
                </a:lnTo>
                <a:lnTo>
                  <a:pt x="8" y="64"/>
                </a:lnTo>
                <a:lnTo>
                  <a:pt x="14" y="58"/>
                </a:lnTo>
                <a:lnTo>
                  <a:pt x="20" y="54"/>
                </a:lnTo>
                <a:lnTo>
                  <a:pt x="30" y="50"/>
                </a:lnTo>
                <a:lnTo>
                  <a:pt x="38" y="48"/>
                </a:lnTo>
                <a:lnTo>
                  <a:pt x="50" y="48"/>
                </a:lnTo>
                <a:lnTo>
                  <a:pt x="50" y="48"/>
                </a:lnTo>
                <a:lnTo>
                  <a:pt x="68" y="50"/>
                </a:lnTo>
                <a:lnTo>
                  <a:pt x="82" y="54"/>
                </a:lnTo>
                <a:lnTo>
                  <a:pt x="82" y="50"/>
                </a:lnTo>
                <a:lnTo>
                  <a:pt x="82" y="50"/>
                </a:lnTo>
                <a:lnTo>
                  <a:pt x="80" y="40"/>
                </a:lnTo>
                <a:lnTo>
                  <a:pt x="78" y="36"/>
                </a:lnTo>
                <a:lnTo>
                  <a:pt x="76" y="32"/>
                </a:lnTo>
                <a:lnTo>
                  <a:pt x="66" y="26"/>
                </a:lnTo>
                <a:lnTo>
                  <a:pt x="52" y="24"/>
                </a:lnTo>
                <a:lnTo>
                  <a:pt x="52" y="24"/>
                </a:lnTo>
                <a:lnTo>
                  <a:pt x="34" y="26"/>
                </a:lnTo>
                <a:lnTo>
                  <a:pt x="18" y="32"/>
                </a:lnTo>
                <a:lnTo>
                  <a:pt x="10" y="10"/>
                </a:lnTo>
                <a:lnTo>
                  <a:pt x="10" y="10"/>
                </a:lnTo>
                <a:lnTo>
                  <a:pt x="30" y="2"/>
                </a:lnTo>
                <a:lnTo>
                  <a:pt x="42" y="0"/>
                </a:lnTo>
                <a:lnTo>
                  <a:pt x="56" y="0"/>
                </a:lnTo>
                <a:lnTo>
                  <a:pt x="56" y="0"/>
                </a:lnTo>
                <a:lnTo>
                  <a:pt x="70" y="0"/>
                </a:lnTo>
                <a:lnTo>
                  <a:pt x="80" y="4"/>
                </a:lnTo>
                <a:lnTo>
                  <a:pt x="90" y="8"/>
                </a:lnTo>
                <a:lnTo>
                  <a:pt x="98" y="14"/>
                </a:lnTo>
                <a:lnTo>
                  <a:pt x="104" y="20"/>
                </a:lnTo>
                <a:lnTo>
                  <a:pt x="108" y="30"/>
                </a:lnTo>
                <a:lnTo>
                  <a:pt x="110" y="40"/>
                </a:lnTo>
                <a:lnTo>
                  <a:pt x="110" y="52"/>
                </a:lnTo>
                <a:lnTo>
                  <a:pt x="110" y="124"/>
                </a:lnTo>
                <a:lnTo>
                  <a:pt x="82" y="124"/>
                </a:lnTo>
                <a:close/>
                <a:moveTo>
                  <a:pt x="84" y="72"/>
                </a:moveTo>
                <a:lnTo>
                  <a:pt x="84" y="72"/>
                </a:lnTo>
                <a:lnTo>
                  <a:pt x="70" y="70"/>
                </a:lnTo>
                <a:lnTo>
                  <a:pt x="56" y="68"/>
                </a:lnTo>
                <a:lnTo>
                  <a:pt x="56" y="68"/>
                </a:lnTo>
                <a:lnTo>
                  <a:pt x="44" y="70"/>
                </a:lnTo>
                <a:lnTo>
                  <a:pt x="34" y="72"/>
                </a:lnTo>
                <a:lnTo>
                  <a:pt x="30" y="78"/>
                </a:lnTo>
                <a:lnTo>
                  <a:pt x="28" y="86"/>
                </a:lnTo>
                <a:lnTo>
                  <a:pt x="28" y="88"/>
                </a:lnTo>
                <a:lnTo>
                  <a:pt x="28" y="88"/>
                </a:lnTo>
                <a:lnTo>
                  <a:pt x="30" y="94"/>
                </a:lnTo>
                <a:lnTo>
                  <a:pt x="34" y="100"/>
                </a:lnTo>
                <a:lnTo>
                  <a:pt x="42" y="104"/>
                </a:lnTo>
                <a:lnTo>
                  <a:pt x="50" y="106"/>
                </a:lnTo>
                <a:lnTo>
                  <a:pt x="50" y="106"/>
                </a:lnTo>
                <a:lnTo>
                  <a:pt x="64" y="104"/>
                </a:lnTo>
                <a:lnTo>
                  <a:pt x="74" y="98"/>
                </a:lnTo>
                <a:lnTo>
                  <a:pt x="80" y="90"/>
                </a:lnTo>
                <a:lnTo>
                  <a:pt x="82" y="86"/>
                </a:lnTo>
                <a:lnTo>
                  <a:pt x="84" y="80"/>
                </a:lnTo>
                <a:lnTo>
                  <a:pt x="84" y="7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8" name="Freeform 209"/>
          <p:cNvSpPr>
            <a:spLocks/>
          </p:cNvSpPr>
          <p:nvPr userDrawn="1"/>
        </p:nvSpPr>
        <p:spPr bwMode="auto">
          <a:xfrm>
            <a:off x="2565400" y="1208088"/>
            <a:ext cx="147638" cy="169862"/>
          </a:xfrm>
          <a:custGeom>
            <a:avLst/>
            <a:gdLst>
              <a:gd name="T0" fmla="*/ 0 w 110"/>
              <a:gd name="T1" fmla="*/ 4 h 126"/>
              <a:gd name="T2" fmla="*/ 28 w 110"/>
              <a:gd name="T3" fmla="*/ 4 h 126"/>
              <a:gd name="T4" fmla="*/ 28 w 110"/>
              <a:gd name="T5" fmla="*/ 22 h 126"/>
              <a:gd name="T6" fmla="*/ 28 w 110"/>
              <a:gd name="T7" fmla="*/ 22 h 126"/>
              <a:gd name="T8" fmla="*/ 34 w 110"/>
              <a:gd name="T9" fmla="*/ 14 h 126"/>
              <a:gd name="T10" fmla="*/ 42 w 110"/>
              <a:gd name="T11" fmla="*/ 8 h 126"/>
              <a:gd name="T12" fmla="*/ 52 w 110"/>
              <a:gd name="T13" fmla="*/ 2 h 126"/>
              <a:gd name="T14" fmla="*/ 66 w 110"/>
              <a:gd name="T15" fmla="*/ 0 h 126"/>
              <a:gd name="T16" fmla="*/ 66 w 110"/>
              <a:gd name="T17" fmla="*/ 0 h 126"/>
              <a:gd name="T18" fmla="*/ 76 w 110"/>
              <a:gd name="T19" fmla="*/ 2 h 126"/>
              <a:gd name="T20" fmla="*/ 84 w 110"/>
              <a:gd name="T21" fmla="*/ 4 h 126"/>
              <a:gd name="T22" fmla="*/ 92 w 110"/>
              <a:gd name="T23" fmla="*/ 8 h 126"/>
              <a:gd name="T24" fmla="*/ 98 w 110"/>
              <a:gd name="T25" fmla="*/ 14 h 126"/>
              <a:gd name="T26" fmla="*/ 102 w 110"/>
              <a:gd name="T27" fmla="*/ 20 h 126"/>
              <a:gd name="T28" fmla="*/ 106 w 110"/>
              <a:gd name="T29" fmla="*/ 28 h 126"/>
              <a:gd name="T30" fmla="*/ 108 w 110"/>
              <a:gd name="T31" fmla="*/ 38 h 126"/>
              <a:gd name="T32" fmla="*/ 110 w 110"/>
              <a:gd name="T33" fmla="*/ 48 h 126"/>
              <a:gd name="T34" fmla="*/ 110 w 110"/>
              <a:gd name="T35" fmla="*/ 126 h 126"/>
              <a:gd name="T36" fmla="*/ 82 w 110"/>
              <a:gd name="T37" fmla="*/ 126 h 126"/>
              <a:gd name="T38" fmla="*/ 82 w 110"/>
              <a:gd name="T39" fmla="*/ 56 h 126"/>
              <a:gd name="T40" fmla="*/ 82 w 110"/>
              <a:gd name="T41" fmla="*/ 56 h 126"/>
              <a:gd name="T42" fmla="*/ 80 w 110"/>
              <a:gd name="T43" fmla="*/ 44 h 126"/>
              <a:gd name="T44" fmla="*/ 74 w 110"/>
              <a:gd name="T45" fmla="*/ 34 h 126"/>
              <a:gd name="T46" fmla="*/ 66 w 110"/>
              <a:gd name="T47" fmla="*/ 28 h 126"/>
              <a:gd name="T48" fmla="*/ 56 w 110"/>
              <a:gd name="T49" fmla="*/ 26 h 126"/>
              <a:gd name="T50" fmla="*/ 56 w 110"/>
              <a:gd name="T51" fmla="*/ 26 h 126"/>
              <a:gd name="T52" fmla="*/ 44 w 110"/>
              <a:gd name="T53" fmla="*/ 28 h 126"/>
              <a:gd name="T54" fmla="*/ 36 w 110"/>
              <a:gd name="T55" fmla="*/ 34 h 126"/>
              <a:gd name="T56" fmla="*/ 30 w 110"/>
              <a:gd name="T57" fmla="*/ 44 h 126"/>
              <a:gd name="T58" fmla="*/ 28 w 110"/>
              <a:gd name="T59" fmla="*/ 56 h 126"/>
              <a:gd name="T60" fmla="*/ 28 w 110"/>
              <a:gd name="T61" fmla="*/ 126 h 126"/>
              <a:gd name="T62" fmla="*/ 0 w 110"/>
              <a:gd name="T63" fmla="*/ 126 h 126"/>
              <a:gd name="T64" fmla="*/ 0 w 110"/>
              <a:gd name="T65" fmla="*/ 4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0" h="126">
                <a:moveTo>
                  <a:pt x="0" y="4"/>
                </a:moveTo>
                <a:lnTo>
                  <a:pt x="28" y="4"/>
                </a:lnTo>
                <a:lnTo>
                  <a:pt x="28" y="22"/>
                </a:lnTo>
                <a:lnTo>
                  <a:pt x="28" y="22"/>
                </a:lnTo>
                <a:lnTo>
                  <a:pt x="34" y="14"/>
                </a:lnTo>
                <a:lnTo>
                  <a:pt x="42" y="8"/>
                </a:lnTo>
                <a:lnTo>
                  <a:pt x="52" y="2"/>
                </a:lnTo>
                <a:lnTo>
                  <a:pt x="66" y="0"/>
                </a:lnTo>
                <a:lnTo>
                  <a:pt x="66" y="0"/>
                </a:lnTo>
                <a:lnTo>
                  <a:pt x="76" y="2"/>
                </a:lnTo>
                <a:lnTo>
                  <a:pt x="84" y="4"/>
                </a:lnTo>
                <a:lnTo>
                  <a:pt x="92" y="8"/>
                </a:lnTo>
                <a:lnTo>
                  <a:pt x="98" y="14"/>
                </a:lnTo>
                <a:lnTo>
                  <a:pt x="102" y="20"/>
                </a:lnTo>
                <a:lnTo>
                  <a:pt x="106" y="28"/>
                </a:lnTo>
                <a:lnTo>
                  <a:pt x="108" y="38"/>
                </a:lnTo>
                <a:lnTo>
                  <a:pt x="110" y="48"/>
                </a:lnTo>
                <a:lnTo>
                  <a:pt x="110" y="126"/>
                </a:lnTo>
                <a:lnTo>
                  <a:pt x="82" y="126"/>
                </a:lnTo>
                <a:lnTo>
                  <a:pt x="82" y="56"/>
                </a:lnTo>
                <a:lnTo>
                  <a:pt x="82" y="56"/>
                </a:lnTo>
                <a:lnTo>
                  <a:pt x="80" y="44"/>
                </a:lnTo>
                <a:lnTo>
                  <a:pt x="74" y="34"/>
                </a:lnTo>
                <a:lnTo>
                  <a:pt x="66" y="28"/>
                </a:lnTo>
                <a:lnTo>
                  <a:pt x="56" y="26"/>
                </a:lnTo>
                <a:lnTo>
                  <a:pt x="56" y="26"/>
                </a:lnTo>
                <a:lnTo>
                  <a:pt x="44" y="28"/>
                </a:lnTo>
                <a:lnTo>
                  <a:pt x="36" y="34"/>
                </a:lnTo>
                <a:lnTo>
                  <a:pt x="30" y="44"/>
                </a:lnTo>
                <a:lnTo>
                  <a:pt x="28" y="56"/>
                </a:lnTo>
                <a:lnTo>
                  <a:pt x="28" y="126"/>
                </a:lnTo>
                <a:lnTo>
                  <a:pt x="0" y="126"/>
                </a:lnTo>
                <a:lnTo>
                  <a:pt x="0" y="4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9" name="Freeform 210"/>
          <p:cNvSpPr>
            <a:spLocks noEditPoints="1"/>
          </p:cNvSpPr>
          <p:nvPr userDrawn="1"/>
        </p:nvSpPr>
        <p:spPr bwMode="auto">
          <a:xfrm>
            <a:off x="2874963" y="1211263"/>
            <a:ext cx="150812" cy="168275"/>
          </a:xfrm>
          <a:custGeom>
            <a:avLst/>
            <a:gdLst>
              <a:gd name="T0" fmla="*/ 84 w 112"/>
              <a:gd name="T1" fmla="*/ 108 h 126"/>
              <a:gd name="T2" fmla="*/ 76 w 112"/>
              <a:gd name="T3" fmla="*/ 116 h 126"/>
              <a:gd name="T4" fmla="*/ 56 w 112"/>
              <a:gd name="T5" fmla="*/ 126 h 126"/>
              <a:gd name="T6" fmla="*/ 44 w 112"/>
              <a:gd name="T7" fmla="*/ 126 h 126"/>
              <a:gd name="T8" fmla="*/ 28 w 112"/>
              <a:gd name="T9" fmla="*/ 124 h 126"/>
              <a:gd name="T10" fmla="*/ 14 w 112"/>
              <a:gd name="T11" fmla="*/ 116 h 126"/>
              <a:gd name="T12" fmla="*/ 4 w 112"/>
              <a:gd name="T13" fmla="*/ 104 h 126"/>
              <a:gd name="T14" fmla="*/ 0 w 112"/>
              <a:gd name="T15" fmla="*/ 88 h 126"/>
              <a:gd name="T16" fmla="*/ 0 w 112"/>
              <a:gd name="T17" fmla="*/ 88 h 126"/>
              <a:gd name="T18" fmla="*/ 4 w 112"/>
              <a:gd name="T19" fmla="*/ 70 h 126"/>
              <a:gd name="T20" fmla="*/ 14 w 112"/>
              <a:gd name="T21" fmla="*/ 58 h 126"/>
              <a:gd name="T22" fmla="*/ 30 w 112"/>
              <a:gd name="T23" fmla="*/ 50 h 126"/>
              <a:gd name="T24" fmla="*/ 50 w 112"/>
              <a:gd name="T25" fmla="*/ 48 h 126"/>
              <a:gd name="T26" fmla="*/ 68 w 112"/>
              <a:gd name="T27" fmla="*/ 50 h 126"/>
              <a:gd name="T28" fmla="*/ 84 w 112"/>
              <a:gd name="T29" fmla="*/ 50 h 126"/>
              <a:gd name="T30" fmla="*/ 82 w 112"/>
              <a:gd name="T31" fmla="*/ 40 h 126"/>
              <a:gd name="T32" fmla="*/ 76 w 112"/>
              <a:gd name="T33" fmla="*/ 32 h 126"/>
              <a:gd name="T34" fmla="*/ 54 w 112"/>
              <a:gd name="T35" fmla="*/ 24 h 126"/>
              <a:gd name="T36" fmla="*/ 34 w 112"/>
              <a:gd name="T37" fmla="*/ 26 h 126"/>
              <a:gd name="T38" fmla="*/ 10 w 112"/>
              <a:gd name="T39" fmla="*/ 10 h 126"/>
              <a:gd name="T40" fmla="*/ 32 w 112"/>
              <a:gd name="T41" fmla="*/ 2 h 126"/>
              <a:gd name="T42" fmla="*/ 58 w 112"/>
              <a:gd name="T43" fmla="*/ 0 h 126"/>
              <a:gd name="T44" fmla="*/ 70 w 112"/>
              <a:gd name="T45" fmla="*/ 0 h 126"/>
              <a:gd name="T46" fmla="*/ 90 w 112"/>
              <a:gd name="T47" fmla="*/ 8 h 126"/>
              <a:gd name="T48" fmla="*/ 104 w 112"/>
              <a:gd name="T49" fmla="*/ 20 h 126"/>
              <a:gd name="T50" fmla="*/ 110 w 112"/>
              <a:gd name="T51" fmla="*/ 40 h 126"/>
              <a:gd name="T52" fmla="*/ 112 w 112"/>
              <a:gd name="T53" fmla="*/ 124 h 126"/>
              <a:gd name="T54" fmla="*/ 84 w 112"/>
              <a:gd name="T55" fmla="*/ 72 h 126"/>
              <a:gd name="T56" fmla="*/ 72 w 112"/>
              <a:gd name="T57" fmla="*/ 70 h 126"/>
              <a:gd name="T58" fmla="*/ 56 w 112"/>
              <a:gd name="T59" fmla="*/ 68 h 126"/>
              <a:gd name="T60" fmla="*/ 36 w 112"/>
              <a:gd name="T61" fmla="*/ 72 h 126"/>
              <a:gd name="T62" fmla="*/ 28 w 112"/>
              <a:gd name="T63" fmla="*/ 86 h 126"/>
              <a:gd name="T64" fmla="*/ 28 w 112"/>
              <a:gd name="T65" fmla="*/ 88 h 126"/>
              <a:gd name="T66" fmla="*/ 34 w 112"/>
              <a:gd name="T67" fmla="*/ 100 h 126"/>
              <a:gd name="T68" fmla="*/ 52 w 112"/>
              <a:gd name="T69" fmla="*/ 106 h 126"/>
              <a:gd name="T70" fmla="*/ 64 w 112"/>
              <a:gd name="T71" fmla="*/ 104 h 126"/>
              <a:gd name="T72" fmla="*/ 82 w 112"/>
              <a:gd name="T73" fmla="*/ 90 h 126"/>
              <a:gd name="T74" fmla="*/ 84 w 112"/>
              <a:gd name="T75" fmla="*/ 8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2" h="126">
                <a:moveTo>
                  <a:pt x="84" y="124"/>
                </a:moveTo>
                <a:lnTo>
                  <a:pt x="84" y="108"/>
                </a:lnTo>
                <a:lnTo>
                  <a:pt x="84" y="108"/>
                </a:lnTo>
                <a:lnTo>
                  <a:pt x="76" y="116"/>
                </a:lnTo>
                <a:lnTo>
                  <a:pt x="68" y="122"/>
                </a:lnTo>
                <a:lnTo>
                  <a:pt x="56" y="126"/>
                </a:lnTo>
                <a:lnTo>
                  <a:pt x="44" y="126"/>
                </a:lnTo>
                <a:lnTo>
                  <a:pt x="44" y="126"/>
                </a:lnTo>
                <a:lnTo>
                  <a:pt x="36" y="126"/>
                </a:lnTo>
                <a:lnTo>
                  <a:pt x="28" y="124"/>
                </a:lnTo>
                <a:lnTo>
                  <a:pt x="20" y="120"/>
                </a:lnTo>
                <a:lnTo>
                  <a:pt x="14" y="116"/>
                </a:lnTo>
                <a:lnTo>
                  <a:pt x="8" y="112"/>
                </a:lnTo>
                <a:lnTo>
                  <a:pt x="4" y="104"/>
                </a:lnTo>
                <a:lnTo>
                  <a:pt x="2" y="98"/>
                </a:lnTo>
                <a:lnTo>
                  <a:pt x="0" y="88"/>
                </a:lnTo>
                <a:lnTo>
                  <a:pt x="0" y="88"/>
                </a:lnTo>
                <a:lnTo>
                  <a:pt x="0" y="88"/>
                </a:lnTo>
                <a:lnTo>
                  <a:pt x="2" y="78"/>
                </a:lnTo>
                <a:lnTo>
                  <a:pt x="4" y="70"/>
                </a:lnTo>
                <a:lnTo>
                  <a:pt x="8" y="64"/>
                </a:lnTo>
                <a:lnTo>
                  <a:pt x="14" y="58"/>
                </a:lnTo>
                <a:lnTo>
                  <a:pt x="22" y="54"/>
                </a:lnTo>
                <a:lnTo>
                  <a:pt x="30" y="50"/>
                </a:lnTo>
                <a:lnTo>
                  <a:pt x="40" y="48"/>
                </a:lnTo>
                <a:lnTo>
                  <a:pt x="50" y="48"/>
                </a:lnTo>
                <a:lnTo>
                  <a:pt x="50" y="48"/>
                </a:lnTo>
                <a:lnTo>
                  <a:pt x="68" y="50"/>
                </a:lnTo>
                <a:lnTo>
                  <a:pt x="84" y="54"/>
                </a:lnTo>
                <a:lnTo>
                  <a:pt x="84" y="50"/>
                </a:lnTo>
                <a:lnTo>
                  <a:pt x="84" y="50"/>
                </a:lnTo>
                <a:lnTo>
                  <a:pt x="82" y="40"/>
                </a:lnTo>
                <a:lnTo>
                  <a:pt x="80" y="36"/>
                </a:lnTo>
                <a:lnTo>
                  <a:pt x="76" y="32"/>
                </a:lnTo>
                <a:lnTo>
                  <a:pt x="66" y="26"/>
                </a:lnTo>
                <a:lnTo>
                  <a:pt x="54" y="24"/>
                </a:lnTo>
                <a:lnTo>
                  <a:pt x="54" y="24"/>
                </a:lnTo>
                <a:lnTo>
                  <a:pt x="34" y="26"/>
                </a:lnTo>
                <a:lnTo>
                  <a:pt x="18" y="32"/>
                </a:lnTo>
                <a:lnTo>
                  <a:pt x="10" y="10"/>
                </a:lnTo>
                <a:lnTo>
                  <a:pt x="10" y="10"/>
                </a:lnTo>
                <a:lnTo>
                  <a:pt x="32" y="2"/>
                </a:lnTo>
                <a:lnTo>
                  <a:pt x="44" y="0"/>
                </a:lnTo>
                <a:lnTo>
                  <a:pt x="58" y="0"/>
                </a:lnTo>
                <a:lnTo>
                  <a:pt x="58" y="0"/>
                </a:lnTo>
                <a:lnTo>
                  <a:pt x="70" y="0"/>
                </a:lnTo>
                <a:lnTo>
                  <a:pt x="82" y="4"/>
                </a:lnTo>
                <a:lnTo>
                  <a:pt x="90" y="8"/>
                </a:lnTo>
                <a:lnTo>
                  <a:pt x="98" y="14"/>
                </a:lnTo>
                <a:lnTo>
                  <a:pt x="104" y="20"/>
                </a:lnTo>
                <a:lnTo>
                  <a:pt x="108" y="30"/>
                </a:lnTo>
                <a:lnTo>
                  <a:pt x="110" y="40"/>
                </a:lnTo>
                <a:lnTo>
                  <a:pt x="112" y="52"/>
                </a:lnTo>
                <a:lnTo>
                  <a:pt x="112" y="124"/>
                </a:lnTo>
                <a:lnTo>
                  <a:pt x="84" y="124"/>
                </a:lnTo>
                <a:close/>
                <a:moveTo>
                  <a:pt x="84" y="72"/>
                </a:moveTo>
                <a:lnTo>
                  <a:pt x="84" y="72"/>
                </a:lnTo>
                <a:lnTo>
                  <a:pt x="72" y="70"/>
                </a:lnTo>
                <a:lnTo>
                  <a:pt x="56" y="68"/>
                </a:lnTo>
                <a:lnTo>
                  <a:pt x="56" y="68"/>
                </a:lnTo>
                <a:lnTo>
                  <a:pt x="44" y="70"/>
                </a:lnTo>
                <a:lnTo>
                  <a:pt x="36" y="72"/>
                </a:lnTo>
                <a:lnTo>
                  <a:pt x="30" y="78"/>
                </a:lnTo>
                <a:lnTo>
                  <a:pt x="28" y="86"/>
                </a:lnTo>
                <a:lnTo>
                  <a:pt x="28" y="88"/>
                </a:lnTo>
                <a:lnTo>
                  <a:pt x="28" y="88"/>
                </a:lnTo>
                <a:lnTo>
                  <a:pt x="30" y="94"/>
                </a:lnTo>
                <a:lnTo>
                  <a:pt x="34" y="100"/>
                </a:lnTo>
                <a:lnTo>
                  <a:pt x="42" y="104"/>
                </a:lnTo>
                <a:lnTo>
                  <a:pt x="52" y="106"/>
                </a:lnTo>
                <a:lnTo>
                  <a:pt x="52" y="106"/>
                </a:lnTo>
                <a:lnTo>
                  <a:pt x="64" y="104"/>
                </a:lnTo>
                <a:lnTo>
                  <a:pt x="74" y="98"/>
                </a:lnTo>
                <a:lnTo>
                  <a:pt x="82" y="90"/>
                </a:lnTo>
                <a:lnTo>
                  <a:pt x="84" y="86"/>
                </a:lnTo>
                <a:lnTo>
                  <a:pt x="84" y="80"/>
                </a:lnTo>
                <a:lnTo>
                  <a:pt x="84" y="7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" name="Freeform 211"/>
          <p:cNvSpPr>
            <a:spLocks/>
          </p:cNvSpPr>
          <p:nvPr userDrawn="1"/>
        </p:nvSpPr>
        <p:spPr bwMode="auto">
          <a:xfrm>
            <a:off x="3070225" y="1168400"/>
            <a:ext cx="101600" cy="211138"/>
          </a:xfrm>
          <a:custGeom>
            <a:avLst/>
            <a:gdLst>
              <a:gd name="T0" fmla="*/ 16 w 76"/>
              <a:gd name="T1" fmla="*/ 122 h 158"/>
              <a:gd name="T2" fmla="*/ 16 w 76"/>
              <a:gd name="T3" fmla="*/ 58 h 158"/>
              <a:gd name="T4" fmla="*/ 0 w 76"/>
              <a:gd name="T5" fmla="*/ 58 h 158"/>
              <a:gd name="T6" fmla="*/ 0 w 76"/>
              <a:gd name="T7" fmla="*/ 34 h 158"/>
              <a:gd name="T8" fmla="*/ 16 w 76"/>
              <a:gd name="T9" fmla="*/ 34 h 158"/>
              <a:gd name="T10" fmla="*/ 16 w 76"/>
              <a:gd name="T11" fmla="*/ 0 h 158"/>
              <a:gd name="T12" fmla="*/ 44 w 76"/>
              <a:gd name="T13" fmla="*/ 0 h 158"/>
              <a:gd name="T14" fmla="*/ 44 w 76"/>
              <a:gd name="T15" fmla="*/ 34 h 158"/>
              <a:gd name="T16" fmla="*/ 76 w 76"/>
              <a:gd name="T17" fmla="*/ 34 h 158"/>
              <a:gd name="T18" fmla="*/ 76 w 76"/>
              <a:gd name="T19" fmla="*/ 58 h 158"/>
              <a:gd name="T20" fmla="*/ 44 w 76"/>
              <a:gd name="T21" fmla="*/ 58 h 158"/>
              <a:gd name="T22" fmla="*/ 44 w 76"/>
              <a:gd name="T23" fmla="*/ 118 h 158"/>
              <a:gd name="T24" fmla="*/ 44 w 76"/>
              <a:gd name="T25" fmla="*/ 118 h 158"/>
              <a:gd name="T26" fmla="*/ 44 w 76"/>
              <a:gd name="T27" fmla="*/ 124 h 158"/>
              <a:gd name="T28" fmla="*/ 48 w 76"/>
              <a:gd name="T29" fmla="*/ 130 h 158"/>
              <a:gd name="T30" fmla="*/ 52 w 76"/>
              <a:gd name="T31" fmla="*/ 132 h 158"/>
              <a:gd name="T32" fmla="*/ 58 w 76"/>
              <a:gd name="T33" fmla="*/ 132 h 158"/>
              <a:gd name="T34" fmla="*/ 58 w 76"/>
              <a:gd name="T35" fmla="*/ 132 h 158"/>
              <a:gd name="T36" fmla="*/ 68 w 76"/>
              <a:gd name="T37" fmla="*/ 132 h 158"/>
              <a:gd name="T38" fmla="*/ 76 w 76"/>
              <a:gd name="T39" fmla="*/ 128 h 158"/>
              <a:gd name="T40" fmla="*/ 76 w 76"/>
              <a:gd name="T41" fmla="*/ 152 h 158"/>
              <a:gd name="T42" fmla="*/ 76 w 76"/>
              <a:gd name="T43" fmla="*/ 152 h 158"/>
              <a:gd name="T44" fmla="*/ 64 w 76"/>
              <a:gd name="T45" fmla="*/ 156 h 158"/>
              <a:gd name="T46" fmla="*/ 50 w 76"/>
              <a:gd name="T47" fmla="*/ 158 h 158"/>
              <a:gd name="T48" fmla="*/ 50 w 76"/>
              <a:gd name="T49" fmla="*/ 158 h 158"/>
              <a:gd name="T50" fmla="*/ 36 w 76"/>
              <a:gd name="T51" fmla="*/ 156 h 158"/>
              <a:gd name="T52" fmla="*/ 30 w 76"/>
              <a:gd name="T53" fmla="*/ 154 h 158"/>
              <a:gd name="T54" fmla="*/ 26 w 76"/>
              <a:gd name="T55" fmla="*/ 150 h 158"/>
              <a:gd name="T56" fmla="*/ 20 w 76"/>
              <a:gd name="T57" fmla="*/ 146 h 158"/>
              <a:gd name="T58" fmla="*/ 18 w 76"/>
              <a:gd name="T59" fmla="*/ 140 h 158"/>
              <a:gd name="T60" fmla="*/ 16 w 76"/>
              <a:gd name="T61" fmla="*/ 132 h 158"/>
              <a:gd name="T62" fmla="*/ 16 w 76"/>
              <a:gd name="T63" fmla="*/ 122 h 158"/>
              <a:gd name="T64" fmla="*/ 16 w 76"/>
              <a:gd name="T65" fmla="*/ 122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6" h="158">
                <a:moveTo>
                  <a:pt x="16" y="122"/>
                </a:moveTo>
                <a:lnTo>
                  <a:pt x="16" y="58"/>
                </a:lnTo>
                <a:lnTo>
                  <a:pt x="0" y="58"/>
                </a:lnTo>
                <a:lnTo>
                  <a:pt x="0" y="34"/>
                </a:lnTo>
                <a:lnTo>
                  <a:pt x="16" y="34"/>
                </a:lnTo>
                <a:lnTo>
                  <a:pt x="16" y="0"/>
                </a:lnTo>
                <a:lnTo>
                  <a:pt x="44" y="0"/>
                </a:lnTo>
                <a:lnTo>
                  <a:pt x="44" y="34"/>
                </a:lnTo>
                <a:lnTo>
                  <a:pt x="76" y="34"/>
                </a:lnTo>
                <a:lnTo>
                  <a:pt x="76" y="58"/>
                </a:lnTo>
                <a:lnTo>
                  <a:pt x="44" y="58"/>
                </a:lnTo>
                <a:lnTo>
                  <a:pt x="44" y="118"/>
                </a:lnTo>
                <a:lnTo>
                  <a:pt x="44" y="118"/>
                </a:lnTo>
                <a:lnTo>
                  <a:pt x="44" y="124"/>
                </a:lnTo>
                <a:lnTo>
                  <a:pt x="48" y="130"/>
                </a:lnTo>
                <a:lnTo>
                  <a:pt x="52" y="132"/>
                </a:lnTo>
                <a:lnTo>
                  <a:pt x="58" y="132"/>
                </a:lnTo>
                <a:lnTo>
                  <a:pt x="58" y="132"/>
                </a:lnTo>
                <a:lnTo>
                  <a:pt x="68" y="132"/>
                </a:lnTo>
                <a:lnTo>
                  <a:pt x="76" y="128"/>
                </a:lnTo>
                <a:lnTo>
                  <a:pt x="76" y="152"/>
                </a:lnTo>
                <a:lnTo>
                  <a:pt x="76" y="152"/>
                </a:lnTo>
                <a:lnTo>
                  <a:pt x="64" y="156"/>
                </a:lnTo>
                <a:lnTo>
                  <a:pt x="50" y="158"/>
                </a:lnTo>
                <a:lnTo>
                  <a:pt x="50" y="158"/>
                </a:lnTo>
                <a:lnTo>
                  <a:pt x="36" y="156"/>
                </a:lnTo>
                <a:lnTo>
                  <a:pt x="30" y="154"/>
                </a:lnTo>
                <a:lnTo>
                  <a:pt x="26" y="150"/>
                </a:lnTo>
                <a:lnTo>
                  <a:pt x="20" y="146"/>
                </a:lnTo>
                <a:lnTo>
                  <a:pt x="18" y="140"/>
                </a:lnTo>
                <a:lnTo>
                  <a:pt x="16" y="132"/>
                </a:lnTo>
                <a:lnTo>
                  <a:pt x="16" y="122"/>
                </a:lnTo>
                <a:lnTo>
                  <a:pt x="16" y="12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" name="Freeform 212"/>
          <p:cNvSpPr>
            <a:spLocks noEditPoints="1"/>
          </p:cNvSpPr>
          <p:nvPr userDrawn="1"/>
        </p:nvSpPr>
        <p:spPr bwMode="auto">
          <a:xfrm>
            <a:off x="3213100" y="1208088"/>
            <a:ext cx="173038" cy="171450"/>
          </a:xfrm>
          <a:custGeom>
            <a:avLst/>
            <a:gdLst>
              <a:gd name="T0" fmla="*/ 0 w 130"/>
              <a:gd name="T1" fmla="*/ 64 h 128"/>
              <a:gd name="T2" fmla="*/ 2 w 130"/>
              <a:gd name="T3" fmla="*/ 52 h 128"/>
              <a:gd name="T4" fmla="*/ 10 w 130"/>
              <a:gd name="T5" fmla="*/ 30 h 128"/>
              <a:gd name="T6" fmla="*/ 28 w 130"/>
              <a:gd name="T7" fmla="*/ 12 h 128"/>
              <a:gd name="T8" fmla="*/ 52 w 130"/>
              <a:gd name="T9" fmla="*/ 2 h 128"/>
              <a:gd name="T10" fmla="*/ 66 w 130"/>
              <a:gd name="T11" fmla="*/ 0 h 128"/>
              <a:gd name="T12" fmla="*/ 92 w 130"/>
              <a:gd name="T13" fmla="*/ 6 h 128"/>
              <a:gd name="T14" fmla="*/ 112 w 130"/>
              <a:gd name="T15" fmla="*/ 20 h 128"/>
              <a:gd name="T16" fmla="*/ 126 w 130"/>
              <a:gd name="T17" fmla="*/ 40 h 128"/>
              <a:gd name="T18" fmla="*/ 130 w 130"/>
              <a:gd name="T19" fmla="*/ 64 h 128"/>
              <a:gd name="T20" fmla="*/ 130 w 130"/>
              <a:gd name="T21" fmla="*/ 64 h 128"/>
              <a:gd name="T22" fmla="*/ 126 w 130"/>
              <a:gd name="T23" fmla="*/ 90 h 128"/>
              <a:gd name="T24" fmla="*/ 112 w 130"/>
              <a:gd name="T25" fmla="*/ 110 h 128"/>
              <a:gd name="T26" fmla="*/ 92 w 130"/>
              <a:gd name="T27" fmla="*/ 124 h 128"/>
              <a:gd name="T28" fmla="*/ 66 w 130"/>
              <a:gd name="T29" fmla="*/ 128 h 128"/>
              <a:gd name="T30" fmla="*/ 52 w 130"/>
              <a:gd name="T31" fmla="*/ 128 h 128"/>
              <a:gd name="T32" fmla="*/ 28 w 130"/>
              <a:gd name="T33" fmla="*/ 118 h 128"/>
              <a:gd name="T34" fmla="*/ 10 w 130"/>
              <a:gd name="T35" fmla="*/ 100 h 128"/>
              <a:gd name="T36" fmla="*/ 2 w 130"/>
              <a:gd name="T37" fmla="*/ 78 h 128"/>
              <a:gd name="T38" fmla="*/ 0 w 130"/>
              <a:gd name="T39" fmla="*/ 66 h 128"/>
              <a:gd name="T40" fmla="*/ 102 w 130"/>
              <a:gd name="T41" fmla="*/ 64 h 128"/>
              <a:gd name="T42" fmla="*/ 102 w 130"/>
              <a:gd name="T43" fmla="*/ 56 h 128"/>
              <a:gd name="T44" fmla="*/ 96 w 130"/>
              <a:gd name="T45" fmla="*/ 42 h 128"/>
              <a:gd name="T46" fmla="*/ 86 w 130"/>
              <a:gd name="T47" fmla="*/ 32 h 128"/>
              <a:gd name="T48" fmla="*/ 72 w 130"/>
              <a:gd name="T49" fmla="*/ 26 h 128"/>
              <a:gd name="T50" fmla="*/ 66 w 130"/>
              <a:gd name="T51" fmla="*/ 26 h 128"/>
              <a:gd name="T52" fmla="*/ 50 w 130"/>
              <a:gd name="T53" fmla="*/ 28 h 128"/>
              <a:gd name="T54" fmla="*/ 38 w 130"/>
              <a:gd name="T55" fmla="*/ 36 h 128"/>
              <a:gd name="T56" fmla="*/ 30 w 130"/>
              <a:gd name="T57" fmla="*/ 50 h 128"/>
              <a:gd name="T58" fmla="*/ 28 w 130"/>
              <a:gd name="T59" fmla="*/ 64 h 128"/>
              <a:gd name="T60" fmla="*/ 28 w 130"/>
              <a:gd name="T61" fmla="*/ 64 h 128"/>
              <a:gd name="T62" fmla="*/ 30 w 130"/>
              <a:gd name="T63" fmla="*/ 80 h 128"/>
              <a:gd name="T64" fmla="*/ 38 w 130"/>
              <a:gd name="T65" fmla="*/ 92 h 128"/>
              <a:gd name="T66" fmla="*/ 50 w 130"/>
              <a:gd name="T67" fmla="*/ 102 h 128"/>
              <a:gd name="T68" fmla="*/ 66 w 130"/>
              <a:gd name="T69" fmla="*/ 104 h 128"/>
              <a:gd name="T70" fmla="*/ 74 w 130"/>
              <a:gd name="T71" fmla="*/ 104 h 128"/>
              <a:gd name="T72" fmla="*/ 88 w 130"/>
              <a:gd name="T73" fmla="*/ 98 h 128"/>
              <a:gd name="T74" fmla="*/ 96 w 130"/>
              <a:gd name="T75" fmla="*/ 86 h 128"/>
              <a:gd name="T76" fmla="*/ 102 w 130"/>
              <a:gd name="T77" fmla="*/ 74 h 128"/>
              <a:gd name="T78" fmla="*/ 102 w 130"/>
              <a:gd name="T79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0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2" y="52"/>
                </a:lnTo>
                <a:lnTo>
                  <a:pt x="4" y="40"/>
                </a:lnTo>
                <a:lnTo>
                  <a:pt x="10" y="30"/>
                </a:lnTo>
                <a:lnTo>
                  <a:pt x="18" y="20"/>
                </a:lnTo>
                <a:lnTo>
                  <a:pt x="28" y="12"/>
                </a:lnTo>
                <a:lnTo>
                  <a:pt x="40" y="6"/>
                </a:lnTo>
                <a:lnTo>
                  <a:pt x="52" y="2"/>
                </a:lnTo>
                <a:lnTo>
                  <a:pt x="66" y="0"/>
                </a:lnTo>
                <a:lnTo>
                  <a:pt x="66" y="0"/>
                </a:lnTo>
                <a:lnTo>
                  <a:pt x="80" y="2"/>
                </a:lnTo>
                <a:lnTo>
                  <a:pt x="92" y="6"/>
                </a:lnTo>
                <a:lnTo>
                  <a:pt x="102" y="12"/>
                </a:lnTo>
                <a:lnTo>
                  <a:pt x="112" y="20"/>
                </a:lnTo>
                <a:lnTo>
                  <a:pt x="120" y="28"/>
                </a:lnTo>
                <a:lnTo>
                  <a:pt x="126" y="40"/>
                </a:lnTo>
                <a:lnTo>
                  <a:pt x="130" y="52"/>
                </a:lnTo>
                <a:lnTo>
                  <a:pt x="130" y="64"/>
                </a:lnTo>
                <a:lnTo>
                  <a:pt x="130" y="64"/>
                </a:lnTo>
                <a:lnTo>
                  <a:pt x="130" y="64"/>
                </a:lnTo>
                <a:lnTo>
                  <a:pt x="130" y="78"/>
                </a:lnTo>
                <a:lnTo>
                  <a:pt x="126" y="90"/>
                </a:lnTo>
                <a:lnTo>
                  <a:pt x="120" y="100"/>
                </a:lnTo>
                <a:lnTo>
                  <a:pt x="112" y="110"/>
                </a:lnTo>
                <a:lnTo>
                  <a:pt x="102" y="118"/>
                </a:lnTo>
                <a:lnTo>
                  <a:pt x="92" y="124"/>
                </a:lnTo>
                <a:lnTo>
                  <a:pt x="78" y="128"/>
                </a:lnTo>
                <a:lnTo>
                  <a:pt x="66" y="128"/>
                </a:lnTo>
                <a:lnTo>
                  <a:pt x="66" y="128"/>
                </a:lnTo>
                <a:lnTo>
                  <a:pt x="52" y="128"/>
                </a:lnTo>
                <a:lnTo>
                  <a:pt x="40" y="124"/>
                </a:lnTo>
                <a:lnTo>
                  <a:pt x="28" y="118"/>
                </a:lnTo>
                <a:lnTo>
                  <a:pt x="18" y="110"/>
                </a:lnTo>
                <a:lnTo>
                  <a:pt x="10" y="100"/>
                </a:lnTo>
                <a:lnTo>
                  <a:pt x="4" y="90"/>
                </a:lnTo>
                <a:lnTo>
                  <a:pt x="2" y="78"/>
                </a:lnTo>
                <a:lnTo>
                  <a:pt x="0" y="66"/>
                </a:lnTo>
                <a:lnTo>
                  <a:pt x="0" y="66"/>
                </a:lnTo>
                <a:close/>
                <a:moveTo>
                  <a:pt x="102" y="66"/>
                </a:moveTo>
                <a:lnTo>
                  <a:pt x="102" y="64"/>
                </a:lnTo>
                <a:lnTo>
                  <a:pt x="102" y="64"/>
                </a:lnTo>
                <a:lnTo>
                  <a:pt x="102" y="56"/>
                </a:lnTo>
                <a:lnTo>
                  <a:pt x="100" y="50"/>
                </a:lnTo>
                <a:lnTo>
                  <a:pt x="96" y="42"/>
                </a:lnTo>
                <a:lnTo>
                  <a:pt x="92" y="38"/>
                </a:lnTo>
                <a:lnTo>
                  <a:pt x="86" y="32"/>
                </a:lnTo>
                <a:lnTo>
                  <a:pt x="80" y="28"/>
                </a:lnTo>
                <a:lnTo>
                  <a:pt x="72" y="26"/>
                </a:lnTo>
                <a:lnTo>
                  <a:pt x="66" y="26"/>
                </a:lnTo>
                <a:lnTo>
                  <a:pt x="66" y="26"/>
                </a:lnTo>
                <a:lnTo>
                  <a:pt x="56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0" y="50"/>
                </a:lnTo>
                <a:lnTo>
                  <a:pt x="28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28" y="72"/>
                </a:lnTo>
                <a:lnTo>
                  <a:pt x="30" y="80"/>
                </a:lnTo>
                <a:lnTo>
                  <a:pt x="34" y="86"/>
                </a:lnTo>
                <a:lnTo>
                  <a:pt x="38" y="92"/>
                </a:lnTo>
                <a:lnTo>
                  <a:pt x="44" y="98"/>
                </a:lnTo>
                <a:lnTo>
                  <a:pt x="50" y="102"/>
                </a:lnTo>
                <a:lnTo>
                  <a:pt x="58" y="104"/>
                </a:lnTo>
                <a:lnTo>
                  <a:pt x="66" y="104"/>
                </a:lnTo>
                <a:lnTo>
                  <a:pt x="66" y="104"/>
                </a:lnTo>
                <a:lnTo>
                  <a:pt x="74" y="104"/>
                </a:lnTo>
                <a:lnTo>
                  <a:pt x="80" y="102"/>
                </a:lnTo>
                <a:lnTo>
                  <a:pt x="88" y="98"/>
                </a:lnTo>
                <a:lnTo>
                  <a:pt x="92" y="92"/>
                </a:lnTo>
                <a:lnTo>
                  <a:pt x="96" y="86"/>
                </a:lnTo>
                <a:lnTo>
                  <a:pt x="100" y="80"/>
                </a:lnTo>
                <a:lnTo>
                  <a:pt x="102" y="74"/>
                </a:lnTo>
                <a:lnTo>
                  <a:pt x="102" y="66"/>
                </a:lnTo>
                <a:lnTo>
                  <a:pt x="102" y="6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" name="Freeform 213"/>
          <p:cNvSpPr>
            <a:spLocks/>
          </p:cNvSpPr>
          <p:nvPr userDrawn="1"/>
        </p:nvSpPr>
        <p:spPr bwMode="auto">
          <a:xfrm>
            <a:off x="3443288" y="1208088"/>
            <a:ext cx="247650" cy="169862"/>
          </a:xfrm>
          <a:custGeom>
            <a:avLst/>
            <a:gdLst>
              <a:gd name="T0" fmla="*/ 0 w 186"/>
              <a:gd name="T1" fmla="*/ 4 h 126"/>
              <a:gd name="T2" fmla="*/ 28 w 186"/>
              <a:gd name="T3" fmla="*/ 4 h 126"/>
              <a:gd name="T4" fmla="*/ 28 w 186"/>
              <a:gd name="T5" fmla="*/ 22 h 126"/>
              <a:gd name="T6" fmla="*/ 28 w 186"/>
              <a:gd name="T7" fmla="*/ 22 h 126"/>
              <a:gd name="T8" fmla="*/ 34 w 186"/>
              <a:gd name="T9" fmla="*/ 14 h 126"/>
              <a:gd name="T10" fmla="*/ 42 w 186"/>
              <a:gd name="T11" fmla="*/ 8 h 126"/>
              <a:gd name="T12" fmla="*/ 52 w 186"/>
              <a:gd name="T13" fmla="*/ 2 h 126"/>
              <a:gd name="T14" fmla="*/ 66 w 186"/>
              <a:gd name="T15" fmla="*/ 0 h 126"/>
              <a:gd name="T16" fmla="*/ 66 w 186"/>
              <a:gd name="T17" fmla="*/ 0 h 126"/>
              <a:gd name="T18" fmla="*/ 78 w 186"/>
              <a:gd name="T19" fmla="*/ 2 h 126"/>
              <a:gd name="T20" fmla="*/ 88 w 186"/>
              <a:gd name="T21" fmla="*/ 6 h 126"/>
              <a:gd name="T22" fmla="*/ 96 w 186"/>
              <a:gd name="T23" fmla="*/ 14 h 126"/>
              <a:gd name="T24" fmla="*/ 102 w 186"/>
              <a:gd name="T25" fmla="*/ 22 h 126"/>
              <a:gd name="T26" fmla="*/ 102 w 186"/>
              <a:gd name="T27" fmla="*/ 22 h 126"/>
              <a:gd name="T28" fmla="*/ 110 w 186"/>
              <a:gd name="T29" fmla="*/ 14 h 126"/>
              <a:gd name="T30" fmla="*/ 120 w 186"/>
              <a:gd name="T31" fmla="*/ 6 h 126"/>
              <a:gd name="T32" fmla="*/ 130 w 186"/>
              <a:gd name="T33" fmla="*/ 2 h 126"/>
              <a:gd name="T34" fmla="*/ 144 w 186"/>
              <a:gd name="T35" fmla="*/ 0 h 126"/>
              <a:gd name="T36" fmla="*/ 144 w 186"/>
              <a:gd name="T37" fmla="*/ 0 h 126"/>
              <a:gd name="T38" fmla="*/ 152 w 186"/>
              <a:gd name="T39" fmla="*/ 2 h 126"/>
              <a:gd name="T40" fmla="*/ 162 w 186"/>
              <a:gd name="T41" fmla="*/ 4 h 126"/>
              <a:gd name="T42" fmla="*/ 168 w 186"/>
              <a:gd name="T43" fmla="*/ 8 h 126"/>
              <a:gd name="T44" fmla="*/ 174 w 186"/>
              <a:gd name="T45" fmla="*/ 14 h 126"/>
              <a:gd name="T46" fmla="*/ 180 w 186"/>
              <a:gd name="T47" fmla="*/ 20 h 126"/>
              <a:gd name="T48" fmla="*/ 184 w 186"/>
              <a:gd name="T49" fmla="*/ 28 h 126"/>
              <a:gd name="T50" fmla="*/ 186 w 186"/>
              <a:gd name="T51" fmla="*/ 38 h 126"/>
              <a:gd name="T52" fmla="*/ 186 w 186"/>
              <a:gd name="T53" fmla="*/ 48 h 126"/>
              <a:gd name="T54" fmla="*/ 186 w 186"/>
              <a:gd name="T55" fmla="*/ 126 h 126"/>
              <a:gd name="T56" fmla="*/ 158 w 186"/>
              <a:gd name="T57" fmla="*/ 126 h 126"/>
              <a:gd name="T58" fmla="*/ 158 w 186"/>
              <a:gd name="T59" fmla="*/ 56 h 126"/>
              <a:gd name="T60" fmla="*/ 158 w 186"/>
              <a:gd name="T61" fmla="*/ 56 h 126"/>
              <a:gd name="T62" fmla="*/ 156 w 186"/>
              <a:gd name="T63" fmla="*/ 44 h 126"/>
              <a:gd name="T64" fmla="*/ 152 w 186"/>
              <a:gd name="T65" fmla="*/ 34 h 126"/>
              <a:gd name="T66" fmla="*/ 144 w 186"/>
              <a:gd name="T67" fmla="*/ 28 h 126"/>
              <a:gd name="T68" fmla="*/ 134 w 186"/>
              <a:gd name="T69" fmla="*/ 26 h 126"/>
              <a:gd name="T70" fmla="*/ 134 w 186"/>
              <a:gd name="T71" fmla="*/ 26 h 126"/>
              <a:gd name="T72" fmla="*/ 122 w 186"/>
              <a:gd name="T73" fmla="*/ 28 h 126"/>
              <a:gd name="T74" fmla="*/ 114 w 186"/>
              <a:gd name="T75" fmla="*/ 34 h 126"/>
              <a:gd name="T76" fmla="*/ 110 w 186"/>
              <a:gd name="T77" fmla="*/ 44 h 126"/>
              <a:gd name="T78" fmla="*/ 108 w 186"/>
              <a:gd name="T79" fmla="*/ 56 h 126"/>
              <a:gd name="T80" fmla="*/ 108 w 186"/>
              <a:gd name="T81" fmla="*/ 126 h 126"/>
              <a:gd name="T82" fmla="*/ 80 w 186"/>
              <a:gd name="T83" fmla="*/ 126 h 126"/>
              <a:gd name="T84" fmla="*/ 80 w 186"/>
              <a:gd name="T85" fmla="*/ 56 h 126"/>
              <a:gd name="T86" fmla="*/ 80 w 186"/>
              <a:gd name="T87" fmla="*/ 56 h 126"/>
              <a:gd name="T88" fmla="*/ 78 w 186"/>
              <a:gd name="T89" fmla="*/ 44 h 126"/>
              <a:gd name="T90" fmla="*/ 72 w 186"/>
              <a:gd name="T91" fmla="*/ 34 h 126"/>
              <a:gd name="T92" fmla="*/ 64 w 186"/>
              <a:gd name="T93" fmla="*/ 28 h 126"/>
              <a:gd name="T94" fmla="*/ 54 w 186"/>
              <a:gd name="T95" fmla="*/ 26 h 126"/>
              <a:gd name="T96" fmla="*/ 54 w 186"/>
              <a:gd name="T97" fmla="*/ 26 h 126"/>
              <a:gd name="T98" fmla="*/ 44 w 186"/>
              <a:gd name="T99" fmla="*/ 28 h 126"/>
              <a:gd name="T100" fmla="*/ 36 w 186"/>
              <a:gd name="T101" fmla="*/ 34 h 126"/>
              <a:gd name="T102" fmla="*/ 30 w 186"/>
              <a:gd name="T103" fmla="*/ 44 h 126"/>
              <a:gd name="T104" fmla="*/ 28 w 186"/>
              <a:gd name="T105" fmla="*/ 56 h 126"/>
              <a:gd name="T106" fmla="*/ 28 w 186"/>
              <a:gd name="T107" fmla="*/ 126 h 126"/>
              <a:gd name="T108" fmla="*/ 0 w 186"/>
              <a:gd name="T109" fmla="*/ 126 h 126"/>
              <a:gd name="T110" fmla="*/ 0 w 186"/>
              <a:gd name="T111" fmla="*/ 4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6" h="126">
                <a:moveTo>
                  <a:pt x="0" y="4"/>
                </a:moveTo>
                <a:lnTo>
                  <a:pt x="28" y="4"/>
                </a:lnTo>
                <a:lnTo>
                  <a:pt x="28" y="22"/>
                </a:lnTo>
                <a:lnTo>
                  <a:pt x="28" y="22"/>
                </a:lnTo>
                <a:lnTo>
                  <a:pt x="34" y="14"/>
                </a:lnTo>
                <a:lnTo>
                  <a:pt x="42" y="8"/>
                </a:lnTo>
                <a:lnTo>
                  <a:pt x="52" y="2"/>
                </a:lnTo>
                <a:lnTo>
                  <a:pt x="66" y="0"/>
                </a:lnTo>
                <a:lnTo>
                  <a:pt x="66" y="0"/>
                </a:lnTo>
                <a:lnTo>
                  <a:pt x="78" y="2"/>
                </a:lnTo>
                <a:lnTo>
                  <a:pt x="88" y="6"/>
                </a:lnTo>
                <a:lnTo>
                  <a:pt x="96" y="14"/>
                </a:lnTo>
                <a:lnTo>
                  <a:pt x="102" y="22"/>
                </a:lnTo>
                <a:lnTo>
                  <a:pt x="102" y="22"/>
                </a:lnTo>
                <a:lnTo>
                  <a:pt x="110" y="14"/>
                </a:lnTo>
                <a:lnTo>
                  <a:pt x="120" y="6"/>
                </a:lnTo>
                <a:lnTo>
                  <a:pt x="130" y="2"/>
                </a:lnTo>
                <a:lnTo>
                  <a:pt x="144" y="0"/>
                </a:lnTo>
                <a:lnTo>
                  <a:pt x="144" y="0"/>
                </a:lnTo>
                <a:lnTo>
                  <a:pt x="152" y="2"/>
                </a:lnTo>
                <a:lnTo>
                  <a:pt x="162" y="4"/>
                </a:lnTo>
                <a:lnTo>
                  <a:pt x="168" y="8"/>
                </a:lnTo>
                <a:lnTo>
                  <a:pt x="174" y="14"/>
                </a:lnTo>
                <a:lnTo>
                  <a:pt x="180" y="20"/>
                </a:lnTo>
                <a:lnTo>
                  <a:pt x="184" y="28"/>
                </a:lnTo>
                <a:lnTo>
                  <a:pt x="186" y="38"/>
                </a:lnTo>
                <a:lnTo>
                  <a:pt x="186" y="48"/>
                </a:lnTo>
                <a:lnTo>
                  <a:pt x="186" y="126"/>
                </a:lnTo>
                <a:lnTo>
                  <a:pt x="158" y="126"/>
                </a:lnTo>
                <a:lnTo>
                  <a:pt x="158" y="56"/>
                </a:lnTo>
                <a:lnTo>
                  <a:pt x="158" y="56"/>
                </a:lnTo>
                <a:lnTo>
                  <a:pt x="156" y="44"/>
                </a:lnTo>
                <a:lnTo>
                  <a:pt x="152" y="34"/>
                </a:lnTo>
                <a:lnTo>
                  <a:pt x="144" y="28"/>
                </a:lnTo>
                <a:lnTo>
                  <a:pt x="134" y="26"/>
                </a:lnTo>
                <a:lnTo>
                  <a:pt x="134" y="26"/>
                </a:lnTo>
                <a:lnTo>
                  <a:pt x="122" y="28"/>
                </a:lnTo>
                <a:lnTo>
                  <a:pt x="114" y="34"/>
                </a:lnTo>
                <a:lnTo>
                  <a:pt x="110" y="44"/>
                </a:lnTo>
                <a:lnTo>
                  <a:pt x="108" y="56"/>
                </a:lnTo>
                <a:lnTo>
                  <a:pt x="108" y="126"/>
                </a:lnTo>
                <a:lnTo>
                  <a:pt x="80" y="126"/>
                </a:lnTo>
                <a:lnTo>
                  <a:pt x="80" y="56"/>
                </a:lnTo>
                <a:lnTo>
                  <a:pt x="80" y="56"/>
                </a:lnTo>
                <a:lnTo>
                  <a:pt x="78" y="44"/>
                </a:lnTo>
                <a:lnTo>
                  <a:pt x="72" y="34"/>
                </a:lnTo>
                <a:lnTo>
                  <a:pt x="64" y="28"/>
                </a:lnTo>
                <a:lnTo>
                  <a:pt x="54" y="26"/>
                </a:lnTo>
                <a:lnTo>
                  <a:pt x="54" y="26"/>
                </a:lnTo>
                <a:lnTo>
                  <a:pt x="44" y="28"/>
                </a:lnTo>
                <a:lnTo>
                  <a:pt x="36" y="34"/>
                </a:lnTo>
                <a:lnTo>
                  <a:pt x="30" y="44"/>
                </a:lnTo>
                <a:lnTo>
                  <a:pt x="28" y="56"/>
                </a:lnTo>
                <a:lnTo>
                  <a:pt x="28" y="126"/>
                </a:lnTo>
                <a:lnTo>
                  <a:pt x="0" y="126"/>
                </a:lnTo>
                <a:lnTo>
                  <a:pt x="0" y="4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" name="Freeform 214"/>
          <p:cNvSpPr>
            <a:spLocks/>
          </p:cNvSpPr>
          <p:nvPr userDrawn="1"/>
        </p:nvSpPr>
        <p:spPr bwMode="auto">
          <a:xfrm>
            <a:off x="3741738" y="1211263"/>
            <a:ext cx="131762" cy="168275"/>
          </a:xfrm>
          <a:custGeom>
            <a:avLst/>
            <a:gdLst>
              <a:gd name="T0" fmla="*/ 12 w 98"/>
              <a:gd name="T1" fmla="*/ 88 h 126"/>
              <a:gd name="T2" fmla="*/ 22 w 98"/>
              <a:gd name="T3" fmla="*/ 96 h 126"/>
              <a:gd name="T4" fmla="*/ 42 w 98"/>
              <a:gd name="T5" fmla="*/ 104 h 126"/>
              <a:gd name="T6" fmla="*/ 52 w 98"/>
              <a:gd name="T7" fmla="*/ 104 h 126"/>
              <a:gd name="T8" fmla="*/ 66 w 98"/>
              <a:gd name="T9" fmla="*/ 100 h 126"/>
              <a:gd name="T10" fmla="*/ 72 w 98"/>
              <a:gd name="T11" fmla="*/ 90 h 126"/>
              <a:gd name="T12" fmla="*/ 72 w 98"/>
              <a:gd name="T13" fmla="*/ 90 h 126"/>
              <a:gd name="T14" fmla="*/ 70 w 98"/>
              <a:gd name="T15" fmla="*/ 84 h 126"/>
              <a:gd name="T16" fmla="*/ 44 w 98"/>
              <a:gd name="T17" fmla="*/ 74 h 126"/>
              <a:gd name="T18" fmla="*/ 30 w 98"/>
              <a:gd name="T19" fmla="*/ 68 h 126"/>
              <a:gd name="T20" fmla="*/ 12 w 98"/>
              <a:gd name="T21" fmla="*/ 58 h 126"/>
              <a:gd name="T22" fmla="*/ 6 w 98"/>
              <a:gd name="T23" fmla="*/ 46 h 126"/>
              <a:gd name="T24" fmla="*/ 6 w 98"/>
              <a:gd name="T25" fmla="*/ 36 h 126"/>
              <a:gd name="T26" fmla="*/ 6 w 98"/>
              <a:gd name="T27" fmla="*/ 28 h 126"/>
              <a:gd name="T28" fmla="*/ 14 w 98"/>
              <a:gd name="T29" fmla="*/ 14 h 126"/>
              <a:gd name="T30" fmla="*/ 24 w 98"/>
              <a:gd name="T31" fmla="*/ 6 h 126"/>
              <a:gd name="T32" fmla="*/ 40 w 98"/>
              <a:gd name="T33" fmla="*/ 0 h 126"/>
              <a:gd name="T34" fmla="*/ 50 w 98"/>
              <a:gd name="T35" fmla="*/ 0 h 126"/>
              <a:gd name="T36" fmla="*/ 72 w 98"/>
              <a:gd name="T37" fmla="*/ 4 h 126"/>
              <a:gd name="T38" fmla="*/ 94 w 98"/>
              <a:gd name="T39" fmla="*/ 14 h 126"/>
              <a:gd name="T40" fmla="*/ 84 w 98"/>
              <a:gd name="T41" fmla="*/ 34 h 126"/>
              <a:gd name="T42" fmla="*/ 56 w 98"/>
              <a:gd name="T43" fmla="*/ 22 h 126"/>
              <a:gd name="T44" fmla="*/ 48 w 98"/>
              <a:gd name="T45" fmla="*/ 22 h 126"/>
              <a:gd name="T46" fmla="*/ 36 w 98"/>
              <a:gd name="T47" fmla="*/ 26 h 126"/>
              <a:gd name="T48" fmla="*/ 32 w 98"/>
              <a:gd name="T49" fmla="*/ 34 h 126"/>
              <a:gd name="T50" fmla="*/ 32 w 98"/>
              <a:gd name="T51" fmla="*/ 34 h 126"/>
              <a:gd name="T52" fmla="*/ 34 w 98"/>
              <a:gd name="T53" fmla="*/ 40 h 126"/>
              <a:gd name="T54" fmla="*/ 60 w 98"/>
              <a:gd name="T55" fmla="*/ 52 h 126"/>
              <a:gd name="T56" fmla="*/ 72 w 98"/>
              <a:gd name="T57" fmla="*/ 56 h 126"/>
              <a:gd name="T58" fmla="*/ 90 w 98"/>
              <a:gd name="T59" fmla="*/ 68 h 126"/>
              <a:gd name="T60" fmla="*/ 96 w 98"/>
              <a:gd name="T61" fmla="*/ 80 h 126"/>
              <a:gd name="T62" fmla="*/ 98 w 98"/>
              <a:gd name="T63" fmla="*/ 88 h 126"/>
              <a:gd name="T64" fmla="*/ 96 w 98"/>
              <a:gd name="T65" fmla="*/ 96 h 126"/>
              <a:gd name="T66" fmla="*/ 90 w 98"/>
              <a:gd name="T67" fmla="*/ 112 h 126"/>
              <a:gd name="T68" fmla="*/ 78 w 98"/>
              <a:gd name="T69" fmla="*/ 120 h 126"/>
              <a:gd name="T70" fmla="*/ 60 w 98"/>
              <a:gd name="T71" fmla="*/ 126 h 126"/>
              <a:gd name="T72" fmla="*/ 52 w 98"/>
              <a:gd name="T73" fmla="*/ 126 h 126"/>
              <a:gd name="T74" fmla="*/ 24 w 98"/>
              <a:gd name="T75" fmla="*/ 122 h 126"/>
              <a:gd name="T76" fmla="*/ 0 w 98"/>
              <a:gd name="T77" fmla="*/ 108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98" h="126">
                <a:moveTo>
                  <a:pt x="0" y="108"/>
                </a:moveTo>
                <a:lnTo>
                  <a:pt x="12" y="88"/>
                </a:lnTo>
                <a:lnTo>
                  <a:pt x="12" y="88"/>
                </a:lnTo>
                <a:lnTo>
                  <a:pt x="22" y="96"/>
                </a:lnTo>
                <a:lnTo>
                  <a:pt x="32" y="100"/>
                </a:lnTo>
                <a:lnTo>
                  <a:pt x="42" y="104"/>
                </a:lnTo>
                <a:lnTo>
                  <a:pt x="52" y="104"/>
                </a:lnTo>
                <a:lnTo>
                  <a:pt x="52" y="104"/>
                </a:lnTo>
                <a:lnTo>
                  <a:pt x="60" y="104"/>
                </a:lnTo>
                <a:lnTo>
                  <a:pt x="66" y="100"/>
                </a:lnTo>
                <a:lnTo>
                  <a:pt x="70" y="96"/>
                </a:lnTo>
                <a:lnTo>
                  <a:pt x="72" y="90"/>
                </a:lnTo>
                <a:lnTo>
                  <a:pt x="72" y="90"/>
                </a:lnTo>
                <a:lnTo>
                  <a:pt x="72" y="90"/>
                </a:lnTo>
                <a:lnTo>
                  <a:pt x="70" y="86"/>
                </a:lnTo>
                <a:lnTo>
                  <a:pt x="70" y="84"/>
                </a:lnTo>
                <a:lnTo>
                  <a:pt x="64" y="80"/>
                </a:lnTo>
                <a:lnTo>
                  <a:pt x="44" y="74"/>
                </a:lnTo>
                <a:lnTo>
                  <a:pt x="44" y="74"/>
                </a:lnTo>
                <a:lnTo>
                  <a:pt x="30" y="68"/>
                </a:lnTo>
                <a:lnTo>
                  <a:pt x="18" y="62"/>
                </a:lnTo>
                <a:lnTo>
                  <a:pt x="12" y="58"/>
                </a:lnTo>
                <a:lnTo>
                  <a:pt x="10" y="52"/>
                </a:lnTo>
                <a:lnTo>
                  <a:pt x="6" y="46"/>
                </a:lnTo>
                <a:lnTo>
                  <a:pt x="6" y="38"/>
                </a:lnTo>
                <a:lnTo>
                  <a:pt x="6" y="36"/>
                </a:lnTo>
                <a:lnTo>
                  <a:pt x="6" y="36"/>
                </a:lnTo>
                <a:lnTo>
                  <a:pt x="6" y="28"/>
                </a:lnTo>
                <a:lnTo>
                  <a:pt x="10" y="22"/>
                </a:lnTo>
                <a:lnTo>
                  <a:pt x="14" y="14"/>
                </a:lnTo>
                <a:lnTo>
                  <a:pt x="18" y="10"/>
                </a:lnTo>
                <a:lnTo>
                  <a:pt x="24" y="6"/>
                </a:lnTo>
                <a:lnTo>
                  <a:pt x="32" y="2"/>
                </a:lnTo>
                <a:lnTo>
                  <a:pt x="40" y="0"/>
                </a:lnTo>
                <a:lnTo>
                  <a:pt x="50" y="0"/>
                </a:lnTo>
                <a:lnTo>
                  <a:pt x="50" y="0"/>
                </a:lnTo>
                <a:lnTo>
                  <a:pt x="60" y="0"/>
                </a:lnTo>
                <a:lnTo>
                  <a:pt x="72" y="4"/>
                </a:lnTo>
                <a:lnTo>
                  <a:pt x="84" y="8"/>
                </a:lnTo>
                <a:lnTo>
                  <a:pt x="94" y="14"/>
                </a:lnTo>
                <a:lnTo>
                  <a:pt x="84" y="34"/>
                </a:lnTo>
                <a:lnTo>
                  <a:pt x="84" y="34"/>
                </a:lnTo>
                <a:lnTo>
                  <a:pt x="66" y="24"/>
                </a:lnTo>
                <a:lnTo>
                  <a:pt x="56" y="22"/>
                </a:lnTo>
                <a:lnTo>
                  <a:pt x="48" y="22"/>
                </a:lnTo>
                <a:lnTo>
                  <a:pt x="48" y="22"/>
                </a:lnTo>
                <a:lnTo>
                  <a:pt x="42" y="22"/>
                </a:lnTo>
                <a:lnTo>
                  <a:pt x="36" y="26"/>
                </a:lnTo>
                <a:lnTo>
                  <a:pt x="32" y="28"/>
                </a:lnTo>
                <a:lnTo>
                  <a:pt x="32" y="34"/>
                </a:lnTo>
                <a:lnTo>
                  <a:pt x="32" y="34"/>
                </a:lnTo>
                <a:lnTo>
                  <a:pt x="32" y="34"/>
                </a:lnTo>
                <a:lnTo>
                  <a:pt x="32" y="38"/>
                </a:lnTo>
                <a:lnTo>
                  <a:pt x="34" y="40"/>
                </a:lnTo>
                <a:lnTo>
                  <a:pt x="40" y="44"/>
                </a:lnTo>
                <a:lnTo>
                  <a:pt x="60" y="52"/>
                </a:lnTo>
                <a:lnTo>
                  <a:pt x="60" y="52"/>
                </a:lnTo>
                <a:lnTo>
                  <a:pt x="72" y="56"/>
                </a:lnTo>
                <a:lnTo>
                  <a:pt x="84" y="64"/>
                </a:lnTo>
                <a:lnTo>
                  <a:pt x="90" y="68"/>
                </a:lnTo>
                <a:lnTo>
                  <a:pt x="94" y="74"/>
                </a:lnTo>
                <a:lnTo>
                  <a:pt x="96" y="80"/>
                </a:lnTo>
                <a:lnTo>
                  <a:pt x="98" y="88"/>
                </a:lnTo>
                <a:lnTo>
                  <a:pt x="98" y="88"/>
                </a:lnTo>
                <a:lnTo>
                  <a:pt x="98" y="88"/>
                </a:lnTo>
                <a:lnTo>
                  <a:pt x="96" y="96"/>
                </a:lnTo>
                <a:lnTo>
                  <a:pt x="94" y="104"/>
                </a:lnTo>
                <a:lnTo>
                  <a:pt x="90" y="112"/>
                </a:lnTo>
                <a:lnTo>
                  <a:pt x="84" y="116"/>
                </a:lnTo>
                <a:lnTo>
                  <a:pt x="78" y="120"/>
                </a:lnTo>
                <a:lnTo>
                  <a:pt x="70" y="124"/>
                </a:lnTo>
                <a:lnTo>
                  <a:pt x="60" y="126"/>
                </a:lnTo>
                <a:lnTo>
                  <a:pt x="52" y="126"/>
                </a:lnTo>
                <a:lnTo>
                  <a:pt x="52" y="126"/>
                </a:lnTo>
                <a:lnTo>
                  <a:pt x="38" y="126"/>
                </a:lnTo>
                <a:lnTo>
                  <a:pt x="24" y="122"/>
                </a:lnTo>
                <a:lnTo>
                  <a:pt x="12" y="116"/>
                </a:lnTo>
                <a:lnTo>
                  <a:pt x="0" y="108"/>
                </a:lnTo>
                <a:lnTo>
                  <a:pt x="0" y="108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4" name="Rectangle 215"/>
          <p:cNvSpPr>
            <a:spLocks noChangeArrowheads="1"/>
          </p:cNvSpPr>
          <p:nvPr userDrawn="1"/>
        </p:nvSpPr>
        <p:spPr bwMode="auto">
          <a:xfrm>
            <a:off x="3917950" y="1262063"/>
            <a:ext cx="93663" cy="38100"/>
          </a:xfrm>
          <a:prstGeom prst="rect">
            <a:avLst/>
          </a:pr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5" name="Freeform 216"/>
          <p:cNvSpPr>
            <a:spLocks/>
          </p:cNvSpPr>
          <p:nvPr userDrawn="1"/>
        </p:nvSpPr>
        <p:spPr bwMode="auto">
          <a:xfrm>
            <a:off x="4054475" y="1149350"/>
            <a:ext cx="101600" cy="228600"/>
          </a:xfrm>
          <a:custGeom>
            <a:avLst/>
            <a:gdLst>
              <a:gd name="T0" fmla="*/ 16 w 76"/>
              <a:gd name="T1" fmla="*/ 72 h 170"/>
              <a:gd name="T2" fmla="*/ 0 w 76"/>
              <a:gd name="T3" fmla="*/ 72 h 170"/>
              <a:gd name="T4" fmla="*/ 0 w 76"/>
              <a:gd name="T5" fmla="*/ 48 h 170"/>
              <a:gd name="T6" fmla="*/ 16 w 76"/>
              <a:gd name="T7" fmla="*/ 48 h 170"/>
              <a:gd name="T8" fmla="*/ 16 w 76"/>
              <a:gd name="T9" fmla="*/ 40 h 170"/>
              <a:gd name="T10" fmla="*/ 16 w 76"/>
              <a:gd name="T11" fmla="*/ 40 h 170"/>
              <a:gd name="T12" fmla="*/ 16 w 76"/>
              <a:gd name="T13" fmla="*/ 30 h 170"/>
              <a:gd name="T14" fmla="*/ 18 w 76"/>
              <a:gd name="T15" fmla="*/ 22 h 170"/>
              <a:gd name="T16" fmla="*/ 22 w 76"/>
              <a:gd name="T17" fmla="*/ 14 h 170"/>
              <a:gd name="T18" fmla="*/ 26 w 76"/>
              <a:gd name="T19" fmla="*/ 8 h 170"/>
              <a:gd name="T20" fmla="*/ 26 w 76"/>
              <a:gd name="T21" fmla="*/ 8 h 170"/>
              <a:gd name="T22" fmla="*/ 30 w 76"/>
              <a:gd name="T23" fmla="*/ 4 h 170"/>
              <a:gd name="T24" fmla="*/ 38 w 76"/>
              <a:gd name="T25" fmla="*/ 2 h 170"/>
              <a:gd name="T26" fmla="*/ 44 w 76"/>
              <a:gd name="T27" fmla="*/ 0 h 170"/>
              <a:gd name="T28" fmla="*/ 54 w 76"/>
              <a:gd name="T29" fmla="*/ 0 h 170"/>
              <a:gd name="T30" fmla="*/ 54 w 76"/>
              <a:gd name="T31" fmla="*/ 0 h 170"/>
              <a:gd name="T32" fmla="*/ 66 w 76"/>
              <a:gd name="T33" fmla="*/ 0 h 170"/>
              <a:gd name="T34" fmla="*/ 76 w 76"/>
              <a:gd name="T35" fmla="*/ 2 h 170"/>
              <a:gd name="T36" fmla="*/ 76 w 76"/>
              <a:gd name="T37" fmla="*/ 26 h 170"/>
              <a:gd name="T38" fmla="*/ 76 w 76"/>
              <a:gd name="T39" fmla="*/ 26 h 170"/>
              <a:gd name="T40" fmla="*/ 68 w 76"/>
              <a:gd name="T41" fmla="*/ 24 h 170"/>
              <a:gd name="T42" fmla="*/ 60 w 76"/>
              <a:gd name="T43" fmla="*/ 24 h 170"/>
              <a:gd name="T44" fmla="*/ 60 w 76"/>
              <a:gd name="T45" fmla="*/ 24 h 170"/>
              <a:gd name="T46" fmla="*/ 52 w 76"/>
              <a:gd name="T47" fmla="*/ 24 h 170"/>
              <a:gd name="T48" fmla="*/ 48 w 76"/>
              <a:gd name="T49" fmla="*/ 28 h 170"/>
              <a:gd name="T50" fmla="*/ 44 w 76"/>
              <a:gd name="T51" fmla="*/ 34 h 170"/>
              <a:gd name="T52" fmla="*/ 44 w 76"/>
              <a:gd name="T53" fmla="*/ 42 h 170"/>
              <a:gd name="T54" fmla="*/ 44 w 76"/>
              <a:gd name="T55" fmla="*/ 48 h 170"/>
              <a:gd name="T56" fmla="*/ 76 w 76"/>
              <a:gd name="T57" fmla="*/ 48 h 170"/>
              <a:gd name="T58" fmla="*/ 76 w 76"/>
              <a:gd name="T59" fmla="*/ 72 h 170"/>
              <a:gd name="T60" fmla="*/ 44 w 76"/>
              <a:gd name="T61" fmla="*/ 72 h 170"/>
              <a:gd name="T62" fmla="*/ 44 w 76"/>
              <a:gd name="T63" fmla="*/ 170 h 170"/>
              <a:gd name="T64" fmla="*/ 16 w 76"/>
              <a:gd name="T65" fmla="*/ 170 h 170"/>
              <a:gd name="T66" fmla="*/ 16 w 76"/>
              <a:gd name="T67" fmla="*/ 72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6" h="170">
                <a:moveTo>
                  <a:pt x="16" y="72"/>
                </a:moveTo>
                <a:lnTo>
                  <a:pt x="0" y="72"/>
                </a:lnTo>
                <a:lnTo>
                  <a:pt x="0" y="48"/>
                </a:lnTo>
                <a:lnTo>
                  <a:pt x="16" y="48"/>
                </a:lnTo>
                <a:lnTo>
                  <a:pt x="16" y="40"/>
                </a:lnTo>
                <a:lnTo>
                  <a:pt x="16" y="40"/>
                </a:lnTo>
                <a:lnTo>
                  <a:pt x="16" y="30"/>
                </a:lnTo>
                <a:lnTo>
                  <a:pt x="18" y="22"/>
                </a:lnTo>
                <a:lnTo>
                  <a:pt x="22" y="14"/>
                </a:lnTo>
                <a:lnTo>
                  <a:pt x="26" y="8"/>
                </a:lnTo>
                <a:lnTo>
                  <a:pt x="26" y="8"/>
                </a:lnTo>
                <a:lnTo>
                  <a:pt x="30" y="4"/>
                </a:lnTo>
                <a:lnTo>
                  <a:pt x="38" y="2"/>
                </a:lnTo>
                <a:lnTo>
                  <a:pt x="44" y="0"/>
                </a:lnTo>
                <a:lnTo>
                  <a:pt x="54" y="0"/>
                </a:lnTo>
                <a:lnTo>
                  <a:pt x="54" y="0"/>
                </a:lnTo>
                <a:lnTo>
                  <a:pt x="66" y="0"/>
                </a:lnTo>
                <a:lnTo>
                  <a:pt x="76" y="2"/>
                </a:lnTo>
                <a:lnTo>
                  <a:pt x="76" y="26"/>
                </a:lnTo>
                <a:lnTo>
                  <a:pt x="76" y="26"/>
                </a:lnTo>
                <a:lnTo>
                  <a:pt x="68" y="24"/>
                </a:lnTo>
                <a:lnTo>
                  <a:pt x="60" y="24"/>
                </a:lnTo>
                <a:lnTo>
                  <a:pt x="60" y="24"/>
                </a:lnTo>
                <a:lnTo>
                  <a:pt x="52" y="24"/>
                </a:lnTo>
                <a:lnTo>
                  <a:pt x="48" y="28"/>
                </a:lnTo>
                <a:lnTo>
                  <a:pt x="44" y="34"/>
                </a:lnTo>
                <a:lnTo>
                  <a:pt x="44" y="42"/>
                </a:lnTo>
                <a:lnTo>
                  <a:pt x="44" y="48"/>
                </a:lnTo>
                <a:lnTo>
                  <a:pt x="76" y="48"/>
                </a:lnTo>
                <a:lnTo>
                  <a:pt x="76" y="72"/>
                </a:lnTo>
                <a:lnTo>
                  <a:pt x="44" y="72"/>
                </a:lnTo>
                <a:lnTo>
                  <a:pt x="44" y="170"/>
                </a:lnTo>
                <a:lnTo>
                  <a:pt x="16" y="170"/>
                </a:lnTo>
                <a:lnTo>
                  <a:pt x="16" y="7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6" name="Freeform 217"/>
          <p:cNvSpPr>
            <a:spLocks noEditPoints="1"/>
          </p:cNvSpPr>
          <p:nvPr userDrawn="1"/>
        </p:nvSpPr>
        <p:spPr bwMode="auto">
          <a:xfrm>
            <a:off x="4191000" y="1208088"/>
            <a:ext cx="174625" cy="171450"/>
          </a:xfrm>
          <a:custGeom>
            <a:avLst/>
            <a:gdLst>
              <a:gd name="T0" fmla="*/ 0 w 130"/>
              <a:gd name="T1" fmla="*/ 64 h 128"/>
              <a:gd name="T2" fmla="*/ 0 w 130"/>
              <a:gd name="T3" fmla="*/ 52 h 128"/>
              <a:gd name="T4" fmla="*/ 10 w 130"/>
              <a:gd name="T5" fmla="*/ 30 h 128"/>
              <a:gd name="T6" fmla="*/ 28 w 130"/>
              <a:gd name="T7" fmla="*/ 12 h 128"/>
              <a:gd name="T8" fmla="*/ 50 w 130"/>
              <a:gd name="T9" fmla="*/ 2 h 128"/>
              <a:gd name="T10" fmla="*/ 64 w 130"/>
              <a:gd name="T11" fmla="*/ 0 h 128"/>
              <a:gd name="T12" fmla="*/ 90 w 130"/>
              <a:gd name="T13" fmla="*/ 6 h 128"/>
              <a:gd name="T14" fmla="*/ 112 w 130"/>
              <a:gd name="T15" fmla="*/ 20 h 128"/>
              <a:gd name="T16" fmla="*/ 124 w 130"/>
              <a:gd name="T17" fmla="*/ 40 h 128"/>
              <a:gd name="T18" fmla="*/ 130 w 130"/>
              <a:gd name="T19" fmla="*/ 64 h 128"/>
              <a:gd name="T20" fmla="*/ 130 w 130"/>
              <a:gd name="T21" fmla="*/ 64 h 128"/>
              <a:gd name="T22" fmla="*/ 124 w 130"/>
              <a:gd name="T23" fmla="*/ 90 h 128"/>
              <a:gd name="T24" fmla="*/ 112 w 130"/>
              <a:gd name="T25" fmla="*/ 110 h 128"/>
              <a:gd name="T26" fmla="*/ 90 w 130"/>
              <a:gd name="T27" fmla="*/ 124 h 128"/>
              <a:gd name="T28" fmla="*/ 64 w 130"/>
              <a:gd name="T29" fmla="*/ 128 h 128"/>
              <a:gd name="T30" fmla="*/ 50 w 130"/>
              <a:gd name="T31" fmla="*/ 128 h 128"/>
              <a:gd name="T32" fmla="*/ 28 w 130"/>
              <a:gd name="T33" fmla="*/ 118 h 128"/>
              <a:gd name="T34" fmla="*/ 10 w 130"/>
              <a:gd name="T35" fmla="*/ 100 h 128"/>
              <a:gd name="T36" fmla="*/ 0 w 130"/>
              <a:gd name="T37" fmla="*/ 78 h 128"/>
              <a:gd name="T38" fmla="*/ 0 w 130"/>
              <a:gd name="T39" fmla="*/ 66 h 128"/>
              <a:gd name="T40" fmla="*/ 102 w 130"/>
              <a:gd name="T41" fmla="*/ 64 h 128"/>
              <a:gd name="T42" fmla="*/ 100 w 130"/>
              <a:gd name="T43" fmla="*/ 56 h 128"/>
              <a:gd name="T44" fmla="*/ 96 w 130"/>
              <a:gd name="T45" fmla="*/ 42 h 128"/>
              <a:gd name="T46" fmla="*/ 86 w 130"/>
              <a:gd name="T47" fmla="*/ 32 h 128"/>
              <a:gd name="T48" fmla="*/ 72 w 130"/>
              <a:gd name="T49" fmla="*/ 26 h 128"/>
              <a:gd name="T50" fmla="*/ 64 w 130"/>
              <a:gd name="T51" fmla="*/ 26 h 128"/>
              <a:gd name="T52" fmla="*/ 48 w 130"/>
              <a:gd name="T53" fmla="*/ 28 h 128"/>
              <a:gd name="T54" fmla="*/ 38 w 130"/>
              <a:gd name="T55" fmla="*/ 36 h 128"/>
              <a:gd name="T56" fmla="*/ 30 w 130"/>
              <a:gd name="T57" fmla="*/ 50 h 128"/>
              <a:gd name="T58" fmla="*/ 28 w 130"/>
              <a:gd name="T59" fmla="*/ 64 h 128"/>
              <a:gd name="T60" fmla="*/ 28 w 130"/>
              <a:gd name="T61" fmla="*/ 64 h 128"/>
              <a:gd name="T62" fmla="*/ 30 w 130"/>
              <a:gd name="T63" fmla="*/ 80 h 128"/>
              <a:gd name="T64" fmla="*/ 38 w 130"/>
              <a:gd name="T65" fmla="*/ 92 h 128"/>
              <a:gd name="T66" fmla="*/ 50 w 130"/>
              <a:gd name="T67" fmla="*/ 102 h 128"/>
              <a:gd name="T68" fmla="*/ 64 w 130"/>
              <a:gd name="T69" fmla="*/ 104 h 128"/>
              <a:gd name="T70" fmla="*/ 72 w 130"/>
              <a:gd name="T71" fmla="*/ 104 h 128"/>
              <a:gd name="T72" fmla="*/ 86 w 130"/>
              <a:gd name="T73" fmla="*/ 98 h 128"/>
              <a:gd name="T74" fmla="*/ 96 w 130"/>
              <a:gd name="T75" fmla="*/ 86 h 128"/>
              <a:gd name="T76" fmla="*/ 100 w 130"/>
              <a:gd name="T77" fmla="*/ 74 h 128"/>
              <a:gd name="T78" fmla="*/ 102 w 130"/>
              <a:gd name="T79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0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0" y="52"/>
                </a:lnTo>
                <a:lnTo>
                  <a:pt x="4" y="40"/>
                </a:lnTo>
                <a:lnTo>
                  <a:pt x="10" y="30"/>
                </a:lnTo>
                <a:lnTo>
                  <a:pt x="18" y="20"/>
                </a:lnTo>
                <a:lnTo>
                  <a:pt x="28" y="12"/>
                </a:lnTo>
                <a:lnTo>
                  <a:pt x="38" y="6"/>
                </a:lnTo>
                <a:lnTo>
                  <a:pt x="50" y="2"/>
                </a:lnTo>
                <a:lnTo>
                  <a:pt x="64" y="0"/>
                </a:lnTo>
                <a:lnTo>
                  <a:pt x="64" y="0"/>
                </a:lnTo>
                <a:lnTo>
                  <a:pt x="78" y="2"/>
                </a:lnTo>
                <a:lnTo>
                  <a:pt x="90" y="6"/>
                </a:lnTo>
                <a:lnTo>
                  <a:pt x="102" y="12"/>
                </a:lnTo>
                <a:lnTo>
                  <a:pt x="112" y="20"/>
                </a:lnTo>
                <a:lnTo>
                  <a:pt x="118" y="28"/>
                </a:lnTo>
                <a:lnTo>
                  <a:pt x="124" y="40"/>
                </a:lnTo>
                <a:lnTo>
                  <a:pt x="128" y="52"/>
                </a:lnTo>
                <a:lnTo>
                  <a:pt x="130" y="64"/>
                </a:lnTo>
                <a:lnTo>
                  <a:pt x="130" y="64"/>
                </a:lnTo>
                <a:lnTo>
                  <a:pt x="130" y="64"/>
                </a:lnTo>
                <a:lnTo>
                  <a:pt x="128" y="78"/>
                </a:lnTo>
                <a:lnTo>
                  <a:pt x="124" y="90"/>
                </a:lnTo>
                <a:lnTo>
                  <a:pt x="118" y="100"/>
                </a:lnTo>
                <a:lnTo>
                  <a:pt x="112" y="110"/>
                </a:lnTo>
                <a:lnTo>
                  <a:pt x="102" y="118"/>
                </a:lnTo>
                <a:lnTo>
                  <a:pt x="90" y="124"/>
                </a:lnTo>
                <a:lnTo>
                  <a:pt x="78" y="128"/>
                </a:lnTo>
                <a:lnTo>
                  <a:pt x="64" y="128"/>
                </a:lnTo>
                <a:lnTo>
                  <a:pt x="64" y="128"/>
                </a:lnTo>
                <a:lnTo>
                  <a:pt x="50" y="128"/>
                </a:lnTo>
                <a:lnTo>
                  <a:pt x="38" y="124"/>
                </a:lnTo>
                <a:lnTo>
                  <a:pt x="28" y="118"/>
                </a:lnTo>
                <a:lnTo>
                  <a:pt x="18" y="110"/>
                </a:lnTo>
                <a:lnTo>
                  <a:pt x="10" y="100"/>
                </a:lnTo>
                <a:lnTo>
                  <a:pt x="4" y="90"/>
                </a:lnTo>
                <a:lnTo>
                  <a:pt x="0" y="78"/>
                </a:lnTo>
                <a:lnTo>
                  <a:pt x="0" y="66"/>
                </a:lnTo>
                <a:lnTo>
                  <a:pt x="0" y="66"/>
                </a:lnTo>
                <a:close/>
                <a:moveTo>
                  <a:pt x="102" y="66"/>
                </a:moveTo>
                <a:lnTo>
                  <a:pt x="102" y="64"/>
                </a:lnTo>
                <a:lnTo>
                  <a:pt x="102" y="64"/>
                </a:lnTo>
                <a:lnTo>
                  <a:pt x="100" y="56"/>
                </a:lnTo>
                <a:lnTo>
                  <a:pt x="98" y="50"/>
                </a:lnTo>
                <a:lnTo>
                  <a:pt x="96" y="42"/>
                </a:lnTo>
                <a:lnTo>
                  <a:pt x="92" y="38"/>
                </a:lnTo>
                <a:lnTo>
                  <a:pt x="86" y="32"/>
                </a:lnTo>
                <a:lnTo>
                  <a:pt x="80" y="28"/>
                </a:lnTo>
                <a:lnTo>
                  <a:pt x="72" y="26"/>
                </a:lnTo>
                <a:lnTo>
                  <a:pt x="64" y="26"/>
                </a:lnTo>
                <a:lnTo>
                  <a:pt x="64" y="26"/>
                </a:lnTo>
                <a:lnTo>
                  <a:pt x="56" y="26"/>
                </a:lnTo>
                <a:lnTo>
                  <a:pt x="48" y="28"/>
                </a:lnTo>
                <a:lnTo>
                  <a:pt x="42" y="32"/>
                </a:lnTo>
                <a:lnTo>
                  <a:pt x="38" y="36"/>
                </a:lnTo>
                <a:lnTo>
                  <a:pt x="32" y="42"/>
                </a:lnTo>
                <a:lnTo>
                  <a:pt x="30" y="50"/>
                </a:lnTo>
                <a:lnTo>
                  <a:pt x="28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28" y="72"/>
                </a:lnTo>
                <a:lnTo>
                  <a:pt x="30" y="80"/>
                </a:lnTo>
                <a:lnTo>
                  <a:pt x="34" y="86"/>
                </a:lnTo>
                <a:lnTo>
                  <a:pt x="38" y="92"/>
                </a:lnTo>
                <a:lnTo>
                  <a:pt x="44" y="98"/>
                </a:lnTo>
                <a:lnTo>
                  <a:pt x="50" y="102"/>
                </a:lnTo>
                <a:lnTo>
                  <a:pt x="56" y="104"/>
                </a:lnTo>
                <a:lnTo>
                  <a:pt x="64" y="104"/>
                </a:lnTo>
                <a:lnTo>
                  <a:pt x="64" y="104"/>
                </a:lnTo>
                <a:lnTo>
                  <a:pt x="72" y="104"/>
                </a:lnTo>
                <a:lnTo>
                  <a:pt x="80" y="102"/>
                </a:lnTo>
                <a:lnTo>
                  <a:pt x="86" y="98"/>
                </a:lnTo>
                <a:lnTo>
                  <a:pt x="92" y="92"/>
                </a:lnTo>
                <a:lnTo>
                  <a:pt x="96" y="86"/>
                </a:lnTo>
                <a:lnTo>
                  <a:pt x="100" y="80"/>
                </a:lnTo>
                <a:lnTo>
                  <a:pt x="100" y="74"/>
                </a:lnTo>
                <a:lnTo>
                  <a:pt x="102" y="66"/>
                </a:lnTo>
                <a:lnTo>
                  <a:pt x="102" y="6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7" name="Freeform 218"/>
          <p:cNvSpPr>
            <a:spLocks/>
          </p:cNvSpPr>
          <p:nvPr userDrawn="1"/>
        </p:nvSpPr>
        <p:spPr bwMode="auto">
          <a:xfrm>
            <a:off x="4410075" y="1208088"/>
            <a:ext cx="152400" cy="171450"/>
          </a:xfrm>
          <a:custGeom>
            <a:avLst/>
            <a:gdLst>
              <a:gd name="T0" fmla="*/ 0 w 114"/>
              <a:gd name="T1" fmla="*/ 66 h 128"/>
              <a:gd name="T2" fmla="*/ 0 w 114"/>
              <a:gd name="T3" fmla="*/ 64 h 128"/>
              <a:gd name="T4" fmla="*/ 0 w 114"/>
              <a:gd name="T5" fmla="*/ 64 h 128"/>
              <a:gd name="T6" fmla="*/ 2 w 114"/>
              <a:gd name="T7" fmla="*/ 52 h 128"/>
              <a:gd name="T8" fmla="*/ 4 w 114"/>
              <a:gd name="T9" fmla="*/ 40 h 128"/>
              <a:gd name="T10" fmla="*/ 10 w 114"/>
              <a:gd name="T11" fmla="*/ 30 h 128"/>
              <a:gd name="T12" fmla="*/ 18 w 114"/>
              <a:gd name="T13" fmla="*/ 20 h 128"/>
              <a:gd name="T14" fmla="*/ 28 w 114"/>
              <a:gd name="T15" fmla="*/ 12 h 128"/>
              <a:gd name="T16" fmla="*/ 38 w 114"/>
              <a:gd name="T17" fmla="*/ 6 h 128"/>
              <a:gd name="T18" fmla="*/ 50 w 114"/>
              <a:gd name="T19" fmla="*/ 2 h 128"/>
              <a:gd name="T20" fmla="*/ 64 w 114"/>
              <a:gd name="T21" fmla="*/ 0 h 128"/>
              <a:gd name="T22" fmla="*/ 64 w 114"/>
              <a:gd name="T23" fmla="*/ 0 h 128"/>
              <a:gd name="T24" fmla="*/ 80 w 114"/>
              <a:gd name="T25" fmla="*/ 2 h 128"/>
              <a:gd name="T26" fmla="*/ 92 w 114"/>
              <a:gd name="T27" fmla="*/ 6 h 128"/>
              <a:gd name="T28" fmla="*/ 104 w 114"/>
              <a:gd name="T29" fmla="*/ 14 h 128"/>
              <a:gd name="T30" fmla="*/ 112 w 114"/>
              <a:gd name="T31" fmla="*/ 22 h 128"/>
              <a:gd name="T32" fmla="*/ 96 w 114"/>
              <a:gd name="T33" fmla="*/ 40 h 128"/>
              <a:gd name="T34" fmla="*/ 96 w 114"/>
              <a:gd name="T35" fmla="*/ 40 h 128"/>
              <a:gd name="T36" fmla="*/ 88 w 114"/>
              <a:gd name="T37" fmla="*/ 34 h 128"/>
              <a:gd name="T38" fmla="*/ 82 w 114"/>
              <a:gd name="T39" fmla="*/ 30 h 128"/>
              <a:gd name="T40" fmla="*/ 74 w 114"/>
              <a:gd name="T41" fmla="*/ 26 h 128"/>
              <a:gd name="T42" fmla="*/ 64 w 114"/>
              <a:gd name="T43" fmla="*/ 26 h 128"/>
              <a:gd name="T44" fmla="*/ 64 w 114"/>
              <a:gd name="T45" fmla="*/ 26 h 128"/>
              <a:gd name="T46" fmla="*/ 56 w 114"/>
              <a:gd name="T47" fmla="*/ 26 h 128"/>
              <a:gd name="T48" fmla="*/ 50 w 114"/>
              <a:gd name="T49" fmla="*/ 28 h 128"/>
              <a:gd name="T50" fmla="*/ 44 w 114"/>
              <a:gd name="T51" fmla="*/ 32 h 128"/>
              <a:gd name="T52" fmla="*/ 38 w 114"/>
              <a:gd name="T53" fmla="*/ 36 h 128"/>
              <a:gd name="T54" fmla="*/ 34 w 114"/>
              <a:gd name="T55" fmla="*/ 42 h 128"/>
              <a:gd name="T56" fmla="*/ 30 w 114"/>
              <a:gd name="T57" fmla="*/ 50 h 128"/>
              <a:gd name="T58" fmla="*/ 28 w 114"/>
              <a:gd name="T59" fmla="*/ 56 h 128"/>
              <a:gd name="T60" fmla="*/ 28 w 114"/>
              <a:gd name="T61" fmla="*/ 64 h 128"/>
              <a:gd name="T62" fmla="*/ 28 w 114"/>
              <a:gd name="T63" fmla="*/ 64 h 128"/>
              <a:gd name="T64" fmla="*/ 28 w 114"/>
              <a:gd name="T65" fmla="*/ 64 h 128"/>
              <a:gd name="T66" fmla="*/ 28 w 114"/>
              <a:gd name="T67" fmla="*/ 72 h 128"/>
              <a:gd name="T68" fmla="*/ 30 w 114"/>
              <a:gd name="T69" fmla="*/ 80 h 128"/>
              <a:gd name="T70" fmla="*/ 34 w 114"/>
              <a:gd name="T71" fmla="*/ 86 h 128"/>
              <a:gd name="T72" fmla="*/ 38 w 114"/>
              <a:gd name="T73" fmla="*/ 92 h 128"/>
              <a:gd name="T74" fmla="*/ 44 w 114"/>
              <a:gd name="T75" fmla="*/ 98 h 128"/>
              <a:gd name="T76" fmla="*/ 50 w 114"/>
              <a:gd name="T77" fmla="*/ 102 h 128"/>
              <a:gd name="T78" fmla="*/ 56 w 114"/>
              <a:gd name="T79" fmla="*/ 104 h 128"/>
              <a:gd name="T80" fmla="*/ 64 w 114"/>
              <a:gd name="T81" fmla="*/ 104 h 128"/>
              <a:gd name="T82" fmla="*/ 64 w 114"/>
              <a:gd name="T83" fmla="*/ 104 h 128"/>
              <a:gd name="T84" fmla="*/ 74 w 114"/>
              <a:gd name="T85" fmla="*/ 104 h 128"/>
              <a:gd name="T86" fmla="*/ 82 w 114"/>
              <a:gd name="T87" fmla="*/ 100 h 128"/>
              <a:gd name="T88" fmla="*/ 90 w 114"/>
              <a:gd name="T89" fmla="*/ 96 h 128"/>
              <a:gd name="T90" fmla="*/ 96 w 114"/>
              <a:gd name="T91" fmla="*/ 90 h 128"/>
              <a:gd name="T92" fmla="*/ 114 w 114"/>
              <a:gd name="T93" fmla="*/ 106 h 128"/>
              <a:gd name="T94" fmla="*/ 114 w 114"/>
              <a:gd name="T95" fmla="*/ 106 h 128"/>
              <a:gd name="T96" fmla="*/ 104 w 114"/>
              <a:gd name="T97" fmla="*/ 114 h 128"/>
              <a:gd name="T98" fmla="*/ 92 w 114"/>
              <a:gd name="T99" fmla="*/ 122 h 128"/>
              <a:gd name="T100" fmla="*/ 80 w 114"/>
              <a:gd name="T101" fmla="*/ 128 h 128"/>
              <a:gd name="T102" fmla="*/ 64 w 114"/>
              <a:gd name="T103" fmla="*/ 128 h 128"/>
              <a:gd name="T104" fmla="*/ 64 w 114"/>
              <a:gd name="T105" fmla="*/ 128 h 128"/>
              <a:gd name="T106" fmla="*/ 50 w 114"/>
              <a:gd name="T107" fmla="*/ 128 h 128"/>
              <a:gd name="T108" fmla="*/ 38 w 114"/>
              <a:gd name="T109" fmla="*/ 124 h 128"/>
              <a:gd name="T110" fmla="*/ 28 w 114"/>
              <a:gd name="T111" fmla="*/ 118 h 128"/>
              <a:gd name="T112" fmla="*/ 18 w 114"/>
              <a:gd name="T113" fmla="*/ 110 h 128"/>
              <a:gd name="T114" fmla="*/ 10 w 114"/>
              <a:gd name="T115" fmla="*/ 100 h 128"/>
              <a:gd name="T116" fmla="*/ 4 w 114"/>
              <a:gd name="T117" fmla="*/ 90 h 128"/>
              <a:gd name="T118" fmla="*/ 2 w 114"/>
              <a:gd name="T119" fmla="*/ 78 h 128"/>
              <a:gd name="T120" fmla="*/ 0 w 114"/>
              <a:gd name="T121" fmla="*/ 66 h 128"/>
              <a:gd name="T122" fmla="*/ 0 w 114"/>
              <a:gd name="T123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4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2" y="52"/>
                </a:lnTo>
                <a:lnTo>
                  <a:pt x="4" y="40"/>
                </a:lnTo>
                <a:lnTo>
                  <a:pt x="10" y="30"/>
                </a:lnTo>
                <a:lnTo>
                  <a:pt x="18" y="20"/>
                </a:lnTo>
                <a:lnTo>
                  <a:pt x="28" y="12"/>
                </a:lnTo>
                <a:lnTo>
                  <a:pt x="38" y="6"/>
                </a:lnTo>
                <a:lnTo>
                  <a:pt x="50" y="2"/>
                </a:lnTo>
                <a:lnTo>
                  <a:pt x="64" y="0"/>
                </a:lnTo>
                <a:lnTo>
                  <a:pt x="64" y="0"/>
                </a:lnTo>
                <a:lnTo>
                  <a:pt x="80" y="2"/>
                </a:lnTo>
                <a:lnTo>
                  <a:pt x="92" y="6"/>
                </a:lnTo>
                <a:lnTo>
                  <a:pt x="104" y="14"/>
                </a:lnTo>
                <a:lnTo>
                  <a:pt x="112" y="22"/>
                </a:lnTo>
                <a:lnTo>
                  <a:pt x="96" y="40"/>
                </a:lnTo>
                <a:lnTo>
                  <a:pt x="96" y="40"/>
                </a:lnTo>
                <a:lnTo>
                  <a:pt x="88" y="34"/>
                </a:lnTo>
                <a:lnTo>
                  <a:pt x="82" y="30"/>
                </a:lnTo>
                <a:lnTo>
                  <a:pt x="74" y="26"/>
                </a:lnTo>
                <a:lnTo>
                  <a:pt x="64" y="26"/>
                </a:lnTo>
                <a:lnTo>
                  <a:pt x="64" y="26"/>
                </a:lnTo>
                <a:lnTo>
                  <a:pt x="56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0" y="50"/>
                </a:lnTo>
                <a:lnTo>
                  <a:pt x="28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28" y="72"/>
                </a:lnTo>
                <a:lnTo>
                  <a:pt x="30" y="80"/>
                </a:lnTo>
                <a:lnTo>
                  <a:pt x="34" y="86"/>
                </a:lnTo>
                <a:lnTo>
                  <a:pt x="38" y="92"/>
                </a:lnTo>
                <a:lnTo>
                  <a:pt x="44" y="98"/>
                </a:lnTo>
                <a:lnTo>
                  <a:pt x="50" y="102"/>
                </a:lnTo>
                <a:lnTo>
                  <a:pt x="56" y="104"/>
                </a:lnTo>
                <a:lnTo>
                  <a:pt x="64" y="104"/>
                </a:lnTo>
                <a:lnTo>
                  <a:pt x="64" y="104"/>
                </a:lnTo>
                <a:lnTo>
                  <a:pt x="74" y="104"/>
                </a:lnTo>
                <a:lnTo>
                  <a:pt x="82" y="100"/>
                </a:lnTo>
                <a:lnTo>
                  <a:pt x="90" y="96"/>
                </a:lnTo>
                <a:lnTo>
                  <a:pt x="96" y="90"/>
                </a:lnTo>
                <a:lnTo>
                  <a:pt x="114" y="106"/>
                </a:lnTo>
                <a:lnTo>
                  <a:pt x="114" y="106"/>
                </a:lnTo>
                <a:lnTo>
                  <a:pt x="104" y="114"/>
                </a:lnTo>
                <a:lnTo>
                  <a:pt x="92" y="122"/>
                </a:lnTo>
                <a:lnTo>
                  <a:pt x="80" y="128"/>
                </a:lnTo>
                <a:lnTo>
                  <a:pt x="64" y="128"/>
                </a:lnTo>
                <a:lnTo>
                  <a:pt x="64" y="128"/>
                </a:lnTo>
                <a:lnTo>
                  <a:pt x="50" y="128"/>
                </a:lnTo>
                <a:lnTo>
                  <a:pt x="38" y="124"/>
                </a:lnTo>
                <a:lnTo>
                  <a:pt x="28" y="118"/>
                </a:lnTo>
                <a:lnTo>
                  <a:pt x="18" y="110"/>
                </a:lnTo>
                <a:lnTo>
                  <a:pt x="10" y="100"/>
                </a:lnTo>
                <a:lnTo>
                  <a:pt x="4" y="90"/>
                </a:lnTo>
                <a:lnTo>
                  <a:pt x="2" y="78"/>
                </a:lnTo>
                <a:lnTo>
                  <a:pt x="0" y="66"/>
                </a:lnTo>
                <a:lnTo>
                  <a:pt x="0" y="6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8" name="Freeform 219"/>
          <p:cNvSpPr>
            <a:spLocks/>
          </p:cNvSpPr>
          <p:nvPr userDrawn="1"/>
        </p:nvSpPr>
        <p:spPr bwMode="auto">
          <a:xfrm>
            <a:off x="4608513" y="1212850"/>
            <a:ext cx="147637" cy="166688"/>
          </a:xfrm>
          <a:custGeom>
            <a:avLst/>
            <a:gdLst>
              <a:gd name="T0" fmla="*/ 0 w 110"/>
              <a:gd name="T1" fmla="*/ 78 h 124"/>
              <a:gd name="T2" fmla="*/ 0 w 110"/>
              <a:gd name="T3" fmla="*/ 0 h 124"/>
              <a:gd name="T4" fmla="*/ 28 w 110"/>
              <a:gd name="T5" fmla="*/ 0 h 124"/>
              <a:gd name="T6" fmla="*/ 28 w 110"/>
              <a:gd name="T7" fmla="*/ 70 h 124"/>
              <a:gd name="T8" fmla="*/ 28 w 110"/>
              <a:gd name="T9" fmla="*/ 70 h 124"/>
              <a:gd name="T10" fmla="*/ 30 w 110"/>
              <a:gd name="T11" fmla="*/ 82 h 124"/>
              <a:gd name="T12" fmla="*/ 36 w 110"/>
              <a:gd name="T13" fmla="*/ 92 h 124"/>
              <a:gd name="T14" fmla="*/ 44 w 110"/>
              <a:gd name="T15" fmla="*/ 96 h 124"/>
              <a:gd name="T16" fmla="*/ 54 w 110"/>
              <a:gd name="T17" fmla="*/ 98 h 124"/>
              <a:gd name="T18" fmla="*/ 54 w 110"/>
              <a:gd name="T19" fmla="*/ 98 h 124"/>
              <a:gd name="T20" fmla="*/ 66 w 110"/>
              <a:gd name="T21" fmla="*/ 96 h 124"/>
              <a:gd name="T22" fmla="*/ 74 w 110"/>
              <a:gd name="T23" fmla="*/ 90 h 124"/>
              <a:gd name="T24" fmla="*/ 80 w 110"/>
              <a:gd name="T25" fmla="*/ 82 h 124"/>
              <a:gd name="T26" fmla="*/ 82 w 110"/>
              <a:gd name="T27" fmla="*/ 68 h 124"/>
              <a:gd name="T28" fmla="*/ 82 w 110"/>
              <a:gd name="T29" fmla="*/ 0 h 124"/>
              <a:gd name="T30" fmla="*/ 110 w 110"/>
              <a:gd name="T31" fmla="*/ 0 h 124"/>
              <a:gd name="T32" fmla="*/ 110 w 110"/>
              <a:gd name="T33" fmla="*/ 122 h 124"/>
              <a:gd name="T34" fmla="*/ 82 w 110"/>
              <a:gd name="T35" fmla="*/ 122 h 124"/>
              <a:gd name="T36" fmla="*/ 82 w 110"/>
              <a:gd name="T37" fmla="*/ 102 h 124"/>
              <a:gd name="T38" fmla="*/ 82 w 110"/>
              <a:gd name="T39" fmla="*/ 102 h 124"/>
              <a:gd name="T40" fmla="*/ 76 w 110"/>
              <a:gd name="T41" fmla="*/ 112 h 124"/>
              <a:gd name="T42" fmla="*/ 68 w 110"/>
              <a:gd name="T43" fmla="*/ 118 h 124"/>
              <a:gd name="T44" fmla="*/ 58 w 110"/>
              <a:gd name="T45" fmla="*/ 122 h 124"/>
              <a:gd name="T46" fmla="*/ 44 w 110"/>
              <a:gd name="T47" fmla="*/ 124 h 124"/>
              <a:gd name="T48" fmla="*/ 44 w 110"/>
              <a:gd name="T49" fmla="*/ 124 h 124"/>
              <a:gd name="T50" fmla="*/ 34 w 110"/>
              <a:gd name="T51" fmla="*/ 124 h 124"/>
              <a:gd name="T52" fmla="*/ 26 w 110"/>
              <a:gd name="T53" fmla="*/ 122 h 124"/>
              <a:gd name="T54" fmla="*/ 18 w 110"/>
              <a:gd name="T55" fmla="*/ 118 h 124"/>
              <a:gd name="T56" fmla="*/ 12 w 110"/>
              <a:gd name="T57" fmla="*/ 112 h 124"/>
              <a:gd name="T58" fmla="*/ 8 w 110"/>
              <a:gd name="T59" fmla="*/ 104 h 124"/>
              <a:gd name="T60" fmla="*/ 4 w 110"/>
              <a:gd name="T61" fmla="*/ 96 h 124"/>
              <a:gd name="T62" fmla="*/ 2 w 110"/>
              <a:gd name="T63" fmla="*/ 88 h 124"/>
              <a:gd name="T64" fmla="*/ 0 w 110"/>
              <a:gd name="T65" fmla="*/ 78 h 124"/>
              <a:gd name="T66" fmla="*/ 0 w 110"/>
              <a:gd name="T67" fmla="*/ 78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0" h="124">
                <a:moveTo>
                  <a:pt x="0" y="78"/>
                </a:moveTo>
                <a:lnTo>
                  <a:pt x="0" y="0"/>
                </a:lnTo>
                <a:lnTo>
                  <a:pt x="28" y="0"/>
                </a:lnTo>
                <a:lnTo>
                  <a:pt x="28" y="70"/>
                </a:lnTo>
                <a:lnTo>
                  <a:pt x="28" y="70"/>
                </a:lnTo>
                <a:lnTo>
                  <a:pt x="30" y="82"/>
                </a:lnTo>
                <a:lnTo>
                  <a:pt x="36" y="92"/>
                </a:lnTo>
                <a:lnTo>
                  <a:pt x="44" y="96"/>
                </a:lnTo>
                <a:lnTo>
                  <a:pt x="54" y="98"/>
                </a:lnTo>
                <a:lnTo>
                  <a:pt x="54" y="98"/>
                </a:lnTo>
                <a:lnTo>
                  <a:pt x="66" y="96"/>
                </a:lnTo>
                <a:lnTo>
                  <a:pt x="74" y="90"/>
                </a:lnTo>
                <a:lnTo>
                  <a:pt x="80" y="82"/>
                </a:lnTo>
                <a:lnTo>
                  <a:pt x="82" y="68"/>
                </a:lnTo>
                <a:lnTo>
                  <a:pt x="82" y="0"/>
                </a:lnTo>
                <a:lnTo>
                  <a:pt x="110" y="0"/>
                </a:lnTo>
                <a:lnTo>
                  <a:pt x="110" y="122"/>
                </a:lnTo>
                <a:lnTo>
                  <a:pt x="82" y="122"/>
                </a:lnTo>
                <a:lnTo>
                  <a:pt x="82" y="102"/>
                </a:lnTo>
                <a:lnTo>
                  <a:pt x="82" y="102"/>
                </a:lnTo>
                <a:lnTo>
                  <a:pt x="76" y="112"/>
                </a:lnTo>
                <a:lnTo>
                  <a:pt x="68" y="118"/>
                </a:lnTo>
                <a:lnTo>
                  <a:pt x="58" y="122"/>
                </a:lnTo>
                <a:lnTo>
                  <a:pt x="44" y="124"/>
                </a:lnTo>
                <a:lnTo>
                  <a:pt x="44" y="124"/>
                </a:lnTo>
                <a:lnTo>
                  <a:pt x="34" y="124"/>
                </a:lnTo>
                <a:lnTo>
                  <a:pt x="26" y="122"/>
                </a:lnTo>
                <a:lnTo>
                  <a:pt x="18" y="118"/>
                </a:lnTo>
                <a:lnTo>
                  <a:pt x="12" y="112"/>
                </a:lnTo>
                <a:lnTo>
                  <a:pt x="8" y="104"/>
                </a:lnTo>
                <a:lnTo>
                  <a:pt x="4" y="96"/>
                </a:lnTo>
                <a:lnTo>
                  <a:pt x="2" y="88"/>
                </a:lnTo>
                <a:lnTo>
                  <a:pt x="0" y="78"/>
                </a:lnTo>
                <a:lnTo>
                  <a:pt x="0" y="78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9" name="Freeform 220"/>
          <p:cNvSpPr>
            <a:spLocks/>
          </p:cNvSpPr>
          <p:nvPr userDrawn="1"/>
        </p:nvSpPr>
        <p:spPr bwMode="auto">
          <a:xfrm>
            <a:off x="4808538" y="1211263"/>
            <a:ext cx="128587" cy="168275"/>
          </a:xfrm>
          <a:custGeom>
            <a:avLst/>
            <a:gdLst>
              <a:gd name="T0" fmla="*/ 12 w 96"/>
              <a:gd name="T1" fmla="*/ 88 h 126"/>
              <a:gd name="T2" fmla="*/ 22 w 96"/>
              <a:gd name="T3" fmla="*/ 96 h 126"/>
              <a:gd name="T4" fmla="*/ 42 w 96"/>
              <a:gd name="T5" fmla="*/ 104 h 126"/>
              <a:gd name="T6" fmla="*/ 52 w 96"/>
              <a:gd name="T7" fmla="*/ 104 h 126"/>
              <a:gd name="T8" fmla="*/ 66 w 96"/>
              <a:gd name="T9" fmla="*/ 100 h 126"/>
              <a:gd name="T10" fmla="*/ 70 w 96"/>
              <a:gd name="T11" fmla="*/ 90 h 126"/>
              <a:gd name="T12" fmla="*/ 70 w 96"/>
              <a:gd name="T13" fmla="*/ 90 h 126"/>
              <a:gd name="T14" fmla="*/ 68 w 96"/>
              <a:gd name="T15" fmla="*/ 84 h 126"/>
              <a:gd name="T16" fmla="*/ 44 w 96"/>
              <a:gd name="T17" fmla="*/ 74 h 126"/>
              <a:gd name="T18" fmla="*/ 30 w 96"/>
              <a:gd name="T19" fmla="*/ 68 h 126"/>
              <a:gd name="T20" fmla="*/ 12 w 96"/>
              <a:gd name="T21" fmla="*/ 58 h 126"/>
              <a:gd name="T22" fmla="*/ 6 w 96"/>
              <a:gd name="T23" fmla="*/ 46 h 126"/>
              <a:gd name="T24" fmla="*/ 6 w 96"/>
              <a:gd name="T25" fmla="*/ 36 h 126"/>
              <a:gd name="T26" fmla="*/ 6 w 96"/>
              <a:gd name="T27" fmla="*/ 28 h 126"/>
              <a:gd name="T28" fmla="*/ 12 w 96"/>
              <a:gd name="T29" fmla="*/ 14 h 126"/>
              <a:gd name="T30" fmla="*/ 24 w 96"/>
              <a:gd name="T31" fmla="*/ 6 h 126"/>
              <a:gd name="T32" fmla="*/ 40 w 96"/>
              <a:gd name="T33" fmla="*/ 0 h 126"/>
              <a:gd name="T34" fmla="*/ 48 w 96"/>
              <a:gd name="T35" fmla="*/ 0 h 126"/>
              <a:gd name="T36" fmla="*/ 72 w 96"/>
              <a:gd name="T37" fmla="*/ 4 h 126"/>
              <a:gd name="T38" fmla="*/ 94 w 96"/>
              <a:gd name="T39" fmla="*/ 14 h 126"/>
              <a:gd name="T40" fmla="*/ 82 w 96"/>
              <a:gd name="T41" fmla="*/ 34 h 126"/>
              <a:gd name="T42" fmla="*/ 56 w 96"/>
              <a:gd name="T43" fmla="*/ 22 h 126"/>
              <a:gd name="T44" fmla="*/ 48 w 96"/>
              <a:gd name="T45" fmla="*/ 22 h 126"/>
              <a:gd name="T46" fmla="*/ 36 w 96"/>
              <a:gd name="T47" fmla="*/ 26 h 126"/>
              <a:gd name="T48" fmla="*/ 32 w 96"/>
              <a:gd name="T49" fmla="*/ 34 h 126"/>
              <a:gd name="T50" fmla="*/ 32 w 96"/>
              <a:gd name="T51" fmla="*/ 34 h 126"/>
              <a:gd name="T52" fmla="*/ 34 w 96"/>
              <a:gd name="T53" fmla="*/ 40 h 126"/>
              <a:gd name="T54" fmla="*/ 58 w 96"/>
              <a:gd name="T55" fmla="*/ 52 h 126"/>
              <a:gd name="T56" fmla="*/ 72 w 96"/>
              <a:gd name="T57" fmla="*/ 56 h 126"/>
              <a:gd name="T58" fmla="*/ 90 w 96"/>
              <a:gd name="T59" fmla="*/ 68 h 126"/>
              <a:gd name="T60" fmla="*/ 96 w 96"/>
              <a:gd name="T61" fmla="*/ 80 h 126"/>
              <a:gd name="T62" fmla="*/ 96 w 96"/>
              <a:gd name="T63" fmla="*/ 88 h 126"/>
              <a:gd name="T64" fmla="*/ 96 w 96"/>
              <a:gd name="T65" fmla="*/ 96 h 126"/>
              <a:gd name="T66" fmla="*/ 90 w 96"/>
              <a:gd name="T67" fmla="*/ 112 h 126"/>
              <a:gd name="T68" fmla="*/ 76 w 96"/>
              <a:gd name="T69" fmla="*/ 120 h 126"/>
              <a:gd name="T70" fmla="*/ 60 w 96"/>
              <a:gd name="T71" fmla="*/ 126 h 126"/>
              <a:gd name="T72" fmla="*/ 52 w 96"/>
              <a:gd name="T73" fmla="*/ 126 h 126"/>
              <a:gd name="T74" fmla="*/ 24 w 96"/>
              <a:gd name="T75" fmla="*/ 122 h 126"/>
              <a:gd name="T76" fmla="*/ 0 w 96"/>
              <a:gd name="T77" fmla="*/ 108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96" h="126">
                <a:moveTo>
                  <a:pt x="0" y="108"/>
                </a:moveTo>
                <a:lnTo>
                  <a:pt x="12" y="88"/>
                </a:lnTo>
                <a:lnTo>
                  <a:pt x="12" y="88"/>
                </a:lnTo>
                <a:lnTo>
                  <a:pt x="22" y="96"/>
                </a:lnTo>
                <a:lnTo>
                  <a:pt x="32" y="100"/>
                </a:lnTo>
                <a:lnTo>
                  <a:pt x="42" y="104"/>
                </a:lnTo>
                <a:lnTo>
                  <a:pt x="52" y="104"/>
                </a:lnTo>
                <a:lnTo>
                  <a:pt x="52" y="104"/>
                </a:lnTo>
                <a:lnTo>
                  <a:pt x="60" y="104"/>
                </a:lnTo>
                <a:lnTo>
                  <a:pt x="66" y="100"/>
                </a:lnTo>
                <a:lnTo>
                  <a:pt x="70" y="96"/>
                </a:lnTo>
                <a:lnTo>
                  <a:pt x="70" y="90"/>
                </a:lnTo>
                <a:lnTo>
                  <a:pt x="70" y="90"/>
                </a:lnTo>
                <a:lnTo>
                  <a:pt x="70" y="90"/>
                </a:lnTo>
                <a:lnTo>
                  <a:pt x="70" y="86"/>
                </a:lnTo>
                <a:lnTo>
                  <a:pt x="68" y="84"/>
                </a:lnTo>
                <a:lnTo>
                  <a:pt x="62" y="80"/>
                </a:lnTo>
                <a:lnTo>
                  <a:pt x="44" y="74"/>
                </a:lnTo>
                <a:lnTo>
                  <a:pt x="44" y="74"/>
                </a:lnTo>
                <a:lnTo>
                  <a:pt x="30" y="68"/>
                </a:lnTo>
                <a:lnTo>
                  <a:pt x="18" y="62"/>
                </a:lnTo>
                <a:lnTo>
                  <a:pt x="12" y="58"/>
                </a:lnTo>
                <a:lnTo>
                  <a:pt x="8" y="52"/>
                </a:lnTo>
                <a:lnTo>
                  <a:pt x="6" y="46"/>
                </a:lnTo>
                <a:lnTo>
                  <a:pt x="6" y="38"/>
                </a:lnTo>
                <a:lnTo>
                  <a:pt x="6" y="36"/>
                </a:lnTo>
                <a:lnTo>
                  <a:pt x="6" y="36"/>
                </a:lnTo>
                <a:lnTo>
                  <a:pt x="6" y="28"/>
                </a:lnTo>
                <a:lnTo>
                  <a:pt x="8" y="22"/>
                </a:lnTo>
                <a:lnTo>
                  <a:pt x="12" y="14"/>
                </a:lnTo>
                <a:lnTo>
                  <a:pt x="18" y="10"/>
                </a:lnTo>
                <a:lnTo>
                  <a:pt x="24" y="6"/>
                </a:lnTo>
                <a:lnTo>
                  <a:pt x="32" y="2"/>
                </a:lnTo>
                <a:lnTo>
                  <a:pt x="40" y="0"/>
                </a:lnTo>
                <a:lnTo>
                  <a:pt x="48" y="0"/>
                </a:lnTo>
                <a:lnTo>
                  <a:pt x="48" y="0"/>
                </a:lnTo>
                <a:lnTo>
                  <a:pt x="60" y="0"/>
                </a:lnTo>
                <a:lnTo>
                  <a:pt x="72" y="4"/>
                </a:lnTo>
                <a:lnTo>
                  <a:pt x="84" y="8"/>
                </a:lnTo>
                <a:lnTo>
                  <a:pt x="94" y="14"/>
                </a:lnTo>
                <a:lnTo>
                  <a:pt x="82" y="34"/>
                </a:lnTo>
                <a:lnTo>
                  <a:pt x="82" y="34"/>
                </a:lnTo>
                <a:lnTo>
                  <a:pt x="64" y="24"/>
                </a:lnTo>
                <a:lnTo>
                  <a:pt x="56" y="22"/>
                </a:lnTo>
                <a:lnTo>
                  <a:pt x="48" y="22"/>
                </a:lnTo>
                <a:lnTo>
                  <a:pt x="48" y="22"/>
                </a:lnTo>
                <a:lnTo>
                  <a:pt x="40" y="22"/>
                </a:lnTo>
                <a:lnTo>
                  <a:pt x="36" y="26"/>
                </a:lnTo>
                <a:lnTo>
                  <a:pt x="32" y="28"/>
                </a:lnTo>
                <a:lnTo>
                  <a:pt x="32" y="34"/>
                </a:lnTo>
                <a:lnTo>
                  <a:pt x="32" y="34"/>
                </a:lnTo>
                <a:lnTo>
                  <a:pt x="32" y="34"/>
                </a:lnTo>
                <a:lnTo>
                  <a:pt x="32" y="38"/>
                </a:lnTo>
                <a:lnTo>
                  <a:pt x="34" y="40"/>
                </a:lnTo>
                <a:lnTo>
                  <a:pt x="40" y="44"/>
                </a:lnTo>
                <a:lnTo>
                  <a:pt x="58" y="52"/>
                </a:lnTo>
                <a:lnTo>
                  <a:pt x="58" y="52"/>
                </a:lnTo>
                <a:lnTo>
                  <a:pt x="72" y="56"/>
                </a:lnTo>
                <a:lnTo>
                  <a:pt x="84" y="64"/>
                </a:lnTo>
                <a:lnTo>
                  <a:pt x="90" y="68"/>
                </a:lnTo>
                <a:lnTo>
                  <a:pt x="94" y="74"/>
                </a:lnTo>
                <a:lnTo>
                  <a:pt x="96" y="80"/>
                </a:lnTo>
                <a:lnTo>
                  <a:pt x="96" y="88"/>
                </a:lnTo>
                <a:lnTo>
                  <a:pt x="96" y="88"/>
                </a:lnTo>
                <a:lnTo>
                  <a:pt x="96" y="88"/>
                </a:lnTo>
                <a:lnTo>
                  <a:pt x="96" y="96"/>
                </a:lnTo>
                <a:lnTo>
                  <a:pt x="94" y="104"/>
                </a:lnTo>
                <a:lnTo>
                  <a:pt x="90" y="112"/>
                </a:lnTo>
                <a:lnTo>
                  <a:pt x="84" y="116"/>
                </a:lnTo>
                <a:lnTo>
                  <a:pt x="76" y="120"/>
                </a:lnTo>
                <a:lnTo>
                  <a:pt x="70" y="124"/>
                </a:lnTo>
                <a:lnTo>
                  <a:pt x="60" y="126"/>
                </a:lnTo>
                <a:lnTo>
                  <a:pt x="52" y="126"/>
                </a:lnTo>
                <a:lnTo>
                  <a:pt x="52" y="126"/>
                </a:lnTo>
                <a:lnTo>
                  <a:pt x="38" y="126"/>
                </a:lnTo>
                <a:lnTo>
                  <a:pt x="24" y="122"/>
                </a:lnTo>
                <a:lnTo>
                  <a:pt x="12" y="116"/>
                </a:lnTo>
                <a:lnTo>
                  <a:pt x="0" y="108"/>
                </a:lnTo>
                <a:lnTo>
                  <a:pt x="0" y="108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0" name="Freeform 221"/>
          <p:cNvSpPr>
            <a:spLocks noEditPoints="1"/>
          </p:cNvSpPr>
          <p:nvPr userDrawn="1"/>
        </p:nvSpPr>
        <p:spPr bwMode="auto">
          <a:xfrm>
            <a:off x="4983163" y="1208088"/>
            <a:ext cx="157162" cy="171450"/>
          </a:xfrm>
          <a:custGeom>
            <a:avLst/>
            <a:gdLst>
              <a:gd name="T0" fmla="*/ 0 w 118"/>
              <a:gd name="T1" fmla="*/ 64 h 128"/>
              <a:gd name="T2" fmla="*/ 2 w 118"/>
              <a:gd name="T3" fmla="*/ 52 h 128"/>
              <a:gd name="T4" fmla="*/ 10 w 118"/>
              <a:gd name="T5" fmla="*/ 30 h 128"/>
              <a:gd name="T6" fmla="*/ 26 w 118"/>
              <a:gd name="T7" fmla="*/ 12 h 128"/>
              <a:gd name="T8" fmla="*/ 48 w 118"/>
              <a:gd name="T9" fmla="*/ 2 h 128"/>
              <a:gd name="T10" fmla="*/ 60 w 118"/>
              <a:gd name="T11" fmla="*/ 0 h 128"/>
              <a:gd name="T12" fmla="*/ 86 w 118"/>
              <a:gd name="T13" fmla="*/ 6 h 128"/>
              <a:gd name="T14" fmla="*/ 104 w 118"/>
              <a:gd name="T15" fmla="*/ 20 h 128"/>
              <a:gd name="T16" fmla="*/ 114 w 118"/>
              <a:gd name="T17" fmla="*/ 42 h 128"/>
              <a:gd name="T18" fmla="*/ 118 w 118"/>
              <a:gd name="T19" fmla="*/ 66 h 128"/>
              <a:gd name="T20" fmla="*/ 118 w 118"/>
              <a:gd name="T21" fmla="*/ 74 h 128"/>
              <a:gd name="T22" fmla="*/ 28 w 118"/>
              <a:gd name="T23" fmla="*/ 74 h 128"/>
              <a:gd name="T24" fmla="*/ 36 w 118"/>
              <a:gd name="T25" fmla="*/ 94 h 128"/>
              <a:gd name="T26" fmla="*/ 50 w 118"/>
              <a:gd name="T27" fmla="*/ 104 h 128"/>
              <a:gd name="T28" fmla="*/ 64 w 118"/>
              <a:gd name="T29" fmla="*/ 106 h 128"/>
              <a:gd name="T30" fmla="*/ 82 w 118"/>
              <a:gd name="T31" fmla="*/ 102 h 128"/>
              <a:gd name="T32" fmla="*/ 96 w 118"/>
              <a:gd name="T33" fmla="*/ 92 h 128"/>
              <a:gd name="T34" fmla="*/ 114 w 118"/>
              <a:gd name="T35" fmla="*/ 106 h 128"/>
              <a:gd name="T36" fmla="*/ 92 w 118"/>
              <a:gd name="T37" fmla="*/ 122 h 128"/>
              <a:gd name="T38" fmla="*/ 62 w 118"/>
              <a:gd name="T39" fmla="*/ 128 h 128"/>
              <a:gd name="T40" fmla="*/ 50 w 118"/>
              <a:gd name="T41" fmla="*/ 128 h 128"/>
              <a:gd name="T42" fmla="*/ 28 w 118"/>
              <a:gd name="T43" fmla="*/ 118 h 128"/>
              <a:gd name="T44" fmla="*/ 10 w 118"/>
              <a:gd name="T45" fmla="*/ 102 h 128"/>
              <a:gd name="T46" fmla="*/ 2 w 118"/>
              <a:gd name="T47" fmla="*/ 78 h 128"/>
              <a:gd name="T48" fmla="*/ 0 w 118"/>
              <a:gd name="T49" fmla="*/ 66 h 128"/>
              <a:gd name="T50" fmla="*/ 90 w 118"/>
              <a:gd name="T51" fmla="*/ 56 h 128"/>
              <a:gd name="T52" fmla="*/ 82 w 118"/>
              <a:gd name="T53" fmla="*/ 34 h 128"/>
              <a:gd name="T54" fmla="*/ 72 w 118"/>
              <a:gd name="T55" fmla="*/ 26 h 128"/>
              <a:gd name="T56" fmla="*/ 60 w 118"/>
              <a:gd name="T57" fmla="*/ 24 h 128"/>
              <a:gd name="T58" fmla="*/ 54 w 118"/>
              <a:gd name="T59" fmla="*/ 24 h 128"/>
              <a:gd name="T60" fmla="*/ 38 w 118"/>
              <a:gd name="T61" fmla="*/ 32 h 128"/>
              <a:gd name="T62" fmla="*/ 28 w 118"/>
              <a:gd name="T63" fmla="*/ 5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18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2" y="52"/>
                </a:lnTo>
                <a:lnTo>
                  <a:pt x="4" y="40"/>
                </a:lnTo>
                <a:lnTo>
                  <a:pt x="10" y="30"/>
                </a:lnTo>
                <a:lnTo>
                  <a:pt x="16" y="20"/>
                </a:lnTo>
                <a:lnTo>
                  <a:pt x="26" y="12"/>
                </a:lnTo>
                <a:lnTo>
                  <a:pt x="36" y="6"/>
                </a:lnTo>
                <a:lnTo>
                  <a:pt x="48" y="2"/>
                </a:lnTo>
                <a:lnTo>
                  <a:pt x="60" y="0"/>
                </a:lnTo>
                <a:lnTo>
                  <a:pt x="60" y="0"/>
                </a:lnTo>
                <a:lnTo>
                  <a:pt x="74" y="2"/>
                </a:lnTo>
                <a:lnTo>
                  <a:pt x="86" y="6"/>
                </a:lnTo>
                <a:lnTo>
                  <a:pt x="96" y="12"/>
                </a:lnTo>
                <a:lnTo>
                  <a:pt x="104" y="20"/>
                </a:lnTo>
                <a:lnTo>
                  <a:pt x="110" y="30"/>
                </a:lnTo>
                <a:lnTo>
                  <a:pt x="114" y="42"/>
                </a:lnTo>
                <a:lnTo>
                  <a:pt x="118" y="54"/>
                </a:lnTo>
                <a:lnTo>
                  <a:pt x="118" y="66"/>
                </a:lnTo>
                <a:lnTo>
                  <a:pt x="118" y="66"/>
                </a:lnTo>
                <a:lnTo>
                  <a:pt x="118" y="74"/>
                </a:lnTo>
                <a:lnTo>
                  <a:pt x="28" y="74"/>
                </a:lnTo>
                <a:lnTo>
                  <a:pt x="28" y="74"/>
                </a:lnTo>
                <a:lnTo>
                  <a:pt x="32" y="88"/>
                </a:lnTo>
                <a:lnTo>
                  <a:pt x="36" y="94"/>
                </a:lnTo>
                <a:lnTo>
                  <a:pt x="40" y="98"/>
                </a:lnTo>
                <a:lnTo>
                  <a:pt x="50" y="104"/>
                </a:lnTo>
                <a:lnTo>
                  <a:pt x="64" y="106"/>
                </a:lnTo>
                <a:lnTo>
                  <a:pt x="64" y="106"/>
                </a:lnTo>
                <a:lnTo>
                  <a:pt x="74" y="104"/>
                </a:lnTo>
                <a:lnTo>
                  <a:pt x="82" y="102"/>
                </a:lnTo>
                <a:lnTo>
                  <a:pt x="90" y="98"/>
                </a:lnTo>
                <a:lnTo>
                  <a:pt x="96" y="92"/>
                </a:lnTo>
                <a:lnTo>
                  <a:pt x="114" y="106"/>
                </a:lnTo>
                <a:lnTo>
                  <a:pt x="114" y="106"/>
                </a:lnTo>
                <a:lnTo>
                  <a:pt x="104" y="116"/>
                </a:lnTo>
                <a:lnTo>
                  <a:pt x="92" y="122"/>
                </a:lnTo>
                <a:lnTo>
                  <a:pt x="78" y="128"/>
                </a:lnTo>
                <a:lnTo>
                  <a:pt x="62" y="128"/>
                </a:lnTo>
                <a:lnTo>
                  <a:pt x="62" y="128"/>
                </a:lnTo>
                <a:lnTo>
                  <a:pt x="50" y="128"/>
                </a:lnTo>
                <a:lnTo>
                  <a:pt x="38" y="124"/>
                </a:lnTo>
                <a:lnTo>
                  <a:pt x="28" y="118"/>
                </a:lnTo>
                <a:lnTo>
                  <a:pt x="18" y="112"/>
                </a:lnTo>
                <a:lnTo>
                  <a:pt x="10" y="102"/>
                </a:lnTo>
                <a:lnTo>
                  <a:pt x="4" y="92"/>
                </a:lnTo>
                <a:lnTo>
                  <a:pt x="2" y="78"/>
                </a:lnTo>
                <a:lnTo>
                  <a:pt x="0" y="66"/>
                </a:lnTo>
                <a:lnTo>
                  <a:pt x="0" y="66"/>
                </a:lnTo>
                <a:close/>
                <a:moveTo>
                  <a:pt x="90" y="56"/>
                </a:moveTo>
                <a:lnTo>
                  <a:pt x="90" y="56"/>
                </a:lnTo>
                <a:lnTo>
                  <a:pt x="88" y="44"/>
                </a:lnTo>
                <a:lnTo>
                  <a:pt x="82" y="34"/>
                </a:lnTo>
                <a:lnTo>
                  <a:pt x="78" y="30"/>
                </a:lnTo>
                <a:lnTo>
                  <a:pt x="72" y="26"/>
                </a:lnTo>
                <a:lnTo>
                  <a:pt x="66" y="24"/>
                </a:lnTo>
                <a:lnTo>
                  <a:pt x="60" y="24"/>
                </a:lnTo>
                <a:lnTo>
                  <a:pt x="60" y="24"/>
                </a:lnTo>
                <a:lnTo>
                  <a:pt x="54" y="24"/>
                </a:lnTo>
                <a:lnTo>
                  <a:pt x="48" y="26"/>
                </a:lnTo>
                <a:lnTo>
                  <a:pt x="38" y="32"/>
                </a:lnTo>
                <a:lnTo>
                  <a:pt x="32" y="44"/>
                </a:lnTo>
                <a:lnTo>
                  <a:pt x="28" y="56"/>
                </a:lnTo>
                <a:lnTo>
                  <a:pt x="90" y="5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1" name="Freeform 222"/>
          <p:cNvSpPr>
            <a:spLocks noEditPoints="1"/>
          </p:cNvSpPr>
          <p:nvPr userDrawn="1"/>
        </p:nvSpPr>
        <p:spPr bwMode="auto">
          <a:xfrm>
            <a:off x="5189538" y="1149350"/>
            <a:ext cx="168275" cy="230188"/>
          </a:xfrm>
          <a:custGeom>
            <a:avLst/>
            <a:gdLst>
              <a:gd name="T0" fmla="*/ 0 w 126"/>
              <a:gd name="T1" fmla="*/ 108 h 172"/>
              <a:gd name="T2" fmla="*/ 0 w 126"/>
              <a:gd name="T3" fmla="*/ 94 h 172"/>
              <a:gd name="T4" fmla="*/ 10 w 126"/>
              <a:gd name="T5" fmla="*/ 70 h 172"/>
              <a:gd name="T6" fmla="*/ 26 w 126"/>
              <a:gd name="T7" fmla="*/ 54 h 172"/>
              <a:gd name="T8" fmla="*/ 46 w 126"/>
              <a:gd name="T9" fmla="*/ 46 h 172"/>
              <a:gd name="T10" fmla="*/ 56 w 126"/>
              <a:gd name="T11" fmla="*/ 44 h 172"/>
              <a:gd name="T12" fmla="*/ 82 w 126"/>
              <a:gd name="T13" fmla="*/ 52 h 172"/>
              <a:gd name="T14" fmla="*/ 98 w 126"/>
              <a:gd name="T15" fmla="*/ 66 h 172"/>
              <a:gd name="T16" fmla="*/ 126 w 126"/>
              <a:gd name="T17" fmla="*/ 0 h 172"/>
              <a:gd name="T18" fmla="*/ 98 w 126"/>
              <a:gd name="T19" fmla="*/ 170 h 172"/>
              <a:gd name="T20" fmla="*/ 98 w 126"/>
              <a:gd name="T21" fmla="*/ 150 h 172"/>
              <a:gd name="T22" fmla="*/ 82 w 126"/>
              <a:gd name="T23" fmla="*/ 166 h 172"/>
              <a:gd name="T24" fmla="*/ 56 w 126"/>
              <a:gd name="T25" fmla="*/ 172 h 172"/>
              <a:gd name="T26" fmla="*/ 46 w 126"/>
              <a:gd name="T27" fmla="*/ 172 h 172"/>
              <a:gd name="T28" fmla="*/ 26 w 126"/>
              <a:gd name="T29" fmla="*/ 164 h 172"/>
              <a:gd name="T30" fmla="*/ 10 w 126"/>
              <a:gd name="T31" fmla="*/ 146 h 172"/>
              <a:gd name="T32" fmla="*/ 0 w 126"/>
              <a:gd name="T33" fmla="*/ 124 h 172"/>
              <a:gd name="T34" fmla="*/ 0 w 126"/>
              <a:gd name="T35" fmla="*/ 108 h 172"/>
              <a:gd name="T36" fmla="*/ 98 w 126"/>
              <a:gd name="T37" fmla="*/ 108 h 172"/>
              <a:gd name="T38" fmla="*/ 98 w 126"/>
              <a:gd name="T39" fmla="*/ 100 h 172"/>
              <a:gd name="T40" fmla="*/ 92 w 126"/>
              <a:gd name="T41" fmla="*/ 86 h 172"/>
              <a:gd name="T42" fmla="*/ 82 w 126"/>
              <a:gd name="T43" fmla="*/ 76 h 172"/>
              <a:gd name="T44" fmla="*/ 70 w 126"/>
              <a:gd name="T45" fmla="*/ 70 h 172"/>
              <a:gd name="T46" fmla="*/ 62 w 126"/>
              <a:gd name="T47" fmla="*/ 70 h 172"/>
              <a:gd name="T48" fmla="*/ 50 w 126"/>
              <a:gd name="T49" fmla="*/ 72 h 172"/>
              <a:gd name="T50" fmla="*/ 38 w 126"/>
              <a:gd name="T51" fmla="*/ 80 h 172"/>
              <a:gd name="T52" fmla="*/ 30 w 126"/>
              <a:gd name="T53" fmla="*/ 92 h 172"/>
              <a:gd name="T54" fmla="*/ 28 w 126"/>
              <a:gd name="T55" fmla="*/ 108 h 172"/>
              <a:gd name="T56" fmla="*/ 28 w 126"/>
              <a:gd name="T57" fmla="*/ 108 h 172"/>
              <a:gd name="T58" fmla="*/ 30 w 126"/>
              <a:gd name="T59" fmla="*/ 126 h 172"/>
              <a:gd name="T60" fmla="*/ 38 w 126"/>
              <a:gd name="T61" fmla="*/ 138 h 172"/>
              <a:gd name="T62" fmla="*/ 50 w 126"/>
              <a:gd name="T63" fmla="*/ 146 h 172"/>
              <a:gd name="T64" fmla="*/ 62 w 126"/>
              <a:gd name="T65" fmla="*/ 148 h 172"/>
              <a:gd name="T66" fmla="*/ 70 w 126"/>
              <a:gd name="T67" fmla="*/ 148 h 172"/>
              <a:gd name="T68" fmla="*/ 82 w 126"/>
              <a:gd name="T69" fmla="*/ 142 h 172"/>
              <a:gd name="T70" fmla="*/ 92 w 126"/>
              <a:gd name="T71" fmla="*/ 132 h 172"/>
              <a:gd name="T72" fmla="*/ 98 w 126"/>
              <a:gd name="T73" fmla="*/ 118 h 172"/>
              <a:gd name="T74" fmla="*/ 98 w 126"/>
              <a:gd name="T75" fmla="*/ 108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6" h="172">
                <a:moveTo>
                  <a:pt x="0" y="108"/>
                </a:moveTo>
                <a:lnTo>
                  <a:pt x="0" y="108"/>
                </a:lnTo>
                <a:lnTo>
                  <a:pt x="0" y="108"/>
                </a:lnTo>
                <a:lnTo>
                  <a:pt x="0" y="94"/>
                </a:lnTo>
                <a:lnTo>
                  <a:pt x="4" y="82"/>
                </a:lnTo>
                <a:lnTo>
                  <a:pt x="10" y="70"/>
                </a:lnTo>
                <a:lnTo>
                  <a:pt x="16" y="62"/>
                </a:lnTo>
                <a:lnTo>
                  <a:pt x="26" y="54"/>
                </a:lnTo>
                <a:lnTo>
                  <a:pt x="36" y="50"/>
                </a:lnTo>
                <a:lnTo>
                  <a:pt x="46" y="46"/>
                </a:lnTo>
                <a:lnTo>
                  <a:pt x="56" y="44"/>
                </a:lnTo>
                <a:lnTo>
                  <a:pt x="56" y="44"/>
                </a:lnTo>
                <a:lnTo>
                  <a:pt x="70" y="46"/>
                </a:lnTo>
                <a:lnTo>
                  <a:pt x="82" y="52"/>
                </a:lnTo>
                <a:lnTo>
                  <a:pt x="90" y="58"/>
                </a:lnTo>
                <a:lnTo>
                  <a:pt x="98" y="66"/>
                </a:lnTo>
                <a:lnTo>
                  <a:pt x="98" y="0"/>
                </a:lnTo>
                <a:lnTo>
                  <a:pt x="126" y="0"/>
                </a:lnTo>
                <a:lnTo>
                  <a:pt x="126" y="170"/>
                </a:lnTo>
                <a:lnTo>
                  <a:pt x="98" y="170"/>
                </a:lnTo>
                <a:lnTo>
                  <a:pt x="98" y="150"/>
                </a:lnTo>
                <a:lnTo>
                  <a:pt x="98" y="150"/>
                </a:lnTo>
                <a:lnTo>
                  <a:pt x="90" y="158"/>
                </a:lnTo>
                <a:lnTo>
                  <a:pt x="82" y="166"/>
                </a:lnTo>
                <a:lnTo>
                  <a:pt x="70" y="170"/>
                </a:lnTo>
                <a:lnTo>
                  <a:pt x="56" y="172"/>
                </a:lnTo>
                <a:lnTo>
                  <a:pt x="56" y="172"/>
                </a:lnTo>
                <a:lnTo>
                  <a:pt x="46" y="172"/>
                </a:lnTo>
                <a:lnTo>
                  <a:pt x="36" y="168"/>
                </a:lnTo>
                <a:lnTo>
                  <a:pt x="26" y="164"/>
                </a:lnTo>
                <a:lnTo>
                  <a:pt x="18" y="156"/>
                </a:lnTo>
                <a:lnTo>
                  <a:pt x="10" y="146"/>
                </a:lnTo>
                <a:lnTo>
                  <a:pt x="4" y="136"/>
                </a:lnTo>
                <a:lnTo>
                  <a:pt x="0" y="124"/>
                </a:lnTo>
                <a:lnTo>
                  <a:pt x="0" y="108"/>
                </a:lnTo>
                <a:lnTo>
                  <a:pt x="0" y="108"/>
                </a:lnTo>
                <a:close/>
                <a:moveTo>
                  <a:pt x="98" y="108"/>
                </a:moveTo>
                <a:lnTo>
                  <a:pt x="98" y="108"/>
                </a:lnTo>
                <a:lnTo>
                  <a:pt x="98" y="108"/>
                </a:lnTo>
                <a:lnTo>
                  <a:pt x="98" y="100"/>
                </a:lnTo>
                <a:lnTo>
                  <a:pt x="96" y="92"/>
                </a:lnTo>
                <a:lnTo>
                  <a:pt x="92" y="86"/>
                </a:lnTo>
                <a:lnTo>
                  <a:pt x="88" y="80"/>
                </a:lnTo>
                <a:lnTo>
                  <a:pt x="82" y="76"/>
                </a:lnTo>
                <a:lnTo>
                  <a:pt x="76" y="72"/>
                </a:lnTo>
                <a:lnTo>
                  <a:pt x="70" y="70"/>
                </a:lnTo>
                <a:lnTo>
                  <a:pt x="62" y="70"/>
                </a:lnTo>
                <a:lnTo>
                  <a:pt x="62" y="70"/>
                </a:lnTo>
                <a:lnTo>
                  <a:pt x="56" y="70"/>
                </a:lnTo>
                <a:lnTo>
                  <a:pt x="50" y="72"/>
                </a:lnTo>
                <a:lnTo>
                  <a:pt x="44" y="76"/>
                </a:lnTo>
                <a:lnTo>
                  <a:pt x="38" y="80"/>
                </a:lnTo>
                <a:lnTo>
                  <a:pt x="34" y="86"/>
                </a:lnTo>
                <a:lnTo>
                  <a:pt x="30" y="92"/>
                </a:lnTo>
                <a:lnTo>
                  <a:pt x="28" y="100"/>
                </a:lnTo>
                <a:lnTo>
                  <a:pt x="28" y="108"/>
                </a:lnTo>
                <a:lnTo>
                  <a:pt x="28" y="108"/>
                </a:lnTo>
                <a:lnTo>
                  <a:pt x="28" y="108"/>
                </a:lnTo>
                <a:lnTo>
                  <a:pt x="28" y="118"/>
                </a:lnTo>
                <a:lnTo>
                  <a:pt x="30" y="126"/>
                </a:lnTo>
                <a:lnTo>
                  <a:pt x="34" y="132"/>
                </a:lnTo>
                <a:lnTo>
                  <a:pt x="38" y="138"/>
                </a:lnTo>
                <a:lnTo>
                  <a:pt x="44" y="142"/>
                </a:lnTo>
                <a:lnTo>
                  <a:pt x="50" y="146"/>
                </a:lnTo>
                <a:lnTo>
                  <a:pt x="56" y="148"/>
                </a:lnTo>
                <a:lnTo>
                  <a:pt x="62" y="148"/>
                </a:lnTo>
                <a:lnTo>
                  <a:pt x="62" y="148"/>
                </a:lnTo>
                <a:lnTo>
                  <a:pt x="70" y="148"/>
                </a:lnTo>
                <a:lnTo>
                  <a:pt x="76" y="146"/>
                </a:lnTo>
                <a:lnTo>
                  <a:pt x="82" y="142"/>
                </a:lnTo>
                <a:lnTo>
                  <a:pt x="88" y="138"/>
                </a:lnTo>
                <a:lnTo>
                  <a:pt x="92" y="132"/>
                </a:lnTo>
                <a:lnTo>
                  <a:pt x="96" y="124"/>
                </a:lnTo>
                <a:lnTo>
                  <a:pt x="98" y="118"/>
                </a:lnTo>
                <a:lnTo>
                  <a:pt x="98" y="108"/>
                </a:lnTo>
                <a:lnTo>
                  <a:pt x="98" y="108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" name="Freeform 223"/>
          <p:cNvSpPr>
            <a:spLocks noEditPoints="1"/>
          </p:cNvSpPr>
          <p:nvPr userDrawn="1"/>
        </p:nvSpPr>
        <p:spPr bwMode="auto">
          <a:xfrm>
            <a:off x="5522913" y="1211263"/>
            <a:ext cx="150812" cy="168275"/>
          </a:xfrm>
          <a:custGeom>
            <a:avLst/>
            <a:gdLst>
              <a:gd name="T0" fmla="*/ 84 w 112"/>
              <a:gd name="T1" fmla="*/ 108 h 126"/>
              <a:gd name="T2" fmla="*/ 76 w 112"/>
              <a:gd name="T3" fmla="*/ 116 h 126"/>
              <a:gd name="T4" fmla="*/ 56 w 112"/>
              <a:gd name="T5" fmla="*/ 126 h 126"/>
              <a:gd name="T6" fmla="*/ 44 w 112"/>
              <a:gd name="T7" fmla="*/ 126 h 126"/>
              <a:gd name="T8" fmla="*/ 28 w 112"/>
              <a:gd name="T9" fmla="*/ 124 h 126"/>
              <a:gd name="T10" fmla="*/ 14 w 112"/>
              <a:gd name="T11" fmla="*/ 116 h 126"/>
              <a:gd name="T12" fmla="*/ 4 w 112"/>
              <a:gd name="T13" fmla="*/ 104 h 126"/>
              <a:gd name="T14" fmla="*/ 0 w 112"/>
              <a:gd name="T15" fmla="*/ 88 h 126"/>
              <a:gd name="T16" fmla="*/ 0 w 112"/>
              <a:gd name="T17" fmla="*/ 88 h 126"/>
              <a:gd name="T18" fmla="*/ 4 w 112"/>
              <a:gd name="T19" fmla="*/ 70 h 126"/>
              <a:gd name="T20" fmla="*/ 14 w 112"/>
              <a:gd name="T21" fmla="*/ 58 h 126"/>
              <a:gd name="T22" fmla="*/ 30 w 112"/>
              <a:gd name="T23" fmla="*/ 50 h 126"/>
              <a:gd name="T24" fmla="*/ 50 w 112"/>
              <a:gd name="T25" fmla="*/ 48 h 126"/>
              <a:gd name="T26" fmla="*/ 68 w 112"/>
              <a:gd name="T27" fmla="*/ 50 h 126"/>
              <a:gd name="T28" fmla="*/ 84 w 112"/>
              <a:gd name="T29" fmla="*/ 50 h 126"/>
              <a:gd name="T30" fmla="*/ 82 w 112"/>
              <a:gd name="T31" fmla="*/ 40 h 126"/>
              <a:gd name="T32" fmla="*/ 76 w 112"/>
              <a:gd name="T33" fmla="*/ 32 h 126"/>
              <a:gd name="T34" fmla="*/ 54 w 112"/>
              <a:gd name="T35" fmla="*/ 24 h 126"/>
              <a:gd name="T36" fmla="*/ 36 w 112"/>
              <a:gd name="T37" fmla="*/ 26 h 126"/>
              <a:gd name="T38" fmla="*/ 10 w 112"/>
              <a:gd name="T39" fmla="*/ 10 h 126"/>
              <a:gd name="T40" fmla="*/ 32 w 112"/>
              <a:gd name="T41" fmla="*/ 2 h 126"/>
              <a:gd name="T42" fmla="*/ 58 w 112"/>
              <a:gd name="T43" fmla="*/ 0 h 126"/>
              <a:gd name="T44" fmla="*/ 70 w 112"/>
              <a:gd name="T45" fmla="*/ 0 h 126"/>
              <a:gd name="T46" fmla="*/ 90 w 112"/>
              <a:gd name="T47" fmla="*/ 8 h 126"/>
              <a:gd name="T48" fmla="*/ 104 w 112"/>
              <a:gd name="T49" fmla="*/ 20 h 126"/>
              <a:gd name="T50" fmla="*/ 110 w 112"/>
              <a:gd name="T51" fmla="*/ 40 h 126"/>
              <a:gd name="T52" fmla="*/ 112 w 112"/>
              <a:gd name="T53" fmla="*/ 124 h 126"/>
              <a:gd name="T54" fmla="*/ 84 w 112"/>
              <a:gd name="T55" fmla="*/ 72 h 126"/>
              <a:gd name="T56" fmla="*/ 72 w 112"/>
              <a:gd name="T57" fmla="*/ 70 h 126"/>
              <a:gd name="T58" fmla="*/ 56 w 112"/>
              <a:gd name="T59" fmla="*/ 68 h 126"/>
              <a:gd name="T60" fmla="*/ 36 w 112"/>
              <a:gd name="T61" fmla="*/ 72 h 126"/>
              <a:gd name="T62" fmla="*/ 28 w 112"/>
              <a:gd name="T63" fmla="*/ 86 h 126"/>
              <a:gd name="T64" fmla="*/ 28 w 112"/>
              <a:gd name="T65" fmla="*/ 88 h 126"/>
              <a:gd name="T66" fmla="*/ 34 w 112"/>
              <a:gd name="T67" fmla="*/ 100 h 126"/>
              <a:gd name="T68" fmla="*/ 52 w 112"/>
              <a:gd name="T69" fmla="*/ 106 h 126"/>
              <a:gd name="T70" fmla="*/ 64 w 112"/>
              <a:gd name="T71" fmla="*/ 104 h 126"/>
              <a:gd name="T72" fmla="*/ 82 w 112"/>
              <a:gd name="T73" fmla="*/ 90 h 126"/>
              <a:gd name="T74" fmla="*/ 84 w 112"/>
              <a:gd name="T75" fmla="*/ 8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2" h="126">
                <a:moveTo>
                  <a:pt x="84" y="124"/>
                </a:moveTo>
                <a:lnTo>
                  <a:pt x="84" y="108"/>
                </a:lnTo>
                <a:lnTo>
                  <a:pt x="84" y="108"/>
                </a:lnTo>
                <a:lnTo>
                  <a:pt x="76" y="116"/>
                </a:lnTo>
                <a:lnTo>
                  <a:pt x="68" y="122"/>
                </a:lnTo>
                <a:lnTo>
                  <a:pt x="56" y="126"/>
                </a:lnTo>
                <a:lnTo>
                  <a:pt x="44" y="126"/>
                </a:lnTo>
                <a:lnTo>
                  <a:pt x="44" y="126"/>
                </a:lnTo>
                <a:lnTo>
                  <a:pt x="36" y="126"/>
                </a:lnTo>
                <a:lnTo>
                  <a:pt x="28" y="124"/>
                </a:lnTo>
                <a:lnTo>
                  <a:pt x="20" y="120"/>
                </a:lnTo>
                <a:lnTo>
                  <a:pt x="14" y="116"/>
                </a:lnTo>
                <a:lnTo>
                  <a:pt x="8" y="112"/>
                </a:lnTo>
                <a:lnTo>
                  <a:pt x="4" y="104"/>
                </a:lnTo>
                <a:lnTo>
                  <a:pt x="2" y="98"/>
                </a:lnTo>
                <a:lnTo>
                  <a:pt x="0" y="88"/>
                </a:lnTo>
                <a:lnTo>
                  <a:pt x="0" y="88"/>
                </a:lnTo>
                <a:lnTo>
                  <a:pt x="0" y="88"/>
                </a:lnTo>
                <a:lnTo>
                  <a:pt x="2" y="78"/>
                </a:lnTo>
                <a:lnTo>
                  <a:pt x="4" y="70"/>
                </a:lnTo>
                <a:lnTo>
                  <a:pt x="8" y="64"/>
                </a:lnTo>
                <a:lnTo>
                  <a:pt x="14" y="58"/>
                </a:lnTo>
                <a:lnTo>
                  <a:pt x="22" y="54"/>
                </a:lnTo>
                <a:lnTo>
                  <a:pt x="30" y="50"/>
                </a:lnTo>
                <a:lnTo>
                  <a:pt x="40" y="48"/>
                </a:lnTo>
                <a:lnTo>
                  <a:pt x="50" y="48"/>
                </a:lnTo>
                <a:lnTo>
                  <a:pt x="50" y="48"/>
                </a:lnTo>
                <a:lnTo>
                  <a:pt x="68" y="50"/>
                </a:lnTo>
                <a:lnTo>
                  <a:pt x="84" y="54"/>
                </a:lnTo>
                <a:lnTo>
                  <a:pt x="84" y="50"/>
                </a:lnTo>
                <a:lnTo>
                  <a:pt x="84" y="50"/>
                </a:lnTo>
                <a:lnTo>
                  <a:pt x="82" y="40"/>
                </a:lnTo>
                <a:lnTo>
                  <a:pt x="80" y="36"/>
                </a:lnTo>
                <a:lnTo>
                  <a:pt x="76" y="32"/>
                </a:lnTo>
                <a:lnTo>
                  <a:pt x="66" y="26"/>
                </a:lnTo>
                <a:lnTo>
                  <a:pt x="54" y="24"/>
                </a:lnTo>
                <a:lnTo>
                  <a:pt x="54" y="24"/>
                </a:lnTo>
                <a:lnTo>
                  <a:pt x="36" y="26"/>
                </a:lnTo>
                <a:lnTo>
                  <a:pt x="18" y="32"/>
                </a:lnTo>
                <a:lnTo>
                  <a:pt x="10" y="10"/>
                </a:lnTo>
                <a:lnTo>
                  <a:pt x="10" y="10"/>
                </a:lnTo>
                <a:lnTo>
                  <a:pt x="32" y="2"/>
                </a:lnTo>
                <a:lnTo>
                  <a:pt x="44" y="0"/>
                </a:lnTo>
                <a:lnTo>
                  <a:pt x="58" y="0"/>
                </a:lnTo>
                <a:lnTo>
                  <a:pt x="58" y="0"/>
                </a:lnTo>
                <a:lnTo>
                  <a:pt x="70" y="0"/>
                </a:lnTo>
                <a:lnTo>
                  <a:pt x="82" y="4"/>
                </a:lnTo>
                <a:lnTo>
                  <a:pt x="90" y="8"/>
                </a:lnTo>
                <a:lnTo>
                  <a:pt x="98" y="14"/>
                </a:lnTo>
                <a:lnTo>
                  <a:pt x="104" y="20"/>
                </a:lnTo>
                <a:lnTo>
                  <a:pt x="108" y="30"/>
                </a:lnTo>
                <a:lnTo>
                  <a:pt x="110" y="40"/>
                </a:lnTo>
                <a:lnTo>
                  <a:pt x="112" y="52"/>
                </a:lnTo>
                <a:lnTo>
                  <a:pt x="112" y="124"/>
                </a:lnTo>
                <a:lnTo>
                  <a:pt x="84" y="124"/>
                </a:lnTo>
                <a:close/>
                <a:moveTo>
                  <a:pt x="84" y="72"/>
                </a:moveTo>
                <a:lnTo>
                  <a:pt x="84" y="72"/>
                </a:lnTo>
                <a:lnTo>
                  <a:pt x="72" y="70"/>
                </a:lnTo>
                <a:lnTo>
                  <a:pt x="56" y="68"/>
                </a:lnTo>
                <a:lnTo>
                  <a:pt x="56" y="68"/>
                </a:lnTo>
                <a:lnTo>
                  <a:pt x="44" y="70"/>
                </a:lnTo>
                <a:lnTo>
                  <a:pt x="36" y="72"/>
                </a:lnTo>
                <a:lnTo>
                  <a:pt x="30" y="78"/>
                </a:lnTo>
                <a:lnTo>
                  <a:pt x="28" y="86"/>
                </a:lnTo>
                <a:lnTo>
                  <a:pt x="28" y="88"/>
                </a:lnTo>
                <a:lnTo>
                  <a:pt x="28" y="88"/>
                </a:lnTo>
                <a:lnTo>
                  <a:pt x="30" y="94"/>
                </a:lnTo>
                <a:lnTo>
                  <a:pt x="34" y="100"/>
                </a:lnTo>
                <a:lnTo>
                  <a:pt x="42" y="104"/>
                </a:lnTo>
                <a:lnTo>
                  <a:pt x="52" y="106"/>
                </a:lnTo>
                <a:lnTo>
                  <a:pt x="52" y="106"/>
                </a:lnTo>
                <a:lnTo>
                  <a:pt x="64" y="104"/>
                </a:lnTo>
                <a:lnTo>
                  <a:pt x="74" y="98"/>
                </a:lnTo>
                <a:lnTo>
                  <a:pt x="82" y="90"/>
                </a:lnTo>
                <a:lnTo>
                  <a:pt x="84" y="86"/>
                </a:lnTo>
                <a:lnTo>
                  <a:pt x="84" y="80"/>
                </a:lnTo>
                <a:lnTo>
                  <a:pt x="84" y="7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3" name="Freeform 224"/>
          <p:cNvSpPr>
            <a:spLocks noEditPoints="1"/>
          </p:cNvSpPr>
          <p:nvPr userDrawn="1"/>
        </p:nvSpPr>
        <p:spPr bwMode="auto">
          <a:xfrm>
            <a:off x="5734050" y="1208088"/>
            <a:ext cx="168275" cy="220662"/>
          </a:xfrm>
          <a:custGeom>
            <a:avLst/>
            <a:gdLst>
              <a:gd name="T0" fmla="*/ 28 w 126"/>
              <a:gd name="T1" fmla="*/ 4 h 164"/>
              <a:gd name="T2" fmla="*/ 28 w 126"/>
              <a:gd name="T3" fmla="*/ 24 h 164"/>
              <a:gd name="T4" fmla="*/ 46 w 126"/>
              <a:gd name="T5" fmla="*/ 8 h 164"/>
              <a:gd name="T6" fmla="*/ 70 w 126"/>
              <a:gd name="T7" fmla="*/ 0 h 164"/>
              <a:gd name="T8" fmla="*/ 80 w 126"/>
              <a:gd name="T9" fmla="*/ 2 h 164"/>
              <a:gd name="T10" fmla="*/ 100 w 126"/>
              <a:gd name="T11" fmla="*/ 10 h 164"/>
              <a:gd name="T12" fmla="*/ 116 w 126"/>
              <a:gd name="T13" fmla="*/ 26 h 164"/>
              <a:gd name="T14" fmla="*/ 126 w 126"/>
              <a:gd name="T15" fmla="*/ 50 h 164"/>
              <a:gd name="T16" fmla="*/ 126 w 126"/>
              <a:gd name="T17" fmla="*/ 64 h 164"/>
              <a:gd name="T18" fmla="*/ 126 w 126"/>
              <a:gd name="T19" fmla="*/ 80 h 164"/>
              <a:gd name="T20" fmla="*/ 116 w 126"/>
              <a:gd name="T21" fmla="*/ 102 h 164"/>
              <a:gd name="T22" fmla="*/ 100 w 126"/>
              <a:gd name="T23" fmla="*/ 120 h 164"/>
              <a:gd name="T24" fmla="*/ 80 w 126"/>
              <a:gd name="T25" fmla="*/ 128 h 164"/>
              <a:gd name="T26" fmla="*/ 70 w 126"/>
              <a:gd name="T27" fmla="*/ 128 h 164"/>
              <a:gd name="T28" fmla="*/ 44 w 126"/>
              <a:gd name="T29" fmla="*/ 122 h 164"/>
              <a:gd name="T30" fmla="*/ 28 w 126"/>
              <a:gd name="T31" fmla="*/ 106 h 164"/>
              <a:gd name="T32" fmla="*/ 0 w 126"/>
              <a:gd name="T33" fmla="*/ 164 h 164"/>
              <a:gd name="T34" fmla="*/ 98 w 126"/>
              <a:gd name="T35" fmla="*/ 64 h 164"/>
              <a:gd name="T36" fmla="*/ 98 w 126"/>
              <a:gd name="T37" fmla="*/ 64 h 164"/>
              <a:gd name="T38" fmla="*/ 96 w 126"/>
              <a:gd name="T39" fmla="*/ 48 h 164"/>
              <a:gd name="T40" fmla="*/ 88 w 126"/>
              <a:gd name="T41" fmla="*/ 36 h 164"/>
              <a:gd name="T42" fmla="*/ 76 w 126"/>
              <a:gd name="T43" fmla="*/ 28 h 164"/>
              <a:gd name="T44" fmla="*/ 64 w 126"/>
              <a:gd name="T45" fmla="*/ 26 h 164"/>
              <a:gd name="T46" fmla="*/ 56 w 126"/>
              <a:gd name="T47" fmla="*/ 26 h 164"/>
              <a:gd name="T48" fmla="*/ 44 w 126"/>
              <a:gd name="T49" fmla="*/ 32 h 164"/>
              <a:gd name="T50" fmla="*/ 34 w 126"/>
              <a:gd name="T51" fmla="*/ 42 h 164"/>
              <a:gd name="T52" fmla="*/ 28 w 126"/>
              <a:gd name="T53" fmla="*/ 56 h 164"/>
              <a:gd name="T54" fmla="*/ 28 w 126"/>
              <a:gd name="T55" fmla="*/ 64 h 164"/>
              <a:gd name="T56" fmla="*/ 28 w 126"/>
              <a:gd name="T57" fmla="*/ 74 h 164"/>
              <a:gd name="T58" fmla="*/ 34 w 126"/>
              <a:gd name="T59" fmla="*/ 88 h 164"/>
              <a:gd name="T60" fmla="*/ 44 w 126"/>
              <a:gd name="T61" fmla="*/ 98 h 164"/>
              <a:gd name="T62" fmla="*/ 56 w 126"/>
              <a:gd name="T63" fmla="*/ 104 h 164"/>
              <a:gd name="T64" fmla="*/ 64 w 126"/>
              <a:gd name="T65" fmla="*/ 104 h 164"/>
              <a:gd name="T66" fmla="*/ 76 w 126"/>
              <a:gd name="T67" fmla="*/ 102 h 164"/>
              <a:gd name="T68" fmla="*/ 88 w 126"/>
              <a:gd name="T69" fmla="*/ 94 h 164"/>
              <a:gd name="T70" fmla="*/ 96 w 126"/>
              <a:gd name="T71" fmla="*/ 82 h 164"/>
              <a:gd name="T72" fmla="*/ 98 w 126"/>
              <a:gd name="T73" fmla="*/ 6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6" h="164">
                <a:moveTo>
                  <a:pt x="0" y="4"/>
                </a:moveTo>
                <a:lnTo>
                  <a:pt x="28" y="4"/>
                </a:lnTo>
                <a:lnTo>
                  <a:pt x="28" y="24"/>
                </a:lnTo>
                <a:lnTo>
                  <a:pt x="28" y="24"/>
                </a:lnTo>
                <a:lnTo>
                  <a:pt x="36" y="14"/>
                </a:lnTo>
                <a:lnTo>
                  <a:pt x="46" y="8"/>
                </a:lnTo>
                <a:lnTo>
                  <a:pt x="56" y="2"/>
                </a:lnTo>
                <a:lnTo>
                  <a:pt x="70" y="0"/>
                </a:lnTo>
                <a:lnTo>
                  <a:pt x="70" y="0"/>
                </a:lnTo>
                <a:lnTo>
                  <a:pt x="80" y="2"/>
                </a:lnTo>
                <a:lnTo>
                  <a:pt x="90" y="6"/>
                </a:lnTo>
                <a:lnTo>
                  <a:pt x="100" y="10"/>
                </a:lnTo>
                <a:lnTo>
                  <a:pt x="110" y="18"/>
                </a:lnTo>
                <a:lnTo>
                  <a:pt x="116" y="26"/>
                </a:lnTo>
                <a:lnTo>
                  <a:pt x="122" y="38"/>
                </a:lnTo>
                <a:lnTo>
                  <a:pt x="126" y="50"/>
                </a:lnTo>
                <a:lnTo>
                  <a:pt x="126" y="64"/>
                </a:lnTo>
                <a:lnTo>
                  <a:pt x="126" y="64"/>
                </a:lnTo>
                <a:lnTo>
                  <a:pt x="126" y="64"/>
                </a:lnTo>
                <a:lnTo>
                  <a:pt x="126" y="80"/>
                </a:lnTo>
                <a:lnTo>
                  <a:pt x="122" y="92"/>
                </a:lnTo>
                <a:lnTo>
                  <a:pt x="116" y="102"/>
                </a:lnTo>
                <a:lnTo>
                  <a:pt x="110" y="112"/>
                </a:lnTo>
                <a:lnTo>
                  <a:pt x="100" y="120"/>
                </a:lnTo>
                <a:lnTo>
                  <a:pt x="92" y="124"/>
                </a:lnTo>
                <a:lnTo>
                  <a:pt x="80" y="128"/>
                </a:lnTo>
                <a:lnTo>
                  <a:pt x="70" y="128"/>
                </a:lnTo>
                <a:lnTo>
                  <a:pt x="70" y="128"/>
                </a:lnTo>
                <a:lnTo>
                  <a:pt x="56" y="126"/>
                </a:lnTo>
                <a:lnTo>
                  <a:pt x="44" y="122"/>
                </a:lnTo>
                <a:lnTo>
                  <a:pt x="36" y="116"/>
                </a:lnTo>
                <a:lnTo>
                  <a:pt x="28" y="106"/>
                </a:lnTo>
                <a:lnTo>
                  <a:pt x="28" y="164"/>
                </a:lnTo>
                <a:lnTo>
                  <a:pt x="0" y="164"/>
                </a:lnTo>
                <a:lnTo>
                  <a:pt x="0" y="4"/>
                </a:lnTo>
                <a:close/>
                <a:moveTo>
                  <a:pt x="98" y="64"/>
                </a:moveTo>
                <a:lnTo>
                  <a:pt x="98" y="64"/>
                </a:lnTo>
                <a:lnTo>
                  <a:pt x="98" y="64"/>
                </a:lnTo>
                <a:lnTo>
                  <a:pt x="98" y="56"/>
                </a:lnTo>
                <a:lnTo>
                  <a:pt x="96" y="48"/>
                </a:lnTo>
                <a:lnTo>
                  <a:pt x="92" y="42"/>
                </a:lnTo>
                <a:lnTo>
                  <a:pt x="88" y="36"/>
                </a:lnTo>
                <a:lnTo>
                  <a:pt x="82" y="32"/>
                </a:lnTo>
                <a:lnTo>
                  <a:pt x="76" y="28"/>
                </a:lnTo>
                <a:lnTo>
                  <a:pt x="70" y="26"/>
                </a:lnTo>
                <a:lnTo>
                  <a:pt x="64" y="26"/>
                </a:lnTo>
                <a:lnTo>
                  <a:pt x="64" y="26"/>
                </a:lnTo>
                <a:lnTo>
                  <a:pt x="56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0" y="48"/>
                </a:lnTo>
                <a:lnTo>
                  <a:pt x="28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28" y="74"/>
                </a:lnTo>
                <a:lnTo>
                  <a:pt x="30" y="82"/>
                </a:lnTo>
                <a:lnTo>
                  <a:pt x="34" y="88"/>
                </a:lnTo>
                <a:lnTo>
                  <a:pt x="38" y="94"/>
                </a:lnTo>
                <a:lnTo>
                  <a:pt x="44" y="98"/>
                </a:lnTo>
                <a:lnTo>
                  <a:pt x="50" y="102"/>
                </a:lnTo>
                <a:lnTo>
                  <a:pt x="56" y="104"/>
                </a:lnTo>
                <a:lnTo>
                  <a:pt x="64" y="104"/>
                </a:lnTo>
                <a:lnTo>
                  <a:pt x="64" y="104"/>
                </a:lnTo>
                <a:lnTo>
                  <a:pt x="70" y="104"/>
                </a:lnTo>
                <a:lnTo>
                  <a:pt x="76" y="102"/>
                </a:lnTo>
                <a:lnTo>
                  <a:pt x="82" y="98"/>
                </a:lnTo>
                <a:lnTo>
                  <a:pt x="88" y="94"/>
                </a:lnTo>
                <a:lnTo>
                  <a:pt x="92" y="88"/>
                </a:lnTo>
                <a:lnTo>
                  <a:pt x="96" y="82"/>
                </a:lnTo>
                <a:lnTo>
                  <a:pt x="98" y="74"/>
                </a:lnTo>
                <a:lnTo>
                  <a:pt x="98" y="64"/>
                </a:lnTo>
                <a:lnTo>
                  <a:pt x="98" y="64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4" name="Freeform 225"/>
          <p:cNvSpPr>
            <a:spLocks noEditPoints="1"/>
          </p:cNvSpPr>
          <p:nvPr userDrawn="1"/>
        </p:nvSpPr>
        <p:spPr bwMode="auto">
          <a:xfrm>
            <a:off x="5959475" y="1208088"/>
            <a:ext cx="171450" cy="220662"/>
          </a:xfrm>
          <a:custGeom>
            <a:avLst/>
            <a:gdLst>
              <a:gd name="T0" fmla="*/ 28 w 128"/>
              <a:gd name="T1" fmla="*/ 4 h 164"/>
              <a:gd name="T2" fmla="*/ 28 w 128"/>
              <a:gd name="T3" fmla="*/ 24 h 164"/>
              <a:gd name="T4" fmla="*/ 46 w 128"/>
              <a:gd name="T5" fmla="*/ 8 h 164"/>
              <a:gd name="T6" fmla="*/ 70 w 128"/>
              <a:gd name="T7" fmla="*/ 0 h 164"/>
              <a:gd name="T8" fmla="*/ 82 w 128"/>
              <a:gd name="T9" fmla="*/ 2 h 164"/>
              <a:gd name="T10" fmla="*/ 102 w 128"/>
              <a:gd name="T11" fmla="*/ 10 h 164"/>
              <a:gd name="T12" fmla="*/ 118 w 128"/>
              <a:gd name="T13" fmla="*/ 26 h 164"/>
              <a:gd name="T14" fmla="*/ 126 w 128"/>
              <a:gd name="T15" fmla="*/ 50 h 164"/>
              <a:gd name="T16" fmla="*/ 128 w 128"/>
              <a:gd name="T17" fmla="*/ 64 h 164"/>
              <a:gd name="T18" fmla="*/ 126 w 128"/>
              <a:gd name="T19" fmla="*/ 80 h 164"/>
              <a:gd name="T20" fmla="*/ 118 w 128"/>
              <a:gd name="T21" fmla="*/ 102 h 164"/>
              <a:gd name="T22" fmla="*/ 102 w 128"/>
              <a:gd name="T23" fmla="*/ 120 h 164"/>
              <a:gd name="T24" fmla="*/ 82 w 128"/>
              <a:gd name="T25" fmla="*/ 128 h 164"/>
              <a:gd name="T26" fmla="*/ 70 w 128"/>
              <a:gd name="T27" fmla="*/ 128 h 164"/>
              <a:gd name="T28" fmla="*/ 46 w 128"/>
              <a:gd name="T29" fmla="*/ 122 h 164"/>
              <a:gd name="T30" fmla="*/ 28 w 128"/>
              <a:gd name="T31" fmla="*/ 106 h 164"/>
              <a:gd name="T32" fmla="*/ 0 w 128"/>
              <a:gd name="T33" fmla="*/ 164 h 164"/>
              <a:gd name="T34" fmla="*/ 100 w 128"/>
              <a:gd name="T35" fmla="*/ 64 h 164"/>
              <a:gd name="T36" fmla="*/ 100 w 128"/>
              <a:gd name="T37" fmla="*/ 64 h 164"/>
              <a:gd name="T38" fmla="*/ 96 w 128"/>
              <a:gd name="T39" fmla="*/ 48 h 164"/>
              <a:gd name="T40" fmla="*/ 88 w 128"/>
              <a:gd name="T41" fmla="*/ 36 h 164"/>
              <a:gd name="T42" fmla="*/ 78 w 128"/>
              <a:gd name="T43" fmla="*/ 28 h 164"/>
              <a:gd name="T44" fmla="*/ 64 w 128"/>
              <a:gd name="T45" fmla="*/ 26 h 164"/>
              <a:gd name="T46" fmla="*/ 56 w 128"/>
              <a:gd name="T47" fmla="*/ 26 h 164"/>
              <a:gd name="T48" fmla="*/ 44 w 128"/>
              <a:gd name="T49" fmla="*/ 32 h 164"/>
              <a:gd name="T50" fmla="*/ 34 w 128"/>
              <a:gd name="T51" fmla="*/ 42 h 164"/>
              <a:gd name="T52" fmla="*/ 28 w 128"/>
              <a:gd name="T53" fmla="*/ 56 h 164"/>
              <a:gd name="T54" fmla="*/ 28 w 128"/>
              <a:gd name="T55" fmla="*/ 64 h 164"/>
              <a:gd name="T56" fmla="*/ 28 w 128"/>
              <a:gd name="T57" fmla="*/ 74 h 164"/>
              <a:gd name="T58" fmla="*/ 34 w 128"/>
              <a:gd name="T59" fmla="*/ 88 h 164"/>
              <a:gd name="T60" fmla="*/ 44 w 128"/>
              <a:gd name="T61" fmla="*/ 98 h 164"/>
              <a:gd name="T62" fmla="*/ 56 w 128"/>
              <a:gd name="T63" fmla="*/ 104 h 164"/>
              <a:gd name="T64" fmla="*/ 64 w 128"/>
              <a:gd name="T65" fmla="*/ 104 h 164"/>
              <a:gd name="T66" fmla="*/ 78 w 128"/>
              <a:gd name="T67" fmla="*/ 102 h 164"/>
              <a:gd name="T68" fmla="*/ 88 w 128"/>
              <a:gd name="T69" fmla="*/ 94 h 164"/>
              <a:gd name="T70" fmla="*/ 96 w 128"/>
              <a:gd name="T71" fmla="*/ 82 h 164"/>
              <a:gd name="T72" fmla="*/ 100 w 128"/>
              <a:gd name="T73" fmla="*/ 6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8" h="164">
                <a:moveTo>
                  <a:pt x="0" y="4"/>
                </a:moveTo>
                <a:lnTo>
                  <a:pt x="28" y="4"/>
                </a:lnTo>
                <a:lnTo>
                  <a:pt x="28" y="24"/>
                </a:lnTo>
                <a:lnTo>
                  <a:pt x="28" y="24"/>
                </a:lnTo>
                <a:lnTo>
                  <a:pt x="36" y="14"/>
                </a:lnTo>
                <a:lnTo>
                  <a:pt x="46" y="8"/>
                </a:lnTo>
                <a:lnTo>
                  <a:pt x="56" y="2"/>
                </a:lnTo>
                <a:lnTo>
                  <a:pt x="70" y="0"/>
                </a:lnTo>
                <a:lnTo>
                  <a:pt x="70" y="0"/>
                </a:lnTo>
                <a:lnTo>
                  <a:pt x="82" y="2"/>
                </a:lnTo>
                <a:lnTo>
                  <a:pt x="92" y="6"/>
                </a:lnTo>
                <a:lnTo>
                  <a:pt x="102" y="10"/>
                </a:lnTo>
                <a:lnTo>
                  <a:pt x="110" y="18"/>
                </a:lnTo>
                <a:lnTo>
                  <a:pt x="118" y="26"/>
                </a:lnTo>
                <a:lnTo>
                  <a:pt x="122" y="38"/>
                </a:lnTo>
                <a:lnTo>
                  <a:pt x="126" y="50"/>
                </a:lnTo>
                <a:lnTo>
                  <a:pt x="128" y="64"/>
                </a:lnTo>
                <a:lnTo>
                  <a:pt x="128" y="64"/>
                </a:lnTo>
                <a:lnTo>
                  <a:pt x="128" y="64"/>
                </a:lnTo>
                <a:lnTo>
                  <a:pt x="126" y="80"/>
                </a:lnTo>
                <a:lnTo>
                  <a:pt x="122" y="92"/>
                </a:lnTo>
                <a:lnTo>
                  <a:pt x="118" y="102"/>
                </a:lnTo>
                <a:lnTo>
                  <a:pt x="110" y="112"/>
                </a:lnTo>
                <a:lnTo>
                  <a:pt x="102" y="120"/>
                </a:lnTo>
                <a:lnTo>
                  <a:pt x="92" y="124"/>
                </a:lnTo>
                <a:lnTo>
                  <a:pt x="82" y="128"/>
                </a:lnTo>
                <a:lnTo>
                  <a:pt x="70" y="128"/>
                </a:lnTo>
                <a:lnTo>
                  <a:pt x="70" y="128"/>
                </a:lnTo>
                <a:lnTo>
                  <a:pt x="56" y="126"/>
                </a:lnTo>
                <a:lnTo>
                  <a:pt x="46" y="122"/>
                </a:lnTo>
                <a:lnTo>
                  <a:pt x="36" y="116"/>
                </a:lnTo>
                <a:lnTo>
                  <a:pt x="28" y="106"/>
                </a:lnTo>
                <a:lnTo>
                  <a:pt x="28" y="164"/>
                </a:lnTo>
                <a:lnTo>
                  <a:pt x="0" y="164"/>
                </a:lnTo>
                <a:lnTo>
                  <a:pt x="0" y="4"/>
                </a:lnTo>
                <a:close/>
                <a:moveTo>
                  <a:pt x="100" y="64"/>
                </a:moveTo>
                <a:lnTo>
                  <a:pt x="100" y="64"/>
                </a:lnTo>
                <a:lnTo>
                  <a:pt x="100" y="64"/>
                </a:lnTo>
                <a:lnTo>
                  <a:pt x="98" y="56"/>
                </a:lnTo>
                <a:lnTo>
                  <a:pt x="96" y="48"/>
                </a:lnTo>
                <a:lnTo>
                  <a:pt x="92" y="42"/>
                </a:lnTo>
                <a:lnTo>
                  <a:pt x="88" y="36"/>
                </a:lnTo>
                <a:lnTo>
                  <a:pt x="84" y="32"/>
                </a:lnTo>
                <a:lnTo>
                  <a:pt x="78" y="28"/>
                </a:lnTo>
                <a:lnTo>
                  <a:pt x="70" y="26"/>
                </a:lnTo>
                <a:lnTo>
                  <a:pt x="64" y="26"/>
                </a:lnTo>
                <a:lnTo>
                  <a:pt x="64" y="26"/>
                </a:lnTo>
                <a:lnTo>
                  <a:pt x="56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2" y="48"/>
                </a:lnTo>
                <a:lnTo>
                  <a:pt x="28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28" y="74"/>
                </a:lnTo>
                <a:lnTo>
                  <a:pt x="32" y="82"/>
                </a:lnTo>
                <a:lnTo>
                  <a:pt x="34" y="88"/>
                </a:lnTo>
                <a:lnTo>
                  <a:pt x="38" y="94"/>
                </a:lnTo>
                <a:lnTo>
                  <a:pt x="44" y="98"/>
                </a:lnTo>
                <a:lnTo>
                  <a:pt x="50" y="102"/>
                </a:lnTo>
                <a:lnTo>
                  <a:pt x="56" y="104"/>
                </a:lnTo>
                <a:lnTo>
                  <a:pt x="64" y="104"/>
                </a:lnTo>
                <a:lnTo>
                  <a:pt x="64" y="104"/>
                </a:lnTo>
                <a:lnTo>
                  <a:pt x="72" y="104"/>
                </a:lnTo>
                <a:lnTo>
                  <a:pt x="78" y="102"/>
                </a:lnTo>
                <a:lnTo>
                  <a:pt x="84" y="98"/>
                </a:lnTo>
                <a:lnTo>
                  <a:pt x="88" y="94"/>
                </a:lnTo>
                <a:lnTo>
                  <a:pt x="94" y="88"/>
                </a:lnTo>
                <a:lnTo>
                  <a:pt x="96" y="82"/>
                </a:lnTo>
                <a:lnTo>
                  <a:pt x="98" y="74"/>
                </a:lnTo>
                <a:lnTo>
                  <a:pt x="100" y="64"/>
                </a:lnTo>
                <a:lnTo>
                  <a:pt x="100" y="64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5" name="Freeform 226"/>
          <p:cNvSpPr>
            <a:spLocks/>
          </p:cNvSpPr>
          <p:nvPr userDrawn="1"/>
        </p:nvSpPr>
        <p:spPr bwMode="auto">
          <a:xfrm>
            <a:off x="6186488" y="1211263"/>
            <a:ext cx="93662" cy="166687"/>
          </a:xfrm>
          <a:custGeom>
            <a:avLst/>
            <a:gdLst>
              <a:gd name="T0" fmla="*/ 0 w 70"/>
              <a:gd name="T1" fmla="*/ 2 h 124"/>
              <a:gd name="T2" fmla="*/ 28 w 70"/>
              <a:gd name="T3" fmla="*/ 2 h 124"/>
              <a:gd name="T4" fmla="*/ 28 w 70"/>
              <a:gd name="T5" fmla="*/ 30 h 124"/>
              <a:gd name="T6" fmla="*/ 28 w 70"/>
              <a:gd name="T7" fmla="*/ 30 h 124"/>
              <a:gd name="T8" fmla="*/ 34 w 70"/>
              <a:gd name="T9" fmla="*/ 16 h 124"/>
              <a:gd name="T10" fmla="*/ 44 w 70"/>
              <a:gd name="T11" fmla="*/ 6 h 124"/>
              <a:gd name="T12" fmla="*/ 50 w 70"/>
              <a:gd name="T13" fmla="*/ 4 h 124"/>
              <a:gd name="T14" fmla="*/ 56 w 70"/>
              <a:gd name="T15" fmla="*/ 0 h 124"/>
              <a:gd name="T16" fmla="*/ 64 w 70"/>
              <a:gd name="T17" fmla="*/ 0 h 124"/>
              <a:gd name="T18" fmla="*/ 70 w 70"/>
              <a:gd name="T19" fmla="*/ 0 h 124"/>
              <a:gd name="T20" fmla="*/ 70 w 70"/>
              <a:gd name="T21" fmla="*/ 28 h 124"/>
              <a:gd name="T22" fmla="*/ 70 w 70"/>
              <a:gd name="T23" fmla="*/ 28 h 124"/>
              <a:gd name="T24" fmla="*/ 70 w 70"/>
              <a:gd name="T25" fmla="*/ 28 h 124"/>
              <a:gd name="T26" fmla="*/ 60 w 70"/>
              <a:gd name="T27" fmla="*/ 30 h 124"/>
              <a:gd name="T28" fmla="*/ 52 w 70"/>
              <a:gd name="T29" fmla="*/ 32 h 124"/>
              <a:gd name="T30" fmla="*/ 46 w 70"/>
              <a:gd name="T31" fmla="*/ 36 h 124"/>
              <a:gd name="T32" fmla="*/ 40 w 70"/>
              <a:gd name="T33" fmla="*/ 40 h 124"/>
              <a:gd name="T34" fmla="*/ 34 w 70"/>
              <a:gd name="T35" fmla="*/ 48 h 124"/>
              <a:gd name="T36" fmla="*/ 30 w 70"/>
              <a:gd name="T37" fmla="*/ 56 h 124"/>
              <a:gd name="T38" fmla="*/ 28 w 70"/>
              <a:gd name="T39" fmla="*/ 66 h 124"/>
              <a:gd name="T40" fmla="*/ 28 w 70"/>
              <a:gd name="T41" fmla="*/ 78 h 124"/>
              <a:gd name="T42" fmla="*/ 28 w 70"/>
              <a:gd name="T43" fmla="*/ 124 h 124"/>
              <a:gd name="T44" fmla="*/ 0 w 70"/>
              <a:gd name="T45" fmla="*/ 124 h 124"/>
              <a:gd name="T46" fmla="*/ 0 w 70"/>
              <a:gd name="T47" fmla="*/ 2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70" h="124">
                <a:moveTo>
                  <a:pt x="0" y="2"/>
                </a:moveTo>
                <a:lnTo>
                  <a:pt x="28" y="2"/>
                </a:lnTo>
                <a:lnTo>
                  <a:pt x="28" y="30"/>
                </a:lnTo>
                <a:lnTo>
                  <a:pt x="28" y="30"/>
                </a:lnTo>
                <a:lnTo>
                  <a:pt x="34" y="16"/>
                </a:lnTo>
                <a:lnTo>
                  <a:pt x="44" y="6"/>
                </a:lnTo>
                <a:lnTo>
                  <a:pt x="50" y="4"/>
                </a:lnTo>
                <a:lnTo>
                  <a:pt x="56" y="0"/>
                </a:lnTo>
                <a:lnTo>
                  <a:pt x="64" y="0"/>
                </a:lnTo>
                <a:lnTo>
                  <a:pt x="70" y="0"/>
                </a:lnTo>
                <a:lnTo>
                  <a:pt x="70" y="28"/>
                </a:lnTo>
                <a:lnTo>
                  <a:pt x="70" y="28"/>
                </a:lnTo>
                <a:lnTo>
                  <a:pt x="70" y="28"/>
                </a:lnTo>
                <a:lnTo>
                  <a:pt x="60" y="30"/>
                </a:lnTo>
                <a:lnTo>
                  <a:pt x="52" y="32"/>
                </a:lnTo>
                <a:lnTo>
                  <a:pt x="46" y="36"/>
                </a:lnTo>
                <a:lnTo>
                  <a:pt x="40" y="40"/>
                </a:lnTo>
                <a:lnTo>
                  <a:pt x="34" y="48"/>
                </a:lnTo>
                <a:lnTo>
                  <a:pt x="30" y="56"/>
                </a:lnTo>
                <a:lnTo>
                  <a:pt x="28" y="66"/>
                </a:lnTo>
                <a:lnTo>
                  <a:pt x="28" y="78"/>
                </a:lnTo>
                <a:lnTo>
                  <a:pt x="28" y="124"/>
                </a:lnTo>
                <a:lnTo>
                  <a:pt x="0" y="124"/>
                </a:lnTo>
                <a:lnTo>
                  <a:pt x="0" y="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6" name="Freeform 227"/>
          <p:cNvSpPr>
            <a:spLocks noEditPoints="1"/>
          </p:cNvSpPr>
          <p:nvPr userDrawn="1"/>
        </p:nvSpPr>
        <p:spPr bwMode="auto">
          <a:xfrm>
            <a:off x="6318250" y="1208088"/>
            <a:ext cx="176213" cy="171450"/>
          </a:xfrm>
          <a:custGeom>
            <a:avLst/>
            <a:gdLst>
              <a:gd name="T0" fmla="*/ 0 w 132"/>
              <a:gd name="T1" fmla="*/ 64 h 128"/>
              <a:gd name="T2" fmla="*/ 2 w 132"/>
              <a:gd name="T3" fmla="*/ 52 h 128"/>
              <a:gd name="T4" fmla="*/ 12 w 132"/>
              <a:gd name="T5" fmla="*/ 30 h 128"/>
              <a:gd name="T6" fmla="*/ 30 w 132"/>
              <a:gd name="T7" fmla="*/ 12 h 128"/>
              <a:gd name="T8" fmla="*/ 52 w 132"/>
              <a:gd name="T9" fmla="*/ 2 h 128"/>
              <a:gd name="T10" fmla="*/ 66 w 132"/>
              <a:gd name="T11" fmla="*/ 0 h 128"/>
              <a:gd name="T12" fmla="*/ 92 w 132"/>
              <a:gd name="T13" fmla="*/ 6 h 128"/>
              <a:gd name="T14" fmla="*/ 112 w 132"/>
              <a:gd name="T15" fmla="*/ 20 h 128"/>
              <a:gd name="T16" fmla="*/ 126 w 132"/>
              <a:gd name="T17" fmla="*/ 40 h 128"/>
              <a:gd name="T18" fmla="*/ 132 w 132"/>
              <a:gd name="T19" fmla="*/ 64 h 128"/>
              <a:gd name="T20" fmla="*/ 132 w 132"/>
              <a:gd name="T21" fmla="*/ 64 h 128"/>
              <a:gd name="T22" fmla="*/ 126 w 132"/>
              <a:gd name="T23" fmla="*/ 90 h 128"/>
              <a:gd name="T24" fmla="*/ 112 w 132"/>
              <a:gd name="T25" fmla="*/ 110 h 128"/>
              <a:gd name="T26" fmla="*/ 92 w 132"/>
              <a:gd name="T27" fmla="*/ 124 h 128"/>
              <a:gd name="T28" fmla="*/ 66 w 132"/>
              <a:gd name="T29" fmla="*/ 128 h 128"/>
              <a:gd name="T30" fmla="*/ 52 w 132"/>
              <a:gd name="T31" fmla="*/ 128 h 128"/>
              <a:gd name="T32" fmla="*/ 28 w 132"/>
              <a:gd name="T33" fmla="*/ 118 h 128"/>
              <a:gd name="T34" fmla="*/ 12 w 132"/>
              <a:gd name="T35" fmla="*/ 100 h 128"/>
              <a:gd name="T36" fmla="*/ 2 w 132"/>
              <a:gd name="T37" fmla="*/ 78 h 128"/>
              <a:gd name="T38" fmla="*/ 0 w 132"/>
              <a:gd name="T39" fmla="*/ 66 h 128"/>
              <a:gd name="T40" fmla="*/ 104 w 132"/>
              <a:gd name="T41" fmla="*/ 64 h 128"/>
              <a:gd name="T42" fmla="*/ 102 w 132"/>
              <a:gd name="T43" fmla="*/ 56 h 128"/>
              <a:gd name="T44" fmla="*/ 98 w 132"/>
              <a:gd name="T45" fmla="*/ 42 h 128"/>
              <a:gd name="T46" fmla="*/ 88 w 132"/>
              <a:gd name="T47" fmla="*/ 32 h 128"/>
              <a:gd name="T48" fmla="*/ 74 w 132"/>
              <a:gd name="T49" fmla="*/ 26 h 128"/>
              <a:gd name="T50" fmla="*/ 66 w 132"/>
              <a:gd name="T51" fmla="*/ 26 h 128"/>
              <a:gd name="T52" fmla="*/ 50 w 132"/>
              <a:gd name="T53" fmla="*/ 28 h 128"/>
              <a:gd name="T54" fmla="*/ 38 w 132"/>
              <a:gd name="T55" fmla="*/ 36 h 128"/>
              <a:gd name="T56" fmla="*/ 32 w 132"/>
              <a:gd name="T57" fmla="*/ 50 h 128"/>
              <a:gd name="T58" fmla="*/ 28 w 132"/>
              <a:gd name="T59" fmla="*/ 64 h 128"/>
              <a:gd name="T60" fmla="*/ 28 w 132"/>
              <a:gd name="T61" fmla="*/ 64 h 128"/>
              <a:gd name="T62" fmla="*/ 32 w 132"/>
              <a:gd name="T63" fmla="*/ 80 h 128"/>
              <a:gd name="T64" fmla="*/ 40 w 132"/>
              <a:gd name="T65" fmla="*/ 92 h 128"/>
              <a:gd name="T66" fmla="*/ 52 w 132"/>
              <a:gd name="T67" fmla="*/ 102 h 128"/>
              <a:gd name="T68" fmla="*/ 66 w 132"/>
              <a:gd name="T69" fmla="*/ 104 h 128"/>
              <a:gd name="T70" fmla="*/ 74 w 132"/>
              <a:gd name="T71" fmla="*/ 104 h 128"/>
              <a:gd name="T72" fmla="*/ 88 w 132"/>
              <a:gd name="T73" fmla="*/ 98 h 128"/>
              <a:gd name="T74" fmla="*/ 98 w 132"/>
              <a:gd name="T75" fmla="*/ 86 h 128"/>
              <a:gd name="T76" fmla="*/ 102 w 132"/>
              <a:gd name="T77" fmla="*/ 74 h 128"/>
              <a:gd name="T78" fmla="*/ 104 w 132"/>
              <a:gd name="T79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32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2" y="52"/>
                </a:lnTo>
                <a:lnTo>
                  <a:pt x="6" y="40"/>
                </a:lnTo>
                <a:lnTo>
                  <a:pt x="12" y="30"/>
                </a:lnTo>
                <a:lnTo>
                  <a:pt x="20" y="20"/>
                </a:lnTo>
                <a:lnTo>
                  <a:pt x="30" y="12"/>
                </a:lnTo>
                <a:lnTo>
                  <a:pt x="40" y="6"/>
                </a:lnTo>
                <a:lnTo>
                  <a:pt x="52" y="2"/>
                </a:lnTo>
                <a:lnTo>
                  <a:pt x="66" y="0"/>
                </a:lnTo>
                <a:lnTo>
                  <a:pt x="66" y="0"/>
                </a:lnTo>
                <a:lnTo>
                  <a:pt x="80" y="2"/>
                </a:lnTo>
                <a:lnTo>
                  <a:pt x="92" y="6"/>
                </a:lnTo>
                <a:lnTo>
                  <a:pt x="104" y="12"/>
                </a:lnTo>
                <a:lnTo>
                  <a:pt x="112" y="20"/>
                </a:lnTo>
                <a:lnTo>
                  <a:pt x="120" y="28"/>
                </a:lnTo>
                <a:lnTo>
                  <a:pt x="126" y="40"/>
                </a:lnTo>
                <a:lnTo>
                  <a:pt x="130" y="52"/>
                </a:lnTo>
                <a:lnTo>
                  <a:pt x="132" y="64"/>
                </a:lnTo>
                <a:lnTo>
                  <a:pt x="132" y="64"/>
                </a:lnTo>
                <a:lnTo>
                  <a:pt x="132" y="64"/>
                </a:lnTo>
                <a:lnTo>
                  <a:pt x="130" y="78"/>
                </a:lnTo>
                <a:lnTo>
                  <a:pt x="126" y="90"/>
                </a:lnTo>
                <a:lnTo>
                  <a:pt x="120" y="100"/>
                </a:lnTo>
                <a:lnTo>
                  <a:pt x="112" y="110"/>
                </a:lnTo>
                <a:lnTo>
                  <a:pt x="104" y="118"/>
                </a:lnTo>
                <a:lnTo>
                  <a:pt x="92" y="124"/>
                </a:lnTo>
                <a:lnTo>
                  <a:pt x="80" y="128"/>
                </a:lnTo>
                <a:lnTo>
                  <a:pt x="66" y="128"/>
                </a:lnTo>
                <a:lnTo>
                  <a:pt x="66" y="128"/>
                </a:lnTo>
                <a:lnTo>
                  <a:pt x="52" y="128"/>
                </a:lnTo>
                <a:lnTo>
                  <a:pt x="40" y="124"/>
                </a:lnTo>
                <a:lnTo>
                  <a:pt x="28" y="118"/>
                </a:lnTo>
                <a:lnTo>
                  <a:pt x="20" y="110"/>
                </a:lnTo>
                <a:lnTo>
                  <a:pt x="12" y="100"/>
                </a:lnTo>
                <a:lnTo>
                  <a:pt x="6" y="90"/>
                </a:lnTo>
                <a:lnTo>
                  <a:pt x="2" y="78"/>
                </a:lnTo>
                <a:lnTo>
                  <a:pt x="0" y="66"/>
                </a:lnTo>
                <a:lnTo>
                  <a:pt x="0" y="66"/>
                </a:lnTo>
                <a:close/>
                <a:moveTo>
                  <a:pt x="104" y="66"/>
                </a:moveTo>
                <a:lnTo>
                  <a:pt x="104" y="64"/>
                </a:lnTo>
                <a:lnTo>
                  <a:pt x="104" y="64"/>
                </a:lnTo>
                <a:lnTo>
                  <a:pt x="102" y="56"/>
                </a:lnTo>
                <a:lnTo>
                  <a:pt x="100" y="50"/>
                </a:lnTo>
                <a:lnTo>
                  <a:pt x="98" y="42"/>
                </a:lnTo>
                <a:lnTo>
                  <a:pt x="92" y="38"/>
                </a:lnTo>
                <a:lnTo>
                  <a:pt x="88" y="32"/>
                </a:lnTo>
                <a:lnTo>
                  <a:pt x="80" y="28"/>
                </a:lnTo>
                <a:lnTo>
                  <a:pt x="74" y="26"/>
                </a:lnTo>
                <a:lnTo>
                  <a:pt x="66" y="26"/>
                </a:lnTo>
                <a:lnTo>
                  <a:pt x="66" y="26"/>
                </a:lnTo>
                <a:lnTo>
                  <a:pt x="58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2" y="50"/>
                </a:lnTo>
                <a:lnTo>
                  <a:pt x="30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30" y="72"/>
                </a:lnTo>
                <a:lnTo>
                  <a:pt x="32" y="80"/>
                </a:lnTo>
                <a:lnTo>
                  <a:pt x="34" y="86"/>
                </a:lnTo>
                <a:lnTo>
                  <a:pt x="40" y="92"/>
                </a:lnTo>
                <a:lnTo>
                  <a:pt x="44" y="98"/>
                </a:lnTo>
                <a:lnTo>
                  <a:pt x="52" y="102"/>
                </a:lnTo>
                <a:lnTo>
                  <a:pt x="58" y="104"/>
                </a:lnTo>
                <a:lnTo>
                  <a:pt x="66" y="104"/>
                </a:lnTo>
                <a:lnTo>
                  <a:pt x="66" y="104"/>
                </a:lnTo>
                <a:lnTo>
                  <a:pt x="74" y="104"/>
                </a:lnTo>
                <a:lnTo>
                  <a:pt x="82" y="102"/>
                </a:lnTo>
                <a:lnTo>
                  <a:pt x="88" y="98"/>
                </a:lnTo>
                <a:lnTo>
                  <a:pt x="94" y="92"/>
                </a:lnTo>
                <a:lnTo>
                  <a:pt x="98" y="86"/>
                </a:lnTo>
                <a:lnTo>
                  <a:pt x="100" y="80"/>
                </a:lnTo>
                <a:lnTo>
                  <a:pt x="102" y="74"/>
                </a:lnTo>
                <a:lnTo>
                  <a:pt x="104" y="66"/>
                </a:lnTo>
                <a:lnTo>
                  <a:pt x="104" y="6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7" name="Freeform 228"/>
          <p:cNvSpPr>
            <a:spLocks noEditPoints="1"/>
          </p:cNvSpPr>
          <p:nvPr userDrawn="1"/>
        </p:nvSpPr>
        <p:spPr bwMode="auto">
          <a:xfrm>
            <a:off x="6537325" y="1211263"/>
            <a:ext cx="146050" cy="168275"/>
          </a:xfrm>
          <a:custGeom>
            <a:avLst/>
            <a:gdLst>
              <a:gd name="T0" fmla="*/ 82 w 110"/>
              <a:gd name="T1" fmla="*/ 108 h 126"/>
              <a:gd name="T2" fmla="*/ 76 w 110"/>
              <a:gd name="T3" fmla="*/ 116 h 126"/>
              <a:gd name="T4" fmla="*/ 56 w 110"/>
              <a:gd name="T5" fmla="*/ 126 h 126"/>
              <a:gd name="T6" fmla="*/ 44 w 110"/>
              <a:gd name="T7" fmla="*/ 126 h 126"/>
              <a:gd name="T8" fmla="*/ 26 w 110"/>
              <a:gd name="T9" fmla="*/ 124 h 126"/>
              <a:gd name="T10" fmla="*/ 12 w 110"/>
              <a:gd name="T11" fmla="*/ 116 h 126"/>
              <a:gd name="T12" fmla="*/ 4 w 110"/>
              <a:gd name="T13" fmla="*/ 104 h 126"/>
              <a:gd name="T14" fmla="*/ 0 w 110"/>
              <a:gd name="T15" fmla="*/ 88 h 126"/>
              <a:gd name="T16" fmla="*/ 0 w 110"/>
              <a:gd name="T17" fmla="*/ 88 h 126"/>
              <a:gd name="T18" fmla="*/ 4 w 110"/>
              <a:gd name="T19" fmla="*/ 70 h 126"/>
              <a:gd name="T20" fmla="*/ 14 w 110"/>
              <a:gd name="T21" fmla="*/ 58 h 126"/>
              <a:gd name="T22" fmla="*/ 30 w 110"/>
              <a:gd name="T23" fmla="*/ 50 h 126"/>
              <a:gd name="T24" fmla="*/ 50 w 110"/>
              <a:gd name="T25" fmla="*/ 48 h 126"/>
              <a:gd name="T26" fmla="*/ 68 w 110"/>
              <a:gd name="T27" fmla="*/ 50 h 126"/>
              <a:gd name="T28" fmla="*/ 84 w 110"/>
              <a:gd name="T29" fmla="*/ 50 h 126"/>
              <a:gd name="T30" fmla="*/ 82 w 110"/>
              <a:gd name="T31" fmla="*/ 40 h 126"/>
              <a:gd name="T32" fmla="*/ 76 w 110"/>
              <a:gd name="T33" fmla="*/ 32 h 126"/>
              <a:gd name="T34" fmla="*/ 54 w 110"/>
              <a:gd name="T35" fmla="*/ 24 h 126"/>
              <a:gd name="T36" fmla="*/ 34 w 110"/>
              <a:gd name="T37" fmla="*/ 26 h 126"/>
              <a:gd name="T38" fmla="*/ 10 w 110"/>
              <a:gd name="T39" fmla="*/ 10 h 126"/>
              <a:gd name="T40" fmla="*/ 32 w 110"/>
              <a:gd name="T41" fmla="*/ 2 h 126"/>
              <a:gd name="T42" fmla="*/ 56 w 110"/>
              <a:gd name="T43" fmla="*/ 0 h 126"/>
              <a:gd name="T44" fmla="*/ 70 w 110"/>
              <a:gd name="T45" fmla="*/ 0 h 126"/>
              <a:gd name="T46" fmla="*/ 90 w 110"/>
              <a:gd name="T47" fmla="*/ 8 h 126"/>
              <a:gd name="T48" fmla="*/ 104 w 110"/>
              <a:gd name="T49" fmla="*/ 20 h 126"/>
              <a:gd name="T50" fmla="*/ 110 w 110"/>
              <a:gd name="T51" fmla="*/ 40 h 126"/>
              <a:gd name="T52" fmla="*/ 110 w 110"/>
              <a:gd name="T53" fmla="*/ 124 h 126"/>
              <a:gd name="T54" fmla="*/ 84 w 110"/>
              <a:gd name="T55" fmla="*/ 72 h 126"/>
              <a:gd name="T56" fmla="*/ 72 w 110"/>
              <a:gd name="T57" fmla="*/ 70 h 126"/>
              <a:gd name="T58" fmla="*/ 56 w 110"/>
              <a:gd name="T59" fmla="*/ 68 h 126"/>
              <a:gd name="T60" fmla="*/ 34 w 110"/>
              <a:gd name="T61" fmla="*/ 72 h 126"/>
              <a:gd name="T62" fmla="*/ 28 w 110"/>
              <a:gd name="T63" fmla="*/ 86 h 126"/>
              <a:gd name="T64" fmla="*/ 28 w 110"/>
              <a:gd name="T65" fmla="*/ 88 h 126"/>
              <a:gd name="T66" fmla="*/ 34 w 110"/>
              <a:gd name="T67" fmla="*/ 100 h 126"/>
              <a:gd name="T68" fmla="*/ 52 w 110"/>
              <a:gd name="T69" fmla="*/ 106 h 126"/>
              <a:gd name="T70" fmla="*/ 64 w 110"/>
              <a:gd name="T71" fmla="*/ 104 h 126"/>
              <a:gd name="T72" fmla="*/ 82 w 110"/>
              <a:gd name="T73" fmla="*/ 90 h 126"/>
              <a:gd name="T74" fmla="*/ 84 w 110"/>
              <a:gd name="T75" fmla="*/ 8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0" h="126">
                <a:moveTo>
                  <a:pt x="82" y="124"/>
                </a:moveTo>
                <a:lnTo>
                  <a:pt x="82" y="108"/>
                </a:lnTo>
                <a:lnTo>
                  <a:pt x="82" y="108"/>
                </a:lnTo>
                <a:lnTo>
                  <a:pt x="76" y="116"/>
                </a:lnTo>
                <a:lnTo>
                  <a:pt x="66" y="122"/>
                </a:lnTo>
                <a:lnTo>
                  <a:pt x="56" y="126"/>
                </a:lnTo>
                <a:lnTo>
                  <a:pt x="44" y="126"/>
                </a:lnTo>
                <a:lnTo>
                  <a:pt x="44" y="126"/>
                </a:lnTo>
                <a:lnTo>
                  <a:pt x="34" y="126"/>
                </a:lnTo>
                <a:lnTo>
                  <a:pt x="26" y="124"/>
                </a:lnTo>
                <a:lnTo>
                  <a:pt x="20" y="120"/>
                </a:lnTo>
                <a:lnTo>
                  <a:pt x="12" y="116"/>
                </a:lnTo>
                <a:lnTo>
                  <a:pt x="8" y="112"/>
                </a:lnTo>
                <a:lnTo>
                  <a:pt x="4" y="104"/>
                </a:lnTo>
                <a:lnTo>
                  <a:pt x="0" y="98"/>
                </a:lnTo>
                <a:lnTo>
                  <a:pt x="0" y="88"/>
                </a:lnTo>
                <a:lnTo>
                  <a:pt x="0" y="88"/>
                </a:lnTo>
                <a:lnTo>
                  <a:pt x="0" y="88"/>
                </a:lnTo>
                <a:lnTo>
                  <a:pt x="0" y="78"/>
                </a:lnTo>
                <a:lnTo>
                  <a:pt x="4" y="70"/>
                </a:lnTo>
                <a:lnTo>
                  <a:pt x="8" y="64"/>
                </a:lnTo>
                <a:lnTo>
                  <a:pt x="14" y="58"/>
                </a:lnTo>
                <a:lnTo>
                  <a:pt x="22" y="54"/>
                </a:lnTo>
                <a:lnTo>
                  <a:pt x="30" y="50"/>
                </a:lnTo>
                <a:lnTo>
                  <a:pt x="40" y="48"/>
                </a:lnTo>
                <a:lnTo>
                  <a:pt x="50" y="48"/>
                </a:lnTo>
                <a:lnTo>
                  <a:pt x="50" y="48"/>
                </a:lnTo>
                <a:lnTo>
                  <a:pt x="68" y="50"/>
                </a:lnTo>
                <a:lnTo>
                  <a:pt x="84" y="54"/>
                </a:lnTo>
                <a:lnTo>
                  <a:pt x="84" y="50"/>
                </a:lnTo>
                <a:lnTo>
                  <a:pt x="84" y="50"/>
                </a:lnTo>
                <a:lnTo>
                  <a:pt x="82" y="40"/>
                </a:lnTo>
                <a:lnTo>
                  <a:pt x="78" y="36"/>
                </a:lnTo>
                <a:lnTo>
                  <a:pt x="76" y="32"/>
                </a:lnTo>
                <a:lnTo>
                  <a:pt x="66" y="26"/>
                </a:lnTo>
                <a:lnTo>
                  <a:pt x="54" y="24"/>
                </a:lnTo>
                <a:lnTo>
                  <a:pt x="54" y="24"/>
                </a:lnTo>
                <a:lnTo>
                  <a:pt x="34" y="26"/>
                </a:lnTo>
                <a:lnTo>
                  <a:pt x="18" y="32"/>
                </a:lnTo>
                <a:lnTo>
                  <a:pt x="10" y="10"/>
                </a:lnTo>
                <a:lnTo>
                  <a:pt x="10" y="10"/>
                </a:lnTo>
                <a:lnTo>
                  <a:pt x="32" y="2"/>
                </a:lnTo>
                <a:lnTo>
                  <a:pt x="44" y="0"/>
                </a:lnTo>
                <a:lnTo>
                  <a:pt x="56" y="0"/>
                </a:lnTo>
                <a:lnTo>
                  <a:pt x="56" y="0"/>
                </a:lnTo>
                <a:lnTo>
                  <a:pt x="70" y="0"/>
                </a:lnTo>
                <a:lnTo>
                  <a:pt x="80" y="4"/>
                </a:lnTo>
                <a:lnTo>
                  <a:pt x="90" y="8"/>
                </a:lnTo>
                <a:lnTo>
                  <a:pt x="98" y="14"/>
                </a:lnTo>
                <a:lnTo>
                  <a:pt x="104" y="20"/>
                </a:lnTo>
                <a:lnTo>
                  <a:pt x="108" y="30"/>
                </a:lnTo>
                <a:lnTo>
                  <a:pt x="110" y="40"/>
                </a:lnTo>
                <a:lnTo>
                  <a:pt x="110" y="52"/>
                </a:lnTo>
                <a:lnTo>
                  <a:pt x="110" y="124"/>
                </a:lnTo>
                <a:lnTo>
                  <a:pt x="82" y="124"/>
                </a:lnTo>
                <a:close/>
                <a:moveTo>
                  <a:pt x="84" y="72"/>
                </a:moveTo>
                <a:lnTo>
                  <a:pt x="84" y="72"/>
                </a:lnTo>
                <a:lnTo>
                  <a:pt x="72" y="70"/>
                </a:lnTo>
                <a:lnTo>
                  <a:pt x="56" y="68"/>
                </a:lnTo>
                <a:lnTo>
                  <a:pt x="56" y="68"/>
                </a:lnTo>
                <a:lnTo>
                  <a:pt x="44" y="70"/>
                </a:lnTo>
                <a:lnTo>
                  <a:pt x="34" y="72"/>
                </a:lnTo>
                <a:lnTo>
                  <a:pt x="30" y="78"/>
                </a:lnTo>
                <a:lnTo>
                  <a:pt x="28" y="86"/>
                </a:lnTo>
                <a:lnTo>
                  <a:pt x="28" y="88"/>
                </a:lnTo>
                <a:lnTo>
                  <a:pt x="28" y="88"/>
                </a:lnTo>
                <a:lnTo>
                  <a:pt x="30" y="94"/>
                </a:lnTo>
                <a:lnTo>
                  <a:pt x="34" y="100"/>
                </a:lnTo>
                <a:lnTo>
                  <a:pt x="42" y="104"/>
                </a:lnTo>
                <a:lnTo>
                  <a:pt x="52" y="106"/>
                </a:lnTo>
                <a:lnTo>
                  <a:pt x="52" y="106"/>
                </a:lnTo>
                <a:lnTo>
                  <a:pt x="64" y="104"/>
                </a:lnTo>
                <a:lnTo>
                  <a:pt x="74" y="98"/>
                </a:lnTo>
                <a:lnTo>
                  <a:pt x="82" y="90"/>
                </a:lnTo>
                <a:lnTo>
                  <a:pt x="84" y="86"/>
                </a:lnTo>
                <a:lnTo>
                  <a:pt x="84" y="80"/>
                </a:lnTo>
                <a:lnTo>
                  <a:pt x="84" y="72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8" name="Freeform 229"/>
          <p:cNvSpPr>
            <a:spLocks/>
          </p:cNvSpPr>
          <p:nvPr userDrawn="1"/>
        </p:nvSpPr>
        <p:spPr bwMode="auto">
          <a:xfrm>
            <a:off x="6737350" y="1208088"/>
            <a:ext cx="152400" cy="171450"/>
          </a:xfrm>
          <a:custGeom>
            <a:avLst/>
            <a:gdLst>
              <a:gd name="T0" fmla="*/ 0 w 114"/>
              <a:gd name="T1" fmla="*/ 66 h 128"/>
              <a:gd name="T2" fmla="*/ 0 w 114"/>
              <a:gd name="T3" fmla="*/ 64 h 128"/>
              <a:gd name="T4" fmla="*/ 0 w 114"/>
              <a:gd name="T5" fmla="*/ 64 h 128"/>
              <a:gd name="T6" fmla="*/ 2 w 114"/>
              <a:gd name="T7" fmla="*/ 52 h 128"/>
              <a:gd name="T8" fmla="*/ 6 w 114"/>
              <a:gd name="T9" fmla="*/ 40 h 128"/>
              <a:gd name="T10" fmla="*/ 10 w 114"/>
              <a:gd name="T11" fmla="*/ 30 h 128"/>
              <a:gd name="T12" fmla="*/ 18 w 114"/>
              <a:gd name="T13" fmla="*/ 20 h 128"/>
              <a:gd name="T14" fmla="*/ 28 w 114"/>
              <a:gd name="T15" fmla="*/ 12 h 128"/>
              <a:gd name="T16" fmla="*/ 38 w 114"/>
              <a:gd name="T17" fmla="*/ 6 h 128"/>
              <a:gd name="T18" fmla="*/ 50 w 114"/>
              <a:gd name="T19" fmla="*/ 2 h 128"/>
              <a:gd name="T20" fmla="*/ 64 w 114"/>
              <a:gd name="T21" fmla="*/ 0 h 128"/>
              <a:gd name="T22" fmla="*/ 64 w 114"/>
              <a:gd name="T23" fmla="*/ 0 h 128"/>
              <a:gd name="T24" fmla="*/ 80 w 114"/>
              <a:gd name="T25" fmla="*/ 2 h 128"/>
              <a:gd name="T26" fmla="*/ 92 w 114"/>
              <a:gd name="T27" fmla="*/ 6 h 128"/>
              <a:gd name="T28" fmla="*/ 104 w 114"/>
              <a:gd name="T29" fmla="*/ 14 h 128"/>
              <a:gd name="T30" fmla="*/ 114 w 114"/>
              <a:gd name="T31" fmla="*/ 22 h 128"/>
              <a:gd name="T32" fmla="*/ 96 w 114"/>
              <a:gd name="T33" fmla="*/ 40 h 128"/>
              <a:gd name="T34" fmla="*/ 96 w 114"/>
              <a:gd name="T35" fmla="*/ 40 h 128"/>
              <a:gd name="T36" fmla="*/ 90 w 114"/>
              <a:gd name="T37" fmla="*/ 34 h 128"/>
              <a:gd name="T38" fmla="*/ 82 w 114"/>
              <a:gd name="T39" fmla="*/ 30 h 128"/>
              <a:gd name="T40" fmla="*/ 74 w 114"/>
              <a:gd name="T41" fmla="*/ 26 h 128"/>
              <a:gd name="T42" fmla="*/ 64 w 114"/>
              <a:gd name="T43" fmla="*/ 26 h 128"/>
              <a:gd name="T44" fmla="*/ 64 w 114"/>
              <a:gd name="T45" fmla="*/ 26 h 128"/>
              <a:gd name="T46" fmla="*/ 56 w 114"/>
              <a:gd name="T47" fmla="*/ 26 h 128"/>
              <a:gd name="T48" fmla="*/ 50 w 114"/>
              <a:gd name="T49" fmla="*/ 28 h 128"/>
              <a:gd name="T50" fmla="*/ 44 w 114"/>
              <a:gd name="T51" fmla="*/ 32 h 128"/>
              <a:gd name="T52" fmla="*/ 38 w 114"/>
              <a:gd name="T53" fmla="*/ 36 h 128"/>
              <a:gd name="T54" fmla="*/ 34 w 114"/>
              <a:gd name="T55" fmla="*/ 42 h 128"/>
              <a:gd name="T56" fmla="*/ 32 w 114"/>
              <a:gd name="T57" fmla="*/ 50 h 128"/>
              <a:gd name="T58" fmla="*/ 30 w 114"/>
              <a:gd name="T59" fmla="*/ 56 h 128"/>
              <a:gd name="T60" fmla="*/ 28 w 114"/>
              <a:gd name="T61" fmla="*/ 64 h 128"/>
              <a:gd name="T62" fmla="*/ 28 w 114"/>
              <a:gd name="T63" fmla="*/ 64 h 128"/>
              <a:gd name="T64" fmla="*/ 28 w 114"/>
              <a:gd name="T65" fmla="*/ 64 h 128"/>
              <a:gd name="T66" fmla="*/ 30 w 114"/>
              <a:gd name="T67" fmla="*/ 72 h 128"/>
              <a:gd name="T68" fmla="*/ 32 w 114"/>
              <a:gd name="T69" fmla="*/ 80 h 128"/>
              <a:gd name="T70" fmla="*/ 34 w 114"/>
              <a:gd name="T71" fmla="*/ 86 h 128"/>
              <a:gd name="T72" fmla="*/ 38 w 114"/>
              <a:gd name="T73" fmla="*/ 92 h 128"/>
              <a:gd name="T74" fmla="*/ 44 w 114"/>
              <a:gd name="T75" fmla="*/ 98 h 128"/>
              <a:gd name="T76" fmla="*/ 50 w 114"/>
              <a:gd name="T77" fmla="*/ 102 h 128"/>
              <a:gd name="T78" fmla="*/ 58 w 114"/>
              <a:gd name="T79" fmla="*/ 104 h 128"/>
              <a:gd name="T80" fmla="*/ 66 w 114"/>
              <a:gd name="T81" fmla="*/ 104 h 128"/>
              <a:gd name="T82" fmla="*/ 66 w 114"/>
              <a:gd name="T83" fmla="*/ 104 h 128"/>
              <a:gd name="T84" fmla="*/ 74 w 114"/>
              <a:gd name="T85" fmla="*/ 104 h 128"/>
              <a:gd name="T86" fmla="*/ 82 w 114"/>
              <a:gd name="T87" fmla="*/ 100 h 128"/>
              <a:gd name="T88" fmla="*/ 90 w 114"/>
              <a:gd name="T89" fmla="*/ 96 h 128"/>
              <a:gd name="T90" fmla="*/ 98 w 114"/>
              <a:gd name="T91" fmla="*/ 90 h 128"/>
              <a:gd name="T92" fmla="*/ 114 w 114"/>
              <a:gd name="T93" fmla="*/ 106 h 128"/>
              <a:gd name="T94" fmla="*/ 114 w 114"/>
              <a:gd name="T95" fmla="*/ 106 h 128"/>
              <a:gd name="T96" fmla="*/ 104 w 114"/>
              <a:gd name="T97" fmla="*/ 114 h 128"/>
              <a:gd name="T98" fmla="*/ 94 w 114"/>
              <a:gd name="T99" fmla="*/ 122 h 128"/>
              <a:gd name="T100" fmla="*/ 80 w 114"/>
              <a:gd name="T101" fmla="*/ 128 h 128"/>
              <a:gd name="T102" fmla="*/ 64 w 114"/>
              <a:gd name="T103" fmla="*/ 128 h 128"/>
              <a:gd name="T104" fmla="*/ 64 w 114"/>
              <a:gd name="T105" fmla="*/ 128 h 128"/>
              <a:gd name="T106" fmla="*/ 50 w 114"/>
              <a:gd name="T107" fmla="*/ 128 h 128"/>
              <a:gd name="T108" fmla="*/ 38 w 114"/>
              <a:gd name="T109" fmla="*/ 124 h 128"/>
              <a:gd name="T110" fmla="*/ 28 w 114"/>
              <a:gd name="T111" fmla="*/ 118 h 128"/>
              <a:gd name="T112" fmla="*/ 18 w 114"/>
              <a:gd name="T113" fmla="*/ 110 h 128"/>
              <a:gd name="T114" fmla="*/ 10 w 114"/>
              <a:gd name="T115" fmla="*/ 100 h 128"/>
              <a:gd name="T116" fmla="*/ 6 w 114"/>
              <a:gd name="T117" fmla="*/ 90 h 128"/>
              <a:gd name="T118" fmla="*/ 2 w 114"/>
              <a:gd name="T119" fmla="*/ 78 h 128"/>
              <a:gd name="T120" fmla="*/ 0 w 114"/>
              <a:gd name="T121" fmla="*/ 66 h 128"/>
              <a:gd name="T122" fmla="*/ 0 w 114"/>
              <a:gd name="T123" fmla="*/ 66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4" h="128">
                <a:moveTo>
                  <a:pt x="0" y="66"/>
                </a:moveTo>
                <a:lnTo>
                  <a:pt x="0" y="64"/>
                </a:lnTo>
                <a:lnTo>
                  <a:pt x="0" y="64"/>
                </a:lnTo>
                <a:lnTo>
                  <a:pt x="2" y="52"/>
                </a:lnTo>
                <a:lnTo>
                  <a:pt x="6" y="40"/>
                </a:lnTo>
                <a:lnTo>
                  <a:pt x="10" y="30"/>
                </a:lnTo>
                <a:lnTo>
                  <a:pt x="18" y="20"/>
                </a:lnTo>
                <a:lnTo>
                  <a:pt x="28" y="12"/>
                </a:lnTo>
                <a:lnTo>
                  <a:pt x="38" y="6"/>
                </a:lnTo>
                <a:lnTo>
                  <a:pt x="50" y="2"/>
                </a:lnTo>
                <a:lnTo>
                  <a:pt x="64" y="0"/>
                </a:lnTo>
                <a:lnTo>
                  <a:pt x="64" y="0"/>
                </a:lnTo>
                <a:lnTo>
                  <a:pt x="80" y="2"/>
                </a:lnTo>
                <a:lnTo>
                  <a:pt x="92" y="6"/>
                </a:lnTo>
                <a:lnTo>
                  <a:pt x="104" y="14"/>
                </a:lnTo>
                <a:lnTo>
                  <a:pt x="114" y="22"/>
                </a:lnTo>
                <a:lnTo>
                  <a:pt x="96" y="40"/>
                </a:lnTo>
                <a:lnTo>
                  <a:pt x="96" y="40"/>
                </a:lnTo>
                <a:lnTo>
                  <a:pt x="90" y="34"/>
                </a:lnTo>
                <a:lnTo>
                  <a:pt x="82" y="30"/>
                </a:lnTo>
                <a:lnTo>
                  <a:pt x="74" y="26"/>
                </a:lnTo>
                <a:lnTo>
                  <a:pt x="64" y="26"/>
                </a:lnTo>
                <a:lnTo>
                  <a:pt x="64" y="26"/>
                </a:lnTo>
                <a:lnTo>
                  <a:pt x="56" y="26"/>
                </a:lnTo>
                <a:lnTo>
                  <a:pt x="50" y="28"/>
                </a:lnTo>
                <a:lnTo>
                  <a:pt x="44" y="32"/>
                </a:lnTo>
                <a:lnTo>
                  <a:pt x="38" y="36"/>
                </a:lnTo>
                <a:lnTo>
                  <a:pt x="34" y="42"/>
                </a:lnTo>
                <a:lnTo>
                  <a:pt x="32" y="50"/>
                </a:lnTo>
                <a:lnTo>
                  <a:pt x="30" y="56"/>
                </a:lnTo>
                <a:lnTo>
                  <a:pt x="28" y="64"/>
                </a:lnTo>
                <a:lnTo>
                  <a:pt x="28" y="64"/>
                </a:lnTo>
                <a:lnTo>
                  <a:pt x="28" y="64"/>
                </a:lnTo>
                <a:lnTo>
                  <a:pt x="30" y="72"/>
                </a:lnTo>
                <a:lnTo>
                  <a:pt x="32" y="80"/>
                </a:lnTo>
                <a:lnTo>
                  <a:pt x="34" y="86"/>
                </a:lnTo>
                <a:lnTo>
                  <a:pt x="38" y="92"/>
                </a:lnTo>
                <a:lnTo>
                  <a:pt x="44" y="98"/>
                </a:lnTo>
                <a:lnTo>
                  <a:pt x="50" y="102"/>
                </a:lnTo>
                <a:lnTo>
                  <a:pt x="58" y="104"/>
                </a:lnTo>
                <a:lnTo>
                  <a:pt x="66" y="104"/>
                </a:lnTo>
                <a:lnTo>
                  <a:pt x="66" y="104"/>
                </a:lnTo>
                <a:lnTo>
                  <a:pt x="74" y="104"/>
                </a:lnTo>
                <a:lnTo>
                  <a:pt x="82" y="100"/>
                </a:lnTo>
                <a:lnTo>
                  <a:pt x="90" y="96"/>
                </a:lnTo>
                <a:lnTo>
                  <a:pt x="98" y="90"/>
                </a:lnTo>
                <a:lnTo>
                  <a:pt x="114" y="106"/>
                </a:lnTo>
                <a:lnTo>
                  <a:pt x="114" y="106"/>
                </a:lnTo>
                <a:lnTo>
                  <a:pt x="104" y="114"/>
                </a:lnTo>
                <a:lnTo>
                  <a:pt x="94" y="122"/>
                </a:lnTo>
                <a:lnTo>
                  <a:pt x="80" y="128"/>
                </a:lnTo>
                <a:lnTo>
                  <a:pt x="64" y="128"/>
                </a:lnTo>
                <a:lnTo>
                  <a:pt x="64" y="128"/>
                </a:lnTo>
                <a:lnTo>
                  <a:pt x="50" y="128"/>
                </a:lnTo>
                <a:lnTo>
                  <a:pt x="38" y="124"/>
                </a:lnTo>
                <a:lnTo>
                  <a:pt x="28" y="118"/>
                </a:lnTo>
                <a:lnTo>
                  <a:pt x="18" y="110"/>
                </a:lnTo>
                <a:lnTo>
                  <a:pt x="10" y="100"/>
                </a:lnTo>
                <a:lnTo>
                  <a:pt x="6" y="90"/>
                </a:lnTo>
                <a:lnTo>
                  <a:pt x="2" y="78"/>
                </a:lnTo>
                <a:lnTo>
                  <a:pt x="0" y="66"/>
                </a:lnTo>
                <a:lnTo>
                  <a:pt x="0" y="6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9" name="Freeform 230"/>
          <p:cNvSpPr>
            <a:spLocks/>
          </p:cNvSpPr>
          <p:nvPr userDrawn="1"/>
        </p:nvSpPr>
        <p:spPr bwMode="auto">
          <a:xfrm>
            <a:off x="6940550" y="1149350"/>
            <a:ext cx="147638" cy="228600"/>
          </a:xfrm>
          <a:custGeom>
            <a:avLst/>
            <a:gdLst>
              <a:gd name="T0" fmla="*/ 0 w 110"/>
              <a:gd name="T1" fmla="*/ 0 h 170"/>
              <a:gd name="T2" fmla="*/ 28 w 110"/>
              <a:gd name="T3" fmla="*/ 0 h 170"/>
              <a:gd name="T4" fmla="*/ 28 w 110"/>
              <a:gd name="T5" fmla="*/ 66 h 170"/>
              <a:gd name="T6" fmla="*/ 28 w 110"/>
              <a:gd name="T7" fmla="*/ 66 h 170"/>
              <a:gd name="T8" fmla="*/ 34 w 110"/>
              <a:gd name="T9" fmla="*/ 58 h 170"/>
              <a:gd name="T10" fmla="*/ 42 w 110"/>
              <a:gd name="T11" fmla="*/ 52 h 170"/>
              <a:gd name="T12" fmla="*/ 52 w 110"/>
              <a:gd name="T13" fmla="*/ 46 h 170"/>
              <a:gd name="T14" fmla="*/ 66 w 110"/>
              <a:gd name="T15" fmla="*/ 44 h 170"/>
              <a:gd name="T16" fmla="*/ 66 w 110"/>
              <a:gd name="T17" fmla="*/ 44 h 170"/>
              <a:gd name="T18" fmla="*/ 76 w 110"/>
              <a:gd name="T19" fmla="*/ 46 h 170"/>
              <a:gd name="T20" fmla="*/ 84 w 110"/>
              <a:gd name="T21" fmla="*/ 48 h 170"/>
              <a:gd name="T22" fmla="*/ 92 w 110"/>
              <a:gd name="T23" fmla="*/ 52 h 170"/>
              <a:gd name="T24" fmla="*/ 98 w 110"/>
              <a:gd name="T25" fmla="*/ 58 h 170"/>
              <a:gd name="T26" fmla="*/ 102 w 110"/>
              <a:gd name="T27" fmla="*/ 64 h 170"/>
              <a:gd name="T28" fmla="*/ 106 w 110"/>
              <a:gd name="T29" fmla="*/ 72 h 170"/>
              <a:gd name="T30" fmla="*/ 108 w 110"/>
              <a:gd name="T31" fmla="*/ 82 h 170"/>
              <a:gd name="T32" fmla="*/ 110 w 110"/>
              <a:gd name="T33" fmla="*/ 92 h 170"/>
              <a:gd name="T34" fmla="*/ 110 w 110"/>
              <a:gd name="T35" fmla="*/ 170 h 170"/>
              <a:gd name="T36" fmla="*/ 82 w 110"/>
              <a:gd name="T37" fmla="*/ 170 h 170"/>
              <a:gd name="T38" fmla="*/ 82 w 110"/>
              <a:gd name="T39" fmla="*/ 100 h 170"/>
              <a:gd name="T40" fmla="*/ 82 w 110"/>
              <a:gd name="T41" fmla="*/ 100 h 170"/>
              <a:gd name="T42" fmla="*/ 80 w 110"/>
              <a:gd name="T43" fmla="*/ 88 h 170"/>
              <a:gd name="T44" fmla="*/ 74 w 110"/>
              <a:gd name="T45" fmla="*/ 78 h 170"/>
              <a:gd name="T46" fmla="*/ 66 w 110"/>
              <a:gd name="T47" fmla="*/ 72 h 170"/>
              <a:gd name="T48" fmla="*/ 54 w 110"/>
              <a:gd name="T49" fmla="*/ 70 h 170"/>
              <a:gd name="T50" fmla="*/ 54 w 110"/>
              <a:gd name="T51" fmla="*/ 70 h 170"/>
              <a:gd name="T52" fmla="*/ 44 w 110"/>
              <a:gd name="T53" fmla="*/ 72 h 170"/>
              <a:gd name="T54" fmla="*/ 36 w 110"/>
              <a:gd name="T55" fmla="*/ 78 h 170"/>
              <a:gd name="T56" fmla="*/ 30 w 110"/>
              <a:gd name="T57" fmla="*/ 88 h 170"/>
              <a:gd name="T58" fmla="*/ 28 w 110"/>
              <a:gd name="T59" fmla="*/ 100 h 170"/>
              <a:gd name="T60" fmla="*/ 28 w 110"/>
              <a:gd name="T61" fmla="*/ 170 h 170"/>
              <a:gd name="T62" fmla="*/ 0 w 110"/>
              <a:gd name="T63" fmla="*/ 170 h 170"/>
              <a:gd name="T64" fmla="*/ 0 w 110"/>
              <a:gd name="T65" fmla="*/ 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0" h="170">
                <a:moveTo>
                  <a:pt x="0" y="0"/>
                </a:moveTo>
                <a:lnTo>
                  <a:pt x="28" y="0"/>
                </a:lnTo>
                <a:lnTo>
                  <a:pt x="28" y="66"/>
                </a:lnTo>
                <a:lnTo>
                  <a:pt x="28" y="66"/>
                </a:lnTo>
                <a:lnTo>
                  <a:pt x="34" y="58"/>
                </a:lnTo>
                <a:lnTo>
                  <a:pt x="42" y="52"/>
                </a:lnTo>
                <a:lnTo>
                  <a:pt x="52" y="46"/>
                </a:lnTo>
                <a:lnTo>
                  <a:pt x="66" y="44"/>
                </a:lnTo>
                <a:lnTo>
                  <a:pt x="66" y="44"/>
                </a:lnTo>
                <a:lnTo>
                  <a:pt x="76" y="46"/>
                </a:lnTo>
                <a:lnTo>
                  <a:pt x="84" y="48"/>
                </a:lnTo>
                <a:lnTo>
                  <a:pt x="92" y="52"/>
                </a:lnTo>
                <a:lnTo>
                  <a:pt x="98" y="58"/>
                </a:lnTo>
                <a:lnTo>
                  <a:pt x="102" y="64"/>
                </a:lnTo>
                <a:lnTo>
                  <a:pt x="106" y="72"/>
                </a:lnTo>
                <a:lnTo>
                  <a:pt x="108" y="82"/>
                </a:lnTo>
                <a:lnTo>
                  <a:pt x="110" y="92"/>
                </a:lnTo>
                <a:lnTo>
                  <a:pt x="110" y="170"/>
                </a:lnTo>
                <a:lnTo>
                  <a:pt x="82" y="170"/>
                </a:lnTo>
                <a:lnTo>
                  <a:pt x="82" y="100"/>
                </a:lnTo>
                <a:lnTo>
                  <a:pt x="82" y="100"/>
                </a:lnTo>
                <a:lnTo>
                  <a:pt x="80" y="88"/>
                </a:lnTo>
                <a:lnTo>
                  <a:pt x="74" y="78"/>
                </a:lnTo>
                <a:lnTo>
                  <a:pt x="66" y="72"/>
                </a:lnTo>
                <a:lnTo>
                  <a:pt x="54" y="70"/>
                </a:lnTo>
                <a:lnTo>
                  <a:pt x="54" y="70"/>
                </a:lnTo>
                <a:lnTo>
                  <a:pt x="44" y="72"/>
                </a:lnTo>
                <a:lnTo>
                  <a:pt x="36" y="78"/>
                </a:lnTo>
                <a:lnTo>
                  <a:pt x="30" y="88"/>
                </a:lnTo>
                <a:lnTo>
                  <a:pt x="28" y="100"/>
                </a:lnTo>
                <a:lnTo>
                  <a:pt x="28" y="170"/>
                </a:lnTo>
                <a:lnTo>
                  <a:pt x="0" y="170"/>
                </a:lnTo>
                <a:lnTo>
                  <a:pt x="0" y="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0" name="Freeform 232"/>
          <p:cNvSpPr>
            <a:spLocks/>
          </p:cNvSpPr>
          <p:nvPr userDrawn="1"/>
        </p:nvSpPr>
        <p:spPr bwMode="auto">
          <a:xfrm>
            <a:off x="1220788" y="285750"/>
            <a:ext cx="654050" cy="736600"/>
          </a:xfrm>
          <a:custGeom>
            <a:avLst/>
            <a:gdLst>
              <a:gd name="T0" fmla="*/ 0 w 490"/>
              <a:gd name="T1" fmla="*/ 274 h 548"/>
              <a:gd name="T2" fmla="*/ 2 w 490"/>
              <a:gd name="T3" fmla="*/ 246 h 548"/>
              <a:gd name="T4" fmla="*/ 12 w 490"/>
              <a:gd name="T5" fmla="*/ 194 h 548"/>
              <a:gd name="T6" fmla="*/ 32 w 490"/>
              <a:gd name="T7" fmla="*/ 144 h 548"/>
              <a:gd name="T8" fmla="*/ 60 w 490"/>
              <a:gd name="T9" fmla="*/ 100 h 548"/>
              <a:gd name="T10" fmla="*/ 96 w 490"/>
              <a:gd name="T11" fmla="*/ 64 h 548"/>
              <a:gd name="T12" fmla="*/ 140 w 490"/>
              <a:gd name="T13" fmla="*/ 34 h 548"/>
              <a:gd name="T14" fmla="*/ 190 w 490"/>
              <a:gd name="T15" fmla="*/ 12 h 548"/>
              <a:gd name="T16" fmla="*/ 246 w 490"/>
              <a:gd name="T17" fmla="*/ 2 h 548"/>
              <a:gd name="T18" fmla="*/ 276 w 490"/>
              <a:gd name="T19" fmla="*/ 0 h 548"/>
              <a:gd name="T20" fmla="*/ 344 w 490"/>
              <a:gd name="T21" fmla="*/ 6 h 548"/>
              <a:gd name="T22" fmla="*/ 400 w 490"/>
              <a:gd name="T23" fmla="*/ 24 h 548"/>
              <a:gd name="T24" fmla="*/ 446 w 490"/>
              <a:gd name="T25" fmla="*/ 50 h 548"/>
              <a:gd name="T26" fmla="*/ 486 w 490"/>
              <a:gd name="T27" fmla="*/ 82 h 548"/>
              <a:gd name="T28" fmla="*/ 412 w 490"/>
              <a:gd name="T29" fmla="*/ 168 h 548"/>
              <a:gd name="T30" fmla="*/ 380 w 490"/>
              <a:gd name="T31" fmla="*/ 142 h 548"/>
              <a:gd name="T32" fmla="*/ 348 w 490"/>
              <a:gd name="T33" fmla="*/ 124 h 548"/>
              <a:gd name="T34" fmla="*/ 314 w 490"/>
              <a:gd name="T35" fmla="*/ 112 h 548"/>
              <a:gd name="T36" fmla="*/ 276 w 490"/>
              <a:gd name="T37" fmla="*/ 108 h 548"/>
              <a:gd name="T38" fmla="*/ 260 w 490"/>
              <a:gd name="T39" fmla="*/ 108 h 548"/>
              <a:gd name="T40" fmla="*/ 228 w 490"/>
              <a:gd name="T41" fmla="*/ 116 h 548"/>
              <a:gd name="T42" fmla="*/ 200 w 490"/>
              <a:gd name="T43" fmla="*/ 128 h 548"/>
              <a:gd name="T44" fmla="*/ 176 w 490"/>
              <a:gd name="T45" fmla="*/ 146 h 548"/>
              <a:gd name="T46" fmla="*/ 156 w 490"/>
              <a:gd name="T47" fmla="*/ 168 h 548"/>
              <a:gd name="T48" fmla="*/ 140 w 490"/>
              <a:gd name="T49" fmla="*/ 194 h 548"/>
              <a:gd name="T50" fmla="*/ 130 w 490"/>
              <a:gd name="T51" fmla="*/ 224 h 548"/>
              <a:gd name="T52" fmla="*/ 124 w 490"/>
              <a:gd name="T53" fmla="*/ 256 h 548"/>
              <a:gd name="T54" fmla="*/ 122 w 490"/>
              <a:gd name="T55" fmla="*/ 274 h 548"/>
              <a:gd name="T56" fmla="*/ 124 w 490"/>
              <a:gd name="T57" fmla="*/ 292 h 548"/>
              <a:gd name="T58" fmla="*/ 128 w 490"/>
              <a:gd name="T59" fmla="*/ 324 h 548"/>
              <a:gd name="T60" fmla="*/ 140 w 490"/>
              <a:gd name="T61" fmla="*/ 352 h 548"/>
              <a:gd name="T62" fmla="*/ 156 w 490"/>
              <a:gd name="T63" fmla="*/ 380 h 548"/>
              <a:gd name="T64" fmla="*/ 176 w 490"/>
              <a:gd name="T65" fmla="*/ 402 h 548"/>
              <a:gd name="T66" fmla="*/ 200 w 490"/>
              <a:gd name="T67" fmla="*/ 420 h 548"/>
              <a:gd name="T68" fmla="*/ 228 w 490"/>
              <a:gd name="T69" fmla="*/ 432 h 548"/>
              <a:gd name="T70" fmla="*/ 260 w 490"/>
              <a:gd name="T71" fmla="*/ 440 h 548"/>
              <a:gd name="T72" fmla="*/ 276 w 490"/>
              <a:gd name="T73" fmla="*/ 440 h 548"/>
              <a:gd name="T74" fmla="*/ 318 w 490"/>
              <a:gd name="T75" fmla="*/ 436 h 548"/>
              <a:gd name="T76" fmla="*/ 352 w 490"/>
              <a:gd name="T77" fmla="*/ 424 h 548"/>
              <a:gd name="T78" fmla="*/ 384 w 490"/>
              <a:gd name="T79" fmla="*/ 404 h 548"/>
              <a:gd name="T80" fmla="*/ 490 w 490"/>
              <a:gd name="T81" fmla="*/ 454 h 548"/>
              <a:gd name="T82" fmla="*/ 468 w 490"/>
              <a:gd name="T83" fmla="*/ 474 h 548"/>
              <a:gd name="T84" fmla="*/ 424 w 490"/>
              <a:gd name="T85" fmla="*/ 508 h 548"/>
              <a:gd name="T86" fmla="*/ 372 w 490"/>
              <a:gd name="T87" fmla="*/ 534 h 548"/>
              <a:gd name="T88" fmla="*/ 308 w 490"/>
              <a:gd name="T89" fmla="*/ 546 h 548"/>
              <a:gd name="T90" fmla="*/ 272 w 490"/>
              <a:gd name="T91" fmla="*/ 548 h 548"/>
              <a:gd name="T92" fmla="*/ 216 w 490"/>
              <a:gd name="T93" fmla="*/ 542 h 548"/>
              <a:gd name="T94" fmla="*/ 164 w 490"/>
              <a:gd name="T95" fmla="*/ 526 h 548"/>
              <a:gd name="T96" fmla="*/ 118 w 490"/>
              <a:gd name="T97" fmla="*/ 502 h 548"/>
              <a:gd name="T98" fmla="*/ 78 w 490"/>
              <a:gd name="T99" fmla="*/ 468 h 548"/>
              <a:gd name="T100" fmla="*/ 46 w 490"/>
              <a:gd name="T101" fmla="*/ 428 h 548"/>
              <a:gd name="T102" fmla="*/ 22 w 490"/>
              <a:gd name="T103" fmla="*/ 382 h 548"/>
              <a:gd name="T104" fmla="*/ 6 w 490"/>
              <a:gd name="T105" fmla="*/ 332 h 548"/>
              <a:gd name="T106" fmla="*/ 0 w 490"/>
              <a:gd name="T107" fmla="*/ 27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90" h="548">
                <a:moveTo>
                  <a:pt x="0" y="276"/>
                </a:moveTo>
                <a:lnTo>
                  <a:pt x="0" y="274"/>
                </a:lnTo>
                <a:lnTo>
                  <a:pt x="0" y="274"/>
                </a:lnTo>
                <a:lnTo>
                  <a:pt x="2" y="246"/>
                </a:lnTo>
                <a:lnTo>
                  <a:pt x="6" y="220"/>
                </a:lnTo>
                <a:lnTo>
                  <a:pt x="12" y="194"/>
                </a:lnTo>
                <a:lnTo>
                  <a:pt x="22" y="168"/>
                </a:lnTo>
                <a:lnTo>
                  <a:pt x="32" y="144"/>
                </a:lnTo>
                <a:lnTo>
                  <a:pt x="46" y="122"/>
                </a:lnTo>
                <a:lnTo>
                  <a:pt x="60" y="100"/>
                </a:lnTo>
                <a:lnTo>
                  <a:pt x="78" y="80"/>
                </a:lnTo>
                <a:lnTo>
                  <a:pt x="96" y="64"/>
                </a:lnTo>
                <a:lnTo>
                  <a:pt x="118" y="48"/>
                </a:lnTo>
                <a:lnTo>
                  <a:pt x="140" y="34"/>
                </a:lnTo>
                <a:lnTo>
                  <a:pt x="166" y="22"/>
                </a:lnTo>
                <a:lnTo>
                  <a:pt x="190" y="12"/>
                </a:lnTo>
                <a:lnTo>
                  <a:pt x="218" y="6"/>
                </a:lnTo>
                <a:lnTo>
                  <a:pt x="246" y="2"/>
                </a:lnTo>
                <a:lnTo>
                  <a:pt x="276" y="0"/>
                </a:lnTo>
                <a:lnTo>
                  <a:pt x="276" y="0"/>
                </a:lnTo>
                <a:lnTo>
                  <a:pt x="312" y="2"/>
                </a:lnTo>
                <a:lnTo>
                  <a:pt x="344" y="6"/>
                </a:lnTo>
                <a:lnTo>
                  <a:pt x="374" y="14"/>
                </a:lnTo>
                <a:lnTo>
                  <a:pt x="400" y="24"/>
                </a:lnTo>
                <a:lnTo>
                  <a:pt x="424" y="36"/>
                </a:lnTo>
                <a:lnTo>
                  <a:pt x="446" y="50"/>
                </a:lnTo>
                <a:lnTo>
                  <a:pt x="466" y="64"/>
                </a:lnTo>
                <a:lnTo>
                  <a:pt x="486" y="82"/>
                </a:lnTo>
                <a:lnTo>
                  <a:pt x="412" y="168"/>
                </a:lnTo>
                <a:lnTo>
                  <a:pt x="412" y="168"/>
                </a:lnTo>
                <a:lnTo>
                  <a:pt x="396" y="154"/>
                </a:lnTo>
                <a:lnTo>
                  <a:pt x="380" y="142"/>
                </a:lnTo>
                <a:lnTo>
                  <a:pt x="364" y="132"/>
                </a:lnTo>
                <a:lnTo>
                  <a:pt x="348" y="124"/>
                </a:lnTo>
                <a:lnTo>
                  <a:pt x="332" y="118"/>
                </a:lnTo>
                <a:lnTo>
                  <a:pt x="314" y="112"/>
                </a:lnTo>
                <a:lnTo>
                  <a:pt x="296" y="108"/>
                </a:lnTo>
                <a:lnTo>
                  <a:pt x="276" y="108"/>
                </a:lnTo>
                <a:lnTo>
                  <a:pt x="276" y="108"/>
                </a:lnTo>
                <a:lnTo>
                  <a:pt x="260" y="108"/>
                </a:lnTo>
                <a:lnTo>
                  <a:pt x="244" y="112"/>
                </a:lnTo>
                <a:lnTo>
                  <a:pt x="228" y="116"/>
                </a:lnTo>
                <a:lnTo>
                  <a:pt x="214" y="120"/>
                </a:lnTo>
                <a:lnTo>
                  <a:pt x="200" y="128"/>
                </a:lnTo>
                <a:lnTo>
                  <a:pt x="188" y="136"/>
                </a:lnTo>
                <a:lnTo>
                  <a:pt x="176" y="146"/>
                </a:lnTo>
                <a:lnTo>
                  <a:pt x="166" y="156"/>
                </a:lnTo>
                <a:lnTo>
                  <a:pt x="156" y="168"/>
                </a:lnTo>
                <a:lnTo>
                  <a:pt x="148" y="180"/>
                </a:lnTo>
                <a:lnTo>
                  <a:pt x="140" y="194"/>
                </a:lnTo>
                <a:lnTo>
                  <a:pt x="134" y="208"/>
                </a:lnTo>
                <a:lnTo>
                  <a:pt x="130" y="224"/>
                </a:lnTo>
                <a:lnTo>
                  <a:pt x="126" y="240"/>
                </a:lnTo>
                <a:lnTo>
                  <a:pt x="124" y="256"/>
                </a:lnTo>
                <a:lnTo>
                  <a:pt x="122" y="272"/>
                </a:lnTo>
                <a:lnTo>
                  <a:pt x="122" y="274"/>
                </a:lnTo>
                <a:lnTo>
                  <a:pt x="122" y="274"/>
                </a:lnTo>
                <a:lnTo>
                  <a:pt x="124" y="292"/>
                </a:lnTo>
                <a:lnTo>
                  <a:pt x="126" y="308"/>
                </a:lnTo>
                <a:lnTo>
                  <a:pt x="128" y="324"/>
                </a:lnTo>
                <a:lnTo>
                  <a:pt x="134" y="338"/>
                </a:lnTo>
                <a:lnTo>
                  <a:pt x="140" y="352"/>
                </a:lnTo>
                <a:lnTo>
                  <a:pt x="148" y="366"/>
                </a:lnTo>
                <a:lnTo>
                  <a:pt x="156" y="380"/>
                </a:lnTo>
                <a:lnTo>
                  <a:pt x="166" y="392"/>
                </a:lnTo>
                <a:lnTo>
                  <a:pt x="176" y="402"/>
                </a:lnTo>
                <a:lnTo>
                  <a:pt x="188" y="412"/>
                </a:lnTo>
                <a:lnTo>
                  <a:pt x="200" y="420"/>
                </a:lnTo>
                <a:lnTo>
                  <a:pt x="214" y="428"/>
                </a:lnTo>
                <a:lnTo>
                  <a:pt x="228" y="432"/>
                </a:lnTo>
                <a:lnTo>
                  <a:pt x="244" y="438"/>
                </a:lnTo>
                <a:lnTo>
                  <a:pt x="260" y="440"/>
                </a:lnTo>
                <a:lnTo>
                  <a:pt x="276" y="440"/>
                </a:lnTo>
                <a:lnTo>
                  <a:pt x="276" y="440"/>
                </a:lnTo>
                <a:lnTo>
                  <a:pt x="298" y="440"/>
                </a:lnTo>
                <a:lnTo>
                  <a:pt x="318" y="436"/>
                </a:lnTo>
                <a:lnTo>
                  <a:pt x="336" y="430"/>
                </a:lnTo>
                <a:lnTo>
                  <a:pt x="352" y="424"/>
                </a:lnTo>
                <a:lnTo>
                  <a:pt x="368" y="414"/>
                </a:lnTo>
                <a:lnTo>
                  <a:pt x="384" y="404"/>
                </a:lnTo>
                <a:lnTo>
                  <a:pt x="416" y="378"/>
                </a:lnTo>
                <a:lnTo>
                  <a:pt x="490" y="454"/>
                </a:lnTo>
                <a:lnTo>
                  <a:pt x="490" y="454"/>
                </a:lnTo>
                <a:lnTo>
                  <a:pt x="468" y="474"/>
                </a:lnTo>
                <a:lnTo>
                  <a:pt x="446" y="492"/>
                </a:lnTo>
                <a:lnTo>
                  <a:pt x="424" y="508"/>
                </a:lnTo>
                <a:lnTo>
                  <a:pt x="398" y="522"/>
                </a:lnTo>
                <a:lnTo>
                  <a:pt x="372" y="534"/>
                </a:lnTo>
                <a:lnTo>
                  <a:pt x="342" y="542"/>
                </a:lnTo>
                <a:lnTo>
                  <a:pt x="308" y="546"/>
                </a:lnTo>
                <a:lnTo>
                  <a:pt x="272" y="548"/>
                </a:lnTo>
                <a:lnTo>
                  <a:pt x="272" y="548"/>
                </a:lnTo>
                <a:lnTo>
                  <a:pt x="244" y="546"/>
                </a:lnTo>
                <a:lnTo>
                  <a:pt x="216" y="542"/>
                </a:lnTo>
                <a:lnTo>
                  <a:pt x="190" y="536"/>
                </a:lnTo>
                <a:lnTo>
                  <a:pt x="164" y="526"/>
                </a:lnTo>
                <a:lnTo>
                  <a:pt x="140" y="516"/>
                </a:lnTo>
                <a:lnTo>
                  <a:pt x="118" y="502"/>
                </a:lnTo>
                <a:lnTo>
                  <a:pt x="98" y="486"/>
                </a:lnTo>
                <a:lnTo>
                  <a:pt x="78" y="468"/>
                </a:lnTo>
                <a:lnTo>
                  <a:pt x="60" y="450"/>
                </a:lnTo>
                <a:lnTo>
                  <a:pt x="46" y="428"/>
                </a:lnTo>
                <a:lnTo>
                  <a:pt x="32" y="406"/>
                </a:lnTo>
                <a:lnTo>
                  <a:pt x="22" y="382"/>
                </a:lnTo>
                <a:lnTo>
                  <a:pt x="12" y="358"/>
                </a:lnTo>
                <a:lnTo>
                  <a:pt x="6" y="332"/>
                </a:lnTo>
                <a:lnTo>
                  <a:pt x="2" y="304"/>
                </a:lnTo>
                <a:lnTo>
                  <a:pt x="0" y="276"/>
                </a:lnTo>
                <a:lnTo>
                  <a:pt x="0" y="27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1" name="Freeform 233"/>
          <p:cNvSpPr>
            <a:spLocks/>
          </p:cNvSpPr>
          <p:nvPr userDrawn="1"/>
        </p:nvSpPr>
        <p:spPr bwMode="auto">
          <a:xfrm>
            <a:off x="1974850" y="298450"/>
            <a:ext cx="598488" cy="711200"/>
          </a:xfrm>
          <a:custGeom>
            <a:avLst/>
            <a:gdLst>
              <a:gd name="T0" fmla="*/ 0 w 448"/>
              <a:gd name="T1" fmla="*/ 0 h 528"/>
              <a:gd name="T2" fmla="*/ 116 w 448"/>
              <a:gd name="T3" fmla="*/ 0 h 528"/>
              <a:gd name="T4" fmla="*/ 116 w 448"/>
              <a:gd name="T5" fmla="*/ 210 h 528"/>
              <a:gd name="T6" fmla="*/ 332 w 448"/>
              <a:gd name="T7" fmla="*/ 210 h 528"/>
              <a:gd name="T8" fmla="*/ 332 w 448"/>
              <a:gd name="T9" fmla="*/ 0 h 528"/>
              <a:gd name="T10" fmla="*/ 448 w 448"/>
              <a:gd name="T11" fmla="*/ 0 h 528"/>
              <a:gd name="T12" fmla="*/ 448 w 448"/>
              <a:gd name="T13" fmla="*/ 528 h 528"/>
              <a:gd name="T14" fmla="*/ 332 w 448"/>
              <a:gd name="T15" fmla="*/ 528 h 528"/>
              <a:gd name="T16" fmla="*/ 332 w 448"/>
              <a:gd name="T17" fmla="*/ 316 h 528"/>
              <a:gd name="T18" fmla="*/ 116 w 448"/>
              <a:gd name="T19" fmla="*/ 316 h 528"/>
              <a:gd name="T20" fmla="*/ 116 w 448"/>
              <a:gd name="T21" fmla="*/ 528 h 528"/>
              <a:gd name="T22" fmla="*/ 0 w 448"/>
              <a:gd name="T23" fmla="*/ 528 h 528"/>
              <a:gd name="T24" fmla="*/ 0 w 448"/>
              <a:gd name="T25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8" h="528">
                <a:moveTo>
                  <a:pt x="0" y="0"/>
                </a:moveTo>
                <a:lnTo>
                  <a:pt x="116" y="0"/>
                </a:lnTo>
                <a:lnTo>
                  <a:pt x="116" y="210"/>
                </a:lnTo>
                <a:lnTo>
                  <a:pt x="332" y="210"/>
                </a:lnTo>
                <a:lnTo>
                  <a:pt x="332" y="0"/>
                </a:lnTo>
                <a:lnTo>
                  <a:pt x="448" y="0"/>
                </a:lnTo>
                <a:lnTo>
                  <a:pt x="448" y="528"/>
                </a:lnTo>
                <a:lnTo>
                  <a:pt x="332" y="528"/>
                </a:lnTo>
                <a:lnTo>
                  <a:pt x="332" y="316"/>
                </a:lnTo>
                <a:lnTo>
                  <a:pt x="116" y="316"/>
                </a:lnTo>
                <a:lnTo>
                  <a:pt x="116" y="528"/>
                </a:lnTo>
                <a:lnTo>
                  <a:pt x="0" y="528"/>
                </a:lnTo>
                <a:lnTo>
                  <a:pt x="0" y="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2" name="Freeform 234"/>
          <p:cNvSpPr>
            <a:spLocks/>
          </p:cNvSpPr>
          <p:nvPr userDrawn="1"/>
        </p:nvSpPr>
        <p:spPr bwMode="auto">
          <a:xfrm>
            <a:off x="2733675" y="298450"/>
            <a:ext cx="541338" cy="711200"/>
          </a:xfrm>
          <a:custGeom>
            <a:avLst/>
            <a:gdLst>
              <a:gd name="T0" fmla="*/ 0 w 404"/>
              <a:gd name="T1" fmla="*/ 0 h 528"/>
              <a:gd name="T2" fmla="*/ 400 w 404"/>
              <a:gd name="T3" fmla="*/ 0 h 528"/>
              <a:gd name="T4" fmla="*/ 400 w 404"/>
              <a:gd name="T5" fmla="*/ 104 h 528"/>
              <a:gd name="T6" fmla="*/ 116 w 404"/>
              <a:gd name="T7" fmla="*/ 104 h 528"/>
              <a:gd name="T8" fmla="*/ 116 w 404"/>
              <a:gd name="T9" fmla="*/ 210 h 528"/>
              <a:gd name="T10" fmla="*/ 366 w 404"/>
              <a:gd name="T11" fmla="*/ 210 h 528"/>
              <a:gd name="T12" fmla="*/ 366 w 404"/>
              <a:gd name="T13" fmla="*/ 314 h 528"/>
              <a:gd name="T14" fmla="*/ 116 w 404"/>
              <a:gd name="T15" fmla="*/ 314 h 528"/>
              <a:gd name="T16" fmla="*/ 116 w 404"/>
              <a:gd name="T17" fmla="*/ 426 h 528"/>
              <a:gd name="T18" fmla="*/ 404 w 404"/>
              <a:gd name="T19" fmla="*/ 426 h 528"/>
              <a:gd name="T20" fmla="*/ 404 w 404"/>
              <a:gd name="T21" fmla="*/ 528 h 528"/>
              <a:gd name="T22" fmla="*/ 0 w 404"/>
              <a:gd name="T23" fmla="*/ 528 h 528"/>
              <a:gd name="T24" fmla="*/ 0 w 404"/>
              <a:gd name="T25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04" h="528">
                <a:moveTo>
                  <a:pt x="0" y="0"/>
                </a:moveTo>
                <a:lnTo>
                  <a:pt x="400" y="0"/>
                </a:lnTo>
                <a:lnTo>
                  <a:pt x="400" y="104"/>
                </a:lnTo>
                <a:lnTo>
                  <a:pt x="116" y="104"/>
                </a:lnTo>
                <a:lnTo>
                  <a:pt x="116" y="210"/>
                </a:lnTo>
                <a:lnTo>
                  <a:pt x="366" y="210"/>
                </a:lnTo>
                <a:lnTo>
                  <a:pt x="366" y="314"/>
                </a:lnTo>
                <a:lnTo>
                  <a:pt x="116" y="314"/>
                </a:lnTo>
                <a:lnTo>
                  <a:pt x="116" y="426"/>
                </a:lnTo>
                <a:lnTo>
                  <a:pt x="404" y="426"/>
                </a:lnTo>
                <a:lnTo>
                  <a:pt x="404" y="528"/>
                </a:lnTo>
                <a:lnTo>
                  <a:pt x="0" y="528"/>
                </a:lnTo>
                <a:lnTo>
                  <a:pt x="0" y="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" name="Freeform 235"/>
          <p:cNvSpPr>
            <a:spLocks/>
          </p:cNvSpPr>
          <p:nvPr userDrawn="1"/>
        </p:nvSpPr>
        <p:spPr bwMode="auto">
          <a:xfrm>
            <a:off x="3408363" y="298450"/>
            <a:ext cx="708025" cy="711200"/>
          </a:xfrm>
          <a:custGeom>
            <a:avLst/>
            <a:gdLst>
              <a:gd name="T0" fmla="*/ 0 w 530"/>
              <a:gd name="T1" fmla="*/ 0 h 528"/>
              <a:gd name="T2" fmla="*/ 126 w 530"/>
              <a:gd name="T3" fmla="*/ 0 h 528"/>
              <a:gd name="T4" fmla="*/ 264 w 530"/>
              <a:gd name="T5" fmla="*/ 224 h 528"/>
              <a:gd name="T6" fmla="*/ 404 w 530"/>
              <a:gd name="T7" fmla="*/ 0 h 528"/>
              <a:gd name="T8" fmla="*/ 530 w 530"/>
              <a:gd name="T9" fmla="*/ 0 h 528"/>
              <a:gd name="T10" fmla="*/ 530 w 530"/>
              <a:gd name="T11" fmla="*/ 528 h 528"/>
              <a:gd name="T12" fmla="*/ 414 w 530"/>
              <a:gd name="T13" fmla="*/ 528 h 528"/>
              <a:gd name="T14" fmla="*/ 414 w 530"/>
              <a:gd name="T15" fmla="*/ 184 h 528"/>
              <a:gd name="T16" fmla="*/ 264 w 530"/>
              <a:gd name="T17" fmla="*/ 410 h 528"/>
              <a:gd name="T18" fmla="*/ 262 w 530"/>
              <a:gd name="T19" fmla="*/ 410 h 528"/>
              <a:gd name="T20" fmla="*/ 114 w 530"/>
              <a:gd name="T21" fmla="*/ 186 h 528"/>
              <a:gd name="T22" fmla="*/ 114 w 530"/>
              <a:gd name="T23" fmla="*/ 528 h 528"/>
              <a:gd name="T24" fmla="*/ 0 w 530"/>
              <a:gd name="T25" fmla="*/ 528 h 528"/>
              <a:gd name="T26" fmla="*/ 0 w 530"/>
              <a:gd name="T27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30" h="528">
                <a:moveTo>
                  <a:pt x="0" y="0"/>
                </a:moveTo>
                <a:lnTo>
                  <a:pt x="126" y="0"/>
                </a:lnTo>
                <a:lnTo>
                  <a:pt x="264" y="224"/>
                </a:lnTo>
                <a:lnTo>
                  <a:pt x="404" y="0"/>
                </a:lnTo>
                <a:lnTo>
                  <a:pt x="530" y="0"/>
                </a:lnTo>
                <a:lnTo>
                  <a:pt x="530" y="528"/>
                </a:lnTo>
                <a:lnTo>
                  <a:pt x="414" y="528"/>
                </a:lnTo>
                <a:lnTo>
                  <a:pt x="414" y="184"/>
                </a:lnTo>
                <a:lnTo>
                  <a:pt x="264" y="410"/>
                </a:lnTo>
                <a:lnTo>
                  <a:pt x="262" y="410"/>
                </a:lnTo>
                <a:lnTo>
                  <a:pt x="114" y="186"/>
                </a:lnTo>
                <a:lnTo>
                  <a:pt x="114" y="528"/>
                </a:lnTo>
                <a:lnTo>
                  <a:pt x="0" y="528"/>
                </a:lnTo>
                <a:lnTo>
                  <a:pt x="0" y="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" name="Rectangle 236"/>
          <p:cNvSpPr>
            <a:spLocks noChangeArrowheads="1"/>
          </p:cNvSpPr>
          <p:nvPr userDrawn="1"/>
        </p:nvSpPr>
        <p:spPr bwMode="auto">
          <a:xfrm>
            <a:off x="4279900" y="298450"/>
            <a:ext cx="157163" cy="711200"/>
          </a:xfrm>
          <a:prstGeom prst="rect">
            <a:avLst/>
          </a:pr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5" name="Freeform 237"/>
          <p:cNvSpPr>
            <a:spLocks/>
          </p:cNvSpPr>
          <p:nvPr userDrawn="1"/>
        </p:nvSpPr>
        <p:spPr bwMode="auto">
          <a:xfrm>
            <a:off x="4546600" y="288925"/>
            <a:ext cx="560388" cy="731838"/>
          </a:xfrm>
          <a:custGeom>
            <a:avLst/>
            <a:gdLst>
              <a:gd name="T0" fmla="*/ 68 w 418"/>
              <a:gd name="T1" fmla="*/ 378 h 544"/>
              <a:gd name="T2" fmla="*/ 124 w 418"/>
              <a:gd name="T3" fmla="*/ 414 h 544"/>
              <a:gd name="T4" fmla="*/ 184 w 418"/>
              <a:gd name="T5" fmla="*/ 438 h 544"/>
              <a:gd name="T6" fmla="*/ 226 w 418"/>
              <a:gd name="T7" fmla="*/ 442 h 544"/>
              <a:gd name="T8" fmla="*/ 272 w 418"/>
              <a:gd name="T9" fmla="*/ 434 h 544"/>
              <a:gd name="T10" fmla="*/ 298 w 418"/>
              <a:gd name="T11" fmla="*/ 412 h 544"/>
              <a:gd name="T12" fmla="*/ 304 w 418"/>
              <a:gd name="T13" fmla="*/ 390 h 544"/>
              <a:gd name="T14" fmla="*/ 300 w 418"/>
              <a:gd name="T15" fmla="*/ 370 h 544"/>
              <a:gd name="T16" fmla="*/ 270 w 418"/>
              <a:gd name="T17" fmla="*/ 346 h 544"/>
              <a:gd name="T18" fmla="*/ 196 w 418"/>
              <a:gd name="T19" fmla="*/ 322 h 544"/>
              <a:gd name="T20" fmla="*/ 124 w 418"/>
              <a:gd name="T21" fmla="*/ 300 h 544"/>
              <a:gd name="T22" fmla="*/ 70 w 418"/>
              <a:gd name="T23" fmla="*/ 272 h 544"/>
              <a:gd name="T24" fmla="*/ 40 w 418"/>
              <a:gd name="T25" fmla="*/ 240 h 544"/>
              <a:gd name="T26" fmla="*/ 24 w 418"/>
              <a:gd name="T27" fmla="*/ 198 h 544"/>
              <a:gd name="T28" fmla="*/ 22 w 418"/>
              <a:gd name="T29" fmla="*/ 160 h 544"/>
              <a:gd name="T30" fmla="*/ 24 w 418"/>
              <a:gd name="T31" fmla="*/ 126 h 544"/>
              <a:gd name="T32" fmla="*/ 42 w 418"/>
              <a:gd name="T33" fmla="*/ 80 h 544"/>
              <a:gd name="T34" fmla="*/ 74 w 418"/>
              <a:gd name="T35" fmla="*/ 44 h 544"/>
              <a:gd name="T36" fmla="*/ 116 w 418"/>
              <a:gd name="T37" fmla="*/ 18 h 544"/>
              <a:gd name="T38" fmla="*/ 168 w 418"/>
              <a:gd name="T39" fmla="*/ 2 h 544"/>
              <a:gd name="T40" fmla="*/ 206 w 418"/>
              <a:gd name="T41" fmla="*/ 0 h 544"/>
              <a:gd name="T42" fmla="*/ 288 w 418"/>
              <a:gd name="T43" fmla="*/ 10 h 544"/>
              <a:gd name="T44" fmla="*/ 360 w 418"/>
              <a:gd name="T45" fmla="*/ 38 h 544"/>
              <a:gd name="T46" fmla="*/ 342 w 418"/>
              <a:gd name="T47" fmla="*/ 156 h 544"/>
              <a:gd name="T48" fmla="*/ 290 w 418"/>
              <a:gd name="T49" fmla="*/ 124 h 544"/>
              <a:gd name="T50" fmla="*/ 238 w 418"/>
              <a:gd name="T51" fmla="*/ 106 h 544"/>
              <a:gd name="T52" fmla="*/ 206 w 418"/>
              <a:gd name="T53" fmla="*/ 102 h 544"/>
              <a:gd name="T54" fmla="*/ 164 w 418"/>
              <a:gd name="T55" fmla="*/ 110 h 544"/>
              <a:gd name="T56" fmla="*/ 142 w 418"/>
              <a:gd name="T57" fmla="*/ 130 h 544"/>
              <a:gd name="T58" fmla="*/ 138 w 418"/>
              <a:gd name="T59" fmla="*/ 150 h 544"/>
              <a:gd name="T60" fmla="*/ 142 w 418"/>
              <a:gd name="T61" fmla="*/ 172 h 544"/>
              <a:gd name="T62" fmla="*/ 174 w 418"/>
              <a:gd name="T63" fmla="*/ 196 h 544"/>
              <a:gd name="T64" fmla="*/ 252 w 418"/>
              <a:gd name="T65" fmla="*/ 220 h 544"/>
              <a:gd name="T66" fmla="*/ 352 w 418"/>
              <a:gd name="T67" fmla="*/ 258 h 544"/>
              <a:gd name="T68" fmla="*/ 386 w 418"/>
              <a:gd name="T69" fmla="*/ 284 h 544"/>
              <a:gd name="T70" fmla="*/ 408 w 418"/>
              <a:gd name="T71" fmla="*/ 320 h 544"/>
              <a:gd name="T72" fmla="*/ 418 w 418"/>
              <a:gd name="T73" fmla="*/ 362 h 544"/>
              <a:gd name="T74" fmla="*/ 418 w 418"/>
              <a:gd name="T75" fmla="*/ 380 h 544"/>
              <a:gd name="T76" fmla="*/ 410 w 418"/>
              <a:gd name="T77" fmla="*/ 434 h 544"/>
              <a:gd name="T78" fmla="*/ 388 w 418"/>
              <a:gd name="T79" fmla="*/ 478 h 544"/>
              <a:gd name="T80" fmla="*/ 352 w 418"/>
              <a:gd name="T81" fmla="*/ 512 h 544"/>
              <a:gd name="T82" fmla="*/ 304 w 418"/>
              <a:gd name="T83" fmla="*/ 534 h 544"/>
              <a:gd name="T84" fmla="*/ 246 w 418"/>
              <a:gd name="T85" fmla="*/ 544 h 544"/>
              <a:gd name="T86" fmla="*/ 194 w 418"/>
              <a:gd name="T87" fmla="*/ 544 h 544"/>
              <a:gd name="T88" fmla="*/ 106 w 418"/>
              <a:gd name="T89" fmla="*/ 524 h 544"/>
              <a:gd name="T90" fmla="*/ 24 w 418"/>
              <a:gd name="T91" fmla="*/ 480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18" h="544">
                <a:moveTo>
                  <a:pt x="0" y="460"/>
                </a:moveTo>
                <a:lnTo>
                  <a:pt x="68" y="378"/>
                </a:lnTo>
                <a:lnTo>
                  <a:pt x="68" y="378"/>
                </a:lnTo>
                <a:lnTo>
                  <a:pt x="86" y="392"/>
                </a:lnTo>
                <a:lnTo>
                  <a:pt x="106" y="404"/>
                </a:lnTo>
                <a:lnTo>
                  <a:pt x="124" y="414"/>
                </a:lnTo>
                <a:lnTo>
                  <a:pt x="144" y="424"/>
                </a:lnTo>
                <a:lnTo>
                  <a:pt x="162" y="432"/>
                </a:lnTo>
                <a:lnTo>
                  <a:pt x="184" y="438"/>
                </a:lnTo>
                <a:lnTo>
                  <a:pt x="204" y="440"/>
                </a:lnTo>
                <a:lnTo>
                  <a:pt x="226" y="442"/>
                </a:lnTo>
                <a:lnTo>
                  <a:pt x="226" y="442"/>
                </a:lnTo>
                <a:lnTo>
                  <a:pt x="244" y="440"/>
                </a:lnTo>
                <a:lnTo>
                  <a:pt x="258" y="438"/>
                </a:lnTo>
                <a:lnTo>
                  <a:pt x="272" y="434"/>
                </a:lnTo>
                <a:lnTo>
                  <a:pt x="284" y="428"/>
                </a:lnTo>
                <a:lnTo>
                  <a:pt x="292" y="422"/>
                </a:lnTo>
                <a:lnTo>
                  <a:pt x="298" y="412"/>
                </a:lnTo>
                <a:lnTo>
                  <a:pt x="302" y="402"/>
                </a:lnTo>
                <a:lnTo>
                  <a:pt x="304" y="392"/>
                </a:lnTo>
                <a:lnTo>
                  <a:pt x="304" y="390"/>
                </a:lnTo>
                <a:lnTo>
                  <a:pt x="304" y="390"/>
                </a:lnTo>
                <a:lnTo>
                  <a:pt x="302" y="380"/>
                </a:lnTo>
                <a:lnTo>
                  <a:pt x="300" y="370"/>
                </a:lnTo>
                <a:lnTo>
                  <a:pt x="292" y="362"/>
                </a:lnTo>
                <a:lnTo>
                  <a:pt x="284" y="354"/>
                </a:lnTo>
                <a:lnTo>
                  <a:pt x="270" y="346"/>
                </a:lnTo>
                <a:lnTo>
                  <a:pt x="250" y="338"/>
                </a:lnTo>
                <a:lnTo>
                  <a:pt x="226" y="332"/>
                </a:lnTo>
                <a:lnTo>
                  <a:pt x="196" y="322"/>
                </a:lnTo>
                <a:lnTo>
                  <a:pt x="196" y="322"/>
                </a:lnTo>
                <a:lnTo>
                  <a:pt x="158" y="312"/>
                </a:lnTo>
                <a:lnTo>
                  <a:pt x="124" y="300"/>
                </a:lnTo>
                <a:lnTo>
                  <a:pt x="94" y="288"/>
                </a:lnTo>
                <a:lnTo>
                  <a:pt x="82" y="280"/>
                </a:lnTo>
                <a:lnTo>
                  <a:pt x="70" y="272"/>
                </a:lnTo>
                <a:lnTo>
                  <a:pt x="58" y="262"/>
                </a:lnTo>
                <a:lnTo>
                  <a:pt x="48" y="252"/>
                </a:lnTo>
                <a:lnTo>
                  <a:pt x="40" y="240"/>
                </a:lnTo>
                <a:lnTo>
                  <a:pt x="34" y="226"/>
                </a:lnTo>
                <a:lnTo>
                  <a:pt x="28" y="212"/>
                </a:lnTo>
                <a:lnTo>
                  <a:pt x="24" y="198"/>
                </a:lnTo>
                <a:lnTo>
                  <a:pt x="22" y="180"/>
                </a:lnTo>
                <a:lnTo>
                  <a:pt x="22" y="162"/>
                </a:lnTo>
                <a:lnTo>
                  <a:pt x="22" y="160"/>
                </a:lnTo>
                <a:lnTo>
                  <a:pt x="22" y="160"/>
                </a:lnTo>
                <a:lnTo>
                  <a:pt x="22" y="142"/>
                </a:lnTo>
                <a:lnTo>
                  <a:pt x="24" y="126"/>
                </a:lnTo>
                <a:lnTo>
                  <a:pt x="30" y="110"/>
                </a:lnTo>
                <a:lnTo>
                  <a:pt x="36" y="94"/>
                </a:lnTo>
                <a:lnTo>
                  <a:pt x="42" y="80"/>
                </a:lnTo>
                <a:lnTo>
                  <a:pt x="52" y="66"/>
                </a:lnTo>
                <a:lnTo>
                  <a:pt x="62" y="54"/>
                </a:lnTo>
                <a:lnTo>
                  <a:pt x="74" y="44"/>
                </a:lnTo>
                <a:lnTo>
                  <a:pt x="86" y="34"/>
                </a:lnTo>
                <a:lnTo>
                  <a:pt x="100" y="26"/>
                </a:lnTo>
                <a:lnTo>
                  <a:pt x="116" y="18"/>
                </a:lnTo>
                <a:lnTo>
                  <a:pt x="132" y="12"/>
                </a:lnTo>
                <a:lnTo>
                  <a:pt x="150" y="6"/>
                </a:lnTo>
                <a:lnTo>
                  <a:pt x="168" y="2"/>
                </a:lnTo>
                <a:lnTo>
                  <a:pt x="186" y="0"/>
                </a:lnTo>
                <a:lnTo>
                  <a:pt x="206" y="0"/>
                </a:lnTo>
                <a:lnTo>
                  <a:pt x="206" y="0"/>
                </a:lnTo>
                <a:lnTo>
                  <a:pt x="234" y="2"/>
                </a:lnTo>
                <a:lnTo>
                  <a:pt x="262" y="4"/>
                </a:lnTo>
                <a:lnTo>
                  <a:pt x="288" y="10"/>
                </a:lnTo>
                <a:lnTo>
                  <a:pt x="314" y="18"/>
                </a:lnTo>
                <a:lnTo>
                  <a:pt x="338" y="28"/>
                </a:lnTo>
                <a:lnTo>
                  <a:pt x="360" y="38"/>
                </a:lnTo>
                <a:lnTo>
                  <a:pt x="382" y="52"/>
                </a:lnTo>
                <a:lnTo>
                  <a:pt x="404" y="68"/>
                </a:lnTo>
                <a:lnTo>
                  <a:pt x="342" y="156"/>
                </a:lnTo>
                <a:lnTo>
                  <a:pt x="342" y="156"/>
                </a:lnTo>
                <a:lnTo>
                  <a:pt x="308" y="134"/>
                </a:lnTo>
                <a:lnTo>
                  <a:pt x="290" y="124"/>
                </a:lnTo>
                <a:lnTo>
                  <a:pt x="272" y="116"/>
                </a:lnTo>
                <a:lnTo>
                  <a:pt x="256" y="110"/>
                </a:lnTo>
                <a:lnTo>
                  <a:pt x="238" y="106"/>
                </a:lnTo>
                <a:lnTo>
                  <a:pt x="222" y="104"/>
                </a:lnTo>
                <a:lnTo>
                  <a:pt x="206" y="102"/>
                </a:lnTo>
                <a:lnTo>
                  <a:pt x="206" y="102"/>
                </a:lnTo>
                <a:lnTo>
                  <a:pt x="190" y="104"/>
                </a:lnTo>
                <a:lnTo>
                  <a:pt x="176" y="106"/>
                </a:lnTo>
                <a:lnTo>
                  <a:pt x="164" y="110"/>
                </a:lnTo>
                <a:lnTo>
                  <a:pt x="154" y="116"/>
                </a:lnTo>
                <a:lnTo>
                  <a:pt x="146" y="124"/>
                </a:lnTo>
                <a:lnTo>
                  <a:pt x="142" y="130"/>
                </a:lnTo>
                <a:lnTo>
                  <a:pt x="138" y="140"/>
                </a:lnTo>
                <a:lnTo>
                  <a:pt x="138" y="148"/>
                </a:lnTo>
                <a:lnTo>
                  <a:pt x="138" y="150"/>
                </a:lnTo>
                <a:lnTo>
                  <a:pt x="138" y="150"/>
                </a:lnTo>
                <a:lnTo>
                  <a:pt x="138" y="162"/>
                </a:lnTo>
                <a:lnTo>
                  <a:pt x="142" y="172"/>
                </a:lnTo>
                <a:lnTo>
                  <a:pt x="150" y="182"/>
                </a:lnTo>
                <a:lnTo>
                  <a:pt x="160" y="190"/>
                </a:lnTo>
                <a:lnTo>
                  <a:pt x="174" y="196"/>
                </a:lnTo>
                <a:lnTo>
                  <a:pt x="194" y="204"/>
                </a:lnTo>
                <a:lnTo>
                  <a:pt x="252" y="220"/>
                </a:lnTo>
                <a:lnTo>
                  <a:pt x="252" y="220"/>
                </a:lnTo>
                <a:lnTo>
                  <a:pt x="290" y="232"/>
                </a:lnTo>
                <a:lnTo>
                  <a:pt x="322" y="244"/>
                </a:lnTo>
                <a:lnTo>
                  <a:pt x="352" y="258"/>
                </a:lnTo>
                <a:lnTo>
                  <a:pt x="364" y="266"/>
                </a:lnTo>
                <a:lnTo>
                  <a:pt x="376" y="276"/>
                </a:lnTo>
                <a:lnTo>
                  <a:pt x="386" y="284"/>
                </a:lnTo>
                <a:lnTo>
                  <a:pt x="394" y="296"/>
                </a:lnTo>
                <a:lnTo>
                  <a:pt x="402" y="306"/>
                </a:lnTo>
                <a:lnTo>
                  <a:pt x="408" y="320"/>
                </a:lnTo>
                <a:lnTo>
                  <a:pt x="412" y="332"/>
                </a:lnTo>
                <a:lnTo>
                  <a:pt x="416" y="346"/>
                </a:lnTo>
                <a:lnTo>
                  <a:pt x="418" y="362"/>
                </a:lnTo>
                <a:lnTo>
                  <a:pt x="418" y="378"/>
                </a:lnTo>
                <a:lnTo>
                  <a:pt x="418" y="380"/>
                </a:lnTo>
                <a:lnTo>
                  <a:pt x="418" y="380"/>
                </a:lnTo>
                <a:lnTo>
                  <a:pt x="418" y="400"/>
                </a:lnTo>
                <a:lnTo>
                  <a:pt x="416" y="418"/>
                </a:lnTo>
                <a:lnTo>
                  <a:pt x="410" y="434"/>
                </a:lnTo>
                <a:lnTo>
                  <a:pt x="404" y="450"/>
                </a:lnTo>
                <a:lnTo>
                  <a:pt x="396" y="464"/>
                </a:lnTo>
                <a:lnTo>
                  <a:pt x="388" y="478"/>
                </a:lnTo>
                <a:lnTo>
                  <a:pt x="376" y="490"/>
                </a:lnTo>
                <a:lnTo>
                  <a:pt x="364" y="502"/>
                </a:lnTo>
                <a:lnTo>
                  <a:pt x="352" y="512"/>
                </a:lnTo>
                <a:lnTo>
                  <a:pt x="336" y="520"/>
                </a:lnTo>
                <a:lnTo>
                  <a:pt x="320" y="528"/>
                </a:lnTo>
                <a:lnTo>
                  <a:pt x="304" y="534"/>
                </a:lnTo>
                <a:lnTo>
                  <a:pt x="286" y="538"/>
                </a:lnTo>
                <a:lnTo>
                  <a:pt x="266" y="542"/>
                </a:lnTo>
                <a:lnTo>
                  <a:pt x="246" y="544"/>
                </a:lnTo>
                <a:lnTo>
                  <a:pt x="224" y="544"/>
                </a:lnTo>
                <a:lnTo>
                  <a:pt x="224" y="544"/>
                </a:lnTo>
                <a:lnTo>
                  <a:pt x="194" y="544"/>
                </a:lnTo>
                <a:lnTo>
                  <a:pt x="164" y="540"/>
                </a:lnTo>
                <a:lnTo>
                  <a:pt x="136" y="532"/>
                </a:lnTo>
                <a:lnTo>
                  <a:pt x="106" y="524"/>
                </a:lnTo>
                <a:lnTo>
                  <a:pt x="78" y="512"/>
                </a:lnTo>
                <a:lnTo>
                  <a:pt x="50" y="496"/>
                </a:lnTo>
                <a:lnTo>
                  <a:pt x="24" y="480"/>
                </a:lnTo>
                <a:lnTo>
                  <a:pt x="0" y="460"/>
                </a:lnTo>
                <a:lnTo>
                  <a:pt x="0" y="46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6" name="Freeform 238"/>
          <p:cNvSpPr>
            <a:spLocks/>
          </p:cNvSpPr>
          <p:nvPr userDrawn="1"/>
        </p:nvSpPr>
        <p:spPr bwMode="auto">
          <a:xfrm>
            <a:off x="5173663" y="298450"/>
            <a:ext cx="585787" cy="711200"/>
          </a:xfrm>
          <a:custGeom>
            <a:avLst/>
            <a:gdLst>
              <a:gd name="T0" fmla="*/ 160 w 438"/>
              <a:gd name="T1" fmla="*/ 106 h 528"/>
              <a:gd name="T2" fmla="*/ 0 w 438"/>
              <a:gd name="T3" fmla="*/ 106 h 528"/>
              <a:gd name="T4" fmla="*/ 0 w 438"/>
              <a:gd name="T5" fmla="*/ 0 h 528"/>
              <a:gd name="T6" fmla="*/ 438 w 438"/>
              <a:gd name="T7" fmla="*/ 0 h 528"/>
              <a:gd name="T8" fmla="*/ 438 w 438"/>
              <a:gd name="T9" fmla="*/ 106 h 528"/>
              <a:gd name="T10" fmla="*/ 276 w 438"/>
              <a:gd name="T11" fmla="*/ 106 h 528"/>
              <a:gd name="T12" fmla="*/ 276 w 438"/>
              <a:gd name="T13" fmla="*/ 528 h 528"/>
              <a:gd name="T14" fmla="*/ 160 w 438"/>
              <a:gd name="T15" fmla="*/ 528 h 528"/>
              <a:gd name="T16" fmla="*/ 160 w 438"/>
              <a:gd name="T17" fmla="*/ 106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38" h="528">
                <a:moveTo>
                  <a:pt x="160" y="106"/>
                </a:moveTo>
                <a:lnTo>
                  <a:pt x="0" y="106"/>
                </a:lnTo>
                <a:lnTo>
                  <a:pt x="0" y="0"/>
                </a:lnTo>
                <a:lnTo>
                  <a:pt x="438" y="0"/>
                </a:lnTo>
                <a:lnTo>
                  <a:pt x="438" y="106"/>
                </a:lnTo>
                <a:lnTo>
                  <a:pt x="276" y="106"/>
                </a:lnTo>
                <a:lnTo>
                  <a:pt x="276" y="528"/>
                </a:lnTo>
                <a:lnTo>
                  <a:pt x="160" y="528"/>
                </a:lnTo>
                <a:lnTo>
                  <a:pt x="160" y="106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8" name="Freeform 239"/>
          <p:cNvSpPr>
            <a:spLocks/>
          </p:cNvSpPr>
          <p:nvPr userDrawn="1"/>
        </p:nvSpPr>
        <p:spPr bwMode="auto">
          <a:xfrm>
            <a:off x="5849938" y="298450"/>
            <a:ext cx="612775" cy="711200"/>
          </a:xfrm>
          <a:custGeom>
            <a:avLst/>
            <a:gdLst>
              <a:gd name="T0" fmla="*/ 0 w 458"/>
              <a:gd name="T1" fmla="*/ 0 h 528"/>
              <a:gd name="T2" fmla="*/ 242 w 458"/>
              <a:gd name="T3" fmla="*/ 0 h 528"/>
              <a:gd name="T4" fmla="*/ 242 w 458"/>
              <a:gd name="T5" fmla="*/ 0 h 528"/>
              <a:gd name="T6" fmla="*/ 268 w 458"/>
              <a:gd name="T7" fmla="*/ 0 h 528"/>
              <a:gd name="T8" fmla="*/ 290 w 458"/>
              <a:gd name="T9" fmla="*/ 4 h 528"/>
              <a:gd name="T10" fmla="*/ 312 w 458"/>
              <a:gd name="T11" fmla="*/ 8 h 528"/>
              <a:gd name="T12" fmla="*/ 332 w 458"/>
              <a:gd name="T13" fmla="*/ 14 h 528"/>
              <a:gd name="T14" fmla="*/ 350 w 458"/>
              <a:gd name="T15" fmla="*/ 22 h 528"/>
              <a:gd name="T16" fmla="*/ 368 w 458"/>
              <a:gd name="T17" fmla="*/ 30 h 528"/>
              <a:gd name="T18" fmla="*/ 382 w 458"/>
              <a:gd name="T19" fmla="*/ 40 h 528"/>
              <a:gd name="T20" fmla="*/ 396 w 458"/>
              <a:gd name="T21" fmla="*/ 54 h 528"/>
              <a:gd name="T22" fmla="*/ 396 w 458"/>
              <a:gd name="T23" fmla="*/ 54 h 528"/>
              <a:gd name="T24" fmla="*/ 408 w 458"/>
              <a:gd name="T25" fmla="*/ 64 h 528"/>
              <a:gd name="T26" fmla="*/ 416 w 458"/>
              <a:gd name="T27" fmla="*/ 78 h 528"/>
              <a:gd name="T28" fmla="*/ 424 w 458"/>
              <a:gd name="T29" fmla="*/ 92 h 528"/>
              <a:gd name="T30" fmla="*/ 430 w 458"/>
              <a:gd name="T31" fmla="*/ 106 h 528"/>
              <a:gd name="T32" fmla="*/ 436 w 458"/>
              <a:gd name="T33" fmla="*/ 122 h 528"/>
              <a:gd name="T34" fmla="*/ 440 w 458"/>
              <a:gd name="T35" fmla="*/ 138 h 528"/>
              <a:gd name="T36" fmla="*/ 442 w 458"/>
              <a:gd name="T37" fmla="*/ 156 h 528"/>
              <a:gd name="T38" fmla="*/ 442 w 458"/>
              <a:gd name="T39" fmla="*/ 174 h 528"/>
              <a:gd name="T40" fmla="*/ 442 w 458"/>
              <a:gd name="T41" fmla="*/ 176 h 528"/>
              <a:gd name="T42" fmla="*/ 442 w 458"/>
              <a:gd name="T43" fmla="*/ 176 h 528"/>
              <a:gd name="T44" fmla="*/ 440 w 458"/>
              <a:gd name="T45" fmla="*/ 206 h 528"/>
              <a:gd name="T46" fmla="*/ 434 w 458"/>
              <a:gd name="T47" fmla="*/ 234 h 528"/>
              <a:gd name="T48" fmla="*/ 424 w 458"/>
              <a:gd name="T49" fmla="*/ 258 h 528"/>
              <a:gd name="T50" fmla="*/ 410 w 458"/>
              <a:gd name="T51" fmla="*/ 280 h 528"/>
              <a:gd name="T52" fmla="*/ 394 w 458"/>
              <a:gd name="T53" fmla="*/ 300 h 528"/>
              <a:gd name="T54" fmla="*/ 374 w 458"/>
              <a:gd name="T55" fmla="*/ 316 h 528"/>
              <a:gd name="T56" fmla="*/ 352 w 458"/>
              <a:gd name="T57" fmla="*/ 330 h 528"/>
              <a:gd name="T58" fmla="*/ 328 w 458"/>
              <a:gd name="T59" fmla="*/ 340 h 528"/>
              <a:gd name="T60" fmla="*/ 458 w 458"/>
              <a:gd name="T61" fmla="*/ 528 h 528"/>
              <a:gd name="T62" fmla="*/ 322 w 458"/>
              <a:gd name="T63" fmla="*/ 528 h 528"/>
              <a:gd name="T64" fmla="*/ 208 w 458"/>
              <a:gd name="T65" fmla="*/ 360 h 528"/>
              <a:gd name="T66" fmla="*/ 118 w 458"/>
              <a:gd name="T67" fmla="*/ 360 h 528"/>
              <a:gd name="T68" fmla="*/ 118 w 458"/>
              <a:gd name="T69" fmla="*/ 528 h 528"/>
              <a:gd name="T70" fmla="*/ 0 w 458"/>
              <a:gd name="T71" fmla="*/ 528 h 528"/>
              <a:gd name="T72" fmla="*/ 0 w 458"/>
              <a:gd name="T73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58" h="528">
                <a:moveTo>
                  <a:pt x="0" y="0"/>
                </a:moveTo>
                <a:lnTo>
                  <a:pt x="242" y="0"/>
                </a:lnTo>
                <a:lnTo>
                  <a:pt x="242" y="0"/>
                </a:lnTo>
                <a:lnTo>
                  <a:pt x="268" y="0"/>
                </a:lnTo>
                <a:lnTo>
                  <a:pt x="290" y="4"/>
                </a:lnTo>
                <a:lnTo>
                  <a:pt x="312" y="8"/>
                </a:lnTo>
                <a:lnTo>
                  <a:pt x="332" y="14"/>
                </a:lnTo>
                <a:lnTo>
                  <a:pt x="350" y="22"/>
                </a:lnTo>
                <a:lnTo>
                  <a:pt x="368" y="30"/>
                </a:lnTo>
                <a:lnTo>
                  <a:pt x="382" y="40"/>
                </a:lnTo>
                <a:lnTo>
                  <a:pt x="396" y="54"/>
                </a:lnTo>
                <a:lnTo>
                  <a:pt x="396" y="54"/>
                </a:lnTo>
                <a:lnTo>
                  <a:pt x="408" y="64"/>
                </a:lnTo>
                <a:lnTo>
                  <a:pt x="416" y="78"/>
                </a:lnTo>
                <a:lnTo>
                  <a:pt x="424" y="92"/>
                </a:lnTo>
                <a:lnTo>
                  <a:pt x="430" y="106"/>
                </a:lnTo>
                <a:lnTo>
                  <a:pt x="436" y="122"/>
                </a:lnTo>
                <a:lnTo>
                  <a:pt x="440" y="138"/>
                </a:lnTo>
                <a:lnTo>
                  <a:pt x="442" y="156"/>
                </a:lnTo>
                <a:lnTo>
                  <a:pt x="442" y="174"/>
                </a:lnTo>
                <a:lnTo>
                  <a:pt x="442" y="176"/>
                </a:lnTo>
                <a:lnTo>
                  <a:pt x="442" y="176"/>
                </a:lnTo>
                <a:lnTo>
                  <a:pt x="440" y="206"/>
                </a:lnTo>
                <a:lnTo>
                  <a:pt x="434" y="234"/>
                </a:lnTo>
                <a:lnTo>
                  <a:pt x="424" y="258"/>
                </a:lnTo>
                <a:lnTo>
                  <a:pt x="410" y="280"/>
                </a:lnTo>
                <a:lnTo>
                  <a:pt x="394" y="300"/>
                </a:lnTo>
                <a:lnTo>
                  <a:pt x="374" y="316"/>
                </a:lnTo>
                <a:lnTo>
                  <a:pt x="352" y="330"/>
                </a:lnTo>
                <a:lnTo>
                  <a:pt x="328" y="340"/>
                </a:lnTo>
                <a:lnTo>
                  <a:pt x="458" y="528"/>
                </a:lnTo>
                <a:lnTo>
                  <a:pt x="322" y="528"/>
                </a:lnTo>
                <a:lnTo>
                  <a:pt x="208" y="360"/>
                </a:lnTo>
                <a:lnTo>
                  <a:pt x="118" y="360"/>
                </a:lnTo>
                <a:lnTo>
                  <a:pt x="118" y="528"/>
                </a:lnTo>
                <a:lnTo>
                  <a:pt x="0" y="528"/>
                </a:lnTo>
                <a:lnTo>
                  <a:pt x="0" y="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9" name="Freeform 240"/>
          <p:cNvSpPr>
            <a:spLocks/>
          </p:cNvSpPr>
          <p:nvPr userDrawn="1"/>
        </p:nvSpPr>
        <p:spPr bwMode="auto">
          <a:xfrm>
            <a:off x="6007100" y="439738"/>
            <a:ext cx="276225" cy="203200"/>
          </a:xfrm>
          <a:custGeom>
            <a:avLst/>
            <a:gdLst>
              <a:gd name="T0" fmla="*/ 118 w 206"/>
              <a:gd name="T1" fmla="*/ 152 h 152"/>
              <a:gd name="T2" fmla="*/ 118 w 206"/>
              <a:gd name="T3" fmla="*/ 152 h 152"/>
              <a:gd name="T4" fmla="*/ 138 w 206"/>
              <a:gd name="T5" fmla="*/ 152 h 152"/>
              <a:gd name="T6" fmla="*/ 154 w 206"/>
              <a:gd name="T7" fmla="*/ 148 h 152"/>
              <a:gd name="T8" fmla="*/ 170 w 206"/>
              <a:gd name="T9" fmla="*/ 140 h 152"/>
              <a:gd name="T10" fmla="*/ 182 w 206"/>
              <a:gd name="T11" fmla="*/ 132 h 152"/>
              <a:gd name="T12" fmla="*/ 192 w 206"/>
              <a:gd name="T13" fmla="*/ 122 h 152"/>
              <a:gd name="T14" fmla="*/ 200 w 206"/>
              <a:gd name="T15" fmla="*/ 108 h 152"/>
              <a:gd name="T16" fmla="*/ 204 w 206"/>
              <a:gd name="T17" fmla="*/ 94 h 152"/>
              <a:gd name="T18" fmla="*/ 206 w 206"/>
              <a:gd name="T19" fmla="*/ 78 h 152"/>
              <a:gd name="T20" fmla="*/ 206 w 206"/>
              <a:gd name="T21" fmla="*/ 76 h 152"/>
              <a:gd name="T22" fmla="*/ 206 w 206"/>
              <a:gd name="T23" fmla="*/ 76 h 152"/>
              <a:gd name="T24" fmla="*/ 204 w 206"/>
              <a:gd name="T25" fmla="*/ 58 h 152"/>
              <a:gd name="T26" fmla="*/ 200 w 206"/>
              <a:gd name="T27" fmla="*/ 44 h 152"/>
              <a:gd name="T28" fmla="*/ 192 w 206"/>
              <a:gd name="T29" fmla="*/ 30 h 152"/>
              <a:gd name="T30" fmla="*/ 182 w 206"/>
              <a:gd name="T31" fmla="*/ 20 h 152"/>
              <a:gd name="T32" fmla="*/ 168 w 206"/>
              <a:gd name="T33" fmla="*/ 12 h 152"/>
              <a:gd name="T34" fmla="*/ 152 w 206"/>
              <a:gd name="T35" fmla="*/ 6 h 152"/>
              <a:gd name="T36" fmla="*/ 134 w 206"/>
              <a:gd name="T37" fmla="*/ 2 h 152"/>
              <a:gd name="T38" fmla="*/ 114 w 206"/>
              <a:gd name="T39" fmla="*/ 0 h 152"/>
              <a:gd name="T40" fmla="*/ 0 w 206"/>
              <a:gd name="T41" fmla="*/ 0 h 152"/>
              <a:gd name="T42" fmla="*/ 0 w 206"/>
              <a:gd name="T43" fmla="*/ 152 h 152"/>
              <a:gd name="T44" fmla="*/ 118 w 206"/>
              <a:gd name="T45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06" h="152">
                <a:moveTo>
                  <a:pt x="118" y="152"/>
                </a:moveTo>
                <a:lnTo>
                  <a:pt x="118" y="152"/>
                </a:lnTo>
                <a:lnTo>
                  <a:pt x="138" y="152"/>
                </a:lnTo>
                <a:lnTo>
                  <a:pt x="154" y="148"/>
                </a:lnTo>
                <a:lnTo>
                  <a:pt x="170" y="140"/>
                </a:lnTo>
                <a:lnTo>
                  <a:pt x="182" y="132"/>
                </a:lnTo>
                <a:lnTo>
                  <a:pt x="192" y="122"/>
                </a:lnTo>
                <a:lnTo>
                  <a:pt x="200" y="108"/>
                </a:lnTo>
                <a:lnTo>
                  <a:pt x="204" y="94"/>
                </a:lnTo>
                <a:lnTo>
                  <a:pt x="206" y="78"/>
                </a:lnTo>
                <a:lnTo>
                  <a:pt x="206" y="76"/>
                </a:lnTo>
                <a:lnTo>
                  <a:pt x="206" y="76"/>
                </a:lnTo>
                <a:lnTo>
                  <a:pt x="204" y="58"/>
                </a:lnTo>
                <a:lnTo>
                  <a:pt x="200" y="44"/>
                </a:lnTo>
                <a:lnTo>
                  <a:pt x="192" y="30"/>
                </a:lnTo>
                <a:lnTo>
                  <a:pt x="182" y="20"/>
                </a:lnTo>
                <a:lnTo>
                  <a:pt x="168" y="12"/>
                </a:lnTo>
                <a:lnTo>
                  <a:pt x="152" y="6"/>
                </a:lnTo>
                <a:lnTo>
                  <a:pt x="134" y="2"/>
                </a:lnTo>
                <a:lnTo>
                  <a:pt x="114" y="0"/>
                </a:lnTo>
                <a:lnTo>
                  <a:pt x="0" y="0"/>
                </a:lnTo>
                <a:lnTo>
                  <a:pt x="0" y="152"/>
                </a:lnTo>
                <a:lnTo>
                  <a:pt x="118" y="152"/>
                </a:lnTo>
                <a:close/>
              </a:path>
            </a:pathLst>
          </a:custGeom>
          <a:solidFill>
            <a:srgbClr val="335359"/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0" name="Freeform 241"/>
          <p:cNvSpPr>
            <a:spLocks/>
          </p:cNvSpPr>
          <p:nvPr userDrawn="1"/>
        </p:nvSpPr>
        <p:spPr bwMode="auto">
          <a:xfrm>
            <a:off x="6462713" y="298450"/>
            <a:ext cx="700087" cy="711200"/>
          </a:xfrm>
          <a:custGeom>
            <a:avLst/>
            <a:gdLst>
              <a:gd name="T0" fmla="*/ 204 w 524"/>
              <a:gd name="T1" fmla="*/ 320 h 528"/>
              <a:gd name="T2" fmla="*/ 0 w 524"/>
              <a:gd name="T3" fmla="*/ 0 h 528"/>
              <a:gd name="T4" fmla="*/ 136 w 524"/>
              <a:gd name="T5" fmla="*/ 0 h 528"/>
              <a:gd name="T6" fmla="*/ 262 w 524"/>
              <a:gd name="T7" fmla="*/ 212 h 528"/>
              <a:gd name="T8" fmla="*/ 390 w 524"/>
              <a:gd name="T9" fmla="*/ 0 h 528"/>
              <a:gd name="T10" fmla="*/ 524 w 524"/>
              <a:gd name="T11" fmla="*/ 0 h 528"/>
              <a:gd name="T12" fmla="*/ 320 w 524"/>
              <a:gd name="T13" fmla="*/ 318 h 528"/>
              <a:gd name="T14" fmla="*/ 320 w 524"/>
              <a:gd name="T15" fmla="*/ 528 h 528"/>
              <a:gd name="T16" fmla="*/ 204 w 524"/>
              <a:gd name="T17" fmla="*/ 528 h 528"/>
              <a:gd name="T18" fmla="*/ 204 w 524"/>
              <a:gd name="T19" fmla="*/ 32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24" h="528">
                <a:moveTo>
                  <a:pt x="204" y="320"/>
                </a:moveTo>
                <a:lnTo>
                  <a:pt x="0" y="0"/>
                </a:lnTo>
                <a:lnTo>
                  <a:pt x="136" y="0"/>
                </a:lnTo>
                <a:lnTo>
                  <a:pt x="262" y="212"/>
                </a:lnTo>
                <a:lnTo>
                  <a:pt x="390" y="0"/>
                </a:lnTo>
                <a:lnTo>
                  <a:pt x="524" y="0"/>
                </a:lnTo>
                <a:lnTo>
                  <a:pt x="320" y="318"/>
                </a:lnTo>
                <a:lnTo>
                  <a:pt x="320" y="528"/>
                </a:lnTo>
                <a:lnTo>
                  <a:pt x="204" y="528"/>
                </a:lnTo>
                <a:lnTo>
                  <a:pt x="204" y="320"/>
                </a:lnTo>
                <a:close/>
              </a:path>
            </a:pathLst>
          </a:custGeom>
          <a:solidFill>
            <a:srgbClr val="F7D300"/>
          </a:solidFill>
          <a:ln>
            <a:noFill/>
          </a:ln>
          <a:extLst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1" name="Rectangle 41"/>
          <p:cNvSpPr>
            <a:spLocks noChangeArrowheads="1"/>
          </p:cNvSpPr>
          <p:nvPr userDrawn="1"/>
        </p:nvSpPr>
        <p:spPr bwMode="auto">
          <a:xfrm>
            <a:off x="7450138" y="273050"/>
            <a:ext cx="1366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chemeClr val="bg1"/>
                </a:solidFill>
                <a:latin typeface="Arial Black" pitchFamily="34" charset="0"/>
              </a:rPr>
              <a:t>Gilbert </a:t>
            </a:r>
          </a:p>
          <a:p>
            <a:pPr>
              <a:defRPr/>
            </a:pPr>
            <a:r>
              <a:rPr lang="en-US" sz="2600" b="1" dirty="0">
                <a:solidFill>
                  <a:schemeClr val="bg1"/>
                </a:solidFill>
                <a:latin typeface="Arial Black" pitchFamily="34" charset="0"/>
              </a:rPr>
              <a:t>Kirss </a:t>
            </a:r>
          </a:p>
          <a:p>
            <a:pPr>
              <a:defRPr/>
            </a:pPr>
            <a:r>
              <a:rPr lang="en-US" sz="2600" b="1" dirty="0">
                <a:solidFill>
                  <a:schemeClr val="bg1"/>
                </a:solidFill>
                <a:latin typeface="Arial Black" pitchFamily="34" charset="0"/>
              </a:rPr>
              <a:t>Foster</a:t>
            </a:r>
            <a:endParaRPr lang="en-US" sz="2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27" name="Subtitle 2"/>
          <p:cNvSpPr>
            <a:spLocks noGrp="1"/>
          </p:cNvSpPr>
          <p:nvPr>
            <p:ph type="subTitle" idx="1"/>
          </p:nvPr>
        </p:nvSpPr>
        <p:spPr>
          <a:xfrm>
            <a:off x="762000" y="5486400"/>
            <a:ext cx="6400800" cy="1295400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3202" y="4419600"/>
            <a:ext cx="1419598" cy="1066800"/>
          </a:xfrm>
          <a:effectLst/>
        </p:spPr>
        <p:txBody>
          <a:bodyPr lIns="0" tIns="0" rIns="0" bIns="0"/>
          <a:lstStyle>
            <a:lvl1pPr algn="r">
              <a:defRPr sz="6600">
                <a:solidFill>
                  <a:srgbClr val="F7D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9786E-4F99-4302-8DC4-C08A3BE9A1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A3B9E-C826-45A5-B0CC-F01C7D9004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BE584-BB31-419C-B00F-C45770FE69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19075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41985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FBFB1-79A4-4580-9862-405ECBD882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16 - </a:t>
            </a:r>
            <a:fld id="{B331377D-EEE3-4257-B3ED-F72B0F064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16 - </a:t>
            </a:r>
            <a:fld id="{6A00B37F-C96D-4C2E-AC5B-B4CBD1300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16 - </a:t>
            </a:r>
            <a:fld id="{5AFB888F-80DD-4B05-B3B6-9E554AD11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AF73A-2EFC-4C35-93C6-2B0D18375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27626-625C-4272-B7BD-41CFA571D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1C0C0-98C2-4E26-907C-3455B2A11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2BADA-0A1B-4614-AEBD-1D45254871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AD152-C7F0-450C-8622-CBB845D76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3962400" cy="2011362"/>
          </a:xfrm>
          <a:prstGeom prst="rect">
            <a:avLst/>
          </a:prstGeom>
        </p:spPr>
        <p:txBody>
          <a:bodyPr anchor="ctr" anchorCtr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F710F-2C4A-4242-9579-11E821CFE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22421-42C0-4F4B-9152-6EC5DCFC4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CC032-3A31-4E58-880B-EC82B5E28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00059-16A9-4B15-8ABB-32C2BB261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6EA3A-B7D3-49AE-B942-FE9E9D004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6625"/>
            <a:ext cx="7620000" cy="869950"/>
          </a:xfrm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1"/>
            <a:ext cx="8686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E50DE-F588-4F86-9F8B-D3DBD943D3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8542E-49A8-4B50-B7F4-01C53D9DC0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ABFE0-1161-40A7-9A49-137115044F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F3D3B-A5E8-44F5-A90C-2E79D0630C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0EF12-16F0-40E4-AE8A-0E357E32D2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A2321-E0B2-442E-B73C-324D3F75F8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4E6DD-D770-4E49-9769-9CEB4CAEE0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7"/>
          <p:cNvSpPr>
            <a:spLocks noChangeArrowheads="1"/>
          </p:cNvSpPr>
          <p:nvPr userDrawn="1"/>
        </p:nvSpPr>
        <p:spPr bwMode="auto">
          <a:xfrm>
            <a:off x="0" y="6583363"/>
            <a:ext cx="9144000" cy="274637"/>
          </a:xfrm>
          <a:prstGeom prst="rect">
            <a:avLst/>
          </a:prstGeom>
          <a:solidFill>
            <a:srgbClr val="335359"/>
          </a:solidFill>
          <a:ln>
            <a:solidFill>
              <a:srgbClr val="335359"/>
            </a:solidFill>
          </a:ln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6" name="Rectangle 27"/>
          <p:cNvSpPr>
            <a:spLocks noChangeArrowheads="1"/>
          </p:cNvSpPr>
          <p:nvPr userDrawn="1"/>
        </p:nvSpPr>
        <p:spPr bwMode="auto">
          <a:xfrm>
            <a:off x="0" y="-152400"/>
            <a:ext cx="9144000" cy="1371600"/>
          </a:xfrm>
          <a:prstGeom prst="rect">
            <a:avLst/>
          </a:prstGeom>
          <a:solidFill>
            <a:srgbClr val="335359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 sz="1600"/>
          </a:p>
        </p:txBody>
      </p:sp>
      <p:sp>
        <p:nvSpPr>
          <p:cNvPr id="102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20650"/>
            <a:ext cx="6581775" cy="1066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/>
            <a:ext uri="{91240B29-F687-4f45-9708-019B960494DF}"/>
          </a:extLst>
        </p:spPr>
        <p:txBody>
          <a:bodyPr vert="horz" wrap="square" lIns="91440" tIns="91440" rIns="9144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449388"/>
            <a:ext cx="8686800" cy="538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none" lIns="91440" tIns="18288" rIns="91440" bIns="18288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100" b="1" smtClean="0">
                <a:solidFill>
                  <a:srgbClr val="F7D300"/>
                </a:solidFill>
              </a:defRPr>
            </a:lvl1pPr>
          </a:lstStyle>
          <a:p>
            <a:pPr>
              <a:defRPr/>
            </a:pPr>
            <a:fld id="{776F84E9-A92A-4757-8E0E-626EB738F0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7848600" y="76200"/>
            <a:ext cx="1143000" cy="990600"/>
            <a:chOff x="7687152" y="136449"/>
            <a:chExt cx="1221083" cy="1192649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 rot="1164575">
              <a:off x="7687152" y="196992"/>
              <a:ext cx="1221083" cy="1071563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/>
              <a:ext uri="{91240B29-F687-4f45-9708-019B960494DF}"/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auto">
            <a:xfrm rot="1164575">
              <a:off x="7734223" y="244063"/>
              <a:ext cx="1126941" cy="977421"/>
            </a:xfrm>
            <a:custGeom>
              <a:avLst/>
              <a:gdLst>
                <a:gd name="T0" fmla="*/ 204 w 814"/>
                <a:gd name="T1" fmla="*/ 706 h 706"/>
                <a:gd name="T2" fmla="*/ 0 w 814"/>
                <a:gd name="T3" fmla="*/ 352 h 706"/>
                <a:gd name="T4" fmla="*/ 204 w 814"/>
                <a:gd name="T5" fmla="*/ 0 h 706"/>
                <a:gd name="T6" fmla="*/ 612 w 814"/>
                <a:gd name="T7" fmla="*/ 0 h 706"/>
                <a:gd name="T8" fmla="*/ 814 w 814"/>
                <a:gd name="T9" fmla="*/ 352 h 706"/>
                <a:gd name="T10" fmla="*/ 612 w 814"/>
                <a:gd name="T11" fmla="*/ 706 h 706"/>
                <a:gd name="T12" fmla="*/ 204 w 814"/>
                <a:gd name="T13" fmla="*/ 70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4" h="706">
                  <a:moveTo>
                    <a:pt x="204" y="706"/>
                  </a:moveTo>
                  <a:lnTo>
                    <a:pt x="0" y="352"/>
                  </a:lnTo>
                  <a:lnTo>
                    <a:pt x="204" y="0"/>
                  </a:lnTo>
                  <a:lnTo>
                    <a:pt x="612" y="0"/>
                  </a:lnTo>
                  <a:lnTo>
                    <a:pt x="814" y="352"/>
                  </a:lnTo>
                  <a:lnTo>
                    <a:pt x="612" y="706"/>
                  </a:lnTo>
                  <a:lnTo>
                    <a:pt x="204" y="706"/>
                  </a:lnTo>
                  <a:close/>
                </a:path>
              </a:pathLst>
            </a:custGeom>
            <a:noFill/>
            <a:ln w="28575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 rot="1164575">
              <a:off x="8361513" y="1246031"/>
              <a:ext cx="80298" cy="83067"/>
            </a:xfrm>
            <a:custGeom>
              <a:avLst/>
              <a:gdLst>
                <a:gd name="T0" fmla="*/ 58 w 58"/>
                <a:gd name="T1" fmla="*/ 30 h 60"/>
                <a:gd name="T2" fmla="*/ 58 w 58"/>
                <a:gd name="T3" fmla="*/ 30 h 60"/>
                <a:gd name="T4" fmla="*/ 58 w 58"/>
                <a:gd name="T5" fmla="*/ 36 h 60"/>
                <a:gd name="T6" fmla="*/ 56 w 58"/>
                <a:gd name="T7" fmla="*/ 42 h 60"/>
                <a:gd name="T8" fmla="*/ 50 w 58"/>
                <a:gd name="T9" fmla="*/ 50 h 60"/>
                <a:gd name="T10" fmla="*/ 40 w 58"/>
                <a:gd name="T11" fmla="*/ 58 h 60"/>
                <a:gd name="T12" fmla="*/ 36 w 58"/>
                <a:gd name="T13" fmla="*/ 58 h 60"/>
                <a:gd name="T14" fmla="*/ 30 w 58"/>
                <a:gd name="T15" fmla="*/ 60 h 60"/>
                <a:gd name="T16" fmla="*/ 30 w 58"/>
                <a:gd name="T17" fmla="*/ 60 h 60"/>
                <a:gd name="T18" fmla="*/ 24 w 58"/>
                <a:gd name="T19" fmla="*/ 58 h 60"/>
                <a:gd name="T20" fmla="*/ 18 w 58"/>
                <a:gd name="T21" fmla="*/ 58 h 60"/>
                <a:gd name="T22" fmla="*/ 8 w 58"/>
                <a:gd name="T23" fmla="*/ 50 h 60"/>
                <a:gd name="T24" fmla="*/ 2 w 58"/>
                <a:gd name="T25" fmla="*/ 42 h 60"/>
                <a:gd name="T26" fmla="*/ 0 w 58"/>
                <a:gd name="T27" fmla="*/ 36 h 60"/>
                <a:gd name="T28" fmla="*/ 0 w 58"/>
                <a:gd name="T29" fmla="*/ 30 h 60"/>
                <a:gd name="T30" fmla="*/ 0 w 58"/>
                <a:gd name="T31" fmla="*/ 30 h 60"/>
                <a:gd name="T32" fmla="*/ 0 w 58"/>
                <a:gd name="T33" fmla="*/ 24 h 60"/>
                <a:gd name="T34" fmla="*/ 2 w 58"/>
                <a:gd name="T35" fmla="*/ 18 h 60"/>
                <a:gd name="T36" fmla="*/ 8 w 58"/>
                <a:gd name="T37" fmla="*/ 10 h 60"/>
                <a:gd name="T38" fmla="*/ 18 w 58"/>
                <a:gd name="T39" fmla="*/ 2 h 60"/>
                <a:gd name="T40" fmla="*/ 24 w 58"/>
                <a:gd name="T41" fmla="*/ 2 h 60"/>
                <a:gd name="T42" fmla="*/ 30 w 58"/>
                <a:gd name="T43" fmla="*/ 0 h 60"/>
                <a:gd name="T44" fmla="*/ 30 w 58"/>
                <a:gd name="T45" fmla="*/ 0 h 60"/>
                <a:gd name="T46" fmla="*/ 36 w 58"/>
                <a:gd name="T47" fmla="*/ 2 h 60"/>
                <a:gd name="T48" fmla="*/ 40 w 58"/>
                <a:gd name="T49" fmla="*/ 2 h 60"/>
                <a:gd name="T50" fmla="*/ 50 w 58"/>
                <a:gd name="T51" fmla="*/ 10 h 60"/>
                <a:gd name="T52" fmla="*/ 56 w 58"/>
                <a:gd name="T53" fmla="*/ 18 h 60"/>
                <a:gd name="T54" fmla="*/ 58 w 58"/>
                <a:gd name="T55" fmla="*/ 24 h 60"/>
                <a:gd name="T56" fmla="*/ 58 w 58"/>
                <a:gd name="T57" fmla="*/ 30 h 60"/>
                <a:gd name="T58" fmla="*/ 58 w 58"/>
                <a:gd name="T5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58" y="30"/>
                  </a:moveTo>
                  <a:lnTo>
                    <a:pt x="58" y="30"/>
                  </a:lnTo>
                  <a:lnTo>
                    <a:pt x="58" y="36"/>
                  </a:lnTo>
                  <a:lnTo>
                    <a:pt x="56" y="42"/>
                  </a:lnTo>
                  <a:lnTo>
                    <a:pt x="50" y="50"/>
                  </a:lnTo>
                  <a:lnTo>
                    <a:pt x="40" y="58"/>
                  </a:lnTo>
                  <a:lnTo>
                    <a:pt x="36" y="58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8"/>
                  </a:lnTo>
                  <a:lnTo>
                    <a:pt x="18" y="58"/>
                  </a:lnTo>
                  <a:lnTo>
                    <a:pt x="8" y="50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10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50" y="10"/>
                  </a:lnTo>
                  <a:lnTo>
                    <a:pt x="56" y="18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 rot="1164575">
              <a:off x="8790297" y="880336"/>
              <a:ext cx="80298" cy="80298"/>
            </a:xfrm>
            <a:custGeom>
              <a:avLst/>
              <a:gdLst>
                <a:gd name="T0" fmla="*/ 58 w 58"/>
                <a:gd name="T1" fmla="*/ 28 h 58"/>
                <a:gd name="T2" fmla="*/ 58 w 58"/>
                <a:gd name="T3" fmla="*/ 28 h 58"/>
                <a:gd name="T4" fmla="*/ 58 w 58"/>
                <a:gd name="T5" fmla="*/ 34 h 58"/>
                <a:gd name="T6" fmla="*/ 56 w 58"/>
                <a:gd name="T7" fmla="*/ 40 h 58"/>
                <a:gd name="T8" fmla="*/ 50 w 58"/>
                <a:gd name="T9" fmla="*/ 50 h 58"/>
                <a:gd name="T10" fmla="*/ 40 w 58"/>
                <a:gd name="T11" fmla="*/ 56 h 58"/>
                <a:gd name="T12" fmla="*/ 34 w 58"/>
                <a:gd name="T13" fmla="*/ 58 h 58"/>
                <a:gd name="T14" fmla="*/ 28 w 58"/>
                <a:gd name="T15" fmla="*/ 58 h 58"/>
                <a:gd name="T16" fmla="*/ 28 w 58"/>
                <a:gd name="T17" fmla="*/ 58 h 58"/>
                <a:gd name="T18" fmla="*/ 24 w 58"/>
                <a:gd name="T19" fmla="*/ 58 h 58"/>
                <a:gd name="T20" fmla="*/ 18 w 58"/>
                <a:gd name="T21" fmla="*/ 56 h 58"/>
                <a:gd name="T22" fmla="*/ 8 w 58"/>
                <a:gd name="T23" fmla="*/ 50 h 58"/>
                <a:gd name="T24" fmla="*/ 2 w 58"/>
                <a:gd name="T25" fmla="*/ 40 h 58"/>
                <a:gd name="T26" fmla="*/ 0 w 58"/>
                <a:gd name="T27" fmla="*/ 34 h 58"/>
                <a:gd name="T28" fmla="*/ 0 w 58"/>
                <a:gd name="T29" fmla="*/ 28 h 58"/>
                <a:gd name="T30" fmla="*/ 0 w 58"/>
                <a:gd name="T31" fmla="*/ 28 h 58"/>
                <a:gd name="T32" fmla="*/ 0 w 58"/>
                <a:gd name="T33" fmla="*/ 22 h 58"/>
                <a:gd name="T34" fmla="*/ 2 w 58"/>
                <a:gd name="T35" fmla="*/ 18 h 58"/>
                <a:gd name="T36" fmla="*/ 8 w 58"/>
                <a:gd name="T37" fmla="*/ 8 h 58"/>
                <a:gd name="T38" fmla="*/ 18 w 58"/>
                <a:gd name="T39" fmla="*/ 2 h 58"/>
                <a:gd name="T40" fmla="*/ 24 w 58"/>
                <a:gd name="T41" fmla="*/ 0 h 58"/>
                <a:gd name="T42" fmla="*/ 28 w 58"/>
                <a:gd name="T43" fmla="*/ 0 h 58"/>
                <a:gd name="T44" fmla="*/ 28 w 58"/>
                <a:gd name="T45" fmla="*/ 0 h 58"/>
                <a:gd name="T46" fmla="*/ 34 w 58"/>
                <a:gd name="T47" fmla="*/ 0 h 58"/>
                <a:gd name="T48" fmla="*/ 40 w 58"/>
                <a:gd name="T49" fmla="*/ 2 h 58"/>
                <a:gd name="T50" fmla="*/ 50 w 58"/>
                <a:gd name="T51" fmla="*/ 8 h 58"/>
                <a:gd name="T52" fmla="*/ 56 w 58"/>
                <a:gd name="T53" fmla="*/ 18 h 58"/>
                <a:gd name="T54" fmla="*/ 58 w 58"/>
                <a:gd name="T55" fmla="*/ 22 h 58"/>
                <a:gd name="T56" fmla="*/ 58 w 58"/>
                <a:gd name="T57" fmla="*/ 28 h 58"/>
                <a:gd name="T58" fmla="*/ 58 w 58"/>
                <a:gd name="T5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58" y="28"/>
                  </a:moveTo>
                  <a:lnTo>
                    <a:pt x="58" y="28"/>
                  </a:lnTo>
                  <a:lnTo>
                    <a:pt x="58" y="34"/>
                  </a:lnTo>
                  <a:lnTo>
                    <a:pt x="56" y="40"/>
                  </a:lnTo>
                  <a:lnTo>
                    <a:pt x="50" y="50"/>
                  </a:lnTo>
                  <a:lnTo>
                    <a:pt x="40" y="56"/>
                  </a:lnTo>
                  <a:lnTo>
                    <a:pt x="34" y="58"/>
                  </a:lnTo>
                  <a:lnTo>
                    <a:pt x="28" y="58"/>
                  </a:lnTo>
                  <a:lnTo>
                    <a:pt x="28" y="58"/>
                  </a:lnTo>
                  <a:lnTo>
                    <a:pt x="24" y="58"/>
                  </a:lnTo>
                  <a:lnTo>
                    <a:pt x="18" y="56"/>
                  </a:lnTo>
                  <a:lnTo>
                    <a:pt x="8" y="50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50" y="8"/>
                  </a:lnTo>
                  <a:lnTo>
                    <a:pt x="56" y="18"/>
                  </a:lnTo>
                  <a:lnTo>
                    <a:pt x="58" y="22"/>
                  </a:lnTo>
                  <a:lnTo>
                    <a:pt x="58" y="28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 rot="1164575">
              <a:off x="8686328" y="324161"/>
              <a:ext cx="80298" cy="83067"/>
            </a:xfrm>
            <a:custGeom>
              <a:avLst/>
              <a:gdLst>
                <a:gd name="T0" fmla="*/ 58 w 58"/>
                <a:gd name="T1" fmla="*/ 30 h 60"/>
                <a:gd name="T2" fmla="*/ 58 w 58"/>
                <a:gd name="T3" fmla="*/ 30 h 60"/>
                <a:gd name="T4" fmla="*/ 58 w 58"/>
                <a:gd name="T5" fmla="*/ 36 h 60"/>
                <a:gd name="T6" fmla="*/ 56 w 58"/>
                <a:gd name="T7" fmla="*/ 42 h 60"/>
                <a:gd name="T8" fmla="*/ 50 w 58"/>
                <a:gd name="T9" fmla="*/ 50 h 60"/>
                <a:gd name="T10" fmla="*/ 40 w 58"/>
                <a:gd name="T11" fmla="*/ 56 h 60"/>
                <a:gd name="T12" fmla="*/ 36 w 58"/>
                <a:gd name="T13" fmla="*/ 58 h 60"/>
                <a:gd name="T14" fmla="*/ 30 w 58"/>
                <a:gd name="T15" fmla="*/ 60 h 60"/>
                <a:gd name="T16" fmla="*/ 30 w 58"/>
                <a:gd name="T17" fmla="*/ 60 h 60"/>
                <a:gd name="T18" fmla="*/ 24 w 58"/>
                <a:gd name="T19" fmla="*/ 58 h 60"/>
                <a:gd name="T20" fmla="*/ 18 w 58"/>
                <a:gd name="T21" fmla="*/ 56 h 60"/>
                <a:gd name="T22" fmla="*/ 8 w 58"/>
                <a:gd name="T23" fmla="*/ 50 h 60"/>
                <a:gd name="T24" fmla="*/ 2 w 58"/>
                <a:gd name="T25" fmla="*/ 42 h 60"/>
                <a:gd name="T26" fmla="*/ 0 w 58"/>
                <a:gd name="T27" fmla="*/ 36 h 60"/>
                <a:gd name="T28" fmla="*/ 0 w 58"/>
                <a:gd name="T29" fmla="*/ 30 h 60"/>
                <a:gd name="T30" fmla="*/ 0 w 58"/>
                <a:gd name="T31" fmla="*/ 30 h 60"/>
                <a:gd name="T32" fmla="*/ 0 w 58"/>
                <a:gd name="T33" fmla="*/ 24 h 60"/>
                <a:gd name="T34" fmla="*/ 2 w 58"/>
                <a:gd name="T35" fmla="*/ 18 h 60"/>
                <a:gd name="T36" fmla="*/ 8 w 58"/>
                <a:gd name="T37" fmla="*/ 10 h 60"/>
                <a:gd name="T38" fmla="*/ 18 w 58"/>
                <a:gd name="T39" fmla="*/ 2 h 60"/>
                <a:gd name="T40" fmla="*/ 24 w 58"/>
                <a:gd name="T41" fmla="*/ 2 h 60"/>
                <a:gd name="T42" fmla="*/ 30 w 58"/>
                <a:gd name="T43" fmla="*/ 0 h 60"/>
                <a:gd name="T44" fmla="*/ 30 w 58"/>
                <a:gd name="T45" fmla="*/ 0 h 60"/>
                <a:gd name="T46" fmla="*/ 36 w 58"/>
                <a:gd name="T47" fmla="*/ 2 h 60"/>
                <a:gd name="T48" fmla="*/ 40 w 58"/>
                <a:gd name="T49" fmla="*/ 2 h 60"/>
                <a:gd name="T50" fmla="*/ 50 w 58"/>
                <a:gd name="T51" fmla="*/ 10 h 60"/>
                <a:gd name="T52" fmla="*/ 56 w 58"/>
                <a:gd name="T53" fmla="*/ 18 h 60"/>
                <a:gd name="T54" fmla="*/ 58 w 58"/>
                <a:gd name="T55" fmla="*/ 24 h 60"/>
                <a:gd name="T56" fmla="*/ 58 w 58"/>
                <a:gd name="T57" fmla="*/ 30 h 60"/>
                <a:gd name="T58" fmla="*/ 58 w 58"/>
                <a:gd name="T5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58" y="30"/>
                  </a:moveTo>
                  <a:lnTo>
                    <a:pt x="58" y="30"/>
                  </a:lnTo>
                  <a:lnTo>
                    <a:pt x="58" y="36"/>
                  </a:lnTo>
                  <a:lnTo>
                    <a:pt x="56" y="42"/>
                  </a:lnTo>
                  <a:lnTo>
                    <a:pt x="50" y="50"/>
                  </a:lnTo>
                  <a:lnTo>
                    <a:pt x="40" y="56"/>
                  </a:lnTo>
                  <a:lnTo>
                    <a:pt x="36" y="58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8"/>
                  </a:lnTo>
                  <a:lnTo>
                    <a:pt x="18" y="56"/>
                  </a:lnTo>
                  <a:lnTo>
                    <a:pt x="8" y="50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10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50" y="10"/>
                  </a:lnTo>
                  <a:lnTo>
                    <a:pt x="56" y="18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 rot="1164575">
              <a:off x="8153576" y="136449"/>
              <a:ext cx="80298" cy="83067"/>
            </a:xfrm>
            <a:custGeom>
              <a:avLst/>
              <a:gdLst>
                <a:gd name="T0" fmla="*/ 58 w 58"/>
                <a:gd name="T1" fmla="*/ 30 h 60"/>
                <a:gd name="T2" fmla="*/ 58 w 58"/>
                <a:gd name="T3" fmla="*/ 30 h 60"/>
                <a:gd name="T4" fmla="*/ 58 w 58"/>
                <a:gd name="T5" fmla="*/ 36 h 60"/>
                <a:gd name="T6" fmla="*/ 56 w 58"/>
                <a:gd name="T7" fmla="*/ 42 h 60"/>
                <a:gd name="T8" fmla="*/ 50 w 58"/>
                <a:gd name="T9" fmla="*/ 50 h 60"/>
                <a:gd name="T10" fmla="*/ 40 w 58"/>
                <a:gd name="T11" fmla="*/ 56 h 60"/>
                <a:gd name="T12" fmla="*/ 36 w 58"/>
                <a:gd name="T13" fmla="*/ 58 h 60"/>
                <a:gd name="T14" fmla="*/ 30 w 58"/>
                <a:gd name="T15" fmla="*/ 60 h 60"/>
                <a:gd name="T16" fmla="*/ 30 w 58"/>
                <a:gd name="T17" fmla="*/ 60 h 60"/>
                <a:gd name="T18" fmla="*/ 24 w 58"/>
                <a:gd name="T19" fmla="*/ 58 h 60"/>
                <a:gd name="T20" fmla="*/ 18 w 58"/>
                <a:gd name="T21" fmla="*/ 56 h 60"/>
                <a:gd name="T22" fmla="*/ 8 w 58"/>
                <a:gd name="T23" fmla="*/ 50 h 60"/>
                <a:gd name="T24" fmla="*/ 2 w 58"/>
                <a:gd name="T25" fmla="*/ 42 h 60"/>
                <a:gd name="T26" fmla="*/ 0 w 58"/>
                <a:gd name="T27" fmla="*/ 36 h 60"/>
                <a:gd name="T28" fmla="*/ 0 w 58"/>
                <a:gd name="T29" fmla="*/ 30 h 60"/>
                <a:gd name="T30" fmla="*/ 0 w 58"/>
                <a:gd name="T31" fmla="*/ 30 h 60"/>
                <a:gd name="T32" fmla="*/ 0 w 58"/>
                <a:gd name="T33" fmla="*/ 24 h 60"/>
                <a:gd name="T34" fmla="*/ 2 w 58"/>
                <a:gd name="T35" fmla="*/ 18 h 60"/>
                <a:gd name="T36" fmla="*/ 8 w 58"/>
                <a:gd name="T37" fmla="*/ 10 h 60"/>
                <a:gd name="T38" fmla="*/ 18 w 58"/>
                <a:gd name="T39" fmla="*/ 2 h 60"/>
                <a:gd name="T40" fmla="*/ 24 w 58"/>
                <a:gd name="T41" fmla="*/ 2 h 60"/>
                <a:gd name="T42" fmla="*/ 30 w 58"/>
                <a:gd name="T43" fmla="*/ 0 h 60"/>
                <a:gd name="T44" fmla="*/ 30 w 58"/>
                <a:gd name="T45" fmla="*/ 0 h 60"/>
                <a:gd name="T46" fmla="*/ 36 w 58"/>
                <a:gd name="T47" fmla="*/ 2 h 60"/>
                <a:gd name="T48" fmla="*/ 40 w 58"/>
                <a:gd name="T49" fmla="*/ 2 h 60"/>
                <a:gd name="T50" fmla="*/ 50 w 58"/>
                <a:gd name="T51" fmla="*/ 10 h 60"/>
                <a:gd name="T52" fmla="*/ 56 w 58"/>
                <a:gd name="T53" fmla="*/ 18 h 60"/>
                <a:gd name="T54" fmla="*/ 58 w 58"/>
                <a:gd name="T55" fmla="*/ 24 h 60"/>
                <a:gd name="T56" fmla="*/ 58 w 58"/>
                <a:gd name="T57" fmla="*/ 30 h 60"/>
                <a:gd name="T58" fmla="*/ 58 w 58"/>
                <a:gd name="T5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58" y="30"/>
                  </a:moveTo>
                  <a:lnTo>
                    <a:pt x="58" y="30"/>
                  </a:lnTo>
                  <a:lnTo>
                    <a:pt x="58" y="36"/>
                  </a:lnTo>
                  <a:lnTo>
                    <a:pt x="56" y="42"/>
                  </a:lnTo>
                  <a:lnTo>
                    <a:pt x="50" y="50"/>
                  </a:lnTo>
                  <a:lnTo>
                    <a:pt x="40" y="56"/>
                  </a:lnTo>
                  <a:lnTo>
                    <a:pt x="36" y="58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8"/>
                  </a:lnTo>
                  <a:lnTo>
                    <a:pt x="18" y="56"/>
                  </a:lnTo>
                  <a:lnTo>
                    <a:pt x="8" y="50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10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50" y="10"/>
                  </a:lnTo>
                  <a:lnTo>
                    <a:pt x="56" y="18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 rot="1164575">
              <a:off x="7724792" y="504913"/>
              <a:ext cx="80298" cy="80298"/>
            </a:xfrm>
            <a:custGeom>
              <a:avLst/>
              <a:gdLst>
                <a:gd name="T0" fmla="*/ 58 w 58"/>
                <a:gd name="T1" fmla="*/ 28 h 58"/>
                <a:gd name="T2" fmla="*/ 58 w 58"/>
                <a:gd name="T3" fmla="*/ 28 h 58"/>
                <a:gd name="T4" fmla="*/ 58 w 58"/>
                <a:gd name="T5" fmla="*/ 34 h 58"/>
                <a:gd name="T6" fmla="*/ 56 w 58"/>
                <a:gd name="T7" fmla="*/ 40 h 58"/>
                <a:gd name="T8" fmla="*/ 50 w 58"/>
                <a:gd name="T9" fmla="*/ 50 h 58"/>
                <a:gd name="T10" fmla="*/ 42 w 58"/>
                <a:gd name="T11" fmla="*/ 56 h 58"/>
                <a:gd name="T12" fmla="*/ 36 w 58"/>
                <a:gd name="T13" fmla="*/ 58 h 58"/>
                <a:gd name="T14" fmla="*/ 30 w 58"/>
                <a:gd name="T15" fmla="*/ 58 h 58"/>
                <a:gd name="T16" fmla="*/ 30 w 58"/>
                <a:gd name="T17" fmla="*/ 58 h 58"/>
                <a:gd name="T18" fmla="*/ 24 w 58"/>
                <a:gd name="T19" fmla="*/ 58 h 58"/>
                <a:gd name="T20" fmla="*/ 18 w 58"/>
                <a:gd name="T21" fmla="*/ 56 h 58"/>
                <a:gd name="T22" fmla="*/ 8 w 58"/>
                <a:gd name="T23" fmla="*/ 50 h 58"/>
                <a:gd name="T24" fmla="*/ 2 w 58"/>
                <a:gd name="T25" fmla="*/ 40 h 58"/>
                <a:gd name="T26" fmla="*/ 0 w 58"/>
                <a:gd name="T27" fmla="*/ 34 h 58"/>
                <a:gd name="T28" fmla="*/ 0 w 58"/>
                <a:gd name="T29" fmla="*/ 28 h 58"/>
                <a:gd name="T30" fmla="*/ 0 w 58"/>
                <a:gd name="T31" fmla="*/ 28 h 58"/>
                <a:gd name="T32" fmla="*/ 0 w 58"/>
                <a:gd name="T33" fmla="*/ 22 h 58"/>
                <a:gd name="T34" fmla="*/ 2 w 58"/>
                <a:gd name="T35" fmla="*/ 18 h 58"/>
                <a:gd name="T36" fmla="*/ 8 w 58"/>
                <a:gd name="T37" fmla="*/ 8 h 58"/>
                <a:gd name="T38" fmla="*/ 18 w 58"/>
                <a:gd name="T39" fmla="*/ 2 h 58"/>
                <a:gd name="T40" fmla="*/ 24 w 58"/>
                <a:gd name="T41" fmla="*/ 0 h 58"/>
                <a:gd name="T42" fmla="*/ 30 w 58"/>
                <a:gd name="T43" fmla="*/ 0 h 58"/>
                <a:gd name="T44" fmla="*/ 30 w 58"/>
                <a:gd name="T45" fmla="*/ 0 h 58"/>
                <a:gd name="T46" fmla="*/ 36 w 58"/>
                <a:gd name="T47" fmla="*/ 0 h 58"/>
                <a:gd name="T48" fmla="*/ 42 w 58"/>
                <a:gd name="T49" fmla="*/ 2 h 58"/>
                <a:gd name="T50" fmla="*/ 50 w 58"/>
                <a:gd name="T51" fmla="*/ 8 h 58"/>
                <a:gd name="T52" fmla="*/ 56 w 58"/>
                <a:gd name="T53" fmla="*/ 18 h 58"/>
                <a:gd name="T54" fmla="*/ 58 w 58"/>
                <a:gd name="T55" fmla="*/ 22 h 58"/>
                <a:gd name="T56" fmla="*/ 58 w 58"/>
                <a:gd name="T57" fmla="*/ 28 h 58"/>
                <a:gd name="T58" fmla="*/ 58 w 58"/>
                <a:gd name="T5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58">
                  <a:moveTo>
                    <a:pt x="58" y="28"/>
                  </a:moveTo>
                  <a:lnTo>
                    <a:pt x="58" y="28"/>
                  </a:lnTo>
                  <a:lnTo>
                    <a:pt x="58" y="34"/>
                  </a:lnTo>
                  <a:lnTo>
                    <a:pt x="56" y="40"/>
                  </a:lnTo>
                  <a:lnTo>
                    <a:pt x="50" y="50"/>
                  </a:lnTo>
                  <a:lnTo>
                    <a:pt x="42" y="56"/>
                  </a:lnTo>
                  <a:lnTo>
                    <a:pt x="36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24" y="58"/>
                  </a:lnTo>
                  <a:lnTo>
                    <a:pt x="18" y="56"/>
                  </a:lnTo>
                  <a:lnTo>
                    <a:pt x="8" y="50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8" y="8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50" y="8"/>
                  </a:lnTo>
                  <a:lnTo>
                    <a:pt x="56" y="18"/>
                  </a:lnTo>
                  <a:lnTo>
                    <a:pt x="58" y="22"/>
                  </a:lnTo>
                  <a:lnTo>
                    <a:pt x="58" y="28"/>
                  </a:lnTo>
                  <a:lnTo>
                    <a:pt x="58" y="28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 rot="1164575">
              <a:off x="7828761" y="1058320"/>
              <a:ext cx="80298" cy="83067"/>
            </a:xfrm>
            <a:custGeom>
              <a:avLst/>
              <a:gdLst>
                <a:gd name="T0" fmla="*/ 58 w 58"/>
                <a:gd name="T1" fmla="*/ 30 h 60"/>
                <a:gd name="T2" fmla="*/ 58 w 58"/>
                <a:gd name="T3" fmla="*/ 30 h 60"/>
                <a:gd name="T4" fmla="*/ 58 w 58"/>
                <a:gd name="T5" fmla="*/ 36 h 60"/>
                <a:gd name="T6" fmla="*/ 56 w 58"/>
                <a:gd name="T7" fmla="*/ 42 h 60"/>
                <a:gd name="T8" fmla="*/ 50 w 58"/>
                <a:gd name="T9" fmla="*/ 50 h 60"/>
                <a:gd name="T10" fmla="*/ 40 w 58"/>
                <a:gd name="T11" fmla="*/ 58 h 60"/>
                <a:gd name="T12" fmla="*/ 36 w 58"/>
                <a:gd name="T13" fmla="*/ 58 h 60"/>
                <a:gd name="T14" fmla="*/ 30 w 58"/>
                <a:gd name="T15" fmla="*/ 60 h 60"/>
                <a:gd name="T16" fmla="*/ 30 w 58"/>
                <a:gd name="T17" fmla="*/ 60 h 60"/>
                <a:gd name="T18" fmla="*/ 24 w 58"/>
                <a:gd name="T19" fmla="*/ 58 h 60"/>
                <a:gd name="T20" fmla="*/ 18 w 58"/>
                <a:gd name="T21" fmla="*/ 58 h 60"/>
                <a:gd name="T22" fmla="*/ 8 w 58"/>
                <a:gd name="T23" fmla="*/ 50 h 60"/>
                <a:gd name="T24" fmla="*/ 2 w 58"/>
                <a:gd name="T25" fmla="*/ 42 h 60"/>
                <a:gd name="T26" fmla="*/ 0 w 58"/>
                <a:gd name="T27" fmla="*/ 36 h 60"/>
                <a:gd name="T28" fmla="*/ 0 w 58"/>
                <a:gd name="T29" fmla="*/ 30 h 60"/>
                <a:gd name="T30" fmla="*/ 0 w 58"/>
                <a:gd name="T31" fmla="*/ 30 h 60"/>
                <a:gd name="T32" fmla="*/ 0 w 58"/>
                <a:gd name="T33" fmla="*/ 24 h 60"/>
                <a:gd name="T34" fmla="*/ 2 w 58"/>
                <a:gd name="T35" fmla="*/ 18 h 60"/>
                <a:gd name="T36" fmla="*/ 8 w 58"/>
                <a:gd name="T37" fmla="*/ 10 h 60"/>
                <a:gd name="T38" fmla="*/ 18 w 58"/>
                <a:gd name="T39" fmla="*/ 2 h 60"/>
                <a:gd name="T40" fmla="*/ 24 w 58"/>
                <a:gd name="T41" fmla="*/ 2 h 60"/>
                <a:gd name="T42" fmla="*/ 30 w 58"/>
                <a:gd name="T43" fmla="*/ 0 h 60"/>
                <a:gd name="T44" fmla="*/ 30 w 58"/>
                <a:gd name="T45" fmla="*/ 0 h 60"/>
                <a:gd name="T46" fmla="*/ 36 w 58"/>
                <a:gd name="T47" fmla="*/ 2 h 60"/>
                <a:gd name="T48" fmla="*/ 40 w 58"/>
                <a:gd name="T49" fmla="*/ 2 h 60"/>
                <a:gd name="T50" fmla="*/ 50 w 58"/>
                <a:gd name="T51" fmla="*/ 10 h 60"/>
                <a:gd name="T52" fmla="*/ 56 w 58"/>
                <a:gd name="T53" fmla="*/ 18 h 60"/>
                <a:gd name="T54" fmla="*/ 58 w 58"/>
                <a:gd name="T55" fmla="*/ 24 h 60"/>
                <a:gd name="T56" fmla="*/ 58 w 58"/>
                <a:gd name="T57" fmla="*/ 30 h 60"/>
                <a:gd name="T58" fmla="*/ 58 w 58"/>
                <a:gd name="T59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0">
                  <a:moveTo>
                    <a:pt x="58" y="30"/>
                  </a:moveTo>
                  <a:lnTo>
                    <a:pt x="58" y="30"/>
                  </a:lnTo>
                  <a:lnTo>
                    <a:pt x="58" y="36"/>
                  </a:lnTo>
                  <a:lnTo>
                    <a:pt x="56" y="42"/>
                  </a:lnTo>
                  <a:lnTo>
                    <a:pt x="50" y="50"/>
                  </a:lnTo>
                  <a:lnTo>
                    <a:pt x="40" y="58"/>
                  </a:lnTo>
                  <a:lnTo>
                    <a:pt x="36" y="58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24" y="58"/>
                  </a:lnTo>
                  <a:lnTo>
                    <a:pt x="18" y="58"/>
                  </a:lnTo>
                  <a:lnTo>
                    <a:pt x="8" y="50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8" y="10"/>
                  </a:lnTo>
                  <a:lnTo>
                    <a:pt x="18" y="2"/>
                  </a:lnTo>
                  <a:lnTo>
                    <a:pt x="24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6" y="2"/>
                  </a:lnTo>
                  <a:lnTo>
                    <a:pt x="40" y="2"/>
                  </a:lnTo>
                  <a:lnTo>
                    <a:pt x="50" y="10"/>
                  </a:lnTo>
                  <a:lnTo>
                    <a:pt x="56" y="18"/>
                  </a:lnTo>
                  <a:lnTo>
                    <a:pt x="58" y="24"/>
                  </a:lnTo>
                  <a:lnTo>
                    <a:pt x="58" y="30"/>
                  </a:lnTo>
                  <a:lnTo>
                    <a:pt x="58" y="30"/>
                  </a:lnTo>
                  <a:close/>
                </a:path>
              </a:pathLst>
            </a:custGeom>
            <a:solidFill>
              <a:srgbClr val="FCEA10"/>
            </a:solidFill>
            <a:ln w="38100">
              <a:solidFill>
                <a:srgbClr val="FCEA10"/>
              </a:solidFill>
              <a:prstDash val="solid"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" name="Text Box 18"/>
          <p:cNvSpPr txBox="1">
            <a:spLocks noChangeArrowheads="1"/>
          </p:cNvSpPr>
          <p:nvPr userDrawn="1"/>
        </p:nvSpPr>
        <p:spPr bwMode="auto">
          <a:xfrm>
            <a:off x="228600" y="6604000"/>
            <a:ext cx="2058988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050" b="1" dirty="0" smtClean="0">
                <a:solidFill>
                  <a:srgbClr val="F7D300"/>
                </a:solidFill>
              </a:rPr>
              <a:t>© 2014 W. W. Norton Co.,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56" r:id="rId2"/>
    <p:sldLayoutId id="2147483855" r:id="rId3"/>
    <p:sldLayoutId id="2147483854" r:id="rId4"/>
    <p:sldLayoutId id="2147483853" r:id="rId5"/>
    <p:sldLayoutId id="2147483852" r:id="rId6"/>
    <p:sldLayoutId id="2147483851" r:id="rId7"/>
    <p:sldLayoutId id="2147483850" r:id="rId8"/>
    <p:sldLayoutId id="2147483849" r:id="rId9"/>
    <p:sldLayoutId id="2147483848" r:id="rId10"/>
    <p:sldLayoutId id="2147483847" r:id="rId11"/>
    <p:sldLayoutId id="2147483846" r:id="rId12"/>
    <p:sldLayoutId id="2147483845" r:id="rId13"/>
    <p:sldLayoutId id="2147483867" r:id="rId14"/>
    <p:sldLayoutId id="2147483868" r:id="rId15"/>
    <p:sldLayoutId id="2147483869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7D300"/>
          </a:solidFill>
          <a:latin typeface="+mn-lt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7D300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7D300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7D300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7D3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Rounded MT Bold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5359"/>
        </a:buClr>
        <a:buChar char="•"/>
        <a:defRPr sz="3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35359"/>
        </a:buClr>
        <a:buChar char="•"/>
        <a:defRPr sz="28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5359"/>
        </a:buClr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35359"/>
        </a:buClr>
        <a:buChar char="•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35359"/>
        </a:buClr>
        <a:buChar char="•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B2CC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B2CC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B2CC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B2CC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353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 userDrawn="1"/>
        </p:nvSpPr>
        <p:spPr bwMode="auto">
          <a:xfrm>
            <a:off x="152400" y="152400"/>
            <a:ext cx="845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591300"/>
            <a:ext cx="33972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none" lIns="91440" tIns="18288" rIns="91440" bIns="18288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10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C1582D4-C4B1-4613-B461-D4B7DB303D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3" name="Line 11"/>
          <p:cNvSpPr>
            <a:spLocks noChangeShapeType="1"/>
          </p:cNvSpPr>
          <p:nvPr userDrawn="1"/>
        </p:nvSpPr>
        <p:spPr bwMode="auto">
          <a:xfrm>
            <a:off x="1692275" y="-309563"/>
            <a:ext cx="0" cy="0"/>
          </a:xfrm>
          <a:prstGeom prst="line">
            <a:avLst/>
          </a:prstGeom>
          <a:noFill/>
          <a:ln w="63500">
            <a:solidFill>
              <a:srgbClr val="5CA038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4" name="Line 14"/>
          <p:cNvSpPr>
            <a:spLocks noChangeShapeType="1"/>
          </p:cNvSpPr>
          <p:nvPr userDrawn="1"/>
        </p:nvSpPr>
        <p:spPr bwMode="auto">
          <a:xfrm>
            <a:off x="501650" y="185738"/>
            <a:ext cx="0" cy="0"/>
          </a:xfrm>
          <a:prstGeom prst="line">
            <a:avLst/>
          </a:prstGeom>
          <a:noFill/>
          <a:ln w="63500">
            <a:solidFill>
              <a:srgbClr val="5CA038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5" name="Text Box 18"/>
          <p:cNvSpPr txBox="1">
            <a:spLocks noChangeArrowheads="1"/>
          </p:cNvSpPr>
          <p:nvPr userDrawn="1"/>
        </p:nvSpPr>
        <p:spPr bwMode="auto">
          <a:xfrm>
            <a:off x="3657600" y="6477000"/>
            <a:ext cx="22463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© 2014 W. W. Norton Co., Inc.</a:t>
            </a:r>
          </a:p>
        </p:txBody>
      </p:sp>
      <p:sp>
        <p:nvSpPr>
          <p:cNvPr id="2059" name="Text Box 23"/>
          <p:cNvSpPr txBox="1">
            <a:spLocks noChangeArrowheads="1"/>
          </p:cNvSpPr>
          <p:nvPr userDrawn="1"/>
        </p:nvSpPr>
        <p:spPr bwMode="auto">
          <a:xfrm>
            <a:off x="1565275" y="4049713"/>
            <a:ext cx="1311275" cy="101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GILBERT</a:t>
            </a:r>
          </a:p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KIRSS</a:t>
            </a:r>
          </a:p>
          <a:p>
            <a:pPr algn="ctr" eaLnBrk="1" hangingPunct="1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FOSTER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4419600" y="436563"/>
            <a:ext cx="4392613" cy="5811837"/>
          </a:xfrm>
          <a:prstGeom prst="rect">
            <a:avLst/>
          </a:prstGeom>
          <a:noFill/>
          <a:ln>
            <a:noFill/>
          </a:ln>
          <a:effectLst>
            <a:outerShdw blurRad="254000" dist="1778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grpSp>
        <p:nvGrpSpPr>
          <p:cNvPr id="18441" name="Group 2"/>
          <p:cNvGrpSpPr>
            <a:grpSpLocks noChangeAspect="1"/>
          </p:cNvGrpSpPr>
          <p:nvPr userDrawn="1"/>
        </p:nvGrpSpPr>
        <p:grpSpPr bwMode="auto">
          <a:xfrm>
            <a:off x="544513" y="2819400"/>
            <a:ext cx="3379787" cy="646113"/>
            <a:chOff x="1016721" y="2652704"/>
            <a:chExt cx="2703629" cy="516789"/>
          </a:xfrm>
        </p:grpSpPr>
        <p:sp>
          <p:nvSpPr>
            <p:cNvPr id="12" name="Freeform 208"/>
            <p:cNvSpPr>
              <a:spLocks noEditPoints="1"/>
            </p:cNvSpPr>
            <p:nvPr userDrawn="1"/>
          </p:nvSpPr>
          <p:spPr bwMode="auto">
            <a:xfrm>
              <a:off x="1355785" y="3070452"/>
              <a:ext cx="67305" cy="77454"/>
            </a:xfrm>
            <a:custGeom>
              <a:avLst/>
              <a:gdLst>
                <a:gd name="T0" fmla="*/ 82 w 110"/>
                <a:gd name="T1" fmla="*/ 108 h 126"/>
                <a:gd name="T2" fmla="*/ 76 w 110"/>
                <a:gd name="T3" fmla="*/ 116 h 126"/>
                <a:gd name="T4" fmla="*/ 56 w 110"/>
                <a:gd name="T5" fmla="*/ 126 h 126"/>
                <a:gd name="T6" fmla="*/ 44 w 110"/>
                <a:gd name="T7" fmla="*/ 126 h 126"/>
                <a:gd name="T8" fmla="*/ 26 w 110"/>
                <a:gd name="T9" fmla="*/ 124 h 126"/>
                <a:gd name="T10" fmla="*/ 12 w 110"/>
                <a:gd name="T11" fmla="*/ 116 h 126"/>
                <a:gd name="T12" fmla="*/ 2 w 110"/>
                <a:gd name="T13" fmla="*/ 104 h 126"/>
                <a:gd name="T14" fmla="*/ 0 w 110"/>
                <a:gd name="T15" fmla="*/ 88 h 126"/>
                <a:gd name="T16" fmla="*/ 0 w 110"/>
                <a:gd name="T17" fmla="*/ 88 h 126"/>
                <a:gd name="T18" fmla="*/ 4 w 110"/>
                <a:gd name="T19" fmla="*/ 70 h 126"/>
                <a:gd name="T20" fmla="*/ 14 w 110"/>
                <a:gd name="T21" fmla="*/ 58 h 126"/>
                <a:gd name="T22" fmla="*/ 30 w 110"/>
                <a:gd name="T23" fmla="*/ 50 h 126"/>
                <a:gd name="T24" fmla="*/ 50 w 110"/>
                <a:gd name="T25" fmla="*/ 48 h 126"/>
                <a:gd name="T26" fmla="*/ 68 w 110"/>
                <a:gd name="T27" fmla="*/ 50 h 126"/>
                <a:gd name="T28" fmla="*/ 82 w 110"/>
                <a:gd name="T29" fmla="*/ 50 h 126"/>
                <a:gd name="T30" fmla="*/ 80 w 110"/>
                <a:gd name="T31" fmla="*/ 40 h 126"/>
                <a:gd name="T32" fmla="*/ 76 w 110"/>
                <a:gd name="T33" fmla="*/ 32 h 126"/>
                <a:gd name="T34" fmla="*/ 52 w 110"/>
                <a:gd name="T35" fmla="*/ 24 h 126"/>
                <a:gd name="T36" fmla="*/ 34 w 110"/>
                <a:gd name="T37" fmla="*/ 26 h 126"/>
                <a:gd name="T38" fmla="*/ 10 w 110"/>
                <a:gd name="T39" fmla="*/ 10 h 126"/>
                <a:gd name="T40" fmla="*/ 30 w 110"/>
                <a:gd name="T41" fmla="*/ 2 h 126"/>
                <a:gd name="T42" fmla="*/ 56 w 110"/>
                <a:gd name="T43" fmla="*/ 0 h 126"/>
                <a:gd name="T44" fmla="*/ 70 w 110"/>
                <a:gd name="T45" fmla="*/ 0 h 126"/>
                <a:gd name="T46" fmla="*/ 90 w 110"/>
                <a:gd name="T47" fmla="*/ 8 h 126"/>
                <a:gd name="T48" fmla="*/ 104 w 110"/>
                <a:gd name="T49" fmla="*/ 20 h 126"/>
                <a:gd name="T50" fmla="*/ 110 w 110"/>
                <a:gd name="T51" fmla="*/ 40 h 126"/>
                <a:gd name="T52" fmla="*/ 110 w 110"/>
                <a:gd name="T53" fmla="*/ 124 h 126"/>
                <a:gd name="T54" fmla="*/ 84 w 110"/>
                <a:gd name="T55" fmla="*/ 72 h 126"/>
                <a:gd name="T56" fmla="*/ 70 w 110"/>
                <a:gd name="T57" fmla="*/ 70 h 126"/>
                <a:gd name="T58" fmla="*/ 56 w 110"/>
                <a:gd name="T59" fmla="*/ 68 h 126"/>
                <a:gd name="T60" fmla="*/ 34 w 110"/>
                <a:gd name="T61" fmla="*/ 72 h 126"/>
                <a:gd name="T62" fmla="*/ 28 w 110"/>
                <a:gd name="T63" fmla="*/ 86 h 126"/>
                <a:gd name="T64" fmla="*/ 28 w 110"/>
                <a:gd name="T65" fmla="*/ 88 h 126"/>
                <a:gd name="T66" fmla="*/ 34 w 110"/>
                <a:gd name="T67" fmla="*/ 100 h 126"/>
                <a:gd name="T68" fmla="*/ 50 w 110"/>
                <a:gd name="T69" fmla="*/ 106 h 126"/>
                <a:gd name="T70" fmla="*/ 64 w 110"/>
                <a:gd name="T71" fmla="*/ 104 h 126"/>
                <a:gd name="T72" fmla="*/ 80 w 110"/>
                <a:gd name="T73" fmla="*/ 90 h 126"/>
                <a:gd name="T74" fmla="*/ 84 w 110"/>
                <a:gd name="T75" fmla="*/ 8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0" h="126">
                  <a:moveTo>
                    <a:pt x="82" y="124"/>
                  </a:moveTo>
                  <a:lnTo>
                    <a:pt x="82" y="108"/>
                  </a:lnTo>
                  <a:lnTo>
                    <a:pt x="82" y="108"/>
                  </a:lnTo>
                  <a:lnTo>
                    <a:pt x="76" y="116"/>
                  </a:lnTo>
                  <a:lnTo>
                    <a:pt x="66" y="122"/>
                  </a:lnTo>
                  <a:lnTo>
                    <a:pt x="56" y="126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34" y="126"/>
                  </a:lnTo>
                  <a:lnTo>
                    <a:pt x="26" y="124"/>
                  </a:lnTo>
                  <a:lnTo>
                    <a:pt x="20" y="120"/>
                  </a:lnTo>
                  <a:lnTo>
                    <a:pt x="12" y="116"/>
                  </a:lnTo>
                  <a:lnTo>
                    <a:pt x="8" y="112"/>
                  </a:lnTo>
                  <a:lnTo>
                    <a:pt x="2" y="104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78"/>
                  </a:lnTo>
                  <a:lnTo>
                    <a:pt x="4" y="70"/>
                  </a:lnTo>
                  <a:lnTo>
                    <a:pt x="8" y="64"/>
                  </a:lnTo>
                  <a:lnTo>
                    <a:pt x="14" y="58"/>
                  </a:lnTo>
                  <a:lnTo>
                    <a:pt x="20" y="54"/>
                  </a:lnTo>
                  <a:lnTo>
                    <a:pt x="30" y="50"/>
                  </a:lnTo>
                  <a:lnTo>
                    <a:pt x="38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68" y="50"/>
                  </a:lnTo>
                  <a:lnTo>
                    <a:pt x="82" y="54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0" y="40"/>
                  </a:lnTo>
                  <a:lnTo>
                    <a:pt x="78" y="36"/>
                  </a:lnTo>
                  <a:lnTo>
                    <a:pt x="76" y="32"/>
                  </a:lnTo>
                  <a:lnTo>
                    <a:pt x="66" y="26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34" y="26"/>
                  </a:lnTo>
                  <a:lnTo>
                    <a:pt x="18" y="3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30" y="2"/>
                  </a:lnTo>
                  <a:lnTo>
                    <a:pt x="42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70" y="0"/>
                  </a:lnTo>
                  <a:lnTo>
                    <a:pt x="80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4" y="20"/>
                  </a:lnTo>
                  <a:lnTo>
                    <a:pt x="108" y="30"/>
                  </a:lnTo>
                  <a:lnTo>
                    <a:pt x="110" y="40"/>
                  </a:lnTo>
                  <a:lnTo>
                    <a:pt x="110" y="52"/>
                  </a:lnTo>
                  <a:lnTo>
                    <a:pt x="110" y="124"/>
                  </a:lnTo>
                  <a:lnTo>
                    <a:pt x="82" y="124"/>
                  </a:lnTo>
                  <a:close/>
                  <a:moveTo>
                    <a:pt x="84" y="72"/>
                  </a:moveTo>
                  <a:lnTo>
                    <a:pt x="84" y="72"/>
                  </a:lnTo>
                  <a:lnTo>
                    <a:pt x="70" y="70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44" y="70"/>
                  </a:lnTo>
                  <a:lnTo>
                    <a:pt x="34" y="72"/>
                  </a:lnTo>
                  <a:lnTo>
                    <a:pt x="30" y="78"/>
                  </a:lnTo>
                  <a:lnTo>
                    <a:pt x="28" y="86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30" y="94"/>
                  </a:lnTo>
                  <a:lnTo>
                    <a:pt x="34" y="100"/>
                  </a:lnTo>
                  <a:lnTo>
                    <a:pt x="42" y="104"/>
                  </a:lnTo>
                  <a:lnTo>
                    <a:pt x="50" y="106"/>
                  </a:lnTo>
                  <a:lnTo>
                    <a:pt x="50" y="106"/>
                  </a:lnTo>
                  <a:lnTo>
                    <a:pt x="64" y="104"/>
                  </a:lnTo>
                  <a:lnTo>
                    <a:pt x="74" y="98"/>
                  </a:lnTo>
                  <a:lnTo>
                    <a:pt x="80" y="90"/>
                  </a:lnTo>
                  <a:lnTo>
                    <a:pt x="82" y="86"/>
                  </a:lnTo>
                  <a:lnTo>
                    <a:pt x="84" y="80"/>
                  </a:lnTo>
                  <a:lnTo>
                    <a:pt x="84" y="7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209"/>
            <p:cNvSpPr>
              <a:spLocks/>
            </p:cNvSpPr>
            <p:nvPr userDrawn="1"/>
          </p:nvSpPr>
          <p:spPr bwMode="auto">
            <a:xfrm>
              <a:off x="1452298" y="3069182"/>
              <a:ext cx="67305" cy="77455"/>
            </a:xfrm>
            <a:custGeom>
              <a:avLst/>
              <a:gdLst>
                <a:gd name="T0" fmla="*/ 0 w 110"/>
                <a:gd name="T1" fmla="*/ 4 h 126"/>
                <a:gd name="T2" fmla="*/ 28 w 110"/>
                <a:gd name="T3" fmla="*/ 4 h 126"/>
                <a:gd name="T4" fmla="*/ 28 w 110"/>
                <a:gd name="T5" fmla="*/ 22 h 126"/>
                <a:gd name="T6" fmla="*/ 28 w 110"/>
                <a:gd name="T7" fmla="*/ 22 h 126"/>
                <a:gd name="T8" fmla="*/ 34 w 110"/>
                <a:gd name="T9" fmla="*/ 14 h 126"/>
                <a:gd name="T10" fmla="*/ 42 w 110"/>
                <a:gd name="T11" fmla="*/ 8 h 126"/>
                <a:gd name="T12" fmla="*/ 52 w 110"/>
                <a:gd name="T13" fmla="*/ 2 h 126"/>
                <a:gd name="T14" fmla="*/ 66 w 110"/>
                <a:gd name="T15" fmla="*/ 0 h 126"/>
                <a:gd name="T16" fmla="*/ 66 w 110"/>
                <a:gd name="T17" fmla="*/ 0 h 126"/>
                <a:gd name="T18" fmla="*/ 76 w 110"/>
                <a:gd name="T19" fmla="*/ 2 h 126"/>
                <a:gd name="T20" fmla="*/ 84 w 110"/>
                <a:gd name="T21" fmla="*/ 4 h 126"/>
                <a:gd name="T22" fmla="*/ 92 w 110"/>
                <a:gd name="T23" fmla="*/ 8 h 126"/>
                <a:gd name="T24" fmla="*/ 98 w 110"/>
                <a:gd name="T25" fmla="*/ 14 h 126"/>
                <a:gd name="T26" fmla="*/ 102 w 110"/>
                <a:gd name="T27" fmla="*/ 20 h 126"/>
                <a:gd name="T28" fmla="*/ 106 w 110"/>
                <a:gd name="T29" fmla="*/ 28 h 126"/>
                <a:gd name="T30" fmla="*/ 108 w 110"/>
                <a:gd name="T31" fmla="*/ 38 h 126"/>
                <a:gd name="T32" fmla="*/ 110 w 110"/>
                <a:gd name="T33" fmla="*/ 48 h 126"/>
                <a:gd name="T34" fmla="*/ 110 w 110"/>
                <a:gd name="T35" fmla="*/ 126 h 126"/>
                <a:gd name="T36" fmla="*/ 82 w 110"/>
                <a:gd name="T37" fmla="*/ 126 h 126"/>
                <a:gd name="T38" fmla="*/ 82 w 110"/>
                <a:gd name="T39" fmla="*/ 56 h 126"/>
                <a:gd name="T40" fmla="*/ 82 w 110"/>
                <a:gd name="T41" fmla="*/ 56 h 126"/>
                <a:gd name="T42" fmla="*/ 80 w 110"/>
                <a:gd name="T43" fmla="*/ 44 h 126"/>
                <a:gd name="T44" fmla="*/ 74 w 110"/>
                <a:gd name="T45" fmla="*/ 34 h 126"/>
                <a:gd name="T46" fmla="*/ 66 w 110"/>
                <a:gd name="T47" fmla="*/ 28 h 126"/>
                <a:gd name="T48" fmla="*/ 56 w 110"/>
                <a:gd name="T49" fmla="*/ 26 h 126"/>
                <a:gd name="T50" fmla="*/ 56 w 110"/>
                <a:gd name="T51" fmla="*/ 26 h 126"/>
                <a:gd name="T52" fmla="*/ 44 w 110"/>
                <a:gd name="T53" fmla="*/ 28 h 126"/>
                <a:gd name="T54" fmla="*/ 36 w 110"/>
                <a:gd name="T55" fmla="*/ 34 h 126"/>
                <a:gd name="T56" fmla="*/ 30 w 110"/>
                <a:gd name="T57" fmla="*/ 44 h 126"/>
                <a:gd name="T58" fmla="*/ 28 w 110"/>
                <a:gd name="T59" fmla="*/ 56 h 126"/>
                <a:gd name="T60" fmla="*/ 28 w 110"/>
                <a:gd name="T61" fmla="*/ 126 h 126"/>
                <a:gd name="T62" fmla="*/ 0 w 110"/>
                <a:gd name="T63" fmla="*/ 126 h 126"/>
                <a:gd name="T64" fmla="*/ 0 w 110"/>
                <a:gd name="T65" fmla="*/ 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126">
                  <a:moveTo>
                    <a:pt x="0" y="4"/>
                  </a:moveTo>
                  <a:lnTo>
                    <a:pt x="28" y="4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34" y="14"/>
                  </a:lnTo>
                  <a:lnTo>
                    <a:pt x="42" y="8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6" y="2"/>
                  </a:lnTo>
                  <a:lnTo>
                    <a:pt x="84" y="4"/>
                  </a:lnTo>
                  <a:lnTo>
                    <a:pt x="92" y="8"/>
                  </a:lnTo>
                  <a:lnTo>
                    <a:pt x="98" y="14"/>
                  </a:lnTo>
                  <a:lnTo>
                    <a:pt x="102" y="20"/>
                  </a:lnTo>
                  <a:lnTo>
                    <a:pt x="106" y="28"/>
                  </a:lnTo>
                  <a:lnTo>
                    <a:pt x="108" y="38"/>
                  </a:lnTo>
                  <a:lnTo>
                    <a:pt x="110" y="48"/>
                  </a:lnTo>
                  <a:lnTo>
                    <a:pt x="110" y="126"/>
                  </a:lnTo>
                  <a:lnTo>
                    <a:pt x="82" y="126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80" y="44"/>
                  </a:lnTo>
                  <a:lnTo>
                    <a:pt x="74" y="34"/>
                  </a:lnTo>
                  <a:lnTo>
                    <a:pt x="66" y="28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44" y="28"/>
                  </a:lnTo>
                  <a:lnTo>
                    <a:pt x="36" y="34"/>
                  </a:lnTo>
                  <a:lnTo>
                    <a:pt x="30" y="44"/>
                  </a:lnTo>
                  <a:lnTo>
                    <a:pt x="28" y="56"/>
                  </a:lnTo>
                  <a:lnTo>
                    <a:pt x="28" y="126"/>
                  </a:lnTo>
                  <a:lnTo>
                    <a:pt x="0" y="12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210"/>
            <p:cNvSpPr>
              <a:spLocks noEditPoints="1"/>
            </p:cNvSpPr>
            <p:nvPr userDrawn="1"/>
          </p:nvSpPr>
          <p:spPr bwMode="auto">
            <a:xfrm>
              <a:off x="1593258" y="3070452"/>
              <a:ext cx="68575" cy="77454"/>
            </a:xfrm>
            <a:custGeom>
              <a:avLst/>
              <a:gdLst>
                <a:gd name="T0" fmla="*/ 84 w 112"/>
                <a:gd name="T1" fmla="*/ 108 h 126"/>
                <a:gd name="T2" fmla="*/ 76 w 112"/>
                <a:gd name="T3" fmla="*/ 116 h 126"/>
                <a:gd name="T4" fmla="*/ 56 w 112"/>
                <a:gd name="T5" fmla="*/ 126 h 126"/>
                <a:gd name="T6" fmla="*/ 44 w 112"/>
                <a:gd name="T7" fmla="*/ 126 h 126"/>
                <a:gd name="T8" fmla="*/ 28 w 112"/>
                <a:gd name="T9" fmla="*/ 124 h 126"/>
                <a:gd name="T10" fmla="*/ 14 w 112"/>
                <a:gd name="T11" fmla="*/ 116 h 126"/>
                <a:gd name="T12" fmla="*/ 4 w 112"/>
                <a:gd name="T13" fmla="*/ 104 h 126"/>
                <a:gd name="T14" fmla="*/ 0 w 112"/>
                <a:gd name="T15" fmla="*/ 88 h 126"/>
                <a:gd name="T16" fmla="*/ 0 w 112"/>
                <a:gd name="T17" fmla="*/ 88 h 126"/>
                <a:gd name="T18" fmla="*/ 4 w 112"/>
                <a:gd name="T19" fmla="*/ 70 h 126"/>
                <a:gd name="T20" fmla="*/ 14 w 112"/>
                <a:gd name="T21" fmla="*/ 58 h 126"/>
                <a:gd name="T22" fmla="*/ 30 w 112"/>
                <a:gd name="T23" fmla="*/ 50 h 126"/>
                <a:gd name="T24" fmla="*/ 50 w 112"/>
                <a:gd name="T25" fmla="*/ 48 h 126"/>
                <a:gd name="T26" fmla="*/ 68 w 112"/>
                <a:gd name="T27" fmla="*/ 50 h 126"/>
                <a:gd name="T28" fmla="*/ 84 w 112"/>
                <a:gd name="T29" fmla="*/ 50 h 126"/>
                <a:gd name="T30" fmla="*/ 82 w 112"/>
                <a:gd name="T31" fmla="*/ 40 h 126"/>
                <a:gd name="T32" fmla="*/ 76 w 112"/>
                <a:gd name="T33" fmla="*/ 32 h 126"/>
                <a:gd name="T34" fmla="*/ 54 w 112"/>
                <a:gd name="T35" fmla="*/ 24 h 126"/>
                <a:gd name="T36" fmla="*/ 34 w 112"/>
                <a:gd name="T37" fmla="*/ 26 h 126"/>
                <a:gd name="T38" fmla="*/ 10 w 112"/>
                <a:gd name="T39" fmla="*/ 10 h 126"/>
                <a:gd name="T40" fmla="*/ 32 w 112"/>
                <a:gd name="T41" fmla="*/ 2 h 126"/>
                <a:gd name="T42" fmla="*/ 58 w 112"/>
                <a:gd name="T43" fmla="*/ 0 h 126"/>
                <a:gd name="T44" fmla="*/ 70 w 112"/>
                <a:gd name="T45" fmla="*/ 0 h 126"/>
                <a:gd name="T46" fmla="*/ 90 w 112"/>
                <a:gd name="T47" fmla="*/ 8 h 126"/>
                <a:gd name="T48" fmla="*/ 104 w 112"/>
                <a:gd name="T49" fmla="*/ 20 h 126"/>
                <a:gd name="T50" fmla="*/ 110 w 112"/>
                <a:gd name="T51" fmla="*/ 40 h 126"/>
                <a:gd name="T52" fmla="*/ 112 w 112"/>
                <a:gd name="T53" fmla="*/ 124 h 126"/>
                <a:gd name="T54" fmla="*/ 84 w 112"/>
                <a:gd name="T55" fmla="*/ 72 h 126"/>
                <a:gd name="T56" fmla="*/ 72 w 112"/>
                <a:gd name="T57" fmla="*/ 70 h 126"/>
                <a:gd name="T58" fmla="*/ 56 w 112"/>
                <a:gd name="T59" fmla="*/ 68 h 126"/>
                <a:gd name="T60" fmla="*/ 36 w 112"/>
                <a:gd name="T61" fmla="*/ 72 h 126"/>
                <a:gd name="T62" fmla="*/ 28 w 112"/>
                <a:gd name="T63" fmla="*/ 86 h 126"/>
                <a:gd name="T64" fmla="*/ 28 w 112"/>
                <a:gd name="T65" fmla="*/ 88 h 126"/>
                <a:gd name="T66" fmla="*/ 34 w 112"/>
                <a:gd name="T67" fmla="*/ 100 h 126"/>
                <a:gd name="T68" fmla="*/ 52 w 112"/>
                <a:gd name="T69" fmla="*/ 106 h 126"/>
                <a:gd name="T70" fmla="*/ 64 w 112"/>
                <a:gd name="T71" fmla="*/ 104 h 126"/>
                <a:gd name="T72" fmla="*/ 82 w 112"/>
                <a:gd name="T73" fmla="*/ 90 h 126"/>
                <a:gd name="T74" fmla="*/ 84 w 112"/>
                <a:gd name="T75" fmla="*/ 8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2" h="126">
                  <a:moveTo>
                    <a:pt x="84" y="124"/>
                  </a:moveTo>
                  <a:lnTo>
                    <a:pt x="84" y="108"/>
                  </a:lnTo>
                  <a:lnTo>
                    <a:pt x="84" y="108"/>
                  </a:lnTo>
                  <a:lnTo>
                    <a:pt x="76" y="116"/>
                  </a:lnTo>
                  <a:lnTo>
                    <a:pt x="68" y="122"/>
                  </a:lnTo>
                  <a:lnTo>
                    <a:pt x="56" y="126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36" y="126"/>
                  </a:lnTo>
                  <a:lnTo>
                    <a:pt x="28" y="124"/>
                  </a:lnTo>
                  <a:lnTo>
                    <a:pt x="20" y="120"/>
                  </a:lnTo>
                  <a:lnTo>
                    <a:pt x="14" y="116"/>
                  </a:lnTo>
                  <a:lnTo>
                    <a:pt x="8" y="112"/>
                  </a:lnTo>
                  <a:lnTo>
                    <a:pt x="4" y="104"/>
                  </a:lnTo>
                  <a:lnTo>
                    <a:pt x="2" y="9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78"/>
                  </a:lnTo>
                  <a:lnTo>
                    <a:pt x="4" y="70"/>
                  </a:lnTo>
                  <a:lnTo>
                    <a:pt x="8" y="64"/>
                  </a:lnTo>
                  <a:lnTo>
                    <a:pt x="14" y="58"/>
                  </a:lnTo>
                  <a:lnTo>
                    <a:pt x="22" y="54"/>
                  </a:lnTo>
                  <a:lnTo>
                    <a:pt x="30" y="50"/>
                  </a:lnTo>
                  <a:lnTo>
                    <a:pt x="40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68" y="50"/>
                  </a:lnTo>
                  <a:lnTo>
                    <a:pt x="84" y="54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2" y="40"/>
                  </a:lnTo>
                  <a:lnTo>
                    <a:pt x="80" y="36"/>
                  </a:lnTo>
                  <a:lnTo>
                    <a:pt x="76" y="32"/>
                  </a:lnTo>
                  <a:lnTo>
                    <a:pt x="66" y="26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34" y="26"/>
                  </a:lnTo>
                  <a:lnTo>
                    <a:pt x="18" y="3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32" y="2"/>
                  </a:lnTo>
                  <a:lnTo>
                    <a:pt x="44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70" y="0"/>
                  </a:lnTo>
                  <a:lnTo>
                    <a:pt x="82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4" y="20"/>
                  </a:lnTo>
                  <a:lnTo>
                    <a:pt x="108" y="30"/>
                  </a:lnTo>
                  <a:lnTo>
                    <a:pt x="110" y="40"/>
                  </a:lnTo>
                  <a:lnTo>
                    <a:pt x="112" y="52"/>
                  </a:lnTo>
                  <a:lnTo>
                    <a:pt x="112" y="124"/>
                  </a:lnTo>
                  <a:lnTo>
                    <a:pt x="84" y="124"/>
                  </a:lnTo>
                  <a:close/>
                  <a:moveTo>
                    <a:pt x="84" y="72"/>
                  </a:moveTo>
                  <a:lnTo>
                    <a:pt x="84" y="72"/>
                  </a:lnTo>
                  <a:lnTo>
                    <a:pt x="72" y="70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44" y="70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8" y="86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30" y="94"/>
                  </a:lnTo>
                  <a:lnTo>
                    <a:pt x="34" y="100"/>
                  </a:lnTo>
                  <a:lnTo>
                    <a:pt x="42" y="104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64" y="104"/>
                  </a:lnTo>
                  <a:lnTo>
                    <a:pt x="74" y="98"/>
                  </a:lnTo>
                  <a:lnTo>
                    <a:pt x="82" y="90"/>
                  </a:lnTo>
                  <a:lnTo>
                    <a:pt x="84" y="86"/>
                  </a:lnTo>
                  <a:lnTo>
                    <a:pt x="84" y="80"/>
                  </a:lnTo>
                  <a:lnTo>
                    <a:pt x="84" y="7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211"/>
            <p:cNvSpPr>
              <a:spLocks/>
            </p:cNvSpPr>
            <p:nvPr userDrawn="1"/>
          </p:nvSpPr>
          <p:spPr bwMode="auto">
            <a:xfrm>
              <a:off x="1682152" y="3051406"/>
              <a:ext cx="45717" cy="96501"/>
            </a:xfrm>
            <a:custGeom>
              <a:avLst/>
              <a:gdLst>
                <a:gd name="T0" fmla="*/ 16 w 76"/>
                <a:gd name="T1" fmla="*/ 122 h 158"/>
                <a:gd name="T2" fmla="*/ 16 w 76"/>
                <a:gd name="T3" fmla="*/ 58 h 158"/>
                <a:gd name="T4" fmla="*/ 0 w 76"/>
                <a:gd name="T5" fmla="*/ 58 h 158"/>
                <a:gd name="T6" fmla="*/ 0 w 76"/>
                <a:gd name="T7" fmla="*/ 34 h 158"/>
                <a:gd name="T8" fmla="*/ 16 w 76"/>
                <a:gd name="T9" fmla="*/ 34 h 158"/>
                <a:gd name="T10" fmla="*/ 16 w 76"/>
                <a:gd name="T11" fmla="*/ 0 h 158"/>
                <a:gd name="T12" fmla="*/ 44 w 76"/>
                <a:gd name="T13" fmla="*/ 0 h 158"/>
                <a:gd name="T14" fmla="*/ 44 w 76"/>
                <a:gd name="T15" fmla="*/ 34 h 158"/>
                <a:gd name="T16" fmla="*/ 76 w 76"/>
                <a:gd name="T17" fmla="*/ 34 h 158"/>
                <a:gd name="T18" fmla="*/ 76 w 76"/>
                <a:gd name="T19" fmla="*/ 58 h 158"/>
                <a:gd name="T20" fmla="*/ 44 w 76"/>
                <a:gd name="T21" fmla="*/ 58 h 158"/>
                <a:gd name="T22" fmla="*/ 44 w 76"/>
                <a:gd name="T23" fmla="*/ 118 h 158"/>
                <a:gd name="T24" fmla="*/ 44 w 76"/>
                <a:gd name="T25" fmla="*/ 118 h 158"/>
                <a:gd name="T26" fmla="*/ 44 w 76"/>
                <a:gd name="T27" fmla="*/ 124 h 158"/>
                <a:gd name="T28" fmla="*/ 48 w 76"/>
                <a:gd name="T29" fmla="*/ 130 h 158"/>
                <a:gd name="T30" fmla="*/ 52 w 76"/>
                <a:gd name="T31" fmla="*/ 132 h 158"/>
                <a:gd name="T32" fmla="*/ 58 w 76"/>
                <a:gd name="T33" fmla="*/ 132 h 158"/>
                <a:gd name="T34" fmla="*/ 58 w 76"/>
                <a:gd name="T35" fmla="*/ 132 h 158"/>
                <a:gd name="T36" fmla="*/ 68 w 76"/>
                <a:gd name="T37" fmla="*/ 132 h 158"/>
                <a:gd name="T38" fmla="*/ 76 w 76"/>
                <a:gd name="T39" fmla="*/ 128 h 158"/>
                <a:gd name="T40" fmla="*/ 76 w 76"/>
                <a:gd name="T41" fmla="*/ 152 h 158"/>
                <a:gd name="T42" fmla="*/ 76 w 76"/>
                <a:gd name="T43" fmla="*/ 152 h 158"/>
                <a:gd name="T44" fmla="*/ 64 w 76"/>
                <a:gd name="T45" fmla="*/ 156 h 158"/>
                <a:gd name="T46" fmla="*/ 50 w 76"/>
                <a:gd name="T47" fmla="*/ 158 h 158"/>
                <a:gd name="T48" fmla="*/ 50 w 76"/>
                <a:gd name="T49" fmla="*/ 158 h 158"/>
                <a:gd name="T50" fmla="*/ 36 w 76"/>
                <a:gd name="T51" fmla="*/ 156 h 158"/>
                <a:gd name="T52" fmla="*/ 30 w 76"/>
                <a:gd name="T53" fmla="*/ 154 h 158"/>
                <a:gd name="T54" fmla="*/ 26 w 76"/>
                <a:gd name="T55" fmla="*/ 150 h 158"/>
                <a:gd name="T56" fmla="*/ 20 w 76"/>
                <a:gd name="T57" fmla="*/ 146 h 158"/>
                <a:gd name="T58" fmla="*/ 18 w 76"/>
                <a:gd name="T59" fmla="*/ 140 h 158"/>
                <a:gd name="T60" fmla="*/ 16 w 76"/>
                <a:gd name="T61" fmla="*/ 132 h 158"/>
                <a:gd name="T62" fmla="*/ 16 w 76"/>
                <a:gd name="T63" fmla="*/ 122 h 158"/>
                <a:gd name="T64" fmla="*/ 16 w 76"/>
                <a:gd name="T65" fmla="*/ 12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" h="158">
                  <a:moveTo>
                    <a:pt x="16" y="122"/>
                  </a:moveTo>
                  <a:lnTo>
                    <a:pt x="16" y="58"/>
                  </a:lnTo>
                  <a:lnTo>
                    <a:pt x="0" y="58"/>
                  </a:lnTo>
                  <a:lnTo>
                    <a:pt x="0" y="34"/>
                  </a:lnTo>
                  <a:lnTo>
                    <a:pt x="16" y="34"/>
                  </a:lnTo>
                  <a:lnTo>
                    <a:pt x="16" y="0"/>
                  </a:lnTo>
                  <a:lnTo>
                    <a:pt x="44" y="0"/>
                  </a:lnTo>
                  <a:lnTo>
                    <a:pt x="44" y="34"/>
                  </a:lnTo>
                  <a:lnTo>
                    <a:pt x="76" y="34"/>
                  </a:lnTo>
                  <a:lnTo>
                    <a:pt x="76" y="58"/>
                  </a:lnTo>
                  <a:lnTo>
                    <a:pt x="44" y="58"/>
                  </a:lnTo>
                  <a:lnTo>
                    <a:pt x="44" y="118"/>
                  </a:lnTo>
                  <a:lnTo>
                    <a:pt x="44" y="118"/>
                  </a:lnTo>
                  <a:lnTo>
                    <a:pt x="44" y="124"/>
                  </a:lnTo>
                  <a:lnTo>
                    <a:pt x="48" y="130"/>
                  </a:lnTo>
                  <a:lnTo>
                    <a:pt x="52" y="132"/>
                  </a:lnTo>
                  <a:lnTo>
                    <a:pt x="58" y="132"/>
                  </a:lnTo>
                  <a:lnTo>
                    <a:pt x="58" y="132"/>
                  </a:lnTo>
                  <a:lnTo>
                    <a:pt x="68" y="132"/>
                  </a:lnTo>
                  <a:lnTo>
                    <a:pt x="76" y="128"/>
                  </a:lnTo>
                  <a:lnTo>
                    <a:pt x="76" y="152"/>
                  </a:lnTo>
                  <a:lnTo>
                    <a:pt x="76" y="152"/>
                  </a:lnTo>
                  <a:lnTo>
                    <a:pt x="64" y="156"/>
                  </a:lnTo>
                  <a:lnTo>
                    <a:pt x="50" y="158"/>
                  </a:lnTo>
                  <a:lnTo>
                    <a:pt x="50" y="158"/>
                  </a:lnTo>
                  <a:lnTo>
                    <a:pt x="36" y="156"/>
                  </a:lnTo>
                  <a:lnTo>
                    <a:pt x="30" y="154"/>
                  </a:lnTo>
                  <a:lnTo>
                    <a:pt x="26" y="150"/>
                  </a:lnTo>
                  <a:lnTo>
                    <a:pt x="20" y="146"/>
                  </a:lnTo>
                  <a:lnTo>
                    <a:pt x="18" y="140"/>
                  </a:lnTo>
                  <a:lnTo>
                    <a:pt x="16" y="132"/>
                  </a:lnTo>
                  <a:lnTo>
                    <a:pt x="16" y="122"/>
                  </a:lnTo>
                  <a:lnTo>
                    <a:pt x="16" y="12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212"/>
            <p:cNvSpPr>
              <a:spLocks noEditPoints="1"/>
            </p:cNvSpPr>
            <p:nvPr userDrawn="1"/>
          </p:nvSpPr>
          <p:spPr bwMode="auto">
            <a:xfrm>
              <a:off x="1746916" y="3069182"/>
              <a:ext cx="78734" cy="78725"/>
            </a:xfrm>
            <a:custGeom>
              <a:avLst/>
              <a:gdLst>
                <a:gd name="T0" fmla="*/ 0 w 130"/>
                <a:gd name="T1" fmla="*/ 64 h 128"/>
                <a:gd name="T2" fmla="*/ 2 w 130"/>
                <a:gd name="T3" fmla="*/ 52 h 128"/>
                <a:gd name="T4" fmla="*/ 10 w 130"/>
                <a:gd name="T5" fmla="*/ 30 h 128"/>
                <a:gd name="T6" fmla="*/ 28 w 130"/>
                <a:gd name="T7" fmla="*/ 12 h 128"/>
                <a:gd name="T8" fmla="*/ 52 w 130"/>
                <a:gd name="T9" fmla="*/ 2 h 128"/>
                <a:gd name="T10" fmla="*/ 66 w 130"/>
                <a:gd name="T11" fmla="*/ 0 h 128"/>
                <a:gd name="T12" fmla="*/ 92 w 130"/>
                <a:gd name="T13" fmla="*/ 6 h 128"/>
                <a:gd name="T14" fmla="*/ 112 w 130"/>
                <a:gd name="T15" fmla="*/ 20 h 128"/>
                <a:gd name="T16" fmla="*/ 126 w 130"/>
                <a:gd name="T17" fmla="*/ 40 h 128"/>
                <a:gd name="T18" fmla="*/ 130 w 130"/>
                <a:gd name="T19" fmla="*/ 64 h 128"/>
                <a:gd name="T20" fmla="*/ 130 w 130"/>
                <a:gd name="T21" fmla="*/ 64 h 128"/>
                <a:gd name="T22" fmla="*/ 126 w 130"/>
                <a:gd name="T23" fmla="*/ 90 h 128"/>
                <a:gd name="T24" fmla="*/ 112 w 130"/>
                <a:gd name="T25" fmla="*/ 110 h 128"/>
                <a:gd name="T26" fmla="*/ 92 w 130"/>
                <a:gd name="T27" fmla="*/ 124 h 128"/>
                <a:gd name="T28" fmla="*/ 66 w 130"/>
                <a:gd name="T29" fmla="*/ 128 h 128"/>
                <a:gd name="T30" fmla="*/ 52 w 130"/>
                <a:gd name="T31" fmla="*/ 128 h 128"/>
                <a:gd name="T32" fmla="*/ 28 w 130"/>
                <a:gd name="T33" fmla="*/ 118 h 128"/>
                <a:gd name="T34" fmla="*/ 10 w 130"/>
                <a:gd name="T35" fmla="*/ 100 h 128"/>
                <a:gd name="T36" fmla="*/ 2 w 130"/>
                <a:gd name="T37" fmla="*/ 78 h 128"/>
                <a:gd name="T38" fmla="*/ 0 w 130"/>
                <a:gd name="T39" fmla="*/ 66 h 128"/>
                <a:gd name="T40" fmla="*/ 102 w 130"/>
                <a:gd name="T41" fmla="*/ 64 h 128"/>
                <a:gd name="T42" fmla="*/ 102 w 130"/>
                <a:gd name="T43" fmla="*/ 56 h 128"/>
                <a:gd name="T44" fmla="*/ 96 w 130"/>
                <a:gd name="T45" fmla="*/ 42 h 128"/>
                <a:gd name="T46" fmla="*/ 86 w 130"/>
                <a:gd name="T47" fmla="*/ 32 h 128"/>
                <a:gd name="T48" fmla="*/ 72 w 130"/>
                <a:gd name="T49" fmla="*/ 26 h 128"/>
                <a:gd name="T50" fmla="*/ 66 w 130"/>
                <a:gd name="T51" fmla="*/ 26 h 128"/>
                <a:gd name="T52" fmla="*/ 50 w 130"/>
                <a:gd name="T53" fmla="*/ 28 h 128"/>
                <a:gd name="T54" fmla="*/ 38 w 130"/>
                <a:gd name="T55" fmla="*/ 36 h 128"/>
                <a:gd name="T56" fmla="*/ 30 w 130"/>
                <a:gd name="T57" fmla="*/ 50 h 128"/>
                <a:gd name="T58" fmla="*/ 28 w 130"/>
                <a:gd name="T59" fmla="*/ 64 h 128"/>
                <a:gd name="T60" fmla="*/ 28 w 130"/>
                <a:gd name="T61" fmla="*/ 64 h 128"/>
                <a:gd name="T62" fmla="*/ 30 w 130"/>
                <a:gd name="T63" fmla="*/ 80 h 128"/>
                <a:gd name="T64" fmla="*/ 38 w 130"/>
                <a:gd name="T65" fmla="*/ 92 h 128"/>
                <a:gd name="T66" fmla="*/ 50 w 130"/>
                <a:gd name="T67" fmla="*/ 102 h 128"/>
                <a:gd name="T68" fmla="*/ 66 w 130"/>
                <a:gd name="T69" fmla="*/ 104 h 128"/>
                <a:gd name="T70" fmla="*/ 74 w 130"/>
                <a:gd name="T71" fmla="*/ 104 h 128"/>
                <a:gd name="T72" fmla="*/ 88 w 130"/>
                <a:gd name="T73" fmla="*/ 98 h 128"/>
                <a:gd name="T74" fmla="*/ 96 w 130"/>
                <a:gd name="T75" fmla="*/ 86 h 128"/>
                <a:gd name="T76" fmla="*/ 102 w 130"/>
                <a:gd name="T77" fmla="*/ 74 h 128"/>
                <a:gd name="T78" fmla="*/ 102 w 130"/>
                <a:gd name="T79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2" y="124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close/>
                  <a:moveTo>
                    <a:pt x="102" y="66"/>
                  </a:moveTo>
                  <a:lnTo>
                    <a:pt x="102" y="64"/>
                  </a:lnTo>
                  <a:lnTo>
                    <a:pt x="102" y="64"/>
                  </a:lnTo>
                  <a:lnTo>
                    <a:pt x="102" y="56"/>
                  </a:lnTo>
                  <a:lnTo>
                    <a:pt x="100" y="50"/>
                  </a:lnTo>
                  <a:lnTo>
                    <a:pt x="96" y="42"/>
                  </a:lnTo>
                  <a:lnTo>
                    <a:pt x="92" y="38"/>
                  </a:lnTo>
                  <a:lnTo>
                    <a:pt x="86" y="32"/>
                  </a:lnTo>
                  <a:lnTo>
                    <a:pt x="80" y="28"/>
                  </a:lnTo>
                  <a:lnTo>
                    <a:pt x="72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56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0" y="50"/>
                  </a:lnTo>
                  <a:lnTo>
                    <a:pt x="28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72"/>
                  </a:lnTo>
                  <a:lnTo>
                    <a:pt x="30" y="80"/>
                  </a:lnTo>
                  <a:lnTo>
                    <a:pt x="34" y="86"/>
                  </a:lnTo>
                  <a:lnTo>
                    <a:pt x="38" y="92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8" y="104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74" y="104"/>
                  </a:lnTo>
                  <a:lnTo>
                    <a:pt x="80" y="102"/>
                  </a:lnTo>
                  <a:lnTo>
                    <a:pt x="88" y="98"/>
                  </a:lnTo>
                  <a:lnTo>
                    <a:pt x="92" y="92"/>
                  </a:lnTo>
                  <a:lnTo>
                    <a:pt x="96" y="86"/>
                  </a:lnTo>
                  <a:lnTo>
                    <a:pt x="100" y="80"/>
                  </a:lnTo>
                  <a:lnTo>
                    <a:pt x="102" y="74"/>
                  </a:lnTo>
                  <a:lnTo>
                    <a:pt x="102" y="66"/>
                  </a:lnTo>
                  <a:lnTo>
                    <a:pt x="102" y="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213"/>
            <p:cNvSpPr>
              <a:spLocks/>
            </p:cNvSpPr>
            <p:nvPr userDrawn="1"/>
          </p:nvSpPr>
          <p:spPr bwMode="auto">
            <a:xfrm>
              <a:off x="1851049" y="3069182"/>
              <a:ext cx="113022" cy="77455"/>
            </a:xfrm>
            <a:custGeom>
              <a:avLst/>
              <a:gdLst>
                <a:gd name="T0" fmla="*/ 0 w 186"/>
                <a:gd name="T1" fmla="*/ 4 h 126"/>
                <a:gd name="T2" fmla="*/ 28 w 186"/>
                <a:gd name="T3" fmla="*/ 4 h 126"/>
                <a:gd name="T4" fmla="*/ 28 w 186"/>
                <a:gd name="T5" fmla="*/ 22 h 126"/>
                <a:gd name="T6" fmla="*/ 28 w 186"/>
                <a:gd name="T7" fmla="*/ 22 h 126"/>
                <a:gd name="T8" fmla="*/ 34 w 186"/>
                <a:gd name="T9" fmla="*/ 14 h 126"/>
                <a:gd name="T10" fmla="*/ 42 w 186"/>
                <a:gd name="T11" fmla="*/ 8 h 126"/>
                <a:gd name="T12" fmla="*/ 52 w 186"/>
                <a:gd name="T13" fmla="*/ 2 h 126"/>
                <a:gd name="T14" fmla="*/ 66 w 186"/>
                <a:gd name="T15" fmla="*/ 0 h 126"/>
                <a:gd name="T16" fmla="*/ 66 w 186"/>
                <a:gd name="T17" fmla="*/ 0 h 126"/>
                <a:gd name="T18" fmla="*/ 78 w 186"/>
                <a:gd name="T19" fmla="*/ 2 h 126"/>
                <a:gd name="T20" fmla="*/ 88 w 186"/>
                <a:gd name="T21" fmla="*/ 6 h 126"/>
                <a:gd name="T22" fmla="*/ 96 w 186"/>
                <a:gd name="T23" fmla="*/ 14 h 126"/>
                <a:gd name="T24" fmla="*/ 102 w 186"/>
                <a:gd name="T25" fmla="*/ 22 h 126"/>
                <a:gd name="T26" fmla="*/ 102 w 186"/>
                <a:gd name="T27" fmla="*/ 22 h 126"/>
                <a:gd name="T28" fmla="*/ 110 w 186"/>
                <a:gd name="T29" fmla="*/ 14 h 126"/>
                <a:gd name="T30" fmla="*/ 120 w 186"/>
                <a:gd name="T31" fmla="*/ 6 h 126"/>
                <a:gd name="T32" fmla="*/ 130 w 186"/>
                <a:gd name="T33" fmla="*/ 2 h 126"/>
                <a:gd name="T34" fmla="*/ 144 w 186"/>
                <a:gd name="T35" fmla="*/ 0 h 126"/>
                <a:gd name="T36" fmla="*/ 144 w 186"/>
                <a:gd name="T37" fmla="*/ 0 h 126"/>
                <a:gd name="T38" fmla="*/ 152 w 186"/>
                <a:gd name="T39" fmla="*/ 2 h 126"/>
                <a:gd name="T40" fmla="*/ 162 w 186"/>
                <a:gd name="T41" fmla="*/ 4 h 126"/>
                <a:gd name="T42" fmla="*/ 168 w 186"/>
                <a:gd name="T43" fmla="*/ 8 h 126"/>
                <a:gd name="T44" fmla="*/ 174 w 186"/>
                <a:gd name="T45" fmla="*/ 14 h 126"/>
                <a:gd name="T46" fmla="*/ 180 w 186"/>
                <a:gd name="T47" fmla="*/ 20 h 126"/>
                <a:gd name="T48" fmla="*/ 184 w 186"/>
                <a:gd name="T49" fmla="*/ 28 h 126"/>
                <a:gd name="T50" fmla="*/ 186 w 186"/>
                <a:gd name="T51" fmla="*/ 38 h 126"/>
                <a:gd name="T52" fmla="*/ 186 w 186"/>
                <a:gd name="T53" fmla="*/ 48 h 126"/>
                <a:gd name="T54" fmla="*/ 186 w 186"/>
                <a:gd name="T55" fmla="*/ 126 h 126"/>
                <a:gd name="T56" fmla="*/ 158 w 186"/>
                <a:gd name="T57" fmla="*/ 126 h 126"/>
                <a:gd name="T58" fmla="*/ 158 w 186"/>
                <a:gd name="T59" fmla="*/ 56 h 126"/>
                <a:gd name="T60" fmla="*/ 158 w 186"/>
                <a:gd name="T61" fmla="*/ 56 h 126"/>
                <a:gd name="T62" fmla="*/ 156 w 186"/>
                <a:gd name="T63" fmla="*/ 44 h 126"/>
                <a:gd name="T64" fmla="*/ 152 w 186"/>
                <a:gd name="T65" fmla="*/ 34 h 126"/>
                <a:gd name="T66" fmla="*/ 144 w 186"/>
                <a:gd name="T67" fmla="*/ 28 h 126"/>
                <a:gd name="T68" fmla="*/ 134 w 186"/>
                <a:gd name="T69" fmla="*/ 26 h 126"/>
                <a:gd name="T70" fmla="*/ 134 w 186"/>
                <a:gd name="T71" fmla="*/ 26 h 126"/>
                <a:gd name="T72" fmla="*/ 122 w 186"/>
                <a:gd name="T73" fmla="*/ 28 h 126"/>
                <a:gd name="T74" fmla="*/ 114 w 186"/>
                <a:gd name="T75" fmla="*/ 34 h 126"/>
                <a:gd name="T76" fmla="*/ 110 w 186"/>
                <a:gd name="T77" fmla="*/ 44 h 126"/>
                <a:gd name="T78" fmla="*/ 108 w 186"/>
                <a:gd name="T79" fmla="*/ 56 h 126"/>
                <a:gd name="T80" fmla="*/ 108 w 186"/>
                <a:gd name="T81" fmla="*/ 126 h 126"/>
                <a:gd name="T82" fmla="*/ 80 w 186"/>
                <a:gd name="T83" fmla="*/ 126 h 126"/>
                <a:gd name="T84" fmla="*/ 80 w 186"/>
                <a:gd name="T85" fmla="*/ 56 h 126"/>
                <a:gd name="T86" fmla="*/ 80 w 186"/>
                <a:gd name="T87" fmla="*/ 56 h 126"/>
                <a:gd name="T88" fmla="*/ 78 w 186"/>
                <a:gd name="T89" fmla="*/ 44 h 126"/>
                <a:gd name="T90" fmla="*/ 72 w 186"/>
                <a:gd name="T91" fmla="*/ 34 h 126"/>
                <a:gd name="T92" fmla="*/ 64 w 186"/>
                <a:gd name="T93" fmla="*/ 28 h 126"/>
                <a:gd name="T94" fmla="*/ 54 w 186"/>
                <a:gd name="T95" fmla="*/ 26 h 126"/>
                <a:gd name="T96" fmla="*/ 54 w 186"/>
                <a:gd name="T97" fmla="*/ 26 h 126"/>
                <a:gd name="T98" fmla="*/ 44 w 186"/>
                <a:gd name="T99" fmla="*/ 28 h 126"/>
                <a:gd name="T100" fmla="*/ 36 w 186"/>
                <a:gd name="T101" fmla="*/ 34 h 126"/>
                <a:gd name="T102" fmla="*/ 30 w 186"/>
                <a:gd name="T103" fmla="*/ 44 h 126"/>
                <a:gd name="T104" fmla="*/ 28 w 186"/>
                <a:gd name="T105" fmla="*/ 56 h 126"/>
                <a:gd name="T106" fmla="*/ 28 w 186"/>
                <a:gd name="T107" fmla="*/ 126 h 126"/>
                <a:gd name="T108" fmla="*/ 0 w 186"/>
                <a:gd name="T109" fmla="*/ 126 h 126"/>
                <a:gd name="T110" fmla="*/ 0 w 186"/>
                <a:gd name="T111" fmla="*/ 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6" h="126">
                  <a:moveTo>
                    <a:pt x="0" y="4"/>
                  </a:moveTo>
                  <a:lnTo>
                    <a:pt x="28" y="4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34" y="14"/>
                  </a:lnTo>
                  <a:lnTo>
                    <a:pt x="42" y="8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8" y="2"/>
                  </a:lnTo>
                  <a:lnTo>
                    <a:pt x="88" y="6"/>
                  </a:lnTo>
                  <a:lnTo>
                    <a:pt x="96" y="14"/>
                  </a:lnTo>
                  <a:lnTo>
                    <a:pt x="102" y="22"/>
                  </a:lnTo>
                  <a:lnTo>
                    <a:pt x="102" y="22"/>
                  </a:lnTo>
                  <a:lnTo>
                    <a:pt x="110" y="14"/>
                  </a:lnTo>
                  <a:lnTo>
                    <a:pt x="120" y="6"/>
                  </a:lnTo>
                  <a:lnTo>
                    <a:pt x="130" y="2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52" y="2"/>
                  </a:lnTo>
                  <a:lnTo>
                    <a:pt x="162" y="4"/>
                  </a:lnTo>
                  <a:lnTo>
                    <a:pt x="168" y="8"/>
                  </a:lnTo>
                  <a:lnTo>
                    <a:pt x="174" y="14"/>
                  </a:lnTo>
                  <a:lnTo>
                    <a:pt x="180" y="20"/>
                  </a:lnTo>
                  <a:lnTo>
                    <a:pt x="184" y="28"/>
                  </a:lnTo>
                  <a:lnTo>
                    <a:pt x="186" y="38"/>
                  </a:lnTo>
                  <a:lnTo>
                    <a:pt x="186" y="48"/>
                  </a:lnTo>
                  <a:lnTo>
                    <a:pt x="186" y="126"/>
                  </a:lnTo>
                  <a:lnTo>
                    <a:pt x="158" y="126"/>
                  </a:lnTo>
                  <a:lnTo>
                    <a:pt x="158" y="56"/>
                  </a:lnTo>
                  <a:lnTo>
                    <a:pt x="158" y="56"/>
                  </a:lnTo>
                  <a:lnTo>
                    <a:pt x="156" y="44"/>
                  </a:lnTo>
                  <a:lnTo>
                    <a:pt x="152" y="34"/>
                  </a:lnTo>
                  <a:lnTo>
                    <a:pt x="144" y="28"/>
                  </a:lnTo>
                  <a:lnTo>
                    <a:pt x="134" y="26"/>
                  </a:lnTo>
                  <a:lnTo>
                    <a:pt x="134" y="26"/>
                  </a:lnTo>
                  <a:lnTo>
                    <a:pt x="122" y="28"/>
                  </a:lnTo>
                  <a:lnTo>
                    <a:pt x="114" y="34"/>
                  </a:lnTo>
                  <a:lnTo>
                    <a:pt x="110" y="44"/>
                  </a:lnTo>
                  <a:lnTo>
                    <a:pt x="108" y="56"/>
                  </a:lnTo>
                  <a:lnTo>
                    <a:pt x="108" y="126"/>
                  </a:lnTo>
                  <a:lnTo>
                    <a:pt x="80" y="12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78" y="44"/>
                  </a:lnTo>
                  <a:lnTo>
                    <a:pt x="72" y="34"/>
                  </a:lnTo>
                  <a:lnTo>
                    <a:pt x="64" y="28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44" y="28"/>
                  </a:lnTo>
                  <a:lnTo>
                    <a:pt x="36" y="34"/>
                  </a:lnTo>
                  <a:lnTo>
                    <a:pt x="30" y="44"/>
                  </a:lnTo>
                  <a:lnTo>
                    <a:pt x="28" y="56"/>
                  </a:lnTo>
                  <a:lnTo>
                    <a:pt x="28" y="126"/>
                  </a:lnTo>
                  <a:lnTo>
                    <a:pt x="0" y="12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214"/>
            <p:cNvSpPr>
              <a:spLocks/>
            </p:cNvSpPr>
            <p:nvPr userDrawn="1"/>
          </p:nvSpPr>
          <p:spPr bwMode="auto">
            <a:xfrm>
              <a:off x="1988199" y="3070452"/>
              <a:ext cx="59686" cy="77454"/>
            </a:xfrm>
            <a:custGeom>
              <a:avLst/>
              <a:gdLst>
                <a:gd name="T0" fmla="*/ 12 w 98"/>
                <a:gd name="T1" fmla="*/ 88 h 126"/>
                <a:gd name="T2" fmla="*/ 22 w 98"/>
                <a:gd name="T3" fmla="*/ 96 h 126"/>
                <a:gd name="T4" fmla="*/ 42 w 98"/>
                <a:gd name="T5" fmla="*/ 104 h 126"/>
                <a:gd name="T6" fmla="*/ 52 w 98"/>
                <a:gd name="T7" fmla="*/ 104 h 126"/>
                <a:gd name="T8" fmla="*/ 66 w 98"/>
                <a:gd name="T9" fmla="*/ 100 h 126"/>
                <a:gd name="T10" fmla="*/ 72 w 98"/>
                <a:gd name="T11" fmla="*/ 90 h 126"/>
                <a:gd name="T12" fmla="*/ 72 w 98"/>
                <a:gd name="T13" fmla="*/ 90 h 126"/>
                <a:gd name="T14" fmla="*/ 70 w 98"/>
                <a:gd name="T15" fmla="*/ 84 h 126"/>
                <a:gd name="T16" fmla="*/ 44 w 98"/>
                <a:gd name="T17" fmla="*/ 74 h 126"/>
                <a:gd name="T18" fmla="*/ 30 w 98"/>
                <a:gd name="T19" fmla="*/ 68 h 126"/>
                <a:gd name="T20" fmla="*/ 12 w 98"/>
                <a:gd name="T21" fmla="*/ 58 h 126"/>
                <a:gd name="T22" fmla="*/ 6 w 98"/>
                <a:gd name="T23" fmla="*/ 46 h 126"/>
                <a:gd name="T24" fmla="*/ 6 w 98"/>
                <a:gd name="T25" fmla="*/ 36 h 126"/>
                <a:gd name="T26" fmla="*/ 6 w 98"/>
                <a:gd name="T27" fmla="*/ 28 h 126"/>
                <a:gd name="T28" fmla="*/ 14 w 98"/>
                <a:gd name="T29" fmla="*/ 14 h 126"/>
                <a:gd name="T30" fmla="*/ 24 w 98"/>
                <a:gd name="T31" fmla="*/ 6 h 126"/>
                <a:gd name="T32" fmla="*/ 40 w 98"/>
                <a:gd name="T33" fmla="*/ 0 h 126"/>
                <a:gd name="T34" fmla="*/ 50 w 98"/>
                <a:gd name="T35" fmla="*/ 0 h 126"/>
                <a:gd name="T36" fmla="*/ 72 w 98"/>
                <a:gd name="T37" fmla="*/ 4 h 126"/>
                <a:gd name="T38" fmla="*/ 94 w 98"/>
                <a:gd name="T39" fmla="*/ 14 h 126"/>
                <a:gd name="T40" fmla="*/ 84 w 98"/>
                <a:gd name="T41" fmla="*/ 34 h 126"/>
                <a:gd name="T42" fmla="*/ 56 w 98"/>
                <a:gd name="T43" fmla="*/ 22 h 126"/>
                <a:gd name="T44" fmla="*/ 48 w 98"/>
                <a:gd name="T45" fmla="*/ 22 h 126"/>
                <a:gd name="T46" fmla="*/ 36 w 98"/>
                <a:gd name="T47" fmla="*/ 26 h 126"/>
                <a:gd name="T48" fmla="*/ 32 w 98"/>
                <a:gd name="T49" fmla="*/ 34 h 126"/>
                <a:gd name="T50" fmla="*/ 32 w 98"/>
                <a:gd name="T51" fmla="*/ 34 h 126"/>
                <a:gd name="T52" fmla="*/ 34 w 98"/>
                <a:gd name="T53" fmla="*/ 40 h 126"/>
                <a:gd name="T54" fmla="*/ 60 w 98"/>
                <a:gd name="T55" fmla="*/ 52 h 126"/>
                <a:gd name="T56" fmla="*/ 72 w 98"/>
                <a:gd name="T57" fmla="*/ 56 h 126"/>
                <a:gd name="T58" fmla="*/ 90 w 98"/>
                <a:gd name="T59" fmla="*/ 68 h 126"/>
                <a:gd name="T60" fmla="*/ 96 w 98"/>
                <a:gd name="T61" fmla="*/ 80 h 126"/>
                <a:gd name="T62" fmla="*/ 98 w 98"/>
                <a:gd name="T63" fmla="*/ 88 h 126"/>
                <a:gd name="T64" fmla="*/ 96 w 98"/>
                <a:gd name="T65" fmla="*/ 96 h 126"/>
                <a:gd name="T66" fmla="*/ 90 w 98"/>
                <a:gd name="T67" fmla="*/ 112 h 126"/>
                <a:gd name="T68" fmla="*/ 78 w 98"/>
                <a:gd name="T69" fmla="*/ 120 h 126"/>
                <a:gd name="T70" fmla="*/ 60 w 98"/>
                <a:gd name="T71" fmla="*/ 126 h 126"/>
                <a:gd name="T72" fmla="*/ 52 w 98"/>
                <a:gd name="T73" fmla="*/ 126 h 126"/>
                <a:gd name="T74" fmla="*/ 24 w 98"/>
                <a:gd name="T75" fmla="*/ 122 h 126"/>
                <a:gd name="T76" fmla="*/ 0 w 98"/>
                <a:gd name="T77" fmla="*/ 10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8" h="126">
                  <a:moveTo>
                    <a:pt x="0" y="108"/>
                  </a:moveTo>
                  <a:lnTo>
                    <a:pt x="12" y="88"/>
                  </a:lnTo>
                  <a:lnTo>
                    <a:pt x="12" y="88"/>
                  </a:lnTo>
                  <a:lnTo>
                    <a:pt x="22" y="96"/>
                  </a:lnTo>
                  <a:lnTo>
                    <a:pt x="32" y="100"/>
                  </a:lnTo>
                  <a:lnTo>
                    <a:pt x="4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60" y="104"/>
                  </a:lnTo>
                  <a:lnTo>
                    <a:pt x="66" y="100"/>
                  </a:lnTo>
                  <a:lnTo>
                    <a:pt x="70" y="96"/>
                  </a:lnTo>
                  <a:lnTo>
                    <a:pt x="72" y="90"/>
                  </a:lnTo>
                  <a:lnTo>
                    <a:pt x="72" y="90"/>
                  </a:lnTo>
                  <a:lnTo>
                    <a:pt x="72" y="90"/>
                  </a:lnTo>
                  <a:lnTo>
                    <a:pt x="70" y="86"/>
                  </a:lnTo>
                  <a:lnTo>
                    <a:pt x="70" y="84"/>
                  </a:lnTo>
                  <a:lnTo>
                    <a:pt x="64" y="80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30" y="68"/>
                  </a:lnTo>
                  <a:lnTo>
                    <a:pt x="18" y="62"/>
                  </a:lnTo>
                  <a:lnTo>
                    <a:pt x="12" y="58"/>
                  </a:lnTo>
                  <a:lnTo>
                    <a:pt x="10" y="52"/>
                  </a:lnTo>
                  <a:lnTo>
                    <a:pt x="6" y="46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28"/>
                  </a:lnTo>
                  <a:lnTo>
                    <a:pt x="10" y="22"/>
                  </a:lnTo>
                  <a:lnTo>
                    <a:pt x="14" y="14"/>
                  </a:lnTo>
                  <a:lnTo>
                    <a:pt x="18" y="10"/>
                  </a:lnTo>
                  <a:lnTo>
                    <a:pt x="24" y="6"/>
                  </a:lnTo>
                  <a:lnTo>
                    <a:pt x="32" y="2"/>
                  </a:lnTo>
                  <a:lnTo>
                    <a:pt x="4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0" y="0"/>
                  </a:lnTo>
                  <a:lnTo>
                    <a:pt x="72" y="4"/>
                  </a:lnTo>
                  <a:lnTo>
                    <a:pt x="84" y="8"/>
                  </a:lnTo>
                  <a:lnTo>
                    <a:pt x="94" y="14"/>
                  </a:lnTo>
                  <a:lnTo>
                    <a:pt x="84" y="34"/>
                  </a:lnTo>
                  <a:lnTo>
                    <a:pt x="84" y="34"/>
                  </a:lnTo>
                  <a:lnTo>
                    <a:pt x="66" y="24"/>
                  </a:lnTo>
                  <a:lnTo>
                    <a:pt x="56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2" y="22"/>
                  </a:lnTo>
                  <a:lnTo>
                    <a:pt x="36" y="26"/>
                  </a:lnTo>
                  <a:lnTo>
                    <a:pt x="32" y="28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8"/>
                  </a:lnTo>
                  <a:lnTo>
                    <a:pt x="34" y="40"/>
                  </a:lnTo>
                  <a:lnTo>
                    <a:pt x="40" y="44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72" y="56"/>
                  </a:lnTo>
                  <a:lnTo>
                    <a:pt x="84" y="64"/>
                  </a:lnTo>
                  <a:lnTo>
                    <a:pt x="90" y="68"/>
                  </a:lnTo>
                  <a:lnTo>
                    <a:pt x="94" y="74"/>
                  </a:lnTo>
                  <a:lnTo>
                    <a:pt x="96" y="80"/>
                  </a:lnTo>
                  <a:lnTo>
                    <a:pt x="98" y="88"/>
                  </a:lnTo>
                  <a:lnTo>
                    <a:pt x="98" y="88"/>
                  </a:lnTo>
                  <a:lnTo>
                    <a:pt x="98" y="88"/>
                  </a:lnTo>
                  <a:lnTo>
                    <a:pt x="96" y="96"/>
                  </a:lnTo>
                  <a:lnTo>
                    <a:pt x="94" y="104"/>
                  </a:lnTo>
                  <a:lnTo>
                    <a:pt x="90" y="112"/>
                  </a:lnTo>
                  <a:lnTo>
                    <a:pt x="84" y="116"/>
                  </a:lnTo>
                  <a:lnTo>
                    <a:pt x="78" y="120"/>
                  </a:lnTo>
                  <a:lnTo>
                    <a:pt x="70" y="124"/>
                  </a:lnTo>
                  <a:lnTo>
                    <a:pt x="60" y="126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38" y="126"/>
                  </a:lnTo>
                  <a:lnTo>
                    <a:pt x="24" y="122"/>
                  </a:lnTo>
                  <a:lnTo>
                    <a:pt x="12" y="116"/>
                  </a:lnTo>
                  <a:lnTo>
                    <a:pt x="0" y="10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Rectangle 215"/>
            <p:cNvSpPr>
              <a:spLocks noChangeArrowheads="1"/>
            </p:cNvSpPr>
            <p:nvPr userDrawn="1"/>
          </p:nvSpPr>
          <p:spPr bwMode="auto">
            <a:xfrm>
              <a:off x="2068203" y="3094577"/>
              <a:ext cx="41906" cy="16507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216"/>
            <p:cNvSpPr>
              <a:spLocks/>
            </p:cNvSpPr>
            <p:nvPr userDrawn="1"/>
          </p:nvSpPr>
          <p:spPr bwMode="auto">
            <a:xfrm>
              <a:off x="2130428" y="3042518"/>
              <a:ext cx="45717" cy="104120"/>
            </a:xfrm>
            <a:custGeom>
              <a:avLst/>
              <a:gdLst>
                <a:gd name="T0" fmla="*/ 16 w 76"/>
                <a:gd name="T1" fmla="*/ 72 h 170"/>
                <a:gd name="T2" fmla="*/ 0 w 76"/>
                <a:gd name="T3" fmla="*/ 72 h 170"/>
                <a:gd name="T4" fmla="*/ 0 w 76"/>
                <a:gd name="T5" fmla="*/ 48 h 170"/>
                <a:gd name="T6" fmla="*/ 16 w 76"/>
                <a:gd name="T7" fmla="*/ 48 h 170"/>
                <a:gd name="T8" fmla="*/ 16 w 76"/>
                <a:gd name="T9" fmla="*/ 40 h 170"/>
                <a:gd name="T10" fmla="*/ 16 w 76"/>
                <a:gd name="T11" fmla="*/ 40 h 170"/>
                <a:gd name="T12" fmla="*/ 16 w 76"/>
                <a:gd name="T13" fmla="*/ 30 h 170"/>
                <a:gd name="T14" fmla="*/ 18 w 76"/>
                <a:gd name="T15" fmla="*/ 22 h 170"/>
                <a:gd name="T16" fmla="*/ 22 w 76"/>
                <a:gd name="T17" fmla="*/ 14 h 170"/>
                <a:gd name="T18" fmla="*/ 26 w 76"/>
                <a:gd name="T19" fmla="*/ 8 h 170"/>
                <a:gd name="T20" fmla="*/ 26 w 76"/>
                <a:gd name="T21" fmla="*/ 8 h 170"/>
                <a:gd name="T22" fmla="*/ 30 w 76"/>
                <a:gd name="T23" fmla="*/ 4 h 170"/>
                <a:gd name="T24" fmla="*/ 38 w 76"/>
                <a:gd name="T25" fmla="*/ 2 h 170"/>
                <a:gd name="T26" fmla="*/ 44 w 76"/>
                <a:gd name="T27" fmla="*/ 0 h 170"/>
                <a:gd name="T28" fmla="*/ 54 w 76"/>
                <a:gd name="T29" fmla="*/ 0 h 170"/>
                <a:gd name="T30" fmla="*/ 54 w 76"/>
                <a:gd name="T31" fmla="*/ 0 h 170"/>
                <a:gd name="T32" fmla="*/ 66 w 76"/>
                <a:gd name="T33" fmla="*/ 0 h 170"/>
                <a:gd name="T34" fmla="*/ 76 w 76"/>
                <a:gd name="T35" fmla="*/ 2 h 170"/>
                <a:gd name="T36" fmla="*/ 76 w 76"/>
                <a:gd name="T37" fmla="*/ 26 h 170"/>
                <a:gd name="T38" fmla="*/ 76 w 76"/>
                <a:gd name="T39" fmla="*/ 26 h 170"/>
                <a:gd name="T40" fmla="*/ 68 w 76"/>
                <a:gd name="T41" fmla="*/ 24 h 170"/>
                <a:gd name="T42" fmla="*/ 60 w 76"/>
                <a:gd name="T43" fmla="*/ 24 h 170"/>
                <a:gd name="T44" fmla="*/ 60 w 76"/>
                <a:gd name="T45" fmla="*/ 24 h 170"/>
                <a:gd name="T46" fmla="*/ 52 w 76"/>
                <a:gd name="T47" fmla="*/ 24 h 170"/>
                <a:gd name="T48" fmla="*/ 48 w 76"/>
                <a:gd name="T49" fmla="*/ 28 h 170"/>
                <a:gd name="T50" fmla="*/ 44 w 76"/>
                <a:gd name="T51" fmla="*/ 34 h 170"/>
                <a:gd name="T52" fmla="*/ 44 w 76"/>
                <a:gd name="T53" fmla="*/ 42 h 170"/>
                <a:gd name="T54" fmla="*/ 44 w 76"/>
                <a:gd name="T55" fmla="*/ 48 h 170"/>
                <a:gd name="T56" fmla="*/ 76 w 76"/>
                <a:gd name="T57" fmla="*/ 48 h 170"/>
                <a:gd name="T58" fmla="*/ 76 w 76"/>
                <a:gd name="T59" fmla="*/ 72 h 170"/>
                <a:gd name="T60" fmla="*/ 44 w 76"/>
                <a:gd name="T61" fmla="*/ 72 h 170"/>
                <a:gd name="T62" fmla="*/ 44 w 76"/>
                <a:gd name="T63" fmla="*/ 170 h 170"/>
                <a:gd name="T64" fmla="*/ 16 w 76"/>
                <a:gd name="T65" fmla="*/ 170 h 170"/>
                <a:gd name="T66" fmla="*/ 16 w 76"/>
                <a:gd name="T67" fmla="*/ 7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6" h="170">
                  <a:moveTo>
                    <a:pt x="16" y="72"/>
                  </a:moveTo>
                  <a:lnTo>
                    <a:pt x="0" y="72"/>
                  </a:lnTo>
                  <a:lnTo>
                    <a:pt x="0" y="48"/>
                  </a:lnTo>
                  <a:lnTo>
                    <a:pt x="16" y="48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0"/>
                  </a:lnTo>
                  <a:lnTo>
                    <a:pt x="18" y="22"/>
                  </a:lnTo>
                  <a:lnTo>
                    <a:pt x="22" y="14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30" y="4"/>
                  </a:lnTo>
                  <a:lnTo>
                    <a:pt x="38" y="2"/>
                  </a:lnTo>
                  <a:lnTo>
                    <a:pt x="4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66" y="0"/>
                  </a:lnTo>
                  <a:lnTo>
                    <a:pt x="76" y="2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68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52" y="24"/>
                  </a:lnTo>
                  <a:lnTo>
                    <a:pt x="48" y="28"/>
                  </a:lnTo>
                  <a:lnTo>
                    <a:pt x="44" y="34"/>
                  </a:lnTo>
                  <a:lnTo>
                    <a:pt x="44" y="42"/>
                  </a:lnTo>
                  <a:lnTo>
                    <a:pt x="44" y="48"/>
                  </a:lnTo>
                  <a:lnTo>
                    <a:pt x="76" y="48"/>
                  </a:lnTo>
                  <a:lnTo>
                    <a:pt x="76" y="72"/>
                  </a:lnTo>
                  <a:lnTo>
                    <a:pt x="44" y="72"/>
                  </a:lnTo>
                  <a:lnTo>
                    <a:pt x="44" y="170"/>
                  </a:lnTo>
                  <a:lnTo>
                    <a:pt x="16" y="170"/>
                  </a:lnTo>
                  <a:lnTo>
                    <a:pt x="16" y="7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217"/>
            <p:cNvSpPr>
              <a:spLocks noEditPoints="1"/>
            </p:cNvSpPr>
            <p:nvPr userDrawn="1"/>
          </p:nvSpPr>
          <p:spPr bwMode="auto">
            <a:xfrm>
              <a:off x="2192654" y="3069182"/>
              <a:ext cx="78734" cy="78725"/>
            </a:xfrm>
            <a:custGeom>
              <a:avLst/>
              <a:gdLst>
                <a:gd name="T0" fmla="*/ 0 w 130"/>
                <a:gd name="T1" fmla="*/ 64 h 128"/>
                <a:gd name="T2" fmla="*/ 0 w 130"/>
                <a:gd name="T3" fmla="*/ 52 h 128"/>
                <a:gd name="T4" fmla="*/ 10 w 130"/>
                <a:gd name="T5" fmla="*/ 30 h 128"/>
                <a:gd name="T6" fmla="*/ 28 w 130"/>
                <a:gd name="T7" fmla="*/ 12 h 128"/>
                <a:gd name="T8" fmla="*/ 50 w 130"/>
                <a:gd name="T9" fmla="*/ 2 h 128"/>
                <a:gd name="T10" fmla="*/ 64 w 130"/>
                <a:gd name="T11" fmla="*/ 0 h 128"/>
                <a:gd name="T12" fmla="*/ 90 w 130"/>
                <a:gd name="T13" fmla="*/ 6 h 128"/>
                <a:gd name="T14" fmla="*/ 112 w 130"/>
                <a:gd name="T15" fmla="*/ 20 h 128"/>
                <a:gd name="T16" fmla="*/ 124 w 130"/>
                <a:gd name="T17" fmla="*/ 40 h 128"/>
                <a:gd name="T18" fmla="*/ 130 w 130"/>
                <a:gd name="T19" fmla="*/ 64 h 128"/>
                <a:gd name="T20" fmla="*/ 130 w 130"/>
                <a:gd name="T21" fmla="*/ 64 h 128"/>
                <a:gd name="T22" fmla="*/ 124 w 130"/>
                <a:gd name="T23" fmla="*/ 90 h 128"/>
                <a:gd name="T24" fmla="*/ 112 w 130"/>
                <a:gd name="T25" fmla="*/ 110 h 128"/>
                <a:gd name="T26" fmla="*/ 90 w 130"/>
                <a:gd name="T27" fmla="*/ 124 h 128"/>
                <a:gd name="T28" fmla="*/ 64 w 130"/>
                <a:gd name="T29" fmla="*/ 128 h 128"/>
                <a:gd name="T30" fmla="*/ 50 w 130"/>
                <a:gd name="T31" fmla="*/ 128 h 128"/>
                <a:gd name="T32" fmla="*/ 28 w 130"/>
                <a:gd name="T33" fmla="*/ 118 h 128"/>
                <a:gd name="T34" fmla="*/ 10 w 130"/>
                <a:gd name="T35" fmla="*/ 100 h 128"/>
                <a:gd name="T36" fmla="*/ 0 w 130"/>
                <a:gd name="T37" fmla="*/ 78 h 128"/>
                <a:gd name="T38" fmla="*/ 0 w 130"/>
                <a:gd name="T39" fmla="*/ 66 h 128"/>
                <a:gd name="T40" fmla="*/ 102 w 130"/>
                <a:gd name="T41" fmla="*/ 64 h 128"/>
                <a:gd name="T42" fmla="*/ 100 w 130"/>
                <a:gd name="T43" fmla="*/ 56 h 128"/>
                <a:gd name="T44" fmla="*/ 96 w 130"/>
                <a:gd name="T45" fmla="*/ 42 h 128"/>
                <a:gd name="T46" fmla="*/ 86 w 130"/>
                <a:gd name="T47" fmla="*/ 32 h 128"/>
                <a:gd name="T48" fmla="*/ 72 w 130"/>
                <a:gd name="T49" fmla="*/ 26 h 128"/>
                <a:gd name="T50" fmla="*/ 64 w 130"/>
                <a:gd name="T51" fmla="*/ 26 h 128"/>
                <a:gd name="T52" fmla="*/ 48 w 130"/>
                <a:gd name="T53" fmla="*/ 28 h 128"/>
                <a:gd name="T54" fmla="*/ 38 w 130"/>
                <a:gd name="T55" fmla="*/ 36 h 128"/>
                <a:gd name="T56" fmla="*/ 30 w 130"/>
                <a:gd name="T57" fmla="*/ 50 h 128"/>
                <a:gd name="T58" fmla="*/ 28 w 130"/>
                <a:gd name="T59" fmla="*/ 64 h 128"/>
                <a:gd name="T60" fmla="*/ 28 w 130"/>
                <a:gd name="T61" fmla="*/ 64 h 128"/>
                <a:gd name="T62" fmla="*/ 30 w 130"/>
                <a:gd name="T63" fmla="*/ 80 h 128"/>
                <a:gd name="T64" fmla="*/ 38 w 130"/>
                <a:gd name="T65" fmla="*/ 92 h 128"/>
                <a:gd name="T66" fmla="*/ 50 w 130"/>
                <a:gd name="T67" fmla="*/ 102 h 128"/>
                <a:gd name="T68" fmla="*/ 64 w 130"/>
                <a:gd name="T69" fmla="*/ 104 h 128"/>
                <a:gd name="T70" fmla="*/ 72 w 130"/>
                <a:gd name="T71" fmla="*/ 104 h 128"/>
                <a:gd name="T72" fmla="*/ 86 w 130"/>
                <a:gd name="T73" fmla="*/ 98 h 128"/>
                <a:gd name="T74" fmla="*/ 96 w 130"/>
                <a:gd name="T75" fmla="*/ 86 h 128"/>
                <a:gd name="T76" fmla="*/ 100 w 130"/>
                <a:gd name="T77" fmla="*/ 74 h 128"/>
                <a:gd name="T78" fmla="*/ 102 w 130"/>
                <a:gd name="T79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0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78" y="2"/>
                  </a:lnTo>
                  <a:lnTo>
                    <a:pt x="90" y="6"/>
                  </a:lnTo>
                  <a:lnTo>
                    <a:pt x="102" y="12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30" y="64"/>
                  </a:lnTo>
                  <a:lnTo>
                    <a:pt x="128" y="78"/>
                  </a:lnTo>
                  <a:lnTo>
                    <a:pt x="124" y="90"/>
                  </a:lnTo>
                  <a:lnTo>
                    <a:pt x="118" y="100"/>
                  </a:lnTo>
                  <a:lnTo>
                    <a:pt x="112" y="110"/>
                  </a:lnTo>
                  <a:lnTo>
                    <a:pt x="102" y="118"/>
                  </a:lnTo>
                  <a:lnTo>
                    <a:pt x="90" y="124"/>
                  </a:lnTo>
                  <a:lnTo>
                    <a:pt x="78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0" y="78"/>
                  </a:lnTo>
                  <a:lnTo>
                    <a:pt x="0" y="66"/>
                  </a:lnTo>
                  <a:lnTo>
                    <a:pt x="0" y="66"/>
                  </a:lnTo>
                  <a:close/>
                  <a:moveTo>
                    <a:pt x="102" y="66"/>
                  </a:moveTo>
                  <a:lnTo>
                    <a:pt x="102" y="64"/>
                  </a:lnTo>
                  <a:lnTo>
                    <a:pt x="102" y="64"/>
                  </a:lnTo>
                  <a:lnTo>
                    <a:pt x="100" y="56"/>
                  </a:lnTo>
                  <a:lnTo>
                    <a:pt x="98" y="50"/>
                  </a:lnTo>
                  <a:lnTo>
                    <a:pt x="96" y="42"/>
                  </a:lnTo>
                  <a:lnTo>
                    <a:pt x="92" y="38"/>
                  </a:lnTo>
                  <a:lnTo>
                    <a:pt x="86" y="32"/>
                  </a:lnTo>
                  <a:lnTo>
                    <a:pt x="80" y="28"/>
                  </a:lnTo>
                  <a:lnTo>
                    <a:pt x="72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6" y="26"/>
                  </a:lnTo>
                  <a:lnTo>
                    <a:pt x="48" y="28"/>
                  </a:lnTo>
                  <a:lnTo>
                    <a:pt x="42" y="32"/>
                  </a:lnTo>
                  <a:lnTo>
                    <a:pt x="38" y="36"/>
                  </a:lnTo>
                  <a:lnTo>
                    <a:pt x="32" y="42"/>
                  </a:lnTo>
                  <a:lnTo>
                    <a:pt x="30" y="50"/>
                  </a:lnTo>
                  <a:lnTo>
                    <a:pt x="28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72"/>
                  </a:lnTo>
                  <a:lnTo>
                    <a:pt x="30" y="80"/>
                  </a:lnTo>
                  <a:lnTo>
                    <a:pt x="34" y="86"/>
                  </a:lnTo>
                  <a:lnTo>
                    <a:pt x="38" y="92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6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72" y="104"/>
                  </a:lnTo>
                  <a:lnTo>
                    <a:pt x="80" y="102"/>
                  </a:lnTo>
                  <a:lnTo>
                    <a:pt x="86" y="98"/>
                  </a:lnTo>
                  <a:lnTo>
                    <a:pt x="92" y="92"/>
                  </a:lnTo>
                  <a:lnTo>
                    <a:pt x="96" y="86"/>
                  </a:lnTo>
                  <a:lnTo>
                    <a:pt x="100" y="80"/>
                  </a:lnTo>
                  <a:lnTo>
                    <a:pt x="100" y="74"/>
                  </a:lnTo>
                  <a:lnTo>
                    <a:pt x="102" y="66"/>
                  </a:lnTo>
                  <a:lnTo>
                    <a:pt x="102" y="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18"/>
            <p:cNvSpPr>
              <a:spLocks/>
            </p:cNvSpPr>
            <p:nvPr userDrawn="1"/>
          </p:nvSpPr>
          <p:spPr bwMode="auto">
            <a:xfrm>
              <a:off x="2291706" y="3069182"/>
              <a:ext cx="69844" cy="78725"/>
            </a:xfrm>
            <a:custGeom>
              <a:avLst/>
              <a:gdLst>
                <a:gd name="T0" fmla="*/ 0 w 114"/>
                <a:gd name="T1" fmla="*/ 66 h 128"/>
                <a:gd name="T2" fmla="*/ 0 w 114"/>
                <a:gd name="T3" fmla="*/ 64 h 128"/>
                <a:gd name="T4" fmla="*/ 0 w 114"/>
                <a:gd name="T5" fmla="*/ 64 h 128"/>
                <a:gd name="T6" fmla="*/ 2 w 114"/>
                <a:gd name="T7" fmla="*/ 52 h 128"/>
                <a:gd name="T8" fmla="*/ 4 w 114"/>
                <a:gd name="T9" fmla="*/ 40 h 128"/>
                <a:gd name="T10" fmla="*/ 10 w 114"/>
                <a:gd name="T11" fmla="*/ 30 h 128"/>
                <a:gd name="T12" fmla="*/ 18 w 114"/>
                <a:gd name="T13" fmla="*/ 20 h 128"/>
                <a:gd name="T14" fmla="*/ 28 w 114"/>
                <a:gd name="T15" fmla="*/ 12 h 128"/>
                <a:gd name="T16" fmla="*/ 38 w 114"/>
                <a:gd name="T17" fmla="*/ 6 h 128"/>
                <a:gd name="T18" fmla="*/ 50 w 114"/>
                <a:gd name="T19" fmla="*/ 2 h 128"/>
                <a:gd name="T20" fmla="*/ 64 w 114"/>
                <a:gd name="T21" fmla="*/ 0 h 128"/>
                <a:gd name="T22" fmla="*/ 64 w 114"/>
                <a:gd name="T23" fmla="*/ 0 h 128"/>
                <a:gd name="T24" fmla="*/ 80 w 114"/>
                <a:gd name="T25" fmla="*/ 2 h 128"/>
                <a:gd name="T26" fmla="*/ 92 w 114"/>
                <a:gd name="T27" fmla="*/ 6 h 128"/>
                <a:gd name="T28" fmla="*/ 104 w 114"/>
                <a:gd name="T29" fmla="*/ 14 h 128"/>
                <a:gd name="T30" fmla="*/ 112 w 114"/>
                <a:gd name="T31" fmla="*/ 22 h 128"/>
                <a:gd name="T32" fmla="*/ 96 w 114"/>
                <a:gd name="T33" fmla="*/ 40 h 128"/>
                <a:gd name="T34" fmla="*/ 96 w 114"/>
                <a:gd name="T35" fmla="*/ 40 h 128"/>
                <a:gd name="T36" fmla="*/ 88 w 114"/>
                <a:gd name="T37" fmla="*/ 34 h 128"/>
                <a:gd name="T38" fmla="*/ 82 w 114"/>
                <a:gd name="T39" fmla="*/ 30 h 128"/>
                <a:gd name="T40" fmla="*/ 74 w 114"/>
                <a:gd name="T41" fmla="*/ 26 h 128"/>
                <a:gd name="T42" fmla="*/ 64 w 114"/>
                <a:gd name="T43" fmla="*/ 26 h 128"/>
                <a:gd name="T44" fmla="*/ 64 w 114"/>
                <a:gd name="T45" fmla="*/ 26 h 128"/>
                <a:gd name="T46" fmla="*/ 56 w 114"/>
                <a:gd name="T47" fmla="*/ 26 h 128"/>
                <a:gd name="T48" fmla="*/ 50 w 114"/>
                <a:gd name="T49" fmla="*/ 28 h 128"/>
                <a:gd name="T50" fmla="*/ 44 w 114"/>
                <a:gd name="T51" fmla="*/ 32 h 128"/>
                <a:gd name="T52" fmla="*/ 38 w 114"/>
                <a:gd name="T53" fmla="*/ 36 h 128"/>
                <a:gd name="T54" fmla="*/ 34 w 114"/>
                <a:gd name="T55" fmla="*/ 42 h 128"/>
                <a:gd name="T56" fmla="*/ 30 w 114"/>
                <a:gd name="T57" fmla="*/ 50 h 128"/>
                <a:gd name="T58" fmla="*/ 28 w 114"/>
                <a:gd name="T59" fmla="*/ 56 h 128"/>
                <a:gd name="T60" fmla="*/ 28 w 114"/>
                <a:gd name="T61" fmla="*/ 64 h 128"/>
                <a:gd name="T62" fmla="*/ 28 w 114"/>
                <a:gd name="T63" fmla="*/ 64 h 128"/>
                <a:gd name="T64" fmla="*/ 28 w 114"/>
                <a:gd name="T65" fmla="*/ 64 h 128"/>
                <a:gd name="T66" fmla="*/ 28 w 114"/>
                <a:gd name="T67" fmla="*/ 72 h 128"/>
                <a:gd name="T68" fmla="*/ 30 w 114"/>
                <a:gd name="T69" fmla="*/ 80 h 128"/>
                <a:gd name="T70" fmla="*/ 34 w 114"/>
                <a:gd name="T71" fmla="*/ 86 h 128"/>
                <a:gd name="T72" fmla="*/ 38 w 114"/>
                <a:gd name="T73" fmla="*/ 92 h 128"/>
                <a:gd name="T74" fmla="*/ 44 w 114"/>
                <a:gd name="T75" fmla="*/ 98 h 128"/>
                <a:gd name="T76" fmla="*/ 50 w 114"/>
                <a:gd name="T77" fmla="*/ 102 h 128"/>
                <a:gd name="T78" fmla="*/ 56 w 114"/>
                <a:gd name="T79" fmla="*/ 104 h 128"/>
                <a:gd name="T80" fmla="*/ 64 w 114"/>
                <a:gd name="T81" fmla="*/ 104 h 128"/>
                <a:gd name="T82" fmla="*/ 64 w 114"/>
                <a:gd name="T83" fmla="*/ 104 h 128"/>
                <a:gd name="T84" fmla="*/ 74 w 114"/>
                <a:gd name="T85" fmla="*/ 104 h 128"/>
                <a:gd name="T86" fmla="*/ 82 w 114"/>
                <a:gd name="T87" fmla="*/ 100 h 128"/>
                <a:gd name="T88" fmla="*/ 90 w 114"/>
                <a:gd name="T89" fmla="*/ 96 h 128"/>
                <a:gd name="T90" fmla="*/ 96 w 114"/>
                <a:gd name="T91" fmla="*/ 90 h 128"/>
                <a:gd name="T92" fmla="*/ 114 w 114"/>
                <a:gd name="T93" fmla="*/ 106 h 128"/>
                <a:gd name="T94" fmla="*/ 114 w 114"/>
                <a:gd name="T95" fmla="*/ 106 h 128"/>
                <a:gd name="T96" fmla="*/ 104 w 114"/>
                <a:gd name="T97" fmla="*/ 114 h 128"/>
                <a:gd name="T98" fmla="*/ 92 w 114"/>
                <a:gd name="T99" fmla="*/ 122 h 128"/>
                <a:gd name="T100" fmla="*/ 80 w 114"/>
                <a:gd name="T101" fmla="*/ 128 h 128"/>
                <a:gd name="T102" fmla="*/ 64 w 114"/>
                <a:gd name="T103" fmla="*/ 128 h 128"/>
                <a:gd name="T104" fmla="*/ 64 w 114"/>
                <a:gd name="T105" fmla="*/ 128 h 128"/>
                <a:gd name="T106" fmla="*/ 50 w 114"/>
                <a:gd name="T107" fmla="*/ 128 h 128"/>
                <a:gd name="T108" fmla="*/ 38 w 114"/>
                <a:gd name="T109" fmla="*/ 124 h 128"/>
                <a:gd name="T110" fmla="*/ 28 w 114"/>
                <a:gd name="T111" fmla="*/ 118 h 128"/>
                <a:gd name="T112" fmla="*/ 18 w 114"/>
                <a:gd name="T113" fmla="*/ 110 h 128"/>
                <a:gd name="T114" fmla="*/ 10 w 114"/>
                <a:gd name="T115" fmla="*/ 100 h 128"/>
                <a:gd name="T116" fmla="*/ 4 w 114"/>
                <a:gd name="T117" fmla="*/ 90 h 128"/>
                <a:gd name="T118" fmla="*/ 2 w 114"/>
                <a:gd name="T119" fmla="*/ 78 h 128"/>
                <a:gd name="T120" fmla="*/ 0 w 114"/>
                <a:gd name="T121" fmla="*/ 66 h 128"/>
                <a:gd name="T122" fmla="*/ 0 w 114"/>
                <a:gd name="T123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4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4"/>
                  </a:lnTo>
                  <a:lnTo>
                    <a:pt x="112" y="22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88" y="34"/>
                  </a:lnTo>
                  <a:lnTo>
                    <a:pt x="82" y="30"/>
                  </a:lnTo>
                  <a:lnTo>
                    <a:pt x="74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6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0" y="50"/>
                  </a:lnTo>
                  <a:lnTo>
                    <a:pt x="28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72"/>
                  </a:lnTo>
                  <a:lnTo>
                    <a:pt x="30" y="80"/>
                  </a:lnTo>
                  <a:lnTo>
                    <a:pt x="34" y="86"/>
                  </a:lnTo>
                  <a:lnTo>
                    <a:pt x="38" y="92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6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74" y="104"/>
                  </a:lnTo>
                  <a:lnTo>
                    <a:pt x="82" y="100"/>
                  </a:lnTo>
                  <a:lnTo>
                    <a:pt x="90" y="96"/>
                  </a:lnTo>
                  <a:lnTo>
                    <a:pt x="96" y="90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04" y="114"/>
                  </a:lnTo>
                  <a:lnTo>
                    <a:pt x="92" y="122"/>
                  </a:lnTo>
                  <a:lnTo>
                    <a:pt x="80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4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9"/>
            <p:cNvSpPr>
              <a:spLocks/>
            </p:cNvSpPr>
            <p:nvPr userDrawn="1"/>
          </p:nvSpPr>
          <p:spPr bwMode="auto">
            <a:xfrm>
              <a:off x="2381869" y="3071722"/>
              <a:ext cx="67305" cy="76185"/>
            </a:xfrm>
            <a:custGeom>
              <a:avLst/>
              <a:gdLst>
                <a:gd name="T0" fmla="*/ 0 w 110"/>
                <a:gd name="T1" fmla="*/ 78 h 124"/>
                <a:gd name="T2" fmla="*/ 0 w 110"/>
                <a:gd name="T3" fmla="*/ 0 h 124"/>
                <a:gd name="T4" fmla="*/ 28 w 110"/>
                <a:gd name="T5" fmla="*/ 0 h 124"/>
                <a:gd name="T6" fmla="*/ 28 w 110"/>
                <a:gd name="T7" fmla="*/ 70 h 124"/>
                <a:gd name="T8" fmla="*/ 28 w 110"/>
                <a:gd name="T9" fmla="*/ 70 h 124"/>
                <a:gd name="T10" fmla="*/ 30 w 110"/>
                <a:gd name="T11" fmla="*/ 82 h 124"/>
                <a:gd name="T12" fmla="*/ 36 w 110"/>
                <a:gd name="T13" fmla="*/ 92 h 124"/>
                <a:gd name="T14" fmla="*/ 44 w 110"/>
                <a:gd name="T15" fmla="*/ 96 h 124"/>
                <a:gd name="T16" fmla="*/ 54 w 110"/>
                <a:gd name="T17" fmla="*/ 98 h 124"/>
                <a:gd name="T18" fmla="*/ 54 w 110"/>
                <a:gd name="T19" fmla="*/ 98 h 124"/>
                <a:gd name="T20" fmla="*/ 66 w 110"/>
                <a:gd name="T21" fmla="*/ 96 h 124"/>
                <a:gd name="T22" fmla="*/ 74 w 110"/>
                <a:gd name="T23" fmla="*/ 90 h 124"/>
                <a:gd name="T24" fmla="*/ 80 w 110"/>
                <a:gd name="T25" fmla="*/ 82 h 124"/>
                <a:gd name="T26" fmla="*/ 82 w 110"/>
                <a:gd name="T27" fmla="*/ 68 h 124"/>
                <a:gd name="T28" fmla="*/ 82 w 110"/>
                <a:gd name="T29" fmla="*/ 0 h 124"/>
                <a:gd name="T30" fmla="*/ 110 w 110"/>
                <a:gd name="T31" fmla="*/ 0 h 124"/>
                <a:gd name="T32" fmla="*/ 110 w 110"/>
                <a:gd name="T33" fmla="*/ 122 h 124"/>
                <a:gd name="T34" fmla="*/ 82 w 110"/>
                <a:gd name="T35" fmla="*/ 122 h 124"/>
                <a:gd name="T36" fmla="*/ 82 w 110"/>
                <a:gd name="T37" fmla="*/ 102 h 124"/>
                <a:gd name="T38" fmla="*/ 82 w 110"/>
                <a:gd name="T39" fmla="*/ 102 h 124"/>
                <a:gd name="T40" fmla="*/ 76 w 110"/>
                <a:gd name="T41" fmla="*/ 112 h 124"/>
                <a:gd name="T42" fmla="*/ 68 w 110"/>
                <a:gd name="T43" fmla="*/ 118 h 124"/>
                <a:gd name="T44" fmla="*/ 58 w 110"/>
                <a:gd name="T45" fmla="*/ 122 h 124"/>
                <a:gd name="T46" fmla="*/ 44 w 110"/>
                <a:gd name="T47" fmla="*/ 124 h 124"/>
                <a:gd name="T48" fmla="*/ 44 w 110"/>
                <a:gd name="T49" fmla="*/ 124 h 124"/>
                <a:gd name="T50" fmla="*/ 34 w 110"/>
                <a:gd name="T51" fmla="*/ 124 h 124"/>
                <a:gd name="T52" fmla="*/ 26 w 110"/>
                <a:gd name="T53" fmla="*/ 122 h 124"/>
                <a:gd name="T54" fmla="*/ 18 w 110"/>
                <a:gd name="T55" fmla="*/ 118 h 124"/>
                <a:gd name="T56" fmla="*/ 12 w 110"/>
                <a:gd name="T57" fmla="*/ 112 h 124"/>
                <a:gd name="T58" fmla="*/ 8 w 110"/>
                <a:gd name="T59" fmla="*/ 104 h 124"/>
                <a:gd name="T60" fmla="*/ 4 w 110"/>
                <a:gd name="T61" fmla="*/ 96 h 124"/>
                <a:gd name="T62" fmla="*/ 2 w 110"/>
                <a:gd name="T63" fmla="*/ 88 h 124"/>
                <a:gd name="T64" fmla="*/ 0 w 110"/>
                <a:gd name="T65" fmla="*/ 78 h 124"/>
                <a:gd name="T66" fmla="*/ 0 w 110"/>
                <a:gd name="T67" fmla="*/ 7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0" h="124">
                  <a:moveTo>
                    <a:pt x="0" y="78"/>
                  </a:moveTo>
                  <a:lnTo>
                    <a:pt x="0" y="0"/>
                  </a:lnTo>
                  <a:lnTo>
                    <a:pt x="28" y="0"/>
                  </a:lnTo>
                  <a:lnTo>
                    <a:pt x="28" y="70"/>
                  </a:lnTo>
                  <a:lnTo>
                    <a:pt x="28" y="70"/>
                  </a:lnTo>
                  <a:lnTo>
                    <a:pt x="30" y="82"/>
                  </a:lnTo>
                  <a:lnTo>
                    <a:pt x="36" y="92"/>
                  </a:lnTo>
                  <a:lnTo>
                    <a:pt x="44" y="96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66" y="96"/>
                  </a:lnTo>
                  <a:lnTo>
                    <a:pt x="74" y="90"/>
                  </a:lnTo>
                  <a:lnTo>
                    <a:pt x="80" y="82"/>
                  </a:lnTo>
                  <a:lnTo>
                    <a:pt x="82" y="68"/>
                  </a:lnTo>
                  <a:lnTo>
                    <a:pt x="82" y="0"/>
                  </a:lnTo>
                  <a:lnTo>
                    <a:pt x="110" y="0"/>
                  </a:lnTo>
                  <a:lnTo>
                    <a:pt x="110" y="122"/>
                  </a:lnTo>
                  <a:lnTo>
                    <a:pt x="82" y="122"/>
                  </a:lnTo>
                  <a:lnTo>
                    <a:pt x="82" y="102"/>
                  </a:lnTo>
                  <a:lnTo>
                    <a:pt x="82" y="102"/>
                  </a:lnTo>
                  <a:lnTo>
                    <a:pt x="76" y="112"/>
                  </a:lnTo>
                  <a:lnTo>
                    <a:pt x="68" y="118"/>
                  </a:lnTo>
                  <a:lnTo>
                    <a:pt x="58" y="122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34" y="124"/>
                  </a:lnTo>
                  <a:lnTo>
                    <a:pt x="26" y="122"/>
                  </a:lnTo>
                  <a:lnTo>
                    <a:pt x="18" y="118"/>
                  </a:lnTo>
                  <a:lnTo>
                    <a:pt x="12" y="112"/>
                  </a:lnTo>
                  <a:lnTo>
                    <a:pt x="8" y="104"/>
                  </a:lnTo>
                  <a:lnTo>
                    <a:pt x="4" y="96"/>
                  </a:lnTo>
                  <a:lnTo>
                    <a:pt x="2" y="88"/>
                  </a:lnTo>
                  <a:lnTo>
                    <a:pt x="0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220"/>
            <p:cNvSpPr>
              <a:spLocks/>
            </p:cNvSpPr>
            <p:nvPr userDrawn="1"/>
          </p:nvSpPr>
          <p:spPr bwMode="auto">
            <a:xfrm>
              <a:off x="2473303" y="3070452"/>
              <a:ext cx="58416" cy="77454"/>
            </a:xfrm>
            <a:custGeom>
              <a:avLst/>
              <a:gdLst>
                <a:gd name="T0" fmla="*/ 12 w 96"/>
                <a:gd name="T1" fmla="*/ 88 h 126"/>
                <a:gd name="T2" fmla="*/ 22 w 96"/>
                <a:gd name="T3" fmla="*/ 96 h 126"/>
                <a:gd name="T4" fmla="*/ 42 w 96"/>
                <a:gd name="T5" fmla="*/ 104 h 126"/>
                <a:gd name="T6" fmla="*/ 52 w 96"/>
                <a:gd name="T7" fmla="*/ 104 h 126"/>
                <a:gd name="T8" fmla="*/ 66 w 96"/>
                <a:gd name="T9" fmla="*/ 100 h 126"/>
                <a:gd name="T10" fmla="*/ 70 w 96"/>
                <a:gd name="T11" fmla="*/ 90 h 126"/>
                <a:gd name="T12" fmla="*/ 70 w 96"/>
                <a:gd name="T13" fmla="*/ 90 h 126"/>
                <a:gd name="T14" fmla="*/ 68 w 96"/>
                <a:gd name="T15" fmla="*/ 84 h 126"/>
                <a:gd name="T16" fmla="*/ 44 w 96"/>
                <a:gd name="T17" fmla="*/ 74 h 126"/>
                <a:gd name="T18" fmla="*/ 30 w 96"/>
                <a:gd name="T19" fmla="*/ 68 h 126"/>
                <a:gd name="T20" fmla="*/ 12 w 96"/>
                <a:gd name="T21" fmla="*/ 58 h 126"/>
                <a:gd name="T22" fmla="*/ 6 w 96"/>
                <a:gd name="T23" fmla="*/ 46 h 126"/>
                <a:gd name="T24" fmla="*/ 6 w 96"/>
                <a:gd name="T25" fmla="*/ 36 h 126"/>
                <a:gd name="T26" fmla="*/ 6 w 96"/>
                <a:gd name="T27" fmla="*/ 28 h 126"/>
                <a:gd name="T28" fmla="*/ 12 w 96"/>
                <a:gd name="T29" fmla="*/ 14 h 126"/>
                <a:gd name="T30" fmla="*/ 24 w 96"/>
                <a:gd name="T31" fmla="*/ 6 h 126"/>
                <a:gd name="T32" fmla="*/ 40 w 96"/>
                <a:gd name="T33" fmla="*/ 0 h 126"/>
                <a:gd name="T34" fmla="*/ 48 w 96"/>
                <a:gd name="T35" fmla="*/ 0 h 126"/>
                <a:gd name="T36" fmla="*/ 72 w 96"/>
                <a:gd name="T37" fmla="*/ 4 h 126"/>
                <a:gd name="T38" fmla="*/ 94 w 96"/>
                <a:gd name="T39" fmla="*/ 14 h 126"/>
                <a:gd name="T40" fmla="*/ 82 w 96"/>
                <a:gd name="T41" fmla="*/ 34 h 126"/>
                <a:gd name="T42" fmla="*/ 56 w 96"/>
                <a:gd name="T43" fmla="*/ 22 h 126"/>
                <a:gd name="T44" fmla="*/ 48 w 96"/>
                <a:gd name="T45" fmla="*/ 22 h 126"/>
                <a:gd name="T46" fmla="*/ 36 w 96"/>
                <a:gd name="T47" fmla="*/ 26 h 126"/>
                <a:gd name="T48" fmla="*/ 32 w 96"/>
                <a:gd name="T49" fmla="*/ 34 h 126"/>
                <a:gd name="T50" fmla="*/ 32 w 96"/>
                <a:gd name="T51" fmla="*/ 34 h 126"/>
                <a:gd name="T52" fmla="*/ 34 w 96"/>
                <a:gd name="T53" fmla="*/ 40 h 126"/>
                <a:gd name="T54" fmla="*/ 58 w 96"/>
                <a:gd name="T55" fmla="*/ 52 h 126"/>
                <a:gd name="T56" fmla="*/ 72 w 96"/>
                <a:gd name="T57" fmla="*/ 56 h 126"/>
                <a:gd name="T58" fmla="*/ 90 w 96"/>
                <a:gd name="T59" fmla="*/ 68 h 126"/>
                <a:gd name="T60" fmla="*/ 96 w 96"/>
                <a:gd name="T61" fmla="*/ 80 h 126"/>
                <a:gd name="T62" fmla="*/ 96 w 96"/>
                <a:gd name="T63" fmla="*/ 88 h 126"/>
                <a:gd name="T64" fmla="*/ 96 w 96"/>
                <a:gd name="T65" fmla="*/ 96 h 126"/>
                <a:gd name="T66" fmla="*/ 90 w 96"/>
                <a:gd name="T67" fmla="*/ 112 h 126"/>
                <a:gd name="T68" fmla="*/ 76 w 96"/>
                <a:gd name="T69" fmla="*/ 120 h 126"/>
                <a:gd name="T70" fmla="*/ 60 w 96"/>
                <a:gd name="T71" fmla="*/ 126 h 126"/>
                <a:gd name="T72" fmla="*/ 52 w 96"/>
                <a:gd name="T73" fmla="*/ 126 h 126"/>
                <a:gd name="T74" fmla="*/ 24 w 96"/>
                <a:gd name="T75" fmla="*/ 122 h 126"/>
                <a:gd name="T76" fmla="*/ 0 w 96"/>
                <a:gd name="T77" fmla="*/ 10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6" h="126">
                  <a:moveTo>
                    <a:pt x="0" y="108"/>
                  </a:moveTo>
                  <a:lnTo>
                    <a:pt x="12" y="88"/>
                  </a:lnTo>
                  <a:lnTo>
                    <a:pt x="12" y="88"/>
                  </a:lnTo>
                  <a:lnTo>
                    <a:pt x="22" y="96"/>
                  </a:lnTo>
                  <a:lnTo>
                    <a:pt x="32" y="100"/>
                  </a:lnTo>
                  <a:lnTo>
                    <a:pt x="4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60" y="104"/>
                  </a:lnTo>
                  <a:lnTo>
                    <a:pt x="66" y="100"/>
                  </a:lnTo>
                  <a:lnTo>
                    <a:pt x="70" y="96"/>
                  </a:lnTo>
                  <a:lnTo>
                    <a:pt x="70" y="90"/>
                  </a:lnTo>
                  <a:lnTo>
                    <a:pt x="70" y="90"/>
                  </a:lnTo>
                  <a:lnTo>
                    <a:pt x="70" y="90"/>
                  </a:lnTo>
                  <a:lnTo>
                    <a:pt x="70" y="86"/>
                  </a:lnTo>
                  <a:lnTo>
                    <a:pt x="68" y="84"/>
                  </a:lnTo>
                  <a:lnTo>
                    <a:pt x="62" y="80"/>
                  </a:lnTo>
                  <a:lnTo>
                    <a:pt x="44" y="74"/>
                  </a:lnTo>
                  <a:lnTo>
                    <a:pt x="44" y="74"/>
                  </a:lnTo>
                  <a:lnTo>
                    <a:pt x="30" y="68"/>
                  </a:lnTo>
                  <a:lnTo>
                    <a:pt x="18" y="62"/>
                  </a:lnTo>
                  <a:lnTo>
                    <a:pt x="12" y="58"/>
                  </a:lnTo>
                  <a:lnTo>
                    <a:pt x="8" y="52"/>
                  </a:lnTo>
                  <a:lnTo>
                    <a:pt x="6" y="46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6" y="28"/>
                  </a:lnTo>
                  <a:lnTo>
                    <a:pt x="8" y="22"/>
                  </a:lnTo>
                  <a:lnTo>
                    <a:pt x="12" y="14"/>
                  </a:lnTo>
                  <a:lnTo>
                    <a:pt x="18" y="10"/>
                  </a:lnTo>
                  <a:lnTo>
                    <a:pt x="24" y="6"/>
                  </a:lnTo>
                  <a:lnTo>
                    <a:pt x="32" y="2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72" y="4"/>
                  </a:lnTo>
                  <a:lnTo>
                    <a:pt x="84" y="8"/>
                  </a:lnTo>
                  <a:lnTo>
                    <a:pt x="94" y="14"/>
                  </a:lnTo>
                  <a:lnTo>
                    <a:pt x="82" y="34"/>
                  </a:lnTo>
                  <a:lnTo>
                    <a:pt x="82" y="34"/>
                  </a:lnTo>
                  <a:lnTo>
                    <a:pt x="64" y="24"/>
                  </a:lnTo>
                  <a:lnTo>
                    <a:pt x="56" y="22"/>
                  </a:lnTo>
                  <a:lnTo>
                    <a:pt x="48" y="22"/>
                  </a:lnTo>
                  <a:lnTo>
                    <a:pt x="48" y="22"/>
                  </a:lnTo>
                  <a:lnTo>
                    <a:pt x="40" y="22"/>
                  </a:lnTo>
                  <a:lnTo>
                    <a:pt x="36" y="26"/>
                  </a:lnTo>
                  <a:lnTo>
                    <a:pt x="32" y="28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32" y="38"/>
                  </a:lnTo>
                  <a:lnTo>
                    <a:pt x="34" y="40"/>
                  </a:lnTo>
                  <a:lnTo>
                    <a:pt x="40" y="44"/>
                  </a:lnTo>
                  <a:lnTo>
                    <a:pt x="58" y="52"/>
                  </a:lnTo>
                  <a:lnTo>
                    <a:pt x="58" y="52"/>
                  </a:lnTo>
                  <a:lnTo>
                    <a:pt x="72" y="56"/>
                  </a:lnTo>
                  <a:lnTo>
                    <a:pt x="84" y="64"/>
                  </a:lnTo>
                  <a:lnTo>
                    <a:pt x="90" y="68"/>
                  </a:lnTo>
                  <a:lnTo>
                    <a:pt x="94" y="74"/>
                  </a:lnTo>
                  <a:lnTo>
                    <a:pt x="96" y="80"/>
                  </a:lnTo>
                  <a:lnTo>
                    <a:pt x="96" y="88"/>
                  </a:lnTo>
                  <a:lnTo>
                    <a:pt x="96" y="88"/>
                  </a:lnTo>
                  <a:lnTo>
                    <a:pt x="96" y="88"/>
                  </a:lnTo>
                  <a:lnTo>
                    <a:pt x="96" y="96"/>
                  </a:lnTo>
                  <a:lnTo>
                    <a:pt x="94" y="104"/>
                  </a:lnTo>
                  <a:lnTo>
                    <a:pt x="90" y="112"/>
                  </a:lnTo>
                  <a:lnTo>
                    <a:pt x="84" y="116"/>
                  </a:lnTo>
                  <a:lnTo>
                    <a:pt x="76" y="120"/>
                  </a:lnTo>
                  <a:lnTo>
                    <a:pt x="70" y="124"/>
                  </a:lnTo>
                  <a:lnTo>
                    <a:pt x="60" y="126"/>
                  </a:lnTo>
                  <a:lnTo>
                    <a:pt x="52" y="126"/>
                  </a:lnTo>
                  <a:lnTo>
                    <a:pt x="52" y="126"/>
                  </a:lnTo>
                  <a:lnTo>
                    <a:pt x="38" y="126"/>
                  </a:lnTo>
                  <a:lnTo>
                    <a:pt x="24" y="122"/>
                  </a:lnTo>
                  <a:lnTo>
                    <a:pt x="12" y="116"/>
                  </a:lnTo>
                  <a:lnTo>
                    <a:pt x="0" y="10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21"/>
            <p:cNvSpPr>
              <a:spLocks noEditPoints="1"/>
            </p:cNvSpPr>
            <p:nvPr userDrawn="1"/>
          </p:nvSpPr>
          <p:spPr bwMode="auto">
            <a:xfrm>
              <a:off x="2552037" y="3069182"/>
              <a:ext cx="72385" cy="78725"/>
            </a:xfrm>
            <a:custGeom>
              <a:avLst/>
              <a:gdLst>
                <a:gd name="T0" fmla="*/ 0 w 118"/>
                <a:gd name="T1" fmla="*/ 64 h 128"/>
                <a:gd name="T2" fmla="*/ 2 w 118"/>
                <a:gd name="T3" fmla="*/ 52 h 128"/>
                <a:gd name="T4" fmla="*/ 10 w 118"/>
                <a:gd name="T5" fmla="*/ 30 h 128"/>
                <a:gd name="T6" fmla="*/ 26 w 118"/>
                <a:gd name="T7" fmla="*/ 12 h 128"/>
                <a:gd name="T8" fmla="*/ 48 w 118"/>
                <a:gd name="T9" fmla="*/ 2 h 128"/>
                <a:gd name="T10" fmla="*/ 60 w 118"/>
                <a:gd name="T11" fmla="*/ 0 h 128"/>
                <a:gd name="T12" fmla="*/ 86 w 118"/>
                <a:gd name="T13" fmla="*/ 6 h 128"/>
                <a:gd name="T14" fmla="*/ 104 w 118"/>
                <a:gd name="T15" fmla="*/ 20 h 128"/>
                <a:gd name="T16" fmla="*/ 114 w 118"/>
                <a:gd name="T17" fmla="*/ 42 h 128"/>
                <a:gd name="T18" fmla="*/ 118 w 118"/>
                <a:gd name="T19" fmla="*/ 66 h 128"/>
                <a:gd name="T20" fmla="*/ 118 w 118"/>
                <a:gd name="T21" fmla="*/ 74 h 128"/>
                <a:gd name="T22" fmla="*/ 28 w 118"/>
                <a:gd name="T23" fmla="*/ 74 h 128"/>
                <a:gd name="T24" fmla="*/ 36 w 118"/>
                <a:gd name="T25" fmla="*/ 94 h 128"/>
                <a:gd name="T26" fmla="*/ 50 w 118"/>
                <a:gd name="T27" fmla="*/ 104 h 128"/>
                <a:gd name="T28" fmla="*/ 64 w 118"/>
                <a:gd name="T29" fmla="*/ 106 h 128"/>
                <a:gd name="T30" fmla="*/ 82 w 118"/>
                <a:gd name="T31" fmla="*/ 102 h 128"/>
                <a:gd name="T32" fmla="*/ 96 w 118"/>
                <a:gd name="T33" fmla="*/ 92 h 128"/>
                <a:gd name="T34" fmla="*/ 114 w 118"/>
                <a:gd name="T35" fmla="*/ 106 h 128"/>
                <a:gd name="T36" fmla="*/ 92 w 118"/>
                <a:gd name="T37" fmla="*/ 122 h 128"/>
                <a:gd name="T38" fmla="*/ 62 w 118"/>
                <a:gd name="T39" fmla="*/ 128 h 128"/>
                <a:gd name="T40" fmla="*/ 50 w 118"/>
                <a:gd name="T41" fmla="*/ 128 h 128"/>
                <a:gd name="T42" fmla="*/ 28 w 118"/>
                <a:gd name="T43" fmla="*/ 118 h 128"/>
                <a:gd name="T44" fmla="*/ 10 w 118"/>
                <a:gd name="T45" fmla="*/ 102 h 128"/>
                <a:gd name="T46" fmla="*/ 2 w 118"/>
                <a:gd name="T47" fmla="*/ 78 h 128"/>
                <a:gd name="T48" fmla="*/ 0 w 118"/>
                <a:gd name="T49" fmla="*/ 66 h 128"/>
                <a:gd name="T50" fmla="*/ 90 w 118"/>
                <a:gd name="T51" fmla="*/ 56 h 128"/>
                <a:gd name="T52" fmla="*/ 82 w 118"/>
                <a:gd name="T53" fmla="*/ 34 h 128"/>
                <a:gd name="T54" fmla="*/ 72 w 118"/>
                <a:gd name="T55" fmla="*/ 26 h 128"/>
                <a:gd name="T56" fmla="*/ 60 w 118"/>
                <a:gd name="T57" fmla="*/ 24 h 128"/>
                <a:gd name="T58" fmla="*/ 54 w 118"/>
                <a:gd name="T59" fmla="*/ 24 h 128"/>
                <a:gd name="T60" fmla="*/ 38 w 118"/>
                <a:gd name="T61" fmla="*/ 32 h 128"/>
                <a:gd name="T62" fmla="*/ 28 w 118"/>
                <a:gd name="T63" fmla="*/ 5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8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4" y="40"/>
                  </a:lnTo>
                  <a:lnTo>
                    <a:pt x="10" y="30"/>
                  </a:lnTo>
                  <a:lnTo>
                    <a:pt x="16" y="20"/>
                  </a:lnTo>
                  <a:lnTo>
                    <a:pt x="26" y="12"/>
                  </a:lnTo>
                  <a:lnTo>
                    <a:pt x="36" y="6"/>
                  </a:lnTo>
                  <a:lnTo>
                    <a:pt x="48" y="2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74" y="2"/>
                  </a:lnTo>
                  <a:lnTo>
                    <a:pt x="86" y="6"/>
                  </a:lnTo>
                  <a:lnTo>
                    <a:pt x="96" y="12"/>
                  </a:lnTo>
                  <a:lnTo>
                    <a:pt x="104" y="20"/>
                  </a:lnTo>
                  <a:lnTo>
                    <a:pt x="110" y="30"/>
                  </a:lnTo>
                  <a:lnTo>
                    <a:pt x="114" y="42"/>
                  </a:lnTo>
                  <a:lnTo>
                    <a:pt x="118" y="54"/>
                  </a:lnTo>
                  <a:lnTo>
                    <a:pt x="118" y="66"/>
                  </a:lnTo>
                  <a:lnTo>
                    <a:pt x="118" y="66"/>
                  </a:lnTo>
                  <a:lnTo>
                    <a:pt x="118" y="74"/>
                  </a:lnTo>
                  <a:lnTo>
                    <a:pt x="28" y="74"/>
                  </a:lnTo>
                  <a:lnTo>
                    <a:pt x="28" y="74"/>
                  </a:lnTo>
                  <a:lnTo>
                    <a:pt x="32" y="88"/>
                  </a:lnTo>
                  <a:lnTo>
                    <a:pt x="36" y="94"/>
                  </a:lnTo>
                  <a:lnTo>
                    <a:pt x="40" y="98"/>
                  </a:lnTo>
                  <a:lnTo>
                    <a:pt x="50" y="104"/>
                  </a:lnTo>
                  <a:lnTo>
                    <a:pt x="64" y="106"/>
                  </a:lnTo>
                  <a:lnTo>
                    <a:pt x="64" y="106"/>
                  </a:lnTo>
                  <a:lnTo>
                    <a:pt x="74" y="104"/>
                  </a:lnTo>
                  <a:lnTo>
                    <a:pt x="82" y="102"/>
                  </a:lnTo>
                  <a:lnTo>
                    <a:pt x="90" y="98"/>
                  </a:lnTo>
                  <a:lnTo>
                    <a:pt x="96" y="92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04" y="116"/>
                  </a:lnTo>
                  <a:lnTo>
                    <a:pt x="92" y="122"/>
                  </a:lnTo>
                  <a:lnTo>
                    <a:pt x="78" y="128"/>
                  </a:lnTo>
                  <a:lnTo>
                    <a:pt x="62" y="128"/>
                  </a:lnTo>
                  <a:lnTo>
                    <a:pt x="62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2"/>
                  </a:lnTo>
                  <a:lnTo>
                    <a:pt x="10" y="102"/>
                  </a:lnTo>
                  <a:lnTo>
                    <a:pt x="4" y="92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close/>
                  <a:moveTo>
                    <a:pt x="90" y="56"/>
                  </a:moveTo>
                  <a:lnTo>
                    <a:pt x="90" y="56"/>
                  </a:lnTo>
                  <a:lnTo>
                    <a:pt x="88" y="44"/>
                  </a:lnTo>
                  <a:lnTo>
                    <a:pt x="82" y="34"/>
                  </a:lnTo>
                  <a:lnTo>
                    <a:pt x="78" y="30"/>
                  </a:lnTo>
                  <a:lnTo>
                    <a:pt x="72" y="26"/>
                  </a:lnTo>
                  <a:lnTo>
                    <a:pt x="66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54" y="24"/>
                  </a:lnTo>
                  <a:lnTo>
                    <a:pt x="48" y="26"/>
                  </a:lnTo>
                  <a:lnTo>
                    <a:pt x="38" y="32"/>
                  </a:lnTo>
                  <a:lnTo>
                    <a:pt x="32" y="44"/>
                  </a:lnTo>
                  <a:lnTo>
                    <a:pt x="28" y="56"/>
                  </a:lnTo>
                  <a:lnTo>
                    <a:pt x="90" y="5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22"/>
            <p:cNvSpPr>
              <a:spLocks noEditPoints="1"/>
            </p:cNvSpPr>
            <p:nvPr userDrawn="1"/>
          </p:nvSpPr>
          <p:spPr bwMode="auto">
            <a:xfrm>
              <a:off x="2646010" y="3042518"/>
              <a:ext cx="76194" cy="105389"/>
            </a:xfrm>
            <a:custGeom>
              <a:avLst/>
              <a:gdLst>
                <a:gd name="T0" fmla="*/ 0 w 126"/>
                <a:gd name="T1" fmla="*/ 108 h 172"/>
                <a:gd name="T2" fmla="*/ 0 w 126"/>
                <a:gd name="T3" fmla="*/ 94 h 172"/>
                <a:gd name="T4" fmla="*/ 10 w 126"/>
                <a:gd name="T5" fmla="*/ 70 h 172"/>
                <a:gd name="T6" fmla="*/ 26 w 126"/>
                <a:gd name="T7" fmla="*/ 54 h 172"/>
                <a:gd name="T8" fmla="*/ 46 w 126"/>
                <a:gd name="T9" fmla="*/ 46 h 172"/>
                <a:gd name="T10" fmla="*/ 56 w 126"/>
                <a:gd name="T11" fmla="*/ 44 h 172"/>
                <a:gd name="T12" fmla="*/ 82 w 126"/>
                <a:gd name="T13" fmla="*/ 52 h 172"/>
                <a:gd name="T14" fmla="*/ 98 w 126"/>
                <a:gd name="T15" fmla="*/ 66 h 172"/>
                <a:gd name="T16" fmla="*/ 126 w 126"/>
                <a:gd name="T17" fmla="*/ 0 h 172"/>
                <a:gd name="T18" fmla="*/ 98 w 126"/>
                <a:gd name="T19" fmla="*/ 170 h 172"/>
                <a:gd name="T20" fmla="*/ 98 w 126"/>
                <a:gd name="T21" fmla="*/ 150 h 172"/>
                <a:gd name="T22" fmla="*/ 82 w 126"/>
                <a:gd name="T23" fmla="*/ 166 h 172"/>
                <a:gd name="T24" fmla="*/ 56 w 126"/>
                <a:gd name="T25" fmla="*/ 172 h 172"/>
                <a:gd name="T26" fmla="*/ 46 w 126"/>
                <a:gd name="T27" fmla="*/ 172 h 172"/>
                <a:gd name="T28" fmla="*/ 26 w 126"/>
                <a:gd name="T29" fmla="*/ 164 h 172"/>
                <a:gd name="T30" fmla="*/ 10 w 126"/>
                <a:gd name="T31" fmla="*/ 146 h 172"/>
                <a:gd name="T32" fmla="*/ 0 w 126"/>
                <a:gd name="T33" fmla="*/ 124 h 172"/>
                <a:gd name="T34" fmla="*/ 0 w 126"/>
                <a:gd name="T35" fmla="*/ 108 h 172"/>
                <a:gd name="T36" fmla="*/ 98 w 126"/>
                <a:gd name="T37" fmla="*/ 108 h 172"/>
                <a:gd name="T38" fmla="*/ 98 w 126"/>
                <a:gd name="T39" fmla="*/ 100 h 172"/>
                <a:gd name="T40" fmla="*/ 92 w 126"/>
                <a:gd name="T41" fmla="*/ 86 h 172"/>
                <a:gd name="T42" fmla="*/ 82 w 126"/>
                <a:gd name="T43" fmla="*/ 76 h 172"/>
                <a:gd name="T44" fmla="*/ 70 w 126"/>
                <a:gd name="T45" fmla="*/ 70 h 172"/>
                <a:gd name="T46" fmla="*/ 62 w 126"/>
                <a:gd name="T47" fmla="*/ 70 h 172"/>
                <a:gd name="T48" fmla="*/ 50 w 126"/>
                <a:gd name="T49" fmla="*/ 72 h 172"/>
                <a:gd name="T50" fmla="*/ 38 w 126"/>
                <a:gd name="T51" fmla="*/ 80 h 172"/>
                <a:gd name="T52" fmla="*/ 30 w 126"/>
                <a:gd name="T53" fmla="*/ 92 h 172"/>
                <a:gd name="T54" fmla="*/ 28 w 126"/>
                <a:gd name="T55" fmla="*/ 108 h 172"/>
                <a:gd name="T56" fmla="*/ 28 w 126"/>
                <a:gd name="T57" fmla="*/ 108 h 172"/>
                <a:gd name="T58" fmla="*/ 30 w 126"/>
                <a:gd name="T59" fmla="*/ 126 h 172"/>
                <a:gd name="T60" fmla="*/ 38 w 126"/>
                <a:gd name="T61" fmla="*/ 138 h 172"/>
                <a:gd name="T62" fmla="*/ 50 w 126"/>
                <a:gd name="T63" fmla="*/ 146 h 172"/>
                <a:gd name="T64" fmla="*/ 62 w 126"/>
                <a:gd name="T65" fmla="*/ 148 h 172"/>
                <a:gd name="T66" fmla="*/ 70 w 126"/>
                <a:gd name="T67" fmla="*/ 148 h 172"/>
                <a:gd name="T68" fmla="*/ 82 w 126"/>
                <a:gd name="T69" fmla="*/ 142 h 172"/>
                <a:gd name="T70" fmla="*/ 92 w 126"/>
                <a:gd name="T71" fmla="*/ 132 h 172"/>
                <a:gd name="T72" fmla="*/ 98 w 126"/>
                <a:gd name="T73" fmla="*/ 118 h 172"/>
                <a:gd name="T74" fmla="*/ 98 w 126"/>
                <a:gd name="T75" fmla="*/ 10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6" h="172">
                  <a:moveTo>
                    <a:pt x="0" y="108"/>
                  </a:moveTo>
                  <a:lnTo>
                    <a:pt x="0" y="108"/>
                  </a:lnTo>
                  <a:lnTo>
                    <a:pt x="0" y="108"/>
                  </a:lnTo>
                  <a:lnTo>
                    <a:pt x="0" y="94"/>
                  </a:lnTo>
                  <a:lnTo>
                    <a:pt x="4" y="82"/>
                  </a:lnTo>
                  <a:lnTo>
                    <a:pt x="10" y="70"/>
                  </a:lnTo>
                  <a:lnTo>
                    <a:pt x="16" y="62"/>
                  </a:lnTo>
                  <a:lnTo>
                    <a:pt x="26" y="54"/>
                  </a:lnTo>
                  <a:lnTo>
                    <a:pt x="36" y="50"/>
                  </a:lnTo>
                  <a:lnTo>
                    <a:pt x="46" y="46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70" y="46"/>
                  </a:lnTo>
                  <a:lnTo>
                    <a:pt x="82" y="52"/>
                  </a:lnTo>
                  <a:lnTo>
                    <a:pt x="90" y="58"/>
                  </a:lnTo>
                  <a:lnTo>
                    <a:pt x="98" y="66"/>
                  </a:lnTo>
                  <a:lnTo>
                    <a:pt x="98" y="0"/>
                  </a:lnTo>
                  <a:lnTo>
                    <a:pt x="126" y="0"/>
                  </a:lnTo>
                  <a:lnTo>
                    <a:pt x="126" y="170"/>
                  </a:lnTo>
                  <a:lnTo>
                    <a:pt x="98" y="170"/>
                  </a:lnTo>
                  <a:lnTo>
                    <a:pt x="98" y="150"/>
                  </a:lnTo>
                  <a:lnTo>
                    <a:pt x="98" y="150"/>
                  </a:lnTo>
                  <a:lnTo>
                    <a:pt x="90" y="158"/>
                  </a:lnTo>
                  <a:lnTo>
                    <a:pt x="82" y="166"/>
                  </a:lnTo>
                  <a:lnTo>
                    <a:pt x="70" y="170"/>
                  </a:lnTo>
                  <a:lnTo>
                    <a:pt x="56" y="172"/>
                  </a:lnTo>
                  <a:lnTo>
                    <a:pt x="56" y="172"/>
                  </a:lnTo>
                  <a:lnTo>
                    <a:pt x="46" y="172"/>
                  </a:lnTo>
                  <a:lnTo>
                    <a:pt x="36" y="168"/>
                  </a:lnTo>
                  <a:lnTo>
                    <a:pt x="26" y="164"/>
                  </a:lnTo>
                  <a:lnTo>
                    <a:pt x="18" y="156"/>
                  </a:lnTo>
                  <a:lnTo>
                    <a:pt x="10" y="146"/>
                  </a:lnTo>
                  <a:lnTo>
                    <a:pt x="4" y="136"/>
                  </a:lnTo>
                  <a:lnTo>
                    <a:pt x="0" y="124"/>
                  </a:lnTo>
                  <a:lnTo>
                    <a:pt x="0" y="108"/>
                  </a:lnTo>
                  <a:lnTo>
                    <a:pt x="0" y="108"/>
                  </a:lnTo>
                  <a:close/>
                  <a:moveTo>
                    <a:pt x="98" y="108"/>
                  </a:moveTo>
                  <a:lnTo>
                    <a:pt x="98" y="108"/>
                  </a:lnTo>
                  <a:lnTo>
                    <a:pt x="98" y="108"/>
                  </a:lnTo>
                  <a:lnTo>
                    <a:pt x="98" y="100"/>
                  </a:lnTo>
                  <a:lnTo>
                    <a:pt x="96" y="92"/>
                  </a:lnTo>
                  <a:lnTo>
                    <a:pt x="92" y="86"/>
                  </a:lnTo>
                  <a:lnTo>
                    <a:pt x="88" y="80"/>
                  </a:lnTo>
                  <a:lnTo>
                    <a:pt x="82" y="76"/>
                  </a:lnTo>
                  <a:lnTo>
                    <a:pt x="76" y="72"/>
                  </a:lnTo>
                  <a:lnTo>
                    <a:pt x="70" y="70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56" y="70"/>
                  </a:lnTo>
                  <a:lnTo>
                    <a:pt x="50" y="72"/>
                  </a:lnTo>
                  <a:lnTo>
                    <a:pt x="44" y="76"/>
                  </a:lnTo>
                  <a:lnTo>
                    <a:pt x="38" y="80"/>
                  </a:lnTo>
                  <a:lnTo>
                    <a:pt x="34" y="86"/>
                  </a:lnTo>
                  <a:lnTo>
                    <a:pt x="30" y="92"/>
                  </a:lnTo>
                  <a:lnTo>
                    <a:pt x="28" y="100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18"/>
                  </a:lnTo>
                  <a:lnTo>
                    <a:pt x="30" y="126"/>
                  </a:lnTo>
                  <a:lnTo>
                    <a:pt x="34" y="132"/>
                  </a:lnTo>
                  <a:lnTo>
                    <a:pt x="38" y="138"/>
                  </a:lnTo>
                  <a:lnTo>
                    <a:pt x="44" y="142"/>
                  </a:lnTo>
                  <a:lnTo>
                    <a:pt x="50" y="146"/>
                  </a:lnTo>
                  <a:lnTo>
                    <a:pt x="56" y="148"/>
                  </a:lnTo>
                  <a:lnTo>
                    <a:pt x="62" y="148"/>
                  </a:lnTo>
                  <a:lnTo>
                    <a:pt x="62" y="148"/>
                  </a:lnTo>
                  <a:lnTo>
                    <a:pt x="70" y="148"/>
                  </a:lnTo>
                  <a:lnTo>
                    <a:pt x="76" y="146"/>
                  </a:lnTo>
                  <a:lnTo>
                    <a:pt x="82" y="142"/>
                  </a:lnTo>
                  <a:lnTo>
                    <a:pt x="88" y="138"/>
                  </a:lnTo>
                  <a:lnTo>
                    <a:pt x="92" y="132"/>
                  </a:lnTo>
                  <a:lnTo>
                    <a:pt x="96" y="124"/>
                  </a:lnTo>
                  <a:lnTo>
                    <a:pt x="98" y="118"/>
                  </a:lnTo>
                  <a:lnTo>
                    <a:pt x="98" y="108"/>
                  </a:lnTo>
                  <a:lnTo>
                    <a:pt x="98" y="10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223"/>
            <p:cNvSpPr>
              <a:spLocks noEditPoints="1"/>
            </p:cNvSpPr>
            <p:nvPr userDrawn="1"/>
          </p:nvSpPr>
          <p:spPr bwMode="auto">
            <a:xfrm>
              <a:off x="2798398" y="3070452"/>
              <a:ext cx="67305" cy="77454"/>
            </a:xfrm>
            <a:custGeom>
              <a:avLst/>
              <a:gdLst>
                <a:gd name="T0" fmla="*/ 84 w 112"/>
                <a:gd name="T1" fmla="*/ 108 h 126"/>
                <a:gd name="T2" fmla="*/ 76 w 112"/>
                <a:gd name="T3" fmla="*/ 116 h 126"/>
                <a:gd name="T4" fmla="*/ 56 w 112"/>
                <a:gd name="T5" fmla="*/ 126 h 126"/>
                <a:gd name="T6" fmla="*/ 44 w 112"/>
                <a:gd name="T7" fmla="*/ 126 h 126"/>
                <a:gd name="T8" fmla="*/ 28 w 112"/>
                <a:gd name="T9" fmla="*/ 124 h 126"/>
                <a:gd name="T10" fmla="*/ 14 w 112"/>
                <a:gd name="T11" fmla="*/ 116 h 126"/>
                <a:gd name="T12" fmla="*/ 4 w 112"/>
                <a:gd name="T13" fmla="*/ 104 h 126"/>
                <a:gd name="T14" fmla="*/ 0 w 112"/>
                <a:gd name="T15" fmla="*/ 88 h 126"/>
                <a:gd name="T16" fmla="*/ 0 w 112"/>
                <a:gd name="T17" fmla="*/ 88 h 126"/>
                <a:gd name="T18" fmla="*/ 4 w 112"/>
                <a:gd name="T19" fmla="*/ 70 h 126"/>
                <a:gd name="T20" fmla="*/ 14 w 112"/>
                <a:gd name="T21" fmla="*/ 58 h 126"/>
                <a:gd name="T22" fmla="*/ 30 w 112"/>
                <a:gd name="T23" fmla="*/ 50 h 126"/>
                <a:gd name="T24" fmla="*/ 50 w 112"/>
                <a:gd name="T25" fmla="*/ 48 h 126"/>
                <a:gd name="T26" fmla="*/ 68 w 112"/>
                <a:gd name="T27" fmla="*/ 50 h 126"/>
                <a:gd name="T28" fmla="*/ 84 w 112"/>
                <a:gd name="T29" fmla="*/ 50 h 126"/>
                <a:gd name="T30" fmla="*/ 82 w 112"/>
                <a:gd name="T31" fmla="*/ 40 h 126"/>
                <a:gd name="T32" fmla="*/ 76 w 112"/>
                <a:gd name="T33" fmla="*/ 32 h 126"/>
                <a:gd name="T34" fmla="*/ 54 w 112"/>
                <a:gd name="T35" fmla="*/ 24 h 126"/>
                <a:gd name="T36" fmla="*/ 36 w 112"/>
                <a:gd name="T37" fmla="*/ 26 h 126"/>
                <a:gd name="T38" fmla="*/ 10 w 112"/>
                <a:gd name="T39" fmla="*/ 10 h 126"/>
                <a:gd name="T40" fmla="*/ 32 w 112"/>
                <a:gd name="T41" fmla="*/ 2 h 126"/>
                <a:gd name="T42" fmla="*/ 58 w 112"/>
                <a:gd name="T43" fmla="*/ 0 h 126"/>
                <a:gd name="T44" fmla="*/ 70 w 112"/>
                <a:gd name="T45" fmla="*/ 0 h 126"/>
                <a:gd name="T46" fmla="*/ 90 w 112"/>
                <a:gd name="T47" fmla="*/ 8 h 126"/>
                <a:gd name="T48" fmla="*/ 104 w 112"/>
                <a:gd name="T49" fmla="*/ 20 h 126"/>
                <a:gd name="T50" fmla="*/ 110 w 112"/>
                <a:gd name="T51" fmla="*/ 40 h 126"/>
                <a:gd name="T52" fmla="*/ 112 w 112"/>
                <a:gd name="T53" fmla="*/ 124 h 126"/>
                <a:gd name="T54" fmla="*/ 84 w 112"/>
                <a:gd name="T55" fmla="*/ 72 h 126"/>
                <a:gd name="T56" fmla="*/ 72 w 112"/>
                <a:gd name="T57" fmla="*/ 70 h 126"/>
                <a:gd name="T58" fmla="*/ 56 w 112"/>
                <a:gd name="T59" fmla="*/ 68 h 126"/>
                <a:gd name="T60" fmla="*/ 36 w 112"/>
                <a:gd name="T61" fmla="*/ 72 h 126"/>
                <a:gd name="T62" fmla="*/ 28 w 112"/>
                <a:gd name="T63" fmla="*/ 86 h 126"/>
                <a:gd name="T64" fmla="*/ 28 w 112"/>
                <a:gd name="T65" fmla="*/ 88 h 126"/>
                <a:gd name="T66" fmla="*/ 34 w 112"/>
                <a:gd name="T67" fmla="*/ 100 h 126"/>
                <a:gd name="T68" fmla="*/ 52 w 112"/>
                <a:gd name="T69" fmla="*/ 106 h 126"/>
                <a:gd name="T70" fmla="*/ 64 w 112"/>
                <a:gd name="T71" fmla="*/ 104 h 126"/>
                <a:gd name="T72" fmla="*/ 82 w 112"/>
                <a:gd name="T73" fmla="*/ 90 h 126"/>
                <a:gd name="T74" fmla="*/ 84 w 112"/>
                <a:gd name="T75" fmla="*/ 8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2" h="126">
                  <a:moveTo>
                    <a:pt x="84" y="124"/>
                  </a:moveTo>
                  <a:lnTo>
                    <a:pt x="84" y="108"/>
                  </a:lnTo>
                  <a:lnTo>
                    <a:pt x="84" y="108"/>
                  </a:lnTo>
                  <a:lnTo>
                    <a:pt x="76" y="116"/>
                  </a:lnTo>
                  <a:lnTo>
                    <a:pt x="68" y="122"/>
                  </a:lnTo>
                  <a:lnTo>
                    <a:pt x="56" y="126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36" y="126"/>
                  </a:lnTo>
                  <a:lnTo>
                    <a:pt x="28" y="124"/>
                  </a:lnTo>
                  <a:lnTo>
                    <a:pt x="20" y="120"/>
                  </a:lnTo>
                  <a:lnTo>
                    <a:pt x="14" y="116"/>
                  </a:lnTo>
                  <a:lnTo>
                    <a:pt x="8" y="112"/>
                  </a:lnTo>
                  <a:lnTo>
                    <a:pt x="4" y="104"/>
                  </a:lnTo>
                  <a:lnTo>
                    <a:pt x="2" y="9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2" y="78"/>
                  </a:lnTo>
                  <a:lnTo>
                    <a:pt x="4" y="70"/>
                  </a:lnTo>
                  <a:lnTo>
                    <a:pt x="8" y="64"/>
                  </a:lnTo>
                  <a:lnTo>
                    <a:pt x="14" y="58"/>
                  </a:lnTo>
                  <a:lnTo>
                    <a:pt x="22" y="54"/>
                  </a:lnTo>
                  <a:lnTo>
                    <a:pt x="30" y="50"/>
                  </a:lnTo>
                  <a:lnTo>
                    <a:pt x="40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68" y="50"/>
                  </a:lnTo>
                  <a:lnTo>
                    <a:pt x="84" y="54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2" y="40"/>
                  </a:lnTo>
                  <a:lnTo>
                    <a:pt x="80" y="36"/>
                  </a:lnTo>
                  <a:lnTo>
                    <a:pt x="76" y="32"/>
                  </a:lnTo>
                  <a:lnTo>
                    <a:pt x="66" y="26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36" y="26"/>
                  </a:lnTo>
                  <a:lnTo>
                    <a:pt x="18" y="3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32" y="2"/>
                  </a:lnTo>
                  <a:lnTo>
                    <a:pt x="44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70" y="0"/>
                  </a:lnTo>
                  <a:lnTo>
                    <a:pt x="82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4" y="20"/>
                  </a:lnTo>
                  <a:lnTo>
                    <a:pt x="108" y="30"/>
                  </a:lnTo>
                  <a:lnTo>
                    <a:pt x="110" y="40"/>
                  </a:lnTo>
                  <a:lnTo>
                    <a:pt x="112" y="52"/>
                  </a:lnTo>
                  <a:lnTo>
                    <a:pt x="112" y="124"/>
                  </a:lnTo>
                  <a:lnTo>
                    <a:pt x="84" y="124"/>
                  </a:lnTo>
                  <a:close/>
                  <a:moveTo>
                    <a:pt x="84" y="72"/>
                  </a:moveTo>
                  <a:lnTo>
                    <a:pt x="84" y="72"/>
                  </a:lnTo>
                  <a:lnTo>
                    <a:pt x="72" y="70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44" y="70"/>
                  </a:lnTo>
                  <a:lnTo>
                    <a:pt x="36" y="72"/>
                  </a:lnTo>
                  <a:lnTo>
                    <a:pt x="30" y="78"/>
                  </a:lnTo>
                  <a:lnTo>
                    <a:pt x="28" y="86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30" y="94"/>
                  </a:lnTo>
                  <a:lnTo>
                    <a:pt x="34" y="100"/>
                  </a:lnTo>
                  <a:lnTo>
                    <a:pt x="42" y="104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64" y="104"/>
                  </a:lnTo>
                  <a:lnTo>
                    <a:pt x="74" y="98"/>
                  </a:lnTo>
                  <a:lnTo>
                    <a:pt x="82" y="90"/>
                  </a:lnTo>
                  <a:lnTo>
                    <a:pt x="84" y="86"/>
                  </a:lnTo>
                  <a:lnTo>
                    <a:pt x="84" y="80"/>
                  </a:lnTo>
                  <a:lnTo>
                    <a:pt x="84" y="7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224"/>
            <p:cNvSpPr>
              <a:spLocks noEditPoints="1"/>
            </p:cNvSpPr>
            <p:nvPr userDrawn="1"/>
          </p:nvSpPr>
          <p:spPr bwMode="auto">
            <a:xfrm>
              <a:off x="2893642" y="3069182"/>
              <a:ext cx="77464" cy="100311"/>
            </a:xfrm>
            <a:custGeom>
              <a:avLst/>
              <a:gdLst>
                <a:gd name="T0" fmla="*/ 28 w 126"/>
                <a:gd name="T1" fmla="*/ 4 h 164"/>
                <a:gd name="T2" fmla="*/ 28 w 126"/>
                <a:gd name="T3" fmla="*/ 24 h 164"/>
                <a:gd name="T4" fmla="*/ 46 w 126"/>
                <a:gd name="T5" fmla="*/ 8 h 164"/>
                <a:gd name="T6" fmla="*/ 70 w 126"/>
                <a:gd name="T7" fmla="*/ 0 h 164"/>
                <a:gd name="T8" fmla="*/ 80 w 126"/>
                <a:gd name="T9" fmla="*/ 2 h 164"/>
                <a:gd name="T10" fmla="*/ 100 w 126"/>
                <a:gd name="T11" fmla="*/ 10 h 164"/>
                <a:gd name="T12" fmla="*/ 116 w 126"/>
                <a:gd name="T13" fmla="*/ 26 h 164"/>
                <a:gd name="T14" fmla="*/ 126 w 126"/>
                <a:gd name="T15" fmla="*/ 50 h 164"/>
                <a:gd name="T16" fmla="*/ 126 w 126"/>
                <a:gd name="T17" fmla="*/ 64 h 164"/>
                <a:gd name="T18" fmla="*/ 126 w 126"/>
                <a:gd name="T19" fmla="*/ 80 h 164"/>
                <a:gd name="T20" fmla="*/ 116 w 126"/>
                <a:gd name="T21" fmla="*/ 102 h 164"/>
                <a:gd name="T22" fmla="*/ 100 w 126"/>
                <a:gd name="T23" fmla="*/ 120 h 164"/>
                <a:gd name="T24" fmla="*/ 80 w 126"/>
                <a:gd name="T25" fmla="*/ 128 h 164"/>
                <a:gd name="T26" fmla="*/ 70 w 126"/>
                <a:gd name="T27" fmla="*/ 128 h 164"/>
                <a:gd name="T28" fmla="*/ 44 w 126"/>
                <a:gd name="T29" fmla="*/ 122 h 164"/>
                <a:gd name="T30" fmla="*/ 28 w 126"/>
                <a:gd name="T31" fmla="*/ 106 h 164"/>
                <a:gd name="T32" fmla="*/ 0 w 126"/>
                <a:gd name="T33" fmla="*/ 164 h 164"/>
                <a:gd name="T34" fmla="*/ 98 w 126"/>
                <a:gd name="T35" fmla="*/ 64 h 164"/>
                <a:gd name="T36" fmla="*/ 98 w 126"/>
                <a:gd name="T37" fmla="*/ 64 h 164"/>
                <a:gd name="T38" fmla="*/ 96 w 126"/>
                <a:gd name="T39" fmla="*/ 48 h 164"/>
                <a:gd name="T40" fmla="*/ 88 w 126"/>
                <a:gd name="T41" fmla="*/ 36 h 164"/>
                <a:gd name="T42" fmla="*/ 76 w 126"/>
                <a:gd name="T43" fmla="*/ 28 h 164"/>
                <a:gd name="T44" fmla="*/ 64 w 126"/>
                <a:gd name="T45" fmla="*/ 26 h 164"/>
                <a:gd name="T46" fmla="*/ 56 w 126"/>
                <a:gd name="T47" fmla="*/ 26 h 164"/>
                <a:gd name="T48" fmla="*/ 44 w 126"/>
                <a:gd name="T49" fmla="*/ 32 h 164"/>
                <a:gd name="T50" fmla="*/ 34 w 126"/>
                <a:gd name="T51" fmla="*/ 42 h 164"/>
                <a:gd name="T52" fmla="*/ 28 w 126"/>
                <a:gd name="T53" fmla="*/ 56 h 164"/>
                <a:gd name="T54" fmla="*/ 28 w 126"/>
                <a:gd name="T55" fmla="*/ 64 h 164"/>
                <a:gd name="T56" fmla="*/ 28 w 126"/>
                <a:gd name="T57" fmla="*/ 74 h 164"/>
                <a:gd name="T58" fmla="*/ 34 w 126"/>
                <a:gd name="T59" fmla="*/ 88 h 164"/>
                <a:gd name="T60" fmla="*/ 44 w 126"/>
                <a:gd name="T61" fmla="*/ 98 h 164"/>
                <a:gd name="T62" fmla="*/ 56 w 126"/>
                <a:gd name="T63" fmla="*/ 104 h 164"/>
                <a:gd name="T64" fmla="*/ 64 w 126"/>
                <a:gd name="T65" fmla="*/ 104 h 164"/>
                <a:gd name="T66" fmla="*/ 76 w 126"/>
                <a:gd name="T67" fmla="*/ 102 h 164"/>
                <a:gd name="T68" fmla="*/ 88 w 126"/>
                <a:gd name="T69" fmla="*/ 94 h 164"/>
                <a:gd name="T70" fmla="*/ 96 w 126"/>
                <a:gd name="T71" fmla="*/ 82 h 164"/>
                <a:gd name="T72" fmla="*/ 98 w 126"/>
                <a:gd name="T73" fmla="*/ 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6" h="164">
                  <a:moveTo>
                    <a:pt x="0" y="4"/>
                  </a:moveTo>
                  <a:lnTo>
                    <a:pt x="28" y="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36" y="14"/>
                  </a:lnTo>
                  <a:lnTo>
                    <a:pt x="46" y="8"/>
                  </a:lnTo>
                  <a:lnTo>
                    <a:pt x="56" y="2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80" y="2"/>
                  </a:lnTo>
                  <a:lnTo>
                    <a:pt x="90" y="6"/>
                  </a:lnTo>
                  <a:lnTo>
                    <a:pt x="100" y="10"/>
                  </a:lnTo>
                  <a:lnTo>
                    <a:pt x="110" y="18"/>
                  </a:lnTo>
                  <a:lnTo>
                    <a:pt x="116" y="26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6" y="64"/>
                  </a:lnTo>
                  <a:lnTo>
                    <a:pt x="126" y="64"/>
                  </a:lnTo>
                  <a:lnTo>
                    <a:pt x="126" y="64"/>
                  </a:lnTo>
                  <a:lnTo>
                    <a:pt x="126" y="80"/>
                  </a:lnTo>
                  <a:lnTo>
                    <a:pt x="122" y="92"/>
                  </a:lnTo>
                  <a:lnTo>
                    <a:pt x="116" y="102"/>
                  </a:lnTo>
                  <a:lnTo>
                    <a:pt x="110" y="112"/>
                  </a:lnTo>
                  <a:lnTo>
                    <a:pt x="100" y="120"/>
                  </a:lnTo>
                  <a:lnTo>
                    <a:pt x="92" y="124"/>
                  </a:lnTo>
                  <a:lnTo>
                    <a:pt x="80" y="128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56" y="126"/>
                  </a:lnTo>
                  <a:lnTo>
                    <a:pt x="44" y="122"/>
                  </a:lnTo>
                  <a:lnTo>
                    <a:pt x="36" y="116"/>
                  </a:lnTo>
                  <a:lnTo>
                    <a:pt x="28" y="106"/>
                  </a:lnTo>
                  <a:lnTo>
                    <a:pt x="28" y="164"/>
                  </a:lnTo>
                  <a:lnTo>
                    <a:pt x="0" y="164"/>
                  </a:lnTo>
                  <a:lnTo>
                    <a:pt x="0" y="4"/>
                  </a:lnTo>
                  <a:close/>
                  <a:moveTo>
                    <a:pt x="98" y="64"/>
                  </a:moveTo>
                  <a:lnTo>
                    <a:pt x="98" y="64"/>
                  </a:lnTo>
                  <a:lnTo>
                    <a:pt x="98" y="64"/>
                  </a:lnTo>
                  <a:lnTo>
                    <a:pt x="98" y="56"/>
                  </a:lnTo>
                  <a:lnTo>
                    <a:pt x="96" y="48"/>
                  </a:lnTo>
                  <a:lnTo>
                    <a:pt x="92" y="42"/>
                  </a:lnTo>
                  <a:lnTo>
                    <a:pt x="88" y="36"/>
                  </a:lnTo>
                  <a:lnTo>
                    <a:pt x="82" y="32"/>
                  </a:lnTo>
                  <a:lnTo>
                    <a:pt x="76" y="28"/>
                  </a:lnTo>
                  <a:lnTo>
                    <a:pt x="70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6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0" y="48"/>
                  </a:lnTo>
                  <a:lnTo>
                    <a:pt x="28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74"/>
                  </a:lnTo>
                  <a:lnTo>
                    <a:pt x="30" y="82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6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70" y="104"/>
                  </a:lnTo>
                  <a:lnTo>
                    <a:pt x="76" y="102"/>
                  </a:lnTo>
                  <a:lnTo>
                    <a:pt x="82" y="98"/>
                  </a:lnTo>
                  <a:lnTo>
                    <a:pt x="88" y="94"/>
                  </a:lnTo>
                  <a:lnTo>
                    <a:pt x="92" y="88"/>
                  </a:lnTo>
                  <a:lnTo>
                    <a:pt x="96" y="82"/>
                  </a:lnTo>
                  <a:lnTo>
                    <a:pt x="98" y="74"/>
                  </a:lnTo>
                  <a:lnTo>
                    <a:pt x="98" y="64"/>
                  </a:lnTo>
                  <a:lnTo>
                    <a:pt x="98" y="6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225"/>
            <p:cNvSpPr>
              <a:spLocks noEditPoints="1"/>
            </p:cNvSpPr>
            <p:nvPr userDrawn="1"/>
          </p:nvSpPr>
          <p:spPr bwMode="auto">
            <a:xfrm>
              <a:off x="2996504" y="3069182"/>
              <a:ext cx="77465" cy="100311"/>
            </a:xfrm>
            <a:custGeom>
              <a:avLst/>
              <a:gdLst>
                <a:gd name="T0" fmla="*/ 28 w 128"/>
                <a:gd name="T1" fmla="*/ 4 h 164"/>
                <a:gd name="T2" fmla="*/ 28 w 128"/>
                <a:gd name="T3" fmla="*/ 24 h 164"/>
                <a:gd name="T4" fmla="*/ 46 w 128"/>
                <a:gd name="T5" fmla="*/ 8 h 164"/>
                <a:gd name="T6" fmla="*/ 70 w 128"/>
                <a:gd name="T7" fmla="*/ 0 h 164"/>
                <a:gd name="T8" fmla="*/ 82 w 128"/>
                <a:gd name="T9" fmla="*/ 2 h 164"/>
                <a:gd name="T10" fmla="*/ 102 w 128"/>
                <a:gd name="T11" fmla="*/ 10 h 164"/>
                <a:gd name="T12" fmla="*/ 118 w 128"/>
                <a:gd name="T13" fmla="*/ 26 h 164"/>
                <a:gd name="T14" fmla="*/ 126 w 128"/>
                <a:gd name="T15" fmla="*/ 50 h 164"/>
                <a:gd name="T16" fmla="*/ 128 w 128"/>
                <a:gd name="T17" fmla="*/ 64 h 164"/>
                <a:gd name="T18" fmla="*/ 126 w 128"/>
                <a:gd name="T19" fmla="*/ 80 h 164"/>
                <a:gd name="T20" fmla="*/ 118 w 128"/>
                <a:gd name="T21" fmla="*/ 102 h 164"/>
                <a:gd name="T22" fmla="*/ 102 w 128"/>
                <a:gd name="T23" fmla="*/ 120 h 164"/>
                <a:gd name="T24" fmla="*/ 82 w 128"/>
                <a:gd name="T25" fmla="*/ 128 h 164"/>
                <a:gd name="T26" fmla="*/ 70 w 128"/>
                <a:gd name="T27" fmla="*/ 128 h 164"/>
                <a:gd name="T28" fmla="*/ 46 w 128"/>
                <a:gd name="T29" fmla="*/ 122 h 164"/>
                <a:gd name="T30" fmla="*/ 28 w 128"/>
                <a:gd name="T31" fmla="*/ 106 h 164"/>
                <a:gd name="T32" fmla="*/ 0 w 128"/>
                <a:gd name="T33" fmla="*/ 164 h 164"/>
                <a:gd name="T34" fmla="*/ 100 w 128"/>
                <a:gd name="T35" fmla="*/ 64 h 164"/>
                <a:gd name="T36" fmla="*/ 100 w 128"/>
                <a:gd name="T37" fmla="*/ 64 h 164"/>
                <a:gd name="T38" fmla="*/ 96 w 128"/>
                <a:gd name="T39" fmla="*/ 48 h 164"/>
                <a:gd name="T40" fmla="*/ 88 w 128"/>
                <a:gd name="T41" fmla="*/ 36 h 164"/>
                <a:gd name="T42" fmla="*/ 78 w 128"/>
                <a:gd name="T43" fmla="*/ 28 h 164"/>
                <a:gd name="T44" fmla="*/ 64 w 128"/>
                <a:gd name="T45" fmla="*/ 26 h 164"/>
                <a:gd name="T46" fmla="*/ 56 w 128"/>
                <a:gd name="T47" fmla="*/ 26 h 164"/>
                <a:gd name="T48" fmla="*/ 44 w 128"/>
                <a:gd name="T49" fmla="*/ 32 h 164"/>
                <a:gd name="T50" fmla="*/ 34 w 128"/>
                <a:gd name="T51" fmla="*/ 42 h 164"/>
                <a:gd name="T52" fmla="*/ 28 w 128"/>
                <a:gd name="T53" fmla="*/ 56 h 164"/>
                <a:gd name="T54" fmla="*/ 28 w 128"/>
                <a:gd name="T55" fmla="*/ 64 h 164"/>
                <a:gd name="T56" fmla="*/ 28 w 128"/>
                <a:gd name="T57" fmla="*/ 74 h 164"/>
                <a:gd name="T58" fmla="*/ 34 w 128"/>
                <a:gd name="T59" fmla="*/ 88 h 164"/>
                <a:gd name="T60" fmla="*/ 44 w 128"/>
                <a:gd name="T61" fmla="*/ 98 h 164"/>
                <a:gd name="T62" fmla="*/ 56 w 128"/>
                <a:gd name="T63" fmla="*/ 104 h 164"/>
                <a:gd name="T64" fmla="*/ 64 w 128"/>
                <a:gd name="T65" fmla="*/ 104 h 164"/>
                <a:gd name="T66" fmla="*/ 78 w 128"/>
                <a:gd name="T67" fmla="*/ 102 h 164"/>
                <a:gd name="T68" fmla="*/ 88 w 128"/>
                <a:gd name="T69" fmla="*/ 94 h 164"/>
                <a:gd name="T70" fmla="*/ 96 w 128"/>
                <a:gd name="T71" fmla="*/ 82 h 164"/>
                <a:gd name="T72" fmla="*/ 100 w 128"/>
                <a:gd name="T73" fmla="*/ 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64">
                  <a:moveTo>
                    <a:pt x="0" y="4"/>
                  </a:moveTo>
                  <a:lnTo>
                    <a:pt x="28" y="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36" y="14"/>
                  </a:lnTo>
                  <a:lnTo>
                    <a:pt x="46" y="8"/>
                  </a:lnTo>
                  <a:lnTo>
                    <a:pt x="56" y="2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82" y="2"/>
                  </a:lnTo>
                  <a:lnTo>
                    <a:pt x="92" y="6"/>
                  </a:lnTo>
                  <a:lnTo>
                    <a:pt x="102" y="10"/>
                  </a:lnTo>
                  <a:lnTo>
                    <a:pt x="110" y="18"/>
                  </a:lnTo>
                  <a:lnTo>
                    <a:pt x="118" y="26"/>
                  </a:lnTo>
                  <a:lnTo>
                    <a:pt x="122" y="38"/>
                  </a:lnTo>
                  <a:lnTo>
                    <a:pt x="126" y="50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6" y="80"/>
                  </a:lnTo>
                  <a:lnTo>
                    <a:pt x="122" y="92"/>
                  </a:lnTo>
                  <a:lnTo>
                    <a:pt x="118" y="102"/>
                  </a:lnTo>
                  <a:lnTo>
                    <a:pt x="110" y="112"/>
                  </a:lnTo>
                  <a:lnTo>
                    <a:pt x="102" y="120"/>
                  </a:lnTo>
                  <a:lnTo>
                    <a:pt x="92" y="124"/>
                  </a:lnTo>
                  <a:lnTo>
                    <a:pt x="82" y="128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56" y="126"/>
                  </a:lnTo>
                  <a:lnTo>
                    <a:pt x="46" y="122"/>
                  </a:lnTo>
                  <a:lnTo>
                    <a:pt x="36" y="116"/>
                  </a:lnTo>
                  <a:lnTo>
                    <a:pt x="28" y="106"/>
                  </a:lnTo>
                  <a:lnTo>
                    <a:pt x="28" y="164"/>
                  </a:lnTo>
                  <a:lnTo>
                    <a:pt x="0" y="164"/>
                  </a:lnTo>
                  <a:lnTo>
                    <a:pt x="0" y="4"/>
                  </a:lnTo>
                  <a:close/>
                  <a:moveTo>
                    <a:pt x="100" y="64"/>
                  </a:moveTo>
                  <a:lnTo>
                    <a:pt x="100" y="64"/>
                  </a:lnTo>
                  <a:lnTo>
                    <a:pt x="100" y="64"/>
                  </a:lnTo>
                  <a:lnTo>
                    <a:pt x="98" y="56"/>
                  </a:lnTo>
                  <a:lnTo>
                    <a:pt x="96" y="48"/>
                  </a:lnTo>
                  <a:lnTo>
                    <a:pt x="92" y="42"/>
                  </a:lnTo>
                  <a:lnTo>
                    <a:pt x="88" y="36"/>
                  </a:lnTo>
                  <a:lnTo>
                    <a:pt x="84" y="32"/>
                  </a:lnTo>
                  <a:lnTo>
                    <a:pt x="78" y="28"/>
                  </a:lnTo>
                  <a:lnTo>
                    <a:pt x="70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6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2" y="48"/>
                  </a:lnTo>
                  <a:lnTo>
                    <a:pt x="28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74"/>
                  </a:lnTo>
                  <a:lnTo>
                    <a:pt x="32" y="82"/>
                  </a:lnTo>
                  <a:lnTo>
                    <a:pt x="34" y="88"/>
                  </a:lnTo>
                  <a:lnTo>
                    <a:pt x="38" y="94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6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72" y="104"/>
                  </a:lnTo>
                  <a:lnTo>
                    <a:pt x="78" y="102"/>
                  </a:lnTo>
                  <a:lnTo>
                    <a:pt x="84" y="98"/>
                  </a:lnTo>
                  <a:lnTo>
                    <a:pt x="88" y="94"/>
                  </a:lnTo>
                  <a:lnTo>
                    <a:pt x="94" y="88"/>
                  </a:lnTo>
                  <a:lnTo>
                    <a:pt x="96" y="82"/>
                  </a:lnTo>
                  <a:lnTo>
                    <a:pt x="98" y="74"/>
                  </a:lnTo>
                  <a:lnTo>
                    <a:pt x="100" y="64"/>
                  </a:lnTo>
                  <a:lnTo>
                    <a:pt x="100" y="6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226"/>
            <p:cNvSpPr>
              <a:spLocks/>
            </p:cNvSpPr>
            <p:nvPr userDrawn="1"/>
          </p:nvSpPr>
          <p:spPr bwMode="auto">
            <a:xfrm>
              <a:off x="3099366" y="3070452"/>
              <a:ext cx="43177" cy="76185"/>
            </a:xfrm>
            <a:custGeom>
              <a:avLst/>
              <a:gdLst>
                <a:gd name="T0" fmla="*/ 0 w 70"/>
                <a:gd name="T1" fmla="*/ 2 h 124"/>
                <a:gd name="T2" fmla="*/ 28 w 70"/>
                <a:gd name="T3" fmla="*/ 2 h 124"/>
                <a:gd name="T4" fmla="*/ 28 w 70"/>
                <a:gd name="T5" fmla="*/ 30 h 124"/>
                <a:gd name="T6" fmla="*/ 28 w 70"/>
                <a:gd name="T7" fmla="*/ 30 h 124"/>
                <a:gd name="T8" fmla="*/ 34 w 70"/>
                <a:gd name="T9" fmla="*/ 16 h 124"/>
                <a:gd name="T10" fmla="*/ 44 w 70"/>
                <a:gd name="T11" fmla="*/ 6 h 124"/>
                <a:gd name="T12" fmla="*/ 50 w 70"/>
                <a:gd name="T13" fmla="*/ 4 h 124"/>
                <a:gd name="T14" fmla="*/ 56 w 70"/>
                <a:gd name="T15" fmla="*/ 0 h 124"/>
                <a:gd name="T16" fmla="*/ 64 w 70"/>
                <a:gd name="T17" fmla="*/ 0 h 124"/>
                <a:gd name="T18" fmla="*/ 70 w 70"/>
                <a:gd name="T19" fmla="*/ 0 h 124"/>
                <a:gd name="T20" fmla="*/ 70 w 70"/>
                <a:gd name="T21" fmla="*/ 28 h 124"/>
                <a:gd name="T22" fmla="*/ 70 w 70"/>
                <a:gd name="T23" fmla="*/ 28 h 124"/>
                <a:gd name="T24" fmla="*/ 70 w 70"/>
                <a:gd name="T25" fmla="*/ 28 h 124"/>
                <a:gd name="T26" fmla="*/ 60 w 70"/>
                <a:gd name="T27" fmla="*/ 30 h 124"/>
                <a:gd name="T28" fmla="*/ 52 w 70"/>
                <a:gd name="T29" fmla="*/ 32 h 124"/>
                <a:gd name="T30" fmla="*/ 46 w 70"/>
                <a:gd name="T31" fmla="*/ 36 h 124"/>
                <a:gd name="T32" fmla="*/ 40 w 70"/>
                <a:gd name="T33" fmla="*/ 40 h 124"/>
                <a:gd name="T34" fmla="*/ 34 w 70"/>
                <a:gd name="T35" fmla="*/ 48 h 124"/>
                <a:gd name="T36" fmla="*/ 30 w 70"/>
                <a:gd name="T37" fmla="*/ 56 h 124"/>
                <a:gd name="T38" fmla="*/ 28 w 70"/>
                <a:gd name="T39" fmla="*/ 66 h 124"/>
                <a:gd name="T40" fmla="*/ 28 w 70"/>
                <a:gd name="T41" fmla="*/ 78 h 124"/>
                <a:gd name="T42" fmla="*/ 28 w 70"/>
                <a:gd name="T43" fmla="*/ 124 h 124"/>
                <a:gd name="T44" fmla="*/ 0 w 70"/>
                <a:gd name="T45" fmla="*/ 124 h 124"/>
                <a:gd name="T46" fmla="*/ 0 w 70"/>
                <a:gd name="T47" fmla="*/ 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" h="124">
                  <a:moveTo>
                    <a:pt x="0" y="2"/>
                  </a:moveTo>
                  <a:lnTo>
                    <a:pt x="28" y="2"/>
                  </a:lnTo>
                  <a:lnTo>
                    <a:pt x="28" y="30"/>
                  </a:lnTo>
                  <a:lnTo>
                    <a:pt x="28" y="30"/>
                  </a:lnTo>
                  <a:lnTo>
                    <a:pt x="34" y="16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60" y="30"/>
                  </a:lnTo>
                  <a:lnTo>
                    <a:pt x="52" y="32"/>
                  </a:lnTo>
                  <a:lnTo>
                    <a:pt x="46" y="36"/>
                  </a:lnTo>
                  <a:lnTo>
                    <a:pt x="40" y="40"/>
                  </a:lnTo>
                  <a:lnTo>
                    <a:pt x="34" y="48"/>
                  </a:lnTo>
                  <a:lnTo>
                    <a:pt x="30" y="56"/>
                  </a:lnTo>
                  <a:lnTo>
                    <a:pt x="28" y="66"/>
                  </a:lnTo>
                  <a:lnTo>
                    <a:pt x="28" y="78"/>
                  </a:lnTo>
                  <a:lnTo>
                    <a:pt x="28" y="124"/>
                  </a:lnTo>
                  <a:lnTo>
                    <a:pt x="0" y="12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Freeform 227"/>
            <p:cNvSpPr>
              <a:spLocks noEditPoints="1"/>
            </p:cNvSpPr>
            <p:nvPr userDrawn="1"/>
          </p:nvSpPr>
          <p:spPr bwMode="auto">
            <a:xfrm>
              <a:off x="3159052" y="3069182"/>
              <a:ext cx="80004" cy="78725"/>
            </a:xfrm>
            <a:custGeom>
              <a:avLst/>
              <a:gdLst>
                <a:gd name="T0" fmla="*/ 0 w 132"/>
                <a:gd name="T1" fmla="*/ 64 h 128"/>
                <a:gd name="T2" fmla="*/ 2 w 132"/>
                <a:gd name="T3" fmla="*/ 52 h 128"/>
                <a:gd name="T4" fmla="*/ 12 w 132"/>
                <a:gd name="T5" fmla="*/ 30 h 128"/>
                <a:gd name="T6" fmla="*/ 30 w 132"/>
                <a:gd name="T7" fmla="*/ 12 h 128"/>
                <a:gd name="T8" fmla="*/ 52 w 132"/>
                <a:gd name="T9" fmla="*/ 2 h 128"/>
                <a:gd name="T10" fmla="*/ 66 w 132"/>
                <a:gd name="T11" fmla="*/ 0 h 128"/>
                <a:gd name="T12" fmla="*/ 92 w 132"/>
                <a:gd name="T13" fmla="*/ 6 h 128"/>
                <a:gd name="T14" fmla="*/ 112 w 132"/>
                <a:gd name="T15" fmla="*/ 20 h 128"/>
                <a:gd name="T16" fmla="*/ 126 w 132"/>
                <a:gd name="T17" fmla="*/ 40 h 128"/>
                <a:gd name="T18" fmla="*/ 132 w 132"/>
                <a:gd name="T19" fmla="*/ 64 h 128"/>
                <a:gd name="T20" fmla="*/ 132 w 132"/>
                <a:gd name="T21" fmla="*/ 64 h 128"/>
                <a:gd name="T22" fmla="*/ 126 w 132"/>
                <a:gd name="T23" fmla="*/ 90 h 128"/>
                <a:gd name="T24" fmla="*/ 112 w 132"/>
                <a:gd name="T25" fmla="*/ 110 h 128"/>
                <a:gd name="T26" fmla="*/ 92 w 132"/>
                <a:gd name="T27" fmla="*/ 124 h 128"/>
                <a:gd name="T28" fmla="*/ 66 w 132"/>
                <a:gd name="T29" fmla="*/ 128 h 128"/>
                <a:gd name="T30" fmla="*/ 52 w 132"/>
                <a:gd name="T31" fmla="*/ 128 h 128"/>
                <a:gd name="T32" fmla="*/ 28 w 132"/>
                <a:gd name="T33" fmla="*/ 118 h 128"/>
                <a:gd name="T34" fmla="*/ 12 w 132"/>
                <a:gd name="T35" fmla="*/ 100 h 128"/>
                <a:gd name="T36" fmla="*/ 2 w 132"/>
                <a:gd name="T37" fmla="*/ 78 h 128"/>
                <a:gd name="T38" fmla="*/ 0 w 132"/>
                <a:gd name="T39" fmla="*/ 66 h 128"/>
                <a:gd name="T40" fmla="*/ 104 w 132"/>
                <a:gd name="T41" fmla="*/ 64 h 128"/>
                <a:gd name="T42" fmla="*/ 102 w 132"/>
                <a:gd name="T43" fmla="*/ 56 h 128"/>
                <a:gd name="T44" fmla="*/ 98 w 132"/>
                <a:gd name="T45" fmla="*/ 42 h 128"/>
                <a:gd name="T46" fmla="*/ 88 w 132"/>
                <a:gd name="T47" fmla="*/ 32 h 128"/>
                <a:gd name="T48" fmla="*/ 74 w 132"/>
                <a:gd name="T49" fmla="*/ 26 h 128"/>
                <a:gd name="T50" fmla="*/ 66 w 132"/>
                <a:gd name="T51" fmla="*/ 26 h 128"/>
                <a:gd name="T52" fmla="*/ 50 w 132"/>
                <a:gd name="T53" fmla="*/ 28 h 128"/>
                <a:gd name="T54" fmla="*/ 38 w 132"/>
                <a:gd name="T55" fmla="*/ 36 h 128"/>
                <a:gd name="T56" fmla="*/ 32 w 132"/>
                <a:gd name="T57" fmla="*/ 50 h 128"/>
                <a:gd name="T58" fmla="*/ 28 w 132"/>
                <a:gd name="T59" fmla="*/ 64 h 128"/>
                <a:gd name="T60" fmla="*/ 28 w 132"/>
                <a:gd name="T61" fmla="*/ 64 h 128"/>
                <a:gd name="T62" fmla="*/ 32 w 132"/>
                <a:gd name="T63" fmla="*/ 80 h 128"/>
                <a:gd name="T64" fmla="*/ 40 w 132"/>
                <a:gd name="T65" fmla="*/ 92 h 128"/>
                <a:gd name="T66" fmla="*/ 52 w 132"/>
                <a:gd name="T67" fmla="*/ 102 h 128"/>
                <a:gd name="T68" fmla="*/ 66 w 132"/>
                <a:gd name="T69" fmla="*/ 104 h 128"/>
                <a:gd name="T70" fmla="*/ 74 w 132"/>
                <a:gd name="T71" fmla="*/ 104 h 128"/>
                <a:gd name="T72" fmla="*/ 88 w 132"/>
                <a:gd name="T73" fmla="*/ 98 h 128"/>
                <a:gd name="T74" fmla="*/ 98 w 132"/>
                <a:gd name="T75" fmla="*/ 86 h 128"/>
                <a:gd name="T76" fmla="*/ 102 w 132"/>
                <a:gd name="T77" fmla="*/ 74 h 128"/>
                <a:gd name="T78" fmla="*/ 104 w 132"/>
                <a:gd name="T79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30"/>
                  </a:lnTo>
                  <a:lnTo>
                    <a:pt x="20" y="20"/>
                  </a:lnTo>
                  <a:lnTo>
                    <a:pt x="30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2"/>
                  </a:lnTo>
                  <a:lnTo>
                    <a:pt x="112" y="20"/>
                  </a:lnTo>
                  <a:lnTo>
                    <a:pt x="120" y="28"/>
                  </a:lnTo>
                  <a:lnTo>
                    <a:pt x="126" y="40"/>
                  </a:lnTo>
                  <a:lnTo>
                    <a:pt x="130" y="52"/>
                  </a:lnTo>
                  <a:lnTo>
                    <a:pt x="132" y="64"/>
                  </a:lnTo>
                  <a:lnTo>
                    <a:pt x="132" y="64"/>
                  </a:lnTo>
                  <a:lnTo>
                    <a:pt x="132" y="64"/>
                  </a:lnTo>
                  <a:lnTo>
                    <a:pt x="130" y="78"/>
                  </a:lnTo>
                  <a:lnTo>
                    <a:pt x="126" y="90"/>
                  </a:lnTo>
                  <a:lnTo>
                    <a:pt x="120" y="100"/>
                  </a:lnTo>
                  <a:lnTo>
                    <a:pt x="112" y="110"/>
                  </a:lnTo>
                  <a:lnTo>
                    <a:pt x="104" y="118"/>
                  </a:lnTo>
                  <a:lnTo>
                    <a:pt x="92" y="124"/>
                  </a:lnTo>
                  <a:lnTo>
                    <a:pt x="80" y="128"/>
                  </a:lnTo>
                  <a:lnTo>
                    <a:pt x="66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8" y="118"/>
                  </a:lnTo>
                  <a:lnTo>
                    <a:pt x="20" y="110"/>
                  </a:lnTo>
                  <a:lnTo>
                    <a:pt x="12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close/>
                  <a:moveTo>
                    <a:pt x="104" y="66"/>
                  </a:moveTo>
                  <a:lnTo>
                    <a:pt x="104" y="64"/>
                  </a:lnTo>
                  <a:lnTo>
                    <a:pt x="104" y="64"/>
                  </a:lnTo>
                  <a:lnTo>
                    <a:pt x="102" y="56"/>
                  </a:lnTo>
                  <a:lnTo>
                    <a:pt x="100" y="50"/>
                  </a:lnTo>
                  <a:lnTo>
                    <a:pt x="98" y="42"/>
                  </a:lnTo>
                  <a:lnTo>
                    <a:pt x="92" y="38"/>
                  </a:lnTo>
                  <a:lnTo>
                    <a:pt x="88" y="32"/>
                  </a:lnTo>
                  <a:lnTo>
                    <a:pt x="80" y="28"/>
                  </a:lnTo>
                  <a:lnTo>
                    <a:pt x="74" y="26"/>
                  </a:lnTo>
                  <a:lnTo>
                    <a:pt x="66" y="26"/>
                  </a:lnTo>
                  <a:lnTo>
                    <a:pt x="66" y="26"/>
                  </a:lnTo>
                  <a:lnTo>
                    <a:pt x="58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2" y="50"/>
                  </a:lnTo>
                  <a:lnTo>
                    <a:pt x="30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30" y="72"/>
                  </a:lnTo>
                  <a:lnTo>
                    <a:pt x="32" y="80"/>
                  </a:lnTo>
                  <a:lnTo>
                    <a:pt x="34" y="86"/>
                  </a:lnTo>
                  <a:lnTo>
                    <a:pt x="40" y="92"/>
                  </a:lnTo>
                  <a:lnTo>
                    <a:pt x="44" y="98"/>
                  </a:lnTo>
                  <a:lnTo>
                    <a:pt x="52" y="102"/>
                  </a:lnTo>
                  <a:lnTo>
                    <a:pt x="58" y="104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74" y="104"/>
                  </a:lnTo>
                  <a:lnTo>
                    <a:pt x="82" y="102"/>
                  </a:lnTo>
                  <a:lnTo>
                    <a:pt x="88" y="98"/>
                  </a:lnTo>
                  <a:lnTo>
                    <a:pt x="94" y="92"/>
                  </a:lnTo>
                  <a:lnTo>
                    <a:pt x="98" y="86"/>
                  </a:lnTo>
                  <a:lnTo>
                    <a:pt x="100" y="80"/>
                  </a:lnTo>
                  <a:lnTo>
                    <a:pt x="102" y="74"/>
                  </a:lnTo>
                  <a:lnTo>
                    <a:pt x="104" y="66"/>
                  </a:lnTo>
                  <a:lnTo>
                    <a:pt x="104" y="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228"/>
            <p:cNvSpPr>
              <a:spLocks noEditPoints="1"/>
            </p:cNvSpPr>
            <p:nvPr userDrawn="1"/>
          </p:nvSpPr>
          <p:spPr bwMode="auto">
            <a:xfrm>
              <a:off x="3259375" y="3070452"/>
              <a:ext cx="67305" cy="77454"/>
            </a:xfrm>
            <a:custGeom>
              <a:avLst/>
              <a:gdLst>
                <a:gd name="T0" fmla="*/ 82 w 110"/>
                <a:gd name="T1" fmla="*/ 108 h 126"/>
                <a:gd name="T2" fmla="*/ 76 w 110"/>
                <a:gd name="T3" fmla="*/ 116 h 126"/>
                <a:gd name="T4" fmla="*/ 56 w 110"/>
                <a:gd name="T5" fmla="*/ 126 h 126"/>
                <a:gd name="T6" fmla="*/ 44 w 110"/>
                <a:gd name="T7" fmla="*/ 126 h 126"/>
                <a:gd name="T8" fmla="*/ 26 w 110"/>
                <a:gd name="T9" fmla="*/ 124 h 126"/>
                <a:gd name="T10" fmla="*/ 12 w 110"/>
                <a:gd name="T11" fmla="*/ 116 h 126"/>
                <a:gd name="T12" fmla="*/ 4 w 110"/>
                <a:gd name="T13" fmla="*/ 104 h 126"/>
                <a:gd name="T14" fmla="*/ 0 w 110"/>
                <a:gd name="T15" fmla="*/ 88 h 126"/>
                <a:gd name="T16" fmla="*/ 0 w 110"/>
                <a:gd name="T17" fmla="*/ 88 h 126"/>
                <a:gd name="T18" fmla="*/ 4 w 110"/>
                <a:gd name="T19" fmla="*/ 70 h 126"/>
                <a:gd name="T20" fmla="*/ 14 w 110"/>
                <a:gd name="T21" fmla="*/ 58 h 126"/>
                <a:gd name="T22" fmla="*/ 30 w 110"/>
                <a:gd name="T23" fmla="*/ 50 h 126"/>
                <a:gd name="T24" fmla="*/ 50 w 110"/>
                <a:gd name="T25" fmla="*/ 48 h 126"/>
                <a:gd name="T26" fmla="*/ 68 w 110"/>
                <a:gd name="T27" fmla="*/ 50 h 126"/>
                <a:gd name="T28" fmla="*/ 84 w 110"/>
                <a:gd name="T29" fmla="*/ 50 h 126"/>
                <a:gd name="T30" fmla="*/ 82 w 110"/>
                <a:gd name="T31" fmla="*/ 40 h 126"/>
                <a:gd name="T32" fmla="*/ 76 w 110"/>
                <a:gd name="T33" fmla="*/ 32 h 126"/>
                <a:gd name="T34" fmla="*/ 54 w 110"/>
                <a:gd name="T35" fmla="*/ 24 h 126"/>
                <a:gd name="T36" fmla="*/ 34 w 110"/>
                <a:gd name="T37" fmla="*/ 26 h 126"/>
                <a:gd name="T38" fmla="*/ 10 w 110"/>
                <a:gd name="T39" fmla="*/ 10 h 126"/>
                <a:gd name="T40" fmla="*/ 32 w 110"/>
                <a:gd name="T41" fmla="*/ 2 h 126"/>
                <a:gd name="T42" fmla="*/ 56 w 110"/>
                <a:gd name="T43" fmla="*/ 0 h 126"/>
                <a:gd name="T44" fmla="*/ 70 w 110"/>
                <a:gd name="T45" fmla="*/ 0 h 126"/>
                <a:gd name="T46" fmla="*/ 90 w 110"/>
                <a:gd name="T47" fmla="*/ 8 h 126"/>
                <a:gd name="T48" fmla="*/ 104 w 110"/>
                <a:gd name="T49" fmla="*/ 20 h 126"/>
                <a:gd name="T50" fmla="*/ 110 w 110"/>
                <a:gd name="T51" fmla="*/ 40 h 126"/>
                <a:gd name="T52" fmla="*/ 110 w 110"/>
                <a:gd name="T53" fmla="*/ 124 h 126"/>
                <a:gd name="T54" fmla="*/ 84 w 110"/>
                <a:gd name="T55" fmla="*/ 72 h 126"/>
                <a:gd name="T56" fmla="*/ 72 w 110"/>
                <a:gd name="T57" fmla="*/ 70 h 126"/>
                <a:gd name="T58" fmla="*/ 56 w 110"/>
                <a:gd name="T59" fmla="*/ 68 h 126"/>
                <a:gd name="T60" fmla="*/ 34 w 110"/>
                <a:gd name="T61" fmla="*/ 72 h 126"/>
                <a:gd name="T62" fmla="*/ 28 w 110"/>
                <a:gd name="T63" fmla="*/ 86 h 126"/>
                <a:gd name="T64" fmla="*/ 28 w 110"/>
                <a:gd name="T65" fmla="*/ 88 h 126"/>
                <a:gd name="T66" fmla="*/ 34 w 110"/>
                <a:gd name="T67" fmla="*/ 100 h 126"/>
                <a:gd name="T68" fmla="*/ 52 w 110"/>
                <a:gd name="T69" fmla="*/ 106 h 126"/>
                <a:gd name="T70" fmla="*/ 64 w 110"/>
                <a:gd name="T71" fmla="*/ 104 h 126"/>
                <a:gd name="T72" fmla="*/ 82 w 110"/>
                <a:gd name="T73" fmla="*/ 90 h 126"/>
                <a:gd name="T74" fmla="*/ 84 w 110"/>
                <a:gd name="T75" fmla="*/ 8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0" h="126">
                  <a:moveTo>
                    <a:pt x="82" y="124"/>
                  </a:moveTo>
                  <a:lnTo>
                    <a:pt x="82" y="108"/>
                  </a:lnTo>
                  <a:lnTo>
                    <a:pt x="82" y="108"/>
                  </a:lnTo>
                  <a:lnTo>
                    <a:pt x="76" y="116"/>
                  </a:lnTo>
                  <a:lnTo>
                    <a:pt x="66" y="122"/>
                  </a:lnTo>
                  <a:lnTo>
                    <a:pt x="56" y="126"/>
                  </a:lnTo>
                  <a:lnTo>
                    <a:pt x="44" y="126"/>
                  </a:lnTo>
                  <a:lnTo>
                    <a:pt x="44" y="126"/>
                  </a:lnTo>
                  <a:lnTo>
                    <a:pt x="34" y="126"/>
                  </a:lnTo>
                  <a:lnTo>
                    <a:pt x="26" y="124"/>
                  </a:lnTo>
                  <a:lnTo>
                    <a:pt x="20" y="120"/>
                  </a:lnTo>
                  <a:lnTo>
                    <a:pt x="12" y="116"/>
                  </a:lnTo>
                  <a:lnTo>
                    <a:pt x="8" y="112"/>
                  </a:lnTo>
                  <a:lnTo>
                    <a:pt x="4" y="104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78"/>
                  </a:lnTo>
                  <a:lnTo>
                    <a:pt x="4" y="70"/>
                  </a:lnTo>
                  <a:lnTo>
                    <a:pt x="8" y="64"/>
                  </a:lnTo>
                  <a:lnTo>
                    <a:pt x="14" y="58"/>
                  </a:lnTo>
                  <a:lnTo>
                    <a:pt x="22" y="54"/>
                  </a:lnTo>
                  <a:lnTo>
                    <a:pt x="30" y="50"/>
                  </a:lnTo>
                  <a:lnTo>
                    <a:pt x="40" y="48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68" y="50"/>
                  </a:lnTo>
                  <a:lnTo>
                    <a:pt x="84" y="54"/>
                  </a:lnTo>
                  <a:lnTo>
                    <a:pt x="84" y="50"/>
                  </a:lnTo>
                  <a:lnTo>
                    <a:pt x="84" y="50"/>
                  </a:lnTo>
                  <a:lnTo>
                    <a:pt x="82" y="40"/>
                  </a:lnTo>
                  <a:lnTo>
                    <a:pt x="78" y="36"/>
                  </a:lnTo>
                  <a:lnTo>
                    <a:pt x="76" y="32"/>
                  </a:lnTo>
                  <a:lnTo>
                    <a:pt x="66" y="26"/>
                  </a:lnTo>
                  <a:lnTo>
                    <a:pt x="54" y="24"/>
                  </a:lnTo>
                  <a:lnTo>
                    <a:pt x="54" y="24"/>
                  </a:lnTo>
                  <a:lnTo>
                    <a:pt x="34" y="26"/>
                  </a:lnTo>
                  <a:lnTo>
                    <a:pt x="18" y="3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32" y="2"/>
                  </a:lnTo>
                  <a:lnTo>
                    <a:pt x="44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70" y="0"/>
                  </a:lnTo>
                  <a:lnTo>
                    <a:pt x="80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4" y="20"/>
                  </a:lnTo>
                  <a:lnTo>
                    <a:pt x="108" y="30"/>
                  </a:lnTo>
                  <a:lnTo>
                    <a:pt x="110" y="40"/>
                  </a:lnTo>
                  <a:lnTo>
                    <a:pt x="110" y="52"/>
                  </a:lnTo>
                  <a:lnTo>
                    <a:pt x="110" y="124"/>
                  </a:lnTo>
                  <a:lnTo>
                    <a:pt x="82" y="124"/>
                  </a:lnTo>
                  <a:close/>
                  <a:moveTo>
                    <a:pt x="84" y="72"/>
                  </a:moveTo>
                  <a:lnTo>
                    <a:pt x="84" y="72"/>
                  </a:lnTo>
                  <a:lnTo>
                    <a:pt x="72" y="70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44" y="70"/>
                  </a:lnTo>
                  <a:lnTo>
                    <a:pt x="34" y="72"/>
                  </a:lnTo>
                  <a:lnTo>
                    <a:pt x="30" y="78"/>
                  </a:lnTo>
                  <a:lnTo>
                    <a:pt x="28" y="86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30" y="94"/>
                  </a:lnTo>
                  <a:lnTo>
                    <a:pt x="34" y="100"/>
                  </a:lnTo>
                  <a:lnTo>
                    <a:pt x="42" y="104"/>
                  </a:lnTo>
                  <a:lnTo>
                    <a:pt x="52" y="106"/>
                  </a:lnTo>
                  <a:lnTo>
                    <a:pt x="52" y="106"/>
                  </a:lnTo>
                  <a:lnTo>
                    <a:pt x="64" y="104"/>
                  </a:lnTo>
                  <a:lnTo>
                    <a:pt x="74" y="98"/>
                  </a:lnTo>
                  <a:lnTo>
                    <a:pt x="82" y="90"/>
                  </a:lnTo>
                  <a:lnTo>
                    <a:pt x="84" y="86"/>
                  </a:lnTo>
                  <a:lnTo>
                    <a:pt x="84" y="80"/>
                  </a:lnTo>
                  <a:lnTo>
                    <a:pt x="84" y="7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229"/>
            <p:cNvSpPr>
              <a:spLocks/>
            </p:cNvSpPr>
            <p:nvPr userDrawn="1"/>
          </p:nvSpPr>
          <p:spPr bwMode="auto">
            <a:xfrm>
              <a:off x="3350808" y="3069182"/>
              <a:ext cx="68575" cy="78725"/>
            </a:xfrm>
            <a:custGeom>
              <a:avLst/>
              <a:gdLst>
                <a:gd name="T0" fmla="*/ 0 w 114"/>
                <a:gd name="T1" fmla="*/ 66 h 128"/>
                <a:gd name="T2" fmla="*/ 0 w 114"/>
                <a:gd name="T3" fmla="*/ 64 h 128"/>
                <a:gd name="T4" fmla="*/ 0 w 114"/>
                <a:gd name="T5" fmla="*/ 64 h 128"/>
                <a:gd name="T6" fmla="*/ 2 w 114"/>
                <a:gd name="T7" fmla="*/ 52 h 128"/>
                <a:gd name="T8" fmla="*/ 6 w 114"/>
                <a:gd name="T9" fmla="*/ 40 h 128"/>
                <a:gd name="T10" fmla="*/ 10 w 114"/>
                <a:gd name="T11" fmla="*/ 30 h 128"/>
                <a:gd name="T12" fmla="*/ 18 w 114"/>
                <a:gd name="T13" fmla="*/ 20 h 128"/>
                <a:gd name="T14" fmla="*/ 28 w 114"/>
                <a:gd name="T15" fmla="*/ 12 h 128"/>
                <a:gd name="T16" fmla="*/ 38 w 114"/>
                <a:gd name="T17" fmla="*/ 6 h 128"/>
                <a:gd name="T18" fmla="*/ 50 w 114"/>
                <a:gd name="T19" fmla="*/ 2 h 128"/>
                <a:gd name="T20" fmla="*/ 64 w 114"/>
                <a:gd name="T21" fmla="*/ 0 h 128"/>
                <a:gd name="T22" fmla="*/ 64 w 114"/>
                <a:gd name="T23" fmla="*/ 0 h 128"/>
                <a:gd name="T24" fmla="*/ 80 w 114"/>
                <a:gd name="T25" fmla="*/ 2 h 128"/>
                <a:gd name="T26" fmla="*/ 92 w 114"/>
                <a:gd name="T27" fmla="*/ 6 h 128"/>
                <a:gd name="T28" fmla="*/ 104 w 114"/>
                <a:gd name="T29" fmla="*/ 14 h 128"/>
                <a:gd name="T30" fmla="*/ 114 w 114"/>
                <a:gd name="T31" fmla="*/ 22 h 128"/>
                <a:gd name="T32" fmla="*/ 96 w 114"/>
                <a:gd name="T33" fmla="*/ 40 h 128"/>
                <a:gd name="T34" fmla="*/ 96 w 114"/>
                <a:gd name="T35" fmla="*/ 40 h 128"/>
                <a:gd name="T36" fmla="*/ 90 w 114"/>
                <a:gd name="T37" fmla="*/ 34 h 128"/>
                <a:gd name="T38" fmla="*/ 82 w 114"/>
                <a:gd name="T39" fmla="*/ 30 h 128"/>
                <a:gd name="T40" fmla="*/ 74 w 114"/>
                <a:gd name="T41" fmla="*/ 26 h 128"/>
                <a:gd name="T42" fmla="*/ 64 w 114"/>
                <a:gd name="T43" fmla="*/ 26 h 128"/>
                <a:gd name="T44" fmla="*/ 64 w 114"/>
                <a:gd name="T45" fmla="*/ 26 h 128"/>
                <a:gd name="T46" fmla="*/ 56 w 114"/>
                <a:gd name="T47" fmla="*/ 26 h 128"/>
                <a:gd name="T48" fmla="*/ 50 w 114"/>
                <a:gd name="T49" fmla="*/ 28 h 128"/>
                <a:gd name="T50" fmla="*/ 44 w 114"/>
                <a:gd name="T51" fmla="*/ 32 h 128"/>
                <a:gd name="T52" fmla="*/ 38 w 114"/>
                <a:gd name="T53" fmla="*/ 36 h 128"/>
                <a:gd name="T54" fmla="*/ 34 w 114"/>
                <a:gd name="T55" fmla="*/ 42 h 128"/>
                <a:gd name="T56" fmla="*/ 32 w 114"/>
                <a:gd name="T57" fmla="*/ 50 h 128"/>
                <a:gd name="T58" fmla="*/ 30 w 114"/>
                <a:gd name="T59" fmla="*/ 56 h 128"/>
                <a:gd name="T60" fmla="*/ 28 w 114"/>
                <a:gd name="T61" fmla="*/ 64 h 128"/>
                <a:gd name="T62" fmla="*/ 28 w 114"/>
                <a:gd name="T63" fmla="*/ 64 h 128"/>
                <a:gd name="T64" fmla="*/ 28 w 114"/>
                <a:gd name="T65" fmla="*/ 64 h 128"/>
                <a:gd name="T66" fmla="*/ 30 w 114"/>
                <a:gd name="T67" fmla="*/ 72 h 128"/>
                <a:gd name="T68" fmla="*/ 32 w 114"/>
                <a:gd name="T69" fmla="*/ 80 h 128"/>
                <a:gd name="T70" fmla="*/ 34 w 114"/>
                <a:gd name="T71" fmla="*/ 86 h 128"/>
                <a:gd name="T72" fmla="*/ 38 w 114"/>
                <a:gd name="T73" fmla="*/ 92 h 128"/>
                <a:gd name="T74" fmla="*/ 44 w 114"/>
                <a:gd name="T75" fmla="*/ 98 h 128"/>
                <a:gd name="T76" fmla="*/ 50 w 114"/>
                <a:gd name="T77" fmla="*/ 102 h 128"/>
                <a:gd name="T78" fmla="*/ 58 w 114"/>
                <a:gd name="T79" fmla="*/ 104 h 128"/>
                <a:gd name="T80" fmla="*/ 66 w 114"/>
                <a:gd name="T81" fmla="*/ 104 h 128"/>
                <a:gd name="T82" fmla="*/ 66 w 114"/>
                <a:gd name="T83" fmla="*/ 104 h 128"/>
                <a:gd name="T84" fmla="*/ 74 w 114"/>
                <a:gd name="T85" fmla="*/ 104 h 128"/>
                <a:gd name="T86" fmla="*/ 82 w 114"/>
                <a:gd name="T87" fmla="*/ 100 h 128"/>
                <a:gd name="T88" fmla="*/ 90 w 114"/>
                <a:gd name="T89" fmla="*/ 96 h 128"/>
                <a:gd name="T90" fmla="*/ 98 w 114"/>
                <a:gd name="T91" fmla="*/ 90 h 128"/>
                <a:gd name="T92" fmla="*/ 114 w 114"/>
                <a:gd name="T93" fmla="*/ 106 h 128"/>
                <a:gd name="T94" fmla="*/ 114 w 114"/>
                <a:gd name="T95" fmla="*/ 106 h 128"/>
                <a:gd name="T96" fmla="*/ 104 w 114"/>
                <a:gd name="T97" fmla="*/ 114 h 128"/>
                <a:gd name="T98" fmla="*/ 94 w 114"/>
                <a:gd name="T99" fmla="*/ 122 h 128"/>
                <a:gd name="T100" fmla="*/ 80 w 114"/>
                <a:gd name="T101" fmla="*/ 128 h 128"/>
                <a:gd name="T102" fmla="*/ 64 w 114"/>
                <a:gd name="T103" fmla="*/ 128 h 128"/>
                <a:gd name="T104" fmla="*/ 64 w 114"/>
                <a:gd name="T105" fmla="*/ 128 h 128"/>
                <a:gd name="T106" fmla="*/ 50 w 114"/>
                <a:gd name="T107" fmla="*/ 128 h 128"/>
                <a:gd name="T108" fmla="*/ 38 w 114"/>
                <a:gd name="T109" fmla="*/ 124 h 128"/>
                <a:gd name="T110" fmla="*/ 28 w 114"/>
                <a:gd name="T111" fmla="*/ 118 h 128"/>
                <a:gd name="T112" fmla="*/ 18 w 114"/>
                <a:gd name="T113" fmla="*/ 110 h 128"/>
                <a:gd name="T114" fmla="*/ 10 w 114"/>
                <a:gd name="T115" fmla="*/ 100 h 128"/>
                <a:gd name="T116" fmla="*/ 6 w 114"/>
                <a:gd name="T117" fmla="*/ 90 h 128"/>
                <a:gd name="T118" fmla="*/ 2 w 114"/>
                <a:gd name="T119" fmla="*/ 78 h 128"/>
                <a:gd name="T120" fmla="*/ 0 w 114"/>
                <a:gd name="T121" fmla="*/ 66 h 128"/>
                <a:gd name="T122" fmla="*/ 0 w 114"/>
                <a:gd name="T123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4" h="128">
                  <a:moveTo>
                    <a:pt x="0" y="66"/>
                  </a:moveTo>
                  <a:lnTo>
                    <a:pt x="0" y="64"/>
                  </a:lnTo>
                  <a:lnTo>
                    <a:pt x="0" y="64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0" y="30"/>
                  </a:lnTo>
                  <a:lnTo>
                    <a:pt x="18" y="20"/>
                  </a:lnTo>
                  <a:lnTo>
                    <a:pt x="28" y="12"/>
                  </a:lnTo>
                  <a:lnTo>
                    <a:pt x="38" y="6"/>
                  </a:lnTo>
                  <a:lnTo>
                    <a:pt x="50" y="2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80" y="2"/>
                  </a:lnTo>
                  <a:lnTo>
                    <a:pt x="92" y="6"/>
                  </a:lnTo>
                  <a:lnTo>
                    <a:pt x="104" y="14"/>
                  </a:lnTo>
                  <a:lnTo>
                    <a:pt x="114" y="22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90" y="34"/>
                  </a:lnTo>
                  <a:lnTo>
                    <a:pt x="82" y="30"/>
                  </a:lnTo>
                  <a:lnTo>
                    <a:pt x="74" y="26"/>
                  </a:lnTo>
                  <a:lnTo>
                    <a:pt x="64" y="26"/>
                  </a:lnTo>
                  <a:lnTo>
                    <a:pt x="64" y="26"/>
                  </a:lnTo>
                  <a:lnTo>
                    <a:pt x="56" y="26"/>
                  </a:lnTo>
                  <a:lnTo>
                    <a:pt x="50" y="28"/>
                  </a:lnTo>
                  <a:lnTo>
                    <a:pt x="44" y="32"/>
                  </a:lnTo>
                  <a:lnTo>
                    <a:pt x="38" y="36"/>
                  </a:lnTo>
                  <a:lnTo>
                    <a:pt x="34" y="42"/>
                  </a:lnTo>
                  <a:lnTo>
                    <a:pt x="32" y="50"/>
                  </a:lnTo>
                  <a:lnTo>
                    <a:pt x="30" y="56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30" y="72"/>
                  </a:lnTo>
                  <a:lnTo>
                    <a:pt x="32" y="80"/>
                  </a:lnTo>
                  <a:lnTo>
                    <a:pt x="34" y="86"/>
                  </a:lnTo>
                  <a:lnTo>
                    <a:pt x="38" y="92"/>
                  </a:lnTo>
                  <a:lnTo>
                    <a:pt x="44" y="98"/>
                  </a:lnTo>
                  <a:lnTo>
                    <a:pt x="50" y="102"/>
                  </a:lnTo>
                  <a:lnTo>
                    <a:pt x="58" y="104"/>
                  </a:lnTo>
                  <a:lnTo>
                    <a:pt x="66" y="104"/>
                  </a:lnTo>
                  <a:lnTo>
                    <a:pt x="66" y="104"/>
                  </a:lnTo>
                  <a:lnTo>
                    <a:pt x="74" y="104"/>
                  </a:lnTo>
                  <a:lnTo>
                    <a:pt x="82" y="100"/>
                  </a:lnTo>
                  <a:lnTo>
                    <a:pt x="90" y="96"/>
                  </a:lnTo>
                  <a:lnTo>
                    <a:pt x="98" y="90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04" y="114"/>
                  </a:lnTo>
                  <a:lnTo>
                    <a:pt x="94" y="122"/>
                  </a:lnTo>
                  <a:lnTo>
                    <a:pt x="80" y="128"/>
                  </a:lnTo>
                  <a:lnTo>
                    <a:pt x="64" y="128"/>
                  </a:lnTo>
                  <a:lnTo>
                    <a:pt x="64" y="128"/>
                  </a:lnTo>
                  <a:lnTo>
                    <a:pt x="50" y="128"/>
                  </a:lnTo>
                  <a:lnTo>
                    <a:pt x="38" y="124"/>
                  </a:lnTo>
                  <a:lnTo>
                    <a:pt x="28" y="118"/>
                  </a:lnTo>
                  <a:lnTo>
                    <a:pt x="18" y="110"/>
                  </a:lnTo>
                  <a:lnTo>
                    <a:pt x="10" y="100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230"/>
            <p:cNvSpPr>
              <a:spLocks/>
            </p:cNvSpPr>
            <p:nvPr userDrawn="1"/>
          </p:nvSpPr>
          <p:spPr bwMode="auto">
            <a:xfrm>
              <a:off x="3443511" y="3042518"/>
              <a:ext cx="66035" cy="104120"/>
            </a:xfrm>
            <a:custGeom>
              <a:avLst/>
              <a:gdLst>
                <a:gd name="T0" fmla="*/ 0 w 110"/>
                <a:gd name="T1" fmla="*/ 0 h 170"/>
                <a:gd name="T2" fmla="*/ 28 w 110"/>
                <a:gd name="T3" fmla="*/ 0 h 170"/>
                <a:gd name="T4" fmla="*/ 28 w 110"/>
                <a:gd name="T5" fmla="*/ 66 h 170"/>
                <a:gd name="T6" fmla="*/ 28 w 110"/>
                <a:gd name="T7" fmla="*/ 66 h 170"/>
                <a:gd name="T8" fmla="*/ 34 w 110"/>
                <a:gd name="T9" fmla="*/ 58 h 170"/>
                <a:gd name="T10" fmla="*/ 42 w 110"/>
                <a:gd name="T11" fmla="*/ 52 h 170"/>
                <a:gd name="T12" fmla="*/ 52 w 110"/>
                <a:gd name="T13" fmla="*/ 46 h 170"/>
                <a:gd name="T14" fmla="*/ 66 w 110"/>
                <a:gd name="T15" fmla="*/ 44 h 170"/>
                <a:gd name="T16" fmla="*/ 66 w 110"/>
                <a:gd name="T17" fmla="*/ 44 h 170"/>
                <a:gd name="T18" fmla="*/ 76 w 110"/>
                <a:gd name="T19" fmla="*/ 46 h 170"/>
                <a:gd name="T20" fmla="*/ 84 w 110"/>
                <a:gd name="T21" fmla="*/ 48 h 170"/>
                <a:gd name="T22" fmla="*/ 92 w 110"/>
                <a:gd name="T23" fmla="*/ 52 h 170"/>
                <a:gd name="T24" fmla="*/ 98 w 110"/>
                <a:gd name="T25" fmla="*/ 58 h 170"/>
                <a:gd name="T26" fmla="*/ 102 w 110"/>
                <a:gd name="T27" fmla="*/ 64 h 170"/>
                <a:gd name="T28" fmla="*/ 106 w 110"/>
                <a:gd name="T29" fmla="*/ 72 h 170"/>
                <a:gd name="T30" fmla="*/ 108 w 110"/>
                <a:gd name="T31" fmla="*/ 82 h 170"/>
                <a:gd name="T32" fmla="*/ 110 w 110"/>
                <a:gd name="T33" fmla="*/ 92 h 170"/>
                <a:gd name="T34" fmla="*/ 110 w 110"/>
                <a:gd name="T35" fmla="*/ 170 h 170"/>
                <a:gd name="T36" fmla="*/ 82 w 110"/>
                <a:gd name="T37" fmla="*/ 170 h 170"/>
                <a:gd name="T38" fmla="*/ 82 w 110"/>
                <a:gd name="T39" fmla="*/ 100 h 170"/>
                <a:gd name="T40" fmla="*/ 82 w 110"/>
                <a:gd name="T41" fmla="*/ 100 h 170"/>
                <a:gd name="T42" fmla="*/ 80 w 110"/>
                <a:gd name="T43" fmla="*/ 88 h 170"/>
                <a:gd name="T44" fmla="*/ 74 w 110"/>
                <a:gd name="T45" fmla="*/ 78 h 170"/>
                <a:gd name="T46" fmla="*/ 66 w 110"/>
                <a:gd name="T47" fmla="*/ 72 h 170"/>
                <a:gd name="T48" fmla="*/ 54 w 110"/>
                <a:gd name="T49" fmla="*/ 70 h 170"/>
                <a:gd name="T50" fmla="*/ 54 w 110"/>
                <a:gd name="T51" fmla="*/ 70 h 170"/>
                <a:gd name="T52" fmla="*/ 44 w 110"/>
                <a:gd name="T53" fmla="*/ 72 h 170"/>
                <a:gd name="T54" fmla="*/ 36 w 110"/>
                <a:gd name="T55" fmla="*/ 78 h 170"/>
                <a:gd name="T56" fmla="*/ 30 w 110"/>
                <a:gd name="T57" fmla="*/ 88 h 170"/>
                <a:gd name="T58" fmla="*/ 28 w 110"/>
                <a:gd name="T59" fmla="*/ 100 h 170"/>
                <a:gd name="T60" fmla="*/ 28 w 110"/>
                <a:gd name="T61" fmla="*/ 170 h 170"/>
                <a:gd name="T62" fmla="*/ 0 w 110"/>
                <a:gd name="T63" fmla="*/ 170 h 170"/>
                <a:gd name="T64" fmla="*/ 0 w 110"/>
                <a:gd name="T6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0" h="170">
                  <a:moveTo>
                    <a:pt x="0" y="0"/>
                  </a:moveTo>
                  <a:lnTo>
                    <a:pt x="28" y="0"/>
                  </a:lnTo>
                  <a:lnTo>
                    <a:pt x="28" y="66"/>
                  </a:lnTo>
                  <a:lnTo>
                    <a:pt x="28" y="66"/>
                  </a:lnTo>
                  <a:lnTo>
                    <a:pt x="34" y="58"/>
                  </a:lnTo>
                  <a:lnTo>
                    <a:pt x="42" y="52"/>
                  </a:lnTo>
                  <a:lnTo>
                    <a:pt x="52" y="46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76" y="46"/>
                  </a:lnTo>
                  <a:lnTo>
                    <a:pt x="84" y="48"/>
                  </a:lnTo>
                  <a:lnTo>
                    <a:pt x="92" y="52"/>
                  </a:lnTo>
                  <a:lnTo>
                    <a:pt x="98" y="58"/>
                  </a:lnTo>
                  <a:lnTo>
                    <a:pt x="102" y="64"/>
                  </a:lnTo>
                  <a:lnTo>
                    <a:pt x="106" y="72"/>
                  </a:lnTo>
                  <a:lnTo>
                    <a:pt x="108" y="82"/>
                  </a:lnTo>
                  <a:lnTo>
                    <a:pt x="110" y="92"/>
                  </a:lnTo>
                  <a:lnTo>
                    <a:pt x="110" y="170"/>
                  </a:lnTo>
                  <a:lnTo>
                    <a:pt x="82" y="170"/>
                  </a:lnTo>
                  <a:lnTo>
                    <a:pt x="82" y="100"/>
                  </a:lnTo>
                  <a:lnTo>
                    <a:pt x="82" y="100"/>
                  </a:lnTo>
                  <a:lnTo>
                    <a:pt x="80" y="88"/>
                  </a:lnTo>
                  <a:lnTo>
                    <a:pt x="74" y="78"/>
                  </a:lnTo>
                  <a:lnTo>
                    <a:pt x="66" y="72"/>
                  </a:lnTo>
                  <a:lnTo>
                    <a:pt x="54" y="70"/>
                  </a:lnTo>
                  <a:lnTo>
                    <a:pt x="54" y="70"/>
                  </a:lnTo>
                  <a:lnTo>
                    <a:pt x="44" y="72"/>
                  </a:lnTo>
                  <a:lnTo>
                    <a:pt x="36" y="78"/>
                  </a:lnTo>
                  <a:lnTo>
                    <a:pt x="30" y="88"/>
                  </a:lnTo>
                  <a:lnTo>
                    <a:pt x="28" y="100"/>
                  </a:lnTo>
                  <a:lnTo>
                    <a:pt x="28" y="170"/>
                  </a:lnTo>
                  <a:lnTo>
                    <a:pt x="0" y="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232"/>
            <p:cNvSpPr>
              <a:spLocks/>
            </p:cNvSpPr>
            <p:nvPr userDrawn="1"/>
          </p:nvSpPr>
          <p:spPr bwMode="auto">
            <a:xfrm>
              <a:off x="1016721" y="2652704"/>
              <a:ext cx="298427" cy="333945"/>
            </a:xfrm>
            <a:custGeom>
              <a:avLst/>
              <a:gdLst>
                <a:gd name="T0" fmla="*/ 0 w 490"/>
                <a:gd name="T1" fmla="*/ 274 h 548"/>
                <a:gd name="T2" fmla="*/ 2 w 490"/>
                <a:gd name="T3" fmla="*/ 246 h 548"/>
                <a:gd name="T4" fmla="*/ 12 w 490"/>
                <a:gd name="T5" fmla="*/ 194 h 548"/>
                <a:gd name="T6" fmla="*/ 32 w 490"/>
                <a:gd name="T7" fmla="*/ 144 h 548"/>
                <a:gd name="T8" fmla="*/ 60 w 490"/>
                <a:gd name="T9" fmla="*/ 100 h 548"/>
                <a:gd name="T10" fmla="*/ 96 w 490"/>
                <a:gd name="T11" fmla="*/ 64 h 548"/>
                <a:gd name="T12" fmla="*/ 140 w 490"/>
                <a:gd name="T13" fmla="*/ 34 h 548"/>
                <a:gd name="T14" fmla="*/ 190 w 490"/>
                <a:gd name="T15" fmla="*/ 12 h 548"/>
                <a:gd name="T16" fmla="*/ 246 w 490"/>
                <a:gd name="T17" fmla="*/ 2 h 548"/>
                <a:gd name="T18" fmla="*/ 276 w 490"/>
                <a:gd name="T19" fmla="*/ 0 h 548"/>
                <a:gd name="T20" fmla="*/ 344 w 490"/>
                <a:gd name="T21" fmla="*/ 6 h 548"/>
                <a:gd name="T22" fmla="*/ 400 w 490"/>
                <a:gd name="T23" fmla="*/ 24 h 548"/>
                <a:gd name="T24" fmla="*/ 446 w 490"/>
                <a:gd name="T25" fmla="*/ 50 h 548"/>
                <a:gd name="T26" fmla="*/ 486 w 490"/>
                <a:gd name="T27" fmla="*/ 82 h 548"/>
                <a:gd name="T28" fmla="*/ 412 w 490"/>
                <a:gd name="T29" fmla="*/ 168 h 548"/>
                <a:gd name="T30" fmla="*/ 380 w 490"/>
                <a:gd name="T31" fmla="*/ 142 h 548"/>
                <a:gd name="T32" fmla="*/ 348 w 490"/>
                <a:gd name="T33" fmla="*/ 124 h 548"/>
                <a:gd name="T34" fmla="*/ 314 w 490"/>
                <a:gd name="T35" fmla="*/ 112 h 548"/>
                <a:gd name="T36" fmla="*/ 276 w 490"/>
                <a:gd name="T37" fmla="*/ 108 h 548"/>
                <a:gd name="T38" fmla="*/ 260 w 490"/>
                <a:gd name="T39" fmla="*/ 108 h 548"/>
                <a:gd name="T40" fmla="*/ 228 w 490"/>
                <a:gd name="T41" fmla="*/ 116 h 548"/>
                <a:gd name="T42" fmla="*/ 200 w 490"/>
                <a:gd name="T43" fmla="*/ 128 h 548"/>
                <a:gd name="T44" fmla="*/ 176 w 490"/>
                <a:gd name="T45" fmla="*/ 146 h 548"/>
                <a:gd name="T46" fmla="*/ 156 w 490"/>
                <a:gd name="T47" fmla="*/ 168 h 548"/>
                <a:gd name="T48" fmla="*/ 140 w 490"/>
                <a:gd name="T49" fmla="*/ 194 h 548"/>
                <a:gd name="T50" fmla="*/ 130 w 490"/>
                <a:gd name="T51" fmla="*/ 224 h 548"/>
                <a:gd name="T52" fmla="*/ 124 w 490"/>
                <a:gd name="T53" fmla="*/ 256 h 548"/>
                <a:gd name="T54" fmla="*/ 122 w 490"/>
                <a:gd name="T55" fmla="*/ 274 h 548"/>
                <a:gd name="T56" fmla="*/ 124 w 490"/>
                <a:gd name="T57" fmla="*/ 292 h 548"/>
                <a:gd name="T58" fmla="*/ 128 w 490"/>
                <a:gd name="T59" fmla="*/ 324 h 548"/>
                <a:gd name="T60" fmla="*/ 140 w 490"/>
                <a:gd name="T61" fmla="*/ 352 h 548"/>
                <a:gd name="T62" fmla="*/ 156 w 490"/>
                <a:gd name="T63" fmla="*/ 380 h 548"/>
                <a:gd name="T64" fmla="*/ 176 w 490"/>
                <a:gd name="T65" fmla="*/ 402 h 548"/>
                <a:gd name="T66" fmla="*/ 200 w 490"/>
                <a:gd name="T67" fmla="*/ 420 h 548"/>
                <a:gd name="T68" fmla="*/ 228 w 490"/>
                <a:gd name="T69" fmla="*/ 432 h 548"/>
                <a:gd name="T70" fmla="*/ 260 w 490"/>
                <a:gd name="T71" fmla="*/ 440 h 548"/>
                <a:gd name="T72" fmla="*/ 276 w 490"/>
                <a:gd name="T73" fmla="*/ 440 h 548"/>
                <a:gd name="T74" fmla="*/ 318 w 490"/>
                <a:gd name="T75" fmla="*/ 436 h 548"/>
                <a:gd name="T76" fmla="*/ 352 w 490"/>
                <a:gd name="T77" fmla="*/ 424 h 548"/>
                <a:gd name="T78" fmla="*/ 384 w 490"/>
                <a:gd name="T79" fmla="*/ 404 h 548"/>
                <a:gd name="T80" fmla="*/ 490 w 490"/>
                <a:gd name="T81" fmla="*/ 454 h 548"/>
                <a:gd name="T82" fmla="*/ 468 w 490"/>
                <a:gd name="T83" fmla="*/ 474 h 548"/>
                <a:gd name="T84" fmla="*/ 424 w 490"/>
                <a:gd name="T85" fmla="*/ 508 h 548"/>
                <a:gd name="T86" fmla="*/ 372 w 490"/>
                <a:gd name="T87" fmla="*/ 534 h 548"/>
                <a:gd name="T88" fmla="*/ 308 w 490"/>
                <a:gd name="T89" fmla="*/ 546 h 548"/>
                <a:gd name="T90" fmla="*/ 272 w 490"/>
                <a:gd name="T91" fmla="*/ 548 h 548"/>
                <a:gd name="T92" fmla="*/ 216 w 490"/>
                <a:gd name="T93" fmla="*/ 542 h 548"/>
                <a:gd name="T94" fmla="*/ 164 w 490"/>
                <a:gd name="T95" fmla="*/ 526 h 548"/>
                <a:gd name="T96" fmla="*/ 118 w 490"/>
                <a:gd name="T97" fmla="*/ 502 h 548"/>
                <a:gd name="T98" fmla="*/ 78 w 490"/>
                <a:gd name="T99" fmla="*/ 468 h 548"/>
                <a:gd name="T100" fmla="*/ 46 w 490"/>
                <a:gd name="T101" fmla="*/ 428 h 548"/>
                <a:gd name="T102" fmla="*/ 22 w 490"/>
                <a:gd name="T103" fmla="*/ 382 h 548"/>
                <a:gd name="T104" fmla="*/ 6 w 490"/>
                <a:gd name="T105" fmla="*/ 332 h 548"/>
                <a:gd name="T106" fmla="*/ 0 w 490"/>
                <a:gd name="T107" fmla="*/ 276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90" h="548">
                  <a:moveTo>
                    <a:pt x="0" y="276"/>
                  </a:moveTo>
                  <a:lnTo>
                    <a:pt x="0" y="274"/>
                  </a:lnTo>
                  <a:lnTo>
                    <a:pt x="0" y="274"/>
                  </a:lnTo>
                  <a:lnTo>
                    <a:pt x="2" y="246"/>
                  </a:lnTo>
                  <a:lnTo>
                    <a:pt x="6" y="220"/>
                  </a:lnTo>
                  <a:lnTo>
                    <a:pt x="12" y="194"/>
                  </a:lnTo>
                  <a:lnTo>
                    <a:pt x="22" y="168"/>
                  </a:lnTo>
                  <a:lnTo>
                    <a:pt x="32" y="144"/>
                  </a:lnTo>
                  <a:lnTo>
                    <a:pt x="46" y="122"/>
                  </a:lnTo>
                  <a:lnTo>
                    <a:pt x="60" y="100"/>
                  </a:lnTo>
                  <a:lnTo>
                    <a:pt x="78" y="80"/>
                  </a:lnTo>
                  <a:lnTo>
                    <a:pt x="96" y="64"/>
                  </a:lnTo>
                  <a:lnTo>
                    <a:pt x="118" y="48"/>
                  </a:lnTo>
                  <a:lnTo>
                    <a:pt x="140" y="34"/>
                  </a:lnTo>
                  <a:lnTo>
                    <a:pt x="166" y="22"/>
                  </a:lnTo>
                  <a:lnTo>
                    <a:pt x="190" y="12"/>
                  </a:lnTo>
                  <a:lnTo>
                    <a:pt x="218" y="6"/>
                  </a:lnTo>
                  <a:lnTo>
                    <a:pt x="246" y="2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312" y="2"/>
                  </a:lnTo>
                  <a:lnTo>
                    <a:pt x="344" y="6"/>
                  </a:lnTo>
                  <a:lnTo>
                    <a:pt x="374" y="14"/>
                  </a:lnTo>
                  <a:lnTo>
                    <a:pt x="400" y="24"/>
                  </a:lnTo>
                  <a:lnTo>
                    <a:pt x="424" y="36"/>
                  </a:lnTo>
                  <a:lnTo>
                    <a:pt x="446" y="50"/>
                  </a:lnTo>
                  <a:lnTo>
                    <a:pt x="466" y="64"/>
                  </a:lnTo>
                  <a:lnTo>
                    <a:pt x="486" y="82"/>
                  </a:lnTo>
                  <a:lnTo>
                    <a:pt x="412" y="168"/>
                  </a:lnTo>
                  <a:lnTo>
                    <a:pt x="412" y="168"/>
                  </a:lnTo>
                  <a:lnTo>
                    <a:pt x="396" y="154"/>
                  </a:lnTo>
                  <a:lnTo>
                    <a:pt x="380" y="142"/>
                  </a:lnTo>
                  <a:lnTo>
                    <a:pt x="364" y="132"/>
                  </a:lnTo>
                  <a:lnTo>
                    <a:pt x="348" y="124"/>
                  </a:lnTo>
                  <a:lnTo>
                    <a:pt x="332" y="118"/>
                  </a:lnTo>
                  <a:lnTo>
                    <a:pt x="314" y="112"/>
                  </a:lnTo>
                  <a:lnTo>
                    <a:pt x="296" y="108"/>
                  </a:lnTo>
                  <a:lnTo>
                    <a:pt x="276" y="108"/>
                  </a:lnTo>
                  <a:lnTo>
                    <a:pt x="276" y="108"/>
                  </a:lnTo>
                  <a:lnTo>
                    <a:pt x="260" y="108"/>
                  </a:lnTo>
                  <a:lnTo>
                    <a:pt x="244" y="112"/>
                  </a:lnTo>
                  <a:lnTo>
                    <a:pt x="228" y="116"/>
                  </a:lnTo>
                  <a:lnTo>
                    <a:pt x="214" y="120"/>
                  </a:lnTo>
                  <a:lnTo>
                    <a:pt x="200" y="128"/>
                  </a:lnTo>
                  <a:lnTo>
                    <a:pt x="188" y="136"/>
                  </a:lnTo>
                  <a:lnTo>
                    <a:pt x="176" y="146"/>
                  </a:lnTo>
                  <a:lnTo>
                    <a:pt x="166" y="156"/>
                  </a:lnTo>
                  <a:lnTo>
                    <a:pt x="156" y="168"/>
                  </a:lnTo>
                  <a:lnTo>
                    <a:pt x="148" y="180"/>
                  </a:lnTo>
                  <a:lnTo>
                    <a:pt x="140" y="194"/>
                  </a:lnTo>
                  <a:lnTo>
                    <a:pt x="134" y="208"/>
                  </a:lnTo>
                  <a:lnTo>
                    <a:pt x="130" y="224"/>
                  </a:lnTo>
                  <a:lnTo>
                    <a:pt x="126" y="240"/>
                  </a:lnTo>
                  <a:lnTo>
                    <a:pt x="124" y="256"/>
                  </a:lnTo>
                  <a:lnTo>
                    <a:pt x="122" y="272"/>
                  </a:lnTo>
                  <a:lnTo>
                    <a:pt x="122" y="274"/>
                  </a:lnTo>
                  <a:lnTo>
                    <a:pt x="122" y="274"/>
                  </a:lnTo>
                  <a:lnTo>
                    <a:pt x="124" y="292"/>
                  </a:lnTo>
                  <a:lnTo>
                    <a:pt x="126" y="308"/>
                  </a:lnTo>
                  <a:lnTo>
                    <a:pt x="128" y="324"/>
                  </a:lnTo>
                  <a:lnTo>
                    <a:pt x="134" y="338"/>
                  </a:lnTo>
                  <a:lnTo>
                    <a:pt x="140" y="352"/>
                  </a:lnTo>
                  <a:lnTo>
                    <a:pt x="148" y="366"/>
                  </a:lnTo>
                  <a:lnTo>
                    <a:pt x="156" y="380"/>
                  </a:lnTo>
                  <a:lnTo>
                    <a:pt x="166" y="392"/>
                  </a:lnTo>
                  <a:lnTo>
                    <a:pt x="176" y="402"/>
                  </a:lnTo>
                  <a:lnTo>
                    <a:pt x="188" y="412"/>
                  </a:lnTo>
                  <a:lnTo>
                    <a:pt x="200" y="420"/>
                  </a:lnTo>
                  <a:lnTo>
                    <a:pt x="214" y="428"/>
                  </a:lnTo>
                  <a:lnTo>
                    <a:pt x="228" y="432"/>
                  </a:lnTo>
                  <a:lnTo>
                    <a:pt x="244" y="438"/>
                  </a:lnTo>
                  <a:lnTo>
                    <a:pt x="260" y="440"/>
                  </a:lnTo>
                  <a:lnTo>
                    <a:pt x="276" y="440"/>
                  </a:lnTo>
                  <a:lnTo>
                    <a:pt x="276" y="440"/>
                  </a:lnTo>
                  <a:lnTo>
                    <a:pt x="298" y="440"/>
                  </a:lnTo>
                  <a:lnTo>
                    <a:pt x="318" y="436"/>
                  </a:lnTo>
                  <a:lnTo>
                    <a:pt x="336" y="430"/>
                  </a:lnTo>
                  <a:lnTo>
                    <a:pt x="352" y="424"/>
                  </a:lnTo>
                  <a:lnTo>
                    <a:pt x="368" y="414"/>
                  </a:lnTo>
                  <a:lnTo>
                    <a:pt x="384" y="404"/>
                  </a:lnTo>
                  <a:lnTo>
                    <a:pt x="416" y="378"/>
                  </a:lnTo>
                  <a:lnTo>
                    <a:pt x="490" y="454"/>
                  </a:lnTo>
                  <a:lnTo>
                    <a:pt x="490" y="454"/>
                  </a:lnTo>
                  <a:lnTo>
                    <a:pt x="468" y="474"/>
                  </a:lnTo>
                  <a:lnTo>
                    <a:pt x="446" y="492"/>
                  </a:lnTo>
                  <a:lnTo>
                    <a:pt x="424" y="508"/>
                  </a:lnTo>
                  <a:lnTo>
                    <a:pt x="398" y="522"/>
                  </a:lnTo>
                  <a:lnTo>
                    <a:pt x="372" y="534"/>
                  </a:lnTo>
                  <a:lnTo>
                    <a:pt x="342" y="542"/>
                  </a:lnTo>
                  <a:lnTo>
                    <a:pt x="308" y="546"/>
                  </a:lnTo>
                  <a:lnTo>
                    <a:pt x="272" y="548"/>
                  </a:lnTo>
                  <a:lnTo>
                    <a:pt x="272" y="548"/>
                  </a:lnTo>
                  <a:lnTo>
                    <a:pt x="244" y="546"/>
                  </a:lnTo>
                  <a:lnTo>
                    <a:pt x="216" y="542"/>
                  </a:lnTo>
                  <a:lnTo>
                    <a:pt x="190" y="536"/>
                  </a:lnTo>
                  <a:lnTo>
                    <a:pt x="164" y="526"/>
                  </a:lnTo>
                  <a:lnTo>
                    <a:pt x="140" y="516"/>
                  </a:lnTo>
                  <a:lnTo>
                    <a:pt x="118" y="502"/>
                  </a:lnTo>
                  <a:lnTo>
                    <a:pt x="98" y="486"/>
                  </a:lnTo>
                  <a:lnTo>
                    <a:pt x="78" y="468"/>
                  </a:lnTo>
                  <a:lnTo>
                    <a:pt x="60" y="450"/>
                  </a:lnTo>
                  <a:lnTo>
                    <a:pt x="46" y="428"/>
                  </a:lnTo>
                  <a:lnTo>
                    <a:pt x="32" y="406"/>
                  </a:lnTo>
                  <a:lnTo>
                    <a:pt x="22" y="382"/>
                  </a:lnTo>
                  <a:lnTo>
                    <a:pt x="12" y="358"/>
                  </a:lnTo>
                  <a:lnTo>
                    <a:pt x="6" y="332"/>
                  </a:lnTo>
                  <a:lnTo>
                    <a:pt x="2" y="304"/>
                  </a:lnTo>
                  <a:lnTo>
                    <a:pt x="0" y="276"/>
                  </a:lnTo>
                  <a:lnTo>
                    <a:pt x="0" y="27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 233"/>
            <p:cNvSpPr>
              <a:spLocks/>
            </p:cNvSpPr>
            <p:nvPr userDrawn="1"/>
          </p:nvSpPr>
          <p:spPr bwMode="auto">
            <a:xfrm>
              <a:off x="1359596" y="2659053"/>
              <a:ext cx="273029" cy="321247"/>
            </a:xfrm>
            <a:custGeom>
              <a:avLst/>
              <a:gdLst>
                <a:gd name="T0" fmla="*/ 0 w 448"/>
                <a:gd name="T1" fmla="*/ 0 h 528"/>
                <a:gd name="T2" fmla="*/ 116 w 448"/>
                <a:gd name="T3" fmla="*/ 0 h 528"/>
                <a:gd name="T4" fmla="*/ 116 w 448"/>
                <a:gd name="T5" fmla="*/ 210 h 528"/>
                <a:gd name="T6" fmla="*/ 332 w 448"/>
                <a:gd name="T7" fmla="*/ 210 h 528"/>
                <a:gd name="T8" fmla="*/ 332 w 448"/>
                <a:gd name="T9" fmla="*/ 0 h 528"/>
                <a:gd name="T10" fmla="*/ 448 w 448"/>
                <a:gd name="T11" fmla="*/ 0 h 528"/>
                <a:gd name="T12" fmla="*/ 448 w 448"/>
                <a:gd name="T13" fmla="*/ 528 h 528"/>
                <a:gd name="T14" fmla="*/ 332 w 448"/>
                <a:gd name="T15" fmla="*/ 528 h 528"/>
                <a:gd name="T16" fmla="*/ 332 w 448"/>
                <a:gd name="T17" fmla="*/ 316 h 528"/>
                <a:gd name="T18" fmla="*/ 116 w 448"/>
                <a:gd name="T19" fmla="*/ 316 h 528"/>
                <a:gd name="T20" fmla="*/ 116 w 448"/>
                <a:gd name="T21" fmla="*/ 528 h 528"/>
                <a:gd name="T22" fmla="*/ 0 w 448"/>
                <a:gd name="T23" fmla="*/ 528 h 528"/>
                <a:gd name="T24" fmla="*/ 0 w 448"/>
                <a:gd name="T25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8" h="528">
                  <a:moveTo>
                    <a:pt x="0" y="0"/>
                  </a:moveTo>
                  <a:lnTo>
                    <a:pt x="116" y="0"/>
                  </a:lnTo>
                  <a:lnTo>
                    <a:pt x="116" y="210"/>
                  </a:lnTo>
                  <a:lnTo>
                    <a:pt x="332" y="210"/>
                  </a:lnTo>
                  <a:lnTo>
                    <a:pt x="332" y="0"/>
                  </a:lnTo>
                  <a:lnTo>
                    <a:pt x="448" y="0"/>
                  </a:lnTo>
                  <a:lnTo>
                    <a:pt x="448" y="528"/>
                  </a:lnTo>
                  <a:lnTo>
                    <a:pt x="332" y="528"/>
                  </a:lnTo>
                  <a:lnTo>
                    <a:pt x="332" y="316"/>
                  </a:lnTo>
                  <a:lnTo>
                    <a:pt x="116" y="316"/>
                  </a:lnTo>
                  <a:lnTo>
                    <a:pt x="116" y="528"/>
                  </a:lnTo>
                  <a:lnTo>
                    <a:pt x="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234"/>
            <p:cNvSpPr>
              <a:spLocks/>
            </p:cNvSpPr>
            <p:nvPr userDrawn="1"/>
          </p:nvSpPr>
          <p:spPr bwMode="auto">
            <a:xfrm>
              <a:off x="1705010" y="2659053"/>
              <a:ext cx="246362" cy="321247"/>
            </a:xfrm>
            <a:custGeom>
              <a:avLst/>
              <a:gdLst>
                <a:gd name="T0" fmla="*/ 0 w 404"/>
                <a:gd name="T1" fmla="*/ 0 h 528"/>
                <a:gd name="T2" fmla="*/ 400 w 404"/>
                <a:gd name="T3" fmla="*/ 0 h 528"/>
                <a:gd name="T4" fmla="*/ 400 w 404"/>
                <a:gd name="T5" fmla="*/ 104 h 528"/>
                <a:gd name="T6" fmla="*/ 116 w 404"/>
                <a:gd name="T7" fmla="*/ 104 h 528"/>
                <a:gd name="T8" fmla="*/ 116 w 404"/>
                <a:gd name="T9" fmla="*/ 210 h 528"/>
                <a:gd name="T10" fmla="*/ 366 w 404"/>
                <a:gd name="T11" fmla="*/ 210 h 528"/>
                <a:gd name="T12" fmla="*/ 366 w 404"/>
                <a:gd name="T13" fmla="*/ 314 h 528"/>
                <a:gd name="T14" fmla="*/ 116 w 404"/>
                <a:gd name="T15" fmla="*/ 314 h 528"/>
                <a:gd name="T16" fmla="*/ 116 w 404"/>
                <a:gd name="T17" fmla="*/ 426 h 528"/>
                <a:gd name="T18" fmla="*/ 404 w 404"/>
                <a:gd name="T19" fmla="*/ 426 h 528"/>
                <a:gd name="T20" fmla="*/ 404 w 404"/>
                <a:gd name="T21" fmla="*/ 528 h 528"/>
                <a:gd name="T22" fmla="*/ 0 w 404"/>
                <a:gd name="T23" fmla="*/ 528 h 528"/>
                <a:gd name="T24" fmla="*/ 0 w 404"/>
                <a:gd name="T25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4" h="528">
                  <a:moveTo>
                    <a:pt x="0" y="0"/>
                  </a:moveTo>
                  <a:lnTo>
                    <a:pt x="400" y="0"/>
                  </a:lnTo>
                  <a:lnTo>
                    <a:pt x="400" y="104"/>
                  </a:lnTo>
                  <a:lnTo>
                    <a:pt x="116" y="104"/>
                  </a:lnTo>
                  <a:lnTo>
                    <a:pt x="116" y="210"/>
                  </a:lnTo>
                  <a:lnTo>
                    <a:pt x="366" y="210"/>
                  </a:lnTo>
                  <a:lnTo>
                    <a:pt x="366" y="314"/>
                  </a:lnTo>
                  <a:lnTo>
                    <a:pt x="116" y="314"/>
                  </a:lnTo>
                  <a:lnTo>
                    <a:pt x="116" y="426"/>
                  </a:lnTo>
                  <a:lnTo>
                    <a:pt x="404" y="426"/>
                  </a:lnTo>
                  <a:lnTo>
                    <a:pt x="404" y="528"/>
                  </a:lnTo>
                  <a:lnTo>
                    <a:pt x="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235"/>
            <p:cNvSpPr>
              <a:spLocks/>
            </p:cNvSpPr>
            <p:nvPr userDrawn="1"/>
          </p:nvSpPr>
          <p:spPr bwMode="auto">
            <a:xfrm>
              <a:off x="2012327" y="2659053"/>
              <a:ext cx="322556" cy="321247"/>
            </a:xfrm>
            <a:custGeom>
              <a:avLst/>
              <a:gdLst>
                <a:gd name="T0" fmla="*/ 0 w 530"/>
                <a:gd name="T1" fmla="*/ 0 h 528"/>
                <a:gd name="T2" fmla="*/ 126 w 530"/>
                <a:gd name="T3" fmla="*/ 0 h 528"/>
                <a:gd name="T4" fmla="*/ 264 w 530"/>
                <a:gd name="T5" fmla="*/ 224 h 528"/>
                <a:gd name="T6" fmla="*/ 404 w 530"/>
                <a:gd name="T7" fmla="*/ 0 h 528"/>
                <a:gd name="T8" fmla="*/ 530 w 530"/>
                <a:gd name="T9" fmla="*/ 0 h 528"/>
                <a:gd name="T10" fmla="*/ 530 w 530"/>
                <a:gd name="T11" fmla="*/ 528 h 528"/>
                <a:gd name="T12" fmla="*/ 414 w 530"/>
                <a:gd name="T13" fmla="*/ 528 h 528"/>
                <a:gd name="T14" fmla="*/ 414 w 530"/>
                <a:gd name="T15" fmla="*/ 184 h 528"/>
                <a:gd name="T16" fmla="*/ 264 w 530"/>
                <a:gd name="T17" fmla="*/ 410 h 528"/>
                <a:gd name="T18" fmla="*/ 262 w 530"/>
                <a:gd name="T19" fmla="*/ 410 h 528"/>
                <a:gd name="T20" fmla="*/ 114 w 530"/>
                <a:gd name="T21" fmla="*/ 186 h 528"/>
                <a:gd name="T22" fmla="*/ 114 w 530"/>
                <a:gd name="T23" fmla="*/ 528 h 528"/>
                <a:gd name="T24" fmla="*/ 0 w 530"/>
                <a:gd name="T25" fmla="*/ 528 h 528"/>
                <a:gd name="T26" fmla="*/ 0 w 530"/>
                <a:gd name="T27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0" h="528">
                  <a:moveTo>
                    <a:pt x="0" y="0"/>
                  </a:moveTo>
                  <a:lnTo>
                    <a:pt x="126" y="0"/>
                  </a:lnTo>
                  <a:lnTo>
                    <a:pt x="264" y="224"/>
                  </a:lnTo>
                  <a:lnTo>
                    <a:pt x="404" y="0"/>
                  </a:lnTo>
                  <a:lnTo>
                    <a:pt x="530" y="0"/>
                  </a:lnTo>
                  <a:lnTo>
                    <a:pt x="530" y="528"/>
                  </a:lnTo>
                  <a:lnTo>
                    <a:pt x="414" y="528"/>
                  </a:lnTo>
                  <a:lnTo>
                    <a:pt x="414" y="184"/>
                  </a:lnTo>
                  <a:lnTo>
                    <a:pt x="264" y="410"/>
                  </a:lnTo>
                  <a:lnTo>
                    <a:pt x="262" y="410"/>
                  </a:lnTo>
                  <a:lnTo>
                    <a:pt x="114" y="186"/>
                  </a:lnTo>
                  <a:lnTo>
                    <a:pt x="114" y="528"/>
                  </a:lnTo>
                  <a:lnTo>
                    <a:pt x="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Rectangle 236"/>
            <p:cNvSpPr>
              <a:spLocks noChangeArrowheads="1"/>
            </p:cNvSpPr>
            <p:nvPr userDrawn="1"/>
          </p:nvSpPr>
          <p:spPr bwMode="auto">
            <a:xfrm>
              <a:off x="2408538" y="2659053"/>
              <a:ext cx="72384" cy="321247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237"/>
            <p:cNvSpPr>
              <a:spLocks/>
            </p:cNvSpPr>
            <p:nvPr userDrawn="1"/>
          </p:nvSpPr>
          <p:spPr bwMode="auto">
            <a:xfrm>
              <a:off x="2530449" y="2653974"/>
              <a:ext cx="253981" cy="331405"/>
            </a:xfrm>
            <a:custGeom>
              <a:avLst/>
              <a:gdLst>
                <a:gd name="T0" fmla="*/ 68 w 418"/>
                <a:gd name="T1" fmla="*/ 378 h 544"/>
                <a:gd name="T2" fmla="*/ 124 w 418"/>
                <a:gd name="T3" fmla="*/ 414 h 544"/>
                <a:gd name="T4" fmla="*/ 184 w 418"/>
                <a:gd name="T5" fmla="*/ 438 h 544"/>
                <a:gd name="T6" fmla="*/ 226 w 418"/>
                <a:gd name="T7" fmla="*/ 442 h 544"/>
                <a:gd name="T8" fmla="*/ 272 w 418"/>
                <a:gd name="T9" fmla="*/ 434 h 544"/>
                <a:gd name="T10" fmla="*/ 298 w 418"/>
                <a:gd name="T11" fmla="*/ 412 h 544"/>
                <a:gd name="T12" fmla="*/ 304 w 418"/>
                <a:gd name="T13" fmla="*/ 390 h 544"/>
                <a:gd name="T14" fmla="*/ 300 w 418"/>
                <a:gd name="T15" fmla="*/ 370 h 544"/>
                <a:gd name="T16" fmla="*/ 270 w 418"/>
                <a:gd name="T17" fmla="*/ 346 h 544"/>
                <a:gd name="T18" fmla="*/ 196 w 418"/>
                <a:gd name="T19" fmla="*/ 322 h 544"/>
                <a:gd name="T20" fmla="*/ 124 w 418"/>
                <a:gd name="T21" fmla="*/ 300 h 544"/>
                <a:gd name="T22" fmla="*/ 70 w 418"/>
                <a:gd name="T23" fmla="*/ 272 h 544"/>
                <a:gd name="T24" fmla="*/ 40 w 418"/>
                <a:gd name="T25" fmla="*/ 240 h 544"/>
                <a:gd name="T26" fmla="*/ 24 w 418"/>
                <a:gd name="T27" fmla="*/ 198 h 544"/>
                <a:gd name="T28" fmla="*/ 22 w 418"/>
                <a:gd name="T29" fmla="*/ 160 h 544"/>
                <a:gd name="T30" fmla="*/ 24 w 418"/>
                <a:gd name="T31" fmla="*/ 126 h 544"/>
                <a:gd name="T32" fmla="*/ 42 w 418"/>
                <a:gd name="T33" fmla="*/ 80 h 544"/>
                <a:gd name="T34" fmla="*/ 74 w 418"/>
                <a:gd name="T35" fmla="*/ 44 h 544"/>
                <a:gd name="T36" fmla="*/ 116 w 418"/>
                <a:gd name="T37" fmla="*/ 18 h 544"/>
                <a:gd name="T38" fmla="*/ 168 w 418"/>
                <a:gd name="T39" fmla="*/ 2 h 544"/>
                <a:gd name="T40" fmla="*/ 206 w 418"/>
                <a:gd name="T41" fmla="*/ 0 h 544"/>
                <a:gd name="T42" fmla="*/ 288 w 418"/>
                <a:gd name="T43" fmla="*/ 10 h 544"/>
                <a:gd name="T44" fmla="*/ 360 w 418"/>
                <a:gd name="T45" fmla="*/ 38 h 544"/>
                <a:gd name="T46" fmla="*/ 342 w 418"/>
                <a:gd name="T47" fmla="*/ 156 h 544"/>
                <a:gd name="T48" fmla="*/ 290 w 418"/>
                <a:gd name="T49" fmla="*/ 124 h 544"/>
                <a:gd name="T50" fmla="*/ 238 w 418"/>
                <a:gd name="T51" fmla="*/ 106 h 544"/>
                <a:gd name="T52" fmla="*/ 206 w 418"/>
                <a:gd name="T53" fmla="*/ 102 h 544"/>
                <a:gd name="T54" fmla="*/ 164 w 418"/>
                <a:gd name="T55" fmla="*/ 110 h 544"/>
                <a:gd name="T56" fmla="*/ 142 w 418"/>
                <a:gd name="T57" fmla="*/ 130 h 544"/>
                <a:gd name="T58" fmla="*/ 138 w 418"/>
                <a:gd name="T59" fmla="*/ 150 h 544"/>
                <a:gd name="T60" fmla="*/ 142 w 418"/>
                <a:gd name="T61" fmla="*/ 172 h 544"/>
                <a:gd name="T62" fmla="*/ 174 w 418"/>
                <a:gd name="T63" fmla="*/ 196 h 544"/>
                <a:gd name="T64" fmla="*/ 252 w 418"/>
                <a:gd name="T65" fmla="*/ 220 h 544"/>
                <a:gd name="T66" fmla="*/ 352 w 418"/>
                <a:gd name="T67" fmla="*/ 258 h 544"/>
                <a:gd name="T68" fmla="*/ 386 w 418"/>
                <a:gd name="T69" fmla="*/ 284 h 544"/>
                <a:gd name="T70" fmla="*/ 408 w 418"/>
                <a:gd name="T71" fmla="*/ 320 h 544"/>
                <a:gd name="T72" fmla="*/ 418 w 418"/>
                <a:gd name="T73" fmla="*/ 362 h 544"/>
                <a:gd name="T74" fmla="*/ 418 w 418"/>
                <a:gd name="T75" fmla="*/ 380 h 544"/>
                <a:gd name="T76" fmla="*/ 410 w 418"/>
                <a:gd name="T77" fmla="*/ 434 h 544"/>
                <a:gd name="T78" fmla="*/ 388 w 418"/>
                <a:gd name="T79" fmla="*/ 478 h 544"/>
                <a:gd name="T80" fmla="*/ 352 w 418"/>
                <a:gd name="T81" fmla="*/ 512 h 544"/>
                <a:gd name="T82" fmla="*/ 304 w 418"/>
                <a:gd name="T83" fmla="*/ 534 h 544"/>
                <a:gd name="T84" fmla="*/ 246 w 418"/>
                <a:gd name="T85" fmla="*/ 544 h 544"/>
                <a:gd name="T86" fmla="*/ 194 w 418"/>
                <a:gd name="T87" fmla="*/ 544 h 544"/>
                <a:gd name="T88" fmla="*/ 106 w 418"/>
                <a:gd name="T89" fmla="*/ 524 h 544"/>
                <a:gd name="T90" fmla="*/ 24 w 418"/>
                <a:gd name="T91" fmla="*/ 48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18" h="544">
                  <a:moveTo>
                    <a:pt x="0" y="460"/>
                  </a:moveTo>
                  <a:lnTo>
                    <a:pt x="68" y="378"/>
                  </a:lnTo>
                  <a:lnTo>
                    <a:pt x="68" y="378"/>
                  </a:lnTo>
                  <a:lnTo>
                    <a:pt x="86" y="392"/>
                  </a:lnTo>
                  <a:lnTo>
                    <a:pt x="106" y="404"/>
                  </a:lnTo>
                  <a:lnTo>
                    <a:pt x="124" y="414"/>
                  </a:lnTo>
                  <a:lnTo>
                    <a:pt x="144" y="424"/>
                  </a:lnTo>
                  <a:lnTo>
                    <a:pt x="162" y="432"/>
                  </a:lnTo>
                  <a:lnTo>
                    <a:pt x="184" y="438"/>
                  </a:lnTo>
                  <a:lnTo>
                    <a:pt x="204" y="440"/>
                  </a:lnTo>
                  <a:lnTo>
                    <a:pt x="226" y="442"/>
                  </a:lnTo>
                  <a:lnTo>
                    <a:pt x="226" y="442"/>
                  </a:lnTo>
                  <a:lnTo>
                    <a:pt x="244" y="440"/>
                  </a:lnTo>
                  <a:lnTo>
                    <a:pt x="258" y="438"/>
                  </a:lnTo>
                  <a:lnTo>
                    <a:pt x="272" y="434"/>
                  </a:lnTo>
                  <a:lnTo>
                    <a:pt x="284" y="428"/>
                  </a:lnTo>
                  <a:lnTo>
                    <a:pt x="292" y="422"/>
                  </a:lnTo>
                  <a:lnTo>
                    <a:pt x="298" y="412"/>
                  </a:lnTo>
                  <a:lnTo>
                    <a:pt x="302" y="402"/>
                  </a:lnTo>
                  <a:lnTo>
                    <a:pt x="304" y="392"/>
                  </a:lnTo>
                  <a:lnTo>
                    <a:pt x="304" y="390"/>
                  </a:lnTo>
                  <a:lnTo>
                    <a:pt x="304" y="390"/>
                  </a:lnTo>
                  <a:lnTo>
                    <a:pt x="302" y="380"/>
                  </a:lnTo>
                  <a:lnTo>
                    <a:pt x="300" y="370"/>
                  </a:lnTo>
                  <a:lnTo>
                    <a:pt x="292" y="362"/>
                  </a:lnTo>
                  <a:lnTo>
                    <a:pt x="284" y="354"/>
                  </a:lnTo>
                  <a:lnTo>
                    <a:pt x="270" y="346"/>
                  </a:lnTo>
                  <a:lnTo>
                    <a:pt x="250" y="338"/>
                  </a:lnTo>
                  <a:lnTo>
                    <a:pt x="226" y="332"/>
                  </a:lnTo>
                  <a:lnTo>
                    <a:pt x="196" y="322"/>
                  </a:lnTo>
                  <a:lnTo>
                    <a:pt x="196" y="322"/>
                  </a:lnTo>
                  <a:lnTo>
                    <a:pt x="158" y="312"/>
                  </a:lnTo>
                  <a:lnTo>
                    <a:pt x="124" y="300"/>
                  </a:lnTo>
                  <a:lnTo>
                    <a:pt x="94" y="288"/>
                  </a:lnTo>
                  <a:lnTo>
                    <a:pt x="82" y="280"/>
                  </a:lnTo>
                  <a:lnTo>
                    <a:pt x="70" y="272"/>
                  </a:lnTo>
                  <a:lnTo>
                    <a:pt x="58" y="262"/>
                  </a:lnTo>
                  <a:lnTo>
                    <a:pt x="48" y="252"/>
                  </a:lnTo>
                  <a:lnTo>
                    <a:pt x="40" y="240"/>
                  </a:lnTo>
                  <a:lnTo>
                    <a:pt x="34" y="226"/>
                  </a:lnTo>
                  <a:lnTo>
                    <a:pt x="28" y="212"/>
                  </a:lnTo>
                  <a:lnTo>
                    <a:pt x="24" y="198"/>
                  </a:lnTo>
                  <a:lnTo>
                    <a:pt x="22" y="180"/>
                  </a:lnTo>
                  <a:lnTo>
                    <a:pt x="22" y="162"/>
                  </a:lnTo>
                  <a:lnTo>
                    <a:pt x="22" y="160"/>
                  </a:lnTo>
                  <a:lnTo>
                    <a:pt x="22" y="160"/>
                  </a:lnTo>
                  <a:lnTo>
                    <a:pt x="22" y="142"/>
                  </a:lnTo>
                  <a:lnTo>
                    <a:pt x="24" y="126"/>
                  </a:lnTo>
                  <a:lnTo>
                    <a:pt x="30" y="110"/>
                  </a:lnTo>
                  <a:lnTo>
                    <a:pt x="36" y="94"/>
                  </a:lnTo>
                  <a:lnTo>
                    <a:pt x="42" y="80"/>
                  </a:lnTo>
                  <a:lnTo>
                    <a:pt x="52" y="66"/>
                  </a:lnTo>
                  <a:lnTo>
                    <a:pt x="62" y="54"/>
                  </a:lnTo>
                  <a:lnTo>
                    <a:pt x="74" y="44"/>
                  </a:lnTo>
                  <a:lnTo>
                    <a:pt x="86" y="34"/>
                  </a:lnTo>
                  <a:lnTo>
                    <a:pt x="100" y="26"/>
                  </a:lnTo>
                  <a:lnTo>
                    <a:pt x="116" y="18"/>
                  </a:lnTo>
                  <a:lnTo>
                    <a:pt x="132" y="12"/>
                  </a:lnTo>
                  <a:lnTo>
                    <a:pt x="150" y="6"/>
                  </a:lnTo>
                  <a:lnTo>
                    <a:pt x="168" y="2"/>
                  </a:lnTo>
                  <a:lnTo>
                    <a:pt x="186" y="0"/>
                  </a:lnTo>
                  <a:lnTo>
                    <a:pt x="206" y="0"/>
                  </a:lnTo>
                  <a:lnTo>
                    <a:pt x="206" y="0"/>
                  </a:lnTo>
                  <a:lnTo>
                    <a:pt x="234" y="2"/>
                  </a:lnTo>
                  <a:lnTo>
                    <a:pt x="262" y="4"/>
                  </a:lnTo>
                  <a:lnTo>
                    <a:pt x="288" y="10"/>
                  </a:lnTo>
                  <a:lnTo>
                    <a:pt x="314" y="18"/>
                  </a:lnTo>
                  <a:lnTo>
                    <a:pt x="338" y="28"/>
                  </a:lnTo>
                  <a:lnTo>
                    <a:pt x="360" y="38"/>
                  </a:lnTo>
                  <a:lnTo>
                    <a:pt x="382" y="52"/>
                  </a:lnTo>
                  <a:lnTo>
                    <a:pt x="404" y="68"/>
                  </a:lnTo>
                  <a:lnTo>
                    <a:pt x="342" y="156"/>
                  </a:lnTo>
                  <a:lnTo>
                    <a:pt x="342" y="156"/>
                  </a:lnTo>
                  <a:lnTo>
                    <a:pt x="308" y="134"/>
                  </a:lnTo>
                  <a:lnTo>
                    <a:pt x="290" y="124"/>
                  </a:lnTo>
                  <a:lnTo>
                    <a:pt x="272" y="116"/>
                  </a:lnTo>
                  <a:lnTo>
                    <a:pt x="256" y="110"/>
                  </a:lnTo>
                  <a:lnTo>
                    <a:pt x="238" y="106"/>
                  </a:lnTo>
                  <a:lnTo>
                    <a:pt x="222" y="104"/>
                  </a:lnTo>
                  <a:lnTo>
                    <a:pt x="206" y="102"/>
                  </a:lnTo>
                  <a:lnTo>
                    <a:pt x="206" y="102"/>
                  </a:lnTo>
                  <a:lnTo>
                    <a:pt x="190" y="104"/>
                  </a:lnTo>
                  <a:lnTo>
                    <a:pt x="176" y="106"/>
                  </a:lnTo>
                  <a:lnTo>
                    <a:pt x="164" y="110"/>
                  </a:lnTo>
                  <a:lnTo>
                    <a:pt x="154" y="116"/>
                  </a:lnTo>
                  <a:lnTo>
                    <a:pt x="146" y="124"/>
                  </a:lnTo>
                  <a:lnTo>
                    <a:pt x="142" y="130"/>
                  </a:lnTo>
                  <a:lnTo>
                    <a:pt x="138" y="140"/>
                  </a:lnTo>
                  <a:lnTo>
                    <a:pt x="138" y="148"/>
                  </a:lnTo>
                  <a:lnTo>
                    <a:pt x="138" y="150"/>
                  </a:lnTo>
                  <a:lnTo>
                    <a:pt x="138" y="150"/>
                  </a:lnTo>
                  <a:lnTo>
                    <a:pt x="138" y="162"/>
                  </a:lnTo>
                  <a:lnTo>
                    <a:pt x="142" y="172"/>
                  </a:lnTo>
                  <a:lnTo>
                    <a:pt x="150" y="182"/>
                  </a:lnTo>
                  <a:lnTo>
                    <a:pt x="160" y="190"/>
                  </a:lnTo>
                  <a:lnTo>
                    <a:pt x="174" y="196"/>
                  </a:lnTo>
                  <a:lnTo>
                    <a:pt x="194" y="204"/>
                  </a:lnTo>
                  <a:lnTo>
                    <a:pt x="252" y="220"/>
                  </a:lnTo>
                  <a:lnTo>
                    <a:pt x="252" y="220"/>
                  </a:lnTo>
                  <a:lnTo>
                    <a:pt x="290" y="232"/>
                  </a:lnTo>
                  <a:lnTo>
                    <a:pt x="322" y="244"/>
                  </a:lnTo>
                  <a:lnTo>
                    <a:pt x="352" y="258"/>
                  </a:lnTo>
                  <a:lnTo>
                    <a:pt x="364" y="266"/>
                  </a:lnTo>
                  <a:lnTo>
                    <a:pt x="376" y="276"/>
                  </a:lnTo>
                  <a:lnTo>
                    <a:pt x="386" y="284"/>
                  </a:lnTo>
                  <a:lnTo>
                    <a:pt x="394" y="296"/>
                  </a:lnTo>
                  <a:lnTo>
                    <a:pt x="402" y="306"/>
                  </a:lnTo>
                  <a:lnTo>
                    <a:pt x="408" y="320"/>
                  </a:lnTo>
                  <a:lnTo>
                    <a:pt x="412" y="332"/>
                  </a:lnTo>
                  <a:lnTo>
                    <a:pt x="416" y="346"/>
                  </a:lnTo>
                  <a:lnTo>
                    <a:pt x="418" y="362"/>
                  </a:lnTo>
                  <a:lnTo>
                    <a:pt x="418" y="378"/>
                  </a:lnTo>
                  <a:lnTo>
                    <a:pt x="418" y="380"/>
                  </a:lnTo>
                  <a:lnTo>
                    <a:pt x="418" y="380"/>
                  </a:lnTo>
                  <a:lnTo>
                    <a:pt x="418" y="400"/>
                  </a:lnTo>
                  <a:lnTo>
                    <a:pt x="416" y="418"/>
                  </a:lnTo>
                  <a:lnTo>
                    <a:pt x="410" y="434"/>
                  </a:lnTo>
                  <a:lnTo>
                    <a:pt x="404" y="450"/>
                  </a:lnTo>
                  <a:lnTo>
                    <a:pt x="396" y="464"/>
                  </a:lnTo>
                  <a:lnTo>
                    <a:pt x="388" y="478"/>
                  </a:lnTo>
                  <a:lnTo>
                    <a:pt x="376" y="490"/>
                  </a:lnTo>
                  <a:lnTo>
                    <a:pt x="364" y="502"/>
                  </a:lnTo>
                  <a:lnTo>
                    <a:pt x="352" y="512"/>
                  </a:lnTo>
                  <a:lnTo>
                    <a:pt x="336" y="520"/>
                  </a:lnTo>
                  <a:lnTo>
                    <a:pt x="320" y="528"/>
                  </a:lnTo>
                  <a:lnTo>
                    <a:pt x="304" y="534"/>
                  </a:lnTo>
                  <a:lnTo>
                    <a:pt x="286" y="538"/>
                  </a:lnTo>
                  <a:lnTo>
                    <a:pt x="266" y="542"/>
                  </a:lnTo>
                  <a:lnTo>
                    <a:pt x="246" y="544"/>
                  </a:lnTo>
                  <a:lnTo>
                    <a:pt x="224" y="544"/>
                  </a:lnTo>
                  <a:lnTo>
                    <a:pt x="224" y="544"/>
                  </a:lnTo>
                  <a:lnTo>
                    <a:pt x="194" y="544"/>
                  </a:lnTo>
                  <a:lnTo>
                    <a:pt x="164" y="540"/>
                  </a:lnTo>
                  <a:lnTo>
                    <a:pt x="136" y="532"/>
                  </a:lnTo>
                  <a:lnTo>
                    <a:pt x="106" y="524"/>
                  </a:lnTo>
                  <a:lnTo>
                    <a:pt x="78" y="512"/>
                  </a:lnTo>
                  <a:lnTo>
                    <a:pt x="50" y="496"/>
                  </a:lnTo>
                  <a:lnTo>
                    <a:pt x="24" y="480"/>
                  </a:lnTo>
                  <a:lnTo>
                    <a:pt x="0" y="460"/>
                  </a:lnTo>
                  <a:lnTo>
                    <a:pt x="0" y="46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Freeform 238"/>
            <p:cNvSpPr>
              <a:spLocks/>
            </p:cNvSpPr>
            <p:nvPr userDrawn="1"/>
          </p:nvSpPr>
          <p:spPr bwMode="auto">
            <a:xfrm>
              <a:off x="2814908" y="2659053"/>
              <a:ext cx="266680" cy="321247"/>
            </a:xfrm>
            <a:custGeom>
              <a:avLst/>
              <a:gdLst>
                <a:gd name="T0" fmla="*/ 160 w 438"/>
                <a:gd name="T1" fmla="*/ 106 h 528"/>
                <a:gd name="T2" fmla="*/ 0 w 438"/>
                <a:gd name="T3" fmla="*/ 106 h 528"/>
                <a:gd name="T4" fmla="*/ 0 w 438"/>
                <a:gd name="T5" fmla="*/ 0 h 528"/>
                <a:gd name="T6" fmla="*/ 438 w 438"/>
                <a:gd name="T7" fmla="*/ 0 h 528"/>
                <a:gd name="T8" fmla="*/ 438 w 438"/>
                <a:gd name="T9" fmla="*/ 106 h 528"/>
                <a:gd name="T10" fmla="*/ 276 w 438"/>
                <a:gd name="T11" fmla="*/ 106 h 528"/>
                <a:gd name="T12" fmla="*/ 276 w 438"/>
                <a:gd name="T13" fmla="*/ 528 h 528"/>
                <a:gd name="T14" fmla="*/ 160 w 438"/>
                <a:gd name="T15" fmla="*/ 528 h 528"/>
                <a:gd name="T16" fmla="*/ 160 w 438"/>
                <a:gd name="T17" fmla="*/ 106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8" h="528">
                  <a:moveTo>
                    <a:pt x="160" y="106"/>
                  </a:moveTo>
                  <a:lnTo>
                    <a:pt x="0" y="106"/>
                  </a:lnTo>
                  <a:lnTo>
                    <a:pt x="0" y="0"/>
                  </a:lnTo>
                  <a:lnTo>
                    <a:pt x="438" y="0"/>
                  </a:lnTo>
                  <a:lnTo>
                    <a:pt x="438" y="106"/>
                  </a:lnTo>
                  <a:lnTo>
                    <a:pt x="276" y="106"/>
                  </a:lnTo>
                  <a:lnTo>
                    <a:pt x="276" y="528"/>
                  </a:lnTo>
                  <a:lnTo>
                    <a:pt x="160" y="528"/>
                  </a:lnTo>
                  <a:lnTo>
                    <a:pt x="160" y="10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Freeform 239"/>
            <p:cNvSpPr>
              <a:spLocks/>
            </p:cNvSpPr>
            <p:nvPr userDrawn="1"/>
          </p:nvSpPr>
          <p:spPr bwMode="auto">
            <a:xfrm>
              <a:off x="3123494" y="2659053"/>
              <a:ext cx="278110" cy="321247"/>
            </a:xfrm>
            <a:custGeom>
              <a:avLst/>
              <a:gdLst>
                <a:gd name="T0" fmla="*/ 0 w 458"/>
                <a:gd name="T1" fmla="*/ 0 h 528"/>
                <a:gd name="T2" fmla="*/ 242 w 458"/>
                <a:gd name="T3" fmla="*/ 0 h 528"/>
                <a:gd name="T4" fmla="*/ 242 w 458"/>
                <a:gd name="T5" fmla="*/ 0 h 528"/>
                <a:gd name="T6" fmla="*/ 268 w 458"/>
                <a:gd name="T7" fmla="*/ 0 h 528"/>
                <a:gd name="T8" fmla="*/ 290 w 458"/>
                <a:gd name="T9" fmla="*/ 4 h 528"/>
                <a:gd name="T10" fmla="*/ 312 w 458"/>
                <a:gd name="T11" fmla="*/ 8 h 528"/>
                <a:gd name="T12" fmla="*/ 332 w 458"/>
                <a:gd name="T13" fmla="*/ 14 h 528"/>
                <a:gd name="T14" fmla="*/ 350 w 458"/>
                <a:gd name="T15" fmla="*/ 22 h 528"/>
                <a:gd name="T16" fmla="*/ 368 w 458"/>
                <a:gd name="T17" fmla="*/ 30 h 528"/>
                <a:gd name="T18" fmla="*/ 382 w 458"/>
                <a:gd name="T19" fmla="*/ 40 h 528"/>
                <a:gd name="T20" fmla="*/ 396 w 458"/>
                <a:gd name="T21" fmla="*/ 54 h 528"/>
                <a:gd name="T22" fmla="*/ 396 w 458"/>
                <a:gd name="T23" fmla="*/ 54 h 528"/>
                <a:gd name="T24" fmla="*/ 408 w 458"/>
                <a:gd name="T25" fmla="*/ 64 h 528"/>
                <a:gd name="T26" fmla="*/ 416 w 458"/>
                <a:gd name="T27" fmla="*/ 78 h 528"/>
                <a:gd name="T28" fmla="*/ 424 w 458"/>
                <a:gd name="T29" fmla="*/ 92 h 528"/>
                <a:gd name="T30" fmla="*/ 430 w 458"/>
                <a:gd name="T31" fmla="*/ 106 h 528"/>
                <a:gd name="T32" fmla="*/ 436 w 458"/>
                <a:gd name="T33" fmla="*/ 122 h 528"/>
                <a:gd name="T34" fmla="*/ 440 w 458"/>
                <a:gd name="T35" fmla="*/ 138 h 528"/>
                <a:gd name="T36" fmla="*/ 442 w 458"/>
                <a:gd name="T37" fmla="*/ 156 h 528"/>
                <a:gd name="T38" fmla="*/ 442 w 458"/>
                <a:gd name="T39" fmla="*/ 174 h 528"/>
                <a:gd name="T40" fmla="*/ 442 w 458"/>
                <a:gd name="T41" fmla="*/ 176 h 528"/>
                <a:gd name="T42" fmla="*/ 442 w 458"/>
                <a:gd name="T43" fmla="*/ 176 h 528"/>
                <a:gd name="T44" fmla="*/ 440 w 458"/>
                <a:gd name="T45" fmla="*/ 206 h 528"/>
                <a:gd name="T46" fmla="*/ 434 w 458"/>
                <a:gd name="T47" fmla="*/ 234 h 528"/>
                <a:gd name="T48" fmla="*/ 424 w 458"/>
                <a:gd name="T49" fmla="*/ 258 h 528"/>
                <a:gd name="T50" fmla="*/ 410 w 458"/>
                <a:gd name="T51" fmla="*/ 280 h 528"/>
                <a:gd name="T52" fmla="*/ 394 w 458"/>
                <a:gd name="T53" fmla="*/ 300 h 528"/>
                <a:gd name="T54" fmla="*/ 374 w 458"/>
                <a:gd name="T55" fmla="*/ 316 h 528"/>
                <a:gd name="T56" fmla="*/ 352 w 458"/>
                <a:gd name="T57" fmla="*/ 330 h 528"/>
                <a:gd name="T58" fmla="*/ 328 w 458"/>
                <a:gd name="T59" fmla="*/ 340 h 528"/>
                <a:gd name="T60" fmla="*/ 458 w 458"/>
                <a:gd name="T61" fmla="*/ 528 h 528"/>
                <a:gd name="T62" fmla="*/ 322 w 458"/>
                <a:gd name="T63" fmla="*/ 528 h 528"/>
                <a:gd name="T64" fmla="*/ 208 w 458"/>
                <a:gd name="T65" fmla="*/ 360 h 528"/>
                <a:gd name="T66" fmla="*/ 118 w 458"/>
                <a:gd name="T67" fmla="*/ 360 h 528"/>
                <a:gd name="T68" fmla="*/ 118 w 458"/>
                <a:gd name="T69" fmla="*/ 528 h 528"/>
                <a:gd name="T70" fmla="*/ 0 w 458"/>
                <a:gd name="T71" fmla="*/ 528 h 528"/>
                <a:gd name="T72" fmla="*/ 0 w 458"/>
                <a:gd name="T73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8" h="528">
                  <a:moveTo>
                    <a:pt x="0" y="0"/>
                  </a:moveTo>
                  <a:lnTo>
                    <a:pt x="242" y="0"/>
                  </a:lnTo>
                  <a:lnTo>
                    <a:pt x="242" y="0"/>
                  </a:lnTo>
                  <a:lnTo>
                    <a:pt x="268" y="0"/>
                  </a:lnTo>
                  <a:lnTo>
                    <a:pt x="290" y="4"/>
                  </a:lnTo>
                  <a:lnTo>
                    <a:pt x="312" y="8"/>
                  </a:lnTo>
                  <a:lnTo>
                    <a:pt x="332" y="14"/>
                  </a:lnTo>
                  <a:lnTo>
                    <a:pt x="350" y="22"/>
                  </a:lnTo>
                  <a:lnTo>
                    <a:pt x="368" y="30"/>
                  </a:lnTo>
                  <a:lnTo>
                    <a:pt x="382" y="40"/>
                  </a:lnTo>
                  <a:lnTo>
                    <a:pt x="396" y="54"/>
                  </a:lnTo>
                  <a:lnTo>
                    <a:pt x="396" y="54"/>
                  </a:lnTo>
                  <a:lnTo>
                    <a:pt x="408" y="64"/>
                  </a:lnTo>
                  <a:lnTo>
                    <a:pt x="416" y="78"/>
                  </a:lnTo>
                  <a:lnTo>
                    <a:pt x="424" y="92"/>
                  </a:lnTo>
                  <a:lnTo>
                    <a:pt x="430" y="106"/>
                  </a:lnTo>
                  <a:lnTo>
                    <a:pt x="436" y="122"/>
                  </a:lnTo>
                  <a:lnTo>
                    <a:pt x="440" y="138"/>
                  </a:lnTo>
                  <a:lnTo>
                    <a:pt x="442" y="156"/>
                  </a:lnTo>
                  <a:lnTo>
                    <a:pt x="442" y="174"/>
                  </a:lnTo>
                  <a:lnTo>
                    <a:pt x="442" y="176"/>
                  </a:lnTo>
                  <a:lnTo>
                    <a:pt x="442" y="176"/>
                  </a:lnTo>
                  <a:lnTo>
                    <a:pt x="440" y="206"/>
                  </a:lnTo>
                  <a:lnTo>
                    <a:pt x="434" y="234"/>
                  </a:lnTo>
                  <a:lnTo>
                    <a:pt x="424" y="258"/>
                  </a:lnTo>
                  <a:lnTo>
                    <a:pt x="410" y="280"/>
                  </a:lnTo>
                  <a:lnTo>
                    <a:pt x="394" y="300"/>
                  </a:lnTo>
                  <a:lnTo>
                    <a:pt x="374" y="316"/>
                  </a:lnTo>
                  <a:lnTo>
                    <a:pt x="352" y="330"/>
                  </a:lnTo>
                  <a:lnTo>
                    <a:pt x="328" y="340"/>
                  </a:lnTo>
                  <a:lnTo>
                    <a:pt x="458" y="528"/>
                  </a:lnTo>
                  <a:lnTo>
                    <a:pt x="322" y="528"/>
                  </a:lnTo>
                  <a:lnTo>
                    <a:pt x="208" y="360"/>
                  </a:lnTo>
                  <a:lnTo>
                    <a:pt x="118" y="360"/>
                  </a:lnTo>
                  <a:lnTo>
                    <a:pt x="118" y="528"/>
                  </a:lnTo>
                  <a:lnTo>
                    <a:pt x="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Freeform 240"/>
            <p:cNvSpPr>
              <a:spLocks/>
            </p:cNvSpPr>
            <p:nvPr userDrawn="1"/>
          </p:nvSpPr>
          <p:spPr bwMode="auto">
            <a:xfrm>
              <a:off x="3194609" y="2722541"/>
              <a:ext cx="125721" cy="91422"/>
            </a:xfrm>
            <a:custGeom>
              <a:avLst/>
              <a:gdLst>
                <a:gd name="T0" fmla="*/ 118 w 206"/>
                <a:gd name="T1" fmla="*/ 152 h 152"/>
                <a:gd name="T2" fmla="*/ 118 w 206"/>
                <a:gd name="T3" fmla="*/ 152 h 152"/>
                <a:gd name="T4" fmla="*/ 138 w 206"/>
                <a:gd name="T5" fmla="*/ 152 h 152"/>
                <a:gd name="T6" fmla="*/ 154 w 206"/>
                <a:gd name="T7" fmla="*/ 148 h 152"/>
                <a:gd name="T8" fmla="*/ 170 w 206"/>
                <a:gd name="T9" fmla="*/ 140 h 152"/>
                <a:gd name="T10" fmla="*/ 182 w 206"/>
                <a:gd name="T11" fmla="*/ 132 h 152"/>
                <a:gd name="T12" fmla="*/ 192 w 206"/>
                <a:gd name="T13" fmla="*/ 122 h 152"/>
                <a:gd name="T14" fmla="*/ 200 w 206"/>
                <a:gd name="T15" fmla="*/ 108 h 152"/>
                <a:gd name="T16" fmla="*/ 204 w 206"/>
                <a:gd name="T17" fmla="*/ 94 h 152"/>
                <a:gd name="T18" fmla="*/ 206 w 206"/>
                <a:gd name="T19" fmla="*/ 78 h 152"/>
                <a:gd name="T20" fmla="*/ 206 w 206"/>
                <a:gd name="T21" fmla="*/ 76 h 152"/>
                <a:gd name="T22" fmla="*/ 206 w 206"/>
                <a:gd name="T23" fmla="*/ 76 h 152"/>
                <a:gd name="T24" fmla="*/ 204 w 206"/>
                <a:gd name="T25" fmla="*/ 58 h 152"/>
                <a:gd name="T26" fmla="*/ 200 w 206"/>
                <a:gd name="T27" fmla="*/ 44 h 152"/>
                <a:gd name="T28" fmla="*/ 192 w 206"/>
                <a:gd name="T29" fmla="*/ 30 h 152"/>
                <a:gd name="T30" fmla="*/ 182 w 206"/>
                <a:gd name="T31" fmla="*/ 20 h 152"/>
                <a:gd name="T32" fmla="*/ 168 w 206"/>
                <a:gd name="T33" fmla="*/ 12 h 152"/>
                <a:gd name="T34" fmla="*/ 152 w 206"/>
                <a:gd name="T35" fmla="*/ 6 h 152"/>
                <a:gd name="T36" fmla="*/ 134 w 206"/>
                <a:gd name="T37" fmla="*/ 2 h 152"/>
                <a:gd name="T38" fmla="*/ 114 w 206"/>
                <a:gd name="T39" fmla="*/ 0 h 152"/>
                <a:gd name="T40" fmla="*/ 0 w 206"/>
                <a:gd name="T41" fmla="*/ 0 h 152"/>
                <a:gd name="T42" fmla="*/ 0 w 206"/>
                <a:gd name="T43" fmla="*/ 152 h 152"/>
                <a:gd name="T44" fmla="*/ 118 w 206"/>
                <a:gd name="T45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6" h="152">
                  <a:moveTo>
                    <a:pt x="118" y="152"/>
                  </a:moveTo>
                  <a:lnTo>
                    <a:pt x="118" y="152"/>
                  </a:lnTo>
                  <a:lnTo>
                    <a:pt x="138" y="152"/>
                  </a:lnTo>
                  <a:lnTo>
                    <a:pt x="154" y="148"/>
                  </a:lnTo>
                  <a:lnTo>
                    <a:pt x="170" y="140"/>
                  </a:lnTo>
                  <a:lnTo>
                    <a:pt x="182" y="132"/>
                  </a:lnTo>
                  <a:lnTo>
                    <a:pt x="192" y="122"/>
                  </a:lnTo>
                  <a:lnTo>
                    <a:pt x="200" y="108"/>
                  </a:lnTo>
                  <a:lnTo>
                    <a:pt x="204" y="94"/>
                  </a:lnTo>
                  <a:lnTo>
                    <a:pt x="206" y="78"/>
                  </a:lnTo>
                  <a:lnTo>
                    <a:pt x="206" y="76"/>
                  </a:lnTo>
                  <a:lnTo>
                    <a:pt x="206" y="76"/>
                  </a:lnTo>
                  <a:lnTo>
                    <a:pt x="204" y="58"/>
                  </a:lnTo>
                  <a:lnTo>
                    <a:pt x="200" y="44"/>
                  </a:lnTo>
                  <a:lnTo>
                    <a:pt x="192" y="30"/>
                  </a:lnTo>
                  <a:lnTo>
                    <a:pt x="182" y="20"/>
                  </a:lnTo>
                  <a:lnTo>
                    <a:pt x="168" y="12"/>
                  </a:lnTo>
                  <a:lnTo>
                    <a:pt x="152" y="6"/>
                  </a:lnTo>
                  <a:lnTo>
                    <a:pt x="134" y="2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152"/>
                  </a:lnTo>
                  <a:lnTo>
                    <a:pt x="118" y="152"/>
                  </a:lnTo>
                  <a:close/>
                </a:path>
              </a:pathLst>
            </a:custGeom>
            <a:solidFill>
              <a:srgbClr val="33535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Freeform 241"/>
            <p:cNvSpPr>
              <a:spLocks/>
            </p:cNvSpPr>
            <p:nvPr userDrawn="1"/>
          </p:nvSpPr>
          <p:spPr bwMode="auto">
            <a:xfrm>
              <a:off x="3401604" y="2659053"/>
              <a:ext cx="318746" cy="321247"/>
            </a:xfrm>
            <a:custGeom>
              <a:avLst/>
              <a:gdLst>
                <a:gd name="T0" fmla="*/ 204 w 524"/>
                <a:gd name="T1" fmla="*/ 320 h 528"/>
                <a:gd name="T2" fmla="*/ 0 w 524"/>
                <a:gd name="T3" fmla="*/ 0 h 528"/>
                <a:gd name="T4" fmla="*/ 136 w 524"/>
                <a:gd name="T5" fmla="*/ 0 h 528"/>
                <a:gd name="T6" fmla="*/ 262 w 524"/>
                <a:gd name="T7" fmla="*/ 212 h 528"/>
                <a:gd name="T8" fmla="*/ 390 w 524"/>
                <a:gd name="T9" fmla="*/ 0 h 528"/>
                <a:gd name="T10" fmla="*/ 524 w 524"/>
                <a:gd name="T11" fmla="*/ 0 h 528"/>
                <a:gd name="T12" fmla="*/ 320 w 524"/>
                <a:gd name="T13" fmla="*/ 318 h 528"/>
                <a:gd name="T14" fmla="*/ 320 w 524"/>
                <a:gd name="T15" fmla="*/ 528 h 528"/>
                <a:gd name="T16" fmla="*/ 204 w 524"/>
                <a:gd name="T17" fmla="*/ 528 h 528"/>
                <a:gd name="T18" fmla="*/ 204 w 524"/>
                <a:gd name="T19" fmla="*/ 32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4" h="528">
                  <a:moveTo>
                    <a:pt x="204" y="320"/>
                  </a:moveTo>
                  <a:lnTo>
                    <a:pt x="0" y="0"/>
                  </a:lnTo>
                  <a:lnTo>
                    <a:pt x="136" y="0"/>
                  </a:lnTo>
                  <a:lnTo>
                    <a:pt x="262" y="212"/>
                  </a:lnTo>
                  <a:lnTo>
                    <a:pt x="390" y="0"/>
                  </a:lnTo>
                  <a:lnTo>
                    <a:pt x="524" y="0"/>
                  </a:lnTo>
                  <a:lnTo>
                    <a:pt x="320" y="318"/>
                  </a:lnTo>
                  <a:lnTo>
                    <a:pt x="320" y="528"/>
                  </a:lnTo>
                  <a:lnTo>
                    <a:pt x="204" y="528"/>
                  </a:lnTo>
                  <a:lnTo>
                    <a:pt x="204" y="32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6" name="Line 12"/>
          <p:cNvSpPr>
            <a:spLocks noChangeShapeType="1"/>
          </p:cNvSpPr>
          <p:nvPr userDrawn="1"/>
        </p:nvSpPr>
        <p:spPr bwMode="auto">
          <a:xfrm>
            <a:off x="457200" y="3595688"/>
            <a:ext cx="35052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4" r:id="rId2"/>
    <p:sldLayoutId id="2147483863" r:id="rId3"/>
    <p:sldLayoutId id="2147483862" r:id="rId4"/>
    <p:sldLayoutId id="2147483861" r:id="rId5"/>
    <p:sldLayoutId id="2147483860" r:id="rId6"/>
    <p:sldLayoutId id="2147483859" r:id="rId7"/>
    <p:sldLayoutId id="2147483858" r:id="rId8"/>
    <p:sldLayoutId id="2147483857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CA038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CA038"/>
        </a:buClr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5CA038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5CA038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5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9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9.v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5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6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3.v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4.v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norton.com/college/chemistry/chemat/chemtours.aspx" TargetMode="External"/><Relationship Id="rId2" Type="http://schemas.openxmlformats.org/officeDocument/2006/relationships/hyperlink" Target="http://wwnorton.com/college/chemistry/chem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ubtitle 2"/>
          <p:cNvSpPr>
            <a:spLocks noGrp="1"/>
          </p:cNvSpPr>
          <p:nvPr>
            <p:ph type="subTitle" idx="1"/>
          </p:nvPr>
        </p:nvSpPr>
        <p:spPr>
          <a:xfrm>
            <a:off x="381000" y="5486400"/>
            <a:ext cx="6781800" cy="12954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Aqueous Equilibrium</a:t>
            </a:r>
          </a:p>
          <a:p>
            <a:r>
              <a:rPr lang="en-US" sz="2400" smtClean="0">
                <a:latin typeface="Arial" charset="0"/>
                <a:cs typeface="Arial" charset="0"/>
              </a:rPr>
              <a:t>Chemistry of the Water World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772400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Strong and Weak Bases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27332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924800" cy="609600"/>
          </a:xfrm>
        </p:spPr>
        <p:txBody>
          <a:bodyPr/>
          <a:lstStyle/>
          <a:p>
            <a:r>
              <a:rPr lang="en-US" sz="3000" smtClean="0">
                <a:solidFill>
                  <a:srgbClr val="0000FF"/>
                </a:solidFill>
                <a:latin typeface="Arial" charset="0"/>
                <a:cs typeface="Arial" charset="0"/>
              </a:rPr>
              <a:t>Strong Bases: </a:t>
            </a:r>
            <a:r>
              <a:rPr lang="en-US" sz="3000" smtClean="0">
                <a:latin typeface="Arial" charset="0"/>
                <a:cs typeface="Arial" charset="0"/>
              </a:rPr>
              <a:t>Completely dissociate in solution</a:t>
            </a:r>
          </a:p>
          <a:p>
            <a:r>
              <a:rPr lang="en-US" sz="3000" smtClean="0">
                <a:latin typeface="Arial" charset="0"/>
                <a:cs typeface="Arial" charset="0"/>
              </a:rPr>
              <a:t>Example: Oxides/hydroxides of Groups 1, 2 </a:t>
            </a:r>
          </a:p>
        </p:txBody>
      </p:sp>
      <p:sp>
        <p:nvSpPr>
          <p:cNvPr id="227333" name="Content Placeholder 2"/>
          <p:cNvSpPr txBox="1">
            <a:spLocks/>
          </p:cNvSpPr>
          <p:nvPr/>
        </p:nvSpPr>
        <p:spPr bwMode="auto">
          <a:xfrm>
            <a:off x="685800" y="3200400"/>
            <a:ext cx="7772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400"/>
              </a:spcBef>
              <a:buClr>
                <a:srgbClr val="335359"/>
              </a:buClr>
              <a:buFontTx/>
              <a:buChar char="•"/>
            </a:pPr>
            <a:r>
              <a:rPr lang="en-US" sz="3000">
                <a:solidFill>
                  <a:srgbClr val="0000FF"/>
                </a:solidFill>
              </a:rPr>
              <a:t>Weak Bases: </a:t>
            </a:r>
            <a:r>
              <a:rPr lang="en-US" sz="3000"/>
              <a:t>Do not completely dissociate in solution</a:t>
            </a:r>
          </a:p>
          <a:p>
            <a:pPr marL="342900" indent="-342900" eaLnBrk="0" hangingPunct="0">
              <a:spcBef>
                <a:spcPts val="400"/>
              </a:spcBef>
              <a:buClr>
                <a:srgbClr val="335359"/>
              </a:buClr>
              <a:buFontTx/>
              <a:buChar char="•"/>
            </a:pPr>
            <a:r>
              <a:rPr lang="en-US" sz="3000"/>
              <a:t>Example: Nitrogen-containing compounds</a:t>
            </a:r>
          </a:p>
          <a:p>
            <a:pPr marL="742950" lvl="1" indent="-285750" eaLnBrk="0" hangingPunct="0">
              <a:spcBef>
                <a:spcPts val="400"/>
              </a:spcBef>
              <a:buClr>
                <a:srgbClr val="335359"/>
              </a:buClr>
              <a:buFontTx/>
              <a:buChar char="•"/>
            </a:pPr>
            <a:r>
              <a:rPr lang="en-US" sz="2800">
                <a:solidFill>
                  <a:srgbClr val="0070C0"/>
                </a:solidFill>
              </a:rPr>
              <a:t>NH</a:t>
            </a:r>
            <a:r>
              <a:rPr lang="en-US" sz="2800" baseline="-25000">
                <a:solidFill>
                  <a:srgbClr val="0070C0"/>
                </a:solidFill>
              </a:rPr>
              <a:t>3</a:t>
            </a:r>
            <a:r>
              <a:rPr lang="en-US" sz="2800">
                <a:solidFill>
                  <a:srgbClr val="0070C0"/>
                </a:solidFill>
              </a:rPr>
              <a:t>(</a:t>
            </a:r>
            <a:r>
              <a:rPr lang="en-US" sz="2800" i="1">
                <a:solidFill>
                  <a:srgbClr val="0070C0"/>
                </a:solidFill>
              </a:rPr>
              <a:t>aq</a:t>
            </a:r>
            <a:r>
              <a:rPr lang="en-US" sz="2800">
                <a:solidFill>
                  <a:srgbClr val="0070C0"/>
                </a:solidFill>
              </a:rPr>
              <a:t>)</a:t>
            </a:r>
            <a:r>
              <a:rPr lang="en-US" sz="2800"/>
              <a:t> + H</a:t>
            </a:r>
            <a:r>
              <a:rPr lang="en-US" sz="2800" baseline="-25000"/>
              <a:t>2</a:t>
            </a:r>
            <a:r>
              <a:rPr lang="en-US" sz="2800"/>
              <a:t>O(ℓ)  </a:t>
            </a:r>
            <a:r>
              <a:rPr lang="en-US" sz="3400"/>
              <a:t>⇌</a:t>
            </a:r>
            <a:r>
              <a:rPr lang="en-US" sz="2800"/>
              <a:t>  </a:t>
            </a:r>
            <a:r>
              <a:rPr lang="en-US" sz="2800">
                <a:solidFill>
                  <a:srgbClr val="C00000"/>
                </a:solidFill>
              </a:rPr>
              <a:t>NH</a:t>
            </a:r>
            <a:r>
              <a:rPr lang="en-US" sz="2800" baseline="-25000">
                <a:solidFill>
                  <a:srgbClr val="C00000"/>
                </a:solidFill>
              </a:rPr>
              <a:t>4</a:t>
            </a:r>
            <a:r>
              <a:rPr lang="en-US" sz="2800" baseline="30000">
                <a:solidFill>
                  <a:srgbClr val="C00000"/>
                </a:solidFill>
              </a:rPr>
              <a:t>+</a:t>
            </a:r>
            <a:r>
              <a:rPr lang="en-US" sz="2800">
                <a:solidFill>
                  <a:srgbClr val="C00000"/>
                </a:solidFill>
              </a:rPr>
              <a:t>(</a:t>
            </a:r>
            <a:r>
              <a:rPr lang="en-US" sz="2800" i="1">
                <a:solidFill>
                  <a:srgbClr val="C00000"/>
                </a:solidFill>
              </a:rPr>
              <a:t>aq</a:t>
            </a:r>
            <a:r>
              <a:rPr lang="en-US" sz="2800">
                <a:solidFill>
                  <a:srgbClr val="C00000"/>
                </a:solidFill>
              </a:rPr>
              <a:t>) </a:t>
            </a:r>
            <a:r>
              <a:rPr lang="en-US" sz="2800"/>
              <a:t>+ OH</a:t>
            </a:r>
            <a:r>
              <a:rPr lang="en-US" sz="2800" baseline="30000"/>
              <a:t>-</a:t>
            </a:r>
            <a:r>
              <a:rPr lang="en-US" sz="2800"/>
              <a:t>(</a:t>
            </a:r>
            <a:r>
              <a:rPr lang="en-US" sz="2800" i="1"/>
              <a:t>aq</a:t>
            </a:r>
            <a:r>
              <a:rPr lang="en-US" sz="2800"/>
              <a:t>)</a:t>
            </a:r>
          </a:p>
          <a:p>
            <a:pPr marL="742950" lvl="1" indent="-285750" eaLnBrk="0" hangingPunct="0">
              <a:spcBef>
                <a:spcPts val="400"/>
              </a:spcBef>
              <a:buClr>
                <a:srgbClr val="335359"/>
              </a:buClr>
            </a:pPr>
            <a:r>
              <a:rPr lang="en-US" sz="2800">
                <a:solidFill>
                  <a:srgbClr val="0070C0"/>
                </a:solidFill>
              </a:rPr>
              <a:t>     (base)</a:t>
            </a:r>
            <a:r>
              <a:rPr lang="en-US" sz="2800"/>
              <a:t>	         </a:t>
            </a:r>
            <a:r>
              <a:rPr lang="en-US" sz="2800">
                <a:solidFill>
                  <a:srgbClr val="C00000"/>
                </a:solidFill>
              </a:rPr>
              <a:t>(conjugate acid)</a:t>
            </a:r>
          </a:p>
        </p:txBody>
      </p:sp>
      <p:sp>
        <p:nvSpPr>
          <p:cNvPr id="22733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B24BF2C-0DF6-4550-8E3F-786331D8DEE4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12700"/>
            <a:ext cx="9163050" cy="64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D9107E-68AD-444B-ADA3-666AAA56C304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7772400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Weak Bases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29380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46200"/>
            <a:ext cx="91440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8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EF8BA33-8E24-4529-9952-CCE47CB5D325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4724400" cy="1447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Arial"/>
              </a:rPr>
              <a:t>Relative Strengths of Acids/Bases</a:t>
            </a:r>
          </a:p>
        </p:txBody>
      </p:sp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533400" y="1676400"/>
            <a:ext cx="4267200" cy="424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3000">
                <a:ea typeface="ＭＳ Ｐゴシック" charset="-128"/>
              </a:rPr>
              <a:t>Leveling Effect:</a:t>
            </a:r>
          </a:p>
          <a:p>
            <a:pPr>
              <a:buClr>
                <a:schemeClr val="accent2"/>
              </a:buClr>
            </a:pPr>
            <a:r>
              <a:rPr lang="en-US" sz="3000">
                <a:ea typeface="ＭＳ Ｐゴシック" charset="-128"/>
              </a:rPr>
              <a:t>  - H</a:t>
            </a:r>
            <a:r>
              <a:rPr lang="en-US" sz="3000" baseline="-25000">
                <a:ea typeface="ＭＳ Ｐゴシック" charset="-128"/>
              </a:rPr>
              <a:t>3</a:t>
            </a:r>
            <a:r>
              <a:rPr lang="en-US" sz="3000">
                <a:ea typeface="ＭＳ Ｐゴシック" charset="-128"/>
              </a:rPr>
              <a:t>O</a:t>
            </a:r>
            <a:r>
              <a:rPr lang="en-US" sz="3000" baseline="30000">
                <a:ea typeface="ＭＳ Ｐゴシック" charset="-128"/>
              </a:rPr>
              <a:t>+ </a:t>
            </a:r>
            <a:r>
              <a:rPr lang="en-US" sz="3000">
                <a:ea typeface="ＭＳ Ｐゴシック" charset="-128"/>
              </a:rPr>
              <a:t>is the strongest H</a:t>
            </a:r>
            <a:r>
              <a:rPr lang="en-US" sz="3000" baseline="30000">
                <a:ea typeface="ＭＳ Ｐゴシック" charset="-128"/>
              </a:rPr>
              <a:t>+ </a:t>
            </a:r>
            <a:r>
              <a:rPr lang="en-US" sz="3000">
                <a:ea typeface="ＭＳ Ｐゴシック" charset="-128"/>
              </a:rPr>
              <a:t>donor that can exist in water.</a:t>
            </a:r>
          </a:p>
          <a:p>
            <a:pPr>
              <a:buClr>
                <a:schemeClr val="accent2"/>
              </a:buClr>
            </a:pPr>
            <a:r>
              <a:rPr lang="en-US" sz="3000">
                <a:ea typeface="ＭＳ Ｐゴシック" charset="-128"/>
              </a:rPr>
              <a:t>  - Strong acids all have the same strength in water; they are completely converted into H</a:t>
            </a:r>
            <a:r>
              <a:rPr lang="en-US" sz="3000" baseline="-25000">
                <a:ea typeface="ＭＳ Ｐゴシック" charset="-128"/>
              </a:rPr>
              <a:t>3</a:t>
            </a:r>
            <a:r>
              <a:rPr lang="en-US" sz="3000">
                <a:ea typeface="ＭＳ Ｐゴシック" charset="-128"/>
              </a:rPr>
              <a:t>O</a:t>
            </a:r>
            <a:r>
              <a:rPr lang="en-US" sz="3000" baseline="30000">
                <a:ea typeface="ＭＳ Ｐゴシック" charset="-128"/>
              </a:rPr>
              <a:t>+ </a:t>
            </a:r>
            <a:r>
              <a:rPr lang="en-US" sz="3000">
                <a:ea typeface="ＭＳ Ｐゴシック" charset="-128"/>
              </a:rPr>
              <a:t>ions.</a:t>
            </a:r>
          </a:p>
        </p:txBody>
      </p:sp>
      <p:pic>
        <p:nvPicPr>
          <p:cNvPr id="23040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0"/>
            <a:ext cx="44196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040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8BB1F02-DD09-4BD5-AF70-21A2AC6EFD51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3245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6439B91-3FCF-4C16-99D3-7C900F2E4E4A}" type="slidenum">
              <a:rPr lang="en-US"/>
              <a:pPr/>
              <a:t>14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1371600"/>
            <a:ext cx="8458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3200" b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15.1  Acids and Bases: The </a:t>
            </a:r>
            <a:r>
              <a:rPr lang="en-US" sz="2600" dirty="0" err="1" smtClean="0">
                <a:solidFill>
                  <a:srgbClr val="000000"/>
                </a:solidFill>
                <a:latin typeface="+mn-lt"/>
                <a:cs typeface="Wingdings" charset="2"/>
              </a:rPr>
              <a:t>Br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  <a:cs typeface="Wingdings" charset="2"/>
              </a:rPr>
              <a:t>Ø</a:t>
            </a:r>
            <a:r>
              <a:rPr lang="en-US" sz="2600" dirty="0" err="1" smtClean="0">
                <a:solidFill>
                  <a:srgbClr val="000000"/>
                </a:solidFill>
                <a:latin typeface="+mn-lt"/>
                <a:cs typeface="Wingdings" charset="2"/>
              </a:rPr>
              <a:t>nsted</a:t>
            </a: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–</a:t>
            </a: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Lowry Model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FF"/>
                </a:solidFill>
                <a:latin typeface="+mn-lt"/>
                <a:cs typeface="Wingdings" charset="2"/>
              </a:rPr>
              <a:t>15.2  Acid Strength and Molecular Structure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15.3  pH and the Autoionization of Water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15.4  Calculations Involving pH, </a:t>
            </a:r>
            <a:r>
              <a:rPr lang="en-US" sz="2600" i="1" dirty="0" err="1" smtClean="0">
                <a:solidFill>
                  <a:srgbClr val="000000"/>
                </a:solidFill>
                <a:latin typeface="+mn-lt"/>
                <a:cs typeface="Wingdings" charset="2"/>
              </a:rPr>
              <a:t>K</a:t>
            </a:r>
            <a:r>
              <a:rPr lang="en-US" sz="2600" baseline="-25000" dirty="0" err="1" smtClean="0">
                <a:solidFill>
                  <a:srgbClr val="000000"/>
                </a:solidFill>
                <a:latin typeface="+mn-lt"/>
                <a:cs typeface="Wingdings" charset="2"/>
              </a:rPr>
              <a:t>a</a:t>
            </a: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, and </a:t>
            </a:r>
            <a:r>
              <a:rPr lang="en-US" sz="2600" i="1" dirty="0" smtClean="0">
                <a:solidFill>
                  <a:srgbClr val="000000"/>
                </a:solidFill>
                <a:latin typeface="+mn-lt"/>
                <a:cs typeface="Wingdings" charset="2"/>
              </a:rPr>
              <a:t>K</a:t>
            </a:r>
            <a:r>
              <a:rPr lang="en-US" sz="2600" baseline="-25000" dirty="0" smtClean="0">
                <a:solidFill>
                  <a:srgbClr val="000000"/>
                </a:solidFill>
                <a:latin typeface="+mn-lt"/>
                <a:cs typeface="Wingdings" charset="2"/>
              </a:rPr>
              <a:t>b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15.5  Polyprotic Acids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15.6  pH of Salt Solutions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15.7  The Common-Ion Effect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15.8  pH Buffers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15.9  pH Indicators and Acid–Base Titrations</a:t>
            </a:r>
            <a:endParaRPr lang="en-US" sz="2600" dirty="0">
              <a:solidFill>
                <a:srgbClr val="000000"/>
              </a:solidFill>
              <a:cs typeface="Wingdings" charset="2"/>
            </a:endParaRP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15.10  Solubility </a:t>
            </a:r>
            <a:r>
              <a:rPr lang="en-US" sz="2600" dirty="0" err="1" smtClean="0">
                <a:solidFill>
                  <a:srgbClr val="000000"/>
                </a:solidFill>
                <a:cs typeface="Wingdings" charset="2"/>
              </a:rPr>
              <a:t>Equilibria</a:t>
            </a:r>
            <a:endParaRPr lang="en-US" sz="2600" dirty="0">
              <a:solidFill>
                <a:srgbClr val="000000"/>
              </a:solidFill>
              <a:cs typeface="Wingdings" charset="2"/>
            </a:endParaRPr>
          </a:p>
          <a:p>
            <a:pPr eaLnBrk="1" hangingPunct="1">
              <a:spcBef>
                <a:spcPts val="900"/>
              </a:spcBef>
              <a:defRPr/>
            </a:pPr>
            <a:endParaRPr lang="en-US" sz="2600" dirty="0" smtClean="0">
              <a:solidFill>
                <a:srgbClr val="000000"/>
              </a:solidFill>
              <a:latin typeface="+mn-lt"/>
              <a:cs typeface="Wingdings" charset="2"/>
            </a:endParaRPr>
          </a:p>
          <a:p>
            <a:pPr eaLnBrk="1" hangingPunct="1">
              <a:defRPr/>
            </a:pPr>
            <a:endParaRPr lang="en-US" sz="2600" dirty="0">
              <a:solidFill>
                <a:srgbClr val="000000"/>
              </a:solidFill>
              <a:latin typeface="+mn-lt"/>
              <a:cs typeface="Wingdings" charset="2"/>
            </a:endParaRPr>
          </a:p>
        </p:txBody>
      </p:sp>
      <p:pic>
        <p:nvPicPr>
          <p:cNvPr id="23245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3025" y="3379788"/>
            <a:ext cx="2281238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9248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Factors Affecting Acid Strength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3450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3022454-638F-4CE3-952A-872E58F662D4}" type="slidenum">
              <a:rPr lang="en-US"/>
              <a:pPr/>
              <a:t>15</a:t>
            </a:fld>
            <a:endParaRPr lang="en-US"/>
          </a:p>
        </p:txBody>
      </p:sp>
      <p:pic>
        <p:nvPicPr>
          <p:cNvPr id="23450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5338" y="1371600"/>
            <a:ext cx="2278062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502" name="Content Placeholder 2"/>
          <p:cNvSpPr txBox="1">
            <a:spLocks/>
          </p:cNvSpPr>
          <p:nvPr/>
        </p:nvSpPr>
        <p:spPr bwMode="auto">
          <a:xfrm>
            <a:off x="381000" y="1676400"/>
            <a:ext cx="5334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3D3E"/>
              </a:buClr>
              <a:buFontTx/>
              <a:buChar char="•"/>
            </a:pPr>
            <a:r>
              <a:rPr lang="en-US" sz="3200">
                <a:ea typeface="ＭＳ Ｐゴシック" charset="-128"/>
              </a:rPr>
              <a:t>Greater number of oxygen atoms in anion provides greater stability due to delocalization of the negative charge over more electronegative atoms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9248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Factors Affecting Acid Strength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35524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3733800" cy="2743200"/>
          </a:xfrm>
        </p:spPr>
        <p:txBody>
          <a:bodyPr/>
          <a:lstStyle/>
          <a:p>
            <a:pPr marL="112713" lvl="1" indent="0">
              <a:buFontTx/>
              <a:buNone/>
            </a:pPr>
            <a:r>
              <a:rPr lang="en-US" sz="3200" smtClean="0">
                <a:latin typeface="Arial" charset="0"/>
                <a:cs typeface="Arial" charset="0"/>
              </a:rPr>
              <a:t>Oxidation Number:</a:t>
            </a:r>
          </a:p>
          <a:p>
            <a:pPr marL="112713" lvl="1" indent="0">
              <a:buFontTx/>
              <a:buNone/>
            </a:pPr>
            <a:r>
              <a:rPr lang="en-US" sz="3200" smtClean="0">
                <a:latin typeface="Arial" charset="0"/>
                <a:cs typeface="Arial" charset="0"/>
              </a:rPr>
              <a:t>The greater the number of oxygen atoms, the stronger the acid</a:t>
            </a:r>
          </a:p>
        </p:txBody>
      </p:sp>
      <p:pic>
        <p:nvPicPr>
          <p:cNvPr id="23552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1270000"/>
            <a:ext cx="3925888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2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8E367A6-4008-4718-B422-727E08B99DAC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7315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900" dirty="0" smtClean="0">
                <a:cs typeface="Arial"/>
              </a:rPr>
              <a:t>Electronegativity and Acid Strength</a:t>
            </a:r>
          </a:p>
        </p:txBody>
      </p:sp>
      <p:pic>
        <p:nvPicPr>
          <p:cNvPr id="236548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2238" y="1247775"/>
            <a:ext cx="634047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6549" name="Straight Arrow Connector 12"/>
          <p:cNvCxnSpPr>
            <a:cxnSpLocks noChangeShapeType="1"/>
          </p:cNvCxnSpPr>
          <p:nvPr/>
        </p:nvCxnSpPr>
        <p:spPr bwMode="auto">
          <a:xfrm flipV="1">
            <a:off x="8534400" y="1600200"/>
            <a:ext cx="0" cy="4495800"/>
          </a:xfrm>
          <a:prstGeom prst="straightConnector1">
            <a:avLst/>
          </a:prstGeom>
          <a:noFill/>
          <a:ln w="50800">
            <a:solidFill>
              <a:srgbClr val="C00000"/>
            </a:solidFill>
            <a:round/>
            <a:headEnd/>
            <a:tailEnd type="arrow" w="med" len="med"/>
          </a:ln>
        </p:spPr>
      </p:cxnSp>
      <p:sp>
        <p:nvSpPr>
          <p:cNvPr id="236550" name="TextBox 13"/>
          <p:cNvSpPr txBox="1">
            <a:spLocks noChangeArrowheads="1"/>
          </p:cNvSpPr>
          <p:nvPr/>
        </p:nvSpPr>
        <p:spPr bwMode="auto">
          <a:xfrm rot="-5400000">
            <a:off x="5946775" y="3711575"/>
            <a:ext cx="45307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ea typeface="ＭＳ Ｐゴシック" charset="-128"/>
              </a:rPr>
              <a:t>Electronegativity / Acid Strength</a:t>
            </a:r>
          </a:p>
        </p:txBody>
      </p:sp>
      <p:sp>
        <p:nvSpPr>
          <p:cNvPr id="23655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375EBCF-B7ED-4600-911B-6D626CD35E20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3859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B11EEAA-EFE9-48F3-A52D-12059820AE1F}" type="slidenum">
              <a:rPr lang="en-US"/>
              <a:pPr/>
              <a:t>18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1371600"/>
            <a:ext cx="8458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3200" b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latin typeface="+mn-lt"/>
                <a:cs typeface="Wingdings" charset="2"/>
              </a:rPr>
              <a:t>15.1  Acids and Bases: The </a:t>
            </a:r>
            <a:r>
              <a:rPr lang="en-US" sz="2600" dirty="0" err="1" smtClean="0">
                <a:latin typeface="+mn-lt"/>
                <a:cs typeface="Wingdings" charset="2"/>
              </a:rPr>
              <a:t>Br</a:t>
            </a:r>
            <a:r>
              <a:rPr lang="en-US" sz="2000" dirty="0" err="1" smtClean="0">
                <a:latin typeface="+mn-lt"/>
                <a:cs typeface="Wingdings" charset="2"/>
              </a:rPr>
              <a:t>Ø</a:t>
            </a:r>
            <a:r>
              <a:rPr lang="en-US" sz="2600" dirty="0" err="1" smtClean="0">
                <a:latin typeface="+mn-lt"/>
                <a:cs typeface="Wingdings" charset="2"/>
              </a:rPr>
              <a:t>nsted</a:t>
            </a: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–</a:t>
            </a:r>
            <a:r>
              <a:rPr lang="en-US" sz="2600" dirty="0" smtClean="0">
                <a:latin typeface="+mn-lt"/>
                <a:cs typeface="Wingdings" charset="2"/>
              </a:rPr>
              <a:t>Lowry Model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15.2  Acid Strength and Molecular Structure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FF"/>
                </a:solidFill>
                <a:latin typeface="+mn-lt"/>
                <a:cs typeface="Wingdings" charset="2"/>
              </a:rPr>
              <a:t>15.3  pH and the Autoionization of Water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15.4  Calculations Involving pH, </a:t>
            </a:r>
            <a:r>
              <a:rPr lang="en-US" sz="2600" i="1" dirty="0" err="1" smtClean="0">
                <a:solidFill>
                  <a:srgbClr val="000000"/>
                </a:solidFill>
                <a:latin typeface="+mn-lt"/>
                <a:cs typeface="Wingdings" charset="2"/>
              </a:rPr>
              <a:t>K</a:t>
            </a:r>
            <a:r>
              <a:rPr lang="en-US" sz="2600" baseline="-25000" dirty="0" err="1" smtClean="0">
                <a:solidFill>
                  <a:srgbClr val="000000"/>
                </a:solidFill>
                <a:latin typeface="+mn-lt"/>
                <a:cs typeface="Wingdings" charset="2"/>
              </a:rPr>
              <a:t>a</a:t>
            </a: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, and </a:t>
            </a:r>
            <a:r>
              <a:rPr lang="en-US" sz="2600" i="1" dirty="0" smtClean="0">
                <a:solidFill>
                  <a:srgbClr val="000000"/>
                </a:solidFill>
                <a:latin typeface="+mn-lt"/>
                <a:cs typeface="Wingdings" charset="2"/>
              </a:rPr>
              <a:t>K</a:t>
            </a:r>
            <a:r>
              <a:rPr lang="en-US" sz="2600" baseline="-25000" dirty="0" smtClean="0">
                <a:solidFill>
                  <a:srgbClr val="000000"/>
                </a:solidFill>
                <a:latin typeface="+mn-lt"/>
                <a:cs typeface="Wingdings" charset="2"/>
              </a:rPr>
              <a:t>b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15.5  Polyprotic Acids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15.6  pH of Salt Solutions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15.7  The Common-Ion Effect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15.8  pH Buffers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15.9  pH Indicators and Acid–Base Titrations</a:t>
            </a:r>
            <a:endParaRPr lang="en-US" sz="2600" dirty="0">
              <a:solidFill>
                <a:srgbClr val="000000"/>
              </a:solidFill>
              <a:cs typeface="Wingdings" charset="2"/>
            </a:endParaRP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15.10  Solubility </a:t>
            </a:r>
            <a:r>
              <a:rPr lang="en-US" sz="2600" dirty="0" err="1" smtClean="0">
                <a:solidFill>
                  <a:srgbClr val="000000"/>
                </a:solidFill>
                <a:cs typeface="Wingdings" charset="2"/>
              </a:rPr>
              <a:t>Equilibria</a:t>
            </a:r>
            <a:endParaRPr lang="en-US" sz="2600" dirty="0">
              <a:solidFill>
                <a:srgbClr val="000000"/>
              </a:solidFill>
              <a:cs typeface="Wingdings" charset="2"/>
            </a:endParaRPr>
          </a:p>
          <a:p>
            <a:pPr eaLnBrk="1" hangingPunct="1">
              <a:spcBef>
                <a:spcPts val="900"/>
              </a:spcBef>
              <a:defRPr/>
            </a:pPr>
            <a:endParaRPr lang="en-US" sz="2600" dirty="0" smtClean="0">
              <a:solidFill>
                <a:srgbClr val="000000"/>
              </a:solidFill>
              <a:latin typeface="+mn-lt"/>
              <a:cs typeface="Wingdings" charset="2"/>
            </a:endParaRPr>
          </a:p>
          <a:p>
            <a:pPr eaLnBrk="1" hangingPunct="1">
              <a:defRPr/>
            </a:pPr>
            <a:endParaRPr lang="en-US" sz="2600" dirty="0">
              <a:solidFill>
                <a:srgbClr val="000000"/>
              </a:solidFill>
              <a:latin typeface="+mn-lt"/>
              <a:cs typeface="Wingdings" charset="2"/>
            </a:endParaRPr>
          </a:p>
        </p:txBody>
      </p:sp>
      <p:pic>
        <p:nvPicPr>
          <p:cNvPr id="23859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3025" y="3379788"/>
            <a:ext cx="2281238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cs typeface="Arial"/>
              </a:rPr>
              <a:t>Autoionization</a:t>
            </a:r>
            <a:r>
              <a:rPr lang="en-US" dirty="0" smtClean="0">
                <a:cs typeface="Arial"/>
              </a:rPr>
              <a:t> of Water</a:t>
            </a:r>
          </a:p>
        </p:txBody>
      </p:sp>
      <p:sp>
        <p:nvSpPr>
          <p:cNvPr id="455780" name="TextBox 4"/>
          <p:cNvSpPr txBox="1">
            <a:spLocks noChangeArrowheads="1"/>
          </p:cNvSpPr>
          <p:nvPr/>
        </p:nvSpPr>
        <p:spPr bwMode="auto">
          <a:xfrm>
            <a:off x="533400" y="5181600"/>
            <a:ext cx="8229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ea typeface="ＭＳ Ｐゴシック" charset="-128"/>
              </a:rPr>
              <a:t>In absence of other acids or bases at 298 K:		[H</a:t>
            </a:r>
            <a:r>
              <a:rPr lang="en-US" sz="3200" baseline="-25000">
                <a:ea typeface="ＭＳ Ｐゴシック" charset="-128"/>
              </a:rPr>
              <a:t>3</a:t>
            </a:r>
            <a:r>
              <a:rPr lang="en-US" sz="3200">
                <a:ea typeface="ＭＳ Ｐゴシック" charset="-128"/>
              </a:rPr>
              <a:t>O</a:t>
            </a:r>
            <a:r>
              <a:rPr lang="en-US" sz="3200" baseline="30000">
                <a:ea typeface="ＭＳ Ｐゴシック" charset="-128"/>
              </a:rPr>
              <a:t>+</a:t>
            </a:r>
            <a:r>
              <a:rPr lang="en-US" sz="3200">
                <a:ea typeface="ＭＳ Ｐゴシック" charset="-128"/>
              </a:rPr>
              <a:t>] = [OH</a:t>
            </a:r>
            <a:r>
              <a:rPr lang="en-US" sz="3200" baseline="30000">
                <a:ea typeface="ＭＳ Ｐゴシック" charset="-128"/>
              </a:rPr>
              <a:t>-</a:t>
            </a:r>
            <a:r>
              <a:rPr lang="en-US" sz="3200">
                <a:ea typeface="ＭＳ Ｐゴシック" charset="-128"/>
              </a:rPr>
              <a:t>] = 1 × 10</a:t>
            </a:r>
            <a:r>
              <a:rPr lang="en-US" sz="3200" baseline="30000">
                <a:ea typeface="ＭＳ Ｐゴシック" charset="-128"/>
              </a:rPr>
              <a:t>-7</a:t>
            </a:r>
            <a:r>
              <a:rPr lang="en-US" sz="3200">
                <a:ea typeface="ＭＳ Ｐゴシック" charset="-128"/>
              </a:rPr>
              <a:t> </a:t>
            </a:r>
            <a:r>
              <a:rPr lang="en-US" sz="3200" i="1">
                <a:ea typeface="ＭＳ Ｐゴシック" charset="-128"/>
              </a:rPr>
              <a:t>M</a:t>
            </a:r>
          </a:p>
        </p:txBody>
      </p:sp>
      <p:graphicFrame>
        <p:nvGraphicFramePr>
          <p:cNvPr id="455774" name="Object 94"/>
          <p:cNvGraphicFramePr>
            <a:graphicFrameLocks noChangeAspect="1"/>
          </p:cNvGraphicFramePr>
          <p:nvPr/>
        </p:nvGraphicFramePr>
        <p:xfrm>
          <a:off x="668338" y="3962400"/>
          <a:ext cx="2667000" cy="1185863"/>
        </p:xfrm>
        <a:graphic>
          <a:graphicData uri="http://schemas.openxmlformats.org/presentationml/2006/ole">
            <p:oleObj spid="_x0000_s455774" name="Equation" r:id="rId4" imgW="1143276" imgH="507939" progId="">
              <p:embed/>
            </p:oleObj>
          </a:graphicData>
        </a:graphic>
      </p:graphicFrame>
      <p:graphicFrame>
        <p:nvGraphicFramePr>
          <p:cNvPr id="455775" name="Object 9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455775" name="Equation" r:id="rId5" imgW="113956" imgH="215801" progId="Equation.3">
              <p:embed/>
            </p:oleObj>
          </a:graphicData>
        </a:graphic>
      </p:graphicFrame>
      <p:graphicFrame>
        <p:nvGraphicFramePr>
          <p:cNvPr id="455776" name="Object 96"/>
          <p:cNvGraphicFramePr>
            <a:graphicFrameLocks noChangeAspect="1"/>
          </p:cNvGraphicFramePr>
          <p:nvPr/>
        </p:nvGraphicFramePr>
        <p:xfrm>
          <a:off x="3971925" y="4121150"/>
          <a:ext cx="4703763" cy="762000"/>
        </p:xfrm>
        <a:graphic>
          <a:graphicData uri="http://schemas.openxmlformats.org/presentationml/2006/ole">
            <p:oleObj spid="_x0000_s455776" name="Equation" r:id="rId6" imgW="1726833" imgH="279446" progId="">
              <p:embed/>
            </p:oleObj>
          </a:graphicData>
        </a:graphic>
      </p:graphicFrame>
      <p:pic>
        <p:nvPicPr>
          <p:cNvPr id="455781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1447800"/>
            <a:ext cx="861060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578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8375" y="6553200"/>
            <a:ext cx="357188" cy="206375"/>
          </a:xfrm>
          <a:noFill/>
          <a:ln>
            <a:miter lim="800000"/>
            <a:headEnd/>
            <a:tailEnd/>
          </a:ln>
        </p:spPr>
        <p:txBody>
          <a:bodyPr wrap="square" tIns="45720" bIns="45720" anchor="t"/>
          <a:lstStyle/>
          <a:p>
            <a:pPr algn="l"/>
            <a:fld id="{2FF5B38C-47AA-414A-867E-85EB16714644}" type="slidenum">
              <a:rPr lang="en-US" smtClean="0"/>
              <a:pPr algn="l"/>
              <a:t>19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277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98FB86C-D09C-40E8-A773-DCB7C6A0941C}" type="slidenum">
              <a:rPr lang="en-US"/>
              <a:pPr/>
              <a:t>2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1371600"/>
            <a:ext cx="8458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3200" b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FF"/>
                </a:solidFill>
                <a:latin typeface="+mn-lt"/>
                <a:cs typeface="Wingdings" charset="2"/>
              </a:rPr>
              <a:t>15.1  Acids and Bases: The </a:t>
            </a:r>
            <a:r>
              <a:rPr lang="en-US" sz="2600" dirty="0" err="1" smtClean="0">
                <a:solidFill>
                  <a:srgbClr val="0000FF"/>
                </a:solidFill>
                <a:latin typeface="+mn-lt"/>
                <a:cs typeface="Wingdings" charset="2"/>
              </a:rPr>
              <a:t>Br</a:t>
            </a:r>
            <a:r>
              <a:rPr lang="en-US" sz="2000" dirty="0" err="1" smtClean="0">
                <a:solidFill>
                  <a:srgbClr val="0000FF"/>
                </a:solidFill>
                <a:latin typeface="+mn-lt"/>
                <a:cs typeface="Wingdings" charset="2"/>
              </a:rPr>
              <a:t>Ø</a:t>
            </a:r>
            <a:r>
              <a:rPr lang="en-US" sz="2600" dirty="0" err="1" smtClean="0">
                <a:solidFill>
                  <a:srgbClr val="0000FF"/>
                </a:solidFill>
                <a:latin typeface="+mn-lt"/>
                <a:cs typeface="Wingdings" charset="2"/>
              </a:rPr>
              <a:t>nsted</a:t>
            </a:r>
            <a:r>
              <a:rPr lang="en-US" sz="2600" dirty="0" smtClean="0">
                <a:solidFill>
                  <a:srgbClr val="0000FF"/>
                </a:solidFill>
                <a:latin typeface="+mn-lt"/>
                <a:cs typeface="Wingdings" charset="2"/>
              </a:rPr>
              <a:t>–Lowry Model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15.2  Acid Strength and Molecular Structure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15.3  pH and the Autoionization of Water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15.4  Calculations Involving pH, </a:t>
            </a:r>
            <a:r>
              <a:rPr lang="en-US" sz="2600" i="1" dirty="0" err="1" smtClean="0">
                <a:solidFill>
                  <a:srgbClr val="000000"/>
                </a:solidFill>
                <a:latin typeface="+mn-lt"/>
                <a:cs typeface="Wingdings" charset="2"/>
              </a:rPr>
              <a:t>K</a:t>
            </a:r>
            <a:r>
              <a:rPr lang="en-US" sz="2600" baseline="-25000" dirty="0" err="1" smtClean="0">
                <a:solidFill>
                  <a:srgbClr val="000000"/>
                </a:solidFill>
                <a:latin typeface="+mn-lt"/>
                <a:cs typeface="Wingdings" charset="2"/>
              </a:rPr>
              <a:t>a</a:t>
            </a: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, and </a:t>
            </a:r>
            <a:r>
              <a:rPr lang="en-US" sz="2600" i="1" dirty="0" smtClean="0">
                <a:solidFill>
                  <a:srgbClr val="000000"/>
                </a:solidFill>
                <a:latin typeface="+mn-lt"/>
                <a:cs typeface="Wingdings" charset="2"/>
              </a:rPr>
              <a:t>K</a:t>
            </a:r>
            <a:r>
              <a:rPr lang="en-US" sz="2600" baseline="-25000" dirty="0" smtClean="0">
                <a:solidFill>
                  <a:srgbClr val="000000"/>
                </a:solidFill>
                <a:latin typeface="+mn-lt"/>
                <a:cs typeface="Wingdings" charset="2"/>
              </a:rPr>
              <a:t>b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15.5  Polyprotic Acids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15.6  pH of Salt Solutions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15.7  The Common-Ion Effect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15.8  pH Buffers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15.9  pH Indicators and Acid–Base Titrations</a:t>
            </a:r>
            <a:endParaRPr lang="en-US" sz="2600" dirty="0">
              <a:solidFill>
                <a:srgbClr val="000000"/>
              </a:solidFill>
              <a:cs typeface="Wingdings" charset="2"/>
            </a:endParaRP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15.10  Solubility </a:t>
            </a:r>
            <a:r>
              <a:rPr lang="en-US" sz="2600" dirty="0" err="1" smtClean="0">
                <a:solidFill>
                  <a:srgbClr val="000000"/>
                </a:solidFill>
                <a:cs typeface="Wingdings" charset="2"/>
              </a:rPr>
              <a:t>Equilibria</a:t>
            </a:r>
            <a:endParaRPr lang="en-US" sz="2600" dirty="0">
              <a:solidFill>
                <a:srgbClr val="000000"/>
              </a:solidFill>
              <a:cs typeface="Wingdings" charset="2"/>
            </a:endParaRPr>
          </a:p>
          <a:p>
            <a:pPr eaLnBrk="1" hangingPunct="1">
              <a:spcBef>
                <a:spcPts val="900"/>
              </a:spcBef>
              <a:defRPr/>
            </a:pPr>
            <a:endParaRPr lang="en-US" sz="2600" dirty="0" smtClean="0">
              <a:solidFill>
                <a:srgbClr val="000000"/>
              </a:solidFill>
              <a:latin typeface="+mn-lt"/>
              <a:cs typeface="Wingdings" charset="2"/>
            </a:endParaRPr>
          </a:p>
          <a:p>
            <a:pPr eaLnBrk="1" hangingPunct="1">
              <a:defRPr/>
            </a:pPr>
            <a:endParaRPr lang="en-US" sz="2600" dirty="0">
              <a:solidFill>
                <a:srgbClr val="000000"/>
              </a:solidFill>
              <a:latin typeface="+mn-lt"/>
              <a:cs typeface="Wingdings" charset="2"/>
            </a:endParaRPr>
          </a:p>
        </p:txBody>
      </p:sp>
      <p:pic>
        <p:nvPicPr>
          <p:cNvPr id="3277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3025" y="3379788"/>
            <a:ext cx="2281238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4191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Arial"/>
              </a:rPr>
              <a:t>The pH Scale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06413" y="1752600"/>
            <a:ext cx="3989387" cy="14620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277813" indent="-233363">
              <a:spcBef>
                <a:spcPts val="3000"/>
              </a:spcBef>
              <a:buClr>
                <a:schemeClr val="accent2"/>
              </a:buClr>
              <a:buFont typeface="Arial"/>
              <a:buChar char="•"/>
              <a:defRPr/>
            </a:pPr>
            <a:r>
              <a:rPr lang="en-US" sz="3200" dirty="0" smtClean="0">
                <a:latin typeface="Arial"/>
                <a:cs typeface="Arial"/>
              </a:rPr>
              <a:t>pH </a:t>
            </a:r>
            <a:r>
              <a:rPr lang="en-US" sz="3200" dirty="0">
                <a:latin typeface="Arial"/>
                <a:cs typeface="Arial"/>
              </a:rPr>
              <a:t>= -log[H</a:t>
            </a:r>
            <a:r>
              <a:rPr lang="en-US" sz="3200" baseline="30000" dirty="0">
                <a:latin typeface="Arial"/>
                <a:cs typeface="Arial"/>
              </a:rPr>
              <a:t>+</a:t>
            </a:r>
            <a:r>
              <a:rPr lang="en-US" sz="3200" dirty="0">
                <a:latin typeface="Arial"/>
                <a:cs typeface="Arial"/>
              </a:rPr>
              <a:t>]</a:t>
            </a:r>
          </a:p>
          <a:p>
            <a:pPr>
              <a:spcBef>
                <a:spcPts val="300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en-US" sz="3200" dirty="0">
                <a:latin typeface="Arial"/>
                <a:cs typeface="Arial"/>
              </a:rPr>
              <a:t>  </a:t>
            </a:r>
            <a:r>
              <a:rPr lang="en-US" sz="3200" dirty="0" err="1">
                <a:latin typeface="Arial"/>
                <a:cs typeface="Arial"/>
              </a:rPr>
              <a:t>pOH</a:t>
            </a:r>
            <a:r>
              <a:rPr lang="en-US" sz="3200" dirty="0">
                <a:latin typeface="Arial"/>
                <a:cs typeface="Arial"/>
              </a:rPr>
              <a:t> = -log[OH</a:t>
            </a:r>
            <a:r>
              <a:rPr lang="en-US" sz="3200" baseline="30000" dirty="0">
                <a:latin typeface="Arial"/>
                <a:cs typeface="Arial"/>
              </a:rPr>
              <a:t>-</a:t>
            </a:r>
            <a:r>
              <a:rPr lang="en-US" sz="3200" dirty="0">
                <a:latin typeface="Arial"/>
                <a:cs typeface="Arial"/>
              </a:rPr>
              <a:t>]</a:t>
            </a:r>
          </a:p>
        </p:txBody>
      </p:sp>
      <p:graphicFrame>
        <p:nvGraphicFramePr>
          <p:cNvPr id="457762" name="Object 34"/>
          <p:cNvGraphicFramePr>
            <a:graphicFrameLocks noChangeAspect="1"/>
          </p:cNvGraphicFramePr>
          <p:nvPr/>
        </p:nvGraphicFramePr>
        <p:xfrm>
          <a:off x="842963" y="3352800"/>
          <a:ext cx="4484687" cy="720725"/>
        </p:xfrm>
        <a:graphic>
          <a:graphicData uri="http://schemas.openxmlformats.org/presentationml/2006/ole">
            <p:oleObj spid="_x0000_s457762" name="Equation" r:id="rId4" imgW="1739510" imgH="279446" progId="">
              <p:embed/>
            </p:oleObj>
          </a:graphicData>
        </a:graphic>
      </p:graphicFrame>
      <p:sp>
        <p:nvSpPr>
          <p:cNvPr id="457767" name="TextBox 6"/>
          <p:cNvSpPr txBox="1">
            <a:spLocks noChangeArrowheads="1"/>
          </p:cNvSpPr>
          <p:nvPr/>
        </p:nvSpPr>
        <p:spPr bwMode="auto">
          <a:xfrm>
            <a:off x="609600" y="4191000"/>
            <a:ext cx="47720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400">
                <a:ea typeface="ＭＳ Ｐゴシック" charset="-128"/>
              </a:rPr>
              <a:t> </a:t>
            </a:r>
            <a:r>
              <a:rPr lang="en-US" sz="3200">
                <a:ea typeface="ＭＳ Ｐゴシック" charset="-128"/>
              </a:rPr>
              <a:t>Log form of </a:t>
            </a:r>
            <a:r>
              <a:rPr lang="en-US" sz="3200" i="1">
                <a:ea typeface="ＭＳ Ｐゴシック" charset="-128"/>
              </a:rPr>
              <a:t>K</a:t>
            </a:r>
            <a:r>
              <a:rPr lang="en-US" sz="3200" baseline="-25000">
                <a:ea typeface="ＭＳ Ｐゴシック" charset="-128"/>
              </a:rPr>
              <a:t>w</a:t>
            </a:r>
            <a:r>
              <a:rPr lang="en-US" sz="3200">
                <a:ea typeface="ＭＳ Ｐゴシック" charset="-128"/>
              </a:rPr>
              <a:t>:</a:t>
            </a:r>
          </a:p>
          <a:p>
            <a:pPr>
              <a:spcBef>
                <a:spcPts val="1800"/>
              </a:spcBef>
            </a:pPr>
            <a:r>
              <a:rPr lang="en-US" sz="3200">
                <a:ea typeface="ＭＳ Ｐゴシック" charset="-128"/>
              </a:rPr>
              <a:t> -log(</a:t>
            </a:r>
            <a:r>
              <a:rPr lang="en-US" sz="3200" i="1">
                <a:ea typeface="ＭＳ Ｐゴシック" charset="-128"/>
              </a:rPr>
              <a:t>K</a:t>
            </a:r>
            <a:r>
              <a:rPr lang="en-US" sz="3200" baseline="-25000">
                <a:ea typeface="ＭＳ Ｐゴシック" charset="-128"/>
              </a:rPr>
              <a:t>w</a:t>
            </a:r>
            <a:r>
              <a:rPr lang="en-US" sz="3200">
                <a:ea typeface="ＭＳ Ｐゴシック" charset="-128"/>
              </a:rPr>
              <a:t>)= -log([H</a:t>
            </a:r>
            <a:r>
              <a:rPr lang="en-US" sz="3200" baseline="30000">
                <a:ea typeface="ＭＳ Ｐゴシック" charset="-128"/>
              </a:rPr>
              <a:t>+</a:t>
            </a:r>
            <a:r>
              <a:rPr lang="en-US" sz="3200">
                <a:ea typeface="ＭＳ Ｐゴシック" charset="-128"/>
              </a:rPr>
              <a:t>] [OH</a:t>
            </a:r>
            <a:r>
              <a:rPr lang="en-US" sz="3200" baseline="30000">
                <a:ea typeface="ＭＳ Ｐゴシック" charset="-128"/>
              </a:rPr>
              <a:t>-</a:t>
            </a:r>
            <a:r>
              <a:rPr lang="en-US" sz="3200">
                <a:ea typeface="ＭＳ Ｐゴシック" charset="-128"/>
              </a:rPr>
              <a:t>])</a:t>
            </a:r>
          </a:p>
          <a:p>
            <a:pPr>
              <a:spcBef>
                <a:spcPts val="1800"/>
              </a:spcBef>
            </a:pPr>
            <a:r>
              <a:rPr lang="en-US" sz="3200">
                <a:ea typeface="ＭＳ Ｐゴシック" charset="-128"/>
              </a:rPr>
              <a:t> 14.00 = pH + pOH</a:t>
            </a:r>
          </a:p>
        </p:txBody>
      </p:sp>
      <p:pic>
        <p:nvPicPr>
          <p:cNvPr id="457768" name="Picture 8"/>
          <p:cNvPicPr>
            <a:picLocks noChangeAspect="1" noChangeArrowheads="1"/>
          </p:cNvPicPr>
          <p:nvPr/>
        </p:nvPicPr>
        <p:blipFill>
          <a:blip r:embed="rId5"/>
          <a:srcRect t="3510" r="2646" b="4094"/>
          <a:stretch>
            <a:fillRect/>
          </a:stretch>
        </p:blipFill>
        <p:spPr bwMode="auto">
          <a:xfrm>
            <a:off x="5715000" y="0"/>
            <a:ext cx="3352800" cy="655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7769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5ACAC2B-0213-46AE-A53D-B422111686BB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772400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Arial"/>
              </a:rPr>
              <a:t>Practice:  pH and </a:t>
            </a:r>
            <a:r>
              <a:rPr lang="en-US" dirty="0" err="1" smtClean="0">
                <a:cs typeface="Arial"/>
              </a:rPr>
              <a:t>pOH</a:t>
            </a:r>
            <a:endParaRPr lang="en-US" dirty="0">
              <a:cs typeface="Arial"/>
            </a:endParaRPr>
          </a:p>
        </p:txBody>
      </p:sp>
      <p:sp>
        <p:nvSpPr>
          <p:cNvPr id="459780" name="TextBox 2"/>
          <p:cNvSpPr txBox="1">
            <a:spLocks noChangeArrowheads="1"/>
          </p:cNvSpPr>
          <p:nvPr/>
        </p:nvSpPr>
        <p:spPr bwMode="auto">
          <a:xfrm>
            <a:off x="781050" y="1981200"/>
            <a:ext cx="75247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ea typeface="ＭＳ Ｐゴシック" charset="-128"/>
              </a:rPr>
              <a:t>What are the [H</a:t>
            </a:r>
            <a:r>
              <a:rPr lang="en-US" sz="3200" baseline="30000">
                <a:ea typeface="ＭＳ Ｐゴシック" charset="-128"/>
              </a:rPr>
              <a:t>+</a:t>
            </a:r>
            <a:r>
              <a:rPr lang="en-US" sz="3200">
                <a:ea typeface="ＭＳ Ｐゴシック" charset="-128"/>
              </a:rPr>
              <a:t>] and [OH</a:t>
            </a:r>
            <a:r>
              <a:rPr lang="en-US" sz="3200" baseline="30000">
                <a:ea typeface="ＭＳ Ｐゴシック" charset="-128"/>
              </a:rPr>
              <a:t>-</a:t>
            </a:r>
            <a:r>
              <a:rPr lang="en-US" sz="3200">
                <a:ea typeface="ＭＳ Ｐゴシック" charset="-128"/>
              </a:rPr>
              <a:t>] in household ammonia, an aqueous solution that has a pH of 11.70?</a:t>
            </a:r>
          </a:p>
        </p:txBody>
      </p:sp>
      <p:sp>
        <p:nvSpPr>
          <p:cNvPr id="459781" name="TextBox 5"/>
          <p:cNvSpPr txBox="1">
            <a:spLocks noChangeArrowheads="1"/>
          </p:cNvSpPr>
          <p:nvPr/>
        </p:nvSpPr>
        <p:spPr bwMode="auto">
          <a:xfrm>
            <a:off x="1066800" y="4360863"/>
            <a:ext cx="4916488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Collect and Organize: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Analyze: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Solve: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Think about It:</a:t>
            </a:r>
          </a:p>
        </p:txBody>
      </p:sp>
      <p:sp>
        <p:nvSpPr>
          <p:cNvPr id="45978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0134E3F-47AB-4A85-A109-8FACA67FC2A3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6080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0FCD955-AF30-41E5-841A-DFE5CC22F89A}" type="slidenum">
              <a:rPr lang="en-US"/>
              <a:pPr/>
              <a:t>22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1371600"/>
            <a:ext cx="8458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3200" b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latin typeface="+mn-lt"/>
                <a:cs typeface="Wingdings" charset="2"/>
              </a:rPr>
              <a:t>15.1  Acids and Bases: The </a:t>
            </a:r>
            <a:r>
              <a:rPr lang="en-US" sz="2600" dirty="0" err="1" smtClean="0">
                <a:latin typeface="+mn-lt"/>
                <a:cs typeface="Wingdings" charset="2"/>
              </a:rPr>
              <a:t>Br</a:t>
            </a:r>
            <a:r>
              <a:rPr lang="en-US" sz="2000" dirty="0" err="1" smtClean="0">
                <a:latin typeface="+mn-lt"/>
                <a:cs typeface="Wingdings" charset="2"/>
              </a:rPr>
              <a:t>Ø</a:t>
            </a:r>
            <a:r>
              <a:rPr lang="en-US" sz="2600" dirty="0" err="1" smtClean="0">
                <a:latin typeface="+mn-lt"/>
                <a:cs typeface="Wingdings" charset="2"/>
              </a:rPr>
              <a:t>nsted</a:t>
            </a: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–</a:t>
            </a:r>
            <a:r>
              <a:rPr lang="en-US" sz="2600" dirty="0" smtClean="0">
                <a:latin typeface="+mn-lt"/>
                <a:cs typeface="Wingdings" charset="2"/>
              </a:rPr>
              <a:t>Lowry Model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15.2  Acid Strength and Molecular Structure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15.3  pH and the Autoionization of Water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FF"/>
                </a:solidFill>
                <a:latin typeface="+mn-lt"/>
                <a:cs typeface="Wingdings" charset="2"/>
              </a:rPr>
              <a:t>15.4  Calculations Involving pH, </a:t>
            </a:r>
            <a:r>
              <a:rPr lang="en-US" sz="2600" i="1" dirty="0" err="1" smtClean="0">
                <a:solidFill>
                  <a:srgbClr val="0000FF"/>
                </a:solidFill>
                <a:latin typeface="+mn-lt"/>
                <a:cs typeface="Wingdings" charset="2"/>
              </a:rPr>
              <a:t>K</a:t>
            </a:r>
            <a:r>
              <a:rPr lang="en-US" sz="2600" baseline="-25000" dirty="0" err="1" smtClean="0">
                <a:solidFill>
                  <a:srgbClr val="0000FF"/>
                </a:solidFill>
                <a:latin typeface="+mn-lt"/>
                <a:cs typeface="Wingdings" charset="2"/>
              </a:rPr>
              <a:t>a</a:t>
            </a:r>
            <a:r>
              <a:rPr lang="en-US" sz="2600" dirty="0" smtClean="0">
                <a:solidFill>
                  <a:srgbClr val="0000FF"/>
                </a:solidFill>
                <a:latin typeface="+mn-lt"/>
                <a:cs typeface="Wingdings" charset="2"/>
              </a:rPr>
              <a:t>, and </a:t>
            </a:r>
            <a:r>
              <a:rPr lang="en-US" sz="2600" i="1" dirty="0" smtClean="0">
                <a:solidFill>
                  <a:srgbClr val="0000FF"/>
                </a:solidFill>
                <a:latin typeface="+mn-lt"/>
                <a:cs typeface="Wingdings" charset="2"/>
              </a:rPr>
              <a:t>K</a:t>
            </a:r>
            <a:r>
              <a:rPr lang="en-US" sz="2600" baseline="-25000" dirty="0" smtClean="0">
                <a:solidFill>
                  <a:srgbClr val="0000FF"/>
                </a:solidFill>
                <a:latin typeface="+mn-lt"/>
                <a:cs typeface="Wingdings" charset="2"/>
              </a:rPr>
              <a:t>b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15.5  Polyprotic Acids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15.6  pH of Salt Solutions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15.7  The Common-Ion Effect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15.8  pH Buffers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15.9  pH Indicators and Acid–Base Titrations</a:t>
            </a:r>
            <a:endParaRPr lang="en-US" sz="2600" dirty="0">
              <a:solidFill>
                <a:srgbClr val="000000"/>
              </a:solidFill>
              <a:cs typeface="Wingdings" charset="2"/>
            </a:endParaRP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15.10  Solubility </a:t>
            </a:r>
            <a:r>
              <a:rPr lang="en-US" sz="2600" dirty="0" err="1" smtClean="0">
                <a:solidFill>
                  <a:srgbClr val="000000"/>
                </a:solidFill>
                <a:cs typeface="Wingdings" charset="2"/>
              </a:rPr>
              <a:t>Equilibria</a:t>
            </a:r>
            <a:endParaRPr lang="en-US" sz="2600" dirty="0">
              <a:solidFill>
                <a:srgbClr val="000000"/>
              </a:solidFill>
              <a:cs typeface="Wingdings" charset="2"/>
            </a:endParaRPr>
          </a:p>
          <a:p>
            <a:pPr eaLnBrk="1" hangingPunct="1">
              <a:spcBef>
                <a:spcPts val="900"/>
              </a:spcBef>
              <a:defRPr/>
            </a:pPr>
            <a:endParaRPr lang="en-US" sz="2600" dirty="0" smtClean="0">
              <a:solidFill>
                <a:srgbClr val="000000"/>
              </a:solidFill>
              <a:latin typeface="+mn-lt"/>
              <a:cs typeface="Wingdings" charset="2"/>
            </a:endParaRPr>
          </a:p>
          <a:p>
            <a:pPr eaLnBrk="1" hangingPunct="1">
              <a:defRPr/>
            </a:pPr>
            <a:endParaRPr lang="en-US" sz="2600" dirty="0">
              <a:solidFill>
                <a:srgbClr val="000000"/>
              </a:solidFill>
              <a:latin typeface="+mn-lt"/>
              <a:cs typeface="Wingdings" charset="2"/>
            </a:endParaRPr>
          </a:p>
        </p:txBody>
      </p:sp>
      <p:pic>
        <p:nvPicPr>
          <p:cNvPr id="46080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3025" y="3379788"/>
            <a:ext cx="2281238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Weak Acids</a:t>
            </a:r>
          </a:p>
        </p:txBody>
      </p:sp>
      <p:sp>
        <p:nvSpPr>
          <p:cNvPr id="2396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00200"/>
            <a:ext cx="76962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000" smtClean="0">
                <a:latin typeface="Arial" charset="0"/>
                <a:cs typeface="Arial" charset="0"/>
              </a:rPr>
              <a:t>HNO</a:t>
            </a:r>
            <a:r>
              <a:rPr lang="en-US" sz="3000" baseline="-25000" smtClean="0">
                <a:latin typeface="Arial" charset="0"/>
                <a:cs typeface="Arial" charset="0"/>
              </a:rPr>
              <a:t>2</a:t>
            </a:r>
            <a:r>
              <a:rPr lang="en-US" sz="3000" smtClean="0">
                <a:latin typeface="Arial" charset="0"/>
                <a:cs typeface="Arial" charset="0"/>
              </a:rPr>
              <a:t>(</a:t>
            </a:r>
            <a:r>
              <a:rPr lang="en-US" sz="3000" i="1" smtClean="0">
                <a:latin typeface="Arial" charset="0"/>
                <a:cs typeface="Arial" charset="0"/>
              </a:rPr>
              <a:t>aq</a:t>
            </a:r>
            <a:r>
              <a:rPr lang="en-US" sz="3000" smtClean="0">
                <a:latin typeface="Arial" charset="0"/>
                <a:cs typeface="Arial" charset="0"/>
              </a:rPr>
              <a:t>) + H</a:t>
            </a:r>
            <a:r>
              <a:rPr lang="en-US" sz="3000" baseline="-25000" smtClean="0">
                <a:latin typeface="Arial" charset="0"/>
                <a:cs typeface="Arial" charset="0"/>
              </a:rPr>
              <a:t>2</a:t>
            </a:r>
            <a:r>
              <a:rPr lang="en-US" sz="3000" smtClean="0">
                <a:latin typeface="Arial" charset="0"/>
                <a:cs typeface="Arial" charset="0"/>
              </a:rPr>
              <a:t>O(</a:t>
            </a:r>
            <a:r>
              <a:rPr lang="en-US" sz="2800" smtClean="0">
                <a:latin typeface="Arial" charset="0"/>
                <a:cs typeface="Arial" charset="0"/>
              </a:rPr>
              <a:t>ℓ</a:t>
            </a:r>
            <a:r>
              <a:rPr lang="en-US" sz="3000" smtClean="0">
                <a:latin typeface="Arial" charset="0"/>
                <a:cs typeface="Arial" charset="0"/>
              </a:rPr>
              <a:t>) </a:t>
            </a:r>
            <a:r>
              <a:rPr lang="en-US" sz="3600" smtClean="0">
                <a:latin typeface="Arial" charset="0"/>
                <a:cs typeface="Arial" charset="0"/>
              </a:rPr>
              <a:t>⇌</a:t>
            </a:r>
            <a:r>
              <a:rPr lang="en-US" sz="3000" smtClean="0">
                <a:latin typeface="Arial" charset="0"/>
                <a:cs typeface="Arial" charset="0"/>
              </a:rPr>
              <a:t> H</a:t>
            </a:r>
            <a:r>
              <a:rPr lang="en-US" sz="3000" baseline="-25000" smtClean="0">
                <a:latin typeface="Arial" charset="0"/>
                <a:cs typeface="Arial" charset="0"/>
              </a:rPr>
              <a:t>3</a:t>
            </a:r>
            <a:r>
              <a:rPr lang="en-US" sz="3000" smtClean="0">
                <a:latin typeface="Arial" charset="0"/>
                <a:cs typeface="Arial" charset="0"/>
              </a:rPr>
              <a:t>O</a:t>
            </a:r>
            <a:r>
              <a:rPr lang="en-US" sz="3000" baseline="30000" smtClean="0">
                <a:latin typeface="Arial" charset="0"/>
                <a:cs typeface="Arial" charset="0"/>
              </a:rPr>
              <a:t>+</a:t>
            </a:r>
            <a:r>
              <a:rPr lang="en-US" sz="3000" smtClean="0">
                <a:latin typeface="Arial" charset="0"/>
                <a:cs typeface="Arial" charset="0"/>
              </a:rPr>
              <a:t>(</a:t>
            </a:r>
            <a:r>
              <a:rPr lang="en-US" sz="3000" i="1" smtClean="0">
                <a:latin typeface="Arial" charset="0"/>
                <a:cs typeface="Arial" charset="0"/>
              </a:rPr>
              <a:t>aq</a:t>
            </a:r>
            <a:r>
              <a:rPr lang="en-US" sz="3000" smtClean="0">
                <a:latin typeface="Arial" charset="0"/>
                <a:cs typeface="Arial" charset="0"/>
              </a:rPr>
              <a:t>) + NO</a:t>
            </a:r>
            <a:r>
              <a:rPr lang="en-US" sz="3000" baseline="-25000" smtClean="0">
                <a:latin typeface="Arial" charset="0"/>
                <a:cs typeface="Arial" charset="0"/>
              </a:rPr>
              <a:t>2</a:t>
            </a:r>
            <a:r>
              <a:rPr lang="en-US" sz="3000" baseline="30000" smtClean="0">
                <a:latin typeface="Arial" charset="0"/>
                <a:cs typeface="Arial" charset="0"/>
              </a:rPr>
              <a:t>-</a:t>
            </a:r>
            <a:r>
              <a:rPr lang="en-US" sz="3000" smtClean="0">
                <a:latin typeface="Arial" charset="0"/>
                <a:cs typeface="Arial" charset="0"/>
              </a:rPr>
              <a:t>(</a:t>
            </a:r>
            <a:r>
              <a:rPr lang="en-US" sz="3000" i="1" smtClean="0">
                <a:latin typeface="Arial" charset="0"/>
                <a:cs typeface="Arial" charset="0"/>
              </a:rPr>
              <a:t>aq</a:t>
            </a:r>
            <a:r>
              <a:rPr lang="en-US" sz="3000" smtClean="0">
                <a:latin typeface="Arial" charset="0"/>
                <a:cs typeface="Arial" charset="0"/>
              </a:rPr>
              <a:t>)</a:t>
            </a:r>
          </a:p>
        </p:txBody>
      </p:sp>
      <p:graphicFrame>
        <p:nvGraphicFramePr>
          <p:cNvPr id="239682" name="Object 66"/>
          <p:cNvGraphicFramePr>
            <a:graphicFrameLocks noChangeAspect="1"/>
          </p:cNvGraphicFramePr>
          <p:nvPr/>
        </p:nvGraphicFramePr>
        <p:xfrm>
          <a:off x="1103313" y="2362200"/>
          <a:ext cx="2898775" cy="1600200"/>
        </p:xfrm>
        <a:graphic>
          <a:graphicData uri="http://schemas.openxmlformats.org/presentationml/2006/ole">
            <p:oleObj spid="_x0000_s239682" name="Equation" r:id="rId4" imgW="1269908" imgH="698339" progId="">
              <p:embed/>
            </p:oleObj>
          </a:graphicData>
        </a:graphic>
      </p:graphicFrame>
      <p:graphicFrame>
        <p:nvGraphicFramePr>
          <p:cNvPr id="239683" name="Object 67"/>
          <p:cNvGraphicFramePr>
            <a:graphicFrameLocks noChangeAspect="1"/>
          </p:cNvGraphicFramePr>
          <p:nvPr/>
        </p:nvGraphicFramePr>
        <p:xfrm>
          <a:off x="5233988" y="2514600"/>
          <a:ext cx="2574925" cy="1447800"/>
        </p:xfrm>
        <a:graphic>
          <a:graphicData uri="http://schemas.openxmlformats.org/presentationml/2006/ole">
            <p:oleObj spid="_x0000_s239683" name="Equation" r:id="rId5" imgW="1244554" imgH="698339" progId="">
              <p:embed/>
            </p:oleObj>
          </a:graphicData>
        </a:graphic>
      </p:graphicFrame>
      <p:sp>
        <p:nvSpPr>
          <p:cNvPr id="4102" name="TextBox 8"/>
          <p:cNvSpPr txBox="1">
            <a:spLocks noChangeArrowheads="1"/>
          </p:cNvSpPr>
          <p:nvPr/>
        </p:nvSpPr>
        <p:spPr bwMode="auto">
          <a:xfrm>
            <a:off x="838200" y="4038600"/>
            <a:ext cx="7848600" cy="19383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000" dirty="0">
                <a:latin typeface="Arial"/>
                <a:cs typeface="Arial"/>
              </a:rPr>
              <a:t>Using </a:t>
            </a:r>
            <a:r>
              <a:rPr lang="en-US" sz="3000" i="1" dirty="0" err="1">
                <a:latin typeface="Arial"/>
                <a:cs typeface="Arial"/>
              </a:rPr>
              <a:t>K</a:t>
            </a:r>
            <a:r>
              <a:rPr lang="en-US" sz="3000" baseline="-25000" dirty="0" err="1">
                <a:latin typeface="Arial"/>
                <a:cs typeface="Arial"/>
              </a:rPr>
              <a:t>a</a:t>
            </a:r>
            <a:r>
              <a:rPr lang="en-US" sz="3000" dirty="0">
                <a:latin typeface="Arial"/>
                <a:cs typeface="Arial"/>
              </a:rPr>
              <a:t> equation:</a:t>
            </a:r>
          </a:p>
          <a:p>
            <a:pPr>
              <a:defRPr/>
            </a:pPr>
            <a:r>
              <a:rPr lang="en-US" sz="3000" dirty="0">
                <a:latin typeface="Arial"/>
                <a:cs typeface="Arial"/>
              </a:rPr>
              <a:t>    -  If pH is known, can calculate </a:t>
            </a:r>
            <a:r>
              <a:rPr lang="en-US" sz="3000" i="1" dirty="0" err="1" smtClean="0">
                <a:latin typeface="Arial"/>
                <a:cs typeface="Arial"/>
              </a:rPr>
              <a:t>K</a:t>
            </a:r>
            <a:r>
              <a:rPr lang="en-US" sz="3000" baseline="-25000" dirty="0" err="1" smtClean="0">
                <a:latin typeface="Arial"/>
                <a:cs typeface="Arial"/>
              </a:rPr>
              <a:t>a</a:t>
            </a:r>
            <a:endParaRPr lang="en-US" sz="3000" dirty="0">
              <a:latin typeface="Arial"/>
              <a:cs typeface="Arial"/>
            </a:endParaRPr>
          </a:p>
          <a:p>
            <a:pPr marL="747713" indent="-344488">
              <a:defRPr/>
            </a:pPr>
            <a:r>
              <a:rPr lang="en-US" sz="3000" dirty="0" smtClean="0">
                <a:latin typeface="Arial"/>
                <a:cs typeface="Arial"/>
              </a:rPr>
              <a:t>-  </a:t>
            </a:r>
            <a:r>
              <a:rPr lang="en-US" sz="3000" dirty="0">
                <a:latin typeface="Arial"/>
                <a:cs typeface="Arial"/>
              </a:rPr>
              <a:t>If </a:t>
            </a:r>
            <a:r>
              <a:rPr lang="en-US" sz="3000" i="1" dirty="0">
                <a:latin typeface="Arial"/>
                <a:cs typeface="Arial"/>
              </a:rPr>
              <a:t>K</a:t>
            </a:r>
            <a:r>
              <a:rPr lang="en-US" sz="3000" baseline="-25000" dirty="0">
                <a:latin typeface="Arial"/>
                <a:cs typeface="Arial"/>
              </a:rPr>
              <a:t>a</a:t>
            </a:r>
            <a:r>
              <a:rPr lang="en-US" sz="3000" dirty="0">
                <a:latin typeface="Arial"/>
                <a:cs typeface="Arial"/>
              </a:rPr>
              <a:t> is known, solve equilibrium problem to </a:t>
            </a:r>
            <a:r>
              <a:rPr lang="en-US" sz="3000" dirty="0" smtClean="0">
                <a:latin typeface="Arial"/>
                <a:cs typeface="Arial"/>
              </a:rPr>
              <a:t>calculate </a:t>
            </a:r>
            <a:r>
              <a:rPr lang="en-US" sz="3000" dirty="0">
                <a:latin typeface="Arial"/>
                <a:cs typeface="Arial"/>
              </a:rPr>
              <a:t>[H</a:t>
            </a:r>
            <a:r>
              <a:rPr lang="en-US" sz="3000" baseline="30000" dirty="0">
                <a:latin typeface="Arial"/>
                <a:cs typeface="Arial"/>
              </a:rPr>
              <a:t>+</a:t>
            </a:r>
            <a:r>
              <a:rPr lang="en-US" sz="3000" dirty="0" smtClean="0">
                <a:latin typeface="Arial"/>
                <a:cs typeface="Arial"/>
              </a:rPr>
              <a:t>] and </a:t>
            </a:r>
            <a:r>
              <a:rPr lang="en-US" sz="3000" dirty="0">
                <a:latin typeface="Arial"/>
                <a:cs typeface="Arial"/>
              </a:rPr>
              <a:t>pH </a:t>
            </a:r>
            <a:r>
              <a:rPr lang="en-US" sz="2600" dirty="0" smtClean="0">
                <a:latin typeface="Arial"/>
                <a:cs typeface="Arial"/>
              </a:rPr>
              <a:t>(see Chapter 14)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239689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34B1CAA-D423-40F0-811C-0C709823E482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79248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3850" dirty="0" smtClean="0">
                <a:latin typeface="Arial"/>
                <a:cs typeface="Arial"/>
              </a:rPr>
              <a:t>Practice:  pH of Strong/Weak Acids</a:t>
            </a:r>
          </a:p>
        </p:txBody>
      </p:sp>
      <p:sp>
        <p:nvSpPr>
          <p:cNvPr id="465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001000" cy="1600200"/>
          </a:xfrm>
        </p:spPr>
        <p:txBody>
          <a:bodyPr/>
          <a:lstStyle/>
          <a:p>
            <a:pPr marL="182563" indent="-182563" eaLnBrk="1" hangingPunct="1">
              <a:buFontTx/>
              <a:buNone/>
            </a:pPr>
            <a:r>
              <a:rPr lang="en-US" smtClean="0">
                <a:latin typeface="Arial" charset="0"/>
                <a:cs typeface="Arial" charset="0"/>
              </a:rPr>
              <a:t>	Calculate and compare [H</a:t>
            </a:r>
            <a:r>
              <a:rPr lang="en-US" baseline="30000" smtClean="0">
                <a:latin typeface="Arial" charset="0"/>
                <a:cs typeface="Arial" charset="0"/>
              </a:rPr>
              <a:t>+</a:t>
            </a:r>
            <a:r>
              <a:rPr lang="en-US" smtClean="0">
                <a:latin typeface="Arial" charset="0"/>
                <a:cs typeface="Arial" charset="0"/>
              </a:rPr>
              <a:t>]  and pH for a 0.100 </a:t>
            </a:r>
            <a:r>
              <a:rPr lang="en-US" i="1" smtClean="0">
                <a:latin typeface="Arial" charset="0"/>
                <a:cs typeface="Arial" charset="0"/>
              </a:rPr>
              <a:t>M</a:t>
            </a:r>
            <a:r>
              <a:rPr lang="en-US" smtClean="0">
                <a:latin typeface="Arial" charset="0"/>
                <a:cs typeface="Arial" charset="0"/>
              </a:rPr>
              <a:t> solution of HClO</a:t>
            </a:r>
            <a:r>
              <a:rPr lang="en-US" baseline="-25000" smtClean="0">
                <a:latin typeface="Arial" charset="0"/>
                <a:cs typeface="Arial" charset="0"/>
              </a:rPr>
              <a:t>4</a:t>
            </a:r>
            <a:r>
              <a:rPr lang="en-US" smtClean="0">
                <a:latin typeface="Arial" charset="0"/>
                <a:cs typeface="Arial" charset="0"/>
              </a:rPr>
              <a:t> and a 0.100 </a:t>
            </a:r>
            <a:r>
              <a:rPr lang="en-US" i="1" smtClean="0">
                <a:latin typeface="Arial" charset="0"/>
                <a:cs typeface="Arial" charset="0"/>
              </a:rPr>
              <a:t>M</a:t>
            </a:r>
            <a:r>
              <a:rPr lang="en-US" smtClean="0">
                <a:latin typeface="Arial" charset="0"/>
                <a:cs typeface="Arial" charset="0"/>
              </a:rPr>
              <a:t> solution of HClO (</a:t>
            </a:r>
            <a:r>
              <a:rPr lang="en-US" i="1" smtClean="0">
                <a:latin typeface="Arial" charset="0"/>
                <a:cs typeface="Arial" charset="0"/>
              </a:rPr>
              <a:t>K</a:t>
            </a:r>
            <a:r>
              <a:rPr lang="en-US" baseline="-25000" smtClean="0">
                <a:latin typeface="Arial" charset="0"/>
                <a:cs typeface="Arial" charset="0"/>
              </a:rPr>
              <a:t>a</a:t>
            </a:r>
            <a:r>
              <a:rPr lang="en-US" smtClean="0">
                <a:latin typeface="Arial" charset="0"/>
                <a:cs typeface="Arial" charset="0"/>
              </a:rPr>
              <a:t>  = 2.9 × 10</a:t>
            </a:r>
            <a:r>
              <a:rPr lang="en-US" baseline="30000" smtClean="0">
                <a:latin typeface="Arial" charset="0"/>
                <a:cs typeface="Arial" charset="0"/>
              </a:rPr>
              <a:t>-8</a:t>
            </a:r>
            <a:r>
              <a:rPr lang="en-US" smtClean="0">
                <a:latin typeface="Arial" charset="0"/>
                <a:cs typeface="Arial" charset="0"/>
              </a:rPr>
              <a:t>). </a:t>
            </a:r>
          </a:p>
        </p:txBody>
      </p:sp>
      <p:sp>
        <p:nvSpPr>
          <p:cNvPr id="465925" name="TextBox 5"/>
          <p:cNvSpPr txBox="1">
            <a:spLocks noChangeArrowheads="1"/>
          </p:cNvSpPr>
          <p:nvPr/>
        </p:nvSpPr>
        <p:spPr bwMode="auto">
          <a:xfrm>
            <a:off x="1066800" y="4360863"/>
            <a:ext cx="4916488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Collect and Organize: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Analyze: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Solve: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Think about It:</a:t>
            </a:r>
          </a:p>
        </p:txBody>
      </p:sp>
      <p:sp>
        <p:nvSpPr>
          <p:cNvPr id="46592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B12FAF0-5FBF-4BA2-B024-9A8C34BFC733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Percent Ionization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43750" name="Text Box 6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7772400" cy="2478088"/>
          </a:xfr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smtClean="0">
                <a:solidFill>
                  <a:srgbClr val="0000FF"/>
                </a:solidFill>
                <a:latin typeface="Arial" charset="0"/>
                <a:cs typeface="Arial" charset="0"/>
              </a:rPr>
              <a:t>Degree of Ionization:</a:t>
            </a:r>
          </a:p>
          <a:p>
            <a:pPr>
              <a:spcBef>
                <a:spcPts val="600"/>
              </a:spcBef>
            </a:pPr>
            <a:endParaRPr lang="en-US" sz="2800" smtClean="0">
              <a:latin typeface="Arial" charset="0"/>
              <a:cs typeface="Arial" charset="0"/>
            </a:endParaRPr>
          </a:p>
          <a:p>
            <a:pPr>
              <a:spcBef>
                <a:spcPts val="600"/>
              </a:spcBef>
            </a:pPr>
            <a:endParaRPr lang="en-US" sz="2800" smtClean="0">
              <a:latin typeface="Arial" charset="0"/>
              <a:cs typeface="Arial" charset="0"/>
            </a:endParaRPr>
          </a:p>
          <a:p>
            <a:pPr>
              <a:spcBef>
                <a:spcPts val="600"/>
              </a:spcBef>
            </a:pPr>
            <a:r>
              <a:rPr lang="en-US" sz="2800" smtClean="0">
                <a:solidFill>
                  <a:srgbClr val="0000FF"/>
                </a:solidFill>
                <a:latin typeface="Arial" charset="0"/>
                <a:cs typeface="Arial" charset="0"/>
              </a:rPr>
              <a:t>Percent Ionization: </a:t>
            </a:r>
            <a:r>
              <a:rPr lang="en-US" sz="2800" smtClean="0">
                <a:latin typeface="Arial" charset="0"/>
                <a:cs typeface="Arial" charset="0"/>
              </a:rPr>
              <a:t>Degree of ionization expressed as a percentage</a:t>
            </a:r>
          </a:p>
        </p:txBody>
      </p:sp>
      <p:graphicFrame>
        <p:nvGraphicFramePr>
          <p:cNvPr id="243746" name="Object 34"/>
          <p:cNvGraphicFramePr>
            <a:graphicFrameLocks noChangeAspect="1"/>
          </p:cNvGraphicFramePr>
          <p:nvPr/>
        </p:nvGraphicFramePr>
        <p:xfrm>
          <a:off x="1828800" y="1981200"/>
          <a:ext cx="6013450" cy="971550"/>
        </p:xfrm>
        <a:graphic>
          <a:graphicData uri="http://schemas.openxmlformats.org/presentationml/2006/ole">
            <p:oleObj spid="_x0000_s243746" name="Equation" r:id="rId3" imgW="2908001" imgH="469601" progId="Equation.3">
              <p:embed/>
            </p:oleObj>
          </a:graphicData>
        </a:graphic>
      </p:graphicFrame>
      <p:sp>
        <p:nvSpPr>
          <p:cNvPr id="243751" name="TextBox 6"/>
          <p:cNvSpPr txBox="1">
            <a:spLocks noChangeArrowheads="1"/>
          </p:cNvSpPr>
          <p:nvPr/>
        </p:nvSpPr>
        <p:spPr bwMode="auto">
          <a:xfrm>
            <a:off x="1295400" y="4495800"/>
            <a:ext cx="4038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ea typeface="ＭＳ Ｐゴシック" charset="-128"/>
              </a:rPr>
              <a:t>% ionization decreases as [acid]</a:t>
            </a:r>
            <a:r>
              <a:rPr lang="en-US" sz="2800" baseline="-25000">
                <a:ea typeface="ＭＳ Ｐゴシック" charset="-128"/>
              </a:rPr>
              <a:t>o</a:t>
            </a:r>
            <a:r>
              <a:rPr lang="en-US" sz="2800">
                <a:ea typeface="ＭＳ Ｐゴシック" charset="-128"/>
              </a:rPr>
              <a:t> increases</a:t>
            </a:r>
          </a:p>
        </p:txBody>
      </p:sp>
      <p:pic>
        <p:nvPicPr>
          <p:cNvPr id="24375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3657600"/>
            <a:ext cx="3186113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5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6A40D4F-3B0B-4858-838B-2BF8FA75E7CB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Practice:  Percent Ionization</a:t>
            </a:r>
          </a:p>
        </p:txBody>
      </p:sp>
      <p:sp>
        <p:nvSpPr>
          <p:cNvPr id="468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05000"/>
            <a:ext cx="8153400" cy="175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Arial" charset="0"/>
                <a:cs typeface="Arial" charset="0"/>
              </a:rPr>
              <a:t>	Calculate the percent ionization for 1.28 </a:t>
            </a:r>
            <a:r>
              <a:rPr lang="en-US" i="1" smtClean="0">
                <a:latin typeface="Arial" charset="0"/>
                <a:cs typeface="Arial" charset="0"/>
              </a:rPr>
              <a:t>M</a:t>
            </a:r>
            <a:r>
              <a:rPr lang="en-US" smtClean="0">
                <a:latin typeface="Arial" charset="0"/>
                <a:cs typeface="Arial" charset="0"/>
              </a:rPr>
              <a:t> HNO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 and 0.0150 </a:t>
            </a:r>
            <a:r>
              <a:rPr lang="en-US" i="1" smtClean="0">
                <a:latin typeface="Arial" charset="0"/>
                <a:cs typeface="Arial" charset="0"/>
              </a:rPr>
              <a:t>M</a:t>
            </a:r>
            <a:r>
              <a:rPr lang="en-US" smtClean="0">
                <a:latin typeface="Arial" charset="0"/>
                <a:cs typeface="Arial" charset="0"/>
              </a:rPr>
              <a:t> HNO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 solutions. </a:t>
            </a:r>
          </a:p>
          <a:p>
            <a:pPr algn="ctr" eaLnBrk="1" hangingPunct="1">
              <a:buFontTx/>
              <a:buNone/>
            </a:pPr>
            <a:r>
              <a:rPr lang="en-US" smtClean="0">
                <a:latin typeface="Arial" charset="0"/>
                <a:cs typeface="Arial" charset="0"/>
              </a:rPr>
              <a:t>	</a:t>
            </a:r>
            <a:r>
              <a:rPr lang="en-US" i="1" smtClean="0">
                <a:latin typeface="Arial" charset="0"/>
                <a:cs typeface="Arial" charset="0"/>
              </a:rPr>
              <a:t>K</a:t>
            </a:r>
            <a:r>
              <a:rPr lang="en-US" baseline="-25000" smtClean="0">
                <a:latin typeface="Arial" charset="0"/>
                <a:cs typeface="Arial" charset="0"/>
              </a:rPr>
              <a:t>a</a:t>
            </a:r>
            <a:r>
              <a:rPr lang="en-US" smtClean="0">
                <a:latin typeface="Arial" charset="0"/>
                <a:cs typeface="Arial" charset="0"/>
              </a:rPr>
              <a:t> = 4.0 × 10</a:t>
            </a:r>
            <a:r>
              <a:rPr lang="en-US" baseline="30000" smtClean="0">
                <a:latin typeface="Arial" charset="0"/>
                <a:cs typeface="Arial" charset="0"/>
              </a:rPr>
              <a:t>-4</a:t>
            </a: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68997" name="TextBox 5"/>
          <p:cNvSpPr txBox="1">
            <a:spLocks noChangeArrowheads="1"/>
          </p:cNvSpPr>
          <p:nvPr/>
        </p:nvSpPr>
        <p:spPr bwMode="auto">
          <a:xfrm>
            <a:off x="1066800" y="4360863"/>
            <a:ext cx="4916488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Collect and Organize: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Analyze: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Solve: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Think about It:</a:t>
            </a:r>
          </a:p>
        </p:txBody>
      </p:sp>
      <p:sp>
        <p:nvSpPr>
          <p:cNvPr id="46899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182D2A9-CE22-48AE-A772-1146F2204D5C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Arial"/>
              </a:rPr>
              <a:t>Weak Bases</a:t>
            </a:r>
          </a:p>
        </p:txBody>
      </p:sp>
      <p:pic>
        <p:nvPicPr>
          <p:cNvPr id="471044" name="Picture 8"/>
          <p:cNvPicPr>
            <a:picLocks noChangeAspect="1" noChangeArrowheads="1"/>
          </p:cNvPicPr>
          <p:nvPr/>
        </p:nvPicPr>
        <p:blipFill>
          <a:blip r:embed="rId3"/>
          <a:srcRect t="5775" r="53061" b="27798"/>
          <a:stretch>
            <a:fillRect/>
          </a:stretch>
        </p:blipFill>
        <p:spPr bwMode="auto">
          <a:xfrm>
            <a:off x="990600" y="1600200"/>
            <a:ext cx="2895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45" name="Picture 8"/>
          <p:cNvPicPr>
            <a:picLocks noChangeAspect="1" noChangeArrowheads="1"/>
          </p:cNvPicPr>
          <p:nvPr/>
        </p:nvPicPr>
        <p:blipFill>
          <a:blip r:embed="rId3"/>
          <a:srcRect l="55103" t="5775" b="27798"/>
          <a:stretch>
            <a:fillRect/>
          </a:stretch>
        </p:blipFill>
        <p:spPr bwMode="auto">
          <a:xfrm>
            <a:off x="5459413" y="1676400"/>
            <a:ext cx="277018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1046" name="Straight Arrow Connector 11"/>
          <p:cNvCxnSpPr>
            <a:cxnSpLocks noChangeShapeType="1"/>
          </p:cNvCxnSpPr>
          <p:nvPr/>
        </p:nvCxnSpPr>
        <p:spPr bwMode="auto">
          <a:xfrm>
            <a:off x="4267200" y="2438400"/>
            <a:ext cx="838200" cy="0"/>
          </a:xfrm>
          <a:prstGeom prst="straightConnector1">
            <a:avLst/>
          </a:prstGeom>
          <a:noFill/>
          <a:ln w="3492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pic>
        <p:nvPicPr>
          <p:cNvPr id="47104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124200"/>
            <a:ext cx="2286000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48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32238" y="3124200"/>
            <a:ext cx="4678362" cy="336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49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0165E51-49E2-4D82-A31A-CA01B65BCCF7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Weak Base Equilibrium</a:t>
            </a:r>
          </a:p>
        </p:txBody>
      </p:sp>
      <p:graphicFrame>
        <p:nvGraphicFramePr>
          <p:cNvPr id="248866" name="Object 34"/>
          <p:cNvGraphicFramePr>
            <a:graphicFrameLocks noChangeAspect="1"/>
          </p:cNvGraphicFramePr>
          <p:nvPr/>
        </p:nvGraphicFramePr>
        <p:xfrm>
          <a:off x="1868488" y="2895600"/>
          <a:ext cx="5383212" cy="1498600"/>
        </p:xfrm>
        <a:graphic>
          <a:graphicData uri="http://schemas.openxmlformats.org/presentationml/2006/ole">
            <p:oleObj spid="_x0000_s248866" name="Equation" r:id="rId4" imgW="1815572" imgH="507633" progId="">
              <p:embed/>
            </p:oleObj>
          </a:graphicData>
        </a:graphic>
      </p:graphicFrame>
      <p:sp>
        <p:nvSpPr>
          <p:cNvPr id="248870" name="Rectangle 3"/>
          <p:cNvSpPr>
            <a:spLocks noChangeArrowheads="1"/>
          </p:cNvSpPr>
          <p:nvPr/>
        </p:nvSpPr>
        <p:spPr bwMode="auto">
          <a:xfrm>
            <a:off x="685800" y="1974850"/>
            <a:ext cx="76962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3400"/>
              <a:t>NH</a:t>
            </a:r>
            <a:r>
              <a:rPr lang="en-US" sz="3400" baseline="-25000"/>
              <a:t>3</a:t>
            </a:r>
            <a:r>
              <a:rPr lang="en-US" sz="3400"/>
              <a:t>(</a:t>
            </a:r>
            <a:r>
              <a:rPr lang="en-US" sz="3400" i="1"/>
              <a:t>aq</a:t>
            </a:r>
            <a:r>
              <a:rPr lang="en-US" sz="3400"/>
              <a:t>) + H</a:t>
            </a:r>
            <a:r>
              <a:rPr lang="en-US" sz="3400" baseline="-25000"/>
              <a:t>2</a:t>
            </a:r>
            <a:r>
              <a:rPr lang="en-US" sz="3400"/>
              <a:t>O(</a:t>
            </a:r>
            <a:r>
              <a:rPr lang="en-US" sz="3600"/>
              <a:t>ℓ</a:t>
            </a:r>
            <a:r>
              <a:rPr lang="en-US" sz="3400"/>
              <a:t>) ⇌ NH</a:t>
            </a:r>
            <a:r>
              <a:rPr lang="en-US" sz="3400" baseline="-25000"/>
              <a:t>4</a:t>
            </a:r>
            <a:r>
              <a:rPr lang="en-US" sz="3400" baseline="30000"/>
              <a:t>+</a:t>
            </a:r>
            <a:r>
              <a:rPr lang="en-US" sz="3400"/>
              <a:t>(</a:t>
            </a:r>
            <a:r>
              <a:rPr lang="en-US" sz="3400" i="1"/>
              <a:t>aq</a:t>
            </a:r>
            <a:r>
              <a:rPr lang="en-US" sz="3400"/>
              <a:t>) + OH</a:t>
            </a:r>
            <a:r>
              <a:rPr lang="en-US" sz="3400" baseline="30000"/>
              <a:t>-</a:t>
            </a:r>
            <a:r>
              <a:rPr lang="en-US" sz="3400"/>
              <a:t>(</a:t>
            </a:r>
            <a:r>
              <a:rPr lang="en-US" sz="3400" i="1"/>
              <a:t>aq</a:t>
            </a:r>
            <a:r>
              <a:rPr lang="en-US" sz="3400"/>
              <a:t>)</a:t>
            </a:r>
          </a:p>
        </p:txBody>
      </p:sp>
      <p:sp>
        <p:nvSpPr>
          <p:cNvPr id="248871" name="TextBox 4"/>
          <p:cNvSpPr txBox="1">
            <a:spLocks noChangeArrowheads="1"/>
          </p:cNvSpPr>
          <p:nvPr/>
        </p:nvSpPr>
        <p:spPr bwMode="auto">
          <a:xfrm>
            <a:off x="685800" y="4800600"/>
            <a:ext cx="7620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ea typeface="ＭＳ Ｐゴシック" charset="-128"/>
              </a:rPr>
              <a:t>To calculate pH:  Obtain [OH</a:t>
            </a:r>
            <a:r>
              <a:rPr lang="en-US" sz="3200" baseline="30000">
                <a:ea typeface="ＭＳ Ｐゴシック" charset="-128"/>
              </a:rPr>
              <a:t>-</a:t>
            </a:r>
            <a:r>
              <a:rPr lang="en-US" sz="3200">
                <a:ea typeface="ＭＳ Ｐゴシック" charset="-128"/>
              </a:rPr>
              <a:t>] at equilibrium, use </a:t>
            </a:r>
            <a:r>
              <a:rPr lang="en-US" sz="3200" i="1">
                <a:ea typeface="ＭＳ Ｐゴシック" charset="-128"/>
              </a:rPr>
              <a:t>K</a:t>
            </a:r>
            <a:r>
              <a:rPr lang="en-US" sz="3200" baseline="-25000">
                <a:ea typeface="ＭＳ Ｐゴシック" charset="-128"/>
              </a:rPr>
              <a:t>w</a:t>
            </a:r>
            <a:r>
              <a:rPr lang="en-US" sz="3200">
                <a:ea typeface="ＭＳ Ｐゴシック" charset="-128"/>
              </a:rPr>
              <a:t> relationship. </a:t>
            </a:r>
          </a:p>
        </p:txBody>
      </p:sp>
      <p:sp>
        <p:nvSpPr>
          <p:cNvPr id="24887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71F72E1-1F0A-4485-880A-EED209EF6058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001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3900" dirty="0" smtClean="0">
                <a:latin typeface="Arial"/>
                <a:cs typeface="Arial"/>
              </a:rPr>
              <a:t>Practice:  Strong vs. Weak Bases</a:t>
            </a:r>
          </a:p>
        </p:txBody>
      </p:sp>
      <p:sp>
        <p:nvSpPr>
          <p:cNvPr id="475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001000" cy="1295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Arial" charset="0"/>
                <a:cs typeface="Arial" charset="0"/>
              </a:rPr>
              <a:t>	Calculate and contrast [OH</a:t>
            </a:r>
            <a:r>
              <a:rPr lang="en-US" baseline="30000" smtClean="0">
                <a:latin typeface="Arial" charset="0"/>
                <a:cs typeface="Arial" charset="0"/>
              </a:rPr>
              <a:t>-</a:t>
            </a:r>
            <a:r>
              <a:rPr lang="en-US" smtClean="0">
                <a:latin typeface="Arial" charset="0"/>
                <a:cs typeface="Arial" charset="0"/>
              </a:rPr>
              <a:t>] in 0.200 </a:t>
            </a:r>
            <a:r>
              <a:rPr lang="en-US" i="1" smtClean="0">
                <a:latin typeface="Arial" charset="0"/>
                <a:cs typeface="Arial" charset="0"/>
              </a:rPr>
              <a:t>M</a:t>
            </a:r>
            <a:r>
              <a:rPr lang="en-US" smtClean="0">
                <a:latin typeface="Arial" charset="0"/>
                <a:cs typeface="Arial" charset="0"/>
              </a:rPr>
              <a:t> LiOH and 0.200 </a:t>
            </a:r>
            <a:r>
              <a:rPr lang="en-US" i="1" smtClean="0">
                <a:latin typeface="Arial" charset="0"/>
                <a:cs typeface="Arial" charset="0"/>
              </a:rPr>
              <a:t>M</a:t>
            </a:r>
            <a:r>
              <a:rPr lang="en-US" smtClean="0">
                <a:latin typeface="Arial" charset="0"/>
                <a:cs typeface="Arial" charset="0"/>
              </a:rPr>
              <a:t> NH</a:t>
            </a:r>
            <a:r>
              <a:rPr lang="en-US" baseline="-25000" smtClean="0">
                <a:latin typeface="Arial" charset="0"/>
                <a:cs typeface="Arial" charset="0"/>
              </a:rPr>
              <a:t>3</a:t>
            </a:r>
            <a:r>
              <a:rPr lang="en-US" smtClean="0">
                <a:latin typeface="Arial" charset="0"/>
                <a:cs typeface="Arial" charset="0"/>
              </a:rPr>
              <a:t> (</a:t>
            </a:r>
            <a:r>
              <a:rPr lang="en-US" i="1" smtClean="0">
                <a:latin typeface="Arial" charset="0"/>
                <a:cs typeface="Arial" charset="0"/>
              </a:rPr>
              <a:t>K</a:t>
            </a:r>
            <a:r>
              <a:rPr lang="en-US" baseline="-25000" smtClean="0">
                <a:latin typeface="Arial" charset="0"/>
                <a:cs typeface="Arial" charset="0"/>
              </a:rPr>
              <a:t>b</a:t>
            </a:r>
            <a:r>
              <a:rPr lang="en-US" smtClean="0">
                <a:latin typeface="Arial" charset="0"/>
                <a:cs typeface="Arial" charset="0"/>
              </a:rPr>
              <a:t> = 1.76 × 10</a:t>
            </a:r>
            <a:r>
              <a:rPr lang="en-US" baseline="30000" smtClean="0">
                <a:latin typeface="Arial" charset="0"/>
                <a:cs typeface="Arial" charset="0"/>
              </a:rPr>
              <a:t>-5</a:t>
            </a:r>
            <a:r>
              <a:rPr lang="en-US" smtClean="0">
                <a:latin typeface="Arial" charset="0"/>
                <a:cs typeface="Arial" charset="0"/>
              </a:rPr>
              <a:t>).</a:t>
            </a:r>
          </a:p>
        </p:txBody>
      </p:sp>
      <p:sp>
        <p:nvSpPr>
          <p:cNvPr id="475141" name="TextBox 5"/>
          <p:cNvSpPr txBox="1">
            <a:spLocks noChangeArrowheads="1"/>
          </p:cNvSpPr>
          <p:nvPr/>
        </p:nvSpPr>
        <p:spPr bwMode="auto">
          <a:xfrm>
            <a:off x="1066800" y="4360863"/>
            <a:ext cx="4916488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Collect and Organize: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Analyze: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Solve: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Think about It:</a:t>
            </a:r>
          </a:p>
        </p:txBody>
      </p:sp>
      <p:sp>
        <p:nvSpPr>
          <p:cNvPr id="47514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2E48DC8-92C1-4C5C-8522-E7ED4EBF0250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Strong and Weak Acids</a:t>
            </a:r>
            <a:endParaRPr lang="en-US" dirty="0">
              <a:latin typeface="+mn-lt"/>
            </a:endParaRPr>
          </a:p>
        </p:txBody>
      </p:sp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533400" y="2565400"/>
            <a:ext cx="5791200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HNO</a:t>
            </a:r>
            <a:r>
              <a:rPr lang="en-US" sz="2000" baseline="-25000" dirty="0">
                <a:solidFill>
                  <a:srgbClr val="C00000"/>
                </a:solidFill>
                <a:latin typeface="+mn-lt"/>
              </a:rPr>
              <a:t>3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(</a:t>
            </a:r>
            <a:r>
              <a:rPr lang="en-US" sz="2000" i="1" dirty="0" err="1">
                <a:solidFill>
                  <a:srgbClr val="C00000"/>
                </a:solidFill>
                <a:latin typeface="+mn-lt"/>
              </a:rPr>
              <a:t>aq</a:t>
            </a:r>
            <a:r>
              <a:rPr lang="en-US" sz="2000" dirty="0">
                <a:solidFill>
                  <a:srgbClr val="C00000"/>
                </a:solidFill>
                <a:latin typeface="+mn-lt"/>
              </a:rPr>
              <a:t>)</a:t>
            </a:r>
            <a:r>
              <a:rPr lang="en-US" sz="2000" dirty="0">
                <a:latin typeface="+mn-lt"/>
              </a:rPr>
              <a:t>  +  </a:t>
            </a:r>
            <a:r>
              <a:rPr lang="en-US" sz="2000" dirty="0" smtClean="0">
                <a:solidFill>
                  <a:srgbClr val="0070C0"/>
                </a:solidFill>
                <a:latin typeface="+mn-lt"/>
              </a:rPr>
              <a:t>H</a:t>
            </a:r>
            <a:r>
              <a:rPr lang="en-US" sz="2000" baseline="-25000" dirty="0" smtClean="0">
                <a:solidFill>
                  <a:srgbClr val="0070C0"/>
                </a:solidFill>
                <a:latin typeface="+mn-lt"/>
              </a:rPr>
              <a:t>2</a:t>
            </a:r>
            <a:r>
              <a:rPr lang="en-US" sz="2000" dirty="0" smtClean="0">
                <a:solidFill>
                  <a:srgbClr val="0070C0"/>
                </a:solidFill>
                <a:latin typeface="+mn-lt"/>
              </a:rPr>
              <a:t>O(ℓ)</a:t>
            </a:r>
            <a:r>
              <a:rPr lang="en-US" sz="2000" dirty="0" smtClean="0">
                <a:latin typeface="+mn-lt"/>
              </a:rPr>
              <a:t>   </a:t>
            </a:r>
            <a:r>
              <a:rPr lang="en-US" sz="2000" b="1" dirty="0">
                <a:latin typeface="+mn-lt"/>
              </a:rPr>
              <a:t>→   </a:t>
            </a:r>
            <a:r>
              <a:rPr lang="en-US" sz="2000" dirty="0">
                <a:latin typeface="+mn-lt"/>
              </a:rPr>
              <a:t>NO</a:t>
            </a:r>
            <a:r>
              <a:rPr lang="en-US" sz="2000" baseline="-25000" dirty="0">
                <a:latin typeface="+mn-lt"/>
              </a:rPr>
              <a:t>3</a:t>
            </a:r>
            <a:r>
              <a:rPr lang="en-US" sz="2000" baseline="30000" dirty="0">
                <a:latin typeface="+mn-lt"/>
              </a:rPr>
              <a:t>-</a:t>
            </a:r>
            <a:r>
              <a:rPr lang="en-US" sz="2000" dirty="0">
                <a:latin typeface="+mn-lt"/>
              </a:rPr>
              <a:t>(</a:t>
            </a:r>
            <a:r>
              <a:rPr lang="en-US" sz="2000" i="1" dirty="0" err="1">
                <a:latin typeface="+mn-lt"/>
              </a:rPr>
              <a:t>aq</a:t>
            </a:r>
            <a:r>
              <a:rPr lang="en-US" sz="2000" dirty="0">
                <a:latin typeface="+mn-lt"/>
              </a:rPr>
              <a:t>)  +  </a:t>
            </a:r>
            <a:r>
              <a:rPr lang="en-US" sz="2000" dirty="0" smtClean="0">
                <a:latin typeface="+mn-lt"/>
              </a:rPr>
              <a:t>H</a:t>
            </a:r>
            <a:r>
              <a:rPr lang="en-US" sz="2000" baseline="-25000" dirty="0" smtClean="0">
                <a:latin typeface="+mn-lt"/>
              </a:rPr>
              <a:t>3</a:t>
            </a:r>
            <a:r>
              <a:rPr lang="en-US" sz="2000" dirty="0" smtClean="0">
                <a:latin typeface="+mn-lt"/>
              </a:rPr>
              <a:t>O</a:t>
            </a:r>
            <a:r>
              <a:rPr lang="en-US" sz="2000" baseline="30000" dirty="0" smtClean="0">
                <a:latin typeface="+mn-lt"/>
              </a:rPr>
              <a:t>+</a:t>
            </a:r>
            <a:r>
              <a:rPr lang="en-US" sz="2000" dirty="0" smtClean="0">
                <a:latin typeface="+mn-lt"/>
              </a:rPr>
              <a:t>(</a:t>
            </a:r>
            <a:r>
              <a:rPr lang="en-US" sz="2000" i="1" dirty="0" err="1">
                <a:latin typeface="+mn-lt"/>
              </a:rPr>
              <a:t>aq</a:t>
            </a:r>
            <a:r>
              <a:rPr lang="en-US" sz="2000" dirty="0">
                <a:latin typeface="+mn-lt"/>
              </a:rPr>
              <a:t>)</a:t>
            </a:r>
          </a:p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(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H</a:t>
            </a:r>
            <a:r>
              <a:rPr lang="en-US" sz="1800" baseline="30000" dirty="0">
                <a:solidFill>
                  <a:srgbClr val="C00000"/>
                </a:solidFill>
                <a:latin typeface="+mn-lt"/>
              </a:rPr>
              <a:t>+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donor)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 </a:t>
            </a:r>
            <a:r>
              <a:rPr lang="en-US" sz="1800" dirty="0" smtClean="0">
                <a:solidFill>
                  <a:srgbClr val="0070C0"/>
                </a:solidFill>
                <a:latin typeface="+mn-lt"/>
              </a:rPr>
              <a:t>(</a:t>
            </a:r>
            <a:r>
              <a:rPr lang="en-US" sz="1800" dirty="0">
                <a:solidFill>
                  <a:srgbClr val="0070C0"/>
                </a:solidFill>
                <a:latin typeface="+mn-lt"/>
              </a:rPr>
              <a:t>H</a:t>
            </a:r>
            <a:r>
              <a:rPr lang="en-US" sz="1800" baseline="30000" dirty="0">
                <a:solidFill>
                  <a:srgbClr val="0070C0"/>
                </a:solidFill>
                <a:latin typeface="+mn-lt"/>
              </a:rPr>
              <a:t>+</a:t>
            </a:r>
            <a:r>
              <a:rPr lang="en-US" sz="1800" dirty="0">
                <a:solidFill>
                  <a:srgbClr val="0070C0"/>
                </a:solidFill>
                <a:latin typeface="+mn-lt"/>
              </a:rPr>
              <a:t> acceptor)</a:t>
            </a:r>
            <a:r>
              <a:rPr lang="en-US" sz="2000" dirty="0">
                <a:solidFill>
                  <a:srgbClr val="0070C0"/>
                </a:solidFill>
                <a:latin typeface="+mn-lt"/>
              </a:rPr>
              <a:t>		</a:t>
            </a:r>
          </a:p>
        </p:txBody>
      </p:sp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533400" y="2027238"/>
            <a:ext cx="57912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0000FF"/>
                </a:solidFill>
                <a:latin typeface="+mn-lt"/>
              </a:rPr>
              <a:t>Strong </a:t>
            </a:r>
            <a:r>
              <a:rPr lang="en-US" b="1" dirty="0" smtClean="0">
                <a:solidFill>
                  <a:srgbClr val="0000FF"/>
                </a:solidFill>
                <a:latin typeface="+mn-lt"/>
              </a:rPr>
              <a:t>Acid</a:t>
            </a:r>
            <a:r>
              <a:rPr lang="en-US" b="1" dirty="0">
                <a:solidFill>
                  <a:srgbClr val="0000FF"/>
                </a:solidFill>
                <a:latin typeface="+mn-lt"/>
              </a:rPr>
              <a:t>:  </a:t>
            </a:r>
            <a:r>
              <a:rPr lang="en-US" dirty="0" smtClean="0">
                <a:latin typeface="+mn-lt"/>
              </a:rPr>
              <a:t>Completely </a:t>
            </a:r>
            <a:r>
              <a:rPr lang="en-US" dirty="0">
                <a:latin typeface="+mn-lt"/>
              </a:rPr>
              <a:t>ionized </a:t>
            </a:r>
            <a:r>
              <a:rPr lang="en-US" dirty="0" smtClean="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533400" y="4318000"/>
            <a:ext cx="5056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ea typeface="ＭＳ Ｐゴシック" charset="-128"/>
              </a:rPr>
              <a:t>Weak Acid:</a:t>
            </a:r>
            <a:r>
              <a:rPr lang="en-US" sz="2400" b="1">
                <a:ea typeface="ＭＳ Ｐゴシック" charset="-128"/>
              </a:rPr>
              <a:t>  </a:t>
            </a:r>
            <a:r>
              <a:rPr lang="en-US" sz="2400">
                <a:ea typeface="ＭＳ Ｐゴシック" charset="-128"/>
              </a:rPr>
              <a:t>Partially ionized</a:t>
            </a:r>
          </a:p>
        </p:txBody>
      </p:sp>
      <p:sp>
        <p:nvSpPr>
          <p:cNvPr id="34823" name="TextBox 6"/>
          <p:cNvSpPr txBox="1">
            <a:spLocks noChangeArrowheads="1"/>
          </p:cNvSpPr>
          <p:nvPr/>
        </p:nvSpPr>
        <p:spPr bwMode="auto">
          <a:xfrm>
            <a:off x="304800" y="4927600"/>
            <a:ext cx="5638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ea typeface="ＭＳ Ｐゴシック" charset="-128"/>
              </a:rPr>
              <a:t>  </a:t>
            </a:r>
            <a:r>
              <a:rPr lang="en-US" sz="2000">
                <a:solidFill>
                  <a:srgbClr val="C00000"/>
                </a:solidFill>
                <a:ea typeface="ＭＳ Ｐゴシック" charset="-128"/>
              </a:rPr>
              <a:t>HNO</a:t>
            </a:r>
            <a:r>
              <a:rPr lang="en-US" sz="2000" baseline="-25000">
                <a:solidFill>
                  <a:srgbClr val="C00000"/>
                </a:solidFill>
                <a:ea typeface="ＭＳ Ｐゴシック" charset="-128"/>
              </a:rPr>
              <a:t>2</a:t>
            </a:r>
            <a:r>
              <a:rPr lang="en-US" sz="2000">
                <a:solidFill>
                  <a:srgbClr val="C00000"/>
                </a:solidFill>
                <a:ea typeface="ＭＳ Ｐゴシック" charset="-128"/>
              </a:rPr>
              <a:t>(</a:t>
            </a:r>
            <a:r>
              <a:rPr lang="en-US" sz="2000" i="1">
                <a:solidFill>
                  <a:srgbClr val="C00000"/>
                </a:solidFill>
                <a:ea typeface="ＭＳ Ｐゴシック" charset="-128"/>
              </a:rPr>
              <a:t>aq</a:t>
            </a:r>
            <a:r>
              <a:rPr lang="en-US" sz="2000">
                <a:solidFill>
                  <a:srgbClr val="C00000"/>
                </a:solidFill>
                <a:ea typeface="ＭＳ Ｐゴシック" charset="-128"/>
              </a:rPr>
              <a:t>)</a:t>
            </a:r>
            <a:r>
              <a:rPr lang="en-US" sz="2000">
                <a:ea typeface="ＭＳ Ｐゴシック" charset="-128"/>
              </a:rPr>
              <a:t>  +  </a:t>
            </a:r>
            <a:r>
              <a:rPr lang="en-US" sz="2000">
                <a:solidFill>
                  <a:srgbClr val="0070C0"/>
                </a:solidFill>
                <a:ea typeface="ＭＳ Ｐゴシック" charset="-128"/>
              </a:rPr>
              <a:t>H</a:t>
            </a:r>
            <a:r>
              <a:rPr lang="en-US" sz="2000" baseline="-25000">
                <a:solidFill>
                  <a:srgbClr val="0070C0"/>
                </a:solidFill>
                <a:ea typeface="ＭＳ Ｐゴシック" charset="-128"/>
              </a:rPr>
              <a:t>2</a:t>
            </a:r>
            <a:r>
              <a:rPr lang="en-US" sz="2000">
                <a:solidFill>
                  <a:srgbClr val="0070C0"/>
                </a:solidFill>
                <a:ea typeface="ＭＳ Ｐゴシック" charset="-128"/>
              </a:rPr>
              <a:t>O(ℓ)</a:t>
            </a:r>
            <a:r>
              <a:rPr lang="en-US" sz="2000">
                <a:ea typeface="ＭＳ Ｐゴシック" charset="-128"/>
              </a:rPr>
              <a:t>  </a:t>
            </a:r>
            <a:r>
              <a:rPr lang="en-US" sz="2000" b="1">
                <a:ea typeface="ＭＳ Ｐゴシック" charset="-128"/>
              </a:rPr>
              <a:t>⇌   </a:t>
            </a:r>
            <a:r>
              <a:rPr lang="en-US" sz="2000">
                <a:ea typeface="ＭＳ Ｐゴシック" charset="-128"/>
              </a:rPr>
              <a:t>NO</a:t>
            </a:r>
            <a:r>
              <a:rPr lang="en-US" sz="2000" baseline="-25000">
                <a:ea typeface="ＭＳ Ｐゴシック" charset="-128"/>
              </a:rPr>
              <a:t>2</a:t>
            </a:r>
            <a:r>
              <a:rPr lang="en-US" sz="2000" baseline="30000">
                <a:ea typeface="ＭＳ Ｐゴシック" charset="-128"/>
              </a:rPr>
              <a:t>-</a:t>
            </a:r>
            <a:r>
              <a:rPr lang="en-US" sz="2000">
                <a:ea typeface="ＭＳ Ｐゴシック" charset="-128"/>
              </a:rPr>
              <a:t>(</a:t>
            </a:r>
            <a:r>
              <a:rPr lang="en-US" sz="2000" i="1">
                <a:ea typeface="ＭＳ Ｐゴシック" charset="-128"/>
              </a:rPr>
              <a:t>aq</a:t>
            </a:r>
            <a:r>
              <a:rPr lang="en-US" sz="2000">
                <a:ea typeface="ＭＳ Ｐゴシック" charset="-128"/>
              </a:rPr>
              <a:t>)  +  H</a:t>
            </a:r>
            <a:r>
              <a:rPr lang="en-US" sz="2000" baseline="-25000">
                <a:ea typeface="ＭＳ Ｐゴシック" charset="-128"/>
              </a:rPr>
              <a:t>3</a:t>
            </a:r>
            <a:r>
              <a:rPr lang="en-US" sz="2000">
                <a:ea typeface="ＭＳ Ｐゴシック" charset="-128"/>
              </a:rPr>
              <a:t>O</a:t>
            </a:r>
            <a:r>
              <a:rPr lang="en-US" sz="2000" baseline="30000">
                <a:ea typeface="ＭＳ Ｐゴシック" charset="-128"/>
              </a:rPr>
              <a:t>+</a:t>
            </a:r>
            <a:r>
              <a:rPr lang="en-US" sz="2000">
                <a:ea typeface="ＭＳ Ｐゴシック" charset="-128"/>
              </a:rPr>
              <a:t>(</a:t>
            </a:r>
            <a:r>
              <a:rPr lang="en-US" sz="2000" i="1">
                <a:ea typeface="ＭＳ Ｐゴシック" charset="-128"/>
              </a:rPr>
              <a:t>aq</a:t>
            </a:r>
            <a:r>
              <a:rPr lang="en-US" sz="2000">
                <a:ea typeface="ＭＳ Ｐゴシック" charset="-128"/>
              </a:rPr>
              <a:t>)</a:t>
            </a:r>
          </a:p>
          <a:p>
            <a:r>
              <a:rPr lang="en-US" sz="2000">
                <a:solidFill>
                  <a:srgbClr val="C00000"/>
                </a:solidFill>
                <a:ea typeface="ＭＳ Ｐゴシック" charset="-128"/>
              </a:rPr>
              <a:t> </a:t>
            </a:r>
            <a:r>
              <a:rPr lang="en-US">
                <a:solidFill>
                  <a:srgbClr val="C00000"/>
                </a:solidFill>
                <a:ea typeface="ＭＳ Ｐゴシック" charset="-128"/>
              </a:rPr>
              <a:t>  (H</a:t>
            </a:r>
            <a:r>
              <a:rPr lang="en-US" baseline="30000">
                <a:solidFill>
                  <a:srgbClr val="C00000"/>
                </a:solidFill>
                <a:ea typeface="ＭＳ Ｐゴシック" charset="-128"/>
              </a:rPr>
              <a:t>+</a:t>
            </a:r>
            <a:r>
              <a:rPr lang="en-US">
                <a:solidFill>
                  <a:srgbClr val="C00000"/>
                </a:solidFill>
                <a:ea typeface="ＭＳ Ｐゴシック" charset="-128"/>
              </a:rPr>
              <a:t> donor)   </a:t>
            </a:r>
            <a:r>
              <a:rPr lang="en-US">
                <a:solidFill>
                  <a:srgbClr val="0070C0"/>
                </a:solidFill>
                <a:ea typeface="ＭＳ Ｐゴシック" charset="-128"/>
              </a:rPr>
              <a:t>(H</a:t>
            </a:r>
            <a:r>
              <a:rPr lang="en-US" baseline="30000">
                <a:solidFill>
                  <a:srgbClr val="0070C0"/>
                </a:solidFill>
                <a:ea typeface="ＭＳ Ｐゴシック" charset="-128"/>
              </a:rPr>
              <a:t>+</a:t>
            </a:r>
            <a:r>
              <a:rPr lang="en-US">
                <a:solidFill>
                  <a:srgbClr val="0070C0"/>
                </a:solidFill>
                <a:ea typeface="ＭＳ Ｐゴシック" charset="-128"/>
              </a:rPr>
              <a:t> acceptor)</a:t>
            </a:r>
            <a:r>
              <a:rPr lang="en-US" sz="2000">
                <a:solidFill>
                  <a:srgbClr val="0070C0"/>
                </a:solidFill>
                <a:ea typeface="ＭＳ Ｐゴシック" charset="-128"/>
              </a:rPr>
              <a:t>		</a:t>
            </a:r>
          </a:p>
        </p:txBody>
      </p:sp>
      <p:sp>
        <p:nvSpPr>
          <p:cNvPr id="3482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6E32AC4-CEA1-4113-B8BC-CE2E02400005}" type="slidenum">
              <a:rPr lang="en-US"/>
              <a:pPr/>
              <a:t>3</a:t>
            </a:fld>
            <a:endParaRPr lang="en-US"/>
          </a:p>
        </p:txBody>
      </p:sp>
      <p:pic>
        <p:nvPicPr>
          <p:cNvPr id="3482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6488" y="1295400"/>
            <a:ext cx="265271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pH of Very Dilute Solutions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172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910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"/>
                <a:cs typeface="Arial"/>
              </a:rPr>
              <a:t>pH of 1.0 </a:t>
            </a:r>
            <a:r>
              <a:rPr lang="en-US" dirty="0" smtClean="0">
                <a:latin typeface="Arial"/>
                <a:cs typeface="Arial"/>
              </a:rPr>
              <a:t>× </a:t>
            </a:r>
            <a:r>
              <a:rPr lang="en-US" dirty="0">
                <a:latin typeface="Arial"/>
                <a:cs typeface="Arial"/>
              </a:rPr>
              <a:t>10</a:t>
            </a:r>
            <a:r>
              <a:rPr lang="en-US" baseline="30000" dirty="0">
                <a:latin typeface="Arial"/>
                <a:cs typeface="Arial"/>
              </a:rPr>
              <a:t>-8</a:t>
            </a:r>
            <a:r>
              <a:rPr lang="en-US" dirty="0">
                <a:latin typeface="Arial"/>
                <a:cs typeface="Arial"/>
              </a:rPr>
              <a:t> M </a:t>
            </a:r>
            <a:r>
              <a:rPr lang="en-US" dirty="0" err="1">
                <a:latin typeface="Arial"/>
                <a:cs typeface="Arial"/>
              </a:rPr>
              <a:t>HCl</a:t>
            </a:r>
            <a:r>
              <a:rPr lang="en-US" dirty="0">
                <a:latin typeface="Arial"/>
                <a:cs typeface="Arial"/>
              </a:rPr>
              <a:t> = ?</a:t>
            </a:r>
          </a:p>
          <a:p>
            <a:pPr>
              <a:defRPr/>
            </a:pPr>
            <a:r>
              <a:rPr lang="en-US" dirty="0">
                <a:latin typeface="Arial"/>
                <a:cs typeface="Arial"/>
              </a:rPr>
              <a:t>Must consider two sources of [H</a:t>
            </a:r>
            <a:r>
              <a:rPr lang="en-US" baseline="30000" dirty="0">
                <a:latin typeface="Arial"/>
                <a:cs typeface="Arial"/>
              </a:rPr>
              <a:t>+</a:t>
            </a:r>
            <a:r>
              <a:rPr lang="en-US" dirty="0">
                <a:latin typeface="Arial"/>
                <a:cs typeface="Arial"/>
              </a:rPr>
              <a:t>]:</a:t>
            </a:r>
          </a:p>
          <a:p>
            <a:pPr lvl="1">
              <a:defRPr/>
            </a:pPr>
            <a:r>
              <a:rPr lang="en-US" dirty="0" err="1">
                <a:latin typeface="Arial"/>
                <a:cs typeface="Arial"/>
              </a:rPr>
              <a:t>HCl</a:t>
            </a:r>
            <a:r>
              <a:rPr lang="en-US" dirty="0">
                <a:latin typeface="Arial"/>
                <a:cs typeface="Arial"/>
              </a:rPr>
              <a:t> and </a:t>
            </a:r>
            <a:r>
              <a:rPr lang="en-US" dirty="0" err="1">
                <a:latin typeface="Arial"/>
                <a:cs typeface="Arial"/>
              </a:rPr>
              <a:t>autoionization</a:t>
            </a:r>
            <a:r>
              <a:rPr lang="en-US" dirty="0">
                <a:latin typeface="Arial"/>
                <a:cs typeface="Arial"/>
              </a:rPr>
              <a:t> of water</a:t>
            </a:r>
          </a:p>
          <a:p>
            <a:pPr lvl="1">
              <a:defRPr/>
            </a:pPr>
            <a:r>
              <a:rPr lang="en-US" dirty="0" err="1" smtClean="0">
                <a:latin typeface="Arial"/>
                <a:cs typeface="Arial"/>
              </a:rPr>
              <a:t>H</a:t>
            </a:r>
            <a:r>
              <a:rPr lang="en-US" baseline="-25000" dirty="0" err="1" smtClean="0">
                <a:latin typeface="Arial"/>
                <a:cs typeface="Arial"/>
              </a:rPr>
              <a:t>2</a:t>
            </a:r>
            <a:r>
              <a:rPr lang="en-US" dirty="0" err="1" smtClean="0">
                <a:latin typeface="Arial"/>
                <a:cs typeface="Arial"/>
              </a:rPr>
              <a:t>O</a:t>
            </a:r>
            <a:r>
              <a:rPr lang="en-US" dirty="0" smtClean="0">
                <a:latin typeface="Arial"/>
                <a:cs typeface="Arial"/>
              </a:rPr>
              <a:t>(</a:t>
            </a:r>
            <a:r>
              <a:rPr lang="en-US" dirty="0" smtClean="0"/>
              <a:t>ℓ</a:t>
            </a:r>
            <a:r>
              <a:rPr lang="en-US" dirty="0" smtClean="0">
                <a:latin typeface="Arial"/>
                <a:cs typeface="Arial"/>
              </a:rPr>
              <a:t>) </a:t>
            </a:r>
            <a:r>
              <a:rPr lang="en-US" dirty="0">
                <a:latin typeface="Arial"/>
                <a:cs typeface="Arial"/>
              </a:rPr>
              <a:t>+ </a:t>
            </a:r>
            <a:r>
              <a:rPr lang="en-US" dirty="0" err="1" smtClean="0">
                <a:latin typeface="Arial"/>
                <a:cs typeface="Arial"/>
              </a:rPr>
              <a:t>H</a:t>
            </a:r>
            <a:r>
              <a:rPr lang="en-US" baseline="-25000" dirty="0" err="1" smtClean="0">
                <a:latin typeface="Arial"/>
                <a:cs typeface="Arial"/>
              </a:rPr>
              <a:t>2</a:t>
            </a:r>
            <a:r>
              <a:rPr lang="en-US" dirty="0" err="1" smtClean="0">
                <a:latin typeface="Arial"/>
                <a:cs typeface="Arial"/>
              </a:rPr>
              <a:t>O</a:t>
            </a:r>
            <a:r>
              <a:rPr lang="en-US" dirty="0" smtClean="0">
                <a:latin typeface="Arial"/>
                <a:cs typeface="Arial"/>
              </a:rPr>
              <a:t>(</a:t>
            </a:r>
            <a:r>
              <a:rPr lang="en-US" dirty="0" smtClean="0"/>
              <a:t>ℓ</a:t>
            </a:r>
            <a:r>
              <a:rPr lang="en-US" dirty="0" smtClean="0">
                <a:latin typeface="Arial"/>
                <a:cs typeface="Arial"/>
              </a:rPr>
              <a:t>)  ⇌  </a:t>
            </a:r>
            <a:r>
              <a:rPr lang="en-US" dirty="0">
                <a:latin typeface="Arial"/>
                <a:cs typeface="Arial"/>
              </a:rPr>
              <a:t>H</a:t>
            </a:r>
            <a:r>
              <a:rPr lang="en-US" baseline="-25000" dirty="0">
                <a:latin typeface="Arial"/>
                <a:cs typeface="Arial"/>
              </a:rPr>
              <a:t>3</a:t>
            </a:r>
            <a:r>
              <a:rPr lang="en-US" dirty="0">
                <a:latin typeface="Arial"/>
                <a:cs typeface="Arial"/>
              </a:rPr>
              <a:t>O</a:t>
            </a:r>
            <a:r>
              <a:rPr lang="en-US" baseline="30000" dirty="0">
                <a:latin typeface="Arial"/>
                <a:cs typeface="Arial"/>
              </a:rPr>
              <a:t>+</a:t>
            </a:r>
            <a:r>
              <a:rPr lang="en-US" dirty="0">
                <a:latin typeface="Arial"/>
                <a:cs typeface="Arial"/>
              </a:rPr>
              <a:t>(</a:t>
            </a:r>
            <a:r>
              <a:rPr lang="en-US" i="1" dirty="0" err="1">
                <a:latin typeface="Arial"/>
                <a:cs typeface="Arial"/>
              </a:rPr>
              <a:t>aq</a:t>
            </a:r>
            <a:r>
              <a:rPr lang="en-US" dirty="0">
                <a:latin typeface="Arial"/>
                <a:cs typeface="Arial"/>
              </a:rPr>
              <a:t>) </a:t>
            </a:r>
            <a:r>
              <a:rPr lang="en-US" dirty="0" smtClean="0">
                <a:latin typeface="Arial"/>
                <a:cs typeface="Arial"/>
              </a:rPr>
              <a:t>  </a:t>
            </a:r>
            <a:r>
              <a:rPr lang="en-US" dirty="0">
                <a:latin typeface="Arial"/>
                <a:cs typeface="Arial"/>
              </a:rPr>
              <a:t>+   OH</a:t>
            </a:r>
            <a:r>
              <a:rPr lang="en-US" baseline="30000" dirty="0">
                <a:latin typeface="Arial"/>
                <a:cs typeface="Arial"/>
              </a:rPr>
              <a:t>-</a:t>
            </a:r>
            <a:r>
              <a:rPr lang="en-US" dirty="0">
                <a:latin typeface="Arial"/>
                <a:cs typeface="Arial"/>
              </a:rPr>
              <a:t>(</a:t>
            </a:r>
            <a:r>
              <a:rPr lang="en-US" i="1" dirty="0" err="1">
                <a:latin typeface="Arial"/>
                <a:cs typeface="Arial"/>
              </a:rPr>
              <a:t>aq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pPr lvl="1">
              <a:buFont typeface="Wingdings" charset="0"/>
              <a:buNone/>
              <a:defRPr/>
            </a:pPr>
            <a:r>
              <a:rPr lang="en-US" dirty="0">
                <a:latin typeface="Arial"/>
                <a:cs typeface="Arial"/>
              </a:rPr>
              <a:t>				     (1.0 x 10</a:t>
            </a:r>
            <a:r>
              <a:rPr lang="en-US" baseline="30000" dirty="0">
                <a:latin typeface="Arial"/>
                <a:cs typeface="Arial"/>
              </a:rPr>
              <a:t>-8</a:t>
            </a:r>
            <a:r>
              <a:rPr lang="en-US" dirty="0">
                <a:latin typeface="Arial"/>
                <a:cs typeface="Arial"/>
              </a:rPr>
              <a:t> + </a:t>
            </a:r>
            <a:r>
              <a:rPr lang="en-US" i="1" dirty="0">
                <a:latin typeface="Arial"/>
                <a:cs typeface="Arial"/>
              </a:rPr>
              <a:t>x</a:t>
            </a:r>
            <a:r>
              <a:rPr lang="en-US" dirty="0">
                <a:latin typeface="Arial"/>
                <a:cs typeface="Arial"/>
              </a:rPr>
              <a:t>)       (</a:t>
            </a:r>
            <a:r>
              <a:rPr lang="en-US" i="1" dirty="0">
                <a:latin typeface="Arial"/>
                <a:cs typeface="Arial"/>
              </a:rPr>
              <a:t>x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pPr lvl="1">
              <a:buFont typeface="Wingdings" charset="0"/>
              <a:buNone/>
              <a:defRPr/>
            </a:pPr>
            <a:endParaRPr lang="en-US" sz="2500" dirty="0">
              <a:latin typeface="Arial"/>
              <a:cs typeface="Arial"/>
            </a:endParaRPr>
          </a:p>
          <a:p>
            <a:pPr lvl="1">
              <a:buFont typeface="Wingdings" charset="0"/>
              <a:buNone/>
              <a:defRPr/>
            </a:pPr>
            <a:endParaRPr lang="en-US" dirty="0">
              <a:latin typeface="Arial"/>
              <a:cs typeface="Arial"/>
            </a:endParaRPr>
          </a:p>
          <a:p>
            <a:pPr lvl="1">
              <a:buFont typeface="Wingdings" charset="0"/>
              <a:buNone/>
              <a:defRPr/>
            </a:pPr>
            <a:r>
              <a:rPr lang="en-US" dirty="0">
                <a:latin typeface="Arial"/>
                <a:cs typeface="Arial"/>
              </a:rPr>
              <a:t> [H</a:t>
            </a:r>
            <a:r>
              <a:rPr lang="en-US" baseline="30000" dirty="0">
                <a:latin typeface="Arial"/>
                <a:cs typeface="Arial"/>
              </a:rPr>
              <a:t>+</a:t>
            </a:r>
            <a:r>
              <a:rPr lang="en-US" dirty="0">
                <a:latin typeface="Arial"/>
                <a:cs typeface="Arial"/>
              </a:rPr>
              <a:t>] = 1.05 </a:t>
            </a:r>
            <a:r>
              <a:rPr lang="en-US" dirty="0" smtClean="0">
                <a:latin typeface="Arial"/>
                <a:cs typeface="Arial"/>
              </a:rPr>
              <a:t>× </a:t>
            </a:r>
            <a:r>
              <a:rPr lang="en-US" dirty="0">
                <a:latin typeface="Arial"/>
                <a:cs typeface="Arial"/>
              </a:rPr>
              <a:t>10</a:t>
            </a:r>
            <a:r>
              <a:rPr lang="en-US" baseline="30000" dirty="0">
                <a:latin typeface="Arial"/>
                <a:cs typeface="Arial"/>
              </a:rPr>
              <a:t>-</a:t>
            </a:r>
            <a:r>
              <a:rPr lang="en-US" baseline="30000" dirty="0" smtClean="0">
                <a:latin typeface="Arial"/>
                <a:cs typeface="Arial"/>
              </a:rPr>
              <a:t>7 </a:t>
            </a:r>
            <a:r>
              <a:rPr lang="en-US" dirty="0" smtClean="0">
                <a:latin typeface="Arial"/>
                <a:cs typeface="Arial"/>
              </a:rPr>
              <a:t>M</a:t>
            </a:r>
            <a:r>
              <a:rPr lang="en-US" dirty="0">
                <a:latin typeface="Arial"/>
                <a:cs typeface="Arial"/>
              </a:rPr>
              <a:t>	</a:t>
            </a:r>
            <a:r>
              <a:rPr lang="en-US" dirty="0" smtClean="0">
                <a:latin typeface="Arial"/>
                <a:cs typeface="Arial"/>
              </a:rPr>
              <a:t>	pH </a:t>
            </a:r>
            <a:r>
              <a:rPr lang="en-US" dirty="0">
                <a:latin typeface="Arial"/>
                <a:cs typeface="Arial"/>
              </a:rPr>
              <a:t>= 6.98     </a:t>
            </a:r>
          </a:p>
          <a:p>
            <a:pPr marL="338138" lvl="1" algn="ctr">
              <a:buFont typeface="Wingdings" charset="0"/>
              <a:buNone/>
              <a:defRPr/>
            </a:pPr>
            <a:r>
              <a:rPr lang="en-US" sz="2400" dirty="0" smtClean="0">
                <a:latin typeface="Arial"/>
                <a:cs typeface="Arial"/>
              </a:rPr>
              <a:t>(cannot approximate; must solve quadratic equation!</a:t>
            </a:r>
            <a:r>
              <a:rPr lang="en-US" sz="2400" dirty="0">
                <a:latin typeface="Arial"/>
                <a:cs typeface="Arial"/>
              </a:rPr>
              <a:t>)</a:t>
            </a:r>
          </a:p>
          <a:p>
            <a:pPr lvl="1">
              <a:buFont typeface="Wingdings" charset="0"/>
              <a:buNone/>
              <a:defRPr/>
            </a:pP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252962" name="Object 34"/>
          <p:cNvGraphicFramePr>
            <a:graphicFrameLocks noChangeAspect="1"/>
          </p:cNvGraphicFramePr>
          <p:nvPr/>
        </p:nvGraphicFramePr>
        <p:xfrm>
          <a:off x="1000125" y="4495800"/>
          <a:ext cx="7372350" cy="698500"/>
        </p:xfrm>
        <a:graphic>
          <a:graphicData uri="http://schemas.openxmlformats.org/presentationml/2006/ole">
            <p:oleObj spid="_x0000_s252962" name="Equation" r:id="rId3" imgW="2946033" imgH="279446" progId="">
              <p:embed/>
            </p:oleObj>
          </a:graphicData>
        </a:graphic>
      </p:graphicFrame>
      <p:sp>
        <p:nvSpPr>
          <p:cNvPr id="252967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16FD062-7251-4019-88A2-F67A8E7356F8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7821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53F3EF8-C5BE-4075-AF47-12E6D1178608}" type="slidenum">
              <a:rPr lang="en-US"/>
              <a:pPr/>
              <a:t>31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1371600"/>
            <a:ext cx="8458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3200" b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latin typeface="+mn-lt"/>
                <a:cs typeface="Wingdings" charset="2"/>
              </a:rPr>
              <a:t>15.1  Acids and Bases: The </a:t>
            </a:r>
            <a:r>
              <a:rPr lang="en-US" sz="2600" dirty="0" err="1" smtClean="0">
                <a:latin typeface="+mn-lt"/>
                <a:cs typeface="Wingdings" charset="2"/>
              </a:rPr>
              <a:t>Br</a:t>
            </a:r>
            <a:r>
              <a:rPr lang="en-US" sz="2000" dirty="0" err="1" smtClean="0">
                <a:latin typeface="+mn-lt"/>
                <a:cs typeface="Wingdings" charset="2"/>
              </a:rPr>
              <a:t>Ø</a:t>
            </a:r>
            <a:r>
              <a:rPr lang="en-US" sz="2600" dirty="0" err="1" smtClean="0">
                <a:latin typeface="+mn-lt"/>
                <a:cs typeface="Wingdings" charset="2"/>
              </a:rPr>
              <a:t>nsted</a:t>
            </a: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–</a:t>
            </a:r>
            <a:r>
              <a:rPr lang="en-US" sz="2600" dirty="0" smtClean="0">
                <a:latin typeface="+mn-lt"/>
                <a:cs typeface="Wingdings" charset="2"/>
              </a:rPr>
              <a:t>Lowry Model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15.2  Acid Strength and Molecular Structure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15.3  pH and the Autoionization of Water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15.4  Calculations Involving pH, </a:t>
            </a:r>
            <a:r>
              <a:rPr lang="en-US" sz="2600" i="1" dirty="0" err="1" smtClean="0">
                <a:solidFill>
                  <a:srgbClr val="000000"/>
                </a:solidFill>
                <a:latin typeface="+mn-lt"/>
                <a:cs typeface="Wingdings" charset="2"/>
              </a:rPr>
              <a:t>K</a:t>
            </a:r>
            <a:r>
              <a:rPr lang="en-US" sz="2600" baseline="-25000" dirty="0" err="1" smtClean="0">
                <a:solidFill>
                  <a:srgbClr val="000000"/>
                </a:solidFill>
                <a:latin typeface="+mn-lt"/>
                <a:cs typeface="Wingdings" charset="2"/>
              </a:rPr>
              <a:t>a</a:t>
            </a: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, and </a:t>
            </a:r>
            <a:r>
              <a:rPr lang="en-US" sz="2600" i="1" dirty="0" smtClean="0">
                <a:solidFill>
                  <a:srgbClr val="000000"/>
                </a:solidFill>
                <a:latin typeface="+mn-lt"/>
                <a:cs typeface="Wingdings" charset="2"/>
              </a:rPr>
              <a:t>K</a:t>
            </a:r>
            <a:r>
              <a:rPr lang="en-US" sz="2600" baseline="-25000" dirty="0" smtClean="0">
                <a:solidFill>
                  <a:srgbClr val="000000"/>
                </a:solidFill>
                <a:latin typeface="+mn-lt"/>
                <a:cs typeface="Wingdings" charset="2"/>
              </a:rPr>
              <a:t>b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FF"/>
                </a:solidFill>
                <a:latin typeface="+mn-lt"/>
                <a:cs typeface="Wingdings" charset="2"/>
              </a:rPr>
              <a:t>15.5  Polyprotic Acids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15.6  pH of Salt Solutions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15.7  The Common-Ion Effect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15.8  pH Buffers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15.9  pH Indicators and Acid–Base Titrations</a:t>
            </a:r>
            <a:endParaRPr lang="en-US" sz="2600" dirty="0">
              <a:solidFill>
                <a:srgbClr val="000000"/>
              </a:solidFill>
              <a:cs typeface="Wingdings" charset="2"/>
            </a:endParaRP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15.10  Solubility </a:t>
            </a:r>
            <a:r>
              <a:rPr lang="en-US" sz="2600" dirty="0" err="1" smtClean="0">
                <a:solidFill>
                  <a:srgbClr val="000000"/>
                </a:solidFill>
                <a:cs typeface="Wingdings" charset="2"/>
              </a:rPr>
              <a:t>Equilibria</a:t>
            </a:r>
            <a:endParaRPr lang="en-US" sz="2600" dirty="0">
              <a:solidFill>
                <a:srgbClr val="000000"/>
              </a:solidFill>
              <a:cs typeface="Wingdings" charset="2"/>
            </a:endParaRPr>
          </a:p>
          <a:p>
            <a:pPr eaLnBrk="1" hangingPunct="1">
              <a:spcBef>
                <a:spcPts val="900"/>
              </a:spcBef>
              <a:defRPr/>
            </a:pPr>
            <a:endParaRPr lang="en-US" sz="2600" dirty="0" smtClean="0">
              <a:solidFill>
                <a:srgbClr val="000000"/>
              </a:solidFill>
              <a:latin typeface="+mn-lt"/>
              <a:cs typeface="Wingdings" charset="2"/>
            </a:endParaRPr>
          </a:p>
          <a:p>
            <a:pPr eaLnBrk="1" hangingPunct="1">
              <a:defRPr/>
            </a:pPr>
            <a:endParaRPr lang="en-US" sz="2600" dirty="0">
              <a:solidFill>
                <a:srgbClr val="000000"/>
              </a:solidFill>
              <a:latin typeface="+mn-lt"/>
              <a:cs typeface="Wingdings" charset="2"/>
            </a:endParaRPr>
          </a:p>
        </p:txBody>
      </p:sp>
      <p:pic>
        <p:nvPicPr>
          <p:cNvPr id="47821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3025" y="3379788"/>
            <a:ext cx="2281238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Polyprotic Acids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839200" cy="4343400"/>
          </a:xfrm>
        </p:spPr>
        <p:txBody>
          <a:bodyPr/>
          <a:lstStyle/>
          <a:p>
            <a:pPr eaLnBrk="1" hangingPunct="1">
              <a:spcBef>
                <a:spcPts val="300"/>
              </a:spcBef>
              <a:defRPr/>
            </a:pPr>
            <a:r>
              <a:rPr lang="en-US" b="1" dirty="0" err="1">
                <a:solidFill>
                  <a:srgbClr val="0000FF"/>
                </a:solidFill>
                <a:latin typeface="Arial"/>
                <a:cs typeface="Arial"/>
              </a:rPr>
              <a:t>Polyprotic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Acid:  </a:t>
            </a:r>
            <a:r>
              <a:rPr lang="en-US" dirty="0" smtClean="0">
                <a:latin typeface="Arial"/>
                <a:cs typeface="Arial"/>
              </a:rPr>
              <a:t>Has more </a:t>
            </a:r>
            <a:r>
              <a:rPr lang="en-US" dirty="0">
                <a:latin typeface="Arial"/>
                <a:cs typeface="Arial"/>
              </a:rPr>
              <a:t>than one </a:t>
            </a:r>
            <a:r>
              <a:rPr lang="en-US" dirty="0" err="1">
                <a:latin typeface="Arial"/>
                <a:cs typeface="Arial"/>
              </a:rPr>
              <a:t>ionizable</a:t>
            </a:r>
            <a:r>
              <a:rPr lang="en-US" dirty="0">
                <a:latin typeface="Arial"/>
                <a:cs typeface="Arial"/>
              </a:rPr>
              <a:t> H atom / </a:t>
            </a:r>
            <a:r>
              <a:rPr lang="en-US" dirty="0" smtClean="0">
                <a:latin typeface="Arial"/>
                <a:cs typeface="Arial"/>
              </a:rPr>
              <a:t>molecule</a:t>
            </a:r>
            <a:endParaRPr lang="en-US" dirty="0">
              <a:latin typeface="Arial"/>
              <a:cs typeface="Arial"/>
            </a:endParaRPr>
          </a:p>
          <a:p>
            <a:pPr eaLnBrk="1" hangingPunct="1">
              <a:spcBef>
                <a:spcPts val="300"/>
              </a:spcBef>
              <a:defRPr/>
            </a:pPr>
            <a:r>
              <a:rPr lang="en-US" dirty="0">
                <a:latin typeface="Arial"/>
                <a:cs typeface="Arial"/>
              </a:rPr>
              <a:t>Example:  Acid precipitation</a:t>
            </a:r>
          </a:p>
          <a:p>
            <a:pPr lvl="1" eaLnBrk="1" hangingPunct="1">
              <a:spcBef>
                <a:spcPts val="300"/>
              </a:spcBef>
              <a:defRPr/>
            </a:pPr>
            <a:r>
              <a:rPr lang="en-US" dirty="0">
                <a:latin typeface="Arial"/>
                <a:cs typeface="Arial"/>
              </a:rPr>
              <a:t>SO</a:t>
            </a:r>
            <a:r>
              <a:rPr lang="en-US" baseline="-25000" dirty="0">
                <a:latin typeface="Arial"/>
                <a:cs typeface="Arial"/>
              </a:rPr>
              <a:t>3</a:t>
            </a:r>
            <a:r>
              <a:rPr lang="en-US" dirty="0">
                <a:latin typeface="Arial"/>
                <a:cs typeface="Arial"/>
              </a:rPr>
              <a:t>(</a:t>
            </a:r>
            <a:r>
              <a:rPr lang="en-US" i="1" dirty="0">
                <a:latin typeface="Arial"/>
                <a:cs typeface="Arial"/>
              </a:rPr>
              <a:t>g</a:t>
            </a:r>
            <a:r>
              <a:rPr lang="en-US" dirty="0">
                <a:latin typeface="Arial"/>
                <a:cs typeface="Arial"/>
              </a:rPr>
              <a:t>)  +  </a:t>
            </a:r>
            <a:r>
              <a:rPr lang="en-US" dirty="0" err="1" smtClean="0">
                <a:latin typeface="Arial"/>
                <a:cs typeface="Arial"/>
              </a:rPr>
              <a:t>H</a:t>
            </a:r>
            <a:r>
              <a:rPr lang="en-US" baseline="-25000" dirty="0" err="1" smtClean="0">
                <a:latin typeface="Arial"/>
                <a:cs typeface="Arial"/>
              </a:rPr>
              <a:t>2</a:t>
            </a:r>
            <a:r>
              <a:rPr lang="en-US" dirty="0" err="1" smtClean="0">
                <a:latin typeface="Arial"/>
                <a:cs typeface="Arial"/>
              </a:rPr>
              <a:t>O</a:t>
            </a:r>
            <a:r>
              <a:rPr lang="en-US" dirty="0" smtClean="0">
                <a:latin typeface="Arial"/>
                <a:cs typeface="Arial"/>
              </a:rPr>
              <a:t>(</a:t>
            </a:r>
            <a:r>
              <a:rPr lang="en-US" dirty="0" smtClean="0"/>
              <a:t>ℓ</a:t>
            </a:r>
            <a:r>
              <a:rPr lang="en-US" dirty="0" smtClean="0">
                <a:latin typeface="Arial"/>
                <a:cs typeface="Arial"/>
              </a:rPr>
              <a:t>)  </a:t>
            </a:r>
            <a:r>
              <a:rPr lang="en-US" dirty="0">
                <a:latin typeface="Arial"/>
                <a:cs typeface="Arial"/>
                <a:sym typeface="Wingdings" charset="0"/>
              </a:rPr>
              <a:t> H</a:t>
            </a:r>
            <a:r>
              <a:rPr lang="en-US" baseline="-25000" dirty="0">
                <a:latin typeface="Arial"/>
                <a:cs typeface="Arial"/>
                <a:sym typeface="Wingdings" charset="0"/>
              </a:rPr>
              <a:t>2</a:t>
            </a:r>
            <a:r>
              <a:rPr lang="en-US" dirty="0">
                <a:latin typeface="Arial"/>
                <a:cs typeface="Arial"/>
                <a:sym typeface="Wingdings" charset="0"/>
              </a:rPr>
              <a:t>SO</a:t>
            </a:r>
            <a:r>
              <a:rPr lang="en-US" baseline="-25000" dirty="0">
                <a:latin typeface="Arial"/>
                <a:cs typeface="Arial"/>
                <a:sym typeface="Wingdings" charset="0"/>
              </a:rPr>
              <a:t>4</a:t>
            </a:r>
            <a:r>
              <a:rPr lang="en-US" dirty="0">
                <a:latin typeface="Arial"/>
                <a:cs typeface="Arial"/>
                <a:sym typeface="Wingdings" charset="0"/>
              </a:rPr>
              <a:t>(</a:t>
            </a:r>
            <a:r>
              <a:rPr lang="en-US" i="1" dirty="0" err="1">
                <a:latin typeface="Arial"/>
                <a:cs typeface="Arial"/>
                <a:sym typeface="Wingdings" charset="0"/>
              </a:rPr>
              <a:t>aq</a:t>
            </a:r>
            <a:r>
              <a:rPr lang="en-US" dirty="0">
                <a:latin typeface="Arial"/>
                <a:cs typeface="Arial"/>
                <a:sym typeface="Wingdings" charset="0"/>
              </a:rPr>
              <a:t>)</a:t>
            </a:r>
          </a:p>
          <a:p>
            <a:pPr lvl="1" eaLnBrk="1" hangingPunct="1">
              <a:spcBef>
                <a:spcPts val="300"/>
              </a:spcBef>
              <a:defRPr/>
            </a:pPr>
            <a:r>
              <a:rPr lang="en-US" dirty="0">
                <a:latin typeface="Arial"/>
                <a:cs typeface="Arial"/>
                <a:sym typeface="Wingdings" charset="0"/>
              </a:rPr>
              <a:t>H</a:t>
            </a:r>
            <a:r>
              <a:rPr lang="en-US" baseline="-25000" dirty="0">
                <a:latin typeface="Arial"/>
                <a:cs typeface="Arial"/>
                <a:sym typeface="Wingdings" charset="0"/>
              </a:rPr>
              <a:t>2</a:t>
            </a:r>
            <a:r>
              <a:rPr lang="en-US" dirty="0">
                <a:latin typeface="Arial"/>
                <a:cs typeface="Arial"/>
                <a:sym typeface="Wingdings" charset="0"/>
              </a:rPr>
              <a:t>SO</a:t>
            </a:r>
            <a:r>
              <a:rPr lang="en-US" baseline="-25000" dirty="0">
                <a:latin typeface="Arial"/>
                <a:cs typeface="Arial"/>
                <a:sym typeface="Wingdings" charset="0"/>
              </a:rPr>
              <a:t>4</a:t>
            </a:r>
            <a:r>
              <a:rPr lang="en-US" dirty="0">
                <a:latin typeface="Arial"/>
                <a:cs typeface="Arial"/>
                <a:sym typeface="Wingdings" charset="0"/>
              </a:rPr>
              <a:t>(</a:t>
            </a:r>
            <a:r>
              <a:rPr lang="en-US" i="1" dirty="0" err="1">
                <a:latin typeface="Arial"/>
                <a:cs typeface="Arial"/>
                <a:sym typeface="Wingdings" charset="0"/>
              </a:rPr>
              <a:t>aq</a:t>
            </a:r>
            <a:r>
              <a:rPr lang="en-US" dirty="0">
                <a:latin typeface="Arial"/>
                <a:cs typeface="Arial"/>
                <a:sym typeface="Wingdings" charset="0"/>
              </a:rPr>
              <a:t>) </a:t>
            </a:r>
            <a:r>
              <a:rPr lang="en-US" dirty="0" smtClean="0">
                <a:latin typeface="Arial"/>
                <a:cs typeface="Arial"/>
                <a:sym typeface="Wingdings" charset="0"/>
              </a:rPr>
              <a:t> </a:t>
            </a:r>
            <a:r>
              <a:rPr lang="en-US" dirty="0">
                <a:latin typeface="Arial"/>
                <a:cs typeface="Arial"/>
                <a:sym typeface="Wingdings" charset="0"/>
              </a:rPr>
              <a:t>H</a:t>
            </a:r>
            <a:r>
              <a:rPr lang="en-US" baseline="30000" dirty="0">
                <a:latin typeface="Arial"/>
                <a:cs typeface="Arial"/>
                <a:sym typeface="Wingdings" charset="0"/>
              </a:rPr>
              <a:t>+</a:t>
            </a:r>
            <a:r>
              <a:rPr lang="en-US" dirty="0">
                <a:latin typeface="Arial"/>
                <a:cs typeface="Arial"/>
                <a:sym typeface="Wingdings" charset="0"/>
              </a:rPr>
              <a:t>(</a:t>
            </a:r>
            <a:r>
              <a:rPr lang="en-US" i="1" dirty="0" err="1">
                <a:latin typeface="Arial"/>
                <a:cs typeface="Arial"/>
                <a:sym typeface="Wingdings" charset="0"/>
              </a:rPr>
              <a:t>aq</a:t>
            </a:r>
            <a:r>
              <a:rPr lang="en-US" dirty="0">
                <a:latin typeface="Arial"/>
                <a:cs typeface="Arial"/>
                <a:sym typeface="Wingdings" charset="0"/>
              </a:rPr>
              <a:t>)  +  HSO</a:t>
            </a:r>
            <a:r>
              <a:rPr lang="en-US" baseline="-25000" dirty="0">
                <a:latin typeface="Arial"/>
                <a:cs typeface="Arial"/>
                <a:sym typeface="Wingdings" charset="0"/>
              </a:rPr>
              <a:t>4</a:t>
            </a:r>
            <a:r>
              <a:rPr lang="en-US" baseline="30000" dirty="0">
                <a:latin typeface="Arial"/>
                <a:cs typeface="Arial"/>
                <a:sym typeface="Wingdings" charset="0"/>
              </a:rPr>
              <a:t>-</a:t>
            </a:r>
            <a:r>
              <a:rPr lang="en-US" dirty="0">
                <a:latin typeface="Arial"/>
                <a:cs typeface="Arial"/>
                <a:sym typeface="Wingdings" charset="0"/>
              </a:rPr>
              <a:t>(</a:t>
            </a:r>
            <a:r>
              <a:rPr lang="en-US" i="1" dirty="0" err="1">
                <a:latin typeface="Arial"/>
                <a:cs typeface="Arial"/>
                <a:sym typeface="Wingdings" charset="0"/>
              </a:rPr>
              <a:t>aq</a:t>
            </a:r>
            <a:r>
              <a:rPr lang="en-US" dirty="0">
                <a:latin typeface="Arial"/>
                <a:cs typeface="Arial"/>
                <a:sym typeface="Wingdings" charset="0"/>
              </a:rPr>
              <a:t>)   </a:t>
            </a:r>
            <a:r>
              <a:rPr lang="en-US" dirty="0" smtClean="0">
                <a:latin typeface="Arial"/>
                <a:cs typeface="Arial"/>
                <a:sym typeface="Wingdings" charset="0"/>
              </a:rPr>
              <a:t> </a:t>
            </a:r>
            <a:r>
              <a:rPr lang="en-US" sz="2600" i="1" dirty="0">
                <a:latin typeface="Arial"/>
                <a:cs typeface="Arial"/>
                <a:sym typeface="Wingdings" charset="0"/>
              </a:rPr>
              <a:t>K</a:t>
            </a:r>
            <a:r>
              <a:rPr lang="en-US" sz="2600" baseline="-25000" dirty="0">
                <a:latin typeface="Arial"/>
                <a:cs typeface="Arial"/>
                <a:sym typeface="Wingdings" charset="0"/>
              </a:rPr>
              <a:t>a1</a:t>
            </a:r>
            <a:r>
              <a:rPr lang="en-US" sz="2600" dirty="0">
                <a:latin typeface="Arial"/>
                <a:cs typeface="Arial"/>
                <a:sym typeface="Wingdings" charset="0"/>
              </a:rPr>
              <a:t> = large!</a:t>
            </a:r>
          </a:p>
          <a:p>
            <a:pPr lvl="1" eaLnBrk="1" hangingPunct="1">
              <a:spcBef>
                <a:spcPts val="300"/>
              </a:spcBef>
              <a:defRPr/>
            </a:pPr>
            <a:r>
              <a:rPr lang="en-US" dirty="0">
                <a:latin typeface="Arial"/>
                <a:cs typeface="Arial"/>
                <a:sym typeface="Wingdings" charset="0"/>
              </a:rPr>
              <a:t>HSO</a:t>
            </a:r>
            <a:r>
              <a:rPr lang="en-US" baseline="-25000" dirty="0">
                <a:latin typeface="Arial"/>
                <a:cs typeface="Arial"/>
                <a:sym typeface="Wingdings" charset="0"/>
              </a:rPr>
              <a:t>4</a:t>
            </a:r>
            <a:r>
              <a:rPr lang="en-US" baseline="30000" dirty="0">
                <a:latin typeface="Arial"/>
                <a:cs typeface="Arial"/>
                <a:sym typeface="Wingdings" charset="0"/>
              </a:rPr>
              <a:t>-</a:t>
            </a:r>
            <a:r>
              <a:rPr lang="en-US" dirty="0">
                <a:latin typeface="Arial"/>
                <a:cs typeface="Arial"/>
                <a:sym typeface="Wingdings" charset="0"/>
              </a:rPr>
              <a:t>(</a:t>
            </a:r>
            <a:r>
              <a:rPr lang="en-US" i="1" dirty="0" err="1">
                <a:latin typeface="Arial"/>
                <a:cs typeface="Arial"/>
                <a:sym typeface="Wingdings" charset="0"/>
              </a:rPr>
              <a:t>aq</a:t>
            </a:r>
            <a:r>
              <a:rPr lang="en-US" dirty="0">
                <a:latin typeface="Arial"/>
                <a:cs typeface="Arial"/>
                <a:sym typeface="Wingdings" charset="0"/>
              </a:rPr>
              <a:t>) </a:t>
            </a:r>
            <a:r>
              <a:rPr lang="en-US" dirty="0">
                <a:latin typeface="Arial"/>
                <a:cs typeface="Arial"/>
              </a:rPr>
              <a:t>⇌</a:t>
            </a:r>
            <a:r>
              <a:rPr lang="en-US" dirty="0" smtClean="0">
                <a:latin typeface="Arial"/>
                <a:cs typeface="Arial"/>
                <a:sym typeface="Wingdings" charset="0"/>
              </a:rPr>
              <a:t> </a:t>
            </a:r>
            <a:r>
              <a:rPr lang="en-US" dirty="0">
                <a:latin typeface="Arial"/>
                <a:cs typeface="Arial"/>
                <a:sym typeface="Wingdings" charset="0"/>
              </a:rPr>
              <a:t>H</a:t>
            </a:r>
            <a:r>
              <a:rPr lang="en-US" baseline="30000" dirty="0">
                <a:latin typeface="Arial"/>
                <a:cs typeface="Arial"/>
                <a:sym typeface="Wingdings" charset="0"/>
              </a:rPr>
              <a:t>+</a:t>
            </a:r>
            <a:r>
              <a:rPr lang="en-US" dirty="0">
                <a:latin typeface="Arial"/>
                <a:cs typeface="Arial"/>
                <a:sym typeface="Wingdings" charset="0"/>
              </a:rPr>
              <a:t>(</a:t>
            </a:r>
            <a:r>
              <a:rPr lang="en-US" i="1" dirty="0" err="1">
                <a:latin typeface="Arial"/>
                <a:cs typeface="Arial"/>
                <a:sym typeface="Wingdings" charset="0"/>
              </a:rPr>
              <a:t>aq</a:t>
            </a:r>
            <a:r>
              <a:rPr lang="en-US" dirty="0">
                <a:latin typeface="Arial"/>
                <a:cs typeface="Arial"/>
                <a:sym typeface="Wingdings" charset="0"/>
              </a:rPr>
              <a:t>)  +  SO</a:t>
            </a:r>
            <a:r>
              <a:rPr lang="en-US" baseline="-25000" dirty="0">
                <a:latin typeface="Arial"/>
                <a:cs typeface="Arial"/>
                <a:sym typeface="Wingdings" charset="0"/>
              </a:rPr>
              <a:t>4</a:t>
            </a:r>
            <a:r>
              <a:rPr lang="en-US" baseline="30000" dirty="0">
                <a:latin typeface="Arial"/>
                <a:cs typeface="Arial"/>
                <a:sym typeface="Wingdings" charset="0"/>
              </a:rPr>
              <a:t>2-</a:t>
            </a:r>
            <a:r>
              <a:rPr lang="en-US" dirty="0">
                <a:latin typeface="Arial"/>
                <a:cs typeface="Arial"/>
                <a:sym typeface="Wingdings" charset="0"/>
              </a:rPr>
              <a:t>(</a:t>
            </a:r>
            <a:r>
              <a:rPr lang="en-US" i="1" dirty="0" err="1">
                <a:latin typeface="Arial"/>
                <a:cs typeface="Arial"/>
                <a:sym typeface="Wingdings" charset="0"/>
              </a:rPr>
              <a:t>aq</a:t>
            </a:r>
            <a:r>
              <a:rPr lang="en-US" dirty="0">
                <a:latin typeface="Arial"/>
                <a:cs typeface="Arial"/>
                <a:sym typeface="Wingdings" charset="0"/>
              </a:rPr>
              <a:t>)   </a:t>
            </a:r>
            <a:r>
              <a:rPr lang="en-US" dirty="0" smtClean="0">
                <a:latin typeface="Arial"/>
                <a:cs typeface="Arial"/>
                <a:sym typeface="Wingdings" charset="0"/>
              </a:rPr>
              <a:t>   </a:t>
            </a:r>
            <a:r>
              <a:rPr lang="en-US" sz="2600" i="1" dirty="0" smtClean="0">
                <a:latin typeface="Arial"/>
                <a:cs typeface="Arial"/>
                <a:sym typeface="Wingdings" charset="0"/>
              </a:rPr>
              <a:t>K</a:t>
            </a:r>
            <a:r>
              <a:rPr lang="en-US" sz="2600" baseline="-25000" dirty="0" smtClean="0">
                <a:latin typeface="Arial"/>
                <a:cs typeface="Arial"/>
                <a:sym typeface="Wingdings" charset="0"/>
              </a:rPr>
              <a:t>a2</a:t>
            </a:r>
            <a:r>
              <a:rPr lang="en-US" sz="2600" dirty="0" smtClean="0">
                <a:latin typeface="Arial"/>
                <a:cs typeface="Arial"/>
                <a:sym typeface="Wingdings" charset="0"/>
              </a:rPr>
              <a:t> </a:t>
            </a:r>
            <a:r>
              <a:rPr lang="en-US" sz="2600" dirty="0">
                <a:latin typeface="Arial"/>
                <a:cs typeface="Arial"/>
                <a:sym typeface="Wingdings" charset="0"/>
              </a:rPr>
              <a:t>= </a:t>
            </a:r>
            <a:r>
              <a:rPr lang="en-US" sz="2600" dirty="0" smtClean="0">
                <a:latin typeface="Arial"/>
                <a:cs typeface="Arial"/>
                <a:sym typeface="Wingdings" charset="0"/>
              </a:rPr>
              <a:t>1.2×10</a:t>
            </a:r>
            <a:r>
              <a:rPr lang="en-US" sz="2600" baseline="30000" dirty="0" smtClean="0">
                <a:latin typeface="Arial"/>
                <a:cs typeface="Arial"/>
                <a:sym typeface="Wingdings" charset="0"/>
              </a:rPr>
              <a:t>-2</a:t>
            </a:r>
            <a:endParaRPr lang="en-US" sz="2600" dirty="0">
              <a:latin typeface="Arial"/>
              <a:cs typeface="Arial"/>
              <a:sym typeface="Wingdings" charset="0"/>
            </a:endParaRPr>
          </a:p>
          <a:p>
            <a:pPr eaLnBrk="1" hangingPunct="1">
              <a:spcBef>
                <a:spcPts val="300"/>
              </a:spcBef>
              <a:defRPr/>
            </a:pPr>
            <a:r>
              <a:rPr lang="en-US" dirty="0">
                <a:latin typeface="Arial"/>
                <a:cs typeface="Arial"/>
                <a:sym typeface="Wingdings" charset="0"/>
              </a:rPr>
              <a:t>pH of a 0.100 </a:t>
            </a:r>
            <a:r>
              <a:rPr lang="en-US" i="1" dirty="0">
                <a:latin typeface="Arial"/>
                <a:cs typeface="Arial"/>
                <a:sym typeface="Wingdings" charset="0"/>
              </a:rPr>
              <a:t>M</a:t>
            </a:r>
            <a:r>
              <a:rPr lang="en-US" dirty="0">
                <a:latin typeface="Arial"/>
                <a:cs typeface="Arial"/>
                <a:sym typeface="Wingdings" charset="0"/>
              </a:rPr>
              <a:t> H</a:t>
            </a:r>
            <a:r>
              <a:rPr lang="en-US" baseline="-25000" dirty="0">
                <a:latin typeface="Arial"/>
                <a:cs typeface="Arial"/>
                <a:sym typeface="Wingdings" charset="0"/>
              </a:rPr>
              <a:t>2</a:t>
            </a:r>
            <a:r>
              <a:rPr lang="en-US" dirty="0">
                <a:latin typeface="Arial"/>
                <a:cs typeface="Arial"/>
                <a:sym typeface="Wingdings" charset="0"/>
              </a:rPr>
              <a:t>SO</a:t>
            </a:r>
            <a:r>
              <a:rPr lang="en-US" baseline="-25000" dirty="0">
                <a:latin typeface="Arial"/>
                <a:cs typeface="Arial"/>
                <a:sym typeface="Wingdings" charset="0"/>
              </a:rPr>
              <a:t>4</a:t>
            </a:r>
            <a:r>
              <a:rPr lang="en-US" dirty="0">
                <a:latin typeface="Arial"/>
                <a:cs typeface="Arial"/>
                <a:sym typeface="Wingdings" charset="0"/>
              </a:rPr>
              <a:t> solution:</a:t>
            </a:r>
          </a:p>
          <a:p>
            <a:pPr lvl="1" eaLnBrk="1" hangingPunct="1">
              <a:spcBef>
                <a:spcPts val="300"/>
              </a:spcBef>
              <a:defRPr/>
            </a:pPr>
            <a:r>
              <a:rPr lang="en-US" dirty="0">
                <a:latin typeface="Arial"/>
                <a:cs typeface="Arial"/>
                <a:sym typeface="Wingdings" charset="0"/>
              </a:rPr>
              <a:t>[H+] = 0.100 </a:t>
            </a:r>
            <a:r>
              <a:rPr lang="en-US" i="1" dirty="0">
                <a:latin typeface="Arial"/>
                <a:cs typeface="Arial"/>
                <a:sym typeface="Wingdings" charset="0"/>
              </a:rPr>
              <a:t>M</a:t>
            </a:r>
            <a:r>
              <a:rPr lang="en-US" dirty="0">
                <a:latin typeface="Arial"/>
                <a:cs typeface="Arial"/>
                <a:sym typeface="Wingdings" charset="0"/>
              </a:rPr>
              <a:t> </a:t>
            </a:r>
            <a:r>
              <a:rPr lang="en-US" dirty="0" smtClean="0">
                <a:latin typeface="Arial"/>
                <a:cs typeface="Arial"/>
                <a:sym typeface="Wingdings" charset="0"/>
              </a:rPr>
              <a:t>+ </a:t>
            </a:r>
            <a:r>
              <a:rPr lang="en-US" dirty="0">
                <a:latin typeface="Arial"/>
                <a:cs typeface="Arial"/>
                <a:sym typeface="Wingdings" charset="0"/>
              </a:rPr>
              <a:t>0.00985 </a:t>
            </a:r>
            <a:r>
              <a:rPr lang="en-US" i="1" dirty="0">
                <a:latin typeface="Arial"/>
                <a:cs typeface="Arial"/>
                <a:sym typeface="Wingdings" charset="0"/>
              </a:rPr>
              <a:t>M</a:t>
            </a:r>
            <a:r>
              <a:rPr lang="en-US" dirty="0">
                <a:latin typeface="Arial"/>
                <a:cs typeface="Arial"/>
                <a:sym typeface="Wingdings" charset="0"/>
              </a:rPr>
              <a:t> </a:t>
            </a:r>
            <a:endParaRPr lang="en-US" dirty="0" smtClean="0">
              <a:latin typeface="Arial"/>
              <a:cs typeface="Arial"/>
              <a:sym typeface="Wingdings" charset="0"/>
            </a:endParaRPr>
          </a:p>
          <a:p>
            <a:pPr marL="457200" lvl="1" indent="0" eaLnBrk="1" hangingPunct="1">
              <a:spcBef>
                <a:spcPts val="300"/>
              </a:spcBef>
              <a:buFontTx/>
              <a:buNone/>
              <a:defRPr/>
            </a:pPr>
            <a:r>
              <a:rPr lang="en-US" dirty="0" smtClean="0">
                <a:latin typeface="Arial"/>
                <a:cs typeface="Arial"/>
                <a:sym typeface="Wingdings" charset="0"/>
              </a:rPr>
              <a:t>    </a:t>
            </a:r>
            <a:r>
              <a:rPr lang="en-US" sz="2400" dirty="0" smtClean="0">
                <a:latin typeface="Arial"/>
                <a:cs typeface="Arial"/>
                <a:sym typeface="Wingdings" charset="0"/>
              </a:rPr>
              <a:t>(from 1</a:t>
            </a:r>
            <a:r>
              <a:rPr lang="en-US" sz="2400" baseline="30000" dirty="0" smtClean="0">
                <a:latin typeface="Arial"/>
                <a:cs typeface="Arial"/>
                <a:sym typeface="Wingdings" charset="0"/>
              </a:rPr>
              <a:t>st</a:t>
            </a:r>
            <a:r>
              <a:rPr lang="en-US" sz="2400" dirty="0" smtClean="0">
                <a:latin typeface="Arial"/>
                <a:cs typeface="Arial"/>
                <a:sym typeface="Wingdings" charset="0"/>
              </a:rPr>
              <a:t> reaction +  2</a:t>
            </a:r>
            <a:r>
              <a:rPr lang="en-US" sz="2400" baseline="30000" dirty="0" smtClean="0">
                <a:latin typeface="Arial"/>
                <a:cs typeface="Arial"/>
                <a:sym typeface="Wingdings" charset="0"/>
              </a:rPr>
              <a:t>nd</a:t>
            </a:r>
            <a:r>
              <a:rPr lang="en-US" sz="2400" dirty="0" smtClean="0">
                <a:latin typeface="Arial"/>
                <a:cs typeface="Arial"/>
                <a:sym typeface="Wingdings" charset="0"/>
              </a:rPr>
              <a:t> reaction)</a:t>
            </a:r>
          </a:p>
          <a:p>
            <a:pPr lvl="1" eaLnBrk="1" hangingPunct="1">
              <a:spcBef>
                <a:spcPts val="300"/>
              </a:spcBef>
              <a:defRPr/>
            </a:pPr>
            <a:r>
              <a:rPr lang="en-US" dirty="0" smtClean="0">
                <a:latin typeface="Arial"/>
                <a:cs typeface="Arial"/>
                <a:sym typeface="Wingdings" charset="0"/>
              </a:rPr>
              <a:t>[</a:t>
            </a:r>
            <a:r>
              <a:rPr lang="en-US" dirty="0">
                <a:latin typeface="Arial"/>
                <a:cs typeface="Arial"/>
                <a:sym typeface="Wingdings" charset="0"/>
              </a:rPr>
              <a:t>H</a:t>
            </a:r>
            <a:r>
              <a:rPr lang="en-US" baseline="30000" dirty="0">
                <a:latin typeface="Arial"/>
                <a:cs typeface="Arial"/>
                <a:sym typeface="Wingdings" charset="0"/>
              </a:rPr>
              <a:t>+</a:t>
            </a:r>
            <a:r>
              <a:rPr lang="en-US" dirty="0">
                <a:latin typeface="Arial"/>
                <a:cs typeface="Arial"/>
                <a:sym typeface="Wingdings" charset="0"/>
              </a:rPr>
              <a:t>] = 0.110 </a:t>
            </a:r>
            <a:r>
              <a:rPr lang="en-US" i="1" dirty="0">
                <a:latin typeface="Arial"/>
                <a:cs typeface="Arial"/>
                <a:sym typeface="Wingdings" charset="0"/>
              </a:rPr>
              <a:t>M</a:t>
            </a:r>
            <a:r>
              <a:rPr lang="en-US" dirty="0">
                <a:latin typeface="Arial"/>
                <a:cs typeface="Arial"/>
                <a:sym typeface="Wingdings" charset="0"/>
              </a:rPr>
              <a:t>; pH = 0.96</a:t>
            </a:r>
          </a:p>
          <a:p>
            <a:pPr lvl="1" eaLnBrk="1" hangingPunct="1">
              <a:spcBef>
                <a:spcPts val="1800"/>
              </a:spcBef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48026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1D9D08F-8712-49A9-BAC7-BE4D697DC284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Acidification of the Oceans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82308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88" y="1371600"/>
            <a:ext cx="7439025" cy="4848225"/>
          </a:xfrm>
        </p:spPr>
      </p:pic>
      <p:sp>
        <p:nvSpPr>
          <p:cNvPr id="482309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A873DA6-90E4-4411-9F0F-5FA349CBC47C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latin typeface="Arial"/>
                <a:cs typeface="Arial"/>
              </a:rPr>
              <a:t>Diprotic</a:t>
            </a:r>
            <a:r>
              <a:rPr lang="en-US" dirty="0" smtClean="0">
                <a:latin typeface="Arial"/>
                <a:cs typeface="Arial"/>
              </a:rPr>
              <a:t> Acids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83332" name="Content Placeholder 2"/>
          <p:cNvSpPr>
            <a:spLocks noGrp="1"/>
          </p:cNvSpPr>
          <p:nvPr>
            <p:ph idx="1"/>
          </p:nvPr>
        </p:nvSpPr>
        <p:spPr>
          <a:xfrm>
            <a:off x="685800" y="4648200"/>
            <a:ext cx="7772400" cy="14478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3000" i="1" smtClean="0">
                <a:latin typeface="Arial" charset="0"/>
                <a:cs typeface="Arial" charset="0"/>
              </a:rPr>
              <a:t>K</a:t>
            </a:r>
            <a:r>
              <a:rPr lang="en-US" sz="3000" baseline="-25000" smtClean="0">
                <a:latin typeface="Arial" charset="0"/>
                <a:cs typeface="Arial" charset="0"/>
              </a:rPr>
              <a:t>a1</a:t>
            </a:r>
            <a:r>
              <a:rPr lang="en-US" sz="3000" smtClean="0">
                <a:latin typeface="Arial" charset="0"/>
                <a:cs typeface="Arial" charset="0"/>
              </a:rPr>
              <a:t> &gt; </a:t>
            </a:r>
            <a:r>
              <a:rPr lang="en-US" sz="3000" i="1" smtClean="0">
                <a:latin typeface="Arial" charset="0"/>
                <a:cs typeface="Arial" charset="0"/>
              </a:rPr>
              <a:t>K</a:t>
            </a:r>
            <a:r>
              <a:rPr lang="en-US" sz="3000" baseline="-25000" smtClean="0">
                <a:latin typeface="Arial" charset="0"/>
                <a:cs typeface="Arial" charset="0"/>
              </a:rPr>
              <a:t>a2  </a:t>
            </a:r>
            <a:r>
              <a:rPr lang="en-US" sz="3000" smtClean="0">
                <a:latin typeface="Arial" charset="0"/>
                <a:cs typeface="Arial" charset="0"/>
              </a:rPr>
              <a:t>(more difficult to remove H</a:t>
            </a:r>
            <a:r>
              <a:rPr lang="en-US" sz="3000" baseline="30000" smtClean="0">
                <a:latin typeface="Arial" charset="0"/>
                <a:cs typeface="Arial" charset="0"/>
              </a:rPr>
              <a:t>+ </a:t>
            </a:r>
            <a:r>
              <a:rPr lang="en-US" sz="3000" smtClean="0">
                <a:latin typeface="Arial" charset="0"/>
                <a:cs typeface="Arial" charset="0"/>
              </a:rPr>
              <a:t>ion  from negatively charged anion)</a:t>
            </a:r>
          </a:p>
          <a:p>
            <a:pPr>
              <a:spcBef>
                <a:spcPts val="600"/>
              </a:spcBef>
            </a:pPr>
            <a:r>
              <a:rPr lang="en-US" sz="3000" smtClean="0">
                <a:latin typeface="Arial" charset="0"/>
                <a:cs typeface="Arial" charset="0"/>
              </a:rPr>
              <a:t>Typically only </a:t>
            </a:r>
            <a:r>
              <a:rPr lang="en-US" sz="3000" u="sng" smtClean="0">
                <a:latin typeface="Arial" charset="0"/>
                <a:cs typeface="Arial" charset="0"/>
              </a:rPr>
              <a:t>first</a:t>
            </a:r>
            <a:r>
              <a:rPr lang="en-US" sz="3000" smtClean="0">
                <a:latin typeface="Arial" charset="0"/>
                <a:cs typeface="Arial" charset="0"/>
              </a:rPr>
              <a:t> H</a:t>
            </a:r>
            <a:r>
              <a:rPr lang="en-US" sz="3000" baseline="30000" smtClean="0">
                <a:latin typeface="Arial" charset="0"/>
                <a:cs typeface="Arial" charset="0"/>
              </a:rPr>
              <a:t>+</a:t>
            </a:r>
            <a:r>
              <a:rPr lang="en-US" sz="3000" smtClean="0">
                <a:latin typeface="Arial" charset="0"/>
                <a:cs typeface="Arial" charset="0"/>
              </a:rPr>
              <a:t> affects pH (</a:t>
            </a:r>
            <a:r>
              <a:rPr lang="en-US" sz="3000" i="1" smtClean="0">
                <a:latin typeface="Arial" charset="0"/>
                <a:cs typeface="Arial" charset="0"/>
              </a:rPr>
              <a:t>K</a:t>
            </a:r>
            <a:r>
              <a:rPr lang="en-US" sz="3000" baseline="-25000" smtClean="0">
                <a:latin typeface="Arial" charset="0"/>
                <a:cs typeface="Arial" charset="0"/>
              </a:rPr>
              <a:t>a1</a:t>
            </a:r>
            <a:r>
              <a:rPr lang="en-US" sz="3000" smtClean="0">
                <a:latin typeface="Arial" charset="0"/>
                <a:cs typeface="Arial" charset="0"/>
              </a:rPr>
              <a:t>)</a:t>
            </a:r>
          </a:p>
          <a:p>
            <a:endParaRPr lang="en-US" smtClean="0">
              <a:latin typeface="Arial" charset="0"/>
              <a:cs typeface="Arial" charset="0"/>
            </a:endParaRPr>
          </a:p>
        </p:txBody>
      </p:sp>
      <p:pic>
        <p:nvPicPr>
          <p:cNvPr id="48333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7938"/>
            <a:ext cx="9144000" cy="33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333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7A426C9-EADD-4B36-91ED-ADE720DF27B0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7772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Practice: pH of Diprotic Acid</a:t>
            </a:r>
          </a:p>
        </p:txBody>
      </p:sp>
      <p:sp>
        <p:nvSpPr>
          <p:cNvPr id="484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133600"/>
            <a:ext cx="7772400" cy="1066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>
                <a:latin typeface="Arial" charset="0"/>
                <a:cs typeface="Arial" charset="0"/>
              </a:rPr>
              <a:t>Calculate the pH of 0.100 </a:t>
            </a:r>
            <a:r>
              <a:rPr lang="en-US" i="1" smtClean="0">
                <a:latin typeface="Arial" charset="0"/>
                <a:cs typeface="Arial" charset="0"/>
              </a:rPr>
              <a:t>M</a:t>
            </a:r>
            <a:r>
              <a:rPr lang="en-US" smtClean="0">
                <a:latin typeface="Arial" charset="0"/>
                <a:cs typeface="Arial" charset="0"/>
              </a:rPr>
              <a:t> carbonic acid solution (</a:t>
            </a:r>
            <a:r>
              <a:rPr lang="en-US" i="1" smtClean="0">
                <a:latin typeface="Arial" charset="0"/>
                <a:cs typeface="Arial" charset="0"/>
              </a:rPr>
              <a:t>K</a:t>
            </a:r>
            <a:r>
              <a:rPr lang="en-US" baseline="-25000" smtClean="0">
                <a:latin typeface="Arial" charset="0"/>
                <a:cs typeface="Arial" charset="0"/>
              </a:rPr>
              <a:t>a1</a:t>
            </a:r>
            <a:r>
              <a:rPr lang="en-US" smtClean="0">
                <a:latin typeface="Arial" charset="0"/>
                <a:cs typeface="Arial" charset="0"/>
              </a:rPr>
              <a:t> = 4.3 × 10</a:t>
            </a:r>
            <a:r>
              <a:rPr lang="en-US" baseline="30000" smtClean="0">
                <a:latin typeface="Arial" charset="0"/>
                <a:cs typeface="Arial" charset="0"/>
              </a:rPr>
              <a:t>-7</a:t>
            </a:r>
            <a:r>
              <a:rPr lang="en-US" smtClean="0">
                <a:latin typeface="Arial" charset="0"/>
                <a:cs typeface="Arial" charset="0"/>
              </a:rPr>
              <a:t> and </a:t>
            </a:r>
            <a:r>
              <a:rPr lang="en-US" i="1" smtClean="0">
                <a:latin typeface="Arial" charset="0"/>
                <a:cs typeface="Arial" charset="0"/>
              </a:rPr>
              <a:t>K</a:t>
            </a:r>
            <a:r>
              <a:rPr lang="en-US" baseline="-25000" smtClean="0">
                <a:latin typeface="Arial" charset="0"/>
                <a:cs typeface="Arial" charset="0"/>
              </a:rPr>
              <a:t>a2 </a:t>
            </a:r>
            <a:r>
              <a:rPr lang="en-US" smtClean="0">
                <a:latin typeface="Arial" charset="0"/>
                <a:cs typeface="Arial" charset="0"/>
              </a:rPr>
              <a:t>= 4.7 × 10</a:t>
            </a:r>
            <a:r>
              <a:rPr lang="en-US" baseline="30000" smtClean="0">
                <a:latin typeface="Arial" charset="0"/>
                <a:cs typeface="Arial" charset="0"/>
              </a:rPr>
              <a:t>-11</a:t>
            </a:r>
            <a:r>
              <a:rPr lang="en-US" smtClean="0">
                <a:latin typeface="Arial" charset="0"/>
                <a:cs typeface="Arial" charset="0"/>
              </a:rPr>
              <a:t>).</a:t>
            </a:r>
          </a:p>
        </p:txBody>
      </p:sp>
      <p:sp>
        <p:nvSpPr>
          <p:cNvPr id="484357" name="TextBox 5"/>
          <p:cNvSpPr txBox="1">
            <a:spLocks noChangeArrowheads="1"/>
          </p:cNvSpPr>
          <p:nvPr/>
        </p:nvSpPr>
        <p:spPr bwMode="auto">
          <a:xfrm>
            <a:off x="1066800" y="4360863"/>
            <a:ext cx="4916488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Collect and Organize: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Analyze: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Solve: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Think about It:</a:t>
            </a:r>
          </a:p>
        </p:txBody>
      </p:sp>
      <p:sp>
        <p:nvSpPr>
          <p:cNvPr id="48435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95EB791-312E-444C-898D-A2CF421097CD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001000" cy="990600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latin typeface="Arial"/>
                <a:cs typeface="Arial"/>
              </a:rPr>
              <a:t>Triprotic</a:t>
            </a:r>
            <a:r>
              <a:rPr lang="en-US" dirty="0" smtClean="0">
                <a:latin typeface="Arial"/>
                <a:cs typeface="Arial"/>
              </a:rPr>
              <a:t> Acids:  Phosphoric Acid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86404" name="Picture 3"/>
          <p:cNvPicPr>
            <a:picLocks noChangeAspect="1"/>
          </p:cNvPicPr>
          <p:nvPr/>
        </p:nvPicPr>
        <p:blipFill>
          <a:blip r:embed="rId2"/>
          <a:srcRect b="47495"/>
          <a:stretch>
            <a:fillRect/>
          </a:stretch>
        </p:blipFill>
        <p:spPr bwMode="auto">
          <a:xfrm>
            <a:off x="381000" y="1219200"/>
            <a:ext cx="8458200" cy="52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640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E6A9FF4-A561-4F34-9639-F68EECFA7EC0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772400" cy="1066800"/>
          </a:xfrm>
        </p:spPr>
        <p:txBody>
          <a:bodyPr/>
          <a:lstStyle/>
          <a:p>
            <a:pPr>
              <a:defRPr/>
            </a:pPr>
            <a:r>
              <a:rPr lang="en-US" dirty="0" err="1" smtClean="0">
                <a:latin typeface="Arial"/>
                <a:cs typeface="Arial"/>
              </a:rPr>
              <a:t>Triprotic</a:t>
            </a:r>
            <a:r>
              <a:rPr lang="en-US" dirty="0" smtClean="0">
                <a:latin typeface="Arial"/>
                <a:cs typeface="Arial"/>
              </a:rPr>
              <a:t> Acids:  Citric Acid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87428" name="Picture 3"/>
          <p:cNvPicPr>
            <a:picLocks noChangeAspect="1"/>
          </p:cNvPicPr>
          <p:nvPr/>
        </p:nvPicPr>
        <p:blipFill>
          <a:blip r:embed="rId2"/>
          <a:srcRect t="52071"/>
          <a:stretch>
            <a:fillRect/>
          </a:stretch>
        </p:blipFill>
        <p:spPr bwMode="auto">
          <a:xfrm>
            <a:off x="304800" y="1524000"/>
            <a:ext cx="865346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7429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044D098-6ED9-4583-A750-DB2667785B01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8845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3ACA2AF-582A-41B1-A1B4-8C2B2FE2E0FC}" type="slidenum">
              <a:rPr lang="en-US"/>
              <a:pPr/>
              <a:t>38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1371600"/>
            <a:ext cx="8458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3200" b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latin typeface="+mn-lt"/>
                <a:cs typeface="Wingdings" charset="2"/>
              </a:rPr>
              <a:t>15.1  Acids and Bases: The </a:t>
            </a:r>
            <a:r>
              <a:rPr lang="en-US" sz="2600" dirty="0" err="1" smtClean="0">
                <a:latin typeface="+mn-lt"/>
                <a:cs typeface="Wingdings" charset="2"/>
              </a:rPr>
              <a:t>Br</a:t>
            </a:r>
            <a:r>
              <a:rPr lang="en-US" sz="2000" dirty="0" err="1" smtClean="0">
                <a:latin typeface="+mn-lt"/>
                <a:cs typeface="Wingdings" charset="2"/>
              </a:rPr>
              <a:t>Ø</a:t>
            </a:r>
            <a:r>
              <a:rPr lang="en-US" sz="2600" dirty="0" err="1" smtClean="0">
                <a:latin typeface="+mn-lt"/>
                <a:cs typeface="Wingdings" charset="2"/>
              </a:rPr>
              <a:t>nsted</a:t>
            </a: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–</a:t>
            </a:r>
            <a:r>
              <a:rPr lang="en-US" sz="2600" dirty="0" smtClean="0">
                <a:latin typeface="+mn-lt"/>
                <a:cs typeface="Wingdings" charset="2"/>
              </a:rPr>
              <a:t>Lowry Model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15.2  Acid Strength and Molecular Structure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15.3  pH and the Autoionization of Water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15.4  Calculations Involving pH, </a:t>
            </a:r>
            <a:r>
              <a:rPr lang="en-US" sz="2600" i="1" dirty="0" err="1" smtClean="0">
                <a:solidFill>
                  <a:srgbClr val="000000"/>
                </a:solidFill>
                <a:latin typeface="+mn-lt"/>
                <a:cs typeface="Wingdings" charset="2"/>
              </a:rPr>
              <a:t>K</a:t>
            </a:r>
            <a:r>
              <a:rPr lang="en-US" sz="2600" baseline="-25000" dirty="0" err="1" smtClean="0">
                <a:solidFill>
                  <a:srgbClr val="000000"/>
                </a:solidFill>
                <a:latin typeface="+mn-lt"/>
                <a:cs typeface="Wingdings" charset="2"/>
              </a:rPr>
              <a:t>a</a:t>
            </a: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, and </a:t>
            </a:r>
            <a:r>
              <a:rPr lang="en-US" sz="2600" i="1" dirty="0" smtClean="0">
                <a:solidFill>
                  <a:srgbClr val="000000"/>
                </a:solidFill>
                <a:latin typeface="+mn-lt"/>
                <a:cs typeface="Wingdings" charset="2"/>
              </a:rPr>
              <a:t>K</a:t>
            </a:r>
            <a:r>
              <a:rPr lang="en-US" sz="2600" baseline="-25000" dirty="0" smtClean="0">
                <a:solidFill>
                  <a:srgbClr val="000000"/>
                </a:solidFill>
                <a:latin typeface="+mn-lt"/>
                <a:cs typeface="Wingdings" charset="2"/>
              </a:rPr>
              <a:t>b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15.5  Polyprotic Acids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FF"/>
                </a:solidFill>
                <a:latin typeface="+mn-lt"/>
                <a:cs typeface="Wingdings" charset="2"/>
              </a:rPr>
              <a:t>15.6  pH of Salt Solutions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15.7  The Common-Ion Effect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15.8  pH Buffers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15.9  pH Indicators and Acid–Base Titrations</a:t>
            </a:r>
            <a:endParaRPr lang="en-US" sz="2600" dirty="0">
              <a:solidFill>
                <a:srgbClr val="000000"/>
              </a:solidFill>
              <a:cs typeface="Wingdings" charset="2"/>
            </a:endParaRP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15.10  Solubility </a:t>
            </a:r>
            <a:r>
              <a:rPr lang="en-US" sz="2600" dirty="0" err="1" smtClean="0">
                <a:solidFill>
                  <a:srgbClr val="000000"/>
                </a:solidFill>
                <a:cs typeface="Wingdings" charset="2"/>
              </a:rPr>
              <a:t>Equilibria</a:t>
            </a:r>
            <a:endParaRPr lang="en-US" sz="2600" dirty="0">
              <a:solidFill>
                <a:srgbClr val="000000"/>
              </a:solidFill>
              <a:cs typeface="Wingdings" charset="2"/>
            </a:endParaRPr>
          </a:p>
          <a:p>
            <a:pPr eaLnBrk="1" hangingPunct="1">
              <a:spcBef>
                <a:spcPts val="900"/>
              </a:spcBef>
              <a:defRPr/>
            </a:pPr>
            <a:endParaRPr lang="en-US" sz="2600" dirty="0" smtClean="0">
              <a:solidFill>
                <a:srgbClr val="000000"/>
              </a:solidFill>
              <a:latin typeface="+mn-lt"/>
              <a:cs typeface="Wingdings" charset="2"/>
            </a:endParaRPr>
          </a:p>
          <a:p>
            <a:pPr eaLnBrk="1" hangingPunct="1">
              <a:defRPr/>
            </a:pPr>
            <a:endParaRPr lang="en-US" sz="2600" dirty="0">
              <a:solidFill>
                <a:srgbClr val="000000"/>
              </a:solidFill>
              <a:latin typeface="+mn-lt"/>
              <a:cs typeface="Wingdings" charset="2"/>
            </a:endParaRPr>
          </a:p>
        </p:txBody>
      </p:sp>
      <p:pic>
        <p:nvPicPr>
          <p:cNvPr id="48845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3025" y="3379788"/>
            <a:ext cx="2281238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Acid–Base Properties of Salts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196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848600" cy="4114800"/>
          </a:xfrm>
        </p:spPr>
        <p:txBody>
          <a:bodyPr/>
          <a:lstStyle/>
          <a:p>
            <a:pPr>
              <a:spcBef>
                <a:spcPts val="900"/>
              </a:spcBef>
              <a:defRPr/>
            </a:pPr>
            <a:r>
              <a:rPr lang="en-US" sz="3000" dirty="0">
                <a:latin typeface="Arial"/>
                <a:cs typeface="Arial"/>
              </a:rPr>
              <a:t>Weak Acid: </a:t>
            </a:r>
          </a:p>
          <a:p>
            <a:pPr lvl="1">
              <a:spcBef>
                <a:spcPts val="900"/>
              </a:spcBef>
              <a:defRPr/>
            </a:pP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HF(</a:t>
            </a:r>
            <a:r>
              <a:rPr lang="en-US" i="1" dirty="0" err="1">
                <a:solidFill>
                  <a:srgbClr val="C00000"/>
                </a:solidFill>
                <a:latin typeface="Arial"/>
                <a:cs typeface="Arial"/>
              </a:rPr>
              <a:t>aq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)</a:t>
            </a:r>
            <a:r>
              <a:rPr lang="en-US" dirty="0">
                <a:latin typeface="Arial"/>
                <a:cs typeface="Arial"/>
              </a:rPr>
              <a:t> + H</a:t>
            </a:r>
            <a:r>
              <a:rPr lang="en-US" baseline="-25000" dirty="0">
                <a:latin typeface="Arial"/>
                <a:cs typeface="Arial"/>
              </a:rPr>
              <a:t>2</a:t>
            </a:r>
            <a:r>
              <a:rPr lang="en-US" dirty="0">
                <a:latin typeface="Arial"/>
                <a:cs typeface="Arial"/>
              </a:rPr>
              <a:t>O(</a:t>
            </a:r>
            <a:r>
              <a:rPr lang="en-US" i="1" dirty="0">
                <a:latin typeface="Arial"/>
                <a:cs typeface="Arial"/>
              </a:rPr>
              <a:t>l</a:t>
            </a:r>
            <a:r>
              <a:rPr lang="en-US" dirty="0">
                <a:latin typeface="Arial"/>
                <a:cs typeface="Arial"/>
              </a:rPr>
              <a:t>) </a:t>
            </a:r>
            <a:r>
              <a:rPr lang="en-US" sz="3400" dirty="0">
                <a:latin typeface="Arial"/>
                <a:cs typeface="Arial"/>
              </a:rPr>
              <a:t>⇌</a:t>
            </a:r>
            <a:r>
              <a:rPr lang="en-US" dirty="0">
                <a:latin typeface="Arial"/>
                <a:cs typeface="Arial"/>
              </a:rPr>
              <a:t>  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F</a:t>
            </a:r>
            <a:r>
              <a:rPr lang="en-US" baseline="30000" dirty="0">
                <a:solidFill>
                  <a:srgbClr val="0070C0"/>
                </a:solidFill>
                <a:latin typeface="Arial"/>
                <a:cs typeface="Arial"/>
              </a:rPr>
              <a:t>-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(</a:t>
            </a:r>
            <a:r>
              <a:rPr lang="en-US" i="1" dirty="0" err="1">
                <a:solidFill>
                  <a:srgbClr val="0070C0"/>
                </a:solidFill>
                <a:latin typeface="Arial"/>
                <a:cs typeface="Arial"/>
              </a:rPr>
              <a:t>aq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) </a:t>
            </a:r>
            <a:r>
              <a:rPr lang="en-US" dirty="0">
                <a:latin typeface="Arial"/>
                <a:cs typeface="Arial"/>
              </a:rPr>
              <a:t>+ H</a:t>
            </a:r>
            <a:r>
              <a:rPr lang="en-US" baseline="-25000" dirty="0">
                <a:latin typeface="Arial"/>
                <a:cs typeface="Arial"/>
              </a:rPr>
              <a:t>3</a:t>
            </a:r>
            <a:r>
              <a:rPr lang="en-US" dirty="0">
                <a:latin typeface="Arial"/>
                <a:cs typeface="Arial"/>
              </a:rPr>
              <a:t>O</a:t>
            </a:r>
            <a:r>
              <a:rPr lang="en-US" baseline="30000" dirty="0">
                <a:latin typeface="Arial"/>
                <a:cs typeface="Arial"/>
              </a:rPr>
              <a:t>+</a:t>
            </a:r>
            <a:r>
              <a:rPr lang="en-US" dirty="0">
                <a:latin typeface="Arial"/>
                <a:cs typeface="Arial"/>
              </a:rPr>
              <a:t>(</a:t>
            </a:r>
            <a:r>
              <a:rPr lang="en-US" i="1" dirty="0" err="1">
                <a:latin typeface="Arial"/>
                <a:cs typeface="Arial"/>
              </a:rPr>
              <a:t>aq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pPr marL="457200" lvl="1" indent="0">
              <a:spcBef>
                <a:spcPts val="900"/>
              </a:spcBef>
              <a:buFontTx/>
              <a:buNone/>
              <a:defRPr/>
            </a:pPr>
            <a:r>
              <a:rPr lang="en-US" dirty="0" smtClean="0">
                <a:solidFill>
                  <a:srgbClr val="C00000"/>
                </a:solidFill>
                <a:latin typeface="Arial"/>
                <a:cs typeface="Arial"/>
              </a:rPr>
              <a:t>    (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acid)</a:t>
            </a:r>
            <a:r>
              <a:rPr lang="en-US" dirty="0">
                <a:latin typeface="Arial"/>
                <a:cs typeface="Arial"/>
              </a:rPr>
              <a:t>		      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/>
                <a:cs typeface="Arial"/>
              </a:rPr>
              <a:t>(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conj. </a:t>
            </a:r>
            <a:r>
              <a:rPr lang="en-US" dirty="0" smtClean="0">
                <a:solidFill>
                  <a:srgbClr val="0070C0"/>
                </a:solidFill>
                <a:latin typeface="Arial"/>
                <a:cs typeface="Arial"/>
              </a:rPr>
              <a:t>base)</a:t>
            </a:r>
            <a:endParaRPr lang="en-US" dirty="0">
              <a:latin typeface="Arial"/>
              <a:cs typeface="Arial"/>
            </a:endParaRPr>
          </a:p>
          <a:p>
            <a:pPr>
              <a:spcBef>
                <a:spcPts val="900"/>
              </a:spcBef>
              <a:defRPr/>
            </a:pPr>
            <a:r>
              <a:rPr lang="en-US" sz="3000" dirty="0">
                <a:latin typeface="Arial"/>
                <a:cs typeface="Arial"/>
              </a:rPr>
              <a:t>Salt, </a:t>
            </a:r>
            <a:r>
              <a:rPr lang="en-US" sz="3000" dirty="0" err="1">
                <a:latin typeface="Arial"/>
                <a:cs typeface="Arial"/>
              </a:rPr>
              <a:t>NaF</a:t>
            </a:r>
            <a:r>
              <a:rPr lang="en-US" sz="3000" dirty="0">
                <a:latin typeface="Arial"/>
                <a:cs typeface="Arial"/>
              </a:rPr>
              <a:t>:  </a:t>
            </a:r>
            <a:endParaRPr lang="en-US" sz="3000" dirty="0" smtClean="0">
              <a:latin typeface="Arial"/>
              <a:cs typeface="Arial"/>
            </a:endParaRPr>
          </a:p>
          <a:p>
            <a:pPr lvl="1">
              <a:spcBef>
                <a:spcPts val="900"/>
              </a:spcBef>
              <a:defRPr/>
            </a:pPr>
            <a:r>
              <a:rPr lang="en-US" sz="2600" dirty="0" err="1" smtClean="0">
                <a:latin typeface="Arial"/>
                <a:cs typeface="Arial"/>
              </a:rPr>
              <a:t>NaF</a:t>
            </a:r>
            <a:r>
              <a:rPr lang="en-US" sz="2600" dirty="0">
                <a:latin typeface="Arial"/>
                <a:cs typeface="Arial"/>
              </a:rPr>
              <a:t>(s)    </a:t>
            </a:r>
            <a:r>
              <a:rPr lang="en-US" sz="2600" dirty="0" smtClean="0">
                <a:latin typeface="Arial"/>
                <a:cs typeface="Arial"/>
              </a:rPr>
              <a:t>	       Na</a:t>
            </a:r>
            <a:r>
              <a:rPr lang="en-US" sz="2600" baseline="30000" dirty="0">
                <a:latin typeface="Arial"/>
                <a:cs typeface="Arial"/>
              </a:rPr>
              <a:t>+</a:t>
            </a:r>
            <a:r>
              <a:rPr lang="en-US" sz="2600" dirty="0">
                <a:latin typeface="Arial"/>
                <a:cs typeface="Arial"/>
              </a:rPr>
              <a:t>(</a:t>
            </a:r>
            <a:r>
              <a:rPr lang="en-US" sz="2600" i="1" dirty="0" err="1">
                <a:latin typeface="Arial"/>
                <a:cs typeface="Arial"/>
              </a:rPr>
              <a:t>aq</a:t>
            </a:r>
            <a:r>
              <a:rPr lang="en-US" sz="2600" dirty="0">
                <a:latin typeface="Arial"/>
                <a:cs typeface="Arial"/>
              </a:rPr>
              <a:t>) + F</a:t>
            </a:r>
            <a:r>
              <a:rPr lang="en-US" sz="2600" baseline="30000" dirty="0">
                <a:latin typeface="Arial"/>
                <a:cs typeface="Arial"/>
              </a:rPr>
              <a:t>-</a:t>
            </a:r>
            <a:r>
              <a:rPr lang="en-US" sz="2600" dirty="0">
                <a:latin typeface="Arial"/>
                <a:cs typeface="Arial"/>
              </a:rPr>
              <a:t>(</a:t>
            </a:r>
            <a:r>
              <a:rPr lang="en-US" sz="2600" i="1" dirty="0" err="1">
                <a:latin typeface="Arial"/>
                <a:cs typeface="Arial"/>
              </a:rPr>
              <a:t>aq</a:t>
            </a:r>
            <a:r>
              <a:rPr lang="en-US" sz="2600" dirty="0">
                <a:latin typeface="Arial"/>
                <a:cs typeface="Arial"/>
              </a:rPr>
              <a:t>)</a:t>
            </a:r>
          </a:p>
          <a:p>
            <a:pPr lvl="1">
              <a:spcBef>
                <a:spcPts val="900"/>
              </a:spcBef>
              <a:defRPr/>
            </a:pPr>
            <a:r>
              <a:rPr lang="en-US" dirty="0" smtClean="0">
                <a:solidFill>
                  <a:srgbClr val="0070C0"/>
                </a:solidFill>
                <a:latin typeface="Arial"/>
                <a:cs typeface="Arial"/>
              </a:rPr>
              <a:t>F</a:t>
            </a:r>
            <a:r>
              <a:rPr lang="en-US" baseline="30000" dirty="0">
                <a:solidFill>
                  <a:srgbClr val="0070C0"/>
                </a:solidFill>
                <a:latin typeface="Arial"/>
                <a:cs typeface="Arial"/>
              </a:rPr>
              <a:t>-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(</a:t>
            </a:r>
            <a:r>
              <a:rPr lang="en-US" i="1" dirty="0" err="1">
                <a:solidFill>
                  <a:srgbClr val="0070C0"/>
                </a:solidFill>
                <a:latin typeface="Arial"/>
                <a:cs typeface="Arial"/>
              </a:rPr>
              <a:t>aq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) </a:t>
            </a:r>
            <a:r>
              <a:rPr lang="en-US" dirty="0">
                <a:latin typeface="Arial"/>
                <a:cs typeface="Arial"/>
              </a:rPr>
              <a:t>+ H</a:t>
            </a:r>
            <a:r>
              <a:rPr lang="en-US" baseline="-25000" dirty="0">
                <a:latin typeface="Arial"/>
                <a:cs typeface="Arial"/>
              </a:rPr>
              <a:t>2</a:t>
            </a:r>
            <a:r>
              <a:rPr lang="en-US" dirty="0">
                <a:latin typeface="Arial"/>
                <a:cs typeface="Arial"/>
              </a:rPr>
              <a:t>O(</a:t>
            </a:r>
            <a:r>
              <a:rPr lang="en-US" i="1" dirty="0">
                <a:latin typeface="Arial"/>
                <a:cs typeface="Arial"/>
              </a:rPr>
              <a:t>l</a:t>
            </a:r>
            <a:r>
              <a:rPr lang="en-US" dirty="0">
                <a:latin typeface="Arial"/>
                <a:cs typeface="Arial"/>
              </a:rPr>
              <a:t>)  ⇌   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HF(</a:t>
            </a:r>
            <a:r>
              <a:rPr lang="en-US" i="1" dirty="0" err="1">
                <a:solidFill>
                  <a:srgbClr val="C00000"/>
                </a:solidFill>
                <a:latin typeface="Arial"/>
                <a:cs typeface="Arial"/>
              </a:rPr>
              <a:t>aq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)</a:t>
            </a:r>
            <a:r>
              <a:rPr lang="en-US" dirty="0">
                <a:latin typeface="Arial"/>
                <a:cs typeface="Arial"/>
              </a:rPr>
              <a:t>  +  OH</a:t>
            </a:r>
            <a:r>
              <a:rPr lang="en-US" baseline="30000" dirty="0">
                <a:latin typeface="Arial"/>
                <a:cs typeface="Arial"/>
              </a:rPr>
              <a:t>-</a:t>
            </a:r>
            <a:r>
              <a:rPr lang="en-US" dirty="0">
                <a:latin typeface="Arial"/>
                <a:cs typeface="Arial"/>
              </a:rPr>
              <a:t>(</a:t>
            </a:r>
            <a:r>
              <a:rPr lang="en-US" i="1" dirty="0" err="1">
                <a:latin typeface="Arial"/>
                <a:cs typeface="Arial"/>
              </a:rPr>
              <a:t>aq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pPr marL="457200" lvl="1" indent="0">
              <a:spcBef>
                <a:spcPts val="900"/>
              </a:spcBef>
              <a:buFontTx/>
              <a:buNone/>
              <a:defRPr/>
            </a:pP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/>
                <a:cs typeface="Arial"/>
              </a:rPr>
              <a:t> (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base)</a:t>
            </a:r>
            <a:r>
              <a:rPr lang="en-US" dirty="0">
                <a:latin typeface="Arial"/>
                <a:cs typeface="Arial"/>
              </a:rPr>
              <a:t>	 </a:t>
            </a:r>
            <a:r>
              <a:rPr lang="en-US" dirty="0" smtClean="0">
                <a:latin typeface="Arial"/>
                <a:cs typeface="Arial"/>
              </a:rPr>
              <a:t>      		</a:t>
            </a:r>
            <a:r>
              <a:rPr lang="en-US" dirty="0" smtClean="0">
                <a:solidFill>
                  <a:srgbClr val="C00000"/>
                </a:solidFill>
                <a:latin typeface="Arial"/>
                <a:cs typeface="Arial"/>
              </a:rPr>
              <a:t>(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conj. acid</a:t>
            </a:r>
            <a:r>
              <a:rPr lang="en-US" dirty="0" smtClean="0">
                <a:solidFill>
                  <a:srgbClr val="C00000"/>
                </a:solidFill>
                <a:latin typeface="Arial"/>
                <a:cs typeface="Arial"/>
              </a:rPr>
              <a:t>)</a:t>
            </a:r>
          </a:p>
          <a:p>
            <a:pPr lvl="1">
              <a:spcBef>
                <a:spcPts val="900"/>
              </a:spcBef>
              <a:defRPr/>
            </a:pPr>
            <a:r>
              <a:rPr lang="en-US" dirty="0">
                <a:latin typeface="Arial"/>
                <a:cs typeface="Arial"/>
              </a:rPr>
              <a:t>F</a:t>
            </a:r>
            <a:r>
              <a:rPr lang="en-US" baseline="30000" dirty="0" smtClean="0">
                <a:latin typeface="Arial"/>
                <a:cs typeface="Arial"/>
              </a:rPr>
              <a:t>-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is a </a:t>
            </a:r>
            <a:r>
              <a:rPr lang="en-US" dirty="0">
                <a:latin typeface="Arial"/>
                <a:cs typeface="Arial"/>
              </a:rPr>
              <a:t>base</a:t>
            </a:r>
            <a:r>
              <a:rPr lang="en-US" dirty="0" smtClean="0">
                <a:latin typeface="Arial"/>
                <a:cs typeface="Arial"/>
              </a:rPr>
              <a:t>!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273442" name="Object 34"/>
          <p:cNvGraphicFramePr>
            <a:graphicFrameLocks noChangeAspect="1"/>
          </p:cNvGraphicFramePr>
          <p:nvPr/>
        </p:nvGraphicFramePr>
        <p:xfrm>
          <a:off x="2667000" y="3763963"/>
          <a:ext cx="1447800" cy="550862"/>
        </p:xfrm>
        <a:graphic>
          <a:graphicData uri="http://schemas.openxmlformats.org/presentationml/2006/ole">
            <p:oleObj spid="_x0000_s273442" name="Equation" r:id="rId3" imgW="532895" imgH="203139" progId="Equation.3">
              <p:embed/>
            </p:oleObj>
          </a:graphicData>
        </a:graphic>
      </p:graphicFrame>
      <p:sp>
        <p:nvSpPr>
          <p:cNvPr id="273447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637640B-F8F6-4D77-9047-D1FCCA9341DB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-76200"/>
            <a:ext cx="9139237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806C78A-7172-4C8D-BC00-D42320B4E353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7924800" cy="1295400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dirty="0" smtClean="0"/>
              <a:t>Acid–Base Properties of Salts</a:t>
            </a:r>
          </a:p>
        </p:txBody>
      </p:sp>
      <p:pic>
        <p:nvPicPr>
          <p:cNvPr id="49152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19250"/>
            <a:ext cx="91440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8375" y="6588125"/>
            <a:ext cx="357188" cy="206375"/>
          </a:xfrm>
          <a:noFill/>
          <a:ln>
            <a:miter lim="800000"/>
            <a:headEnd/>
            <a:tailEnd/>
          </a:ln>
        </p:spPr>
        <p:txBody>
          <a:bodyPr wrap="square" tIns="45720" bIns="45720" anchor="t"/>
          <a:lstStyle/>
          <a:p>
            <a:pPr algn="l"/>
            <a:fld id="{BCC44B06-FD91-41FA-A4E2-DFB156F14CE2}" type="slidenum">
              <a:rPr lang="en-US" smtClean="0"/>
              <a:pPr algn="l"/>
              <a:t>40</a:t>
            </a:fld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772400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cs typeface="Arial"/>
              </a:rPr>
              <a:t>pH of Salt Solutions: Na</a:t>
            </a:r>
            <a:r>
              <a:rPr lang="en-US" baseline="-25000" dirty="0" smtClean="0">
                <a:cs typeface="Arial"/>
              </a:rPr>
              <a:t>2</a:t>
            </a:r>
            <a:r>
              <a:rPr lang="en-US" dirty="0" smtClean="0">
                <a:cs typeface="Arial"/>
              </a:rPr>
              <a:t>CO</a:t>
            </a:r>
            <a:r>
              <a:rPr lang="en-US" baseline="-25000" dirty="0" smtClean="0">
                <a:cs typeface="Arial"/>
              </a:rPr>
              <a:t>3</a:t>
            </a:r>
            <a:r>
              <a:rPr lang="en-US" dirty="0" smtClean="0">
                <a:cs typeface="Arial"/>
              </a:rPr>
              <a:t>(</a:t>
            </a:r>
            <a:r>
              <a:rPr lang="en-US" i="1" dirty="0" err="1" smtClean="0">
                <a:cs typeface="Arial"/>
              </a:rPr>
              <a:t>aq</a:t>
            </a:r>
            <a:r>
              <a:rPr lang="en-US" dirty="0" smtClean="0">
                <a:cs typeface="Arial"/>
              </a:rPr>
              <a:t>)</a:t>
            </a:r>
            <a:endParaRPr lang="en-US" dirty="0">
              <a:cs typeface="Arial"/>
            </a:endParaRPr>
          </a:p>
        </p:txBody>
      </p:sp>
      <p:sp>
        <p:nvSpPr>
          <p:cNvPr id="277542" name="Content Placeholder 2"/>
          <p:cNvSpPr txBox="1">
            <a:spLocks/>
          </p:cNvSpPr>
          <p:nvPr/>
        </p:nvSpPr>
        <p:spPr bwMode="auto">
          <a:xfrm>
            <a:off x="381000" y="1676400"/>
            <a:ext cx="8458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ts val="1200"/>
              </a:spcBef>
              <a:buClr>
                <a:schemeClr val="accent2"/>
              </a:buClr>
              <a:buFont typeface="Helvetica" pitchFamily="34" charset="0"/>
              <a:buAutoNum type="arabicPeriod"/>
            </a:pPr>
            <a:r>
              <a:rPr lang="en-US" sz="3000">
                <a:ea typeface="ＭＳ Ｐゴシック" charset="-128"/>
              </a:rPr>
              <a:t>Write balanced equilibrium equation for basic anion or acidic cation.</a:t>
            </a:r>
          </a:p>
          <a:p>
            <a:pPr marL="914400" lvl="1" indent="-457200">
              <a:spcBef>
                <a:spcPts val="1200"/>
              </a:spcBef>
              <a:buClr>
                <a:schemeClr val="accent2"/>
              </a:buClr>
            </a:pPr>
            <a:r>
              <a:rPr lang="en-US" sz="3000">
                <a:ea typeface="ＭＳ Ｐゴシック" charset="-128"/>
              </a:rPr>
              <a:t>CO</a:t>
            </a:r>
            <a:r>
              <a:rPr lang="en-US" sz="3000" baseline="-25000">
                <a:ea typeface="ＭＳ Ｐゴシック" charset="-128"/>
              </a:rPr>
              <a:t>3</a:t>
            </a:r>
            <a:r>
              <a:rPr lang="en-US" sz="3000" baseline="30000">
                <a:ea typeface="ＭＳ Ｐゴシック" charset="-128"/>
              </a:rPr>
              <a:t>2-</a:t>
            </a:r>
            <a:r>
              <a:rPr lang="en-US" sz="3000">
                <a:ea typeface="ＭＳ Ｐゴシック" charset="-128"/>
              </a:rPr>
              <a:t>(</a:t>
            </a:r>
            <a:r>
              <a:rPr lang="en-US" sz="3000" i="1">
                <a:ea typeface="ＭＳ Ｐゴシック" charset="-128"/>
              </a:rPr>
              <a:t>aq</a:t>
            </a:r>
            <a:r>
              <a:rPr lang="en-US" sz="3000">
                <a:ea typeface="ＭＳ Ｐゴシック" charset="-128"/>
              </a:rPr>
              <a:t>) + H</a:t>
            </a:r>
            <a:r>
              <a:rPr lang="en-US" sz="3000" baseline="-25000">
                <a:ea typeface="ＭＳ Ｐゴシック" charset="-128"/>
              </a:rPr>
              <a:t>2</a:t>
            </a:r>
            <a:r>
              <a:rPr lang="en-US" sz="3000">
                <a:ea typeface="ＭＳ Ｐゴシック" charset="-128"/>
              </a:rPr>
              <a:t>O(</a:t>
            </a:r>
            <a:r>
              <a:rPr lang="en-US" sz="3200">
                <a:latin typeface="Helvetica" pitchFamily="34" charset="0"/>
                <a:ea typeface="ＭＳ Ｐゴシック" charset="-128"/>
              </a:rPr>
              <a:t>ℓ</a:t>
            </a:r>
            <a:r>
              <a:rPr lang="en-US" sz="3000">
                <a:ea typeface="ＭＳ Ｐゴシック" charset="-128"/>
              </a:rPr>
              <a:t>)  ⇌   HCO</a:t>
            </a:r>
            <a:r>
              <a:rPr lang="en-US" sz="3000" baseline="-25000">
                <a:ea typeface="ＭＳ Ｐゴシック" charset="-128"/>
              </a:rPr>
              <a:t>3</a:t>
            </a:r>
            <a:r>
              <a:rPr lang="en-US" sz="3000" baseline="30000">
                <a:ea typeface="ＭＳ Ｐゴシック" charset="-128"/>
              </a:rPr>
              <a:t>-</a:t>
            </a:r>
            <a:r>
              <a:rPr lang="en-US" sz="3000">
                <a:ea typeface="ＭＳ Ｐゴシック" charset="-128"/>
              </a:rPr>
              <a:t>(</a:t>
            </a:r>
            <a:r>
              <a:rPr lang="en-US" sz="3000" i="1">
                <a:ea typeface="ＭＳ Ｐゴシック" charset="-128"/>
              </a:rPr>
              <a:t>aq</a:t>
            </a:r>
            <a:r>
              <a:rPr lang="en-US" sz="3000">
                <a:ea typeface="ＭＳ Ｐゴシック" charset="-128"/>
              </a:rPr>
              <a:t>)  +  OH</a:t>
            </a:r>
            <a:r>
              <a:rPr lang="en-US" sz="3000" baseline="30000">
                <a:ea typeface="ＭＳ Ｐゴシック" charset="-128"/>
              </a:rPr>
              <a:t>-</a:t>
            </a:r>
            <a:r>
              <a:rPr lang="en-US" sz="3000">
                <a:ea typeface="ＭＳ Ｐゴシック" charset="-128"/>
              </a:rPr>
              <a:t>(</a:t>
            </a:r>
            <a:r>
              <a:rPr lang="en-US" sz="3000" i="1">
                <a:ea typeface="ＭＳ Ｐゴシック" charset="-128"/>
              </a:rPr>
              <a:t>aq</a:t>
            </a:r>
            <a:r>
              <a:rPr lang="en-US" sz="3000">
                <a:ea typeface="ＭＳ Ｐゴシック" charset="-128"/>
              </a:rPr>
              <a:t>)</a:t>
            </a:r>
          </a:p>
          <a:p>
            <a:pPr marL="457200" indent="-457200">
              <a:spcBef>
                <a:spcPts val="1200"/>
              </a:spcBef>
              <a:buClr>
                <a:schemeClr val="accent2"/>
              </a:buClr>
              <a:buFont typeface="Helvetica" pitchFamily="34" charset="0"/>
              <a:buAutoNum type="arabicPeriod"/>
            </a:pPr>
            <a:r>
              <a:rPr lang="en-US" sz="3000">
                <a:ea typeface="ＭＳ Ｐゴシック" charset="-128"/>
              </a:rPr>
              <a:t>Determine </a:t>
            </a:r>
            <a:r>
              <a:rPr lang="en-US" sz="3000" i="1">
                <a:ea typeface="ＭＳ Ｐゴシック" charset="-128"/>
              </a:rPr>
              <a:t>K</a:t>
            </a:r>
            <a:r>
              <a:rPr lang="en-US" sz="3000" baseline="-25000">
                <a:ea typeface="ＭＳ Ｐゴシック" charset="-128"/>
              </a:rPr>
              <a:t> </a:t>
            </a:r>
            <a:r>
              <a:rPr lang="en-US" sz="3000">
                <a:ea typeface="ＭＳ Ｐゴシック" charset="-128"/>
              </a:rPr>
              <a:t> for equilibrium (in this case, </a:t>
            </a:r>
            <a:r>
              <a:rPr lang="en-US" sz="3000" i="1">
                <a:ea typeface="ＭＳ Ｐゴシック" charset="-128"/>
              </a:rPr>
              <a:t>K</a:t>
            </a:r>
            <a:r>
              <a:rPr lang="en-US" sz="3000" baseline="-25000">
                <a:ea typeface="ＭＳ Ｐゴシック" charset="-128"/>
              </a:rPr>
              <a:t>b1</a:t>
            </a:r>
            <a:r>
              <a:rPr lang="en-US" sz="3000">
                <a:ea typeface="ＭＳ Ｐゴシック" charset="-128"/>
              </a:rPr>
              <a:t>).</a:t>
            </a:r>
          </a:p>
          <a:p>
            <a:pPr marL="457200" indent="-457200">
              <a:spcBef>
                <a:spcPts val="1200"/>
              </a:spcBef>
              <a:buClr>
                <a:schemeClr val="accent2"/>
              </a:buClr>
            </a:pPr>
            <a:r>
              <a:rPr lang="en-US" sz="3000">
                <a:ea typeface="ＭＳ Ｐゴシック" charset="-128"/>
              </a:rPr>
              <a:t>	</a:t>
            </a:r>
          </a:p>
          <a:p>
            <a:pPr marL="457200" indent="-457200">
              <a:spcBef>
                <a:spcPts val="1200"/>
              </a:spcBef>
              <a:buClr>
                <a:schemeClr val="accent2"/>
              </a:buClr>
            </a:pPr>
            <a:r>
              <a:rPr lang="en-US" sz="3000">
                <a:ea typeface="ＭＳ Ｐゴシック" charset="-128"/>
              </a:rPr>
              <a:t>	</a:t>
            </a:r>
          </a:p>
          <a:p>
            <a:pPr marL="457200" indent="-457200">
              <a:spcBef>
                <a:spcPts val="1200"/>
              </a:spcBef>
              <a:buClr>
                <a:schemeClr val="accent2"/>
              </a:buClr>
              <a:buFont typeface="Helvetica" pitchFamily="34" charset="0"/>
              <a:buAutoNum type="arabicPeriod" startAt="3"/>
            </a:pPr>
            <a:r>
              <a:rPr lang="en-US" sz="3000">
                <a:ea typeface="ＭＳ Ｐゴシック" charset="-128"/>
              </a:rPr>
              <a:t>Solve equilibrium problem for [H</a:t>
            </a:r>
            <a:r>
              <a:rPr lang="en-US" sz="3000" baseline="30000">
                <a:ea typeface="ＭＳ Ｐゴシック" charset="-128"/>
              </a:rPr>
              <a:t>+</a:t>
            </a:r>
            <a:r>
              <a:rPr lang="en-US" sz="3000">
                <a:ea typeface="ＭＳ Ｐゴシック" charset="-128"/>
              </a:rPr>
              <a:t>], [OH</a:t>
            </a:r>
            <a:r>
              <a:rPr lang="en-US" sz="3000" baseline="30000">
                <a:ea typeface="ＭＳ Ｐゴシック" charset="-128"/>
              </a:rPr>
              <a:t>-</a:t>
            </a:r>
            <a:r>
              <a:rPr lang="en-US" sz="3000">
                <a:ea typeface="ＭＳ Ｐゴシック" charset="-128"/>
              </a:rPr>
              <a:t>].</a:t>
            </a:r>
          </a:p>
        </p:txBody>
      </p:sp>
      <p:graphicFrame>
        <p:nvGraphicFramePr>
          <p:cNvPr id="277538" name="Object 34"/>
          <p:cNvGraphicFramePr>
            <a:graphicFrameLocks noChangeAspect="1"/>
          </p:cNvGraphicFramePr>
          <p:nvPr/>
        </p:nvGraphicFramePr>
        <p:xfrm>
          <a:off x="2667000" y="3962400"/>
          <a:ext cx="3478213" cy="1295400"/>
        </p:xfrm>
        <a:graphic>
          <a:graphicData uri="http://schemas.openxmlformats.org/presentationml/2006/ole">
            <p:oleObj spid="_x0000_s277538" name="Equation" r:id="rId3" imgW="1434710" imgH="533538" progId="">
              <p:embed/>
            </p:oleObj>
          </a:graphicData>
        </a:graphic>
      </p:graphicFrame>
      <p:sp>
        <p:nvSpPr>
          <p:cNvPr id="27754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 wrap="square" tIns="45720" bIns="45720" anchor="t"/>
          <a:lstStyle/>
          <a:p>
            <a:pPr algn="l"/>
            <a:fld id="{1F883D9F-9CB8-490F-9795-C069EACC9008}" type="slidenum">
              <a:rPr lang="en-US" smtClean="0"/>
              <a:pPr algn="l"/>
              <a:t>41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153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Arial"/>
              </a:rPr>
              <a:t>Relationship between </a:t>
            </a:r>
            <a:r>
              <a:rPr lang="en-US" i="1" dirty="0" smtClean="0">
                <a:cs typeface="Arial"/>
              </a:rPr>
              <a:t>K</a:t>
            </a:r>
            <a:r>
              <a:rPr lang="en-US" baseline="-25000" dirty="0" smtClean="0">
                <a:cs typeface="Arial"/>
              </a:rPr>
              <a:t>a</a:t>
            </a:r>
            <a:r>
              <a:rPr lang="en-US" dirty="0" smtClean="0">
                <a:cs typeface="Arial"/>
              </a:rPr>
              <a:t> and </a:t>
            </a:r>
            <a:r>
              <a:rPr lang="en-US" i="1" dirty="0" smtClean="0">
                <a:cs typeface="Arial"/>
              </a:rPr>
              <a:t>K</a:t>
            </a:r>
            <a:r>
              <a:rPr lang="en-US" baseline="-25000" dirty="0" smtClean="0">
                <a:cs typeface="Arial"/>
              </a:rPr>
              <a:t>b</a:t>
            </a:r>
          </a:p>
        </p:txBody>
      </p: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669925" y="2438400"/>
            <a:ext cx="81153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2400"/>
              </a:spcBef>
              <a:buFont typeface="Arial" charset="0"/>
              <a:buChar char="•"/>
            </a:pPr>
            <a:r>
              <a:rPr lang="en-US" sz="3200">
                <a:ea typeface="ＭＳ Ｐゴシック" charset="-128"/>
              </a:rPr>
              <a:t> HA(</a:t>
            </a:r>
            <a:r>
              <a:rPr lang="en-US" sz="3200" i="1">
                <a:ea typeface="ＭＳ Ｐゴシック" charset="-128"/>
              </a:rPr>
              <a:t>aq</a:t>
            </a:r>
            <a:r>
              <a:rPr lang="en-US" sz="3200">
                <a:ea typeface="ＭＳ Ｐゴシック" charset="-128"/>
              </a:rPr>
              <a:t>) + H</a:t>
            </a:r>
            <a:r>
              <a:rPr lang="en-US" sz="3200" baseline="-25000">
                <a:ea typeface="ＭＳ Ｐゴシック" charset="-128"/>
              </a:rPr>
              <a:t>2</a:t>
            </a:r>
            <a:r>
              <a:rPr lang="en-US" sz="3200">
                <a:ea typeface="ＭＳ Ｐゴシック" charset="-128"/>
              </a:rPr>
              <a:t>O  </a:t>
            </a:r>
            <a:r>
              <a:rPr lang="en-US" sz="3600">
                <a:ea typeface="ＭＳ Ｐゴシック" charset="-128"/>
              </a:rPr>
              <a:t>⇌</a:t>
            </a:r>
            <a:r>
              <a:rPr lang="en-US" sz="3200">
                <a:ea typeface="ＭＳ Ｐゴシック" charset="-128"/>
              </a:rPr>
              <a:t>  H</a:t>
            </a:r>
            <a:r>
              <a:rPr lang="en-US" sz="3200" baseline="-25000">
                <a:ea typeface="ＭＳ Ｐゴシック" charset="-128"/>
              </a:rPr>
              <a:t>3</a:t>
            </a:r>
            <a:r>
              <a:rPr lang="en-US" sz="3200">
                <a:ea typeface="ＭＳ Ｐゴシック" charset="-128"/>
              </a:rPr>
              <a:t>O</a:t>
            </a:r>
            <a:r>
              <a:rPr lang="en-US" sz="3200" baseline="30000">
                <a:ea typeface="ＭＳ Ｐゴシック" charset="-128"/>
              </a:rPr>
              <a:t>+</a:t>
            </a:r>
            <a:r>
              <a:rPr lang="en-US" sz="3200">
                <a:ea typeface="ＭＳ Ｐゴシック" charset="-128"/>
              </a:rPr>
              <a:t>(</a:t>
            </a:r>
            <a:r>
              <a:rPr lang="en-US" sz="3200" i="1">
                <a:ea typeface="ＭＳ Ｐゴシック" charset="-128"/>
              </a:rPr>
              <a:t>aq</a:t>
            </a:r>
            <a:r>
              <a:rPr lang="en-US" sz="3200">
                <a:ea typeface="ＭＳ Ｐゴシック" charset="-128"/>
              </a:rPr>
              <a:t>)</a:t>
            </a:r>
            <a:r>
              <a:rPr lang="en-US" sz="3200" baseline="30000">
                <a:ea typeface="ＭＳ Ｐゴシック" charset="-128"/>
              </a:rPr>
              <a:t>  </a:t>
            </a:r>
            <a:r>
              <a:rPr lang="en-US" sz="3200">
                <a:ea typeface="ＭＳ Ｐゴシック" charset="-128"/>
              </a:rPr>
              <a:t>+  A</a:t>
            </a:r>
            <a:r>
              <a:rPr lang="en-US" sz="3200" baseline="30000">
                <a:ea typeface="ＭＳ Ｐゴシック" charset="-128"/>
              </a:rPr>
              <a:t>-</a:t>
            </a:r>
            <a:r>
              <a:rPr lang="en-US" sz="3200">
                <a:ea typeface="ＭＳ Ｐゴシック" charset="-128"/>
              </a:rPr>
              <a:t>(</a:t>
            </a:r>
            <a:r>
              <a:rPr lang="en-US" sz="3200" i="1">
                <a:ea typeface="ＭＳ Ｐゴシック" charset="-128"/>
              </a:rPr>
              <a:t>aq</a:t>
            </a:r>
            <a:r>
              <a:rPr lang="en-US" sz="3200">
                <a:ea typeface="ＭＳ Ｐゴシック" charset="-128"/>
              </a:rPr>
              <a:t>)    </a:t>
            </a:r>
            <a:r>
              <a:rPr lang="en-US" sz="3200" i="1">
                <a:ea typeface="ＭＳ Ｐゴシック" charset="-128"/>
              </a:rPr>
              <a:t>K</a:t>
            </a:r>
            <a:r>
              <a:rPr lang="en-US" sz="3200" baseline="-25000">
                <a:ea typeface="ＭＳ Ｐゴシック" charset="-128"/>
              </a:rPr>
              <a:t>a</a:t>
            </a:r>
            <a:endParaRPr lang="en-US" sz="3200">
              <a:ea typeface="ＭＳ Ｐゴシック" charset="-128"/>
            </a:endParaRPr>
          </a:p>
          <a:p>
            <a:pPr>
              <a:spcBef>
                <a:spcPts val="2400"/>
              </a:spcBef>
              <a:buFont typeface="Arial" charset="0"/>
              <a:buChar char="•"/>
            </a:pPr>
            <a:r>
              <a:rPr lang="en-US" sz="3200">
                <a:ea typeface="ＭＳ Ｐゴシック" charset="-128"/>
              </a:rPr>
              <a:t> A</a:t>
            </a:r>
            <a:r>
              <a:rPr lang="en-US" sz="3200" baseline="30000">
                <a:ea typeface="ＭＳ Ｐゴシック" charset="-128"/>
              </a:rPr>
              <a:t>-</a:t>
            </a:r>
            <a:r>
              <a:rPr lang="en-US" sz="3200">
                <a:ea typeface="ＭＳ Ｐゴシック" charset="-128"/>
              </a:rPr>
              <a:t>(</a:t>
            </a:r>
            <a:r>
              <a:rPr lang="en-US" sz="3200" i="1">
                <a:ea typeface="ＭＳ Ｐゴシック" charset="-128"/>
              </a:rPr>
              <a:t>aq</a:t>
            </a:r>
            <a:r>
              <a:rPr lang="en-US" sz="3200">
                <a:ea typeface="ＭＳ Ｐゴシック" charset="-128"/>
              </a:rPr>
              <a:t>)  +  H</a:t>
            </a:r>
            <a:r>
              <a:rPr lang="en-US" sz="3200" baseline="-25000">
                <a:ea typeface="ＭＳ Ｐゴシック" charset="-128"/>
              </a:rPr>
              <a:t>2</a:t>
            </a:r>
            <a:r>
              <a:rPr lang="en-US" sz="3200">
                <a:ea typeface="ＭＳ Ｐゴシック" charset="-128"/>
              </a:rPr>
              <a:t>O  ⇌  OH</a:t>
            </a:r>
            <a:r>
              <a:rPr lang="en-US" sz="3200" baseline="30000">
                <a:ea typeface="ＭＳ Ｐゴシック" charset="-128"/>
              </a:rPr>
              <a:t>-</a:t>
            </a:r>
            <a:r>
              <a:rPr lang="en-US" sz="3200">
                <a:ea typeface="ＭＳ Ｐゴシック" charset="-128"/>
              </a:rPr>
              <a:t>(</a:t>
            </a:r>
            <a:r>
              <a:rPr lang="en-US" sz="3200" i="1">
                <a:ea typeface="ＭＳ Ｐゴシック" charset="-128"/>
              </a:rPr>
              <a:t>aq</a:t>
            </a:r>
            <a:r>
              <a:rPr lang="en-US" sz="3200">
                <a:ea typeface="ＭＳ Ｐゴシック" charset="-128"/>
              </a:rPr>
              <a:t>)</a:t>
            </a:r>
            <a:r>
              <a:rPr lang="en-US" sz="3200" baseline="30000">
                <a:ea typeface="ＭＳ Ｐゴシック" charset="-128"/>
              </a:rPr>
              <a:t>  </a:t>
            </a:r>
            <a:r>
              <a:rPr lang="en-US" sz="3200">
                <a:ea typeface="ＭＳ Ｐゴシック" charset="-128"/>
              </a:rPr>
              <a:t>+  HA(</a:t>
            </a:r>
            <a:r>
              <a:rPr lang="en-US" sz="3200" i="1">
                <a:ea typeface="ＭＳ Ｐゴシック" charset="-128"/>
              </a:rPr>
              <a:t>aq</a:t>
            </a:r>
            <a:r>
              <a:rPr lang="en-US" sz="3200">
                <a:ea typeface="ＭＳ Ｐゴシック" charset="-128"/>
              </a:rPr>
              <a:t>)    </a:t>
            </a:r>
            <a:r>
              <a:rPr lang="en-US" sz="3200" i="1">
                <a:ea typeface="ＭＳ Ｐゴシック" charset="-128"/>
              </a:rPr>
              <a:t>K</a:t>
            </a:r>
            <a:r>
              <a:rPr lang="en-US" sz="3200" baseline="-25000">
                <a:ea typeface="ＭＳ Ｐゴシック" charset="-128"/>
              </a:rPr>
              <a:t>b</a:t>
            </a:r>
          </a:p>
          <a:p>
            <a:pPr>
              <a:spcBef>
                <a:spcPts val="2400"/>
              </a:spcBef>
              <a:buFont typeface="Arial" charset="0"/>
              <a:buChar char="•"/>
            </a:pPr>
            <a:r>
              <a:rPr lang="en-US" sz="3200">
                <a:ea typeface="ＭＳ Ｐゴシック" charset="-128"/>
              </a:rPr>
              <a:t> H</a:t>
            </a:r>
            <a:r>
              <a:rPr lang="en-US" sz="3200" baseline="-25000">
                <a:ea typeface="ＭＳ Ｐゴシック" charset="-128"/>
              </a:rPr>
              <a:t>2</a:t>
            </a:r>
            <a:r>
              <a:rPr lang="en-US" sz="3200">
                <a:ea typeface="ＭＳ Ｐゴシック" charset="-128"/>
              </a:rPr>
              <a:t>O(</a:t>
            </a:r>
            <a:r>
              <a:rPr lang="en-US" sz="3200">
                <a:latin typeface="Helvetica" pitchFamily="34" charset="0"/>
                <a:ea typeface="ＭＳ Ｐゴシック" charset="-128"/>
              </a:rPr>
              <a:t>ℓ</a:t>
            </a:r>
            <a:r>
              <a:rPr lang="en-US" sz="3200">
                <a:ea typeface="ＭＳ Ｐゴシック" charset="-128"/>
              </a:rPr>
              <a:t>) + H</a:t>
            </a:r>
            <a:r>
              <a:rPr lang="en-US" sz="3200" baseline="-25000">
                <a:ea typeface="ＭＳ Ｐゴシック" charset="-128"/>
              </a:rPr>
              <a:t>2</a:t>
            </a:r>
            <a:r>
              <a:rPr lang="en-US" sz="3200">
                <a:ea typeface="ＭＳ Ｐゴシック" charset="-128"/>
              </a:rPr>
              <a:t>O(</a:t>
            </a:r>
            <a:r>
              <a:rPr lang="en-US" sz="3200">
                <a:latin typeface="Helvetica" pitchFamily="34" charset="0"/>
                <a:ea typeface="ＭＳ Ｐゴシック" charset="-128"/>
              </a:rPr>
              <a:t>ℓ</a:t>
            </a:r>
            <a:r>
              <a:rPr lang="en-US" sz="3200">
                <a:ea typeface="ＭＳ Ｐゴシック" charset="-128"/>
              </a:rPr>
              <a:t>) ⇌ H</a:t>
            </a:r>
            <a:r>
              <a:rPr lang="en-US" sz="3200" baseline="-25000">
                <a:ea typeface="ＭＳ Ｐゴシック" charset="-128"/>
              </a:rPr>
              <a:t>3</a:t>
            </a:r>
            <a:r>
              <a:rPr lang="en-US" sz="3200">
                <a:ea typeface="ＭＳ Ｐゴシック" charset="-128"/>
              </a:rPr>
              <a:t>O</a:t>
            </a:r>
            <a:r>
              <a:rPr lang="en-US" sz="3200" baseline="30000">
                <a:ea typeface="ＭＳ Ｐゴシック" charset="-128"/>
              </a:rPr>
              <a:t>+(</a:t>
            </a:r>
            <a:r>
              <a:rPr lang="en-US" sz="3200" i="1">
                <a:ea typeface="ＭＳ Ｐゴシック" charset="-128"/>
              </a:rPr>
              <a:t>aq</a:t>
            </a:r>
            <a:r>
              <a:rPr lang="en-US" sz="3200">
                <a:ea typeface="ＭＳ Ｐゴシック" charset="-128"/>
              </a:rPr>
              <a:t>) + OH</a:t>
            </a:r>
            <a:r>
              <a:rPr lang="en-US" sz="3200" baseline="30000">
                <a:ea typeface="ＭＳ Ｐゴシック" charset="-128"/>
              </a:rPr>
              <a:t>-</a:t>
            </a:r>
            <a:r>
              <a:rPr lang="en-US" sz="3200">
                <a:ea typeface="ＭＳ Ｐゴシック" charset="-128"/>
              </a:rPr>
              <a:t>(</a:t>
            </a:r>
            <a:r>
              <a:rPr lang="en-US" sz="3200" i="1">
                <a:ea typeface="ＭＳ Ｐゴシック" charset="-128"/>
              </a:rPr>
              <a:t>aq</a:t>
            </a:r>
            <a:r>
              <a:rPr lang="en-US" sz="3200">
                <a:ea typeface="ＭＳ Ｐゴシック" charset="-128"/>
              </a:rPr>
              <a:t>)   </a:t>
            </a:r>
            <a:r>
              <a:rPr lang="en-US" sz="3200" i="1">
                <a:ea typeface="ＭＳ Ｐゴシック" charset="-128"/>
              </a:rPr>
              <a:t>K</a:t>
            </a:r>
            <a:r>
              <a:rPr lang="en-US" sz="3200" baseline="-25000">
                <a:ea typeface="ＭＳ Ｐゴシック" charset="-128"/>
              </a:rPr>
              <a:t>w</a:t>
            </a:r>
            <a:endParaRPr lang="en-US" sz="3200">
              <a:ea typeface="ＭＳ Ｐゴシック" charset="-128"/>
            </a:endParaRPr>
          </a:p>
        </p:txBody>
      </p:sp>
      <p:cxnSp>
        <p:nvCxnSpPr>
          <p:cNvPr id="494597" name="Straight Connector 9"/>
          <p:cNvCxnSpPr>
            <a:cxnSpLocks noChangeShapeType="1"/>
          </p:cNvCxnSpPr>
          <p:nvPr/>
        </p:nvCxnSpPr>
        <p:spPr bwMode="auto">
          <a:xfrm>
            <a:off x="990600" y="3962400"/>
            <a:ext cx="6629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flipV="1">
            <a:off x="914400" y="3465513"/>
            <a:ext cx="1219200" cy="2286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V="1">
            <a:off x="914400" y="2627313"/>
            <a:ext cx="1447800" cy="2286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V="1">
            <a:off x="6248400" y="3465513"/>
            <a:ext cx="1295400" cy="3048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6400800" y="2627313"/>
            <a:ext cx="1295400" cy="3048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50185" name="TextBox 19"/>
          <p:cNvSpPr txBox="1">
            <a:spLocks noChangeArrowheads="1"/>
          </p:cNvSpPr>
          <p:nvPr/>
        </p:nvSpPr>
        <p:spPr bwMode="auto">
          <a:xfrm>
            <a:off x="3276600" y="5099050"/>
            <a:ext cx="23622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400" i="1">
                <a:ea typeface="ＭＳ Ｐゴシック" charset="-128"/>
              </a:rPr>
              <a:t>K</a:t>
            </a:r>
            <a:r>
              <a:rPr lang="en-US" sz="3400" baseline="-25000">
                <a:ea typeface="ＭＳ Ｐゴシック" charset="-128"/>
              </a:rPr>
              <a:t>w</a:t>
            </a:r>
            <a:r>
              <a:rPr lang="en-US" sz="3400">
                <a:ea typeface="ＭＳ Ｐゴシック" charset="-128"/>
              </a:rPr>
              <a:t> = </a:t>
            </a:r>
            <a:r>
              <a:rPr lang="en-US" sz="3400" i="1">
                <a:ea typeface="ＭＳ Ｐゴシック" charset="-128"/>
              </a:rPr>
              <a:t>K</a:t>
            </a:r>
            <a:r>
              <a:rPr lang="en-US" sz="3400" baseline="-25000">
                <a:ea typeface="ＭＳ Ｐゴシック" charset="-128"/>
              </a:rPr>
              <a:t>a</a:t>
            </a:r>
            <a:r>
              <a:rPr lang="en-US" sz="3400">
                <a:ea typeface="ＭＳ Ｐゴシック" charset="-128"/>
              </a:rPr>
              <a:t>· </a:t>
            </a:r>
            <a:r>
              <a:rPr lang="en-US" sz="3400" i="1">
                <a:ea typeface="ＭＳ Ｐゴシック" charset="-128"/>
              </a:rPr>
              <a:t>K</a:t>
            </a:r>
            <a:r>
              <a:rPr lang="en-US" sz="3400" baseline="-25000">
                <a:ea typeface="ＭＳ Ｐゴシック" charset="-128"/>
              </a:rPr>
              <a:t>b</a:t>
            </a:r>
            <a:endParaRPr lang="en-US" sz="3400">
              <a:ea typeface="ＭＳ Ｐゴシック" charset="-128"/>
            </a:endParaRPr>
          </a:p>
        </p:txBody>
      </p:sp>
      <p:sp>
        <p:nvSpPr>
          <p:cNvPr id="49460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41CA44E-5675-41E0-8C47-8F2D49FEF6FA}" type="slidenum">
              <a:rPr lang="en-US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Practice: pH of Basic Salt</a:t>
            </a:r>
          </a:p>
        </p:txBody>
      </p:sp>
      <p:sp>
        <p:nvSpPr>
          <p:cNvPr id="496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209800"/>
            <a:ext cx="7772400" cy="1143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Arial" charset="0"/>
                <a:cs typeface="Arial" charset="0"/>
              </a:rPr>
              <a:t>	Calculate the pH of a 0.575 </a:t>
            </a:r>
            <a:r>
              <a:rPr lang="en-US" i="1" smtClean="0">
                <a:latin typeface="Arial" charset="0"/>
                <a:cs typeface="Arial" charset="0"/>
              </a:rPr>
              <a:t>M</a:t>
            </a:r>
            <a:r>
              <a:rPr lang="en-US" smtClean="0">
                <a:latin typeface="Arial" charset="0"/>
                <a:cs typeface="Arial" charset="0"/>
              </a:rPr>
              <a:t> of sodium acetate.</a:t>
            </a:r>
          </a:p>
        </p:txBody>
      </p:sp>
      <p:sp>
        <p:nvSpPr>
          <p:cNvPr id="496645" name="TextBox 5"/>
          <p:cNvSpPr txBox="1">
            <a:spLocks noChangeArrowheads="1"/>
          </p:cNvSpPr>
          <p:nvPr/>
        </p:nvSpPr>
        <p:spPr bwMode="auto">
          <a:xfrm>
            <a:off x="1066800" y="4360863"/>
            <a:ext cx="4916488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Collect and Organize: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Analyze: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Solve: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Think about It:</a:t>
            </a:r>
          </a:p>
        </p:txBody>
      </p:sp>
      <p:sp>
        <p:nvSpPr>
          <p:cNvPr id="49664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756799F-8C7A-4D8B-8CC9-78E15ABADB40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9869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5CAE359-8165-4F61-A353-4A9181A9608B}" type="slidenum">
              <a:rPr lang="en-US"/>
              <a:pPr/>
              <a:t>44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1371600"/>
            <a:ext cx="8458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3200" b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latin typeface="+mn-lt"/>
                <a:cs typeface="Wingdings" charset="2"/>
              </a:rPr>
              <a:t>15.1  Acids and Bases: The </a:t>
            </a:r>
            <a:r>
              <a:rPr lang="en-US" sz="2600" dirty="0" err="1" smtClean="0">
                <a:latin typeface="+mn-lt"/>
                <a:cs typeface="Wingdings" charset="2"/>
              </a:rPr>
              <a:t>Br</a:t>
            </a:r>
            <a:r>
              <a:rPr lang="en-US" sz="2000" dirty="0" err="1" smtClean="0">
                <a:latin typeface="+mn-lt"/>
                <a:cs typeface="Wingdings" charset="2"/>
              </a:rPr>
              <a:t>Ø</a:t>
            </a:r>
            <a:r>
              <a:rPr lang="en-US" sz="2600" dirty="0" err="1" smtClean="0">
                <a:latin typeface="+mn-lt"/>
                <a:cs typeface="Wingdings" charset="2"/>
              </a:rPr>
              <a:t>nsted</a:t>
            </a: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–</a:t>
            </a:r>
            <a:r>
              <a:rPr lang="en-US" sz="2600" dirty="0" smtClean="0">
                <a:latin typeface="+mn-lt"/>
                <a:cs typeface="Wingdings" charset="2"/>
              </a:rPr>
              <a:t>Lowry Model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15.2  Acid Strength and Molecular Structure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15.3  pH and the Autoionization of Water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15.4  Calculations Involving pH, </a:t>
            </a:r>
            <a:r>
              <a:rPr lang="en-US" sz="2600" i="1" dirty="0" err="1" smtClean="0">
                <a:solidFill>
                  <a:srgbClr val="000000"/>
                </a:solidFill>
                <a:latin typeface="+mn-lt"/>
                <a:cs typeface="Wingdings" charset="2"/>
              </a:rPr>
              <a:t>K</a:t>
            </a:r>
            <a:r>
              <a:rPr lang="en-US" sz="2600" baseline="-25000" dirty="0" err="1" smtClean="0">
                <a:solidFill>
                  <a:srgbClr val="000000"/>
                </a:solidFill>
                <a:latin typeface="+mn-lt"/>
                <a:cs typeface="Wingdings" charset="2"/>
              </a:rPr>
              <a:t>a</a:t>
            </a: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, and </a:t>
            </a:r>
            <a:r>
              <a:rPr lang="en-US" sz="2600" i="1" dirty="0" smtClean="0">
                <a:solidFill>
                  <a:srgbClr val="000000"/>
                </a:solidFill>
                <a:latin typeface="+mn-lt"/>
                <a:cs typeface="Wingdings" charset="2"/>
              </a:rPr>
              <a:t>K</a:t>
            </a:r>
            <a:r>
              <a:rPr lang="en-US" sz="2600" baseline="-25000" dirty="0" smtClean="0">
                <a:solidFill>
                  <a:srgbClr val="000000"/>
                </a:solidFill>
                <a:latin typeface="+mn-lt"/>
                <a:cs typeface="Wingdings" charset="2"/>
              </a:rPr>
              <a:t>b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15.5  Polyprotic Acids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15.6  pH of Salt Solutions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FF"/>
                </a:solidFill>
                <a:latin typeface="+mn-lt"/>
                <a:cs typeface="Wingdings" charset="2"/>
              </a:rPr>
              <a:t>15.7  The Common-Ion Effect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15.8  pH Buffers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15.9  pH Indicators and Acid–Base Titrations</a:t>
            </a:r>
            <a:endParaRPr lang="en-US" sz="2600" dirty="0">
              <a:solidFill>
                <a:srgbClr val="000000"/>
              </a:solidFill>
              <a:cs typeface="Wingdings" charset="2"/>
            </a:endParaRP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15.10  Solubility </a:t>
            </a:r>
            <a:r>
              <a:rPr lang="en-US" sz="2600" dirty="0" err="1" smtClean="0">
                <a:solidFill>
                  <a:srgbClr val="000000"/>
                </a:solidFill>
                <a:cs typeface="Wingdings" charset="2"/>
              </a:rPr>
              <a:t>Equilibria</a:t>
            </a:r>
            <a:endParaRPr lang="en-US" sz="2600" dirty="0">
              <a:solidFill>
                <a:srgbClr val="000000"/>
              </a:solidFill>
              <a:cs typeface="Wingdings" charset="2"/>
            </a:endParaRPr>
          </a:p>
          <a:p>
            <a:pPr eaLnBrk="1" hangingPunct="1">
              <a:spcBef>
                <a:spcPts val="900"/>
              </a:spcBef>
              <a:defRPr/>
            </a:pPr>
            <a:endParaRPr lang="en-US" sz="2600" dirty="0" smtClean="0">
              <a:solidFill>
                <a:srgbClr val="000000"/>
              </a:solidFill>
              <a:latin typeface="+mn-lt"/>
              <a:cs typeface="Wingdings" charset="2"/>
            </a:endParaRPr>
          </a:p>
          <a:p>
            <a:pPr eaLnBrk="1" hangingPunct="1">
              <a:defRPr/>
            </a:pPr>
            <a:endParaRPr lang="en-US" sz="2600" dirty="0">
              <a:solidFill>
                <a:srgbClr val="000000"/>
              </a:solidFill>
              <a:latin typeface="+mn-lt"/>
              <a:cs typeface="Wingdings" charset="2"/>
            </a:endParaRPr>
          </a:p>
        </p:txBody>
      </p:sp>
      <p:pic>
        <p:nvPicPr>
          <p:cNvPr id="49869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3025" y="3379788"/>
            <a:ext cx="2281238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7772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Common-Ion Effect</a:t>
            </a:r>
          </a:p>
        </p:txBody>
      </p:sp>
      <p:sp>
        <p:nvSpPr>
          <p:cNvPr id="500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343400"/>
          </a:xfrm>
        </p:spPr>
        <p:txBody>
          <a:bodyPr/>
          <a:lstStyle/>
          <a:p>
            <a:pPr eaLnBrk="1" hangingPunct="1">
              <a:spcBef>
                <a:spcPts val="900"/>
              </a:spcBef>
            </a:pPr>
            <a:r>
              <a:rPr lang="en-US" b="1" smtClean="0">
                <a:solidFill>
                  <a:srgbClr val="0000FF"/>
                </a:solidFill>
                <a:latin typeface="Arial" charset="0"/>
                <a:cs typeface="Arial" charset="0"/>
              </a:rPr>
              <a:t>Common-Ion Effect:</a:t>
            </a:r>
          </a:p>
          <a:p>
            <a:pPr lvl="1" eaLnBrk="1" hangingPunct="1">
              <a:spcBef>
                <a:spcPts val="900"/>
              </a:spcBef>
            </a:pPr>
            <a:r>
              <a:rPr lang="en-US" smtClean="0">
                <a:latin typeface="Arial" charset="0"/>
                <a:cs typeface="Arial" charset="0"/>
              </a:rPr>
              <a:t>Shift in position of an equilibrium caused by the addition of an ion taking part in the reaction</a:t>
            </a:r>
          </a:p>
          <a:p>
            <a:pPr eaLnBrk="1" hangingPunct="1">
              <a:spcBef>
                <a:spcPts val="900"/>
              </a:spcBef>
            </a:pPr>
            <a:r>
              <a:rPr lang="en-US" smtClean="0">
                <a:latin typeface="Arial" charset="0"/>
                <a:cs typeface="Arial" charset="0"/>
              </a:rPr>
              <a:t>Example:</a:t>
            </a:r>
          </a:p>
          <a:p>
            <a:pPr lvl="1" eaLnBrk="1" hangingPunct="1">
              <a:spcBef>
                <a:spcPts val="900"/>
              </a:spcBef>
            </a:pPr>
            <a:r>
              <a:rPr lang="en-US" smtClean="0">
                <a:latin typeface="Arial" charset="0"/>
                <a:cs typeface="Arial" charset="0"/>
              </a:rPr>
              <a:t>H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CO</a:t>
            </a:r>
            <a:r>
              <a:rPr lang="en-US" baseline="-25000" smtClean="0">
                <a:latin typeface="Arial" charset="0"/>
                <a:cs typeface="Arial" charset="0"/>
              </a:rPr>
              <a:t>3</a:t>
            </a:r>
            <a:r>
              <a:rPr lang="en-US" smtClean="0">
                <a:latin typeface="Arial" charset="0"/>
                <a:cs typeface="Arial" charset="0"/>
              </a:rPr>
              <a:t> 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  </a:t>
            </a:r>
            <a:r>
              <a:rPr lang="en-US" sz="3400" smtClean="0">
                <a:latin typeface="Arial" charset="0"/>
                <a:cs typeface="Arial" charset="0"/>
              </a:rPr>
              <a:t>⇌</a:t>
            </a:r>
            <a:r>
              <a:rPr lang="en-US" smtClean="0">
                <a:latin typeface="Arial" charset="0"/>
                <a:cs typeface="Arial" charset="0"/>
              </a:rPr>
              <a:t>  H</a:t>
            </a:r>
            <a:r>
              <a:rPr lang="en-US" baseline="30000" smtClean="0">
                <a:latin typeface="Arial" charset="0"/>
                <a:cs typeface="Arial" charset="0"/>
              </a:rPr>
              <a:t>+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  +  HCO</a:t>
            </a:r>
            <a:r>
              <a:rPr lang="en-US" baseline="-25000" smtClean="0">
                <a:latin typeface="Arial" charset="0"/>
                <a:cs typeface="Arial" charset="0"/>
              </a:rPr>
              <a:t>3</a:t>
            </a:r>
            <a:r>
              <a:rPr lang="en-US" baseline="30000" smtClean="0">
                <a:latin typeface="Arial" charset="0"/>
                <a:cs typeface="Arial" charset="0"/>
              </a:rPr>
              <a:t>-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 </a:t>
            </a:r>
          </a:p>
          <a:p>
            <a:pPr lvl="1" eaLnBrk="1" hangingPunct="1">
              <a:spcBef>
                <a:spcPts val="900"/>
              </a:spcBef>
            </a:pPr>
            <a:r>
              <a:rPr lang="en-US" smtClean="0">
                <a:latin typeface="Arial" charset="0"/>
                <a:cs typeface="Arial" charset="0"/>
              </a:rPr>
              <a:t>Adding NaHCO</a:t>
            </a:r>
            <a:r>
              <a:rPr lang="en-US" baseline="-25000" smtClean="0">
                <a:latin typeface="Arial" charset="0"/>
                <a:cs typeface="Arial" charset="0"/>
              </a:rPr>
              <a:t>3</a:t>
            </a:r>
            <a:r>
              <a:rPr lang="en-US" smtClean="0">
                <a:latin typeface="Arial" charset="0"/>
                <a:cs typeface="Arial" charset="0"/>
              </a:rPr>
              <a:t>:</a:t>
            </a:r>
          </a:p>
          <a:p>
            <a:pPr lvl="2" eaLnBrk="1" hangingPunct="1">
              <a:spcBef>
                <a:spcPts val="900"/>
              </a:spcBef>
            </a:pPr>
            <a:r>
              <a:rPr lang="en-US" smtClean="0">
                <a:latin typeface="Arial" charset="0"/>
                <a:cs typeface="Arial" charset="0"/>
              </a:rPr>
              <a:t> Presence of HCO</a:t>
            </a:r>
            <a:r>
              <a:rPr lang="en-US" baseline="-25000" smtClean="0">
                <a:latin typeface="Arial" charset="0"/>
                <a:cs typeface="Arial" charset="0"/>
              </a:rPr>
              <a:t>3</a:t>
            </a:r>
            <a:r>
              <a:rPr lang="en-US" baseline="30000" smtClean="0">
                <a:latin typeface="Arial" charset="0"/>
                <a:cs typeface="Arial" charset="0"/>
              </a:rPr>
              <a:t>-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 would shift  carbonic acid equilibrium to the left, decrease ionization</a:t>
            </a:r>
          </a:p>
        </p:txBody>
      </p:sp>
      <p:sp>
        <p:nvSpPr>
          <p:cNvPr id="50074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AD111B2-2EE5-476A-A3C0-815C7AE270F1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28600"/>
            <a:ext cx="7772400" cy="1524000"/>
          </a:xfrm>
        </p:spPr>
        <p:txBody>
          <a:bodyPr/>
          <a:lstStyle/>
          <a:p>
            <a:pPr>
              <a:defRPr/>
            </a:pPr>
            <a:r>
              <a:rPr lang="en-US" sz="3900" dirty="0" smtClean="0">
                <a:latin typeface="Arial"/>
                <a:cs typeface="Arial"/>
              </a:rPr>
              <a:t>Example: Common-Ion Effect Calculations</a:t>
            </a:r>
            <a:endParaRPr lang="en-US" sz="3900" dirty="0">
              <a:latin typeface="Arial"/>
              <a:cs typeface="Arial"/>
            </a:endParaRPr>
          </a:p>
        </p:txBody>
      </p:sp>
      <p:sp>
        <p:nvSpPr>
          <p:cNvPr id="10244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77200" cy="3276600"/>
          </a:xfrm>
        </p:spPr>
        <p:txBody>
          <a:bodyPr/>
          <a:lstStyle/>
          <a:p>
            <a:pPr>
              <a:defRPr/>
            </a:pPr>
            <a:r>
              <a:rPr lang="en-US" sz="3000" dirty="0" smtClean="0">
                <a:latin typeface="Arial"/>
                <a:cs typeface="Arial"/>
              </a:rPr>
              <a:t>What is the pH </a:t>
            </a:r>
            <a:r>
              <a:rPr lang="en-US" sz="3000" dirty="0">
                <a:latin typeface="Arial"/>
                <a:cs typeface="Arial"/>
              </a:rPr>
              <a:t>of solution containing </a:t>
            </a:r>
            <a:endParaRPr lang="en-US" sz="3000" dirty="0" smtClean="0">
              <a:latin typeface="Arial"/>
              <a:cs typeface="Arial"/>
            </a:endParaRPr>
          </a:p>
          <a:p>
            <a:pPr indent="0">
              <a:buFontTx/>
              <a:buNone/>
              <a:defRPr/>
            </a:pPr>
            <a:r>
              <a:rPr lang="en-US" sz="3000" dirty="0" smtClean="0">
                <a:latin typeface="Arial"/>
                <a:cs typeface="Arial"/>
              </a:rPr>
              <a:t>1.2</a:t>
            </a:r>
            <a:r>
              <a:rPr lang="en-US" sz="2800" dirty="0" smtClean="0">
                <a:latin typeface="Arial"/>
                <a:cs typeface="Arial"/>
              </a:rPr>
              <a:t> × </a:t>
            </a:r>
            <a:r>
              <a:rPr lang="en-US" sz="3000" dirty="0" smtClean="0">
                <a:latin typeface="Arial"/>
                <a:cs typeface="Arial"/>
              </a:rPr>
              <a:t>10</a:t>
            </a:r>
            <a:r>
              <a:rPr lang="en-US" sz="3000" baseline="30000" dirty="0" smtClean="0">
                <a:latin typeface="Arial"/>
                <a:cs typeface="Arial"/>
              </a:rPr>
              <a:t>-5</a:t>
            </a:r>
            <a:r>
              <a:rPr lang="en-US" sz="3000" dirty="0" smtClean="0">
                <a:latin typeface="Arial"/>
                <a:cs typeface="Arial"/>
              </a:rPr>
              <a:t> </a:t>
            </a:r>
            <a:r>
              <a:rPr lang="en-US" sz="3000" i="1" dirty="0" smtClean="0">
                <a:latin typeface="Arial"/>
                <a:cs typeface="Arial"/>
              </a:rPr>
              <a:t>M</a:t>
            </a:r>
            <a:r>
              <a:rPr lang="en-US" sz="3000" dirty="0" smtClean="0">
                <a:latin typeface="Arial"/>
                <a:cs typeface="Arial"/>
              </a:rPr>
              <a:t> H</a:t>
            </a:r>
            <a:r>
              <a:rPr lang="en-US" sz="3000" baseline="-25000" dirty="0" smtClean="0">
                <a:latin typeface="Arial"/>
                <a:cs typeface="Arial"/>
              </a:rPr>
              <a:t>2</a:t>
            </a:r>
            <a:r>
              <a:rPr lang="en-US" sz="3000" dirty="0" smtClean="0">
                <a:latin typeface="Arial"/>
                <a:cs typeface="Arial"/>
              </a:rPr>
              <a:t>CO</a:t>
            </a:r>
            <a:r>
              <a:rPr lang="en-US" sz="3000" baseline="-25000" dirty="0" smtClean="0">
                <a:latin typeface="Arial"/>
                <a:cs typeface="Arial"/>
              </a:rPr>
              <a:t>3</a:t>
            </a:r>
            <a:r>
              <a:rPr lang="en-US" sz="3000" dirty="0" smtClean="0">
                <a:latin typeface="Arial"/>
                <a:cs typeface="Arial"/>
              </a:rPr>
              <a:t> </a:t>
            </a:r>
            <a:r>
              <a:rPr lang="en-US" sz="3000" dirty="0">
                <a:latin typeface="Arial"/>
                <a:cs typeface="Arial"/>
              </a:rPr>
              <a:t>and </a:t>
            </a:r>
            <a:r>
              <a:rPr lang="en-US" sz="3000" dirty="0" smtClean="0">
                <a:latin typeface="Arial"/>
                <a:cs typeface="Arial"/>
              </a:rPr>
              <a:t>1.0</a:t>
            </a:r>
            <a:r>
              <a:rPr lang="en-US" sz="2800" dirty="0" smtClean="0">
                <a:latin typeface="Arial"/>
                <a:cs typeface="Arial"/>
              </a:rPr>
              <a:t> × </a:t>
            </a:r>
            <a:r>
              <a:rPr lang="en-US" sz="3000" dirty="0" smtClean="0">
                <a:latin typeface="Arial"/>
                <a:cs typeface="Arial"/>
              </a:rPr>
              <a:t>10</a:t>
            </a:r>
            <a:r>
              <a:rPr lang="en-US" sz="3000" baseline="30000" dirty="0" smtClean="0">
                <a:latin typeface="Arial"/>
                <a:cs typeface="Arial"/>
              </a:rPr>
              <a:t>-4</a:t>
            </a:r>
            <a:r>
              <a:rPr lang="en-US" sz="3000" dirty="0" smtClean="0">
                <a:latin typeface="Arial"/>
                <a:cs typeface="Arial"/>
              </a:rPr>
              <a:t> </a:t>
            </a:r>
            <a:r>
              <a:rPr lang="en-US" sz="3000" i="1" dirty="0" smtClean="0">
                <a:latin typeface="Arial"/>
                <a:cs typeface="Arial"/>
              </a:rPr>
              <a:t>M</a:t>
            </a:r>
            <a:r>
              <a:rPr lang="en-US" sz="3000" dirty="0" smtClean="0">
                <a:latin typeface="Arial"/>
                <a:cs typeface="Arial"/>
              </a:rPr>
              <a:t> HCO</a:t>
            </a:r>
            <a:r>
              <a:rPr lang="en-US" sz="3000" baseline="-25000" dirty="0" smtClean="0">
                <a:latin typeface="Arial"/>
                <a:cs typeface="Arial"/>
              </a:rPr>
              <a:t>3</a:t>
            </a:r>
            <a:r>
              <a:rPr lang="en-US" sz="3000" baseline="30000" dirty="0" smtClean="0">
                <a:latin typeface="Arial"/>
                <a:cs typeface="Arial"/>
              </a:rPr>
              <a:t>-</a:t>
            </a:r>
            <a:r>
              <a:rPr lang="en-US" sz="3000" dirty="0" smtClean="0">
                <a:latin typeface="Arial"/>
                <a:cs typeface="Arial"/>
              </a:rPr>
              <a:t>?</a:t>
            </a:r>
          </a:p>
          <a:p>
            <a:pPr lvl="1">
              <a:defRPr/>
            </a:pPr>
            <a:r>
              <a:rPr lang="en-US" sz="2600" dirty="0" smtClean="0">
                <a:latin typeface="Arial"/>
                <a:cs typeface="Arial"/>
              </a:rPr>
              <a:t>Common ion taken into account in the </a:t>
            </a:r>
            <a:r>
              <a:rPr lang="en-US" sz="2600" b="1" dirty="0" smtClean="0">
                <a:latin typeface="Arial"/>
                <a:cs typeface="Arial"/>
              </a:rPr>
              <a:t>I</a:t>
            </a:r>
            <a:r>
              <a:rPr lang="en-US" sz="2600" dirty="0" smtClean="0">
                <a:latin typeface="Arial"/>
                <a:cs typeface="Arial"/>
              </a:rPr>
              <a:t>nitial line of RICE table</a:t>
            </a:r>
          </a:p>
          <a:p>
            <a:pPr lvl="1">
              <a:defRPr/>
            </a:pPr>
            <a:r>
              <a:rPr lang="en-US" sz="2600" dirty="0" smtClean="0">
                <a:latin typeface="Arial"/>
                <a:cs typeface="Arial"/>
              </a:rPr>
              <a:t>Approximation of binomials in equilibrium concentrations </a:t>
            </a:r>
          </a:p>
          <a:p>
            <a:pPr lvl="1">
              <a:defRPr/>
            </a:pPr>
            <a:r>
              <a:rPr lang="en-US" sz="2600" dirty="0" smtClean="0">
                <a:latin typeface="Arial"/>
                <a:cs typeface="Arial"/>
              </a:rPr>
              <a:t>Substitute in equilibrium constant expression</a:t>
            </a:r>
          </a:p>
          <a:p>
            <a:pPr lvl="1">
              <a:defRPr/>
            </a:pPr>
            <a:endParaRPr lang="en-US" sz="2600" dirty="0">
              <a:latin typeface="Arial"/>
              <a:cs typeface="Arial"/>
            </a:endParaRPr>
          </a:p>
          <a:p>
            <a:pPr lvl="1">
              <a:defRPr/>
            </a:pPr>
            <a:endParaRPr lang="en-US" sz="2600" dirty="0" smtClean="0">
              <a:latin typeface="Arial"/>
              <a:cs typeface="Arial"/>
            </a:endParaRPr>
          </a:p>
          <a:p>
            <a:pPr lvl="1">
              <a:defRPr/>
            </a:pPr>
            <a:r>
              <a:rPr lang="en-US" sz="2600" dirty="0" smtClean="0">
                <a:latin typeface="Arial"/>
                <a:cs typeface="Arial"/>
              </a:rPr>
              <a:t>X = [H</a:t>
            </a:r>
            <a:r>
              <a:rPr lang="en-US" sz="2600" baseline="-25000" dirty="0" smtClean="0">
                <a:latin typeface="Arial"/>
                <a:cs typeface="Arial"/>
              </a:rPr>
              <a:t>3</a:t>
            </a:r>
            <a:r>
              <a:rPr lang="en-US" sz="2600" dirty="0" smtClean="0">
                <a:latin typeface="Arial"/>
                <a:cs typeface="Arial"/>
              </a:rPr>
              <a:t>O</a:t>
            </a:r>
            <a:r>
              <a:rPr lang="en-US" sz="2600" baseline="30000" dirty="0" smtClean="0">
                <a:latin typeface="Arial"/>
                <a:cs typeface="Arial"/>
              </a:rPr>
              <a:t>+</a:t>
            </a:r>
            <a:r>
              <a:rPr lang="en-US" sz="2600" dirty="0" smtClean="0">
                <a:latin typeface="Arial"/>
                <a:cs typeface="Arial"/>
              </a:rPr>
              <a:t>] = 5.2</a:t>
            </a:r>
            <a:r>
              <a:rPr lang="en-US" sz="2400" dirty="0" smtClean="0">
                <a:latin typeface="Arial"/>
                <a:cs typeface="Arial"/>
              </a:rPr>
              <a:t> × 10</a:t>
            </a:r>
            <a:r>
              <a:rPr lang="en-US" sz="2400" baseline="30000" dirty="0" smtClean="0">
                <a:latin typeface="Arial"/>
                <a:cs typeface="Arial"/>
              </a:rPr>
              <a:t>-7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M </a:t>
            </a:r>
            <a:r>
              <a:rPr lang="en-US" sz="2400" dirty="0" smtClean="0">
                <a:latin typeface="Arial"/>
                <a:cs typeface="Arial"/>
              </a:rPr>
              <a:t>	pH = 7.29</a:t>
            </a:r>
            <a:endParaRPr lang="en-US" sz="2600" dirty="0" smtClean="0">
              <a:latin typeface="Arial"/>
              <a:cs typeface="Arial"/>
            </a:endParaRPr>
          </a:p>
          <a:p>
            <a:pPr lvl="1">
              <a:defRPr/>
            </a:pPr>
            <a:endParaRPr lang="en-US" dirty="0" smtClean="0">
              <a:latin typeface="Arial"/>
              <a:cs typeface="Arial"/>
            </a:endParaRPr>
          </a:p>
          <a:p>
            <a:pPr>
              <a:defRPr/>
            </a:pPr>
            <a:endParaRPr lang="en-US" dirty="0" smtClean="0">
              <a:latin typeface="Arial"/>
              <a:cs typeface="Arial"/>
            </a:endParaRPr>
          </a:p>
          <a:p>
            <a:pPr>
              <a:defRPr/>
            </a:pP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286755" name="Object 35"/>
          <p:cNvGraphicFramePr>
            <a:graphicFrameLocks noChangeAspect="1"/>
          </p:cNvGraphicFramePr>
          <p:nvPr/>
        </p:nvGraphicFramePr>
        <p:xfrm>
          <a:off x="1981200" y="4648200"/>
          <a:ext cx="5613400" cy="1066800"/>
        </p:xfrm>
        <a:graphic>
          <a:graphicData uri="http://schemas.openxmlformats.org/presentationml/2006/ole">
            <p:oleObj spid="_x0000_s286755" name="Equation" r:id="rId3" imgW="2806034" imgH="533538" progId="">
              <p:embed/>
            </p:oleObj>
          </a:graphicData>
        </a:graphic>
      </p:graphicFrame>
      <p:sp>
        <p:nvSpPr>
          <p:cNvPr id="28676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E40D7C7-CE65-4B42-A717-5A9035684C3F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001000" cy="990600"/>
          </a:xfrm>
        </p:spPr>
        <p:txBody>
          <a:bodyPr/>
          <a:lstStyle/>
          <a:p>
            <a:pPr>
              <a:defRPr/>
            </a:pPr>
            <a:r>
              <a:rPr lang="en-US" sz="3900" dirty="0" smtClean="0">
                <a:latin typeface="Arial"/>
                <a:cs typeface="Arial"/>
              </a:rPr>
              <a:t>Henderson–</a:t>
            </a:r>
            <a:r>
              <a:rPr lang="en-US" sz="3900" dirty="0" err="1" smtClean="0">
                <a:latin typeface="Arial"/>
                <a:cs typeface="Arial"/>
              </a:rPr>
              <a:t>Hasselbalch</a:t>
            </a:r>
            <a:r>
              <a:rPr lang="en-US" sz="3900" dirty="0" smtClean="0">
                <a:latin typeface="Arial"/>
                <a:cs typeface="Arial"/>
              </a:rPr>
              <a:t> Equation</a:t>
            </a:r>
            <a:endParaRPr lang="en-US" sz="3900" dirty="0">
              <a:latin typeface="Arial"/>
              <a:cs typeface="Arial"/>
            </a:endParaRPr>
          </a:p>
        </p:txBody>
      </p:sp>
      <p:sp>
        <p:nvSpPr>
          <p:cNvPr id="28781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191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mtClean="0">
                <a:latin typeface="Arial" charset="0"/>
                <a:cs typeface="Arial" charset="0"/>
              </a:rPr>
              <a:t>Weak acid equilibrium:</a:t>
            </a:r>
          </a:p>
          <a:p>
            <a:pPr lvl="1">
              <a:spcBef>
                <a:spcPts val="600"/>
              </a:spcBef>
            </a:pPr>
            <a:r>
              <a:rPr lang="en-US" smtClean="0">
                <a:latin typeface="Arial" charset="0"/>
                <a:cs typeface="Arial" charset="0"/>
              </a:rPr>
              <a:t>HA(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 + H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O(ℓ)  </a:t>
            </a:r>
            <a:r>
              <a:rPr lang="en-US" sz="3400" smtClean="0">
                <a:latin typeface="Arial" charset="0"/>
                <a:cs typeface="Arial" charset="0"/>
              </a:rPr>
              <a:t>⇌</a:t>
            </a:r>
            <a:r>
              <a:rPr lang="en-US" smtClean="0">
                <a:latin typeface="Arial" charset="0"/>
                <a:cs typeface="Arial" charset="0"/>
              </a:rPr>
              <a:t>  H</a:t>
            </a:r>
            <a:r>
              <a:rPr lang="en-US" baseline="-25000" smtClean="0">
                <a:latin typeface="Arial" charset="0"/>
                <a:cs typeface="Arial" charset="0"/>
              </a:rPr>
              <a:t>3</a:t>
            </a:r>
            <a:r>
              <a:rPr lang="en-US" smtClean="0">
                <a:latin typeface="Arial" charset="0"/>
                <a:cs typeface="Arial" charset="0"/>
              </a:rPr>
              <a:t>O</a:t>
            </a:r>
            <a:r>
              <a:rPr lang="en-US" baseline="30000" smtClean="0">
                <a:latin typeface="Arial" charset="0"/>
                <a:cs typeface="Arial" charset="0"/>
              </a:rPr>
              <a:t>+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 + A</a:t>
            </a:r>
            <a:r>
              <a:rPr lang="en-US" baseline="30000" smtClean="0">
                <a:latin typeface="Arial" charset="0"/>
                <a:cs typeface="Arial" charset="0"/>
              </a:rPr>
              <a:t>-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</a:t>
            </a:r>
          </a:p>
          <a:p>
            <a:pPr lvl="1">
              <a:spcBef>
                <a:spcPts val="600"/>
              </a:spcBef>
            </a:pPr>
            <a:endParaRPr lang="en-US" smtClean="0">
              <a:latin typeface="Arial" charset="0"/>
              <a:cs typeface="Arial" charset="0"/>
            </a:endParaRPr>
          </a:p>
          <a:p>
            <a:pPr lvl="1">
              <a:spcBef>
                <a:spcPts val="600"/>
              </a:spcBef>
            </a:pPr>
            <a:endParaRPr lang="en-US" smtClean="0">
              <a:latin typeface="Arial" charset="0"/>
              <a:cs typeface="Arial" charset="0"/>
            </a:endParaRPr>
          </a:p>
          <a:p>
            <a:pPr lvl="1">
              <a:spcBef>
                <a:spcPts val="600"/>
              </a:spcBef>
            </a:pPr>
            <a:endParaRPr lang="en-US" sz="1000" smtClean="0">
              <a:latin typeface="Arial" charset="0"/>
              <a:cs typeface="Arial" charset="0"/>
            </a:endParaRPr>
          </a:p>
          <a:p>
            <a:pPr lvl="1">
              <a:spcBef>
                <a:spcPts val="600"/>
              </a:spcBef>
            </a:pPr>
            <a:r>
              <a:rPr lang="en-US" smtClean="0">
                <a:latin typeface="Arial" charset="0"/>
                <a:cs typeface="Arial" charset="0"/>
              </a:rPr>
              <a:t>Log form of </a:t>
            </a:r>
            <a:r>
              <a:rPr lang="en-US" i="1" smtClean="0">
                <a:latin typeface="Arial" charset="0"/>
                <a:cs typeface="Arial" charset="0"/>
              </a:rPr>
              <a:t>K</a:t>
            </a:r>
            <a:r>
              <a:rPr lang="en-US" baseline="-25000" smtClean="0">
                <a:latin typeface="Arial" charset="0"/>
                <a:cs typeface="Arial" charset="0"/>
              </a:rPr>
              <a:t>a</a:t>
            </a:r>
            <a:r>
              <a:rPr lang="en-US" smtClean="0">
                <a:latin typeface="Arial" charset="0"/>
                <a:cs typeface="Arial" charset="0"/>
              </a:rPr>
              <a:t>:</a:t>
            </a:r>
          </a:p>
          <a:p>
            <a:pPr lvl="1"/>
            <a:endParaRPr lang="en-US" smtClean="0">
              <a:latin typeface="Arial" charset="0"/>
              <a:cs typeface="Arial" charset="0"/>
            </a:endParaRPr>
          </a:p>
        </p:txBody>
      </p:sp>
      <p:graphicFrame>
        <p:nvGraphicFramePr>
          <p:cNvPr id="287808" name="Object 64"/>
          <p:cNvGraphicFramePr>
            <a:graphicFrameLocks noChangeAspect="1"/>
          </p:cNvGraphicFramePr>
          <p:nvPr/>
        </p:nvGraphicFramePr>
        <p:xfrm>
          <a:off x="3089275" y="3130550"/>
          <a:ext cx="2514600" cy="1212850"/>
        </p:xfrm>
        <a:graphic>
          <a:graphicData uri="http://schemas.openxmlformats.org/presentationml/2006/ole">
            <p:oleObj spid="_x0000_s287808" name="Equation" r:id="rId3" imgW="1054483" imgH="507939" progId="">
              <p:embed/>
            </p:oleObj>
          </a:graphicData>
        </a:graphic>
      </p:graphicFrame>
      <p:graphicFrame>
        <p:nvGraphicFramePr>
          <p:cNvPr id="287809" name="Object 65"/>
          <p:cNvGraphicFramePr>
            <a:graphicFrameLocks noChangeAspect="1"/>
          </p:cNvGraphicFramePr>
          <p:nvPr/>
        </p:nvGraphicFramePr>
        <p:xfrm>
          <a:off x="2114550" y="4797425"/>
          <a:ext cx="5048250" cy="1146175"/>
        </p:xfrm>
        <a:graphic>
          <a:graphicData uri="http://schemas.openxmlformats.org/presentationml/2006/ole">
            <p:oleObj spid="_x0000_s287809" name="Equation" r:id="rId4" imgW="2235016" imgH="507633" progId="">
              <p:embed/>
            </p:oleObj>
          </a:graphicData>
        </a:graphic>
      </p:graphicFrame>
      <p:sp>
        <p:nvSpPr>
          <p:cNvPr id="28781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8D40A27-DCA1-42A5-B8BF-A603C1713B77}" type="slidenum">
              <a:rPr lang="en-US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79248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Practice:  Common-Ion Effect</a:t>
            </a:r>
          </a:p>
        </p:txBody>
      </p:sp>
      <p:sp>
        <p:nvSpPr>
          <p:cNvPr id="504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0010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Arial" charset="0"/>
                <a:cs typeface="Arial" charset="0"/>
              </a:rPr>
              <a:t>	Calculate the pH of a solution containing 0.22 </a:t>
            </a:r>
            <a:r>
              <a:rPr lang="en-US" i="1" smtClean="0">
                <a:latin typeface="Arial" charset="0"/>
                <a:cs typeface="Arial" charset="0"/>
              </a:rPr>
              <a:t>M</a:t>
            </a:r>
            <a:r>
              <a:rPr lang="en-US" smtClean="0">
                <a:latin typeface="Arial" charset="0"/>
                <a:cs typeface="Arial" charset="0"/>
              </a:rPr>
              <a:t> acetic acid and 0.13 </a:t>
            </a:r>
            <a:r>
              <a:rPr lang="en-US" i="1" smtClean="0">
                <a:latin typeface="Arial" charset="0"/>
                <a:cs typeface="Arial" charset="0"/>
              </a:rPr>
              <a:t>M</a:t>
            </a:r>
            <a:r>
              <a:rPr lang="en-US" smtClean="0">
                <a:latin typeface="Arial" charset="0"/>
                <a:cs typeface="Arial" charset="0"/>
              </a:rPr>
              <a:t> sodium acetate.  (</a:t>
            </a:r>
            <a:r>
              <a:rPr lang="en-US" i="1" smtClean="0">
                <a:latin typeface="Arial" charset="0"/>
                <a:cs typeface="Arial" charset="0"/>
              </a:rPr>
              <a:t>K</a:t>
            </a:r>
            <a:r>
              <a:rPr lang="en-US" baseline="-25000" smtClean="0">
                <a:latin typeface="Arial" charset="0"/>
                <a:cs typeface="Arial" charset="0"/>
              </a:rPr>
              <a:t>a</a:t>
            </a:r>
            <a:r>
              <a:rPr lang="en-US" smtClean="0">
                <a:latin typeface="Arial" charset="0"/>
                <a:cs typeface="Arial" charset="0"/>
              </a:rPr>
              <a:t> of acetic acid = 1.8 × 10</a:t>
            </a:r>
            <a:r>
              <a:rPr lang="en-US" baseline="30000" smtClean="0">
                <a:latin typeface="Arial" charset="0"/>
                <a:cs typeface="Arial" charset="0"/>
              </a:rPr>
              <a:t>-5</a:t>
            </a:r>
            <a:r>
              <a:rPr lang="en-US" smtClean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504837" name="TextBox 5"/>
          <p:cNvSpPr txBox="1">
            <a:spLocks noChangeArrowheads="1"/>
          </p:cNvSpPr>
          <p:nvPr/>
        </p:nvSpPr>
        <p:spPr bwMode="auto">
          <a:xfrm>
            <a:off x="1066800" y="4360863"/>
            <a:ext cx="4916488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Collect and Organize: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Analyze: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Solve: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Think about It:</a:t>
            </a:r>
          </a:p>
        </p:txBody>
      </p:sp>
      <p:sp>
        <p:nvSpPr>
          <p:cNvPr id="50483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52F82F9-D403-4A62-84CB-E07484CE08CB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0688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3AD431C-357C-41AE-AF90-D7FE846E7601}" type="slidenum">
              <a:rPr lang="en-US"/>
              <a:pPr/>
              <a:t>49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1371600"/>
            <a:ext cx="8458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3200" b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latin typeface="+mn-lt"/>
                <a:cs typeface="Wingdings" charset="2"/>
              </a:rPr>
              <a:t>15.1  Acids and Bases: The </a:t>
            </a:r>
            <a:r>
              <a:rPr lang="en-US" sz="2600" dirty="0" err="1" smtClean="0">
                <a:latin typeface="+mn-lt"/>
                <a:cs typeface="Wingdings" charset="2"/>
              </a:rPr>
              <a:t>Br</a:t>
            </a:r>
            <a:r>
              <a:rPr lang="en-US" sz="2000" dirty="0" err="1" smtClean="0">
                <a:latin typeface="+mn-lt"/>
                <a:cs typeface="Wingdings" charset="2"/>
              </a:rPr>
              <a:t>Ø</a:t>
            </a:r>
            <a:r>
              <a:rPr lang="en-US" sz="2600" dirty="0" err="1" smtClean="0">
                <a:latin typeface="+mn-lt"/>
                <a:cs typeface="Wingdings" charset="2"/>
              </a:rPr>
              <a:t>nsted</a:t>
            </a: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–</a:t>
            </a:r>
            <a:r>
              <a:rPr lang="en-US" sz="2600" dirty="0" smtClean="0">
                <a:latin typeface="+mn-lt"/>
                <a:cs typeface="Wingdings" charset="2"/>
              </a:rPr>
              <a:t>Lowry Model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15.2  Acid Strength and Molecular Structure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15.3  pH and the Autoionization of Water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15.4  Calculations Involving pH, </a:t>
            </a:r>
            <a:r>
              <a:rPr lang="en-US" sz="2600" i="1" dirty="0" err="1" smtClean="0">
                <a:solidFill>
                  <a:srgbClr val="000000"/>
                </a:solidFill>
                <a:latin typeface="+mn-lt"/>
                <a:cs typeface="Wingdings" charset="2"/>
              </a:rPr>
              <a:t>K</a:t>
            </a:r>
            <a:r>
              <a:rPr lang="en-US" sz="2600" baseline="-25000" dirty="0" err="1" smtClean="0">
                <a:solidFill>
                  <a:srgbClr val="000000"/>
                </a:solidFill>
                <a:latin typeface="+mn-lt"/>
                <a:cs typeface="Wingdings" charset="2"/>
              </a:rPr>
              <a:t>a</a:t>
            </a: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, and </a:t>
            </a:r>
            <a:r>
              <a:rPr lang="en-US" sz="2600" i="1" dirty="0" smtClean="0">
                <a:solidFill>
                  <a:srgbClr val="000000"/>
                </a:solidFill>
                <a:latin typeface="+mn-lt"/>
                <a:cs typeface="Wingdings" charset="2"/>
              </a:rPr>
              <a:t>K</a:t>
            </a:r>
            <a:r>
              <a:rPr lang="en-US" sz="2600" baseline="-25000" dirty="0" smtClean="0">
                <a:solidFill>
                  <a:srgbClr val="000000"/>
                </a:solidFill>
                <a:latin typeface="+mn-lt"/>
                <a:cs typeface="Wingdings" charset="2"/>
              </a:rPr>
              <a:t>b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15.5  Polyprotic Acids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15.6  pH of Salt Solutions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15.7  The Common-Ion Effect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FF"/>
                </a:solidFill>
                <a:latin typeface="+mn-lt"/>
                <a:cs typeface="Wingdings" charset="2"/>
              </a:rPr>
              <a:t>15.8  pH Buffers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15.9  pH Indicators and Acid–Base Titrations</a:t>
            </a:r>
            <a:endParaRPr lang="en-US" sz="2600" dirty="0">
              <a:solidFill>
                <a:srgbClr val="000000"/>
              </a:solidFill>
              <a:cs typeface="Wingdings" charset="2"/>
            </a:endParaRP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15.10  Solubility </a:t>
            </a:r>
            <a:r>
              <a:rPr lang="en-US" sz="2600" dirty="0" err="1" smtClean="0">
                <a:solidFill>
                  <a:srgbClr val="000000"/>
                </a:solidFill>
                <a:cs typeface="Wingdings" charset="2"/>
              </a:rPr>
              <a:t>Equilibria</a:t>
            </a:r>
            <a:endParaRPr lang="en-US" sz="2600" dirty="0">
              <a:solidFill>
                <a:srgbClr val="000000"/>
              </a:solidFill>
              <a:cs typeface="Wingdings" charset="2"/>
            </a:endParaRPr>
          </a:p>
          <a:p>
            <a:pPr eaLnBrk="1" hangingPunct="1">
              <a:spcBef>
                <a:spcPts val="900"/>
              </a:spcBef>
              <a:defRPr/>
            </a:pPr>
            <a:endParaRPr lang="en-US" sz="2600" dirty="0" smtClean="0">
              <a:solidFill>
                <a:srgbClr val="000000"/>
              </a:solidFill>
              <a:latin typeface="+mn-lt"/>
              <a:cs typeface="Wingdings" charset="2"/>
            </a:endParaRPr>
          </a:p>
          <a:p>
            <a:pPr eaLnBrk="1" hangingPunct="1">
              <a:defRPr/>
            </a:pPr>
            <a:endParaRPr lang="en-US" sz="2600" dirty="0">
              <a:solidFill>
                <a:srgbClr val="000000"/>
              </a:solidFill>
              <a:latin typeface="+mn-lt"/>
              <a:cs typeface="Wingdings" charset="2"/>
            </a:endParaRPr>
          </a:p>
        </p:txBody>
      </p:sp>
      <p:pic>
        <p:nvPicPr>
          <p:cNvPr id="50688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3025" y="3379788"/>
            <a:ext cx="2281238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8E42962-E744-4A39-B029-8CFD066CC3AB}" type="slidenum">
              <a:rPr lang="en-US"/>
              <a:pPr/>
              <a:t>5</a:t>
            </a:fld>
            <a:endParaRPr lang="en-US"/>
          </a:p>
        </p:txBody>
      </p:sp>
      <p:pic>
        <p:nvPicPr>
          <p:cNvPr id="36866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240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2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382000" cy="4724400"/>
          </a:xfrm>
        </p:spPr>
        <p:txBody>
          <a:bodyPr lIns="90487" tIns="44450" rIns="90487" bIns="44450"/>
          <a:lstStyle/>
          <a:p>
            <a:pPr eaLnBrk="1" hangingPunct="1">
              <a:tabLst>
                <a:tab pos="912813" algn="l"/>
                <a:tab pos="4108450" algn="l"/>
              </a:tabLst>
            </a:pPr>
            <a:r>
              <a:rPr lang="en-US" b="1" smtClean="0">
                <a:solidFill>
                  <a:srgbClr val="0000FF"/>
                </a:solidFill>
                <a:latin typeface="Arial" charset="0"/>
                <a:cs typeface="Arial" charset="0"/>
              </a:rPr>
              <a:t>Buffer</a:t>
            </a:r>
            <a:r>
              <a:rPr lang="en-US" smtClean="0">
                <a:solidFill>
                  <a:srgbClr val="0000FF"/>
                </a:solidFill>
                <a:latin typeface="Arial" charset="0"/>
                <a:cs typeface="Arial" charset="0"/>
              </a:rPr>
              <a:t>:</a:t>
            </a:r>
            <a:r>
              <a:rPr lang="en-US" smtClean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en-US" smtClean="0">
                <a:latin typeface="Arial" charset="0"/>
                <a:cs typeface="Arial" charset="0"/>
              </a:rPr>
              <a:t>Solution that resists changes in pH when acids or bases are added to it</a:t>
            </a:r>
          </a:p>
          <a:p>
            <a:pPr lvl="1" eaLnBrk="1" hangingPunct="1">
              <a:tabLst>
                <a:tab pos="912813" algn="l"/>
                <a:tab pos="4108450" algn="l"/>
              </a:tabLst>
            </a:pPr>
            <a:r>
              <a:rPr lang="en-US" smtClean="0">
                <a:latin typeface="Arial" charset="0"/>
                <a:cs typeface="Arial" charset="0"/>
              </a:rPr>
              <a:t> Typically contains a weak acid or base and its conjugate partner (HA and A-)</a:t>
            </a:r>
            <a:endParaRPr lang="en-US" smtClean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lvl="1" eaLnBrk="1" hangingPunct="1">
              <a:tabLst>
                <a:tab pos="912813" algn="l"/>
                <a:tab pos="4108450" algn="l"/>
              </a:tabLst>
            </a:pPr>
            <a:r>
              <a:rPr lang="en-US" smtClean="0">
                <a:solidFill>
                  <a:srgbClr val="C00000"/>
                </a:solidFill>
                <a:latin typeface="Arial" charset="0"/>
                <a:cs typeface="Arial" charset="0"/>
              </a:rPr>
              <a:t>HA(</a:t>
            </a:r>
            <a:r>
              <a:rPr lang="en-US" i="1" smtClean="0">
                <a:solidFill>
                  <a:srgbClr val="C00000"/>
                </a:solidFill>
                <a:latin typeface="Arial" charset="0"/>
                <a:cs typeface="Arial" charset="0"/>
              </a:rPr>
              <a:t>aq</a:t>
            </a:r>
            <a:r>
              <a:rPr lang="en-US" smtClean="0">
                <a:solidFill>
                  <a:srgbClr val="C00000"/>
                </a:solidFill>
                <a:latin typeface="Arial" charset="0"/>
                <a:cs typeface="Arial" charset="0"/>
              </a:rPr>
              <a:t>)</a:t>
            </a:r>
            <a:r>
              <a:rPr lang="en-US" smtClean="0">
                <a:latin typeface="Arial" charset="0"/>
                <a:cs typeface="Arial" charset="0"/>
              </a:rPr>
              <a:t>  +  H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O(ℓ)  </a:t>
            </a:r>
            <a:r>
              <a:rPr lang="en-US" sz="3400" smtClean="0">
                <a:latin typeface="Arial" charset="0"/>
                <a:cs typeface="Arial" charset="0"/>
              </a:rPr>
              <a:t>⇌</a:t>
            </a:r>
            <a:r>
              <a:rPr lang="en-US" smtClean="0">
                <a:latin typeface="Arial" charset="0"/>
                <a:cs typeface="Arial" charset="0"/>
              </a:rPr>
              <a:t>  H</a:t>
            </a:r>
            <a:r>
              <a:rPr lang="en-US" baseline="-25000" smtClean="0">
                <a:latin typeface="Arial" charset="0"/>
                <a:cs typeface="Arial" charset="0"/>
              </a:rPr>
              <a:t>3</a:t>
            </a:r>
            <a:r>
              <a:rPr lang="en-US" smtClean="0">
                <a:latin typeface="Arial" charset="0"/>
                <a:cs typeface="Arial" charset="0"/>
              </a:rPr>
              <a:t>O</a:t>
            </a:r>
            <a:r>
              <a:rPr lang="en-US" baseline="30000" smtClean="0">
                <a:latin typeface="Arial" charset="0"/>
                <a:cs typeface="Arial" charset="0"/>
              </a:rPr>
              <a:t>+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  +  </a:t>
            </a:r>
            <a:r>
              <a:rPr lang="en-US" smtClean="0">
                <a:solidFill>
                  <a:srgbClr val="0070C0"/>
                </a:solidFill>
                <a:latin typeface="Arial" charset="0"/>
                <a:cs typeface="Arial" charset="0"/>
              </a:rPr>
              <a:t>A</a:t>
            </a:r>
            <a:r>
              <a:rPr lang="en-US" baseline="30000" smtClean="0">
                <a:solidFill>
                  <a:srgbClr val="0070C0"/>
                </a:solidFill>
                <a:latin typeface="Arial" charset="0"/>
                <a:cs typeface="Arial" charset="0"/>
              </a:rPr>
              <a:t>-</a:t>
            </a:r>
            <a:r>
              <a:rPr lang="en-US" smtClean="0">
                <a:solidFill>
                  <a:srgbClr val="0070C0"/>
                </a:solidFill>
                <a:latin typeface="Arial" charset="0"/>
                <a:cs typeface="Arial" charset="0"/>
              </a:rPr>
              <a:t>(</a:t>
            </a:r>
            <a:r>
              <a:rPr lang="en-US" i="1" smtClean="0">
                <a:solidFill>
                  <a:srgbClr val="0070C0"/>
                </a:solidFill>
                <a:latin typeface="Arial" charset="0"/>
                <a:cs typeface="Arial" charset="0"/>
              </a:rPr>
              <a:t>aq</a:t>
            </a:r>
            <a:r>
              <a:rPr lang="en-US" smtClean="0">
                <a:solidFill>
                  <a:srgbClr val="0070C0"/>
                </a:solidFill>
                <a:latin typeface="Arial" charset="0"/>
                <a:cs typeface="Arial" charset="0"/>
              </a:rPr>
              <a:t>)</a:t>
            </a:r>
            <a:r>
              <a:rPr lang="en-US" smtClean="0">
                <a:latin typeface="Arial" charset="0"/>
                <a:cs typeface="Arial" charset="0"/>
              </a:rPr>
              <a:t>	</a:t>
            </a:r>
          </a:p>
          <a:p>
            <a:pPr eaLnBrk="1" hangingPunct="1">
              <a:tabLst>
                <a:tab pos="912813" algn="l"/>
                <a:tab pos="4108450" algn="l"/>
              </a:tabLst>
            </a:pPr>
            <a:r>
              <a:rPr lang="en-US" sz="3000" smtClean="0">
                <a:solidFill>
                  <a:schemeClr val="tx2"/>
                </a:solidFill>
                <a:latin typeface="Arial" charset="0"/>
                <a:cs typeface="Arial" charset="0"/>
              </a:rPr>
              <a:t>The </a:t>
            </a:r>
            <a:r>
              <a:rPr lang="en-US" sz="3000" smtClean="0">
                <a:solidFill>
                  <a:srgbClr val="C00000"/>
                </a:solidFill>
                <a:latin typeface="Arial" charset="0"/>
                <a:cs typeface="Arial" charset="0"/>
              </a:rPr>
              <a:t>weak acid (HA) </a:t>
            </a:r>
            <a:r>
              <a:rPr lang="en-US" sz="3000" smtClean="0">
                <a:latin typeface="Arial" charset="0"/>
                <a:cs typeface="Arial" charset="0"/>
              </a:rPr>
              <a:t>reacts with added base</a:t>
            </a:r>
          </a:p>
          <a:p>
            <a:pPr lvl="1" eaLnBrk="1" hangingPunct="1">
              <a:tabLst>
                <a:tab pos="912813" algn="l"/>
                <a:tab pos="4108450" algn="l"/>
              </a:tabLst>
            </a:pPr>
            <a:r>
              <a:rPr lang="en-US" smtClean="0">
                <a:solidFill>
                  <a:srgbClr val="C00000"/>
                </a:solidFill>
                <a:latin typeface="Arial" charset="0"/>
                <a:cs typeface="Arial" charset="0"/>
              </a:rPr>
              <a:t>HA </a:t>
            </a:r>
            <a:r>
              <a:rPr lang="en-US" smtClean="0">
                <a:latin typeface="Arial" charset="0"/>
                <a:cs typeface="Arial" charset="0"/>
              </a:rPr>
              <a:t>+ OH</a:t>
            </a:r>
            <a:r>
              <a:rPr lang="en-US" baseline="45000" smtClean="0">
                <a:latin typeface="Arial" charset="0"/>
                <a:cs typeface="Arial" charset="0"/>
              </a:rPr>
              <a:t>-</a:t>
            </a:r>
            <a:r>
              <a:rPr lang="en-US" smtClean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smtClean="0">
                <a:latin typeface="Arial" charset="0"/>
                <a:cs typeface="Arial" charset="0"/>
              </a:rPr>
              <a:t>⇌ H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O + A</a:t>
            </a:r>
            <a:r>
              <a:rPr lang="en-US" baseline="45000" smtClean="0">
                <a:latin typeface="Arial" charset="0"/>
                <a:cs typeface="Arial" charset="0"/>
              </a:rPr>
              <a:t>-</a:t>
            </a:r>
            <a:r>
              <a:rPr lang="en-US" smtClean="0">
                <a:latin typeface="Arial" charset="0"/>
                <a:cs typeface="Arial" charset="0"/>
              </a:rPr>
              <a:t> 	</a:t>
            </a:r>
          </a:p>
          <a:p>
            <a:pPr eaLnBrk="1" hangingPunct="1">
              <a:tabLst>
                <a:tab pos="912813" algn="l"/>
                <a:tab pos="4108450" algn="l"/>
              </a:tabLst>
            </a:pPr>
            <a:r>
              <a:rPr lang="en-US" sz="3000" smtClean="0">
                <a:solidFill>
                  <a:schemeClr val="tx2"/>
                </a:solidFill>
                <a:latin typeface="Arial" charset="0"/>
                <a:cs typeface="Arial" charset="0"/>
              </a:rPr>
              <a:t>The </a:t>
            </a:r>
            <a:r>
              <a:rPr lang="en-US" sz="3000" smtClean="0">
                <a:solidFill>
                  <a:srgbClr val="0070C0"/>
                </a:solidFill>
                <a:latin typeface="Arial" charset="0"/>
                <a:cs typeface="Arial" charset="0"/>
              </a:rPr>
              <a:t>weak base (A</a:t>
            </a:r>
            <a:r>
              <a:rPr lang="en-US" sz="3000" baseline="30000" smtClean="0">
                <a:solidFill>
                  <a:srgbClr val="0070C0"/>
                </a:solidFill>
                <a:latin typeface="Arial" charset="0"/>
                <a:cs typeface="Arial" charset="0"/>
              </a:rPr>
              <a:t>-</a:t>
            </a:r>
            <a:r>
              <a:rPr lang="en-US" sz="3000" smtClean="0">
                <a:solidFill>
                  <a:srgbClr val="0070C0"/>
                </a:solidFill>
                <a:latin typeface="Arial" charset="0"/>
                <a:cs typeface="Arial" charset="0"/>
              </a:rPr>
              <a:t>)</a:t>
            </a:r>
            <a:r>
              <a:rPr lang="en-US" sz="3000" baseline="30000" smtClean="0">
                <a:solidFill>
                  <a:srgbClr val="0070C0"/>
                </a:solidFill>
                <a:latin typeface="Arial" charset="0"/>
                <a:cs typeface="Arial" charset="0"/>
              </a:rPr>
              <a:t> </a:t>
            </a:r>
            <a:r>
              <a:rPr lang="en-US" sz="3000" smtClean="0">
                <a:latin typeface="Arial" charset="0"/>
                <a:cs typeface="Arial" charset="0"/>
              </a:rPr>
              <a:t>reacts with added acid</a:t>
            </a:r>
          </a:p>
          <a:p>
            <a:pPr lvl="1" eaLnBrk="1" hangingPunct="1">
              <a:tabLst>
                <a:tab pos="912813" algn="l"/>
                <a:tab pos="4108450" algn="l"/>
              </a:tabLst>
            </a:pPr>
            <a:r>
              <a:rPr lang="en-US" smtClean="0">
                <a:solidFill>
                  <a:srgbClr val="0070C0"/>
                </a:solidFill>
                <a:latin typeface="Arial" charset="0"/>
                <a:cs typeface="Arial" charset="0"/>
              </a:rPr>
              <a:t>A</a:t>
            </a:r>
            <a:r>
              <a:rPr lang="en-US" baseline="45000" smtClean="0">
                <a:solidFill>
                  <a:srgbClr val="0070C0"/>
                </a:solidFill>
                <a:latin typeface="Arial" charset="0"/>
                <a:cs typeface="Arial" charset="0"/>
              </a:rPr>
              <a:t>-</a:t>
            </a:r>
            <a:r>
              <a:rPr lang="en-US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smtClean="0">
                <a:latin typeface="Arial" charset="0"/>
                <a:cs typeface="Arial" charset="0"/>
              </a:rPr>
              <a:t>+ H</a:t>
            </a:r>
            <a:r>
              <a:rPr lang="en-US" baseline="-25000" smtClean="0">
                <a:latin typeface="Arial" charset="0"/>
                <a:cs typeface="Arial" charset="0"/>
              </a:rPr>
              <a:t>3</a:t>
            </a:r>
            <a:r>
              <a:rPr lang="en-US" smtClean="0">
                <a:latin typeface="Arial" charset="0"/>
                <a:cs typeface="Arial" charset="0"/>
              </a:rPr>
              <a:t>O</a:t>
            </a:r>
            <a:r>
              <a:rPr lang="en-US" baseline="45000" smtClean="0">
                <a:latin typeface="Arial" charset="0"/>
                <a:cs typeface="Arial" charset="0"/>
              </a:rPr>
              <a:t>+</a:t>
            </a:r>
            <a:r>
              <a:rPr lang="en-US" smtClean="0">
                <a:solidFill>
                  <a:schemeClr val="accent1"/>
                </a:solidFill>
                <a:latin typeface="Arial" charset="0"/>
                <a:cs typeface="Arial" charset="0"/>
              </a:rPr>
              <a:t> </a:t>
            </a:r>
            <a:r>
              <a:rPr lang="en-US" smtClean="0">
                <a:latin typeface="Arial" charset="0"/>
                <a:cs typeface="Arial" charset="0"/>
              </a:rPr>
              <a:t>⇌ HA + H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O</a:t>
            </a:r>
          </a:p>
        </p:txBody>
      </p:sp>
      <p:sp>
        <p:nvSpPr>
          <p:cNvPr id="5089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16 - </a:t>
            </a:r>
            <a:fld id="{2D5E78F2-CFF4-41EB-9968-FA13F94E9390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50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pH Buffers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08934" name="Slide Number Placeholder 4"/>
          <p:cNvSpPr txBox="1">
            <a:spLocks noGrp="1"/>
          </p:cNvSpPr>
          <p:nvPr/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96795C7B-0E88-4A7D-A8DF-B1AC29BA48DC}" type="slidenum">
              <a:rPr lang="en-US" sz="1100" b="1">
                <a:solidFill>
                  <a:srgbClr val="F7D300"/>
                </a:solidFill>
              </a:rPr>
              <a:pPr algn="r"/>
              <a:t>50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An Environmental Buffer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82000" cy="5029200"/>
          </a:xfrm>
        </p:spPr>
        <p:txBody>
          <a:bodyPr/>
          <a:lstStyle/>
          <a:p>
            <a:pPr>
              <a:spcBef>
                <a:spcPts val="300"/>
              </a:spcBef>
              <a:defRPr/>
            </a:pPr>
            <a:r>
              <a:rPr lang="en-US" dirty="0">
                <a:latin typeface="Arial"/>
                <a:cs typeface="Arial"/>
              </a:rPr>
              <a:t>Presence of carbonate in rivers, lakes protects natural waters from acid </a:t>
            </a:r>
            <a:r>
              <a:rPr lang="en-US" dirty="0" smtClean="0">
                <a:latin typeface="Arial"/>
                <a:cs typeface="Arial"/>
              </a:rPr>
              <a:t>rain</a:t>
            </a:r>
            <a:endParaRPr lang="en-US" dirty="0">
              <a:latin typeface="Arial"/>
              <a:cs typeface="Arial"/>
            </a:endParaRPr>
          </a:p>
          <a:p>
            <a:pPr lvl="1">
              <a:spcBef>
                <a:spcPts val="300"/>
              </a:spcBef>
              <a:defRPr/>
            </a:pPr>
            <a:r>
              <a:rPr lang="en-US" dirty="0">
                <a:latin typeface="Arial"/>
                <a:cs typeface="Arial"/>
              </a:rPr>
              <a:t>H</a:t>
            </a:r>
            <a:r>
              <a:rPr lang="en-US" baseline="-25000" dirty="0">
                <a:latin typeface="Arial"/>
                <a:cs typeface="Arial"/>
              </a:rPr>
              <a:t>2</a:t>
            </a:r>
            <a:r>
              <a:rPr lang="en-US" dirty="0">
                <a:latin typeface="Arial"/>
                <a:cs typeface="Arial"/>
              </a:rPr>
              <a:t>CO</a:t>
            </a:r>
            <a:r>
              <a:rPr lang="en-US" baseline="-25000" dirty="0">
                <a:latin typeface="Arial"/>
                <a:cs typeface="Arial"/>
              </a:rPr>
              <a:t>3</a:t>
            </a:r>
            <a:r>
              <a:rPr lang="en-US" dirty="0">
                <a:latin typeface="Arial"/>
                <a:cs typeface="Arial"/>
              </a:rPr>
              <a:t>(</a:t>
            </a:r>
            <a:r>
              <a:rPr lang="en-US" i="1" dirty="0" err="1">
                <a:latin typeface="Arial"/>
                <a:cs typeface="Arial"/>
              </a:rPr>
              <a:t>aq</a:t>
            </a:r>
            <a:r>
              <a:rPr lang="en-US" dirty="0">
                <a:latin typeface="Arial"/>
                <a:cs typeface="Arial"/>
              </a:rPr>
              <a:t>) ⇌ HCO</a:t>
            </a:r>
            <a:r>
              <a:rPr lang="en-US" baseline="-25000" dirty="0">
                <a:latin typeface="Arial"/>
                <a:cs typeface="Arial"/>
              </a:rPr>
              <a:t>3</a:t>
            </a:r>
            <a:r>
              <a:rPr lang="en-US" baseline="30000" dirty="0">
                <a:latin typeface="Arial"/>
                <a:cs typeface="Arial"/>
              </a:rPr>
              <a:t>-</a:t>
            </a:r>
            <a:r>
              <a:rPr lang="en-US" dirty="0">
                <a:latin typeface="Arial"/>
                <a:cs typeface="Arial"/>
              </a:rPr>
              <a:t>(</a:t>
            </a:r>
            <a:r>
              <a:rPr lang="en-US" i="1" dirty="0" err="1">
                <a:latin typeface="Arial"/>
                <a:cs typeface="Arial"/>
              </a:rPr>
              <a:t>aq</a:t>
            </a:r>
            <a:r>
              <a:rPr lang="en-US" dirty="0">
                <a:latin typeface="Arial"/>
                <a:cs typeface="Arial"/>
              </a:rPr>
              <a:t>) + H</a:t>
            </a:r>
            <a:r>
              <a:rPr lang="en-US" baseline="30000" dirty="0">
                <a:latin typeface="Arial"/>
                <a:cs typeface="Arial"/>
              </a:rPr>
              <a:t>+</a:t>
            </a:r>
            <a:r>
              <a:rPr lang="en-US" dirty="0">
                <a:latin typeface="Arial"/>
                <a:cs typeface="Arial"/>
              </a:rPr>
              <a:t>(</a:t>
            </a:r>
            <a:r>
              <a:rPr lang="en-US" i="1" dirty="0" err="1">
                <a:latin typeface="Arial"/>
                <a:cs typeface="Arial"/>
              </a:rPr>
              <a:t>aq</a:t>
            </a:r>
            <a:r>
              <a:rPr lang="en-US" dirty="0">
                <a:latin typeface="Arial"/>
                <a:cs typeface="Arial"/>
              </a:rPr>
              <a:t>)  p</a:t>
            </a:r>
            <a:r>
              <a:rPr lang="en-US" i="1" dirty="0">
                <a:latin typeface="Arial"/>
                <a:cs typeface="Arial"/>
              </a:rPr>
              <a:t>K</a:t>
            </a:r>
            <a:r>
              <a:rPr lang="en-US" baseline="-25000" dirty="0">
                <a:latin typeface="Arial"/>
                <a:cs typeface="Arial"/>
              </a:rPr>
              <a:t>a1</a:t>
            </a:r>
            <a:r>
              <a:rPr lang="en-US" dirty="0">
                <a:latin typeface="Arial"/>
                <a:cs typeface="Arial"/>
              </a:rPr>
              <a:t> = 6.37</a:t>
            </a:r>
          </a:p>
          <a:p>
            <a:pPr>
              <a:spcBef>
                <a:spcPts val="300"/>
              </a:spcBef>
              <a:defRPr/>
            </a:pPr>
            <a:r>
              <a:rPr lang="en-US" dirty="0">
                <a:latin typeface="Arial"/>
                <a:cs typeface="Arial"/>
              </a:rPr>
              <a:t>Acids present in acid rain (</a:t>
            </a:r>
            <a:r>
              <a:rPr lang="en-US" dirty="0" err="1">
                <a:latin typeface="Arial"/>
                <a:cs typeface="Arial"/>
              </a:rPr>
              <a:t>HNO</a:t>
            </a:r>
            <a:r>
              <a:rPr lang="en-US" i="1" baseline="-25000" dirty="0" err="1">
                <a:latin typeface="Arial"/>
                <a:cs typeface="Arial"/>
              </a:rPr>
              <a:t>x</a:t>
            </a:r>
            <a:r>
              <a:rPr lang="en-US" dirty="0">
                <a:latin typeface="Arial"/>
                <a:cs typeface="Arial"/>
              </a:rPr>
              <a:t>, H</a:t>
            </a:r>
            <a:r>
              <a:rPr lang="en-US" baseline="-25000" dirty="0">
                <a:latin typeface="Arial"/>
                <a:cs typeface="Arial"/>
              </a:rPr>
              <a:t>2</a:t>
            </a:r>
            <a:r>
              <a:rPr lang="en-US" dirty="0">
                <a:latin typeface="Arial"/>
                <a:cs typeface="Arial"/>
              </a:rPr>
              <a:t>SO</a:t>
            </a:r>
            <a:r>
              <a:rPr lang="en-US" i="1" baseline="-25000" dirty="0">
                <a:latin typeface="Arial"/>
                <a:cs typeface="Arial"/>
              </a:rPr>
              <a:t>x</a:t>
            </a:r>
            <a:r>
              <a:rPr lang="en-US" dirty="0">
                <a:latin typeface="Arial"/>
                <a:cs typeface="Arial"/>
              </a:rPr>
              <a:t>) are neutralized by bicarbonate (HCO</a:t>
            </a:r>
            <a:r>
              <a:rPr lang="en-US" baseline="-25000" dirty="0">
                <a:latin typeface="Arial"/>
                <a:cs typeface="Arial"/>
              </a:rPr>
              <a:t>3</a:t>
            </a:r>
            <a:r>
              <a:rPr lang="en-US" baseline="30000" dirty="0">
                <a:latin typeface="Arial"/>
                <a:cs typeface="Arial"/>
              </a:rPr>
              <a:t>-</a:t>
            </a:r>
            <a:r>
              <a:rPr lang="en-US" dirty="0">
                <a:latin typeface="Arial"/>
                <a:cs typeface="Arial"/>
              </a:rPr>
              <a:t>):</a:t>
            </a:r>
          </a:p>
          <a:p>
            <a:pPr marL="457200" lvl="1" indent="0">
              <a:spcBef>
                <a:spcPts val="300"/>
              </a:spcBef>
              <a:buFontTx/>
              <a:buNone/>
              <a:defRPr/>
            </a:pPr>
            <a:r>
              <a:rPr lang="en-US" dirty="0">
                <a:latin typeface="Arial"/>
                <a:cs typeface="Arial"/>
              </a:rPr>
              <a:t>HCO</a:t>
            </a:r>
            <a:r>
              <a:rPr lang="en-US" baseline="-25000" dirty="0">
                <a:latin typeface="Arial"/>
                <a:cs typeface="Arial"/>
              </a:rPr>
              <a:t>3</a:t>
            </a:r>
            <a:r>
              <a:rPr lang="en-US" baseline="30000" dirty="0">
                <a:latin typeface="Arial"/>
                <a:cs typeface="Arial"/>
              </a:rPr>
              <a:t>-</a:t>
            </a:r>
            <a:r>
              <a:rPr lang="en-US" dirty="0">
                <a:latin typeface="Arial"/>
                <a:cs typeface="Arial"/>
              </a:rPr>
              <a:t>(</a:t>
            </a:r>
            <a:r>
              <a:rPr lang="en-US" i="1" dirty="0" err="1">
                <a:latin typeface="Arial"/>
                <a:cs typeface="Arial"/>
              </a:rPr>
              <a:t>aq</a:t>
            </a:r>
            <a:r>
              <a:rPr lang="en-US" dirty="0">
                <a:latin typeface="Arial"/>
                <a:cs typeface="Arial"/>
              </a:rPr>
              <a:t>)  +  H</a:t>
            </a:r>
            <a:r>
              <a:rPr lang="en-US" baseline="30000" dirty="0">
                <a:latin typeface="Arial"/>
                <a:cs typeface="Arial"/>
              </a:rPr>
              <a:t>+</a:t>
            </a:r>
            <a:r>
              <a:rPr lang="en-US" dirty="0">
                <a:latin typeface="Arial"/>
                <a:cs typeface="Arial"/>
              </a:rPr>
              <a:t>(</a:t>
            </a:r>
            <a:r>
              <a:rPr lang="en-US" i="1" dirty="0" err="1">
                <a:latin typeface="Arial"/>
                <a:cs typeface="Arial"/>
              </a:rPr>
              <a:t>aq</a:t>
            </a:r>
            <a:r>
              <a:rPr lang="en-US" dirty="0">
                <a:latin typeface="Arial"/>
                <a:cs typeface="Arial"/>
              </a:rPr>
              <a:t>)  </a:t>
            </a:r>
            <a:r>
              <a:rPr lang="en-US" sz="3400" dirty="0">
                <a:latin typeface="Arial"/>
                <a:cs typeface="Arial"/>
              </a:rPr>
              <a:t>⇌</a:t>
            </a:r>
            <a:r>
              <a:rPr lang="en-US" dirty="0">
                <a:latin typeface="Arial"/>
                <a:cs typeface="Arial"/>
              </a:rPr>
              <a:t>   H</a:t>
            </a:r>
            <a:r>
              <a:rPr lang="en-US" baseline="-25000" dirty="0">
                <a:latin typeface="Arial"/>
                <a:cs typeface="Arial"/>
              </a:rPr>
              <a:t>2</a:t>
            </a:r>
            <a:r>
              <a:rPr lang="en-US" dirty="0">
                <a:latin typeface="Arial"/>
                <a:cs typeface="Arial"/>
              </a:rPr>
              <a:t>CO</a:t>
            </a:r>
            <a:r>
              <a:rPr lang="en-US" baseline="-25000" dirty="0">
                <a:latin typeface="Arial"/>
                <a:cs typeface="Arial"/>
              </a:rPr>
              <a:t>3</a:t>
            </a:r>
            <a:r>
              <a:rPr lang="en-US" dirty="0">
                <a:latin typeface="Arial"/>
                <a:cs typeface="Arial"/>
              </a:rPr>
              <a:t>(</a:t>
            </a:r>
            <a:r>
              <a:rPr lang="en-US" i="1" dirty="0" err="1">
                <a:latin typeface="Arial"/>
                <a:cs typeface="Arial"/>
              </a:rPr>
              <a:t>aq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pPr>
              <a:spcBef>
                <a:spcPts val="300"/>
              </a:spcBef>
              <a:defRPr/>
            </a:pPr>
            <a:r>
              <a:rPr lang="en-US" sz="2800" dirty="0">
                <a:latin typeface="Arial"/>
                <a:cs typeface="Arial"/>
              </a:rPr>
              <a:t>1.0 L pure water + 10 mL 10</a:t>
            </a:r>
            <a:r>
              <a:rPr lang="en-US" sz="2800" baseline="30000" dirty="0">
                <a:latin typeface="Arial"/>
                <a:cs typeface="Arial"/>
              </a:rPr>
              <a:t>-3 </a:t>
            </a:r>
            <a:r>
              <a:rPr lang="en-US" sz="2800" i="1" dirty="0" smtClean="0">
                <a:latin typeface="Arial"/>
                <a:cs typeface="Arial"/>
              </a:rPr>
              <a:t>M</a:t>
            </a:r>
            <a:r>
              <a:rPr lang="en-US" sz="2800" dirty="0" smtClean="0">
                <a:latin typeface="Arial"/>
                <a:cs typeface="Arial"/>
              </a:rPr>
              <a:t> HNO</a:t>
            </a:r>
            <a:r>
              <a:rPr lang="en-US" sz="2800" baseline="-25000" dirty="0" smtClean="0">
                <a:latin typeface="Arial"/>
                <a:cs typeface="Arial"/>
              </a:rPr>
              <a:t>3</a:t>
            </a:r>
            <a:endParaRPr lang="en-US" sz="2800" dirty="0">
              <a:latin typeface="Arial"/>
              <a:cs typeface="Arial"/>
            </a:endParaRPr>
          </a:p>
          <a:p>
            <a:pPr marL="0" indent="0">
              <a:spcBef>
                <a:spcPts val="300"/>
              </a:spcBef>
              <a:buFontTx/>
              <a:buNone/>
              <a:defRPr/>
            </a:pPr>
            <a:r>
              <a:rPr lang="en-US" sz="2800" dirty="0">
                <a:latin typeface="Arial"/>
                <a:cs typeface="Arial"/>
              </a:rPr>
              <a:t>	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pH = 5.00</a:t>
            </a:r>
          </a:p>
          <a:p>
            <a:pPr>
              <a:spcBef>
                <a:spcPts val="300"/>
              </a:spcBef>
              <a:defRPr/>
            </a:pPr>
            <a:r>
              <a:rPr lang="en-US" sz="2800" dirty="0">
                <a:latin typeface="Arial"/>
                <a:cs typeface="Arial"/>
              </a:rPr>
              <a:t>1.0 L HCO</a:t>
            </a:r>
            <a:r>
              <a:rPr lang="en-US" sz="2800" baseline="-25000" dirty="0">
                <a:latin typeface="Arial"/>
                <a:cs typeface="Arial"/>
              </a:rPr>
              <a:t>3</a:t>
            </a:r>
            <a:r>
              <a:rPr lang="en-US" sz="2800" baseline="30000" dirty="0">
                <a:latin typeface="Arial"/>
                <a:cs typeface="Arial"/>
              </a:rPr>
              <a:t>-</a:t>
            </a:r>
            <a:r>
              <a:rPr lang="en-US" sz="2800" dirty="0">
                <a:latin typeface="Arial"/>
                <a:cs typeface="Arial"/>
              </a:rPr>
              <a:t> buffer + 10 mL 10</a:t>
            </a:r>
            <a:r>
              <a:rPr lang="en-US" sz="2800" baseline="30000" dirty="0">
                <a:latin typeface="Arial"/>
                <a:cs typeface="Arial"/>
              </a:rPr>
              <a:t>-3 </a:t>
            </a:r>
            <a:r>
              <a:rPr lang="en-US" sz="2800" i="1" dirty="0" smtClean="0">
                <a:latin typeface="Arial"/>
                <a:cs typeface="Arial"/>
              </a:rPr>
              <a:t>M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>
                <a:latin typeface="Arial"/>
                <a:cs typeface="Arial"/>
              </a:rPr>
              <a:t>HNO</a:t>
            </a:r>
            <a:r>
              <a:rPr lang="en-US" sz="2800" baseline="-25000" dirty="0" smtClean="0">
                <a:latin typeface="Arial"/>
                <a:cs typeface="Arial"/>
              </a:rPr>
              <a:t>3</a:t>
            </a:r>
            <a:endParaRPr lang="en-US" sz="2800" dirty="0">
              <a:latin typeface="Arial"/>
              <a:cs typeface="Arial"/>
            </a:endParaRPr>
          </a:p>
          <a:p>
            <a:pPr marL="0" indent="0">
              <a:spcBef>
                <a:spcPts val="300"/>
              </a:spcBef>
              <a:buFontTx/>
              <a:buNone/>
              <a:defRPr/>
            </a:pPr>
            <a:r>
              <a:rPr lang="en-US" sz="2800" dirty="0" smtClean="0">
                <a:latin typeface="Arial"/>
                <a:cs typeface="Arial"/>
              </a:rPr>
              <a:t>	pH </a:t>
            </a:r>
            <a:r>
              <a:rPr lang="en-US" sz="2800" dirty="0">
                <a:latin typeface="Arial"/>
                <a:cs typeface="Arial"/>
              </a:rPr>
              <a:t>= 7.24</a:t>
            </a:r>
          </a:p>
        </p:txBody>
      </p:sp>
      <p:sp>
        <p:nvSpPr>
          <p:cNvPr id="51098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E9F8E3-50D1-4A26-9BB1-DC01A67CEEC0}" type="slidenum">
              <a:rPr lang="en-US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1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382000" cy="42672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3000" smtClean="0">
                <a:latin typeface="Arial" charset="0"/>
                <a:cs typeface="Arial" charset="0"/>
              </a:rPr>
              <a:t>pH of blood ~ 7.4</a:t>
            </a:r>
          </a:p>
          <a:p>
            <a:pPr>
              <a:spcBef>
                <a:spcPts val="600"/>
              </a:spcBef>
            </a:pPr>
            <a:r>
              <a:rPr lang="en-US" sz="3000" smtClean="0">
                <a:latin typeface="Arial" charset="0"/>
                <a:cs typeface="Arial" charset="0"/>
              </a:rPr>
              <a:t>Must be maintained in narrow range for optimal health</a:t>
            </a:r>
          </a:p>
          <a:p>
            <a:pPr marL="112713" lvl="1" indent="0">
              <a:spcBef>
                <a:spcPts val="600"/>
              </a:spcBef>
              <a:buFontTx/>
              <a:buNone/>
            </a:pPr>
            <a:r>
              <a:rPr lang="en-US" sz="2600" smtClean="0">
                <a:latin typeface="Arial" charset="0"/>
                <a:cs typeface="Arial" charset="0"/>
              </a:rPr>
              <a:t>CO</a:t>
            </a:r>
            <a:r>
              <a:rPr lang="en-US" sz="2600" baseline="-25000" smtClean="0">
                <a:latin typeface="Arial" charset="0"/>
                <a:cs typeface="Arial" charset="0"/>
              </a:rPr>
              <a:t>2</a:t>
            </a:r>
            <a:r>
              <a:rPr lang="en-US" sz="2600" smtClean="0">
                <a:latin typeface="Arial" charset="0"/>
                <a:cs typeface="Arial" charset="0"/>
              </a:rPr>
              <a:t>(</a:t>
            </a:r>
            <a:r>
              <a:rPr lang="en-US" sz="2600" i="1" smtClean="0">
                <a:latin typeface="Arial" charset="0"/>
                <a:cs typeface="Arial" charset="0"/>
              </a:rPr>
              <a:t>aq</a:t>
            </a:r>
            <a:r>
              <a:rPr lang="en-US" sz="2600" smtClean="0">
                <a:latin typeface="Arial" charset="0"/>
                <a:cs typeface="Arial" charset="0"/>
              </a:rPr>
              <a:t>) + H</a:t>
            </a:r>
            <a:r>
              <a:rPr lang="en-US" sz="2600" baseline="-25000" smtClean="0">
                <a:latin typeface="Arial" charset="0"/>
                <a:cs typeface="Arial" charset="0"/>
              </a:rPr>
              <a:t>2</a:t>
            </a:r>
            <a:r>
              <a:rPr lang="en-US" sz="2600" smtClean="0">
                <a:latin typeface="Arial" charset="0"/>
                <a:cs typeface="Arial" charset="0"/>
              </a:rPr>
              <a:t>O(ℓ) ⇌ H</a:t>
            </a:r>
            <a:r>
              <a:rPr lang="en-US" sz="2600" baseline="-25000" smtClean="0">
                <a:latin typeface="Arial" charset="0"/>
                <a:cs typeface="Arial" charset="0"/>
              </a:rPr>
              <a:t>2</a:t>
            </a:r>
            <a:r>
              <a:rPr lang="en-US" sz="2600" smtClean="0">
                <a:latin typeface="Arial" charset="0"/>
                <a:cs typeface="Arial" charset="0"/>
              </a:rPr>
              <a:t>CO</a:t>
            </a:r>
            <a:r>
              <a:rPr lang="en-US" sz="2600" baseline="-25000" smtClean="0">
                <a:latin typeface="Arial" charset="0"/>
                <a:cs typeface="Arial" charset="0"/>
              </a:rPr>
              <a:t>3</a:t>
            </a:r>
            <a:r>
              <a:rPr lang="en-US" sz="2600" smtClean="0">
                <a:latin typeface="Arial" charset="0"/>
                <a:cs typeface="Arial" charset="0"/>
              </a:rPr>
              <a:t>(</a:t>
            </a:r>
            <a:r>
              <a:rPr lang="en-US" sz="2600" i="1" smtClean="0">
                <a:latin typeface="Arial" charset="0"/>
                <a:cs typeface="Arial" charset="0"/>
              </a:rPr>
              <a:t>aq</a:t>
            </a:r>
            <a:r>
              <a:rPr lang="en-US" sz="2600" smtClean="0">
                <a:latin typeface="Arial" charset="0"/>
                <a:cs typeface="Arial" charset="0"/>
              </a:rPr>
              <a:t>) ⇌ HCO</a:t>
            </a:r>
            <a:r>
              <a:rPr lang="en-US" sz="2600" baseline="-25000" smtClean="0">
                <a:latin typeface="Arial" charset="0"/>
                <a:cs typeface="Arial" charset="0"/>
              </a:rPr>
              <a:t>3</a:t>
            </a:r>
            <a:r>
              <a:rPr lang="en-US" sz="2600" baseline="30000" smtClean="0">
                <a:latin typeface="Arial" charset="0"/>
                <a:cs typeface="Arial" charset="0"/>
              </a:rPr>
              <a:t>-</a:t>
            </a:r>
            <a:r>
              <a:rPr lang="en-US" sz="2600" smtClean="0">
                <a:latin typeface="Arial" charset="0"/>
                <a:cs typeface="Arial" charset="0"/>
              </a:rPr>
              <a:t>(</a:t>
            </a:r>
            <a:r>
              <a:rPr lang="en-US" sz="2600" i="1" smtClean="0">
                <a:latin typeface="Arial" charset="0"/>
                <a:cs typeface="Arial" charset="0"/>
              </a:rPr>
              <a:t>aq</a:t>
            </a:r>
            <a:r>
              <a:rPr lang="en-US" sz="2600" smtClean="0">
                <a:latin typeface="Arial" charset="0"/>
                <a:cs typeface="Arial" charset="0"/>
              </a:rPr>
              <a:t>) + H</a:t>
            </a:r>
            <a:r>
              <a:rPr lang="en-US" sz="2600" baseline="30000" smtClean="0">
                <a:latin typeface="Arial" charset="0"/>
                <a:cs typeface="Arial" charset="0"/>
              </a:rPr>
              <a:t>+</a:t>
            </a:r>
            <a:r>
              <a:rPr lang="en-US" sz="2600" smtClean="0">
                <a:latin typeface="Arial" charset="0"/>
                <a:cs typeface="Arial" charset="0"/>
              </a:rPr>
              <a:t>(</a:t>
            </a:r>
            <a:r>
              <a:rPr lang="en-US" sz="2600" i="1" smtClean="0">
                <a:latin typeface="Arial" charset="0"/>
                <a:cs typeface="Arial" charset="0"/>
              </a:rPr>
              <a:t>aq</a:t>
            </a:r>
            <a:r>
              <a:rPr lang="en-US" sz="2600" smtClean="0">
                <a:latin typeface="Arial" charset="0"/>
                <a:cs typeface="Arial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sz="3000" smtClean="0">
                <a:latin typeface="Arial" charset="0"/>
                <a:cs typeface="Arial" charset="0"/>
              </a:rPr>
              <a:t>Too much CO</a:t>
            </a:r>
            <a:r>
              <a:rPr lang="en-US" sz="3000" baseline="-25000" smtClean="0">
                <a:latin typeface="Arial" charset="0"/>
                <a:cs typeface="Arial" charset="0"/>
              </a:rPr>
              <a:t>2</a:t>
            </a:r>
            <a:r>
              <a:rPr lang="en-US" sz="3000" smtClean="0">
                <a:latin typeface="Arial" charset="0"/>
                <a:cs typeface="Arial" charset="0"/>
              </a:rPr>
              <a:t>(</a:t>
            </a:r>
            <a:r>
              <a:rPr lang="en-US" sz="3000" i="1" smtClean="0">
                <a:latin typeface="Arial" charset="0"/>
                <a:cs typeface="Arial" charset="0"/>
              </a:rPr>
              <a:t>aq</a:t>
            </a:r>
            <a:r>
              <a:rPr lang="en-US" sz="3000" smtClean="0">
                <a:latin typeface="Arial" charset="0"/>
                <a:cs typeface="Arial" charset="0"/>
              </a:rPr>
              <a:t>): Reaction shifts right, pH decreases, </a:t>
            </a:r>
            <a:r>
              <a:rPr lang="en-US" sz="3000" i="1" smtClean="0">
                <a:solidFill>
                  <a:srgbClr val="0000FF"/>
                </a:solidFill>
                <a:latin typeface="Arial" charset="0"/>
                <a:cs typeface="Arial" charset="0"/>
              </a:rPr>
              <a:t>acidosis</a:t>
            </a:r>
          </a:p>
          <a:p>
            <a:pPr>
              <a:spcBef>
                <a:spcPts val="600"/>
              </a:spcBef>
            </a:pPr>
            <a:r>
              <a:rPr lang="en-US" sz="3000" smtClean="0">
                <a:latin typeface="Arial" charset="0"/>
                <a:cs typeface="Arial" charset="0"/>
              </a:rPr>
              <a:t>Decrease in blood CO</a:t>
            </a:r>
            <a:r>
              <a:rPr lang="en-US" sz="3000" baseline="-25000" smtClean="0">
                <a:latin typeface="Arial" charset="0"/>
                <a:cs typeface="Arial" charset="0"/>
              </a:rPr>
              <a:t>2</a:t>
            </a:r>
            <a:r>
              <a:rPr lang="en-US" sz="3000" smtClean="0">
                <a:latin typeface="Arial" charset="0"/>
                <a:cs typeface="Arial" charset="0"/>
              </a:rPr>
              <a:t> (i.e., hyperventilation): reaction shifts left, pH increases, </a:t>
            </a:r>
            <a:r>
              <a:rPr lang="en-US" sz="3000" i="1" smtClean="0">
                <a:solidFill>
                  <a:srgbClr val="0000FF"/>
                </a:solidFill>
                <a:latin typeface="Arial" charset="0"/>
                <a:cs typeface="Arial" charset="0"/>
              </a:rPr>
              <a:t>alkalosis.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772400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Physiological Buffer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12005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32D3E59-9EC1-4A35-970E-6BC6EF603E44}" type="slidenum">
              <a:rPr lang="en-US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Buffer Range and Capacity</a:t>
            </a:r>
          </a:p>
        </p:txBody>
      </p:sp>
      <p:sp>
        <p:nvSpPr>
          <p:cNvPr id="2969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419600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b="1" smtClean="0">
                <a:solidFill>
                  <a:srgbClr val="0000FF"/>
                </a:solidFill>
                <a:latin typeface="Arial" charset="0"/>
                <a:cs typeface="Arial" charset="0"/>
              </a:rPr>
              <a:t>Buffer Range:</a:t>
            </a:r>
          </a:p>
          <a:p>
            <a:pPr lvl="1" eaLnBrk="1" hangingPunct="1">
              <a:spcBef>
                <a:spcPts val="600"/>
              </a:spcBef>
            </a:pPr>
            <a:r>
              <a:rPr lang="en-US" smtClean="0">
                <a:latin typeface="Arial" charset="0"/>
                <a:cs typeface="Arial" charset="0"/>
              </a:rPr>
              <a:t>pH range within which a given buffer can provide pH protection</a:t>
            </a:r>
          </a:p>
          <a:p>
            <a:pPr lvl="1" eaLnBrk="1" hangingPunct="1">
              <a:spcBef>
                <a:spcPts val="600"/>
              </a:spcBef>
            </a:pPr>
            <a:r>
              <a:rPr lang="en-US" smtClean="0">
                <a:latin typeface="Arial" charset="0"/>
                <a:cs typeface="Arial" charset="0"/>
              </a:rPr>
              <a:t>Buffer range = p</a:t>
            </a:r>
            <a:r>
              <a:rPr lang="en-US" i="1" smtClean="0">
                <a:latin typeface="Arial" charset="0"/>
                <a:cs typeface="Arial" charset="0"/>
              </a:rPr>
              <a:t>K</a:t>
            </a:r>
            <a:r>
              <a:rPr lang="en-US" baseline="-25000" smtClean="0">
                <a:latin typeface="Arial" charset="0"/>
                <a:cs typeface="Arial" charset="0"/>
              </a:rPr>
              <a:t>a</a:t>
            </a:r>
            <a:r>
              <a:rPr lang="en-US" smtClean="0">
                <a:latin typeface="Arial" charset="0"/>
                <a:cs typeface="Arial" charset="0"/>
              </a:rPr>
              <a:t> ± 1;  </a:t>
            </a:r>
          </a:p>
          <a:p>
            <a:pPr eaLnBrk="1" hangingPunct="1">
              <a:spcBef>
                <a:spcPts val="600"/>
              </a:spcBef>
            </a:pPr>
            <a:r>
              <a:rPr lang="en-US" b="1" smtClean="0">
                <a:solidFill>
                  <a:srgbClr val="0000FF"/>
                </a:solidFill>
                <a:latin typeface="Arial" charset="0"/>
                <a:cs typeface="Arial" charset="0"/>
              </a:rPr>
              <a:t>Buffer Capacity:</a:t>
            </a:r>
          </a:p>
          <a:p>
            <a:pPr lvl="1" eaLnBrk="1" hangingPunct="1">
              <a:spcBef>
                <a:spcPts val="600"/>
              </a:spcBef>
            </a:pPr>
            <a:r>
              <a:rPr lang="en-US" smtClean="0">
                <a:latin typeface="Arial" charset="0"/>
                <a:cs typeface="Arial" charset="0"/>
              </a:rPr>
              <a:t>Quantity of acid / base that a buffer can neutralize while maintaining pH within desired range</a:t>
            </a:r>
          </a:p>
          <a:p>
            <a:pPr lvl="1" eaLnBrk="1" hangingPunct="1">
              <a:spcBef>
                <a:spcPts val="600"/>
              </a:spcBef>
            </a:pPr>
            <a:r>
              <a:rPr lang="en-US" smtClean="0">
                <a:latin typeface="Arial" charset="0"/>
                <a:cs typeface="Arial" charset="0"/>
                <a:sym typeface="Symbol" pitchFamily="18" charset="2"/>
              </a:rPr>
              <a:t> component concentrations</a:t>
            </a:r>
            <a:endParaRPr lang="en-US" smtClean="0">
              <a:latin typeface="Arial" charset="0"/>
              <a:cs typeface="Arial" charset="0"/>
            </a:endParaRPr>
          </a:p>
        </p:txBody>
      </p:sp>
      <p:graphicFrame>
        <p:nvGraphicFramePr>
          <p:cNvPr id="296994" name="Object 34"/>
          <p:cNvGraphicFramePr>
            <a:graphicFrameLocks noChangeAspect="1"/>
          </p:cNvGraphicFramePr>
          <p:nvPr/>
        </p:nvGraphicFramePr>
        <p:xfrm>
          <a:off x="5543550" y="2819400"/>
          <a:ext cx="2533650" cy="1143000"/>
        </p:xfrm>
        <a:graphic>
          <a:graphicData uri="http://schemas.openxmlformats.org/presentationml/2006/ole">
            <p:oleObj spid="_x0000_s296994" name="Equation" r:id="rId4" imgW="1041170" imgH="469601" progId="">
              <p:embed/>
            </p:oleObj>
          </a:graphicData>
        </a:graphic>
      </p:graphicFrame>
      <p:sp>
        <p:nvSpPr>
          <p:cNvPr id="296999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2B4A64E-66A5-4C1D-894E-9810883BB036}" type="slidenum">
              <a:rPr lang="en-US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3900" dirty="0" smtClean="0">
                <a:cs typeface="Arial"/>
              </a:rPr>
              <a:t>pH Change of Buffer vs. Buffer Concentration</a:t>
            </a:r>
          </a:p>
        </p:txBody>
      </p:sp>
      <p:sp>
        <p:nvSpPr>
          <p:cNvPr id="515076" name="TextBox 7"/>
          <p:cNvSpPr txBox="1">
            <a:spLocks noChangeArrowheads="1"/>
          </p:cNvSpPr>
          <p:nvPr/>
        </p:nvSpPr>
        <p:spPr bwMode="auto">
          <a:xfrm>
            <a:off x="457200" y="2362200"/>
            <a:ext cx="3200400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600">
                <a:ea typeface="ＭＳ Ｐゴシック" charset="-128"/>
              </a:rPr>
              <a:t>The greater the initial concentrations of HA and A</a:t>
            </a:r>
            <a:r>
              <a:rPr lang="en-US" sz="2600" baseline="30000">
                <a:ea typeface="ＭＳ Ｐゴシック" charset="-128"/>
              </a:rPr>
              <a:t>-</a:t>
            </a:r>
            <a:r>
              <a:rPr lang="en-US" sz="2600">
                <a:ea typeface="ＭＳ Ｐゴシック" charset="-128"/>
              </a:rPr>
              <a:t>, the less the change in pH as acid or base is added to the buffer solution.</a:t>
            </a:r>
          </a:p>
        </p:txBody>
      </p:sp>
      <p:pic>
        <p:nvPicPr>
          <p:cNvPr id="515077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1981200"/>
            <a:ext cx="4484688" cy="441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078" name="Line 8"/>
          <p:cNvSpPr>
            <a:spLocks noChangeShapeType="1"/>
          </p:cNvSpPr>
          <p:nvPr/>
        </p:nvSpPr>
        <p:spPr bwMode="auto">
          <a:xfrm>
            <a:off x="6019800" y="4343400"/>
            <a:ext cx="2286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079" name="Text Box 5"/>
          <p:cNvSpPr txBox="1">
            <a:spLocks noChangeArrowheads="1"/>
          </p:cNvSpPr>
          <p:nvPr/>
        </p:nvSpPr>
        <p:spPr bwMode="auto">
          <a:xfrm>
            <a:off x="5791200" y="4872038"/>
            <a:ext cx="32432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ea typeface="ＭＳ Ｐゴシック" charset="-128"/>
              </a:rPr>
              <a:t>Addition of strong acid</a:t>
            </a:r>
          </a:p>
        </p:txBody>
      </p:sp>
      <p:sp>
        <p:nvSpPr>
          <p:cNvPr id="515080" name="Line 7"/>
          <p:cNvSpPr>
            <a:spLocks noChangeShapeType="1"/>
          </p:cNvSpPr>
          <p:nvPr/>
        </p:nvSpPr>
        <p:spPr bwMode="auto">
          <a:xfrm flipH="1">
            <a:off x="5486400" y="2286000"/>
            <a:ext cx="53340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081" name="Text Box 4"/>
          <p:cNvSpPr txBox="1">
            <a:spLocks noChangeArrowheads="1"/>
          </p:cNvSpPr>
          <p:nvPr/>
        </p:nvSpPr>
        <p:spPr bwMode="auto">
          <a:xfrm>
            <a:off x="5562600" y="1900238"/>
            <a:ext cx="3346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ea typeface="ＭＳ Ｐゴシック" charset="-128"/>
              </a:rPr>
              <a:t>Addition of strong base</a:t>
            </a:r>
          </a:p>
        </p:txBody>
      </p:sp>
      <p:sp>
        <p:nvSpPr>
          <p:cNvPr id="51508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57A6C99-061D-4EE3-8B93-B33CC4039C02}" type="slidenum">
              <a:rPr lang="en-US"/>
              <a:pPr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7848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Practice:  Preparation of Buffer</a:t>
            </a:r>
          </a:p>
        </p:txBody>
      </p:sp>
      <p:sp>
        <p:nvSpPr>
          <p:cNvPr id="517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8534400" cy="2209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>
                <a:latin typeface="Arial" charset="0"/>
                <a:cs typeface="Arial" charset="0"/>
              </a:rPr>
              <a:t>	Determine the number of moles of sodium acetate that must be added to 250.0 mL of 0.16 </a:t>
            </a:r>
            <a:r>
              <a:rPr lang="en-US" i="1" smtClean="0">
                <a:latin typeface="Arial" charset="0"/>
                <a:cs typeface="Arial" charset="0"/>
              </a:rPr>
              <a:t>M</a:t>
            </a:r>
            <a:r>
              <a:rPr lang="en-US" smtClean="0">
                <a:latin typeface="Arial" charset="0"/>
                <a:cs typeface="Arial" charset="0"/>
              </a:rPr>
              <a:t> acetic acid to prepare a pH 4.70 buffer (</a:t>
            </a:r>
            <a:r>
              <a:rPr lang="en-US" i="1" smtClean="0">
                <a:latin typeface="Arial" charset="0"/>
                <a:cs typeface="Arial" charset="0"/>
              </a:rPr>
              <a:t>K</a:t>
            </a:r>
            <a:r>
              <a:rPr lang="en-US" baseline="-25000" smtClean="0">
                <a:latin typeface="Arial" charset="0"/>
                <a:cs typeface="Arial" charset="0"/>
              </a:rPr>
              <a:t>a</a:t>
            </a:r>
            <a:r>
              <a:rPr lang="en-US" smtClean="0">
                <a:latin typeface="Arial" charset="0"/>
                <a:cs typeface="Arial" charset="0"/>
              </a:rPr>
              <a:t> = 1.76 × 10</a:t>
            </a:r>
            <a:r>
              <a:rPr lang="en-US" baseline="30000" smtClean="0">
                <a:latin typeface="Arial" charset="0"/>
                <a:cs typeface="Arial" charset="0"/>
              </a:rPr>
              <a:t>-5</a:t>
            </a:r>
            <a:r>
              <a:rPr lang="en-US" smtClean="0">
                <a:latin typeface="Arial" charset="0"/>
                <a:cs typeface="Arial" charset="0"/>
              </a:rPr>
              <a:t>).</a:t>
            </a:r>
          </a:p>
        </p:txBody>
      </p:sp>
      <p:sp>
        <p:nvSpPr>
          <p:cNvPr id="517125" name="TextBox 5"/>
          <p:cNvSpPr txBox="1">
            <a:spLocks noChangeArrowheads="1"/>
          </p:cNvSpPr>
          <p:nvPr/>
        </p:nvSpPr>
        <p:spPr bwMode="auto">
          <a:xfrm>
            <a:off x="1066800" y="4360863"/>
            <a:ext cx="4916488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Collect and Organize: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Analyze: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Solve: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Think about It:</a:t>
            </a:r>
          </a:p>
        </p:txBody>
      </p:sp>
      <p:sp>
        <p:nvSpPr>
          <p:cNvPr id="51712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86BDBD-7827-41D0-BC1D-354D4E64104D}" type="slidenum">
              <a:rPr lang="en-US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1917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96EC11A-4E77-443D-BC18-EB07F8BCC100}" type="slidenum">
              <a:rPr lang="en-US"/>
              <a:pPr/>
              <a:t>56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1371600"/>
            <a:ext cx="8458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3200" b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latin typeface="+mn-lt"/>
                <a:cs typeface="Wingdings" charset="2"/>
              </a:rPr>
              <a:t>15.1  Acids and Bases: The </a:t>
            </a:r>
            <a:r>
              <a:rPr lang="en-US" sz="2600" dirty="0" err="1" smtClean="0">
                <a:latin typeface="+mn-lt"/>
                <a:cs typeface="Wingdings" charset="2"/>
              </a:rPr>
              <a:t>Br</a:t>
            </a:r>
            <a:r>
              <a:rPr lang="en-US" sz="2000" dirty="0" err="1" smtClean="0">
                <a:latin typeface="+mn-lt"/>
                <a:cs typeface="Wingdings" charset="2"/>
              </a:rPr>
              <a:t>Ø</a:t>
            </a:r>
            <a:r>
              <a:rPr lang="en-US" sz="2600" dirty="0" err="1" smtClean="0">
                <a:latin typeface="+mn-lt"/>
                <a:cs typeface="Wingdings" charset="2"/>
              </a:rPr>
              <a:t>nsted</a:t>
            </a: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–</a:t>
            </a:r>
            <a:r>
              <a:rPr lang="en-US" sz="2600" dirty="0" smtClean="0">
                <a:latin typeface="+mn-lt"/>
                <a:cs typeface="Wingdings" charset="2"/>
              </a:rPr>
              <a:t>Lowry Model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15.2  Acid Strength and Molecular Structure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15.3  pH and the Autoionization of Water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15.4  Calculations Involving pH, </a:t>
            </a:r>
            <a:r>
              <a:rPr lang="en-US" sz="2600" i="1" dirty="0" err="1" smtClean="0">
                <a:solidFill>
                  <a:srgbClr val="000000"/>
                </a:solidFill>
                <a:latin typeface="+mn-lt"/>
                <a:cs typeface="Wingdings" charset="2"/>
              </a:rPr>
              <a:t>K</a:t>
            </a:r>
            <a:r>
              <a:rPr lang="en-US" sz="2600" baseline="-25000" dirty="0" err="1" smtClean="0">
                <a:solidFill>
                  <a:srgbClr val="000000"/>
                </a:solidFill>
                <a:latin typeface="+mn-lt"/>
                <a:cs typeface="Wingdings" charset="2"/>
              </a:rPr>
              <a:t>a</a:t>
            </a: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, and </a:t>
            </a:r>
            <a:r>
              <a:rPr lang="en-US" sz="2600" i="1" dirty="0" smtClean="0">
                <a:solidFill>
                  <a:srgbClr val="000000"/>
                </a:solidFill>
                <a:latin typeface="+mn-lt"/>
                <a:cs typeface="Wingdings" charset="2"/>
              </a:rPr>
              <a:t>K</a:t>
            </a:r>
            <a:r>
              <a:rPr lang="en-US" sz="2600" baseline="-25000" dirty="0" smtClean="0">
                <a:solidFill>
                  <a:srgbClr val="000000"/>
                </a:solidFill>
                <a:latin typeface="+mn-lt"/>
                <a:cs typeface="Wingdings" charset="2"/>
              </a:rPr>
              <a:t>b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15.5  Polyprotic Acids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15.6  pH of Salt Solutions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15.7  The Common-Ion Effect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15.8  pH Buffers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FF"/>
                </a:solidFill>
                <a:cs typeface="Wingdings" charset="2"/>
              </a:rPr>
              <a:t>15.9  pH Indicators and Acid</a:t>
            </a: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–</a:t>
            </a:r>
            <a:r>
              <a:rPr lang="en-US" sz="2600" dirty="0" smtClean="0">
                <a:solidFill>
                  <a:srgbClr val="0000FF"/>
                </a:solidFill>
                <a:cs typeface="Wingdings" charset="2"/>
              </a:rPr>
              <a:t>Base Titrations</a:t>
            </a:r>
            <a:endParaRPr lang="en-US" sz="2600" dirty="0">
              <a:solidFill>
                <a:srgbClr val="0000FF"/>
              </a:solidFill>
              <a:cs typeface="Wingdings" charset="2"/>
            </a:endParaRP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15.10  Solubility </a:t>
            </a:r>
            <a:r>
              <a:rPr lang="en-US" sz="2600" dirty="0" err="1" smtClean="0">
                <a:solidFill>
                  <a:srgbClr val="000000"/>
                </a:solidFill>
                <a:cs typeface="Wingdings" charset="2"/>
              </a:rPr>
              <a:t>Equilibria</a:t>
            </a:r>
            <a:endParaRPr lang="en-US" sz="2600" dirty="0">
              <a:solidFill>
                <a:srgbClr val="000000"/>
              </a:solidFill>
              <a:cs typeface="Wingdings" charset="2"/>
            </a:endParaRPr>
          </a:p>
          <a:p>
            <a:pPr eaLnBrk="1" hangingPunct="1">
              <a:spcBef>
                <a:spcPts val="900"/>
              </a:spcBef>
              <a:defRPr/>
            </a:pPr>
            <a:endParaRPr lang="en-US" sz="2600" dirty="0" smtClean="0">
              <a:solidFill>
                <a:srgbClr val="000000"/>
              </a:solidFill>
              <a:latin typeface="+mn-lt"/>
              <a:cs typeface="Wingdings" charset="2"/>
            </a:endParaRPr>
          </a:p>
          <a:p>
            <a:pPr eaLnBrk="1" hangingPunct="1">
              <a:defRPr/>
            </a:pPr>
            <a:endParaRPr lang="en-US" sz="2600" dirty="0">
              <a:solidFill>
                <a:srgbClr val="000000"/>
              </a:solidFill>
              <a:latin typeface="+mn-lt"/>
              <a:cs typeface="Wingdings" charset="2"/>
            </a:endParaRPr>
          </a:p>
        </p:txBody>
      </p:sp>
      <p:pic>
        <p:nvPicPr>
          <p:cNvPr id="51917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1763" y="3352800"/>
            <a:ext cx="2281237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pH Indicators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848600" cy="41910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Arial"/>
                <a:cs typeface="Arial"/>
              </a:rPr>
              <a:t>pH Indicator:</a:t>
            </a:r>
          </a:p>
          <a:p>
            <a:pPr lvl="1">
              <a:defRPr/>
            </a:pPr>
            <a:r>
              <a:rPr lang="en-US" dirty="0">
                <a:latin typeface="Arial"/>
                <a:cs typeface="Arial"/>
              </a:rPr>
              <a:t>Water-soluble, weak organic acid that changes color as pH </a:t>
            </a:r>
            <a:r>
              <a:rPr lang="en-US" dirty="0" smtClean="0">
                <a:latin typeface="Arial"/>
                <a:cs typeface="Arial"/>
              </a:rPr>
              <a:t>changes</a:t>
            </a:r>
            <a:endParaRPr lang="en-US" dirty="0">
              <a:latin typeface="Arial"/>
              <a:cs typeface="Arial"/>
            </a:endParaRPr>
          </a:p>
          <a:p>
            <a:pPr lvl="1">
              <a:defRPr/>
            </a:pPr>
            <a:r>
              <a:rPr lang="en-US" dirty="0">
                <a:latin typeface="Arial"/>
                <a:cs typeface="Arial"/>
              </a:rPr>
              <a:t>Example, phenol red (</a:t>
            </a:r>
            <a:r>
              <a:rPr lang="en-US" dirty="0" err="1">
                <a:latin typeface="Arial"/>
                <a:cs typeface="Arial"/>
              </a:rPr>
              <a:t>p</a:t>
            </a:r>
            <a:r>
              <a:rPr lang="en-US" i="1" dirty="0" err="1">
                <a:latin typeface="Arial"/>
                <a:cs typeface="Arial"/>
              </a:rPr>
              <a:t>K</a:t>
            </a:r>
            <a:r>
              <a:rPr lang="en-US" baseline="-25000" dirty="0" err="1">
                <a:latin typeface="Arial"/>
                <a:cs typeface="Arial"/>
              </a:rPr>
              <a:t>a</a:t>
            </a:r>
            <a:r>
              <a:rPr lang="en-US" dirty="0">
                <a:latin typeface="Arial"/>
                <a:cs typeface="Arial"/>
              </a:rPr>
              <a:t> = 8.6):</a:t>
            </a:r>
          </a:p>
          <a:p>
            <a:pPr lvl="1" indent="0">
              <a:buFontTx/>
              <a:buNone/>
              <a:defRPr/>
            </a:pPr>
            <a:r>
              <a:rPr lang="en-US" dirty="0" err="1">
                <a:latin typeface="Arial"/>
                <a:cs typeface="Arial"/>
              </a:rPr>
              <a:t>HIn</a:t>
            </a:r>
            <a:r>
              <a:rPr lang="en-US" dirty="0">
                <a:latin typeface="Arial"/>
                <a:cs typeface="Arial"/>
              </a:rPr>
              <a:t>(</a:t>
            </a:r>
            <a:r>
              <a:rPr lang="en-US" i="1" dirty="0" err="1">
                <a:latin typeface="Arial"/>
                <a:cs typeface="Arial"/>
              </a:rPr>
              <a:t>aq</a:t>
            </a:r>
            <a:r>
              <a:rPr lang="en-US" dirty="0">
                <a:latin typeface="Arial"/>
                <a:cs typeface="Arial"/>
              </a:rPr>
              <a:t>) +  </a:t>
            </a:r>
            <a:r>
              <a:rPr lang="en-US" dirty="0" err="1" smtClean="0">
                <a:latin typeface="Arial"/>
                <a:cs typeface="Arial"/>
              </a:rPr>
              <a:t>H</a:t>
            </a:r>
            <a:r>
              <a:rPr lang="en-US" baseline="-25000" dirty="0" err="1" smtClean="0">
                <a:latin typeface="Arial"/>
                <a:cs typeface="Arial"/>
              </a:rPr>
              <a:t>2</a:t>
            </a:r>
            <a:r>
              <a:rPr lang="en-US" dirty="0" err="1" smtClean="0">
                <a:latin typeface="Arial"/>
                <a:cs typeface="Arial"/>
              </a:rPr>
              <a:t>O</a:t>
            </a:r>
            <a:r>
              <a:rPr lang="en-US" dirty="0" smtClean="0">
                <a:latin typeface="Arial"/>
                <a:cs typeface="Arial"/>
              </a:rPr>
              <a:t>(</a:t>
            </a:r>
            <a:r>
              <a:rPr lang="en-US" dirty="0" smtClean="0"/>
              <a:t>ℓ</a:t>
            </a:r>
            <a:r>
              <a:rPr lang="en-US" dirty="0" smtClean="0">
                <a:latin typeface="Arial"/>
                <a:cs typeface="Arial"/>
              </a:rPr>
              <a:t>)  </a:t>
            </a:r>
            <a:r>
              <a:rPr lang="en-US" sz="3400" dirty="0">
                <a:latin typeface="Arial"/>
                <a:cs typeface="Arial"/>
              </a:rPr>
              <a:t>⇌</a:t>
            </a:r>
            <a:r>
              <a:rPr lang="en-US" dirty="0">
                <a:latin typeface="Arial"/>
                <a:cs typeface="Arial"/>
              </a:rPr>
              <a:t>  H</a:t>
            </a:r>
            <a:r>
              <a:rPr lang="en-US" baseline="-25000" dirty="0">
                <a:latin typeface="Arial"/>
                <a:cs typeface="Arial"/>
              </a:rPr>
              <a:t>3</a:t>
            </a:r>
            <a:r>
              <a:rPr lang="en-US" dirty="0">
                <a:latin typeface="Arial"/>
                <a:cs typeface="Arial"/>
              </a:rPr>
              <a:t>O</a:t>
            </a:r>
            <a:r>
              <a:rPr lang="en-US" baseline="30000" dirty="0">
                <a:latin typeface="Arial"/>
                <a:cs typeface="Arial"/>
              </a:rPr>
              <a:t>+</a:t>
            </a:r>
            <a:r>
              <a:rPr lang="en-US" dirty="0">
                <a:latin typeface="Arial"/>
                <a:cs typeface="Arial"/>
              </a:rPr>
              <a:t>(</a:t>
            </a:r>
            <a:r>
              <a:rPr lang="en-US" i="1" dirty="0" err="1">
                <a:latin typeface="Arial"/>
                <a:cs typeface="Arial"/>
              </a:rPr>
              <a:t>aq</a:t>
            </a:r>
            <a:r>
              <a:rPr lang="en-US" dirty="0">
                <a:latin typeface="Arial"/>
                <a:cs typeface="Arial"/>
              </a:rPr>
              <a:t>)  +  In</a:t>
            </a:r>
            <a:r>
              <a:rPr lang="en-US" baseline="30000" dirty="0">
                <a:latin typeface="Arial"/>
                <a:cs typeface="Arial"/>
              </a:rPr>
              <a:t>-</a:t>
            </a:r>
            <a:r>
              <a:rPr lang="en-US" dirty="0">
                <a:latin typeface="Arial"/>
                <a:cs typeface="Arial"/>
              </a:rPr>
              <a:t>(</a:t>
            </a:r>
            <a:r>
              <a:rPr lang="en-US" i="1" dirty="0" err="1">
                <a:latin typeface="Arial"/>
                <a:cs typeface="Arial"/>
              </a:rPr>
              <a:t>aq</a:t>
            </a:r>
            <a:r>
              <a:rPr lang="en-US" dirty="0">
                <a:latin typeface="Arial"/>
                <a:cs typeface="Arial"/>
              </a:rPr>
              <a:t>)</a:t>
            </a:r>
          </a:p>
          <a:p>
            <a:pPr lvl="1">
              <a:buFont typeface="Wingdings" charset="0"/>
              <a:buNone/>
              <a:defRPr/>
            </a:pPr>
            <a:r>
              <a:rPr lang="en-US" dirty="0">
                <a:latin typeface="Arial"/>
                <a:cs typeface="Arial"/>
              </a:rPr>
              <a:t>   (yellow)			          </a:t>
            </a:r>
            <a:r>
              <a:rPr lang="en-US" dirty="0" smtClean="0">
                <a:latin typeface="Arial"/>
                <a:cs typeface="Arial"/>
              </a:rPr>
              <a:t>       (</a:t>
            </a:r>
            <a:r>
              <a:rPr lang="en-US" dirty="0">
                <a:latin typeface="Arial"/>
                <a:cs typeface="Arial"/>
              </a:rPr>
              <a:t>red)</a:t>
            </a:r>
          </a:p>
          <a:p>
            <a:pPr lvl="1">
              <a:defRPr/>
            </a:pPr>
            <a:r>
              <a:rPr lang="en-US" dirty="0">
                <a:latin typeface="Arial"/>
                <a:cs typeface="Arial"/>
              </a:rPr>
              <a:t>pH = </a:t>
            </a:r>
            <a:r>
              <a:rPr lang="en-US" dirty="0" err="1">
                <a:latin typeface="Arial"/>
                <a:cs typeface="Arial"/>
              </a:rPr>
              <a:t>p</a:t>
            </a:r>
            <a:r>
              <a:rPr lang="en-US" i="1" dirty="0" err="1">
                <a:latin typeface="Arial"/>
                <a:cs typeface="Arial"/>
              </a:rPr>
              <a:t>K</a:t>
            </a:r>
            <a:r>
              <a:rPr lang="en-US" baseline="-25000" dirty="0" err="1">
                <a:latin typeface="Arial"/>
                <a:cs typeface="Arial"/>
              </a:rPr>
              <a:t>a</a:t>
            </a:r>
            <a:r>
              <a:rPr lang="en-US" baseline="-2500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+ log ([In</a:t>
            </a:r>
            <a:r>
              <a:rPr lang="en-US" baseline="30000" dirty="0">
                <a:latin typeface="Arial"/>
                <a:cs typeface="Arial"/>
              </a:rPr>
              <a:t>-</a:t>
            </a:r>
            <a:r>
              <a:rPr lang="en-US" dirty="0">
                <a:latin typeface="Arial"/>
                <a:cs typeface="Arial"/>
              </a:rPr>
              <a:t>]/[</a:t>
            </a:r>
            <a:r>
              <a:rPr lang="en-US" dirty="0" err="1">
                <a:latin typeface="Arial"/>
                <a:cs typeface="Arial"/>
              </a:rPr>
              <a:t>HIn</a:t>
            </a:r>
            <a:r>
              <a:rPr lang="en-US" dirty="0">
                <a:latin typeface="Arial"/>
                <a:cs typeface="Arial"/>
              </a:rPr>
              <a:t>])</a:t>
            </a:r>
          </a:p>
          <a:p>
            <a:pPr lvl="1">
              <a:defRPr/>
            </a:pPr>
            <a:r>
              <a:rPr lang="en-US" dirty="0">
                <a:latin typeface="Arial"/>
                <a:cs typeface="Arial"/>
              </a:rPr>
              <a:t>pH = 8.6 ± 1.0    (pH range of color change)</a:t>
            </a:r>
          </a:p>
        </p:txBody>
      </p:sp>
      <p:sp>
        <p:nvSpPr>
          <p:cNvPr id="52122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16 - </a:t>
            </a:r>
            <a:fld id="{231944E6-963D-4D0D-B7BE-4F7E7A05DD90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57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521222" name="Slide Number Placeholder 4"/>
          <p:cNvSpPr txBox="1">
            <a:spLocks noGrp="1"/>
          </p:cNvSpPr>
          <p:nvPr/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994C97D1-6DB3-426C-864D-4D3B3ADB210B}" type="slidenum">
              <a:rPr lang="en-US" sz="1100" b="1">
                <a:solidFill>
                  <a:srgbClr val="F7D300"/>
                </a:solidFill>
              </a:rPr>
              <a:pPr algn="r"/>
              <a:t>57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41" name="Picture 5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1698625"/>
            <a:ext cx="8496300" cy="4625975"/>
          </a:xfr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3810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3200" b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4000" dirty="0" smtClean="0">
                <a:solidFill>
                  <a:srgbClr val="F7D300"/>
                </a:solidFill>
                <a:latin typeface="Arial"/>
                <a:ea typeface="+mj-ea"/>
                <a:cs typeface="Arial"/>
              </a:rPr>
              <a:t>pH Indicators</a:t>
            </a:r>
            <a:endParaRPr lang="en-US" sz="4000" dirty="0">
              <a:solidFill>
                <a:srgbClr val="F7D3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52224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8375" y="6588125"/>
            <a:ext cx="357188" cy="206375"/>
          </a:xfrm>
          <a:noFill/>
          <a:ln>
            <a:miter lim="800000"/>
            <a:headEnd/>
            <a:tailEnd/>
          </a:ln>
        </p:spPr>
        <p:txBody>
          <a:bodyPr wrap="square" tIns="45720" bIns="45720" anchor="t"/>
          <a:lstStyle/>
          <a:p>
            <a:pPr algn="l"/>
            <a:fld id="{FF92065A-03FC-415E-B847-97466483A252}" type="slidenum">
              <a:rPr lang="en-US" smtClean="0"/>
              <a:pPr algn="l"/>
              <a:t>58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89" name="Content Placeholder 1"/>
          <p:cNvSpPr>
            <a:spLocks noGrp="1"/>
          </p:cNvSpPr>
          <p:nvPr>
            <p:ph/>
          </p:nvPr>
        </p:nvSpPr>
        <p:spPr>
          <a:xfrm>
            <a:off x="685800" y="1524000"/>
            <a:ext cx="7924800" cy="43434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Steps in Titration:</a:t>
            </a:r>
          </a:p>
          <a:p>
            <a:pPr marL="971550" lvl="1" indent="-514350">
              <a:buFont typeface="Arial Rounded MT Bold"/>
              <a:buAutoNum type="arabicPeriod"/>
            </a:pPr>
            <a:r>
              <a:rPr lang="en-US" sz="2700" smtClean="0">
                <a:latin typeface="Arial" charset="0"/>
                <a:cs typeface="Arial" charset="0"/>
              </a:rPr>
              <a:t>Accurately transfer known volume of sample to flask or beaker</a:t>
            </a:r>
          </a:p>
          <a:p>
            <a:pPr marL="971550" lvl="1" indent="-514350">
              <a:buFont typeface="Arial Rounded MT Bold"/>
              <a:buAutoNum type="arabicPeriod"/>
            </a:pPr>
            <a:r>
              <a:rPr lang="en-US" sz="2700" smtClean="0">
                <a:latin typeface="Arial" charset="0"/>
                <a:cs typeface="Arial" charset="0"/>
              </a:rPr>
              <a:t>Add a few drops of indicator or insert probe of pH meter</a:t>
            </a:r>
          </a:p>
          <a:p>
            <a:pPr marL="971550" lvl="1" indent="-514350">
              <a:buFont typeface="Arial Rounded MT Bold"/>
              <a:buAutoNum type="arabicPeriod"/>
            </a:pPr>
            <a:r>
              <a:rPr lang="en-US" sz="2700" smtClean="0">
                <a:latin typeface="Arial" charset="0"/>
                <a:cs typeface="Arial" charset="0"/>
              </a:rPr>
              <a:t>Fill buret with solution of known concentration (</a:t>
            </a:r>
            <a:r>
              <a:rPr lang="en-US" sz="2700" b="1" smtClean="0">
                <a:solidFill>
                  <a:srgbClr val="0000FF"/>
                </a:solidFill>
                <a:latin typeface="Arial" charset="0"/>
                <a:cs typeface="Arial" charset="0"/>
              </a:rPr>
              <a:t>titrant</a:t>
            </a:r>
            <a:r>
              <a:rPr lang="en-US" sz="2700" smtClean="0">
                <a:latin typeface="Arial" charset="0"/>
                <a:cs typeface="Arial" charset="0"/>
              </a:rPr>
              <a:t>) to react with solute sample (</a:t>
            </a:r>
            <a:r>
              <a:rPr lang="en-US" sz="2700" b="1" smtClean="0">
                <a:solidFill>
                  <a:srgbClr val="0000FF"/>
                </a:solidFill>
                <a:latin typeface="Arial" charset="0"/>
                <a:cs typeface="Arial" charset="0"/>
              </a:rPr>
              <a:t>analyte</a:t>
            </a:r>
            <a:r>
              <a:rPr lang="en-US" sz="2700" smtClean="0">
                <a:latin typeface="Arial" charset="0"/>
                <a:cs typeface="Arial" charset="0"/>
              </a:rPr>
              <a:t>)</a:t>
            </a:r>
          </a:p>
          <a:p>
            <a:pPr marL="971550" lvl="1" indent="-514350">
              <a:buFont typeface="Arial Rounded MT Bold"/>
              <a:buAutoNum type="arabicPeriod"/>
            </a:pPr>
            <a:r>
              <a:rPr lang="en-US" sz="2700" smtClean="0">
                <a:latin typeface="Arial" charset="0"/>
                <a:cs typeface="Arial" charset="0"/>
              </a:rPr>
              <a:t>Slowly add titrant until reaction is complete (</a:t>
            </a:r>
            <a:r>
              <a:rPr lang="en-US" sz="2700" b="1" smtClean="0">
                <a:solidFill>
                  <a:srgbClr val="0000FF"/>
                </a:solidFill>
                <a:latin typeface="Arial" charset="0"/>
                <a:cs typeface="Arial" charset="0"/>
              </a:rPr>
              <a:t>equivalence point</a:t>
            </a:r>
            <a:r>
              <a:rPr lang="en-US" sz="2700" smtClean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28600" y="3810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3200" b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4000" dirty="0" smtClean="0">
                <a:solidFill>
                  <a:srgbClr val="F7D300"/>
                </a:solidFill>
                <a:latin typeface="Arial"/>
                <a:ea typeface="+mj-ea"/>
                <a:cs typeface="Arial"/>
              </a:rPr>
              <a:t>pH Titrations</a:t>
            </a:r>
            <a:endParaRPr lang="en-US" sz="4000" dirty="0">
              <a:solidFill>
                <a:srgbClr val="F7D3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52429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8375" y="6588125"/>
            <a:ext cx="357188" cy="206375"/>
          </a:xfrm>
          <a:noFill/>
          <a:ln>
            <a:miter lim="800000"/>
            <a:headEnd/>
            <a:tailEnd/>
          </a:ln>
        </p:spPr>
        <p:txBody>
          <a:bodyPr wrap="square" tIns="45720" bIns="45720" anchor="t"/>
          <a:lstStyle/>
          <a:p>
            <a:pPr algn="l"/>
            <a:fld id="{C458C58D-0B32-486B-8B90-998093AF9F1C}" type="slidenum">
              <a:rPr lang="en-US" smtClean="0"/>
              <a:pPr algn="l"/>
              <a:t>59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Weak Acids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defRPr/>
            </a:pPr>
            <a:r>
              <a:rPr lang="en-US" sz="3000" dirty="0">
                <a:latin typeface="Arial"/>
                <a:cs typeface="Arial"/>
              </a:rPr>
              <a:t>Weak </a:t>
            </a:r>
            <a:r>
              <a:rPr lang="en-US" sz="3000" dirty="0" smtClean="0">
                <a:latin typeface="Arial"/>
                <a:cs typeface="Arial"/>
              </a:rPr>
              <a:t>Acids</a:t>
            </a:r>
            <a:r>
              <a:rPr lang="en-US" sz="3000" dirty="0">
                <a:latin typeface="Arial"/>
                <a:cs typeface="Arial"/>
              </a:rPr>
              <a:t>:  </a:t>
            </a:r>
            <a:r>
              <a:rPr lang="en-US" sz="3000" dirty="0" smtClean="0">
                <a:latin typeface="Arial"/>
                <a:cs typeface="Arial"/>
              </a:rPr>
              <a:t>Equilibrium </a:t>
            </a:r>
            <a:r>
              <a:rPr lang="en-US" sz="3000" dirty="0">
                <a:latin typeface="Arial"/>
                <a:cs typeface="Arial"/>
              </a:rPr>
              <a:t>between acid (on left) and ions (on right</a:t>
            </a:r>
            <a:r>
              <a:rPr lang="en-US" sz="3000" dirty="0" smtClean="0">
                <a:latin typeface="Arial"/>
                <a:cs typeface="Arial"/>
              </a:rPr>
              <a:t>)</a:t>
            </a:r>
            <a:endParaRPr lang="en-US" sz="3000" dirty="0">
              <a:latin typeface="Arial"/>
              <a:cs typeface="Arial"/>
            </a:endParaRPr>
          </a:p>
          <a:p>
            <a:pPr marL="0" indent="0" algn="ctr">
              <a:spcBef>
                <a:spcPts val="1200"/>
              </a:spcBef>
              <a:buFontTx/>
              <a:buNone/>
              <a:defRPr/>
            </a:pPr>
            <a:r>
              <a:rPr lang="en-US" sz="3000" dirty="0" smtClean="0">
                <a:latin typeface="Arial"/>
                <a:cs typeface="Arial"/>
              </a:rPr>
              <a:t>HA</a:t>
            </a:r>
            <a:r>
              <a:rPr lang="en-US" sz="3000" dirty="0">
                <a:latin typeface="Arial"/>
                <a:cs typeface="Arial"/>
              </a:rPr>
              <a:t>(</a:t>
            </a:r>
            <a:r>
              <a:rPr lang="en-US" sz="3000" i="1" dirty="0" err="1">
                <a:latin typeface="Arial"/>
                <a:cs typeface="Arial"/>
              </a:rPr>
              <a:t>aq</a:t>
            </a:r>
            <a:r>
              <a:rPr lang="en-US" sz="3000" dirty="0">
                <a:latin typeface="Arial"/>
                <a:cs typeface="Arial"/>
              </a:rPr>
              <a:t>) + </a:t>
            </a:r>
            <a:r>
              <a:rPr lang="en-US" sz="3000" dirty="0" err="1" smtClean="0">
                <a:latin typeface="Arial"/>
                <a:cs typeface="Arial"/>
              </a:rPr>
              <a:t>H</a:t>
            </a:r>
            <a:r>
              <a:rPr lang="en-US" sz="3000" baseline="-25000" dirty="0" err="1" smtClean="0">
                <a:latin typeface="Arial"/>
                <a:cs typeface="Arial"/>
              </a:rPr>
              <a:t>2</a:t>
            </a:r>
            <a:r>
              <a:rPr lang="en-US" sz="3000" dirty="0" err="1" smtClean="0">
                <a:latin typeface="Arial"/>
                <a:cs typeface="Arial"/>
              </a:rPr>
              <a:t>O</a:t>
            </a:r>
            <a:r>
              <a:rPr lang="en-US" sz="3000" dirty="0" smtClean="0">
                <a:latin typeface="Arial"/>
                <a:cs typeface="Arial"/>
              </a:rPr>
              <a:t>(</a:t>
            </a:r>
            <a:r>
              <a:rPr lang="en-US" sz="2800" dirty="0" smtClean="0"/>
              <a:t>ℓ</a:t>
            </a:r>
            <a:r>
              <a:rPr lang="en-US" sz="3000" dirty="0" smtClean="0">
                <a:latin typeface="Arial"/>
                <a:cs typeface="Arial"/>
              </a:rPr>
              <a:t>) </a:t>
            </a:r>
            <a:r>
              <a:rPr lang="en-US" sz="3000" dirty="0">
                <a:latin typeface="Arial"/>
                <a:cs typeface="Arial"/>
              </a:rPr>
              <a:t>⇌ A</a:t>
            </a:r>
            <a:r>
              <a:rPr lang="en-US" sz="3000" baseline="30000" dirty="0">
                <a:latin typeface="Arial"/>
                <a:cs typeface="Arial"/>
              </a:rPr>
              <a:t>-</a:t>
            </a:r>
            <a:r>
              <a:rPr lang="en-US" sz="3000" dirty="0">
                <a:latin typeface="Arial"/>
                <a:cs typeface="Arial"/>
              </a:rPr>
              <a:t>(</a:t>
            </a:r>
            <a:r>
              <a:rPr lang="en-US" sz="3000" i="1" dirty="0" err="1">
                <a:latin typeface="Arial"/>
                <a:cs typeface="Arial"/>
              </a:rPr>
              <a:t>aq</a:t>
            </a:r>
            <a:r>
              <a:rPr lang="en-US" sz="3000" dirty="0">
                <a:latin typeface="Arial"/>
                <a:cs typeface="Arial"/>
              </a:rPr>
              <a:t>) + H</a:t>
            </a:r>
            <a:r>
              <a:rPr lang="en-US" sz="3000" baseline="-25000" dirty="0">
                <a:latin typeface="Arial"/>
                <a:cs typeface="Arial"/>
              </a:rPr>
              <a:t>3</a:t>
            </a:r>
            <a:r>
              <a:rPr lang="en-US" sz="3000" dirty="0">
                <a:latin typeface="Arial"/>
                <a:cs typeface="Arial"/>
              </a:rPr>
              <a:t>O</a:t>
            </a:r>
            <a:r>
              <a:rPr lang="en-US" sz="3000" baseline="30000" dirty="0">
                <a:latin typeface="Arial"/>
                <a:cs typeface="Arial"/>
              </a:rPr>
              <a:t>+</a:t>
            </a:r>
            <a:r>
              <a:rPr lang="en-US" sz="3000" dirty="0">
                <a:latin typeface="Arial"/>
                <a:cs typeface="Arial"/>
              </a:rPr>
              <a:t>(</a:t>
            </a:r>
            <a:r>
              <a:rPr lang="en-US" sz="3000" i="1" dirty="0" err="1">
                <a:latin typeface="Arial"/>
                <a:cs typeface="Arial"/>
              </a:rPr>
              <a:t>aq</a:t>
            </a:r>
            <a:r>
              <a:rPr lang="en-US" sz="3000" dirty="0">
                <a:latin typeface="Arial"/>
                <a:cs typeface="Arial"/>
              </a:rPr>
              <a:t>)</a:t>
            </a:r>
          </a:p>
          <a:p>
            <a:pPr>
              <a:spcBef>
                <a:spcPts val="1200"/>
              </a:spcBef>
              <a:defRPr/>
            </a:pPr>
            <a:endParaRPr lang="en-US" dirty="0">
              <a:latin typeface="Arial"/>
              <a:cs typeface="Arial"/>
            </a:endParaRPr>
          </a:p>
          <a:p>
            <a:pPr marL="0" indent="0">
              <a:spcBef>
                <a:spcPts val="1200"/>
              </a:spcBef>
              <a:buFontTx/>
              <a:buNone/>
              <a:defRPr/>
            </a:pPr>
            <a:endParaRPr lang="en-US" dirty="0">
              <a:latin typeface="Arial"/>
              <a:cs typeface="Arial"/>
            </a:endParaRPr>
          </a:p>
          <a:p>
            <a:pPr marL="0" indent="0">
              <a:spcBef>
                <a:spcPts val="1200"/>
              </a:spcBef>
              <a:buFontTx/>
              <a:buNone/>
              <a:defRPr/>
            </a:pPr>
            <a:endParaRPr lang="en-US" sz="3000" dirty="0" smtClean="0">
              <a:latin typeface="Arial"/>
              <a:cs typeface="Arial"/>
            </a:endParaRPr>
          </a:p>
          <a:p>
            <a:pPr>
              <a:spcBef>
                <a:spcPts val="1200"/>
              </a:spcBef>
              <a:defRPr/>
            </a:pPr>
            <a:r>
              <a:rPr lang="en-US" sz="3000" dirty="0" smtClean="0">
                <a:latin typeface="Arial"/>
                <a:cs typeface="Arial"/>
              </a:rPr>
              <a:t>Strong Acids</a:t>
            </a:r>
            <a:r>
              <a:rPr lang="en-US" sz="3000" dirty="0">
                <a:latin typeface="Arial"/>
                <a:cs typeface="Arial"/>
              </a:rPr>
              <a:t>:  </a:t>
            </a:r>
            <a:r>
              <a:rPr lang="en-US" sz="3000" i="1" dirty="0">
                <a:latin typeface="Arial"/>
                <a:cs typeface="Arial"/>
              </a:rPr>
              <a:t>K</a:t>
            </a:r>
            <a:r>
              <a:rPr lang="en-US" sz="3000" baseline="-25000" dirty="0">
                <a:latin typeface="Arial"/>
                <a:cs typeface="Arial"/>
              </a:rPr>
              <a:t>a</a:t>
            </a:r>
            <a:r>
              <a:rPr lang="en-US" sz="3000" dirty="0">
                <a:latin typeface="Arial"/>
                <a:cs typeface="Arial"/>
              </a:rPr>
              <a:t> &gt;&gt;1</a:t>
            </a:r>
          </a:p>
          <a:p>
            <a:pPr>
              <a:spcBef>
                <a:spcPts val="1200"/>
              </a:spcBef>
              <a:defRPr/>
            </a:pPr>
            <a:r>
              <a:rPr lang="en-US" sz="3000" dirty="0">
                <a:latin typeface="Arial"/>
                <a:cs typeface="Arial"/>
              </a:rPr>
              <a:t>Weak Acids:  </a:t>
            </a:r>
            <a:r>
              <a:rPr lang="en-US" sz="3000" i="1" dirty="0" err="1">
                <a:latin typeface="Arial"/>
                <a:cs typeface="Arial"/>
              </a:rPr>
              <a:t>K</a:t>
            </a:r>
            <a:r>
              <a:rPr lang="en-US" sz="3000" baseline="-25000" dirty="0" err="1">
                <a:latin typeface="Arial"/>
                <a:cs typeface="Arial"/>
              </a:rPr>
              <a:t>a</a:t>
            </a:r>
            <a:r>
              <a:rPr lang="en-US" sz="3000" dirty="0">
                <a:latin typeface="Arial"/>
                <a:cs typeface="Arial"/>
              </a:rPr>
              <a:t> &lt; 1</a:t>
            </a:r>
          </a:p>
          <a:p>
            <a:pPr>
              <a:defRPr/>
            </a:pP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221219" name="Object 35"/>
          <p:cNvGraphicFramePr>
            <a:graphicFrameLocks noChangeAspect="1"/>
          </p:cNvGraphicFramePr>
          <p:nvPr/>
        </p:nvGraphicFramePr>
        <p:xfrm>
          <a:off x="338138" y="3306763"/>
          <a:ext cx="8772525" cy="1387475"/>
        </p:xfrm>
        <a:graphic>
          <a:graphicData uri="http://schemas.openxmlformats.org/presentationml/2006/ole">
            <p:oleObj spid="_x0000_s221219" name="Equation" r:id="rId3" imgW="3263510" imgH="507633" progId="">
              <p:embed/>
            </p:oleObj>
          </a:graphicData>
        </a:graphic>
      </p:graphicFrame>
      <p:sp>
        <p:nvSpPr>
          <p:cNvPr id="22122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26CAFB0-0261-4408-8E8B-15E98BC425C7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308" name="Content Placeholder 1"/>
          <p:cNvSpPr>
            <a:spLocks noGrp="1"/>
          </p:cNvSpPr>
          <p:nvPr>
            <p:ph/>
          </p:nvPr>
        </p:nvSpPr>
        <p:spPr>
          <a:xfrm>
            <a:off x="685800" y="1371600"/>
            <a:ext cx="8153400" cy="4572000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sz="3000" smtClean="0">
                <a:latin typeface="Arial" charset="0"/>
                <a:cs typeface="Arial" charset="0"/>
              </a:rPr>
              <a:t>Strong Acid–Strong Base:</a:t>
            </a:r>
          </a:p>
          <a:p>
            <a:pPr lvl="1">
              <a:spcBef>
                <a:spcPts val="200"/>
              </a:spcBef>
            </a:pPr>
            <a:r>
              <a:rPr lang="en-US" smtClean="0">
                <a:latin typeface="Arial" charset="0"/>
                <a:cs typeface="Arial" charset="0"/>
              </a:rPr>
              <a:t>HCl(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 + NaOH(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 </a:t>
            </a:r>
            <a:r>
              <a:rPr lang="en-US" sz="3400" smtClean="0">
                <a:latin typeface="Arial" charset="0"/>
                <a:cs typeface="Arial" charset="0"/>
              </a:rPr>
              <a:t>⇌ </a:t>
            </a:r>
            <a:r>
              <a:rPr lang="en-US" smtClean="0">
                <a:latin typeface="Arial" charset="0"/>
                <a:cs typeface="Arial" charset="0"/>
              </a:rPr>
              <a:t>H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O(ℓ) + NaCl(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</a:t>
            </a:r>
          </a:p>
          <a:p>
            <a:pPr lvl="1">
              <a:spcBef>
                <a:spcPts val="200"/>
              </a:spcBef>
            </a:pPr>
            <a:r>
              <a:rPr lang="en-US" smtClean="0">
                <a:latin typeface="Arial" charset="0"/>
                <a:cs typeface="Arial" charset="0"/>
              </a:rPr>
              <a:t>At equivalence point, </a:t>
            </a:r>
            <a:r>
              <a:rPr lang="en-US" i="1" smtClean="0">
                <a:latin typeface="Arial" charset="0"/>
                <a:cs typeface="Arial" charset="0"/>
              </a:rPr>
              <a:t>M</a:t>
            </a:r>
            <a:r>
              <a:rPr lang="en-US" baseline="-25000" smtClean="0">
                <a:latin typeface="Arial" charset="0"/>
                <a:cs typeface="Arial" charset="0"/>
              </a:rPr>
              <a:t>a</a:t>
            </a:r>
            <a:r>
              <a:rPr lang="en-US" smtClean="0">
                <a:latin typeface="Arial" charset="0"/>
                <a:cs typeface="Arial" charset="0"/>
              </a:rPr>
              <a:t>·</a:t>
            </a:r>
            <a:r>
              <a:rPr lang="en-US" i="1" smtClean="0">
                <a:latin typeface="Arial" charset="0"/>
                <a:cs typeface="Arial" charset="0"/>
              </a:rPr>
              <a:t>V</a:t>
            </a:r>
            <a:r>
              <a:rPr lang="en-US" baseline="-25000" smtClean="0">
                <a:latin typeface="Arial" charset="0"/>
                <a:cs typeface="Arial" charset="0"/>
              </a:rPr>
              <a:t>a</a:t>
            </a:r>
            <a:r>
              <a:rPr lang="en-US" smtClean="0">
                <a:latin typeface="Arial" charset="0"/>
                <a:cs typeface="Arial" charset="0"/>
              </a:rPr>
              <a:t> = </a:t>
            </a:r>
            <a:r>
              <a:rPr lang="en-US" i="1" smtClean="0">
                <a:latin typeface="Arial" charset="0"/>
                <a:cs typeface="Arial" charset="0"/>
              </a:rPr>
              <a:t>M</a:t>
            </a:r>
            <a:r>
              <a:rPr lang="en-US" baseline="-25000" smtClean="0">
                <a:latin typeface="Arial" charset="0"/>
                <a:cs typeface="Arial" charset="0"/>
              </a:rPr>
              <a:t>b</a:t>
            </a:r>
            <a:r>
              <a:rPr lang="en-US" smtClean="0">
                <a:latin typeface="Arial" charset="0"/>
                <a:cs typeface="Arial" charset="0"/>
              </a:rPr>
              <a:t>·</a:t>
            </a:r>
            <a:r>
              <a:rPr lang="en-US" i="1" smtClean="0">
                <a:latin typeface="Arial" charset="0"/>
                <a:cs typeface="Arial" charset="0"/>
              </a:rPr>
              <a:t>V</a:t>
            </a:r>
            <a:r>
              <a:rPr lang="en-US" baseline="-25000" smtClean="0">
                <a:latin typeface="Arial" charset="0"/>
                <a:cs typeface="Arial" charset="0"/>
              </a:rPr>
              <a:t>b</a:t>
            </a:r>
            <a:r>
              <a:rPr lang="en-US" smtClean="0">
                <a:latin typeface="Arial" charset="0"/>
                <a:cs typeface="Arial" charset="0"/>
              </a:rPr>
              <a:t>:</a:t>
            </a:r>
          </a:p>
          <a:p>
            <a:pPr lvl="2">
              <a:spcBef>
                <a:spcPts val="200"/>
              </a:spcBef>
            </a:pPr>
            <a:r>
              <a:rPr lang="en-US" smtClean="0">
                <a:latin typeface="Arial" charset="0"/>
                <a:cs typeface="Arial" charset="0"/>
              </a:rPr>
              <a:t> Moles acid added = moles base in sample </a:t>
            </a:r>
          </a:p>
          <a:p>
            <a:pPr lvl="2">
              <a:spcBef>
                <a:spcPts val="200"/>
              </a:spcBef>
            </a:pPr>
            <a:r>
              <a:rPr lang="en-US" smtClean="0">
                <a:latin typeface="Arial" charset="0"/>
                <a:cs typeface="Arial" charset="0"/>
              </a:rPr>
              <a:t> NaCl = neutral salt;  pH = 7.00</a:t>
            </a:r>
          </a:p>
          <a:p>
            <a:pPr>
              <a:spcBef>
                <a:spcPts val="200"/>
              </a:spcBef>
            </a:pPr>
            <a:r>
              <a:rPr lang="en-US" sz="3000" smtClean="0">
                <a:latin typeface="Arial" charset="0"/>
                <a:cs typeface="Arial" charset="0"/>
              </a:rPr>
              <a:t>Strong Acid–Weak Base:</a:t>
            </a:r>
          </a:p>
          <a:p>
            <a:pPr lvl="1">
              <a:spcBef>
                <a:spcPts val="200"/>
              </a:spcBef>
            </a:pPr>
            <a:r>
              <a:rPr lang="en-US" smtClean="0">
                <a:latin typeface="Arial" charset="0"/>
                <a:cs typeface="Arial" charset="0"/>
              </a:rPr>
              <a:t>HCl(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 + NH</a:t>
            </a:r>
            <a:r>
              <a:rPr lang="en-US" baseline="-25000" smtClean="0">
                <a:latin typeface="Arial" charset="0"/>
                <a:cs typeface="Arial" charset="0"/>
              </a:rPr>
              <a:t>3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 </a:t>
            </a:r>
            <a:r>
              <a:rPr lang="en-US" sz="3400" smtClean="0">
                <a:latin typeface="Arial" charset="0"/>
                <a:cs typeface="Arial" charset="0"/>
              </a:rPr>
              <a:t>⇌ </a:t>
            </a:r>
            <a:r>
              <a:rPr lang="en-US" smtClean="0">
                <a:latin typeface="Arial" charset="0"/>
                <a:cs typeface="Arial" charset="0"/>
              </a:rPr>
              <a:t>H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O(ℓ) + NH</a:t>
            </a:r>
            <a:r>
              <a:rPr lang="en-US" baseline="-25000" smtClean="0">
                <a:latin typeface="Arial" charset="0"/>
                <a:cs typeface="Arial" charset="0"/>
              </a:rPr>
              <a:t>4</a:t>
            </a:r>
            <a:r>
              <a:rPr lang="en-US" smtClean="0">
                <a:latin typeface="Arial" charset="0"/>
                <a:cs typeface="Arial" charset="0"/>
              </a:rPr>
              <a:t>Cl(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</a:t>
            </a:r>
          </a:p>
          <a:p>
            <a:pPr lvl="1">
              <a:spcBef>
                <a:spcPts val="200"/>
              </a:spcBef>
            </a:pPr>
            <a:r>
              <a:rPr lang="en-US" smtClean="0">
                <a:latin typeface="Arial" charset="0"/>
                <a:cs typeface="Arial" charset="0"/>
              </a:rPr>
              <a:t>At equivalence point: NH</a:t>
            </a:r>
            <a:r>
              <a:rPr lang="en-US" baseline="-25000" smtClean="0">
                <a:latin typeface="Arial" charset="0"/>
                <a:cs typeface="Arial" charset="0"/>
              </a:rPr>
              <a:t>4</a:t>
            </a:r>
            <a:r>
              <a:rPr lang="en-US" baseline="30000" smtClean="0">
                <a:latin typeface="Arial" charset="0"/>
                <a:cs typeface="Arial" charset="0"/>
              </a:rPr>
              <a:t>+</a:t>
            </a:r>
            <a:r>
              <a:rPr lang="en-US" smtClean="0">
                <a:latin typeface="Arial" charset="0"/>
                <a:cs typeface="Arial" charset="0"/>
              </a:rPr>
              <a:t> = acid;  pH &lt; 7.00</a:t>
            </a:r>
          </a:p>
          <a:p>
            <a:pPr lvl="1">
              <a:spcBef>
                <a:spcPts val="200"/>
              </a:spcBef>
            </a:pPr>
            <a:r>
              <a:rPr lang="en-US" smtClean="0">
                <a:latin typeface="Arial" charset="0"/>
                <a:cs typeface="Arial" charset="0"/>
              </a:rPr>
              <a:t>Midpoint:</a:t>
            </a:r>
          </a:p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" y="381000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3200" b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4000" dirty="0" smtClean="0">
                <a:solidFill>
                  <a:srgbClr val="F7D300"/>
                </a:solidFill>
                <a:latin typeface="Arial"/>
                <a:ea typeface="+mj-ea"/>
                <a:cs typeface="Arial"/>
              </a:rPr>
              <a:t>pH Titrations</a:t>
            </a:r>
            <a:endParaRPr lang="en-US" sz="4000" dirty="0">
              <a:solidFill>
                <a:srgbClr val="F7D300"/>
              </a:solidFill>
              <a:latin typeface="Arial"/>
              <a:ea typeface="+mj-ea"/>
              <a:cs typeface="Arial"/>
            </a:endParaRPr>
          </a:p>
        </p:txBody>
      </p:sp>
      <p:graphicFrame>
        <p:nvGraphicFramePr>
          <p:cNvPr id="310307" name="Object 35"/>
          <p:cNvGraphicFramePr>
            <a:graphicFrameLocks noChangeAspect="1"/>
          </p:cNvGraphicFramePr>
          <p:nvPr/>
        </p:nvGraphicFramePr>
        <p:xfrm>
          <a:off x="1504950" y="5170488"/>
          <a:ext cx="6597650" cy="1330325"/>
        </p:xfrm>
        <a:graphic>
          <a:graphicData uri="http://schemas.openxmlformats.org/presentationml/2006/ole">
            <p:oleObj spid="_x0000_s310307" name="Equation" r:id="rId3" imgW="2943720" imgH="585000" progId="Equation.3">
              <p:embed/>
            </p:oleObj>
          </a:graphicData>
        </a:graphic>
      </p:graphicFrame>
      <p:sp>
        <p:nvSpPr>
          <p:cNvPr id="3103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8375" y="6588125"/>
            <a:ext cx="357188" cy="206375"/>
          </a:xfrm>
          <a:noFill/>
          <a:ln>
            <a:miter lim="800000"/>
            <a:headEnd/>
            <a:tailEnd/>
          </a:ln>
        </p:spPr>
        <p:txBody>
          <a:bodyPr wrap="square" tIns="45720" bIns="45720" anchor="t"/>
          <a:lstStyle/>
          <a:p>
            <a:pPr algn="l"/>
            <a:fld id="{853D2E77-0FF2-490C-AF10-F1F62510C20C}" type="slidenum">
              <a:rPr lang="en-US" smtClean="0"/>
              <a:pPr algn="l"/>
              <a:t>60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382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900" dirty="0" smtClean="0">
                <a:cs typeface="Arial"/>
              </a:rPr>
              <a:t>Titration Curves for NH</a:t>
            </a:r>
            <a:r>
              <a:rPr lang="en-US" sz="3900" baseline="-25000" dirty="0" smtClean="0">
                <a:cs typeface="Arial"/>
              </a:rPr>
              <a:t>3</a:t>
            </a:r>
            <a:r>
              <a:rPr lang="en-US" sz="3900" dirty="0" smtClean="0">
                <a:cs typeface="Arial"/>
              </a:rPr>
              <a:t> and </a:t>
            </a:r>
            <a:r>
              <a:rPr lang="en-US" sz="3900" dirty="0" err="1" smtClean="0">
                <a:cs typeface="Arial"/>
              </a:rPr>
              <a:t>NaOH</a:t>
            </a:r>
            <a:endParaRPr lang="en-US" sz="3900" dirty="0" smtClean="0">
              <a:cs typeface="Arial"/>
            </a:endParaRPr>
          </a:p>
        </p:txBody>
      </p:sp>
      <p:sp>
        <p:nvSpPr>
          <p:cNvPr id="526340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16 - </a:t>
            </a:r>
            <a:fld id="{5FF0A8C6-2E15-483E-B510-FABED7DB089C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61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pic>
        <p:nvPicPr>
          <p:cNvPr id="526341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6750" y="1295400"/>
            <a:ext cx="53467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6342" name="Slide Number Placeholder 4"/>
          <p:cNvSpPr txBox="1">
            <a:spLocks noGrp="1"/>
          </p:cNvSpPr>
          <p:nvPr/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730F5D82-FBFC-4050-AA3B-FC1585608AE2}" type="slidenum">
              <a:rPr lang="en-US" sz="1100" b="1">
                <a:solidFill>
                  <a:srgbClr val="F7D300"/>
                </a:solidFill>
              </a:rPr>
              <a:pPr algn="r"/>
              <a:t>61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1"/>
          <p:cNvSpPr>
            <a:spLocks noGrp="1"/>
          </p:cNvSpPr>
          <p:nvPr>
            <p:ph/>
          </p:nvPr>
        </p:nvSpPr>
        <p:spPr>
          <a:xfrm>
            <a:off x="381000" y="1676400"/>
            <a:ext cx="8534400" cy="4419600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dirty="0">
                <a:latin typeface="Arial"/>
                <a:cs typeface="Arial"/>
              </a:rPr>
              <a:t>Weak </a:t>
            </a:r>
            <a:r>
              <a:rPr lang="en-US" dirty="0" smtClean="0">
                <a:latin typeface="Arial"/>
                <a:cs typeface="Arial"/>
              </a:rPr>
              <a:t>Acid–Strong Base:</a:t>
            </a: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sz="2600" dirty="0" smtClean="0">
                <a:latin typeface="Arial"/>
                <a:cs typeface="Arial"/>
              </a:rPr>
              <a:t>CH</a:t>
            </a:r>
            <a:r>
              <a:rPr lang="en-US" sz="2600" baseline="-25000" dirty="0" smtClean="0">
                <a:latin typeface="Arial"/>
                <a:cs typeface="Arial"/>
              </a:rPr>
              <a:t>3</a:t>
            </a:r>
            <a:r>
              <a:rPr lang="en-US" sz="2600" dirty="0" smtClean="0">
                <a:latin typeface="Arial"/>
                <a:cs typeface="Arial"/>
              </a:rPr>
              <a:t>COOH</a:t>
            </a:r>
            <a:r>
              <a:rPr lang="en-US" sz="2600" dirty="0">
                <a:latin typeface="Arial"/>
                <a:cs typeface="Arial"/>
              </a:rPr>
              <a:t>(</a:t>
            </a:r>
            <a:r>
              <a:rPr lang="en-US" sz="2600" i="1" dirty="0" err="1">
                <a:latin typeface="Arial"/>
                <a:cs typeface="Arial"/>
              </a:rPr>
              <a:t>aq</a:t>
            </a:r>
            <a:r>
              <a:rPr lang="en-US" sz="2600" dirty="0">
                <a:latin typeface="Arial"/>
                <a:cs typeface="Arial"/>
              </a:rPr>
              <a:t>) + </a:t>
            </a:r>
            <a:r>
              <a:rPr lang="en-US" sz="2600" dirty="0" err="1">
                <a:latin typeface="Arial"/>
                <a:cs typeface="Arial"/>
              </a:rPr>
              <a:t>NaOH</a:t>
            </a:r>
            <a:r>
              <a:rPr lang="en-US" sz="2600" dirty="0">
                <a:latin typeface="Arial"/>
                <a:cs typeface="Arial"/>
              </a:rPr>
              <a:t>(</a:t>
            </a:r>
            <a:r>
              <a:rPr lang="en-US" sz="2600" i="1" dirty="0" err="1">
                <a:latin typeface="Arial"/>
                <a:cs typeface="Arial"/>
              </a:rPr>
              <a:t>aq</a:t>
            </a:r>
            <a:r>
              <a:rPr lang="en-US" sz="2600" dirty="0">
                <a:latin typeface="Arial"/>
                <a:cs typeface="Arial"/>
              </a:rPr>
              <a:t>) ⇌ </a:t>
            </a:r>
            <a:r>
              <a:rPr lang="en-US" sz="2600" dirty="0" err="1" smtClean="0">
                <a:latin typeface="Arial"/>
                <a:cs typeface="Arial"/>
              </a:rPr>
              <a:t>H</a:t>
            </a:r>
            <a:r>
              <a:rPr lang="en-US" sz="2600" baseline="-25000" dirty="0" err="1" smtClean="0">
                <a:latin typeface="Arial"/>
                <a:cs typeface="Arial"/>
              </a:rPr>
              <a:t>2</a:t>
            </a:r>
            <a:r>
              <a:rPr lang="en-US" sz="2600" dirty="0" err="1" smtClean="0">
                <a:latin typeface="Arial"/>
                <a:cs typeface="Arial"/>
              </a:rPr>
              <a:t>O</a:t>
            </a:r>
            <a:r>
              <a:rPr lang="en-US" sz="2600" dirty="0" smtClean="0">
                <a:latin typeface="Arial"/>
                <a:cs typeface="Arial"/>
              </a:rPr>
              <a:t>(</a:t>
            </a:r>
            <a:r>
              <a:rPr lang="en-US" sz="2600" dirty="0" smtClean="0"/>
              <a:t>ℓ</a:t>
            </a:r>
            <a:r>
              <a:rPr lang="en-US" sz="2600" dirty="0" smtClean="0">
                <a:latin typeface="Arial"/>
                <a:cs typeface="Arial"/>
              </a:rPr>
              <a:t>) </a:t>
            </a:r>
            <a:r>
              <a:rPr lang="en-US" sz="2600" dirty="0">
                <a:latin typeface="Arial"/>
                <a:cs typeface="Arial"/>
              </a:rPr>
              <a:t>+ CH</a:t>
            </a:r>
            <a:r>
              <a:rPr lang="en-US" sz="2600" baseline="-25000" dirty="0">
                <a:latin typeface="Arial"/>
                <a:cs typeface="Arial"/>
              </a:rPr>
              <a:t>3</a:t>
            </a:r>
            <a:r>
              <a:rPr lang="en-US" sz="2600" dirty="0">
                <a:latin typeface="Arial"/>
                <a:cs typeface="Arial"/>
              </a:rPr>
              <a:t>COONa(</a:t>
            </a:r>
            <a:r>
              <a:rPr lang="en-US" sz="2600" i="1" dirty="0" err="1">
                <a:latin typeface="Arial"/>
                <a:cs typeface="Arial"/>
              </a:rPr>
              <a:t>aq</a:t>
            </a:r>
            <a:r>
              <a:rPr lang="en-US" sz="2600" dirty="0">
                <a:latin typeface="Arial"/>
                <a:cs typeface="Arial"/>
              </a:rPr>
              <a:t>)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>
                <a:latin typeface="Arial"/>
                <a:cs typeface="Arial"/>
              </a:rPr>
              <a:t>At equivalence point: </a:t>
            </a:r>
          </a:p>
          <a:p>
            <a:pPr lvl="2">
              <a:spcBef>
                <a:spcPts val="600"/>
              </a:spcBef>
              <a:defRPr/>
            </a:pPr>
            <a:r>
              <a:rPr lang="en-US" dirty="0">
                <a:latin typeface="Arial"/>
                <a:cs typeface="Arial"/>
              </a:rPr>
              <a:t> CH</a:t>
            </a:r>
            <a:r>
              <a:rPr lang="en-US" baseline="-25000" dirty="0">
                <a:latin typeface="Arial"/>
                <a:cs typeface="Arial"/>
              </a:rPr>
              <a:t>3</a:t>
            </a:r>
            <a:r>
              <a:rPr lang="en-US" dirty="0">
                <a:latin typeface="Arial"/>
                <a:cs typeface="Arial"/>
              </a:rPr>
              <a:t>COONa = basic salt;  pH &gt; 7.00</a:t>
            </a:r>
          </a:p>
          <a:p>
            <a:pPr>
              <a:spcBef>
                <a:spcPts val="600"/>
              </a:spcBef>
              <a:defRPr/>
            </a:pPr>
            <a:r>
              <a:rPr lang="en-US" dirty="0">
                <a:latin typeface="Arial"/>
                <a:cs typeface="Arial"/>
              </a:rPr>
              <a:t>Weak </a:t>
            </a:r>
            <a:r>
              <a:rPr lang="en-US" dirty="0" smtClean="0">
                <a:latin typeface="Arial"/>
                <a:cs typeface="Arial"/>
              </a:rPr>
              <a:t>Acid–Base </a:t>
            </a:r>
            <a:r>
              <a:rPr lang="en-US" dirty="0">
                <a:latin typeface="Arial"/>
                <a:cs typeface="Arial"/>
              </a:rPr>
              <a:t>Titrations: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>
                <a:latin typeface="Arial"/>
                <a:cs typeface="Arial"/>
              </a:rPr>
              <a:t>Midpoint in titration:  [HA] = [A</a:t>
            </a:r>
            <a:r>
              <a:rPr lang="en-US" baseline="30000" dirty="0">
                <a:latin typeface="Arial"/>
                <a:cs typeface="Arial"/>
              </a:rPr>
              <a:t>-</a:t>
            </a:r>
            <a:r>
              <a:rPr lang="en-US" dirty="0">
                <a:latin typeface="Arial"/>
                <a:cs typeface="Arial"/>
              </a:rPr>
              <a:t>]</a:t>
            </a:r>
          </a:p>
        </p:txBody>
      </p:sp>
      <p:graphicFrame>
        <p:nvGraphicFramePr>
          <p:cNvPr id="313379" name="Object 35"/>
          <p:cNvGraphicFramePr>
            <a:graphicFrameLocks noChangeAspect="1"/>
          </p:cNvGraphicFramePr>
          <p:nvPr/>
        </p:nvGraphicFramePr>
        <p:xfrm>
          <a:off x="1447800" y="4953000"/>
          <a:ext cx="6711950" cy="1131888"/>
        </p:xfrm>
        <a:graphic>
          <a:graphicData uri="http://schemas.openxmlformats.org/presentationml/2006/ole">
            <p:oleObj spid="_x0000_s313379" name="Equation" r:id="rId3" imgW="3009418" imgH="507633" progId="Equation.3">
              <p:embed/>
            </p:oleObj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6038" y="304800"/>
            <a:ext cx="8382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3200" b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US" sz="3900" dirty="0" smtClean="0">
                <a:solidFill>
                  <a:srgbClr val="F7D300"/>
                </a:solidFill>
                <a:latin typeface="Arial"/>
                <a:ea typeface="+mj-ea"/>
                <a:cs typeface="Arial"/>
              </a:rPr>
              <a:t>Titration Curves for NH</a:t>
            </a:r>
            <a:r>
              <a:rPr lang="en-US" sz="3900" baseline="-25000" dirty="0" smtClean="0">
                <a:solidFill>
                  <a:srgbClr val="F7D300"/>
                </a:solidFill>
                <a:latin typeface="Arial"/>
                <a:ea typeface="+mj-ea"/>
                <a:cs typeface="Arial"/>
              </a:rPr>
              <a:t>3</a:t>
            </a:r>
            <a:r>
              <a:rPr lang="en-US" sz="3900" dirty="0" smtClean="0">
                <a:solidFill>
                  <a:srgbClr val="F7D300"/>
                </a:solidFill>
                <a:latin typeface="Arial"/>
                <a:ea typeface="+mj-ea"/>
                <a:cs typeface="Arial"/>
              </a:rPr>
              <a:t> and </a:t>
            </a:r>
            <a:r>
              <a:rPr lang="en-US" sz="3900" dirty="0" err="1" smtClean="0">
                <a:solidFill>
                  <a:srgbClr val="F7D300"/>
                </a:solidFill>
                <a:latin typeface="Arial"/>
                <a:ea typeface="+mj-ea"/>
                <a:cs typeface="Arial"/>
              </a:rPr>
              <a:t>NaOH</a:t>
            </a:r>
            <a:endParaRPr lang="en-US" sz="3900" dirty="0" smtClean="0">
              <a:solidFill>
                <a:srgbClr val="F7D3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1338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88375" y="6588125"/>
            <a:ext cx="357188" cy="206375"/>
          </a:xfrm>
          <a:noFill/>
          <a:ln>
            <a:miter lim="800000"/>
            <a:headEnd/>
            <a:tailEnd/>
          </a:ln>
        </p:spPr>
        <p:txBody>
          <a:bodyPr wrap="square" tIns="45720" bIns="45720" anchor="t"/>
          <a:lstStyle/>
          <a:p>
            <a:pPr algn="l"/>
            <a:fld id="{8F4EECB3-5DEB-4036-A2EA-A31846FAB44D}" type="slidenum">
              <a:rPr lang="en-US" smtClean="0"/>
              <a:pPr algn="l"/>
              <a:t>62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3900" dirty="0" smtClean="0">
                <a:cs typeface="Arial"/>
              </a:rPr>
              <a:t>Titration Curves:  CH</a:t>
            </a:r>
            <a:r>
              <a:rPr lang="en-US" sz="3900" baseline="-25000" dirty="0" smtClean="0">
                <a:cs typeface="Arial"/>
              </a:rPr>
              <a:t>3</a:t>
            </a:r>
            <a:r>
              <a:rPr lang="en-US" sz="3900" dirty="0" smtClean="0">
                <a:cs typeface="Arial"/>
              </a:rPr>
              <a:t>COOH, </a:t>
            </a:r>
            <a:r>
              <a:rPr lang="en-US" sz="3900" dirty="0" err="1" smtClean="0">
                <a:cs typeface="Arial"/>
              </a:rPr>
              <a:t>HCl</a:t>
            </a:r>
            <a:r>
              <a:rPr lang="en-US" sz="3900" dirty="0" smtClean="0">
                <a:cs typeface="Arial"/>
              </a:rPr>
              <a:t> </a:t>
            </a:r>
          </a:p>
        </p:txBody>
      </p:sp>
      <p:sp>
        <p:nvSpPr>
          <p:cNvPr id="529412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16 - </a:t>
            </a:r>
            <a:fld id="{0871376C-BA3C-4D0C-AE54-AEF168411B4E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63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grpSp>
        <p:nvGrpSpPr>
          <p:cNvPr id="529413" name="Group 7"/>
          <p:cNvGrpSpPr>
            <a:grpSpLocks/>
          </p:cNvGrpSpPr>
          <p:nvPr/>
        </p:nvGrpSpPr>
        <p:grpSpPr bwMode="auto">
          <a:xfrm>
            <a:off x="1624013" y="1323975"/>
            <a:ext cx="7321550" cy="5153025"/>
            <a:chOff x="1623416" y="1324484"/>
            <a:chExt cx="7321866" cy="5152516"/>
          </a:xfrm>
        </p:grpSpPr>
        <p:grpSp>
          <p:nvGrpSpPr>
            <p:cNvPr id="529415" name="Group 6"/>
            <p:cNvGrpSpPr>
              <a:grpSpLocks/>
            </p:cNvGrpSpPr>
            <p:nvPr/>
          </p:nvGrpSpPr>
          <p:grpSpPr bwMode="auto">
            <a:xfrm>
              <a:off x="1623416" y="1324484"/>
              <a:ext cx="7321866" cy="5152516"/>
              <a:chOff x="1623416" y="1324484"/>
              <a:chExt cx="7321866" cy="5152516"/>
            </a:xfrm>
          </p:grpSpPr>
          <p:pic>
            <p:nvPicPr>
              <p:cNvPr id="529417" name="Picture 12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23416" y="1324484"/>
                <a:ext cx="5895565" cy="51525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9418" name="TextBox 5"/>
              <p:cNvSpPr txBox="1">
                <a:spLocks noChangeArrowheads="1"/>
              </p:cNvSpPr>
              <p:nvPr/>
            </p:nvSpPr>
            <p:spPr bwMode="auto">
              <a:xfrm>
                <a:off x="5363882" y="2061865"/>
                <a:ext cx="35814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000">
                    <a:latin typeface="Times New Roman" pitchFamily="18" charset="0"/>
                    <a:ea typeface="ＭＳ Ｐゴシック" charset="-128"/>
                    <a:cs typeface="Times New Roman" pitchFamily="18" charset="0"/>
                  </a:rPr>
                  <a:t>CH</a:t>
                </a:r>
                <a:r>
                  <a:rPr lang="en-US" sz="2000" baseline="-25000">
                    <a:latin typeface="Times New Roman" pitchFamily="18" charset="0"/>
                    <a:ea typeface="ＭＳ Ｐゴシック" charset="-128"/>
                    <a:cs typeface="Times New Roman" pitchFamily="18" charset="0"/>
                  </a:rPr>
                  <a:t>3</a:t>
                </a:r>
                <a:r>
                  <a:rPr lang="en-US" sz="2000">
                    <a:latin typeface="Times New Roman" pitchFamily="18" charset="0"/>
                    <a:ea typeface="ＭＳ Ｐゴシック" charset="-128"/>
                    <a:cs typeface="Times New Roman" pitchFamily="18" charset="0"/>
                  </a:rPr>
                  <a:t>COO</a:t>
                </a:r>
                <a:r>
                  <a:rPr lang="en-US" sz="2000" baseline="30000">
                    <a:latin typeface="Times New Roman" pitchFamily="18" charset="0"/>
                    <a:ea typeface="ＭＳ Ｐゴシック" charset="-128"/>
                    <a:cs typeface="Times New Roman" pitchFamily="18" charset="0"/>
                  </a:rPr>
                  <a:t>-</a:t>
                </a:r>
                <a:r>
                  <a:rPr lang="en-US" sz="2000">
                    <a:latin typeface="Times New Roman" pitchFamily="18" charset="0"/>
                    <a:ea typeface="ＭＳ Ｐゴシック" charset="-128"/>
                    <a:cs typeface="Times New Roman" pitchFamily="18" charset="0"/>
                  </a:rPr>
                  <a:t>Na</a:t>
                </a:r>
                <a:r>
                  <a:rPr lang="en-US" sz="2000" baseline="30000">
                    <a:latin typeface="Times New Roman" pitchFamily="18" charset="0"/>
                    <a:ea typeface="ＭＳ Ｐゴシック" charset="-128"/>
                    <a:cs typeface="Times New Roman" pitchFamily="18" charset="0"/>
                  </a:rPr>
                  <a:t>+</a:t>
                </a:r>
                <a:r>
                  <a:rPr lang="en-US" sz="2000">
                    <a:latin typeface="Times New Roman" pitchFamily="18" charset="0"/>
                    <a:ea typeface="ＭＳ Ｐゴシック" charset="-128"/>
                    <a:cs typeface="Times New Roman" pitchFamily="18" charset="0"/>
                  </a:rPr>
                  <a:t>; pH = 8.73</a:t>
                </a:r>
              </a:p>
            </p:txBody>
          </p:sp>
          <p:sp>
            <p:nvSpPr>
              <p:cNvPr id="529419" name="TextBox 4"/>
              <p:cNvSpPr txBox="1">
                <a:spLocks noChangeArrowheads="1"/>
              </p:cNvSpPr>
              <p:nvPr/>
            </p:nvSpPr>
            <p:spPr bwMode="auto">
              <a:xfrm>
                <a:off x="5410200" y="3581400"/>
                <a:ext cx="259080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000">
                    <a:latin typeface="Times New Roman" pitchFamily="18" charset="0"/>
                    <a:ea typeface="ＭＳ Ｐゴシック" charset="-128"/>
                    <a:cs typeface="Times New Roman" pitchFamily="18" charset="0"/>
                  </a:rPr>
                  <a:t>NaCl;  pH = 7.00</a:t>
                </a:r>
              </a:p>
            </p:txBody>
          </p:sp>
          <p:sp>
            <p:nvSpPr>
              <p:cNvPr id="529420" name="TextBox 5"/>
              <p:cNvSpPr txBox="1">
                <a:spLocks noChangeArrowheads="1"/>
              </p:cNvSpPr>
              <p:nvPr/>
            </p:nvSpPr>
            <p:spPr bwMode="auto">
              <a:xfrm>
                <a:off x="4800600" y="2590800"/>
                <a:ext cx="3962400" cy="58477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200">
                    <a:latin typeface="Times New Roman" pitchFamily="18" charset="0"/>
                    <a:ea typeface="ＭＳ Ｐゴシック" charset="-128"/>
                    <a:cs typeface="Times New Roman" pitchFamily="18" charset="0"/>
                  </a:rPr>
                  <a:t>Equivalence point for acetic acid</a:t>
                </a:r>
                <a:endParaRPr lang="en-US" sz="1000">
                  <a:latin typeface="Times New Roman" pitchFamily="18" charset="0"/>
                  <a:ea typeface="ＭＳ Ｐゴシック" charset="-128"/>
                  <a:cs typeface="Times New Roman" pitchFamily="18" charset="0"/>
                </a:endParaRPr>
              </a:p>
              <a:p>
                <a:endParaRPr lang="en-US" sz="1000">
                  <a:latin typeface="Times New Roman" pitchFamily="18" charset="0"/>
                  <a:ea typeface="ＭＳ Ｐゴシック" charset="-128"/>
                  <a:cs typeface="Times New Roman" pitchFamily="18" charset="0"/>
                </a:endParaRPr>
              </a:p>
            </p:txBody>
          </p:sp>
          <p:sp>
            <p:nvSpPr>
              <p:cNvPr id="529421" name="TextBox 5"/>
              <p:cNvSpPr txBox="1">
                <a:spLocks noChangeArrowheads="1"/>
              </p:cNvSpPr>
              <p:nvPr/>
            </p:nvSpPr>
            <p:spPr bwMode="auto">
              <a:xfrm>
                <a:off x="4800600" y="2996624"/>
                <a:ext cx="3962400" cy="58477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200">
                    <a:latin typeface="Times New Roman" pitchFamily="18" charset="0"/>
                    <a:ea typeface="ＭＳ Ｐゴシック" charset="-128"/>
                    <a:cs typeface="Times New Roman" pitchFamily="18" charset="0"/>
                  </a:rPr>
                  <a:t>Equivalence point for HCl</a:t>
                </a:r>
                <a:endParaRPr lang="en-US" sz="1000">
                  <a:latin typeface="Times New Roman" pitchFamily="18" charset="0"/>
                  <a:ea typeface="ＭＳ Ｐゴシック" charset="-128"/>
                  <a:cs typeface="Times New Roman" pitchFamily="18" charset="0"/>
                </a:endParaRPr>
              </a:p>
              <a:p>
                <a:endParaRPr lang="en-US" sz="1000">
                  <a:latin typeface="Times New Roman" pitchFamily="18" charset="0"/>
                  <a:ea typeface="ＭＳ Ｐゴシック" charset="-128"/>
                  <a:cs typeface="Times New Roman" pitchFamily="18" charset="0"/>
                </a:endParaRPr>
              </a:p>
            </p:txBody>
          </p:sp>
          <p:cxnSp>
            <p:nvCxnSpPr>
              <p:cNvPr id="529422" name="Straight Arrow Connector 7"/>
              <p:cNvCxnSpPr>
                <a:cxnSpLocks noChangeShapeType="1"/>
              </p:cNvCxnSpPr>
              <p:nvPr/>
            </p:nvCxnSpPr>
            <p:spPr bwMode="auto">
              <a:xfrm flipH="1" flipV="1">
                <a:off x="4495800" y="3352800"/>
                <a:ext cx="914400" cy="381000"/>
              </a:xfrm>
              <a:prstGeom prst="straightConnector1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529423" name="Straight Arrow Connector 9"/>
              <p:cNvCxnSpPr>
                <a:cxnSpLocks noChangeShapeType="1"/>
              </p:cNvCxnSpPr>
              <p:nvPr/>
            </p:nvCxnSpPr>
            <p:spPr bwMode="auto">
              <a:xfrm flipH="1">
                <a:off x="4495800" y="2362200"/>
                <a:ext cx="914400" cy="381000"/>
              </a:xfrm>
              <a:prstGeom prst="straightConnector1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  <p:sp>
          <p:nvSpPr>
            <p:cNvPr id="529416" name="TextBox 5"/>
            <p:cNvSpPr txBox="1">
              <a:spLocks noChangeArrowheads="1"/>
            </p:cNvSpPr>
            <p:nvPr/>
          </p:nvSpPr>
          <p:spPr bwMode="auto">
            <a:xfrm>
              <a:off x="2209800" y="2505670"/>
              <a:ext cx="2057400" cy="923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200">
                  <a:latin typeface="Times New Roman" pitchFamily="18" charset="0"/>
                  <a:ea typeface="ＭＳ Ｐゴシック" charset="-128"/>
                  <a:cs typeface="Times New Roman" pitchFamily="18" charset="0"/>
                </a:rPr>
                <a:t>At midpoint</a:t>
              </a:r>
            </a:p>
            <a:p>
              <a:pPr algn="ctr"/>
              <a:r>
                <a:rPr lang="en-US" sz="2200">
                  <a:latin typeface="Times New Roman" pitchFamily="18" charset="0"/>
                  <a:ea typeface="ＭＳ Ｐゴシック" charset="-128"/>
                  <a:cs typeface="Times New Roman" pitchFamily="18" charset="0"/>
                </a:rPr>
                <a:t>pH = pK</a:t>
              </a:r>
              <a:r>
                <a:rPr lang="en-US" sz="2200" baseline="-25000">
                  <a:latin typeface="Times New Roman" pitchFamily="18" charset="0"/>
                  <a:ea typeface="ＭＳ Ｐゴシック" charset="-128"/>
                  <a:cs typeface="Times New Roman" pitchFamily="18" charset="0"/>
                </a:rPr>
                <a:t>a</a:t>
              </a:r>
              <a:r>
                <a:rPr lang="en-US" sz="2200">
                  <a:latin typeface="Times New Roman" pitchFamily="18" charset="0"/>
                  <a:ea typeface="ＭＳ Ｐゴシック" charset="-128"/>
                  <a:cs typeface="Times New Roman" pitchFamily="18" charset="0"/>
                </a:rPr>
                <a:t> = 4.75</a:t>
              </a:r>
              <a:endParaRPr lang="en-US" sz="1000">
                <a:latin typeface="Times New Roman" pitchFamily="18" charset="0"/>
                <a:ea typeface="ＭＳ Ｐゴシック" charset="-128"/>
                <a:cs typeface="Times New Roman" pitchFamily="18" charset="0"/>
              </a:endParaRPr>
            </a:p>
            <a:p>
              <a:pPr algn="ctr"/>
              <a:endParaRPr lang="en-US" sz="1000">
                <a:latin typeface="Times New Roman" pitchFamily="18" charset="0"/>
                <a:ea typeface="ＭＳ Ｐゴシック" charset="-128"/>
                <a:cs typeface="Times New Roman" pitchFamily="18" charset="0"/>
              </a:endParaRPr>
            </a:p>
          </p:txBody>
        </p:sp>
      </p:grpSp>
      <p:sp>
        <p:nvSpPr>
          <p:cNvPr id="529414" name="Slide Number Placeholder 4"/>
          <p:cNvSpPr txBox="1">
            <a:spLocks noGrp="1"/>
          </p:cNvSpPr>
          <p:nvPr/>
        </p:nvSpPr>
        <p:spPr bwMode="auto">
          <a:xfrm>
            <a:off x="8588375" y="6629400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27E5FD5B-49D0-470B-ADB4-2F903A651461}" type="slidenum">
              <a:rPr lang="en-US" sz="1100" b="1">
                <a:solidFill>
                  <a:srgbClr val="F7D300"/>
                </a:solidFill>
              </a:rPr>
              <a:pPr algn="r"/>
              <a:t>63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Practice:  pH Titration</a:t>
            </a:r>
          </a:p>
        </p:txBody>
      </p:sp>
      <p:sp>
        <p:nvSpPr>
          <p:cNvPr id="531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2362200"/>
          </a:xfrm>
        </p:spPr>
        <p:txBody>
          <a:bodyPr/>
          <a:lstStyle/>
          <a:p>
            <a:pPr marL="182563" eaLnBrk="1" hangingPunct="1">
              <a:buFontTx/>
              <a:buNone/>
            </a:pPr>
            <a:r>
              <a:rPr lang="en-US" smtClean="0">
                <a:latin typeface="Arial" charset="0"/>
                <a:cs typeface="Arial" charset="0"/>
              </a:rPr>
              <a:t>	A 40.0 mL solution of 0.100 </a:t>
            </a:r>
            <a:r>
              <a:rPr lang="en-US" i="1" smtClean="0">
                <a:latin typeface="Arial" charset="0"/>
                <a:cs typeface="Arial" charset="0"/>
              </a:rPr>
              <a:t>M</a:t>
            </a:r>
            <a:r>
              <a:rPr lang="en-US" smtClean="0">
                <a:latin typeface="Arial" charset="0"/>
                <a:cs typeface="Arial" charset="0"/>
              </a:rPr>
              <a:t> sodium hypochlorite is titrated with a 0.100 </a:t>
            </a:r>
            <a:r>
              <a:rPr lang="en-US" i="1" smtClean="0">
                <a:latin typeface="Arial" charset="0"/>
                <a:cs typeface="Arial" charset="0"/>
              </a:rPr>
              <a:t>M</a:t>
            </a:r>
            <a:r>
              <a:rPr lang="en-US" smtClean="0">
                <a:latin typeface="Arial" charset="0"/>
                <a:cs typeface="Arial" charset="0"/>
              </a:rPr>
              <a:t> HCl solution.  Select an appropriate indicator to detect the equivalence point in this titration.</a:t>
            </a:r>
          </a:p>
        </p:txBody>
      </p:sp>
      <p:sp>
        <p:nvSpPr>
          <p:cNvPr id="531461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16 - </a:t>
            </a:r>
            <a:fld id="{DD726D9E-1081-46C0-8820-7FA485533D72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64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531462" name="TextBox 5"/>
          <p:cNvSpPr txBox="1">
            <a:spLocks noChangeArrowheads="1"/>
          </p:cNvSpPr>
          <p:nvPr/>
        </p:nvSpPr>
        <p:spPr bwMode="auto">
          <a:xfrm>
            <a:off x="1066800" y="4360863"/>
            <a:ext cx="4916488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Collect and Organize: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Analyze: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Solve: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Think about It:</a:t>
            </a:r>
          </a:p>
        </p:txBody>
      </p:sp>
      <p:sp>
        <p:nvSpPr>
          <p:cNvPr id="531463" name="Slide Number Placeholder 4"/>
          <p:cNvSpPr txBox="1">
            <a:spLocks noGrp="1"/>
          </p:cNvSpPr>
          <p:nvPr/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04384C0D-47E6-4E16-ACED-AFF64C751AC4}" type="slidenum">
              <a:rPr lang="en-US" sz="1100" b="1">
                <a:solidFill>
                  <a:srgbClr val="F7D300"/>
                </a:solidFill>
              </a:rPr>
              <a:pPr algn="r"/>
              <a:t>64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5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3550" y="2667000"/>
            <a:ext cx="5676900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8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Alkalinity Titration:  CO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2-</a:t>
            </a:r>
            <a:r>
              <a:rPr lang="en-US" dirty="0" smtClean="0"/>
              <a:t> Ion</a:t>
            </a:r>
          </a:p>
        </p:txBody>
      </p:sp>
      <p:sp>
        <p:nvSpPr>
          <p:cNvPr id="82947" name="TextBox 4"/>
          <p:cNvSpPr txBox="1">
            <a:spLocks noChangeArrowheads="1"/>
          </p:cNvSpPr>
          <p:nvPr/>
        </p:nvSpPr>
        <p:spPr bwMode="auto">
          <a:xfrm>
            <a:off x="609600" y="1549400"/>
            <a:ext cx="7605713" cy="5842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dirty="0">
                <a:latin typeface="+mn-lt"/>
              </a:rPr>
              <a:t>(1)  </a:t>
            </a:r>
            <a:r>
              <a:rPr lang="en-US" sz="3200" dirty="0" smtClean="0">
                <a:latin typeface="+mn-lt"/>
              </a:rPr>
              <a:t>CO</a:t>
            </a:r>
            <a:r>
              <a:rPr lang="en-US" sz="3200" baseline="-25000" dirty="0" smtClean="0">
                <a:latin typeface="+mn-lt"/>
              </a:rPr>
              <a:t>3</a:t>
            </a:r>
            <a:r>
              <a:rPr lang="en-US" sz="3200" baseline="30000" dirty="0" smtClean="0">
                <a:latin typeface="+mn-lt"/>
              </a:rPr>
              <a:t>2</a:t>
            </a:r>
            <a:r>
              <a:rPr lang="en-US" sz="3200" baseline="30000" dirty="0">
                <a:latin typeface="+mn-lt"/>
              </a:rPr>
              <a:t>-</a:t>
            </a:r>
            <a:r>
              <a:rPr lang="en-US" sz="3200" dirty="0">
                <a:latin typeface="+mn-lt"/>
              </a:rPr>
              <a:t>(</a:t>
            </a:r>
            <a:r>
              <a:rPr lang="en-US" sz="3200" i="1" dirty="0" err="1">
                <a:latin typeface="+mn-lt"/>
              </a:rPr>
              <a:t>aq</a:t>
            </a:r>
            <a:r>
              <a:rPr lang="en-US" sz="3200" dirty="0">
                <a:latin typeface="+mn-lt"/>
              </a:rPr>
              <a:t>)  +  H</a:t>
            </a:r>
            <a:r>
              <a:rPr lang="en-US" sz="3200" baseline="30000" dirty="0">
                <a:latin typeface="+mn-lt"/>
              </a:rPr>
              <a:t>+</a:t>
            </a:r>
            <a:r>
              <a:rPr lang="en-US" sz="3200" dirty="0">
                <a:latin typeface="+mn-lt"/>
              </a:rPr>
              <a:t>(</a:t>
            </a:r>
            <a:r>
              <a:rPr lang="en-US" sz="3200" i="1" dirty="0" err="1">
                <a:latin typeface="+mn-lt"/>
              </a:rPr>
              <a:t>aq</a:t>
            </a:r>
            <a:r>
              <a:rPr lang="en-US" sz="3200" dirty="0">
                <a:latin typeface="+mn-lt"/>
              </a:rPr>
              <a:t>)   </a:t>
            </a:r>
            <a:r>
              <a:rPr lang="en-US" sz="3200" dirty="0">
                <a:latin typeface="+mn-lt"/>
                <a:cs typeface="Arial Unicode MS" charset="0"/>
              </a:rPr>
              <a:t>⇌</a:t>
            </a:r>
            <a:r>
              <a:rPr lang="en-US" sz="3200" dirty="0">
                <a:latin typeface="+mn-lt"/>
              </a:rPr>
              <a:t>   HCO</a:t>
            </a:r>
            <a:r>
              <a:rPr lang="en-US" sz="3200" baseline="-25000" dirty="0">
                <a:latin typeface="+mn-lt"/>
              </a:rPr>
              <a:t>3</a:t>
            </a:r>
            <a:r>
              <a:rPr lang="en-US" sz="3200" baseline="30000" dirty="0">
                <a:latin typeface="+mn-lt"/>
              </a:rPr>
              <a:t>-</a:t>
            </a:r>
            <a:r>
              <a:rPr lang="en-US" sz="3200" dirty="0">
                <a:latin typeface="+mn-lt"/>
              </a:rPr>
              <a:t>(</a:t>
            </a:r>
            <a:r>
              <a:rPr lang="en-US" sz="3200" i="1" dirty="0" err="1">
                <a:latin typeface="+mn-lt"/>
              </a:rPr>
              <a:t>aq</a:t>
            </a:r>
            <a:r>
              <a:rPr lang="en-US" sz="3200" dirty="0">
                <a:latin typeface="+mn-lt"/>
              </a:rPr>
              <a:t>)</a:t>
            </a:r>
          </a:p>
        </p:txBody>
      </p:sp>
      <p:sp>
        <p:nvSpPr>
          <p:cNvPr id="82948" name="TextBox 5"/>
          <p:cNvSpPr txBox="1">
            <a:spLocks noChangeArrowheads="1"/>
          </p:cNvSpPr>
          <p:nvPr/>
        </p:nvSpPr>
        <p:spPr bwMode="auto">
          <a:xfrm>
            <a:off x="609600" y="2159000"/>
            <a:ext cx="7772400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dirty="0">
                <a:latin typeface="+mn-lt"/>
              </a:rPr>
              <a:t>(2)  </a:t>
            </a:r>
            <a:r>
              <a:rPr lang="en-US" sz="3200" dirty="0" smtClean="0">
                <a:latin typeface="+mn-lt"/>
              </a:rPr>
              <a:t>HCO</a:t>
            </a:r>
            <a:r>
              <a:rPr lang="en-US" sz="3200" baseline="-25000" dirty="0" smtClean="0">
                <a:latin typeface="+mn-lt"/>
              </a:rPr>
              <a:t>3</a:t>
            </a:r>
            <a:r>
              <a:rPr lang="en-US" sz="3200" baseline="30000" dirty="0">
                <a:latin typeface="+mn-lt"/>
              </a:rPr>
              <a:t>-</a:t>
            </a:r>
            <a:r>
              <a:rPr lang="en-US" sz="3200" dirty="0">
                <a:latin typeface="+mn-lt"/>
              </a:rPr>
              <a:t>(</a:t>
            </a:r>
            <a:r>
              <a:rPr lang="en-US" sz="3200" i="1" dirty="0" err="1">
                <a:latin typeface="+mn-lt"/>
              </a:rPr>
              <a:t>aq</a:t>
            </a:r>
            <a:r>
              <a:rPr lang="en-US" sz="3200" dirty="0">
                <a:latin typeface="+mn-lt"/>
              </a:rPr>
              <a:t>)  +  H</a:t>
            </a:r>
            <a:r>
              <a:rPr lang="en-US" sz="3200" baseline="30000" dirty="0">
                <a:latin typeface="+mn-lt"/>
              </a:rPr>
              <a:t>+</a:t>
            </a:r>
            <a:r>
              <a:rPr lang="en-US" sz="3200" dirty="0">
                <a:latin typeface="+mn-lt"/>
              </a:rPr>
              <a:t>(</a:t>
            </a:r>
            <a:r>
              <a:rPr lang="en-US" sz="3200" i="1" dirty="0" err="1">
                <a:latin typeface="+mn-lt"/>
              </a:rPr>
              <a:t>aq</a:t>
            </a:r>
            <a:r>
              <a:rPr lang="en-US" sz="3200" dirty="0">
                <a:latin typeface="+mn-lt"/>
              </a:rPr>
              <a:t>)   </a:t>
            </a:r>
            <a:r>
              <a:rPr lang="en-US" sz="3200" dirty="0">
                <a:latin typeface="+mn-lt"/>
                <a:cs typeface="Arial Unicode MS" charset="0"/>
              </a:rPr>
              <a:t>⇌</a:t>
            </a:r>
            <a:r>
              <a:rPr lang="en-US" sz="3200" dirty="0">
                <a:latin typeface="+mn-lt"/>
              </a:rPr>
              <a:t>   H</a:t>
            </a:r>
            <a:r>
              <a:rPr lang="en-US" sz="3200" baseline="-25000" dirty="0">
                <a:latin typeface="+mn-lt"/>
              </a:rPr>
              <a:t>2</a:t>
            </a:r>
            <a:r>
              <a:rPr lang="en-US" sz="3200" dirty="0">
                <a:latin typeface="+mn-lt"/>
              </a:rPr>
              <a:t>CO</a:t>
            </a:r>
            <a:r>
              <a:rPr lang="en-US" sz="3200" baseline="-25000" dirty="0">
                <a:latin typeface="+mn-lt"/>
              </a:rPr>
              <a:t>3</a:t>
            </a:r>
            <a:r>
              <a:rPr lang="en-US" sz="3200" dirty="0">
                <a:latin typeface="+mn-lt"/>
              </a:rPr>
              <a:t>(</a:t>
            </a:r>
            <a:r>
              <a:rPr lang="en-US" sz="3200" i="1" dirty="0" err="1">
                <a:latin typeface="+mn-lt"/>
              </a:rPr>
              <a:t>aq</a:t>
            </a:r>
            <a:r>
              <a:rPr lang="en-US" sz="3200" dirty="0">
                <a:latin typeface="+mn-lt"/>
              </a:rPr>
              <a:t>)</a:t>
            </a:r>
          </a:p>
        </p:txBody>
      </p:sp>
      <p:sp>
        <p:nvSpPr>
          <p:cNvPr id="533511" name="Slide Number Placeholder 12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16 - </a:t>
            </a:r>
            <a:fld id="{DB0BE2EE-E17F-4A4D-ABC6-88005D740F21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65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533512" name="TextBox 7"/>
          <p:cNvSpPr txBox="1">
            <a:spLocks noChangeArrowheads="1"/>
          </p:cNvSpPr>
          <p:nvPr/>
        </p:nvSpPr>
        <p:spPr bwMode="auto">
          <a:xfrm>
            <a:off x="6623050" y="3886200"/>
            <a:ext cx="1492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525252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Second eq. pt.</a:t>
            </a:r>
          </a:p>
          <a:p>
            <a:pPr algn="ctr"/>
            <a:r>
              <a:rPr lang="en-US">
                <a:solidFill>
                  <a:srgbClr val="525252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pH = 4.0</a:t>
            </a:r>
          </a:p>
        </p:txBody>
      </p:sp>
      <p:sp>
        <p:nvSpPr>
          <p:cNvPr id="533513" name="TextBox 9"/>
          <p:cNvSpPr txBox="1">
            <a:spLocks noChangeArrowheads="1"/>
          </p:cNvSpPr>
          <p:nvPr/>
        </p:nvSpPr>
        <p:spPr bwMode="auto">
          <a:xfrm>
            <a:off x="381000" y="4230688"/>
            <a:ext cx="15700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525252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First eq. pt. </a:t>
            </a:r>
          </a:p>
          <a:p>
            <a:pPr algn="ctr"/>
            <a:r>
              <a:rPr lang="en-US">
                <a:solidFill>
                  <a:srgbClr val="525252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rPr>
              <a:t>pH = 8.5</a:t>
            </a:r>
          </a:p>
        </p:txBody>
      </p:sp>
      <p:sp>
        <p:nvSpPr>
          <p:cNvPr id="533514" name="Slide Number Placeholder 4"/>
          <p:cNvSpPr txBox="1">
            <a:spLocks noGrp="1"/>
          </p:cNvSpPr>
          <p:nvPr/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5206734C-AB84-497A-84C7-AF593E153AE0}" type="slidenum">
              <a:rPr lang="en-US" sz="1100" b="1">
                <a:solidFill>
                  <a:srgbClr val="F7D300"/>
                </a:solidFill>
              </a:rPr>
              <a:pPr algn="r"/>
              <a:t>65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28600" y="76200"/>
            <a:ext cx="6581775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Chapter Outline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3555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3236488-4B06-46D3-B82D-FD71062228E9}" type="slidenum">
              <a:rPr lang="en-US"/>
              <a:pPr/>
              <a:t>66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1371600"/>
            <a:ext cx="8458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3200" b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5359"/>
              </a:buClr>
              <a:buChar char="•"/>
              <a:defRPr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B2CC"/>
              </a:buClr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latin typeface="+mn-lt"/>
                <a:cs typeface="Wingdings" charset="2"/>
              </a:rPr>
              <a:t>15.1  Acids and Bases: The </a:t>
            </a:r>
            <a:r>
              <a:rPr lang="en-US" sz="2600" dirty="0" err="1" smtClean="0">
                <a:latin typeface="+mn-lt"/>
                <a:cs typeface="Wingdings" charset="2"/>
              </a:rPr>
              <a:t>Br</a:t>
            </a:r>
            <a:r>
              <a:rPr lang="en-US" sz="2000" dirty="0" err="1" smtClean="0">
                <a:latin typeface="+mn-lt"/>
                <a:cs typeface="Wingdings" charset="2"/>
              </a:rPr>
              <a:t>Ø</a:t>
            </a:r>
            <a:r>
              <a:rPr lang="en-US" sz="2600" dirty="0" err="1" smtClean="0">
                <a:latin typeface="+mn-lt"/>
                <a:cs typeface="Wingdings" charset="2"/>
              </a:rPr>
              <a:t>nsted</a:t>
            </a: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–</a:t>
            </a:r>
            <a:r>
              <a:rPr lang="en-US" sz="2600" dirty="0" smtClean="0">
                <a:latin typeface="+mn-lt"/>
                <a:cs typeface="Wingdings" charset="2"/>
              </a:rPr>
              <a:t>Lowry Model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15.2  Acid Strength and Molecular Structure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15.3  pH and the Autoionization of Water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15.4  Calculations Involving pH, </a:t>
            </a:r>
            <a:r>
              <a:rPr lang="en-US" sz="2600" i="1" dirty="0" err="1" smtClean="0">
                <a:solidFill>
                  <a:srgbClr val="000000"/>
                </a:solidFill>
                <a:latin typeface="+mn-lt"/>
                <a:cs typeface="Wingdings" charset="2"/>
              </a:rPr>
              <a:t>K</a:t>
            </a:r>
            <a:r>
              <a:rPr lang="en-US" sz="2600" baseline="-25000" dirty="0" err="1" smtClean="0">
                <a:solidFill>
                  <a:srgbClr val="000000"/>
                </a:solidFill>
                <a:latin typeface="+mn-lt"/>
                <a:cs typeface="Wingdings" charset="2"/>
              </a:rPr>
              <a:t>a</a:t>
            </a: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, and </a:t>
            </a:r>
            <a:r>
              <a:rPr lang="en-US" sz="2600" i="1" dirty="0" smtClean="0">
                <a:solidFill>
                  <a:srgbClr val="000000"/>
                </a:solidFill>
                <a:latin typeface="+mn-lt"/>
                <a:cs typeface="Wingdings" charset="2"/>
              </a:rPr>
              <a:t>K</a:t>
            </a:r>
            <a:r>
              <a:rPr lang="en-US" sz="2600" baseline="-25000" dirty="0" smtClean="0">
                <a:solidFill>
                  <a:srgbClr val="000000"/>
                </a:solidFill>
                <a:latin typeface="+mn-lt"/>
                <a:cs typeface="Wingdings" charset="2"/>
              </a:rPr>
              <a:t>b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15.5  Polyprotic Acids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15.6  pH of Salt Solutions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15.7  The Common-Ion Effect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latin typeface="+mn-lt"/>
                <a:cs typeface="Wingdings" charset="2"/>
              </a:rPr>
              <a:t>15.8  pH Buffers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00"/>
                </a:solidFill>
                <a:cs typeface="Wingdings" charset="2"/>
              </a:rPr>
              <a:t>15.9  pH Indicators and Acid–Base Titrations</a:t>
            </a:r>
            <a:endParaRPr lang="en-US" sz="2600" dirty="0">
              <a:solidFill>
                <a:srgbClr val="000000"/>
              </a:solidFill>
              <a:cs typeface="Wingdings" charset="2"/>
            </a:endParaRPr>
          </a:p>
          <a:p>
            <a:pPr eaLnBrk="1" hangingPunct="1">
              <a:spcBef>
                <a:spcPts val="900"/>
              </a:spcBef>
              <a:defRPr/>
            </a:pPr>
            <a:r>
              <a:rPr lang="en-US" sz="2600" dirty="0" smtClean="0">
                <a:solidFill>
                  <a:srgbClr val="0000FF"/>
                </a:solidFill>
                <a:cs typeface="Wingdings" charset="2"/>
              </a:rPr>
              <a:t>15.10  Solubility </a:t>
            </a:r>
            <a:r>
              <a:rPr lang="en-US" sz="2600" dirty="0" err="1" smtClean="0">
                <a:solidFill>
                  <a:srgbClr val="0000FF"/>
                </a:solidFill>
                <a:cs typeface="Wingdings" charset="2"/>
              </a:rPr>
              <a:t>Equilibria</a:t>
            </a:r>
            <a:endParaRPr lang="en-US" sz="2600" dirty="0">
              <a:solidFill>
                <a:srgbClr val="0000FF"/>
              </a:solidFill>
              <a:cs typeface="Wingdings" charset="2"/>
            </a:endParaRPr>
          </a:p>
          <a:p>
            <a:pPr eaLnBrk="1" hangingPunct="1">
              <a:spcBef>
                <a:spcPts val="900"/>
              </a:spcBef>
              <a:defRPr/>
            </a:pPr>
            <a:endParaRPr lang="en-US" sz="2600" dirty="0" smtClean="0">
              <a:solidFill>
                <a:srgbClr val="000000"/>
              </a:solidFill>
              <a:latin typeface="+mn-lt"/>
              <a:cs typeface="Wingdings" charset="2"/>
            </a:endParaRPr>
          </a:p>
          <a:p>
            <a:pPr eaLnBrk="1" hangingPunct="1">
              <a:defRPr/>
            </a:pPr>
            <a:endParaRPr lang="en-US" sz="2600" dirty="0">
              <a:solidFill>
                <a:srgbClr val="000000"/>
              </a:solidFill>
              <a:latin typeface="+mn-lt"/>
              <a:cs typeface="Wingdings" charset="2"/>
            </a:endParaRPr>
          </a:p>
        </p:txBody>
      </p:sp>
      <p:pic>
        <p:nvPicPr>
          <p:cNvPr id="53555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3025" y="3379788"/>
            <a:ext cx="2281238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772400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Solubility </a:t>
            </a:r>
            <a:r>
              <a:rPr lang="en-US" dirty="0" err="1" smtClean="0">
                <a:latin typeface="Arial"/>
                <a:cs typeface="Arial"/>
              </a:rPr>
              <a:t>Equilibria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322598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267200"/>
          </a:xfrm>
        </p:spPr>
        <p:txBody>
          <a:bodyPr/>
          <a:lstStyle/>
          <a:p>
            <a:pPr algn="ctr">
              <a:spcBef>
                <a:spcPts val="600"/>
              </a:spcBef>
            </a:pPr>
            <a:r>
              <a:rPr lang="en-US" smtClean="0">
                <a:latin typeface="Arial" charset="0"/>
                <a:cs typeface="Arial" charset="0"/>
              </a:rPr>
              <a:t>Mg(OH)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s</a:t>
            </a:r>
            <a:r>
              <a:rPr lang="en-US" smtClean="0">
                <a:latin typeface="Arial" charset="0"/>
                <a:cs typeface="Arial" charset="0"/>
              </a:rPr>
              <a:t>)  </a:t>
            </a:r>
            <a:r>
              <a:rPr lang="en-US" sz="3600" smtClean="0">
                <a:latin typeface="Arial" charset="0"/>
                <a:cs typeface="Arial" charset="0"/>
              </a:rPr>
              <a:t>⇌</a:t>
            </a:r>
            <a:r>
              <a:rPr lang="en-US" smtClean="0">
                <a:latin typeface="Arial" charset="0"/>
                <a:cs typeface="Arial" charset="0"/>
              </a:rPr>
              <a:t>   Mg</a:t>
            </a:r>
            <a:r>
              <a:rPr lang="en-US" baseline="30000" smtClean="0">
                <a:latin typeface="Arial" charset="0"/>
                <a:cs typeface="Arial" charset="0"/>
              </a:rPr>
              <a:t>2+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  +  2OH</a:t>
            </a:r>
            <a:r>
              <a:rPr lang="en-US" baseline="30000" smtClean="0">
                <a:latin typeface="Arial" charset="0"/>
                <a:cs typeface="Arial" charset="0"/>
              </a:rPr>
              <a:t>-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</a:t>
            </a:r>
          </a:p>
          <a:p>
            <a:pPr algn="ctr">
              <a:spcBef>
                <a:spcPts val="600"/>
              </a:spcBef>
            </a:pPr>
            <a:endParaRPr lang="en-US" smtClean="0">
              <a:latin typeface="Arial" charset="0"/>
              <a:cs typeface="Arial" charset="0"/>
            </a:endParaRPr>
          </a:p>
          <a:p>
            <a:pPr algn="ctr">
              <a:spcBef>
                <a:spcPts val="300"/>
              </a:spcBef>
            </a:pPr>
            <a:endParaRPr lang="en-US" smtClean="0">
              <a:latin typeface="Arial" charset="0"/>
              <a:cs typeface="Arial" charset="0"/>
            </a:endParaRPr>
          </a:p>
          <a:p>
            <a:pPr>
              <a:spcBef>
                <a:spcPts val="300"/>
              </a:spcBef>
            </a:pPr>
            <a:r>
              <a:rPr lang="en-US" smtClean="0">
                <a:latin typeface="Arial" charset="0"/>
                <a:cs typeface="Arial" charset="0"/>
              </a:rPr>
              <a:t>Solubility</a:t>
            </a:r>
            <a:r>
              <a:rPr lang="en-US" sz="3000" smtClean="0">
                <a:latin typeface="Arial" charset="0"/>
                <a:cs typeface="Arial" charset="0"/>
              </a:rPr>
              <a:t>:  Amount of solute that dissolves (g/L)</a:t>
            </a:r>
          </a:p>
          <a:p>
            <a:pPr>
              <a:spcBef>
                <a:spcPts val="300"/>
              </a:spcBef>
            </a:pPr>
            <a:r>
              <a:rPr lang="en-US" b="1" smtClean="0">
                <a:solidFill>
                  <a:srgbClr val="0000FF"/>
                </a:solidFill>
                <a:latin typeface="Arial" charset="0"/>
                <a:cs typeface="Arial" charset="0"/>
              </a:rPr>
              <a:t>Molar Solubility (S):  </a:t>
            </a:r>
            <a:r>
              <a:rPr lang="en-US" smtClean="0">
                <a:latin typeface="Arial" charset="0"/>
                <a:cs typeface="Arial" charset="0"/>
              </a:rPr>
              <a:t>Amount of dissolved solute expressed as mol/L</a:t>
            </a:r>
          </a:p>
          <a:p>
            <a:pPr>
              <a:spcBef>
                <a:spcPts val="300"/>
              </a:spcBef>
            </a:pPr>
            <a:r>
              <a:rPr lang="en-US" b="1" smtClean="0">
                <a:solidFill>
                  <a:srgbClr val="0000FF"/>
                </a:solidFill>
                <a:latin typeface="Arial" charset="0"/>
                <a:cs typeface="Arial" charset="0"/>
              </a:rPr>
              <a:t>Solubility Product Constant: </a:t>
            </a:r>
            <a:r>
              <a:rPr lang="en-US" smtClean="0">
                <a:latin typeface="Arial" charset="0"/>
                <a:cs typeface="Arial" charset="0"/>
              </a:rPr>
              <a:t> </a:t>
            </a:r>
            <a:r>
              <a:rPr lang="en-US" i="1" smtClean="0">
                <a:latin typeface="Arial" charset="0"/>
                <a:cs typeface="Arial" charset="0"/>
              </a:rPr>
              <a:t>K</a:t>
            </a:r>
            <a:r>
              <a:rPr lang="en-US" baseline="-25000" smtClean="0">
                <a:latin typeface="Arial" charset="0"/>
                <a:cs typeface="Arial" charset="0"/>
              </a:rPr>
              <a:t>sp</a:t>
            </a:r>
            <a:endParaRPr lang="en-US" smtClean="0">
              <a:latin typeface="Arial" charset="0"/>
              <a:cs typeface="Arial" charset="0"/>
            </a:endParaRPr>
          </a:p>
        </p:txBody>
      </p:sp>
      <p:graphicFrame>
        <p:nvGraphicFramePr>
          <p:cNvPr id="322594" name="Object 34"/>
          <p:cNvGraphicFramePr>
            <a:graphicFrameLocks noChangeAspect="1"/>
          </p:cNvGraphicFramePr>
          <p:nvPr/>
        </p:nvGraphicFramePr>
        <p:xfrm>
          <a:off x="3106738" y="2362200"/>
          <a:ext cx="3387725" cy="863600"/>
        </p:xfrm>
        <a:graphic>
          <a:graphicData uri="http://schemas.openxmlformats.org/presentationml/2006/ole">
            <p:oleObj spid="_x0000_s322594" name="Equation" r:id="rId3" imgW="1231135" imgH="317286" progId="">
              <p:embed/>
            </p:oleObj>
          </a:graphicData>
        </a:graphic>
      </p:graphicFrame>
      <p:sp>
        <p:nvSpPr>
          <p:cNvPr id="322599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16 - </a:t>
            </a:r>
            <a:fld id="{DE33C53D-63D3-4CE7-B438-A8895FC01823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67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322600" name="Slide Number Placeholder 4"/>
          <p:cNvSpPr txBox="1">
            <a:spLocks noGrp="1"/>
          </p:cNvSpPr>
          <p:nvPr/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B23158BC-BC5F-4D3D-A258-73C4EEAF1434}" type="slidenum">
              <a:rPr lang="en-US" sz="1100" b="1">
                <a:solidFill>
                  <a:srgbClr val="F7D300"/>
                </a:solidFill>
              </a:rPr>
              <a:pPr algn="r"/>
              <a:t>67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Calculating Molar Solubility (</a:t>
            </a:r>
            <a:r>
              <a:rPr lang="en-US" i="1" dirty="0" smtClean="0">
                <a:latin typeface="Arial"/>
                <a:cs typeface="Arial"/>
              </a:rPr>
              <a:t>S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23622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419600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i="1" smtClean="0">
                <a:latin typeface="Arial" charset="0"/>
                <a:cs typeface="Arial" charset="0"/>
              </a:rPr>
              <a:t>S</a:t>
            </a:r>
            <a:r>
              <a:rPr lang="en-US" smtClean="0">
                <a:latin typeface="Arial" charset="0"/>
                <a:cs typeface="Arial" charset="0"/>
              </a:rPr>
              <a:t> calculated by solving equilibrium problem</a:t>
            </a:r>
          </a:p>
          <a:p>
            <a:pPr algn="ctr">
              <a:spcBef>
                <a:spcPts val="800"/>
              </a:spcBef>
            </a:pPr>
            <a:r>
              <a:rPr lang="en-US" sz="3000" smtClean="0">
                <a:latin typeface="Arial" charset="0"/>
                <a:cs typeface="Arial" charset="0"/>
              </a:rPr>
              <a:t>Mg(OH)</a:t>
            </a:r>
            <a:r>
              <a:rPr lang="en-US" sz="3000" baseline="-25000" smtClean="0">
                <a:latin typeface="Arial" charset="0"/>
                <a:cs typeface="Arial" charset="0"/>
              </a:rPr>
              <a:t>2</a:t>
            </a:r>
            <a:r>
              <a:rPr lang="en-US" sz="3000" smtClean="0">
                <a:latin typeface="Arial" charset="0"/>
                <a:cs typeface="Arial" charset="0"/>
              </a:rPr>
              <a:t>(</a:t>
            </a:r>
            <a:r>
              <a:rPr lang="en-US" sz="3000" i="1" smtClean="0">
                <a:latin typeface="Arial" charset="0"/>
                <a:cs typeface="Arial" charset="0"/>
              </a:rPr>
              <a:t>s</a:t>
            </a:r>
            <a:r>
              <a:rPr lang="en-US" sz="3000" smtClean="0">
                <a:latin typeface="Arial" charset="0"/>
                <a:cs typeface="Arial" charset="0"/>
              </a:rPr>
              <a:t>)  ⇌   Mg</a:t>
            </a:r>
            <a:r>
              <a:rPr lang="en-US" sz="3000" baseline="30000" smtClean="0">
                <a:latin typeface="Arial" charset="0"/>
                <a:cs typeface="Arial" charset="0"/>
              </a:rPr>
              <a:t>2+</a:t>
            </a:r>
            <a:r>
              <a:rPr lang="en-US" sz="3000" smtClean="0">
                <a:latin typeface="Arial" charset="0"/>
                <a:cs typeface="Arial" charset="0"/>
              </a:rPr>
              <a:t>(</a:t>
            </a:r>
            <a:r>
              <a:rPr lang="en-US" sz="3000" i="1" smtClean="0">
                <a:latin typeface="Arial" charset="0"/>
                <a:cs typeface="Arial" charset="0"/>
              </a:rPr>
              <a:t>aq</a:t>
            </a:r>
            <a:r>
              <a:rPr lang="en-US" sz="3000" smtClean="0">
                <a:latin typeface="Arial" charset="0"/>
                <a:cs typeface="Arial" charset="0"/>
              </a:rPr>
              <a:t>)  +  2OH</a:t>
            </a:r>
            <a:r>
              <a:rPr lang="en-US" sz="3000" baseline="30000" smtClean="0">
                <a:latin typeface="Arial" charset="0"/>
                <a:cs typeface="Arial" charset="0"/>
              </a:rPr>
              <a:t>-</a:t>
            </a:r>
            <a:r>
              <a:rPr lang="en-US" sz="3000" smtClean="0">
                <a:latin typeface="Arial" charset="0"/>
                <a:cs typeface="Arial" charset="0"/>
              </a:rPr>
              <a:t>(</a:t>
            </a:r>
            <a:r>
              <a:rPr lang="en-US" sz="3000" i="1" smtClean="0">
                <a:latin typeface="Arial" charset="0"/>
                <a:cs typeface="Arial" charset="0"/>
              </a:rPr>
              <a:t>aq</a:t>
            </a:r>
            <a:r>
              <a:rPr lang="en-US" sz="3000" smtClean="0">
                <a:latin typeface="Arial" charset="0"/>
                <a:cs typeface="Arial" charset="0"/>
              </a:rPr>
              <a:t>)</a:t>
            </a:r>
            <a:endParaRPr lang="en-US" sz="2400" smtClean="0">
              <a:latin typeface="Arial" charset="0"/>
              <a:cs typeface="Arial" charset="0"/>
            </a:endParaRPr>
          </a:p>
          <a:p>
            <a:pPr lvl="1">
              <a:spcBef>
                <a:spcPts val="800"/>
              </a:spcBef>
              <a:buFont typeface="Wingdings" pitchFamily="2" charset="2"/>
              <a:buNone/>
            </a:pPr>
            <a:r>
              <a:rPr lang="en-US" sz="2400" smtClean="0">
                <a:latin typeface="Arial" charset="0"/>
                <a:cs typeface="Arial" charset="0"/>
              </a:rPr>
              <a:t>					    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x</a:t>
            </a:r>
            <a:r>
              <a:rPr lang="en-US" smtClean="0">
                <a:latin typeface="Arial" charset="0"/>
                <a:cs typeface="Arial" charset="0"/>
              </a:rPr>
              <a:t>)		        (2</a:t>
            </a:r>
            <a:r>
              <a:rPr lang="en-US" i="1" smtClean="0">
                <a:latin typeface="Arial" charset="0"/>
                <a:cs typeface="Arial" charset="0"/>
              </a:rPr>
              <a:t>x</a:t>
            </a:r>
            <a:r>
              <a:rPr lang="en-US" smtClean="0">
                <a:latin typeface="Arial" charset="0"/>
                <a:cs typeface="Arial" charset="0"/>
              </a:rPr>
              <a:t>)</a:t>
            </a:r>
          </a:p>
          <a:p>
            <a:pPr lvl="1">
              <a:spcBef>
                <a:spcPts val="1200"/>
              </a:spcBef>
              <a:buFont typeface="Wingdings" pitchFamily="2" charset="2"/>
              <a:buNone/>
            </a:pPr>
            <a:endParaRPr lang="en-US" smtClean="0">
              <a:latin typeface="Arial" charset="0"/>
              <a:cs typeface="Arial" charset="0"/>
            </a:endParaRPr>
          </a:p>
          <a:p>
            <a:pPr lvl="1">
              <a:spcBef>
                <a:spcPts val="1200"/>
              </a:spcBef>
              <a:buFont typeface="Wingdings" pitchFamily="2" charset="2"/>
              <a:buNone/>
            </a:pPr>
            <a:endParaRPr lang="en-US" sz="1000" smtClean="0">
              <a:latin typeface="Arial" charset="0"/>
              <a:cs typeface="Arial" charset="0"/>
            </a:endParaRPr>
          </a:p>
          <a:p>
            <a:pPr>
              <a:spcBef>
                <a:spcPts val="1200"/>
              </a:spcBef>
            </a:pPr>
            <a:r>
              <a:rPr lang="en-US" sz="3000" i="1" smtClean="0">
                <a:latin typeface="Arial" charset="0"/>
                <a:cs typeface="Arial" charset="0"/>
              </a:rPr>
              <a:t>x</a:t>
            </a:r>
            <a:r>
              <a:rPr lang="en-US" sz="3000" smtClean="0">
                <a:latin typeface="Arial" charset="0"/>
                <a:cs typeface="Arial" charset="0"/>
              </a:rPr>
              <a:t> = 1.1 </a:t>
            </a:r>
            <a:r>
              <a:rPr lang="en-US" sz="2800" smtClean="0">
                <a:latin typeface="Arial" charset="0"/>
                <a:cs typeface="Arial" charset="0"/>
              </a:rPr>
              <a:t>×</a:t>
            </a:r>
            <a:r>
              <a:rPr lang="en-US" sz="3000" smtClean="0">
                <a:latin typeface="Arial" charset="0"/>
                <a:cs typeface="Arial" charset="0"/>
              </a:rPr>
              <a:t> 10</a:t>
            </a:r>
            <a:r>
              <a:rPr lang="en-US" sz="3000" baseline="30000" smtClean="0">
                <a:latin typeface="Arial" charset="0"/>
                <a:cs typeface="Arial" charset="0"/>
              </a:rPr>
              <a:t>-4</a:t>
            </a:r>
            <a:r>
              <a:rPr lang="en-US" sz="3000" smtClean="0">
                <a:latin typeface="Arial" charset="0"/>
                <a:cs typeface="Arial" charset="0"/>
              </a:rPr>
              <a:t> M   (</a:t>
            </a:r>
            <a:r>
              <a:rPr lang="en-US" sz="3000" i="1" smtClean="0">
                <a:latin typeface="Arial" charset="0"/>
                <a:cs typeface="Arial" charset="0"/>
              </a:rPr>
              <a:t>x</a:t>
            </a:r>
            <a:r>
              <a:rPr lang="en-US" sz="3000" smtClean="0">
                <a:latin typeface="Arial" charset="0"/>
                <a:cs typeface="Arial" charset="0"/>
              </a:rPr>
              <a:t> = </a:t>
            </a:r>
            <a:r>
              <a:rPr lang="en-US" sz="3000" i="1" smtClean="0">
                <a:latin typeface="Arial" charset="0"/>
                <a:cs typeface="Arial" charset="0"/>
              </a:rPr>
              <a:t>S</a:t>
            </a:r>
            <a:r>
              <a:rPr lang="en-US" sz="3000" smtClean="0">
                <a:latin typeface="Arial" charset="0"/>
                <a:cs typeface="Arial" charset="0"/>
              </a:rPr>
              <a:t>!) </a:t>
            </a:r>
          </a:p>
          <a:p>
            <a:pPr>
              <a:spcBef>
                <a:spcPts val="1200"/>
              </a:spcBef>
            </a:pPr>
            <a:r>
              <a:rPr lang="en-US" sz="3000" smtClean="0">
                <a:latin typeface="Arial" charset="0"/>
                <a:cs typeface="Arial" charset="0"/>
              </a:rPr>
              <a:t>General equation: For salt M</a:t>
            </a:r>
            <a:r>
              <a:rPr lang="en-US" sz="3000" baseline="-25000" smtClean="0">
                <a:latin typeface="Arial" charset="0"/>
                <a:cs typeface="Arial" charset="0"/>
              </a:rPr>
              <a:t>m</a:t>
            </a:r>
            <a:r>
              <a:rPr lang="en-US" sz="3000" smtClean="0">
                <a:latin typeface="Arial" charset="0"/>
                <a:cs typeface="Arial" charset="0"/>
              </a:rPr>
              <a:t>Z</a:t>
            </a:r>
            <a:r>
              <a:rPr lang="en-US" sz="3000" baseline="-25000" smtClean="0">
                <a:latin typeface="Arial" charset="0"/>
                <a:cs typeface="Arial" charset="0"/>
              </a:rPr>
              <a:t>x  </a:t>
            </a:r>
            <a:r>
              <a:rPr lang="en-US" sz="3000" smtClean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3000" i="1" smtClean="0">
                <a:latin typeface="Arial" charset="0"/>
                <a:cs typeface="Arial" charset="0"/>
                <a:sym typeface="Wingdings" pitchFamily="2" charset="2"/>
              </a:rPr>
              <a:t>m</a:t>
            </a:r>
            <a:r>
              <a:rPr lang="en-US" sz="3000" smtClean="0">
                <a:latin typeface="Arial" charset="0"/>
                <a:cs typeface="Arial" charset="0"/>
                <a:sym typeface="Wingdings" pitchFamily="2" charset="2"/>
              </a:rPr>
              <a:t>M</a:t>
            </a:r>
            <a:r>
              <a:rPr lang="en-US" sz="3000" baseline="30000" smtClean="0">
                <a:latin typeface="Arial" charset="0"/>
                <a:cs typeface="Arial" charset="0"/>
                <a:sym typeface="Wingdings" pitchFamily="2" charset="2"/>
              </a:rPr>
              <a:t>n+</a:t>
            </a:r>
            <a:r>
              <a:rPr lang="en-US" sz="3000" smtClean="0">
                <a:latin typeface="Arial" charset="0"/>
                <a:cs typeface="Arial" charset="0"/>
                <a:sym typeface="Wingdings" pitchFamily="2" charset="2"/>
              </a:rPr>
              <a:t> +  </a:t>
            </a:r>
            <a:r>
              <a:rPr lang="en-US" sz="3000" i="1" smtClean="0">
                <a:latin typeface="Arial" charset="0"/>
                <a:cs typeface="Arial" charset="0"/>
                <a:sym typeface="Wingdings" pitchFamily="2" charset="2"/>
              </a:rPr>
              <a:t>z</a:t>
            </a:r>
            <a:r>
              <a:rPr lang="en-US" sz="3000" smtClean="0">
                <a:latin typeface="Arial" charset="0"/>
                <a:cs typeface="Arial" charset="0"/>
                <a:sym typeface="Wingdings" pitchFamily="2" charset="2"/>
              </a:rPr>
              <a:t>Z</a:t>
            </a:r>
            <a:r>
              <a:rPr lang="en-US" sz="3000" baseline="30000" smtClean="0">
                <a:latin typeface="Arial" charset="0"/>
                <a:cs typeface="Arial" charset="0"/>
                <a:sym typeface="Wingdings" pitchFamily="2" charset="2"/>
              </a:rPr>
              <a:t>y-</a:t>
            </a:r>
            <a:endParaRPr lang="en-US" sz="3000" baseline="30000" smtClean="0">
              <a:latin typeface="Arial" charset="0"/>
              <a:cs typeface="Arial" charset="0"/>
            </a:endParaRPr>
          </a:p>
          <a:p>
            <a:pPr lvl="1">
              <a:spcBef>
                <a:spcPts val="1200"/>
              </a:spcBef>
            </a:pPr>
            <a:r>
              <a:rPr lang="en-US" i="1" smtClean="0">
                <a:latin typeface="Arial" charset="0"/>
                <a:cs typeface="Arial" charset="0"/>
              </a:rPr>
              <a:t>K</a:t>
            </a:r>
            <a:r>
              <a:rPr lang="en-US" baseline="-25000" smtClean="0">
                <a:latin typeface="Arial" charset="0"/>
                <a:cs typeface="Arial" charset="0"/>
              </a:rPr>
              <a:t>sp</a:t>
            </a:r>
            <a:r>
              <a:rPr lang="en-US" smtClean="0">
                <a:latin typeface="Arial" charset="0"/>
                <a:cs typeface="Arial" charset="0"/>
              </a:rPr>
              <a:t> = [M</a:t>
            </a:r>
            <a:r>
              <a:rPr lang="en-US" baseline="30000" smtClean="0">
                <a:latin typeface="Arial" charset="0"/>
                <a:cs typeface="Arial" charset="0"/>
              </a:rPr>
              <a:t>n+</a:t>
            </a:r>
            <a:r>
              <a:rPr lang="en-US" smtClean="0">
                <a:latin typeface="Arial" charset="0"/>
                <a:cs typeface="Arial" charset="0"/>
              </a:rPr>
              <a:t>]</a:t>
            </a:r>
            <a:r>
              <a:rPr lang="en-US" baseline="30000" smtClean="0">
                <a:latin typeface="Arial" charset="0"/>
                <a:cs typeface="Arial" charset="0"/>
              </a:rPr>
              <a:t>m</a:t>
            </a:r>
            <a:r>
              <a:rPr lang="en-US" smtClean="0">
                <a:latin typeface="Arial" charset="0"/>
                <a:cs typeface="Arial" charset="0"/>
              </a:rPr>
              <a:t>[Z</a:t>
            </a:r>
            <a:r>
              <a:rPr lang="en-US" baseline="30000" smtClean="0">
                <a:latin typeface="Arial" charset="0"/>
                <a:cs typeface="Arial" charset="0"/>
              </a:rPr>
              <a:t>y-</a:t>
            </a:r>
            <a:r>
              <a:rPr lang="en-US" smtClean="0">
                <a:latin typeface="Arial" charset="0"/>
                <a:cs typeface="Arial" charset="0"/>
              </a:rPr>
              <a:t>]</a:t>
            </a:r>
            <a:r>
              <a:rPr lang="en-US" baseline="30000" smtClean="0">
                <a:latin typeface="Arial" charset="0"/>
                <a:cs typeface="Arial" charset="0"/>
              </a:rPr>
              <a:t>z      </a:t>
            </a:r>
            <a:r>
              <a:rPr lang="en-US" smtClean="0">
                <a:latin typeface="Arial" charset="0"/>
                <a:cs typeface="Arial" charset="0"/>
                <a:sym typeface="Wingdings" pitchFamily="2" charset="2"/>
              </a:rPr>
              <a:t>  </a:t>
            </a:r>
            <a:r>
              <a:rPr lang="en-US" i="1" smtClean="0">
                <a:latin typeface="Arial" charset="0"/>
                <a:cs typeface="Arial" charset="0"/>
                <a:sym typeface="Wingdings" pitchFamily="2" charset="2"/>
              </a:rPr>
              <a:t>K</a:t>
            </a:r>
            <a:r>
              <a:rPr lang="en-US" baseline="-25000" smtClean="0">
                <a:latin typeface="Arial" charset="0"/>
                <a:cs typeface="Arial" charset="0"/>
                <a:sym typeface="Wingdings" pitchFamily="2" charset="2"/>
              </a:rPr>
              <a:t>sp</a:t>
            </a:r>
            <a:r>
              <a:rPr lang="en-US" smtClean="0">
                <a:latin typeface="Arial" charset="0"/>
                <a:cs typeface="Arial" charset="0"/>
                <a:sym typeface="Wingdings" pitchFamily="2" charset="2"/>
              </a:rPr>
              <a:t> = (m</a:t>
            </a:r>
            <a:r>
              <a:rPr lang="en-US" baseline="30000" smtClean="0">
                <a:latin typeface="Arial" charset="0"/>
                <a:cs typeface="Arial" charset="0"/>
                <a:sym typeface="Wingdings" pitchFamily="2" charset="2"/>
              </a:rPr>
              <a:t>m</a:t>
            </a:r>
            <a:r>
              <a:rPr lang="en-US" smtClean="0">
                <a:latin typeface="Arial" charset="0"/>
                <a:cs typeface="Arial" charset="0"/>
                <a:sym typeface="Wingdings" pitchFamily="2" charset="2"/>
              </a:rPr>
              <a:t>z</a:t>
            </a:r>
            <a:r>
              <a:rPr lang="en-US" baseline="30000" smtClean="0">
                <a:latin typeface="Arial" charset="0"/>
                <a:cs typeface="Arial" charset="0"/>
                <a:sym typeface="Wingdings" pitchFamily="2" charset="2"/>
              </a:rPr>
              <a:t>z</a:t>
            </a:r>
            <a:r>
              <a:rPr lang="en-US" smtClean="0">
                <a:latin typeface="Arial" charset="0"/>
                <a:cs typeface="Arial" charset="0"/>
                <a:sym typeface="Wingdings" pitchFamily="2" charset="2"/>
              </a:rPr>
              <a:t>) </a:t>
            </a:r>
            <a:r>
              <a:rPr lang="en-US" i="1" smtClean="0">
                <a:latin typeface="Arial" charset="0"/>
                <a:cs typeface="Arial" charset="0"/>
                <a:sym typeface="Wingdings" pitchFamily="2" charset="2"/>
              </a:rPr>
              <a:t>S</a:t>
            </a:r>
            <a:r>
              <a:rPr lang="en-US" baseline="30000" smtClean="0">
                <a:latin typeface="Arial" charset="0"/>
                <a:cs typeface="Arial" charset="0"/>
                <a:sym typeface="Wingdings" pitchFamily="2" charset="2"/>
              </a:rPr>
              <a:t>(m+z)</a:t>
            </a:r>
            <a:endParaRPr lang="en-US" smtClean="0">
              <a:latin typeface="Arial" charset="0"/>
              <a:cs typeface="Arial" charset="0"/>
            </a:endParaRPr>
          </a:p>
        </p:txBody>
      </p:sp>
      <p:graphicFrame>
        <p:nvGraphicFramePr>
          <p:cNvPr id="323618" name="Object 34"/>
          <p:cNvGraphicFramePr>
            <a:graphicFrameLocks noChangeAspect="1"/>
          </p:cNvGraphicFramePr>
          <p:nvPr/>
        </p:nvGraphicFramePr>
        <p:xfrm>
          <a:off x="942975" y="3276600"/>
          <a:ext cx="7397750" cy="787400"/>
        </p:xfrm>
        <a:graphic>
          <a:graphicData uri="http://schemas.openxmlformats.org/presentationml/2006/ole">
            <p:oleObj spid="_x0000_s323618" name="Equation" r:id="rId3" imgW="2971387" imgH="317477" progId="">
              <p:embed/>
            </p:oleObj>
          </a:graphicData>
        </a:graphic>
      </p:graphicFrame>
      <p:sp>
        <p:nvSpPr>
          <p:cNvPr id="32362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16 - </a:t>
            </a:r>
            <a:fld id="{133416B7-8533-4395-B1B3-82B3C752F853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68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323624" name="Slide Number Placeholder 4"/>
          <p:cNvSpPr txBox="1">
            <a:spLocks noGrp="1"/>
          </p:cNvSpPr>
          <p:nvPr/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7CF071B7-6788-4377-88A5-E709A2C4F94E}" type="slidenum">
              <a:rPr lang="en-US" sz="1100" b="1">
                <a:solidFill>
                  <a:srgbClr val="F7D300"/>
                </a:solidFill>
              </a:rPr>
              <a:pPr algn="r"/>
              <a:t>68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77724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Factors Affecting Solubility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39652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191000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US" smtClean="0">
                <a:latin typeface="Arial" charset="0"/>
                <a:cs typeface="Arial" charset="0"/>
              </a:rPr>
              <a:t>Common-Ion Effect:</a:t>
            </a:r>
          </a:p>
          <a:p>
            <a:pPr lvl="1">
              <a:spcBef>
                <a:spcPts val="800"/>
              </a:spcBef>
            </a:pPr>
            <a:r>
              <a:rPr lang="en-US" smtClean="0">
                <a:latin typeface="Arial" charset="0"/>
                <a:cs typeface="Arial" charset="0"/>
              </a:rPr>
              <a:t>BaSO</a:t>
            </a:r>
            <a:r>
              <a:rPr lang="en-US" baseline="-25000" smtClean="0">
                <a:latin typeface="Arial" charset="0"/>
                <a:cs typeface="Arial" charset="0"/>
              </a:rPr>
              <a:t>4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s</a:t>
            </a:r>
            <a:r>
              <a:rPr lang="en-US" smtClean="0">
                <a:latin typeface="Arial" charset="0"/>
                <a:cs typeface="Arial" charset="0"/>
              </a:rPr>
              <a:t>) </a:t>
            </a:r>
            <a:r>
              <a:rPr lang="en-US" sz="3400" smtClean="0">
                <a:latin typeface="Arial" charset="0"/>
                <a:cs typeface="Arial" charset="0"/>
              </a:rPr>
              <a:t>⇌</a:t>
            </a:r>
            <a:r>
              <a:rPr lang="en-US" smtClean="0">
                <a:latin typeface="Arial" charset="0"/>
                <a:cs typeface="Arial" charset="0"/>
              </a:rPr>
              <a:t> Ba</a:t>
            </a:r>
            <a:r>
              <a:rPr lang="en-US" baseline="30000" smtClean="0">
                <a:latin typeface="Arial" charset="0"/>
                <a:cs typeface="Arial" charset="0"/>
              </a:rPr>
              <a:t>2+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 +   SO</a:t>
            </a:r>
            <a:r>
              <a:rPr lang="en-US" baseline="-25000" smtClean="0">
                <a:latin typeface="Arial" charset="0"/>
                <a:cs typeface="Arial" charset="0"/>
              </a:rPr>
              <a:t>4</a:t>
            </a:r>
            <a:r>
              <a:rPr lang="en-US" baseline="30000" smtClean="0">
                <a:latin typeface="Arial" charset="0"/>
                <a:cs typeface="Arial" charset="0"/>
              </a:rPr>
              <a:t>2-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	  </a:t>
            </a:r>
          </a:p>
          <a:p>
            <a:pPr lvl="2">
              <a:spcBef>
                <a:spcPts val="800"/>
              </a:spcBef>
            </a:pPr>
            <a:r>
              <a:rPr lang="en-US" smtClean="0">
                <a:latin typeface="Arial" charset="0"/>
                <a:cs typeface="Arial" charset="0"/>
              </a:rPr>
              <a:t> </a:t>
            </a:r>
            <a:r>
              <a:rPr lang="en-US" i="1" smtClean="0">
                <a:latin typeface="Arial" charset="0"/>
                <a:cs typeface="Arial" charset="0"/>
              </a:rPr>
              <a:t>K</a:t>
            </a:r>
            <a:r>
              <a:rPr lang="en-US" baseline="-25000" smtClean="0">
                <a:latin typeface="Arial" charset="0"/>
                <a:cs typeface="Arial" charset="0"/>
              </a:rPr>
              <a:t>sp</a:t>
            </a:r>
            <a:r>
              <a:rPr lang="en-US" smtClean="0">
                <a:latin typeface="Arial" charset="0"/>
                <a:cs typeface="Arial" charset="0"/>
              </a:rPr>
              <a:t> = [Ba</a:t>
            </a:r>
            <a:r>
              <a:rPr lang="en-US" baseline="30000" smtClean="0">
                <a:latin typeface="Arial" charset="0"/>
                <a:cs typeface="Arial" charset="0"/>
              </a:rPr>
              <a:t>2+</a:t>
            </a:r>
            <a:r>
              <a:rPr lang="en-US" smtClean="0">
                <a:latin typeface="Arial" charset="0"/>
                <a:cs typeface="Arial" charset="0"/>
              </a:rPr>
              <a:t>][SO</a:t>
            </a:r>
            <a:r>
              <a:rPr lang="en-US" baseline="-25000" smtClean="0">
                <a:latin typeface="Arial" charset="0"/>
                <a:cs typeface="Arial" charset="0"/>
              </a:rPr>
              <a:t>4</a:t>
            </a:r>
            <a:r>
              <a:rPr lang="en-US" baseline="30000" smtClean="0">
                <a:latin typeface="Arial" charset="0"/>
                <a:cs typeface="Arial" charset="0"/>
              </a:rPr>
              <a:t>2-</a:t>
            </a:r>
            <a:r>
              <a:rPr lang="en-US" smtClean="0">
                <a:latin typeface="Arial" charset="0"/>
                <a:cs typeface="Arial" charset="0"/>
              </a:rPr>
              <a:t>]</a:t>
            </a:r>
          </a:p>
          <a:p>
            <a:pPr>
              <a:spcBef>
                <a:spcPts val="800"/>
              </a:spcBef>
            </a:pPr>
            <a:r>
              <a:rPr lang="en-US" smtClean="0">
                <a:latin typeface="Arial" charset="0"/>
                <a:cs typeface="Arial" charset="0"/>
              </a:rPr>
              <a:t>Add common ion from another source:</a:t>
            </a:r>
          </a:p>
          <a:p>
            <a:pPr lvl="1">
              <a:spcBef>
                <a:spcPts val="800"/>
              </a:spcBef>
            </a:pPr>
            <a:r>
              <a:rPr lang="en-US" smtClean="0">
                <a:latin typeface="Arial" charset="0"/>
                <a:cs typeface="Arial" charset="0"/>
              </a:rPr>
              <a:t>Na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SO</a:t>
            </a:r>
            <a:r>
              <a:rPr lang="en-US" baseline="-25000" smtClean="0">
                <a:latin typeface="Arial" charset="0"/>
                <a:cs typeface="Arial" charset="0"/>
              </a:rPr>
              <a:t>4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s</a:t>
            </a:r>
            <a:r>
              <a:rPr lang="en-US" smtClean="0">
                <a:latin typeface="Arial" charset="0"/>
                <a:cs typeface="Arial" charset="0"/>
              </a:rPr>
              <a:t>)  →  2Na</a:t>
            </a:r>
            <a:r>
              <a:rPr lang="en-US" baseline="30000" smtClean="0">
                <a:latin typeface="Arial" charset="0"/>
                <a:cs typeface="Arial" charset="0"/>
              </a:rPr>
              <a:t>+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  +     SO</a:t>
            </a:r>
            <a:r>
              <a:rPr lang="en-US" baseline="-25000" smtClean="0">
                <a:latin typeface="Arial" charset="0"/>
                <a:cs typeface="Arial" charset="0"/>
              </a:rPr>
              <a:t>4</a:t>
            </a:r>
            <a:r>
              <a:rPr lang="en-US" baseline="30000" smtClean="0">
                <a:latin typeface="Arial" charset="0"/>
                <a:cs typeface="Arial" charset="0"/>
              </a:rPr>
              <a:t>2-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</a:t>
            </a:r>
          </a:p>
          <a:p>
            <a:pPr lvl="1">
              <a:spcBef>
                <a:spcPts val="800"/>
              </a:spcBef>
            </a:pPr>
            <a:r>
              <a:rPr lang="en-US" smtClean="0">
                <a:latin typeface="Arial" charset="0"/>
                <a:cs typeface="Arial" charset="0"/>
              </a:rPr>
              <a:t>Presence of </a:t>
            </a:r>
            <a:r>
              <a:rPr lang="ja-JP" altLang="en-US" smtClean="0">
                <a:latin typeface="Arial" charset="0"/>
                <a:ea typeface="ＭＳ Ｐゴシック" charset="-128"/>
                <a:cs typeface="Arial" charset="0"/>
              </a:rPr>
              <a:t>“</a:t>
            </a:r>
            <a:r>
              <a:rPr lang="en-US" smtClean="0">
                <a:latin typeface="Arial" charset="0"/>
                <a:cs typeface="Arial" charset="0"/>
              </a:rPr>
              <a:t>common ion</a:t>
            </a:r>
            <a:r>
              <a:rPr lang="ja-JP" altLang="en-US" smtClean="0">
                <a:latin typeface="Arial" charset="0"/>
                <a:ea typeface="ＭＳ Ｐゴシック" charset="-128"/>
                <a:cs typeface="Arial" charset="0"/>
              </a:rPr>
              <a:t>”</a:t>
            </a:r>
            <a:r>
              <a:rPr lang="en-US" smtClean="0">
                <a:latin typeface="Arial" charset="0"/>
                <a:cs typeface="Arial" charset="0"/>
              </a:rPr>
              <a:t> (SO</a:t>
            </a:r>
            <a:r>
              <a:rPr lang="en-US" baseline="-25000" smtClean="0">
                <a:latin typeface="Arial" charset="0"/>
                <a:cs typeface="Arial" charset="0"/>
              </a:rPr>
              <a:t>4</a:t>
            </a:r>
            <a:r>
              <a:rPr lang="en-US" baseline="30000" smtClean="0">
                <a:latin typeface="Arial" charset="0"/>
                <a:cs typeface="Arial" charset="0"/>
              </a:rPr>
              <a:t>2-</a:t>
            </a:r>
            <a:r>
              <a:rPr lang="en-US" smtClean="0">
                <a:latin typeface="Arial" charset="0"/>
                <a:cs typeface="Arial" charset="0"/>
              </a:rPr>
              <a:t>) will shift BaSO</a:t>
            </a:r>
            <a:r>
              <a:rPr lang="en-US" baseline="-25000" smtClean="0">
                <a:latin typeface="Arial" charset="0"/>
                <a:cs typeface="Arial" charset="0"/>
              </a:rPr>
              <a:t>4</a:t>
            </a:r>
            <a:r>
              <a:rPr lang="en-US" smtClean="0">
                <a:latin typeface="Arial" charset="0"/>
                <a:cs typeface="Arial" charset="0"/>
              </a:rPr>
              <a:t> equilibrium to the left, decreasing solubility.</a:t>
            </a:r>
          </a:p>
        </p:txBody>
      </p:sp>
      <p:sp>
        <p:nvSpPr>
          <p:cNvPr id="539653" name="Oval 3"/>
          <p:cNvSpPr>
            <a:spLocks noChangeArrowheads="1"/>
          </p:cNvSpPr>
          <p:nvPr/>
        </p:nvSpPr>
        <p:spPr bwMode="auto">
          <a:xfrm>
            <a:off x="5486400" y="2514600"/>
            <a:ext cx="1600200" cy="685800"/>
          </a:xfrm>
          <a:prstGeom prst="ellipse">
            <a:avLst/>
          </a:prstGeom>
          <a:noFill/>
          <a:ln w="31750">
            <a:solidFill>
              <a:srgbClr val="E3020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965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16 - </a:t>
            </a:r>
            <a:fld id="{C67EB16F-1FEA-4B37-B522-3B812D7511E9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69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539655" name="Oval 3"/>
          <p:cNvSpPr>
            <a:spLocks noChangeArrowheads="1"/>
          </p:cNvSpPr>
          <p:nvPr/>
        </p:nvSpPr>
        <p:spPr bwMode="auto">
          <a:xfrm>
            <a:off x="6096000" y="4038600"/>
            <a:ext cx="1600200" cy="685800"/>
          </a:xfrm>
          <a:prstGeom prst="ellipse">
            <a:avLst/>
          </a:prstGeom>
          <a:noFill/>
          <a:ln w="31750">
            <a:solidFill>
              <a:srgbClr val="E3020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9656" name="Slide Number Placeholder 4"/>
          <p:cNvSpPr txBox="1">
            <a:spLocks noGrp="1"/>
          </p:cNvSpPr>
          <p:nvPr/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702438C6-D9A1-49A9-B526-C70CCC0C4792}" type="slidenum">
              <a:rPr lang="en-US" sz="1100" b="1">
                <a:solidFill>
                  <a:srgbClr val="F7D300"/>
                </a:solidFill>
              </a:rPr>
              <a:pPr algn="r"/>
              <a:t>69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Weak Acids</a:t>
            </a:r>
          </a:p>
        </p:txBody>
      </p:sp>
      <p:pic>
        <p:nvPicPr>
          <p:cNvPr id="22221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60513"/>
            <a:ext cx="9144000" cy="423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9782634-46FD-4D4A-A25E-964971366239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001000" cy="1066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Factors Affecting Solubility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41700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153400" cy="41148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pH:</a:t>
            </a:r>
          </a:p>
          <a:p>
            <a:pPr lvl="1"/>
            <a:r>
              <a:rPr lang="en-US" smtClean="0">
                <a:latin typeface="Arial" charset="0"/>
                <a:cs typeface="Arial" charset="0"/>
              </a:rPr>
              <a:t>For insoluble salts containing basic anions, solubility </a:t>
            </a:r>
            <a:r>
              <a:rPr lang="en-US" b="1" smtClean="0">
                <a:latin typeface="Arial" charset="0"/>
                <a:cs typeface="Arial" charset="0"/>
              </a:rPr>
              <a:t>increases</a:t>
            </a:r>
            <a:r>
              <a:rPr lang="en-US" b="1" i="1" smtClean="0">
                <a:latin typeface="Arial" charset="0"/>
                <a:cs typeface="Arial" charset="0"/>
              </a:rPr>
              <a:t> </a:t>
            </a:r>
            <a:r>
              <a:rPr lang="en-US" smtClean="0">
                <a:latin typeface="Arial" charset="0"/>
                <a:cs typeface="Arial" charset="0"/>
              </a:rPr>
              <a:t>as pH </a:t>
            </a:r>
            <a:r>
              <a:rPr lang="en-US" b="1" smtClean="0">
                <a:latin typeface="Arial" charset="0"/>
                <a:cs typeface="Arial" charset="0"/>
              </a:rPr>
              <a:t>decreases</a:t>
            </a:r>
            <a:r>
              <a:rPr lang="en-US" smtClean="0">
                <a:latin typeface="Arial" charset="0"/>
                <a:cs typeface="Arial" charset="0"/>
              </a:rPr>
              <a:t>:</a:t>
            </a:r>
          </a:p>
          <a:p>
            <a:pPr lvl="1"/>
            <a:r>
              <a:rPr lang="en-US" smtClean="0">
                <a:latin typeface="Arial" charset="0"/>
                <a:cs typeface="Arial" charset="0"/>
              </a:rPr>
              <a:t>CaF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s</a:t>
            </a:r>
            <a:r>
              <a:rPr lang="en-US" smtClean="0">
                <a:latin typeface="Arial" charset="0"/>
                <a:cs typeface="Arial" charset="0"/>
              </a:rPr>
              <a:t>)  </a:t>
            </a:r>
            <a:r>
              <a:rPr lang="en-US" sz="3400" smtClean="0">
                <a:latin typeface="Arial" charset="0"/>
                <a:cs typeface="Arial" charset="0"/>
              </a:rPr>
              <a:t>⇌</a:t>
            </a:r>
            <a:r>
              <a:rPr lang="en-US" smtClean="0">
                <a:latin typeface="Arial" charset="0"/>
                <a:cs typeface="Arial" charset="0"/>
              </a:rPr>
              <a:t>  Ca</a:t>
            </a:r>
            <a:r>
              <a:rPr lang="en-US" baseline="30000" smtClean="0">
                <a:latin typeface="Arial" charset="0"/>
                <a:cs typeface="Arial" charset="0"/>
              </a:rPr>
              <a:t>2+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  +  2F</a:t>
            </a:r>
            <a:r>
              <a:rPr lang="en-US" baseline="30000" smtClean="0">
                <a:latin typeface="Arial" charset="0"/>
                <a:cs typeface="Arial" charset="0"/>
              </a:rPr>
              <a:t>-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</a:t>
            </a:r>
          </a:p>
          <a:p>
            <a:r>
              <a:rPr lang="en-US" smtClean="0">
                <a:latin typeface="Arial" charset="0"/>
                <a:cs typeface="Arial" charset="0"/>
              </a:rPr>
              <a:t>Adding acid (H</a:t>
            </a:r>
            <a:r>
              <a:rPr lang="en-US" baseline="30000" smtClean="0">
                <a:latin typeface="Arial" charset="0"/>
                <a:cs typeface="Arial" charset="0"/>
              </a:rPr>
              <a:t>+</a:t>
            </a:r>
            <a:r>
              <a:rPr lang="en-US" smtClean="0">
                <a:latin typeface="Arial" charset="0"/>
                <a:cs typeface="Arial" charset="0"/>
              </a:rPr>
              <a:t>), reacts with basic anion:</a:t>
            </a:r>
          </a:p>
          <a:p>
            <a:pPr lvl="1"/>
            <a:r>
              <a:rPr lang="en-US" smtClean="0">
                <a:latin typeface="Arial" charset="0"/>
                <a:cs typeface="Arial" charset="0"/>
              </a:rPr>
              <a:t>F</a:t>
            </a:r>
            <a:r>
              <a:rPr lang="en-US" baseline="30000" smtClean="0">
                <a:latin typeface="Arial" charset="0"/>
                <a:cs typeface="Arial" charset="0"/>
              </a:rPr>
              <a:t>-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  +  H</a:t>
            </a:r>
            <a:r>
              <a:rPr lang="en-US" baseline="30000" smtClean="0">
                <a:latin typeface="Arial" charset="0"/>
                <a:cs typeface="Arial" charset="0"/>
              </a:rPr>
              <a:t>+</a:t>
            </a:r>
            <a:r>
              <a:rPr lang="en-US" smtClean="0">
                <a:latin typeface="Arial" charset="0"/>
                <a:cs typeface="Arial" charset="0"/>
              </a:rPr>
              <a:t>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  ⇌  HF(</a:t>
            </a:r>
            <a:r>
              <a:rPr lang="en-US" i="1" smtClean="0">
                <a:latin typeface="Arial" charset="0"/>
                <a:cs typeface="Arial" charset="0"/>
              </a:rPr>
              <a:t>aq</a:t>
            </a:r>
            <a:r>
              <a:rPr lang="en-US" smtClean="0">
                <a:latin typeface="Arial" charset="0"/>
                <a:cs typeface="Arial" charset="0"/>
              </a:rPr>
              <a:t>)</a:t>
            </a:r>
          </a:p>
          <a:p>
            <a:pPr lvl="1"/>
            <a:r>
              <a:rPr lang="en-US" smtClean="0">
                <a:latin typeface="Arial" charset="0"/>
                <a:cs typeface="Arial" charset="0"/>
              </a:rPr>
              <a:t>As F</a:t>
            </a:r>
            <a:r>
              <a:rPr lang="en-US" baseline="30000" smtClean="0">
                <a:latin typeface="Arial" charset="0"/>
                <a:cs typeface="Arial" charset="0"/>
              </a:rPr>
              <a:t>-</a:t>
            </a:r>
            <a:r>
              <a:rPr lang="en-US" smtClean="0">
                <a:latin typeface="Arial" charset="0"/>
                <a:cs typeface="Arial" charset="0"/>
              </a:rPr>
              <a:t> is consumed, CaF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 equilibrium shifts right, solubility of CaF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 increases</a:t>
            </a:r>
          </a:p>
          <a:p>
            <a:pPr lvl="1"/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41701" name="Oval 3"/>
          <p:cNvSpPr>
            <a:spLocks noChangeArrowheads="1"/>
          </p:cNvSpPr>
          <p:nvPr/>
        </p:nvSpPr>
        <p:spPr bwMode="auto">
          <a:xfrm>
            <a:off x="5334000" y="3276600"/>
            <a:ext cx="1143000" cy="609600"/>
          </a:xfrm>
          <a:prstGeom prst="ellipse">
            <a:avLst/>
          </a:prstGeom>
          <a:noFill/>
          <a:ln w="25400">
            <a:solidFill>
              <a:srgbClr val="E3020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1702" name="Oval 4"/>
          <p:cNvSpPr>
            <a:spLocks noChangeArrowheads="1"/>
          </p:cNvSpPr>
          <p:nvPr/>
        </p:nvSpPr>
        <p:spPr bwMode="auto">
          <a:xfrm>
            <a:off x="1447800" y="4343400"/>
            <a:ext cx="914400" cy="609600"/>
          </a:xfrm>
          <a:prstGeom prst="ellipse">
            <a:avLst/>
          </a:prstGeom>
          <a:noFill/>
          <a:ln w="25400">
            <a:solidFill>
              <a:srgbClr val="E3020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170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16 - </a:t>
            </a:r>
            <a:fld id="{68843CE9-3CEA-4FD3-AAF5-03E047DA6D67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70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541704" name="Slide Number Placeholder 4"/>
          <p:cNvSpPr txBox="1">
            <a:spLocks noGrp="1"/>
          </p:cNvSpPr>
          <p:nvPr/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1CB52FD2-3044-4F51-ABC8-ABA5DD403716}" type="slidenum">
              <a:rPr lang="en-US" sz="1100" b="1">
                <a:solidFill>
                  <a:srgbClr val="F7D300"/>
                </a:solidFill>
              </a:rPr>
              <a:pPr algn="r"/>
              <a:t>70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9906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Arial"/>
                <a:cs typeface="Arial"/>
              </a:rPr>
              <a:t>Practice:  Common 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42724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1676400"/>
          </a:xfrm>
        </p:spPr>
        <p:txBody>
          <a:bodyPr/>
          <a:lstStyle/>
          <a:p>
            <a:r>
              <a:rPr lang="en-US" smtClean="0">
                <a:latin typeface="Arial" charset="0"/>
                <a:cs typeface="Arial" charset="0"/>
              </a:rPr>
              <a:t>Calculate the molar solubility of Mg(OH)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 in a solution of 0.050 </a:t>
            </a:r>
            <a:r>
              <a:rPr lang="en-US" i="1" smtClean="0">
                <a:latin typeface="Arial" charset="0"/>
                <a:cs typeface="Arial" charset="0"/>
              </a:rPr>
              <a:t>M</a:t>
            </a:r>
            <a:r>
              <a:rPr lang="en-US" smtClean="0">
                <a:latin typeface="Arial" charset="0"/>
                <a:cs typeface="Arial" charset="0"/>
              </a:rPr>
              <a:t> MgCl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 (</a:t>
            </a:r>
            <a:r>
              <a:rPr lang="en-US" i="1" smtClean="0">
                <a:latin typeface="Arial" charset="0"/>
                <a:cs typeface="Arial" charset="0"/>
              </a:rPr>
              <a:t>K</a:t>
            </a:r>
            <a:r>
              <a:rPr lang="en-US" baseline="-25000" smtClean="0">
                <a:latin typeface="Arial" charset="0"/>
                <a:cs typeface="Arial" charset="0"/>
              </a:rPr>
              <a:t>sp</a:t>
            </a:r>
            <a:r>
              <a:rPr lang="en-US" smtClean="0">
                <a:latin typeface="Arial" charset="0"/>
                <a:cs typeface="Arial" charset="0"/>
              </a:rPr>
              <a:t> for Mg(OH)</a:t>
            </a:r>
            <a:r>
              <a:rPr lang="en-US" baseline="-25000" smtClean="0"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 = 5.6 × 10</a:t>
            </a:r>
            <a:r>
              <a:rPr lang="en-US" baseline="30000" smtClean="0">
                <a:latin typeface="Arial" charset="0"/>
                <a:cs typeface="Arial" charset="0"/>
              </a:rPr>
              <a:t>-12</a:t>
            </a:r>
            <a:r>
              <a:rPr lang="en-US" smtClean="0">
                <a:latin typeface="Arial" charset="0"/>
                <a:cs typeface="Arial" charset="0"/>
              </a:rPr>
              <a:t>).</a:t>
            </a:r>
          </a:p>
        </p:txBody>
      </p:sp>
      <p:sp>
        <p:nvSpPr>
          <p:cNvPr id="54272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16 - </a:t>
            </a:r>
            <a:fld id="{629DCC59-B2F9-4D30-B808-75056F755617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71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542726" name="TextBox 5"/>
          <p:cNvSpPr txBox="1">
            <a:spLocks noChangeArrowheads="1"/>
          </p:cNvSpPr>
          <p:nvPr/>
        </p:nvSpPr>
        <p:spPr bwMode="auto">
          <a:xfrm>
            <a:off x="1066800" y="4360863"/>
            <a:ext cx="4916488" cy="16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3366FF"/>
                </a:solidFill>
                <a:ea typeface="ＭＳ Ｐゴシック" charset="-128"/>
              </a:rPr>
              <a:t> </a:t>
            </a: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Collect and Organize: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Analyze: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Solve: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400">
                <a:solidFill>
                  <a:srgbClr val="0070C0"/>
                </a:solidFill>
                <a:ea typeface="ＭＳ Ｐゴシック" charset="-128"/>
              </a:rPr>
              <a:t> Think about It:</a:t>
            </a:r>
          </a:p>
        </p:txBody>
      </p:sp>
      <p:sp>
        <p:nvSpPr>
          <p:cNvPr id="542727" name="Slide Number Placeholder 4"/>
          <p:cNvSpPr txBox="1">
            <a:spLocks noGrp="1"/>
          </p:cNvSpPr>
          <p:nvPr/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DA9E680C-DC28-4BEA-98F8-075631447B32}" type="slidenum">
              <a:rPr lang="en-US" sz="1100" b="1">
                <a:solidFill>
                  <a:srgbClr val="F7D300"/>
                </a:solidFill>
              </a:rPr>
              <a:pPr algn="r"/>
              <a:t>71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0650"/>
            <a:ext cx="7543800" cy="1066800"/>
          </a:xfrm>
        </p:spPr>
        <p:txBody>
          <a:bodyPr/>
          <a:lstStyle/>
          <a:p>
            <a:pPr>
              <a:defRPr/>
            </a:pPr>
            <a:r>
              <a:rPr lang="en-US" sz="3900" i="1" dirty="0" err="1" smtClean="0">
                <a:latin typeface="Arial"/>
                <a:cs typeface="Arial"/>
              </a:rPr>
              <a:t>K</a:t>
            </a:r>
            <a:r>
              <a:rPr lang="en-US" sz="3900" baseline="-25000" dirty="0" err="1" smtClean="0">
                <a:latin typeface="Arial"/>
                <a:cs typeface="Arial"/>
              </a:rPr>
              <a:t>sp</a:t>
            </a:r>
            <a:r>
              <a:rPr lang="en-US" sz="3900" dirty="0" smtClean="0">
                <a:latin typeface="Arial"/>
                <a:cs typeface="Arial"/>
              </a:rPr>
              <a:t> vs. </a:t>
            </a:r>
            <a:r>
              <a:rPr lang="en-US" sz="3900" i="1" dirty="0" smtClean="0">
                <a:latin typeface="Arial"/>
                <a:cs typeface="Arial"/>
              </a:rPr>
              <a:t>Q</a:t>
            </a:r>
            <a:r>
              <a:rPr lang="en-US" sz="3900" dirty="0" smtClean="0">
                <a:latin typeface="Arial"/>
                <a:cs typeface="Arial"/>
              </a:rPr>
              <a:t>: Will Precipitate Form?</a:t>
            </a:r>
            <a:endParaRPr lang="en-US" sz="3900" dirty="0">
              <a:latin typeface="Arial"/>
              <a:cs typeface="Arial"/>
            </a:endParaRPr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4267200"/>
          </a:xfrm>
        </p:spPr>
        <p:txBody>
          <a:bodyPr/>
          <a:lstStyle/>
          <a:p>
            <a:pPr>
              <a:defRPr/>
            </a:pPr>
            <a:r>
              <a:rPr lang="en-US" sz="3000" dirty="0">
                <a:latin typeface="Arial"/>
                <a:cs typeface="Arial"/>
              </a:rPr>
              <a:t>Mix two solutions:</a:t>
            </a:r>
          </a:p>
          <a:p>
            <a:pPr lvl="1">
              <a:defRPr/>
            </a:pPr>
            <a:r>
              <a:rPr lang="en-US" sz="2400" dirty="0">
                <a:latin typeface="Arial"/>
                <a:cs typeface="Arial"/>
              </a:rPr>
              <a:t>275 mL of 0.134 </a:t>
            </a:r>
            <a:r>
              <a:rPr lang="en-US" sz="2400" i="1" dirty="0">
                <a:latin typeface="Arial"/>
                <a:cs typeface="Arial"/>
              </a:rPr>
              <a:t>M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Pb</a:t>
            </a:r>
            <a:r>
              <a:rPr lang="en-US" sz="2400" dirty="0">
                <a:latin typeface="Arial"/>
                <a:cs typeface="Arial"/>
              </a:rPr>
              <a:t>(NO</a:t>
            </a:r>
            <a:r>
              <a:rPr lang="en-US" sz="2400" baseline="-25000" dirty="0">
                <a:latin typeface="Arial"/>
                <a:cs typeface="Arial"/>
              </a:rPr>
              <a:t>3</a:t>
            </a:r>
            <a:r>
              <a:rPr lang="en-US" sz="2400" dirty="0">
                <a:latin typeface="Arial"/>
                <a:cs typeface="Arial"/>
              </a:rPr>
              <a:t>)</a:t>
            </a:r>
            <a:r>
              <a:rPr lang="en-US" sz="2400" baseline="-25000" dirty="0">
                <a:latin typeface="Arial"/>
                <a:cs typeface="Arial"/>
              </a:rPr>
              <a:t>2</a:t>
            </a:r>
            <a:r>
              <a:rPr lang="en-US" sz="2400" dirty="0">
                <a:latin typeface="Arial"/>
                <a:cs typeface="Arial"/>
              </a:rPr>
              <a:t> = 0.03685 mol Pb</a:t>
            </a:r>
            <a:r>
              <a:rPr lang="en-US" sz="2400" baseline="30000" dirty="0">
                <a:latin typeface="Arial"/>
                <a:cs typeface="Arial"/>
              </a:rPr>
              <a:t>2+</a:t>
            </a:r>
            <a:endParaRPr lang="en-US" sz="2400" baseline="-25000" dirty="0">
              <a:latin typeface="Arial"/>
              <a:cs typeface="Arial"/>
            </a:endParaRPr>
          </a:p>
          <a:p>
            <a:pPr lvl="1">
              <a:spcAft>
                <a:spcPts val="600"/>
              </a:spcAft>
              <a:defRPr/>
            </a:pPr>
            <a:r>
              <a:rPr lang="en-US" sz="2400" dirty="0">
                <a:latin typeface="Arial"/>
                <a:cs typeface="Arial"/>
              </a:rPr>
              <a:t>125 mL </a:t>
            </a:r>
            <a:r>
              <a:rPr lang="en-US" sz="2400" dirty="0" smtClean="0">
                <a:latin typeface="Arial"/>
                <a:cs typeface="Arial"/>
              </a:rPr>
              <a:t>of 0.0339 </a:t>
            </a:r>
            <a:r>
              <a:rPr lang="en-US" sz="2400" i="1" dirty="0">
                <a:latin typeface="Arial"/>
                <a:cs typeface="Arial"/>
              </a:rPr>
              <a:t>M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NaCl</a:t>
            </a:r>
            <a:r>
              <a:rPr lang="en-US" sz="2400" dirty="0">
                <a:latin typeface="Arial"/>
                <a:cs typeface="Arial"/>
              </a:rPr>
              <a:t>  = 0.004238 mol </a:t>
            </a:r>
            <a:r>
              <a:rPr lang="en-US" sz="2400" dirty="0" err="1" smtClean="0">
                <a:latin typeface="Arial"/>
                <a:cs typeface="Arial"/>
              </a:rPr>
              <a:t>Cl</a:t>
            </a:r>
            <a:r>
              <a:rPr lang="en-US" sz="2400" baseline="30000" dirty="0" smtClean="0">
                <a:latin typeface="Arial"/>
                <a:cs typeface="Arial"/>
              </a:rPr>
              <a:t>-</a:t>
            </a:r>
          </a:p>
          <a:p>
            <a:pPr lvl="1">
              <a:spcAft>
                <a:spcPts val="600"/>
              </a:spcAft>
              <a:buFontTx/>
              <a:buNone/>
              <a:defRPr/>
            </a:pPr>
            <a:endParaRPr lang="en-US" sz="2400" dirty="0">
              <a:latin typeface="Arial"/>
              <a:cs typeface="Arial"/>
            </a:endParaRPr>
          </a:p>
          <a:p>
            <a:pPr>
              <a:spcBef>
                <a:spcPts val="24"/>
              </a:spcBef>
              <a:defRPr/>
            </a:pPr>
            <a:r>
              <a:rPr lang="en-US" sz="3000" dirty="0">
                <a:latin typeface="Arial"/>
                <a:cs typeface="Arial"/>
              </a:rPr>
              <a:t>Will PbCl</a:t>
            </a:r>
            <a:r>
              <a:rPr lang="en-US" sz="3000" baseline="-25000" dirty="0">
                <a:latin typeface="Arial"/>
                <a:cs typeface="Arial"/>
              </a:rPr>
              <a:t>2</a:t>
            </a:r>
            <a:r>
              <a:rPr lang="en-US" sz="3000" dirty="0">
                <a:latin typeface="Arial"/>
                <a:cs typeface="Arial"/>
              </a:rPr>
              <a:t> precipitate?</a:t>
            </a:r>
          </a:p>
          <a:p>
            <a:pPr lvl="1">
              <a:defRPr/>
            </a:pPr>
            <a:r>
              <a:rPr lang="en-US" sz="2400" dirty="0" smtClean="0">
                <a:latin typeface="Arial"/>
                <a:cs typeface="Arial"/>
              </a:rPr>
              <a:t>After mixing, [</a:t>
            </a:r>
            <a:r>
              <a:rPr lang="en-US" sz="2400" dirty="0" err="1" smtClean="0">
                <a:latin typeface="Arial"/>
                <a:cs typeface="Arial"/>
              </a:rPr>
              <a:t>Pb</a:t>
            </a:r>
            <a:r>
              <a:rPr lang="en-US" sz="2400" baseline="30000" dirty="0" err="1" smtClean="0">
                <a:latin typeface="Arial"/>
                <a:cs typeface="Arial"/>
              </a:rPr>
              <a:t>2</a:t>
            </a:r>
            <a:r>
              <a:rPr lang="en-US" sz="2400" baseline="30000" dirty="0" smtClean="0">
                <a:latin typeface="Arial"/>
                <a:cs typeface="Arial"/>
              </a:rPr>
              <a:t>+</a:t>
            </a:r>
            <a:r>
              <a:rPr lang="en-US" sz="2400" dirty="0" smtClean="0">
                <a:latin typeface="Arial"/>
                <a:cs typeface="Arial"/>
              </a:rPr>
              <a:t>] = 0.0921 </a:t>
            </a:r>
            <a:r>
              <a:rPr lang="en-US" sz="2400" i="1" dirty="0" smtClean="0">
                <a:latin typeface="Arial"/>
                <a:cs typeface="Arial"/>
              </a:rPr>
              <a:t>M</a:t>
            </a:r>
            <a:r>
              <a:rPr lang="en-US" sz="2400" dirty="0" smtClean="0">
                <a:latin typeface="Arial"/>
                <a:cs typeface="Arial"/>
              </a:rPr>
              <a:t>, [</a:t>
            </a:r>
            <a:r>
              <a:rPr lang="en-US" sz="2400" dirty="0" err="1" smtClean="0">
                <a:latin typeface="Arial"/>
                <a:cs typeface="Arial"/>
              </a:rPr>
              <a:t>Cl</a:t>
            </a:r>
            <a:r>
              <a:rPr lang="en-US" sz="2400" baseline="30000" dirty="0" smtClean="0">
                <a:latin typeface="Arial"/>
                <a:cs typeface="Arial"/>
              </a:rPr>
              <a:t>-</a:t>
            </a:r>
            <a:r>
              <a:rPr lang="en-US" sz="2400" dirty="0" smtClean="0">
                <a:latin typeface="Arial"/>
                <a:cs typeface="Arial"/>
              </a:rPr>
              <a:t>] = 0.0106 </a:t>
            </a:r>
            <a:r>
              <a:rPr lang="en-US" sz="2400" i="1" dirty="0" smtClean="0">
                <a:latin typeface="Arial"/>
                <a:cs typeface="Arial"/>
              </a:rPr>
              <a:t>M</a:t>
            </a:r>
          </a:p>
          <a:p>
            <a:pPr lvl="1">
              <a:defRPr/>
            </a:pPr>
            <a:r>
              <a:rPr lang="en-US" sz="2400" dirty="0" err="1" smtClean="0">
                <a:latin typeface="Arial"/>
                <a:cs typeface="Arial"/>
              </a:rPr>
              <a:t>PbCl</a:t>
            </a:r>
            <a:r>
              <a:rPr lang="en-US" sz="2400" baseline="-25000" dirty="0" err="1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(</a:t>
            </a:r>
            <a:r>
              <a:rPr lang="en-US" sz="2400" i="1" dirty="0" smtClean="0">
                <a:latin typeface="Arial"/>
                <a:cs typeface="Arial"/>
              </a:rPr>
              <a:t>s</a:t>
            </a:r>
            <a:r>
              <a:rPr lang="en-US" sz="2400" dirty="0" smtClean="0">
                <a:latin typeface="Arial"/>
                <a:cs typeface="Arial"/>
              </a:rPr>
              <a:t>) ⇌</a:t>
            </a:r>
            <a:r>
              <a:rPr lang="en-US" sz="2400" dirty="0" smtClean="0">
                <a:latin typeface="Arial"/>
                <a:cs typeface="Arial"/>
                <a:sym typeface="Wingdings" charset="0"/>
              </a:rPr>
              <a:t> </a:t>
            </a:r>
            <a:r>
              <a:rPr lang="en-US" sz="2400" dirty="0" err="1" smtClean="0">
                <a:latin typeface="Arial"/>
                <a:cs typeface="Arial"/>
                <a:sym typeface="Wingdings" charset="0"/>
              </a:rPr>
              <a:t>Pb</a:t>
            </a:r>
            <a:r>
              <a:rPr lang="en-US" sz="2400" baseline="30000" dirty="0" err="1" smtClean="0">
                <a:latin typeface="Arial"/>
                <a:cs typeface="Arial"/>
                <a:sym typeface="Wingdings" charset="0"/>
              </a:rPr>
              <a:t>2</a:t>
            </a:r>
            <a:r>
              <a:rPr lang="en-US" sz="2400" baseline="30000" dirty="0" smtClean="0">
                <a:latin typeface="Arial"/>
                <a:cs typeface="Arial"/>
                <a:sym typeface="Wingdings" charset="0"/>
              </a:rPr>
              <a:t>+</a:t>
            </a:r>
            <a:r>
              <a:rPr lang="en-US" sz="2400" dirty="0" smtClean="0">
                <a:latin typeface="Arial"/>
                <a:cs typeface="Arial"/>
                <a:sym typeface="Wingdings" charset="0"/>
              </a:rPr>
              <a:t>(</a:t>
            </a:r>
            <a:r>
              <a:rPr lang="en-US" sz="2400" i="1" dirty="0" err="1" smtClean="0">
                <a:latin typeface="Arial"/>
                <a:cs typeface="Arial"/>
                <a:sym typeface="Wingdings" charset="0"/>
              </a:rPr>
              <a:t>aq</a:t>
            </a:r>
            <a:r>
              <a:rPr lang="en-US" sz="2400" dirty="0" smtClean="0">
                <a:latin typeface="Arial"/>
                <a:cs typeface="Arial"/>
                <a:sym typeface="Wingdings" charset="0"/>
              </a:rPr>
              <a:t>) + </a:t>
            </a:r>
            <a:r>
              <a:rPr lang="en-US" sz="2400" dirty="0" err="1" smtClean="0">
                <a:latin typeface="Arial"/>
                <a:cs typeface="Arial"/>
                <a:sym typeface="Wingdings" charset="0"/>
              </a:rPr>
              <a:t>2Cl</a:t>
            </a:r>
            <a:r>
              <a:rPr lang="en-US" sz="2400" baseline="30000" dirty="0" smtClean="0">
                <a:latin typeface="Arial"/>
                <a:cs typeface="Arial"/>
                <a:sym typeface="Wingdings" charset="0"/>
              </a:rPr>
              <a:t>-</a:t>
            </a:r>
            <a:r>
              <a:rPr lang="en-US" sz="2400" dirty="0" smtClean="0">
                <a:latin typeface="Arial"/>
                <a:cs typeface="Arial"/>
                <a:sym typeface="Wingdings" charset="0"/>
              </a:rPr>
              <a:t>(</a:t>
            </a:r>
            <a:r>
              <a:rPr lang="en-US" sz="2400" i="1" dirty="0" err="1" smtClean="0">
                <a:latin typeface="Arial"/>
                <a:cs typeface="Arial"/>
                <a:sym typeface="Wingdings" charset="0"/>
              </a:rPr>
              <a:t>aq</a:t>
            </a:r>
            <a:r>
              <a:rPr lang="en-US" sz="2400" dirty="0" smtClean="0">
                <a:latin typeface="Arial"/>
                <a:cs typeface="Arial"/>
                <a:sym typeface="Wingdings" charset="0"/>
              </a:rPr>
              <a:t>) 	    </a:t>
            </a:r>
            <a:r>
              <a:rPr lang="en-US" sz="2400" i="1" dirty="0" err="1" smtClean="0">
                <a:latin typeface="Arial"/>
                <a:cs typeface="Arial"/>
                <a:sym typeface="Wingdings" charset="0"/>
              </a:rPr>
              <a:t>K</a:t>
            </a:r>
            <a:r>
              <a:rPr lang="en-US" sz="2400" baseline="-25000" dirty="0" err="1" smtClean="0">
                <a:latin typeface="Arial"/>
                <a:cs typeface="Arial"/>
                <a:sym typeface="Wingdings" charset="0"/>
              </a:rPr>
              <a:t>sp</a:t>
            </a:r>
            <a:r>
              <a:rPr lang="en-US" sz="2400" dirty="0" smtClean="0">
                <a:latin typeface="Arial"/>
                <a:cs typeface="Arial"/>
                <a:sym typeface="Wingdings" charset="0"/>
              </a:rPr>
              <a:t> = 1.6</a:t>
            </a:r>
            <a:r>
              <a:rPr lang="en-US" sz="2400" dirty="0" smtClean="0">
                <a:latin typeface="Arial"/>
                <a:cs typeface="Arial"/>
              </a:rPr>
              <a:t> × </a:t>
            </a:r>
            <a:r>
              <a:rPr lang="en-US" sz="2400" dirty="0" smtClean="0">
                <a:latin typeface="Arial"/>
                <a:cs typeface="Arial"/>
                <a:sym typeface="Wingdings" charset="0"/>
              </a:rPr>
              <a:t>10</a:t>
            </a:r>
            <a:r>
              <a:rPr lang="en-US" sz="2400" baseline="30000" dirty="0" smtClean="0">
                <a:latin typeface="Arial"/>
                <a:cs typeface="Arial"/>
                <a:sym typeface="Wingdings" charset="0"/>
              </a:rPr>
              <a:t>-5</a:t>
            </a:r>
            <a:endParaRPr lang="en-US" sz="2400" dirty="0" smtClean="0">
              <a:latin typeface="Arial"/>
              <a:cs typeface="Arial"/>
              <a:sym typeface="Wingdings" charset="0"/>
            </a:endParaRPr>
          </a:p>
          <a:p>
            <a:pPr marL="742950">
              <a:spcBef>
                <a:spcPts val="624"/>
              </a:spcBef>
              <a:defRPr/>
            </a:pPr>
            <a:r>
              <a:rPr lang="en-US" sz="2400" i="1" dirty="0" smtClean="0">
                <a:latin typeface="Arial"/>
                <a:cs typeface="Arial"/>
                <a:sym typeface="Wingdings" charset="0"/>
              </a:rPr>
              <a:t>Q</a:t>
            </a:r>
            <a:r>
              <a:rPr lang="en-US" sz="2400" dirty="0" smtClean="0">
                <a:latin typeface="Arial"/>
                <a:cs typeface="Arial"/>
                <a:sym typeface="Wingdings" charset="0"/>
              </a:rPr>
              <a:t> = </a:t>
            </a:r>
            <a:r>
              <a:rPr lang="en-US" sz="2400" dirty="0" smtClean="0">
                <a:latin typeface="Arial"/>
                <a:cs typeface="Arial"/>
              </a:rPr>
              <a:t>[</a:t>
            </a:r>
            <a:r>
              <a:rPr lang="en-US" sz="2400" dirty="0" err="1" smtClean="0">
                <a:latin typeface="Arial"/>
                <a:cs typeface="Arial"/>
              </a:rPr>
              <a:t>Pb</a:t>
            </a:r>
            <a:r>
              <a:rPr lang="en-US" sz="2400" baseline="30000" dirty="0" err="1" smtClean="0">
                <a:latin typeface="Arial"/>
                <a:cs typeface="Arial"/>
              </a:rPr>
              <a:t>2</a:t>
            </a:r>
            <a:r>
              <a:rPr lang="en-US" sz="2400" baseline="30000" dirty="0" smtClean="0">
                <a:latin typeface="Arial"/>
                <a:cs typeface="Arial"/>
              </a:rPr>
              <a:t>+</a:t>
            </a:r>
            <a:r>
              <a:rPr lang="en-US" sz="2400" dirty="0" smtClean="0">
                <a:latin typeface="Arial"/>
                <a:cs typeface="Arial"/>
              </a:rPr>
              <a:t>][</a:t>
            </a:r>
            <a:r>
              <a:rPr lang="en-US" sz="2400" dirty="0" err="1" smtClean="0">
                <a:latin typeface="Arial"/>
                <a:cs typeface="Arial"/>
              </a:rPr>
              <a:t>Cl</a:t>
            </a:r>
            <a:r>
              <a:rPr lang="en-US" sz="2400" baseline="30000" dirty="0" smtClean="0">
                <a:latin typeface="Arial"/>
                <a:cs typeface="Arial"/>
              </a:rPr>
              <a:t>-</a:t>
            </a:r>
            <a:r>
              <a:rPr lang="en-US" sz="2400" dirty="0" smtClean="0">
                <a:latin typeface="Arial"/>
                <a:cs typeface="Arial"/>
              </a:rPr>
              <a:t>]</a:t>
            </a:r>
            <a:r>
              <a:rPr lang="en-US" sz="2400" baseline="30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 = (0.0921)(0.0106)</a:t>
            </a:r>
            <a:r>
              <a:rPr lang="en-US" sz="2400" baseline="30000" dirty="0" smtClean="0">
                <a:latin typeface="Arial"/>
                <a:cs typeface="Arial"/>
              </a:rPr>
              <a:t>2</a:t>
            </a:r>
            <a:r>
              <a:rPr lang="en-US" sz="2400" dirty="0" smtClean="0">
                <a:latin typeface="Arial"/>
                <a:cs typeface="Arial"/>
              </a:rPr>
              <a:t> = 1.03 × 10</a:t>
            </a:r>
            <a:r>
              <a:rPr lang="en-US" sz="2400" baseline="30000" dirty="0" smtClean="0">
                <a:latin typeface="Arial"/>
                <a:cs typeface="Arial"/>
              </a:rPr>
              <a:t>-5</a:t>
            </a:r>
          </a:p>
          <a:p>
            <a:pPr lvl="1">
              <a:defRPr/>
            </a:pPr>
            <a:r>
              <a:rPr lang="en-US" sz="2400" i="1" dirty="0" smtClean="0">
                <a:latin typeface="Arial"/>
                <a:cs typeface="Arial"/>
              </a:rPr>
              <a:t>Q</a:t>
            </a:r>
            <a:r>
              <a:rPr lang="en-US" sz="2400" dirty="0" smtClean="0">
                <a:latin typeface="Arial"/>
                <a:cs typeface="Arial"/>
              </a:rPr>
              <a:t> &lt; </a:t>
            </a:r>
            <a:r>
              <a:rPr lang="en-US" sz="2400" i="1" dirty="0" err="1" smtClean="0">
                <a:latin typeface="Arial"/>
                <a:cs typeface="Arial"/>
              </a:rPr>
              <a:t>K</a:t>
            </a:r>
            <a:r>
              <a:rPr lang="en-US" sz="2400" baseline="-25000" dirty="0" err="1" smtClean="0">
                <a:latin typeface="Arial"/>
                <a:cs typeface="Arial"/>
              </a:rPr>
              <a:t>sp</a:t>
            </a:r>
            <a:r>
              <a:rPr lang="en-US" sz="2400" dirty="0" smtClean="0">
                <a:latin typeface="Arial"/>
                <a:cs typeface="Arial"/>
              </a:rPr>
              <a:t>, precipitate </a:t>
            </a:r>
            <a:r>
              <a:rPr lang="en-US" sz="2400" u="sng" dirty="0" smtClean="0">
                <a:latin typeface="Arial"/>
                <a:cs typeface="Arial"/>
              </a:rPr>
              <a:t>does not </a:t>
            </a:r>
            <a:r>
              <a:rPr lang="en-US" sz="2400" dirty="0" smtClean="0">
                <a:latin typeface="Arial"/>
                <a:cs typeface="Arial"/>
              </a:rPr>
              <a:t>form!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543749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1DA8B61-2960-4442-B291-70179E34005F}" type="slidenum">
              <a:rPr lang="en-US"/>
              <a:pPr/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001000" cy="990600"/>
          </a:xfrm>
        </p:spPr>
        <p:txBody>
          <a:bodyPr/>
          <a:lstStyle/>
          <a:p>
            <a:pPr>
              <a:defRPr/>
            </a:pPr>
            <a:r>
              <a:rPr lang="en-US" i="1" dirty="0" err="1" smtClean="0">
                <a:latin typeface="Arial"/>
                <a:cs typeface="Arial"/>
              </a:rPr>
              <a:t>K</a:t>
            </a:r>
            <a:r>
              <a:rPr lang="en-US" baseline="-25000" dirty="0" err="1" smtClean="0">
                <a:latin typeface="Arial"/>
                <a:cs typeface="Arial"/>
              </a:rPr>
              <a:t>sp</a:t>
            </a:r>
            <a:r>
              <a:rPr lang="en-US" dirty="0" smtClean="0">
                <a:latin typeface="Arial"/>
                <a:cs typeface="Arial"/>
              </a:rPr>
              <a:t> vs. </a:t>
            </a:r>
            <a:r>
              <a:rPr lang="en-US" i="1" dirty="0" smtClean="0">
                <a:latin typeface="Arial"/>
                <a:cs typeface="Arial"/>
              </a:rPr>
              <a:t>Q</a:t>
            </a:r>
            <a:r>
              <a:rPr lang="en-US" dirty="0" smtClean="0">
                <a:latin typeface="Arial"/>
                <a:cs typeface="Arial"/>
              </a:rPr>
              <a:t>:  Selective Precipitation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44772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10600" cy="4191000"/>
          </a:xfrm>
        </p:spPr>
        <p:txBody>
          <a:bodyPr/>
          <a:lstStyle/>
          <a:p>
            <a:r>
              <a:rPr lang="en-US" sz="3000" i="1" smtClean="0">
                <a:latin typeface="Arial" charset="0"/>
                <a:cs typeface="Arial" charset="0"/>
              </a:rPr>
              <a:t>Q</a:t>
            </a:r>
            <a:r>
              <a:rPr lang="en-US" sz="3000" smtClean="0">
                <a:latin typeface="Arial" charset="0"/>
                <a:cs typeface="Arial" charset="0"/>
              </a:rPr>
              <a:t> &gt; </a:t>
            </a:r>
            <a:r>
              <a:rPr lang="en-US" sz="3000" i="1" smtClean="0">
                <a:latin typeface="Arial" charset="0"/>
                <a:cs typeface="Arial" charset="0"/>
              </a:rPr>
              <a:t>K</a:t>
            </a:r>
            <a:r>
              <a:rPr lang="en-US" sz="3000" baseline="-25000" smtClean="0">
                <a:latin typeface="Arial" charset="0"/>
                <a:cs typeface="Arial" charset="0"/>
              </a:rPr>
              <a:t>sp</a:t>
            </a:r>
            <a:r>
              <a:rPr lang="en-US" sz="3000" smtClean="0">
                <a:latin typeface="Arial" charset="0"/>
                <a:cs typeface="Arial" charset="0"/>
              </a:rPr>
              <a:t>, reaction shifts left (precipitate forms!)</a:t>
            </a:r>
          </a:p>
          <a:p>
            <a:r>
              <a:rPr lang="en-US" sz="3000" smtClean="0">
                <a:latin typeface="Arial" charset="0"/>
                <a:cs typeface="Arial" charset="0"/>
              </a:rPr>
              <a:t>Selective removal of ions from solution:</a:t>
            </a:r>
          </a:p>
          <a:p>
            <a:pPr lvl="1"/>
            <a:r>
              <a:rPr lang="en-US" sz="2600" smtClean="0">
                <a:latin typeface="Arial" charset="0"/>
                <a:cs typeface="Arial" charset="0"/>
              </a:rPr>
              <a:t>Ca(OH)</a:t>
            </a:r>
            <a:r>
              <a:rPr lang="en-US" sz="2600" baseline="-25000" smtClean="0">
                <a:latin typeface="Arial" charset="0"/>
                <a:cs typeface="Arial" charset="0"/>
              </a:rPr>
              <a:t>2</a:t>
            </a:r>
            <a:r>
              <a:rPr lang="en-US" sz="2600" smtClean="0">
                <a:latin typeface="Arial" charset="0"/>
                <a:cs typeface="Arial" charset="0"/>
              </a:rPr>
              <a:t>(</a:t>
            </a:r>
            <a:r>
              <a:rPr lang="en-US" sz="2600" i="1" smtClean="0">
                <a:latin typeface="Arial" charset="0"/>
                <a:cs typeface="Arial" charset="0"/>
              </a:rPr>
              <a:t>s</a:t>
            </a:r>
            <a:r>
              <a:rPr lang="en-US" sz="2600" smtClean="0">
                <a:latin typeface="Arial" charset="0"/>
                <a:cs typeface="Arial" charset="0"/>
              </a:rPr>
              <a:t>) </a:t>
            </a:r>
            <a:r>
              <a:rPr lang="en-US" sz="2400" smtClean="0">
                <a:latin typeface="Arial" charset="0"/>
                <a:cs typeface="Arial" charset="0"/>
              </a:rPr>
              <a:t>⇌</a:t>
            </a:r>
            <a:r>
              <a:rPr lang="en-US" sz="2600" smtClean="0">
                <a:latin typeface="Arial" charset="0"/>
                <a:cs typeface="Arial" charset="0"/>
              </a:rPr>
              <a:t> Ca</a:t>
            </a:r>
            <a:r>
              <a:rPr lang="en-US" sz="2600" baseline="30000" smtClean="0">
                <a:latin typeface="Arial" charset="0"/>
                <a:cs typeface="Arial" charset="0"/>
              </a:rPr>
              <a:t>2+</a:t>
            </a:r>
            <a:r>
              <a:rPr lang="en-US" sz="2600" smtClean="0">
                <a:latin typeface="Arial" charset="0"/>
                <a:cs typeface="Arial" charset="0"/>
              </a:rPr>
              <a:t>(</a:t>
            </a:r>
            <a:r>
              <a:rPr lang="en-US" sz="2600" i="1" smtClean="0">
                <a:latin typeface="Arial" charset="0"/>
                <a:cs typeface="Arial" charset="0"/>
              </a:rPr>
              <a:t>aq</a:t>
            </a:r>
            <a:r>
              <a:rPr lang="en-US" sz="2600" smtClean="0">
                <a:latin typeface="Arial" charset="0"/>
                <a:cs typeface="Arial" charset="0"/>
              </a:rPr>
              <a:t>) + 2OH</a:t>
            </a:r>
            <a:r>
              <a:rPr lang="en-US" sz="2600" baseline="30000" smtClean="0">
                <a:latin typeface="Arial" charset="0"/>
                <a:cs typeface="Arial" charset="0"/>
              </a:rPr>
              <a:t>-</a:t>
            </a:r>
            <a:r>
              <a:rPr lang="en-US" sz="2600" smtClean="0">
                <a:latin typeface="Arial" charset="0"/>
                <a:cs typeface="Arial" charset="0"/>
              </a:rPr>
              <a:t>(</a:t>
            </a:r>
            <a:r>
              <a:rPr lang="en-US" sz="2600" i="1" smtClean="0">
                <a:latin typeface="Arial" charset="0"/>
                <a:cs typeface="Arial" charset="0"/>
              </a:rPr>
              <a:t>aq</a:t>
            </a:r>
            <a:r>
              <a:rPr lang="en-US" sz="2600" smtClean="0">
                <a:latin typeface="Arial" charset="0"/>
                <a:cs typeface="Arial" charset="0"/>
              </a:rPr>
              <a:t>)  </a:t>
            </a:r>
            <a:r>
              <a:rPr lang="en-US" sz="2600" i="1" smtClean="0">
                <a:latin typeface="Arial" charset="0"/>
                <a:cs typeface="Arial" charset="0"/>
              </a:rPr>
              <a:t>K</a:t>
            </a:r>
            <a:r>
              <a:rPr lang="en-US" sz="2600" baseline="-25000" smtClean="0">
                <a:latin typeface="Arial" charset="0"/>
                <a:cs typeface="Arial" charset="0"/>
              </a:rPr>
              <a:t>sp</a:t>
            </a:r>
            <a:r>
              <a:rPr lang="en-US" sz="2600" smtClean="0">
                <a:latin typeface="Arial" charset="0"/>
                <a:cs typeface="Arial" charset="0"/>
              </a:rPr>
              <a:t>= 4.7 </a:t>
            </a:r>
            <a:r>
              <a:rPr lang="en-US" sz="2400" smtClean="0">
                <a:latin typeface="Arial" charset="0"/>
                <a:cs typeface="Arial" charset="0"/>
              </a:rPr>
              <a:t>×</a:t>
            </a:r>
            <a:r>
              <a:rPr lang="en-US" sz="2600" smtClean="0">
                <a:latin typeface="Arial" charset="0"/>
                <a:cs typeface="Arial" charset="0"/>
              </a:rPr>
              <a:t> 10</a:t>
            </a:r>
            <a:r>
              <a:rPr lang="en-US" sz="2600" baseline="30000" smtClean="0">
                <a:latin typeface="Arial" charset="0"/>
                <a:cs typeface="Arial" charset="0"/>
              </a:rPr>
              <a:t>-6</a:t>
            </a:r>
          </a:p>
          <a:p>
            <a:pPr lvl="1"/>
            <a:r>
              <a:rPr lang="en-US" sz="2600" smtClean="0">
                <a:latin typeface="Arial" charset="0"/>
                <a:cs typeface="Arial" charset="0"/>
              </a:rPr>
              <a:t>Mg(OH)</a:t>
            </a:r>
            <a:r>
              <a:rPr lang="en-US" sz="2600" baseline="-25000" smtClean="0">
                <a:latin typeface="Arial" charset="0"/>
                <a:cs typeface="Arial" charset="0"/>
              </a:rPr>
              <a:t>2</a:t>
            </a:r>
            <a:r>
              <a:rPr lang="en-US" sz="2600" smtClean="0">
                <a:latin typeface="Arial" charset="0"/>
                <a:cs typeface="Arial" charset="0"/>
              </a:rPr>
              <a:t>(</a:t>
            </a:r>
            <a:r>
              <a:rPr lang="en-US" sz="2600" i="1" smtClean="0">
                <a:latin typeface="Arial" charset="0"/>
                <a:cs typeface="Arial" charset="0"/>
              </a:rPr>
              <a:t>s</a:t>
            </a:r>
            <a:r>
              <a:rPr lang="en-US" sz="2600" smtClean="0">
                <a:latin typeface="Arial" charset="0"/>
                <a:cs typeface="Arial" charset="0"/>
              </a:rPr>
              <a:t>) </a:t>
            </a:r>
            <a:r>
              <a:rPr lang="en-US" sz="2400" smtClean="0">
                <a:latin typeface="Arial" charset="0"/>
                <a:cs typeface="Arial" charset="0"/>
              </a:rPr>
              <a:t>⇌</a:t>
            </a:r>
            <a:r>
              <a:rPr lang="en-US" sz="2600" smtClean="0">
                <a:latin typeface="Arial" charset="0"/>
                <a:cs typeface="Arial" charset="0"/>
              </a:rPr>
              <a:t> Mg</a:t>
            </a:r>
            <a:r>
              <a:rPr lang="en-US" sz="2600" baseline="30000" smtClean="0">
                <a:latin typeface="Arial" charset="0"/>
                <a:cs typeface="Arial" charset="0"/>
              </a:rPr>
              <a:t>2+</a:t>
            </a:r>
            <a:r>
              <a:rPr lang="en-US" sz="2600" smtClean="0">
                <a:latin typeface="Arial" charset="0"/>
                <a:cs typeface="Arial" charset="0"/>
              </a:rPr>
              <a:t>(</a:t>
            </a:r>
            <a:r>
              <a:rPr lang="en-US" sz="2600" i="1" smtClean="0">
                <a:latin typeface="Arial" charset="0"/>
                <a:cs typeface="Arial" charset="0"/>
              </a:rPr>
              <a:t>aq</a:t>
            </a:r>
            <a:r>
              <a:rPr lang="en-US" sz="2600" smtClean="0">
                <a:latin typeface="Arial" charset="0"/>
                <a:cs typeface="Arial" charset="0"/>
              </a:rPr>
              <a:t>) + 2OH</a:t>
            </a:r>
            <a:r>
              <a:rPr lang="en-US" sz="2600" baseline="30000" smtClean="0">
                <a:latin typeface="Arial" charset="0"/>
                <a:cs typeface="Arial" charset="0"/>
              </a:rPr>
              <a:t>-</a:t>
            </a:r>
            <a:r>
              <a:rPr lang="en-US" sz="2600" smtClean="0">
                <a:latin typeface="Arial" charset="0"/>
                <a:cs typeface="Arial" charset="0"/>
              </a:rPr>
              <a:t>(</a:t>
            </a:r>
            <a:r>
              <a:rPr lang="en-US" sz="2600" i="1" smtClean="0">
                <a:latin typeface="Arial" charset="0"/>
                <a:cs typeface="Arial" charset="0"/>
              </a:rPr>
              <a:t>aq</a:t>
            </a:r>
            <a:r>
              <a:rPr lang="en-US" sz="2600" smtClean="0">
                <a:latin typeface="Arial" charset="0"/>
                <a:cs typeface="Arial" charset="0"/>
              </a:rPr>
              <a:t>)  </a:t>
            </a:r>
            <a:r>
              <a:rPr lang="en-US" sz="2600" i="1" smtClean="0">
                <a:latin typeface="Arial" charset="0"/>
                <a:cs typeface="Arial" charset="0"/>
              </a:rPr>
              <a:t>K</a:t>
            </a:r>
            <a:r>
              <a:rPr lang="en-US" sz="2600" baseline="-25000" smtClean="0">
                <a:latin typeface="Arial" charset="0"/>
                <a:cs typeface="Arial" charset="0"/>
              </a:rPr>
              <a:t>sp</a:t>
            </a:r>
            <a:r>
              <a:rPr lang="en-US" sz="2600" smtClean="0">
                <a:latin typeface="Arial" charset="0"/>
                <a:cs typeface="Arial" charset="0"/>
              </a:rPr>
              <a:t>= 5.6 </a:t>
            </a:r>
            <a:r>
              <a:rPr lang="en-US" sz="2400" smtClean="0">
                <a:latin typeface="Arial" charset="0"/>
                <a:cs typeface="Arial" charset="0"/>
              </a:rPr>
              <a:t>×</a:t>
            </a:r>
            <a:r>
              <a:rPr lang="en-US" sz="2600" smtClean="0">
                <a:latin typeface="Arial" charset="0"/>
                <a:cs typeface="Arial" charset="0"/>
              </a:rPr>
              <a:t> 10</a:t>
            </a:r>
            <a:r>
              <a:rPr lang="en-US" sz="2600" baseline="30000" smtClean="0">
                <a:latin typeface="Arial" charset="0"/>
                <a:cs typeface="Arial" charset="0"/>
              </a:rPr>
              <a:t>-12</a:t>
            </a:r>
            <a:endParaRPr lang="en-US" sz="2600" smtClean="0">
              <a:latin typeface="Arial" charset="0"/>
              <a:cs typeface="Arial" charset="0"/>
            </a:endParaRPr>
          </a:p>
          <a:p>
            <a:r>
              <a:rPr lang="en-US" sz="3000" smtClean="0">
                <a:latin typeface="Arial" charset="0"/>
                <a:cs typeface="Arial" charset="0"/>
              </a:rPr>
              <a:t>Consider:  0.10 </a:t>
            </a:r>
            <a:r>
              <a:rPr lang="en-US" sz="3000" i="1" smtClean="0">
                <a:latin typeface="Arial" charset="0"/>
                <a:cs typeface="Arial" charset="0"/>
              </a:rPr>
              <a:t>M</a:t>
            </a:r>
            <a:r>
              <a:rPr lang="en-US" sz="3000" smtClean="0">
                <a:latin typeface="Arial" charset="0"/>
                <a:cs typeface="Arial" charset="0"/>
              </a:rPr>
              <a:t> Ca</a:t>
            </a:r>
            <a:r>
              <a:rPr lang="en-US" sz="3000" baseline="30000" smtClean="0">
                <a:latin typeface="Arial" charset="0"/>
                <a:cs typeface="Arial" charset="0"/>
              </a:rPr>
              <a:t>2+ </a:t>
            </a:r>
            <a:r>
              <a:rPr lang="en-US" sz="3000" smtClean="0">
                <a:latin typeface="Arial" charset="0"/>
                <a:cs typeface="Arial" charset="0"/>
              </a:rPr>
              <a:t>and 0.02 </a:t>
            </a:r>
            <a:r>
              <a:rPr lang="en-US" sz="3000" i="1" smtClean="0">
                <a:latin typeface="Arial" charset="0"/>
                <a:cs typeface="Arial" charset="0"/>
              </a:rPr>
              <a:t>M</a:t>
            </a:r>
            <a:r>
              <a:rPr lang="en-US" sz="3000" smtClean="0">
                <a:latin typeface="Arial" charset="0"/>
                <a:cs typeface="Arial" charset="0"/>
              </a:rPr>
              <a:t> Mg</a:t>
            </a:r>
            <a:r>
              <a:rPr lang="en-US" sz="3000" baseline="30000" smtClean="0">
                <a:latin typeface="Arial" charset="0"/>
                <a:cs typeface="Arial" charset="0"/>
              </a:rPr>
              <a:t>2+ </a:t>
            </a:r>
          </a:p>
          <a:p>
            <a:pPr lvl="1"/>
            <a:r>
              <a:rPr lang="en-US" smtClean="0">
                <a:latin typeface="Arial" charset="0"/>
                <a:cs typeface="Arial" charset="0"/>
              </a:rPr>
              <a:t>[OH</a:t>
            </a:r>
            <a:r>
              <a:rPr lang="en-US" baseline="30000" smtClean="0">
                <a:latin typeface="Arial" charset="0"/>
                <a:cs typeface="Arial" charset="0"/>
              </a:rPr>
              <a:t>-</a:t>
            </a:r>
            <a:r>
              <a:rPr lang="en-US" smtClean="0">
                <a:latin typeface="Arial" charset="0"/>
                <a:cs typeface="Arial" charset="0"/>
              </a:rPr>
              <a:t>] needed to ppt 0.10 </a:t>
            </a:r>
            <a:r>
              <a:rPr lang="en-US" i="1" smtClean="0">
                <a:latin typeface="Arial" charset="0"/>
                <a:cs typeface="Arial" charset="0"/>
              </a:rPr>
              <a:t>M</a:t>
            </a:r>
            <a:r>
              <a:rPr lang="en-US" smtClean="0">
                <a:latin typeface="Arial" charset="0"/>
                <a:cs typeface="Arial" charset="0"/>
              </a:rPr>
              <a:t> Ca</a:t>
            </a:r>
            <a:r>
              <a:rPr lang="en-US" baseline="30000" smtClean="0">
                <a:latin typeface="Arial" charset="0"/>
                <a:cs typeface="Arial" charset="0"/>
              </a:rPr>
              <a:t>2+ </a:t>
            </a:r>
            <a:r>
              <a:rPr lang="en-US" smtClean="0">
                <a:latin typeface="Arial" charset="0"/>
                <a:cs typeface="Arial" charset="0"/>
              </a:rPr>
              <a:t>= 6.9 × 10</a:t>
            </a:r>
            <a:r>
              <a:rPr lang="en-US" baseline="30000" smtClean="0">
                <a:latin typeface="Arial" charset="0"/>
                <a:cs typeface="Arial" charset="0"/>
              </a:rPr>
              <a:t>-3 </a:t>
            </a:r>
            <a:r>
              <a:rPr lang="en-US" i="1" smtClean="0">
                <a:latin typeface="Arial" charset="0"/>
                <a:cs typeface="Arial" charset="0"/>
              </a:rPr>
              <a:t>M</a:t>
            </a:r>
          </a:p>
          <a:p>
            <a:pPr lvl="1"/>
            <a:r>
              <a:rPr lang="en-US" smtClean="0">
                <a:latin typeface="Arial" charset="0"/>
                <a:cs typeface="Arial" charset="0"/>
              </a:rPr>
              <a:t>[Mg</a:t>
            </a:r>
            <a:r>
              <a:rPr lang="en-US" baseline="30000" smtClean="0">
                <a:latin typeface="Arial" charset="0"/>
                <a:cs typeface="Arial" charset="0"/>
              </a:rPr>
              <a:t>2+</a:t>
            </a:r>
            <a:r>
              <a:rPr lang="en-US" smtClean="0">
                <a:latin typeface="Arial" charset="0"/>
                <a:cs typeface="Arial" charset="0"/>
              </a:rPr>
              <a:t>] in equilibrium with OH</a:t>
            </a:r>
            <a:r>
              <a:rPr lang="en-US" baseline="30000" smtClean="0">
                <a:latin typeface="Arial" charset="0"/>
                <a:cs typeface="Arial" charset="0"/>
              </a:rPr>
              <a:t>-</a:t>
            </a:r>
            <a:r>
              <a:rPr lang="en-US" smtClean="0">
                <a:latin typeface="Arial" charset="0"/>
                <a:cs typeface="Arial" charset="0"/>
              </a:rPr>
              <a:t> = 1.2 × 10</a:t>
            </a:r>
            <a:r>
              <a:rPr lang="en-US" baseline="30000" smtClean="0">
                <a:latin typeface="Arial" charset="0"/>
                <a:cs typeface="Arial" charset="0"/>
              </a:rPr>
              <a:t>-7 </a:t>
            </a:r>
            <a:r>
              <a:rPr lang="en-US" i="1" smtClean="0">
                <a:latin typeface="Arial" charset="0"/>
                <a:cs typeface="Arial" charset="0"/>
              </a:rPr>
              <a:t>M</a:t>
            </a:r>
            <a:endParaRPr lang="en-US" i="1" baseline="30000" smtClean="0">
              <a:latin typeface="Arial" charset="0"/>
              <a:cs typeface="Arial" charset="0"/>
            </a:endParaRPr>
          </a:p>
          <a:p>
            <a:pPr lvl="1"/>
            <a:r>
              <a:rPr lang="en-US" smtClean="0">
                <a:latin typeface="Arial" charset="0"/>
                <a:cs typeface="Arial" charset="0"/>
              </a:rPr>
              <a:t>(0.006% of Mg</a:t>
            </a:r>
            <a:r>
              <a:rPr lang="en-US" baseline="30000" smtClean="0">
                <a:latin typeface="Arial" charset="0"/>
                <a:cs typeface="Arial" charset="0"/>
              </a:rPr>
              <a:t>2+ </a:t>
            </a:r>
            <a:r>
              <a:rPr lang="en-US" smtClean="0">
                <a:latin typeface="Arial" charset="0"/>
                <a:cs typeface="Arial" charset="0"/>
              </a:rPr>
              <a:t>remains when Ca</a:t>
            </a:r>
            <a:r>
              <a:rPr lang="en-US" baseline="30000" smtClean="0">
                <a:latin typeface="Arial" charset="0"/>
                <a:cs typeface="Arial" charset="0"/>
              </a:rPr>
              <a:t>2+</a:t>
            </a:r>
            <a:r>
              <a:rPr lang="en-US" smtClean="0">
                <a:latin typeface="Arial" charset="0"/>
                <a:cs typeface="Arial" charset="0"/>
              </a:rPr>
              <a:t> starts to ppt!)</a:t>
            </a:r>
          </a:p>
          <a:p>
            <a:pPr>
              <a:buFontTx/>
              <a:buNone/>
            </a:pPr>
            <a:endParaRPr lang="en-US" sz="3000" smtClean="0">
              <a:latin typeface="Arial" charset="0"/>
              <a:cs typeface="Arial" charset="0"/>
            </a:endParaRPr>
          </a:p>
        </p:txBody>
      </p:sp>
      <p:sp>
        <p:nvSpPr>
          <p:cNvPr id="54477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" y="6248400"/>
            <a:ext cx="9144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t>16 - </a:t>
            </a:r>
            <a:fld id="{260F8997-092B-47E9-A43E-AB36E1D831B8}" type="slidenum">
              <a:rPr lang="en-US" sz="1800">
                <a:solidFill>
                  <a:schemeClr val="bg1"/>
                </a:solidFill>
                <a:latin typeface="Calibri" pitchFamily="34" charset="0"/>
                <a:ea typeface="ＭＳ Ｐゴシック" charset="-128"/>
              </a:rPr>
              <a:pPr/>
              <a:t>73</a:t>
            </a:fld>
            <a:endParaRPr lang="en-US" sz="1800">
              <a:solidFill>
                <a:schemeClr val="bg1"/>
              </a:solidFill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544774" name="Slide Number Placeholder 4"/>
          <p:cNvSpPr txBox="1">
            <a:spLocks noGrp="1"/>
          </p:cNvSpPr>
          <p:nvPr/>
        </p:nvSpPr>
        <p:spPr bwMode="auto">
          <a:xfrm>
            <a:off x="8588375" y="6618288"/>
            <a:ext cx="357188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18288" bIns="18288" anchor="ctr">
            <a:spAutoFit/>
          </a:bodyPr>
          <a:lstStyle/>
          <a:p>
            <a:pPr algn="r"/>
            <a:fld id="{00D1F4EB-513F-4042-9751-74D6142ED120}" type="slidenum">
              <a:rPr lang="en-US" sz="1100" b="1">
                <a:solidFill>
                  <a:srgbClr val="F7D300"/>
                </a:solidFill>
              </a:rPr>
              <a:pPr algn="r"/>
              <a:t>73</a:t>
            </a:fld>
            <a:endParaRPr lang="en-US" sz="1100" b="1">
              <a:solidFill>
                <a:srgbClr val="F7D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0650"/>
            <a:ext cx="7391400" cy="10668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ChemTours</a:t>
            </a:r>
            <a:r>
              <a:rPr lang="en-US" dirty="0" smtClean="0"/>
              <a:t>: Chapter 15</a:t>
            </a:r>
            <a:endParaRPr lang="en-US" dirty="0"/>
          </a:p>
        </p:txBody>
      </p:sp>
      <p:sp>
        <p:nvSpPr>
          <p:cNvPr id="54579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BA871CC-68EA-404C-80FD-9325B08B907A}" type="slidenum">
              <a:rPr lang="en-US"/>
              <a:pPr/>
              <a:t>74</a:t>
            </a:fld>
            <a:endParaRPr lang="en-US"/>
          </a:p>
        </p:txBody>
      </p:sp>
      <p:sp>
        <p:nvSpPr>
          <p:cNvPr id="545797" name="TextBox 4">
            <a:hlinkClick r:id="rId2"/>
          </p:cNvPr>
          <p:cNvSpPr txBox="1">
            <a:spLocks noChangeArrowheads="1"/>
          </p:cNvSpPr>
          <p:nvPr/>
        </p:nvSpPr>
        <p:spPr bwMode="auto">
          <a:xfrm>
            <a:off x="6248400" y="3505200"/>
            <a:ext cx="243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>
                <a:solidFill>
                  <a:srgbClr val="0000FF"/>
                </a:solidFill>
                <a:latin typeface="Calibri" pitchFamily="34" charset="0"/>
                <a:hlinkClick r:id="rId3"/>
              </a:rPr>
              <a:t>Click here to launch the ChemTours website</a:t>
            </a:r>
            <a:endParaRPr lang="en-US" b="1" u="sng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545798" name="Picture 6" descr="Screen Shot 2014-01-14 at 4.22.28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600200"/>
            <a:ext cx="598963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7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smtClean="0"/>
              <a:t>This concludes the Lecture PowerPoint presentation for </a:t>
            </a:r>
            <a:br>
              <a:rPr lang="en-US" smtClean="0"/>
            </a:br>
            <a:r>
              <a:rPr lang="en-US" smtClean="0"/>
              <a:t>Chapter 15</a:t>
            </a:r>
          </a:p>
        </p:txBody>
      </p:sp>
      <p:sp>
        <p:nvSpPr>
          <p:cNvPr id="5468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/>
            <a:fld id="{1EE90DA3-594A-4242-ADF7-11ECD054FCC8}" type="slidenum">
              <a:rPr lang="en-US">
                <a:solidFill>
                  <a:schemeClr val="tx1"/>
                </a:solidFill>
              </a:rPr>
              <a:pPr eaLnBrk="0" hangingPunct="0"/>
              <a:t>75</a:t>
            </a:fld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latin typeface="+mn-lt"/>
              </a:rPr>
              <a:t>Brønsted</a:t>
            </a:r>
            <a:r>
              <a:rPr lang="en-US" dirty="0" smtClean="0">
                <a:latin typeface="+mn-lt"/>
              </a:rPr>
              <a:t>–Lowry </a:t>
            </a:r>
            <a:r>
              <a:rPr lang="en-US" dirty="0">
                <a:latin typeface="+mn-lt"/>
              </a:rPr>
              <a:t>Model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solidFill>
                  <a:srgbClr val="0000FF"/>
                </a:solidFill>
                <a:latin typeface="+mn-lt"/>
              </a:rPr>
              <a:t>Brønsted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–Lowry acid: </a:t>
            </a:r>
            <a:r>
              <a:rPr lang="en-US" dirty="0" smtClean="0">
                <a:latin typeface="+mn-lt"/>
              </a:rPr>
              <a:t>H</a:t>
            </a:r>
            <a:r>
              <a:rPr lang="en-US" baseline="30000" dirty="0">
                <a:latin typeface="+mn-lt"/>
              </a:rPr>
              <a:t>+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ion donor</a:t>
            </a:r>
            <a:endParaRPr lang="en-US" dirty="0">
              <a:latin typeface="+mn-lt"/>
            </a:endParaRPr>
          </a:p>
          <a:p>
            <a:pPr eaLnBrk="1" hangingPunct="1">
              <a:defRPr/>
            </a:pPr>
            <a:r>
              <a:rPr lang="en-US" dirty="0" err="1" smtClean="0">
                <a:solidFill>
                  <a:srgbClr val="0000FF"/>
                </a:solidFill>
                <a:latin typeface="+mn-lt"/>
              </a:rPr>
              <a:t>Brønsted</a:t>
            </a:r>
            <a:r>
              <a:rPr lang="en-US" dirty="0" smtClean="0">
                <a:solidFill>
                  <a:srgbClr val="0000FF"/>
                </a:solidFill>
              </a:rPr>
              <a:t>–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Lowry base: </a:t>
            </a:r>
            <a:r>
              <a:rPr lang="en-US" dirty="0" smtClean="0">
                <a:latin typeface="+mn-lt"/>
              </a:rPr>
              <a:t>H</a:t>
            </a:r>
            <a:r>
              <a:rPr lang="en-US" baseline="30000" dirty="0">
                <a:latin typeface="+mn-lt"/>
              </a:rPr>
              <a:t>+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ion acceptor</a:t>
            </a:r>
            <a:endParaRPr lang="en-US" dirty="0">
              <a:latin typeface="+mn-lt"/>
            </a:endParaRPr>
          </a:p>
        </p:txBody>
      </p:sp>
      <p:pic>
        <p:nvPicPr>
          <p:cNvPr id="223237" name="Picture 6"/>
          <p:cNvPicPr>
            <a:picLocks noChangeAspect="1" noChangeArrowheads="1"/>
          </p:cNvPicPr>
          <p:nvPr/>
        </p:nvPicPr>
        <p:blipFill>
          <a:blip r:embed="rId3"/>
          <a:srcRect l="4504" t="80243" r="6306" b="-2129"/>
          <a:stretch>
            <a:fillRect/>
          </a:stretch>
        </p:blipFill>
        <p:spPr bwMode="auto">
          <a:xfrm>
            <a:off x="304800" y="5035550"/>
            <a:ext cx="83058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3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163" y="3200400"/>
            <a:ext cx="8301037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239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2365737-14A3-4723-8EF7-98CC12361DDA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/>
                <a:cs typeface="Arial"/>
              </a:rPr>
              <a:t>Conjugate Acid–Base Pairs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5344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Conjugate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acid–base 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pairs: </a:t>
            </a:r>
          </a:p>
          <a:p>
            <a:pPr lvl="1" eaLnBrk="1" hangingPunct="1">
              <a:defRPr/>
            </a:pPr>
            <a:r>
              <a:rPr lang="en-US" sz="3000" dirty="0">
                <a:latin typeface="Arial"/>
                <a:cs typeface="Arial"/>
              </a:rPr>
              <a:t>Differ from each other only by the presence or absence of a </a:t>
            </a:r>
            <a:r>
              <a:rPr lang="en-US" sz="3000" dirty="0" smtClean="0">
                <a:latin typeface="Arial"/>
                <a:cs typeface="Arial"/>
              </a:rPr>
              <a:t>proton (H</a:t>
            </a:r>
            <a:r>
              <a:rPr lang="en-US" sz="3000" baseline="30000" dirty="0" smtClean="0">
                <a:latin typeface="Arial"/>
                <a:cs typeface="Arial"/>
              </a:rPr>
              <a:t>+</a:t>
            </a:r>
            <a:r>
              <a:rPr lang="en-US" sz="3000" dirty="0" smtClean="0">
                <a:latin typeface="Arial"/>
                <a:cs typeface="Arial"/>
              </a:rPr>
              <a:t>)</a:t>
            </a:r>
            <a:endParaRPr lang="en-US" sz="3000" dirty="0">
              <a:latin typeface="Arial"/>
              <a:cs typeface="Arial"/>
            </a:endParaRPr>
          </a:p>
          <a:p>
            <a:pPr eaLnBrk="1" hangingPunct="1">
              <a:spcBef>
                <a:spcPts val="400"/>
              </a:spcBef>
              <a:defRPr/>
            </a:pPr>
            <a:r>
              <a:rPr lang="en-US" dirty="0" smtClean="0">
                <a:solidFill>
                  <a:srgbClr val="C00000"/>
                </a:solidFill>
                <a:latin typeface="Arial"/>
                <a:cs typeface="Arial"/>
              </a:rPr>
              <a:t>Acid </a:t>
            </a:r>
            <a:r>
              <a:rPr lang="en-US" dirty="0" smtClean="0">
                <a:latin typeface="Arial"/>
                <a:cs typeface="Arial"/>
              </a:rPr>
              <a:t>donates </a:t>
            </a:r>
            <a:r>
              <a:rPr lang="en-US" dirty="0">
                <a:latin typeface="Arial"/>
                <a:cs typeface="Arial"/>
              </a:rPr>
              <a:t>H</a:t>
            </a:r>
            <a:r>
              <a:rPr lang="en-US" baseline="30000" dirty="0">
                <a:latin typeface="Arial"/>
                <a:cs typeface="Arial"/>
              </a:rPr>
              <a:t>+</a:t>
            </a:r>
            <a:r>
              <a:rPr lang="en-US" dirty="0">
                <a:latin typeface="Arial"/>
                <a:cs typeface="Arial"/>
              </a:rPr>
              <a:t> to form </a:t>
            </a:r>
            <a:r>
              <a:rPr lang="en-US" dirty="0" smtClean="0">
                <a:solidFill>
                  <a:srgbClr val="0070C0"/>
                </a:solidFill>
                <a:latin typeface="Arial"/>
                <a:cs typeface="Arial"/>
              </a:rPr>
              <a:t>base</a:t>
            </a:r>
            <a:endParaRPr lang="en-US" dirty="0">
              <a:solidFill>
                <a:srgbClr val="0070C0"/>
              </a:solidFill>
              <a:latin typeface="Arial"/>
              <a:cs typeface="Arial"/>
            </a:endParaRPr>
          </a:p>
          <a:p>
            <a:pPr eaLnBrk="1" hangingPunct="1">
              <a:spcBef>
                <a:spcPts val="400"/>
              </a:spcBef>
              <a:defRPr/>
            </a:pPr>
            <a:endParaRPr lang="en-US" sz="3600" dirty="0">
              <a:solidFill>
                <a:srgbClr val="0070C0"/>
              </a:solidFill>
              <a:latin typeface="Arial"/>
              <a:cs typeface="Arial"/>
            </a:endParaRPr>
          </a:p>
          <a:p>
            <a:pPr marL="0" indent="0" eaLnBrk="1" hangingPunct="1">
              <a:spcBef>
                <a:spcPts val="400"/>
              </a:spcBef>
              <a:buFontTx/>
              <a:buNone/>
              <a:defRPr/>
            </a:pP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HNO</a:t>
            </a:r>
            <a:r>
              <a:rPr lang="en-US" baseline="-25000" dirty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 (</a:t>
            </a:r>
            <a:r>
              <a:rPr lang="en-US" i="1" dirty="0" err="1">
                <a:solidFill>
                  <a:srgbClr val="C00000"/>
                </a:solidFill>
                <a:latin typeface="Arial"/>
                <a:cs typeface="Arial"/>
              </a:rPr>
              <a:t>aq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) </a:t>
            </a:r>
            <a:r>
              <a:rPr lang="en-US" dirty="0">
                <a:latin typeface="Arial"/>
                <a:cs typeface="Arial"/>
              </a:rPr>
              <a:t>+ </a:t>
            </a:r>
            <a:r>
              <a:rPr lang="en-US" dirty="0" err="1" smtClean="0">
                <a:solidFill>
                  <a:srgbClr val="0070C0"/>
                </a:solidFill>
                <a:latin typeface="Arial"/>
                <a:cs typeface="Arial"/>
              </a:rPr>
              <a:t>H</a:t>
            </a:r>
            <a:r>
              <a:rPr lang="en-US" baseline="-25000" dirty="0" err="1" smtClean="0">
                <a:solidFill>
                  <a:srgbClr val="0070C0"/>
                </a:solidFill>
                <a:latin typeface="Arial"/>
                <a:cs typeface="Arial"/>
              </a:rPr>
              <a:t>2</a:t>
            </a:r>
            <a:r>
              <a:rPr lang="en-US" dirty="0" err="1" smtClean="0">
                <a:solidFill>
                  <a:srgbClr val="0070C0"/>
                </a:solidFill>
                <a:latin typeface="Arial"/>
                <a:cs typeface="Arial"/>
              </a:rPr>
              <a:t>O</a:t>
            </a:r>
            <a:r>
              <a:rPr lang="en-US" dirty="0" smtClean="0">
                <a:solidFill>
                  <a:srgbClr val="0070C0"/>
                </a:solidFill>
                <a:latin typeface="Arial"/>
                <a:cs typeface="Arial"/>
              </a:rPr>
              <a:t>(ℓ)</a:t>
            </a:r>
            <a:r>
              <a:rPr lang="en-US" dirty="0" smtClean="0">
                <a:latin typeface="Arial"/>
                <a:cs typeface="Arial"/>
              </a:rPr>
              <a:t>   </a:t>
            </a:r>
            <a:r>
              <a:rPr lang="en-US" dirty="0">
                <a:latin typeface="Arial"/>
                <a:cs typeface="Arial"/>
              </a:rPr>
              <a:t>⇌  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H</a:t>
            </a:r>
            <a:r>
              <a:rPr lang="en-US" baseline="-25000" dirty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O</a:t>
            </a:r>
            <a:r>
              <a:rPr lang="en-US" baseline="30000" dirty="0">
                <a:solidFill>
                  <a:srgbClr val="C00000"/>
                </a:solidFill>
                <a:latin typeface="Arial"/>
                <a:cs typeface="Arial"/>
              </a:rPr>
              <a:t>+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(</a:t>
            </a:r>
            <a:r>
              <a:rPr lang="en-US" i="1" dirty="0" err="1">
                <a:solidFill>
                  <a:srgbClr val="C00000"/>
                </a:solidFill>
                <a:latin typeface="Arial"/>
                <a:cs typeface="Arial"/>
              </a:rPr>
              <a:t>aq</a:t>
            </a:r>
            <a:r>
              <a:rPr lang="en-US" dirty="0">
                <a:solidFill>
                  <a:srgbClr val="C00000"/>
                </a:solidFill>
                <a:latin typeface="Arial"/>
                <a:cs typeface="Arial"/>
              </a:rPr>
              <a:t>) </a:t>
            </a:r>
            <a:r>
              <a:rPr lang="en-US" dirty="0">
                <a:latin typeface="Arial"/>
                <a:cs typeface="Arial"/>
              </a:rPr>
              <a:t>+  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NO</a:t>
            </a:r>
            <a:r>
              <a:rPr lang="en-US" baseline="-25000" dirty="0">
                <a:solidFill>
                  <a:srgbClr val="0070C0"/>
                </a:solidFill>
                <a:latin typeface="Arial"/>
                <a:cs typeface="Arial"/>
              </a:rPr>
              <a:t>2</a:t>
            </a:r>
            <a:r>
              <a:rPr lang="en-US" baseline="30000" dirty="0">
                <a:solidFill>
                  <a:srgbClr val="0070C0"/>
                </a:solidFill>
                <a:latin typeface="Arial"/>
                <a:cs typeface="Arial"/>
              </a:rPr>
              <a:t>-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(</a:t>
            </a:r>
            <a:r>
              <a:rPr lang="en-US" i="1" dirty="0" err="1">
                <a:solidFill>
                  <a:srgbClr val="0070C0"/>
                </a:solidFill>
                <a:latin typeface="Arial"/>
                <a:cs typeface="Arial"/>
              </a:rPr>
              <a:t>aq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)</a:t>
            </a:r>
          </a:p>
          <a:p>
            <a:pPr eaLnBrk="1" hangingPunct="1">
              <a:spcBef>
                <a:spcPts val="400"/>
              </a:spcBef>
              <a:defRPr/>
            </a:pPr>
            <a:endParaRPr lang="en-US" dirty="0">
              <a:latin typeface="Arial"/>
              <a:cs typeface="Arial"/>
            </a:endParaRPr>
          </a:p>
          <a:p>
            <a:pPr eaLnBrk="1" hangingPunct="1">
              <a:spcBef>
                <a:spcPts val="400"/>
              </a:spcBef>
              <a:defRPr/>
            </a:pP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Base </a:t>
            </a:r>
            <a:r>
              <a:rPr lang="en-US" dirty="0" smtClean="0">
                <a:latin typeface="Arial"/>
                <a:cs typeface="Arial"/>
              </a:rPr>
              <a:t>accepts </a:t>
            </a:r>
            <a:r>
              <a:rPr lang="en-US" dirty="0">
                <a:latin typeface="Arial"/>
                <a:cs typeface="Arial"/>
              </a:rPr>
              <a:t>H</a:t>
            </a:r>
            <a:r>
              <a:rPr lang="en-US" baseline="30000" dirty="0">
                <a:latin typeface="Arial"/>
                <a:cs typeface="Arial"/>
              </a:rPr>
              <a:t>+ </a:t>
            </a:r>
            <a:r>
              <a:rPr lang="en-US" dirty="0">
                <a:latin typeface="Arial"/>
                <a:cs typeface="Arial"/>
              </a:rPr>
              <a:t>to </a:t>
            </a:r>
            <a:r>
              <a:rPr lang="en-US" dirty="0" smtClean="0">
                <a:latin typeface="Arial"/>
                <a:cs typeface="Arial"/>
              </a:rPr>
              <a:t>form </a:t>
            </a:r>
            <a:r>
              <a:rPr lang="en-US" dirty="0" smtClean="0">
                <a:solidFill>
                  <a:srgbClr val="C00000"/>
                </a:solidFill>
                <a:latin typeface="Arial"/>
                <a:cs typeface="Arial"/>
              </a:rPr>
              <a:t>acid</a:t>
            </a:r>
            <a:endParaRPr lang="en-US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grpSp>
        <p:nvGrpSpPr>
          <p:cNvPr id="225285" name="Group 3"/>
          <p:cNvGrpSpPr>
            <a:grpSpLocks/>
          </p:cNvGrpSpPr>
          <p:nvPr/>
        </p:nvGrpSpPr>
        <p:grpSpPr bwMode="auto">
          <a:xfrm>
            <a:off x="1371600" y="3886200"/>
            <a:ext cx="6096000" cy="381000"/>
            <a:chOff x="1447800" y="3886200"/>
            <a:chExt cx="6096000" cy="457200"/>
          </a:xfrm>
        </p:grpSpPr>
        <p:cxnSp>
          <p:nvCxnSpPr>
            <p:cNvPr id="225291" name="Straight Connector 4"/>
            <p:cNvCxnSpPr>
              <a:cxnSpLocks noChangeShapeType="1"/>
            </p:cNvCxnSpPr>
            <p:nvPr/>
          </p:nvCxnSpPr>
          <p:spPr bwMode="auto">
            <a:xfrm rot="5400000">
              <a:off x="1219200" y="4114800"/>
              <a:ext cx="45720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25292" name="Group 1"/>
            <p:cNvGrpSpPr>
              <a:grpSpLocks/>
            </p:cNvGrpSpPr>
            <p:nvPr/>
          </p:nvGrpSpPr>
          <p:grpSpPr bwMode="auto">
            <a:xfrm>
              <a:off x="1447800" y="3886200"/>
              <a:ext cx="6096000" cy="457200"/>
              <a:chOff x="1447800" y="4038600"/>
              <a:chExt cx="6096000" cy="457200"/>
            </a:xfrm>
          </p:grpSpPr>
          <p:cxnSp>
            <p:nvCxnSpPr>
              <p:cNvPr id="225293" name="Straight Connector 6"/>
              <p:cNvCxnSpPr>
                <a:cxnSpLocks noChangeShapeType="1"/>
              </p:cNvCxnSpPr>
              <p:nvPr/>
            </p:nvCxnSpPr>
            <p:spPr bwMode="auto">
              <a:xfrm>
                <a:off x="1447800" y="4038600"/>
                <a:ext cx="6096000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25294" name="Straight Connector 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315200" y="4267200"/>
                <a:ext cx="457200" cy="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25286" name="Group 2"/>
          <p:cNvGrpSpPr>
            <a:grpSpLocks/>
          </p:cNvGrpSpPr>
          <p:nvPr/>
        </p:nvGrpSpPr>
        <p:grpSpPr bwMode="auto">
          <a:xfrm>
            <a:off x="3276600" y="4953000"/>
            <a:ext cx="2286000" cy="304800"/>
            <a:chOff x="3276600" y="5029200"/>
            <a:chExt cx="2286000" cy="304800"/>
          </a:xfrm>
        </p:grpSpPr>
        <p:cxnSp>
          <p:nvCxnSpPr>
            <p:cNvPr id="225288" name="Straight Connector 9"/>
            <p:cNvCxnSpPr>
              <a:cxnSpLocks noChangeShapeType="1"/>
            </p:cNvCxnSpPr>
            <p:nvPr/>
          </p:nvCxnSpPr>
          <p:spPr bwMode="auto">
            <a:xfrm rot="5400000">
              <a:off x="3124200" y="5181600"/>
              <a:ext cx="304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5289" name="Straight Connector 10"/>
            <p:cNvCxnSpPr>
              <a:cxnSpLocks noChangeShapeType="1"/>
            </p:cNvCxnSpPr>
            <p:nvPr/>
          </p:nvCxnSpPr>
          <p:spPr bwMode="auto">
            <a:xfrm rot="5400000" flipH="1" flipV="1">
              <a:off x="5410200" y="5181600"/>
              <a:ext cx="304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25290" name="Straight Connector 13"/>
            <p:cNvCxnSpPr>
              <a:cxnSpLocks noChangeShapeType="1"/>
            </p:cNvCxnSpPr>
            <p:nvPr/>
          </p:nvCxnSpPr>
          <p:spPr bwMode="auto">
            <a:xfrm>
              <a:off x="3276600" y="5334000"/>
              <a:ext cx="2286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25287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C3EB54E-2FB7-4AC6-951C-BCFCA1F57CAD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Rounded MT Bol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Custom Design">
  <a:themeElements>
    <a:clrScheme name="3_Custom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99CC00"/>
      </a:folHlink>
    </a:clrScheme>
    <a:fontScheme name="3_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38602</TotalTime>
  <Words>2440</Words>
  <Application>Microsoft Macintosh PowerPoint</Application>
  <PresentationFormat>On-screen Show (4:3)</PresentationFormat>
  <Paragraphs>567</Paragraphs>
  <Slides>75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Design Template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93" baseType="lpstr">
      <vt:lpstr>Arial</vt:lpstr>
      <vt:lpstr>Arial Black</vt:lpstr>
      <vt:lpstr>Helvetica</vt:lpstr>
      <vt:lpstr>ＭＳ Ｐゴシック</vt:lpstr>
      <vt:lpstr>Wingdings</vt:lpstr>
      <vt:lpstr>Calibri</vt:lpstr>
      <vt:lpstr>Symbol</vt:lpstr>
      <vt:lpstr>Arial Rounded MT Bold</vt:lpstr>
      <vt:lpstr>Times New Roman</vt:lpstr>
      <vt:lpstr>Arial Unicode MS</vt:lpstr>
      <vt:lpstr>Times</vt:lpstr>
      <vt:lpstr>1_Default Design</vt:lpstr>
      <vt:lpstr>3_Custom Design</vt:lpstr>
      <vt:lpstr>1_Default Design</vt:lpstr>
      <vt:lpstr>1_Default Design</vt:lpstr>
      <vt:lpstr>1_Default Design</vt:lpstr>
      <vt:lpstr>1_Default Design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This concludes the Lecture PowerPoint presentation for  Chapter 15</vt:lpstr>
    </vt:vector>
  </TitlesOfParts>
  <Company>OffCenter Concept House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Compositor</dc:creator>
  <cp:lastModifiedBy>kbarron</cp:lastModifiedBy>
  <cp:revision>498</cp:revision>
  <dcterms:created xsi:type="dcterms:W3CDTF">2014-01-15T23:23:03Z</dcterms:created>
  <dcterms:modified xsi:type="dcterms:W3CDTF">2014-06-17T18:41:05Z</dcterms:modified>
</cp:coreProperties>
</file>