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653" r:id="rId2"/>
  </p:sldMasterIdLst>
  <p:notesMasterIdLst>
    <p:notesMasterId r:id="rId65"/>
  </p:notesMasterIdLst>
  <p:handoutMasterIdLst>
    <p:handoutMasterId r:id="rId66"/>
  </p:handoutMasterIdLst>
  <p:sldIdLst>
    <p:sldId id="268" r:id="rId3"/>
    <p:sldId id="695" r:id="rId4"/>
    <p:sldId id="1130" r:id="rId5"/>
    <p:sldId id="1131" r:id="rId6"/>
    <p:sldId id="1132" r:id="rId7"/>
    <p:sldId id="1133" r:id="rId8"/>
    <p:sldId id="1134" r:id="rId9"/>
    <p:sldId id="1179" r:id="rId10"/>
    <p:sldId id="1136" r:id="rId11"/>
    <p:sldId id="1137" r:id="rId12"/>
    <p:sldId id="1138" r:id="rId13"/>
    <p:sldId id="1139" r:id="rId14"/>
    <p:sldId id="1140" r:id="rId15"/>
    <p:sldId id="1141" r:id="rId16"/>
    <p:sldId id="1180" r:id="rId17"/>
    <p:sldId id="1143" r:id="rId18"/>
    <p:sldId id="1144" r:id="rId19"/>
    <p:sldId id="1145" r:id="rId20"/>
    <p:sldId id="1196" r:id="rId21"/>
    <p:sldId id="1147" r:id="rId22"/>
    <p:sldId id="1148" r:id="rId23"/>
    <p:sldId id="1149" r:id="rId24"/>
    <p:sldId id="1150" r:id="rId25"/>
    <p:sldId id="1181" r:id="rId26"/>
    <p:sldId id="1152" r:id="rId27"/>
    <p:sldId id="1153" r:id="rId28"/>
    <p:sldId id="1154" r:id="rId29"/>
    <p:sldId id="1197" r:id="rId30"/>
    <p:sldId id="1156" r:id="rId31"/>
    <p:sldId id="1157" r:id="rId32"/>
    <p:sldId id="1158" r:id="rId33"/>
    <p:sldId id="1198" r:id="rId34"/>
    <p:sldId id="1160" r:id="rId35"/>
    <p:sldId id="1161" r:id="rId36"/>
    <p:sldId id="1162" r:id="rId37"/>
    <p:sldId id="1163" r:id="rId38"/>
    <p:sldId id="1164" r:id="rId39"/>
    <p:sldId id="1165" r:id="rId40"/>
    <p:sldId id="1166" r:id="rId41"/>
    <p:sldId id="1167" r:id="rId42"/>
    <p:sldId id="1182" r:id="rId43"/>
    <p:sldId id="1169" r:id="rId44"/>
    <p:sldId id="1170" r:id="rId45"/>
    <p:sldId id="1171" r:id="rId46"/>
    <p:sldId id="1172" r:id="rId47"/>
    <p:sldId id="1173" r:id="rId48"/>
    <p:sldId id="1174" r:id="rId49"/>
    <p:sldId id="1175" r:id="rId50"/>
    <p:sldId id="1178" r:id="rId51"/>
    <p:sldId id="1183" r:id="rId52"/>
    <p:sldId id="1185" r:id="rId53"/>
    <p:sldId id="1186" r:id="rId54"/>
    <p:sldId id="1187" r:id="rId55"/>
    <p:sldId id="1188" r:id="rId56"/>
    <p:sldId id="1189" r:id="rId57"/>
    <p:sldId id="1190" r:id="rId58"/>
    <p:sldId id="1195" r:id="rId59"/>
    <p:sldId id="1192" r:id="rId60"/>
    <p:sldId id="1193" r:id="rId61"/>
    <p:sldId id="1194" r:id="rId62"/>
    <p:sldId id="1199" r:id="rId63"/>
    <p:sldId id="258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3E"/>
    <a:srgbClr val="008080"/>
    <a:srgbClr val="163336"/>
    <a:srgbClr val="FFCC00"/>
    <a:srgbClr val="335359"/>
    <a:srgbClr val="FCEA10"/>
    <a:srgbClr val="F7D3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91" autoAdjust="0"/>
  </p:normalViewPr>
  <p:slideViewPr>
    <p:cSldViewPr>
      <p:cViewPr>
        <p:scale>
          <a:sx n="50" d="100"/>
          <a:sy n="50" d="100"/>
        </p:scale>
        <p:origin x="-51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EF5F101-B884-4896-A1EB-AF7A237C5216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F4CD27F-5132-490E-95C3-D97C20878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BAF356-130D-41A6-8A88-35D5A5F8F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D81390-FE7B-4A8F-A0BC-4FFB57CF37E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D2CF26-0A0A-4EB7-9E92-E7D7FDF1AD8D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14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76857B-72F2-4174-BF70-C06EB331D67C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16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AB1F6E-1684-43CA-9FD4-BEE5F014446B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17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AEACA5-7733-4EB5-B6B4-166F22358695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18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Helvetica" pitchFamily="34" charset="0"/>
              </a:rPr>
              <a:t>Animation in three parts:</a:t>
            </a:r>
          </a:p>
          <a:p>
            <a:r>
              <a:rPr lang="en-US" smtClean="0">
                <a:latin typeface="Helvetica" pitchFamily="34" charset="0"/>
              </a:rPr>
              <a:t>	1. start with equations 1 and 2, and expressions K</a:t>
            </a:r>
            <a:r>
              <a:rPr lang="en-US" baseline="-25000" smtClean="0">
                <a:latin typeface="Helvetica" pitchFamily="34" charset="0"/>
              </a:rPr>
              <a:t>1</a:t>
            </a:r>
            <a:r>
              <a:rPr lang="en-US" smtClean="0">
                <a:latin typeface="Helvetica" pitchFamily="34" charset="0"/>
              </a:rPr>
              <a:t> and K</a:t>
            </a:r>
            <a:r>
              <a:rPr lang="en-US" baseline="-25000" smtClean="0">
                <a:latin typeface="Helvetica" pitchFamily="34" charset="0"/>
              </a:rPr>
              <a:t>2</a:t>
            </a:r>
            <a:r>
              <a:rPr lang="en-US" smtClean="0">
                <a:latin typeface="Helvetica" pitchFamily="34" charset="0"/>
              </a:rPr>
              <a:t>.</a:t>
            </a:r>
          </a:p>
          <a:p>
            <a:r>
              <a:rPr lang="en-US" smtClean="0">
                <a:latin typeface="Helvetica" pitchFamily="34" charset="0"/>
              </a:rPr>
              <a:t>	2.  Add arrows to cancel NO, and show equation 3.</a:t>
            </a:r>
          </a:p>
          <a:p>
            <a:r>
              <a:rPr lang="en-US" smtClean="0">
                <a:latin typeface="Helvetica" pitchFamily="34" charset="0"/>
              </a:rPr>
              <a:t>	3.  show combination of K expressions :  K</a:t>
            </a:r>
            <a:r>
              <a:rPr lang="en-US" baseline="-25000" smtClean="0">
                <a:latin typeface="Helvetica" pitchFamily="34" charset="0"/>
              </a:rPr>
              <a:t>3</a:t>
            </a:r>
            <a:r>
              <a:rPr lang="en-US" smtClean="0">
                <a:latin typeface="Helvetica" pitchFamily="34" charset="0"/>
              </a:rPr>
              <a:t> = K</a:t>
            </a:r>
            <a:r>
              <a:rPr lang="en-US" baseline="-25000" smtClean="0">
                <a:latin typeface="Helvetica" pitchFamily="34" charset="0"/>
              </a:rPr>
              <a:t>1</a:t>
            </a:r>
            <a:r>
              <a:rPr lang="en-US" smtClean="0">
                <a:latin typeface="Helvetica" pitchFamily="34" charset="0"/>
              </a:rPr>
              <a:t> x K</a:t>
            </a:r>
            <a:r>
              <a:rPr lang="en-US" baseline="-25000" smtClean="0">
                <a:latin typeface="Helvetica" pitchFamily="34" charset="0"/>
              </a:rPr>
              <a:t>2</a:t>
            </a:r>
            <a:r>
              <a:rPr lang="en-US" smtClean="0">
                <a:latin typeface="Helvetica" pitchFamily="34" charset="0"/>
              </a:rPr>
              <a:t>.</a:t>
            </a:r>
            <a:endParaRPr lang="en-US" baseline="-25000" smtClean="0">
              <a:latin typeface="Helvetica" pitchFamily="34" charset="0"/>
            </a:endParaRPr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77AB05-DEAD-43B4-B77C-7FE5DB3347DF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22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236001-E83A-4E50-B7F1-6350891E424D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23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E250BC-7F50-4888-B496-E0C766EAB5FB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25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063599-E2AF-43D5-8C6F-3BD16C997E3E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26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6705B6-8A7C-47F5-84C8-56AB60F32228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27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11DED9-9E5B-4B24-930E-A565E97D3AD0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29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C23ECF-A959-4514-B903-44A1BB2FB243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33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48294C-B939-4B59-9AEA-871D2B954F66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34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0F1AB2-391D-413F-BD80-2EA7EBBFE667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40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62D4526-EBA9-4521-8C3A-5152B7694B8F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49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106F6C-CDD1-458A-B351-4D25B554F3E1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3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51D062-CC85-4445-BF98-2ACC1D17C98F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51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020B7B-137D-4D2E-9127-C919853A2D92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52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056D8E-743B-4C42-9A29-A2F21802775C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56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02EFDE-B37D-4E83-BCB7-F7514D5C0C51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60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630E52-2328-447A-963B-D706C27354EE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4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51EE79-6BB0-4261-AFF6-E8FE902BF691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9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53F624-3DB7-4293-9090-DF0F94654F14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10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ED7579-723E-476C-B6A5-DAC667ACF64D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11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54A283-79A7-4FEF-A412-CE11235B9BAA}" type="slidenum">
              <a:rPr lang="en-US" smtClean="0">
                <a:latin typeface="Helvetica" pitchFamily="34" charset="0"/>
                <a:ea typeface="ＭＳ Ｐゴシック" charset="-128"/>
              </a:rPr>
              <a:pPr/>
              <a:t>12</a:t>
            </a:fld>
            <a:endParaRPr lang="en-US" smtClean="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rgbClr val="F7D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99"/>
          <p:cNvSpPr>
            <a:spLocks noChangeArrowheads="1"/>
          </p:cNvSpPr>
          <p:nvPr userDrawn="1"/>
        </p:nvSpPr>
        <p:spPr bwMode="auto">
          <a:xfrm>
            <a:off x="0" y="4343400"/>
            <a:ext cx="9144000" cy="2514600"/>
          </a:xfrm>
          <a:prstGeom prst="rect">
            <a:avLst/>
          </a:prstGeom>
          <a:solidFill>
            <a:srgbClr val="33535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Box 2"/>
          <p:cNvSpPr txBox="1"/>
          <p:nvPr userDrawn="1"/>
        </p:nvSpPr>
        <p:spPr>
          <a:xfrm>
            <a:off x="1447800" y="4599057"/>
            <a:ext cx="4743681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  <a:ext uri="{91240B29-F687-4f45-9708-019B960494DF}"/>
          </a:extLst>
        </p:spPr>
        <p:txBody>
          <a:bodyPr tIns="91440" bIns="91440" anchor="ctr"/>
          <a:lstStyle>
            <a:lvl1pPr eaLnBrk="0" hangingPunct="0">
              <a:defRPr sz="4000" b="1">
                <a:solidFill>
                  <a:srgbClr val="F7D3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0" hangingPunct="0">
              <a:defRPr sz="4000" b="1">
                <a:solidFill>
                  <a:schemeClr val="bg1"/>
                </a:solidFill>
              </a:defRPr>
            </a:lvl2pPr>
            <a:lvl3pPr eaLnBrk="0" hangingPunct="0">
              <a:defRPr sz="4000" b="1">
                <a:solidFill>
                  <a:schemeClr val="bg1"/>
                </a:solidFill>
              </a:defRPr>
            </a:lvl3pPr>
            <a:lvl4pPr eaLnBrk="0" hangingPunct="0">
              <a:defRPr sz="4000" b="1">
                <a:solidFill>
                  <a:schemeClr val="bg1"/>
                </a:solidFill>
              </a:defRPr>
            </a:lvl4pPr>
            <a:lvl5pPr eaLnBrk="0" hangingPunct="0">
              <a:defRPr sz="4000" b="1">
                <a:solidFill>
                  <a:schemeClr val="bg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latin typeface="Arial Rounded MT Bold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latin typeface="Arial Rounded MT Bold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latin typeface="Arial Rounded MT Bold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latin typeface="Arial Rounded MT Bold" pitchFamily="34" charset="0"/>
              </a:defRPr>
            </a:lvl9pPr>
          </a:lstStyle>
          <a:p>
            <a:pPr algn="r">
              <a:defRPr/>
            </a:pPr>
            <a:r>
              <a:rPr lang="en-US" sz="6600" b="0" dirty="0" smtClean="0"/>
              <a:t>Chapter</a:t>
            </a:r>
            <a:endParaRPr lang="en-US" sz="6600" b="0" dirty="0"/>
          </a:p>
        </p:txBody>
      </p:sp>
      <p:grpSp>
        <p:nvGrpSpPr>
          <p:cNvPr id="7" name="Group 3207"/>
          <p:cNvGrpSpPr/>
          <p:nvPr userDrawn="1"/>
        </p:nvGrpSpPr>
        <p:grpSpPr>
          <a:xfrm>
            <a:off x="2157788" y="990600"/>
            <a:ext cx="6994525" cy="3590926"/>
            <a:chOff x="147638" y="1658938"/>
            <a:chExt cx="6994525" cy="35909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107"/>
            <p:cNvSpPr>
              <a:spLocks/>
            </p:cNvSpPr>
            <p:nvPr/>
          </p:nvSpPr>
          <p:spPr bwMode="auto">
            <a:xfrm>
              <a:off x="1204913" y="1658938"/>
              <a:ext cx="1289050" cy="1108075"/>
            </a:xfrm>
            <a:custGeom>
              <a:avLst/>
              <a:gdLst>
                <a:gd name="T0" fmla="*/ 174 w 812"/>
                <a:gd name="T1" fmla="*/ 0 h 698"/>
                <a:gd name="T2" fmla="*/ 0 w 812"/>
                <a:gd name="T3" fmla="*/ 362 h 698"/>
                <a:gd name="T4" fmla="*/ 228 w 812"/>
                <a:gd name="T5" fmla="*/ 698 h 698"/>
                <a:gd name="T6" fmla="*/ 636 w 812"/>
                <a:gd name="T7" fmla="*/ 668 h 698"/>
                <a:gd name="T8" fmla="*/ 812 w 812"/>
                <a:gd name="T9" fmla="*/ 300 h 698"/>
                <a:gd name="T10" fmla="*/ 608 w 812"/>
                <a:gd name="T11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698">
                  <a:moveTo>
                    <a:pt x="174" y="0"/>
                  </a:moveTo>
                  <a:lnTo>
                    <a:pt x="0" y="362"/>
                  </a:lnTo>
                  <a:lnTo>
                    <a:pt x="228" y="698"/>
                  </a:lnTo>
                  <a:lnTo>
                    <a:pt x="636" y="668"/>
                  </a:lnTo>
                  <a:lnTo>
                    <a:pt x="812" y="300"/>
                  </a:lnTo>
                  <a:lnTo>
                    <a:pt x="608" y="0"/>
                  </a:lnTo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08"/>
            <p:cNvSpPr>
              <a:spLocks/>
            </p:cNvSpPr>
            <p:nvPr/>
          </p:nvSpPr>
          <p:spPr bwMode="auto">
            <a:xfrm>
              <a:off x="195263" y="1658938"/>
              <a:ext cx="1285875" cy="622300"/>
            </a:xfrm>
            <a:custGeom>
              <a:avLst/>
              <a:gdLst>
                <a:gd name="T0" fmla="*/ 26 w 810"/>
                <a:gd name="T1" fmla="*/ 0 h 392"/>
                <a:gd name="T2" fmla="*/ 0 w 810"/>
                <a:gd name="T3" fmla="*/ 54 h 392"/>
                <a:gd name="T4" fmla="*/ 228 w 810"/>
                <a:gd name="T5" fmla="*/ 392 h 392"/>
                <a:gd name="T6" fmla="*/ 636 w 810"/>
                <a:gd name="T7" fmla="*/ 362 h 392"/>
                <a:gd name="T8" fmla="*/ 810 w 810"/>
                <a:gd name="T9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392">
                  <a:moveTo>
                    <a:pt x="26" y="0"/>
                  </a:moveTo>
                  <a:lnTo>
                    <a:pt x="0" y="54"/>
                  </a:lnTo>
                  <a:lnTo>
                    <a:pt x="228" y="392"/>
                  </a:lnTo>
                  <a:lnTo>
                    <a:pt x="636" y="362"/>
                  </a:lnTo>
                  <a:lnTo>
                    <a:pt x="810" y="0"/>
                  </a:lnTo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09"/>
            <p:cNvSpPr>
              <a:spLocks/>
            </p:cNvSpPr>
            <p:nvPr/>
          </p:nvSpPr>
          <p:spPr bwMode="auto">
            <a:xfrm>
              <a:off x="2214563" y="2087563"/>
              <a:ext cx="1289050" cy="1165225"/>
            </a:xfrm>
            <a:custGeom>
              <a:avLst/>
              <a:gdLst>
                <a:gd name="T0" fmla="*/ 176 w 812"/>
                <a:gd name="T1" fmla="*/ 30 h 734"/>
                <a:gd name="T2" fmla="*/ 0 w 812"/>
                <a:gd name="T3" fmla="*/ 398 h 734"/>
                <a:gd name="T4" fmla="*/ 230 w 812"/>
                <a:gd name="T5" fmla="*/ 734 h 734"/>
                <a:gd name="T6" fmla="*/ 636 w 812"/>
                <a:gd name="T7" fmla="*/ 704 h 734"/>
                <a:gd name="T8" fmla="*/ 812 w 812"/>
                <a:gd name="T9" fmla="*/ 338 h 734"/>
                <a:gd name="T10" fmla="*/ 584 w 812"/>
                <a:gd name="T11" fmla="*/ 0 h 734"/>
                <a:gd name="T12" fmla="*/ 176 w 812"/>
                <a:gd name="T13" fmla="*/ 3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" h="734">
                  <a:moveTo>
                    <a:pt x="176" y="30"/>
                  </a:moveTo>
                  <a:lnTo>
                    <a:pt x="0" y="398"/>
                  </a:lnTo>
                  <a:lnTo>
                    <a:pt x="230" y="734"/>
                  </a:lnTo>
                  <a:lnTo>
                    <a:pt x="636" y="704"/>
                  </a:lnTo>
                  <a:lnTo>
                    <a:pt x="812" y="338"/>
                  </a:lnTo>
                  <a:lnTo>
                    <a:pt x="584" y="0"/>
                  </a:lnTo>
                  <a:lnTo>
                    <a:pt x="176" y="30"/>
                  </a:lnTo>
                  <a:close/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10"/>
            <p:cNvSpPr>
              <a:spLocks/>
            </p:cNvSpPr>
            <p:nvPr/>
          </p:nvSpPr>
          <p:spPr bwMode="auto">
            <a:xfrm>
              <a:off x="3224213" y="2576513"/>
              <a:ext cx="1289050" cy="1165225"/>
            </a:xfrm>
            <a:custGeom>
              <a:avLst/>
              <a:gdLst>
                <a:gd name="T0" fmla="*/ 176 w 812"/>
                <a:gd name="T1" fmla="*/ 30 h 734"/>
                <a:gd name="T2" fmla="*/ 0 w 812"/>
                <a:gd name="T3" fmla="*/ 396 h 734"/>
                <a:gd name="T4" fmla="*/ 230 w 812"/>
                <a:gd name="T5" fmla="*/ 734 h 734"/>
                <a:gd name="T6" fmla="*/ 636 w 812"/>
                <a:gd name="T7" fmla="*/ 704 h 734"/>
                <a:gd name="T8" fmla="*/ 812 w 812"/>
                <a:gd name="T9" fmla="*/ 336 h 734"/>
                <a:gd name="T10" fmla="*/ 584 w 812"/>
                <a:gd name="T11" fmla="*/ 0 h 734"/>
                <a:gd name="T12" fmla="*/ 176 w 812"/>
                <a:gd name="T13" fmla="*/ 3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" h="734">
                  <a:moveTo>
                    <a:pt x="176" y="30"/>
                  </a:moveTo>
                  <a:lnTo>
                    <a:pt x="0" y="396"/>
                  </a:lnTo>
                  <a:lnTo>
                    <a:pt x="230" y="734"/>
                  </a:lnTo>
                  <a:lnTo>
                    <a:pt x="636" y="704"/>
                  </a:lnTo>
                  <a:lnTo>
                    <a:pt x="812" y="336"/>
                  </a:lnTo>
                  <a:lnTo>
                    <a:pt x="584" y="0"/>
                  </a:lnTo>
                  <a:lnTo>
                    <a:pt x="176" y="30"/>
                  </a:lnTo>
                  <a:close/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11"/>
            <p:cNvSpPr>
              <a:spLocks/>
            </p:cNvSpPr>
            <p:nvPr/>
          </p:nvSpPr>
          <p:spPr bwMode="auto">
            <a:xfrm>
              <a:off x="4233863" y="3062288"/>
              <a:ext cx="1289050" cy="1165225"/>
            </a:xfrm>
            <a:custGeom>
              <a:avLst/>
              <a:gdLst>
                <a:gd name="T0" fmla="*/ 176 w 812"/>
                <a:gd name="T1" fmla="*/ 30 h 734"/>
                <a:gd name="T2" fmla="*/ 0 w 812"/>
                <a:gd name="T3" fmla="*/ 398 h 734"/>
                <a:gd name="T4" fmla="*/ 230 w 812"/>
                <a:gd name="T5" fmla="*/ 734 h 734"/>
                <a:gd name="T6" fmla="*/ 636 w 812"/>
                <a:gd name="T7" fmla="*/ 704 h 734"/>
                <a:gd name="T8" fmla="*/ 812 w 812"/>
                <a:gd name="T9" fmla="*/ 336 h 734"/>
                <a:gd name="T10" fmla="*/ 584 w 812"/>
                <a:gd name="T11" fmla="*/ 0 h 734"/>
                <a:gd name="T12" fmla="*/ 176 w 812"/>
                <a:gd name="T13" fmla="*/ 3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" h="734">
                  <a:moveTo>
                    <a:pt x="176" y="30"/>
                  </a:moveTo>
                  <a:lnTo>
                    <a:pt x="0" y="398"/>
                  </a:lnTo>
                  <a:lnTo>
                    <a:pt x="230" y="734"/>
                  </a:lnTo>
                  <a:lnTo>
                    <a:pt x="636" y="704"/>
                  </a:lnTo>
                  <a:lnTo>
                    <a:pt x="812" y="336"/>
                  </a:lnTo>
                  <a:lnTo>
                    <a:pt x="584" y="0"/>
                  </a:lnTo>
                  <a:lnTo>
                    <a:pt x="176" y="30"/>
                  </a:lnTo>
                  <a:close/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2"/>
            <p:cNvSpPr>
              <a:spLocks/>
            </p:cNvSpPr>
            <p:nvPr/>
          </p:nvSpPr>
          <p:spPr bwMode="auto">
            <a:xfrm>
              <a:off x="5243513" y="3548063"/>
              <a:ext cx="1289050" cy="1168400"/>
            </a:xfrm>
            <a:custGeom>
              <a:avLst/>
              <a:gdLst>
                <a:gd name="T0" fmla="*/ 176 w 812"/>
                <a:gd name="T1" fmla="*/ 30 h 736"/>
                <a:gd name="T2" fmla="*/ 0 w 812"/>
                <a:gd name="T3" fmla="*/ 398 h 736"/>
                <a:gd name="T4" fmla="*/ 230 w 812"/>
                <a:gd name="T5" fmla="*/ 736 h 736"/>
                <a:gd name="T6" fmla="*/ 636 w 812"/>
                <a:gd name="T7" fmla="*/ 704 h 736"/>
                <a:gd name="T8" fmla="*/ 812 w 812"/>
                <a:gd name="T9" fmla="*/ 338 h 736"/>
                <a:gd name="T10" fmla="*/ 584 w 812"/>
                <a:gd name="T11" fmla="*/ 0 h 736"/>
                <a:gd name="T12" fmla="*/ 176 w 812"/>
                <a:gd name="T13" fmla="*/ 3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" h="736">
                  <a:moveTo>
                    <a:pt x="176" y="30"/>
                  </a:moveTo>
                  <a:lnTo>
                    <a:pt x="0" y="398"/>
                  </a:lnTo>
                  <a:lnTo>
                    <a:pt x="230" y="736"/>
                  </a:lnTo>
                  <a:lnTo>
                    <a:pt x="636" y="704"/>
                  </a:lnTo>
                  <a:lnTo>
                    <a:pt x="812" y="338"/>
                  </a:lnTo>
                  <a:lnTo>
                    <a:pt x="584" y="0"/>
                  </a:lnTo>
                  <a:lnTo>
                    <a:pt x="176" y="30"/>
                  </a:lnTo>
                  <a:close/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13"/>
            <p:cNvSpPr>
              <a:spLocks/>
            </p:cNvSpPr>
            <p:nvPr/>
          </p:nvSpPr>
          <p:spPr bwMode="auto">
            <a:xfrm>
              <a:off x="6253163" y="4040188"/>
              <a:ext cx="876300" cy="1162050"/>
            </a:xfrm>
            <a:custGeom>
              <a:avLst/>
              <a:gdLst>
                <a:gd name="T0" fmla="*/ 552 w 552"/>
                <a:gd name="T1" fmla="*/ 0 h 732"/>
                <a:gd name="T2" fmla="*/ 176 w 552"/>
                <a:gd name="T3" fmla="*/ 28 h 732"/>
                <a:gd name="T4" fmla="*/ 0 w 552"/>
                <a:gd name="T5" fmla="*/ 394 h 732"/>
                <a:gd name="T6" fmla="*/ 230 w 552"/>
                <a:gd name="T7" fmla="*/ 732 h 732"/>
                <a:gd name="T8" fmla="*/ 552 w 552"/>
                <a:gd name="T9" fmla="*/ 708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732">
                  <a:moveTo>
                    <a:pt x="552" y="0"/>
                  </a:moveTo>
                  <a:lnTo>
                    <a:pt x="176" y="28"/>
                  </a:lnTo>
                  <a:lnTo>
                    <a:pt x="0" y="394"/>
                  </a:lnTo>
                  <a:lnTo>
                    <a:pt x="230" y="732"/>
                  </a:lnTo>
                  <a:lnTo>
                    <a:pt x="552" y="708"/>
                  </a:lnTo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14"/>
            <p:cNvSpPr>
              <a:spLocks/>
            </p:cNvSpPr>
            <p:nvPr/>
          </p:nvSpPr>
          <p:spPr bwMode="auto">
            <a:xfrm>
              <a:off x="3141663" y="1658938"/>
              <a:ext cx="1289050" cy="965200"/>
            </a:xfrm>
            <a:custGeom>
              <a:avLst/>
              <a:gdLst>
                <a:gd name="T0" fmla="*/ 130 w 812"/>
                <a:gd name="T1" fmla="*/ 0 h 608"/>
                <a:gd name="T2" fmla="*/ 0 w 812"/>
                <a:gd name="T3" fmla="*/ 270 h 608"/>
                <a:gd name="T4" fmla="*/ 228 w 812"/>
                <a:gd name="T5" fmla="*/ 608 h 608"/>
                <a:gd name="T6" fmla="*/ 636 w 812"/>
                <a:gd name="T7" fmla="*/ 578 h 608"/>
                <a:gd name="T8" fmla="*/ 812 w 812"/>
                <a:gd name="T9" fmla="*/ 210 h 608"/>
                <a:gd name="T10" fmla="*/ 670 w 812"/>
                <a:gd name="T11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2" h="608">
                  <a:moveTo>
                    <a:pt x="130" y="0"/>
                  </a:moveTo>
                  <a:lnTo>
                    <a:pt x="0" y="270"/>
                  </a:lnTo>
                  <a:lnTo>
                    <a:pt x="228" y="608"/>
                  </a:lnTo>
                  <a:lnTo>
                    <a:pt x="636" y="578"/>
                  </a:lnTo>
                  <a:lnTo>
                    <a:pt x="812" y="210"/>
                  </a:lnTo>
                  <a:lnTo>
                    <a:pt x="670" y="0"/>
                  </a:lnTo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15"/>
            <p:cNvSpPr>
              <a:spLocks/>
            </p:cNvSpPr>
            <p:nvPr/>
          </p:nvSpPr>
          <p:spPr bwMode="auto">
            <a:xfrm>
              <a:off x="4151313" y="1944688"/>
              <a:ext cx="1289050" cy="1165225"/>
            </a:xfrm>
            <a:custGeom>
              <a:avLst/>
              <a:gdLst>
                <a:gd name="T0" fmla="*/ 176 w 812"/>
                <a:gd name="T1" fmla="*/ 30 h 734"/>
                <a:gd name="T2" fmla="*/ 0 w 812"/>
                <a:gd name="T3" fmla="*/ 398 h 734"/>
                <a:gd name="T4" fmla="*/ 228 w 812"/>
                <a:gd name="T5" fmla="*/ 734 h 734"/>
                <a:gd name="T6" fmla="*/ 636 w 812"/>
                <a:gd name="T7" fmla="*/ 704 h 734"/>
                <a:gd name="T8" fmla="*/ 812 w 812"/>
                <a:gd name="T9" fmla="*/ 336 h 734"/>
                <a:gd name="T10" fmla="*/ 582 w 812"/>
                <a:gd name="T11" fmla="*/ 0 h 734"/>
                <a:gd name="T12" fmla="*/ 176 w 812"/>
                <a:gd name="T13" fmla="*/ 3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" h="734">
                  <a:moveTo>
                    <a:pt x="176" y="30"/>
                  </a:moveTo>
                  <a:lnTo>
                    <a:pt x="0" y="398"/>
                  </a:lnTo>
                  <a:lnTo>
                    <a:pt x="228" y="734"/>
                  </a:lnTo>
                  <a:lnTo>
                    <a:pt x="636" y="704"/>
                  </a:lnTo>
                  <a:lnTo>
                    <a:pt x="812" y="336"/>
                  </a:lnTo>
                  <a:lnTo>
                    <a:pt x="582" y="0"/>
                  </a:lnTo>
                  <a:lnTo>
                    <a:pt x="176" y="30"/>
                  </a:lnTo>
                  <a:close/>
                </a:path>
              </a:pathLst>
            </a:custGeom>
            <a:noFill/>
            <a:ln w="16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16"/>
            <p:cNvSpPr>
              <a:spLocks/>
            </p:cNvSpPr>
            <p:nvPr/>
          </p:nvSpPr>
          <p:spPr bwMode="auto">
            <a:xfrm>
              <a:off x="5160963" y="2430463"/>
              <a:ext cx="1289050" cy="1165225"/>
            </a:xfrm>
            <a:custGeom>
              <a:avLst/>
              <a:gdLst>
                <a:gd name="T0" fmla="*/ 176 w 812"/>
                <a:gd name="T1" fmla="*/ 30 h 734"/>
                <a:gd name="T2" fmla="*/ 0 w 812"/>
                <a:gd name="T3" fmla="*/ 398 h 734"/>
                <a:gd name="T4" fmla="*/ 228 w 812"/>
                <a:gd name="T5" fmla="*/ 734 h 734"/>
                <a:gd name="T6" fmla="*/ 636 w 812"/>
                <a:gd name="T7" fmla="*/ 704 h 734"/>
                <a:gd name="T8" fmla="*/ 812 w 812"/>
                <a:gd name="T9" fmla="*/ 338 h 734"/>
                <a:gd name="T10" fmla="*/ 582 w 812"/>
                <a:gd name="T11" fmla="*/ 0 h 734"/>
                <a:gd name="T12" fmla="*/ 176 w 812"/>
                <a:gd name="T13" fmla="*/ 3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" h="734">
                  <a:moveTo>
                    <a:pt x="176" y="30"/>
                  </a:moveTo>
                  <a:lnTo>
                    <a:pt x="0" y="398"/>
                  </a:lnTo>
                  <a:lnTo>
                    <a:pt x="228" y="734"/>
                  </a:lnTo>
                  <a:lnTo>
                    <a:pt x="636" y="704"/>
                  </a:lnTo>
                  <a:lnTo>
                    <a:pt x="812" y="338"/>
                  </a:lnTo>
                  <a:lnTo>
                    <a:pt x="582" y="0"/>
                  </a:lnTo>
                  <a:lnTo>
                    <a:pt x="176" y="30"/>
                  </a:lnTo>
                  <a:close/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17"/>
            <p:cNvSpPr>
              <a:spLocks/>
            </p:cNvSpPr>
            <p:nvPr/>
          </p:nvSpPr>
          <p:spPr bwMode="auto">
            <a:xfrm>
              <a:off x="6170613" y="2919413"/>
              <a:ext cx="958850" cy="1165225"/>
            </a:xfrm>
            <a:custGeom>
              <a:avLst/>
              <a:gdLst>
                <a:gd name="T0" fmla="*/ 604 w 604"/>
                <a:gd name="T1" fmla="*/ 30 h 734"/>
                <a:gd name="T2" fmla="*/ 582 w 604"/>
                <a:gd name="T3" fmla="*/ 0 h 734"/>
                <a:gd name="T4" fmla="*/ 176 w 604"/>
                <a:gd name="T5" fmla="*/ 30 h 734"/>
                <a:gd name="T6" fmla="*/ 0 w 604"/>
                <a:gd name="T7" fmla="*/ 396 h 734"/>
                <a:gd name="T8" fmla="*/ 228 w 604"/>
                <a:gd name="T9" fmla="*/ 734 h 734"/>
                <a:gd name="T10" fmla="*/ 604 w 604"/>
                <a:gd name="T11" fmla="*/ 706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4" h="734">
                  <a:moveTo>
                    <a:pt x="604" y="30"/>
                  </a:moveTo>
                  <a:lnTo>
                    <a:pt x="582" y="0"/>
                  </a:lnTo>
                  <a:lnTo>
                    <a:pt x="176" y="30"/>
                  </a:lnTo>
                  <a:lnTo>
                    <a:pt x="0" y="396"/>
                  </a:lnTo>
                  <a:lnTo>
                    <a:pt x="228" y="734"/>
                  </a:lnTo>
                  <a:lnTo>
                    <a:pt x="604" y="706"/>
                  </a:lnTo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18"/>
            <p:cNvSpPr>
              <a:spLocks/>
            </p:cNvSpPr>
            <p:nvPr/>
          </p:nvSpPr>
          <p:spPr bwMode="auto">
            <a:xfrm>
              <a:off x="4205288" y="1658938"/>
              <a:ext cx="1009650" cy="333375"/>
            </a:xfrm>
            <a:custGeom>
              <a:avLst/>
              <a:gdLst>
                <a:gd name="T0" fmla="*/ 0 w 636"/>
                <a:gd name="T1" fmla="*/ 0 h 210"/>
                <a:gd name="T2" fmla="*/ 142 w 636"/>
                <a:gd name="T3" fmla="*/ 210 h 210"/>
                <a:gd name="T4" fmla="*/ 548 w 636"/>
                <a:gd name="T5" fmla="*/ 180 h 210"/>
                <a:gd name="T6" fmla="*/ 636 w 636"/>
                <a:gd name="T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6" h="210">
                  <a:moveTo>
                    <a:pt x="0" y="0"/>
                  </a:moveTo>
                  <a:lnTo>
                    <a:pt x="142" y="210"/>
                  </a:lnTo>
                  <a:lnTo>
                    <a:pt x="548" y="180"/>
                  </a:lnTo>
                  <a:lnTo>
                    <a:pt x="636" y="0"/>
                  </a:lnTo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19"/>
            <p:cNvSpPr>
              <a:spLocks/>
            </p:cNvSpPr>
            <p:nvPr/>
          </p:nvSpPr>
          <p:spPr bwMode="auto">
            <a:xfrm>
              <a:off x="5075238" y="1658938"/>
              <a:ext cx="1292225" cy="819150"/>
            </a:xfrm>
            <a:custGeom>
              <a:avLst/>
              <a:gdLst>
                <a:gd name="T0" fmla="*/ 88 w 814"/>
                <a:gd name="T1" fmla="*/ 0 h 516"/>
                <a:gd name="T2" fmla="*/ 0 w 814"/>
                <a:gd name="T3" fmla="*/ 180 h 516"/>
                <a:gd name="T4" fmla="*/ 230 w 814"/>
                <a:gd name="T5" fmla="*/ 516 h 516"/>
                <a:gd name="T6" fmla="*/ 636 w 814"/>
                <a:gd name="T7" fmla="*/ 486 h 516"/>
                <a:gd name="T8" fmla="*/ 814 w 814"/>
                <a:gd name="T9" fmla="*/ 120 h 516"/>
                <a:gd name="T10" fmla="*/ 732 w 814"/>
                <a:gd name="T11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4" h="516">
                  <a:moveTo>
                    <a:pt x="88" y="0"/>
                  </a:moveTo>
                  <a:lnTo>
                    <a:pt x="0" y="180"/>
                  </a:lnTo>
                  <a:lnTo>
                    <a:pt x="230" y="516"/>
                  </a:lnTo>
                  <a:lnTo>
                    <a:pt x="636" y="486"/>
                  </a:lnTo>
                  <a:lnTo>
                    <a:pt x="814" y="120"/>
                  </a:lnTo>
                  <a:lnTo>
                    <a:pt x="732" y="0"/>
                  </a:lnTo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20"/>
            <p:cNvSpPr>
              <a:spLocks/>
            </p:cNvSpPr>
            <p:nvPr/>
          </p:nvSpPr>
          <p:spPr bwMode="auto">
            <a:xfrm>
              <a:off x="6084888" y="1798638"/>
              <a:ext cx="1044575" cy="1168400"/>
            </a:xfrm>
            <a:custGeom>
              <a:avLst/>
              <a:gdLst>
                <a:gd name="T0" fmla="*/ 658 w 658"/>
                <a:gd name="T1" fmla="*/ 108 h 736"/>
                <a:gd name="T2" fmla="*/ 584 w 658"/>
                <a:gd name="T3" fmla="*/ 0 h 736"/>
                <a:gd name="T4" fmla="*/ 178 w 658"/>
                <a:gd name="T5" fmla="*/ 32 h 736"/>
                <a:gd name="T6" fmla="*/ 0 w 658"/>
                <a:gd name="T7" fmla="*/ 398 h 736"/>
                <a:gd name="T8" fmla="*/ 230 w 658"/>
                <a:gd name="T9" fmla="*/ 736 h 736"/>
                <a:gd name="T10" fmla="*/ 636 w 658"/>
                <a:gd name="T11" fmla="*/ 706 h 736"/>
                <a:gd name="T12" fmla="*/ 658 w 658"/>
                <a:gd name="T13" fmla="*/ 66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8" h="736">
                  <a:moveTo>
                    <a:pt x="658" y="108"/>
                  </a:moveTo>
                  <a:lnTo>
                    <a:pt x="584" y="0"/>
                  </a:lnTo>
                  <a:lnTo>
                    <a:pt x="178" y="32"/>
                  </a:lnTo>
                  <a:lnTo>
                    <a:pt x="0" y="398"/>
                  </a:lnTo>
                  <a:lnTo>
                    <a:pt x="230" y="736"/>
                  </a:lnTo>
                  <a:lnTo>
                    <a:pt x="636" y="706"/>
                  </a:lnTo>
                  <a:lnTo>
                    <a:pt x="658" y="662"/>
                  </a:lnTo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121"/>
            <p:cNvSpPr>
              <a:spLocks/>
            </p:cNvSpPr>
            <p:nvPr/>
          </p:nvSpPr>
          <p:spPr bwMode="auto">
            <a:xfrm>
              <a:off x="7094538" y="2849563"/>
              <a:ext cx="34925" cy="117475"/>
            </a:xfrm>
            <a:custGeom>
              <a:avLst/>
              <a:gdLst>
                <a:gd name="T0" fmla="*/ 22 w 22"/>
                <a:gd name="T1" fmla="*/ 74 h 74"/>
                <a:gd name="T2" fmla="*/ 22 w 22"/>
                <a:gd name="T3" fmla="*/ 0 h 74"/>
                <a:gd name="T4" fmla="*/ 0 w 22"/>
                <a:gd name="T5" fmla="*/ 44 h 74"/>
                <a:gd name="T6" fmla="*/ 22 w 22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74">
                  <a:moveTo>
                    <a:pt x="22" y="74"/>
                  </a:moveTo>
                  <a:lnTo>
                    <a:pt x="22" y="0"/>
                  </a:lnTo>
                  <a:lnTo>
                    <a:pt x="0" y="44"/>
                  </a:lnTo>
                  <a:lnTo>
                    <a:pt x="22" y="74"/>
                  </a:lnTo>
                  <a:close/>
                </a:path>
              </a:pathLst>
            </a:custGeom>
            <a:noFill/>
            <a:ln w="16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122"/>
            <p:cNvSpPr>
              <a:spLocks/>
            </p:cNvSpPr>
            <p:nvPr/>
          </p:nvSpPr>
          <p:spPr bwMode="auto">
            <a:xfrm>
              <a:off x="6237288" y="1658938"/>
              <a:ext cx="844550" cy="190500"/>
            </a:xfrm>
            <a:custGeom>
              <a:avLst/>
              <a:gdLst>
                <a:gd name="T0" fmla="*/ 0 w 532"/>
                <a:gd name="T1" fmla="*/ 0 h 120"/>
                <a:gd name="T2" fmla="*/ 82 w 532"/>
                <a:gd name="T3" fmla="*/ 120 h 120"/>
                <a:gd name="T4" fmla="*/ 488 w 532"/>
                <a:gd name="T5" fmla="*/ 88 h 120"/>
                <a:gd name="T6" fmla="*/ 532 w 532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2" h="120">
                  <a:moveTo>
                    <a:pt x="0" y="0"/>
                  </a:moveTo>
                  <a:lnTo>
                    <a:pt x="82" y="120"/>
                  </a:lnTo>
                  <a:lnTo>
                    <a:pt x="488" y="88"/>
                  </a:lnTo>
                  <a:lnTo>
                    <a:pt x="532" y="0"/>
                  </a:lnTo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123"/>
            <p:cNvSpPr>
              <a:spLocks/>
            </p:cNvSpPr>
            <p:nvPr/>
          </p:nvSpPr>
          <p:spPr bwMode="auto">
            <a:xfrm>
              <a:off x="7011988" y="1658938"/>
              <a:ext cx="117475" cy="311150"/>
            </a:xfrm>
            <a:custGeom>
              <a:avLst/>
              <a:gdLst>
                <a:gd name="T0" fmla="*/ 44 w 74"/>
                <a:gd name="T1" fmla="*/ 0 h 196"/>
                <a:gd name="T2" fmla="*/ 0 w 74"/>
                <a:gd name="T3" fmla="*/ 88 h 196"/>
                <a:gd name="T4" fmla="*/ 74 w 74"/>
                <a:gd name="T5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96">
                  <a:moveTo>
                    <a:pt x="44" y="0"/>
                  </a:moveTo>
                  <a:lnTo>
                    <a:pt x="0" y="88"/>
                  </a:lnTo>
                  <a:lnTo>
                    <a:pt x="74" y="196"/>
                  </a:lnTo>
                </a:path>
              </a:pathLst>
            </a:custGeom>
            <a:noFill/>
            <a:ln w="16">
              <a:solidFill>
                <a:srgbClr val="FCEA10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124"/>
            <p:cNvSpPr>
              <a:spLocks/>
            </p:cNvSpPr>
            <p:nvPr/>
          </p:nvSpPr>
          <p:spPr bwMode="auto">
            <a:xfrm>
              <a:off x="3459163" y="25765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18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0 w 58"/>
                <a:gd name="T23" fmla="*/ 40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8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125"/>
            <p:cNvSpPr>
              <a:spLocks/>
            </p:cNvSpPr>
            <p:nvPr/>
          </p:nvSpPr>
          <p:spPr bwMode="auto">
            <a:xfrm>
              <a:off x="3094038" y="20431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4 h 58"/>
                <a:gd name="T30" fmla="*/ 16 w 58"/>
                <a:gd name="T31" fmla="*/ 54 h 58"/>
                <a:gd name="T32" fmla="*/ 22 w 58"/>
                <a:gd name="T33" fmla="*/ 56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18 h 58"/>
                <a:gd name="T52" fmla="*/ 52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22" y="56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18"/>
                  </a:lnTo>
                  <a:lnTo>
                    <a:pt x="52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126"/>
            <p:cNvSpPr>
              <a:spLocks/>
            </p:cNvSpPr>
            <p:nvPr/>
          </p:nvSpPr>
          <p:spPr bwMode="auto">
            <a:xfrm>
              <a:off x="2449513" y="209073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18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0 w 58"/>
                <a:gd name="T23" fmla="*/ 38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127"/>
            <p:cNvSpPr>
              <a:spLocks/>
            </p:cNvSpPr>
            <p:nvPr/>
          </p:nvSpPr>
          <p:spPr bwMode="auto">
            <a:xfrm>
              <a:off x="2166938" y="2671763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20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4 w 58"/>
                <a:gd name="T15" fmla="*/ 18 h 60"/>
                <a:gd name="T16" fmla="*/ 4 w 58"/>
                <a:gd name="T17" fmla="*/ 18 h 60"/>
                <a:gd name="T18" fmla="*/ 2 w 58"/>
                <a:gd name="T19" fmla="*/ 22 h 60"/>
                <a:gd name="T20" fmla="*/ 0 w 58"/>
                <a:gd name="T21" fmla="*/ 28 h 60"/>
                <a:gd name="T22" fmla="*/ 2 w 58"/>
                <a:gd name="T23" fmla="*/ 40 h 60"/>
                <a:gd name="T24" fmla="*/ 8 w 58"/>
                <a:gd name="T25" fmla="*/ 50 h 60"/>
                <a:gd name="T26" fmla="*/ 12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40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8 h 60"/>
                <a:gd name="T48" fmla="*/ 58 w 58"/>
                <a:gd name="T49" fmla="*/ 32 h 60"/>
                <a:gd name="T50" fmla="*/ 58 w 58"/>
                <a:gd name="T51" fmla="*/ 20 h 60"/>
                <a:gd name="T52" fmla="*/ 52 w 58"/>
                <a:gd name="T53" fmla="*/ 10 h 60"/>
                <a:gd name="T54" fmla="*/ 48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40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58" y="32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128"/>
            <p:cNvSpPr>
              <a:spLocks/>
            </p:cNvSpPr>
            <p:nvPr/>
          </p:nvSpPr>
          <p:spPr bwMode="auto">
            <a:xfrm>
              <a:off x="2532063" y="320833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6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6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2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6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129"/>
            <p:cNvSpPr>
              <a:spLocks/>
            </p:cNvSpPr>
            <p:nvPr/>
          </p:nvSpPr>
          <p:spPr bwMode="auto">
            <a:xfrm>
              <a:off x="1522413" y="2719388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20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8 h 60"/>
                <a:gd name="T16" fmla="*/ 2 w 58"/>
                <a:gd name="T17" fmla="*/ 18 h 60"/>
                <a:gd name="T18" fmla="*/ 0 w 58"/>
                <a:gd name="T19" fmla="*/ 24 h 60"/>
                <a:gd name="T20" fmla="*/ 0 w 58"/>
                <a:gd name="T21" fmla="*/ 28 h 60"/>
                <a:gd name="T22" fmla="*/ 2 w 58"/>
                <a:gd name="T23" fmla="*/ 40 h 60"/>
                <a:gd name="T24" fmla="*/ 6 w 58"/>
                <a:gd name="T25" fmla="*/ 50 h 60"/>
                <a:gd name="T26" fmla="*/ 12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8 h 60"/>
                <a:gd name="T48" fmla="*/ 58 w 58"/>
                <a:gd name="T49" fmla="*/ 32 h 60"/>
                <a:gd name="T50" fmla="*/ 56 w 58"/>
                <a:gd name="T51" fmla="*/ 20 h 60"/>
                <a:gd name="T52" fmla="*/ 52 w 58"/>
                <a:gd name="T53" fmla="*/ 10 h 60"/>
                <a:gd name="T54" fmla="*/ 46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6" y="50"/>
                  </a:lnTo>
                  <a:lnTo>
                    <a:pt x="1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130"/>
            <p:cNvSpPr>
              <a:spLocks/>
            </p:cNvSpPr>
            <p:nvPr/>
          </p:nvSpPr>
          <p:spPr bwMode="auto">
            <a:xfrm>
              <a:off x="1157288" y="218598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4 w 58"/>
                <a:gd name="T15" fmla="*/ 16 h 58"/>
                <a:gd name="T16" fmla="*/ 4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40 w 58"/>
                <a:gd name="T37" fmla="*/ 58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8 w 58"/>
                <a:gd name="T51" fmla="*/ 20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40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131"/>
            <p:cNvSpPr>
              <a:spLocks/>
            </p:cNvSpPr>
            <p:nvPr/>
          </p:nvSpPr>
          <p:spPr bwMode="auto">
            <a:xfrm>
              <a:off x="512763" y="2233613"/>
              <a:ext cx="92075" cy="92075"/>
            </a:xfrm>
            <a:custGeom>
              <a:avLst/>
              <a:gdLst>
                <a:gd name="T0" fmla="*/ 42 w 58"/>
                <a:gd name="T1" fmla="*/ 4 h 58"/>
                <a:gd name="T2" fmla="*/ 42 w 58"/>
                <a:gd name="T3" fmla="*/ 4 h 58"/>
                <a:gd name="T4" fmla="*/ 36 w 58"/>
                <a:gd name="T5" fmla="*/ 2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40 h 58"/>
                <a:gd name="T24" fmla="*/ 6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8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4 h 58"/>
                <a:gd name="T58" fmla="*/ 42 w 58"/>
                <a:gd name="T59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6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132"/>
            <p:cNvSpPr>
              <a:spLocks/>
            </p:cNvSpPr>
            <p:nvPr/>
          </p:nvSpPr>
          <p:spPr bwMode="auto">
            <a:xfrm>
              <a:off x="147638" y="17002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40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8 w 58"/>
                <a:gd name="T51" fmla="*/ 18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40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18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133"/>
            <p:cNvSpPr>
              <a:spLocks/>
            </p:cNvSpPr>
            <p:nvPr/>
          </p:nvSpPr>
          <p:spPr bwMode="auto">
            <a:xfrm>
              <a:off x="3176588" y="31607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2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4 w 58"/>
                <a:gd name="T15" fmla="*/ 16 h 58"/>
                <a:gd name="T16" fmla="*/ 4 w 58"/>
                <a:gd name="T17" fmla="*/ 16 h 58"/>
                <a:gd name="T18" fmla="*/ 2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40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8 w 58"/>
                <a:gd name="T51" fmla="*/ 18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40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18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134"/>
            <p:cNvSpPr>
              <a:spLocks/>
            </p:cNvSpPr>
            <p:nvPr/>
          </p:nvSpPr>
          <p:spPr bwMode="auto">
            <a:xfrm>
              <a:off x="4468813" y="3062288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18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8 h 60"/>
                <a:gd name="T16" fmla="*/ 2 w 58"/>
                <a:gd name="T17" fmla="*/ 18 h 60"/>
                <a:gd name="T18" fmla="*/ 0 w 58"/>
                <a:gd name="T19" fmla="*/ 22 h 60"/>
                <a:gd name="T20" fmla="*/ 0 w 58"/>
                <a:gd name="T21" fmla="*/ 28 h 60"/>
                <a:gd name="T22" fmla="*/ 0 w 58"/>
                <a:gd name="T23" fmla="*/ 40 h 60"/>
                <a:gd name="T24" fmla="*/ 6 w 58"/>
                <a:gd name="T25" fmla="*/ 50 h 60"/>
                <a:gd name="T26" fmla="*/ 10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8 h 60"/>
                <a:gd name="T48" fmla="*/ 58 w 58"/>
                <a:gd name="T49" fmla="*/ 32 h 60"/>
                <a:gd name="T50" fmla="*/ 56 w 58"/>
                <a:gd name="T51" fmla="*/ 20 h 60"/>
                <a:gd name="T52" fmla="*/ 50 w 58"/>
                <a:gd name="T53" fmla="*/ 10 h 60"/>
                <a:gd name="T54" fmla="*/ 46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6" y="50"/>
                  </a:lnTo>
                  <a:lnTo>
                    <a:pt x="10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135"/>
            <p:cNvSpPr>
              <a:spLocks/>
            </p:cNvSpPr>
            <p:nvPr/>
          </p:nvSpPr>
          <p:spPr bwMode="auto">
            <a:xfrm>
              <a:off x="4103688" y="252888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136"/>
            <p:cNvSpPr>
              <a:spLocks/>
            </p:cNvSpPr>
            <p:nvPr/>
          </p:nvSpPr>
          <p:spPr bwMode="auto">
            <a:xfrm>
              <a:off x="3459163" y="25765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18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0 w 58"/>
                <a:gd name="T23" fmla="*/ 40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8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137"/>
            <p:cNvSpPr>
              <a:spLocks/>
            </p:cNvSpPr>
            <p:nvPr/>
          </p:nvSpPr>
          <p:spPr bwMode="auto">
            <a:xfrm>
              <a:off x="3176588" y="31607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2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4 w 58"/>
                <a:gd name="T15" fmla="*/ 16 h 58"/>
                <a:gd name="T16" fmla="*/ 4 w 58"/>
                <a:gd name="T17" fmla="*/ 16 h 58"/>
                <a:gd name="T18" fmla="*/ 2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40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8 w 58"/>
                <a:gd name="T51" fmla="*/ 18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40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18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138"/>
            <p:cNvSpPr>
              <a:spLocks/>
            </p:cNvSpPr>
            <p:nvPr/>
          </p:nvSpPr>
          <p:spPr bwMode="auto">
            <a:xfrm>
              <a:off x="3541713" y="3694113"/>
              <a:ext cx="92075" cy="92075"/>
            </a:xfrm>
            <a:custGeom>
              <a:avLst/>
              <a:gdLst>
                <a:gd name="T0" fmla="*/ 42 w 58"/>
                <a:gd name="T1" fmla="*/ 4 h 58"/>
                <a:gd name="T2" fmla="*/ 42 w 58"/>
                <a:gd name="T3" fmla="*/ 4 h 58"/>
                <a:gd name="T4" fmla="*/ 36 w 58"/>
                <a:gd name="T5" fmla="*/ 2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40 h 58"/>
                <a:gd name="T24" fmla="*/ 6 w 58"/>
                <a:gd name="T25" fmla="*/ 50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8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2 h 58"/>
                <a:gd name="T50" fmla="*/ 56 w 58"/>
                <a:gd name="T51" fmla="*/ 20 h 58"/>
                <a:gd name="T52" fmla="*/ 52 w 58"/>
                <a:gd name="T53" fmla="*/ 10 h 58"/>
                <a:gd name="T54" fmla="*/ 46 w 58"/>
                <a:gd name="T55" fmla="*/ 6 h 58"/>
                <a:gd name="T56" fmla="*/ 42 w 58"/>
                <a:gd name="T57" fmla="*/ 4 h 58"/>
                <a:gd name="T58" fmla="*/ 42 w 58"/>
                <a:gd name="T59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6" y="50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139"/>
            <p:cNvSpPr>
              <a:spLocks/>
            </p:cNvSpPr>
            <p:nvPr/>
          </p:nvSpPr>
          <p:spPr bwMode="auto">
            <a:xfrm>
              <a:off x="4186238" y="364648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2 w 58"/>
                <a:gd name="T7" fmla="*/ 0 h 58"/>
                <a:gd name="T8" fmla="*/ 20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4 w 58"/>
                <a:gd name="T15" fmla="*/ 16 h 58"/>
                <a:gd name="T16" fmla="*/ 4 w 58"/>
                <a:gd name="T17" fmla="*/ 16 h 58"/>
                <a:gd name="T18" fmla="*/ 2 w 58"/>
                <a:gd name="T19" fmla="*/ 22 h 58"/>
                <a:gd name="T20" fmla="*/ 0 w 58"/>
                <a:gd name="T21" fmla="*/ 28 h 58"/>
                <a:gd name="T22" fmla="*/ 2 w 58"/>
                <a:gd name="T23" fmla="*/ 40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40 w 58"/>
                <a:gd name="T37" fmla="*/ 58 h 58"/>
                <a:gd name="T38" fmla="*/ 50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8 w 58"/>
                <a:gd name="T51" fmla="*/ 20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40" y="58"/>
                  </a:lnTo>
                  <a:lnTo>
                    <a:pt x="50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Freeform 140"/>
            <p:cNvSpPr>
              <a:spLocks/>
            </p:cNvSpPr>
            <p:nvPr/>
          </p:nvSpPr>
          <p:spPr bwMode="auto">
            <a:xfrm>
              <a:off x="5478463" y="355123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0 w 58"/>
                <a:gd name="T23" fmla="*/ 38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Freeform 141"/>
            <p:cNvSpPr>
              <a:spLocks/>
            </p:cNvSpPr>
            <p:nvPr/>
          </p:nvSpPr>
          <p:spPr bwMode="auto">
            <a:xfrm>
              <a:off x="5113338" y="3014663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20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8 h 60"/>
                <a:gd name="T16" fmla="*/ 2 w 58"/>
                <a:gd name="T17" fmla="*/ 18 h 60"/>
                <a:gd name="T18" fmla="*/ 0 w 58"/>
                <a:gd name="T19" fmla="*/ 22 h 60"/>
                <a:gd name="T20" fmla="*/ 0 w 58"/>
                <a:gd name="T21" fmla="*/ 28 h 60"/>
                <a:gd name="T22" fmla="*/ 2 w 58"/>
                <a:gd name="T23" fmla="*/ 40 h 60"/>
                <a:gd name="T24" fmla="*/ 8 w 58"/>
                <a:gd name="T25" fmla="*/ 50 h 60"/>
                <a:gd name="T26" fmla="*/ 12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8 h 60"/>
                <a:gd name="T48" fmla="*/ 58 w 58"/>
                <a:gd name="T49" fmla="*/ 32 h 60"/>
                <a:gd name="T50" fmla="*/ 56 w 58"/>
                <a:gd name="T51" fmla="*/ 20 h 60"/>
                <a:gd name="T52" fmla="*/ 52 w 58"/>
                <a:gd name="T53" fmla="*/ 10 h 60"/>
                <a:gd name="T54" fmla="*/ 48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Freeform 142"/>
            <p:cNvSpPr>
              <a:spLocks/>
            </p:cNvSpPr>
            <p:nvPr/>
          </p:nvSpPr>
          <p:spPr bwMode="auto">
            <a:xfrm>
              <a:off x="4468813" y="3062288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18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8 h 60"/>
                <a:gd name="T16" fmla="*/ 2 w 58"/>
                <a:gd name="T17" fmla="*/ 18 h 60"/>
                <a:gd name="T18" fmla="*/ 0 w 58"/>
                <a:gd name="T19" fmla="*/ 22 h 60"/>
                <a:gd name="T20" fmla="*/ 0 w 58"/>
                <a:gd name="T21" fmla="*/ 28 h 60"/>
                <a:gd name="T22" fmla="*/ 0 w 58"/>
                <a:gd name="T23" fmla="*/ 40 h 60"/>
                <a:gd name="T24" fmla="*/ 6 w 58"/>
                <a:gd name="T25" fmla="*/ 50 h 60"/>
                <a:gd name="T26" fmla="*/ 10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8 h 60"/>
                <a:gd name="T48" fmla="*/ 58 w 58"/>
                <a:gd name="T49" fmla="*/ 32 h 60"/>
                <a:gd name="T50" fmla="*/ 56 w 58"/>
                <a:gd name="T51" fmla="*/ 20 h 60"/>
                <a:gd name="T52" fmla="*/ 50 w 58"/>
                <a:gd name="T53" fmla="*/ 10 h 60"/>
                <a:gd name="T54" fmla="*/ 46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6" y="50"/>
                  </a:lnTo>
                  <a:lnTo>
                    <a:pt x="10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Freeform 143"/>
            <p:cNvSpPr>
              <a:spLocks/>
            </p:cNvSpPr>
            <p:nvPr/>
          </p:nvSpPr>
          <p:spPr bwMode="auto">
            <a:xfrm>
              <a:off x="4186238" y="364648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2 w 58"/>
                <a:gd name="T7" fmla="*/ 0 h 58"/>
                <a:gd name="T8" fmla="*/ 20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4 w 58"/>
                <a:gd name="T15" fmla="*/ 16 h 58"/>
                <a:gd name="T16" fmla="*/ 4 w 58"/>
                <a:gd name="T17" fmla="*/ 16 h 58"/>
                <a:gd name="T18" fmla="*/ 2 w 58"/>
                <a:gd name="T19" fmla="*/ 22 h 58"/>
                <a:gd name="T20" fmla="*/ 0 w 58"/>
                <a:gd name="T21" fmla="*/ 28 h 58"/>
                <a:gd name="T22" fmla="*/ 2 w 58"/>
                <a:gd name="T23" fmla="*/ 40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40 w 58"/>
                <a:gd name="T37" fmla="*/ 58 h 58"/>
                <a:gd name="T38" fmla="*/ 50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8 w 58"/>
                <a:gd name="T51" fmla="*/ 20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40" y="58"/>
                  </a:lnTo>
                  <a:lnTo>
                    <a:pt x="50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Freeform 144"/>
            <p:cNvSpPr>
              <a:spLocks/>
            </p:cNvSpPr>
            <p:nvPr/>
          </p:nvSpPr>
          <p:spPr bwMode="auto">
            <a:xfrm>
              <a:off x="4551363" y="4179888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20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8 h 60"/>
                <a:gd name="T16" fmla="*/ 2 w 58"/>
                <a:gd name="T17" fmla="*/ 18 h 60"/>
                <a:gd name="T18" fmla="*/ 0 w 58"/>
                <a:gd name="T19" fmla="*/ 24 h 60"/>
                <a:gd name="T20" fmla="*/ 0 w 58"/>
                <a:gd name="T21" fmla="*/ 28 h 60"/>
                <a:gd name="T22" fmla="*/ 2 w 58"/>
                <a:gd name="T23" fmla="*/ 40 h 60"/>
                <a:gd name="T24" fmla="*/ 8 w 58"/>
                <a:gd name="T25" fmla="*/ 50 h 60"/>
                <a:gd name="T26" fmla="*/ 12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4 h 60"/>
                <a:gd name="T44" fmla="*/ 56 w 58"/>
                <a:gd name="T45" fmla="*/ 44 h 60"/>
                <a:gd name="T46" fmla="*/ 58 w 58"/>
                <a:gd name="T47" fmla="*/ 38 h 60"/>
                <a:gd name="T48" fmla="*/ 58 w 58"/>
                <a:gd name="T49" fmla="*/ 32 h 60"/>
                <a:gd name="T50" fmla="*/ 56 w 58"/>
                <a:gd name="T51" fmla="*/ 20 h 60"/>
                <a:gd name="T52" fmla="*/ 52 w 58"/>
                <a:gd name="T53" fmla="*/ 10 h 60"/>
                <a:gd name="T54" fmla="*/ 46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8" y="38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Freeform 145"/>
            <p:cNvSpPr>
              <a:spLocks/>
            </p:cNvSpPr>
            <p:nvPr/>
          </p:nvSpPr>
          <p:spPr bwMode="auto">
            <a:xfrm>
              <a:off x="5195888" y="4132263"/>
              <a:ext cx="95250" cy="95250"/>
            </a:xfrm>
            <a:custGeom>
              <a:avLst/>
              <a:gdLst>
                <a:gd name="T0" fmla="*/ 42 w 60"/>
                <a:gd name="T1" fmla="*/ 4 h 60"/>
                <a:gd name="T2" fmla="*/ 42 w 60"/>
                <a:gd name="T3" fmla="*/ 4 h 60"/>
                <a:gd name="T4" fmla="*/ 36 w 60"/>
                <a:gd name="T5" fmla="*/ 2 h 60"/>
                <a:gd name="T6" fmla="*/ 32 w 60"/>
                <a:gd name="T7" fmla="*/ 0 h 60"/>
                <a:gd name="T8" fmla="*/ 20 w 60"/>
                <a:gd name="T9" fmla="*/ 2 h 60"/>
                <a:gd name="T10" fmla="*/ 10 w 60"/>
                <a:gd name="T11" fmla="*/ 8 h 60"/>
                <a:gd name="T12" fmla="*/ 6 w 60"/>
                <a:gd name="T13" fmla="*/ 12 h 60"/>
                <a:gd name="T14" fmla="*/ 4 w 60"/>
                <a:gd name="T15" fmla="*/ 18 h 60"/>
                <a:gd name="T16" fmla="*/ 4 w 60"/>
                <a:gd name="T17" fmla="*/ 18 h 60"/>
                <a:gd name="T18" fmla="*/ 2 w 60"/>
                <a:gd name="T19" fmla="*/ 22 h 60"/>
                <a:gd name="T20" fmla="*/ 0 w 60"/>
                <a:gd name="T21" fmla="*/ 28 h 60"/>
                <a:gd name="T22" fmla="*/ 2 w 60"/>
                <a:gd name="T23" fmla="*/ 40 h 60"/>
                <a:gd name="T24" fmla="*/ 8 w 60"/>
                <a:gd name="T25" fmla="*/ 50 h 60"/>
                <a:gd name="T26" fmla="*/ 12 w 60"/>
                <a:gd name="T27" fmla="*/ 54 h 60"/>
                <a:gd name="T28" fmla="*/ 16 w 60"/>
                <a:gd name="T29" fmla="*/ 56 h 60"/>
                <a:gd name="T30" fmla="*/ 16 w 60"/>
                <a:gd name="T31" fmla="*/ 56 h 60"/>
                <a:gd name="T32" fmla="*/ 22 w 60"/>
                <a:gd name="T33" fmla="*/ 58 h 60"/>
                <a:gd name="T34" fmla="*/ 28 w 60"/>
                <a:gd name="T35" fmla="*/ 60 h 60"/>
                <a:gd name="T36" fmla="*/ 40 w 60"/>
                <a:gd name="T37" fmla="*/ 58 h 60"/>
                <a:gd name="T38" fmla="*/ 50 w 60"/>
                <a:gd name="T39" fmla="*/ 52 h 60"/>
                <a:gd name="T40" fmla="*/ 54 w 60"/>
                <a:gd name="T41" fmla="*/ 48 h 60"/>
                <a:gd name="T42" fmla="*/ 56 w 60"/>
                <a:gd name="T43" fmla="*/ 42 h 60"/>
                <a:gd name="T44" fmla="*/ 56 w 60"/>
                <a:gd name="T45" fmla="*/ 42 h 60"/>
                <a:gd name="T46" fmla="*/ 58 w 60"/>
                <a:gd name="T47" fmla="*/ 38 h 60"/>
                <a:gd name="T48" fmla="*/ 60 w 60"/>
                <a:gd name="T49" fmla="*/ 32 h 60"/>
                <a:gd name="T50" fmla="*/ 58 w 60"/>
                <a:gd name="T51" fmla="*/ 20 h 60"/>
                <a:gd name="T52" fmla="*/ 52 w 60"/>
                <a:gd name="T53" fmla="*/ 10 h 60"/>
                <a:gd name="T54" fmla="*/ 48 w 60"/>
                <a:gd name="T55" fmla="*/ 6 h 60"/>
                <a:gd name="T56" fmla="*/ 42 w 60"/>
                <a:gd name="T57" fmla="*/ 4 h 60"/>
                <a:gd name="T58" fmla="*/ 42 w 60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40" y="58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Freeform 146"/>
            <p:cNvSpPr>
              <a:spLocks/>
            </p:cNvSpPr>
            <p:nvPr/>
          </p:nvSpPr>
          <p:spPr bwMode="auto">
            <a:xfrm>
              <a:off x="6488113" y="4037013"/>
              <a:ext cx="92075" cy="92075"/>
            </a:xfrm>
            <a:custGeom>
              <a:avLst/>
              <a:gdLst>
                <a:gd name="T0" fmla="*/ 42 w 58"/>
                <a:gd name="T1" fmla="*/ 4 h 58"/>
                <a:gd name="T2" fmla="*/ 42 w 58"/>
                <a:gd name="T3" fmla="*/ 4 h 58"/>
                <a:gd name="T4" fmla="*/ 36 w 58"/>
                <a:gd name="T5" fmla="*/ 2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40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8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4 h 58"/>
                <a:gd name="T58" fmla="*/ 42 w 58"/>
                <a:gd name="T59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Freeform 147"/>
            <p:cNvSpPr>
              <a:spLocks/>
            </p:cNvSpPr>
            <p:nvPr/>
          </p:nvSpPr>
          <p:spPr bwMode="auto">
            <a:xfrm>
              <a:off x="6122988" y="35036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8 w 58"/>
                <a:gd name="T51" fmla="*/ 18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18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Freeform 148"/>
            <p:cNvSpPr>
              <a:spLocks/>
            </p:cNvSpPr>
            <p:nvPr/>
          </p:nvSpPr>
          <p:spPr bwMode="auto">
            <a:xfrm>
              <a:off x="5478463" y="355123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0 w 58"/>
                <a:gd name="T23" fmla="*/ 38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Freeform 149"/>
            <p:cNvSpPr>
              <a:spLocks/>
            </p:cNvSpPr>
            <p:nvPr/>
          </p:nvSpPr>
          <p:spPr bwMode="auto">
            <a:xfrm>
              <a:off x="5195888" y="4132263"/>
              <a:ext cx="95250" cy="95250"/>
            </a:xfrm>
            <a:custGeom>
              <a:avLst/>
              <a:gdLst>
                <a:gd name="T0" fmla="*/ 42 w 60"/>
                <a:gd name="T1" fmla="*/ 4 h 60"/>
                <a:gd name="T2" fmla="*/ 42 w 60"/>
                <a:gd name="T3" fmla="*/ 4 h 60"/>
                <a:gd name="T4" fmla="*/ 36 w 60"/>
                <a:gd name="T5" fmla="*/ 2 h 60"/>
                <a:gd name="T6" fmla="*/ 32 w 60"/>
                <a:gd name="T7" fmla="*/ 0 h 60"/>
                <a:gd name="T8" fmla="*/ 20 w 60"/>
                <a:gd name="T9" fmla="*/ 2 h 60"/>
                <a:gd name="T10" fmla="*/ 10 w 60"/>
                <a:gd name="T11" fmla="*/ 8 h 60"/>
                <a:gd name="T12" fmla="*/ 6 w 60"/>
                <a:gd name="T13" fmla="*/ 12 h 60"/>
                <a:gd name="T14" fmla="*/ 4 w 60"/>
                <a:gd name="T15" fmla="*/ 18 h 60"/>
                <a:gd name="T16" fmla="*/ 4 w 60"/>
                <a:gd name="T17" fmla="*/ 18 h 60"/>
                <a:gd name="T18" fmla="*/ 2 w 60"/>
                <a:gd name="T19" fmla="*/ 22 h 60"/>
                <a:gd name="T20" fmla="*/ 0 w 60"/>
                <a:gd name="T21" fmla="*/ 28 h 60"/>
                <a:gd name="T22" fmla="*/ 2 w 60"/>
                <a:gd name="T23" fmla="*/ 40 h 60"/>
                <a:gd name="T24" fmla="*/ 8 w 60"/>
                <a:gd name="T25" fmla="*/ 50 h 60"/>
                <a:gd name="T26" fmla="*/ 12 w 60"/>
                <a:gd name="T27" fmla="*/ 54 h 60"/>
                <a:gd name="T28" fmla="*/ 16 w 60"/>
                <a:gd name="T29" fmla="*/ 56 h 60"/>
                <a:gd name="T30" fmla="*/ 16 w 60"/>
                <a:gd name="T31" fmla="*/ 56 h 60"/>
                <a:gd name="T32" fmla="*/ 22 w 60"/>
                <a:gd name="T33" fmla="*/ 58 h 60"/>
                <a:gd name="T34" fmla="*/ 28 w 60"/>
                <a:gd name="T35" fmla="*/ 60 h 60"/>
                <a:gd name="T36" fmla="*/ 40 w 60"/>
                <a:gd name="T37" fmla="*/ 58 h 60"/>
                <a:gd name="T38" fmla="*/ 50 w 60"/>
                <a:gd name="T39" fmla="*/ 52 h 60"/>
                <a:gd name="T40" fmla="*/ 54 w 60"/>
                <a:gd name="T41" fmla="*/ 48 h 60"/>
                <a:gd name="T42" fmla="*/ 56 w 60"/>
                <a:gd name="T43" fmla="*/ 42 h 60"/>
                <a:gd name="T44" fmla="*/ 56 w 60"/>
                <a:gd name="T45" fmla="*/ 42 h 60"/>
                <a:gd name="T46" fmla="*/ 58 w 60"/>
                <a:gd name="T47" fmla="*/ 38 h 60"/>
                <a:gd name="T48" fmla="*/ 60 w 60"/>
                <a:gd name="T49" fmla="*/ 32 h 60"/>
                <a:gd name="T50" fmla="*/ 58 w 60"/>
                <a:gd name="T51" fmla="*/ 20 h 60"/>
                <a:gd name="T52" fmla="*/ 52 w 60"/>
                <a:gd name="T53" fmla="*/ 10 h 60"/>
                <a:gd name="T54" fmla="*/ 48 w 60"/>
                <a:gd name="T55" fmla="*/ 6 h 60"/>
                <a:gd name="T56" fmla="*/ 42 w 60"/>
                <a:gd name="T57" fmla="*/ 4 h 60"/>
                <a:gd name="T58" fmla="*/ 42 w 60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40" y="58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Freeform 150"/>
            <p:cNvSpPr>
              <a:spLocks/>
            </p:cNvSpPr>
            <p:nvPr/>
          </p:nvSpPr>
          <p:spPr bwMode="auto">
            <a:xfrm>
              <a:off x="5561013" y="466883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6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2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2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2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Freeform 151"/>
            <p:cNvSpPr>
              <a:spLocks/>
            </p:cNvSpPr>
            <p:nvPr/>
          </p:nvSpPr>
          <p:spPr bwMode="auto">
            <a:xfrm>
              <a:off x="6205538" y="4621213"/>
              <a:ext cx="95250" cy="92075"/>
            </a:xfrm>
            <a:custGeom>
              <a:avLst/>
              <a:gdLst>
                <a:gd name="T0" fmla="*/ 42 w 60"/>
                <a:gd name="T1" fmla="*/ 2 h 58"/>
                <a:gd name="T2" fmla="*/ 42 w 60"/>
                <a:gd name="T3" fmla="*/ 2 h 58"/>
                <a:gd name="T4" fmla="*/ 36 w 60"/>
                <a:gd name="T5" fmla="*/ 0 h 58"/>
                <a:gd name="T6" fmla="*/ 32 w 60"/>
                <a:gd name="T7" fmla="*/ 0 h 58"/>
                <a:gd name="T8" fmla="*/ 20 w 60"/>
                <a:gd name="T9" fmla="*/ 2 h 58"/>
                <a:gd name="T10" fmla="*/ 10 w 60"/>
                <a:gd name="T11" fmla="*/ 6 h 58"/>
                <a:gd name="T12" fmla="*/ 6 w 60"/>
                <a:gd name="T13" fmla="*/ 10 h 58"/>
                <a:gd name="T14" fmla="*/ 4 w 60"/>
                <a:gd name="T15" fmla="*/ 16 h 58"/>
                <a:gd name="T16" fmla="*/ 4 w 60"/>
                <a:gd name="T17" fmla="*/ 16 h 58"/>
                <a:gd name="T18" fmla="*/ 2 w 60"/>
                <a:gd name="T19" fmla="*/ 22 h 58"/>
                <a:gd name="T20" fmla="*/ 0 w 60"/>
                <a:gd name="T21" fmla="*/ 28 h 58"/>
                <a:gd name="T22" fmla="*/ 2 w 60"/>
                <a:gd name="T23" fmla="*/ 38 h 58"/>
                <a:gd name="T24" fmla="*/ 8 w 60"/>
                <a:gd name="T25" fmla="*/ 48 h 58"/>
                <a:gd name="T26" fmla="*/ 12 w 60"/>
                <a:gd name="T27" fmla="*/ 52 h 58"/>
                <a:gd name="T28" fmla="*/ 16 w 60"/>
                <a:gd name="T29" fmla="*/ 56 h 58"/>
                <a:gd name="T30" fmla="*/ 16 w 60"/>
                <a:gd name="T31" fmla="*/ 56 h 58"/>
                <a:gd name="T32" fmla="*/ 22 w 60"/>
                <a:gd name="T33" fmla="*/ 58 h 58"/>
                <a:gd name="T34" fmla="*/ 28 w 60"/>
                <a:gd name="T35" fmla="*/ 58 h 58"/>
                <a:gd name="T36" fmla="*/ 40 w 60"/>
                <a:gd name="T37" fmla="*/ 56 h 58"/>
                <a:gd name="T38" fmla="*/ 50 w 60"/>
                <a:gd name="T39" fmla="*/ 50 h 58"/>
                <a:gd name="T40" fmla="*/ 54 w 60"/>
                <a:gd name="T41" fmla="*/ 46 h 58"/>
                <a:gd name="T42" fmla="*/ 56 w 60"/>
                <a:gd name="T43" fmla="*/ 42 h 58"/>
                <a:gd name="T44" fmla="*/ 56 w 60"/>
                <a:gd name="T45" fmla="*/ 42 h 58"/>
                <a:gd name="T46" fmla="*/ 58 w 60"/>
                <a:gd name="T47" fmla="*/ 36 h 58"/>
                <a:gd name="T48" fmla="*/ 60 w 60"/>
                <a:gd name="T49" fmla="*/ 30 h 58"/>
                <a:gd name="T50" fmla="*/ 58 w 60"/>
                <a:gd name="T51" fmla="*/ 20 h 58"/>
                <a:gd name="T52" fmla="*/ 52 w 60"/>
                <a:gd name="T53" fmla="*/ 10 h 58"/>
                <a:gd name="T54" fmla="*/ 48 w 60"/>
                <a:gd name="T55" fmla="*/ 6 h 58"/>
                <a:gd name="T56" fmla="*/ 42 w 60"/>
                <a:gd name="T57" fmla="*/ 2 h 58"/>
                <a:gd name="T58" fmla="*/ 42 w 60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40" y="56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Freeform 152"/>
            <p:cNvSpPr>
              <a:spLocks/>
            </p:cNvSpPr>
            <p:nvPr/>
          </p:nvSpPr>
          <p:spPr bwMode="auto">
            <a:xfrm>
              <a:off x="6488113" y="4037013"/>
              <a:ext cx="92075" cy="92075"/>
            </a:xfrm>
            <a:custGeom>
              <a:avLst/>
              <a:gdLst>
                <a:gd name="T0" fmla="*/ 42 w 58"/>
                <a:gd name="T1" fmla="*/ 4 h 58"/>
                <a:gd name="T2" fmla="*/ 42 w 58"/>
                <a:gd name="T3" fmla="*/ 4 h 58"/>
                <a:gd name="T4" fmla="*/ 36 w 58"/>
                <a:gd name="T5" fmla="*/ 2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40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8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4 h 58"/>
                <a:gd name="T58" fmla="*/ 42 w 58"/>
                <a:gd name="T59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Freeform 153"/>
            <p:cNvSpPr>
              <a:spLocks/>
            </p:cNvSpPr>
            <p:nvPr/>
          </p:nvSpPr>
          <p:spPr bwMode="auto">
            <a:xfrm>
              <a:off x="6205538" y="4621213"/>
              <a:ext cx="95250" cy="92075"/>
            </a:xfrm>
            <a:custGeom>
              <a:avLst/>
              <a:gdLst>
                <a:gd name="T0" fmla="*/ 42 w 60"/>
                <a:gd name="T1" fmla="*/ 2 h 58"/>
                <a:gd name="T2" fmla="*/ 42 w 60"/>
                <a:gd name="T3" fmla="*/ 2 h 58"/>
                <a:gd name="T4" fmla="*/ 36 w 60"/>
                <a:gd name="T5" fmla="*/ 0 h 58"/>
                <a:gd name="T6" fmla="*/ 32 w 60"/>
                <a:gd name="T7" fmla="*/ 0 h 58"/>
                <a:gd name="T8" fmla="*/ 20 w 60"/>
                <a:gd name="T9" fmla="*/ 2 h 58"/>
                <a:gd name="T10" fmla="*/ 10 w 60"/>
                <a:gd name="T11" fmla="*/ 6 h 58"/>
                <a:gd name="T12" fmla="*/ 6 w 60"/>
                <a:gd name="T13" fmla="*/ 10 h 58"/>
                <a:gd name="T14" fmla="*/ 4 w 60"/>
                <a:gd name="T15" fmla="*/ 16 h 58"/>
                <a:gd name="T16" fmla="*/ 4 w 60"/>
                <a:gd name="T17" fmla="*/ 16 h 58"/>
                <a:gd name="T18" fmla="*/ 2 w 60"/>
                <a:gd name="T19" fmla="*/ 22 h 58"/>
                <a:gd name="T20" fmla="*/ 0 w 60"/>
                <a:gd name="T21" fmla="*/ 28 h 58"/>
                <a:gd name="T22" fmla="*/ 2 w 60"/>
                <a:gd name="T23" fmla="*/ 38 h 58"/>
                <a:gd name="T24" fmla="*/ 8 w 60"/>
                <a:gd name="T25" fmla="*/ 48 h 58"/>
                <a:gd name="T26" fmla="*/ 12 w 60"/>
                <a:gd name="T27" fmla="*/ 52 h 58"/>
                <a:gd name="T28" fmla="*/ 16 w 60"/>
                <a:gd name="T29" fmla="*/ 56 h 58"/>
                <a:gd name="T30" fmla="*/ 16 w 60"/>
                <a:gd name="T31" fmla="*/ 56 h 58"/>
                <a:gd name="T32" fmla="*/ 22 w 60"/>
                <a:gd name="T33" fmla="*/ 58 h 58"/>
                <a:gd name="T34" fmla="*/ 28 w 60"/>
                <a:gd name="T35" fmla="*/ 58 h 58"/>
                <a:gd name="T36" fmla="*/ 40 w 60"/>
                <a:gd name="T37" fmla="*/ 56 h 58"/>
                <a:gd name="T38" fmla="*/ 50 w 60"/>
                <a:gd name="T39" fmla="*/ 50 h 58"/>
                <a:gd name="T40" fmla="*/ 54 w 60"/>
                <a:gd name="T41" fmla="*/ 46 h 58"/>
                <a:gd name="T42" fmla="*/ 56 w 60"/>
                <a:gd name="T43" fmla="*/ 42 h 58"/>
                <a:gd name="T44" fmla="*/ 56 w 60"/>
                <a:gd name="T45" fmla="*/ 42 h 58"/>
                <a:gd name="T46" fmla="*/ 58 w 60"/>
                <a:gd name="T47" fmla="*/ 36 h 58"/>
                <a:gd name="T48" fmla="*/ 60 w 60"/>
                <a:gd name="T49" fmla="*/ 30 h 58"/>
                <a:gd name="T50" fmla="*/ 58 w 60"/>
                <a:gd name="T51" fmla="*/ 20 h 58"/>
                <a:gd name="T52" fmla="*/ 52 w 60"/>
                <a:gd name="T53" fmla="*/ 10 h 58"/>
                <a:gd name="T54" fmla="*/ 48 w 60"/>
                <a:gd name="T55" fmla="*/ 6 h 58"/>
                <a:gd name="T56" fmla="*/ 42 w 60"/>
                <a:gd name="T57" fmla="*/ 2 h 58"/>
                <a:gd name="T58" fmla="*/ 42 w 60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40" y="56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Freeform 154"/>
            <p:cNvSpPr>
              <a:spLocks/>
            </p:cNvSpPr>
            <p:nvPr/>
          </p:nvSpPr>
          <p:spPr bwMode="auto">
            <a:xfrm>
              <a:off x="6570663" y="5154613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20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6 h 60"/>
                <a:gd name="T16" fmla="*/ 2 w 58"/>
                <a:gd name="T17" fmla="*/ 16 h 60"/>
                <a:gd name="T18" fmla="*/ 0 w 58"/>
                <a:gd name="T19" fmla="*/ 22 h 60"/>
                <a:gd name="T20" fmla="*/ 0 w 58"/>
                <a:gd name="T21" fmla="*/ 28 h 60"/>
                <a:gd name="T22" fmla="*/ 2 w 58"/>
                <a:gd name="T23" fmla="*/ 40 h 60"/>
                <a:gd name="T24" fmla="*/ 8 w 58"/>
                <a:gd name="T25" fmla="*/ 50 h 60"/>
                <a:gd name="T26" fmla="*/ 12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6 h 60"/>
                <a:gd name="T48" fmla="*/ 58 w 58"/>
                <a:gd name="T49" fmla="*/ 32 h 60"/>
                <a:gd name="T50" fmla="*/ 56 w 58"/>
                <a:gd name="T51" fmla="*/ 20 h 60"/>
                <a:gd name="T52" fmla="*/ 52 w 58"/>
                <a:gd name="T53" fmla="*/ 10 h 60"/>
                <a:gd name="T54" fmla="*/ 48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Freeform 155"/>
            <p:cNvSpPr>
              <a:spLocks/>
            </p:cNvSpPr>
            <p:nvPr/>
          </p:nvSpPr>
          <p:spPr bwMode="auto">
            <a:xfrm>
              <a:off x="2449513" y="209073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18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0 w 58"/>
                <a:gd name="T23" fmla="*/ 38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Freeform 156"/>
            <p:cNvSpPr>
              <a:spLocks/>
            </p:cNvSpPr>
            <p:nvPr/>
          </p:nvSpPr>
          <p:spPr bwMode="auto">
            <a:xfrm>
              <a:off x="3094038" y="20431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4 h 58"/>
                <a:gd name="T30" fmla="*/ 16 w 58"/>
                <a:gd name="T31" fmla="*/ 54 h 58"/>
                <a:gd name="T32" fmla="*/ 22 w 58"/>
                <a:gd name="T33" fmla="*/ 56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18 h 58"/>
                <a:gd name="T52" fmla="*/ 52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22" y="56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18"/>
                  </a:lnTo>
                  <a:lnTo>
                    <a:pt x="52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Freeform 157"/>
            <p:cNvSpPr>
              <a:spLocks/>
            </p:cNvSpPr>
            <p:nvPr/>
          </p:nvSpPr>
          <p:spPr bwMode="auto">
            <a:xfrm>
              <a:off x="4383088" y="1944688"/>
              <a:ext cx="95250" cy="95250"/>
            </a:xfrm>
            <a:custGeom>
              <a:avLst/>
              <a:gdLst>
                <a:gd name="T0" fmla="*/ 44 w 60"/>
                <a:gd name="T1" fmla="*/ 4 h 60"/>
                <a:gd name="T2" fmla="*/ 44 w 60"/>
                <a:gd name="T3" fmla="*/ 4 h 60"/>
                <a:gd name="T4" fmla="*/ 38 w 60"/>
                <a:gd name="T5" fmla="*/ 2 h 60"/>
                <a:gd name="T6" fmla="*/ 32 w 60"/>
                <a:gd name="T7" fmla="*/ 0 h 60"/>
                <a:gd name="T8" fmla="*/ 20 w 60"/>
                <a:gd name="T9" fmla="*/ 2 h 60"/>
                <a:gd name="T10" fmla="*/ 10 w 60"/>
                <a:gd name="T11" fmla="*/ 8 h 60"/>
                <a:gd name="T12" fmla="*/ 6 w 60"/>
                <a:gd name="T13" fmla="*/ 12 h 60"/>
                <a:gd name="T14" fmla="*/ 4 w 60"/>
                <a:gd name="T15" fmla="*/ 18 h 60"/>
                <a:gd name="T16" fmla="*/ 4 w 60"/>
                <a:gd name="T17" fmla="*/ 18 h 60"/>
                <a:gd name="T18" fmla="*/ 2 w 60"/>
                <a:gd name="T19" fmla="*/ 22 h 60"/>
                <a:gd name="T20" fmla="*/ 0 w 60"/>
                <a:gd name="T21" fmla="*/ 28 h 60"/>
                <a:gd name="T22" fmla="*/ 2 w 60"/>
                <a:gd name="T23" fmla="*/ 40 h 60"/>
                <a:gd name="T24" fmla="*/ 8 w 60"/>
                <a:gd name="T25" fmla="*/ 50 h 60"/>
                <a:gd name="T26" fmla="*/ 12 w 60"/>
                <a:gd name="T27" fmla="*/ 54 h 60"/>
                <a:gd name="T28" fmla="*/ 18 w 60"/>
                <a:gd name="T29" fmla="*/ 56 h 60"/>
                <a:gd name="T30" fmla="*/ 18 w 60"/>
                <a:gd name="T31" fmla="*/ 56 h 60"/>
                <a:gd name="T32" fmla="*/ 24 w 60"/>
                <a:gd name="T33" fmla="*/ 58 h 60"/>
                <a:gd name="T34" fmla="*/ 28 w 60"/>
                <a:gd name="T35" fmla="*/ 60 h 60"/>
                <a:gd name="T36" fmla="*/ 40 w 60"/>
                <a:gd name="T37" fmla="*/ 58 h 60"/>
                <a:gd name="T38" fmla="*/ 50 w 60"/>
                <a:gd name="T39" fmla="*/ 52 h 60"/>
                <a:gd name="T40" fmla="*/ 54 w 60"/>
                <a:gd name="T41" fmla="*/ 48 h 60"/>
                <a:gd name="T42" fmla="*/ 56 w 60"/>
                <a:gd name="T43" fmla="*/ 42 h 60"/>
                <a:gd name="T44" fmla="*/ 56 w 60"/>
                <a:gd name="T45" fmla="*/ 42 h 60"/>
                <a:gd name="T46" fmla="*/ 58 w 60"/>
                <a:gd name="T47" fmla="*/ 38 h 60"/>
                <a:gd name="T48" fmla="*/ 60 w 60"/>
                <a:gd name="T49" fmla="*/ 32 h 60"/>
                <a:gd name="T50" fmla="*/ 58 w 60"/>
                <a:gd name="T51" fmla="*/ 20 h 60"/>
                <a:gd name="T52" fmla="*/ 52 w 60"/>
                <a:gd name="T53" fmla="*/ 10 h 60"/>
                <a:gd name="T54" fmla="*/ 48 w 60"/>
                <a:gd name="T55" fmla="*/ 6 h 60"/>
                <a:gd name="T56" fmla="*/ 44 w 60"/>
                <a:gd name="T57" fmla="*/ 4 h 60"/>
                <a:gd name="T58" fmla="*/ 44 w 60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60">
                  <a:moveTo>
                    <a:pt x="44" y="4"/>
                  </a:moveTo>
                  <a:lnTo>
                    <a:pt x="44" y="4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28" y="60"/>
                  </a:lnTo>
                  <a:lnTo>
                    <a:pt x="40" y="58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Freeform 158"/>
            <p:cNvSpPr>
              <a:spLocks/>
            </p:cNvSpPr>
            <p:nvPr/>
          </p:nvSpPr>
          <p:spPr bwMode="auto">
            <a:xfrm>
              <a:off x="3094038" y="20431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4 h 58"/>
                <a:gd name="T30" fmla="*/ 16 w 58"/>
                <a:gd name="T31" fmla="*/ 54 h 58"/>
                <a:gd name="T32" fmla="*/ 22 w 58"/>
                <a:gd name="T33" fmla="*/ 56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18 h 58"/>
                <a:gd name="T52" fmla="*/ 52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22" y="56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18"/>
                  </a:lnTo>
                  <a:lnTo>
                    <a:pt x="52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Freeform 159"/>
            <p:cNvSpPr>
              <a:spLocks/>
            </p:cNvSpPr>
            <p:nvPr/>
          </p:nvSpPr>
          <p:spPr bwMode="auto">
            <a:xfrm>
              <a:off x="3459163" y="25765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18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0 w 58"/>
                <a:gd name="T23" fmla="*/ 40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8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Freeform 160"/>
            <p:cNvSpPr>
              <a:spLocks/>
            </p:cNvSpPr>
            <p:nvPr/>
          </p:nvSpPr>
          <p:spPr bwMode="auto">
            <a:xfrm>
              <a:off x="4103688" y="252888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Freeform 161"/>
            <p:cNvSpPr>
              <a:spLocks/>
            </p:cNvSpPr>
            <p:nvPr/>
          </p:nvSpPr>
          <p:spPr bwMode="auto">
            <a:xfrm>
              <a:off x="5392738" y="2433638"/>
              <a:ext cx="95250" cy="92075"/>
            </a:xfrm>
            <a:custGeom>
              <a:avLst/>
              <a:gdLst>
                <a:gd name="T0" fmla="*/ 44 w 60"/>
                <a:gd name="T1" fmla="*/ 2 h 58"/>
                <a:gd name="T2" fmla="*/ 44 w 60"/>
                <a:gd name="T3" fmla="*/ 2 h 58"/>
                <a:gd name="T4" fmla="*/ 38 w 60"/>
                <a:gd name="T5" fmla="*/ 0 h 58"/>
                <a:gd name="T6" fmla="*/ 32 w 60"/>
                <a:gd name="T7" fmla="*/ 0 h 58"/>
                <a:gd name="T8" fmla="*/ 20 w 60"/>
                <a:gd name="T9" fmla="*/ 0 h 58"/>
                <a:gd name="T10" fmla="*/ 10 w 60"/>
                <a:gd name="T11" fmla="*/ 6 h 58"/>
                <a:gd name="T12" fmla="*/ 6 w 60"/>
                <a:gd name="T13" fmla="*/ 10 h 58"/>
                <a:gd name="T14" fmla="*/ 4 w 60"/>
                <a:gd name="T15" fmla="*/ 16 h 58"/>
                <a:gd name="T16" fmla="*/ 4 w 60"/>
                <a:gd name="T17" fmla="*/ 16 h 58"/>
                <a:gd name="T18" fmla="*/ 2 w 60"/>
                <a:gd name="T19" fmla="*/ 22 h 58"/>
                <a:gd name="T20" fmla="*/ 0 w 60"/>
                <a:gd name="T21" fmla="*/ 28 h 58"/>
                <a:gd name="T22" fmla="*/ 2 w 60"/>
                <a:gd name="T23" fmla="*/ 38 h 58"/>
                <a:gd name="T24" fmla="*/ 8 w 60"/>
                <a:gd name="T25" fmla="*/ 48 h 58"/>
                <a:gd name="T26" fmla="*/ 12 w 60"/>
                <a:gd name="T27" fmla="*/ 52 h 58"/>
                <a:gd name="T28" fmla="*/ 18 w 60"/>
                <a:gd name="T29" fmla="*/ 56 h 58"/>
                <a:gd name="T30" fmla="*/ 18 w 60"/>
                <a:gd name="T31" fmla="*/ 56 h 58"/>
                <a:gd name="T32" fmla="*/ 24 w 60"/>
                <a:gd name="T33" fmla="*/ 58 h 58"/>
                <a:gd name="T34" fmla="*/ 28 w 60"/>
                <a:gd name="T35" fmla="*/ 58 h 58"/>
                <a:gd name="T36" fmla="*/ 40 w 60"/>
                <a:gd name="T37" fmla="*/ 56 h 58"/>
                <a:gd name="T38" fmla="*/ 50 w 60"/>
                <a:gd name="T39" fmla="*/ 50 h 58"/>
                <a:gd name="T40" fmla="*/ 54 w 60"/>
                <a:gd name="T41" fmla="*/ 46 h 58"/>
                <a:gd name="T42" fmla="*/ 56 w 60"/>
                <a:gd name="T43" fmla="*/ 42 h 58"/>
                <a:gd name="T44" fmla="*/ 56 w 60"/>
                <a:gd name="T45" fmla="*/ 42 h 58"/>
                <a:gd name="T46" fmla="*/ 58 w 60"/>
                <a:gd name="T47" fmla="*/ 36 h 58"/>
                <a:gd name="T48" fmla="*/ 60 w 60"/>
                <a:gd name="T49" fmla="*/ 30 h 58"/>
                <a:gd name="T50" fmla="*/ 58 w 60"/>
                <a:gd name="T51" fmla="*/ 18 h 58"/>
                <a:gd name="T52" fmla="*/ 52 w 60"/>
                <a:gd name="T53" fmla="*/ 10 h 58"/>
                <a:gd name="T54" fmla="*/ 48 w 60"/>
                <a:gd name="T55" fmla="*/ 6 h 58"/>
                <a:gd name="T56" fmla="*/ 44 w 60"/>
                <a:gd name="T57" fmla="*/ 2 h 58"/>
                <a:gd name="T58" fmla="*/ 44 w 60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58">
                  <a:moveTo>
                    <a:pt x="44" y="2"/>
                  </a:move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28" y="58"/>
                  </a:lnTo>
                  <a:lnTo>
                    <a:pt x="40" y="56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58" y="18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Freeform 162"/>
            <p:cNvSpPr>
              <a:spLocks/>
            </p:cNvSpPr>
            <p:nvPr/>
          </p:nvSpPr>
          <p:spPr bwMode="auto">
            <a:xfrm>
              <a:off x="5030788" y="1897063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20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6 h 60"/>
                <a:gd name="T16" fmla="*/ 2 w 58"/>
                <a:gd name="T17" fmla="*/ 16 h 60"/>
                <a:gd name="T18" fmla="*/ 0 w 58"/>
                <a:gd name="T19" fmla="*/ 22 h 60"/>
                <a:gd name="T20" fmla="*/ 0 w 58"/>
                <a:gd name="T21" fmla="*/ 28 h 60"/>
                <a:gd name="T22" fmla="*/ 2 w 58"/>
                <a:gd name="T23" fmla="*/ 40 h 60"/>
                <a:gd name="T24" fmla="*/ 6 w 58"/>
                <a:gd name="T25" fmla="*/ 50 h 60"/>
                <a:gd name="T26" fmla="*/ 10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6 h 60"/>
                <a:gd name="T48" fmla="*/ 58 w 58"/>
                <a:gd name="T49" fmla="*/ 32 h 60"/>
                <a:gd name="T50" fmla="*/ 56 w 58"/>
                <a:gd name="T51" fmla="*/ 20 h 60"/>
                <a:gd name="T52" fmla="*/ 50 w 58"/>
                <a:gd name="T53" fmla="*/ 10 h 60"/>
                <a:gd name="T54" fmla="*/ 46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6" y="50"/>
                  </a:lnTo>
                  <a:lnTo>
                    <a:pt x="10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Freeform 163"/>
            <p:cNvSpPr>
              <a:spLocks/>
            </p:cNvSpPr>
            <p:nvPr/>
          </p:nvSpPr>
          <p:spPr bwMode="auto">
            <a:xfrm>
              <a:off x="4383088" y="1944688"/>
              <a:ext cx="95250" cy="95250"/>
            </a:xfrm>
            <a:custGeom>
              <a:avLst/>
              <a:gdLst>
                <a:gd name="T0" fmla="*/ 44 w 60"/>
                <a:gd name="T1" fmla="*/ 4 h 60"/>
                <a:gd name="T2" fmla="*/ 44 w 60"/>
                <a:gd name="T3" fmla="*/ 4 h 60"/>
                <a:gd name="T4" fmla="*/ 38 w 60"/>
                <a:gd name="T5" fmla="*/ 2 h 60"/>
                <a:gd name="T6" fmla="*/ 32 w 60"/>
                <a:gd name="T7" fmla="*/ 0 h 60"/>
                <a:gd name="T8" fmla="*/ 20 w 60"/>
                <a:gd name="T9" fmla="*/ 2 h 60"/>
                <a:gd name="T10" fmla="*/ 10 w 60"/>
                <a:gd name="T11" fmla="*/ 8 h 60"/>
                <a:gd name="T12" fmla="*/ 6 w 60"/>
                <a:gd name="T13" fmla="*/ 12 h 60"/>
                <a:gd name="T14" fmla="*/ 4 w 60"/>
                <a:gd name="T15" fmla="*/ 18 h 60"/>
                <a:gd name="T16" fmla="*/ 4 w 60"/>
                <a:gd name="T17" fmla="*/ 18 h 60"/>
                <a:gd name="T18" fmla="*/ 2 w 60"/>
                <a:gd name="T19" fmla="*/ 22 h 60"/>
                <a:gd name="T20" fmla="*/ 0 w 60"/>
                <a:gd name="T21" fmla="*/ 28 h 60"/>
                <a:gd name="T22" fmla="*/ 2 w 60"/>
                <a:gd name="T23" fmla="*/ 40 h 60"/>
                <a:gd name="T24" fmla="*/ 8 w 60"/>
                <a:gd name="T25" fmla="*/ 50 h 60"/>
                <a:gd name="T26" fmla="*/ 12 w 60"/>
                <a:gd name="T27" fmla="*/ 54 h 60"/>
                <a:gd name="T28" fmla="*/ 18 w 60"/>
                <a:gd name="T29" fmla="*/ 56 h 60"/>
                <a:gd name="T30" fmla="*/ 18 w 60"/>
                <a:gd name="T31" fmla="*/ 56 h 60"/>
                <a:gd name="T32" fmla="*/ 24 w 60"/>
                <a:gd name="T33" fmla="*/ 58 h 60"/>
                <a:gd name="T34" fmla="*/ 28 w 60"/>
                <a:gd name="T35" fmla="*/ 60 h 60"/>
                <a:gd name="T36" fmla="*/ 40 w 60"/>
                <a:gd name="T37" fmla="*/ 58 h 60"/>
                <a:gd name="T38" fmla="*/ 50 w 60"/>
                <a:gd name="T39" fmla="*/ 52 h 60"/>
                <a:gd name="T40" fmla="*/ 54 w 60"/>
                <a:gd name="T41" fmla="*/ 48 h 60"/>
                <a:gd name="T42" fmla="*/ 56 w 60"/>
                <a:gd name="T43" fmla="*/ 42 h 60"/>
                <a:gd name="T44" fmla="*/ 56 w 60"/>
                <a:gd name="T45" fmla="*/ 42 h 60"/>
                <a:gd name="T46" fmla="*/ 58 w 60"/>
                <a:gd name="T47" fmla="*/ 38 h 60"/>
                <a:gd name="T48" fmla="*/ 60 w 60"/>
                <a:gd name="T49" fmla="*/ 32 h 60"/>
                <a:gd name="T50" fmla="*/ 58 w 60"/>
                <a:gd name="T51" fmla="*/ 20 h 60"/>
                <a:gd name="T52" fmla="*/ 52 w 60"/>
                <a:gd name="T53" fmla="*/ 10 h 60"/>
                <a:gd name="T54" fmla="*/ 48 w 60"/>
                <a:gd name="T55" fmla="*/ 6 h 60"/>
                <a:gd name="T56" fmla="*/ 44 w 60"/>
                <a:gd name="T57" fmla="*/ 4 h 60"/>
                <a:gd name="T58" fmla="*/ 44 w 60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60">
                  <a:moveTo>
                    <a:pt x="44" y="4"/>
                  </a:moveTo>
                  <a:lnTo>
                    <a:pt x="44" y="4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28" y="60"/>
                  </a:lnTo>
                  <a:lnTo>
                    <a:pt x="40" y="58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Freeform 164"/>
            <p:cNvSpPr>
              <a:spLocks/>
            </p:cNvSpPr>
            <p:nvPr/>
          </p:nvSpPr>
          <p:spPr bwMode="auto">
            <a:xfrm>
              <a:off x="4103688" y="252888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Freeform 165"/>
            <p:cNvSpPr>
              <a:spLocks/>
            </p:cNvSpPr>
            <p:nvPr/>
          </p:nvSpPr>
          <p:spPr bwMode="auto">
            <a:xfrm>
              <a:off x="4468813" y="3062288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18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8 h 60"/>
                <a:gd name="T16" fmla="*/ 2 w 58"/>
                <a:gd name="T17" fmla="*/ 18 h 60"/>
                <a:gd name="T18" fmla="*/ 0 w 58"/>
                <a:gd name="T19" fmla="*/ 22 h 60"/>
                <a:gd name="T20" fmla="*/ 0 w 58"/>
                <a:gd name="T21" fmla="*/ 28 h 60"/>
                <a:gd name="T22" fmla="*/ 0 w 58"/>
                <a:gd name="T23" fmla="*/ 40 h 60"/>
                <a:gd name="T24" fmla="*/ 6 w 58"/>
                <a:gd name="T25" fmla="*/ 50 h 60"/>
                <a:gd name="T26" fmla="*/ 10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8 h 60"/>
                <a:gd name="T48" fmla="*/ 58 w 58"/>
                <a:gd name="T49" fmla="*/ 32 h 60"/>
                <a:gd name="T50" fmla="*/ 56 w 58"/>
                <a:gd name="T51" fmla="*/ 20 h 60"/>
                <a:gd name="T52" fmla="*/ 50 w 58"/>
                <a:gd name="T53" fmla="*/ 10 h 60"/>
                <a:gd name="T54" fmla="*/ 46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6" y="50"/>
                  </a:lnTo>
                  <a:lnTo>
                    <a:pt x="10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Freeform 166"/>
            <p:cNvSpPr>
              <a:spLocks/>
            </p:cNvSpPr>
            <p:nvPr/>
          </p:nvSpPr>
          <p:spPr bwMode="auto">
            <a:xfrm>
              <a:off x="5113338" y="3014663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20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8 h 60"/>
                <a:gd name="T16" fmla="*/ 2 w 58"/>
                <a:gd name="T17" fmla="*/ 18 h 60"/>
                <a:gd name="T18" fmla="*/ 0 w 58"/>
                <a:gd name="T19" fmla="*/ 22 h 60"/>
                <a:gd name="T20" fmla="*/ 0 w 58"/>
                <a:gd name="T21" fmla="*/ 28 h 60"/>
                <a:gd name="T22" fmla="*/ 2 w 58"/>
                <a:gd name="T23" fmla="*/ 40 h 60"/>
                <a:gd name="T24" fmla="*/ 8 w 58"/>
                <a:gd name="T25" fmla="*/ 50 h 60"/>
                <a:gd name="T26" fmla="*/ 12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8 h 60"/>
                <a:gd name="T48" fmla="*/ 58 w 58"/>
                <a:gd name="T49" fmla="*/ 32 h 60"/>
                <a:gd name="T50" fmla="*/ 56 w 58"/>
                <a:gd name="T51" fmla="*/ 20 h 60"/>
                <a:gd name="T52" fmla="*/ 52 w 58"/>
                <a:gd name="T53" fmla="*/ 10 h 60"/>
                <a:gd name="T54" fmla="*/ 48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Freeform 167"/>
            <p:cNvSpPr>
              <a:spLocks/>
            </p:cNvSpPr>
            <p:nvPr/>
          </p:nvSpPr>
          <p:spPr bwMode="auto">
            <a:xfrm>
              <a:off x="6402388" y="2919413"/>
              <a:ext cx="95250" cy="92075"/>
            </a:xfrm>
            <a:custGeom>
              <a:avLst/>
              <a:gdLst>
                <a:gd name="T0" fmla="*/ 44 w 60"/>
                <a:gd name="T1" fmla="*/ 2 h 58"/>
                <a:gd name="T2" fmla="*/ 44 w 60"/>
                <a:gd name="T3" fmla="*/ 2 h 58"/>
                <a:gd name="T4" fmla="*/ 38 w 60"/>
                <a:gd name="T5" fmla="*/ 0 h 58"/>
                <a:gd name="T6" fmla="*/ 32 w 60"/>
                <a:gd name="T7" fmla="*/ 0 h 58"/>
                <a:gd name="T8" fmla="*/ 20 w 60"/>
                <a:gd name="T9" fmla="*/ 2 h 58"/>
                <a:gd name="T10" fmla="*/ 10 w 60"/>
                <a:gd name="T11" fmla="*/ 8 h 58"/>
                <a:gd name="T12" fmla="*/ 6 w 60"/>
                <a:gd name="T13" fmla="*/ 12 h 58"/>
                <a:gd name="T14" fmla="*/ 4 w 60"/>
                <a:gd name="T15" fmla="*/ 16 h 58"/>
                <a:gd name="T16" fmla="*/ 4 w 60"/>
                <a:gd name="T17" fmla="*/ 16 h 58"/>
                <a:gd name="T18" fmla="*/ 2 w 60"/>
                <a:gd name="T19" fmla="*/ 22 h 58"/>
                <a:gd name="T20" fmla="*/ 0 w 60"/>
                <a:gd name="T21" fmla="*/ 28 h 58"/>
                <a:gd name="T22" fmla="*/ 2 w 60"/>
                <a:gd name="T23" fmla="*/ 40 h 58"/>
                <a:gd name="T24" fmla="*/ 8 w 60"/>
                <a:gd name="T25" fmla="*/ 48 h 58"/>
                <a:gd name="T26" fmla="*/ 12 w 60"/>
                <a:gd name="T27" fmla="*/ 52 h 58"/>
                <a:gd name="T28" fmla="*/ 18 w 60"/>
                <a:gd name="T29" fmla="*/ 56 h 58"/>
                <a:gd name="T30" fmla="*/ 18 w 60"/>
                <a:gd name="T31" fmla="*/ 56 h 58"/>
                <a:gd name="T32" fmla="*/ 24 w 60"/>
                <a:gd name="T33" fmla="*/ 58 h 58"/>
                <a:gd name="T34" fmla="*/ 28 w 60"/>
                <a:gd name="T35" fmla="*/ 58 h 58"/>
                <a:gd name="T36" fmla="*/ 40 w 60"/>
                <a:gd name="T37" fmla="*/ 58 h 58"/>
                <a:gd name="T38" fmla="*/ 50 w 60"/>
                <a:gd name="T39" fmla="*/ 52 h 58"/>
                <a:gd name="T40" fmla="*/ 54 w 60"/>
                <a:gd name="T41" fmla="*/ 48 h 58"/>
                <a:gd name="T42" fmla="*/ 56 w 60"/>
                <a:gd name="T43" fmla="*/ 42 h 58"/>
                <a:gd name="T44" fmla="*/ 56 w 60"/>
                <a:gd name="T45" fmla="*/ 42 h 58"/>
                <a:gd name="T46" fmla="*/ 58 w 60"/>
                <a:gd name="T47" fmla="*/ 36 h 58"/>
                <a:gd name="T48" fmla="*/ 60 w 60"/>
                <a:gd name="T49" fmla="*/ 30 h 58"/>
                <a:gd name="T50" fmla="*/ 58 w 60"/>
                <a:gd name="T51" fmla="*/ 20 h 58"/>
                <a:gd name="T52" fmla="*/ 52 w 60"/>
                <a:gd name="T53" fmla="*/ 10 h 58"/>
                <a:gd name="T54" fmla="*/ 48 w 60"/>
                <a:gd name="T55" fmla="*/ 6 h 58"/>
                <a:gd name="T56" fmla="*/ 44 w 60"/>
                <a:gd name="T57" fmla="*/ 2 h 58"/>
                <a:gd name="T58" fmla="*/ 44 w 60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58">
                  <a:moveTo>
                    <a:pt x="44" y="2"/>
                  </a:move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28" y="58"/>
                  </a:lnTo>
                  <a:lnTo>
                    <a:pt x="40" y="58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Freeform 168"/>
            <p:cNvSpPr>
              <a:spLocks/>
            </p:cNvSpPr>
            <p:nvPr/>
          </p:nvSpPr>
          <p:spPr bwMode="auto">
            <a:xfrm>
              <a:off x="6040438" y="23860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6 h 58"/>
                <a:gd name="T22" fmla="*/ 2 w 58"/>
                <a:gd name="T23" fmla="*/ 38 h 58"/>
                <a:gd name="T24" fmla="*/ 6 w 58"/>
                <a:gd name="T25" fmla="*/ 48 h 58"/>
                <a:gd name="T26" fmla="*/ 12 w 58"/>
                <a:gd name="T27" fmla="*/ 52 h 58"/>
                <a:gd name="T28" fmla="*/ 16 w 58"/>
                <a:gd name="T29" fmla="*/ 54 h 58"/>
                <a:gd name="T30" fmla="*/ 16 w 58"/>
                <a:gd name="T31" fmla="*/ 54 h 58"/>
                <a:gd name="T32" fmla="*/ 22 w 58"/>
                <a:gd name="T33" fmla="*/ 56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18 h 58"/>
                <a:gd name="T52" fmla="*/ 50 w 58"/>
                <a:gd name="T53" fmla="*/ 8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8"/>
                  </a:lnTo>
                  <a:lnTo>
                    <a:pt x="6" y="48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22" y="56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1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Freeform 169"/>
            <p:cNvSpPr>
              <a:spLocks/>
            </p:cNvSpPr>
            <p:nvPr/>
          </p:nvSpPr>
          <p:spPr bwMode="auto">
            <a:xfrm>
              <a:off x="5392738" y="2433638"/>
              <a:ext cx="95250" cy="92075"/>
            </a:xfrm>
            <a:custGeom>
              <a:avLst/>
              <a:gdLst>
                <a:gd name="T0" fmla="*/ 44 w 60"/>
                <a:gd name="T1" fmla="*/ 2 h 58"/>
                <a:gd name="T2" fmla="*/ 44 w 60"/>
                <a:gd name="T3" fmla="*/ 2 h 58"/>
                <a:gd name="T4" fmla="*/ 38 w 60"/>
                <a:gd name="T5" fmla="*/ 0 h 58"/>
                <a:gd name="T6" fmla="*/ 32 w 60"/>
                <a:gd name="T7" fmla="*/ 0 h 58"/>
                <a:gd name="T8" fmla="*/ 20 w 60"/>
                <a:gd name="T9" fmla="*/ 0 h 58"/>
                <a:gd name="T10" fmla="*/ 10 w 60"/>
                <a:gd name="T11" fmla="*/ 6 h 58"/>
                <a:gd name="T12" fmla="*/ 6 w 60"/>
                <a:gd name="T13" fmla="*/ 10 h 58"/>
                <a:gd name="T14" fmla="*/ 4 w 60"/>
                <a:gd name="T15" fmla="*/ 16 h 58"/>
                <a:gd name="T16" fmla="*/ 4 w 60"/>
                <a:gd name="T17" fmla="*/ 16 h 58"/>
                <a:gd name="T18" fmla="*/ 2 w 60"/>
                <a:gd name="T19" fmla="*/ 22 h 58"/>
                <a:gd name="T20" fmla="*/ 0 w 60"/>
                <a:gd name="T21" fmla="*/ 28 h 58"/>
                <a:gd name="T22" fmla="*/ 2 w 60"/>
                <a:gd name="T23" fmla="*/ 38 h 58"/>
                <a:gd name="T24" fmla="*/ 8 w 60"/>
                <a:gd name="T25" fmla="*/ 48 h 58"/>
                <a:gd name="T26" fmla="*/ 12 w 60"/>
                <a:gd name="T27" fmla="*/ 52 h 58"/>
                <a:gd name="T28" fmla="*/ 18 w 60"/>
                <a:gd name="T29" fmla="*/ 56 h 58"/>
                <a:gd name="T30" fmla="*/ 18 w 60"/>
                <a:gd name="T31" fmla="*/ 56 h 58"/>
                <a:gd name="T32" fmla="*/ 24 w 60"/>
                <a:gd name="T33" fmla="*/ 58 h 58"/>
                <a:gd name="T34" fmla="*/ 28 w 60"/>
                <a:gd name="T35" fmla="*/ 58 h 58"/>
                <a:gd name="T36" fmla="*/ 40 w 60"/>
                <a:gd name="T37" fmla="*/ 56 h 58"/>
                <a:gd name="T38" fmla="*/ 50 w 60"/>
                <a:gd name="T39" fmla="*/ 50 h 58"/>
                <a:gd name="T40" fmla="*/ 54 w 60"/>
                <a:gd name="T41" fmla="*/ 46 h 58"/>
                <a:gd name="T42" fmla="*/ 56 w 60"/>
                <a:gd name="T43" fmla="*/ 42 h 58"/>
                <a:gd name="T44" fmla="*/ 56 w 60"/>
                <a:gd name="T45" fmla="*/ 42 h 58"/>
                <a:gd name="T46" fmla="*/ 58 w 60"/>
                <a:gd name="T47" fmla="*/ 36 h 58"/>
                <a:gd name="T48" fmla="*/ 60 w 60"/>
                <a:gd name="T49" fmla="*/ 30 h 58"/>
                <a:gd name="T50" fmla="*/ 58 w 60"/>
                <a:gd name="T51" fmla="*/ 18 h 58"/>
                <a:gd name="T52" fmla="*/ 52 w 60"/>
                <a:gd name="T53" fmla="*/ 10 h 58"/>
                <a:gd name="T54" fmla="*/ 48 w 60"/>
                <a:gd name="T55" fmla="*/ 6 h 58"/>
                <a:gd name="T56" fmla="*/ 44 w 60"/>
                <a:gd name="T57" fmla="*/ 2 h 58"/>
                <a:gd name="T58" fmla="*/ 44 w 60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58">
                  <a:moveTo>
                    <a:pt x="44" y="2"/>
                  </a:move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28" y="58"/>
                  </a:lnTo>
                  <a:lnTo>
                    <a:pt x="40" y="56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58" y="18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Freeform 170"/>
            <p:cNvSpPr>
              <a:spLocks/>
            </p:cNvSpPr>
            <p:nvPr/>
          </p:nvSpPr>
          <p:spPr bwMode="auto">
            <a:xfrm>
              <a:off x="5113338" y="3014663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20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8 h 60"/>
                <a:gd name="T16" fmla="*/ 2 w 58"/>
                <a:gd name="T17" fmla="*/ 18 h 60"/>
                <a:gd name="T18" fmla="*/ 0 w 58"/>
                <a:gd name="T19" fmla="*/ 22 h 60"/>
                <a:gd name="T20" fmla="*/ 0 w 58"/>
                <a:gd name="T21" fmla="*/ 28 h 60"/>
                <a:gd name="T22" fmla="*/ 2 w 58"/>
                <a:gd name="T23" fmla="*/ 40 h 60"/>
                <a:gd name="T24" fmla="*/ 8 w 58"/>
                <a:gd name="T25" fmla="*/ 50 h 60"/>
                <a:gd name="T26" fmla="*/ 12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8 h 60"/>
                <a:gd name="T48" fmla="*/ 58 w 58"/>
                <a:gd name="T49" fmla="*/ 32 h 60"/>
                <a:gd name="T50" fmla="*/ 56 w 58"/>
                <a:gd name="T51" fmla="*/ 20 h 60"/>
                <a:gd name="T52" fmla="*/ 52 w 58"/>
                <a:gd name="T53" fmla="*/ 10 h 60"/>
                <a:gd name="T54" fmla="*/ 48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Freeform 171"/>
            <p:cNvSpPr>
              <a:spLocks/>
            </p:cNvSpPr>
            <p:nvPr/>
          </p:nvSpPr>
          <p:spPr bwMode="auto">
            <a:xfrm>
              <a:off x="5478463" y="355123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0 w 58"/>
                <a:gd name="T23" fmla="*/ 38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Freeform 172"/>
            <p:cNvSpPr>
              <a:spLocks/>
            </p:cNvSpPr>
            <p:nvPr/>
          </p:nvSpPr>
          <p:spPr bwMode="auto">
            <a:xfrm>
              <a:off x="6122988" y="35036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8 w 58"/>
                <a:gd name="T51" fmla="*/ 18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18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Freeform 173"/>
            <p:cNvSpPr>
              <a:spLocks/>
            </p:cNvSpPr>
            <p:nvPr/>
          </p:nvSpPr>
          <p:spPr bwMode="auto">
            <a:xfrm>
              <a:off x="7129463" y="2884488"/>
              <a:ext cx="12700" cy="66675"/>
            </a:xfrm>
            <a:custGeom>
              <a:avLst/>
              <a:gdLst>
                <a:gd name="T0" fmla="*/ 0 w 8"/>
                <a:gd name="T1" fmla="*/ 0 h 42"/>
                <a:gd name="T2" fmla="*/ 0 w 8"/>
                <a:gd name="T3" fmla="*/ 42 h 42"/>
                <a:gd name="T4" fmla="*/ 0 w 8"/>
                <a:gd name="T5" fmla="*/ 42 h 42"/>
                <a:gd name="T6" fmla="*/ 6 w 8"/>
                <a:gd name="T7" fmla="*/ 34 h 42"/>
                <a:gd name="T8" fmla="*/ 6 w 8"/>
                <a:gd name="T9" fmla="*/ 34 h 42"/>
                <a:gd name="T10" fmla="*/ 8 w 8"/>
                <a:gd name="T11" fmla="*/ 26 h 42"/>
                <a:gd name="T12" fmla="*/ 8 w 8"/>
                <a:gd name="T13" fmla="*/ 16 h 42"/>
                <a:gd name="T14" fmla="*/ 6 w 8"/>
                <a:gd name="T15" fmla="*/ 8 h 42"/>
                <a:gd name="T16" fmla="*/ 0 w 8"/>
                <a:gd name="T17" fmla="*/ 0 h 42"/>
                <a:gd name="T18" fmla="*/ 0 w 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2">
                  <a:moveTo>
                    <a:pt x="0" y="0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Freeform 174"/>
            <p:cNvSpPr>
              <a:spLocks/>
            </p:cNvSpPr>
            <p:nvPr/>
          </p:nvSpPr>
          <p:spPr bwMode="auto">
            <a:xfrm>
              <a:off x="7050088" y="2871788"/>
              <a:ext cx="79375" cy="92075"/>
            </a:xfrm>
            <a:custGeom>
              <a:avLst/>
              <a:gdLst>
                <a:gd name="T0" fmla="*/ 42 w 50"/>
                <a:gd name="T1" fmla="*/ 2 h 58"/>
                <a:gd name="T2" fmla="*/ 42 w 50"/>
                <a:gd name="T3" fmla="*/ 2 h 58"/>
                <a:gd name="T4" fmla="*/ 36 w 50"/>
                <a:gd name="T5" fmla="*/ 0 h 58"/>
                <a:gd name="T6" fmla="*/ 30 w 50"/>
                <a:gd name="T7" fmla="*/ 0 h 58"/>
                <a:gd name="T8" fmla="*/ 20 w 50"/>
                <a:gd name="T9" fmla="*/ 2 h 58"/>
                <a:gd name="T10" fmla="*/ 10 w 50"/>
                <a:gd name="T11" fmla="*/ 8 h 58"/>
                <a:gd name="T12" fmla="*/ 6 w 50"/>
                <a:gd name="T13" fmla="*/ 12 h 58"/>
                <a:gd name="T14" fmla="*/ 2 w 50"/>
                <a:gd name="T15" fmla="*/ 16 h 58"/>
                <a:gd name="T16" fmla="*/ 2 w 50"/>
                <a:gd name="T17" fmla="*/ 16 h 58"/>
                <a:gd name="T18" fmla="*/ 0 w 50"/>
                <a:gd name="T19" fmla="*/ 22 h 58"/>
                <a:gd name="T20" fmla="*/ 0 w 50"/>
                <a:gd name="T21" fmla="*/ 28 h 58"/>
                <a:gd name="T22" fmla="*/ 2 w 50"/>
                <a:gd name="T23" fmla="*/ 38 h 58"/>
                <a:gd name="T24" fmla="*/ 6 w 50"/>
                <a:gd name="T25" fmla="*/ 48 h 58"/>
                <a:gd name="T26" fmla="*/ 12 w 50"/>
                <a:gd name="T27" fmla="*/ 52 h 58"/>
                <a:gd name="T28" fmla="*/ 16 w 50"/>
                <a:gd name="T29" fmla="*/ 56 h 58"/>
                <a:gd name="T30" fmla="*/ 16 w 50"/>
                <a:gd name="T31" fmla="*/ 56 h 58"/>
                <a:gd name="T32" fmla="*/ 26 w 50"/>
                <a:gd name="T33" fmla="*/ 58 h 58"/>
                <a:gd name="T34" fmla="*/ 34 w 50"/>
                <a:gd name="T35" fmla="*/ 58 h 58"/>
                <a:gd name="T36" fmla="*/ 42 w 50"/>
                <a:gd name="T37" fmla="*/ 54 h 58"/>
                <a:gd name="T38" fmla="*/ 50 w 50"/>
                <a:gd name="T39" fmla="*/ 50 h 58"/>
                <a:gd name="T40" fmla="*/ 50 w 50"/>
                <a:gd name="T41" fmla="*/ 8 h 58"/>
                <a:gd name="T42" fmla="*/ 50 w 50"/>
                <a:gd name="T43" fmla="*/ 8 h 58"/>
                <a:gd name="T44" fmla="*/ 42 w 50"/>
                <a:gd name="T45" fmla="*/ 2 h 58"/>
                <a:gd name="T46" fmla="*/ 42 w 50"/>
                <a:gd name="T4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6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6" y="58"/>
                  </a:lnTo>
                  <a:lnTo>
                    <a:pt x="34" y="58"/>
                  </a:lnTo>
                  <a:lnTo>
                    <a:pt x="42" y="54"/>
                  </a:lnTo>
                  <a:lnTo>
                    <a:pt x="50" y="50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Freeform 175"/>
            <p:cNvSpPr>
              <a:spLocks/>
            </p:cNvSpPr>
            <p:nvPr/>
          </p:nvSpPr>
          <p:spPr bwMode="auto">
            <a:xfrm>
              <a:off x="6402388" y="2919413"/>
              <a:ext cx="95250" cy="92075"/>
            </a:xfrm>
            <a:custGeom>
              <a:avLst/>
              <a:gdLst>
                <a:gd name="T0" fmla="*/ 44 w 60"/>
                <a:gd name="T1" fmla="*/ 2 h 58"/>
                <a:gd name="T2" fmla="*/ 44 w 60"/>
                <a:gd name="T3" fmla="*/ 2 h 58"/>
                <a:gd name="T4" fmla="*/ 38 w 60"/>
                <a:gd name="T5" fmla="*/ 0 h 58"/>
                <a:gd name="T6" fmla="*/ 32 w 60"/>
                <a:gd name="T7" fmla="*/ 0 h 58"/>
                <a:gd name="T8" fmla="*/ 20 w 60"/>
                <a:gd name="T9" fmla="*/ 2 h 58"/>
                <a:gd name="T10" fmla="*/ 10 w 60"/>
                <a:gd name="T11" fmla="*/ 8 h 58"/>
                <a:gd name="T12" fmla="*/ 6 w 60"/>
                <a:gd name="T13" fmla="*/ 12 h 58"/>
                <a:gd name="T14" fmla="*/ 4 w 60"/>
                <a:gd name="T15" fmla="*/ 16 h 58"/>
                <a:gd name="T16" fmla="*/ 4 w 60"/>
                <a:gd name="T17" fmla="*/ 16 h 58"/>
                <a:gd name="T18" fmla="*/ 2 w 60"/>
                <a:gd name="T19" fmla="*/ 22 h 58"/>
                <a:gd name="T20" fmla="*/ 0 w 60"/>
                <a:gd name="T21" fmla="*/ 28 h 58"/>
                <a:gd name="T22" fmla="*/ 2 w 60"/>
                <a:gd name="T23" fmla="*/ 40 h 58"/>
                <a:gd name="T24" fmla="*/ 8 w 60"/>
                <a:gd name="T25" fmla="*/ 48 h 58"/>
                <a:gd name="T26" fmla="*/ 12 w 60"/>
                <a:gd name="T27" fmla="*/ 52 h 58"/>
                <a:gd name="T28" fmla="*/ 18 w 60"/>
                <a:gd name="T29" fmla="*/ 56 h 58"/>
                <a:gd name="T30" fmla="*/ 18 w 60"/>
                <a:gd name="T31" fmla="*/ 56 h 58"/>
                <a:gd name="T32" fmla="*/ 24 w 60"/>
                <a:gd name="T33" fmla="*/ 58 h 58"/>
                <a:gd name="T34" fmla="*/ 28 w 60"/>
                <a:gd name="T35" fmla="*/ 58 h 58"/>
                <a:gd name="T36" fmla="*/ 40 w 60"/>
                <a:gd name="T37" fmla="*/ 58 h 58"/>
                <a:gd name="T38" fmla="*/ 50 w 60"/>
                <a:gd name="T39" fmla="*/ 52 h 58"/>
                <a:gd name="T40" fmla="*/ 54 w 60"/>
                <a:gd name="T41" fmla="*/ 48 h 58"/>
                <a:gd name="T42" fmla="*/ 56 w 60"/>
                <a:gd name="T43" fmla="*/ 42 h 58"/>
                <a:gd name="T44" fmla="*/ 56 w 60"/>
                <a:gd name="T45" fmla="*/ 42 h 58"/>
                <a:gd name="T46" fmla="*/ 58 w 60"/>
                <a:gd name="T47" fmla="*/ 36 h 58"/>
                <a:gd name="T48" fmla="*/ 60 w 60"/>
                <a:gd name="T49" fmla="*/ 30 h 58"/>
                <a:gd name="T50" fmla="*/ 58 w 60"/>
                <a:gd name="T51" fmla="*/ 20 h 58"/>
                <a:gd name="T52" fmla="*/ 52 w 60"/>
                <a:gd name="T53" fmla="*/ 10 h 58"/>
                <a:gd name="T54" fmla="*/ 48 w 60"/>
                <a:gd name="T55" fmla="*/ 6 h 58"/>
                <a:gd name="T56" fmla="*/ 44 w 60"/>
                <a:gd name="T57" fmla="*/ 2 h 58"/>
                <a:gd name="T58" fmla="*/ 44 w 60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58">
                  <a:moveTo>
                    <a:pt x="44" y="2"/>
                  </a:move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28" y="58"/>
                  </a:lnTo>
                  <a:lnTo>
                    <a:pt x="40" y="58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Freeform 176"/>
            <p:cNvSpPr>
              <a:spLocks/>
            </p:cNvSpPr>
            <p:nvPr/>
          </p:nvSpPr>
          <p:spPr bwMode="auto">
            <a:xfrm>
              <a:off x="6122988" y="35036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38 h 58"/>
                <a:gd name="T24" fmla="*/ 8 w 58"/>
                <a:gd name="T25" fmla="*/ 48 h 58"/>
                <a:gd name="T26" fmla="*/ 12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8 w 58"/>
                <a:gd name="T51" fmla="*/ 18 h 58"/>
                <a:gd name="T52" fmla="*/ 52 w 58"/>
                <a:gd name="T53" fmla="*/ 10 h 58"/>
                <a:gd name="T54" fmla="*/ 48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8" y="18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Freeform 177"/>
            <p:cNvSpPr>
              <a:spLocks/>
            </p:cNvSpPr>
            <p:nvPr/>
          </p:nvSpPr>
          <p:spPr bwMode="auto">
            <a:xfrm>
              <a:off x="6488113" y="4037013"/>
              <a:ext cx="92075" cy="92075"/>
            </a:xfrm>
            <a:custGeom>
              <a:avLst/>
              <a:gdLst>
                <a:gd name="T0" fmla="*/ 42 w 58"/>
                <a:gd name="T1" fmla="*/ 4 h 58"/>
                <a:gd name="T2" fmla="*/ 42 w 58"/>
                <a:gd name="T3" fmla="*/ 4 h 58"/>
                <a:gd name="T4" fmla="*/ 36 w 58"/>
                <a:gd name="T5" fmla="*/ 2 h 58"/>
                <a:gd name="T6" fmla="*/ 30 w 58"/>
                <a:gd name="T7" fmla="*/ 0 h 58"/>
                <a:gd name="T8" fmla="*/ 20 w 58"/>
                <a:gd name="T9" fmla="*/ 2 h 58"/>
                <a:gd name="T10" fmla="*/ 10 w 58"/>
                <a:gd name="T11" fmla="*/ 8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2 w 58"/>
                <a:gd name="T23" fmla="*/ 40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8 h 58"/>
                <a:gd name="T38" fmla="*/ 48 w 58"/>
                <a:gd name="T39" fmla="*/ 52 h 58"/>
                <a:gd name="T40" fmla="*/ 52 w 58"/>
                <a:gd name="T41" fmla="*/ 48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4 h 58"/>
                <a:gd name="T58" fmla="*/ 42 w 58"/>
                <a:gd name="T59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Freeform 178"/>
            <p:cNvSpPr>
              <a:spLocks/>
            </p:cNvSpPr>
            <p:nvPr/>
          </p:nvSpPr>
          <p:spPr bwMode="auto">
            <a:xfrm>
              <a:off x="4383088" y="1944688"/>
              <a:ext cx="95250" cy="95250"/>
            </a:xfrm>
            <a:custGeom>
              <a:avLst/>
              <a:gdLst>
                <a:gd name="T0" fmla="*/ 44 w 60"/>
                <a:gd name="T1" fmla="*/ 4 h 60"/>
                <a:gd name="T2" fmla="*/ 44 w 60"/>
                <a:gd name="T3" fmla="*/ 4 h 60"/>
                <a:gd name="T4" fmla="*/ 38 w 60"/>
                <a:gd name="T5" fmla="*/ 2 h 60"/>
                <a:gd name="T6" fmla="*/ 32 w 60"/>
                <a:gd name="T7" fmla="*/ 0 h 60"/>
                <a:gd name="T8" fmla="*/ 20 w 60"/>
                <a:gd name="T9" fmla="*/ 2 h 60"/>
                <a:gd name="T10" fmla="*/ 10 w 60"/>
                <a:gd name="T11" fmla="*/ 8 h 60"/>
                <a:gd name="T12" fmla="*/ 6 w 60"/>
                <a:gd name="T13" fmla="*/ 12 h 60"/>
                <a:gd name="T14" fmla="*/ 4 w 60"/>
                <a:gd name="T15" fmla="*/ 18 h 60"/>
                <a:gd name="T16" fmla="*/ 4 w 60"/>
                <a:gd name="T17" fmla="*/ 18 h 60"/>
                <a:gd name="T18" fmla="*/ 2 w 60"/>
                <a:gd name="T19" fmla="*/ 22 h 60"/>
                <a:gd name="T20" fmla="*/ 0 w 60"/>
                <a:gd name="T21" fmla="*/ 28 h 60"/>
                <a:gd name="T22" fmla="*/ 2 w 60"/>
                <a:gd name="T23" fmla="*/ 40 h 60"/>
                <a:gd name="T24" fmla="*/ 8 w 60"/>
                <a:gd name="T25" fmla="*/ 50 h 60"/>
                <a:gd name="T26" fmla="*/ 12 w 60"/>
                <a:gd name="T27" fmla="*/ 54 h 60"/>
                <a:gd name="T28" fmla="*/ 18 w 60"/>
                <a:gd name="T29" fmla="*/ 56 h 60"/>
                <a:gd name="T30" fmla="*/ 18 w 60"/>
                <a:gd name="T31" fmla="*/ 56 h 60"/>
                <a:gd name="T32" fmla="*/ 24 w 60"/>
                <a:gd name="T33" fmla="*/ 58 h 60"/>
                <a:gd name="T34" fmla="*/ 28 w 60"/>
                <a:gd name="T35" fmla="*/ 60 h 60"/>
                <a:gd name="T36" fmla="*/ 40 w 60"/>
                <a:gd name="T37" fmla="*/ 58 h 60"/>
                <a:gd name="T38" fmla="*/ 50 w 60"/>
                <a:gd name="T39" fmla="*/ 52 h 60"/>
                <a:gd name="T40" fmla="*/ 54 w 60"/>
                <a:gd name="T41" fmla="*/ 48 h 60"/>
                <a:gd name="T42" fmla="*/ 56 w 60"/>
                <a:gd name="T43" fmla="*/ 42 h 60"/>
                <a:gd name="T44" fmla="*/ 56 w 60"/>
                <a:gd name="T45" fmla="*/ 42 h 60"/>
                <a:gd name="T46" fmla="*/ 58 w 60"/>
                <a:gd name="T47" fmla="*/ 38 h 60"/>
                <a:gd name="T48" fmla="*/ 60 w 60"/>
                <a:gd name="T49" fmla="*/ 32 h 60"/>
                <a:gd name="T50" fmla="*/ 58 w 60"/>
                <a:gd name="T51" fmla="*/ 20 h 60"/>
                <a:gd name="T52" fmla="*/ 52 w 60"/>
                <a:gd name="T53" fmla="*/ 10 h 60"/>
                <a:gd name="T54" fmla="*/ 48 w 60"/>
                <a:gd name="T55" fmla="*/ 6 h 60"/>
                <a:gd name="T56" fmla="*/ 44 w 60"/>
                <a:gd name="T57" fmla="*/ 4 h 60"/>
                <a:gd name="T58" fmla="*/ 44 w 60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60">
                  <a:moveTo>
                    <a:pt x="44" y="4"/>
                  </a:moveTo>
                  <a:lnTo>
                    <a:pt x="44" y="4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28" y="60"/>
                  </a:lnTo>
                  <a:lnTo>
                    <a:pt x="40" y="58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Freeform 179"/>
            <p:cNvSpPr>
              <a:spLocks/>
            </p:cNvSpPr>
            <p:nvPr/>
          </p:nvSpPr>
          <p:spPr bwMode="auto">
            <a:xfrm>
              <a:off x="5030788" y="1897063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20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6 h 60"/>
                <a:gd name="T16" fmla="*/ 2 w 58"/>
                <a:gd name="T17" fmla="*/ 16 h 60"/>
                <a:gd name="T18" fmla="*/ 0 w 58"/>
                <a:gd name="T19" fmla="*/ 22 h 60"/>
                <a:gd name="T20" fmla="*/ 0 w 58"/>
                <a:gd name="T21" fmla="*/ 28 h 60"/>
                <a:gd name="T22" fmla="*/ 2 w 58"/>
                <a:gd name="T23" fmla="*/ 40 h 60"/>
                <a:gd name="T24" fmla="*/ 6 w 58"/>
                <a:gd name="T25" fmla="*/ 50 h 60"/>
                <a:gd name="T26" fmla="*/ 10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6 h 60"/>
                <a:gd name="T48" fmla="*/ 58 w 58"/>
                <a:gd name="T49" fmla="*/ 32 h 60"/>
                <a:gd name="T50" fmla="*/ 56 w 58"/>
                <a:gd name="T51" fmla="*/ 20 h 60"/>
                <a:gd name="T52" fmla="*/ 50 w 58"/>
                <a:gd name="T53" fmla="*/ 10 h 60"/>
                <a:gd name="T54" fmla="*/ 46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6" y="50"/>
                  </a:lnTo>
                  <a:lnTo>
                    <a:pt x="10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Freeform 180"/>
            <p:cNvSpPr>
              <a:spLocks/>
            </p:cNvSpPr>
            <p:nvPr/>
          </p:nvSpPr>
          <p:spPr bwMode="auto">
            <a:xfrm>
              <a:off x="6319838" y="1801813"/>
              <a:ext cx="95250" cy="92075"/>
            </a:xfrm>
            <a:custGeom>
              <a:avLst/>
              <a:gdLst>
                <a:gd name="T0" fmla="*/ 42 w 60"/>
                <a:gd name="T1" fmla="*/ 2 h 58"/>
                <a:gd name="T2" fmla="*/ 42 w 60"/>
                <a:gd name="T3" fmla="*/ 2 h 58"/>
                <a:gd name="T4" fmla="*/ 38 w 60"/>
                <a:gd name="T5" fmla="*/ 0 h 58"/>
                <a:gd name="T6" fmla="*/ 32 w 60"/>
                <a:gd name="T7" fmla="*/ 0 h 58"/>
                <a:gd name="T8" fmla="*/ 20 w 60"/>
                <a:gd name="T9" fmla="*/ 2 h 58"/>
                <a:gd name="T10" fmla="*/ 10 w 60"/>
                <a:gd name="T11" fmla="*/ 8 h 58"/>
                <a:gd name="T12" fmla="*/ 6 w 60"/>
                <a:gd name="T13" fmla="*/ 12 h 58"/>
                <a:gd name="T14" fmla="*/ 4 w 60"/>
                <a:gd name="T15" fmla="*/ 16 h 58"/>
                <a:gd name="T16" fmla="*/ 4 w 60"/>
                <a:gd name="T17" fmla="*/ 16 h 58"/>
                <a:gd name="T18" fmla="*/ 2 w 60"/>
                <a:gd name="T19" fmla="*/ 22 h 58"/>
                <a:gd name="T20" fmla="*/ 0 w 60"/>
                <a:gd name="T21" fmla="*/ 28 h 58"/>
                <a:gd name="T22" fmla="*/ 2 w 60"/>
                <a:gd name="T23" fmla="*/ 38 h 58"/>
                <a:gd name="T24" fmla="*/ 8 w 60"/>
                <a:gd name="T25" fmla="*/ 48 h 58"/>
                <a:gd name="T26" fmla="*/ 12 w 60"/>
                <a:gd name="T27" fmla="*/ 52 h 58"/>
                <a:gd name="T28" fmla="*/ 18 w 60"/>
                <a:gd name="T29" fmla="*/ 56 h 58"/>
                <a:gd name="T30" fmla="*/ 18 w 60"/>
                <a:gd name="T31" fmla="*/ 56 h 58"/>
                <a:gd name="T32" fmla="*/ 22 w 60"/>
                <a:gd name="T33" fmla="*/ 58 h 58"/>
                <a:gd name="T34" fmla="*/ 28 w 60"/>
                <a:gd name="T35" fmla="*/ 58 h 58"/>
                <a:gd name="T36" fmla="*/ 40 w 60"/>
                <a:gd name="T37" fmla="*/ 56 h 58"/>
                <a:gd name="T38" fmla="*/ 50 w 60"/>
                <a:gd name="T39" fmla="*/ 52 h 58"/>
                <a:gd name="T40" fmla="*/ 54 w 60"/>
                <a:gd name="T41" fmla="*/ 48 h 58"/>
                <a:gd name="T42" fmla="*/ 56 w 60"/>
                <a:gd name="T43" fmla="*/ 42 h 58"/>
                <a:gd name="T44" fmla="*/ 56 w 60"/>
                <a:gd name="T45" fmla="*/ 42 h 58"/>
                <a:gd name="T46" fmla="*/ 58 w 60"/>
                <a:gd name="T47" fmla="*/ 36 h 58"/>
                <a:gd name="T48" fmla="*/ 60 w 60"/>
                <a:gd name="T49" fmla="*/ 30 h 58"/>
                <a:gd name="T50" fmla="*/ 58 w 60"/>
                <a:gd name="T51" fmla="*/ 20 h 58"/>
                <a:gd name="T52" fmla="*/ 52 w 60"/>
                <a:gd name="T53" fmla="*/ 10 h 58"/>
                <a:gd name="T54" fmla="*/ 48 w 60"/>
                <a:gd name="T55" fmla="*/ 6 h 58"/>
                <a:gd name="T56" fmla="*/ 42 w 60"/>
                <a:gd name="T57" fmla="*/ 2 h 58"/>
                <a:gd name="T58" fmla="*/ 42 w 60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58">
                  <a:moveTo>
                    <a:pt x="42" y="2"/>
                  </a:move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40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Freeform 181"/>
            <p:cNvSpPr>
              <a:spLocks/>
            </p:cNvSpPr>
            <p:nvPr/>
          </p:nvSpPr>
          <p:spPr bwMode="auto">
            <a:xfrm>
              <a:off x="5030788" y="1897063"/>
              <a:ext cx="92075" cy="95250"/>
            </a:xfrm>
            <a:custGeom>
              <a:avLst/>
              <a:gdLst>
                <a:gd name="T0" fmla="*/ 42 w 58"/>
                <a:gd name="T1" fmla="*/ 4 h 60"/>
                <a:gd name="T2" fmla="*/ 42 w 58"/>
                <a:gd name="T3" fmla="*/ 4 h 60"/>
                <a:gd name="T4" fmla="*/ 36 w 58"/>
                <a:gd name="T5" fmla="*/ 2 h 60"/>
                <a:gd name="T6" fmla="*/ 30 w 58"/>
                <a:gd name="T7" fmla="*/ 0 h 60"/>
                <a:gd name="T8" fmla="*/ 20 w 58"/>
                <a:gd name="T9" fmla="*/ 2 h 60"/>
                <a:gd name="T10" fmla="*/ 10 w 58"/>
                <a:gd name="T11" fmla="*/ 8 h 60"/>
                <a:gd name="T12" fmla="*/ 6 w 58"/>
                <a:gd name="T13" fmla="*/ 12 h 60"/>
                <a:gd name="T14" fmla="*/ 2 w 58"/>
                <a:gd name="T15" fmla="*/ 16 h 60"/>
                <a:gd name="T16" fmla="*/ 2 w 58"/>
                <a:gd name="T17" fmla="*/ 16 h 60"/>
                <a:gd name="T18" fmla="*/ 0 w 58"/>
                <a:gd name="T19" fmla="*/ 22 h 60"/>
                <a:gd name="T20" fmla="*/ 0 w 58"/>
                <a:gd name="T21" fmla="*/ 28 h 60"/>
                <a:gd name="T22" fmla="*/ 2 w 58"/>
                <a:gd name="T23" fmla="*/ 40 h 60"/>
                <a:gd name="T24" fmla="*/ 6 w 58"/>
                <a:gd name="T25" fmla="*/ 50 h 60"/>
                <a:gd name="T26" fmla="*/ 10 w 58"/>
                <a:gd name="T27" fmla="*/ 54 h 60"/>
                <a:gd name="T28" fmla="*/ 16 w 58"/>
                <a:gd name="T29" fmla="*/ 56 h 60"/>
                <a:gd name="T30" fmla="*/ 16 w 58"/>
                <a:gd name="T31" fmla="*/ 56 h 60"/>
                <a:gd name="T32" fmla="*/ 22 w 58"/>
                <a:gd name="T33" fmla="*/ 58 h 60"/>
                <a:gd name="T34" fmla="*/ 28 w 58"/>
                <a:gd name="T35" fmla="*/ 60 h 60"/>
                <a:gd name="T36" fmla="*/ 38 w 58"/>
                <a:gd name="T37" fmla="*/ 58 h 60"/>
                <a:gd name="T38" fmla="*/ 48 w 58"/>
                <a:gd name="T39" fmla="*/ 52 h 60"/>
                <a:gd name="T40" fmla="*/ 52 w 58"/>
                <a:gd name="T41" fmla="*/ 48 h 60"/>
                <a:gd name="T42" fmla="*/ 56 w 58"/>
                <a:gd name="T43" fmla="*/ 42 h 60"/>
                <a:gd name="T44" fmla="*/ 56 w 58"/>
                <a:gd name="T45" fmla="*/ 42 h 60"/>
                <a:gd name="T46" fmla="*/ 58 w 58"/>
                <a:gd name="T47" fmla="*/ 36 h 60"/>
                <a:gd name="T48" fmla="*/ 58 w 58"/>
                <a:gd name="T49" fmla="*/ 32 h 60"/>
                <a:gd name="T50" fmla="*/ 56 w 58"/>
                <a:gd name="T51" fmla="*/ 20 h 60"/>
                <a:gd name="T52" fmla="*/ 50 w 58"/>
                <a:gd name="T53" fmla="*/ 10 h 60"/>
                <a:gd name="T54" fmla="*/ 46 w 58"/>
                <a:gd name="T55" fmla="*/ 6 h 60"/>
                <a:gd name="T56" fmla="*/ 42 w 58"/>
                <a:gd name="T57" fmla="*/ 4 h 60"/>
                <a:gd name="T58" fmla="*/ 42 w 58"/>
                <a:gd name="T5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42" y="4"/>
                  </a:move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6" y="50"/>
                  </a:lnTo>
                  <a:lnTo>
                    <a:pt x="10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2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Freeform 182"/>
            <p:cNvSpPr>
              <a:spLocks/>
            </p:cNvSpPr>
            <p:nvPr/>
          </p:nvSpPr>
          <p:spPr bwMode="auto">
            <a:xfrm>
              <a:off x="5392738" y="2433638"/>
              <a:ext cx="95250" cy="92075"/>
            </a:xfrm>
            <a:custGeom>
              <a:avLst/>
              <a:gdLst>
                <a:gd name="T0" fmla="*/ 44 w 60"/>
                <a:gd name="T1" fmla="*/ 2 h 58"/>
                <a:gd name="T2" fmla="*/ 44 w 60"/>
                <a:gd name="T3" fmla="*/ 2 h 58"/>
                <a:gd name="T4" fmla="*/ 38 w 60"/>
                <a:gd name="T5" fmla="*/ 0 h 58"/>
                <a:gd name="T6" fmla="*/ 32 w 60"/>
                <a:gd name="T7" fmla="*/ 0 h 58"/>
                <a:gd name="T8" fmla="*/ 20 w 60"/>
                <a:gd name="T9" fmla="*/ 0 h 58"/>
                <a:gd name="T10" fmla="*/ 10 w 60"/>
                <a:gd name="T11" fmla="*/ 6 h 58"/>
                <a:gd name="T12" fmla="*/ 6 w 60"/>
                <a:gd name="T13" fmla="*/ 10 h 58"/>
                <a:gd name="T14" fmla="*/ 4 w 60"/>
                <a:gd name="T15" fmla="*/ 16 h 58"/>
                <a:gd name="T16" fmla="*/ 4 w 60"/>
                <a:gd name="T17" fmla="*/ 16 h 58"/>
                <a:gd name="T18" fmla="*/ 2 w 60"/>
                <a:gd name="T19" fmla="*/ 22 h 58"/>
                <a:gd name="T20" fmla="*/ 0 w 60"/>
                <a:gd name="T21" fmla="*/ 28 h 58"/>
                <a:gd name="T22" fmla="*/ 2 w 60"/>
                <a:gd name="T23" fmla="*/ 38 h 58"/>
                <a:gd name="T24" fmla="*/ 8 w 60"/>
                <a:gd name="T25" fmla="*/ 48 h 58"/>
                <a:gd name="T26" fmla="*/ 12 w 60"/>
                <a:gd name="T27" fmla="*/ 52 h 58"/>
                <a:gd name="T28" fmla="*/ 18 w 60"/>
                <a:gd name="T29" fmla="*/ 56 h 58"/>
                <a:gd name="T30" fmla="*/ 18 w 60"/>
                <a:gd name="T31" fmla="*/ 56 h 58"/>
                <a:gd name="T32" fmla="*/ 24 w 60"/>
                <a:gd name="T33" fmla="*/ 58 h 58"/>
                <a:gd name="T34" fmla="*/ 28 w 60"/>
                <a:gd name="T35" fmla="*/ 58 h 58"/>
                <a:gd name="T36" fmla="*/ 40 w 60"/>
                <a:gd name="T37" fmla="*/ 56 h 58"/>
                <a:gd name="T38" fmla="*/ 50 w 60"/>
                <a:gd name="T39" fmla="*/ 50 h 58"/>
                <a:gd name="T40" fmla="*/ 54 w 60"/>
                <a:gd name="T41" fmla="*/ 46 h 58"/>
                <a:gd name="T42" fmla="*/ 56 w 60"/>
                <a:gd name="T43" fmla="*/ 42 h 58"/>
                <a:gd name="T44" fmla="*/ 56 w 60"/>
                <a:gd name="T45" fmla="*/ 42 h 58"/>
                <a:gd name="T46" fmla="*/ 58 w 60"/>
                <a:gd name="T47" fmla="*/ 36 h 58"/>
                <a:gd name="T48" fmla="*/ 60 w 60"/>
                <a:gd name="T49" fmla="*/ 30 h 58"/>
                <a:gd name="T50" fmla="*/ 58 w 60"/>
                <a:gd name="T51" fmla="*/ 18 h 58"/>
                <a:gd name="T52" fmla="*/ 52 w 60"/>
                <a:gd name="T53" fmla="*/ 10 h 58"/>
                <a:gd name="T54" fmla="*/ 48 w 60"/>
                <a:gd name="T55" fmla="*/ 6 h 58"/>
                <a:gd name="T56" fmla="*/ 44 w 60"/>
                <a:gd name="T57" fmla="*/ 2 h 58"/>
                <a:gd name="T58" fmla="*/ 44 w 60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58">
                  <a:moveTo>
                    <a:pt x="44" y="2"/>
                  </a:move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28" y="58"/>
                  </a:lnTo>
                  <a:lnTo>
                    <a:pt x="40" y="56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58" y="18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Freeform 183"/>
            <p:cNvSpPr>
              <a:spLocks/>
            </p:cNvSpPr>
            <p:nvPr/>
          </p:nvSpPr>
          <p:spPr bwMode="auto">
            <a:xfrm>
              <a:off x="6040438" y="23860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6 h 58"/>
                <a:gd name="T22" fmla="*/ 2 w 58"/>
                <a:gd name="T23" fmla="*/ 38 h 58"/>
                <a:gd name="T24" fmla="*/ 6 w 58"/>
                <a:gd name="T25" fmla="*/ 48 h 58"/>
                <a:gd name="T26" fmla="*/ 12 w 58"/>
                <a:gd name="T27" fmla="*/ 52 h 58"/>
                <a:gd name="T28" fmla="*/ 16 w 58"/>
                <a:gd name="T29" fmla="*/ 54 h 58"/>
                <a:gd name="T30" fmla="*/ 16 w 58"/>
                <a:gd name="T31" fmla="*/ 54 h 58"/>
                <a:gd name="T32" fmla="*/ 22 w 58"/>
                <a:gd name="T33" fmla="*/ 56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18 h 58"/>
                <a:gd name="T52" fmla="*/ 50 w 58"/>
                <a:gd name="T53" fmla="*/ 8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8"/>
                  </a:lnTo>
                  <a:lnTo>
                    <a:pt x="6" y="48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22" y="56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1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Freeform 184"/>
            <p:cNvSpPr>
              <a:spLocks/>
            </p:cNvSpPr>
            <p:nvPr/>
          </p:nvSpPr>
          <p:spPr bwMode="auto">
            <a:xfrm>
              <a:off x="6967538" y="175418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18 w 58"/>
                <a:gd name="T9" fmla="*/ 2 h 58"/>
                <a:gd name="T10" fmla="*/ 10 w 58"/>
                <a:gd name="T11" fmla="*/ 6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0 w 58"/>
                <a:gd name="T23" fmla="*/ 38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4 w 58"/>
                <a:gd name="T43" fmla="*/ 42 h 58"/>
                <a:gd name="T44" fmla="*/ 54 w 58"/>
                <a:gd name="T45" fmla="*/ 42 h 58"/>
                <a:gd name="T46" fmla="*/ 56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6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Freeform 185"/>
            <p:cNvSpPr>
              <a:spLocks/>
            </p:cNvSpPr>
            <p:nvPr/>
          </p:nvSpPr>
          <p:spPr bwMode="auto">
            <a:xfrm>
              <a:off x="6319838" y="1801813"/>
              <a:ext cx="95250" cy="92075"/>
            </a:xfrm>
            <a:custGeom>
              <a:avLst/>
              <a:gdLst>
                <a:gd name="T0" fmla="*/ 42 w 60"/>
                <a:gd name="T1" fmla="*/ 2 h 58"/>
                <a:gd name="T2" fmla="*/ 42 w 60"/>
                <a:gd name="T3" fmla="*/ 2 h 58"/>
                <a:gd name="T4" fmla="*/ 38 w 60"/>
                <a:gd name="T5" fmla="*/ 0 h 58"/>
                <a:gd name="T6" fmla="*/ 32 w 60"/>
                <a:gd name="T7" fmla="*/ 0 h 58"/>
                <a:gd name="T8" fmla="*/ 20 w 60"/>
                <a:gd name="T9" fmla="*/ 2 h 58"/>
                <a:gd name="T10" fmla="*/ 10 w 60"/>
                <a:gd name="T11" fmla="*/ 8 h 58"/>
                <a:gd name="T12" fmla="*/ 6 w 60"/>
                <a:gd name="T13" fmla="*/ 12 h 58"/>
                <a:gd name="T14" fmla="*/ 4 w 60"/>
                <a:gd name="T15" fmla="*/ 16 h 58"/>
                <a:gd name="T16" fmla="*/ 4 w 60"/>
                <a:gd name="T17" fmla="*/ 16 h 58"/>
                <a:gd name="T18" fmla="*/ 2 w 60"/>
                <a:gd name="T19" fmla="*/ 22 h 58"/>
                <a:gd name="T20" fmla="*/ 0 w 60"/>
                <a:gd name="T21" fmla="*/ 28 h 58"/>
                <a:gd name="T22" fmla="*/ 2 w 60"/>
                <a:gd name="T23" fmla="*/ 38 h 58"/>
                <a:gd name="T24" fmla="*/ 8 w 60"/>
                <a:gd name="T25" fmla="*/ 48 h 58"/>
                <a:gd name="T26" fmla="*/ 12 w 60"/>
                <a:gd name="T27" fmla="*/ 52 h 58"/>
                <a:gd name="T28" fmla="*/ 18 w 60"/>
                <a:gd name="T29" fmla="*/ 56 h 58"/>
                <a:gd name="T30" fmla="*/ 18 w 60"/>
                <a:gd name="T31" fmla="*/ 56 h 58"/>
                <a:gd name="T32" fmla="*/ 22 w 60"/>
                <a:gd name="T33" fmla="*/ 58 h 58"/>
                <a:gd name="T34" fmla="*/ 28 w 60"/>
                <a:gd name="T35" fmla="*/ 58 h 58"/>
                <a:gd name="T36" fmla="*/ 40 w 60"/>
                <a:gd name="T37" fmla="*/ 56 h 58"/>
                <a:gd name="T38" fmla="*/ 50 w 60"/>
                <a:gd name="T39" fmla="*/ 52 h 58"/>
                <a:gd name="T40" fmla="*/ 54 w 60"/>
                <a:gd name="T41" fmla="*/ 48 h 58"/>
                <a:gd name="T42" fmla="*/ 56 w 60"/>
                <a:gd name="T43" fmla="*/ 42 h 58"/>
                <a:gd name="T44" fmla="*/ 56 w 60"/>
                <a:gd name="T45" fmla="*/ 42 h 58"/>
                <a:gd name="T46" fmla="*/ 58 w 60"/>
                <a:gd name="T47" fmla="*/ 36 h 58"/>
                <a:gd name="T48" fmla="*/ 60 w 60"/>
                <a:gd name="T49" fmla="*/ 30 h 58"/>
                <a:gd name="T50" fmla="*/ 58 w 60"/>
                <a:gd name="T51" fmla="*/ 20 h 58"/>
                <a:gd name="T52" fmla="*/ 52 w 60"/>
                <a:gd name="T53" fmla="*/ 10 h 58"/>
                <a:gd name="T54" fmla="*/ 48 w 60"/>
                <a:gd name="T55" fmla="*/ 6 h 58"/>
                <a:gd name="T56" fmla="*/ 42 w 60"/>
                <a:gd name="T57" fmla="*/ 2 h 58"/>
                <a:gd name="T58" fmla="*/ 42 w 60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58">
                  <a:moveTo>
                    <a:pt x="42" y="2"/>
                  </a:move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40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Freeform 186"/>
            <p:cNvSpPr>
              <a:spLocks/>
            </p:cNvSpPr>
            <p:nvPr/>
          </p:nvSpPr>
          <p:spPr bwMode="auto">
            <a:xfrm>
              <a:off x="6040438" y="2386013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20 w 58"/>
                <a:gd name="T9" fmla="*/ 0 h 58"/>
                <a:gd name="T10" fmla="*/ 10 w 58"/>
                <a:gd name="T11" fmla="*/ 6 h 58"/>
                <a:gd name="T12" fmla="*/ 6 w 58"/>
                <a:gd name="T13" fmla="*/ 10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6 h 58"/>
                <a:gd name="T22" fmla="*/ 2 w 58"/>
                <a:gd name="T23" fmla="*/ 38 h 58"/>
                <a:gd name="T24" fmla="*/ 6 w 58"/>
                <a:gd name="T25" fmla="*/ 48 h 58"/>
                <a:gd name="T26" fmla="*/ 12 w 58"/>
                <a:gd name="T27" fmla="*/ 52 h 58"/>
                <a:gd name="T28" fmla="*/ 16 w 58"/>
                <a:gd name="T29" fmla="*/ 54 h 58"/>
                <a:gd name="T30" fmla="*/ 16 w 58"/>
                <a:gd name="T31" fmla="*/ 54 h 58"/>
                <a:gd name="T32" fmla="*/ 22 w 58"/>
                <a:gd name="T33" fmla="*/ 56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6 w 58"/>
                <a:gd name="T43" fmla="*/ 42 h 58"/>
                <a:gd name="T44" fmla="*/ 56 w 58"/>
                <a:gd name="T45" fmla="*/ 42 h 58"/>
                <a:gd name="T46" fmla="*/ 58 w 58"/>
                <a:gd name="T47" fmla="*/ 36 h 58"/>
                <a:gd name="T48" fmla="*/ 58 w 58"/>
                <a:gd name="T49" fmla="*/ 30 h 58"/>
                <a:gd name="T50" fmla="*/ 56 w 58"/>
                <a:gd name="T51" fmla="*/ 18 h 58"/>
                <a:gd name="T52" fmla="*/ 50 w 58"/>
                <a:gd name="T53" fmla="*/ 8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8"/>
                  </a:lnTo>
                  <a:lnTo>
                    <a:pt x="6" y="48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22" y="56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lnTo>
                    <a:pt x="56" y="1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Freeform 187"/>
            <p:cNvSpPr>
              <a:spLocks/>
            </p:cNvSpPr>
            <p:nvPr/>
          </p:nvSpPr>
          <p:spPr bwMode="auto">
            <a:xfrm>
              <a:off x="6402388" y="2919413"/>
              <a:ext cx="95250" cy="92075"/>
            </a:xfrm>
            <a:custGeom>
              <a:avLst/>
              <a:gdLst>
                <a:gd name="T0" fmla="*/ 44 w 60"/>
                <a:gd name="T1" fmla="*/ 2 h 58"/>
                <a:gd name="T2" fmla="*/ 44 w 60"/>
                <a:gd name="T3" fmla="*/ 2 h 58"/>
                <a:gd name="T4" fmla="*/ 38 w 60"/>
                <a:gd name="T5" fmla="*/ 0 h 58"/>
                <a:gd name="T6" fmla="*/ 32 w 60"/>
                <a:gd name="T7" fmla="*/ 0 h 58"/>
                <a:gd name="T8" fmla="*/ 20 w 60"/>
                <a:gd name="T9" fmla="*/ 2 h 58"/>
                <a:gd name="T10" fmla="*/ 10 w 60"/>
                <a:gd name="T11" fmla="*/ 8 h 58"/>
                <a:gd name="T12" fmla="*/ 6 w 60"/>
                <a:gd name="T13" fmla="*/ 12 h 58"/>
                <a:gd name="T14" fmla="*/ 4 w 60"/>
                <a:gd name="T15" fmla="*/ 16 h 58"/>
                <a:gd name="T16" fmla="*/ 4 w 60"/>
                <a:gd name="T17" fmla="*/ 16 h 58"/>
                <a:gd name="T18" fmla="*/ 2 w 60"/>
                <a:gd name="T19" fmla="*/ 22 h 58"/>
                <a:gd name="T20" fmla="*/ 0 w 60"/>
                <a:gd name="T21" fmla="*/ 28 h 58"/>
                <a:gd name="T22" fmla="*/ 2 w 60"/>
                <a:gd name="T23" fmla="*/ 40 h 58"/>
                <a:gd name="T24" fmla="*/ 8 w 60"/>
                <a:gd name="T25" fmla="*/ 48 h 58"/>
                <a:gd name="T26" fmla="*/ 12 w 60"/>
                <a:gd name="T27" fmla="*/ 52 h 58"/>
                <a:gd name="T28" fmla="*/ 18 w 60"/>
                <a:gd name="T29" fmla="*/ 56 h 58"/>
                <a:gd name="T30" fmla="*/ 18 w 60"/>
                <a:gd name="T31" fmla="*/ 56 h 58"/>
                <a:gd name="T32" fmla="*/ 24 w 60"/>
                <a:gd name="T33" fmla="*/ 58 h 58"/>
                <a:gd name="T34" fmla="*/ 28 w 60"/>
                <a:gd name="T35" fmla="*/ 58 h 58"/>
                <a:gd name="T36" fmla="*/ 40 w 60"/>
                <a:gd name="T37" fmla="*/ 58 h 58"/>
                <a:gd name="T38" fmla="*/ 50 w 60"/>
                <a:gd name="T39" fmla="*/ 52 h 58"/>
                <a:gd name="T40" fmla="*/ 54 w 60"/>
                <a:gd name="T41" fmla="*/ 48 h 58"/>
                <a:gd name="T42" fmla="*/ 56 w 60"/>
                <a:gd name="T43" fmla="*/ 42 h 58"/>
                <a:gd name="T44" fmla="*/ 56 w 60"/>
                <a:gd name="T45" fmla="*/ 42 h 58"/>
                <a:gd name="T46" fmla="*/ 58 w 60"/>
                <a:gd name="T47" fmla="*/ 36 h 58"/>
                <a:gd name="T48" fmla="*/ 60 w 60"/>
                <a:gd name="T49" fmla="*/ 30 h 58"/>
                <a:gd name="T50" fmla="*/ 58 w 60"/>
                <a:gd name="T51" fmla="*/ 20 h 58"/>
                <a:gd name="T52" fmla="*/ 52 w 60"/>
                <a:gd name="T53" fmla="*/ 10 h 58"/>
                <a:gd name="T54" fmla="*/ 48 w 60"/>
                <a:gd name="T55" fmla="*/ 6 h 58"/>
                <a:gd name="T56" fmla="*/ 44 w 60"/>
                <a:gd name="T57" fmla="*/ 2 h 58"/>
                <a:gd name="T58" fmla="*/ 44 w 60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58">
                  <a:moveTo>
                    <a:pt x="44" y="2"/>
                  </a:move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28" y="58"/>
                  </a:lnTo>
                  <a:lnTo>
                    <a:pt x="40" y="58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Freeform 188"/>
            <p:cNvSpPr>
              <a:spLocks/>
            </p:cNvSpPr>
            <p:nvPr/>
          </p:nvSpPr>
          <p:spPr bwMode="auto">
            <a:xfrm>
              <a:off x="7129463" y="2884488"/>
              <a:ext cx="12700" cy="66675"/>
            </a:xfrm>
            <a:custGeom>
              <a:avLst/>
              <a:gdLst>
                <a:gd name="T0" fmla="*/ 0 w 8"/>
                <a:gd name="T1" fmla="*/ 0 h 42"/>
                <a:gd name="T2" fmla="*/ 0 w 8"/>
                <a:gd name="T3" fmla="*/ 42 h 42"/>
                <a:gd name="T4" fmla="*/ 0 w 8"/>
                <a:gd name="T5" fmla="*/ 42 h 42"/>
                <a:gd name="T6" fmla="*/ 6 w 8"/>
                <a:gd name="T7" fmla="*/ 34 h 42"/>
                <a:gd name="T8" fmla="*/ 6 w 8"/>
                <a:gd name="T9" fmla="*/ 34 h 42"/>
                <a:gd name="T10" fmla="*/ 8 w 8"/>
                <a:gd name="T11" fmla="*/ 26 h 42"/>
                <a:gd name="T12" fmla="*/ 8 w 8"/>
                <a:gd name="T13" fmla="*/ 16 h 42"/>
                <a:gd name="T14" fmla="*/ 6 w 8"/>
                <a:gd name="T15" fmla="*/ 8 h 42"/>
                <a:gd name="T16" fmla="*/ 0 w 8"/>
                <a:gd name="T17" fmla="*/ 0 h 42"/>
                <a:gd name="T18" fmla="*/ 0 w 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2">
                  <a:moveTo>
                    <a:pt x="0" y="0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Freeform 189"/>
            <p:cNvSpPr>
              <a:spLocks/>
            </p:cNvSpPr>
            <p:nvPr/>
          </p:nvSpPr>
          <p:spPr bwMode="auto">
            <a:xfrm>
              <a:off x="7050088" y="2871788"/>
              <a:ext cx="79375" cy="92075"/>
            </a:xfrm>
            <a:custGeom>
              <a:avLst/>
              <a:gdLst>
                <a:gd name="T0" fmla="*/ 42 w 50"/>
                <a:gd name="T1" fmla="*/ 2 h 58"/>
                <a:gd name="T2" fmla="*/ 42 w 50"/>
                <a:gd name="T3" fmla="*/ 2 h 58"/>
                <a:gd name="T4" fmla="*/ 36 w 50"/>
                <a:gd name="T5" fmla="*/ 0 h 58"/>
                <a:gd name="T6" fmla="*/ 30 w 50"/>
                <a:gd name="T7" fmla="*/ 0 h 58"/>
                <a:gd name="T8" fmla="*/ 20 w 50"/>
                <a:gd name="T9" fmla="*/ 2 h 58"/>
                <a:gd name="T10" fmla="*/ 10 w 50"/>
                <a:gd name="T11" fmla="*/ 8 h 58"/>
                <a:gd name="T12" fmla="*/ 6 w 50"/>
                <a:gd name="T13" fmla="*/ 12 h 58"/>
                <a:gd name="T14" fmla="*/ 2 w 50"/>
                <a:gd name="T15" fmla="*/ 16 h 58"/>
                <a:gd name="T16" fmla="*/ 2 w 50"/>
                <a:gd name="T17" fmla="*/ 16 h 58"/>
                <a:gd name="T18" fmla="*/ 0 w 50"/>
                <a:gd name="T19" fmla="*/ 22 h 58"/>
                <a:gd name="T20" fmla="*/ 0 w 50"/>
                <a:gd name="T21" fmla="*/ 28 h 58"/>
                <a:gd name="T22" fmla="*/ 2 w 50"/>
                <a:gd name="T23" fmla="*/ 38 h 58"/>
                <a:gd name="T24" fmla="*/ 6 w 50"/>
                <a:gd name="T25" fmla="*/ 48 h 58"/>
                <a:gd name="T26" fmla="*/ 12 w 50"/>
                <a:gd name="T27" fmla="*/ 52 h 58"/>
                <a:gd name="T28" fmla="*/ 16 w 50"/>
                <a:gd name="T29" fmla="*/ 56 h 58"/>
                <a:gd name="T30" fmla="*/ 16 w 50"/>
                <a:gd name="T31" fmla="*/ 56 h 58"/>
                <a:gd name="T32" fmla="*/ 26 w 50"/>
                <a:gd name="T33" fmla="*/ 58 h 58"/>
                <a:gd name="T34" fmla="*/ 34 w 50"/>
                <a:gd name="T35" fmla="*/ 58 h 58"/>
                <a:gd name="T36" fmla="*/ 42 w 50"/>
                <a:gd name="T37" fmla="*/ 54 h 58"/>
                <a:gd name="T38" fmla="*/ 50 w 50"/>
                <a:gd name="T39" fmla="*/ 50 h 58"/>
                <a:gd name="T40" fmla="*/ 50 w 50"/>
                <a:gd name="T41" fmla="*/ 8 h 58"/>
                <a:gd name="T42" fmla="*/ 50 w 50"/>
                <a:gd name="T43" fmla="*/ 8 h 58"/>
                <a:gd name="T44" fmla="*/ 42 w 50"/>
                <a:gd name="T45" fmla="*/ 2 h 58"/>
                <a:gd name="T46" fmla="*/ 42 w 50"/>
                <a:gd name="T4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6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6" y="58"/>
                  </a:lnTo>
                  <a:lnTo>
                    <a:pt x="34" y="58"/>
                  </a:lnTo>
                  <a:lnTo>
                    <a:pt x="42" y="54"/>
                  </a:lnTo>
                  <a:lnTo>
                    <a:pt x="50" y="50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Freeform 190"/>
            <p:cNvSpPr>
              <a:spLocks/>
            </p:cNvSpPr>
            <p:nvPr/>
          </p:nvSpPr>
          <p:spPr bwMode="auto">
            <a:xfrm>
              <a:off x="7129463" y="2884488"/>
              <a:ext cx="12700" cy="66675"/>
            </a:xfrm>
            <a:custGeom>
              <a:avLst/>
              <a:gdLst>
                <a:gd name="T0" fmla="*/ 0 w 8"/>
                <a:gd name="T1" fmla="*/ 0 h 42"/>
                <a:gd name="T2" fmla="*/ 0 w 8"/>
                <a:gd name="T3" fmla="*/ 42 h 42"/>
                <a:gd name="T4" fmla="*/ 0 w 8"/>
                <a:gd name="T5" fmla="*/ 42 h 42"/>
                <a:gd name="T6" fmla="*/ 6 w 8"/>
                <a:gd name="T7" fmla="*/ 34 h 42"/>
                <a:gd name="T8" fmla="*/ 6 w 8"/>
                <a:gd name="T9" fmla="*/ 34 h 42"/>
                <a:gd name="T10" fmla="*/ 8 w 8"/>
                <a:gd name="T11" fmla="*/ 26 h 42"/>
                <a:gd name="T12" fmla="*/ 8 w 8"/>
                <a:gd name="T13" fmla="*/ 16 h 42"/>
                <a:gd name="T14" fmla="*/ 6 w 8"/>
                <a:gd name="T15" fmla="*/ 8 h 42"/>
                <a:gd name="T16" fmla="*/ 0 w 8"/>
                <a:gd name="T17" fmla="*/ 0 h 42"/>
                <a:gd name="T18" fmla="*/ 0 w 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2">
                  <a:moveTo>
                    <a:pt x="0" y="0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Freeform 191"/>
            <p:cNvSpPr>
              <a:spLocks/>
            </p:cNvSpPr>
            <p:nvPr/>
          </p:nvSpPr>
          <p:spPr bwMode="auto">
            <a:xfrm>
              <a:off x="7050088" y="2871788"/>
              <a:ext cx="79375" cy="92075"/>
            </a:xfrm>
            <a:custGeom>
              <a:avLst/>
              <a:gdLst>
                <a:gd name="T0" fmla="*/ 42 w 50"/>
                <a:gd name="T1" fmla="*/ 2 h 58"/>
                <a:gd name="T2" fmla="*/ 42 w 50"/>
                <a:gd name="T3" fmla="*/ 2 h 58"/>
                <a:gd name="T4" fmla="*/ 36 w 50"/>
                <a:gd name="T5" fmla="*/ 0 h 58"/>
                <a:gd name="T6" fmla="*/ 30 w 50"/>
                <a:gd name="T7" fmla="*/ 0 h 58"/>
                <a:gd name="T8" fmla="*/ 20 w 50"/>
                <a:gd name="T9" fmla="*/ 2 h 58"/>
                <a:gd name="T10" fmla="*/ 10 w 50"/>
                <a:gd name="T11" fmla="*/ 8 h 58"/>
                <a:gd name="T12" fmla="*/ 6 w 50"/>
                <a:gd name="T13" fmla="*/ 12 h 58"/>
                <a:gd name="T14" fmla="*/ 2 w 50"/>
                <a:gd name="T15" fmla="*/ 16 h 58"/>
                <a:gd name="T16" fmla="*/ 2 w 50"/>
                <a:gd name="T17" fmla="*/ 16 h 58"/>
                <a:gd name="T18" fmla="*/ 0 w 50"/>
                <a:gd name="T19" fmla="*/ 22 h 58"/>
                <a:gd name="T20" fmla="*/ 0 w 50"/>
                <a:gd name="T21" fmla="*/ 28 h 58"/>
                <a:gd name="T22" fmla="*/ 2 w 50"/>
                <a:gd name="T23" fmla="*/ 38 h 58"/>
                <a:gd name="T24" fmla="*/ 6 w 50"/>
                <a:gd name="T25" fmla="*/ 48 h 58"/>
                <a:gd name="T26" fmla="*/ 12 w 50"/>
                <a:gd name="T27" fmla="*/ 52 h 58"/>
                <a:gd name="T28" fmla="*/ 16 w 50"/>
                <a:gd name="T29" fmla="*/ 56 h 58"/>
                <a:gd name="T30" fmla="*/ 16 w 50"/>
                <a:gd name="T31" fmla="*/ 56 h 58"/>
                <a:gd name="T32" fmla="*/ 26 w 50"/>
                <a:gd name="T33" fmla="*/ 58 h 58"/>
                <a:gd name="T34" fmla="*/ 34 w 50"/>
                <a:gd name="T35" fmla="*/ 58 h 58"/>
                <a:gd name="T36" fmla="*/ 42 w 50"/>
                <a:gd name="T37" fmla="*/ 54 h 58"/>
                <a:gd name="T38" fmla="*/ 50 w 50"/>
                <a:gd name="T39" fmla="*/ 50 h 58"/>
                <a:gd name="T40" fmla="*/ 50 w 50"/>
                <a:gd name="T41" fmla="*/ 8 h 58"/>
                <a:gd name="T42" fmla="*/ 50 w 50"/>
                <a:gd name="T43" fmla="*/ 8 h 58"/>
                <a:gd name="T44" fmla="*/ 42 w 50"/>
                <a:gd name="T45" fmla="*/ 2 h 58"/>
                <a:gd name="T46" fmla="*/ 42 w 50"/>
                <a:gd name="T4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6" y="48"/>
                  </a:lnTo>
                  <a:lnTo>
                    <a:pt x="12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6" y="58"/>
                  </a:lnTo>
                  <a:lnTo>
                    <a:pt x="34" y="58"/>
                  </a:lnTo>
                  <a:lnTo>
                    <a:pt x="42" y="54"/>
                  </a:lnTo>
                  <a:lnTo>
                    <a:pt x="50" y="50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Freeform 192"/>
            <p:cNvSpPr>
              <a:spLocks/>
            </p:cNvSpPr>
            <p:nvPr/>
          </p:nvSpPr>
          <p:spPr bwMode="auto">
            <a:xfrm>
              <a:off x="6319838" y="1801813"/>
              <a:ext cx="95250" cy="92075"/>
            </a:xfrm>
            <a:custGeom>
              <a:avLst/>
              <a:gdLst>
                <a:gd name="T0" fmla="*/ 42 w 60"/>
                <a:gd name="T1" fmla="*/ 2 h 58"/>
                <a:gd name="T2" fmla="*/ 42 w 60"/>
                <a:gd name="T3" fmla="*/ 2 h 58"/>
                <a:gd name="T4" fmla="*/ 38 w 60"/>
                <a:gd name="T5" fmla="*/ 0 h 58"/>
                <a:gd name="T6" fmla="*/ 32 w 60"/>
                <a:gd name="T7" fmla="*/ 0 h 58"/>
                <a:gd name="T8" fmla="*/ 20 w 60"/>
                <a:gd name="T9" fmla="*/ 2 h 58"/>
                <a:gd name="T10" fmla="*/ 10 w 60"/>
                <a:gd name="T11" fmla="*/ 8 h 58"/>
                <a:gd name="T12" fmla="*/ 6 w 60"/>
                <a:gd name="T13" fmla="*/ 12 h 58"/>
                <a:gd name="T14" fmla="*/ 4 w 60"/>
                <a:gd name="T15" fmla="*/ 16 h 58"/>
                <a:gd name="T16" fmla="*/ 4 w 60"/>
                <a:gd name="T17" fmla="*/ 16 h 58"/>
                <a:gd name="T18" fmla="*/ 2 w 60"/>
                <a:gd name="T19" fmla="*/ 22 h 58"/>
                <a:gd name="T20" fmla="*/ 0 w 60"/>
                <a:gd name="T21" fmla="*/ 28 h 58"/>
                <a:gd name="T22" fmla="*/ 2 w 60"/>
                <a:gd name="T23" fmla="*/ 38 h 58"/>
                <a:gd name="T24" fmla="*/ 8 w 60"/>
                <a:gd name="T25" fmla="*/ 48 h 58"/>
                <a:gd name="T26" fmla="*/ 12 w 60"/>
                <a:gd name="T27" fmla="*/ 52 h 58"/>
                <a:gd name="T28" fmla="*/ 18 w 60"/>
                <a:gd name="T29" fmla="*/ 56 h 58"/>
                <a:gd name="T30" fmla="*/ 18 w 60"/>
                <a:gd name="T31" fmla="*/ 56 h 58"/>
                <a:gd name="T32" fmla="*/ 22 w 60"/>
                <a:gd name="T33" fmla="*/ 58 h 58"/>
                <a:gd name="T34" fmla="*/ 28 w 60"/>
                <a:gd name="T35" fmla="*/ 58 h 58"/>
                <a:gd name="T36" fmla="*/ 40 w 60"/>
                <a:gd name="T37" fmla="*/ 56 h 58"/>
                <a:gd name="T38" fmla="*/ 50 w 60"/>
                <a:gd name="T39" fmla="*/ 52 h 58"/>
                <a:gd name="T40" fmla="*/ 54 w 60"/>
                <a:gd name="T41" fmla="*/ 48 h 58"/>
                <a:gd name="T42" fmla="*/ 56 w 60"/>
                <a:gd name="T43" fmla="*/ 42 h 58"/>
                <a:gd name="T44" fmla="*/ 56 w 60"/>
                <a:gd name="T45" fmla="*/ 42 h 58"/>
                <a:gd name="T46" fmla="*/ 58 w 60"/>
                <a:gd name="T47" fmla="*/ 36 h 58"/>
                <a:gd name="T48" fmla="*/ 60 w 60"/>
                <a:gd name="T49" fmla="*/ 30 h 58"/>
                <a:gd name="T50" fmla="*/ 58 w 60"/>
                <a:gd name="T51" fmla="*/ 20 h 58"/>
                <a:gd name="T52" fmla="*/ 52 w 60"/>
                <a:gd name="T53" fmla="*/ 10 h 58"/>
                <a:gd name="T54" fmla="*/ 48 w 60"/>
                <a:gd name="T55" fmla="*/ 6 h 58"/>
                <a:gd name="T56" fmla="*/ 42 w 60"/>
                <a:gd name="T57" fmla="*/ 2 h 58"/>
                <a:gd name="T58" fmla="*/ 42 w 60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" h="58">
                  <a:moveTo>
                    <a:pt x="42" y="2"/>
                  </a:move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2" y="5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40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60" y="30"/>
                  </a:lnTo>
                  <a:lnTo>
                    <a:pt x="58" y="20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Freeform 193"/>
            <p:cNvSpPr>
              <a:spLocks/>
            </p:cNvSpPr>
            <p:nvPr/>
          </p:nvSpPr>
          <p:spPr bwMode="auto">
            <a:xfrm>
              <a:off x="6967538" y="175418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18 w 58"/>
                <a:gd name="T9" fmla="*/ 2 h 58"/>
                <a:gd name="T10" fmla="*/ 10 w 58"/>
                <a:gd name="T11" fmla="*/ 6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0 w 58"/>
                <a:gd name="T23" fmla="*/ 38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4 w 58"/>
                <a:gd name="T43" fmla="*/ 42 h 58"/>
                <a:gd name="T44" fmla="*/ 54 w 58"/>
                <a:gd name="T45" fmla="*/ 42 h 58"/>
                <a:gd name="T46" fmla="*/ 56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6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Freeform 194"/>
            <p:cNvSpPr>
              <a:spLocks/>
            </p:cNvSpPr>
            <p:nvPr/>
          </p:nvSpPr>
          <p:spPr bwMode="auto">
            <a:xfrm>
              <a:off x="6967538" y="1754188"/>
              <a:ext cx="92075" cy="92075"/>
            </a:xfrm>
            <a:custGeom>
              <a:avLst/>
              <a:gdLst>
                <a:gd name="T0" fmla="*/ 42 w 58"/>
                <a:gd name="T1" fmla="*/ 2 h 58"/>
                <a:gd name="T2" fmla="*/ 42 w 58"/>
                <a:gd name="T3" fmla="*/ 2 h 58"/>
                <a:gd name="T4" fmla="*/ 36 w 58"/>
                <a:gd name="T5" fmla="*/ 0 h 58"/>
                <a:gd name="T6" fmla="*/ 30 w 58"/>
                <a:gd name="T7" fmla="*/ 0 h 58"/>
                <a:gd name="T8" fmla="*/ 18 w 58"/>
                <a:gd name="T9" fmla="*/ 2 h 58"/>
                <a:gd name="T10" fmla="*/ 10 w 58"/>
                <a:gd name="T11" fmla="*/ 6 h 58"/>
                <a:gd name="T12" fmla="*/ 6 w 58"/>
                <a:gd name="T13" fmla="*/ 12 h 58"/>
                <a:gd name="T14" fmla="*/ 2 w 58"/>
                <a:gd name="T15" fmla="*/ 16 h 58"/>
                <a:gd name="T16" fmla="*/ 2 w 58"/>
                <a:gd name="T17" fmla="*/ 16 h 58"/>
                <a:gd name="T18" fmla="*/ 0 w 58"/>
                <a:gd name="T19" fmla="*/ 22 h 58"/>
                <a:gd name="T20" fmla="*/ 0 w 58"/>
                <a:gd name="T21" fmla="*/ 28 h 58"/>
                <a:gd name="T22" fmla="*/ 0 w 58"/>
                <a:gd name="T23" fmla="*/ 38 h 58"/>
                <a:gd name="T24" fmla="*/ 6 w 58"/>
                <a:gd name="T25" fmla="*/ 48 h 58"/>
                <a:gd name="T26" fmla="*/ 10 w 58"/>
                <a:gd name="T27" fmla="*/ 52 h 58"/>
                <a:gd name="T28" fmla="*/ 16 w 58"/>
                <a:gd name="T29" fmla="*/ 56 h 58"/>
                <a:gd name="T30" fmla="*/ 16 w 58"/>
                <a:gd name="T31" fmla="*/ 56 h 58"/>
                <a:gd name="T32" fmla="*/ 22 w 58"/>
                <a:gd name="T33" fmla="*/ 58 h 58"/>
                <a:gd name="T34" fmla="*/ 28 w 58"/>
                <a:gd name="T35" fmla="*/ 58 h 58"/>
                <a:gd name="T36" fmla="*/ 38 w 58"/>
                <a:gd name="T37" fmla="*/ 56 h 58"/>
                <a:gd name="T38" fmla="*/ 48 w 58"/>
                <a:gd name="T39" fmla="*/ 50 h 58"/>
                <a:gd name="T40" fmla="*/ 52 w 58"/>
                <a:gd name="T41" fmla="*/ 46 h 58"/>
                <a:gd name="T42" fmla="*/ 54 w 58"/>
                <a:gd name="T43" fmla="*/ 42 h 58"/>
                <a:gd name="T44" fmla="*/ 54 w 58"/>
                <a:gd name="T45" fmla="*/ 42 h 58"/>
                <a:gd name="T46" fmla="*/ 56 w 58"/>
                <a:gd name="T47" fmla="*/ 36 h 58"/>
                <a:gd name="T48" fmla="*/ 58 w 58"/>
                <a:gd name="T49" fmla="*/ 30 h 58"/>
                <a:gd name="T50" fmla="*/ 56 w 58"/>
                <a:gd name="T51" fmla="*/ 20 h 58"/>
                <a:gd name="T52" fmla="*/ 50 w 58"/>
                <a:gd name="T53" fmla="*/ 10 h 58"/>
                <a:gd name="T54" fmla="*/ 46 w 58"/>
                <a:gd name="T55" fmla="*/ 6 h 58"/>
                <a:gd name="T56" fmla="*/ 42 w 58"/>
                <a:gd name="T57" fmla="*/ 2 h 58"/>
                <a:gd name="T58" fmla="*/ 42 w 58"/>
                <a:gd name="T5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42" y="2"/>
                  </a:move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10" y="6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2" y="58"/>
                  </a:lnTo>
                  <a:lnTo>
                    <a:pt x="28" y="58"/>
                  </a:lnTo>
                  <a:lnTo>
                    <a:pt x="38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6" y="36"/>
                  </a:lnTo>
                  <a:lnTo>
                    <a:pt x="58" y="30"/>
                  </a:lnTo>
                  <a:lnTo>
                    <a:pt x="56" y="20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CEA10"/>
            </a:solidFill>
            <a:ln w="8">
              <a:solidFill>
                <a:srgbClr val="FCEA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6" name="Rectangle 199"/>
          <p:cNvSpPr>
            <a:spLocks noChangeArrowheads="1"/>
          </p:cNvSpPr>
          <p:nvPr userDrawn="1"/>
        </p:nvSpPr>
        <p:spPr bwMode="auto">
          <a:xfrm>
            <a:off x="0" y="0"/>
            <a:ext cx="9144000" cy="1609725"/>
          </a:xfrm>
          <a:prstGeom prst="rect">
            <a:avLst/>
          </a:prstGeom>
          <a:solidFill>
            <a:srgbClr val="33535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" name="Freeform 208"/>
          <p:cNvSpPr>
            <a:spLocks noEditPoints="1"/>
          </p:cNvSpPr>
          <p:nvPr userDrawn="1"/>
        </p:nvSpPr>
        <p:spPr bwMode="auto">
          <a:xfrm>
            <a:off x="2354263" y="1211263"/>
            <a:ext cx="147637" cy="168275"/>
          </a:xfrm>
          <a:custGeom>
            <a:avLst/>
            <a:gdLst>
              <a:gd name="T0" fmla="*/ 82 w 110"/>
              <a:gd name="T1" fmla="*/ 108 h 126"/>
              <a:gd name="T2" fmla="*/ 76 w 110"/>
              <a:gd name="T3" fmla="*/ 116 h 126"/>
              <a:gd name="T4" fmla="*/ 56 w 110"/>
              <a:gd name="T5" fmla="*/ 126 h 126"/>
              <a:gd name="T6" fmla="*/ 44 w 110"/>
              <a:gd name="T7" fmla="*/ 126 h 126"/>
              <a:gd name="T8" fmla="*/ 26 w 110"/>
              <a:gd name="T9" fmla="*/ 124 h 126"/>
              <a:gd name="T10" fmla="*/ 12 w 110"/>
              <a:gd name="T11" fmla="*/ 116 h 126"/>
              <a:gd name="T12" fmla="*/ 2 w 110"/>
              <a:gd name="T13" fmla="*/ 104 h 126"/>
              <a:gd name="T14" fmla="*/ 0 w 110"/>
              <a:gd name="T15" fmla="*/ 88 h 126"/>
              <a:gd name="T16" fmla="*/ 0 w 110"/>
              <a:gd name="T17" fmla="*/ 88 h 126"/>
              <a:gd name="T18" fmla="*/ 4 w 110"/>
              <a:gd name="T19" fmla="*/ 70 h 126"/>
              <a:gd name="T20" fmla="*/ 14 w 110"/>
              <a:gd name="T21" fmla="*/ 58 h 126"/>
              <a:gd name="T22" fmla="*/ 30 w 110"/>
              <a:gd name="T23" fmla="*/ 50 h 126"/>
              <a:gd name="T24" fmla="*/ 50 w 110"/>
              <a:gd name="T25" fmla="*/ 48 h 126"/>
              <a:gd name="T26" fmla="*/ 68 w 110"/>
              <a:gd name="T27" fmla="*/ 50 h 126"/>
              <a:gd name="T28" fmla="*/ 82 w 110"/>
              <a:gd name="T29" fmla="*/ 50 h 126"/>
              <a:gd name="T30" fmla="*/ 80 w 110"/>
              <a:gd name="T31" fmla="*/ 40 h 126"/>
              <a:gd name="T32" fmla="*/ 76 w 110"/>
              <a:gd name="T33" fmla="*/ 32 h 126"/>
              <a:gd name="T34" fmla="*/ 52 w 110"/>
              <a:gd name="T35" fmla="*/ 24 h 126"/>
              <a:gd name="T36" fmla="*/ 34 w 110"/>
              <a:gd name="T37" fmla="*/ 26 h 126"/>
              <a:gd name="T38" fmla="*/ 10 w 110"/>
              <a:gd name="T39" fmla="*/ 10 h 126"/>
              <a:gd name="T40" fmla="*/ 30 w 110"/>
              <a:gd name="T41" fmla="*/ 2 h 126"/>
              <a:gd name="T42" fmla="*/ 56 w 110"/>
              <a:gd name="T43" fmla="*/ 0 h 126"/>
              <a:gd name="T44" fmla="*/ 70 w 110"/>
              <a:gd name="T45" fmla="*/ 0 h 126"/>
              <a:gd name="T46" fmla="*/ 90 w 110"/>
              <a:gd name="T47" fmla="*/ 8 h 126"/>
              <a:gd name="T48" fmla="*/ 104 w 110"/>
              <a:gd name="T49" fmla="*/ 20 h 126"/>
              <a:gd name="T50" fmla="*/ 110 w 110"/>
              <a:gd name="T51" fmla="*/ 40 h 126"/>
              <a:gd name="T52" fmla="*/ 110 w 110"/>
              <a:gd name="T53" fmla="*/ 124 h 126"/>
              <a:gd name="T54" fmla="*/ 84 w 110"/>
              <a:gd name="T55" fmla="*/ 72 h 126"/>
              <a:gd name="T56" fmla="*/ 70 w 110"/>
              <a:gd name="T57" fmla="*/ 70 h 126"/>
              <a:gd name="T58" fmla="*/ 56 w 110"/>
              <a:gd name="T59" fmla="*/ 68 h 126"/>
              <a:gd name="T60" fmla="*/ 34 w 110"/>
              <a:gd name="T61" fmla="*/ 72 h 126"/>
              <a:gd name="T62" fmla="*/ 28 w 110"/>
              <a:gd name="T63" fmla="*/ 86 h 126"/>
              <a:gd name="T64" fmla="*/ 28 w 110"/>
              <a:gd name="T65" fmla="*/ 88 h 126"/>
              <a:gd name="T66" fmla="*/ 34 w 110"/>
              <a:gd name="T67" fmla="*/ 100 h 126"/>
              <a:gd name="T68" fmla="*/ 50 w 110"/>
              <a:gd name="T69" fmla="*/ 106 h 126"/>
              <a:gd name="T70" fmla="*/ 64 w 110"/>
              <a:gd name="T71" fmla="*/ 104 h 126"/>
              <a:gd name="T72" fmla="*/ 80 w 110"/>
              <a:gd name="T73" fmla="*/ 90 h 126"/>
              <a:gd name="T74" fmla="*/ 84 w 110"/>
              <a:gd name="T75" fmla="*/ 8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0" h="126">
                <a:moveTo>
                  <a:pt x="82" y="124"/>
                </a:moveTo>
                <a:lnTo>
                  <a:pt x="82" y="108"/>
                </a:lnTo>
                <a:lnTo>
                  <a:pt x="82" y="108"/>
                </a:lnTo>
                <a:lnTo>
                  <a:pt x="76" y="116"/>
                </a:lnTo>
                <a:lnTo>
                  <a:pt x="66" y="122"/>
                </a:lnTo>
                <a:lnTo>
                  <a:pt x="56" y="126"/>
                </a:lnTo>
                <a:lnTo>
                  <a:pt x="44" y="126"/>
                </a:lnTo>
                <a:lnTo>
                  <a:pt x="44" y="126"/>
                </a:lnTo>
                <a:lnTo>
                  <a:pt x="34" y="126"/>
                </a:lnTo>
                <a:lnTo>
                  <a:pt x="26" y="124"/>
                </a:lnTo>
                <a:lnTo>
                  <a:pt x="20" y="120"/>
                </a:lnTo>
                <a:lnTo>
                  <a:pt x="12" y="116"/>
                </a:lnTo>
                <a:lnTo>
                  <a:pt x="8" y="112"/>
                </a:lnTo>
                <a:lnTo>
                  <a:pt x="2" y="104"/>
                </a:lnTo>
                <a:lnTo>
                  <a:pt x="0" y="9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78"/>
                </a:lnTo>
                <a:lnTo>
                  <a:pt x="4" y="70"/>
                </a:lnTo>
                <a:lnTo>
                  <a:pt x="8" y="64"/>
                </a:lnTo>
                <a:lnTo>
                  <a:pt x="14" y="58"/>
                </a:lnTo>
                <a:lnTo>
                  <a:pt x="20" y="54"/>
                </a:lnTo>
                <a:lnTo>
                  <a:pt x="30" y="50"/>
                </a:lnTo>
                <a:lnTo>
                  <a:pt x="38" y="48"/>
                </a:lnTo>
                <a:lnTo>
                  <a:pt x="50" y="48"/>
                </a:lnTo>
                <a:lnTo>
                  <a:pt x="50" y="48"/>
                </a:lnTo>
                <a:lnTo>
                  <a:pt x="68" y="50"/>
                </a:lnTo>
                <a:lnTo>
                  <a:pt x="82" y="54"/>
                </a:lnTo>
                <a:lnTo>
                  <a:pt x="82" y="50"/>
                </a:lnTo>
                <a:lnTo>
                  <a:pt x="82" y="50"/>
                </a:lnTo>
                <a:lnTo>
                  <a:pt x="80" y="40"/>
                </a:lnTo>
                <a:lnTo>
                  <a:pt x="78" y="36"/>
                </a:lnTo>
                <a:lnTo>
                  <a:pt x="76" y="32"/>
                </a:lnTo>
                <a:lnTo>
                  <a:pt x="66" y="26"/>
                </a:lnTo>
                <a:lnTo>
                  <a:pt x="52" y="24"/>
                </a:lnTo>
                <a:lnTo>
                  <a:pt x="52" y="24"/>
                </a:lnTo>
                <a:lnTo>
                  <a:pt x="34" y="26"/>
                </a:lnTo>
                <a:lnTo>
                  <a:pt x="18" y="32"/>
                </a:lnTo>
                <a:lnTo>
                  <a:pt x="10" y="10"/>
                </a:lnTo>
                <a:lnTo>
                  <a:pt x="10" y="10"/>
                </a:lnTo>
                <a:lnTo>
                  <a:pt x="30" y="2"/>
                </a:lnTo>
                <a:lnTo>
                  <a:pt x="42" y="0"/>
                </a:lnTo>
                <a:lnTo>
                  <a:pt x="56" y="0"/>
                </a:lnTo>
                <a:lnTo>
                  <a:pt x="56" y="0"/>
                </a:lnTo>
                <a:lnTo>
                  <a:pt x="70" y="0"/>
                </a:lnTo>
                <a:lnTo>
                  <a:pt x="80" y="4"/>
                </a:lnTo>
                <a:lnTo>
                  <a:pt x="90" y="8"/>
                </a:lnTo>
                <a:lnTo>
                  <a:pt x="98" y="14"/>
                </a:lnTo>
                <a:lnTo>
                  <a:pt x="104" y="20"/>
                </a:lnTo>
                <a:lnTo>
                  <a:pt x="108" y="30"/>
                </a:lnTo>
                <a:lnTo>
                  <a:pt x="110" y="40"/>
                </a:lnTo>
                <a:lnTo>
                  <a:pt x="110" y="52"/>
                </a:lnTo>
                <a:lnTo>
                  <a:pt x="110" y="124"/>
                </a:lnTo>
                <a:lnTo>
                  <a:pt x="82" y="124"/>
                </a:lnTo>
                <a:close/>
                <a:moveTo>
                  <a:pt x="84" y="72"/>
                </a:moveTo>
                <a:lnTo>
                  <a:pt x="84" y="72"/>
                </a:lnTo>
                <a:lnTo>
                  <a:pt x="70" y="70"/>
                </a:lnTo>
                <a:lnTo>
                  <a:pt x="56" y="68"/>
                </a:lnTo>
                <a:lnTo>
                  <a:pt x="56" y="68"/>
                </a:lnTo>
                <a:lnTo>
                  <a:pt x="44" y="70"/>
                </a:lnTo>
                <a:lnTo>
                  <a:pt x="34" y="72"/>
                </a:lnTo>
                <a:lnTo>
                  <a:pt x="30" y="78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94"/>
                </a:lnTo>
                <a:lnTo>
                  <a:pt x="34" y="100"/>
                </a:lnTo>
                <a:lnTo>
                  <a:pt x="42" y="104"/>
                </a:lnTo>
                <a:lnTo>
                  <a:pt x="50" y="106"/>
                </a:lnTo>
                <a:lnTo>
                  <a:pt x="50" y="106"/>
                </a:lnTo>
                <a:lnTo>
                  <a:pt x="64" y="104"/>
                </a:lnTo>
                <a:lnTo>
                  <a:pt x="74" y="98"/>
                </a:lnTo>
                <a:lnTo>
                  <a:pt x="80" y="90"/>
                </a:lnTo>
                <a:lnTo>
                  <a:pt x="82" y="86"/>
                </a:lnTo>
                <a:lnTo>
                  <a:pt x="84" y="80"/>
                </a:lnTo>
                <a:lnTo>
                  <a:pt x="84" y="72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8" name="Freeform 209"/>
          <p:cNvSpPr>
            <a:spLocks/>
          </p:cNvSpPr>
          <p:nvPr userDrawn="1"/>
        </p:nvSpPr>
        <p:spPr bwMode="auto">
          <a:xfrm>
            <a:off x="2565400" y="1208088"/>
            <a:ext cx="147638" cy="169862"/>
          </a:xfrm>
          <a:custGeom>
            <a:avLst/>
            <a:gdLst>
              <a:gd name="T0" fmla="*/ 0 w 110"/>
              <a:gd name="T1" fmla="*/ 4 h 126"/>
              <a:gd name="T2" fmla="*/ 28 w 110"/>
              <a:gd name="T3" fmla="*/ 4 h 126"/>
              <a:gd name="T4" fmla="*/ 28 w 110"/>
              <a:gd name="T5" fmla="*/ 22 h 126"/>
              <a:gd name="T6" fmla="*/ 28 w 110"/>
              <a:gd name="T7" fmla="*/ 22 h 126"/>
              <a:gd name="T8" fmla="*/ 34 w 110"/>
              <a:gd name="T9" fmla="*/ 14 h 126"/>
              <a:gd name="T10" fmla="*/ 42 w 110"/>
              <a:gd name="T11" fmla="*/ 8 h 126"/>
              <a:gd name="T12" fmla="*/ 52 w 110"/>
              <a:gd name="T13" fmla="*/ 2 h 126"/>
              <a:gd name="T14" fmla="*/ 66 w 110"/>
              <a:gd name="T15" fmla="*/ 0 h 126"/>
              <a:gd name="T16" fmla="*/ 66 w 110"/>
              <a:gd name="T17" fmla="*/ 0 h 126"/>
              <a:gd name="T18" fmla="*/ 76 w 110"/>
              <a:gd name="T19" fmla="*/ 2 h 126"/>
              <a:gd name="T20" fmla="*/ 84 w 110"/>
              <a:gd name="T21" fmla="*/ 4 h 126"/>
              <a:gd name="T22" fmla="*/ 92 w 110"/>
              <a:gd name="T23" fmla="*/ 8 h 126"/>
              <a:gd name="T24" fmla="*/ 98 w 110"/>
              <a:gd name="T25" fmla="*/ 14 h 126"/>
              <a:gd name="T26" fmla="*/ 102 w 110"/>
              <a:gd name="T27" fmla="*/ 20 h 126"/>
              <a:gd name="T28" fmla="*/ 106 w 110"/>
              <a:gd name="T29" fmla="*/ 28 h 126"/>
              <a:gd name="T30" fmla="*/ 108 w 110"/>
              <a:gd name="T31" fmla="*/ 38 h 126"/>
              <a:gd name="T32" fmla="*/ 110 w 110"/>
              <a:gd name="T33" fmla="*/ 48 h 126"/>
              <a:gd name="T34" fmla="*/ 110 w 110"/>
              <a:gd name="T35" fmla="*/ 126 h 126"/>
              <a:gd name="T36" fmla="*/ 82 w 110"/>
              <a:gd name="T37" fmla="*/ 126 h 126"/>
              <a:gd name="T38" fmla="*/ 82 w 110"/>
              <a:gd name="T39" fmla="*/ 56 h 126"/>
              <a:gd name="T40" fmla="*/ 82 w 110"/>
              <a:gd name="T41" fmla="*/ 56 h 126"/>
              <a:gd name="T42" fmla="*/ 80 w 110"/>
              <a:gd name="T43" fmla="*/ 44 h 126"/>
              <a:gd name="T44" fmla="*/ 74 w 110"/>
              <a:gd name="T45" fmla="*/ 34 h 126"/>
              <a:gd name="T46" fmla="*/ 66 w 110"/>
              <a:gd name="T47" fmla="*/ 28 h 126"/>
              <a:gd name="T48" fmla="*/ 56 w 110"/>
              <a:gd name="T49" fmla="*/ 26 h 126"/>
              <a:gd name="T50" fmla="*/ 56 w 110"/>
              <a:gd name="T51" fmla="*/ 26 h 126"/>
              <a:gd name="T52" fmla="*/ 44 w 110"/>
              <a:gd name="T53" fmla="*/ 28 h 126"/>
              <a:gd name="T54" fmla="*/ 36 w 110"/>
              <a:gd name="T55" fmla="*/ 34 h 126"/>
              <a:gd name="T56" fmla="*/ 30 w 110"/>
              <a:gd name="T57" fmla="*/ 44 h 126"/>
              <a:gd name="T58" fmla="*/ 28 w 110"/>
              <a:gd name="T59" fmla="*/ 56 h 126"/>
              <a:gd name="T60" fmla="*/ 28 w 110"/>
              <a:gd name="T61" fmla="*/ 126 h 126"/>
              <a:gd name="T62" fmla="*/ 0 w 110"/>
              <a:gd name="T63" fmla="*/ 126 h 126"/>
              <a:gd name="T64" fmla="*/ 0 w 110"/>
              <a:gd name="T65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26">
                <a:moveTo>
                  <a:pt x="0" y="4"/>
                </a:moveTo>
                <a:lnTo>
                  <a:pt x="28" y="4"/>
                </a:lnTo>
                <a:lnTo>
                  <a:pt x="28" y="22"/>
                </a:lnTo>
                <a:lnTo>
                  <a:pt x="28" y="22"/>
                </a:lnTo>
                <a:lnTo>
                  <a:pt x="34" y="14"/>
                </a:lnTo>
                <a:lnTo>
                  <a:pt x="42" y="8"/>
                </a:lnTo>
                <a:lnTo>
                  <a:pt x="52" y="2"/>
                </a:lnTo>
                <a:lnTo>
                  <a:pt x="66" y="0"/>
                </a:lnTo>
                <a:lnTo>
                  <a:pt x="66" y="0"/>
                </a:lnTo>
                <a:lnTo>
                  <a:pt x="76" y="2"/>
                </a:lnTo>
                <a:lnTo>
                  <a:pt x="84" y="4"/>
                </a:lnTo>
                <a:lnTo>
                  <a:pt x="92" y="8"/>
                </a:lnTo>
                <a:lnTo>
                  <a:pt x="98" y="14"/>
                </a:lnTo>
                <a:lnTo>
                  <a:pt x="102" y="20"/>
                </a:lnTo>
                <a:lnTo>
                  <a:pt x="106" y="28"/>
                </a:lnTo>
                <a:lnTo>
                  <a:pt x="108" y="38"/>
                </a:lnTo>
                <a:lnTo>
                  <a:pt x="110" y="48"/>
                </a:lnTo>
                <a:lnTo>
                  <a:pt x="110" y="126"/>
                </a:lnTo>
                <a:lnTo>
                  <a:pt x="82" y="126"/>
                </a:lnTo>
                <a:lnTo>
                  <a:pt x="82" y="56"/>
                </a:lnTo>
                <a:lnTo>
                  <a:pt x="82" y="56"/>
                </a:lnTo>
                <a:lnTo>
                  <a:pt x="80" y="44"/>
                </a:lnTo>
                <a:lnTo>
                  <a:pt x="74" y="34"/>
                </a:lnTo>
                <a:lnTo>
                  <a:pt x="66" y="28"/>
                </a:lnTo>
                <a:lnTo>
                  <a:pt x="56" y="26"/>
                </a:lnTo>
                <a:lnTo>
                  <a:pt x="56" y="26"/>
                </a:lnTo>
                <a:lnTo>
                  <a:pt x="44" y="28"/>
                </a:lnTo>
                <a:lnTo>
                  <a:pt x="36" y="34"/>
                </a:lnTo>
                <a:lnTo>
                  <a:pt x="30" y="44"/>
                </a:lnTo>
                <a:lnTo>
                  <a:pt x="28" y="56"/>
                </a:lnTo>
                <a:lnTo>
                  <a:pt x="28" y="126"/>
                </a:lnTo>
                <a:lnTo>
                  <a:pt x="0" y="126"/>
                </a:lnTo>
                <a:lnTo>
                  <a:pt x="0" y="4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" name="Freeform 210"/>
          <p:cNvSpPr>
            <a:spLocks noEditPoints="1"/>
          </p:cNvSpPr>
          <p:nvPr userDrawn="1"/>
        </p:nvSpPr>
        <p:spPr bwMode="auto">
          <a:xfrm>
            <a:off x="2874963" y="1211263"/>
            <a:ext cx="150812" cy="168275"/>
          </a:xfrm>
          <a:custGeom>
            <a:avLst/>
            <a:gdLst>
              <a:gd name="T0" fmla="*/ 84 w 112"/>
              <a:gd name="T1" fmla="*/ 108 h 126"/>
              <a:gd name="T2" fmla="*/ 76 w 112"/>
              <a:gd name="T3" fmla="*/ 116 h 126"/>
              <a:gd name="T4" fmla="*/ 56 w 112"/>
              <a:gd name="T5" fmla="*/ 126 h 126"/>
              <a:gd name="T6" fmla="*/ 44 w 112"/>
              <a:gd name="T7" fmla="*/ 126 h 126"/>
              <a:gd name="T8" fmla="*/ 28 w 112"/>
              <a:gd name="T9" fmla="*/ 124 h 126"/>
              <a:gd name="T10" fmla="*/ 14 w 112"/>
              <a:gd name="T11" fmla="*/ 116 h 126"/>
              <a:gd name="T12" fmla="*/ 4 w 112"/>
              <a:gd name="T13" fmla="*/ 104 h 126"/>
              <a:gd name="T14" fmla="*/ 0 w 112"/>
              <a:gd name="T15" fmla="*/ 88 h 126"/>
              <a:gd name="T16" fmla="*/ 0 w 112"/>
              <a:gd name="T17" fmla="*/ 88 h 126"/>
              <a:gd name="T18" fmla="*/ 4 w 112"/>
              <a:gd name="T19" fmla="*/ 70 h 126"/>
              <a:gd name="T20" fmla="*/ 14 w 112"/>
              <a:gd name="T21" fmla="*/ 58 h 126"/>
              <a:gd name="T22" fmla="*/ 30 w 112"/>
              <a:gd name="T23" fmla="*/ 50 h 126"/>
              <a:gd name="T24" fmla="*/ 50 w 112"/>
              <a:gd name="T25" fmla="*/ 48 h 126"/>
              <a:gd name="T26" fmla="*/ 68 w 112"/>
              <a:gd name="T27" fmla="*/ 50 h 126"/>
              <a:gd name="T28" fmla="*/ 84 w 112"/>
              <a:gd name="T29" fmla="*/ 50 h 126"/>
              <a:gd name="T30" fmla="*/ 82 w 112"/>
              <a:gd name="T31" fmla="*/ 40 h 126"/>
              <a:gd name="T32" fmla="*/ 76 w 112"/>
              <a:gd name="T33" fmla="*/ 32 h 126"/>
              <a:gd name="T34" fmla="*/ 54 w 112"/>
              <a:gd name="T35" fmla="*/ 24 h 126"/>
              <a:gd name="T36" fmla="*/ 34 w 112"/>
              <a:gd name="T37" fmla="*/ 26 h 126"/>
              <a:gd name="T38" fmla="*/ 10 w 112"/>
              <a:gd name="T39" fmla="*/ 10 h 126"/>
              <a:gd name="T40" fmla="*/ 32 w 112"/>
              <a:gd name="T41" fmla="*/ 2 h 126"/>
              <a:gd name="T42" fmla="*/ 58 w 112"/>
              <a:gd name="T43" fmla="*/ 0 h 126"/>
              <a:gd name="T44" fmla="*/ 70 w 112"/>
              <a:gd name="T45" fmla="*/ 0 h 126"/>
              <a:gd name="T46" fmla="*/ 90 w 112"/>
              <a:gd name="T47" fmla="*/ 8 h 126"/>
              <a:gd name="T48" fmla="*/ 104 w 112"/>
              <a:gd name="T49" fmla="*/ 20 h 126"/>
              <a:gd name="T50" fmla="*/ 110 w 112"/>
              <a:gd name="T51" fmla="*/ 40 h 126"/>
              <a:gd name="T52" fmla="*/ 112 w 112"/>
              <a:gd name="T53" fmla="*/ 124 h 126"/>
              <a:gd name="T54" fmla="*/ 84 w 112"/>
              <a:gd name="T55" fmla="*/ 72 h 126"/>
              <a:gd name="T56" fmla="*/ 72 w 112"/>
              <a:gd name="T57" fmla="*/ 70 h 126"/>
              <a:gd name="T58" fmla="*/ 56 w 112"/>
              <a:gd name="T59" fmla="*/ 68 h 126"/>
              <a:gd name="T60" fmla="*/ 36 w 112"/>
              <a:gd name="T61" fmla="*/ 72 h 126"/>
              <a:gd name="T62" fmla="*/ 28 w 112"/>
              <a:gd name="T63" fmla="*/ 86 h 126"/>
              <a:gd name="T64" fmla="*/ 28 w 112"/>
              <a:gd name="T65" fmla="*/ 88 h 126"/>
              <a:gd name="T66" fmla="*/ 34 w 112"/>
              <a:gd name="T67" fmla="*/ 100 h 126"/>
              <a:gd name="T68" fmla="*/ 52 w 112"/>
              <a:gd name="T69" fmla="*/ 106 h 126"/>
              <a:gd name="T70" fmla="*/ 64 w 112"/>
              <a:gd name="T71" fmla="*/ 104 h 126"/>
              <a:gd name="T72" fmla="*/ 82 w 112"/>
              <a:gd name="T73" fmla="*/ 90 h 126"/>
              <a:gd name="T74" fmla="*/ 84 w 112"/>
              <a:gd name="T75" fmla="*/ 8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" h="126">
                <a:moveTo>
                  <a:pt x="84" y="124"/>
                </a:moveTo>
                <a:lnTo>
                  <a:pt x="84" y="108"/>
                </a:lnTo>
                <a:lnTo>
                  <a:pt x="84" y="108"/>
                </a:lnTo>
                <a:lnTo>
                  <a:pt x="76" y="116"/>
                </a:lnTo>
                <a:lnTo>
                  <a:pt x="68" y="122"/>
                </a:lnTo>
                <a:lnTo>
                  <a:pt x="56" y="126"/>
                </a:lnTo>
                <a:lnTo>
                  <a:pt x="44" y="126"/>
                </a:lnTo>
                <a:lnTo>
                  <a:pt x="44" y="126"/>
                </a:lnTo>
                <a:lnTo>
                  <a:pt x="36" y="126"/>
                </a:lnTo>
                <a:lnTo>
                  <a:pt x="28" y="124"/>
                </a:lnTo>
                <a:lnTo>
                  <a:pt x="20" y="120"/>
                </a:lnTo>
                <a:lnTo>
                  <a:pt x="14" y="116"/>
                </a:lnTo>
                <a:lnTo>
                  <a:pt x="8" y="112"/>
                </a:lnTo>
                <a:lnTo>
                  <a:pt x="4" y="104"/>
                </a:lnTo>
                <a:lnTo>
                  <a:pt x="2" y="9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2" y="78"/>
                </a:lnTo>
                <a:lnTo>
                  <a:pt x="4" y="70"/>
                </a:lnTo>
                <a:lnTo>
                  <a:pt x="8" y="64"/>
                </a:lnTo>
                <a:lnTo>
                  <a:pt x="14" y="58"/>
                </a:lnTo>
                <a:lnTo>
                  <a:pt x="22" y="54"/>
                </a:lnTo>
                <a:lnTo>
                  <a:pt x="30" y="50"/>
                </a:lnTo>
                <a:lnTo>
                  <a:pt x="40" y="48"/>
                </a:lnTo>
                <a:lnTo>
                  <a:pt x="50" y="48"/>
                </a:lnTo>
                <a:lnTo>
                  <a:pt x="50" y="48"/>
                </a:lnTo>
                <a:lnTo>
                  <a:pt x="68" y="50"/>
                </a:lnTo>
                <a:lnTo>
                  <a:pt x="84" y="54"/>
                </a:lnTo>
                <a:lnTo>
                  <a:pt x="84" y="50"/>
                </a:lnTo>
                <a:lnTo>
                  <a:pt x="84" y="50"/>
                </a:lnTo>
                <a:lnTo>
                  <a:pt x="82" y="40"/>
                </a:lnTo>
                <a:lnTo>
                  <a:pt x="80" y="36"/>
                </a:lnTo>
                <a:lnTo>
                  <a:pt x="76" y="32"/>
                </a:lnTo>
                <a:lnTo>
                  <a:pt x="66" y="26"/>
                </a:lnTo>
                <a:lnTo>
                  <a:pt x="54" y="24"/>
                </a:lnTo>
                <a:lnTo>
                  <a:pt x="54" y="24"/>
                </a:lnTo>
                <a:lnTo>
                  <a:pt x="34" y="26"/>
                </a:lnTo>
                <a:lnTo>
                  <a:pt x="18" y="32"/>
                </a:lnTo>
                <a:lnTo>
                  <a:pt x="10" y="10"/>
                </a:lnTo>
                <a:lnTo>
                  <a:pt x="10" y="10"/>
                </a:lnTo>
                <a:lnTo>
                  <a:pt x="32" y="2"/>
                </a:lnTo>
                <a:lnTo>
                  <a:pt x="44" y="0"/>
                </a:lnTo>
                <a:lnTo>
                  <a:pt x="58" y="0"/>
                </a:lnTo>
                <a:lnTo>
                  <a:pt x="58" y="0"/>
                </a:lnTo>
                <a:lnTo>
                  <a:pt x="70" y="0"/>
                </a:lnTo>
                <a:lnTo>
                  <a:pt x="82" y="4"/>
                </a:lnTo>
                <a:lnTo>
                  <a:pt x="90" y="8"/>
                </a:lnTo>
                <a:lnTo>
                  <a:pt x="98" y="14"/>
                </a:lnTo>
                <a:lnTo>
                  <a:pt x="104" y="20"/>
                </a:lnTo>
                <a:lnTo>
                  <a:pt x="108" y="30"/>
                </a:lnTo>
                <a:lnTo>
                  <a:pt x="110" y="40"/>
                </a:lnTo>
                <a:lnTo>
                  <a:pt x="112" y="52"/>
                </a:lnTo>
                <a:lnTo>
                  <a:pt x="112" y="124"/>
                </a:lnTo>
                <a:lnTo>
                  <a:pt x="84" y="124"/>
                </a:lnTo>
                <a:close/>
                <a:moveTo>
                  <a:pt x="84" y="72"/>
                </a:moveTo>
                <a:lnTo>
                  <a:pt x="84" y="72"/>
                </a:lnTo>
                <a:lnTo>
                  <a:pt x="72" y="70"/>
                </a:lnTo>
                <a:lnTo>
                  <a:pt x="56" y="68"/>
                </a:lnTo>
                <a:lnTo>
                  <a:pt x="56" y="68"/>
                </a:lnTo>
                <a:lnTo>
                  <a:pt x="44" y="70"/>
                </a:lnTo>
                <a:lnTo>
                  <a:pt x="36" y="72"/>
                </a:lnTo>
                <a:lnTo>
                  <a:pt x="30" y="78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94"/>
                </a:lnTo>
                <a:lnTo>
                  <a:pt x="34" y="100"/>
                </a:lnTo>
                <a:lnTo>
                  <a:pt x="42" y="104"/>
                </a:lnTo>
                <a:lnTo>
                  <a:pt x="52" y="106"/>
                </a:lnTo>
                <a:lnTo>
                  <a:pt x="52" y="106"/>
                </a:lnTo>
                <a:lnTo>
                  <a:pt x="64" y="104"/>
                </a:lnTo>
                <a:lnTo>
                  <a:pt x="74" y="98"/>
                </a:lnTo>
                <a:lnTo>
                  <a:pt x="82" y="90"/>
                </a:lnTo>
                <a:lnTo>
                  <a:pt x="84" y="86"/>
                </a:lnTo>
                <a:lnTo>
                  <a:pt x="84" y="80"/>
                </a:lnTo>
                <a:lnTo>
                  <a:pt x="84" y="72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" name="Freeform 211"/>
          <p:cNvSpPr>
            <a:spLocks/>
          </p:cNvSpPr>
          <p:nvPr userDrawn="1"/>
        </p:nvSpPr>
        <p:spPr bwMode="auto">
          <a:xfrm>
            <a:off x="3070225" y="1168400"/>
            <a:ext cx="101600" cy="211138"/>
          </a:xfrm>
          <a:custGeom>
            <a:avLst/>
            <a:gdLst>
              <a:gd name="T0" fmla="*/ 16 w 76"/>
              <a:gd name="T1" fmla="*/ 122 h 158"/>
              <a:gd name="T2" fmla="*/ 16 w 76"/>
              <a:gd name="T3" fmla="*/ 58 h 158"/>
              <a:gd name="T4" fmla="*/ 0 w 76"/>
              <a:gd name="T5" fmla="*/ 58 h 158"/>
              <a:gd name="T6" fmla="*/ 0 w 76"/>
              <a:gd name="T7" fmla="*/ 34 h 158"/>
              <a:gd name="T8" fmla="*/ 16 w 76"/>
              <a:gd name="T9" fmla="*/ 34 h 158"/>
              <a:gd name="T10" fmla="*/ 16 w 76"/>
              <a:gd name="T11" fmla="*/ 0 h 158"/>
              <a:gd name="T12" fmla="*/ 44 w 76"/>
              <a:gd name="T13" fmla="*/ 0 h 158"/>
              <a:gd name="T14" fmla="*/ 44 w 76"/>
              <a:gd name="T15" fmla="*/ 34 h 158"/>
              <a:gd name="T16" fmla="*/ 76 w 76"/>
              <a:gd name="T17" fmla="*/ 34 h 158"/>
              <a:gd name="T18" fmla="*/ 76 w 76"/>
              <a:gd name="T19" fmla="*/ 58 h 158"/>
              <a:gd name="T20" fmla="*/ 44 w 76"/>
              <a:gd name="T21" fmla="*/ 58 h 158"/>
              <a:gd name="T22" fmla="*/ 44 w 76"/>
              <a:gd name="T23" fmla="*/ 118 h 158"/>
              <a:gd name="T24" fmla="*/ 44 w 76"/>
              <a:gd name="T25" fmla="*/ 118 h 158"/>
              <a:gd name="T26" fmla="*/ 44 w 76"/>
              <a:gd name="T27" fmla="*/ 124 h 158"/>
              <a:gd name="T28" fmla="*/ 48 w 76"/>
              <a:gd name="T29" fmla="*/ 130 h 158"/>
              <a:gd name="T30" fmla="*/ 52 w 76"/>
              <a:gd name="T31" fmla="*/ 132 h 158"/>
              <a:gd name="T32" fmla="*/ 58 w 76"/>
              <a:gd name="T33" fmla="*/ 132 h 158"/>
              <a:gd name="T34" fmla="*/ 58 w 76"/>
              <a:gd name="T35" fmla="*/ 132 h 158"/>
              <a:gd name="T36" fmla="*/ 68 w 76"/>
              <a:gd name="T37" fmla="*/ 132 h 158"/>
              <a:gd name="T38" fmla="*/ 76 w 76"/>
              <a:gd name="T39" fmla="*/ 128 h 158"/>
              <a:gd name="T40" fmla="*/ 76 w 76"/>
              <a:gd name="T41" fmla="*/ 152 h 158"/>
              <a:gd name="T42" fmla="*/ 76 w 76"/>
              <a:gd name="T43" fmla="*/ 152 h 158"/>
              <a:gd name="T44" fmla="*/ 64 w 76"/>
              <a:gd name="T45" fmla="*/ 156 h 158"/>
              <a:gd name="T46" fmla="*/ 50 w 76"/>
              <a:gd name="T47" fmla="*/ 158 h 158"/>
              <a:gd name="T48" fmla="*/ 50 w 76"/>
              <a:gd name="T49" fmla="*/ 158 h 158"/>
              <a:gd name="T50" fmla="*/ 36 w 76"/>
              <a:gd name="T51" fmla="*/ 156 h 158"/>
              <a:gd name="T52" fmla="*/ 30 w 76"/>
              <a:gd name="T53" fmla="*/ 154 h 158"/>
              <a:gd name="T54" fmla="*/ 26 w 76"/>
              <a:gd name="T55" fmla="*/ 150 h 158"/>
              <a:gd name="T56" fmla="*/ 20 w 76"/>
              <a:gd name="T57" fmla="*/ 146 h 158"/>
              <a:gd name="T58" fmla="*/ 18 w 76"/>
              <a:gd name="T59" fmla="*/ 140 h 158"/>
              <a:gd name="T60" fmla="*/ 16 w 76"/>
              <a:gd name="T61" fmla="*/ 132 h 158"/>
              <a:gd name="T62" fmla="*/ 16 w 76"/>
              <a:gd name="T63" fmla="*/ 122 h 158"/>
              <a:gd name="T64" fmla="*/ 16 w 76"/>
              <a:gd name="T65" fmla="*/ 122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6" h="158">
                <a:moveTo>
                  <a:pt x="16" y="122"/>
                </a:moveTo>
                <a:lnTo>
                  <a:pt x="16" y="58"/>
                </a:lnTo>
                <a:lnTo>
                  <a:pt x="0" y="58"/>
                </a:lnTo>
                <a:lnTo>
                  <a:pt x="0" y="34"/>
                </a:lnTo>
                <a:lnTo>
                  <a:pt x="16" y="34"/>
                </a:lnTo>
                <a:lnTo>
                  <a:pt x="16" y="0"/>
                </a:lnTo>
                <a:lnTo>
                  <a:pt x="44" y="0"/>
                </a:lnTo>
                <a:lnTo>
                  <a:pt x="44" y="34"/>
                </a:lnTo>
                <a:lnTo>
                  <a:pt x="76" y="34"/>
                </a:lnTo>
                <a:lnTo>
                  <a:pt x="76" y="58"/>
                </a:lnTo>
                <a:lnTo>
                  <a:pt x="44" y="58"/>
                </a:lnTo>
                <a:lnTo>
                  <a:pt x="44" y="118"/>
                </a:lnTo>
                <a:lnTo>
                  <a:pt x="44" y="118"/>
                </a:lnTo>
                <a:lnTo>
                  <a:pt x="44" y="124"/>
                </a:lnTo>
                <a:lnTo>
                  <a:pt x="48" y="130"/>
                </a:lnTo>
                <a:lnTo>
                  <a:pt x="52" y="132"/>
                </a:lnTo>
                <a:lnTo>
                  <a:pt x="58" y="132"/>
                </a:lnTo>
                <a:lnTo>
                  <a:pt x="58" y="132"/>
                </a:lnTo>
                <a:lnTo>
                  <a:pt x="68" y="132"/>
                </a:lnTo>
                <a:lnTo>
                  <a:pt x="76" y="128"/>
                </a:lnTo>
                <a:lnTo>
                  <a:pt x="76" y="152"/>
                </a:lnTo>
                <a:lnTo>
                  <a:pt x="76" y="152"/>
                </a:lnTo>
                <a:lnTo>
                  <a:pt x="64" y="156"/>
                </a:lnTo>
                <a:lnTo>
                  <a:pt x="50" y="158"/>
                </a:lnTo>
                <a:lnTo>
                  <a:pt x="50" y="158"/>
                </a:lnTo>
                <a:lnTo>
                  <a:pt x="36" y="156"/>
                </a:lnTo>
                <a:lnTo>
                  <a:pt x="30" y="154"/>
                </a:lnTo>
                <a:lnTo>
                  <a:pt x="26" y="150"/>
                </a:lnTo>
                <a:lnTo>
                  <a:pt x="20" y="146"/>
                </a:lnTo>
                <a:lnTo>
                  <a:pt x="18" y="140"/>
                </a:lnTo>
                <a:lnTo>
                  <a:pt x="16" y="132"/>
                </a:lnTo>
                <a:lnTo>
                  <a:pt x="16" y="122"/>
                </a:lnTo>
                <a:lnTo>
                  <a:pt x="16" y="122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" name="Freeform 212"/>
          <p:cNvSpPr>
            <a:spLocks noEditPoints="1"/>
          </p:cNvSpPr>
          <p:nvPr userDrawn="1"/>
        </p:nvSpPr>
        <p:spPr bwMode="auto">
          <a:xfrm>
            <a:off x="3213100" y="1208088"/>
            <a:ext cx="173038" cy="171450"/>
          </a:xfrm>
          <a:custGeom>
            <a:avLst/>
            <a:gdLst>
              <a:gd name="T0" fmla="*/ 0 w 130"/>
              <a:gd name="T1" fmla="*/ 64 h 128"/>
              <a:gd name="T2" fmla="*/ 2 w 130"/>
              <a:gd name="T3" fmla="*/ 52 h 128"/>
              <a:gd name="T4" fmla="*/ 10 w 130"/>
              <a:gd name="T5" fmla="*/ 30 h 128"/>
              <a:gd name="T6" fmla="*/ 28 w 130"/>
              <a:gd name="T7" fmla="*/ 12 h 128"/>
              <a:gd name="T8" fmla="*/ 52 w 130"/>
              <a:gd name="T9" fmla="*/ 2 h 128"/>
              <a:gd name="T10" fmla="*/ 66 w 130"/>
              <a:gd name="T11" fmla="*/ 0 h 128"/>
              <a:gd name="T12" fmla="*/ 92 w 130"/>
              <a:gd name="T13" fmla="*/ 6 h 128"/>
              <a:gd name="T14" fmla="*/ 112 w 130"/>
              <a:gd name="T15" fmla="*/ 20 h 128"/>
              <a:gd name="T16" fmla="*/ 126 w 130"/>
              <a:gd name="T17" fmla="*/ 40 h 128"/>
              <a:gd name="T18" fmla="*/ 130 w 130"/>
              <a:gd name="T19" fmla="*/ 64 h 128"/>
              <a:gd name="T20" fmla="*/ 130 w 130"/>
              <a:gd name="T21" fmla="*/ 64 h 128"/>
              <a:gd name="T22" fmla="*/ 126 w 130"/>
              <a:gd name="T23" fmla="*/ 90 h 128"/>
              <a:gd name="T24" fmla="*/ 112 w 130"/>
              <a:gd name="T25" fmla="*/ 110 h 128"/>
              <a:gd name="T26" fmla="*/ 92 w 130"/>
              <a:gd name="T27" fmla="*/ 124 h 128"/>
              <a:gd name="T28" fmla="*/ 66 w 130"/>
              <a:gd name="T29" fmla="*/ 128 h 128"/>
              <a:gd name="T30" fmla="*/ 52 w 130"/>
              <a:gd name="T31" fmla="*/ 128 h 128"/>
              <a:gd name="T32" fmla="*/ 28 w 130"/>
              <a:gd name="T33" fmla="*/ 118 h 128"/>
              <a:gd name="T34" fmla="*/ 10 w 130"/>
              <a:gd name="T35" fmla="*/ 100 h 128"/>
              <a:gd name="T36" fmla="*/ 2 w 130"/>
              <a:gd name="T37" fmla="*/ 78 h 128"/>
              <a:gd name="T38" fmla="*/ 0 w 130"/>
              <a:gd name="T39" fmla="*/ 66 h 128"/>
              <a:gd name="T40" fmla="*/ 102 w 130"/>
              <a:gd name="T41" fmla="*/ 64 h 128"/>
              <a:gd name="T42" fmla="*/ 102 w 130"/>
              <a:gd name="T43" fmla="*/ 56 h 128"/>
              <a:gd name="T44" fmla="*/ 96 w 130"/>
              <a:gd name="T45" fmla="*/ 42 h 128"/>
              <a:gd name="T46" fmla="*/ 86 w 130"/>
              <a:gd name="T47" fmla="*/ 32 h 128"/>
              <a:gd name="T48" fmla="*/ 72 w 130"/>
              <a:gd name="T49" fmla="*/ 26 h 128"/>
              <a:gd name="T50" fmla="*/ 66 w 130"/>
              <a:gd name="T51" fmla="*/ 26 h 128"/>
              <a:gd name="T52" fmla="*/ 50 w 130"/>
              <a:gd name="T53" fmla="*/ 28 h 128"/>
              <a:gd name="T54" fmla="*/ 38 w 130"/>
              <a:gd name="T55" fmla="*/ 36 h 128"/>
              <a:gd name="T56" fmla="*/ 30 w 130"/>
              <a:gd name="T57" fmla="*/ 50 h 128"/>
              <a:gd name="T58" fmla="*/ 28 w 130"/>
              <a:gd name="T59" fmla="*/ 64 h 128"/>
              <a:gd name="T60" fmla="*/ 28 w 130"/>
              <a:gd name="T61" fmla="*/ 64 h 128"/>
              <a:gd name="T62" fmla="*/ 30 w 130"/>
              <a:gd name="T63" fmla="*/ 80 h 128"/>
              <a:gd name="T64" fmla="*/ 38 w 130"/>
              <a:gd name="T65" fmla="*/ 92 h 128"/>
              <a:gd name="T66" fmla="*/ 50 w 130"/>
              <a:gd name="T67" fmla="*/ 102 h 128"/>
              <a:gd name="T68" fmla="*/ 66 w 130"/>
              <a:gd name="T69" fmla="*/ 104 h 128"/>
              <a:gd name="T70" fmla="*/ 74 w 130"/>
              <a:gd name="T71" fmla="*/ 104 h 128"/>
              <a:gd name="T72" fmla="*/ 88 w 130"/>
              <a:gd name="T73" fmla="*/ 98 h 128"/>
              <a:gd name="T74" fmla="*/ 96 w 130"/>
              <a:gd name="T75" fmla="*/ 86 h 128"/>
              <a:gd name="T76" fmla="*/ 102 w 130"/>
              <a:gd name="T77" fmla="*/ 74 h 128"/>
              <a:gd name="T78" fmla="*/ 102 w 130"/>
              <a:gd name="T79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" h="128">
                <a:moveTo>
                  <a:pt x="0" y="66"/>
                </a:moveTo>
                <a:lnTo>
                  <a:pt x="0" y="64"/>
                </a:lnTo>
                <a:lnTo>
                  <a:pt x="0" y="64"/>
                </a:lnTo>
                <a:lnTo>
                  <a:pt x="2" y="52"/>
                </a:lnTo>
                <a:lnTo>
                  <a:pt x="4" y="40"/>
                </a:lnTo>
                <a:lnTo>
                  <a:pt x="10" y="30"/>
                </a:lnTo>
                <a:lnTo>
                  <a:pt x="18" y="20"/>
                </a:lnTo>
                <a:lnTo>
                  <a:pt x="28" y="12"/>
                </a:lnTo>
                <a:lnTo>
                  <a:pt x="40" y="6"/>
                </a:lnTo>
                <a:lnTo>
                  <a:pt x="52" y="2"/>
                </a:lnTo>
                <a:lnTo>
                  <a:pt x="66" y="0"/>
                </a:lnTo>
                <a:lnTo>
                  <a:pt x="66" y="0"/>
                </a:lnTo>
                <a:lnTo>
                  <a:pt x="80" y="2"/>
                </a:lnTo>
                <a:lnTo>
                  <a:pt x="92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28"/>
                </a:lnTo>
                <a:lnTo>
                  <a:pt x="126" y="40"/>
                </a:lnTo>
                <a:lnTo>
                  <a:pt x="130" y="52"/>
                </a:lnTo>
                <a:lnTo>
                  <a:pt x="130" y="64"/>
                </a:lnTo>
                <a:lnTo>
                  <a:pt x="130" y="64"/>
                </a:lnTo>
                <a:lnTo>
                  <a:pt x="130" y="64"/>
                </a:lnTo>
                <a:lnTo>
                  <a:pt x="130" y="78"/>
                </a:lnTo>
                <a:lnTo>
                  <a:pt x="126" y="90"/>
                </a:lnTo>
                <a:lnTo>
                  <a:pt x="120" y="100"/>
                </a:lnTo>
                <a:lnTo>
                  <a:pt x="112" y="110"/>
                </a:lnTo>
                <a:lnTo>
                  <a:pt x="102" y="118"/>
                </a:lnTo>
                <a:lnTo>
                  <a:pt x="92" y="124"/>
                </a:lnTo>
                <a:lnTo>
                  <a:pt x="78" y="128"/>
                </a:lnTo>
                <a:lnTo>
                  <a:pt x="66" y="128"/>
                </a:lnTo>
                <a:lnTo>
                  <a:pt x="66" y="128"/>
                </a:lnTo>
                <a:lnTo>
                  <a:pt x="52" y="128"/>
                </a:lnTo>
                <a:lnTo>
                  <a:pt x="40" y="124"/>
                </a:lnTo>
                <a:lnTo>
                  <a:pt x="28" y="118"/>
                </a:lnTo>
                <a:lnTo>
                  <a:pt x="18" y="110"/>
                </a:lnTo>
                <a:lnTo>
                  <a:pt x="10" y="100"/>
                </a:lnTo>
                <a:lnTo>
                  <a:pt x="4" y="90"/>
                </a:lnTo>
                <a:lnTo>
                  <a:pt x="2" y="78"/>
                </a:lnTo>
                <a:lnTo>
                  <a:pt x="0" y="66"/>
                </a:lnTo>
                <a:lnTo>
                  <a:pt x="0" y="66"/>
                </a:lnTo>
                <a:close/>
                <a:moveTo>
                  <a:pt x="102" y="66"/>
                </a:moveTo>
                <a:lnTo>
                  <a:pt x="102" y="64"/>
                </a:lnTo>
                <a:lnTo>
                  <a:pt x="102" y="64"/>
                </a:lnTo>
                <a:lnTo>
                  <a:pt x="102" y="56"/>
                </a:lnTo>
                <a:lnTo>
                  <a:pt x="100" y="50"/>
                </a:lnTo>
                <a:lnTo>
                  <a:pt x="96" y="42"/>
                </a:lnTo>
                <a:lnTo>
                  <a:pt x="92" y="38"/>
                </a:lnTo>
                <a:lnTo>
                  <a:pt x="86" y="32"/>
                </a:lnTo>
                <a:lnTo>
                  <a:pt x="80" y="28"/>
                </a:lnTo>
                <a:lnTo>
                  <a:pt x="72" y="26"/>
                </a:lnTo>
                <a:lnTo>
                  <a:pt x="66" y="26"/>
                </a:lnTo>
                <a:lnTo>
                  <a:pt x="66" y="26"/>
                </a:lnTo>
                <a:lnTo>
                  <a:pt x="56" y="26"/>
                </a:lnTo>
                <a:lnTo>
                  <a:pt x="50" y="28"/>
                </a:lnTo>
                <a:lnTo>
                  <a:pt x="44" y="32"/>
                </a:lnTo>
                <a:lnTo>
                  <a:pt x="38" y="36"/>
                </a:lnTo>
                <a:lnTo>
                  <a:pt x="34" y="42"/>
                </a:lnTo>
                <a:lnTo>
                  <a:pt x="30" y="50"/>
                </a:lnTo>
                <a:lnTo>
                  <a:pt x="28" y="56"/>
                </a:lnTo>
                <a:lnTo>
                  <a:pt x="28" y="64"/>
                </a:lnTo>
                <a:lnTo>
                  <a:pt x="28" y="64"/>
                </a:lnTo>
                <a:lnTo>
                  <a:pt x="28" y="64"/>
                </a:lnTo>
                <a:lnTo>
                  <a:pt x="28" y="72"/>
                </a:lnTo>
                <a:lnTo>
                  <a:pt x="30" y="80"/>
                </a:lnTo>
                <a:lnTo>
                  <a:pt x="34" y="86"/>
                </a:lnTo>
                <a:lnTo>
                  <a:pt x="38" y="92"/>
                </a:lnTo>
                <a:lnTo>
                  <a:pt x="44" y="98"/>
                </a:lnTo>
                <a:lnTo>
                  <a:pt x="50" y="102"/>
                </a:lnTo>
                <a:lnTo>
                  <a:pt x="58" y="104"/>
                </a:lnTo>
                <a:lnTo>
                  <a:pt x="66" y="104"/>
                </a:lnTo>
                <a:lnTo>
                  <a:pt x="66" y="104"/>
                </a:lnTo>
                <a:lnTo>
                  <a:pt x="74" y="104"/>
                </a:lnTo>
                <a:lnTo>
                  <a:pt x="80" y="102"/>
                </a:lnTo>
                <a:lnTo>
                  <a:pt x="88" y="98"/>
                </a:lnTo>
                <a:lnTo>
                  <a:pt x="92" y="92"/>
                </a:lnTo>
                <a:lnTo>
                  <a:pt x="96" y="86"/>
                </a:lnTo>
                <a:lnTo>
                  <a:pt x="100" y="80"/>
                </a:lnTo>
                <a:lnTo>
                  <a:pt x="102" y="74"/>
                </a:lnTo>
                <a:lnTo>
                  <a:pt x="102" y="66"/>
                </a:lnTo>
                <a:lnTo>
                  <a:pt x="102" y="66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" name="Freeform 213"/>
          <p:cNvSpPr>
            <a:spLocks/>
          </p:cNvSpPr>
          <p:nvPr userDrawn="1"/>
        </p:nvSpPr>
        <p:spPr bwMode="auto">
          <a:xfrm>
            <a:off x="3443288" y="1208088"/>
            <a:ext cx="247650" cy="169862"/>
          </a:xfrm>
          <a:custGeom>
            <a:avLst/>
            <a:gdLst>
              <a:gd name="T0" fmla="*/ 0 w 186"/>
              <a:gd name="T1" fmla="*/ 4 h 126"/>
              <a:gd name="T2" fmla="*/ 28 w 186"/>
              <a:gd name="T3" fmla="*/ 4 h 126"/>
              <a:gd name="T4" fmla="*/ 28 w 186"/>
              <a:gd name="T5" fmla="*/ 22 h 126"/>
              <a:gd name="T6" fmla="*/ 28 w 186"/>
              <a:gd name="T7" fmla="*/ 22 h 126"/>
              <a:gd name="T8" fmla="*/ 34 w 186"/>
              <a:gd name="T9" fmla="*/ 14 h 126"/>
              <a:gd name="T10" fmla="*/ 42 w 186"/>
              <a:gd name="T11" fmla="*/ 8 h 126"/>
              <a:gd name="T12" fmla="*/ 52 w 186"/>
              <a:gd name="T13" fmla="*/ 2 h 126"/>
              <a:gd name="T14" fmla="*/ 66 w 186"/>
              <a:gd name="T15" fmla="*/ 0 h 126"/>
              <a:gd name="T16" fmla="*/ 66 w 186"/>
              <a:gd name="T17" fmla="*/ 0 h 126"/>
              <a:gd name="T18" fmla="*/ 78 w 186"/>
              <a:gd name="T19" fmla="*/ 2 h 126"/>
              <a:gd name="T20" fmla="*/ 88 w 186"/>
              <a:gd name="T21" fmla="*/ 6 h 126"/>
              <a:gd name="T22" fmla="*/ 96 w 186"/>
              <a:gd name="T23" fmla="*/ 14 h 126"/>
              <a:gd name="T24" fmla="*/ 102 w 186"/>
              <a:gd name="T25" fmla="*/ 22 h 126"/>
              <a:gd name="T26" fmla="*/ 102 w 186"/>
              <a:gd name="T27" fmla="*/ 22 h 126"/>
              <a:gd name="T28" fmla="*/ 110 w 186"/>
              <a:gd name="T29" fmla="*/ 14 h 126"/>
              <a:gd name="T30" fmla="*/ 120 w 186"/>
              <a:gd name="T31" fmla="*/ 6 h 126"/>
              <a:gd name="T32" fmla="*/ 130 w 186"/>
              <a:gd name="T33" fmla="*/ 2 h 126"/>
              <a:gd name="T34" fmla="*/ 144 w 186"/>
              <a:gd name="T35" fmla="*/ 0 h 126"/>
              <a:gd name="T36" fmla="*/ 144 w 186"/>
              <a:gd name="T37" fmla="*/ 0 h 126"/>
              <a:gd name="T38" fmla="*/ 152 w 186"/>
              <a:gd name="T39" fmla="*/ 2 h 126"/>
              <a:gd name="T40" fmla="*/ 162 w 186"/>
              <a:gd name="T41" fmla="*/ 4 h 126"/>
              <a:gd name="T42" fmla="*/ 168 w 186"/>
              <a:gd name="T43" fmla="*/ 8 h 126"/>
              <a:gd name="T44" fmla="*/ 174 w 186"/>
              <a:gd name="T45" fmla="*/ 14 h 126"/>
              <a:gd name="T46" fmla="*/ 180 w 186"/>
              <a:gd name="T47" fmla="*/ 20 h 126"/>
              <a:gd name="T48" fmla="*/ 184 w 186"/>
              <a:gd name="T49" fmla="*/ 28 h 126"/>
              <a:gd name="T50" fmla="*/ 186 w 186"/>
              <a:gd name="T51" fmla="*/ 38 h 126"/>
              <a:gd name="T52" fmla="*/ 186 w 186"/>
              <a:gd name="T53" fmla="*/ 48 h 126"/>
              <a:gd name="T54" fmla="*/ 186 w 186"/>
              <a:gd name="T55" fmla="*/ 126 h 126"/>
              <a:gd name="T56" fmla="*/ 158 w 186"/>
              <a:gd name="T57" fmla="*/ 126 h 126"/>
              <a:gd name="T58" fmla="*/ 158 w 186"/>
              <a:gd name="T59" fmla="*/ 56 h 126"/>
              <a:gd name="T60" fmla="*/ 158 w 186"/>
              <a:gd name="T61" fmla="*/ 56 h 126"/>
              <a:gd name="T62" fmla="*/ 156 w 186"/>
              <a:gd name="T63" fmla="*/ 44 h 126"/>
              <a:gd name="T64" fmla="*/ 152 w 186"/>
              <a:gd name="T65" fmla="*/ 34 h 126"/>
              <a:gd name="T66" fmla="*/ 144 w 186"/>
              <a:gd name="T67" fmla="*/ 28 h 126"/>
              <a:gd name="T68" fmla="*/ 134 w 186"/>
              <a:gd name="T69" fmla="*/ 26 h 126"/>
              <a:gd name="T70" fmla="*/ 134 w 186"/>
              <a:gd name="T71" fmla="*/ 26 h 126"/>
              <a:gd name="T72" fmla="*/ 122 w 186"/>
              <a:gd name="T73" fmla="*/ 28 h 126"/>
              <a:gd name="T74" fmla="*/ 114 w 186"/>
              <a:gd name="T75" fmla="*/ 34 h 126"/>
              <a:gd name="T76" fmla="*/ 110 w 186"/>
              <a:gd name="T77" fmla="*/ 44 h 126"/>
              <a:gd name="T78" fmla="*/ 108 w 186"/>
              <a:gd name="T79" fmla="*/ 56 h 126"/>
              <a:gd name="T80" fmla="*/ 108 w 186"/>
              <a:gd name="T81" fmla="*/ 126 h 126"/>
              <a:gd name="T82" fmla="*/ 80 w 186"/>
              <a:gd name="T83" fmla="*/ 126 h 126"/>
              <a:gd name="T84" fmla="*/ 80 w 186"/>
              <a:gd name="T85" fmla="*/ 56 h 126"/>
              <a:gd name="T86" fmla="*/ 80 w 186"/>
              <a:gd name="T87" fmla="*/ 56 h 126"/>
              <a:gd name="T88" fmla="*/ 78 w 186"/>
              <a:gd name="T89" fmla="*/ 44 h 126"/>
              <a:gd name="T90" fmla="*/ 72 w 186"/>
              <a:gd name="T91" fmla="*/ 34 h 126"/>
              <a:gd name="T92" fmla="*/ 64 w 186"/>
              <a:gd name="T93" fmla="*/ 28 h 126"/>
              <a:gd name="T94" fmla="*/ 54 w 186"/>
              <a:gd name="T95" fmla="*/ 26 h 126"/>
              <a:gd name="T96" fmla="*/ 54 w 186"/>
              <a:gd name="T97" fmla="*/ 26 h 126"/>
              <a:gd name="T98" fmla="*/ 44 w 186"/>
              <a:gd name="T99" fmla="*/ 28 h 126"/>
              <a:gd name="T100" fmla="*/ 36 w 186"/>
              <a:gd name="T101" fmla="*/ 34 h 126"/>
              <a:gd name="T102" fmla="*/ 30 w 186"/>
              <a:gd name="T103" fmla="*/ 44 h 126"/>
              <a:gd name="T104" fmla="*/ 28 w 186"/>
              <a:gd name="T105" fmla="*/ 56 h 126"/>
              <a:gd name="T106" fmla="*/ 28 w 186"/>
              <a:gd name="T107" fmla="*/ 126 h 126"/>
              <a:gd name="T108" fmla="*/ 0 w 186"/>
              <a:gd name="T109" fmla="*/ 126 h 126"/>
              <a:gd name="T110" fmla="*/ 0 w 186"/>
              <a:gd name="T111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6" h="126">
                <a:moveTo>
                  <a:pt x="0" y="4"/>
                </a:moveTo>
                <a:lnTo>
                  <a:pt x="28" y="4"/>
                </a:lnTo>
                <a:lnTo>
                  <a:pt x="28" y="22"/>
                </a:lnTo>
                <a:lnTo>
                  <a:pt x="28" y="22"/>
                </a:lnTo>
                <a:lnTo>
                  <a:pt x="34" y="14"/>
                </a:lnTo>
                <a:lnTo>
                  <a:pt x="42" y="8"/>
                </a:lnTo>
                <a:lnTo>
                  <a:pt x="52" y="2"/>
                </a:lnTo>
                <a:lnTo>
                  <a:pt x="66" y="0"/>
                </a:lnTo>
                <a:lnTo>
                  <a:pt x="66" y="0"/>
                </a:lnTo>
                <a:lnTo>
                  <a:pt x="78" y="2"/>
                </a:lnTo>
                <a:lnTo>
                  <a:pt x="88" y="6"/>
                </a:lnTo>
                <a:lnTo>
                  <a:pt x="96" y="14"/>
                </a:lnTo>
                <a:lnTo>
                  <a:pt x="102" y="22"/>
                </a:lnTo>
                <a:lnTo>
                  <a:pt x="102" y="22"/>
                </a:lnTo>
                <a:lnTo>
                  <a:pt x="110" y="14"/>
                </a:lnTo>
                <a:lnTo>
                  <a:pt x="120" y="6"/>
                </a:lnTo>
                <a:lnTo>
                  <a:pt x="130" y="2"/>
                </a:lnTo>
                <a:lnTo>
                  <a:pt x="144" y="0"/>
                </a:lnTo>
                <a:lnTo>
                  <a:pt x="144" y="0"/>
                </a:lnTo>
                <a:lnTo>
                  <a:pt x="152" y="2"/>
                </a:lnTo>
                <a:lnTo>
                  <a:pt x="162" y="4"/>
                </a:lnTo>
                <a:lnTo>
                  <a:pt x="168" y="8"/>
                </a:lnTo>
                <a:lnTo>
                  <a:pt x="174" y="14"/>
                </a:lnTo>
                <a:lnTo>
                  <a:pt x="180" y="20"/>
                </a:lnTo>
                <a:lnTo>
                  <a:pt x="184" y="28"/>
                </a:lnTo>
                <a:lnTo>
                  <a:pt x="186" y="38"/>
                </a:lnTo>
                <a:lnTo>
                  <a:pt x="186" y="48"/>
                </a:lnTo>
                <a:lnTo>
                  <a:pt x="186" y="126"/>
                </a:lnTo>
                <a:lnTo>
                  <a:pt x="158" y="126"/>
                </a:lnTo>
                <a:lnTo>
                  <a:pt x="158" y="56"/>
                </a:lnTo>
                <a:lnTo>
                  <a:pt x="158" y="56"/>
                </a:lnTo>
                <a:lnTo>
                  <a:pt x="156" y="44"/>
                </a:lnTo>
                <a:lnTo>
                  <a:pt x="152" y="34"/>
                </a:lnTo>
                <a:lnTo>
                  <a:pt x="144" y="28"/>
                </a:lnTo>
                <a:lnTo>
                  <a:pt x="134" y="26"/>
                </a:lnTo>
                <a:lnTo>
                  <a:pt x="134" y="26"/>
                </a:lnTo>
                <a:lnTo>
                  <a:pt x="122" y="28"/>
                </a:lnTo>
                <a:lnTo>
                  <a:pt x="114" y="34"/>
                </a:lnTo>
                <a:lnTo>
                  <a:pt x="110" y="44"/>
                </a:lnTo>
                <a:lnTo>
                  <a:pt x="108" y="56"/>
                </a:lnTo>
                <a:lnTo>
                  <a:pt x="108" y="126"/>
                </a:lnTo>
                <a:lnTo>
                  <a:pt x="80" y="126"/>
                </a:lnTo>
                <a:lnTo>
                  <a:pt x="80" y="56"/>
                </a:lnTo>
                <a:lnTo>
                  <a:pt x="80" y="56"/>
                </a:lnTo>
                <a:lnTo>
                  <a:pt x="78" y="44"/>
                </a:lnTo>
                <a:lnTo>
                  <a:pt x="72" y="34"/>
                </a:lnTo>
                <a:lnTo>
                  <a:pt x="64" y="28"/>
                </a:lnTo>
                <a:lnTo>
                  <a:pt x="54" y="26"/>
                </a:lnTo>
                <a:lnTo>
                  <a:pt x="54" y="26"/>
                </a:lnTo>
                <a:lnTo>
                  <a:pt x="44" y="28"/>
                </a:lnTo>
                <a:lnTo>
                  <a:pt x="36" y="34"/>
                </a:lnTo>
                <a:lnTo>
                  <a:pt x="30" y="44"/>
                </a:lnTo>
                <a:lnTo>
                  <a:pt x="28" y="56"/>
                </a:lnTo>
                <a:lnTo>
                  <a:pt x="28" y="126"/>
                </a:lnTo>
                <a:lnTo>
                  <a:pt x="0" y="126"/>
                </a:lnTo>
                <a:lnTo>
                  <a:pt x="0" y="4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" name="Freeform 214"/>
          <p:cNvSpPr>
            <a:spLocks/>
          </p:cNvSpPr>
          <p:nvPr userDrawn="1"/>
        </p:nvSpPr>
        <p:spPr bwMode="auto">
          <a:xfrm>
            <a:off x="3741738" y="1211263"/>
            <a:ext cx="131762" cy="168275"/>
          </a:xfrm>
          <a:custGeom>
            <a:avLst/>
            <a:gdLst>
              <a:gd name="T0" fmla="*/ 12 w 98"/>
              <a:gd name="T1" fmla="*/ 88 h 126"/>
              <a:gd name="T2" fmla="*/ 22 w 98"/>
              <a:gd name="T3" fmla="*/ 96 h 126"/>
              <a:gd name="T4" fmla="*/ 42 w 98"/>
              <a:gd name="T5" fmla="*/ 104 h 126"/>
              <a:gd name="T6" fmla="*/ 52 w 98"/>
              <a:gd name="T7" fmla="*/ 104 h 126"/>
              <a:gd name="T8" fmla="*/ 66 w 98"/>
              <a:gd name="T9" fmla="*/ 100 h 126"/>
              <a:gd name="T10" fmla="*/ 72 w 98"/>
              <a:gd name="T11" fmla="*/ 90 h 126"/>
              <a:gd name="T12" fmla="*/ 72 w 98"/>
              <a:gd name="T13" fmla="*/ 90 h 126"/>
              <a:gd name="T14" fmla="*/ 70 w 98"/>
              <a:gd name="T15" fmla="*/ 84 h 126"/>
              <a:gd name="T16" fmla="*/ 44 w 98"/>
              <a:gd name="T17" fmla="*/ 74 h 126"/>
              <a:gd name="T18" fmla="*/ 30 w 98"/>
              <a:gd name="T19" fmla="*/ 68 h 126"/>
              <a:gd name="T20" fmla="*/ 12 w 98"/>
              <a:gd name="T21" fmla="*/ 58 h 126"/>
              <a:gd name="T22" fmla="*/ 6 w 98"/>
              <a:gd name="T23" fmla="*/ 46 h 126"/>
              <a:gd name="T24" fmla="*/ 6 w 98"/>
              <a:gd name="T25" fmla="*/ 36 h 126"/>
              <a:gd name="T26" fmla="*/ 6 w 98"/>
              <a:gd name="T27" fmla="*/ 28 h 126"/>
              <a:gd name="T28" fmla="*/ 14 w 98"/>
              <a:gd name="T29" fmla="*/ 14 h 126"/>
              <a:gd name="T30" fmla="*/ 24 w 98"/>
              <a:gd name="T31" fmla="*/ 6 h 126"/>
              <a:gd name="T32" fmla="*/ 40 w 98"/>
              <a:gd name="T33" fmla="*/ 0 h 126"/>
              <a:gd name="T34" fmla="*/ 50 w 98"/>
              <a:gd name="T35" fmla="*/ 0 h 126"/>
              <a:gd name="T36" fmla="*/ 72 w 98"/>
              <a:gd name="T37" fmla="*/ 4 h 126"/>
              <a:gd name="T38" fmla="*/ 94 w 98"/>
              <a:gd name="T39" fmla="*/ 14 h 126"/>
              <a:gd name="T40" fmla="*/ 84 w 98"/>
              <a:gd name="T41" fmla="*/ 34 h 126"/>
              <a:gd name="T42" fmla="*/ 56 w 98"/>
              <a:gd name="T43" fmla="*/ 22 h 126"/>
              <a:gd name="T44" fmla="*/ 48 w 98"/>
              <a:gd name="T45" fmla="*/ 22 h 126"/>
              <a:gd name="T46" fmla="*/ 36 w 98"/>
              <a:gd name="T47" fmla="*/ 26 h 126"/>
              <a:gd name="T48" fmla="*/ 32 w 98"/>
              <a:gd name="T49" fmla="*/ 34 h 126"/>
              <a:gd name="T50" fmla="*/ 32 w 98"/>
              <a:gd name="T51" fmla="*/ 34 h 126"/>
              <a:gd name="T52" fmla="*/ 34 w 98"/>
              <a:gd name="T53" fmla="*/ 40 h 126"/>
              <a:gd name="T54" fmla="*/ 60 w 98"/>
              <a:gd name="T55" fmla="*/ 52 h 126"/>
              <a:gd name="T56" fmla="*/ 72 w 98"/>
              <a:gd name="T57" fmla="*/ 56 h 126"/>
              <a:gd name="T58" fmla="*/ 90 w 98"/>
              <a:gd name="T59" fmla="*/ 68 h 126"/>
              <a:gd name="T60" fmla="*/ 96 w 98"/>
              <a:gd name="T61" fmla="*/ 80 h 126"/>
              <a:gd name="T62" fmla="*/ 98 w 98"/>
              <a:gd name="T63" fmla="*/ 88 h 126"/>
              <a:gd name="T64" fmla="*/ 96 w 98"/>
              <a:gd name="T65" fmla="*/ 96 h 126"/>
              <a:gd name="T66" fmla="*/ 90 w 98"/>
              <a:gd name="T67" fmla="*/ 112 h 126"/>
              <a:gd name="T68" fmla="*/ 78 w 98"/>
              <a:gd name="T69" fmla="*/ 120 h 126"/>
              <a:gd name="T70" fmla="*/ 60 w 98"/>
              <a:gd name="T71" fmla="*/ 126 h 126"/>
              <a:gd name="T72" fmla="*/ 52 w 98"/>
              <a:gd name="T73" fmla="*/ 126 h 126"/>
              <a:gd name="T74" fmla="*/ 24 w 98"/>
              <a:gd name="T75" fmla="*/ 122 h 126"/>
              <a:gd name="T76" fmla="*/ 0 w 98"/>
              <a:gd name="T77" fmla="*/ 10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8" h="126">
                <a:moveTo>
                  <a:pt x="0" y="108"/>
                </a:moveTo>
                <a:lnTo>
                  <a:pt x="12" y="88"/>
                </a:lnTo>
                <a:lnTo>
                  <a:pt x="12" y="88"/>
                </a:lnTo>
                <a:lnTo>
                  <a:pt x="22" y="96"/>
                </a:lnTo>
                <a:lnTo>
                  <a:pt x="32" y="100"/>
                </a:lnTo>
                <a:lnTo>
                  <a:pt x="42" y="104"/>
                </a:lnTo>
                <a:lnTo>
                  <a:pt x="52" y="104"/>
                </a:lnTo>
                <a:lnTo>
                  <a:pt x="52" y="104"/>
                </a:lnTo>
                <a:lnTo>
                  <a:pt x="60" y="104"/>
                </a:lnTo>
                <a:lnTo>
                  <a:pt x="66" y="100"/>
                </a:lnTo>
                <a:lnTo>
                  <a:pt x="70" y="96"/>
                </a:lnTo>
                <a:lnTo>
                  <a:pt x="72" y="90"/>
                </a:lnTo>
                <a:lnTo>
                  <a:pt x="72" y="90"/>
                </a:lnTo>
                <a:lnTo>
                  <a:pt x="72" y="90"/>
                </a:lnTo>
                <a:lnTo>
                  <a:pt x="70" y="86"/>
                </a:lnTo>
                <a:lnTo>
                  <a:pt x="70" y="84"/>
                </a:lnTo>
                <a:lnTo>
                  <a:pt x="64" y="80"/>
                </a:lnTo>
                <a:lnTo>
                  <a:pt x="44" y="74"/>
                </a:lnTo>
                <a:lnTo>
                  <a:pt x="44" y="74"/>
                </a:lnTo>
                <a:lnTo>
                  <a:pt x="30" y="68"/>
                </a:lnTo>
                <a:lnTo>
                  <a:pt x="18" y="62"/>
                </a:lnTo>
                <a:lnTo>
                  <a:pt x="12" y="58"/>
                </a:lnTo>
                <a:lnTo>
                  <a:pt x="10" y="52"/>
                </a:lnTo>
                <a:lnTo>
                  <a:pt x="6" y="46"/>
                </a:lnTo>
                <a:lnTo>
                  <a:pt x="6" y="38"/>
                </a:lnTo>
                <a:lnTo>
                  <a:pt x="6" y="36"/>
                </a:lnTo>
                <a:lnTo>
                  <a:pt x="6" y="36"/>
                </a:lnTo>
                <a:lnTo>
                  <a:pt x="6" y="28"/>
                </a:lnTo>
                <a:lnTo>
                  <a:pt x="10" y="22"/>
                </a:lnTo>
                <a:lnTo>
                  <a:pt x="14" y="14"/>
                </a:lnTo>
                <a:lnTo>
                  <a:pt x="18" y="10"/>
                </a:lnTo>
                <a:lnTo>
                  <a:pt x="24" y="6"/>
                </a:lnTo>
                <a:lnTo>
                  <a:pt x="32" y="2"/>
                </a:lnTo>
                <a:lnTo>
                  <a:pt x="40" y="0"/>
                </a:lnTo>
                <a:lnTo>
                  <a:pt x="50" y="0"/>
                </a:lnTo>
                <a:lnTo>
                  <a:pt x="50" y="0"/>
                </a:lnTo>
                <a:lnTo>
                  <a:pt x="60" y="0"/>
                </a:lnTo>
                <a:lnTo>
                  <a:pt x="72" y="4"/>
                </a:lnTo>
                <a:lnTo>
                  <a:pt x="84" y="8"/>
                </a:lnTo>
                <a:lnTo>
                  <a:pt x="94" y="14"/>
                </a:lnTo>
                <a:lnTo>
                  <a:pt x="84" y="34"/>
                </a:lnTo>
                <a:lnTo>
                  <a:pt x="84" y="34"/>
                </a:lnTo>
                <a:lnTo>
                  <a:pt x="66" y="24"/>
                </a:lnTo>
                <a:lnTo>
                  <a:pt x="56" y="22"/>
                </a:lnTo>
                <a:lnTo>
                  <a:pt x="48" y="22"/>
                </a:lnTo>
                <a:lnTo>
                  <a:pt x="48" y="22"/>
                </a:lnTo>
                <a:lnTo>
                  <a:pt x="42" y="22"/>
                </a:lnTo>
                <a:lnTo>
                  <a:pt x="36" y="26"/>
                </a:lnTo>
                <a:lnTo>
                  <a:pt x="32" y="28"/>
                </a:lnTo>
                <a:lnTo>
                  <a:pt x="32" y="34"/>
                </a:lnTo>
                <a:lnTo>
                  <a:pt x="32" y="34"/>
                </a:lnTo>
                <a:lnTo>
                  <a:pt x="32" y="34"/>
                </a:lnTo>
                <a:lnTo>
                  <a:pt x="32" y="38"/>
                </a:lnTo>
                <a:lnTo>
                  <a:pt x="34" y="40"/>
                </a:lnTo>
                <a:lnTo>
                  <a:pt x="40" y="44"/>
                </a:lnTo>
                <a:lnTo>
                  <a:pt x="60" y="52"/>
                </a:lnTo>
                <a:lnTo>
                  <a:pt x="60" y="52"/>
                </a:lnTo>
                <a:lnTo>
                  <a:pt x="72" y="56"/>
                </a:lnTo>
                <a:lnTo>
                  <a:pt x="84" y="64"/>
                </a:lnTo>
                <a:lnTo>
                  <a:pt x="90" y="68"/>
                </a:lnTo>
                <a:lnTo>
                  <a:pt x="94" y="74"/>
                </a:lnTo>
                <a:lnTo>
                  <a:pt x="96" y="80"/>
                </a:lnTo>
                <a:lnTo>
                  <a:pt x="98" y="88"/>
                </a:lnTo>
                <a:lnTo>
                  <a:pt x="98" y="88"/>
                </a:lnTo>
                <a:lnTo>
                  <a:pt x="98" y="88"/>
                </a:lnTo>
                <a:lnTo>
                  <a:pt x="96" y="96"/>
                </a:lnTo>
                <a:lnTo>
                  <a:pt x="94" y="104"/>
                </a:lnTo>
                <a:lnTo>
                  <a:pt x="90" y="112"/>
                </a:lnTo>
                <a:lnTo>
                  <a:pt x="84" y="116"/>
                </a:lnTo>
                <a:lnTo>
                  <a:pt x="78" y="120"/>
                </a:lnTo>
                <a:lnTo>
                  <a:pt x="70" y="124"/>
                </a:lnTo>
                <a:lnTo>
                  <a:pt x="60" y="126"/>
                </a:lnTo>
                <a:lnTo>
                  <a:pt x="52" y="126"/>
                </a:lnTo>
                <a:lnTo>
                  <a:pt x="52" y="126"/>
                </a:lnTo>
                <a:lnTo>
                  <a:pt x="38" y="126"/>
                </a:lnTo>
                <a:lnTo>
                  <a:pt x="24" y="122"/>
                </a:lnTo>
                <a:lnTo>
                  <a:pt x="12" y="116"/>
                </a:lnTo>
                <a:lnTo>
                  <a:pt x="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" name="Rectangle 215"/>
          <p:cNvSpPr>
            <a:spLocks noChangeArrowheads="1"/>
          </p:cNvSpPr>
          <p:nvPr userDrawn="1"/>
        </p:nvSpPr>
        <p:spPr bwMode="auto">
          <a:xfrm>
            <a:off x="3917950" y="1262063"/>
            <a:ext cx="93663" cy="38100"/>
          </a:xfrm>
          <a:prstGeom prst="rect">
            <a:avLst/>
          </a:pr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" name="Freeform 216"/>
          <p:cNvSpPr>
            <a:spLocks/>
          </p:cNvSpPr>
          <p:nvPr userDrawn="1"/>
        </p:nvSpPr>
        <p:spPr bwMode="auto">
          <a:xfrm>
            <a:off x="4054475" y="1149350"/>
            <a:ext cx="101600" cy="228600"/>
          </a:xfrm>
          <a:custGeom>
            <a:avLst/>
            <a:gdLst>
              <a:gd name="T0" fmla="*/ 16 w 76"/>
              <a:gd name="T1" fmla="*/ 72 h 170"/>
              <a:gd name="T2" fmla="*/ 0 w 76"/>
              <a:gd name="T3" fmla="*/ 72 h 170"/>
              <a:gd name="T4" fmla="*/ 0 w 76"/>
              <a:gd name="T5" fmla="*/ 48 h 170"/>
              <a:gd name="T6" fmla="*/ 16 w 76"/>
              <a:gd name="T7" fmla="*/ 48 h 170"/>
              <a:gd name="T8" fmla="*/ 16 w 76"/>
              <a:gd name="T9" fmla="*/ 40 h 170"/>
              <a:gd name="T10" fmla="*/ 16 w 76"/>
              <a:gd name="T11" fmla="*/ 40 h 170"/>
              <a:gd name="T12" fmla="*/ 16 w 76"/>
              <a:gd name="T13" fmla="*/ 30 h 170"/>
              <a:gd name="T14" fmla="*/ 18 w 76"/>
              <a:gd name="T15" fmla="*/ 22 h 170"/>
              <a:gd name="T16" fmla="*/ 22 w 76"/>
              <a:gd name="T17" fmla="*/ 14 h 170"/>
              <a:gd name="T18" fmla="*/ 26 w 76"/>
              <a:gd name="T19" fmla="*/ 8 h 170"/>
              <a:gd name="T20" fmla="*/ 26 w 76"/>
              <a:gd name="T21" fmla="*/ 8 h 170"/>
              <a:gd name="T22" fmla="*/ 30 w 76"/>
              <a:gd name="T23" fmla="*/ 4 h 170"/>
              <a:gd name="T24" fmla="*/ 38 w 76"/>
              <a:gd name="T25" fmla="*/ 2 h 170"/>
              <a:gd name="T26" fmla="*/ 44 w 76"/>
              <a:gd name="T27" fmla="*/ 0 h 170"/>
              <a:gd name="T28" fmla="*/ 54 w 76"/>
              <a:gd name="T29" fmla="*/ 0 h 170"/>
              <a:gd name="T30" fmla="*/ 54 w 76"/>
              <a:gd name="T31" fmla="*/ 0 h 170"/>
              <a:gd name="T32" fmla="*/ 66 w 76"/>
              <a:gd name="T33" fmla="*/ 0 h 170"/>
              <a:gd name="T34" fmla="*/ 76 w 76"/>
              <a:gd name="T35" fmla="*/ 2 h 170"/>
              <a:gd name="T36" fmla="*/ 76 w 76"/>
              <a:gd name="T37" fmla="*/ 26 h 170"/>
              <a:gd name="T38" fmla="*/ 76 w 76"/>
              <a:gd name="T39" fmla="*/ 26 h 170"/>
              <a:gd name="T40" fmla="*/ 68 w 76"/>
              <a:gd name="T41" fmla="*/ 24 h 170"/>
              <a:gd name="T42" fmla="*/ 60 w 76"/>
              <a:gd name="T43" fmla="*/ 24 h 170"/>
              <a:gd name="T44" fmla="*/ 60 w 76"/>
              <a:gd name="T45" fmla="*/ 24 h 170"/>
              <a:gd name="T46" fmla="*/ 52 w 76"/>
              <a:gd name="T47" fmla="*/ 24 h 170"/>
              <a:gd name="T48" fmla="*/ 48 w 76"/>
              <a:gd name="T49" fmla="*/ 28 h 170"/>
              <a:gd name="T50" fmla="*/ 44 w 76"/>
              <a:gd name="T51" fmla="*/ 34 h 170"/>
              <a:gd name="T52" fmla="*/ 44 w 76"/>
              <a:gd name="T53" fmla="*/ 42 h 170"/>
              <a:gd name="T54" fmla="*/ 44 w 76"/>
              <a:gd name="T55" fmla="*/ 48 h 170"/>
              <a:gd name="T56" fmla="*/ 76 w 76"/>
              <a:gd name="T57" fmla="*/ 48 h 170"/>
              <a:gd name="T58" fmla="*/ 76 w 76"/>
              <a:gd name="T59" fmla="*/ 72 h 170"/>
              <a:gd name="T60" fmla="*/ 44 w 76"/>
              <a:gd name="T61" fmla="*/ 72 h 170"/>
              <a:gd name="T62" fmla="*/ 44 w 76"/>
              <a:gd name="T63" fmla="*/ 170 h 170"/>
              <a:gd name="T64" fmla="*/ 16 w 76"/>
              <a:gd name="T65" fmla="*/ 170 h 170"/>
              <a:gd name="T66" fmla="*/ 16 w 76"/>
              <a:gd name="T67" fmla="*/ 72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6" h="170">
                <a:moveTo>
                  <a:pt x="16" y="72"/>
                </a:moveTo>
                <a:lnTo>
                  <a:pt x="0" y="72"/>
                </a:lnTo>
                <a:lnTo>
                  <a:pt x="0" y="48"/>
                </a:lnTo>
                <a:lnTo>
                  <a:pt x="16" y="48"/>
                </a:lnTo>
                <a:lnTo>
                  <a:pt x="16" y="40"/>
                </a:lnTo>
                <a:lnTo>
                  <a:pt x="16" y="40"/>
                </a:lnTo>
                <a:lnTo>
                  <a:pt x="16" y="30"/>
                </a:lnTo>
                <a:lnTo>
                  <a:pt x="18" y="22"/>
                </a:lnTo>
                <a:lnTo>
                  <a:pt x="22" y="14"/>
                </a:lnTo>
                <a:lnTo>
                  <a:pt x="26" y="8"/>
                </a:lnTo>
                <a:lnTo>
                  <a:pt x="26" y="8"/>
                </a:lnTo>
                <a:lnTo>
                  <a:pt x="30" y="4"/>
                </a:lnTo>
                <a:lnTo>
                  <a:pt x="38" y="2"/>
                </a:lnTo>
                <a:lnTo>
                  <a:pt x="44" y="0"/>
                </a:lnTo>
                <a:lnTo>
                  <a:pt x="54" y="0"/>
                </a:lnTo>
                <a:lnTo>
                  <a:pt x="54" y="0"/>
                </a:lnTo>
                <a:lnTo>
                  <a:pt x="66" y="0"/>
                </a:lnTo>
                <a:lnTo>
                  <a:pt x="76" y="2"/>
                </a:lnTo>
                <a:lnTo>
                  <a:pt x="76" y="26"/>
                </a:lnTo>
                <a:lnTo>
                  <a:pt x="76" y="26"/>
                </a:lnTo>
                <a:lnTo>
                  <a:pt x="68" y="24"/>
                </a:lnTo>
                <a:lnTo>
                  <a:pt x="60" y="24"/>
                </a:lnTo>
                <a:lnTo>
                  <a:pt x="60" y="24"/>
                </a:lnTo>
                <a:lnTo>
                  <a:pt x="52" y="24"/>
                </a:lnTo>
                <a:lnTo>
                  <a:pt x="48" y="28"/>
                </a:lnTo>
                <a:lnTo>
                  <a:pt x="44" y="34"/>
                </a:lnTo>
                <a:lnTo>
                  <a:pt x="44" y="42"/>
                </a:lnTo>
                <a:lnTo>
                  <a:pt x="44" y="48"/>
                </a:lnTo>
                <a:lnTo>
                  <a:pt x="76" y="48"/>
                </a:lnTo>
                <a:lnTo>
                  <a:pt x="76" y="72"/>
                </a:lnTo>
                <a:lnTo>
                  <a:pt x="44" y="72"/>
                </a:lnTo>
                <a:lnTo>
                  <a:pt x="44" y="170"/>
                </a:lnTo>
                <a:lnTo>
                  <a:pt x="16" y="170"/>
                </a:lnTo>
                <a:lnTo>
                  <a:pt x="16" y="72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" name="Freeform 217"/>
          <p:cNvSpPr>
            <a:spLocks noEditPoints="1"/>
          </p:cNvSpPr>
          <p:nvPr userDrawn="1"/>
        </p:nvSpPr>
        <p:spPr bwMode="auto">
          <a:xfrm>
            <a:off x="4191000" y="1208088"/>
            <a:ext cx="174625" cy="171450"/>
          </a:xfrm>
          <a:custGeom>
            <a:avLst/>
            <a:gdLst>
              <a:gd name="T0" fmla="*/ 0 w 130"/>
              <a:gd name="T1" fmla="*/ 64 h 128"/>
              <a:gd name="T2" fmla="*/ 0 w 130"/>
              <a:gd name="T3" fmla="*/ 52 h 128"/>
              <a:gd name="T4" fmla="*/ 10 w 130"/>
              <a:gd name="T5" fmla="*/ 30 h 128"/>
              <a:gd name="T6" fmla="*/ 28 w 130"/>
              <a:gd name="T7" fmla="*/ 12 h 128"/>
              <a:gd name="T8" fmla="*/ 50 w 130"/>
              <a:gd name="T9" fmla="*/ 2 h 128"/>
              <a:gd name="T10" fmla="*/ 64 w 130"/>
              <a:gd name="T11" fmla="*/ 0 h 128"/>
              <a:gd name="T12" fmla="*/ 90 w 130"/>
              <a:gd name="T13" fmla="*/ 6 h 128"/>
              <a:gd name="T14" fmla="*/ 112 w 130"/>
              <a:gd name="T15" fmla="*/ 20 h 128"/>
              <a:gd name="T16" fmla="*/ 124 w 130"/>
              <a:gd name="T17" fmla="*/ 40 h 128"/>
              <a:gd name="T18" fmla="*/ 130 w 130"/>
              <a:gd name="T19" fmla="*/ 64 h 128"/>
              <a:gd name="T20" fmla="*/ 130 w 130"/>
              <a:gd name="T21" fmla="*/ 64 h 128"/>
              <a:gd name="T22" fmla="*/ 124 w 130"/>
              <a:gd name="T23" fmla="*/ 90 h 128"/>
              <a:gd name="T24" fmla="*/ 112 w 130"/>
              <a:gd name="T25" fmla="*/ 110 h 128"/>
              <a:gd name="T26" fmla="*/ 90 w 130"/>
              <a:gd name="T27" fmla="*/ 124 h 128"/>
              <a:gd name="T28" fmla="*/ 64 w 130"/>
              <a:gd name="T29" fmla="*/ 128 h 128"/>
              <a:gd name="T30" fmla="*/ 50 w 130"/>
              <a:gd name="T31" fmla="*/ 128 h 128"/>
              <a:gd name="T32" fmla="*/ 28 w 130"/>
              <a:gd name="T33" fmla="*/ 118 h 128"/>
              <a:gd name="T34" fmla="*/ 10 w 130"/>
              <a:gd name="T35" fmla="*/ 100 h 128"/>
              <a:gd name="T36" fmla="*/ 0 w 130"/>
              <a:gd name="T37" fmla="*/ 78 h 128"/>
              <a:gd name="T38" fmla="*/ 0 w 130"/>
              <a:gd name="T39" fmla="*/ 66 h 128"/>
              <a:gd name="T40" fmla="*/ 102 w 130"/>
              <a:gd name="T41" fmla="*/ 64 h 128"/>
              <a:gd name="T42" fmla="*/ 100 w 130"/>
              <a:gd name="T43" fmla="*/ 56 h 128"/>
              <a:gd name="T44" fmla="*/ 96 w 130"/>
              <a:gd name="T45" fmla="*/ 42 h 128"/>
              <a:gd name="T46" fmla="*/ 86 w 130"/>
              <a:gd name="T47" fmla="*/ 32 h 128"/>
              <a:gd name="T48" fmla="*/ 72 w 130"/>
              <a:gd name="T49" fmla="*/ 26 h 128"/>
              <a:gd name="T50" fmla="*/ 64 w 130"/>
              <a:gd name="T51" fmla="*/ 26 h 128"/>
              <a:gd name="T52" fmla="*/ 48 w 130"/>
              <a:gd name="T53" fmla="*/ 28 h 128"/>
              <a:gd name="T54" fmla="*/ 38 w 130"/>
              <a:gd name="T55" fmla="*/ 36 h 128"/>
              <a:gd name="T56" fmla="*/ 30 w 130"/>
              <a:gd name="T57" fmla="*/ 50 h 128"/>
              <a:gd name="T58" fmla="*/ 28 w 130"/>
              <a:gd name="T59" fmla="*/ 64 h 128"/>
              <a:gd name="T60" fmla="*/ 28 w 130"/>
              <a:gd name="T61" fmla="*/ 64 h 128"/>
              <a:gd name="T62" fmla="*/ 30 w 130"/>
              <a:gd name="T63" fmla="*/ 80 h 128"/>
              <a:gd name="T64" fmla="*/ 38 w 130"/>
              <a:gd name="T65" fmla="*/ 92 h 128"/>
              <a:gd name="T66" fmla="*/ 50 w 130"/>
              <a:gd name="T67" fmla="*/ 102 h 128"/>
              <a:gd name="T68" fmla="*/ 64 w 130"/>
              <a:gd name="T69" fmla="*/ 104 h 128"/>
              <a:gd name="T70" fmla="*/ 72 w 130"/>
              <a:gd name="T71" fmla="*/ 104 h 128"/>
              <a:gd name="T72" fmla="*/ 86 w 130"/>
              <a:gd name="T73" fmla="*/ 98 h 128"/>
              <a:gd name="T74" fmla="*/ 96 w 130"/>
              <a:gd name="T75" fmla="*/ 86 h 128"/>
              <a:gd name="T76" fmla="*/ 100 w 130"/>
              <a:gd name="T77" fmla="*/ 74 h 128"/>
              <a:gd name="T78" fmla="*/ 102 w 130"/>
              <a:gd name="T79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" h="128">
                <a:moveTo>
                  <a:pt x="0" y="66"/>
                </a:moveTo>
                <a:lnTo>
                  <a:pt x="0" y="64"/>
                </a:lnTo>
                <a:lnTo>
                  <a:pt x="0" y="64"/>
                </a:lnTo>
                <a:lnTo>
                  <a:pt x="0" y="52"/>
                </a:lnTo>
                <a:lnTo>
                  <a:pt x="4" y="40"/>
                </a:lnTo>
                <a:lnTo>
                  <a:pt x="10" y="30"/>
                </a:lnTo>
                <a:lnTo>
                  <a:pt x="18" y="20"/>
                </a:lnTo>
                <a:lnTo>
                  <a:pt x="28" y="12"/>
                </a:lnTo>
                <a:lnTo>
                  <a:pt x="38" y="6"/>
                </a:lnTo>
                <a:lnTo>
                  <a:pt x="50" y="2"/>
                </a:lnTo>
                <a:lnTo>
                  <a:pt x="64" y="0"/>
                </a:lnTo>
                <a:lnTo>
                  <a:pt x="64" y="0"/>
                </a:lnTo>
                <a:lnTo>
                  <a:pt x="78" y="2"/>
                </a:lnTo>
                <a:lnTo>
                  <a:pt x="90" y="6"/>
                </a:lnTo>
                <a:lnTo>
                  <a:pt x="102" y="12"/>
                </a:lnTo>
                <a:lnTo>
                  <a:pt x="112" y="20"/>
                </a:lnTo>
                <a:lnTo>
                  <a:pt x="118" y="28"/>
                </a:lnTo>
                <a:lnTo>
                  <a:pt x="124" y="40"/>
                </a:lnTo>
                <a:lnTo>
                  <a:pt x="128" y="52"/>
                </a:lnTo>
                <a:lnTo>
                  <a:pt x="130" y="64"/>
                </a:lnTo>
                <a:lnTo>
                  <a:pt x="130" y="64"/>
                </a:lnTo>
                <a:lnTo>
                  <a:pt x="130" y="64"/>
                </a:lnTo>
                <a:lnTo>
                  <a:pt x="128" y="78"/>
                </a:lnTo>
                <a:lnTo>
                  <a:pt x="124" y="90"/>
                </a:lnTo>
                <a:lnTo>
                  <a:pt x="118" y="100"/>
                </a:lnTo>
                <a:lnTo>
                  <a:pt x="112" y="110"/>
                </a:lnTo>
                <a:lnTo>
                  <a:pt x="102" y="118"/>
                </a:lnTo>
                <a:lnTo>
                  <a:pt x="90" y="124"/>
                </a:lnTo>
                <a:lnTo>
                  <a:pt x="78" y="128"/>
                </a:lnTo>
                <a:lnTo>
                  <a:pt x="64" y="128"/>
                </a:lnTo>
                <a:lnTo>
                  <a:pt x="64" y="128"/>
                </a:lnTo>
                <a:lnTo>
                  <a:pt x="50" y="128"/>
                </a:lnTo>
                <a:lnTo>
                  <a:pt x="38" y="124"/>
                </a:lnTo>
                <a:lnTo>
                  <a:pt x="28" y="118"/>
                </a:lnTo>
                <a:lnTo>
                  <a:pt x="18" y="110"/>
                </a:lnTo>
                <a:lnTo>
                  <a:pt x="10" y="100"/>
                </a:lnTo>
                <a:lnTo>
                  <a:pt x="4" y="90"/>
                </a:lnTo>
                <a:lnTo>
                  <a:pt x="0" y="78"/>
                </a:lnTo>
                <a:lnTo>
                  <a:pt x="0" y="66"/>
                </a:lnTo>
                <a:lnTo>
                  <a:pt x="0" y="66"/>
                </a:lnTo>
                <a:close/>
                <a:moveTo>
                  <a:pt x="102" y="66"/>
                </a:moveTo>
                <a:lnTo>
                  <a:pt x="102" y="64"/>
                </a:lnTo>
                <a:lnTo>
                  <a:pt x="102" y="64"/>
                </a:lnTo>
                <a:lnTo>
                  <a:pt x="100" y="56"/>
                </a:lnTo>
                <a:lnTo>
                  <a:pt x="98" y="50"/>
                </a:lnTo>
                <a:lnTo>
                  <a:pt x="96" y="42"/>
                </a:lnTo>
                <a:lnTo>
                  <a:pt x="92" y="38"/>
                </a:lnTo>
                <a:lnTo>
                  <a:pt x="86" y="32"/>
                </a:lnTo>
                <a:lnTo>
                  <a:pt x="80" y="28"/>
                </a:lnTo>
                <a:lnTo>
                  <a:pt x="72" y="26"/>
                </a:lnTo>
                <a:lnTo>
                  <a:pt x="64" y="26"/>
                </a:lnTo>
                <a:lnTo>
                  <a:pt x="64" y="26"/>
                </a:lnTo>
                <a:lnTo>
                  <a:pt x="56" y="26"/>
                </a:lnTo>
                <a:lnTo>
                  <a:pt x="48" y="28"/>
                </a:lnTo>
                <a:lnTo>
                  <a:pt x="42" y="32"/>
                </a:lnTo>
                <a:lnTo>
                  <a:pt x="38" y="36"/>
                </a:lnTo>
                <a:lnTo>
                  <a:pt x="32" y="42"/>
                </a:lnTo>
                <a:lnTo>
                  <a:pt x="30" y="50"/>
                </a:lnTo>
                <a:lnTo>
                  <a:pt x="28" y="56"/>
                </a:lnTo>
                <a:lnTo>
                  <a:pt x="28" y="64"/>
                </a:lnTo>
                <a:lnTo>
                  <a:pt x="28" y="64"/>
                </a:lnTo>
                <a:lnTo>
                  <a:pt x="28" y="64"/>
                </a:lnTo>
                <a:lnTo>
                  <a:pt x="28" y="72"/>
                </a:lnTo>
                <a:lnTo>
                  <a:pt x="30" y="80"/>
                </a:lnTo>
                <a:lnTo>
                  <a:pt x="34" y="86"/>
                </a:lnTo>
                <a:lnTo>
                  <a:pt x="38" y="92"/>
                </a:lnTo>
                <a:lnTo>
                  <a:pt x="44" y="98"/>
                </a:lnTo>
                <a:lnTo>
                  <a:pt x="50" y="102"/>
                </a:lnTo>
                <a:lnTo>
                  <a:pt x="56" y="104"/>
                </a:lnTo>
                <a:lnTo>
                  <a:pt x="64" y="104"/>
                </a:lnTo>
                <a:lnTo>
                  <a:pt x="64" y="104"/>
                </a:lnTo>
                <a:lnTo>
                  <a:pt x="72" y="104"/>
                </a:lnTo>
                <a:lnTo>
                  <a:pt x="80" y="102"/>
                </a:lnTo>
                <a:lnTo>
                  <a:pt x="86" y="98"/>
                </a:lnTo>
                <a:lnTo>
                  <a:pt x="92" y="92"/>
                </a:lnTo>
                <a:lnTo>
                  <a:pt x="96" y="86"/>
                </a:lnTo>
                <a:lnTo>
                  <a:pt x="100" y="80"/>
                </a:lnTo>
                <a:lnTo>
                  <a:pt x="100" y="74"/>
                </a:lnTo>
                <a:lnTo>
                  <a:pt x="102" y="66"/>
                </a:lnTo>
                <a:lnTo>
                  <a:pt x="102" y="66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" name="Freeform 218"/>
          <p:cNvSpPr>
            <a:spLocks/>
          </p:cNvSpPr>
          <p:nvPr userDrawn="1"/>
        </p:nvSpPr>
        <p:spPr bwMode="auto">
          <a:xfrm>
            <a:off x="4410075" y="1208088"/>
            <a:ext cx="152400" cy="171450"/>
          </a:xfrm>
          <a:custGeom>
            <a:avLst/>
            <a:gdLst>
              <a:gd name="T0" fmla="*/ 0 w 114"/>
              <a:gd name="T1" fmla="*/ 66 h 128"/>
              <a:gd name="T2" fmla="*/ 0 w 114"/>
              <a:gd name="T3" fmla="*/ 64 h 128"/>
              <a:gd name="T4" fmla="*/ 0 w 114"/>
              <a:gd name="T5" fmla="*/ 64 h 128"/>
              <a:gd name="T6" fmla="*/ 2 w 114"/>
              <a:gd name="T7" fmla="*/ 52 h 128"/>
              <a:gd name="T8" fmla="*/ 4 w 114"/>
              <a:gd name="T9" fmla="*/ 40 h 128"/>
              <a:gd name="T10" fmla="*/ 10 w 114"/>
              <a:gd name="T11" fmla="*/ 30 h 128"/>
              <a:gd name="T12" fmla="*/ 18 w 114"/>
              <a:gd name="T13" fmla="*/ 20 h 128"/>
              <a:gd name="T14" fmla="*/ 28 w 114"/>
              <a:gd name="T15" fmla="*/ 12 h 128"/>
              <a:gd name="T16" fmla="*/ 38 w 114"/>
              <a:gd name="T17" fmla="*/ 6 h 128"/>
              <a:gd name="T18" fmla="*/ 50 w 114"/>
              <a:gd name="T19" fmla="*/ 2 h 128"/>
              <a:gd name="T20" fmla="*/ 64 w 114"/>
              <a:gd name="T21" fmla="*/ 0 h 128"/>
              <a:gd name="T22" fmla="*/ 64 w 114"/>
              <a:gd name="T23" fmla="*/ 0 h 128"/>
              <a:gd name="T24" fmla="*/ 80 w 114"/>
              <a:gd name="T25" fmla="*/ 2 h 128"/>
              <a:gd name="T26" fmla="*/ 92 w 114"/>
              <a:gd name="T27" fmla="*/ 6 h 128"/>
              <a:gd name="T28" fmla="*/ 104 w 114"/>
              <a:gd name="T29" fmla="*/ 14 h 128"/>
              <a:gd name="T30" fmla="*/ 112 w 114"/>
              <a:gd name="T31" fmla="*/ 22 h 128"/>
              <a:gd name="T32" fmla="*/ 96 w 114"/>
              <a:gd name="T33" fmla="*/ 40 h 128"/>
              <a:gd name="T34" fmla="*/ 96 w 114"/>
              <a:gd name="T35" fmla="*/ 40 h 128"/>
              <a:gd name="T36" fmla="*/ 88 w 114"/>
              <a:gd name="T37" fmla="*/ 34 h 128"/>
              <a:gd name="T38" fmla="*/ 82 w 114"/>
              <a:gd name="T39" fmla="*/ 30 h 128"/>
              <a:gd name="T40" fmla="*/ 74 w 114"/>
              <a:gd name="T41" fmla="*/ 26 h 128"/>
              <a:gd name="T42" fmla="*/ 64 w 114"/>
              <a:gd name="T43" fmla="*/ 26 h 128"/>
              <a:gd name="T44" fmla="*/ 64 w 114"/>
              <a:gd name="T45" fmla="*/ 26 h 128"/>
              <a:gd name="T46" fmla="*/ 56 w 114"/>
              <a:gd name="T47" fmla="*/ 26 h 128"/>
              <a:gd name="T48" fmla="*/ 50 w 114"/>
              <a:gd name="T49" fmla="*/ 28 h 128"/>
              <a:gd name="T50" fmla="*/ 44 w 114"/>
              <a:gd name="T51" fmla="*/ 32 h 128"/>
              <a:gd name="T52" fmla="*/ 38 w 114"/>
              <a:gd name="T53" fmla="*/ 36 h 128"/>
              <a:gd name="T54" fmla="*/ 34 w 114"/>
              <a:gd name="T55" fmla="*/ 42 h 128"/>
              <a:gd name="T56" fmla="*/ 30 w 114"/>
              <a:gd name="T57" fmla="*/ 50 h 128"/>
              <a:gd name="T58" fmla="*/ 28 w 114"/>
              <a:gd name="T59" fmla="*/ 56 h 128"/>
              <a:gd name="T60" fmla="*/ 28 w 114"/>
              <a:gd name="T61" fmla="*/ 64 h 128"/>
              <a:gd name="T62" fmla="*/ 28 w 114"/>
              <a:gd name="T63" fmla="*/ 64 h 128"/>
              <a:gd name="T64" fmla="*/ 28 w 114"/>
              <a:gd name="T65" fmla="*/ 64 h 128"/>
              <a:gd name="T66" fmla="*/ 28 w 114"/>
              <a:gd name="T67" fmla="*/ 72 h 128"/>
              <a:gd name="T68" fmla="*/ 30 w 114"/>
              <a:gd name="T69" fmla="*/ 80 h 128"/>
              <a:gd name="T70" fmla="*/ 34 w 114"/>
              <a:gd name="T71" fmla="*/ 86 h 128"/>
              <a:gd name="T72" fmla="*/ 38 w 114"/>
              <a:gd name="T73" fmla="*/ 92 h 128"/>
              <a:gd name="T74" fmla="*/ 44 w 114"/>
              <a:gd name="T75" fmla="*/ 98 h 128"/>
              <a:gd name="T76" fmla="*/ 50 w 114"/>
              <a:gd name="T77" fmla="*/ 102 h 128"/>
              <a:gd name="T78" fmla="*/ 56 w 114"/>
              <a:gd name="T79" fmla="*/ 104 h 128"/>
              <a:gd name="T80" fmla="*/ 64 w 114"/>
              <a:gd name="T81" fmla="*/ 104 h 128"/>
              <a:gd name="T82" fmla="*/ 64 w 114"/>
              <a:gd name="T83" fmla="*/ 104 h 128"/>
              <a:gd name="T84" fmla="*/ 74 w 114"/>
              <a:gd name="T85" fmla="*/ 104 h 128"/>
              <a:gd name="T86" fmla="*/ 82 w 114"/>
              <a:gd name="T87" fmla="*/ 100 h 128"/>
              <a:gd name="T88" fmla="*/ 90 w 114"/>
              <a:gd name="T89" fmla="*/ 96 h 128"/>
              <a:gd name="T90" fmla="*/ 96 w 114"/>
              <a:gd name="T91" fmla="*/ 90 h 128"/>
              <a:gd name="T92" fmla="*/ 114 w 114"/>
              <a:gd name="T93" fmla="*/ 106 h 128"/>
              <a:gd name="T94" fmla="*/ 114 w 114"/>
              <a:gd name="T95" fmla="*/ 106 h 128"/>
              <a:gd name="T96" fmla="*/ 104 w 114"/>
              <a:gd name="T97" fmla="*/ 114 h 128"/>
              <a:gd name="T98" fmla="*/ 92 w 114"/>
              <a:gd name="T99" fmla="*/ 122 h 128"/>
              <a:gd name="T100" fmla="*/ 80 w 114"/>
              <a:gd name="T101" fmla="*/ 128 h 128"/>
              <a:gd name="T102" fmla="*/ 64 w 114"/>
              <a:gd name="T103" fmla="*/ 128 h 128"/>
              <a:gd name="T104" fmla="*/ 64 w 114"/>
              <a:gd name="T105" fmla="*/ 128 h 128"/>
              <a:gd name="T106" fmla="*/ 50 w 114"/>
              <a:gd name="T107" fmla="*/ 128 h 128"/>
              <a:gd name="T108" fmla="*/ 38 w 114"/>
              <a:gd name="T109" fmla="*/ 124 h 128"/>
              <a:gd name="T110" fmla="*/ 28 w 114"/>
              <a:gd name="T111" fmla="*/ 118 h 128"/>
              <a:gd name="T112" fmla="*/ 18 w 114"/>
              <a:gd name="T113" fmla="*/ 110 h 128"/>
              <a:gd name="T114" fmla="*/ 10 w 114"/>
              <a:gd name="T115" fmla="*/ 100 h 128"/>
              <a:gd name="T116" fmla="*/ 4 w 114"/>
              <a:gd name="T117" fmla="*/ 90 h 128"/>
              <a:gd name="T118" fmla="*/ 2 w 114"/>
              <a:gd name="T119" fmla="*/ 78 h 128"/>
              <a:gd name="T120" fmla="*/ 0 w 114"/>
              <a:gd name="T121" fmla="*/ 66 h 128"/>
              <a:gd name="T122" fmla="*/ 0 w 114"/>
              <a:gd name="T123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4" h="128">
                <a:moveTo>
                  <a:pt x="0" y="66"/>
                </a:moveTo>
                <a:lnTo>
                  <a:pt x="0" y="64"/>
                </a:lnTo>
                <a:lnTo>
                  <a:pt x="0" y="64"/>
                </a:lnTo>
                <a:lnTo>
                  <a:pt x="2" y="52"/>
                </a:lnTo>
                <a:lnTo>
                  <a:pt x="4" y="40"/>
                </a:lnTo>
                <a:lnTo>
                  <a:pt x="10" y="30"/>
                </a:lnTo>
                <a:lnTo>
                  <a:pt x="18" y="20"/>
                </a:lnTo>
                <a:lnTo>
                  <a:pt x="28" y="12"/>
                </a:lnTo>
                <a:lnTo>
                  <a:pt x="38" y="6"/>
                </a:lnTo>
                <a:lnTo>
                  <a:pt x="50" y="2"/>
                </a:lnTo>
                <a:lnTo>
                  <a:pt x="64" y="0"/>
                </a:lnTo>
                <a:lnTo>
                  <a:pt x="64" y="0"/>
                </a:lnTo>
                <a:lnTo>
                  <a:pt x="80" y="2"/>
                </a:lnTo>
                <a:lnTo>
                  <a:pt x="92" y="6"/>
                </a:lnTo>
                <a:lnTo>
                  <a:pt x="104" y="14"/>
                </a:lnTo>
                <a:lnTo>
                  <a:pt x="112" y="22"/>
                </a:lnTo>
                <a:lnTo>
                  <a:pt x="96" y="40"/>
                </a:lnTo>
                <a:lnTo>
                  <a:pt x="96" y="40"/>
                </a:lnTo>
                <a:lnTo>
                  <a:pt x="88" y="34"/>
                </a:lnTo>
                <a:lnTo>
                  <a:pt x="82" y="30"/>
                </a:lnTo>
                <a:lnTo>
                  <a:pt x="74" y="26"/>
                </a:lnTo>
                <a:lnTo>
                  <a:pt x="64" y="26"/>
                </a:lnTo>
                <a:lnTo>
                  <a:pt x="64" y="26"/>
                </a:lnTo>
                <a:lnTo>
                  <a:pt x="56" y="26"/>
                </a:lnTo>
                <a:lnTo>
                  <a:pt x="50" y="28"/>
                </a:lnTo>
                <a:lnTo>
                  <a:pt x="44" y="32"/>
                </a:lnTo>
                <a:lnTo>
                  <a:pt x="38" y="36"/>
                </a:lnTo>
                <a:lnTo>
                  <a:pt x="34" y="42"/>
                </a:lnTo>
                <a:lnTo>
                  <a:pt x="30" y="50"/>
                </a:lnTo>
                <a:lnTo>
                  <a:pt x="28" y="56"/>
                </a:lnTo>
                <a:lnTo>
                  <a:pt x="28" y="64"/>
                </a:lnTo>
                <a:lnTo>
                  <a:pt x="28" y="64"/>
                </a:lnTo>
                <a:lnTo>
                  <a:pt x="28" y="64"/>
                </a:lnTo>
                <a:lnTo>
                  <a:pt x="28" y="72"/>
                </a:lnTo>
                <a:lnTo>
                  <a:pt x="30" y="80"/>
                </a:lnTo>
                <a:lnTo>
                  <a:pt x="34" y="86"/>
                </a:lnTo>
                <a:lnTo>
                  <a:pt x="38" y="92"/>
                </a:lnTo>
                <a:lnTo>
                  <a:pt x="44" y="98"/>
                </a:lnTo>
                <a:lnTo>
                  <a:pt x="50" y="102"/>
                </a:lnTo>
                <a:lnTo>
                  <a:pt x="56" y="104"/>
                </a:lnTo>
                <a:lnTo>
                  <a:pt x="64" y="104"/>
                </a:lnTo>
                <a:lnTo>
                  <a:pt x="64" y="104"/>
                </a:lnTo>
                <a:lnTo>
                  <a:pt x="74" y="104"/>
                </a:lnTo>
                <a:lnTo>
                  <a:pt x="82" y="100"/>
                </a:lnTo>
                <a:lnTo>
                  <a:pt x="90" y="96"/>
                </a:lnTo>
                <a:lnTo>
                  <a:pt x="96" y="90"/>
                </a:lnTo>
                <a:lnTo>
                  <a:pt x="114" y="106"/>
                </a:lnTo>
                <a:lnTo>
                  <a:pt x="114" y="106"/>
                </a:lnTo>
                <a:lnTo>
                  <a:pt x="104" y="114"/>
                </a:lnTo>
                <a:lnTo>
                  <a:pt x="92" y="122"/>
                </a:lnTo>
                <a:lnTo>
                  <a:pt x="80" y="128"/>
                </a:lnTo>
                <a:lnTo>
                  <a:pt x="64" y="128"/>
                </a:lnTo>
                <a:lnTo>
                  <a:pt x="64" y="128"/>
                </a:lnTo>
                <a:lnTo>
                  <a:pt x="50" y="128"/>
                </a:lnTo>
                <a:lnTo>
                  <a:pt x="38" y="124"/>
                </a:lnTo>
                <a:lnTo>
                  <a:pt x="28" y="118"/>
                </a:lnTo>
                <a:lnTo>
                  <a:pt x="18" y="110"/>
                </a:lnTo>
                <a:lnTo>
                  <a:pt x="10" y="100"/>
                </a:lnTo>
                <a:lnTo>
                  <a:pt x="4" y="90"/>
                </a:lnTo>
                <a:lnTo>
                  <a:pt x="2" y="78"/>
                </a:lnTo>
                <a:lnTo>
                  <a:pt x="0" y="66"/>
                </a:lnTo>
                <a:lnTo>
                  <a:pt x="0" y="66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8" name="Freeform 219"/>
          <p:cNvSpPr>
            <a:spLocks/>
          </p:cNvSpPr>
          <p:nvPr userDrawn="1"/>
        </p:nvSpPr>
        <p:spPr bwMode="auto">
          <a:xfrm>
            <a:off x="4608513" y="1212850"/>
            <a:ext cx="147637" cy="166688"/>
          </a:xfrm>
          <a:custGeom>
            <a:avLst/>
            <a:gdLst>
              <a:gd name="T0" fmla="*/ 0 w 110"/>
              <a:gd name="T1" fmla="*/ 78 h 124"/>
              <a:gd name="T2" fmla="*/ 0 w 110"/>
              <a:gd name="T3" fmla="*/ 0 h 124"/>
              <a:gd name="T4" fmla="*/ 28 w 110"/>
              <a:gd name="T5" fmla="*/ 0 h 124"/>
              <a:gd name="T6" fmla="*/ 28 w 110"/>
              <a:gd name="T7" fmla="*/ 70 h 124"/>
              <a:gd name="T8" fmla="*/ 28 w 110"/>
              <a:gd name="T9" fmla="*/ 70 h 124"/>
              <a:gd name="T10" fmla="*/ 30 w 110"/>
              <a:gd name="T11" fmla="*/ 82 h 124"/>
              <a:gd name="T12" fmla="*/ 36 w 110"/>
              <a:gd name="T13" fmla="*/ 92 h 124"/>
              <a:gd name="T14" fmla="*/ 44 w 110"/>
              <a:gd name="T15" fmla="*/ 96 h 124"/>
              <a:gd name="T16" fmla="*/ 54 w 110"/>
              <a:gd name="T17" fmla="*/ 98 h 124"/>
              <a:gd name="T18" fmla="*/ 54 w 110"/>
              <a:gd name="T19" fmla="*/ 98 h 124"/>
              <a:gd name="T20" fmla="*/ 66 w 110"/>
              <a:gd name="T21" fmla="*/ 96 h 124"/>
              <a:gd name="T22" fmla="*/ 74 w 110"/>
              <a:gd name="T23" fmla="*/ 90 h 124"/>
              <a:gd name="T24" fmla="*/ 80 w 110"/>
              <a:gd name="T25" fmla="*/ 82 h 124"/>
              <a:gd name="T26" fmla="*/ 82 w 110"/>
              <a:gd name="T27" fmla="*/ 68 h 124"/>
              <a:gd name="T28" fmla="*/ 82 w 110"/>
              <a:gd name="T29" fmla="*/ 0 h 124"/>
              <a:gd name="T30" fmla="*/ 110 w 110"/>
              <a:gd name="T31" fmla="*/ 0 h 124"/>
              <a:gd name="T32" fmla="*/ 110 w 110"/>
              <a:gd name="T33" fmla="*/ 122 h 124"/>
              <a:gd name="T34" fmla="*/ 82 w 110"/>
              <a:gd name="T35" fmla="*/ 122 h 124"/>
              <a:gd name="T36" fmla="*/ 82 w 110"/>
              <a:gd name="T37" fmla="*/ 102 h 124"/>
              <a:gd name="T38" fmla="*/ 82 w 110"/>
              <a:gd name="T39" fmla="*/ 102 h 124"/>
              <a:gd name="T40" fmla="*/ 76 w 110"/>
              <a:gd name="T41" fmla="*/ 112 h 124"/>
              <a:gd name="T42" fmla="*/ 68 w 110"/>
              <a:gd name="T43" fmla="*/ 118 h 124"/>
              <a:gd name="T44" fmla="*/ 58 w 110"/>
              <a:gd name="T45" fmla="*/ 122 h 124"/>
              <a:gd name="T46" fmla="*/ 44 w 110"/>
              <a:gd name="T47" fmla="*/ 124 h 124"/>
              <a:gd name="T48" fmla="*/ 44 w 110"/>
              <a:gd name="T49" fmla="*/ 124 h 124"/>
              <a:gd name="T50" fmla="*/ 34 w 110"/>
              <a:gd name="T51" fmla="*/ 124 h 124"/>
              <a:gd name="T52" fmla="*/ 26 w 110"/>
              <a:gd name="T53" fmla="*/ 122 h 124"/>
              <a:gd name="T54" fmla="*/ 18 w 110"/>
              <a:gd name="T55" fmla="*/ 118 h 124"/>
              <a:gd name="T56" fmla="*/ 12 w 110"/>
              <a:gd name="T57" fmla="*/ 112 h 124"/>
              <a:gd name="T58" fmla="*/ 8 w 110"/>
              <a:gd name="T59" fmla="*/ 104 h 124"/>
              <a:gd name="T60" fmla="*/ 4 w 110"/>
              <a:gd name="T61" fmla="*/ 96 h 124"/>
              <a:gd name="T62" fmla="*/ 2 w 110"/>
              <a:gd name="T63" fmla="*/ 88 h 124"/>
              <a:gd name="T64" fmla="*/ 0 w 110"/>
              <a:gd name="T65" fmla="*/ 78 h 124"/>
              <a:gd name="T66" fmla="*/ 0 w 110"/>
              <a:gd name="T67" fmla="*/ 7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0" h="124">
                <a:moveTo>
                  <a:pt x="0" y="78"/>
                </a:moveTo>
                <a:lnTo>
                  <a:pt x="0" y="0"/>
                </a:lnTo>
                <a:lnTo>
                  <a:pt x="28" y="0"/>
                </a:lnTo>
                <a:lnTo>
                  <a:pt x="28" y="70"/>
                </a:lnTo>
                <a:lnTo>
                  <a:pt x="28" y="70"/>
                </a:lnTo>
                <a:lnTo>
                  <a:pt x="30" y="82"/>
                </a:lnTo>
                <a:lnTo>
                  <a:pt x="36" y="92"/>
                </a:lnTo>
                <a:lnTo>
                  <a:pt x="44" y="96"/>
                </a:lnTo>
                <a:lnTo>
                  <a:pt x="54" y="98"/>
                </a:lnTo>
                <a:lnTo>
                  <a:pt x="54" y="98"/>
                </a:lnTo>
                <a:lnTo>
                  <a:pt x="66" y="96"/>
                </a:lnTo>
                <a:lnTo>
                  <a:pt x="74" y="90"/>
                </a:lnTo>
                <a:lnTo>
                  <a:pt x="80" y="82"/>
                </a:lnTo>
                <a:lnTo>
                  <a:pt x="82" y="68"/>
                </a:lnTo>
                <a:lnTo>
                  <a:pt x="82" y="0"/>
                </a:lnTo>
                <a:lnTo>
                  <a:pt x="110" y="0"/>
                </a:lnTo>
                <a:lnTo>
                  <a:pt x="110" y="122"/>
                </a:lnTo>
                <a:lnTo>
                  <a:pt x="82" y="122"/>
                </a:lnTo>
                <a:lnTo>
                  <a:pt x="82" y="102"/>
                </a:lnTo>
                <a:lnTo>
                  <a:pt x="82" y="102"/>
                </a:lnTo>
                <a:lnTo>
                  <a:pt x="76" y="112"/>
                </a:lnTo>
                <a:lnTo>
                  <a:pt x="68" y="118"/>
                </a:lnTo>
                <a:lnTo>
                  <a:pt x="58" y="122"/>
                </a:lnTo>
                <a:lnTo>
                  <a:pt x="44" y="124"/>
                </a:lnTo>
                <a:lnTo>
                  <a:pt x="44" y="124"/>
                </a:lnTo>
                <a:lnTo>
                  <a:pt x="34" y="124"/>
                </a:lnTo>
                <a:lnTo>
                  <a:pt x="26" y="122"/>
                </a:lnTo>
                <a:lnTo>
                  <a:pt x="18" y="118"/>
                </a:lnTo>
                <a:lnTo>
                  <a:pt x="12" y="112"/>
                </a:lnTo>
                <a:lnTo>
                  <a:pt x="8" y="104"/>
                </a:lnTo>
                <a:lnTo>
                  <a:pt x="4" y="96"/>
                </a:lnTo>
                <a:lnTo>
                  <a:pt x="2" y="88"/>
                </a:lnTo>
                <a:lnTo>
                  <a:pt x="0" y="78"/>
                </a:lnTo>
                <a:lnTo>
                  <a:pt x="0" y="78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" name="Freeform 220"/>
          <p:cNvSpPr>
            <a:spLocks/>
          </p:cNvSpPr>
          <p:nvPr userDrawn="1"/>
        </p:nvSpPr>
        <p:spPr bwMode="auto">
          <a:xfrm>
            <a:off x="4808538" y="1211263"/>
            <a:ext cx="128587" cy="168275"/>
          </a:xfrm>
          <a:custGeom>
            <a:avLst/>
            <a:gdLst>
              <a:gd name="T0" fmla="*/ 12 w 96"/>
              <a:gd name="T1" fmla="*/ 88 h 126"/>
              <a:gd name="T2" fmla="*/ 22 w 96"/>
              <a:gd name="T3" fmla="*/ 96 h 126"/>
              <a:gd name="T4" fmla="*/ 42 w 96"/>
              <a:gd name="T5" fmla="*/ 104 h 126"/>
              <a:gd name="T6" fmla="*/ 52 w 96"/>
              <a:gd name="T7" fmla="*/ 104 h 126"/>
              <a:gd name="T8" fmla="*/ 66 w 96"/>
              <a:gd name="T9" fmla="*/ 100 h 126"/>
              <a:gd name="T10" fmla="*/ 70 w 96"/>
              <a:gd name="T11" fmla="*/ 90 h 126"/>
              <a:gd name="T12" fmla="*/ 70 w 96"/>
              <a:gd name="T13" fmla="*/ 90 h 126"/>
              <a:gd name="T14" fmla="*/ 68 w 96"/>
              <a:gd name="T15" fmla="*/ 84 h 126"/>
              <a:gd name="T16" fmla="*/ 44 w 96"/>
              <a:gd name="T17" fmla="*/ 74 h 126"/>
              <a:gd name="T18" fmla="*/ 30 w 96"/>
              <a:gd name="T19" fmla="*/ 68 h 126"/>
              <a:gd name="T20" fmla="*/ 12 w 96"/>
              <a:gd name="T21" fmla="*/ 58 h 126"/>
              <a:gd name="T22" fmla="*/ 6 w 96"/>
              <a:gd name="T23" fmla="*/ 46 h 126"/>
              <a:gd name="T24" fmla="*/ 6 w 96"/>
              <a:gd name="T25" fmla="*/ 36 h 126"/>
              <a:gd name="T26" fmla="*/ 6 w 96"/>
              <a:gd name="T27" fmla="*/ 28 h 126"/>
              <a:gd name="T28" fmla="*/ 12 w 96"/>
              <a:gd name="T29" fmla="*/ 14 h 126"/>
              <a:gd name="T30" fmla="*/ 24 w 96"/>
              <a:gd name="T31" fmla="*/ 6 h 126"/>
              <a:gd name="T32" fmla="*/ 40 w 96"/>
              <a:gd name="T33" fmla="*/ 0 h 126"/>
              <a:gd name="T34" fmla="*/ 48 w 96"/>
              <a:gd name="T35" fmla="*/ 0 h 126"/>
              <a:gd name="T36" fmla="*/ 72 w 96"/>
              <a:gd name="T37" fmla="*/ 4 h 126"/>
              <a:gd name="T38" fmla="*/ 94 w 96"/>
              <a:gd name="T39" fmla="*/ 14 h 126"/>
              <a:gd name="T40" fmla="*/ 82 w 96"/>
              <a:gd name="T41" fmla="*/ 34 h 126"/>
              <a:gd name="T42" fmla="*/ 56 w 96"/>
              <a:gd name="T43" fmla="*/ 22 h 126"/>
              <a:gd name="T44" fmla="*/ 48 w 96"/>
              <a:gd name="T45" fmla="*/ 22 h 126"/>
              <a:gd name="T46" fmla="*/ 36 w 96"/>
              <a:gd name="T47" fmla="*/ 26 h 126"/>
              <a:gd name="T48" fmla="*/ 32 w 96"/>
              <a:gd name="T49" fmla="*/ 34 h 126"/>
              <a:gd name="T50" fmla="*/ 32 w 96"/>
              <a:gd name="T51" fmla="*/ 34 h 126"/>
              <a:gd name="T52" fmla="*/ 34 w 96"/>
              <a:gd name="T53" fmla="*/ 40 h 126"/>
              <a:gd name="T54" fmla="*/ 58 w 96"/>
              <a:gd name="T55" fmla="*/ 52 h 126"/>
              <a:gd name="T56" fmla="*/ 72 w 96"/>
              <a:gd name="T57" fmla="*/ 56 h 126"/>
              <a:gd name="T58" fmla="*/ 90 w 96"/>
              <a:gd name="T59" fmla="*/ 68 h 126"/>
              <a:gd name="T60" fmla="*/ 96 w 96"/>
              <a:gd name="T61" fmla="*/ 80 h 126"/>
              <a:gd name="T62" fmla="*/ 96 w 96"/>
              <a:gd name="T63" fmla="*/ 88 h 126"/>
              <a:gd name="T64" fmla="*/ 96 w 96"/>
              <a:gd name="T65" fmla="*/ 96 h 126"/>
              <a:gd name="T66" fmla="*/ 90 w 96"/>
              <a:gd name="T67" fmla="*/ 112 h 126"/>
              <a:gd name="T68" fmla="*/ 76 w 96"/>
              <a:gd name="T69" fmla="*/ 120 h 126"/>
              <a:gd name="T70" fmla="*/ 60 w 96"/>
              <a:gd name="T71" fmla="*/ 126 h 126"/>
              <a:gd name="T72" fmla="*/ 52 w 96"/>
              <a:gd name="T73" fmla="*/ 126 h 126"/>
              <a:gd name="T74" fmla="*/ 24 w 96"/>
              <a:gd name="T75" fmla="*/ 122 h 126"/>
              <a:gd name="T76" fmla="*/ 0 w 96"/>
              <a:gd name="T77" fmla="*/ 10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6" h="126">
                <a:moveTo>
                  <a:pt x="0" y="108"/>
                </a:moveTo>
                <a:lnTo>
                  <a:pt x="12" y="88"/>
                </a:lnTo>
                <a:lnTo>
                  <a:pt x="12" y="88"/>
                </a:lnTo>
                <a:lnTo>
                  <a:pt x="22" y="96"/>
                </a:lnTo>
                <a:lnTo>
                  <a:pt x="32" y="100"/>
                </a:lnTo>
                <a:lnTo>
                  <a:pt x="42" y="104"/>
                </a:lnTo>
                <a:lnTo>
                  <a:pt x="52" y="104"/>
                </a:lnTo>
                <a:lnTo>
                  <a:pt x="52" y="104"/>
                </a:lnTo>
                <a:lnTo>
                  <a:pt x="60" y="104"/>
                </a:lnTo>
                <a:lnTo>
                  <a:pt x="66" y="100"/>
                </a:lnTo>
                <a:lnTo>
                  <a:pt x="70" y="96"/>
                </a:lnTo>
                <a:lnTo>
                  <a:pt x="70" y="90"/>
                </a:lnTo>
                <a:lnTo>
                  <a:pt x="70" y="90"/>
                </a:lnTo>
                <a:lnTo>
                  <a:pt x="70" y="90"/>
                </a:lnTo>
                <a:lnTo>
                  <a:pt x="70" y="86"/>
                </a:lnTo>
                <a:lnTo>
                  <a:pt x="68" y="84"/>
                </a:lnTo>
                <a:lnTo>
                  <a:pt x="62" y="80"/>
                </a:lnTo>
                <a:lnTo>
                  <a:pt x="44" y="74"/>
                </a:lnTo>
                <a:lnTo>
                  <a:pt x="44" y="74"/>
                </a:lnTo>
                <a:lnTo>
                  <a:pt x="30" y="68"/>
                </a:lnTo>
                <a:lnTo>
                  <a:pt x="18" y="62"/>
                </a:lnTo>
                <a:lnTo>
                  <a:pt x="12" y="58"/>
                </a:lnTo>
                <a:lnTo>
                  <a:pt x="8" y="52"/>
                </a:lnTo>
                <a:lnTo>
                  <a:pt x="6" y="46"/>
                </a:lnTo>
                <a:lnTo>
                  <a:pt x="6" y="38"/>
                </a:lnTo>
                <a:lnTo>
                  <a:pt x="6" y="36"/>
                </a:lnTo>
                <a:lnTo>
                  <a:pt x="6" y="36"/>
                </a:lnTo>
                <a:lnTo>
                  <a:pt x="6" y="28"/>
                </a:lnTo>
                <a:lnTo>
                  <a:pt x="8" y="22"/>
                </a:lnTo>
                <a:lnTo>
                  <a:pt x="12" y="14"/>
                </a:lnTo>
                <a:lnTo>
                  <a:pt x="18" y="10"/>
                </a:lnTo>
                <a:lnTo>
                  <a:pt x="24" y="6"/>
                </a:lnTo>
                <a:lnTo>
                  <a:pt x="32" y="2"/>
                </a:lnTo>
                <a:lnTo>
                  <a:pt x="40" y="0"/>
                </a:lnTo>
                <a:lnTo>
                  <a:pt x="48" y="0"/>
                </a:lnTo>
                <a:lnTo>
                  <a:pt x="48" y="0"/>
                </a:lnTo>
                <a:lnTo>
                  <a:pt x="60" y="0"/>
                </a:lnTo>
                <a:lnTo>
                  <a:pt x="72" y="4"/>
                </a:lnTo>
                <a:lnTo>
                  <a:pt x="84" y="8"/>
                </a:lnTo>
                <a:lnTo>
                  <a:pt x="94" y="14"/>
                </a:lnTo>
                <a:lnTo>
                  <a:pt x="82" y="34"/>
                </a:lnTo>
                <a:lnTo>
                  <a:pt x="82" y="34"/>
                </a:lnTo>
                <a:lnTo>
                  <a:pt x="64" y="24"/>
                </a:lnTo>
                <a:lnTo>
                  <a:pt x="56" y="22"/>
                </a:lnTo>
                <a:lnTo>
                  <a:pt x="48" y="22"/>
                </a:lnTo>
                <a:lnTo>
                  <a:pt x="48" y="22"/>
                </a:lnTo>
                <a:lnTo>
                  <a:pt x="40" y="22"/>
                </a:lnTo>
                <a:lnTo>
                  <a:pt x="36" y="26"/>
                </a:lnTo>
                <a:lnTo>
                  <a:pt x="32" y="28"/>
                </a:lnTo>
                <a:lnTo>
                  <a:pt x="32" y="34"/>
                </a:lnTo>
                <a:lnTo>
                  <a:pt x="32" y="34"/>
                </a:lnTo>
                <a:lnTo>
                  <a:pt x="32" y="34"/>
                </a:lnTo>
                <a:lnTo>
                  <a:pt x="32" y="38"/>
                </a:lnTo>
                <a:lnTo>
                  <a:pt x="34" y="40"/>
                </a:lnTo>
                <a:lnTo>
                  <a:pt x="40" y="44"/>
                </a:lnTo>
                <a:lnTo>
                  <a:pt x="58" y="52"/>
                </a:lnTo>
                <a:lnTo>
                  <a:pt x="58" y="52"/>
                </a:lnTo>
                <a:lnTo>
                  <a:pt x="72" y="56"/>
                </a:lnTo>
                <a:lnTo>
                  <a:pt x="84" y="64"/>
                </a:lnTo>
                <a:lnTo>
                  <a:pt x="90" y="68"/>
                </a:lnTo>
                <a:lnTo>
                  <a:pt x="94" y="74"/>
                </a:lnTo>
                <a:lnTo>
                  <a:pt x="96" y="80"/>
                </a:lnTo>
                <a:lnTo>
                  <a:pt x="96" y="88"/>
                </a:lnTo>
                <a:lnTo>
                  <a:pt x="96" y="88"/>
                </a:lnTo>
                <a:lnTo>
                  <a:pt x="96" y="88"/>
                </a:lnTo>
                <a:lnTo>
                  <a:pt x="96" y="96"/>
                </a:lnTo>
                <a:lnTo>
                  <a:pt x="94" y="104"/>
                </a:lnTo>
                <a:lnTo>
                  <a:pt x="90" y="112"/>
                </a:lnTo>
                <a:lnTo>
                  <a:pt x="84" y="116"/>
                </a:lnTo>
                <a:lnTo>
                  <a:pt x="76" y="120"/>
                </a:lnTo>
                <a:lnTo>
                  <a:pt x="70" y="124"/>
                </a:lnTo>
                <a:lnTo>
                  <a:pt x="60" y="126"/>
                </a:lnTo>
                <a:lnTo>
                  <a:pt x="52" y="126"/>
                </a:lnTo>
                <a:lnTo>
                  <a:pt x="52" y="126"/>
                </a:lnTo>
                <a:lnTo>
                  <a:pt x="38" y="126"/>
                </a:lnTo>
                <a:lnTo>
                  <a:pt x="24" y="122"/>
                </a:lnTo>
                <a:lnTo>
                  <a:pt x="12" y="116"/>
                </a:lnTo>
                <a:lnTo>
                  <a:pt x="0" y="108"/>
                </a:lnTo>
                <a:lnTo>
                  <a:pt x="0" y="108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" name="Freeform 221"/>
          <p:cNvSpPr>
            <a:spLocks noEditPoints="1"/>
          </p:cNvSpPr>
          <p:nvPr userDrawn="1"/>
        </p:nvSpPr>
        <p:spPr bwMode="auto">
          <a:xfrm>
            <a:off x="4983163" y="1208088"/>
            <a:ext cx="157162" cy="171450"/>
          </a:xfrm>
          <a:custGeom>
            <a:avLst/>
            <a:gdLst>
              <a:gd name="T0" fmla="*/ 0 w 118"/>
              <a:gd name="T1" fmla="*/ 64 h 128"/>
              <a:gd name="T2" fmla="*/ 2 w 118"/>
              <a:gd name="T3" fmla="*/ 52 h 128"/>
              <a:gd name="T4" fmla="*/ 10 w 118"/>
              <a:gd name="T5" fmla="*/ 30 h 128"/>
              <a:gd name="T6" fmla="*/ 26 w 118"/>
              <a:gd name="T7" fmla="*/ 12 h 128"/>
              <a:gd name="T8" fmla="*/ 48 w 118"/>
              <a:gd name="T9" fmla="*/ 2 h 128"/>
              <a:gd name="T10" fmla="*/ 60 w 118"/>
              <a:gd name="T11" fmla="*/ 0 h 128"/>
              <a:gd name="T12" fmla="*/ 86 w 118"/>
              <a:gd name="T13" fmla="*/ 6 h 128"/>
              <a:gd name="T14" fmla="*/ 104 w 118"/>
              <a:gd name="T15" fmla="*/ 20 h 128"/>
              <a:gd name="T16" fmla="*/ 114 w 118"/>
              <a:gd name="T17" fmla="*/ 42 h 128"/>
              <a:gd name="T18" fmla="*/ 118 w 118"/>
              <a:gd name="T19" fmla="*/ 66 h 128"/>
              <a:gd name="T20" fmla="*/ 118 w 118"/>
              <a:gd name="T21" fmla="*/ 74 h 128"/>
              <a:gd name="T22" fmla="*/ 28 w 118"/>
              <a:gd name="T23" fmla="*/ 74 h 128"/>
              <a:gd name="T24" fmla="*/ 36 w 118"/>
              <a:gd name="T25" fmla="*/ 94 h 128"/>
              <a:gd name="T26" fmla="*/ 50 w 118"/>
              <a:gd name="T27" fmla="*/ 104 h 128"/>
              <a:gd name="T28" fmla="*/ 64 w 118"/>
              <a:gd name="T29" fmla="*/ 106 h 128"/>
              <a:gd name="T30" fmla="*/ 82 w 118"/>
              <a:gd name="T31" fmla="*/ 102 h 128"/>
              <a:gd name="T32" fmla="*/ 96 w 118"/>
              <a:gd name="T33" fmla="*/ 92 h 128"/>
              <a:gd name="T34" fmla="*/ 114 w 118"/>
              <a:gd name="T35" fmla="*/ 106 h 128"/>
              <a:gd name="T36" fmla="*/ 92 w 118"/>
              <a:gd name="T37" fmla="*/ 122 h 128"/>
              <a:gd name="T38" fmla="*/ 62 w 118"/>
              <a:gd name="T39" fmla="*/ 128 h 128"/>
              <a:gd name="T40" fmla="*/ 50 w 118"/>
              <a:gd name="T41" fmla="*/ 128 h 128"/>
              <a:gd name="T42" fmla="*/ 28 w 118"/>
              <a:gd name="T43" fmla="*/ 118 h 128"/>
              <a:gd name="T44" fmla="*/ 10 w 118"/>
              <a:gd name="T45" fmla="*/ 102 h 128"/>
              <a:gd name="T46" fmla="*/ 2 w 118"/>
              <a:gd name="T47" fmla="*/ 78 h 128"/>
              <a:gd name="T48" fmla="*/ 0 w 118"/>
              <a:gd name="T49" fmla="*/ 66 h 128"/>
              <a:gd name="T50" fmla="*/ 90 w 118"/>
              <a:gd name="T51" fmla="*/ 56 h 128"/>
              <a:gd name="T52" fmla="*/ 82 w 118"/>
              <a:gd name="T53" fmla="*/ 34 h 128"/>
              <a:gd name="T54" fmla="*/ 72 w 118"/>
              <a:gd name="T55" fmla="*/ 26 h 128"/>
              <a:gd name="T56" fmla="*/ 60 w 118"/>
              <a:gd name="T57" fmla="*/ 24 h 128"/>
              <a:gd name="T58" fmla="*/ 54 w 118"/>
              <a:gd name="T59" fmla="*/ 24 h 128"/>
              <a:gd name="T60" fmla="*/ 38 w 118"/>
              <a:gd name="T61" fmla="*/ 32 h 128"/>
              <a:gd name="T62" fmla="*/ 28 w 118"/>
              <a:gd name="T6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8" h="128">
                <a:moveTo>
                  <a:pt x="0" y="66"/>
                </a:moveTo>
                <a:lnTo>
                  <a:pt x="0" y="64"/>
                </a:lnTo>
                <a:lnTo>
                  <a:pt x="0" y="64"/>
                </a:lnTo>
                <a:lnTo>
                  <a:pt x="2" y="52"/>
                </a:lnTo>
                <a:lnTo>
                  <a:pt x="4" y="40"/>
                </a:lnTo>
                <a:lnTo>
                  <a:pt x="10" y="30"/>
                </a:lnTo>
                <a:lnTo>
                  <a:pt x="16" y="20"/>
                </a:lnTo>
                <a:lnTo>
                  <a:pt x="26" y="12"/>
                </a:lnTo>
                <a:lnTo>
                  <a:pt x="36" y="6"/>
                </a:lnTo>
                <a:lnTo>
                  <a:pt x="48" y="2"/>
                </a:lnTo>
                <a:lnTo>
                  <a:pt x="60" y="0"/>
                </a:lnTo>
                <a:lnTo>
                  <a:pt x="60" y="0"/>
                </a:lnTo>
                <a:lnTo>
                  <a:pt x="74" y="2"/>
                </a:lnTo>
                <a:lnTo>
                  <a:pt x="86" y="6"/>
                </a:lnTo>
                <a:lnTo>
                  <a:pt x="96" y="12"/>
                </a:lnTo>
                <a:lnTo>
                  <a:pt x="104" y="20"/>
                </a:lnTo>
                <a:lnTo>
                  <a:pt x="110" y="30"/>
                </a:lnTo>
                <a:lnTo>
                  <a:pt x="114" y="42"/>
                </a:lnTo>
                <a:lnTo>
                  <a:pt x="118" y="54"/>
                </a:lnTo>
                <a:lnTo>
                  <a:pt x="118" y="66"/>
                </a:lnTo>
                <a:lnTo>
                  <a:pt x="118" y="66"/>
                </a:lnTo>
                <a:lnTo>
                  <a:pt x="118" y="74"/>
                </a:lnTo>
                <a:lnTo>
                  <a:pt x="28" y="74"/>
                </a:lnTo>
                <a:lnTo>
                  <a:pt x="28" y="74"/>
                </a:lnTo>
                <a:lnTo>
                  <a:pt x="32" y="88"/>
                </a:lnTo>
                <a:lnTo>
                  <a:pt x="36" y="94"/>
                </a:lnTo>
                <a:lnTo>
                  <a:pt x="40" y="98"/>
                </a:lnTo>
                <a:lnTo>
                  <a:pt x="50" y="104"/>
                </a:lnTo>
                <a:lnTo>
                  <a:pt x="64" y="106"/>
                </a:lnTo>
                <a:lnTo>
                  <a:pt x="64" y="106"/>
                </a:lnTo>
                <a:lnTo>
                  <a:pt x="74" y="104"/>
                </a:lnTo>
                <a:lnTo>
                  <a:pt x="82" y="102"/>
                </a:lnTo>
                <a:lnTo>
                  <a:pt x="90" y="98"/>
                </a:lnTo>
                <a:lnTo>
                  <a:pt x="96" y="92"/>
                </a:lnTo>
                <a:lnTo>
                  <a:pt x="114" y="106"/>
                </a:lnTo>
                <a:lnTo>
                  <a:pt x="114" y="106"/>
                </a:lnTo>
                <a:lnTo>
                  <a:pt x="104" y="116"/>
                </a:lnTo>
                <a:lnTo>
                  <a:pt x="92" y="122"/>
                </a:lnTo>
                <a:lnTo>
                  <a:pt x="78" y="128"/>
                </a:lnTo>
                <a:lnTo>
                  <a:pt x="62" y="128"/>
                </a:lnTo>
                <a:lnTo>
                  <a:pt x="62" y="128"/>
                </a:lnTo>
                <a:lnTo>
                  <a:pt x="50" y="128"/>
                </a:lnTo>
                <a:lnTo>
                  <a:pt x="38" y="124"/>
                </a:lnTo>
                <a:lnTo>
                  <a:pt x="28" y="118"/>
                </a:lnTo>
                <a:lnTo>
                  <a:pt x="18" y="112"/>
                </a:lnTo>
                <a:lnTo>
                  <a:pt x="10" y="102"/>
                </a:lnTo>
                <a:lnTo>
                  <a:pt x="4" y="92"/>
                </a:lnTo>
                <a:lnTo>
                  <a:pt x="2" y="78"/>
                </a:lnTo>
                <a:lnTo>
                  <a:pt x="0" y="66"/>
                </a:lnTo>
                <a:lnTo>
                  <a:pt x="0" y="66"/>
                </a:lnTo>
                <a:close/>
                <a:moveTo>
                  <a:pt x="90" y="56"/>
                </a:moveTo>
                <a:lnTo>
                  <a:pt x="90" y="56"/>
                </a:lnTo>
                <a:lnTo>
                  <a:pt x="88" y="44"/>
                </a:lnTo>
                <a:lnTo>
                  <a:pt x="82" y="34"/>
                </a:lnTo>
                <a:lnTo>
                  <a:pt x="78" y="30"/>
                </a:lnTo>
                <a:lnTo>
                  <a:pt x="72" y="26"/>
                </a:lnTo>
                <a:lnTo>
                  <a:pt x="66" y="24"/>
                </a:lnTo>
                <a:lnTo>
                  <a:pt x="60" y="24"/>
                </a:lnTo>
                <a:lnTo>
                  <a:pt x="60" y="24"/>
                </a:lnTo>
                <a:lnTo>
                  <a:pt x="54" y="24"/>
                </a:lnTo>
                <a:lnTo>
                  <a:pt x="48" y="26"/>
                </a:lnTo>
                <a:lnTo>
                  <a:pt x="38" y="32"/>
                </a:lnTo>
                <a:lnTo>
                  <a:pt x="32" y="44"/>
                </a:lnTo>
                <a:lnTo>
                  <a:pt x="28" y="56"/>
                </a:lnTo>
                <a:lnTo>
                  <a:pt x="90" y="56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" name="Freeform 222"/>
          <p:cNvSpPr>
            <a:spLocks noEditPoints="1"/>
          </p:cNvSpPr>
          <p:nvPr userDrawn="1"/>
        </p:nvSpPr>
        <p:spPr bwMode="auto">
          <a:xfrm>
            <a:off x="5189538" y="1149350"/>
            <a:ext cx="168275" cy="230188"/>
          </a:xfrm>
          <a:custGeom>
            <a:avLst/>
            <a:gdLst>
              <a:gd name="T0" fmla="*/ 0 w 126"/>
              <a:gd name="T1" fmla="*/ 108 h 172"/>
              <a:gd name="T2" fmla="*/ 0 w 126"/>
              <a:gd name="T3" fmla="*/ 94 h 172"/>
              <a:gd name="T4" fmla="*/ 10 w 126"/>
              <a:gd name="T5" fmla="*/ 70 h 172"/>
              <a:gd name="T6" fmla="*/ 26 w 126"/>
              <a:gd name="T7" fmla="*/ 54 h 172"/>
              <a:gd name="T8" fmla="*/ 46 w 126"/>
              <a:gd name="T9" fmla="*/ 46 h 172"/>
              <a:gd name="T10" fmla="*/ 56 w 126"/>
              <a:gd name="T11" fmla="*/ 44 h 172"/>
              <a:gd name="T12" fmla="*/ 82 w 126"/>
              <a:gd name="T13" fmla="*/ 52 h 172"/>
              <a:gd name="T14" fmla="*/ 98 w 126"/>
              <a:gd name="T15" fmla="*/ 66 h 172"/>
              <a:gd name="T16" fmla="*/ 126 w 126"/>
              <a:gd name="T17" fmla="*/ 0 h 172"/>
              <a:gd name="T18" fmla="*/ 98 w 126"/>
              <a:gd name="T19" fmla="*/ 170 h 172"/>
              <a:gd name="T20" fmla="*/ 98 w 126"/>
              <a:gd name="T21" fmla="*/ 150 h 172"/>
              <a:gd name="T22" fmla="*/ 82 w 126"/>
              <a:gd name="T23" fmla="*/ 166 h 172"/>
              <a:gd name="T24" fmla="*/ 56 w 126"/>
              <a:gd name="T25" fmla="*/ 172 h 172"/>
              <a:gd name="T26" fmla="*/ 46 w 126"/>
              <a:gd name="T27" fmla="*/ 172 h 172"/>
              <a:gd name="T28" fmla="*/ 26 w 126"/>
              <a:gd name="T29" fmla="*/ 164 h 172"/>
              <a:gd name="T30" fmla="*/ 10 w 126"/>
              <a:gd name="T31" fmla="*/ 146 h 172"/>
              <a:gd name="T32" fmla="*/ 0 w 126"/>
              <a:gd name="T33" fmla="*/ 124 h 172"/>
              <a:gd name="T34" fmla="*/ 0 w 126"/>
              <a:gd name="T35" fmla="*/ 108 h 172"/>
              <a:gd name="T36" fmla="*/ 98 w 126"/>
              <a:gd name="T37" fmla="*/ 108 h 172"/>
              <a:gd name="T38" fmla="*/ 98 w 126"/>
              <a:gd name="T39" fmla="*/ 100 h 172"/>
              <a:gd name="T40" fmla="*/ 92 w 126"/>
              <a:gd name="T41" fmla="*/ 86 h 172"/>
              <a:gd name="T42" fmla="*/ 82 w 126"/>
              <a:gd name="T43" fmla="*/ 76 h 172"/>
              <a:gd name="T44" fmla="*/ 70 w 126"/>
              <a:gd name="T45" fmla="*/ 70 h 172"/>
              <a:gd name="T46" fmla="*/ 62 w 126"/>
              <a:gd name="T47" fmla="*/ 70 h 172"/>
              <a:gd name="T48" fmla="*/ 50 w 126"/>
              <a:gd name="T49" fmla="*/ 72 h 172"/>
              <a:gd name="T50" fmla="*/ 38 w 126"/>
              <a:gd name="T51" fmla="*/ 80 h 172"/>
              <a:gd name="T52" fmla="*/ 30 w 126"/>
              <a:gd name="T53" fmla="*/ 92 h 172"/>
              <a:gd name="T54" fmla="*/ 28 w 126"/>
              <a:gd name="T55" fmla="*/ 108 h 172"/>
              <a:gd name="T56" fmla="*/ 28 w 126"/>
              <a:gd name="T57" fmla="*/ 108 h 172"/>
              <a:gd name="T58" fmla="*/ 30 w 126"/>
              <a:gd name="T59" fmla="*/ 126 h 172"/>
              <a:gd name="T60" fmla="*/ 38 w 126"/>
              <a:gd name="T61" fmla="*/ 138 h 172"/>
              <a:gd name="T62" fmla="*/ 50 w 126"/>
              <a:gd name="T63" fmla="*/ 146 h 172"/>
              <a:gd name="T64" fmla="*/ 62 w 126"/>
              <a:gd name="T65" fmla="*/ 148 h 172"/>
              <a:gd name="T66" fmla="*/ 70 w 126"/>
              <a:gd name="T67" fmla="*/ 148 h 172"/>
              <a:gd name="T68" fmla="*/ 82 w 126"/>
              <a:gd name="T69" fmla="*/ 142 h 172"/>
              <a:gd name="T70" fmla="*/ 92 w 126"/>
              <a:gd name="T71" fmla="*/ 132 h 172"/>
              <a:gd name="T72" fmla="*/ 98 w 126"/>
              <a:gd name="T73" fmla="*/ 118 h 172"/>
              <a:gd name="T74" fmla="*/ 98 w 126"/>
              <a:gd name="T75" fmla="*/ 108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72">
                <a:moveTo>
                  <a:pt x="0" y="108"/>
                </a:moveTo>
                <a:lnTo>
                  <a:pt x="0" y="108"/>
                </a:lnTo>
                <a:lnTo>
                  <a:pt x="0" y="108"/>
                </a:lnTo>
                <a:lnTo>
                  <a:pt x="0" y="94"/>
                </a:lnTo>
                <a:lnTo>
                  <a:pt x="4" y="82"/>
                </a:lnTo>
                <a:lnTo>
                  <a:pt x="10" y="70"/>
                </a:lnTo>
                <a:lnTo>
                  <a:pt x="16" y="62"/>
                </a:lnTo>
                <a:lnTo>
                  <a:pt x="26" y="54"/>
                </a:lnTo>
                <a:lnTo>
                  <a:pt x="36" y="50"/>
                </a:lnTo>
                <a:lnTo>
                  <a:pt x="46" y="46"/>
                </a:lnTo>
                <a:lnTo>
                  <a:pt x="56" y="44"/>
                </a:lnTo>
                <a:lnTo>
                  <a:pt x="56" y="44"/>
                </a:lnTo>
                <a:lnTo>
                  <a:pt x="70" y="46"/>
                </a:lnTo>
                <a:lnTo>
                  <a:pt x="82" y="52"/>
                </a:lnTo>
                <a:lnTo>
                  <a:pt x="90" y="58"/>
                </a:lnTo>
                <a:lnTo>
                  <a:pt x="98" y="66"/>
                </a:lnTo>
                <a:lnTo>
                  <a:pt x="98" y="0"/>
                </a:lnTo>
                <a:lnTo>
                  <a:pt x="126" y="0"/>
                </a:lnTo>
                <a:lnTo>
                  <a:pt x="126" y="170"/>
                </a:lnTo>
                <a:lnTo>
                  <a:pt x="98" y="170"/>
                </a:lnTo>
                <a:lnTo>
                  <a:pt x="98" y="150"/>
                </a:lnTo>
                <a:lnTo>
                  <a:pt x="98" y="150"/>
                </a:lnTo>
                <a:lnTo>
                  <a:pt x="90" y="158"/>
                </a:lnTo>
                <a:lnTo>
                  <a:pt x="82" y="166"/>
                </a:lnTo>
                <a:lnTo>
                  <a:pt x="70" y="170"/>
                </a:lnTo>
                <a:lnTo>
                  <a:pt x="56" y="172"/>
                </a:lnTo>
                <a:lnTo>
                  <a:pt x="56" y="172"/>
                </a:lnTo>
                <a:lnTo>
                  <a:pt x="46" y="172"/>
                </a:lnTo>
                <a:lnTo>
                  <a:pt x="36" y="168"/>
                </a:lnTo>
                <a:lnTo>
                  <a:pt x="26" y="164"/>
                </a:lnTo>
                <a:lnTo>
                  <a:pt x="18" y="156"/>
                </a:lnTo>
                <a:lnTo>
                  <a:pt x="10" y="146"/>
                </a:lnTo>
                <a:lnTo>
                  <a:pt x="4" y="136"/>
                </a:lnTo>
                <a:lnTo>
                  <a:pt x="0" y="124"/>
                </a:lnTo>
                <a:lnTo>
                  <a:pt x="0" y="108"/>
                </a:lnTo>
                <a:lnTo>
                  <a:pt x="0" y="108"/>
                </a:lnTo>
                <a:close/>
                <a:moveTo>
                  <a:pt x="98" y="108"/>
                </a:moveTo>
                <a:lnTo>
                  <a:pt x="98" y="108"/>
                </a:lnTo>
                <a:lnTo>
                  <a:pt x="98" y="108"/>
                </a:lnTo>
                <a:lnTo>
                  <a:pt x="98" y="100"/>
                </a:lnTo>
                <a:lnTo>
                  <a:pt x="96" y="92"/>
                </a:lnTo>
                <a:lnTo>
                  <a:pt x="92" y="86"/>
                </a:lnTo>
                <a:lnTo>
                  <a:pt x="88" y="80"/>
                </a:lnTo>
                <a:lnTo>
                  <a:pt x="82" y="76"/>
                </a:lnTo>
                <a:lnTo>
                  <a:pt x="76" y="72"/>
                </a:lnTo>
                <a:lnTo>
                  <a:pt x="70" y="70"/>
                </a:lnTo>
                <a:lnTo>
                  <a:pt x="62" y="70"/>
                </a:lnTo>
                <a:lnTo>
                  <a:pt x="62" y="70"/>
                </a:lnTo>
                <a:lnTo>
                  <a:pt x="56" y="70"/>
                </a:lnTo>
                <a:lnTo>
                  <a:pt x="50" y="72"/>
                </a:lnTo>
                <a:lnTo>
                  <a:pt x="44" y="76"/>
                </a:lnTo>
                <a:lnTo>
                  <a:pt x="38" y="80"/>
                </a:lnTo>
                <a:lnTo>
                  <a:pt x="34" y="86"/>
                </a:lnTo>
                <a:lnTo>
                  <a:pt x="30" y="92"/>
                </a:lnTo>
                <a:lnTo>
                  <a:pt x="28" y="100"/>
                </a:lnTo>
                <a:lnTo>
                  <a:pt x="28" y="108"/>
                </a:lnTo>
                <a:lnTo>
                  <a:pt x="28" y="108"/>
                </a:lnTo>
                <a:lnTo>
                  <a:pt x="28" y="108"/>
                </a:lnTo>
                <a:lnTo>
                  <a:pt x="28" y="118"/>
                </a:lnTo>
                <a:lnTo>
                  <a:pt x="30" y="126"/>
                </a:lnTo>
                <a:lnTo>
                  <a:pt x="34" y="132"/>
                </a:lnTo>
                <a:lnTo>
                  <a:pt x="38" y="138"/>
                </a:lnTo>
                <a:lnTo>
                  <a:pt x="44" y="142"/>
                </a:lnTo>
                <a:lnTo>
                  <a:pt x="50" y="146"/>
                </a:lnTo>
                <a:lnTo>
                  <a:pt x="56" y="148"/>
                </a:lnTo>
                <a:lnTo>
                  <a:pt x="62" y="148"/>
                </a:lnTo>
                <a:lnTo>
                  <a:pt x="62" y="148"/>
                </a:lnTo>
                <a:lnTo>
                  <a:pt x="70" y="148"/>
                </a:lnTo>
                <a:lnTo>
                  <a:pt x="76" y="146"/>
                </a:lnTo>
                <a:lnTo>
                  <a:pt x="82" y="142"/>
                </a:lnTo>
                <a:lnTo>
                  <a:pt x="88" y="138"/>
                </a:lnTo>
                <a:lnTo>
                  <a:pt x="92" y="132"/>
                </a:lnTo>
                <a:lnTo>
                  <a:pt x="96" y="124"/>
                </a:lnTo>
                <a:lnTo>
                  <a:pt x="98" y="118"/>
                </a:lnTo>
                <a:lnTo>
                  <a:pt x="98" y="108"/>
                </a:lnTo>
                <a:lnTo>
                  <a:pt x="98" y="108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" name="Freeform 223"/>
          <p:cNvSpPr>
            <a:spLocks noEditPoints="1"/>
          </p:cNvSpPr>
          <p:nvPr userDrawn="1"/>
        </p:nvSpPr>
        <p:spPr bwMode="auto">
          <a:xfrm>
            <a:off x="5522913" y="1211263"/>
            <a:ext cx="150812" cy="168275"/>
          </a:xfrm>
          <a:custGeom>
            <a:avLst/>
            <a:gdLst>
              <a:gd name="T0" fmla="*/ 84 w 112"/>
              <a:gd name="T1" fmla="*/ 108 h 126"/>
              <a:gd name="T2" fmla="*/ 76 w 112"/>
              <a:gd name="T3" fmla="*/ 116 h 126"/>
              <a:gd name="T4" fmla="*/ 56 w 112"/>
              <a:gd name="T5" fmla="*/ 126 h 126"/>
              <a:gd name="T6" fmla="*/ 44 w 112"/>
              <a:gd name="T7" fmla="*/ 126 h 126"/>
              <a:gd name="T8" fmla="*/ 28 w 112"/>
              <a:gd name="T9" fmla="*/ 124 h 126"/>
              <a:gd name="T10" fmla="*/ 14 w 112"/>
              <a:gd name="T11" fmla="*/ 116 h 126"/>
              <a:gd name="T12" fmla="*/ 4 w 112"/>
              <a:gd name="T13" fmla="*/ 104 h 126"/>
              <a:gd name="T14" fmla="*/ 0 w 112"/>
              <a:gd name="T15" fmla="*/ 88 h 126"/>
              <a:gd name="T16" fmla="*/ 0 w 112"/>
              <a:gd name="T17" fmla="*/ 88 h 126"/>
              <a:gd name="T18" fmla="*/ 4 w 112"/>
              <a:gd name="T19" fmla="*/ 70 h 126"/>
              <a:gd name="T20" fmla="*/ 14 w 112"/>
              <a:gd name="T21" fmla="*/ 58 h 126"/>
              <a:gd name="T22" fmla="*/ 30 w 112"/>
              <a:gd name="T23" fmla="*/ 50 h 126"/>
              <a:gd name="T24" fmla="*/ 50 w 112"/>
              <a:gd name="T25" fmla="*/ 48 h 126"/>
              <a:gd name="T26" fmla="*/ 68 w 112"/>
              <a:gd name="T27" fmla="*/ 50 h 126"/>
              <a:gd name="T28" fmla="*/ 84 w 112"/>
              <a:gd name="T29" fmla="*/ 50 h 126"/>
              <a:gd name="T30" fmla="*/ 82 w 112"/>
              <a:gd name="T31" fmla="*/ 40 h 126"/>
              <a:gd name="T32" fmla="*/ 76 w 112"/>
              <a:gd name="T33" fmla="*/ 32 h 126"/>
              <a:gd name="T34" fmla="*/ 54 w 112"/>
              <a:gd name="T35" fmla="*/ 24 h 126"/>
              <a:gd name="T36" fmla="*/ 36 w 112"/>
              <a:gd name="T37" fmla="*/ 26 h 126"/>
              <a:gd name="T38" fmla="*/ 10 w 112"/>
              <a:gd name="T39" fmla="*/ 10 h 126"/>
              <a:gd name="T40" fmla="*/ 32 w 112"/>
              <a:gd name="T41" fmla="*/ 2 h 126"/>
              <a:gd name="T42" fmla="*/ 58 w 112"/>
              <a:gd name="T43" fmla="*/ 0 h 126"/>
              <a:gd name="T44" fmla="*/ 70 w 112"/>
              <a:gd name="T45" fmla="*/ 0 h 126"/>
              <a:gd name="T46" fmla="*/ 90 w 112"/>
              <a:gd name="T47" fmla="*/ 8 h 126"/>
              <a:gd name="T48" fmla="*/ 104 w 112"/>
              <a:gd name="T49" fmla="*/ 20 h 126"/>
              <a:gd name="T50" fmla="*/ 110 w 112"/>
              <a:gd name="T51" fmla="*/ 40 h 126"/>
              <a:gd name="T52" fmla="*/ 112 w 112"/>
              <a:gd name="T53" fmla="*/ 124 h 126"/>
              <a:gd name="T54" fmla="*/ 84 w 112"/>
              <a:gd name="T55" fmla="*/ 72 h 126"/>
              <a:gd name="T56" fmla="*/ 72 w 112"/>
              <a:gd name="T57" fmla="*/ 70 h 126"/>
              <a:gd name="T58" fmla="*/ 56 w 112"/>
              <a:gd name="T59" fmla="*/ 68 h 126"/>
              <a:gd name="T60" fmla="*/ 36 w 112"/>
              <a:gd name="T61" fmla="*/ 72 h 126"/>
              <a:gd name="T62" fmla="*/ 28 w 112"/>
              <a:gd name="T63" fmla="*/ 86 h 126"/>
              <a:gd name="T64" fmla="*/ 28 w 112"/>
              <a:gd name="T65" fmla="*/ 88 h 126"/>
              <a:gd name="T66" fmla="*/ 34 w 112"/>
              <a:gd name="T67" fmla="*/ 100 h 126"/>
              <a:gd name="T68" fmla="*/ 52 w 112"/>
              <a:gd name="T69" fmla="*/ 106 h 126"/>
              <a:gd name="T70" fmla="*/ 64 w 112"/>
              <a:gd name="T71" fmla="*/ 104 h 126"/>
              <a:gd name="T72" fmla="*/ 82 w 112"/>
              <a:gd name="T73" fmla="*/ 90 h 126"/>
              <a:gd name="T74" fmla="*/ 84 w 112"/>
              <a:gd name="T75" fmla="*/ 8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" h="126">
                <a:moveTo>
                  <a:pt x="84" y="124"/>
                </a:moveTo>
                <a:lnTo>
                  <a:pt x="84" y="108"/>
                </a:lnTo>
                <a:lnTo>
                  <a:pt x="84" y="108"/>
                </a:lnTo>
                <a:lnTo>
                  <a:pt x="76" y="116"/>
                </a:lnTo>
                <a:lnTo>
                  <a:pt x="68" y="122"/>
                </a:lnTo>
                <a:lnTo>
                  <a:pt x="56" y="126"/>
                </a:lnTo>
                <a:lnTo>
                  <a:pt x="44" y="126"/>
                </a:lnTo>
                <a:lnTo>
                  <a:pt x="44" y="126"/>
                </a:lnTo>
                <a:lnTo>
                  <a:pt x="36" y="126"/>
                </a:lnTo>
                <a:lnTo>
                  <a:pt x="28" y="124"/>
                </a:lnTo>
                <a:lnTo>
                  <a:pt x="20" y="120"/>
                </a:lnTo>
                <a:lnTo>
                  <a:pt x="14" y="116"/>
                </a:lnTo>
                <a:lnTo>
                  <a:pt x="8" y="112"/>
                </a:lnTo>
                <a:lnTo>
                  <a:pt x="4" y="104"/>
                </a:lnTo>
                <a:lnTo>
                  <a:pt x="2" y="9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2" y="78"/>
                </a:lnTo>
                <a:lnTo>
                  <a:pt x="4" y="70"/>
                </a:lnTo>
                <a:lnTo>
                  <a:pt x="8" y="64"/>
                </a:lnTo>
                <a:lnTo>
                  <a:pt x="14" y="58"/>
                </a:lnTo>
                <a:lnTo>
                  <a:pt x="22" y="54"/>
                </a:lnTo>
                <a:lnTo>
                  <a:pt x="30" y="50"/>
                </a:lnTo>
                <a:lnTo>
                  <a:pt x="40" y="48"/>
                </a:lnTo>
                <a:lnTo>
                  <a:pt x="50" y="48"/>
                </a:lnTo>
                <a:lnTo>
                  <a:pt x="50" y="48"/>
                </a:lnTo>
                <a:lnTo>
                  <a:pt x="68" y="50"/>
                </a:lnTo>
                <a:lnTo>
                  <a:pt x="84" y="54"/>
                </a:lnTo>
                <a:lnTo>
                  <a:pt x="84" y="50"/>
                </a:lnTo>
                <a:lnTo>
                  <a:pt x="84" y="50"/>
                </a:lnTo>
                <a:lnTo>
                  <a:pt x="82" y="40"/>
                </a:lnTo>
                <a:lnTo>
                  <a:pt x="80" y="36"/>
                </a:lnTo>
                <a:lnTo>
                  <a:pt x="76" y="32"/>
                </a:lnTo>
                <a:lnTo>
                  <a:pt x="66" y="26"/>
                </a:lnTo>
                <a:lnTo>
                  <a:pt x="54" y="24"/>
                </a:lnTo>
                <a:lnTo>
                  <a:pt x="54" y="24"/>
                </a:lnTo>
                <a:lnTo>
                  <a:pt x="36" y="26"/>
                </a:lnTo>
                <a:lnTo>
                  <a:pt x="18" y="32"/>
                </a:lnTo>
                <a:lnTo>
                  <a:pt x="10" y="10"/>
                </a:lnTo>
                <a:lnTo>
                  <a:pt x="10" y="10"/>
                </a:lnTo>
                <a:lnTo>
                  <a:pt x="32" y="2"/>
                </a:lnTo>
                <a:lnTo>
                  <a:pt x="44" y="0"/>
                </a:lnTo>
                <a:lnTo>
                  <a:pt x="58" y="0"/>
                </a:lnTo>
                <a:lnTo>
                  <a:pt x="58" y="0"/>
                </a:lnTo>
                <a:lnTo>
                  <a:pt x="70" y="0"/>
                </a:lnTo>
                <a:lnTo>
                  <a:pt x="82" y="4"/>
                </a:lnTo>
                <a:lnTo>
                  <a:pt x="90" y="8"/>
                </a:lnTo>
                <a:lnTo>
                  <a:pt x="98" y="14"/>
                </a:lnTo>
                <a:lnTo>
                  <a:pt x="104" y="20"/>
                </a:lnTo>
                <a:lnTo>
                  <a:pt x="108" y="30"/>
                </a:lnTo>
                <a:lnTo>
                  <a:pt x="110" y="40"/>
                </a:lnTo>
                <a:lnTo>
                  <a:pt x="112" y="52"/>
                </a:lnTo>
                <a:lnTo>
                  <a:pt x="112" y="124"/>
                </a:lnTo>
                <a:lnTo>
                  <a:pt x="84" y="124"/>
                </a:lnTo>
                <a:close/>
                <a:moveTo>
                  <a:pt x="84" y="72"/>
                </a:moveTo>
                <a:lnTo>
                  <a:pt x="84" y="72"/>
                </a:lnTo>
                <a:lnTo>
                  <a:pt x="72" y="70"/>
                </a:lnTo>
                <a:lnTo>
                  <a:pt x="56" y="68"/>
                </a:lnTo>
                <a:lnTo>
                  <a:pt x="56" y="68"/>
                </a:lnTo>
                <a:lnTo>
                  <a:pt x="44" y="70"/>
                </a:lnTo>
                <a:lnTo>
                  <a:pt x="36" y="72"/>
                </a:lnTo>
                <a:lnTo>
                  <a:pt x="30" y="78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94"/>
                </a:lnTo>
                <a:lnTo>
                  <a:pt x="34" y="100"/>
                </a:lnTo>
                <a:lnTo>
                  <a:pt x="42" y="104"/>
                </a:lnTo>
                <a:lnTo>
                  <a:pt x="52" y="106"/>
                </a:lnTo>
                <a:lnTo>
                  <a:pt x="52" y="106"/>
                </a:lnTo>
                <a:lnTo>
                  <a:pt x="64" y="104"/>
                </a:lnTo>
                <a:lnTo>
                  <a:pt x="74" y="98"/>
                </a:lnTo>
                <a:lnTo>
                  <a:pt x="82" y="90"/>
                </a:lnTo>
                <a:lnTo>
                  <a:pt x="84" y="86"/>
                </a:lnTo>
                <a:lnTo>
                  <a:pt x="84" y="80"/>
                </a:lnTo>
                <a:lnTo>
                  <a:pt x="84" y="72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" name="Freeform 224"/>
          <p:cNvSpPr>
            <a:spLocks noEditPoints="1"/>
          </p:cNvSpPr>
          <p:nvPr userDrawn="1"/>
        </p:nvSpPr>
        <p:spPr bwMode="auto">
          <a:xfrm>
            <a:off x="5734050" y="1208088"/>
            <a:ext cx="168275" cy="220662"/>
          </a:xfrm>
          <a:custGeom>
            <a:avLst/>
            <a:gdLst>
              <a:gd name="T0" fmla="*/ 28 w 126"/>
              <a:gd name="T1" fmla="*/ 4 h 164"/>
              <a:gd name="T2" fmla="*/ 28 w 126"/>
              <a:gd name="T3" fmla="*/ 24 h 164"/>
              <a:gd name="T4" fmla="*/ 46 w 126"/>
              <a:gd name="T5" fmla="*/ 8 h 164"/>
              <a:gd name="T6" fmla="*/ 70 w 126"/>
              <a:gd name="T7" fmla="*/ 0 h 164"/>
              <a:gd name="T8" fmla="*/ 80 w 126"/>
              <a:gd name="T9" fmla="*/ 2 h 164"/>
              <a:gd name="T10" fmla="*/ 100 w 126"/>
              <a:gd name="T11" fmla="*/ 10 h 164"/>
              <a:gd name="T12" fmla="*/ 116 w 126"/>
              <a:gd name="T13" fmla="*/ 26 h 164"/>
              <a:gd name="T14" fmla="*/ 126 w 126"/>
              <a:gd name="T15" fmla="*/ 50 h 164"/>
              <a:gd name="T16" fmla="*/ 126 w 126"/>
              <a:gd name="T17" fmla="*/ 64 h 164"/>
              <a:gd name="T18" fmla="*/ 126 w 126"/>
              <a:gd name="T19" fmla="*/ 80 h 164"/>
              <a:gd name="T20" fmla="*/ 116 w 126"/>
              <a:gd name="T21" fmla="*/ 102 h 164"/>
              <a:gd name="T22" fmla="*/ 100 w 126"/>
              <a:gd name="T23" fmla="*/ 120 h 164"/>
              <a:gd name="T24" fmla="*/ 80 w 126"/>
              <a:gd name="T25" fmla="*/ 128 h 164"/>
              <a:gd name="T26" fmla="*/ 70 w 126"/>
              <a:gd name="T27" fmla="*/ 128 h 164"/>
              <a:gd name="T28" fmla="*/ 44 w 126"/>
              <a:gd name="T29" fmla="*/ 122 h 164"/>
              <a:gd name="T30" fmla="*/ 28 w 126"/>
              <a:gd name="T31" fmla="*/ 106 h 164"/>
              <a:gd name="T32" fmla="*/ 0 w 126"/>
              <a:gd name="T33" fmla="*/ 164 h 164"/>
              <a:gd name="T34" fmla="*/ 98 w 126"/>
              <a:gd name="T35" fmla="*/ 64 h 164"/>
              <a:gd name="T36" fmla="*/ 98 w 126"/>
              <a:gd name="T37" fmla="*/ 64 h 164"/>
              <a:gd name="T38" fmla="*/ 96 w 126"/>
              <a:gd name="T39" fmla="*/ 48 h 164"/>
              <a:gd name="T40" fmla="*/ 88 w 126"/>
              <a:gd name="T41" fmla="*/ 36 h 164"/>
              <a:gd name="T42" fmla="*/ 76 w 126"/>
              <a:gd name="T43" fmla="*/ 28 h 164"/>
              <a:gd name="T44" fmla="*/ 64 w 126"/>
              <a:gd name="T45" fmla="*/ 26 h 164"/>
              <a:gd name="T46" fmla="*/ 56 w 126"/>
              <a:gd name="T47" fmla="*/ 26 h 164"/>
              <a:gd name="T48" fmla="*/ 44 w 126"/>
              <a:gd name="T49" fmla="*/ 32 h 164"/>
              <a:gd name="T50" fmla="*/ 34 w 126"/>
              <a:gd name="T51" fmla="*/ 42 h 164"/>
              <a:gd name="T52" fmla="*/ 28 w 126"/>
              <a:gd name="T53" fmla="*/ 56 h 164"/>
              <a:gd name="T54" fmla="*/ 28 w 126"/>
              <a:gd name="T55" fmla="*/ 64 h 164"/>
              <a:gd name="T56" fmla="*/ 28 w 126"/>
              <a:gd name="T57" fmla="*/ 74 h 164"/>
              <a:gd name="T58" fmla="*/ 34 w 126"/>
              <a:gd name="T59" fmla="*/ 88 h 164"/>
              <a:gd name="T60" fmla="*/ 44 w 126"/>
              <a:gd name="T61" fmla="*/ 98 h 164"/>
              <a:gd name="T62" fmla="*/ 56 w 126"/>
              <a:gd name="T63" fmla="*/ 104 h 164"/>
              <a:gd name="T64" fmla="*/ 64 w 126"/>
              <a:gd name="T65" fmla="*/ 104 h 164"/>
              <a:gd name="T66" fmla="*/ 76 w 126"/>
              <a:gd name="T67" fmla="*/ 102 h 164"/>
              <a:gd name="T68" fmla="*/ 88 w 126"/>
              <a:gd name="T69" fmla="*/ 94 h 164"/>
              <a:gd name="T70" fmla="*/ 96 w 126"/>
              <a:gd name="T71" fmla="*/ 82 h 164"/>
              <a:gd name="T72" fmla="*/ 98 w 126"/>
              <a:gd name="T73" fmla="*/ 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6" h="164">
                <a:moveTo>
                  <a:pt x="0" y="4"/>
                </a:moveTo>
                <a:lnTo>
                  <a:pt x="28" y="4"/>
                </a:lnTo>
                <a:lnTo>
                  <a:pt x="28" y="24"/>
                </a:lnTo>
                <a:lnTo>
                  <a:pt x="28" y="24"/>
                </a:lnTo>
                <a:lnTo>
                  <a:pt x="36" y="14"/>
                </a:lnTo>
                <a:lnTo>
                  <a:pt x="46" y="8"/>
                </a:lnTo>
                <a:lnTo>
                  <a:pt x="56" y="2"/>
                </a:lnTo>
                <a:lnTo>
                  <a:pt x="70" y="0"/>
                </a:lnTo>
                <a:lnTo>
                  <a:pt x="70" y="0"/>
                </a:lnTo>
                <a:lnTo>
                  <a:pt x="80" y="2"/>
                </a:lnTo>
                <a:lnTo>
                  <a:pt x="90" y="6"/>
                </a:lnTo>
                <a:lnTo>
                  <a:pt x="100" y="10"/>
                </a:lnTo>
                <a:lnTo>
                  <a:pt x="110" y="18"/>
                </a:lnTo>
                <a:lnTo>
                  <a:pt x="116" y="26"/>
                </a:lnTo>
                <a:lnTo>
                  <a:pt x="122" y="38"/>
                </a:lnTo>
                <a:lnTo>
                  <a:pt x="126" y="50"/>
                </a:lnTo>
                <a:lnTo>
                  <a:pt x="126" y="64"/>
                </a:lnTo>
                <a:lnTo>
                  <a:pt x="126" y="64"/>
                </a:lnTo>
                <a:lnTo>
                  <a:pt x="126" y="64"/>
                </a:lnTo>
                <a:lnTo>
                  <a:pt x="126" y="80"/>
                </a:lnTo>
                <a:lnTo>
                  <a:pt x="122" y="92"/>
                </a:lnTo>
                <a:lnTo>
                  <a:pt x="116" y="102"/>
                </a:lnTo>
                <a:lnTo>
                  <a:pt x="110" y="112"/>
                </a:lnTo>
                <a:lnTo>
                  <a:pt x="100" y="120"/>
                </a:lnTo>
                <a:lnTo>
                  <a:pt x="92" y="124"/>
                </a:lnTo>
                <a:lnTo>
                  <a:pt x="80" y="128"/>
                </a:lnTo>
                <a:lnTo>
                  <a:pt x="70" y="128"/>
                </a:lnTo>
                <a:lnTo>
                  <a:pt x="70" y="128"/>
                </a:lnTo>
                <a:lnTo>
                  <a:pt x="56" y="126"/>
                </a:lnTo>
                <a:lnTo>
                  <a:pt x="44" y="122"/>
                </a:lnTo>
                <a:lnTo>
                  <a:pt x="36" y="116"/>
                </a:lnTo>
                <a:lnTo>
                  <a:pt x="28" y="106"/>
                </a:lnTo>
                <a:lnTo>
                  <a:pt x="28" y="164"/>
                </a:lnTo>
                <a:lnTo>
                  <a:pt x="0" y="164"/>
                </a:lnTo>
                <a:lnTo>
                  <a:pt x="0" y="4"/>
                </a:lnTo>
                <a:close/>
                <a:moveTo>
                  <a:pt x="98" y="64"/>
                </a:moveTo>
                <a:lnTo>
                  <a:pt x="98" y="64"/>
                </a:lnTo>
                <a:lnTo>
                  <a:pt x="98" y="64"/>
                </a:lnTo>
                <a:lnTo>
                  <a:pt x="98" y="56"/>
                </a:lnTo>
                <a:lnTo>
                  <a:pt x="96" y="48"/>
                </a:lnTo>
                <a:lnTo>
                  <a:pt x="92" y="42"/>
                </a:lnTo>
                <a:lnTo>
                  <a:pt x="88" y="36"/>
                </a:lnTo>
                <a:lnTo>
                  <a:pt x="82" y="32"/>
                </a:lnTo>
                <a:lnTo>
                  <a:pt x="76" y="28"/>
                </a:lnTo>
                <a:lnTo>
                  <a:pt x="70" y="26"/>
                </a:lnTo>
                <a:lnTo>
                  <a:pt x="64" y="26"/>
                </a:lnTo>
                <a:lnTo>
                  <a:pt x="64" y="26"/>
                </a:lnTo>
                <a:lnTo>
                  <a:pt x="56" y="26"/>
                </a:lnTo>
                <a:lnTo>
                  <a:pt x="50" y="28"/>
                </a:lnTo>
                <a:lnTo>
                  <a:pt x="44" y="32"/>
                </a:lnTo>
                <a:lnTo>
                  <a:pt x="38" y="36"/>
                </a:lnTo>
                <a:lnTo>
                  <a:pt x="34" y="42"/>
                </a:lnTo>
                <a:lnTo>
                  <a:pt x="30" y="48"/>
                </a:lnTo>
                <a:lnTo>
                  <a:pt x="28" y="56"/>
                </a:lnTo>
                <a:lnTo>
                  <a:pt x="28" y="64"/>
                </a:lnTo>
                <a:lnTo>
                  <a:pt x="28" y="64"/>
                </a:lnTo>
                <a:lnTo>
                  <a:pt x="28" y="64"/>
                </a:lnTo>
                <a:lnTo>
                  <a:pt x="28" y="74"/>
                </a:lnTo>
                <a:lnTo>
                  <a:pt x="30" y="82"/>
                </a:lnTo>
                <a:lnTo>
                  <a:pt x="34" y="88"/>
                </a:lnTo>
                <a:lnTo>
                  <a:pt x="38" y="94"/>
                </a:lnTo>
                <a:lnTo>
                  <a:pt x="44" y="98"/>
                </a:lnTo>
                <a:lnTo>
                  <a:pt x="50" y="102"/>
                </a:lnTo>
                <a:lnTo>
                  <a:pt x="56" y="104"/>
                </a:lnTo>
                <a:lnTo>
                  <a:pt x="64" y="104"/>
                </a:lnTo>
                <a:lnTo>
                  <a:pt x="64" y="104"/>
                </a:lnTo>
                <a:lnTo>
                  <a:pt x="70" y="104"/>
                </a:lnTo>
                <a:lnTo>
                  <a:pt x="76" y="102"/>
                </a:lnTo>
                <a:lnTo>
                  <a:pt x="82" y="98"/>
                </a:lnTo>
                <a:lnTo>
                  <a:pt x="88" y="94"/>
                </a:lnTo>
                <a:lnTo>
                  <a:pt x="92" y="88"/>
                </a:lnTo>
                <a:lnTo>
                  <a:pt x="96" y="82"/>
                </a:lnTo>
                <a:lnTo>
                  <a:pt x="98" y="74"/>
                </a:lnTo>
                <a:lnTo>
                  <a:pt x="98" y="64"/>
                </a:lnTo>
                <a:lnTo>
                  <a:pt x="98" y="64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" name="Freeform 225"/>
          <p:cNvSpPr>
            <a:spLocks noEditPoints="1"/>
          </p:cNvSpPr>
          <p:nvPr userDrawn="1"/>
        </p:nvSpPr>
        <p:spPr bwMode="auto">
          <a:xfrm>
            <a:off x="5959475" y="1208088"/>
            <a:ext cx="171450" cy="220662"/>
          </a:xfrm>
          <a:custGeom>
            <a:avLst/>
            <a:gdLst>
              <a:gd name="T0" fmla="*/ 28 w 128"/>
              <a:gd name="T1" fmla="*/ 4 h 164"/>
              <a:gd name="T2" fmla="*/ 28 w 128"/>
              <a:gd name="T3" fmla="*/ 24 h 164"/>
              <a:gd name="T4" fmla="*/ 46 w 128"/>
              <a:gd name="T5" fmla="*/ 8 h 164"/>
              <a:gd name="T6" fmla="*/ 70 w 128"/>
              <a:gd name="T7" fmla="*/ 0 h 164"/>
              <a:gd name="T8" fmla="*/ 82 w 128"/>
              <a:gd name="T9" fmla="*/ 2 h 164"/>
              <a:gd name="T10" fmla="*/ 102 w 128"/>
              <a:gd name="T11" fmla="*/ 10 h 164"/>
              <a:gd name="T12" fmla="*/ 118 w 128"/>
              <a:gd name="T13" fmla="*/ 26 h 164"/>
              <a:gd name="T14" fmla="*/ 126 w 128"/>
              <a:gd name="T15" fmla="*/ 50 h 164"/>
              <a:gd name="T16" fmla="*/ 128 w 128"/>
              <a:gd name="T17" fmla="*/ 64 h 164"/>
              <a:gd name="T18" fmla="*/ 126 w 128"/>
              <a:gd name="T19" fmla="*/ 80 h 164"/>
              <a:gd name="T20" fmla="*/ 118 w 128"/>
              <a:gd name="T21" fmla="*/ 102 h 164"/>
              <a:gd name="T22" fmla="*/ 102 w 128"/>
              <a:gd name="T23" fmla="*/ 120 h 164"/>
              <a:gd name="T24" fmla="*/ 82 w 128"/>
              <a:gd name="T25" fmla="*/ 128 h 164"/>
              <a:gd name="T26" fmla="*/ 70 w 128"/>
              <a:gd name="T27" fmla="*/ 128 h 164"/>
              <a:gd name="T28" fmla="*/ 46 w 128"/>
              <a:gd name="T29" fmla="*/ 122 h 164"/>
              <a:gd name="T30" fmla="*/ 28 w 128"/>
              <a:gd name="T31" fmla="*/ 106 h 164"/>
              <a:gd name="T32" fmla="*/ 0 w 128"/>
              <a:gd name="T33" fmla="*/ 164 h 164"/>
              <a:gd name="T34" fmla="*/ 100 w 128"/>
              <a:gd name="T35" fmla="*/ 64 h 164"/>
              <a:gd name="T36" fmla="*/ 100 w 128"/>
              <a:gd name="T37" fmla="*/ 64 h 164"/>
              <a:gd name="T38" fmla="*/ 96 w 128"/>
              <a:gd name="T39" fmla="*/ 48 h 164"/>
              <a:gd name="T40" fmla="*/ 88 w 128"/>
              <a:gd name="T41" fmla="*/ 36 h 164"/>
              <a:gd name="T42" fmla="*/ 78 w 128"/>
              <a:gd name="T43" fmla="*/ 28 h 164"/>
              <a:gd name="T44" fmla="*/ 64 w 128"/>
              <a:gd name="T45" fmla="*/ 26 h 164"/>
              <a:gd name="T46" fmla="*/ 56 w 128"/>
              <a:gd name="T47" fmla="*/ 26 h 164"/>
              <a:gd name="T48" fmla="*/ 44 w 128"/>
              <a:gd name="T49" fmla="*/ 32 h 164"/>
              <a:gd name="T50" fmla="*/ 34 w 128"/>
              <a:gd name="T51" fmla="*/ 42 h 164"/>
              <a:gd name="T52" fmla="*/ 28 w 128"/>
              <a:gd name="T53" fmla="*/ 56 h 164"/>
              <a:gd name="T54" fmla="*/ 28 w 128"/>
              <a:gd name="T55" fmla="*/ 64 h 164"/>
              <a:gd name="T56" fmla="*/ 28 w 128"/>
              <a:gd name="T57" fmla="*/ 74 h 164"/>
              <a:gd name="T58" fmla="*/ 34 w 128"/>
              <a:gd name="T59" fmla="*/ 88 h 164"/>
              <a:gd name="T60" fmla="*/ 44 w 128"/>
              <a:gd name="T61" fmla="*/ 98 h 164"/>
              <a:gd name="T62" fmla="*/ 56 w 128"/>
              <a:gd name="T63" fmla="*/ 104 h 164"/>
              <a:gd name="T64" fmla="*/ 64 w 128"/>
              <a:gd name="T65" fmla="*/ 104 h 164"/>
              <a:gd name="T66" fmla="*/ 78 w 128"/>
              <a:gd name="T67" fmla="*/ 102 h 164"/>
              <a:gd name="T68" fmla="*/ 88 w 128"/>
              <a:gd name="T69" fmla="*/ 94 h 164"/>
              <a:gd name="T70" fmla="*/ 96 w 128"/>
              <a:gd name="T71" fmla="*/ 82 h 164"/>
              <a:gd name="T72" fmla="*/ 100 w 128"/>
              <a:gd name="T73" fmla="*/ 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64">
                <a:moveTo>
                  <a:pt x="0" y="4"/>
                </a:moveTo>
                <a:lnTo>
                  <a:pt x="28" y="4"/>
                </a:lnTo>
                <a:lnTo>
                  <a:pt x="28" y="24"/>
                </a:lnTo>
                <a:lnTo>
                  <a:pt x="28" y="24"/>
                </a:lnTo>
                <a:lnTo>
                  <a:pt x="36" y="14"/>
                </a:lnTo>
                <a:lnTo>
                  <a:pt x="46" y="8"/>
                </a:lnTo>
                <a:lnTo>
                  <a:pt x="56" y="2"/>
                </a:lnTo>
                <a:lnTo>
                  <a:pt x="70" y="0"/>
                </a:lnTo>
                <a:lnTo>
                  <a:pt x="70" y="0"/>
                </a:lnTo>
                <a:lnTo>
                  <a:pt x="82" y="2"/>
                </a:lnTo>
                <a:lnTo>
                  <a:pt x="92" y="6"/>
                </a:lnTo>
                <a:lnTo>
                  <a:pt x="102" y="10"/>
                </a:lnTo>
                <a:lnTo>
                  <a:pt x="110" y="18"/>
                </a:lnTo>
                <a:lnTo>
                  <a:pt x="118" y="26"/>
                </a:lnTo>
                <a:lnTo>
                  <a:pt x="122" y="38"/>
                </a:lnTo>
                <a:lnTo>
                  <a:pt x="126" y="50"/>
                </a:lnTo>
                <a:lnTo>
                  <a:pt x="128" y="64"/>
                </a:lnTo>
                <a:lnTo>
                  <a:pt x="128" y="64"/>
                </a:lnTo>
                <a:lnTo>
                  <a:pt x="128" y="64"/>
                </a:lnTo>
                <a:lnTo>
                  <a:pt x="126" y="80"/>
                </a:lnTo>
                <a:lnTo>
                  <a:pt x="122" y="92"/>
                </a:lnTo>
                <a:lnTo>
                  <a:pt x="118" y="102"/>
                </a:lnTo>
                <a:lnTo>
                  <a:pt x="110" y="112"/>
                </a:lnTo>
                <a:lnTo>
                  <a:pt x="102" y="120"/>
                </a:lnTo>
                <a:lnTo>
                  <a:pt x="92" y="124"/>
                </a:lnTo>
                <a:lnTo>
                  <a:pt x="82" y="128"/>
                </a:lnTo>
                <a:lnTo>
                  <a:pt x="70" y="128"/>
                </a:lnTo>
                <a:lnTo>
                  <a:pt x="70" y="128"/>
                </a:lnTo>
                <a:lnTo>
                  <a:pt x="56" y="126"/>
                </a:lnTo>
                <a:lnTo>
                  <a:pt x="46" y="122"/>
                </a:lnTo>
                <a:lnTo>
                  <a:pt x="36" y="116"/>
                </a:lnTo>
                <a:lnTo>
                  <a:pt x="28" y="106"/>
                </a:lnTo>
                <a:lnTo>
                  <a:pt x="28" y="164"/>
                </a:lnTo>
                <a:lnTo>
                  <a:pt x="0" y="164"/>
                </a:lnTo>
                <a:lnTo>
                  <a:pt x="0" y="4"/>
                </a:lnTo>
                <a:close/>
                <a:moveTo>
                  <a:pt x="100" y="64"/>
                </a:moveTo>
                <a:lnTo>
                  <a:pt x="100" y="64"/>
                </a:lnTo>
                <a:lnTo>
                  <a:pt x="100" y="64"/>
                </a:lnTo>
                <a:lnTo>
                  <a:pt x="98" y="56"/>
                </a:lnTo>
                <a:lnTo>
                  <a:pt x="96" y="48"/>
                </a:lnTo>
                <a:lnTo>
                  <a:pt x="92" y="42"/>
                </a:lnTo>
                <a:lnTo>
                  <a:pt x="88" y="36"/>
                </a:lnTo>
                <a:lnTo>
                  <a:pt x="84" y="32"/>
                </a:lnTo>
                <a:lnTo>
                  <a:pt x="78" y="28"/>
                </a:lnTo>
                <a:lnTo>
                  <a:pt x="70" y="26"/>
                </a:lnTo>
                <a:lnTo>
                  <a:pt x="64" y="26"/>
                </a:lnTo>
                <a:lnTo>
                  <a:pt x="64" y="26"/>
                </a:lnTo>
                <a:lnTo>
                  <a:pt x="56" y="26"/>
                </a:lnTo>
                <a:lnTo>
                  <a:pt x="50" y="28"/>
                </a:lnTo>
                <a:lnTo>
                  <a:pt x="44" y="32"/>
                </a:lnTo>
                <a:lnTo>
                  <a:pt x="38" y="36"/>
                </a:lnTo>
                <a:lnTo>
                  <a:pt x="34" y="42"/>
                </a:lnTo>
                <a:lnTo>
                  <a:pt x="32" y="48"/>
                </a:lnTo>
                <a:lnTo>
                  <a:pt x="28" y="56"/>
                </a:lnTo>
                <a:lnTo>
                  <a:pt x="28" y="64"/>
                </a:lnTo>
                <a:lnTo>
                  <a:pt x="28" y="64"/>
                </a:lnTo>
                <a:lnTo>
                  <a:pt x="28" y="64"/>
                </a:lnTo>
                <a:lnTo>
                  <a:pt x="28" y="74"/>
                </a:lnTo>
                <a:lnTo>
                  <a:pt x="32" y="82"/>
                </a:lnTo>
                <a:lnTo>
                  <a:pt x="34" y="88"/>
                </a:lnTo>
                <a:lnTo>
                  <a:pt x="38" y="94"/>
                </a:lnTo>
                <a:lnTo>
                  <a:pt x="44" y="98"/>
                </a:lnTo>
                <a:lnTo>
                  <a:pt x="50" y="102"/>
                </a:lnTo>
                <a:lnTo>
                  <a:pt x="56" y="104"/>
                </a:lnTo>
                <a:lnTo>
                  <a:pt x="64" y="104"/>
                </a:lnTo>
                <a:lnTo>
                  <a:pt x="64" y="104"/>
                </a:lnTo>
                <a:lnTo>
                  <a:pt x="72" y="104"/>
                </a:lnTo>
                <a:lnTo>
                  <a:pt x="78" y="102"/>
                </a:lnTo>
                <a:lnTo>
                  <a:pt x="84" y="98"/>
                </a:lnTo>
                <a:lnTo>
                  <a:pt x="88" y="94"/>
                </a:lnTo>
                <a:lnTo>
                  <a:pt x="94" y="88"/>
                </a:lnTo>
                <a:lnTo>
                  <a:pt x="96" y="82"/>
                </a:lnTo>
                <a:lnTo>
                  <a:pt x="98" y="74"/>
                </a:lnTo>
                <a:lnTo>
                  <a:pt x="100" y="64"/>
                </a:lnTo>
                <a:lnTo>
                  <a:pt x="100" y="64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5" name="Freeform 226"/>
          <p:cNvSpPr>
            <a:spLocks/>
          </p:cNvSpPr>
          <p:nvPr userDrawn="1"/>
        </p:nvSpPr>
        <p:spPr bwMode="auto">
          <a:xfrm>
            <a:off x="6186488" y="1211263"/>
            <a:ext cx="93662" cy="166687"/>
          </a:xfrm>
          <a:custGeom>
            <a:avLst/>
            <a:gdLst>
              <a:gd name="T0" fmla="*/ 0 w 70"/>
              <a:gd name="T1" fmla="*/ 2 h 124"/>
              <a:gd name="T2" fmla="*/ 28 w 70"/>
              <a:gd name="T3" fmla="*/ 2 h 124"/>
              <a:gd name="T4" fmla="*/ 28 w 70"/>
              <a:gd name="T5" fmla="*/ 30 h 124"/>
              <a:gd name="T6" fmla="*/ 28 w 70"/>
              <a:gd name="T7" fmla="*/ 30 h 124"/>
              <a:gd name="T8" fmla="*/ 34 w 70"/>
              <a:gd name="T9" fmla="*/ 16 h 124"/>
              <a:gd name="T10" fmla="*/ 44 w 70"/>
              <a:gd name="T11" fmla="*/ 6 h 124"/>
              <a:gd name="T12" fmla="*/ 50 w 70"/>
              <a:gd name="T13" fmla="*/ 4 h 124"/>
              <a:gd name="T14" fmla="*/ 56 w 70"/>
              <a:gd name="T15" fmla="*/ 0 h 124"/>
              <a:gd name="T16" fmla="*/ 64 w 70"/>
              <a:gd name="T17" fmla="*/ 0 h 124"/>
              <a:gd name="T18" fmla="*/ 70 w 70"/>
              <a:gd name="T19" fmla="*/ 0 h 124"/>
              <a:gd name="T20" fmla="*/ 70 w 70"/>
              <a:gd name="T21" fmla="*/ 28 h 124"/>
              <a:gd name="T22" fmla="*/ 70 w 70"/>
              <a:gd name="T23" fmla="*/ 28 h 124"/>
              <a:gd name="T24" fmla="*/ 70 w 70"/>
              <a:gd name="T25" fmla="*/ 28 h 124"/>
              <a:gd name="T26" fmla="*/ 60 w 70"/>
              <a:gd name="T27" fmla="*/ 30 h 124"/>
              <a:gd name="T28" fmla="*/ 52 w 70"/>
              <a:gd name="T29" fmla="*/ 32 h 124"/>
              <a:gd name="T30" fmla="*/ 46 w 70"/>
              <a:gd name="T31" fmla="*/ 36 h 124"/>
              <a:gd name="T32" fmla="*/ 40 w 70"/>
              <a:gd name="T33" fmla="*/ 40 h 124"/>
              <a:gd name="T34" fmla="*/ 34 w 70"/>
              <a:gd name="T35" fmla="*/ 48 h 124"/>
              <a:gd name="T36" fmla="*/ 30 w 70"/>
              <a:gd name="T37" fmla="*/ 56 h 124"/>
              <a:gd name="T38" fmla="*/ 28 w 70"/>
              <a:gd name="T39" fmla="*/ 66 h 124"/>
              <a:gd name="T40" fmla="*/ 28 w 70"/>
              <a:gd name="T41" fmla="*/ 78 h 124"/>
              <a:gd name="T42" fmla="*/ 28 w 70"/>
              <a:gd name="T43" fmla="*/ 124 h 124"/>
              <a:gd name="T44" fmla="*/ 0 w 70"/>
              <a:gd name="T45" fmla="*/ 124 h 124"/>
              <a:gd name="T46" fmla="*/ 0 w 70"/>
              <a:gd name="T47" fmla="*/ 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0" h="124">
                <a:moveTo>
                  <a:pt x="0" y="2"/>
                </a:moveTo>
                <a:lnTo>
                  <a:pt x="28" y="2"/>
                </a:lnTo>
                <a:lnTo>
                  <a:pt x="28" y="30"/>
                </a:lnTo>
                <a:lnTo>
                  <a:pt x="28" y="30"/>
                </a:lnTo>
                <a:lnTo>
                  <a:pt x="34" y="16"/>
                </a:lnTo>
                <a:lnTo>
                  <a:pt x="44" y="6"/>
                </a:lnTo>
                <a:lnTo>
                  <a:pt x="50" y="4"/>
                </a:lnTo>
                <a:lnTo>
                  <a:pt x="56" y="0"/>
                </a:lnTo>
                <a:lnTo>
                  <a:pt x="64" y="0"/>
                </a:lnTo>
                <a:lnTo>
                  <a:pt x="70" y="0"/>
                </a:lnTo>
                <a:lnTo>
                  <a:pt x="70" y="28"/>
                </a:lnTo>
                <a:lnTo>
                  <a:pt x="70" y="28"/>
                </a:lnTo>
                <a:lnTo>
                  <a:pt x="70" y="28"/>
                </a:lnTo>
                <a:lnTo>
                  <a:pt x="60" y="30"/>
                </a:lnTo>
                <a:lnTo>
                  <a:pt x="52" y="32"/>
                </a:lnTo>
                <a:lnTo>
                  <a:pt x="46" y="36"/>
                </a:lnTo>
                <a:lnTo>
                  <a:pt x="40" y="40"/>
                </a:lnTo>
                <a:lnTo>
                  <a:pt x="34" y="48"/>
                </a:lnTo>
                <a:lnTo>
                  <a:pt x="30" y="56"/>
                </a:lnTo>
                <a:lnTo>
                  <a:pt x="28" y="66"/>
                </a:lnTo>
                <a:lnTo>
                  <a:pt x="28" y="78"/>
                </a:lnTo>
                <a:lnTo>
                  <a:pt x="28" y="124"/>
                </a:lnTo>
                <a:lnTo>
                  <a:pt x="0" y="124"/>
                </a:lnTo>
                <a:lnTo>
                  <a:pt x="0" y="2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6" name="Freeform 227"/>
          <p:cNvSpPr>
            <a:spLocks noEditPoints="1"/>
          </p:cNvSpPr>
          <p:nvPr userDrawn="1"/>
        </p:nvSpPr>
        <p:spPr bwMode="auto">
          <a:xfrm>
            <a:off x="6318250" y="1208088"/>
            <a:ext cx="176213" cy="171450"/>
          </a:xfrm>
          <a:custGeom>
            <a:avLst/>
            <a:gdLst>
              <a:gd name="T0" fmla="*/ 0 w 132"/>
              <a:gd name="T1" fmla="*/ 64 h 128"/>
              <a:gd name="T2" fmla="*/ 2 w 132"/>
              <a:gd name="T3" fmla="*/ 52 h 128"/>
              <a:gd name="T4" fmla="*/ 12 w 132"/>
              <a:gd name="T5" fmla="*/ 30 h 128"/>
              <a:gd name="T6" fmla="*/ 30 w 132"/>
              <a:gd name="T7" fmla="*/ 12 h 128"/>
              <a:gd name="T8" fmla="*/ 52 w 132"/>
              <a:gd name="T9" fmla="*/ 2 h 128"/>
              <a:gd name="T10" fmla="*/ 66 w 132"/>
              <a:gd name="T11" fmla="*/ 0 h 128"/>
              <a:gd name="T12" fmla="*/ 92 w 132"/>
              <a:gd name="T13" fmla="*/ 6 h 128"/>
              <a:gd name="T14" fmla="*/ 112 w 132"/>
              <a:gd name="T15" fmla="*/ 20 h 128"/>
              <a:gd name="T16" fmla="*/ 126 w 132"/>
              <a:gd name="T17" fmla="*/ 40 h 128"/>
              <a:gd name="T18" fmla="*/ 132 w 132"/>
              <a:gd name="T19" fmla="*/ 64 h 128"/>
              <a:gd name="T20" fmla="*/ 132 w 132"/>
              <a:gd name="T21" fmla="*/ 64 h 128"/>
              <a:gd name="T22" fmla="*/ 126 w 132"/>
              <a:gd name="T23" fmla="*/ 90 h 128"/>
              <a:gd name="T24" fmla="*/ 112 w 132"/>
              <a:gd name="T25" fmla="*/ 110 h 128"/>
              <a:gd name="T26" fmla="*/ 92 w 132"/>
              <a:gd name="T27" fmla="*/ 124 h 128"/>
              <a:gd name="T28" fmla="*/ 66 w 132"/>
              <a:gd name="T29" fmla="*/ 128 h 128"/>
              <a:gd name="T30" fmla="*/ 52 w 132"/>
              <a:gd name="T31" fmla="*/ 128 h 128"/>
              <a:gd name="T32" fmla="*/ 28 w 132"/>
              <a:gd name="T33" fmla="*/ 118 h 128"/>
              <a:gd name="T34" fmla="*/ 12 w 132"/>
              <a:gd name="T35" fmla="*/ 100 h 128"/>
              <a:gd name="T36" fmla="*/ 2 w 132"/>
              <a:gd name="T37" fmla="*/ 78 h 128"/>
              <a:gd name="T38" fmla="*/ 0 w 132"/>
              <a:gd name="T39" fmla="*/ 66 h 128"/>
              <a:gd name="T40" fmla="*/ 104 w 132"/>
              <a:gd name="T41" fmla="*/ 64 h 128"/>
              <a:gd name="T42" fmla="*/ 102 w 132"/>
              <a:gd name="T43" fmla="*/ 56 h 128"/>
              <a:gd name="T44" fmla="*/ 98 w 132"/>
              <a:gd name="T45" fmla="*/ 42 h 128"/>
              <a:gd name="T46" fmla="*/ 88 w 132"/>
              <a:gd name="T47" fmla="*/ 32 h 128"/>
              <a:gd name="T48" fmla="*/ 74 w 132"/>
              <a:gd name="T49" fmla="*/ 26 h 128"/>
              <a:gd name="T50" fmla="*/ 66 w 132"/>
              <a:gd name="T51" fmla="*/ 26 h 128"/>
              <a:gd name="T52" fmla="*/ 50 w 132"/>
              <a:gd name="T53" fmla="*/ 28 h 128"/>
              <a:gd name="T54" fmla="*/ 38 w 132"/>
              <a:gd name="T55" fmla="*/ 36 h 128"/>
              <a:gd name="T56" fmla="*/ 32 w 132"/>
              <a:gd name="T57" fmla="*/ 50 h 128"/>
              <a:gd name="T58" fmla="*/ 28 w 132"/>
              <a:gd name="T59" fmla="*/ 64 h 128"/>
              <a:gd name="T60" fmla="*/ 28 w 132"/>
              <a:gd name="T61" fmla="*/ 64 h 128"/>
              <a:gd name="T62" fmla="*/ 32 w 132"/>
              <a:gd name="T63" fmla="*/ 80 h 128"/>
              <a:gd name="T64" fmla="*/ 40 w 132"/>
              <a:gd name="T65" fmla="*/ 92 h 128"/>
              <a:gd name="T66" fmla="*/ 52 w 132"/>
              <a:gd name="T67" fmla="*/ 102 h 128"/>
              <a:gd name="T68" fmla="*/ 66 w 132"/>
              <a:gd name="T69" fmla="*/ 104 h 128"/>
              <a:gd name="T70" fmla="*/ 74 w 132"/>
              <a:gd name="T71" fmla="*/ 104 h 128"/>
              <a:gd name="T72" fmla="*/ 88 w 132"/>
              <a:gd name="T73" fmla="*/ 98 h 128"/>
              <a:gd name="T74" fmla="*/ 98 w 132"/>
              <a:gd name="T75" fmla="*/ 86 h 128"/>
              <a:gd name="T76" fmla="*/ 102 w 132"/>
              <a:gd name="T77" fmla="*/ 74 h 128"/>
              <a:gd name="T78" fmla="*/ 104 w 132"/>
              <a:gd name="T79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2" h="128">
                <a:moveTo>
                  <a:pt x="0" y="66"/>
                </a:moveTo>
                <a:lnTo>
                  <a:pt x="0" y="64"/>
                </a:lnTo>
                <a:lnTo>
                  <a:pt x="0" y="64"/>
                </a:lnTo>
                <a:lnTo>
                  <a:pt x="2" y="52"/>
                </a:lnTo>
                <a:lnTo>
                  <a:pt x="6" y="40"/>
                </a:lnTo>
                <a:lnTo>
                  <a:pt x="12" y="30"/>
                </a:lnTo>
                <a:lnTo>
                  <a:pt x="20" y="20"/>
                </a:lnTo>
                <a:lnTo>
                  <a:pt x="30" y="12"/>
                </a:lnTo>
                <a:lnTo>
                  <a:pt x="40" y="6"/>
                </a:lnTo>
                <a:lnTo>
                  <a:pt x="52" y="2"/>
                </a:lnTo>
                <a:lnTo>
                  <a:pt x="66" y="0"/>
                </a:lnTo>
                <a:lnTo>
                  <a:pt x="66" y="0"/>
                </a:lnTo>
                <a:lnTo>
                  <a:pt x="80" y="2"/>
                </a:lnTo>
                <a:lnTo>
                  <a:pt x="92" y="6"/>
                </a:lnTo>
                <a:lnTo>
                  <a:pt x="104" y="12"/>
                </a:lnTo>
                <a:lnTo>
                  <a:pt x="112" y="20"/>
                </a:lnTo>
                <a:lnTo>
                  <a:pt x="120" y="28"/>
                </a:lnTo>
                <a:lnTo>
                  <a:pt x="126" y="40"/>
                </a:lnTo>
                <a:lnTo>
                  <a:pt x="130" y="52"/>
                </a:lnTo>
                <a:lnTo>
                  <a:pt x="132" y="64"/>
                </a:lnTo>
                <a:lnTo>
                  <a:pt x="132" y="64"/>
                </a:lnTo>
                <a:lnTo>
                  <a:pt x="132" y="64"/>
                </a:lnTo>
                <a:lnTo>
                  <a:pt x="130" y="78"/>
                </a:lnTo>
                <a:lnTo>
                  <a:pt x="126" y="90"/>
                </a:lnTo>
                <a:lnTo>
                  <a:pt x="120" y="100"/>
                </a:lnTo>
                <a:lnTo>
                  <a:pt x="112" y="110"/>
                </a:lnTo>
                <a:lnTo>
                  <a:pt x="104" y="118"/>
                </a:lnTo>
                <a:lnTo>
                  <a:pt x="92" y="124"/>
                </a:lnTo>
                <a:lnTo>
                  <a:pt x="80" y="128"/>
                </a:lnTo>
                <a:lnTo>
                  <a:pt x="66" y="128"/>
                </a:lnTo>
                <a:lnTo>
                  <a:pt x="66" y="128"/>
                </a:lnTo>
                <a:lnTo>
                  <a:pt x="52" y="128"/>
                </a:lnTo>
                <a:lnTo>
                  <a:pt x="40" y="124"/>
                </a:lnTo>
                <a:lnTo>
                  <a:pt x="28" y="118"/>
                </a:lnTo>
                <a:lnTo>
                  <a:pt x="20" y="110"/>
                </a:lnTo>
                <a:lnTo>
                  <a:pt x="12" y="100"/>
                </a:lnTo>
                <a:lnTo>
                  <a:pt x="6" y="90"/>
                </a:lnTo>
                <a:lnTo>
                  <a:pt x="2" y="78"/>
                </a:lnTo>
                <a:lnTo>
                  <a:pt x="0" y="66"/>
                </a:lnTo>
                <a:lnTo>
                  <a:pt x="0" y="66"/>
                </a:lnTo>
                <a:close/>
                <a:moveTo>
                  <a:pt x="104" y="66"/>
                </a:moveTo>
                <a:lnTo>
                  <a:pt x="104" y="64"/>
                </a:lnTo>
                <a:lnTo>
                  <a:pt x="104" y="64"/>
                </a:lnTo>
                <a:lnTo>
                  <a:pt x="102" y="56"/>
                </a:lnTo>
                <a:lnTo>
                  <a:pt x="100" y="50"/>
                </a:lnTo>
                <a:lnTo>
                  <a:pt x="98" y="42"/>
                </a:lnTo>
                <a:lnTo>
                  <a:pt x="92" y="38"/>
                </a:lnTo>
                <a:lnTo>
                  <a:pt x="88" y="32"/>
                </a:lnTo>
                <a:lnTo>
                  <a:pt x="80" y="28"/>
                </a:lnTo>
                <a:lnTo>
                  <a:pt x="74" y="26"/>
                </a:lnTo>
                <a:lnTo>
                  <a:pt x="66" y="26"/>
                </a:lnTo>
                <a:lnTo>
                  <a:pt x="66" y="26"/>
                </a:lnTo>
                <a:lnTo>
                  <a:pt x="58" y="26"/>
                </a:lnTo>
                <a:lnTo>
                  <a:pt x="50" y="28"/>
                </a:lnTo>
                <a:lnTo>
                  <a:pt x="44" y="32"/>
                </a:lnTo>
                <a:lnTo>
                  <a:pt x="38" y="36"/>
                </a:lnTo>
                <a:lnTo>
                  <a:pt x="34" y="42"/>
                </a:lnTo>
                <a:lnTo>
                  <a:pt x="32" y="50"/>
                </a:lnTo>
                <a:lnTo>
                  <a:pt x="30" y="56"/>
                </a:lnTo>
                <a:lnTo>
                  <a:pt x="28" y="64"/>
                </a:lnTo>
                <a:lnTo>
                  <a:pt x="28" y="64"/>
                </a:lnTo>
                <a:lnTo>
                  <a:pt x="28" y="64"/>
                </a:lnTo>
                <a:lnTo>
                  <a:pt x="30" y="72"/>
                </a:lnTo>
                <a:lnTo>
                  <a:pt x="32" y="80"/>
                </a:lnTo>
                <a:lnTo>
                  <a:pt x="34" y="86"/>
                </a:lnTo>
                <a:lnTo>
                  <a:pt x="40" y="92"/>
                </a:lnTo>
                <a:lnTo>
                  <a:pt x="44" y="98"/>
                </a:lnTo>
                <a:lnTo>
                  <a:pt x="52" y="102"/>
                </a:lnTo>
                <a:lnTo>
                  <a:pt x="58" y="104"/>
                </a:lnTo>
                <a:lnTo>
                  <a:pt x="66" y="104"/>
                </a:lnTo>
                <a:lnTo>
                  <a:pt x="66" y="104"/>
                </a:lnTo>
                <a:lnTo>
                  <a:pt x="74" y="104"/>
                </a:lnTo>
                <a:lnTo>
                  <a:pt x="82" y="102"/>
                </a:lnTo>
                <a:lnTo>
                  <a:pt x="88" y="98"/>
                </a:lnTo>
                <a:lnTo>
                  <a:pt x="94" y="92"/>
                </a:lnTo>
                <a:lnTo>
                  <a:pt x="98" y="86"/>
                </a:lnTo>
                <a:lnTo>
                  <a:pt x="100" y="80"/>
                </a:lnTo>
                <a:lnTo>
                  <a:pt x="102" y="74"/>
                </a:lnTo>
                <a:lnTo>
                  <a:pt x="104" y="66"/>
                </a:lnTo>
                <a:lnTo>
                  <a:pt x="104" y="66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" name="Freeform 228"/>
          <p:cNvSpPr>
            <a:spLocks noEditPoints="1"/>
          </p:cNvSpPr>
          <p:nvPr userDrawn="1"/>
        </p:nvSpPr>
        <p:spPr bwMode="auto">
          <a:xfrm>
            <a:off x="6537325" y="1211263"/>
            <a:ext cx="146050" cy="168275"/>
          </a:xfrm>
          <a:custGeom>
            <a:avLst/>
            <a:gdLst>
              <a:gd name="T0" fmla="*/ 82 w 110"/>
              <a:gd name="T1" fmla="*/ 108 h 126"/>
              <a:gd name="T2" fmla="*/ 76 w 110"/>
              <a:gd name="T3" fmla="*/ 116 h 126"/>
              <a:gd name="T4" fmla="*/ 56 w 110"/>
              <a:gd name="T5" fmla="*/ 126 h 126"/>
              <a:gd name="T6" fmla="*/ 44 w 110"/>
              <a:gd name="T7" fmla="*/ 126 h 126"/>
              <a:gd name="T8" fmla="*/ 26 w 110"/>
              <a:gd name="T9" fmla="*/ 124 h 126"/>
              <a:gd name="T10" fmla="*/ 12 w 110"/>
              <a:gd name="T11" fmla="*/ 116 h 126"/>
              <a:gd name="T12" fmla="*/ 4 w 110"/>
              <a:gd name="T13" fmla="*/ 104 h 126"/>
              <a:gd name="T14" fmla="*/ 0 w 110"/>
              <a:gd name="T15" fmla="*/ 88 h 126"/>
              <a:gd name="T16" fmla="*/ 0 w 110"/>
              <a:gd name="T17" fmla="*/ 88 h 126"/>
              <a:gd name="T18" fmla="*/ 4 w 110"/>
              <a:gd name="T19" fmla="*/ 70 h 126"/>
              <a:gd name="T20" fmla="*/ 14 w 110"/>
              <a:gd name="T21" fmla="*/ 58 h 126"/>
              <a:gd name="T22" fmla="*/ 30 w 110"/>
              <a:gd name="T23" fmla="*/ 50 h 126"/>
              <a:gd name="T24" fmla="*/ 50 w 110"/>
              <a:gd name="T25" fmla="*/ 48 h 126"/>
              <a:gd name="T26" fmla="*/ 68 w 110"/>
              <a:gd name="T27" fmla="*/ 50 h 126"/>
              <a:gd name="T28" fmla="*/ 84 w 110"/>
              <a:gd name="T29" fmla="*/ 50 h 126"/>
              <a:gd name="T30" fmla="*/ 82 w 110"/>
              <a:gd name="T31" fmla="*/ 40 h 126"/>
              <a:gd name="T32" fmla="*/ 76 w 110"/>
              <a:gd name="T33" fmla="*/ 32 h 126"/>
              <a:gd name="T34" fmla="*/ 54 w 110"/>
              <a:gd name="T35" fmla="*/ 24 h 126"/>
              <a:gd name="T36" fmla="*/ 34 w 110"/>
              <a:gd name="T37" fmla="*/ 26 h 126"/>
              <a:gd name="T38" fmla="*/ 10 w 110"/>
              <a:gd name="T39" fmla="*/ 10 h 126"/>
              <a:gd name="T40" fmla="*/ 32 w 110"/>
              <a:gd name="T41" fmla="*/ 2 h 126"/>
              <a:gd name="T42" fmla="*/ 56 w 110"/>
              <a:gd name="T43" fmla="*/ 0 h 126"/>
              <a:gd name="T44" fmla="*/ 70 w 110"/>
              <a:gd name="T45" fmla="*/ 0 h 126"/>
              <a:gd name="T46" fmla="*/ 90 w 110"/>
              <a:gd name="T47" fmla="*/ 8 h 126"/>
              <a:gd name="T48" fmla="*/ 104 w 110"/>
              <a:gd name="T49" fmla="*/ 20 h 126"/>
              <a:gd name="T50" fmla="*/ 110 w 110"/>
              <a:gd name="T51" fmla="*/ 40 h 126"/>
              <a:gd name="T52" fmla="*/ 110 w 110"/>
              <a:gd name="T53" fmla="*/ 124 h 126"/>
              <a:gd name="T54" fmla="*/ 84 w 110"/>
              <a:gd name="T55" fmla="*/ 72 h 126"/>
              <a:gd name="T56" fmla="*/ 72 w 110"/>
              <a:gd name="T57" fmla="*/ 70 h 126"/>
              <a:gd name="T58" fmla="*/ 56 w 110"/>
              <a:gd name="T59" fmla="*/ 68 h 126"/>
              <a:gd name="T60" fmla="*/ 34 w 110"/>
              <a:gd name="T61" fmla="*/ 72 h 126"/>
              <a:gd name="T62" fmla="*/ 28 w 110"/>
              <a:gd name="T63" fmla="*/ 86 h 126"/>
              <a:gd name="T64" fmla="*/ 28 w 110"/>
              <a:gd name="T65" fmla="*/ 88 h 126"/>
              <a:gd name="T66" fmla="*/ 34 w 110"/>
              <a:gd name="T67" fmla="*/ 100 h 126"/>
              <a:gd name="T68" fmla="*/ 52 w 110"/>
              <a:gd name="T69" fmla="*/ 106 h 126"/>
              <a:gd name="T70" fmla="*/ 64 w 110"/>
              <a:gd name="T71" fmla="*/ 104 h 126"/>
              <a:gd name="T72" fmla="*/ 82 w 110"/>
              <a:gd name="T73" fmla="*/ 90 h 126"/>
              <a:gd name="T74" fmla="*/ 84 w 110"/>
              <a:gd name="T75" fmla="*/ 8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0" h="126">
                <a:moveTo>
                  <a:pt x="82" y="124"/>
                </a:moveTo>
                <a:lnTo>
                  <a:pt x="82" y="108"/>
                </a:lnTo>
                <a:lnTo>
                  <a:pt x="82" y="108"/>
                </a:lnTo>
                <a:lnTo>
                  <a:pt x="76" y="116"/>
                </a:lnTo>
                <a:lnTo>
                  <a:pt x="66" y="122"/>
                </a:lnTo>
                <a:lnTo>
                  <a:pt x="56" y="126"/>
                </a:lnTo>
                <a:lnTo>
                  <a:pt x="44" y="126"/>
                </a:lnTo>
                <a:lnTo>
                  <a:pt x="44" y="126"/>
                </a:lnTo>
                <a:lnTo>
                  <a:pt x="34" y="126"/>
                </a:lnTo>
                <a:lnTo>
                  <a:pt x="26" y="124"/>
                </a:lnTo>
                <a:lnTo>
                  <a:pt x="20" y="120"/>
                </a:lnTo>
                <a:lnTo>
                  <a:pt x="12" y="116"/>
                </a:lnTo>
                <a:lnTo>
                  <a:pt x="8" y="112"/>
                </a:lnTo>
                <a:lnTo>
                  <a:pt x="4" y="104"/>
                </a:lnTo>
                <a:lnTo>
                  <a:pt x="0" y="98"/>
                </a:lnTo>
                <a:lnTo>
                  <a:pt x="0" y="88"/>
                </a:lnTo>
                <a:lnTo>
                  <a:pt x="0" y="88"/>
                </a:lnTo>
                <a:lnTo>
                  <a:pt x="0" y="88"/>
                </a:lnTo>
                <a:lnTo>
                  <a:pt x="0" y="78"/>
                </a:lnTo>
                <a:lnTo>
                  <a:pt x="4" y="70"/>
                </a:lnTo>
                <a:lnTo>
                  <a:pt x="8" y="64"/>
                </a:lnTo>
                <a:lnTo>
                  <a:pt x="14" y="58"/>
                </a:lnTo>
                <a:lnTo>
                  <a:pt x="22" y="54"/>
                </a:lnTo>
                <a:lnTo>
                  <a:pt x="30" y="50"/>
                </a:lnTo>
                <a:lnTo>
                  <a:pt x="40" y="48"/>
                </a:lnTo>
                <a:lnTo>
                  <a:pt x="50" y="48"/>
                </a:lnTo>
                <a:lnTo>
                  <a:pt x="50" y="48"/>
                </a:lnTo>
                <a:lnTo>
                  <a:pt x="68" y="50"/>
                </a:lnTo>
                <a:lnTo>
                  <a:pt x="84" y="54"/>
                </a:lnTo>
                <a:lnTo>
                  <a:pt x="84" y="50"/>
                </a:lnTo>
                <a:lnTo>
                  <a:pt x="84" y="50"/>
                </a:lnTo>
                <a:lnTo>
                  <a:pt x="82" y="40"/>
                </a:lnTo>
                <a:lnTo>
                  <a:pt x="78" y="36"/>
                </a:lnTo>
                <a:lnTo>
                  <a:pt x="76" y="32"/>
                </a:lnTo>
                <a:lnTo>
                  <a:pt x="66" y="26"/>
                </a:lnTo>
                <a:lnTo>
                  <a:pt x="54" y="24"/>
                </a:lnTo>
                <a:lnTo>
                  <a:pt x="54" y="24"/>
                </a:lnTo>
                <a:lnTo>
                  <a:pt x="34" y="26"/>
                </a:lnTo>
                <a:lnTo>
                  <a:pt x="18" y="32"/>
                </a:lnTo>
                <a:lnTo>
                  <a:pt x="10" y="10"/>
                </a:lnTo>
                <a:lnTo>
                  <a:pt x="10" y="10"/>
                </a:lnTo>
                <a:lnTo>
                  <a:pt x="32" y="2"/>
                </a:lnTo>
                <a:lnTo>
                  <a:pt x="44" y="0"/>
                </a:lnTo>
                <a:lnTo>
                  <a:pt x="56" y="0"/>
                </a:lnTo>
                <a:lnTo>
                  <a:pt x="56" y="0"/>
                </a:lnTo>
                <a:lnTo>
                  <a:pt x="70" y="0"/>
                </a:lnTo>
                <a:lnTo>
                  <a:pt x="80" y="4"/>
                </a:lnTo>
                <a:lnTo>
                  <a:pt x="90" y="8"/>
                </a:lnTo>
                <a:lnTo>
                  <a:pt x="98" y="14"/>
                </a:lnTo>
                <a:lnTo>
                  <a:pt x="104" y="20"/>
                </a:lnTo>
                <a:lnTo>
                  <a:pt x="108" y="30"/>
                </a:lnTo>
                <a:lnTo>
                  <a:pt x="110" y="40"/>
                </a:lnTo>
                <a:lnTo>
                  <a:pt x="110" y="52"/>
                </a:lnTo>
                <a:lnTo>
                  <a:pt x="110" y="124"/>
                </a:lnTo>
                <a:lnTo>
                  <a:pt x="82" y="124"/>
                </a:lnTo>
                <a:close/>
                <a:moveTo>
                  <a:pt x="84" y="72"/>
                </a:moveTo>
                <a:lnTo>
                  <a:pt x="84" y="72"/>
                </a:lnTo>
                <a:lnTo>
                  <a:pt x="72" y="70"/>
                </a:lnTo>
                <a:lnTo>
                  <a:pt x="56" y="68"/>
                </a:lnTo>
                <a:lnTo>
                  <a:pt x="56" y="68"/>
                </a:lnTo>
                <a:lnTo>
                  <a:pt x="44" y="70"/>
                </a:lnTo>
                <a:lnTo>
                  <a:pt x="34" y="72"/>
                </a:lnTo>
                <a:lnTo>
                  <a:pt x="30" y="78"/>
                </a:lnTo>
                <a:lnTo>
                  <a:pt x="28" y="86"/>
                </a:lnTo>
                <a:lnTo>
                  <a:pt x="28" y="88"/>
                </a:lnTo>
                <a:lnTo>
                  <a:pt x="28" y="88"/>
                </a:lnTo>
                <a:lnTo>
                  <a:pt x="30" y="94"/>
                </a:lnTo>
                <a:lnTo>
                  <a:pt x="34" y="100"/>
                </a:lnTo>
                <a:lnTo>
                  <a:pt x="42" y="104"/>
                </a:lnTo>
                <a:lnTo>
                  <a:pt x="52" y="106"/>
                </a:lnTo>
                <a:lnTo>
                  <a:pt x="52" y="106"/>
                </a:lnTo>
                <a:lnTo>
                  <a:pt x="64" y="104"/>
                </a:lnTo>
                <a:lnTo>
                  <a:pt x="74" y="98"/>
                </a:lnTo>
                <a:lnTo>
                  <a:pt x="82" y="90"/>
                </a:lnTo>
                <a:lnTo>
                  <a:pt x="84" y="86"/>
                </a:lnTo>
                <a:lnTo>
                  <a:pt x="84" y="80"/>
                </a:lnTo>
                <a:lnTo>
                  <a:pt x="84" y="72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8" name="Freeform 229"/>
          <p:cNvSpPr>
            <a:spLocks/>
          </p:cNvSpPr>
          <p:nvPr userDrawn="1"/>
        </p:nvSpPr>
        <p:spPr bwMode="auto">
          <a:xfrm>
            <a:off x="6737350" y="1208088"/>
            <a:ext cx="152400" cy="171450"/>
          </a:xfrm>
          <a:custGeom>
            <a:avLst/>
            <a:gdLst>
              <a:gd name="T0" fmla="*/ 0 w 114"/>
              <a:gd name="T1" fmla="*/ 66 h 128"/>
              <a:gd name="T2" fmla="*/ 0 w 114"/>
              <a:gd name="T3" fmla="*/ 64 h 128"/>
              <a:gd name="T4" fmla="*/ 0 w 114"/>
              <a:gd name="T5" fmla="*/ 64 h 128"/>
              <a:gd name="T6" fmla="*/ 2 w 114"/>
              <a:gd name="T7" fmla="*/ 52 h 128"/>
              <a:gd name="T8" fmla="*/ 6 w 114"/>
              <a:gd name="T9" fmla="*/ 40 h 128"/>
              <a:gd name="T10" fmla="*/ 10 w 114"/>
              <a:gd name="T11" fmla="*/ 30 h 128"/>
              <a:gd name="T12" fmla="*/ 18 w 114"/>
              <a:gd name="T13" fmla="*/ 20 h 128"/>
              <a:gd name="T14" fmla="*/ 28 w 114"/>
              <a:gd name="T15" fmla="*/ 12 h 128"/>
              <a:gd name="T16" fmla="*/ 38 w 114"/>
              <a:gd name="T17" fmla="*/ 6 h 128"/>
              <a:gd name="T18" fmla="*/ 50 w 114"/>
              <a:gd name="T19" fmla="*/ 2 h 128"/>
              <a:gd name="T20" fmla="*/ 64 w 114"/>
              <a:gd name="T21" fmla="*/ 0 h 128"/>
              <a:gd name="T22" fmla="*/ 64 w 114"/>
              <a:gd name="T23" fmla="*/ 0 h 128"/>
              <a:gd name="T24" fmla="*/ 80 w 114"/>
              <a:gd name="T25" fmla="*/ 2 h 128"/>
              <a:gd name="T26" fmla="*/ 92 w 114"/>
              <a:gd name="T27" fmla="*/ 6 h 128"/>
              <a:gd name="T28" fmla="*/ 104 w 114"/>
              <a:gd name="T29" fmla="*/ 14 h 128"/>
              <a:gd name="T30" fmla="*/ 114 w 114"/>
              <a:gd name="T31" fmla="*/ 22 h 128"/>
              <a:gd name="T32" fmla="*/ 96 w 114"/>
              <a:gd name="T33" fmla="*/ 40 h 128"/>
              <a:gd name="T34" fmla="*/ 96 w 114"/>
              <a:gd name="T35" fmla="*/ 40 h 128"/>
              <a:gd name="T36" fmla="*/ 90 w 114"/>
              <a:gd name="T37" fmla="*/ 34 h 128"/>
              <a:gd name="T38" fmla="*/ 82 w 114"/>
              <a:gd name="T39" fmla="*/ 30 h 128"/>
              <a:gd name="T40" fmla="*/ 74 w 114"/>
              <a:gd name="T41" fmla="*/ 26 h 128"/>
              <a:gd name="T42" fmla="*/ 64 w 114"/>
              <a:gd name="T43" fmla="*/ 26 h 128"/>
              <a:gd name="T44" fmla="*/ 64 w 114"/>
              <a:gd name="T45" fmla="*/ 26 h 128"/>
              <a:gd name="T46" fmla="*/ 56 w 114"/>
              <a:gd name="T47" fmla="*/ 26 h 128"/>
              <a:gd name="T48" fmla="*/ 50 w 114"/>
              <a:gd name="T49" fmla="*/ 28 h 128"/>
              <a:gd name="T50" fmla="*/ 44 w 114"/>
              <a:gd name="T51" fmla="*/ 32 h 128"/>
              <a:gd name="T52" fmla="*/ 38 w 114"/>
              <a:gd name="T53" fmla="*/ 36 h 128"/>
              <a:gd name="T54" fmla="*/ 34 w 114"/>
              <a:gd name="T55" fmla="*/ 42 h 128"/>
              <a:gd name="T56" fmla="*/ 32 w 114"/>
              <a:gd name="T57" fmla="*/ 50 h 128"/>
              <a:gd name="T58" fmla="*/ 30 w 114"/>
              <a:gd name="T59" fmla="*/ 56 h 128"/>
              <a:gd name="T60" fmla="*/ 28 w 114"/>
              <a:gd name="T61" fmla="*/ 64 h 128"/>
              <a:gd name="T62" fmla="*/ 28 w 114"/>
              <a:gd name="T63" fmla="*/ 64 h 128"/>
              <a:gd name="T64" fmla="*/ 28 w 114"/>
              <a:gd name="T65" fmla="*/ 64 h 128"/>
              <a:gd name="T66" fmla="*/ 30 w 114"/>
              <a:gd name="T67" fmla="*/ 72 h 128"/>
              <a:gd name="T68" fmla="*/ 32 w 114"/>
              <a:gd name="T69" fmla="*/ 80 h 128"/>
              <a:gd name="T70" fmla="*/ 34 w 114"/>
              <a:gd name="T71" fmla="*/ 86 h 128"/>
              <a:gd name="T72" fmla="*/ 38 w 114"/>
              <a:gd name="T73" fmla="*/ 92 h 128"/>
              <a:gd name="T74" fmla="*/ 44 w 114"/>
              <a:gd name="T75" fmla="*/ 98 h 128"/>
              <a:gd name="T76" fmla="*/ 50 w 114"/>
              <a:gd name="T77" fmla="*/ 102 h 128"/>
              <a:gd name="T78" fmla="*/ 58 w 114"/>
              <a:gd name="T79" fmla="*/ 104 h 128"/>
              <a:gd name="T80" fmla="*/ 66 w 114"/>
              <a:gd name="T81" fmla="*/ 104 h 128"/>
              <a:gd name="T82" fmla="*/ 66 w 114"/>
              <a:gd name="T83" fmla="*/ 104 h 128"/>
              <a:gd name="T84" fmla="*/ 74 w 114"/>
              <a:gd name="T85" fmla="*/ 104 h 128"/>
              <a:gd name="T86" fmla="*/ 82 w 114"/>
              <a:gd name="T87" fmla="*/ 100 h 128"/>
              <a:gd name="T88" fmla="*/ 90 w 114"/>
              <a:gd name="T89" fmla="*/ 96 h 128"/>
              <a:gd name="T90" fmla="*/ 98 w 114"/>
              <a:gd name="T91" fmla="*/ 90 h 128"/>
              <a:gd name="T92" fmla="*/ 114 w 114"/>
              <a:gd name="T93" fmla="*/ 106 h 128"/>
              <a:gd name="T94" fmla="*/ 114 w 114"/>
              <a:gd name="T95" fmla="*/ 106 h 128"/>
              <a:gd name="T96" fmla="*/ 104 w 114"/>
              <a:gd name="T97" fmla="*/ 114 h 128"/>
              <a:gd name="T98" fmla="*/ 94 w 114"/>
              <a:gd name="T99" fmla="*/ 122 h 128"/>
              <a:gd name="T100" fmla="*/ 80 w 114"/>
              <a:gd name="T101" fmla="*/ 128 h 128"/>
              <a:gd name="T102" fmla="*/ 64 w 114"/>
              <a:gd name="T103" fmla="*/ 128 h 128"/>
              <a:gd name="T104" fmla="*/ 64 w 114"/>
              <a:gd name="T105" fmla="*/ 128 h 128"/>
              <a:gd name="T106" fmla="*/ 50 w 114"/>
              <a:gd name="T107" fmla="*/ 128 h 128"/>
              <a:gd name="T108" fmla="*/ 38 w 114"/>
              <a:gd name="T109" fmla="*/ 124 h 128"/>
              <a:gd name="T110" fmla="*/ 28 w 114"/>
              <a:gd name="T111" fmla="*/ 118 h 128"/>
              <a:gd name="T112" fmla="*/ 18 w 114"/>
              <a:gd name="T113" fmla="*/ 110 h 128"/>
              <a:gd name="T114" fmla="*/ 10 w 114"/>
              <a:gd name="T115" fmla="*/ 100 h 128"/>
              <a:gd name="T116" fmla="*/ 6 w 114"/>
              <a:gd name="T117" fmla="*/ 90 h 128"/>
              <a:gd name="T118" fmla="*/ 2 w 114"/>
              <a:gd name="T119" fmla="*/ 78 h 128"/>
              <a:gd name="T120" fmla="*/ 0 w 114"/>
              <a:gd name="T121" fmla="*/ 66 h 128"/>
              <a:gd name="T122" fmla="*/ 0 w 114"/>
              <a:gd name="T123" fmla="*/ 6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4" h="128">
                <a:moveTo>
                  <a:pt x="0" y="66"/>
                </a:moveTo>
                <a:lnTo>
                  <a:pt x="0" y="64"/>
                </a:lnTo>
                <a:lnTo>
                  <a:pt x="0" y="64"/>
                </a:lnTo>
                <a:lnTo>
                  <a:pt x="2" y="52"/>
                </a:lnTo>
                <a:lnTo>
                  <a:pt x="6" y="40"/>
                </a:lnTo>
                <a:lnTo>
                  <a:pt x="10" y="30"/>
                </a:lnTo>
                <a:lnTo>
                  <a:pt x="18" y="20"/>
                </a:lnTo>
                <a:lnTo>
                  <a:pt x="28" y="12"/>
                </a:lnTo>
                <a:lnTo>
                  <a:pt x="38" y="6"/>
                </a:lnTo>
                <a:lnTo>
                  <a:pt x="50" y="2"/>
                </a:lnTo>
                <a:lnTo>
                  <a:pt x="64" y="0"/>
                </a:lnTo>
                <a:lnTo>
                  <a:pt x="64" y="0"/>
                </a:lnTo>
                <a:lnTo>
                  <a:pt x="80" y="2"/>
                </a:lnTo>
                <a:lnTo>
                  <a:pt x="92" y="6"/>
                </a:lnTo>
                <a:lnTo>
                  <a:pt x="104" y="14"/>
                </a:lnTo>
                <a:lnTo>
                  <a:pt x="114" y="22"/>
                </a:lnTo>
                <a:lnTo>
                  <a:pt x="96" y="40"/>
                </a:lnTo>
                <a:lnTo>
                  <a:pt x="96" y="40"/>
                </a:lnTo>
                <a:lnTo>
                  <a:pt x="90" y="34"/>
                </a:lnTo>
                <a:lnTo>
                  <a:pt x="82" y="30"/>
                </a:lnTo>
                <a:lnTo>
                  <a:pt x="74" y="26"/>
                </a:lnTo>
                <a:lnTo>
                  <a:pt x="64" y="26"/>
                </a:lnTo>
                <a:lnTo>
                  <a:pt x="64" y="26"/>
                </a:lnTo>
                <a:lnTo>
                  <a:pt x="56" y="26"/>
                </a:lnTo>
                <a:lnTo>
                  <a:pt x="50" y="28"/>
                </a:lnTo>
                <a:lnTo>
                  <a:pt x="44" y="32"/>
                </a:lnTo>
                <a:lnTo>
                  <a:pt x="38" y="36"/>
                </a:lnTo>
                <a:lnTo>
                  <a:pt x="34" y="42"/>
                </a:lnTo>
                <a:lnTo>
                  <a:pt x="32" y="50"/>
                </a:lnTo>
                <a:lnTo>
                  <a:pt x="30" y="56"/>
                </a:lnTo>
                <a:lnTo>
                  <a:pt x="28" y="64"/>
                </a:lnTo>
                <a:lnTo>
                  <a:pt x="28" y="64"/>
                </a:lnTo>
                <a:lnTo>
                  <a:pt x="28" y="64"/>
                </a:lnTo>
                <a:lnTo>
                  <a:pt x="30" y="72"/>
                </a:lnTo>
                <a:lnTo>
                  <a:pt x="32" y="80"/>
                </a:lnTo>
                <a:lnTo>
                  <a:pt x="34" y="86"/>
                </a:lnTo>
                <a:lnTo>
                  <a:pt x="38" y="92"/>
                </a:lnTo>
                <a:lnTo>
                  <a:pt x="44" y="98"/>
                </a:lnTo>
                <a:lnTo>
                  <a:pt x="50" y="102"/>
                </a:lnTo>
                <a:lnTo>
                  <a:pt x="58" y="104"/>
                </a:lnTo>
                <a:lnTo>
                  <a:pt x="66" y="104"/>
                </a:lnTo>
                <a:lnTo>
                  <a:pt x="66" y="104"/>
                </a:lnTo>
                <a:lnTo>
                  <a:pt x="74" y="104"/>
                </a:lnTo>
                <a:lnTo>
                  <a:pt x="82" y="100"/>
                </a:lnTo>
                <a:lnTo>
                  <a:pt x="90" y="96"/>
                </a:lnTo>
                <a:lnTo>
                  <a:pt x="98" y="90"/>
                </a:lnTo>
                <a:lnTo>
                  <a:pt x="114" y="106"/>
                </a:lnTo>
                <a:lnTo>
                  <a:pt x="114" y="106"/>
                </a:lnTo>
                <a:lnTo>
                  <a:pt x="104" y="114"/>
                </a:lnTo>
                <a:lnTo>
                  <a:pt x="94" y="122"/>
                </a:lnTo>
                <a:lnTo>
                  <a:pt x="80" y="128"/>
                </a:lnTo>
                <a:lnTo>
                  <a:pt x="64" y="128"/>
                </a:lnTo>
                <a:lnTo>
                  <a:pt x="64" y="128"/>
                </a:lnTo>
                <a:lnTo>
                  <a:pt x="50" y="128"/>
                </a:lnTo>
                <a:lnTo>
                  <a:pt x="38" y="124"/>
                </a:lnTo>
                <a:lnTo>
                  <a:pt x="28" y="118"/>
                </a:lnTo>
                <a:lnTo>
                  <a:pt x="18" y="110"/>
                </a:lnTo>
                <a:lnTo>
                  <a:pt x="10" y="100"/>
                </a:lnTo>
                <a:lnTo>
                  <a:pt x="6" y="90"/>
                </a:lnTo>
                <a:lnTo>
                  <a:pt x="2" y="78"/>
                </a:lnTo>
                <a:lnTo>
                  <a:pt x="0" y="66"/>
                </a:lnTo>
                <a:lnTo>
                  <a:pt x="0" y="66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9" name="Freeform 230"/>
          <p:cNvSpPr>
            <a:spLocks/>
          </p:cNvSpPr>
          <p:nvPr userDrawn="1"/>
        </p:nvSpPr>
        <p:spPr bwMode="auto">
          <a:xfrm>
            <a:off x="6940550" y="1149350"/>
            <a:ext cx="147638" cy="228600"/>
          </a:xfrm>
          <a:custGeom>
            <a:avLst/>
            <a:gdLst>
              <a:gd name="T0" fmla="*/ 0 w 110"/>
              <a:gd name="T1" fmla="*/ 0 h 170"/>
              <a:gd name="T2" fmla="*/ 28 w 110"/>
              <a:gd name="T3" fmla="*/ 0 h 170"/>
              <a:gd name="T4" fmla="*/ 28 w 110"/>
              <a:gd name="T5" fmla="*/ 66 h 170"/>
              <a:gd name="T6" fmla="*/ 28 w 110"/>
              <a:gd name="T7" fmla="*/ 66 h 170"/>
              <a:gd name="T8" fmla="*/ 34 w 110"/>
              <a:gd name="T9" fmla="*/ 58 h 170"/>
              <a:gd name="T10" fmla="*/ 42 w 110"/>
              <a:gd name="T11" fmla="*/ 52 h 170"/>
              <a:gd name="T12" fmla="*/ 52 w 110"/>
              <a:gd name="T13" fmla="*/ 46 h 170"/>
              <a:gd name="T14" fmla="*/ 66 w 110"/>
              <a:gd name="T15" fmla="*/ 44 h 170"/>
              <a:gd name="T16" fmla="*/ 66 w 110"/>
              <a:gd name="T17" fmla="*/ 44 h 170"/>
              <a:gd name="T18" fmla="*/ 76 w 110"/>
              <a:gd name="T19" fmla="*/ 46 h 170"/>
              <a:gd name="T20" fmla="*/ 84 w 110"/>
              <a:gd name="T21" fmla="*/ 48 h 170"/>
              <a:gd name="T22" fmla="*/ 92 w 110"/>
              <a:gd name="T23" fmla="*/ 52 h 170"/>
              <a:gd name="T24" fmla="*/ 98 w 110"/>
              <a:gd name="T25" fmla="*/ 58 h 170"/>
              <a:gd name="T26" fmla="*/ 102 w 110"/>
              <a:gd name="T27" fmla="*/ 64 h 170"/>
              <a:gd name="T28" fmla="*/ 106 w 110"/>
              <a:gd name="T29" fmla="*/ 72 h 170"/>
              <a:gd name="T30" fmla="*/ 108 w 110"/>
              <a:gd name="T31" fmla="*/ 82 h 170"/>
              <a:gd name="T32" fmla="*/ 110 w 110"/>
              <a:gd name="T33" fmla="*/ 92 h 170"/>
              <a:gd name="T34" fmla="*/ 110 w 110"/>
              <a:gd name="T35" fmla="*/ 170 h 170"/>
              <a:gd name="T36" fmla="*/ 82 w 110"/>
              <a:gd name="T37" fmla="*/ 170 h 170"/>
              <a:gd name="T38" fmla="*/ 82 w 110"/>
              <a:gd name="T39" fmla="*/ 100 h 170"/>
              <a:gd name="T40" fmla="*/ 82 w 110"/>
              <a:gd name="T41" fmla="*/ 100 h 170"/>
              <a:gd name="T42" fmla="*/ 80 w 110"/>
              <a:gd name="T43" fmla="*/ 88 h 170"/>
              <a:gd name="T44" fmla="*/ 74 w 110"/>
              <a:gd name="T45" fmla="*/ 78 h 170"/>
              <a:gd name="T46" fmla="*/ 66 w 110"/>
              <a:gd name="T47" fmla="*/ 72 h 170"/>
              <a:gd name="T48" fmla="*/ 54 w 110"/>
              <a:gd name="T49" fmla="*/ 70 h 170"/>
              <a:gd name="T50" fmla="*/ 54 w 110"/>
              <a:gd name="T51" fmla="*/ 70 h 170"/>
              <a:gd name="T52" fmla="*/ 44 w 110"/>
              <a:gd name="T53" fmla="*/ 72 h 170"/>
              <a:gd name="T54" fmla="*/ 36 w 110"/>
              <a:gd name="T55" fmla="*/ 78 h 170"/>
              <a:gd name="T56" fmla="*/ 30 w 110"/>
              <a:gd name="T57" fmla="*/ 88 h 170"/>
              <a:gd name="T58" fmla="*/ 28 w 110"/>
              <a:gd name="T59" fmla="*/ 100 h 170"/>
              <a:gd name="T60" fmla="*/ 28 w 110"/>
              <a:gd name="T61" fmla="*/ 170 h 170"/>
              <a:gd name="T62" fmla="*/ 0 w 110"/>
              <a:gd name="T63" fmla="*/ 170 h 170"/>
              <a:gd name="T64" fmla="*/ 0 w 110"/>
              <a:gd name="T65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70">
                <a:moveTo>
                  <a:pt x="0" y="0"/>
                </a:moveTo>
                <a:lnTo>
                  <a:pt x="28" y="0"/>
                </a:lnTo>
                <a:lnTo>
                  <a:pt x="28" y="66"/>
                </a:lnTo>
                <a:lnTo>
                  <a:pt x="28" y="66"/>
                </a:lnTo>
                <a:lnTo>
                  <a:pt x="34" y="58"/>
                </a:lnTo>
                <a:lnTo>
                  <a:pt x="42" y="52"/>
                </a:lnTo>
                <a:lnTo>
                  <a:pt x="52" y="46"/>
                </a:lnTo>
                <a:lnTo>
                  <a:pt x="66" y="44"/>
                </a:lnTo>
                <a:lnTo>
                  <a:pt x="66" y="44"/>
                </a:lnTo>
                <a:lnTo>
                  <a:pt x="76" y="46"/>
                </a:lnTo>
                <a:lnTo>
                  <a:pt x="84" y="48"/>
                </a:lnTo>
                <a:lnTo>
                  <a:pt x="92" y="52"/>
                </a:lnTo>
                <a:lnTo>
                  <a:pt x="98" y="58"/>
                </a:lnTo>
                <a:lnTo>
                  <a:pt x="102" y="64"/>
                </a:lnTo>
                <a:lnTo>
                  <a:pt x="106" y="72"/>
                </a:lnTo>
                <a:lnTo>
                  <a:pt x="108" y="82"/>
                </a:lnTo>
                <a:lnTo>
                  <a:pt x="110" y="92"/>
                </a:lnTo>
                <a:lnTo>
                  <a:pt x="110" y="170"/>
                </a:lnTo>
                <a:lnTo>
                  <a:pt x="82" y="170"/>
                </a:lnTo>
                <a:lnTo>
                  <a:pt x="82" y="100"/>
                </a:lnTo>
                <a:lnTo>
                  <a:pt x="82" y="100"/>
                </a:lnTo>
                <a:lnTo>
                  <a:pt x="80" y="88"/>
                </a:lnTo>
                <a:lnTo>
                  <a:pt x="74" y="78"/>
                </a:lnTo>
                <a:lnTo>
                  <a:pt x="66" y="72"/>
                </a:lnTo>
                <a:lnTo>
                  <a:pt x="54" y="70"/>
                </a:lnTo>
                <a:lnTo>
                  <a:pt x="54" y="70"/>
                </a:lnTo>
                <a:lnTo>
                  <a:pt x="44" y="72"/>
                </a:lnTo>
                <a:lnTo>
                  <a:pt x="36" y="78"/>
                </a:lnTo>
                <a:lnTo>
                  <a:pt x="30" y="88"/>
                </a:lnTo>
                <a:lnTo>
                  <a:pt x="28" y="100"/>
                </a:lnTo>
                <a:lnTo>
                  <a:pt x="28" y="170"/>
                </a:lnTo>
                <a:lnTo>
                  <a:pt x="0" y="170"/>
                </a:lnTo>
                <a:lnTo>
                  <a:pt x="0" y="0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0" name="Freeform 232"/>
          <p:cNvSpPr>
            <a:spLocks/>
          </p:cNvSpPr>
          <p:nvPr userDrawn="1"/>
        </p:nvSpPr>
        <p:spPr bwMode="auto">
          <a:xfrm>
            <a:off x="1220788" y="285750"/>
            <a:ext cx="654050" cy="736600"/>
          </a:xfrm>
          <a:custGeom>
            <a:avLst/>
            <a:gdLst>
              <a:gd name="T0" fmla="*/ 0 w 490"/>
              <a:gd name="T1" fmla="*/ 274 h 548"/>
              <a:gd name="T2" fmla="*/ 2 w 490"/>
              <a:gd name="T3" fmla="*/ 246 h 548"/>
              <a:gd name="T4" fmla="*/ 12 w 490"/>
              <a:gd name="T5" fmla="*/ 194 h 548"/>
              <a:gd name="T6" fmla="*/ 32 w 490"/>
              <a:gd name="T7" fmla="*/ 144 h 548"/>
              <a:gd name="T8" fmla="*/ 60 w 490"/>
              <a:gd name="T9" fmla="*/ 100 h 548"/>
              <a:gd name="T10" fmla="*/ 96 w 490"/>
              <a:gd name="T11" fmla="*/ 64 h 548"/>
              <a:gd name="T12" fmla="*/ 140 w 490"/>
              <a:gd name="T13" fmla="*/ 34 h 548"/>
              <a:gd name="T14" fmla="*/ 190 w 490"/>
              <a:gd name="T15" fmla="*/ 12 h 548"/>
              <a:gd name="T16" fmla="*/ 246 w 490"/>
              <a:gd name="T17" fmla="*/ 2 h 548"/>
              <a:gd name="T18" fmla="*/ 276 w 490"/>
              <a:gd name="T19" fmla="*/ 0 h 548"/>
              <a:gd name="T20" fmla="*/ 344 w 490"/>
              <a:gd name="T21" fmla="*/ 6 h 548"/>
              <a:gd name="T22" fmla="*/ 400 w 490"/>
              <a:gd name="T23" fmla="*/ 24 h 548"/>
              <a:gd name="T24" fmla="*/ 446 w 490"/>
              <a:gd name="T25" fmla="*/ 50 h 548"/>
              <a:gd name="T26" fmla="*/ 486 w 490"/>
              <a:gd name="T27" fmla="*/ 82 h 548"/>
              <a:gd name="T28" fmla="*/ 412 w 490"/>
              <a:gd name="T29" fmla="*/ 168 h 548"/>
              <a:gd name="T30" fmla="*/ 380 w 490"/>
              <a:gd name="T31" fmla="*/ 142 h 548"/>
              <a:gd name="T32" fmla="*/ 348 w 490"/>
              <a:gd name="T33" fmla="*/ 124 h 548"/>
              <a:gd name="T34" fmla="*/ 314 w 490"/>
              <a:gd name="T35" fmla="*/ 112 h 548"/>
              <a:gd name="T36" fmla="*/ 276 w 490"/>
              <a:gd name="T37" fmla="*/ 108 h 548"/>
              <a:gd name="T38" fmla="*/ 260 w 490"/>
              <a:gd name="T39" fmla="*/ 108 h 548"/>
              <a:gd name="T40" fmla="*/ 228 w 490"/>
              <a:gd name="T41" fmla="*/ 116 h 548"/>
              <a:gd name="T42" fmla="*/ 200 w 490"/>
              <a:gd name="T43" fmla="*/ 128 h 548"/>
              <a:gd name="T44" fmla="*/ 176 w 490"/>
              <a:gd name="T45" fmla="*/ 146 h 548"/>
              <a:gd name="T46" fmla="*/ 156 w 490"/>
              <a:gd name="T47" fmla="*/ 168 h 548"/>
              <a:gd name="T48" fmla="*/ 140 w 490"/>
              <a:gd name="T49" fmla="*/ 194 h 548"/>
              <a:gd name="T50" fmla="*/ 130 w 490"/>
              <a:gd name="T51" fmla="*/ 224 h 548"/>
              <a:gd name="T52" fmla="*/ 124 w 490"/>
              <a:gd name="T53" fmla="*/ 256 h 548"/>
              <a:gd name="T54" fmla="*/ 122 w 490"/>
              <a:gd name="T55" fmla="*/ 274 h 548"/>
              <a:gd name="T56" fmla="*/ 124 w 490"/>
              <a:gd name="T57" fmla="*/ 292 h 548"/>
              <a:gd name="T58" fmla="*/ 128 w 490"/>
              <a:gd name="T59" fmla="*/ 324 h 548"/>
              <a:gd name="T60" fmla="*/ 140 w 490"/>
              <a:gd name="T61" fmla="*/ 352 h 548"/>
              <a:gd name="T62" fmla="*/ 156 w 490"/>
              <a:gd name="T63" fmla="*/ 380 h 548"/>
              <a:gd name="T64" fmla="*/ 176 w 490"/>
              <a:gd name="T65" fmla="*/ 402 h 548"/>
              <a:gd name="T66" fmla="*/ 200 w 490"/>
              <a:gd name="T67" fmla="*/ 420 h 548"/>
              <a:gd name="T68" fmla="*/ 228 w 490"/>
              <a:gd name="T69" fmla="*/ 432 h 548"/>
              <a:gd name="T70" fmla="*/ 260 w 490"/>
              <a:gd name="T71" fmla="*/ 440 h 548"/>
              <a:gd name="T72" fmla="*/ 276 w 490"/>
              <a:gd name="T73" fmla="*/ 440 h 548"/>
              <a:gd name="T74" fmla="*/ 318 w 490"/>
              <a:gd name="T75" fmla="*/ 436 h 548"/>
              <a:gd name="T76" fmla="*/ 352 w 490"/>
              <a:gd name="T77" fmla="*/ 424 h 548"/>
              <a:gd name="T78" fmla="*/ 384 w 490"/>
              <a:gd name="T79" fmla="*/ 404 h 548"/>
              <a:gd name="T80" fmla="*/ 490 w 490"/>
              <a:gd name="T81" fmla="*/ 454 h 548"/>
              <a:gd name="T82" fmla="*/ 468 w 490"/>
              <a:gd name="T83" fmla="*/ 474 h 548"/>
              <a:gd name="T84" fmla="*/ 424 w 490"/>
              <a:gd name="T85" fmla="*/ 508 h 548"/>
              <a:gd name="T86" fmla="*/ 372 w 490"/>
              <a:gd name="T87" fmla="*/ 534 h 548"/>
              <a:gd name="T88" fmla="*/ 308 w 490"/>
              <a:gd name="T89" fmla="*/ 546 h 548"/>
              <a:gd name="T90" fmla="*/ 272 w 490"/>
              <a:gd name="T91" fmla="*/ 548 h 548"/>
              <a:gd name="T92" fmla="*/ 216 w 490"/>
              <a:gd name="T93" fmla="*/ 542 h 548"/>
              <a:gd name="T94" fmla="*/ 164 w 490"/>
              <a:gd name="T95" fmla="*/ 526 h 548"/>
              <a:gd name="T96" fmla="*/ 118 w 490"/>
              <a:gd name="T97" fmla="*/ 502 h 548"/>
              <a:gd name="T98" fmla="*/ 78 w 490"/>
              <a:gd name="T99" fmla="*/ 468 h 548"/>
              <a:gd name="T100" fmla="*/ 46 w 490"/>
              <a:gd name="T101" fmla="*/ 428 h 548"/>
              <a:gd name="T102" fmla="*/ 22 w 490"/>
              <a:gd name="T103" fmla="*/ 382 h 548"/>
              <a:gd name="T104" fmla="*/ 6 w 490"/>
              <a:gd name="T105" fmla="*/ 332 h 548"/>
              <a:gd name="T106" fmla="*/ 0 w 490"/>
              <a:gd name="T107" fmla="*/ 27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0" h="548">
                <a:moveTo>
                  <a:pt x="0" y="276"/>
                </a:moveTo>
                <a:lnTo>
                  <a:pt x="0" y="274"/>
                </a:lnTo>
                <a:lnTo>
                  <a:pt x="0" y="274"/>
                </a:lnTo>
                <a:lnTo>
                  <a:pt x="2" y="246"/>
                </a:lnTo>
                <a:lnTo>
                  <a:pt x="6" y="220"/>
                </a:lnTo>
                <a:lnTo>
                  <a:pt x="12" y="194"/>
                </a:lnTo>
                <a:lnTo>
                  <a:pt x="22" y="168"/>
                </a:lnTo>
                <a:lnTo>
                  <a:pt x="32" y="144"/>
                </a:lnTo>
                <a:lnTo>
                  <a:pt x="46" y="122"/>
                </a:lnTo>
                <a:lnTo>
                  <a:pt x="60" y="100"/>
                </a:lnTo>
                <a:lnTo>
                  <a:pt x="78" y="80"/>
                </a:lnTo>
                <a:lnTo>
                  <a:pt x="96" y="64"/>
                </a:lnTo>
                <a:lnTo>
                  <a:pt x="118" y="48"/>
                </a:lnTo>
                <a:lnTo>
                  <a:pt x="140" y="34"/>
                </a:lnTo>
                <a:lnTo>
                  <a:pt x="166" y="22"/>
                </a:lnTo>
                <a:lnTo>
                  <a:pt x="190" y="12"/>
                </a:lnTo>
                <a:lnTo>
                  <a:pt x="218" y="6"/>
                </a:lnTo>
                <a:lnTo>
                  <a:pt x="246" y="2"/>
                </a:lnTo>
                <a:lnTo>
                  <a:pt x="276" y="0"/>
                </a:lnTo>
                <a:lnTo>
                  <a:pt x="276" y="0"/>
                </a:lnTo>
                <a:lnTo>
                  <a:pt x="312" y="2"/>
                </a:lnTo>
                <a:lnTo>
                  <a:pt x="344" y="6"/>
                </a:lnTo>
                <a:lnTo>
                  <a:pt x="374" y="14"/>
                </a:lnTo>
                <a:lnTo>
                  <a:pt x="400" y="24"/>
                </a:lnTo>
                <a:lnTo>
                  <a:pt x="424" y="36"/>
                </a:lnTo>
                <a:lnTo>
                  <a:pt x="446" y="50"/>
                </a:lnTo>
                <a:lnTo>
                  <a:pt x="466" y="64"/>
                </a:lnTo>
                <a:lnTo>
                  <a:pt x="486" y="82"/>
                </a:lnTo>
                <a:lnTo>
                  <a:pt x="412" y="168"/>
                </a:lnTo>
                <a:lnTo>
                  <a:pt x="412" y="168"/>
                </a:lnTo>
                <a:lnTo>
                  <a:pt x="396" y="154"/>
                </a:lnTo>
                <a:lnTo>
                  <a:pt x="380" y="142"/>
                </a:lnTo>
                <a:lnTo>
                  <a:pt x="364" y="132"/>
                </a:lnTo>
                <a:lnTo>
                  <a:pt x="348" y="124"/>
                </a:lnTo>
                <a:lnTo>
                  <a:pt x="332" y="118"/>
                </a:lnTo>
                <a:lnTo>
                  <a:pt x="314" y="112"/>
                </a:lnTo>
                <a:lnTo>
                  <a:pt x="296" y="108"/>
                </a:lnTo>
                <a:lnTo>
                  <a:pt x="276" y="108"/>
                </a:lnTo>
                <a:lnTo>
                  <a:pt x="276" y="108"/>
                </a:lnTo>
                <a:lnTo>
                  <a:pt x="260" y="108"/>
                </a:lnTo>
                <a:lnTo>
                  <a:pt x="244" y="112"/>
                </a:lnTo>
                <a:lnTo>
                  <a:pt x="228" y="116"/>
                </a:lnTo>
                <a:lnTo>
                  <a:pt x="214" y="120"/>
                </a:lnTo>
                <a:lnTo>
                  <a:pt x="200" y="128"/>
                </a:lnTo>
                <a:lnTo>
                  <a:pt x="188" y="136"/>
                </a:lnTo>
                <a:lnTo>
                  <a:pt x="176" y="146"/>
                </a:lnTo>
                <a:lnTo>
                  <a:pt x="166" y="156"/>
                </a:lnTo>
                <a:lnTo>
                  <a:pt x="156" y="168"/>
                </a:lnTo>
                <a:lnTo>
                  <a:pt x="148" y="180"/>
                </a:lnTo>
                <a:lnTo>
                  <a:pt x="140" y="194"/>
                </a:lnTo>
                <a:lnTo>
                  <a:pt x="134" y="208"/>
                </a:lnTo>
                <a:lnTo>
                  <a:pt x="130" y="224"/>
                </a:lnTo>
                <a:lnTo>
                  <a:pt x="126" y="240"/>
                </a:lnTo>
                <a:lnTo>
                  <a:pt x="124" y="256"/>
                </a:lnTo>
                <a:lnTo>
                  <a:pt x="122" y="272"/>
                </a:lnTo>
                <a:lnTo>
                  <a:pt x="122" y="274"/>
                </a:lnTo>
                <a:lnTo>
                  <a:pt x="122" y="274"/>
                </a:lnTo>
                <a:lnTo>
                  <a:pt x="124" y="292"/>
                </a:lnTo>
                <a:lnTo>
                  <a:pt x="126" y="308"/>
                </a:lnTo>
                <a:lnTo>
                  <a:pt x="128" y="324"/>
                </a:lnTo>
                <a:lnTo>
                  <a:pt x="134" y="338"/>
                </a:lnTo>
                <a:lnTo>
                  <a:pt x="140" y="352"/>
                </a:lnTo>
                <a:lnTo>
                  <a:pt x="148" y="366"/>
                </a:lnTo>
                <a:lnTo>
                  <a:pt x="156" y="380"/>
                </a:lnTo>
                <a:lnTo>
                  <a:pt x="166" y="392"/>
                </a:lnTo>
                <a:lnTo>
                  <a:pt x="176" y="402"/>
                </a:lnTo>
                <a:lnTo>
                  <a:pt x="188" y="412"/>
                </a:lnTo>
                <a:lnTo>
                  <a:pt x="200" y="420"/>
                </a:lnTo>
                <a:lnTo>
                  <a:pt x="214" y="428"/>
                </a:lnTo>
                <a:lnTo>
                  <a:pt x="228" y="432"/>
                </a:lnTo>
                <a:lnTo>
                  <a:pt x="244" y="438"/>
                </a:lnTo>
                <a:lnTo>
                  <a:pt x="260" y="440"/>
                </a:lnTo>
                <a:lnTo>
                  <a:pt x="276" y="440"/>
                </a:lnTo>
                <a:lnTo>
                  <a:pt x="276" y="440"/>
                </a:lnTo>
                <a:lnTo>
                  <a:pt x="298" y="440"/>
                </a:lnTo>
                <a:lnTo>
                  <a:pt x="318" y="436"/>
                </a:lnTo>
                <a:lnTo>
                  <a:pt x="336" y="430"/>
                </a:lnTo>
                <a:lnTo>
                  <a:pt x="352" y="424"/>
                </a:lnTo>
                <a:lnTo>
                  <a:pt x="368" y="414"/>
                </a:lnTo>
                <a:lnTo>
                  <a:pt x="384" y="404"/>
                </a:lnTo>
                <a:lnTo>
                  <a:pt x="416" y="378"/>
                </a:lnTo>
                <a:lnTo>
                  <a:pt x="490" y="454"/>
                </a:lnTo>
                <a:lnTo>
                  <a:pt x="490" y="454"/>
                </a:lnTo>
                <a:lnTo>
                  <a:pt x="468" y="474"/>
                </a:lnTo>
                <a:lnTo>
                  <a:pt x="446" y="492"/>
                </a:lnTo>
                <a:lnTo>
                  <a:pt x="424" y="508"/>
                </a:lnTo>
                <a:lnTo>
                  <a:pt x="398" y="522"/>
                </a:lnTo>
                <a:lnTo>
                  <a:pt x="372" y="534"/>
                </a:lnTo>
                <a:lnTo>
                  <a:pt x="342" y="542"/>
                </a:lnTo>
                <a:lnTo>
                  <a:pt x="308" y="546"/>
                </a:lnTo>
                <a:lnTo>
                  <a:pt x="272" y="548"/>
                </a:lnTo>
                <a:lnTo>
                  <a:pt x="272" y="548"/>
                </a:lnTo>
                <a:lnTo>
                  <a:pt x="244" y="546"/>
                </a:lnTo>
                <a:lnTo>
                  <a:pt x="216" y="542"/>
                </a:lnTo>
                <a:lnTo>
                  <a:pt x="190" y="536"/>
                </a:lnTo>
                <a:lnTo>
                  <a:pt x="164" y="526"/>
                </a:lnTo>
                <a:lnTo>
                  <a:pt x="140" y="516"/>
                </a:lnTo>
                <a:lnTo>
                  <a:pt x="118" y="502"/>
                </a:lnTo>
                <a:lnTo>
                  <a:pt x="98" y="486"/>
                </a:lnTo>
                <a:lnTo>
                  <a:pt x="78" y="468"/>
                </a:lnTo>
                <a:lnTo>
                  <a:pt x="60" y="450"/>
                </a:lnTo>
                <a:lnTo>
                  <a:pt x="46" y="428"/>
                </a:lnTo>
                <a:lnTo>
                  <a:pt x="32" y="406"/>
                </a:lnTo>
                <a:lnTo>
                  <a:pt x="22" y="382"/>
                </a:lnTo>
                <a:lnTo>
                  <a:pt x="12" y="358"/>
                </a:lnTo>
                <a:lnTo>
                  <a:pt x="6" y="332"/>
                </a:lnTo>
                <a:lnTo>
                  <a:pt x="2" y="304"/>
                </a:lnTo>
                <a:lnTo>
                  <a:pt x="0" y="276"/>
                </a:lnTo>
                <a:lnTo>
                  <a:pt x="0" y="276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1" name="Freeform 233"/>
          <p:cNvSpPr>
            <a:spLocks/>
          </p:cNvSpPr>
          <p:nvPr userDrawn="1"/>
        </p:nvSpPr>
        <p:spPr bwMode="auto">
          <a:xfrm>
            <a:off x="1974850" y="298450"/>
            <a:ext cx="598488" cy="711200"/>
          </a:xfrm>
          <a:custGeom>
            <a:avLst/>
            <a:gdLst>
              <a:gd name="T0" fmla="*/ 0 w 448"/>
              <a:gd name="T1" fmla="*/ 0 h 528"/>
              <a:gd name="T2" fmla="*/ 116 w 448"/>
              <a:gd name="T3" fmla="*/ 0 h 528"/>
              <a:gd name="T4" fmla="*/ 116 w 448"/>
              <a:gd name="T5" fmla="*/ 210 h 528"/>
              <a:gd name="T6" fmla="*/ 332 w 448"/>
              <a:gd name="T7" fmla="*/ 210 h 528"/>
              <a:gd name="T8" fmla="*/ 332 w 448"/>
              <a:gd name="T9" fmla="*/ 0 h 528"/>
              <a:gd name="T10" fmla="*/ 448 w 448"/>
              <a:gd name="T11" fmla="*/ 0 h 528"/>
              <a:gd name="T12" fmla="*/ 448 w 448"/>
              <a:gd name="T13" fmla="*/ 528 h 528"/>
              <a:gd name="T14" fmla="*/ 332 w 448"/>
              <a:gd name="T15" fmla="*/ 528 h 528"/>
              <a:gd name="T16" fmla="*/ 332 w 448"/>
              <a:gd name="T17" fmla="*/ 316 h 528"/>
              <a:gd name="T18" fmla="*/ 116 w 448"/>
              <a:gd name="T19" fmla="*/ 316 h 528"/>
              <a:gd name="T20" fmla="*/ 116 w 448"/>
              <a:gd name="T21" fmla="*/ 528 h 528"/>
              <a:gd name="T22" fmla="*/ 0 w 448"/>
              <a:gd name="T23" fmla="*/ 528 h 528"/>
              <a:gd name="T24" fmla="*/ 0 w 448"/>
              <a:gd name="T25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8" h="528">
                <a:moveTo>
                  <a:pt x="0" y="0"/>
                </a:moveTo>
                <a:lnTo>
                  <a:pt x="116" y="0"/>
                </a:lnTo>
                <a:lnTo>
                  <a:pt x="116" y="210"/>
                </a:lnTo>
                <a:lnTo>
                  <a:pt x="332" y="210"/>
                </a:lnTo>
                <a:lnTo>
                  <a:pt x="332" y="0"/>
                </a:lnTo>
                <a:lnTo>
                  <a:pt x="448" y="0"/>
                </a:lnTo>
                <a:lnTo>
                  <a:pt x="448" y="528"/>
                </a:lnTo>
                <a:lnTo>
                  <a:pt x="332" y="528"/>
                </a:lnTo>
                <a:lnTo>
                  <a:pt x="332" y="316"/>
                </a:lnTo>
                <a:lnTo>
                  <a:pt x="116" y="316"/>
                </a:lnTo>
                <a:lnTo>
                  <a:pt x="116" y="528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" name="Freeform 234"/>
          <p:cNvSpPr>
            <a:spLocks/>
          </p:cNvSpPr>
          <p:nvPr userDrawn="1"/>
        </p:nvSpPr>
        <p:spPr bwMode="auto">
          <a:xfrm>
            <a:off x="2733675" y="298450"/>
            <a:ext cx="541338" cy="711200"/>
          </a:xfrm>
          <a:custGeom>
            <a:avLst/>
            <a:gdLst>
              <a:gd name="T0" fmla="*/ 0 w 404"/>
              <a:gd name="T1" fmla="*/ 0 h 528"/>
              <a:gd name="T2" fmla="*/ 400 w 404"/>
              <a:gd name="T3" fmla="*/ 0 h 528"/>
              <a:gd name="T4" fmla="*/ 400 w 404"/>
              <a:gd name="T5" fmla="*/ 104 h 528"/>
              <a:gd name="T6" fmla="*/ 116 w 404"/>
              <a:gd name="T7" fmla="*/ 104 h 528"/>
              <a:gd name="T8" fmla="*/ 116 w 404"/>
              <a:gd name="T9" fmla="*/ 210 h 528"/>
              <a:gd name="T10" fmla="*/ 366 w 404"/>
              <a:gd name="T11" fmla="*/ 210 h 528"/>
              <a:gd name="T12" fmla="*/ 366 w 404"/>
              <a:gd name="T13" fmla="*/ 314 h 528"/>
              <a:gd name="T14" fmla="*/ 116 w 404"/>
              <a:gd name="T15" fmla="*/ 314 h 528"/>
              <a:gd name="T16" fmla="*/ 116 w 404"/>
              <a:gd name="T17" fmla="*/ 426 h 528"/>
              <a:gd name="T18" fmla="*/ 404 w 404"/>
              <a:gd name="T19" fmla="*/ 426 h 528"/>
              <a:gd name="T20" fmla="*/ 404 w 404"/>
              <a:gd name="T21" fmla="*/ 528 h 528"/>
              <a:gd name="T22" fmla="*/ 0 w 404"/>
              <a:gd name="T23" fmla="*/ 528 h 528"/>
              <a:gd name="T24" fmla="*/ 0 w 404"/>
              <a:gd name="T25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4" h="528">
                <a:moveTo>
                  <a:pt x="0" y="0"/>
                </a:moveTo>
                <a:lnTo>
                  <a:pt x="400" y="0"/>
                </a:lnTo>
                <a:lnTo>
                  <a:pt x="400" y="104"/>
                </a:lnTo>
                <a:lnTo>
                  <a:pt x="116" y="104"/>
                </a:lnTo>
                <a:lnTo>
                  <a:pt x="116" y="210"/>
                </a:lnTo>
                <a:lnTo>
                  <a:pt x="366" y="210"/>
                </a:lnTo>
                <a:lnTo>
                  <a:pt x="366" y="314"/>
                </a:lnTo>
                <a:lnTo>
                  <a:pt x="116" y="314"/>
                </a:lnTo>
                <a:lnTo>
                  <a:pt x="116" y="426"/>
                </a:lnTo>
                <a:lnTo>
                  <a:pt x="404" y="426"/>
                </a:lnTo>
                <a:lnTo>
                  <a:pt x="404" y="528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" name="Freeform 235"/>
          <p:cNvSpPr>
            <a:spLocks/>
          </p:cNvSpPr>
          <p:nvPr userDrawn="1"/>
        </p:nvSpPr>
        <p:spPr bwMode="auto">
          <a:xfrm>
            <a:off x="3408363" y="298450"/>
            <a:ext cx="708025" cy="711200"/>
          </a:xfrm>
          <a:custGeom>
            <a:avLst/>
            <a:gdLst>
              <a:gd name="T0" fmla="*/ 0 w 530"/>
              <a:gd name="T1" fmla="*/ 0 h 528"/>
              <a:gd name="T2" fmla="*/ 126 w 530"/>
              <a:gd name="T3" fmla="*/ 0 h 528"/>
              <a:gd name="T4" fmla="*/ 264 w 530"/>
              <a:gd name="T5" fmla="*/ 224 h 528"/>
              <a:gd name="T6" fmla="*/ 404 w 530"/>
              <a:gd name="T7" fmla="*/ 0 h 528"/>
              <a:gd name="T8" fmla="*/ 530 w 530"/>
              <a:gd name="T9" fmla="*/ 0 h 528"/>
              <a:gd name="T10" fmla="*/ 530 w 530"/>
              <a:gd name="T11" fmla="*/ 528 h 528"/>
              <a:gd name="T12" fmla="*/ 414 w 530"/>
              <a:gd name="T13" fmla="*/ 528 h 528"/>
              <a:gd name="T14" fmla="*/ 414 w 530"/>
              <a:gd name="T15" fmla="*/ 184 h 528"/>
              <a:gd name="T16" fmla="*/ 264 w 530"/>
              <a:gd name="T17" fmla="*/ 410 h 528"/>
              <a:gd name="T18" fmla="*/ 262 w 530"/>
              <a:gd name="T19" fmla="*/ 410 h 528"/>
              <a:gd name="T20" fmla="*/ 114 w 530"/>
              <a:gd name="T21" fmla="*/ 186 h 528"/>
              <a:gd name="T22" fmla="*/ 114 w 530"/>
              <a:gd name="T23" fmla="*/ 528 h 528"/>
              <a:gd name="T24" fmla="*/ 0 w 530"/>
              <a:gd name="T25" fmla="*/ 528 h 528"/>
              <a:gd name="T26" fmla="*/ 0 w 530"/>
              <a:gd name="T2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0" h="528">
                <a:moveTo>
                  <a:pt x="0" y="0"/>
                </a:moveTo>
                <a:lnTo>
                  <a:pt x="126" y="0"/>
                </a:lnTo>
                <a:lnTo>
                  <a:pt x="264" y="224"/>
                </a:lnTo>
                <a:lnTo>
                  <a:pt x="404" y="0"/>
                </a:lnTo>
                <a:lnTo>
                  <a:pt x="530" y="0"/>
                </a:lnTo>
                <a:lnTo>
                  <a:pt x="530" y="528"/>
                </a:lnTo>
                <a:lnTo>
                  <a:pt x="414" y="528"/>
                </a:lnTo>
                <a:lnTo>
                  <a:pt x="414" y="184"/>
                </a:lnTo>
                <a:lnTo>
                  <a:pt x="264" y="410"/>
                </a:lnTo>
                <a:lnTo>
                  <a:pt x="262" y="410"/>
                </a:lnTo>
                <a:lnTo>
                  <a:pt x="114" y="186"/>
                </a:lnTo>
                <a:lnTo>
                  <a:pt x="114" y="528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" name="Rectangle 236"/>
          <p:cNvSpPr>
            <a:spLocks noChangeArrowheads="1"/>
          </p:cNvSpPr>
          <p:nvPr userDrawn="1"/>
        </p:nvSpPr>
        <p:spPr bwMode="auto">
          <a:xfrm>
            <a:off x="4279900" y="298450"/>
            <a:ext cx="157163" cy="711200"/>
          </a:xfrm>
          <a:prstGeom prst="rect">
            <a:avLst/>
          </a:pr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5" name="Freeform 237"/>
          <p:cNvSpPr>
            <a:spLocks/>
          </p:cNvSpPr>
          <p:nvPr userDrawn="1"/>
        </p:nvSpPr>
        <p:spPr bwMode="auto">
          <a:xfrm>
            <a:off x="4546600" y="288925"/>
            <a:ext cx="560388" cy="731838"/>
          </a:xfrm>
          <a:custGeom>
            <a:avLst/>
            <a:gdLst>
              <a:gd name="T0" fmla="*/ 68 w 418"/>
              <a:gd name="T1" fmla="*/ 378 h 544"/>
              <a:gd name="T2" fmla="*/ 124 w 418"/>
              <a:gd name="T3" fmla="*/ 414 h 544"/>
              <a:gd name="T4" fmla="*/ 184 w 418"/>
              <a:gd name="T5" fmla="*/ 438 h 544"/>
              <a:gd name="T6" fmla="*/ 226 w 418"/>
              <a:gd name="T7" fmla="*/ 442 h 544"/>
              <a:gd name="T8" fmla="*/ 272 w 418"/>
              <a:gd name="T9" fmla="*/ 434 h 544"/>
              <a:gd name="T10" fmla="*/ 298 w 418"/>
              <a:gd name="T11" fmla="*/ 412 h 544"/>
              <a:gd name="T12" fmla="*/ 304 w 418"/>
              <a:gd name="T13" fmla="*/ 390 h 544"/>
              <a:gd name="T14" fmla="*/ 300 w 418"/>
              <a:gd name="T15" fmla="*/ 370 h 544"/>
              <a:gd name="T16" fmla="*/ 270 w 418"/>
              <a:gd name="T17" fmla="*/ 346 h 544"/>
              <a:gd name="T18" fmla="*/ 196 w 418"/>
              <a:gd name="T19" fmla="*/ 322 h 544"/>
              <a:gd name="T20" fmla="*/ 124 w 418"/>
              <a:gd name="T21" fmla="*/ 300 h 544"/>
              <a:gd name="T22" fmla="*/ 70 w 418"/>
              <a:gd name="T23" fmla="*/ 272 h 544"/>
              <a:gd name="T24" fmla="*/ 40 w 418"/>
              <a:gd name="T25" fmla="*/ 240 h 544"/>
              <a:gd name="T26" fmla="*/ 24 w 418"/>
              <a:gd name="T27" fmla="*/ 198 h 544"/>
              <a:gd name="T28" fmla="*/ 22 w 418"/>
              <a:gd name="T29" fmla="*/ 160 h 544"/>
              <a:gd name="T30" fmla="*/ 24 w 418"/>
              <a:gd name="T31" fmla="*/ 126 h 544"/>
              <a:gd name="T32" fmla="*/ 42 w 418"/>
              <a:gd name="T33" fmla="*/ 80 h 544"/>
              <a:gd name="T34" fmla="*/ 74 w 418"/>
              <a:gd name="T35" fmla="*/ 44 h 544"/>
              <a:gd name="T36" fmla="*/ 116 w 418"/>
              <a:gd name="T37" fmla="*/ 18 h 544"/>
              <a:gd name="T38" fmla="*/ 168 w 418"/>
              <a:gd name="T39" fmla="*/ 2 h 544"/>
              <a:gd name="T40" fmla="*/ 206 w 418"/>
              <a:gd name="T41" fmla="*/ 0 h 544"/>
              <a:gd name="T42" fmla="*/ 288 w 418"/>
              <a:gd name="T43" fmla="*/ 10 h 544"/>
              <a:gd name="T44" fmla="*/ 360 w 418"/>
              <a:gd name="T45" fmla="*/ 38 h 544"/>
              <a:gd name="T46" fmla="*/ 342 w 418"/>
              <a:gd name="T47" fmla="*/ 156 h 544"/>
              <a:gd name="T48" fmla="*/ 290 w 418"/>
              <a:gd name="T49" fmla="*/ 124 h 544"/>
              <a:gd name="T50" fmla="*/ 238 w 418"/>
              <a:gd name="T51" fmla="*/ 106 h 544"/>
              <a:gd name="T52" fmla="*/ 206 w 418"/>
              <a:gd name="T53" fmla="*/ 102 h 544"/>
              <a:gd name="T54" fmla="*/ 164 w 418"/>
              <a:gd name="T55" fmla="*/ 110 h 544"/>
              <a:gd name="T56" fmla="*/ 142 w 418"/>
              <a:gd name="T57" fmla="*/ 130 h 544"/>
              <a:gd name="T58" fmla="*/ 138 w 418"/>
              <a:gd name="T59" fmla="*/ 150 h 544"/>
              <a:gd name="T60" fmla="*/ 142 w 418"/>
              <a:gd name="T61" fmla="*/ 172 h 544"/>
              <a:gd name="T62" fmla="*/ 174 w 418"/>
              <a:gd name="T63" fmla="*/ 196 h 544"/>
              <a:gd name="T64" fmla="*/ 252 w 418"/>
              <a:gd name="T65" fmla="*/ 220 h 544"/>
              <a:gd name="T66" fmla="*/ 352 w 418"/>
              <a:gd name="T67" fmla="*/ 258 h 544"/>
              <a:gd name="T68" fmla="*/ 386 w 418"/>
              <a:gd name="T69" fmla="*/ 284 h 544"/>
              <a:gd name="T70" fmla="*/ 408 w 418"/>
              <a:gd name="T71" fmla="*/ 320 h 544"/>
              <a:gd name="T72" fmla="*/ 418 w 418"/>
              <a:gd name="T73" fmla="*/ 362 h 544"/>
              <a:gd name="T74" fmla="*/ 418 w 418"/>
              <a:gd name="T75" fmla="*/ 380 h 544"/>
              <a:gd name="T76" fmla="*/ 410 w 418"/>
              <a:gd name="T77" fmla="*/ 434 h 544"/>
              <a:gd name="T78" fmla="*/ 388 w 418"/>
              <a:gd name="T79" fmla="*/ 478 h 544"/>
              <a:gd name="T80" fmla="*/ 352 w 418"/>
              <a:gd name="T81" fmla="*/ 512 h 544"/>
              <a:gd name="T82" fmla="*/ 304 w 418"/>
              <a:gd name="T83" fmla="*/ 534 h 544"/>
              <a:gd name="T84" fmla="*/ 246 w 418"/>
              <a:gd name="T85" fmla="*/ 544 h 544"/>
              <a:gd name="T86" fmla="*/ 194 w 418"/>
              <a:gd name="T87" fmla="*/ 544 h 544"/>
              <a:gd name="T88" fmla="*/ 106 w 418"/>
              <a:gd name="T89" fmla="*/ 524 h 544"/>
              <a:gd name="T90" fmla="*/ 24 w 418"/>
              <a:gd name="T91" fmla="*/ 48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18" h="544">
                <a:moveTo>
                  <a:pt x="0" y="460"/>
                </a:moveTo>
                <a:lnTo>
                  <a:pt x="68" y="378"/>
                </a:lnTo>
                <a:lnTo>
                  <a:pt x="68" y="378"/>
                </a:lnTo>
                <a:lnTo>
                  <a:pt x="86" y="392"/>
                </a:lnTo>
                <a:lnTo>
                  <a:pt x="106" y="404"/>
                </a:lnTo>
                <a:lnTo>
                  <a:pt x="124" y="414"/>
                </a:lnTo>
                <a:lnTo>
                  <a:pt x="144" y="424"/>
                </a:lnTo>
                <a:lnTo>
                  <a:pt x="162" y="432"/>
                </a:lnTo>
                <a:lnTo>
                  <a:pt x="184" y="438"/>
                </a:lnTo>
                <a:lnTo>
                  <a:pt x="204" y="440"/>
                </a:lnTo>
                <a:lnTo>
                  <a:pt x="226" y="442"/>
                </a:lnTo>
                <a:lnTo>
                  <a:pt x="226" y="442"/>
                </a:lnTo>
                <a:lnTo>
                  <a:pt x="244" y="440"/>
                </a:lnTo>
                <a:lnTo>
                  <a:pt x="258" y="438"/>
                </a:lnTo>
                <a:lnTo>
                  <a:pt x="272" y="434"/>
                </a:lnTo>
                <a:lnTo>
                  <a:pt x="284" y="428"/>
                </a:lnTo>
                <a:lnTo>
                  <a:pt x="292" y="422"/>
                </a:lnTo>
                <a:lnTo>
                  <a:pt x="298" y="412"/>
                </a:lnTo>
                <a:lnTo>
                  <a:pt x="302" y="402"/>
                </a:lnTo>
                <a:lnTo>
                  <a:pt x="304" y="392"/>
                </a:lnTo>
                <a:lnTo>
                  <a:pt x="304" y="390"/>
                </a:lnTo>
                <a:lnTo>
                  <a:pt x="304" y="390"/>
                </a:lnTo>
                <a:lnTo>
                  <a:pt x="302" y="380"/>
                </a:lnTo>
                <a:lnTo>
                  <a:pt x="300" y="370"/>
                </a:lnTo>
                <a:lnTo>
                  <a:pt x="292" y="362"/>
                </a:lnTo>
                <a:lnTo>
                  <a:pt x="284" y="354"/>
                </a:lnTo>
                <a:lnTo>
                  <a:pt x="270" y="346"/>
                </a:lnTo>
                <a:lnTo>
                  <a:pt x="250" y="338"/>
                </a:lnTo>
                <a:lnTo>
                  <a:pt x="226" y="332"/>
                </a:lnTo>
                <a:lnTo>
                  <a:pt x="196" y="322"/>
                </a:lnTo>
                <a:lnTo>
                  <a:pt x="196" y="322"/>
                </a:lnTo>
                <a:lnTo>
                  <a:pt x="158" y="312"/>
                </a:lnTo>
                <a:lnTo>
                  <a:pt x="124" y="300"/>
                </a:lnTo>
                <a:lnTo>
                  <a:pt x="94" y="288"/>
                </a:lnTo>
                <a:lnTo>
                  <a:pt x="82" y="280"/>
                </a:lnTo>
                <a:lnTo>
                  <a:pt x="70" y="272"/>
                </a:lnTo>
                <a:lnTo>
                  <a:pt x="58" y="262"/>
                </a:lnTo>
                <a:lnTo>
                  <a:pt x="48" y="252"/>
                </a:lnTo>
                <a:lnTo>
                  <a:pt x="40" y="240"/>
                </a:lnTo>
                <a:lnTo>
                  <a:pt x="34" y="226"/>
                </a:lnTo>
                <a:lnTo>
                  <a:pt x="28" y="212"/>
                </a:lnTo>
                <a:lnTo>
                  <a:pt x="24" y="198"/>
                </a:lnTo>
                <a:lnTo>
                  <a:pt x="22" y="180"/>
                </a:lnTo>
                <a:lnTo>
                  <a:pt x="22" y="162"/>
                </a:lnTo>
                <a:lnTo>
                  <a:pt x="22" y="160"/>
                </a:lnTo>
                <a:lnTo>
                  <a:pt x="22" y="160"/>
                </a:lnTo>
                <a:lnTo>
                  <a:pt x="22" y="142"/>
                </a:lnTo>
                <a:lnTo>
                  <a:pt x="24" y="126"/>
                </a:lnTo>
                <a:lnTo>
                  <a:pt x="30" y="110"/>
                </a:lnTo>
                <a:lnTo>
                  <a:pt x="36" y="94"/>
                </a:lnTo>
                <a:lnTo>
                  <a:pt x="42" y="80"/>
                </a:lnTo>
                <a:lnTo>
                  <a:pt x="52" y="66"/>
                </a:lnTo>
                <a:lnTo>
                  <a:pt x="62" y="54"/>
                </a:lnTo>
                <a:lnTo>
                  <a:pt x="74" y="44"/>
                </a:lnTo>
                <a:lnTo>
                  <a:pt x="86" y="34"/>
                </a:lnTo>
                <a:lnTo>
                  <a:pt x="100" y="26"/>
                </a:lnTo>
                <a:lnTo>
                  <a:pt x="116" y="18"/>
                </a:lnTo>
                <a:lnTo>
                  <a:pt x="132" y="12"/>
                </a:lnTo>
                <a:lnTo>
                  <a:pt x="150" y="6"/>
                </a:lnTo>
                <a:lnTo>
                  <a:pt x="168" y="2"/>
                </a:lnTo>
                <a:lnTo>
                  <a:pt x="186" y="0"/>
                </a:lnTo>
                <a:lnTo>
                  <a:pt x="206" y="0"/>
                </a:lnTo>
                <a:lnTo>
                  <a:pt x="206" y="0"/>
                </a:lnTo>
                <a:lnTo>
                  <a:pt x="234" y="2"/>
                </a:lnTo>
                <a:lnTo>
                  <a:pt x="262" y="4"/>
                </a:lnTo>
                <a:lnTo>
                  <a:pt x="288" y="10"/>
                </a:lnTo>
                <a:lnTo>
                  <a:pt x="314" y="18"/>
                </a:lnTo>
                <a:lnTo>
                  <a:pt x="338" y="28"/>
                </a:lnTo>
                <a:lnTo>
                  <a:pt x="360" y="38"/>
                </a:lnTo>
                <a:lnTo>
                  <a:pt x="382" y="52"/>
                </a:lnTo>
                <a:lnTo>
                  <a:pt x="404" y="68"/>
                </a:lnTo>
                <a:lnTo>
                  <a:pt x="342" y="156"/>
                </a:lnTo>
                <a:lnTo>
                  <a:pt x="342" y="156"/>
                </a:lnTo>
                <a:lnTo>
                  <a:pt x="308" y="134"/>
                </a:lnTo>
                <a:lnTo>
                  <a:pt x="290" y="124"/>
                </a:lnTo>
                <a:lnTo>
                  <a:pt x="272" y="116"/>
                </a:lnTo>
                <a:lnTo>
                  <a:pt x="256" y="110"/>
                </a:lnTo>
                <a:lnTo>
                  <a:pt x="238" y="106"/>
                </a:lnTo>
                <a:lnTo>
                  <a:pt x="222" y="104"/>
                </a:lnTo>
                <a:lnTo>
                  <a:pt x="206" y="102"/>
                </a:lnTo>
                <a:lnTo>
                  <a:pt x="206" y="102"/>
                </a:lnTo>
                <a:lnTo>
                  <a:pt x="190" y="104"/>
                </a:lnTo>
                <a:lnTo>
                  <a:pt x="176" y="106"/>
                </a:lnTo>
                <a:lnTo>
                  <a:pt x="164" y="110"/>
                </a:lnTo>
                <a:lnTo>
                  <a:pt x="154" y="116"/>
                </a:lnTo>
                <a:lnTo>
                  <a:pt x="146" y="124"/>
                </a:lnTo>
                <a:lnTo>
                  <a:pt x="142" y="130"/>
                </a:lnTo>
                <a:lnTo>
                  <a:pt x="138" y="140"/>
                </a:lnTo>
                <a:lnTo>
                  <a:pt x="138" y="148"/>
                </a:lnTo>
                <a:lnTo>
                  <a:pt x="138" y="150"/>
                </a:lnTo>
                <a:lnTo>
                  <a:pt x="138" y="150"/>
                </a:lnTo>
                <a:lnTo>
                  <a:pt x="138" y="162"/>
                </a:lnTo>
                <a:lnTo>
                  <a:pt x="142" y="172"/>
                </a:lnTo>
                <a:lnTo>
                  <a:pt x="150" y="182"/>
                </a:lnTo>
                <a:lnTo>
                  <a:pt x="160" y="190"/>
                </a:lnTo>
                <a:lnTo>
                  <a:pt x="174" y="196"/>
                </a:lnTo>
                <a:lnTo>
                  <a:pt x="194" y="204"/>
                </a:lnTo>
                <a:lnTo>
                  <a:pt x="252" y="220"/>
                </a:lnTo>
                <a:lnTo>
                  <a:pt x="252" y="220"/>
                </a:lnTo>
                <a:lnTo>
                  <a:pt x="290" y="232"/>
                </a:lnTo>
                <a:lnTo>
                  <a:pt x="322" y="244"/>
                </a:lnTo>
                <a:lnTo>
                  <a:pt x="352" y="258"/>
                </a:lnTo>
                <a:lnTo>
                  <a:pt x="364" y="266"/>
                </a:lnTo>
                <a:lnTo>
                  <a:pt x="376" y="276"/>
                </a:lnTo>
                <a:lnTo>
                  <a:pt x="386" y="284"/>
                </a:lnTo>
                <a:lnTo>
                  <a:pt x="394" y="296"/>
                </a:lnTo>
                <a:lnTo>
                  <a:pt x="402" y="306"/>
                </a:lnTo>
                <a:lnTo>
                  <a:pt x="408" y="320"/>
                </a:lnTo>
                <a:lnTo>
                  <a:pt x="412" y="332"/>
                </a:lnTo>
                <a:lnTo>
                  <a:pt x="416" y="346"/>
                </a:lnTo>
                <a:lnTo>
                  <a:pt x="418" y="362"/>
                </a:lnTo>
                <a:lnTo>
                  <a:pt x="418" y="378"/>
                </a:lnTo>
                <a:lnTo>
                  <a:pt x="418" y="380"/>
                </a:lnTo>
                <a:lnTo>
                  <a:pt x="418" y="380"/>
                </a:lnTo>
                <a:lnTo>
                  <a:pt x="418" y="400"/>
                </a:lnTo>
                <a:lnTo>
                  <a:pt x="416" y="418"/>
                </a:lnTo>
                <a:lnTo>
                  <a:pt x="410" y="434"/>
                </a:lnTo>
                <a:lnTo>
                  <a:pt x="404" y="450"/>
                </a:lnTo>
                <a:lnTo>
                  <a:pt x="396" y="464"/>
                </a:lnTo>
                <a:lnTo>
                  <a:pt x="388" y="478"/>
                </a:lnTo>
                <a:lnTo>
                  <a:pt x="376" y="490"/>
                </a:lnTo>
                <a:lnTo>
                  <a:pt x="364" y="502"/>
                </a:lnTo>
                <a:lnTo>
                  <a:pt x="352" y="512"/>
                </a:lnTo>
                <a:lnTo>
                  <a:pt x="336" y="520"/>
                </a:lnTo>
                <a:lnTo>
                  <a:pt x="320" y="528"/>
                </a:lnTo>
                <a:lnTo>
                  <a:pt x="304" y="534"/>
                </a:lnTo>
                <a:lnTo>
                  <a:pt x="286" y="538"/>
                </a:lnTo>
                <a:lnTo>
                  <a:pt x="266" y="542"/>
                </a:lnTo>
                <a:lnTo>
                  <a:pt x="246" y="544"/>
                </a:lnTo>
                <a:lnTo>
                  <a:pt x="224" y="544"/>
                </a:lnTo>
                <a:lnTo>
                  <a:pt x="224" y="544"/>
                </a:lnTo>
                <a:lnTo>
                  <a:pt x="194" y="544"/>
                </a:lnTo>
                <a:lnTo>
                  <a:pt x="164" y="540"/>
                </a:lnTo>
                <a:lnTo>
                  <a:pt x="136" y="532"/>
                </a:lnTo>
                <a:lnTo>
                  <a:pt x="106" y="524"/>
                </a:lnTo>
                <a:lnTo>
                  <a:pt x="78" y="512"/>
                </a:lnTo>
                <a:lnTo>
                  <a:pt x="50" y="496"/>
                </a:lnTo>
                <a:lnTo>
                  <a:pt x="24" y="480"/>
                </a:lnTo>
                <a:lnTo>
                  <a:pt x="0" y="460"/>
                </a:lnTo>
                <a:lnTo>
                  <a:pt x="0" y="460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" name="Freeform 238"/>
          <p:cNvSpPr>
            <a:spLocks/>
          </p:cNvSpPr>
          <p:nvPr userDrawn="1"/>
        </p:nvSpPr>
        <p:spPr bwMode="auto">
          <a:xfrm>
            <a:off x="5173663" y="298450"/>
            <a:ext cx="585787" cy="711200"/>
          </a:xfrm>
          <a:custGeom>
            <a:avLst/>
            <a:gdLst>
              <a:gd name="T0" fmla="*/ 160 w 438"/>
              <a:gd name="T1" fmla="*/ 106 h 528"/>
              <a:gd name="T2" fmla="*/ 0 w 438"/>
              <a:gd name="T3" fmla="*/ 106 h 528"/>
              <a:gd name="T4" fmla="*/ 0 w 438"/>
              <a:gd name="T5" fmla="*/ 0 h 528"/>
              <a:gd name="T6" fmla="*/ 438 w 438"/>
              <a:gd name="T7" fmla="*/ 0 h 528"/>
              <a:gd name="T8" fmla="*/ 438 w 438"/>
              <a:gd name="T9" fmla="*/ 106 h 528"/>
              <a:gd name="T10" fmla="*/ 276 w 438"/>
              <a:gd name="T11" fmla="*/ 106 h 528"/>
              <a:gd name="T12" fmla="*/ 276 w 438"/>
              <a:gd name="T13" fmla="*/ 528 h 528"/>
              <a:gd name="T14" fmla="*/ 160 w 438"/>
              <a:gd name="T15" fmla="*/ 528 h 528"/>
              <a:gd name="T16" fmla="*/ 160 w 438"/>
              <a:gd name="T17" fmla="*/ 106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528">
                <a:moveTo>
                  <a:pt x="160" y="106"/>
                </a:moveTo>
                <a:lnTo>
                  <a:pt x="0" y="106"/>
                </a:lnTo>
                <a:lnTo>
                  <a:pt x="0" y="0"/>
                </a:lnTo>
                <a:lnTo>
                  <a:pt x="438" y="0"/>
                </a:lnTo>
                <a:lnTo>
                  <a:pt x="438" y="106"/>
                </a:lnTo>
                <a:lnTo>
                  <a:pt x="276" y="106"/>
                </a:lnTo>
                <a:lnTo>
                  <a:pt x="276" y="528"/>
                </a:lnTo>
                <a:lnTo>
                  <a:pt x="160" y="528"/>
                </a:lnTo>
                <a:lnTo>
                  <a:pt x="160" y="106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8" name="Freeform 239"/>
          <p:cNvSpPr>
            <a:spLocks/>
          </p:cNvSpPr>
          <p:nvPr userDrawn="1"/>
        </p:nvSpPr>
        <p:spPr bwMode="auto">
          <a:xfrm>
            <a:off x="5849938" y="298450"/>
            <a:ext cx="612775" cy="711200"/>
          </a:xfrm>
          <a:custGeom>
            <a:avLst/>
            <a:gdLst>
              <a:gd name="T0" fmla="*/ 0 w 458"/>
              <a:gd name="T1" fmla="*/ 0 h 528"/>
              <a:gd name="T2" fmla="*/ 242 w 458"/>
              <a:gd name="T3" fmla="*/ 0 h 528"/>
              <a:gd name="T4" fmla="*/ 242 w 458"/>
              <a:gd name="T5" fmla="*/ 0 h 528"/>
              <a:gd name="T6" fmla="*/ 268 w 458"/>
              <a:gd name="T7" fmla="*/ 0 h 528"/>
              <a:gd name="T8" fmla="*/ 290 w 458"/>
              <a:gd name="T9" fmla="*/ 4 h 528"/>
              <a:gd name="T10" fmla="*/ 312 w 458"/>
              <a:gd name="T11" fmla="*/ 8 h 528"/>
              <a:gd name="T12" fmla="*/ 332 w 458"/>
              <a:gd name="T13" fmla="*/ 14 h 528"/>
              <a:gd name="T14" fmla="*/ 350 w 458"/>
              <a:gd name="T15" fmla="*/ 22 h 528"/>
              <a:gd name="T16" fmla="*/ 368 w 458"/>
              <a:gd name="T17" fmla="*/ 30 h 528"/>
              <a:gd name="T18" fmla="*/ 382 w 458"/>
              <a:gd name="T19" fmla="*/ 40 h 528"/>
              <a:gd name="T20" fmla="*/ 396 w 458"/>
              <a:gd name="T21" fmla="*/ 54 h 528"/>
              <a:gd name="T22" fmla="*/ 396 w 458"/>
              <a:gd name="T23" fmla="*/ 54 h 528"/>
              <a:gd name="T24" fmla="*/ 408 w 458"/>
              <a:gd name="T25" fmla="*/ 64 h 528"/>
              <a:gd name="T26" fmla="*/ 416 w 458"/>
              <a:gd name="T27" fmla="*/ 78 h 528"/>
              <a:gd name="T28" fmla="*/ 424 w 458"/>
              <a:gd name="T29" fmla="*/ 92 h 528"/>
              <a:gd name="T30" fmla="*/ 430 w 458"/>
              <a:gd name="T31" fmla="*/ 106 h 528"/>
              <a:gd name="T32" fmla="*/ 436 w 458"/>
              <a:gd name="T33" fmla="*/ 122 h 528"/>
              <a:gd name="T34" fmla="*/ 440 w 458"/>
              <a:gd name="T35" fmla="*/ 138 h 528"/>
              <a:gd name="T36" fmla="*/ 442 w 458"/>
              <a:gd name="T37" fmla="*/ 156 h 528"/>
              <a:gd name="T38" fmla="*/ 442 w 458"/>
              <a:gd name="T39" fmla="*/ 174 h 528"/>
              <a:gd name="T40" fmla="*/ 442 w 458"/>
              <a:gd name="T41" fmla="*/ 176 h 528"/>
              <a:gd name="T42" fmla="*/ 442 w 458"/>
              <a:gd name="T43" fmla="*/ 176 h 528"/>
              <a:gd name="T44" fmla="*/ 440 w 458"/>
              <a:gd name="T45" fmla="*/ 206 h 528"/>
              <a:gd name="T46" fmla="*/ 434 w 458"/>
              <a:gd name="T47" fmla="*/ 234 h 528"/>
              <a:gd name="T48" fmla="*/ 424 w 458"/>
              <a:gd name="T49" fmla="*/ 258 h 528"/>
              <a:gd name="T50" fmla="*/ 410 w 458"/>
              <a:gd name="T51" fmla="*/ 280 h 528"/>
              <a:gd name="T52" fmla="*/ 394 w 458"/>
              <a:gd name="T53" fmla="*/ 300 h 528"/>
              <a:gd name="T54" fmla="*/ 374 w 458"/>
              <a:gd name="T55" fmla="*/ 316 h 528"/>
              <a:gd name="T56" fmla="*/ 352 w 458"/>
              <a:gd name="T57" fmla="*/ 330 h 528"/>
              <a:gd name="T58" fmla="*/ 328 w 458"/>
              <a:gd name="T59" fmla="*/ 340 h 528"/>
              <a:gd name="T60" fmla="*/ 458 w 458"/>
              <a:gd name="T61" fmla="*/ 528 h 528"/>
              <a:gd name="T62" fmla="*/ 322 w 458"/>
              <a:gd name="T63" fmla="*/ 528 h 528"/>
              <a:gd name="T64" fmla="*/ 208 w 458"/>
              <a:gd name="T65" fmla="*/ 360 h 528"/>
              <a:gd name="T66" fmla="*/ 118 w 458"/>
              <a:gd name="T67" fmla="*/ 360 h 528"/>
              <a:gd name="T68" fmla="*/ 118 w 458"/>
              <a:gd name="T69" fmla="*/ 528 h 528"/>
              <a:gd name="T70" fmla="*/ 0 w 458"/>
              <a:gd name="T71" fmla="*/ 528 h 528"/>
              <a:gd name="T72" fmla="*/ 0 w 458"/>
              <a:gd name="T73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58" h="528">
                <a:moveTo>
                  <a:pt x="0" y="0"/>
                </a:moveTo>
                <a:lnTo>
                  <a:pt x="242" y="0"/>
                </a:lnTo>
                <a:lnTo>
                  <a:pt x="242" y="0"/>
                </a:lnTo>
                <a:lnTo>
                  <a:pt x="268" y="0"/>
                </a:lnTo>
                <a:lnTo>
                  <a:pt x="290" y="4"/>
                </a:lnTo>
                <a:lnTo>
                  <a:pt x="312" y="8"/>
                </a:lnTo>
                <a:lnTo>
                  <a:pt x="332" y="14"/>
                </a:lnTo>
                <a:lnTo>
                  <a:pt x="350" y="22"/>
                </a:lnTo>
                <a:lnTo>
                  <a:pt x="368" y="30"/>
                </a:lnTo>
                <a:lnTo>
                  <a:pt x="382" y="40"/>
                </a:lnTo>
                <a:lnTo>
                  <a:pt x="396" y="54"/>
                </a:lnTo>
                <a:lnTo>
                  <a:pt x="396" y="54"/>
                </a:lnTo>
                <a:lnTo>
                  <a:pt x="408" y="64"/>
                </a:lnTo>
                <a:lnTo>
                  <a:pt x="416" y="78"/>
                </a:lnTo>
                <a:lnTo>
                  <a:pt x="424" y="92"/>
                </a:lnTo>
                <a:lnTo>
                  <a:pt x="430" y="106"/>
                </a:lnTo>
                <a:lnTo>
                  <a:pt x="436" y="122"/>
                </a:lnTo>
                <a:lnTo>
                  <a:pt x="440" y="138"/>
                </a:lnTo>
                <a:lnTo>
                  <a:pt x="442" y="156"/>
                </a:lnTo>
                <a:lnTo>
                  <a:pt x="442" y="174"/>
                </a:lnTo>
                <a:lnTo>
                  <a:pt x="442" y="176"/>
                </a:lnTo>
                <a:lnTo>
                  <a:pt x="442" y="176"/>
                </a:lnTo>
                <a:lnTo>
                  <a:pt x="440" y="206"/>
                </a:lnTo>
                <a:lnTo>
                  <a:pt x="434" y="234"/>
                </a:lnTo>
                <a:lnTo>
                  <a:pt x="424" y="258"/>
                </a:lnTo>
                <a:lnTo>
                  <a:pt x="410" y="280"/>
                </a:lnTo>
                <a:lnTo>
                  <a:pt x="394" y="300"/>
                </a:lnTo>
                <a:lnTo>
                  <a:pt x="374" y="316"/>
                </a:lnTo>
                <a:lnTo>
                  <a:pt x="352" y="330"/>
                </a:lnTo>
                <a:lnTo>
                  <a:pt x="328" y="340"/>
                </a:lnTo>
                <a:lnTo>
                  <a:pt x="458" y="528"/>
                </a:lnTo>
                <a:lnTo>
                  <a:pt x="322" y="528"/>
                </a:lnTo>
                <a:lnTo>
                  <a:pt x="208" y="360"/>
                </a:lnTo>
                <a:lnTo>
                  <a:pt x="118" y="360"/>
                </a:lnTo>
                <a:lnTo>
                  <a:pt x="118" y="528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9" name="Freeform 240"/>
          <p:cNvSpPr>
            <a:spLocks/>
          </p:cNvSpPr>
          <p:nvPr userDrawn="1"/>
        </p:nvSpPr>
        <p:spPr bwMode="auto">
          <a:xfrm>
            <a:off x="6007100" y="439738"/>
            <a:ext cx="276225" cy="203200"/>
          </a:xfrm>
          <a:custGeom>
            <a:avLst/>
            <a:gdLst>
              <a:gd name="T0" fmla="*/ 118 w 206"/>
              <a:gd name="T1" fmla="*/ 152 h 152"/>
              <a:gd name="T2" fmla="*/ 118 w 206"/>
              <a:gd name="T3" fmla="*/ 152 h 152"/>
              <a:gd name="T4" fmla="*/ 138 w 206"/>
              <a:gd name="T5" fmla="*/ 152 h 152"/>
              <a:gd name="T6" fmla="*/ 154 w 206"/>
              <a:gd name="T7" fmla="*/ 148 h 152"/>
              <a:gd name="T8" fmla="*/ 170 w 206"/>
              <a:gd name="T9" fmla="*/ 140 h 152"/>
              <a:gd name="T10" fmla="*/ 182 w 206"/>
              <a:gd name="T11" fmla="*/ 132 h 152"/>
              <a:gd name="T12" fmla="*/ 192 w 206"/>
              <a:gd name="T13" fmla="*/ 122 h 152"/>
              <a:gd name="T14" fmla="*/ 200 w 206"/>
              <a:gd name="T15" fmla="*/ 108 h 152"/>
              <a:gd name="T16" fmla="*/ 204 w 206"/>
              <a:gd name="T17" fmla="*/ 94 h 152"/>
              <a:gd name="T18" fmla="*/ 206 w 206"/>
              <a:gd name="T19" fmla="*/ 78 h 152"/>
              <a:gd name="T20" fmla="*/ 206 w 206"/>
              <a:gd name="T21" fmla="*/ 76 h 152"/>
              <a:gd name="T22" fmla="*/ 206 w 206"/>
              <a:gd name="T23" fmla="*/ 76 h 152"/>
              <a:gd name="T24" fmla="*/ 204 w 206"/>
              <a:gd name="T25" fmla="*/ 58 h 152"/>
              <a:gd name="T26" fmla="*/ 200 w 206"/>
              <a:gd name="T27" fmla="*/ 44 h 152"/>
              <a:gd name="T28" fmla="*/ 192 w 206"/>
              <a:gd name="T29" fmla="*/ 30 h 152"/>
              <a:gd name="T30" fmla="*/ 182 w 206"/>
              <a:gd name="T31" fmla="*/ 20 h 152"/>
              <a:gd name="T32" fmla="*/ 168 w 206"/>
              <a:gd name="T33" fmla="*/ 12 h 152"/>
              <a:gd name="T34" fmla="*/ 152 w 206"/>
              <a:gd name="T35" fmla="*/ 6 h 152"/>
              <a:gd name="T36" fmla="*/ 134 w 206"/>
              <a:gd name="T37" fmla="*/ 2 h 152"/>
              <a:gd name="T38" fmla="*/ 114 w 206"/>
              <a:gd name="T39" fmla="*/ 0 h 152"/>
              <a:gd name="T40" fmla="*/ 0 w 206"/>
              <a:gd name="T41" fmla="*/ 0 h 152"/>
              <a:gd name="T42" fmla="*/ 0 w 206"/>
              <a:gd name="T43" fmla="*/ 152 h 152"/>
              <a:gd name="T44" fmla="*/ 118 w 206"/>
              <a:gd name="T45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6" h="152">
                <a:moveTo>
                  <a:pt x="118" y="152"/>
                </a:moveTo>
                <a:lnTo>
                  <a:pt x="118" y="152"/>
                </a:lnTo>
                <a:lnTo>
                  <a:pt x="138" y="152"/>
                </a:lnTo>
                <a:lnTo>
                  <a:pt x="154" y="148"/>
                </a:lnTo>
                <a:lnTo>
                  <a:pt x="170" y="140"/>
                </a:lnTo>
                <a:lnTo>
                  <a:pt x="182" y="132"/>
                </a:lnTo>
                <a:lnTo>
                  <a:pt x="192" y="122"/>
                </a:lnTo>
                <a:lnTo>
                  <a:pt x="200" y="108"/>
                </a:lnTo>
                <a:lnTo>
                  <a:pt x="204" y="94"/>
                </a:lnTo>
                <a:lnTo>
                  <a:pt x="206" y="78"/>
                </a:lnTo>
                <a:lnTo>
                  <a:pt x="206" y="76"/>
                </a:lnTo>
                <a:lnTo>
                  <a:pt x="206" y="76"/>
                </a:lnTo>
                <a:lnTo>
                  <a:pt x="204" y="58"/>
                </a:lnTo>
                <a:lnTo>
                  <a:pt x="200" y="44"/>
                </a:lnTo>
                <a:lnTo>
                  <a:pt x="192" y="30"/>
                </a:lnTo>
                <a:lnTo>
                  <a:pt x="182" y="20"/>
                </a:lnTo>
                <a:lnTo>
                  <a:pt x="168" y="12"/>
                </a:lnTo>
                <a:lnTo>
                  <a:pt x="152" y="6"/>
                </a:lnTo>
                <a:lnTo>
                  <a:pt x="134" y="2"/>
                </a:lnTo>
                <a:lnTo>
                  <a:pt x="114" y="0"/>
                </a:lnTo>
                <a:lnTo>
                  <a:pt x="0" y="0"/>
                </a:lnTo>
                <a:lnTo>
                  <a:pt x="0" y="152"/>
                </a:lnTo>
                <a:lnTo>
                  <a:pt x="118" y="152"/>
                </a:lnTo>
                <a:close/>
              </a:path>
            </a:pathLst>
          </a:custGeom>
          <a:solidFill>
            <a:srgbClr val="33535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" name="Freeform 241"/>
          <p:cNvSpPr>
            <a:spLocks/>
          </p:cNvSpPr>
          <p:nvPr userDrawn="1"/>
        </p:nvSpPr>
        <p:spPr bwMode="auto">
          <a:xfrm>
            <a:off x="6462713" y="298450"/>
            <a:ext cx="700087" cy="711200"/>
          </a:xfrm>
          <a:custGeom>
            <a:avLst/>
            <a:gdLst>
              <a:gd name="T0" fmla="*/ 204 w 524"/>
              <a:gd name="T1" fmla="*/ 320 h 528"/>
              <a:gd name="T2" fmla="*/ 0 w 524"/>
              <a:gd name="T3" fmla="*/ 0 h 528"/>
              <a:gd name="T4" fmla="*/ 136 w 524"/>
              <a:gd name="T5" fmla="*/ 0 h 528"/>
              <a:gd name="T6" fmla="*/ 262 w 524"/>
              <a:gd name="T7" fmla="*/ 212 h 528"/>
              <a:gd name="T8" fmla="*/ 390 w 524"/>
              <a:gd name="T9" fmla="*/ 0 h 528"/>
              <a:gd name="T10" fmla="*/ 524 w 524"/>
              <a:gd name="T11" fmla="*/ 0 h 528"/>
              <a:gd name="T12" fmla="*/ 320 w 524"/>
              <a:gd name="T13" fmla="*/ 318 h 528"/>
              <a:gd name="T14" fmla="*/ 320 w 524"/>
              <a:gd name="T15" fmla="*/ 528 h 528"/>
              <a:gd name="T16" fmla="*/ 204 w 524"/>
              <a:gd name="T17" fmla="*/ 528 h 528"/>
              <a:gd name="T18" fmla="*/ 204 w 524"/>
              <a:gd name="T19" fmla="*/ 32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4" h="528">
                <a:moveTo>
                  <a:pt x="204" y="320"/>
                </a:moveTo>
                <a:lnTo>
                  <a:pt x="0" y="0"/>
                </a:lnTo>
                <a:lnTo>
                  <a:pt x="136" y="0"/>
                </a:lnTo>
                <a:lnTo>
                  <a:pt x="262" y="212"/>
                </a:lnTo>
                <a:lnTo>
                  <a:pt x="390" y="0"/>
                </a:lnTo>
                <a:lnTo>
                  <a:pt x="524" y="0"/>
                </a:lnTo>
                <a:lnTo>
                  <a:pt x="320" y="318"/>
                </a:lnTo>
                <a:lnTo>
                  <a:pt x="320" y="528"/>
                </a:lnTo>
                <a:lnTo>
                  <a:pt x="204" y="528"/>
                </a:lnTo>
                <a:lnTo>
                  <a:pt x="204" y="320"/>
                </a:lnTo>
                <a:close/>
              </a:path>
            </a:pathLst>
          </a:custGeom>
          <a:solidFill>
            <a:srgbClr val="F7D300"/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1" name="Rectangle 41"/>
          <p:cNvSpPr>
            <a:spLocks noChangeArrowheads="1"/>
          </p:cNvSpPr>
          <p:nvPr userDrawn="1"/>
        </p:nvSpPr>
        <p:spPr bwMode="auto">
          <a:xfrm>
            <a:off x="7450138" y="273050"/>
            <a:ext cx="1366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latin typeface="Arial Black" pitchFamily="34" charset="0"/>
              </a:rPr>
              <a:t>Gilbert </a:t>
            </a:r>
          </a:p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latin typeface="Arial Black" pitchFamily="34" charset="0"/>
              </a:rPr>
              <a:t>Kirss </a:t>
            </a:r>
          </a:p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latin typeface="Arial Black" pitchFamily="34" charset="0"/>
              </a:rPr>
              <a:t>Foster</a:t>
            </a:r>
            <a:endParaRPr lang="en-US" sz="2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7" name="Subtitle 2"/>
          <p:cNvSpPr>
            <a:spLocks noGrp="1"/>
          </p:cNvSpPr>
          <p:nvPr>
            <p:ph type="subTitle" idx="1"/>
          </p:nvPr>
        </p:nvSpPr>
        <p:spPr>
          <a:xfrm>
            <a:off x="762000" y="5486400"/>
            <a:ext cx="6400800" cy="12954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202" y="4419600"/>
            <a:ext cx="1419598" cy="1066800"/>
          </a:xfrm>
          <a:effectLst/>
        </p:spPr>
        <p:txBody>
          <a:bodyPr lIns="0" tIns="0" rIns="0" bIns="0"/>
          <a:lstStyle>
            <a:lvl1pPr algn="r">
              <a:defRPr sz="6600">
                <a:solidFill>
                  <a:srgbClr val="F7D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7C795-9C84-4FCF-8BA8-85A9B7914C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20B8C-3054-4CC1-A4C8-B334E7980A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DAA07-E53D-4E25-8A3F-D35489787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1907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4198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AEDB2-16C6-4AC9-92CE-795F9262D0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B1B50-4AE2-40B1-BF67-58FBA0E51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600FF-B67B-4A20-96B8-C3163373D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9B40-8090-4B9A-AA21-76A5ED306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86657-CACB-478C-8ABB-733849D18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3962400" cy="2011362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DDF32-EB19-4946-B63D-74C74C0EE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971F-B133-4D19-82B9-02167C1B1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0E6F-5070-41DF-AEDA-4903860DA7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9F197-5AE6-4DE7-BDC8-CF0058641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0CEE-271B-491C-9A23-E786C3398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D4C19-B17E-466C-AB9E-3C422809B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625"/>
            <a:ext cx="7620000" cy="869950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8686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C87E8-FA2D-4647-8D03-E03559F4D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99A79-92A5-45C5-BB90-94CED1B07D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F29BE-7BED-4DC4-85AB-280BCA068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D7BD-5782-441F-B6A2-4B9E54EB8E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CC201-354F-459C-8236-9BD4FE9632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A8DC6-D189-462C-A436-E3C0945252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4079B-F694-4832-9978-0711EC1963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7"/>
          <p:cNvSpPr>
            <a:spLocks noChangeArrowheads="1"/>
          </p:cNvSpPr>
          <p:nvPr userDrawn="1"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335359"/>
          </a:solidFill>
          <a:ln>
            <a:solidFill>
              <a:srgbClr val="335359"/>
            </a:solidFill>
          </a:ln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6" name="Rectangle 27"/>
          <p:cNvSpPr>
            <a:spLocks noChangeArrowheads="1"/>
          </p:cNvSpPr>
          <p:nvPr userDrawn="1"/>
        </p:nvSpPr>
        <p:spPr bwMode="auto">
          <a:xfrm>
            <a:off x="0" y="-152400"/>
            <a:ext cx="9144000" cy="1371600"/>
          </a:xfrm>
          <a:prstGeom prst="rect">
            <a:avLst/>
          </a:prstGeom>
          <a:solidFill>
            <a:srgbClr val="335359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 sz="1600"/>
          </a:p>
        </p:txBody>
      </p:sp>
      <p:sp>
        <p:nvSpPr>
          <p:cNvPr id="10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20650"/>
            <a:ext cx="6581775" cy="1066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  <a:ext uri="{91240B29-F687-4f45-9708-019B960494DF}"/>
          </a:extLst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9388"/>
            <a:ext cx="8686800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1440" tIns="18288" rIns="91440" bIns="18288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100" b="1" smtClean="0">
                <a:solidFill>
                  <a:srgbClr val="F7D300"/>
                </a:solidFill>
              </a:defRPr>
            </a:lvl1pPr>
          </a:lstStyle>
          <a:p>
            <a:pPr>
              <a:defRPr/>
            </a:pPr>
            <a:fld id="{FC0EC705-6656-4F9C-8F34-A3370EDB59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48600" y="76200"/>
            <a:ext cx="1143000" cy="990600"/>
            <a:chOff x="7687152" y="136449"/>
            <a:chExt cx="1221083" cy="119264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 rot="1164575">
              <a:off x="7687152" y="196992"/>
              <a:ext cx="1221083" cy="107156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/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rot="1164575">
              <a:off x="7734223" y="244063"/>
              <a:ext cx="1126941" cy="977421"/>
            </a:xfrm>
            <a:custGeom>
              <a:avLst/>
              <a:gdLst>
                <a:gd name="T0" fmla="*/ 204 w 814"/>
                <a:gd name="T1" fmla="*/ 706 h 706"/>
                <a:gd name="T2" fmla="*/ 0 w 814"/>
                <a:gd name="T3" fmla="*/ 352 h 706"/>
                <a:gd name="T4" fmla="*/ 204 w 814"/>
                <a:gd name="T5" fmla="*/ 0 h 706"/>
                <a:gd name="T6" fmla="*/ 612 w 814"/>
                <a:gd name="T7" fmla="*/ 0 h 706"/>
                <a:gd name="T8" fmla="*/ 814 w 814"/>
                <a:gd name="T9" fmla="*/ 352 h 706"/>
                <a:gd name="T10" fmla="*/ 612 w 814"/>
                <a:gd name="T11" fmla="*/ 706 h 706"/>
                <a:gd name="T12" fmla="*/ 204 w 814"/>
                <a:gd name="T13" fmla="*/ 70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" h="706">
                  <a:moveTo>
                    <a:pt x="204" y="706"/>
                  </a:moveTo>
                  <a:lnTo>
                    <a:pt x="0" y="352"/>
                  </a:lnTo>
                  <a:lnTo>
                    <a:pt x="204" y="0"/>
                  </a:lnTo>
                  <a:lnTo>
                    <a:pt x="612" y="0"/>
                  </a:lnTo>
                  <a:lnTo>
                    <a:pt x="814" y="352"/>
                  </a:lnTo>
                  <a:lnTo>
                    <a:pt x="612" y="706"/>
                  </a:lnTo>
                  <a:lnTo>
                    <a:pt x="204" y="706"/>
                  </a:lnTo>
                  <a:close/>
                </a:path>
              </a:pathLst>
            </a:custGeom>
            <a:noFill/>
            <a:ln w="28575">
              <a:solidFill>
                <a:srgbClr val="FCEA1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rot="1164575">
              <a:off x="8361513" y="1246031"/>
              <a:ext cx="80298" cy="83067"/>
            </a:xfrm>
            <a:custGeom>
              <a:avLst/>
              <a:gdLst>
                <a:gd name="T0" fmla="*/ 58 w 58"/>
                <a:gd name="T1" fmla="*/ 30 h 60"/>
                <a:gd name="T2" fmla="*/ 58 w 58"/>
                <a:gd name="T3" fmla="*/ 30 h 60"/>
                <a:gd name="T4" fmla="*/ 58 w 58"/>
                <a:gd name="T5" fmla="*/ 36 h 60"/>
                <a:gd name="T6" fmla="*/ 56 w 58"/>
                <a:gd name="T7" fmla="*/ 42 h 60"/>
                <a:gd name="T8" fmla="*/ 50 w 58"/>
                <a:gd name="T9" fmla="*/ 50 h 60"/>
                <a:gd name="T10" fmla="*/ 40 w 58"/>
                <a:gd name="T11" fmla="*/ 58 h 60"/>
                <a:gd name="T12" fmla="*/ 36 w 58"/>
                <a:gd name="T13" fmla="*/ 58 h 60"/>
                <a:gd name="T14" fmla="*/ 30 w 58"/>
                <a:gd name="T15" fmla="*/ 60 h 60"/>
                <a:gd name="T16" fmla="*/ 30 w 58"/>
                <a:gd name="T17" fmla="*/ 60 h 60"/>
                <a:gd name="T18" fmla="*/ 24 w 58"/>
                <a:gd name="T19" fmla="*/ 58 h 60"/>
                <a:gd name="T20" fmla="*/ 18 w 58"/>
                <a:gd name="T21" fmla="*/ 58 h 60"/>
                <a:gd name="T22" fmla="*/ 8 w 58"/>
                <a:gd name="T23" fmla="*/ 50 h 60"/>
                <a:gd name="T24" fmla="*/ 2 w 58"/>
                <a:gd name="T25" fmla="*/ 42 h 60"/>
                <a:gd name="T26" fmla="*/ 0 w 58"/>
                <a:gd name="T27" fmla="*/ 36 h 60"/>
                <a:gd name="T28" fmla="*/ 0 w 58"/>
                <a:gd name="T29" fmla="*/ 30 h 60"/>
                <a:gd name="T30" fmla="*/ 0 w 58"/>
                <a:gd name="T31" fmla="*/ 30 h 60"/>
                <a:gd name="T32" fmla="*/ 0 w 58"/>
                <a:gd name="T33" fmla="*/ 24 h 60"/>
                <a:gd name="T34" fmla="*/ 2 w 58"/>
                <a:gd name="T35" fmla="*/ 18 h 60"/>
                <a:gd name="T36" fmla="*/ 8 w 58"/>
                <a:gd name="T37" fmla="*/ 10 h 60"/>
                <a:gd name="T38" fmla="*/ 18 w 58"/>
                <a:gd name="T39" fmla="*/ 2 h 60"/>
                <a:gd name="T40" fmla="*/ 24 w 58"/>
                <a:gd name="T41" fmla="*/ 2 h 60"/>
                <a:gd name="T42" fmla="*/ 30 w 58"/>
                <a:gd name="T43" fmla="*/ 0 h 60"/>
                <a:gd name="T44" fmla="*/ 30 w 58"/>
                <a:gd name="T45" fmla="*/ 0 h 60"/>
                <a:gd name="T46" fmla="*/ 36 w 58"/>
                <a:gd name="T47" fmla="*/ 2 h 60"/>
                <a:gd name="T48" fmla="*/ 40 w 58"/>
                <a:gd name="T49" fmla="*/ 2 h 60"/>
                <a:gd name="T50" fmla="*/ 50 w 58"/>
                <a:gd name="T51" fmla="*/ 10 h 60"/>
                <a:gd name="T52" fmla="*/ 56 w 58"/>
                <a:gd name="T53" fmla="*/ 18 h 60"/>
                <a:gd name="T54" fmla="*/ 58 w 58"/>
                <a:gd name="T55" fmla="*/ 24 h 60"/>
                <a:gd name="T56" fmla="*/ 58 w 58"/>
                <a:gd name="T57" fmla="*/ 30 h 60"/>
                <a:gd name="T58" fmla="*/ 58 w 58"/>
                <a:gd name="T59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30"/>
                  </a:lnTo>
                  <a:lnTo>
                    <a:pt x="58" y="36"/>
                  </a:lnTo>
                  <a:lnTo>
                    <a:pt x="56" y="42"/>
                  </a:lnTo>
                  <a:lnTo>
                    <a:pt x="50" y="50"/>
                  </a:lnTo>
                  <a:lnTo>
                    <a:pt x="40" y="58"/>
                  </a:lnTo>
                  <a:lnTo>
                    <a:pt x="36" y="58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8" y="50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18" y="2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50" y="10"/>
                  </a:lnTo>
                  <a:lnTo>
                    <a:pt x="56" y="18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CEA10"/>
            </a:solidFill>
            <a:ln w="38100">
              <a:solidFill>
                <a:srgbClr val="FCEA1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 rot="1164575">
              <a:off x="8790297" y="880336"/>
              <a:ext cx="80298" cy="80298"/>
            </a:xfrm>
            <a:custGeom>
              <a:avLst/>
              <a:gdLst>
                <a:gd name="T0" fmla="*/ 58 w 58"/>
                <a:gd name="T1" fmla="*/ 28 h 58"/>
                <a:gd name="T2" fmla="*/ 58 w 58"/>
                <a:gd name="T3" fmla="*/ 28 h 58"/>
                <a:gd name="T4" fmla="*/ 58 w 58"/>
                <a:gd name="T5" fmla="*/ 34 h 58"/>
                <a:gd name="T6" fmla="*/ 56 w 58"/>
                <a:gd name="T7" fmla="*/ 40 h 58"/>
                <a:gd name="T8" fmla="*/ 50 w 58"/>
                <a:gd name="T9" fmla="*/ 50 h 58"/>
                <a:gd name="T10" fmla="*/ 40 w 58"/>
                <a:gd name="T11" fmla="*/ 56 h 58"/>
                <a:gd name="T12" fmla="*/ 34 w 58"/>
                <a:gd name="T13" fmla="*/ 58 h 58"/>
                <a:gd name="T14" fmla="*/ 28 w 58"/>
                <a:gd name="T15" fmla="*/ 58 h 58"/>
                <a:gd name="T16" fmla="*/ 28 w 58"/>
                <a:gd name="T17" fmla="*/ 58 h 58"/>
                <a:gd name="T18" fmla="*/ 24 w 58"/>
                <a:gd name="T19" fmla="*/ 58 h 58"/>
                <a:gd name="T20" fmla="*/ 18 w 58"/>
                <a:gd name="T21" fmla="*/ 56 h 58"/>
                <a:gd name="T22" fmla="*/ 8 w 58"/>
                <a:gd name="T23" fmla="*/ 50 h 58"/>
                <a:gd name="T24" fmla="*/ 2 w 58"/>
                <a:gd name="T25" fmla="*/ 40 h 58"/>
                <a:gd name="T26" fmla="*/ 0 w 58"/>
                <a:gd name="T27" fmla="*/ 34 h 58"/>
                <a:gd name="T28" fmla="*/ 0 w 58"/>
                <a:gd name="T29" fmla="*/ 28 h 58"/>
                <a:gd name="T30" fmla="*/ 0 w 58"/>
                <a:gd name="T31" fmla="*/ 28 h 58"/>
                <a:gd name="T32" fmla="*/ 0 w 58"/>
                <a:gd name="T33" fmla="*/ 22 h 58"/>
                <a:gd name="T34" fmla="*/ 2 w 58"/>
                <a:gd name="T35" fmla="*/ 18 h 58"/>
                <a:gd name="T36" fmla="*/ 8 w 58"/>
                <a:gd name="T37" fmla="*/ 8 h 58"/>
                <a:gd name="T38" fmla="*/ 18 w 58"/>
                <a:gd name="T39" fmla="*/ 2 h 58"/>
                <a:gd name="T40" fmla="*/ 24 w 58"/>
                <a:gd name="T41" fmla="*/ 0 h 58"/>
                <a:gd name="T42" fmla="*/ 28 w 58"/>
                <a:gd name="T43" fmla="*/ 0 h 58"/>
                <a:gd name="T44" fmla="*/ 28 w 58"/>
                <a:gd name="T45" fmla="*/ 0 h 58"/>
                <a:gd name="T46" fmla="*/ 34 w 58"/>
                <a:gd name="T47" fmla="*/ 0 h 58"/>
                <a:gd name="T48" fmla="*/ 40 w 58"/>
                <a:gd name="T49" fmla="*/ 2 h 58"/>
                <a:gd name="T50" fmla="*/ 50 w 58"/>
                <a:gd name="T51" fmla="*/ 8 h 58"/>
                <a:gd name="T52" fmla="*/ 56 w 58"/>
                <a:gd name="T53" fmla="*/ 18 h 58"/>
                <a:gd name="T54" fmla="*/ 58 w 58"/>
                <a:gd name="T55" fmla="*/ 22 h 58"/>
                <a:gd name="T56" fmla="*/ 58 w 58"/>
                <a:gd name="T57" fmla="*/ 28 h 58"/>
                <a:gd name="T58" fmla="*/ 58 w 58"/>
                <a:gd name="T5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8"/>
                  </a:lnTo>
                  <a:lnTo>
                    <a:pt x="58" y="34"/>
                  </a:lnTo>
                  <a:lnTo>
                    <a:pt x="56" y="40"/>
                  </a:lnTo>
                  <a:lnTo>
                    <a:pt x="50" y="50"/>
                  </a:lnTo>
                  <a:lnTo>
                    <a:pt x="40" y="56"/>
                  </a:lnTo>
                  <a:lnTo>
                    <a:pt x="34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18" y="56"/>
                  </a:lnTo>
                  <a:lnTo>
                    <a:pt x="8" y="50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50" y="8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58" y="28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CEA10"/>
            </a:solidFill>
            <a:ln w="38100">
              <a:solidFill>
                <a:srgbClr val="FCEA1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 rot="1164575">
              <a:off x="8686328" y="324161"/>
              <a:ext cx="80298" cy="83067"/>
            </a:xfrm>
            <a:custGeom>
              <a:avLst/>
              <a:gdLst>
                <a:gd name="T0" fmla="*/ 58 w 58"/>
                <a:gd name="T1" fmla="*/ 30 h 60"/>
                <a:gd name="T2" fmla="*/ 58 w 58"/>
                <a:gd name="T3" fmla="*/ 30 h 60"/>
                <a:gd name="T4" fmla="*/ 58 w 58"/>
                <a:gd name="T5" fmla="*/ 36 h 60"/>
                <a:gd name="T6" fmla="*/ 56 w 58"/>
                <a:gd name="T7" fmla="*/ 42 h 60"/>
                <a:gd name="T8" fmla="*/ 50 w 58"/>
                <a:gd name="T9" fmla="*/ 50 h 60"/>
                <a:gd name="T10" fmla="*/ 40 w 58"/>
                <a:gd name="T11" fmla="*/ 56 h 60"/>
                <a:gd name="T12" fmla="*/ 36 w 58"/>
                <a:gd name="T13" fmla="*/ 58 h 60"/>
                <a:gd name="T14" fmla="*/ 30 w 58"/>
                <a:gd name="T15" fmla="*/ 60 h 60"/>
                <a:gd name="T16" fmla="*/ 30 w 58"/>
                <a:gd name="T17" fmla="*/ 60 h 60"/>
                <a:gd name="T18" fmla="*/ 24 w 58"/>
                <a:gd name="T19" fmla="*/ 58 h 60"/>
                <a:gd name="T20" fmla="*/ 18 w 58"/>
                <a:gd name="T21" fmla="*/ 56 h 60"/>
                <a:gd name="T22" fmla="*/ 8 w 58"/>
                <a:gd name="T23" fmla="*/ 50 h 60"/>
                <a:gd name="T24" fmla="*/ 2 w 58"/>
                <a:gd name="T25" fmla="*/ 42 h 60"/>
                <a:gd name="T26" fmla="*/ 0 w 58"/>
                <a:gd name="T27" fmla="*/ 36 h 60"/>
                <a:gd name="T28" fmla="*/ 0 w 58"/>
                <a:gd name="T29" fmla="*/ 30 h 60"/>
                <a:gd name="T30" fmla="*/ 0 w 58"/>
                <a:gd name="T31" fmla="*/ 30 h 60"/>
                <a:gd name="T32" fmla="*/ 0 w 58"/>
                <a:gd name="T33" fmla="*/ 24 h 60"/>
                <a:gd name="T34" fmla="*/ 2 w 58"/>
                <a:gd name="T35" fmla="*/ 18 h 60"/>
                <a:gd name="T36" fmla="*/ 8 w 58"/>
                <a:gd name="T37" fmla="*/ 10 h 60"/>
                <a:gd name="T38" fmla="*/ 18 w 58"/>
                <a:gd name="T39" fmla="*/ 2 h 60"/>
                <a:gd name="T40" fmla="*/ 24 w 58"/>
                <a:gd name="T41" fmla="*/ 2 h 60"/>
                <a:gd name="T42" fmla="*/ 30 w 58"/>
                <a:gd name="T43" fmla="*/ 0 h 60"/>
                <a:gd name="T44" fmla="*/ 30 w 58"/>
                <a:gd name="T45" fmla="*/ 0 h 60"/>
                <a:gd name="T46" fmla="*/ 36 w 58"/>
                <a:gd name="T47" fmla="*/ 2 h 60"/>
                <a:gd name="T48" fmla="*/ 40 w 58"/>
                <a:gd name="T49" fmla="*/ 2 h 60"/>
                <a:gd name="T50" fmla="*/ 50 w 58"/>
                <a:gd name="T51" fmla="*/ 10 h 60"/>
                <a:gd name="T52" fmla="*/ 56 w 58"/>
                <a:gd name="T53" fmla="*/ 18 h 60"/>
                <a:gd name="T54" fmla="*/ 58 w 58"/>
                <a:gd name="T55" fmla="*/ 24 h 60"/>
                <a:gd name="T56" fmla="*/ 58 w 58"/>
                <a:gd name="T57" fmla="*/ 30 h 60"/>
                <a:gd name="T58" fmla="*/ 58 w 58"/>
                <a:gd name="T59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30"/>
                  </a:lnTo>
                  <a:lnTo>
                    <a:pt x="58" y="36"/>
                  </a:lnTo>
                  <a:lnTo>
                    <a:pt x="56" y="42"/>
                  </a:lnTo>
                  <a:lnTo>
                    <a:pt x="50" y="50"/>
                  </a:lnTo>
                  <a:lnTo>
                    <a:pt x="40" y="56"/>
                  </a:lnTo>
                  <a:lnTo>
                    <a:pt x="36" y="58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8"/>
                  </a:lnTo>
                  <a:lnTo>
                    <a:pt x="18" y="56"/>
                  </a:lnTo>
                  <a:lnTo>
                    <a:pt x="8" y="50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18" y="2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50" y="10"/>
                  </a:lnTo>
                  <a:lnTo>
                    <a:pt x="56" y="18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CEA10"/>
            </a:solidFill>
            <a:ln w="38100">
              <a:solidFill>
                <a:srgbClr val="FCEA1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 rot="1164575">
              <a:off x="8153576" y="136449"/>
              <a:ext cx="80298" cy="83067"/>
            </a:xfrm>
            <a:custGeom>
              <a:avLst/>
              <a:gdLst>
                <a:gd name="T0" fmla="*/ 58 w 58"/>
                <a:gd name="T1" fmla="*/ 30 h 60"/>
                <a:gd name="T2" fmla="*/ 58 w 58"/>
                <a:gd name="T3" fmla="*/ 30 h 60"/>
                <a:gd name="T4" fmla="*/ 58 w 58"/>
                <a:gd name="T5" fmla="*/ 36 h 60"/>
                <a:gd name="T6" fmla="*/ 56 w 58"/>
                <a:gd name="T7" fmla="*/ 42 h 60"/>
                <a:gd name="T8" fmla="*/ 50 w 58"/>
                <a:gd name="T9" fmla="*/ 50 h 60"/>
                <a:gd name="T10" fmla="*/ 40 w 58"/>
                <a:gd name="T11" fmla="*/ 56 h 60"/>
                <a:gd name="T12" fmla="*/ 36 w 58"/>
                <a:gd name="T13" fmla="*/ 58 h 60"/>
                <a:gd name="T14" fmla="*/ 30 w 58"/>
                <a:gd name="T15" fmla="*/ 60 h 60"/>
                <a:gd name="T16" fmla="*/ 30 w 58"/>
                <a:gd name="T17" fmla="*/ 60 h 60"/>
                <a:gd name="T18" fmla="*/ 24 w 58"/>
                <a:gd name="T19" fmla="*/ 58 h 60"/>
                <a:gd name="T20" fmla="*/ 18 w 58"/>
                <a:gd name="T21" fmla="*/ 56 h 60"/>
                <a:gd name="T22" fmla="*/ 8 w 58"/>
                <a:gd name="T23" fmla="*/ 50 h 60"/>
                <a:gd name="T24" fmla="*/ 2 w 58"/>
                <a:gd name="T25" fmla="*/ 42 h 60"/>
                <a:gd name="T26" fmla="*/ 0 w 58"/>
                <a:gd name="T27" fmla="*/ 36 h 60"/>
                <a:gd name="T28" fmla="*/ 0 w 58"/>
                <a:gd name="T29" fmla="*/ 30 h 60"/>
                <a:gd name="T30" fmla="*/ 0 w 58"/>
                <a:gd name="T31" fmla="*/ 30 h 60"/>
                <a:gd name="T32" fmla="*/ 0 w 58"/>
                <a:gd name="T33" fmla="*/ 24 h 60"/>
                <a:gd name="T34" fmla="*/ 2 w 58"/>
                <a:gd name="T35" fmla="*/ 18 h 60"/>
                <a:gd name="T36" fmla="*/ 8 w 58"/>
                <a:gd name="T37" fmla="*/ 10 h 60"/>
                <a:gd name="T38" fmla="*/ 18 w 58"/>
                <a:gd name="T39" fmla="*/ 2 h 60"/>
                <a:gd name="T40" fmla="*/ 24 w 58"/>
                <a:gd name="T41" fmla="*/ 2 h 60"/>
                <a:gd name="T42" fmla="*/ 30 w 58"/>
                <a:gd name="T43" fmla="*/ 0 h 60"/>
                <a:gd name="T44" fmla="*/ 30 w 58"/>
                <a:gd name="T45" fmla="*/ 0 h 60"/>
                <a:gd name="T46" fmla="*/ 36 w 58"/>
                <a:gd name="T47" fmla="*/ 2 h 60"/>
                <a:gd name="T48" fmla="*/ 40 w 58"/>
                <a:gd name="T49" fmla="*/ 2 h 60"/>
                <a:gd name="T50" fmla="*/ 50 w 58"/>
                <a:gd name="T51" fmla="*/ 10 h 60"/>
                <a:gd name="T52" fmla="*/ 56 w 58"/>
                <a:gd name="T53" fmla="*/ 18 h 60"/>
                <a:gd name="T54" fmla="*/ 58 w 58"/>
                <a:gd name="T55" fmla="*/ 24 h 60"/>
                <a:gd name="T56" fmla="*/ 58 w 58"/>
                <a:gd name="T57" fmla="*/ 30 h 60"/>
                <a:gd name="T58" fmla="*/ 58 w 58"/>
                <a:gd name="T59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30"/>
                  </a:lnTo>
                  <a:lnTo>
                    <a:pt x="58" y="36"/>
                  </a:lnTo>
                  <a:lnTo>
                    <a:pt x="56" y="42"/>
                  </a:lnTo>
                  <a:lnTo>
                    <a:pt x="50" y="50"/>
                  </a:lnTo>
                  <a:lnTo>
                    <a:pt x="40" y="56"/>
                  </a:lnTo>
                  <a:lnTo>
                    <a:pt x="36" y="58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8"/>
                  </a:lnTo>
                  <a:lnTo>
                    <a:pt x="18" y="56"/>
                  </a:lnTo>
                  <a:lnTo>
                    <a:pt x="8" y="50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18" y="2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50" y="10"/>
                  </a:lnTo>
                  <a:lnTo>
                    <a:pt x="56" y="18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CEA10"/>
            </a:solidFill>
            <a:ln w="38100">
              <a:solidFill>
                <a:srgbClr val="FCEA1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 rot="1164575">
              <a:off x="7724792" y="504913"/>
              <a:ext cx="80298" cy="80298"/>
            </a:xfrm>
            <a:custGeom>
              <a:avLst/>
              <a:gdLst>
                <a:gd name="T0" fmla="*/ 58 w 58"/>
                <a:gd name="T1" fmla="*/ 28 h 58"/>
                <a:gd name="T2" fmla="*/ 58 w 58"/>
                <a:gd name="T3" fmla="*/ 28 h 58"/>
                <a:gd name="T4" fmla="*/ 58 w 58"/>
                <a:gd name="T5" fmla="*/ 34 h 58"/>
                <a:gd name="T6" fmla="*/ 56 w 58"/>
                <a:gd name="T7" fmla="*/ 40 h 58"/>
                <a:gd name="T8" fmla="*/ 50 w 58"/>
                <a:gd name="T9" fmla="*/ 50 h 58"/>
                <a:gd name="T10" fmla="*/ 42 w 58"/>
                <a:gd name="T11" fmla="*/ 56 h 58"/>
                <a:gd name="T12" fmla="*/ 36 w 58"/>
                <a:gd name="T13" fmla="*/ 58 h 58"/>
                <a:gd name="T14" fmla="*/ 30 w 58"/>
                <a:gd name="T15" fmla="*/ 58 h 58"/>
                <a:gd name="T16" fmla="*/ 30 w 58"/>
                <a:gd name="T17" fmla="*/ 58 h 58"/>
                <a:gd name="T18" fmla="*/ 24 w 58"/>
                <a:gd name="T19" fmla="*/ 58 h 58"/>
                <a:gd name="T20" fmla="*/ 18 w 58"/>
                <a:gd name="T21" fmla="*/ 56 h 58"/>
                <a:gd name="T22" fmla="*/ 8 w 58"/>
                <a:gd name="T23" fmla="*/ 50 h 58"/>
                <a:gd name="T24" fmla="*/ 2 w 58"/>
                <a:gd name="T25" fmla="*/ 40 h 58"/>
                <a:gd name="T26" fmla="*/ 0 w 58"/>
                <a:gd name="T27" fmla="*/ 34 h 58"/>
                <a:gd name="T28" fmla="*/ 0 w 58"/>
                <a:gd name="T29" fmla="*/ 28 h 58"/>
                <a:gd name="T30" fmla="*/ 0 w 58"/>
                <a:gd name="T31" fmla="*/ 28 h 58"/>
                <a:gd name="T32" fmla="*/ 0 w 58"/>
                <a:gd name="T33" fmla="*/ 22 h 58"/>
                <a:gd name="T34" fmla="*/ 2 w 58"/>
                <a:gd name="T35" fmla="*/ 18 h 58"/>
                <a:gd name="T36" fmla="*/ 8 w 58"/>
                <a:gd name="T37" fmla="*/ 8 h 58"/>
                <a:gd name="T38" fmla="*/ 18 w 58"/>
                <a:gd name="T39" fmla="*/ 2 h 58"/>
                <a:gd name="T40" fmla="*/ 24 w 58"/>
                <a:gd name="T41" fmla="*/ 0 h 58"/>
                <a:gd name="T42" fmla="*/ 30 w 58"/>
                <a:gd name="T43" fmla="*/ 0 h 58"/>
                <a:gd name="T44" fmla="*/ 30 w 58"/>
                <a:gd name="T45" fmla="*/ 0 h 58"/>
                <a:gd name="T46" fmla="*/ 36 w 58"/>
                <a:gd name="T47" fmla="*/ 0 h 58"/>
                <a:gd name="T48" fmla="*/ 42 w 58"/>
                <a:gd name="T49" fmla="*/ 2 h 58"/>
                <a:gd name="T50" fmla="*/ 50 w 58"/>
                <a:gd name="T51" fmla="*/ 8 h 58"/>
                <a:gd name="T52" fmla="*/ 56 w 58"/>
                <a:gd name="T53" fmla="*/ 18 h 58"/>
                <a:gd name="T54" fmla="*/ 58 w 58"/>
                <a:gd name="T55" fmla="*/ 22 h 58"/>
                <a:gd name="T56" fmla="*/ 58 w 58"/>
                <a:gd name="T57" fmla="*/ 28 h 58"/>
                <a:gd name="T58" fmla="*/ 58 w 58"/>
                <a:gd name="T59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8"/>
                  </a:lnTo>
                  <a:lnTo>
                    <a:pt x="58" y="34"/>
                  </a:lnTo>
                  <a:lnTo>
                    <a:pt x="56" y="40"/>
                  </a:lnTo>
                  <a:lnTo>
                    <a:pt x="50" y="50"/>
                  </a:lnTo>
                  <a:lnTo>
                    <a:pt x="42" y="56"/>
                  </a:lnTo>
                  <a:lnTo>
                    <a:pt x="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4" y="58"/>
                  </a:lnTo>
                  <a:lnTo>
                    <a:pt x="18" y="56"/>
                  </a:lnTo>
                  <a:lnTo>
                    <a:pt x="8" y="50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0" y="8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58" y="28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CEA10"/>
            </a:solidFill>
            <a:ln w="38100">
              <a:solidFill>
                <a:srgbClr val="FCEA1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 rot="1164575">
              <a:off x="7828761" y="1058320"/>
              <a:ext cx="80298" cy="83067"/>
            </a:xfrm>
            <a:custGeom>
              <a:avLst/>
              <a:gdLst>
                <a:gd name="T0" fmla="*/ 58 w 58"/>
                <a:gd name="T1" fmla="*/ 30 h 60"/>
                <a:gd name="T2" fmla="*/ 58 w 58"/>
                <a:gd name="T3" fmla="*/ 30 h 60"/>
                <a:gd name="T4" fmla="*/ 58 w 58"/>
                <a:gd name="T5" fmla="*/ 36 h 60"/>
                <a:gd name="T6" fmla="*/ 56 w 58"/>
                <a:gd name="T7" fmla="*/ 42 h 60"/>
                <a:gd name="T8" fmla="*/ 50 w 58"/>
                <a:gd name="T9" fmla="*/ 50 h 60"/>
                <a:gd name="T10" fmla="*/ 40 w 58"/>
                <a:gd name="T11" fmla="*/ 58 h 60"/>
                <a:gd name="T12" fmla="*/ 36 w 58"/>
                <a:gd name="T13" fmla="*/ 58 h 60"/>
                <a:gd name="T14" fmla="*/ 30 w 58"/>
                <a:gd name="T15" fmla="*/ 60 h 60"/>
                <a:gd name="T16" fmla="*/ 30 w 58"/>
                <a:gd name="T17" fmla="*/ 60 h 60"/>
                <a:gd name="T18" fmla="*/ 24 w 58"/>
                <a:gd name="T19" fmla="*/ 58 h 60"/>
                <a:gd name="T20" fmla="*/ 18 w 58"/>
                <a:gd name="T21" fmla="*/ 58 h 60"/>
                <a:gd name="T22" fmla="*/ 8 w 58"/>
                <a:gd name="T23" fmla="*/ 50 h 60"/>
                <a:gd name="T24" fmla="*/ 2 w 58"/>
                <a:gd name="T25" fmla="*/ 42 h 60"/>
                <a:gd name="T26" fmla="*/ 0 w 58"/>
                <a:gd name="T27" fmla="*/ 36 h 60"/>
                <a:gd name="T28" fmla="*/ 0 w 58"/>
                <a:gd name="T29" fmla="*/ 30 h 60"/>
                <a:gd name="T30" fmla="*/ 0 w 58"/>
                <a:gd name="T31" fmla="*/ 30 h 60"/>
                <a:gd name="T32" fmla="*/ 0 w 58"/>
                <a:gd name="T33" fmla="*/ 24 h 60"/>
                <a:gd name="T34" fmla="*/ 2 w 58"/>
                <a:gd name="T35" fmla="*/ 18 h 60"/>
                <a:gd name="T36" fmla="*/ 8 w 58"/>
                <a:gd name="T37" fmla="*/ 10 h 60"/>
                <a:gd name="T38" fmla="*/ 18 w 58"/>
                <a:gd name="T39" fmla="*/ 2 h 60"/>
                <a:gd name="T40" fmla="*/ 24 w 58"/>
                <a:gd name="T41" fmla="*/ 2 h 60"/>
                <a:gd name="T42" fmla="*/ 30 w 58"/>
                <a:gd name="T43" fmla="*/ 0 h 60"/>
                <a:gd name="T44" fmla="*/ 30 w 58"/>
                <a:gd name="T45" fmla="*/ 0 h 60"/>
                <a:gd name="T46" fmla="*/ 36 w 58"/>
                <a:gd name="T47" fmla="*/ 2 h 60"/>
                <a:gd name="T48" fmla="*/ 40 w 58"/>
                <a:gd name="T49" fmla="*/ 2 h 60"/>
                <a:gd name="T50" fmla="*/ 50 w 58"/>
                <a:gd name="T51" fmla="*/ 10 h 60"/>
                <a:gd name="T52" fmla="*/ 56 w 58"/>
                <a:gd name="T53" fmla="*/ 18 h 60"/>
                <a:gd name="T54" fmla="*/ 58 w 58"/>
                <a:gd name="T55" fmla="*/ 24 h 60"/>
                <a:gd name="T56" fmla="*/ 58 w 58"/>
                <a:gd name="T57" fmla="*/ 30 h 60"/>
                <a:gd name="T58" fmla="*/ 58 w 58"/>
                <a:gd name="T59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30"/>
                  </a:lnTo>
                  <a:lnTo>
                    <a:pt x="58" y="36"/>
                  </a:lnTo>
                  <a:lnTo>
                    <a:pt x="56" y="42"/>
                  </a:lnTo>
                  <a:lnTo>
                    <a:pt x="50" y="50"/>
                  </a:lnTo>
                  <a:lnTo>
                    <a:pt x="40" y="58"/>
                  </a:lnTo>
                  <a:lnTo>
                    <a:pt x="36" y="58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8"/>
                  </a:lnTo>
                  <a:lnTo>
                    <a:pt x="18" y="58"/>
                  </a:lnTo>
                  <a:lnTo>
                    <a:pt x="8" y="50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18" y="2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50" y="10"/>
                  </a:lnTo>
                  <a:lnTo>
                    <a:pt x="56" y="18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CEA10"/>
            </a:solidFill>
            <a:ln w="38100">
              <a:solidFill>
                <a:srgbClr val="FCEA1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Text Box 18"/>
          <p:cNvSpPr txBox="1">
            <a:spLocks noChangeArrowheads="1"/>
          </p:cNvSpPr>
          <p:nvPr userDrawn="1"/>
        </p:nvSpPr>
        <p:spPr bwMode="auto">
          <a:xfrm>
            <a:off x="228600" y="6604000"/>
            <a:ext cx="205898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50" b="1" dirty="0" smtClean="0">
                <a:solidFill>
                  <a:srgbClr val="F7D300"/>
                </a:solidFill>
              </a:rPr>
              <a:t>© 2014 W. W. Norton Co.,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7D300"/>
          </a:solidFill>
          <a:latin typeface="+mn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7D3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7D3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7D3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7D3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5359"/>
        </a:buClr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5359"/>
        </a:buClr>
        <a:buChar char="•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5359"/>
        </a:buClr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5359"/>
        </a:buClr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5359"/>
        </a:buClr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2CC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2CC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2CC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2CC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53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 userDrawn="1"/>
        </p:nvSpPr>
        <p:spPr bwMode="auto">
          <a:xfrm>
            <a:off x="152400" y="152400"/>
            <a:ext cx="8458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91300"/>
            <a:ext cx="3397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1440" tIns="18288" rIns="91440" bIns="18288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57A69D5-34DD-432B-AB88-F1D4753CC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3" name="Line 11"/>
          <p:cNvSpPr>
            <a:spLocks noChangeShapeType="1"/>
          </p:cNvSpPr>
          <p:nvPr userDrawn="1"/>
        </p:nvSpPr>
        <p:spPr bwMode="auto">
          <a:xfrm>
            <a:off x="1692275" y="-309563"/>
            <a:ext cx="0" cy="0"/>
          </a:xfrm>
          <a:prstGeom prst="line">
            <a:avLst/>
          </a:prstGeom>
          <a:noFill/>
          <a:ln w="63500">
            <a:solidFill>
              <a:srgbClr val="5CA038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4" name="Line 14"/>
          <p:cNvSpPr>
            <a:spLocks noChangeShapeType="1"/>
          </p:cNvSpPr>
          <p:nvPr userDrawn="1"/>
        </p:nvSpPr>
        <p:spPr bwMode="auto">
          <a:xfrm>
            <a:off x="501650" y="185738"/>
            <a:ext cx="0" cy="0"/>
          </a:xfrm>
          <a:prstGeom prst="line">
            <a:avLst/>
          </a:prstGeom>
          <a:noFill/>
          <a:ln w="63500">
            <a:solidFill>
              <a:srgbClr val="5CA038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5" name="Text Box 18"/>
          <p:cNvSpPr txBox="1">
            <a:spLocks noChangeArrowheads="1"/>
          </p:cNvSpPr>
          <p:nvPr userDrawn="1"/>
        </p:nvSpPr>
        <p:spPr bwMode="auto">
          <a:xfrm>
            <a:off x="3657600" y="6477000"/>
            <a:ext cx="22463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© 2014 W. W. Norton Co., Inc.</a:t>
            </a:r>
          </a:p>
        </p:txBody>
      </p:sp>
      <p:sp>
        <p:nvSpPr>
          <p:cNvPr id="2059" name="Text Box 23"/>
          <p:cNvSpPr txBox="1">
            <a:spLocks noChangeArrowheads="1"/>
          </p:cNvSpPr>
          <p:nvPr userDrawn="1"/>
        </p:nvSpPr>
        <p:spPr bwMode="auto">
          <a:xfrm>
            <a:off x="1565275" y="4049713"/>
            <a:ext cx="1311275" cy="101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GILBERT</a:t>
            </a: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KIRSS</a:t>
            </a: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FOSTER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4419600" y="436563"/>
            <a:ext cx="4392613" cy="5811837"/>
          </a:xfrm>
          <a:prstGeom prst="rect">
            <a:avLst/>
          </a:prstGeom>
          <a:noFill/>
          <a:ln>
            <a:noFill/>
          </a:ln>
          <a:effectLst>
            <a:outerShdw blurRad="254000" dist="177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  <a:ext uri="{91240B29-F687-4f45-9708-019B960494DF}"/>
          </a:extLst>
        </p:spPr>
      </p:pic>
      <p:grpSp>
        <p:nvGrpSpPr>
          <p:cNvPr id="15369" name="Group 2"/>
          <p:cNvGrpSpPr>
            <a:grpSpLocks noChangeAspect="1"/>
          </p:cNvGrpSpPr>
          <p:nvPr userDrawn="1"/>
        </p:nvGrpSpPr>
        <p:grpSpPr bwMode="auto">
          <a:xfrm>
            <a:off x="544513" y="2819400"/>
            <a:ext cx="3379787" cy="646113"/>
            <a:chOff x="1016721" y="2652704"/>
            <a:chExt cx="2703629" cy="516789"/>
          </a:xfrm>
        </p:grpSpPr>
        <p:sp>
          <p:nvSpPr>
            <p:cNvPr id="12" name="Freeform 208"/>
            <p:cNvSpPr>
              <a:spLocks noEditPoints="1"/>
            </p:cNvSpPr>
            <p:nvPr userDrawn="1"/>
          </p:nvSpPr>
          <p:spPr bwMode="auto">
            <a:xfrm>
              <a:off x="1355785" y="3070452"/>
              <a:ext cx="67305" cy="77454"/>
            </a:xfrm>
            <a:custGeom>
              <a:avLst/>
              <a:gdLst>
                <a:gd name="T0" fmla="*/ 82 w 110"/>
                <a:gd name="T1" fmla="*/ 108 h 126"/>
                <a:gd name="T2" fmla="*/ 76 w 110"/>
                <a:gd name="T3" fmla="*/ 116 h 126"/>
                <a:gd name="T4" fmla="*/ 56 w 110"/>
                <a:gd name="T5" fmla="*/ 126 h 126"/>
                <a:gd name="T6" fmla="*/ 44 w 110"/>
                <a:gd name="T7" fmla="*/ 126 h 126"/>
                <a:gd name="T8" fmla="*/ 26 w 110"/>
                <a:gd name="T9" fmla="*/ 124 h 126"/>
                <a:gd name="T10" fmla="*/ 12 w 110"/>
                <a:gd name="T11" fmla="*/ 116 h 126"/>
                <a:gd name="T12" fmla="*/ 2 w 110"/>
                <a:gd name="T13" fmla="*/ 104 h 126"/>
                <a:gd name="T14" fmla="*/ 0 w 110"/>
                <a:gd name="T15" fmla="*/ 88 h 126"/>
                <a:gd name="T16" fmla="*/ 0 w 110"/>
                <a:gd name="T17" fmla="*/ 88 h 126"/>
                <a:gd name="T18" fmla="*/ 4 w 110"/>
                <a:gd name="T19" fmla="*/ 70 h 126"/>
                <a:gd name="T20" fmla="*/ 14 w 110"/>
                <a:gd name="T21" fmla="*/ 58 h 126"/>
                <a:gd name="T22" fmla="*/ 30 w 110"/>
                <a:gd name="T23" fmla="*/ 50 h 126"/>
                <a:gd name="T24" fmla="*/ 50 w 110"/>
                <a:gd name="T25" fmla="*/ 48 h 126"/>
                <a:gd name="T26" fmla="*/ 68 w 110"/>
                <a:gd name="T27" fmla="*/ 50 h 126"/>
                <a:gd name="T28" fmla="*/ 82 w 110"/>
                <a:gd name="T29" fmla="*/ 50 h 126"/>
                <a:gd name="T30" fmla="*/ 80 w 110"/>
                <a:gd name="T31" fmla="*/ 40 h 126"/>
                <a:gd name="T32" fmla="*/ 76 w 110"/>
                <a:gd name="T33" fmla="*/ 32 h 126"/>
                <a:gd name="T34" fmla="*/ 52 w 110"/>
                <a:gd name="T35" fmla="*/ 24 h 126"/>
                <a:gd name="T36" fmla="*/ 34 w 110"/>
                <a:gd name="T37" fmla="*/ 26 h 126"/>
                <a:gd name="T38" fmla="*/ 10 w 110"/>
                <a:gd name="T39" fmla="*/ 10 h 126"/>
                <a:gd name="T40" fmla="*/ 30 w 110"/>
                <a:gd name="T41" fmla="*/ 2 h 126"/>
                <a:gd name="T42" fmla="*/ 56 w 110"/>
                <a:gd name="T43" fmla="*/ 0 h 126"/>
                <a:gd name="T44" fmla="*/ 70 w 110"/>
                <a:gd name="T45" fmla="*/ 0 h 126"/>
                <a:gd name="T46" fmla="*/ 90 w 110"/>
                <a:gd name="T47" fmla="*/ 8 h 126"/>
                <a:gd name="T48" fmla="*/ 104 w 110"/>
                <a:gd name="T49" fmla="*/ 20 h 126"/>
                <a:gd name="T50" fmla="*/ 110 w 110"/>
                <a:gd name="T51" fmla="*/ 40 h 126"/>
                <a:gd name="T52" fmla="*/ 110 w 110"/>
                <a:gd name="T53" fmla="*/ 124 h 126"/>
                <a:gd name="T54" fmla="*/ 84 w 110"/>
                <a:gd name="T55" fmla="*/ 72 h 126"/>
                <a:gd name="T56" fmla="*/ 70 w 110"/>
                <a:gd name="T57" fmla="*/ 70 h 126"/>
                <a:gd name="T58" fmla="*/ 56 w 110"/>
                <a:gd name="T59" fmla="*/ 68 h 126"/>
                <a:gd name="T60" fmla="*/ 34 w 110"/>
                <a:gd name="T61" fmla="*/ 72 h 126"/>
                <a:gd name="T62" fmla="*/ 28 w 110"/>
                <a:gd name="T63" fmla="*/ 86 h 126"/>
                <a:gd name="T64" fmla="*/ 28 w 110"/>
                <a:gd name="T65" fmla="*/ 88 h 126"/>
                <a:gd name="T66" fmla="*/ 34 w 110"/>
                <a:gd name="T67" fmla="*/ 100 h 126"/>
                <a:gd name="T68" fmla="*/ 50 w 110"/>
                <a:gd name="T69" fmla="*/ 106 h 126"/>
                <a:gd name="T70" fmla="*/ 64 w 110"/>
                <a:gd name="T71" fmla="*/ 104 h 126"/>
                <a:gd name="T72" fmla="*/ 80 w 110"/>
                <a:gd name="T73" fmla="*/ 90 h 126"/>
                <a:gd name="T74" fmla="*/ 84 w 110"/>
                <a:gd name="T75" fmla="*/ 8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126">
                  <a:moveTo>
                    <a:pt x="82" y="124"/>
                  </a:moveTo>
                  <a:lnTo>
                    <a:pt x="82" y="108"/>
                  </a:lnTo>
                  <a:lnTo>
                    <a:pt x="82" y="108"/>
                  </a:lnTo>
                  <a:lnTo>
                    <a:pt x="76" y="116"/>
                  </a:lnTo>
                  <a:lnTo>
                    <a:pt x="66" y="122"/>
                  </a:lnTo>
                  <a:lnTo>
                    <a:pt x="56" y="126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34" y="126"/>
                  </a:lnTo>
                  <a:lnTo>
                    <a:pt x="26" y="124"/>
                  </a:lnTo>
                  <a:lnTo>
                    <a:pt x="20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8" y="64"/>
                  </a:lnTo>
                  <a:lnTo>
                    <a:pt x="14" y="58"/>
                  </a:lnTo>
                  <a:lnTo>
                    <a:pt x="20" y="54"/>
                  </a:lnTo>
                  <a:lnTo>
                    <a:pt x="30" y="50"/>
                  </a:lnTo>
                  <a:lnTo>
                    <a:pt x="38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68" y="50"/>
                  </a:lnTo>
                  <a:lnTo>
                    <a:pt x="82" y="54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0" y="40"/>
                  </a:lnTo>
                  <a:lnTo>
                    <a:pt x="78" y="36"/>
                  </a:lnTo>
                  <a:lnTo>
                    <a:pt x="76" y="32"/>
                  </a:lnTo>
                  <a:lnTo>
                    <a:pt x="66" y="26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34" y="26"/>
                  </a:lnTo>
                  <a:lnTo>
                    <a:pt x="18" y="3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80" y="4"/>
                  </a:lnTo>
                  <a:lnTo>
                    <a:pt x="90" y="8"/>
                  </a:lnTo>
                  <a:lnTo>
                    <a:pt x="98" y="14"/>
                  </a:lnTo>
                  <a:lnTo>
                    <a:pt x="104" y="20"/>
                  </a:lnTo>
                  <a:lnTo>
                    <a:pt x="108" y="30"/>
                  </a:lnTo>
                  <a:lnTo>
                    <a:pt x="110" y="40"/>
                  </a:lnTo>
                  <a:lnTo>
                    <a:pt x="110" y="52"/>
                  </a:lnTo>
                  <a:lnTo>
                    <a:pt x="110" y="124"/>
                  </a:lnTo>
                  <a:lnTo>
                    <a:pt x="82" y="124"/>
                  </a:lnTo>
                  <a:close/>
                  <a:moveTo>
                    <a:pt x="84" y="72"/>
                  </a:moveTo>
                  <a:lnTo>
                    <a:pt x="84" y="72"/>
                  </a:lnTo>
                  <a:lnTo>
                    <a:pt x="70" y="70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44" y="70"/>
                  </a:lnTo>
                  <a:lnTo>
                    <a:pt x="34" y="72"/>
                  </a:lnTo>
                  <a:lnTo>
                    <a:pt x="30" y="78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30" y="94"/>
                  </a:lnTo>
                  <a:lnTo>
                    <a:pt x="34" y="100"/>
                  </a:lnTo>
                  <a:lnTo>
                    <a:pt x="42" y="104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64" y="104"/>
                  </a:lnTo>
                  <a:lnTo>
                    <a:pt x="74" y="98"/>
                  </a:lnTo>
                  <a:lnTo>
                    <a:pt x="80" y="90"/>
                  </a:lnTo>
                  <a:lnTo>
                    <a:pt x="82" y="86"/>
                  </a:lnTo>
                  <a:lnTo>
                    <a:pt x="84" y="80"/>
                  </a:lnTo>
                  <a:lnTo>
                    <a:pt x="84" y="7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09"/>
            <p:cNvSpPr>
              <a:spLocks/>
            </p:cNvSpPr>
            <p:nvPr userDrawn="1"/>
          </p:nvSpPr>
          <p:spPr bwMode="auto">
            <a:xfrm>
              <a:off x="1452298" y="3069182"/>
              <a:ext cx="67305" cy="77455"/>
            </a:xfrm>
            <a:custGeom>
              <a:avLst/>
              <a:gdLst>
                <a:gd name="T0" fmla="*/ 0 w 110"/>
                <a:gd name="T1" fmla="*/ 4 h 126"/>
                <a:gd name="T2" fmla="*/ 28 w 110"/>
                <a:gd name="T3" fmla="*/ 4 h 126"/>
                <a:gd name="T4" fmla="*/ 28 w 110"/>
                <a:gd name="T5" fmla="*/ 22 h 126"/>
                <a:gd name="T6" fmla="*/ 28 w 110"/>
                <a:gd name="T7" fmla="*/ 22 h 126"/>
                <a:gd name="T8" fmla="*/ 34 w 110"/>
                <a:gd name="T9" fmla="*/ 14 h 126"/>
                <a:gd name="T10" fmla="*/ 42 w 110"/>
                <a:gd name="T11" fmla="*/ 8 h 126"/>
                <a:gd name="T12" fmla="*/ 52 w 110"/>
                <a:gd name="T13" fmla="*/ 2 h 126"/>
                <a:gd name="T14" fmla="*/ 66 w 110"/>
                <a:gd name="T15" fmla="*/ 0 h 126"/>
                <a:gd name="T16" fmla="*/ 66 w 110"/>
                <a:gd name="T17" fmla="*/ 0 h 126"/>
                <a:gd name="T18" fmla="*/ 76 w 110"/>
                <a:gd name="T19" fmla="*/ 2 h 126"/>
                <a:gd name="T20" fmla="*/ 84 w 110"/>
                <a:gd name="T21" fmla="*/ 4 h 126"/>
                <a:gd name="T22" fmla="*/ 92 w 110"/>
                <a:gd name="T23" fmla="*/ 8 h 126"/>
                <a:gd name="T24" fmla="*/ 98 w 110"/>
                <a:gd name="T25" fmla="*/ 14 h 126"/>
                <a:gd name="T26" fmla="*/ 102 w 110"/>
                <a:gd name="T27" fmla="*/ 20 h 126"/>
                <a:gd name="T28" fmla="*/ 106 w 110"/>
                <a:gd name="T29" fmla="*/ 28 h 126"/>
                <a:gd name="T30" fmla="*/ 108 w 110"/>
                <a:gd name="T31" fmla="*/ 38 h 126"/>
                <a:gd name="T32" fmla="*/ 110 w 110"/>
                <a:gd name="T33" fmla="*/ 48 h 126"/>
                <a:gd name="T34" fmla="*/ 110 w 110"/>
                <a:gd name="T35" fmla="*/ 126 h 126"/>
                <a:gd name="T36" fmla="*/ 82 w 110"/>
                <a:gd name="T37" fmla="*/ 126 h 126"/>
                <a:gd name="T38" fmla="*/ 82 w 110"/>
                <a:gd name="T39" fmla="*/ 56 h 126"/>
                <a:gd name="T40" fmla="*/ 82 w 110"/>
                <a:gd name="T41" fmla="*/ 56 h 126"/>
                <a:gd name="T42" fmla="*/ 80 w 110"/>
                <a:gd name="T43" fmla="*/ 44 h 126"/>
                <a:gd name="T44" fmla="*/ 74 w 110"/>
                <a:gd name="T45" fmla="*/ 34 h 126"/>
                <a:gd name="T46" fmla="*/ 66 w 110"/>
                <a:gd name="T47" fmla="*/ 28 h 126"/>
                <a:gd name="T48" fmla="*/ 56 w 110"/>
                <a:gd name="T49" fmla="*/ 26 h 126"/>
                <a:gd name="T50" fmla="*/ 56 w 110"/>
                <a:gd name="T51" fmla="*/ 26 h 126"/>
                <a:gd name="T52" fmla="*/ 44 w 110"/>
                <a:gd name="T53" fmla="*/ 28 h 126"/>
                <a:gd name="T54" fmla="*/ 36 w 110"/>
                <a:gd name="T55" fmla="*/ 34 h 126"/>
                <a:gd name="T56" fmla="*/ 30 w 110"/>
                <a:gd name="T57" fmla="*/ 44 h 126"/>
                <a:gd name="T58" fmla="*/ 28 w 110"/>
                <a:gd name="T59" fmla="*/ 56 h 126"/>
                <a:gd name="T60" fmla="*/ 28 w 110"/>
                <a:gd name="T61" fmla="*/ 126 h 126"/>
                <a:gd name="T62" fmla="*/ 0 w 110"/>
                <a:gd name="T63" fmla="*/ 126 h 126"/>
                <a:gd name="T64" fmla="*/ 0 w 110"/>
                <a:gd name="T65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0" y="4"/>
                  </a:moveTo>
                  <a:lnTo>
                    <a:pt x="28" y="4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4" y="14"/>
                  </a:lnTo>
                  <a:lnTo>
                    <a:pt x="42" y="8"/>
                  </a:lnTo>
                  <a:lnTo>
                    <a:pt x="52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6" y="2"/>
                  </a:lnTo>
                  <a:lnTo>
                    <a:pt x="84" y="4"/>
                  </a:lnTo>
                  <a:lnTo>
                    <a:pt x="92" y="8"/>
                  </a:lnTo>
                  <a:lnTo>
                    <a:pt x="98" y="14"/>
                  </a:lnTo>
                  <a:lnTo>
                    <a:pt x="102" y="20"/>
                  </a:lnTo>
                  <a:lnTo>
                    <a:pt x="106" y="28"/>
                  </a:lnTo>
                  <a:lnTo>
                    <a:pt x="108" y="38"/>
                  </a:lnTo>
                  <a:lnTo>
                    <a:pt x="110" y="48"/>
                  </a:lnTo>
                  <a:lnTo>
                    <a:pt x="110" y="126"/>
                  </a:lnTo>
                  <a:lnTo>
                    <a:pt x="82" y="126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0" y="44"/>
                  </a:lnTo>
                  <a:lnTo>
                    <a:pt x="74" y="34"/>
                  </a:lnTo>
                  <a:lnTo>
                    <a:pt x="6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44" y="28"/>
                  </a:lnTo>
                  <a:lnTo>
                    <a:pt x="36" y="34"/>
                  </a:lnTo>
                  <a:lnTo>
                    <a:pt x="30" y="44"/>
                  </a:lnTo>
                  <a:lnTo>
                    <a:pt x="28" y="56"/>
                  </a:lnTo>
                  <a:lnTo>
                    <a:pt x="28" y="126"/>
                  </a:lnTo>
                  <a:lnTo>
                    <a:pt x="0" y="12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10"/>
            <p:cNvSpPr>
              <a:spLocks noEditPoints="1"/>
            </p:cNvSpPr>
            <p:nvPr userDrawn="1"/>
          </p:nvSpPr>
          <p:spPr bwMode="auto">
            <a:xfrm>
              <a:off x="1593258" y="3070452"/>
              <a:ext cx="68575" cy="77454"/>
            </a:xfrm>
            <a:custGeom>
              <a:avLst/>
              <a:gdLst>
                <a:gd name="T0" fmla="*/ 84 w 112"/>
                <a:gd name="T1" fmla="*/ 108 h 126"/>
                <a:gd name="T2" fmla="*/ 76 w 112"/>
                <a:gd name="T3" fmla="*/ 116 h 126"/>
                <a:gd name="T4" fmla="*/ 56 w 112"/>
                <a:gd name="T5" fmla="*/ 126 h 126"/>
                <a:gd name="T6" fmla="*/ 44 w 112"/>
                <a:gd name="T7" fmla="*/ 126 h 126"/>
                <a:gd name="T8" fmla="*/ 28 w 112"/>
                <a:gd name="T9" fmla="*/ 124 h 126"/>
                <a:gd name="T10" fmla="*/ 14 w 112"/>
                <a:gd name="T11" fmla="*/ 116 h 126"/>
                <a:gd name="T12" fmla="*/ 4 w 112"/>
                <a:gd name="T13" fmla="*/ 104 h 126"/>
                <a:gd name="T14" fmla="*/ 0 w 112"/>
                <a:gd name="T15" fmla="*/ 88 h 126"/>
                <a:gd name="T16" fmla="*/ 0 w 112"/>
                <a:gd name="T17" fmla="*/ 88 h 126"/>
                <a:gd name="T18" fmla="*/ 4 w 112"/>
                <a:gd name="T19" fmla="*/ 70 h 126"/>
                <a:gd name="T20" fmla="*/ 14 w 112"/>
                <a:gd name="T21" fmla="*/ 58 h 126"/>
                <a:gd name="T22" fmla="*/ 30 w 112"/>
                <a:gd name="T23" fmla="*/ 50 h 126"/>
                <a:gd name="T24" fmla="*/ 50 w 112"/>
                <a:gd name="T25" fmla="*/ 48 h 126"/>
                <a:gd name="T26" fmla="*/ 68 w 112"/>
                <a:gd name="T27" fmla="*/ 50 h 126"/>
                <a:gd name="T28" fmla="*/ 84 w 112"/>
                <a:gd name="T29" fmla="*/ 50 h 126"/>
                <a:gd name="T30" fmla="*/ 82 w 112"/>
                <a:gd name="T31" fmla="*/ 40 h 126"/>
                <a:gd name="T32" fmla="*/ 76 w 112"/>
                <a:gd name="T33" fmla="*/ 32 h 126"/>
                <a:gd name="T34" fmla="*/ 54 w 112"/>
                <a:gd name="T35" fmla="*/ 24 h 126"/>
                <a:gd name="T36" fmla="*/ 34 w 112"/>
                <a:gd name="T37" fmla="*/ 26 h 126"/>
                <a:gd name="T38" fmla="*/ 10 w 112"/>
                <a:gd name="T39" fmla="*/ 10 h 126"/>
                <a:gd name="T40" fmla="*/ 32 w 112"/>
                <a:gd name="T41" fmla="*/ 2 h 126"/>
                <a:gd name="T42" fmla="*/ 58 w 112"/>
                <a:gd name="T43" fmla="*/ 0 h 126"/>
                <a:gd name="T44" fmla="*/ 70 w 112"/>
                <a:gd name="T45" fmla="*/ 0 h 126"/>
                <a:gd name="T46" fmla="*/ 90 w 112"/>
                <a:gd name="T47" fmla="*/ 8 h 126"/>
                <a:gd name="T48" fmla="*/ 104 w 112"/>
                <a:gd name="T49" fmla="*/ 20 h 126"/>
                <a:gd name="T50" fmla="*/ 110 w 112"/>
                <a:gd name="T51" fmla="*/ 40 h 126"/>
                <a:gd name="T52" fmla="*/ 112 w 112"/>
                <a:gd name="T53" fmla="*/ 124 h 126"/>
                <a:gd name="T54" fmla="*/ 84 w 112"/>
                <a:gd name="T55" fmla="*/ 72 h 126"/>
                <a:gd name="T56" fmla="*/ 72 w 112"/>
                <a:gd name="T57" fmla="*/ 70 h 126"/>
                <a:gd name="T58" fmla="*/ 56 w 112"/>
                <a:gd name="T59" fmla="*/ 68 h 126"/>
                <a:gd name="T60" fmla="*/ 36 w 112"/>
                <a:gd name="T61" fmla="*/ 72 h 126"/>
                <a:gd name="T62" fmla="*/ 28 w 112"/>
                <a:gd name="T63" fmla="*/ 86 h 126"/>
                <a:gd name="T64" fmla="*/ 28 w 112"/>
                <a:gd name="T65" fmla="*/ 88 h 126"/>
                <a:gd name="T66" fmla="*/ 34 w 112"/>
                <a:gd name="T67" fmla="*/ 100 h 126"/>
                <a:gd name="T68" fmla="*/ 52 w 112"/>
                <a:gd name="T69" fmla="*/ 106 h 126"/>
                <a:gd name="T70" fmla="*/ 64 w 112"/>
                <a:gd name="T71" fmla="*/ 104 h 126"/>
                <a:gd name="T72" fmla="*/ 82 w 112"/>
                <a:gd name="T73" fmla="*/ 90 h 126"/>
                <a:gd name="T74" fmla="*/ 84 w 112"/>
                <a:gd name="T75" fmla="*/ 8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26">
                  <a:moveTo>
                    <a:pt x="84" y="124"/>
                  </a:moveTo>
                  <a:lnTo>
                    <a:pt x="84" y="108"/>
                  </a:lnTo>
                  <a:lnTo>
                    <a:pt x="84" y="108"/>
                  </a:lnTo>
                  <a:lnTo>
                    <a:pt x="76" y="116"/>
                  </a:lnTo>
                  <a:lnTo>
                    <a:pt x="68" y="122"/>
                  </a:lnTo>
                  <a:lnTo>
                    <a:pt x="56" y="126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36" y="126"/>
                  </a:lnTo>
                  <a:lnTo>
                    <a:pt x="28" y="124"/>
                  </a:lnTo>
                  <a:lnTo>
                    <a:pt x="20" y="120"/>
                  </a:lnTo>
                  <a:lnTo>
                    <a:pt x="14" y="116"/>
                  </a:lnTo>
                  <a:lnTo>
                    <a:pt x="8" y="112"/>
                  </a:lnTo>
                  <a:lnTo>
                    <a:pt x="4" y="104"/>
                  </a:lnTo>
                  <a:lnTo>
                    <a:pt x="2" y="9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78"/>
                  </a:lnTo>
                  <a:lnTo>
                    <a:pt x="4" y="70"/>
                  </a:lnTo>
                  <a:lnTo>
                    <a:pt x="8" y="64"/>
                  </a:lnTo>
                  <a:lnTo>
                    <a:pt x="14" y="58"/>
                  </a:lnTo>
                  <a:lnTo>
                    <a:pt x="22" y="54"/>
                  </a:lnTo>
                  <a:lnTo>
                    <a:pt x="30" y="50"/>
                  </a:lnTo>
                  <a:lnTo>
                    <a:pt x="40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68" y="50"/>
                  </a:lnTo>
                  <a:lnTo>
                    <a:pt x="84" y="54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2" y="40"/>
                  </a:lnTo>
                  <a:lnTo>
                    <a:pt x="80" y="36"/>
                  </a:lnTo>
                  <a:lnTo>
                    <a:pt x="76" y="32"/>
                  </a:lnTo>
                  <a:lnTo>
                    <a:pt x="6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4" y="26"/>
                  </a:lnTo>
                  <a:lnTo>
                    <a:pt x="18" y="3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2" y="4"/>
                  </a:lnTo>
                  <a:lnTo>
                    <a:pt x="90" y="8"/>
                  </a:lnTo>
                  <a:lnTo>
                    <a:pt x="98" y="14"/>
                  </a:lnTo>
                  <a:lnTo>
                    <a:pt x="104" y="20"/>
                  </a:lnTo>
                  <a:lnTo>
                    <a:pt x="108" y="30"/>
                  </a:lnTo>
                  <a:lnTo>
                    <a:pt x="110" y="40"/>
                  </a:lnTo>
                  <a:lnTo>
                    <a:pt x="112" y="52"/>
                  </a:lnTo>
                  <a:lnTo>
                    <a:pt x="112" y="124"/>
                  </a:lnTo>
                  <a:lnTo>
                    <a:pt x="84" y="124"/>
                  </a:lnTo>
                  <a:close/>
                  <a:moveTo>
                    <a:pt x="84" y="72"/>
                  </a:moveTo>
                  <a:lnTo>
                    <a:pt x="84" y="72"/>
                  </a:lnTo>
                  <a:lnTo>
                    <a:pt x="72" y="70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44" y="70"/>
                  </a:lnTo>
                  <a:lnTo>
                    <a:pt x="36" y="72"/>
                  </a:lnTo>
                  <a:lnTo>
                    <a:pt x="30" y="78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30" y="94"/>
                  </a:lnTo>
                  <a:lnTo>
                    <a:pt x="34" y="100"/>
                  </a:lnTo>
                  <a:lnTo>
                    <a:pt x="42" y="104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64" y="104"/>
                  </a:lnTo>
                  <a:lnTo>
                    <a:pt x="74" y="98"/>
                  </a:lnTo>
                  <a:lnTo>
                    <a:pt x="82" y="90"/>
                  </a:lnTo>
                  <a:lnTo>
                    <a:pt x="84" y="86"/>
                  </a:lnTo>
                  <a:lnTo>
                    <a:pt x="84" y="80"/>
                  </a:lnTo>
                  <a:lnTo>
                    <a:pt x="84" y="7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11"/>
            <p:cNvSpPr>
              <a:spLocks/>
            </p:cNvSpPr>
            <p:nvPr userDrawn="1"/>
          </p:nvSpPr>
          <p:spPr bwMode="auto">
            <a:xfrm>
              <a:off x="1682152" y="3051406"/>
              <a:ext cx="45717" cy="96501"/>
            </a:xfrm>
            <a:custGeom>
              <a:avLst/>
              <a:gdLst>
                <a:gd name="T0" fmla="*/ 16 w 76"/>
                <a:gd name="T1" fmla="*/ 122 h 158"/>
                <a:gd name="T2" fmla="*/ 16 w 76"/>
                <a:gd name="T3" fmla="*/ 58 h 158"/>
                <a:gd name="T4" fmla="*/ 0 w 76"/>
                <a:gd name="T5" fmla="*/ 58 h 158"/>
                <a:gd name="T6" fmla="*/ 0 w 76"/>
                <a:gd name="T7" fmla="*/ 34 h 158"/>
                <a:gd name="T8" fmla="*/ 16 w 76"/>
                <a:gd name="T9" fmla="*/ 34 h 158"/>
                <a:gd name="T10" fmla="*/ 16 w 76"/>
                <a:gd name="T11" fmla="*/ 0 h 158"/>
                <a:gd name="T12" fmla="*/ 44 w 76"/>
                <a:gd name="T13" fmla="*/ 0 h 158"/>
                <a:gd name="T14" fmla="*/ 44 w 76"/>
                <a:gd name="T15" fmla="*/ 34 h 158"/>
                <a:gd name="T16" fmla="*/ 76 w 76"/>
                <a:gd name="T17" fmla="*/ 34 h 158"/>
                <a:gd name="T18" fmla="*/ 76 w 76"/>
                <a:gd name="T19" fmla="*/ 58 h 158"/>
                <a:gd name="T20" fmla="*/ 44 w 76"/>
                <a:gd name="T21" fmla="*/ 58 h 158"/>
                <a:gd name="T22" fmla="*/ 44 w 76"/>
                <a:gd name="T23" fmla="*/ 118 h 158"/>
                <a:gd name="T24" fmla="*/ 44 w 76"/>
                <a:gd name="T25" fmla="*/ 118 h 158"/>
                <a:gd name="T26" fmla="*/ 44 w 76"/>
                <a:gd name="T27" fmla="*/ 124 h 158"/>
                <a:gd name="T28" fmla="*/ 48 w 76"/>
                <a:gd name="T29" fmla="*/ 130 h 158"/>
                <a:gd name="T30" fmla="*/ 52 w 76"/>
                <a:gd name="T31" fmla="*/ 132 h 158"/>
                <a:gd name="T32" fmla="*/ 58 w 76"/>
                <a:gd name="T33" fmla="*/ 132 h 158"/>
                <a:gd name="T34" fmla="*/ 58 w 76"/>
                <a:gd name="T35" fmla="*/ 132 h 158"/>
                <a:gd name="T36" fmla="*/ 68 w 76"/>
                <a:gd name="T37" fmla="*/ 132 h 158"/>
                <a:gd name="T38" fmla="*/ 76 w 76"/>
                <a:gd name="T39" fmla="*/ 128 h 158"/>
                <a:gd name="T40" fmla="*/ 76 w 76"/>
                <a:gd name="T41" fmla="*/ 152 h 158"/>
                <a:gd name="T42" fmla="*/ 76 w 76"/>
                <a:gd name="T43" fmla="*/ 152 h 158"/>
                <a:gd name="T44" fmla="*/ 64 w 76"/>
                <a:gd name="T45" fmla="*/ 156 h 158"/>
                <a:gd name="T46" fmla="*/ 50 w 76"/>
                <a:gd name="T47" fmla="*/ 158 h 158"/>
                <a:gd name="T48" fmla="*/ 50 w 76"/>
                <a:gd name="T49" fmla="*/ 158 h 158"/>
                <a:gd name="T50" fmla="*/ 36 w 76"/>
                <a:gd name="T51" fmla="*/ 156 h 158"/>
                <a:gd name="T52" fmla="*/ 30 w 76"/>
                <a:gd name="T53" fmla="*/ 154 h 158"/>
                <a:gd name="T54" fmla="*/ 26 w 76"/>
                <a:gd name="T55" fmla="*/ 150 h 158"/>
                <a:gd name="T56" fmla="*/ 20 w 76"/>
                <a:gd name="T57" fmla="*/ 146 h 158"/>
                <a:gd name="T58" fmla="*/ 18 w 76"/>
                <a:gd name="T59" fmla="*/ 140 h 158"/>
                <a:gd name="T60" fmla="*/ 16 w 76"/>
                <a:gd name="T61" fmla="*/ 132 h 158"/>
                <a:gd name="T62" fmla="*/ 16 w 76"/>
                <a:gd name="T63" fmla="*/ 122 h 158"/>
                <a:gd name="T64" fmla="*/ 16 w 76"/>
                <a:gd name="T65" fmla="*/ 12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158">
                  <a:moveTo>
                    <a:pt x="16" y="122"/>
                  </a:moveTo>
                  <a:lnTo>
                    <a:pt x="16" y="58"/>
                  </a:lnTo>
                  <a:lnTo>
                    <a:pt x="0" y="58"/>
                  </a:lnTo>
                  <a:lnTo>
                    <a:pt x="0" y="34"/>
                  </a:lnTo>
                  <a:lnTo>
                    <a:pt x="16" y="34"/>
                  </a:lnTo>
                  <a:lnTo>
                    <a:pt x="16" y="0"/>
                  </a:lnTo>
                  <a:lnTo>
                    <a:pt x="44" y="0"/>
                  </a:lnTo>
                  <a:lnTo>
                    <a:pt x="44" y="34"/>
                  </a:lnTo>
                  <a:lnTo>
                    <a:pt x="76" y="34"/>
                  </a:lnTo>
                  <a:lnTo>
                    <a:pt x="76" y="58"/>
                  </a:lnTo>
                  <a:lnTo>
                    <a:pt x="44" y="58"/>
                  </a:lnTo>
                  <a:lnTo>
                    <a:pt x="44" y="118"/>
                  </a:lnTo>
                  <a:lnTo>
                    <a:pt x="44" y="118"/>
                  </a:lnTo>
                  <a:lnTo>
                    <a:pt x="44" y="124"/>
                  </a:lnTo>
                  <a:lnTo>
                    <a:pt x="48" y="130"/>
                  </a:lnTo>
                  <a:lnTo>
                    <a:pt x="52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68" y="132"/>
                  </a:lnTo>
                  <a:lnTo>
                    <a:pt x="76" y="128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64" y="156"/>
                  </a:lnTo>
                  <a:lnTo>
                    <a:pt x="50" y="158"/>
                  </a:lnTo>
                  <a:lnTo>
                    <a:pt x="50" y="158"/>
                  </a:lnTo>
                  <a:lnTo>
                    <a:pt x="36" y="156"/>
                  </a:lnTo>
                  <a:lnTo>
                    <a:pt x="30" y="154"/>
                  </a:lnTo>
                  <a:lnTo>
                    <a:pt x="26" y="150"/>
                  </a:lnTo>
                  <a:lnTo>
                    <a:pt x="20" y="146"/>
                  </a:lnTo>
                  <a:lnTo>
                    <a:pt x="18" y="140"/>
                  </a:lnTo>
                  <a:lnTo>
                    <a:pt x="16" y="132"/>
                  </a:lnTo>
                  <a:lnTo>
                    <a:pt x="16" y="122"/>
                  </a:lnTo>
                  <a:lnTo>
                    <a:pt x="16" y="12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12"/>
            <p:cNvSpPr>
              <a:spLocks noEditPoints="1"/>
            </p:cNvSpPr>
            <p:nvPr userDrawn="1"/>
          </p:nvSpPr>
          <p:spPr bwMode="auto">
            <a:xfrm>
              <a:off x="1746916" y="3069182"/>
              <a:ext cx="78734" cy="78725"/>
            </a:xfrm>
            <a:custGeom>
              <a:avLst/>
              <a:gdLst>
                <a:gd name="T0" fmla="*/ 0 w 130"/>
                <a:gd name="T1" fmla="*/ 64 h 128"/>
                <a:gd name="T2" fmla="*/ 2 w 130"/>
                <a:gd name="T3" fmla="*/ 52 h 128"/>
                <a:gd name="T4" fmla="*/ 10 w 130"/>
                <a:gd name="T5" fmla="*/ 30 h 128"/>
                <a:gd name="T6" fmla="*/ 28 w 130"/>
                <a:gd name="T7" fmla="*/ 12 h 128"/>
                <a:gd name="T8" fmla="*/ 52 w 130"/>
                <a:gd name="T9" fmla="*/ 2 h 128"/>
                <a:gd name="T10" fmla="*/ 66 w 130"/>
                <a:gd name="T11" fmla="*/ 0 h 128"/>
                <a:gd name="T12" fmla="*/ 92 w 130"/>
                <a:gd name="T13" fmla="*/ 6 h 128"/>
                <a:gd name="T14" fmla="*/ 112 w 130"/>
                <a:gd name="T15" fmla="*/ 20 h 128"/>
                <a:gd name="T16" fmla="*/ 126 w 130"/>
                <a:gd name="T17" fmla="*/ 40 h 128"/>
                <a:gd name="T18" fmla="*/ 130 w 130"/>
                <a:gd name="T19" fmla="*/ 64 h 128"/>
                <a:gd name="T20" fmla="*/ 130 w 130"/>
                <a:gd name="T21" fmla="*/ 64 h 128"/>
                <a:gd name="T22" fmla="*/ 126 w 130"/>
                <a:gd name="T23" fmla="*/ 90 h 128"/>
                <a:gd name="T24" fmla="*/ 112 w 130"/>
                <a:gd name="T25" fmla="*/ 110 h 128"/>
                <a:gd name="T26" fmla="*/ 92 w 130"/>
                <a:gd name="T27" fmla="*/ 124 h 128"/>
                <a:gd name="T28" fmla="*/ 66 w 130"/>
                <a:gd name="T29" fmla="*/ 128 h 128"/>
                <a:gd name="T30" fmla="*/ 52 w 130"/>
                <a:gd name="T31" fmla="*/ 128 h 128"/>
                <a:gd name="T32" fmla="*/ 28 w 130"/>
                <a:gd name="T33" fmla="*/ 118 h 128"/>
                <a:gd name="T34" fmla="*/ 10 w 130"/>
                <a:gd name="T35" fmla="*/ 100 h 128"/>
                <a:gd name="T36" fmla="*/ 2 w 130"/>
                <a:gd name="T37" fmla="*/ 78 h 128"/>
                <a:gd name="T38" fmla="*/ 0 w 130"/>
                <a:gd name="T39" fmla="*/ 66 h 128"/>
                <a:gd name="T40" fmla="*/ 102 w 130"/>
                <a:gd name="T41" fmla="*/ 64 h 128"/>
                <a:gd name="T42" fmla="*/ 102 w 130"/>
                <a:gd name="T43" fmla="*/ 56 h 128"/>
                <a:gd name="T44" fmla="*/ 96 w 130"/>
                <a:gd name="T45" fmla="*/ 42 h 128"/>
                <a:gd name="T46" fmla="*/ 86 w 130"/>
                <a:gd name="T47" fmla="*/ 32 h 128"/>
                <a:gd name="T48" fmla="*/ 72 w 130"/>
                <a:gd name="T49" fmla="*/ 26 h 128"/>
                <a:gd name="T50" fmla="*/ 66 w 130"/>
                <a:gd name="T51" fmla="*/ 26 h 128"/>
                <a:gd name="T52" fmla="*/ 50 w 130"/>
                <a:gd name="T53" fmla="*/ 28 h 128"/>
                <a:gd name="T54" fmla="*/ 38 w 130"/>
                <a:gd name="T55" fmla="*/ 36 h 128"/>
                <a:gd name="T56" fmla="*/ 30 w 130"/>
                <a:gd name="T57" fmla="*/ 50 h 128"/>
                <a:gd name="T58" fmla="*/ 28 w 130"/>
                <a:gd name="T59" fmla="*/ 64 h 128"/>
                <a:gd name="T60" fmla="*/ 28 w 130"/>
                <a:gd name="T61" fmla="*/ 64 h 128"/>
                <a:gd name="T62" fmla="*/ 30 w 130"/>
                <a:gd name="T63" fmla="*/ 80 h 128"/>
                <a:gd name="T64" fmla="*/ 38 w 130"/>
                <a:gd name="T65" fmla="*/ 92 h 128"/>
                <a:gd name="T66" fmla="*/ 50 w 130"/>
                <a:gd name="T67" fmla="*/ 102 h 128"/>
                <a:gd name="T68" fmla="*/ 66 w 130"/>
                <a:gd name="T69" fmla="*/ 104 h 128"/>
                <a:gd name="T70" fmla="*/ 74 w 130"/>
                <a:gd name="T71" fmla="*/ 104 h 128"/>
                <a:gd name="T72" fmla="*/ 88 w 130"/>
                <a:gd name="T73" fmla="*/ 98 h 128"/>
                <a:gd name="T74" fmla="*/ 96 w 130"/>
                <a:gd name="T75" fmla="*/ 86 h 128"/>
                <a:gd name="T76" fmla="*/ 102 w 130"/>
                <a:gd name="T77" fmla="*/ 74 h 128"/>
                <a:gd name="T78" fmla="*/ 102 w 130"/>
                <a:gd name="T79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" h="128">
                  <a:moveTo>
                    <a:pt x="0" y="66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2" y="124"/>
                  </a:lnTo>
                  <a:lnTo>
                    <a:pt x="78" y="128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close/>
                  <a:moveTo>
                    <a:pt x="102" y="66"/>
                  </a:moveTo>
                  <a:lnTo>
                    <a:pt x="102" y="64"/>
                  </a:lnTo>
                  <a:lnTo>
                    <a:pt x="102" y="64"/>
                  </a:lnTo>
                  <a:lnTo>
                    <a:pt x="102" y="56"/>
                  </a:lnTo>
                  <a:lnTo>
                    <a:pt x="100" y="50"/>
                  </a:lnTo>
                  <a:lnTo>
                    <a:pt x="96" y="42"/>
                  </a:lnTo>
                  <a:lnTo>
                    <a:pt x="92" y="38"/>
                  </a:lnTo>
                  <a:lnTo>
                    <a:pt x="86" y="32"/>
                  </a:lnTo>
                  <a:lnTo>
                    <a:pt x="80" y="28"/>
                  </a:lnTo>
                  <a:lnTo>
                    <a:pt x="72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56" y="26"/>
                  </a:lnTo>
                  <a:lnTo>
                    <a:pt x="50" y="28"/>
                  </a:lnTo>
                  <a:lnTo>
                    <a:pt x="44" y="32"/>
                  </a:lnTo>
                  <a:lnTo>
                    <a:pt x="38" y="36"/>
                  </a:lnTo>
                  <a:lnTo>
                    <a:pt x="34" y="42"/>
                  </a:lnTo>
                  <a:lnTo>
                    <a:pt x="30" y="50"/>
                  </a:lnTo>
                  <a:lnTo>
                    <a:pt x="28" y="56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72"/>
                  </a:lnTo>
                  <a:lnTo>
                    <a:pt x="30" y="80"/>
                  </a:lnTo>
                  <a:lnTo>
                    <a:pt x="34" y="86"/>
                  </a:lnTo>
                  <a:lnTo>
                    <a:pt x="38" y="92"/>
                  </a:lnTo>
                  <a:lnTo>
                    <a:pt x="44" y="98"/>
                  </a:lnTo>
                  <a:lnTo>
                    <a:pt x="50" y="102"/>
                  </a:lnTo>
                  <a:lnTo>
                    <a:pt x="58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74" y="104"/>
                  </a:lnTo>
                  <a:lnTo>
                    <a:pt x="80" y="102"/>
                  </a:lnTo>
                  <a:lnTo>
                    <a:pt x="88" y="98"/>
                  </a:lnTo>
                  <a:lnTo>
                    <a:pt x="92" y="92"/>
                  </a:lnTo>
                  <a:lnTo>
                    <a:pt x="96" y="86"/>
                  </a:lnTo>
                  <a:lnTo>
                    <a:pt x="100" y="80"/>
                  </a:lnTo>
                  <a:lnTo>
                    <a:pt x="102" y="74"/>
                  </a:lnTo>
                  <a:lnTo>
                    <a:pt x="102" y="66"/>
                  </a:lnTo>
                  <a:lnTo>
                    <a:pt x="102" y="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13"/>
            <p:cNvSpPr>
              <a:spLocks/>
            </p:cNvSpPr>
            <p:nvPr userDrawn="1"/>
          </p:nvSpPr>
          <p:spPr bwMode="auto">
            <a:xfrm>
              <a:off x="1851049" y="3069182"/>
              <a:ext cx="113022" cy="77455"/>
            </a:xfrm>
            <a:custGeom>
              <a:avLst/>
              <a:gdLst>
                <a:gd name="T0" fmla="*/ 0 w 186"/>
                <a:gd name="T1" fmla="*/ 4 h 126"/>
                <a:gd name="T2" fmla="*/ 28 w 186"/>
                <a:gd name="T3" fmla="*/ 4 h 126"/>
                <a:gd name="T4" fmla="*/ 28 w 186"/>
                <a:gd name="T5" fmla="*/ 22 h 126"/>
                <a:gd name="T6" fmla="*/ 28 w 186"/>
                <a:gd name="T7" fmla="*/ 22 h 126"/>
                <a:gd name="T8" fmla="*/ 34 w 186"/>
                <a:gd name="T9" fmla="*/ 14 h 126"/>
                <a:gd name="T10" fmla="*/ 42 w 186"/>
                <a:gd name="T11" fmla="*/ 8 h 126"/>
                <a:gd name="T12" fmla="*/ 52 w 186"/>
                <a:gd name="T13" fmla="*/ 2 h 126"/>
                <a:gd name="T14" fmla="*/ 66 w 186"/>
                <a:gd name="T15" fmla="*/ 0 h 126"/>
                <a:gd name="T16" fmla="*/ 66 w 186"/>
                <a:gd name="T17" fmla="*/ 0 h 126"/>
                <a:gd name="T18" fmla="*/ 78 w 186"/>
                <a:gd name="T19" fmla="*/ 2 h 126"/>
                <a:gd name="T20" fmla="*/ 88 w 186"/>
                <a:gd name="T21" fmla="*/ 6 h 126"/>
                <a:gd name="T22" fmla="*/ 96 w 186"/>
                <a:gd name="T23" fmla="*/ 14 h 126"/>
                <a:gd name="T24" fmla="*/ 102 w 186"/>
                <a:gd name="T25" fmla="*/ 22 h 126"/>
                <a:gd name="T26" fmla="*/ 102 w 186"/>
                <a:gd name="T27" fmla="*/ 22 h 126"/>
                <a:gd name="T28" fmla="*/ 110 w 186"/>
                <a:gd name="T29" fmla="*/ 14 h 126"/>
                <a:gd name="T30" fmla="*/ 120 w 186"/>
                <a:gd name="T31" fmla="*/ 6 h 126"/>
                <a:gd name="T32" fmla="*/ 130 w 186"/>
                <a:gd name="T33" fmla="*/ 2 h 126"/>
                <a:gd name="T34" fmla="*/ 144 w 186"/>
                <a:gd name="T35" fmla="*/ 0 h 126"/>
                <a:gd name="T36" fmla="*/ 144 w 186"/>
                <a:gd name="T37" fmla="*/ 0 h 126"/>
                <a:gd name="T38" fmla="*/ 152 w 186"/>
                <a:gd name="T39" fmla="*/ 2 h 126"/>
                <a:gd name="T40" fmla="*/ 162 w 186"/>
                <a:gd name="T41" fmla="*/ 4 h 126"/>
                <a:gd name="T42" fmla="*/ 168 w 186"/>
                <a:gd name="T43" fmla="*/ 8 h 126"/>
                <a:gd name="T44" fmla="*/ 174 w 186"/>
                <a:gd name="T45" fmla="*/ 14 h 126"/>
                <a:gd name="T46" fmla="*/ 180 w 186"/>
                <a:gd name="T47" fmla="*/ 20 h 126"/>
                <a:gd name="T48" fmla="*/ 184 w 186"/>
                <a:gd name="T49" fmla="*/ 28 h 126"/>
                <a:gd name="T50" fmla="*/ 186 w 186"/>
                <a:gd name="T51" fmla="*/ 38 h 126"/>
                <a:gd name="T52" fmla="*/ 186 w 186"/>
                <a:gd name="T53" fmla="*/ 48 h 126"/>
                <a:gd name="T54" fmla="*/ 186 w 186"/>
                <a:gd name="T55" fmla="*/ 126 h 126"/>
                <a:gd name="T56" fmla="*/ 158 w 186"/>
                <a:gd name="T57" fmla="*/ 126 h 126"/>
                <a:gd name="T58" fmla="*/ 158 w 186"/>
                <a:gd name="T59" fmla="*/ 56 h 126"/>
                <a:gd name="T60" fmla="*/ 158 w 186"/>
                <a:gd name="T61" fmla="*/ 56 h 126"/>
                <a:gd name="T62" fmla="*/ 156 w 186"/>
                <a:gd name="T63" fmla="*/ 44 h 126"/>
                <a:gd name="T64" fmla="*/ 152 w 186"/>
                <a:gd name="T65" fmla="*/ 34 h 126"/>
                <a:gd name="T66" fmla="*/ 144 w 186"/>
                <a:gd name="T67" fmla="*/ 28 h 126"/>
                <a:gd name="T68" fmla="*/ 134 w 186"/>
                <a:gd name="T69" fmla="*/ 26 h 126"/>
                <a:gd name="T70" fmla="*/ 134 w 186"/>
                <a:gd name="T71" fmla="*/ 26 h 126"/>
                <a:gd name="T72" fmla="*/ 122 w 186"/>
                <a:gd name="T73" fmla="*/ 28 h 126"/>
                <a:gd name="T74" fmla="*/ 114 w 186"/>
                <a:gd name="T75" fmla="*/ 34 h 126"/>
                <a:gd name="T76" fmla="*/ 110 w 186"/>
                <a:gd name="T77" fmla="*/ 44 h 126"/>
                <a:gd name="T78" fmla="*/ 108 w 186"/>
                <a:gd name="T79" fmla="*/ 56 h 126"/>
                <a:gd name="T80" fmla="*/ 108 w 186"/>
                <a:gd name="T81" fmla="*/ 126 h 126"/>
                <a:gd name="T82" fmla="*/ 80 w 186"/>
                <a:gd name="T83" fmla="*/ 126 h 126"/>
                <a:gd name="T84" fmla="*/ 80 w 186"/>
                <a:gd name="T85" fmla="*/ 56 h 126"/>
                <a:gd name="T86" fmla="*/ 80 w 186"/>
                <a:gd name="T87" fmla="*/ 56 h 126"/>
                <a:gd name="T88" fmla="*/ 78 w 186"/>
                <a:gd name="T89" fmla="*/ 44 h 126"/>
                <a:gd name="T90" fmla="*/ 72 w 186"/>
                <a:gd name="T91" fmla="*/ 34 h 126"/>
                <a:gd name="T92" fmla="*/ 64 w 186"/>
                <a:gd name="T93" fmla="*/ 28 h 126"/>
                <a:gd name="T94" fmla="*/ 54 w 186"/>
                <a:gd name="T95" fmla="*/ 26 h 126"/>
                <a:gd name="T96" fmla="*/ 54 w 186"/>
                <a:gd name="T97" fmla="*/ 26 h 126"/>
                <a:gd name="T98" fmla="*/ 44 w 186"/>
                <a:gd name="T99" fmla="*/ 28 h 126"/>
                <a:gd name="T100" fmla="*/ 36 w 186"/>
                <a:gd name="T101" fmla="*/ 34 h 126"/>
                <a:gd name="T102" fmla="*/ 30 w 186"/>
                <a:gd name="T103" fmla="*/ 44 h 126"/>
                <a:gd name="T104" fmla="*/ 28 w 186"/>
                <a:gd name="T105" fmla="*/ 56 h 126"/>
                <a:gd name="T106" fmla="*/ 28 w 186"/>
                <a:gd name="T107" fmla="*/ 126 h 126"/>
                <a:gd name="T108" fmla="*/ 0 w 186"/>
                <a:gd name="T109" fmla="*/ 126 h 126"/>
                <a:gd name="T110" fmla="*/ 0 w 186"/>
                <a:gd name="T111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6" h="126">
                  <a:moveTo>
                    <a:pt x="0" y="4"/>
                  </a:moveTo>
                  <a:lnTo>
                    <a:pt x="28" y="4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4" y="14"/>
                  </a:lnTo>
                  <a:lnTo>
                    <a:pt x="42" y="8"/>
                  </a:lnTo>
                  <a:lnTo>
                    <a:pt x="52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8" y="2"/>
                  </a:lnTo>
                  <a:lnTo>
                    <a:pt x="88" y="6"/>
                  </a:lnTo>
                  <a:lnTo>
                    <a:pt x="96" y="14"/>
                  </a:lnTo>
                  <a:lnTo>
                    <a:pt x="102" y="22"/>
                  </a:lnTo>
                  <a:lnTo>
                    <a:pt x="102" y="22"/>
                  </a:lnTo>
                  <a:lnTo>
                    <a:pt x="110" y="14"/>
                  </a:lnTo>
                  <a:lnTo>
                    <a:pt x="120" y="6"/>
                  </a:lnTo>
                  <a:lnTo>
                    <a:pt x="130" y="2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52" y="2"/>
                  </a:lnTo>
                  <a:lnTo>
                    <a:pt x="162" y="4"/>
                  </a:lnTo>
                  <a:lnTo>
                    <a:pt x="168" y="8"/>
                  </a:lnTo>
                  <a:lnTo>
                    <a:pt x="174" y="14"/>
                  </a:lnTo>
                  <a:lnTo>
                    <a:pt x="180" y="20"/>
                  </a:lnTo>
                  <a:lnTo>
                    <a:pt x="184" y="28"/>
                  </a:lnTo>
                  <a:lnTo>
                    <a:pt x="186" y="38"/>
                  </a:lnTo>
                  <a:lnTo>
                    <a:pt x="186" y="48"/>
                  </a:lnTo>
                  <a:lnTo>
                    <a:pt x="186" y="126"/>
                  </a:lnTo>
                  <a:lnTo>
                    <a:pt x="158" y="126"/>
                  </a:lnTo>
                  <a:lnTo>
                    <a:pt x="158" y="56"/>
                  </a:lnTo>
                  <a:lnTo>
                    <a:pt x="158" y="56"/>
                  </a:lnTo>
                  <a:lnTo>
                    <a:pt x="156" y="44"/>
                  </a:lnTo>
                  <a:lnTo>
                    <a:pt x="152" y="34"/>
                  </a:lnTo>
                  <a:lnTo>
                    <a:pt x="144" y="28"/>
                  </a:lnTo>
                  <a:lnTo>
                    <a:pt x="134" y="26"/>
                  </a:lnTo>
                  <a:lnTo>
                    <a:pt x="134" y="26"/>
                  </a:lnTo>
                  <a:lnTo>
                    <a:pt x="122" y="28"/>
                  </a:lnTo>
                  <a:lnTo>
                    <a:pt x="114" y="34"/>
                  </a:lnTo>
                  <a:lnTo>
                    <a:pt x="110" y="44"/>
                  </a:lnTo>
                  <a:lnTo>
                    <a:pt x="108" y="56"/>
                  </a:lnTo>
                  <a:lnTo>
                    <a:pt x="108" y="126"/>
                  </a:lnTo>
                  <a:lnTo>
                    <a:pt x="80" y="126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8" y="44"/>
                  </a:lnTo>
                  <a:lnTo>
                    <a:pt x="72" y="34"/>
                  </a:lnTo>
                  <a:lnTo>
                    <a:pt x="64" y="28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44" y="28"/>
                  </a:lnTo>
                  <a:lnTo>
                    <a:pt x="36" y="34"/>
                  </a:lnTo>
                  <a:lnTo>
                    <a:pt x="30" y="44"/>
                  </a:lnTo>
                  <a:lnTo>
                    <a:pt x="28" y="56"/>
                  </a:lnTo>
                  <a:lnTo>
                    <a:pt x="28" y="126"/>
                  </a:lnTo>
                  <a:lnTo>
                    <a:pt x="0" y="12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4"/>
            <p:cNvSpPr>
              <a:spLocks/>
            </p:cNvSpPr>
            <p:nvPr userDrawn="1"/>
          </p:nvSpPr>
          <p:spPr bwMode="auto">
            <a:xfrm>
              <a:off x="1988199" y="3070452"/>
              <a:ext cx="59686" cy="77454"/>
            </a:xfrm>
            <a:custGeom>
              <a:avLst/>
              <a:gdLst>
                <a:gd name="T0" fmla="*/ 12 w 98"/>
                <a:gd name="T1" fmla="*/ 88 h 126"/>
                <a:gd name="T2" fmla="*/ 22 w 98"/>
                <a:gd name="T3" fmla="*/ 96 h 126"/>
                <a:gd name="T4" fmla="*/ 42 w 98"/>
                <a:gd name="T5" fmla="*/ 104 h 126"/>
                <a:gd name="T6" fmla="*/ 52 w 98"/>
                <a:gd name="T7" fmla="*/ 104 h 126"/>
                <a:gd name="T8" fmla="*/ 66 w 98"/>
                <a:gd name="T9" fmla="*/ 100 h 126"/>
                <a:gd name="T10" fmla="*/ 72 w 98"/>
                <a:gd name="T11" fmla="*/ 90 h 126"/>
                <a:gd name="T12" fmla="*/ 72 w 98"/>
                <a:gd name="T13" fmla="*/ 90 h 126"/>
                <a:gd name="T14" fmla="*/ 70 w 98"/>
                <a:gd name="T15" fmla="*/ 84 h 126"/>
                <a:gd name="T16" fmla="*/ 44 w 98"/>
                <a:gd name="T17" fmla="*/ 74 h 126"/>
                <a:gd name="T18" fmla="*/ 30 w 98"/>
                <a:gd name="T19" fmla="*/ 68 h 126"/>
                <a:gd name="T20" fmla="*/ 12 w 98"/>
                <a:gd name="T21" fmla="*/ 58 h 126"/>
                <a:gd name="T22" fmla="*/ 6 w 98"/>
                <a:gd name="T23" fmla="*/ 46 h 126"/>
                <a:gd name="T24" fmla="*/ 6 w 98"/>
                <a:gd name="T25" fmla="*/ 36 h 126"/>
                <a:gd name="T26" fmla="*/ 6 w 98"/>
                <a:gd name="T27" fmla="*/ 28 h 126"/>
                <a:gd name="T28" fmla="*/ 14 w 98"/>
                <a:gd name="T29" fmla="*/ 14 h 126"/>
                <a:gd name="T30" fmla="*/ 24 w 98"/>
                <a:gd name="T31" fmla="*/ 6 h 126"/>
                <a:gd name="T32" fmla="*/ 40 w 98"/>
                <a:gd name="T33" fmla="*/ 0 h 126"/>
                <a:gd name="T34" fmla="*/ 50 w 98"/>
                <a:gd name="T35" fmla="*/ 0 h 126"/>
                <a:gd name="T36" fmla="*/ 72 w 98"/>
                <a:gd name="T37" fmla="*/ 4 h 126"/>
                <a:gd name="T38" fmla="*/ 94 w 98"/>
                <a:gd name="T39" fmla="*/ 14 h 126"/>
                <a:gd name="T40" fmla="*/ 84 w 98"/>
                <a:gd name="T41" fmla="*/ 34 h 126"/>
                <a:gd name="T42" fmla="*/ 56 w 98"/>
                <a:gd name="T43" fmla="*/ 22 h 126"/>
                <a:gd name="T44" fmla="*/ 48 w 98"/>
                <a:gd name="T45" fmla="*/ 22 h 126"/>
                <a:gd name="T46" fmla="*/ 36 w 98"/>
                <a:gd name="T47" fmla="*/ 26 h 126"/>
                <a:gd name="T48" fmla="*/ 32 w 98"/>
                <a:gd name="T49" fmla="*/ 34 h 126"/>
                <a:gd name="T50" fmla="*/ 32 w 98"/>
                <a:gd name="T51" fmla="*/ 34 h 126"/>
                <a:gd name="T52" fmla="*/ 34 w 98"/>
                <a:gd name="T53" fmla="*/ 40 h 126"/>
                <a:gd name="T54" fmla="*/ 60 w 98"/>
                <a:gd name="T55" fmla="*/ 52 h 126"/>
                <a:gd name="T56" fmla="*/ 72 w 98"/>
                <a:gd name="T57" fmla="*/ 56 h 126"/>
                <a:gd name="T58" fmla="*/ 90 w 98"/>
                <a:gd name="T59" fmla="*/ 68 h 126"/>
                <a:gd name="T60" fmla="*/ 96 w 98"/>
                <a:gd name="T61" fmla="*/ 80 h 126"/>
                <a:gd name="T62" fmla="*/ 98 w 98"/>
                <a:gd name="T63" fmla="*/ 88 h 126"/>
                <a:gd name="T64" fmla="*/ 96 w 98"/>
                <a:gd name="T65" fmla="*/ 96 h 126"/>
                <a:gd name="T66" fmla="*/ 90 w 98"/>
                <a:gd name="T67" fmla="*/ 112 h 126"/>
                <a:gd name="T68" fmla="*/ 78 w 98"/>
                <a:gd name="T69" fmla="*/ 120 h 126"/>
                <a:gd name="T70" fmla="*/ 60 w 98"/>
                <a:gd name="T71" fmla="*/ 126 h 126"/>
                <a:gd name="T72" fmla="*/ 52 w 98"/>
                <a:gd name="T73" fmla="*/ 126 h 126"/>
                <a:gd name="T74" fmla="*/ 24 w 98"/>
                <a:gd name="T75" fmla="*/ 122 h 126"/>
                <a:gd name="T76" fmla="*/ 0 w 98"/>
                <a:gd name="T77" fmla="*/ 10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8" h="126">
                  <a:moveTo>
                    <a:pt x="0" y="108"/>
                  </a:moveTo>
                  <a:lnTo>
                    <a:pt x="12" y="88"/>
                  </a:lnTo>
                  <a:lnTo>
                    <a:pt x="12" y="88"/>
                  </a:lnTo>
                  <a:lnTo>
                    <a:pt x="22" y="96"/>
                  </a:lnTo>
                  <a:lnTo>
                    <a:pt x="32" y="100"/>
                  </a:lnTo>
                  <a:lnTo>
                    <a:pt x="42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60" y="104"/>
                  </a:lnTo>
                  <a:lnTo>
                    <a:pt x="66" y="100"/>
                  </a:lnTo>
                  <a:lnTo>
                    <a:pt x="70" y="96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70" y="84"/>
                  </a:lnTo>
                  <a:lnTo>
                    <a:pt x="64" y="80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30" y="68"/>
                  </a:lnTo>
                  <a:lnTo>
                    <a:pt x="18" y="62"/>
                  </a:lnTo>
                  <a:lnTo>
                    <a:pt x="12" y="58"/>
                  </a:lnTo>
                  <a:lnTo>
                    <a:pt x="10" y="52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28"/>
                  </a:lnTo>
                  <a:lnTo>
                    <a:pt x="10" y="22"/>
                  </a:lnTo>
                  <a:lnTo>
                    <a:pt x="14" y="14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2" y="4"/>
                  </a:lnTo>
                  <a:lnTo>
                    <a:pt x="84" y="8"/>
                  </a:lnTo>
                  <a:lnTo>
                    <a:pt x="94" y="14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66" y="24"/>
                  </a:lnTo>
                  <a:lnTo>
                    <a:pt x="56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2" y="22"/>
                  </a:lnTo>
                  <a:lnTo>
                    <a:pt x="36" y="26"/>
                  </a:lnTo>
                  <a:lnTo>
                    <a:pt x="32" y="2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4" y="40"/>
                  </a:lnTo>
                  <a:lnTo>
                    <a:pt x="40" y="44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72" y="56"/>
                  </a:lnTo>
                  <a:lnTo>
                    <a:pt x="84" y="64"/>
                  </a:lnTo>
                  <a:lnTo>
                    <a:pt x="90" y="68"/>
                  </a:lnTo>
                  <a:lnTo>
                    <a:pt x="94" y="74"/>
                  </a:lnTo>
                  <a:lnTo>
                    <a:pt x="96" y="80"/>
                  </a:lnTo>
                  <a:lnTo>
                    <a:pt x="98" y="88"/>
                  </a:lnTo>
                  <a:lnTo>
                    <a:pt x="98" y="88"/>
                  </a:lnTo>
                  <a:lnTo>
                    <a:pt x="98" y="88"/>
                  </a:lnTo>
                  <a:lnTo>
                    <a:pt x="96" y="96"/>
                  </a:lnTo>
                  <a:lnTo>
                    <a:pt x="94" y="104"/>
                  </a:lnTo>
                  <a:lnTo>
                    <a:pt x="90" y="112"/>
                  </a:lnTo>
                  <a:lnTo>
                    <a:pt x="84" y="116"/>
                  </a:lnTo>
                  <a:lnTo>
                    <a:pt x="78" y="120"/>
                  </a:lnTo>
                  <a:lnTo>
                    <a:pt x="70" y="124"/>
                  </a:lnTo>
                  <a:lnTo>
                    <a:pt x="60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38" y="126"/>
                  </a:lnTo>
                  <a:lnTo>
                    <a:pt x="24" y="122"/>
                  </a:lnTo>
                  <a:lnTo>
                    <a:pt x="12" y="116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215"/>
            <p:cNvSpPr>
              <a:spLocks noChangeArrowheads="1"/>
            </p:cNvSpPr>
            <p:nvPr userDrawn="1"/>
          </p:nvSpPr>
          <p:spPr bwMode="auto">
            <a:xfrm>
              <a:off x="2068203" y="3094577"/>
              <a:ext cx="41906" cy="1650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216"/>
            <p:cNvSpPr>
              <a:spLocks/>
            </p:cNvSpPr>
            <p:nvPr userDrawn="1"/>
          </p:nvSpPr>
          <p:spPr bwMode="auto">
            <a:xfrm>
              <a:off x="2130428" y="3042518"/>
              <a:ext cx="45717" cy="104120"/>
            </a:xfrm>
            <a:custGeom>
              <a:avLst/>
              <a:gdLst>
                <a:gd name="T0" fmla="*/ 16 w 76"/>
                <a:gd name="T1" fmla="*/ 72 h 170"/>
                <a:gd name="T2" fmla="*/ 0 w 76"/>
                <a:gd name="T3" fmla="*/ 72 h 170"/>
                <a:gd name="T4" fmla="*/ 0 w 76"/>
                <a:gd name="T5" fmla="*/ 48 h 170"/>
                <a:gd name="T6" fmla="*/ 16 w 76"/>
                <a:gd name="T7" fmla="*/ 48 h 170"/>
                <a:gd name="T8" fmla="*/ 16 w 76"/>
                <a:gd name="T9" fmla="*/ 40 h 170"/>
                <a:gd name="T10" fmla="*/ 16 w 76"/>
                <a:gd name="T11" fmla="*/ 40 h 170"/>
                <a:gd name="T12" fmla="*/ 16 w 76"/>
                <a:gd name="T13" fmla="*/ 30 h 170"/>
                <a:gd name="T14" fmla="*/ 18 w 76"/>
                <a:gd name="T15" fmla="*/ 22 h 170"/>
                <a:gd name="T16" fmla="*/ 22 w 76"/>
                <a:gd name="T17" fmla="*/ 14 h 170"/>
                <a:gd name="T18" fmla="*/ 26 w 76"/>
                <a:gd name="T19" fmla="*/ 8 h 170"/>
                <a:gd name="T20" fmla="*/ 26 w 76"/>
                <a:gd name="T21" fmla="*/ 8 h 170"/>
                <a:gd name="T22" fmla="*/ 30 w 76"/>
                <a:gd name="T23" fmla="*/ 4 h 170"/>
                <a:gd name="T24" fmla="*/ 38 w 76"/>
                <a:gd name="T25" fmla="*/ 2 h 170"/>
                <a:gd name="T26" fmla="*/ 44 w 76"/>
                <a:gd name="T27" fmla="*/ 0 h 170"/>
                <a:gd name="T28" fmla="*/ 54 w 76"/>
                <a:gd name="T29" fmla="*/ 0 h 170"/>
                <a:gd name="T30" fmla="*/ 54 w 76"/>
                <a:gd name="T31" fmla="*/ 0 h 170"/>
                <a:gd name="T32" fmla="*/ 66 w 76"/>
                <a:gd name="T33" fmla="*/ 0 h 170"/>
                <a:gd name="T34" fmla="*/ 76 w 76"/>
                <a:gd name="T35" fmla="*/ 2 h 170"/>
                <a:gd name="T36" fmla="*/ 76 w 76"/>
                <a:gd name="T37" fmla="*/ 26 h 170"/>
                <a:gd name="T38" fmla="*/ 76 w 76"/>
                <a:gd name="T39" fmla="*/ 26 h 170"/>
                <a:gd name="T40" fmla="*/ 68 w 76"/>
                <a:gd name="T41" fmla="*/ 24 h 170"/>
                <a:gd name="T42" fmla="*/ 60 w 76"/>
                <a:gd name="T43" fmla="*/ 24 h 170"/>
                <a:gd name="T44" fmla="*/ 60 w 76"/>
                <a:gd name="T45" fmla="*/ 24 h 170"/>
                <a:gd name="T46" fmla="*/ 52 w 76"/>
                <a:gd name="T47" fmla="*/ 24 h 170"/>
                <a:gd name="T48" fmla="*/ 48 w 76"/>
                <a:gd name="T49" fmla="*/ 28 h 170"/>
                <a:gd name="T50" fmla="*/ 44 w 76"/>
                <a:gd name="T51" fmla="*/ 34 h 170"/>
                <a:gd name="T52" fmla="*/ 44 w 76"/>
                <a:gd name="T53" fmla="*/ 42 h 170"/>
                <a:gd name="T54" fmla="*/ 44 w 76"/>
                <a:gd name="T55" fmla="*/ 48 h 170"/>
                <a:gd name="T56" fmla="*/ 76 w 76"/>
                <a:gd name="T57" fmla="*/ 48 h 170"/>
                <a:gd name="T58" fmla="*/ 76 w 76"/>
                <a:gd name="T59" fmla="*/ 72 h 170"/>
                <a:gd name="T60" fmla="*/ 44 w 76"/>
                <a:gd name="T61" fmla="*/ 72 h 170"/>
                <a:gd name="T62" fmla="*/ 44 w 76"/>
                <a:gd name="T63" fmla="*/ 170 h 170"/>
                <a:gd name="T64" fmla="*/ 16 w 76"/>
                <a:gd name="T65" fmla="*/ 170 h 170"/>
                <a:gd name="T66" fmla="*/ 16 w 76"/>
                <a:gd name="T67" fmla="*/ 7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170">
                  <a:moveTo>
                    <a:pt x="16" y="72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30"/>
                  </a:lnTo>
                  <a:lnTo>
                    <a:pt x="18" y="22"/>
                  </a:lnTo>
                  <a:lnTo>
                    <a:pt x="22" y="1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6" y="2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68" y="24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2" y="24"/>
                  </a:lnTo>
                  <a:lnTo>
                    <a:pt x="48" y="28"/>
                  </a:lnTo>
                  <a:lnTo>
                    <a:pt x="44" y="34"/>
                  </a:lnTo>
                  <a:lnTo>
                    <a:pt x="44" y="42"/>
                  </a:lnTo>
                  <a:lnTo>
                    <a:pt x="44" y="48"/>
                  </a:lnTo>
                  <a:lnTo>
                    <a:pt x="76" y="48"/>
                  </a:lnTo>
                  <a:lnTo>
                    <a:pt x="76" y="72"/>
                  </a:lnTo>
                  <a:lnTo>
                    <a:pt x="44" y="72"/>
                  </a:lnTo>
                  <a:lnTo>
                    <a:pt x="44" y="170"/>
                  </a:lnTo>
                  <a:lnTo>
                    <a:pt x="16" y="170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217"/>
            <p:cNvSpPr>
              <a:spLocks noEditPoints="1"/>
            </p:cNvSpPr>
            <p:nvPr userDrawn="1"/>
          </p:nvSpPr>
          <p:spPr bwMode="auto">
            <a:xfrm>
              <a:off x="2192654" y="3069182"/>
              <a:ext cx="78734" cy="78725"/>
            </a:xfrm>
            <a:custGeom>
              <a:avLst/>
              <a:gdLst>
                <a:gd name="T0" fmla="*/ 0 w 130"/>
                <a:gd name="T1" fmla="*/ 64 h 128"/>
                <a:gd name="T2" fmla="*/ 0 w 130"/>
                <a:gd name="T3" fmla="*/ 52 h 128"/>
                <a:gd name="T4" fmla="*/ 10 w 130"/>
                <a:gd name="T5" fmla="*/ 30 h 128"/>
                <a:gd name="T6" fmla="*/ 28 w 130"/>
                <a:gd name="T7" fmla="*/ 12 h 128"/>
                <a:gd name="T8" fmla="*/ 50 w 130"/>
                <a:gd name="T9" fmla="*/ 2 h 128"/>
                <a:gd name="T10" fmla="*/ 64 w 130"/>
                <a:gd name="T11" fmla="*/ 0 h 128"/>
                <a:gd name="T12" fmla="*/ 90 w 130"/>
                <a:gd name="T13" fmla="*/ 6 h 128"/>
                <a:gd name="T14" fmla="*/ 112 w 130"/>
                <a:gd name="T15" fmla="*/ 20 h 128"/>
                <a:gd name="T16" fmla="*/ 124 w 130"/>
                <a:gd name="T17" fmla="*/ 40 h 128"/>
                <a:gd name="T18" fmla="*/ 130 w 130"/>
                <a:gd name="T19" fmla="*/ 64 h 128"/>
                <a:gd name="T20" fmla="*/ 130 w 130"/>
                <a:gd name="T21" fmla="*/ 64 h 128"/>
                <a:gd name="T22" fmla="*/ 124 w 130"/>
                <a:gd name="T23" fmla="*/ 90 h 128"/>
                <a:gd name="T24" fmla="*/ 112 w 130"/>
                <a:gd name="T25" fmla="*/ 110 h 128"/>
                <a:gd name="T26" fmla="*/ 90 w 130"/>
                <a:gd name="T27" fmla="*/ 124 h 128"/>
                <a:gd name="T28" fmla="*/ 64 w 130"/>
                <a:gd name="T29" fmla="*/ 128 h 128"/>
                <a:gd name="T30" fmla="*/ 50 w 130"/>
                <a:gd name="T31" fmla="*/ 128 h 128"/>
                <a:gd name="T32" fmla="*/ 28 w 130"/>
                <a:gd name="T33" fmla="*/ 118 h 128"/>
                <a:gd name="T34" fmla="*/ 10 w 130"/>
                <a:gd name="T35" fmla="*/ 100 h 128"/>
                <a:gd name="T36" fmla="*/ 0 w 130"/>
                <a:gd name="T37" fmla="*/ 78 h 128"/>
                <a:gd name="T38" fmla="*/ 0 w 130"/>
                <a:gd name="T39" fmla="*/ 66 h 128"/>
                <a:gd name="T40" fmla="*/ 102 w 130"/>
                <a:gd name="T41" fmla="*/ 64 h 128"/>
                <a:gd name="T42" fmla="*/ 100 w 130"/>
                <a:gd name="T43" fmla="*/ 56 h 128"/>
                <a:gd name="T44" fmla="*/ 96 w 130"/>
                <a:gd name="T45" fmla="*/ 42 h 128"/>
                <a:gd name="T46" fmla="*/ 86 w 130"/>
                <a:gd name="T47" fmla="*/ 32 h 128"/>
                <a:gd name="T48" fmla="*/ 72 w 130"/>
                <a:gd name="T49" fmla="*/ 26 h 128"/>
                <a:gd name="T50" fmla="*/ 64 w 130"/>
                <a:gd name="T51" fmla="*/ 26 h 128"/>
                <a:gd name="T52" fmla="*/ 48 w 130"/>
                <a:gd name="T53" fmla="*/ 28 h 128"/>
                <a:gd name="T54" fmla="*/ 38 w 130"/>
                <a:gd name="T55" fmla="*/ 36 h 128"/>
                <a:gd name="T56" fmla="*/ 30 w 130"/>
                <a:gd name="T57" fmla="*/ 50 h 128"/>
                <a:gd name="T58" fmla="*/ 28 w 130"/>
                <a:gd name="T59" fmla="*/ 64 h 128"/>
                <a:gd name="T60" fmla="*/ 28 w 130"/>
                <a:gd name="T61" fmla="*/ 64 h 128"/>
                <a:gd name="T62" fmla="*/ 30 w 130"/>
                <a:gd name="T63" fmla="*/ 80 h 128"/>
                <a:gd name="T64" fmla="*/ 38 w 130"/>
                <a:gd name="T65" fmla="*/ 92 h 128"/>
                <a:gd name="T66" fmla="*/ 50 w 130"/>
                <a:gd name="T67" fmla="*/ 102 h 128"/>
                <a:gd name="T68" fmla="*/ 64 w 130"/>
                <a:gd name="T69" fmla="*/ 104 h 128"/>
                <a:gd name="T70" fmla="*/ 72 w 130"/>
                <a:gd name="T71" fmla="*/ 104 h 128"/>
                <a:gd name="T72" fmla="*/ 86 w 130"/>
                <a:gd name="T73" fmla="*/ 98 h 128"/>
                <a:gd name="T74" fmla="*/ 96 w 130"/>
                <a:gd name="T75" fmla="*/ 86 h 128"/>
                <a:gd name="T76" fmla="*/ 100 w 130"/>
                <a:gd name="T77" fmla="*/ 74 h 128"/>
                <a:gd name="T78" fmla="*/ 102 w 130"/>
                <a:gd name="T79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" h="128">
                  <a:moveTo>
                    <a:pt x="0" y="66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2" y="12"/>
                  </a:lnTo>
                  <a:lnTo>
                    <a:pt x="112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2" y="110"/>
                  </a:lnTo>
                  <a:lnTo>
                    <a:pt x="102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0" y="66"/>
                  </a:lnTo>
                  <a:close/>
                  <a:moveTo>
                    <a:pt x="102" y="66"/>
                  </a:moveTo>
                  <a:lnTo>
                    <a:pt x="102" y="64"/>
                  </a:lnTo>
                  <a:lnTo>
                    <a:pt x="102" y="64"/>
                  </a:lnTo>
                  <a:lnTo>
                    <a:pt x="100" y="56"/>
                  </a:lnTo>
                  <a:lnTo>
                    <a:pt x="98" y="50"/>
                  </a:lnTo>
                  <a:lnTo>
                    <a:pt x="96" y="42"/>
                  </a:lnTo>
                  <a:lnTo>
                    <a:pt x="92" y="38"/>
                  </a:lnTo>
                  <a:lnTo>
                    <a:pt x="86" y="32"/>
                  </a:lnTo>
                  <a:lnTo>
                    <a:pt x="80" y="28"/>
                  </a:lnTo>
                  <a:lnTo>
                    <a:pt x="7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56" y="26"/>
                  </a:lnTo>
                  <a:lnTo>
                    <a:pt x="48" y="28"/>
                  </a:lnTo>
                  <a:lnTo>
                    <a:pt x="42" y="32"/>
                  </a:lnTo>
                  <a:lnTo>
                    <a:pt x="38" y="36"/>
                  </a:lnTo>
                  <a:lnTo>
                    <a:pt x="32" y="42"/>
                  </a:lnTo>
                  <a:lnTo>
                    <a:pt x="30" y="50"/>
                  </a:lnTo>
                  <a:lnTo>
                    <a:pt x="28" y="56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72"/>
                  </a:lnTo>
                  <a:lnTo>
                    <a:pt x="30" y="80"/>
                  </a:lnTo>
                  <a:lnTo>
                    <a:pt x="34" y="86"/>
                  </a:lnTo>
                  <a:lnTo>
                    <a:pt x="38" y="92"/>
                  </a:lnTo>
                  <a:lnTo>
                    <a:pt x="44" y="98"/>
                  </a:lnTo>
                  <a:lnTo>
                    <a:pt x="50" y="102"/>
                  </a:lnTo>
                  <a:lnTo>
                    <a:pt x="56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72" y="104"/>
                  </a:lnTo>
                  <a:lnTo>
                    <a:pt x="80" y="102"/>
                  </a:lnTo>
                  <a:lnTo>
                    <a:pt x="86" y="98"/>
                  </a:lnTo>
                  <a:lnTo>
                    <a:pt x="92" y="92"/>
                  </a:lnTo>
                  <a:lnTo>
                    <a:pt x="96" y="86"/>
                  </a:lnTo>
                  <a:lnTo>
                    <a:pt x="100" y="80"/>
                  </a:lnTo>
                  <a:lnTo>
                    <a:pt x="100" y="74"/>
                  </a:lnTo>
                  <a:lnTo>
                    <a:pt x="102" y="66"/>
                  </a:lnTo>
                  <a:lnTo>
                    <a:pt x="102" y="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18"/>
            <p:cNvSpPr>
              <a:spLocks/>
            </p:cNvSpPr>
            <p:nvPr userDrawn="1"/>
          </p:nvSpPr>
          <p:spPr bwMode="auto">
            <a:xfrm>
              <a:off x="2291706" y="3069182"/>
              <a:ext cx="69844" cy="78725"/>
            </a:xfrm>
            <a:custGeom>
              <a:avLst/>
              <a:gdLst>
                <a:gd name="T0" fmla="*/ 0 w 114"/>
                <a:gd name="T1" fmla="*/ 66 h 128"/>
                <a:gd name="T2" fmla="*/ 0 w 114"/>
                <a:gd name="T3" fmla="*/ 64 h 128"/>
                <a:gd name="T4" fmla="*/ 0 w 114"/>
                <a:gd name="T5" fmla="*/ 64 h 128"/>
                <a:gd name="T6" fmla="*/ 2 w 114"/>
                <a:gd name="T7" fmla="*/ 52 h 128"/>
                <a:gd name="T8" fmla="*/ 4 w 114"/>
                <a:gd name="T9" fmla="*/ 40 h 128"/>
                <a:gd name="T10" fmla="*/ 10 w 114"/>
                <a:gd name="T11" fmla="*/ 30 h 128"/>
                <a:gd name="T12" fmla="*/ 18 w 114"/>
                <a:gd name="T13" fmla="*/ 20 h 128"/>
                <a:gd name="T14" fmla="*/ 28 w 114"/>
                <a:gd name="T15" fmla="*/ 12 h 128"/>
                <a:gd name="T16" fmla="*/ 38 w 114"/>
                <a:gd name="T17" fmla="*/ 6 h 128"/>
                <a:gd name="T18" fmla="*/ 50 w 114"/>
                <a:gd name="T19" fmla="*/ 2 h 128"/>
                <a:gd name="T20" fmla="*/ 64 w 114"/>
                <a:gd name="T21" fmla="*/ 0 h 128"/>
                <a:gd name="T22" fmla="*/ 64 w 114"/>
                <a:gd name="T23" fmla="*/ 0 h 128"/>
                <a:gd name="T24" fmla="*/ 80 w 114"/>
                <a:gd name="T25" fmla="*/ 2 h 128"/>
                <a:gd name="T26" fmla="*/ 92 w 114"/>
                <a:gd name="T27" fmla="*/ 6 h 128"/>
                <a:gd name="T28" fmla="*/ 104 w 114"/>
                <a:gd name="T29" fmla="*/ 14 h 128"/>
                <a:gd name="T30" fmla="*/ 112 w 114"/>
                <a:gd name="T31" fmla="*/ 22 h 128"/>
                <a:gd name="T32" fmla="*/ 96 w 114"/>
                <a:gd name="T33" fmla="*/ 40 h 128"/>
                <a:gd name="T34" fmla="*/ 96 w 114"/>
                <a:gd name="T35" fmla="*/ 40 h 128"/>
                <a:gd name="T36" fmla="*/ 88 w 114"/>
                <a:gd name="T37" fmla="*/ 34 h 128"/>
                <a:gd name="T38" fmla="*/ 82 w 114"/>
                <a:gd name="T39" fmla="*/ 30 h 128"/>
                <a:gd name="T40" fmla="*/ 74 w 114"/>
                <a:gd name="T41" fmla="*/ 26 h 128"/>
                <a:gd name="T42" fmla="*/ 64 w 114"/>
                <a:gd name="T43" fmla="*/ 26 h 128"/>
                <a:gd name="T44" fmla="*/ 64 w 114"/>
                <a:gd name="T45" fmla="*/ 26 h 128"/>
                <a:gd name="T46" fmla="*/ 56 w 114"/>
                <a:gd name="T47" fmla="*/ 26 h 128"/>
                <a:gd name="T48" fmla="*/ 50 w 114"/>
                <a:gd name="T49" fmla="*/ 28 h 128"/>
                <a:gd name="T50" fmla="*/ 44 w 114"/>
                <a:gd name="T51" fmla="*/ 32 h 128"/>
                <a:gd name="T52" fmla="*/ 38 w 114"/>
                <a:gd name="T53" fmla="*/ 36 h 128"/>
                <a:gd name="T54" fmla="*/ 34 w 114"/>
                <a:gd name="T55" fmla="*/ 42 h 128"/>
                <a:gd name="T56" fmla="*/ 30 w 114"/>
                <a:gd name="T57" fmla="*/ 50 h 128"/>
                <a:gd name="T58" fmla="*/ 28 w 114"/>
                <a:gd name="T59" fmla="*/ 56 h 128"/>
                <a:gd name="T60" fmla="*/ 28 w 114"/>
                <a:gd name="T61" fmla="*/ 64 h 128"/>
                <a:gd name="T62" fmla="*/ 28 w 114"/>
                <a:gd name="T63" fmla="*/ 64 h 128"/>
                <a:gd name="T64" fmla="*/ 28 w 114"/>
                <a:gd name="T65" fmla="*/ 64 h 128"/>
                <a:gd name="T66" fmla="*/ 28 w 114"/>
                <a:gd name="T67" fmla="*/ 72 h 128"/>
                <a:gd name="T68" fmla="*/ 30 w 114"/>
                <a:gd name="T69" fmla="*/ 80 h 128"/>
                <a:gd name="T70" fmla="*/ 34 w 114"/>
                <a:gd name="T71" fmla="*/ 86 h 128"/>
                <a:gd name="T72" fmla="*/ 38 w 114"/>
                <a:gd name="T73" fmla="*/ 92 h 128"/>
                <a:gd name="T74" fmla="*/ 44 w 114"/>
                <a:gd name="T75" fmla="*/ 98 h 128"/>
                <a:gd name="T76" fmla="*/ 50 w 114"/>
                <a:gd name="T77" fmla="*/ 102 h 128"/>
                <a:gd name="T78" fmla="*/ 56 w 114"/>
                <a:gd name="T79" fmla="*/ 104 h 128"/>
                <a:gd name="T80" fmla="*/ 64 w 114"/>
                <a:gd name="T81" fmla="*/ 104 h 128"/>
                <a:gd name="T82" fmla="*/ 64 w 114"/>
                <a:gd name="T83" fmla="*/ 104 h 128"/>
                <a:gd name="T84" fmla="*/ 74 w 114"/>
                <a:gd name="T85" fmla="*/ 104 h 128"/>
                <a:gd name="T86" fmla="*/ 82 w 114"/>
                <a:gd name="T87" fmla="*/ 100 h 128"/>
                <a:gd name="T88" fmla="*/ 90 w 114"/>
                <a:gd name="T89" fmla="*/ 96 h 128"/>
                <a:gd name="T90" fmla="*/ 96 w 114"/>
                <a:gd name="T91" fmla="*/ 90 h 128"/>
                <a:gd name="T92" fmla="*/ 114 w 114"/>
                <a:gd name="T93" fmla="*/ 106 h 128"/>
                <a:gd name="T94" fmla="*/ 114 w 114"/>
                <a:gd name="T95" fmla="*/ 106 h 128"/>
                <a:gd name="T96" fmla="*/ 104 w 114"/>
                <a:gd name="T97" fmla="*/ 114 h 128"/>
                <a:gd name="T98" fmla="*/ 92 w 114"/>
                <a:gd name="T99" fmla="*/ 122 h 128"/>
                <a:gd name="T100" fmla="*/ 80 w 114"/>
                <a:gd name="T101" fmla="*/ 128 h 128"/>
                <a:gd name="T102" fmla="*/ 64 w 114"/>
                <a:gd name="T103" fmla="*/ 128 h 128"/>
                <a:gd name="T104" fmla="*/ 64 w 114"/>
                <a:gd name="T105" fmla="*/ 128 h 128"/>
                <a:gd name="T106" fmla="*/ 50 w 114"/>
                <a:gd name="T107" fmla="*/ 128 h 128"/>
                <a:gd name="T108" fmla="*/ 38 w 114"/>
                <a:gd name="T109" fmla="*/ 124 h 128"/>
                <a:gd name="T110" fmla="*/ 28 w 114"/>
                <a:gd name="T111" fmla="*/ 118 h 128"/>
                <a:gd name="T112" fmla="*/ 18 w 114"/>
                <a:gd name="T113" fmla="*/ 110 h 128"/>
                <a:gd name="T114" fmla="*/ 10 w 114"/>
                <a:gd name="T115" fmla="*/ 100 h 128"/>
                <a:gd name="T116" fmla="*/ 4 w 114"/>
                <a:gd name="T117" fmla="*/ 90 h 128"/>
                <a:gd name="T118" fmla="*/ 2 w 114"/>
                <a:gd name="T119" fmla="*/ 78 h 128"/>
                <a:gd name="T120" fmla="*/ 0 w 114"/>
                <a:gd name="T121" fmla="*/ 66 h 128"/>
                <a:gd name="T122" fmla="*/ 0 w 114"/>
                <a:gd name="T123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4" h="128">
                  <a:moveTo>
                    <a:pt x="0" y="66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4" y="14"/>
                  </a:lnTo>
                  <a:lnTo>
                    <a:pt x="112" y="22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88" y="34"/>
                  </a:lnTo>
                  <a:lnTo>
                    <a:pt x="82" y="30"/>
                  </a:lnTo>
                  <a:lnTo>
                    <a:pt x="7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56" y="26"/>
                  </a:lnTo>
                  <a:lnTo>
                    <a:pt x="50" y="28"/>
                  </a:lnTo>
                  <a:lnTo>
                    <a:pt x="44" y="32"/>
                  </a:lnTo>
                  <a:lnTo>
                    <a:pt x="38" y="36"/>
                  </a:lnTo>
                  <a:lnTo>
                    <a:pt x="34" y="42"/>
                  </a:lnTo>
                  <a:lnTo>
                    <a:pt x="30" y="50"/>
                  </a:lnTo>
                  <a:lnTo>
                    <a:pt x="28" y="56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72"/>
                  </a:lnTo>
                  <a:lnTo>
                    <a:pt x="30" y="80"/>
                  </a:lnTo>
                  <a:lnTo>
                    <a:pt x="34" y="86"/>
                  </a:lnTo>
                  <a:lnTo>
                    <a:pt x="38" y="92"/>
                  </a:lnTo>
                  <a:lnTo>
                    <a:pt x="44" y="98"/>
                  </a:lnTo>
                  <a:lnTo>
                    <a:pt x="50" y="102"/>
                  </a:lnTo>
                  <a:lnTo>
                    <a:pt x="56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74" y="104"/>
                  </a:lnTo>
                  <a:lnTo>
                    <a:pt x="82" y="100"/>
                  </a:lnTo>
                  <a:lnTo>
                    <a:pt x="90" y="96"/>
                  </a:lnTo>
                  <a:lnTo>
                    <a:pt x="96" y="90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04" y="114"/>
                  </a:lnTo>
                  <a:lnTo>
                    <a:pt x="92" y="122"/>
                  </a:lnTo>
                  <a:lnTo>
                    <a:pt x="80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9"/>
            <p:cNvSpPr>
              <a:spLocks/>
            </p:cNvSpPr>
            <p:nvPr userDrawn="1"/>
          </p:nvSpPr>
          <p:spPr bwMode="auto">
            <a:xfrm>
              <a:off x="2381869" y="3071722"/>
              <a:ext cx="67305" cy="76185"/>
            </a:xfrm>
            <a:custGeom>
              <a:avLst/>
              <a:gdLst>
                <a:gd name="T0" fmla="*/ 0 w 110"/>
                <a:gd name="T1" fmla="*/ 78 h 124"/>
                <a:gd name="T2" fmla="*/ 0 w 110"/>
                <a:gd name="T3" fmla="*/ 0 h 124"/>
                <a:gd name="T4" fmla="*/ 28 w 110"/>
                <a:gd name="T5" fmla="*/ 0 h 124"/>
                <a:gd name="T6" fmla="*/ 28 w 110"/>
                <a:gd name="T7" fmla="*/ 70 h 124"/>
                <a:gd name="T8" fmla="*/ 28 w 110"/>
                <a:gd name="T9" fmla="*/ 70 h 124"/>
                <a:gd name="T10" fmla="*/ 30 w 110"/>
                <a:gd name="T11" fmla="*/ 82 h 124"/>
                <a:gd name="T12" fmla="*/ 36 w 110"/>
                <a:gd name="T13" fmla="*/ 92 h 124"/>
                <a:gd name="T14" fmla="*/ 44 w 110"/>
                <a:gd name="T15" fmla="*/ 96 h 124"/>
                <a:gd name="T16" fmla="*/ 54 w 110"/>
                <a:gd name="T17" fmla="*/ 98 h 124"/>
                <a:gd name="T18" fmla="*/ 54 w 110"/>
                <a:gd name="T19" fmla="*/ 98 h 124"/>
                <a:gd name="T20" fmla="*/ 66 w 110"/>
                <a:gd name="T21" fmla="*/ 96 h 124"/>
                <a:gd name="T22" fmla="*/ 74 w 110"/>
                <a:gd name="T23" fmla="*/ 90 h 124"/>
                <a:gd name="T24" fmla="*/ 80 w 110"/>
                <a:gd name="T25" fmla="*/ 82 h 124"/>
                <a:gd name="T26" fmla="*/ 82 w 110"/>
                <a:gd name="T27" fmla="*/ 68 h 124"/>
                <a:gd name="T28" fmla="*/ 82 w 110"/>
                <a:gd name="T29" fmla="*/ 0 h 124"/>
                <a:gd name="T30" fmla="*/ 110 w 110"/>
                <a:gd name="T31" fmla="*/ 0 h 124"/>
                <a:gd name="T32" fmla="*/ 110 w 110"/>
                <a:gd name="T33" fmla="*/ 122 h 124"/>
                <a:gd name="T34" fmla="*/ 82 w 110"/>
                <a:gd name="T35" fmla="*/ 122 h 124"/>
                <a:gd name="T36" fmla="*/ 82 w 110"/>
                <a:gd name="T37" fmla="*/ 102 h 124"/>
                <a:gd name="T38" fmla="*/ 82 w 110"/>
                <a:gd name="T39" fmla="*/ 102 h 124"/>
                <a:gd name="T40" fmla="*/ 76 w 110"/>
                <a:gd name="T41" fmla="*/ 112 h 124"/>
                <a:gd name="T42" fmla="*/ 68 w 110"/>
                <a:gd name="T43" fmla="*/ 118 h 124"/>
                <a:gd name="T44" fmla="*/ 58 w 110"/>
                <a:gd name="T45" fmla="*/ 122 h 124"/>
                <a:gd name="T46" fmla="*/ 44 w 110"/>
                <a:gd name="T47" fmla="*/ 124 h 124"/>
                <a:gd name="T48" fmla="*/ 44 w 110"/>
                <a:gd name="T49" fmla="*/ 124 h 124"/>
                <a:gd name="T50" fmla="*/ 34 w 110"/>
                <a:gd name="T51" fmla="*/ 124 h 124"/>
                <a:gd name="T52" fmla="*/ 26 w 110"/>
                <a:gd name="T53" fmla="*/ 122 h 124"/>
                <a:gd name="T54" fmla="*/ 18 w 110"/>
                <a:gd name="T55" fmla="*/ 118 h 124"/>
                <a:gd name="T56" fmla="*/ 12 w 110"/>
                <a:gd name="T57" fmla="*/ 112 h 124"/>
                <a:gd name="T58" fmla="*/ 8 w 110"/>
                <a:gd name="T59" fmla="*/ 104 h 124"/>
                <a:gd name="T60" fmla="*/ 4 w 110"/>
                <a:gd name="T61" fmla="*/ 96 h 124"/>
                <a:gd name="T62" fmla="*/ 2 w 110"/>
                <a:gd name="T63" fmla="*/ 88 h 124"/>
                <a:gd name="T64" fmla="*/ 0 w 110"/>
                <a:gd name="T65" fmla="*/ 78 h 124"/>
                <a:gd name="T66" fmla="*/ 0 w 110"/>
                <a:gd name="T67" fmla="*/ 7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0" h="124">
                  <a:moveTo>
                    <a:pt x="0" y="78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0" y="82"/>
                  </a:lnTo>
                  <a:lnTo>
                    <a:pt x="36" y="92"/>
                  </a:lnTo>
                  <a:lnTo>
                    <a:pt x="44" y="96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66" y="96"/>
                  </a:lnTo>
                  <a:lnTo>
                    <a:pt x="74" y="90"/>
                  </a:lnTo>
                  <a:lnTo>
                    <a:pt x="80" y="82"/>
                  </a:lnTo>
                  <a:lnTo>
                    <a:pt x="82" y="68"/>
                  </a:lnTo>
                  <a:lnTo>
                    <a:pt x="82" y="0"/>
                  </a:lnTo>
                  <a:lnTo>
                    <a:pt x="110" y="0"/>
                  </a:lnTo>
                  <a:lnTo>
                    <a:pt x="110" y="122"/>
                  </a:lnTo>
                  <a:lnTo>
                    <a:pt x="82" y="122"/>
                  </a:lnTo>
                  <a:lnTo>
                    <a:pt x="82" y="102"/>
                  </a:lnTo>
                  <a:lnTo>
                    <a:pt x="82" y="102"/>
                  </a:lnTo>
                  <a:lnTo>
                    <a:pt x="76" y="112"/>
                  </a:lnTo>
                  <a:lnTo>
                    <a:pt x="68" y="118"/>
                  </a:lnTo>
                  <a:lnTo>
                    <a:pt x="58" y="122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34" y="124"/>
                  </a:lnTo>
                  <a:lnTo>
                    <a:pt x="26" y="122"/>
                  </a:lnTo>
                  <a:lnTo>
                    <a:pt x="18" y="118"/>
                  </a:lnTo>
                  <a:lnTo>
                    <a:pt x="12" y="112"/>
                  </a:lnTo>
                  <a:lnTo>
                    <a:pt x="8" y="104"/>
                  </a:lnTo>
                  <a:lnTo>
                    <a:pt x="4" y="96"/>
                  </a:lnTo>
                  <a:lnTo>
                    <a:pt x="2" y="88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0"/>
            <p:cNvSpPr>
              <a:spLocks/>
            </p:cNvSpPr>
            <p:nvPr userDrawn="1"/>
          </p:nvSpPr>
          <p:spPr bwMode="auto">
            <a:xfrm>
              <a:off x="2473303" y="3070452"/>
              <a:ext cx="58416" cy="77454"/>
            </a:xfrm>
            <a:custGeom>
              <a:avLst/>
              <a:gdLst>
                <a:gd name="T0" fmla="*/ 12 w 96"/>
                <a:gd name="T1" fmla="*/ 88 h 126"/>
                <a:gd name="T2" fmla="*/ 22 w 96"/>
                <a:gd name="T3" fmla="*/ 96 h 126"/>
                <a:gd name="T4" fmla="*/ 42 w 96"/>
                <a:gd name="T5" fmla="*/ 104 h 126"/>
                <a:gd name="T6" fmla="*/ 52 w 96"/>
                <a:gd name="T7" fmla="*/ 104 h 126"/>
                <a:gd name="T8" fmla="*/ 66 w 96"/>
                <a:gd name="T9" fmla="*/ 100 h 126"/>
                <a:gd name="T10" fmla="*/ 70 w 96"/>
                <a:gd name="T11" fmla="*/ 90 h 126"/>
                <a:gd name="T12" fmla="*/ 70 w 96"/>
                <a:gd name="T13" fmla="*/ 90 h 126"/>
                <a:gd name="T14" fmla="*/ 68 w 96"/>
                <a:gd name="T15" fmla="*/ 84 h 126"/>
                <a:gd name="T16" fmla="*/ 44 w 96"/>
                <a:gd name="T17" fmla="*/ 74 h 126"/>
                <a:gd name="T18" fmla="*/ 30 w 96"/>
                <a:gd name="T19" fmla="*/ 68 h 126"/>
                <a:gd name="T20" fmla="*/ 12 w 96"/>
                <a:gd name="T21" fmla="*/ 58 h 126"/>
                <a:gd name="T22" fmla="*/ 6 w 96"/>
                <a:gd name="T23" fmla="*/ 46 h 126"/>
                <a:gd name="T24" fmla="*/ 6 w 96"/>
                <a:gd name="T25" fmla="*/ 36 h 126"/>
                <a:gd name="T26" fmla="*/ 6 w 96"/>
                <a:gd name="T27" fmla="*/ 28 h 126"/>
                <a:gd name="T28" fmla="*/ 12 w 96"/>
                <a:gd name="T29" fmla="*/ 14 h 126"/>
                <a:gd name="T30" fmla="*/ 24 w 96"/>
                <a:gd name="T31" fmla="*/ 6 h 126"/>
                <a:gd name="T32" fmla="*/ 40 w 96"/>
                <a:gd name="T33" fmla="*/ 0 h 126"/>
                <a:gd name="T34" fmla="*/ 48 w 96"/>
                <a:gd name="T35" fmla="*/ 0 h 126"/>
                <a:gd name="T36" fmla="*/ 72 w 96"/>
                <a:gd name="T37" fmla="*/ 4 h 126"/>
                <a:gd name="T38" fmla="*/ 94 w 96"/>
                <a:gd name="T39" fmla="*/ 14 h 126"/>
                <a:gd name="T40" fmla="*/ 82 w 96"/>
                <a:gd name="T41" fmla="*/ 34 h 126"/>
                <a:gd name="T42" fmla="*/ 56 w 96"/>
                <a:gd name="T43" fmla="*/ 22 h 126"/>
                <a:gd name="T44" fmla="*/ 48 w 96"/>
                <a:gd name="T45" fmla="*/ 22 h 126"/>
                <a:gd name="T46" fmla="*/ 36 w 96"/>
                <a:gd name="T47" fmla="*/ 26 h 126"/>
                <a:gd name="T48" fmla="*/ 32 w 96"/>
                <a:gd name="T49" fmla="*/ 34 h 126"/>
                <a:gd name="T50" fmla="*/ 32 w 96"/>
                <a:gd name="T51" fmla="*/ 34 h 126"/>
                <a:gd name="T52" fmla="*/ 34 w 96"/>
                <a:gd name="T53" fmla="*/ 40 h 126"/>
                <a:gd name="T54" fmla="*/ 58 w 96"/>
                <a:gd name="T55" fmla="*/ 52 h 126"/>
                <a:gd name="T56" fmla="*/ 72 w 96"/>
                <a:gd name="T57" fmla="*/ 56 h 126"/>
                <a:gd name="T58" fmla="*/ 90 w 96"/>
                <a:gd name="T59" fmla="*/ 68 h 126"/>
                <a:gd name="T60" fmla="*/ 96 w 96"/>
                <a:gd name="T61" fmla="*/ 80 h 126"/>
                <a:gd name="T62" fmla="*/ 96 w 96"/>
                <a:gd name="T63" fmla="*/ 88 h 126"/>
                <a:gd name="T64" fmla="*/ 96 w 96"/>
                <a:gd name="T65" fmla="*/ 96 h 126"/>
                <a:gd name="T66" fmla="*/ 90 w 96"/>
                <a:gd name="T67" fmla="*/ 112 h 126"/>
                <a:gd name="T68" fmla="*/ 76 w 96"/>
                <a:gd name="T69" fmla="*/ 120 h 126"/>
                <a:gd name="T70" fmla="*/ 60 w 96"/>
                <a:gd name="T71" fmla="*/ 126 h 126"/>
                <a:gd name="T72" fmla="*/ 52 w 96"/>
                <a:gd name="T73" fmla="*/ 126 h 126"/>
                <a:gd name="T74" fmla="*/ 24 w 96"/>
                <a:gd name="T75" fmla="*/ 122 h 126"/>
                <a:gd name="T76" fmla="*/ 0 w 96"/>
                <a:gd name="T77" fmla="*/ 10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126">
                  <a:moveTo>
                    <a:pt x="0" y="108"/>
                  </a:moveTo>
                  <a:lnTo>
                    <a:pt x="12" y="88"/>
                  </a:lnTo>
                  <a:lnTo>
                    <a:pt x="12" y="88"/>
                  </a:lnTo>
                  <a:lnTo>
                    <a:pt x="22" y="96"/>
                  </a:lnTo>
                  <a:lnTo>
                    <a:pt x="32" y="100"/>
                  </a:lnTo>
                  <a:lnTo>
                    <a:pt x="42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60" y="104"/>
                  </a:lnTo>
                  <a:lnTo>
                    <a:pt x="66" y="100"/>
                  </a:lnTo>
                  <a:lnTo>
                    <a:pt x="70" y="96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70" y="86"/>
                  </a:lnTo>
                  <a:lnTo>
                    <a:pt x="68" y="84"/>
                  </a:lnTo>
                  <a:lnTo>
                    <a:pt x="62" y="80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30" y="68"/>
                  </a:lnTo>
                  <a:lnTo>
                    <a:pt x="18" y="62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4"/>
                  </a:lnTo>
                  <a:lnTo>
                    <a:pt x="84" y="8"/>
                  </a:lnTo>
                  <a:lnTo>
                    <a:pt x="94" y="1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64" y="24"/>
                  </a:lnTo>
                  <a:lnTo>
                    <a:pt x="56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0" y="22"/>
                  </a:lnTo>
                  <a:lnTo>
                    <a:pt x="36" y="26"/>
                  </a:lnTo>
                  <a:lnTo>
                    <a:pt x="32" y="2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4" y="40"/>
                  </a:lnTo>
                  <a:lnTo>
                    <a:pt x="40" y="44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72" y="56"/>
                  </a:lnTo>
                  <a:lnTo>
                    <a:pt x="84" y="64"/>
                  </a:lnTo>
                  <a:lnTo>
                    <a:pt x="90" y="68"/>
                  </a:lnTo>
                  <a:lnTo>
                    <a:pt x="94" y="74"/>
                  </a:lnTo>
                  <a:lnTo>
                    <a:pt x="96" y="80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96" y="96"/>
                  </a:lnTo>
                  <a:lnTo>
                    <a:pt x="94" y="104"/>
                  </a:lnTo>
                  <a:lnTo>
                    <a:pt x="90" y="112"/>
                  </a:lnTo>
                  <a:lnTo>
                    <a:pt x="84" y="116"/>
                  </a:lnTo>
                  <a:lnTo>
                    <a:pt x="76" y="120"/>
                  </a:lnTo>
                  <a:lnTo>
                    <a:pt x="70" y="124"/>
                  </a:lnTo>
                  <a:lnTo>
                    <a:pt x="60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38" y="126"/>
                  </a:lnTo>
                  <a:lnTo>
                    <a:pt x="24" y="122"/>
                  </a:lnTo>
                  <a:lnTo>
                    <a:pt x="12" y="116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21"/>
            <p:cNvSpPr>
              <a:spLocks noEditPoints="1"/>
            </p:cNvSpPr>
            <p:nvPr userDrawn="1"/>
          </p:nvSpPr>
          <p:spPr bwMode="auto">
            <a:xfrm>
              <a:off x="2552037" y="3069182"/>
              <a:ext cx="72385" cy="78725"/>
            </a:xfrm>
            <a:custGeom>
              <a:avLst/>
              <a:gdLst>
                <a:gd name="T0" fmla="*/ 0 w 118"/>
                <a:gd name="T1" fmla="*/ 64 h 128"/>
                <a:gd name="T2" fmla="*/ 2 w 118"/>
                <a:gd name="T3" fmla="*/ 52 h 128"/>
                <a:gd name="T4" fmla="*/ 10 w 118"/>
                <a:gd name="T5" fmla="*/ 30 h 128"/>
                <a:gd name="T6" fmla="*/ 26 w 118"/>
                <a:gd name="T7" fmla="*/ 12 h 128"/>
                <a:gd name="T8" fmla="*/ 48 w 118"/>
                <a:gd name="T9" fmla="*/ 2 h 128"/>
                <a:gd name="T10" fmla="*/ 60 w 118"/>
                <a:gd name="T11" fmla="*/ 0 h 128"/>
                <a:gd name="T12" fmla="*/ 86 w 118"/>
                <a:gd name="T13" fmla="*/ 6 h 128"/>
                <a:gd name="T14" fmla="*/ 104 w 118"/>
                <a:gd name="T15" fmla="*/ 20 h 128"/>
                <a:gd name="T16" fmla="*/ 114 w 118"/>
                <a:gd name="T17" fmla="*/ 42 h 128"/>
                <a:gd name="T18" fmla="*/ 118 w 118"/>
                <a:gd name="T19" fmla="*/ 66 h 128"/>
                <a:gd name="T20" fmla="*/ 118 w 118"/>
                <a:gd name="T21" fmla="*/ 74 h 128"/>
                <a:gd name="T22" fmla="*/ 28 w 118"/>
                <a:gd name="T23" fmla="*/ 74 h 128"/>
                <a:gd name="T24" fmla="*/ 36 w 118"/>
                <a:gd name="T25" fmla="*/ 94 h 128"/>
                <a:gd name="T26" fmla="*/ 50 w 118"/>
                <a:gd name="T27" fmla="*/ 104 h 128"/>
                <a:gd name="T28" fmla="*/ 64 w 118"/>
                <a:gd name="T29" fmla="*/ 106 h 128"/>
                <a:gd name="T30" fmla="*/ 82 w 118"/>
                <a:gd name="T31" fmla="*/ 102 h 128"/>
                <a:gd name="T32" fmla="*/ 96 w 118"/>
                <a:gd name="T33" fmla="*/ 92 h 128"/>
                <a:gd name="T34" fmla="*/ 114 w 118"/>
                <a:gd name="T35" fmla="*/ 106 h 128"/>
                <a:gd name="T36" fmla="*/ 92 w 118"/>
                <a:gd name="T37" fmla="*/ 122 h 128"/>
                <a:gd name="T38" fmla="*/ 62 w 118"/>
                <a:gd name="T39" fmla="*/ 128 h 128"/>
                <a:gd name="T40" fmla="*/ 50 w 118"/>
                <a:gd name="T41" fmla="*/ 128 h 128"/>
                <a:gd name="T42" fmla="*/ 28 w 118"/>
                <a:gd name="T43" fmla="*/ 118 h 128"/>
                <a:gd name="T44" fmla="*/ 10 w 118"/>
                <a:gd name="T45" fmla="*/ 102 h 128"/>
                <a:gd name="T46" fmla="*/ 2 w 118"/>
                <a:gd name="T47" fmla="*/ 78 h 128"/>
                <a:gd name="T48" fmla="*/ 0 w 118"/>
                <a:gd name="T49" fmla="*/ 66 h 128"/>
                <a:gd name="T50" fmla="*/ 90 w 118"/>
                <a:gd name="T51" fmla="*/ 56 h 128"/>
                <a:gd name="T52" fmla="*/ 82 w 118"/>
                <a:gd name="T53" fmla="*/ 34 h 128"/>
                <a:gd name="T54" fmla="*/ 72 w 118"/>
                <a:gd name="T55" fmla="*/ 26 h 128"/>
                <a:gd name="T56" fmla="*/ 60 w 118"/>
                <a:gd name="T57" fmla="*/ 24 h 128"/>
                <a:gd name="T58" fmla="*/ 54 w 118"/>
                <a:gd name="T59" fmla="*/ 24 h 128"/>
                <a:gd name="T60" fmla="*/ 38 w 118"/>
                <a:gd name="T61" fmla="*/ 32 h 128"/>
                <a:gd name="T62" fmla="*/ 28 w 118"/>
                <a:gd name="T63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" h="128">
                  <a:moveTo>
                    <a:pt x="0" y="66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4" y="40"/>
                  </a:lnTo>
                  <a:lnTo>
                    <a:pt x="10" y="30"/>
                  </a:lnTo>
                  <a:lnTo>
                    <a:pt x="16" y="20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4" y="2"/>
                  </a:lnTo>
                  <a:lnTo>
                    <a:pt x="86" y="6"/>
                  </a:lnTo>
                  <a:lnTo>
                    <a:pt x="96" y="12"/>
                  </a:lnTo>
                  <a:lnTo>
                    <a:pt x="104" y="20"/>
                  </a:lnTo>
                  <a:lnTo>
                    <a:pt x="110" y="30"/>
                  </a:lnTo>
                  <a:lnTo>
                    <a:pt x="114" y="42"/>
                  </a:lnTo>
                  <a:lnTo>
                    <a:pt x="118" y="54"/>
                  </a:lnTo>
                  <a:lnTo>
                    <a:pt x="118" y="66"/>
                  </a:lnTo>
                  <a:lnTo>
                    <a:pt x="118" y="66"/>
                  </a:lnTo>
                  <a:lnTo>
                    <a:pt x="118" y="74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32" y="88"/>
                  </a:lnTo>
                  <a:lnTo>
                    <a:pt x="36" y="94"/>
                  </a:lnTo>
                  <a:lnTo>
                    <a:pt x="40" y="98"/>
                  </a:lnTo>
                  <a:lnTo>
                    <a:pt x="50" y="104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74" y="104"/>
                  </a:lnTo>
                  <a:lnTo>
                    <a:pt x="82" y="102"/>
                  </a:lnTo>
                  <a:lnTo>
                    <a:pt x="90" y="98"/>
                  </a:lnTo>
                  <a:lnTo>
                    <a:pt x="96" y="92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04" y="116"/>
                  </a:lnTo>
                  <a:lnTo>
                    <a:pt x="92" y="122"/>
                  </a:lnTo>
                  <a:lnTo>
                    <a:pt x="78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2"/>
                  </a:lnTo>
                  <a:lnTo>
                    <a:pt x="10" y="102"/>
                  </a:lnTo>
                  <a:lnTo>
                    <a:pt x="4" y="92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close/>
                  <a:moveTo>
                    <a:pt x="90" y="56"/>
                  </a:moveTo>
                  <a:lnTo>
                    <a:pt x="90" y="56"/>
                  </a:lnTo>
                  <a:lnTo>
                    <a:pt x="88" y="44"/>
                  </a:lnTo>
                  <a:lnTo>
                    <a:pt x="82" y="34"/>
                  </a:lnTo>
                  <a:lnTo>
                    <a:pt x="78" y="30"/>
                  </a:lnTo>
                  <a:lnTo>
                    <a:pt x="72" y="26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4" y="24"/>
                  </a:lnTo>
                  <a:lnTo>
                    <a:pt x="48" y="26"/>
                  </a:lnTo>
                  <a:lnTo>
                    <a:pt x="38" y="32"/>
                  </a:lnTo>
                  <a:lnTo>
                    <a:pt x="32" y="44"/>
                  </a:lnTo>
                  <a:lnTo>
                    <a:pt x="28" y="56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22"/>
            <p:cNvSpPr>
              <a:spLocks noEditPoints="1"/>
            </p:cNvSpPr>
            <p:nvPr userDrawn="1"/>
          </p:nvSpPr>
          <p:spPr bwMode="auto">
            <a:xfrm>
              <a:off x="2646010" y="3042518"/>
              <a:ext cx="76194" cy="105389"/>
            </a:xfrm>
            <a:custGeom>
              <a:avLst/>
              <a:gdLst>
                <a:gd name="T0" fmla="*/ 0 w 126"/>
                <a:gd name="T1" fmla="*/ 108 h 172"/>
                <a:gd name="T2" fmla="*/ 0 w 126"/>
                <a:gd name="T3" fmla="*/ 94 h 172"/>
                <a:gd name="T4" fmla="*/ 10 w 126"/>
                <a:gd name="T5" fmla="*/ 70 h 172"/>
                <a:gd name="T6" fmla="*/ 26 w 126"/>
                <a:gd name="T7" fmla="*/ 54 h 172"/>
                <a:gd name="T8" fmla="*/ 46 w 126"/>
                <a:gd name="T9" fmla="*/ 46 h 172"/>
                <a:gd name="T10" fmla="*/ 56 w 126"/>
                <a:gd name="T11" fmla="*/ 44 h 172"/>
                <a:gd name="T12" fmla="*/ 82 w 126"/>
                <a:gd name="T13" fmla="*/ 52 h 172"/>
                <a:gd name="T14" fmla="*/ 98 w 126"/>
                <a:gd name="T15" fmla="*/ 66 h 172"/>
                <a:gd name="T16" fmla="*/ 126 w 126"/>
                <a:gd name="T17" fmla="*/ 0 h 172"/>
                <a:gd name="T18" fmla="*/ 98 w 126"/>
                <a:gd name="T19" fmla="*/ 170 h 172"/>
                <a:gd name="T20" fmla="*/ 98 w 126"/>
                <a:gd name="T21" fmla="*/ 150 h 172"/>
                <a:gd name="T22" fmla="*/ 82 w 126"/>
                <a:gd name="T23" fmla="*/ 166 h 172"/>
                <a:gd name="T24" fmla="*/ 56 w 126"/>
                <a:gd name="T25" fmla="*/ 172 h 172"/>
                <a:gd name="T26" fmla="*/ 46 w 126"/>
                <a:gd name="T27" fmla="*/ 172 h 172"/>
                <a:gd name="T28" fmla="*/ 26 w 126"/>
                <a:gd name="T29" fmla="*/ 164 h 172"/>
                <a:gd name="T30" fmla="*/ 10 w 126"/>
                <a:gd name="T31" fmla="*/ 146 h 172"/>
                <a:gd name="T32" fmla="*/ 0 w 126"/>
                <a:gd name="T33" fmla="*/ 124 h 172"/>
                <a:gd name="T34" fmla="*/ 0 w 126"/>
                <a:gd name="T35" fmla="*/ 108 h 172"/>
                <a:gd name="T36" fmla="*/ 98 w 126"/>
                <a:gd name="T37" fmla="*/ 108 h 172"/>
                <a:gd name="T38" fmla="*/ 98 w 126"/>
                <a:gd name="T39" fmla="*/ 100 h 172"/>
                <a:gd name="T40" fmla="*/ 92 w 126"/>
                <a:gd name="T41" fmla="*/ 86 h 172"/>
                <a:gd name="T42" fmla="*/ 82 w 126"/>
                <a:gd name="T43" fmla="*/ 76 h 172"/>
                <a:gd name="T44" fmla="*/ 70 w 126"/>
                <a:gd name="T45" fmla="*/ 70 h 172"/>
                <a:gd name="T46" fmla="*/ 62 w 126"/>
                <a:gd name="T47" fmla="*/ 70 h 172"/>
                <a:gd name="T48" fmla="*/ 50 w 126"/>
                <a:gd name="T49" fmla="*/ 72 h 172"/>
                <a:gd name="T50" fmla="*/ 38 w 126"/>
                <a:gd name="T51" fmla="*/ 80 h 172"/>
                <a:gd name="T52" fmla="*/ 30 w 126"/>
                <a:gd name="T53" fmla="*/ 92 h 172"/>
                <a:gd name="T54" fmla="*/ 28 w 126"/>
                <a:gd name="T55" fmla="*/ 108 h 172"/>
                <a:gd name="T56" fmla="*/ 28 w 126"/>
                <a:gd name="T57" fmla="*/ 108 h 172"/>
                <a:gd name="T58" fmla="*/ 30 w 126"/>
                <a:gd name="T59" fmla="*/ 126 h 172"/>
                <a:gd name="T60" fmla="*/ 38 w 126"/>
                <a:gd name="T61" fmla="*/ 138 h 172"/>
                <a:gd name="T62" fmla="*/ 50 w 126"/>
                <a:gd name="T63" fmla="*/ 146 h 172"/>
                <a:gd name="T64" fmla="*/ 62 w 126"/>
                <a:gd name="T65" fmla="*/ 148 h 172"/>
                <a:gd name="T66" fmla="*/ 70 w 126"/>
                <a:gd name="T67" fmla="*/ 148 h 172"/>
                <a:gd name="T68" fmla="*/ 82 w 126"/>
                <a:gd name="T69" fmla="*/ 142 h 172"/>
                <a:gd name="T70" fmla="*/ 92 w 126"/>
                <a:gd name="T71" fmla="*/ 132 h 172"/>
                <a:gd name="T72" fmla="*/ 98 w 126"/>
                <a:gd name="T73" fmla="*/ 118 h 172"/>
                <a:gd name="T74" fmla="*/ 98 w 126"/>
                <a:gd name="T75" fmla="*/ 10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72">
                  <a:moveTo>
                    <a:pt x="0" y="108"/>
                  </a:moveTo>
                  <a:lnTo>
                    <a:pt x="0" y="108"/>
                  </a:lnTo>
                  <a:lnTo>
                    <a:pt x="0" y="108"/>
                  </a:lnTo>
                  <a:lnTo>
                    <a:pt x="0" y="94"/>
                  </a:lnTo>
                  <a:lnTo>
                    <a:pt x="4" y="82"/>
                  </a:lnTo>
                  <a:lnTo>
                    <a:pt x="10" y="70"/>
                  </a:lnTo>
                  <a:lnTo>
                    <a:pt x="16" y="62"/>
                  </a:lnTo>
                  <a:lnTo>
                    <a:pt x="26" y="54"/>
                  </a:lnTo>
                  <a:lnTo>
                    <a:pt x="36" y="50"/>
                  </a:lnTo>
                  <a:lnTo>
                    <a:pt x="46" y="46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70" y="46"/>
                  </a:lnTo>
                  <a:lnTo>
                    <a:pt x="82" y="52"/>
                  </a:lnTo>
                  <a:lnTo>
                    <a:pt x="90" y="58"/>
                  </a:lnTo>
                  <a:lnTo>
                    <a:pt x="98" y="66"/>
                  </a:lnTo>
                  <a:lnTo>
                    <a:pt x="98" y="0"/>
                  </a:lnTo>
                  <a:lnTo>
                    <a:pt x="126" y="0"/>
                  </a:lnTo>
                  <a:lnTo>
                    <a:pt x="126" y="170"/>
                  </a:lnTo>
                  <a:lnTo>
                    <a:pt x="98" y="170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90" y="158"/>
                  </a:lnTo>
                  <a:lnTo>
                    <a:pt x="82" y="166"/>
                  </a:lnTo>
                  <a:lnTo>
                    <a:pt x="70" y="170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46" y="172"/>
                  </a:lnTo>
                  <a:lnTo>
                    <a:pt x="36" y="168"/>
                  </a:lnTo>
                  <a:lnTo>
                    <a:pt x="26" y="164"/>
                  </a:lnTo>
                  <a:lnTo>
                    <a:pt x="18" y="156"/>
                  </a:lnTo>
                  <a:lnTo>
                    <a:pt x="10" y="146"/>
                  </a:lnTo>
                  <a:lnTo>
                    <a:pt x="4" y="136"/>
                  </a:lnTo>
                  <a:lnTo>
                    <a:pt x="0" y="124"/>
                  </a:lnTo>
                  <a:lnTo>
                    <a:pt x="0" y="108"/>
                  </a:lnTo>
                  <a:lnTo>
                    <a:pt x="0" y="108"/>
                  </a:lnTo>
                  <a:close/>
                  <a:moveTo>
                    <a:pt x="98" y="108"/>
                  </a:moveTo>
                  <a:lnTo>
                    <a:pt x="98" y="108"/>
                  </a:lnTo>
                  <a:lnTo>
                    <a:pt x="98" y="108"/>
                  </a:lnTo>
                  <a:lnTo>
                    <a:pt x="98" y="100"/>
                  </a:lnTo>
                  <a:lnTo>
                    <a:pt x="96" y="92"/>
                  </a:lnTo>
                  <a:lnTo>
                    <a:pt x="92" y="86"/>
                  </a:lnTo>
                  <a:lnTo>
                    <a:pt x="88" y="80"/>
                  </a:lnTo>
                  <a:lnTo>
                    <a:pt x="82" y="76"/>
                  </a:lnTo>
                  <a:lnTo>
                    <a:pt x="76" y="72"/>
                  </a:lnTo>
                  <a:lnTo>
                    <a:pt x="70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56" y="70"/>
                  </a:lnTo>
                  <a:lnTo>
                    <a:pt x="50" y="72"/>
                  </a:lnTo>
                  <a:lnTo>
                    <a:pt x="44" y="76"/>
                  </a:lnTo>
                  <a:lnTo>
                    <a:pt x="38" y="80"/>
                  </a:lnTo>
                  <a:lnTo>
                    <a:pt x="34" y="86"/>
                  </a:lnTo>
                  <a:lnTo>
                    <a:pt x="30" y="92"/>
                  </a:lnTo>
                  <a:lnTo>
                    <a:pt x="28" y="100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18"/>
                  </a:lnTo>
                  <a:lnTo>
                    <a:pt x="30" y="126"/>
                  </a:lnTo>
                  <a:lnTo>
                    <a:pt x="34" y="132"/>
                  </a:lnTo>
                  <a:lnTo>
                    <a:pt x="38" y="138"/>
                  </a:lnTo>
                  <a:lnTo>
                    <a:pt x="44" y="142"/>
                  </a:lnTo>
                  <a:lnTo>
                    <a:pt x="50" y="146"/>
                  </a:lnTo>
                  <a:lnTo>
                    <a:pt x="56" y="148"/>
                  </a:lnTo>
                  <a:lnTo>
                    <a:pt x="62" y="148"/>
                  </a:lnTo>
                  <a:lnTo>
                    <a:pt x="62" y="148"/>
                  </a:lnTo>
                  <a:lnTo>
                    <a:pt x="70" y="148"/>
                  </a:lnTo>
                  <a:lnTo>
                    <a:pt x="76" y="146"/>
                  </a:lnTo>
                  <a:lnTo>
                    <a:pt x="82" y="142"/>
                  </a:lnTo>
                  <a:lnTo>
                    <a:pt x="88" y="138"/>
                  </a:lnTo>
                  <a:lnTo>
                    <a:pt x="92" y="132"/>
                  </a:lnTo>
                  <a:lnTo>
                    <a:pt x="96" y="124"/>
                  </a:lnTo>
                  <a:lnTo>
                    <a:pt x="98" y="118"/>
                  </a:lnTo>
                  <a:lnTo>
                    <a:pt x="98" y="108"/>
                  </a:lnTo>
                  <a:lnTo>
                    <a:pt x="98" y="10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23"/>
            <p:cNvSpPr>
              <a:spLocks noEditPoints="1"/>
            </p:cNvSpPr>
            <p:nvPr userDrawn="1"/>
          </p:nvSpPr>
          <p:spPr bwMode="auto">
            <a:xfrm>
              <a:off x="2798398" y="3070452"/>
              <a:ext cx="67305" cy="77454"/>
            </a:xfrm>
            <a:custGeom>
              <a:avLst/>
              <a:gdLst>
                <a:gd name="T0" fmla="*/ 84 w 112"/>
                <a:gd name="T1" fmla="*/ 108 h 126"/>
                <a:gd name="T2" fmla="*/ 76 w 112"/>
                <a:gd name="T3" fmla="*/ 116 h 126"/>
                <a:gd name="T4" fmla="*/ 56 w 112"/>
                <a:gd name="T5" fmla="*/ 126 h 126"/>
                <a:gd name="T6" fmla="*/ 44 w 112"/>
                <a:gd name="T7" fmla="*/ 126 h 126"/>
                <a:gd name="T8" fmla="*/ 28 w 112"/>
                <a:gd name="T9" fmla="*/ 124 h 126"/>
                <a:gd name="T10" fmla="*/ 14 w 112"/>
                <a:gd name="T11" fmla="*/ 116 h 126"/>
                <a:gd name="T12" fmla="*/ 4 w 112"/>
                <a:gd name="T13" fmla="*/ 104 h 126"/>
                <a:gd name="T14" fmla="*/ 0 w 112"/>
                <a:gd name="T15" fmla="*/ 88 h 126"/>
                <a:gd name="T16" fmla="*/ 0 w 112"/>
                <a:gd name="T17" fmla="*/ 88 h 126"/>
                <a:gd name="T18" fmla="*/ 4 w 112"/>
                <a:gd name="T19" fmla="*/ 70 h 126"/>
                <a:gd name="T20" fmla="*/ 14 w 112"/>
                <a:gd name="T21" fmla="*/ 58 h 126"/>
                <a:gd name="T22" fmla="*/ 30 w 112"/>
                <a:gd name="T23" fmla="*/ 50 h 126"/>
                <a:gd name="T24" fmla="*/ 50 w 112"/>
                <a:gd name="T25" fmla="*/ 48 h 126"/>
                <a:gd name="T26" fmla="*/ 68 w 112"/>
                <a:gd name="T27" fmla="*/ 50 h 126"/>
                <a:gd name="T28" fmla="*/ 84 w 112"/>
                <a:gd name="T29" fmla="*/ 50 h 126"/>
                <a:gd name="T30" fmla="*/ 82 w 112"/>
                <a:gd name="T31" fmla="*/ 40 h 126"/>
                <a:gd name="T32" fmla="*/ 76 w 112"/>
                <a:gd name="T33" fmla="*/ 32 h 126"/>
                <a:gd name="T34" fmla="*/ 54 w 112"/>
                <a:gd name="T35" fmla="*/ 24 h 126"/>
                <a:gd name="T36" fmla="*/ 36 w 112"/>
                <a:gd name="T37" fmla="*/ 26 h 126"/>
                <a:gd name="T38" fmla="*/ 10 w 112"/>
                <a:gd name="T39" fmla="*/ 10 h 126"/>
                <a:gd name="T40" fmla="*/ 32 w 112"/>
                <a:gd name="T41" fmla="*/ 2 h 126"/>
                <a:gd name="T42" fmla="*/ 58 w 112"/>
                <a:gd name="T43" fmla="*/ 0 h 126"/>
                <a:gd name="T44" fmla="*/ 70 w 112"/>
                <a:gd name="T45" fmla="*/ 0 h 126"/>
                <a:gd name="T46" fmla="*/ 90 w 112"/>
                <a:gd name="T47" fmla="*/ 8 h 126"/>
                <a:gd name="T48" fmla="*/ 104 w 112"/>
                <a:gd name="T49" fmla="*/ 20 h 126"/>
                <a:gd name="T50" fmla="*/ 110 w 112"/>
                <a:gd name="T51" fmla="*/ 40 h 126"/>
                <a:gd name="T52" fmla="*/ 112 w 112"/>
                <a:gd name="T53" fmla="*/ 124 h 126"/>
                <a:gd name="T54" fmla="*/ 84 w 112"/>
                <a:gd name="T55" fmla="*/ 72 h 126"/>
                <a:gd name="T56" fmla="*/ 72 w 112"/>
                <a:gd name="T57" fmla="*/ 70 h 126"/>
                <a:gd name="T58" fmla="*/ 56 w 112"/>
                <a:gd name="T59" fmla="*/ 68 h 126"/>
                <a:gd name="T60" fmla="*/ 36 w 112"/>
                <a:gd name="T61" fmla="*/ 72 h 126"/>
                <a:gd name="T62" fmla="*/ 28 w 112"/>
                <a:gd name="T63" fmla="*/ 86 h 126"/>
                <a:gd name="T64" fmla="*/ 28 w 112"/>
                <a:gd name="T65" fmla="*/ 88 h 126"/>
                <a:gd name="T66" fmla="*/ 34 w 112"/>
                <a:gd name="T67" fmla="*/ 100 h 126"/>
                <a:gd name="T68" fmla="*/ 52 w 112"/>
                <a:gd name="T69" fmla="*/ 106 h 126"/>
                <a:gd name="T70" fmla="*/ 64 w 112"/>
                <a:gd name="T71" fmla="*/ 104 h 126"/>
                <a:gd name="T72" fmla="*/ 82 w 112"/>
                <a:gd name="T73" fmla="*/ 90 h 126"/>
                <a:gd name="T74" fmla="*/ 84 w 112"/>
                <a:gd name="T75" fmla="*/ 8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26">
                  <a:moveTo>
                    <a:pt x="84" y="124"/>
                  </a:moveTo>
                  <a:lnTo>
                    <a:pt x="84" y="108"/>
                  </a:lnTo>
                  <a:lnTo>
                    <a:pt x="84" y="108"/>
                  </a:lnTo>
                  <a:lnTo>
                    <a:pt x="76" y="116"/>
                  </a:lnTo>
                  <a:lnTo>
                    <a:pt x="68" y="122"/>
                  </a:lnTo>
                  <a:lnTo>
                    <a:pt x="56" y="126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36" y="126"/>
                  </a:lnTo>
                  <a:lnTo>
                    <a:pt x="28" y="124"/>
                  </a:lnTo>
                  <a:lnTo>
                    <a:pt x="20" y="120"/>
                  </a:lnTo>
                  <a:lnTo>
                    <a:pt x="14" y="116"/>
                  </a:lnTo>
                  <a:lnTo>
                    <a:pt x="8" y="112"/>
                  </a:lnTo>
                  <a:lnTo>
                    <a:pt x="4" y="104"/>
                  </a:lnTo>
                  <a:lnTo>
                    <a:pt x="2" y="9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78"/>
                  </a:lnTo>
                  <a:lnTo>
                    <a:pt x="4" y="70"/>
                  </a:lnTo>
                  <a:lnTo>
                    <a:pt x="8" y="64"/>
                  </a:lnTo>
                  <a:lnTo>
                    <a:pt x="14" y="58"/>
                  </a:lnTo>
                  <a:lnTo>
                    <a:pt x="22" y="54"/>
                  </a:lnTo>
                  <a:lnTo>
                    <a:pt x="30" y="50"/>
                  </a:lnTo>
                  <a:lnTo>
                    <a:pt x="40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68" y="50"/>
                  </a:lnTo>
                  <a:lnTo>
                    <a:pt x="84" y="54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2" y="40"/>
                  </a:lnTo>
                  <a:lnTo>
                    <a:pt x="80" y="36"/>
                  </a:lnTo>
                  <a:lnTo>
                    <a:pt x="76" y="32"/>
                  </a:lnTo>
                  <a:lnTo>
                    <a:pt x="6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6" y="26"/>
                  </a:lnTo>
                  <a:lnTo>
                    <a:pt x="18" y="3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2" y="4"/>
                  </a:lnTo>
                  <a:lnTo>
                    <a:pt x="90" y="8"/>
                  </a:lnTo>
                  <a:lnTo>
                    <a:pt x="98" y="14"/>
                  </a:lnTo>
                  <a:lnTo>
                    <a:pt x="104" y="20"/>
                  </a:lnTo>
                  <a:lnTo>
                    <a:pt x="108" y="30"/>
                  </a:lnTo>
                  <a:lnTo>
                    <a:pt x="110" y="40"/>
                  </a:lnTo>
                  <a:lnTo>
                    <a:pt x="112" y="52"/>
                  </a:lnTo>
                  <a:lnTo>
                    <a:pt x="112" y="124"/>
                  </a:lnTo>
                  <a:lnTo>
                    <a:pt x="84" y="124"/>
                  </a:lnTo>
                  <a:close/>
                  <a:moveTo>
                    <a:pt x="84" y="72"/>
                  </a:moveTo>
                  <a:lnTo>
                    <a:pt x="84" y="72"/>
                  </a:lnTo>
                  <a:lnTo>
                    <a:pt x="72" y="70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44" y="70"/>
                  </a:lnTo>
                  <a:lnTo>
                    <a:pt x="36" y="72"/>
                  </a:lnTo>
                  <a:lnTo>
                    <a:pt x="30" y="78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30" y="94"/>
                  </a:lnTo>
                  <a:lnTo>
                    <a:pt x="34" y="100"/>
                  </a:lnTo>
                  <a:lnTo>
                    <a:pt x="42" y="104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64" y="104"/>
                  </a:lnTo>
                  <a:lnTo>
                    <a:pt x="74" y="98"/>
                  </a:lnTo>
                  <a:lnTo>
                    <a:pt x="82" y="90"/>
                  </a:lnTo>
                  <a:lnTo>
                    <a:pt x="84" y="86"/>
                  </a:lnTo>
                  <a:lnTo>
                    <a:pt x="84" y="80"/>
                  </a:lnTo>
                  <a:lnTo>
                    <a:pt x="84" y="7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24"/>
            <p:cNvSpPr>
              <a:spLocks noEditPoints="1"/>
            </p:cNvSpPr>
            <p:nvPr userDrawn="1"/>
          </p:nvSpPr>
          <p:spPr bwMode="auto">
            <a:xfrm>
              <a:off x="2893642" y="3069182"/>
              <a:ext cx="77464" cy="100311"/>
            </a:xfrm>
            <a:custGeom>
              <a:avLst/>
              <a:gdLst>
                <a:gd name="T0" fmla="*/ 28 w 126"/>
                <a:gd name="T1" fmla="*/ 4 h 164"/>
                <a:gd name="T2" fmla="*/ 28 w 126"/>
                <a:gd name="T3" fmla="*/ 24 h 164"/>
                <a:gd name="T4" fmla="*/ 46 w 126"/>
                <a:gd name="T5" fmla="*/ 8 h 164"/>
                <a:gd name="T6" fmla="*/ 70 w 126"/>
                <a:gd name="T7" fmla="*/ 0 h 164"/>
                <a:gd name="T8" fmla="*/ 80 w 126"/>
                <a:gd name="T9" fmla="*/ 2 h 164"/>
                <a:gd name="T10" fmla="*/ 100 w 126"/>
                <a:gd name="T11" fmla="*/ 10 h 164"/>
                <a:gd name="T12" fmla="*/ 116 w 126"/>
                <a:gd name="T13" fmla="*/ 26 h 164"/>
                <a:gd name="T14" fmla="*/ 126 w 126"/>
                <a:gd name="T15" fmla="*/ 50 h 164"/>
                <a:gd name="T16" fmla="*/ 126 w 126"/>
                <a:gd name="T17" fmla="*/ 64 h 164"/>
                <a:gd name="T18" fmla="*/ 126 w 126"/>
                <a:gd name="T19" fmla="*/ 80 h 164"/>
                <a:gd name="T20" fmla="*/ 116 w 126"/>
                <a:gd name="T21" fmla="*/ 102 h 164"/>
                <a:gd name="T22" fmla="*/ 100 w 126"/>
                <a:gd name="T23" fmla="*/ 120 h 164"/>
                <a:gd name="T24" fmla="*/ 80 w 126"/>
                <a:gd name="T25" fmla="*/ 128 h 164"/>
                <a:gd name="T26" fmla="*/ 70 w 126"/>
                <a:gd name="T27" fmla="*/ 128 h 164"/>
                <a:gd name="T28" fmla="*/ 44 w 126"/>
                <a:gd name="T29" fmla="*/ 122 h 164"/>
                <a:gd name="T30" fmla="*/ 28 w 126"/>
                <a:gd name="T31" fmla="*/ 106 h 164"/>
                <a:gd name="T32" fmla="*/ 0 w 126"/>
                <a:gd name="T33" fmla="*/ 164 h 164"/>
                <a:gd name="T34" fmla="*/ 98 w 126"/>
                <a:gd name="T35" fmla="*/ 64 h 164"/>
                <a:gd name="T36" fmla="*/ 98 w 126"/>
                <a:gd name="T37" fmla="*/ 64 h 164"/>
                <a:gd name="T38" fmla="*/ 96 w 126"/>
                <a:gd name="T39" fmla="*/ 48 h 164"/>
                <a:gd name="T40" fmla="*/ 88 w 126"/>
                <a:gd name="T41" fmla="*/ 36 h 164"/>
                <a:gd name="T42" fmla="*/ 76 w 126"/>
                <a:gd name="T43" fmla="*/ 28 h 164"/>
                <a:gd name="T44" fmla="*/ 64 w 126"/>
                <a:gd name="T45" fmla="*/ 26 h 164"/>
                <a:gd name="T46" fmla="*/ 56 w 126"/>
                <a:gd name="T47" fmla="*/ 26 h 164"/>
                <a:gd name="T48" fmla="*/ 44 w 126"/>
                <a:gd name="T49" fmla="*/ 32 h 164"/>
                <a:gd name="T50" fmla="*/ 34 w 126"/>
                <a:gd name="T51" fmla="*/ 42 h 164"/>
                <a:gd name="T52" fmla="*/ 28 w 126"/>
                <a:gd name="T53" fmla="*/ 56 h 164"/>
                <a:gd name="T54" fmla="*/ 28 w 126"/>
                <a:gd name="T55" fmla="*/ 64 h 164"/>
                <a:gd name="T56" fmla="*/ 28 w 126"/>
                <a:gd name="T57" fmla="*/ 74 h 164"/>
                <a:gd name="T58" fmla="*/ 34 w 126"/>
                <a:gd name="T59" fmla="*/ 88 h 164"/>
                <a:gd name="T60" fmla="*/ 44 w 126"/>
                <a:gd name="T61" fmla="*/ 98 h 164"/>
                <a:gd name="T62" fmla="*/ 56 w 126"/>
                <a:gd name="T63" fmla="*/ 104 h 164"/>
                <a:gd name="T64" fmla="*/ 64 w 126"/>
                <a:gd name="T65" fmla="*/ 104 h 164"/>
                <a:gd name="T66" fmla="*/ 76 w 126"/>
                <a:gd name="T67" fmla="*/ 102 h 164"/>
                <a:gd name="T68" fmla="*/ 88 w 126"/>
                <a:gd name="T69" fmla="*/ 94 h 164"/>
                <a:gd name="T70" fmla="*/ 96 w 126"/>
                <a:gd name="T71" fmla="*/ 82 h 164"/>
                <a:gd name="T72" fmla="*/ 98 w 126"/>
                <a:gd name="T73" fmla="*/ 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6" h="164">
                  <a:moveTo>
                    <a:pt x="0" y="4"/>
                  </a:moveTo>
                  <a:lnTo>
                    <a:pt x="28" y="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36" y="14"/>
                  </a:lnTo>
                  <a:lnTo>
                    <a:pt x="46" y="8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0" y="2"/>
                  </a:lnTo>
                  <a:lnTo>
                    <a:pt x="90" y="6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6" y="26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6" y="64"/>
                  </a:lnTo>
                  <a:lnTo>
                    <a:pt x="126" y="64"/>
                  </a:lnTo>
                  <a:lnTo>
                    <a:pt x="126" y="64"/>
                  </a:lnTo>
                  <a:lnTo>
                    <a:pt x="126" y="80"/>
                  </a:lnTo>
                  <a:lnTo>
                    <a:pt x="122" y="92"/>
                  </a:lnTo>
                  <a:lnTo>
                    <a:pt x="116" y="102"/>
                  </a:lnTo>
                  <a:lnTo>
                    <a:pt x="110" y="112"/>
                  </a:lnTo>
                  <a:lnTo>
                    <a:pt x="100" y="120"/>
                  </a:lnTo>
                  <a:lnTo>
                    <a:pt x="92" y="124"/>
                  </a:lnTo>
                  <a:lnTo>
                    <a:pt x="8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56" y="126"/>
                  </a:lnTo>
                  <a:lnTo>
                    <a:pt x="44" y="122"/>
                  </a:lnTo>
                  <a:lnTo>
                    <a:pt x="36" y="116"/>
                  </a:lnTo>
                  <a:lnTo>
                    <a:pt x="28" y="106"/>
                  </a:lnTo>
                  <a:lnTo>
                    <a:pt x="28" y="164"/>
                  </a:lnTo>
                  <a:lnTo>
                    <a:pt x="0" y="164"/>
                  </a:lnTo>
                  <a:lnTo>
                    <a:pt x="0" y="4"/>
                  </a:lnTo>
                  <a:close/>
                  <a:moveTo>
                    <a:pt x="98" y="64"/>
                  </a:moveTo>
                  <a:lnTo>
                    <a:pt x="98" y="64"/>
                  </a:lnTo>
                  <a:lnTo>
                    <a:pt x="98" y="64"/>
                  </a:lnTo>
                  <a:lnTo>
                    <a:pt x="98" y="56"/>
                  </a:lnTo>
                  <a:lnTo>
                    <a:pt x="96" y="48"/>
                  </a:lnTo>
                  <a:lnTo>
                    <a:pt x="92" y="42"/>
                  </a:lnTo>
                  <a:lnTo>
                    <a:pt x="88" y="36"/>
                  </a:lnTo>
                  <a:lnTo>
                    <a:pt x="82" y="32"/>
                  </a:lnTo>
                  <a:lnTo>
                    <a:pt x="76" y="28"/>
                  </a:lnTo>
                  <a:lnTo>
                    <a:pt x="70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56" y="26"/>
                  </a:lnTo>
                  <a:lnTo>
                    <a:pt x="50" y="28"/>
                  </a:lnTo>
                  <a:lnTo>
                    <a:pt x="44" y="32"/>
                  </a:lnTo>
                  <a:lnTo>
                    <a:pt x="38" y="36"/>
                  </a:lnTo>
                  <a:lnTo>
                    <a:pt x="34" y="42"/>
                  </a:lnTo>
                  <a:lnTo>
                    <a:pt x="30" y="48"/>
                  </a:lnTo>
                  <a:lnTo>
                    <a:pt x="28" y="56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74"/>
                  </a:lnTo>
                  <a:lnTo>
                    <a:pt x="30" y="82"/>
                  </a:lnTo>
                  <a:lnTo>
                    <a:pt x="34" y="88"/>
                  </a:lnTo>
                  <a:lnTo>
                    <a:pt x="38" y="94"/>
                  </a:lnTo>
                  <a:lnTo>
                    <a:pt x="44" y="98"/>
                  </a:lnTo>
                  <a:lnTo>
                    <a:pt x="50" y="102"/>
                  </a:lnTo>
                  <a:lnTo>
                    <a:pt x="56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70" y="104"/>
                  </a:lnTo>
                  <a:lnTo>
                    <a:pt x="76" y="102"/>
                  </a:lnTo>
                  <a:lnTo>
                    <a:pt x="82" y="98"/>
                  </a:lnTo>
                  <a:lnTo>
                    <a:pt x="88" y="94"/>
                  </a:lnTo>
                  <a:lnTo>
                    <a:pt x="92" y="88"/>
                  </a:lnTo>
                  <a:lnTo>
                    <a:pt x="96" y="82"/>
                  </a:lnTo>
                  <a:lnTo>
                    <a:pt x="98" y="74"/>
                  </a:lnTo>
                  <a:lnTo>
                    <a:pt x="98" y="64"/>
                  </a:lnTo>
                  <a:lnTo>
                    <a:pt x="98" y="6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25"/>
            <p:cNvSpPr>
              <a:spLocks noEditPoints="1"/>
            </p:cNvSpPr>
            <p:nvPr userDrawn="1"/>
          </p:nvSpPr>
          <p:spPr bwMode="auto">
            <a:xfrm>
              <a:off x="2996504" y="3069182"/>
              <a:ext cx="77465" cy="100311"/>
            </a:xfrm>
            <a:custGeom>
              <a:avLst/>
              <a:gdLst>
                <a:gd name="T0" fmla="*/ 28 w 128"/>
                <a:gd name="T1" fmla="*/ 4 h 164"/>
                <a:gd name="T2" fmla="*/ 28 w 128"/>
                <a:gd name="T3" fmla="*/ 24 h 164"/>
                <a:gd name="T4" fmla="*/ 46 w 128"/>
                <a:gd name="T5" fmla="*/ 8 h 164"/>
                <a:gd name="T6" fmla="*/ 70 w 128"/>
                <a:gd name="T7" fmla="*/ 0 h 164"/>
                <a:gd name="T8" fmla="*/ 82 w 128"/>
                <a:gd name="T9" fmla="*/ 2 h 164"/>
                <a:gd name="T10" fmla="*/ 102 w 128"/>
                <a:gd name="T11" fmla="*/ 10 h 164"/>
                <a:gd name="T12" fmla="*/ 118 w 128"/>
                <a:gd name="T13" fmla="*/ 26 h 164"/>
                <a:gd name="T14" fmla="*/ 126 w 128"/>
                <a:gd name="T15" fmla="*/ 50 h 164"/>
                <a:gd name="T16" fmla="*/ 128 w 128"/>
                <a:gd name="T17" fmla="*/ 64 h 164"/>
                <a:gd name="T18" fmla="*/ 126 w 128"/>
                <a:gd name="T19" fmla="*/ 80 h 164"/>
                <a:gd name="T20" fmla="*/ 118 w 128"/>
                <a:gd name="T21" fmla="*/ 102 h 164"/>
                <a:gd name="T22" fmla="*/ 102 w 128"/>
                <a:gd name="T23" fmla="*/ 120 h 164"/>
                <a:gd name="T24" fmla="*/ 82 w 128"/>
                <a:gd name="T25" fmla="*/ 128 h 164"/>
                <a:gd name="T26" fmla="*/ 70 w 128"/>
                <a:gd name="T27" fmla="*/ 128 h 164"/>
                <a:gd name="T28" fmla="*/ 46 w 128"/>
                <a:gd name="T29" fmla="*/ 122 h 164"/>
                <a:gd name="T30" fmla="*/ 28 w 128"/>
                <a:gd name="T31" fmla="*/ 106 h 164"/>
                <a:gd name="T32" fmla="*/ 0 w 128"/>
                <a:gd name="T33" fmla="*/ 164 h 164"/>
                <a:gd name="T34" fmla="*/ 100 w 128"/>
                <a:gd name="T35" fmla="*/ 64 h 164"/>
                <a:gd name="T36" fmla="*/ 100 w 128"/>
                <a:gd name="T37" fmla="*/ 64 h 164"/>
                <a:gd name="T38" fmla="*/ 96 w 128"/>
                <a:gd name="T39" fmla="*/ 48 h 164"/>
                <a:gd name="T40" fmla="*/ 88 w 128"/>
                <a:gd name="T41" fmla="*/ 36 h 164"/>
                <a:gd name="T42" fmla="*/ 78 w 128"/>
                <a:gd name="T43" fmla="*/ 28 h 164"/>
                <a:gd name="T44" fmla="*/ 64 w 128"/>
                <a:gd name="T45" fmla="*/ 26 h 164"/>
                <a:gd name="T46" fmla="*/ 56 w 128"/>
                <a:gd name="T47" fmla="*/ 26 h 164"/>
                <a:gd name="T48" fmla="*/ 44 w 128"/>
                <a:gd name="T49" fmla="*/ 32 h 164"/>
                <a:gd name="T50" fmla="*/ 34 w 128"/>
                <a:gd name="T51" fmla="*/ 42 h 164"/>
                <a:gd name="T52" fmla="*/ 28 w 128"/>
                <a:gd name="T53" fmla="*/ 56 h 164"/>
                <a:gd name="T54" fmla="*/ 28 w 128"/>
                <a:gd name="T55" fmla="*/ 64 h 164"/>
                <a:gd name="T56" fmla="*/ 28 w 128"/>
                <a:gd name="T57" fmla="*/ 74 h 164"/>
                <a:gd name="T58" fmla="*/ 34 w 128"/>
                <a:gd name="T59" fmla="*/ 88 h 164"/>
                <a:gd name="T60" fmla="*/ 44 w 128"/>
                <a:gd name="T61" fmla="*/ 98 h 164"/>
                <a:gd name="T62" fmla="*/ 56 w 128"/>
                <a:gd name="T63" fmla="*/ 104 h 164"/>
                <a:gd name="T64" fmla="*/ 64 w 128"/>
                <a:gd name="T65" fmla="*/ 104 h 164"/>
                <a:gd name="T66" fmla="*/ 78 w 128"/>
                <a:gd name="T67" fmla="*/ 102 h 164"/>
                <a:gd name="T68" fmla="*/ 88 w 128"/>
                <a:gd name="T69" fmla="*/ 94 h 164"/>
                <a:gd name="T70" fmla="*/ 96 w 128"/>
                <a:gd name="T71" fmla="*/ 82 h 164"/>
                <a:gd name="T72" fmla="*/ 100 w 128"/>
                <a:gd name="T73" fmla="*/ 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64">
                  <a:moveTo>
                    <a:pt x="0" y="4"/>
                  </a:moveTo>
                  <a:lnTo>
                    <a:pt x="28" y="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36" y="14"/>
                  </a:lnTo>
                  <a:lnTo>
                    <a:pt x="46" y="8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2" y="2"/>
                  </a:lnTo>
                  <a:lnTo>
                    <a:pt x="92" y="6"/>
                  </a:lnTo>
                  <a:lnTo>
                    <a:pt x="102" y="10"/>
                  </a:lnTo>
                  <a:lnTo>
                    <a:pt x="110" y="18"/>
                  </a:lnTo>
                  <a:lnTo>
                    <a:pt x="118" y="26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80"/>
                  </a:lnTo>
                  <a:lnTo>
                    <a:pt x="122" y="92"/>
                  </a:lnTo>
                  <a:lnTo>
                    <a:pt x="118" y="102"/>
                  </a:lnTo>
                  <a:lnTo>
                    <a:pt x="110" y="112"/>
                  </a:lnTo>
                  <a:lnTo>
                    <a:pt x="102" y="120"/>
                  </a:lnTo>
                  <a:lnTo>
                    <a:pt x="92" y="124"/>
                  </a:lnTo>
                  <a:lnTo>
                    <a:pt x="82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56" y="126"/>
                  </a:lnTo>
                  <a:lnTo>
                    <a:pt x="46" y="122"/>
                  </a:lnTo>
                  <a:lnTo>
                    <a:pt x="36" y="116"/>
                  </a:lnTo>
                  <a:lnTo>
                    <a:pt x="28" y="106"/>
                  </a:lnTo>
                  <a:lnTo>
                    <a:pt x="28" y="164"/>
                  </a:lnTo>
                  <a:lnTo>
                    <a:pt x="0" y="164"/>
                  </a:lnTo>
                  <a:lnTo>
                    <a:pt x="0" y="4"/>
                  </a:lnTo>
                  <a:close/>
                  <a:moveTo>
                    <a:pt x="100" y="64"/>
                  </a:moveTo>
                  <a:lnTo>
                    <a:pt x="100" y="64"/>
                  </a:lnTo>
                  <a:lnTo>
                    <a:pt x="100" y="64"/>
                  </a:lnTo>
                  <a:lnTo>
                    <a:pt x="98" y="56"/>
                  </a:lnTo>
                  <a:lnTo>
                    <a:pt x="96" y="48"/>
                  </a:lnTo>
                  <a:lnTo>
                    <a:pt x="92" y="42"/>
                  </a:lnTo>
                  <a:lnTo>
                    <a:pt x="88" y="36"/>
                  </a:lnTo>
                  <a:lnTo>
                    <a:pt x="84" y="32"/>
                  </a:lnTo>
                  <a:lnTo>
                    <a:pt x="78" y="28"/>
                  </a:lnTo>
                  <a:lnTo>
                    <a:pt x="70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56" y="26"/>
                  </a:lnTo>
                  <a:lnTo>
                    <a:pt x="50" y="28"/>
                  </a:lnTo>
                  <a:lnTo>
                    <a:pt x="44" y="32"/>
                  </a:lnTo>
                  <a:lnTo>
                    <a:pt x="38" y="36"/>
                  </a:lnTo>
                  <a:lnTo>
                    <a:pt x="34" y="42"/>
                  </a:lnTo>
                  <a:lnTo>
                    <a:pt x="32" y="48"/>
                  </a:lnTo>
                  <a:lnTo>
                    <a:pt x="28" y="56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74"/>
                  </a:lnTo>
                  <a:lnTo>
                    <a:pt x="32" y="82"/>
                  </a:lnTo>
                  <a:lnTo>
                    <a:pt x="34" y="88"/>
                  </a:lnTo>
                  <a:lnTo>
                    <a:pt x="38" y="94"/>
                  </a:lnTo>
                  <a:lnTo>
                    <a:pt x="44" y="98"/>
                  </a:lnTo>
                  <a:lnTo>
                    <a:pt x="50" y="102"/>
                  </a:lnTo>
                  <a:lnTo>
                    <a:pt x="56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72" y="104"/>
                  </a:lnTo>
                  <a:lnTo>
                    <a:pt x="78" y="102"/>
                  </a:lnTo>
                  <a:lnTo>
                    <a:pt x="84" y="98"/>
                  </a:lnTo>
                  <a:lnTo>
                    <a:pt x="88" y="94"/>
                  </a:lnTo>
                  <a:lnTo>
                    <a:pt x="94" y="88"/>
                  </a:lnTo>
                  <a:lnTo>
                    <a:pt x="96" y="82"/>
                  </a:lnTo>
                  <a:lnTo>
                    <a:pt x="98" y="74"/>
                  </a:lnTo>
                  <a:lnTo>
                    <a:pt x="100" y="64"/>
                  </a:lnTo>
                  <a:lnTo>
                    <a:pt x="100" y="6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26"/>
            <p:cNvSpPr>
              <a:spLocks/>
            </p:cNvSpPr>
            <p:nvPr userDrawn="1"/>
          </p:nvSpPr>
          <p:spPr bwMode="auto">
            <a:xfrm>
              <a:off x="3099366" y="3070452"/>
              <a:ext cx="43177" cy="76185"/>
            </a:xfrm>
            <a:custGeom>
              <a:avLst/>
              <a:gdLst>
                <a:gd name="T0" fmla="*/ 0 w 70"/>
                <a:gd name="T1" fmla="*/ 2 h 124"/>
                <a:gd name="T2" fmla="*/ 28 w 70"/>
                <a:gd name="T3" fmla="*/ 2 h 124"/>
                <a:gd name="T4" fmla="*/ 28 w 70"/>
                <a:gd name="T5" fmla="*/ 30 h 124"/>
                <a:gd name="T6" fmla="*/ 28 w 70"/>
                <a:gd name="T7" fmla="*/ 30 h 124"/>
                <a:gd name="T8" fmla="*/ 34 w 70"/>
                <a:gd name="T9" fmla="*/ 16 h 124"/>
                <a:gd name="T10" fmla="*/ 44 w 70"/>
                <a:gd name="T11" fmla="*/ 6 h 124"/>
                <a:gd name="T12" fmla="*/ 50 w 70"/>
                <a:gd name="T13" fmla="*/ 4 h 124"/>
                <a:gd name="T14" fmla="*/ 56 w 70"/>
                <a:gd name="T15" fmla="*/ 0 h 124"/>
                <a:gd name="T16" fmla="*/ 64 w 70"/>
                <a:gd name="T17" fmla="*/ 0 h 124"/>
                <a:gd name="T18" fmla="*/ 70 w 70"/>
                <a:gd name="T19" fmla="*/ 0 h 124"/>
                <a:gd name="T20" fmla="*/ 70 w 70"/>
                <a:gd name="T21" fmla="*/ 28 h 124"/>
                <a:gd name="T22" fmla="*/ 70 w 70"/>
                <a:gd name="T23" fmla="*/ 28 h 124"/>
                <a:gd name="T24" fmla="*/ 70 w 70"/>
                <a:gd name="T25" fmla="*/ 28 h 124"/>
                <a:gd name="T26" fmla="*/ 60 w 70"/>
                <a:gd name="T27" fmla="*/ 30 h 124"/>
                <a:gd name="T28" fmla="*/ 52 w 70"/>
                <a:gd name="T29" fmla="*/ 32 h 124"/>
                <a:gd name="T30" fmla="*/ 46 w 70"/>
                <a:gd name="T31" fmla="*/ 36 h 124"/>
                <a:gd name="T32" fmla="*/ 40 w 70"/>
                <a:gd name="T33" fmla="*/ 40 h 124"/>
                <a:gd name="T34" fmla="*/ 34 w 70"/>
                <a:gd name="T35" fmla="*/ 48 h 124"/>
                <a:gd name="T36" fmla="*/ 30 w 70"/>
                <a:gd name="T37" fmla="*/ 56 h 124"/>
                <a:gd name="T38" fmla="*/ 28 w 70"/>
                <a:gd name="T39" fmla="*/ 66 h 124"/>
                <a:gd name="T40" fmla="*/ 28 w 70"/>
                <a:gd name="T41" fmla="*/ 78 h 124"/>
                <a:gd name="T42" fmla="*/ 28 w 70"/>
                <a:gd name="T43" fmla="*/ 124 h 124"/>
                <a:gd name="T44" fmla="*/ 0 w 70"/>
                <a:gd name="T45" fmla="*/ 124 h 124"/>
                <a:gd name="T46" fmla="*/ 0 w 70"/>
                <a:gd name="T47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124">
                  <a:moveTo>
                    <a:pt x="0" y="2"/>
                  </a:moveTo>
                  <a:lnTo>
                    <a:pt x="28" y="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34" y="16"/>
                  </a:lnTo>
                  <a:lnTo>
                    <a:pt x="44" y="6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0" y="30"/>
                  </a:lnTo>
                  <a:lnTo>
                    <a:pt x="52" y="32"/>
                  </a:lnTo>
                  <a:lnTo>
                    <a:pt x="46" y="36"/>
                  </a:lnTo>
                  <a:lnTo>
                    <a:pt x="40" y="40"/>
                  </a:lnTo>
                  <a:lnTo>
                    <a:pt x="34" y="48"/>
                  </a:lnTo>
                  <a:lnTo>
                    <a:pt x="30" y="56"/>
                  </a:lnTo>
                  <a:lnTo>
                    <a:pt x="28" y="66"/>
                  </a:lnTo>
                  <a:lnTo>
                    <a:pt x="28" y="78"/>
                  </a:lnTo>
                  <a:lnTo>
                    <a:pt x="28" y="124"/>
                  </a:lnTo>
                  <a:lnTo>
                    <a:pt x="0" y="12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27"/>
            <p:cNvSpPr>
              <a:spLocks noEditPoints="1"/>
            </p:cNvSpPr>
            <p:nvPr userDrawn="1"/>
          </p:nvSpPr>
          <p:spPr bwMode="auto">
            <a:xfrm>
              <a:off x="3159052" y="3069182"/>
              <a:ext cx="80004" cy="78725"/>
            </a:xfrm>
            <a:custGeom>
              <a:avLst/>
              <a:gdLst>
                <a:gd name="T0" fmla="*/ 0 w 132"/>
                <a:gd name="T1" fmla="*/ 64 h 128"/>
                <a:gd name="T2" fmla="*/ 2 w 132"/>
                <a:gd name="T3" fmla="*/ 52 h 128"/>
                <a:gd name="T4" fmla="*/ 12 w 132"/>
                <a:gd name="T5" fmla="*/ 30 h 128"/>
                <a:gd name="T6" fmla="*/ 30 w 132"/>
                <a:gd name="T7" fmla="*/ 12 h 128"/>
                <a:gd name="T8" fmla="*/ 52 w 132"/>
                <a:gd name="T9" fmla="*/ 2 h 128"/>
                <a:gd name="T10" fmla="*/ 66 w 132"/>
                <a:gd name="T11" fmla="*/ 0 h 128"/>
                <a:gd name="T12" fmla="*/ 92 w 132"/>
                <a:gd name="T13" fmla="*/ 6 h 128"/>
                <a:gd name="T14" fmla="*/ 112 w 132"/>
                <a:gd name="T15" fmla="*/ 20 h 128"/>
                <a:gd name="T16" fmla="*/ 126 w 132"/>
                <a:gd name="T17" fmla="*/ 40 h 128"/>
                <a:gd name="T18" fmla="*/ 132 w 132"/>
                <a:gd name="T19" fmla="*/ 64 h 128"/>
                <a:gd name="T20" fmla="*/ 132 w 132"/>
                <a:gd name="T21" fmla="*/ 64 h 128"/>
                <a:gd name="T22" fmla="*/ 126 w 132"/>
                <a:gd name="T23" fmla="*/ 90 h 128"/>
                <a:gd name="T24" fmla="*/ 112 w 132"/>
                <a:gd name="T25" fmla="*/ 110 h 128"/>
                <a:gd name="T26" fmla="*/ 92 w 132"/>
                <a:gd name="T27" fmla="*/ 124 h 128"/>
                <a:gd name="T28" fmla="*/ 66 w 132"/>
                <a:gd name="T29" fmla="*/ 128 h 128"/>
                <a:gd name="T30" fmla="*/ 52 w 132"/>
                <a:gd name="T31" fmla="*/ 128 h 128"/>
                <a:gd name="T32" fmla="*/ 28 w 132"/>
                <a:gd name="T33" fmla="*/ 118 h 128"/>
                <a:gd name="T34" fmla="*/ 12 w 132"/>
                <a:gd name="T35" fmla="*/ 100 h 128"/>
                <a:gd name="T36" fmla="*/ 2 w 132"/>
                <a:gd name="T37" fmla="*/ 78 h 128"/>
                <a:gd name="T38" fmla="*/ 0 w 132"/>
                <a:gd name="T39" fmla="*/ 66 h 128"/>
                <a:gd name="T40" fmla="*/ 104 w 132"/>
                <a:gd name="T41" fmla="*/ 64 h 128"/>
                <a:gd name="T42" fmla="*/ 102 w 132"/>
                <a:gd name="T43" fmla="*/ 56 h 128"/>
                <a:gd name="T44" fmla="*/ 98 w 132"/>
                <a:gd name="T45" fmla="*/ 42 h 128"/>
                <a:gd name="T46" fmla="*/ 88 w 132"/>
                <a:gd name="T47" fmla="*/ 32 h 128"/>
                <a:gd name="T48" fmla="*/ 74 w 132"/>
                <a:gd name="T49" fmla="*/ 26 h 128"/>
                <a:gd name="T50" fmla="*/ 66 w 132"/>
                <a:gd name="T51" fmla="*/ 26 h 128"/>
                <a:gd name="T52" fmla="*/ 50 w 132"/>
                <a:gd name="T53" fmla="*/ 28 h 128"/>
                <a:gd name="T54" fmla="*/ 38 w 132"/>
                <a:gd name="T55" fmla="*/ 36 h 128"/>
                <a:gd name="T56" fmla="*/ 32 w 132"/>
                <a:gd name="T57" fmla="*/ 50 h 128"/>
                <a:gd name="T58" fmla="*/ 28 w 132"/>
                <a:gd name="T59" fmla="*/ 64 h 128"/>
                <a:gd name="T60" fmla="*/ 28 w 132"/>
                <a:gd name="T61" fmla="*/ 64 h 128"/>
                <a:gd name="T62" fmla="*/ 32 w 132"/>
                <a:gd name="T63" fmla="*/ 80 h 128"/>
                <a:gd name="T64" fmla="*/ 40 w 132"/>
                <a:gd name="T65" fmla="*/ 92 h 128"/>
                <a:gd name="T66" fmla="*/ 52 w 132"/>
                <a:gd name="T67" fmla="*/ 102 h 128"/>
                <a:gd name="T68" fmla="*/ 66 w 132"/>
                <a:gd name="T69" fmla="*/ 104 h 128"/>
                <a:gd name="T70" fmla="*/ 74 w 132"/>
                <a:gd name="T71" fmla="*/ 104 h 128"/>
                <a:gd name="T72" fmla="*/ 88 w 132"/>
                <a:gd name="T73" fmla="*/ 98 h 128"/>
                <a:gd name="T74" fmla="*/ 98 w 132"/>
                <a:gd name="T75" fmla="*/ 86 h 128"/>
                <a:gd name="T76" fmla="*/ 102 w 132"/>
                <a:gd name="T77" fmla="*/ 74 h 128"/>
                <a:gd name="T78" fmla="*/ 104 w 132"/>
                <a:gd name="T79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" h="128">
                  <a:moveTo>
                    <a:pt x="0" y="66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20" y="28"/>
                  </a:lnTo>
                  <a:lnTo>
                    <a:pt x="126" y="40"/>
                  </a:lnTo>
                  <a:lnTo>
                    <a:pt x="130" y="52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0" y="78"/>
                  </a:lnTo>
                  <a:lnTo>
                    <a:pt x="126" y="90"/>
                  </a:lnTo>
                  <a:lnTo>
                    <a:pt x="120" y="100"/>
                  </a:lnTo>
                  <a:lnTo>
                    <a:pt x="112" y="110"/>
                  </a:lnTo>
                  <a:lnTo>
                    <a:pt x="104" y="118"/>
                  </a:lnTo>
                  <a:lnTo>
                    <a:pt x="92" y="124"/>
                  </a:lnTo>
                  <a:lnTo>
                    <a:pt x="80" y="128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52" y="128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close/>
                  <a:moveTo>
                    <a:pt x="104" y="66"/>
                  </a:moveTo>
                  <a:lnTo>
                    <a:pt x="104" y="64"/>
                  </a:lnTo>
                  <a:lnTo>
                    <a:pt x="104" y="64"/>
                  </a:lnTo>
                  <a:lnTo>
                    <a:pt x="102" y="56"/>
                  </a:lnTo>
                  <a:lnTo>
                    <a:pt x="100" y="50"/>
                  </a:lnTo>
                  <a:lnTo>
                    <a:pt x="98" y="42"/>
                  </a:lnTo>
                  <a:lnTo>
                    <a:pt x="92" y="38"/>
                  </a:lnTo>
                  <a:lnTo>
                    <a:pt x="88" y="32"/>
                  </a:lnTo>
                  <a:lnTo>
                    <a:pt x="80" y="28"/>
                  </a:lnTo>
                  <a:lnTo>
                    <a:pt x="74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58" y="26"/>
                  </a:lnTo>
                  <a:lnTo>
                    <a:pt x="50" y="28"/>
                  </a:lnTo>
                  <a:lnTo>
                    <a:pt x="44" y="32"/>
                  </a:lnTo>
                  <a:lnTo>
                    <a:pt x="38" y="36"/>
                  </a:lnTo>
                  <a:lnTo>
                    <a:pt x="34" y="42"/>
                  </a:lnTo>
                  <a:lnTo>
                    <a:pt x="32" y="50"/>
                  </a:lnTo>
                  <a:lnTo>
                    <a:pt x="30" y="56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0" y="72"/>
                  </a:lnTo>
                  <a:lnTo>
                    <a:pt x="32" y="80"/>
                  </a:lnTo>
                  <a:lnTo>
                    <a:pt x="34" y="86"/>
                  </a:lnTo>
                  <a:lnTo>
                    <a:pt x="40" y="92"/>
                  </a:lnTo>
                  <a:lnTo>
                    <a:pt x="44" y="98"/>
                  </a:lnTo>
                  <a:lnTo>
                    <a:pt x="52" y="102"/>
                  </a:lnTo>
                  <a:lnTo>
                    <a:pt x="58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74" y="104"/>
                  </a:lnTo>
                  <a:lnTo>
                    <a:pt x="82" y="102"/>
                  </a:lnTo>
                  <a:lnTo>
                    <a:pt x="88" y="98"/>
                  </a:lnTo>
                  <a:lnTo>
                    <a:pt x="94" y="92"/>
                  </a:lnTo>
                  <a:lnTo>
                    <a:pt x="98" y="86"/>
                  </a:lnTo>
                  <a:lnTo>
                    <a:pt x="100" y="80"/>
                  </a:lnTo>
                  <a:lnTo>
                    <a:pt x="102" y="74"/>
                  </a:lnTo>
                  <a:lnTo>
                    <a:pt x="104" y="66"/>
                  </a:lnTo>
                  <a:lnTo>
                    <a:pt x="104" y="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228"/>
            <p:cNvSpPr>
              <a:spLocks noEditPoints="1"/>
            </p:cNvSpPr>
            <p:nvPr userDrawn="1"/>
          </p:nvSpPr>
          <p:spPr bwMode="auto">
            <a:xfrm>
              <a:off x="3259375" y="3070452"/>
              <a:ext cx="67305" cy="77454"/>
            </a:xfrm>
            <a:custGeom>
              <a:avLst/>
              <a:gdLst>
                <a:gd name="T0" fmla="*/ 82 w 110"/>
                <a:gd name="T1" fmla="*/ 108 h 126"/>
                <a:gd name="T2" fmla="*/ 76 w 110"/>
                <a:gd name="T3" fmla="*/ 116 h 126"/>
                <a:gd name="T4" fmla="*/ 56 w 110"/>
                <a:gd name="T5" fmla="*/ 126 h 126"/>
                <a:gd name="T6" fmla="*/ 44 w 110"/>
                <a:gd name="T7" fmla="*/ 126 h 126"/>
                <a:gd name="T8" fmla="*/ 26 w 110"/>
                <a:gd name="T9" fmla="*/ 124 h 126"/>
                <a:gd name="T10" fmla="*/ 12 w 110"/>
                <a:gd name="T11" fmla="*/ 116 h 126"/>
                <a:gd name="T12" fmla="*/ 4 w 110"/>
                <a:gd name="T13" fmla="*/ 104 h 126"/>
                <a:gd name="T14" fmla="*/ 0 w 110"/>
                <a:gd name="T15" fmla="*/ 88 h 126"/>
                <a:gd name="T16" fmla="*/ 0 w 110"/>
                <a:gd name="T17" fmla="*/ 88 h 126"/>
                <a:gd name="T18" fmla="*/ 4 w 110"/>
                <a:gd name="T19" fmla="*/ 70 h 126"/>
                <a:gd name="T20" fmla="*/ 14 w 110"/>
                <a:gd name="T21" fmla="*/ 58 h 126"/>
                <a:gd name="T22" fmla="*/ 30 w 110"/>
                <a:gd name="T23" fmla="*/ 50 h 126"/>
                <a:gd name="T24" fmla="*/ 50 w 110"/>
                <a:gd name="T25" fmla="*/ 48 h 126"/>
                <a:gd name="T26" fmla="*/ 68 w 110"/>
                <a:gd name="T27" fmla="*/ 50 h 126"/>
                <a:gd name="T28" fmla="*/ 84 w 110"/>
                <a:gd name="T29" fmla="*/ 50 h 126"/>
                <a:gd name="T30" fmla="*/ 82 w 110"/>
                <a:gd name="T31" fmla="*/ 40 h 126"/>
                <a:gd name="T32" fmla="*/ 76 w 110"/>
                <a:gd name="T33" fmla="*/ 32 h 126"/>
                <a:gd name="T34" fmla="*/ 54 w 110"/>
                <a:gd name="T35" fmla="*/ 24 h 126"/>
                <a:gd name="T36" fmla="*/ 34 w 110"/>
                <a:gd name="T37" fmla="*/ 26 h 126"/>
                <a:gd name="T38" fmla="*/ 10 w 110"/>
                <a:gd name="T39" fmla="*/ 10 h 126"/>
                <a:gd name="T40" fmla="*/ 32 w 110"/>
                <a:gd name="T41" fmla="*/ 2 h 126"/>
                <a:gd name="T42" fmla="*/ 56 w 110"/>
                <a:gd name="T43" fmla="*/ 0 h 126"/>
                <a:gd name="T44" fmla="*/ 70 w 110"/>
                <a:gd name="T45" fmla="*/ 0 h 126"/>
                <a:gd name="T46" fmla="*/ 90 w 110"/>
                <a:gd name="T47" fmla="*/ 8 h 126"/>
                <a:gd name="T48" fmla="*/ 104 w 110"/>
                <a:gd name="T49" fmla="*/ 20 h 126"/>
                <a:gd name="T50" fmla="*/ 110 w 110"/>
                <a:gd name="T51" fmla="*/ 40 h 126"/>
                <a:gd name="T52" fmla="*/ 110 w 110"/>
                <a:gd name="T53" fmla="*/ 124 h 126"/>
                <a:gd name="T54" fmla="*/ 84 w 110"/>
                <a:gd name="T55" fmla="*/ 72 h 126"/>
                <a:gd name="T56" fmla="*/ 72 w 110"/>
                <a:gd name="T57" fmla="*/ 70 h 126"/>
                <a:gd name="T58" fmla="*/ 56 w 110"/>
                <a:gd name="T59" fmla="*/ 68 h 126"/>
                <a:gd name="T60" fmla="*/ 34 w 110"/>
                <a:gd name="T61" fmla="*/ 72 h 126"/>
                <a:gd name="T62" fmla="*/ 28 w 110"/>
                <a:gd name="T63" fmla="*/ 86 h 126"/>
                <a:gd name="T64" fmla="*/ 28 w 110"/>
                <a:gd name="T65" fmla="*/ 88 h 126"/>
                <a:gd name="T66" fmla="*/ 34 w 110"/>
                <a:gd name="T67" fmla="*/ 100 h 126"/>
                <a:gd name="T68" fmla="*/ 52 w 110"/>
                <a:gd name="T69" fmla="*/ 106 h 126"/>
                <a:gd name="T70" fmla="*/ 64 w 110"/>
                <a:gd name="T71" fmla="*/ 104 h 126"/>
                <a:gd name="T72" fmla="*/ 82 w 110"/>
                <a:gd name="T73" fmla="*/ 90 h 126"/>
                <a:gd name="T74" fmla="*/ 84 w 110"/>
                <a:gd name="T75" fmla="*/ 8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126">
                  <a:moveTo>
                    <a:pt x="82" y="124"/>
                  </a:moveTo>
                  <a:lnTo>
                    <a:pt x="82" y="108"/>
                  </a:lnTo>
                  <a:lnTo>
                    <a:pt x="82" y="108"/>
                  </a:lnTo>
                  <a:lnTo>
                    <a:pt x="76" y="116"/>
                  </a:lnTo>
                  <a:lnTo>
                    <a:pt x="66" y="122"/>
                  </a:lnTo>
                  <a:lnTo>
                    <a:pt x="56" y="126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34" y="126"/>
                  </a:lnTo>
                  <a:lnTo>
                    <a:pt x="26" y="124"/>
                  </a:lnTo>
                  <a:lnTo>
                    <a:pt x="20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4"/>
                  </a:lnTo>
                  <a:lnTo>
                    <a:pt x="0" y="9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8" y="64"/>
                  </a:lnTo>
                  <a:lnTo>
                    <a:pt x="14" y="58"/>
                  </a:lnTo>
                  <a:lnTo>
                    <a:pt x="22" y="54"/>
                  </a:lnTo>
                  <a:lnTo>
                    <a:pt x="30" y="50"/>
                  </a:lnTo>
                  <a:lnTo>
                    <a:pt x="40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68" y="50"/>
                  </a:lnTo>
                  <a:lnTo>
                    <a:pt x="84" y="54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2" y="40"/>
                  </a:lnTo>
                  <a:lnTo>
                    <a:pt x="78" y="36"/>
                  </a:lnTo>
                  <a:lnTo>
                    <a:pt x="76" y="32"/>
                  </a:lnTo>
                  <a:lnTo>
                    <a:pt x="6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4" y="26"/>
                  </a:lnTo>
                  <a:lnTo>
                    <a:pt x="18" y="3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32" y="2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80" y="4"/>
                  </a:lnTo>
                  <a:lnTo>
                    <a:pt x="90" y="8"/>
                  </a:lnTo>
                  <a:lnTo>
                    <a:pt x="98" y="14"/>
                  </a:lnTo>
                  <a:lnTo>
                    <a:pt x="104" y="20"/>
                  </a:lnTo>
                  <a:lnTo>
                    <a:pt x="108" y="30"/>
                  </a:lnTo>
                  <a:lnTo>
                    <a:pt x="110" y="40"/>
                  </a:lnTo>
                  <a:lnTo>
                    <a:pt x="110" y="52"/>
                  </a:lnTo>
                  <a:lnTo>
                    <a:pt x="110" y="124"/>
                  </a:lnTo>
                  <a:lnTo>
                    <a:pt x="82" y="124"/>
                  </a:lnTo>
                  <a:close/>
                  <a:moveTo>
                    <a:pt x="84" y="72"/>
                  </a:moveTo>
                  <a:lnTo>
                    <a:pt x="84" y="72"/>
                  </a:lnTo>
                  <a:lnTo>
                    <a:pt x="72" y="70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44" y="70"/>
                  </a:lnTo>
                  <a:lnTo>
                    <a:pt x="34" y="72"/>
                  </a:lnTo>
                  <a:lnTo>
                    <a:pt x="30" y="78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30" y="94"/>
                  </a:lnTo>
                  <a:lnTo>
                    <a:pt x="34" y="100"/>
                  </a:lnTo>
                  <a:lnTo>
                    <a:pt x="42" y="104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64" y="104"/>
                  </a:lnTo>
                  <a:lnTo>
                    <a:pt x="74" y="98"/>
                  </a:lnTo>
                  <a:lnTo>
                    <a:pt x="82" y="90"/>
                  </a:lnTo>
                  <a:lnTo>
                    <a:pt x="84" y="86"/>
                  </a:lnTo>
                  <a:lnTo>
                    <a:pt x="84" y="80"/>
                  </a:lnTo>
                  <a:lnTo>
                    <a:pt x="84" y="7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229"/>
            <p:cNvSpPr>
              <a:spLocks/>
            </p:cNvSpPr>
            <p:nvPr userDrawn="1"/>
          </p:nvSpPr>
          <p:spPr bwMode="auto">
            <a:xfrm>
              <a:off x="3350808" y="3069182"/>
              <a:ext cx="68575" cy="78725"/>
            </a:xfrm>
            <a:custGeom>
              <a:avLst/>
              <a:gdLst>
                <a:gd name="T0" fmla="*/ 0 w 114"/>
                <a:gd name="T1" fmla="*/ 66 h 128"/>
                <a:gd name="T2" fmla="*/ 0 w 114"/>
                <a:gd name="T3" fmla="*/ 64 h 128"/>
                <a:gd name="T4" fmla="*/ 0 w 114"/>
                <a:gd name="T5" fmla="*/ 64 h 128"/>
                <a:gd name="T6" fmla="*/ 2 w 114"/>
                <a:gd name="T7" fmla="*/ 52 h 128"/>
                <a:gd name="T8" fmla="*/ 6 w 114"/>
                <a:gd name="T9" fmla="*/ 40 h 128"/>
                <a:gd name="T10" fmla="*/ 10 w 114"/>
                <a:gd name="T11" fmla="*/ 30 h 128"/>
                <a:gd name="T12" fmla="*/ 18 w 114"/>
                <a:gd name="T13" fmla="*/ 20 h 128"/>
                <a:gd name="T14" fmla="*/ 28 w 114"/>
                <a:gd name="T15" fmla="*/ 12 h 128"/>
                <a:gd name="T16" fmla="*/ 38 w 114"/>
                <a:gd name="T17" fmla="*/ 6 h 128"/>
                <a:gd name="T18" fmla="*/ 50 w 114"/>
                <a:gd name="T19" fmla="*/ 2 h 128"/>
                <a:gd name="T20" fmla="*/ 64 w 114"/>
                <a:gd name="T21" fmla="*/ 0 h 128"/>
                <a:gd name="T22" fmla="*/ 64 w 114"/>
                <a:gd name="T23" fmla="*/ 0 h 128"/>
                <a:gd name="T24" fmla="*/ 80 w 114"/>
                <a:gd name="T25" fmla="*/ 2 h 128"/>
                <a:gd name="T26" fmla="*/ 92 w 114"/>
                <a:gd name="T27" fmla="*/ 6 h 128"/>
                <a:gd name="T28" fmla="*/ 104 w 114"/>
                <a:gd name="T29" fmla="*/ 14 h 128"/>
                <a:gd name="T30" fmla="*/ 114 w 114"/>
                <a:gd name="T31" fmla="*/ 22 h 128"/>
                <a:gd name="T32" fmla="*/ 96 w 114"/>
                <a:gd name="T33" fmla="*/ 40 h 128"/>
                <a:gd name="T34" fmla="*/ 96 w 114"/>
                <a:gd name="T35" fmla="*/ 40 h 128"/>
                <a:gd name="T36" fmla="*/ 90 w 114"/>
                <a:gd name="T37" fmla="*/ 34 h 128"/>
                <a:gd name="T38" fmla="*/ 82 w 114"/>
                <a:gd name="T39" fmla="*/ 30 h 128"/>
                <a:gd name="T40" fmla="*/ 74 w 114"/>
                <a:gd name="T41" fmla="*/ 26 h 128"/>
                <a:gd name="T42" fmla="*/ 64 w 114"/>
                <a:gd name="T43" fmla="*/ 26 h 128"/>
                <a:gd name="T44" fmla="*/ 64 w 114"/>
                <a:gd name="T45" fmla="*/ 26 h 128"/>
                <a:gd name="T46" fmla="*/ 56 w 114"/>
                <a:gd name="T47" fmla="*/ 26 h 128"/>
                <a:gd name="T48" fmla="*/ 50 w 114"/>
                <a:gd name="T49" fmla="*/ 28 h 128"/>
                <a:gd name="T50" fmla="*/ 44 w 114"/>
                <a:gd name="T51" fmla="*/ 32 h 128"/>
                <a:gd name="T52" fmla="*/ 38 w 114"/>
                <a:gd name="T53" fmla="*/ 36 h 128"/>
                <a:gd name="T54" fmla="*/ 34 w 114"/>
                <a:gd name="T55" fmla="*/ 42 h 128"/>
                <a:gd name="T56" fmla="*/ 32 w 114"/>
                <a:gd name="T57" fmla="*/ 50 h 128"/>
                <a:gd name="T58" fmla="*/ 30 w 114"/>
                <a:gd name="T59" fmla="*/ 56 h 128"/>
                <a:gd name="T60" fmla="*/ 28 w 114"/>
                <a:gd name="T61" fmla="*/ 64 h 128"/>
                <a:gd name="T62" fmla="*/ 28 w 114"/>
                <a:gd name="T63" fmla="*/ 64 h 128"/>
                <a:gd name="T64" fmla="*/ 28 w 114"/>
                <a:gd name="T65" fmla="*/ 64 h 128"/>
                <a:gd name="T66" fmla="*/ 30 w 114"/>
                <a:gd name="T67" fmla="*/ 72 h 128"/>
                <a:gd name="T68" fmla="*/ 32 w 114"/>
                <a:gd name="T69" fmla="*/ 80 h 128"/>
                <a:gd name="T70" fmla="*/ 34 w 114"/>
                <a:gd name="T71" fmla="*/ 86 h 128"/>
                <a:gd name="T72" fmla="*/ 38 w 114"/>
                <a:gd name="T73" fmla="*/ 92 h 128"/>
                <a:gd name="T74" fmla="*/ 44 w 114"/>
                <a:gd name="T75" fmla="*/ 98 h 128"/>
                <a:gd name="T76" fmla="*/ 50 w 114"/>
                <a:gd name="T77" fmla="*/ 102 h 128"/>
                <a:gd name="T78" fmla="*/ 58 w 114"/>
                <a:gd name="T79" fmla="*/ 104 h 128"/>
                <a:gd name="T80" fmla="*/ 66 w 114"/>
                <a:gd name="T81" fmla="*/ 104 h 128"/>
                <a:gd name="T82" fmla="*/ 66 w 114"/>
                <a:gd name="T83" fmla="*/ 104 h 128"/>
                <a:gd name="T84" fmla="*/ 74 w 114"/>
                <a:gd name="T85" fmla="*/ 104 h 128"/>
                <a:gd name="T86" fmla="*/ 82 w 114"/>
                <a:gd name="T87" fmla="*/ 100 h 128"/>
                <a:gd name="T88" fmla="*/ 90 w 114"/>
                <a:gd name="T89" fmla="*/ 96 h 128"/>
                <a:gd name="T90" fmla="*/ 98 w 114"/>
                <a:gd name="T91" fmla="*/ 90 h 128"/>
                <a:gd name="T92" fmla="*/ 114 w 114"/>
                <a:gd name="T93" fmla="*/ 106 h 128"/>
                <a:gd name="T94" fmla="*/ 114 w 114"/>
                <a:gd name="T95" fmla="*/ 106 h 128"/>
                <a:gd name="T96" fmla="*/ 104 w 114"/>
                <a:gd name="T97" fmla="*/ 114 h 128"/>
                <a:gd name="T98" fmla="*/ 94 w 114"/>
                <a:gd name="T99" fmla="*/ 122 h 128"/>
                <a:gd name="T100" fmla="*/ 80 w 114"/>
                <a:gd name="T101" fmla="*/ 128 h 128"/>
                <a:gd name="T102" fmla="*/ 64 w 114"/>
                <a:gd name="T103" fmla="*/ 128 h 128"/>
                <a:gd name="T104" fmla="*/ 64 w 114"/>
                <a:gd name="T105" fmla="*/ 128 h 128"/>
                <a:gd name="T106" fmla="*/ 50 w 114"/>
                <a:gd name="T107" fmla="*/ 128 h 128"/>
                <a:gd name="T108" fmla="*/ 38 w 114"/>
                <a:gd name="T109" fmla="*/ 124 h 128"/>
                <a:gd name="T110" fmla="*/ 28 w 114"/>
                <a:gd name="T111" fmla="*/ 118 h 128"/>
                <a:gd name="T112" fmla="*/ 18 w 114"/>
                <a:gd name="T113" fmla="*/ 110 h 128"/>
                <a:gd name="T114" fmla="*/ 10 w 114"/>
                <a:gd name="T115" fmla="*/ 100 h 128"/>
                <a:gd name="T116" fmla="*/ 6 w 114"/>
                <a:gd name="T117" fmla="*/ 90 h 128"/>
                <a:gd name="T118" fmla="*/ 2 w 114"/>
                <a:gd name="T119" fmla="*/ 78 h 128"/>
                <a:gd name="T120" fmla="*/ 0 w 114"/>
                <a:gd name="T121" fmla="*/ 66 h 128"/>
                <a:gd name="T122" fmla="*/ 0 w 114"/>
                <a:gd name="T123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4" h="128">
                  <a:moveTo>
                    <a:pt x="0" y="66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0" y="3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0" y="2"/>
                  </a:lnTo>
                  <a:lnTo>
                    <a:pt x="92" y="6"/>
                  </a:lnTo>
                  <a:lnTo>
                    <a:pt x="104" y="14"/>
                  </a:lnTo>
                  <a:lnTo>
                    <a:pt x="114" y="22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0" y="34"/>
                  </a:lnTo>
                  <a:lnTo>
                    <a:pt x="82" y="30"/>
                  </a:lnTo>
                  <a:lnTo>
                    <a:pt x="7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56" y="26"/>
                  </a:lnTo>
                  <a:lnTo>
                    <a:pt x="50" y="28"/>
                  </a:lnTo>
                  <a:lnTo>
                    <a:pt x="44" y="32"/>
                  </a:lnTo>
                  <a:lnTo>
                    <a:pt x="38" y="36"/>
                  </a:lnTo>
                  <a:lnTo>
                    <a:pt x="34" y="42"/>
                  </a:lnTo>
                  <a:lnTo>
                    <a:pt x="32" y="50"/>
                  </a:lnTo>
                  <a:lnTo>
                    <a:pt x="30" y="56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0" y="72"/>
                  </a:lnTo>
                  <a:lnTo>
                    <a:pt x="32" y="80"/>
                  </a:lnTo>
                  <a:lnTo>
                    <a:pt x="34" y="86"/>
                  </a:lnTo>
                  <a:lnTo>
                    <a:pt x="38" y="92"/>
                  </a:lnTo>
                  <a:lnTo>
                    <a:pt x="44" y="98"/>
                  </a:lnTo>
                  <a:lnTo>
                    <a:pt x="50" y="102"/>
                  </a:lnTo>
                  <a:lnTo>
                    <a:pt x="58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74" y="104"/>
                  </a:lnTo>
                  <a:lnTo>
                    <a:pt x="82" y="100"/>
                  </a:lnTo>
                  <a:lnTo>
                    <a:pt x="90" y="96"/>
                  </a:lnTo>
                  <a:lnTo>
                    <a:pt x="98" y="90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04" y="114"/>
                  </a:lnTo>
                  <a:lnTo>
                    <a:pt x="94" y="122"/>
                  </a:lnTo>
                  <a:lnTo>
                    <a:pt x="80" y="128"/>
                  </a:lnTo>
                  <a:lnTo>
                    <a:pt x="64" y="128"/>
                  </a:lnTo>
                  <a:lnTo>
                    <a:pt x="64" y="128"/>
                  </a:lnTo>
                  <a:lnTo>
                    <a:pt x="50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230"/>
            <p:cNvSpPr>
              <a:spLocks/>
            </p:cNvSpPr>
            <p:nvPr userDrawn="1"/>
          </p:nvSpPr>
          <p:spPr bwMode="auto">
            <a:xfrm>
              <a:off x="3443511" y="3042518"/>
              <a:ext cx="66035" cy="104120"/>
            </a:xfrm>
            <a:custGeom>
              <a:avLst/>
              <a:gdLst>
                <a:gd name="T0" fmla="*/ 0 w 110"/>
                <a:gd name="T1" fmla="*/ 0 h 170"/>
                <a:gd name="T2" fmla="*/ 28 w 110"/>
                <a:gd name="T3" fmla="*/ 0 h 170"/>
                <a:gd name="T4" fmla="*/ 28 w 110"/>
                <a:gd name="T5" fmla="*/ 66 h 170"/>
                <a:gd name="T6" fmla="*/ 28 w 110"/>
                <a:gd name="T7" fmla="*/ 66 h 170"/>
                <a:gd name="T8" fmla="*/ 34 w 110"/>
                <a:gd name="T9" fmla="*/ 58 h 170"/>
                <a:gd name="T10" fmla="*/ 42 w 110"/>
                <a:gd name="T11" fmla="*/ 52 h 170"/>
                <a:gd name="T12" fmla="*/ 52 w 110"/>
                <a:gd name="T13" fmla="*/ 46 h 170"/>
                <a:gd name="T14" fmla="*/ 66 w 110"/>
                <a:gd name="T15" fmla="*/ 44 h 170"/>
                <a:gd name="T16" fmla="*/ 66 w 110"/>
                <a:gd name="T17" fmla="*/ 44 h 170"/>
                <a:gd name="T18" fmla="*/ 76 w 110"/>
                <a:gd name="T19" fmla="*/ 46 h 170"/>
                <a:gd name="T20" fmla="*/ 84 w 110"/>
                <a:gd name="T21" fmla="*/ 48 h 170"/>
                <a:gd name="T22" fmla="*/ 92 w 110"/>
                <a:gd name="T23" fmla="*/ 52 h 170"/>
                <a:gd name="T24" fmla="*/ 98 w 110"/>
                <a:gd name="T25" fmla="*/ 58 h 170"/>
                <a:gd name="T26" fmla="*/ 102 w 110"/>
                <a:gd name="T27" fmla="*/ 64 h 170"/>
                <a:gd name="T28" fmla="*/ 106 w 110"/>
                <a:gd name="T29" fmla="*/ 72 h 170"/>
                <a:gd name="T30" fmla="*/ 108 w 110"/>
                <a:gd name="T31" fmla="*/ 82 h 170"/>
                <a:gd name="T32" fmla="*/ 110 w 110"/>
                <a:gd name="T33" fmla="*/ 92 h 170"/>
                <a:gd name="T34" fmla="*/ 110 w 110"/>
                <a:gd name="T35" fmla="*/ 170 h 170"/>
                <a:gd name="T36" fmla="*/ 82 w 110"/>
                <a:gd name="T37" fmla="*/ 170 h 170"/>
                <a:gd name="T38" fmla="*/ 82 w 110"/>
                <a:gd name="T39" fmla="*/ 100 h 170"/>
                <a:gd name="T40" fmla="*/ 82 w 110"/>
                <a:gd name="T41" fmla="*/ 100 h 170"/>
                <a:gd name="T42" fmla="*/ 80 w 110"/>
                <a:gd name="T43" fmla="*/ 88 h 170"/>
                <a:gd name="T44" fmla="*/ 74 w 110"/>
                <a:gd name="T45" fmla="*/ 78 h 170"/>
                <a:gd name="T46" fmla="*/ 66 w 110"/>
                <a:gd name="T47" fmla="*/ 72 h 170"/>
                <a:gd name="T48" fmla="*/ 54 w 110"/>
                <a:gd name="T49" fmla="*/ 70 h 170"/>
                <a:gd name="T50" fmla="*/ 54 w 110"/>
                <a:gd name="T51" fmla="*/ 70 h 170"/>
                <a:gd name="T52" fmla="*/ 44 w 110"/>
                <a:gd name="T53" fmla="*/ 72 h 170"/>
                <a:gd name="T54" fmla="*/ 36 w 110"/>
                <a:gd name="T55" fmla="*/ 78 h 170"/>
                <a:gd name="T56" fmla="*/ 30 w 110"/>
                <a:gd name="T57" fmla="*/ 88 h 170"/>
                <a:gd name="T58" fmla="*/ 28 w 110"/>
                <a:gd name="T59" fmla="*/ 100 h 170"/>
                <a:gd name="T60" fmla="*/ 28 w 110"/>
                <a:gd name="T61" fmla="*/ 170 h 170"/>
                <a:gd name="T62" fmla="*/ 0 w 110"/>
                <a:gd name="T63" fmla="*/ 170 h 170"/>
                <a:gd name="T64" fmla="*/ 0 w 110"/>
                <a:gd name="T6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70">
                  <a:moveTo>
                    <a:pt x="0" y="0"/>
                  </a:moveTo>
                  <a:lnTo>
                    <a:pt x="28" y="0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34" y="58"/>
                  </a:lnTo>
                  <a:lnTo>
                    <a:pt x="42" y="52"/>
                  </a:lnTo>
                  <a:lnTo>
                    <a:pt x="52" y="46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76" y="46"/>
                  </a:lnTo>
                  <a:lnTo>
                    <a:pt x="84" y="48"/>
                  </a:lnTo>
                  <a:lnTo>
                    <a:pt x="92" y="52"/>
                  </a:lnTo>
                  <a:lnTo>
                    <a:pt x="98" y="58"/>
                  </a:lnTo>
                  <a:lnTo>
                    <a:pt x="102" y="64"/>
                  </a:lnTo>
                  <a:lnTo>
                    <a:pt x="106" y="72"/>
                  </a:lnTo>
                  <a:lnTo>
                    <a:pt x="108" y="82"/>
                  </a:lnTo>
                  <a:lnTo>
                    <a:pt x="110" y="92"/>
                  </a:lnTo>
                  <a:lnTo>
                    <a:pt x="110" y="170"/>
                  </a:lnTo>
                  <a:lnTo>
                    <a:pt x="82" y="170"/>
                  </a:lnTo>
                  <a:lnTo>
                    <a:pt x="82" y="100"/>
                  </a:lnTo>
                  <a:lnTo>
                    <a:pt x="82" y="100"/>
                  </a:lnTo>
                  <a:lnTo>
                    <a:pt x="80" y="88"/>
                  </a:lnTo>
                  <a:lnTo>
                    <a:pt x="74" y="78"/>
                  </a:lnTo>
                  <a:lnTo>
                    <a:pt x="66" y="72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44" y="72"/>
                  </a:lnTo>
                  <a:lnTo>
                    <a:pt x="36" y="78"/>
                  </a:lnTo>
                  <a:lnTo>
                    <a:pt x="30" y="88"/>
                  </a:lnTo>
                  <a:lnTo>
                    <a:pt x="28" y="100"/>
                  </a:lnTo>
                  <a:lnTo>
                    <a:pt x="28" y="170"/>
                  </a:lnTo>
                  <a:lnTo>
                    <a:pt x="0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232"/>
            <p:cNvSpPr>
              <a:spLocks/>
            </p:cNvSpPr>
            <p:nvPr userDrawn="1"/>
          </p:nvSpPr>
          <p:spPr bwMode="auto">
            <a:xfrm>
              <a:off x="1016721" y="2652704"/>
              <a:ext cx="298427" cy="333945"/>
            </a:xfrm>
            <a:custGeom>
              <a:avLst/>
              <a:gdLst>
                <a:gd name="T0" fmla="*/ 0 w 490"/>
                <a:gd name="T1" fmla="*/ 274 h 548"/>
                <a:gd name="T2" fmla="*/ 2 w 490"/>
                <a:gd name="T3" fmla="*/ 246 h 548"/>
                <a:gd name="T4" fmla="*/ 12 w 490"/>
                <a:gd name="T5" fmla="*/ 194 h 548"/>
                <a:gd name="T6" fmla="*/ 32 w 490"/>
                <a:gd name="T7" fmla="*/ 144 h 548"/>
                <a:gd name="T8" fmla="*/ 60 w 490"/>
                <a:gd name="T9" fmla="*/ 100 h 548"/>
                <a:gd name="T10" fmla="*/ 96 w 490"/>
                <a:gd name="T11" fmla="*/ 64 h 548"/>
                <a:gd name="T12" fmla="*/ 140 w 490"/>
                <a:gd name="T13" fmla="*/ 34 h 548"/>
                <a:gd name="T14" fmla="*/ 190 w 490"/>
                <a:gd name="T15" fmla="*/ 12 h 548"/>
                <a:gd name="T16" fmla="*/ 246 w 490"/>
                <a:gd name="T17" fmla="*/ 2 h 548"/>
                <a:gd name="T18" fmla="*/ 276 w 490"/>
                <a:gd name="T19" fmla="*/ 0 h 548"/>
                <a:gd name="T20" fmla="*/ 344 w 490"/>
                <a:gd name="T21" fmla="*/ 6 h 548"/>
                <a:gd name="T22" fmla="*/ 400 w 490"/>
                <a:gd name="T23" fmla="*/ 24 h 548"/>
                <a:gd name="T24" fmla="*/ 446 w 490"/>
                <a:gd name="T25" fmla="*/ 50 h 548"/>
                <a:gd name="T26" fmla="*/ 486 w 490"/>
                <a:gd name="T27" fmla="*/ 82 h 548"/>
                <a:gd name="T28" fmla="*/ 412 w 490"/>
                <a:gd name="T29" fmla="*/ 168 h 548"/>
                <a:gd name="T30" fmla="*/ 380 w 490"/>
                <a:gd name="T31" fmla="*/ 142 h 548"/>
                <a:gd name="T32" fmla="*/ 348 w 490"/>
                <a:gd name="T33" fmla="*/ 124 h 548"/>
                <a:gd name="T34" fmla="*/ 314 w 490"/>
                <a:gd name="T35" fmla="*/ 112 h 548"/>
                <a:gd name="T36" fmla="*/ 276 w 490"/>
                <a:gd name="T37" fmla="*/ 108 h 548"/>
                <a:gd name="T38" fmla="*/ 260 w 490"/>
                <a:gd name="T39" fmla="*/ 108 h 548"/>
                <a:gd name="T40" fmla="*/ 228 w 490"/>
                <a:gd name="T41" fmla="*/ 116 h 548"/>
                <a:gd name="T42" fmla="*/ 200 w 490"/>
                <a:gd name="T43" fmla="*/ 128 h 548"/>
                <a:gd name="T44" fmla="*/ 176 w 490"/>
                <a:gd name="T45" fmla="*/ 146 h 548"/>
                <a:gd name="T46" fmla="*/ 156 w 490"/>
                <a:gd name="T47" fmla="*/ 168 h 548"/>
                <a:gd name="T48" fmla="*/ 140 w 490"/>
                <a:gd name="T49" fmla="*/ 194 h 548"/>
                <a:gd name="T50" fmla="*/ 130 w 490"/>
                <a:gd name="T51" fmla="*/ 224 h 548"/>
                <a:gd name="T52" fmla="*/ 124 w 490"/>
                <a:gd name="T53" fmla="*/ 256 h 548"/>
                <a:gd name="T54" fmla="*/ 122 w 490"/>
                <a:gd name="T55" fmla="*/ 274 h 548"/>
                <a:gd name="T56" fmla="*/ 124 w 490"/>
                <a:gd name="T57" fmla="*/ 292 h 548"/>
                <a:gd name="T58" fmla="*/ 128 w 490"/>
                <a:gd name="T59" fmla="*/ 324 h 548"/>
                <a:gd name="T60" fmla="*/ 140 w 490"/>
                <a:gd name="T61" fmla="*/ 352 h 548"/>
                <a:gd name="T62" fmla="*/ 156 w 490"/>
                <a:gd name="T63" fmla="*/ 380 h 548"/>
                <a:gd name="T64" fmla="*/ 176 w 490"/>
                <a:gd name="T65" fmla="*/ 402 h 548"/>
                <a:gd name="T66" fmla="*/ 200 w 490"/>
                <a:gd name="T67" fmla="*/ 420 h 548"/>
                <a:gd name="T68" fmla="*/ 228 w 490"/>
                <a:gd name="T69" fmla="*/ 432 h 548"/>
                <a:gd name="T70" fmla="*/ 260 w 490"/>
                <a:gd name="T71" fmla="*/ 440 h 548"/>
                <a:gd name="T72" fmla="*/ 276 w 490"/>
                <a:gd name="T73" fmla="*/ 440 h 548"/>
                <a:gd name="T74" fmla="*/ 318 w 490"/>
                <a:gd name="T75" fmla="*/ 436 h 548"/>
                <a:gd name="T76" fmla="*/ 352 w 490"/>
                <a:gd name="T77" fmla="*/ 424 h 548"/>
                <a:gd name="T78" fmla="*/ 384 w 490"/>
                <a:gd name="T79" fmla="*/ 404 h 548"/>
                <a:gd name="T80" fmla="*/ 490 w 490"/>
                <a:gd name="T81" fmla="*/ 454 h 548"/>
                <a:gd name="T82" fmla="*/ 468 w 490"/>
                <a:gd name="T83" fmla="*/ 474 h 548"/>
                <a:gd name="T84" fmla="*/ 424 w 490"/>
                <a:gd name="T85" fmla="*/ 508 h 548"/>
                <a:gd name="T86" fmla="*/ 372 w 490"/>
                <a:gd name="T87" fmla="*/ 534 h 548"/>
                <a:gd name="T88" fmla="*/ 308 w 490"/>
                <a:gd name="T89" fmla="*/ 546 h 548"/>
                <a:gd name="T90" fmla="*/ 272 w 490"/>
                <a:gd name="T91" fmla="*/ 548 h 548"/>
                <a:gd name="T92" fmla="*/ 216 w 490"/>
                <a:gd name="T93" fmla="*/ 542 h 548"/>
                <a:gd name="T94" fmla="*/ 164 w 490"/>
                <a:gd name="T95" fmla="*/ 526 h 548"/>
                <a:gd name="T96" fmla="*/ 118 w 490"/>
                <a:gd name="T97" fmla="*/ 502 h 548"/>
                <a:gd name="T98" fmla="*/ 78 w 490"/>
                <a:gd name="T99" fmla="*/ 468 h 548"/>
                <a:gd name="T100" fmla="*/ 46 w 490"/>
                <a:gd name="T101" fmla="*/ 428 h 548"/>
                <a:gd name="T102" fmla="*/ 22 w 490"/>
                <a:gd name="T103" fmla="*/ 382 h 548"/>
                <a:gd name="T104" fmla="*/ 6 w 490"/>
                <a:gd name="T105" fmla="*/ 332 h 548"/>
                <a:gd name="T106" fmla="*/ 0 w 490"/>
                <a:gd name="T107" fmla="*/ 27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0" h="548">
                  <a:moveTo>
                    <a:pt x="0" y="276"/>
                  </a:moveTo>
                  <a:lnTo>
                    <a:pt x="0" y="274"/>
                  </a:lnTo>
                  <a:lnTo>
                    <a:pt x="0" y="274"/>
                  </a:lnTo>
                  <a:lnTo>
                    <a:pt x="2" y="246"/>
                  </a:lnTo>
                  <a:lnTo>
                    <a:pt x="6" y="220"/>
                  </a:lnTo>
                  <a:lnTo>
                    <a:pt x="12" y="194"/>
                  </a:lnTo>
                  <a:lnTo>
                    <a:pt x="22" y="168"/>
                  </a:lnTo>
                  <a:lnTo>
                    <a:pt x="32" y="144"/>
                  </a:lnTo>
                  <a:lnTo>
                    <a:pt x="46" y="122"/>
                  </a:lnTo>
                  <a:lnTo>
                    <a:pt x="60" y="100"/>
                  </a:lnTo>
                  <a:lnTo>
                    <a:pt x="78" y="80"/>
                  </a:lnTo>
                  <a:lnTo>
                    <a:pt x="96" y="64"/>
                  </a:lnTo>
                  <a:lnTo>
                    <a:pt x="118" y="48"/>
                  </a:lnTo>
                  <a:lnTo>
                    <a:pt x="140" y="34"/>
                  </a:lnTo>
                  <a:lnTo>
                    <a:pt x="166" y="22"/>
                  </a:lnTo>
                  <a:lnTo>
                    <a:pt x="190" y="12"/>
                  </a:lnTo>
                  <a:lnTo>
                    <a:pt x="218" y="6"/>
                  </a:lnTo>
                  <a:lnTo>
                    <a:pt x="246" y="2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312" y="2"/>
                  </a:lnTo>
                  <a:lnTo>
                    <a:pt x="344" y="6"/>
                  </a:lnTo>
                  <a:lnTo>
                    <a:pt x="374" y="14"/>
                  </a:lnTo>
                  <a:lnTo>
                    <a:pt x="400" y="24"/>
                  </a:lnTo>
                  <a:lnTo>
                    <a:pt x="424" y="36"/>
                  </a:lnTo>
                  <a:lnTo>
                    <a:pt x="446" y="50"/>
                  </a:lnTo>
                  <a:lnTo>
                    <a:pt x="466" y="64"/>
                  </a:lnTo>
                  <a:lnTo>
                    <a:pt x="486" y="82"/>
                  </a:lnTo>
                  <a:lnTo>
                    <a:pt x="412" y="168"/>
                  </a:lnTo>
                  <a:lnTo>
                    <a:pt x="412" y="168"/>
                  </a:lnTo>
                  <a:lnTo>
                    <a:pt x="396" y="154"/>
                  </a:lnTo>
                  <a:lnTo>
                    <a:pt x="380" y="142"/>
                  </a:lnTo>
                  <a:lnTo>
                    <a:pt x="364" y="132"/>
                  </a:lnTo>
                  <a:lnTo>
                    <a:pt x="348" y="124"/>
                  </a:lnTo>
                  <a:lnTo>
                    <a:pt x="332" y="118"/>
                  </a:lnTo>
                  <a:lnTo>
                    <a:pt x="314" y="112"/>
                  </a:lnTo>
                  <a:lnTo>
                    <a:pt x="296" y="108"/>
                  </a:lnTo>
                  <a:lnTo>
                    <a:pt x="276" y="108"/>
                  </a:lnTo>
                  <a:lnTo>
                    <a:pt x="276" y="108"/>
                  </a:lnTo>
                  <a:lnTo>
                    <a:pt x="260" y="108"/>
                  </a:lnTo>
                  <a:lnTo>
                    <a:pt x="244" y="112"/>
                  </a:lnTo>
                  <a:lnTo>
                    <a:pt x="228" y="116"/>
                  </a:lnTo>
                  <a:lnTo>
                    <a:pt x="214" y="120"/>
                  </a:lnTo>
                  <a:lnTo>
                    <a:pt x="200" y="128"/>
                  </a:lnTo>
                  <a:lnTo>
                    <a:pt x="188" y="136"/>
                  </a:lnTo>
                  <a:lnTo>
                    <a:pt x="176" y="146"/>
                  </a:lnTo>
                  <a:lnTo>
                    <a:pt x="166" y="156"/>
                  </a:lnTo>
                  <a:lnTo>
                    <a:pt x="156" y="168"/>
                  </a:lnTo>
                  <a:lnTo>
                    <a:pt x="148" y="180"/>
                  </a:lnTo>
                  <a:lnTo>
                    <a:pt x="140" y="194"/>
                  </a:lnTo>
                  <a:lnTo>
                    <a:pt x="134" y="208"/>
                  </a:lnTo>
                  <a:lnTo>
                    <a:pt x="130" y="224"/>
                  </a:lnTo>
                  <a:lnTo>
                    <a:pt x="126" y="240"/>
                  </a:lnTo>
                  <a:lnTo>
                    <a:pt x="124" y="256"/>
                  </a:lnTo>
                  <a:lnTo>
                    <a:pt x="122" y="272"/>
                  </a:lnTo>
                  <a:lnTo>
                    <a:pt x="122" y="274"/>
                  </a:lnTo>
                  <a:lnTo>
                    <a:pt x="122" y="274"/>
                  </a:lnTo>
                  <a:lnTo>
                    <a:pt x="124" y="292"/>
                  </a:lnTo>
                  <a:lnTo>
                    <a:pt x="126" y="308"/>
                  </a:lnTo>
                  <a:lnTo>
                    <a:pt x="128" y="324"/>
                  </a:lnTo>
                  <a:lnTo>
                    <a:pt x="134" y="338"/>
                  </a:lnTo>
                  <a:lnTo>
                    <a:pt x="140" y="352"/>
                  </a:lnTo>
                  <a:lnTo>
                    <a:pt x="148" y="366"/>
                  </a:lnTo>
                  <a:lnTo>
                    <a:pt x="156" y="380"/>
                  </a:lnTo>
                  <a:lnTo>
                    <a:pt x="166" y="392"/>
                  </a:lnTo>
                  <a:lnTo>
                    <a:pt x="176" y="402"/>
                  </a:lnTo>
                  <a:lnTo>
                    <a:pt x="188" y="412"/>
                  </a:lnTo>
                  <a:lnTo>
                    <a:pt x="200" y="420"/>
                  </a:lnTo>
                  <a:lnTo>
                    <a:pt x="214" y="428"/>
                  </a:lnTo>
                  <a:lnTo>
                    <a:pt x="228" y="432"/>
                  </a:lnTo>
                  <a:lnTo>
                    <a:pt x="244" y="438"/>
                  </a:lnTo>
                  <a:lnTo>
                    <a:pt x="260" y="440"/>
                  </a:lnTo>
                  <a:lnTo>
                    <a:pt x="276" y="440"/>
                  </a:lnTo>
                  <a:lnTo>
                    <a:pt x="276" y="440"/>
                  </a:lnTo>
                  <a:lnTo>
                    <a:pt x="298" y="440"/>
                  </a:lnTo>
                  <a:lnTo>
                    <a:pt x="318" y="436"/>
                  </a:lnTo>
                  <a:lnTo>
                    <a:pt x="336" y="430"/>
                  </a:lnTo>
                  <a:lnTo>
                    <a:pt x="352" y="424"/>
                  </a:lnTo>
                  <a:lnTo>
                    <a:pt x="368" y="414"/>
                  </a:lnTo>
                  <a:lnTo>
                    <a:pt x="384" y="404"/>
                  </a:lnTo>
                  <a:lnTo>
                    <a:pt x="416" y="378"/>
                  </a:lnTo>
                  <a:lnTo>
                    <a:pt x="490" y="454"/>
                  </a:lnTo>
                  <a:lnTo>
                    <a:pt x="490" y="454"/>
                  </a:lnTo>
                  <a:lnTo>
                    <a:pt x="468" y="474"/>
                  </a:lnTo>
                  <a:lnTo>
                    <a:pt x="446" y="492"/>
                  </a:lnTo>
                  <a:lnTo>
                    <a:pt x="424" y="508"/>
                  </a:lnTo>
                  <a:lnTo>
                    <a:pt x="398" y="522"/>
                  </a:lnTo>
                  <a:lnTo>
                    <a:pt x="372" y="534"/>
                  </a:lnTo>
                  <a:lnTo>
                    <a:pt x="342" y="542"/>
                  </a:lnTo>
                  <a:lnTo>
                    <a:pt x="308" y="546"/>
                  </a:lnTo>
                  <a:lnTo>
                    <a:pt x="272" y="548"/>
                  </a:lnTo>
                  <a:lnTo>
                    <a:pt x="272" y="548"/>
                  </a:lnTo>
                  <a:lnTo>
                    <a:pt x="244" y="546"/>
                  </a:lnTo>
                  <a:lnTo>
                    <a:pt x="216" y="542"/>
                  </a:lnTo>
                  <a:lnTo>
                    <a:pt x="190" y="536"/>
                  </a:lnTo>
                  <a:lnTo>
                    <a:pt x="164" y="526"/>
                  </a:lnTo>
                  <a:lnTo>
                    <a:pt x="140" y="516"/>
                  </a:lnTo>
                  <a:lnTo>
                    <a:pt x="118" y="502"/>
                  </a:lnTo>
                  <a:lnTo>
                    <a:pt x="98" y="486"/>
                  </a:lnTo>
                  <a:lnTo>
                    <a:pt x="78" y="468"/>
                  </a:lnTo>
                  <a:lnTo>
                    <a:pt x="60" y="450"/>
                  </a:lnTo>
                  <a:lnTo>
                    <a:pt x="46" y="428"/>
                  </a:lnTo>
                  <a:lnTo>
                    <a:pt x="32" y="406"/>
                  </a:lnTo>
                  <a:lnTo>
                    <a:pt x="22" y="382"/>
                  </a:lnTo>
                  <a:lnTo>
                    <a:pt x="12" y="358"/>
                  </a:lnTo>
                  <a:lnTo>
                    <a:pt x="6" y="332"/>
                  </a:lnTo>
                  <a:lnTo>
                    <a:pt x="2" y="304"/>
                  </a:lnTo>
                  <a:lnTo>
                    <a:pt x="0" y="276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233"/>
            <p:cNvSpPr>
              <a:spLocks/>
            </p:cNvSpPr>
            <p:nvPr userDrawn="1"/>
          </p:nvSpPr>
          <p:spPr bwMode="auto">
            <a:xfrm>
              <a:off x="1359596" y="2659053"/>
              <a:ext cx="273029" cy="321247"/>
            </a:xfrm>
            <a:custGeom>
              <a:avLst/>
              <a:gdLst>
                <a:gd name="T0" fmla="*/ 0 w 448"/>
                <a:gd name="T1" fmla="*/ 0 h 528"/>
                <a:gd name="T2" fmla="*/ 116 w 448"/>
                <a:gd name="T3" fmla="*/ 0 h 528"/>
                <a:gd name="T4" fmla="*/ 116 w 448"/>
                <a:gd name="T5" fmla="*/ 210 h 528"/>
                <a:gd name="T6" fmla="*/ 332 w 448"/>
                <a:gd name="T7" fmla="*/ 210 h 528"/>
                <a:gd name="T8" fmla="*/ 332 w 448"/>
                <a:gd name="T9" fmla="*/ 0 h 528"/>
                <a:gd name="T10" fmla="*/ 448 w 448"/>
                <a:gd name="T11" fmla="*/ 0 h 528"/>
                <a:gd name="T12" fmla="*/ 448 w 448"/>
                <a:gd name="T13" fmla="*/ 528 h 528"/>
                <a:gd name="T14" fmla="*/ 332 w 448"/>
                <a:gd name="T15" fmla="*/ 528 h 528"/>
                <a:gd name="T16" fmla="*/ 332 w 448"/>
                <a:gd name="T17" fmla="*/ 316 h 528"/>
                <a:gd name="T18" fmla="*/ 116 w 448"/>
                <a:gd name="T19" fmla="*/ 316 h 528"/>
                <a:gd name="T20" fmla="*/ 116 w 448"/>
                <a:gd name="T21" fmla="*/ 528 h 528"/>
                <a:gd name="T22" fmla="*/ 0 w 448"/>
                <a:gd name="T23" fmla="*/ 528 h 528"/>
                <a:gd name="T24" fmla="*/ 0 w 448"/>
                <a:gd name="T25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8" h="528">
                  <a:moveTo>
                    <a:pt x="0" y="0"/>
                  </a:moveTo>
                  <a:lnTo>
                    <a:pt x="116" y="0"/>
                  </a:lnTo>
                  <a:lnTo>
                    <a:pt x="116" y="210"/>
                  </a:lnTo>
                  <a:lnTo>
                    <a:pt x="332" y="210"/>
                  </a:lnTo>
                  <a:lnTo>
                    <a:pt x="332" y="0"/>
                  </a:lnTo>
                  <a:lnTo>
                    <a:pt x="448" y="0"/>
                  </a:lnTo>
                  <a:lnTo>
                    <a:pt x="448" y="528"/>
                  </a:lnTo>
                  <a:lnTo>
                    <a:pt x="332" y="528"/>
                  </a:lnTo>
                  <a:lnTo>
                    <a:pt x="332" y="316"/>
                  </a:lnTo>
                  <a:lnTo>
                    <a:pt x="116" y="316"/>
                  </a:lnTo>
                  <a:lnTo>
                    <a:pt x="116" y="528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234"/>
            <p:cNvSpPr>
              <a:spLocks/>
            </p:cNvSpPr>
            <p:nvPr userDrawn="1"/>
          </p:nvSpPr>
          <p:spPr bwMode="auto">
            <a:xfrm>
              <a:off x="1705010" y="2659053"/>
              <a:ext cx="246362" cy="321247"/>
            </a:xfrm>
            <a:custGeom>
              <a:avLst/>
              <a:gdLst>
                <a:gd name="T0" fmla="*/ 0 w 404"/>
                <a:gd name="T1" fmla="*/ 0 h 528"/>
                <a:gd name="T2" fmla="*/ 400 w 404"/>
                <a:gd name="T3" fmla="*/ 0 h 528"/>
                <a:gd name="T4" fmla="*/ 400 w 404"/>
                <a:gd name="T5" fmla="*/ 104 h 528"/>
                <a:gd name="T6" fmla="*/ 116 w 404"/>
                <a:gd name="T7" fmla="*/ 104 h 528"/>
                <a:gd name="T8" fmla="*/ 116 w 404"/>
                <a:gd name="T9" fmla="*/ 210 h 528"/>
                <a:gd name="T10" fmla="*/ 366 w 404"/>
                <a:gd name="T11" fmla="*/ 210 h 528"/>
                <a:gd name="T12" fmla="*/ 366 w 404"/>
                <a:gd name="T13" fmla="*/ 314 h 528"/>
                <a:gd name="T14" fmla="*/ 116 w 404"/>
                <a:gd name="T15" fmla="*/ 314 h 528"/>
                <a:gd name="T16" fmla="*/ 116 w 404"/>
                <a:gd name="T17" fmla="*/ 426 h 528"/>
                <a:gd name="T18" fmla="*/ 404 w 404"/>
                <a:gd name="T19" fmla="*/ 426 h 528"/>
                <a:gd name="T20" fmla="*/ 404 w 404"/>
                <a:gd name="T21" fmla="*/ 528 h 528"/>
                <a:gd name="T22" fmla="*/ 0 w 404"/>
                <a:gd name="T23" fmla="*/ 528 h 528"/>
                <a:gd name="T24" fmla="*/ 0 w 404"/>
                <a:gd name="T25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528">
                  <a:moveTo>
                    <a:pt x="0" y="0"/>
                  </a:moveTo>
                  <a:lnTo>
                    <a:pt x="400" y="0"/>
                  </a:lnTo>
                  <a:lnTo>
                    <a:pt x="400" y="104"/>
                  </a:lnTo>
                  <a:lnTo>
                    <a:pt x="116" y="104"/>
                  </a:lnTo>
                  <a:lnTo>
                    <a:pt x="116" y="210"/>
                  </a:lnTo>
                  <a:lnTo>
                    <a:pt x="366" y="210"/>
                  </a:lnTo>
                  <a:lnTo>
                    <a:pt x="366" y="314"/>
                  </a:lnTo>
                  <a:lnTo>
                    <a:pt x="116" y="314"/>
                  </a:lnTo>
                  <a:lnTo>
                    <a:pt x="116" y="426"/>
                  </a:lnTo>
                  <a:lnTo>
                    <a:pt x="404" y="426"/>
                  </a:lnTo>
                  <a:lnTo>
                    <a:pt x="404" y="528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235"/>
            <p:cNvSpPr>
              <a:spLocks/>
            </p:cNvSpPr>
            <p:nvPr userDrawn="1"/>
          </p:nvSpPr>
          <p:spPr bwMode="auto">
            <a:xfrm>
              <a:off x="2012327" y="2659053"/>
              <a:ext cx="322556" cy="321247"/>
            </a:xfrm>
            <a:custGeom>
              <a:avLst/>
              <a:gdLst>
                <a:gd name="T0" fmla="*/ 0 w 530"/>
                <a:gd name="T1" fmla="*/ 0 h 528"/>
                <a:gd name="T2" fmla="*/ 126 w 530"/>
                <a:gd name="T3" fmla="*/ 0 h 528"/>
                <a:gd name="T4" fmla="*/ 264 w 530"/>
                <a:gd name="T5" fmla="*/ 224 h 528"/>
                <a:gd name="T6" fmla="*/ 404 w 530"/>
                <a:gd name="T7" fmla="*/ 0 h 528"/>
                <a:gd name="T8" fmla="*/ 530 w 530"/>
                <a:gd name="T9" fmla="*/ 0 h 528"/>
                <a:gd name="T10" fmla="*/ 530 w 530"/>
                <a:gd name="T11" fmla="*/ 528 h 528"/>
                <a:gd name="T12" fmla="*/ 414 w 530"/>
                <a:gd name="T13" fmla="*/ 528 h 528"/>
                <a:gd name="T14" fmla="*/ 414 w 530"/>
                <a:gd name="T15" fmla="*/ 184 h 528"/>
                <a:gd name="T16" fmla="*/ 264 w 530"/>
                <a:gd name="T17" fmla="*/ 410 h 528"/>
                <a:gd name="T18" fmla="*/ 262 w 530"/>
                <a:gd name="T19" fmla="*/ 410 h 528"/>
                <a:gd name="T20" fmla="*/ 114 w 530"/>
                <a:gd name="T21" fmla="*/ 186 h 528"/>
                <a:gd name="T22" fmla="*/ 114 w 530"/>
                <a:gd name="T23" fmla="*/ 528 h 528"/>
                <a:gd name="T24" fmla="*/ 0 w 530"/>
                <a:gd name="T25" fmla="*/ 528 h 528"/>
                <a:gd name="T26" fmla="*/ 0 w 530"/>
                <a:gd name="T2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0" h="528">
                  <a:moveTo>
                    <a:pt x="0" y="0"/>
                  </a:moveTo>
                  <a:lnTo>
                    <a:pt x="126" y="0"/>
                  </a:lnTo>
                  <a:lnTo>
                    <a:pt x="264" y="224"/>
                  </a:lnTo>
                  <a:lnTo>
                    <a:pt x="404" y="0"/>
                  </a:lnTo>
                  <a:lnTo>
                    <a:pt x="530" y="0"/>
                  </a:lnTo>
                  <a:lnTo>
                    <a:pt x="530" y="528"/>
                  </a:lnTo>
                  <a:lnTo>
                    <a:pt x="414" y="528"/>
                  </a:lnTo>
                  <a:lnTo>
                    <a:pt x="414" y="184"/>
                  </a:lnTo>
                  <a:lnTo>
                    <a:pt x="264" y="410"/>
                  </a:lnTo>
                  <a:lnTo>
                    <a:pt x="262" y="410"/>
                  </a:lnTo>
                  <a:lnTo>
                    <a:pt x="114" y="186"/>
                  </a:lnTo>
                  <a:lnTo>
                    <a:pt x="114" y="528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Rectangle 236"/>
            <p:cNvSpPr>
              <a:spLocks noChangeArrowheads="1"/>
            </p:cNvSpPr>
            <p:nvPr userDrawn="1"/>
          </p:nvSpPr>
          <p:spPr bwMode="auto">
            <a:xfrm>
              <a:off x="2408538" y="2659053"/>
              <a:ext cx="72384" cy="32124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237"/>
            <p:cNvSpPr>
              <a:spLocks/>
            </p:cNvSpPr>
            <p:nvPr userDrawn="1"/>
          </p:nvSpPr>
          <p:spPr bwMode="auto">
            <a:xfrm>
              <a:off x="2530449" y="2653974"/>
              <a:ext cx="253981" cy="331405"/>
            </a:xfrm>
            <a:custGeom>
              <a:avLst/>
              <a:gdLst>
                <a:gd name="T0" fmla="*/ 68 w 418"/>
                <a:gd name="T1" fmla="*/ 378 h 544"/>
                <a:gd name="T2" fmla="*/ 124 w 418"/>
                <a:gd name="T3" fmla="*/ 414 h 544"/>
                <a:gd name="T4" fmla="*/ 184 w 418"/>
                <a:gd name="T5" fmla="*/ 438 h 544"/>
                <a:gd name="T6" fmla="*/ 226 w 418"/>
                <a:gd name="T7" fmla="*/ 442 h 544"/>
                <a:gd name="T8" fmla="*/ 272 w 418"/>
                <a:gd name="T9" fmla="*/ 434 h 544"/>
                <a:gd name="T10" fmla="*/ 298 w 418"/>
                <a:gd name="T11" fmla="*/ 412 h 544"/>
                <a:gd name="T12" fmla="*/ 304 w 418"/>
                <a:gd name="T13" fmla="*/ 390 h 544"/>
                <a:gd name="T14" fmla="*/ 300 w 418"/>
                <a:gd name="T15" fmla="*/ 370 h 544"/>
                <a:gd name="T16" fmla="*/ 270 w 418"/>
                <a:gd name="T17" fmla="*/ 346 h 544"/>
                <a:gd name="T18" fmla="*/ 196 w 418"/>
                <a:gd name="T19" fmla="*/ 322 h 544"/>
                <a:gd name="T20" fmla="*/ 124 w 418"/>
                <a:gd name="T21" fmla="*/ 300 h 544"/>
                <a:gd name="T22" fmla="*/ 70 w 418"/>
                <a:gd name="T23" fmla="*/ 272 h 544"/>
                <a:gd name="T24" fmla="*/ 40 w 418"/>
                <a:gd name="T25" fmla="*/ 240 h 544"/>
                <a:gd name="T26" fmla="*/ 24 w 418"/>
                <a:gd name="T27" fmla="*/ 198 h 544"/>
                <a:gd name="T28" fmla="*/ 22 w 418"/>
                <a:gd name="T29" fmla="*/ 160 h 544"/>
                <a:gd name="T30" fmla="*/ 24 w 418"/>
                <a:gd name="T31" fmla="*/ 126 h 544"/>
                <a:gd name="T32" fmla="*/ 42 w 418"/>
                <a:gd name="T33" fmla="*/ 80 h 544"/>
                <a:gd name="T34" fmla="*/ 74 w 418"/>
                <a:gd name="T35" fmla="*/ 44 h 544"/>
                <a:gd name="T36" fmla="*/ 116 w 418"/>
                <a:gd name="T37" fmla="*/ 18 h 544"/>
                <a:gd name="T38" fmla="*/ 168 w 418"/>
                <a:gd name="T39" fmla="*/ 2 h 544"/>
                <a:gd name="T40" fmla="*/ 206 w 418"/>
                <a:gd name="T41" fmla="*/ 0 h 544"/>
                <a:gd name="T42" fmla="*/ 288 w 418"/>
                <a:gd name="T43" fmla="*/ 10 h 544"/>
                <a:gd name="T44" fmla="*/ 360 w 418"/>
                <a:gd name="T45" fmla="*/ 38 h 544"/>
                <a:gd name="T46" fmla="*/ 342 w 418"/>
                <a:gd name="T47" fmla="*/ 156 h 544"/>
                <a:gd name="T48" fmla="*/ 290 w 418"/>
                <a:gd name="T49" fmla="*/ 124 h 544"/>
                <a:gd name="T50" fmla="*/ 238 w 418"/>
                <a:gd name="T51" fmla="*/ 106 h 544"/>
                <a:gd name="T52" fmla="*/ 206 w 418"/>
                <a:gd name="T53" fmla="*/ 102 h 544"/>
                <a:gd name="T54" fmla="*/ 164 w 418"/>
                <a:gd name="T55" fmla="*/ 110 h 544"/>
                <a:gd name="T56" fmla="*/ 142 w 418"/>
                <a:gd name="T57" fmla="*/ 130 h 544"/>
                <a:gd name="T58" fmla="*/ 138 w 418"/>
                <a:gd name="T59" fmla="*/ 150 h 544"/>
                <a:gd name="T60" fmla="*/ 142 w 418"/>
                <a:gd name="T61" fmla="*/ 172 h 544"/>
                <a:gd name="T62" fmla="*/ 174 w 418"/>
                <a:gd name="T63" fmla="*/ 196 h 544"/>
                <a:gd name="T64" fmla="*/ 252 w 418"/>
                <a:gd name="T65" fmla="*/ 220 h 544"/>
                <a:gd name="T66" fmla="*/ 352 w 418"/>
                <a:gd name="T67" fmla="*/ 258 h 544"/>
                <a:gd name="T68" fmla="*/ 386 w 418"/>
                <a:gd name="T69" fmla="*/ 284 h 544"/>
                <a:gd name="T70" fmla="*/ 408 w 418"/>
                <a:gd name="T71" fmla="*/ 320 h 544"/>
                <a:gd name="T72" fmla="*/ 418 w 418"/>
                <a:gd name="T73" fmla="*/ 362 h 544"/>
                <a:gd name="T74" fmla="*/ 418 w 418"/>
                <a:gd name="T75" fmla="*/ 380 h 544"/>
                <a:gd name="T76" fmla="*/ 410 w 418"/>
                <a:gd name="T77" fmla="*/ 434 h 544"/>
                <a:gd name="T78" fmla="*/ 388 w 418"/>
                <a:gd name="T79" fmla="*/ 478 h 544"/>
                <a:gd name="T80" fmla="*/ 352 w 418"/>
                <a:gd name="T81" fmla="*/ 512 h 544"/>
                <a:gd name="T82" fmla="*/ 304 w 418"/>
                <a:gd name="T83" fmla="*/ 534 h 544"/>
                <a:gd name="T84" fmla="*/ 246 w 418"/>
                <a:gd name="T85" fmla="*/ 544 h 544"/>
                <a:gd name="T86" fmla="*/ 194 w 418"/>
                <a:gd name="T87" fmla="*/ 544 h 544"/>
                <a:gd name="T88" fmla="*/ 106 w 418"/>
                <a:gd name="T89" fmla="*/ 524 h 544"/>
                <a:gd name="T90" fmla="*/ 24 w 418"/>
                <a:gd name="T91" fmla="*/ 48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8" h="544">
                  <a:moveTo>
                    <a:pt x="0" y="460"/>
                  </a:moveTo>
                  <a:lnTo>
                    <a:pt x="68" y="378"/>
                  </a:lnTo>
                  <a:lnTo>
                    <a:pt x="68" y="378"/>
                  </a:lnTo>
                  <a:lnTo>
                    <a:pt x="86" y="392"/>
                  </a:lnTo>
                  <a:lnTo>
                    <a:pt x="106" y="404"/>
                  </a:lnTo>
                  <a:lnTo>
                    <a:pt x="124" y="414"/>
                  </a:lnTo>
                  <a:lnTo>
                    <a:pt x="144" y="424"/>
                  </a:lnTo>
                  <a:lnTo>
                    <a:pt x="162" y="432"/>
                  </a:lnTo>
                  <a:lnTo>
                    <a:pt x="184" y="438"/>
                  </a:lnTo>
                  <a:lnTo>
                    <a:pt x="204" y="440"/>
                  </a:lnTo>
                  <a:lnTo>
                    <a:pt x="226" y="442"/>
                  </a:lnTo>
                  <a:lnTo>
                    <a:pt x="226" y="442"/>
                  </a:lnTo>
                  <a:lnTo>
                    <a:pt x="244" y="440"/>
                  </a:lnTo>
                  <a:lnTo>
                    <a:pt x="258" y="438"/>
                  </a:lnTo>
                  <a:lnTo>
                    <a:pt x="272" y="434"/>
                  </a:lnTo>
                  <a:lnTo>
                    <a:pt x="284" y="428"/>
                  </a:lnTo>
                  <a:lnTo>
                    <a:pt x="292" y="422"/>
                  </a:lnTo>
                  <a:lnTo>
                    <a:pt x="298" y="412"/>
                  </a:lnTo>
                  <a:lnTo>
                    <a:pt x="302" y="402"/>
                  </a:lnTo>
                  <a:lnTo>
                    <a:pt x="304" y="392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2" y="380"/>
                  </a:lnTo>
                  <a:lnTo>
                    <a:pt x="300" y="370"/>
                  </a:lnTo>
                  <a:lnTo>
                    <a:pt x="292" y="362"/>
                  </a:lnTo>
                  <a:lnTo>
                    <a:pt x="284" y="354"/>
                  </a:lnTo>
                  <a:lnTo>
                    <a:pt x="270" y="346"/>
                  </a:lnTo>
                  <a:lnTo>
                    <a:pt x="250" y="338"/>
                  </a:lnTo>
                  <a:lnTo>
                    <a:pt x="226" y="332"/>
                  </a:lnTo>
                  <a:lnTo>
                    <a:pt x="196" y="322"/>
                  </a:lnTo>
                  <a:lnTo>
                    <a:pt x="196" y="322"/>
                  </a:lnTo>
                  <a:lnTo>
                    <a:pt x="158" y="312"/>
                  </a:lnTo>
                  <a:lnTo>
                    <a:pt x="124" y="300"/>
                  </a:lnTo>
                  <a:lnTo>
                    <a:pt x="94" y="288"/>
                  </a:lnTo>
                  <a:lnTo>
                    <a:pt x="82" y="280"/>
                  </a:lnTo>
                  <a:lnTo>
                    <a:pt x="70" y="272"/>
                  </a:lnTo>
                  <a:lnTo>
                    <a:pt x="58" y="262"/>
                  </a:lnTo>
                  <a:lnTo>
                    <a:pt x="48" y="252"/>
                  </a:lnTo>
                  <a:lnTo>
                    <a:pt x="40" y="240"/>
                  </a:lnTo>
                  <a:lnTo>
                    <a:pt x="34" y="226"/>
                  </a:lnTo>
                  <a:lnTo>
                    <a:pt x="28" y="212"/>
                  </a:lnTo>
                  <a:lnTo>
                    <a:pt x="24" y="198"/>
                  </a:lnTo>
                  <a:lnTo>
                    <a:pt x="22" y="180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22" y="142"/>
                  </a:lnTo>
                  <a:lnTo>
                    <a:pt x="24" y="126"/>
                  </a:lnTo>
                  <a:lnTo>
                    <a:pt x="30" y="110"/>
                  </a:lnTo>
                  <a:lnTo>
                    <a:pt x="36" y="94"/>
                  </a:lnTo>
                  <a:lnTo>
                    <a:pt x="42" y="80"/>
                  </a:lnTo>
                  <a:lnTo>
                    <a:pt x="52" y="66"/>
                  </a:lnTo>
                  <a:lnTo>
                    <a:pt x="62" y="54"/>
                  </a:lnTo>
                  <a:lnTo>
                    <a:pt x="74" y="44"/>
                  </a:lnTo>
                  <a:lnTo>
                    <a:pt x="86" y="34"/>
                  </a:lnTo>
                  <a:lnTo>
                    <a:pt x="100" y="26"/>
                  </a:lnTo>
                  <a:lnTo>
                    <a:pt x="116" y="18"/>
                  </a:lnTo>
                  <a:lnTo>
                    <a:pt x="132" y="12"/>
                  </a:lnTo>
                  <a:lnTo>
                    <a:pt x="150" y="6"/>
                  </a:lnTo>
                  <a:lnTo>
                    <a:pt x="168" y="2"/>
                  </a:lnTo>
                  <a:lnTo>
                    <a:pt x="186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4" y="2"/>
                  </a:lnTo>
                  <a:lnTo>
                    <a:pt x="262" y="4"/>
                  </a:lnTo>
                  <a:lnTo>
                    <a:pt x="288" y="10"/>
                  </a:lnTo>
                  <a:lnTo>
                    <a:pt x="314" y="18"/>
                  </a:lnTo>
                  <a:lnTo>
                    <a:pt x="338" y="28"/>
                  </a:lnTo>
                  <a:lnTo>
                    <a:pt x="360" y="38"/>
                  </a:lnTo>
                  <a:lnTo>
                    <a:pt x="382" y="52"/>
                  </a:lnTo>
                  <a:lnTo>
                    <a:pt x="404" y="68"/>
                  </a:lnTo>
                  <a:lnTo>
                    <a:pt x="342" y="156"/>
                  </a:lnTo>
                  <a:lnTo>
                    <a:pt x="342" y="156"/>
                  </a:lnTo>
                  <a:lnTo>
                    <a:pt x="308" y="134"/>
                  </a:lnTo>
                  <a:lnTo>
                    <a:pt x="290" y="124"/>
                  </a:lnTo>
                  <a:lnTo>
                    <a:pt x="272" y="116"/>
                  </a:lnTo>
                  <a:lnTo>
                    <a:pt x="256" y="110"/>
                  </a:lnTo>
                  <a:lnTo>
                    <a:pt x="238" y="106"/>
                  </a:lnTo>
                  <a:lnTo>
                    <a:pt x="222" y="104"/>
                  </a:lnTo>
                  <a:lnTo>
                    <a:pt x="206" y="102"/>
                  </a:lnTo>
                  <a:lnTo>
                    <a:pt x="206" y="102"/>
                  </a:lnTo>
                  <a:lnTo>
                    <a:pt x="190" y="104"/>
                  </a:lnTo>
                  <a:lnTo>
                    <a:pt x="176" y="106"/>
                  </a:lnTo>
                  <a:lnTo>
                    <a:pt x="164" y="110"/>
                  </a:lnTo>
                  <a:lnTo>
                    <a:pt x="154" y="116"/>
                  </a:lnTo>
                  <a:lnTo>
                    <a:pt x="146" y="124"/>
                  </a:lnTo>
                  <a:lnTo>
                    <a:pt x="142" y="130"/>
                  </a:lnTo>
                  <a:lnTo>
                    <a:pt x="138" y="140"/>
                  </a:lnTo>
                  <a:lnTo>
                    <a:pt x="138" y="148"/>
                  </a:lnTo>
                  <a:lnTo>
                    <a:pt x="138" y="150"/>
                  </a:lnTo>
                  <a:lnTo>
                    <a:pt x="138" y="150"/>
                  </a:lnTo>
                  <a:lnTo>
                    <a:pt x="138" y="162"/>
                  </a:lnTo>
                  <a:lnTo>
                    <a:pt x="142" y="172"/>
                  </a:lnTo>
                  <a:lnTo>
                    <a:pt x="150" y="182"/>
                  </a:lnTo>
                  <a:lnTo>
                    <a:pt x="160" y="190"/>
                  </a:lnTo>
                  <a:lnTo>
                    <a:pt x="174" y="196"/>
                  </a:lnTo>
                  <a:lnTo>
                    <a:pt x="194" y="204"/>
                  </a:lnTo>
                  <a:lnTo>
                    <a:pt x="252" y="220"/>
                  </a:lnTo>
                  <a:lnTo>
                    <a:pt x="252" y="220"/>
                  </a:lnTo>
                  <a:lnTo>
                    <a:pt x="290" y="232"/>
                  </a:lnTo>
                  <a:lnTo>
                    <a:pt x="322" y="244"/>
                  </a:lnTo>
                  <a:lnTo>
                    <a:pt x="352" y="258"/>
                  </a:lnTo>
                  <a:lnTo>
                    <a:pt x="364" y="266"/>
                  </a:lnTo>
                  <a:lnTo>
                    <a:pt x="376" y="276"/>
                  </a:lnTo>
                  <a:lnTo>
                    <a:pt x="386" y="284"/>
                  </a:lnTo>
                  <a:lnTo>
                    <a:pt x="394" y="296"/>
                  </a:lnTo>
                  <a:lnTo>
                    <a:pt x="402" y="306"/>
                  </a:lnTo>
                  <a:lnTo>
                    <a:pt x="408" y="320"/>
                  </a:lnTo>
                  <a:lnTo>
                    <a:pt x="412" y="332"/>
                  </a:lnTo>
                  <a:lnTo>
                    <a:pt x="416" y="346"/>
                  </a:lnTo>
                  <a:lnTo>
                    <a:pt x="418" y="362"/>
                  </a:lnTo>
                  <a:lnTo>
                    <a:pt x="418" y="378"/>
                  </a:lnTo>
                  <a:lnTo>
                    <a:pt x="418" y="380"/>
                  </a:lnTo>
                  <a:lnTo>
                    <a:pt x="418" y="380"/>
                  </a:lnTo>
                  <a:lnTo>
                    <a:pt x="418" y="400"/>
                  </a:lnTo>
                  <a:lnTo>
                    <a:pt x="416" y="418"/>
                  </a:lnTo>
                  <a:lnTo>
                    <a:pt x="410" y="434"/>
                  </a:lnTo>
                  <a:lnTo>
                    <a:pt x="404" y="450"/>
                  </a:lnTo>
                  <a:lnTo>
                    <a:pt x="396" y="464"/>
                  </a:lnTo>
                  <a:lnTo>
                    <a:pt x="388" y="478"/>
                  </a:lnTo>
                  <a:lnTo>
                    <a:pt x="376" y="490"/>
                  </a:lnTo>
                  <a:lnTo>
                    <a:pt x="364" y="502"/>
                  </a:lnTo>
                  <a:lnTo>
                    <a:pt x="352" y="512"/>
                  </a:lnTo>
                  <a:lnTo>
                    <a:pt x="336" y="520"/>
                  </a:lnTo>
                  <a:lnTo>
                    <a:pt x="320" y="528"/>
                  </a:lnTo>
                  <a:lnTo>
                    <a:pt x="304" y="534"/>
                  </a:lnTo>
                  <a:lnTo>
                    <a:pt x="286" y="538"/>
                  </a:lnTo>
                  <a:lnTo>
                    <a:pt x="266" y="542"/>
                  </a:lnTo>
                  <a:lnTo>
                    <a:pt x="246" y="544"/>
                  </a:lnTo>
                  <a:lnTo>
                    <a:pt x="224" y="544"/>
                  </a:lnTo>
                  <a:lnTo>
                    <a:pt x="224" y="544"/>
                  </a:lnTo>
                  <a:lnTo>
                    <a:pt x="194" y="544"/>
                  </a:lnTo>
                  <a:lnTo>
                    <a:pt x="164" y="540"/>
                  </a:lnTo>
                  <a:lnTo>
                    <a:pt x="136" y="532"/>
                  </a:lnTo>
                  <a:lnTo>
                    <a:pt x="106" y="524"/>
                  </a:lnTo>
                  <a:lnTo>
                    <a:pt x="78" y="512"/>
                  </a:lnTo>
                  <a:lnTo>
                    <a:pt x="50" y="496"/>
                  </a:lnTo>
                  <a:lnTo>
                    <a:pt x="24" y="480"/>
                  </a:lnTo>
                  <a:lnTo>
                    <a:pt x="0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Freeform 238"/>
            <p:cNvSpPr>
              <a:spLocks/>
            </p:cNvSpPr>
            <p:nvPr userDrawn="1"/>
          </p:nvSpPr>
          <p:spPr bwMode="auto">
            <a:xfrm>
              <a:off x="2814908" y="2659053"/>
              <a:ext cx="266680" cy="321247"/>
            </a:xfrm>
            <a:custGeom>
              <a:avLst/>
              <a:gdLst>
                <a:gd name="T0" fmla="*/ 160 w 438"/>
                <a:gd name="T1" fmla="*/ 106 h 528"/>
                <a:gd name="T2" fmla="*/ 0 w 438"/>
                <a:gd name="T3" fmla="*/ 106 h 528"/>
                <a:gd name="T4" fmla="*/ 0 w 438"/>
                <a:gd name="T5" fmla="*/ 0 h 528"/>
                <a:gd name="T6" fmla="*/ 438 w 438"/>
                <a:gd name="T7" fmla="*/ 0 h 528"/>
                <a:gd name="T8" fmla="*/ 438 w 438"/>
                <a:gd name="T9" fmla="*/ 106 h 528"/>
                <a:gd name="T10" fmla="*/ 276 w 438"/>
                <a:gd name="T11" fmla="*/ 106 h 528"/>
                <a:gd name="T12" fmla="*/ 276 w 438"/>
                <a:gd name="T13" fmla="*/ 528 h 528"/>
                <a:gd name="T14" fmla="*/ 160 w 438"/>
                <a:gd name="T15" fmla="*/ 528 h 528"/>
                <a:gd name="T16" fmla="*/ 160 w 438"/>
                <a:gd name="T17" fmla="*/ 1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8" h="528">
                  <a:moveTo>
                    <a:pt x="160" y="106"/>
                  </a:moveTo>
                  <a:lnTo>
                    <a:pt x="0" y="106"/>
                  </a:lnTo>
                  <a:lnTo>
                    <a:pt x="0" y="0"/>
                  </a:lnTo>
                  <a:lnTo>
                    <a:pt x="438" y="0"/>
                  </a:lnTo>
                  <a:lnTo>
                    <a:pt x="438" y="106"/>
                  </a:lnTo>
                  <a:lnTo>
                    <a:pt x="276" y="106"/>
                  </a:lnTo>
                  <a:lnTo>
                    <a:pt x="276" y="528"/>
                  </a:lnTo>
                  <a:lnTo>
                    <a:pt x="160" y="528"/>
                  </a:lnTo>
                  <a:lnTo>
                    <a:pt x="160" y="10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Freeform 239"/>
            <p:cNvSpPr>
              <a:spLocks/>
            </p:cNvSpPr>
            <p:nvPr userDrawn="1"/>
          </p:nvSpPr>
          <p:spPr bwMode="auto">
            <a:xfrm>
              <a:off x="3123494" y="2659053"/>
              <a:ext cx="278110" cy="321247"/>
            </a:xfrm>
            <a:custGeom>
              <a:avLst/>
              <a:gdLst>
                <a:gd name="T0" fmla="*/ 0 w 458"/>
                <a:gd name="T1" fmla="*/ 0 h 528"/>
                <a:gd name="T2" fmla="*/ 242 w 458"/>
                <a:gd name="T3" fmla="*/ 0 h 528"/>
                <a:gd name="T4" fmla="*/ 242 w 458"/>
                <a:gd name="T5" fmla="*/ 0 h 528"/>
                <a:gd name="T6" fmla="*/ 268 w 458"/>
                <a:gd name="T7" fmla="*/ 0 h 528"/>
                <a:gd name="T8" fmla="*/ 290 w 458"/>
                <a:gd name="T9" fmla="*/ 4 h 528"/>
                <a:gd name="T10" fmla="*/ 312 w 458"/>
                <a:gd name="T11" fmla="*/ 8 h 528"/>
                <a:gd name="T12" fmla="*/ 332 w 458"/>
                <a:gd name="T13" fmla="*/ 14 h 528"/>
                <a:gd name="T14" fmla="*/ 350 w 458"/>
                <a:gd name="T15" fmla="*/ 22 h 528"/>
                <a:gd name="T16" fmla="*/ 368 w 458"/>
                <a:gd name="T17" fmla="*/ 30 h 528"/>
                <a:gd name="T18" fmla="*/ 382 w 458"/>
                <a:gd name="T19" fmla="*/ 40 h 528"/>
                <a:gd name="T20" fmla="*/ 396 w 458"/>
                <a:gd name="T21" fmla="*/ 54 h 528"/>
                <a:gd name="T22" fmla="*/ 396 w 458"/>
                <a:gd name="T23" fmla="*/ 54 h 528"/>
                <a:gd name="T24" fmla="*/ 408 w 458"/>
                <a:gd name="T25" fmla="*/ 64 h 528"/>
                <a:gd name="T26" fmla="*/ 416 w 458"/>
                <a:gd name="T27" fmla="*/ 78 h 528"/>
                <a:gd name="T28" fmla="*/ 424 w 458"/>
                <a:gd name="T29" fmla="*/ 92 h 528"/>
                <a:gd name="T30" fmla="*/ 430 w 458"/>
                <a:gd name="T31" fmla="*/ 106 h 528"/>
                <a:gd name="T32" fmla="*/ 436 w 458"/>
                <a:gd name="T33" fmla="*/ 122 h 528"/>
                <a:gd name="T34" fmla="*/ 440 w 458"/>
                <a:gd name="T35" fmla="*/ 138 h 528"/>
                <a:gd name="T36" fmla="*/ 442 w 458"/>
                <a:gd name="T37" fmla="*/ 156 h 528"/>
                <a:gd name="T38" fmla="*/ 442 w 458"/>
                <a:gd name="T39" fmla="*/ 174 h 528"/>
                <a:gd name="T40" fmla="*/ 442 w 458"/>
                <a:gd name="T41" fmla="*/ 176 h 528"/>
                <a:gd name="T42" fmla="*/ 442 w 458"/>
                <a:gd name="T43" fmla="*/ 176 h 528"/>
                <a:gd name="T44" fmla="*/ 440 w 458"/>
                <a:gd name="T45" fmla="*/ 206 h 528"/>
                <a:gd name="T46" fmla="*/ 434 w 458"/>
                <a:gd name="T47" fmla="*/ 234 h 528"/>
                <a:gd name="T48" fmla="*/ 424 w 458"/>
                <a:gd name="T49" fmla="*/ 258 h 528"/>
                <a:gd name="T50" fmla="*/ 410 w 458"/>
                <a:gd name="T51" fmla="*/ 280 h 528"/>
                <a:gd name="T52" fmla="*/ 394 w 458"/>
                <a:gd name="T53" fmla="*/ 300 h 528"/>
                <a:gd name="T54" fmla="*/ 374 w 458"/>
                <a:gd name="T55" fmla="*/ 316 h 528"/>
                <a:gd name="T56" fmla="*/ 352 w 458"/>
                <a:gd name="T57" fmla="*/ 330 h 528"/>
                <a:gd name="T58" fmla="*/ 328 w 458"/>
                <a:gd name="T59" fmla="*/ 340 h 528"/>
                <a:gd name="T60" fmla="*/ 458 w 458"/>
                <a:gd name="T61" fmla="*/ 528 h 528"/>
                <a:gd name="T62" fmla="*/ 322 w 458"/>
                <a:gd name="T63" fmla="*/ 528 h 528"/>
                <a:gd name="T64" fmla="*/ 208 w 458"/>
                <a:gd name="T65" fmla="*/ 360 h 528"/>
                <a:gd name="T66" fmla="*/ 118 w 458"/>
                <a:gd name="T67" fmla="*/ 360 h 528"/>
                <a:gd name="T68" fmla="*/ 118 w 458"/>
                <a:gd name="T69" fmla="*/ 528 h 528"/>
                <a:gd name="T70" fmla="*/ 0 w 458"/>
                <a:gd name="T71" fmla="*/ 528 h 528"/>
                <a:gd name="T72" fmla="*/ 0 w 458"/>
                <a:gd name="T7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8" h="528">
                  <a:moveTo>
                    <a:pt x="0" y="0"/>
                  </a:moveTo>
                  <a:lnTo>
                    <a:pt x="242" y="0"/>
                  </a:lnTo>
                  <a:lnTo>
                    <a:pt x="242" y="0"/>
                  </a:lnTo>
                  <a:lnTo>
                    <a:pt x="268" y="0"/>
                  </a:lnTo>
                  <a:lnTo>
                    <a:pt x="290" y="4"/>
                  </a:lnTo>
                  <a:lnTo>
                    <a:pt x="312" y="8"/>
                  </a:lnTo>
                  <a:lnTo>
                    <a:pt x="332" y="14"/>
                  </a:lnTo>
                  <a:lnTo>
                    <a:pt x="350" y="22"/>
                  </a:lnTo>
                  <a:lnTo>
                    <a:pt x="368" y="30"/>
                  </a:lnTo>
                  <a:lnTo>
                    <a:pt x="382" y="40"/>
                  </a:lnTo>
                  <a:lnTo>
                    <a:pt x="396" y="54"/>
                  </a:lnTo>
                  <a:lnTo>
                    <a:pt x="396" y="54"/>
                  </a:lnTo>
                  <a:lnTo>
                    <a:pt x="408" y="64"/>
                  </a:lnTo>
                  <a:lnTo>
                    <a:pt x="416" y="78"/>
                  </a:lnTo>
                  <a:lnTo>
                    <a:pt x="424" y="92"/>
                  </a:lnTo>
                  <a:lnTo>
                    <a:pt x="430" y="106"/>
                  </a:lnTo>
                  <a:lnTo>
                    <a:pt x="436" y="122"/>
                  </a:lnTo>
                  <a:lnTo>
                    <a:pt x="440" y="138"/>
                  </a:lnTo>
                  <a:lnTo>
                    <a:pt x="442" y="156"/>
                  </a:lnTo>
                  <a:lnTo>
                    <a:pt x="442" y="174"/>
                  </a:lnTo>
                  <a:lnTo>
                    <a:pt x="442" y="176"/>
                  </a:lnTo>
                  <a:lnTo>
                    <a:pt x="442" y="176"/>
                  </a:lnTo>
                  <a:lnTo>
                    <a:pt x="440" y="206"/>
                  </a:lnTo>
                  <a:lnTo>
                    <a:pt x="434" y="234"/>
                  </a:lnTo>
                  <a:lnTo>
                    <a:pt x="424" y="258"/>
                  </a:lnTo>
                  <a:lnTo>
                    <a:pt x="410" y="280"/>
                  </a:lnTo>
                  <a:lnTo>
                    <a:pt x="394" y="300"/>
                  </a:lnTo>
                  <a:lnTo>
                    <a:pt x="374" y="316"/>
                  </a:lnTo>
                  <a:lnTo>
                    <a:pt x="352" y="330"/>
                  </a:lnTo>
                  <a:lnTo>
                    <a:pt x="328" y="340"/>
                  </a:lnTo>
                  <a:lnTo>
                    <a:pt x="458" y="528"/>
                  </a:lnTo>
                  <a:lnTo>
                    <a:pt x="322" y="528"/>
                  </a:lnTo>
                  <a:lnTo>
                    <a:pt x="208" y="360"/>
                  </a:lnTo>
                  <a:lnTo>
                    <a:pt x="118" y="360"/>
                  </a:lnTo>
                  <a:lnTo>
                    <a:pt x="118" y="528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Freeform 240"/>
            <p:cNvSpPr>
              <a:spLocks/>
            </p:cNvSpPr>
            <p:nvPr userDrawn="1"/>
          </p:nvSpPr>
          <p:spPr bwMode="auto">
            <a:xfrm>
              <a:off x="3194609" y="2722541"/>
              <a:ext cx="125721" cy="91422"/>
            </a:xfrm>
            <a:custGeom>
              <a:avLst/>
              <a:gdLst>
                <a:gd name="T0" fmla="*/ 118 w 206"/>
                <a:gd name="T1" fmla="*/ 152 h 152"/>
                <a:gd name="T2" fmla="*/ 118 w 206"/>
                <a:gd name="T3" fmla="*/ 152 h 152"/>
                <a:gd name="T4" fmla="*/ 138 w 206"/>
                <a:gd name="T5" fmla="*/ 152 h 152"/>
                <a:gd name="T6" fmla="*/ 154 w 206"/>
                <a:gd name="T7" fmla="*/ 148 h 152"/>
                <a:gd name="T8" fmla="*/ 170 w 206"/>
                <a:gd name="T9" fmla="*/ 140 h 152"/>
                <a:gd name="T10" fmla="*/ 182 w 206"/>
                <a:gd name="T11" fmla="*/ 132 h 152"/>
                <a:gd name="T12" fmla="*/ 192 w 206"/>
                <a:gd name="T13" fmla="*/ 122 h 152"/>
                <a:gd name="T14" fmla="*/ 200 w 206"/>
                <a:gd name="T15" fmla="*/ 108 h 152"/>
                <a:gd name="T16" fmla="*/ 204 w 206"/>
                <a:gd name="T17" fmla="*/ 94 h 152"/>
                <a:gd name="T18" fmla="*/ 206 w 206"/>
                <a:gd name="T19" fmla="*/ 78 h 152"/>
                <a:gd name="T20" fmla="*/ 206 w 206"/>
                <a:gd name="T21" fmla="*/ 76 h 152"/>
                <a:gd name="T22" fmla="*/ 206 w 206"/>
                <a:gd name="T23" fmla="*/ 76 h 152"/>
                <a:gd name="T24" fmla="*/ 204 w 206"/>
                <a:gd name="T25" fmla="*/ 58 h 152"/>
                <a:gd name="T26" fmla="*/ 200 w 206"/>
                <a:gd name="T27" fmla="*/ 44 h 152"/>
                <a:gd name="T28" fmla="*/ 192 w 206"/>
                <a:gd name="T29" fmla="*/ 30 h 152"/>
                <a:gd name="T30" fmla="*/ 182 w 206"/>
                <a:gd name="T31" fmla="*/ 20 h 152"/>
                <a:gd name="T32" fmla="*/ 168 w 206"/>
                <a:gd name="T33" fmla="*/ 12 h 152"/>
                <a:gd name="T34" fmla="*/ 152 w 206"/>
                <a:gd name="T35" fmla="*/ 6 h 152"/>
                <a:gd name="T36" fmla="*/ 134 w 206"/>
                <a:gd name="T37" fmla="*/ 2 h 152"/>
                <a:gd name="T38" fmla="*/ 114 w 206"/>
                <a:gd name="T39" fmla="*/ 0 h 152"/>
                <a:gd name="T40" fmla="*/ 0 w 206"/>
                <a:gd name="T41" fmla="*/ 0 h 152"/>
                <a:gd name="T42" fmla="*/ 0 w 206"/>
                <a:gd name="T43" fmla="*/ 152 h 152"/>
                <a:gd name="T44" fmla="*/ 118 w 206"/>
                <a:gd name="T4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6" h="152">
                  <a:moveTo>
                    <a:pt x="118" y="152"/>
                  </a:moveTo>
                  <a:lnTo>
                    <a:pt x="118" y="152"/>
                  </a:lnTo>
                  <a:lnTo>
                    <a:pt x="138" y="152"/>
                  </a:lnTo>
                  <a:lnTo>
                    <a:pt x="154" y="148"/>
                  </a:lnTo>
                  <a:lnTo>
                    <a:pt x="170" y="140"/>
                  </a:lnTo>
                  <a:lnTo>
                    <a:pt x="182" y="132"/>
                  </a:lnTo>
                  <a:lnTo>
                    <a:pt x="192" y="122"/>
                  </a:lnTo>
                  <a:lnTo>
                    <a:pt x="200" y="108"/>
                  </a:lnTo>
                  <a:lnTo>
                    <a:pt x="204" y="94"/>
                  </a:lnTo>
                  <a:lnTo>
                    <a:pt x="206" y="78"/>
                  </a:lnTo>
                  <a:lnTo>
                    <a:pt x="206" y="76"/>
                  </a:lnTo>
                  <a:lnTo>
                    <a:pt x="206" y="76"/>
                  </a:lnTo>
                  <a:lnTo>
                    <a:pt x="204" y="58"/>
                  </a:lnTo>
                  <a:lnTo>
                    <a:pt x="200" y="44"/>
                  </a:lnTo>
                  <a:lnTo>
                    <a:pt x="192" y="30"/>
                  </a:lnTo>
                  <a:lnTo>
                    <a:pt x="182" y="20"/>
                  </a:lnTo>
                  <a:lnTo>
                    <a:pt x="168" y="12"/>
                  </a:lnTo>
                  <a:lnTo>
                    <a:pt x="152" y="6"/>
                  </a:lnTo>
                  <a:lnTo>
                    <a:pt x="134" y="2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118" y="152"/>
                  </a:lnTo>
                  <a:close/>
                </a:path>
              </a:pathLst>
            </a:custGeom>
            <a:solidFill>
              <a:srgbClr val="33535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Freeform 241"/>
            <p:cNvSpPr>
              <a:spLocks/>
            </p:cNvSpPr>
            <p:nvPr userDrawn="1"/>
          </p:nvSpPr>
          <p:spPr bwMode="auto">
            <a:xfrm>
              <a:off x="3401604" y="2659053"/>
              <a:ext cx="318746" cy="321247"/>
            </a:xfrm>
            <a:custGeom>
              <a:avLst/>
              <a:gdLst>
                <a:gd name="T0" fmla="*/ 204 w 524"/>
                <a:gd name="T1" fmla="*/ 320 h 528"/>
                <a:gd name="T2" fmla="*/ 0 w 524"/>
                <a:gd name="T3" fmla="*/ 0 h 528"/>
                <a:gd name="T4" fmla="*/ 136 w 524"/>
                <a:gd name="T5" fmla="*/ 0 h 528"/>
                <a:gd name="T6" fmla="*/ 262 w 524"/>
                <a:gd name="T7" fmla="*/ 212 h 528"/>
                <a:gd name="T8" fmla="*/ 390 w 524"/>
                <a:gd name="T9" fmla="*/ 0 h 528"/>
                <a:gd name="T10" fmla="*/ 524 w 524"/>
                <a:gd name="T11" fmla="*/ 0 h 528"/>
                <a:gd name="T12" fmla="*/ 320 w 524"/>
                <a:gd name="T13" fmla="*/ 318 h 528"/>
                <a:gd name="T14" fmla="*/ 320 w 524"/>
                <a:gd name="T15" fmla="*/ 528 h 528"/>
                <a:gd name="T16" fmla="*/ 204 w 524"/>
                <a:gd name="T17" fmla="*/ 528 h 528"/>
                <a:gd name="T18" fmla="*/ 204 w 524"/>
                <a:gd name="T19" fmla="*/ 32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4" h="528">
                  <a:moveTo>
                    <a:pt x="204" y="320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262" y="212"/>
                  </a:lnTo>
                  <a:lnTo>
                    <a:pt x="390" y="0"/>
                  </a:lnTo>
                  <a:lnTo>
                    <a:pt x="524" y="0"/>
                  </a:lnTo>
                  <a:lnTo>
                    <a:pt x="320" y="318"/>
                  </a:lnTo>
                  <a:lnTo>
                    <a:pt x="320" y="528"/>
                  </a:lnTo>
                  <a:lnTo>
                    <a:pt x="204" y="528"/>
                  </a:lnTo>
                  <a:lnTo>
                    <a:pt x="204" y="32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6" name="Line 12"/>
          <p:cNvSpPr>
            <a:spLocks noChangeShapeType="1"/>
          </p:cNvSpPr>
          <p:nvPr userDrawn="1"/>
        </p:nvSpPr>
        <p:spPr bwMode="auto">
          <a:xfrm>
            <a:off x="457200" y="3595688"/>
            <a:ext cx="35052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CA038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CA038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CA038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CA038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CA038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5CA038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5CA038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5CA038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5CA038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4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norton.com/college/chemistry/chemat/chemtours.aspx" TargetMode="External"/><Relationship Id="rId2" Type="http://schemas.openxmlformats.org/officeDocument/2006/relationships/hyperlink" Target="http://wwnorton.com/college/chemistry/chem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2"/>
          <p:cNvSpPr>
            <a:spLocks noGrp="1"/>
          </p:cNvSpPr>
          <p:nvPr>
            <p:ph type="subTitle" idx="1"/>
          </p:nvPr>
        </p:nvSpPr>
        <p:spPr>
          <a:xfrm>
            <a:off x="381000" y="5486400"/>
            <a:ext cx="6781800" cy="12954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Chemical Equilibrium</a:t>
            </a:r>
          </a:p>
          <a:p>
            <a:r>
              <a:rPr lang="en-US" sz="2400" smtClean="0">
                <a:latin typeface="Arial" charset="0"/>
                <a:cs typeface="Arial" charset="0"/>
              </a:rPr>
              <a:t>Equal but Opposite Reaction Rates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65" name="Object 33"/>
          <p:cNvGraphicFramePr>
            <a:graphicFrameLocks noChangeAspect="1"/>
          </p:cNvGraphicFramePr>
          <p:nvPr/>
        </p:nvGraphicFramePr>
        <p:xfrm>
          <a:off x="4960938" y="5080000"/>
          <a:ext cx="2270125" cy="1308100"/>
        </p:xfrm>
        <a:graphic>
          <a:graphicData uri="http://schemas.openxmlformats.org/presentationml/2006/ole">
            <p:oleObj spid="_x0000_s120865" name="Equation" r:id="rId4" imgW="1688801" imgH="977785" progId="">
              <p:embed/>
            </p:oleObj>
          </a:graphicData>
        </a:graphic>
      </p:graphicFrame>
      <p:sp>
        <p:nvSpPr>
          <p:cNvPr id="120866" name="TextBox 4"/>
          <p:cNvSpPr txBox="1">
            <a:spLocks noChangeArrowheads="1"/>
          </p:cNvSpPr>
          <p:nvPr/>
        </p:nvSpPr>
        <p:spPr bwMode="auto">
          <a:xfrm>
            <a:off x="838200" y="5170488"/>
            <a:ext cx="39703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ea typeface="ＭＳ Ｐゴシック" charset="-128"/>
              </a:rPr>
              <a:t>Equilibrium Constant </a:t>
            </a:r>
          </a:p>
          <a:p>
            <a:r>
              <a:rPr lang="en-US" sz="3200">
                <a:ea typeface="ＭＳ Ｐゴシック" charset="-128"/>
              </a:rPr>
              <a:t>Expression:</a:t>
            </a:r>
          </a:p>
        </p:txBody>
      </p:sp>
      <p:sp>
        <p:nvSpPr>
          <p:cNvPr id="120867" name="TextBox 5"/>
          <p:cNvSpPr txBox="1">
            <a:spLocks noChangeArrowheads="1"/>
          </p:cNvSpPr>
          <p:nvPr/>
        </p:nvSpPr>
        <p:spPr bwMode="auto">
          <a:xfrm>
            <a:off x="7620000" y="6019800"/>
            <a:ext cx="1109663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Helvetica" pitchFamily="34" charset="0"/>
                <a:ea typeface="ＭＳ Ｐゴシック" charset="-128"/>
              </a:rPr>
              <a:t>Return</a:t>
            </a:r>
          </a:p>
        </p:txBody>
      </p:sp>
      <p:sp>
        <p:nvSpPr>
          <p:cNvPr id="120868" name="TextBox 4"/>
          <p:cNvSpPr txBox="1">
            <a:spLocks noChangeArrowheads="1"/>
          </p:cNvSpPr>
          <p:nvPr/>
        </p:nvSpPr>
        <p:spPr bwMode="auto">
          <a:xfrm>
            <a:off x="1235075" y="1524000"/>
            <a:ext cx="74183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>
                <a:ea typeface="ＭＳ Ｐゴシック" charset="-128"/>
              </a:rPr>
              <a:t>H</a:t>
            </a:r>
            <a:r>
              <a:rPr lang="en-US" sz="3400" baseline="-25000">
                <a:ea typeface="ＭＳ Ｐゴシック" charset="-128"/>
              </a:rPr>
              <a:t>2</a:t>
            </a:r>
            <a:r>
              <a:rPr lang="en-US" sz="3400">
                <a:ea typeface="ＭＳ Ｐゴシック" charset="-128"/>
              </a:rPr>
              <a:t>O(</a:t>
            </a:r>
            <a:r>
              <a:rPr lang="en-US" sz="3400" i="1">
                <a:ea typeface="ＭＳ Ｐゴシック" charset="-128"/>
              </a:rPr>
              <a:t>g</a:t>
            </a:r>
            <a:r>
              <a:rPr lang="en-US" sz="3400">
                <a:ea typeface="ＭＳ Ｐゴシック" charset="-128"/>
              </a:rPr>
              <a:t>)  +  CO(</a:t>
            </a:r>
            <a:r>
              <a:rPr lang="en-US" sz="3400" i="1">
                <a:ea typeface="ＭＳ Ｐゴシック" charset="-128"/>
              </a:rPr>
              <a:t>g</a:t>
            </a:r>
            <a:r>
              <a:rPr lang="en-US" sz="3400">
                <a:ea typeface="ＭＳ Ｐゴシック" charset="-128"/>
              </a:rPr>
              <a:t>)  ⇌  H</a:t>
            </a:r>
            <a:r>
              <a:rPr lang="en-US" sz="3400" baseline="-25000">
                <a:ea typeface="ＭＳ Ｐゴシック" charset="-128"/>
              </a:rPr>
              <a:t>2</a:t>
            </a:r>
            <a:r>
              <a:rPr lang="en-US" sz="3400">
                <a:ea typeface="ＭＳ Ｐゴシック" charset="-128"/>
              </a:rPr>
              <a:t>(</a:t>
            </a:r>
            <a:r>
              <a:rPr lang="en-US" sz="3400" i="1">
                <a:ea typeface="ＭＳ Ｐゴシック" charset="-128"/>
              </a:rPr>
              <a:t>g</a:t>
            </a:r>
            <a:r>
              <a:rPr lang="en-US" sz="3400">
                <a:ea typeface="ＭＳ Ｐゴシック" charset="-128"/>
              </a:rPr>
              <a:t>)  +  CO</a:t>
            </a:r>
            <a:r>
              <a:rPr lang="en-US" sz="3400" baseline="-25000">
                <a:ea typeface="ＭＳ Ｐゴシック" charset="-128"/>
              </a:rPr>
              <a:t>2</a:t>
            </a:r>
            <a:r>
              <a:rPr lang="en-US" sz="3400">
                <a:ea typeface="ＭＳ Ｐゴシック" charset="-128"/>
              </a:rPr>
              <a:t>(</a:t>
            </a:r>
            <a:r>
              <a:rPr lang="en-US" sz="3400" i="1">
                <a:ea typeface="ＭＳ Ｐゴシック" charset="-128"/>
              </a:rPr>
              <a:t>g</a:t>
            </a:r>
            <a:r>
              <a:rPr lang="en-US" sz="3400">
                <a:ea typeface="ＭＳ Ｐゴシック" charset="-128"/>
              </a:rPr>
              <a:t>)</a:t>
            </a:r>
          </a:p>
        </p:txBody>
      </p:sp>
      <p:sp>
        <p:nvSpPr>
          <p:cNvPr id="120869" name="Title 1"/>
          <p:cNvSpPr txBox="1">
            <a:spLocks/>
          </p:cNvSpPr>
          <p:nvPr/>
        </p:nvSpPr>
        <p:spPr bwMode="auto">
          <a:xfrm>
            <a:off x="152400" y="228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>
                <a:solidFill>
                  <a:srgbClr val="F7D300"/>
                </a:solidFill>
              </a:rPr>
              <a:t>The Value of </a:t>
            </a:r>
            <a:r>
              <a:rPr lang="en-US" sz="4000" i="1">
                <a:solidFill>
                  <a:srgbClr val="F7D300"/>
                </a:solidFill>
              </a:rPr>
              <a:t>K</a:t>
            </a:r>
          </a:p>
        </p:txBody>
      </p:sp>
      <p:pic>
        <p:nvPicPr>
          <p:cNvPr id="120870" name="Picture 10"/>
          <p:cNvPicPr>
            <a:picLocks noChangeAspect="1"/>
          </p:cNvPicPr>
          <p:nvPr/>
        </p:nvPicPr>
        <p:blipFill>
          <a:blip r:embed="rId5"/>
          <a:srcRect l="57320" t="25751"/>
          <a:stretch>
            <a:fillRect/>
          </a:stretch>
        </p:blipFill>
        <p:spPr bwMode="auto">
          <a:xfrm>
            <a:off x="1403350" y="2963863"/>
            <a:ext cx="77406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0871" name="Group 11"/>
          <p:cNvGrpSpPr>
            <a:grpSpLocks/>
          </p:cNvGrpSpPr>
          <p:nvPr/>
        </p:nvGrpSpPr>
        <p:grpSpPr bwMode="auto">
          <a:xfrm>
            <a:off x="0" y="2286000"/>
            <a:ext cx="9144000" cy="2598738"/>
            <a:chOff x="-29882" y="228600"/>
            <a:chExt cx="9144000" cy="2599509"/>
          </a:xfrm>
        </p:grpSpPr>
        <p:pic>
          <p:nvPicPr>
            <p:cNvPr id="120873" name="Picture 14"/>
            <p:cNvPicPr>
              <a:picLocks noChangeAspect="1"/>
            </p:cNvPicPr>
            <p:nvPr/>
          </p:nvPicPr>
          <p:blipFill>
            <a:blip r:embed="rId5"/>
            <a:srcRect l="15474" t="26497" r="42532"/>
            <a:stretch>
              <a:fillRect/>
            </a:stretch>
          </p:blipFill>
          <p:spPr bwMode="auto">
            <a:xfrm>
              <a:off x="1371600" y="914400"/>
              <a:ext cx="7696200" cy="1910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874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9882" y="228600"/>
              <a:ext cx="9144000" cy="2599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087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CBF7B2-DB82-49F9-9578-DB5875BB6C55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4290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2800" dirty="0">
                <a:latin typeface="+mn-lt"/>
              </a:rPr>
              <a:t>Using data from Experiments 1 and 2: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2800" dirty="0">
              <a:latin typeface="+mn-lt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sz="2800" dirty="0">
              <a:latin typeface="+mn-lt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sz="2800" dirty="0">
              <a:latin typeface="+mn-l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2800" dirty="0">
                <a:latin typeface="+mn-lt"/>
              </a:rPr>
              <a:t>Using data from Experiment 3: </a:t>
            </a:r>
          </a:p>
        </p:txBody>
      </p:sp>
      <p:graphicFrame>
        <p:nvGraphicFramePr>
          <p:cNvPr id="122973" name="Object 93"/>
          <p:cNvGraphicFramePr>
            <a:graphicFrameLocks noChangeAspect="1"/>
          </p:cNvGraphicFramePr>
          <p:nvPr/>
        </p:nvGraphicFramePr>
        <p:xfrm>
          <a:off x="3362325" y="1550988"/>
          <a:ext cx="2444750" cy="1127125"/>
        </p:xfrm>
        <a:graphic>
          <a:graphicData uri="http://schemas.openxmlformats.org/presentationml/2006/ole">
            <p:oleObj spid="_x0000_s122973" name="Equation" r:id="rId4" imgW="1815572" imgH="837787" progId="">
              <p:embed/>
            </p:oleObj>
          </a:graphicData>
        </a:graphic>
      </p:graphicFrame>
      <p:sp>
        <p:nvSpPr>
          <p:cNvPr id="122977" name="TextBox 4"/>
          <p:cNvSpPr txBox="1">
            <a:spLocks noChangeArrowheads="1"/>
          </p:cNvSpPr>
          <p:nvPr/>
        </p:nvSpPr>
        <p:spPr bwMode="auto">
          <a:xfrm>
            <a:off x="7162800" y="2895600"/>
            <a:ext cx="938213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Helvetica" pitchFamily="34" charset="0"/>
                <a:ea typeface="ＭＳ Ｐゴシック" charset="-128"/>
                <a:hlinkClick r:id="" action="ppaction://hlinkshowjump?jump=previousslide"/>
              </a:rPr>
              <a:t>Jump</a:t>
            </a:r>
            <a:endParaRPr lang="en-US" sz="2400">
              <a:latin typeface="Helvetica" pitchFamily="34" charset="0"/>
              <a:ea typeface="ＭＳ Ｐゴシック" charset="-128"/>
            </a:endParaRPr>
          </a:p>
        </p:txBody>
      </p:sp>
      <p:graphicFrame>
        <p:nvGraphicFramePr>
          <p:cNvPr id="122974" name="Object 94"/>
          <p:cNvGraphicFramePr>
            <a:graphicFrameLocks noChangeAspect="1"/>
          </p:cNvGraphicFramePr>
          <p:nvPr/>
        </p:nvGraphicFramePr>
        <p:xfrm>
          <a:off x="1722438" y="3467100"/>
          <a:ext cx="5686425" cy="1054100"/>
        </p:xfrm>
        <a:graphic>
          <a:graphicData uri="http://schemas.openxmlformats.org/presentationml/2006/ole">
            <p:oleObj spid="_x0000_s122974" name="Equation" r:id="rId5" imgW="2513911" imgH="469601" progId="">
              <p:embed/>
            </p:oleObj>
          </a:graphicData>
        </a:graphic>
      </p:graphicFrame>
      <p:graphicFrame>
        <p:nvGraphicFramePr>
          <p:cNvPr id="122975" name="Object 95"/>
          <p:cNvGraphicFramePr>
            <a:graphicFrameLocks noChangeAspect="1"/>
          </p:cNvGraphicFramePr>
          <p:nvPr/>
        </p:nvGraphicFramePr>
        <p:xfrm>
          <a:off x="1722438" y="5054600"/>
          <a:ext cx="5686425" cy="1054100"/>
        </p:xfrm>
        <a:graphic>
          <a:graphicData uri="http://schemas.openxmlformats.org/presentationml/2006/ole">
            <p:oleObj spid="_x0000_s122975" name="Equation" r:id="rId6" imgW="2513911" imgH="469601" progId="">
              <p:embed/>
            </p:oleObj>
          </a:graphicData>
        </a:graphic>
      </p:graphicFrame>
      <p:sp>
        <p:nvSpPr>
          <p:cNvPr id="122978" name="TextBox 7"/>
          <p:cNvSpPr txBox="1">
            <a:spLocks noChangeArrowheads="1"/>
          </p:cNvSpPr>
          <p:nvPr/>
        </p:nvSpPr>
        <p:spPr bwMode="auto">
          <a:xfrm>
            <a:off x="7162800" y="4572000"/>
            <a:ext cx="938213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Helvetica" pitchFamily="34" charset="0"/>
                <a:ea typeface="ＭＳ Ｐゴシック" charset="-128"/>
                <a:hlinkClick r:id="" action="ppaction://hlinkshowjump?jump=previousslide"/>
              </a:rPr>
              <a:t>Jump</a:t>
            </a:r>
            <a:endParaRPr lang="en-US" sz="2400">
              <a:latin typeface="Helvetica" pitchFamily="34" charset="0"/>
              <a:ea typeface="ＭＳ Ｐゴシック" charset="-128"/>
            </a:endParaRPr>
          </a:p>
        </p:txBody>
      </p:sp>
      <p:sp>
        <p:nvSpPr>
          <p:cNvPr id="122979" name="Title 1"/>
          <p:cNvSpPr txBox="1">
            <a:spLocks/>
          </p:cNvSpPr>
          <p:nvPr/>
        </p:nvSpPr>
        <p:spPr bwMode="auto">
          <a:xfrm>
            <a:off x="152400" y="228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>
                <a:solidFill>
                  <a:srgbClr val="F7D300"/>
                </a:solidFill>
              </a:rPr>
              <a:t>The Value of </a:t>
            </a:r>
            <a:r>
              <a:rPr lang="en-US" sz="4000" i="1">
                <a:solidFill>
                  <a:srgbClr val="F7D300"/>
                </a:solidFill>
              </a:rPr>
              <a:t>K</a:t>
            </a:r>
          </a:p>
        </p:txBody>
      </p:sp>
      <p:sp>
        <p:nvSpPr>
          <p:cNvPr id="12298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88375" y="6629400"/>
            <a:ext cx="357188" cy="2063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67C36A3-B1BA-4D20-A7FA-8FE09301013B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914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>
                <a:latin typeface="Arial" charset="0"/>
                <a:cs typeface="Arial" charset="0"/>
              </a:rPr>
              <a:t>Generic reaction:  aA + bB </a:t>
            </a:r>
            <a:r>
              <a:rPr lang="en-US" sz="3800" smtClean="0">
                <a:latin typeface="Arial" charset="0"/>
                <a:ea typeface="Arial Unicode MS"/>
                <a:cs typeface="Arial Unicode MS"/>
              </a:rPr>
              <a:t>⇌</a:t>
            </a:r>
            <a:r>
              <a:rPr lang="en-US" smtClean="0">
                <a:latin typeface="Arial" charset="0"/>
                <a:ea typeface="Arial Unicode MS"/>
                <a:cs typeface="Arial Unicode MS"/>
              </a:rPr>
              <a:t>  cC + dD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   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4191000" y="3200400"/>
            <a:ext cx="4419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600" dirty="0" smtClean="0">
                <a:latin typeface="+mn-lt"/>
              </a:rPr>
              <a:t>where </a:t>
            </a:r>
            <a:r>
              <a:rPr lang="en-US" sz="2600" dirty="0">
                <a:latin typeface="+mn-lt"/>
              </a:rPr>
              <a:t>[X] = concentration units of moles/</a:t>
            </a:r>
            <a:r>
              <a:rPr lang="en-US" sz="2600" dirty="0" smtClean="0">
                <a:latin typeface="+mn-lt"/>
              </a:rPr>
              <a:t>liter</a:t>
            </a:r>
            <a:endParaRPr lang="en-US" sz="2600" dirty="0">
              <a:latin typeface="+mn-lt"/>
            </a:endParaRPr>
          </a:p>
        </p:txBody>
      </p:sp>
      <p:graphicFrame>
        <p:nvGraphicFramePr>
          <p:cNvPr id="124991" name="Object 63"/>
          <p:cNvGraphicFramePr>
            <a:graphicFrameLocks noChangeAspect="1"/>
          </p:cNvGraphicFramePr>
          <p:nvPr/>
        </p:nvGraphicFramePr>
        <p:xfrm>
          <a:off x="909638" y="2936875"/>
          <a:ext cx="2740025" cy="1466850"/>
        </p:xfrm>
        <a:graphic>
          <a:graphicData uri="http://schemas.openxmlformats.org/presentationml/2006/ole">
            <p:oleObj spid="_x0000_s124991" name="Equation" r:id="rId4" imgW="863172" imgH="533216" progId="">
              <p:embed/>
            </p:oleObj>
          </a:graphicData>
        </a:graphic>
      </p:graphicFrame>
      <p:graphicFrame>
        <p:nvGraphicFramePr>
          <p:cNvPr id="124992" name="Object 64"/>
          <p:cNvGraphicFramePr>
            <a:graphicFrameLocks noChangeAspect="1"/>
          </p:cNvGraphicFramePr>
          <p:nvPr/>
        </p:nvGraphicFramePr>
        <p:xfrm>
          <a:off x="911225" y="4572000"/>
          <a:ext cx="3132138" cy="1460500"/>
        </p:xfrm>
        <a:graphic>
          <a:graphicData uri="http://schemas.openxmlformats.org/presentationml/2006/ole">
            <p:oleObj spid="_x0000_s124992" name="Equation" r:id="rId5" imgW="989866" imgH="533216" progId="">
              <p:embed/>
            </p:oleObj>
          </a:graphicData>
        </a:graphic>
      </p:graphicFrame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4191000" y="4837113"/>
            <a:ext cx="4419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600" dirty="0" smtClean="0">
                <a:latin typeface="+mn-lt"/>
              </a:rPr>
              <a:t>where </a:t>
            </a:r>
            <a:r>
              <a:rPr lang="en-US" sz="2600" i="1" dirty="0">
                <a:latin typeface="+mn-lt"/>
              </a:rPr>
              <a:t>P</a:t>
            </a:r>
            <a:r>
              <a:rPr lang="en-US" sz="2600" baseline="-25000" dirty="0">
                <a:latin typeface="+mn-lt"/>
              </a:rPr>
              <a:t>X</a:t>
            </a:r>
            <a:r>
              <a:rPr lang="en-US" sz="2600" dirty="0">
                <a:latin typeface="+mn-lt"/>
              </a:rPr>
              <a:t> = units of partial </a:t>
            </a:r>
            <a:r>
              <a:rPr lang="en-US" sz="2600" dirty="0" smtClean="0">
                <a:latin typeface="+mn-lt"/>
              </a:rPr>
              <a:t>pressure</a:t>
            </a:r>
            <a:endParaRPr lang="en-US" sz="2600" dirty="0"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Law of Mass Action</a:t>
            </a:r>
          </a:p>
        </p:txBody>
      </p:sp>
      <p:sp>
        <p:nvSpPr>
          <p:cNvPr id="12499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A9DDCD-60B3-4915-B42B-FE3AB5B975BE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45720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Value of </a:t>
            </a:r>
            <a:r>
              <a:rPr lang="en-US" i="1" smtClean="0">
                <a:latin typeface="Arial" charset="0"/>
                <a:cs typeface="Arial" charset="0"/>
              </a:rPr>
              <a:t>K</a:t>
            </a:r>
            <a:r>
              <a:rPr lang="en-US" smtClean="0">
                <a:latin typeface="Arial" charset="0"/>
                <a:cs typeface="Arial" charset="0"/>
              </a:rPr>
              <a:t> indicates extent of reaction:</a:t>
            </a:r>
          </a:p>
          <a:p>
            <a:r>
              <a:rPr lang="en-US" sz="3000" smtClean="0">
                <a:latin typeface="Arial" charset="0"/>
                <a:cs typeface="Arial" charset="0"/>
              </a:rPr>
              <a:t>2H</a:t>
            </a:r>
            <a:r>
              <a:rPr lang="en-US" sz="3000" baseline="-25000" smtClean="0">
                <a:latin typeface="Arial" charset="0"/>
                <a:cs typeface="Arial" charset="0"/>
              </a:rPr>
              <a:t>2</a:t>
            </a:r>
            <a:r>
              <a:rPr lang="en-US" sz="3000" smtClean="0">
                <a:latin typeface="Arial" charset="0"/>
                <a:cs typeface="Arial" charset="0"/>
              </a:rPr>
              <a:t>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 + O</a:t>
            </a:r>
            <a:r>
              <a:rPr lang="en-US" sz="3000" baseline="-25000" smtClean="0">
                <a:latin typeface="Arial" charset="0"/>
                <a:cs typeface="Arial" charset="0"/>
              </a:rPr>
              <a:t>2</a:t>
            </a:r>
            <a:r>
              <a:rPr lang="en-US" sz="3000" smtClean="0">
                <a:latin typeface="Arial" charset="0"/>
                <a:cs typeface="Arial" charset="0"/>
              </a:rPr>
              <a:t>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 </a:t>
            </a:r>
            <a:r>
              <a:rPr lang="en-US" sz="3600" smtClean="0">
                <a:latin typeface="Arial" charset="0"/>
                <a:ea typeface="Arial Unicode MS"/>
                <a:cs typeface="Arial Unicode MS"/>
              </a:rPr>
              <a:t>⇌</a:t>
            </a:r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 2H</a:t>
            </a:r>
            <a:r>
              <a:rPr lang="en-US" sz="3000" baseline="-25000" smtClean="0">
                <a:latin typeface="Arial" charset="0"/>
                <a:ea typeface="Arial Unicode MS"/>
                <a:cs typeface="Arial Unicode MS"/>
              </a:rPr>
              <a:t>2</a:t>
            </a:r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O(</a:t>
            </a:r>
            <a:r>
              <a:rPr lang="en-US" sz="3000" i="1" smtClean="0">
                <a:latin typeface="Arial" charset="0"/>
                <a:ea typeface="Arial Unicode MS"/>
                <a:cs typeface="Arial Unicode MS"/>
              </a:rPr>
              <a:t>g</a:t>
            </a:r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)     </a:t>
            </a:r>
            <a:r>
              <a:rPr lang="en-US" sz="3000" i="1" smtClean="0">
                <a:latin typeface="Arial" charset="0"/>
                <a:ea typeface="Arial Unicode MS"/>
                <a:cs typeface="Arial Unicode MS"/>
              </a:rPr>
              <a:t>K</a:t>
            </a:r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 = 3 × 10</a:t>
            </a:r>
            <a:r>
              <a:rPr lang="en-US" sz="3000" baseline="30000" smtClean="0">
                <a:latin typeface="Arial" charset="0"/>
                <a:ea typeface="Arial Unicode MS"/>
                <a:cs typeface="Arial Unicode MS"/>
              </a:rPr>
              <a:t>81</a:t>
            </a:r>
          </a:p>
          <a:p>
            <a:pPr lvl="1"/>
            <a:r>
              <a:rPr lang="en-US" sz="2600" smtClean="0">
                <a:latin typeface="Arial" charset="0"/>
                <a:ea typeface="Arial Unicode MS"/>
                <a:cs typeface="Arial Unicode MS"/>
              </a:rPr>
              <a:t>Very large </a:t>
            </a:r>
            <a:r>
              <a:rPr lang="en-US" sz="2600" i="1" smtClean="0">
                <a:latin typeface="Arial" charset="0"/>
                <a:ea typeface="Arial Unicode MS"/>
                <a:cs typeface="Arial Unicode MS"/>
              </a:rPr>
              <a:t>K</a:t>
            </a:r>
            <a:r>
              <a:rPr lang="en-US" sz="2600" smtClean="0">
                <a:latin typeface="Arial" charset="0"/>
                <a:ea typeface="Arial Unicode MS"/>
                <a:cs typeface="Arial Unicode MS"/>
              </a:rPr>
              <a:t>: Favors formation of products</a:t>
            </a:r>
          </a:p>
          <a:p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2CO</a:t>
            </a:r>
            <a:r>
              <a:rPr lang="en-US" sz="3000" baseline="-25000" smtClean="0">
                <a:latin typeface="Arial" charset="0"/>
                <a:ea typeface="Arial Unicode MS"/>
                <a:cs typeface="Arial Unicode MS"/>
              </a:rPr>
              <a:t>2</a:t>
            </a:r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(</a:t>
            </a:r>
            <a:r>
              <a:rPr lang="en-US" sz="3000" i="1" smtClean="0">
                <a:latin typeface="Arial" charset="0"/>
                <a:ea typeface="Arial Unicode MS"/>
                <a:cs typeface="Arial Unicode MS"/>
              </a:rPr>
              <a:t>g</a:t>
            </a:r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)</a:t>
            </a:r>
            <a:r>
              <a:rPr lang="en-US" smtClean="0">
                <a:latin typeface="Arial" charset="0"/>
                <a:ea typeface="Arial Unicode MS"/>
                <a:cs typeface="Arial Unicode MS"/>
              </a:rPr>
              <a:t> ⇌</a:t>
            </a:r>
            <a:r>
              <a:rPr lang="en-US" sz="2800" smtClean="0">
                <a:latin typeface="Arial" charset="0"/>
                <a:ea typeface="Arial Unicode MS"/>
                <a:cs typeface="Arial Unicode MS"/>
              </a:rPr>
              <a:t> </a:t>
            </a:r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2CO(</a:t>
            </a:r>
            <a:r>
              <a:rPr lang="en-US" sz="3000" i="1" smtClean="0">
                <a:latin typeface="Arial" charset="0"/>
                <a:ea typeface="Arial Unicode MS"/>
                <a:cs typeface="Arial Unicode MS"/>
              </a:rPr>
              <a:t>g</a:t>
            </a:r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) + O</a:t>
            </a:r>
            <a:r>
              <a:rPr lang="en-US" sz="3000" baseline="-25000" smtClean="0">
                <a:latin typeface="Arial" charset="0"/>
                <a:ea typeface="Arial Unicode MS"/>
                <a:cs typeface="Arial Unicode MS"/>
              </a:rPr>
              <a:t>2</a:t>
            </a:r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(</a:t>
            </a:r>
            <a:r>
              <a:rPr lang="en-US" sz="3000" i="1" smtClean="0">
                <a:latin typeface="Arial" charset="0"/>
                <a:ea typeface="Arial Unicode MS"/>
                <a:cs typeface="Arial Unicode MS"/>
              </a:rPr>
              <a:t>g</a:t>
            </a:r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)    </a:t>
            </a:r>
            <a:r>
              <a:rPr lang="en-US" sz="3000" i="1" smtClean="0">
                <a:latin typeface="Arial" charset="0"/>
                <a:ea typeface="Arial Unicode MS"/>
                <a:cs typeface="Arial Unicode MS"/>
              </a:rPr>
              <a:t>K</a:t>
            </a:r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 = 3 × 10</a:t>
            </a:r>
            <a:r>
              <a:rPr lang="en-US" sz="3000" baseline="30000" smtClean="0">
                <a:latin typeface="Arial" charset="0"/>
                <a:ea typeface="Arial Unicode MS"/>
                <a:cs typeface="Arial Unicode MS"/>
              </a:rPr>
              <a:t>-92</a:t>
            </a:r>
            <a:endParaRPr lang="en-US" sz="3000" smtClean="0">
              <a:latin typeface="Arial" charset="0"/>
              <a:ea typeface="Arial Unicode MS"/>
              <a:cs typeface="Arial Unicode MS"/>
            </a:endParaRPr>
          </a:p>
          <a:p>
            <a:pPr lvl="1"/>
            <a:r>
              <a:rPr lang="en-US" sz="2600" smtClean="0">
                <a:latin typeface="Arial" charset="0"/>
                <a:ea typeface="Arial Unicode MS"/>
                <a:cs typeface="Arial Unicode MS"/>
              </a:rPr>
              <a:t>Very small </a:t>
            </a:r>
            <a:r>
              <a:rPr lang="en-US" sz="2600" i="1" smtClean="0">
                <a:latin typeface="Arial" charset="0"/>
                <a:ea typeface="Arial Unicode MS"/>
                <a:cs typeface="Arial Unicode MS"/>
              </a:rPr>
              <a:t>K</a:t>
            </a:r>
            <a:r>
              <a:rPr lang="en-US" sz="2600" smtClean="0">
                <a:latin typeface="Arial" charset="0"/>
                <a:ea typeface="Arial Unicode MS"/>
                <a:cs typeface="Arial Unicode MS"/>
              </a:rPr>
              <a:t>: Favors reactants; not much product formed at equilibrium</a:t>
            </a:r>
          </a:p>
          <a:p>
            <a:r>
              <a:rPr lang="en-US" sz="3000" smtClean="0">
                <a:latin typeface="Arial" charset="0"/>
                <a:cs typeface="Arial" charset="0"/>
              </a:rPr>
              <a:t>H</a:t>
            </a:r>
            <a:r>
              <a:rPr lang="en-US" sz="3000" baseline="-25000" smtClean="0">
                <a:latin typeface="Arial" charset="0"/>
                <a:cs typeface="Arial" charset="0"/>
              </a:rPr>
              <a:t>2</a:t>
            </a:r>
            <a:r>
              <a:rPr lang="en-US" sz="3000" smtClean="0">
                <a:latin typeface="Arial" charset="0"/>
                <a:cs typeface="Arial" charset="0"/>
              </a:rPr>
              <a:t>O(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 + CO(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 </a:t>
            </a:r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⇌</a:t>
            </a:r>
            <a:r>
              <a:rPr lang="en-US" sz="3000" smtClean="0">
                <a:latin typeface="Arial" charset="0"/>
                <a:cs typeface="Arial" charset="0"/>
              </a:rPr>
              <a:t> H</a:t>
            </a:r>
            <a:r>
              <a:rPr lang="en-US" sz="3000" baseline="-25000" smtClean="0">
                <a:latin typeface="Arial" charset="0"/>
                <a:cs typeface="Arial" charset="0"/>
              </a:rPr>
              <a:t>2</a:t>
            </a:r>
            <a:r>
              <a:rPr lang="en-US" sz="3000" smtClean="0">
                <a:latin typeface="Arial" charset="0"/>
                <a:cs typeface="Arial" charset="0"/>
              </a:rPr>
              <a:t>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 + CO</a:t>
            </a:r>
            <a:r>
              <a:rPr lang="en-US" sz="3000" baseline="-25000" smtClean="0">
                <a:latin typeface="Arial" charset="0"/>
                <a:cs typeface="Arial" charset="0"/>
              </a:rPr>
              <a:t>2</a:t>
            </a:r>
            <a:r>
              <a:rPr lang="en-US" sz="3000" smtClean="0">
                <a:latin typeface="Arial" charset="0"/>
                <a:cs typeface="Arial" charset="0"/>
              </a:rPr>
              <a:t>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  </a:t>
            </a:r>
            <a:r>
              <a:rPr lang="en-US" sz="3000" i="1" smtClean="0">
                <a:latin typeface="Arial" charset="0"/>
                <a:cs typeface="Arial" charset="0"/>
              </a:rPr>
              <a:t>K</a:t>
            </a:r>
            <a:r>
              <a:rPr lang="en-US" sz="3000" smtClean="0">
                <a:latin typeface="Arial" charset="0"/>
                <a:cs typeface="Arial" charset="0"/>
              </a:rPr>
              <a:t> = 24</a:t>
            </a:r>
          </a:p>
          <a:p>
            <a:pPr lvl="1"/>
            <a:r>
              <a:rPr lang="en-US" sz="2600" smtClean="0">
                <a:latin typeface="Arial" charset="0"/>
                <a:cs typeface="Arial" charset="0"/>
              </a:rPr>
              <a:t>Intermediate value of </a:t>
            </a:r>
            <a:r>
              <a:rPr lang="en-US" sz="2600" i="1" smtClean="0">
                <a:latin typeface="Arial" charset="0"/>
                <a:cs typeface="Arial" charset="0"/>
              </a:rPr>
              <a:t>K</a:t>
            </a:r>
            <a:r>
              <a:rPr lang="en-US" sz="2600" smtClean="0">
                <a:latin typeface="Arial" charset="0"/>
                <a:cs typeface="Arial" charset="0"/>
              </a:rPr>
              <a:t>: Comparable amounts of products and reactants at equilibrium</a:t>
            </a:r>
          </a:p>
          <a:p>
            <a:endParaRPr lang="en-US" smtClean="0">
              <a:latin typeface="Arial" charset="0"/>
              <a:ea typeface="Arial Unicode MS"/>
              <a:cs typeface="Arial Unicode MS"/>
            </a:endParaRP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The Value of </a:t>
            </a:r>
            <a:r>
              <a:rPr lang="en-US" i="1" dirty="0" smtClean="0">
                <a:latin typeface="+mn-lt"/>
              </a:rPr>
              <a:t>K</a:t>
            </a:r>
          </a:p>
        </p:txBody>
      </p:sp>
      <p:sp>
        <p:nvSpPr>
          <p:cNvPr id="12698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4B5893-A72E-4C08-A756-ADED62E782A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Practice: Calculating </a:t>
            </a:r>
            <a:r>
              <a:rPr lang="en-US" i="1" dirty="0" smtClean="0">
                <a:latin typeface="+mn-lt"/>
              </a:rPr>
              <a:t>K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2895600"/>
          </a:xfrm>
        </p:spPr>
        <p:txBody>
          <a:bodyPr/>
          <a:lstStyle/>
          <a:p>
            <a:pPr marL="182563" indent="-182563" eaLnBrk="1" hangingPunct="1">
              <a:spcBef>
                <a:spcPts val="600"/>
              </a:spcBef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  Calculate the equilibrium constant for the following system at 500°C.</a:t>
            </a:r>
          </a:p>
          <a:p>
            <a:pPr marL="182563" indent="-182563" algn="ctr" eaLnBrk="1" hangingPunct="1">
              <a:spcBef>
                <a:spcPts val="600"/>
              </a:spcBef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N</a:t>
            </a:r>
            <a:r>
              <a:rPr lang="en-US" sz="2800" baseline="-25000" smtClean="0">
                <a:latin typeface="Arial" charset="0"/>
                <a:cs typeface="Arial" charset="0"/>
              </a:rPr>
              <a:t>2</a:t>
            </a:r>
            <a:r>
              <a:rPr lang="en-US" sz="2800" smtClean="0">
                <a:latin typeface="Arial" charset="0"/>
                <a:cs typeface="Arial" charset="0"/>
              </a:rPr>
              <a:t>  +  3H</a:t>
            </a:r>
            <a:r>
              <a:rPr lang="en-US" sz="2800" baseline="-25000" smtClean="0">
                <a:latin typeface="Arial" charset="0"/>
                <a:cs typeface="Arial" charset="0"/>
              </a:rPr>
              <a:t>2</a:t>
            </a:r>
            <a:r>
              <a:rPr lang="en-US" sz="2800" smtClean="0">
                <a:latin typeface="Arial" charset="0"/>
                <a:cs typeface="Arial" charset="0"/>
              </a:rPr>
              <a:t>  </a:t>
            </a:r>
            <a:r>
              <a:rPr lang="en-US" sz="2800" smtClean="0">
                <a:latin typeface="Arial" charset="0"/>
                <a:ea typeface="Arial Unicode MS"/>
                <a:cs typeface="Arial Unicode MS"/>
              </a:rPr>
              <a:t>⇌</a:t>
            </a:r>
            <a:r>
              <a:rPr lang="en-US" sz="2800" smtClean="0">
                <a:latin typeface="Arial" charset="0"/>
                <a:cs typeface="Arial" charset="0"/>
              </a:rPr>
              <a:t>  2NH</a:t>
            </a:r>
            <a:r>
              <a:rPr lang="en-US" sz="2800" baseline="-25000" smtClean="0">
                <a:latin typeface="Arial" charset="0"/>
                <a:cs typeface="Arial" charset="0"/>
              </a:rPr>
              <a:t>3</a:t>
            </a:r>
          </a:p>
          <a:p>
            <a:pPr marL="182563" indent="-182563" eaLnBrk="1" hangingPunct="1">
              <a:spcBef>
                <a:spcPts val="600"/>
              </a:spcBef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[N</a:t>
            </a:r>
            <a:r>
              <a:rPr lang="en-US" sz="2800" baseline="-25000" smtClean="0">
                <a:latin typeface="Arial" charset="0"/>
                <a:cs typeface="Arial" charset="0"/>
              </a:rPr>
              <a:t>2</a:t>
            </a:r>
            <a:r>
              <a:rPr lang="en-US" sz="2800" smtClean="0">
                <a:latin typeface="Arial" charset="0"/>
                <a:cs typeface="Arial" charset="0"/>
              </a:rPr>
              <a:t>] = 0.921 </a:t>
            </a:r>
            <a:r>
              <a:rPr lang="en-US" sz="2800" i="1" smtClean="0">
                <a:latin typeface="Arial" charset="0"/>
                <a:cs typeface="Arial" charset="0"/>
              </a:rPr>
              <a:t>M</a:t>
            </a:r>
          </a:p>
          <a:p>
            <a:pPr marL="182563" indent="-182563" eaLnBrk="1" hangingPunct="1">
              <a:spcBef>
                <a:spcPts val="600"/>
              </a:spcBef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[H</a:t>
            </a:r>
            <a:r>
              <a:rPr lang="en-US" sz="2800" baseline="-25000" smtClean="0">
                <a:latin typeface="Arial" charset="0"/>
                <a:cs typeface="Arial" charset="0"/>
              </a:rPr>
              <a:t>2</a:t>
            </a:r>
            <a:r>
              <a:rPr lang="en-US" sz="2800" smtClean="0">
                <a:latin typeface="Arial" charset="0"/>
                <a:cs typeface="Arial" charset="0"/>
              </a:rPr>
              <a:t>] = 0.763 </a:t>
            </a:r>
            <a:r>
              <a:rPr lang="en-US" sz="2800" i="1" smtClean="0">
                <a:latin typeface="Arial" charset="0"/>
                <a:cs typeface="Arial" charset="0"/>
              </a:rPr>
              <a:t>M</a:t>
            </a:r>
            <a:r>
              <a:rPr lang="en-US" sz="2800" smtClean="0">
                <a:latin typeface="Arial" charset="0"/>
                <a:cs typeface="Arial" charset="0"/>
              </a:rPr>
              <a:t> </a:t>
            </a:r>
          </a:p>
          <a:p>
            <a:pPr marL="182563" indent="-182563" eaLnBrk="1" hangingPunct="1">
              <a:spcBef>
                <a:spcPts val="600"/>
              </a:spcBef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[NH</a:t>
            </a:r>
            <a:r>
              <a:rPr lang="en-US" sz="2800" baseline="-25000" smtClean="0">
                <a:latin typeface="Arial" charset="0"/>
                <a:cs typeface="Arial" charset="0"/>
              </a:rPr>
              <a:t>3</a:t>
            </a:r>
            <a:r>
              <a:rPr lang="en-US" sz="2800" smtClean="0">
                <a:latin typeface="Arial" charset="0"/>
                <a:cs typeface="Arial" charset="0"/>
              </a:rPr>
              <a:t>] = 0.157 </a:t>
            </a:r>
            <a:r>
              <a:rPr lang="en-US" sz="2800" i="1" smtClean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2800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0" y="6248400"/>
            <a:ext cx="9144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 charset="-128"/>
              </a:rPr>
              <a:t>15 - </a:t>
            </a:r>
            <a:fld id="{183ED96C-0372-4D7F-95B6-E7FB0A1FF8FA}" type="slidenum">
              <a:rPr lang="en-US" sz="1800">
                <a:solidFill>
                  <a:schemeClr val="bg1"/>
                </a:solidFill>
                <a:latin typeface="Calibri" pitchFamily="34" charset="0"/>
                <a:ea typeface="ＭＳ Ｐゴシック" charset="-128"/>
              </a:rPr>
              <a:pPr/>
              <a:t>14</a:t>
            </a:fld>
            <a:endParaRPr lang="en-US" sz="1800">
              <a:solidFill>
                <a:schemeClr val="bg1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28006" name="TextBox 5"/>
          <p:cNvSpPr txBox="1">
            <a:spLocks noChangeArrowheads="1"/>
          </p:cNvSpPr>
          <p:nvPr/>
        </p:nvSpPr>
        <p:spPr bwMode="auto">
          <a:xfrm>
            <a:off x="1066800" y="4741863"/>
            <a:ext cx="4916488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3366FF"/>
                </a:solidFill>
                <a:ea typeface="ＭＳ Ｐゴシック" charset="-128"/>
              </a:rPr>
              <a:t> </a:t>
            </a: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Collect and Organize: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Analyze: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Solve: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Think about It:</a:t>
            </a:r>
          </a:p>
        </p:txBody>
      </p:sp>
      <p:sp>
        <p:nvSpPr>
          <p:cNvPr id="128007" name="Slide Number Placeholder 4"/>
          <p:cNvSpPr txBox="1">
            <a:spLocks noGrp="1"/>
          </p:cNvSpPr>
          <p:nvPr/>
        </p:nvSpPr>
        <p:spPr bwMode="auto">
          <a:xfrm>
            <a:off x="8588375" y="6618288"/>
            <a:ext cx="357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288" bIns="18288" anchor="ctr">
            <a:spAutoFit/>
          </a:bodyPr>
          <a:lstStyle/>
          <a:p>
            <a:pPr algn="r"/>
            <a:fld id="{A24EFD8D-9B20-40C7-BBAD-B3C78A2EA6E8}" type="slidenum">
              <a:rPr lang="en-US" sz="1100" b="1">
                <a:solidFill>
                  <a:srgbClr val="F7D300"/>
                </a:solidFill>
              </a:rPr>
              <a:pPr algn="r"/>
              <a:t>14</a:t>
            </a:fld>
            <a:endParaRPr lang="en-US" sz="1100" b="1">
              <a:solidFill>
                <a:srgbClr val="F7D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6581775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Chapter Outline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005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3F024A-8102-4DF4-9D47-0837C0484E83}" type="slidenum">
              <a:rPr lang="en-US"/>
              <a:pPr/>
              <a:t>15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" y="13716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3200" b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14.1  The Dynamics of Chemical Equilibrium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14.2  Writing Equilibrium Constant Expressions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FF"/>
                </a:solidFill>
                <a:latin typeface="+mn-lt"/>
                <a:cs typeface="Wingdings" charset="2"/>
              </a:rPr>
              <a:t>14.3  Relationships between </a:t>
            </a:r>
            <a:r>
              <a:rPr lang="en-US" sz="2600" i="1" dirty="0" err="1" smtClean="0">
                <a:solidFill>
                  <a:srgbClr val="0000FF"/>
                </a:solidFill>
                <a:latin typeface="+mn-lt"/>
                <a:cs typeface="Wingdings" charset="2"/>
              </a:rPr>
              <a:t>K</a:t>
            </a:r>
            <a:r>
              <a:rPr lang="en-US" sz="2600" baseline="-25000" dirty="0" err="1" smtClean="0">
                <a:solidFill>
                  <a:srgbClr val="0000FF"/>
                </a:solidFill>
                <a:latin typeface="+mn-lt"/>
                <a:cs typeface="Wingdings" charset="2"/>
              </a:rPr>
              <a:t>c</a:t>
            </a:r>
            <a:r>
              <a:rPr lang="en-US" sz="2600" dirty="0" smtClean="0">
                <a:solidFill>
                  <a:srgbClr val="0000FF"/>
                </a:solidFill>
                <a:latin typeface="+mn-lt"/>
                <a:cs typeface="Wingdings" charset="2"/>
              </a:rPr>
              <a:t> and </a:t>
            </a:r>
            <a:r>
              <a:rPr lang="en-US" sz="2600" i="1" dirty="0" err="1" smtClean="0">
                <a:solidFill>
                  <a:srgbClr val="0000FF"/>
                </a:solidFill>
                <a:latin typeface="+mn-lt"/>
                <a:cs typeface="Wingdings" charset="2"/>
              </a:rPr>
              <a:t>K</a:t>
            </a:r>
            <a:r>
              <a:rPr lang="en-US" sz="2600" baseline="-25000" dirty="0" err="1" smtClean="0">
                <a:solidFill>
                  <a:srgbClr val="0000FF"/>
                </a:solidFill>
                <a:latin typeface="+mn-lt"/>
                <a:cs typeface="Wingdings" charset="2"/>
              </a:rPr>
              <a:t>p</a:t>
            </a:r>
            <a:r>
              <a:rPr lang="en-US" sz="2600" dirty="0" smtClean="0">
                <a:solidFill>
                  <a:srgbClr val="0000FF"/>
                </a:solidFill>
                <a:latin typeface="+mn-lt"/>
                <a:cs typeface="Wingdings" charset="2"/>
              </a:rPr>
              <a:t> Values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14.4  Manipulating Equilibrium Constant Expressions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14.5  Equilibrium Constants and Reaction Quotients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14.6  Heterogeneous </a:t>
            </a:r>
            <a:r>
              <a:rPr lang="en-US" sz="26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Equilibria</a:t>
            </a:r>
            <a:endParaRPr lang="en-US" sz="2600" dirty="0" smtClean="0">
              <a:solidFill>
                <a:srgbClr val="000000"/>
              </a:solidFill>
              <a:latin typeface="+mn-lt"/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14.7  Le Châtelier’s Principle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14.8  Calculations Based on </a:t>
            </a:r>
            <a:r>
              <a:rPr lang="en-US" sz="2600" i="1" dirty="0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14.9  Equilibrium and Thermodynamics</a:t>
            </a:r>
            <a:endParaRPr lang="en-US" sz="2600" dirty="0">
              <a:solidFill>
                <a:srgbClr val="000000"/>
              </a:solidFill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14.10  Changing </a:t>
            </a:r>
            <a:r>
              <a:rPr lang="en-US" sz="2600" i="1" dirty="0" smtClean="0">
                <a:solidFill>
                  <a:srgbClr val="000000"/>
                </a:solidFill>
                <a:cs typeface="Wingdings" charset="2"/>
              </a:rPr>
              <a:t>K</a:t>
            </a: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 with Changing Temperature</a:t>
            </a:r>
            <a:endParaRPr lang="en-US" sz="2600" dirty="0">
              <a:solidFill>
                <a:srgbClr val="000000"/>
              </a:solidFill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endParaRPr lang="en-US" sz="2600" dirty="0" smtClean="0">
              <a:solidFill>
                <a:srgbClr val="000000"/>
              </a:solidFill>
              <a:latin typeface="+mn-lt"/>
              <a:cs typeface="Wingdings" charset="2"/>
            </a:endParaRPr>
          </a:p>
          <a:p>
            <a:pPr eaLnBrk="1" hangingPunct="1">
              <a:defRPr/>
            </a:pPr>
            <a:endParaRPr lang="en-US" sz="2600" dirty="0">
              <a:solidFill>
                <a:srgbClr val="000000"/>
              </a:solidFill>
              <a:latin typeface="+mn-lt"/>
              <a:cs typeface="Wingdings" charset="2"/>
            </a:endParaRPr>
          </a:p>
        </p:txBody>
      </p:sp>
      <p:pic>
        <p:nvPicPr>
          <p:cNvPr id="13005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1150" y="3957638"/>
            <a:ext cx="2074863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Equilibrium in the Gas Phase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4196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>
                <a:latin typeface="Arial" charset="0"/>
                <a:cs typeface="Arial" charset="0"/>
              </a:rPr>
              <a:t>Ideal Gas Law: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3000" i="1" smtClean="0">
                <a:latin typeface="Arial" charset="0"/>
                <a:cs typeface="Arial" charset="0"/>
              </a:rPr>
              <a:t>PV</a:t>
            </a:r>
            <a:r>
              <a:rPr lang="en-US" sz="3000" smtClean="0">
                <a:latin typeface="Arial" charset="0"/>
                <a:cs typeface="Arial" charset="0"/>
              </a:rPr>
              <a:t> = </a:t>
            </a:r>
            <a:r>
              <a:rPr lang="en-US" sz="3000" i="1" smtClean="0">
                <a:latin typeface="Arial" charset="0"/>
                <a:cs typeface="Arial" charset="0"/>
              </a:rPr>
              <a:t>nRT</a:t>
            </a:r>
            <a:r>
              <a:rPr lang="en-US" sz="3000" smtClean="0">
                <a:latin typeface="Arial" charset="0"/>
                <a:cs typeface="Arial" charset="0"/>
              </a:rPr>
              <a:t> 	  </a:t>
            </a:r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⇒	</a:t>
            </a:r>
            <a:r>
              <a:rPr lang="en-US" sz="3000" smtClean="0">
                <a:latin typeface="Arial" charset="0"/>
                <a:cs typeface="Arial" charset="0"/>
              </a:rPr>
              <a:t> </a:t>
            </a:r>
            <a:r>
              <a:rPr lang="en-US" sz="3000" i="1" smtClean="0">
                <a:latin typeface="Arial" charset="0"/>
                <a:cs typeface="Arial" charset="0"/>
              </a:rPr>
              <a:t>P</a:t>
            </a:r>
            <a:r>
              <a:rPr lang="en-US" sz="3000" smtClean="0">
                <a:latin typeface="Arial" charset="0"/>
                <a:cs typeface="Arial" charset="0"/>
              </a:rPr>
              <a:t> = (</a:t>
            </a:r>
            <a:r>
              <a:rPr lang="en-US" sz="3000" i="1" smtClean="0">
                <a:latin typeface="Arial" charset="0"/>
                <a:cs typeface="Arial" charset="0"/>
              </a:rPr>
              <a:t>n</a:t>
            </a:r>
            <a:r>
              <a:rPr lang="en-US" sz="3000" smtClean="0">
                <a:latin typeface="Arial" charset="0"/>
                <a:cs typeface="Arial" charset="0"/>
              </a:rPr>
              <a:t>/</a:t>
            </a:r>
            <a:r>
              <a:rPr lang="en-US" sz="3000" i="1" smtClean="0">
                <a:latin typeface="Arial" charset="0"/>
                <a:cs typeface="Arial" charset="0"/>
              </a:rPr>
              <a:t>V</a:t>
            </a:r>
            <a:r>
              <a:rPr lang="en-US" sz="3000" smtClean="0">
                <a:latin typeface="Arial" charset="0"/>
                <a:cs typeface="Arial" charset="0"/>
              </a:rPr>
              <a:t>)</a:t>
            </a:r>
            <a:r>
              <a:rPr lang="en-US" sz="3000" i="1" smtClean="0">
                <a:latin typeface="Arial" charset="0"/>
                <a:cs typeface="Arial" charset="0"/>
              </a:rPr>
              <a:t>RT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3000" i="1" smtClean="0">
                <a:latin typeface="Arial" charset="0"/>
                <a:cs typeface="Arial" charset="0"/>
              </a:rPr>
              <a:t>n</a:t>
            </a:r>
            <a:r>
              <a:rPr lang="en-US" sz="3000" smtClean="0">
                <a:latin typeface="Arial" charset="0"/>
                <a:cs typeface="Arial" charset="0"/>
              </a:rPr>
              <a:t>/</a:t>
            </a:r>
            <a:r>
              <a:rPr lang="en-US" sz="3000" i="1" smtClean="0">
                <a:latin typeface="Arial" charset="0"/>
                <a:cs typeface="Arial" charset="0"/>
              </a:rPr>
              <a:t>V</a:t>
            </a:r>
            <a:r>
              <a:rPr lang="en-US" sz="3000" smtClean="0">
                <a:latin typeface="Arial" charset="0"/>
                <a:cs typeface="Arial" charset="0"/>
              </a:rPr>
              <a:t> is moles per liter (molarity)</a:t>
            </a:r>
          </a:p>
          <a:p>
            <a:pPr eaLnBrk="1" hangingPunct="1">
              <a:spcBef>
                <a:spcPct val="50000"/>
              </a:spcBef>
            </a:pPr>
            <a:r>
              <a:rPr lang="en-US" i="1" smtClean="0">
                <a:latin typeface="Arial" charset="0"/>
                <a:cs typeface="Arial" charset="0"/>
              </a:rPr>
              <a:t>K</a:t>
            </a:r>
            <a:r>
              <a:rPr lang="en-US" baseline="-25000" smtClean="0">
                <a:latin typeface="Arial" charset="0"/>
                <a:cs typeface="Arial" charset="0"/>
              </a:rPr>
              <a:t>p</a:t>
            </a:r>
            <a:r>
              <a:rPr lang="en-US" smtClean="0">
                <a:latin typeface="Arial" charset="0"/>
                <a:cs typeface="Arial" charset="0"/>
              </a:rPr>
              <a:t> = </a:t>
            </a:r>
            <a:r>
              <a:rPr lang="en-US" i="1" smtClean="0">
                <a:latin typeface="Arial" charset="0"/>
                <a:cs typeface="Arial" charset="0"/>
              </a:rPr>
              <a:t>K</a:t>
            </a:r>
            <a:r>
              <a:rPr lang="en-US" baseline="-25000" smtClean="0">
                <a:latin typeface="Arial" charset="0"/>
                <a:cs typeface="Arial" charset="0"/>
              </a:rPr>
              <a:t>c</a:t>
            </a:r>
            <a:r>
              <a:rPr lang="en-US" smtClean="0">
                <a:latin typeface="Arial" charset="0"/>
                <a:cs typeface="Arial" charset="0"/>
              </a:rPr>
              <a:t>(</a:t>
            </a:r>
            <a:r>
              <a:rPr lang="en-US" i="1" smtClean="0">
                <a:latin typeface="Arial" charset="0"/>
                <a:cs typeface="Arial" charset="0"/>
              </a:rPr>
              <a:t>RT</a:t>
            </a:r>
            <a:r>
              <a:rPr lang="en-US" smtClean="0">
                <a:latin typeface="Arial" charset="0"/>
                <a:cs typeface="Arial" charset="0"/>
              </a:rPr>
              <a:t>)</a:t>
            </a:r>
            <a:r>
              <a:rPr lang="en-US" baseline="30000" smtClean="0">
                <a:latin typeface="Symbol" pitchFamily="18" charset="2"/>
                <a:cs typeface="Arial" charset="0"/>
              </a:rPr>
              <a:t></a:t>
            </a:r>
            <a:r>
              <a:rPr lang="en-US" i="1" baseline="30000" smtClean="0">
                <a:latin typeface="Arial" charset="0"/>
                <a:cs typeface="Arial" charset="0"/>
              </a:rPr>
              <a:t>n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3000" smtClean="0">
                <a:latin typeface="Arial" charset="0"/>
                <a:cs typeface="Arial" charset="0"/>
              </a:rPr>
              <a:t> </a:t>
            </a:r>
            <a:r>
              <a:rPr lang="en-US" sz="3200" smtClean="0">
                <a:latin typeface="Symbol" pitchFamily="18" charset="2"/>
                <a:cs typeface="Arial" charset="0"/>
              </a:rPr>
              <a:t></a:t>
            </a:r>
            <a:r>
              <a:rPr lang="en-US" sz="3200" baseline="30000" smtClean="0">
                <a:latin typeface="Symbol" pitchFamily="18" charset="2"/>
                <a:cs typeface="Arial" charset="0"/>
              </a:rPr>
              <a:t> </a:t>
            </a:r>
            <a:r>
              <a:rPr lang="en-US" sz="3000" i="1" smtClean="0">
                <a:latin typeface="Arial" charset="0"/>
                <a:cs typeface="Arial" charset="0"/>
              </a:rPr>
              <a:t>n</a:t>
            </a:r>
            <a:r>
              <a:rPr lang="en-US" sz="3000" smtClean="0">
                <a:latin typeface="Arial" charset="0"/>
                <a:cs typeface="Arial" charset="0"/>
              </a:rPr>
              <a:t> = # moles of gaseous products minus the # moles of gaseous reactants.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3000" i="1" smtClean="0">
                <a:latin typeface="Arial" charset="0"/>
                <a:cs typeface="Arial" charset="0"/>
              </a:rPr>
              <a:t>R</a:t>
            </a:r>
            <a:r>
              <a:rPr lang="en-US" sz="3000" smtClean="0">
                <a:latin typeface="Arial" charset="0"/>
                <a:cs typeface="Arial" charset="0"/>
              </a:rPr>
              <a:t> = gas constant ; </a:t>
            </a:r>
            <a:r>
              <a:rPr lang="en-US" sz="3000" i="1" smtClean="0">
                <a:latin typeface="Arial" charset="0"/>
                <a:cs typeface="Arial" charset="0"/>
              </a:rPr>
              <a:t>T</a:t>
            </a:r>
            <a:r>
              <a:rPr lang="en-US" sz="3000" smtClean="0">
                <a:latin typeface="Arial" charset="0"/>
                <a:cs typeface="Arial" charset="0"/>
              </a:rPr>
              <a:t> = temperature (K)</a:t>
            </a:r>
          </a:p>
        </p:txBody>
      </p:sp>
      <p:sp>
        <p:nvSpPr>
          <p:cNvPr id="13210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9646EA-75F5-49FB-B579-1BB95D779AFD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Practice:  Expressions for </a:t>
            </a:r>
            <a:r>
              <a:rPr lang="en-US" i="1" dirty="0" smtClean="0">
                <a:latin typeface="+mn-lt"/>
              </a:rPr>
              <a:t>K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2057400"/>
          </a:xfrm>
        </p:spPr>
        <p:txBody>
          <a:bodyPr/>
          <a:lstStyle/>
          <a:p>
            <a:pPr eaLnBrk="1" hangingPunct="1">
              <a:spcBef>
                <a:spcPct val="75000"/>
              </a:spcBef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   </a:t>
            </a:r>
            <a:r>
              <a:rPr lang="en-US" sz="3000" smtClean="0">
                <a:latin typeface="Arial" charset="0"/>
                <a:cs typeface="Arial" charset="0"/>
              </a:rPr>
              <a:t>Write the equilibrium constant expressions  (</a:t>
            </a:r>
            <a:r>
              <a:rPr lang="en-US" sz="3000" i="1" smtClean="0">
                <a:latin typeface="Arial" charset="0"/>
                <a:cs typeface="Arial" charset="0"/>
              </a:rPr>
              <a:t>K</a:t>
            </a:r>
            <a:r>
              <a:rPr lang="en-US" sz="3000" baseline="-25000" smtClean="0">
                <a:latin typeface="Arial" charset="0"/>
                <a:cs typeface="Arial" charset="0"/>
              </a:rPr>
              <a:t>c</a:t>
            </a:r>
            <a:r>
              <a:rPr lang="en-US" sz="3000" smtClean="0">
                <a:latin typeface="Arial" charset="0"/>
                <a:cs typeface="Arial" charset="0"/>
              </a:rPr>
              <a:t> and </a:t>
            </a:r>
            <a:r>
              <a:rPr lang="en-US" sz="3000" i="1" smtClean="0">
                <a:latin typeface="Arial" charset="0"/>
                <a:cs typeface="Arial" charset="0"/>
              </a:rPr>
              <a:t>K</a:t>
            </a:r>
            <a:r>
              <a:rPr lang="en-US" sz="3000" baseline="-25000" smtClean="0">
                <a:latin typeface="Arial" charset="0"/>
                <a:cs typeface="Arial" charset="0"/>
              </a:rPr>
              <a:t>p</a:t>
            </a:r>
            <a:r>
              <a:rPr lang="en-US" sz="3000" smtClean="0">
                <a:latin typeface="Arial" charset="0"/>
                <a:cs typeface="Arial" charset="0"/>
              </a:rPr>
              <a:t>) for the synthesis of NO</a:t>
            </a:r>
            <a:r>
              <a:rPr lang="en-US" sz="3000" baseline="-25000" smtClean="0">
                <a:latin typeface="Arial" charset="0"/>
                <a:cs typeface="Arial" charset="0"/>
              </a:rPr>
              <a:t>2</a:t>
            </a:r>
            <a:r>
              <a:rPr lang="en-US" sz="3000" smtClean="0">
                <a:latin typeface="Arial" charset="0"/>
                <a:cs typeface="Arial" charset="0"/>
              </a:rPr>
              <a:t>.</a:t>
            </a:r>
          </a:p>
          <a:p>
            <a:pPr algn="ctr" eaLnBrk="1" hangingPunct="1">
              <a:spcBef>
                <a:spcPct val="75000"/>
              </a:spcBef>
              <a:buFontTx/>
              <a:buNone/>
            </a:pPr>
            <a:r>
              <a:rPr lang="en-US" sz="3000" smtClean="0">
                <a:latin typeface="Arial" charset="0"/>
                <a:cs typeface="Arial" charset="0"/>
              </a:rPr>
              <a:t>   4NH</a:t>
            </a:r>
            <a:r>
              <a:rPr lang="en-US" sz="3000" baseline="-25000" smtClean="0">
                <a:latin typeface="Arial" charset="0"/>
                <a:cs typeface="Arial" charset="0"/>
              </a:rPr>
              <a:t>3</a:t>
            </a:r>
            <a:r>
              <a:rPr lang="en-US" sz="3000" smtClean="0">
                <a:latin typeface="Arial" charset="0"/>
                <a:cs typeface="Arial" charset="0"/>
              </a:rPr>
              <a:t>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  +  7O</a:t>
            </a:r>
            <a:r>
              <a:rPr lang="en-US" sz="3000" baseline="-25000" smtClean="0">
                <a:latin typeface="Arial" charset="0"/>
                <a:cs typeface="Arial" charset="0"/>
              </a:rPr>
              <a:t>2</a:t>
            </a:r>
            <a:r>
              <a:rPr lang="en-US" sz="3000" smtClean="0">
                <a:latin typeface="Arial" charset="0"/>
                <a:cs typeface="Arial" charset="0"/>
              </a:rPr>
              <a:t>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 </a:t>
            </a:r>
            <a:r>
              <a:rPr lang="en-US" sz="2800" smtClean="0">
                <a:latin typeface="Arial" charset="0"/>
                <a:ea typeface="Arial Unicode MS"/>
                <a:cs typeface="Arial Unicode MS"/>
              </a:rPr>
              <a:t>⇌</a:t>
            </a:r>
            <a:r>
              <a:rPr lang="en-US" sz="3000" smtClean="0">
                <a:latin typeface="Arial" charset="0"/>
                <a:cs typeface="Arial" charset="0"/>
              </a:rPr>
              <a:t>  4NO</a:t>
            </a:r>
            <a:r>
              <a:rPr lang="en-US" sz="3000" baseline="-25000" smtClean="0">
                <a:latin typeface="Arial" charset="0"/>
                <a:cs typeface="Arial" charset="0"/>
              </a:rPr>
              <a:t>2</a:t>
            </a:r>
            <a:r>
              <a:rPr lang="en-US" sz="3000" smtClean="0">
                <a:latin typeface="Arial" charset="0"/>
                <a:cs typeface="Arial" charset="0"/>
              </a:rPr>
              <a:t>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  +  6H</a:t>
            </a:r>
            <a:r>
              <a:rPr lang="en-US" sz="3000" baseline="-25000" smtClean="0">
                <a:latin typeface="Arial" charset="0"/>
                <a:cs typeface="Arial" charset="0"/>
              </a:rPr>
              <a:t>2</a:t>
            </a:r>
            <a:r>
              <a:rPr lang="en-US" sz="3000" smtClean="0">
                <a:latin typeface="Arial" charset="0"/>
                <a:cs typeface="Arial" charset="0"/>
              </a:rPr>
              <a:t>O(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34149" name="TextBox 5"/>
          <p:cNvSpPr txBox="1">
            <a:spLocks noChangeArrowheads="1"/>
          </p:cNvSpPr>
          <p:nvPr/>
        </p:nvSpPr>
        <p:spPr bwMode="auto">
          <a:xfrm>
            <a:off x="1066800" y="4114800"/>
            <a:ext cx="49164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3366FF"/>
                </a:solidFill>
                <a:ea typeface="ＭＳ Ｐゴシック" charset="-128"/>
              </a:rPr>
              <a:t> </a:t>
            </a: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Collect and Organize: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Analyze: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Solve: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Think about It:</a:t>
            </a:r>
          </a:p>
        </p:txBody>
      </p:sp>
      <p:sp>
        <p:nvSpPr>
          <p:cNvPr id="13415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343CC6-5BBC-43CE-A711-DD063C781806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848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>
                <a:latin typeface="Arial"/>
                <a:cs typeface="Arial"/>
              </a:rPr>
              <a:t>Practice: Calculating </a:t>
            </a:r>
            <a:r>
              <a:rPr lang="en-US" sz="4200" i="1" dirty="0" err="1" smtClean="0">
                <a:latin typeface="Arial"/>
                <a:cs typeface="Arial"/>
              </a:rPr>
              <a:t>K</a:t>
            </a:r>
            <a:r>
              <a:rPr lang="en-US" sz="4200" baseline="-25000" dirty="0" err="1" smtClean="0">
                <a:latin typeface="Arial"/>
                <a:cs typeface="Arial"/>
              </a:rPr>
              <a:t>p</a:t>
            </a:r>
            <a:r>
              <a:rPr lang="en-US" sz="4200" dirty="0" smtClean="0">
                <a:latin typeface="Arial"/>
                <a:cs typeface="Arial"/>
              </a:rPr>
              <a:t> from </a:t>
            </a:r>
            <a:r>
              <a:rPr lang="en-US" sz="4200" i="1" dirty="0" err="1" smtClean="0">
                <a:latin typeface="Arial"/>
                <a:cs typeface="Arial"/>
              </a:rPr>
              <a:t>K</a:t>
            </a:r>
            <a:r>
              <a:rPr lang="en-US" sz="4200" baseline="-25000" dirty="0" err="1" smtClean="0">
                <a:latin typeface="Arial"/>
                <a:cs typeface="Arial"/>
              </a:rPr>
              <a:t>c</a:t>
            </a:r>
            <a:endParaRPr lang="en-US" sz="4200" dirty="0" smtClean="0">
              <a:latin typeface="Arial"/>
              <a:cs typeface="Arial"/>
            </a:endParaRP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2209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>
                <a:latin typeface="Arial" charset="0"/>
                <a:cs typeface="Arial" charset="0"/>
              </a:rPr>
              <a:t>Calculate </a:t>
            </a:r>
            <a:r>
              <a:rPr lang="en-US" i="1" smtClean="0">
                <a:latin typeface="Arial" charset="0"/>
                <a:cs typeface="Arial" charset="0"/>
              </a:rPr>
              <a:t>K</a:t>
            </a:r>
            <a:r>
              <a:rPr lang="en-US" baseline="-25000" smtClean="0">
                <a:latin typeface="Arial" charset="0"/>
                <a:cs typeface="Arial" charset="0"/>
              </a:rPr>
              <a:t>p</a:t>
            </a:r>
            <a:r>
              <a:rPr lang="en-US" smtClean="0">
                <a:latin typeface="Arial" charset="0"/>
                <a:cs typeface="Arial" charset="0"/>
              </a:rPr>
              <a:t> for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	PCl</a:t>
            </a:r>
            <a:r>
              <a:rPr lang="en-US" baseline="-25000" smtClean="0">
                <a:latin typeface="Arial" charset="0"/>
                <a:cs typeface="Arial" charset="0"/>
              </a:rPr>
              <a:t>5</a:t>
            </a:r>
            <a:r>
              <a:rPr lang="en-US" smtClean="0">
                <a:latin typeface="Arial" charset="0"/>
                <a:cs typeface="Arial" charset="0"/>
              </a:rPr>
              <a:t>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 ⇌ PCl</a:t>
            </a:r>
            <a:r>
              <a:rPr lang="en-US" baseline="-25000" smtClean="0">
                <a:latin typeface="Arial" charset="0"/>
                <a:cs typeface="Arial" charset="0"/>
              </a:rPr>
              <a:t>3</a:t>
            </a:r>
            <a:r>
              <a:rPr lang="en-US" smtClean="0">
                <a:latin typeface="Arial" charset="0"/>
                <a:cs typeface="Arial" charset="0"/>
              </a:rPr>
              <a:t>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  +  Cl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given </a:t>
            </a:r>
            <a:r>
              <a:rPr lang="en-US" i="1" smtClean="0">
                <a:latin typeface="Arial" charset="0"/>
                <a:cs typeface="Arial" charset="0"/>
              </a:rPr>
              <a:t>K</a:t>
            </a:r>
            <a:r>
              <a:rPr lang="en-US" baseline="-25000" smtClean="0">
                <a:latin typeface="Arial" charset="0"/>
                <a:cs typeface="Arial" charset="0"/>
              </a:rPr>
              <a:t>c</a:t>
            </a:r>
            <a:r>
              <a:rPr lang="en-US" smtClean="0">
                <a:latin typeface="Arial" charset="0"/>
                <a:cs typeface="Arial" charset="0"/>
              </a:rPr>
              <a:t> = 4.00 at 425°C</a:t>
            </a:r>
          </a:p>
        </p:txBody>
      </p:sp>
      <p:sp>
        <p:nvSpPr>
          <p:cNvPr id="136197" name="TextBox 5"/>
          <p:cNvSpPr txBox="1">
            <a:spLocks noChangeArrowheads="1"/>
          </p:cNvSpPr>
          <p:nvPr/>
        </p:nvSpPr>
        <p:spPr bwMode="auto">
          <a:xfrm>
            <a:off x="1066800" y="4513263"/>
            <a:ext cx="4916488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3366FF"/>
                </a:solidFill>
                <a:ea typeface="ＭＳ Ｐゴシック" charset="-128"/>
              </a:rPr>
              <a:t> </a:t>
            </a: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Collect and Organize: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Analyze: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Solve: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Think about It:</a:t>
            </a:r>
          </a:p>
        </p:txBody>
      </p:sp>
      <p:sp>
        <p:nvSpPr>
          <p:cNvPr id="1361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535D21-515A-48B0-8449-2FDBB070EF94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6581775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Chapter Outline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824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C3AD55-CE74-4086-9B2E-E9891AF38B7D}" type="slidenum">
              <a:rPr lang="en-US"/>
              <a:pPr/>
              <a:t>19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" y="13716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3200" b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14.1  The Dynamics of Chemical Equilibrium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14.2  Writing Equilibrium Constant Expressions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latin typeface="+mn-lt"/>
                <a:cs typeface="Wingdings" charset="2"/>
              </a:rPr>
              <a:t>14.3  Relationships between </a:t>
            </a:r>
            <a:r>
              <a:rPr lang="en-US" sz="2600" i="1" dirty="0" err="1" smtClean="0">
                <a:latin typeface="+mn-lt"/>
                <a:cs typeface="Wingdings" charset="2"/>
              </a:rPr>
              <a:t>K</a:t>
            </a:r>
            <a:r>
              <a:rPr lang="en-US" sz="2600" baseline="-25000" dirty="0" err="1" smtClean="0">
                <a:latin typeface="+mn-lt"/>
                <a:cs typeface="Wingdings" charset="2"/>
              </a:rPr>
              <a:t>c</a:t>
            </a:r>
            <a:r>
              <a:rPr lang="en-US" sz="2600" dirty="0" smtClean="0">
                <a:latin typeface="+mn-lt"/>
                <a:cs typeface="Wingdings" charset="2"/>
              </a:rPr>
              <a:t> and </a:t>
            </a:r>
            <a:r>
              <a:rPr lang="en-US" sz="2600" i="1" dirty="0" err="1" smtClean="0">
                <a:latin typeface="+mn-lt"/>
                <a:cs typeface="Wingdings" charset="2"/>
              </a:rPr>
              <a:t>K</a:t>
            </a:r>
            <a:r>
              <a:rPr lang="en-US" sz="2600" baseline="-25000" dirty="0" err="1" smtClean="0">
                <a:latin typeface="+mn-lt"/>
                <a:cs typeface="Wingdings" charset="2"/>
              </a:rPr>
              <a:t>p</a:t>
            </a:r>
            <a:r>
              <a:rPr lang="en-US" sz="2600" dirty="0" smtClean="0">
                <a:latin typeface="+mn-lt"/>
                <a:cs typeface="Wingdings" charset="2"/>
              </a:rPr>
              <a:t> Values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FF"/>
                </a:solidFill>
                <a:latin typeface="+mn-lt"/>
                <a:cs typeface="Wingdings" charset="2"/>
              </a:rPr>
              <a:t>14.4  Manipulating Equilibrium Constant Expressions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14.5  Equilibrium Constants and Reaction Quotients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14.6  Heterogeneous </a:t>
            </a:r>
            <a:r>
              <a:rPr lang="en-US" sz="26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Equilibria</a:t>
            </a:r>
            <a:endParaRPr lang="en-US" sz="2600" dirty="0" smtClean="0">
              <a:solidFill>
                <a:srgbClr val="000000"/>
              </a:solidFill>
              <a:latin typeface="+mn-lt"/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14.7  Le Châtelier’s Principle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14.8  Calculations Based on </a:t>
            </a:r>
            <a:r>
              <a:rPr lang="en-US" sz="2600" i="1" dirty="0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14.9  Equilibrium and Thermodynamics</a:t>
            </a:r>
            <a:endParaRPr lang="en-US" sz="2600" dirty="0">
              <a:solidFill>
                <a:srgbClr val="000000"/>
              </a:solidFill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14.10  Changing </a:t>
            </a:r>
            <a:r>
              <a:rPr lang="en-US" sz="2600" i="1" dirty="0" smtClean="0">
                <a:solidFill>
                  <a:srgbClr val="000000"/>
                </a:solidFill>
                <a:cs typeface="Wingdings" charset="2"/>
              </a:rPr>
              <a:t>K</a:t>
            </a: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 with Changing Temperature</a:t>
            </a:r>
            <a:endParaRPr lang="en-US" sz="2600" dirty="0">
              <a:solidFill>
                <a:srgbClr val="000000"/>
              </a:solidFill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endParaRPr lang="en-US" sz="2600" dirty="0" smtClean="0">
              <a:solidFill>
                <a:srgbClr val="000000"/>
              </a:solidFill>
              <a:latin typeface="+mn-lt"/>
              <a:cs typeface="Wingdings" charset="2"/>
            </a:endParaRPr>
          </a:p>
          <a:p>
            <a:pPr eaLnBrk="1" hangingPunct="1">
              <a:defRPr/>
            </a:pPr>
            <a:endParaRPr lang="en-US" sz="2600" dirty="0">
              <a:solidFill>
                <a:srgbClr val="000000"/>
              </a:solidFill>
              <a:latin typeface="+mn-lt"/>
              <a:cs typeface="Wingdings" charset="2"/>
            </a:endParaRPr>
          </a:p>
        </p:txBody>
      </p:sp>
      <p:pic>
        <p:nvPicPr>
          <p:cNvPr id="13824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1150" y="3957638"/>
            <a:ext cx="2074863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6581775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Chapter Outline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74DA3F-8FF7-4C82-AE49-B9430C9D7BFF}" type="slidenum">
              <a:rPr lang="en-US"/>
              <a:pPr/>
              <a:t>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" y="13716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3200" b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FF"/>
                </a:solidFill>
                <a:latin typeface="+mn-lt"/>
                <a:cs typeface="Wingdings" charset="2"/>
              </a:rPr>
              <a:t>14.1  The Dynamics of Chemical Equilibrium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14.2  Writing Equilibrium Constant Expressions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14.3  Relationships between </a:t>
            </a:r>
            <a:r>
              <a:rPr lang="en-US" sz="2600" i="1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  <a:r>
              <a:rPr lang="en-US" sz="2600" baseline="-250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c</a:t>
            </a: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 and </a:t>
            </a:r>
            <a:r>
              <a:rPr lang="en-US" sz="2600" i="1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  <a:r>
              <a:rPr lang="en-US" sz="2600" baseline="-250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p</a:t>
            </a: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 Values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14.4  Manipulating Equilibrium Constant Expressions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14.5  Equilibrium Constants and Reaction Quotients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14.6  Heterogeneous </a:t>
            </a:r>
            <a:r>
              <a:rPr lang="en-US" sz="26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Equilibria</a:t>
            </a:r>
            <a:endParaRPr lang="en-US" sz="2600" dirty="0" smtClean="0">
              <a:solidFill>
                <a:srgbClr val="000000"/>
              </a:solidFill>
              <a:latin typeface="+mn-lt"/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14.7  Le Châtelier’s Principle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14.8  Calculations Based on </a:t>
            </a:r>
            <a:r>
              <a:rPr lang="en-US" sz="2600" i="1" dirty="0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14.9  Equilibrium and Thermodynamics</a:t>
            </a:r>
            <a:endParaRPr lang="en-US" sz="2600" dirty="0">
              <a:solidFill>
                <a:srgbClr val="000000"/>
              </a:solidFill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14.10  Changing </a:t>
            </a:r>
            <a:r>
              <a:rPr lang="en-US" sz="2600" i="1" dirty="0" smtClean="0">
                <a:solidFill>
                  <a:srgbClr val="000000"/>
                </a:solidFill>
                <a:cs typeface="Wingdings" charset="2"/>
              </a:rPr>
              <a:t>K</a:t>
            </a: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 with Changing Temperature</a:t>
            </a:r>
            <a:endParaRPr lang="en-US" sz="2600" dirty="0">
              <a:solidFill>
                <a:srgbClr val="000000"/>
              </a:solidFill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endParaRPr lang="en-US" sz="2600" dirty="0" smtClean="0">
              <a:solidFill>
                <a:srgbClr val="000000"/>
              </a:solidFill>
              <a:latin typeface="+mn-lt"/>
              <a:cs typeface="Wingdings" charset="2"/>
            </a:endParaRPr>
          </a:p>
          <a:p>
            <a:pPr eaLnBrk="1" hangingPunct="1">
              <a:defRPr/>
            </a:pPr>
            <a:endParaRPr lang="en-US" sz="2600" dirty="0">
              <a:solidFill>
                <a:srgbClr val="000000"/>
              </a:solidFill>
              <a:latin typeface="+mn-lt"/>
              <a:cs typeface="Wingdings" charset="2"/>
            </a:endParaRPr>
          </a:p>
        </p:txBody>
      </p:sp>
      <p:pic>
        <p:nvPicPr>
          <p:cNvPr id="2970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1150" y="3957638"/>
            <a:ext cx="2074863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latin typeface="Arial"/>
                <a:cs typeface="Arial"/>
              </a:rPr>
              <a:t>K</a:t>
            </a:r>
            <a:r>
              <a:rPr lang="en-US" dirty="0" smtClean="0">
                <a:latin typeface="Arial"/>
                <a:cs typeface="Arial"/>
              </a:rPr>
              <a:t> for Reverse Reaction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035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sz="3400" smtClean="0">
                <a:latin typeface="Arial" charset="0"/>
                <a:cs typeface="Arial" charset="0"/>
              </a:rPr>
              <a:t>Forward Reaction: </a:t>
            </a:r>
          </a:p>
          <a:p>
            <a:pPr lvl="1">
              <a:spcBef>
                <a:spcPts val="2400"/>
              </a:spcBef>
            </a:pPr>
            <a:r>
              <a:rPr lang="en-US" sz="3400" smtClean="0">
                <a:latin typeface="Arial" charset="0"/>
                <a:cs typeface="Arial" charset="0"/>
              </a:rPr>
              <a:t>2NO</a:t>
            </a:r>
            <a:r>
              <a:rPr lang="en-US" sz="3400" baseline="-25000" smtClean="0">
                <a:latin typeface="Arial" charset="0"/>
                <a:cs typeface="Arial" charset="0"/>
              </a:rPr>
              <a:t>2</a:t>
            </a:r>
            <a:r>
              <a:rPr lang="en-US" sz="3400" smtClean="0">
                <a:latin typeface="Arial" charset="0"/>
                <a:cs typeface="Arial" charset="0"/>
              </a:rPr>
              <a:t>(</a:t>
            </a:r>
            <a:r>
              <a:rPr lang="en-US" sz="3400" i="1" smtClean="0">
                <a:latin typeface="Arial" charset="0"/>
                <a:cs typeface="Arial" charset="0"/>
              </a:rPr>
              <a:t>g</a:t>
            </a:r>
            <a:r>
              <a:rPr lang="en-US" sz="3400" smtClean="0">
                <a:latin typeface="Arial" charset="0"/>
                <a:cs typeface="Arial" charset="0"/>
              </a:rPr>
              <a:t>)  ⇌  N</a:t>
            </a:r>
            <a:r>
              <a:rPr lang="en-US" sz="3400" baseline="-25000" smtClean="0">
                <a:latin typeface="Arial" charset="0"/>
                <a:cs typeface="Arial" charset="0"/>
              </a:rPr>
              <a:t>2</a:t>
            </a:r>
            <a:r>
              <a:rPr lang="en-US" sz="3400" smtClean="0">
                <a:latin typeface="Arial" charset="0"/>
                <a:cs typeface="Arial" charset="0"/>
              </a:rPr>
              <a:t>O</a:t>
            </a:r>
            <a:r>
              <a:rPr lang="en-US" sz="3400" baseline="-25000" smtClean="0">
                <a:latin typeface="Arial" charset="0"/>
                <a:cs typeface="Arial" charset="0"/>
              </a:rPr>
              <a:t>4</a:t>
            </a:r>
            <a:r>
              <a:rPr lang="en-US" sz="3400" smtClean="0">
                <a:latin typeface="Arial" charset="0"/>
                <a:cs typeface="Arial" charset="0"/>
              </a:rPr>
              <a:t>(</a:t>
            </a:r>
            <a:r>
              <a:rPr lang="en-US" sz="3400" i="1" smtClean="0">
                <a:latin typeface="Arial" charset="0"/>
                <a:cs typeface="Arial" charset="0"/>
              </a:rPr>
              <a:t>g</a:t>
            </a:r>
            <a:r>
              <a:rPr lang="en-US" sz="3400" smtClean="0">
                <a:latin typeface="Arial" charset="0"/>
                <a:cs typeface="Arial" charset="0"/>
              </a:rPr>
              <a:t>)  </a:t>
            </a:r>
          </a:p>
          <a:p>
            <a:pPr>
              <a:spcBef>
                <a:spcPts val="3600"/>
              </a:spcBef>
            </a:pPr>
            <a:r>
              <a:rPr lang="en-US" sz="3400" smtClean="0">
                <a:latin typeface="Arial" charset="0"/>
                <a:cs typeface="Arial" charset="0"/>
              </a:rPr>
              <a:t>Reverse Reaction:</a:t>
            </a:r>
          </a:p>
          <a:p>
            <a:pPr lvl="1">
              <a:spcBef>
                <a:spcPts val="2400"/>
              </a:spcBef>
            </a:pPr>
            <a:r>
              <a:rPr lang="en-US" sz="3400" smtClean="0">
                <a:latin typeface="Arial" charset="0"/>
                <a:cs typeface="Arial" charset="0"/>
              </a:rPr>
              <a:t>N</a:t>
            </a:r>
            <a:r>
              <a:rPr lang="en-US" sz="3400" baseline="-25000" smtClean="0">
                <a:latin typeface="Arial" charset="0"/>
                <a:cs typeface="Arial" charset="0"/>
              </a:rPr>
              <a:t>2</a:t>
            </a:r>
            <a:r>
              <a:rPr lang="en-US" sz="3400" smtClean="0">
                <a:latin typeface="Arial" charset="0"/>
                <a:cs typeface="Arial" charset="0"/>
              </a:rPr>
              <a:t>O</a:t>
            </a:r>
            <a:r>
              <a:rPr lang="en-US" sz="3400" baseline="-25000" smtClean="0">
                <a:latin typeface="Arial" charset="0"/>
                <a:cs typeface="Arial" charset="0"/>
              </a:rPr>
              <a:t>4</a:t>
            </a:r>
            <a:r>
              <a:rPr lang="en-US" sz="3400" smtClean="0">
                <a:latin typeface="Arial" charset="0"/>
                <a:cs typeface="Arial" charset="0"/>
              </a:rPr>
              <a:t>(</a:t>
            </a:r>
            <a:r>
              <a:rPr lang="en-US" sz="3400" i="1" smtClean="0">
                <a:latin typeface="Arial" charset="0"/>
                <a:cs typeface="Arial" charset="0"/>
              </a:rPr>
              <a:t>g</a:t>
            </a:r>
            <a:r>
              <a:rPr lang="en-US" sz="3400" smtClean="0">
                <a:latin typeface="Arial" charset="0"/>
                <a:cs typeface="Arial" charset="0"/>
              </a:rPr>
              <a:t>)  ⇌  2NO</a:t>
            </a:r>
            <a:r>
              <a:rPr lang="en-US" sz="3400" baseline="-25000" smtClean="0">
                <a:latin typeface="Arial" charset="0"/>
                <a:cs typeface="Arial" charset="0"/>
              </a:rPr>
              <a:t>2</a:t>
            </a:r>
            <a:r>
              <a:rPr lang="en-US" sz="3400" smtClean="0">
                <a:latin typeface="Arial" charset="0"/>
                <a:cs typeface="Arial" charset="0"/>
              </a:rPr>
              <a:t>(</a:t>
            </a:r>
            <a:r>
              <a:rPr lang="en-US" sz="3400" i="1" smtClean="0">
                <a:latin typeface="Arial" charset="0"/>
                <a:cs typeface="Arial" charset="0"/>
              </a:rPr>
              <a:t>g</a:t>
            </a:r>
            <a:r>
              <a:rPr lang="en-US" sz="3400" smtClean="0">
                <a:latin typeface="Arial" charset="0"/>
                <a:cs typeface="Arial" charset="0"/>
              </a:rPr>
              <a:t>)</a:t>
            </a:r>
          </a:p>
          <a:p>
            <a:pPr>
              <a:spcBef>
                <a:spcPts val="2400"/>
              </a:spcBef>
            </a:pPr>
            <a:r>
              <a:rPr lang="en-US" sz="3400" i="1" smtClean="0">
                <a:latin typeface="Arial" charset="0"/>
                <a:cs typeface="Arial" charset="0"/>
              </a:rPr>
              <a:t>K</a:t>
            </a:r>
            <a:r>
              <a:rPr lang="en-US" sz="3400" baseline="-25000" smtClean="0">
                <a:latin typeface="Arial" charset="0"/>
                <a:cs typeface="Arial" charset="0"/>
              </a:rPr>
              <a:t>forward</a:t>
            </a:r>
            <a:r>
              <a:rPr lang="en-US" sz="3400" smtClean="0">
                <a:latin typeface="Arial" charset="0"/>
                <a:cs typeface="Arial" charset="0"/>
              </a:rPr>
              <a:t> = 1/</a:t>
            </a:r>
            <a:r>
              <a:rPr lang="en-US" sz="3400" i="1" smtClean="0">
                <a:latin typeface="Arial" charset="0"/>
                <a:cs typeface="Arial" charset="0"/>
              </a:rPr>
              <a:t>K</a:t>
            </a:r>
            <a:r>
              <a:rPr lang="en-US" sz="3400" baseline="-25000" smtClean="0">
                <a:latin typeface="Arial" charset="0"/>
                <a:cs typeface="Arial" charset="0"/>
              </a:rPr>
              <a:t>reverse</a:t>
            </a:r>
            <a:endParaRPr lang="en-US" sz="3400" smtClean="0">
              <a:latin typeface="Arial" charset="0"/>
              <a:cs typeface="Arial" charset="0"/>
            </a:endParaRPr>
          </a:p>
          <a:p>
            <a:pPr lvl="1">
              <a:spcBef>
                <a:spcPts val="1800"/>
              </a:spcBef>
            </a:pPr>
            <a:endParaRPr lang="en-US" sz="3400" smtClean="0">
              <a:latin typeface="Arial" charset="0"/>
              <a:cs typeface="Arial" charset="0"/>
            </a:endParaRPr>
          </a:p>
        </p:txBody>
      </p:sp>
      <p:graphicFrame>
        <p:nvGraphicFramePr>
          <p:cNvPr id="140351" name="Object 63"/>
          <p:cNvGraphicFramePr>
            <a:graphicFrameLocks noChangeAspect="1"/>
          </p:cNvGraphicFramePr>
          <p:nvPr/>
        </p:nvGraphicFramePr>
        <p:xfrm>
          <a:off x="5419725" y="1885950"/>
          <a:ext cx="3487738" cy="1563688"/>
        </p:xfrm>
        <a:graphic>
          <a:graphicData uri="http://schemas.openxmlformats.org/presentationml/2006/ole">
            <p:oleObj spid="_x0000_s140351" name="Equation" r:id="rId3" imgW="1104556" imgH="494956" progId="">
              <p:embed/>
            </p:oleObj>
          </a:graphicData>
        </a:graphic>
      </p:graphicFrame>
      <p:graphicFrame>
        <p:nvGraphicFramePr>
          <p:cNvPr id="140352" name="Object 64"/>
          <p:cNvGraphicFramePr>
            <a:graphicFrameLocks noChangeAspect="1"/>
          </p:cNvGraphicFramePr>
          <p:nvPr/>
        </p:nvGraphicFramePr>
        <p:xfrm>
          <a:off x="5553075" y="3575050"/>
          <a:ext cx="3411538" cy="1614488"/>
        </p:xfrm>
        <a:graphic>
          <a:graphicData uri="http://schemas.openxmlformats.org/presentationml/2006/ole">
            <p:oleObj spid="_x0000_s140352" name="Equation" r:id="rId4" imgW="1067168" imgH="507939" progId="">
              <p:embed/>
            </p:oleObj>
          </a:graphicData>
        </a:graphic>
      </p:graphicFrame>
      <p:sp>
        <p:nvSpPr>
          <p:cNvPr id="14035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88375" y="6629400"/>
            <a:ext cx="357188" cy="2063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220D544-91F8-4D5D-A805-70751CCE6440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Equation Multiplied by a Number</a:t>
            </a:r>
            <a:endParaRPr lang="en-US" dirty="0">
              <a:latin typeface="+mn-lt"/>
            </a:endParaRPr>
          </a:p>
        </p:txBody>
      </p:sp>
      <p:sp>
        <p:nvSpPr>
          <p:cNvPr id="717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z="3000" smtClean="0">
                <a:latin typeface="Arial" charset="0"/>
                <a:cs typeface="Arial" charset="0"/>
              </a:rPr>
              <a:t>Reaction 1:  2NO(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 + O</a:t>
            </a:r>
            <a:r>
              <a:rPr lang="en-US" sz="3000" baseline="-25000" smtClean="0">
                <a:latin typeface="Arial" charset="0"/>
                <a:cs typeface="Arial" charset="0"/>
              </a:rPr>
              <a:t>2</a:t>
            </a:r>
            <a:r>
              <a:rPr lang="en-US" sz="3000" smtClean="0">
                <a:latin typeface="Arial" charset="0"/>
                <a:cs typeface="Arial" charset="0"/>
              </a:rPr>
              <a:t>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 </a:t>
            </a:r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⇌  2NO</a:t>
            </a:r>
            <a:r>
              <a:rPr lang="en-US" sz="3000" baseline="-25000" smtClean="0">
                <a:latin typeface="Arial" charset="0"/>
                <a:ea typeface="Arial Unicode MS"/>
                <a:cs typeface="Arial Unicode MS"/>
              </a:rPr>
              <a:t>2</a:t>
            </a:r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(</a:t>
            </a:r>
            <a:r>
              <a:rPr lang="en-US" sz="3000" i="1" smtClean="0">
                <a:latin typeface="Arial" charset="0"/>
                <a:ea typeface="Arial Unicode MS"/>
                <a:cs typeface="Arial Unicode MS"/>
              </a:rPr>
              <a:t>g</a:t>
            </a:r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)</a:t>
            </a:r>
          </a:p>
          <a:p>
            <a:endParaRPr lang="en-US" sz="3000" smtClean="0">
              <a:latin typeface="Arial" charset="0"/>
              <a:ea typeface="Arial Unicode MS"/>
              <a:cs typeface="Arial Unicode MS"/>
            </a:endParaRPr>
          </a:p>
          <a:p>
            <a:endParaRPr lang="en-US" sz="3000" smtClean="0">
              <a:latin typeface="Arial" charset="0"/>
              <a:ea typeface="Arial Unicode MS"/>
              <a:cs typeface="Arial Unicode MS"/>
            </a:endParaRPr>
          </a:p>
          <a:p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Reaction 2: </a:t>
            </a:r>
            <a:r>
              <a:rPr lang="en-US" sz="3000" smtClean="0">
                <a:latin typeface="Arial" charset="0"/>
                <a:cs typeface="Arial" charset="0"/>
              </a:rPr>
              <a:t>NO(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 + ½O</a:t>
            </a:r>
            <a:r>
              <a:rPr lang="en-US" sz="3000" baseline="-25000" smtClean="0">
                <a:latin typeface="Arial" charset="0"/>
                <a:cs typeface="Arial" charset="0"/>
              </a:rPr>
              <a:t>2</a:t>
            </a:r>
            <a:r>
              <a:rPr lang="en-US" sz="3000" smtClean="0">
                <a:latin typeface="Arial" charset="0"/>
                <a:cs typeface="Arial" charset="0"/>
              </a:rPr>
              <a:t>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 </a:t>
            </a:r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⇌  NO</a:t>
            </a:r>
            <a:r>
              <a:rPr lang="en-US" sz="3000" baseline="-25000" smtClean="0">
                <a:latin typeface="Arial" charset="0"/>
                <a:ea typeface="Arial Unicode MS"/>
                <a:cs typeface="Arial Unicode MS"/>
              </a:rPr>
              <a:t>2</a:t>
            </a:r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(</a:t>
            </a:r>
            <a:r>
              <a:rPr lang="en-US" sz="3000" i="1" smtClean="0">
                <a:latin typeface="Arial" charset="0"/>
                <a:ea typeface="Arial Unicode MS"/>
                <a:cs typeface="Arial Unicode MS"/>
              </a:rPr>
              <a:t>g</a:t>
            </a:r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)</a:t>
            </a:r>
          </a:p>
          <a:p>
            <a:endParaRPr lang="en-US" sz="3000" smtClean="0">
              <a:latin typeface="Arial" charset="0"/>
              <a:ea typeface="Arial Unicode MS"/>
              <a:cs typeface="Arial Unicode MS"/>
            </a:endParaRPr>
          </a:p>
          <a:p>
            <a:endParaRPr lang="en-US" sz="3000" smtClean="0">
              <a:latin typeface="Arial" charset="0"/>
              <a:ea typeface="Arial Unicode MS"/>
              <a:cs typeface="Arial Unicode MS"/>
            </a:endParaRPr>
          </a:p>
          <a:p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Reaction 2 = ½(Reaction 1):  </a:t>
            </a:r>
            <a:r>
              <a:rPr lang="en-US" sz="3000" i="1" smtClean="0">
                <a:latin typeface="Arial" charset="0"/>
                <a:ea typeface="Arial Unicode MS"/>
                <a:cs typeface="Arial Unicode MS"/>
              </a:rPr>
              <a:t>K</a:t>
            </a:r>
            <a:r>
              <a:rPr lang="en-US" sz="3000" baseline="-25000" smtClean="0">
                <a:latin typeface="Arial" charset="0"/>
                <a:ea typeface="Arial Unicode MS"/>
                <a:cs typeface="Arial Unicode MS"/>
              </a:rPr>
              <a:t>2 </a:t>
            </a:r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= (</a:t>
            </a:r>
            <a:r>
              <a:rPr lang="en-US" sz="3000" i="1" smtClean="0">
                <a:latin typeface="Arial" charset="0"/>
                <a:ea typeface="Arial Unicode MS"/>
                <a:cs typeface="Arial Unicode MS"/>
              </a:rPr>
              <a:t>K</a:t>
            </a:r>
            <a:r>
              <a:rPr lang="en-US" sz="3000" baseline="-25000" smtClean="0">
                <a:latin typeface="Arial" charset="0"/>
                <a:ea typeface="Arial Unicode MS"/>
                <a:cs typeface="Arial Unicode MS"/>
              </a:rPr>
              <a:t>1</a:t>
            </a:r>
            <a:r>
              <a:rPr lang="en-US" sz="3000" smtClean="0">
                <a:latin typeface="Arial" charset="0"/>
                <a:ea typeface="Arial Unicode MS"/>
                <a:cs typeface="Arial Unicode MS"/>
              </a:rPr>
              <a:t>)</a:t>
            </a:r>
            <a:r>
              <a:rPr lang="en-US" sz="3000" baseline="30000" smtClean="0">
                <a:latin typeface="Arial" charset="0"/>
                <a:ea typeface="Arial Unicode MS"/>
                <a:cs typeface="Arial Unicode MS"/>
              </a:rPr>
              <a:t>1/2</a:t>
            </a:r>
            <a:endParaRPr lang="en-US" sz="3000" smtClean="0">
              <a:latin typeface="Arial" charset="0"/>
              <a:cs typeface="Arial" charset="0"/>
            </a:endParaRPr>
          </a:p>
        </p:txBody>
      </p:sp>
      <p:graphicFrame>
        <p:nvGraphicFramePr>
          <p:cNvPr id="141375" name="Object 63"/>
          <p:cNvGraphicFramePr>
            <a:graphicFrameLocks noChangeAspect="1"/>
          </p:cNvGraphicFramePr>
          <p:nvPr/>
        </p:nvGraphicFramePr>
        <p:xfrm>
          <a:off x="2974975" y="2217738"/>
          <a:ext cx="2420938" cy="1279525"/>
        </p:xfrm>
        <a:graphic>
          <a:graphicData uri="http://schemas.openxmlformats.org/presentationml/2006/ole">
            <p:oleObj spid="_x0000_s141375" name="Equation" r:id="rId3" imgW="1002535" imgH="533216" progId="">
              <p:embed/>
            </p:oleObj>
          </a:graphicData>
        </a:graphic>
      </p:graphicFrame>
      <p:graphicFrame>
        <p:nvGraphicFramePr>
          <p:cNvPr id="141376" name="Object 64"/>
          <p:cNvGraphicFramePr>
            <a:graphicFrameLocks noChangeAspect="1"/>
          </p:cNvGraphicFramePr>
          <p:nvPr/>
        </p:nvGraphicFramePr>
        <p:xfrm>
          <a:off x="2933700" y="3870325"/>
          <a:ext cx="2768600" cy="1238250"/>
        </p:xfrm>
        <a:graphic>
          <a:graphicData uri="http://schemas.openxmlformats.org/presentationml/2006/ole">
            <p:oleObj spid="_x0000_s141376" name="Equation" r:id="rId4" imgW="1104556" imgH="494956" progId="">
              <p:embed/>
            </p:oleObj>
          </a:graphicData>
        </a:graphic>
      </p:graphicFrame>
      <p:sp>
        <p:nvSpPr>
          <p:cNvPr id="14138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3031E1-FEA3-4188-AF35-2231B18CC605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Combining </a:t>
            </a:r>
            <a:r>
              <a:rPr lang="en-US" i="1" dirty="0" smtClean="0">
                <a:latin typeface="+mn-lt"/>
              </a:rPr>
              <a:t>K</a:t>
            </a:r>
            <a:r>
              <a:rPr lang="en-US" dirty="0" smtClean="0">
                <a:latin typeface="+mn-lt"/>
              </a:rPr>
              <a:t> Values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7772400" cy="3886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mtClean="0">
                <a:latin typeface="Arial" charset="0"/>
                <a:cs typeface="Arial" charset="0"/>
              </a:rPr>
              <a:t>(1)  N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  +  O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  </a:t>
            </a:r>
            <a:r>
              <a:rPr lang="en-US" smtClean="0">
                <a:latin typeface="Arial" charset="0"/>
                <a:ea typeface="Arial Unicode MS"/>
                <a:cs typeface="Arial Unicode MS"/>
              </a:rPr>
              <a:t>⇌  2NO(</a:t>
            </a:r>
            <a:r>
              <a:rPr lang="en-US" i="1" smtClean="0">
                <a:latin typeface="Arial" charset="0"/>
                <a:ea typeface="Arial Unicode MS"/>
                <a:cs typeface="Arial Unicode MS"/>
              </a:rPr>
              <a:t>g</a:t>
            </a:r>
            <a:r>
              <a:rPr lang="en-US" smtClean="0">
                <a:latin typeface="Arial" charset="0"/>
                <a:ea typeface="Arial Unicode MS"/>
                <a:cs typeface="Arial Unicode MS"/>
              </a:rPr>
              <a:t>)  </a:t>
            </a:r>
          </a:p>
          <a:p>
            <a:pPr>
              <a:spcBef>
                <a:spcPts val="1200"/>
              </a:spcBef>
            </a:pPr>
            <a:endParaRPr lang="en-US" smtClean="0">
              <a:latin typeface="Arial" charset="0"/>
              <a:ea typeface="Arial Unicode MS"/>
              <a:cs typeface="Arial Unicode MS"/>
            </a:endParaRPr>
          </a:p>
          <a:p>
            <a:pPr>
              <a:spcBef>
                <a:spcPts val="1200"/>
              </a:spcBef>
            </a:pPr>
            <a:r>
              <a:rPr lang="en-US" smtClean="0">
                <a:latin typeface="Arial" charset="0"/>
                <a:ea typeface="Arial Unicode MS"/>
                <a:cs typeface="Arial Unicode MS"/>
              </a:rPr>
              <a:t>(2)  2NO(</a:t>
            </a:r>
            <a:r>
              <a:rPr lang="en-US" i="1" smtClean="0">
                <a:latin typeface="Arial" charset="0"/>
                <a:ea typeface="Arial Unicode MS"/>
                <a:cs typeface="Arial Unicode MS"/>
              </a:rPr>
              <a:t>g</a:t>
            </a:r>
            <a:r>
              <a:rPr lang="en-US" smtClean="0">
                <a:latin typeface="Arial" charset="0"/>
                <a:ea typeface="Arial Unicode MS"/>
                <a:cs typeface="Arial Unicode MS"/>
              </a:rPr>
              <a:t>) + O</a:t>
            </a:r>
            <a:r>
              <a:rPr lang="en-US" baseline="-25000" smtClean="0">
                <a:latin typeface="Arial" charset="0"/>
                <a:ea typeface="Arial Unicode MS"/>
                <a:cs typeface="Arial Unicode MS"/>
              </a:rPr>
              <a:t>2</a:t>
            </a:r>
            <a:r>
              <a:rPr lang="en-US" smtClean="0">
                <a:latin typeface="Arial" charset="0"/>
                <a:ea typeface="Arial Unicode MS"/>
                <a:cs typeface="Arial Unicode MS"/>
              </a:rPr>
              <a:t>(</a:t>
            </a:r>
            <a:r>
              <a:rPr lang="en-US" i="1" smtClean="0">
                <a:latin typeface="Arial" charset="0"/>
                <a:ea typeface="Arial Unicode MS"/>
                <a:cs typeface="Arial Unicode MS"/>
              </a:rPr>
              <a:t>g</a:t>
            </a:r>
            <a:r>
              <a:rPr lang="en-US" smtClean="0">
                <a:latin typeface="Arial" charset="0"/>
                <a:ea typeface="Arial Unicode MS"/>
                <a:cs typeface="Arial Unicode MS"/>
              </a:rPr>
              <a:t>) ⇌ 2NO</a:t>
            </a:r>
            <a:r>
              <a:rPr lang="en-US" baseline="-25000" smtClean="0">
                <a:latin typeface="Arial" charset="0"/>
                <a:ea typeface="Arial Unicode MS"/>
                <a:cs typeface="Arial Unicode MS"/>
              </a:rPr>
              <a:t>2</a:t>
            </a:r>
            <a:r>
              <a:rPr lang="en-US" smtClean="0">
                <a:latin typeface="Arial" charset="0"/>
                <a:ea typeface="Arial Unicode MS"/>
                <a:cs typeface="Arial Unicode MS"/>
              </a:rPr>
              <a:t>(</a:t>
            </a:r>
            <a:r>
              <a:rPr lang="en-US" i="1" smtClean="0">
                <a:latin typeface="Arial" charset="0"/>
                <a:ea typeface="Arial Unicode MS"/>
                <a:cs typeface="Arial Unicode MS"/>
              </a:rPr>
              <a:t>g</a:t>
            </a:r>
            <a:r>
              <a:rPr lang="en-US" smtClean="0">
                <a:latin typeface="Arial" charset="0"/>
                <a:ea typeface="Arial Unicode MS"/>
                <a:cs typeface="Arial Unicode MS"/>
              </a:rPr>
              <a:t>)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charset="0"/>
              <a:ea typeface="Arial Unicode MS"/>
              <a:cs typeface="Arial Unicode MS"/>
            </a:endParaRPr>
          </a:p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  <a:ea typeface="Arial Unicode MS"/>
                <a:cs typeface="Arial Unicode MS"/>
              </a:rPr>
              <a:t>(3)  N</a:t>
            </a:r>
            <a:r>
              <a:rPr lang="en-US" baseline="-25000" smtClean="0">
                <a:latin typeface="Arial" charset="0"/>
                <a:ea typeface="Arial Unicode MS"/>
                <a:cs typeface="Arial Unicode MS"/>
              </a:rPr>
              <a:t>2</a:t>
            </a:r>
            <a:r>
              <a:rPr lang="en-US" smtClean="0">
                <a:latin typeface="Arial" charset="0"/>
                <a:ea typeface="Arial Unicode MS"/>
                <a:cs typeface="Arial Unicode MS"/>
              </a:rPr>
              <a:t>(</a:t>
            </a:r>
            <a:r>
              <a:rPr lang="en-US" i="1" smtClean="0">
                <a:latin typeface="Arial" charset="0"/>
                <a:ea typeface="Arial Unicode MS"/>
                <a:cs typeface="Arial Unicode MS"/>
              </a:rPr>
              <a:t>g</a:t>
            </a:r>
            <a:r>
              <a:rPr lang="en-US" smtClean="0">
                <a:latin typeface="Arial" charset="0"/>
                <a:ea typeface="Arial Unicode MS"/>
                <a:cs typeface="Arial Unicode MS"/>
              </a:rPr>
              <a:t>)  + 2O</a:t>
            </a:r>
            <a:r>
              <a:rPr lang="en-US" baseline="-25000" smtClean="0">
                <a:latin typeface="Arial" charset="0"/>
                <a:ea typeface="Arial Unicode MS"/>
                <a:cs typeface="Arial Unicode MS"/>
              </a:rPr>
              <a:t>2</a:t>
            </a:r>
            <a:r>
              <a:rPr lang="en-US" smtClean="0">
                <a:latin typeface="Arial" charset="0"/>
                <a:ea typeface="Arial Unicode MS"/>
                <a:cs typeface="Arial Unicode MS"/>
              </a:rPr>
              <a:t>(</a:t>
            </a:r>
            <a:r>
              <a:rPr lang="en-US" i="1" smtClean="0">
                <a:latin typeface="Arial" charset="0"/>
                <a:ea typeface="Arial Unicode MS"/>
                <a:cs typeface="Arial Unicode MS"/>
              </a:rPr>
              <a:t>g</a:t>
            </a:r>
            <a:r>
              <a:rPr lang="en-US" smtClean="0">
                <a:latin typeface="Arial" charset="0"/>
                <a:ea typeface="Arial Unicode MS"/>
                <a:cs typeface="Arial Unicode MS"/>
              </a:rPr>
              <a:t>) ⇌  2NO</a:t>
            </a:r>
            <a:r>
              <a:rPr lang="en-US" baseline="-25000" smtClean="0">
                <a:latin typeface="Arial" charset="0"/>
                <a:ea typeface="Arial Unicode MS"/>
                <a:cs typeface="Arial Unicode MS"/>
              </a:rPr>
              <a:t>2</a:t>
            </a:r>
            <a:r>
              <a:rPr lang="en-US" smtClean="0">
                <a:latin typeface="Arial" charset="0"/>
                <a:ea typeface="Arial Unicode MS"/>
                <a:cs typeface="Arial Unicode MS"/>
              </a:rPr>
              <a:t>(</a:t>
            </a:r>
            <a:r>
              <a:rPr lang="en-US" i="1" smtClean="0">
                <a:latin typeface="Arial" charset="0"/>
                <a:ea typeface="Arial Unicode MS"/>
                <a:cs typeface="Arial Unicode MS"/>
              </a:rPr>
              <a:t>g</a:t>
            </a:r>
            <a:r>
              <a:rPr lang="en-US" smtClean="0">
                <a:latin typeface="Arial" charset="0"/>
                <a:ea typeface="Arial Unicode MS"/>
                <a:cs typeface="Arial Unicode MS"/>
              </a:rPr>
              <a:t>)</a:t>
            </a:r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142429" name="Object 93"/>
          <p:cNvGraphicFramePr>
            <a:graphicFrameLocks noChangeAspect="1"/>
          </p:cNvGraphicFramePr>
          <p:nvPr/>
        </p:nvGraphicFramePr>
        <p:xfrm>
          <a:off x="6483350" y="1660525"/>
          <a:ext cx="2146300" cy="1263650"/>
        </p:xfrm>
        <a:graphic>
          <a:graphicData uri="http://schemas.openxmlformats.org/presentationml/2006/ole">
            <p:oleObj spid="_x0000_s142429" name="Equation" r:id="rId4" imgW="863692" imgH="507633" progId="">
              <p:embed/>
            </p:oleObj>
          </a:graphicData>
        </a:graphic>
      </p:graphicFrame>
      <p:graphicFrame>
        <p:nvGraphicFramePr>
          <p:cNvPr id="142430" name="Object 94"/>
          <p:cNvGraphicFramePr>
            <a:graphicFrameLocks noChangeAspect="1"/>
          </p:cNvGraphicFramePr>
          <p:nvPr/>
        </p:nvGraphicFramePr>
        <p:xfrm>
          <a:off x="6564313" y="3017838"/>
          <a:ext cx="2278062" cy="1254125"/>
        </p:xfrm>
        <a:graphic>
          <a:graphicData uri="http://schemas.openxmlformats.org/presentationml/2006/ole">
            <p:oleObj spid="_x0000_s142430" name="Equation" r:id="rId5" imgW="965108" imgH="533538" progId="">
              <p:embed/>
            </p:oleObj>
          </a:graphicData>
        </a:graphic>
      </p:graphicFrame>
      <p:cxnSp>
        <p:nvCxnSpPr>
          <p:cNvPr id="142436" name="Straight Connector 7"/>
          <p:cNvCxnSpPr>
            <a:cxnSpLocks noChangeShapeType="1"/>
          </p:cNvCxnSpPr>
          <p:nvPr/>
        </p:nvCxnSpPr>
        <p:spPr bwMode="auto">
          <a:xfrm>
            <a:off x="1066800" y="4114800"/>
            <a:ext cx="5334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V="1">
            <a:off x="1524000" y="3352800"/>
            <a:ext cx="1371600" cy="381000"/>
          </a:xfrm>
          <a:prstGeom prst="straightConnector1">
            <a:avLst/>
          </a:prstGeom>
          <a:noFill/>
          <a:ln w="25400">
            <a:solidFill>
              <a:srgbClr val="FD0517"/>
            </a:solidFill>
            <a:round/>
            <a:headEnd/>
            <a:tailEnd type="arrow" w="med" len="med"/>
          </a:ln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4724400" y="2057400"/>
            <a:ext cx="1143000" cy="381000"/>
          </a:xfrm>
          <a:prstGeom prst="straightConnector1">
            <a:avLst/>
          </a:prstGeom>
          <a:noFill/>
          <a:ln w="25400">
            <a:solidFill>
              <a:srgbClr val="FD0517"/>
            </a:solidFill>
            <a:round/>
            <a:headEnd/>
            <a:tailEnd type="arrow" w="med" len="med"/>
          </a:ln>
        </p:spPr>
      </p:cxnSp>
      <p:graphicFrame>
        <p:nvGraphicFramePr>
          <p:cNvPr id="14" name="Object 95"/>
          <p:cNvGraphicFramePr>
            <a:graphicFrameLocks noChangeAspect="1"/>
          </p:cNvGraphicFramePr>
          <p:nvPr/>
        </p:nvGraphicFramePr>
        <p:xfrm>
          <a:off x="976313" y="4965700"/>
          <a:ext cx="7116762" cy="1308100"/>
        </p:xfrm>
        <a:graphic>
          <a:graphicData uri="http://schemas.openxmlformats.org/presentationml/2006/ole">
            <p:oleObj spid="_x0000_s142431" name="Equation" r:id="rId6" imgW="2894773" imgH="533538" progId="">
              <p:embed/>
            </p:oleObj>
          </a:graphicData>
        </a:graphic>
      </p:graphicFrame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V="1">
            <a:off x="4495800" y="5715000"/>
            <a:ext cx="914400" cy="381000"/>
          </a:xfrm>
          <a:prstGeom prst="straightConnector1">
            <a:avLst/>
          </a:prstGeom>
          <a:noFill/>
          <a:ln w="25400">
            <a:solidFill>
              <a:srgbClr val="FD0517"/>
            </a:solidFill>
            <a:round/>
            <a:headEnd/>
            <a:tailEnd type="arrow" w="med" len="med"/>
          </a:ln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V="1">
            <a:off x="3124200" y="5181600"/>
            <a:ext cx="838200" cy="381000"/>
          </a:xfrm>
          <a:prstGeom prst="straightConnector1">
            <a:avLst/>
          </a:prstGeom>
          <a:noFill/>
          <a:ln w="25400">
            <a:solidFill>
              <a:srgbClr val="FD0517"/>
            </a:solidFill>
            <a:round/>
            <a:headEnd/>
            <a:tailEnd type="arrow" w="med" len="med"/>
          </a:ln>
        </p:spPr>
      </p:cxnSp>
      <p:sp>
        <p:nvSpPr>
          <p:cNvPr id="14244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08A078-D261-4D37-B15D-CB8C6F5685D0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924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900" dirty="0" smtClean="0">
                <a:latin typeface="Arial"/>
                <a:cs typeface="Arial"/>
              </a:rPr>
              <a:t>Practice: Relationships between </a:t>
            </a:r>
            <a:r>
              <a:rPr lang="en-US" sz="3900" i="1" dirty="0" smtClean="0">
                <a:latin typeface="Arial"/>
                <a:cs typeface="Arial"/>
              </a:rPr>
              <a:t>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305800" cy="2590800"/>
          </a:xfrm>
        </p:spPr>
        <p:txBody>
          <a:bodyPr/>
          <a:lstStyle/>
          <a:p>
            <a:pPr marL="182880" indent="-182880" eaLnBrk="1" hangingPunct="1">
              <a:spcBef>
                <a:spcPts val="300"/>
              </a:spcBef>
              <a:buFontTx/>
              <a:buNone/>
              <a:defRPr/>
            </a:pPr>
            <a:r>
              <a:rPr lang="en-US" dirty="0" smtClean="0">
                <a:latin typeface="Arial"/>
                <a:cs typeface="Arial"/>
              </a:rPr>
              <a:t>Given:  N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O</a:t>
            </a:r>
            <a:r>
              <a:rPr lang="en-US" baseline="-25000" dirty="0" smtClean="0">
                <a:latin typeface="Arial"/>
                <a:cs typeface="Arial"/>
              </a:rPr>
              <a:t>4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i="1" dirty="0" smtClean="0">
                <a:latin typeface="Arial"/>
                <a:cs typeface="Arial"/>
              </a:rPr>
              <a:t>g</a:t>
            </a:r>
            <a:r>
              <a:rPr lang="en-US" dirty="0" smtClean="0">
                <a:latin typeface="Arial"/>
                <a:cs typeface="Arial"/>
              </a:rPr>
              <a:t>) </a:t>
            </a:r>
            <a:r>
              <a:rPr lang="en-US" dirty="0">
                <a:latin typeface="Arial"/>
                <a:cs typeface="Arial"/>
              </a:rPr>
              <a:t>⇌</a:t>
            </a:r>
            <a:r>
              <a:rPr lang="en-US" dirty="0" smtClean="0">
                <a:latin typeface="Arial"/>
                <a:cs typeface="Arial"/>
              </a:rPr>
              <a:t>  2NO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i="1" dirty="0" smtClean="0">
                <a:latin typeface="Arial"/>
                <a:cs typeface="Arial"/>
              </a:rPr>
              <a:t>g</a:t>
            </a:r>
            <a:r>
              <a:rPr lang="en-US" dirty="0" smtClean="0">
                <a:latin typeface="Arial"/>
                <a:cs typeface="Arial"/>
              </a:rPr>
              <a:t>)   </a:t>
            </a:r>
            <a:r>
              <a:rPr lang="en-US" i="1" dirty="0" err="1" smtClean="0">
                <a:latin typeface="Arial"/>
                <a:cs typeface="Arial"/>
              </a:rPr>
              <a:t>K</a:t>
            </a:r>
            <a:r>
              <a:rPr lang="en-US" baseline="-25000" dirty="0" err="1" smtClean="0"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 = 4.63 × 10</a:t>
            </a:r>
            <a:r>
              <a:rPr lang="en-US" baseline="30000" dirty="0" smtClean="0">
                <a:latin typeface="Arial"/>
                <a:cs typeface="Arial"/>
              </a:rPr>
              <a:t>-3</a:t>
            </a:r>
          </a:p>
          <a:p>
            <a:pPr marL="182880" indent="-182880" eaLnBrk="1" hangingPunct="1">
              <a:spcBef>
                <a:spcPts val="300"/>
              </a:spcBef>
              <a:buFontTx/>
              <a:buNone/>
              <a:defRPr/>
            </a:pPr>
            <a:endParaRPr lang="en-US" baseline="30000" dirty="0" smtClean="0">
              <a:latin typeface="Arial"/>
              <a:cs typeface="Arial"/>
            </a:endParaRPr>
          </a:p>
          <a:p>
            <a:pPr marL="609600" indent="-609600" eaLnBrk="1" hangingPunct="1">
              <a:spcBef>
                <a:spcPts val="300"/>
              </a:spcBef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lang="en-US" sz="3000" dirty="0" smtClean="0">
                <a:solidFill>
                  <a:srgbClr val="000000"/>
                </a:solidFill>
                <a:latin typeface="Arial"/>
                <a:cs typeface="Arial"/>
              </a:rPr>
              <a:t>)    </a:t>
            </a:r>
            <a:r>
              <a:rPr lang="en-US" sz="3000" dirty="0" smtClean="0">
                <a:latin typeface="Arial"/>
                <a:cs typeface="Arial"/>
              </a:rPr>
              <a:t>Determine the </a:t>
            </a:r>
            <a:r>
              <a:rPr lang="en-US" sz="3000" i="1" dirty="0" err="1" smtClean="0">
                <a:latin typeface="Arial"/>
                <a:cs typeface="Arial"/>
              </a:rPr>
              <a:t>K</a:t>
            </a:r>
            <a:r>
              <a:rPr lang="en-US" sz="3000" baseline="-25000" dirty="0" err="1" smtClean="0">
                <a:latin typeface="Arial"/>
                <a:cs typeface="Arial"/>
              </a:rPr>
              <a:t>c</a:t>
            </a:r>
            <a:r>
              <a:rPr lang="en-US" sz="3000" dirty="0" smtClean="0">
                <a:latin typeface="Arial"/>
                <a:cs typeface="Arial"/>
              </a:rPr>
              <a:t> for the reaction:</a:t>
            </a:r>
          </a:p>
          <a:p>
            <a:pPr marL="609600" indent="-609600" eaLnBrk="1" hangingPunct="1">
              <a:spcBef>
                <a:spcPts val="300"/>
              </a:spcBef>
              <a:buFontTx/>
              <a:buNone/>
              <a:defRPr/>
            </a:pPr>
            <a:r>
              <a:rPr lang="en-US" sz="3000" dirty="0" smtClean="0">
                <a:latin typeface="Arial"/>
                <a:cs typeface="Arial"/>
              </a:rPr>
              <a:t>	 2NO</a:t>
            </a:r>
            <a:r>
              <a:rPr lang="en-US" sz="3000" baseline="-25000" dirty="0" smtClean="0">
                <a:latin typeface="Arial"/>
                <a:cs typeface="Arial"/>
              </a:rPr>
              <a:t>2</a:t>
            </a:r>
            <a:r>
              <a:rPr lang="en-US" sz="3000" dirty="0" smtClean="0">
                <a:latin typeface="Arial"/>
                <a:cs typeface="Arial"/>
              </a:rPr>
              <a:t>(</a:t>
            </a:r>
            <a:r>
              <a:rPr lang="en-US" sz="3000" i="1" dirty="0" smtClean="0">
                <a:latin typeface="Arial"/>
                <a:cs typeface="Arial"/>
              </a:rPr>
              <a:t>g</a:t>
            </a:r>
            <a:r>
              <a:rPr lang="en-US" sz="3000" dirty="0" smtClean="0">
                <a:latin typeface="Arial"/>
                <a:cs typeface="Arial"/>
              </a:rPr>
              <a:t>) </a:t>
            </a:r>
            <a:r>
              <a:rPr lang="en-US" sz="2800" dirty="0">
                <a:latin typeface="Arial"/>
                <a:cs typeface="Arial"/>
              </a:rPr>
              <a:t>⇌</a:t>
            </a:r>
            <a:r>
              <a:rPr lang="en-US" sz="3000" dirty="0" smtClean="0">
                <a:latin typeface="Arial"/>
                <a:cs typeface="Arial"/>
              </a:rPr>
              <a:t> N</a:t>
            </a:r>
            <a:r>
              <a:rPr lang="en-US" sz="3000" baseline="-25000" dirty="0" smtClean="0">
                <a:latin typeface="Arial"/>
                <a:cs typeface="Arial"/>
              </a:rPr>
              <a:t>2</a:t>
            </a:r>
            <a:r>
              <a:rPr lang="en-US" sz="3000" dirty="0" smtClean="0">
                <a:latin typeface="Arial"/>
                <a:cs typeface="Arial"/>
              </a:rPr>
              <a:t>O</a:t>
            </a:r>
            <a:r>
              <a:rPr lang="en-US" sz="3000" baseline="-25000" dirty="0" smtClean="0">
                <a:latin typeface="Arial"/>
                <a:cs typeface="Arial"/>
              </a:rPr>
              <a:t>4</a:t>
            </a:r>
            <a:r>
              <a:rPr lang="en-US" sz="3000" dirty="0" smtClean="0">
                <a:latin typeface="Arial"/>
                <a:cs typeface="Arial"/>
              </a:rPr>
              <a:t>(</a:t>
            </a:r>
            <a:r>
              <a:rPr lang="en-US" sz="3000" i="1" dirty="0" smtClean="0">
                <a:latin typeface="Arial"/>
                <a:cs typeface="Arial"/>
              </a:rPr>
              <a:t>g</a:t>
            </a:r>
            <a:r>
              <a:rPr lang="en-US" sz="3000" dirty="0" smtClean="0">
                <a:latin typeface="Arial"/>
                <a:cs typeface="Arial"/>
              </a:rPr>
              <a:t>) </a:t>
            </a:r>
          </a:p>
          <a:p>
            <a:pPr marL="609600" indent="-609600" eaLnBrk="1" hangingPunct="1">
              <a:spcBef>
                <a:spcPts val="300"/>
              </a:spcBef>
              <a:buFont typeface="Times" pitchFamily="8" charset="0"/>
              <a:buAutoNum type="alphaLcParenR" startAt="2"/>
              <a:defRPr/>
            </a:pPr>
            <a:r>
              <a:rPr lang="en-US" sz="3000" dirty="0" smtClean="0">
                <a:latin typeface="Arial"/>
                <a:cs typeface="Arial"/>
              </a:rPr>
              <a:t>Determine the </a:t>
            </a:r>
            <a:r>
              <a:rPr lang="en-US" sz="3000" i="1" dirty="0" err="1" smtClean="0">
                <a:latin typeface="Arial"/>
                <a:cs typeface="Arial"/>
              </a:rPr>
              <a:t>K</a:t>
            </a:r>
            <a:r>
              <a:rPr lang="en-US" sz="3000" baseline="-25000" dirty="0" err="1" smtClean="0">
                <a:latin typeface="Arial"/>
                <a:cs typeface="Arial"/>
              </a:rPr>
              <a:t>c</a:t>
            </a:r>
            <a:r>
              <a:rPr lang="en-US" sz="3000" dirty="0" smtClean="0">
                <a:latin typeface="Arial"/>
                <a:cs typeface="Arial"/>
              </a:rPr>
              <a:t> for the reaction:</a:t>
            </a:r>
          </a:p>
          <a:p>
            <a:pPr marL="609600" indent="-609600" eaLnBrk="1" hangingPunct="1">
              <a:spcBef>
                <a:spcPts val="300"/>
              </a:spcBef>
              <a:buFont typeface="Times" pitchFamily="8" charset="0"/>
              <a:buNone/>
              <a:defRPr/>
            </a:pPr>
            <a:r>
              <a:rPr lang="en-US" sz="3000" dirty="0" smtClean="0">
                <a:latin typeface="Arial"/>
                <a:cs typeface="Arial"/>
              </a:rPr>
              <a:t>	NO</a:t>
            </a:r>
            <a:r>
              <a:rPr lang="en-US" sz="3000" baseline="-25000" dirty="0" smtClean="0">
                <a:latin typeface="Arial"/>
                <a:cs typeface="Arial"/>
              </a:rPr>
              <a:t>2</a:t>
            </a:r>
            <a:r>
              <a:rPr lang="en-US" sz="3000" dirty="0" smtClean="0">
                <a:latin typeface="Arial"/>
                <a:cs typeface="Arial"/>
              </a:rPr>
              <a:t>(</a:t>
            </a:r>
            <a:r>
              <a:rPr lang="en-US" sz="3000" i="1" dirty="0" smtClean="0">
                <a:latin typeface="Arial"/>
                <a:cs typeface="Arial"/>
              </a:rPr>
              <a:t>g</a:t>
            </a:r>
            <a:r>
              <a:rPr lang="en-US" sz="3000" dirty="0" smtClean="0">
                <a:latin typeface="Arial"/>
                <a:cs typeface="Arial"/>
              </a:rPr>
              <a:t>) </a:t>
            </a:r>
            <a:r>
              <a:rPr lang="en-US" sz="2800" dirty="0">
                <a:latin typeface="Arial"/>
                <a:cs typeface="Arial"/>
              </a:rPr>
              <a:t>⇌</a:t>
            </a:r>
            <a:r>
              <a:rPr lang="en-US" sz="3000" dirty="0" smtClean="0">
                <a:latin typeface="Arial"/>
                <a:cs typeface="Arial"/>
              </a:rPr>
              <a:t> ½ N</a:t>
            </a:r>
            <a:r>
              <a:rPr lang="en-US" sz="3000" baseline="-25000" dirty="0" smtClean="0">
                <a:latin typeface="Arial"/>
                <a:cs typeface="Arial"/>
              </a:rPr>
              <a:t>2</a:t>
            </a:r>
            <a:r>
              <a:rPr lang="en-US" sz="3000" dirty="0" smtClean="0">
                <a:latin typeface="Arial"/>
                <a:cs typeface="Arial"/>
              </a:rPr>
              <a:t>O</a:t>
            </a:r>
            <a:r>
              <a:rPr lang="en-US" sz="3000" baseline="-25000" dirty="0" smtClean="0">
                <a:latin typeface="Arial"/>
                <a:cs typeface="Arial"/>
              </a:rPr>
              <a:t>4</a:t>
            </a:r>
            <a:r>
              <a:rPr lang="en-US" sz="3000" dirty="0" smtClean="0">
                <a:latin typeface="Arial"/>
                <a:cs typeface="Arial"/>
              </a:rPr>
              <a:t>(</a:t>
            </a:r>
            <a:r>
              <a:rPr lang="en-US" sz="3000" i="1" dirty="0" smtClean="0">
                <a:latin typeface="Arial"/>
                <a:cs typeface="Arial"/>
              </a:rPr>
              <a:t>g</a:t>
            </a:r>
            <a:r>
              <a:rPr lang="en-US" sz="3000" dirty="0" smtClean="0">
                <a:latin typeface="Arial"/>
                <a:cs typeface="Arial"/>
              </a:rPr>
              <a:t>) </a:t>
            </a:r>
          </a:p>
          <a:p>
            <a:pPr marL="609600" indent="-609600" eaLnBrk="1" hangingPunct="1">
              <a:buFont typeface="Times" pitchFamily="8" charset="0"/>
              <a:buChar char="•"/>
              <a:defRPr/>
            </a:pP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144389" name="TextBox 5"/>
          <p:cNvSpPr txBox="1">
            <a:spLocks noChangeArrowheads="1"/>
          </p:cNvSpPr>
          <p:nvPr/>
        </p:nvSpPr>
        <p:spPr bwMode="auto">
          <a:xfrm>
            <a:off x="1066800" y="4741863"/>
            <a:ext cx="4916488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3366FF"/>
                </a:solidFill>
                <a:ea typeface="ＭＳ Ｐゴシック" charset="-128"/>
              </a:rPr>
              <a:t> </a:t>
            </a: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Collect and Organize: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Analyze: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Solve: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Think about It:</a:t>
            </a:r>
          </a:p>
        </p:txBody>
      </p:sp>
      <p:sp>
        <p:nvSpPr>
          <p:cNvPr id="14439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BA5E2A-9A49-4E7D-96D6-AB38898C463C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6581775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Chapter Outline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643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326760-573C-4D97-89DD-F4308DB1AB99}" type="slidenum">
              <a:rPr lang="en-US"/>
              <a:pPr/>
              <a:t>24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" y="13716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3200" b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14.1  The Dynamics of Chemical Equilibrium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14.2  Writing Equilibrium Constant Expressions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14.3  Relationships between </a:t>
            </a:r>
            <a:r>
              <a:rPr lang="en-US" sz="2600" i="1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  <a:r>
              <a:rPr lang="en-US" sz="2600" baseline="-250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c</a:t>
            </a: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 and </a:t>
            </a:r>
            <a:r>
              <a:rPr lang="en-US" sz="2600" i="1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  <a:r>
              <a:rPr lang="en-US" sz="2600" baseline="-250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p</a:t>
            </a: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 Values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14.4  Manipulating Equilibrium Constant Expressions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FF"/>
                </a:solidFill>
                <a:latin typeface="+mn-lt"/>
                <a:cs typeface="Wingdings" charset="2"/>
              </a:rPr>
              <a:t>14.5  Equilibrium Constants and Reaction Quotients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14.6  Heterogeneous </a:t>
            </a:r>
            <a:r>
              <a:rPr lang="en-US" sz="26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Equilibria</a:t>
            </a:r>
            <a:endParaRPr lang="en-US" sz="2600" dirty="0" smtClean="0">
              <a:solidFill>
                <a:srgbClr val="000000"/>
              </a:solidFill>
              <a:latin typeface="+mn-lt"/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14.7  Le Châtelier’s Principle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14.8  Calculations Based on </a:t>
            </a:r>
            <a:r>
              <a:rPr lang="en-US" sz="2600" i="1" dirty="0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14.9  Equilibrium and Thermodynamics</a:t>
            </a:r>
            <a:endParaRPr lang="en-US" sz="2600" dirty="0">
              <a:solidFill>
                <a:srgbClr val="000000"/>
              </a:solidFill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14.10  Changing </a:t>
            </a:r>
            <a:r>
              <a:rPr lang="en-US" sz="2600" i="1" dirty="0" smtClean="0">
                <a:solidFill>
                  <a:srgbClr val="000000"/>
                </a:solidFill>
                <a:cs typeface="Wingdings" charset="2"/>
              </a:rPr>
              <a:t>K</a:t>
            </a: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 with Changing Temperature</a:t>
            </a:r>
            <a:endParaRPr lang="en-US" sz="2600" dirty="0">
              <a:solidFill>
                <a:srgbClr val="000000"/>
              </a:solidFill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endParaRPr lang="en-US" sz="2600" dirty="0" smtClean="0">
              <a:solidFill>
                <a:srgbClr val="000000"/>
              </a:solidFill>
              <a:latin typeface="+mn-lt"/>
              <a:cs typeface="Wingdings" charset="2"/>
            </a:endParaRPr>
          </a:p>
          <a:p>
            <a:pPr eaLnBrk="1" hangingPunct="1">
              <a:defRPr/>
            </a:pPr>
            <a:endParaRPr lang="en-US" sz="2600" dirty="0">
              <a:solidFill>
                <a:srgbClr val="000000"/>
              </a:solidFill>
              <a:latin typeface="+mn-lt"/>
              <a:cs typeface="Wingdings" charset="2"/>
            </a:endParaRPr>
          </a:p>
        </p:txBody>
      </p:sp>
      <p:pic>
        <p:nvPicPr>
          <p:cNvPr id="14643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1150" y="3957638"/>
            <a:ext cx="2074863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Reaction Quotient</a:t>
            </a: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910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b="1" smtClean="0">
                <a:solidFill>
                  <a:srgbClr val="0000FF"/>
                </a:solidFill>
                <a:latin typeface="Arial" charset="0"/>
                <a:cs typeface="Arial" charset="0"/>
              </a:rPr>
              <a:t>Reaction Quotient (</a:t>
            </a:r>
            <a:r>
              <a:rPr lang="en-US" b="1" i="1" smtClean="0">
                <a:solidFill>
                  <a:srgbClr val="0000FF"/>
                </a:solidFill>
                <a:latin typeface="Arial" charset="0"/>
                <a:cs typeface="Arial" charset="0"/>
              </a:rPr>
              <a:t>Q</a:t>
            </a:r>
            <a:r>
              <a:rPr lang="en-US" b="1" smtClean="0">
                <a:solidFill>
                  <a:srgbClr val="0000FF"/>
                </a:solidFill>
                <a:latin typeface="Arial" charset="0"/>
                <a:cs typeface="Arial" charset="0"/>
              </a:rPr>
              <a:t>):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3000" smtClean="0">
                <a:latin typeface="Arial" charset="0"/>
                <a:cs typeface="Arial" charset="0"/>
              </a:rPr>
              <a:t>Numerical value of the mass action expression for </a:t>
            </a:r>
            <a:r>
              <a:rPr lang="en-US" sz="3000" i="1" smtClean="0">
                <a:latin typeface="Arial" charset="0"/>
                <a:cs typeface="Arial" charset="0"/>
              </a:rPr>
              <a:t>any values </a:t>
            </a:r>
            <a:r>
              <a:rPr lang="en-US" sz="3000" smtClean="0">
                <a:latin typeface="Arial" charset="0"/>
                <a:cs typeface="Arial" charset="0"/>
              </a:rPr>
              <a:t>of concentrations (or partial pressures) of the reactants and products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3000" smtClean="0">
                <a:latin typeface="Arial" charset="0"/>
                <a:cs typeface="Arial" charset="0"/>
              </a:rPr>
              <a:t>At equilibrium:  </a:t>
            </a:r>
            <a:r>
              <a:rPr lang="en-US" sz="3000" i="1" smtClean="0">
                <a:latin typeface="Arial" charset="0"/>
                <a:cs typeface="Arial" charset="0"/>
              </a:rPr>
              <a:t>Q</a:t>
            </a:r>
            <a:r>
              <a:rPr lang="en-US" sz="3000" smtClean="0">
                <a:latin typeface="Arial" charset="0"/>
                <a:cs typeface="Arial" charset="0"/>
              </a:rPr>
              <a:t> = </a:t>
            </a:r>
            <a:r>
              <a:rPr lang="en-US" sz="3000" i="1" smtClean="0">
                <a:latin typeface="Arial" charset="0"/>
                <a:cs typeface="Arial" charset="0"/>
              </a:rPr>
              <a:t>K</a:t>
            </a:r>
          </a:p>
          <a:p>
            <a:pPr eaLnBrk="1" hangingPunct="1">
              <a:spcBef>
                <a:spcPts val="600"/>
              </a:spcBef>
            </a:pPr>
            <a:r>
              <a:rPr lang="en-US" sz="3400" smtClean="0">
                <a:latin typeface="Arial" charset="0"/>
                <a:cs typeface="Arial" charset="0"/>
              </a:rPr>
              <a:t>Value of </a:t>
            </a:r>
            <a:r>
              <a:rPr lang="en-US" sz="3400" i="1" smtClean="0">
                <a:latin typeface="Arial" charset="0"/>
                <a:cs typeface="Arial" charset="0"/>
              </a:rPr>
              <a:t>Q</a:t>
            </a:r>
            <a:r>
              <a:rPr lang="en-US" sz="3400" smtClean="0">
                <a:latin typeface="Arial" charset="0"/>
                <a:cs typeface="Arial" charset="0"/>
              </a:rPr>
              <a:t> indicates how reaction is proceeding (if at equilibrium, or not)</a:t>
            </a:r>
          </a:p>
        </p:txBody>
      </p:sp>
      <p:sp>
        <p:nvSpPr>
          <p:cNvPr id="14848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572EC2-1C25-4832-AB6E-E3D24D951B4A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Arial"/>
              </a:rPr>
              <a:t>Comparing </a:t>
            </a:r>
            <a:r>
              <a:rPr lang="en-US" i="1" dirty="0" smtClean="0">
                <a:cs typeface="Arial"/>
              </a:rPr>
              <a:t>Q</a:t>
            </a:r>
            <a:r>
              <a:rPr lang="en-US" dirty="0" smtClean="0">
                <a:cs typeface="Arial"/>
              </a:rPr>
              <a:t> with </a:t>
            </a:r>
            <a:r>
              <a:rPr lang="en-US" i="1" dirty="0" smtClean="0">
                <a:cs typeface="Arial"/>
              </a:rPr>
              <a:t>K</a:t>
            </a: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2362200" y="2590800"/>
            <a:ext cx="152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533" name="TextBox 5"/>
          <p:cNvSpPr txBox="1">
            <a:spLocks noChangeArrowheads="1"/>
          </p:cNvSpPr>
          <p:nvPr/>
        </p:nvSpPr>
        <p:spPr bwMode="auto">
          <a:xfrm>
            <a:off x="1076325" y="1447800"/>
            <a:ext cx="6910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ea typeface="ＭＳ Ｐゴシック" charset="-128"/>
              </a:rPr>
              <a:t>H</a:t>
            </a:r>
            <a:r>
              <a:rPr lang="en-US" sz="3200" baseline="-25000">
                <a:ea typeface="ＭＳ Ｐゴシック" charset="-128"/>
              </a:rPr>
              <a:t>2</a:t>
            </a:r>
            <a:r>
              <a:rPr lang="en-US" sz="3200">
                <a:ea typeface="ＭＳ Ｐゴシック" charset="-128"/>
              </a:rPr>
              <a:t>O(</a:t>
            </a:r>
            <a:r>
              <a:rPr lang="en-US" sz="3200" i="1">
                <a:ea typeface="ＭＳ Ｐゴシック" charset="-128"/>
              </a:rPr>
              <a:t>g</a:t>
            </a:r>
            <a:r>
              <a:rPr lang="en-US" sz="3200">
                <a:ea typeface="ＭＳ Ｐゴシック" charset="-128"/>
              </a:rPr>
              <a:t>)  +  CO(</a:t>
            </a:r>
            <a:r>
              <a:rPr lang="en-US" sz="3200" i="1">
                <a:ea typeface="ＭＳ Ｐゴシック" charset="-128"/>
              </a:rPr>
              <a:t>g</a:t>
            </a:r>
            <a:r>
              <a:rPr lang="en-US" sz="3200">
                <a:ea typeface="ＭＳ Ｐゴシック" charset="-128"/>
              </a:rPr>
              <a:t>)  ⇌  H</a:t>
            </a:r>
            <a:r>
              <a:rPr lang="en-US" sz="3200" baseline="-25000">
                <a:ea typeface="ＭＳ Ｐゴシック" charset="-128"/>
              </a:rPr>
              <a:t>2</a:t>
            </a:r>
            <a:r>
              <a:rPr lang="en-US" sz="3200">
                <a:ea typeface="ＭＳ Ｐゴシック" charset="-128"/>
              </a:rPr>
              <a:t>(</a:t>
            </a:r>
            <a:r>
              <a:rPr lang="en-US" sz="3200" i="1">
                <a:ea typeface="ＭＳ Ｐゴシック" charset="-128"/>
              </a:rPr>
              <a:t>g</a:t>
            </a:r>
            <a:r>
              <a:rPr lang="en-US" sz="3200">
                <a:ea typeface="ＭＳ Ｐゴシック" charset="-128"/>
              </a:rPr>
              <a:t>)  +  CO</a:t>
            </a:r>
            <a:r>
              <a:rPr lang="en-US" sz="3200" baseline="-25000">
                <a:ea typeface="ＭＳ Ｐゴシック" charset="-128"/>
              </a:rPr>
              <a:t>2</a:t>
            </a:r>
            <a:r>
              <a:rPr lang="en-US" sz="3200">
                <a:ea typeface="ＭＳ Ｐゴシック" charset="-128"/>
              </a:rPr>
              <a:t>(</a:t>
            </a:r>
            <a:r>
              <a:rPr lang="en-US" sz="3200" i="1">
                <a:ea typeface="ＭＳ Ｐゴシック" charset="-128"/>
              </a:rPr>
              <a:t>g</a:t>
            </a:r>
            <a:r>
              <a:rPr lang="en-US" sz="3200">
                <a:ea typeface="ＭＳ Ｐゴシック" charset="-128"/>
              </a:rPr>
              <a:t>)</a:t>
            </a:r>
          </a:p>
        </p:txBody>
      </p:sp>
      <p:sp>
        <p:nvSpPr>
          <p:cNvPr id="150534" name="TextBox 9"/>
          <p:cNvSpPr txBox="1">
            <a:spLocks noChangeArrowheads="1"/>
          </p:cNvSpPr>
          <p:nvPr/>
        </p:nvSpPr>
        <p:spPr bwMode="auto">
          <a:xfrm>
            <a:off x="457200" y="2362200"/>
            <a:ext cx="2819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ea typeface="ＭＳ Ｐゴシック" charset="-128"/>
              </a:rPr>
              <a:t>Q</a:t>
            </a:r>
            <a:r>
              <a:rPr lang="en-US" sz="2800">
                <a:ea typeface="ＭＳ Ｐゴシック" charset="-128"/>
              </a:rPr>
              <a:t> &lt; </a:t>
            </a:r>
            <a:r>
              <a:rPr lang="en-US" sz="2800" i="1">
                <a:ea typeface="ＭＳ Ｐゴシック" charset="-128"/>
              </a:rPr>
              <a:t>K</a:t>
            </a:r>
            <a:r>
              <a:rPr lang="en-US" sz="2800">
                <a:ea typeface="ＭＳ Ｐゴシック" charset="-128"/>
              </a:rPr>
              <a:t>, reaction proceeds toward products</a:t>
            </a:r>
          </a:p>
        </p:txBody>
      </p:sp>
      <p:sp>
        <p:nvSpPr>
          <p:cNvPr id="150535" name="TextBox 10"/>
          <p:cNvSpPr txBox="1">
            <a:spLocks noChangeArrowheads="1"/>
          </p:cNvSpPr>
          <p:nvPr/>
        </p:nvSpPr>
        <p:spPr bwMode="auto">
          <a:xfrm>
            <a:off x="457200" y="3962400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ea typeface="ＭＳ Ｐゴシック" charset="-128"/>
              </a:rPr>
              <a:t>Q</a:t>
            </a:r>
            <a:r>
              <a:rPr lang="en-US" sz="2800">
                <a:ea typeface="ＭＳ Ｐゴシック" charset="-128"/>
              </a:rPr>
              <a:t> = </a:t>
            </a:r>
            <a:r>
              <a:rPr lang="en-US" sz="2800" i="1">
                <a:ea typeface="ＭＳ Ｐゴシック" charset="-128"/>
              </a:rPr>
              <a:t>K</a:t>
            </a:r>
            <a:r>
              <a:rPr lang="en-US" sz="2800">
                <a:ea typeface="ＭＳ Ｐゴシック" charset="-128"/>
              </a:rPr>
              <a:t>, equilibrium</a:t>
            </a:r>
          </a:p>
        </p:txBody>
      </p:sp>
      <p:sp>
        <p:nvSpPr>
          <p:cNvPr id="150536" name="TextBox 11"/>
          <p:cNvSpPr txBox="1">
            <a:spLocks noChangeArrowheads="1"/>
          </p:cNvSpPr>
          <p:nvPr/>
        </p:nvSpPr>
        <p:spPr bwMode="auto">
          <a:xfrm>
            <a:off x="381000" y="4800600"/>
            <a:ext cx="2971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ea typeface="ＭＳ Ｐゴシック" charset="-128"/>
              </a:rPr>
              <a:t>Q</a:t>
            </a:r>
            <a:r>
              <a:rPr lang="en-US" sz="2800">
                <a:ea typeface="ＭＳ Ｐゴシック" charset="-128"/>
              </a:rPr>
              <a:t> &gt; </a:t>
            </a:r>
            <a:r>
              <a:rPr lang="en-US" sz="2800" i="1">
                <a:ea typeface="ＭＳ Ｐゴシック" charset="-128"/>
              </a:rPr>
              <a:t>K</a:t>
            </a:r>
            <a:r>
              <a:rPr lang="en-US" sz="2800">
                <a:ea typeface="ＭＳ Ｐゴシック" charset="-128"/>
              </a:rPr>
              <a:t>, reaction proceeds toward reactants</a:t>
            </a:r>
          </a:p>
        </p:txBody>
      </p:sp>
      <p:pic>
        <p:nvPicPr>
          <p:cNvPr id="15053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105025"/>
            <a:ext cx="55626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47CB2D-9D1E-48CE-821C-4BF5EB26C52C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Practice:  Comparing </a:t>
            </a:r>
            <a:r>
              <a:rPr lang="en-US" i="1" dirty="0" smtClean="0">
                <a:latin typeface="Arial"/>
                <a:cs typeface="Arial"/>
              </a:rPr>
              <a:t>Q</a:t>
            </a:r>
            <a:r>
              <a:rPr lang="en-US" dirty="0" smtClean="0">
                <a:latin typeface="Arial"/>
                <a:cs typeface="Arial"/>
              </a:rPr>
              <a:t> and </a:t>
            </a:r>
            <a:r>
              <a:rPr lang="en-US" i="1" dirty="0" smtClean="0">
                <a:latin typeface="Arial"/>
                <a:cs typeface="Arial"/>
              </a:rPr>
              <a:t>K</a:t>
            </a:r>
          </a:p>
        </p:txBody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305800" cy="4114800"/>
          </a:xfrm>
        </p:spPr>
        <p:txBody>
          <a:bodyPr/>
          <a:lstStyle/>
          <a:p>
            <a:pPr marL="90488" indent="-90488" eaLnBrk="1" hangingPunct="1">
              <a:spcBef>
                <a:spcPts val="600"/>
              </a:spcBef>
              <a:buFontTx/>
              <a:buNone/>
            </a:pPr>
            <a:r>
              <a:rPr lang="en-US" sz="3000" smtClean="0">
                <a:latin typeface="Arial" charset="0"/>
                <a:cs typeface="Arial" charset="0"/>
              </a:rPr>
              <a:t> Is the following reaction at equilibrium at the stated conditions?  If not at equilibrium, determine which direction the reaction will proceed. (</a:t>
            </a:r>
            <a:r>
              <a:rPr lang="en-US" sz="3000" i="1" smtClean="0">
                <a:latin typeface="Arial" charset="0"/>
                <a:cs typeface="Arial" charset="0"/>
              </a:rPr>
              <a:t>K</a:t>
            </a:r>
            <a:r>
              <a:rPr lang="en-US" sz="3000" baseline="-25000" smtClean="0">
                <a:latin typeface="Arial" charset="0"/>
                <a:cs typeface="Arial" charset="0"/>
              </a:rPr>
              <a:t>c</a:t>
            </a:r>
            <a:r>
              <a:rPr lang="en-US" sz="3000" smtClean="0">
                <a:latin typeface="Arial" charset="0"/>
                <a:cs typeface="Arial" charset="0"/>
              </a:rPr>
              <a:t> = 5.6)</a:t>
            </a:r>
          </a:p>
          <a:p>
            <a:pPr marL="90488" indent="-90488" eaLnBrk="1" hangingPunct="1">
              <a:spcBef>
                <a:spcPts val="600"/>
              </a:spcBef>
              <a:buFontTx/>
              <a:buNone/>
            </a:pPr>
            <a:r>
              <a:rPr lang="en-US" sz="3000" smtClean="0">
                <a:latin typeface="Arial" charset="0"/>
                <a:cs typeface="Arial" charset="0"/>
              </a:rPr>
              <a:t>   CH</a:t>
            </a:r>
            <a:r>
              <a:rPr lang="en-US" sz="3000" baseline="-25000" smtClean="0">
                <a:latin typeface="Arial" charset="0"/>
                <a:cs typeface="Arial" charset="0"/>
              </a:rPr>
              <a:t>4</a:t>
            </a:r>
            <a:r>
              <a:rPr lang="en-US" sz="3000" smtClean="0">
                <a:latin typeface="Arial" charset="0"/>
                <a:cs typeface="Arial" charset="0"/>
              </a:rPr>
              <a:t>   +    H</a:t>
            </a:r>
            <a:r>
              <a:rPr lang="en-US" sz="3000" baseline="-25000" smtClean="0">
                <a:latin typeface="Arial" charset="0"/>
                <a:cs typeface="Arial" charset="0"/>
              </a:rPr>
              <a:t>2</a:t>
            </a:r>
            <a:r>
              <a:rPr lang="en-US" sz="3000" smtClean="0">
                <a:latin typeface="Arial" charset="0"/>
                <a:cs typeface="Arial" charset="0"/>
              </a:rPr>
              <a:t>O    </a:t>
            </a:r>
            <a:r>
              <a:rPr lang="en-US" sz="2800" smtClean="0">
                <a:latin typeface="Arial" charset="0"/>
                <a:cs typeface="Arial" charset="0"/>
              </a:rPr>
              <a:t>⇌</a:t>
            </a:r>
            <a:r>
              <a:rPr lang="en-US" sz="3000" smtClean="0">
                <a:latin typeface="Arial" charset="0"/>
                <a:cs typeface="Arial" charset="0"/>
              </a:rPr>
              <a:t>   CO    +    3H</a:t>
            </a:r>
            <a:r>
              <a:rPr lang="en-US" sz="3000" baseline="-25000" smtClean="0">
                <a:latin typeface="Arial" charset="0"/>
                <a:cs typeface="Arial" charset="0"/>
              </a:rPr>
              <a:t>2</a:t>
            </a:r>
            <a:endParaRPr lang="en-US" sz="3000" smtClean="0">
              <a:latin typeface="Arial" charset="0"/>
              <a:cs typeface="Arial" charset="0"/>
            </a:endParaRPr>
          </a:p>
          <a:p>
            <a:pPr marL="90488" indent="-90488" eaLnBrk="1" hangingPunct="1">
              <a:spcBef>
                <a:spcPts val="600"/>
              </a:spcBef>
              <a:buFontTx/>
              <a:buNone/>
            </a:pPr>
            <a:r>
              <a:rPr lang="en-US" sz="2600" smtClean="0">
                <a:latin typeface="Arial" charset="0"/>
                <a:cs typeface="Arial" charset="0"/>
              </a:rPr>
              <a:t>   0.100</a:t>
            </a:r>
            <a:r>
              <a:rPr lang="en-US" sz="2600" i="1" smtClean="0">
                <a:latin typeface="Arial" charset="0"/>
                <a:cs typeface="Arial" charset="0"/>
              </a:rPr>
              <a:t>M</a:t>
            </a:r>
            <a:r>
              <a:rPr lang="en-US" sz="2600" smtClean="0">
                <a:latin typeface="Arial" charset="0"/>
                <a:cs typeface="Arial" charset="0"/>
              </a:rPr>
              <a:t>    0.200</a:t>
            </a:r>
            <a:r>
              <a:rPr lang="en-US" sz="2600" i="1" smtClean="0">
                <a:latin typeface="Arial" charset="0"/>
                <a:cs typeface="Arial" charset="0"/>
              </a:rPr>
              <a:t>M</a:t>
            </a:r>
            <a:r>
              <a:rPr lang="en-US" sz="2600" smtClean="0">
                <a:latin typeface="Arial" charset="0"/>
                <a:cs typeface="Arial" charset="0"/>
              </a:rPr>
              <a:t>        0.500</a:t>
            </a:r>
            <a:r>
              <a:rPr lang="en-US" sz="2600" i="1" smtClean="0">
                <a:latin typeface="Arial" charset="0"/>
                <a:cs typeface="Arial" charset="0"/>
              </a:rPr>
              <a:t>M</a:t>
            </a:r>
            <a:r>
              <a:rPr lang="en-US" sz="2600" smtClean="0">
                <a:latin typeface="Arial" charset="0"/>
                <a:cs typeface="Arial" charset="0"/>
              </a:rPr>
              <a:t>     0.800</a:t>
            </a:r>
            <a:r>
              <a:rPr lang="en-US" sz="2600" i="1" smtClean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52581" name="TextBox 5"/>
          <p:cNvSpPr txBox="1">
            <a:spLocks noChangeArrowheads="1"/>
          </p:cNvSpPr>
          <p:nvPr/>
        </p:nvSpPr>
        <p:spPr bwMode="auto">
          <a:xfrm>
            <a:off x="1066800" y="4741863"/>
            <a:ext cx="4916488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3366FF"/>
                </a:solidFill>
                <a:ea typeface="ＭＳ Ｐゴシック" charset="-128"/>
              </a:rPr>
              <a:t> </a:t>
            </a: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Collect and Organize: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Analyze: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Solve: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Think about It:</a:t>
            </a:r>
          </a:p>
        </p:txBody>
      </p:sp>
      <p:sp>
        <p:nvSpPr>
          <p:cNvPr id="15258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269218-8218-44C0-8BE6-45257091EBA1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6581775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Chapter Outline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462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7931F1-51B4-48CE-9C09-308AAFE0ACB3}" type="slidenum">
              <a:rPr lang="en-US"/>
              <a:pPr/>
              <a:t>28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" y="13716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3200" b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14.1  The Dynamics of Chemical Equilibrium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14.2  Writing Equilibrium Constant Expressions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14.3  Relationships between </a:t>
            </a:r>
            <a:r>
              <a:rPr lang="en-US" sz="2600" i="1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  <a:r>
              <a:rPr lang="en-US" sz="2600" baseline="-250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c</a:t>
            </a: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 and </a:t>
            </a:r>
            <a:r>
              <a:rPr lang="en-US" sz="2600" i="1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  <a:r>
              <a:rPr lang="en-US" sz="2600" baseline="-250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p</a:t>
            </a: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 Values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14.4  Manipulating Equilibrium Constant Expressions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latin typeface="+mn-lt"/>
                <a:cs typeface="Wingdings" charset="2"/>
              </a:rPr>
              <a:t>14.5  Equilibrium Constants and Reaction Quotients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FF"/>
                </a:solidFill>
                <a:latin typeface="+mn-lt"/>
                <a:cs typeface="Wingdings" charset="2"/>
              </a:rPr>
              <a:t>14.6  Heterogeneous </a:t>
            </a:r>
            <a:r>
              <a:rPr lang="en-US" sz="2600" dirty="0" err="1" smtClean="0">
                <a:solidFill>
                  <a:srgbClr val="0000FF"/>
                </a:solidFill>
                <a:latin typeface="+mn-lt"/>
                <a:cs typeface="Wingdings" charset="2"/>
              </a:rPr>
              <a:t>Equilibria</a:t>
            </a:r>
            <a:endParaRPr lang="en-US" sz="2600" dirty="0" smtClean="0">
              <a:solidFill>
                <a:srgbClr val="0000FF"/>
              </a:solidFill>
              <a:latin typeface="+mn-lt"/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14.7  Le Châtelier’s Principle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14.8  Calculations Based on </a:t>
            </a:r>
            <a:r>
              <a:rPr lang="en-US" sz="2600" i="1" dirty="0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14.9  Equilibrium and Thermodynamics</a:t>
            </a:r>
            <a:endParaRPr lang="en-US" sz="2600" dirty="0">
              <a:solidFill>
                <a:srgbClr val="000000"/>
              </a:solidFill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14.10  Changing </a:t>
            </a:r>
            <a:r>
              <a:rPr lang="en-US" sz="2600" i="1" dirty="0" smtClean="0">
                <a:solidFill>
                  <a:srgbClr val="000000"/>
                </a:solidFill>
                <a:cs typeface="Wingdings" charset="2"/>
              </a:rPr>
              <a:t>K</a:t>
            </a: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 with Changing Temperature</a:t>
            </a:r>
            <a:endParaRPr lang="en-US" sz="2600" dirty="0">
              <a:solidFill>
                <a:srgbClr val="000000"/>
              </a:solidFill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endParaRPr lang="en-US" sz="2600" dirty="0" smtClean="0">
              <a:solidFill>
                <a:srgbClr val="000000"/>
              </a:solidFill>
              <a:latin typeface="+mn-lt"/>
              <a:cs typeface="Wingdings" charset="2"/>
            </a:endParaRPr>
          </a:p>
          <a:p>
            <a:pPr eaLnBrk="1" hangingPunct="1">
              <a:defRPr/>
            </a:pPr>
            <a:endParaRPr lang="en-US" sz="2600" dirty="0">
              <a:solidFill>
                <a:srgbClr val="000000"/>
              </a:solidFill>
              <a:latin typeface="+mn-lt"/>
              <a:cs typeface="Wingdings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Types of </a:t>
            </a:r>
            <a:r>
              <a:rPr lang="en-US" dirty="0" err="1" smtClean="0">
                <a:latin typeface="Arial"/>
                <a:cs typeface="Arial"/>
              </a:rPr>
              <a:t>Equilibria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75000"/>
              </a:spcBef>
            </a:pPr>
            <a:r>
              <a:rPr lang="en-US" b="1" smtClean="0">
                <a:solidFill>
                  <a:srgbClr val="0000FF"/>
                </a:solidFill>
                <a:latin typeface="Arial" charset="0"/>
                <a:cs typeface="Arial" charset="0"/>
              </a:rPr>
              <a:t>Homogeneous Equilibria:  </a:t>
            </a:r>
            <a:r>
              <a:rPr lang="en-US" sz="3000" smtClean="0">
                <a:latin typeface="Arial" charset="0"/>
                <a:cs typeface="Arial" charset="0"/>
              </a:rPr>
              <a:t>Involve reactants and products in the same phase</a:t>
            </a:r>
          </a:p>
          <a:p>
            <a:pPr lvl="1" eaLnBrk="1" hangingPunct="1">
              <a:spcBef>
                <a:spcPct val="75000"/>
              </a:spcBef>
            </a:pPr>
            <a:r>
              <a:rPr lang="en-US" sz="3000" smtClean="0">
                <a:latin typeface="Arial" charset="0"/>
                <a:cs typeface="Arial" charset="0"/>
              </a:rPr>
              <a:t>H</a:t>
            </a:r>
            <a:r>
              <a:rPr lang="en-US" sz="3000" baseline="-25000" smtClean="0">
                <a:latin typeface="Arial" charset="0"/>
                <a:cs typeface="Arial" charset="0"/>
              </a:rPr>
              <a:t>2</a:t>
            </a:r>
            <a:r>
              <a:rPr lang="en-US" sz="3000" smtClean="0">
                <a:latin typeface="Arial" charset="0"/>
                <a:cs typeface="Arial" charset="0"/>
              </a:rPr>
              <a:t>O(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  +  CO(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  ⇌  H</a:t>
            </a:r>
            <a:r>
              <a:rPr lang="en-US" sz="3000" baseline="-25000" smtClean="0">
                <a:latin typeface="Arial" charset="0"/>
                <a:cs typeface="Arial" charset="0"/>
              </a:rPr>
              <a:t>2</a:t>
            </a:r>
            <a:r>
              <a:rPr lang="en-US" sz="3000" smtClean="0">
                <a:latin typeface="Arial" charset="0"/>
                <a:cs typeface="Arial" charset="0"/>
              </a:rPr>
              <a:t>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  +  CO</a:t>
            </a:r>
            <a:r>
              <a:rPr lang="en-US" sz="3000" baseline="-25000" smtClean="0">
                <a:latin typeface="Arial" charset="0"/>
                <a:cs typeface="Arial" charset="0"/>
              </a:rPr>
              <a:t>2</a:t>
            </a:r>
            <a:r>
              <a:rPr lang="en-US" sz="3000" smtClean="0">
                <a:latin typeface="Arial" charset="0"/>
                <a:cs typeface="Arial" charset="0"/>
              </a:rPr>
              <a:t>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</a:t>
            </a:r>
            <a:endParaRPr lang="en-US" sz="26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75000"/>
              </a:spcBef>
            </a:pPr>
            <a:r>
              <a:rPr lang="en-US" b="1" smtClean="0">
                <a:solidFill>
                  <a:srgbClr val="0000FF"/>
                </a:solidFill>
                <a:latin typeface="Arial" charset="0"/>
                <a:cs typeface="Arial" charset="0"/>
              </a:rPr>
              <a:t>Heterogeneous Equilibria:  </a:t>
            </a:r>
            <a:r>
              <a:rPr lang="en-US" sz="3000" smtClean="0">
                <a:latin typeface="Arial" charset="0"/>
                <a:cs typeface="Arial" charset="0"/>
              </a:rPr>
              <a:t>Involve reactants and products in more than one phase</a:t>
            </a:r>
          </a:p>
          <a:p>
            <a:pPr lvl="1" eaLnBrk="1" hangingPunct="1">
              <a:spcBef>
                <a:spcPct val="75000"/>
              </a:spcBef>
            </a:pPr>
            <a:r>
              <a:rPr lang="en-US" sz="3000" smtClean="0">
                <a:latin typeface="Arial" charset="0"/>
                <a:cs typeface="Arial" charset="0"/>
              </a:rPr>
              <a:t>CaCO</a:t>
            </a:r>
            <a:r>
              <a:rPr lang="en-US" sz="3000" baseline="-25000" smtClean="0">
                <a:latin typeface="Arial" charset="0"/>
                <a:cs typeface="Arial" charset="0"/>
              </a:rPr>
              <a:t>3</a:t>
            </a:r>
            <a:r>
              <a:rPr lang="en-US" sz="3000" smtClean="0">
                <a:latin typeface="Arial" charset="0"/>
                <a:cs typeface="Arial" charset="0"/>
              </a:rPr>
              <a:t>(</a:t>
            </a:r>
            <a:r>
              <a:rPr lang="en-US" sz="3000" i="1" smtClean="0">
                <a:latin typeface="Arial" charset="0"/>
                <a:cs typeface="Arial" charset="0"/>
              </a:rPr>
              <a:t>s</a:t>
            </a:r>
            <a:r>
              <a:rPr lang="en-US" sz="3000" smtClean="0">
                <a:latin typeface="Arial" charset="0"/>
                <a:cs typeface="Arial" charset="0"/>
              </a:rPr>
              <a:t>) ⇌ CaO(</a:t>
            </a:r>
            <a:r>
              <a:rPr lang="en-US" sz="3000" i="1" smtClean="0">
                <a:latin typeface="Arial" charset="0"/>
                <a:cs typeface="Arial" charset="0"/>
              </a:rPr>
              <a:t>s</a:t>
            </a:r>
            <a:r>
              <a:rPr lang="en-US" sz="3000" smtClean="0">
                <a:latin typeface="Arial" charset="0"/>
                <a:cs typeface="Arial" charset="0"/>
              </a:rPr>
              <a:t>)  +  CO</a:t>
            </a:r>
            <a:r>
              <a:rPr lang="en-US" sz="3000" baseline="-25000" smtClean="0">
                <a:latin typeface="Arial" charset="0"/>
                <a:cs typeface="Arial" charset="0"/>
              </a:rPr>
              <a:t>2</a:t>
            </a:r>
            <a:r>
              <a:rPr lang="en-US" sz="3000" smtClean="0">
                <a:latin typeface="Arial" charset="0"/>
                <a:cs typeface="Arial" charset="0"/>
              </a:rPr>
              <a:t>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5667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090A58-566A-412D-B790-3FF74AF8D524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Equilibrium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924800" cy="32004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Chemical Equilibrium: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3000" dirty="0" smtClean="0">
                <a:latin typeface="+mn-lt"/>
              </a:rPr>
              <a:t>A </a:t>
            </a:r>
            <a:r>
              <a:rPr lang="en-US" sz="3000" dirty="0">
                <a:latin typeface="+mn-lt"/>
              </a:rPr>
              <a:t>dynamic process in which concentrations of reactants and products remain constant over </a:t>
            </a:r>
            <a:r>
              <a:rPr lang="en-US" sz="3000" dirty="0" smtClean="0">
                <a:latin typeface="+mn-lt"/>
              </a:rPr>
              <a:t>time</a:t>
            </a:r>
            <a:endParaRPr lang="en-US" sz="3000" dirty="0">
              <a:latin typeface="+mn-lt"/>
            </a:endParaRP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3000" dirty="0">
                <a:latin typeface="+mn-lt"/>
              </a:rPr>
              <a:t>Rate of a reaction in the forward direction matches </a:t>
            </a:r>
            <a:r>
              <a:rPr lang="en-US" sz="3000" dirty="0" smtClean="0">
                <a:latin typeface="+mn-lt"/>
              </a:rPr>
              <a:t>the </a:t>
            </a:r>
            <a:r>
              <a:rPr lang="en-US" sz="3000" dirty="0">
                <a:latin typeface="+mn-lt"/>
              </a:rPr>
              <a:t>rate in the reverse </a:t>
            </a:r>
            <a:r>
              <a:rPr lang="en-US" sz="3000" dirty="0" smtClean="0">
                <a:latin typeface="+mn-lt"/>
              </a:rPr>
              <a:t>direction</a:t>
            </a:r>
            <a:endParaRPr lang="en-US" sz="3000" dirty="0">
              <a:latin typeface="+mn-lt"/>
            </a:endParaRPr>
          </a:p>
          <a:p>
            <a:pPr lvl="1" eaLnBrk="1" hangingPunct="1">
              <a:spcBef>
                <a:spcPts val="1200"/>
              </a:spcBef>
              <a:buFont typeface="Wingdings" charset="0"/>
              <a:buNone/>
              <a:defRPr/>
            </a:pPr>
            <a:endParaRPr lang="en-US" sz="3000" dirty="0">
              <a:latin typeface="+mn-lt"/>
            </a:endParaRPr>
          </a:p>
        </p:txBody>
      </p:sp>
      <p:graphicFrame>
        <p:nvGraphicFramePr>
          <p:cNvPr id="109600" name="Object 32"/>
          <p:cNvGraphicFramePr>
            <a:graphicFrameLocks noChangeAspect="1"/>
          </p:cNvGraphicFramePr>
          <p:nvPr/>
        </p:nvGraphicFramePr>
        <p:xfrm>
          <a:off x="2227263" y="5181600"/>
          <a:ext cx="4764087" cy="685800"/>
        </p:xfrm>
        <a:graphic>
          <a:graphicData uri="http://schemas.openxmlformats.org/presentationml/2006/ole">
            <p:oleObj spid="_x0000_s109600" name="Equation" r:id="rId4" imgW="1663920" imgH="228240" progId="">
              <p:embed/>
            </p:oleObj>
          </a:graphicData>
        </a:graphic>
      </p:graphicFrame>
      <p:sp>
        <p:nvSpPr>
          <p:cNvPr id="10960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106842-2419-4543-B02D-213A44D7088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Heterogeneous </a:t>
            </a:r>
            <a:r>
              <a:rPr lang="en-US" dirty="0" err="1" smtClean="0">
                <a:latin typeface="Arial"/>
                <a:cs typeface="Arial"/>
              </a:rPr>
              <a:t>Equilibria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8788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648200"/>
          </a:xfrm>
        </p:spPr>
        <p:txBody>
          <a:bodyPr/>
          <a:lstStyle/>
          <a:p>
            <a:pPr marL="182563" lvl="1" indent="-182563" algn="ctr">
              <a:spcBef>
                <a:spcPts val="24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 </a:t>
            </a:r>
            <a:r>
              <a:rPr lang="en-US" sz="3400" smtClean="0">
                <a:latin typeface="Arial" charset="0"/>
                <a:cs typeface="Arial" charset="0"/>
              </a:rPr>
              <a:t>CaCO</a:t>
            </a:r>
            <a:r>
              <a:rPr lang="en-US" sz="3400" baseline="-25000" smtClean="0">
                <a:latin typeface="Arial" charset="0"/>
                <a:cs typeface="Arial" charset="0"/>
              </a:rPr>
              <a:t>3</a:t>
            </a:r>
            <a:r>
              <a:rPr lang="en-US" sz="3400" smtClean="0">
                <a:latin typeface="Arial" charset="0"/>
                <a:cs typeface="Arial" charset="0"/>
              </a:rPr>
              <a:t>(</a:t>
            </a:r>
            <a:r>
              <a:rPr lang="en-US" sz="3400" i="1" smtClean="0">
                <a:latin typeface="Arial" charset="0"/>
                <a:cs typeface="Arial" charset="0"/>
              </a:rPr>
              <a:t>s</a:t>
            </a:r>
            <a:r>
              <a:rPr lang="en-US" sz="3400" smtClean="0">
                <a:latin typeface="Arial" charset="0"/>
                <a:cs typeface="Arial" charset="0"/>
              </a:rPr>
              <a:t>) ⇌ CaO(</a:t>
            </a:r>
            <a:r>
              <a:rPr lang="en-US" sz="3400" i="1" smtClean="0">
                <a:latin typeface="Arial" charset="0"/>
                <a:cs typeface="Arial" charset="0"/>
              </a:rPr>
              <a:t>s</a:t>
            </a:r>
            <a:r>
              <a:rPr lang="en-US" sz="3400" smtClean="0">
                <a:latin typeface="Arial" charset="0"/>
                <a:cs typeface="Arial" charset="0"/>
              </a:rPr>
              <a:t>)  +  CO</a:t>
            </a:r>
            <a:r>
              <a:rPr lang="en-US" sz="3400" baseline="-25000" smtClean="0">
                <a:latin typeface="Arial" charset="0"/>
                <a:cs typeface="Arial" charset="0"/>
              </a:rPr>
              <a:t>2</a:t>
            </a:r>
            <a:r>
              <a:rPr lang="en-US" sz="3400" smtClean="0">
                <a:latin typeface="Arial" charset="0"/>
                <a:cs typeface="Arial" charset="0"/>
              </a:rPr>
              <a:t>(</a:t>
            </a:r>
            <a:r>
              <a:rPr lang="en-US" sz="3400" i="1" smtClean="0">
                <a:latin typeface="Arial" charset="0"/>
                <a:cs typeface="Arial" charset="0"/>
              </a:rPr>
              <a:t>g</a:t>
            </a:r>
            <a:r>
              <a:rPr lang="en-US" sz="3400" smtClean="0">
                <a:latin typeface="Arial" charset="0"/>
                <a:cs typeface="Arial" charset="0"/>
              </a:rPr>
              <a:t>) </a:t>
            </a:r>
          </a:p>
          <a:p>
            <a:pPr marL="182563" lvl="1" indent="-182563">
              <a:spcBef>
                <a:spcPts val="24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 </a:t>
            </a:r>
            <a:r>
              <a:rPr lang="en-US" sz="3000" smtClean="0">
                <a:latin typeface="Arial" charset="0"/>
                <a:cs typeface="Arial" charset="0"/>
              </a:rPr>
              <a:t>From Law of Mass Action:</a:t>
            </a:r>
          </a:p>
          <a:p>
            <a:pPr marL="182563" lvl="1" indent="-182563">
              <a:spcBef>
                <a:spcPts val="4200"/>
              </a:spcBef>
            </a:pPr>
            <a:r>
              <a:rPr lang="en-US" sz="3000" smtClean="0">
                <a:latin typeface="Arial" charset="0"/>
                <a:cs typeface="Arial" charset="0"/>
              </a:rPr>
              <a:t>Concentrations of solids (CaO, CaCO</a:t>
            </a:r>
            <a:r>
              <a:rPr lang="en-US" sz="3000" baseline="-25000" smtClean="0">
                <a:latin typeface="Arial" charset="0"/>
                <a:cs typeface="Arial" charset="0"/>
              </a:rPr>
              <a:t>3</a:t>
            </a:r>
            <a:r>
              <a:rPr lang="en-US" sz="3000" smtClean="0">
                <a:latin typeface="Arial" charset="0"/>
                <a:cs typeface="Arial" charset="0"/>
              </a:rPr>
              <a:t>) are    constant at a given temperature</a:t>
            </a:r>
          </a:p>
        </p:txBody>
      </p:sp>
      <p:graphicFrame>
        <p:nvGraphicFramePr>
          <p:cNvPr id="158783" name="Object 63"/>
          <p:cNvGraphicFramePr>
            <a:graphicFrameLocks noChangeAspect="1"/>
          </p:cNvGraphicFramePr>
          <p:nvPr/>
        </p:nvGraphicFramePr>
        <p:xfrm>
          <a:off x="6040438" y="2343150"/>
          <a:ext cx="2374900" cy="1085850"/>
        </p:xfrm>
        <a:graphic>
          <a:graphicData uri="http://schemas.openxmlformats.org/presentationml/2006/ole">
            <p:oleObj spid="_x0000_s158783" name="Equation" r:id="rId3" imgW="1028493" imgH="469601" progId="">
              <p:embed/>
            </p:oleObj>
          </a:graphicData>
        </a:graphic>
      </p:graphicFrame>
      <p:graphicFrame>
        <p:nvGraphicFramePr>
          <p:cNvPr id="158784" name="Object 64"/>
          <p:cNvGraphicFramePr>
            <a:graphicFrameLocks noChangeAspect="1"/>
          </p:cNvGraphicFramePr>
          <p:nvPr/>
        </p:nvGraphicFramePr>
        <p:xfrm>
          <a:off x="1431925" y="4800600"/>
          <a:ext cx="6611938" cy="1193800"/>
        </p:xfrm>
        <a:graphic>
          <a:graphicData uri="http://schemas.openxmlformats.org/presentationml/2006/ole">
            <p:oleObj spid="_x0000_s158784" name="Equation" r:id="rId4" imgW="2603201" imgH="469601" progId="">
              <p:embed/>
            </p:oleObj>
          </a:graphicData>
        </a:graphic>
      </p:graphicFrame>
      <p:sp>
        <p:nvSpPr>
          <p:cNvPr id="15878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F0027C-4B26-4887-9CA2-E1F5C6730E4E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78" name="TextBox 4"/>
          <p:cNvSpPr txBox="1">
            <a:spLocks noChangeArrowheads="1"/>
          </p:cNvSpPr>
          <p:nvPr/>
        </p:nvSpPr>
        <p:spPr bwMode="auto">
          <a:xfrm>
            <a:off x="1447800" y="1752600"/>
            <a:ext cx="61182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>
                <a:ea typeface="ＭＳ Ｐゴシック" charset="-128"/>
              </a:rPr>
              <a:t>CaCO</a:t>
            </a:r>
            <a:r>
              <a:rPr lang="en-US" sz="3400" baseline="-25000">
                <a:ea typeface="ＭＳ Ｐゴシック" charset="-128"/>
              </a:rPr>
              <a:t>3</a:t>
            </a:r>
            <a:r>
              <a:rPr lang="en-US" sz="3400">
                <a:ea typeface="ＭＳ Ｐゴシック" charset="-128"/>
              </a:rPr>
              <a:t>(</a:t>
            </a:r>
            <a:r>
              <a:rPr lang="en-US" sz="3400" i="1">
                <a:ea typeface="ＭＳ Ｐゴシック" charset="-128"/>
              </a:rPr>
              <a:t>s</a:t>
            </a:r>
            <a:r>
              <a:rPr lang="en-US" sz="3400">
                <a:ea typeface="ＭＳ Ｐゴシック" charset="-128"/>
              </a:rPr>
              <a:t>) ⇌ CaO(</a:t>
            </a:r>
            <a:r>
              <a:rPr lang="en-US" sz="3400" i="1">
                <a:ea typeface="ＭＳ Ｐゴシック" charset="-128"/>
              </a:rPr>
              <a:t>s</a:t>
            </a:r>
            <a:r>
              <a:rPr lang="en-US" sz="3400">
                <a:ea typeface="ＭＳ Ｐゴシック" charset="-128"/>
              </a:rPr>
              <a:t>)  +  CO</a:t>
            </a:r>
            <a:r>
              <a:rPr lang="en-US" sz="3400" baseline="-25000">
                <a:ea typeface="ＭＳ Ｐゴシック" charset="-128"/>
              </a:rPr>
              <a:t>2</a:t>
            </a:r>
            <a:r>
              <a:rPr lang="en-US" sz="3400">
                <a:ea typeface="ＭＳ Ｐゴシック" charset="-128"/>
              </a:rPr>
              <a:t>(</a:t>
            </a:r>
            <a:r>
              <a:rPr lang="en-US" sz="3400" i="1">
                <a:ea typeface="ＭＳ Ｐゴシック" charset="-128"/>
              </a:rPr>
              <a:t>g</a:t>
            </a:r>
            <a:r>
              <a:rPr lang="en-US" sz="3400">
                <a:ea typeface="ＭＳ Ｐゴシック" charset="-128"/>
              </a:rPr>
              <a:t>)</a:t>
            </a:r>
          </a:p>
        </p:txBody>
      </p:sp>
      <p:graphicFrame>
        <p:nvGraphicFramePr>
          <p:cNvPr id="159777" name="Object 33"/>
          <p:cNvGraphicFramePr>
            <a:graphicFrameLocks noChangeAspect="1"/>
          </p:cNvGraphicFramePr>
          <p:nvPr/>
        </p:nvGraphicFramePr>
        <p:xfrm>
          <a:off x="1035050" y="2641600"/>
          <a:ext cx="2020888" cy="787400"/>
        </p:xfrm>
        <a:graphic>
          <a:graphicData uri="http://schemas.openxmlformats.org/presentationml/2006/ole">
            <p:oleObj spid="_x0000_s159777" name="Equation" r:id="rId3" imgW="647241" imgH="253939" progId="">
              <p:embed/>
            </p:oleObj>
          </a:graphicData>
        </a:graphic>
      </p:graphicFrame>
      <p:sp>
        <p:nvSpPr>
          <p:cNvPr id="159779" name="TextBox 6"/>
          <p:cNvSpPr txBox="1">
            <a:spLocks noChangeArrowheads="1"/>
          </p:cNvSpPr>
          <p:nvPr/>
        </p:nvSpPr>
        <p:spPr bwMode="auto">
          <a:xfrm>
            <a:off x="762000" y="3543300"/>
            <a:ext cx="3124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ea typeface="ＭＳ Ｐゴシック" charset="-128"/>
              </a:rPr>
              <a:t>Note:  Amount of solid product or reactant does not affect the equilibrium</a:t>
            </a:r>
          </a:p>
        </p:txBody>
      </p:sp>
      <p:pic>
        <p:nvPicPr>
          <p:cNvPr id="15978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886200" y="2362200"/>
            <a:ext cx="5029200" cy="4171950"/>
          </a:xfr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Heterogeneous </a:t>
            </a:r>
            <a:r>
              <a:rPr lang="en-US" dirty="0" err="1" smtClean="0">
                <a:latin typeface="Arial"/>
                <a:cs typeface="Arial"/>
              </a:rPr>
              <a:t>Equilibria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978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852E27-6C7F-4317-86FA-458A8772698B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6581775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Chapter Outline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077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7C1046-B940-4CBA-B45D-918A47938C67}" type="slidenum">
              <a:rPr lang="en-US"/>
              <a:pPr/>
              <a:t>32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" y="13716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3200" b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14.1  The Dynamics of Chemical Equilibrium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14.2  Writing Equilibrium Constant Expressions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14.3  Relationships between </a:t>
            </a:r>
            <a:r>
              <a:rPr lang="en-US" sz="2600" i="1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  <a:r>
              <a:rPr lang="en-US" sz="2600" baseline="-250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c</a:t>
            </a: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 and </a:t>
            </a:r>
            <a:r>
              <a:rPr lang="en-US" sz="2600" i="1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  <a:r>
              <a:rPr lang="en-US" sz="2600" baseline="-250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p</a:t>
            </a: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 Values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14.4  Manipulating Equilibrium Constant Expressions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latin typeface="+mn-lt"/>
                <a:cs typeface="Wingdings" charset="2"/>
              </a:rPr>
              <a:t>14.5  Equilibrium Constants and Reaction Quotients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14.6  Heterogeneous </a:t>
            </a:r>
            <a:r>
              <a:rPr lang="en-US" sz="26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Equilibria</a:t>
            </a:r>
            <a:endParaRPr lang="en-US" sz="2600" dirty="0" smtClean="0">
              <a:solidFill>
                <a:srgbClr val="000000"/>
              </a:solidFill>
              <a:latin typeface="+mn-lt"/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FF"/>
                </a:solidFill>
                <a:latin typeface="+mn-lt"/>
                <a:cs typeface="Wingdings" charset="2"/>
              </a:rPr>
              <a:t>14.7  Le Châtelier’s Principle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14.8  Calculations Based on </a:t>
            </a:r>
            <a:r>
              <a:rPr lang="en-US" sz="2600" i="1" dirty="0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14.9  Equilibrium and Thermodynamics</a:t>
            </a:r>
            <a:endParaRPr lang="en-US" sz="2600" dirty="0">
              <a:solidFill>
                <a:srgbClr val="000000"/>
              </a:solidFill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14.10  Changing </a:t>
            </a:r>
            <a:r>
              <a:rPr lang="en-US" sz="2600" i="1" dirty="0" smtClean="0">
                <a:solidFill>
                  <a:srgbClr val="000000"/>
                </a:solidFill>
                <a:cs typeface="Wingdings" charset="2"/>
              </a:rPr>
              <a:t>K</a:t>
            </a: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 with Changing Temperature</a:t>
            </a:r>
            <a:endParaRPr lang="en-US" sz="2600" dirty="0">
              <a:solidFill>
                <a:srgbClr val="000000"/>
              </a:solidFill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endParaRPr lang="en-US" sz="2600" dirty="0" smtClean="0">
              <a:solidFill>
                <a:srgbClr val="000000"/>
              </a:solidFill>
              <a:latin typeface="+mn-lt"/>
              <a:cs typeface="Wingdings" charset="2"/>
            </a:endParaRPr>
          </a:p>
          <a:p>
            <a:pPr eaLnBrk="1" hangingPunct="1">
              <a:defRPr/>
            </a:pPr>
            <a:endParaRPr lang="en-US" sz="2600" dirty="0">
              <a:solidFill>
                <a:srgbClr val="000000"/>
              </a:solidFill>
              <a:latin typeface="+mn-lt"/>
              <a:cs typeface="Wingdings" charset="2"/>
            </a:endParaRPr>
          </a:p>
        </p:txBody>
      </p:sp>
      <p:pic>
        <p:nvPicPr>
          <p:cNvPr id="16077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1150" y="3957638"/>
            <a:ext cx="2074863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Arial"/>
              </a:rPr>
              <a:t>Le </a:t>
            </a:r>
            <a:r>
              <a:rPr lang="en-US" dirty="0" smtClean="0">
                <a:cs typeface="Arial"/>
              </a:rPr>
              <a:t>Châtelier’s </a:t>
            </a:r>
            <a:r>
              <a:rPr lang="en-US" dirty="0">
                <a:cs typeface="Arial"/>
              </a:rPr>
              <a:t>Principle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593725" y="1905000"/>
            <a:ext cx="80168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b="1">
                <a:solidFill>
                  <a:srgbClr val="0000FF"/>
                </a:solidFill>
                <a:ea typeface="ＭＳ Ｐゴシック" charset="-128"/>
              </a:rPr>
              <a:t>Le Châtelier's Principle: </a:t>
            </a:r>
            <a:r>
              <a:rPr lang="ja-JP" altLang="en-US" sz="3200">
                <a:ea typeface="ＭＳ Ｐゴシック" charset="-128"/>
              </a:rPr>
              <a:t>“</a:t>
            </a:r>
            <a:r>
              <a:rPr lang="en-US" sz="3200">
                <a:ea typeface="ＭＳ Ｐゴシック" charset="-128"/>
              </a:rPr>
              <a:t>A system at equilibrium responds to a stress in such a way that it relieves that stress.</a:t>
            </a:r>
            <a:r>
              <a:rPr lang="ja-JP" altLang="en-US" sz="3200">
                <a:ea typeface="ＭＳ Ｐゴシック" charset="-128"/>
              </a:rPr>
              <a:t>”</a:t>
            </a:r>
            <a:endParaRPr lang="en-US" sz="3200">
              <a:ea typeface="ＭＳ Ｐゴシック" charset="-128"/>
            </a:endParaRPr>
          </a:p>
          <a:p>
            <a:endParaRPr lang="en-US" sz="3200">
              <a:ea typeface="ＭＳ Ｐゴシック" charset="-128"/>
            </a:endParaRPr>
          </a:p>
          <a:p>
            <a:r>
              <a:rPr lang="en-US" sz="3200">
                <a:ea typeface="ＭＳ Ｐゴシック" charset="-128"/>
              </a:rPr>
              <a:t>Factors that will change the relative rates of forward/reverse reactions, or change the value of </a:t>
            </a:r>
            <a:r>
              <a:rPr lang="en-US" sz="3200" i="1">
                <a:ea typeface="ＭＳ Ｐゴシック" charset="-128"/>
              </a:rPr>
              <a:t>Q</a:t>
            </a:r>
            <a:r>
              <a:rPr lang="en-US" sz="3200">
                <a:ea typeface="ＭＳ Ｐゴシック" charset="-128"/>
              </a:rPr>
              <a:t> compared to </a:t>
            </a:r>
            <a:r>
              <a:rPr lang="en-US" sz="3200" i="1">
                <a:ea typeface="ＭＳ Ｐゴシック" charset="-128"/>
              </a:rPr>
              <a:t>K</a:t>
            </a:r>
            <a:r>
              <a:rPr lang="en-US" sz="3200">
                <a:ea typeface="ＭＳ Ｐゴシック" charset="-128"/>
              </a:rPr>
              <a:t>, will cause a shift in the position of equilibrium.</a:t>
            </a:r>
          </a:p>
        </p:txBody>
      </p:sp>
      <p:sp>
        <p:nvSpPr>
          <p:cNvPr id="16282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37AD78-9423-4A25-A8A3-2C3CEBEC74AC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Concentration Stress</a:t>
            </a:r>
          </a:p>
        </p:txBody>
      </p:sp>
      <p:sp>
        <p:nvSpPr>
          <p:cNvPr id="164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267200"/>
          </a:xfrm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en-US" sz="3400" smtClean="0">
                <a:latin typeface="Arial" charset="0"/>
                <a:cs typeface="Arial" charset="0"/>
              </a:rPr>
              <a:t>H</a:t>
            </a:r>
            <a:r>
              <a:rPr lang="en-US" sz="3400" baseline="-25000" smtClean="0">
                <a:latin typeface="Arial" charset="0"/>
                <a:cs typeface="Arial" charset="0"/>
              </a:rPr>
              <a:t>2</a:t>
            </a:r>
            <a:r>
              <a:rPr lang="en-US" sz="3400" smtClean="0">
                <a:latin typeface="Arial" charset="0"/>
                <a:cs typeface="Arial" charset="0"/>
              </a:rPr>
              <a:t>O(</a:t>
            </a:r>
            <a:r>
              <a:rPr lang="en-US" sz="3400" i="1" smtClean="0">
                <a:latin typeface="Arial" charset="0"/>
                <a:cs typeface="Arial" charset="0"/>
              </a:rPr>
              <a:t>g</a:t>
            </a:r>
            <a:r>
              <a:rPr lang="en-US" sz="3400" smtClean="0">
                <a:latin typeface="Arial" charset="0"/>
                <a:cs typeface="Arial" charset="0"/>
              </a:rPr>
              <a:t>)  +  CO(</a:t>
            </a:r>
            <a:r>
              <a:rPr lang="en-US" sz="3400" i="1" smtClean="0">
                <a:latin typeface="Arial" charset="0"/>
                <a:cs typeface="Arial" charset="0"/>
              </a:rPr>
              <a:t>g</a:t>
            </a:r>
            <a:r>
              <a:rPr lang="en-US" sz="3400" smtClean="0">
                <a:latin typeface="Arial" charset="0"/>
                <a:cs typeface="Arial" charset="0"/>
              </a:rPr>
              <a:t>)  ⇌  H</a:t>
            </a:r>
            <a:r>
              <a:rPr lang="en-US" sz="3400" baseline="-25000" smtClean="0">
                <a:latin typeface="Arial" charset="0"/>
                <a:cs typeface="Arial" charset="0"/>
              </a:rPr>
              <a:t>2</a:t>
            </a:r>
            <a:r>
              <a:rPr lang="en-US" sz="3400" smtClean="0">
                <a:latin typeface="Arial" charset="0"/>
                <a:cs typeface="Arial" charset="0"/>
              </a:rPr>
              <a:t>(</a:t>
            </a:r>
            <a:r>
              <a:rPr lang="en-US" sz="3400" i="1" smtClean="0">
                <a:latin typeface="Arial" charset="0"/>
                <a:cs typeface="Arial" charset="0"/>
              </a:rPr>
              <a:t>g</a:t>
            </a:r>
            <a:r>
              <a:rPr lang="en-US" sz="3400" smtClean="0">
                <a:latin typeface="Arial" charset="0"/>
                <a:cs typeface="Arial" charset="0"/>
              </a:rPr>
              <a:t>)  +  CO</a:t>
            </a:r>
            <a:r>
              <a:rPr lang="en-US" sz="3400" baseline="-25000" smtClean="0">
                <a:latin typeface="Arial" charset="0"/>
                <a:cs typeface="Arial" charset="0"/>
              </a:rPr>
              <a:t>2</a:t>
            </a:r>
            <a:r>
              <a:rPr lang="en-US" sz="3400" smtClean="0">
                <a:latin typeface="Arial" charset="0"/>
                <a:cs typeface="Arial" charset="0"/>
              </a:rPr>
              <a:t>(</a:t>
            </a:r>
            <a:r>
              <a:rPr lang="en-US" sz="3400" i="1" smtClean="0">
                <a:latin typeface="Arial" charset="0"/>
                <a:cs typeface="Arial" charset="0"/>
              </a:rPr>
              <a:t>g</a:t>
            </a:r>
            <a:r>
              <a:rPr lang="en-US" sz="3400" smtClean="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spcBef>
                <a:spcPts val="900"/>
              </a:spcBef>
            </a:pPr>
            <a:r>
              <a:rPr lang="en-US" smtClean="0">
                <a:latin typeface="Arial" charset="0"/>
                <a:cs typeface="Arial" charset="0"/>
              </a:rPr>
              <a:t>Remove CO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):</a:t>
            </a:r>
          </a:p>
          <a:p>
            <a:pPr lvl="1" eaLnBrk="1" hangingPunct="1">
              <a:spcBef>
                <a:spcPts val="600"/>
              </a:spcBef>
            </a:pPr>
            <a:r>
              <a:rPr lang="en-US" smtClean="0">
                <a:latin typeface="Arial" charset="0"/>
                <a:cs typeface="Arial" charset="0"/>
              </a:rPr>
              <a:t>Rate of reverse reaction decreases; reaction proceeds in forward direction to establish new equilibrium</a:t>
            </a:r>
          </a:p>
          <a:p>
            <a:pPr eaLnBrk="1" hangingPunct="1">
              <a:spcBef>
                <a:spcPts val="1200"/>
              </a:spcBef>
            </a:pPr>
            <a:r>
              <a:rPr lang="en-US" i="1" smtClean="0">
                <a:latin typeface="Arial" charset="0"/>
                <a:cs typeface="Arial" charset="0"/>
              </a:rPr>
              <a:t>Q</a:t>
            </a:r>
            <a:r>
              <a:rPr lang="en-US" smtClean="0">
                <a:latin typeface="Arial" charset="0"/>
                <a:cs typeface="Arial" charset="0"/>
              </a:rPr>
              <a:t> compared to </a:t>
            </a:r>
            <a:r>
              <a:rPr lang="en-US" i="1" smtClean="0">
                <a:latin typeface="Arial" charset="0"/>
                <a:cs typeface="Arial" charset="0"/>
              </a:rPr>
              <a:t>K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mtClean="0">
                <a:latin typeface="Arial" charset="0"/>
                <a:cs typeface="Arial" charset="0"/>
              </a:rPr>
              <a:t>Removing CO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, </a:t>
            </a:r>
            <a:r>
              <a:rPr lang="en-US" i="1" smtClean="0">
                <a:latin typeface="Arial" charset="0"/>
                <a:cs typeface="Arial" charset="0"/>
              </a:rPr>
              <a:t>Q</a:t>
            </a:r>
            <a:r>
              <a:rPr lang="en-US" smtClean="0">
                <a:latin typeface="Arial" charset="0"/>
                <a:cs typeface="Arial" charset="0"/>
              </a:rPr>
              <a:t> &lt; </a:t>
            </a:r>
            <a:r>
              <a:rPr lang="en-US" i="1" smtClean="0">
                <a:latin typeface="Arial" charset="0"/>
                <a:cs typeface="Arial" charset="0"/>
              </a:rPr>
              <a:t>K</a:t>
            </a:r>
            <a:r>
              <a:rPr lang="en-US" smtClean="0">
                <a:latin typeface="Arial" charset="0"/>
                <a:cs typeface="Arial" charset="0"/>
              </a:rPr>
              <a:t>; reaction shifts right (toward products)</a:t>
            </a:r>
          </a:p>
        </p:txBody>
      </p:sp>
      <p:graphicFrame>
        <p:nvGraphicFramePr>
          <p:cNvPr id="164897" name="Object 33"/>
          <p:cNvGraphicFramePr>
            <a:graphicFrameLocks noChangeAspect="1"/>
          </p:cNvGraphicFramePr>
          <p:nvPr/>
        </p:nvGraphicFramePr>
        <p:xfrm>
          <a:off x="4913313" y="3975100"/>
          <a:ext cx="2176462" cy="1117600"/>
        </p:xfrm>
        <a:graphic>
          <a:graphicData uri="http://schemas.openxmlformats.org/presentationml/2006/ole">
            <p:oleObj spid="_x0000_s164897" name="Equation" r:id="rId4" imgW="914400" imgH="469601" progId="">
              <p:embed/>
            </p:oleObj>
          </a:graphicData>
        </a:graphic>
      </p:graphicFrame>
      <p:sp>
        <p:nvSpPr>
          <p:cNvPr id="16490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67A194-2FAD-47F3-A208-B3BC747561A5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Effects of Pressure/Volume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6982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105400" cy="4267200"/>
          </a:xfrm>
        </p:spPr>
        <p:txBody>
          <a:bodyPr/>
          <a:lstStyle/>
          <a:p>
            <a:pPr algn="ctr">
              <a:spcBef>
                <a:spcPts val="1800"/>
              </a:spcBef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2NO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  ⇌  N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O</a:t>
            </a:r>
            <a:r>
              <a:rPr lang="en-US" baseline="-25000" smtClean="0">
                <a:latin typeface="Arial" charset="0"/>
                <a:cs typeface="Arial" charset="0"/>
              </a:rPr>
              <a:t>4</a:t>
            </a:r>
            <a:r>
              <a:rPr lang="en-US" smtClean="0">
                <a:latin typeface="Arial" charset="0"/>
                <a:cs typeface="Arial" charset="0"/>
              </a:rPr>
              <a:t>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800" smtClean="0">
                <a:latin typeface="Arial" charset="0"/>
                <a:cs typeface="Arial" charset="0"/>
              </a:rPr>
              <a:t>Changing volumes will change partial pressures, changes </a:t>
            </a:r>
            <a:r>
              <a:rPr lang="en-US" sz="2800" i="1" smtClean="0">
                <a:latin typeface="Arial" charset="0"/>
                <a:cs typeface="Arial" charset="0"/>
              </a:rPr>
              <a:t>Q</a:t>
            </a:r>
            <a:r>
              <a:rPr lang="en-US" sz="2800" smtClean="0">
                <a:latin typeface="Arial" charset="0"/>
                <a:cs typeface="Arial" charset="0"/>
              </a:rPr>
              <a:t> relative to </a:t>
            </a:r>
            <a:r>
              <a:rPr lang="en-US" sz="2800" i="1" smtClean="0">
                <a:latin typeface="Arial" charset="0"/>
                <a:cs typeface="Arial" charset="0"/>
              </a:rPr>
              <a:t>K</a:t>
            </a:r>
            <a:endParaRPr lang="en-US" sz="3000" i="1" smtClean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en-US" sz="2800" smtClean="0">
                <a:latin typeface="Arial" charset="0"/>
                <a:cs typeface="Arial" charset="0"/>
              </a:rPr>
              <a:t>Decrease volume by factor of 2 will increase partial pressure by 2</a:t>
            </a:r>
          </a:p>
          <a:p>
            <a:pPr>
              <a:spcBef>
                <a:spcPts val="600"/>
              </a:spcBef>
            </a:pPr>
            <a:r>
              <a:rPr lang="en-US" sz="2800" i="1" smtClean="0">
                <a:latin typeface="Arial" charset="0"/>
                <a:cs typeface="Arial" charset="0"/>
              </a:rPr>
              <a:t>Q</a:t>
            </a:r>
            <a:r>
              <a:rPr lang="en-US" sz="2800" smtClean="0">
                <a:latin typeface="Arial" charset="0"/>
                <a:cs typeface="Arial" charset="0"/>
              </a:rPr>
              <a:t> &lt; </a:t>
            </a:r>
            <a:r>
              <a:rPr lang="en-US" sz="2800" i="1" smtClean="0">
                <a:latin typeface="Arial" charset="0"/>
                <a:cs typeface="Arial" charset="0"/>
              </a:rPr>
              <a:t>K</a:t>
            </a:r>
            <a:r>
              <a:rPr lang="en-US" sz="2800" smtClean="0">
                <a:latin typeface="Arial" charset="0"/>
                <a:cs typeface="Arial" charset="0"/>
              </a:rPr>
              <a:t>, reaction shifts right toward products</a:t>
            </a:r>
          </a:p>
        </p:txBody>
      </p:sp>
      <p:graphicFrame>
        <p:nvGraphicFramePr>
          <p:cNvPr id="166977" name="Object 65"/>
          <p:cNvGraphicFramePr>
            <a:graphicFrameLocks noChangeAspect="1"/>
          </p:cNvGraphicFramePr>
          <p:nvPr/>
        </p:nvGraphicFramePr>
        <p:xfrm>
          <a:off x="5580063" y="1895475"/>
          <a:ext cx="2746375" cy="1490663"/>
        </p:xfrm>
        <a:graphic>
          <a:graphicData uri="http://schemas.openxmlformats.org/presentationml/2006/ole">
            <p:oleObj spid="_x0000_s166977" name="Equation" r:id="rId3" imgW="1079201" imgH="584246" progId="">
              <p:embed/>
            </p:oleObj>
          </a:graphicData>
        </a:graphic>
      </p:graphicFrame>
      <p:graphicFrame>
        <p:nvGraphicFramePr>
          <p:cNvPr id="166978" name="Object 66"/>
          <p:cNvGraphicFramePr>
            <a:graphicFrameLocks noChangeAspect="1"/>
          </p:cNvGraphicFramePr>
          <p:nvPr/>
        </p:nvGraphicFramePr>
        <p:xfrm>
          <a:off x="5851525" y="3733800"/>
          <a:ext cx="2381250" cy="990600"/>
        </p:xfrm>
        <a:graphic>
          <a:graphicData uri="http://schemas.openxmlformats.org/presentationml/2006/ole">
            <p:oleObj spid="_x0000_s166978" name="Equation" r:id="rId4" imgW="952431" imgH="393539" progId="">
              <p:embed/>
            </p:oleObj>
          </a:graphicData>
        </a:graphic>
      </p:graphicFrame>
      <p:sp>
        <p:nvSpPr>
          <p:cNvPr id="16698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B42629-53C6-471C-B32F-529352E4DAB3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6400800" cy="685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400" smtClean="0">
                <a:latin typeface="Arial" charset="0"/>
                <a:cs typeface="Arial" charset="0"/>
              </a:rPr>
              <a:t>N</a:t>
            </a:r>
            <a:r>
              <a:rPr lang="en-US" sz="3400" baseline="-25000" smtClean="0">
                <a:latin typeface="Arial" charset="0"/>
                <a:cs typeface="Arial" charset="0"/>
              </a:rPr>
              <a:t>2</a:t>
            </a:r>
            <a:r>
              <a:rPr lang="en-US" sz="3400" smtClean="0">
                <a:latin typeface="Arial" charset="0"/>
                <a:cs typeface="Arial" charset="0"/>
              </a:rPr>
              <a:t>(</a:t>
            </a:r>
            <a:r>
              <a:rPr lang="en-US" sz="3400" i="1" smtClean="0">
                <a:latin typeface="Arial" charset="0"/>
                <a:cs typeface="Arial" charset="0"/>
              </a:rPr>
              <a:t>g</a:t>
            </a:r>
            <a:r>
              <a:rPr lang="en-US" sz="3400" smtClean="0">
                <a:latin typeface="Arial" charset="0"/>
                <a:cs typeface="Arial" charset="0"/>
              </a:rPr>
              <a:t>) + 3H</a:t>
            </a:r>
            <a:r>
              <a:rPr lang="en-US" sz="3400" baseline="-25000" smtClean="0">
                <a:latin typeface="Arial" charset="0"/>
                <a:cs typeface="Arial" charset="0"/>
              </a:rPr>
              <a:t>2</a:t>
            </a:r>
            <a:r>
              <a:rPr lang="en-US" sz="3400" smtClean="0">
                <a:latin typeface="Arial" charset="0"/>
                <a:cs typeface="Arial" charset="0"/>
              </a:rPr>
              <a:t>(</a:t>
            </a:r>
            <a:r>
              <a:rPr lang="en-US" sz="3400" i="1" smtClean="0">
                <a:latin typeface="Arial" charset="0"/>
                <a:cs typeface="Arial" charset="0"/>
              </a:rPr>
              <a:t>g</a:t>
            </a:r>
            <a:r>
              <a:rPr lang="en-US" sz="3400" smtClean="0">
                <a:latin typeface="Arial" charset="0"/>
                <a:cs typeface="Arial" charset="0"/>
              </a:rPr>
              <a:t>) ⇌  2NH</a:t>
            </a:r>
            <a:r>
              <a:rPr lang="en-US" sz="3400" baseline="-25000" smtClean="0">
                <a:latin typeface="Arial" charset="0"/>
                <a:cs typeface="Arial" charset="0"/>
              </a:rPr>
              <a:t>3</a:t>
            </a:r>
            <a:r>
              <a:rPr lang="en-US" sz="3400" smtClean="0">
                <a:latin typeface="Arial" charset="0"/>
                <a:cs typeface="Arial" charset="0"/>
              </a:rPr>
              <a:t>(</a:t>
            </a:r>
            <a:r>
              <a:rPr lang="en-US" sz="3400" i="1" smtClean="0">
                <a:latin typeface="Arial" charset="0"/>
                <a:cs typeface="Arial" charset="0"/>
              </a:rPr>
              <a:t>g</a:t>
            </a:r>
            <a:r>
              <a:rPr lang="en-US" sz="3400" smtClean="0">
                <a:latin typeface="Arial" charset="0"/>
                <a:cs typeface="Arial" charset="0"/>
              </a:rPr>
              <a:t>)</a:t>
            </a:r>
          </a:p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sz="4200" dirty="0" smtClean="0">
                <a:latin typeface="Arial"/>
                <a:cs typeface="Arial"/>
              </a:rPr>
              <a:t>Effects of Pressure/Volume</a:t>
            </a:r>
            <a:endParaRPr lang="en-US" sz="4200" dirty="0">
              <a:latin typeface="Arial"/>
              <a:cs typeface="Arial"/>
            </a:endParaRPr>
          </a:p>
        </p:txBody>
      </p:sp>
      <p:pic>
        <p:nvPicPr>
          <p:cNvPr id="167941" name="Picture 6"/>
          <p:cNvPicPr>
            <a:picLocks noChangeAspect="1" noChangeArrowheads="1"/>
          </p:cNvPicPr>
          <p:nvPr/>
        </p:nvPicPr>
        <p:blipFill>
          <a:blip r:embed="rId2"/>
          <a:srcRect r="-1099" b="10088"/>
          <a:stretch>
            <a:fillRect/>
          </a:stretch>
        </p:blipFill>
        <p:spPr bwMode="auto">
          <a:xfrm>
            <a:off x="1371600" y="2209800"/>
            <a:ext cx="6373813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AE8DC6-4090-4C85-83B3-DCAB2277C9D4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Effects of Temperature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8964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910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N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 + 3H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  ⇌ 2NH</a:t>
            </a:r>
            <a:r>
              <a:rPr lang="en-US" baseline="-25000" smtClean="0">
                <a:latin typeface="Arial" charset="0"/>
                <a:cs typeface="Arial" charset="0"/>
              </a:rPr>
              <a:t>3</a:t>
            </a:r>
            <a:r>
              <a:rPr lang="en-US" smtClean="0">
                <a:latin typeface="Arial" charset="0"/>
                <a:cs typeface="Arial" charset="0"/>
              </a:rPr>
              <a:t>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      </a:t>
            </a:r>
            <a:r>
              <a:rPr lang="en-US" smtClean="0">
                <a:latin typeface="Arial" charset="0"/>
                <a:cs typeface="Arial" charset="0"/>
                <a:sym typeface="Symbol" pitchFamily="18" charset="2"/>
              </a:rPr>
              <a:t></a:t>
            </a:r>
            <a:r>
              <a:rPr lang="en-US" i="1" smtClean="0">
                <a:latin typeface="Arial" charset="0"/>
                <a:cs typeface="Arial" charset="0"/>
                <a:sym typeface="Symbol" pitchFamily="18" charset="2"/>
              </a:rPr>
              <a:t>H</a:t>
            </a:r>
            <a:r>
              <a:rPr lang="en-US" smtClean="0">
                <a:latin typeface="Arial" charset="0"/>
                <a:cs typeface="Arial" charset="0"/>
                <a:sym typeface="Symbol" pitchFamily="18" charset="2"/>
              </a:rPr>
              <a:t> &lt; 0</a:t>
            </a:r>
          </a:p>
          <a:p>
            <a:r>
              <a:rPr lang="en-US" smtClean="0">
                <a:latin typeface="Arial" charset="0"/>
                <a:cs typeface="Arial" charset="0"/>
                <a:sym typeface="Symbol" pitchFamily="18" charset="2"/>
              </a:rPr>
              <a:t>Approach:</a:t>
            </a:r>
          </a:p>
          <a:p>
            <a:pPr lvl="1"/>
            <a:r>
              <a:rPr lang="en-US" smtClean="0">
                <a:latin typeface="Arial" charset="0"/>
                <a:cs typeface="Arial" charset="0"/>
                <a:sym typeface="Symbol" pitchFamily="18" charset="2"/>
              </a:rPr>
              <a:t>Treat heat as reactant or product</a:t>
            </a:r>
          </a:p>
          <a:p>
            <a:pPr lvl="1"/>
            <a:r>
              <a:rPr lang="en-US" smtClean="0">
                <a:latin typeface="Arial" charset="0"/>
                <a:cs typeface="Arial" charset="0"/>
              </a:rPr>
              <a:t>N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 + 3H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  </a:t>
            </a:r>
            <a:r>
              <a:rPr lang="en-US" sz="3600" smtClean="0">
                <a:latin typeface="Arial" charset="0"/>
                <a:cs typeface="Arial" charset="0"/>
              </a:rPr>
              <a:t>⇌</a:t>
            </a:r>
            <a:r>
              <a:rPr lang="en-US" smtClean="0">
                <a:latin typeface="Arial" charset="0"/>
                <a:cs typeface="Arial" charset="0"/>
              </a:rPr>
              <a:t> 2NH</a:t>
            </a:r>
            <a:r>
              <a:rPr lang="en-US" baseline="-25000" smtClean="0">
                <a:latin typeface="Arial" charset="0"/>
                <a:cs typeface="Arial" charset="0"/>
              </a:rPr>
              <a:t>3</a:t>
            </a:r>
            <a:r>
              <a:rPr lang="en-US" smtClean="0">
                <a:latin typeface="Arial" charset="0"/>
                <a:cs typeface="Arial" charset="0"/>
              </a:rPr>
              <a:t>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  +  </a:t>
            </a:r>
            <a:r>
              <a:rPr lang="en-US" i="1" smtClean="0">
                <a:latin typeface="Arial" charset="0"/>
                <a:cs typeface="Arial" charset="0"/>
              </a:rPr>
              <a:t>heat</a:t>
            </a:r>
          </a:p>
          <a:p>
            <a:r>
              <a:rPr lang="en-US" smtClean="0">
                <a:latin typeface="Arial" charset="0"/>
                <a:cs typeface="Arial" charset="0"/>
              </a:rPr>
              <a:t>Increasing temperature adds heat to the product side of equation; reaction shifts left</a:t>
            </a:r>
          </a:p>
          <a:p>
            <a:r>
              <a:rPr lang="en-US" smtClean="0">
                <a:latin typeface="Arial" charset="0"/>
                <a:cs typeface="Arial" charset="0"/>
              </a:rPr>
              <a:t>Note:  Changing </a:t>
            </a:r>
            <a:r>
              <a:rPr lang="en-US" i="1" smtClean="0">
                <a:latin typeface="Arial" charset="0"/>
                <a:cs typeface="Arial" charset="0"/>
              </a:rPr>
              <a:t>T</a:t>
            </a:r>
            <a:r>
              <a:rPr lang="en-US" smtClean="0">
                <a:latin typeface="Arial" charset="0"/>
                <a:cs typeface="Arial" charset="0"/>
              </a:rPr>
              <a:t> changes value of </a:t>
            </a:r>
            <a:r>
              <a:rPr lang="en-US" i="1" smtClean="0">
                <a:latin typeface="Arial" charset="0"/>
                <a:cs typeface="Arial" charset="0"/>
              </a:rPr>
              <a:t>K</a:t>
            </a:r>
            <a:r>
              <a:rPr lang="en-US" smtClean="0"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16896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88375" y="6629400"/>
            <a:ext cx="357188" cy="2063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E5628D6-2010-40A3-AEFC-FB0E98CA66F7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Effects of Temperature</a:t>
            </a:r>
          </a:p>
        </p:txBody>
      </p:sp>
      <p:pic>
        <p:nvPicPr>
          <p:cNvPr id="16998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628775"/>
            <a:ext cx="7558088" cy="1114425"/>
          </a:xfrm>
        </p:spPr>
      </p:pic>
      <p:sp>
        <p:nvSpPr>
          <p:cNvPr id="169989" name="TextBox 10"/>
          <p:cNvSpPr txBox="1">
            <a:spLocks noChangeArrowheads="1"/>
          </p:cNvSpPr>
          <p:nvPr/>
        </p:nvSpPr>
        <p:spPr bwMode="auto">
          <a:xfrm>
            <a:off x="609600" y="5541963"/>
            <a:ext cx="79248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3000">
                <a:ea typeface="ＭＳ Ｐゴシック" charset="-128"/>
              </a:rPr>
              <a:t>Is this reaction endothermic or exothermic? </a:t>
            </a:r>
          </a:p>
        </p:txBody>
      </p:sp>
      <p:pic>
        <p:nvPicPr>
          <p:cNvPr id="169990" name="Picture 9"/>
          <p:cNvPicPr>
            <a:picLocks noChangeAspect="1"/>
          </p:cNvPicPr>
          <p:nvPr/>
        </p:nvPicPr>
        <p:blipFill>
          <a:blip r:embed="rId3"/>
          <a:srcRect r="49521" b="21696"/>
          <a:stretch>
            <a:fillRect/>
          </a:stretch>
        </p:blipFill>
        <p:spPr bwMode="auto">
          <a:xfrm>
            <a:off x="838200" y="2743200"/>
            <a:ext cx="31527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1" name="Picture 10"/>
          <p:cNvPicPr>
            <a:picLocks noChangeAspect="1"/>
          </p:cNvPicPr>
          <p:nvPr/>
        </p:nvPicPr>
        <p:blipFill>
          <a:blip r:embed="rId3"/>
          <a:srcRect l="49760" b="21696"/>
          <a:stretch>
            <a:fillRect/>
          </a:stretch>
        </p:blipFill>
        <p:spPr bwMode="auto">
          <a:xfrm>
            <a:off x="5321300" y="2805113"/>
            <a:ext cx="31369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E138E6-C003-49F6-8915-0133F69A2C49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1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2094C6-8BEC-4BAE-8040-18898C7F4737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Equilibrium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1185863" y="1600200"/>
            <a:ext cx="6967537" cy="6159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400" dirty="0">
                <a:latin typeface="+mn-lt"/>
              </a:rPr>
              <a:t>H</a:t>
            </a:r>
            <a:r>
              <a:rPr lang="en-US" sz="3400" baseline="-25000" dirty="0">
                <a:latin typeface="+mn-lt"/>
              </a:rPr>
              <a:t>2</a:t>
            </a:r>
            <a:r>
              <a:rPr lang="en-US" sz="3400" dirty="0">
                <a:latin typeface="+mn-lt"/>
              </a:rPr>
              <a:t>O(</a:t>
            </a:r>
            <a:r>
              <a:rPr lang="en-US" sz="3400" i="1" dirty="0">
                <a:latin typeface="+mn-lt"/>
              </a:rPr>
              <a:t>g</a:t>
            </a:r>
            <a:r>
              <a:rPr lang="en-US" sz="3400" dirty="0" smtClean="0">
                <a:latin typeface="+mn-lt"/>
              </a:rPr>
              <a:t>) + </a:t>
            </a:r>
            <a:r>
              <a:rPr lang="en-US" sz="3400" dirty="0">
                <a:latin typeface="+mn-lt"/>
              </a:rPr>
              <a:t>CO(</a:t>
            </a:r>
            <a:r>
              <a:rPr lang="en-US" sz="3400" i="1" dirty="0">
                <a:latin typeface="+mn-lt"/>
              </a:rPr>
              <a:t>g</a:t>
            </a:r>
            <a:r>
              <a:rPr lang="en-US" sz="3400" dirty="0">
                <a:latin typeface="+mn-lt"/>
              </a:rPr>
              <a:t>)  </a:t>
            </a:r>
            <a:r>
              <a:rPr lang="en-US" sz="3400" dirty="0">
                <a:latin typeface="+mn-lt"/>
                <a:cs typeface="Arial Unicode MS" charset="0"/>
              </a:rPr>
              <a:t>⇌</a:t>
            </a:r>
            <a:r>
              <a:rPr lang="en-US" sz="3400" dirty="0">
                <a:latin typeface="+mn-lt"/>
              </a:rPr>
              <a:t>  H</a:t>
            </a:r>
            <a:r>
              <a:rPr lang="en-US" sz="3400" baseline="-25000" dirty="0">
                <a:latin typeface="+mn-lt"/>
              </a:rPr>
              <a:t>2</a:t>
            </a:r>
            <a:r>
              <a:rPr lang="en-US" sz="3400" dirty="0">
                <a:latin typeface="+mn-lt"/>
              </a:rPr>
              <a:t>(</a:t>
            </a:r>
            <a:r>
              <a:rPr lang="en-US" sz="3400" i="1" dirty="0">
                <a:latin typeface="+mn-lt"/>
              </a:rPr>
              <a:t>g</a:t>
            </a:r>
            <a:r>
              <a:rPr lang="en-US" sz="3400" dirty="0" smtClean="0">
                <a:latin typeface="+mn-lt"/>
              </a:rPr>
              <a:t>) + </a:t>
            </a:r>
            <a:r>
              <a:rPr lang="en-US" sz="3400" dirty="0">
                <a:latin typeface="+mn-lt"/>
              </a:rPr>
              <a:t>CO</a:t>
            </a:r>
            <a:r>
              <a:rPr lang="en-US" sz="3400" baseline="-25000" dirty="0">
                <a:latin typeface="+mn-lt"/>
              </a:rPr>
              <a:t>2</a:t>
            </a:r>
            <a:r>
              <a:rPr lang="en-US" sz="3400" dirty="0">
                <a:latin typeface="+mn-lt"/>
              </a:rPr>
              <a:t>(</a:t>
            </a:r>
            <a:r>
              <a:rPr lang="en-US" sz="3400" i="1" dirty="0">
                <a:latin typeface="+mn-lt"/>
              </a:rPr>
              <a:t>g</a:t>
            </a:r>
            <a:r>
              <a:rPr lang="en-US" sz="3400" dirty="0">
                <a:latin typeface="+mn-lt"/>
              </a:rPr>
              <a:t>)</a:t>
            </a:r>
          </a:p>
        </p:txBody>
      </p:sp>
      <p:pic>
        <p:nvPicPr>
          <p:cNvPr id="111621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2286000"/>
            <a:ext cx="6248400" cy="4151313"/>
          </a:xfrm>
        </p:spPr>
      </p:pic>
      <p:pic>
        <p:nvPicPr>
          <p:cNvPr id="11162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5605463"/>
            <a:ext cx="1371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3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876800"/>
            <a:ext cx="3657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4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3962400"/>
            <a:ext cx="13620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5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3979863"/>
            <a:ext cx="14478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D021A4-F7FC-4A9F-810C-C1617BDCA05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305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900" dirty="0" smtClean="0">
                <a:latin typeface="Arial"/>
                <a:cs typeface="Arial"/>
              </a:rPr>
              <a:t>Catalysts and Equilibrium Systems</a:t>
            </a:r>
          </a:p>
        </p:txBody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1219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Systems reach equilibrium faster.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No change in </a:t>
            </a:r>
            <a:r>
              <a:rPr lang="en-US" i="1" smtClean="0">
                <a:latin typeface="Arial" charset="0"/>
                <a:cs typeface="Arial" charset="0"/>
              </a:rPr>
              <a:t>K</a:t>
            </a:r>
            <a:r>
              <a:rPr lang="en-US" smtClean="0">
                <a:latin typeface="Arial" charset="0"/>
                <a:cs typeface="Arial" charset="0"/>
              </a:rPr>
              <a:t> or position of equilibrium.</a:t>
            </a:r>
          </a:p>
        </p:txBody>
      </p:sp>
      <p:pic>
        <p:nvPicPr>
          <p:cNvPr id="17203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75" y="3170238"/>
            <a:ext cx="6402388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9A9E05-6983-4104-9A23-D996A90FF245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6581775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Chapter Outline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7408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E5AFC7-D856-4318-A372-AF6185AF8A93}" type="slidenum">
              <a:rPr lang="en-US"/>
              <a:pPr/>
              <a:t>41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" y="13716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3200" b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14.1  The Dynamics of Chemical Equilibrium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14.2  Writing Equilibrium Constant Expressions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14.3  Relationships between </a:t>
            </a:r>
            <a:r>
              <a:rPr lang="en-US" sz="2600" i="1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  <a:r>
              <a:rPr lang="en-US" sz="2600" baseline="-250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c</a:t>
            </a: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 and </a:t>
            </a:r>
            <a:r>
              <a:rPr lang="en-US" sz="2600" i="1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  <a:r>
              <a:rPr lang="en-US" sz="2600" baseline="-250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p</a:t>
            </a: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 Values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14.4  Manipulating Equilibrium Constant Expressions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14.5  Equilibrium Constants and Reaction Quotients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14.6  Heterogeneous </a:t>
            </a:r>
            <a:r>
              <a:rPr lang="en-US" sz="26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Equilibria</a:t>
            </a:r>
            <a:endParaRPr lang="en-US" sz="2600" dirty="0" smtClean="0">
              <a:solidFill>
                <a:srgbClr val="000000"/>
              </a:solidFill>
              <a:latin typeface="+mn-lt"/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14.7  Le Châtelier’s Principle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FF"/>
                </a:solidFill>
                <a:latin typeface="+mn-lt"/>
                <a:cs typeface="Wingdings" charset="2"/>
              </a:rPr>
              <a:t>14.8  Calculations Based on </a:t>
            </a:r>
            <a:r>
              <a:rPr lang="en-US" sz="2600" i="1" dirty="0" smtClean="0">
                <a:solidFill>
                  <a:srgbClr val="0000FF"/>
                </a:solidFill>
                <a:latin typeface="+mn-lt"/>
                <a:cs typeface="Wingdings" charset="2"/>
              </a:rPr>
              <a:t>K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14.9  Equilibrium and Thermodynamics</a:t>
            </a:r>
            <a:endParaRPr lang="en-US" sz="2600" dirty="0">
              <a:solidFill>
                <a:srgbClr val="000000"/>
              </a:solidFill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14.10  Changing </a:t>
            </a:r>
            <a:r>
              <a:rPr lang="en-US" sz="2600" i="1" dirty="0" smtClean="0">
                <a:solidFill>
                  <a:srgbClr val="000000"/>
                </a:solidFill>
                <a:cs typeface="Wingdings" charset="2"/>
              </a:rPr>
              <a:t>K</a:t>
            </a: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 with Changing Temperature</a:t>
            </a:r>
            <a:endParaRPr lang="en-US" sz="2600" dirty="0" smtClean="0">
              <a:solidFill>
                <a:srgbClr val="000000"/>
              </a:solidFill>
              <a:latin typeface="+mn-lt"/>
              <a:cs typeface="Wingdings" charset="2"/>
            </a:endParaRPr>
          </a:p>
          <a:p>
            <a:pPr eaLnBrk="1" hangingPunct="1">
              <a:defRPr/>
            </a:pPr>
            <a:endParaRPr lang="en-US" sz="2600" dirty="0">
              <a:solidFill>
                <a:srgbClr val="000000"/>
              </a:solidFill>
              <a:latin typeface="+mn-lt"/>
              <a:cs typeface="Wingdings" charset="2"/>
            </a:endParaRPr>
          </a:p>
        </p:txBody>
      </p:sp>
      <p:pic>
        <p:nvPicPr>
          <p:cNvPr id="17408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1150" y="3957638"/>
            <a:ext cx="2074863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Calculations Based on </a:t>
            </a:r>
            <a:r>
              <a:rPr lang="en-US" i="1" dirty="0" smtClean="0">
                <a:latin typeface="Arial"/>
                <a:cs typeface="Arial"/>
              </a:rPr>
              <a:t>K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17613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000" smtClean="0">
                <a:latin typeface="Arial" charset="0"/>
                <a:cs typeface="Arial" charset="0"/>
              </a:rPr>
              <a:t>Determine whether a reaction has reached equilibrium (</a:t>
            </a:r>
            <a:r>
              <a:rPr lang="en-US" sz="3000" i="1" smtClean="0">
                <a:latin typeface="Arial" charset="0"/>
                <a:cs typeface="Arial" charset="0"/>
              </a:rPr>
              <a:t>Q</a:t>
            </a:r>
            <a:r>
              <a:rPr lang="en-US" sz="3000" smtClean="0">
                <a:latin typeface="Arial" charset="0"/>
                <a:cs typeface="Arial" charset="0"/>
              </a:rPr>
              <a:t> vs. </a:t>
            </a:r>
            <a:r>
              <a:rPr lang="en-US" sz="3000" i="1" smtClean="0">
                <a:latin typeface="Arial" charset="0"/>
                <a:cs typeface="Arial" charset="0"/>
              </a:rPr>
              <a:t>K</a:t>
            </a:r>
            <a:r>
              <a:rPr lang="en-US" sz="3000" smtClean="0">
                <a:latin typeface="Arial" charset="0"/>
                <a:cs typeface="Arial" charset="0"/>
              </a:rPr>
              <a:t>).</a:t>
            </a:r>
          </a:p>
          <a:p>
            <a:pPr>
              <a:spcBef>
                <a:spcPct val="0"/>
              </a:spcBef>
            </a:pPr>
            <a:r>
              <a:rPr lang="en-US" sz="3000" smtClean="0">
                <a:latin typeface="Arial" charset="0"/>
                <a:cs typeface="Arial" charset="0"/>
              </a:rPr>
              <a:t>Knowing the value of </a:t>
            </a:r>
            <a:r>
              <a:rPr lang="en-US" sz="3000" i="1" smtClean="0">
                <a:latin typeface="Arial" charset="0"/>
                <a:cs typeface="Arial" charset="0"/>
              </a:rPr>
              <a:t>K</a:t>
            </a:r>
            <a:r>
              <a:rPr lang="en-US" sz="3000" smtClean="0">
                <a:latin typeface="Arial" charset="0"/>
                <a:cs typeface="Arial" charset="0"/>
              </a:rPr>
              <a:t> and the starting concentrations or partial pressures, one can calculate their equilibrium concentrations, etc.</a:t>
            </a:r>
          </a:p>
          <a:p>
            <a:pPr>
              <a:spcBef>
                <a:spcPct val="0"/>
              </a:spcBef>
            </a:pPr>
            <a:r>
              <a:rPr lang="en-US" sz="30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RICE Table:</a:t>
            </a:r>
            <a:endParaRPr lang="en-US" sz="300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</a:pPr>
            <a:r>
              <a:rPr lang="en-US" b="1" i="1" smtClean="0">
                <a:solidFill>
                  <a:srgbClr val="0000FF"/>
                </a:solidFill>
                <a:latin typeface="Arial" charset="0"/>
                <a:cs typeface="Arial" charset="0"/>
              </a:rPr>
              <a:t>R:</a:t>
            </a:r>
            <a:r>
              <a:rPr lang="en-US" sz="26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  </a:t>
            </a:r>
            <a:r>
              <a:rPr lang="en-US" smtClean="0">
                <a:latin typeface="Arial" charset="0"/>
                <a:cs typeface="Arial" charset="0"/>
              </a:rPr>
              <a:t>Balanced chemical equation </a:t>
            </a:r>
            <a:endParaRPr lang="en-US" b="1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</a:pPr>
            <a:r>
              <a:rPr lang="en-US" b="1" i="1" smtClean="0">
                <a:solidFill>
                  <a:srgbClr val="0000FF"/>
                </a:solidFill>
                <a:latin typeface="Arial" charset="0"/>
                <a:cs typeface="Arial" charset="0"/>
              </a:rPr>
              <a:t>I:</a:t>
            </a:r>
            <a:r>
              <a:rPr lang="en-US" b="1" smtClean="0">
                <a:solidFill>
                  <a:srgbClr val="FF0000"/>
                </a:solidFill>
                <a:latin typeface="Arial" charset="0"/>
                <a:cs typeface="Arial" charset="0"/>
              </a:rPr>
              <a:t>  	</a:t>
            </a:r>
            <a:r>
              <a:rPr lang="en-US" smtClean="0">
                <a:latin typeface="Arial" charset="0"/>
                <a:cs typeface="Arial" charset="0"/>
              </a:rPr>
              <a:t>Initial concentrations (or pressures)</a:t>
            </a:r>
          </a:p>
          <a:p>
            <a:pPr lvl="1">
              <a:spcBef>
                <a:spcPct val="0"/>
              </a:spcBef>
            </a:pPr>
            <a:r>
              <a:rPr lang="en-US" b="1" i="1" smtClean="0">
                <a:solidFill>
                  <a:srgbClr val="0000FF"/>
                </a:solidFill>
                <a:latin typeface="Arial" charset="0"/>
                <a:cs typeface="Arial" charset="0"/>
              </a:rPr>
              <a:t>C:</a:t>
            </a:r>
            <a:r>
              <a:rPr lang="en-US" b="1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Changes as system moves to equilibrium</a:t>
            </a:r>
          </a:p>
          <a:p>
            <a:pPr lvl="1">
              <a:spcBef>
                <a:spcPct val="0"/>
              </a:spcBef>
            </a:pPr>
            <a:r>
              <a:rPr lang="en-US" b="1" i="1" smtClean="0">
                <a:solidFill>
                  <a:srgbClr val="0000FF"/>
                </a:solidFill>
                <a:latin typeface="Arial" charset="0"/>
                <a:cs typeface="Arial" charset="0"/>
              </a:rPr>
              <a:t>E:</a:t>
            </a:r>
            <a:r>
              <a:rPr lang="en-US" i="1" smtClean="0">
                <a:solidFill>
                  <a:srgbClr val="C00000"/>
                </a:solidFill>
                <a:latin typeface="Arial" charset="0"/>
                <a:cs typeface="Arial" charset="0"/>
              </a:rPr>
              <a:t>  </a:t>
            </a:r>
            <a:r>
              <a:rPr lang="en-US" smtClean="0">
                <a:latin typeface="Arial" charset="0"/>
                <a:cs typeface="Arial" charset="0"/>
              </a:rPr>
              <a:t>Equilibrium concentrations (or pressures)</a:t>
            </a:r>
            <a:r>
              <a:rPr lang="en-US" i="1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7613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E72B81-431E-4A00-BBDA-3EFBC28C400C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RICE Table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Example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177190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77200" cy="4038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mtClean="0">
                <a:latin typeface="Arial" charset="0"/>
                <a:cs typeface="Arial" charset="0"/>
              </a:rPr>
              <a:t>Reaction:  N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  +  O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   ⇌  2NO(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mtClean="0">
                <a:latin typeface="Arial" charset="0"/>
                <a:cs typeface="Arial" charset="0"/>
              </a:rPr>
              <a:t>Initial N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 = 0.79 atm</a:t>
            </a:r>
          </a:p>
          <a:p>
            <a:pPr>
              <a:spcBef>
                <a:spcPts val="1200"/>
              </a:spcBef>
            </a:pPr>
            <a:r>
              <a:rPr lang="en-US" smtClean="0">
                <a:latin typeface="Arial" charset="0"/>
                <a:cs typeface="Arial" charset="0"/>
              </a:rPr>
              <a:t>Initial O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 = 0.21 atm</a:t>
            </a:r>
          </a:p>
          <a:p>
            <a:pPr>
              <a:spcBef>
                <a:spcPts val="1200"/>
              </a:spcBef>
            </a:pPr>
            <a:r>
              <a:rPr lang="en-US" smtClean="0">
                <a:latin typeface="Arial" charset="0"/>
                <a:cs typeface="Arial" charset="0"/>
              </a:rPr>
              <a:t>Initial NO(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 = 0.0 atm</a:t>
            </a:r>
          </a:p>
          <a:p>
            <a:pPr>
              <a:spcBef>
                <a:spcPts val="1200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</a:pPr>
            <a:r>
              <a:rPr lang="en-US" sz="2800" smtClean="0">
                <a:latin typeface="Arial" charset="0"/>
                <a:cs typeface="Arial" charset="0"/>
              </a:rPr>
              <a:t>What are the partial pressures of reactants and products when the system achieves equilibrium?</a:t>
            </a:r>
          </a:p>
        </p:txBody>
      </p:sp>
      <p:graphicFrame>
        <p:nvGraphicFramePr>
          <p:cNvPr id="177186" name="Object 34"/>
          <p:cNvGraphicFramePr>
            <a:graphicFrameLocks noChangeAspect="1"/>
          </p:cNvGraphicFramePr>
          <p:nvPr/>
        </p:nvGraphicFramePr>
        <p:xfrm>
          <a:off x="2354263" y="3865563"/>
          <a:ext cx="3840162" cy="1279525"/>
        </p:xfrm>
        <a:graphic>
          <a:graphicData uri="http://schemas.openxmlformats.org/presentationml/2006/ole">
            <p:oleObj spid="_x0000_s177186" name="Equation" r:id="rId3" imgW="1663447" imgH="546215" progId="">
              <p:embed/>
            </p:oleObj>
          </a:graphicData>
        </a:graphic>
      </p:graphicFrame>
      <p:sp>
        <p:nvSpPr>
          <p:cNvPr id="17719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9E241F-183B-447A-9692-6B1FD00B16B9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0" y="3124200"/>
            <a:ext cx="75565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78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219200"/>
          </a:xfrm>
        </p:spPr>
        <p:txBody>
          <a:bodyPr/>
          <a:lstStyle/>
          <a:p>
            <a:pPr algn="ctr">
              <a:spcBef>
                <a:spcPts val="1800"/>
              </a:spcBef>
              <a:buFontTx/>
              <a:buNone/>
            </a:pPr>
            <a:r>
              <a:rPr lang="en-US" sz="3600" smtClean="0">
                <a:latin typeface="Arial" charset="0"/>
                <a:cs typeface="Arial" charset="0"/>
              </a:rPr>
              <a:t>Reaction:  N</a:t>
            </a:r>
            <a:r>
              <a:rPr lang="en-US" sz="3600" baseline="-25000" smtClean="0">
                <a:latin typeface="Arial" charset="0"/>
                <a:cs typeface="Arial" charset="0"/>
              </a:rPr>
              <a:t>2</a:t>
            </a:r>
            <a:r>
              <a:rPr lang="en-US" sz="3600" smtClean="0">
                <a:latin typeface="Arial" charset="0"/>
                <a:cs typeface="Arial" charset="0"/>
              </a:rPr>
              <a:t>(</a:t>
            </a:r>
            <a:r>
              <a:rPr lang="en-US" sz="3600" i="1" smtClean="0">
                <a:latin typeface="Arial" charset="0"/>
                <a:cs typeface="Arial" charset="0"/>
              </a:rPr>
              <a:t>g</a:t>
            </a:r>
            <a:r>
              <a:rPr lang="en-US" sz="3600" smtClean="0">
                <a:latin typeface="Arial" charset="0"/>
                <a:cs typeface="Arial" charset="0"/>
              </a:rPr>
              <a:t>)  +  O</a:t>
            </a:r>
            <a:r>
              <a:rPr lang="en-US" sz="3600" baseline="-25000" smtClean="0">
                <a:latin typeface="Arial" charset="0"/>
                <a:cs typeface="Arial" charset="0"/>
              </a:rPr>
              <a:t>2</a:t>
            </a:r>
            <a:r>
              <a:rPr lang="en-US" sz="3600" smtClean="0">
                <a:latin typeface="Arial" charset="0"/>
                <a:cs typeface="Arial" charset="0"/>
              </a:rPr>
              <a:t>(</a:t>
            </a:r>
            <a:r>
              <a:rPr lang="en-US" sz="3600" i="1" smtClean="0">
                <a:latin typeface="Arial" charset="0"/>
                <a:cs typeface="Arial" charset="0"/>
              </a:rPr>
              <a:t>g</a:t>
            </a:r>
            <a:r>
              <a:rPr lang="en-US" sz="3600" smtClean="0">
                <a:latin typeface="Arial" charset="0"/>
                <a:cs typeface="Arial" charset="0"/>
              </a:rPr>
              <a:t>) ⇌  2NO(</a:t>
            </a:r>
            <a:r>
              <a:rPr lang="en-US" sz="3600" i="1" smtClean="0">
                <a:latin typeface="Arial" charset="0"/>
                <a:cs typeface="Arial" charset="0"/>
              </a:rPr>
              <a:t>g</a:t>
            </a:r>
            <a:r>
              <a:rPr lang="en-US" sz="3600" smtClean="0">
                <a:latin typeface="Arial" charset="0"/>
                <a:cs typeface="Arial" charset="0"/>
              </a:rPr>
              <a:t>)</a:t>
            </a:r>
          </a:p>
          <a:p>
            <a:pPr>
              <a:spcBef>
                <a:spcPts val="1800"/>
              </a:spcBef>
              <a:buFontTx/>
              <a:buNone/>
            </a:pPr>
            <a:r>
              <a:rPr lang="en-US" sz="3400" smtClean="0">
                <a:latin typeface="Arial" charset="0"/>
                <a:cs typeface="Arial" charset="0"/>
              </a:rPr>
              <a:t>1. List </a:t>
            </a:r>
            <a:r>
              <a:rPr lang="en-US" sz="3400" b="1" u="sng" smtClean="0">
                <a:latin typeface="Arial" charset="0"/>
                <a:cs typeface="Arial" charset="0"/>
              </a:rPr>
              <a:t>I</a:t>
            </a:r>
            <a:r>
              <a:rPr lang="en-US" sz="3400" smtClean="0">
                <a:latin typeface="Arial" charset="0"/>
                <a:cs typeface="Arial" charset="0"/>
              </a:rPr>
              <a:t>nitial Conditions: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RICE Table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Example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178182" name="Rounded Rectangle 6"/>
          <p:cNvSpPr>
            <a:spLocks noChangeArrowheads="1"/>
          </p:cNvSpPr>
          <p:nvPr/>
        </p:nvSpPr>
        <p:spPr bwMode="auto">
          <a:xfrm>
            <a:off x="2895600" y="4343400"/>
            <a:ext cx="53340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D051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18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D8CFCB-7502-4353-9F2F-7A89216D599C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50" y="2905125"/>
            <a:ext cx="68707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2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1295400"/>
          </a:xfrm>
        </p:spPr>
        <p:txBody>
          <a:bodyPr/>
          <a:lstStyle/>
          <a:p>
            <a:pPr algn="ctr">
              <a:spcBef>
                <a:spcPts val="1200"/>
              </a:spcBef>
              <a:buFontTx/>
              <a:buNone/>
            </a:pPr>
            <a:r>
              <a:rPr lang="en-US" sz="3400" smtClean="0">
                <a:latin typeface="Arial" charset="0"/>
                <a:cs typeface="Arial" charset="0"/>
              </a:rPr>
              <a:t>   Reaction:  N</a:t>
            </a:r>
            <a:r>
              <a:rPr lang="en-US" sz="3400" baseline="-25000" smtClean="0">
                <a:latin typeface="Arial" charset="0"/>
                <a:cs typeface="Arial" charset="0"/>
              </a:rPr>
              <a:t>2</a:t>
            </a:r>
            <a:r>
              <a:rPr lang="en-US" sz="3400" smtClean="0">
                <a:latin typeface="Arial" charset="0"/>
                <a:cs typeface="Arial" charset="0"/>
              </a:rPr>
              <a:t>(</a:t>
            </a:r>
            <a:r>
              <a:rPr lang="en-US" sz="3400" i="1" smtClean="0">
                <a:latin typeface="Arial" charset="0"/>
                <a:cs typeface="Arial" charset="0"/>
              </a:rPr>
              <a:t>g</a:t>
            </a:r>
            <a:r>
              <a:rPr lang="en-US" sz="3400" smtClean="0">
                <a:latin typeface="Arial" charset="0"/>
                <a:cs typeface="Arial" charset="0"/>
              </a:rPr>
              <a:t>)  +  O</a:t>
            </a:r>
            <a:r>
              <a:rPr lang="en-US" sz="3400" baseline="-25000" smtClean="0">
                <a:latin typeface="Arial" charset="0"/>
                <a:cs typeface="Arial" charset="0"/>
              </a:rPr>
              <a:t>2</a:t>
            </a:r>
            <a:r>
              <a:rPr lang="en-US" sz="3400" smtClean="0">
                <a:latin typeface="Arial" charset="0"/>
                <a:cs typeface="Arial" charset="0"/>
              </a:rPr>
              <a:t>(</a:t>
            </a:r>
            <a:r>
              <a:rPr lang="en-US" sz="3400" i="1" smtClean="0">
                <a:latin typeface="Arial" charset="0"/>
                <a:cs typeface="Arial" charset="0"/>
              </a:rPr>
              <a:t>g</a:t>
            </a:r>
            <a:r>
              <a:rPr lang="en-US" sz="3400" smtClean="0">
                <a:latin typeface="Arial" charset="0"/>
                <a:cs typeface="Arial" charset="0"/>
              </a:rPr>
              <a:t>)  ⇌  2NO(</a:t>
            </a:r>
            <a:r>
              <a:rPr lang="en-US" sz="3400" i="1" smtClean="0">
                <a:latin typeface="Arial" charset="0"/>
                <a:cs typeface="Arial" charset="0"/>
              </a:rPr>
              <a:t>g</a:t>
            </a:r>
            <a:r>
              <a:rPr lang="en-US" sz="3400" smtClean="0">
                <a:latin typeface="Arial" charset="0"/>
                <a:cs typeface="Arial" charset="0"/>
              </a:rPr>
              <a:t>)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sz="3400" smtClean="0">
                <a:latin typeface="Arial" charset="0"/>
                <a:cs typeface="Arial" charset="0"/>
              </a:rPr>
              <a:t>  2. Define </a:t>
            </a:r>
            <a:r>
              <a:rPr lang="en-US" sz="3400" b="1" u="sng" smtClean="0">
                <a:latin typeface="Arial" charset="0"/>
                <a:cs typeface="Arial" charset="0"/>
              </a:rPr>
              <a:t>C</a:t>
            </a:r>
            <a:r>
              <a:rPr lang="en-US" sz="3400" smtClean="0">
                <a:latin typeface="Arial" charset="0"/>
                <a:cs typeface="Arial" charset="0"/>
              </a:rPr>
              <a:t>hanges: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RICE Table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Example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179206" name="TextBox 6"/>
          <p:cNvSpPr txBox="1">
            <a:spLocks noChangeArrowheads="1"/>
          </p:cNvSpPr>
          <p:nvPr/>
        </p:nvSpPr>
        <p:spPr bwMode="auto">
          <a:xfrm>
            <a:off x="762000" y="5562600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ea typeface="ＭＳ Ｐゴシック" charset="-128"/>
              </a:rPr>
              <a:t>Note:  Reaction shifts right; reactants decrease, products increase stoichiometrically</a:t>
            </a:r>
          </a:p>
        </p:txBody>
      </p:sp>
      <p:sp>
        <p:nvSpPr>
          <p:cNvPr id="179207" name="Rounded Rectangle 5"/>
          <p:cNvSpPr>
            <a:spLocks noChangeArrowheads="1"/>
          </p:cNvSpPr>
          <p:nvPr/>
        </p:nvSpPr>
        <p:spPr bwMode="auto">
          <a:xfrm>
            <a:off x="3048000" y="4495800"/>
            <a:ext cx="4800600" cy="457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D051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20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6FD61F-EF21-43B5-832B-7B7802373A00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50" y="3124200"/>
            <a:ext cx="6870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1295400"/>
          </a:xfrm>
        </p:spPr>
        <p:txBody>
          <a:bodyPr/>
          <a:lstStyle/>
          <a:p>
            <a:pPr algn="ctr">
              <a:spcBef>
                <a:spcPts val="1200"/>
              </a:spcBef>
              <a:buFontTx/>
              <a:buNone/>
            </a:pPr>
            <a:r>
              <a:rPr lang="en-US" sz="3400" smtClean="0">
                <a:latin typeface="Arial" charset="0"/>
                <a:cs typeface="Arial" charset="0"/>
              </a:rPr>
              <a:t>    Reaction:  N</a:t>
            </a:r>
            <a:r>
              <a:rPr lang="en-US" sz="3400" baseline="-25000" smtClean="0">
                <a:latin typeface="Arial" charset="0"/>
                <a:cs typeface="Arial" charset="0"/>
              </a:rPr>
              <a:t>2</a:t>
            </a:r>
            <a:r>
              <a:rPr lang="en-US" sz="3400" smtClean="0">
                <a:latin typeface="Arial" charset="0"/>
                <a:cs typeface="Arial" charset="0"/>
              </a:rPr>
              <a:t>(</a:t>
            </a:r>
            <a:r>
              <a:rPr lang="en-US" sz="3400" i="1" smtClean="0">
                <a:latin typeface="Arial" charset="0"/>
                <a:cs typeface="Arial" charset="0"/>
              </a:rPr>
              <a:t>g</a:t>
            </a:r>
            <a:r>
              <a:rPr lang="en-US" sz="3400" smtClean="0">
                <a:latin typeface="Arial" charset="0"/>
                <a:cs typeface="Arial" charset="0"/>
              </a:rPr>
              <a:t>)  +  O</a:t>
            </a:r>
            <a:r>
              <a:rPr lang="en-US" sz="3400" baseline="-25000" smtClean="0">
                <a:latin typeface="Arial" charset="0"/>
                <a:cs typeface="Arial" charset="0"/>
              </a:rPr>
              <a:t>2</a:t>
            </a:r>
            <a:r>
              <a:rPr lang="en-US" sz="3400" smtClean="0">
                <a:latin typeface="Arial" charset="0"/>
                <a:cs typeface="Arial" charset="0"/>
              </a:rPr>
              <a:t>(</a:t>
            </a:r>
            <a:r>
              <a:rPr lang="en-US" sz="3400" i="1" smtClean="0">
                <a:latin typeface="Arial" charset="0"/>
                <a:cs typeface="Arial" charset="0"/>
              </a:rPr>
              <a:t>g</a:t>
            </a:r>
            <a:r>
              <a:rPr lang="en-US" sz="3400" smtClean="0">
                <a:latin typeface="Arial" charset="0"/>
                <a:cs typeface="Arial" charset="0"/>
              </a:rPr>
              <a:t>)  ⇌  2NO(</a:t>
            </a:r>
            <a:r>
              <a:rPr lang="en-US" sz="3400" i="1" smtClean="0">
                <a:latin typeface="Arial" charset="0"/>
                <a:cs typeface="Arial" charset="0"/>
              </a:rPr>
              <a:t>g</a:t>
            </a:r>
            <a:r>
              <a:rPr lang="en-US" sz="3400" smtClean="0">
                <a:latin typeface="Arial" charset="0"/>
                <a:cs typeface="Arial" charset="0"/>
              </a:rPr>
              <a:t>)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sz="3400" smtClean="0">
                <a:latin typeface="Arial" charset="0"/>
                <a:cs typeface="Arial" charset="0"/>
              </a:rPr>
              <a:t>3. Express </a:t>
            </a:r>
            <a:r>
              <a:rPr lang="en-US" sz="3400" b="1" u="sng" smtClean="0">
                <a:latin typeface="Arial" charset="0"/>
                <a:cs typeface="Arial" charset="0"/>
              </a:rPr>
              <a:t>E</a:t>
            </a:r>
            <a:r>
              <a:rPr lang="en-US" sz="3400" smtClean="0">
                <a:latin typeface="Arial" charset="0"/>
                <a:cs typeface="Arial" charset="0"/>
              </a:rPr>
              <a:t>quilibrium Conditions:</a:t>
            </a:r>
          </a:p>
        </p:txBody>
      </p:sp>
      <p:sp>
        <p:nvSpPr>
          <p:cNvPr id="180227" name="TextBox 6"/>
          <p:cNvSpPr txBox="1">
            <a:spLocks noChangeArrowheads="1"/>
          </p:cNvSpPr>
          <p:nvPr/>
        </p:nvSpPr>
        <p:spPr bwMode="auto">
          <a:xfrm>
            <a:off x="1266825" y="5791200"/>
            <a:ext cx="6581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ea typeface="ＭＳ Ｐゴシック" charset="-128"/>
              </a:rPr>
              <a:t>Equilibrium conditions = Initial + Change</a:t>
            </a:r>
          </a:p>
        </p:txBody>
      </p:sp>
      <p:sp>
        <p:nvSpPr>
          <p:cNvPr id="180228" name="Rounded Rectangle 5"/>
          <p:cNvSpPr>
            <a:spLocks noChangeArrowheads="1"/>
          </p:cNvSpPr>
          <p:nvPr/>
        </p:nvSpPr>
        <p:spPr bwMode="auto">
          <a:xfrm>
            <a:off x="2971800" y="5181600"/>
            <a:ext cx="4876800" cy="457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D051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RICE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Table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Example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18023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F12946-E824-477B-8104-9C83BAE486B8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8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91000"/>
          </a:xfrm>
        </p:spPr>
        <p:txBody>
          <a:bodyPr/>
          <a:lstStyle/>
          <a:p>
            <a:pPr algn="ctr">
              <a:spcBef>
                <a:spcPts val="1200"/>
              </a:spcBef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 Reaction:  N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  +  O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  ⇌  2NO(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4. Substitute equilibrium conditions into expression for </a:t>
            </a:r>
            <a:r>
              <a:rPr lang="en-US" i="1" smtClean="0">
                <a:latin typeface="Arial" charset="0"/>
                <a:cs typeface="Arial" charset="0"/>
              </a:rPr>
              <a:t>K</a:t>
            </a:r>
            <a:r>
              <a:rPr lang="en-US" smtClean="0">
                <a:latin typeface="Arial" charset="0"/>
                <a:cs typeface="Arial" charset="0"/>
              </a:rPr>
              <a:t> and solve:</a:t>
            </a:r>
          </a:p>
        </p:txBody>
      </p:sp>
      <p:graphicFrame>
        <p:nvGraphicFramePr>
          <p:cNvPr id="181282" name="Object 34"/>
          <p:cNvGraphicFramePr>
            <a:graphicFrameLocks noChangeAspect="1"/>
          </p:cNvGraphicFramePr>
          <p:nvPr/>
        </p:nvGraphicFramePr>
        <p:xfrm>
          <a:off x="446088" y="3328988"/>
          <a:ext cx="8378825" cy="1316037"/>
        </p:xfrm>
        <a:graphic>
          <a:graphicData uri="http://schemas.openxmlformats.org/presentationml/2006/ole">
            <p:oleObj spid="_x0000_s181282" name="Equation" r:id="rId3" imgW="3682403" imgH="571569" progId="">
              <p:embed/>
            </p:oleObj>
          </a:graphicData>
        </a:graphic>
      </p:graphicFrame>
      <p:sp>
        <p:nvSpPr>
          <p:cNvPr id="181284" name="TextBox 5"/>
          <p:cNvSpPr txBox="1">
            <a:spLocks noChangeArrowheads="1"/>
          </p:cNvSpPr>
          <p:nvPr/>
        </p:nvSpPr>
        <p:spPr bwMode="auto">
          <a:xfrm>
            <a:off x="533400" y="4775200"/>
            <a:ext cx="79248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ea typeface="ＭＳ Ｐゴシック" charset="-128"/>
              </a:rPr>
              <a:t>Knowing </a:t>
            </a:r>
            <a:r>
              <a:rPr lang="en-US" sz="3000" i="1">
                <a:ea typeface="ＭＳ Ｐゴシック" charset="-128"/>
              </a:rPr>
              <a:t>K</a:t>
            </a:r>
            <a:r>
              <a:rPr lang="en-US" sz="3000">
                <a:ea typeface="ＭＳ Ｐゴシック" charset="-128"/>
              </a:rPr>
              <a:t>,  solve for equilibrium pressures:</a:t>
            </a:r>
          </a:p>
          <a:p>
            <a:r>
              <a:rPr lang="en-US" sz="3000">
                <a:ea typeface="ＭＳ Ｐゴシック" charset="-128"/>
              </a:rPr>
              <a:t>  - </a:t>
            </a:r>
            <a:r>
              <a:rPr lang="en-US" sz="2600">
                <a:ea typeface="ＭＳ Ｐゴシック" charset="-128"/>
              </a:rPr>
              <a:t>Two solutions from quadratic equation, only one is positive  </a:t>
            </a:r>
            <a:r>
              <a:rPr lang="en-US" sz="2600" i="1">
                <a:ea typeface="ＭＳ Ｐゴシック" charset="-128"/>
              </a:rPr>
              <a:t>x</a:t>
            </a:r>
            <a:r>
              <a:rPr lang="en-US" sz="2600">
                <a:ea typeface="ＭＳ Ｐゴシック" charset="-128"/>
              </a:rPr>
              <a:t> = </a:t>
            </a:r>
            <a:r>
              <a:rPr lang="en-US" sz="2600" b="1" i="1">
                <a:ea typeface="ＭＳ Ｐゴシック" charset="-128"/>
              </a:rPr>
              <a:t>6.428×10</a:t>
            </a:r>
            <a:r>
              <a:rPr lang="en-US" sz="2600" b="1" i="1" baseline="30000">
                <a:ea typeface="ＭＳ Ｐゴシック" charset="-128"/>
              </a:rPr>
              <a:t>-4</a:t>
            </a:r>
            <a:r>
              <a:rPr lang="en-US" sz="2600" b="1" i="1">
                <a:ea typeface="ＭＳ Ｐゴシック" charset="-128"/>
              </a:rPr>
              <a:t> atm</a:t>
            </a:r>
            <a:endParaRPr lang="en-US" sz="2600">
              <a:ea typeface="ＭＳ Ｐゴシック" charset="-12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RICE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Table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Example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18128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A489D7-02A2-4DF8-8B4F-A3CDF90F9113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RICE Table: Simplifying Math</a:t>
            </a:r>
            <a:endParaRPr lang="en-US" i="1" dirty="0">
              <a:latin typeface="Arial"/>
              <a:cs typeface="Arial"/>
            </a:endParaRPr>
          </a:p>
        </p:txBody>
      </p:sp>
      <p:pic>
        <p:nvPicPr>
          <p:cNvPr id="1823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1524000"/>
            <a:ext cx="75565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2306" name="Object 34"/>
          <p:cNvGraphicFramePr>
            <a:graphicFrameLocks noChangeAspect="1"/>
          </p:cNvGraphicFramePr>
          <p:nvPr/>
        </p:nvGraphicFramePr>
        <p:xfrm>
          <a:off x="569913" y="4572000"/>
          <a:ext cx="8193087" cy="1076325"/>
        </p:xfrm>
        <a:graphic>
          <a:graphicData uri="http://schemas.openxmlformats.org/presentationml/2006/ole">
            <p:oleObj spid="_x0000_s182306" name="Equation" r:id="rId4" imgW="3771142" imgH="494956" progId="">
              <p:embed/>
            </p:oleObj>
          </a:graphicData>
        </a:graphic>
      </p:graphicFrame>
      <p:sp>
        <p:nvSpPr>
          <p:cNvPr id="182311" name="TextBox 8"/>
          <p:cNvSpPr txBox="1">
            <a:spLocks noChangeArrowheads="1"/>
          </p:cNvSpPr>
          <p:nvPr/>
        </p:nvSpPr>
        <p:spPr bwMode="auto">
          <a:xfrm>
            <a:off x="3200400" y="5867400"/>
            <a:ext cx="288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Helvetica" pitchFamily="34" charset="0"/>
                <a:ea typeface="ＭＳ Ｐゴシック" charset="-128"/>
              </a:rPr>
              <a:t>x</a:t>
            </a:r>
            <a:r>
              <a:rPr lang="en-US" sz="2400">
                <a:latin typeface="Helvetica" pitchFamily="34" charset="0"/>
                <a:ea typeface="ＭＳ Ｐゴシック" charset="-128"/>
              </a:rPr>
              <a:t> = 6.44 × 10</a:t>
            </a:r>
            <a:r>
              <a:rPr lang="en-US" sz="2400" baseline="30000">
                <a:latin typeface="Helvetica" pitchFamily="34" charset="0"/>
                <a:ea typeface="ＭＳ Ｐゴシック" charset="-128"/>
              </a:rPr>
              <a:t>-4</a:t>
            </a:r>
            <a:r>
              <a:rPr lang="en-US" sz="2400">
                <a:latin typeface="Helvetica" pitchFamily="34" charset="0"/>
                <a:ea typeface="ＭＳ Ｐゴシック" charset="-128"/>
              </a:rPr>
              <a:t> atm</a:t>
            </a:r>
          </a:p>
        </p:txBody>
      </p:sp>
      <p:sp>
        <p:nvSpPr>
          <p:cNvPr id="18231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A24525-2726-4CE4-A923-39C461D78BBC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718" y="-29882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Practice:  Calculating Equilibrium Concentrations</a:t>
            </a:r>
          </a:p>
        </p:txBody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2514600"/>
          </a:xfrm>
        </p:spPr>
        <p:txBody>
          <a:bodyPr/>
          <a:lstStyle/>
          <a:p>
            <a:pPr marL="182563" indent="-182563" eaLnBrk="1" hangingPunct="1">
              <a:spcBef>
                <a:spcPts val="600"/>
              </a:spcBef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 </a:t>
            </a:r>
            <a:r>
              <a:rPr lang="en-US" sz="3000" smtClean="0">
                <a:latin typeface="Arial" charset="0"/>
                <a:cs typeface="Arial" charset="0"/>
              </a:rPr>
              <a:t>Calculate the concentration of all species at equilibrium if the initial concentration of HI is 0.100 </a:t>
            </a:r>
            <a:r>
              <a:rPr lang="en-US" sz="3000" i="1" smtClean="0">
                <a:latin typeface="Arial" charset="0"/>
                <a:cs typeface="Arial" charset="0"/>
              </a:rPr>
              <a:t>M</a:t>
            </a:r>
            <a:r>
              <a:rPr lang="en-US" sz="3000" smtClean="0">
                <a:latin typeface="Arial" charset="0"/>
                <a:cs typeface="Arial" charset="0"/>
              </a:rPr>
              <a:t> and </a:t>
            </a:r>
            <a:r>
              <a:rPr lang="en-US" sz="3000" i="1" smtClean="0">
                <a:latin typeface="Arial" charset="0"/>
                <a:cs typeface="Arial" charset="0"/>
              </a:rPr>
              <a:t>K</a:t>
            </a:r>
            <a:r>
              <a:rPr lang="en-US" sz="3000" baseline="-25000" smtClean="0">
                <a:latin typeface="Arial" charset="0"/>
                <a:cs typeface="Arial" charset="0"/>
              </a:rPr>
              <a:t>c</a:t>
            </a:r>
            <a:r>
              <a:rPr lang="en-US" sz="3000" smtClean="0">
                <a:latin typeface="Arial" charset="0"/>
                <a:cs typeface="Arial" charset="0"/>
              </a:rPr>
              <a:t> is 0.11.</a:t>
            </a:r>
          </a:p>
          <a:p>
            <a:pPr marL="182563" indent="-182563" algn="ctr" eaLnBrk="1" hangingPunct="1">
              <a:spcBef>
                <a:spcPts val="600"/>
              </a:spcBef>
              <a:buFontTx/>
              <a:buNone/>
            </a:pPr>
            <a:r>
              <a:rPr lang="en-US" sz="3000" smtClean="0">
                <a:latin typeface="Arial" charset="0"/>
                <a:cs typeface="Arial" charset="0"/>
              </a:rPr>
              <a:t>2HI(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 </a:t>
            </a:r>
            <a:r>
              <a:rPr lang="en-US" sz="2800" smtClean="0">
                <a:latin typeface="Arial" charset="0"/>
                <a:cs typeface="Arial" charset="0"/>
              </a:rPr>
              <a:t>⇌  </a:t>
            </a:r>
            <a:r>
              <a:rPr lang="en-US" sz="3000" smtClean="0">
                <a:latin typeface="Arial" charset="0"/>
                <a:cs typeface="Arial" charset="0"/>
              </a:rPr>
              <a:t>H</a:t>
            </a:r>
            <a:r>
              <a:rPr lang="en-US" sz="3000" baseline="-25000" smtClean="0">
                <a:latin typeface="Arial" charset="0"/>
                <a:cs typeface="Arial" charset="0"/>
              </a:rPr>
              <a:t>2</a:t>
            </a:r>
            <a:r>
              <a:rPr lang="en-US" sz="3000" smtClean="0">
                <a:latin typeface="Arial" charset="0"/>
                <a:cs typeface="Arial" charset="0"/>
              </a:rPr>
              <a:t>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  +  I</a:t>
            </a:r>
            <a:r>
              <a:rPr lang="en-US" sz="3000" baseline="-25000" smtClean="0">
                <a:latin typeface="Arial" charset="0"/>
                <a:cs typeface="Arial" charset="0"/>
              </a:rPr>
              <a:t>2</a:t>
            </a:r>
            <a:r>
              <a:rPr lang="en-US" sz="3000" smtClean="0">
                <a:latin typeface="Arial" charset="0"/>
                <a:cs typeface="Arial" charset="0"/>
              </a:rPr>
              <a:t>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</a:t>
            </a:r>
          </a:p>
          <a:p>
            <a:pPr marL="182563" indent="-182563" eaLnBrk="1" hangingPunct="1">
              <a:spcBef>
                <a:spcPts val="600"/>
              </a:spcBef>
              <a:buFontTx/>
              <a:buNone/>
            </a:pPr>
            <a:r>
              <a:rPr lang="en-US" sz="3000" smtClean="0"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183301" name="TextBox 5"/>
          <p:cNvSpPr txBox="1">
            <a:spLocks noChangeArrowheads="1"/>
          </p:cNvSpPr>
          <p:nvPr/>
        </p:nvSpPr>
        <p:spPr bwMode="auto">
          <a:xfrm>
            <a:off x="1066800" y="4360863"/>
            <a:ext cx="4916488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3366FF"/>
                </a:solidFill>
                <a:ea typeface="ＭＳ Ｐゴシック" charset="-128"/>
              </a:rPr>
              <a:t> </a:t>
            </a: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Collect and Organize: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Analyze: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Solve: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Think about It:</a:t>
            </a:r>
          </a:p>
        </p:txBody>
      </p:sp>
      <p:sp>
        <p:nvSpPr>
          <p:cNvPr id="18330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791778-56F3-4E26-8292-255D7D813E3F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Equilibrium</a:t>
            </a:r>
            <a:endParaRPr lang="en-US" dirty="0">
              <a:latin typeface="+mn-lt"/>
            </a:endParaRPr>
          </a:p>
        </p:txBody>
      </p:sp>
      <p:grpSp>
        <p:nvGrpSpPr>
          <p:cNvPr id="113668" name="Group 4"/>
          <p:cNvGrpSpPr>
            <a:grpSpLocks/>
          </p:cNvGrpSpPr>
          <p:nvPr/>
        </p:nvGrpSpPr>
        <p:grpSpPr bwMode="auto">
          <a:xfrm>
            <a:off x="1295400" y="1295400"/>
            <a:ext cx="5943600" cy="5238750"/>
            <a:chOff x="1295400" y="1295400"/>
            <a:chExt cx="5943600" cy="5238750"/>
          </a:xfrm>
        </p:grpSpPr>
        <p:grpSp>
          <p:nvGrpSpPr>
            <p:cNvPr id="113670" name="Group 3"/>
            <p:cNvGrpSpPr>
              <a:grpSpLocks/>
            </p:cNvGrpSpPr>
            <p:nvPr/>
          </p:nvGrpSpPr>
          <p:grpSpPr bwMode="auto">
            <a:xfrm>
              <a:off x="1295400" y="1295400"/>
              <a:ext cx="5715000" cy="5238750"/>
              <a:chOff x="1295400" y="1295400"/>
              <a:chExt cx="5715000" cy="5238750"/>
            </a:xfrm>
          </p:grpSpPr>
          <p:pic>
            <p:nvPicPr>
              <p:cNvPr id="11367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95400" y="1295400"/>
                <a:ext cx="5715000" cy="5238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673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52800" y="1581150"/>
                <a:ext cx="1390650" cy="828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367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05300" y="5334000"/>
              <a:ext cx="293370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366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88375" y="6629400"/>
            <a:ext cx="357188" cy="2063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92F0DF6-0719-4F87-9576-DF07154B147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6581775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Chapter Outline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534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B6AE94-0A59-47E7-8E24-EBA7E972F89E}" type="slidenum">
              <a:rPr lang="en-US"/>
              <a:pPr/>
              <a:t>50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" y="13716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3200" b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14.1  The Dynamics of Chemical Equilibrium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14.2  Writing Equilibrium Constant Expressions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14.3  Relationships between </a:t>
            </a:r>
            <a:r>
              <a:rPr lang="en-US" sz="2600" i="1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  <a:r>
              <a:rPr lang="en-US" sz="2600" baseline="-250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c</a:t>
            </a: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 and </a:t>
            </a:r>
            <a:r>
              <a:rPr lang="en-US" sz="2600" i="1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  <a:r>
              <a:rPr lang="en-US" sz="2600" baseline="-250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p</a:t>
            </a: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 Values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14.4  Manipulating Equilibrium Constant Expressions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14.5  Equilibrium Constants and Reaction Quotients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14.6  Heterogeneous </a:t>
            </a:r>
            <a:r>
              <a:rPr lang="en-US" sz="26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Equilibria</a:t>
            </a:r>
            <a:endParaRPr lang="en-US" sz="2600" dirty="0" smtClean="0">
              <a:solidFill>
                <a:srgbClr val="000000"/>
              </a:solidFill>
              <a:latin typeface="+mn-lt"/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14.7  Le Châtelier’s Principle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14.8  Calculations Based on </a:t>
            </a:r>
            <a:r>
              <a:rPr lang="en-US" sz="2600" i="1" dirty="0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FF"/>
                </a:solidFill>
                <a:cs typeface="Wingdings" charset="2"/>
              </a:rPr>
              <a:t>14.9  Equilibrium and Thermodynamics</a:t>
            </a:r>
            <a:endParaRPr lang="en-US" sz="2600" dirty="0">
              <a:solidFill>
                <a:srgbClr val="0000FF"/>
              </a:solidFill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14.10  Changing </a:t>
            </a:r>
            <a:r>
              <a:rPr lang="en-US" sz="2600" i="1" dirty="0" smtClean="0">
                <a:solidFill>
                  <a:srgbClr val="000000"/>
                </a:solidFill>
                <a:cs typeface="Wingdings" charset="2"/>
              </a:rPr>
              <a:t>K</a:t>
            </a: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 with Changing Temperature</a:t>
            </a:r>
            <a:endParaRPr lang="en-US" sz="2600" dirty="0">
              <a:solidFill>
                <a:srgbClr val="000000"/>
              </a:solidFill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endParaRPr lang="en-US" sz="2600" dirty="0" smtClean="0">
              <a:solidFill>
                <a:srgbClr val="000000"/>
              </a:solidFill>
              <a:latin typeface="+mn-lt"/>
              <a:cs typeface="Wingdings" charset="2"/>
            </a:endParaRPr>
          </a:p>
          <a:p>
            <a:pPr eaLnBrk="1" hangingPunct="1">
              <a:defRPr/>
            </a:pPr>
            <a:endParaRPr lang="en-US" sz="2600" dirty="0">
              <a:solidFill>
                <a:srgbClr val="000000"/>
              </a:solidFill>
              <a:latin typeface="+mn-lt"/>
              <a:cs typeface="Wingdings" charset="2"/>
            </a:endParaRPr>
          </a:p>
        </p:txBody>
      </p:sp>
      <p:pic>
        <p:nvPicPr>
          <p:cNvPr id="18535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1150" y="3957638"/>
            <a:ext cx="2074863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001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900" dirty="0" smtClean="0">
                <a:latin typeface="Arial"/>
                <a:cs typeface="Arial"/>
              </a:rPr>
              <a:t>Calculating Free Energy Changes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latin typeface="Arial"/>
                <a:cs typeface="Arial"/>
                <a:sym typeface="Symbol" charset="0"/>
              </a:rPr>
              <a:t>Free energy change for a reaction:</a:t>
            </a:r>
          </a:p>
          <a:p>
            <a:pPr lvl="1" eaLnBrk="1" hangingPunct="1">
              <a:defRPr/>
            </a:pPr>
            <a:r>
              <a:rPr lang="en-US" dirty="0" smtClean="0">
                <a:latin typeface="+mn-lt"/>
                <a:cs typeface="Arial"/>
              </a:rPr>
              <a:t> </a:t>
            </a:r>
            <a:r>
              <a:rPr lang="en-US" dirty="0" smtClean="0">
                <a:latin typeface="Symbol" pitchFamily="18" charset="2"/>
                <a:cs typeface="Arial"/>
              </a:rPr>
              <a:t> </a:t>
            </a:r>
            <a:r>
              <a:rPr lang="en-US" i="1" dirty="0" err="1" smtClean="0">
                <a:latin typeface="Arial"/>
                <a:cs typeface="Arial"/>
              </a:rPr>
              <a:t>G</a:t>
            </a:r>
            <a:r>
              <a:rPr lang="en-US" dirty="0" err="1">
                <a:latin typeface="Arial"/>
                <a:cs typeface="Arial"/>
                <a:sym typeface="Symbol" charset="0"/>
              </a:rPr>
              <a:t></a:t>
            </a:r>
            <a:r>
              <a:rPr lang="en-US" sz="2400" baseline="-25000" dirty="0" err="1">
                <a:latin typeface="Arial"/>
                <a:cs typeface="Arial"/>
              </a:rPr>
              <a:t>rxn</a:t>
            </a:r>
            <a:r>
              <a:rPr lang="en-US" dirty="0">
                <a:latin typeface="Arial"/>
                <a:cs typeface="Arial"/>
              </a:rPr>
              <a:t>  = </a:t>
            </a:r>
            <a:r>
              <a:rPr lang="en-US" dirty="0">
                <a:latin typeface="Symbol" pitchFamily="18" charset="2"/>
                <a:cs typeface="Arial"/>
              </a:rPr>
              <a:t></a:t>
            </a:r>
            <a:r>
              <a:rPr lang="en-US" i="1" dirty="0" err="1">
                <a:latin typeface="Arial"/>
                <a:cs typeface="Arial"/>
              </a:rPr>
              <a:t>n</a:t>
            </a:r>
            <a:r>
              <a:rPr lang="en-US" sz="2400" baseline="-25000" dirty="0" err="1">
                <a:latin typeface="Arial"/>
                <a:cs typeface="Arial"/>
              </a:rPr>
              <a:t>prod.</a:t>
            </a:r>
            <a:r>
              <a:rPr lang="en-US" dirty="0" err="1">
                <a:latin typeface="Symbol" pitchFamily="18" charset="2"/>
                <a:cs typeface="Arial"/>
              </a:rPr>
              <a:t></a:t>
            </a:r>
            <a:r>
              <a:rPr lang="en-US" i="1" dirty="0" err="1">
                <a:latin typeface="Arial"/>
                <a:cs typeface="Arial"/>
              </a:rPr>
              <a:t>G</a:t>
            </a:r>
            <a:r>
              <a:rPr lang="en-US" baseline="30000" dirty="0" err="1">
                <a:latin typeface="Arial"/>
                <a:cs typeface="Arial"/>
              </a:rPr>
              <a:t>0</a:t>
            </a:r>
            <a:r>
              <a:rPr lang="en-US" sz="2400" baseline="-25000" dirty="0" err="1">
                <a:latin typeface="Arial"/>
                <a:cs typeface="Arial"/>
              </a:rPr>
              <a:t>f</a:t>
            </a:r>
            <a:r>
              <a:rPr lang="en-US" sz="2400" baseline="-25000" dirty="0">
                <a:latin typeface="Arial"/>
                <a:cs typeface="Arial"/>
              </a:rPr>
              <a:t>, prod.</a:t>
            </a:r>
            <a:r>
              <a:rPr lang="en-US" sz="2400" dirty="0">
                <a:latin typeface="Arial"/>
                <a:cs typeface="Arial"/>
              </a:rPr>
              <a:t>  </a:t>
            </a:r>
            <a:r>
              <a:rPr lang="en-US" dirty="0">
                <a:latin typeface="Arial"/>
                <a:cs typeface="Arial"/>
              </a:rPr>
              <a:t>-  </a:t>
            </a:r>
            <a:r>
              <a:rPr lang="en-US" dirty="0">
                <a:latin typeface="Symbol" pitchFamily="18" charset="2"/>
                <a:cs typeface="Arial"/>
              </a:rPr>
              <a:t></a:t>
            </a:r>
            <a:r>
              <a:rPr lang="en-US" i="1" dirty="0" err="1">
                <a:latin typeface="Arial"/>
                <a:cs typeface="Arial"/>
              </a:rPr>
              <a:t>n</a:t>
            </a:r>
            <a:r>
              <a:rPr lang="en-US" sz="2400" baseline="-25000" dirty="0" err="1">
                <a:latin typeface="Arial"/>
                <a:cs typeface="Arial"/>
              </a:rPr>
              <a:t>react.</a:t>
            </a:r>
            <a:r>
              <a:rPr lang="en-US" dirty="0" err="1">
                <a:latin typeface="Symbol" pitchFamily="18" charset="2"/>
                <a:cs typeface="Arial"/>
              </a:rPr>
              <a:t></a:t>
            </a:r>
            <a:r>
              <a:rPr lang="en-US" i="1" dirty="0" err="1">
                <a:latin typeface="Arial"/>
                <a:cs typeface="Arial"/>
              </a:rPr>
              <a:t>G</a:t>
            </a:r>
            <a:r>
              <a:rPr lang="en-US" baseline="30000" dirty="0" err="1">
                <a:latin typeface="Arial"/>
                <a:cs typeface="Arial"/>
              </a:rPr>
              <a:t>0</a:t>
            </a:r>
            <a:r>
              <a:rPr lang="en-US" sz="2400" baseline="-25000" dirty="0" err="1">
                <a:latin typeface="Arial"/>
                <a:cs typeface="Arial"/>
              </a:rPr>
              <a:t>f</a:t>
            </a:r>
            <a:r>
              <a:rPr lang="en-US" sz="2400" baseline="-25000" dirty="0">
                <a:latin typeface="Arial"/>
                <a:cs typeface="Arial"/>
              </a:rPr>
              <a:t>, react.</a:t>
            </a:r>
            <a:r>
              <a:rPr lang="en-US" dirty="0">
                <a:latin typeface="Arial"/>
                <a:cs typeface="Arial"/>
              </a:rPr>
              <a:t>  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latin typeface="Arial"/>
                <a:cs typeface="Arial"/>
              </a:rPr>
              <a:t> Depends on reaction conditions relative to standard states:</a:t>
            </a:r>
          </a:p>
          <a:p>
            <a:pPr lvl="1" eaLnBrk="1" hangingPunct="1">
              <a:defRPr/>
            </a:pPr>
            <a:r>
              <a:rPr lang="en-US" dirty="0" smtClean="0">
                <a:latin typeface="+mn-lt"/>
                <a:cs typeface="Arial"/>
              </a:rPr>
              <a:t> </a:t>
            </a:r>
            <a:r>
              <a:rPr lang="en-US" dirty="0" smtClean="0">
                <a:latin typeface="Symbol" pitchFamily="18" charset="2"/>
                <a:cs typeface="Arial"/>
              </a:rPr>
              <a:t> </a:t>
            </a:r>
            <a:r>
              <a:rPr lang="en-US" i="1" dirty="0" err="1" smtClean="0">
                <a:latin typeface="Arial"/>
                <a:cs typeface="Arial"/>
              </a:rPr>
              <a:t>G</a:t>
            </a:r>
            <a:r>
              <a:rPr lang="en-US" sz="2000" baseline="-25000" dirty="0" err="1" smtClean="0">
                <a:latin typeface="Arial"/>
                <a:cs typeface="Arial"/>
              </a:rPr>
              <a:t>rxn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dirty="0">
                <a:latin typeface="Arial"/>
                <a:cs typeface="Arial"/>
              </a:rPr>
              <a:t>= </a:t>
            </a:r>
            <a:r>
              <a:rPr lang="en-US" dirty="0">
                <a:latin typeface="Symbol" pitchFamily="18" charset="2"/>
                <a:cs typeface="Arial"/>
              </a:rPr>
              <a:t></a:t>
            </a:r>
            <a:r>
              <a:rPr lang="en-US" i="1" dirty="0" err="1">
                <a:latin typeface="Arial"/>
                <a:cs typeface="Arial"/>
              </a:rPr>
              <a:t>G</a:t>
            </a:r>
            <a:r>
              <a:rPr lang="en-US" dirty="0" err="1">
                <a:latin typeface="Arial"/>
                <a:cs typeface="Arial"/>
                <a:sym typeface="Symbol" charset="0"/>
              </a:rPr>
              <a:t></a:t>
            </a:r>
            <a:r>
              <a:rPr lang="en-US" sz="2000" baseline="-25000" dirty="0" err="1">
                <a:latin typeface="Arial"/>
                <a:cs typeface="Arial"/>
              </a:rPr>
              <a:t>rxn</a:t>
            </a:r>
            <a:r>
              <a:rPr lang="en-US" dirty="0">
                <a:latin typeface="Arial"/>
                <a:cs typeface="Arial"/>
              </a:rPr>
              <a:t>  + </a:t>
            </a:r>
            <a:r>
              <a:rPr lang="en-US" i="1" dirty="0" err="1">
                <a:latin typeface="Arial"/>
                <a:cs typeface="Arial"/>
              </a:rPr>
              <a:t>RT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i="1" dirty="0">
                <a:latin typeface="Arial"/>
                <a:cs typeface="Arial"/>
              </a:rPr>
              <a:t>Q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>
                <a:latin typeface="Arial"/>
                <a:cs typeface="Arial"/>
              </a:rPr>
              <a:t>When reaction is at equilibrium:</a:t>
            </a:r>
          </a:p>
          <a:p>
            <a:pPr lvl="1" eaLnBrk="1" hangingPunct="1">
              <a:defRPr/>
            </a:pPr>
            <a:r>
              <a:rPr lang="en-US" dirty="0" smtClean="0">
                <a:latin typeface="+mn-lt"/>
                <a:cs typeface="Arial"/>
              </a:rPr>
              <a:t> </a:t>
            </a:r>
            <a:r>
              <a:rPr lang="en-US" dirty="0" smtClean="0">
                <a:latin typeface="Symbol" pitchFamily="18" charset="2"/>
                <a:cs typeface="Arial"/>
              </a:rPr>
              <a:t> </a:t>
            </a:r>
            <a:r>
              <a:rPr lang="en-US" i="1" dirty="0" err="1" smtClean="0">
                <a:latin typeface="Arial"/>
                <a:cs typeface="Arial"/>
              </a:rPr>
              <a:t>G</a:t>
            </a:r>
            <a:r>
              <a:rPr lang="en-US" sz="2000" baseline="-25000" dirty="0" err="1" smtClean="0">
                <a:latin typeface="Arial"/>
                <a:cs typeface="Arial"/>
              </a:rPr>
              <a:t>rxn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= 0, and </a:t>
            </a:r>
            <a:r>
              <a:rPr lang="en-US" i="1" dirty="0"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 = </a:t>
            </a:r>
            <a:r>
              <a:rPr lang="en-US" i="1" dirty="0">
                <a:latin typeface="Arial"/>
                <a:cs typeface="Arial"/>
              </a:rPr>
              <a:t>K</a:t>
            </a:r>
          </a:p>
          <a:p>
            <a:pPr lvl="1" eaLnBrk="1" hangingPunct="1">
              <a:defRPr/>
            </a:pPr>
            <a:r>
              <a:rPr lang="en-US" dirty="0" smtClean="0">
                <a:latin typeface="+mn-lt"/>
                <a:cs typeface="Arial"/>
              </a:rPr>
              <a:t> </a:t>
            </a:r>
            <a:r>
              <a:rPr lang="en-US" dirty="0" smtClean="0">
                <a:latin typeface="Symbol" pitchFamily="18" charset="2"/>
                <a:cs typeface="Arial"/>
              </a:rPr>
              <a:t> </a:t>
            </a:r>
            <a:r>
              <a:rPr lang="en-US" i="1" dirty="0" err="1" smtClean="0">
                <a:latin typeface="Arial"/>
                <a:cs typeface="Arial"/>
              </a:rPr>
              <a:t>G</a:t>
            </a:r>
            <a:r>
              <a:rPr lang="en-US" dirty="0" err="1">
                <a:latin typeface="Arial"/>
                <a:cs typeface="Arial"/>
                <a:sym typeface="Symbol" charset="0"/>
              </a:rPr>
              <a:t></a:t>
            </a:r>
            <a:r>
              <a:rPr lang="en-US" sz="2000" baseline="-25000" dirty="0" err="1">
                <a:latin typeface="Arial"/>
                <a:cs typeface="Arial"/>
              </a:rPr>
              <a:t>rxn</a:t>
            </a:r>
            <a:r>
              <a:rPr lang="en-US" dirty="0">
                <a:latin typeface="Arial"/>
                <a:cs typeface="Arial"/>
              </a:rPr>
              <a:t>  =  </a:t>
            </a:r>
            <a:r>
              <a:rPr lang="en-US" i="1" dirty="0" err="1">
                <a:latin typeface="Arial"/>
                <a:cs typeface="Arial"/>
              </a:rPr>
              <a:t>RT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i="1" dirty="0">
                <a:latin typeface="Arial"/>
                <a:cs typeface="Arial"/>
              </a:rPr>
              <a:t>K</a:t>
            </a:r>
            <a:r>
              <a:rPr lang="en-US" dirty="0">
                <a:latin typeface="Arial"/>
                <a:cs typeface="Arial"/>
              </a:rPr>
              <a:t>		( </a:t>
            </a:r>
            <a:r>
              <a:rPr lang="en-US" i="1" dirty="0">
                <a:latin typeface="Arial"/>
                <a:cs typeface="Arial"/>
              </a:rPr>
              <a:t>K</a:t>
            </a:r>
            <a:r>
              <a:rPr lang="en-US" dirty="0">
                <a:latin typeface="Arial"/>
                <a:cs typeface="Arial"/>
              </a:rPr>
              <a:t> = </a:t>
            </a:r>
            <a:r>
              <a:rPr lang="en-US" i="1" dirty="0">
                <a:latin typeface="Arial"/>
                <a:cs typeface="Arial"/>
              </a:rPr>
              <a:t>e</a:t>
            </a:r>
            <a:r>
              <a:rPr lang="en-US" baseline="30000" dirty="0">
                <a:latin typeface="Arial"/>
                <a:cs typeface="Arial"/>
              </a:rPr>
              <a:t>- </a:t>
            </a:r>
            <a:r>
              <a:rPr lang="en-US" baseline="30000" dirty="0">
                <a:latin typeface="Symbol" pitchFamily="18" charset="2"/>
                <a:cs typeface="Arial"/>
              </a:rPr>
              <a:t></a:t>
            </a:r>
            <a:r>
              <a:rPr lang="en-US" i="1" baseline="30000" dirty="0">
                <a:latin typeface="Arial"/>
                <a:cs typeface="Arial"/>
              </a:rPr>
              <a:t>G</a:t>
            </a:r>
            <a:r>
              <a:rPr lang="en-US" baseline="30000" dirty="0">
                <a:latin typeface="Arial"/>
                <a:cs typeface="Arial"/>
                <a:sym typeface="Symbol" charset="0"/>
              </a:rPr>
              <a:t>/</a:t>
            </a:r>
            <a:r>
              <a:rPr lang="en-US" i="1" baseline="30000" dirty="0" err="1">
                <a:latin typeface="Arial"/>
                <a:cs typeface="Arial"/>
                <a:sym typeface="Symbol" charset="0"/>
              </a:rPr>
              <a:t>RT</a:t>
            </a:r>
            <a:r>
              <a:rPr lang="en-US" dirty="0">
                <a:latin typeface="Arial"/>
                <a:cs typeface="Arial"/>
                <a:sym typeface="Symbol" charset="0"/>
              </a:rPr>
              <a:t>)</a:t>
            </a:r>
            <a:endParaRPr lang="en-US" baseline="30000" dirty="0">
              <a:latin typeface="Arial"/>
              <a:cs typeface="Arial"/>
            </a:endParaRPr>
          </a:p>
        </p:txBody>
      </p:sp>
      <p:sp>
        <p:nvSpPr>
          <p:cNvPr id="18739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799DB5-581B-4D00-965B-ADB1483293E5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371600"/>
            <a:ext cx="6964363" cy="4210050"/>
          </a:xfrm>
        </p:spPr>
      </p:pic>
      <p:sp>
        <p:nvSpPr>
          <p:cNvPr id="189442" name="Rectangle 2"/>
          <p:cNvSpPr txBox="1">
            <a:spLocks noChangeArrowheads="1"/>
          </p:cNvSpPr>
          <p:nvPr/>
        </p:nvSpPr>
        <p:spPr bwMode="auto">
          <a:xfrm>
            <a:off x="2286000" y="57150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400">
                <a:solidFill>
                  <a:schemeClr val="tx2"/>
                </a:solidFill>
                <a:ea typeface="ＭＳ Ｐゴシック" charset="-128"/>
              </a:rPr>
              <a:t>N</a:t>
            </a:r>
            <a:r>
              <a:rPr lang="en-US" sz="3400" baseline="-25000">
                <a:solidFill>
                  <a:schemeClr val="tx2"/>
                </a:solidFill>
                <a:ea typeface="ＭＳ Ｐゴシック" charset="-128"/>
              </a:rPr>
              <a:t>2</a:t>
            </a:r>
            <a:r>
              <a:rPr lang="en-US" sz="3400">
                <a:solidFill>
                  <a:schemeClr val="tx2"/>
                </a:solidFill>
                <a:ea typeface="ＭＳ Ｐゴシック" charset="-128"/>
              </a:rPr>
              <a:t>O</a:t>
            </a:r>
            <a:r>
              <a:rPr lang="en-US" sz="3400" baseline="-25000">
                <a:solidFill>
                  <a:schemeClr val="tx2"/>
                </a:solidFill>
                <a:ea typeface="ＭＳ Ｐゴシック" charset="-128"/>
              </a:rPr>
              <a:t>4</a:t>
            </a:r>
            <a:r>
              <a:rPr lang="en-US" sz="3400">
                <a:solidFill>
                  <a:schemeClr val="tx2"/>
                </a:solidFill>
                <a:ea typeface="ＭＳ Ｐゴシック" charset="-128"/>
              </a:rPr>
              <a:t>(</a:t>
            </a:r>
            <a:r>
              <a:rPr lang="en-US" sz="3400" i="1">
                <a:solidFill>
                  <a:schemeClr val="tx2"/>
                </a:solidFill>
                <a:ea typeface="ＭＳ Ｐゴシック" charset="-128"/>
              </a:rPr>
              <a:t>g</a:t>
            </a:r>
            <a:r>
              <a:rPr lang="en-US" sz="3400">
                <a:solidFill>
                  <a:schemeClr val="tx2"/>
                </a:solidFill>
                <a:ea typeface="ＭＳ Ｐゴシック" charset="-128"/>
              </a:rPr>
              <a:t>)</a:t>
            </a:r>
            <a:r>
              <a:rPr lang="en-US" sz="3600">
                <a:solidFill>
                  <a:schemeClr val="tx2"/>
                </a:solidFill>
                <a:ea typeface="ＭＳ Ｐゴシック" charset="-128"/>
              </a:rPr>
              <a:t>  </a:t>
            </a:r>
            <a:r>
              <a:rPr lang="en-US" sz="4000">
                <a:solidFill>
                  <a:schemeClr val="tx2"/>
                </a:solidFill>
                <a:ea typeface="ＭＳ Ｐゴシック" charset="-128"/>
              </a:rPr>
              <a:t>⇌</a:t>
            </a:r>
            <a:r>
              <a:rPr lang="en-US" sz="3600">
                <a:solidFill>
                  <a:schemeClr val="tx2"/>
                </a:solidFill>
                <a:ea typeface="ＭＳ Ｐゴシック" charset="-128"/>
              </a:rPr>
              <a:t>  </a:t>
            </a:r>
            <a:r>
              <a:rPr lang="en-US" sz="3400">
                <a:solidFill>
                  <a:schemeClr val="tx2"/>
                </a:solidFill>
                <a:ea typeface="ＭＳ Ｐゴシック" charset="-128"/>
              </a:rPr>
              <a:t>2 NO</a:t>
            </a:r>
            <a:r>
              <a:rPr lang="en-US" sz="3400" baseline="-25000">
                <a:solidFill>
                  <a:schemeClr val="tx2"/>
                </a:solidFill>
                <a:ea typeface="ＭＳ Ｐゴシック" charset="-128"/>
              </a:rPr>
              <a:t>2</a:t>
            </a:r>
            <a:r>
              <a:rPr lang="en-US" sz="3400">
                <a:solidFill>
                  <a:schemeClr val="tx2"/>
                </a:solidFill>
                <a:ea typeface="ＭＳ Ｐゴシック" charset="-128"/>
              </a:rPr>
              <a:t>(</a:t>
            </a:r>
            <a:r>
              <a:rPr lang="en-US" sz="3400" i="1">
                <a:solidFill>
                  <a:schemeClr val="tx2"/>
                </a:solidFill>
                <a:ea typeface="ＭＳ Ｐゴシック" charset="-128"/>
              </a:rPr>
              <a:t>g</a:t>
            </a:r>
            <a:r>
              <a:rPr lang="en-US" sz="3400">
                <a:solidFill>
                  <a:schemeClr val="tx2"/>
                </a:solidFill>
                <a:ea typeface="ＭＳ Ｐゴシック" charset="-128"/>
              </a:rPr>
              <a:t>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001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900" dirty="0" smtClean="0">
                <a:latin typeface="Arial"/>
                <a:cs typeface="Arial"/>
              </a:rPr>
              <a:t>Thermodynamics of </a:t>
            </a:r>
            <a:r>
              <a:rPr lang="en-US" sz="3900" dirty="0" err="1" smtClean="0">
                <a:latin typeface="Arial"/>
                <a:cs typeface="Arial"/>
              </a:rPr>
              <a:t>Equilibria</a:t>
            </a:r>
            <a:endParaRPr lang="en-US" sz="3900" dirty="0" smtClean="0">
              <a:latin typeface="Arial"/>
              <a:cs typeface="Arial"/>
            </a:endParaRPr>
          </a:p>
        </p:txBody>
      </p:sp>
      <p:sp>
        <p:nvSpPr>
          <p:cNvPr id="1894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ECC135-18E9-4064-A565-BA6AA81196C8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Picture 2"/>
          <p:cNvPicPr>
            <a:picLocks noChangeAspect="1"/>
          </p:cNvPicPr>
          <p:nvPr/>
        </p:nvPicPr>
        <p:blipFill>
          <a:blip r:embed="rId2"/>
          <a:srcRect b="66667"/>
          <a:stretch>
            <a:fillRect/>
          </a:stretch>
        </p:blipFill>
        <p:spPr bwMode="auto">
          <a:xfrm>
            <a:off x="381000" y="2624138"/>
            <a:ext cx="84740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∆</a:t>
            </a:r>
            <a:r>
              <a:rPr lang="en-US" i="1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  <a:sym typeface="Symbol" charset="0"/>
              </a:rPr>
              <a:t> and </a:t>
            </a:r>
            <a:r>
              <a:rPr lang="en-US" i="1" dirty="0">
                <a:latin typeface="Arial"/>
                <a:cs typeface="Arial"/>
                <a:sym typeface="Symbol" charset="0"/>
              </a:rPr>
              <a:t>K</a:t>
            </a:r>
            <a:r>
              <a:rPr lang="en-US" dirty="0">
                <a:latin typeface="Arial"/>
                <a:cs typeface="Arial"/>
                <a:sym typeface="Symbol" charset="0"/>
              </a:rPr>
              <a:t>:  </a:t>
            </a:r>
            <a:r>
              <a:rPr lang="en-US" i="1" dirty="0">
                <a:latin typeface="Arial"/>
                <a:cs typeface="Arial"/>
                <a:sym typeface="Symbol" charset="0"/>
              </a:rPr>
              <a:t>K</a:t>
            </a:r>
            <a:r>
              <a:rPr lang="en-US" dirty="0">
                <a:latin typeface="Arial"/>
                <a:cs typeface="Arial"/>
                <a:sym typeface="Symbol" charset="0"/>
              </a:rPr>
              <a:t> </a:t>
            </a:r>
            <a:r>
              <a:rPr lang="en-US" dirty="0" smtClean="0">
                <a:latin typeface="Arial"/>
                <a:cs typeface="Arial"/>
                <a:sym typeface="Symbol" charset="0"/>
              </a:rPr>
              <a:t>&gt;&gt; </a:t>
            </a:r>
            <a:r>
              <a:rPr lang="en-US" dirty="0">
                <a:latin typeface="Arial"/>
                <a:cs typeface="Arial"/>
                <a:sym typeface="Symbol" charset="0"/>
              </a:rPr>
              <a:t>1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1493" name="TextBox 4"/>
          <p:cNvSpPr txBox="1">
            <a:spLocks noChangeArrowheads="1"/>
          </p:cNvSpPr>
          <p:nvPr/>
        </p:nvSpPr>
        <p:spPr bwMode="auto">
          <a:xfrm>
            <a:off x="914400" y="1828800"/>
            <a:ext cx="746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ea typeface="ＭＳ Ｐゴシック" charset="-128"/>
              </a:rPr>
              <a:t>    </a:t>
            </a:r>
            <a:r>
              <a:rPr lang="en-US" sz="3200">
                <a:ea typeface="ＭＳ Ｐゴシック" charset="-128"/>
              </a:rPr>
              <a:t>∆</a:t>
            </a:r>
            <a:r>
              <a:rPr lang="en-US" sz="3200" i="1">
                <a:ea typeface="ＭＳ Ｐゴシック" charset="-128"/>
              </a:rPr>
              <a:t>G</a:t>
            </a:r>
            <a:r>
              <a:rPr lang="en-US" sz="3200">
                <a:ea typeface="ＭＳ Ｐゴシック" charset="-128"/>
                <a:sym typeface="Symbol" pitchFamily="18" charset="2"/>
              </a:rPr>
              <a:t> &lt; 0; </a:t>
            </a:r>
            <a:r>
              <a:rPr lang="en-US" sz="3200" i="1">
                <a:ea typeface="ＭＳ Ｐゴシック" charset="-128"/>
                <a:sym typeface="Symbol" pitchFamily="18" charset="2"/>
              </a:rPr>
              <a:t>K</a:t>
            </a:r>
            <a:r>
              <a:rPr lang="en-US" sz="3200">
                <a:ea typeface="ＭＳ Ｐゴシック" charset="-128"/>
                <a:sym typeface="Symbol" pitchFamily="18" charset="2"/>
              </a:rPr>
              <a:t> is large, favors products.</a:t>
            </a:r>
            <a:endParaRPr lang="en-US" sz="3200">
              <a:ea typeface="ＭＳ Ｐゴシック" charset="-128"/>
            </a:endParaRPr>
          </a:p>
        </p:txBody>
      </p:sp>
      <p:sp>
        <p:nvSpPr>
          <p:cNvPr id="191494" name="TextBox 4"/>
          <p:cNvSpPr txBox="1">
            <a:spLocks noChangeArrowheads="1"/>
          </p:cNvSpPr>
          <p:nvPr/>
        </p:nvSpPr>
        <p:spPr bwMode="auto">
          <a:xfrm>
            <a:off x="5486400" y="5497513"/>
            <a:ext cx="35052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Direction of spontaneous reaction</a:t>
            </a:r>
          </a:p>
          <a:p>
            <a:pPr algn="ctr"/>
            <a:r>
              <a:rPr lang="en-US">
                <a:solidFill>
                  <a:srgbClr val="0000FF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  <a:sym typeface="Wingdings" pitchFamily="2" charset="2"/>
              </a:rPr>
              <a:t></a:t>
            </a:r>
            <a:endParaRPr lang="en-US">
              <a:solidFill>
                <a:srgbClr val="0000FF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19149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973A91-5DD8-48F7-B160-E527C94B5CE1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∆</a:t>
            </a:r>
            <a:r>
              <a:rPr lang="en-US" i="1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  <a:sym typeface="Symbol" charset="0"/>
              </a:rPr>
              <a:t> and </a:t>
            </a:r>
            <a:r>
              <a:rPr lang="en-US" i="1" dirty="0">
                <a:latin typeface="Arial"/>
                <a:cs typeface="Arial"/>
                <a:sym typeface="Symbol" charset="0"/>
              </a:rPr>
              <a:t>K</a:t>
            </a:r>
            <a:r>
              <a:rPr lang="en-US" dirty="0">
                <a:latin typeface="Arial"/>
                <a:cs typeface="Arial"/>
                <a:sym typeface="Symbol" charset="0"/>
              </a:rPr>
              <a:t>:  </a:t>
            </a:r>
            <a:r>
              <a:rPr lang="en-US" i="1" dirty="0">
                <a:latin typeface="Arial"/>
                <a:cs typeface="Arial"/>
                <a:sym typeface="Symbol" charset="0"/>
              </a:rPr>
              <a:t>K</a:t>
            </a:r>
            <a:r>
              <a:rPr lang="en-US" dirty="0">
                <a:latin typeface="Arial"/>
                <a:cs typeface="Arial"/>
                <a:sym typeface="Symbol" charset="0"/>
              </a:rPr>
              <a:t> &gt; 1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3253" name="Content Placeholder 7"/>
          <p:cNvSpPr>
            <a:spLocks noGrp="1"/>
          </p:cNvSpPr>
          <p:nvPr>
            <p:ph idx="1"/>
          </p:nvPr>
        </p:nvSpPr>
        <p:spPr>
          <a:xfrm>
            <a:off x="152400" y="1716088"/>
            <a:ext cx="8915400" cy="10668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>
                <a:latin typeface="Arial"/>
                <a:cs typeface="Arial"/>
              </a:rPr>
              <a:t>∆</a:t>
            </a:r>
            <a:r>
              <a:rPr lang="en-US" i="1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  <a:sym typeface="Symbol" charset="0"/>
              </a:rPr>
              <a:t> slightly negative; </a:t>
            </a:r>
            <a:r>
              <a:rPr lang="en-US" i="1" dirty="0">
                <a:latin typeface="Arial"/>
                <a:cs typeface="Arial"/>
                <a:sym typeface="Symbol" charset="0"/>
              </a:rPr>
              <a:t>K</a:t>
            </a:r>
            <a:r>
              <a:rPr lang="en-US" dirty="0">
                <a:latin typeface="Arial"/>
                <a:cs typeface="Arial"/>
                <a:sym typeface="Symbol" charset="0"/>
              </a:rPr>
              <a:t> slightly </a:t>
            </a:r>
            <a:r>
              <a:rPr lang="en-US" dirty="0" smtClean="0">
                <a:latin typeface="Arial"/>
                <a:cs typeface="Arial"/>
                <a:sym typeface="Symbol" charset="0"/>
              </a:rPr>
              <a:t>favors products</a:t>
            </a:r>
            <a:endParaRPr lang="en-US" dirty="0">
              <a:latin typeface="Arial"/>
              <a:cs typeface="Arial"/>
            </a:endParaRPr>
          </a:p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192517" name="Picture 2"/>
          <p:cNvPicPr>
            <a:picLocks noChangeAspect="1"/>
          </p:cNvPicPr>
          <p:nvPr/>
        </p:nvPicPr>
        <p:blipFill>
          <a:blip r:embed="rId2"/>
          <a:srcRect t="32462" b="34859"/>
          <a:stretch>
            <a:fillRect/>
          </a:stretch>
        </p:blipFill>
        <p:spPr bwMode="auto">
          <a:xfrm>
            <a:off x="481013" y="2722563"/>
            <a:ext cx="83581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8" name="TextBox 4"/>
          <p:cNvSpPr txBox="1">
            <a:spLocks noChangeArrowheads="1"/>
          </p:cNvSpPr>
          <p:nvPr/>
        </p:nvSpPr>
        <p:spPr bwMode="auto">
          <a:xfrm>
            <a:off x="5486400" y="5526088"/>
            <a:ext cx="35052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Direction of spontaneous reaction</a:t>
            </a:r>
          </a:p>
          <a:p>
            <a:pPr algn="ctr"/>
            <a:r>
              <a:rPr lang="en-US">
                <a:solidFill>
                  <a:srgbClr val="0000FF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  <a:sym typeface="Wingdings" pitchFamily="2" charset="2"/>
              </a:rPr>
              <a:t></a:t>
            </a:r>
            <a:endParaRPr lang="en-US">
              <a:solidFill>
                <a:srgbClr val="0000FF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192519" name="TextBox 4"/>
          <p:cNvSpPr txBox="1">
            <a:spLocks noChangeArrowheads="1"/>
          </p:cNvSpPr>
          <p:nvPr/>
        </p:nvSpPr>
        <p:spPr bwMode="auto">
          <a:xfrm>
            <a:off x="5715000" y="2678113"/>
            <a:ext cx="33528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</a:t>
            </a:r>
            <a:endParaRPr lang="en-US">
              <a:solidFill>
                <a:srgbClr val="0000FF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19252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1C6E98-3715-4D15-9453-3C1FA153F7FD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∆</a:t>
            </a:r>
            <a:r>
              <a:rPr lang="en-US" i="1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  <a:sym typeface="Symbol" charset="0"/>
              </a:rPr>
              <a:t> and </a:t>
            </a:r>
            <a:r>
              <a:rPr lang="en-US" i="1" dirty="0">
                <a:latin typeface="Arial"/>
                <a:cs typeface="Arial"/>
                <a:sym typeface="Symbol" charset="0"/>
              </a:rPr>
              <a:t>K</a:t>
            </a:r>
            <a:r>
              <a:rPr lang="en-US" dirty="0">
                <a:latin typeface="Arial"/>
                <a:cs typeface="Arial"/>
                <a:sym typeface="Symbol" charset="0"/>
              </a:rPr>
              <a:t>:  </a:t>
            </a:r>
            <a:r>
              <a:rPr lang="en-US" i="1" dirty="0">
                <a:latin typeface="Arial"/>
                <a:cs typeface="Arial"/>
                <a:sym typeface="Symbol" charset="0"/>
              </a:rPr>
              <a:t>K</a:t>
            </a:r>
            <a:r>
              <a:rPr lang="en-US" dirty="0">
                <a:latin typeface="Arial"/>
                <a:cs typeface="Arial"/>
                <a:sym typeface="Symbol" charset="0"/>
              </a:rPr>
              <a:t> &lt;&lt; 1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3540" name="TextBox 4"/>
          <p:cNvSpPr txBox="1">
            <a:spLocks noChangeArrowheads="1"/>
          </p:cNvSpPr>
          <p:nvPr/>
        </p:nvSpPr>
        <p:spPr bwMode="auto">
          <a:xfrm>
            <a:off x="1055688" y="1752600"/>
            <a:ext cx="6308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ea typeface="ＭＳ Ｐゴシック" charset="-128"/>
              </a:rPr>
              <a:t>∆</a:t>
            </a:r>
            <a:r>
              <a:rPr lang="en-US" sz="3200" i="1">
                <a:ea typeface="ＭＳ Ｐゴシック" charset="-128"/>
              </a:rPr>
              <a:t>G</a:t>
            </a:r>
            <a:r>
              <a:rPr lang="en-US" sz="3200">
                <a:ea typeface="ＭＳ Ｐゴシック" charset="-128"/>
                <a:sym typeface="Symbol" pitchFamily="18" charset="2"/>
              </a:rPr>
              <a:t> &gt; 0; </a:t>
            </a:r>
            <a:r>
              <a:rPr lang="en-US" sz="3200" i="1">
                <a:ea typeface="ＭＳ Ｐゴシック" charset="-128"/>
                <a:sym typeface="Symbol" pitchFamily="18" charset="2"/>
              </a:rPr>
              <a:t>K</a:t>
            </a:r>
            <a:r>
              <a:rPr lang="en-US" sz="3200">
                <a:ea typeface="ＭＳ Ｐゴシック" charset="-128"/>
                <a:sym typeface="Symbol" pitchFamily="18" charset="2"/>
              </a:rPr>
              <a:t> &lt;&lt; 1, favors reactants.</a:t>
            </a:r>
            <a:endParaRPr lang="en-US" sz="3200">
              <a:ea typeface="ＭＳ Ｐゴシック" charset="-128"/>
            </a:endParaRPr>
          </a:p>
        </p:txBody>
      </p:sp>
      <p:pic>
        <p:nvPicPr>
          <p:cNvPr id="193541" name="Picture 2"/>
          <p:cNvPicPr>
            <a:picLocks noChangeAspect="1"/>
          </p:cNvPicPr>
          <p:nvPr/>
        </p:nvPicPr>
        <p:blipFill>
          <a:blip r:embed="rId2"/>
          <a:srcRect t="64925"/>
          <a:stretch>
            <a:fillRect/>
          </a:stretch>
        </p:blipFill>
        <p:spPr bwMode="auto">
          <a:xfrm>
            <a:off x="704850" y="2757488"/>
            <a:ext cx="78295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2" name="TextBox 4"/>
          <p:cNvSpPr txBox="1">
            <a:spLocks noChangeArrowheads="1"/>
          </p:cNvSpPr>
          <p:nvPr/>
        </p:nvSpPr>
        <p:spPr bwMode="auto">
          <a:xfrm>
            <a:off x="5486400" y="5357813"/>
            <a:ext cx="3505200" cy="587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Direction of spontaneous reaction</a:t>
            </a:r>
          </a:p>
          <a:p>
            <a:pPr algn="ctr"/>
            <a:r>
              <a:rPr lang="en-US">
                <a:solidFill>
                  <a:srgbClr val="0000FF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  <a:sym typeface="Wingdings" pitchFamily="2" charset="2"/>
              </a:rPr>
              <a:t></a:t>
            </a:r>
            <a:endParaRPr lang="en-US">
              <a:solidFill>
                <a:srgbClr val="0000FF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193543" name="TextBox 4"/>
          <p:cNvSpPr txBox="1">
            <a:spLocks noChangeArrowheads="1"/>
          </p:cNvSpPr>
          <p:nvPr/>
        </p:nvSpPr>
        <p:spPr bwMode="auto">
          <a:xfrm>
            <a:off x="5638800" y="2678113"/>
            <a:ext cx="33528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</a:t>
            </a:r>
            <a:endParaRPr lang="en-US">
              <a:solidFill>
                <a:srgbClr val="0000FF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19354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77F891-3A26-41A1-A5A5-96FE01A9C520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7772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Practice:  Relationship between </a:t>
            </a:r>
            <a:r>
              <a:rPr lang="en-US" i="1" dirty="0" smtClean="0">
                <a:latin typeface="Arial"/>
                <a:cs typeface="Arial"/>
              </a:rPr>
              <a:t>K</a:t>
            </a:r>
            <a:r>
              <a:rPr lang="en-US" dirty="0" smtClean="0">
                <a:latin typeface="Arial"/>
                <a:cs typeface="Arial"/>
              </a:rPr>
              <a:t> and </a:t>
            </a:r>
            <a:r>
              <a:rPr lang="en-US" dirty="0" smtClean="0">
                <a:latin typeface="Arial"/>
                <a:cs typeface="Arial"/>
                <a:sym typeface="Symbol"/>
              </a:rPr>
              <a:t></a:t>
            </a:r>
            <a:r>
              <a:rPr lang="en-US" i="1" dirty="0" smtClean="0">
                <a:latin typeface="Arial"/>
                <a:cs typeface="Arial"/>
                <a:sym typeface="Symbol"/>
              </a:rPr>
              <a:t>G</a:t>
            </a:r>
            <a:r>
              <a:rPr lang="en-US" dirty="0" smtClean="0">
                <a:latin typeface="Arial"/>
                <a:cs typeface="Arial"/>
                <a:sym typeface="Symbol"/>
              </a:rPr>
              <a:t>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</p:txBody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24800" cy="1981200"/>
          </a:xfrm>
        </p:spPr>
        <p:txBody>
          <a:bodyPr/>
          <a:lstStyle/>
          <a:p>
            <a:pPr marL="90488" indent="-90488" eaLnBrk="1" hangingPunct="1">
              <a:spcBef>
                <a:spcPts val="1200"/>
              </a:spcBef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 </a:t>
            </a:r>
            <a:r>
              <a:rPr lang="en-US" sz="3000" smtClean="0">
                <a:latin typeface="Arial" charset="0"/>
                <a:cs typeface="Arial" charset="0"/>
              </a:rPr>
              <a:t>Using ∆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baseline="-25000" smtClean="0">
                <a:latin typeface="Arial" charset="0"/>
                <a:cs typeface="Arial" charset="0"/>
              </a:rPr>
              <a:t>f</a:t>
            </a:r>
            <a:r>
              <a:rPr lang="en-US" sz="3000" smtClean="0">
                <a:latin typeface="Arial" charset="0"/>
                <a:cs typeface="Arial" charset="0"/>
                <a:sym typeface="Symbol" pitchFamily="18" charset="2"/>
              </a:rPr>
              <a:t> values from Appendix 4, c</a:t>
            </a:r>
            <a:r>
              <a:rPr lang="en-US" sz="3000" smtClean="0">
                <a:latin typeface="Arial" charset="0"/>
                <a:cs typeface="Arial" charset="0"/>
              </a:rPr>
              <a:t>alculate the value of </a:t>
            </a:r>
            <a:r>
              <a:rPr lang="en-US" sz="3000" smtClean="0">
                <a:latin typeface="Symbol" pitchFamily="18" charset="2"/>
                <a:cs typeface="Arial" charset="0"/>
              </a:rPr>
              <a:t>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baseline="30000" smtClean="0">
                <a:latin typeface="Arial" charset="0"/>
                <a:cs typeface="Arial" charset="0"/>
              </a:rPr>
              <a:t>o </a:t>
            </a:r>
            <a:r>
              <a:rPr lang="en-US" sz="3000" smtClean="0">
                <a:latin typeface="Arial" charset="0"/>
                <a:cs typeface="Arial" charset="0"/>
              </a:rPr>
              <a:t>and the equilibrium constant </a:t>
            </a:r>
            <a:r>
              <a:rPr lang="en-US" sz="3000" i="1" smtClean="0">
                <a:latin typeface="Arial" charset="0"/>
                <a:cs typeface="Arial" charset="0"/>
              </a:rPr>
              <a:t>K</a:t>
            </a:r>
            <a:r>
              <a:rPr lang="en-US" sz="3000" smtClean="0">
                <a:latin typeface="Arial" charset="0"/>
                <a:cs typeface="Arial" charset="0"/>
              </a:rPr>
              <a:t> at 298 K for </a:t>
            </a:r>
          </a:p>
          <a:p>
            <a:pPr marL="90488" indent="-90488" algn="ctr" eaLnBrk="1" hangingPunct="1">
              <a:spcBef>
                <a:spcPts val="1200"/>
              </a:spcBef>
              <a:buFontTx/>
              <a:buNone/>
            </a:pPr>
            <a:r>
              <a:rPr lang="en-US" sz="3000" smtClean="0">
                <a:latin typeface="Arial" charset="0"/>
                <a:cs typeface="Arial" charset="0"/>
              </a:rPr>
              <a:t>	2NO(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  +  Cl</a:t>
            </a:r>
            <a:r>
              <a:rPr lang="en-US" sz="3000" baseline="-25000" smtClean="0">
                <a:latin typeface="Arial" charset="0"/>
                <a:cs typeface="Arial" charset="0"/>
              </a:rPr>
              <a:t>2</a:t>
            </a:r>
            <a:r>
              <a:rPr lang="en-US" sz="3000" smtClean="0">
                <a:latin typeface="Arial" charset="0"/>
                <a:cs typeface="Arial" charset="0"/>
              </a:rPr>
              <a:t>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 </a:t>
            </a:r>
            <a:r>
              <a:rPr lang="en-US" sz="2800" smtClean="0">
                <a:latin typeface="Arial" charset="0"/>
                <a:cs typeface="Arial" charset="0"/>
              </a:rPr>
              <a:t>⇌</a:t>
            </a:r>
            <a:r>
              <a:rPr lang="en-US" sz="3000" smtClean="0">
                <a:latin typeface="Arial" charset="0"/>
                <a:cs typeface="Arial" charset="0"/>
              </a:rPr>
              <a:t>  2NOCl(</a:t>
            </a:r>
            <a:r>
              <a:rPr lang="en-US" sz="3000" i="1" smtClean="0">
                <a:latin typeface="Arial" charset="0"/>
                <a:cs typeface="Arial" charset="0"/>
              </a:rPr>
              <a:t>g</a:t>
            </a:r>
            <a:r>
              <a:rPr lang="en-US" sz="3000" smtClean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94565" name="TextBox 5"/>
          <p:cNvSpPr txBox="1">
            <a:spLocks noChangeArrowheads="1"/>
          </p:cNvSpPr>
          <p:nvPr/>
        </p:nvSpPr>
        <p:spPr bwMode="auto">
          <a:xfrm>
            <a:off x="1066800" y="4360863"/>
            <a:ext cx="4916488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3366FF"/>
                </a:solidFill>
                <a:ea typeface="ＭＳ Ｐゴシック" charset="-128"/>
              </a:rPr>
              <a:t> </a:t>
            </a: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Collect and Organize: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Analyze: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Solve: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Think about It:</a:t>
            </a:r>
          </a:p>
        </p:txBody>
      </p:sp>
      <p:sp>
        <p:nvSpPr>
          <p:cNvPr id="1945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42C2A5-11BA-4477-B024-701CE4A4BC59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6581775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Chapter Outline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661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A940DC-E624-41CE-9A8C-90B78543F9BF}" type="slidenum">
              <a:rPr lang="en-US"/>
              <a:pPr/>
              <a:t>57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" y="13716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3200" b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14.1  The Dynamics of Chemical Equilibrium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14.2  Writing Equilibrium Constant Expressions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14.3  Relationships between </a:t>
            </a:r>
            <a:r>
              <a:rPr lang="en-US" sz="2600" i="1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  <a:r>
              <a:rPr lang="en-US" sz="2600" baseline="-250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c</a:t>
            </a: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 and </a:t>
            </a:r>
            <a:r>
              <a:rPr lang="en-US" sz="2600" i="1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  <a:r>
              <a:rPr lang="en-US" sz="2600" baseline="-250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p</a:t>
            </a: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 Values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14.4  Manipulating Equilibrium Constant Expressions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14.5  Equilibrium Constants and Reaction Quotients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14.6  Heterogeneous </a:t>
            </a:r>
            <a:r>
              <a:rPr lang="en-US" sz="26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Equilibria</a:t>
            </a:r>
            <a:endParaRPr lang="en-US" sz="2600" dirty="0" smtClean="0">
              <a:solidFill>
                <a:srgbClr val="000000"/>
              </a:solidFill>
              <a:latin typeface="+mn-lt"/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14.7  Le Châtelier’s Principle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14.8  Calculations Based on </a:t>
            </a:r>
            <a:r>
              <a:rPr lang="en-US" sz="2600" i="1" dirty="0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14.9  Equilibrium and Thermodynamics</a:t>
            </a:r>
            <a:endParaRPr lang="en-US" sz="2600" dirty="0">
              <a:solidFill>
                <a:srgbClr val="000000"/>
              </a:solidFill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FF"/>
                </a:solidFill>
                <a:cs typeface="Wingdings" charset="2"/>
              </a:rPr>
              <a:t>14.10  Changing </a:t>
            </a:r>
            <a:r>
              <a:rPr lang="en-US" sz="2600" i="1" dirty="0" smtClean="0">
                <a:solidFill>
                  <a:srgbClr val="0000FF"/>
                </a:solidFill>
                <a:cs typeface="Wingdings" charset="2"/>
              </a:rPr>
              <a:t>K</a:t>
            </a:r>
            <a:r>
              <a:rPr lang="en-US" sz="2600" dirty="0" smtClean="0">
                <a:solidFill>
                  <a:srgbClr val="0000FF"/>
                </a:solidFill>
                <a:cs typeface="Wingdings" charset="2"/>
              </a:rPr>
              <a:t> with Changing Temperature</a:t>
            </a:r>
            <a:endParaRPr lang="en-US" sz="2600" dirty="0">
              <a:solidFill>
                <a:srgbClr val="0000FF"/>
              </a:solidFill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endParaRPr lang="en-US" sz="2600" dirty="0" smtClean="0">
              <a:solidFill>
                <a:srgbClr val="000000"/>
              </a:solidFill>
              <a:latin typeface="+mn-lt"/>
              <a:cs typeface="Wingdings" charset="2"/>
            </a:endParaRPr>
          </a:p>
          <a:p>
            <a:pPr eaLnBrk="1" hangingPunct="1">
              <a:defRPr/>
            </a:pPr>
            <a:endParaRPr lang="en-US" sz="2600" dirty="0">
              <a:solidFill>
                <a:srgbClr val="000000"/>
              </a:solidFill>
              <a:latin typeface="+mn-lt"/>
              <a:cs typeface="Wingdings" charset="2"/>
            </a:endParaRPr>
          </a:p>
        </p:txBody>
      </p:sp>
      <p:pic>
        <p:nvPicPr>
          <p:cNvPr id="19661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1150" y="3957638"/>
            <a:ext cx="2074863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Equilibrium and Temperature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From previous sections:</a:t>
            </a:r>
          </a:p>
          <a:p>
            <a:pPr lvl="1">
              <a:defRPr/>
            </a:pPr>
            <a:r>
              <a:rPr lang="en-US" dirty="0" smtClean="0">
                <a:latin typeface="+mn-lt"/>
                <a:cs typeface="Arial"/>
              </a:rPr>
              <a:t> </a:t>
            </a:r>
            <a:r>
              <a:rPr lang="en-US" dirty="0" smtClean="0">
                <a:latin typeface="Symbol" pitchFamily="18" charset="2"/>
                <a:cs typeface="Arial"/>
              </a:rPr>
              <a:t> </a:t>
            </a:r>
            <a:r>
              <a:rPr lang="en-US" i="1" dirty="0" smtClean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  <a:sym typeface="Symbol" charset="0"/>
              </a:rPr>
              <a:t></a:t>
            </a:r>
            <a:r>
              <a:rPr lang="en-US" dirty="0">
                <a:latin typeface="Arial"/>
                <a:cs typeface="Arial"/>
              </a:rPr>
              <a:t> = </a:t>
            </a:r>
            <a:r>
              <a:rPr lang="en-US" dirty="0">
                <a:latin typeface="Symbol" pitchFamily="18" charset="2"/>
                <a:cs typeface="Arial"/>
              </a:rPr>
              <a:t></a:t>
            </a:r>
            <a:r>
              <a:rPr lang="en-US" i="1" dirty="0">
                <a:latin typeface="Arial"/>
                <a:cs typeface="Arial"/>
              </a:rPr>
              <a:t>H</a:t>
            </a:r>
            <a:r>
              <a:rPr lang="en-US" dirty="0">
                <a:latin typeface="Arial"/>
                <a:cs typeface="Arial"/>
                <a:sym typeface="Symbol" charset="0"/>
              </a:rPr>
              <a:t> - </a:t>
            </a:r>
            <a:r>
              <a:rPr lang="en-US" i="1" dirty="0">
                <a:latin typeface="Arial"/>
                <a:cs typeface="Arial"/>
                <a:sym typeface="Symbol" charset="0"/>
              </a:rPr>
              <a:t>T</a:t>
            </a:r>
            <a:r>
              <a:rPr lang="en-US" dirty="0">
                <a:latin typeface="Arial"/>
                <a:cs typeface="Arial"/>
                <a:sym typeface="Symbol" charset="0"/>
              </a:rPr>
              <a:t></a:t>
            </a:r>
            <a:r>
              <a:rPr lang="en-US" i="1" dirty="0">
                <a:latin typeface="Arial"/>
                <a:cs typeface="Arial"/>
                <a:sym typeface="Symbol" charset="0"/>
              </a:rPr>
              <a:t>S</a:t>
            </a:r>
            <a:r>
              <a:rPr lang="en-US" dirty="0">
                <a:latin typeface="Arial"/>
                <a:cs typeface="Arial"/>
                <a:sym typeface="Symbol" charset="0"/>
              </a:rPr>
              <a:t></a:t>
            </a:r>
          </a:p>
          <a:p>
            <a:pPr lvl="1">
              <a:defRPr/>
            </a:pPr>
            <a:r>
              <a:rPr lang="en-US" dirty="0">
                <a:latin typeface="Arial"/>
                <a:cs typeface="Arial"/>
                <a:sym typeface="Symbol" charset="0"/>
              </a:rPr>
              <a:t>ln </a:t>
            </a:r>
            <a:r>
              <a:rPr lang="en-US" i="1" dirty="0">
                <a:latin typeface="Arial"/>
                <a:cs typeface="Arial"/>
                <a:sym typeface="Symbol" charset="0"/>
              </a:rPr>
              <a:t>K</a:t>
            </a:r>
            <a:r>
              <a:rPr lang="en-US" dirty="0">
                <a:latin typeface="Arial"/>
                <a:cs typeface="Arial"/>
                <a:sym typeface="Symbol" charset="0"/>
              </a:rPr>
              <a:t> = -</a:t>
            </a:r>
            <a:r>
              <a:rPr lang="en-US" dirty="0">
                <a:latin typeface="Symbol" pitchFamily="18" charset="2"/>
                <a:cs typeface="Arial"/>
              </a:rPr>
              <a:t></a:t>
            </a:r>
            <a:r>
              <a:rPr lang="en-US" i="1" dirty="0">
                <a:latin typeface="Arial"/>
                <a:cs typeface="Arial"/>
              </a:rPr>
              <a:t>G</a:t>
            </a:r>
            <a:r>
              <a:rPr lang="en-US" dirty="0">
                <a:latin typeface="Arial"/>
                <a:cs typeface="Arial"/>
                <a:sym typeface="Symbol" charset="0"/>
              </a:rPr>
              <a:t>/</a:t>
            </a:r>
            <a:r>
              <a:rPr lang="en-US" i="1" dirty="0">
                <a:latin typeface="Arial"/>
                <a:cs typeface="Arial"/>
                <a:sym typeface="Symbol" charset="0"/>
              </a:rPr>
              <a:t>RT</a:t>
            </a:r>
          </a:p>
          <a:p>
            <a:pPr>
              <a:spcBef>
                <a:spcPts val="600"/>
              </a:spcBef>
              <a:defRPr/>
            </a:pPr>
            <a:r>
              <a:rPr lang="en-US" dirty="0">
                <a:latin typeface="Arial"/>
                <a:cs typeface="Arial"/>
                <a:sym typeface="Symbol" charset="0"/>
              </a:rPr>
              <a:t>Combining and rearranging:</a:t>
            </a:r>
          </a:p>
          <a:p>
            <a:pPr>
              <a:spcBef>
                <a:spcPts val="600"/>
              </a:spcBef>
              <a:defRPr/>
            </a:pPr>
            <a:endParaRPr lang="en-US" dirty="0">
              <a:latin typeface="Arial"/>
              <a:cs typeface="Arial"/>
              <a:sym typeface="Symbol" charset="0"/>
            </a:endParaRPr>
          </a:p>
          <a:p>
            <a:pPr>
              <a:spcBef>
                <a:spcPts val="600"/>
              </a:spcBef>
              <a:defRPr/>
            </a:pPr>
            <a:endParaRPr lang="en-US" dirty="0">
              <a:latin typeface="Arial"/>
              <a:cs typeface="Arial"/>
              <a:sym typeface="Symbol" charset="0"/>
            </a:endParaRPr>
          </a:p>
          <a:p>
            <a:pPr>
              <a:spcBef>
                <a:spcPts val="600"/>
              </a:spcBef>
              <a:defRPr/>
            </a:pPr>
            <a:endParaRPr lang="en-US" sz="2000" dirty="0">
              <a:latin typeface="Arial"/>
              <a:cs typeface="Arial"/>
              <a:sym typeface="Symbol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3000" i="1" dirty="0">
                <a:latin typeface="Arial"/>
                <a:cs typeface="Arial"/>
                <a:sym typeface="Symbol" charset="0"/>
              </a:rPr>
              <a:t>y</a:t>
            </a:r>
            <a:r>
              <a:rPr lang="en-US" sz="3000" dirty="0">
                <a:latin typeface="Arial"/>
                <a:cs typeface="Arial"/>
                <a:sym typeface="Symbol" charset="0"/>
              </a:rPr>
              <a:t> = ln </a:t>
            </a:r>
            <a:r>
              <a:rPr lang="en-US" sz="3000" i="1" dirty="0">
                <a:latin typeface="Arial"/>
                <a:cs typeface="Arial"/>
                <a:sym typeface="Symbol" charset="0"/>
              </a:rPr>
              <a:t>K</a:t>
            </a:r>
            <a:r>
              <a:rPr lang="en-US" sz="3000" dirty="0">
                <a:latin typeface="Arial"/>
                <a:cs typeface="Arial"/>
                <a:sym typeface="Symbol" charset="0"/>
              </a:rPr>
              <a:t>; </a:t>
            </a:r>
            <a:r>
              <a:rPr lang="en-US" sz="3000" i="1" dirty="0">
                <a:latin typeface="Arial"/>
                <a:cs typeface="Arial"/>
                <a:sym typeface="Symbol" charset="0"/>
              </a:rPr>
              <a:t>x</a:t>
            </a:r>
            <a:r>
              <a:rPr lang="en-US" sz="3000" dirty="0">
                <a:latin typeface="Arial"/>
                <a:cs typeface="Arial"/>
                <a:sym typeface="Symbol" charset="0"/>
              </a:rPr>
              <a:t> = 1/</a:t>
            </a:r>
            <a:r>
              <a:rPr lang="en-US" sz="3000" i="1" dirty="0">
                <a:latin typeface="Arial"/>
                <a:cs typeface="Arial"/>
                <a:sym typeface="Symbol" charset="0"/>
              </a:rPr>
              <a:t>T</a:t>
            </a:r>
            <a:r>
              <a:rPr lang="en-US" sz="3000" dirty="0">
                <a:latin typeface="Arial"/>
                <a:cs typeface="Arial"/>
                <a:sym typeface="Symbol" charset="0"/>
              </a:rPr>
              <a:t>; slope = -</a:t>
            </a:r>
            <a:r>
              <a:rPr lang="en-US" sz="3000" dirty="0">
                <a:latin typeface="Symbol" pitchFamily="18" charset="2"/>
                <a:cs typeface="Arial"/>
              </a:rPr>
              <a:t></a:t>
            </a:r>
            <a:r>
              <a:rPr lang="en-US" sz="3000" i="1" dirty="0">
                <a:latin typeface="Arial"/>
                <a:cs typeface="Arial"/>
              </a:rPr>
              <a:t>H</a:t>
            </a:r>
            <a:r>
              <a:rPr lang="en-US" sz="3000" dirty="0">
                <a:latin typeface="Arial"/>
                <a:cs typeface="Arial"/>
                <a:sym typeface="Symbol" charset="0"/>
              </a:rPr>
              <a:t>/</a:t>
            </a:r>
            <a:r>
              <a:rPr lang="en-US" sz="3000" i="1" dirty="0">
                <a:latin typeface="Arial"/>
                <a:cs typeface="Arial"/>
                <a:sym typeface="Symbol" charset="0"/>
              </a:rPr>
              <a:t>R</a:t>
            </a:r>
            <a:r>
              <a:rPr lang="en-US" sz="3000" dirty="0">
                <a:latin typeface="Arial"/>
                <a:cs typeface="Arial"/>
                <a:sym typeface="Symbol" charset="0"/>
              </a:rPr>
              <a:t>; intercept = </a:t>
            </a:r>
            <a:r>
              <a:rPr lang="en-US" sz="3000" dirty="0">
                <a:latin typeface="Symbol" pitchFamily="18" charset="2"/>
                <a:cs typeface="Arial"/>
              </a:rPr>
              <a:t></a:t>
            </a:r>
            <a:r>
              <a:rPr lang="en-US" sz="3000" i="1" dirty="0">
                <a:latin typeface="Arial"/>
                <a:cs typeface="Arial"/>
              </a:rPr>
              <a:t>S</a:t>
            </a:r>
            <a:r>
              <a:rPr lang="en-US" sz="3000" dirty="0">
                <a:latin typeface="Arial"/>
                <a:cs typeface="Arial"/>
                <a:sym typeface="Symbol" charset="0"/>
              </a:rPr>
              <a:t></a:t>
            </a:r>
          </a:p>
        </p:txBody>
      </p:sp>
      <p:graphicFrame>
        <p:nvGraphicFramePr>
          <p:cNvPr id="205855" name="Object 31"/>
          <p:cNvGraphicFramePr>
            <a:graphicFrameLocks noChangeAspect="1"/>
          </p:cNvGraphicFramePr>
          <p:nvPr/>
        </p:nvGraphicFramePr>
        <p:xfrm>
          <a:off x="2455863" y="3810000"/>
          <a:ext cx="3584575" cy="1384300"/>
        </p:xfrm>
        <a:graphic>
          <a:graphicData uri="http://schemas.openxmlformats.org/presentationml/2006/ole">
            <p:oleObj spid="_x0000_s205855" name="Equation" r:id="rId3" imgW="1167941" imgH="418893" progId="">
              <p:embed/>
            </p:oleObj>
          </a:graphicData>
        </a:graphic>
      </p:graphicFrame>
      <p:sp>
        <p:nvSpPr>
          <p:cNvPr id="20586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68363B-92AA-4B2D-9A18-36AC622342CC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8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52938" y="1295400"/>
            <a:ext cx="4386262" cy="51260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403860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latin typeface="Arial"/>
                <a:cs typeface="Arial"/>
              </a:rPr>
              <a:t>ln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K</a:t>
            </a:r>
            <a:r>
              <a:rPr lang="en-US" dirty="0" smtClean="0">
                <a:latin typeface="Arial"/>
                <a:cs typeface="Arial"/>
              </a:rPr>
              <a:t> vs. 1/</a:t>
            </a:r>
            <a:r>
              <a:rPr lang="en-US" i="1" dirty="0" smtClean="0">
                <a:latin typeface="Arial"/>
                <a:cs typeface="Arial"/>
              </a:rPr>
              <a:t>T</a:t>
            </a:r>
            <a:endParaRPr lang="en-US" i="1" dirty="0">
              <a:latin typeface="Arial"/>
              <a:cs typeface="Arial"/>
            </a:endParaRPr>
          </a:p>
        </p:txBody>
      </p:sp>
      <p:graphicFrame>
        <p:nvGraphicFramePr>
          <p:cNvPr id="206879" name="Object 31"/>
          <p:cNvGraphicFramePr>
            <a:graphicFrameLocks noChangeAspect="1"/>
          </p:cNvGraphicFramePr>
          <p:nvPr/>
        </p:nvGraphicFramePr>
        <p:xfrm>
          <a:off x="623888" y="4876800"/>
          <a:ext cx="3705225" cy="1079500"/>
        </p:xfrm>
        <a:graphic>
          <a:graphicData uri="http://schemas.openxmlformats.org/presentationml/2006/ole">
            <p:oleObj spid="_x0000_s206879" name="Equation" r:id="rId4" imgW="1510772" imgH="444247" progId="">
              <p:embed/>
            </p:oleObj>
          </a:graphicData>
        </a:graphic>
      </p:graphicFrame>
      <p:sp>
        <p:nvSpPr>
          <p:cNvPr id="206884" name="Rectangle 7"/>
          <p:cNvSpPr>
            <a:spLocks noChangeArrowheads="1"/>
          </p:cNvSpPr>
          <p:nvPr/>
        </p:nvSpPr>
        <p:spPr bwMode="auto">
          <a:xfrm>
            <a:off x="381000" y="2590800"/>
            <a:ext cx="3810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ym typeface="Symbol" pitchFamily="18" charset="2"/>
              </a:rPr>
              <a:t>Assuming ∆</a:t>
            </a:r>
            <a:r>
              <a:rPr lang="en-US" sz="3000" i="1">
                <a:sym typeface="Symbol" pitchFamily="18" charset="2"/>
              </a:rPr>
              <a:t>S</a:t>
            </a:r>
            <a:r>
              <a:rPr lang="en-US" sz="3000">
                <a:sym typeface="Symbol" pitchFamily="18" charset="2"/>
              </a:rPr>
              <a:t> is independent of </a:t>
            </a:r>
            <a:r>
              <a:rPr lang="en-US" sz="3000" i="1">
                <a:sym typeface="Symbol" pitchFamily="18" charset="2"/>
              </a:rPr>
              <a:t>T</a:t>
            </a:r>
            <a:r>
              <a:rPr lang="en-US" sz="3000">
                <a:sym typeface="Symbol" pitchFamily="18" charset="2"/>
              </a:rPr>
              <a:t>, </a:t>
            </a:r>
            <a:r>
              <a:rPr lang="en-US" sz="3000" i="1">
                <a:sym typeface="Symbol" pitchFamily="18" charset="2"/>
              </a:rPr>
              <a:t>K</a:t>
            </a:r>
            <a:r>
              <a:rPr lang="en-US" sz="3000">
                <a:sym typeface="Symbol" pitchFamily="18" charset="2"/>
              </a:rPr>
              <a:t> will vary with temperature as</a:t>
            </a:r>
            <a:endParaRPr lang="en-US" sz="3000"/>
          </a:p>
        </p:txBody>
      </p:sp>
      <p:sp>
        <p:nvSpPr>
          <p:cNvPr id="20688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FA04B8-9505-48DF-91CC-1979D498708E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mtClean="0">
                <a:latin typeface="Arial" charset="0"/>
                <a:cs typeface="Arial" charset="0"/>
              </a:rPr>
              <a:t>Reaction:	2NO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  ⇌  N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O</a:t>
            </a:r>
            <a:r>
              <a:rPr lang="en-US" baseline="-25000" smtClean="0">
                <a:latin typeface="Arial" charset="0"/>
                <a:cs typeface="Arial" charset="0"/>
              </a:rPr>
              <a:t>4</a:t>
            </a:r>
            <a:r>
              <a:rPr lang="en-US" smtClean="0">
                <a:latin typeface="Arial" charset="0"/>
                <a:cs typeface="Arial" charset="0"/>
              </a:rPr>
              <a:t>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mtClean="0">
                <a:latin typeface="Arial" charset="0"/>
                <a:cs typeface="Arial" charset="0"/>
              </a:rPr>
              <a:t>From experimental data:</a:t>
            </a:r>
          </a:p>
          <a:p>
            <a:pPr lvl="1">
              <a:spcBef>
                <a:spcPts val="1200"/>
              </a:spcBef>
            </a:pPr>
            <a:r>
              <a:rPr lang="en-US" smtClean="0">
                <a:latin typeface="Arial" charset="0"/>
                <a:cs typeface="Arial" charset="0"/>
              </a:rPr>
              <a:t>Rate</a:t>
            </a:r>
            <a:r>
              <a:rPr lang="en-US" baseline="-25000" smtClean="0">
                <a:latin typeface="Arial" charset="0"/>
                <a:cs typeface="Arial" charset="0"/>
              </a:rPr>
              <a:t>f</a:t>
            </a:r>
            <a:r>
              <a:rPr lang="en-US" smtClean="0">
                <a:latin typeface="Arial" charset="0"/>
                <a:cs typeface="Arial" charset="0"/>
              </a:rPr>
              <a:t> = </a:t>
            </a:r>
            <a:r>
              <a:rPr lang="en-US" i="1" smtClean="0">
                <a:latin typeface="Arial" charset="0"/>
                <a:cs typeface="Arial" charset="0"/>
              </a:rPr>
              <a:t>k</a:t>
            </a:r>
            <a:r>
              <a:rPr lang="en-US" baseline="-25000" smtClean="0">
                <a:latin typeface="Arial" charset="0"/>
                <a:cs typeface="Arial" charset="0"/>
              </a:rPr>
              <a:t>f</a:t>
            </a:r>
            <a:r>
              <a:rPr lang="en-US" smtClean="0">
                <a:latin typeface="Arial" charset="0"/>
                <a:cs typeface="Arial" charset="0"/>
              </a:rPr>
              <a:t> [NO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]</a:t>
            </a:r>
            <a:r>
              <a:rPr lang="en-US" baseline="30000" smtClean="0">
                <a:latin typeface="Arial" charset="0"/>
                <a:cs typeface="Arial" charset="0"/>
              </a:rPr>
              <a:t>2</a:t>
            </a:r>
            <a:endParaRPr lang="en-US" smtClean="0">
              <a:latin typeface="Arial" charset="0"/>
              <a:cs typeface="Arial" charset="0"/>
            </a:endParaRPr>
          </a:p>
          <a:p>
            <a:pPr lvl="1">
              <a:spcBef>
                <a:spcPts val="1200"/>
              </a:spcBef>
            </a:pPr>
            <a:r>
              <a:rPr lang="en-US" smtClean="0">
                <a:latin typeface="Arial" charset="0"/>
                <a:cs typeface="Arial" charset="0"/>
              </a:rPr>
              <a:t>Rate</a:t>
            </a:r>
            <a:r>
              <a:rPr lang="en-US" baseline="-25000" smtClean="0">
                <a:latin typeface="Arial" charset="0"/>
                <a:cs typeface="Arial" charset="0"/>
              </a:rPr>
              <a:t>r</a:t>
            </a:r>
            <a:r>
              <a:rPr lang="en-US" smtClean="0">
                <a:latin typeface="Arial" charset="0"/>
                <a:cs typeface="Arial" charset="0"/>
              </a:rPr>
              <a:t> = </a:t>
            </a:r>
            <a:r>
              <a:rPr lang="en-US" i="1" smtClean="0">
                <a:latin typeface="Arial" charset="0"/>
                <a:cs typeface="Arial" charset="0"/>
              </a:rPr>
              <a:t>k</a:t>
            </a:r>
            <a:r>
              <a:rPr lang="en-US" baseline="-25000" smtClean="0">
                <a:latin typeface="Arial" charset="0"/>
                <a:cs typeface="Arial" charset="0"/>
              </a:rPr>
              <a:t>r </a:t>
            </a:r>
            <a:r>
              <a:rPr lang="en-US" smtClean="0">
                <a:latin typeface="Arial" charset="0"/>
                <a:cs typeface="Arial" charset="0"/>
              </a:rPr>
              <a:t>[N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O</a:t>
            </a:r>
            <a:r>
              <a:rPr lang="en-US" baseline="-25000" smtClean="0">
                <a:latin typeface="Arial" charset="0"/>
                <a:cs typeface="Arial" charset="0"/>
              </a:rPr>
              <a:t>4</a:t>
            </a:r>
            <a:r>
              <a:rPr lang="en-US" smtClean="0">
                <a:latin typeface="Arial" charset="0"/>
                <a:cs typeface="Arial" charset="0"/>
              </a:rPr>
              <a:t>]</a:t>
            </a:r>
          </a:p>
          <a:p>
            <a:pPr>
              <a:spcBef>
                <a:spcPts val="1200"/>
              </a:spcBef>
            </a:pPr>
            <a:r>
              <a:rPr lang="en-US" smtClean="0">
                <a:latin typeface="Arial" charset="0"/>
                <a:cs typeface="Arial" charset="0"/>
              </a:rPr>
              <a:t>At equilibrium:	</a:t>
            </a:r>
            <a:r>
              <a:rPr lang="en-US" i="1" smtClean="0">
                <a:latin typeface="Arial" charset="0"/>
                <a:cs typeface="Arial" charset="0"/>
              </a:rPr>
              <a:t>k</a:t>
            </a:r>
            <a:r>
              <a:rPr lang="en-US" baseline="-25000" smtClean="0">
                <a:latin typeface="Arial" charset="0"/>
                <a:cs typeface="Arial" charset="0"/>
              </a:rPr>
              <a:t>f</a:t>
            </a:r>
            <a:r>
              <a:rPr lang="en-US" smtClean="0">
                <a:latin typeface="Arial" charset="0"/>
                <a:cs typeface="Arial" charset="0"/>
              </a:rPr>
              <a:t> [NO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]</a:t>
            </a:r>
            <a:r>
              <a:rPr lang="en-US" baseline="30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 = </a:t>
            </a:r>
            <a:r>
              <a:rPr lang="en-US" i="1" smtClean="0">
                <a:latin typeface="Arial" charset="0"/>
                <a:cs typeface="Arial" charset="0"/>
              </a:rPr>
              <a:t>k</a:t>
            </a:r>
            <a:r>
              <a:rPr lang="en-US" baseline="-25000" smtClean="0">
                <a:latin typeface="Arial" charset="0"/>
                <a:cs typeface="Arial" charset="0"/>
              </a:rPr>
              <a:t>r </a:t>
            </a:r>
            <a:r>
              <a:rPr lang="en-US" smtClean="0">
                <a:latin typeface="Arial" charset="0"/>
                <a:cs typeface="Arial" charset="0"/>
              </a:rPr>
              <a:t>[N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O</a:t>
            </a:r>
            <a:r>
              <a:rPr lang="en-US" baseline="-25000" smtClean="0">
                <a:latin typeface="Arial" charset="0"/>
                <a:cs typeface="Arial" charset="0"/>
              </a:rPr>
              <a:t>4</a:t>
            </a:r>
            <a:r>
              <a:rPr lang="en-US" smtClean="0">
                <a:latin typeface="Arial" charset="0"/>
                <a:cs typeface="Arial" charset="0"/>
              </a:rPr>
              <a:t>]</a:t>
            </a:r>
          </a:p>
          <a:p>
            <a:pPr lvl="1">
              <a:spcBef>
                <a:spcPts val="300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 lvl="1">
              <a:spcBef>
                <a:spcPts val="300"/>
              </a:spcBef>
            </a:pPr>
            <a:r>
              <a:rPr lang="en-US" smtClean="0">
                <a:latin typeface="Arial" charset="0"/>
                <a:cs typeface="Arial" charset="0"/>
              </a:rPr>
              <a:t>Rearrange:</a:t>
            </a:r>
          </a:p>
        </p:txBody>
      </p:sp>
      <p:graphicFrame>
        <p:nvGraphicFramePr>
          <p:cNvPr id="114720" name="Object 32"/>
          <p:cNvGraphicFramePr>
            <a:graphicFrameLocks noChangeAspect="1"/>
          </p:cNvGraphicFramePr>
          <p:nvPr/>
        </p:nvGraphicFramePr>
        <p:xfrm>
          <a:off x="3636963" y="4991100"/>
          <a:ext cx="4195762" cy="1333500"/>
        </p:xfrm>
        <a:graphic>
          <a:graphicData uri="http://schemas.openxmlformats.org/presentationml/2006/ole">
            <p:oleObj spid="_x0000_s114720" name="Equation" r:id="rId3" imgW="1562031" imgH="494956" progId="">
              <p:embed/>
            </p:oleObj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Equilibrium</a:t>
            </a:r>
            <a:endParaRPr lang="en-US" dirty="0">
              <a:latin typeface="+mn-lt"/>
            </a:endParaRPr>
          </a:p>
        </p:txBody>
      </p:sp>
      <p:sp>
        <p:nvSpPr>
          <p:cNvPr id="11472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7558CC-1533-4890-9F09-F619247BDE13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Practice:  </a:t>
            </a:r>
            <a:r>
              <a:rPr lang="en-US" i="1" dirty="0" smtClean="0">
                <a:latin typeface="Arial"/>
                <a:cs typeface="Arial"/>
              </a:rPr>
              <a:t>K</a:t>
            </a:r>
            <a:r>
              <a:rPr lang="en-US" dirty="0" smtClean="0">
                <a:latin typeface="Arial"/>
                <a:cs typeface="Arial"/>
              </a:rPr>
              <a:t> vs. Temperature</a:t>
            </a:r>
          </a:p>
        </p:txBody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01000" cy="2667000"/>
          </a:xfrm>
        </p:spPr>
        <p:txBody>
          <a:bodyPr/>
          <a:lstStyle/>
          <a:p>
            <a:pPr marL="182563" indent="-182563" eaLnBrk="1" hangingPunct="1">
              <a:spcBef>
                <a:spcPts val="1200"/>
              </a:spcBef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At 2000</a:t>
            </a:r>
            <a:r>
              <a:rPr lang="en-US" smtClean="0">
                <a:latin typeface="Arial" charset="0"/>
                <a:cs typeface="Arial" charset="0"/>
                <a:sym typeface="Symbol" pitchFamily="18" charset="2"/>
              </a:rPr>
              <a:t></a:t>
            </a:r>
            <a:r>
              <a:rPr lang="en-US" smtClean="0">
                <a:latin typeface="Arial" charset="0"/>
                <a:cs typeface="Arial" charset="0"/>
              </a:rPr>
              <a:t>C, the value of </a:t>
            </a:r>
            <a:r>
              <a:rPr lang="en-US" i="1" smtClean="0">
                <a:latin typeface="Arial" charset="0"/>
                <a:cs typeface="Arial" charset="0"/>
              </a:rPr>
              <a:t>K</a:t>
            </a:r>
            <a:r>
              <a:rPr lang="en-US" baseline="-25000" smtClean="0">
                <a:latin typeface="Arial" charset="0"/>
                <a:cs typeface="Arial" charset="0"/>
              </a:rPr>
              <a:t>c</a:t>
            </a:r>
            <a:r>
              <a:rPr lang="en-US" smtClean="0">
                <a:latin typeface="Arial" charset="0"/>
                <a:cs typeface="Arial" charset="0"/>
              </a:rPr>
              <a:t> for the reaction   </a:t>
            </a:r>
          </a:p>
          <a:p>
            <a:pPr marL="182563" indent="-182563" algn="ctr" eaLnBrk="1" hangingPunct="1">
              <a:spcBef>
                <a:spcPts val="1200"/>
              </a:spcBef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N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  +  O</a:t>
            </a:r>
            <a:r>
              <a:rPr lang="en-US" baseline="-25000" smtClean="0">
                <a:latin typeface="Arial" charset="0"/>
                <a:cs typeface="Arial" charset="0"/>
              </a:rPr>
              <a:t>2</a:t>
            </a:r>
            <a:r>
              <a:rPr lang="en-US" smtClean="0">
                <a:latin typeface="Arial" charset="0"/>
                <a:cs typeface="Arial" charset="0"/>
              </a:rPr>
              <a:t>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 ⇌  2NO(</a:t>
            </a:r>
            <a:r>
              <a:rPr lang="en-US" i="1" smtClean="0">
                <a:latin typeface="Arial" charset="0"/>
                <a:cs typeface="Arial" charset="0"/>
              </a:rPr>
              <a:t>g</a:t>
            </a:r>
            <a:r>
              <a:rPr lang="en-US" smtClean="0">
                <a:latin typeface="Arial" charset="0"/>
                <a:cs typeface="Arial" charset="0"/>
              </a:rPr>
              <a:t>)</a:t>
            </a:r>
          </a:p>
          <a:p>
            <a:pPr marL="182563" indent="-182563" eaLnBrk="1" hangingPunct="1">
              <a:spcBef>
                <a:spcPts val="1200"/>
              </a:spcBef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	is 4.10 × 10</a:t>
            </a:r>
            <a:r>
              <a:rPr lang="en-US" baseline="30000" smtClean="0">
                <a:latin typeface="Arial" charset="0"/>
                <a:cs typeface="Arial" charset="0"/>
              </a:rPr>
              <a:t>-4</a:t>
            </a:r>
            <a:r>
              <a:rPr lang="en-US" smtClean="0">
                <a:latin typeface="Arial" charset="0"/>
                <a:cs typeface="Arial" charset="0"/>
              </a:rPr>
              <a:t>. What is the value of </a:t>
            </a:r>
            <a:r>
              <a:rPr lang="en-US" i="1" smtClean="0">
                <a:latin typeface="Arial" charset="0"/>
                <a:cs typeface="Arial" charset="0"/>
              </a:rPr>
              <a:t>K</a:t>
            </a:r>
            <a:r>
              <a:rPr lang="en-US" baseline="-25000" smtClean="0">
                <a:latin typeface="Arial" charset="0"/>
                <a:cs typeface="Arial" charset="0"/>
              </a:rPr>
              <a:t>c</a:t>
            </a:r>
            <a:r>
              <a:rPr lang="en-US" smtClean="0">
                <a:latin typeface="Arial" charset="0"/>
                <a:cs typeface="Arial" charset="0"/>
              </a:rPr>
              <a:t> at 75</a:t>
            </a:r>
            <a:r>
              <a:rPr lang="en-US" smtClean="0">
                <a:latin typeface="Arial" charset="0"/>
                <a:cs typeface="Arial" charset="0"/>
                <a:sym typeface="Symbol" pitchFamily="18" charset="2"/>
              </a:rPr>
              <a:t></a:t>
            </a:r>
            <a:r>
              <a:rPr lang="en-US" smtClean="0">
                <a:latin typeface="Arial" charset="0"/>
                <a:cs typeface="Arial" charset="0"/>
              </a:rPr>
              <a:t>C if  </a:t>
            </a:r>
            <a:r>
              <a:rPr lang="en-US" smtClean="0">
                <a:latin typeface="Symbol" pitchFamily="18" charset="2"/>
                <a:cs typeface="Arial" charset="0"/>
              </a:rPr>
              <a:t></a:t>
            </a:r>
            <a:r>
              <a:rPr lang="en-US" i="1" smtClean="0">
                <a:latin typeface="Arial" charset="0"/>
                <a:cs typeface="Arial" charset="0"/>
              </a:rPr>
              <a:t>H</a:t>
            </a:r>
            <a:r>
              <a:rPr lang="en-US" smtClean="0">
                <a:latin typeface="Arial" charset="0"/>
                <a:cs typeface="Arial" charset="0"/>
                <a:sym typeface="Symbol" pitchFamily="18" charset="2"/>
              </a:rPr>
              <a:t></a:t>
            </a:r>
            <a:r>
              <a:rPr lang="en-US" smtClean="0">
                <a:latin typeface="Arial" charset="0"/>
                <a:cs typeface="Arial" charset="0"/>
              </a:rPr>
              <a:t> = 180.6 kJ?</a:t>
            </a:r>
          </a:p>
        </p:txBody>
      </p:sp>
      <p:sp>
        <p:nvSpPr>
          <p:cNvPr id="207877" name="TextBox 5"/>
          <p:cNvSpPr txBox="1">
            <a:spLocks noChangeArrowheads="1"/>
          </p:cNvSpPr>
          <p:nvPr/>
        </p:nvSpPr>
        <p:spPr bwMode="auto">
          <a:xfrm>
            <a:off x="1066800" y="4360863"/>
            <a:ext cx="4916488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3366FF"/>
                </a:solidFill>
                <a:ea typeface="ＭＳ Ｐゴシック" charset="-128"/>
              </a:rPr>
              <a:t> </a:t>
            </a: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Collect and Organize: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Analyze: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Solve: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ea typeface="ＭＳ Ｐゴシック" charset="-128"/>
              </a:rPr>
              <a:t> Think about It:</a:t>
            </a:r>
          </a:p>
        </p:txBody>
      </p:sp>
      <p:sp>
        <p:nvSpPr>
          <p:cNvPr id="20787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798E69-EE4C-4D65-9AC1-3CBFEF8CB4C7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0650"/>
            <a:ext cx="7391400" cy="10668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ChemTours</a:t>
            </a:r>
            <a:r>
              <a:rPr lang="en-US" dirty="0" smtClean="0"/>
              <a:t>: Chapter 14</a:t>
            </a:r>
            <a:endParaRPr lang="en-US" dirty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B7ACBC-16B4-4FAB-9A15-EB57BB325940}" type="slidenum">
              <a:rPr lang="en-US"/>
              <a:pPr/>
              <a:t>61</a:t>
            </a:fld>
            <a:endParaRPr lang="en-US"/>
          </a:p>
        </p:txBody>
      </p:sp>
      <p:sp>
        <p:nvSpPr>
          <p:cNvPr id="209925" name="TextBox 4">
            <a:hlinkClick r:id="rId2"/>
          </p:cNvPr>
          <p:cNvSpPr txBox="1">
            <a:spLocks noChangeArrowheads="1"/>
          </p:cNvSpPr>
          <p:nvPr/>
        </p:nvSpPr>
        <p:spPr bwMode="auto">
          <a:xfrm>
            <a:off x="6248400" y="35052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0000FF"/>
                </a:solidFill>
                <a:latin typeface="Calibri" pitchFamily="34" charset="0"/>
                <a:hlinkClick r:id="rId3"/>
              </a:rPr>
              <a:t>Click here to launch the ChemTours website</a:t>
            </a:r>
            <a:endParaRPr lang="en-US" b="1" u="sng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09926" name="Picture 6" descr="Screen Shot 2014-01-14 at 4.16.38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00200"/>
            <a:ext cx="58674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mtClean="0"/>
              <a:t>This concludes the Lecture PowerPoint presentation for </a:t>
            </a:r>
            <a:br>
              <a:rPr lang="en-US" smtClean="0"/>
            </a:br>
            <a:r>
              <a:rPr lang="en-US" smtClean="0"/>
              <a:t>Chapter 14</a:t>
            </a:r>
          </a:p>
        </p:txBody>
      </p:sp>
      <p:sp>
        <p:nvSpPr>
          <p:cNvPr id="2109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A3143FC4-554E-4452-AD8A-92582EACE83F}" type="slidenum">
              <a:rPr lang="en-US">
                <a:solidFill>
                  <a:schemeClr val="tx1"/>
                </a:solidFill>
              </a:rPr>
              <a:pPr eaLnBrk="0" hangingPunct="0"/>
              <a:t>62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Equilibrium Constant (</a:t>
            </a:r>
            <a:r>
              <a:rPr lang="en-US" b="1" i="1" dirty="0">
                <a:solidFill>
                  <a:srgbClr val="0000FF"/>
                </a:solidFill>
                <a:latin typeface="+mn-lt"/>
              </a:rPr>
              <a:t>K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):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>
                <a:latin typeface="+mn-lt"/>
              </a:rPr>
              <a:t>A unitless value </a:t>
            </a:r>
            <a:r>
              <a:rPr lang="en-US" dirty="0">
                <a:latin typeface="+mn-lt"/>
              </a:rPr>
              <a:t>of the ratio of concentration (or partial pressure) terms in the equilibrium constant expression at a specific </a:t>
            </a:r>
            <a:r>
              <a:rPr lang="en-US" dirty="0" smtClean="0">
                <a:latin typeface="+mn-lt"/>
              </a:rPr>
              <a:t>temperature</a:t>
            </a:r>
            <a:endParaRPr lang="en-US" dirty="0">
              <a:latin typeface="+mn-lt"/>
            </a:endParaRPr>
          </a:p>
          <a:p>
            <a:pPr>
              <a:spcBef>
                <a:spcPts val="6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Equilibrium Constant Expression: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>
                <a:latin typeface="+mn-lt"/>
              </a:rPr>
              <a:t>Ratio </a:t>
            </a:r>
            <a:r>
              <a:rPr lang="en-US" dirty="0">
                <a:latin typeface="+mn-lt"/>
              </a:rPr>
              <a:t>of equilibrium concentrations or partial pressures of products to reactants, </a:t>
            </a:r>
            <a:r>
              <a:rPr lang="en-US" i="1" dirty="0">
                <a:latin typeface="+mn-lt"/>
              </a:rPr>
              <a:t>each term raised to a power equal to the coefficient of that substance</a:t>
            </a:r>
            <a:r>
              <a:rPr lang="en-US" dirty="0">
                <a:latin typeface="+mn-lt"/>
              </a:rPr>
              <a:t> in the balanced chemical </a:t>
            </a:r>
            <a:r>
              <a:rPr lang="en-US" dirty="0" smtClean="0">
                <a:latin typeface="+mn-lt"/>
              </a:rPr>
              <a:t>equation</a:t>
            </a:r>
            <a:endParaRPr lang="en-US" dirty="0">
              <a:latin typeface="+mn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Equilibrium Constant</a:t>
            </a:r>
            <a:endParaRPr lang="en-US" dirty="0">
              <a:latin typeface="+mn-lt"/>
            </a:endParaRPr>
          </a:p>
        </p:txBody>
      </p:sp>
      <p:sp>
        <p:nvSpPr>
          <p:cNvPr id="11571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B9CBB2-80E0-447F-81B2-27383F80B65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6581775" cy="1066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Chapter Outline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674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DBC14F-205B-4F8F-BFD0-0051465A2716}" type="slidenum">
              <a:rPr lang="en-US"/>
              <a:pPr/>
              <a:t>8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" y="13716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3200" b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5359"/>
              </a:buClr>
              <a:buChar char="•"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B2CC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14.1  The Dynamics of Chemical Equilibrium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FF"/>
                </a:solidFill>
                <a:latin typeface="+mn-lt"/>
                <a:cs typeface="Wingdings" charset="2"/>
              </a:rPr>
              <a:t>14.2  Writing Equilibrium Constant Expressions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14.3  Relationships between </a:t>
            </a:r>
            <a:r>
              <a:rPr lang="en-US" sz="2600" i="1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  <a:r>
              <a:rPr lang="en-US" sz="2600" baseline="-250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c</a:t>
            </a: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 and </a:t>
            </a:r>
            <a:r>
              <a:rPr lang="en-US" sz="2600" i="1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  <a:r>
              <a:rPr lang="en-US" sz="2600" baseline="-250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p</a:t>
            </a: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 Values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14.4  Manipulating Equilibrium Constant Expressions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14.5  Equilibrium Constants and Reaction Quotients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14.6  Heterogeneous </a:t>
            </a:r>
            <a:r>
              <a:rPr lang="en-US" sz="2600" dirty="0" err="1" smtClean="0">
                <a:solidFill>
                  <a:srgbClr val="000000"/>
                </a:solidFill>
                <a:latin typeface="+mn-lt"/>
                <a:cs typeface="Wingdings" charset="2"/>
              </a:rPr>
              <a:t>Equilibria</a:t>
            </a:r>
            <a:endParaRPr lang="en-US" sz="2600" dirty="0" smtClean="0">
              <a:solidFill>
                <a:srgbClr val="000000"/>
              </a:solidFill>
              <a:latin typeface="+mn-lt"/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14.7  Le Châtelier’s Principle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latin typeface="+mn-lt"/>
                <a:cs typeface="Wingdings" charset="2"/>
              </a:rPr>
              <a:t>14.8  Calculations Based on </a:t>
            </a:r>
            <a:r>
              <a:rPr lang="en-US" sz="2600" i="1" dirty="0" smtClean="0">
                <a:solidFill>
                  <a:srgbClr val="000000"/>
                </a:solidFill>
                <a:latin typeface="+mn-lt"/>
                <a:cs typeface="Wingdings" charset="2"/>
              </a:rPr>
              <a:t>K</a:t>
            </a: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14.9  Equilibrium and Thermodynamics</a:t>
            </a:r>
            <a:endParaRPr lang="en-US" sz="2600" dirty="0">
              <a:solidFill>
                <a:srgbClr val="000000"/>
              </a:solidFill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14.10  Changing </a:t>
            </a:r>
            <a:r>
              <a:rPr lang="en-US" sz="2600" i="1" dirty="0" smtClean="0">
                <a:solidFill>
                  <a:srgbClr val="000000"/>
                </a:solidFill>
                <a:cs typeface="Wingdings" charset="2"/>
              </a:rPr>
              <a:t>K</a:t>
            </a:r>
            <a:r>
              <a:rPr lang="en-US" sz="2600" dirty="0" smtClean="0">
                <a:solidFill>
                  <a:srgbClr val="000000"/>
                </a:solidFill>
                <a:cs typeface="Wingdings" charset="2"/>
              </a:rPr>
              <a:t> with Changing Temperature</a:t>
            </a:r>
            <a:endParaRPr lang="en-US" sz="2600" dirty="0">
              <a:solidFill>
                <a:srgbClr val="000000"/>
              </a:solidFill>
              <a:cs typeface="Wingdings" charset="2"/>
            </a:endParaRPr>
          </a:p>
          <a:p>
            <a:pPr eaLnBrk="1" hangingPunct="1">
              <a:spcBef>
                <a:spcPts val="900"/>
              </a:spcBef>
              <a:defRPr/>
            </a:pPr>
            <a:endParaRPr lang="en-US" sz="2600" dirty="0" smtClean="0">
              <a:solidFill>
                <a:srgbClr val="000000"/>
              </a:solidFill>
              <a:latin typeface="+mn-lt"/>
              <a:cs typeface="Wingdings" charset="2"/>
            </a:endParaRPr>
          </a:p>
          <a:p>
            <a:pPr eaLnBrk="1" hangingPunct="1">
              <a:defRPr/>
            </a:pPr>
            <a:endParaRPr lang="en-US" sz="2600" dirty="0">
              <a:solidFill>
                <a:srgbClr val="000000"/>
              </a:solidFill>
              <a:latin typeface="+mn-lt"/>
              <a:cs typeface="Wingdings" charset="2"/>
            </a:endParaRPr>
          </a:p>
        </p:txBody>
      </p:sp>
      <p:pic>
        <p:nvPicPr>
          <p:cNvPr id="11674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1150" y="3957638"/>
            <a:ext cx="2074863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Law of Mass Action: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3000" dirty="0">
                <a:latin typeface="+mn-lt"/>
              </a:rPr>
              <a:t>The ratio of concentrations/partial pressures  of products to reactants at equilibrium has a characteristic value at a given </a:t>
            </a:r>
            <a:r>
              <a:rPr lang="en-US" sz="3000" dirty="0" smtClean="0">
                <a:latin typeface="+mn-lt"/>
              </a:rPr>
              <a:t>temperature</a:t>
            </a:r>
            <a:endParaRPr lang="en-US" sz="300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Mass Action Expression: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3000" dirty="0">
                <a:latin typeface="+mn-lt"/>
              </a:rPr>
              <a:t>Equivalent to equilibrium constant expression, but applied to reaction mixtures that may or may not be at </a:t>
            </a:r>
            <a:r>
              <a:rPr lang="en-US" sz="3000" dirty="0" smtClean="0">
                <a:latin typeface="+mn-lt"/>
              </a:rPr>
              <a:t>equilibrium</a:t>
            </a:r>
            <a:endParaRPr lang="en-US" sz="3000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Law of Mass Action</a:t>
            </a:r>
          </a:p>
        </p:txBody>
      </p:sp>
      <p:sp>
        <p:nvSpPr>
          <p:cNvPr id="11878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02A798-4FBE-49DB-9957-56F8A6A1D6C4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Rounded MT Bol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3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35645</TotalTime>
  <Words>1972</Words>
  <Application>Microsoft Macintosh PowerPoint</Application>
  <PresentationFormat>On-screen Show (4:3)</PresentationFormat>
  <Paragraphs>472</Paragraphs>
  <Slides>62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6" baseType="lpstr">
      <vt:lpstr>Arial</vt:lpstr>
      <vt:lpstr>Arial Black</vt:lpstr>
      <vt:lpstr>Wingdings</vt:lpstr>
      <vt:lpstr>ＭＳ Ｐゴシック</vt:lpstr>
      <vt:lpstr>Arial Unicode MS</vt:lpstr>
      <vt:lpstr>Helvetica</vt:lpstr>
      <vt:lpstr>Calibri</vt:lpstr>
      <vt:lpstr>Symbol</vt:lpstr>
      <vt:lpstr>Times</vt:lpstr>
      <vt:lpstr>Times New Roman</vt:lpstr>
      <vt:lpstr>1_Default Design</vt:lpstr>
      <vt:lpstr>3_Custom Design</vt:lpstr>
      <vt:lpstr>1_Default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This concludes the Lecture PowerPoint presentation for  Chapter 14</vt:lpstr>
    </vt:vector>
  </TitlesOfParts>
  <Company>OffCenter Concept 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Compositor</dc:creator>
  <cp:lastModifiedBy>kbarron</cp:lastModifiedBy>
  <cp:revision>454</cp:revision>
  <dcterms:created xsi:type="dcterms:W3CDTF">2014-01-15T23:20:17Z</dcterms:created>
  <dcterms:modified xsi:type="dcterms:W3CDTF">2014-06-17T18:36:05Z</dcterms:modified>
</cp:coreProperties>
</file>