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653" r:id="rId2"/>
  </p:sldMasterIdLst>
  <p:notesMasterIdLst>
    <p:notesMasterId r:id="rId59"/>
  </p:notesMasterIdLst>
  <p:handoutMasterIdLst>
    <p:handoutMasterId r:id="rId60"/>
  </p:handoutMasterIdLst>
  <p:sldIdLst>
    <p:sldId id="268" r:id="rId3"/>
    <p:sldId id="695" r:id="rId4"/>
    <p:sldId id="1068" r:id="rId5"/>
    <p:sldId id="1069" r:id="rId6"/>
    <p:sldId id="1070" r:id="rId7"/>
    <p:sldId id="1121" r:id="rId8"/>
    <p:sldId id="1072" r:id="rId9"/>
    <p:sldId id="1073" r:id="rId10"/>
    <p:sldId id="1074" r:id="rId11"/>
    <p:sldId id="1075" r:id="rId12"/>
    <p:sldId id="1076" r:id="rId13"/>
    <p:sldId id="1077" r:id="rId14"/>
    <p:sldId id="1078" r:id="rId15"/>
    <p:sldId id="1079" r:id="rId16"/>
    <p:sldId id="1122" r:id="rId17"/>
    <p:sldId id="1081" r:id="rId18"/>
    <p:sldId id="1082" r:id="rId19"/>
    <p:sldId id="1083" r:id="rId20"/>
    <p:sldId id="1084" r:id="rId21"/>
    <p:sldId id="1085" r:id="rId22"/>
    <p:sldId id="1086" r:id="rId23"/>
    <p:sldId id="1087" r:id="rId24"/>
    <p:sldId id="1088" r:id="rId25"/>
    <p:sldId id="1089" r:id="rId26"/>
    <p:sldId id="1091" r:id="rId27"/>
    <p:sldId id="1090" r:id="rId28"/>
    <p:sldId id="1092" r:id="rId29"/>
    <p:sldId id="1093" r:id="rId30"/>
    <p:sldId id="1094" r:id="rId31"/>
    <p:sldId id="1095" r:id="rId32"/>
    <p:sldId id="1123" r:id="rId33"/>
    <p:sldId id="1097" r:id="rId34"/>
    <p:sldId id="1098" r:id="rId35"/>
    <p:sldId id="1128" r:id="rId36"/>
    <p:sldId id="1099" r:id="rId37"/>
    <p:sldId id="1100" r:id="rId38"/>
    <p:sldId id="1101" r:id="rId39"/>
    <p:sldId id="1102" r:id="rId40"/>
    <p:sldId id="1103" r:id="rId41"/>
    <p:sldId id="1104" r:id="rId42"/>
    <p:sldId id="1105" r:id="rId43"/>
    <p:sldId id="1124" r:id="rId44"/>
    <p:sldId id="1107" r:id="rId45"/>
    <p:sldId id="1108" r:id="rId46"/>
    <p:sldId id="1110" r:id="rId47"/>
    <p:sldId id="1111" r:id="rId48"/>
    <p:sldId id="1112" r:id="rId49"/>
    <p:sldId id="1125" r:id="rId50"/>
    <p:sldId id="1114" r:id="rId51"/>
    <p:sldId id="1115" r:id="rId52"/>
    <p:sldId id="1116" r:id="rId53"/>
    <p:sldId id="1117" r:id="rId54"/>
    <p:sldId id="1127" r:id="rId55"/>
    <p:sldId id="1119" r:id="rId56"/>
    <p:sldId id="1129" r:id="rId57"/>
    <p:sldId id="258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3E"/>
    <a:srgbClr val="008080"/>
    <a:srgbClr val="163336"/>
    <a:srgbClr val="FFCC00"/>
    <a:srgbClr val="335359"/>
    <a:srgbClr val="FCEA10"/>
    <a:srgbClr val="F7D300"/>
    <a:srgbClr val="FFCC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 autoAdjust="0"/>
    <p:restoredTop sz="81688" autoAdjust="0"/>
  </p:normalViewPr>
  <p:slideViewPr>
    <p:cSldViewPr>
      <p:cViewPr>
        <p:scale>
          <a:sx n="75" d="100"/>
          <a:sy n="75" d="100"/>
        </p:scale>
        <p:origin x="-336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4" Type="http://schemas.openxmlformats.org/officeDocument/2006/relationships/image" Target="../media/image52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D480E238-E8DA-40C6-A7BE-BC27E1AB5194}" type="datetimeFigureOut">
              <a:rPr lang="en-US"/>
              <a:pPr>
                <a:defRPr/>
              </a:pPr>
              <a:t>6/17/2014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50F3A2C8-C3FE-40DC-AFCB-A209E54136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F5DECB9-5136-49BC-9706-B1B5A1BED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8A76EAA-4E94-4DF3-86A1-02DFB4320CB5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2C87AF-1430-4BA5-8597-EDB4E021730A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11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5B14CAC-BF14-46DE-A211-5ACAB693884D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12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B09821-768D-4393-BD61-BDDC8185AD7E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13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B9C2155-4AC5-4CE0-A481-02DA397E5E03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14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EB84FC5-1CB2-4169-AB77-17295EE2EF4D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16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DA4EDB2-BE7A-41FC-B19A-86EB260028BA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17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6BA468E-B58C-4612-8A70-30C2A055021E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18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23CEA04-ABBB-4B88-91B3-024430F14B35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19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pitchFamily="18" charset="0"/>
              </a:rPr>
              <a:t>Animation in two parts:</a:t>
            </a:r>
          </a:p>
          <a:p>
            <a:r>
              <a:rPr lang="en-US" smtClean="0">
                <a:latin typeface="Times" pitchFamily="18" charset="0"/>
              </a:rPr>
              <a:t>	1.  Show text/link to determine </a:t>
            </a:r>
            <a:r>
              <a:rPr lang="en-US" i="1" smtClean="0">
                <a:latin typeface="Times" pitchFamily="18" charset="0"/>
              </a:rPr>
              <a:t>n</a:t>
            </a:r>
            <a:r>
              <a:rPr lang="en-US" smtClean="0">
                <a:latin typeface="Times" pitchFamily="18" charset="0"/>
              </a:rPr>
              <a:t> in rate law.</a:t>
            </a:r>
          </a:p>
          <a:p>
            <a:r>
              <a:rPr lang="en-US" smtClean="0">
                <a:latin typeface="Times" pitchFamily="18" charset="0"/>
              </a:rPr>
              <a:t>	2.  Show text/link to determine </a:t>
            </a:r>
            <a:r>
              <a:rPr lang="en-US" i="1" smtClean="0">
                <a:latin typeface="Times" pitchFamily="18" charset="0"/>
              </a:rPr>
              <a:t>m</a:t>
            </a:r>
            <a:r>
              <a:rPr lang="en-US" smtClean="0">
                <a:latin typeface="Times" pitchFamily="18" charset="0"/>
              </a:rPr>
              <a:t> in rate law.</a:t>
            </a: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EA73905-BC73-4925-A4CD-82BC2BCDA75F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20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84AEE8D-0A8A-4B0B-9D53-20523C1E4589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21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6B5519-9F3A-4AAE-92CB-59986D19E19D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22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427EE13-9478-40AB-853E-4DD16D5849F3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23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9229525-2BB2-42DD-A064-A49B91C535FA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24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3387E1A-F06F-4104-90B5-B674F3315087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25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0B276C4-F356-4670-89CD-4713ECDD43DD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26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2FAFE2A-5F81-4F14-B510-453F9137B1E9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27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2B35198-B8EB-432A-A623-E9059510F258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28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21DB553-9FB0-46F4-A3EB-530C0A2A6E80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29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C61CD3C-09B8-49B7-BE94-328A2E0BAD44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30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95AB87F-F153-4A04-ABBD-D2ED4E7CF4C0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3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1FAAEBE-ED4D-486C-9E34-C68ACD4F4658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32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336EF92-A615-4090-95B4-AD8834705579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33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5FDB810-B893-4D41-AEBC-2BCA51824270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34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9A9E752-4BD1-4356-AAC4-9BAD9A329A6D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35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24A77E7-5BCD-46E9-B03F-9DFF4F6DDD1B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36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0DB6E3E-F289-46C0-BD0A-89A53E994DF9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37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E344699-B50C-4241-9FF8-45C60A9B8492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38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CEB17F9-FF9E-48C2-B5DE-72E402C2DE46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40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6CBCA7C-58DC-46A9-BD0F-FE15CC5404BE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4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252818E-512E-475C-A7B7-F902F9F39573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43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BA37E2A-E05D-4B86-9F5B-2452F9185F21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44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7ECCCCA-0CAC-4068-AC13-7C2417F8121C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45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1A4BEF0-B07A-4026-9C13-91DED3B3969E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47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9F16034-9529-453D-BEFA-224EAA761AE9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49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A9B3BDA-FF61-4898-95E2-B2F69657253D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50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538C466-B2A5-42DB-9B14-7DB9DDD860CD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52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3CB6FC6-DB0A-421C-B725-67937FE03971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54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0B21FB2-2405-4C01-AB76-1781E8563738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5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D4442CA-370A-4289-BBC9-ABBDD6454A5F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8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E06AFE9-D85F-49D4-9D39-D6D225F32BF9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9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0E42E80-7A16-4FAB-88B8-0C1BD3809674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10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rgbClr val="F7D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99"/>
          <p:cNvSpPr>
            <a:spLocks noChangeArrowheads="1"/>
          </p:cNvSpPr>
          <p:nvPr userDrawn="1"/>
        </p:nvSpPr>
        <p:spPr bwMode="auto">
          <a:xfrm>
            <a:off x="0" y="4343400"/>
            <a:ext cx="9144000" cy="2514600"/>
          </a:xfrm>
          <a:prstGeom prst="rect">
            <a:avLst/>
          </a:prstGeom>
          <a:solidFill>
            <a:srgbClr val="335359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TextBox 2"/>
          <p:cNvSpPr txBox="1"/>
          <p:nvPr userDrawn="1"/>
        </p:nvSpPr>
        <p:spPr>
          <a:xfrm>
            <a:off x="1447800" y="4599057"/>
            <a:ext cx="4743681" cy="7078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/>
            <a:ext uri="{91240B29-F687-4f45-9708-019B960494DF}"/>
          </a:extLst>
        </p:spPr>
        <p:txBody>
          <a:bodyPr tIns="91440" bIns="91440" anchor="ctr"/>
          <a:lstStyle>
            <a:lvl1pPr eaLnBrk="0" hangingPunct="0">
              <a:defRPr sz="4000" b="1">
                <a:solidFill>
                  <a:srgbClr val="F7D3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eaLnBrk="0" hangingPunct="0">
              <a:defRPr sz="4000" b="1">
                <a:solidFill>
                  <a:schemeClr val="bg1"/>
                </a:solidFill>
              </a:defRPr>
            </a:lvl2pPr>
            <a:lvl3pPr eaLnBrk="0" hangingPunct="0">
              <a:defRPr sz="4000" b="1">
                <a:solidFill>
                  <a:schemeClr val="bg1"/>
                </a:solidFill>
              </a:defRPr>
            </a:lvl3pPr>
            <a:lvl4pPr eaLnBrk="0" hangingPunct="0">
              <a:defRPr sz="4000" b="1">
                <a:solidFill>
                  <a:schemeClr val="bg1"/>
                </a:solidFill>
              </a:defRPr>
            </a:lvl4pPr>
            <a:lvl5pPr eaLnBrk="0" hangingPunct="0">
              <a:defRPr sz="4000" b="1">
                <a:solidFill>
                  <a:schemeClr val="bg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latin typeface="Arial Rounded MT Bold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latin typeface="Arial Rounded MT Bold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latin typeface="Arial Rounded MT Bold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latin typeface="Arial Rounded MT Bold" pitchFamily="34" charset="0"/>
              </a:defRPr>
            </a:lvl9pPr>
          </a:lstStyle>
          <a:p>
            <a:pPr algn="r">
              <a:defRPr/>
            </a:pPr>
            <a:r>
              <a:rPr lang="en-US" sz="6600" b="0" dirty="0" smtClean="0"/>
              <a:t>Chapter</a:t>
            </a:r>
            <a:endParaRPr lang="en-US" sz="6600" b="0" dirty="0"/>
          </a:p>
        </p:txBody>
      </p:sp>
      <p:grpSp>
        <p:nvGrpSpPr>
          <p:cNvPr id="7" name="Group 3207"/>
          <p:cNvGrpSpPr/>
          <p:nvPr userDrawn="1"/>
        </p:nvGrpSpPr>
        <p:grpSpPr>
          <a:xfrm>
            <a:off x="2157788" y="990600"/>
            <a:ext cx="6994525" cy="3590926"/>
            <a:chOff x="147638" y="1658938"/>
            <a:chExt cx="6994525" cy="35909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Freeform 107"/>
            <p:cNvSpPr>
              <a:spLocks/>
            </p:cNvSpPr>
            <p:nvPr/>
          </p:nvSpPr>
          <p:spPr bwMode="auto">
            <a:xfrm>
              <a:off x="1204913" y="1658938"/>
              <a:ext cx="1289050" cy="1108075"/>
            </a:xfrm>
            <a:custGeom>
              <a:avLst/>
              <a:gdLst>
                <a:gd name="T0" fmla="*/ 174 w 812"/>
                <a:gd name="T1" fmla="*/ 0 h 698"/>
                <a:gd name="T2" fmla="*/ 0 w 812"/>
                <a:gd name="T3" fmla="*/ 362 h 698"/>
                <a:gd name="T4" fmla="*/ 228 w 812"/>
                <a:gd name="T5" fmla="*/ 698 h 698"/>
                <a:gd name="T6" fmla="*/ 636 w 812"/>
                <a:gd name="T7" fmla="*/ 668 h 698"/>
                <a:gd name="T8" fmla="*/ 812 w 812"/>
                <a:gd name="T9" fmla="*/ 300 h 698"/>
                <a:gd name="T10" fmla="*/ 608 w 812"/>
                <a:gd name="T11" fmla="*/ 0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2" h="698">
                  <a:moveTo>
                    <a:pt x="174" y="0"/>
                  </a:moveTo>
                  <a:lnTo>
                    <a:pt x="0" y="362"/>
                  </a:lnTo>
                  <a:lnTo>
                    <a:pt x="228" y="698"/>
                  </a:lnTo>
                  <a:lnTo>
                    <a:pt x="636" y="668"/>
                  </a:lnTo>
                  <a:lnTo>
                    <a:pt x="812" y="300"/>
                  </a:lnTo>
                  <a:lnTo>
                    <a:pt x="608" y="0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08"/>
            <p:cNvSpPr>
              <a:spLocks/>
            </p:cNvSpPr>
            <p:nvPr/>
          </p:nvSpPr>
          <p:spPr bwMode="auto">
            <a:xfrm>
              <a:off x="195263" y="1658938"/>
              <a:ext cx="1285875" cy="622300"/>
            </a:xfrm>
            <a:custGeom>
              <a:avLst/>
              <a:gdLst>
                <a:gd name="T0" fmla="*/ 26 w 810"/>
                <a:gd name="T1" fmla="*/ 0 h 392"/>
                <a:gd name="T2" fmla="*/ 0 w 810"/>
                <a:gd name="T3" fmla="*/ 54 h 392"/>
                <a:gd name="T4" fmla="*/ 228 w 810"/>
                <a:gd name="T5" fmla="*/ 392 h 392"/>
                <a:gd name="T6" fmla="*/ 636 w 810"/>
                <a:gd name="T7" fmla="*/ 362 h 392"/>
                <a:gd name="T8" fmla="*/ 810 w 810"/>
                <a:gd name="T9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92">
                  <a:moveTo>
                    <a:pt x="26" y="0"/>
                  </a:moveTo>
                  <a:lnTo>
                    <a:pt x="0" y="54"/>
                  </a:lnTo>
                  <a:lnTo>
                    <a:pt x="228" y="392"/>
                  </a:lnTo>
                  <a:lnTo>
                    <a:pt x="636" y="362"/>
                  </a:lnTo>
                  <a:lnTo>
                    <a:pt x="810" y="0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109"/>
            <p:cNvSpPr>
              <a:spLocks/>
            </p:cNvSpPr>
            <p:nvPr/>
          </p:nvSpPr>
          <p:spPr bwMode="auto">
            <a:xfrm>
              <a:off x="2214563" y="2087563"/>
              <a:ext cx="1289050" cy="1165225"/>
            </a:xfrm>
            <a:custGeom>
              <a:avLst/>
              <a:gdLst>
                <a:gd name="T0" fmla="*/ 176 w 812"/>
                <a:gd name="T1" fmla="*/ 30 h 734"/>
                <a:gd name="T2" fmla="*/ 0 w 812"/>
                <a:gd name="T3" fmla="*/ 398 h 734"/>
                <a:gd name="T4" fmla="*/ 230 w 812"/>
                <a:gd name="T5" fmla="*/ 734 h 734"/>
                <a:gd name="T6" fmla="*/ 636 w 812"/>
                <a:gd name="T7" fmla="*/ 704 h 734"/>
                <a:gd name="T8" fmla="*/ 812 w 812"/>
                <a:gd name="T9" fmla="*/ 338 h 734"/>
                <a:gd name="T10" fmla="*/ 584 w 812"/>
                <a:gd name="T11" fmla="*/ 0 h 734"/>
                <a:gd name="T12" fmla="*/ 176 w 812"/>
                <a:gd name="T13" fmla="*/ 3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" h="734">
                  <a:moveTo>
                    <a:pt x="176" y="30"/>
                  </a:moveTo>
                  <a:lnTo>
                    <a:pt x="0" y="398"/>
                  </a:lnTo>
                  <a:lnTo>
                    <a:pt x="230" y="734"/>
                  </a:lnTo>
                  <a:lnTo>
                    <a:pt x="636" y="704"/>
                  </a:lnTo>
                  <a:lnTo>
                    <a:pt x="812" y="338"/>
                  </a:lnTo>
                  <a:lnTo>
                    <a:pt x="584" y="0"/>
                  </a:lnTo>
                  <a:lnTo>
                    <a:pt x="176" y="30"/>
                  </a:lnTo>
                  <a:close/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110"/>
            <p:cNvSpPr>
              <a:spLocks/>
            </p:cNvSpPr>
            <p:nvPr/>
          </p:nvSpPr>
          <p:spPr bwMode="auto">
            <a:xfrm>
              <a:off x="3224213" y="2576513"/>
              <a:ext cx="1289050" cy="1165225"/>
            </a:xfrm>
            <a:custGeom>
              <a:avLst/>
              <a:gdLst>
                <a:gd name="T0" fmla="*/ 176 w 812"/>
                <a:gd name="T1" fmla="*/ 30 h 734"/>
                <a:gd name="T2" fmla="*/ 0 w 812"/>
                <a:gd name="T3" fmla="*/ 396 h 734"/>
                <a:gd name="T4" fmla="*/ 230 w 812"/>
                <a:gd name="T5" fmla="*/ 734 h 734"/>
                <a:gd name="T6" fmla="*/ 636 w 812"/>
                <a:gd name="T7" fmla="*/ 704 h 734"/>
                <a:gd name="T8" fmla="*/ 812 w 812"/>
                <a:gd name="T9" fmla="*/ 336 h 734"/>
                <a:gd name="T10" fmla="*/ 584 w 812"/>
                <a:gd name="T11" fmla="*/ 0 h 734"/>
                <a:gd name="T12" fmla="*/ 176 w 812"/>
                <a:gd name="T13" fmla="*/ 3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" h="734">
                  <a:moveTo>
                    <a:pt x="176" y="30"/>
                  </a:moveTo>
                  <a:lnTo>
                    <a:pt x="0" y="396"/>
                  </a:lnTo>
                  <a:lnTo>
                    <a:pt x="230" y="734"/>
                  </a:lnTo>
                  <a:lnTo>
                    <a:pt x="636" y="704"/>
                  </a:lnTo>
                  <a:lnTo>
                    <a:pt x="812" y="336"/>
                  </a:lnTo>
                  <a:lnTo>
                    <a:pt x="584" y="0"/>
                  </a:lnTo>
                  <a:lnTo>
                    <a:pt x="176" y="30"/>
                  </a:lnTo>
                  <a:close/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111"/>
            <p:cNvSpPr>
              <a:spLocks/>
            </p:cNvSpPr>
            <p:nvPr/>
          </p:nvSpPr>
          <p:spPr bwMode="auto">
            <a:xfrm>
              <a:off x="4233863" y="3062288"/>
              <a:ext cx="1289050" cy="1165225"/>
            </a:xfrm>
            <a:custGeom>
              <a:avLst/>
              <a:gdLst>
                <a:gd name="T0" fmla="*/ 176 w 812"/>
                <a:gd name="T1" fmla="*/ 30 h 734"/>
                <a:gd name="T2" fmla="*/ 0 w 812"/>
                <a:gd name="T3" fmla="*/ 398 h 734"/>
                <a:gd name="T4" fmla="*/ 230 w 812"/>
                <a:gd name="T5" fmla="*/ 734 h 734"/>
                <a:gd name="T6" fmla="*/ 636 w 812"/>
                <a:gd name="T7" fmla="*/ 704 h 734"/>
                <a:gd name="T8" fmla="*/ 812 w 812"/>
                <a:gd name="T9" fmla="*/ 336 h 734"/>
                <a:gd name="T10" fmla="*/ 584 w 812"/>
                <a:gd name="T11" fmla="*/ 0 h 734"/>
                <a:gd name="T12" fmla="*/ 176 w 812"/>
                <a:gd name="T13" fmla="*/ 3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" h="734">
                  <a:moveTo>
                    <a:pt x="176" y="30"/>
                  </a:moveTo>
                  <a:lnTo>
                    <a:pt x="0" y="398"/>
                  </a:lnTo>
                  <a:lnTo>
                    <a:pt x="230" y="734"/>
                  </a:lnTo>
                  <a:lnTo>
                    <a:pt x="636" y="704"/>
                  </a:lnTo>
                  <a:lnTo>
                    <a:pt x="812" y="336"/>
                  </a:lnTo>
                  <a:lnTo>
                    <a:pt x="584" y="0"/>
                  </a:lnTo>
                  <a:lnTo>
                    <a:pt x="176" y="30"/>
                  </a:lnTo>
                  <a:close/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12"/>
            <p:cNvSpPr>
              <a:spLocks/>
            </p:cNvSpPr>
            <p:nvPr/>
          </p:nvSpPr>
          <p:spPr bwMode="auto">
            <a:xfrm>
              <a:off x="5243513" y="3548063"/>
              <a:ext cx="1289050" cy="1168400"/>
            </a:xfrm>
            <a:custGeom>
              <a:avLst/>
              <a:gdLst>
                <a:gd name="T0" fmla="*/ 176 w 812"/>
                <a:gd name="T1" fmla="*/ 30 h 736"/>
                <a:gd name="T2" fmla="*/ 0 w 812"/>
                <a:gd name="T3" fmla="*/ 398 h 736"/>
                <a:gd name="T4" fmla="*/ 230 w 812"/>
                <a:gd name="T5" fmla="*/ 736 h 736"/>
                <a:gd name="T6" fmla="*/ 636 w 812"/>
                <a:gd name="T7" fmla="*/ 704 h 736"/>
                <a:gd name="T8" fmla="*/ 812 w 812"/>
                <a:gd name="T9" fmla="*/ 338 h 736"/>
                <a:gd name="T10" fmla="*/ 584 w 812"/>
                <a:gd name="T11" fmla="*/ 0 h 736"/>
                <a:gd name="T12" fmla="*/ 176 w 812"/>
                <a:gd name="T13" fmla="*/ 30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" h="736">
                  <a:moveTo>
                    <a:pt x="176" y="30"/>
                  </a:moveTo>
                  <a:lnTo>
                    <a:pt x="0" y="398"/>
                  </a:lnTo>
                  <a:lnTo>
                    <a:pt x="230" y="736"/>
                  </a:lnTo>
                  <a:lnTo>
                    <a:pt x="636" y="704"/>
                  </a:lnTo>
                  <a:lnTo>
                    <a:pt x="812" y="338"/>
                  </a:lnTo>
                  <a:lnTo>
                    <a:pt x="584" y="0"/>
                  </a:lnTo>
                  <a:lnTo>
                    <a:pt x="176" y="30"/>
                  </a:lnTo>
                  <a:close/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13"/>
            <p:cNvSpPr>
              <a:spLocks/>
            </p:cNvSpPr>
            <p:nvPr/>
          </p:nvSpPr>
          <p:spPr bwMode="auto">
            <a:xfrm>
              <a:off x="6253163" y="4040188"/>
              <a:ext cx="876300" cy="1162050"/>
            </a:xfrm>
            <a:custGeom>
              <a:avLst/>
              <a:gdLst>
                <a:gd name="T0" fmla="*/ 552 w 552"/>
                <a:gd name="T1" fmla="*/ 0 h 732"/>
                <a:gd name="T2" fmla="*/ 176 w 552"/>
                <a:gd name="T3" fmla="*/ 28 h 732"/>
                <a:gd name="T4" fmla="*/ 0 w 552"/>
                <a:gd name="T5" fmla="*/ 394 h 732"/>
                <a:gd name="T6" fmla="*/ 230 w 552"/>
                <a:gd name="T7" fmla="*/ 732 h 732"/>
                <a:gd name="T8" fmla="*/ 552 w 552"/>
                <a:gd name="T9" fmla="*/ 708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732">
                  <a:moveTo>
                    <a:pt x="552" y="0"/>
                  </a:moveTo>
                  <a:lnTo>
                    <a:pt x="176" y="28"/>
                  </a:lnTo>
                  <a:lnTo>
                    <a:pt x="0" y="394"/>
                  </a:lnTo>
                  <a:lnTo>
                    <a:pt x="230" y="732"/>
                  </a:lnTo>
                  <a:lnTo>
                    <a:pt x="552" y="708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14"/>
            <p:cNvSpPr>
              <a:spLocks/>
            </p:cNvSpPr>
            <p:nvPr/>
          </p:nvSpPr>
          <p:spPr bwMode="auto">
            <a:xfrm>
              <a:off x="3141663" y="1658938"/>
              <a:ext cx="1289050" cy="965200"/>
            </a:xfrm>
            <a:custGeom>
              <a:avLst/>
              <a:gdLst>
                <a:gd name="T0" fmla="*/ 130 w 812"/>
                <a:gd name="T1" fmla="*/ 0 h 608"/>
                <a:gd name="T2" fmla="*/ 0 w 812"/>
                <a:gd name="T3" fmla="*/ 270 h 608"/>
                <a:gd name="T4" fmla="*/ 228 w 812"/>
                <a:gd name="T5" fmla="*/ 608 h 608"/>
                <a:gd name="T6" fmla="*/ 636 w 812"/>
                <a:gd name="T7" fmla="*/ 578 h 608"/>
                <a:gd name="T8" fmla="*/ 812 w 812"/>
                <a:gd name="T9" fmla="*/ 210 h 608"/>
                <a:gd name="T10" fmla="*/ 670 w 812"/>
                <a:gd name="T11" fmla="*/ 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2" h="608">
                  <a:moveTo>
                    <a:pt x="130" y="0"/>
                  </a:moveTo>
                  <a:lnTo>
                    <a:pt x="0" y="270"/>
                  </a:lnTo>
                  <a:lnTo>
                    <a:pt x="228" y="608"/>
                  </a:lnTo>
                  <a:lnTo>
                    <a:pt x="636" y="578"/>
                  </a:lnTo>
                  <a:lnTo>
                    <a:pt x="812" y="210"/>
                  </a:lnTo>
                  <a:lnTo>
                    <a:pt x="670" y="0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15"/>
            <p:cNvSpPr>
              <a:spLocks/>
            </p:cNvSpPr>
            <p:nvPr/>
          </p:nvSpPr>
          <p:spPr bwMode="auto">
            <a:xfrm>
              <a:off x="4151313" y="1944688"/>
              <a:ext cx="1289050" cy="1165225"/>
            </a:xfrm>
            <a:custGeom>
              <a:avLst/>
              <a:gdLst>
                <a:gd name="T0" fmla="*/ 176 w 812"/>
                <a:gd name="T1" fmla="*/ 30 h 734"/>
                <a:gd name="T2" fmla="*/ 0 w 812"/>
                <a:gd name="T3" fmla="*/ 398 h 734"/>
                <a:gd name="T4" fmla="*/ 228 w 812"/>
                <a:gd name="T5" fmla="*/ 734 h 734"/>
                <a:gd name="T6" fmla="*/ 636 w 812"/>
                <a:gd name="T7" fmla="*/ 704 h 734"/>
                <a:gd name="T8" fmla="*/ 812 w 812"/>
                <a:gd name="T9" fmla="*/ 336 h 734"/>
                <a:gd name="T10" fmla="*/ 582 w 812"/>
                <a:gd name="T11" fmla="*/ 0 h 734"/>
                <a:gd name="T12" fmla="*/ 176 w 812"/>
                <a:gd name="T13" fmla="*/ 3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" h="734">
                  <a:moveTo>
                    <a:pt x="176" y="30"/>
                  </a:moveTo>
                  <a:lnTo>
                    <a:pt x="0" y="398"/>
                  </a:lnTo>
                  <a:lnTo>
                    <a:pt x="228" y="734"/>
                  </a:lnTo>
                  <a:lnTo>
                    <a:pt x="636" y="704"/>
                  </a:lnTo>
                  <a:lnTo>
                    <a:pt x="812" y="336"/>
                  </a:lnTo>
                  <a:lnTo>
                    <a:pt x="582" y="0"/>
                  </a:lnTo>
                  <a:lnTo>
                    <a:pt x="176" y="30"/>
                  </a:lnTo>
                  <a:close/>
                </a:path>
              </a:pathLst>
            </a:custGeom>
            <a:noFill/>
            <a:ln w="16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16"/>
            <p:cNvSpPr>
              <a:spLocks/>
            </p:cNvSpPr>
            <p:nvPr/>
          </p:nvSpPr>
          <p:spPr bwMode="auto">
            <a:xfrm>
              <a:off x="5160963" y="2430463"/>
              <a:ext cx="1289050" cy="1165225"/>
            </a:xfrm>
            <a:custGeom>
              <a:avLst/>
              <a:gdLst>
                <a:gd name="T0" fmla="*/ 176 w 812"/>
                <a:gd name="T1" fmla="*/ 30 h 734"/>
                <a:gd name="T2" fmla="*/ 0 w 812"/>
                <a:gd name="T3" fmla="*/ 398 h 734"/>
                <a:gd name="T4" fmla="*/ 228 w 812"/>
                <a:gd name="T5" fmla="*/ 734 h 734"/>
                <a:gd name="T6" fmla="*/ 636 w 812"/>
                <a:gd name="T7" fmla="*/ 704 h 734"/>
                <a:gd name="T8" fmla="*/ 812 w 812"/>
                <a:gd name="T9" fmla="*/ 338 h 734"/>
                <a:gd name="T10" fmla="*/ 582 w 812"/>
                <a:gd name="T11" fmla="*/ 0 h 734"/>
                <a:gd name="T12" fmla="*/ 176 w 812"/>
                <a:gd name="T13" fmla="*/ 3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" h="734">
                  <a:moveTo>
                    <a:pt x="176" y="30"/>
                  </a:moveTo>
                  <a:lnTo>
                    <a:pt x="0" y="398"/>
                  </a:lnTo>
                  <a:lnTo>
                    <a:pt x="228" y="734"/>
                  </a:lnTo>
                  <a:lnTo>
                    <a:pt x="636" y="704"/>
                  </a:lnTo>
                  <a:lnTo>
                    <a:pt x="812" y="338"/>
                  </a:lnTo>
                  <a:lnTo>
                    <a:pt x="582" y="0"/>
                  </a:lnTo>
                  <a:lnTo>
                    <a:pt x="176" y="30"/>
                  </a:lnTo>
                  <a:close/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17"/>
            <p:cNvSpPr>
              <a:spLocks/>
            </p:cNvSpPr>
            <p:nvPr/>
          </p:nvSpPr>
          <p:spPr bwMode="auto">
            <a:xfrm>
              <a:off x="6170613" y="2919413"/>
              <a:ext cx="958850" cy="1165225"/>
            </a:xfrm>
            <a:custGeom>
              <a:avLst/>
              <a:gdLst>
                <a:gd name="T0" fmla="*/ 604 w 604"/>
                <a:gd name="T1" fmla="*/ 30 h 734"/>
                <a:gd name="T2" fmla="*/ 582 w 604"/>
                <a:gd name="T3" fmla="*/ 0 h 734"/>
                <a:gd name="T4" fmla="*/ 176 w 604"/>
                <a:gd name="T5" fmla="*/ 30 h 734"/>
                <a:gd name="T6" fmla="*/ 0 w 604"/>
                <a:gd name="T7" fmla="*/ 396 h 734"/>
                <a:gd name="T8" fmla="*/ 228 w 604"/>
                <a:gd name="T9" fmla="*/ 734 h 734"/>
                <a:gd name="T10" fmla="*/ 604 w 604"/>
                <a:gd name="T11" fmla="*/ 706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4" h="734">
                  <a:moveTo>
                    <a:pt x="604" y="30"/>
                  </a:moveTo>
                  <a:lnTo>
                    <a:pt x="582" y="0"/>
                  </a:lnTo>
                  <a:lnTo>
                    <a:pt x="176" y="30"/>
                  </a:lnTo>
                  <a:lnTo>
                    <a:pt x="0" y="396"/>
                  </a:lnTo>
                  <a:lnTo>
                    <a:pt x="228" y="734"/>
                  </a:lnTo>
                  <a:lnTo>
                    <a:pt x="604" y="706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18"/>
            <p:cNvSpPr>
              <a:spLocks/>
            </p:cNvSpPr>
            <p:nvPr/>
          </p:nvSpPr>
          <p:spPr bwMode="auto">
            <a:xfrm>
              <a:off x="4205288" y="1658938"/>
              <a:ext cx="1009650" cy="333375"/>
            </a:xfrm>
            <a:custGeom>
              <a:avLst/>
              <a:gdLst>
                <a:gd name="T0" fmla="*/ 0 w 636"/>
                <a:gd name="T1" fmla="*/ 0 h 210"/>
                <a:gd name="T2" fmla="*/ 142 w 636"/>
                <a:gd name="T3" fmla="*/ 210 h 210"/>
                <a:gd name="T4" fmla="*/ 548 w 636"/>
                <a:gd name="T5" fmla="*/ 180 h 210"/>
                <a:gd name="T6" fmla="*/ 636 w 636"/>
                <a:gd name="T7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6" h="210">
                  <a:moveTo>
                    <a:pt x="0" y="0"/>
                  </a:moveTo>
                  <a:lnTo>
                    <a:pt x="142" y="210"/>
                  </a:lnTo>
                  <a:lnTo>
                    <a:pt x="548" y="180"/>
                  </a:lnTo>
                  <a:lnTo>
                    <a:pt x="636" y="0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19"/>
            <p:cNvSpPr>
              <a:spLocks/>
            </p:cNvSpPr>
            <p:nvPr/>
          </p:nvSpPr>
          <p:spPr bwMode="auto">
            <a:xfrm>
              <a:off x="5075238" y="1658938"/>
              <a:ext cx="1292225" cy="819150"/>
            </a:xfrm>
            <a:custGeom>
              <a:avLst/>
              <a:gdLst>
                <a:gd name="T0" fmla="*/ 88 w 814"/>
                <a:gd name="T1" fmla="*/ 0 h 516"/>
                <a:gd name="T2" fmla="*/ 0 w 814"/>
                <a:gd name="T3" fmla="*/ 180 h 516"/>
                <a:gd name="T4" fmla="*/ 230 w 814"/>
                <a:gd name="T5" fmla="*/ 516 h 516"/>
                <a:gd name="T6" fmla="*/ 636 w 814"/>
                <a:gd name="T7" fmla="*/ 486 h 516"/>
                <a:gd name="T8" fmla="*/ 814 w 814"/>
                <a:gd name="T9" fmla="*/ 120 h 516"/>
                <a:gd name="T10" fmla="*/ 732 w 814"/>
                <a:gd name="T11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4" h="516">
                  <a:moveTo>
                    <a:pt x="88" y="0"/>
                  </a:moveTo>
                  <a:lnTo>
                    <a:pt x="0" y="180"/>
                  </a:lnTo>
                  <a:lnTo>
                    <a:pt x="230" y="516"/>
                  </a:lnTo>
                  <a:lnTo>
                    <a:pt x="636" y="486"/>
                  </a:lnTo>
                  <a:lnTo>
                    <a:pt x="814" y="120"/>
                  </a:lnTo>
                  <a:lnTo>
                    <a:pt x="732" y="0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20"/>
            <p:cNvSpPr>
              <a:spLocks/>
            </p:cNvSpPr>
            <p:nvPr/>
          </p:nvSpPr>
          <p:spPr bwMode="auto">
            <a:xfrm>
              <a:off x="6084888" y="1798638"/>
              <a:ext cx="1044575" cy="1168400"/>
            </a:xfrm>
            <a:custGeom>
              <a:avLst/>
              <a:gdLst>
                <a:gd name="T0" fmla="*/ 658 w 658"/>
                <a:gd name="T1" fmla="*/ 108 h 736"/>
                <a:gd name="T2" fmla="*/ 584 w 658"/>
                <a:gd name="T3" fmla="*/ 0 h 736"/>
                <a:gd name="T4" fmla="*/ 178 w 658"/>
                <a:gd name="T5" fmla="*/ 32 h 736"/>
                <a:gd name="T6" fmla="*/ 0 w 658"/>
                <a:gd name="T7" fmla="*/ 398 h 736"/>
                <a:gd name="T8" fmla="*/ 230 w 658"/>
                <a:gd name="T9" fmla="*/ 736 h 736"/>
                <a:gd name="T10" fmla="*/ 636 w 658"/>
                <a:gd name="T11" fmla="*/ 706 h 736"/>
                <a:gd name="T12" fmla="*/ 658 w 658"/>
                <a:gd name="T13" fmla="*/ 662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8" h="736">
                  <a:moveTo>
                    <a:pt x="658" y="108"/>
                  </a:moveTo>
                  <a:lnTo>
                    <a:pt x="584" y="0"/>
                  </a:lnTo>
                  <a:lnTo>
                    <a:pt x="178" y="32"/>
                  </a:lnTo>
                  <a:lnTo>
                    <a:pt x="0" y="398"/>
                  </a:lnTo>
                  <a:lnTo>
                    <a:pt x="230" y="736"/>
                  </a:lnTo>
                  <a:lnTo>
                    <a:pt x="636" y="706"/>
                  </a:lnTo>
                  <a:lnTo>
                    <a:pt x="658" y="662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121"/>
            <p:cNvSpPr>
              <a:spLocks/>
            </p:cNvSpPr>
            <p:nvPr/>
          </p:nvSpPr>
          <p:spPr bwMode="auto">
            <a:xfrm>
              <a:off x="7094538" y="2849563"/>
              <a:ext cx="34925" cy="117475"/>
            </a:xfrm>
            <a:custGeom>
              <a:avLst/>
              <a:gdLst>
                <a:gd name="T0" fmla="*/ 22 w 22"/>
                <a:gd name="T1" fmla="*/ 74 h 74"/>
                <a:gd name="T2" fmla="*/ 22 w 22"/>
                <a:gd name="T3" fmla="*/ 0 h 74"/>
                <a:gd name="T4" fmla="*/ 0 w 22"/>
                <a:gd name="T5" fmla="*/ 44 h 74"/>
                <a:gd name="T6" fmla="*/ 22 w 22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74">
                  <a:moveTo>
                    <a:pt x="22" y="74"/>
                  </a:moveTo>
                  <a:lnTo>
                    <a:pt x="22" y="0"/>
                  </a:lnTo>
                  <a:lnTo>
                    <a:pt x="0" y="44"/>
                  </a:lnTo>
                  <a:lnTo>
                    <a:pt x="22" y="74"/>
                  </a:lnTo>
                  <a:close/>
                </a:path>
              </a:pathLst>
            </a:custGeom>
            <a:noFill/>
            <a:ln w="16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122"/>
            <p:cNvSpPr>
              <a:spLocks/>
            </p:cNvSpPr>
            <p:nvPr/>
          </p:nvSpPr>
          <p:spPr bwMode="auto">
            <a:xfrm>
              <a:off x="6237288" y="1658938"/>
              <a:ext cx="844550" cy="190500"/>
            </a:xfrm>
            <a:custGeom>
              <a:avLst/>
              <a:gdLst>
                <a:gd name="T0" fmla="*/ 0 w 532"/>
                <a:gd name="T1" fmla="*/ 0 h 120"/>
                <a:gd name="T2" fmla="*/ 82 w 532"/>
                <a:gd name="T3" fmla="*/ 120 h 120"/>
                <a:gd name="T4" fmla="*/ 488 w 532"/>
                <a:gd name="T5" fmla="*/ 88 h 120"/>
                <a:gd name="T6" fmla="*/ 532 w 532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2" h="120">
                  <a:moveTo>
                    <a:pt x="0" y="0"/>
                  </a:moveTo>
                  <a:lnTo>
                    <a:pt x="82" y="120"/>
                  </a:lnTo>
                  <a:lnTo>
                    <a:pt x="488" y="88"/>
                  </a:lnTo>
                  <a:lnTo>
                    <a:pt x="532" y="0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Freeform 123"/>
            <p:cNvSpPr>
              <a:spLocks/>
            </p:cNvSpPr>
            <p:nvPr/>
          </p:nvSpPr>
          <p:spPr bwMode="auto">
            <a:xfrm>
              <a:off x="7011988" y="1658938"/>
              <a:ext cx="117475" cy="311150"/>
            </a:xfrm>
            <a:custGeom>
              <a:avLst/>
              <a:gdLst>
                <a:gd name="T0" fmla="*/ 44 w 74"/>
                <a:gd name="T1" fmla="*/ 0 h 196"/>
                <a:gd name="T2" fmla="*/ 0 w 74"/>
                <a:gd name="T3" fmla="*/ 88 h 196"/>
                <a:gd name="T4" fmla="*/ 74 w 74"/>
                <a:gd name="T5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196">
                  <a:moveTo>
                    <a:pt x="44" y="0"/>
                  </a:moveTo>
                  <a:lnTo>
                    <a:pt x="0" y="88"/>
                  </a:lnTo>
                  <a:lnTo>
                    <a:pt x="74" y="196"/>
                  </a:lnTo>
                </a:path>
              </a:pathLst>
            </a:custGeom>
            <a:noFill/>
            <a:ln w="16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124"/>
            <p:cNvSpPr>
              <a:spLocks/>
            </p:cNvSpPr>
            <p:nvPr/>
          </p:nvSpPr>
          <p:spPr bwMode="auto">
            <a:xfrm>
              <a:off x="3459163" y="25765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40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40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125"/>
            <p:cNvSpPr>
              <a:spLocks/>
            </p:cNvSpPr>
            <p:nvPr/>
          </p:nvSpPr>
          <p:spPr bwMode="auto">
            <a:xfrm>
              <a:off x="3094038" y="20431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4 h 58"/>
                <a:gd name="T30" fmla="*/ 16 w 58"/>
                <a:gd name="T31" fmla="*/ 54 h 58"/>
                <a:gd name="T32" fmla="*/ 22 w 58"/>
                <a:gd name="T33" fmla="*/ 56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18 h 58"/>
                <a:gd name="T52" fmla="*/ 52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22" y="56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18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126"/>
            <p:cNvSpPr>
              <a:spLocks/>
            </p:cNvSpPr>
            <p:nvPr/>
          </p:nvSpPr>
          <p:spPr bwMode="auto">
            <a:xfrm>
              <a:off x="2449513" y="20907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127"/>
            <p:cNvSpPr>
              <a:spLocks/>
            </p:cNvSpPr>
            <p:nvPr/>
          </p:nvSpPr>
          <p:spPr bwMode="auto">
            <a:xfrm>
              <a:off x="2166938" y="26717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4 w 58"/>
                <a:gd name="T15" fmla="*/ 18 h 60"/>
                <a:gd name="T16" fmla="*/ 4 w 58"/>
                <a:gd name="T17" fmla="*/ 18 h 60"/>
                <a:gd name="T18" fmla="*/ 2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8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40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8 w 58"/>
                <a:gd name="T51" fmla="*/ 20 h 60"/>
                <a:gd name="T52" fmla="*/ 52 w 58"/>
                <a:gd name="T53" fmla="*/ 10 h 60"/>
                <a:gd name="T54" fmla="*/ 48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40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128"/>
            <p:cNvSpPr>
              <a:spLocks/>
            </p:cNvSpPr>
            <p:nvPr/>
          </p:nvSpPr>
          <p:spPr bwMode="auto">
            <a:xfrm>
              <a:off x="2532063" y="32083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6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6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2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Freeform 129"/>
            <p:cNvSpPr>
              <a:spLocks/>
            </p:cNvSpPr>
            <p:nvPr/>
          </p:nvSpPr>
          <p:spPr bwMode="auto">
            <a:xfrm>
              <a:off x="1522413" y="2719388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4 h 60"/>
                <a:gd name="T20" fmla="*/ 0 w 58"/>
                <a:gd name="T21" fmla="*/ 28 h 60"/>
                <a:gd name="T22" fmla="*/ 2 w 58"/>
                <a:gd name="T23" fmla="*/ 40 h 60"/>
                <a:gd name="T24" fmla="*/ 6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2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Freeform 130"/>
            <p:cNvSpPr>
              <a:spLocks/>
            </p:cNvSpPr>
            <p:nvPr/>
          </p:nvSpPr>
          <p:spPr bwMode="auto">
            <a:xfrm>
              <a:off x="1157288" y="21859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4 w 58"/>
                <a:gd name="T15" fmla="*/ 16 h 58"/>
                <a:gd name="T16" fmla="*/ 4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40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20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 131"/>
            <p:cNvSpPr>
              <a:spLocks/>
            </p:cNvSpPr>
            <p:nvPr/>
          </p:nvSpPr>
          <p:spPr bwMode="auto">
            <a:xfrm>
              <a:off x="512763" y="2233613"/>
              <a:ext cx="92075" cy="92075"/>
            </a:xfrm>
            <a:custGeom>
              <a:avLst/>
              <a:gdLst>
                <a:gd name="T0" fmla="*/ 42 w 58"/>
                <a:gd name="T1" fmla="*/ 4 h 58"/>
                <a:gd name="T2" fmla="*/ 42 w 58"/>
                <a:gd name="T3" fmla="*/ 4 h 58"/>
                <a:gd name="T4" fmla="*/ 36 w 58"/>
                <a:gd name="T5" fmla="*/ 2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6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4 h 58"/>
                <a:gd name="T58" fmla="*/ 42 w 58"/>
                <a:gd name="T59" fmla="*/ 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 132"/>
            <p:cNvSpPr>
              <a:spLocks/>
            </p:cNvSpPr>
            <p:nvPr/>
          </p:nvSpPr>
          <p:spPr bwMode="auto">
            <a:xfrm>
              <a:off x="147638" y="17002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40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18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Freeform 133"/>
            <p:cNvSpPr>
              <a:spLocks/>
            </p:cNvSpPr>
            <p:nvPr/>
          </p:nvSpPr>
          <p:spPr bwMode="auto">
            <a:xfrm>
              <a:off x="3176588" y="31607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2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4 w 58"/>
                <a:gd name="T15" fmla="*/ 16 h 58"/>
                <a:gd name="T16" fmla="*/ 4 w 58"/>
                <a:gd name="T17" fmla="*/ 16 h 58"/>
                <a:gd name="T18" fmla="*/ 2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40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18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Freeform 134"/>
            <p:cNvSpPr>
              <a:spLocks/>
            </p:cNvSpPr>
            <p:nvPr/>
          </p:nvSpPr>
          <p:spPr bwMode="auto">
            <a:xfrm>
              <a:off x="4468813" y="3062288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18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2 h 60"/>
                <a:gd name="T20" fmla="*/ 0 w 58"/>
                <a:gd name="T21" fmla="*/ 28 h 60"/>
                <a:gd name="T22" fmla="*/ 0 w 58"/>
                <a:gd name="T23" fmla="*/ 40 h 60"/>
                <a:gd name="T24" fmla="*/ 6 w 58"/>
                <a:gd name="T25" fmla="*/ 50 h 60"/>
                <a:gd name="T26" fmla="*/ 10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0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40"/>
                  </a:lnTo>
                  <a:lnTo>
                    <a:pt x="6" y="50"/>
                  </a:lnTo>
                  <a:lnTo>
                    <a:pt x="10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Freeform 135"/>
            <p:cNvSpPr>
              <a:spLocks/>
            </p:cNvSpPr>
            <p:nvPr/>
          </p:nvSpPr>
          <p:spPr bwMode="auto">
            <a:xfrm>
              <a:off x="4103688" y="25288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136"/>
            <p:cNvSpPr>
              <a:spLocks/>
            </p:cNvSpPr>
            <p:nvPr/>
          </p:nvSpPr>
          <p:spPr bwMode="auto">
            <a:xfrm>
              <a:off x="3459163" y="25765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40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40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137"/>
            <p:cNvSpPr>
              <a:spLocks/>
            </p:cNvSpPr>
            <p:nvPr/>
          </p:nvSpPr>
          <p:spPr bwMode="auto">
            <a:xfrm>
              <a:off x="3176588" y="31607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2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4 w 58"/>
                <a:gd name="T15" fmla="*/ 16 h 58"/>
                <a:gd name="T16" fmla="*/ 4 w 58"/>
                <a:gd name="T17" fmla="*/ 16 h 58"/>
                <a:gd name="T18" fmla="*/ 2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40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18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Freeform 138"/>
            <p:cNvSpPr>
              <a:spLocks/>
            </p:cNvSpPr>
            <p:nvPr/>
          </p:nvSpPr>
          <p:spPr bwMode="auto">
            <a:xfrm>
              <a:off x="3541713" y="3694113"/>
              <a:ext cx="92075" cy="92075"/>
            </a:xfrm>
            <a:custGeom>
              <a:avLst/>
              <a:gdLst>
                <a:gd name="T0" fmla="*/ 42 w 58"/>
                <a:gd name="T1" fmla="*/ 4 h 58"/>
                <a:gd name="T2" fmla="*/ 42 w 58"/>
                <a:gd name="T3" fmla="*/ 4 h 58"/>
                <a:gd name="T4" fmla="*/ 36 w 58"/>
                <a:gd name="T5" fmla="*/ 2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6 w 58"/>
                <a:gd name="T25" fmla="*/ 50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2 h 58"/>
                <a:gd name="T50" fmla="*/ 56 w 58"/>
                <a:gd name="T51" fmla="*/ 20 h 58"/>
                <a:gd name="T52" fmla="*/ 52 w 58"/>
                <a:gd name="T53" fmla="*/ 10 h 58"/>
                <a:gd name="T54" fmla="*/ 46 w 58"/>
                <a:gd name="T55" fmla="*/ 6 h 58"/>
                <a:gd name="T56" fmla="*/ 42 w 58"/>
                <a:gd name="T57" fmla="*/ 4 h 58"/>
                <a:gd name="T58" fmla="*/ 42 w 58"/>
                <a:gd name="T59" fmla="*/ 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50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Freeform 139"/>
            <p:cNvSpPr>
              <a:spLocks/>
            </p:cNvSpPr>
            <p:nvPr/>
          </p:nvSpPr>
          <p:spPr bwMode="auto">
            <a:xfrm>
              <a:off x="4186238" y="36464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2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4 w 58"/>
                <a:gd name="T15" fmla="*/ 16 h 58"/>
                <a:gd name="T16" fmla="*/ 4 w 58"/>
                <a:gd name="T17" fmla="*/ 16 h 58"/>
                <a:gd name="T18" fmla="*/ 2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40 w 58"/>
                <a:gd name="T37" fmla="*/ 58 h 58"/>
                <a:gd name="T38" fmla="*/ 50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20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Freeform 140"/>
            <p:cNvSpPr>
              <a:spLocks/>
            </p:cNvSpPr>
            <p:nvPr/>
          </p:nvSpPr>
          <p:spPr bwMode="auto">
            <a:xfrm>
              <a:off x="5478463" y="35512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Freeform 141"/>
            <p:cNvSpPr>
              <a:spLocks/>
            </p:cNvSpPr>
            <p:nvPr/>
          </p:nvSpPr>
          <p:spPr bwMode="auto">
            <a:xfrm>
              <a:off x="5113338" y="30146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8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2 w 58"/>
                <a:gd name="T53" fmla="*/ 10 h 60"/>
                <a:gd name="T54" fmla="*/ 48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Freeform 142"/>
            <p:cNvSpPr>
              <a:spLocks/>
            </p:cNvSpPr>
            <p:nvPr/>
          </p:nvSpPr>
          <p:spPr bwMode="auto">
            <a:xfrm>
              <a:off x="4468813" y="3062288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18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2 h 60"/>
                <a:gd name="T20" fmla="*/ 0 w 58"/>
                <a:gd name="T21" fmla="*/ 28 h 60"/>
                <a:gd name="T22" fmla="*/ 0 w 58"/>
                <a:gd name="T23" fmla="*/ 40 h 60"/>
                <a:gd name="T24" fmla="*/ 6 w 58"/>
                <a:gd name="T25" fmla="*/ 50 h 60"/>
                <a:gd name="T26" fmla="*/ 10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0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40"/>
                  </a:lnTo>
                  <a:lnTo>
                    <a:pt x="6" y="50"/>
                  </a:lnTo>
                  <a:lnTo>
                    <a:pt x="10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Freeform 143"/>
            <p:cNvSpPr>
              <a:spLocks/>
            </p:cNvSpPr>
            <p:nvPr/>
          </p:nvSpPr>
          <p:spPr bwMode="auto">
            <a:xfrm>
              <a:off x="4186238" y="36464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2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4 w 58"/>
                <a:gd name="T15" fmla="*/ 16 h 58"/>
                <a:gd name="T16" fmla="*/ 4 w 58"/>
                <a:gd name="T17" fmla="*/ 16 h 58"/>
                <a:gd name="T18" fmla="*/ 2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40 w 58"/>
                <a:gd name="T37" fmla="*/ 58 h 58"/>
                <a:gd name="T38" fmla="*/ 50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20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Freeform 144"/>
            <p:cNvSpPr>
              <a:spLocks/>
            </p:cNvSpPr>
            <p:nvPr/>
          </p:nvSpPr>
          <p:spPr bwMode="auto">
            <a:xfrm>
              <a:off x="4551363" y="4179888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4 h 60"/>
                <a:gd name="T20" fmla="*/ 0 w 58"/>
                <a:gd name="T21" fmla="*/ 28 h 60"/>
                <a:gd name="T22" fmla="*/ 2 w 58"/>
                <a:gd name="T23" fmla="*/ 40 h 60"/>
                <a:gd name="T24" fmla="*/ 8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4 h 60"/>
                <a:gd name="T44" fmla="*/ 56 w 58"/>
                <a:gd name="T45" fmla="*/ 44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2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Freeform 145"/>
            <p:cNvSpPr>
              <a:spLocks/>
            </p:cNvSpPr>
            <p:nvPr/>
          </p:nvSpPr>
          <p:spPr bwMode="auto">
            <a:xfrm>
              <a:off x="5195888" y="4132263"/>
              <a:ext cx="95250" cy="95250"/>
            </a:xfrm>
            <a:custGeom>
              <a:avLst/>
              <a:gdLst>
                <a:gd name="T0" fmla="*/ 42 w 60"/>
                <a:gd name="T1" fmla="*/ 4 h 60"/>
                <a:gd name="T2" fmla="*/ 42 w 60"/>
                <a:gd name="T3" fmla="*/ 4 h 60"/>
                <a:gd name="T4" fmla="*/ 36 w 60"/>
                <a:gd name="T5" fmla="*/ 2 h 60"/>
                <a:gd name="T6" fmla="*/ 32 w 60"/>
                <a:gd name="T7" fmla="*/ 0 h 60"/>
                <a:gd name="T8" fmla="*/ 20 w 60"/>
                <a:gd name="T9" fmla="*/ 2 h 60"/>
                <a:gd name="T10" fmla="*/ 10 w 60"/>
                <a:gd name="T11" fmla="*/ 8 h 60"/>
                <a:gd name="T12" fmla="*/ 6 w 60"/>
                <a:gd name="T13" fmla="*/ 12 h 60"/>
                <a:gd name="T14" fmla="*/ 4 w 60"/>
                <a:gd name="T15" fmla="*/ 18 h 60"/>
                <a:gd name="T16" fmla="*/ 4 w 60"/>
                <a:gd name="T17" fmla="*/ 18 h 60"/>
                <a:gd name="T18" fmla="*/ 2 w 60"/>
                <a:gd name="T19" fmla="*/ 22 h 60"/>
                <a:gd name="T20" fmla="*/ 0 w 60"/>
                <a:gd name="T21" fmla="*/ 28 h 60"/>
                <a:gd name="T22" fmla="*/ 2 w 60"/>
                <a:gd name="T23" fmla="*/ 40 h 60"/>
                <a:gd name="T24" fmla="*/ 8 w 60"/>
                <a:gd name="T25" fmla="*/ 50 h 60"/>
                <a:gd name="T26" fmla="*/ 12 w 60"/>
                <a:gd name="T27" fmla="*/ 54 h 60"/>
                <a:gd name="T28" fmla="*/ 16 w 60"/>
                <a:gd name="T29" fmla="*/ 56 h 60"/>
                <a:gd name="T30" fmla="*/ 16 w 60"/>
                <a:gd name="T31" fmla="*/ 56 h 60"/>
                <a:gd name="T32" fmla="*/ 22 w 60"/>
                <a:gd name="T33" fmla="*/ 58 h 60"/>
                <a:gd name="T34" fmla="*/ 28 w 60"/>
                <a:gd name="T35" fmla="*/ 60 h 60"/>
                <a:gd name="T36" fmla="*/ 40 w 60"/>
                <a:gd name="T37" fmla="*/ 58 h 60"/>
                <a:gd name="T38" fmla="*/ 50 w 60"/>
                <a:gd name="T39" fmla="*/ 52 h 60"/>
                <a:gd name="T40" fmla="*/ 54 w 60"/>
                <a:gd name="T41" fmla="*/ 48 h 60"/>
                <a:gd name="T42" fmla="*/ 56 w 60"/>
                <a:gd name="T43" fmla="*/ 42 h 60"/>
                <a:gd name="T44" fmla="*/ 56 w 60"/>
                <a:gd name="T45" fmla="*/ 42 h 60"/>
                <a:gd name="T46" fmla="*/ 58 w 60"/>
                <a:gd name="T47" fmla="*/ 38 h 60"/>
                <a:gd name="T48" fmla="*/ 60 w 60"/>
                <a:gd name="T49" fmla="*/ 32 h 60"/>
                <a:gd name="T50" fmla="*/ 58 w 60"/>
                <a:gd name="T51" fmla="*/ 20 h 60"/>
                <a:gd name="T52" fmla="*/ 52 w 60"/>
                <a:gd name="T53" fmla="*/ 10 h 60"/>
                <a:gd name="T54" fmla="*/ 48 w 60"/>
                <a:gd name="T55" fmla="*/ 6 h 60"/>
                <a:gd name="T56" fmla="*/ 42 w 60"/>
                <a:gd name="T57" fmla="*/ 4 h 60"/>
                <a:gd name="T58" fmla="*/ 42 w 60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60" y="32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Freeform 146"/>
            <p:cNvSpPr>
              <a:spLocks/>
            </p:cNvSpPr>
            <p:nvPr/>
          </p:nvSpPr>
          <p:spPr bwMode="auto">
            <a:xfrm>
              <a:off x="6488113" y="4037013"/>
              <a:ext cx="92075" cy="92075"/>
            </a:xfrm>
            <a:custGeom>
              <a:avLst/>
              <a:gdLst>
                <a:gd name="T0" fmla="*/ 42 w 58"/>
                <a:gd name="T1" fmla="*/ 4 h 58"/>
                <a:gd name="T2" fmla="*/ 42 w 58"/>
                <a:gd name="T3" fmla="*/ 4 h 58"/>
                <a:gd name="T4" fmla="*/ 36 w 58"/>
                <a:gd name="T5" fmla="*/ 2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4 h 58"/>
                <a:gd name="T58" fmla="*/ 42 w 58"/>
                <a:gd name="T59" fmla="*/ 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Freeform 147"/>
            <p:cNvSpPr>
              <a:spLocks/>
            </p:cNvSpPr>
            <p:nvPr/>
          </p:nvSpPr>
          <p:spPr bwMode="auto">
            <a:xfrm>
              <a:off x="6122988" y="35036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18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Freeform 148"/>
            <p:cNvSpPr>
              <a:spLocks/>
            </p:cNvSpPr>
            <p:nvPr/>
          </p:nvSpPr>
          <p:spPr bwMode="auto">
            <a:xfrm>
              <a:off x="5478463" y="35512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Freeform 149"/>
            <p:cNvSpPr>
              <a:spLocks/>
            </p:cNvSpPr>
            <p:nvPr/>
          </p:nvSpPr>
          <p:spPr bwMode="auto">
            <a:xfrm>
              <a:off x="5195888" y="4132263"/>
              <a:ext cx="95250" cy="95250"/>
            </a:xfrm>
            <a:custGeom>
              <a:avLst/>
              <a:gdLst>
                <a:gd name="T0" fmla="*/ 42 w 60"/>
                <a:gd name="T1" fmla="*/ 4 h 60"/>
                <a:gd name="T2" fmla="*/ 42 w 60"/>
                <a:gd name="T3" fmla="*/ 4 h 60"/>
                <a:gd name="T4" fmla="*/ 36 w 60"/>
                <a:gd name="T5" fmla="*/ 2 h 60"/>
                <a:gd name="T6" fmla="*/ 32 w 60"/>
                <a:gd name="T7" fmla="*/ 0 h 60"/>
                <a:gd name="T8" fmla="*/ 20 w 60"/>
                <a:gd name="T9" fmla="*/ 2 h 60"/>
                <a:gd name="T10" fmla="*/ 10 w 60"/>
                <a:gd name="T11" fmla="*/ 8 h 60"/>
                <a:gd name="T12" fmla="*/ 6 w 60"/>
                <a:gd name="T13" fmla="*/ 12 h 60"/>
                <a:gd name="T14" fmla="*/ 4 w 60"/>
                <a:gd name="T15" fmla="*/ 18 h 60"/>
                <a:gd name="T16" fmla="*/ 4 w 60"/>
                <a:gd name="T17" fmla="*/ 18 h 60"/>
                <a:gd name="T18" fmla="*/ 2 w 60"/>
                <a:gd name="T19" fmla="*/ 22 h 60"/>
                <a:gd name="T20" fmla="*/ 0 w 60"/>
                <a:gd name="T21" fmla="*/ 28 h 60"/>
                <a:gd name="T22" fmla="*/ 2 w 60"/>
                <a:gd name="T23" fmla="*/ 40 h 60"/>
                <a:gd name="T24" fmla="*/ 8 w 60"/>
                <a:gd name="T25" fmla="*/ 50 h 60"/>
                <a:gd name="T26" fmla="*/ 12 w 60"/>
                <a:gd name="T27" fmla="*/ 54 h 60"/>
                <a:gd name="T28" fmla="*/ 16 w 60"/>
                <a:gd name="T29" fmla="*/ 56 h 60"/>
                <a:gd name="T30" fmla="*/ 16 w 60"/>
                <a:gd name="T31" fmla="*/ 56 h 60"/>
                <a:gd name="T32" fmla="*/ 22 w 60"/>
                <a:gd name="T33" fmla="*/ 58 h 60"/>
                <a:gd name="T34" fmla="*/ 28 w 60"/>
                <a:gd name="T35" fmla="*/ 60 h 60"/>
                <a:gd name="T36" fmla="*/ 40 w 60"/>
                <a:gd name="T37" fmla="*/ 58 h 60"/>
                <a:gd name="T38" fmla="*/ 50 w 60"/>
                <a:gd name="T39" fmla="*/ 52 h 60"/>
                <a:gd name="T40" fmla="*/ 54 w 60"/>
                <a:gd name="T41" fmla="*/ 48 h 60"/>
                <a:gd name="T42" fmla="*/ 56 w 60"/>
                <a:gd name="T43" fmla="*/ 42 h 60"/>
                <a:gd name="T44" fmla="*/ 56 w 60"/>
                <a:gd name="T45" fmla="*/ 42 h 60"/>
                <a:gd name="T46" fmla="*/ 58 w 60"/>
                <a:gd name="T47" fmla="*/ 38 h 60"/>
                <a:gd name="T48" fmla="*/ 60 w 60"/>
                <a:gd name="T49" fmla="*/ 32 h 60"/>
                <a:gd name="T50" fmla="*/ 58 w 60"/>
                <a:gd name="T51" fmla="*/ 20 h 60"/>
                <a:gd name="T52" fmla="*/ 52 w 60"/>
                <a:gd name="T53" fmla="*/ 10 h 60"/>
                <a:gd name="T54" fmla="*/ 48 w 60"/>
                <a:gd name="T55" fmla="*/ 6 h 60"/>
                <a:gd name="T56" fmla="*/ 42 w 60"/>
                <a:gd name="T57" fmla="*/ 4 h 60"/>
                <a:gd name="T58" fmla="*/ 42 w 60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60" y="32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Freeform 150"/>
            <p:cNvSpPr>
              <a:spLocks/>
            </p:cNvSpPr>
            <p:nvPr/>
          </p:nvSpPr>
          <p:spPr bwMode="auto">
            <a:xfrm>
              <a:off x="5561013" y="46688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6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2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2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2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Freeform 151"/>
            <p:cNvSpPr>
              <a:spLocks/>
            </p:cNvSpPr>
            <p:nvPr/>
          </p:nvSpPr>
          <p:spPr bwMode="auto">
            <a:xfrm>
              <a:off x="6205538" y="4621213"/>
              <a:ext cx="95250" cy="92075"/>
            </a:xfrm>
            <a:custGeom>
              <a:avLst/>
              <a:gdLst>
                <a:gd name="T0" fmla="*/ 42 w 60"/>
                <a:gd name="T1" fmla="*/ 2 h 58"/>
                <a:gd name="T2" fmla="*/ 42 w 60"/>
                <a:gd name="T3" fmla="*/ 2 h 58"/>
                <a:gd name="T4" fmla="*/ 36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6 h 58"/>
                <a:gd name="T12" fmla="*/ 6 w 60"/>
                <a:gd name="T13" fmla="*/ 10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6 w 60"/>
                <a:gd name="T29" fmla="*/ 56 h 58"/>
                <a:gd name="T30" fmla="*/ 16 w 60"/>
                <a:gd name="T31" fmla="*/ 56 h 58"/>
                <a:gd name="T32" fmla="*/ 22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0 h 58"/>
                <a:gd name="T40" fmla="*/ 54 w 60"/>
                <a:gd name="T41" fmla="*/ 46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2 w 60"/>
                <a:gd name="T57" fmla="*/ 2 h 58"/>
                <a:gd name="T58" fmla="*/ 42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Freeform 152"/>
            <p:cNvSpPr>
              <a:spLocks/>
            </p:cNvSpPr>
            <p:nvPr/>
          </p:nvSpPr>
          <p:spPr bwMode="auto">
            <a:xfrm>
              <a:off x="6488113" y="4037013"/>
              <a:ext cx="92075" cy="92075"/>
            </a:xfrm>
            <a:custGeom>
              <a:avLst/>
              <a:gdLst>
                <a:gd name="T0" fmla="*/ 42 w 58"/>
                <a:gd name="T1" fmla="*/ 4 h 58"/>
                <a:gd name="T2" fmla="*/ 42 w 58"/>
                <a:gd name="T3" fmla="*/ 4 h 58"/>
                <a:gd name="T4" fmla="*/ 36 w 58"/>
                <a:gd name="T5" fmla="*/ 2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4 h 58"/>
                <a:gd name="T58" fmla="*/ 42 w 58"/>
                <a:gd name="T59" fmla="*/ 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Freeform 153"/>
            <p:cNvSpPr>
              <a:spLocks/>
            </p:cNvSpPr>
            <p:nvPr/>
          </p:nvSpPr>
          <p:spPr bwMode="auto">
            <a:xfrm>
              <a:off x="6205538" y="4621213"/>
              <a:ext cx="95250" cy="92075"/>
            </a:xfrm>
            <a:custGeom>
              <a:avLst/>
              <a:gdLst>
                <a:gd name="T0" fmla="*/ 42 w 60"/>
                <a:gd name="T1" fmla="*/ 2 h 58"/>
                <a:gd name="T2" fmla="*/ 42 w 60"/>
                <a:gd name="T3" fmla="*/ 2 h 58"/>
                <a:gd name="T4" fmla="*/ 36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6 h 58"/>
                <a:gd name="T12" fmla="*/ 6 w 60"/>
                <a:gd name="T13" fmla="*/ 10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6 w 60"/>
                <a:gd name="T29" fmla="*/ 56 h 58"/>
                <a:gd name="T30" fmla="*/ 16 w 60"/>
                <a:gd name="T31" fmla="*/ 56 h 58"/>
                <a:gd name="T32" fmla="*/ 22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0 h 58"/>
                <a:gd name="T40" fmla="*/ 54 w 60"/>
                <a:gd name="T41" fmla="*/ 46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2 w 60"/>
                <a:gd name="T57" fmla="*/ 2 h 58"/>
                <a:gd name="T58" fmla="*/ 42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Freeform 154"/>
            <p:cNvSpPr>
              <a:spLocks/>
            </p:cNvSpPr>
            <p:nvPr/>
          </p:nvSpPr>
          <p:spPr bwMode="auto">
            <a:xfrm>
              <a:off x="6570663" y="515461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6 h 60"/>
                <a:gd name="T16" fmla="*/ 2 w 58"/>
                <a:gd name="T17" fmla="*/ 16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8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6 h 60"/>
                <a:gd name="T48" fmla="*/ 58 w 58"/>
                <a:gd name="T49" fmla="*/ 32 h 60"/>
                <a:gd name="T50" fmla="*/ 56 w 58"/>
                <a:gd name="T51" fmla="*/ 20 h 60"/>
                <a:gd name="T52" fmla="*/ 52 w 58"/>
                <a:gd name="T53" fmla="*/ 10 h 60"/>
                <a:gd name="T54" fmla="*/ 48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Freeform 155"/>
            <p:cNvSpPr>
              <a:spLocks/>
            </p:cNvSpPr>
            <p:nvPr/>
          </p:nvSpPr>
          <p:spPr bwMode="auto">
            <a:xfrm>
              <a:off x="2449513" y="20907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Freeform 156"/>
            <p:cNvSpPr>
              <a:spLocks/>
            </p:cNvSpPr>
            <p:nvPr/>
          </p:nvSpPr>
          <p:spPr bwMode="auto">
            <a:xfrm>
              <a:off x="3094038" y="20431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4 h 58"/>
                <a:gd name="T30" fmla="*/ 16 w 58"/>
                <a:gd name="T31" fmla="*/ 54 h 58"/>
                <a:gd name="T32" fmla="*/ 22 w 58"/>
                <a:gd name="T33" fmla="*/ 56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18 h 58"/>
                <a:gd name="T52" fmla="*/ 52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22" y="56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18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Freeform 157"/>
            <p:cNvSpPr>
              <a:spLocks/>
            </p:cNvSpPr>
            <p:nvPr/>
          </p:nvSpPr>
          <p:spPr bwMode="auto">
            <a:xfrm>
              <a:off x="4383088" y="1944688"/>
              <a:ext cx="95250" cy="95250"/>
            </a:xfrm>
            <a:custGeom>
              <a:avLst/>
              <a:gdLst>
                <a:gd name="T0" fmla="*/ 44 w 60"/>
                <a:gd name="T1" fmla="*/ 4 h 60"/>
                <a:gd name="T2" fmla="*/ 44 w 60"/>
                <a:gd name="T3" fmla="*/ 4 h 60"/>
                <a:gd name="T4" fmla="*/ 38 w 60"/>
                <a:gd name="T5" fmla="*/ 2 h 60"/>
                <a:gd name="T6" fmla="*/ 32 w 60"/>
                <a:gd name="T7" fmla="*/ 0 h 60"/>
                <a:gd name="T8" fmla="*/ 20 w 60"/>
                <a:gd name="T9" fmla="*/ 2 h 60"/>
                <a:gd name="T10" fmla="*/ 10 w 60"/>
                <a:gd name="T11" fmla="*/ 8 h 60"/>
                <a:gd name="T12" fmla="*/ 6 w 60"/>
                <a:gd name="T13" fmla="*/ 12 h 60"/>
                <a:gd name="T14" fmla="*/ 4 w 60"/>
                <a:gd name="T15" fmla="*/ 18 h 60"/>
                <a:gd name="T16" fmla="*/ 4 w 60"/>
                <a:gd name="T17" fmla="*/ 18 h 60"/>
                <a:gd name="T18" fmla="*/ 2 w 60"/>
                <a:gd name="T19" fmla="*/ 22 h 60"/>
                <a:gd name="T20" fmla="*/ 0 w 60"/>
                <a:gd name="T21" fmla="*/ 28 h 60"/>
                <a:gd name="T22" fmla="*/ 2 w 60"/>
                <a:gd name="T23" fmla="*/ 40 h 60"/>
                <a:gd name="T24" fmla="*/ 8 w 60"/>
                <a:gd name="T25" fmla="*/ 50 h 60"/>
                <a:gd name="T26" fmla="*/ 12 w 60"/>
                <a:gd name="T27" fmla="*/ 54 h 60"/>
                <a:gd name="T28" fmla="*/ 18 w 60"/>
                <a:gd name="T29" fmla="*/ 56 h 60"/>
                <a:gd name="T30" fmla="*/ 18 w 60"/>
                <a:gd name="T31" fmla="*/ 56 h 60"/>
                <a:gd name="T32" fmla="*/ 24 w 60"/>
                <a:gd name="T33" fmla="*/ 58 h 60"/>
                <a:gd name="T34" fmla="*/ 28 w 60"/>
                <a:gd name="T35" fmla="*/ 60 h 60"/>
                <a:gd name="T36" fmla="*/ 40 w 60"/>
                <a:gd name="T37" fmla="*/ 58 h 60"/>
                <a:gd name="T38" fmla="*/ 50 w 60"/>
                <a:gd name="T39" fmla="*/ 52 h 60"/>
                <a:gd name="T40" fmla="*/ 54 w 60"/>
                <a:gd name="T41" fmla="*/ 48 h 60"/>
                <a:gd name="T42" fmla="*/ 56 w 60"/>
                <a:gd name="T43" fmla="*/ 42 h 60"/>
                <a:gd name="T44" fmla="*/ 56 w 60"/>
                <a:gd name="T45" fmla="*/ 42 h 60"/>
                <a:gd name="T46" fmla="*/ 58 w 60"/>
                <a:gd name="T47" fmla="*/ 38 h 60"/>
                <a:gd name="T48" fmla="*/ 60 w 60"/>
                <a:gd name="T49" fmla="*/ 32 h 60"/>
                <a:gd name="T50" fmla="*/ 58 w 60"/>
                <a:gd name="T51" fmla="*/ 20 h 60"/>
                <a:gd name="T52" fmla="*/ 52 w 60"/>
                <a:gd name="T53" fmla="*/ 10 h 60"/>
                <a:gd name="T54" fmla="*/ 48 w 60"/>
                <a:gd name="T55" fmla="*/ 6 h 60"/>
                <a:gd name="T56" fmla="*/ 44 w 60"/>
                <a:gd name="T57" fmla="*/ 4 h 60"/>
                <a:gd name="T58" fmla="*/ 44 w 60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60">
                  <a:moveTo>
                    <a:pt x="44" y="4"/>
                  </a:move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60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60" y="32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4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Freeform 158"/>
            <p:cNvSpPr>
              <a:spLocks/>
            </p:cNvSpPr>
            <p:nvPr/>
          </p:nvSpPr>
          <p:spPr bwMode="auto">
            <a:xfrm>
              <a:off x="3094038" y="20431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4 h 58"/>
                <a:gd name="T30" fmla="*/ 16 w 58"/>
                <a:gd name="T31" fmla="*/ 54 h 58"/>
                <a:gd name="T32" fmla="*/ 22 w 58"/>
                <a:gd name="T33" fmla="*/ 56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18 h 58"/>
                <a:gd name="T52" fmla="*/ 52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22" y="56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18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Freeform 159"/>
            <p:cNvSpPr>
              <a:spLocks/>
            </p:cNvSpPr>
            <p:nvPr/>
          </p:nvSpPr>
          <p:spPr bwMode="auto">
            <a:xfrm>
              <a:off x="3459163" y="25765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40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40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Freeform 160"/>
            <p:cNvSpPr>
              <a:spLocks/>
            </p:cNvSpPr>
            <p:nvPr/>
          </p:nvSpPr>
          <p:spPr bwMode="auto">
            <a:xfrm>
              <a:off x="4103688" y="25288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Freeform 161"/>
            <p:cNvSpPr>
              <a:spLocks/>
            </p:cNvSpPr>
            <p:nvPr/>
          </p:nvSpPr>
          <p:spPr bwMode="auto">
            <a:xfrm>
              <a:off x="5392738" y="2433638"/>
              <a:ext cx="95250" cy="92075"/>
            </a:xfrm>
            <a:custGeom>
              <a:avLst/>
              <a:gdLst>
                <a:gd name="T0" fmla="*/ 44 w 60"/>
                <a:gd name="T1" fmla="*/ 2 h 58"/>
                <a:gd name="T2" fmla="*/ 44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0 h 58"/>
                <a:gd name="T10" fmla="*/ 10 w 60"/>
                <a:gd name="T11" fmla="*/ 6 h 58"/>
                <a:gd name="T12" fmla="*/ 6 w 60"/>
                <a:gd name="T13" fmla="*/ 10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4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0 h 58"/>
                <a:gd name="T40" fmla="*/ 54 w 60"/>
                <a:gd name="T41" fmla="*/ 46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18 h 58"/>
                <a:gd name="T52" fmla="*/ 52 w 60"/>
                <a:gd name="T53" fmla="*/ 10 h 58"/>
                <a:gd name="T54" fmla="*/ 48 w 60"/>
                <a:gd name="T55" fmla="*/ 6 h 58"/>
                <a:gd name="T56" fmla="*/ 44 w 60"/>
                <a:gd name="T57" fmla="*/ 2 h 58"/>
                <a:gd name="T58" fmla="*/ 44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4" y="2"/>
                  </a:move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Freeform 162"/>
            <p:cNvSpPr>
              <a:spLocks/>
            </p:cNvSpPr>
            <p:nvPr/>
          </p:nvSpPr>
          <p:spPr bwMode="auto">
            <a:xfrm>
              <a:off x="5030788" y="18970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6 h 60"/>
                <a:gd name="T16" fmla="*/ 2 w 58"/>
                <a:gd name="T17" fmla="*/ 16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6 w 58"/>
                <a:gd name="T25" fmla="*/ 50 h 60"/>
                <a:gd name="T26" fmla="*/ 10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6 h 60"/>
                <a:gd name="T48" fmla="*/ 58 w 58"/>
                <a:gd name="T49" fmla="*/ 32 h 60"/>
                <a:gd name="T50" fmla="*/ 56 w 58"/>
                <a:gd name="T51" fmla="*/ 20 h 60"/>
                <a:gd name="T52" fmla="*/ 50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50"/>
                  </a:lnTo>
                  <a:lnTo>
                    <a:pt x="10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Freeform 163"/>
            <p:cNvSpPr>
              <a:spLocks/>
            </p:cNvSpPr>
            <p:nvPr/>
          </p:nvSpPr>
          <p:spPr bwMode="auto">
            <a:xfrm>
              <a:off x="4383088" y="1944688"/>
              <a:ext cx="95250" cy="95250"/>
            </a:xfrm>
            <a:custGeom>
              <a:avLst/>
              <a:gdLst>
                <a:gd name="T0" fmla="*/ 44 w 60"/>
                <a:gd name="T1" fmla="*/ 4 h 60"/>
                <a:gd name="T2" fmla="*/ 44 w 60"/>
                <a:gd name="T3" fmla="*/ 4 h 60"/>
                <a:gd name="T4" fmla="*/ 38 w 60"/>
                <a:gd name="T5" fmla="*/ 2 h 60"/>
                <a:gd name="T6" fmla="*/ 32 w 60"/>
                <a:gd name="T7" fmla="*/ 0 h 60"/>
                <a:gd name="T8" fmla="*/ 20 w 60"/>
                <a:gd name="T9" fmla="*/ 2 h 60"/>
                <a:gd name="T10" fmla="*/ 10 w 60"/>
                <a:gd name="T11" fmla="*/ 8 h 60"/>
                <a:gd name="T12" fmla="*/ 6 w 60"/>
                <a:gd name="T13" fmla="*/ 12 h 60"/>
                <a:gd name="T14" fmla="*/ 4 w 60"/>
                <a:gd name="T15" fmla="*/ 18 h 60"/>
                <a:gd name="T16" fmla="*/ 4 w 60"/>
                <a:gd name="T17" fmla="*/ 18 h 60"/>
                <a:gd name="T18" fmla="*/ 2 w 60"/>
                <a:gd name="T19" fmla="*/ 22 h 60"/>
                <a:gd name="T20" fmla="*/ 0 w 60"/>
                <a:gd name="T21" fmla="*/ 28 h 60"/>
                <a:gd name="T22" fmla="*/ 2 w 60"/>
                <a:gd name="T23" fmla="*/ 40 h 60"/>
                <a:gd name="T24" fmla="*/ 8 w 60"/>
                <a:gd name="T25" fmla="*/ 50 h 60"/>
                <a:gd name="T26" fmla="*/ 12 w 60"/>
                <a:gd name="T27" fmla="*/ 54 h 60"/>
                <a:gd name="T28" fmla="*/ 18 w 60"/>
                <a:gd name="T29" fmla="*/ 56 h 60"/>
                <a:gd name="T30" fmla="*/ 18 w 60"/>
                <a:gd name="T31" fmla="*/ 56 h 60"/>
                <a:gd name="T32" fmla="*/ 24 w 60"/>
                <a:gd name="T33" fmla="*/ 58 h 60"/>
                <a:gd name="T34" fmla="*/ 28 w 60"/>
                <a:gd name="T35" fmla="*/ 60 h 60"/>
                <a:gd name="T36" fmla="*/ 40 w 60"/>
                <a:gd name="T37" fmla="*/ 58 h 60"/>
                <a:gd name="T38" fmla="*/ 50 w 60"/>
                <a:gd name="T39" fmla="*/ 52 h 60"/>
                <a:gd name="T40" fmla="*/ 54 w 60"/>
                <a:gd name="T41" fmla="*/ 48 h 60"/>
                <a:gd name="T42" fmla="*/ 56 w 60"/>
                <a:gd name="T43" fmla="*/ 42 h 60"/>
                <a:gd name="T44" fmla="*/ 56 w 60"/>
                <a:gd name="T45" fmla="*/ 42 h 60"/>
                <a:gd name="T46" fmla="*/ 58 w 60"/>
                <a:gd name="T47" fmla="*/ 38 h 60"/>
                <a:gd name="T48" fmla="*/ 60 w 60"/>
                <a:gd name="T49" fmla="*/ 32 h 60"/>
                <a:gd name="T50" fmla="*/ 58 w 60"/>
                <a:gd name="T51" fmla="*/ 20 h 60"/>
                <a:gd name="T52" fmla="*/ 52 w 60"/>
                <a:gd name="T53" fmla="*/ 10 h 60"/>
                <a:gd name="T54" fmla="*/ 48 w 60"/>
                <a:gd name="T55" fmla="*/ 6 h 60"/>
                <a:gd name="T56" fmla="*/ 44 w 60"/>
                <a:gd name="T57" fmla="*/ 4 h 60"/>
                <a:gd name="T58" fmla="*/ 44 w 60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60">
                  <a:moveTo>
                    <a:pt x="44" y="4"/>
                  </a:move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60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60" y="32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4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Freeform 164"/>
            <p:cNvSpPr>
              <a:spLocks/>
            </p:cNvSpPr>
            <p:nvPr/>
          </p:nvSpPr>
          <p:spPr bwMode="auto">
            <a:xfrm>
              <a:off x="4103688" y="25288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Freeform 165"/>
            <p:cNvSpPr>
              <a:spLocks/>
            </p:cNvSpPr>
            <p:nvPr/>
          </p:nvSpPr>
          <p:spPr bwMode="auto">
            <a:xfrm>
              <a:off x="4468813" y="3062288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18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2 h 60"/>
                <a:gd name="T20" fmla="*/ 0 w 58"/>
                <a:gd name="T21" fmla="*/ 28 h 60"/>
                <a:gd name="T22" fmla="*/ 0 w 58"/>
                <a:gd name="T23" fmla="*/ 40 h 60"/>
                <a:gd name="T24" fmla="*/ 6 w 58"/>
                <a:gd name="T25" fmla="*/ 50 h 60"/>
                <a:gd name="T26" fmla="*/ 10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0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40"/>
                  </a:lnTo>
                  <a:lnTo>
                    <a:pt x="6" y="50"/>
                  </a:lnTo>
                  <a:lnTo>
                    <a:pt x="10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Freeform 166"/>
            <p:cNvSpPr>
              <a:spLocks/>
            </p:cNvSpPr>
            <p:nvPr/>
          </p:nvSpPr>
          <p:spPr bwMode="auto">
            <a:xfrm>
              <a:off x="5113338" y="30146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8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2 w 58"/>
                <a:gd name="T53" fmla="*/ 10 h 60"/>
                <a:gd name="T54" fmla="*/ 48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Freeform 167"/>
            <p:cNvSpPr>
              <a:spLocks/>
            </p:cNvSpPr>
            <p:nvPr/>
          </p:nvSpPr>
          <p:spPr bwMode="auto">
            <a:xfrm>
              <a:off x="6402388" y="2919413"/>
              <a:ext cx="95250" cy="92075"/>
            </a:xfrm>
            <a:custGeom>
              <a:avLst/>
              <a:gdLst>
                <a:gd name="T0" fmla="*/ 44 w 60"/>
                <a:gd name="T1" fmla="*/ 2 h 58"/>
                <a:gd name="T2" fmla="*/ 44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8 h 58"/>
                <a:gd name="T12" fmla="*/ 6 w 60"/>
                <a:gd name="T13" fmla="*/ 12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40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4 w 60"/>
                <a:gd name="T33" fmla="*/ 58 h 58"/>
                <a:gd name="T34" fmla="*/ 28 w 60"/>
                <a:gd name="T35" fmla="*/ 58 h 58"/>
                <a:gd name="T36" fmla="*/ 40 w 60"/>
                <a:gd name="T37" fmla="*/ 58 h 58"/>
                <a:gd name="T38" fmla="*/ 50 w 60"/>
                <a:gd name="T39" fmla="*/ 52 h 58"/>
                <a:gd name="T40" fmla="*/ 54 w 60"/>
                <a:gd name="T41" fmla="*/ 48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4 w 60"/>
                <a:gd name="T57" fmla="*/ 2 h 58"/>
                <a:gd name="T58" fmla="*/ 44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4" y="2"/>
                  </a:move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58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Freeform 168"/>
            <p:cNvSpPr>
              <a:spLocks/>
            </p:cNvSpPr>
            <p:nvPr/>
          </p:nvSpPr>
          <p:spPr bwMode="auto">
            <a:xfrm>
              <a:off x="6040438" y="23860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6 h 58"/>
                <a:gd name="T22" fmla="*/ 2 w 58"/>
                <a:gd name="T23" fmla="*/ 38 h 58"/>
                <a:gd name="T24" fmla="*/ 6 w 58"/>
                <a:gd name="T25" fmla="*/ 48 h 58"/>
                <a:gd name="T26" fmla="*/ 12 w 58"/>
                <a:gd name="T27" fmla="*/ 52 h 58"/>
                <a:gd name="T28" fmla="*/ 16 w 58"/>
                <a:gd name="T29" fmla="*/ 54 h 58"/>
                <a:gd name="T30" fmla="*/ 16 w 58"/>
                <a:gd name="T31" fmla="*/ 54 h 58"/>
                <a:gd name="T32" fmla="*/ 22 w 58"/>
                <a:gd name="T33" fmla="*/ 56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18 h 58"/>
                <a:gd name="T52" fmla="*/ 50 w 58"/>
                <a:gd name="T53" fmla="*/ 8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22" y="56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18"/>
                  </a:lnTo>
                  <a:lnTo>
                    <a:pt x="50" y="8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Freeform 169"/>
            <p:cNvSpPr>
              <a:spLocks/>
            </p:cNvSpPr>
            <p:nvPr/>
          </p:nvSpPr>
          <p:spPr bwMode="auto">
            <a:xfrm>
              <a:off x="5392738" y="2433638"/>
              <a:ext cx="95250" cy="92075"/>
            </a:xfrm>
            <a:custGeom>
              <a:avLst/>
              <a:gdLst>
                <a:gd name="T0" fmla="*/ 44 w 60"/>
                <a:gd name="T1" fmla="*/ 2 h 58"/>
                <a:gd name="T2" fmla="*/ 44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0 h 58"/>
                <a:gd name="T10" fmla="*/ 10 w 60"/>
                <a:gd name="T11" fmla="*/ 6 h 58"/>
                <a:gd name="T12" fmla="*/ 6 w 60"/>
                <a:gd name="T13" fmla="*/ 10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4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0 h 58"/>
                <a:gd name="T40" fmla="*/ 54 w 60"/>
                <a:gd name="T41" fmla="*/ 46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18 h 58"/>
                <a:gd name="T52" fmla="*/ 52 w 60"/>
                <a:gd name="T53" fmla="*/ 10 h 58"/>
                <a:gd name="T54" fmla="*/ 48 w 60"/>
                <a:gd name="T55" fmla="*/ 6 h 58"/>
                <a:gd name="T56" fmla="*/ 44 w 60"/>
                <a:gd name="T57" fmla="*/ 2 h 58"/>
                <a:gd name="T58" fmla="*/ 44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4" y="2"/>
                  </a:move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Freeform 170"/>
            <p:cNvSpPr>
              <a:spLocks/>
            </p:cNvSpPr>
            <p:nvPr/>
          </p:nvSpPr>
          <p:spPr bwMode="auto">
            <a:xfrm>
              <a:off x="5113338" y="30146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8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2 w 58"/>
                <a:gd name="T53" fmla="*/ 10 h 60"/>
                <a:gd name="T54" fmla="*/ 48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Freeform 171"/>
            <p:cNvSpPr>
              <a:spLocks/>
            </p:cNvSpPr>
            <p:nvPr/>
          </p:nvSpPr>
          <p:spPr bwMode="auto">
            <a:xfrm>
              <a:off x="5478463" y="35512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Freeform 172"/>
            <p:cNvSpPr>
              <a:spLocks/>
            </p:cNvSpPr>
            <p:nvPr/>
          </p:nvSpPr>
          <p:spPr bwMode="auto">
            <a:xfrm>
              <a:off x="6122988" y="35036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18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Freeform 173"/>
            <p:cNvSpPr>
              <a:spLocks/>
            </p:cNvSpPr>
            <p:nvPr/>
          </p:nvSpPr>
          <p:spPr bwMode="auto">
            <a:xfrm>
              <a:off x="7129463" y="2884488"/>
              <a:ext cx="12700" cy="66675"/>
            </a:xfrm>
            <a:custGeom>
              <a:avLst/>
              <a:gdLst>
                <a:gd name="T0" fmla="*/ 0 w 8"/>
                <a:gd name="T1" fmla="*/ 0 h 42"/>
                <a:gd name="T2" fmla="*/ 0 w 8"/>
                <a:gd name="T3" fmla="*/ 42 h 42"/>
                <a:gd name="T4" fmla="*/ 0 w 8"/>
                <a:gd name="T5" fmla="*/ 42 h 42"/>
                <a:gd name="T6" fmla="*/ 6 w 8"/>
                <a:gd name="T7" fmla="*/ 34 h 42"/>
                <a:gd name="T8" fmla="*/ 6 w 8"/>
                <a:gd name="T9" fmla="*/ 34 h 42"/>
                <a:gd name="T10" fmla="*/ 8 w 8"/>
                <a:gd name="T11" fmla="*/ 26 h 42"/>
                <a:gd name="T12" fmla="*/ 8 w 8"/>
                <a:gd name="T13" fmla="*/ 16 h 42"/>
                <a:gd name="T14" fmla="*/ 6 w 8"/>
                <a:gd name="T15" fmla="*/ 8 h 42"/>
                <a:gd name="T16" fmla="*/ 0 w 8"/>
                <a:gd name="T17" fmla="*/ 0 h 42"/>
                <a:gd name="T18" fmla="*/ 0 w 8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2">
                  <a:moveTo>
                    <a:pt x="0" y="0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8" y="26"/>
                  </a:lnTo>
                  <a:lnTo>
                    <a:pt x="8" y="16"/>
                  </a:lnTo>
                  <a:lnTo>
                    <a:pt x="6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Freeform 174"/>
            <p:cNvSpPr>
              <a:spLocks/>
            </p:cNvSpPr>
            <p:nvPr/>
          </p:nvSpPr>
          <p:spPr bwMode="auto">
            <a:xfrm>
              <a:off x="7050088" y="2871788"/>
              <a:ext cx="79375" cy="92075"/>
            </a:xfrm>
            <a:custGeom>
              <a:avLst/>
              <a:gdLst>
                <a:gd name="T0" fmla="*/ 42 w 50"/>
                <a:gd name="T1" fmla="*/ 2 h 58"/>
                <a:gd name="T2" fmla="*/ 42 w 50"/>
                <a:gd name="T3" fmla="*/ 2 h 58"/>
                <a:gd name="T4" fmla="*/ 36 w 50"/>
                <a:gd name="T5" fmla="*/ 0 h 58"/>
                <a:gd name="T6" fmla="*/ 30 w 50"/>
                <a:gd name="T7" fmla="*/ 0 h 58"/>
                <a:gd name="T8" fmla="*/ 20 w 50"/>
                <a:gd name="T9" fmla="*/ 2 h 58"/>
                <a:gd name="T10" fmla="*/ 10 w 50"/>
                <a:gd name="T11" fmla="*/ 8 h 58"/>
                <a:gd name="T12" fmla="*/ 6 w 50"/>
                <a:gd name="T13" fmla="*/ 12 h 58"/>
                <a:gd name="T14" fmla="*/ 2 w 50"/>
                <a:gd name="T15" fmla="*/ 16 h 58"/>
                <a:gd name="T16" fmla="*/ 2 w 50"/>
                <a:gd name="T17" fmla="*/ 16 h 58"/>
                <a:gd name="T18" fmla="*/ 0 w 50"/>
                <a:gd name="T19" fmla="*/ 22 h 58"/>
                <a:gd name="T20" fmla="*/ 0 w 50"/>
                <a:gd name="T21" fmla="*/ 28 h 58"/>
                <a:gd name="T22" fmla="*/ 2 w 50"/>
                <a:gd name="T23" fmla="*/ 38 h 58"/>
                <a:gd name="T24" fmla="*/ 6 w 50"/>
                <a:gd name="T25" fmla="*/ 48 h 58"/>
                <a:gd name="T26" fmla="*/ 12 w 50"/>
                <a:gd name="T27" fmla="*/ 52 h 58"/>
                <a:gd name="T28" fmla="*/ 16 w 50"/>
                <a:gd name="T29" fmla="*/ 56 h 58"/>
                <a:gd name="T30" fmla="*/ 16 w 50"/>
                <a:gd name="T31" fmla="*/ 56 h 58"/>
                <a:gd name="T32" fmla="*/ 26 w 50"/>
                <a:gd name="T33" fmla="*/ 58 h 58"/>
                <a:gd name="T34" fmla="*/ 34 w 50"/>
                <a:gd name="T35" fmla="*/ 58 h 58"/>
                <a:gd name="T36" fmla="*/ 42 w 50"/>
                <a:gd name="T37" fmla="*/ 54 h 58"/>
                <a:gd name="T38" fmla="*/ 50 w 50"/>
                <a:gd name="T39" fmla="*/ 50 h 58"/>
                <a:gd name="T40" fmla="*/ 50 w 50"/>
                <a:gd name="T41" fmla="*/ 8 h 58"/>
                <a:gd name="T42" fmla="*/ 50 w 50"/>
                <a:gd name="T43" fmla="*/ 8 h 58"/>
                <a:gd name="T44" fmla="*/ 42 w 50"/>
                <a:gd name="T45" fmla="*/ 2 h 58"/>
                <a:gd name="T46" fmla="*/ 42 w 50"/>
                <a:gd name="T47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6" y="58"/>
                  </a:lnTo>
                  <a:lnTo>
                    <a:pt x="34" y="58"/>
                  </a:lnTo>
                  <a:lnTo>
                    <a:pt x="42" y="54"/>
                  </a:lnTo>
                  <a:lnTo>
                    <a:pt x="50" y="50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Freeform 175"/>
            <p:cNvSpPr>
              <a:spLocks/>
            </p:cNvSpPr>
            <p:nvPr/>
          </p:nvSpPr>
          <p:spPr bwMode="auto">
            <a:xfrm>
              <a:off x="6402388" y="2919413"/>
              <a:ext cx="95250" cy="92075"/>
            </a:xfrm>
            <a:custGeom>
              <a:avLst/>
              <a:gdLst>
                <a:gd name="T0" fmla="*/ 44 w 60"/>
                <a:gd name="T1" fmla="*/ 2 h 58"/>
                <a:gd name="T2" fmla="*/ 44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8 h 58"/>
                <a:gd name="T12" fmla="*/ 6 w 60"/>
                <a:gd name="T13" fmla="*/ 12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40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4 w 60"/>
                <a:gd name="T33" fmla="*/ 58 h 58"/>
                <a:gd name="T34" fmla="*/ 28 w 60"/>
                <a:gd name="T35" fmla="*/ 58 h 58"/>
                <a:gd name="T36" fmla="*/ 40 w 60"/>
                <a:gd name="T37" fmla="*/ 58 h 58"/>
                <a:gd name="T38" fmla="*/ 50 w 60"/>
                <a:gd name="T39" fmla="*/ 52 h 58"/>
                <a:gd name="T40" fmla="*/ 54 w 60"/>
                <a:gd name="T41" fmla="*/ 48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4 w 60"/>
                <a:gd name="T57" fmla="*/ 2 h 58"/>
                <a:gd name="T58" fmla="*/ 44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4" y="2"/>
                  </a:move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58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Freeform 176"/>
            <p:cNvSpPr>
              <a:spLocks/>
            </p:cNvSpPr>
            <p:nvPr/>
          </p:nvSpPr>
          <p:spPr bwMode="auto">
            <a:xfrm>
              <a:off x="6122988" y="35036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18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Freeform 177"/>
            <p:cNvSpPr>
              <a:spLocks/>
            </p:cNvSpPr>
            <p:nvPr/>
          </p:nvSpPr>
          <p:spPr bwMode="auto">
            <a:xfrm>
              <a:off x="6488113" y="4037013"/>
              <a:ext cx="92075" cy="92075"/>
            </a:xfrm>
            <a:custGeom>
              <a:avLst/>
              <a:gdLst>
                <a:gd name="T0" fmla="*/ 42 w 58"/>
                <a:gd name="T1" fmla="*/ 4 h 58"/>
                <a:gd name="T2" fmla="*/ 42 w 58"/>
                <a:gd name="T3" fmla="*/ 4 h 58"/>
                <a:gd name="T4" fmla="*/ 36 w 58"/>
                <a:gd name="T5" fmla="*/ 2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4 h 58"/>
                <a:gd name="T58" fmla="*/ 42 w 58"/>
                <a:gd name="T59" fmla="*/ 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Freeform 178"/>
            <p:cNvSpPr>
              <a:spLocks/>
            </p:cNvSpPr>
            <p:nvPr/>
          </p:nvSpPr>
          <p:spPr bwMode="auto">
            <a:xfrm>
              <a:off x="4383088" y="1944688"/>
              <a:ext cx="95250" cy="95250"/>
            </a:xfrm>
            <a:custGeom>
              <a:avLst/>
              <a:gdLst>
                <a:gd name="T0" fmla="*/ 44 w 60"/>
                <a:gd name="T1" fmla="*/ 4 h 60"/>
                <a:gd name="T2" fmla="*/ 44 w 60"/>
                <a:gd name="T3" fmla="*/ 4 h 60"/>
                <a:gd name="T4" fmla="*/ 38 w 60"/>
                <a:gd name="T5" fmla="*/ 2 h 60"/>
                <a:gd name="T6" fmla="*/ 32 w 60"/>
                <a:gd name="T7" fmla="*/ 0 h 60"/>
                <a:gd name="T8" fmla="*/ 20 w 60"/>
                <a:gd name="T9" fmla="*/ 2 h 60"/>
                <a:gd name="T10" fmla="*/ 10 w 60"/>
                <a:gd name="T11" fmla="*/ 8 h 60"/>
                <a:gd name="T12" fmla="*/ 6 w 60"/>
                <a:gd name="T13" fmla="*/ 12 h 60"/>
                <a:gd name="T14" fmla="*/ 4 w 60"/>
                <a:gd name="T15" fmla="*/ 18 h 60"/>
                <a:gd name="T16" fmla="*/ 4 w 60"/>
                <a:gd name="T17" fmla="*/ 18 h 60"/>
                <a:gd name="T18" fmla="*/ 2 w 60"/>
                <a:gd name="T19" fmla="*/ 22 h 60"/>
                <a:gd name="T20" fmla="*/ 0 w 60"/>
                <a:gd name="T21" fmla="*/ 28 h 60"/>
                <a:gd name="T22" fmla="*/ 2 w 60"/>
                <a:gd name="T23" fmla="*/ 40 h 60"/>
                <a:gd name="T24" fmla="*/ 8 w 60"/>
                <a:gd name="T25" fmla="*/ 50 h 60"/>
                <a:gd name="T26" fmla="*/ 12 w 60"/>
                <a:gd name="T27" fmla="*/ 54 h 60"/>
                <a:gd name="T28" fmla="*/ 18 w 60"/>
                <a:gd name="T29" fmla="*/ 56 h 60"/>
                <a:gd name="T30" fmla="*/ 18 w 60"/>
                <a:gd name="T31" fmla="*/ 56 h 60"/>
                <a:gd name="T32" fmla="*/ 24 w 60"/>
                <a:gd name="T33" fmla="*/ 58 h 60"/>
                <a:gd name="T34" fmla="*/ 28 w 60"/>
                <a:gd name="T35" fmla="*/ 60 h 60"/>
                <a:gd name="T36" fmla="*/ 40 w 60"/>
                <a:gd name="T37" fmla="*/ 58 h 60"/>
                <a:gd name="T38" fmla="*/ 50 w 60"/>
                <a:gd name="T39" fmla="*/ 52 h 60"/>
                <a:gd name="T40" fmla="*/ 54 w 60"/>
                <a:gd name="T41" fmla="*/ 48 h 60"/>
                <a:gd name="T42" fmla="*/ 56 w 60"/>
                <a:gd name="T43" fmla="*/ 42 h 60"/>
                <a:gd name="T44" fmla="*/ 56 w 60"/>
                <a:gd name="T45" fmla="*/ 42 h 60"/>
                <a:gd name="T46" fmla="*/ 58 w 60"/>
                <a:gd name="T47" fmla="*/ 38 h 60"/>
                <a:gd name="T48" fmla="*/ 60 w 60"/>
                <a:gd name="T49" fmla="*/ 32 h 60"/>
                <a:gd name="T50" fmla="*/ 58 w 60"/>
                <a:gd name="T51" fmla="*/ 20 h 60"/>
                <a:gd name="T52" fmla="*/ 52 w 60"/>
                <a:gd name="T53" fmla="*/ 10 h 60"/>
                <a:gd name="T54" fmla="*/ 48 w 60"/>
                <a:gd name="T55" fmla="*/ 6 h 60"/>
                <a:gd name="T56" fmla="*/ 44 w 60"/>
                <a:gd name="T57" fmla="*/ 4 h 60"/>
                <a:gd name="T58" fmla="*/ 44 w 60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60">
                  <a:moveTo>
                    <a:pt x="44" y="4"/>
                  </a:move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60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60" y="32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4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Freeform 179"/>
            <p:cNvSpPr>
              <a:spLocks/>
            </p:cNvSpPr>
            <p:nvPr/>
          </p:nvSpPr>
          <p:spPr bwMode="auto">
            <a:xfrm>
              <a:off x="5030788" y="18970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6 h 60"/>
                <a:gd name="T16" fmla="*/ 2 w 58"/>
                <a:gd name="T17" fmla="*/ 16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6 w 58"/>
                <a:gd name="T25" fmla="*/ 50 h 60"/>
                <a:gd name="T26" fmla="*/ 10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6 h 60"/>
                <a:gd name="T48" fmla="*/ 58 w 58"/>
                <a:gd name="T49" fmla="*/ 32 h 60"/>
                <a:gd name="T50" fmla="*/ 56 w 58"/>
                <a:gd name="T51" fmla="*/ 20 h 60"/>
                <a:gd name="T52" fmla="*/ 50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50"/>
                  </a:lnTo>
                  <a:lnTo>
                    <a:pt x="10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Freeform 180"/>
            <p:cNvSpPr>
              <a:spLocks/>
            </p:cNvSpPr>
            <p:nvPr/>
          </p:nvSpPr>
          <p:spPr bwMode="auto">
            <a:xfrm>
              <a:off x="6319838" y="1801813"/>
              <a:ext cx="95250" cy="92075"/>
            </a:xfrm>
            <a:custGeom>
              <a:avLst/>
              <a:gdLst>
                <a:gd name="T0" fmla="*/ 42 w 60"/>
                <a:gd name="T1" fmla="*/ 2 h 58"/>
                <a:gd name="T2" fmla="*/ 42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8 h 58"/>
                <a:gd name="T12" fmla="*/ 6 w 60"/>
                <a:gd name="T13" fmla="*/ 12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2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2 h 58"/>
                <a:gd name="T40" fmla="*/ 54 w 60"/>
                <a:gd name="T41" fmla="*/ 48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2 w 60"/>
                <a:gd name="T57" fmla="*/ 2 h 58"/>
                <a:gd name="T58" fmla="*/ 42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2" y="2"/>
                  </a:moveTo>
                  <a:lnTo>
                    <a:pt x="42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Freeform 181"/>
            <p:cNvSpPr>
              <a:spLocks/>
            </p:cNvSpPr>
            <p:nvPr/>
          </p:nvSpPr>
          <p:spPr bwMode="auto">
            <a:xfrm>
              <a:off x="5030788" y="18970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6 h 60"/>
                <a:gd name="T16" fmla="*/ 2 w 58"/>
                <a:gd name="T17" fmla="*/ 16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6 w 58"/>
                <a:gd name="T25" fmla="*/ 50 h 60"/>
                <a:gd name="T26" fmla="*/ 10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6 h 60"/>
                <a:gd name="T48" fmla="*/ 58 w 58"/>
                <a:gd name="T49" fmla="*/ 32 h 60"/>
                <a:gd name="T50" fmla="*/ 56 w 58"/>
                <a:gd name="T51" fmla="*/ 20 h 60"/>
                <a:gd name="T52" fmla="*/ 50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50"/>
                  </a:lnTo>
                  <a:lnTo>
                    <a:pt x="10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Freeform 182"/>
            <p:cNvSpPr>
              <a:spLocks/>
            </p:cNvSpPr>
            <p:nvPr/>
          </p:nvSpPr>
          <p:spPr bwMode="auto">
            <a:xfrm>
              <a:off x="5392738" y="2433638"/>
              <a:ext cx="95250" cy="92075"/>
            </a:xfrm>
            <a:custGeom>
              <a:avLst/>
              <a:gdLst>
                <a:gd name="T0" fmla="*/ 44 w 60"/>
                <a:gd name="T1" fmla="*/ 2 h 58"/>
                <a:gd name="T2" fmla="*/ 44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0 h 58"/>
                <a:gd name="T10" fmla="*/ 10 w 60"/>
                <a:gd name="T11" fmla="*/ 6 h 58"/>
                <a:gd name="T12" fmla="*/ 6 w 60"/>
                <a:gd name="T13" fmla="*/ 10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4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0 h 58"/>
                <a:gd name="T40" fmla="*/ 54 w 60"/>
                <a:gd name="T41" fmla="*/ 46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18 h 58"/>
                <a:gd name="T52" fmla="*/ 52 w 60"/>
                <a:gd name="T53" fmla="*/ 10 h 58"/>
                <a:gd name="T54" fmla="*/ 48 w 60"/>
                <a:gd name="T55" fmla="*/ 6 h 58"/>
                <a:gd name="T56" fmla="*/ 44 w 60"/>
                <a:gd name="T57" fmla="*/ 2 h 58"/>
                <a:gd name="T58" fmla="*/ 44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4" y="2"/>
                  </a:move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Freeform 183"/>
            <p:cNvSpPr>
              <a:spLocks/>
            </p:cNvSpPr>
            <p:nvPr/>
          </p:nvSpPr>
          <p:spPr bwMode="auto">
            <a:xfrm>
              <a:off x="6040438" y="23860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6 h 58"/>
                <a:gd name="T22" fmla="*/ 2 w 58"/>
                <a:gd name="T23" fmla="*/ 38 h 58"/>
                <a:gd name="T24" fmla="*/ 6 w 58"/>
                <a:gd name="T25" fmla="*/ 48 h 58"/>
                <a:gd name="T26" fmla="*/ 12 w 58"/>
                <a:gd name="T27" fmla="*/ 52 h 58"/>
                <a:gd name="T28" fmla="*/ 16 w 58"/>
                <a:gd name="T29" fmla="*/ 54 h 58"/>
                <a:gd name="T30" fmla="*/ 16 w 58"/>
                <a:gd name="T31" fmla="*/ 54 h 58"/>
                <a:gd name="T32" fmla="*/ 22 w 58"/>
                <a:gd name="T33" fmla="*/ 56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18 h 58"/>
                <a:gd name="T52" fmla="*/ 50 w 58"/>
                <a:gd name="T53" fmla="*/ 8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22" y="56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18"/>
                  </a:lnTo>
                  <a:lnTo>
                    <a:pt x="50" y="8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Freeform 184"/>
            <p:cNvSpPr>
              <a:spLocks/>
            </p:cNvSpPr>
            <p:nvPr/>
          </p:nvSpPr>
          <p:spPr bwMode="auto">
            <a:xfrm>
              <a:off x="6967538" y="17541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2 h 58"/>
                <a:gd name="T10" fmla="*/ 10 w 58"/>
                <a:gd name="T11" fmla="*/ 6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4 w 58"/>
                <a:gd name="T43" fmla="*/ 42 h 58"/>
                <a:gd name="T44" fmla="*/ 54 w 58"/>
                <a:gd name="T45" fmla="*/ 42 h 58"/>
                <a:gd name="T46" fmla="*/ 56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6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Freeform 185"/>
            <p:cNvSpPr>
              <a:spLocks/>
            </p:cNvSpPr>
            <p:nvPr/>
          </p:nvSpPr>
          <p:spPr bwMode="auto">
            <a:xfrm>
              <a:off x="6319838" y="1801813"/>
              <a:ext cx="95250" cy="92075"/>
            </a:xfrm>
            <a:custGeom>
              <a:avLst/>
              <a:gdLst>
                <a:gd name="T0" fmla="*/ 42 w 60"/>
                <a:gd name="T1" fmla="*/ 2 h 58"/>
                <a:gd name="T2" fmla="*/ 42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8 h 58"/>
                <a:gd name="T12" fmla="*/ 6 w 60"/>
                <a:gd name="T13" fmla="*/ 12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2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2 h 58"/>
                <a:gd name="T40" fmla="*/ 54 w 60"/>
                <a:gd name="T41" fmla="*/ 48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2 w 60"/>
                <a:gd name="T57" fmla="*/ 2 h 58"/>
                <a:gd name="T58" fmla="*/ 42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2" y="2"/>
                  </a:moveTo>
                  <a:lnTo>
                    <a:pt x="42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Freeform 186"/>
            <p:cNvSpPr>
              <a:spLocks/>
            </p:cNvSpPr>
            <p:nvPr/>
          </p:nvSpPr>
          <p:spPr bwMode="auto">
            <a:xfrm>
              <a:off x="6040438" y="23860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6 h 58"/>
                <a:gd name="T22" fmla="*/ 2 w 58"/>
                <a:gd name="T23" fmla="*/ 38 h 58"/>
                <a:gd name="T24" fmla="*/ 6 w 58"/>
                <a:gd name="T25" fmla="*/ 48 h 58"/>
                <a:gd name="T26" fmla="*/ 12 w 58"/>
                <a:gd name="T27" fmla="*/ 52 h 58"/>
                <a:gd name="T28" fmla="*/ 16 w 58"/>
                <a:gd name="T29" fmla="*/ 54 h 58"/>
                <a:gd name="T30" fmla="*/ 16 w 58"/>
                <a:gd name="T31" fmla="*/ 54 h 58"/>
                <a:gd name="T32" fmla="*/ 22 w 58"/>
                <a:gd name="T33" fmla="*/ 56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18 h 58"/>
                <a:gd name="T52" fmla="*/ 50 w 58"/>
                <a:gd name="T53" fmla="*/ 8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22" y="56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18"/>
                  </a:lnTo>
                  <a:lnTo>
                    <a:pt x="50" y="8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Freeform 187"/>
            <p:cNvSpPr>
              <a:spLocks/>
            </p:cNvSpPr>
            <p:nvPr/>
          </p:nvSpPr>
          <p:spPr bwMode="auto">
            <a:xfrm>
              <a:off x="6402388" y="2919413"/>
              <a:ext cx="95250" cy="92075"/>
            </a:xfrm>
            <a:custGeom>
              <a:avLst/>
              <a:gdLst>
                <a:gd name="T0" fmla="*/ 44 w 60"/>
                <a:gd name="T1" fmla="*/ 2 h 58"/>
                <a:gd name="T2" fmla="*/ 44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8 h 58"/>
                <a:gd name="T12" fmla="*/ 6 w 60"/>
                <a:gd name="T13" fmla="*/ 12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40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4 w 60"/>
                <a:gd name="T33" fmla="*/ 58 h 58"/>
                <a:gd name="T34" fmla="*/ 28 w 60"/>
                <a:gd name="T35" fmla="*/ 58 h 58"/>
                <a:gd name="T36" fmla="*/ 40 w 60"/>
                <a:gd name="T37" fmla="*/ 58 h 58"/>
                <a:gd name="T38" fmla="*/ 50 w 60"/>
                <a:gd name="T39" fmla="*/ 52 h 58"/>
                <a:gd name="T40" fmla="*/ 54 w 60"/>
                <a:gd name="T41" fmla="*/ 48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4 w 60"/>
                <a:gd name="T57" fmla="*/ 2 h 58"/>
                <a:gd name="T58" fmla="*/ 44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4" y="2"/>
                  </a:move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58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Freeform 188"/>
            <p:cNvSpPr>
              <a:spLocks/>
            </p:cNvSpPr>
            <p:nvPr/>
          </p:nvSpPr>
          <p:spPr bwMode="auto">
            <a:xfrm>
              <a:off x="7129463" y="2884488"/>
              <a:ext cx="12700" cy="66675"/>
            </a:xfrm>
            <a:custGeom>
              <a:avLst/>
              <a:gdLst>
                <a:gd name="T0" fmla="*/ 0 w 8"/>
                <a:gd name="T1" fmla="*/ 0 h 42"/>
                <a:gd name="T2" fmla="*/ 0 w 8"/>
                <a:gd name="T3" fmla="*/ 42 h 42"/>
                <a:gd name="T4" fmla="*/ 0 w 8"/>
                <a:gd name="T5" fmla="*/ 42 h 42"/>
                <a:gd name="T6" fmla="*/ 6 w 8"/>
                <a:gd name="T7" fmla="*/ 34 h 42"/>
                <a:gd name="T8" fmla="*/ 6 w 8"/>
                <a:gd name="T9" fmla="*/ 34 h 42"/>
                <a:gd name="T10" fmla="*/ 8 w 8"/>
                <a:gd name="T11" fmla="*/ 26 h 42"/>
                <a:gd name="T12" fmla="*/ 8 w 8"/>
                <a:gd name="T13" fmla="*/ 16 h 42"/>
                <a:gd name="T14" fmla="*/ 6 w 8"/>
                <a:gd name="T15" fmla="*/ 8 h 42"/>
                <a:gd name="T16" fmla="*/ 0 w 8"/>
                <a:gd name="T17" fmla="*/ 0 h 42"/>
                <a:gd name="T18" fmla="*/ 0 w 8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2">
                  <a:moveTo>
                    <a:pt x="0" y="0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8" y="26"/>
                  </a:lnTo>
                  <a:lnTo>
                    <a:pt x="8" y="16"/>
                  </a:lnTo>
                  <a:lnTo>
                    <a:pt x="6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Freeform 189"/>
            <p:cNvSpPr>
              <a:spLocks/>
            </p:cNvSpPr>
            <p:nvPr/>
          </p:nvSpPr>
          <p:spPr bwMode="auto">
            <a:xfrm>
              <a:off x="7050088" y="2871788"/>
              <a:ext cx="79375" cy="92075"/>
            </a:xfrm>
            <a:custGeom>
              <a:avLst/>
              <a:gdLst>
                <a:gd name="T0" fmla="*/ 42 w 50"/>
                <a:gd name="T1" fmla="*/ 2 h 58"/>
                <a:gd name="T2" fmla="*/ 42 w 50"/>
                <a:gd name="T3" fmla="*/ 2 h 58"/>
                <a:gd name="T4" fmla="*/ 36 w 50"/>
                <a:gd name="T5" fmla="*/ 0 h 58"/>
                <a:gd name="T6" fmla="*/ 30 w 50"/>
                <a:gd name="T7" fmla="*/ 0 h 58"/>
                <a:gd name="T8" fmla="*/ 20 w 50"/>
                <a:gd name="T9" fmla="*/ 2 h 58"/>
                <a:gd name="T10" fmla="*/ 10 w 50"/>
                <a:gd name="T11" fmla="*/ 8 h 58"/>
                <a:gd name="T12" fmla="*/ 6 w 50"/>
                <a:gd name="T13" fmla="*/ 12 h 58"/>
                <a:gd name="T14" fmla="*/ 2 w 50"/>
                <a:gd name="T15" fmla="*/ 16 h 58"/>
                <a:gd name="T16" fmla="*/ 2 w 50"/>
                <a:gd name="T17" fmla="*/ 16 h 58"/>
                <a:gd name="T18" fmla="*/ 0 w 50"/>
                <a:gd name="T19" fmla="*/ 22 h 58"/>
                <a:gd name="T20" fmla="*/ 0 w 50"/>
                <a:gd name="T21" fmla="*/ 28 h 58"/>
                <a:gd name="T22" fmla="*/ 2 w 50"/>
                <a:gd name="T23" fmla="*/ 38 h 58"/>
                <a:gd name="T24" fmla="*/ 6 w 50"/>
                <a:gd name="T25" fmla="*/ 48 h 58"/>
                <a:gd name="T26" fmla="*/ 12 w 50"/>
                <a:gd name="T27" fmla="*/ 52 h 58"/>
                <a:gd name="T28" fmla="*/ 16 w 50"/>
                <a:gd name="T29" fmla="*/ 56 h 58"/>
                <a:gd name="T30" fmla="*/ 16 w 50"/>
                <a:gd name="T31" fmla="*/ 56 h 58"/>
                <a:gd name="T32" fmla="*/ 26 w 50"/>
                <a:gd name="T33" fmla="*/ 58 h 58"/>
                <a:gd name="T34" fmla="*/ 34 w 50"/>
                <a:gd name="T35" fmla="*/ 58 h 58"/>
                <a:gd name="T36" fmla="*/ 42 w 50"/>
                <a:gd name="T37" fmla="*/ 54 h 58"/>
                <a:gd name="T38" fmla="*/ 50 w 50"/>
                <a:gd name="T39" fmla="*/ 50 h 58"/>
                <a:gd name="T40" fmla="*/ 50 w 50"/>
                <a:gd name="T41" fmla="*/ 8 h 58"/>
                <a:gd name="T42" fmla="*/ 50 w 50"/>
                <a:gd name="T43" fmla="*/ 8 h 58"/>
                <a:gd name="T44" fmla="*/ 42 w 50"/>
                <a:gd name="T45" fmla="*/ 2 h 58"/>
                <a:gd name="T46" fmla="*/ 42 w 50"/>
                <a:gd name="T47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6" y="58"/>
                  </a:lnTo>
                  <a:lnTo>
                    <a:pt x="34" y="58"/>
                  </a:lnTo>
                  <a:lnTo>
                    <a:pt x="42" y="54"/>
                  </a:lnTo>
                  <a:lnTo>
                    <a:pt x="50" y="50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Freeform 190"/>
            <p:cNvSpPr>
              <a:spLocks/>
            </p:cNvSpPr>
            <p:nvPr/>
          </p:nvSpPr>
          <p:spPr bwMode="auto">
            <a:xfrm>
              <a:off x="7129463" y="2884488"/>
              <a:ext cx="12700" cy="66675"/>
            </a:xfrm>
            <a:custGeom>
              <a:avLst/>
              <a:gdLst>
                <a:gd name="T0" fmla="*/ 0 w 8"/>
                <a:gd name="T1" fmla="*/ 0 h 42"/>
                <a:gd name="T2" fmla="*/ 0 w 8"/>
                <a:gd name="T3" fmla="*/ 42 h 42"/>
                <a:gd name="T4" fmla="*/ 0 w 8"/>
                <a:gd name="T5" fmla="*/ 42 h 42"/>
                <a:gd name="T6" fmla="*/ 6 w 8"/>
                <a:gd name="T7" fmla="*/ 34 h 42"/>
                <a:gd name="T8" fmla="*/ 6 w 8"/>
                <a:gd name="T9" fmla="*/ 34 h 42"/>
                <a:gd name="T10" fmla="*/ 8 w 8"/>
                <a:gd name="T11" fmla="*/ 26 h 42"/>
                <a:gd name="T12" fmla="*/ 8 w 8"/>
                <a:gd name="T13" fmla="*/ 16 h 42"/>
                <a:gd name="T14" fmla="*/ 6 w 8"/>
                <a:gd name="T15" fmla="*/ 8 h 42"/>
                <a:gd name="T16" fmla="*/ 0 w 8"/>
                <a:gd name="T17" fmla="*/ 0 h 42"/>
                <a:gd name="T18" fmla="*/ 0 w 8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2">
                  <a:moveTo>
                    <a:pt x="0" y="0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8" y="26"/>
                  </a:lnTo>
                  <a:lnTo>
                    <a:pt x="8" y="16"/>
                  </a:lnTo>
                  <a:lnTo>
                    <a:pt x="6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Freeform 191"/>
            <p:cNvSpPr>
              <a:spLocks/>
            </p:cNvSpPr>
            <p:nvPr/>
          </p:nvSpPr>
          <p:spPr bwMode="auto">
            <a:xfrm>
              <a:off x="7050088" y="2871788"/>
              <a:ext cx="79375" cy="92075"/>
            </a:xfrm>
            <a:custGeom>
              <a:avLst/>
              <a:gdLst>
                <a:gd name="T0" fmla="*/ 42 w 50"/>
                <a:gd name="T1" fmla="*/ 2 h 58"/>
                <a:gd name="T2" fmla="*/ 42 w 50"/>
                <a:gd name="T3" fmla="*/ 2 h 58"/>
                <a:gd name="T4" fmla="*/ 36 w 50"/>
                <a:gd name="T5" fmla="*/ 0 h 58"/>
                <a:gd name="T6" fmla="*/ 30 w 50"/>
                <a:gd name="T7" fmla="*/ 0 h 58"/>
                <a:gd name="T8" fmla="*/ 20 w 50"/>
                <a:gd name="T9" fmla="*/ 2 h 58"/>
                <a:gd name="T10" fmla="*/ 10 w 50"/>
                <a:gd name="T11" fmla="*/ 8 h 58"/>
                <a:gd name="T12" fmla="*/ 6 w 50"/>
                <a:gd name="T13" fmla="*/ 12 h 58"/>
                <a:gd name="T14" fmla="*/ 2 w 50"/>
                <a:gd name="T15" fmla="*/ 16 h 58"/>
                <a:gd name="T16" fmla="*/ 2 w 50"/>
                <a:gd name="T17" fmla="*/ 16 h 58"/>
                <a:gd name="T18" fmla="*/ 0 w 50"/>
                <a:gd name="T19" fmla="*/ 22 h 58"/>
                <a:gd name="T20" fmla="*/ 0 w 50"/>
                <a:gd name="T21" fmla="*/ 28 h 58"/>
                <a:gd name="T22" fmla="*/ 2 w 50"/>
                <a:gd name="T23" fmla="*/ 38 h 58"/>
                <a:gd name="T24" fmla="*/ 6 w 50"/>
                <a:gd name="T25" fmla="*/ 48 h 58"/>
                <a:gd name="T26" fmla="*/ 12 w 50"/>
                <a:gd name="T27" fmla="*/ 52 h 58"/>
                <a:gd name="T28" fmla="*/ 16 w 50"/>
                <a:gd name="T29" fmla="*/ 56 h 58"/>
                <a:gd name="T30" fmla="*/ 16 w 50"/>
                <a:gd name="T31" fmla="*/ 56 h 58"/>
                <a:gd name="T32" fmla="*/ 26 w 50"/>
                <a:gd name="T33" fmla="*/ 58 h 58"/>
                <a:gd name="T34" fmla="*/ 34 w 50"/>
                <a:gd name="T35" fmla="*/ 58 h 58"/>
                <a:gd name="T36" fmla="*/ 42 w 50"/>
                <a:gd name="T37" fmla="*/ 54 h 58"/>
                <a:gd name="T38" fmla="*/ 50 w 50"/>
                <a:gd name="T39" fmla="*/ 50 h 58"/>
                <a:gd name="T40" fmla="*/ 50 w 50"/>
                <a:gd name="T41" fmla="*/ 8 h 58"/>
                <a:gd name="T42" fmla="*/ 50 w 50"/>
                <a:gd name="T43" fmla="*/ 8 h 58"/>
                <a:gd name="T44" fmla="*/ 42 w 50"/>
                <a:gd name="T45" fmla="*/ 2 h 58"/>
                <a:gd name="T46" fmla="*/ 42 w 50"/>
                <a:gd name="T47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6" y="58"/>
                  </a:lnTo>
                  <a:lnTo>
                    <a:pt x="34" y="58"/>
                  </a:lnTo>
                  <a:lnTo>
                    <a:pt x="42" y="54"/>
                  </a:lnTo>
                  <a:lnTo>
                    <a:pt x="50" y="50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Freeform 192"/>
            <p:cNvSpPr>
              <a:spLocks/>
            </p:cNvSpPr>
            <p:nvPr/>
          </p:nvSpPr>
          <p:spPr bwMode="auto">
            <a:xfrm>
              <a:off x="6319838" y="1801813"/>
              <a:ext cx="95250" cy="92075"/>
            </a:xfrm>
            <a:custGeom>
              <a:avLst/>
              <a:gdLst>
                <a:gd name="T0" fmla="*/ 42 w 60"/>
                <a:gd name="T1" fmla="*/ 2 h 58"/>
                <a:gd name="T2" fmla="*/ 42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8 h 58"/>
                <a:gd name="T12" fmla="*/ 6 w 60"/>
                <a:gd name="T13" fmla="*/ 12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2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2 h 58"/>
                <a:gd name="T40" fmla="*/ 54 w 60"/>
                <a:gd name="T41" fmla="*/ 48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2 w 60"/>
                <a:gd name="T57" fmla="*/ 2 h 58"/>
                <a:gd name="T58" fmla="*/ 42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2" y="2"/>
                  </a:moveTo>
                  <a:lnTo>
                    <a:pt x="42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Freeform 193"/>
            <p:cNvSpPr>
              <a:spLocks/>
            </p:cNvSpPr>
            <p:nvPr/>
          </p:nvSpPr>
          <p:spPr bwMode="auto">
            <a:xfrm>
              <a:off x="6967538" y="17541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2 h 58"/>
                <a:gd name="T10" fmla="*/ 10 w 58"/>
                <a:gd name="T11" fmla="*/ 6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4 w 58"/>
                <a:gd name="T43" fmla="*/ 42 h 58"/>
                <a:gd name="T44" fmla="*/ 54 w 58"/>
                <a:gd name="T45" fmla="*/ 42 h 58"/>
                <a:gd name="T46" fmla="*/ 56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6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Freeform 194"/>
            <p:cNvSpPr>
              <a:spLocks/>
            </p:cNvSpPr>
            <p:nvPr/>
          </p:nvSpPr>
          <p:spPr bwMode="auto">
            <a:xfrm>
              <a:off x="6967538" y="17541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2 h 58"/>
                <a:gd name="T10" fmla="*/ 10 w 58"/>
                <a:gd name="T11" fmla="*/ 6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4 w 58"/>
                <a:gd name="T43" fmla="*/ 42 h 58"/>
                <a:gd name="T44" fmla="*/ 54 w 58"/>
                <a:gd name="T45" fmla="*/ 42 h 58"/>
                <a:gd name="T46" fmla="*/ 56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6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96" name="Rectangle 199"/>
          <p:cNvSpPr>
            <a:spLocks noChangeArrowheads="1"/>
          </p:cNvSpPr>
          <p:nvPr userDrawn="1"/>
        </p:nvSpPr>
        <p:spPr bwMode="auto">
          <a:xfrm>
            <a:off x="0" y="0"/>
            <a:ext cx="9144000" cy="1609725"/>
          </a:xfrm>
          <a:prstGeom prst="rect">
            <a:avLst/>
          </a:prstGeom>
          <a:solidFill>
            <a:srgbClr val="335359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7" name="Freeform 208"/>
          <p:cNvSpPr>
            <a:spLocks noEditPoints="1"/>
          </p:cNvSpPr>
          <p:nvPr userDrawn="1"/>
        </p:nvSpPr>
        <p:spPr bwMode="auto">
          <a:xfrm>
            <a:off x="2354263" y="1211263"/>
            <a:ext cx="147637" cy="168275"/>
          </a:xfrm>
          <a:custGeom>
            <a:avLst/>
            <a:gdLst>
              <a:gd name="T0" fmla="*/ 82 w 110"/>
              <a:gd name="T1" fmla="*/ 108 h 126"/>
              <a:gd name="T2" fmla="*/ 76 w 110"/>
              <a:gd name="T3" fmla="*/ 116 h 126"/>
              <a:gd name="T4" fmla="*/ 56 w 110"/>
              <a:gd name="T5" fmla="*/ 126 h 126"/>
              <a:gd name="T6" fmla="*/ 44 w 110"/>
              <a:gd name="T7" fmla="*/ 126 h 126"/>
              <a:gd name="T8" fmla="*/ 26 w 110"/>
              <a:gd name="T9" fmla="*/ 124 h 126"/>
              <a:gd name="T10" fmla="*/ 12 w 110"/>
              <a:gd name="T11" fmla="*/ 116 h 126"/>
              <a:gd name="T12" fmla="*/ 2 w 110"/>
              <a:gd name="T13" fmla="*/ 104 h 126"/>
              <a:gd name="T14" fmla="*/ 0 w 110"/>
              <a:gd name="T15" fmla="*/ 88 h 126"/>
              <a:gd name="T16" fmla="*/ 0 w 110"/>
              <a:gd name="T17" fmla="*/ 88 h 126"/>
              <a:gd name="T18" fmla="*/ 4 w 110"/>
              <a:gd name="T19" fmla="*/ 70 h 126"/>
              <a:gd name="T20" fmla="*/ 14 w 110"/>
              <a:gd name="T21" fmla="*/ 58 h 126"/>
              <a:gd name="T22" fmla="*/ 30 w 110"/>
              <a:gd name="T23" fmla="*/ 50 h 126"/>
              <a:gd name="T24" fmla="*/ 50 w 110"/>
              <a:gd name="T25" fmla="*/ 48 h 126"/>
              <a:gd name="T26" fmla="*/ 68 w 110"/>
              <a:gd name="T27" fmla="*/ 50 h 126"/>
              <a:gd name="T28" fmla="*/ 82 w 110"/>
              <a:gd name="T29" fmla="*/ 50 h 126"/>
              <a:gd name="T30" fmla="*/ 80 w 110"/>
              <a:gd name="T31" fmla="*/ 40 h 126"/>
              <a:gd name="T32" fmla="*/ 76 w 110"/>
              <a:gd name="T33" fmla="*/ 32 h 126"/>
              <a:gd name="T34" fmla="*/ 52 w 110"/>
              <a:gd name="T35" fmla="*/ 24 h 126"/>
              <a:gd name="T36" fmla="*/ 34 w 110"/>
              <a:gd name="T37" fmla="*/ 26 h 126"/>
              <a:gd name="T38" fmla="*/ 10 w 110"/>
              <a:gd name="T39" fmla="*/ 10 h 126"/>
              <a:gd name="T40" fmla="*/ 30 w 110"/>
              <a:gd name="T41" fmla="*/ 2 h 126"/>
              <a:gd name="T42" fmla="*/ 56 w 110"/>
              <a:gd name="T43" fmla="*/ 0 h 126"/>
              <a:gd name="T44" fmla="*/ 70 w 110"/>
              <a:gd name="T45" fmla="*/ 0 h 126"/>
              <a:gd name="T46" fmla="*/ 90 w 110"/>
              <a:gd name="T47" fmla="*/ 8 h 126"/>
              <a:gd name="T48" fmla="*/ 104 w 110"/>
              <a:gd name="T49" fmla="*/ 20 h 126"/>
              <a:gd name="T50" fmla="*/ 110 w 110"/>
              <a:gd name="T51" fmla="*/ 40 h 126"/>
              <a:gd name="T52" fmla="*/ 110 w 110"/>
              <a:gd name="T53" fmla="*/ 124 h 126"/>
              <a:gd name="T54" fmla="*/ 84 w 110"/>
              <a:gd name="T55" fmla="*/ 72 h 126"/>
              <a:gd name="T56" fmla="*/ 70 w 110"/>
              <a:gd name="T57" fmla="*/ 70 h 126"/>
              <a:gd name="T58" fmla="*/ 56 w 110"/>
              <a:gd name="T59" fmla="*/ 68 h 126"/>
              <a:gd name="T60" fmla="*/ 34 w 110"/>
              <a:gd name="T61" fmla="*/ 72 h 126"/>
              <a:gd name="T62" fmla="*/ 28 w 110"/>
              <a:gd name="T63" fmla="*/ 86 h 126"/>
              <a:gd name="T64" fmla="*/ 28 w 110"/>
              <a:gd name="T65" fmla="*/ 88 h 126"/>
              <a:gd name="T66" fmla="*/ 34 w 110"/>
              <a:gd name="T67" fmla="*/ 100 h 126"/>
              <a:gd name="T68" fmla="*/ 50 w 110"/>
              <a:gd name="T69" fmla="*/ 106 h 126"/>
              <a:gd name="T70" fmla="*/ 64 w 110"/>
              <a:gd name="T71" fmla="*/ 104 h 126"/>
              <a:gd name="T72" fmla="*/ 80 w 110"/>
              <a:gd name="T73" fmla="*/ 90 h 126"/>
              <a:gd name="T74" fmla="*/ 84 w 110"/>
              <a:gd name="T75" fmla="*/ 8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0" h="126">
                <a:moveTo>
                  <a:pt x="82" y="124"/>
                </a:moveTo>
                <a:lnTo>
                  <a:pt x="82" y="108"/>
                </a:lnTo>
                <a:lnTo>
                  <a:pt x="82" y="108"/>
                </a:lnTo>
                <a:lnTo>
                  <a:pt x="76" y="116"/>
                </a:lnTo>
                <a:lnTo>
                  <a:pt x="66" y="122"/>
                </a:lnTo>
                <a:lnTo>
                  <a:pt x="56" y="126"/>
                </a:lnTo>
                <a:lnTo>
                  <a:pt x="44" y="126"/>
                </a:lnTo>
                <a:lnTo>
                  <a:pt x="44" y="126"/>
                </a:lnTo>
                <a:lnTo>
                  <a:pt x="34" y="126"/>
                </a:lnTo>
                <a:lnTo>
                  <a:pt x="26" y="124"/>
                </a:lnTo>
                <a:lnTo>
                  <a:pt x="20" y="120"/>
                </a:lnTo>
                <a:lnTo>
                  <a:pt x="12" y="116"/>
                </a:lnTo>
                <a:lnTo>
                  <a:pt x="8" y="112"/>
                </a:lnTo>
                <a:lnTo>
                  <a:pt x="2" y="104"/>
                </a:lnTo>
                <a:lnTo>
                  <a:pt x="0" y="98"/>
                </a:lnTo>
                <a:lnTo>
                  <a:pt x="0" y="88"/>
                </a:lnTo>
                <a:lnTo>
                  <a:pt x="0" y="88"/>
                </a:lnTo>
                <a:lnTo>
                  <a:pt x="0" y="88"/>
                </a:lnTo>
                <a:lnTo>
                  <a:pt x="0" y="78"/>
                </a:lnTo>
                <a:lnTo>
                  <a:pt x="4" y="70"/>
                </a:lnTo>
                <a:lnTo>
                  <a:pt x="8" y="64"/>
                </a:lnTo>
                <a:lnTo>
                  <a:pt x="14" y="58"/>
                </a:lnTo>
                <a:lnTo>
                  <a:pt x="20" y="54"/>
                </a:lnTo>
                <a:lnTo>
                  <a:pt x="30" y="50"/>
                </a:lnTo>
                <a:lnTo>
                  <a:pt x="38" y="48"/>
                </a:lnTo>
                <a:lnTo>
                  <a:pt x="50" y="48"/>
                </a:lnTo>
                <a:lnTo>
                  <a:pt x="50" y="48"/>
                </a:lnTo>
                <a:lnTo>
                  <a:pt x="68" y="50"/>
                </a:lnTo>
                <a:lnTo>
                  <a:pt x="82" y="54"/>
                </a:lnTo>
                <a:lnTo>
                  <a:pt x="82" y="50"/>
                </a:lnTo>
                <a:lnTo>
                  <a:pt x="82" y="50"/>
                </a:lnTo>
                <a:lnTo>
                  <a:pt x="80" y="40"/>
                </a:lnTo>
                <a:lnTo>
                  <a:pt x="78" y="36"/>
                </a:lnTo>
                <a:lnTo>
                  <a:pt x="76" y="32"/>
                </a:lnTo>
                <a:lnTo>
                  <a:pt x="66" y="26"/>
                </a:lnTo>
                <a:lnTo>
                  <a:pt x="52" y="24"/>
                </a:lnTo>
                <a:lnTo>
                  <a:pt x="52" y="24"/>
                </a:lnTo>
                <a:lnTo>
                  <a:pt x="34" y="26"/>
                </a:lnTo>
                <a:lnTo>
                  <a:pt x="18" y="32"/>
                </a:lnTo>
                <a:lnTo>
                  <a:pt x="10" y="10"/>
                </a:lnTo>
                <a:lnTo>
                  <a:pt x="10" y="10"/>
                </a:lnTo>
                <a:lnTo>
                  <a:pt x="30" y="2"/>
                </a:lnTo>
                <a:lnTo>
                  <a:pt x="42" y="0"/>
                </a:lnTo>
                <a:lnTo>
                  <a:pt x="56" y="0"/>
                </a:lnTo>
                <a:lnTo>
                  <a:pt x="56" y="0"/>
                </a:lnTo>
                <a:lnTo>
                  <a:pt x="70" y="0"/>
                </a:lnTo>
                <a:lnTo>
                  <a:pt x="80" y="4"/>
                </a:lnTo>
                <a:lnTo>
                  <a:pt x="90" y="8"/>
                </a:lnTo>
                <a:lnTo>
                  <a:pt x="98" y="14"/>
                </a:lnTo>
                <a:lnTo>
                  <a:pt x="104" y="20"/>
                </a:lnTo>
                <a:lnTo>
                  <a:pt x="108" y="30"/>
                </a:lnTo>
                <a:lnTo>
                  <a:pt x="110" y="40"/>
                </a:lnTo>
                <a:lnTo>
                  <a:pt x="110" y="52"/>
                </a:lnTo>
                <a:lnTo>
                  <a:pt x="110" y="124"/>
                </a:lnTo>
                <a:lnTo>
                  <a:pt x="82" y="124"/>
                </a:lnTo>
                <a:close/>
                <a:moveTo>
                  <a:pt x="84" y="72"/>
                </a:moveTo>
                <a:lnTo>
                  <a:pt x="84" y="72"/>
                </a:lnTo>
                <a:lnTo>
                  <a:pt x="70" y="70"/>
                </a:lnTo>
                <a:lnTo>
                  <a:pt x="56" y="68"/>
                </a:lnTo>
                <a:lnTo>
                  <a:pt x="56" y="68"/>
                </a:lnTo>
                <a:lnTo>
                  <a:pt x="44" y="70"/>
                </a:lnTo>
                <a:lnTo>
                  <a:pt x="34" y="72"/>
                </a:lnTo>
                <a:lnTo>
                  <a:pt x="30" y="78"/>
                </a:lnTo>
                <a:lnTo>
                  <a:pt x="28" y="86"/>
                </a:lnTo>
                <a:lnTo>
                  <a:pt x="28" y="88"/>
                </a:lnTo>
                <a:lnTo>
                  <a:pt x="28" y="88"/>
                </a:lnTo>
                <a:lnTo>
                  <a:pt x="30" y="94"/>
                </a:lnTo>
                <a:lnTo>
                  <a:pt x="34" y="100"/>
                </a:lnTo>
                <a:lnTo>
                  <a:pt x="42" y="104"/>
                </a:lnTo>
                <a:lnTo>
                  <a:pt x="50" y="106"/>
                </a:lnTo>
                <a:lnTo>
                  <a:pt x="50" y="106"/>
                </a:lnTo>
                <a:lnTo>
                  <a:pt x="64" y="104"/>
                </a:lnTo>
                <a:lnTo>
                  <a:pt x="74" y="98"/>
                </a:lnTo>
                <a:lnTo>
                  <a:pt x="80" y="90"/>
                </a:lnTo>
                <a:lnTo>
                  <a:pt x="82" y="86"/>
                </a:lnTo>
                <a:lnTo>
                  <a:pt x="84" y="80"/>
                </a:lnTo>
                <a:lnTo>
                  <a:pt x="84" y="7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8" name="Freeform 209"/>
          <p:cNvSpPr>
            <a:spLocks/>
          </p:cNvSpPr>
          <p:nvPr userDrawn="1"/>
        </p:nvSpPr>
        <p:spPr bwMode="auto">
          <a:xfrm>
            <a:off x="2565400" y="1208088"/>
            <a:ext cx="147638" cy="169862"/>
          </a:xfrm>
          <a:custGeom>
            <a:avLst/>
            <a:gdLst>
              <a:gd name="T0" fmla="*/ 0 w 110"/>
              <a:gd name="T1" fmla="*/ 4 h 126"/>
              <a:gd name="T2" fmla="*/ 28 w 110"/>
              <a:gd name="T3" fmla="*/ 4 h 126"/>
              <a:gd name="T4" fmla="*/ 28 w 110"/>
              <a:gd name="T5" fmla="*/ 22 h 126"/>
              <a:gd name="T6" fmla="*/ 28 w 110"/>
              <a:gd name="T7" fmla="*/ 22 h 126"/>
              <a:gd name="T8" fmla="*/ 34 w 110"/>
              <a:gd name="T9" fmla="*/ 14 h 126"/>
              <a:gd name="T10" fmla="*/ 42 w 110"/>
              <a:gd name="T11" fmla="*/ 8 h 126"/>
              <a:gd name="T12" fmla="*/ 52 w 110"/>
              <a:gd name="T13" fmla="*/ 2 h 126"/>
              <a:gd name="T14" fmla="*/ 66 w 110"/>
              <a:gd name="T15" fmla="*/ 0 h 126"/>
              <a:gd name="T16" fmla="*/ 66 w 110"/>
              <a:gd name="T17" fmla="*/ 0 h 126"/>
              <a:gd name="T18" fmla="*/ 76 w 110"/>
              <a:gd name="T19" fmla="*/ 2 h 126"/>
              <a:gd name="T20" fmla="*/ 84 w 110"/>
              <a:gd name="T21" fmla="*/ 4 h 126"/>
              <a:gd name="T22" fmla="*/ 92 w 110"/>
              <a:gd name="T23" fmla="*/ 8 h 126"/>
              <a:gd name="T24" fmla="*/ 98 w 110"/>
              <a:gd name="T25" fmla="*/ 14 h 126"/>
              <a:gd name="T26" fmla="*/ 102 w 110"/>
              <a:gd name="T27" fmla="*/ 20 h 126"/>
              <a:gd name="T28" fmla="*/ 106 w 110"/>
              <a:gd name="T29" fmla="*/ 28 h 126"/>
              <a:gd name="T30" fmla="*/ 108 w 110"/>
              <a:gd name="T31" fmla="*/ 38 h 126"/>
              <a:gd name="T32" fmla="*/ 110 w 110"/>
              <a:gd name="T33" fmla="*/ 48 h 126"/>
              <a:gd name="T34" fmla="*/ 110 w 110"/>
              <a:gd name="T35" fmla="*/ 126 h 126"/>
              <a:gd name="T36" fmla="*/ 82 w 110"/>
              <a:gd name="T37" fmla="*/ 126 h 126"/>
              <a:gd name="T38" fmla="*/ 82 w 110"/>
              <a:gd name="T39" fmla="*/ 56 h 126"/>
              <a:gd name="T40" fmla="*/ 82 w 110"/>
              <a:gd name="T41" fmla="*/ 56 h 126"/>
              <a:gd name="T42" fmla="*/ 80 w 110"/>
              <a:gd name="T43" fmla="*/ 44 h 126"/>
              <a:gd name="T44" fmla="*/ 74 w 110"/>
              <a:gd name="T45" fmla="*/ 34 h 126"/>
              <a:gd name="T46" fmla="*/ 66 w 110"/>
              <a:gd name="T47" fmla="*/ 28 h 126"/>
              <a:gd name="T48" fmla="*/ 56 w 110"/>
              <a:gd name="T49" fmla="*/ 26 h 126"/>
              <a:gd name="T50" fmla="*/ 56 w 110"/>
              <a:gd name="T51" fmla="*/ 26 h 126"/>
              <a:gd name="T52" fmla="*/ 44 w 110"/>
              <a:gd name="T53" fmla="*/ 28 h 126"/>
              <a:gd name="T54" fmla="*/ 36 w 110"/>
              <a:gd name="T55" fmla="*/ 34 h 126"/>
              <a:gd name="T56" fmla="*/ 30 w 110"/>
              <a:gd name="T57" fmla="*/ 44 h 126"/>
              <a:gd name="T58" fmla="*/ 28 w 110"/>
              <a:gd name="T59" fmla="*/ 56 h 126"/>
              <a:gd name="T60" fmla="*/ 28 w 110"/>
              <a:gd name="T61" fmla="*/ 126 h 126"/>
              <a:gd name="T62" fmla="*/ 0 w 110"/>
              <a:gd name="T63" fmla="*/ 126 h 126"/>
              <a:gd name="T64" fmla="*/ 0 w 110"/>
              <a:gd name="T65" fmla="*/ 4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0" h="126">
                <a:moveTo>
                  <a:pt x="0" y="4"/>
                </a:moveTo>
                <a:lnTo>
                  <a:pt x="28" y="4"/>
                </a:lnTo>
                <a:lnTo>
                  <a:pt x="28" y="22"/>
                </a:lnTo>
                <a:lnTo>
                  <a:pt x="28" y="22"/>
                </a:lnTo>
                <a:lnTo>
                  <a:pt x="34" y="14"/>
                </a:lnTo>
                <a:lnTo>
                  <a:pt x="42" y="8"/>
                </a:lnTo>
                <a:lnTo>
                  <a:pt x="52" y="2"/>
                </a:lnTo>
                <a:lnTo>
                  <a:pt x="66" y="0"/>
                </a:lnTo>
                <a:lnTo>
                  <a:pt x="66" y="0"/>
                </a:lnTo>
                <a:lnTo>
                  <a:pt x="76" y="2"/>
                </a:lnTo>
                <a:lnTo>
                  <a:pt x="84" y="4"/>
                </a:lnTo>
                <a:lnTo>
                  <a:pt x="92" y="8"/>
                </a:lnTo>
                <a:lnTo>
                  <a:pt x="98" y="14"/>
                </a:lnTo>
                <a:lnTo>
                  <a:pt x="102" y="20"/>
                </a:lnTo>
                <a:lnTo>
                  <a:pt x="106" y="28"/>
                </a:lnTo>
                <a:lnTo>
                  <a:pt x="108" y="38"/>
                </a:lnTo>
                <a:lnTo>
                  <a:pt x="110" y="48"/>
                </a:lnTo>
                <a:lnTo>
                  <a:pt x="110" y="126"/>
                </a:lnTo>
                <a:lnTo>
                  <a:pt x="82" y="126"/>
                </a:lnTo>
                <a:lnTo>
                  <a:pt x="82" y="56"/>
                </a:lnTo>
                <a:lnTo>
                  <a:pt x="82" y="56"/>
                </a:lnTo>
                <a:lnTo>
                  <a:pt x="80" y="44"/>
                </a:lnTo>
                <a:lnTo>
                  <a:pt x="74" y="34"/>
                </a:lnTo>
                <a:lnTo>
                  <a:pt x="66" y="28"/>
                </a:lnTo>
                <a:lnTo>
                  <a:pt x="56" y="26"/>
                </a:lnTo>
                <a:lnTo>
                  <a:pt x="56" y="26"/>
                </a:lnTo>
                <a:lnTo>
                  <a:pt x="44" y="28"/>
                </a:lnTo>
                <a:lnTo>
                  <a:pt x="36" y="34"/>
                </a:lnTo>
                <a:lnTo>
                  <a:pt x="30" y="44"/>
                </a:lnTo>
                <a:lnTo>
                  <a:pt x="28" y="56"/>
                </a:lnTo>
                <a:lnTo>
                  <a:pt x="28" y="126"/>
                </a:lnTo>
                <a:lnTo>
                  <a:pt x="0" y="126"/>
                </a:lnTo>
                <a:lnTo>
                  <a:pt x="0" y="4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9" name="Freeform 210"/>
          <p:cNvSpPr>
            <a:spLocks noEditPoints="1"/>
          </p:cNvSpPr>
          <p:nvPr userDrawn="1"/>
        </p:nvSpPr>
        <p:spPr bwMode="auto">
          <a:xfrm>
            <a:off x="2874963" y="1211263"/>
            <a:ext cx="150812" cy="168275"/>
          </a:xfrm>
          <a:custGeom>
            <a:avLst/>
            <a:gdLst>
              <a:gd name="T0" fmla="*/ 84 w 112"/>
              <a:gd name="T1" fmla="*/ 108 h 126"/>
              <a:gd name="T2" fmla="*/ 76 w 112"/>
              <a:gd name="T3" fmla="*/ 116 h 126"/>
              <a:gd name="T4" fmla="*/ 56 w 112"/>
              <a:gd name="T5" fmla="*/ 126 h 126"/>
              <a:gd name="T6" fmla="*/ 44 w 112"/>
              <a:gd name="T7" fmla="*/ 126 h 126"/>
              <a:gd name="T8" fmla="*/ 28 w 112"/>
              <a:gd name="T9" fmla="*/ 124 h 126"/>
              <a:gd name="T10" fmla="*/ 14 w 112"/>
              <a:gd name="T11" fmla="*/ 116 h 126"/>
              <a:gd name="T12" fmla="*/ 4 w 112"/>
              <a:gd name="T13" fmla="*/ 104 h 126"/>
              <a:gd name="T14" fmla="*/ 0 w 112"/>
              <a:gd name="T15" fmla="*/ 88 h 126"/>
              <a:gd name="T16" fmla="*/ 0 w 112"/>
              <a:gd name="T17" fmla="*/ 88 h 126"/>
              <a:gd name="T18" fmla="*/ 4 w 112"/>
              <a:gd name="T19" fmla="*/ 70 h 126"/>
              <a:gd name="T20" fmla="*/ 14 w 112"/>
              <a:gd name="T21" fmla="*/ 58 h 126"/>
              <a:gd name="T22" fmla="*/ 30 w 112"/>
              <a:gd name="T23" fmla="*/ 50 h 126"/>
              <a:gd name="T24" fmla="*/ 50 w 112"/>
              <a:gd name="T25" fmla="*/ 48 h 126"/>
              <a:gd name="T26" fmla="*/ 68 w 112"/>
              <a:gd name="T27" fmla="*/ 50 h 126"/>
              <a:gd name="T28" fmla="*/ 84 w 112"/>
              <a:gd name="T29" fmla="*/ 50 h 126"/>
              <a:gd name="T30" fmla="*/ 82 w 112"/>
              <a:gd name="T31" fmla="*/ 40 h 126"/>
              <a:gd name="T32" fmla="*/ 76 w 112"/>
              <a:gd name="T33" fmla="*/ 32 h 126"/>
              <a:gd name="T34" fmla="*/ 54 w 112"/>
              <a:gd name="T35" fmla="*/ 24 h 126"/>
              <a:gd name="T36" fmla="*/ 34 w 112"/>
              <a:gd name="T37" fmla="*/ 26 h 126"/>
              <a:gd name="T38" fmla="*/ 10 w 112"/>
              <a:gd name="T39" fmla="*/ 10 h 126"/>
              <a:gd name="T40" fmla="*/ 32 w 112"/>
              <a:gd name="T41" fmla="*/ 2 h 126"/>
              <a:gd name="T42" fmla="*/ 58 w 112"/>
              <a:gd name="T43" fmla="*/ 0 h 126"/>
              <a:gd name="T44" fmla="*/ 70 w 112"/>
              <a:gd name="T45" fmla="*/ 0 h 126"/>
              <a:gd name="T46" fmla="*/ 90 w 112"/>
              <a:gd name="T47" fmla="*/ 8 h 126"/>
              <a:gd name="T48" fmla="*/ 104 w 112"/>
              <a:gd name="T49" fmla="*/ 20 h 126"/>
              <a:gd name="T50" fmla="*/ 110 w 112"/>
              <a:gd name="T51" fmla="*/ 40 h 126"/>
              <a:gd name="T52" fmla="*/ 112 w 112"/>
              <a:gd name="T53" fmla="*/ 124 h 126"/>
              <a:gd name="T54" fmla="*/ 84 w 112"/>
              <a:gd name="T55" fmla="*/ 72 h 126"/>
              <a:gd name="T56" fmla="*/ 72 w 112"/>
              <a:gd name="T57" fmla="*/ 70 h 126"/>
              <a:gd name="T58" fmla="*/ 56 w 112"/>
              <a:gd name="T59" fmla="*/ 68 h 126"/>
              <a:gd name="T60" fmla="*/ 36 w 112"/>
              <a:gd name="T61" fmla="*/ 72 h 126"/>
              <a:gd name="T62" fmla="*/ 28 w 112"/>
              <a:gd name="T63" fmla="*/ 86 h 126"/>
              <a:gd name="T64" fmla="*/ 28 w 112"/>
              <a:gd name="T65" fmla="*/ 88 h 126"/>
              <a:gd name="T66" fmla="*/ 34 w 112"/>
              <a:gd name="T67" fmla="*/ 100 h 126"/>
              <a:gd name="T68" fmla="*/ 52 w 112"/>
              <a:gd name="T69" fmla="*/ 106 h 126"/>
              <a:gd name="T70" fmla="*/ 64 w 112"/>
              <a:gd name="T71" fmla="*/ 104 h 126"/>
              <a:gd name="T72" fmla="*/ 82 w 112"/>
              <a:gd name="T73" fmla="*/ 90 h 126"/>
              <a:gd name="T74" fmla="*/ 84 w 112"/>
              <a:gd name="T75" fmla="*/ 8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2" h="126">
                <a:moveTo>
                  <a:pt x="84" y="124"/>
                </a:moveTo>
                <a:lnTo>
                  <a:pt x="84" y="108"/>
                </a:lnTo>
                <a:lnTo>
                  <a:pt x="84" y="108"/>
                </a:lnTo>
                <a:lnTo>
                  <a:pt x="76" y="116"/>
                </a:lnTo>
                <a:lnTo>
                  <a:pt x="68" y="122"/>
                </a:lnTo>
                <a:lnTo>
                  <a:pt x="56" y="126"/>
                </a:lnTo>
                <a:lnTo>
                  <a:pt x="44" y="126"/>
                </a:lnTo>
                <a:lnTo>
                  <a:pt x="44" y="126"/>
                </a:lnTo>
                <a:lnTo>
                  <a:pt x="36" y="126"/>
                </a:lnTo>
                <a:lnTo>
                  <a:pt x="28" y="124"/>
                </a:lnTo>
                <a:lnTo>
                  <a:pt x="20" y="120"/>
                </a:lnTo>
                <a:lnTo>
                  <a:pt x="14" y="116"/>
                </a:lnTo>
                <a:lnTo>
                  <a:pt x="8" y="112"/>
                </a:lnTo>
                <a:lnTo>
                  <a:pt x="4" y="104"/>
                </a:lnTo>
                <a:lnTo>
                  <a:pt x="2" y="98"/>
                </a:lnTo>
                <a:lnTo>
                  <a:pt x="0" y="88"/>
                </a:lnTo>
                <a:lnTo>
                  <a:pt x="0" y="88"/>
                </a:lnTo>
                <a:lnTo>
                  <a:pt x="0" y="88"/>
                </a:lnTo>
                <a:lnTo>
                  <a:pt x="2" y="78"/>
                </a:lnTo>
                <a:lnTo>
                  <a:pt x="4" y="70"/>
                </a:lnTo>
                <a:lnTo>
                  <a:pt x="8" y="64"/>
                </a:lnTo>
                <a:lnTo>
                  <a:pt x="14" y="58"/>
                </a:lnTo>
                <a:lnTo>
                  <a:pt x="22" y="54"/>
                </a:lnTo>
                <a:lnTo>
                  <a:pt x="30" y="50"/>
                </a:lnTo>
                <a:lnTo>
                  <a:pt x="40" y="48"/>
                </a:lnTo>
                <a:lnTo>
                  <a:pt x="50" y="48"/>
                </a:lnTo>
                <a:lnTo>
                  <a:pt x="50" y="48"/>
                </a:lnTo>
                <a:lnTo>
                  <a:pt x="68" y="50"/>
                </a:lnTo>
                <a:lnTo>
                  <a:pt x="84" y="54"/>
                </a:lnTo>
                <a:lnTo>
                  <a:pt x="84" y="50"/>
                </a:lnTo>
                <a:lnTo>
                  <a:pt x="84" y="50"/>
                </a:lnTo>
                <a:lnTo>
                  <a:pt x="82" y="40"/>
                </a:lnTo>
                <a:lnTo>
                  <a:pt x="80" y="36"/>
                </a:lnTo>
                <a:lnTo>
                  <a:pt x="76" y="32"/>
                </a:lnTo>
                <a:lnTo>
                  <a:pt x="66" y="26"/>
                </a:lnTo>
                <a:lnTo>
                  <a:pt x="54" y="24"/>
                </a:lnTo>
                <a:lnTo>
                  <a:pt x="54" y="24"/>
                </a:lnTo>
                <a:lnTo>
                  <a:pt x="34" y="26"/>
                </a:lnTo>
                <a:lnTo>
                  <a:pt x="18" y="32"/>
                </a:lnTo>
                <a:lnTo>
                  <a:pt x="10" y="10"/>
                </a:lnTo>
                <a:lnTo>
                  <a:pt x="10" y="10"/>
                </a:lnTo>
                <a:lnTo>
                  <a:pt x="32" y="2"/>
                </a:lnTo>
                <a:lnTo>
                  <a:pt x="44" y="0"/>
                </a:lnTo>
                <a:lnTo>
                  <a:pt x="58" y="0"/>
                </a:lnTo>
                <a:lnTo>
                  <a:pt x="58" y="0"/>
                </a:lnTo>
                <a:lnTo>
                  <a:pt x="70" y="0"/>
                </a:lnTo>
                <a:lnTo>
                  <a:pt x="82" y="4"/>
                </a:lnTo>
                <a:lnTo>
                  <a:pt x="90" y="8"/>
                </a:lnTo>
                <a:lnTo>
                  <a:pt x="98" y="14"/>
                </a:lnTo>
                <a:lnTo>
                  <a:pt x="104" y="20"/>
                </a:lnTo>
                <a:lnTo>
                  <a:pt x="108" y="30"/>
                </a:lnTo>
                <a:lnTo>
                  <a:pt x="110" y="40"/>
                </a:lnTo>
                <a:lnTo>
                  <a:pt x="112" y="52"/>
                </a:lnTo>
                <a:lnTo>
                  <a:pt x="112" y="124"/>
                </a:lnTo>
                <a:lnTo>
                  <a:pt x="84" y="124"/>
                </a:lnTo>
                <a:close/>
                <a:moveTo>
                  <a:pt x="84" y="72"/>
                </a:moveTo>
                <a:lnTo>
                  <a:pt x="84" y="72"/>
                </a:lnTo>
                <a:lnTo>
                  <a:pt x="72" y="70"/>
                </a:lnTo>
                <a:lnTo>
                  <a:pt x="56" y="68"/>
                </a:lnTo>
                <a:lnTo>
                  <a:pt x="56" y="68"/>
                </a:lnTo>
                <a:lnTo>
                  <a:pt x="44" y="70"/>
                </a:lnTo>
                <a:lnTo>
                  <a:pt x="36" y="72"/>
                </a:lnTo>
                <a:lnTo>
                  <a:pt x="30" y="78"/>
                </a:lnTo>
                <a:lnTo>
                  <a:pt x="28" y="86"/>
                </a:lnTo>
                <a:lnTo>
                  <a:pt x="28" y="88"/>
                </a:lnTo>
                <a:lnTo>
                  <a:pt x="28" y="88"/>
                </a:lnTo>
                <a:lnTo>
                  <a:pt x="30" y="94"/>
                </a:lnTo>
                <a:lnTo>
                  <a:pt x="34" y="100"/>
                </a:lnTo>
                <a:lnTo>
                  <a:pt x="42" y="104"/>
                </a:lnTo>
                <a:lnTo>
                  <a:pt x="52" y="106"/>
                </a:lnTo>
                <a:lnTo>
                  <a:pt x="52" y="106"/>
                </a:lnTo>
                <a:lnTo>
                  <a:pt x="64" y="104"/>
                </a:lnTo>
                <a:lnTo>
                  <a:pt x="74" y="98"/>
                </a:lnTo>
                <a:lnTo>
                  <a:pt x="82" y="90"/>
                </a:lnTo>
                <a:lnTo>
                  <a:pt x="84" y="86"/>
                </a:lnTo>
                <a:lnTo>
                  <a:pt x="84" y="80"/>
                </a:lnTo>
                <a:lnTo>
                  <a:pt x="84" y="7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" name="Freeform 211"/>
          <p:cNvSpPr>
            <a:spLocks/>
          </p:cNvSpPr>
          <p:nvPr userDrawn="1"/>
        </p:nvSpPr>
        <p:spPr bwMode="auto">
          <a:xfrm>
            <a:off x="3070225" y="1168400"/>
            <a:ext cx="101600" cy="211138"/>
          </a:xfrm>
          <a:custGeom>
            <a:avLst/>
            <a:gdLst>
              <a:gd name="T0" fmla="*/ 16 w 76"/>
              <a:gd name="T1" fmla="*/ 122 h 158"/>
              <a:gd name="T2" fmla="*/ 16 w 76"/>
              <a:gd name="T3" fmla="*/ 58 h 158"/>
              <a:gd name="T4" fmla="*/ 0 w 76"/>
              <a:gd name="T5" fmla="*/ 58 h 158"/>
              <a:gd name="T6" fmla="*/ 0 w 76"/>
              <a:gd name="T7" fmla="*/ 34 h 158"/>
              <a:gd name="T8" fmla="*/ 16 w 76"/>
              <a:gd name="T9" fmla="*/ 34 h 158"/>
              <a:gd name="T10" fmla="*/ 16 w 76"/>
              <a:gd name="T11" fmla="*/ 0 h 158"/>
              <a:gd name="T12" fmla="*/ 44 w 76"/>
              <a:gd name="T13" fmla="*/ 0 h 158"/>
              <a:gd name="T14" fmla="*/ 44 w 76"/>
              <a:gd name="T15" fmla="*/ 34 h 158"/>
              <a:gd name="T16" fmla="*/ 76 w 76"/>
              <a:gd name="T17" fmla="*/ 34 h 158"/>
              <a:gd name="T18" fmla="*/ 76 w 76"/>
              <a:gd name="T19" fmla="*/ 58 h 158"/>
              <a:gd name="T20" fmla="*/ 44 w 76"/>
              <a:gd name="T21" fmla="*/ 58 h 158"/>
              <a:gd name="T22" fmla="*/ 44 w 76"/>
              <a:gd name="T23" fmla="*/ 118 h 158"/>
              <a:gd name="T24" fmla="*/ 44 w 76"/>
              <a:gd name="T25" fmla="*/ 118 h 158"/>
              <a:gd name="T26" fmla="*/ 44 w 76"/>
              <a:gd name="T27" fmla="*/ 124 h 158"/>
              <a:gd name="T28" fmla="*/ 48 w 76"/>
              <a:gd name="T29" fmla="*/ 130 h 158"/>
              <a:gd name="T30" fmla="*/ 52 w 76"/>
              <a:gd name="T31" fmla="*/ 132 h 158"/>
              <a:gd name="T32" fmla="*/ 58 w 76"/>
              <a:gd name="T33" fmla="*/ 132 h 158"/>
              <a:gd name="T34" fmla="*/ 58 w 76"/>
              <a:gd name="T35" fmla="*/ 132 h 158"/>
              <a:gd name="T36" fmla="*/ 68 w 76"/>
              <a:gd name="T37" fmla="*/ 132 h 158"/>
              <a:gd name="T38" fmla="*/ 76 w 76"/>
              <a:gd name="T39" fmla="*/ 128 h 158"/>
              <a:gd name="T40" fmla="*/ 76 w 76"/>
              <a:gd name="T41" fmla="*/ 152 h 158"/>
              <a:gd name="T42" fmla="*/ 76 w 76"/>
              <a:gd name="T43" fmla="*/ 152 h 158"/>
              <a:gd name="T44" fmla="*/ 64 w 76"/>
              <a:gd name="T45" fmla="*/ 156 h 158"/>
              <a:gd name="T46" fmla="*/ 50 w 76"/>
              <a:gd name="T47" fmla="*/ 158 h 158"/>
              <a:gd name="T48" fmla="*/ 50 w 76"/>
              <a:gd name="T49" fmla="*/ 158 h 158"/>
              <a:gd name="T50" fmla="*/ 36 w 76"/>
              <a:gd name="T51" fmla="*/ 156 h 158"/>
              <a:gd name="T52" fmla="*/ 30 w 76"/>
              <a:gd name="T53" fmla="*/ 154 h 158"/>
              <a:gd name="T54" fmla="*/ 26 w 76"/>
              <a:gd name="T55" fmla="*/ 150 h 158"/>
              <a:gd name="T56" fmla="*/ 20 w 76"/>
              <a:gd name="T57" fmla="*/ 146 h 158"/>
              <a:gd name="T58" fmla="*/ 18 w 76"/>
              <a:gd name="T59" fmla="*/ 140 h 158"/>
              <a:gd name="T60" fmla="*/ 16 w 76"/>
              <a:gd name="T61" fmla="*/ 132 h 158"/>
              <a:gd name="T62" fmla="*/ 16 w 76"/>
              <a:gd name="T63" fmla="*/ 122 h 158"/>
              <a:gd name="T64" fmla="*/ 16 w 76"/>
              <a:gd name="T65" fmla="*/ 122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6" h="158">
                <a:moveTo>
                  <a:pt x="16" y="122"/>
                </a:moveTo>
                <a:lnTo>
                  <a:pt x="16" y="58"/>
                </a:lnTo>
                <a:lnTo>
                  <a:pt x="0" y="58"/>
                </a:lnTo>
                <a:lnTo>
                  <a:pt x="0" y="34"/>
                </a:lnTo>
                <a:lnTo>
                  <a:pt x="16" y="34"/>
                </a:lnTo>
                <a:lnTo>
                  <a:pt x="16" y="0"/>
                </a:lnTo>
                <a:lnTo>
                  <a:pt x="44" y="0"/>
                </a:lnTo>
                <a:lnTo>
                  <a:pt x="44" y="34"/>
                </a:lnTo>
                <a:lnTo>
                  <a:pt x="76" y="34"/>
                </a:lnTo>
                <a:lnTo>
                  <a:pt x="76" y="58"/>
                </a:lnTo>
                <a:lnTo>
                  <a:pt x="44" y="58"/>
                </a:lnTo>
                <a:lnTo>
                  <a:pt x="44" y="118"/>
                </a:lnTo>
                <a:lnTo>
                  <a:pt x="44" y="118"/>
                </a:lnTo>
                <a:lnTo>
                  <a:pt x="44" y="124"/>
                </a:lnTo>
                <a:lnTo>
                  <a:pt x="48" y="130"/>
                </a:lnTo>
                <a:lnTo>
                  <a:pt x="52" y="132"/>
                </a:lnTo>
                <a:lnTo>
                  <a:pt x="58" y="132"/>
                </a:lnTo>
                <a:lnTo>
                  <a:pt x="58" y="132"/>
                </a:lnTo>
                <a:lnTo>
                  <a:pt x="68" y="132"/>
                </a:lnTo>
                <a:lnTo>
                  <a:pt x="76" y="128"/>
                </a:lnTo>
                <a:lnTo>
                  <a:pt x="76" y="152"/>
                </a:lnTo>
                <a:lnTo>
                  <a:pt x="76" y="152"/>
                </a:lnTo>
                <a:lnTo>
                  <a:pt x="64" y="156"/>
                </a:lnTo>
                <a:lnTo>
                  <a:pt x="50" y="158"/>
                </a:lnTo>
                <a:lnTo>
                  <a:pt x="50" y="158"/>
                </a:lnTo>
                <a:lnTo>
                  <a:pt x="36" y="156"/>
                </a:lnTo>
                <a:lnTo>
                  <a:pt x="30" y="154"/>
                </a:lnTo>
                <a:lnTo>
                  <a:pt x="26" y="150"/>
                </a:lnTo>
                <a:lnTo>
                  <a:pt x="20" y="146"/>
                </a:lnTo>
                <a:lnTo>
                  <a:pt x="18" y="140"/>
                </a:lnTo>
                <a:lnTo>
                  <a:pt x="16" y="132"/>
                </a:lnTo>
                <a:lnTo>
                  <a:pt x="16" y="122"/>
                </a:lnTo>
                <a:lnTo>
                  <a:pt x="16" y="12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" name="Freeform 212"/>
          <p:cNvSpPr>
            <a:spLocks noEditPoints="1"/>
          </p:cNvSpPr>
          <p:nvPr userDrawn="1"/>
        </p:nvSpPr>
        <p:spPr bwMode="auto">
          <a:xfrm>
            <a:off x="3213100" y="1208088"/>
            <a:ext cx="173038" cy="171450"/>
          </a:xfrm>
          <a:custGeom>
            <a:avLst/>
            <a:gdLst>
              <a:gd name="T0" fmla="*/ 0 w 130"/>
              <a:gd name="T1" fmla="*/ 64 h 128"/>
              <a:gd name="T2" fmla="*/ 2 w 130"/>
              <a:gd name="T3" fmla="*/ 52 h 128"/>
              <a:gd name="T4" fmla="*/ 10 w 130"/>
              <a:gd name="T5" fmla="*/ 30 h 128"/>
              <a:gd name="T6" fmla="*/ 28 w 130"/>
              <a:gd name="T7" fmla="*/ 12 h 128"/>
              <a:gd name="T8" fmla="*/ 52 w 130"/>
              <a:gd name="T9" fmla="*/ 2 h 128"/>
              <a:gd name="T10" fmla="*/ 66 w 130"/>
              <a:gd name="T11" fmla="*/ 0 h 128"/>
              <a:gd name="T12" fmla="*/ 92 w 130"/>
              <a:gd name="T13" fmla="*/ 6 h 128"/>
              <a:gd name="T14" fmla="*/ 112 w 130"/>
              <a:gd name="T15" fmla="*/ 20 h 128"/>
              <a:gd name="T16" fmla="*/ 126 w 130"/>
              <a:gd name="T17" fmla="*/ 40 h 128"/>
              <a:gd name="T18" fmla="*/ 130 w 130"/>
              <a:gd name="T19" fmla="*/ 64 h 128"/>
              <a:gd name="T20" fmla="*/ 130 w 130"/>
              <a:gd name="T21" fmla="*/ 64 h 128"/>
              <a:gd name="T22" fmla="*/ 126 w 130"/>
              <a:gd name="T23" fmla="*/ 90 h 128"/>
              <a:gd name="T24" fmla="*/ 112 w 130"/>
              <a:gd name="T25" fmla="*/ 110 h 128"/>
              <a:gd name="T26" fmla="*/ 92 w 130"/>
              <a:gd name="T27" fmla="*/ 124 h 128"/>
              <a:gd name="T28" fmla="*/ 66 w 130"/>
              <a:gd name="T29" fmla="*/ 128 h 128"/>
              <a:gd name="T30" fmla="*/ 52 w 130"/>
              <a:gd name="T31" fmla="*/ 128 h 128"/>
              <a:gd name="T32" fmla="*/ 28 w 130"/>
              <a:gd name="T33" fmla="*/ 118 h 128"/>
              <a:gd name="T34" fmla="*/ 10 w 130"/>
              <a:gd name="T35" fmla="*/ 100 h 128"/>
              <a:gd name="T36" fmla="*/ 2 w 130"/>
              <a:gd name="T37" fmla="*/ 78 h 128"/>
              <a:gd name="T38" fmla="*/ 0 w 130"/>
              <a:gd name="T39" fmla="*/ 66 h 128"/>
              <a:gd name="T40" fmla="*/ 102 w 130"/>
              <a:gd name="T41" fmla="*/ 64 h 128"/>
              <a:gd name="T42" fmla="*/ 102 w 130"/>
              <a:gd name="T43" fmla="*/ 56 h 128"/>
              <a:gd name="T44" fmla="*/ 96 w 130"/>
              <a:gd name="T45" fmla="*/ 42 h 128"/>
              <a:gd name="T46" fmla="*/ 86 w 130"/>
              <a:gd name="T47" fmla="*/ 32 h 128"/>
              <a:gd name="T48" fmla="*/ 72 w 130"/>
              <a:gd name="T49" fmla="*/ 26 h 128"/>
              <a:gd name="T50" fmla="*/ 66 w 130"/>
              <a:gd name="T51" fmla="*/ 26 h 128"/>
              <a:gd name="T52" fmla="*/ 50 w 130"/>
              <a:gd name="T53" fmla="*/ 28 h 128"/>
              <a:gd name="T54" fmla="*/ 38 w 130"/>
              <a:gd name="T55" fmla="*/ 36 h 128"/>
              <a:gd name="T56" fmla="*/ 30 w 130"/>
              <a:gd name="T57" fmla="*/ 50 h 128"/>
              <a:gd name="T58" fmla="*/ 28 w 130"/>
              <a:gd name="T59" fmla="*/ 64 h 128"/>
              <a:gd name="T60" fmla="*/ 28 w 130"/>
              <a:gd name="T61" fmla="*/ 64 h 128"/>
              <a:gd name="T62" fmla="*/ 30 w 130"/>
              <a:gd name="T63" fmla="*/ 80 h 128"/>
              <a:gd name="T64" fmla="*/ 38 w 130"/>
              <a:gd name="T65" fmla="*/ 92 h 128"/>
              <a:gd name="T66" fmla="*/ 50 w 130"/>
              <a:gd name="T67" fmla="*/ 102 h 128"/>
              <a:gd name="T68" fmla="*/ 66 w 130"/>
              <a:gd name="T69" fmla="*/ 104 h 128"/>
              <a:gd name="T70" fmla="*/ 74 w 130"/>
              <a:gd name="T71" fmla="*/ 104 h 128"/>
              <a:gd name="T72" fmla="*/ 88 w 130"/>
              <a:gd name="T73" fmla="*/ 98 h 128"/>
              <a:gd name="T74" fmla="*/ 96 w 130"/>
              <a:gd name="T75" fmla="*/ 86 h 128"/>
              <a:gd name="T76" fmla="*/ 102 w 130"/>
              <a:gd name="T77" fmla="*/ 74 h 128"/>
              <a:gd name="T78" fmla="*/ 102 w 130"/>
              <a:gd name="T79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0" h="128">
                <a:moveTo>
                  <a:pt x="0" y="66"/>
                </a:moveTo>
                <a:lnTo>
                  <a:pt x="0" y="64"/>
                </a:lnTo>
                <a:lnTo>
                  <a:pt x="0" y="64"/>
                </a:lnTo>
                <a:lnTo>
                  <a:pt x="2" y="52"/>
                </a:lnTo>
                <a:lnTo>
                  <a:pt x="4" y="40"/>
                </a:lnTo>
                <a:lnTo>
                  <a:pt x="10" y="30"/>
                </a:lnTo>
                <a:lnTo>
                  <a:pt x="18" y="20"/>
                </a:lnTo>
                <a:lnTo>
                  <a:pt x="28" y="12"/>
                </a:lnTo>
                <a:lnTo>
                  <a:pt x="40" y="6"/>
                </a:lnTo>
                <a:lnTo>
                  <a:pt x="52" y="2"/>
                </a:lnTo>
                <a:lnTo>
                  <a:pt x="66" y="0"/>
                </a:lnTo>
                <a:lnTo>
                  <a:pt x="66" y="0"/>
                </a:lnTo>
                <a:lnTo>
                  <a:pt x="80" y="2"/>
                </a:lnTo>
                <a:lnTo>
                  <a:pt x="92" y="6"/>
                </a:lnTo>
                <a:lnTo>
                  <a:pt x="102" y="12"/>
                </a:lnTo>
                <a:lnTo>
                  <a:pt x="112" y="20"/>
                </a:lnTo>
                <a:lnTo>
                  <a:pt x="120" y="28"/>
                </a:lnTo>
                <a:lnTo>
                  <a:pt x="126" y="40"/>
                </a:lnTo>
                <a:lnTo>
                  <a:pt x="130" y="52"/>
                </a:lnTo>
                <a:lnTo>
                  <a:pt x="130" y="64"/>
                </a:lnTo>
                <a:lnTo>
                  <a:pt x="130" y="64"/>
                </a:lnTo>
                <a:lnTo>
                  <a:pt x="130" y="64"/>
                </a:lnTo>
                <a:lnTo>
                  <a:pt x="130" y="78"/>
                </a:lnTo>
                <a:lnTo>
                  <a:pt x="126" y="90"/>
                </a:lnTo>
                <a:lnTo>
                  <a:pt x="120" y="100"/>
                </a:lnTo>
                <a:lnTo>
                  <a:pt x="112" y="110"/>
                </a:lnTo>
                <a:lnTo>
                  <a:pt x="102" y="118"/>
                </a:lnTo>
                <a:lnTo>
                  <a:pt x="92" y="124"/>
                </a:lnTo>
                <a:lnTo>
                  <a:pt x="78" y="128"/>
                </a:lnTo>
                <a:lnTo>
                  <a:pt x="66" y="128"/>
                </a:lnTo>
                <a:lnTo>
                  <a:pt x="66" y="128"/>
                </a:lnTo>
                <a:lnTo>
                  <a:pt x="52" y="128"/>
                </a:lnTo>
                <a:lnTo>
                  <a:pt x="40" y="124"/>
                </a:lnTo>
                <a:lnTo>
                  <a:pt x="28" y="118"/>
                </a:lnTo>
                <a:lnTo>
                  <a:pt x="18" y="110"/>
                </a:lnTo>
                <a:lnTo>
                  <a:pt x="10" y="100"/>
                </a:lnTo>
                <a:lnTo>
                  <a:pt x="4" y="90"/>
                </a:lnTo>
                <a:lnTo>
                  <a:pt x="2" y="78"/>
                </a:lnTo>
                <a:lnTo>
                  <a:pt x="0" y="66"/>
                </a:lnTo>
                <a:lnTo>
                  <a:pt x="0" y="66"/>
                </a:lnTo>
                <a:close/>
                <a:moveTo>
                  <a:pt x="102" y="66"/>
                </a:moveTo>
                <a:lnTo>
                  <a:pt x="102" y="64"/>
                </a:lnTo>
                <a:lnTo>
                  <a:pt x="102" y="64"/>
                </a:lnTo>
                <a:lnTo>
                  <a:pt x="102" y="56"/>
                </a:lnTo>
                <a:lnTo>
                  <a:pt x="100" y="50"/>
                </a:lnTo>
                <a:lnTo>
                  <a:pt x="96" y="42"/>
                </a:lnTo>
                <a:lnTo>
                  <a:pt x="92" y="38"/>
                </a:lnTo>
                <a:lnTo>
                  <a:pt x="86" y="32"/>
                </a:lnTo>
                <a:lnTo>
                  <a:pt x="80" y="28"/>
                </a:lnTo>
                <a:lnTo>
                  <a:pt x="72" y="26"/>
                </a:lnTo>
                <a:lnTo>
                  <a:pt x="66" y="26"/>
                </a:lnTo>
                <a:lnTo>
                  <a:pt x="66" y="26"/>
                </a:lnTo>
                <a:lnTo>
                  <a:pt x="56" y="26"/>
                </a:lnTo>
                <a:lnTo>
                  <a:pt x="50" y="28"/>
                </a:lnTo>
                <a:lnTo>
                  <a:pt x="44" y="32"/>
                </a:lnTo>
                <a:lnTo>
                  <a:pt x="38" y="36"/>
                </a:lnTo>
                <a:lnTo>
                  <a:pt x="34" y="42"/>
                </a:lnTo>
                <a:lnTo>
                  <a:pt x="30" y="50"/>
                </a:lnTo>
                <a:lnTo>
                  <a:pt x="28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28" y="72"/>
                </a:lnTo>
                <a:lnTo>
                  <a:pt x="30" y="80"/>
                </a:lnTo>
                <a:lnTo>
                  <a:pt x="34" y="86"/>
                </a:lnTo>
                <a:lnTo>
                  <a:pt x="38" y="92"/>
                </a:lnTo>
                <a:lnTo>
                  <a:pt x="44" y="98"/>
                </a:lnTo>
                <a:lnTo>
                  <a:pt x="50" y="102"/>
                </a:lnTo>
                <a:lnTo>
                  <a:pt x="58" y="104"/>
                </a:lnTo>
                <a:lnTo>
                  <a:pt x="66" y="104"/>
                </a:lnTo>
                <a:lnTo>
                  <a:pt x="66" y="104"/>
                </a:lnTo>
                <a:lnTo>
                  <a:pt x="74" y="104"/>
                </a:lnTo>
                <a:lnTo>
                  <a:pt x="80" y="102"/>
                </a:lnTo>
                <a:lnTo>
                  <a:pt x="88" y="98"/>
                </a:lnTo>
                <a:lnTo>
                  <a:pt x="92" y="92"/>
                </a:lnTo>
                <a:lnTo>
                  <a:pt x="96" y="86"/>
                </a:lnTo>
                <a:lnTo>
                  <a:pt x="100" y="80"/>
                </a:lnTo>
                <a:lnTo>
                  <a:pt x="102" y="74"/>
                </a:lnTo>
                <a:lnTo>
                  <a:pt x="102" y="66"/>
                </a:lnTo>
                <a:lnTo>
                  <a:pt x="102" y="6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" name="Freeform 213"/>
          <p:cNvSpPr>
            <a:spLocks/>
          </p:cNvSpPr>
          <p:nvPr userDrawn="1"/>
        </p:nvSpPr>
        <p:spPr bwMode="auto">
          <a:xfrm>
            <a:off x="3443288" y="1208088"/>
            <a:ext cx="247650" cy="169862"/>
          </a:xfrm>
          <a:custGeom>
            <a:avLst/>
            <a:gdLst>
              <a:gd name="T0" fmla="*/ 0 w 186"/>
              <a:gd name="T1" fmla="*/ 4 h 126"/>
              <a:gd name="T2" fmla="*/ 28 w 186"/>
              <a:gd name="T3" fmla="*/ 4 h 126"/>
              <a:gd name="T4" fmla="*/ 28 w 186"/>
              <a:gd name="T5" fmla="*/ 22 h 126"/>
              <a:gd name="T6" fmla="*/ 28 w 186"/>
              <a:gd name="T7" fmla="*/ 22 h 126"/>
              <a:gd name="T8" fmla="*/ 34 w 186"/>
              <a:gd name="T9" fmla="*/ 14 h 126"/>
              <a:gd name="T10" fmla="*/ 42 w 186"/>
              <a:gd name="T11" fmla="*/ 8 h 126"/>
              <a:gd name="T12" fmla="*/ 52 w 186"/>
              <a:gd name="T13" fmla="*/ 2 h 126"/>
              <a:gd name="T14" fmla="*/ 66 w 186"/>
              <a:gd name="T15" fmla="*/ 0 h 126"/>
              <a:gd name="T16" fmla="*/ 66 w 186"/>
              <a:gd name="T17" fmla="*/ 0 h 126"/>
              <a:gd name="T18" fmla="*/ 78 w 186"/>
              <a:gd name="T19" fmla="*/ 2 h 126"/>
              <a:gd name="T20" fmla="*/ 88 w 186"/>
              <a:gd name="T21" fmla="*/ 6 h 126"/>
              <a:gd name="T22" fmla="*/ 96 w 186"/>
              <a:gd name="T23" fmla="*/ 14 h 126"/>
              <a:gd name="T24" fmla="*/ 102 w 186"/>
              <a:gd name="T25" fmla="*/ 22 h 126"/>
              <a:gd name="T26" fmla="*/ 102 w 186"/>
              <a:gd name="T27" fmla="*/ 22 h 126"/>
              <a:gd name="T28" fmla="*/ 110 w 186"/>
              <a:gd name="T29" fmla="*/ 14 h 126"/>
              <a:gd name="T30" fmla="*/ 120 w 186"/>
              <a:gd name="T31" fmla="*/ 6 h 126"/>
              <a:gd name="T32" fmla="*/ 130 w 186"/>
              <a:gd name="T33" fmla="*/ 2 h 126"/>
              <a:gd name="T34" fmla="*/ 144 w 186"/>
              <a:gd name="T35" fmla="*/ 0 h 126"/>
              <a:gd name="T36" fmla="*/ 144 w 186"/>
              <a:gd name="T37" fmla="*/ 0 h 126"/>
              <a:gd name="T38" fmla="*/ 152 w 186"/>
              <a:gd name="T39" fmla="*/ 2 h 126"/>
              <a:gd name="T40" fmla="*/ 162 w 186"/>
              <a:gd name="T41" fmla="*/ 4 h 126"/>
              <a:gd name="T42" fmla="*/ 168 w 186"/>
              <a:gd name="T43" fmla="*/ 8 h 126"/>
              <a:gd name="T44" fmla="*/ 174 w 186"/>
              <a:gd name="T45" fmla="*/ 14 h 126"/>
              <a:gd name="T46" fmla="*/ 180 w 186"/>
              <a:gd name="T47" fmla="*/ 20 h 126"/>
              <a:gd name="T48" fmla="*/ 184 w 186"/>
              <a:gd name="T49" fmla="*/ 28 h 126"/>
              <a:gd name="T50" fmla="*/ 186 w 186"/>
              <a:gd name="T51" fmla="*/ 38 h 126"/>
              <a:gd name="T52" fmla="*/ 186 w 186"/>
              <a:gd name="T53" fmla="*/ 48 h 126"/>
              <a:gd name="T54" fmla="*/ 186 w 186"/>
              <a:gd name="T55" fmla="*/ 126 h 126"/>
              <a:gd name="T56" fmla="*/ 158 w 186"/>
              <a:gd name="T57" fmla="*/ 126 h 126"/>
              <a:gd name="T58" fmla="*/ 158 w 186"/>
              <a:gd name="T59" fmla="*/ 56 h 126"/>
              <a:gd name="T60" fmla="*/ 158 w 186"/>
              <a:gd name="T61" fmla="*/ 56 h 126"/>
              <a:gd name="T62" fmla="*/ 156 w 186"/>
              <a:gd name="T63" fmla="*/ 44 h 126"/>
              <a:gd name="T64" fmla="*/ 152 w 186"/>
              <a:gd name="T65" fmla="*/ 34 h 126"/>
              <a:gd name="T66" fmla="*/ 144 w 186"/>
              <a:gd name="T67" fmla="*/ 28 h 126"/>
              <a:gd name="T68" fmla="*/ 134 w 186"/>
              <a:gd name="T69" fmla="*/ 26 h 126"/>
              <a:gd name="T70" fmla="*/ 134 w 186"/>
              <a:gd name="T71" fmla="*/ 26 h 126"/>
              <a:gd name="T72" fmla="*/ 122 w 186"/>
              <a:gd name="T73" fmla="*/ 28 h 126"/>
              <a:gd name="T74" fmla="*/ 114 w 186"/>
              <a:gd name="T75" fmla="*/ 34 h 126"/>
              <a:gd name="T76" fmla="*/ 110 w 186"/>
              <a:gd name="T77" fmla="*/ 44 h 126"/>
              <a:gd name="T78" fmla="*/ 108 w 186"/>
              <a:gd name="T79" fmla="*/ 56 h 126"/>
              <a:gd name="T80" fmla="*/ 108 w 186"/>
              <a:gd name="T81" fmla="*/ 126 h 126"/>
              <a:gd name="T82" fmla="*/ 80 w 186"/>
              <a:gd name="T83" fmla="*/ 126 h 126"/>
              <a:gd name="T84" fmla="*/ 80 w 186"/>
              <a:gd name="T85" fmla="*/ 56 h 126"/>
              <a:gd name="T86" fmla="*/ 80 w 186"/>
              <a:gd name="T87" fmla="*/ 56 h 126"/>
              <a:gd name="T88" fmla="*/ 78 w 186"/>
              <a:gd name="T89" fmla="*/ 44 h 126"/>
              <a:gd name="T90" fmla="*/ 72 w 186"/>
              <a:gd name="T91" fmla="*/ 34 h 126"/>
              <a:gd name="T92" fmla="*/ 64 w 186"/>
              <a:gd name="T93" fmla="*/ 28 h 126"/>
              <a:gd name="T94" fmla="*/ 54 w 186"/>
              <a:gd name="T95" fmla="*/ 26 h 126"/>
              <a:gd name="T96" fmla="*/ 54 w 186"/>
              <a:gd name="T97" fmla="*/ 26 h 126"/>
              <a:gd name="T98" fmla="*/ 44 w 186"/>
              <a:gd name="T99" fmla="*/ 28 h 126"/>
              <a:gd name="T100" fmla="*/ 36 w 186"/>
              <a:gd name="T101" fmla="*/ 34 h 126"/>
              <a:gd name="T102" fmla="*/ 30 w 186"/>
              <a:gd name="T103" fmla="*/ 44 h 126"/>
              <a:gd name="T104" fmla="*/ 28 w 186"/>
              <a:gd name="T105" fmla="*/ 56 h 126"/>
              <a:gd name="T106" fmla="*/ 28 w 186"/>
              <a:gd name="T107" fmla="*/ 126 h 126"/>
              <a:gd name="T108" fmla="*/ 0 w 186"/>
              <a:gd name="T109" fmla="*/ 126 h 126"/>
              <a:gd name="T110" fmla="*/ 0 w 186"/>
              <a:gd name="T111" fmla="*/ 4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6" h="126">
                <a:moveTo>
                  <a:pt x="0" y="4"/>
                </a:moveTo>
                <a:lnTo>
                  <a:pt x="28" y="4"/>
                </a:lnTo>
                <a:lnTo>
                  <a:pt x="28" y="22"/>
                </a:lnTo>
                <a:lnTo>
                  <a:pt x="28" y="22"/>
                </a:lnTo>
                <a:lnTo>
                  <a:pt x="34" y="14"/>
                </a:lnTo>
                <a:lnTo>
                  <a:pt x="42" y="8"/>
                </a:lnTo>
                <a:lnTo>
                  <a:pt x="52" y="2"/>
                </a:lnTo>
                <a:lnTo>
                  <a:pt x="66" y="0"/>
                </a:lnTo>
                <a:lnTo>
                  <a:pt x="66" y="0"/>
                </a:lnTo>
                <a:lnTo>
                  <a:pt x="78" y="2"/>
                </a:lnTo>
                <a:lnTo>
                  <a:pt x="88" y="6"/>
                </a:lnTo>
                <a:lnTo>
                  <a:pt x="96" y="14"/>
                </a:lnTo>
                <a:lnTo>
                  <a:pt x="102" y="22"/>
                </a:lnTo>
                <a:lnTo>
                  <a:pt x="102" y="22"/>
                </a:lnTo>
                <a:lnTo>
                  <a:pt x="110" y="14"/>
                </a:lnTo>
                <a:lnTo>
                  <a:pt x="120" y="6"/>
                </a:lnTo>
                <a:lnTo>
                  <a:pt x="130" y="2"/>
                </a:lnTo>
                <a:lnTo>
                  <a:pt x="144" y="0"/>
                </a:lnTo>
                <a:lnTo>
                  <a:pt x="144" y="0"/>
                </a:lnTo>
                <a:lnTo>
                  <a:pt x="152" y="2"/>
                </a:lnTo>
                <a:lnTo>
                  <a:pt x="162" y="4"/>
                </a:lnTo>
                <a:lnTo>
                  <a:pt x="168" y="8"/>
                </a:lnTo>
                <a:lnTo>
                  <a:pt x="174" y="14"/>
                </a:lnTo>
                <a:lnTo>
                  <a:pt x="180" y="20"/>
                </a:lnTo>
                <a:lnTo>
                  <a:pt x="184" y="28"/>
                </a:lnTo>
                <a:lnTo>
                  <a:pt x="186" y="38"/>
                </a:lnTo>
                <a:lnTo>
                  <a:pt x="186" y="48"/>
                </a:lnTo>
                <a:lnTo>
                  <a:pt x="186" y="126"/>
                </a:lnTo>
                <a:lnTo>
                  <a:pt x="158" y="126"/>
                </a:lnTo>
                <a:lnTo>
                  <a:pt x="158" y="56"/>
                </a:lnTo>
                <a:lnTo>
                  <a:pt x="158" y="56"/>
                </a:lnTo>
                <a:lnTo>
                  <a:pt x="156" y="44"/>
                </a:lnTo>
                <a:lnTo>
                  <a:pt x="152" y="34"/>
                </a:lnTo>
                <a:lnTo>
                  <a:pt x="144" y="28"/>
                </a:lnTo>
                <a:lnTo>
                  <a:pt x="134" y="26"/>
                </a:lnTo>
                <a:lnTo>
                  <a:pt x="134" y="26"/>
                </a:lnTo>
                <a:lnTo>
                  <a:pt x="122" y="28"/>
                </a:lnTo>
                <a:lnTo>
                  <a:pt x="114" y="34"/>
                </a:lnTo>
                <a:lnTo>
                  <a:pt x="110" y="44"/>
                </a:lnTo>
                <a:lnTo>
                  <a:pt x="108" y="56"/>
                </a:lnTo>
                <a:lnTo>
                  <a:pt x="108" y="126"/>
                </a:lnTo>
                <a:lnTo>
                  <a:pt x="80" y="126"/>
                </a:lnTo>
                <a:lnTo>
                  <a:pt x="80" y="56"/>
                </a:lnTo>
                <a:lnTo>
                  <a:pt x="80" y="56"/>
                </a:lnTo>
                <a:lnTo>
                  <a:pt x="78" y="44"/>
                </a:lnTo>
                <a:lnTo>
                  <a:pt x="72" y="34"/>
                </a:lnTo>
                <a:lnTo>
                  <a:pt x="64" y="28"/>
                </a:lnTo>
                <a:lnTo>
                  <a:pt x="54" y="26"/>
                </a:lnTo>
                <a:lnTo>
                  <a:pt x="54" y="26"/>
                </a:lnTo>
                <a:lnTo>
                  <a:pt x="44" y="28"/>
                </a:lnTo>
                <a:lnTo>
                  <a:pt x="36" y="34"/>
                </a:lnTo>
                <a:lnTo>
                  <a:pt x="30" y="44"/>
                </a:lnTo>
                <a:lnTo>
                  <a:pt x="28" y="56"/>
                </a:lnTo>
                <a:lnTo>
                  <a:pt x="28" y="126"/>
                </a:lnTo>
                <a:lnTo>
                  <a:pt x="0" y="126"/>
                </a:lnTo>
                <a:lnTo>
                  <a:pt x="0" y="4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" name="Freeform 214"/>
          <p:cNvSpPr>
            <a:spLocks/>
          </p:cNvSpPr>
          <p:nvPr userDrawn="1"/>
        </p:nvSpPr>
        <p:spPr bwMode="auto">
          <a:xfrm>
            <a:off x="3741738" y="1211263"/>
            <a:ext cx="131762" cy="168275"/>
          </a:xfrm>
          <a:custGeom>
            <a:avLst/>
            <a:gdLst>
              <a:gd name="T0" fmla="*/ 12 w 98"/>
              <a:gd name="T1" fmla="*/ 88 h 126"/>
              <a:gd name="T2" fmla="*/ 22 w 98"/>
              <a:gd name="T3" fmla="*/ 96 h 126"/>
              <a:gd name="T4" fmla="*/ 42 w 98"/>
              <a:gd name="T5" fmla="*/ 104 h 126"/>
              <a:gd name="T6" fmla="*/ 52 w 98"/>
              <a:gd name="T7" fmla="*/ 104 h 126"/>
              <a:gd name="T8" fmla="*/ 66 w 98"/>
              <a:gd name="T9" fmla="*/ 100 h 126"/>
              <a:gd name="T10" fmla="*/ 72 w 98"/>
              <a:gd name="T11" fmla="*/ 90 h 126"/>
              <a:gd name="T12" fmla="*/ 72 w 98"/>
              <a:gd name="T13" fmla="*/ 90 h 126"/>
              <a:gd name="T14" fmla="*/ 70 w 98"/>
              <a:gd name="T15" fmla="*/ 84 h 126"/>
              <a:gd name="T16" fmla="*/ 44 w 98"/>
              <a:gd name="T17" fmla="*/ 74 h 126"/>
              <a:gd name="T18" fmla="*/ 30 w 98"/>
              <a:gd name="T19" fmla="*/ 68 h 126"/>
              <a:gd name="T20" fmla="*/ 12 w 98"/>
              <a:gd name="T21" fmla="*/ 58 h 126"/>
              <a:gd name="T22" fmla="*/ 6 w 98"/>
              <a:gd name="T23" fmla="*/ 46 h 126"/>
              <a:gd name="T24" fmla="*/ 6 w 98"/>
              <a:gd name="T25" fmla="*/ 36 h 126"/>
              <a:gd name="T26" fmla="*/ 6 w 98"/>
              <a:gd name="T27" fmla="*/ 28 h 126"/>
              <a:gd name="T28" fmla="*/ 14 w 98"/>
              <a:gd name="T29" fmla="*/ 14 h 126"/>
              <a:gd name="T30" fmla="*/ 24 w 98"/>
              <a:gd name="T31" fmla="*/ 6 h 126"/>
              <a:gd name="T32" fmla="*/ 40 w 98"/>
              <a:gd name="T33" fmla="*/ 0 h 126"/>
              <a:gd name="T34" fmla="*/ 50 w 98"/>
              <a:gd name="T35" fmla="*/ 0 h 126"/>
              <a:gd name="T36" fmla="*/ 72 w 98"/>
              <a:gd name="T37" fmla="*/ 4 h 126"/>
              <a:gd name="T38" fmla="*/ 94 w 98"/>
              <a:gd name="T39" fmla="*/ 14 h 126"/>
              <a:gd name="T40" fmla="*/ 84 w 98"/>
              <a:gd name="T41" fmla="*/ 34 h 126"/>
              <a:gd name="T42" fmla="*/ 56 w 98"/>
              <a:gd name="T43" fmla="*/ 22 h 126"/>
              <a:gd name="T44" fmla="*/ 48 w 98"/>
              <a:gd name="T45" fmla="*/ 22 h 126"/>
              <a:gd name="T46" fmla="*/ 36 w 98"/>
              <a:gd name="T47" fmla="*/ 26 h 126"/>
              <a:gd name="T48" fmla="*/ 32 w 98"/>
              <a:gd name="T49" fmla="*/ 34 h 126"/>
              <a:gd name="T50" fmla="*/ 32 w 98"/>
              <a:gd name="T51" fmla="*/ 34 h 126"/>
              <a:gd name="T52" fmla="*/ 34 w 98"/>
              <a:gd name="T53" fmla="*/ 40 h 126"/>
              <a:gd name="T54" fmla="*/ 60 w 98"/>
              <a:gd name="T55" fmla="*/ 52 h 126"/>
              <a:gd name="T56" fmla="*/ 72 w 98"/>
              <a:gd name="T57" fmla="*/ 56 h 126"/>
              <a:gd name="T58" fmla="*/ 90 w 98"/>
              <a:gd name="T59" fmla="*/ 68 h 126"/>
              <a:gd name="T60" fmla="*/ 96 w 98"/>
              <a:gd name="T61" fmla="*/ 80 h 126"/>
              <a:gd name="T62" fmla="*/ 98 w 98"/>
              <a:gd name="T63" fmla="*/ 88 h 126"/>
              <a:gd name="T64" fmla="*/ 96 w 98"/>
              <a:gd name="T65" fmla="*/ 96 h 126"/>
              <a:gd name="T66" fmla="*/ 90 w 98"/>
              <a:gd name="T67" fmla="*/ 112 h 126"/>
              <a:gd name="T68" fmla="*/ 78 w 98"/>
              <a:gd name="T69" fmla="*/ 120 h 126"/>
              <a:gd name="T70" fmla="*/ 60 w 98"/>
              <a:gd name="T71" fmla="*/ 126 h 126"/>
              <a:gd name="T72" fmla="*/ 52 w 98"/>
              <a:gd name="T73" fmla="*/ 126 h 126"/>
              <a:gd name="T74" fmla="*/ 24 w 98"/>
              <a:gd name="T75" fmla="*/ 122 h 126"/>
              <a:gd name="T76" fmla="*/ 0 w 98"/>
              <a:gd name="T77" fmla="*/ 108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98" h="126">
                <a:moveTo>
                  <a:pt x="0" y="108"/>
                </a:moveTo>
                <a:lnTo>
                  <a:pt x="12" y="88"/>
                </a:lnTo>
                <a:lnTo>
                  <a:pt x="12" y="88"/>
                </a:lnTo>
                <a:lnTo>
                  <a:pt x="22" y="96"/>
                </a:lnTo>
                <a:lnTo>
                  <a:pt x="32" y="100"/>
                </a:lnTo>
                <a:lnTo>
                  <a:pt x="42" y="104"/>
                </a:lnTo>
                <a:lnTo>
                  <a:pt x="52" y="104"/>
                </a:lnTo>
                <a:lnTo>
                  <a:pt x="52" y="104"/>
                </a:lnTo>
                <a:lnTo>
                  <a:pt x="60" y="104"/>
                </a:lnTo>
                <a:lnTo>
                  <a:pt x="66" y="100"/>
                </a:lnTo>
                <a:lnTo>
                  <a:pt x="70" y="96"/>
                </a:lnTo>
                <a:lnTo>
                  <a:pt x="72" y="90"/>
                </a:lnTo>
                <a:lnTo>
                  <a:pt x="72" y="90"/>
                </a:lnTo>
                <a:lnTo>
                  <a:pt x="72" y="90"/>
                </a:lnTo>
                <a:lnTo>
                  <a:pt x="70" y="86"/>
                </a:lnTo>
                <a:lnTo>
                  <a:pt x="70" y="84"/>
                </a:lnTo>
                <a:lnTo>
                  <a:pt x="64" y="80"/>
                </a:lnTo>
                <a:lnTo>
                  <a:pt x="44" y="74"/>
                </a:lnTo>
                <a:lnTo>
                  <a:pt x="44" y="74"/>
                </a:lnTo>
                <a:lnTo>
                  <a:pt x="30" y="68"/>
                </a:lnTo>
                <a:lnTo>
                  <a:pt x="18" y="62"/>
                </a:lnTo>
                <a:lnTo>
                  <a:pt x="12" y="58"/>
                </a:lnTo>
                <a:lnTo>
                  <a:pt x="10" y="52"/>
                </a:lnTo>
                <a:lnTo>
                  <a:pt x="6" y="46"/>
                </a:lnTo>
                <a:lnTo>
                  <a:pt x="6" y="38"/>
                </a:lnTo>
                <a:lnTo>
                  <a:pt x="6" y="36"/>
                </a:lnTo>
                <a:lnTo>
                  <a:pt x="6" y="36"/>
                </a:lnTo>
                <a:lnTo>
                  <a:pt x="6" y="28"/>
                </a:lnTo>
                <a:lnTo>
                  <a:pt x="10" y="22"/>
                </a:lnTo>
                <a:lnTo>
                  <a:pt x="14" y="14"/>
                </a:lnTo>
                <a:lnTo>
                  <a:pt x="18" y="10"/>
                </a:lnTo>
                <a:lnTo>
                  <a:pt x="24" y="6"/>
                </a:lnTo>
                <a:lnTo>
                  <a:pt x="32" y="2"/>
                </a:lnTo>
                <a:lnTo>
                  <a:pt x="40" y="0"/>
                </a:lnTo>
                <a:lnTo>
                  <a:pt x="50" y="0"/>
                </a:lnTo>
                <a:lnTo>
                  <a:pt x="50" y="0"/>
                </a:lnTo>
                <a:lnTo>
                  <a:pt x="60" y="0"/>
                </a:lnTo>
                <a:lnTo>
                  <a:pt x="72" y="4"/>
                </a:lnTo>
                <a:lnTo>
                  <a:pt x="84" y="8"/>
                </a:lnTo>
                <a:lnTo>
                  <a:pt x="94" y="14"/>
                </a:lnTo>
                <a:lnTo>
                  <a:pt x="84" y="34"/>
                </a:lnTo>
                <a:lnTo>
                  <a:pt x="84" y="34"/>
                </a:lnTo>
                <a:lnTo>
                  <a:pt x="66" y="24"/>
                </a:lnTo>
                <a:lnTo>
                  <a:pt x="56" y="22"/>
                </a:lnTo>
                <a:lnTo>
                  <a:pt x="48" y="22"/>
                </a:lnTo>
                <a:lnTo>
                  <a:pt x="48" y="22"/>
                </a:lnTo>
                <a:lnTo>
                  <a:pt x="42" y="22"/>
                </a:lnTo>
                <a:lnTo>
                  <a:pt x="36" y="26"/>
                </a:lnTo>
                <a:lnTo>
                  <a:pt x="32" y="28"/>
                </a:lnTo>
                <a:lnTo>
                  <a:pt x="32" y="34"/>
                </a:lnTo>
                <a:lnTo>
                  <a:pt x="32" y="34"/>
                </a:lnTo>
                <a:lnTo>
                  <a:pt x="32" y="34"/>
                </a:lnTo>
                <a:lnTo>
                  <a:pt x="32" y="38"/>
                </a:lnTo>
                <a:lnTo>
                  <a:pt x="34" y="40"/>
                </a:lnTo>
                <a:lnTo>
                  <a:pt x="40" y="44"/>
                </a:lnTo>
                <a:lnTo>
                  <a:pt x="60" y="52"/>
                </a:lnTo>
                <a:lnTo>
                  <a:pt x="60" y="52"/>
                </a:lnTo>
                <a:lnTo>
                  <a:pt x="72" y="56"/>
                </a:lnTo>
                <a:lnTo>
                  <a:pt x="84" y="64"/>
                </a:lnTo>
                <a:lnTo>
                  <a:pt x="90" y="68"/>
                </a:lnTo>
                <a:lnTo>
                  <a:pt x="94" y="74"/>
                </a:lnTo>
                <a:lnTo>
                  <a:pt x="96" y="80"/>
                </a:lnTo>
                <a:lnTo>
                  <a:pt x="98" y="88"/>
                </a:lnTo>
                <a:lnTo>
                  <a:pt x="98" y="88"/>
                </a:lnTo>
                <a:lnTo>
                  <a:pt x="98" y="88"/>
                </a:lnTo>
                <a:lnTo>
                  <a:pt x="96" y="96"/>
                </a:lnTo>
                <a:lnTo>
                  <a:pt x="94" y="104"/>
                </a:lnTo>
                <a:lnTo>
                  <a:pt x="90" y="112"/>
                </a:lnTo>
                <a:lnTo>
                  <a:pt x="84" y="116"/>
                </a:lnTo>
                <a:lnTo>
                  <a:pt x="78" y="120"/>
                </a:lnTo>
                <a:lnTo>
                  <a:pt x="70" y="124"/>
                </a:lnTo>
                <a:lnTo>
                  <a:pt x="60" y="126"/>
                </a:lnTo>
                <a:lnTo>
                  <a:pt x="52" y="126"/>
                </a:lnTo>
                <a:lnTo>
                  <a:pt x="52" y="126"/>
                </a:lnTo>
                <a:lnTo>
                  <a:pt x="38" y="126"/>
                </a:lnTo>
                <a:lnTo>
                  <a:pt x="24" y="122"/>
                </a:lnTo>
                <a:lnTo>
                  <a:pt x="12" y="116"/>
                </a:lnTo>
                <a:lnTo>
                  <a:pt x="0" y="108"/>
                </a:lnTo>
                <a:lnTo>
                  <a:pt x="0" y="108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4" name="Rectangle 215"/>
          <p:cNvSpPr>
            <a:spLocks noChangeArrowheads="1"/>
          </p:cNvSpPr>
          <p:nvPr userDrawn="1"/>
        </p:nvSpPr>
        <p:spPr bwMode="auto">
          <a:xfrm>
            <a:off x="3917950" y="1262063"/>
            <a:ext cx="93663" cy="38100"/>
          </a:xfrm>
          <a:prstGeom prst="rect">
            <a:avLst/>
          </a:pr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5" name="Freeform 216"/>
          <p:cNvSpPr>
            <a:spLocks/>
          </p:cNvSpPr>
          <p:nvPr userDrawn="1"/>
        </p:nvSpPr>
        <p:spPr bwMode="auto">
          <a:xfrm>
            <a:off x="4054475" y="1149350"/>
            <a:ext cx="101600" cy="228600"/>
          </a:xfrm>
          <a:custGeom>
            <a:avLst/>
            <a:gdLst>
              <a:gd name="T0" fmla="*/ 16 w 76"/>
              <a:gd name="T1" fmla="*/ 72 h 170"/>
              <a:gd name="T2" fmla="*/ 0 w 76"/>
              <a:gd name="T3" fmla="*/ 72 h 170"/>
              <a:gd name="T4" fmla="*/ 0 w 76"/>
              <a:gd name="T5" fmla="*/ 48 h 170"/>
              <a:gd name="T6" fmla="*/ 16 w 76"/>
              <a:gd name="T7" fmla="*/ 48 h 170"/>
              <a:gd name="T8" fmla="*/ 16 w 76"/>
              <a:gd name="T9" fmla="*/ 40 h 170"/>
              <a:gd name="T10" fmla="*/ 16 w 76"/>
              <a:gd name="T11" fmla="*/ 40 h 170"/>
              <a:gd name="T12" fmla="*/ 16 w 76"/>
              <a:gd name="T13" fmla="*/ 30 h 170"/>
              <a:gd name="T14" fmla="*/ 18 w 76"/>
              <a:gd name="T15" fmla="*/ 22 h 170"/>
              <a:gd name="T16" fmla="*/ 22 w 76"/>
              <a:gd name="T17" fmla="*/ 14 h 170"/>
              <a:gd name="T18" fmla="*/ 26 w 76"/>
              <a:gd name="T19" fmla="*/ 8 h 170"/>
              <a:gd name="T20" fmla="*/ 26 w 76"/>
              <a:gd name="T21" fmla="*/ 8 h 170"/>
              <a:gd name="T22" fmla="*/ 30 w 76"/>
              <a:gd name="T23" fmla="*/ 4 h 170"/>
              <a:gd name="T24" fmla="*/ 38 w 76"/>
              <a:gd name="T25" fmla="*/ 2 h 170"/>
              <a:gd name="T26" fmla="*/ 44 w 76"/>
              <a:gd name="T27" fmla="*/ 0 h 170"/>
              <a:gd name="T28" fmla="*/ 54 w 76"/>
              <a:gd name="T29" fmla="*/ 0 h 170"/>
              <a:gd name="T30" fmla="*/ 54 w 76"/>
              <a:gd name="T31" fmla="*/ 0 h 170"/>
              <a:gd name="T32" fmla="*/ 66 w 76"/>
              <a:gd name="T33" fmla="*/ 0 h 170"/>
              <a:gd name="T34" fmla="*/ 76 w 76"/>
              <a:gd name="T35" fmla="*/ 2 h 170"/>
              <a:gd name="T36" fmla="*/ 76 w 76"/>
              <a:gd name="T37" fmla="*/ 26 h 170"/>
              <a:gd name="T38" fmla="*/ 76 w 76"/>
              <a:gd name="T39" fmla="*/ 26 h 170"/>
              <a:gd name="T40" fmla="*/ 68 w 76"/>
              <a:gd name="T41" fmla="*/ 24 h 170"/>
              <a:gd name="T42" fmla="*/ 60 w 76"/>
              <a:gd name="T43" fmla="*/ 24 h 170"/>
              <a:gd name="T44" fmla="*/ 60 w 76"/>
              <a:gd name="T45" fmla="*/ 24 h 170"/>
              <a:gd name="T46" fmla="*/ 52 w 76"/>
              <a:gd name="T47" fmla="*/ 24 h 170"/>
              <a:gd name="T48" fmla="*/ 48 w 76"/>
              <a:gd name="T49" fmla="*/ 28 h 170"/>
              <a:gd name="T50" fmla="*/ 44 w 76"/>
              <a:gd name="T51" fmla="*/ 34 h 170"/>
              <a:gd name="T52" fmla="*/ 44 w 76"/>
              <a:gd name="T53" fmla="*/ 42 h 170"/>
              <a:gd name="T54" fmla="*/ 44 w 76"/>
              <a:gd name="T55" fmla="*/ 48 h 170"/>
              <a:gd name="T56" fmla="*/ 76 w 76"/>
              <a:gd name="T57" fmla="*/ 48 h 170"/>
              <a:gd name="T58" fmla="*/ 76 w 76"/>
              <a:gd name="T59" fmla="*/ 72 h 170"/>
              <a:gd name="T60" fmla="*/ 44 w 76"/>
              <a:gd name="T61" fmla="*/ 72 h 170"/>
              <a:gd name="T62" fmla="*/ 44 w 76"/>
              <a:gd name="T63" fmla="*/ 170 h 170"/>
              <a:gd name="T64" fmla="*/ 16 w 76"/>
              <a:gd name="T65" fmla="*/ 170 h 170"/>
              <a:gd name="T66" fmla="*/ 16 w 76"/>
              <a:gd name="T67" fmla="*/ 72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6" h="170">
                <a:moveTo>
                  <a:pt x="16" y="72"/>
                </a:moveTo>
                <a:lnTo>
                  <a:pt x="0" y="72"/>
                </a:lnTo>
                <a:lnTo>
                  <a:pt x="0" y="48"/>
                </a:lnTo>
                <a:lnTo>
                  <a:pt x="16" y="48"/>
                </a:lnTo>
                <a:lnTo>
                  <a:pt x="16" y="40"/>
                </a:lnTo>
                <a:lnTo>
                  <a:pt x="16" y="40"/>
                </a:lnTo>
                <a:lnTo>
                  <a:pt x="16" y="30"/>
                </a:lnTo>
                <a:lnTo>
                  <a:pt x="18" y="22"/>
                </a:lnTo>
                <a:lnTo>
                  <a:pt x="22" y="14"/>
                </a:lnTo>
                <a:lnTo>
                  <a:pt x="26" y="8"/>
                </a:lnTo>
                <a:lnTo>
                  <a:pt x="26" y="8"/>
                </a:lnTo>
                <a:lnTo>
                  <a:pt x="30" y="4"/>
                </a:lnTo>
                <a:lnTo>
                  <a:pt x="38" y="2"/>
                </a:lnTo>
                <a:lnTo>
                  <a:pt x="44" y="0"/>
                </a:lnTo>
                <a:lnTo>
                  <a:pt x="54" y="0"/>
                </a:lnTo>
                <a:lnTo>
                  <a:pt x="54" y="0"/>
                </a:lnTo>
                <a:lnTo>
                  <a:pt x="66" y="0"/>
                </a:lnTo>
                <a:lnTo>
                  <a:pt x="76" y="2"/>
                </a:lnTo>
                <a:lnTo>
                  <a:pt x="76" y="26"/>
                </a:lnTo>
                <a:lnTo>
                  <a:pt x="76" y="26"/>
                </a:lnTo>
                <a:lnTo>
                  <a:pt x="68" y="24"/>
                </a:lnTo>
                <a:lnTo>
                  <a:pt x="60" y="24"/>
                </a:lnTo>
                <a:lnTo>
                  <a:pt x="60" y="24"/>
                </a:lnTo>
                <a:lnTo>
                  <a:pt x="52" y="24"/>
                </a:lnTo>
                <a:lnTo>
                  <a:pt x="48" y="28"/>
                </a:lnTo>
                <a:lnTo>
                  <a:pt x="44" y="34"/>
                </a:lnTo>
                <a:lnTo>
                  <a:pt x="44" y="42"/>
                </a:lnTo>
                <a:lnTo>
                  <a:pt x="44" y="48"/>
                </a:lnTo>
                <a:lnTo>
                  <a:pt x="76" y="48"/>
                </a:lnTo>
                <a:lnTo>
                  <a:pt x="76" y="72"/>
                </a:lnTo>
                <a:lnTo>
                  <a:pt x="44" y="72"/>
                </a:lnTo>
                <a:lnTo>
                  <a:pt x="44" y="170"/>
                </a:lnTo>
                <a:lnTo>
                  <a:pt x="16" y="170"/>
                </a:lnTo>
                <a:lnTo>
                  <a:pt x="16" y="7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6" name="Freeform 217"/>
          <p:cNvSpPr>
            <a:spLocks noEditPoints="1"/>
          </p:cNvSpPr>
          <p:nvPr userDrawn="1"/>
        </p:nvSpPr>
        <p:spPr bwMode="auto">
          <a:xfrm>
            <a:off x="4191000" y="1208088"/>
            <a:ext cx="174625" cy="171450"/>
          </a:xfrm>
          <a:custGeom>
            <a:avLst/>
            <a:gdLst>
              <a:gd name="T0" fmla="*/ 0 w 130"/>
              <a:gd name="T1" fmla="*/ 64 h 128"/>
              <a:gd name="T2" fmla="*/ 0 w 130"/>
              <a:gd name="T3" fmla="*/ 52 h 128"/>
              <a:gd name="T4" fmla="*/ 10 w 130"/>
              <a:gd name="T5" fmla="*/ 30 h 128"/>
              <a:gd name="T6" fmla="*/ 28 w 130"/>
              <a:gd name="T7" fmla="*/ 12 h 128"/>
              <a:gd name="T8" fmla="*/ 50 w 130"/>
              <a:gd name="T9" fmla="*/ 2 h 128"/>
              <a:gd name="T10" fmla="*/ 64 w 130"/>
              <a:gd name="T11" fmla="*/ 0 h 128"/>
              <a:gd name="T12" fmla="*/ 90 w 130"/>
              <a:gd name="T13" fmla="*/ 6 h 128"/>
              <a:gd name="T14" fmla="*/ 112 w 130"/>
              <a:gd name="T15" fmla="*/ 20 h 128"/>
              <a:gd name="T16" fmla="*/ 124 w 130"/>
              <a:gd name="T17" fmla="*/ 40 h 128"/>
              <a:gd name="T18" fmla="*/ 130 w 130"/>
              <a:gd name="T19" fmla="*/ 64 h 128"/>
              <a:gd name="T20" fmla="*/ 130 w 130"/>
              <a:gd name="T21" fmla="*/ 64 h 128"/>
              <a:gd name="T22" fmla="*/ 124 w 130"/>
              <a:gd name="T23" fmla="*/ 90 h 128"/>
              <a:gd name="T24" fmla="*/ 112 w 130"/>
              <a:gd name="T25" fmla="*/ 110 h 128"/>
              <a:gd name="T26" fmla="*/ 90 w 130"/>
              <a:gd name="T27" fmla="*/ 124 h 128"/>
              <a:gd name="T28" fmla="*/ 64 w 130"/>
              <a:gd name="T29" fmla="*/ 128 h 128"/>
              <a:gd name="T30" fmla="*/ 50 w 130"/>
              <a:gd name="T31" fmla="*/ 128 h 128"/>
              <a:gd name="T32" fmla="*/ 28 w 130"/>
              <a:gd name="T33" fmla="*/ 118 h 128"/>
              <a:gd name="T34" fmla="*/ 10 w 130"/>
              <a:gd name="T35" fmla="*/ 100 h 128"/>
              <a:gd name="T36" fmla="*/ 0 w 130"/>
              <a:gd name="T37" fmla="*/ 78 h 128"/>
              <a:gd name="T38" fmla="*/ 0 w 130"/>
              <a:gd name="T39" fmla="*/ 66 h 128"/>
              <a:gd name="T40" fmla="*/ 102 w 130"/>
              <a:gd name="T41" fmla="*/ 64 h 128"/>
              <a:gd name="T42" fmla="*/ 100 w 130"/>
              <a:gd name="T43" fmla="*/ 56 h 128"/>
              <a:gd name="T44" fmla="*/ 96 w 130"/>
              <a:gd name="T45" fmla="*/ 42 h 128"/>
              <a:gd name="T46" fmla="*/ 86 w 130"/>
              <a:gd name="T47" fmla="*/ 32 h 128"/>
              <a:gd name="T48" fmla="*/ 72 w 130"/>
              <a:gd name="T49" fmla="*/ 26 h 128"/>
              <a:gd name="T50" fmla="*/ 64 w 130"/>
              <a:gd name="T51" fmla="*/ 26 h 128"/>
              <a:gd name="T52" fmla="*/ 48 w 130"/>
              <a:gd name="T53" fmla="*/ 28 h 128"/>
              <a:gd name="T54" fmla="*/ 38 w 130"/>
              <a:gd name="T55" fmla="*/ 36 h 128"/>
              <a:gd name="T56" fmla="*/ 30 w 130"/>
              <a:gd name="T57" fmla="*/ 50 h 128"/>
              <a:gd name="T58" fmla="*/ 28 w 130"/>
              <a:gd name="T59" fmla="*/ 64 h 128"/>
              <a:gd name="T60" fmla="*/ 28 w 130"/>
              <a:gd name="T61" fmla="*/ 64 h 128"/>
              <a:gd name="T62" fmla="*/ 30 w 130"/>
              <a:gd name="T63" fmla="*/ 80 h 128"/>
              <a:gd name="T64" fmla="*/ 38 w 130"/>
              <a:gd name="T65" fmla="*/ 92 h 128"/>
              <a:gd name="T66" fmla="*/ 50 w 130"/>
              <a:gd name="T67" fmla="*/ 102 h 128"/>
              <a:gd name="T68" fmla="*/ 64 w 130"/>
              <a:gd name="T69" fmla="*/ 104 h 128"/>
              <a:gd name="T70" fmla="*/ 72 w 130"/>
              <a:gd name="T71" fmla="*/ 104 h 128"/>
              <a:gd name="T72" fmla="*/ 86 w 130"/>
              <a:gd name="T73" fmla="*/ 98 h 128"/>
              <a:gd name="T74" fmla="*/ 96 w 130"/>
              <a:gd name="T75" fmla="*/ 86 h 128"/>
              <a:gd name="T76" fmla="*/ 100 w 130"/>
              <a:gd name="T77" fmla="*/ 74 h 128"/>
              <a:gd name="T78" fmla="*/ 102 w 130"/>
              <a:gd name="T79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0" h="128">
                <a:moveTo>
                  <a:pt x="0" y="66"/>
                </a:moveTo>
                <a:lnTo>
                  <a:pt x="0" y="64"/>
                </a:lnTo>
                <a:lnTo>
                  <a:pt x="0" y="64"/>
                </a:lnTo>
                <a:lnTo>
                  <a:pt x="0" y="52"/>
                </a:lnTo>
                <a:lnTo>
                  <a:pt x="4" y="40"/>
                </a:lnTo>
                <a:lnTo>
                  <a:pt x="10" y="30"/>
                </a:lnTo>
                <a:lnTo>
                  <a:pt x="18" y="20"/>
                </a:lnTo>
                <a:lnTo>
                  <a:pt x="28" y="12"/>
                </a:lnTo>
                <a:lnTo>
                  <a:pt x="38" y="6"/>
                </a:lnTo>
                <a:lnTo>
                  <a:pt x="50" y="2"/>
                </a:lnTo>
                <a:lnTo>
                  <a:pt x="64" y="0"/>
                </a:lnTo>
                <a:lnTo>
                  <a:pt x="64" y="0"/>
                </a:lnTo>
                <a:lnTo>
                  <a:pt x="78" y="2"/>
                </a:lnTo>
                <a:lnTo>
                  <a:pt x="90" y="6"/>
                </a:lnTo>
                <a:lnTo>
                  <a:pt x="102" y="12"/>
                </a:lnTo>
                <a:lnTo>
                  <a:pt x="112" y="20"/>
                </a:lnTo>
                <a:lnTo>
                  <a:pt x="118" y="28"/>
                </a:lnTo>
                <a:lnTo>
                  <a:pt x="124" y="40"/>
                </a:lnTo>
                <a:lnTo>
                  <a:pt x="128" y="52"/>
                </a:lnTo>
                <a:lnTo>
                  <a:pt x="130" y="64"/>
                </a:lnTo>
                <a:lnTo>
                  <a:pt x="130" y="64"/>
                </a:lnTo>
                <a:lnTo>
                  <a:pt x="130" y="64"/>
                </a:lnTo>
                <a:lnTo>
                  <a:pt x="128" y="78"/>
                </a:lnTo>
                <a:lnTo>
                  <a:pt x="124" y="90"/>
                </a:lnTo>
                <a:lnTo>
                  <a:pt x="118" y="100"/>
                </a:lnTo>
                <a:lnTo>
                  <a:pt x="112" y="110"/>
                </a:lnTo>
                <a:lnTo>
                  <a:pt x="102" y="118"/>
                </a:lnTo>
                <a:lnTo>
                  <a:pt x="90" y="124"/>
                </a:lnTo>
                <a:lnTo>
                  <a:pt x="78" y="128"/>
                </a:lnTo>
                <a:lnTo>
                  <a:pt x="64" y="128"/>
                </a:lnTo>
                <a:lnTo>
                  <a:pt x="64" y="128"/>
                </a:lnTo>
                <a:lnTo>
                  <a:pt x="50" y="128"/>
                </a:lnTo>
                <a:lnTo>
                  <a:pt x="38" y="124"/>
                </a:lnTo>
                <a:lnTo>
                  <a:pt x="28" y="118"/>
                </a:lnTo>
                <a:lnTo>
                  <a:pt x="18" y="110"/>
                </a:lnTo>
                <a:lnTo>
                  <a:pt x="10" y="100"/>
                </a:lnTo>
                <a:lnTo>
                  <a:pt x="4" y="90"/>
                </a:lnTo>
                <a:lnTo>
                  <a:pt x="0" y="78"/>
                </a:lnTo>
                <a:lnTo>
                  <a:pt x="0" y="66"/>
                </a:lnTo>
                <a:lnTo>
                  <a:pt x="0" y="66"/>
                </a:lnTo>
                <a:close/>
                <a:moveTo>
                  <a:pt x="102" y="66"/>
                </a:moveTo>
                <a:lnTo>
                  <a:pt x="102" y="64"/>
                </a:lnTo>
                <a:lnTo>
                  <a:pt x="102" y="64"/>
                </a:lnTo>
                <a:lnTo>
                  <a:pt x="100" y="56"/>
                </a:lnTo>
                <a:lnTo>
                  <a:pt x="98" y="50"/>
                </a:lnTo>
                <a:lnTo>
                  <a:pt x="96" y="42"/>
                </a:lnTo>
                <a:lnTo>
                  <a:pt x="92" y="38"/>
                </a:lnTo>
                <a:lnTo>
                  <a:pt x="86" y="32"/>
                </a:lnTo>
                <a:lnTo>
                  <a:pt x="80" y="28"/>
                </a:lnTo>
                <a:lnTo>
                  <a:pt x="72" y="26"/>
                </a:lnTo>
                <a:lnTo>
                  <a:pt x="64" y="26"/>
                </a:lnTo>
                <a:lnTo>
                  <a:pt x="64" y="26"/>
                </a:lnTo>
                <a:lnTo>
                  <a:pt x="56" y="26"/>
                </a:lnTo>
                <a:lnTo>
                  <a:pt x="48" y="28"/>
                </a:lnTo>
                <a:lnTo>
                  <a:pt x="42" y="32"/>
                </a:lnTo>
                <a:lnTo>
                  <a:pt x="38" y="36"/>
                </a:lnTo>
                <a:lnTo>
                  <a:pt x="32" y="42"/>
                </a:lnTo>
                <a:lnTo>
                  <a:pt x="30" y="50"/>
                </a:lnTo>
                <a:lnTo>
                  <a:pt x="28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28" y="72"/>
                </a:lnTo>
                <a:lnTo>
                  <a:pt x="30" y="80"/>
                </a:lnTo>
                <a:lnTo>
                  <a:pt x="34" y="86"/>
                </a:lnTo>
                <a:lnTo>
                  <a:pt x="38" y="92"/>
                </a:lnTo>
                <a:lnTo>
                  <a:pt x="44" y="98"/>
                </a:lnTo>
                <a:lnTo>
                  <a:pt x="50" y="102"/>
                </a:lnTo>
                <a:lnTo>
                  <a:pt x="56" y="104"/>
                </a:lnTo>
                <a:lnTo>
                  <a:pt x="64" y="104"/>
                </a:lnTo>
                <a:lnTo>
                  <a:pt x="64" y="104"/>
                </a:lnTo>
                <a:lnTo>
                  <a:pt x="72" y="104"/>
                </a:lnTo>
                <a:lnTo>
                  <a:pt x="80" y="102"/>
                </a:lnTo>
                <a:lnTo>
                  <a:pt x="86" y="98"/>
                </a:lnTo>
                <a:lnTo>
                  <a:pt x="92" y="92"/>
                </a:lnTo>
                <a:lnTo>
                  <a:pt x="96" y="86"/>
                </a:lnTo>
                <a:lnTo>
                  <a:pt x="100" y="80"/>
                </a:lnTo>
                <a:lnTo>
                  <a:pt x="100" y="74"/>
                </a:lnTo>
                <a:lnTo>
                  <a:pt x="102" y="66"/>
                </a:lnTo>
                <a:lnTo>
                  <a:pt x="102" y="6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7" name="Freeform 218"/>
          <p:cNvSpPr>
            <a:spLocks/>
          </p:cNvSpPr>
          <p:nvPr userDrawn="1"/>
        </p:nvSpPr>
        <p:spPr bwMode="auto">
          <a:xfrm>
            <a:off x="4410075" y="1208088"/>
            <a:ext cx="152400" cy="171450"/>
          </a:xfrm>
          <a:custGeom>
            <a:avLst/>
            <a:gdLst>
              <a:gd name="T0" fmla="*/ 0 w 114"/>
              <a:gd name="T1" fmla="*/ 66 h 128"/>
              <a:gd name="T2" fmla="*/ 0 w 114"/>
              <a:gd name="T3" fmla="*/ 64 h 128"/>
              <a:gd name="T4" fmla="*/ 0 w 114"/>
              <a:gd name="T5" fmla="*/ 64 h 128"/>
              <a:gd name="T6" fmla="*/ 2 w 114"/>
              <a:gd name="T7" fmla="*/ 52 h 128"/>
              <a:gd name="T8" fmla="*/ 4 w 114"/>
              <a:gd name="T9" fmla="*/ 40 h 128"/>
              <a:gd name="T10" fmla="*/ 10 w 114"/>
              <a:gd name="T11" fmla="*/ 30 h 128"/>
              <a:gd name="T12" fmla="*/ 18 w 114"/>
              <a:gd name="T13" fmla="*/ 20 h 128"/>
              <a:gd name="T14" fmla="*/ 28 w 114"/>
              <a:gd name="T15" fmla="*/ 12 h 128"/>
              <a:gd name="T16" fmla="*/ 38 w 114"/>
              <a:gd name="T17" fmla="*/ 6 h 128"/>
              <a:gd name="T18" fmla="*/ 50 w 114"/>
              <a:gd name="T19" fmla="*/ 2 h 128"/>
              <a:gd name="T20" fmla="*/ 64 w 114"/>
              <a:gd name="T21" fmla="*/ 0 h 128"/>
              <a:gd name="T22" fmla="*/ 64 w 114"/>
              <a:gd name="T23" fmla="*/ 0 h 128"/>
              <a:gd name="T24" fmla="*/ 80 w 114"/>
              <a:gd name="T25" fmla="*/ 2 h 128"/>
              <a:gd name="T26" fmla="*/ 92 w 114"/>
              <a:gd name="T27" fmla="*/ 6 h 128"/>
              <a:gd name="T28" fmla="*/ 104 w 114"/>
              <a:gd name="T29" fmla="*/ 14 h 128"/>
              <a:gd name="T30" fmla="*/ 112 w 114"/>
              <a:gd name="T31" fmla="*/ 22 h 128"/>
              <a:gd name="T32" fmla="*/ 96 w 114"/>
              <a:gd name="T33" fmla="*/ 40 h 128"/>
              <a:gd name="T34" fmla="*/ 96 w 114"/>
              <a:gd name="T35" fmla="*/ 40 h 128"/>
              <a:gd name="T36" fmla="*/ 88 w 114"/>
              <a:gd name="T37" fmla="*/ 34 h 128"/>
              <a:gd name="T38" fmla="*/ 82 w 114"/>
              <a:gd name="T39" fmla="*/ 30 h 128"/>
              <a:gd name="T40" fmla="*/ 74 w 114"/>
              <a:gd name="T41" fmla="*/ 26 h 128"/>
              <a:gd name="T42" fmla="*/ 64 w 114"/>
              <a:gd name="T43" fmla="*/ 26 h 128"/>
              <a:gd name="T44" fmla="*/ 64 w 114"/>
              <a:gd name="T45" fmla="*/ 26 h 128"/>
              <a:gd name="T46" fmla="*/ 56 w 114"/>
              <a:gd name="T47" fmla="*/ 26 h 128"/>
              <a:gd name="T48" fmla="*/ 50 w 114"/>
              <a:gd name="T49" fmla="*/ 28 h 128"/>
              <a:gd name="T50" fmla="*/ 44 w 114"/>
              <a:gd name="T51" fmla="*/ 32 h 128"/>
              <a:gd name="T52" fmla="*/ 38 w 114"/>
              <a:gd name="T53" fmla="*/ 36 h 128"/>
              <a:gd name="T54" fmla="*/ 34 w 114"/>
              <a:gd name="T55" fmla="*/ 42 h 128"/>
              <a:gd name="T56" fmla="*/ 30 w 114"/>
              <a:gd name="T57" fmla="*/ 50 h 128"/>
              <a:gd name="T58" fmla="*/ 28 w 114"/>
              <a:gd name="T59" fmla="*/ 56 h 128"/>
              <a:gd name="T60" fmla="*/ 28 w 114"/>
              <a:gd name="T61" fmla="*/ 64 h 128"/>
              <a:gd name="T62" fmla="*/ 28 w 114"/>
              <a:gd name="T63" fmla="*/ 64 h 128"/>
              <a:gd name="T64" fmla="*/ 28 w 114"/>
              <a:gd name="T65" fmla="*/ 64 h 128"/>
              <a:gd name="T66" fmla="*/ 28 w 114"/>
              <a:gd name="T67" fmla="*/ 72 h 128"/>
              <a:gd name="T68" fmla="*/ 30 w 114"/>
              <a:gd name="T69" fmla="*/ 80 h 128"/>
              <a:gd name="T70" fmla="*/ 34 w 114"/>
              <a:gd name="T71" fmla="*/ 86 h 128"/>
              <a:gd name="T72" fmla="*/ 38 w 114"/>
              <a:gd name="T73" fmla="*/ 92 h 128"/>
              <a:gd name="T74" fmla="*/ 44 w 114"/>
              <a:gd name="T75" fmla="*/ 98 h 128"/>
              <a:gd name="T76" fmla="*/ 50 w 114"/>
              <a:gd name="T77" fmla="*/ 102 h 128"/>
              <a:gd name="T78" fmla="*/ 56 w 114"/>
              <a:gd name="T79" fmla="*/ 104 h 128"/>
              <a:gd name="T80" fmla="*/ 64 w 114"/>
              <a:gd name="T81" fmla="*/ 104 h 128"/>
              <a:gd name="T82" fmla="*/ 64 w 114"/>
              <a:gd name="T83" fmla="*/ 104 h 128"/>
              <a:gd name="T84" fmla="*/ 74 w 114"/>
              <a:gd name="T85" fmla="*/ 104 h 128"/>
              <a:gd name="T86" fmla="*/ 82 w 114"/>
              <a:gd name="T87" fmla="*/ 100 h 128"/>
              <a:gd name="T88" fmla="*/ 90 w 114"/>
              <a:gd name="T89" fmla="*/ 96 h 128"/>
              <a:gd name="T90" fmla="*/ 96 w 114"/>
              <a:gd name="T91" fmla="*/ 90 h 128"/>
              <a:gd name="T92" fmla="*/ 114 w 114"/>
              <a:gd name="T93" fmla="*/ 106 h 128"/>
              <a:gd name="T94" fmla="*/ 114 w 114"/>
              <a:gd name="T95" fmla="*/ 106 h 128"/>
              <a:gd name="T96" fmla="*/ 104 w 114"/>
              <a:gd name="T97" fmla="*/ 114 h 128"/>
              <a:gd name="T98" fmla="*/ 92 w 114"/>
              <a:gd name="T99" fmla="*/ 122 h 128"/>
              <a:gd name="T100" fmla="*/ 80 w 114"/>
              <a:gd name="T101" fmla="*/ 128 h 128"/>
              <a:gd name="T102" fmla="*/ 64 w 114"/>
              <a:gd name="T103" fmla="*/ 128 h 128"/>
              <a:gd name="T104" fmla="*/ 64 w 114"/>
              <a:gd name="T105" fmla="*/ 128 h 128"/>
              <a:gd name="T106" fmla="*/ 50 w 114"/>
              <a:gd name="T107" fmla="*/ 128 h 128"/>
              <a:gd name="T108" fmla="*/ 38 w 114"/>
              <a:gd name="T109" fmla="*/ 124 h 128"/>
              <a:gd name="T110" fmla="*/ 28 w 114"/>
              <a:gd name="T111" fmla="*/ 118 h 128"/>
              <a:gd name="T112" fmla="*/ 18 w 114"/>
              <a:gd name="T113" fmla="*/ 110 h 128"/>
              <a:gd name="T114" fmla="*/ 10 w 114"/>
              <a:gd name="T115" fmla="*/ 100 h 128"/>
              <a:gd name="T116" fmla="*/ 4 w 114"/>
              <a:gd name="T117" fmla="*/ 90 h 128"/>
              <a:gd name="T118" fmla="*/ 2 w 114"/>
              <a:gd name="T119" fmla="*/ 78 h 128"/>
              <a:gd name="T120" fmla="*/ 0 w 114"/>
              <a:gd name="T121" fmla="*/ 66 h 128"/>
              <a:gd name="T122" fmla="*/ 0 w 114"/>
              <a:gd name="T123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4" h="128">
                <a:moveTo>
                  <a:pt x="0" y="66"/>
                </a:moveTo>
                <a:lnTo>
                  <a:pt x="0" y="64"/>
                </a:lnTo>
                <a:lnTo>
                  <a:pt x="0" y="64"/>
                </a:lnTo>
                <a:lnTo>
                  <a:pt x="2" y="52"/>
                </a:lnTo>
                <a:lnTo>
                  <a:pt x="4" y="40"/>
                </a:lnTo>
                <a:lnTo>
                  <a:pt x="10" y="30"/>
                </a:lnTo>
                <a:lnTo>
                  <a:pt x="18" y="20"/>
                </a:lnTo>
                <a:lnTo>
                  <a:pt x="28" y="12"/>
                </a:lnTo>
                <a:lnTo>
                  <a:pt x="38" y="6"/>
                </a:lnTo>
                <a:lnTo>
                  <a:pt x="50" y="2"/>
                </a:lnTo>
                <a:lnTo>
                  <a:pt x="64" y="0"/>
                </a:lnTo>
                <a:lnTo>
                  <a:pt x="64" y="0"/>
                </a:lnTo>
                <a:lnTo>
                  <a:pt x="80" y="2"/>
                </a:lnTo>
                <a:lnTo>
                  <a:pt x="92" y="6"/>
                </a:lnTo>
                <a:lnTo>
                  <a:pt x="104" y="14"/>
                </a:lnTo>
                <a:lnTo>
                  <a:pt x="112" y="22"/>
                </a:lnTo>
                <a:lnTo>
                  <a:pt x="96" y="40"/>
                </a:lnTo>
                <a:lnTo>
                  <a:pt x="96" y="40"/>
                </a:lnTo>
                <a:lnTo>
                  <a:pt x="88" y="34"/>
                </a:lnTo>
                <a:lnTo>
                  <a:pt x="82" y="30"/>
                </a:lnTo>
                <a:lnTo>
                  <a:pt x="74" y="26"/>
                </a:lnTo>
                <a:lnTo>
                  <a:pt x="64" y="26"/>
                </a:lnTo>
                <a:lnTo>
                  <a:pt x="64" y="26"/>
                </a:lnTo>
                <a:lnTo>
                  <a:pt x="56" y="26"/>
                </a:lnTo>
                <a:lnTo>
                  <a:pt x="50" y="28"/>
                </a:lnTo>
                <a:lnTo>
                  <a:pt x="44" y="32"/>
                </a:lnTo>
                <a:lnTo>
                  <a:pt x="38" y="36"/>
                </a:lnTo>
                <a:lnTo>
                  <a:pt x="34" y="42"/>
                </a:lnTo>
                <a:lnTo>
                  <a:pt x="30" y="50"/>
                </a:lnTo>
                <a:lnTo>
                  <a:pt x="28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28" y="72"/>
                </a:lnTo>
                <a:lnTo>
                  <a:pt x="30" y="80"/>
                </a:lnTo>
                <a:lnTo>
                  <a:pt x="34" y="86"/>
                </a:lnTo>
                <a:lnTo>
                  <a:pt x="38" y="92"/>
                </a:lnTo>
                <a:lnTo>
                  <a:pt x="44" y="98"/>
                </a:lnTo>
                <a:lnTo>
                  <a:pt x="50" y="102"/>
                </a:lnTo>
                <a:lnTo>
                  <a:pt x="56" y="104"/>
                </a:lnTo>
                <a:lnTo>
                  <a:pt x="64" y="104"/>
                </a:lnTo>
                <a:lnTo>
                  <a:pt x="64" y="104"/>
                </a:lnTo>
                <a:lnTo>
                  <a:pt x="74" y="104"/>
                </a:lnTo>
                <a:lnTo>
                  <a:pt x="82" y="100"/>
                </a:lnTo>
                <a:lnTo>
                  <a:pt x="90" y="96"/>
                </a:lnTo>
                <a:lnTo>
                  <a:pt x="96" y="90"/>
                </a:lnTo>
                <a:lnTo>
                  <a:pt x="114" y="106"/>
                </a:lnTo>
                <a:lnTo>
                  <a:pt x="114" y="106"/>
                </a:lnTo>
                <a:lnTo>
                  <a:pt x="104" y="114"/>
                </a:lnTo>
                <a:lnTo>
                  <a:pt x="92" y="122"/>
                </a:lnTo>
                <a:lnTo>
                  <a:pt x="80" y="128"/>
                </a:lnTo>
                <a:lnTo>
                  <a:pt x="64" y="128"/>
                </a:lnTo>
                <a:lnTo>
                  <a:pt x="64" y="128"/>
                </a:lnTo>
                <a:lnTo>
                  <a:pt x="50" y="128"/>
                </a:lnTo>
                <a:lnTo>
                  <a:pt x="38" y="124"/>
                </a:lnTo>
                <a:lnTo>
                  <a:pt x="28" y="118"/>
                </a:lnTo>
                <a:lnTo>
                  <a:pt x="18" y="110"/>
                </a:lnTo>
                <a:lnTo>
                  <a:pt x="10" y="100"/>
                </a:lnTo>
                <a:lnTo>
                  <a:pt x="4" y="90"/>
                </a:lnTo>
                <a:lnTo>
                  <a:pt x="2" y="78"/>
                </a:lnTo>
                <a:lnTo>
                  <a:pt x="0" y="66"/>
                </a:lnTo>
                <a:lnTo>
                  <a:pt x="0" y="6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8" name="Freeform 219"/>
          <p:cNvSpPr>
            <a:spLocks/>
          </p:cNvSpPr>
          <p:nvPr userDrawn="1"/>
        </p:nvSpPr>
        <p:spPr bwMode="auto">
          <a:xfrm>
            <a:off x="4608513" y="1212850"/>
            <a:ext cx="147637" cy="166688"/>
          </a:xfrm>
          <a:custGeom>
            <a:avLst/>
            <a:gdLst>
              <a:gd name="T0" fmla="*/ 0 w 110"/>
              <a:gd name="T1" fmla="*/ 78 h 124"/>
              <a:gd name="T2" fmla="*/ 0 w 110"/>
              <a:gd name="T3" fmla="*/ 0 h 124"/>
              <a:gd name="T4" fmla="*/ 28 w 110"/>
              <a:gd name="T5" fmla="*/ 0 h 124"/>
              <a:gd name="T6" fmla="*/ 28 w 110"/>
              <a:gd name="T7" fmla="*/ 70 h 124"/>
              <a:gd name="T8" fmla="*/ 28 w 110"/>
              <a:gd name="T9" fmla="*/ 70 h 124"/>
              <a:gd name="T10" fmla="*/ 30 w 110"/>
              <a:gd name="T11" fmla="*/ 82 h 124"/>
              <a:gd name="T12" fmla="*/ 36 w 110"/>
              <a:gd name="T13" fmla="*/ 92 h 124"/>
              <a:gd name="T14" fmla="*/ 44 w 110"/>
              <a:gd name="T15" fmla="*/ 96 h 124"/>
              <a:gd name="T16" fmla="*/ 54 w 110"/>
              <a:gd name="T17" fmla="*/ 98 h 124"/>
              <a:gd name="T18" fmla="*/ 54 w 110"/>
              <a:gd name="T19" fmla="*/ 98 h 124"/>
              <a:gd name="T20" fmla="*/ 66 w 110"/>
              <a:gd name="T21" fmla="*/ 96 h 124"/>
              <a:gd name="T22" fmla="*/ 74 w 110"/>
              <a:gd name="T23" fmla="*/ 90 h 124"/>
              <a:gd name="T24" fmla="*/ 80 w 110"/>
              <a:gd name="T25" fmla="*/ 82 h 124"/>
              <a:gd name="T26" fmla="*/ 82 w 110"/>
              <a:gd name="T27" fmla="*/ 68 h 124"/>
              <a:gd name="T28" fmla="*/ 82 w 110"/>
              <a:gd name="T29" fmla="*/ 0 h 124"/>
              <a:gd name="T30" fmla="*/ 110 w 110"/>
              <a:gd name="T31" fmla="*/ 0 h 124"/>
              <a:gd name="T32" fmla="*/ 110 w 110"/>
              <a:gd name="T33" fmla="*/ 122 h 124"/>
              <a:gd name="T34" fmla="*/ 82 w 110"/>
              <a:gd name="T35" fmla="*/ 122 h 124"/>
              <a:gd name="T36" fmla="*/ 82 w 110"/>
              <a:gd name="T37" fmla="*/ 102 h 124"/>
              <a:gd name="T38" fmla="*/ 82 w 110"/>
              <a:gd name="T39" fmla="*/ 102 h 124"/>
              <a:gd name="T40" fmla="*/ 76 w 110"/>
              <a:gd name="T41" fmla="*/ 112 h 124"/>
              <a:gd name="T42" fmla="*/ 68 w 110"/>
              <a:gd name="T43" fmla="*/ 118 h 124"/>
              <a:gd name="T44" fmla="*/ 58 w 110"/>
              <a:gd name="T45" fmla="*/ 122 h 124"/>
              <a:gd name="T46" fmla="*/ 44 w 110"/>
              <a:gd name="T47" fmla="*/ 124 h 124"/>
              <a:gd name="T48" fmla="*/ 44 w 110"/>
              <a:gd name="T49" fmla="*/ 124 h 124"/>
              <a:gd name="T50" fmla="*/ 34 w 110"/>
              <a:gd name="T51" fmla="*/ 124 h 124"/>
              <a:gd name="T52" fmla="*/ 26 w 110"/>
              <a:gd name="T53" fmla="*/ 122 h 124"/>
              <a:gd name="T54" fmla="*/ 18 w 110"/>
              <a:gd name="T55" fmla="*/ 118 h 124"/>
              <a:gd name="T56" fmla="*/ 12 w 110"/>
              <a:gd name="T57" fmla="*/ 112 h 124"/>
              <a:gd name="T58" fmla="*/ 8 w 110"/>
              <a:gd name="T59" fmla="*/ 104 h 124"/>
              <a:gd name="T60" fmla="*/ 4 w 110"/>
              <a:gd name="T61" fmla="*/ 96 h 124"/>
              <a:gd name="T62" fmla="*/ 2 w 110"/>
              <a:gd name="T63" fmla="*/ 88 h 124"/>
              <a:gd name="T64" fmla="*/ 0 w 110"/>
              <a:gd name="T65" fmla="*/ 78 h 124"/>
              <a:gd name="T66" fmla="*/ 0 w 110"/>
              <a:gd name="T67" fmla="*/ 78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0" h="124">
                <a:moveTo>
                  <a:pt x="0" y="78"/>
                </a:moveTo>
                <a:lnTo>
                  <a:pt x="0" y="0"/>
                </a:lnTo>
                <a:lnTo>
                  <a:pt x="28" y="0"/>
                </a:lnTo>
                <a:lnTo>
                  <a:pt x="28" y="70"/>
                </a:lnTo>
                <a:lnTo>
                  <a:pt x="28" y="70"/>
                </a:lnTo>
                <a:lnTo>
                  <a:pt x="30" y="82"/>
                </a:lnTo>
                <a:lnTo>
                  <a:pt x="36" y="92"/>
                </a:lnTo>
                <a:lnTo>
                  <a:pt x="44" y="96"/>
                </a:lnTo>
                <a:lnTo>
                  <a:pt x="54" y="98"/>
                </a:lnTo>
                <a:lnTo>
                  <a:pt x="54" y="98"/>
                </a:lnTo>
                <a:lnTo>
                  <a:pt x="66" y="96"/>
                </a:lnTo>
                <a:lnTo>
                  <a:pt x="74" y="90"/>
                </a:lnTo>
                <a:lnTo>
                  <a:pt x="80" y="82"/>
                </a:lnTo>
                <a:lnTo>
                  <a:pt x="82" y="68"/>
                </a:lnTo>
                <a:lnTo>
                  <a:pt x="82" y="0"/>
                </a:lnTo>
                <a:lnTo>
                  <a:pt x="110" y="0"/>
                </a:lnTo>
                <a:lnTo>
                  <a:pt x="110" y="122"/>
                </a:lnTo>
                <a:lnTo>
                  <a:pt x="82" y="122"/>
                </a:lnTo>
                <a:lnTo>
                  <a:pt x="82" y="102"/>
                </a:lnTo>
                <a:lnTo>
                  <a:pt x="82" y="102"/>
                </a:lnTo>
                <a:lnTo>
                  <a:pt x="76" y="112"/>
                </a:lnTo>
                <a:lnTo>
                  <a:pt x="68" y="118"/>
                </a:lnTo>
                <a:lnTo>
                  <a:pt x="58" y="122"/>
                </a:lnTo>
                <a:lnTo>
                  <a:pt x="44" y="124"/>
                </a:lnTo>
                <a:lnTo>
                  <a:pt x="44" y="124"/>
                </a:lnTo>
                <a:lnTo>
                  <a:pt x="34" y="124"/>
                </a:lnTo>
                <a:lnTo>
                  <a:pt x="26" y="122"/>
                </a:lnTo>
                <a:lnTo>
                  <a:pt x="18" y="118"/>
                </a:lnTo>
                <a:lnTo>
                  <a:pt x="12" y="112"/>
                </a:lnTo>
                <a:lnTo>
                  <a:pt x="8" y="104"/>
                </a:lnTo>
                <a:lnTo>
                  <a:pt x="4" y="96"/>
                </a:lnTo>
                <a:lnTo>
                  <a:pt x="2" y="88"/>
                </a:lnTo>
                <a:lnTo>
                  <a:pt x="0" y="78"/>
                </a:lnTo>
                <a:lnTo>
                  <a:pt x="0" y="78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9" name="Freeform 220"/>
          <p:cNvSpPr>
            <a:spLocks/>
          </p:cNvSpPr>
          <p:nvPr userDrawn="1"/>
        </p:nvSpPr>
        <p:spPr bwMode="auto">
          <a:xfrm>
            <a:off x="4808538" y="1211263"/>
            <a:ext cx="128587" cy="168275"/>
          </a:xfrm>
          <a:custGeom>
            <a:avLst/>
            <a:gdLst>
              <a:gd name="T0" fmla="*/ 12 w 96"/>
              <a:gd name="T1" fmla="*/ 88 h 126"/>
              <a:gd name="T2" fmla="*/ 22 w 96"/>
              <a:gd name="T3" fmla="*/ 96 h 126"/>
              <a:gd name="T4" fmla="*/ 42 w 96"/>
              <a:gd name="T5" fmla="*/ 104 h 126"/>
              <a:gd name="T6" fmla="*/ 52 w 96"/>
              <a:gd name="T7" fmla="*/ 104 h 126"/>
              <a:gd name="T8" fmla="*/ 66 w 96"/>
              <a:gd name="T9" fmla="*/ 100 h 126"/>
              <a:gd name="T10" fmla="*/ 70 w 96"/>
              <a:gd name="T11" fmla="*/ 90 h 126"/>
              <a:gd name="T12" fmla="*/ 70 w 96"/>
              <a:gd name="T13" fmla="*/ 90 h 126"/>
              <a:gd name="T14" fmla="*/ 68 w 96"/>
              <a:gd name="T15" fmla="*/ 84 h 126"/>
              <a:gd name="T16" fmla="*/ 44 w 96"/>
              <a:gd name="T17" fmla="*/ 74 h 126"/>
              <a:gd name="T18" fmla="*/ 30 w 96"/>
              <a:gd name="T19" fmla="*/ 68 h 126"/>
              <a:gd name="T20" fmla="*/ 12 w 96"/>
              <a:gd name="T21" fmla="*/ 58 h 126"/>
              <a:gd name="T22" fmla="*/ 6 w 96"/>
              <a:gd name="T23" fmla="*/ 46 h 126"/>
              <a:gd name="T24" fmla="*/ 6 w 96"/>
              <a:gd name="T25" fmla="*/ 36 h 126"/>
              <a:gd name="T26" fmla="*/ 6 w 96"/>
              <a:gd name="T27" fmla="*/ 28 h 126"/>
              <a:gd name="T28" fmla="*/ 12 w 96"/>
              <a:gd name="T29" fmla="*/ 14 h 126"/>
              <a:gd name="T30" fmla="*/ 24 w 96"/>
              <a:gd name="T31" fmla="*/ 6 h 126"/>
              <a:gd name="T32" fmla="*/ 40 w 96"/>
              <a:gd name="T33" fmla="*/ 0 h 126"/>
              <a:gd name="T34" fmla="*/ 48 w 96"/>
              <a:gd name="T35" fmla="*/ 0 h 126"/>
              <a:gd name="T36" fmla="*/ 72 w 96"/>
              <a:gd name="T37" fmla="*/ 4 h 126"/>
              <a:gd name="T38" fmla="*/ 94 w 96"/>
              <a:gd name="T39" fmla="*/ 14 h 126"/>
              <a:gd name="T40" fmla="*/ 82 w 96"/>
              <a:gd name="T41" fmla="*/ 34 h 126"/>
              <a:gd name="T42" fmla="*/ 56 w 96"/>
              <a:gd name="T43" fmla="*/ 22 h 126"/>
              <a:gd name="T44" fmla="*/ 48 w 96"/>
              <a:gd name="T45" fmla="*/ 22 h 126"/>
              <a:gd name="T46" fmla="*/ 36 w 96"/>
              <a:gd name="T47" fmla="*/ 26 h 126"/>
              <a:gd name="T48" fmla="*/ 32 w 96"/>
              <a:gd name="T49" fmla="*/ 34 h 126"/>
              <a:gd name="T50" fmla="*/ 32 w 96"/>
              <a:gd name="T51" fmla="*/ 34 h 126"/>
              <a:gd name="T52" fmla="*/ 34 w 96"/>
              <a:gd name="T53" fmla="*/ 40 h 126"/>
              <a:gd name="T54" fmla="*/ 58 w 96"/>
              <a:gd name="T55" fmla="*/ 52 h 126"/>
              <a:gd name="T56" fmla="*/ 72 w 96"/>
              <a:gd name="T57" fmla="*/ 56 h 126"/>
              <a:gd name="T58" fmla="*/ 90 w 96"/>
              <a:gd name="T59" fmla="*/ 68 h 126"/>
              <a:gd name="T60" fmla="*/ 96 w 96"/>
              <a:gd name="T61" fmla="*/ 80 h 126"/>
              <a:gd name="T62" fmla="*/ 96 w 96"/>
              <a:gd name="T63" fmla="*/ 88 h 126"/>
              <a:gd name="T64" fmla="*/ 96 w 96"/>
              <a:gd name="T65" fmla="*/ 96 h 126"/>
              <a:gd name="T66" fmla="*/ 90 w 96"/>
              <a:gd name="T67" fmla="*/ 112 h 126"/>
              <a:gd name="T68" fmla="*/ 76 w 96"/>
              <a:gd name="T69" fmla="*/ 120 h 126"/>
              <a:gd name="T70" fmla="*/ 60 w 96"/>
              <a:gd name="T71" fmla="*/ 126 h 126"/>
              <a:gd name="T72" fmla="*/ 52 w 96"/>
              <a:gd name="T73" fmla="*/ 126 h 126"/>
              <a:gd name="T74" fmla="*/ 24 w 96"/>
              <a:gd name="T75" fmla="*/ 122 h 126"/>
              <a:gd name="T76" fmla="*/ 0 w 96"/>
              <a:gd name="T77" fmla="*/ 108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96" h="126">
                <a:moveTo>
                  <a:pt x="0" y="108"/>
                </a:moveTo>
                <a:lnTo>
                  <a:pt x="12" y="88"/>
                </a:lnTo>
                <a:lnTo>
                  <a:pt x="12" y="88"/>
                </a:lnTo>
                <a:lnTo>
                  <a:pt x="22" y="96"/>
                </a:lnTo>
                <a:lnTo>
                  <a:pt x="32" y="100"/>
                </a:lnTo>
                <a:lnTo>
                  <a:pt x="42" y="104"/>
                </a:lnTo>
                <a:lnTo>
                  <a:pt x="52" y="104"/>
                </a:lnTo>
                <a:lnTo>
                  <a:pt x="52" y="104"/>
                </a:lnTo>
                <a:lnTo>
                  <a:pt x="60" y="104"/>
                </a:lnTo>
                <a:lnTo>
                  <a:pt x="66" y="100"/>
                </a:lnTo>
                <a:lnTo>
                  <a:pt x="70" y="96"/>
                </a:lnTo>
                <a:lnTo>
                  <a:pt x="70" y="90"/>
                </a:lnTo>
                <a:lnTo>
                  <a:pt x="70" y="90"/>
                </a:lnTo>
                <a:lnTo>
                  <a:pt x="70" y="90"/>
                </a:lnTo>
                <a:lnTo>
                  <a:pt x="70" y="86"/>
                </a:lnTo>
                <a:lnTo>
                  <a:pt x="68" y="84"/>
                </a:lnTo>
                <a:lnTo>
                  <a:pt x="62" y="80"/>
                </a:lnTo>
                <a:lnTo>
                  <a:pt x="44" y="74"/>
                </a:lnTo>
                <a:lnTo>
                  <a:pt x="44" y="74"/>
                </a:lnTo>
                <a:lnTo>
                  <a:pt x="30" y="68"/>
                </a:lnTo>
                <a:lnTo>
                  <a:pt x="18" y="62"/>
                </a:lnTo>
                <a:lnTo>
                  <a:pt x="12" y="58"/>
                </a:lnTo>
                <a:lnTo>
                  <a:pt x="8" y="52"/>
                </a:lnTo>
                <a:lnTo>
                  <a:pt x="6" y="46"/>
                </a:lnTo>
                <a:lnTo>
                  <a:pt x="6" y="38"/>
                </a:lnTo>
                <a:lnTo>
                  <a:pt x="6" y="36"/>
                </a:lnTo>
                <a:lnTo>
                  <a:pt x="6" y="36"/>
                </a:lnTo>
                <a:lnTo>
                  <a:pt x="6" y="28"/>
                </a:lnTo>
                <a:lnTo>
                  <a:pt x="8" y="22"/>
                </a:lnTo>
                <a:lnTo>
                  <a:pt x="12" y="14"/>
                </a:lnTo>
                <a:lnTo>
                  <a:pt x="18" y="10"/>
                </a:lnTo>
                <a:lnTo>
                  <a:pt x="24" y="6"/>
                </a:lnTo>
                <a:lnTo>
                  <a:pt x="32" y="2"/>
                </a:lnTo>
                <a:lnTo>
                  <a:pt x="40" y="0"/>
                </a:lnTo>
                <a:lnTo>
                  <a:pt x="48" y="0"/>
                </a:lnTo>
                <a:lnTo>
                  <a:pt x="48" y="0"/>
                </a:lnTo>
                <a:lnTo>
                  <a:pt x="60" y="0"/>
                </a:lnTo>
                <a:lnTo>
                  <a:pt x="72" y="4"/>
                </a:lnTo>
                <a:lnTo>
                  <a:pt x="84" y="8"/>
                </a:lnTo>
                <a:lnTo>
                  <a:pt x="94" y="14"/>
                </a:lnTo>
                <a:lnTo>
                  <a:pt x="82" y="34"/>
                </a:lnTo>
                <a:lnTo>
                  <a:pt x="82" y="34"/>
                </a:lnTo>
                <a:lnTo>
                  <a:pt x="64" y="24"/>
                </a:lnTo>
                <a:lnTo>
                  <a:pt x="56" y="22"/>
                </a:lnTo>
                <a:lnTo>
                  <a:pt x="48" y="22"/>
                </a:lnTo>
                <a:lnTo>
                  <a:pt x="48" y="22"/>
                </a:lnTo>
                <a:lnTo>
                  <a:pt x="40" y="22"/>
                </a:lnTo>
                <a:lnTo>
                  <a:pt x="36" y="26"/>
                </a:lnTo>
                <a:lnTo>
                  <a:pt x="32" y="28"/>
                </a:lnTo>
                <a:lnTo>
                  <a:pt x="32" y="34"/>
                </a:lnTo>
                <a:lnTo>
                  <a:pt x="32" y="34"/>
                </a:lnTo>
                <a:lnTo>
                  <a:pt x="32" y="34"/>
                </a:lnTo>
                <a:lnTo>
                  <a:pt x="32" y="38"/>
                </a:lnTo>
                <a:lnTo>
                  <a:pt x="34" y="40"/>
                </a:lnTo>
                <a:lnTo>
                  <a:pt x="40" y="44"/>
                </a:lnTo>
                <a:lnTo>
                  <a:pt x="58" y="52"/>
                </a:lnTo>
                <a:lnTo>
                  <a:pt x="58" y="52"/>
                </a:lnTo>
                <a:lnTo>
                  <a:pt x="72" y="56"/>
                </a:lnTo>
                <a:lnTo>
                  <a:pt x="84" y="64"/>
                </a:lnTo>
                <a:lnTo>
                  <a:pt x="90" y="68"/>
                </a:lnTo>
                <a:lnTo>
                  <a:pt x="94" y="74"/>
                </a:lnTo>
                <a:lnTo>
                  <a:pt x="96" y="80"/>
                </a:lnTo>
                <a:lnTo>
                  <a:pt x="96" y="88"/>
                </a:lnTo>
                <a:lnTo>
                  <a:pt x="96" y="88"/>
                </a:lnTo>
                <a:lnTo>
                  <a:pt x="96" y="88"/>
                </a:lnTo>
                <a:lnTo>
                  <a:pt x="96" y="96"/>
                </a:lnTo>
                <a:lnTo>
                  <a:pt x="94" y="104"/>
                </a:lnTo>
                <a:lnTo>
                  <a:pt x="90" y="112"/>
                </a:lnTo>
                <a:lnTo>
                  <a:pt x="84" y="116"/>
                </a:lnTo>
                <a:lnTo>
                  <a:pt x="76" y="120"/>
                </a:lnTo>
                <a:lnTo>
                  <a:pt x="70" y="124"/>
                </a:lnTo>
                <a:lnTo>
                  <a:pt x="60" y="126"/>
                </a:lnTo>
                <a:lnTo>
                  <a:pt x="52" y="126"/>
                </a:lnTo>
                <a:lnTo>
                  <a:pt x="52" y="126"/>
                </a:lnTo>
                <a:lnTo>
                  <a:pt x="38" y="126"/>
                </a:lnTo>
                <a:lnTo>
                  <a:pt x="24" y="122"/>
                </a:lnTo>
                <a:lnTo>
                  <a:pt x="12" y="116"/>
                </a:lnTo>
                <a:lnTo>
                  <a:pt x="0" y="108"/>
                </a:lnTo>
                <a:lnTo>
                  <a:pt x="0" y="108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0" name="Freeform 221"/>
          <p:cNvSpPr>
            <a:spLocks noEditPoints="1"/>
          </p:cNvSpPr>
          <p:nvPr userDrawn="1"/>
        </p:nvSpPr>
        <p:spPr bwMode="auto">
          <a:xfrm>
            <a:off x="4983163" y="1208088"/>
            <a:ext cx="157162" cy="171450"/>
          </a:xfrm>
          <a:custGeom>
            <a:avLst/>
            <a:gdLst>
              <a:gd name="T0" fmla="*/ 0 w 118"/>
              <a:gd name="T1" fmla="*/ 64 h 128"/>
              <a:gd name="T2" fmla="*/ 2 w 118"/>
              <a:gd name="T3" fmla="*/ 52 h 128"/>
              <a:gd name="T4" fmla="*/ 10 w 118"/>
              <a:gd name="T5" fmla="*/ 30 h 128"/>
              <a:gd name="T6" fmla="*/ 26 w 118"/>
              <a:gd name="T7" fmla="*/ 12 h 128"/>
              <a:gd name="T8" fmla="*/ 48 w 118"/>
              <a:gd name="T9" fmla="*/ 2 h 128"/>
              <a:gd name="T10" fmla="*/ 60 w 118"/>
              <a:gd name="T11" fmla="*/ 0 h 128"/>
              <a:gd name="T12" fmla="*/ 86 w 118"/>
              <a:gd name="T13" fmla="*/ 6 h 128"/>
              <a:gd name="T14" fmla="*/ 104 w 118"/>
              <a:gd name="T15" fmla="*/ 20 h 128"/>
              <a:gd name="T16" fmla="*/ 114 w 118"/>
              <a:gd name="T17" fmla="*/ 42 h 128"/>
              <a:gd name="T18" fmla="*/ 118 w 118"/>
              <a:gd name="T19" fmla="*/ 66 h 128"/>
              <a:gd name="T20" fmla="*/ 118 w 118"/>
              <a:gd name="T21" fmla="*/ 74 h 128"/>
              <a:gd name="T22" fmla="*/ 28 w 118"/>
              <a:gd name="T23" fmla="*/ 74 h 128"/>
              <a:gd name="T24" fmla="*/ 36 w 118"/>
              <a:gd name="T25" fmla="*/ 94 h 128"/>
              <a:gd name="T26" fmla="*/ 50 w 118"/>
              <a:gd name="T27" fmla="*/ 104 h 128"/>
              <a:gd name="T28" fmla="*/ 64 w 118"/>
              <a:gd name="T29" fmla="*/ 106 h 128"/>
              <a:gd name="T30" fmla="*/ 82 w 118"/>
              <a:gd name="T31" fmla="*/ 102 h 128"/>
              <a:gd name="T32" fmla="*/ 96 w 118"/>
              <a:gd name="T33" fmla="*/ 92 h 128"/>
              <a:gd name="T34" fmla="*/ 114 w 118"/>
              <a:gd name="T35" fmla="*/ 106 h 128"/>
              <a:gd name="T36" fmla="*/ 92 w 118"/>
              <a:gd name="T37" fmla="*/ 122 h 128"/>
              <a:gd name="T38" fmla="*/ 62 w 118"/>
              <a:gd name="T39" fmla="*/ 128 h 128"/>
              <a:gd name="T40" fmla="*/ 50 w 118"/>
              <a:gd name="T41" fmla="*/ 128 h 128"/>
              <a:gd name="T42" fmla="*/ 28 w 118"/>
              <a:gd name="T43" fmla="*/ 118 h 128"/>
              <a:gd name="T44" fmla="*/ 10 w 118"/>
              <a:gd name="T45" fmla="*/ 102 h 128"/>
              <a:gd name="T46" fmla="*/ 2 w 118"/>
              <a:gd name="T47" fmla="*/ 78 h 128"/>
              <a:gd name="T48" fmla="*/ 0 w 118"/>
              <a:gd name="T49" fmla="*/ 66 h 128"/>
              <a:gd name="T50" fmla="*/ 90 w 118"/>
              <a:gd name="T51" fmla="*/ 56 h 128"/>
              <a:gd name="T52" fmla="*/ 82 w 118"/>
              <a:gd name="T53" fmla="*/ 34 h 128"/>
              <a:gd name="T54" fmla="*/ 72 w 118"/>
              <a:gd name="T55" fmla="*/ 26 h 128"/>
              <a:gd name="T56" fmla="*/ 60 w 118"/>
              <a:gd name="T57" fmla="*/ 24 h 128"/>
              <a:gd name="T58" fmla="*/ 54 w 118"/>
              <a:gd name="T59" fmla="*/ 24 h 128"/>
              <a:gd name="T60" fmla="*/ 38 w 118"/>
              <a:gd name="T61" fmla="*/ 32 h 128"/>
              <a:gd name="T62" fmla="*/ 28 w 118"/>
              <a:gd name="T63" fmla="*/ 5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8" h="128">
                <a:moveTo>
                  <a:pt x="0" y="66"/>
                </a:moveTo>
                <a:lnTo>
                  <a:pt x="0" y="64"/>
                </a:lnTo>
                <a:lnTo>
                  <a:pt x="0" y="64"/>
                </a:lnTo>
                <a:lnTo>
                  <a:pt x="2" y="52"/>
                </a:lnTo>
                <a:lnTo>
                  <a:pt x="4" y="40"/>
                </a:lnTo>
                <a:lnTo>
                  <a:pt x="10" y="30"/>
                </a:lnTo>
                <a:lnTo>
                  <a:pt x="16" y="20"/>
                </a:lnTo>
                <a:lnTo>
                  <a:pt x="26" y="12"/>
                </a:lnTo>
                <a:lnTo>
                  <a:pt x="36" y="6"/>
                </a:lnTo>
                <a:lnTo>
                  <a:pt x="48" y="2"/>
                </a:lnTo>
                <a:lnTo>
                  <a:pt x="60" y="0"/>
                </a:lnTo>
                <a:lnTo>
                  <a:pt x="60" y="0"/>
                </a:lnTo>
                <a:lnTo>
                  <a:pt x="74" y="2"/>
                </a:lnTo>
                <a:lnTo>
                  <a:pt x="86" y="6"/>
                </a:lnTo>
                <a:lnTo>
                  <a:pt x="96" y="12"/>
                </a:lnTo>
                <a:lnTo>
                  <a:pt x="104" y="20"/>
                </a:lnTo>
                <a:lnTo>
                  <a:pt x="110" y="30"/>
                </a:lnTo>
                <a:lnTo>
                  <a:pt x="114" y="42"/>
                </a:lnTo>
                <a:lnTo>
                  <a:pt x="118" y="54"/>
                </a:lnTo>
                <a:lnTo>
                  <a:pt x="118" y="66"/>
                </a:lnTo>
                <a:lnTo>
                  <a:pt x="118" y="66"/>
                </a:lnTo>
                <a:lnTo>
                  <a:pt x="118" y="74"/>
                </a:lnTo>
                <a:lnTo>
                  <a:pt x="28" y="74"/>
                </a:lnTo>
                <a:lnTo>
                  <a:pt x="28" y="74"/>
                </a:lnTo>
                <a:lnTo>
                  <a:pt x="32" y="88"/>
                </a:lnTo>
                <a:lnTo>
                  <a:pt x="36" y="94"/>
                </a:lnTo>
                <a:lnTo>
                  <a:pt x="40" y="98"/>
                </a:lnTo>
                <a:lnTo>
                  <a:pt x="50" y="104"/>
                </a:lnTo>
                <a:lnTo>
                  <a:pt x="64" y="106"/>
                </a:lnTo>
                <a:lnTo>
                  <a:pt x="64" y="106"/>
                </a:lnTo>
                <a:lnTo>
                  <a:pt x="74" y="104"/>
                </a:lnTo>
                <a:lnTo>
                  <a:pt x="82" y="102"/>
                </a:lnTo>
                <a:lnTo>
                  <a:pt x="90" y="98"/>
                </a:lnTo>
                <a:lnTo>
                  <a:pt x="96" y="92"/>
                </a:lnTo>
                <a:lnTo>
                  <a:pt x="114" y="106"/>
                </a:lnTo>
                <a:lnTo>
                  <a:pt x="114" y="106"/>
                </a:lnTo>
                <a:lnTo>
                  <a:pt x="104" y="116"/>
                </a:lnTo>
                <a:lnTo>
                  <a:pt x="92" y="122"/>
                </a:lnTo>
                <a:lnTo>
                  <a:pt x="78" y="128"/>
                </a:lnTo>
                <a:lnTo>
                  <a:pt x="62" y="128"/>
                </a:lnTo>
                <a:lnTo>
                  <a:pt x="62" y="128"/>
                </a:lnTo>
                <a:lnTo>
                  <a:pt x="50" y="128"/>
                </a:lnTo>
                <a:lnTo>
                  <a:pt x="38" y="124"/>
                </a:lnTo>
                <a:lnTo>
                  <a:pt x="28" y="118"/>
                </a:lnTo>
                <a:lnTo>
                  <a:pt x="18" y="112"/>
                </a:lnTo>
                <a:lnTo>
                  <a:pt x="10" y="102"/>
                </a:lnTo>
                <a:lnTo>
                  <a:pt x="4" y="92"/>
                </a:lnTo>
                <a:lnTo>
                  <a:pt x="2" y="78"/>
                </a:lnTo>
                <a:lnTo>
                  <a:pt x="0" y="66"/>
                </a:lnTo>
                <a:lnTo>
                  <a:pt x="0" y="66"/>
                </a:lnTo>
                <a:close/>
                <a:moveTo>
                  <a:pt x="90" y="56"/>
                </a:moveTo>
                <a:lnTo>
                  <a:pt x="90" y="56"/>
                </a:lnTo>
                <a:lnTo>
                  <a:pt x="88" y="44"/>
                </a:lnTo>
                <a:lnTo>
                  <a:pt x="82" y="34"/>
                </a:lnTo>
                <a:lnTo>
                  <a:pt x="78" y="30"/>
                </a:lnTo>
                <a:lnTo>
                  <a:pt x="72" y="26"/>
                </a:lnTo>
                <a:lnTo>
                  <a:pt x="66" y="24"/>
                </a:lnTo>
                <a:lnTo>
                  <a:pt x="60" y="24"/>
                </a:lnTo>
                <a:lnTo>
                  <a:pt x="60" y="24"/>
                </a:lnTo>
                <a:lnTo>
                  <a:pt x="54" y="24"/>
                </a:lnTo>
                <a:lnTo>
                  <a:pt x="48" y="26"/>
                </a:lnTo>
                <a:lnTo>
                  <a:pt x="38" y="32"/>
                </a:lnTo>
                <a:lnTo>
                  <a:pt x="32" y="44"/>
                </a:lnTo>
                <a:lnTo>
                  <a:pt x="28" y="56"/>
                </a:lnTo>
                <a:lnTo>
                  <a:pt x="90" y="5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1" name="Freeform 222"/>
          <p:cNvSpPr>
            <a:spLocks noEditPoints="1"/>
          </p:cNvSpPr>
          <p:nvPr userDrawn="1"/>
        </p:nvSpPr>
        <p:spPr bwMode="auto">
          <a:xfrm>
            <a:off x="5189538" y="1149350"/>
            <a:ext cx="168275" cy="230188"/>
          </a:xfrm>
          <a:custGeom>
            <a:avLst/>
            <a:gdLst>
              <a:gd name="T0" fmla="*/ 0 w 126"/>
              <a:gd name="T1" fmla="*/ 108 h 172"/>
              <a:gd name="T2" fmla="*/ 0 w 126"/>
              <a:gd name="T3" fmla="*/ 94 h 172"/>
              <a:gd name="T4" fmla="*/ 10 w 126"/>
              <a:gd name="T5" fmla="*/ 70 h 172"/>
              <a:gd name="T6" fmla="*/ 26 w 126"/>
              <a:gd name="T7" fmla="*/ 54 h 172"/>
              <a:gd name="T8" fmla="*/ 46 w 126"/>
              <a:gd name="T9" fmla="*/ 46 h 172"/>
              <a:gd name="T10" fmla="*/ 56 w 126"/>
              <a:gd name="T11" fmla="*/ 44 h 172"/>
              <a:gd name="T12" fmla="*/ 82 w 126"/>
              <a:gd name="T13" fmla="*/ 52 h 172"/>
              <a:gd name="T14" fmla="*/ 98 w 126"/>
              <a:gd name="T15" fmla="*/ 66 h 172"/>
              <a:gd name="T16" fmla="*/ 126 w 126"/>
              <a:gd name="T17" fmla="*/ 0 h 172"/>
              <a:gd name="T18" fmla="*/ 98 w 126"/>
              <a:gd name="T19" fmla="*/ 170 h 172"/>
              <a:gd name="T20" fmla="*/ 98 w 126"/>
              <a:gd name="T21" fmla="*/ 150 h 172"/>
              <a:gd name="T22" fmla="*/ 82 w 126"/>
              <a:gd name="T23" fmla="*/ 166 h 172"/>
              <a:gd name="T24" fmla="*/ 56 w 126"/>
              <a:gd name="T25" fmla="*/ 172 h 172"/>
              <a:gd name="T26" fmla="*/ 46 w 126"/>
              <a:gd name="T27" fmla="*/ 172 h 172"/>
              <a:gd name="T28" fmla="*/ 26 w 126"/>
              <a:gd name="T29" fmla="*/ 164 h 172"/>
              <a:gd name="T30" fmla="*/ 10 w 126"/>
              <a:gd name="T31" fmla="*/ 146 h 172"/>
              <a:gd name="T32" fmla="*/ 0 w 126"/>
              <a:gd name="T33" fmla="*/ 124 h 172"/>
              <a:gd name="T34" fmla="*/ 0 w 126"/>
              <a:gd name="T35" fmla="*/ 108 h 172"/>
              <a:gd name="T36" fmla="*/ 98 w 126"/>
              <a:gd name="T37" fmla="*/ 108 h 172"/>
              <a:gd name="T38" fmla="*/ 98 w 126"/>
              <a:gd name="T39" fmla="*/ 100 h 172"/>
              <a:gd name="T40" fmla="*/ 92 w 126"/>
              <a:gd name="T41" fmla="*/ 86 h 172"/>
              <a:gd name="T42" fmla="*/ 82 w 126"/>
              <a:gd name="T43" fmla="*/ 76 h 172"/>
              <a:gd name="T44" fmla="*/ 70 w 126"/>
              <a:gd name="T45" fmla="*/ 70 h 172"/>
              <a:gd name="T46" fmla="*/ 62 w 126"/>
              <a:gd name="T47" fmla="*/ 70 h 172"/>
              <a:gd name="T48" fmla="*/ 50 w 126"/>
              <a:gd name="T49" fmla="*/ 72 h 172"/>
              <a:gd name="T50" fmla="*/ 38 w 126"/>
              <a:gd name="T51" fmla="*/ 80 h 172"/>
              <a:gd name="T52" fmla="*/ 30 w 126"/>
              <a:gd name="T53" fmla="*/ 92 h 172"/>
              <a:gd name="T54" fmla="*/ 28 w 126"/>
              <a:gd name="T55" fmla="*/ 108 h 172"/>
              <a:gd name="T56" fmla="*/ 28 w 126"/>
              <a:gd name="T57" fmla="*/ 108 h 172"/>
              <a:gd name="T58" fmla="*/ 30 w 126"/>
              <a:gd name="T59" fmla="*/ 126 h 172"/>
              <a:gd name="T60" fmla="*/ 38 w 126"/>
              <a:gd name="T61" fmla="*/ 138 h 172"/>
              <a:gd name="T62" fmla="*/ 50 w 126"/>
              <a:gd name="T63" fmla="*/ 146 h 172"/>
              <a:gd name="T64" fmla="*/ 62 w 126"/>
              <a:gd name="T65" fmla="*/ 148 h 172"/>
              <a:gd name="T66" fmla="*/ 70 w 126"/>
              <a:gd name="T67" fmla="*/ 148 h 172"/>
              <a:gd name="T68" fmla="*/ 82 w 126"/>
              <a:gd name="T69" fmla="*/ 142 h 172"/>
              <a:gd name="T70" fmla="*/ 92 w 126"/>
              <a:gd name="T71" fmla="*/ 132 h 172"/>
              <a:gd name="T72" fmla="*/ 98 w 126"/>
              <a:gd name="T73" fmla="*/ 118 h 172"/>
              <a:gd name="T74" fmla="*/ 98 w 126"/>
              <a:gd name="T75" fmla="*/ 108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6" h="172">
                <a:moveTo>
                  <a:pt x="0" y="108"/>
                </a:moveTo>
                <a:lnTo>
                  <a:pt x="0" y="108"/>
                </a:lnTo>
                <a:lnTo>
                  <a:pt x="0" y="108"/>
                </a:lnTo>
                <a:lnTo>
                  <a:pt x="0" y="94"/>
                </a:lnTo>
                <a:lnTo>
                  <a:pt x="4" y="82"/>
                </a:lnTo>
                <a:lnTo>
                  <a:pt x="10" y="70"/>
                </a:lnTo>
                <a:lnTo>
                  <a:pt x="16" y="62"/>
                </a:lnTo>
                <a:lnTo>
                  <a:pt x="26" y="54"/>
                </a:lnTo>
                <a:lnTo>
                  <a:pt x="36" y="50"/>
                </a:lnTo>
                <a:lnTo>
                  <a:pt x="46" y="46"/>
                </a:lnTo>
                <a:lnTo>
                  <a:pt x="56" y="44"/>
                </a:lnTo>
                <a:lnTo>
                  <a:pt x="56" y="44"/>
                </a:lnTo>
                <a:lnTo>
                  <a:pt x="70" y="46"/>
                </a:lnTo>
                <a:lnTo>
                  <a:pt x="82" y="52"/>
                </a:lnTo>
                <a:lnTo>
                  <a:pt x="90" y="58"/>
                </a:lnTo>
                <a:lnTo>
                  <a:pt x="98" y="66"/>
                </a:lnTo>
                <a:lnTo>
                  <a:pt x="98" y="0"/>
                </a:lnTo>
                <a:lnTo>
                  <a:pt x="126" y="0"/>
                </a:lnTo>
                <a:lnTo>
                  <a:pt x="126" y="170"/>
                </a:lnTo>
                <a:lnTo>
                  <a:pt x="98" y="170"/>
                </a:lnTo>
                <a:lnTo>
                  <a:pt x="98" y="150"/>
                </a:lnTo>
                <a:lnTo>
                  <a:pt x="98" y="150"/>
                </a:lnTo>
                <a:lnTo>
                  <a:pt x="90" y="158"/>
                </a:lnTo>
                <a:lnTo>
                  <a:pt x="82" y="166"/>
                </a:lnTo>
                <a:lnTo>
                  <a:pt x="70" y="170"/>
                </a:lnTo>
                <a:lnTo>
                  <a:pt x="56" y="172"/>
                </a:lnTo>
                <a:lnTo>
                  <a:pt x="56" y="172"/>
                </a:lnTo>
                <a:lnTo>
                  <a:pt x="46" y="172"/>
                </a:lnTo>
                <a:lnTo>
                  <a:pt x="36" y="168"/>
                </a:lnTo>
                <a:lnTo>
                  <a:pt x="26" y="164"/>
                </a:lnTo>
                <a:lnTo>
                  <a:pt x="18" y="156"/>
                </a:lnTo>
                <a:lnTo>
                  <a:pt x="10" y="146"/>
                </a:lnTo>
                <a:lnTo>
                  <a:pt x="4" y="136"/>
                </a:lnTo>
                <a:lnTo>
                  <a:pt x="0" y="124"/>
                </a:lnTo>
                <a:lnTo>
                  <a:pt x="0" y="108"/>
                </a:lnTo>
                <a:lnTo>
                  <a:pt x="0" y="108"/>
                </a:lnTo>
                <a:close/>
                <a:moveTo>
                  <a:pt x="98" y="108"/>
                </a:moveTo>
                <a:lnTo>
                  <a:pt x="98" y="108"/>
                </a:lnTo>
                <a:lnTo>
                  <a:pt x="98" y="108"/>
                </a:lnTo>
                <a:lnTo>
                  <a:pt x="98" y="100"/>
                </a:lnTo>
                <a:lnTo>
                  <a:pt x="96" y="92"/>
                </a:lnTo>
                <a:lnTo>
                  <a:pt x="92" y="86"/>
                </a:lnTo>
                <a:lnTo>
                  <a:pt x="88" y="80"/>
                </a:lnTo>
                <a:lnTo>
                  <a:pt x="82" y="76"/>
                </a:lnTo>
                <a:lnTo>
                  <a:pt x="76" y="72"/>
                </a:lnTo>
                <a:lnTo>
                  <a:pt x="70" y="70"/>
                </a:lnTo>
                <a:lnTo>
                  <a:pt x="62" y="70"/>
                </a:lnTo>
                <a:lnTo>
                  <a:pt x="62" y="70"/>
                </a:lnTo>
                <a:lnTo>
                  <a:pt x="56" y="70"/>
                </a:lnTo>
                <a:lnTo>
                  <a:pt x="50" y="72"/>
                </a:lnTo>
                <a:lnTo>
                  <a:pt x="44" y="76"/>
                </a:lnTo>
                <a:lnTo>
                  <a:pt x="38" y="80"/>
                </a:lnTo>
                <a:lnTo>
                  <a:pt x="34" y="86"/>
                </a:lnTo>
                <a:lnTo>
                  <a:pt x="30" y="92"/>
                </a:lnTo>
                <a:lnTo>
                  <a:pt x="28" y="100"/>
                </a:lnTo>
                <a:lnTo>
                  <a:pt x="28" y="108"/>
                </a:lnTo>
                <a:lnTo>
                  <a:pt x="28" y="108"/>
                </a:lnTo>
                <a:lnTo>
                  <a:pt x="28" y="108"/>
                </a:lnTo>
                <a:lnTo>
                  <a:pt x="28" y="118"/>
                </a:lnTo>
                <a:lnTo>
                  <a:pt x="30" y="126"/>
                </a:lnTo>
                <a:lnTo>
                  <a:pt x="34" y="132"/>
                </a:lnTo>
                <a:lnTo>
                  <a:pt x="38" y="138"/>
                </a:lnTo>
                <a:lnTo>
                  <a:pt x="44" y="142"/>
                </a:lnTo>
                <a:lnTo>
                  <a:pt x="50" y="146"/>
                </a:lnTo>
                <a:lnTo>
                  <a:pt x="56" y="148"/>
                </a:lnTo>
                <a:lnTo>
                  <a:pt x="62" y="148"/>
                </a:lnTo>
                <a:lnTo>
                  <a:pt x="62" y="148"/>
                </a:lnTo>
                <a:lnTo>
                  <a:pt x="70" y="148"/>
                </a:lnTo>
                <a:lnTo>
                  <a:pt x="76" y="146"/>
                </a:lnTo>
                <a:lnTo>
                  <a:pt x="82" y="142"/>
                </a:lnTo>
                <a:lnTo>
                  <a:pt x="88" y="138"/>
                </a:lnTo>
                <a:lnTo>
                  <a:pt x="92" y="132"/>
                </a:lnTo>
                <a:lnTo>
                  <a:pt x="96" y="124"/>
                </a:lnTo>
                <a:lnTo>
                  <a:pt x="98" y="118"/>
                </a:lnTo>
                <a:lnTo>
                  <a:pt x="98" y="108"/>
                </a:lnTo>
                <a:lnTo>
                  <a:pt x="98" y="108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" name="Freeform 223"/>
          <p:cNvSpPr>
            <a:spLocks noEditPoints="1"/>
          </p:cNvSpPr>
          <p:nvPr userDrawn="1"/>
        </p:nvSpPr>
        <p:spPr bwMode="auto">
          <a:xfrm>
            <a:off x="5522913" y="1211263"/>
            <a:ext cx="150812" cy="168275"/>
          </a:xfrm>
          <a:custGeom>
            <a:avLst/>
            <a:gdLst>
              <a:gd name="T0" fmla="*/ 84 w 112"/>
              <a:gd name="T1" fmla="*/ 108 h 126"/>
              <a:gd name="T2" fmla="*/ 76 w 112"/>
              <a:gd name="T3" fmla="*/ 116 h 126"/>
              <a:gd name="T4" fmla="*/ 56 w 112"/>
              <a:gd name="T5" fmla="*/ 126 h 126"/>
              <a:gd name="T6" fmla="*/ 44 w 112"/>
              <a:gd name="T7" fmla="*/ 126 h 126"/>
              <a:gd name="T8" fmla="*/ 28 w 112"/>
              <a:gd name="T9" fmla="*/ 124 h 126"/>
              <a:gd name="T10" fmla="*/ 14 w 112"/>
              <a:gd name="T11" fmla="*/ 116 h 126"/>
              <a:gd name="T12" fmla="*/ 4 w 112"/>
              <a:gd name="T13" fmla="*/ 104 h 126"/>
              <a:gd name="T14" fmla="*/ 0 w 112"/>
              <a:gd name="T15" fmla="*/ 88 h 126"/>
              <a:gd name="T16" fmla="*/ 0 w 112"/>
              <a:gd name="T17" fmla="*/ 88 h 126"/>
              <a:gd name="T18" fmla="*/ 4 w 112"/>
              <a:gd name="T19" fmla="*/ 70 h 126"/>
              <a:gd name="T20" fmla="*/ 14 w 112"/>
              <a:gd name="T21" fmla="*/ 58 h 126"/>
              <a:gd name="T22" fmla="*/ 30 w 112"/>
              <a:gd name="T23" fmla="*/ 50 h 126"/>
              <a:gd name="T24" fmla="*/ 50 w 112"/>
              <a:gd name="T25" fmla="*/ 48 h 126"/>
              <a:gd name="T26" fmla="*/ 68 w 112"/>
              <a:gd name="T27" fmla="*/ 50 h 126"/>
              <a:gd name="T28" fmla="*/ 84 w 112"/>
              <a:gd name="T29" fmla="*/ 50 h 126"/>
              <a:gd name="T30" fmla="*/ 82 w 112"/>
              <a:gd name="T31" fmla="*/ 40 h 126"/>
              <a:gd name="T32" fmla="*/ 76 w 112"/>
              <a:gd name="T33" fmla="*/ 32 h 126"/>
              <a:gd name="T34" fmla="*/ 54 w 112"/>
              <a:gd name="T35" fmla="*/ 24 h 126"/>
              <a:gd name="T36" fmla="*/ 36 w 112"/>
              <a:gd name="T37" fmla="*/ 26 h 126"/>
              <a:gd name="T38" fmla="*/ 10 w 112"/>
              <a:gd name="T39" fmla="*/ 10 h 126"/>
              <a:gd name="T40" fmla="*/ 32 w 112"/>
              <a:gd name="T41" fmla="*/ 2 h 126"/>
              <a:gd name="T42" fmla="*/ 58 w 112"/>
              <a:gd name="T43" fmla="*/ 0 h 126"/>
              <a:gd name="T44" fmla="*/ 70 w 112"/>
              <a:gd name="T45" fmla="*/ 0 h 126"/>
              <a:gd name="T46" fmla="*/ 90 w 112"/>
              <a:gd name="T47" fmla="*/ 8 h 126"/>
              <a:gd name="T48" fmla="*/ 104 w 112"/>
              <a:gd name="T49" fmla="*/ 20 h 126"/>
              <a:gd name="T50" fmla="*/ 110 w 112"/>
              <a:gd name="T51" fmla="*/ 40 h 126"/>
              <a:gd name="T52" fmla="*/ 112 w 112"/>
              <a:gd name="T53" fmla="*/ 124 h 126"/>
              <a:gd name="T54" fmla="*/ 84 w 112"/>
              <a:gd name="T55" fmla="*/ 72 h 126"/>
              <a:gd name="T56" fmla="*/ 72 w 112"/>
              <a:gd name="T57" fmla="*/ 70 h 126"/>
              <a:gd name="T58" fmla="*/ 56 w 112"/>
              <a:gd name="T59" fmla="*/ 68 h 126"/>
              <a:gd name="T60" fmla="*/ 36 w 112"/>
              <a:gd name="T61" fmla="*/ 72 h 126"/>
              <a:gd name="T62" fmla="*/ 28 w 112"/>
              <a:gd name="T63" fmla="*/ 86 h 126"/>
              <a:gd name="T64" fmla="*/ 28 w 112"/>
              <a:gd name="T65" fmla="*/ 88 h 126"/>
              <a:gd name="T66" fmla="*/ 34 w 112"/>
              <a:gd name="T67" fmla="*/ 100 h 126"/>
              <a:gd name="T68" fmla="*/ 52 w 112"/>
              <a:gd name="T69" fmla="*/ 106 h 126"/>
              <a:gd name="T70" fmla="*/ 64 w 112"/>
              <a:gd name="T71" fmla="*/ 104 h 126"/>
              <a:gd name="T72" fmla="*/ 82 w 112"/>
              <a:gd name="T73" fmla="*/ 90 h 126"/>
              <a:gd name="T74" fmla="*/ 84 w 112"/>
              <a:gd name="T75" fmla="*/ 8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2" h="126">
                <a:moveTo>
                  <a:pt x="84" y="124"/>
                </a:moveTo>
                <a:lnTo>
                  <a:pt x="84" y="108"/>
                </a:lnTo>
                <a:lnTo>
                  <a:pt x="84" y="108"/>
                </a:lnTo>
                <a:lnTo>
                  <a:pt x="76" y="116"/>
                </a:lnTo>
                <a:lnTo>
                  <a:pt x="68" y="122"/>
                </a:lnTo>
                <a:lnTo>
                  <a:pt x="56" y="126"/>
                </a:lnTo>
                <a:lnTo>
                  <a:pt x="44" y="126"/>
                </a:lnTo>
                <a:lnTo>
                  <a:pt x="44" y="126"/>
                </a:lnTo>
                <a:lnTo>
                  <a:pt x="36" y="126"/>
                </a:lnTo>
                <a:lnTo>
                  <a:pt x="28" y="124"/>
                </a:lnTo>
                <a:lnTo>
                  <a:pt x="20" y="120"/>
                </a:lnTo>
                <a:lnTo>
                  <a:pt x="14" y="116"/>
                </a:lnTo>
                <a:lnTo>
                  <a:pt x="8" y="112"/>
                </a:lnTo>
                <a:lnTo>
                  <a:pt x="4" y="104"/>
                </a:lnTo>
                <a:lnTo>
                  <a:pt x="2" y="98"/>
                </a:lnTo>
                <a:lnTo>
                  <a:pt x="0" y="88"/>
                </a:lnTo>
                <a:lnTo>
                  <a:pt x="0" y="88"/>
                </a:lnTo>
                <a:lnTo>
                  <a:pt x="0" y="88"/>
                </a:lnTo>
                <a:lnTo>
                  <a:pt x="2" y="78"/>
                </a:lnTo>
                <a:lnTo>
                  <a:pt x="4" y="70"/>
                </a:lnTo>
                <a:lnTo>
                  <a:pt x="8" y="64"/>
                </a:lnTo>
                <a:lnTo>
                  <a:pt x="14" y="58"/>
                </a:lnTo>
                <a:lnTo>
                  <a:pt x="22" y="54"/>
                </a:lnTo>
                <a:lnTo>
                  <a:pt x="30" y="50"/>
                </a:lnTo>
                <a:lnTo>
                  <a:pt x="40" y="48"/>
                </a:lnTo>
                <a:lnTo>
                  <a:pt x="50" y="48"/>
                </a:lnTo>
                <a:lnTo>
                  <a:pt x="50" y="48"/>
                </a:lnTo>
                <a:lnTo>
                  <a:pt x="68" y="50"/>
                </a:lnTo>
                <a:lnTo>
                  <a:pt x="84" y="54"/>
                </a:lnTo>
                <a:lnTo>
                  <a:pt x="84" y="50"/>
                </a:lnTo>
                <a:lnTo>
                  <a:pt x="84" y="50"/>
                </a:lnTo>
                <a:lnTo>
                  <a:pt x="82" y="40"/>
                </a:lnTo>
                <a:lnTo>
                  <a:pt x="80" y="36"/>
                </a:lnTo>
                <a:lnTo>
                  <a:pt x="76" y="32"/>
                </a:lnTo>
                <a:lnTo>
                  <a:pt x="66" y="26"/>
                </a:lnTo>
                <a:lnTo>
                  <a:pt x="54" y="24"/>
                </a:lnTo>
                <a:lnTo>
                  <a:pt x="54" y="24"/>
                </a:lnTo>
                <a:lnTo>
                  <a:pt x="36" y="26"/>
                </a:lnTo>
                <a:lnTo>
                  <a:pt x="18" y="32"/>
                </a:lnTo>
                <a:lnTo>
                  <a:pt x="10" y="10"/>
                </a:lnTo>
                <a:lnTo>
                  <a:pt x="10" y="10"/>
                </a:lnTo>
                <a:lnTo>
                  <a:pt x="32" y="2"/>
                </a:lnTo>
                <a:lnTo>
                  <a:pt x="44" y="0"/>
                </a:lnTo>
                <a:lnTo>
                  <a:pt x="58" y="0"/>
                </a:lnTo>
                <a:lnTo>
                  <a:pt x="58" y="0"/>
                </a:lnTo>
                <a:lnTo>
                  <a:pt x="70" y="0"/>
                </a:lnTo>
                <a:lnTo>
                  <a:pt x="82" y="4"/>
                </a:lnTo>
                <a:lnTo>
                  <a:pt x="90" y="8"/>
                </a:lnTo>
                <a:lnTo>
                  <a:pt x="98" y="14"/>
                </a:lnTo>
                <a:lnTo>
                  <a:pt x="104" y="20"/>
                </a:lnTo>
                <a:lnTo>
                  <a:pt x="108" y="30"/>
                </a:lnTo>
                <a:lnTo>
                  <a:pt x="110" y="40"/>
                </a:lnTo>
                <a:lnTo>
                  <a:pt x="112" y="52"/>
                </a:lnTo>
                <a:lnTo>
                  <a:pt x="112" y="124"/>
                </a:lnTo>
                <a:lnTo>
                  <a:pt x="84" y="124"/>
                </a:lnTo>
                <a:close/>
                <a:moveTo>
                  <a:pt x="84" y="72"/>
                </a:moveTo>
                <a:lnTo>
                  <a:pt x="84" y="72"/>
                </a:lnTo>
                <a:lnTo>
                  <a:pt x="72" y="70"/>
                </a:lnTo>
                <a:lnTo>
                  <a:pt x="56" y="68"/>
                </a:lnTo>
                <a:lnTo>
                  <a:pt x="56" y="68"/>
                </a:lnTo>
                <a:lnTo>
                  <a:pt x="44" y="70"/>
                </a:lnTo>
                <a:lnTo>
                  <a:pt x="36" y="72"/>
                </a:lnTo>
                <a:lnTo>
                  <a:pt x="30" y="78"/>
                </a:lnTo>
                <a:lnTo>
                  <a:pt x="28" y="86"/>
                </a:lnTo>
                <a:lnTo>
                  <a:pt x="28" y="88"/>
                </a:lnTo>
                <a:lnTo>
                  <a:pt x="28" y="88"/>
                </a:lnTo>
                <a:lnTo>
                  <a:pt x="30" y="94"/>
                </a:lnTo>
                <a:lnTo>
                  <a:pt x="34" y="100"/>
                </a:lnTo>
                <a:lnTo>
                  <a:pt x="42" y="104"/>
                </a:lnTo>
                <a:lnTo>
                  <a:pt x="52" y="106"/>
                </a:lnTo>
                <a:lnTo>
                  <a:pt x="52" y="106"/>
                </a:lnTo>
                <a:lnTo>
                  <a:pt x="64" y="104"/>
                </a:lnTo>
                <a:lnTo>
                  <a:pt x="74" y="98"/>
                </a:lnTo>
                <a:lnTo>
                  <a:pt x="82" y="90"/>
                </a:lnTo>
                <a:lnTo>
                  <a:pt x="84" y="86"/>
                </a:lnTo>
                <a:lnTo>
                  <a:pt x="84" y="80"/>
                </a:lnTo>
                <a:lnTo>
                  <a:pt x="84" y="7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3" name="Freeform 224"/>
          <p:cNvSpPr>
            <a:spLocks noEditPoints="1"/>
          </p:cNvSpPr>
          <p:nvPr userDrawn="1"/>
        </p:nvSpPr>
        <p:spPr bwMode="auto">
          <a:xfrm>
            <a:off x="5734050" y="1208088"/>
            <a:ext cx="168275" cy="220662"/>
          </a:xfrm>
          <a:custGeom>
            <a:avLst/>
            <a:gdLst>
              <a:gd name="T0" fmla="*/ 28 w 126"/>
              <a:gd name="T1" fmla="*/ 4 h 164"/>
              <a:gd name="T2" fmla="*/ 28 w 126"/>
              <a:gd name="T3" fmla="*/ 24 h 164"/>
              <a:gd name="T4" fmla="*/ 46 w 126"/>
              <a:gd name="T5" fmla="*/ 8 h 164"/>
              <a:gd name="T6" fmla="*/ 70 w 126"/>
              <a:gd name="T7" fmla="*/ 0 h 164"/>
              <a:gd name="T8" fmla="*/ 80 w 126"/>
              <a:gd name="T9" fmla="*/ 2 h 164"/>
              <a:gd name="T10" fmla="*/ 100 w 126"/>
              <a:gd name="T11" fmla="*/ 10 h 164"/>
              <a:gd name="T12" fmla="*/ 116 w 126"/>
              <a:gd name="T13" fmla="*/ 26 h 164"/>
              <a:gd name="T14" fmla="*/ 126 w 126"/>
              <a:gd name="T15" fmla="*/ 50 h 164"/>
              <a:gd name="T16" fmla="*/ 126 w 126"/>
              <a:gd name="T17" fmla="*/ 64 h 164"/>
              <a:gd name="T18" fmla="*/ 126 w 126"/>
              <a:gd name="T19" fmla="*/ 80 h 164"/>
              <a:gd name="T20" fmla="*/ 116 w 126"/>
              <a:gd name="T21" fmla="*/ 102 h 164"/>
              <a:gd name="T22" fmla="*/ 100 w 126"/>
              <a:gd name="T23" fmla="*/ 120 h 164"/>
              <a:gd name="T24" fmla="*/ 80 w 126"/>
              <a:gd name="T25" fmla="*/ 128 h 164"/>
              <a:gd name="T26" fmla="*/ 70 w 126"/>
              <a:gd name="T27" fmla="*/ 128 h 164"/>
              <a:gd name="T28" fmla="*/ 44 w 126"/>
              <a:gd name="T29" fmla="*/ 122 h 164"/>
              <a:gd name="T30" fmla="*/ 28 w 126"/>
              <a:gd name="T31" fmla="*/ 106 h 164"/>
              <a:gd name="T32" fmla="*/ 0 w 126"/>
              <a:gd name="T33" fmla="*/ 164 h 164"/>
              <a:gd name="T34" fmla="*/ 98 w 126"/>
              <a:gd name="T35" fmla="*/ 64 h 164"/>
              <a:gd name="T36" fmla="*/ 98 w 126"/>
              <a:gd name="T37" fmla="*/ 64 h 164"/>
              <a:gd name="T38" fmla="*/ 96 w 126"/>
              <a:gd name="T39" fmla="*/ 48 h 164"/>
              <a:gd name="T40" fmla="*/ 88 w 126"/>
              <a:gd name="T41" fmla="*/ 36 h 164"/>
              <a:gd name="T42" fmla="*/ 76 w 126"/>
              <a:gd name="T43" fmla="*/ 28 h 164"/>
              <a:gd name="T44" fmla="*/ 64 w 126"/>
              <a:gd name="T45" fmla="*/ 26 h 164"/>
              <a:gd name="T46" fmla="*/ 56 w 126"/>
              <a:gd name="T47" fmla="*/ 26 h 164"/>
              <a:gd name="T48" fmla="*/ 44 w 126"/>
              <a:gd name="T49" fmla="*/ 32 h 164"/>
              <a:gd name="T50" fmla="*/ 34 w 126"/>
              <a:gd name="T51" fmla="*/ 42 h 164"/>
              <a:gd name="T52" fmla="*/ 28 w 126"/>
              <a:gd name="T53" fmla="*/ 56 h 164"/>
              <a:gd name="T54" fmla="*/ 28 w 126"/>
              <a:gd name="T55" fmla="*/ 64 h 164"/>
              <a:gd name="T56" fmla="*/ 28 w 126"/>
              <a:gd name="T57" fmla="*/ 74 h 164"/>
              <a:gd name="T58" fmla="*/ 34 w 126"/>
              <a:gd name="T59" fmla="*/ 88 h 164"/>
              <a:gd name="T60" fmla="*/ 44 w 126"/>
              <a:gd name="T61" fmla="*/ 98 h 164"/>
              <a:gd name="T62" fmla="*/ 56 w 126"/>
              <a:gd name="T63" fmla="*/ 104 h 164"/>
              <a:gd name="T64" fmla="*/ 64 w 126"/>
              <a:gd name="T65" fmla="*/ 104 h 164"/>
              <a:gd name="T66" fmla="*/ 76 w 126"/>
              <a:gd name="T67" fmla="*/ 102 h 164"/>
              <a:gd name="T68" fmla="*/ 88 w 126"/>
              <a:gd name="T69" fmla="*/ 94 h 164"/>
              <a:gd name="T70" fmla="*/ 96 w 126"/>
              <a:gd name="T71" fmla="*/ 82 h 164"/>
              <a:gd name="T72" fmla="*/ 98 w 126"/>
              <a:gd name="T73" fmla="*/ 64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6" h="164">
                <a:moveTo>
                  <a:pt x="0" y="4"/>
                </a:moveTo>
                <a:lnTo>
                  <a:pt x="28" y="4"/>
                </a:lnTo>
                <a:lnTo>
                  <a:pt x="28" y="24"/>
                </a:lnTo>
                <a:lnTo>
                  <a:pt x="28" y="24"/>
                </a:lnTo>
                <a:lnTo>
                  <a:pt x="36" y="14"/>
                </a:lnTo>
                <a:lnTo>
                  <a:pt x="46" y="8"/>
                </a:lnTo>
                <a:lnTo>
                  <a:pt x="56" y="2"/>
                </a:lnTo>
                <a:lnTo>
                  <a:pt x="70" y="0"/>
                </a:lnTo>
                <a:lnTo>
                  <a:pt x="70" y="0"/>
                </a:lnTo>
                <a:lnTo>
                  <a:pt x="80" y="2"/>
                </a:lnTo>
                <a:lnTo>
                  <a:pt x="90" y="6"/>
                </a:lnTo>
                <a:lnTo>
                  <a:pt x="100" y="10"/>
                </a:lnTo>
                <a:lnTo>
                  <a:pt x="110" y="18"/>
                </a:lnTo>
                <a:lnTo>
                  <a:pt x="116" y="26"/>
                </a:lnTo>
                <a:lnTo>
                  <a:pt x="122" y="38"/>
                </a:lnTo>
                <a:lnTo>
                  <a:pt x="126" y="50"/>
                </a:lnTo>
                <a:lnTo>
                  <a:pt x="126" y="64"/>
                </a:lnTo>
                <a:lnTo>
                  <a:pt x="126" y="64"/>
                </a:lnTo>
                <a:lnTo>
                  <a:pt x="126" y="64"/>
                </a:lnTo>
                <a:lnTo>
                  <a:pt x="126" y="80"/>
                </a:lnTo>
                <a:lnTo>
                  <a:pt x="122" y="92"/>
                </a:lnTo>
                <a:lnTo>
                  <a:pt x="116" y="102"/>
                </a:lnTo>
                <a:lnTo>
                  <a:pt x="110" y="112"/>
                </a:lnTo>
                <a:lnTo>
                  <a:pt x="100" y="120"/>
                </a:lnTo>
                <a:lnTo>
                  <a:pt x="92" y="124"/>
                </a:lnTo>
                <a:lnTo>
                  <a:pt x="80" y="128"/>
                </a:lnTo>
                <a:lnTo>
                  <a:pt x="70" y="128"/>
                </a:lnTo>
                <a:lnTo>
                  <a:pt x="70" y="128"/>
                </a:lnTo>
                <a:lnTo>
                  <a:pt x="56" y="126"/>
                </a:lnTo>
                <a:lnTo>
                  <a:pt x="44" y="122"/>
                </a:lnTo>
                <a:lnTo>
                  <a:pt x="36" y="116"/>
                </a:lnTo>
                <a:lnTo>
                  <a:pt x="28" y="106"/>
                </a:lnTo>
                <a:lnTo>
                  <a:pt x="28" y="164"/>
                </a:lnTo>
                <a:lnTo>
                  <a:pt x="0" y="164"/>
                </a:lnTo>
                <a:lnTo>
                  <a:pt x="0" y="4"/>
                </a:lnTo>
                <a:close/>
                <a:moveTo>
                  <a:pt x="98" y="64"/>
                </a:moveTo>
                <a:lnTo>
                  <a:pt x="98" y="64"/>
                </a:lnTo>
                <a:lnTo>
                  <a:pt x="98" y="64"/>
                </a:lnTo>
                <a:lnTo>
                  <a:pt x="98" y="56"/>
                </a:lnTo>
                <a:lnTo>
                  <a:pt x="96" y="48"/>
                </a:lnTo>
                <a:lnTo>
                  <a:pt x="92" y="42"/>
                </a:lnTo>
                <a:lnTo>
                  <a:pt x="88" y="36"/>
                </a:lnTo>
                <a:lnTo>
                  <a:pt x="82" y="32"/>
                </a:lnTo>
                <a:lnTo>
                  <a:pt x="76" y="28"/>
                </a:lnTo>
                <a:lnTo>
                  <a:pt x="70" y="26"/>
                </a:lnTo>
                <a:lnTo>
                  <a:pt x="64" y="26"/>
                </a:lnTo>
                <a:lnTo>
                  <a:pt x="64" y="26"/>
                </a:lnTo>
                <a:lnTo>
                  <a:pt x="56" y="26"/>
                </a:lnTo>
                <a:lnTo>
                  <a:pt x="50" y="28"/>
                </a:lnTo>
                <a:lnTo>
                  <a:pt x="44" y="32"/>
                </a:lnTo>
                <a:lnTo>
                  <a:pt x="38" y="36"/>
                </a:lnTo>
                <a:lnTo>
                  <a:pt x="34" y="42"/>
                </a:lnTo>
                <a:lnTo>
                  <a:pt x="30" y="48"/>
                </a:lnTo>
                <a:lnTo>
                  <a:pt x="28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28" y="74"/>
                </a:lnTo>
                <a:lnTo>
                  <a:pt x="30" y="82"/>
                </a:lnTo>
                <a:lnTo>
                  <a:pt x="34" y="88"/>
                </a:lnTo>
                <a:lnTo>
                  <a:pt x="38" y="94"/>
                </a:lnTo>
                <a:lnTo>
                  <a:pt x="44" y="98"/>
                </a:lnTo>
                <a:lnTo>
                  <a:pt x="50" y="102"/>
                </a:lnTo>
                <a:lnTo>
                  <a:pt x="56" y="104"/>
                </a:lnTo>
                <a:lnTo>
                  <a:pt x="64" y="104"/>
                </a:lnTo>
                <a:lnTo>
                  <a:pt x="64" y="104"/>
                </a:lnTo>
                <a:lnTo>
                  <a:pt x="70" y="104"/>
                </a:lnTo>
                <a:lnTo>
                  <a:pt x="76" y="102"/>
                </a:lnTo>
                <a:lnTo>
                  <a:pt x="82" y="98"/>
                </a:lnTo>
                <a:lnTo>
                  <a:pt x="88" y="94"/>
                </a:lnTo>
                <a:lnTo>
                  <a:pt x="92" y="88"/>
                </a:lnTo>
                <a:lnTo>
                  <a:pt x="96" y="82"/>
                </a:lnTo>
                <a:lnTo>
                  <a:pt x="98" y="74"/>
                </a:lnTo>
                <a:lnTo>
                  <a:pt x="98" y="64"/>
                </a:lnTo>
                <a:lnTo>
                  <a:pt x="98" y="64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4" name="Freeform 225"/>
          <p:cNvSpPr>
            <a:spLocks noEditPoints="1"/>
          </p:cNvSpPr>
          <p:nvPr userDrawn="1"/>
        </p:nvSpPr>
        <p:spPr bwMode="auto">
          <a:xfrm>
            <a:off x="5959475" y="1208088"/>
            <a:ext cx="171450" cy="220662"/>
          </a:xfrm>
          <a:custGeom>
            <a:avLst/>
            <a:gdLst>
              <a:gd name="T0" fmla="*/ 28 w 128"/>
              <a:gd name="T1" fmla="*/ 4 h 164"/>
              <a:gd name="T2" fmla="*/ 28 w 128"/>
              <a:gd name="T3" fmla="*/ 24 h 164"/>
              <a:gd name="T4" fmla="*/ 46 w 128"/>
              <a:gd name="T5" fmla="*/ 8 h 164"/>
              <a:gd name="T6" fmla="*/ 70 w 128"/>
              <a:gd name="T7" fmla="*/ 0 h 164"/>
              <a:gd name="T8" fmla="*/ 82 w 128"/>
              <a:gd name="T9" fmla="*/ 2 h 164"/>
              <a:gd name="T10" fmla="*/ 102 w 128"/>
              <a:gd name="T11" fmla="*/ 10 h 164"/>
              <a:gd name="T12" fmla="*/ 118 w 128"/>
              <a:gd name="T13" fmla="*/ 26 h 164"/>
              <a:gd name="T14" fmla="*/ 126 w 128"/>
              <a:gd name="T15" fmla="*/ 50 h 164"/>
              <a:gd name="T16" fmla="*/ 128 w 128"/>
              <a:gd name="T17" fmla="*/ 64 h 164"/>
              <a:gd name="T18" fmla="*/ 126 w 128"/>
              <a:gd name="T19" fmla="*/ 80 h 164"/>
              <a:gd name="T20" fmla="*/ 118 w 128"/>
              <a:gd name="T21" fmla="*/ 102 h 164"/>
              <a:gd name="T22" fmla="*/ 102 w 128"/>
              <a:gd name="T23" fmla="*/ 120 h 164"/>
              <a:gd name="T24" fmla="*/ 82 w 128"/>
              <a:gd name="T25" fmla="*/ 128 h 164"/>
              <a:gd name="T26" fmla="*/ 70 w 128"/>
              <a:gd name="T27" fmla="*/ 128 h 164"/>
              <a:gd name="T28" fmla="*/ 46 w 128"/>
              <a:gd name="T29" fmla="*/ 122 h 164"/>
              <a:gd name="T30" fmla="*/ 28 w 128"/>
              <a:gd name="T31" fmla="*/ 106 h 164"/>
              <a:gd name="T32" fmla="*/ 0 w 128"/>
              <a:gd name="T33" fmla="*/ 164 h 164"/>
              <a:gd name="T34" fmla="*/ 100 w 128"/>
              <a:gd name="T35" fmla="*/ 64 h 164"/>
              <a:gd name="T36" fmla="*/ 100 w 128"/>
              <a:gd name="T37" fmla="*/ 64 h 164"/>
              <a:gd name="T38" fmla="*/ 96 w 128"/>
              <a:gd name="T39" fmla="*/ 48 h 164"/>
              <a:gd name="T40" fmla="*/ 88 w 128"/>
              <a:gd name="T41" fmla="*/ 36 h 164"/>
              <a:gd name="T42" fmla="*/ 78 w 128"/>
              <a:gd name="T43" fmla="*/ 28 h 164"/>
              <a:gd name="T44" fmla="*/ 64 w 128"/>
              <a:gd name="T45" fmla="*/ 26 h 164"/>
              <a:gd name="T46" fmla="*/ 56 w 128"/>
              <a:gd name="T47" fmla="*/ 26 h 164"/>
              <a:gd name="T48" fmla="*/ 44 w 128"/>
              <a:gd name="T49" fmla="*/ 32 h 164"/>
              <a:gd name="T50" fmla="*/ 34 w 128"/>
              <a:gd name="T51" fmla="*/ 42 h 164"/>
              <a:gd name="T52" fmla="*/ 28 w 128"/>
              <a:gd name="T53" fmla="*/ 56 h 164"/>
              <a:gd name="T54" fmla="*/ 28 w 128"/>
              <a:gd name="T55" fmla="*/ 64 h 164"/>
              <a:gd name="T56" fmla="*/ 28 w 128"/>
              <a:gd name="T57" fmla="*/ 74 h 164"/>
              <a:gd name="T58" fmla="*/ 34 w 128"/>
              <a:gd name="T59" fmla="*/ 88 h 164"/>
              <a:gd name="T60" fmla="*/ 44 w 128"/>
              <a:gd name="T61" fmla="*/ 98 h 164"/>
              <a:gd name="T62" fmla="*/ 56 w 128"/>
              <a:gd name="T63" fmla="*/ 104 h 164"/>
              <a:gd name="T64" fmla="*/ 64 w 128"/>
              <a:gd name="T65" fmla="*/ 104 h 164"/>
              <a:gd name="T66" fmla="*/ 78 w 128"/>
              <a:gd name="T67" fmla="*/ 102 h 164"/>
              <a:gd name="T68" fmla="*/ 88 w 128"/>
              <a:gd name="T69" fmla="*/ 94 h 164"/>
              <a:gd name="T70" fmla="*/ 96 w 128"/>
              <a:gd name="T71" fmla="*/ 82 h 164"/>
              <a:gd name="T72" fmla="*/ 100 w 128"/>
              <a:gd name="T73" fmla="*/ 64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8" h="164">
                <a:moveTo>
                  <a:pt x="0" y="4"/>
                </a:moveTo>
                <a:lnTo>
                  <a:pt x="28" y="4"/>
                </a:lnTo>
                <a:lnTo>
                  <a:pt x="28" y="24"/>
                </a:lnTo>
                <a:lnTo>
                  <a:pt x="28" y="24"/>
                </a:lnTo>
                <a:lnTo>
                  <a:pt x="36" y="14"/>
                </a:lnTo>
                <a:lnTo>
                  <a:pt x="46" y="8"/>
                </a:lnTo>
                <a:lnTo>
                  <a:pt x="56" y="2"/>
                </a:lnTo>
                <a:lnTo>
                  <a:pt x="70" y="0"/>
                </a:lnTo>
                <a:lnTo>
                  <a:pt x="70" y="0"/>
                </a:lnTo>
                <a:lnTo>
                  <a:pt x="82" y="2"/>
                </a:lnTo>
                <a:lnTo>
                  <a:pt x="92" y="6"/>
                </a:lnTo>
                <a:lnTo>
                  <a:pt x="102" y="10"/>
                </a:lnTo>
                <a:lnTo>
                  <a:pt x="110" y="18"/>
                </a:lnTo>
                <a:lnTo>
                  <a:pt x="118" y="26"/>
                </a:lnTo>
                <a:lnTo>
                  <a:pt x="122" y="38"/>
                </a:lnTo>
                <a:lnTo>
                  <a:pt x="126" y="50"/>
                </a:lnTo>
                <a:lnTo>
                  <a:pt x="128" y="64"/>
                </a:lnTo>
                <a:lnTo>
                  <a:pt x="128" y="64"/>
                </a:lnTo>
                <a:lnTo>
                  <a:pt x="128" y="64"/>
                </a:lnTo>
                <a:lnTo>
                  <a:pt x="126" y="80"/>
                </a:lnTo>
                <a:lnTo>
                  <a:pt x="122" y="92"/>
                </a:lnTo>
                <a:lnTo>
                  <a:pt x="118" y="102"/>
                </a:lnTo>
                <a:lnTo>
                  <a:pt x="110" y="112"/>
                </a:lnTo>
                <a:lnTo>
                  <a:pt x="102" y="120"/>
                </a:lnTo>
                <a:lnTo>
                  <a:pt x="92" y="124"/>
                </a:lnTo>
                <a:lnTo>
                  <a:pt x="82" y="128"/>
                </a:lnTo>
                <a:lnTo>
                  <a:pt x="70" y="128"/>
                </a:lnTo>
                <a:lnTo>
                  <a:pt x="70" y="128"/>
                </a:lnTo>
                <a:lnTo>
                  <a:pt x="56" y="126"/>
                </a:lnTo>
                <a:lnTo>
                  <a:pt x="46" y="122"/>
                </a:lnTo>
                <a:lnTo>
                  <a:pt x="36" y="116"/>
                </a:lnTo>
                <a:lnTo>
                  <a:pt x="28" y="106"/>
                </a:lnTo>
                <a:lnTo>
                  <a:pt x="28" y="164"/>
                </a:lnTo>
                <a:lnTo>
                  <a:pt x="0" y="164"/>
                </a:lnTo>
                <a:lnTo>
                  <a:pt x="0" y="4"/>
                </a:lnTo>
                <a:close/>
                <a:moveTo>
                  <a:pt x="100" y="64"/>
                </a:moveTo>
                <a:lnTo>
                  <a:pt x="100" y="64"/>
                </a:lnTo>
                <a:lnTo>
                  <a:pt x="100" y="64"/>
                </a:lnTo>
                <a:lnTo>
                  <a:pt x="98" y="56"/>
                </a:lnTo>
                <a:lnTo>
                  <a:pt x="96" y="48"/>
                </a:lnTo>
                <a:lnTo>
                  <a:pt x="92" y="42"/>
                </a:lnTo>
                <a:lnTo>
                  <a:pt x="88" y="36"/>
                </a:lnTo>
                <a:lnTo>
                  <a:pt x="84" y="32"/>
                </a:lnTo>
                <a:lnTo>
                  <a:pt x="78" y="28"/>
                </a:lnTo>
                <a:lnTo>
                  <a:pt x="70" y="26"/>
                </a:lnTo>
                <a:lnTo>
                  <a:pt x="64" y="26"/>
                </a:lnTo>
                <a:lnTo>
                  <a:pt x="64" y="26"/>
                </a:lnTo>
                <a:lnTo>
                  <a:pt x="56" y="26"/>
                </a:lnTo>
                <a:lnTo>
                  <a:pt x="50" y="28"/>
                </a:lnTo>
                <a:lnTo>
                  <a:pt x="44" y="32"/>
                </a:lnTo>
                <a:lnTo>
                  <a:pt x="38" y="36"/>
                </a:lnTo>
                <a:lnTo>
                  <a:pt x="34" y="42"/>
                </a:lnTo>
                <a:lnTo>
                  <a:pt x="32" y="48"/>
                </a:lnTo>
                <a:lnTo>
                  <a:pt x="28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28" y="74"/>
                </a:lnTo>
                <a:lnTo>
                  <a:pt x="32" y="82"/>
                </a:lnTo>
                <a:lnTo>
                  <a:pt x="34" y="88"/>
                </a:lnTo>
                <a:lnTo>
                  <a:pt x="38" y="94"/>
                </a:lnTo>
                <a:lnTo>
                  <a:pt x="44" y="98"/>
                </a:lnTo>
                <a:lnTo>
                  <a:pt x="50" y="102"/>
                </a:lnTo>
                <a:lnTo>
                  <a:pt x="56" y="104"/>
                </a:lnTo>
                <a:lnTo>
                  <a:pt x="64" y="104"/>
                </a:lnTo>
                <a:lnTo>
                  <a:pt x="64" y="104"/>
                </a:lnTo>
                <a:lnTo>
                  <a:pt x="72" y="104"/>
                </a:lnTo>
                <a:lnTo>
                  <a:pt x="78" y="102"/>
                </a:lnTo>
                <a:lnTo>
                  <a:pt x="84" y="98"/>
                </a:lnTo>
                <a:lnTo>
                  <a:pt x="88" y="94"/>
                </a:lnTo>
                <a:lnTo>
                  <a:pt x="94" y="88"/>
                </a:lnTo>
                <a:lnTo>
                  <a:pt x="96" y="82"/>
                </a:lnTo>
                <a:lnTo>
                  <a:pt x="98" y="74"/>
                </a:lnTo>
                <a:lnTo>
                  <a:pt x="100" y="64"/>
                </a:lnTo>
                <a:lnTo>
                  <a:pt x="100" y="64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5" name="Freeform 226"/>
          <p:cNvSpPr>
            <a:spLocks/>
          </p:cNvSpPr>
          <p:nvPr userDrawn="1"/>
        </p:nvSpPr>
        <p:spPr bwMode="auto">
          <a:xfrm>
            <a:off x="6186488" y="1211263"/>
            <a:ext cx="93662" cy="166687"/>
          </a:xfrm>
          <a:custGeom>
            <a:avLst/>
            <a:gdLst>
              <a:gd name="T0" fmla="*/ 0 w 70"/>
              <a:gd name="T1" fmla="*/ 2 h 124"/>
              <a:gd name="T2" fmla="*/ 28 w 70"/>
              <a:gd name="T3" fmla="*/ 2 h 124"/>
              <a:gd name="T4" fmla="*/ 28 w 70"/>
              <a:gd name="T5" fmla="*/ 30 h 124"/>
              <a:gd name="T6" fmla="*/ 28 w 70"/>
              <a:gd name="T7" fmla="*/ 30 h 124"/>
              <a:gd name="T8" fmla="*/ 34 w 70"/>
              <a:gd name="T9" fmla="*/ 16 h 124"/>
              <a:gd name="T10" fmla="*/ 44 w 70"/>
              <a:gd name="T11" fmla="*/ 6 h 124"/>
              <a:gd name="T12" fmla="*/ 50 w 70"/>
              <a:gd name="T13" fmla="*/ 4 h 124"/>
              <a:gd name="T14" fmla="*/ 56 w 70"/>
              <a:gd name="T15" fmla="*/ 0 h 124"/>
              <a:gd name="T16" fmla="*/ 64 w 70"/>
              <a:gd name="T17" fmla="*/ 0 h 124"/>
              <a:gd name="T18" fmla="*/ 70 w 70"/>
              <a:gd name="T19" fmla="*/ 0 h 124"/>
              <a:gd name="T20" fmla="*/ 70 w 70"/>
              <a:gd name="T21" fmla="*/ 28 h 124"/>
              <a:gd name="T22" fmla="*/ 70 w 70"/>
              <a:gd name="T23" fmla="*/ 28 h 124"/>
              <a:gd name="T24" fmla="*/ 70 w 70"/>
              <a:gd name="T25" fmla="*/ 28 h 124"/>
              <a:gd name="T26" fmla="*/ 60 w 70"/>
              <a:gd name="T27" fmla="*/ 30 h 124"/>
              <a:gd name="T28" fmla="*/ 52 w 70"/>
              <a:gd name="T29" fmla="*/ 32 h 124"/>
              <a:gd name="T30" fmla="*/ 46 w 70"/>
              <a:gd name="T31" fmla="*/ 36 h 124"/>
              <a:gd name="T32" fmla="*/ 40 w 70"/>
              <a:gd name="T33" fmla="*/ 40 h 124"/>
              <a:gd name="T34" fmla="*/ 34 w 70"/>
              <a:gd name="T35" fmla="*/ 48 h 124"/>
              <a:gd name="T36" fmla="*/ 30 w 70"/>
              <a:gd name="T37" fmla="*/ 56 h 124"/>
              <a:gd name="T38" fmla="*/ 28 w 70"/>
              <a:gd name="T39" fmla="*/ 66 h 124"/>
              <a:gd name="T40" fmla="*/ 28 w 70"/>
              <a:gd name="T41" fmla="*/ 78 h 124"/>
              <a:gd name="T42" fmla="*/ 28 w 70"/>
              <a:gd name="T43" fmla="*/ 124 h 124"/>
              <a:gd name="T44" fmla="*/ 0 w 70"/>
              <a:gd name="T45" fmla="*/ 124 h 124"/>
              <a:gd name="T46" fmla="*/ 0 w 70"/>
              <a:gd name="T47" fmla="*/ 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0" h="124">
                <a:moveTo>
                  <a:pt x="0" y="2"/>
                </a:moveTo>
                <a:lnTo>
                  <a:pt x="28" y="2"/>
                </a:lnTo>
                <a:lnTo>
                  <a:pt x="28" y="30"/>
                </a:lnTo>
                <a:lnTo>
                  <a:pt x="28" y="30"/>
                </a:lnTo>
                <a:lnTo>
                  <a:pt x="34" y="16"/>
                </a:lnTo>
                <a:lnTo>
                  <a:pt x="44" y="6"/>
                </a:lnTo>
                <a:lnTo>
                  <a:pt x="50" y="4"/>
                </a:lnTo>
                <a:lnTo>
                  <a:pt x="56" y="0"/>
                </a:lnTo>
                <a:lnTo>
                  <a:pt x="64" y="0"/>
                </a:lnTo>
                <a:lnTo>
                  <a:pt x="70" y="0"/>
                </a:lnTo>
                <a:lnTo>
                  <a:pt x="70" y="28"/>
                </a:lnTo>
                <a:lnTo>
                  <a:pt x="70" y="28"/>
                </a:lnTo>
                <a:lnTo>
                  <a:pt x="70" y="28"/>
                </a:lnTo>
                <a:lnTo>
                  <a:pt x="60" y="30"/>
                </a:lnTo>
                <a:lnTo>
                  <a:pt x="52" y="32"/>
                </a:lnTo>
                <a:lnTo>
                  <a:pt x="46" y="36"/>
                </a:lnTo>
                <a:lnTo>
                  <a:pt x="40" y="40"/>
                </a:lnTo>
                <a:lnTo>
                  <a:pt x="34" y="48"/>
                </a:lnTo>
                <a:lnTo>
                  <a:pt x="30" y="56"/>
                </a:lnTo>
                <a:lnTo>
                  <a:pt x="28" y="66"/>
                </a:lnTo>
                <a:lnTo>
                  <a:pt x="28" y="78"/>
                </a:lnTo>
                <a:lnTo>
                  <a:pt x="28" y="124"/>
                </a:lnTo>
                <a:lnTo>
                  <a:pt x="0" y="124"/>
                </a:lnTo>
                <a:lnTo>
                  <a:pt x="0" y="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6" name="Freeform 227"/>
          <p:cNvSpPr>
            <a:spLocks noEditPoints="1"/>
          </p:cNvSpPr>
          <p:nvPr userDrawn="1"/>
        </p:nvSpPr>
        <p:spPr bwMode="auto">
          <a:xfrm>
            <a:off x="6318250" y="1208088"/>
            <a:ext cx="176213" cy="171450"/>
          </a:xfrm>
          <a:custGeom>
            <a:avLst/>
            <a:gdLst>
              <a:gd name="T0" fmla="*/ 0 w 132"/>
              <a:gd name="T1" fmla="*/ 64 h 128"/>
              <a:gd name="T2" fmla="*/ 2 w 132"/>
              <a:gd name="T3" fmla="*/ 52 h 128"/>
              <a:gd name="T4" fmla="*/ 12 w 132"/>
              <a:gd name="T5" fmla="*/ 30 h 128"/>
              <a:gd name="T6" fmla="*/ 30 w 132"/>
              <a:gd name="T7" fmla="*/ 12 h 128"/>
              <a:gd name="T8" fmla="*/ 52 w 132"/>
              <a:gd name="T9" fmla="*/ 2 h 128"/>
              <a:gd name="T10" fmla="*/ 66 w 132"/>
              <a:gd name="T11" fmla="*/ 0 h 128"/>
              <a:gd name="T12" fmla="*/ 92 w 132"/>
              <a:gd name="T13" fmla="*/ 6 h 128"/>
              <a:gd name="T14" fmla="*/ 112 w 132"/>
              <a:gd name="T15" fmla="*/ 20 h 128"/>
              <a:gd name="T16" fmla="*/ 126 w 132"/>
              <a:gd name="T17" fmla="*/ 40 h 128"/>
              <a:gd name="T18" fmla="*/ 132 w 132"/>
              <a:gd name="T19" fmla="*/ 64 h 128"/>
              <a:gd name="T20" fmla="*/ 132 w 132"/>
              <a:gd name="T21" fmla="*/ 64 h 128"/>
              <a:gd name="T22" fmla="*/ 126 w 132"/>
              <a:gd name="T23" fmla="*/ 90 h 128"/>
              <a:gd name="T24" fmla="*/ 112 w 132"/>
              <a:gd name="T25" fmla="*/ 110 h 128"/>
              <a:gd name="T26" fmla="*/ 92 w 132"/>
              <a:gd name="T27" fmla="*/ 124 h 128"/>
              <a:gd name="T28" fmla="*/ 66 w 132"/>
              <a:gd name="T29" fmla="*/ 128 h 128"/>
              <a:gd name="T30" fmla="*/ 52 w 132"/>
              <a:gd name="T31" fmla="*/ 128 h 128"/>
              <a:gd name="T32" fmla="*/ 28 w 132"/>
              <a:gd name="T33" fmla="*/ 118 h 128"/>
              <a:gd name="T34" fmla="*/ 12 w 132"/>
              <a:gd name="T35" fmla="*/ 100 h 128"/>
              <a:gd name="T36" fmla="*/ 2 w 132"/>
              <a:gd name="T37" fmla="*/ 78 h 128"/>
              <a:gd name="T38" fmla="*/ 0 w 132"/>
              <a:gd name="T39" fmla="*/ 66 h 128"/>
              <a:gd name="T40" fmla="*/ 104 w 132"/>
              <a:gd name="T41" fmla="*/ 64 h 128"/>
              <a:gd name="T42" fmla="*/ 102 w 132"/>
              <a:gd name="T43" fmla="*/ 56 h 128"/>
              <a:gd name="T44" fmla="*/ 98 w 132"/>
              <a:gd name="T45" fmla="*/ 42 h 128"/>
              <a:gd name="T46" fmla="*/ 88 w 132"/>
              <a:gd name="T47" fmla="*/ 32 h 128"/>
              <a:gd name="T48" fmla="*/ 74 w 132"/>
              <a:gd name="T49" fmla="*/ 26 h 128"/>
              <a:gd name="T50" fmla="*/ 66 w 132"/>
              <a:gd name="T51" fmla="*/ 26 h 128"/>
              <a:gd name="T52" fmla="*/ 50 w 132"/>
              <a:gd name="T53" fmla="*/ 28 h 128"/>
              <a:gd name="T54" fmla="*/ 38 w 132"/>
              <a:gd name="T55" fmla="*/ 36 h 128"/>
              <a:gd name="T56" fmla="*/ 32 w 132"/>
              <a:gd name="T57" fmla="*/ 50 h 128"/>
              <a:gd name="T58" fmla="*/ 28 w 132"/>
              <a:gd name="T59" fmla="*/ 64 h 128"/>
              <a:gd name="T60" fmla="*/ 28 w 132"/>
              <a:gd name="T61" fmla="*/ 64 h 128"/>
              <a:gd name="T62" fmla="*/ 32 w 132"/>
              <a:gd name="T63" fmla="*/ 80 h 128"/>
              <a:gd name="T64" fmla="*/ 40 w 132"/>
              <a:gd name="T65" fmla="*/ 92 h 128"/>
              <a:gd name="T66" fmla="*/ 52 w 132"/>
              <a:gd name="T67" fmla="*/ 102 h 128"/>
              <a:gd name="T68" fmla="*/ 66 w 132"/>
              <a:gd name="T69" fmla="*/ 104 h 128"/>
              <a:gd name="T70" fmla="*/ 74 w 132"/>
              <a:gd name="T71" fmla="*/ 104 h 128"/>
              <a:gd name="T72" fmla="*/ 88 w 132"/>
              <a:gd name="T73" fmla="*/ 98 h 128"/>
              <a:gd name="T74" fmla="*/ 98 w 132"/>
              <a:gd name="T75" fmla="*/ 86 h 128"/>
              <a:gd name="T76" fmla="*/ 102 w 132"/>
              <a:gd name="T77" fmla="*/ 74 h 128"/>
              <a:gd name="T78" fmla="*/ 104 w 132"/>
              <a:gd name="T79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2" h="128">
                <a:moveTo>
                  <a:pt x="0" y="66"/>
                </a:moveTo>
                <a:lnTo>
                  <a:pt x="0" y="64"/>
                </a:lnTo>
                <a:lnTo>
                  <a:pt x="0" y="64"/>
                </a:lnTo>
                <a:lnTo>
                  <a:pt x="2" y="52"/>
                </a:lnTo>
                <a:lnTo>
                  <a:pt x="6" y="40"/>
                </a:lnTo>
                <a:lnTo>
                  <a:pt x="12" y="30"/>
                </a:lnTo>
                <a:lnTo>
                  <a:pt x="20" y="20"/>
                </a:lnTo>
                <a:lnTo>
                  <a:pt x="30" y="12"/>
                </a:lnTo>
                <a:lnTo>
                  <a:pt x="40" y="6"/>
                </a:lnTo>
                <a:lnTo>
                  <a:pt x="52" y="2"/>
                </a:lnTo>
                <a:lnTo>
                  <a:pt x="66" y="0"/>
                </a:lnTo>
                <a:lnTo>
                  <a:pt x="66" y="0"/>
                </a:lnTo>
                <a:lnTo>
                  <a:pt x="80" y="2"/>
                </a:lnTo>
                <a:lnTo>
                  <a:pt x="92" y="6"/>
                </a:lnTo>
                <a:lnTo>
                  <a:pt x="104" y="12"/>
                </a:lnTo>
                <a:lnTo>
                  <a:pt x="112" y="20"/>
                </a:lnTo>
                <a:lnTo>
                  <a:pt x="120" y="28"/>
                </a:lnTo>
                <a:lnTo>
                  <a:pt x="126" y="40"/>
                </a:lnTo>
                <a:lnTo>
                  <a:pt x="130" y="52"/>
                </a:lnTo>
                <a:lnTo>
                  <a:pt x="132" y="64"/>
                </a:lnTo>
                <a:lnTo>
                  <a:pt x="132" y="64"/>
                </a:lnTo>
                <a:lnTo>
                  <a:pt x="132" y="64"/>
                </a:lnTo>
                <a:lnTo>
                  <a:pt x="130" y="78"/>
                </a:lnTo>
                <a:lnTo>
                  <a:pt x="126" y="90"/>
                </a:lnTo>
                <a:lnTo>
                  <a:pt x="120" y="100"/>
                </a:lnTo>
                <a:lnTo>
                  <a:pt x="112" y="110"/>
                </a:lnTo>
                <a:lnTo>
                  <a:pt x="104" y="118"/>
                </a:lnTo>
                <a:lnTo>
                  <a:pt x="92" y="124"/>
                </a:lnTo>
                <a:lnTo>
                  <a:pt x="80" y="128"/>
                </a:lnTo>
                <a:lnTo>
                  <a:pt x="66" y="128"/>
                </a:lnTo>
                <a:lnTo>
                  <a:pt x="66" y="128"/>
                </a:lnTo>
                <a:lnTo>
                  <a:pt x="52" y="128"/>
                </a:lnTo>
                <a:lnTo>
                  <a:pt x="40" y="124"/>
                </a:lnTo>
                <a:lnTo>
                  <a:pt x="28" y="118"/>
                </a:lnTo>
                <a:lnTo>
                  <a:pt x="20" y="110"/>
                </a:lnTo>
                <a:lnTo>
                  <a:pt x="12" y="100"/>
                </a:lnTo>
                <a:lnTo>
                  <a:pt x="6" y="90"/>
                </a:lnTo>
                <a:lnTo>
                  <a:pt x="2" y="78"/>
                </a:lnTo>
                <a:lnTo>
                  <a:pt x="0" y="66"/>
                </a:lnTo>
                <a:lnTo>
                  <a:pt x="0" y="66"/>
                </a:lnTo>
                <a:close/>
                <a:moveTo>
                  <a:pt x="104" y="66"/>
                </a:moveTo>
                <a:lnTo>
                  <a:pt x="104" y="64"/>
                </a:lnTo>
                <a:lnTo>
                  <a:pt x="104" y="64"/>
                </a:lnTo>
                <a:lnTo>
                  <a:pt x="102" y="56"/>
                </a:lnTo>
                <a:lnTo>
                  <a:pt x="100" y="50"/>
                </a:lnTo>
                <a:lnTo>
                  <a:pt x="98" y="42"/>
                </a:lnTo>
                <a:lnTo>
                  <a:pt x="92" y="38"/>
                </a:lnTo>
                <a:lnTo>
                  <a:pt x="88" y="32"/>
                </a:lnTo>
                <a:lnTo>
                  <a:pt x="80" y="28"/>
                </a:lnTo>
                <a:lnTo>
                  <a:pt x="74" y="26"/>
                </a:lnTo>
                <a:lnTo>
                  <a:pt x="66" y="26"/>
                </a:lnTo>
                <a:lnTo>
                  <a:pt x="66" y="26"/>
                </a:lnTo>
                <a:lnTo>
                  <a:pt x="58" y="26"/>
                </a:lnTo>
                <a:lnTo>
                  <a:pt x="50" y="28"/>
                </a:lnTo>
                <a:lnTo>
                  <a:pt x="44" y="32"/>
                </a:lnTo>
                <a:lnTo>
                  <a:pt x="38" y="36"/>
                </a:lnTo>
                <a:lnTo>
                  <a:pt x="34" y="42"/>
                </a:lnTo>
                <a:lnTo>
                  <a:pt x="32" y="50"/>
                </a:lnTo>
                <a:lnTo>
                  <a:pt x="30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30" y="72"/>
                </a:lnTo>
                <a:lnTo>
                  <a:pt x="32" y="80"/>
                </a:lnTo>
                <a:lnTo>
                  <a:pt x="34" y="86"/>
                </a:lnTo>
                <a:lnTo>
                  <a:pt x="40" y="92"/>
                </a:lnTo>
                <a:lnTo>
                  <a:pt x="44" y="98"/>
                </a:lnTo>
                <a:lnTo>
                  <a:pt x="52" y="102"/>
                </a:lnTo>
                <a:lnTo>
                  <a:pt x="58" y="104"/>
                </a:lnTo>
                <a:lnTo>
                  <a:pt x="66" y="104"/>
                </a:lnTo>
                <a:lnTo>
                  <a:pt x="66" y="104"/>
                </a:lnTo>
                <a:lnTo>
                  <a:pt x="74" y="104"/>
                </a:lnTo>
                <a:lnTo>
                  <a:pt x="82" y="102"/>
                </a:lnTo>
                <a:lnTo>
                  <a:pt x="88" y="98"/>
                </a:lnTo>
                <a:lnTo>
                  <a:pt x="94" y="92"/>
                </a:lnTo>
                <a:lnTo>
                  <a:pt x="98" y="86"/>
                </a:lnTo>
                <a:lnTo>
                  <a:pt x="100" y="80"/>
                </a:lnTo>
                <a:lnTo>
                  <a:pt x="102" y="74"/>
                </a:lnTo>
                <a:lnTo>
                  <a:pt x="104" y="66"/>
                </a:lnTo>
                <a:lnTo>
                  <a:pt x="104" y="6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7" name="Freeform 228"/>
          <p:cNvSpPr>
            <a:spLocks noEditPoints="1"/>
          </p:cNvSpPr>
          <p:nvPr userDrawn="1"/>
        </p:nvSpPr>
        <p:spPr bwMode="auto">
          <a:xfrm>
            <a:off x="6537325" y="1211263"/>
            <a:ext cx="146050" cy="168275"/>
          </a:xfrm>
          <a:custGeom>
            <a:avLst/>
            <a:gdLst>
              <a:gd name="T0" fmla="*/ 82 w 110"/>
              <a:gd name="T1" fmla="*/ 108 h 126"/>
              <a:gd name="T2" fmla="*/ 76 w 110"/>
              <a:gd name="T3" fmla="*/ 116 h 126"/>
              <a:gd name="T4" fmla="*/ 56 w 110"/>
              <a:gd name="T5" fmla="*/ 126 h 126"/>
              <a:gd name="T6" fmla="*/ 44 w 110"/>
              <a:gd name="T7" fmla="*/ 126 h 126"/>
              <a:gd name="T8" fmla="*/ 26 w 110"/>
              <a:gd name="T9" fmla="*/ 124 h 126"/>
              <a:gd name="T10" fmla="*/ 12 w 110"/>
              <a:gd name="T11" fmla="*/ 116 h 126"/>
              <a:gd name="T12" fmla="*/ 4 w 110"/>
              <a:gd name="T13" fmla="*/ 104 h 126"/>
              <a:gd name="T14" fmla="*/ 0 w 110"/>
              <a:gd name="T15" fmla="*/ 88 h 126"/>
              <a:gd name="T16" fmla="*/ 0 w 110"/>
              <a:gd name="T17" fmla="*/ 88 h 126"/>
              <a:gd name="T18" fmla="*/ 4 w 110"/>
              <a:gd name="T19" fmla="*/ 70 h 126"/>
              <a:gd name="T20" fmla="*/ 14 w 110"/>
              <a:gd name="T21" fmla="*/ 58 h 126"/>
              <a:gd name="T22" fmla="*/ 30 w 110"/>
              <a:gd name="T23" fmla="*/ 50 h 126"/>
              <a:gd name="T24" fmla="*/ 50 w 110"/>
              <a:gd name="T25" fmla="*/ 48 h 126"/>
              <a:gd name="T26" fmla="*/ 68 w 110"/>
              <a:gd name="T27" fmla="*/ 50 h 126"/>
              <a:gd name="T28" fmla="*/ 84 w 110"/>
              <a:gd name="T29" fmla="*/ 50 h 126"/>
              <a:gd name="T30" fmla="*/ 82 w 110"/>
              <a:gd name="T31" fmla="*/ 40 h 126"/>
              <a:gd name="T32" fmla="*/ 76 w 110"/>
              <a:gd name="T33" fmla="*/ 32 h 126"/>
              <a:gd name="T34" fmla="*/ 54 w 110"/>
              <a:gd name="T35" fmla="*/ 24 h 126"/>
              <a:gd name="T36" fmla="*/ 34 w 110"/>
              <a:gd name="T37" fmla="*/ 26 h 126"/>
              <a:gd name="T38" fmla="*/ 10 w 110"/>
              <a:gd name="T39" fmla="*/ 10 h 126"/>
              <a:gd name="T40" fmla="*/ 32 w 110"/>
              <a:gd name="T41" fmla="*/ 2 h 126"/>
              <a:gd name="T42" fmla="*/ 56 w 110"/>
              <a:gd name="T43" fmla="*/ 0 h 126"/>
              <a:gd name="T44" fmla="*/ 70 w 110"/>
              <a:gd name="T45" fmla="*/ 0 h 126"/>
              <a:gd name="T46" fmla="*/ 90 w 110"/>
              <a:gd name="T47" fmla="*/ 8 h 126"/>
              <a:gd name="T48" fmla="*/ 104 w 110"/>
              <a:gd name="T49" fmla="*/ 20 h 126"/>
              <a:gd name="T50" fmla="*/ 110 w 110"/>
              <a:gd name="T51" fmla="*/ 40 h 126"/>
              <a:gd name="T52" fmla="*/ 110 w 110"/>
              <a:gd name="T53" fmla="*/ 124 h 126"/>
              <a:gd name="T54" fmla="*/ 84 w 110"/>
              <a:gd name="T55" fmla="*/ 72 h 126"/>
              <a:gd name="T56" fmla="*/ 72 w 110"/>
              <a:gd name="T57" fmla="*/ 70 h 126"/>
              <a:gd name="T58" fmla="*/ 56 w 110"/>
              <a:gd name="T59" fmla="*/ 68 h 126"/>
              <a:gd name="T60" fmla="*/ 34 w 110"/>
              <a:gd name="T61" fmla="*/ 72 h 126"/>
              <a:gd name="T62" fmla="*/ 28 w 110"/>
              <a:gd name="T63" fmla="*/ 86 h 126"/>
              <a:gd name="T64" fmla="*/ 28 w 110"/>
              <a:gd name="T65" fmla="*/ 88 h 126"/>
              <a:gd name="T66" fmla="*/ 34 w 110"/>
              <a:gd name="T67" fmla="*/ 100 h 126"/>
              <a:gd name="T68" fmla="*/ 52 w 110"/>
              <a:gd name="T69" fmla="*/ 106 h 126"/>
              <a:gd name="T70" fmla="*/ 64 w 110"/>
              <a:gd name="T71" fmla="*/ 104 h 126"/>
              <a:gd name="T72" fmla="*/ 82 w 110"/>
              <a:gd name="T73" fmla="*/ 90 h 126"/>
              <a:gd name="T74" fmla="*/ 84 w 110"/>
              <a:gd name="T75" fmla="*/ 8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0" h="126">
                <a:moveTo>
                  <a:pt x="82" y="124"/>
                </a:moveTo>
                <a:lnTo>
                  <a:pt x="82" y="108"/>
                </a:lnTo>
                <a:lnTo>
                  <a:pt x="82" y="108"/>
                </a:lnTo>
                <a:lnTo>
                  <a:pt x="76" y="116"/>
                </a:lnTo>
                <a:lnTo>
                  <a:pt x="66" y="122"/>
                </a:lnTo>
                <a:lnTo>
                  <a:pt x="56" y="126"/>
                </a:lnTo>
                <a:lnTo>
                  <a:pt x="44" y="126"/>
                </a:lnTo>
                <a:lnTo>
                  <a:pt x="44" y="126"/>
                </a:lnTo>
                <a:lnTo>
                  <a:pt x="34" y="126"/>
                </a:lnTo>
                <a:lnTo>
                  <a:pt x="26" y="124"/>
                </a:lnTo>
                <a:lnTo>
                  <a:pt x="20" y="120"/>
                </a:lnTo>
                <a:lnTo>
                  <a:pt x="12" y="116"/>
                </a:lnTo>
                <a:lnTo>
                  <a:pt x="8" y="112"/>
                </a:lnTo>
                <a:lnTo>
                  <a:pt x="4" y="104"/>
                </a:lnTo>
                <a:lnTo>
                  <a:pt x="0" y="98"/>
                </a:lnTo>
                <a:lnTo>
                  <a:pt x="0" y="88"/>
                </a:lnTo>
                <a:lnTo>
                  <a:pt x="0" y="88"/>
                </a:lnTo>
                <a:lnTo>
                  <a:pt x="0" y="88"/>
                </a:lnTo>
                <a:lnTo>
                  <a:pt x="0" y="78"/>
                </a:lnTo>
                <a:lnTo>
                  <a:pt x="4" y="70"/>
                </a:lnTo>
                <a:lnTo>
                  <a:pt x="8" y="64"/>
                </a:lnTo>
                <a:lnTo>
                  <a:pt x="14" y="58"/>
                </a:lnTo>
                <a:lnTo>
                  <a:pt x="22" y="54"/>
                </a:lnTo>
                <a:lnTo>
                  <a:pt x="30" y="50"/>
                </a:lnTo>
                <a:lnTo>
                  <a:pt x="40" y="48"/>
                </a:lnTo>
                <a:lnTo>
                  <a:pt x="50" y="48"/>
                </a:lnTo>
                <a:lnTo>
                  <a:pt x="50" y="48"/>
                </a:lnTo>
                <a:lnTo>
                  <a:pt x="68" y="50"/>
                </a:lnTo>
                <a:lnTo>
                  <a:pt x="84" y="54"/>
                </a:lnTo>
                <a:lnTo>
                  <a:pt x="84" y="50"/>
                </a:lnTo>
                <a:lnTo>
                  <a:pt x="84" y="50"/>
                </a:lnTo>
                <a:lnTo>
                  <a:pt x="82" y="40"/>
                </a:lnTo>
                <a:lnTo>
                  <a:pt x="78" y="36"/>
                </a:lnTo>
                <a:lnTo>
                  <a:pt x="76" y="32"/>
                </a:lnTo>
                <a:lnTo>
                  <a:pt x="66" y="26"/>
                </a:lnTo>
                <a:lnTo>
                  <a:pt x="54" y="24"/>
                </a:lnTo>
                <a:lnTo>
                  <a:pt x="54" y="24"/>
                </a:lnTo>
                <a:lnTo>
                  <a:pt x="34" y="26"/>
                </a:lnTo>
                <a:lnTo>
                  <a:pt x="18" y="32"/>
                </a:lnTo>
                <a:lnTo>
                  <a:pt x="10" y="10"/>
                </a:lnTo>
                <a:lnTo>
                  <a:pt x="10" y="10"/>
                </a:lnTo>
                <a:lnTo>
                  <a:pt x="32" y="2"/>
                </a:lnTo>
                <a:lnTo>
                  <a:pt x="44" y="0"/>
                </a:lnTo>
                <a:lnTo>
                  <a:pt x="56" y="0"/>
                </a:lnTo>
                <a:lnTo>
                  <a:pt x="56" y="0"/>
                </a:lnTo>
                <a:lnTo>
                  <a:pt x="70" y="0"/>
                </a:lnTo>
                <a:lnTo>
                  <a:pt x="80" y="4"/>
                </a:lnTo>
                <a:lnTo>
                  <a:pt x="90" y="8"/>
                </a:lnTo>
                <a:lnTo>
                  <a:pt x="98" y="14"/>
                </a:lnTo>
                <a:lnTo>
                  <a:pt x="104" y="20"/>
                </a:lnTo>
                <a:lnTo>
                  <a:pt x="108" y="30"/>
                </a:lnTo>
                <a:lnTo>
                  <a:pt x="110" y="40"/>
                </a:lnTo>
                <a:lnTo>
                  <a:pt x="110" y="52"/>
                </a:lnTo>
                <a:lnTo>
                  <a:pt x="110" y="124"/>
                </a:lnTo>
                <a:lnTo>
                  <a:pt x="82" y="124"/>
                </a:lnTo>
                <a:close/>
                <a:moveTo>
                  <a:pt x="84" y="72"/>
                </a:moveTo>
                <a:lnTo>
                  <a:pt x="84" y="72"/>
                </a:lnTo>
                <a:lnTo>
                  <a:pt x="72" y="70"/>
                </a:lnTo>
                <a:lnTo>
                  <a:pt x="56" y="68"/>
                </a:lnTo>
                <a:lnTo>
                  <a:pt x="56" y="68"/>
                </a:lnTo>
                <a:lnTo>
                  <a:pt x="44" y="70"/>
                </a:lnTo>
                <a:lnTo>
                  <a:pt x="34" y="72"/>
                </a:lnTo>
                <a:lnTo>
                  <a:pt x="30" y="78"/>
                </a:lnTo>
                <a:lnTo>
                  <a:pt x="28" y="86"/>
                </a:lnTo>
                <a:lnTo>
                  <a:pt x="28" y="88"/>
                </a:lnTo>
                <a:lnTo>
                  <a:pt x="28" y="88"/>
                </a:lnTo>
                <a:lnTo>
                  <a:pt x="30" y="94"/>
                </a:lnTo>
                <a:lnTo>
                  <a:pt x="34" y="100"/>
                </a:lnTo>
                <a:lnTo>
                  <a:pt x="42" y="104"/>
                </a:lnTo>
                <a:lnTo>
                  <a:pt x="52" y="106"/>
                </a:lnTo>
                <a:lnTo>
                  <a:pt x="52" y="106"/>
                </a:lnTo>
                <a:lnTo>
                  <a:pt x="64" y="104"/>
                </a:lnTo>
                <a:lnTo>
                  <a:pt x="74" y="98"/>
                </a:lnTo>
                <a:lnTo>
                  <a:pt x="82" y="90"/>
                </a:lnTo>
                <a:lnTo>
                  <a:pt x="84" y="86"/>
                </a:lnTo>
                <a:lnTo>
                  <a:pt x="84" y="80"/>
                </a:lnTo>
                <a:lnTo>
                  <a:pt x="84" y="7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8" name="Freeform 229"/>
          <p:cNvSpPr>
            <a:spLocks/>
          </p:cNvSpPr>
          <p:nvPr userDrawn="1"/>
        </p:nvSpPr>
        <p:spPr bwMode="auto">
          <a:xfrm>
            <a:off x="6737350" y="1208088"/>
            <a:ext cx="152400" cy="171450"/>
          </a:xfrm>
          <a:custGeom>
            <a:avLst/>
            <a:gdLst>
              <a:gd name="T0" fmla="*/ 0 w 114"/>
              <a:gd name="T1" fmla="*/ 66 h 128"/>
              <a:gd name="T2" fmla="*/ 0 w 114"/>
              <a:gd name="T3" fmla="*/ 64 h 128"/>
              <a:gd name="T4" fmla="*/ 0 w 114"/>
              <a:gd name="T5" fmla="*/ 64 h 128"/>
              <a:gd name="T6" fmla="*/ 2 w 114"/>
              <a:gd name="T7" fmla="*/ 52 h 128"/>
              <a:gd name="T8" fmla="*/ 6 w 114"/>
              <a:gd name="T9" fmla="*/ 40 h 128"/>
              <a:gd name="T10" fmla="*/ 10 w 114"/>
              <a:gd name="T11" fmla="*/ 30 h 128"/>
              <a:gd name="T12" fmla="*/ 18 w 114"/>
              <a:gd name="T13" fmla="*/ 20 h 128"/>
              <a:gd name="T14" fmla="*/ 28 w 114"/>
              <a:gd name="T15" fmla="*/ 12 h 128"/>
              <a:gd name="T16" fmla="*/ 38 w 114"/>
              <a:gd name="T17" fmla="*/ 6 h 128"/>
              <a:gd name="T18" fmla="*/ 50 w 114"/>
              <a:gd name="T19" fmla="*/ 2 h 128"/>
              <a:gd name="T20" fmla="*/ 64 w 114"/>
              <a:gd name="T21" fmla="*/ 0 h 128"/>
              <a:gd name="T22" fmla="*/ 64 w 114"/>
              <a:gd name="T23" fmla="*/ 0 h 128"/>
              <a:gd name="T24" fmla="*/ 80 w 114"/>
              <a:gd name="T25" fmla="*/ 2 h 128"/>
              <a:gd name="T26" fmla="*/ 92 w 114"/>
              <a:gd name="T27" fmla="*/ 6 h 128"/>
              <a:gd name="T28" fmla="*/ 104 w 114"/>
              <a:gd name="T29" fmla="*/ 14 h 128"/>
              <a:gd name="T30" fmla="*/ 114 w 114"/>
              <a:gd name="T31" fmla="*/ 22 h 128"/>
              <a:gd name="T32" fmla="*/ 96 w 114"/>
              <a:gd name="T33" fmla="*/ 40 h 128"/>
              <a:gd name="T34" fmla="*/ 96 w 114"/>
              <a:gd name="T35" fmla="*/ 40 h 128"/>
              <a:gd name="T36" fmla="*/ 90 w 114"/>
              <a:gd name="T37" fmla="*/ 34 h 128"/>
              <a:gd name="T38" fmla="*/ 82 w 114"/>
              <a:gd name="T39" fmla="*/ 30 h 128"/>
              <a:gd name="T40" fmla="*/ 74 w 114"/>
              <a:gd name="T41" fmla="*/ 26 h 128"/>
              <a:gd name="T42" fmla="*/ 64 w 114"/>
              <a:gd name="T43" fmla="*/ 26 h 128"/>
              <a:gd name="T44" fmla="*/ 64 w 114"/>
              <a:gd name="T45" fmla="*/ 26 h 128"/>
              <a:gd name="T46" fmla="*/ 56 w 114"/>
              <a:gd name="T47" fmla="*/ 26 h 128"/>
              <a:gd name="T48" fmla="*/ 50 w 114"/>
              <a:gd name="T49" fmla="*/ 28 h 128"/>
              <a:gd name="T50" fmla="*/ 44 w 114"/>
              <a:gd name="T51" fmla="*/ 32 h 128"/>
              <a:gd name="T52" fmla="*/ 38 w 114"/>
              <a:gd name="T53" fmla="*/ 36 h 128"/>
              <a:gd name="T54" fmla="*/ 34 w 114"/>
              <a:gd name="T55" fmla="*/ 42 h 128"/>
              <a:gd name="T56" fmla="*/ 32 w 114"/>
              <a:gd name="T57" fmla="*/ 50 h 128"/>
              <a:gd name="T58" fmla="*/ 30 w 114"/>
              <a:gd name="T59" fmla="*/ 56 h 128"/>
              <a:gd name="T60" fmla="*/ 28 w 114"/>
              <a:gd name="T61" fmla="*/ 64 h 128"/>
              <a:gd name="T62" fmla="*/ 28 w 114"/>
              <a:gd name="T63" fmla="*/ 64 h 128"/>
              <a:gd name="T64" fmla="*/ 28 w 114"/>
              <a:gd name="T65" fmla="*/ 64 h 128"/>
              <a:gd name="T66" fmla="*/ 30 w 114"/>
              <a:gd name="T67" fmla="*/ 72 h 128"/>
              <a:gd name="T68" fmla="*/ 32 w 114"/>
              <a:gd name="T69" fmla="*/ 80 h 128"/>
              <a:gd name="T70" fmla="*/ 34 w 114"/>
              <a:gd name="T71" fmla="*/ 86 h 128"/>
              <a:gd name="T72" fmla="*/ 38 w 114"/>
              <a:gd name="T73" fmla="*/ 92 h 128"/>
              <a:gd name="T74" fmla="*/ 44 w 114"/>
              <a:gd name="T75" fmla="*/ 98 h 128"/>
              <a:gd name="T76" fmla="*/ 50 w 114"/>
              <a:gd name="T77" fmla="*/ 102 h 128"/>
              <a:gd name="T78" fmla="*/ 58 w 114"/>
              <a:gd name="T79" fmla="*/ 104 h 128"/>
              <a:gd name="T80" fmla="*/ 66 w 114"/>
              <a:gd name="T81" fmla="*/ 104 h 128"/>
              <a:gd name="T82" fmla="*/ 66 w 114"/>
              <a:gd name="T83" fmla="*/ 104 h 128"/>
              <a:gd name="T84" fmla="*/ 74 w 114"/>
              <a:gd name="T85" fmla="*/ 104 h 128"/>
              <a:gd name="T86" fmla="*/ 82 w 114"/>
              <a:gd name="T87" fmla="*/ 100 h 128"/>
              <a:gd name="T88" fmla="*/ 90 w 114"/>
              <a:gd name="T89" fmla="*/ 96 h 128"/>
              <a:gd name="T90" fmla="*/ 98 w 114"/>
              <a:gd name="T91" fmla="*/ 90 h 128"/>
              <a:gd name="T92" fmla="*/ 114 w 114"/>
              <a:gd name="T93" fmla="*/ 106 h 128"/>
              <a:gd name="T94" fmla="*/ 114 w 114"/>
              <a:gd name="T95" fmla="*/ 106 h 128"/>
              <a:gd name="T96" fmla="*/ 104 w 114"/>
              <a:gd name="T97" fmla="*/ 114 h 128"/>
              <a:gd name="T98" fmla="*/ 94 w 114"/>
              <a:gd name="T99" fmla="*/ 122 h 128"/>
              <a:gd name="T100" fmla="*/ 80 w 114"/>
              <a:gd name="T101" fmla="*/ 128 h 128"/>
              <a:gd name="T102" fmla="*/ 64 w 114"/>
              <a:gd name="T103" fmla="*/ 128 h 128"/>
              <a:gd name="T104" fmla="*/ 64 w 114"/>
              <a:gd name="T105" fmla="*/ 128 h 128"/>
              <a:gd name="T106" fmla="*/ 50 w 114"/>
              <a:gd name="T107" fmla="*/ 128 h 128"/>
              <a:gd name="T108" fmla="*/ 38 w 114"/>
              <a:gd name="T109" fmla="*/ 124 h 128"/>
              <a:gd name="T110" fmla="*/ 28 w 114"/>
              <a:gd name="T111" fmla="*/ 118 h 128"/>
              <a:gd name="T112" fmla="*/ 18 w 114"/>
              <a:gd name="T113" fmla="*/ 110 h 128"/>
              <a:gd name="T114" fmla="*/ 10 w 114"/>
              <a:gd name="T115" fmla="*/ 100 h 128"/>
              <a:gd name="T116" fmla="*/ 6 w 114"/>
              <a:gd name="T117" fmla="*/ 90 h 128"/>
              <a:gd name="T118" fmla="*/ 2 w 114"/>
              <a:gd name="T119" fmla="*/ 78 h 128"/>
              <a:gd name="T120" fmla="*/ 0 w 114"/>
              <a:gd name="T121" fmla="*/ 66 h 128"/>
              <a:gd name="T122" fmla="*/ 0 w 114"/>
              <a:gd name="T123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4" h="128">
                <a:moveTo>
                  <a:pt x="0" y="66"/>
                </a:moveTo>
                <a:lnTo>
                  <a:pt x="0" y="64"/>
                </a:lnTo>
                <a:lnTo>
                  <a:pt x="0" y="64"/>
                </a:lnTo>
                <a:lnTo>
                  <a:pt x="2" y="52"/>
                </a:lnTo>
                <a:lnTo>
                  <a:pt x="6" y="40"/>
                </a:lnTo>
                <a:lnTo>
                  <a:pt x="10" y="30"/>
                </a:lnTo>
                <a:lnTo>
                  <a:pt x="18" y="20"/>
                </a:lnTo>
                <a:lnTo>
                  <a:pt x="28" y="12"/>
                </a:lnTo>
                <a:lnTo>
                  <a:pt x="38" y="6"/>
                </a:lnTo>
                <a:lnTo>
                  <a:pt x="50" y="2"/>
                </a:lnTo>
                <a:lnTo>
                  <a:pt x="64" y="0"/>
                </a:lnTo>
                <a:lnTo>
                  <a:pt x="64" y="0"/>
                </a:lnTo>
                <a:lnTo>
                  <a:pt x="80" y="2"/>
                </a:lnTo>
                <a:lnTo>
                  <a:pt x="92" y="6"/>
                </a:lnTo>
                <a:lnTo>
                  <a:pt x="104" y="14"/>
                </a:lnTo>
                <a:lnTo>
                  <a:pt x="114" y="22"/>
                </a:lnTo>
                <a:lnTo>
                  <a:pt x="96" y="40"/>
                </a:lnTo>
                <a:lnTo>
                  <a:pt x="96" y="40"/>
                </a:lnTo>
                <a:lnTo>
                  <a:pt x="90" y="34"/>
                </a:lnTo>
                <a:lnTo>
                  <a:pt x="82" y="30"/>
                </a:lnTo>
                <a:lnTo>
                  <a:pt x="74" y="26"/>
                </a:lnTo>
                <a:lnTo>
                  <a:pt x="64" y="26"/>
                </a:lnTo>
                <a:lnTo>
                  <a:pt x="64" y="26"/>
                </a:lnTo>
                <a:lnTo>
                  <a:pt x="56" y="26"/>
                </a:lnTo>
                <a:lnTo>
                  <a:pt x="50" y="28"/>
                </a:lnTo>
                <a:lnTo>
                  <a:pt x="44" y="32"/>
                </a:lnTo>
                <a:lnTo>
                  <a:pt x="38" y="36"/>
                </a:lnTo>
                <a:lnTo>
                  <a:pt x="34" y="42"/>
                </a:lnTo>
                <a:lnTo>
                  <a:pt x="32" y="50"/>
                </a:lnTo>
                <a:lnTo>
                  <a:pt x="30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30" y="72"/>
                </a:lnTo>
                <a:lnTo>
                  <a:pt x="32" y="80"/>
                </a:lnTo>
                <a:lnTo>
                  <a:pt x="34" y="86"/>
                </a:lnTo>
                <a:lnTo>
                  <a:pt x="38" y="92"/>
                </a:lnTo>
                <a:lnTo>
                  <a:pt x="44" y="98"/>
                </a:lnTo>
                <a:lnTo>
                  <a:pt x="50" y="102"/>
                </a:lnTo>
                <a:lnTo>
                  <a:pt x="58" y="104"/>
                </a:lnTo>
                <a:lnTo>
                  <a:pt x="66" y="104"/>
                </a:lnTo>
                <a:lnTo>
                  <a:pt x="66" y="104"/>
                </a:lnTo>
                <a:lnTo>
                  <a:pt x="74" y="104"/>
                </a:lnTo>
                <a:lnTo>
                  <a:pt x="82" y="100"/>
                </a:lnTo>
                <a:lnTo>
                  <a:pt x="90" y="96"/>
                </a:lnTo>
                <a:lnTo>
                  <a:pt x="98" y="90"/>
                </a:lnTo>
                <a:lnTo>
                  <a:pt x="114" y="106"/>
                </a:lnTo>
                <a:lnTo>
                  <a:pt x="114" y="106"/>
                </a:lnTo>
                <a:lnTo>
                  <a:pt x="104" y="114"/>
                </a:lnTo>
                <a:lnTo>
                  <a:pt x="94" y="122"/>
                </a:lnTo>
                <a:lnTo>
                  <a:pt x="80" y="128"/>
                </a:lnTo>
                <a:lnTo>
                  <a:pt x="64" y="128"/>
                </a:lnTo>
                <a:lnTo>
                  <a:pt x="64" y="128"/>
                </a:lnTo>
                <a:lnTo>
                  <a:pt x="50" y="128"/>
                </a:lnTo>
                <a:lnTo>
                  <a:pt x="38" y="124"/>
                </a:lnTo>
                <a:lnTo>
                  <a:pt x="28" y="118"/>
                </a:lnTo>
                <a:lnTo>
                  <a:pt x="18" y="110"/>
                </a:lnTo>
                <a:lnTo>
                  <a:pt x="10" y="100"/>
                </a:lnTo>
                <a:lnTo>
                  <a:pt x="6" y="90"/>
                </a:lnTo>
                <a:lnTo>
                  <a:pt x="2" y="78"/>
                </a:lnTo>
                <a:lnTo>
                  <a:pt x="0" y="66"/>
                </a:lnTo>
                <a:lnTo>
                  <a:pt x="0" y="6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9" name="Freeform 230"/>
          <p:cNvSpPr>
            <a:spLocks/>
          </p:cNvSpPr>
          <p:nvPr userDrawn="1"/>
        </p:nvSpPr>
        <p:spPr bwMode="auto">
          <a:xfrm>
            <a:off x="6940550" y="1149350"/>
            <a:ext cx="147638" cy="228600"/>
          </a:xfrm>
          <a:custGeom>
            <a:avLst/>
            <a:gdLst>
              <a:gd name="T0" fmla="*/ 0 w 110"/>
              <a:gd name="T1" fmla="*/ 0 h 170"/>
              <a:gd name="T2" fmla="*/ 28 w 110"/>
              <a:gd name="T3" fmla="*/ 0 h 170"/>
              <a:gd name="T4" fmla="*/ 28 w 110"/>
              <a:gd name="T5" fmla="*/ 66 h 170"/>
              <a:gd name="T6" fmla="*/ 28 w 110"/>
              <a:gd name="T7" fmla="*/ 66 h 170"/>
              <a:gd name="T8" fmla="*/ 34 w 110"/>
              <a:gd name="T9" fmla="*/ 58 h 170"/>
              <a:gd name="T10" fmla="*/ 42 w 110"/>
              <a:gd name="T11" fmla="*/ 52 h 170"/>
              <a:gd name="T12" fmla="*/ 52 w 110"/>
              <a:gd name="T13" fmla="*/ 46 h 170"/>
              <a:gd name="T14" fmla="*/ 66 w 110"/>
              <a:gd name="T15" fmla="*/ 44 h 170"/>
              <a:gd name="T16" fmla="*/ 66 w 110"/>
              <a:gd name="T17" fmla="*/ 44 h 170"/>
              <a:gd name="T18" fmla="*/ 76 w 110"/>
              <a:gd name="T19" fmla="*/ 46 h 170"/>
              <a:gd name="T20" fmla="*/ 84 w 110"/>
              <a:gd name="T21" fmla="*/ 48 h 170"/>
              <a:gd name="T22" fmla="*/ 92 w 110"/>
              <a:gd name="T23" fmla="*/ 52 h 170"/>
              <a:gd name="T24" fmla="*/ 98 w 110"/>
              <a:gd name="T25" fmla="*/ 58 h 170"/>
              <a:gd name="T26" fmla="*/ 102 w 110"/>
              <a:gd name="T27" fmla="*/ 64 h 170"/>
              <a:gd name="T28" fmla="*/ 106 w 110"/>
              <a:gd name="T29" fmla="*/ 72 h 170"/>
              <a:gd name="T30" fmla="*/ 108 w 110"/>
              <a:gd name="T31" fmla="*/ 82 h 170"/>
              <a:gd name="T32" fmla="*/ 110 w 110"/>
              <a:gd name="T33" fmla="*/ 92 h 170"/>
              <a:gd name="T34" fmla="*/ 110 w 110"/>
              <a:gd name="T35" fmla="*/ 170 h 170"/>
              <a:gd name="T36" fmla="*/ 82 w 110"/>
              <a:gd name="T37" fmla="*/ 170 h 170"/>
              <a:gd name="T38" fmla="*/ 82 w 110"/>
              <a:gd name="T39" fmla="*/ 100 h 170"/>
              <a:gd name="T40" fmla="*/ 82 w 110"/>
              <a:gd name="T41" fmla="*/ 100 h 170"/>
              <a:gd name="T42" fmla="*/ 80 w 110"/>
              <a:gd name="T43" fmla="*/ 88 h 170"/>
              <a:gd name="T44" fmla="*/ 74 w 110"/>
              <a:gd name="T45" fmla="*/ 78 h 170"/>
              <a:gd name="T46" fmla="*/ 66 w 110"/>
              <a:gd name="T47" fmla="*/ 72 h 170"/>
              <a:gd name="T48" fmla="*/ 54 w 110"/>
              <a:gd name="T49" fmla="*/ 70 h 170"/>
              <a:gd name="T50" fmla="*/ 54 w 110"/>
              <a:gd name="T51" fmla="*/ 70 h 170"/>
              <a:gd name="T52" fmla="*/ 44 w 110"/>
              <a:gd name="T53" fmla="*/ 72 h 170"/>
              <a:gd name="T54" fmla="*/ 36 w 110"/>
              <a:gd name="T55" fmla="*/ 78 h 170"/>
              <a:gd name="T56" fmla="*/ 30 w 110"/>
              <a:gd name="T57" fmla="*/ 88 h 170"/>
              <a:gd name="T58" fmla="*/ 28 w 110"/>
              <a:gd name="T59" fmla="*/ 100 h 170"/>
              <a:gd name="T60" fmla="*/ 28 w 110"/>
              <a:gd name="T61" fmla="*/ 170 h 170"/>
              <a:gd name="T62" fmla="*/ 0 w 110"/>
              <a:gd name="T63" fmla="*/ 170 h 170"/>
              <a:gd name="T64" fmla="*/ 0 w 110"/>
              <a:gd name="T65" fmla="*/ 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0" h="170">
                <a:moveTo>
                  <a:pt x="0" y="0"/>
                </a:moveTo>
                <a:lnTo>
                  <a:pt x="28" y="0"/>
                </a:lnTo>
                <a:lnTo>
                  <a:pt x="28" y="66"/>
                </a:lnTo>
                <a:lnTo>
                  <a:pt x="28" y="66"/>
                </a:lnTo>
                <a:lnTo>
                  <a:pt x="34" y="58"/>
                </a:lnTo>
                <a:lnTo>
                  <a:pt x="42" y="52"/>
                </a:lnTo>
                <a:lnTo>
                  <a:pt x="52" y="46"/>
                </a:lnTo>
                <a:lnTo>
                  <a:pt x="66" y="44"/>
                </a:lnTo>
                <a:lnTo>
                  <a:pt x="66" y="44"/>
                </a:lnTo>
                <a:lnTo>
                  <a:pt x="76" y="46"/>
                </a:lnTo>
                <a:lnTo>
                  <a:pt x="84" y="48"/>
                </a:lnTo>
                <a:lnTo>
                  <a:pt x="92" y="52"/>
                </a:lnTo>
                <a:lnTo>
                  <a:pt x="98" y="58"/>
                </a:lnTo>
                <a:lnTo>
                  <a:pt x="102" y="64"/>
                </a:lnTo>
                <a:lnTo>
                  <a:pt x="106" y="72"/>
                </a:lnTo>
                <a:lnTo>
                  <a:pt x="108" y="82"/>
                </a:lnTo>
                <a:lnTo>
                  <a:pt x="110" y="92"/>
                </a:lnTo>
                <a:lnTo>
                  <a:pt x="110" y="170"/>
                </a:lnTo>
                <a:lnTo>
                  <a:pt x="82" y="170"/>
                </a:lnTo>
                <a:lnTo>
                  <a:pt x="82" y="100"/>
                </a:lnTo>
                <a:lnTo>
                  <a:pt x="82" y="100"/>
                </a:lnTo>
                <a:lnTo>
                  <a:pt x="80" y="88"/>
                </a:lnTo>
                <a:lnTo>
                  <a:pt x="74" y="78"/>
                </a:lnTo>
                <a:lnTo>
                  <a:pt x="66" y="72"/>
                </a:lnTo>
                <a:lnTo>
                  <a:pt x="54" y="70"/>
                </a:lnTo>
                <a:lnTo>
                  <a:pt x="54" y="70"/>
                </a:lnTo>
                <a:lnTo>
                  <a:pt x="44" y="72"/>
                </a:lnTo>
                <a:lnTo>
                  <a:pt x="36" y="78"/>
                </a:lnTo>
                <a:lnTo>
                  <a:pt x="30" y="88"/>
                </a:lnTo>
                <a:lnTo>
                  <a:pt x="28" y="100"/>
                </a:lnTo>
                <a:lnTo>
                  <a:pt x="28" y="170"/>
                </a:lnTo>
                <a:lnTo>
                  <a:pt x="0" y="170"/>
                </a:lnTo>
                <a:lnTo>
                  <a:pt x="0" y="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0" name="Freeform 232"/>
          <p:cNvSpPr>
            <a:spLocks/>
          </p:cNvSpPr>
          <p:nvPr userDrawn="1"/>
        </p:nvSpPr>
        <p:spPr bwMode="auto">
          <a:xfrm>
            <a:off x="1220788" y="285750"/>
            <a:ext cx="654050" cy="736600"/>
          </a:xfrm>
          <a:custGeom>
            <a:avLst/>
            <a:gdLst>
              <a:gd name="T0" fmla="*/ 0 w 490"/>
              <a:gd name="T1" fmla="*/ 274 h 548"/>
              <a:gd name="T2" fmla="*/ 2 w 490"/>
              <a:gd name="T3" fmla="*/ 246 h 548"/>
              <a:gd name="T4" fmla="*/ 12 w 490"/>
              <a:gd name="T5" fmla="*/ 194 h 548"/>
              <a:gd name="T6" fmla="*/ 32 w 490"/>
              <a:gd name="T7" fmla="*/ 144 h 548"/>
              <a:gd name="T8" fmla="*/ 60 w 490"/>
              <a:gd name="T9" fmla="*/ 100 h 548"/>
              <a:gd name="T10" fmla="*/ 96 w 490"/>
              <a:gd name="T11" fmla="*/ 64 h 548"/>
              <a:gd name="T12" fmla="*/ 140 w 490"/>
              <a:gd name="T13" fmla="*/ 34 h 548"/>
              <a:gd name="T14" fmla="*/ 190 w 490"/>
              <a:gd name="T15" fmla="*/ 12 h 548"/>
              <a:gd name="T16" fmla="*/ 246 w 490"/>
              <a:gd name="T17" fmla="*/ 2 h 548"/>
              <a:gd name="T18" fmla="*/ 276 w 490"/>
              <a:gd name="T19" fmla="*/ 0 h 548"/>
              <a:gd name="T20" fmla="*/ 344 w 490"/>
              <a:gd name="T21" fmla="*/ 6 h 548"/>
              <a:gd name="T22" fmla="*/ 400 w 490"/>
              <a:gd name="T23" fmla="*/ 24 h 548"/>
              <a:gd name="T24" fmla="*/ 446 w 490"/>
              <a:gd name="T25" fmla="*/ 50 h 548"/>
              <a:gd name="T26" fmla="*/ 486 w 490"/>
              <a:gd name="T27" fmla="*/ 82 h 548"/>
              <a:gd name="T28" fmla="*/ 412 w 490"/>
              <a:gd name="T29" fmla="*/ 168 h 548"/>
              <a:gd name="T30" fmla="*/ 380 w 490"/>
              <a:gd name="T31" fmla="*/ 142 h 548"/>
              <a:gd name="T32" fmla="*/ 348 w 490"/>
              <a:gd name="T33" fmla="*/ 124 h 548"/>
              <a:gd name="T34" fmla="*/ 314 w 490"/>
              <a:gd name="T35" fmla="*/ 112 h 548"/>
              <a:gd name="T36" fmla="*/ 276 w 490"/>
              <a:gd name="T37" fmla="*/ 108 h 548"/>
              <a:gd name="T38" fmla="*/ 260 w 490"/>
              <a:gd name="T39" fmla="*/ 108 h 548"/>
              <a:gd name="T40" fmla="*/ 228 w 490"/>
              <a:gd name="T41" fmla="*/ 116 h 548"/>
              <a:gd name="T42" fmla="*/ 200 w 490"/>
              <a:gd name="T43" fmla="*/ 128 h 548"/>
              <a:gd name="T44" fmla="*/ 176 w 490"/>
              <a:gd name="T45" fmla="*/ 146 h 548"/>
              <a:gd name="T46" fmla="*/ 156 w 490"/>
              <a:gd name="T47" fmla="*/ 168 h 548"/>
              <a:gd name="T48" fmla="*/ 140 w 490"/>
              <a:gd name="T49" fmla="*/ 194 h 548"/>
              <a:gd name="T50" fmla="*/ 130 w 490"/>
              <a:gd name="T51" fmla="*/ 224 h 548"/>
              <a:gd name="T52" fmla="*/ 124 w 490"/>
              <a:gd name="T53" fmla="*/ 256 h 548"/>
              <a:gd name="T54" fmla="*/ 122 w 490"/>
              <a:gd name="T55" fmla="*/ 274 h 548"/>
              <a:gd name="T56" fmla="*/ 124 w 490"/>
              <a:gd name="T57" fmla="*/ 292 h 548"/>
              <a:gd name="T58" fmla="*/ 128 w 490"/>
              <a:gd name="T59" fmla="*/ 324 h 548"/>
              <a:gd name="T60" fmla="*/ 140 w 490"/>
              <a:gd name="T61" fmla="*/ 352 h 548"/>
              <a:gd name="T62" fmla="*/ 156 w 490"/>
              <a:gd name="T63" fmla="*/ 380 h 548"/>
              <a:gd name="T64" fmla="*/ 176 w 490"/>
              <a:gd name="T65" fmla="*/ 402 h 548"/>
              <a:gd name="T66" fmla="*/ 200 w 490"/>
              <a:gd name="T67" fmla="*/ 420 h 548"/>
              <a:gd name="T68" fmla="*/ 228 w 490"/>
              <a:gd name="T69" fmla="*/ 432 h 548"/>
              <a:gd name="T70" fmla="*/ 260 w 490"/>
              <a:gd name="T71" fmla="*/ 440 h 548"/>
              <a:gd name="T72" fmla="*/ 276 w 490"/>
              <a:gd name="T73" fmla="*/ 440 h 548"/>
              <a:gd name="T74" fmla="*/ 318 w 490"/>
              <a:gd name="T75" fmla="*/ 436 h 548"/>
              <a:gd name="T76" fmla="*/ 352 w 490"/>
              <a:gd name="T77" fmla="*/ 424 h 548"/>
              <a:gd name="T78" fmla="*/ 384 w 490"/>
              <a:gd name="T79" fmla="*/ 404 h 548"/>
              <a:gd name="T80" fmla="*/ 490 w 490"/>
              <a:gd name="T81" fmla="*/ 454 h 548"/>
              <a:gd name="T82" fmla="*/ 468 w 490"/>
              <a:gd name="T83" fmla="*/ 474 h 548"/>
              <a:gd name="T84" fmla="*/ 424 w 490"/>
              <a:gd name="T85" fmla="*/ 508 h 548"/>
              <a:gd name="T86" fmla="*/ 372 w 490"/>
              <a:gd name="T87" fmla="*/ 534 h 548"/>
              <a:gd name="T88" fmla="*/ 308 w 490"/>
              <a:gd name="T89" fmla="*/ 546 h 548"/>
              <a:gd name="T90" fmla="*/ 272 w 490"/>
              <a:gd name="T91" fmla="*/ 548 h 548"/>
              <a:gd name="T92" fmla="*/ 216 w 490"/>
              <a:gd name="T93" fmla="*/ 542 h 548"/>
              <a:gd name="T94" fmla="*/ 164 w 490"/>
              <a:gd name="T95" fmla="*/ 526 h 548"/>
              <a:gd name="T96" fmla="*/ 118 w 490"/>
              <a:gd name="T97" fmla="*/ 502 h 548"/>
              <a:gd name="T98" fmla="*/ 78 w 490"/>
              <a:gd name="T99" fmla="*/ 468 h 548"/>
              <a:gd name="T100" fmla="*/ 46 w 490"/>
              <a:gd name="T101" fmla="*/ 428 h 548"/>
              <a:gd name="T102" fmla="*/ 22 w 490"/>
              <a:gd name="T103" fmla="*/ 382 h 548"/>
              <a:gd name="T104" fmla="*/ 6 w 490"/>
              <a:gd name="T105" fmla="*/ 332 h 548"/>
              <a:gd name="T106" fmla="*/ 0 w 490"/>
              <a:gd name="T107" fmla="*/ 276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90" h="548">
                <a:moveTo>
                  <a:pt x="0" y="276"/>
                </a:moveTo>
                <a:lnTo>
                  <a:pt x="0" y="274"/>
                </a:lnTo>
                <a:lnTo>
                  <a:pt x="0" y="274"/>
                </a:lnTo>
                <a:lnTo>
                  <a:pt x="2" y="246"/>
                </a:lnTo>
                <a:lnTo>
                  <a:pt x="6" y="220"/>
                </a:lnTo>
                <a:lnTo>
                  <a:pt x="12" y="194"/>
                </a:lnTo>
                <a:lnTo>
                  <a:pt x="22" y="168"/>
                </a:lnTo>
                <a:lnTo>
                  <a:pt x="32" y="144"/>
                </a:lnTo>
                <a:lnTo>
                  <a:pt x="46" y="122"/>
                </a:lnTo>
                <a:lnTo>
                  <a:pt x="60" y="100"/>
                </a:lnTo>
                <a:lnTo>
                  <a:pt x="78" y="80"/>
                </a:lnTo>
                <a:lnTo>
                  <a:pt x="96" y="64"/>
                </a:lnTo>
                <a:lnTo>
                  <a:pt x="118" y="48"/>
                </a:lnTo>
                <a:lnTo>
                  <a:pt x="140" y="34"/>
                </a:lnTo>
                <a:lnTo>
                  <a:pt x="166" y="22"/>
                </a:lnTo>
                <a:lnTo>
                  <a:pt x="190" y="12"/>
                </a:lnTo>
                <a:lnTo>
                  <a:pt x="218" y="6"/>
                </a:lnTo>
                <a:lnTo>
                  <a:pt x="246" y="2"/>
                </a:lnTo>
                <a:lnTo>
                  <a:pt x="276" y="0"/>
                </a:lnTo>
                <a:lnTo>
                  <a:pt x="276" y="0"/>
                </a:lnTo>
                <a:lnTo>
                  <a:pt x="312" y="2"/>
                </a:lnTo>
                <a:lnTo>
                  <a:pt x="344" y="6"/>
                </a:lnTo>
                <a:lnTo>
                  <a:pt x="374" y="14"/>
                </a:lnTo>
                <a:lnTo>
                  <a:pt x="400" y="24"/>
                </a:lnTo>
                <a:lnTo>
                  <a:pt x="424" y="36"/>
                </a:lnTo>
                <a:lnTo>
                  <a:pt x="446" y="50"/>
                </a:lnTo>
                <a:lnTo>
                  <a:pt x="466" y="64"/>
                </a:lnTo>
                <a:lnTo>
                  <a:pt x="486" y="82"/>
                </a:lnTo>
                <a:lnTo>
                  <a:pt x="412" y="168"/>
                </a:lnTo>
                <a:lnTo>
                  <a:pt x="412" y="168"/>
                </a:lnTo>
                <a:lnTo>
                  <a:pt x="396" y="154"/>
                </a:lnTo>
                <a:lnTo>
                  <a:pt x="380" y="142"/>
                </a:lnTo>
                <a:lnTo>
                  <a:pt x="364" y="132"/>
                </a:lnTo>
                <a:lnTo>
                  <a:pt x="348" y="124"/>
                </a:lnTo>
                <a:lnTo>
                  <a:pt x="332" y="118"/>
                </a:lnTo>
                <a:lnTo>
                  <a:pt x="314" y="112"/>
                </a:lnTo>
                <a:lnTo>
                  <a:pt x="296" y="108"/>
                </a:lnTo>
                <a:lnTo>
                  <a:pt x="276" y="108"/>
                </a:lnTo>
                <a:lnTo>
                  <a:pt x="276" y="108"/>
                </a:lnTo>
                <a:lnTo>
                  <a:pt x="260" y="108"/>
                </a:lnTo>
                <a:lnTo>
                  <a:pt x="244" y="112"/>
                </a:lnTo>
                <a:lnTo>
                  <a:pt x="228" y="116"/>
                </a:lnTo>
                <a:lnTo>
                  <a:pt x="214" y="120"/>
                </a:lnTo>
                <a:lnTo>
                  <a:pt x="200" y="128"/>
                </a:lnTo>
                <a:lnTo>
                  <a:pt x="188" y="136"/>
                </a:lnTo>
                <a:lnTo>
                  <a:pt x="176" y="146"/>
                </a:lnTo>
                <a:lnTo>
                  <a:pt x="166" y="156"/>
                </a:lnTo>
                <a:lnTo>
                  <a:pt x="156" y="168"/>
                </a:lnTo>
                <a:lnTo>
                  <a:pt x="148" y="180"/>
                </a:lnTo>
                <a:lnTo>
                  <a:pt x="140" y="194"/>
                </a:lnTo>
                <a:lnTo>
                  <a:pt x="134" y="208"/>
                </a:lnTo>
                <a:lnTo>
                  <a:pt x="130" y="224"/>
                </a:lnTo>
                <a:lnTo>
                  <a:pt x="126" y="240"/>
                </a:lnTo>
                <a:lnTo>
                  <a:pt x="124" y="256"/>
                </a:lnTo>
                <a:lnTo>
                  <a:pt x="122" y="272"/>
                </a:lnTo>
                <a:lnTo>
                  <a:pt x="122" y="274"/>
                </a:lnTo>
                <a:lnTo>
                  <a:pt x="122" y="274"/>
                </a:lnTo>
                <a:lnTo>
                  <a:pt x="124" y="292"/>
                </a:lnTo>
                <a:lnTo>
                  <a:pt x="126" y="308"/>
                </a:lnTo>
                <a:lnTo>
                  <a:pt x="128" y="324"/>
                </a:lnTo>
                <a:lnTo>
                  <a:pt x="134" y="338"/>
                </a:lnTo>
                <a:lnTo>
                  <a:pt x="140" y="352"/>
                </a:lnTo>
                <a:lnTo>
                  <a:pt x="148" y="366"/>
                </a:lnTo>
                <a:lnTo>
                  <a:pt x="156" y="380"/>
                </a:lnTo>
                <a:lnTo>
                  <a:pt x="166" y="392"/>
                </a:lnTo>
                <a:lnTo>
                  <a:pt x="176" y="402"/>
                </a:lnTo>
                <a:lnTo>
                  <a:pt x="188" y="412"/>
                </a:lnTo>
                <a:lnTo>
                  <a:pt x="200" y="420"/>
                </a:lnTo>
                <a:lnTo>
                  <a:pt x="214" y="428"/>
                </a:lnTo>
                <a:lnTo>
                  <a:pt x="228" y="432"/>
                </a:lnTo>
                <a:lnTo>
                  <a:pt x="244" y="438"/>
                </a:lnTo>
                <a:lnTo>
                  <a:pt x="260" y="440"/>
                </a:lnTo>
                <a:lnTo>
                  <a:pt x="276" y="440"/>
                </a:lnTo>
                <a:lnTo>
                  <a:pt x="276" y="440"/>
                </a:lnTo>
                <a:lnTo>
                  <a:pt x="298" y="440"/>
                </a:lnTo>
                <a:lnTo>
                  <a:pt x="318" y="436"/>
                </a:lnTo>
                <a:lnTo>
                  <a:pt x="336" y="430"/>
                </a:lnTo>
                <a:lnTo>
                  <a:pt x="352" y="424"/>
                </a:lnTo>
                <a:lnTo>
                  <a:pt x="368" y="414"/>
                </a:lnTo>
                <a:lnTo>
                  <a:pt x="384" y="404"/>
                </a:lnTo>
                <a:lnTo>
                  <a:pt x="416" y="378"/>
                </a:lnTo>
                <a:lnTo>
                  <a:pt x="490" y="454"/>
                </a:lnTo>
                <a:lnTo>
                  <a:pt x="490" y="454"/>
                </a:lnTo>
                <a:lnTo>
                  <a:pt x="468" y="474"/>
                </a:lnTo>
                <a:lnTo>
                  <a:pt x="446" y="492"/>
                </a:lnTo>
                <a:lnTo>
                  <a:pt x="424" y="508"/>
                </a:lnTo>
                <a:lnTo>
                  <a:pt x="398" y="522"/>
                </a:lnTo>
                <a:lnTo>
                  <a:pt x="372" y="534"/>
                </a:lnTo>
                <a:lnTo>
                  <a:pt x="342" y="542"/>
                </a:lnTo>
                <a:lnTo>
                  <a:pt x="308" y="546"/>
                </a:lnTo>
                <a:lnTo>
                  <a:pt x="272" y="548"/>
                </a:lnTo>
                <a:lnTo>
                  <a:pt x="272" y="548"/>
                </a:lnTo>
                <a:lnTo>
                  <a:pt x="244" y="546"/>
                </a:lnTo>
                <a:lnTo>
                  <a:pt x="216" y="542"/>
                </a:lnTo>
                <a:lnTo>
                  <a:pt x="190" y="536"/>
                </a:lnTo>
                <a:lnTo>
                  <a:pt x="164" y="526"/>
                </a:lnTo>
                <a:lnTo>
                  <a:pt x="140" y="516"/>
                </a:lnTo>
                <a:lnTo>
                  <a:pt x="118" y="502"/>
                </a:lnTo>
                <a:lnTo>
                  <a:pt x="98" y="486"/>
                </a:lnTo>
                <a:lnTo>
                  <a:pt x="78" y="468"/>
                </a:lnTo>
                <a:lnTo>
                  <a:pt x="60" y="450"/>
                </a:lnTo>
                <a:lnTo>
                  <a:pt x="46" y="428"/>
                </a:lnTo>
                <a:lnTo>
                  <a:pt x="32" y="406"/>
                </a:lnTo>
                <a:lnTo>
                  <a:pt x="22" y="382"/>
                </a:lnTo>
                <a:lnTo>
                  <a:pt x="12" y="358"/>
                </a:lnTo>
                <a:lnTo>
                  <a:pt x="6" y="332"/>
                </a:lnTo>
                <a:lnTo>
                  <a:pt x="2" y="304"/>
                </a:lnTo>
                <a:lnTo>
                  <a:pt x="0" y="276"/>
                </a:lnTo>
                <a:lnTo>
                  <a:pt x="0" y="27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1" name="Freeform 233"/>
          <p:cNvSpPr>
            <a:spLocks/>
          </p:cNvSpPr>
          <p:nvPr userDrawn="1"/>
        </p:nvSpPr>
        <p:spPr bwMode="auto">
          <a:xfrm>
            <a:off x="1974850" y="298450"/>
            <a:ext cx="598488" cy="711200"/>
          </a:xfrm>
          <a:custGeom>
            <a:avLst/>
            <a:gdLst>
              <a:gd name="T0" fmla="*/ 0 w 448"/>
              <a:gd name="T1" fmla="*/ 0 h 528"/>
              <a:gd name="T2" fmla="*/ 116 w 448"/>
              <a:gd name="T3" fmla="*/ 0 h 528"/>
              <a:gd name="T4" fmla="*/ 116 w 448"/>
              <a:gd name="T5" fmla="*/ 210 h 528"/>
              <a:gd name="T6" fmla="*/ 332 w 448"/>
              <a:gd name="T7" fmla="*/ 210 h 528"/>
              <a:gd name="T8" fmla="*/ 332 w 448"/>
              <a:gd name="T9" fmla="*/ 0 h 528"/>
              <a:gd name="T10" fmla="*/ 448 w 448"/>
              <a:gd name="T11" fmla="*/ 0 h 528"/>
              <a:gd name="T12" fmla="*/ 448 w 448"/>
              <a:gd name="T13" fmla="*/ 528 h 528"/>
              <a:gd name="T14" fmla="*/ 332 w 448"/>
              <a:gd name="T15" fmla="*/ 528 h 528"/>
              <a:gd name="T16" fmla="*/ 332 w 448"/>
              <a:gd name="T17" fmla="*/ 316 h 528"/>
              <a:gd name="T18" fmla="*/ 116 w 448"/>
              <a:gd name="T19" fmla="*/ 316 h 528"/>
              <a:gd name="T20" fmla="*/ 116 w 448"/>
              <a:gd name="T21" fmla="*/ 528 h 528"/>
              <a:gd name="T22" fmla="*/ 0 w 448"/>
              <a:gd name="T23" fmla="*/ 528 h 528"/>
              <a:gd name="T24" fmla="*/ 0 w 448"/>
              <a:gd name="T25" fmla="*/ 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8" h="528">
                <a:moveTo>
                  <a:pt x="0" y="0"/>
                </a:moveTo>
                <a:lnTo>
                  <a:pt x="116" y="0"/>
                </a:lnTo>
                <a:lnTo>
                  <a:pt x="116" y="210"/>
                </a:lnTo>
                <a:lnTo>
                  <a:pt x="332" y="210"/>
                </a:lnTo>
                <a:lnTo>
                  <a:pt x="332" y="0"/>
                </a:lnTo>
                <a:lnTo>
                  <a:pt x="448" y="0"/>
                </a:lnTo>
                <a:lnTo>
                  <a:pt x="448" y="528"/>
                </a:lnTo>
                <a:lnTo>
                  <a:pt x="332" y="528"/>
                </a:lnTo>
                <a:lnTo>
                  <a:pt x="332" y="316"/>
                </a:lnTo>
                <a:lnTo>
                  <a:pt x="116" y="316"/>
                </a:lnTo>
                <a:lnTo>
                  <a:pt x="116" y="528"/>
                </a:lnTo>
                <a:lnTo>
                  <a:pt x="0" y="528"/>
                </a:lnTo>
                <a:lnTo>
                  <a:pt x="0" y="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2" name="Freeform 234"/>
          <p:cNvSpPr>
            <a:spLocks/>
          </p:cNvSpPr>
          <p:nvPr userDrawn="1"/>
        </p:nvSpPr>
        <p:spPr bwMode="auto">
          <a:xfrm>
            <a:off x="2733675" y="298450"/>
            <a:ext cx="541338" cy="711200"/>
          </a:xfrm>
          <a:custGeom>
            <a:avLst/>
            <a:gdLst>
              <a:gd name="T0" fmla="*/ 0 w 404"/>
              <a:gd name="T1" fmla="*/ 0 h 528"/>
              <a:gd name="T2" fmla="*/ 400 w 404"/>
              <a:gd name="T3" fmla="*/ 0 h 528"/>
              <a:gd name="T4" fmla="*/ 400 w 404"/>
              <a:gd name="T5" fmla="*/ 104 h 528"/>
              <a:gd name="T6" fmla="*/ 116 w 404"/>
              <a:gd name="T7" fmla="*/ 104 h 528"/>
              <a:gd name="T8" fmla="*/ 116 w 404"/>
              <a:gd name="T9" fmla="*/ 210 h 528"/>
              <a:gd name="T10" fmla="*/ 366 w 404"/>
              <a:gd name="T11" fmla="*/ 210 h 528"/>
              <a:gd name="T12" fmla="*/ 366 w 404"/>
              <a:gd name="T13" fmla="*/ 314 h 528"/>
              <a:gd name="T14" fmla="*/ 116 w 404"/>
              <a:gd name="T15" fmla="*/ 314 h 528"/>
              <a:gd name="T16" fmla="*/ 116 w 404"/>
              <a:gd name="T17" fmla="*/ 426 h 528"/>
              <a:gd name="T18" fmla="*/ 404 w 404"/>
              <a:gd name="T19" fmla="*/ 426 h 528"/>
              <a:gd name="T20" fmla="*/ 404 w 404"/>
              <a:gd name="T21" fmla="*/ 528 h 528"/>
              <a:gd name="T22" fmla="*/ 0 w 404"/>
              <a:gd name="T23" fmla="*/ 528 h 528"/>
              <a:gd name="T24" fmla="*/ 0 w 404"/>
              <a:gd name="T25" fmla="*/ 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04" h="528">
                <a:moveTo>
                  <a:pt x="0" y="0"/>
                </a:moveTo>
                <a:lnTo>
                  <a:pt x="400" y="0"/>
                </a:lnTo>
                <a:lnTo>
                  <a:pt x="400" y="104"/>
                </a:lnTo>
                <a:lnTo>
                  <a:pt x="116" y="104"/>
                </a:lnTo>
                <a:lnTo>
                  <a:pt x="116" y="210"/>
                </a:lnTo>
                <a:lnTo>
                  <a:pt x="366" y="210"/>
                </a:lnTo>
                <a:lnTo>
                  <a:pt x="366" y="314"/>
                </a:lnTo>
                <a:lnTo>
                  <a:pt x="116" y="314"/>
                </a:lnTo>
                <a:lnTo>
                  <a:pt x="116" y="426"/>
                </a:lnTo>
                <a:lnTo>
                  <a:pt x="404" y="426"/>
                </a:lnTo>
                <a:lnTo>
                  <a:pt x="404" y="528"/>
                </a:lnTo>
                <a:lnTo>
                  <a:pt x="0" y="528"/>
                </a:lnTo>
                <a:lnTo>
                  <a:pt x="0" y="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" name="Freeform 235"/>
          <p:cNvSpPr>
            <a:spLocks/>
          </p:cNvSpPr>
          <p:nvPr userDrawn="1"/>
        </p:nvSpPr>
        <p:spPr bwMode="auto">
          <a:xfrm>
            <a:off x="3408363" y="298450"/>
            <a:ext cx="708025" cy="711200"/>
          </a:xfrm>
          <a:custGeom>
            <a:avLst/>
            <a:gdLst>
              <a:gd name="T0" fmla="*/ 0 w 530"/>
              <a:gd name="T1" fmla="*/ 0 h 528"/>
              <a:gd name="T2" fmla="*/ 126 w 530"/>
              <a:gd name="T3" fmla="*/ 0 h 528"/>
              <a:gd name="T4" fmla="*/ 264 w 530"/>
              <a:gd name="T5" fmla="*/ 224 h 528"/>
              <a:gd name="T6" fmla="*/ 404 w 530"/>
              <a:gd name="T7" fmla="*/ 0 h 528"/>
              <a:gd name="T8" fmla="*/ 530 w 530"/>
              <a:gd name="T9" fmla="*/ 0 h 528"/>
              <a:gd name="T10" fmla="*/ 530 w 530"/>
              <a:gd name="T11" fmla="*/ 528 h 528"/>
              <a:gd name="T12" fmla="*/ 414 w 530"/>
              <a:gd name="T13" fmla="*/ 528 h 528"/>
              <a:gd name="T14" fmla="*/ 414 w 530"/>
              <a:gd name="T15" fmla="*/ 184 h 528"/>
              <a:gd name="T16" fmla="*/ 264 w 530"/>
              <a:gd name="T17" fmla="*/ 410 h 528"/>
              <a:gd name="T18" fmla="*/ 262 w 530"/>
              <a:gd name="T19" fmla="*/ 410 h 528"/>
              <a:gd name="T20" fmla="*/ 114 w 530"/>
              <a:gd name="T21" fmla="*/ 186 h 528"/>
              <a:gd name="T22" fmla="*/ 114 w 530"/>
              <a:gd name="T23" fmla="*/ 528 h 528"/>
              <a:gd name="T24" fmla="*/ 0 w 530"/>
              <a:gd name="T25" fmla="*/ 528 h 528"/>
              <a:gd name="T26" fmla="*/ 0 w 530"/>
              <a:gd name="T27" fmla="*/ 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30" h="528">
                <a:moveTo>
                  <a:pt x="0" y="0"/>
                </a:moveTo>
                <a:lnTo>
                  <a:pt x="126" y="0"/>
                </a:lnTo>
                <a:lnTo>
                  <a:pt x="264" y="224"/>
                </a:lnTo>
                <a:lnTo>
                  <a:pt x="404" y="0"/>
                </a:lnTo>
                <a:lnTo>
                  <a:pt x="530" y="0"/>
                </a:lnTo>
                <a:lnTo>
                  <a:pt x="530" y="528"/>
                </a:lnTo>
                <a:lnTo>
                  <a:pt x="414" y="528"/>
                </a:lnTo>
                <a:lnTo>
                  <a:pt x="414" y="184"/>
                </a:lnTo>
                <a:lnTo>
                  <a:pt x="264" y="410"/>
                </a:lnTo>
                <a:lnTo>
                  <a:pt x="262" y="410"/>
                </a:lnTo>
                <a:lnTo>
                  <a:pt x="114" y="186"/>
                </a:lnTo>
                <a:lnTo>
                  <a:pt x="114" y="528"/>
                </a:lnTo>
                <a:lnTo>
                  <a:pt x="0" y="528"/>
                </a:lnTo>
                <a:lnTo>
                  <a:pt x="0" y="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" name="Rectangle 236"/>
          <p:cNvSpPr>
            <a:spLocks noChangeArrowheads="1"/>
          </p:cNvSpPr>
          <p:nvPr userDrawn="1"/>
        </p:nvSpPr>
        <p:spPr bwMode="auto">
          <a:xfrm>
            <a:off x="4279900" y="298450"/>
            <a:ext cx="157163" cy="711200"/>
          </a:xfrm>
          <a:prstGeom prst="rect">
            <a:avLst/>
          </a:pr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5" name="Freeform 237"/>
          <p:cNvSpPr>
            <a:spLocks/>
          </p:cNvSpPr>
          <p:nvPr userDrawn="1"/>
        </p:nvSpPr>
        <p:spPr bwMode="auto">
          <a:xfrm>
            <a:off x="4546600" y="288925"/>
            <a:ext cx="560388" cy="731838"/>
          </a:xfrm>
          <a:custGeom>
            <a:avLst/>
            <a:gdLst>
              <a:gd name="T0" fmla="*/ 68 w 418"/>
              <a:gd name="T1" fmla="*/ 378 h 544"/>
              <a:gd name="T2" fmla="*/ 124 w 418"/>
              <a:gd name="T3" fmla="*/ 414 h 544"/>
              <a:gd name="T4" fmla="*/ 184 w 418"/>
              <a:gd name="T5" fmla="*/ 438 h 544"/>
              <a:gd name="T6" fmla="*/ 226 w 418"/>
              <a:gd name="T7" fmla="*/ 442 h 544"/>
              <a:gd name="T8" fmla="*/ 272 w 418"/>
              <a:gd name="T9" fmla="*/ 434 h 544"/>
              <a:gd name="T10" fmla="*/ 298 w 418"/>
              <a:gd name="T11" fmla="*/ 412 h 544"/>
              <a:gd name="T12" fmla="*/ 304 w 418"/>
              <a:gd name="T13" fmla="*/ 390 h 544"/>
              <a:gd name="T14" fmla="*/ 300 w 418"/>
              <a:gd name="T15" fmla="*/ 370 h 544"/>
              <a:gd name="T16" fmla="*/ 270 w 418"/>
              <a:gd name="T17" fmla="*/ 346 h 544"/>
              <a:gd name="T18" fmla="*/ 196 w 418"/>
              <a:gd name="T19" fmla="*/ 322 h 544"/>
              <a:gd name="T20" fmla="*/ 124 w 418"/>
              <a:gd name="T21" fmla="*/ 300 h 544"/>
              <a:gd name="T22" fmla="*/ 70 w 418"/>
              <a:gd name="T23" fmla="*/ 272 h 544"/>
              <a:gd name="T24" fmla="*/ 40 w 418"/>
              <a:gd name="T25" fmla="*/ 240 h 544"/>
              <a:gd name="T26" fmla="*/ 24 w 418"/>
              <a:gd name="T27" fmla="*/ 198 h 544"/>
              <a:gd name="T28" fmla="*/ 22 w 418"/>
              <a:gd name="T29" fmla="*/ 160 h 544"/>
              <a:gd name="T30" fmla="*/ 24 w 418"/>
              <a:gd name="T31" fmla="*/ 126 h 544"/>
              <a:gd name="T32" fmla="*/ 42 w 418"/>
              <a:gd name="T33" fmla="*/ 80 h 544"/>
              <a:gd name="T34" fmla="*/ 74 w 418"/>
              <a:gd name="T35" fmla="*/ 44 h 544"/>
              <a:gd name="T36" fmla="*/ 116 w 418"/>
              <a:gd name="T37" fmla="*/ 18 h 544"/>
              <a:gd name="T38" fmla="*/ 168 w 418"/>
              <a:gd name="T39" fmla="*/ 2 h 544"/>
              <a:gd name="T40" fmla="*/ 206 w 418"/>
              <a:gd name="T41" fmla="*/ 0 h 544"/>
              <a:gd name="T42" fmla="*/ 288 w 418"/>
              <a:gd name="T43" fmla="*/ 10 h 544"/>
              <a:gd name="T44" fmla="*/ 360 w 418"/>
              <a:gd name="T45" fmla="*/ 38 h 544"/>
              <a:gd name="T46" fmla="*/ 342 w 418"/>
              <a:gd name="T47" fmla="*/ 156 h 544"/>
              <a:gd name="T48" fmla="*/ 290 w 418"/>
              <a:gd name="T49" fmla="*/ 124 h 544"/>
              <a:gd name="T50" fmla="*/ 238 w 418"/>
              <a:gd name="T51" fmla="*/ 106 h 544"/>
              <a:gd name="T52" fmla="*/ 206 w 418"/>
              <a:gd name="T53" fmla="*/ 102 h 544"/>
              <a:gd name="T54" fmla="*/ 164 w 418"/>
              <a:gd name="T55" fmla="*/ 110 h 544"/>
              <a:gd name="T56" fmla="*/ 142 w 418"/>
              <a:gd name="T57" fmla="*/ 130 h 544"/>
              <a:gd name="T58" fmla="*/ 138 w 418"/>
              <a:gd name="T59" fmla="*/ 150 h 544"/>
              <a:gd name="T60" fmla="*/ 142 w 418"/>
              <a:gd name="T61" fmla="*/ 172 h 544"/>
              <a:gd name="T62" fmla="*/ 174 w 418"/>
              <a:gd name="T63" fmla="*/ 196 h 544"/>
              <a:gd name="T64" fmla="*/ 252 w 418"/>
              <a:gd name="T65" fmla="*/ 220 h 544"/>
              <a:gd name="T66" fmla="*/ 352 w 418"/>
              <a:gd name="T67" fmla="*/ 258 h 544"/>
              <a:gd name="T68" fmla="*/ 386 w 418"/>
              <a:gd name="T69" fmla="*/ 284 h 544"/>
              <a:gd name="T70" fmla="*/ 408 w 418"/>
              <a:gd name="T71" fmla="*/ 320 h 544"/>
              <a:gd name="T72" fmla="*/ 418 w 418"/>
              <a:gd name="T73" fmla="*/ 362 h 544"/>
              <a:gd name="T74" fmla="*/ 418 w 418"/>
              <a:gd name="T75" fmla="*/ 380 h 544"/>
              <a:gd name="T76" fmla="*/ 410 w 418"/>
              <a:gd name="T77" fmla="*/ 434 h 544"/>
              <a:gd name="T78" fmla="*/ 388 w 418"/>
              <a:gd name="T79" fmla="*/ 478 h 544"/>
              <a:gd name="T80" fmla="*/ 352 w 418"/>
              <a:gd name="T81" fmla="*/ 512 h 544"/>
              <a:gd name="T82" fmla="*/ 304 w 418"/>
              <a:gd name="T83" fmla="*/ 534 h 544"/>
              <a:gd name="T84" fmla="*/ 246 w 418"/>
              <a:gd name="T85" fmla="*/ 544 h 544"/>
              <a:gd name="T86" fmla="*/ 194 w 418"/>
              <a:gd name="T87" fmla="*/ 544 h 544"/>
              <a:gd name="T88" fmla="*/ 106 w 418"/>
              <a:gd name="T89" fmla="*/ 524 h 544"/>
              <a:gd name="T90" fmla="*/ 24 w 418"/>
              <a:gd name="T91" fmla="*/ 480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18" h="544">
                <a:moveTo>
                  <a:pt x="0" y="460"/>
                </a:moveTo>
                <a:lnTo>
                  <a:pt x="68" y="378"/>
                </a:lnTo>
                <a:lnTo>
                  <a:pt x="68" y="378"/>
                </a:lnTo>
                <a:lnTo>
                  <a:pt x="86" y="392"/>
                </a:lnTo>
                <a:lnTo>
                  <a:pt x="106" y="404"/>
                </a:lnTo>
                <a:lnTo>
                  <a:pt x="124" y="414"/>
                </a:lnTo>
                <a:lnTo>
                  <a:pt x="144" y="424"/>
                </a:lnTo>
                <a:lnTo>
                  <a:pt x="162" y="432"/>
                </a:lnTo>
                <a:lnTo>
                  <a:pt x="184" y="438"/>
                </a:lnTo>
                <a:lnTo>
                  <a:pt x="204" y="440"/>
                </a:lnTo>
                <a:lnTo>
                  <a:pt x="226" y="442"/>
                </a:lnTo>
                <a:lnTo>
                  <a:pt x="226" y="442"/>
                </a:lnTo>
                <a:lnTo>
                  <a:pt x="244" y="440"/>
                </a:lnTo>
                <a:lnTo>
                  <a:pt x="258" y="438"/>
                </a:lnTo>
                <a:lnTo>
                  <a:pt x="272" y="434"/>
                </a:lnTo>
                <a:lnTo>
                  <a:pt x="284" y="428"/>
                </a:lnTo>
                <a:lnTo>
                  <a:pt x="292" y="422"/>
                </a:lnTo>
                <a:lnTo>
                  <a:pt x="298" y="412"/>
                </a:lnTo>
                <a:lnTo>
                  <a:pt x="302" y="402"/>
                </a:lnTo>
                <a:lnTo>
                  <a:pt x="304" y="392"/>
                </a:lnTo>
                <a:lnTo>
                  <a:pt x="304" y="390"/>
                </a:lnTo>
                <a:lnTo>
                  <a:pt x="304" y="390"/>
                </a:lnTo>
                <a:lnTo>
                  <a:pt x="302" y="380"/>
                </a:lnTo>
                <a:lnTo>
                  <a:pt x="300" y="370"/>
                </a:lnTo>
                <a:lnTo>
                  <a:pt x="292" y="362"/>
                </a:lnTo>
                <a:lnTo>
                  <a:pt x="284" y="354"/>
                </a:lnTo>
                <a:lnTo>
                  <a:pt x="270" y="346"/>
                </a:lnTo>
                <a:lnTo>
                  <a:pt x="250" y="338"/>
                </a:lnTo>
                <a:lnTo>
                  <a:pt x="226" y="332"/>
                </a:lnTo>
                <a:lnTo>
                  <a:pt x="196" y="322"/>
                </a:lnTo>
                <a:lnTo>
                  <a:pt x="196" y="322"/>
                </a:lnTo>
                <a:lnTo>
                  <a:pt x="158" y="312"/>
                </a:lnTo>
                <a:lnTo>
                  <a:pt x="124" y="300"/>
                </a:lnTo>
                <a:lnTo>
                  <a:pt x="94" y="288"/>
                </a:lnTo>
                <a:lnTo>
                  <a:pt x="82" y="280"/>
                </a:lnTo>
                <a:lnTo>
                  <a:pt x="70" y="272"/>
                </a:lnTo>
                <a:lnTo>
                  <a:pt x="58" y="262"/>
                </a:lnTo>
                <a:lnTo>
                  <a:pt x="48" y="252"/>
                </a:lnTo>
                <a:lnTo>
                  <a:pt x="40" y="240"/>
                </a:lnTo>
                <a:lnTo>
                  <a:pt x="34" y="226"/>
                </a:lnTo>
                <a:lnTo>
                  <a:pt x="28" y="212"/>
                </a:lnTo>
                <a:lnTo>
                  <a:pt x="24" y="198"/>
                </a:lnTo>
                <a:lnTo>
                  <a:pt x="22" y="180"/>
                </a:lnTo>
                <a:lnTo>
                  <a:pt x="22" y="162"/>
                </a:lnTo>
                <a:lnTo>
                  <a:pt x="22" y="160"/>
                </a:lnTo>
                <a:lnTo>
                  <a:pt x="22" y="160"/>
                </a:lnTo>
                <a:lnTo>
                  <a:pt x="22" y="142"/>
                </a:lnTo>
                <a:lnTo>
                  <a:pt x="24" y="126"/>
                </a:lnTo>
                <a:lnTo>
                  <a:pt x="30" y="110"/>
                </a:lnTo>
                <a:lnTo>
                  <a:pt x="36" y="94"/>
                </a:lnTo>
                <a:lnTo>
                  <a:pt x="42" y="80"/>
                </a:lnTo>
                <a:lnTo>
                  <a:pt x="52" y="66"/>
                </a:lnTo>
                <a:lnTo>
                  <a:pt x="62" y="54"/>
                </a:lnTo>
                <a:lnTo>
                  <a:pt x="74" y="44"/>
                </a:lnTo>
                <a:lnTo>
                  <a:pt x="86" y="34"/>
                </a:lnTo>
                <a:lnTo>
                  <a:pt x="100" y="26"/>
                </a:lnTo>
                <a:lnTo>
                  <a:pt x="116" y="18"/>
                </a:lnTo>
                <a:lnTo>
                  <a:pt x="132" y="12"/>
                </a:lnTo>
                <a:lnTo>
                  <a:pt x="150" y="6"/>
                </a:lnTo>
                <a:lnTo>
                  <a:pt x="168" y="2"/>
                </a:lnTo>
                <a:lnTo>
                  <a:pt x="186" y="0"/>
                </a:lnTo>
                <a:lnTo>
                  <a:pt x="206" y="0"/>
                </a:lnTo>
                <a:lnTo>
                  <a:pt x="206" y="0"/>
                </a:lnTo>
                <a:lnTo>
                  <a:pt x="234" y="2"/>
                </a:lnTo>
                <a:lnTo>
                  <a:pt x="262" y="4"/>
                </a:lnTo>
                <a:lnTo>
                  <a:pt x="288" y="10"/>
                </a:lnTo>
                <a:lnTo>
                  <a:pt x="314" y="18"/>
                </a:lnTo>
                <a:lnTo>
                  <a:pt x="338" y="28"/>
                </a:lnTo>
                <a:lnTo>
                  <a:pt x="360" y="38"/>
                </a:lnTo>
                <a:lnTo>
                  <a:pt x="382" y="52"/>
                </a:lnTo>
                <a:lnTo>
                  <a:pt x="404" y="68"/>
                </a:lnTo>
                <a:lnTo>
                  <a:pt x="342" y="156"/>
                </a:lnTo>
                <a:lnTo>
                  <a:pt x="342" y="156"/>
                </a:lnTo>
                <a:lnTo>
                  <a:pt x="308" y="134"/>
                </a:lnTo>
                <a:lnTo>
                  <a:pt x="290" y="124"/>
                </a:lnTo>
                <a:lnTo>
                  <a:pt x="272" y="116"/>
                </a:lnTo>
                <a:lnTo>
                  <a:pt x="256" y="110"/>
                </a:lnTo>
                <a:lnTo>
                  <a:pt x="238" y="106"/>
                </a:lnTo>
                <a:lnTo>
                  <a:pt x="222" y="104"/>
                </a:lnTo>
                <a:lnTo>
                  <a:pt x="206" y="102"/>
                </a:lnTo>
                <a:lnTo>
                  <a:pt x="206" y="102"/>
                </a:lnTo>
                <a:lnTo>
                  <a:pt x="190" y="104"/>
                </a:lnTo>
                <a:lnTo>
                  <a:pt x="176" y="106"/>
                </a:lnTo>
                <a:lnTo>
                  <a:pt x="164" y="110"/>
                </a:lnTo>
                <a:lnTo>
                  <a:pt x="154" y="116"/>
                </a:lnTo>
                <a:lnTo>
                  <a:pt x="146" y="124"/>
                </a:lnTo>
                <a:lnTo>
                  <a:pt x="142" y="130"/>
                </a:lnTo>
                <a:lnTo>
                  <a:pt x="138" y="140"/>
                </a:lnTo>
                <a:lnTo>
                  <a:pt x="138" y="148"/>
                </a:lnTo>
                <a:lnTo>
                  <a:pt x="138" y="150"/>
                </a:lnTo>
                <a:lnTo>
                  <a:pt x="138" y="150"/>
                </a:lnTo>
                <a:lnTo>
                  <a:pt x="138" y="162"/>
                </a:lnTo>
                <a:lnTo>
                  <a:pt x="142" y="172"/>
                </a:lnTo>
                <a:lnTo>
                  <a:pt x="150" y="182"/>
                </a:lnTo>
                <a:lnTo>
                  <a:pt x="160" y="190"/>
                </a:lnTo>
                <a:lnTo>
                  <a:pt x="174" y="196"/>
                </a:lnTo>
                <a:lnTo>
                  <a:pt x="194" y="204"/>
                </a:lnTo>
                <a:lnTo>
                  <a:pt x="252" y="220"/>
                </a:lnTo>
                <a:lnTo>
                  <a:pt x="252" y="220"/>
                </a:lnTo>
                <a:lnTo>
                  <a:pt x="290" y="232"/>
                </a:lnTo>
                <a:lnTo>
                  <a:pt x="322" y="244"/>
                </a:lnTo>
                <a:lnTo>
                  <a:pt x="352" y="258"/>
                </a:lnTo>
                <a:lnTo>
                  <a:pt x="364" y="266"/>
                </a:lnTo>
                <a:lnTo>
                  <a:pt x="376" y="276"/>
                </a:lnTo>
                <a:lnTo>
                  <a:pt x="386" y="284"/>
                </a:lnTo>
                <a:lnTo>
                  <a:pt x="394" y="296"/>
                </a:lnTo>
                <a:lnTo>
                  <a:pt x="402" y="306"/>
                </a:lnTo>
                <a:lnTo>
                  <a:pt x="408" y="320"/>
                </a:lnTo>
                <a:lnTo>
                  <a:pt x="412" y="332"/>
                </a:lnTo>
                <a:lnTo>
                  <a:pt x="416" y="346"/>
                </a:lnTo>
                <a:lnTo>
                  <a:pt x="418" y="362"/>
                </a:lnTo>
                <a:lnTo>
                  <a:pt x="418" y="378"/>
                </a:lnTo>
                <a:lnTo>
                  <a:pt x="418" y="380"/>
                </a:lnTo>
                <a:lnTo>
                  <a:pt x="418" y="380"/>
                </a:lnTo>
                <a:lnTo>
                  <a:pt x="418" y="400"/>
                </a:lnTo>
                <a:lnTo>
                  <a:pt x="416" y="418"/>
                </a:lnTo>
                <a:lnTo>
                  <a:pt x="410" y="434"/>
                </a:lnTo>
                <a:lnTo>
                  <a:pt x="404" y="450"/>
                </a:lnTo>
                <a:lnTo>
                  <a:pt x="396" y="464"/>
                </a:lnTo>
                <a:lnTo>
                  <a:pt x="388" y="478"/>
                </a:lnTo>
                <a:lnTo>
                  <a:pt x="376" y="490"/>
                </a:lnTo>
                <a:lnTo>
                  <a:pt x="364" y="502"/>
                </a:lnTo>
                <a:lnTo>
                  <a:pt x="352" y="512"/>
                </a:lnTo>
                <a:lnTo>
                  <a:pt x="336" y="520"/>
                </a:lnTo>
                <a:lnTo>
                  <a:pt x="320" y="528"/>
                </a:lnTo>
                <a:lnTo>
                  <a:pt x="304" y="534"/>
                </a:lnTo>
                <a:lnTo>
                  <a:pt x="286" y="538"/>
                </a:lnTo>
                <a:lnTo>
                  <a:pt x="266" y="542"/>
                </a:lnTo>
                <a:lnTo>
                  <a:pt x="246" y="544"/>
                </a:lnTo>
                <a:lnTo>
                  <a:pt x="224" y="544"/>
                </a:lnTo>
                <a:lnTo>
                  <a:pt x="224" y="544"/>
                </a:lnTo>
                <a:lnTo>
                  <a:pt x="194" y="544"/>
                </a:lnTo>
                <a:lnTo>
                  <a:pt x="164" y="540"/>
                </a:lnTo>
                <a:lnTo>
                  <a:pt x="136" y="532"/>
                </a:lnTo>
                <a:lnTo>
                  <a:pt x="106" y="524"/>
                </a:lnTo>
                <a:lnTo>
                  <a:pt x="78" y="512"/>
                </a:lnTo>
                <a:lnTo>
                  <a:pt x="50" y="496"/>
                </a:lnTo>
                <a:lnTo>
                  <a:pt x="24" y="480"/>
                </a:lnTo>
                <a:lnTo>
                  <a:pt x="0" y="460"/>
                </a:lnTo>
                <a:lnTo>
                  <a:pt x="0" y="46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6" name="Freeform 238"/>
          <p:cNvSpPr>
            <a:spLocks/>
          </p:cNvSpPr>
          <p:nvPr userDrawn="1"/>
        </p:nvSpPr>
        <p:spPr bwMode="auto">
          <a:xfrm>
            <a:off x="5173663" y="298450"/>
            <a:ext cx="585787" cy="711200"/>
          </a:xfrm>
          <a:custGeom>
            <a:avLst/>
            <a:gdLst>
              <a:gd name="T0" fmla="*/ 160 w 438"/>
              <a:gd name="T1" fmla="*/ 106 h 528"/>
              <a:gd name="T2" fmla="*/ 0 w 438"/>
              <a:gd name="T3" fmla="*/ 106 h 528"/>
              <a:gd name="T4" fmla="*/ 0 w 438"/>
              <a:gd name="T5" fmla="*/ 0 h 528"/>
              <a:gd name="T6" fmla="*/ 438 w 438"/>
              <a:gd name="T7" fmla="*/ 0 h 528"/>
              <a:gd name="T8" fmla="*/ 438 w 438"/>
              <a:gd name="T9" fmla="*/ 106 h 528"/>
              <a:gd name="T10" fmla="*/ 276 w 438"/>
              <a:gd name="T11" fmla="*/ 106 h 528"/>
              <a:gd name="T12" fmla="*/ 276 w 438"/>
              <a:gd name="T13" fmla="*/ 528 h 528"/>
              <a:gd name="T14" fmla="*/ 160 w 438"/>
              <a:gd name="T15" fmla="*/ 528 h 528"/>
              <a:gd name="T16" fmla="*/ 160 w 438"/>
              <a:gd name="T17" fmla="*/ 106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8" h="528">
                <a:moveTo>
                  <a:pt x="160" y="106"/>
                </a:moveTo>
                <a:lnTo>
                  <a:pt x="0" y="106"/>
                </a:lnTo>
                <a:lnTo>
                  <a:pt x="0" y="0"/>
                </a:lnTo>
                <a:lnTo>
                  <a:pt x="438" y="0"/>
                </a:lnTo>
                <a:lnTo>
                  <a:pt x="438" y="106"/>
                </a:lnTo>
                <a:lnTo>
                  <a:pt x="276" y="106"/>
                </a:lnTo>
                <a:lnTo>
                  <a:pt x="276" y="528"/>
                </a:lnTo>
                <a:lnTo>
                  <a:pt x="160" y="528"/>
                </a:lnTo>
                <a:lnTo>
                  <a:pt x="160" y="10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8" name="Freeform 239"/>
          <p:cNvSpPr>
            <a:spLocks/>
          </p:cNvSpPr>
          <p:nvPr userDrawn="1"/>
        </p:nvSpPr>
        <p:spPr bwMode="auto">
          <a:xfrm>
            <a:off x="5849938" y="298450"/>
            <a:ext cx="612775" cy="711200"/>
          </a:xfrm>
          <a:custGeom>
            <a:avLst/>
            <a:gdLst>
              <a:gd name="T0" fmla="*/ 0 w 458"/>
              <a:gd name="T1" fmla="*/ 0 h 528"/>
              <a:gd name="T2" fmla="*/ 242 w 458"/>
              <a:gd name="T3" fmla="*/ 0 h 528"/>
              <a:gd name="T4" fmla="*/ 242 w 458"/>
              <a:gd name="T5" fmla="*/ 0 h 528"/>
              <a:gd name="T6" fmla="*/ 268 w 458"/>
              <a:gd name="T7" fmla="*/ 0 h 528"/>
              <a:gd name="T8" fmla="*/ 290 w 458"/>
              <a:gd name="T9" fmla="*/ 4 h 528"/>
              <a:gd name="T10" fmla="*/ 312 w 458"/>
              <a:gd name="T11" fmla="*/ 8 h 528"/>
              <a:gd name="T12" fmla="*/ 332 w 458"/>
              <a:gd name="T13" fmla="*/ 14 h 528"/>
              <a:gd name="T14" fmla="*/ 350 w 458"/>
              <a:gd name="T15" fmla="*/ 22 h 528"/>
              <a:gd name="T16" fmla="*/ 368 w 458"/>
              <a:gd name="T17" fmla="*/ 30 h 528"/>
              <a:gd name="T18" fmla="*/ 382 w 458"/>
              <a:gd name="T19" fmla="*/ 40 h 528"/>
              <a:gd name="T20" fmla="*/ 396 w 458"/>
              <a:gd name="T21" fmla="*/ 54 h 528"/>
              <a:gd name="T22" fmla="*/ 396 w 458"/>
              <a:gd name="T23" fmla="*/ 54 h 528"/>
              <a:gd name="T24" fmla="*/ 408 w 458"/>
              <a:gd name="T25" fmla="*/ 64 h 528"/>
              <a:gd name="T26" fmla="*/ 416 w 458"/>
              <a:gd name="T27" fmla="*/ 78 h 528"/>
              <a:gd name="T28" fmla="*/ 424 w 458"/>
              <a:gd name="T29" fmla="*/ 92 h 528"/>
              <a:gd name="T30" fmla="*/ 430 w 458"/>
              <a:gd name="T31" fmla="*/ 106 h 528"/>
              <a:gd name="T32" fmla="*/ 436 w 458"/>
              <a:gd name="T33" fmla="*/ 122 h 528"/>
              <a:gd name="T34" fmla="*/ 440 w 458"/>
              <a:gd name="T35" fmla="*/ 138 h 528"/>
              <a:gd name="T36" fmla="*/ 442 w 458"/>
              <a:gd name="T37" fmla="*/ 156 h 528"/>
              <a:gd name="T38" fmla="*/ 442 w 458"/>
              <a:gd name="T39" fmla="*/ 174 h 528"/>
              <a:gd name="T40" fmla="*/ 442 w 458"/>
              <a:gd name="T41" fmla="*/ 176 h 528"/>
              <a:gd name="T42" fmla="*/ 442 w 458"/>
              <a:gd name="T43" fmla="*/ 176 h 528"/>
              <a:gd name="T44" fmla="*/ 440 w 458"/>
              <a:gd name="T45" fmla="*/ 206 h 528"/>
              <a:gd name="T46" fmla="*/ 434 w 458"/>
              <a:gd name="T47" fmla="*/ 234 h 528"/>
              <a:gd name="T48" fmla="*/ 424 w 458"/>
              <a:gd name="T49" fmla="*/ 258 h 528"/>
              <a:gd name="T50" fmla="*/ 410 w 458"/>
              <a:gd name="T51" fmla="*/ 280 h 528"/>
              <a:gd name="T52" fmla="*/ 394 w 458"/>
              <a:gd name="T53" fmla="*/ 300 h 528"/>
              <a:gd name="T54" fmla="*/ 374 w 458"/>
              <a:gd name="T55" fmla="*/ 316 h 528"/>
              <a:gd name="T56" fmla="*/ 352 w 458"/>
              <a:gd name="T57" fmla="*/ 330 h 528"/>
              <a:gd name="T58" fmla="*/ 328 w 458"/>
              <a:gd name="T59" fmla="*/ 340 h 528"/>
              <a:gd name="T60" fmla="*/ 458 w 458"/>
              <a:gd name="T61" fmla="*/ 528 h 528"/>
              <a:gd name="T62" fmla="*/ 322 w 458"/>
              <a:gd name="T63" fmla="*/ 528 h 528"/>
              <a:gd name="T64" fmla="*/ 208 w 458"/>
              <a:gd name="T65" fmla="*/ 360 h 528"/>
              <a:gd name="T66" fmla="*/ 118 w 458"/>
              <a:gd name="T67" fmla="*/ 360 h 528"/>
              <a:gd name="T68" fmla="*/ 118 w 458"/>
              <a:gd name="T69" fmla="*/ 528 h 528"/>
              <a:gd name="T70" fmla="*/ 0 w 458"/>
              <a:gd name="T71" fmla="*/ 528 h 528"/>
              <a:gd name="T72" fmla="*/ 0 w 458"/>
              <a:gd name="T73" fmla="*/ 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58" h="528">
                <a:moveTo>
                  <a:pt x="0" y="0"/>
                </a:moveTo>
                <a:lnTo>
                  <a:pt x="242" y="0"/>
                </a:lnTo>
                <a:lnTo>
                  <a:pt x="242" y="0"/>
                </a:lnTo>
                <a:lnTo>
                  <a:pt x="268" y="0"/>
                </a:lnTo>
                <a:lnTo>
                  <a:pt x="290" y="4"/>
                </a:lnTo>
                <a:lnTo>
                  <a:pt x="312" y="8"/>
                </a:lnTo>
                <a:lnTo>
                  <a:pt x="332" y="14"/>
                </a:lnTo>
                <a:lnTo>
                  <a:pt x="350" y="22"/>
                </a:lnTo>
                <a:lnTo>
                  <a:pt x="368" y="30"/>
                </a:lnTo>
                <a:lnTo>
                  <a:pt x="382" y="40"/>
                </a:lnTo>
                <a:lnTo>
                  <a:pt x="396" y="54"/>
                </a:lnTo>
                <a:lnTo>
                  <a:pt x="396" y="54"/>
                </a:lnTo>
                <a:lnTo>
                  <a:pt x="408" y="64"/>
                </a:lnTo>
                <a:lnTo>
                  <a:pt x="416" y="78"/>
                </a:lnTo>
                <a:lnTo>
                  <a:pt x="424" y="92"/>
                </a:lnTo>
                <a:lnTo>
                  <a:pt x="430" y="106"/>
                </a:lnTo>
                <a:lnTo>
                  <a:pt x="436" y="122"/>
                </a:lnTo>
                <a:lnTo>
                  <a:pt x="440" y="138"/>
                </a:lnTo>
                <a:lnTo>
                  <a:pt x="442" y="156"/>
                </a:lnTo>
                <a:lnTo>
                  <a:pt x="442" y="174"/>
                </a:lnTo>
                <a:lnTo>
                  <a:pt x="442" y="176"/>
                </a:lnTo>
                <a:lnTo>
                  <a:pt x="442" y="176"/>
                </a:lnTo>
                <a:lnTo>
                  <a:pt x="440" y="206"/>
                </a:lnTo>
                <a:lnTo>
                  <a:pt x="434" y="234"/>
                </a:lnTo>
                <a:lnTo>
                  <a:pt x="424" y="258"/>
                </a:lnTo>
                <a:lnTo>
                  <a:pt x="410" y="280"/>
                </a:lnTo>
                <a:lnTo>
                  <a:pt x="394" y="300"/>
                </a:lnTo>
                <a:lnTo>
                  <a:pt x="374" y="316"/>
                </a:lnTo>
                <a:lnTo>
                  <a:pt x="352" y="330"/>
                </a:lnTo>
                <a:lnTo>
                  <a:pt x="328" y="340"/>
                </a:lnTo>
                <a:lnTo>
                  <a:pt x="458" y="528"/>
                </a:lnTo>
                <a:lnTo>
                  <a:pt x="322" y="528"/>
                </a:lnTo>
                <a:lnTo>
                  <a:pt x="208" y="360"/>
                </a:lnTo>
                <a:lnTo>
                  <a:pt x="118" y="360"/>
                </a:lnTo>
                <a:lnTo>
                  <a:pt x="118" y="528"/>
                </a:lnTo>
                <a:lnTo>
                  <a:pt x="0" y="528"/>
                </a:lnTo>
                <a:lnTo>
                  <a:pt x="0" y="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9" name="Freeform 240"/>
          <p:cNvSpPr>
            <a:spLocks/>
          </p:cNvSpPr>
          <p:nvPr userDrawn="1"/>
        </p:nvSpPr>
        <p:spPr bwMode="auto">
          <a:xfrm>
            <a:off x="6007100" y="439738"/>
            <a:ext cx="276225" cy="203200"/>
          </a:xfrm>
          <a:custGeom>
            <a:avLst/>
            <a:gdLst>
              <a:gd name="T0" fmla="*/ 118 w 206"/>
              <a:gd name="T1" fmla="*/ 152 h 152"/>
              <a:gd name="T2" fmla="*/ 118 w 206"/>
              <a:gd name="T3" fmla="*/ 152 h 152"/>
              <a:gd name="T4" fmla="*/ 138 w 206"/>
              <a:gd name="T5" fmla="*/ 152 h 152"/>
              <a:gd name="T6" fmla="*/ 154 w 206"/>
              <a:gd name="T7" fmla="*/ 148 h 152"/>
              <a:gd name="T8" fmla="*/ 170 w 206"/>
              <a:gd name="T9" fmla="*/ 140 h 152"/>
              <a:gd name="T10" fmla="*/ 182 w 206"/>
              <a:gd name="T11" fmla="*/ 132 h 152"/>
              <a:gd name="T12" fmla="*/ 192 w 206"/>
              <a:gd name="T13" fmla="*/ 122 h 152"/>
              <a:gd name="T14" fmla="*/ 200 w 206"/>
              <a:gd name="T15" fmla="*/ 108 h 152"/>
              <a:gd name="T16" fmla="*/ 204 w 206"/>
              <a:gd name="T17" fmla="*/ 94 h 152"/>
              <a:gd name="T18" fmla="*/ 206 w 206"/>
              <a:gd name="T19" fmla="*/ 78 h 152"/>
              <a:gd name="T20" fmla="*/ 206 w 206"/>
              <a:gd name="T21" fmla="*/ 76 h 152"/>
              <a:gd name="T22" fmla="*/ 206 w 206"/>
              <a:gd name="T23" fmla="*/ 76 h 152"/>
              <a:gd name="T24" fmla="*/ 204 w 206"/>
              <a:gd name="T25" fmla="*/ 58 h 152"/>
              <a:gd name="T26" fmla="*/ 200 w 206"/>
              <a:gd name="T27" fmla="*/ 44 h 152"/>
              <a:gd name="T28" fmla="*/ 192 w 206"/>
              <a:gd name="T29" fmla="*/ 30 h 152"/>
              <a:gd name="T30" fmla="*/ 182 w 206"/>
              <a:gd name="T31" fmla="*/ 20 h 152"/>
              <a:gd name="T32" fmla="*/ 168 w 206"/>
              <a:gd name="T33" fmla="*/ 12 h 152"/>
              <a:gd name="T34" fmla="*/ 152 w 206"/>
              <a:gd name="T35" fmla="*/ 6 h 152"/>
              <a:gd name="T36" fmla="*/ 134 w 206"/>
              <a:gd name="T37" fmla="*/ 2 h 152"/>
              <a:gd name="T38" fmla="*/ 114 w 206"/>
              <a:gd name="T39" fmla="*/ 0 h 152"/>
              <a:gd name="T40" fmla="*/ 0 w 206"/>
              <a:gd name="T41" fmla="*/ 0 h 152"/>
              <a:gd name="T42" fmla="*/ 0 w 206"/>
              <a:gd name="T43" fmla="*/ 152 h 152"/>
              <a:gd name="T44" fmla="*/ 118 w 206"/>
              <a:gd name="T45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06" h="152">
                <a:moveTo>
                  <a:pt x="118" y="152"/>
                </a:moveTo>
                <a:lnTo>
                  <a:pt x="118" y="152"/>
                </a:lnTo>
                <a:lnTo>
                  <a:pt x="138" y="152"/>
                </a:lnTo>
                <a:lnTo>
                  <a:pt x="154" y="148"/>
                </a:lnTo>
                <a:lnTo>
                  <a:pt x="170" y="140"/>
                </a:lnTo>
                <a:lnTo>
                  <a:pt x="182" y="132"/>
                </a:lnTo>
                <a:lnTo>
                  <a:pt x="192" y="122"/>
                </a:lnTo>
                <a:lnTo>
                  <a:pt x="200" y="108"/>
                </a:lnTo>
                <a:lnTo>
                  <a:pt x="204" y="94"/>
                </a:lnTo>
                <a:lnTo>
                  <a:pt x="206" y="78"/>
                </a:lnTo>
                <a:lnTo>
                  <a:pt x="206" y="76"/>
                </a:lnTo>
                <a:lnTo>
                  <a:pt x="206" y="76"/>
                </a:lnTo>
                <a:lnTo>
                  <a:pt x="204" y="58"/>
                </a:lnTo>
                <a:lnTo>
                  <a:pt x="200" y="44"/>
                </a:lnTo>
                <a:lnTo>
                  <a:pt x="192" y="30"/>
                </a:lnTo>
                <a:lnTo>
                  <a:pt x="182" y="20"/>
                </a:lnTo>
                <a:lnTo>
                  <a:pt x="168" y="12"/>
                </a:lnTo>
                <a:lnTo>
                  <a:pt x="152" y="6"/>
                </a:lnTo>
                <a:lnTo>
                  <a:pt x="134" y="2"/>
                </a:lnTo>
                <a:lnTo>
                  <a:pt x="114" y="0"/>
                </a:lnTo>
                <a:lnTo>
                  <a:pt x="0" y="0"/>
                </a:lnTo>
                <a:lnTo>
                  <a:pt x="0" y="152"/>
                </a:lnTo>
                <a:lnTo>
                  <a:pt x="118" y="152"/>
                </a:lnTo>
                <a:close/>
              </a:path>
            </a:pathLst>
          </a:custGeom>
          <a:solidFill>
            <a:srgbClr val="335359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0" name="Freeform 241"/>
          <p:cNvSpPr>
            <a:spLocks/>
          </p:cNvSpPr>
          <p:nvPr userDrawn="1"/>
        </p:nvSpPr>
        <p:spPr bwMode="auto">
          <a:xfrm>
            <a:off x="6462713" y="298450"/>
            <a:ext cx="700087" cy="711200"/>
          </a:xfrm>
          <a:custGeom>
            <a:avLst/>
            <a:gdLst>
              <a:gd name="T0" fmla="*/ 204 w 524"/>
              <a:gd name="T1" fmla="*/ 320 h 528"/>
              <a:gd name="T2" fmla="*/ 0 w 524"/>
              <a:gd name="T3" fmla="*/ 0 h 528"/>
              <a:gd name="T4" fmla="*/ 136 w 524"/>
              <a:gd name="T5" fmla="*/ 0 h 528"/>
              <a:gd name="T6" fmla="*/ 262 w 524"/>
              <a:gd name="T7" fmla="*/ 212 h 528"/>
              <a:gd name="T8" fmla="*/ 390 w 524"/>
              <a:gd name="T9" fmla="*/ 0 h 528"/>
              <a:gd name="T10" fmla="*/ 524 w 524"/>
              <a:gd name="T11" fmla="*/ 0 h 528"/>
              <a:gd name="T12" fmla="*/ 320 w 524"/>
              <a:gd name="T13" fmla="*/ 318 h 528"/>
              <a:gd name="T14" fmla="*/ 320 w 524"/>
              <a:gd name="T15" fmla="*/ 528 h 528"/>
              <a:gd name="T16" fmla="*/ 204 w 524"/>
              <a:gd name="T17" fmla="*/ 528 h 528"/>
              <a:gd name="T18" fmla="*/ 204 w 524"/>
              <a:gd name="T19" fmla="*/ 32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4" h="528">
                <a:moveTo>
                  <a:pt x="204" y="320"/>
                </a:moveTo>
                <a:lnTo>
                  <a:pt x="0" y="0"/>
                </a:lnTo>
                <a:lnTo>
                  <a:pt x="136" y="0"/>
                </a:lnTo>
                <a:lnTo>
                  <a:pt x="262" y="212"/>
                </a:lnTo>
                <a:lnTo>
                  <a:pt x="390" y="0"/>
                </a:lnTo>
                <a:lnTo>
                  <a:pt x="524" y="0"/>
                </a:lnTo>
                <a:lnTo>
                  <a:pt x="320" y="318"/>
                </a:lnTo>
                <a:lnTo>
                  <a:pt x="320" y="528"/>
                </a:lnTo>
                <a:lnTo>
                  <a:pt x="204" y="528"/>
                </a:lnTo>
                <a:lnTo>
                  <a:pt x="204" y="32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1" name="Rectangle 41"/>
          <p:cNvSpPr>
            <a:spLocks noChangeArrowheads="1"/>
          </p:cNvSpPr>
          <p:nvPr userDrawn="1"/>
        </p:nvSpPr>
        <p:spPr bwMode="auto">
          <a:xfrm>
            <a:off x="7450138" y="273050"/>
            <a:ext cx="1366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600" b="1" dirty="0">
                <a:solidFill>
                  <a:schemeClr val="bg1"/>
                </a:solidFill>
                <a:latin typeface="Arial Black" pitchFamily="34" charset="0"/>
              </a:rPr>
              <a:t>Gilbert </a:t>
            </a:r>
          </a:p>
          <a:p>
            <a:pPr>
              <a:defRPr/>
            </a:pPr>
            <a:r>
              <a:rPr lang="en-US" sz="2600" b="1" dirty="0">
                <a:solidFill>
                  <a:schemeClr val="bg1"/>
                </a:solidFill>
                <a:latin typeface="Arial Black" pitchFamily="34" charset="0"/>
              </a:rPr>
              <a:t>Kirss </a:t>
            </a:r>
          </a:p>
          <a:p>
            <a:pPr>
              <a:defRPr/>
            </a:pPr>
            <a:r>
              <a:rPr lang="en-US" sz="2600" b="1" dirty="0">
                <a:solidFill>
                  <a:schemeClr val="bg1"/>
                </a:solidFill>
                <a:latin typeface="Arial Black" pitchFamily="34" charset="0"/>
              </a:rPr>
              <a:t>Foster</a:t>
            </a:r>
            <a:endParaRPr lang="en-US" sz="26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27" name="Subtitle 2"/>
          <p:cNvSpPr>
            <a:spLocks noGrp="1"/>
          </p:cNvSpPr>
          <p:nvPr>
            <p:ph type="subTitle" idx="1"/>
          </p:nvPr>
        </p:nvSpPr>
        <p:spPr>
          <a:xfrm>
            <a:off x="762000" y="5486400"/>
            <a:ext cx="6400800" cy="1295400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3202" y="4419600"/>
            <a:ext cx="1419598" cy="1066800"/>
          </a:xfrm>
          <a:effectLst/>
        </p:spPr>
        <p:txBody>
          <a:bodyPr lIns="0" tIns="0" rIns="0" bIns="0"/>
          <a:lstStyle>
            <a:lvl1pPr algn="r">
              <a:defRPr sz="6600">
                <a:solidFill>
                  <a:srgbClr val="F7D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95362-8402-41B9-9914-03D07E6A21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73D5F-D998-4936-8990-34CD46F07C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0CF08-BCB6-4D76-9913-05B63163EB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19075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41985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EACAF-059E-4E9B-A554-C64F2AF528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64952-A490-4007-BDB7-4A49A7C99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28E7A-7A21-4984-BE4B-EC8664E1F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DFB5A-E840-4A81-A576-9727A3A84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0C88A-1887-4365-9E55-4C5DE8E95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3962400" cy="2011362"/>
          </a:xfrm>
          <a:prstGeom prst="rect">
            <a:avLst/>
          </a:prstGeom>
        </p:spPr>
        <p:txBody>
          <a:bodyPr anchor="ctr" anchorCtr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39CF1-109E-461B-BB8B-0ED224063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CF851-8805-47CB-B571-90A9931C4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1C4DF-9DBA-467E-86F4-92DE5EFF1F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662BB-EA89-4D30-AD10-293DC1CB2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44162-5CDC-4BC4-91B1-D5F49ED99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24C2A-03F3-45C8-8D89-92E1D9B677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6625"/>
            <a:ext cx="7620000" cy="869950"/>
          </a:xfrm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1"/>
            <a:ext cx="8686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62195-54BE-4658-B803-E1EE0DBBF9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96973-39E0-4C22-8296-27271800EA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0D05F-CF47-4533-94E9-ABB190DC5B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67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7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3DF2D-6842-4BC0-94AD-D3473F85D3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22D1D-0605-420F-9030-4125653517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FF916-4A51-49ED-8959-944D381441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C73F0-4CC5-443E-90D8-CC43EF6A28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7"/>
          <p:cNvSpPr>
            <a:spLocks noChangeArrowheads="1"/>
          </p:cNvSpPr>
          <p:nvPr userDrawn="1"/>
        </p:nvSpPr>
        <p:spPr bwMode="auto">
          <a:xfrm>
            <a:off x="0" y="6583363"/>
            <a:ext cx="9144000" cy="274637"/>
          </a:xfrm>
          <a:prstGeom prst="rect">
            <a:avLst/>
          </a:prstGeom>
          <a:solidFill>
            <a:srgbClr val="335359"/>
          </a:solidFill>
          <a:ln>
            <a:solidFill>
              <a:srgbClr val="335359"/>
            </a:solidFill>
          </a:ln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6" name="Rectangle 27"/>
          <p:cNvSpPr>
            <a:spLocks noChangeArrowheads="1"/>
          </p:cNvSpPr>
          <p:nvPr userDrawn="1"/>
        </p:nvSpPr>
        <p:spPr bwMode="auto">
          <a:xfrm>
            <a:off x="0" y="-152400"/>
            <a:ext cx="9144000" cy="1371600"/>
          </a:xfrm>
          <a:prstGeom prst="rect">
            <a:avLst/>
          </a:prstGeom>
          <a:solidFill>
            <a:srgbClr val="335359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US" sz="1600"/>
          </a:p>
        </p:txBody>
      </p:sp>
      <p:sp>
        <p:nvSpPr>
          <p:cNvPr id="102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20650"/>
            <a:ext cx="6581775" cy="1066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/>
            <a:ext uri="{91240B29-F687-4f45-9708-019B960494DF}"/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449388"/>
            <a:ext cx="8686800" cy="538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88375" y="6618288"/>
            <a:ext cx="357188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none" lIns="91440" tIns="18288" rIns="91440" bIns="18288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100" b="1" smtClean="0">
                <a:solidFill>
                  <a:srgbClr val="F7D300"/>
                </a:solidFill>
              </a:defRPr>
            </a:lvl1pPr>
          </a:lstStyle>
          <a:p>
            <a:pPr>
              <a:defRPr/>
            </a:pPr>
            <a:fld id="{C7ED2BEB-3C7C-4E02-BDCC-286042FE27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848600" y="76200"/>
            <a:ext cx="1143000" cy="990600"/>
            <a:chOff x="7687152" y="136449"/>
            <a:chExt cx="1221083" cy="1192649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 rot="1164575">
              <a:off x="7687152" y="196992"/>
              <a:ext cx="1221083" cy="1071563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/>
              <a:ext uri="{91240B29-F687-4f45-9708-019B960494DF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" name="Freeform 5"/>
            <p:cNvSpPr>
              <a:spLocks/>
            </p:cNvSpPr>
            <p:nvPr/>
          </p:nvSpPr>
          <p:spPr bwMode="auto">
            <a:xfrm rot="1164575">
              <a:off x="7734223" y="244063"/>
              <a:ext cx="1126941" cy="977421"/>
            </a:xfrm>
            <a:custGeom>
              <a:avLst/>
              <a:gdLst>
                <a:gd name="T0" fmla="*/ 204 w 814"/>
                <a:gd name="T1" fmla="*/ 706 h 706"/>
                <a:gd name="T2" fmla="*/ 0 w 814"/>
                <a:gd name="T3" fmla="*/ 352 h 706"/>
                <a:gd name="T4" fmla="*/ 204 w 814"/>
                <a:gd name="T5" fmla="*/ 0 h 706"/>
                <a:gd name="T6" fmla="*/ 612 w 814"/>
                <a:gd name="T7" fmla="*/ 0 h 706"/>
                <a:gd name="T8" fmla="*/ 814 w 814"/>
                <a:gd name="T9" fmla="*/ 352 h 706"/>
                <a:gd name="T10" fmla="*/ 612 w 814"/>
                <a:gd name="T11" fmla="*/ 706 h 706"/>
                <a:gd name="T12" fmla="*/ 204 w 814"/>
                <a:gd name="T13" fmla="*/ 70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4" h="706">
                  <a:moveTo>
                    <a:pt x="204" y="706"/>
                  </a:moveTo>
                  <a:lnTo>
                    <a:pt x="0" y="352"/>
                  </a:lnTo>
                  <a:lnTo>
                    <a:pt x="204" y="0"/>
                  </a:lnTo>
                  <a:lnTo>
                    <a:pt x="612" y="0"/>
                  </a:lnTo>
                  <a:lnTo>
                    <a:pt x="814" y="352"/>
                  </a:lnTo>
                  <a:lnTo>
                    <a:pt x="612" y="706"/>
                  </a:lnTo>
                  <a:lnTo>
                    <a:pt x="204" y="706"/>
                  </a:lnTo>
                  <a:close/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 rot="1164575">
              <a:off x="8361513" y="1246031"/>
              <a:ext cx="80298" cy="83067"/>
            </a:xfrm>
            <a:custGeom>
              <a:avLst/>
              <a:gdLst>
                <a:gd name="T0" fmla="*/ 58 w 58"/>
                <a:gd name="T1" fmla="*/ 30 h 60"/>
                <a:gd name="T2" fmla="*/ 58 w 58"/>
                <a:gd name="T3" fmla="*/ 30 h 60"/>
                <a:gd name="T4" fmla="*/ 58 w 58"/>
                <a:gd name="T5" fmla="*/ 36 h 60"/>
                <a:gd name="T6" fmla="*/ 56 w 58"/>
                <a:gd name="T7" fmla="*/ 42 h 60"/>
                <a:gd name="T8" fmla="*/ 50 w 58"/>
                <a:gd name="T9" fmla="*/ 50 h 60"/>
                <a:gd name="T10" fmla="*/ 40 w 58"/>
                <a:gd name="T11" fmla="*/ 58 h 60"/>
                <a:gd name="T12" fmla="*/ 36 w 58"/>
                <a:gd name="T13" fmla="*/ 58 h 60"/>
                <a:gd name="T14" fmla="*/ 30 w 58"/>
                <a:gd name="T15" fmla="*/ 60 h 60"/>
                <a:gd name="T16" fmla="*/ 30 w 58"/>
                <a:gd name="T17" fmla="*/ 60 h 60"/>
                <a:gd name="T18" fmla="*/ 24 w 58"/>
                <a:gd name="T19" fmla="*/ 58 h 60"/>
                <a:gd name="T20" fmla="*/ 18 w 58"/>
                <a:gd name="T21" fmla="*/ 58 h 60"/>
                <a:gd name="T22" fmla="*/ 8 w 58"/>
                <a:gd name="T23" fmla="*/ 50 h 60"/>
                <a:gd name="T24" fmla="*/ 2 w 58"/>
                <a:gd name="T25" fmla="*/ 42 h 60"/>
                <a:gd name="T26" fmla="*/ 0 w 58"/>
                <a:gd name="T27" fmla="*/ 36 h 60"/>
                <a:gd name="T28" fmla="*/ 0 w 58"/>
                <a:gd name="T29" fmla="*/ 30 h 60"/>
                <a:gd name="T30" fmla="*/ 0 w 58"/>
                <a:gd name="T31" fmla="*/ 30 h 60"/>
                <a:gd name="T32" fmla="*/ 0 w 58"/>
                <a:gd name="T33" fmla="*/ 24 h 60"/>
                <a:gd name="T34" fmla="*/ 2 w 58"/>
                <a:gd name="T35" fmla="*/ 18 h 60"/>
                <a:gd name="T36" fmla="*/ 8 w 58"/>
                <a:gd name="T37" fmla="*/ 10 h 60"/>
                <a:gd name="T38" fmla="*/ 18 w 58"/>
                <a:gd name="T39" fmla="*/ 2 h 60"/>
                <a:gd name="T40" fmla="*/ 24 w 58"/>
                <a:gd name="T41" fmla="*/ 2 h 60"/>
                <a:gd name="T42" fmla="*/ 30 w 58"/>
                <a:gd name="T43" fmla="*/ 0 h 60"/>
                <a:gd name="T44" fmla="*/ 30 w 58"/>
                <a:gd name="T45" fmla="*/ 0 h 60"/>
                <a:gd name="T46" fmla="*/ 36 w 58"/>
                <a:gd name="T47" fmla="*/ 2 h 60"/>
                <a:gd name="T48" fmla="*/ 40 w 58"/>
                <a:gd name="T49" fmla="*/ 2 h 60"/>
                <a:gd name="T50" fmla="*/ 50 w 58"/>
                <a:gd name="T51" fmla="*/ 10 h 60"/>
                <a:gd name="T52" fmla="*/ 56 w 58"/>
                <a:gd name="T53" fmla="*/ 18 h 60"/>
                <a:gd name="T54" fmla="*/ 58 w 58"/>
                <a:gd name="T55" fmla="*/ 24 h 60"/>
                <a:gd name="T56" fmla="*/ 58 w 58"/>
                <a:gd name="T57" fmla="*/ 30 h 60"/>
                <a:gd name="T58" fmla="*/ 58 w 58"/>
                <a:gd name="T5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58" y="30"/>
                  </a:moveTo>
                  <a:lnTo>
                    <a:pt x="58" y="30"/>
                  </a:lnTo>
                  <a:lnTo>
                    <a:pt x="58" y="36"/>
                  </a:lnTo>
                  <a:lnTo>
                    <a:pt x="56" y="42"/>
                  </a:lnTo>
                  <a:lnTo>
                    <a:pt x="50" y="50"/>
                  </a:lnTo>
                  <a:lnTo>
                    <a:pt x="40" y="58"/>
                  </a:lnTo>
                  <a:lnTo>
                    <a:pt x="36" y="58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58"/>
                  </a:lnTo>
                  <a:lnTo>
                    <a:pt x="18" y="58"/>
                  </a:lnTo>
                  <a:lnTo>
                    <a:pt x="8" y="50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8" y="10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50" y="10"/>
                  </a:lnTo>
                  <a:lnTo>
                    <a:pt x="56" y="18"/>
                  </a:lnTo>
                  <a:lnTo>
                    <a:pt x="58" y="24"/>
                  </a:lnTo>
                  <a:lnTo>
                    <a:pt x="58" y="30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CEA10"/>
            </a:solidFill>
            <a:ln w="38100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1164575">
              <a:off x="8790297" y="880336"/>
              <a:ext cx="80298" cy="80298"/>
            </a:xfrm>
            <a:custGeom>
              <a:avLst/>
              <a:gdLst>
                <a:gd name="T0" fmla="*/ 58 w 58"/>
                <a:gd name="T1" fmla="*/ 28 h 58"/>
                <a:gd name="T2" fmla="*/ 58 w 58"/>
                <a:gd name="T3" fmla="*/ 28 h 58"/>
                <a:gd name="T4" fmla="*/ 58 w 58"/>
                <a:gd name="T5" fmla="*/ 34 h 58"/>
                <a:gd name="T6" fmla="*/ 56 w 58"/>
                <a:gd name="T7" fmla="*/ 40 h 58"/>
                <a:gd name="T8" fmla="*/ 50 w 58"/>
                <a:gd name="T9" fmla="*/ 50 h 58"/>
                <a:gd name="T10" fmla="*/ 40 w 58"/>
                <a:gd name="T11" fmla="*/ 56 h 58"/>
                <a:gd name="T12" fmla="*/ 34 w 58"/>
                <a:gd name="T13" fmla="*/ 58 h 58"/>
                <a:gd name="T14" fmla="*/ 28 w 58"/>
                <a:gd name="T15" fmla="*/ 58 h 58"/>
                <a:gd name="T16" fmla="*/ 28 w 58"/>
                <a:gd name="T17" fmla="*/ 58 h 58"/>
                <a:gd name="T18" fmla="*/ 24 w 58"/>
                <a:gd name="T19" fmla="*/ 58 h 58"/>
                <a:gd name="T20" fmla="*/ 18 w 58"/>
                <a:gd name="T21" fmla="*/ 56 h 58"/>
                <a:gd name="T22" fmla="*/ 8 w 58"/>
                <a:gd name="T23" fmla="*/ 50 h 58"/>
                <a:gd name="T24" fmla="*/ 2 w 58"/>
                <a:gd name="T25" fmla="*/ 40 h 58"/>
                <a:gd name="T26" fmla="*/ 0 w 58"/>
                <a:gd name="T27" fmla="*/ 34 h 58"/>
                <a:gd name="T28" fmla="*/ 0 w 58"/>
                <a:gd name="T29" fmla="*/ 28 h 58"/>
                <a:gd name="T30" fmla="*/ 0 w 58"/>
                <a:gd name="T31" fmla="*/ 28 h 58"/>
                <a:gd name="T32" fmla="*/ 0 w 58"/>
                <a:gd name="T33" fmla="*/ 22 h 58"/>
                <a:gd name="T34" fmla="*/ 2 w 58"/>
                <a:gd name="T35" fmla="*/ 18 h 58"/>
                <a:gd name="T36" fmla="*/ 8 w 58"/>
                <a:gd name="T37" fmla="*/ 8 h 58"/>
                <a:gd name="T38" fmla="*/ 18 w 58"/>
                <a:gd name="T39" fmla="*/ 2 h 58"/>
                <a:gd name="T40" fmla="*/ 24 w 58"/>
                <a:gd name="T41" fmla="*/ 0 h 58"/>
                <a:gd name="T42" fmla="*/ 28 w 58"/>
                <a:gd name="T43" fmla="*/ 0 h 58"/>
                <a:gd name="T44" fmla="*/ 28 w 58"/>
                <a:gd name="T45" fmla="*/ 0 h 58"/>
                <a:gd name="T46" fmla="*/ 34 w 58"/>
                <a:gd name="T47" fmla="*/ 0 h 58"/>
                <a:gd name="T48" fmla="*/ 40 w 58"/>
                <a:gd name="T49" fmla="*/ 2 h 58"/>
                <a:gd name="T50" fmla="*/ 50 w 58"/>
                <a:gd name="T51" fmla="*/ 8 h 58"/>
                <a:gd name="T52" fmla="*/ 56 w 58"/>
                <a:gd name="T53" fmla="*/ 18 h 58"/>
                <a:gd name="T54" fmla="*/ 58 w 58"/>
                <a:gd name="T55" fmla="*/ 22 h 58"/>
                <a:gd name="T56" fmla="*/ 58 w 58"/>
                <a:gd name="T57" fmla="*/ 28 h 58"/>
                <a:gd name="T58" fmla="*/ 58 w 58"/>
                <a:gd name="T59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58" y="28"/>
                  </a:moveTo>
                  <a:lnTo>
                    <a:pt x="58" y="28"/>
                  </a:lnTo>
                  <a:lnTo>
                    <a:pt x="58" y="34"/>
                  </a:lnTo>
                  <a:lnTo>
                    <a:pt x="56" y="40"/>
                  </a:lnTo>
                  <a:lnTo>
                    <a:pt x="50" y="50"/>
                  </a:lnTo>
                  <a:lnTo>
                    <a:pt x="40" y="56"/>
                  </a:lnTo>
                  <a:lnTo>
                    <a:pt x="34" y="58"/>
                  </a:lnTo>
                  <a:lnTo>
                    <a:pt x="28" y="58"/>
                  </a:lnTo>
                  <a:lnTo>
                    <a:pt x="28" y="58"/>
                  </a:lnTo>
                  <a:lnTo>
                    <a:pt x="24" y="58"/>
                  </a:lnTo>
                  <a:lnTo>
                    <a:pt x="18" y="56"/>
                  </a:lnTo>
                  <a:lnTo>
                    <a:pt x="8" y="50"/>
                  </a:lnTo>
                  <a:lnTo>
                    <a:pt x="2" y="40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40" y="2"/>
                  </a:lnTo>
                  <a:lnTo>
                    <a:pt x="50" y="8"/>
                  </a:lnTo>
                  <a:lnTo>
                    <a:pt x="56" y="18"/>
                  </a:lnTo>
                  <a:lnTo>
                    <a:pt x="58" y="22"/>
                  </a:lnTo>
                  <a:lnTo>
                    <a:pt x="58" y="28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CEA10"/>
            </a:solidFill>
            <a:ln w="38100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 rot="1164575">
              <a:off x="8686328" y="324161"/>
              <a:ext cx="80298" cy="83067"/>
            </a:xfrm>
            <a:custGeom>
              <a:avLst/>
              <a:gdLst>
                <a:gd name="T0" fmla="*/ 58 w 58"/>
                <a:gd name="T1" fmla="*/ 30 h 60"/>
                <a:gd name="T2" fmla="*/ 58 w 58"/>
                <a:gd name="T3" fmla="*/ 30 h 60"/>
                <a:gd name="T4" fmla="*/ 58 w 58"/>
                <a:gd name="T5" fmla="*/ 36 h 60"/>
                <a:gd name="T6" fmla="*/ 56 w 58"/>
                <a:gd name="T7" fmla="*/ 42 h 60"/>
                <a:gd name="T8" fmla="*/ 50 w 58"/>
                <a:gd name="T9" fmla="*/ 50 h 60"/>
                <a:gd name="T10" fmla="*/ 40 w 58"/>
                <a:gd name="T11" fmla="*/ 56 h 60"/>
                <a:gd name="T12" fmla="*/ 36 w 58"/>
                <a:gd name="T13" fmla="*/ 58 h 60"/>
                <a:gd name="T14" fmla="*/ 30 w 58"/>
                <a:gd name="T15" fmla="*/ 60 h 60"/>
                <a:gd name="T16" fmla="*/ 30 w 58"/>
                <a:gd name="T17" fmla="*/ 60 h 60"/>
                <a:gd name="T18" fmla="*/ 24 w 58"/>
                <a:gd name="T19" fmla="*/ 58 h 60"/>
                <a:gd name="T20" fmla="*/ 18 w 58"/>
                <a:gd name="T21" fmla="*/ 56 h 60"/>
                <a:gd name="T22" fmla="*/ 8 w 58"/>
                <a:gd name="T23" fmla="*/ 50 h 60"/>
                <a:gd name="T24" fmla="*/ 2 w 58"/>
                <a:gd name="T25" fmla="*/ 42 h 60"/>
                <a:gd name="T26" fmla="*/ 0 w 58"/>
                <a:gd name="T27" fmla="*/ 36 h 60"/>
                <a:gd name="T28" fmla="*/ 0 w 58"/>
                <a:gd name="T29" fmla="*/ 30 h 60"/>
                <a:gd name="T30" fmla="*/ 0 w 58"/>
                <a:gd name="T31" fmla="*/ 30 h 60"/>
                <a:gd name="T32" fmla="*/ 0 w 58"/>
                <a:gd name="T33" fmla="*/ 24 h 60"/>
                <a:gd name="T34" fmla="*/ 2 w 58"/>
                <a:gd name="T35" fmla="*/ 18 h 60"/>
                <a:gd name="T36" fmla="*/ 8 w 58"/>
                <a:gd name="T37" fmla="*/ 10 h 60"/>
                <a:gd name="T38" fmla="*/ 18 w 58"/>
                <a:gd name="T39" fmla="*/ 2 h 60"/>
                <a:gd name="T40" fmla="*/ 24 w 58"/>
                <a:gd name="T41" fmla="*/ 2 h 60"/>
                <a:gd name="T42" fmla="*/ 30 w 58"/>
                <a:gd name="T43" fmla="*/ 0 h 60"/>
                <a:gd name="T44" fmla="*/ 30 w 58"/>
                <a:gd name="T45" fmla="*/ 0 h 60"/>
                <a:gd name="T46" fmla="*/ 36 w 58"/>
                <a:gd name="T47" fmla="*/ 2 h 60"/>
                <a:gd name="T48" fmla="*/ 40 w 58"/>
                <a:gd name="T49" fmla="*/ 2 h 60"/>
                <a:gd name="T50" fmla="*/ 50 w 58"/>
                <a:gd name="T51" fmla="*/ 10 h 60"/>
                <a:gd name="T52" fmla="*/ 56 w 58"/>
                <a:gd name="T53" fmla="*/ 18 h 60"/>
                <a:gd name="T54" fmla="*/ 58 w 58"/>
                <a:gd name="T55" fmla="*/ 24 h 60"/>
                <a:gd name="T56" fmla="*/ 58 w 58"/>
                <a:gd name="T57" fmla="*/ 30 h 60"/>
                <a:gd name="T58" fmla="*/ 58 w 58"/>
                <a:gd name="T5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58" y="30"/>
                  </a:moveTo>
                  <a:lnTo>
                    <a:pt x="58" y="30"/>
                  </a:lnTo>
                  <a:lnTo>
                    <a:pt x="58" y="36"/>
                  </a:lnTo>
                  <a:lnTo>
                    <a:pt x="56" y="42"/>
                  </a:lnTo>
                  <a:lnTo>
                    <a:pt x="50" y="50"/>
                  </a:lnTo>
                  <a:lnTo>
                    <a:pt x="40" y="56"/>
                  </a:lnTo>
                  <a:lnTo>
                    <a:pt x="36" y="58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58"/>
                  </a:lnTo>
                  <a:lnTo>
                    <a:pt x="18" y="56"/>
                  </a:lnTo>
                  <a:lnTo>
                    <a:pt x="8" y="50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8" y="10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50" y="10"/>
                  </a:lnTo>
                  <a:lnTo>
                    <a:pt x="56" y="18"/>
                  </a:lnTo>
                  <a:lnTo>
                    <a:pt x="58" y="24"/>
                  </a:lnTo>
                  <a:lnTo>
                    <a:pt x="58" y="30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CEA10"/>
            </a:solidFill>
            <a:ln w="38100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 rot="1164575">
              <a:off x="8153576" y="136449"/>
              <a:ext cx="80298" cy="83067"/>
            </a:xfrm>
            <a:custGeom>
              <a:avLst/>
              <a:gdLst>
                <a:gd name="T0" fmla="*/ 58 w 58"/>
                <a:gd name="T1" fmla="*/ 30 h 60"/>
                <a:gd name="T2" fmla="*/ 58 w 58"/>
                <a:gd name="T3" fmla="*/ 30 h 60"/>
                <a:gd name="T4" fmla="*/ 58 w 58"/>
                <a:gd name="T5" fmla="*/ 36 h 60"/>
                <a:gd name="T6" fmla="*/ 56 w 58"/>
                <a:gd name="T7" fmla="*/ 42 h 60"/>
                <a:gd name="T8" fmla="*/ 50 w 58"/>
                <a:gd name="T9" fmla="*/ 50 h 60"/>
                <a:gd name="T10" fmla="*/ 40 w 58"/>
                <a:gd name="T11" fmla="*/ 56 h 60"/>
                <a:gd name="T12" fmla="*/ 36 w 58"/>
                <a:gd name="T13" fmla="*/ 58 h 60"/>
                <a:gd name="T14" fmla="*/ 30 w 58"/>
                <a:gd name="T15" fmla="*/ 60 h 60"/>
                <a:gd name="T16" fmla="*/ 30 w 58"/>
                <a:gd name="T17" fmla="*/ 60 h 60"/>
                <a:gd name="T18" fmla="*/ 24 w 58"/>
                <a:gd name="T19" fmla="*/ 58 h 60"/>
                <a:gd name="T20" fmla="*/ 18 w 58"/>
                <a:gd name="T21" fmla="*/ 56 h 60"/>
                <a:gd name="T22" fmla="*/ 8 w 58"/>
                <a:gd name="T23" fmla="*/ 50 h 60"/>
                <a:gd name="T24" fmla="*/ 2 w 58"/>
                <a:gd name="T25" fmla="*/ 42 h 60"/>
                <a:gd name="T26" fmla="*/ 0 w 58"/>
                <a:gd name="T27" fmla="*/ 36 h 60"/>
                <a:gd name="T28" fmla="*/ 0 w 58"/>
                <a:gd name="T29" fmla="*/ 30 h 60"/>
                <a:gd name="T30" fmla="*/ 0 w 58"/>
                <a:gd name="T31" fmla="*/ 30 h 60"/>
                <a:gd name="T32" fmla="*/ 0 w 58"/>
                <a:gd name="T33" fmla="*/ 24 h 60"/>
                <a:gd name="T34" fmla="*/ 2 w 58"/>
                <a:gd name="T35" fmla="*/ 18 h 60"/>
                <a:gd name="T36" fmla="*/ 8 w 58"/>
                <a:gd name="T37" fmla="*/ 10 h 60"/>
                <a:gd name="T38" fmla="*/ 18 w 58"/>
                <a:gd name="T39" fmla="*/ 2 h 60"/>
                <a:gd name="T40" fmla="*/ 24 w 58"/>
                <a:gd name="T41" fmla="*/ 2 h 60"/>
                <a:gd name="T42" fmla="*/ 30 w 58"/>
                <a:gd name="T43" fmla="*/ 0 h 60"/>
                <a:gd name="T44" fmla="*/ 30 w 58"/>
                <a:gd name="T45" fmla="*/ 0 h 60"/>
                <a:gd name="T46" fmla="*/ 36 w 58"/>
                <a:gd name="T47" fmla="*/ 2 h 60"/>
                <a:gd name="T48" fmla="*/ 40 w 58"/>
                <a:gd name="T49" fmla="*/ 2 h 60"/>
                <a:gd name="T50" fmla="*/ 50 w 58"/>
                <a:gd name="T51" fmla="*/ 10 h 60"/>
                <a:gd name="T52" fmla="*/ 56 w 58"/>
                <a:gd name="T53" fmla="*/ 18 h 60"/>
                <a:gd name="T54" fmla="*/ 58 w 58"/>
                <a:gd name="T55" fmla="*/ 24 h 60"/>
                <a:gd name="T56" fmla="*/ 58 w 58"/>
                <a:gd name="T57" fmla="*/ 30 h 60"/>
                <a:gd name="T58" fmla="*/ 58 w 58"/>
                <a:gd name="T5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58" y="30"/>
                  </a:moveTo>
                  <a:lnTo>
                    <a:pt x="58" y="30"/>
                  </a:lnTo>
                  <a:lnTo>
                    <a:pt x="58" y="36"/>
                  </a:lnTo>
                  <a:lnTo>
                    <a:pt x="56" y="42"/>
                  </a:lnTo>
                  <a:lnTo>
                    <a:pt x="50" y="50"/>
                  </a:lnTo>
                  <a:lnTo>
                    <a:pt x="40" y="56"/>
                  </a:lnTo>
                  <a:lnTo>
                    <a:pt x="36" y="58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58"/>
                  </a:lnTo>
                  <a:lnTo>
                    <a:pt x="18" y="56"/>
                  </a:lnTo>
                  <a:lnTo>
                    <a:pt x="8" y="50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8" y="10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50" y="10"/>
                  </a:lnTo>
                  <a:lnTo>
                    <a:pt x="56" y="18"/>
                  </a:lnTo>
                  <a:lnTo>
                    <a:pt x="58" y="24"/>
                  </a:lnTo>
                  <a:lnTo>
                    <a:pt x="58" y="30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CEA10"/>
            </a:solidFill>
            <a:ln w="38100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 rot="1164575">
              <a:off x="7724792" y="504913"/>
              <a:ext cx="80298" cy="80298"/>
            </a:xfrm>
            <a:custGeom>
              <a:avLst/>
              <a:gdLst>
                <a:gd name="T0" fmla="*/ 58 w 58"/>
                <a:gd name="T1" fmla="*/ 28 h 58"/>
                <a:gd name="T2" fmla="*/ 58 w 58"/>
                <a:gd name="T3" fmla="*/ 28 h 58"/>
                <a:gd name="T4" fmla="*/ 58 w 58"/>
                <a:gd name="T5" fmla="*/ 34 h 58"/>
                <a:gd name="T6" fmla="*/ 56 w 58"/>
                <a:gd name="T7" fmla="*/ 40 h 58"/>
                <a:gd name="T8" fmla="*/ 50 w 58"/>
                <a:gd name="T9" fmla="*/ 50 h 58"/>
                <a:gd name="T10" fmla="*/ 42 w 58"/>
                <a:gd name="T11" fmla="*/ 56 h 58"/>
                <a:gd name="T12" fmla="*/ 36 w 58"/>
                <a:gd name="T13" fmla="*/ 58 h 58"/>
                <a:gd name="T14" fmla="*/ 30 w 58"/>
                <a:gd name="T15" fmla="*/ 58 h 58"/>
                <a:gd name="T16" fmla="*/ 30 w 58"/>
                <a:gd name="T17" fmla="*/ 58 h 58"/>
                <a:gd name="T18" fmla="*/ 24 w 58"/>
                <a:gd name="T19" fmla="*/ 58 h 58"/>
                <a:gd name="T20" fmla="*/ 18 w 58"/>
                <a:gd name="T21" fmla="*/ 56 h 58"/>
                <a:gd name="T22" fmla="*/ 8 w 58"/>
                <a:gd name="T23" fmla="*/ 50 h 58"/>
                <a:gd name="T24" fmla="*/ 2 w 58"/>
                <a:gd name="T25" fmla="*/ 40 h 58"/>
                <a:gd name="T26" fmla="*/ 0 w 58"/>
                <a:gd name="T27" fmla="*/ 34 h 58"/>
                <a:gd name="T28" fmla="*/ 0 w 58"/>
                <a:gd name="T29" fmla="*/ 28 h 58"/>
                <a:gd name="T30" fmla="*/ 0 w 58"/>
                <a:gd name="T31" fmla="*/ 28 h 58"/>
                <a:gd name="T32" fmla="*/ 0 w 58"/>
                <a:gd name="T33" fmla="*/ 22 h 58"/>
                <a:gd name="T34" fmla="*/ 2 w 58"/>
                <a:gd name="T35" fmla="*/ 18 h 58"/>
                <a:gd name="T36" fmla="*/ 8 w 58"/>
                <a:gd name="T37" fmla="*/ 8 h 58"/>
                <a:gd name="T38" fmla="*/ 18 w 58"/>
                <a:gd name="T39" fmla="*/ 2 h 58"/>
                <a:gd name="T40" fmla="*/ 24 w 58"/>
                <a:gd name="T41" fmla="*/ 0 h 58"/>
                <a:gd name="T42" fmla="*/ 30 w 58"/>
                <a:gd name="T43" fmla="*/ 0 h 58"/>
                <a:gd name="T44" fmla="*/ 30 w 58"/>
                <a:gd name="T45" fmla="*/ 0 h 58"/>
                <a:gd name="T46" fmla="*/ 36 w 58"/>
                <a:gd name="T47" fmla="*/ 0 h 58"/>
                <a:gd name="T48" fmla="*/ 42 w 58"/>
                <a:gd name="T49" fmla="*/ 2 h 58"/>
                <a:gd name="T50" fmla="*/ 50 w 58"/>
                <a:gd name="T51" fmla="*/ 8 h 58"/>
                <a:gd name="T52" fmla="*/ 56 w 58"/>
                <a:gd name="T53" fmla="*/ 18 h 58"/>
                <a:gd name="T54" fmla="*/ 58 w 58"/>
                <a:gd name="T55" fmla="*/ 22 h 58"/>
                <a:gd name="T56" fmla="*/ 58 w 58"/>
                <a:gd name="T57" fmla="*/ 28 h 58"/>
                <a:gd name="T58" fmla="*/ 58 w 58"/>
                <a:gd name="T59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58" y="28"/>
                  </a:moveTo>
                  <a:lnTo>
                    <a:pt x="58" y="28"/>
                  </a:lnTo>
                  <a:lnTo>
                    <a:pt x="58" y="34"/>
                  </a:lnTo>
                  <a:lnTo>
                    <a:pt x="56" y="40"/>
                  </a:lnTo>
                  <a:lnTo>
                    <a:pt x="50" y="50"/>
                  </a:lnTo>
                  <a:lnTo>
                    <a:pt x="42" y="56"/>
                  </a:lnTo>
                  <a:lnTo>
                    <a:pt x="36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24" y="58"/>
                  </a:lnTo>
                  <a:lnTo>
                    <a:pt x="18" y="56"/>
                  </a:lnTo>
                  <a:lnTo>
                    <a:pt x="8" y="50"/>
                  </a:lnTo>
                  <a:lnTo>
                    <a:pt x="2" y="40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50" y="8"/>
                  </a:lnTo>
                  <a:lnTo>
                    <a:pt x="56" y="18"/>
                  </a:lnTo>
                  <a:lnTo>
                    <a:pt x="58" y="22"/>
                  </a:lnTo>
                  <a:lnTo>
                    <a:pt x="58" y="28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CEA10"/>
            </a:solidFill>
            <a:ln w="38100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 rot="1164575">
              <a:off x="7828761" y="1058320"/>
              <a:ext cx="80298" cy="83067"/>
            </a:xfrm>
            <a:custGeom>
              <a:avLst/>
              <a:gdLst>
                <a:gd name="T0" fmla="*/ 58 w 58"/>
                <a:gd name="T1" fmla="*/ 30 h 60"/>
                <a:gd name="T2" fmla="*/ 58 w 58"/>
                <a:gd name="T3" fmla="*/ 30 h 60"/>
                <a:gd name="T4" fmla="*/ 58 w 58"/>
                <a:gd name="T5" fmla="*/ 36 h 60"/>
                <a:gd name="T6" fmla="*/ 56 w 58"/>
                <a:gd name="T7" fmla="*/ 42 h 60"/>
                <a:gd name="T8" fmla="*/ 50 w 58"/>
                <a:gd name="T9" fmla="*/ 50 h 60"/>
                <a:gd name="T10" fmla="*/ 40 w 58"/>
                <a:gd name="T11" fmla="*/ 58 h 60"/>
                <a:gd name="T12" fmla="*/ 36 w 58"/>
                <a:gd name="T13" fmla="*/ 58 h 60"/>
                <a:gd name="T14" fmla="*/ 30 w 58"/>
                <a:gd name="T15" fmla="*/ 60 h 60"/>
                <a:gd name="T16" fmla="*/ 30 w 58"/>
                <a:gd name="T17" fmla="*/ 60 h 60"/>
                <a:gd name="T18" fmla="*/ 24 w 58"/>
                <a:gd name="T19" fmla="*/ 58 h 60"/>
                <a:gd name="T20" fmla="*/ 18 w 58"/>
                <a:gd name="T21" fmla="*/ 58 h 60"/>
                <a:gd name="T22" fmla="*/ 8 w 58"/>
                <a:gd name="T23" fmla="*/ 50 h 60"/>
                <a:gd name="T24" fmla="*/ 2 w 58"/>
                <a:gd name="T25" fmla="*/ 42 h 60"/>
                <a:gd name="T26" fmla="*/ 0 w 58"/>
                <a:gd name="T27" fmla="*/ 36 h 60"/>
                <a:gd name="T28" fmla="*/ 0 w 58"/>
                <a:gd name="T29" fmla="*/ 30 h 60"/>
                <a:gd name="T30" fmla="*/ 0 w 58"/>
                <a:gd name="T31" fmla="*/ 30 h 60"/>
                <a:gd name="T32" fmla="*/ 0 w 58"/>
                <a:gd name="T33" fmla="*/ 24 h 60"/>
                <a:gd name="T34" fmla="*/ 2 w 58"/>
                <a:gd name="T35" fmla="*/ 18 h 60"/>
                <a:gd name="T36" fmla="*/ 8 w 58"/>
                <a:gd name="T37" fmla="*/ 10 h 60"/>
                <a:gd name="T38" fmla="*/ 18 w 58"/>
                <a:gd name="T39" fmla="*/ 2 h 60"/>
                <a:gd name="T40" fmla="*/ 24 w 58"/>
                <a:gd name="T41" fmla="*/ 2 h 60"/>
                <a:gd name="T42" fmla="*/ 30 w 58"/>
                <a:gd name="T43" fmla="*/ 0 h 60"/>
                <a:gd name="T44" fmla="*/ 30 w 58"/>
                <a:gd name="T45" fmla="*/ 0 h 60"/>
                <a:gd name="T46" fmla="*/ 36 w 58"/>
                <a:gd name="T47" fmla="*/ 2 h 60"/>
                <a:gd name="T48" fmla="*/ 40 w 58"/>
                <a:gd name="T49" fmla="*/ 2 h 60"/>
                <a:gd name="T50" fmla="*/ 50 w 58"/>
                <a:gd name="T51" fmla="*/ 10 h 60"/>
                <a:gd name="T52" fmla="*/ 56 w 58"/>
                <a:gd name="T53" fmla="*/ 18 h 60"/>
                <a:gd name="T54" fmla="*/ 58 w 58"/>
                <a:gd name="T55" fmla="*/ 24 h 60"/>
                <a:gd name="T56" fmla="*/ 58 w 58"/>
                <a:gd name="T57" fmla="*/ 30 h 60"/>
                <a:gd name="T58" fmla="*/ 58 w 58"/>
                <a:gd name="T5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58" y="30"/>
                  </a:moveTo>
                  <a:lnTo>
                    <a:pt x="58" y="30"/>
                  </a:lnTo>
                  <a:lnTo>
                    <a:pt x="58" y="36"/>
                  </a:lnTo>
                  <a:lnTo>
                    <a:pt x="56" y="42"/>
                  </a:lnTo>
                  <a:lnTo>
                    <a:pt x="50" y="50"/>
                  </a:lnTo>
                  <a:lnTo>
                    <a:pt x="40" y="58"/>
                  </a:lnTo>
                  <a:lnTo>
                    <a:pt x="36" y="58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58"/>
                  </a:lnTo>
                  <a:lnTo>
                    <a:pt x="18" y="58"/>
                  </a:lnTo>
                  <a:lnTo>
                    <a:pt x="8" y="50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8" y="10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50" y="10"/>
                  </a:lnTo>
                  <a:lnTo>
                    <a:pt x="56" y="18"/>
                  </a:lnTo>
                  <a:lnTo>
                    <a:pt x="58" y="24"/>
                  </a:lnTo>
                  <a:lnTo>
                    <a:pt x="58" y="30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CEA10"/>
            </a:solidFill>
            <a:ln w="38100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" name="Text Box 18"/>
          <p:cNvSpPr txBox="1">
            <a:spLocks noChangeArrowheads="1"/>
          </p:cNvSpPr>
          <p:nvPr userDrawn="1"/>
        </p:nvSpPr>
        <p:spPr bwMode="auto">
          <a:xfrm>
            <a:off x="228600" y="6604000"/>
            <a:ext cx="2058988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b="1" dirty="0" smtClean="0">
                <a:solidFill>
                  <a:srgbClr val="F7D300"/>
                </a:solidFill>
              </a:rPr>
              <a:t>© 2014 W. W. Norton Co.,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7D300"/>
          </a:solidFill>
          <a:latin typeface="+mn-lt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7D300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7D300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7D300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7D3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5359"/>
        </a:buClr>
        <a:buChar char="•"/>
        <a:defRPr sz="3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35359"/>
        </a:buClr>
        <a:buChar char="•"/>
        <a:defRPr sz="28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35359"/>
        </a:buClr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35359"/>
        </a:buClr>
        <a:buChar char="•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35359"/>
        </a:buClr>
        <a:buChar char="•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B2CC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B2CC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B2CC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B2CC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35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 userDrawn="1"/>
        </p:nvSpPr>
        <p:spPr bwMode="auto">
          <a:xfrm>
            <a:off x="152400" y="152400"/>
            <a:ext cx="845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591300"/>
            <a:ext cx="33972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none" lIns="91440" tIns="18288" rIns="91440" bIns="18288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0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F8405C6-BBE2-410C-B113-7D6B78E5A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3" name="Line 11"/>
          <p:cNvSpPr>
            <a:spLocks noChangeShapeType="1"/>
          </p:cNvSpPr>
          <p:nvPr userDrawn="1"/>
        </p:nvSpPr>
        <p:spPr bwMode="auto">
          <a:xfrm>
            <a:off x="1692275" y="-309563"/>
            <a:ext cx="0" cy="0"/>
          </a:xfrm>
          <a:prstGeom prst="line">
            <a:avLst/>
          </a:prstGeom>
          <a:noFill/>
          <a:ln w="63500">
            <a:solidFill>
              <a:srgbClr val="5CA038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4" name="Line 14"/>
          <p:cNvSpPr>
            <a:spLocks noChangeShapeType="1"/>
          </p:cNvSpPr>
          <p:nvPr userDrawn="1"/>
        </p:nvSpPr>
        <p:spPr bwMode="auto">
          <a:xfrm>
            <a:off x="501650" y="185738"/>
            <a:ext cx="0" cy="0"/>
          </a:xfrm>
          <a:prstGeom prst="line">
            <a:avLst/>
          </a:prstGeom>
          <a:noFill/>
          <a:ln w="63500">
            <a:solidFill>
              <a:srgbClr val="5CA038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5" name="Text Box 18"/>
          <p:cNvSpPr txBox="1">
            <a:spLocks noChangeArrowheads="1"/>
          </p:cNvSpPr>
          <p:nvPr userDrawn="1"/>
        </p:nvSpPr>
        <p:spPr bwMode="auto">
          <a:xfrm>
            <a:off x="3657600" y="6477000"/>
            <a:ext cx="22463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© 2014 W. W. Norton Co., Inc.</a:t>
            </a:r>
          </a:p>
        </p:txBody>
      </p:sp>
      <p:sp>
        <p:nvSpPr>
          <p:cNvPr id="2059" name="Text Box 23"/>
          <p:cNvSpPr txBox="1">
            <a:spLocks noChangeArrowheads="1"/>
          </p:cNvSpPr>
          <p:nvPr userDrawn="1"/>
        </p:nvSpPr>
        <p:spPr bwMode="auto">
          <a:xfrm>
            <a:off x="1565275" y="4049713"/>
            <a:ext cx="1311275" cy="101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GILBERT</a:t>
            </a:r>
          </a:p>
          <a:p>
            <a:pPr algn="ctr" eaLnBrk="1" hangingPunct="1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KIRSS</a:t>
            </a:r>
          </a:p>
          <a:p>
            <a:pPr algn="ctr" eaLnBrk="1" hangingPunct="1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FOSTER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4419600" y="436563"/>
            <a:ext cx="4392613" cy="5811837"/>
          </a:xfrm>
          <a:prstGeom prst="rect">
            <a:avLst/>
          </a:prstGeom>
          <a:noFill/>
          <a:ln>
            <a:noFill/>
          </a:ln>
          <a:effectLst>
            <a:outerShdw blurRad="254000" dist="1778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grpSp>
        <p:nvGrpSpPr>
          <p:cNvPr id="15369" name="Group 2"/>
          <p:cNvGrpSpPr>
            <a:grpSpLocks noChangeAspect="1"/>
          </p:cNvGrpSpPr>
          <p:nvPr userDrawn="1"/>
        </p:nvGrpSpPr>
        <p:grpSpPr bwMode="auto">
          <a:xfrm>
            <a:off x="544513" y="2819400"/>
            <a:ext cx="3379787" cy="646113"/>
            <a:chOff x="1016721" y="2652704"/>
            <a:chExt cx="2703629" cy="516789"/>
          </a:xfrm>
        </p:grpSpPr>
        <p:sp>
          <p:nvSpPr>
            <p:cNvPr id="12" name="Freeform 208"/>
            <p:cNvSpPr>
              <a:spLocks noEditPoints="1"/>
            </p:cNvSpPr>
            <p:nvPr userDrawn="1"/>
          </p:nvSpPr>
          <p:spPr bwMode="auto">
            <a:xfrm>
              <a:off x="1355785" y="3070452"/>
              <a:ext cx="67305" cy="77454"/>
            </a:xfrm>
            <a:custGeom>
              <a:avLst/>
              <a:gdLst>
                <a:gd name="T0" fmla="*/ 82 w 110"/>
                <a:gd name="T1" fmla="*/ 108 h 126"/>
                <a:gd name="T2" fmla="*/ 76 w 110"/>
                <a:gd name="T3" fmla="*/ 116 h 126"/>
                <a:gd name="T4" fmla="*/ 56 w 110"/>
                <a:gd name="T5" fmla="*/ 126 h 126"/>
                <a:gd name="T6" fmla="*/ 44 w 110"/>
                <a:gd name="T7" fmla="*/ 126 h 126"/>
                <a:gd name="T8" fmla="*/ 26 w 110"/>
                <a:gd name="T9" fmla="*/ 124 h 126"/>
                <a:gd name="T10" fmla="*/ 12 w 110"/>
                <a:gd name="T11" fmla="*/ 116 h 126"/>
                <a:gd name="T12" fmla="*/ 2 w 110"/>
                <a:gd name="T13" fmla="*/ 104 h 126"/>
                <a:gd name="T14" fmla="*/ 0 w 110"/>
                <a:gd name="T15" fmla="*/ 88 h 126"/>
                <a:gd name="T16" fmla="*/ 0 w 110"/>
                <a:gd name="T17" fmla="*/ 88 h 126"/>
                <a:gd name="T18" fmla="*/ 4 w 110"/>
                <a:gd name="T19" fmla="*/ 70 h 126"/>
                <a:gd name="T20" fmla="*/ 14 w 110"/>
                <a:gd name="T21" fmla="*/ 58 h 126"/>
                <a:gd name="T22" fmla="*/ 30 w 110"/>
                <a:gd name="T23" fmla="*/ 50 h 126"/>
                <a:gd name="T24" fmla="*/ 50 w 110"/>
                <a:gd name="T25" fmla="*/ 48 h 126"/>
                <a:gd name="T26" fmla="*/ 68 w 110"/>
                <a:gd name="T27" fmla="*/ 50 h 126"/>
                <a:gd name="T28" fmla="*/ 82 w 110"/>
                <a:gd name="T29" fmla="*/ 50 h 126"/>
                <a:gd name="T30" fmla="*/ 80 w 110"/>
                <a:gd name="T31" fmla="*/ 40 h 126"/>
                <a:gd name="T32" fmla="*/ 76 w 110"/>
                <a:gd name="T33" fmla="*/ 32 h 126"/>
                <a:gd name="T34" fmla="*/ 52 w 110"/>
                <a:gd name="T35" fmla="*/ 24 h 126"/>
                <a:gd name="T36" fmla="*/ 34 w 110"/>
                <a:gd name="T37" fmla="*/ 26 h 126"/>
                <a:gd name="T38" fmla="*/ 10 w 110"/>
                <a:gd name="T39" fmla="*/ 10 h 126"/>
                <a:gd name="T40" fmla="*/ 30 w 110"/>
                <a:gd name="T41" fmla="*/ 2 h 126"/>
                <a:gd name="T42" fmla="*/ 56 w 110"/>
                <a:gd name="T43" fmla="*/ 0 h 126"/>
                <a:gd name="T44" fmla="*/ 70 w 110"/>
                <a:gd name="T45" fmla="*/ 0 h 126"/>
                <a:gd name="T46" fmla="*/ 90 w 110"/>
                <a:gd name="T47" fmla="*/ 8 h 126"/>
                <a:gd name="T48" fmla="*/ 104 w 110"/>
                <a:gd name="T49" fmla="*/ 20 h 126"/>
                <a:gd name="T50" fmla="*/ 110 w 110"/>
                <a:gd name="T51" fmla="*/ 40 h 126"/>
                <a:gd name="T52" fmla="*/ 110 w 110"/>
                <a:gd name="T53" fmla="*/ 124 h 126"/>
                <a:gd name="T54" fmla="*/ 84 w 110"/>
                <a:gd name="T55" fmla="*/ 72 h 126"/>
                <a:gd name="T56" fmla="*/ 70 w 110"/>
                <a:gd name="T57" fmla="*/ 70 h 126"/>
                <a:gd name="T58" fmla="*/ 56 w 110"/>
                <a:gd name="T59" fmla="*/ 68 h 126"/>
                <a:gd name="T60" fmla="*/ 34 w 110"/>
                <a:gd name="T61" fmla="*/ 72 h 126"/>
                <a:gd name="T62" fmla="*/ 28 w 110"/>
                <a:gd name="T63" fmla="*/ 86 h 126"/>
                <a:gd name="T64" fmla="*/ 28 w 110"/>
                <a:gd name="T65" fmla="*/ 88 h 126"/>
                <a:gd name="T66" fmla="*/ 34 w 110"/>
                <a:gd name="T67" fmla="*/ 100 h 126"/>
                <a:gd name="T68" fmla="*/ 50 w 110"/>
                <a:gd name="T69" fmla="*/ 106 h 126"/>
                <a:gd name="T70" fmla="*/ 64 w 110"/>
                <a:gd name="T71" fmla="*/ 104 h 126"/>
                <a:gd name="T72" fmla="*/ 80 w 110"/>
                <a:gd name="T73" fmla="*/ 90 h 126"/>
                <a:gd name="T74" fmla="*/ 84 w 110"/>
                <a:gd name="T75" fmla="*/ 8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0" h="126">
                  <a:moveTo>
                    <a:pt x="82" y="124"/>
                  </a:moveTo>
                  <a:lnTo>
                    <a:pt x="82" y="108"/>
                  </a:lnTo>
                  <a:lnTo>
                    <a:pt x="82" y="108"/>
                  </a:lnTo>
                  <a:lnTo>
                    <a:pt x="76" y="116"/>
                  </a:lnTo>
                  <a:lnTo>
                    <a:pt x="66" y="122"/>
                  </a:lnTo>
                  <a:lnTo>
                    <a:pt x="56" y="126"/>
                  </a:lnTo>
                  <a:lnTo>
                    <a:pt x="44" y="126"/>
                  </a:lnTo>
                  <a:lnTo>
                    <a:pt x="44" y="126"/>
                  </a:lnTo>
                  <a:lnTo>
                    <a:pt x="34" y="126"/>
                  </a:lnTo>
                  <a:lnTo>
                    <a:pt x="26" y="124"/>
                  </a:lnTo>
                  <a:lnTo>
                    <a:pt x="20" y="120"/>
                  </a:lnTo>
                  <a:lnTo>
                    <a:pt x="12" y="116"/>
                  </a:lnTo>
                  <a:lnTo>
                    <a:pt x="8" y="112"/>
                  </a:lnTo>
                  <a:lnTo>
                    <a:pt x="2" y="104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78"/>
                  </a:lnTo>
                  <a:lnTo>
                    <a:pt x="4" y="70"/>
                  </a:lnTo>
                  <a:lnTo>
                    <a:pt x="8" y="64"/>
                  </a:lnTo>
                  <a:lnTo>
                    <a:pt x="14" y="58"/>
                  </a:lnTo>
                  <a:lnTo>
                    <a:pt x="20" y="54"/>
                  </a:lnTo>
                  <a:lnTo>
                    <a:pt x="30" y="50"/>
                  </a:lnTo>
                  <a:lnTo>
                    <a:pt x="38" y="48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68" y="50"/>
                  </a:lnTo>
                  <a:lnTo>
                    <a:pt x="82" y="54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0" y="40"/>
                  </a:lnTo>
                  <a:lnTo>
                    <a:pt x="78" y="36"/>
                  </a:lnTo>
                  <a:lnTo>
                    <a:pt x="76" y="32"/>
                  </a:lnTo>
                  <a:lnTo>
                    <a:pt x="66" y="26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34" y="26"/>
                  </a:lnTo>
                  <a:lnTo>
                    <a:pt x="18" y="3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30" y="2"/>
                  </a:lnTo>
                  <a:lnTo>
                    <a:pt x="42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70" y="0"/>
                  </a:lnTo>
                  <a:lnTo>
                    <a:pt x="80" y="4"/>
                  </a:lnTo>
                  <a:lnTo>
                    <a:pt x="90" y="8"/>
                  </a:lnTo>
                  <a:lnTo>
                    <a:pt x="98" y="14"/>
                  </a:lnTo>
                  <a:lnTo>
                    <a:pt x="104" y="20"/>
                  </a:lnTo>
                  <a:lnTo>
                    <a:pt x="108" y="30"/>
                  </a:lnTo>
                  <a:lnTo>
                    <a:pt x="110" y="40"/>
                  </a:lnTo>
                  <a:lnTo>
                    <a:pt x="110" y="52"/>
                  </a:lnTo>
                  <a:lnTo>
                    <a:pt x="110" y="124"/>
                  </a:lnTo>
                  <a:lnTo>
                    <a:pt x="82" y="124"/>
                  </a:lnTo>
                  <a:close/>
                  <a:moveTo>
                    <a:pt x="84" y="72"/>
                  </a:moveTo>
                  <a:lnTo>
                    <a:pt x="84" y="72"/>
                  </a:lnTo>
                  <a:lnTo>
                    <a:pt x="70" y="70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44" y="70"/>
                  </a:lnTo>
                  <a:lnTo>
                    <a:pt x="34" y="72"/>
                  </a:lnTo>
                  <a:lnTo>
                    <a:pt x="30" y="78"/>
                  </a:lnTo>
                  <a:lnTo>
                    <a:pt x="28" y="86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30" y="94"/>
                  </a:lnTo>
                  <a:lnTo>
                    <a:pt x="34" y="100"/>
                  </a:lnTo>
                  <a:lnTo>
                    <a:pt x="42" y="104"/>
                  </a:lnTo>
                  <a:lnTo>
                    <a:pt x="50" y="106"/>
                  </a:lnTo>
                  <a:lnTo>
                    <a:pt x="50" y="106"/>
                  </a:lnTo>
                  <a:lnTo>
                    <a:pt x="64" y="104"/>
                  </a:lnTo>
                  <a:lnTo>
                    <a:pt x="74" y="98"/>
                  </a:lnTo>
                  <a:lnTo>
                    <a:pt x="80" y="90"/>
                  </a:lnTo>
                  <a:lnTo>
                    <a:pt x="82" y="86"/>
                  </a:lnTo>
                  <a:lnTo>
                    <a:pt x="84" y="80"/>
                  </a:lnTo>
                  <a:lnTo>
                    <a:pt x="84" y="7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209"/>
            <p:cNvSpPr>
              <a:spLocks/>
            </p:cNvSpPr>
            <p:nvPr userDrawn="1"/>
          </p:nvSpPr>
          <p:spPr bwMode="auto">
            <a:xfrm>
              <a:off x="1452298" y="3069182"/>
              <a:ext cx="67305" cy="77455"/>
            </a:xfrm>
            <a:custGeom>
              <a:avLst/>
              <a:gdLst>
                <a:gd name="T0" fmla="*/ 0 w 110"/>
                <a:gd name="T1" fmla="*/ 4 h 126"/>
                <a:gd name="T2" fmla="*/ 28 w 110"/>
                <a:gd name="T3" fmla="*/ 4 h 126"/>
                <a:gd name="T4" fmla="*/ 28 w 110"/>
                <a:gd name="T5" fmla="*/ 22 h 126"/>
                <a:gd name="T6" fmla="*/ 28 w 110"/>
                <a:gd name="T7" fmla="*/ 22 h 126"/>
                <a:gd name="T8" fmla="*/ 34 w 110"/>
                <a:gd name="T9" fmla="*/ 14 h 126"/>
                <a:gd name="T10" fmla="*/ 42 w 110"/>
                <a:gd name="T11" fmla="*/ 8 h 126"/>
                <a:gd name="T12" fmla="*/ 52 w 110"/>
                <a:gd name="T13" fmla="*/ 2 h 126"/>
                <a:gd name="T14" fmla="*/ 66 w 110"/>
                <a:gd name="T15" fmla="*/ 0 h 126"/>
                <a:gd name="T16" fmla="*/ 66 w 110"/>
                <a:gd name="T17" fmla="*/ 0 h 126"/>
                <a:gd name="T18" fmla="*/ 76 w 110"/>
                <a:gd name="T19" fmla="*/ 2 h 126"/>
                <a:gd name="T20" fmla="*/ 84 w 110"/>
                <a:gd name="T21" fmla="*/ 4 h 126"/>
                <a:gd name="T22" fmla="*/ 92 w 110"/>
                <a:gd name="T23" fmla="*/ 8 h 126"/>
                <a:gd name="T24" fmla="*/ 98 w 110"/>
                <a:gd name="T25" fmla="*/ 14 h 126"/>
                <a:gd name="T26" fmla="*/ 102 w 110"/>
                <a:gd name="T27" fmla="*/ 20 h 126"/>
                <a:gd name="T28" fmla="*/ 106 w 110"/>
                <a:gd name="T29" fmla="*/ 28 h 126"/>
                <a:gd name="T30" fmla="*/ 108 w 110"/>
                <a:gd name="T31" fmla="*/ 38 h 126"/>
                <a:gd name="T32" fmla="*/ 110 w 110"/>
                <a:gd name="T33" fmla="*/ 48 h 126"/>
                <a:gd name="T34" fmla="*/ 110 w 110"/>
                <a:gd name="T35" fmla="*/ 126 h 126"/>
                <a:gd name="T36" fmla="*/ 82 w 110"/>
                <a:gd name="T37" fmla="*/ 126 h 126"/>
                <a:gd name="T38" fmla="*/ 82 w 110"/>
                <a:gd name="T39" fmla="*/ 56 h 126"/>
                <a:gd name="T40" fmla="*/ 82 w 110"/>
                <a:gd name="T41" fmla="*/ 56 h 126"/>
                <a:gd name="T42" fmla="*/ 80 w 110"/>
                <a:gd name="T43" fmla="*/ 44 h 126"/>
                <a:gd name="T44" fmla="*/ 74 w 110"/>
                <a:gd name="T45" fmla="*/ 34 h 126"/>
                <a:gd name="T46" fmla="*/ 66 w 110"/>
                <a:gd name="T47" fmla="*/ 28 h 126"/>
                <a:gd name="T48" fmla="*/ 56 w 110"/>
                <a:gd name="T49" fmla="*/ 26 h 126"/>
                <a:gd name="T50" fmla="*/ 56 w 110"/>
                <a:gd name="T51" fmla="*/ 26 h 126"/>
                <a:gd name="T52" fmla="*/ 44 w 110"/>
                <a:gd name="T53" fmla="*/ 28 h 126"/>
                <a:gd name="T54" fmla="*/ 36 w 110"/>
                <a:gd name="T55" fmla="*/ 34 h 126"/>
                <a:gd name="T56" fmla="*/ 30 w 110"/>
                <a:gd name="T57" fmla="*/ 44 h 126"/>
                <a:gd name="T58" fmla="*/ 28 w 110"/>
                <a:gd name="T59" fmla="*/ 56 h 126"/>
                <a:gd name="T60" fmla="*/ 28 w 110"/>
                <a:gd name="T61" fmla="*/ 126 h 126"/>
                <a:gd name="T62" fmla="*/ 0 w 110"/>
                <a:gd name="T63" fmla="*/ 126 h 126"/>
                <a:gd name="T64" fmla="*/ 0 w 110"/>
                <a:gd name="T65" fmla="*/ 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126">
                  <a:moveTo>
                    <a:pt x="0" y="4"/>
                  </a:moveTo>
                  <a:lnTo>
                    <a:pt x="28" y="4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34" y="14"/>
                  </a:lnTo>
                  <a:lnTo>
                    <a:pt x="42" y="8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6" y="2"/>
                  </a:lnTo>
                  <a:lnTo>
                    <a:pt x="84" y="4"/>
                  </a:lnTo>
                  <a:lnTo>
                    <a:pt x="92" y="8"/>
                  </a:lnTo>
                  <a:lnTo>
                    <a:pt x="98" y="14"/>
                  </a:lnTo>
                  <a:lnTo>
                    <a:pt x="102" y="20"/>
                  </a:lnTo>
                  <a:lnTo>
                    <a:pt x="106" y="28"/>
                  </a:lnTo>
                  <a:lnTo>
                    <a:pt x="108" y="38"/>
                  </a:lnTo>
                  <a:lnTo>
                    <a:pt x="110" y="48"/>
                  </a:lnTo>
                  <a:lnTo>
                    <a:pt x="110" y="126"/>
                  </a:lnTo>
                  <a:lnTo>
                    <a:pt x="82" y="126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80" y="44"/>
                  </a:lnTo>
                  <a:lnTo>
                    <a:pt x="74" y="34"/>
                  </a:lnTo>
                  <a:lnTo>
                    <a:pt x="66" y="28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44" y="28"/>
                  </a:lnTo>
                  <a:lnTo>
                    <a:pt x="36" y="34"/>
                  </a:lnTo>
                  <a:lnTo>
                    <a:pt x="30" y="44"/>
                  </a:lnTo>
                  <a:lnTo>
                    <a:pt x="28" y="56"/>
                  </a:lnTo>
                  <a:lnTo>
                    <a:pt x="28" y="126"/>
                  </a:lnTo>
                  <a:lnTo>
                    <a:pt x="0" y="12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210"/>
            <p:cNvSpPr>
              <a:spLocks noEditPoints="1"/>
            </p:cNvSpPr>
            <p:nvPr userDrawn="1"/>
          </p:nvSpPr>
          <p:spPr bwMode="auto">
            <a:xfrm>
              <a:off x="1593258" y="3070452"/>
              <a:ext cx="68575" cy="77454"/>
            </a:xfrm>
            <a:custGeom>
              <a:avLst/>
              <a:gdLst>
                <a:gd name="T0" fmla="*/ 84 w 112"/>
                <a:gd name="T1" fmla="*/ 108 h 126"/>
                <a:gd name="T2" fmla="*/ 76 w 112"/>
                <a:gd name="T3" fmla="*/ 116 h 126"/>
                <a:gd name="T4" fmla="*/ 56 w 112"/>
                <a:gd name="T5" fmla="*/ 126 h 126"/>
                <a:gd name="T6" fmla="*/ 44 w 112"/>
                <a:gd name="T7" fmla="*/ 126 h 126"/>
                <a:gd name="T8" fmla="*/ 28 w 112"/>
                <a:gd name="T9" fmla="*/ 124 h 126"/>
                <a:gd name="T10" fmla="*/ 14 w 112"/>
                <a:gd name="T11" fmla="*/ 116 h 126"/>
                <a:gd name="T12" fmla="*/ 4 w 112"/>
                <a:gd name="T13" fmla="*/ 104 h 126"/>
                <a:gd name="T14" fmla="*/ 0 w 112"/>
                <a:gd name="T15" fmla="*/ 88 h 126"/>
                <a:gd name="T16" fmla="*/ 0 w 112"/>
                <a:gd name="T17" fmla="*/ 88 h 126"/>
                <a:gd name="T18" fmla="*/ 4 w 112"/>
                <a:gd name="T19" fmla="*/ 70 h 126"/>
                <a:gd name="T20" fmla="*/ 14 w 112"/>
                <a:gd name="T21" fmla="*/ 58 h 126"/>
                <a:gd name="T22" fmla="*/ 30 w 112"/>
                <a:gd name="T23" fmla="*/ 50 h 126"/>
                <a:gd name="T24" fmla="*/ 50 w 112"/>
                <a:gd name="T25" fmla="*/ 48 h 126"/>
                <a:gd name="T26" fmla="*/ 68 w 112"/>
                <a:gd name="T27" fmla="*/ 50 h 126"/>
                <a:gd name="T28" fmla="*/ 84 w 112"/>
                <a:gd name="T29" fmla="*/ 50 h 126"/>
                <a:gd name="T30" fmla="*/ 82 w 112"/>
                <a:gd name="T31" fmla="*/ 40 h 126"/>
                <a:gd name="T32" fmla="*/ 76 w 112"/>
                <a:gd name="T33" fmla="*/ 32 h 126"/>
                <a:gd name="T34" fmla="*/ 54 w 112"/>
                <a:gd name="T35" fmla="*/ 24 h 126"/>
                <a:gd name="T36" fmla="*/ 34 w 112"/>
                <a:gd name="T37" fmla="*/ 26 h 126"/>
                <a:gd name="T38" fmla="*/ 10 w 112"/>
                <a:gd name="T39" fmla="*/ 10 h 126"/>
                <a:gd name="T40" fmla="*/ 32 w 112"/>
                <a:gd name="T41" fmla="*/ 2 h 126"/>
                <a:gd name="T42" fmla="*/ 58 w 112"/>
                <a:gd name="T43" fmla="*/ 0 h 126"/>
                <a:gd name="T44" fmla="*/ 70 w 112"/>
                <a:gd name="T45" fmla="*/ 0 h 126"/>
                <a:gd name="T46" fmla="*/ 90 w 112"/>
                <a:gd name="T47" fmla="*/ 8 h 126"/>
                <a:gd name="T48" fmla="*/ 104 w 112"/>
                <a:gd name="T49" fmla="*/ 20 h 126"/>
                <a:gd name="T50" fmla="*/ 110 w 112"/>
                <a:gd name="T51" fmla="*/ 40 h 126"/>
                <a:gd name="T52" fmla="*/ 112 w 112"/>
                <a:gd name="T53" fmla="*/ 124 h 126"/>
                <a:gd name="T54" fmla="*/ 84 w 112"/>
                <a:gd name="T55" fmla="*/ 72 h 126"/>
                <a:gd name="T56" fmla="*/ 72 w 112"/>
                <a:gd name="T57" fmla="*/ 70 h 126"/>
                <a:gd name="T58" fmla="*/ 56 w 112"/>
                <a:gd name="T59" fmla="*/ 68 h 126"/>
                <a:gd name="T60" fmla="*/ 36 w 112"/>
                <a:gd name="T61" fmla="*/ 72 h 126"/>
                <a:gd name="T62" fmla="*/ 28 w 112"/>
                <a:gd name="T63" fmla="*/ 86 h 126"/>
                <a:gd name="T64" fmla="*/ 28 w 112"/>
                <a:gd name="T65" fmla="*/ 88 h 126"/>
                <a:gd name="T66" fmla="*/ 34 w 112"/>
                <a:gd name="T67" fmla="*/ 100 h 126"/>
                <a:gd name="T68" fmla="*/ 52 w 112"/>
                <a:gd name="T69" fmla="*/ 106 h 126"/>
                <a:gd name="T70" fmla="*/ 64 w 112"/>
                <a:gd name="T71" fmla="*/ 104 h 126"/>
                <a:gd name="T72" fmla="*/ 82 w 112"/>
                <a:gd name="T73" fmla="*/ 90 h 126"/>
                <a:gd name="T74" fmla="*/ 84 w 112"/>
                <a:gd name="T75" fmla="*/ 8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2" h="126">
                  <a:moveTo>
                    <a:pt x="84" y="124"/>
                  </a:moveTo>
                  <a:lnTo>
                    <a:pt x="84" y="108"/>
                  </a:lnTo>
                  <a:lnTo>
                    <a:pt x="84" y="108"/>
                  </a:lnTo>
                  <a:lnTo>
                    <a:pt x="76" y="116"/>
                  </a:lnTo>
                  <a:lnTo>
                    <a:pt x="68" y="122"/>
                  </a:lnTo>
                  <a:lnTo>
                    <a:pt x="56" y="126"/>
                  </a:lnTo>
                  <a:lnTo>
                    <a:pt x="44" y="126"/>
                  </a:lnTo>
                  <a:lnTo>
                    <a:pt x="44" y="126"/>
                  </a:lnTo>
                  <a:lnTo>
                    <a:pt x="36" y="126"/>
                  </a:lnTo>
                  <a:lnTo>
                    <a:pt x="28" y="124"/>
                  </a:lnTo>
                  <a:lnTo>
                    <a:pt x="20" y="120"/>
                  </a:lnTo>
                  <a:lnTo>
                    <a:pt x="14" y="116"/>
                  </a:lnTo>
                  <a:lnTo>
                    <a:pt x="8" y="112"/>
                  </a:lnTo>
                  <a:lnTo>
                    <a:pt x="4" y="104"/>
                  </a:lnTo>
                  <a:lnTo>
                    <a:pt x="2" y="9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" y="78"/>
                  </a:lnTo>
                  <a:lnTo>
                    <a:pt x="4" y="70"/>
                  </a:lnTo>
                  <a:lnTo>
                    <a:pt x="8" y="64"/>
                  </a:lnTo>
                  <a:lnTo>
                    <a:pt x="14" y="58"/>
                  </a:lnTo>
                  <a:lnTo>
                    <a:pt x="22" y="54"/>
                  </a:lnTo>
                  <a:lnTo>
                    <a:pt x="30" y="50"/>
                  </a:lnTo>
                  <a:lnTo>
                    <a:pt x="40" y="48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68" y="50"/>
                  </a:lnTo>
                  <a:lnTo>
                    <a:pt x="84" y="54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2" y="40"/>
                  </a:lnTo>
                  <a:lnTo>
                    <a:pt x="80" y="36"/>
                  </a:lnTo>
                  <a:lnTo>
                    <a:pt x="76" y="32"/>
                  </a:lnTo>
                  <a:lnTo>
                    <a:pt x="66" y="26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34" y="26"/>
                  </a:lnTo>
                  <a:lnTo>
                    <a:pt x="18" y="3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32" y="2"/>
                  </a:lnTo>
                  <a:lnTo>
                    <a:pt x="44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70" y="0"/>
                  </a:lnTo>
                  <a:lnTo>
                    <a:pt x="82" y="4"/>
                  </a:lnTo>
                  <a:lnTo>
                    <a:pt x="90" y="8"/>
                  </a:lnTo>
                  <a:lnTo>
                    <a:pt x="98" y="14"/>
                  </a:lnTo>
                  <a:lnTo>
                    <a:pt x="104" y="20"/>
                  </a:lnTo>
                  <a:lnTo>
                    <a:pt x="108" y="30"/>
                  </a:lnTo>
                  <a:lnTo>
                    <a:pt x="110" y="40"/>
                  </a:lnTo>
                  <a:lnTo>
                    <a:pt x="112" y="52"/>
                  </a:lnTo>
                  <a:lnTo>
                    <a:pt x="112" y="124"/>
                  </a:lnTo>
                  <a:lnTo>
                    <a:pt x="84" y="124"/>
                  </a:lnTo>
                  <a:close/>
                  <a:moveTo>
                    <a:pt x="84" y="72"/>
                  </a:moveTo>
                  <a:lnTo>
                    <a:pt x="84" y="72"/>
                  </a:lnTo>
                  <a:lnTo>
                    <a:pt x="72" y="70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44" y="70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8" y="86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30" y="94"/>
                  </a:lnTo>
                  <a:lnTo>
                    <a:pt x="34" y="100"/>
                  </a:lnTo>
                  <a:lnTo>
                    <a:pt x="42" y="104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64" y="104"/>
                  </a:lnTo>
                  <a:lnTo>
                    <a:pt x="74" y="98"/>
                  </a:lnTo>
                  <a:lnTo>
                    <a:pt x="82" y="90"/>
                  </a:lnTo>
                  <a:lnTo>
                    <a:pt x="84" y="86"/>
                  </a:lnTo>
                  <a:lnTo>
                    <a:pt x="84" y="80"/>
                  </a:lnTo>
                  <a:lnTo>
                    <a:pt x="84" y="7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211"/>
            <p:cNvSpPr>
              <a:spLocks/>
            </p:cNvSpPr>
            <p:nvPr userDrawn="1"/>
          </p:nvSpPr>
          <p:spPr bwMode="auto">
            <a:xfrm>
              <a:off x="1682152" y="3051406"/>
              <a:ext cx="45717" cy="96501"/>
            </a:xfrm>
            <a:custGeom>
              <a:avLst/>
              <a:gdLst>
                <a:gd name="T0" fmla="*/ 16 w 76"/>
                <a:gd name="T1" fmla="*/ 122 h 158"/>
                <a:gd name="T2" fmla="*/ 16 w 76"/>
                <a:gd name="T3" fmla="*/ 58 h 158"/>
                <a:gd name="T4" fmla="*/ 0 w 76"/>
                <a:gd name="T5" fmla="*/ 58 h 158"/>
                <a:gd name="T6" fmla="*/ 0 w 76"/>
                <a:gd name="T7" fmla="*/ 34 h 158"/>
                <a:gd name="T8" fmla="*/ 16 w 76"/>
                <a:gd name="T9" fmla="*/ 34 h 158"/>
                <a:gd name="T10" fmla="*/ 16 w 76"/>
                <a:gd name="T11" fmla="*/ 0 h 158"/>
                <a:gd name="T12" fmla="*/ 44 w 76"/>
                <a:gd name="T13" fmla="*/ 0 h 158"/>
                <a:gd name="T14" fmla="*/ 44 w 76"/>
                <a:gd name="T15" fmla="*/ 34 h 158"/>
                <a:gd name="T16" fmla="*/ 76 w 76"/>
                <a:gd name="T17" fmla="*/ 34 h 158"/>
                <a:gd name="T18" fmla="*/ 76 w 76"/>
                <a:gd name="T19" fmla="*/ 58 h 158"/>
                <a:gd name="T20" fmla="*/ 44 w 76"/>
                <a:gd name="T21" fmla="*/ 58 h 158"/>
                <a:gd name="T22" fmla="*/ 44 w 76"/>
                <a:gd name="T23" fmla="*/ 118 h 158"/>
                <a:gd name="T24" fmla="*/ 44 w 76"/>
                <a:gd name="T25" fmla="*/ 118 h 158"/>
                <a:gd name="T26" fmla="*/ 44 w 76"/>
                <a:gd name="T27" fmla="*/ 124 h 158"/>
                <a:gd name="T28" fmla="*/ 48 w 76"/>
                <a:gd name="T29" fmla="*/ 130 h 158"/>
                <a:gd name="T30" fmla="*/ 52 w 76"/>
                <a:gd name="T31" fmla="*/ 132 h 158"/>
                <a:gd name="T32" fmla="*/ 58 w 76"/>
                <a:gd name="T33" fmla="*/ 132 h 158"/>
                <a:gd name="T34" fmla="*/ 58 w 76"/>
                <a:gd name="T35" fmla="*/ 132 h 158"/>
                <a:gd name="T36" fmla="*/ 68 w 76"/>
                <a:gd name="T37" fmla="*/ 132 h 158"/>
                <a:gd name="T38" fmla="*/ 76 w 76"/>
                <a:gd name="T39" fmla="*/ 128 h 158"/>
                <a:gd name="T40" fmla="*/ 76 w 76"/>
                <a:gd name="T41" fmla="*/ 152 h 158"/>
                <a:gd name="T42" fmla="*/ 76 w 76"/>
                <a:gd name="T43" fmla="*/ 152 h 158"/>
                <a:gd name="T44" fmla="*/ 64 w 76"/>
                <a:gd name="T45" fmla="*/ 156 h 158"/>
                <a:gd name="T46" fmla="*/ 50 w 76"/>
                <a:gd name="T47" fmla="*/ 158 h 158"/>
                <a:gd name="T48" fmla="*/ 50 w 76"/>
                <a:gd name="T49" fmla="*/ 158 h 158"/>
                <a:gd name="T50" fmla="*/ 36 w 76"/>
                <a:gd name="T51" fmla="*/ 156 h 158"/>
                <a:gd name="T52" fmla="*/ 30 w 76"/>
                <a:gd name="T53" fmla="*/ 154 h 158"/>
                <a:gd name="T54" fmla="*/ 26 w 76"/>
                <a:gd name="T55" fmla="*/ 150 h 158"/>
                <a:gd name="T56" fmla="*/ 20 w 76"/>
                <a:gd name="T57" fmla="*/ 146 h 158"/>
                <a:gd name="T58" fmla="*/ 18 w 76"/>
                <a:gd name="T59" fmla="*/ 140 h 158"/>
                <a:gd name="T60" fmla="*/ 16 w 76"/>
                <a:gd name="T61" fmla="*/ 132 h 158"/>
                <a:gd name="T62" fmla="*/ 16 w 76"/>
                <a:gd name="T63" fmla="*/ 122 h 158"/>
                <a:gd name="T64" fmla="*/ 16 w 76"/>
                <a:gd name="T65" fmla="*/ 12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" h="158">
                  <a:moveTo>
                    <a:pt x="16" y="122"/>
                  </a:moveTo>
                  <a:lnTo>
                    <a:pt x="16" y="58"/>
                  </a:lnTo>
                  <a:lnTo>
                    <a:pt x="0" y="58"/>
                  </a:lnTo>
                  <a:lnTo>
                    <a:pt x="0" y="34"/>
                  </a:lnTo>
                  <a:lnTo>
                    <a:pt x="16" y="34"/>
                  </a:lnTo>
                  <a:lnTo>
                    <a:pt x="16" y="0"/>
                  </a:lnTo>
                  <a:lnTo>
                    <a:pt x="44" y="0"/>
                  </a:lnTo>
                  <a:lnTo>
                    <a:pt x="44" y="34"/>
                  </a:lnTo>
                  <a:lnTo>
                    <a:pt x="76" y="34"/>
                  </a:lnTo>
                  <a:lnTo>
                    <a:pt x="76" y="58"/>
                  </a:lnTo>
                  <a:lnTo>
                    <a:pt x="44" y="58"/>
                  </a:lnTo>
                  <a:lnTo>
                    <a:pt x="44" y="118"/>
                  </a:lnTo>
                  <a:lnTo>
                    <a:pt x="44" y="118"/>
                  </a:lnTo>
                  <a:lnTo>
                    <a:pt x="44" y="124"/>
                  </a:lnTo>
                  <a:lnTo>
                    <a:pt x="48" y="130"/>
                  </a:lnTo>
                  <a:lnTo>
                    <a:pt x="52" y="132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68" y="132"/>
                  </a:lnTo>
                  <a:lnTo>
                    <a:pt x="76" y="128"/>
                  </a:lnTo>
                  <a:lnTo>
                    <a:pt x="76" y="152"/>
                  </a:lnTo>
                  <a:lnTo>
                    <a:pt x="76" y="152"/>
                  </a:lnTo>
                  <a:lnTo>
                    <a:pt x="64" y="156"/>
                  </a:lnTo>
                  <a:lnTo>
                    <a:pt x="50" y="158"/>
                  </a:lnTo>
                  <a:lnTo>
                    <a:pt x="50" y="158"/>
                  </a:lnTo>
                  <a:lnTo>
                    <a:pt x="36" y="156"/>
                  </a:lnTo>
                  <a:lnTo>
                    <a:pt x="30" y="154"/>
                  </a:lnTo>
                  <a:lnTo>
                    <a:pt x="26" y="150"/>
                  </a:lnTo>
                  <a:lnTo>
                    <a:pt x="20" y="146"/>
                  </a:lnTo>
                  <a:lnTo>
                    <a:pt x="18" y="140"/>
                  </a:lnTo>
                  <a:lnTo>
                    <a:pt x="16" y="132"/>
                  </a:lnTo>
                  <a:lnTo>
                    <a:pt x="16" y="122"/>
                  </a:lnTo>
                  <a:lnTo>
                    <a:pt x="16" y="12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212"/>
            <p:cNvSpPr>
              <a:spLocks noEditPoints="1"/>
            </p:cNvSpPr>
            <p:nvPr userDrawn="1"/>
          </p:nvSpPr>
          <p:spPr bwMode="auto">
            <a:xfrm>
              <a:off x="1746916" y="3069182"/>
              <a:ext cx="78734" cy="78725"/>
            </a:xfrm>
            <a:custGeom>
              <a:avLst/>
              <a:gdLst>
                <a:gd name="T0" fmla="*/ 0 w 130"/>
                <a:gd name="T1" fmla="*/ 64 h 128"/>
                <a:gd name="T2" fmla="*/ 2 w 130"/>
                <a:gd name="T3" fmla="*/ 52 h 128"/>
                <a:gd name="T4" fmla="*/ 10 w 130"/>
                <a:gd name="T5" fmla="*/ 30 h 128"/>
                <a:gd name="T6" fmla="*/ 28 w 130"/>
                <a:gd name="T7" fmla="*/ 12 h 128"/>
                <a:gd name="T8" fmla="*/ 52 w 130"/>
                <a:gd name="T9" fmla="*/ 2 h 128"/>
                <a:gd name="T10" fmla="*/ 66 w 130"/>
                <a:gd name="T11" fmla="*/ 0 h 128"/>
                <a:gd name="T12" fmla="*/ 92 w 130"/>
                <a:gd name="T13" fmla="*/ 6 h 128"/>
                <a:gd name="T14" fmla="*/ 112 w 130"/>
                <a:gd name="T15" fmla="*/ 20 h 128"/>
                <a:gd name="T16" fmla="*/ 126 w 130"/>
                <a:gd name="T17" fmla="*/ 40 h 128"/>
                <a:gd name="T18" fmla="*/ 130 w 130"/>
                <a:gd name="T19" fmla="*/ 64 h 128"/>
                <a:gd name="T20" fmla="*/ 130 w 130"/>
                <a:gd name="T21" fmla="*/ 64 h 128"/>
                <a:gd name="T22" fmla="*/ 126 w 130"/>
                <a:gd name="T23" fmla="*/ 90 h 128"/>
                <a:gd name="T24" fmla="*/ 112 w 130"/>
                <a:gd name="T25" fmla="*/ 110 h 128"/>
                <a:gd name="T26" fmla="*/ 92 w 130"/>
                <a:gd name="T27" fmla="*/ 124 h 128"/>
                <a:gd name="T28" fmla="*/ 66 w 130"/>
                <a:gd name="T29" fmla="*/ 128 h 128"/>
                <a:gd name="T30" fmla="*/ 52 w 130"/>
                <a:gd name="T31" fmla="*/ 128 h 128"/>
                <a:gd name="T32" fmla="*/ 28 w 130"/>
                <a:gd name="T33" fmla="*/ 118 h 128"/>
                <a:gd name="T34" fmla="*/ 10 w 130"/>
                <a:gd name="T35" fmla="*/ 100 h 128"/>
                <a:gd name="T36" fmla="*/ 2 w 130"/>
                <a:gd name="T37" fmla="*/ 78 h 128"/>
                <a:gd name="T38" fmla="*/ 0 w 130"/>
                <a:gd name="T39" fmla="*/ 66 h 128"/>
                <a:gd name="T40" fmla="*/ 102 w 130"/>
                <a:gd name="T41" fmla="*/ 64 h 128"/>
                <a:gd name="T42" fmla="*/ 102 w 130"/>
                <a:gd name="T43" fmla="*/ 56 h 128"/>
                <a:gd name="T44" fmla="*/ 96 w 130"/>
                <a:gd name="T45" fmla="*/ 42 h 128"/>
                <a:gd name="T46" fmla="*/ 86 w 130"/>
                <a:gd name="T47" fmla="*/ 32 h 128"/>
                <a:gd name="T48" fmla="*/ 72 w 130"/>
                <a:gd name="T49" fmla="*/ 26 h 128"/>
                <a:gd name="T50" fmla="*/ 66 w 130"/>
                <a:gd name="T51" fmla="*/ 26 h 128"/>
                <a:gd name="T52" fmla="*/ 50 w 130"/>
                <a:gd name="T53" fmla="*/ 28 h 128"/>
                <a:gd name="T54" fmla="*/ 38 w 130"/>
                <a:gd name="T55" fmla="*/ 36 h 128"/>
                <a:gd name="T56" fmla="*/ 30 w 130"/>
                <a:gd name="T57" fmla="*/ 50 h 128"/>
                <a:gd name="T58" fmla="*/ 28 w 130"/>
                <a:gd name="T59" fmla="*/ 64 h 128"/>
                <a:gd name="T60" fmla="*/ 28 w 130"/>
                <a:gd name="T61" fmla="*/ 64 h 128"/>
                <a:gd name="T62" fmla="*/ 30 w 130"/>
                <a:gd name="T63" fmla="*/ 80 h 128"/>
                <a:gd name="T64" fmla="*/ 38 w 130"/>
                <a:gd name="T65" fmla="*/ 92 h 128"/>
                <a:gd name="T66" fmla="*/ 50 w 130"/>
                <a:gd name="T67" fmla="*/ 102 h 128"/>
                <a:gd name="T68" fmla="*/ 66 w 130"/>
                <a:gd name="T69" fmla="*/ 104 h 128"/>
                <a:gd name="T70" fmla="*/ 74 w 130"/>
                <a:gd name="T71" fmla="*/ 104 h 128"/>
                <a:gd name="T72" fmla="*/ 88 w 130"/>
                <a:gd name="T73" fmla="*/ 98 h 128"/>
                <a:gd name="T74" fmla="*/ 96 w 130"/>
                <a:gd name="T75" fmla="*/ 86 h 128"/>
                <a:gd name="T76" fmla="*/ 102 w 130"/>
                <a:gd name="T77" fmla="*/ 74 h 128"/>
                <a:gd name="T78" fmla="*/ 102 w 130"/>
                <a:gd name="T79" fmla="*/ 6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" h="128">
                  <a:moveTo>
                    <a:pt x="0" y="66"/>
                  </a:move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close/>
                  <a:moveTo>
                    <a:pt x="102" y="66"/>
                  </a:moveTo>
                  <a:lnTo>
                    <a:pt x="102" y="64"/>
                  </a:lnTo>
                  <a:lnTo>
                    <a:pt x="102" y="64"/>
                  </a:lnTo>
                  <a:lnTo>
                    <a:pt x="102" y="56"/>
                  </a:lnTo>
                  <a:lnTo>
                    <a:pt x="100" y="50"/>
                  </a:lnTo>
                  <a:lnTo>
                    <a:pt x="96" y="42"/>
                  </a:lnTo>
                  <a:lnTo>
                    <a:pt x="92" y="38"/>
                  </a:lnTo>
                  <a:lnTo>
                    <a:pt x="86" y="32"/>
                  </a:lnTo>
                  <a:lnTo>
                    <a:pt x="80" y="28"/>
                  </a:lnTo>
                  <a:lnTo>
                    <a:pt x="72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56" y="26"/>
                  </a:lnTo>
                  <a:lnTo>
                    <a:pt x="50" y="28"/>
                  </a:lnTo>
                  <a:lnTo>
                    <a:pt x="44" y="32"/>
                  </a:lnTo>
                  <a:lnTo>
                    <a:pt x="38" y="36"/>
                  </a:lnTo>
                  <a:lnTo>
                    <a:pt x="34" y="42"/>
                  </a:lnTo>
                  <a:lnTo>
                    <a:pt x="30" y="50"/>
                  </a:lnTo>
                  <a:lnTo>
                    <a:pt x="28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72"/>
                  </a:lnTo>
                  <a:lnTo>
                    <a:pt x="30" y="80"/>
                  </a:lnTo>
                  <a:lnTo>
                    <a:pt x="34" y="86"/>
                  </a:lnTo>
                  <a:lnTo>
                    <a:pt x="38" y="92"/>
                  </a:lnTo>
                  <a:lnTo>
                    <a:pt x="44" y="98"/>
                  </a:lnTo>
                  <a:lnTo>
                    <a:pt x="50" y="102"/>
                  </a:lnTo>
                  <a:lnTo>
                    <a:pt x="58" y="104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74" y="104"/>
                  </a:lnTo>
                  <a:lnTo>
                    <a:pt x="80" y="102"/>
                  </a:lnTo>
                  <a:lnTo>
                    <a:pt x="88" y="98"/>
                  </a:lnTo>
                  <a:lnTo>
                    <a:pt x="92" y="92"/>
                  </a:lnTo>
                  <a:lnTo>
                    <a:pt x="96" y="86"/>
                  </a:lnTo>
                  <a:lnTo>
                    <a:pt x="100" y="80"/>
                  </a:lnTo>
                  <a:lnTo>
                    <a:pt x="102" y="74"/>
                  </a:lnTo>
                  <a:lnTo>
                    <a:pt x="102" y="66"/>
                  </a:lnTo>
                  <a:lnTo>
                    <a:pt x="102" y="6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213"/>
            <p:cNvSpPr>
              <a:spLocks/>
            </p:cNvSpPr>
            <p:nvPr userDrawn="1"/>
          </p:nvSpPr>
          <p:spPr bwMode="auto">
            <a:xfrm>
              <a:off x="1851049" y="3069182"/>
              <a:ext cx="113022" cy="77455"/>
            </a:xfrm>
            <a:custGeom>
              <a:avLst/>
              <a:gdLst>
                <a:gd name="T0" fmla="*/ 0 w 186"/>
                <a:gd name="T1" fmla="*/ 4 h 126"/>
                <a:gd name="T2" fmla="*/ 28 w 186"/>
                <a:gd name="T3" fmla="*/ 4 h 126"/>
                <a:gd name="T4" fmla="*/ 28 w 186"/>
                <a:gd name="T5" fmla="*/ 22 h 126"/>
                <a:gd name="T6" fmla="*/ 28 w 186"/>
                <a:gd name="T7" fmla="*/ 22 h 126"/>
                <a:gd name="T8" fmla="*/ 34 w 186"/>
                <a:gd name="T9" fmla="*/ 14 h 126"/>
                <a:gd name="T10" fmla="*/ 42 w 186"/>
                <a:gd name="T11" fmla="*/ 8 h 126"/>
                <a:gd name="T12" fmla="*/ 52 w 186"/>
                <a:gd name="T13" fmla="*/ 2 h 126"/>
                <a:gd name="T14" fmla="*/ 66 w 186"/>
                <a:gd name="T15" fmla="*/ 0 h 126"/>
                <a:gd name="T16" fmla="*/ 66 w 186"/>
                <a:gd name="T17" fmla="*/ 0 h 126"/>
                <a:gd name="T18" fmla="*/ 78 w 186"/>
                <a:gd name="T19" fmla="*/ 2 h 126"/>
                <a:gd name="T20" fmla="*/ 88 w 186"/>
                <a:gd name="T21" fmla="*/ 6 h 126"/>
                <a:gd name="T22" fmla="*/ 96 w 186"/>
                <a:gd name="T23" fmla="*/ 14 h 126"/>
                <a:gd name="T24" fmla="*/ 102 w 186"/>
                <a:gd name="T25" fmla="*/ 22 h 126"/>
                <a:gd name="T26" fmla="*/ 102 w 186"/>
                <a:gd name="T27" fmla="*/ 22 h 126"/>
                <a:gd name="T28" fmla="*/ 110 w 186"/>
                <a:gd name="T29" fmla="*/ 14 h 126"/>
                <a:gd name="T30" fmla="*/ 120 w 186"/>
                <a:gd name="T31" fmla="*/ 6 h 126"/>
                <a:gd name="T32" fmla="*/ 130 w 186"/>
                <a:gd name="T33" fmla="*/ 2 h 126"/>
                <a:gd name="T34" fmla="*/ 144 w 186"/>
                <a:gd name="T35" fmla="*/ 0 h 126"/>
                <a:gd name="T36" fmla="*/ 144 w 186"/>
                <a:gd name="T37" fmla="*/ 0 h 126"/>
                <a:gd name="T38" fmla="*/ 152 w 186"/>
                <a:gd name="T39" fmla="*/ 2 h 126"/>
                <a:gd name="T40" fmla="*/ 162 w 186"/>
                <a:gd name="T41" fmla="*/ 4 h 126"/>
                <a:gd name="T42" fmla="*/ 168 w 186"/>
                <a:gd name="T43" fmla="*/ 8 h 126"/>
                <a:gd name="T44" fmla="*/ 174 w 186"/>
                <a:gd name="T45" fmla="*/ 14 h 126"/>
                <a:gd name="T46" fmla="*/ 180 w 186"/>
                <a:gd name="T47" fmla="*/ 20 h 126"/>
                <a:gd name="T48" fmla="*/ 184 w 186"/>
                <a:gd name="T49" fmla="*/ 28 h 126"/>
                <a:gd name="T50" fmla="*/ 186 w 186"/>
                <a:gd name="T51" fmla="*/ 38 h 126"/>
                <a:gd name="T52" fmla="*/ 186 w 186"/>
                <a:gd name="T53" fmla="*/ 48 h 126"/>
                <a:gd name="T54" fmla="*/ 186 w 186"/>
                <a:gd name="T55" fmla="*/ 126 h 126"/>
                <a:gd name="T56" fmla="*/ 158 w 186"/>
                <a:gd name="T57" fmla="*/ 126 h 126"/>
                <a:gd name="T58" fmla="*/ 158 w 186"/>
                <a:gd name="T59" fmla="*/ 56 h 126"/>
                <a:gd name="T60" fmla="*/ 158 w 186"/>
                <a:gd name="T61" fmla="*/ 56 h 126"/>
                <a:gd name="T62" fmla="*/ 156 w 186"/>
                <a:gd name="T63" fmla="*/ 44 h 126"/>
                <a:gd name="T64" fmla="*/ 152 w 186"/>
                <a:gd name="T65" fmla="*/ 34 h 126"/>
                <a:gd name="T66" fmla="*/ 144 w 186"/>
                <a:gd name="T67" fmla="*/ 28 h 126"/>
                <a:gd name="T68" fmla="*/ 134 w 186"/>
                <a:gd name="T69" fmla="*/ 26 h 126"/>
                <a:gd name="T70" fmla="*/ 134 w 186"/>
                <a:gd name="T71" fmla="*/ 26 h 126"/>
                <a:gd name="T72" fmla="*/ 122 w 186"/>
                <a:gd name="T73" fmla="*/ 28 h 126"/>
                <a:gd name="T74" fmla="*/ 114 w 186"/>
                <a:gd name="T75" fmla="*/ 34 h 126"/>
                <a:gd name="T76" fmla="*/ 110 w 186"/>
                <a:gd name="T77" fmla="*/ 44 h 126"/>
                <a:gd name="T78" fmla="*/ 108 w 186"/>
                <a:gd name="T79" fmla="*/ 56 h 126"/>
                <a:gd name="T80" fmla="*/ 108 w 186"/>
                <a:gd name="T81" fmla="*/ 126 h 126"/>
                <a:gd name="T82" fmla="*/ 80 w 186"/>
                <a:gd name="T83" fmla="*/ 126 h 126"/>
                <a:gd name="T84" fmla="*/ 80 w 186"/>
                <a:gd name="T85" fmla="*/ 56 h 126"/>
                <a:gd name="T86" fmla="*/ 80 w 186"/>
                <a:gd name="T87" fmla="*/ 56 h 126"/>
                <a:gd name="T88" fmla="*/ 78 w 186"/>
                <a:gd name="T89" fmla="*/ 44 h 126"/>
                <a:gd name="T90" fmla="*/ 72 w 186"/>
                <a:gd name="T91" fmla="*/ 34 h 126"/>
                <a:gd name="T92" fmla="*/ 64 w 186"/>
                <a:gd name="T93" fmla="*/ 28 h 126"/>
                <a:gd name="T94" fmla="*/ 54 w 186"/>
                <a:gd name="T95" fmla="*/ 26 h 126"/>
                <a:gd name="T96" fmla="*/ 54 w 186"/>
                <a:gd name="T97" fmla="*/ 26 h 126"/>
                <a:gd name="T98" fmla="*/ 44 w 186"/>
                <a:gd name="T99" fmla="*/ 28 h 126"/>
                <a:gd name="T100" fmla="*/ 36 w 186"/>
                <a:gd name="T101" fmla="*/ 34 h 126"/>
                <a:gd name="T102" fmla="*/ 30 w 186"/>
                <a:gd name="T103" fmla="*/ 44 h 126"/>
                <a:gd name="T104" fmla="*/ 28 w 186"/>
                <a:gd name="T105" fmla="*/ 56 h 126"/>
                <a:gd name="T106" fmla="*/ 28 w 186"/>
                <a:gd name="T107" fmla="*/ 126 h 126"/>
                <a:gd name="T108" fmla="*/ 0 w 186"/>
                <a:gd name="T109" fmla="*/ 126 h 126"/>
                <a:gd name="T110" fmla="*/ 0 w 186"/>
                <a:gd name="T111" fmla="*/ 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6" h="126">
                  <a:moveTo>
                    <a:pt x="0" y="4"/>
                  </a:moveTo>
                  <a:lnTo>
                    <a:pt x="28" y="4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34" y="14"/>
                  </a:lnTo>
                  <a:lnTo>
                    <a:pt x="42" y="8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8" y="2"/>
                  </a:lnTo>
                  <a:lnTo>
                    <a:pt x="88" y="6"/>
                  </a:lnTo>
                  <a:lnTo>
                    <a:pt x="96" y="14"/>
                  </a:lnTo>
                  <a:lnTo>
                    <a:pt x="102" y="22"/>
                  </a:lnTo>
                  <a:lnTo>
                    <a:pt x="102" y="22"/>
                  </a:lnTo>
                  <a:lnTo>
                    <a:pt x="110" y="14"/>
                  </a:lnTo>
                  <a:lnTo>
                    <a:pt x="120" y="6"/>
                  </a:lnTo>
                  <a:lnTo>
                    <a:pt x="130" y="2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52" y="2"/>
                  </a:lnTo>
                  <a:lnTo>
                    <a:pt x="162" y="4"/>
                  </a:lnTo>
                  <a:lnTo>
                    <a:pt x="168" y="8"/>
                  </a:lnTo>
                  <a:lnTo>
                    <a:pt x="174" y="14"/>
                  </a:lnTo>
                  <a:lnTo>
                    <a:pt x="180" y="20"/>
                  </a:lnTo>
                  <a:lnTo>
                    <a:pt x="184" y="28"/>
                  </a:lnTo>
                  <a:lnTo>
                    <a:pt x="186" y="38"/>
                  </a:lnTo>
                  <a:lnTo>
                    <a:pt x="186" y="48"/>
                  </a:lnTo>
                  <a:lnTo>
                    <a:pt x="186" y="126"/>
                  </a:lnTo>
                  <a:lnTo>
                    <a:pt x="158" y="126"/>
                  </a:lnTo>
                  <a:lnTo>
                    <a:pt x="158" y="56"/>
                  </a:lnTo>
                  <a:lnTo>
                    <a:pt x="158" y="56"/>
                  </a:lnTo>
                  <a:lnTo>
                    <a:pt x="156" y="44"/>
                  </a:lnTo>
                  <a:lnTo>
                    <a:pt x="152" y="34"/>
                  </a:lnTo>
                  <a:lnTo>
                    <a:pt x="144" y="28"/>
                  </a:lnTo>
                  <a:lnTo>
                    <a:pt x="134" y="26"/>
                  </a:lnTo>
                  <a:lnTo>
                    <a:pt x="134" y="26"/>
                  </a:lnTo>
                  <a:lnTo>
                    <a:pt x="122" y="28"/>
                  </a:lnTo>
                  <a:lnTo>
                    <a:pt x="114" y="34"/>
                  </a:lnTo>
                  <a:lnTo>
                    <a:pt x="110" y="44"/>
                  </a:lnTo>
                  <a:lnTo>
                    <a:pt x="108" y="56"/>
                  </a:lnTo>
                  <a:lnTo>
                    <a:pt x="108" y="126"/>
                  </a:lnTo>
                  <a:lnTo>
                    <a:pt x="80" y="12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78" y="44"/>
                  </a:lnTo>
                  <a:lnTo>
                    <a:pt x="72" y="34"/>
                  </a:lnTo>
                  <a:lnTo>
                    <a:pt x="64" y="28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44" y="28"/>
                  </a:lnTo>
                  <a:lnTo>
                    <a:pt x="36" y="34"/>
                  </a:lnTo>
                  <a:lnTo>
                    <a:pt x="30" y="44"/>
                  </a:lnTo>
                  <a:lnTo>
                    <a:pt x="28" y="56"/>
                  </a:lnTo>
                  <a:lnTo>
                    <a:pt x="28" y="126"/>
                  </a:lnTo>
                  <a:lnTo>
                    <a:pt x="0" y="12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214"/>
            <p:cNvSpPr>
              <a:spLocks/>
            </p:cNvSpPr>
            <p:nvPr userDrawn="1"/>
          </p:nvSpPr>
          <p:spPr bwMode="auto">
            <a:xfrm>
              <a:off x="1988199" y="3070452"/>
              <a:ext cx="59686" cy="77454"/>
            </a:xfrm>
            <a:custGeom>
              <a:avLst/>
              <a:gdLst>
                <a:gd name="T0" fmla="*/ 12 w 98"/>
                <a:gd name="T1" fmla="*/ 88 h 126"/>
                <a:gd name="T2" fmla="*/ 22 w 98"/>
                <a:gd name="T3" fmla="*/ 96 h 126"/>
                <a:gd name="T4" fmla="*/ 42 w 98"/>
                <a:gd name="T5" fmla="*/ 104 h 126"/>
                <a:gd name="T6" fmla="*/ 52 w 98"/>
                <a:gd name="T7" fmla="*/ 104 h 126"/>
                <a:gd name="T8" fmla="*/ 66 w 98"/>
                <a:gd name="T9" fmla="*/ 100 h 126"/>
                <a:gd name="T10" fmla="*/ 72 w 98"/>
                <a:gd name="T11" fmla="*/ 90 h 126"/>
                <a:gd name="T12" fmla="*/ 72 w 98"/>
                <a:gd name="T13" fmla="*/ 90 h 126"/>
                <a:gd name="T14" fmla="*/ 70 w 98"/>
                <a:gd name="T15" fmla="*/ 84 h 126"/>
                <a:gd name="T16" fmla="*/ 44 w 98"/>
                <a:gd name="T17" fmla="*/ 74 h 126"/>
                <a:gd name="T18" fmla="*/ 30 w 98"/>
                <a:gd name="T19" fmla="*/ 68 h 126"/>
                <a:gd name="T20" fmla="*/ 12 w 98"/>
                <a:gd name="T21" fmla="*/ 58 h 126"/>
                <a:gd name="T22" fmla="*/ 6 w 98"/>
                <a:gd name="T23" fmla="*/ 46 h 126"/>
                <a:gd name="T24" fmla="*/ 6 w 98"/>
                <a:gd name="T25" fmla="*/ 36 h 126"/>
                <a:gd name="T26" fmla="*/ 6 w 98"/>
                <a:gd name="T27" fmla="*/ 28 h 126"/>
                <a:gd name="T28" fmla="*/ 14 w 98"/>
                <a:gd name="T29" fmla="*/ 14 h 126"/>
                <a:gd name="T30" fmla="*/ 24 w 98"/>
                <a:gd name="T31" fmla="*/ 6 h 126"/>
                <a:gd name="T32" fmla="*/ 40 w 98"/>
                <a:gd name="T33" fmla="*/ 0 h 126"/>
                <a:gd name="T34" fmla="*/ 50 w 98"/>
                <a:gd name="T35" fmla="*/ 0 h 126"/>
                <a:gd name="T36" fmla="*/ 72 w 98"/>
                <a:gd name="T37" fmla="*/ 4 h 126"/>
                <a:gd name="T38" fmla="*/ 94 w 98"/>
                <a:gd name="T39" fmla="*/ 14 h 126"/>
                <a:gd name="T40" fmla="*/ 84 w 98"/>
                <a:gd name="T41" fmla="*/ 34 h 126"/>
                <a:gd name="T42" fmla="*/ 56 w 98"/>
                <a:gd name="T43" fmla="*/ 22 h 126"/>
                <a:gd name="T44" fmla="*/ 48 w 98"/>
                <a:gd name="T45" fmla="*/ 22 h 126"/>
                <a:gd name="T46" fmla="*/ 36 w 98"/>
                <a:gd name="T47" fmla="*/ 26 h 126"/>
                <a:gd name="T48" fmla="*/ 32 w 98"/>
                <a:gd name="T49" fmla="*/ 34 h 126"/>
                <a:gd name="T50" fmla="*/ 32 w 98"/>
                <a:gd name="T51" fmla="*/ 34 h 126"/>
                <a:gd name="T52" fmla="*/ 34 w 98"/>
                <a:gd name="T53" fmla="*/ 40 h 126"/>
                <a:gd name="T54" fmla="*/ 60 w 98"/>
                <a:gd name="T55" fmla="*/ 52 h 126"/>
                <a:gd name="T56" fmla="*/ 72 w 98"/>
                <a:gd name="T57" fmla="*/ 56 h 126"/>
                <a:gd name="T58" fmla="*/ 90 w 98"/>
                <a:gd name="T59" fmla="*/ 68 h 126"/>
                <a:gd name="T60" fmla="*/ 96 w 98"/>
                <a:gd name="T61" fmla="*/ 80 h 126"/>
                <a:gd name="T62" fmla="*/ 98 w 98"/>
                <a:gd name="T63" fmla="*/ 88 h 126"/>
                <a:gd name="T64" fmla="*/ 96 w 98"/>
                <a:gd name="T65" fmla="*/ 96 h 126"/>
                <a:gd name="T66" fmla="*/ 90 w 98"/>
                <a:gd name="T67" fmla="*/ 112 h 126"/>
                <a:gd name="T68" fmla="*/ 78 w 98"/>
                <a:gd name="T69" fmla="*/ 120 h 126"/>
                <a:gd name="T70" fmla="*/ 60 w 98"/>
                <a:gd name="T71" fmla="*/ 126 h 126"/>
                <a:gd name="T72" fmla="*/ 52 w 98"/>
                <a:gd name="T73" fmla="*/ 126 h 126"/>
                <a:gd name="T74" fmla="*/ 24 w 98"/>
                <a:gd name="T75" fmla="*/ 122 h 126"/>
                <a:gd name="T76" fmla="*/ 0 w 98"/>
                <a:gd name="T77" fmla="*/ 108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8" h="126">
                  <a:moveTo>
                    <a:pt x="0" y="108"/>
                  </a:moveTo>
                  <a:lnTo>
                    <a:pt x="12" y="88"/>
                  </a:lnTo>
                  <a:lnTo>
                    <a:pt x="12" y="88"/>
                  </a:lnTo>
                  <a:lnTo>
                    <a:pt x="22" y="96"/>
                  </a:lnTo>
                  <a:lnTo>
                    <a:pt x="32" y="100"/>
                  </a:lnTo>
                  <a:lnTo>
                    <a:pt x="4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60" y="104"/>
                  </a:lnTo>
                  <a:lnTo>
                    <a:pt x="66" y="100"/>
                  </a:lnTo>
                  <a:lnTo>
                    <a:pt x="70" y="96"/>
                  </a:lnTo>
                  <a:lnTo>
                    <a:pt x="72" y="90"/>
                  </a:lnTo>
                  <a:lnTo>
                    <a:pt x="72" y="90"/>
                  </a:lnTo>
                  <a:lnTo>
                    <a:pt x="72" y="90"/>
                  </a:lnTo>
                  <a:lnTo>
                    <a:pt x="70" y="86"/>
                  </a:lnTo>
                  <a:lnTo>
                    <a:pt x="70" y="84"/>
                  </a:lnTo>
                  <a:lnTo>
                    <a:pt x="64" y="80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30" y="68"/>
                  </a:lnTo>
                  <a:lnTo>
                    <a:pt x="18" y="62"/>
                  </a:lnTo>
                  <a:lnTo>
                    <a:pt x="12" y="58"/>
                  </a:lnTo>
                  <a:lnTo>
                    <a:pt x="10" y="52"/>
                  </a:lnTo>
                  <a:lnTo>
                    <a:pt x="6" y="46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6" y="28"/>
                  </a:lnTo>
                  <a:lnTo>
                    <a:pt x="10" y="22"/>
                  </a:lnTo>
                  <a:lnTo>
                    <a:pt x="14" y="14"/>
                  </a:lnTo>
                  <a:lnTo>
                    <a:pt x="18" y="10"/>
                  </a:lnTo>
                  <a:lnTo>
                    <a:pt x="24" y="6"/>
                  </a:lnTo>
                  <a:lnTo>
                    <a:pt x="32" y="2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0" y="0"/>
                  </a:lnTo>
                  <a:lnTo>
                    <a:pt x="72" y="4"/>
                  </a:lnTo>
                  <a:lnTo>
                    <a:pt x="84" y="8"/>
                  </a:lnTo>
                  <a:lnTo>
                    <a:pt x="94" y="14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66" y="24"/>
                  </a:lnTo>
                  <a:lnTo>
                    <a:pt x="56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2" y="22"/>
                  </a:lnTo>
                  <a:lnTo>
                    <a:pt x="36" y="26"/>
                  </a:lnTo>
                  <a:lnTo>
                    <a:pt x="32" y="28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2" y="38"/>
                  </a:lnTo>
                  <a:lnTo>
                    <a:pt x="34" y="40"/>
                  </a:lnTo>
                  <a:lnTo>
                    <a:pt x="40" y="44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72" y="56"/>
                  </a:lnTo>
                  <a:lnTo>
                    <a:pt x="84" y="64"/>
                  </a:lnTo>
                  <a:lnTo>
                    <a:pt x="90" y="68"/>
                  </a:lnTo>
                  <a:lnTo>
                    <a:pt x="94" y="74"/>
                  </a:lnTo>
                  <a:lnTo>
                    <a:pt x="96" y="80"/>
                  </a:lnTo>
                  <a:lnTo>
                    <a:pt x="98" y="88"/>
                  </a:lnTo>
                  <a:lnTo>
                    <a:pt x="98" y="88"/>
                  </a:lnTo>
                  <a:lnTo>
                    <a:pt x="98" y="88"/>
                  </a:lnTo>
                  <a:lnTo>
                    <a:pt x="96" y="96"/>
                  </a:lnTo>
                  <a:lnTo>
                    <a:pt x="94" y="104"/>
                  </a:lnTo>
                  <a:lnTo>
                    <a:pt x="90" y="112"/>
                  </a:lnTo>
                  <a:lnTo>
                    <a:pt x="84" y="116"/>
                  </a:lnTo>
                  <a:lnTo>
                    <a:pt x="78" y="120"/>
                  </a:lnTo>
                  <a:lnTo>
                    <a:pt x="70" y="124"/>
                  </a:lnTo>
                  <a:lnTo>
                    <a:pt x="60" y="126"/>
                  </a:lnTo>
                  <a:lnTo>
                    <a:pt x="52" y="126"/>
                  </a:lnTo>
                  <a:lnTo>
                    <a:pt x="52" y="126"/>
                  </a:lnTo>
                  <a:lnTo>
                    <a:pt x="38" y="126"/>
                  </a:lnTo>
                  <a:lnTo>
                    <a:pt x="24" y="122"/>
                  </a:lnTo>
                  <a:lnTo>
                    <a:pt x="12" y="116"/>
                  </a:lnTo>
                  <a:lnTo>
                    <a:pt x="0" y="10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Rectangle 215"/>
            <p:cNvSpPr>
              <a:spLocks noChangeArrowheads="1"/>
            </p:cNvSpPr>
            <p:nvPr userDrawn="1"/>
          </p:nvSpPr>
          <p:spPr bwMode="auto">
            <a:xfrm>
              <a:off x="2068203" y="3094577"/>
              <a:ext cx="41906" cy="16507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216"/>
            <p:cNvSpPr>
              <a:spLocks/>
            </p:cNvSpPr>
            <p:nvPr userDrawn="1"/>
          </p:nvSpPr>
          <p:spPr bwMode="auto">
            <a:xfrm>
              <a:off x="2130428" y="3042518"/>
              <a:ext cx="45717" cy="104120"/>
            </a:xfrm>
            <a:custGeom>
              <a:avLst/>
              <a:gdLst>
                <a:gd name="T0" fmla="*/ 16 w 76"/>
                <a:gd name="T1" fmla="*/ 72 h 170"/>
                <a:gd name="T2" fmla="*/ 0 w 76"/>
                <a:gd name="T3" fmla="*/ 72 h 170"/>
                <a:gd name="T4" fmla="*/ 0 w 76"/>
                <a:gd name="T5" fmla="*/ 48 h 170"/>
                <a:gd name="T6" fmla="*/ 16 w 76"/>
                <a:gd name="T7" fmla="*/ 48 h 170"/>
                <a:gd name="T8" fmla="*/ 16 w 76"/>
                <a:gd name="T9" fmla="*/ 40 h 170"/>
                <a:gd name="T10" fmla="*/ 16 w 76"/>
                <a:gd name="T11" fmla="*/ 40 h 170"/>
                <a:gd name="T12" fmla="*/ 16 w 76"/>
                <a:gd name="T13" fmla="*/ 30 h 170"/>
                <a:gd name="T14" fmla="*/ 18 w 76"/>
                <a:gd name="T15" fmla="*/ 22 h 170"/>
                <a:gd name="T16" fmla="*/ 22 w 76"/>
                <a:gd name="T17" fmla="*/ 14 h 170"/>
                <a:gd name="T18" fmla="*/ 26 w 76"/>
                <a:gd name="T19" fmla="*/ 8 h 170"/>
                <a:gd name="T20" fmla="*/ 26 w 76"/>
                <a:gd name="T21" fmla="*/ 8 h 170"/>
                <a:gd name="T22" fmla="*/ 30 w 76"/>
                <a:gd name="T23" fmla="*/ 4 h 170"/>
                <a:gd name="T24" fmla="*/ 38 w 76"/>
                <a:gd name="T25" fmla="*/ 2 h 170"/>
                <a:gd name="T26" fmla="*/ 44 w 76"/>
                <a:gd name="T27" fmla="*/ 0 h 170"/>
                <a:gd name="T28" fmla="*/ 54 w 76"/>
                <a:gd name="T29" fmla="*/ 0 h 170"/>
                <a:gd name="T30" fmla="*/ 54 w 76"/>
                <a:gd name="T31" fmla="*/ 0 h 170"/>
                <a:gd name="T32" fmla="*/ 66 w 76"/>
                <a:gd name="T33" fmla="*/ 0 h 170"/>
                <a:gd name="T34" fmla="*/ 76 w 76"/>
                <a:gd name="T35" fmla="*/ 2 h 170"/>
                <a:gd name="T36" fmla="*/ 76 w 76"/>
                <a:gd name="T37" fmla="*/ 26 h 170"/>
                <a:gd name="T38" fmla="*/ 76 w 76"/>
                <a:gd name="T39" fmla="*/ 26 h 170"/>
                <a:gd name="T40" fmla="*/ 68 w 76"/>
                <a:gd name="T41" fmla="*/ 24 h 170"/>
                <a:gd name="T42" fmla="*/ 60 w 76"/>
                <a:gd name="T43" fmla="*/ 24 h 170"/>
                <a:gd name="T44" fmla="*/ 60 w 76"/>
                <a:gd name="T45" fmla="*/ 24 h 170"/>
                <a:gd name="T46" fmla="*/ 52 w 76"/>
                <a:gd name="T47" fmla="*/ 24 h 170"/>
                <a:gd name="T48" fmla="*/ 48 w 76"/>
                <a:gd name="T49" fmla="*/ 28 h 170"/>
                <a:gd name="T50" fmla="*/ 44 w 76"/>
                <a:gd name="T51" fmla="*/ 34 h 170"/>
                <a:gd name="T52" fmla="*/ 44 w 76"/>
                <a:gd name="T53" fmla="*/ 42 h 170"/>
                <a:gd name="T54" fmla="*/ 44 w 76"/>
                <a:gd name="T55" fmla="*/ 48 h 170"/>
                <a:gd name="T56" fmla="*/ 76 w 76"/>
                <a:gd name="T57" fmla="*/ 48 h 170"/>
                <a:gd name="T58" fmla="*/ 76 w 76"/>
                <a:gd name="T59" fmla="*/ 72 h 170"/>
                <a:gd name="T60" fmla="*/ 44 w 76"/>
                <a:gd name="T61" fmla="*/ 72 h 170"/>
                <a:gd name="T62" fmla="*/ 44 w 76"/>
                <a:gd name="T63" fmla="*/ 170 h 170"/>
                <a:gd name="T64" fmla="*/ 16 w 76"/>
                <a:gd name="T65" fmla="*/ 170 h 170"/>
                <a:gd name="T66" fmla="*/ 16 w 76"/>
                <a:gd name="T67" fmla="*/ 7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" h="170">
                  <a:moveTo>
                    <a:pt x="16" y="72"/>
                  </a:moveTo>
                  <a:lnTo>
                    <a:pt x="0" y="72"/>
                  </a:lnTo>
                  <a:lnTo>
                    <a:pt x="0" y="48"/>
                  </a:lnTo>
                  <a:lnTo>
                    <a:pt x="16" y="48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0"/>
                  </a:lnTo>
                  <a:lnTo>
                    <a:pt x="18" y="22"/>
                  </a:lnTo>
                  <a:lnTo>
                    <a:pt x="22" y="14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30" y="4"/>
                  </a:lnTo>
                  <a:lnTo>
                    <a:pt x="38" y="2"/>
                  </a:lnTo>
                  <a:lnTo>
                    <a:pt x="4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6" y="0"/>
                  </a:lnTo>
                  <a:lnTo>
                    <a:pt x="76" y="2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68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52" y="24"/>
                  </a:lnTo>
                  <a:lnTo>
                    <a:pt x="48" y="28"/>
                  </a:lnTo>
                  <a:lnTo>
                    <a:pt x="44" y="34"/>
                  </a:lnTo>
                  <a:lnTo>
                    <a:pt x="44" y="42"/>
                  </a:lnTo>
                  <a:lnTo>
                    <a:pt x="44" y="48"/>
                  </a:lnTo>
                  <a:lnTo>
                    <a:pt x="76" y="48"/>
                  </a:lnTo>
                  <a:lnTo>
                    <a:pt x="76" y="72"/>
                  </a:lnTo>
                  <a:lnTo>
                    <a:pt x="44" y="72"/>
                  </a:lnTo>
                  <a:lnTo>
                    <a:pt x="44" y="170"/>
                  </a:lnTo>
                  <a:lnTo>
                    <a:pt x="16" y="170"/>
                  </a:lnTo>
                  <a:lnTo>
                    <a:pt x="16" y="7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217"/>
            <p:cNvSpPr>
              <a:spLocks noEditPoints="1"/>
            </p:cNvSpPr>
            <p:nvPr userDrawn="1"/>
          </p:nvSpPr>
          <p:spPr bwMode="auto">
            <a:xfrm>
              <a:off x="2192654" y="3069182"/>
              <a:ext cx="78734" cy="78725"/>
            </a:xfrm>
            <a:custGeom>
              <a:avLst/>
              <a:gdLst>
                <a:gd name="T0" fmla="*/ 0 w 130"/>
                <a:gd name="T1" fmla="*/ 64 h 128"/>
                <a:gd name="T2" fmla="*/ 0 w 130"/>
                <a:gd name="T3" fmla="*/ 52 h 128"/>
                <a:gd name="T4" fmla="*/ 10 w 130"/>
                <a:gd name="T5" fmla="*/ 30 h 128"/>
                <a:gd name="T6" fmla="*/ 28 w 130"/>
                <a:gd name="T7" fmla="*/ 12 h 128"/>
                <a:gd name="T8" fmla="*/ 50 w 130"/>
                <a:gd name="T9" fmla="*/ 2 h 128"/>
                <a:gd name="T10" fmla="*/ 64 w 130"/>
                <a:gd name="T11" fmla="*/ 0 h 128"/>
                <a:gd name="T12" fmla="*/ 90 w 130"/>
                <a:gd name="T13" fmla="*/ 6 h 128"/>
                <a:gd name="T14" fmla="*/ 112 w 130"/>
                <a:gd name="T15" fmla="*/ 20 h 128"/>
                <a:gd name="T16" fmla="*/ 124 w 130"/>
                <a:gd name="T17" fmla="*/ 40 h 128"/>
                <a:gd name="T18" fmla="*/ 130 w 130"/>
                <a:gd name="T19" fmla="*/ 64 h 128"/>
                <a:gd name="T20" fmla="*/ 130 w 130"/>
                <a:gd name="T21" fmla="*/ 64 h 128"/>
                <a:gd name="T22" fmla="*/ 124 w 130"/>
                <a:gd name="T23" fmla="*/ 90 h 128"/>
                <a:gd name="T24" fmla="*/ 112 w 130"/>
                <a:gd name="T25" fmla="*/ 110 h 128"/>
                <a:gd name="T26" fmla="*/ 90 w 130"/>
                <a:gd name="T27" fmla="*/ 124 h 128"/>
                <a:gd name="T28" fmla="*/ 64 w 130"/>
                <a:gd name="T29" fmla="*/ 128 h 128"/>
                <a:gd name="T30" fmla="*/ 50 w 130"/>
                <a:gd name="T31" fmla="*/ 128 h 128"/>
                <a:gd name="T32" fmla="*/ 28 w 130"/>
                <a:gd name="T33" fmla="*/ 118 h 128"/>
                <a:gd name="T34" fmla="*/ 10 w 130"/>
                <a:gd name="T35" fmla="*/ 100 h 128"/>
                <a:gd name="T36" fmla="*/ 0 w 130"/>
                <a:gd name="T37" fmla="*/ 78 h 128"/>
                <a:gd name="T38" fmla="*/ 0 w 130"/>
                <a:gd name="T39" fmla="*/ 66 h 128"/>
                <a:gd name="T40" fmla="*/ 102 w 130"/>
                <a:gd name="T41" fmla="*/ 64 h 128"/>
                <a:gd name="T42" fmla="*/ 100 w 130"/>
                <a:gd name="T43" fmla="*/ 56 h 128"/>
                <a:gd name="T44" fmla="*/ 96 w 130"/>
                <a:gd name="T45" fmla="*/ 42 h 128"/>
                <a:gd name="T46" fmla="*/ 86 w 130"/>
                <a:gd name="T47" fmla="*/ 32 h 128"/>
                <a:gd name="T48" fmla="*/ 72 w 130"/>
                <a:gd name="T49" fmla="*/ 26 h 128"/>
                <a:gd name="T50" fmla="*/ 64 w 130"/>
                <a:gd name="T51" fmla="*/ 26 h 128"/>
                <a:gd name="T52" fmla="*/ 48 w 130"/>
                <a:gd name="T53" fmla="*/ 28 h 128"/>
                <a:gd name="T54" fmla="*/ 38 w 130"/>
                <a:gd name="T55" fmla="*/ 36 h 128"/>
                <a:gd name="T56" fmla="*/ 30 w 130"/>
                <a:gd name="T57" fmla="*/ 50 h 128"/>
                <a:gd name="T58" fmla="*/ 28 w 130"/>
                <a:gd name="T59" fmla="*/ 64 h 128"/>
                <a:gd name="T60" fmla="*/ 28 w 130"/>
                <a:gd name="T61" fmla="*/ 64 h 128"/>
                <a:gd name="T62" fmla="*/ 30 w 130"/>
                <a:gd name="T63" fmla="*/ 80 h 128"/>
                <a:gd name="T64" fmla="*/ 38 w 130"/>
                <a:gd name="T65" fmla="*/ 92 h 128"/>
                <a:gd name="T66" fmla="*/ 50 w 130"/>
                <a:gd name="T67" fmla="*/ 102 h 128"/>
                <a:gd name="T68" fmla="*/ 64 w 130"/>
                <a:gd name="T69" fmla="*/ 104 h 128"/>
                <a:gd name="T70" fmla="*/ 72 w 130"/>
                <a:gd name="T71" fmla="*/ 104 h 128"/>
                <a:gd name="T72" fmla="*/ 86 w 130"/>
                <a:gd name="T73" fmla="*/ 98 h 128"/>
                <a:gd name="T74" fmla="*/ 96 w 130"/>
                <a:gd name="T75" fmla="*/ 86 h 128"/>
                <a:gd name="T76" fmla="*/ 100 w 130"/>
                <a:gd name="T77" fmla="*/ 74 h 128"/>
                <a:gd name="T78" fmla="*/ 102 w 130"/>
                <a:gd name="T79" fmla="*/ 6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" h="128">
                  <a:moveTo>
                    <a:pt x="0" y="66"/>
                  </a:move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close/>
                  <a:moveTo>
                    <a:pt x="102" y="66"/>
                  </a:moveTo>
                  <a:lnTo>
                    <a:pt x="102" y="64"/>
                  </a:lnTo>
                  <a:lnTo>
                    <a:pt x="102" y="64"/>
                  </a:lnTo>
                  <a:lnTo>
                    <a:pt x="100" y="56"/>
                  </a:lnTo>
                  <a:lnTo>
                    <a:pt x="98" y="50"/>
                  </a:lnTo>
                  <a:lnTo>
                    <a:pt x="96" y="42"/>
                  </a:lnTo>
                  <a:lnTo>
                    <a:pt x="92" y="38"/>
                  </a:lnTo>
                  <a:lnTo>
                    <a:pt x="86" y="32"/>
                  </a:lnTo>
                  <a:lnTo>
                    <a:pt x="80" y="28"/>
                  </a:lnTo>
                  <a:lnTo>
                    <a:pt x="72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56" y="26"/>
                  </a:lnTo>
                  <a:lnTo>
                    <a:pt x="48" y="28"/>
                  </a:lnTo>
                  <a:lnTo>
                    <a:pt x="42" y="32"/>
                  </a:lnTo>
                  <a:lnTo>
                    <a:pt x="38" y="36"/>
                  </a:lnTo>
                  <a:lnTo>
                    <a:pt x="32" y="42"/>
                  </a:lnTo>
                  <a:lnTo>
                    <a:pt x="30" y="50"/>
                  </a:lnTo>
                  <a:lnTo>
                    <a:pt x="28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72"/>
                  </a:lnTo>
                  <a:lnTo>
                    <a:pt x="30" y="80"/>
                  </a:lnTo>
                  <a:lnTo>
                    <a:pt x="34" y="86"/>
                  </a:lnTo>
                  <a:lnTo>
                    <a:pt x="38" y="92"/>
                  </a:lnTo>
                  <a:lnTo>
                    <a:pt x="44" y="98"/>
                  </a:lnTo>
                  <a:lnTo>
                    <a:pt x="50" y="102"/>
                  </a:lnTo>
                  <a:lnTo>
                    <a:pt x="56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72" y="104"/>
                  </a:lnTo>
                  <a:lnTo>
                    <a:pt x="80" y="102"/>
                  </a:lnTo>
                  <a:lnTo>
                    <a:pt x="86" y="98"/>
                  </a:lnTo>
                  <a:lnTo>
                    <a:pt x="92" y="92"/>
                  </a:lnTo>
                  <a:lnTo>
                    <a:pt x="96" y="86"/>
                  </a:lnTo>
                  <a:lnTo>
                    <a:pt x="100" y="80"/>
                  </a:lnTo>
                  <a:lnTo>
                    <a:pt x="100" y="74"/>
                  </a:lnTo>
                  <a:lnTo>
                    <a:pt x="102" y="66"/>
                  </a:lnTo>
                  <a:lnTo>
                    <a:pt x="102" y="6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18"/>
            <p:cNvSpPr>
              <a:spLocks/>
            </p:cNvSpPr>
            <p:nvPr userDrawn="1"/>
          </p:nvSpPr>
          <p:spPr bwMode="auto">
            <a:xfrm>
              <a:off x="2291706" y="3069182"/>
              <a:ext cx="69844" cy="78725"/>
            </a:xfrm>
            <a:custGeom>
              <a:avLst/>
              <a:gdLst>
                <a:gd name="T0" fmla="*/ 0 w 114"/>
                <a:gd name="T1" fmla="*/ 66 h 128"/>
                <a:gd name="T2" fmla="*/ 0 w 114"/>
                <a:gd name="T3" fmla="*/ 64 h 128"/>
                <a:gd name="T4" fmla="*/ 0 w 114"/>
                <a:gd name="T5" fmla="*/ 64 h 128"/>
                <a:gd name="T6" fmla="*/ 2 w 114"/>
                <a:gd name="T7" fmla="*/ 52 h 128"/>
                <a:gd name="T8" fmla="*/ 4 w 114"/>
                <a:gd name="T9" fmla="*/ 40 h 128"/>
                <a:gd name="T10" fmla="*/ 10 w 114"/>
                <a:gd name="T11" fmla="*/ 30 h 128"/>
                <a:gd name="T12" fmla="*/ 18 w 114"/>
                <a:gd name="T13" fmla="*/ 20 h 128"/>
                <a:gd name="T14" fmla="*/ 28 w 114"/>
                <a:gd name="T15" fmla="*/ 12 h 128"/>
                <a:gd name="T16" fmla="*/ 38 w 114"/>
                <a:gd name="T17" fmla="*/ 6 h 128"/>
                <a:gd name="T18" fmla="*/ 50 w 114"/>
                <a:gd name="T19" fmla="*/ 2 h 128"/>
                <a:gd name="T20" fmla="*/ 64 w 114"/>
                <a:gd name="T21" fmla="*/ 0 h 128"/>
                <a:gd name="T22" fmla="*/ 64 w 114"/>
                <a:gd name="T23" fmla="*/ 0 h 128"/>
                <a:gd name="T24" fmla="*/ 80 w 114"/>
                <a:gd name="T25" fmla="*/ 2 h 128"/>
                <a:gd name="T26" fmla="*/ 92 w 114"/>
                <a:gd name="T27" fmla="*/ 6 h 128"/>
                <a:gd name="T28" fmla="*/ 104 w 114"/>
                <a:gd name="T29" fmla="*/ 14 h 128"/>
                <a:gd name="T30" fmla="*/ 112 w 114"/>
                <a:gd name="T31" fmla="*/ 22 h 128"/>
                <a:gd name="T32" fmla="*/ 96 w 114"/>
                <a:gd name="T33" fmla="*/ 40 h 128"/>
                <a:gd name="T34" fmla="*/ 96 w 114"/>
                <a:gd name="T35" fmla="*/ 40 h 128"/>
                <a:gd name="T36" fmla="*/ 88 w 114"/>
                <a:gd name="T37" fmla="*/ 34 h 128"/>
                <a:gd name="T38" fmla="*/ 82 w 114"/>
                <a:gd name="T39" fmla="*/ 30 h 128"/>
                <a:gd name="T40" fmla="*/ 74 w 114"/>
                <a:gd name="T41" fmla="*/ 26 h 128"/>
                <a:gd name="T42" fmla="*/ 64 w 114"/>
                <a:gd name="T43" fmla="*/ 26 h 128"/>
                <a:gd name="T44" fmla="*/ 64 w 114"/>
                <a:gd name="T45" fmla="*/ 26 h 128"/>
                <a:gd name="T46" fmla="*/ 56 w 114"/>
                <a:gd name="T47" fmla="*/ 26 h 128"/>
                <a:gd name="T48" fmla="*/ 50 w 114"/>
                <a:gd name="T49" fmla="*/ 28 h 128"/>
                <a:gd name="T50" fmla="*/ 44 w 114"/>
                <a:gd name="T51" fmla="*/ 32 h 128"/>
                <a:gd name="T52" fmla="*/ 38 w 114"/>
                <a:gd name="T53" fmla="*/ 36 h 128"/>
                <a:gd name="T54" fmla="*/ 34 w 114"/>
                <a:gd name="T55" fmla="*/ 42 h 128"/>
                <a:gd name="T56" fmla="*/ 30 w 114"/>
                <a:gd name="T57" fmla="*/ 50 h 128"/>
                <a:gd name="T58" fmla="*/ 28 w 114"/>
                <a:gd name="T59" fmla="*/ 56 h 128"/>
                <a:gd name="T60" fmla="*/ 28 w 114"/>
                <a:gd name="T61" fmla="*/ 64 h 128"/>
                <a:gd name="T62" fmla="*/ 28 w 114"/>
                <a:gd name="T63" fmla="*/ 64 h 128"/>
                <a:gd name="T64" fmla="*/ 28 w 114"/>
                <a:gd name="T65" fmla="*/ 64 h 128"/>
                <a:gd name="T66" fmla="*/ 28 w 114"/>
                <a:gd name="T67" fmla="*/ 72 h 128"/>
                <a:gd name="T68" fmla="*/ 30 w 114"/>
                <a:gd name="T69" fmla="*/ 80 h 128"/>
                <a:gd name="T70" fmla="*/ 34 w 114"/>
                <a:gd name="T71" fmla="*/ 86 h 128"/>
                <a:gd name="T72" fmla="*/ 38 w 114"/>
                <a:gd name="T73" fmla="*/ 92 h 128"/>
                <a:gd name="T74" fmla="*/ 44 w 114"/>
                <a:gd name="T75" fmla="*/ 98 h 128"/>
                <a:gd name="T76" fmla="*/ 50 w 114"/>
                <a:gd name="T77" fmla="*/ 102 h 128"/>
                <a:gd name="T78" fmla="*/ 56 w 114"/>
                <a:gd name="T79" fmla="*/ 104 h 128"/>
                <a:gd name="T80" fmla="*/ 64 w 114"/>
                <a:gd name="T81" fmla="*/ 104 h 128"/>
                <a:gd name="T82" fmla="*/ 64 w 114"/>
                <a:gd name="T83" fmla="*/ 104 h 128"/>
                <a:gd name="T84" fmla="*/ 74 w 114"/>
                <a:gd name="T85" fmla="*/ 104 h 128"/>
                <a:gd name="T86" fmla="*/ 82 w 114"/>
                <a:gd name="T87" fmla="*/ 100 h 128"/>
                <a:gd name="T88" fmla="*/ 90 w 114"/>
                <a:gd name="T89" fmla="*/ 96 h 128"/>
                <a:gd name="T90" fmla="*/ 96 w 114"/>
                <a:gd name="T91" fmla="*/ 90 h 128"/>
                <a:gd name="T92" fmla="*/ 114 w 114"/>
                <a:gd name="T93" fmla="*/ 106 h 128"/>
                <a:gd name="T94" fmla="*/ 114 w 114"/>
                <a:gd name="T95" fmla="*/ 106 h 128"/>
                <a:gd name="T96" fmla="*/ 104 w 114"/>
                <a:gd name="T97" fmla="*/ 114 h 128"/>
                <a:gd name="T98" fmla="*/ 92 w 114"/>
                <a:gd name="T99" fmla="*/ 122 h 128"/>
                <a:gd name="T100" fmla="*/ 80 w 114"/>
                <a:gd name="T101" fmla="*/ 128 h 128"/>
                <a:gd name="T102" fmla="*/ 64 w 114"/>
                <a:gd name="T103" fmla="*/ 128 h 128"/>
                <a:gd name="T104" fmla="*/ 64 w 114"/>
                <a:gd name="T105" fmla="*/ 128 h 128"/>
                <a:gd name="T106" fmla="*/ 50 w 114"/>
                <a:gd name="T107" fmla="*/ 128 h 128"/>
                <a:gd name="T108" fmla="*/ 38 w 114"/>
                <a:gd name="T109" fmla="*/ 124 h 128"/>
                <a:gd name="T110" fmla="*/ 28 w 114"/>
                <a:gd name="T111" fmla="*/ 118 h 128"/>
                <a:gd name="T112" fmla="*/ 18 w 114"/>
                <a:gd name="T113" fmla="*/ 110 h 128"/>
                <a:gd name="T114" fmla="*/ 10 w 114"/>
                <a:gd name="T115" fmla="*/ 100 h 128"/>
                <a:gd name="T116" fmla="*/ 4 w 114"/>
                <a:gd name="T117" fmla="*/ 90 h 128"/>
                <a:gd name="T118" fmla="*/ 2 w 114"/>
                <a:gd name="T119" fmla="*/ 78 h 128"/>
                <a:gd name="T120" fmla="*/ 0 w 114"/>
                <a:gd name="T121" fmla="*/ 66 h 128"/>
                <a:gd name="T122" fmla="*/ 0 w 114"/>
                <a:gd name="T123" fmla="*/ 6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4" h="128">
                  <a:moveTo>
                    <a:pt x="0" y="66"/>
                  </a:move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4"/>
                  </a:lnTo>
                  <a:lnTo>
                    <a:pt x="112" y="22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88" y="34"/>
                  </a:lnTo>
                  <a:lnTo>
                    <a:pt x="82" y="30"/>
                  </a:lnTo>
                  <a:lnTo>
                    <a:pt x="74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56" y="26"/>
                  </a:lnTo>
                  <a:lnTo>
                    <a:pt x="50" y="28"/>
                  </a:lnTo>
                  <a:lnTo>
                    <a:pt x="44" y="32"/>
                  </a:lnTo>
                  <a:lnTo>
                    <a:pt x="38" y="36"/>
                  </a:lnTo>
                  <a:lnTo>
                    <a:pt x="34" y="42"/>
                  </a:lnTo>
                  <a:lnTo>
                    <a:pt x="30" y="50"/>
                  </a:lnTo>
                  <a:lnTo>
                    <a:pt x="28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72"/>
                  </a:lnTo>
                  <a:lnTo>
                    <a:pt x="30" y="80"/>
                  </a:lnTo>
                  <a:lnTo>
                    <a:pt x="34" y="86"/>
                  </a:lnTo>
                  <a:lnTo>
                    <a:pt x="38" y="92"/>
                  </a:lnTo>
                  <a:lnTo>
                    <a:pt x="44" y="98"/>
                  </a:lnTo>
                  <a:lnTo>
                    <a:pt x="50" y="102"/>
                  </a:lnTo>
                  <a:lnTo>
                    <a:pt x="56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74" y="104"/>
                  </a:lnTo>
                  <a:lnTo>
                    <a:pt x="82" y="100"/>
                  </a:lnTo>
                  <a:lnTo>
                    <a:pt x="90" y="96"/>
                  </a:lnTo>
                  <a:lnTo>
                    <a:pt x="96" y="90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04" y="114"/>
                  </a:lnTo>
                  <a:lnTo>
                    <a:pt x="92" y="122"/>
                  </a:lnTo>
                  <a:lnTo>
                    <a:pt x="80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19"/>
            <p:cNvSpPr>
              <a:spLocks/>
            </p:cNvSpPr>
            <p:nvPr userDrawn="1"/>
          </p:nvSpPr>
          <p:spPr bwMode="auto">
            <a:xfrm>
              <a:off x="2381869" y="3071722"/>
              <a:ext cx="67305" cy="76185"/>
            </a:xfrm>
            <a:custGeom>
              <a:avLst/>
              <a:gdLst>
                <a:gd name="T0" fmla="*/ 0 w 110"/>
                <a:gd name="T1" fmla="*/ 78 h 124"/>
                <a:gd name="T2" fmla="*/ 0 w 110"/>
                <a:gd name="T3" fmla="*/ 0 h 124"/>
                <a:gd name="T4" fmla="*/ 28 w 110"/>
                <a:gd name="T5" fmla="*/ 0 h 124"/>
                <a:gd name="T6" fmla="*/ 28 w 110"/>
                <a:gd name="T7" fmla="*/ 70 h 124"/>
                <a:gd name="T8" fmla="*/ 28 w 110"/>
                <a:gd name="T9" fmla="*/ 70 h 124"/>
                <a:gd name="T10" fmla="*/ 30 w 110"/>
                <a:gd name="T11" fmla="*/ 82 h 124"/>
                <a:gd name="T12" fmla="*/ 36 w 110"/>
                <a:gd name="T13" fmla="*/ 92 h 124"/>
                <a:gd name="T14" fmla="*/ 44 w 110"/>
                <a:gd name="T15" fmla="*/ 96 h 124"/>
                <a:gd name="T16" fmla="*/ 54 w 110"/>
                <a:gd name="T17" fmla="*/ 98 h 124"/>
                <a:gd name="T18" fmla="*/ 54 w 110"/>
                <a:gd name="T19" fmla="*/ 98 h 124"/>
                <a:gd name="T20" fmla="*/ 66 w 110"/>
                <a:gd name="T21" fmla="*/ 96 h 124"/>
                <a:gd name="T22" fmla="*/ 74 w 110"/>
                <a:gd name="T23" fmla="*/ 90 h 124"/>
                <a:gd name="T24" fmla="*/ 80 w 110"/>
                <a:gd name="T25" fmla="*/ 82 h 124"/>
                <a:gd name="T26" fmla="*/ 82 w 110"/>
                <a:gd name="T27" fmla="*/ 68 h 124"/>
                <a:gd name="T28" fmla="*/ 82 w 110"/>
                <a:gd name="T29" fmla="*/ 0 h 124"/>
                <a:gd name="T30" fmla="*/ 110 w 110"/>
                <a:gd name="T31" fmla="*/ 0 h 124"/>
                <a:gd name="T32" fmla="*/ 110 w 110"/>
                <a:gd name="T33" fmla="*/ 122 h 124"/>
                <a:gd name="T34" fmla="*/ 82 w 110"/>
                <a:gd name="T35" fmla="*/ 122 h 124"/>
                <a:gd name="T36" fmla="*/ 82 w 110"/>
                <a:gd name="T37" fmla="*/ 102 h 124"/>
                <a:gd name="T38" fmla="*/ 82 w 110"/>
                <a:gd name="T39" fmla="*/ 102 h 124"/>
                <a:gd name="T40" fmla="*/ 76 w 110"/>
                <a:gd name="T41" fmla="*/ 112 h 124"/>
                <a:gd name="T42" fmla="*/ 68 w 110"/>
                <a:gd name="T43" fmla="*/ 118 h 124"/>
                <a:gd name="T44" fmla="*/ 58 w 110"/>
                <a:gd name="T45" fmla="*/ 122 h 124"/>
                <a:gd name="T46" fmla="*/ 44 w 110"/>
                <a:gd name="T47" fmla="*/ 124 h 124"/>
                <a:gd name="T48" fmla="*/ 44 w 110"/>
                <a:gd name="T49" fmla="*/ 124 h 124"/>
                <a:gd name="T50" fmla="*/ 34 w 110"/>
                <a:gd name="T51" fmla="*/ 124 h 124"/>
                <a:gd name="T52" fmla="*/ 26 w 110"/>
                <a:gd name="T53" fmla="*/ 122 h 124"/>
                <a:gd name="T54" fmla="*/ 18 w 110"/>
                <a:gd name="T55" fmla="*/ 118 h 124"/>
                <a:gd name="T56" fmla="*/ 12 w 110"/>
                <a:gd name="T57" fmla="*/ 112 h 124"/>
                <a:gd name="T58" fmla="*/ 8 w 110"/>
                <a:gd name="T59" fmla="*/ 104 h 124"/>
                <a:gd name="T60" fmla="*/ 4 w 110"/>
                <a:gd name="T61" fmla="*/ 96 h 124"/>
                <a:gd name="T62" fmla="*/ 2 w 110"/>
                <a:gd name="T63" fmla="*/ 88 h 124"/>
                <a:gd name="T64" fmla="*/ 0 w 110"/>
                <a:gd name="T65" fmla="*/ 78 h 124"/>
                <a:gd name="T66" fmla="*/ 0 w 110"/>
                <a:gd name="T67" fmla="*/ 7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0" h="124">
                  <a:moveTo>
                    <a:pt x="0" y="78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0" y="82"/>
                  </a:lnTo>
                  <a:lnTo>
                    <a:pt x="36" y="92"/>
                  </a:lnTo>
                  <a:lnTo>
                    <a:pt x="44" y="96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66" y="96"/>
                  </a:lnTo>
                  <a:lnTo>
                    <a:pt x="74" y="90"/>
                  </a:lnTo>
                  <a:lnTo>
                    <a:pt x="80" y="82"/>
                  </a:lnTo>
                  <a:lnTo>
                    <a:pt x="82" y="68"/>
                  </a:lnTo>
                  <a:lnTo>
                    <a:pt x="82" y="0"/>
                  </a:lnTo>
                  <a:lnTo>
                    <a:pt x="110" y="0"/>
                  </a:lnTo>
                  <a:lnTo>
                    <a:pt x="110" y="122"/>
                  </a:lnTo>
                  <a:lnTo>
                    <a:pt x="82" y="122"/>
                  </a:lnTo>
                  <a:lnTo>
                    <a:pt x="82" y="102"/>
                  </a:lnTo>
                  <a:lnTo>
                    <a:pt x="82" y="102"/>
                  </a:lnTo>
                  <a:lnTo>
                    <a:pt x="76" y="112"/>
                  </a:lnTo>
                  <a:lnTo>
                    <a:pt x="68" y="118"/>
                  </a:lnTo>
                  <a:lnTo>
                    <a:pt x="58" y="122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34" y="124"/>
                  </a:lnTo>
                  <a:lnTo>
                    <a:pt x="26" y="122"/>
                  </a:lnTo>
                  <a:lnTo>
                    <a:pt x="18" y="118"/>
                  </a:lnTo>
                  <a:lnTo>
                    <a:pt x="12" y="112"/>
                  </a:lnTo>
                  <a:lnTo>
                    <a:pt x="8" y="104"/>
                  </a:lnTo>
                  <a:lnTo>
                    <a:pt x="4" y="96"/>
                  </a:lnTo>
                  <a:lnTo>
                    <a:pt x="2" y="88"/>
                  </a:lnTo>
                  <a:lnTo>
                    <a:pt x="0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Freeform 220"/>
            <p:cNvSpPr>
              <a:spLocks/>
            </p:cNvSpPr>
            <p:nvPr userDrawn="1"/>
          </p:nvSpPr>
          <p:spPr bwMode="auto">
            <a:xfrm>
              <a:off x="2473303" y="3070452"/>
              <a:ext cx="58416" cy="77454"/>
            </a:xfrm>
            <a:custGeom>
              <a:avLst/>
              <a:gdLst>
                <a:gd name="T0" fmla="*/ 12 w 96"/>
                <a:gd name="T1" fmla="*/ 88 h 126"/>
                <a:gd name="T2" fmla="*/ 22 w 96"/>
                <a:gd name="T3" fmla="*/ 96 h 126"/>
                <a:gd name="T4" fmla="*/ 42 w 96"/>
                <a:gd name="T5" fmla="*/ 104 h 126"/>
                <a:gd name="T6" fmla="*/ 52 w 96"/>
                <a:gd name="T7" fmla="*/ 104 h 126"/>
                <a:gd name="T8" fmla="*/ 66 w 96"/>
                <a:gd name="T9" fmla="*/ 100 h 126"/>
                <a:gd name="T10" fmla="*/ 70 w 96"/>
                <a:gd name="T11" fmla="*/ 90 h 126"/>
                <a:gd name="T12" fmla="*/ 70 w 96"/>
                <a:gd name="T13" fmla="*/ 90 h 126"/>
                <a:gd name="T14" fmla="*/ 68 w 96"/>
                <a:gd name="T15" fmla="*/ 84 h 126"/>
                <a:gd name="T16" fmla="*/ 44 w 96"/>
                <a:gd name="T17" fmla="*/ 74 h 126"/>
                <a:gd name="T18" fmla="*/ 30 w 96"/>
                <a:gd name="T19" fmla="*/ 68 h 126"/>
                <a:gd name="T20" fmla="*/ 12 w 96"/>
                <a:gd name="T21" fmla="*/ 58 h 126"/>
                <a:gd name="T22" fmla="*/ 6 w 96"/>
                <a:gd name="T23" fmla="*/ 46 h 126"/>
                <a:gd name="T24" fmla="*/ 6 w 96"/>
                <a:gd name="T25" fmla="*/ 36 h 126"/>
                <a:gd name="T26" fmla="*/ 6 w 96"/>
                <a:gd name="T27" fmla="*/ 28 h 126"/>
                <a:gd name="T28" fmla="*/ 12 w 96"/>
                <a:gd name="T29" fmla="*/ 14 h 126"/>
                <a:gd name="T30" fmla="*/ 24 w 96"/>
                <a:gd name="T31" fmla="*/ 6 h 126"/>
                <a:gd name="T32" fmla="*/ 40 w 96"/>
                <a:gd name="T33" fmla="*/ 0 h 126"/>
                <a:gd name="T34" fmla="*/ 48 w 96"/>
                <a:gd name="T35" fmla="*/ 0 h 126"/>
                <a:gd name="T36" fmla="*/ 72 w 96"/>
                <a:gd name="T37" fmla="*/ 4 h 126"/>
                <a:gd name="T38" fmla="*/ 94 w 96"/>
                <a:gd name="T39" fmla="*/ 14 h 126"/>
                <a:gd name="T40" fmla="*/ 82 w 96"/>
                <a:gd name="T41" fmla="*/ 34 h 126"/>
                <a:gd name="T42" fmla="*/ 56 w 96"/>
                <a:gd name="T43" fmla="*/ 22 h 126"/>
                <a:gd name="T44" fmla="*/ 48 w 96"/>
                <a:gd name="T45" fmla="*/ 22 h 126"/>
                <a:gd name="T46" fmla="*/ 36 w 96"/>
                <a:gd name="T47" fmla="*/ 26 h 126"/>
                <a:gd name="T48" fmla="*/ 32 w 96"/>
                <a:gd name="T49" fmla="*/ 34 h 126"/>
                <a:gd name="T50" fmla="*/ 32 w 96"/>
                <a:gd name="T51" fmla="*/ 34 h 126"/>
                <a:gd name="T52" fmla="*/ 34 w 96"/>
                <a:gd name="T53" fmla="*/ 40 h 126"/>
                <a:gd name="T54" fmla="*/ 58 w 96"/>
                <a:gd name="T55" fmla="*/ 52 h 126"/>
                <a:gd name="T56" fmla="*/ 72 w 96"/>
                <a:gd name="T57" fmla="*/ 56 h 126"/>
                <a:gd name="T58" fmla="*/ 90 w 96"/>
                <a:gd name="T59" fmla="*/ 68 h 126"/>
                <a:gd name="T60" fmla="*/ 96 w 96"/>
                <a:gd name="T61" fmla="*/ 80 h 126"/>
                <a:gd name="T62" fmla="*/ 96 w 96"/>
                <a:gd name="T63" fmla="*/ 88 h 126"/>
                <a:gd name="T64" fmla="*/ 96 w 96"/>
                <a:gd name="T65" fmla="*/ 96 h 126"/>
                <a:gd name="T66" fmla="*/ 90 w 96"/>
                <a:gd name="T67" fmla="*/ 112 h 126"/>
                <a:gd name="T68" fmla="*/ 76 w 96"/>
                <a:gd name="T69" fmla="*/ 120 h 126"/>
                <a:gd name="T70" fmla="*/ 60 w 96"/>
                <a:gd name="T71" fmla="*/ 126 h 126"/>
                <a:gd name="T72" fmla="*/ 52 w 96"/>
                <a:gd name="T73" fmla="*/ 126 h 126"/>
                <a:gd name="T74" fmla="*/ 24 w 96"/>
                <a:gd name="T75" fmla="*/ 122 h 126"/>
                <a:gd name="T76" fmla="*/ 0 w 96"/>
                <a:gd name="T77" fmla="*/ 108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6" h="126">
                  <a:moveTo>
                    <a:pt x="0" y="108"/>
                  </a:moveTo>
                  <a:lnTo>
                    <a:pt x="12" y="88"/>
                  </a:lnTo>
                  <a:lnTo>
                    <a:pt x="12" y="88"/>
                  </a:lnTo>
                  <a:lnTo>
                    <a:pt x="22" y="96"/>
                  </a:lnTo>
                  <a:lnTo>
                    <a:pt x="32" y="100"/>
                  </a:lnTo>
                  <a:lnTo>
                    <a:pt x="4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60" y="104"/>
                  </a:lnTo>
                  <a:lnTo>
                    <a:pt x="66" y="100"/>
                  </a:lnTo>
                  <a:lnTo>
                    <a:pt x="70" y="96"/>
                  </a:lnTo>
                  <a:lnTo>
                    <a:pt x="70" y="90"/>
                  </a:lnTo>
                  <a:lnTo>
                    <a:pt x="70" y="90"/>
                  </a:lnTo>
                  <a:lnTo>
                    <a:pt x="70" y="90"/>
                  </a:lnTo>
                  <a:lnTo>
                    <a:pt x="70" y="86"/>
                  </a:lnTo>
                  <a:lnTo>
                    <a:pt x="68" y="84"/>
                  </a:lnTo>
                  <a:lnTo>
                    <a:pt x="62" y="80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30" y="68"/>
                  </a:lnTo>
                  <a:lnTo>
                    <a:pt x="18" y="62"/>
                  </a:lnTo>
                  <a:lnTo>
                    <a:pt x="12" y="58"/>
                  </a:lnTo>
                  <a:lnTo>
                    <a:pt x="8" y="52"/>
                  </a:lnTo>
                  <a:lnTo>
                    <a:pt x="6" y="46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6" y="28"/>
                  </a:lnTo>
                  <a:lnTo>
                    <a:pt x="8" y="22"/>
                  </a:lnTo>
                  <a:lnTo>
                    <a:pt x="12" y="14"/>
                  </a:lnTo>
                  <a:lnTo>
                    <a:pt x="18" y="10"/>
                  </a:lnTo>
                  <a:lnTo>
                    <a:pt x="24" y="6"/>
                  </a:lnTo>
                  <a:lnTo>
                    <a:pt x="32" y="2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4"/>
                  </a:lnTo>
                  <a:lnTo>
                    <a:pt x="84" y="8"/>
                  </a:lnTo>
                  <a:lnTo>
                    <a:pt x="94" y="14"/>
                  </a:lnTo>
                  <a:lnTo>
                    <a:pt x="82" y="34"/>
                  </a:lnTo>
                  <a:lnTo>
                    <a:pt x="82" y="34"/>
                  </a:lnTo>
                  <a:lnTo>
                    <a:pt x="64" y="24"/>
                  </a:lnTo>
                  <a:lnTo>
                    <a:pt x="56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0" y="22"/>
                  </a:lnTo>
                  <a:lnTo>
                    <a:pt x="36" y="26"/>
                  </a:lnTo>
                  <a:lnTo>
                    <a:pt x="32" y="28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2" y="38"/>
                  </a:lnTo>
                  <a:lnTo>
                    <a:pt x="34" y="40"/>
                  </a:lnTo>
                  <a:lnTo>
                    <a:pt x="40" y="44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72" y="56"/>
                  </a:lnTo>
                  <a:lnTo>
                    <a:pt x="84" y="64"/>
                  </a:lnTo>
                  <a:lnTo>
                    <a:pt x="90" y="68"/>
                  </a:lnTo>
                  <a:lnTo>
                    <a:pt x="94" y="74"/>
                  </a:lnTo>
                  <a:lnTo>
                    <a:pt x="96" y="80"/>
                  </a:lnTo>
                  <a:lnTo>
                    <a:pt x="96" y="88"/>
                  </a:lnTo>
                  <a:lnTo>
                    <a:pt x="96" y="88"/>
                  </a:lnTo>
                  <a:lnTo>
                    <a:pt x="96" y="88"/>
                  </a:lnTo>
                  <a:lnTo>
                    <a:pt x="96" y="96"/>
                  </a:lnTo>
                  <a:lnTo>
                    <a:pt x="94" y="104"/>
                  </a:lnTo>
                  <a:lnTo>
                    <a:pt x="90" y="112"/>
                  </a:lnTo>
                  <a:lnTo>
                    <a:pt x="84" y="116"/>
                  </a:lnTo>
                  <a:lnTo>
                    <a:pt x="76" y="120"/>
                  </a:lnTo>
                  <a:lnTo>
                    <a:pt x="70" y="124"/>
                  </a:lnTo>
                  <a:lnTo>
                    <a:pt x="60" y="126"/>
                  </a:lnTo>
                  <a:lnTo>
                    <a:pt x="52" y="126"/>
                  </a:lnTo>
                  <a:lnTo>
                    <a:pt x="52" y="126"/>
                  </a:lnTo>
                  <a:lnTo>
                    <a:pt x="38" y="126"/>
                  </a:lnTo>
                  <a:lnTo>
                    <a:pt x="24" y="122"/>
                  </a:lnTo>
                  <a:lnTo>
                    <a:pt x="12" y="116"/>
                  </a:lnTo>
                  <a:lnTo>
                    <a:pt x="0" y="10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221"/>
            <p:cNvSpPr>
              <a:spLocks noEditPoints="1"/>
            </p:cNvSpPr>
            <p:nvPr userDrawn="1"/>
          </p:nvSpPr>
          <p:spPr bwMode="auto">
            <a:xfrm>
              <a:off x="2552037" y="3069182"/>
              <a:ext cx="72385" cy="78725"/>
            </a:xfrm>
            <a:custGeom>
              <a:avLst/>
              <a:gdLst>
                <a:gd name="T0" fmla="*/ 0 w 118"/>
                <a:gd name="T1" fmla="*/ 64 h 128"/>
                <a:gd name="T2" fmla="*/ 2 w 118"/>
                <a:gd name="T3" fmla="*/ 52 h 128"/>
                <a:gd name="T4" fmla="*/ 10 w 118"/>
                <a:gd name="T5" fmla="*/ 30 h 128"/>
                <a:gd name="T6" fmla="*/ 26 w 118"/>
                <a:gd name="T7" fmla="*/ 12 h 128"/>
                <a:gd name="T8" fmla="*/ 48 w 118"/>
                <a:gd name="T9" fmla="*/ 2 h 128"/>
                <a:gd name="T10" fmla="*/ 60 w 118"/>
                <a:gd name="T11" fmla="*/ 0 h 128"/>
                <a:gd name="T12" fmla="*/ 86 w 118"/>
                <a:gd name="T13" fmla="*/ 6 h 128"/>
                <a:gd name="T14" fmla="*/ 104 w 118"/>
                <a:gd name="T15" fmla="*/ 20 h 128"/>
                <a:gd name="T16" fmla="*/ 114 w 118"/>
                <a:gd name="T17" fmla="*/ 42 h 128"/>
                <a:gd name="T18" fmla="*/ 118 w 118"/>
                <a:gd name="T19" fmla="*/ 66 h 128"/>
                <a:gd name="T20" fmla="*/ 118 w 118"/>
                <a:gd name="T21" fmla="*/ 74 h 128"/>
                <a:gd name="T22" fmla="*/ 28 w 118"/>
                <a:gd name="T23" fmla="*/ 74 h 128"/>
                <a:gd name="T24" fmla="*/ 36 w 118"/>
                <a:gd name="T25" fmla="*/ 94 h 128"/>
                <a:gd name="T26" fmla="*/ 50 w 118"/>
                <a:gd name="T27" fmla="*/ 104 h 128"/>
                <a:gd name="T28" fmla="*/ 64 w 118"/>
                <a:gd name="T29" fmla="*/ 106 h 128"/>
                <a:gd name="T30" fmla="*/ 82 w 118"/>
                <a:gd name="T31" fmla="*/ 102 h 128"/>
                <a:gd name="T32" fmla="*/ 96 w 118"/>
                <a:gd name="T33" fmla="*/ 92 h 128"/>
                <a:gd name="T34" fmla="*/ 114 w 118"/>
                <a:gd name="T35" fmla="*/ 106 h 128"/>
                <a:gd name="T36" fmla="*/ 92 w 118"/>
                <a:gd name="T37" fmla="*/ 122 h 128"/>
                <a:gd name="T38" fmla="*/ 62 w 118"/>
                <a:gd name="T39" fmla="*/ 128 h 128"/>
                <a:gd name="T40" fmla="*/ 50 w 118"/>
                <a:gd name="T41" fmla="*/ 128 h 128"/>
                <a:gd name="T42" fmla="*/ 28 w 118"/>
                <a:gd name="T43" fmla="*/ 118 h 128"/>
                <a:gd name="T44" fmla="*/ 10 w 118"/>
                <a:gd name="T45" fmla="*/ 102 h 128"/>
                <a:gd name="T46" fmla="*/ 2 w 118"/>
                <a:gd name="T47" fmla="*/ 78 h 128"/>
                <a:gd name="T48" fmla="*/ 0 w 118"/>
                <a:gd name="T49" fmla="*/ 66 h 128"/>
                <a:gd name="T50" fmla="*/ 90 w 118"/>
                <a:gd name="T51" fmla="*/ 56 h 128"/>
                <a:gd name="T52" fmla="*/ 82 w 118"/>
                <a:gd name="T53" fmla="*/ 34 h 128"/>
                <a:gd name="T54" fmla="*/ 72 w 118"/>
                <a:gd name="T55" fmla="*/ 26 h 128"/>
                <a:gd name="T56" fmla="*/ 60 w 118"/>
                <a:gd name="T57" fmla="*/ 24 h 128"/>
                <a:gd name="T58" fmla="*/ 54 w 118"/>
                <a:gd name="T59" fmla="*/ 24 h 128"/>
                <a:gd name="T60" fmla="*/ 38 w 118"/>
                <a:gd name="T61" fmla="*/ 32 h 128"/>
                <a:gd name="T62" fmla="*/ 28 w 118"/>
                <a:gd name="T63" fmla="*/ 5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8" h="128">
                  <a:moveTo>
                    <a:pt x="0" y="66"/>
                  </a:move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6" y="20"/>
                  </a:lnTo>
                  <a:lnTo>
                    <a:pt x="26" y="12"/>
                  </a:lnTo>
                  <a:lnTo>
                    <a:pt x="36" y="6"/>
                  </a:lnTo>
                  <a:lnTo>
                    <a:pt x="48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4" y="2"/>
                  </a:lnTo>
                  <a:lnTo>
                    <a:pt x="86" y="6"/>
                  </a:lnTo>
                  <a:lnTo>
                    <a:pt x="96" y="12"/>
                  </a:lnTo>
                  <a:lnTo>
                    <a:pt x="104" y="20"/>
                  </a:lnTo>
                  <a:lnTo>
                    <a:pt x="110" y="30"/>
                  </a:lnTo>
                  <a:lnTo>
                    <a:pt x="114" y="42"/>
                  </a:lnTo>
                  <a:lnTo>
                    <a:pt x="118" y="54"/>
                  </a:lnTo>
                  <a:lnTo>
                    <a:pt x="118" y="66"/>
                  </a:lnTo>
                  <a:lnTo>
                    <a:pt x="118" y="66"/>
                  </a:lnTo>
                  <a:lnTo>
                    <a:pt x="118" y="74"/>
                  </a:lnTo>
                  <a:lnTo>
                    <a:pt x="28" y="74"/>
                  </a:lnTo>
                  <a:lnTo>
                    <a:pt x="28" y="74"/>
                  </a:lnTo>
                  <a:lnTo>
                    <a:pt x="32" y="88"/>
                  </a:lnTo>
                  <a:lnTo>
                    <a:pt x="36" y="94"/>
                  </a:lnTo>
                  <a:lnTo>
                    <a:pt x="40" y="98"/>
                  </a:lnTo>
                  <a:lnTo>
                    <a:pt x="50" y="104"/>
                  </a:lnTo>
                  <a:lnTo>
                    <a:pt x="64" y="106"/>
                  </a:lnTo>
                  <a:lnTo>
                    <a:pt x="64" y="106"/>
                  </a:lnTo>
                  <a:lnTo>
                    <a:pt x="74" y="104"/>
                  </a:lnTo>
                  <a:lnTo>
                    <a:pt x="82" y="102"/>
                  </a:lnTo>
                  <a:lnTo>
                    <a:pt x="90" y="98"/>
                  </a:lnTo>
                  <a:lnTo>
                    <a:pt x="96" y="92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04" y="116"/>
                  </a:lnTo>
                  <a:lnTo>
                    <a:pt x="92" y="122"/>
                  </a:lnTo>
                  <a:lnTo>
                    <a:pt x="78" y="128"/>
                  </a:lnTo>
                  <a:lnTo>
                    <a:pt x="62" y="128"/>
                  </a:lnTo>
                  <a:lnTo>
                    <a:pt x="62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close/>
                  <a:moveTo>
                    <a:pt x="90" y="56"/>
                  </a:moveTo>
                  <a:lnTo>
                    <a:pt x="90" y="56"/>
                  </a:lnTo>
                  <a:lnTo>
                    <a:pt x="88" y="44"/>
                  </a:lnTo>
                  <a:lnTo>
                    <a:pt x="82" y="34"/>
                  </a:lnTo>
                  <a:lnTo>
                    <a:pt x="78" y="30"/>
                  </a:lnTo>
                  <a:lnTo>
                    <a:pt x="72" y="26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54" y="24"/>
                  </a:lnTo>
                  <a:lnTo>
                    <a:pt x="48" y="26"/>
                  </a:lnTo>
                  <a:lnTo>
                    <a:pt x="38" y="32"/>
                  </a:lnTo>
                  <a:lnTo>
                    <a:pt x="32" y="44"/>
                  </a:lnTo>
                  <a:lnTo>
                    <a:pt x="28" y="56"/>
                  </a:lnTo>
                  <a:lnTo>
                    <a:pt x="90" y="5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222"/>
            <p:cNvSpPr>
              <a:spLocks noEditPoints="1"/>
            </p:cNvSpPr>
            <p:nvPr userDrawn="1"/>
          </p:nvSpPr>
          <p:spPr bwMode="auto">
            <a:xfrm>
              <a:off x="2646010" y="3042518"/>
              <a:ext cx="76194" cy="105389"/>
            </a:xfrm>
            <a:custGeom>
              <a:avLst/>
              <a:gdLst>
                <a:gd name="T0" fmla="*/ 0 w 126"/>
                <a:gd name="T1" fmla="*/ 108 h 172"/>
                <a:gd name="T2" fmla="*/ 0 w 126"/>
                <a:gd name="T3" fmla="*/ 94 h 172"/>
                <a:gd name="T4" fmla="*/ 10 w 126"/>
                <a:gd name="T5" fmla="*/ 70 h 172"/>
                <a:gd name="T6" fmla="*/ 26 w 126"/>
                <a:gd name="T7" fmla="*/ 54 h 172"/>
                <a:gd name="T8" fmla="*/ 46 w 126"/>
                <a:gd name="T9" fmla="*/ 46 h 172"/>
                <a:gd name="T10" fmla="*/ 56 w 126"/>
                <a:gd name="T11" fmla="*/ 44 h 172"/>
                <a:gd name="T12" fmla="*/ 82 w 126"/>
                <a:gd name="T13" fmla="*/ 52 h 172"/>
                <a:gd name="T14" fmla="*/ 98 w 126"/>
                <a:gd name="T15" fmla="*/ 66 h 172"/>
                <a:gd name="T16" fmla="*/ 126 w 126"/>
                <a:gd name="T17" fmla="*/ 0 h 172"/>
                <a:gd name="T18" fmla="*/ 98 w 126"/>
                <a:gd name="T19" fmla="*/ 170 h 172"/>
                <a:gd name="T20" fmla="*/ 98 w 126"/>
                <a:gd name="T21" fmla="*/ 150 h 172"/>
                <a:gd name="T22" fmla="*/ 82 w 126"/>
                <a:gd name="T23" fmla="*/ 166 h 172"/>
                <a:gd name="T24" fmla="*/ 56 w 126"/>
                <a:gd name="T25" fmla="*/ 172 h 172"/>
                <a:gd name="T26" fmla="*/ 46 w 126"/>
                <a:gd name="T27" fmla="*/ 172 h 172"/>
                <a:gd name="T28" fmla="*/ 26 w 126"/>
                <a:gd name="T29" fmla="*/ 164 h 172"/>
                <a:gd name="T30" fmla="*/ 10 w 126"/>
                <a:gd name="T31" fmla="*/ 146 h 172"/>
                <a:gd name="T32" fmla="*/ 0 w 126"/>
                <a:gd name="T33" fmla="*/ 124 h 172"/>
                <a:gd name="T34" fmla="*/ 0 w 126"/>
                <a:gd name="T35" fmla="*/ 108 h 172"/>
                <a:gd name="T36" fmla="*/ 98 w 126"/>
                <a:gd name="T37" fmla="*/ 108 h 172"/>
                <a:gd name="T38" fmla="*/ 98 w 126"/>
                <a:gd name="T39" fmla="*/ 100 h 172"/>
                <a:gd name="T40" fmla="*/ 92 w 126"/>
                <a:gd name="T41" fmla="*/ 86 h 172"/>
                <a:gd name="T42" fmla="*/ 82 w 126"/>
                <a:gd name="T43" fmla="*/ 76 h 172"/>
                <a:gd name="T44" fmla="*/ 70 w 126"/>
                <a:gd name="T45" fmla="*/ 70 h 172"/>
                <a:gd name="T46" fmla="*/ 62 w 126"/>
                <a:gd name="T47" fmla="*/ 70 h 172"/>
                <a:gd name="T48" fmla="*/ 50 w 126"/>
                <a:gd name="T49" fmla="*/ 72 h 172"/>
                <a:gd name="T50" fmla="*/ 38 w 126"/>
                <a:gd name="T51" fmla="*/ 80 h 172"/>
                <a:gd name="T52" fmla="*/ 30 w 126"/>
                <a:gd name="T53" fmla="*/ 92 h 172"/>
                <a:gd name="T54" fmla="*/ 28 w 126"/>
                <a:gd name="T55" fmla="*/ 108 h 172"/>
                <a:gd name="T56" fmla="*/ 28 w 126"/>
                <a:gd name="T57" fmla="*/ 108 h 172"/>
                <a:gd name="T58" fmla="*/ 30 w 126"/>
                <a:gd name="T59" fmla="*/ 126 h 172"/>
                <a:gd name="T60" fmla="*/ 38 w 126"/>
                <a:gd name="T61" fmla="*/ 138 h 172"/>
                <a:gd name="T62" fmla="*/ 50 w 126"/>
                <a:gd name="T63" fmla="*/ 146 h 172"/>
                <a:gd name="T64" fmla="*/ 62 w 126"/>
                <a:gd name="T65" fmla="*/ 148 h 172"/>
                <a:gd name="T66" fmla="*/ 70 w 126"/>
                <a:gd name="T67" fmla="*/ 148 h 172"/>
                <a:gd name="T68" fmla="*/ 82 w 126"/>
                <a:gd name="T69" fmla="*/ 142 h 172"/>
                <a:gd name="T70" fmla="*/ 92 w 126"/>
                <a:gd name="T71" fmla="*/ 132 h 172"/>
                <a:gd name="T72" fmla="*/ 98 w 126"/>
                <a:gd name="T73" fmla="*/ 118 h 172"/>
                <a:gd name="T74" fmla="*/ 98 w 126"/>
                <a:gd name="T75" fmla="*/ 108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6" h="172">
                  <a:moveTo>
                    <a:pt x="0" y="108"/>
                  </a:moveTo>
                  <a:lnTo>
                    <a:pt x="0" y="108"/>
                  </a:lnTo>
                  <a:lnTo>
                    <a:pt x="0" y="108"/>
                  </a:lnTo>
                  <a:lnTo>
                    <a:pt x="0" y="94"/>
                  </a:lnTo>
                  <a:lnTo>
                    <a:pt x="4" y="82"/>
                  </a:lnTo>
                  <a:lnTo>
                    <a:pt x="10" y="70"/>
                  </a:lnTo>
                  <a:lnTo>
                    <a:pt x="16" y="62"/>
                  </a:lnTo>
                  <a:lnTo>
                    <a:pt x="26" y="54"/>
                  </a:lnTo>
                  <a:lnTo>
                    <a:pt x="36" y="50"/>
                  </a:lnTo>
                  <a:lnTo>
                    <a:pt x="46" y="46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70" y="46"/>
                  </a:lnTo>
                  <a:lnTo>
                    <a:pt x="82" y="52"/>
                  </a:lnTo>
                  <a:lnTo>
                    <a:pt x="90" y="58"/>
                  </a:lnTo>
                  <a:lnTo>
                    <a:pt x="98" y="66"/>
                  </a:lnTo>
                  <a:lnTo>
                    <a:pt x="98" y="0"/>
                  </a:lnTo>
                  <a:lnTo>
                    <a:pt x="126" y="0"/>
                  </a:lnTo>
                  <a:lnTo>
                    <a:pt x="126" y="170"/>
                  </a:lnTo>
                  <a:lnTo>
                    <a:pt x="98" y="170"/>
                  </a:lnTo>
                  <a:lnTo>
                    <a:pt x="98" y="150"/>
                  </a:lnTo>
                  <a:lnTo>
                    <a:pt x="98" y="150"/>
                  </a:lnTo>
                  <a:lnTo>
                    <a:pt x="90" y="158"/>
                  </a:lnTo>
                  <a:lnTo>
                    <a:pt x="82" y="166"/>
                  </a:lnTo>
                  <a:lnTo>
                    <a:pt x="70" y="170"/>
                  </a:lnTo>
                  <a:lnTo>
                    <a:pt x="56" y="172"/>
                  </a:lnTo>
                  <a:lnTo>
                    <a:pt x="56" y="172"/>
                  </a:lnTo>
                  <a:lnTo>
                    <a:pt x="46" y="172"/>
                  </a:lnTo>
                  <a:lnTo>
                    <a:pt x="36" y="168"/>
                  </a:lnTo>
                  <a:lnTo>
                    <a:pt x="26" y="164"/>
                  </a:lnTo>
                  <a:lnTo>
                    <a:pt x="18" y="156"/>
                  </a:lnTo>
                  <a:lnTo>
                    <a:pt x="10" y="146"/>
                  </a:lnTo>
                  <a:lnTo>
                    <a:pt x="4" y="136"/>
                  </a:lnTo>
                  <a:lnTo>
                    <a:pt x="0" y="124"/>
                  </a:lnTo>
                  <a:lnTo>
                    <a:pt x="0" y="108"/>
                  </a:lnTo>
                  <a:lnTo>
                    <a:pt x="0" y="108"/>
                  </a:lnTo>
                  <a:close/>
                  <a:moveTo>
                    <a:pt x="98" y="108"/>
                  </a:moveTo>
                  <a:lnTo>
                    <a:pt x="98" y="108"/>
                  </a:lnTo>
                  <a:lnTo>
                    <a:pt x="98" y="108"/>
                  </a:lnTo>
                  <a:lnTo>
                    <a:pt x="98" y="100"/>
                  </a:lnTo>
                  <a:lnTo>
                    <a:pt x="96" y="92"/>
                  </a:lnTo>
                  <a:lnTo>
                    <a:pt x="92" y="86"/>
                  </a:lnTo>
                  <a:lnTo>
                    <a:pt x="88" y="80"/>
                  </a:lnTo>
                  <a:lnTo>
                    <a:pt x="82" y="76"/>
                  </a:lnTo>
                  <a:lnTo>
                    <a:pt x="76" y="72"/>
                  </a:lnTo>
                  <a:lnTo>
                    <a:pt x="70" y="70"/>
                  </a:lnTo>
                  <a:lnTo>
                    <a:pt x="62" y="70"/>
                  </a:lnTo>
                  <a:lnTo>
                    <a:pt x="62" y="70"/>
                  </a:lnTo>
                  <a:lnTo>
                    <a:pt x="56" y="70"/>
                  </a:lnTo>
                  <a:lnTo>
                    <a:pt x="50" y="72"/>
                  </a:lnTo>
                  <a:lnTo>
                    <a:pt x="44" y="76"/>
                  </a:lnTo>
                  <a:lnTo>
                    <a:pt x="38" y="80"/>
                  </a:lnTo>
                  <a:lnTo>
                    <a:pt x="34" y="86"/>
                  </a:lnTo>
                  <a:lnTo>
                    <a:pt x="30" y="92"/>
                  </a:lnTo>
                  <a:lnTo>
                    <a:pt x="28" y="100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18"/>
                  </a:lnTo>
                  <a:lnTo>
                    <a:pt x="30" y="126"/>
                  </a:lnTo>
                  <a:lnTo>
                    <a:pt x="34" y="132"/>
                  </a:lnTo>
                  <a:lnTo>
                    <a:pt x="38" y="138"/>
                  </a:lnTo>
                  <a:lnTo>
                    <a:pt x="44" y="142"/>
                  </a:lnTo>
                  <a:lnTo>
                    <a:pt x="50" y="146"/>
                  </a:lnTo>
                  <a:lnTo>
                    <a:pt x="56" y="148"/>
                  </a:lnTo>
                  <a:lnTo>
                    <a:pt x="62" y="148"/>
                  </a:lnTo>
                  <a:lnTo>
                    <a:pt x="62" y="148"/>
                  </a:lnTo>
                  <a:lnTo>
                    <a:pt x="70" y="148"/>
                  </a:lnTo>
                  <a:lnTo>
                    <a:pt x="76" y="146"/>
                  </a:lnTo>
                  <a:lnTo>
                    <a:pt x="82" y="142"/>
                  </a:lnTo>
                  <a:lnTo>
                    <a:pt x="88" y="138"/>
                  </a:lnTo>
                  <a:lnTo>
                    <a:pt x="92" y="132"/>
                  </a:lnTo>
                  <a:lnTo>
                    <a:pt x="96" y="124"/>
                  </a:lnTo>
                  <a:lnTo>
                    <a:pt x="98" y="118"/>
                  </a:lnTo>
                  <a:lnTo>
                    <a:pt x="98" y="108"/>
                  </a:lnTo>
                  <a:lnTo>
                    <a:pt x="98" y="10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223"/>
            <p:cNvSpPr>
              <a:spLocks noEditPoints="1"/>
            </p:cNvSpPr>
            <p:nvPr userDrawn="1"/>
          </p:nvSpPr>
          <p:spPr bwMode="auto">
            <a:xfrm>
              <a:off x="2798398" y="3070452"/>
              <a:ext cx="67305" cy="77454"/>
            </a:xfrm>
            <a:custGeom>
              <a:avLst/>
              <a:gdLst>
                <a:gd name="T0" fmla="*/ 84 w 112"/>
                <a:gd name="T1" fmla="*/ 108 h 126"/>
                <a:gd name="T2" fmla="*/ 76 w 112"/>
                <a:gd name="T3" fmla="*/ 116 h 126"/>
                <a:gd name="T4" fmla="*/ 56 w 112"/>
                <a:gd name="T5" fmla="*/ 126 h 126"/>
                <a:gd name="T6" fmla="*/ 44 w 112"/>
                <a:gd name="T7" fmla="*/ 126 h 126"/>
                <a:gd name="T8" fmla="*/ 28 w 112"/>
                <a:gd name="T9" fmla="*/ 124 h 126"/>
                <a:gd name="T10" fmla="*/ 14 w 112"/>
                <a:gd name="T11" fmla="*/ 116 h 126"/>
                <a:gd name="T12" fmla="*/ 4 w 112"/>
                <a:gd name="T13" fmla="*/ 104 h 126"/>
                <a:gd name="T14" fmla="*/ 0 w 112"/>
                <a:gd name="T15" fmla="*/ 88 h 126"/>
                <a:gd name="T16" fmla="*/ 0 w 112"/>
                <a:gd name="T17" fmla="*/ 88 h 126"/>
                <a:gd name="T18" fmla="*/ 4 w 112"/>
                <a:gd name="T19" fmla="*/ 70 h 126"/>
                <a:gd name="T20" fmla="*/ 14 w 112"/>
                <a:gd name="T21" fmla="*/ 58 h 126"/>
                <a:gd name="T22" fmla="*/ 30 w 112"/>
                <a:gd name="T23" fmla="*/ 50 h 126"/>
                <a:gd name="T24" fmla="*/ 50 w 112"/>
                <a:gd name="T25" fmla="*/ 48 h 126"/>
                <a:gd name="T26" fmla="*/ 68 w 112"/>
                <a:gd name="T27" fmla="*/ 50 h 126"/>
                <a:gd name="T28" fmla="*/ 84 w 112"/>
                <a:gd name="T29" fmla="*/ 50 h 126"/>
                <a:gd name="T30" fmla="*/ 82 w 112"/>
                <a:gd name="T31" fmla="*/ 40 h 126"/>
                <a:gd name="T32" fmla="*/ 76 w 112"/>
                <a:gd name="T33" fmla="*/ 32 h 126"/>
                <a:gd name="T34" fmla="*/ 54 w 112"/>
                <a:gd name="T35" fmla="*/ 24 h 126"/>
                <a:gd name="T36" fmla="*/ 36 w 112"/>
                <a:gd name="T37" fmla="*/ 26 h 126"/>
                <a:gd name="T38" fmla="*/ 10 w 112"/>
                <a:gd name="T39" fmla="*/ 10 h 126"/>
                <a:gd name="T40" fmla="*/ 32 w 112"/>
                <a:gd name="T41" fmla="*/ 2 h 126"/>
                <a:gd name="T42" fmla="*/ 58 w 112"/>
                <a:gd name="T43" fmla="*/ 0 h 126"/>
                <a:gd name="T44" fmla="*/ 70 w 112"/>
                <a:gd name="T45" fmla="*/ 0 h 126"/>
                <a:gd name="T46" fmla="*/ 90 w 112"/>
                <a:gd name="T47" fmla="*/ 8 h 126"/>
                <a:gd name="T48" fmla="*/ 104 w 112"/>
                <a:gd name="T49" fmla="*/ 20 h 126"/>
                <a:gd name="T50" fmla="*/ 110 w 112"/>
                <a:gd name="T51" fmla="*/ 40 h 126"/>
                <a:gd name="T52" fmla="*/ 112 w 112"/>
                <a:gd name="T53" fmla="*/ 124 h 126"/>
                <a:gd name="T54" fmla="*/ 84 w 112"/>
                <a:gd name="T55" fmla="*/ 72 h 126"/>
                <a:gd name="T56" fmla="*/ 72 w 112"/>
                <a:gd name="T57" fmla="*/ 70 h 126"/>
                <a:gd name="T58" fmla="*/ 56 w 112"/>
                <a:gd name="T59" fmla="*/ 68 h 126"/>
                <a:gd name="T60" fmla="*/ 36 w 112"/>
                <a:gd name="T61" fmla="*/ 72 h 126"/>
                <a:gd name="T62" fmla="*/ 28 w 112"/>
                <a:gd name="T63" fmla="*/ 86 h 126"/>
                <a:gd name="T64" fmla="*/ 28 w 112"/>
                <a:gd name="T65" fmla="*/ 88 h 126"/>
                <a:gd name="T66" fmla="*/ 34 w 112"/>
                <a:gd name="T67" fmla="*/ 100 h 126"/>
                <a:gd name="T68" fmla="*/ 52 w 112"/>
                <a:gd name="T69" fmla="*/ 106 h 126"/>
                <a:gd name="T70" fmla="*/ 64 w 112"/>
                <a:gd name="T71" fmla="*/ 104 h 126"/>
                <a:gd name="T72" fmla="*/ 82 w 112"/>
                <a:gd name="T73" fmla="*/ 90 h 126"/>
                <a:gd name="T74" fmla="*/ 84 w 112"/>
                <a:gd name="T75" fmla="*/ 8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2" h="126">
                  <a:moveTo>
                    <a:pt x="84" y="124"/>
                  </a:moveTo>
                  <a:lnTo>
                    <a:pt x="84" y="108"/>
                  </a:lnTo>
                  <a:lnTo>
                    <a:pt x="84" y="108"/>
                  </a:lnTo>
                  <a:lnTo>
                    <a:pt x="76" y="116"/>
                  </a:lnTo>
                  <a:lnTo>
                    <a:pt x="68" y="122"/>
                  </a:lnTo>
                  <a:lnTo>
                    <a:pt x="56" y="126"/>
                  </a:lnTo>
                  <a:lnTo>
                    <a:pt x="44" y="126"/>
                  </a:lnTo>
                  <a:lnTo>
                    <a:pt x="44" y="126"/>
                  </a:lnTo>
                  <a:lnTo>
                    <a:pt x="36" y="126"/>
                  </a:lnTo>
                  <a:lnTo>
                    <a:pt x="28" y="124"/>
                  </a:lnTo>
                  <a:lnTo>
                    <a:pt x="20" y="120"/>
                  </a:lnTo>
                  <a:lnTo>
                    <a:pt x="14" y="116"/>
                  </a:lnTo>
                  <a:lnTo>
                    <a:pt x="8" y="112"/>
                  </a:lnTo>
                  <a:lnTo>
                    <a:pt x="4" y="104"/>
                  </a:lnTo>
                  <a:lnTo>
                    <a:pt x="2" y="9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" y="78"/>
                  </a:lnTo>
                  <a:lnTo>
                    <a:pt x="4" y="70"/>
                  </a:lnTo>
                  <a:lnTo>
                    <a:pt x="8" y="64"/>
                  </a:lnTo>
                  <a:lnTo>
                    <a:pt x="14" y="58"/>
                  </a:lnTo>
                  <a:lnTo>
                    <a:pt x="22" y="54"/>
                  </a:lnTo>
                  <a:lnTo>
                    <a:pt x="30" y="50"/>
                  </a:lnTo>
                  <a:lnTo>
                    <a:pt x="40" y="48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68" y="50"/>
                  </a:lnTo>
                  <a:lnTo>
                    <a:pt x="84" y="54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2" y="40"/>
                  </a:lnTo>
                  <a:lnTo>
                    <a:pt x="80" y="36"/>
                  </a:lnTo>
                  <a:lnTo>
                    <a:pt x="76" y="32"/>
                  </a:lnTo>
                  <a:lnTo>
                    <a:pt x="66" y="26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36" y="26"/>
                  </a:lnTo>
                  <a:lnTo>
                    <a:pt x="18" y="3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32" y="2"/>
                  </a:lnTo>
                  <a:lnTo>
                    <a:pt x="44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70" y="0"/>
                  </a:lnTo>
                  <a:lnTo>
                    <a:pt x="82" y="4"/>
                  </a:lnTo>
                  <a:lnTo>
                    <a:pt x="90" y="8"/>
                  </a:lnTo>
                  <a:lnTo>
                    <a:pt x="98" y="14"/>
                  </a:lnTo>
                  <a:lnTo>
                    <a:pt x="104" y="20"/>
                  </a:lnTo>
                  <a:lnTo>
                    <a:pt x="108" y="30"/>
                  </a:lnTo>
                  <a:lnTo>
                    <a:pt x="110" y="40"/>
                  </a:lnTo>
                  <a:lnTo>
                    <a:pt x="112" y="52"/>
                  </a:lnTo>
                  <a:lnTo>
                    <a:pt x="112" y="124"/>
                  </a:lnTo>
                  <a:lnTo>
                    <a:pt x="84" y="124"/>
                  </a:lnTo>
                  <a:close/>
                  <a:moveTo>
                    <a:pt x="84" y="72"/>
                  </a:moveTo>
                  <a:lnTo>
                    <a:pt x="84" y="72"/>
                  </a:lnTo>
                  <a:lnTo>
                    <a:pt x="72" y="70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44" y="70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8" y="86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30" y="94"/>
                  </a:lnTo>
                  <a:lnTo>
                    <a:pt x="34" y="100"/>
                  </a:lnTo>
                  <a:lnTo>
                    <a:pt x="42" y="104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64" y="104"/>
                  </a:lnTo>
                  <a:lnTo>
                    <a:pt x="74" y="98"/>
                  </a:lnTo>
                  <a:lnTo>
                    <a:pt x="82" y="90"/>
                  </a:lnTo>
                  <a:lnTo>
                    <a:pt x="84" y="86"/>
                  </a:lnTo>
                  <a:lnTo>
                    <a:pt x="84" y="80"/>
                  </a:lnTo>
                  <a:lnTo>
                    <a:pt x="84" y="7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224"/>
            <p:cNvSpPr>
              <a:spLocks noEditPoints="1"/>
            </p:cNvSpPr>
            <p:nvPr userDrawn="1"/>
          </p:nvSpPr>
          <p:spPr bwMode="auto">
            <a:xfrm>
              <a:off x="2893642" y="3069182"/>
              <a:ext cx="77464" cy="100311"/>
            </a:xfrm>
            <a:custGeom>
              <a:avLst/>
              <a:gdLst>
                <a:gd name="T0" fmla="*/ 28 w 126"/>
                <a:gd name="T1" fmla="*/ 4 h 164"/>
                <a:gd name="T2" fmla="*/ 28 w 126"/>
                <a:gd name="T3" fmla="*/ 24 h 164"/>
                <a:gd name="T4" fmla="*/ 46 w 126"/>
                <a:gd name="T5" fmla="*/ 8 h 164"/>
                <a:gd name="T6" fmla="*/ 70 w 126"/>
                <a:gd name="T7" fmla="*/ 0 h 164"/>
                <a:gd name="T8" fmla="*/ 80 w 126"/>
                <a:gd name="T9" fmla="*/ 2 h 164"/>
                <a:gd name="T10" fmla="*/ 100 w 126"/>
                <a:gd name="T11" fmla="*/ 10 h 164"/>
                <a:gd name="T12" fmla="*/ 116 w 126"/>
                <a:gd name="T13" fmla="*/ 26 h 164"/>
                <a:gd name="T14" fmla="*/ 126 w 126"/>
                <a:gd name="T15" fmla="*/ 50 h 164"/>
                <a:gd name="T16" fmla="*/ 126 w 126"/>
                <a:gd name="T17" fmla="*/ 64 h 164"/>
                <a:gd name="T18" fmla="*/ 126 w 126"/>
                <a:gd name="T19" fmla="*/ 80 h 164"/>
                <a:gd name="T20" fmla="*/ 116 w 126"/>
                <a:gd name="T21" fmla="*/ 102 h 164"/>
                <a:gd name="T22" fmla="*/ 100 w 126"/>
                <a:gd name="T23" fmla="*/ 120 h 164"/>
                <a:gd name="T24" fmla="*/ 80 w 126"/>
                <a:gd name="T25" fmla="*/ 128 h 164"/>
                <a:gd name="T26" fmla="*/ 70 w 126"/>
                <a:gd name="T27" fmla="*/ 128 h 164"/>
                <a:gd name="T28" fmla="*/ 44 w 126"/>
                <a:gd name="T29" fmla="*/ 122 h 164"/>
                <a:gd name="T30" fmla="*/ 28 w 126"/>
                <a:gd name="T31" fmla="*/ 106 h 164"/>
                <a:gd name="T32" fmla="*/ 0 w 126"/>
                <a:gd name="T33" fmla="*/ 164 h 164"/>
                <a:gd name="T34" fmla="*/ 98 w 126"/>
                <a:gd name="T35" fmla="*/ 64 h 164"/>
                <a:gd name="T36" fmla="*/ 98 w 126"/>
                <a:gd name="T37" fmla="*/ 64 h 164"/>
                <a:gd name="T38" fmla="*/ 96 w 126"/>
                <a:gd name="T39" fmla="*/ 48 h 164"/>
                <a:gd name="T40" fmla="*/ 88 w 126"/>
                <a:gd name="T41" fmla="*/ 36 h 164"/>
                <a:gd name="T42" fmla="*/ 76 w 126"/>
                <a:gd name="T43" fmla="*/ 28 h 164"/>
                <a:gd name="T44" fmla="*/ 64 w 126"/>
                <a:gd name="T45" fmla="*/ 26 h 164"/>
                <a:gd name="T46" fmla="*/ 56 w 126"/>
                <a:gd name="T47" fmla="*/ 26 h 164"/>
                <a:gd name="T48" fmla="*/ 44 w 126"/>
                <a:gd name="T49" fmla="*/ 32 h 164"/>
                <a:gd name="T50" fmla="*/ 34 w 126"/>
                <a:gd name="T51" fmla="*/ 42 h 164"/>
                <a:gd name="T52" fmla="*/ 28 w 126"/>
                <a:gd name="T53" fmla="*/ 56 h 164"/>
                <a:gd name="T54" fmla="*/ 28 w 126"/>
                <a:gd name="T55" fmla="*/ 64 h 164"/>
                <a:gd name="T56" fmla="*/ 28 w 126"/>
                <a:gd name="T57" fmla="*/ 74 h 164"/>
                <a:gd name="T58" fmla="*/ 34 w 126"/>
                <a:gd name="T59" fmla="*/ 88 h 164"/>
                <a:gd name="T60" fmla="*/ 44 w 126"/>
                <a:gd name="T61" fmla="*/ 98 h 164"/>
                <a:gd name="T62" fmla="*/ 56 w 126"/>
                <a:gd name="T63" fmla="*/ 104 h 164"/>
                <a:gd name="T64" fmla="*/ 64 w 126"/>
                <a:gd name="T65" fmla="*/ 104 h 164"/>
                <a:gd name="T66" fmla="*/ 76 w 126"/>
                <a:gd name="T67" fmla="*/ 102 h 164"/>
                <a:gd name="T68" fmla="*/ 88 w 126"/>
                <a:gd name="T69" fmla="*/ 94 h 164"/>
                <a:gd name="T70" fmla="*/ 96 w 126"/>
                <a:gd name="T71" fmla="*/ 82 h 164"/>
                <a:gd name="T72" fmla="*/ 98 w 126"/>
                <a:gd name="T73" fmla="*/ 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6" h="164">
                  <a:moveTo>
                    <a:pt x="0" y="4"/>
                  </a:moveTo>
                  <a:lnTo>
                    <a:pt x="28" y="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36" y="14"/>
                  </a:lnTo>
                  <a:lnTo>
                    <a:pt x="46" y="8"/>
                  </a:lnTo>
                  <a:lnTo>
                    <a:pt x="56" y="2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80" y="2"/>
                  </a:lnTo>
                  <a:lnTo>
                    <a:pt x="90" y="6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6" y="26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6" y="64"/>
                  </a:lnTo>
                  <a:lnTo>
                    <a:pt x="126" y="64"/>
                  </a:lnTo>
                  <a:lnTo>
                    <a:pt x="126" y="64"/>
                  </a:lnTo>
                  <a:lnTo>
                    <a:pt x="126" y="80"/>
                  </a:lnTo>
                  <a:lnTo>
                    <a:pt x="122" y="92"/>
                  </a:lnTo>
                  <a:lnTo>
                    <a:pt x="116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2" y="124"/>
                  </a:lnTo>
                  <a:lnTo>
                    <a:pt x="80" y="128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56" y="126"/>
                  </a:lnTo>
                  <a:lnTo>
                    <a:pt x="44" y="122"/>
                  </a:lnTo>
                  <a:lnTo>
                    <a:pt x="36" y="116"/>
                  </a:lnTo>
                  <a:lnTo>
                    <a:pt x="28" y="106"/>
                  </a:lnTo>
                  <a:lnTo>
                    <a:pt x="28" y="164"/>
                  </a:lnTo>
                  <a:lnTo>
                    <a:pt x="0" y="164"/>
                  </a:lnTo>
                  <a:lnTo>
                    <a:pt x="0" y="4"/>
                  </a:lnTo>
                  <a:close/>
                  <a:moveTo>
                    <a:pt x="98" y="64"/>
                  </a:moveTo>
                  <a:lnTo>
                    <a:pt x="98" y="64"/>
                  </a:lnTo>
                  <a:lnTo>
                    <a:pt x="98" y="64"/>
                  </a:lnTo>
                  <a:lnTo>
                    <a:pt x="98" y="56"/>
                  </a:lnTo>
                  <a:lnTo>
                    <a:pt x="96" y="48"/>
                  </a:lnTo>
                  <a:lnTo>
                    <a:pt x="92" y="42"/>
                  </a:lnTo>
                  <a:lnTo>
                    <a:pt x="88" y="36"/>
                  </a:lnTo>
                  <a:lnTo>
                    <a:pt x="82" y="32"/>
                  </a:lnTo>
                  <a:lnTo>
                    <a:pt x="76" y="28"/>
                  </a:lnTo>
                  <a:lnTo>
                    <a:pt x="70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56" y="26"/>
                  </a:lnTo>
                  <a:lnTo>
                    <a:pt x="50" y="28"/>
                  </a:lnTo>
                  <a:lnTo>
                    <a:pt x="44" y="32"/>
                  </a:lnTo>
                  <a:lnTo>
                    <a:pt x="38" y="36"/>
                  </a:lnTo>
                  <a:lnTo>
                    <a:pt x="34" y="42"/>
                  </a:lnTo>
                  <a:lnTo>
                    <a:pt x="30" y="48"/>
                  </a:lnTo>
                  <a:lnTo>
                    <a:pt x="28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74"/>
                  </a:lnTo>
                  <a:lnTo>
                    <a:pt x="30" y="82"/>
                  </a:lnTo>
                  <a:lnTo>
                    <a:pt x="34" y="88"/>
                  </a:lnTo>
                  <a:lnTo>
                    <a:pt x="38" y="94"/>
                  </a:lnTo>
                  <a:lnTo>
                    <a:pt x="44" y="98"/>
                  </a:lnTo>
                  <a:lnTo>
                    <a:pt x="50" y="102"/>
                  </a:lnTo>
                  <a:lnTo>
                    <a:pt x="56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70" y="104"/>
                  </a:lnTo>
                  <a:lnTo>
                    <a:pt x="76" y="102"/>
                  </a:lnTo>
                  <a:lnTo>
                    <a:pt x="82" y="98"/>
                  </a:lnTo>
                  <a:lnTo>
                    <a:pt x="88" y="94"/>
                  </a:lnTo>
                  <a:lnTo>
                    <a:pt x="92" y="88"/>
                  </a:lnTo>
                  <a:lnTo>
                    <a:pt x="96" y="82"/>
                  </a:lnTo>
                  <a:lnTo>
                    <a:pt x="98" y="74"/>
                  </a:lnTo>
                  <a:lnTo>
                    <a:pt x="98" y="64"/>
                  </a:lnTo>
                  <a:lnTo>
                    <a:pt x="98" y="6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225"/>
            <p:cNvSpPr>
              <a:spLocks noEditPoints="1"/>
            </p:cNvSpPr>
            <p:nvPr userDrawn="1"/>
          </p:nvSpPr>
          <p:spPr bwMode="auto">
            <a:xfrm>
              <a:off x="2996504" y="3069182"/>
              <a:ext cx="77465" cy="100311"/>
            </a:xfrm>
            <a:custGeom>
              <a:avLst/>
              <a:gdLst>
                <a:gd name="T0" fmla="*/ 28 w 128"/>
                <a:gd name="T1" fmla="*/ 4 h 164"/>
                <a:gd name="T2" fmla="*/ 28 w 128"/>
                <a:gd name="T3" fmla="*/ 24 h 164"/>
                <a:gd name="T4" fmla="*/ 46 w 128"/>
                <a:gd name="T5" fmla="*/ 8 h 164"/>
                <a:gd name="T6" fmla="*/ 70 w 128"/>
                <a:gd name="T7" fmla="*/ 0 h 164"/>
                <a:gd name="T8" fmla="*/ 82 w 128"/>
                <a:gd name="T9" fmla="*/ 2 h 164"/>
                <a:gd name="T10" fmla="*/ 102 w 128"/>
                <a:gd name="T11" fmla="*/ 10 h 164"/>
                <a:gd name="T12" fmla="*/ 118 w 128"/>
                <a:gd name="T13" fmla="*/ 26 h 164"/>
                <a:gd name="T14" fmla="*/ 126 w 128"/>
                <a:gd name="T15" fmla="*/ 50 h 164"/>
                <a:gd name="T16" fmla="*/ 128 w 128"/>
                <a:gd name="T17" fmla="*/ 64 h 164"/>
                <a:gd name="T18" fmla="*/ 126 w 128"/>
                <a:gd name="T19" fmla="*/ 80 h 164"/>
                <a:gd name="T20" fmla="*/ 118 w 128"/>
                <a:gd name="T21" fmla="*/ 102 h 164"/>
                <a:gd name="T22" fmla="*/ 102 w 128"/>
                <a:gd name="T23" fmla="*/ 120 h 164"/>
                <a:gd name="T24" fmla="*/ 82 w 128"/>
                <a:gd name="T25" fmla="*/ 128 h 164"/>
                <a:gd name="T26" fmla="*/ 70 w 128"/>
                <a:gd name="T27" fmla="*/ 128 h 164"/>
                <a:gd name="T28" fmla="*/ 46 w 128"/>
                <a:gd name="T29" fmla="*/ 122 h 164"/>
                <a:gd name="T30" fmla="*/ 28 w 128"/>
                <a:gd name="T31" fmla="*/ 106 h 164"/>
                <a:gd name="T32" fmla="*/ 0 w 128"/>
                <a:gd name="T33" fmla="*/ 164 h 164"/>
                <a:gd name="T34" fmla="*/ 100 w 128"/>
                <a:gd name="T35" fmla="*/ 64 h 164"/>
                <a:gd name="T36" fmla="*/ 100 w 128"/>
                <a:gd name="T37" fmla="*/ 64 h 164"/>
                <a:gd name="T38" fmla="*/ 96 w 128"/>
                <a:gd name="T39" fmla="*/ 48 h 164"/>
                <a:gd name="T40" fmla="*/ 88 w 128"/>
                <a:gd name="T41" fmla="*/ 36 h 164"/>
                <a:gd name="T42" fmla="*/ 78 w 128"/>
                <a:gd name="T43" fmla="*/ 28 h 164"/>
                <a:gd name="T44" fmla="*/ 64 w 128"/>
                <a:gd name="T45" fmla="*/ 26 h 164"/>
                <a:gd name="T46" fmla="*/ 56 w 128"/>
                <a:gd name="T47" fmla="*/ 26 h 164"/>
                <a:gd name="T48" fmla="*/ 44 w 128"/>
                <a:gd name="T49" fmla="*/ 32 h 164"/>
                <a:gd name="T50" fmla="*/ 34 w 128"/>
                <a:gd name="T51" fmla="*/ 42 h 164"/>
                <a:gd name="T52" fmla="*/ 28 w 128"/>
                <a:gd name="T53" fmla="*/ 56 h 164"/>
                <a:gd name="T54" fmla="*/ 28 w 128"/>
                <a:gd name="T55" fmla="*/ 64 h 164"/>
                <a:gd name="T56" fmla="*/ 28 w 128"/>
                <a:gd name="T57" fmla="*/ 74 h 164"/>
                <a:gd name="T58" fmla="*/ 34 w 128"/>
                <a:gd name="T59" fmla="*/ 88 h 164"/>
                <a:gd name="T60" fmla="*/ 44 w 128"/>
                <a:gd name="T61" fmla="*/ 98 h 164"/>
                <a:gd name="T62" fmla="*/ 56 w 128"/>
                <a:gd name="T63" fmla="*/ 104 h 164"/>
                <a:gd name="T64" fmla="*/ 64 w 128"/>
                <a:gd name="T65" fmla="*/ 104 h 164"/>
                <a:gd name="T66" fmla="*/ 78 w 128"/>
                <a:gd name="T67" fmla="*/ 102 h 164"/>
                <a:gd name="T68" fmla="*/ 88 w 128"/>
                <a:gd name="T69" fmla="*/ 94 h 164"/>
                <a:gd name="T70" fmla="*/ 96 w 128"/>
                <a:gd name="T71" fmla="*/ 82 h 164"/>
                <a:gd name="T72" fmla="*/ 100 w 128"/>
                <a:gd name="T73" fmla="*/ 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64">
                  <a:moveTo>
                    <a:pt x="0" y="4"/>
                  </a:moveTo>
                  <a:lnTo>
                    <a:pt x="28" y="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36" y="14"/>
                  </a:lnTo>
                  <a:lnTo>
                    <a:pt x="46" y="8"/>
                  </a:lnTo>
                  <a:lnTo>
                    <a:pt x="56" y="2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82" y="2"/>
                  </a:lnTo>
                  <a:lnTo>
                    <a:pt x="92" y="6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6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80"/>
                  </a:lnTo>
                  <a:lnTo>
                    <a:pt x="122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2" y="124"/>
                  </a:lnTo>
                  <a:lnTo>
                    <a:pt x="82" y="128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56" y="126"/>
                  </a:lnTo>
                  <a:lnTo>
                    <a:pt x="46" y="122"/>
                  </a:lnTo>
                  <a:lnTo>
                    <a:pt x="36" y="116"/>
                  </a:lnTo>
                  <a:lnTo>
                    <a:pt x="28" y="106"/>
                  </a:lnTo>
                  <a:lnTo>
                    <a:pt x="28" y="164"/>
                  </a:lnTo>
                  <a:lnTo>
                    <a:pt x="0" y="164"/>
                  </a:lnTo>
                  <a:lnTo>
                    <a:pt x="0" y="4"/>
                  </a:lnTo>
                  <a:close/>
                  <a:moveTo>
                    <a:pt x="100" y="64"/>
                  </a:moveTo>
                  <a:lnTo>
                    <a:pt x="100" y="64"/>
                  </a:lnTo>
                  <a:lnTo>
                    <a:pt x="100" y="64"/>
                  </a:lnTo>
                  <a:lnTo>
                    <a:pt x="98" y="56"/>
                  </a:lnTo>
                  <a:lnTo>
                    <a:pt x="96" y="48"/>
                  </a:lnTo>
                  <a:lnTo>
                    <a:pt x="92" y="42"/>
                  </a:lnTo>
                  <a:lnTo>
                    <a:pt x="88" y="36"/>
                  </a:lnTo>
                  <a:lnTo>
                    <a:pt x="84" y="32"/>
                  </a:lnTo>
                  <a:lnTo>
                    <a:pt x="78" y="28"/>
                  </a:lnTo>
                  <a:lnTo>
                    <a:pt x="70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56" y="26"/>
                  </a:lnTo>
                  <a:lnTo>
                    <a:pt x="50" y="28"/>
                  </a:lnTo>
                  <a:lnTo>
                    <a:pt x="44" y="32"/>
                  </a:lnTo>
                  <a:lnTo>
                    <a:pt x="38" y="36"/>
                  </a:lnTo>
                  <a:lnTo>
                    <a:pt x="34" y="42"/>
                  </a:lnTo>
                  <a:lnTo>
                    <a:pt x="32" y="48"/>
                  </a:lnTo>
                  <a:lnTo>
                    <a:pt x="28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74"/>
                  </a:lnTo>
                  <a:lnTo>
                    <a:pt x="32" y="82"/>
                  </a:lnTo>
                  <a:lnTo>
                    <a:pt x="34" y="88"/>
                  </a:lnTo>
                  <a:lnTo>
                    <a:pt x="38" y="94"/>
                  </a:lnTo>
                  <a:lnTo>
                    <a:pt x="44" y="98"/>
                  </a:lnTo>
                  <a:lnTo>
                    <a:pt x="50" y="102"/>
                  </a:lnTo>
                  <a:lnTo>
                    <a:pt x="56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72" y="104"/>
                  </a:lnTo>
                  <a:lnTo>
                    <a:pt x="78" y="102"/>
                  </a:lnTo>
                  <a:lnTo>
                    <a:pt x="84" y="98"/>
                  </a:lnTo>
                  <a:lnTo>
                    <a:pt x="88" y="94"/>
                  </a:lnTo>
                  <a:lnTo>
                    <a:pt x="94" y="88"/>
                  </a:lnTo>
                  <a:lnTo>
                    <a:pt x="96" y="82"/>
                  </a:lnTo>
                  <a:lnTo>
                    <a:pt x="98" y="74"/>
                  </a:lnTo>
                  <a:lnTo>
                    <a:pt x="100" y="64"/>
                  </a:lnTo>
                  <a:lnTo>
                    <a:pt x="100" y="6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Freeform 226"/>
            <p:cNvSpPr>
              <a:spLocks/>
            </p:cNvSpPr>
            <p:nvPr userDrawn="1"/>
          </p:nvSpPr>
          <p:spPr bwMode="auto">
            <a:xfrm>
              <a:off x="3099366" y="3070452"/>
              <a:ext cx="43177" cy="76185"/>
            </a:xfrm>
            <a:custGeom>
              <a:avLst/>
              <a:gdLst>
                <a:gd name="T0" fmla="*/ 0 w 70"/>
                <a:gd name="T1" fmla="*/ 2 h 124"/>
                <a:gd name="T2" fmla="*/ 28 w 70"/>
                <a:gd name="T3" fmla="*/ 2 h 124"/>
                <a:gd name="T4" fmla="*/ 28 w 70"/>
                <a:gd name="T5" fmla="*/ 30 h 124"/>
                <a:gd name="T6" fmla="*/ 28 w 70"/>
                <a:gd name="T7" fmla="*/ 30 h 124"/>
                <a:gd name="T8" fmla="*/ 34 w 70"/>
                <a:gd name="T9" fmla="*/ 16 h 124"/>
                <a:gd name="T10" fmla="*/ 44 w 70"/>
                <a:gd name="T11" fmla="*/ 6 h 124"/>
                <a:gd name="T12" fmla="*/ 50 w 70"/>
                <a:gd name="T13" fmla="*/ 4 h 124"/>
                <a:gd name="T14" fmla="*/ 56 w 70"/>
                <a:gd name="T15" fmla="*/ 0 h 124"/>
                <a:gd name="T16" fmla="*/ 64 w 70"/>
                <a:gd name="T17" fmla="*/ 0 h 124"/>
                <a:gd name="T18" fmla="*/ 70 w 70"/>
                <a:gd name="T19" fmla="*/ 0 h 124"/>
                <a:gd name="T20" fmla="*/ 70 w 70"/>
                <a:gd name="T21" fmla="*/ 28 h 124"/>
                <a:gd name="T22" fmla="*/ 70 w 70"/>
                <a:gd name="T23" fmla="*/ 28 h 124"/>
                <a:gd name="T24" fmla="*/ 70 w 70"/>
                <a:gd name="T25" fmla="*/ 28 h 124"/>
                <a:gd name="T26" fmla="*/ 60 w 70"/>
                <a:gd name="T27" fmla="*/ 30 h 124"/>
                <a:gd name="T28" fmla="*/ 52 w 70"/>
                <a:gd name="T29" fmla="*/ 32 h 124"/>
                <a:gd name="T30" fmla="*/ 46 w 70"/>
                <a:gd name="T31" fmla="*/ 36 h 124"/>
                <a:gd name="T32" fmla="*/ 40 w 70"/>
                <a:gd name="T33" fmla="*/ 40 h 124"/>
                <a:gd name="T34" fmla="*/ 34 w 70"/>
                <a:gd name="T35" fmla="*/ 48 h 124"/>
                <a:gd name="T36" fmla="*/ 30 w 70"/>
                <a:gd name="T37" fmla="*/ 56 h 124"/>
                <a:gd name="T38" fmla="*/ 28 w 70"/>
                <a:gd name="T39" fmla="*/ 66 h 124"/>
                <a:gd name="T40" fmla="*/ 28 w 70"/>
                <a:gd name="T41" fmla="*/ 78 h 124"/>
                <a:gd name="T42" fmla="*/ 28 w 70"/>
                <a:gd name="T43" fmla="*/ 124 h 124"/>
                <a:gd name="T44" fmla="*/ 0 w 70"/>
                <a:gd name="T45" fmla="*/ 124 h 124"/>
                <a:gd name="T46" fmla="*/ 0 w 70"/>
                <a:gd name="T47" fmla="*/ 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" h="124">
                  <a:moveTo>
                    <a:pt x="0" y="2"/>
                  </a:moveTo>
                  <a:lnTo>
                    <a:pt x="28" y="2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34" y="16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6" y="0"/>
                  </a:lnTo>
                  <a:lnTo>
                    <a:pt x="64" y="0"/>
                  </a:lnTo>
                  <a:lnTo>
                    <a:pt x="70" y="0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0" y="30"/>
                  </a:lnTo>
                  <a:lnTo>
                    <a:pt x="52" y="32"/>
                  </a:lnTo>
                  <a:lnTo>
                    <a:pt x="46" y="36"/>
                  </a:lnTo>
                  <a:lnTo>
                    <a:pt x="40" y="40"/>
                  </a:lnTo>
                  <a:lnTo>
                    <a:pt x="34" y="48"/>
                  </a:lnTo>
                  <a:lnTo>
                    <a:pt x="30" y="56"/>
                  </a:lnTo>
                  <a:lnTo>
                    <a:pt x="28" y="66"/>
                  </a:lnTo>
                  <a:lnTo>
                    <a:pt x="28" y="78"/>
                  </a:lnTo>
                  <a:lnTo>
                    <a:pt x="28" y="124"/>
                  </a:lnTo>
                  <a:lnTo>
                    <a:pt x="0" y="12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Freeform 227"/>
            <p:cNvSpPr>
              <a:spLocks noEditPoints="1"/>
            </p:cNvSpPr>
            <p:nvPr userDrawn="1"/>
          </p:nvSpPr>
          <p:spPr bwMode="auto">
            <a:xfrm>
              <a:off x="3159052" y="3069182"/>
              <a:ext cx="80004" cy="78725"/>
            </a:xfrm>
            <a:custGeom>
              <a:avLst/>
              <a:gdLst>
                <a:gd name="T0" fmla="*/ 0 w 132"/>
                <a:gd name="T1" fmla="*/ 64 h 128"/>
                <a:gd name="T2" fmla="*/ 2 w 132"/>
                <a:gd name="T3" fmla="*/ 52 h 128"/>
                <a:gd name="T4" fmla="*/ 12 w 132"/>
                <a:gd name="T5" fmla="*/ 30 h 128"/>
                <a:gd name="T6" fmla="*/ 30 w 132"/>
                <a:gd name="T7" fmla="*/ 12 h 128"/>
                <a:gd name="T8" fmla="*/ 52 w 132"/>
                <a:gd name="T9" fmla="*/ 2 h 128"/>
                <a:gd name="T10" fmla="*/ 66 w 132"/>
                <a:gd name="T11" fmla="*/ 0 h 128"/>
                <a:gd name="T12" fmla="*/ 92 w 132"/>
                <a:gd name="T13" fmla="*/ 6 h 128"/>
                <a:gd name="T14" fmla="*/ 112 w 132"/>
                <a:gd name="T15" fmla="*/ 20 h 128"/>
                <a:gd name="T16" fmla="*/ 126 w 132"/>
                <a:gd name="T17" fmla="*/ 40 h 128"/>
                <a:gd name="T18" fmla="*/ 132 w 132"/>
                <a:gd name="T19" fmla="*/ 64 h 128"/>
                <a:gd name="T20" fmla="*/ 132 w 132"/>
                <a:gd name="T21" fmla="*/ 64 h 128"/>
                <a:gd name="T22" fmla="*/ 126 w 132"/>
                <a:gd name="T23" fmla="*/ 90 h 128"/>
                <a:gd name="T24" fmla="*/ 112 w 132"/>
                <a:gd name="T25" fmla="*/ 110 h 128"/>
                <a:gd name="T26" fmla="*/ 92 w 132"/>
                <a:gd name="T27" fmla="*/ 124 h 128"/>
                <a:gd name="T28" fmla="*/ 66 w 132"/>
                <a:gd name="T29" fmla="*/ 128 h 128"/>
                <a:gd name="T30" fmla="*/ 52 w 132"/>
                <a:gd name="T31" fmla="*/ 128 h 128"/>
                <a:gd name="T32" fmla="*/ 28 w 132"/>
                <a:gd name="T33" fmla="*/ 118 h 128"/>
                <a:gd name="T34" fmla="*/ 12 w 132"/>
                <a:gd name="T35" fmla="*/ 100 h 128"/>
                <a:gd name="T36" fmla="*/ 2 w 132"/>
                <a:gd name="T37" fmla="*/ 78 h 128"/>
                <a:gd name="T38" fmla="*/ 0 w 132"/>
                <a:gd name="T39" fmla="*/ 66 h 128"/>
                <a:gd name="T40" fmla="*/ 104 w 132"/>
                <a:gd name="T41" fmla="*/ 64 h 128"/>
                <a:gd name="T42" fmla="*/ 102 w 132"/>
                <a:gd name="T43" fmla="*/ 56 h 128"/>
                <a:gd name="T44" fmla="*/ 98 w 132"/>
                <a:gd name="T45" fmla="*/ 42 h 128"/>
                <a:gd name="T46" fmla="*/ 88 w 132"/>
                <a:gd name="T47" fmla="*/ 32 h 128"/>
                <a:gd name="T48" fmla="*/ 74 w 132"/>
                <a:gd name="T49" fmla="*/ 26 h 128"/>
                <a:gd name="T50" fmla="*/ 66 w 132"/>
                <a:gd name="T51" fmla="*/ 26 h 128"/>
                <a:gd name="T52" fmla="*/ 50 w 132"/>
                <a:gd name="T53" fmla="*/ 28 h 128"/>
                <a:gd name="T54" fmla="*/ 38 w 132"/>
                <a:gd name="T55" fmla="*/ 36 h 128"/>
                <a:gd name="T56" fmla="*/ 32 w 132"/>
                <a:gd name="T57" fmla="*/ 50 h 128"/>
                <a:gd name="T58" fmla="*/ 28 w 132"/>
                <a:gd name="T59" fmla="*/ 64 h 128"/>
                <a:gd name="T60" fmla="*/ 28 w 132"/>
                <a:gd name="T61" fmla="*/ 64 h 128"/>
                <a:gd name="T62" fmla="*/ 32 w 132"/>
                <a:gd name="T63" fmla="*/ 80 h 128"/>
                <a:gd name="T64" fmla="*/ 40 w 132"/>
                <a:gd name="T65" fmla="*/ 92 h 128"/>
                <a:gd name="T66" fmla="*/ 52 w 132"/>
                <a:gd name="T67" fmla="*/ 102 h 128"/>
                <a:gd name="T68" fmla="*/ 66 w 132"/>
                <a:gd name="T69" fmla="*/ 104 h 128"/>
                <a:gd name="T70" fmla="*/ 74 w 132"/>
                <a:gd name="T71" fmla="*/ 104 h 128"/>
                <a:gd name="T72" fmla="*/ 88 w 132"/>
                <a:gd name="T73" fmla="*/ 98 h 128"/>
                <a:gd name="T74" fmla="*/ 98 w 132"/>
                <a:gd name="T75" fmla="*/ 86 h 128"/>
                <a:gd name="T76" fmla="*/ 102 w 132"/>
                <a:gd name="T77" fmla="*/ 74 h 128"/>
                <a:gd name="T78" fmla="*/ 104 w 132"/>
                <a:gd name="T79" fmla="*/ 6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" h="128">
                  <a:moveTo>
                    <a:pt x="0" y="66"/>
                  </a:move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4"/>
                  </a:lnTo>
                  <a:lnTo>
                    <a:pt x="132" y="64"/>
                  </a:lnTo>
                  <a:lnTo>
                    <a:pt x="132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4" y="118"/>
                  </a:lnTo>
                  <a:lnTo>
                    <a:pt x="92" y="124"/>
                  </a:lnTo>
                  <a:lnTo>
                    <a:pt x="80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close/>
                  <a:moveTo>
                    <a:pt x="104" y="66"/>
                  </a:moveTo>
                  <a:lnTo>
                    <a:pt x="104" y="64"/>
                  </a:lnTo>
                  <a:lnTo>
                    <a:pt x="104" y="64"/>
                  </a:lnTo>
                  <a:lnTo>
                    <a:pt x="102" y="56"/>
                  </a:lnTo>
                  <a:lnTo>
                    <a:pt x="100" y="50"/>
                  </a:lnTo>
                  <a:lnTo>
                    <a:pt x="98" y="42"/>
                  </a:lnTo>
                  <a:lnTo>
                    <a:pt x="92" y="38"/>
                  </a:lnTo>
                  <a:lnTo>
                    <a:pt x="88" y="32"/>
                  </a:lnTo>
                  <a:lnTo>
                    <a:pt x="80" y="28"/>
                  </a:lnTo>
                  <a:lnTo>
                    <a:pt x="74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58" y="26"/>
                  </a:lnTo>
                  <a:lnTo>
                    <a:pt x="50" y="28"/>
                  </a:lnTo>
                  <a:lnTo>
                    <a:pt x="44" y="32"/>
                  </a:lnTo>
                  <a:lnTo>
                    <a:pt x="38" y="36"/>
                  </a:lnTo>
                  <a:lnTo>
                    <a:pt x="34" y="42"/>
                  </a:lnTo>
                  <a:lnTo>
                    <a:pt x="32" y="50"/>
                  </a:lnTo>
                  <a:lnTo>
                    <a:pt x="30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30" y="72"/>
                  </a:lnTo>
                  <a:lnTo>
                    <a:pt x="32" y="80"/>
                  </a:lnTo>
                  <a:lnTo>
                    <a:pt x="34" y="86"/>
                  </a:lnTo>
                  <a:lnTo>
                    <a:pt x="40" y="92"/>
                  </a:lnTo>
                  <a:lnTo>
                    <a:pt x="44" y="98"/>
                  </a:lnTo>
                  <a:lnTo>
                    <a:pt x="52" y="102"/>
                  </a:lnTo>
                  <a:lnTo>
                    <a:pt x="58" y="104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74" y="104"/>
                  </a:lnTo>
                  <a:lnTo>
                    <a:pt x="82" y="102"/>
                  </a:lnTo>
                  <a:lnTo>
                    <a:pt x="88" y="98"/>
                  </a:lnTo>
                  <a:lnTo>
                    <a:pt x="94" y="92"/>
                  </a:lnTo>
                  <a:lnTo>
                    <a:pt x="98" y="86"/>
                  </a:lnTo>
                  <a:lnTo>
                    <a:pt x="100" y="80"/>
                  </a:lnTo>
                  <a:lnTo>
                    <a:pt x="102" y="74"/>
                  </a:lnTo>
                  <a:lnTo>
                    <a:pt x="104" y="66"/>
                  </a:lnTo>
                  <a:lnTo>
                    <a:pt x="104" y="6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 228"/>
            <p:cNvSpPr>
              <a:spLocks noEditPoints="1"/>
            </p:cNvSpPr>
            <p:nvPr userDrawn="1"/>
          </p:nvSpPr>
          <p:spPr bwMode="auto">
            <a:xfrm>
              <a:off x="3259375" y="3070452"/>
              <a:ext cx="67305" cy="77454"/>
            </a:xfrm>
            <a:custGeom>
              <a:avLst/>
              <a:gdLst>
                <a:gd name="T0" fmla="*/ 82 w 110"/>
                <a:gd name="T1" fmla="*/ 108 h 126"/>
                <a:gd name="T2" fmla="*/ 76 w 110"/>
                <a:gd name="T3" fmla="*/ 116 h 126"/>
                <a:gd name="T4" fmla="*/ 56 w 110"/>
                <a:gd name="T5" fmla="*/ 126 h 126"/>
                <a:gd name="T6" fmla="*/ 44 w 110"/>
                <a:gd name="T7" fmla="*/ 126 h 126"/>
                <a:gd name="T8" fmla="*/ 26 w 110"/>
                <a:gd name="T9" fmla="*/ 124 h 126"/>
                <a:gd name="T10" fmla="*/ 12 w 110"/>
                <a:gd name="T11" fmla="*/ 116 h 126"/>
                <a:gd name="T12" fmla="*/ 4 w 110"/>
                <a:gd name="T13" fmla="*/ 104 h 126"/>
                <a:gd name="T14" fmla="*/ 0 w 110"/>
                <a:gd name="T15" fmla="*/ 88 h 126"/>
                <a:gd name="T16" fmla="*/ 0 w 110"/>
                <a:gd name="T17" fmla="*/ 88 h 126"/>
                <a:gd name="T18" fmla="*/ 4 w 110"/>
                <a:gd name="T19" fmla="*/ 70 h 126"/>
                <a:gd name="T20" fmla="*/ 14 w 110"/>
                <a:gd name="T21" fmla="*/ 58 h 126"/>
                <a:gd name="T22" fmla="*/ 30 w 110"/>
                <a:gd name="T23" fmla="*/ 50 h 126"/>
                <a:gd name="T24" fmla="*/ 50 w 110"/>
                <a:gd name="T25" fmla="*/ 48 h 126"/>
                <a:gd name="T26" fmla="*/ 68 w 110"/>
                <a:gd name="T27" fmla="*/ 50 h 126"/>
                <a:gd name="T28" fmla="*/ 84 w 110"/>
                <a:gd name="T29" fmla="*/ 50 h 126"/>
                <a:gd name="T30" fmla="*/ 82 w 110"/>
                <a:gd name="T31" fmla="*/ 40 h 126"/>
                <a:gd name="T32" fmla="*/ 76 w 110"/>
                <a:gd name="T33" fmla="*/ 32 h 126"/>
                <a:gd name="T34" fmla="*/ 54 w 110"/>
                <a:gd name="T35" fmla="*/ 24 h 126"/>
                <a:gd name="T36" fmla="*/ 34 w 110"/>
                <a:gd name="T37" fmla="*/ 26 h 126"/>
                <a:gd name="T38" fmla="*/ 10 w 110"/>
                <a:gd name="T39" fmla="*/ 10 h 126"/>
                <a:gd name="T40" fmla="*/ 32 w 110"/>
                <a:gd name="T41" fmla="*/ 2 h 126"/>
                <a:gd name="T42" fmla="*/ 56 w 110"/>
                <a:gd name="T43" fmla="*/ 0 h 126"/>
                <a:gd name="T44" fmla="*/ 70 w 110"/>
                <a:gd name="T45" fmla="*/ 0 h 126"/>
                <a:gd name="T46" fmla="*/ 90 w 110"/>
                <a:gd name="T47" fmla="*/ 8 h 126"/>
                <a:gd name="T48" fmla="*/ 104 w 110"/>
                <a:gd name="T49" fmla="*/ 20 h 126"/>
                <a:gd name="T50" fmla="*/ 110 w 110"/>
                <a:gd name="T51" fmla="*/ 40 h 126"/>
                <a:gd name="T52" fmla="*/ 110 w 110"/>
                <a:gd name="T53" fmla="*/ 124 h 126"/>
                <a:gd name="T54" fmla="*/ 84 w 110"/>
                <a:gd name="T55" fmla="*/ 72 h 126"/>
                <a:gd name="T56" fmla="*/ 72 w 110"/>
                <a:gd name="T57" fmla="*/ 70 h 126"/>
                <a:gd name="T58" fmla="*/ 56 w 110"/>
                <a:gd name="T59" fmla="*/ 68 h 126"/>
                <a:gd name="T60" fmla="*/ 34 w 110"/>
                <a:gd name="T61" fmla="*/ 72 h 126"/>
                <a:gd name="T62" fmla="*/ 28 w 110"/>
                <a:gd name="T63" fmla="*/ 86 h 126"/>
                <a:gd name="T64" fmla="*/ 28 w 110"/>
                <a:gd name="T65" fmla="*/ 88 h 126"/>
                <a:gd name="T66" fmla="*/ 34 w 110"/>
                <a:gd name="T67" fmla="*/ 100 h 126"/>
                <a:gd name="T68" fmla="*/ 52 w 110"/>
                <a:gd name="T69" fmla="*/ 106 h 126"/>
                <a:gd name="T70" fmla="*/ 64 w 110"/>
                <a:gd name="T71" fmla="*/ 104 h 126"/>
                <a:gd name="T72" fmla="*/ 82 w 110"/>
                <a:gd name="T73" fmla="*/ 90 h 126"/>
                <a:gd name="T74" fmla="*/ 84 w 110"/>
                <a:gd name="T75" fmla="*/ 8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0" h="126">
                  <a:moveTo>
                    <a:pt x="82" y="124"/>
                  </a:moveTo>
                  <a:lnTo>
                    <a:pt x="82" y="108"/>
                  </a:lnTo>
                  <a:lnTo>
                    <a:pt x="82" y="108"/>
                  </a:lnTo>
                  <a:lnTo>
                    <a:pt x="76" y="116"/>
                  </a:lnTo>
                  <a:lnTo>
                    <a:pt x="66" y="122"/>
                  </a:lnTo>
                  <a:lnTo>
                    <a:pt x="56" y="126"/>
                  </a:lnTo>
                  <a:lnTo>
                    <a:pt x="44" y="126"/>
                  </a:lnTo>
                  <a:lnTo>
                    <a:pt x="44" y="126"/>
                  </a:lnTo>
                  <a:lnTo>
                    <a:pt x="34" y="126"/>
                  </a:lnTo>
                  <a:lnTo>
                    <a:pt x="26" y="124"/>
                  </a:lnTo>
                  <a:lnTo>
                    <a:pt x="20" y="120"/>
                  </a:lnTo>
                  <a:lnTo>
                    <a:pt x="12" y="116"/>
                  </a:lnTo>
                  <a:lnTo>
                    <a:pt x="8" y="112"/>
                  </a:lnTo>
                  <a:lnTo>
                    <a:pt x="4" y="104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78"/>
                  </a:lnTo>
                  <a:lnTo>
                    <a:pt x="4" y="70"/>
                  </a:lnTo>
                  <a:lnTo>
                    <a:pt x="8" y="64"/>
                  </a:lnTo>
                  <a:lnTo>
                    <a:pt x="14" y="58"/>
                  </a:lnTo>
                  <a:lnTo>
                    <a:pt x="22" y="54"/>
                  </a:lnTo>
                  <a:lnTo>
                    <a:pt x="30" y="50"/>
                  </a:lnTo>
                  <a:lnTo>
                    <a:pt x="40" y="48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68" y="50"/>
                  </a:lnTo>
                  <a:lnTo>
                    <a:pt x="84" y="54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2" y="40"/>
                  </a:lnTo>
                  <a:lnTo>
                    <a:pt x="78" y="36"/>
                  </a:lnTo>
                  <a:lnTo>
                    <a:pt x="76" y="32"/>
                  </a:lnTo>
                  <a:lnTo>
                    <a:pt x="66" y="26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34" y="26"/>
                  </a:lnTo>
                  <a:lnTo>
                    <a:pt x="18" y="3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32" y="2"/>
                  </a:lnTo>
                  <a:lnTo>
                    <a:pt x="44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70" y="0"/>
                  </a:lnTo>
                  <a:lnTo>
                    <a:pt x="80" y="4"/>
                  </a:lnTo>
                  <a:lnTo>
                    <a:pt x="90" y="8"/>
                  </a:lnTo>
                  <a:lnTo>
                    <a:pt x="98" y="14"/>
                  </a:lnTo>
                  <a:lnTo>
                    <a:pt x="104" y="20"/>
                  </a:lnTo>
                  <a:lnTo>
                    <a:pt x="108" y="30"/>
                  </a:lnTo>
                  <a:lnTo>
                    <a:pt x="110" y="40"/>
                  </a:lnTo>
                  <a:lnTo>
                    <a:pt x="110" y="52"/>
                  </a:lnTo>
                  <a:lnTo>
                    <a:pt x="110" y="124"/>
                  </a:lnTo>
                  <a:lnTo>
                    <a:pt x="82" y="124"/>
                  </a:lnTo>
                  <a:close/>
                  <a:moveTo>
                    <a:pt x="84" y="72"/>
                  </a:moveTo>
                  <a:lnTo>
                    <a:pt x="84" y="72"/>
                  </a:lnTo>
                  <a:lnTo>
                    <a:pt x="72" y="70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44" y="70"/>
                  </a:lnTo>
                  <a:lnTo>
                    <a:pt x="34" y="72"/>
                  </a:lnTo>
                  <a:lnTo>
                    <a:pt x="30" y="78"/>
                  </a:lnTo>
                  <a:lnTo>
                    <a:pt x="28" y="86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30" y="94"/>
                  </a:lnTo>
                  <a:lnTo>
                    <a:pt x="34" y="100"/>
                  </a:lnTo>
                  <a:lnTo>
                    <a:pt x="42" y="104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64" y="104"/>
                  </a:lnTo>
                  <a:lnTo>
                    <a:pt x="74" y="98"/>
                  </a:lnTo>
                  <a:lnTo>
                    <a:pt x="82" y="90"/>
                  </a:lnTo>
                  <a:lnTo>
                    <a:pt x="84" y="86"/>
                  </a:lnTo>
                  <a:lnTo>
                    <a:pt x="84" y="80"/>
                  </a:lnTo>
                  <a:lnTo>
                    <a:pt x="84" y="7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 229"/>
            <p:cNvSpPr>
              <a:spLocks/>
            </p:cNvSpPr>
            <p:nvPr userDrawn="1"/>
          </p:nvSpPr>
          <p:spPr bwMode="auto">
            <a:xfrm>
              <a:off x="3350808" y="3069182"/>
              <a:ext cx="68575" cy="78725"/>
            </a:xfrm>
            <a:custGeom>
              <a:avLst/>
              <a:gdLst>
                <a:gd name="T0" fmla="*/ 0 w 114"/>
                <a:gd name="T1" fmla="*/ 66 h 128"/>
                <a:gd name="T2" fmla="*/ 0 w 114"/>
                <a:gd name="T3" fmla="*/ 64 h 128"/>
                <a:gd name="T4" fmla="*/ 0 w 114"/>
                <a:gd name="T5" fmla="*/ 64 h 128"/>
                <a:gd name="T6" fmla="*/ 2 w 114"/>
                <a:gd name="T7" fmla="*/ 52 h 128"/>
                <a:gd name="T8" fmla="*/ 6 w 114"/>
                <a:gd name="T9" fmla="*/ 40 h 128"/>
                <a:gd name="T10" fmla="*/ 10 w 114"/>
                <a:gd name="T11" fmla="*/ 30 h 128"/>
                <a:gd name="T12" fmla="*/ 18 w 114"/>
                <a:gd name="T13" fmla="*/ 20 h 128"/>
                <a:gd name="T14" fmla="*/ 28 w 114"/>
                <a:gd name="T15" fmla="*/ 12 h 128"/>
                <a:gd name="T16" fmla="*/ 38 w 114"/>
                <a:gd name="T17" fmla="*/ 6 h 128"/>
                <a:gd name="T18" fmla="*/ 50 w 114"/>
                <a:gd name="T19" fmla="*/ 2 h 128"/>
                <a:gd name="T20" fmla="*/ 64 w 114"/>
                <a:gd name="T21" fmla="*/ 0 h 128"/>
                <a:gd name="T22" fmla="*/ 64 w 114"/>
                <a:gd name="T23" fmla="*/ 0 h 128"/>
                <a:gd name="T24" fmla="*/ 80 w 114"/>
                <a:gd name="T25" fmla="*/ 2 h 128"/>
                <a:gd name="T26" fmla="*/ 92 w 114"/>
                <a:gd name="T27" fmla="*/ 6 h 128"/>
                <a:gd name="T28" fmla="*/ 104 w 114"/>
                <a:gd name="T29" fmla="*/ 14 h 128"/>
                <a:gd name="T30" fmla="*/ 114 w 114"/>
                <a:gd name="T31" fmla="*/ 22 h 128"/>
                <a:gd name="T32" fmla="*/ 96 w 114"/>
                <a:gd name="T33" fmla="*/ 40 h 128"/>
                <a:gd name="T34" fmla="*/ 96 w 114"/>
                <a:gd name="T35" fmla="*/ 40 h 128"/>
                <a:gd name="T36" fmla="*/ 90 w 114"/>
                <a:gd name="T37" fmla="*/ 34 h 128"/>
                <a:gd name="T38" fmla="*/ 82 w 114"/>
                <a:gd name="T39" fmla="*/ 30 h 128"/>
                <a:gd name="T40" fmla="*/ 74 w 114"/>
                <a:gd name="T41" fmla="*/ 26 h 128"/>
                <a:gd name="T42" fmla="*/ 64 w 114"/>
                <a:gd name="T43" fmla="*/ 26 h 128"/>
                <a:gd name="T44" fmla="*/ 64 w 114"/>
                <a:gd name="T45" fmla="*/ 26 h 128"/>
                <a:gd name="T46" fmla="*/ 56 w 114"/>
                <a:gd name="T47" fmla="*/ 26 h 128"/>
                <a:gd name="T48" fmla="*/ 50 w 114"/>
                <a:gd name="T49" fmla="*/ 28 h 128"/>
                <a:gd name="T50" fmla="*/ 44 w 114"/>
                <a:gd name="T51" fmla="*/ 32 h 128"/>
                <a:gd name="T52" fmla="*/ 38 w 114"/>
                <a:gd name="T53" fmla="*/ 36 h 128"/>
                <a:gd name="T54" fmla="*/ 34 w 114"/>
                <a:gd name="T55" fmla="*/ 42 h 128"/>
                <a:gd name="T56" fmla="*/ 32 w 114"/>
                <a:gd name="T57" fmla="*/ 50 h 128"/>
                <a:gd name="T58" fmla="*/ 30 w 114"/>
                <a:gd name="T59" fmla="*/ 56 h 128"/>
                <a:gd name="T60" fmla="*/ 28 w 114"/>
                <a:gd name="T61" fmla="*/ 64 h 128"/>
                <a:gd name="T62" fmla="*/ 28 w 114"/>
                <a:gd name="T63" fmla="*/ 64 h 128"/>
                <a:gd name="T64" fmla="*/ 28 w 114"/>
                <a:gd name="T65" fmla="*/ 64 h 128"/>
                <a:gd name="T66" fmla="*/ 30 w 114"/>
                <a:gd name="T67" fmla="*/ 72 h 128"/>
                <a:gd name="T68" fmla="*/ 32 w 114"/>
                <a:gd name="T69" fmla="*/ 80 h 128"/>
                <a:gd name="T70" fmla="*/ 34 w 114"/>
                <a:gd name="T71" fmla="*/ 86 h 128"/>
                <a:gd name="T72" fmla="*/ 38 w 114"/>
                <a:gd name="T73" fmla="*/ 92 h 128"/>
                <a:gd name="T74" fmla="*/ 44 w 114"/>
                <a:gd name="T75" fmla="*/ 98 h 128"/>
                <a:gd name="T76" fmla="*/ 50 w 114"/>
                <a:gd name="T77" fmla="*/ 102 h 128"/>
                <a:gd name="T78" fmla="*/ 58 w 114"/>
                <a:gd name="T79" fmla="*/ 104 h 128"/>
                <a:gd name="T80" fmla="*/ 66 w 114"/>
                <a:gd name="T81" fmla="*/ 104 h 128"/>
                <a:gd name="T82" fmla="*/ 66 w 114"/>
                <a:gd name="T83" fmla="*/ 104 h 128"/>
                <a:gd name="T84" fmla="*/ 74 w 114"/>
                <a:gd name="T85" fmla="*/ 104 h 128"/>
                <a:gd name="T86" fmla="*/ 82 w 114"/>
                <a:gd name="T87" fmla="*/ 100 h 128"/>
                <a:gd name="T88" fmla="*/ 90 w 114"/>
                <a:gd name="T89" fmla="*/ 96 h 128"/>
                <a:gd name="T90" fmla="*/ 98 w 114"/>
                <a:gd name="T91" fmla="*/ 90 h 128"/>
                <a:gd name="T92" fmla="*/ 114 w 114"/>
                <a:gd name="T93" fmla="*/ 106 h 128"/>
                <a:gd name="T94" fmla="*/ 114 w 114"/>
                <a:gd name="T95" fmla="*/ 106 h 128"/>
                <a:gd name="T96" fmla="*/ 104 w 114"/>
                <a:gd name="T97" fmla="*/ 114 h 128"/>
                <a:gd name="T98" fmla="*/ 94 w 114"/>
                <a:gd name="T99" fmla="*/ 122 h 128"/>
                <a:gd name="T100" fmla="*/ 80 w 114"/>
                <a:gd name="T101" fmla="*/ 128 h 128"/>
                <a:gd name="T102" fmla="*/ 64 w 114"/>
                <a:gd name="T103" fmla="*/ 128 h 128"/>
                <a:gd name="T104" fmla="*/ 64 w 114"/>
                <a:gd name="T105" fmla="*/ 128 h 128"/>
                <a:gd name="T106" fmla="*/ 50 w 114"/>
                <a:gd name="T107" fmla="*/ 128 h 128"/>
                <a:gd name="T108" fmla="*/ 38 w 114"/>
                <a:gd name="T109" fmla="*/ 124 h 128"/>
                <a:gd name="T110" fmla="*/ 28 w 114"/>
                <a:gd name="T111" fmla="*/ 118 h 128"/>
                <a:gd name="T112" fmla="*/ 18 w 114"/>
                <a:gd name="T113" fmla="*/ 110 h 128"/>
                <a:gd name="T114" fmla="*/ 10 w 114"/>
                <a:gd name="T115" fmla="*/ 100 h 128"/>
                <a:gd name="T116" fmla="*/ 6 w 114"/>
                <a:gd name="T117" fmla="*/ 90 h 128"/>
                <a:gd name="T118" fmla="*/ 2 w 114"/>
                <a:gd name="T119" fmla="*/ 78 h 128"/>
                <a:gd name="T120" fmla="*/ 0 w 114"/>
                <a:gd name="T121" fmla="*/ 66 h 128"/>
                <a:gd name="T122" fmla="*/ 0 w 114"/>
                <a:gd name="T123" fmla="*/ 6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4" h="128">
                  <a:moveTo>
                    <a:pt x="0" y="66"/>
                  </a:move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4"/>
                  </a:lnTo>
                  <a:lnTo>
                    <a:pt x="114" y="22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90" y="34"/>
                  </a:lnTo>
                  <a:lnTo>
                    <a:pt x="82" y="30"/>
                  </a:lnTo>
                  <a:lnTo>
                    <a:pt x="74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56" y="26"/>
                  </a:lnTo>
                  <a:lnTo>
                    <a:pt x="50" y="28"/>
                  </a:lnTo>
                  <a:lnTo>
                    <a:pt x="44" y="32"/>
                  </a:lnTo>
                  <a:lnTo>
                    <a:pt x="38" y="36"/>
                  </a:lnTo>
                  <a:lnTo>
                    <a:pt x="34" y="42"/>
                  </a:lnTo>
                  <a:lnTo>
                    <a:pt x="32" y="50"/>
                  </a:lnTo>
                  <a:lnTo>
                    <a:pt x="30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30" y="72"/>
                  </a:lnTo>
                  <a:lnTo>
                    <a:pt x="32" y="80"/>
                  </a:lnTo>
                  <a:lnTo>
                    <a:pt x="34" y="86"/>
                  </a:lnTo>
                  <a:lnTo>
                    <a:pt x="38" y="92"/>
                  </a:lnTo>
                  <a:lnTo>
                    <a:pt x="44" y="98"/>
                  </a:lnTo>
                  <a:lnTo>
                    <a:pt x="50" y="102"/>
                  </a:lnTo>
                  <a:lnTo>
                    <a:pt x="58" y="104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74" y="104"/>
                  </a:lnTo>
                  <a:lnTo>
                    <a:pt x="82" y="100"/>
                  </a:lnTo>
                  <a:lnTo>
                    <a:pt x="90" y="96"/>
                  </a:lnTo>
                  <a:lnTo>
                    <a:pt x="98" y="90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04" y="114"/>
                  </a:lnTo>
                  <a:lnTo>
                    <a:pt x="94" y="122"/>
                  </a:lnTo>
                  <a:lnTo>
                    <a:pt x="80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Freeform 230"/>
            <p:cNvSpPr>
              <a:spLocks/>
            </p:cNvSpPr>
            <p:nvPr userDrawn="1"/>
          </p:nvSpPr>
          <p:spPr bwMode="auto">
            <a:xfrm>
              <a:off x="3443511" y="3042518"/>
              <a:ext cx="66035" cy="104120"/>
            </a:xfrm>
            <a:custGeom>
              <a:avLst/>
              <a:gdLst>
                <a:gd name="T0" fmla="*/ 0 w 110"/>
                <a:gd name="T1" fmla="*/ 0 h 170"/>
                <a:gd name="T2" fmla="*/ 28 w 110"/>
                <a:gd name="T3" fmla="*/ 0 h 170"/>
                <a:gd name="T4" fmla="*/ 28 w 110"/>
                <a:gd name="T5" fmla="*/ 66 h 170"/>
                <a:gd name="T6" fmla="*/ 28 w 110"/>
                <a:gd name="T7" fmla="*/ 66 h 170"/>
                <a:gd name="T8" fmla="*/ 34 w 110"/>
                <a:gd name="T9" fmla="*/ 58 h 170"/>
                <a:gd name="T10" fmla="*/ 42 w 110"/>
                <a:gd name="T11" fmla="*/ 52 h 170"/>
                <a:gd name="T12" fmla="*/ 52 w 110"/>
                <a:gd name="T13" fmla="*/ 46 h 170"/>
                <a:gd name="T14" fmla="*/ 66 w 110"/>
                <a:gd name="T15" fmla="*/ 44 h 170"/>
                <a:gd name="T16" fmla="*/ 66 w 110"/>
                <a:gd name="T17" fmla="*/ 44 h 170"/>
                <a:gd name="T18" fmla="*/ 76 w 110"/>
                <a:gd name="T19" fmla="*/ 46 h 170"/>
                <a:gd name="T20" fmla="*/ 84 w 110"/>
                <a:gd name="T21" fmla="*/ 48 h 170"/>
                <a:gd name="T22" fmla="*/ 92 w 110"/>
                <a:gd name="T23" fmla="*/ 52 h 170"/>
                <a:gd name="T24" fmla="*/ 98 w 110"/>
                <a:gd name="T25" fmla="*/ 58 h 170"/>
                <a:gd name="T26" fmla="*/ 102 w 110"/>
                <a:gd name="T27" fmla="*/ 64 h 170"/>
                <a:gd name="T28" fmla="*/ 106 w 110"/>
                <a:gd name="T29" fmla="*/ 72 h 170"/>
                <a:gd name="T30" fmla="*/ 108 w 110"/>
                <a:gd name="T31" fmla="*/ 82 h 170"/>
                <a:gd name="T32" fmla="*/ 110 w 110"/>
                <a:gd name="T33" fmla="*/ 92 h 170"/>
                <a:gd name="T34" fmla="*/ 110 w 110"/>
                <a:gd name="T35" fmla="*/ 170 h 170"/>
                <a:gd name="T36" fmla="*/ 82 w 110"/>
                <a:gd name="T37" fmla="*/ 170 h 170"/>
                <a:gd name="T38" fmla="*/ 82 w 110"/>
                <a:gd name="T39" fmla="*/ 100 h 170"/>
                <a:gd name="T40" fmla="*/ 82 w 110"/>
                <a:gd name="T41" fmla="*/ 100 h 170"/>
                <a:gd name="T42" fmla="*/ 80 w 110"/>
                <a:gd name="T43" fmla="*/ 88 h 170"/>
                <a:gd name="T44" fmla="*/ 74 w 110"/>
                <a:gd name="T45" fmla="*/ 78 h 170"/>
                <a:gd name="T46" fmla="*/ 66 w 110"/>
                <a:gd name="T47" fmla="*/ 72 h 170"/>
                <a:gd name="T48" fmla="*/ 54 w 110"/>
                <a:gd name="T49" fmla="*/ 70 h 170"/>
                <a:gd name="T50" fmla="*/ 54 w 110"/>
                <a:gd name="T51" fmla="*/ 70 h 170"/>
                <a:gd name="T52" fmla="*/ 44 w 110"/>
                <a:gd name="T53" fmla="*/ 72 h 170"/>
                <a:gd name="T54" fmla="*/ 36 w 110"/>
                <a:gd name="T55" fmla="*/ 78 h 170"/>
                <a:gd name="T56" fmla="*/ 30 w 110"/>
                <a:gd name="T57" fmla="*/ 88 h 170"/>
                <a:gd name="T58" fmla="*/ 28 w 110"/>
                <a:gd name="T59" fmla="*/ 100 h 170"/>
                <a:gd name="T60" fmla="*/ 28 w 110"/>
                <a:gd name="T61" fmla="*/ 170 h 170"/>
                <a:gd name="T62" fmla="*/ 0 w 110"/>
                <a:gd name="T63" fmla="*/ 170 h 170"/>
                <a:gd name="T64" fmla="*/ 0 w 110"/>
                <a:gd name="T65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170">
                  <a:moveTo>
                    <a:pt x="0" y="0"/>
                  </a:moveTo>
                  <a:lnTo>
                    <a:pt x="28" y="0"/>
                  </a:lnTo>
                  <a:lnTo>
                    <a:pt x="28" y="66"/>
                  </a:lnTo>
                  <a:lnTo>
                    <a:pt x="28" y="66"/>
                  </a:lnTo>
                  <a:lnTo>
                    <a:pt x="34" y="58"/>
                  </a:lnTo>
                  <a:lnTo>
                    <a:pt x="42" y="52"/>
                  </a:lnTo>
                  <a:lnTo>
                    <a:pt x="52" y="46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76" y="46"/>
                  </a:lnTo>
                  <a:lnTo>
                    <a:pt x="84" y="48"/>
                  </a:lnTo>
                  <a:lnTo>
                    <a:pt x="92" y="52"/>
                  </a:lnTo>
                  <a:lnTo>
                    <a:pt x="98" y="58"/>
                  </a:lnTo>
                  <a:lnTo>
                    <a:pt x="102" y="64"/>
                  </a:lnTo>
                  <a:lnTo>
                    <a:pt x="106" y="72"/>
                  </a:lnTo>
                  <a:lnTo>
                    <a:pt x="108" y="82"/>
                  </a:lnTo>
                  <a:lnTo>
                    <a:pt x="110" y="92"/>
                  </a:lnTo>
                  <a:lnTo>
                    <a:pt x="110" y="170"/>
                  </a:lnTo>
                  <a:lnTo>
                    <a:pt x="82" y="170"/>
                  </a:lnTo>
                  <a:lnTo>
                    <a:pt x="82" y="100"/>
                  </a:lnTo>
                  <a:lnTo>
                    <a:pt x="82" y="100"/>
                  </a:lnTo>
                  <a:lnTo>
                    <a:pt x="80" y="88"/>
                  </a:lnTo>
                  <a:lnTo>
                    <a:pt x="74" y="78"/>
                  </a:lnTo>
                  <a:lnTo>
                    <a:pt x="66" y="72"/>
                  </a:lnTo>
                  <a:lnTo>
                    <a:pt x="54" y="70"/>
                  </a:lnTo>
                  <a:lnTo>
                    <a:pt x="54" y="70"/>
                  </a:lnTo>
                  <a:lnTo>
                    <a:pt x="44" y="72"/>
                  </a:lnTo>
                  <a:lnTo>
                    <a:pt x="36" y="78"/>
                  </a:lnTo>
                  <a:lnTo>
                    <a:pt x="30" y="88"/>
                  </a:lnTo>
                  <a:lnTo>
                    <a:pt x="28" y="100"/>
                  </a:lnTo>
                  <a:lnTo>
                    <a:pt x="28" y="170"/>
                  </a:lnTo>
                  <a:lnTo>
                    <a:pt x="0" y="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Freeform 232"/>
            <p:cNvSpPr>
              <a:spLocks/>
            </p:cNvSpPr>
            <p:nvPr userDrawn="1"/>
          </p:nvSpPr>
          <p:spPr bwMode="auto">
            <a:xfrm>
              <a:off x="1016721" y="2652704"/>
              <a:ext cx="298427" cy="333945"/>
            </a:xfrm>
            <a:custGeom>
              <a:avLst/>
              <a:gdLst>
                <a:gd name="T0" fmla="*/ 0 w 490"/>
                <a:gd name="T1" fmla="*/ 274 h 548"/>
                <a:gd name="T2" fmla="*/ 2 w 490"/>
                <a:gd name="T3" fmla="*/ 246 h 548"/>
                <a:gd name="T4" fmla="*/ 12 w 490"/>
                <a:gd name="T5" fmla="*/ 194 h 548"/>
                <a:gd name="T6" fmla="*/ 32 w 490"/>
                <a:gd name="T7" fmla="*/ 144 h 548"/>
                <a:gd name="T8" fmla="*/ 60 w 490"/>
                <a:gd name="T9" fmla="*/ 100 h 548"/>
                <a:gd name="T10" fmla="*/ 96 w 490"/>
                <a:gd name="T11" fmla="*/ 64 h 548"/>
                <a:gd name="T12" fmla="*/ 140 w 490"/>
                <a:gd name="T13" fmla="*/ 34 h 548"/>
                <a:gd name="T14" fmla="*/ 190 w 490"/>
                <a:gd name="T15" fmla="*/ 12 h 548"/>
                <a:gd name="T16" fmla="*/ 246 w 490"/>
                <a:gd name="T17" fmla="*/ 2 h 548"/>
                <a:gd name="T18" fmla="*/ 276 w 490"/>
                <a:gd name="T19" fmla="*/ 0 h 548"/>
                <a:gd name="T20" fmla="*/ 344 w 490"/>
                <a:gd name="T21" fmla="*/ 6 h 548"/>
                <a:gd name="T22" fmla="*/ 400 w 490"/>
                <a:gd name="T23" fmla="*/ 24 h 548"/>
                <a:gd name="T24" fmla="*/ 446 w 490"/>
                <a:gd name="T25" fmla="*/ 50 h 548"/>
                <a:gd name="T26" fmla="*/ 486 w 490"/>
                <a:gd name="T27" fmla="*/ 82 h 548"/>
                <a:gd name="T28" fmla="*/ 412 w 490"/>
                <a:gd name="T29" fmla="*/ 168 h 548"/>
                <a:gd name="T30" fmla="*/ 380 w 490"/>
                <a:gd name="T31" fmla="*/ 142 h 548"/>
                <a:gd name="T32" fmla="*/ 348 w 490"/>
                <a:gd name="T33" fmla="*/ 124 h 548"/>
                <a:gd name="T34" fmla="*/ 314 w 490"/>
                <a:gd name="T35" fmla="*/ 112 h 548"/>
                <a:gd name="T36" fmla="*/ 276 w 490"/>
                <a:gd name="T37" fmla="*/ 108 h 548"/>
                <a:gd name="T38" fmla="*/ 260 w 490"/>
                <a:gd name="T39" fmla="*/ 108 h 548"/>
                <a:gd name="T40" fmla="*/ 228 w 490"/>
                <a:gd name="T41" fmla="*/ 116 h 548"/>
                <a:gd name="T42" fmla="*/ 200 w 490"/>
                <a:gd name="T43" fmla="*/ 128 h 548"/>
                <a:gd name="T44" fmla="*/ 176 w 490"/>
                <a:gd name="T45" fmla="*/ 146 h 548"/>
                <a:gd name="T46" fmla="*/ 156 w 490"/>
                <a:gd name="T47" fmla="*/ 168 h 548"/>
                <a:gd name="T48" fmla="*/ 140 w 490"/>
                <a:gd name="T49" fmla="*/ 194 h 548"/>
                <a:gd name="T50" fmla="*/ 130 w 490"/>
                <a:gd name="T51" fmla="*/ 224 h 548"/>
                <a:gd name="T52" fmla="*/ 124 w 490"/>
                <a:gd name="T53" fmla="*/ 256 h 548"/>
                <a:gd name="T54" fmla="*/ 122 w 490"/>
                <a:gd name="T55" fmla="*/ 274 h 548"/>
                <a:gd name="T56" fmla="*/ 124 w 490"/>
                <a:gd name="T57" fmla="*/ 292 h 548"/>
                <a:gd name="T58" fmla="*/ 128 w 490"/>
                <a:gd name="T59" fmla="*/ 324 h 548"/>
                <a:gd name="T60" fmla="*/ 140 w 490"/>
                <a:gd name="T61" fmla="*/ 352 h 548"/>
                <a:gd name="T62" fmla="*/ 156 w 490"/>
                <a:gd name="T63" fmla="*/ 380 h 548"/>
                <a:gd name="T64" fmla="*/ 176 w 490"/>
                <a:gd name="T65" fmla="*/ 402 h 548"/>
                <a:gd name="T66" fmla="*/ 200 w 490"/>
                <a:gd name="T67" fmla="*/ 420 h 548"/>
                <a:gd name="T68" fmla="*/ 228 w 490"/>
                <a:gd name="T69" fmla="*/ 432 h 548"/>
                <a:gd name="T70" fmla="*/ 260 w 490"/>
                <a:gd name="T71" fmla="*/ 440 h 548"/>
                <a:gd name="T72" fmla="*/ 276 w 490"/>
                <a:gd name="T73" fmla="*/ 440 h 548"/>
                <a:gd name="T74" fmla="*/ 318 w 490"/>
                <a:gd name="T75" fmla="*/ 436 h 548"/>
                <a:gd name="T76" fmla="*/ 352 w 490"/>
                <a:gd name="T77" fmla="*/ 424 h 548"/>
                <a:gd name="T78" fmla="*/ 384 w 490"/>
                <a:gd name="T79" fmla="*/ 404 h 548"/>
                <a:gd name="T80" fmla="*/ 490 w 490"/>
                <a:gd name="T81" fmla="*/ 454 h 548"/>
                <a:gd name="T82" fmla="*/ 468 w 490"/>
                <a:gd name="T83" fmla="*/ 474 h 548"/>
                <a:gd name="T84" fmla="*/ 424 w 490"/>
                <a:gd name="T85" fmla="*/ 508 h 548"/>
                <a:gd name="T86" fmla="*/ 372 w 490"/>
                <a:gd name="T87" fmla="*/ 534 h 548"/>
                <a:gd name="T88" fmla="*/ 308 w 490"/>
                <a:gd name="T89" fmla="*/ 546 h 548"/>
                <a:gd name="T90" fmla="*/ 272 w 490"/>
                <a:gd name="T91" fmla="*/ 548 h 548"/>
                <a:gd name="T92" fmla="*/ 216 w 490"/>
                <a:gd name="T93" fmla="*/ 542 h 548"/>
                <a:gd name="T94" fmla="*/ 164 w 490"/>
                <a:gd name="T95" fmla="*/ 526 h 548"/>
                <a:gd name="T96" fmla="*/ 118 w 490"/>
                <a:gd name="T97" fmla="*/ 502 h 548"/>
                <a:gd name="T98" fmla="*/ 78 w 490"/>
                <a:gd name="T99" fmla="*/ 468 h 548"/>
                <a:gd name="T100" fmla="*/ 46 w 490"/>
                <a:gd name="T101" fmla="*/ 428 h 548"/>
                <a:gd name="T102" fmla="*/ 22 w 490"/>
                <a:gd name="T103" fmla="*/ 382 h 548"/>
                <a:gd name="T104" fmla="*/ 6 w 490"/>
                <a:gd name="T105" fmla="*/ 332 h 548"/>
                <a:gd name="T106" fmla="*/ 0 w 490"/>
                <a:gd name="T107" fmla="*/ 276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90" h="548">
                  <a:moveTo>
                    <a:pt x="0" y="276"/>
                  </a:moveTo>
                  <a:lnTo>
                    <a:pt x="0" y="274"/>
                  </a:lnTo>
                  <a:lnTo>
                    <a:pt x="0" y="274"/>
                  </a:lnTo>
                  <a:lnTo>
                    <a:pt x="2" y="246"/>
                  </a:lnTo>
                  <a:lnTo>
                    <a:pt x="6" y="220"/>
                  </a:lnTo>
                  <a:lnTo>
                    <a:pt x="12" y="194"/>
                  </a:lnTo>
                  <a:lnTo>
                    <a:pt x="22" y="168"/>
                  </a:lnTo>
                  <a:lnTo>
                    <a:pt x="32" y="144"/>
                  </a:lnTo>
                  <a:lnTo>
                    <a:pt x="46" y="122"/>
                  </a:lnTo>
                  <a:lnTo>
                    <a:pt x="60" y="100"/>
                  </a:lnTo>
                  <a:lnTo>
                    <a:pt x="78" y="80"/>
                  </a:lnTo>
                  <a:lnTo>
                    <a:pt x="96" y="64"/>
                  </a:lnTo>
                  <a:lnTo>
                    <a:pt x="118" y="48"/>
                  </a:lnTo>
                  <a:lnTo>
                    <a:pt x="140" y="34"/>
                  </a:lnTo>
                  <a:lnTo>
                    <a:pt x="166" y="22"/>
                  </a:lnTo>
                  <a:lnTo>
                    <a:pt x="190" y="12"/>
                  </a:lnTo>
                  <a:lnTo>
                    <a:pt x="218" y="6"/>
                  </a:lnTo>
                  <a:lnTo>
                    <a:pt x="246" y="2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312" y="2"/>
                  </a:lnTo>
                  <a:lnTo>
                    <a:pt x="344" y="6"/>
                  </a:lnTo>
                  <a:lnTo>
                    <a:pt x="374" y="14"/>
                  </a:lnTo>
                  <a:lnTo>
                    <a:pt x="400" y="24"/>
                  </a:lnTo>
                  <a:lnTo>
                    <a:pt x="424" y="36"/>
                  </a:lnTo>
                  <a:lnTo>
                    <a:pt x="446" y="50"/>
                  </a:lnTo>
                  <a:lnTo>
                    <a:pt x="466" y="64"/>
                  </a:lnTo>
                  <a:lnTo>
                    <a:pt x="486" y="82"/>
                  </a:lnTo>
                  <a:lnTo>
                    <a:pt x="412" y="168"/>
                  </a:lnTo>
                  <a:lnTo>
                    <a:pt x="412" y="168"/>
                  </a:lnTo>
                  <a:lnTo>
                    <a:pt x="396" y="154"/>
                  </a:lnTo>
                  <a:lnTo>
                    <a:pt x="380" y="142"/>
                  </a:lnTo>
                  <a:lnTo>
                    <a:pt x="364" y="132"/>
                  </a:lnTo>
                  <a:lnTo>
                    <a:pt x="348" y="124"/>
                  </a:lnTo>
                  <a:lnTo>
                    <a:pt x="332" y="118"/>
                  </a:lnTo>
                  <a:lnTo>
                    <a:pt x="314" y="112"/>
                  </a:lnTo>
                  <a:lnTo>
                    <a:pt x="296" y="108"/>
                  </a:lnTo>
                  <a:lnTo>
                    <a:pt x="276" y="108"/>
                  </a:lnTo>
                  <a:lnTo>
                    <a:pt x="276" y="108"/>
                  </a:lnTo>
                  <a:lnTo>
                    <a:pt x="260" y="108"/>
                  </a:lnTo>
                  <a:lnTo>
                    <a:pt x="244" y="112"/>
                  </a:lnTo>
                  <a:lnTo>
                    <a:pt x="228" y="116"/>
                  </a:lnTo>
                  <a:lnTo>
                    <a:pt x="214" y="120"/>
                  </a:lnTo>
                  <a:lnTo>
                    <a:pt x="200" y="128"/>
                  </a:lnTo>
                  <a:lnTo>
                    <a:pt x="188" y="136"/>
                  </a:lnTo>
                  <a:lnTo>
                    <a:pt x="176" y="146"/>
                  </a:lnTo>
                  <a:lnTo>
                    <a:pt x="166" y="156"/>
                  </a:lnTo>
                  <a:lnTo>
                    <a:pt x="156" y="168"/>
                  </a:lnTo>
                  <a:lnTo>
                    <a:pt x="148" y="180"/>
                  </a:lnTo>
                  <a:lnTo>
                    <a:pt x="140" y="194"/>
                  </a:lnTo>
                  <a:lnTo>
                    <a:pt x="134" y="208"/>
                  </a:lnTo>
                  <a:lnTo>
                    <a:pt x="130" y="224"/>
                  </a:lnTo>
                  <a:lnTo>
                    <a:pt x="126" y="240"/>
                  </a:lnTo>
                  <a:lnTo>
                    <a:pt x="124" y="256"/>
                  </a:lnTo>
                  <a:lnTo>
                    <a:pt x="122" y="272"/>
                  </a:lnTo>
                  <a:lnTo>
                    <a:pt x="122" y="274"/>
                  </a:lnTo>
                  <a:lnTo>
                    <a:pt x="122" y="274"/>
                  </a:lnTo>
                  <a:lnTo>
                    <a:pt x="124" y="292"/>
                  </a:lnTo>
                  <a:lnTo>
                    <a:pt x="126" y="308"/>
                  </a:lnTo>
                  <a:lnTo>
                    <a:pt x="128" y="324"/>
                  </a:lnTo>
                  <a:lnTo>
                    <a:pt x="134" y="338"/>
                  </a:lnTo>
                  <a:lnTo>
                    <a:pt x="140" y="352"/>
                  </a:lnTo>
                  <a:lnTo>
                    <a:pt x="148" y="366"/>
                  </a:lnTo>
                  <a:lnTo>
                    <a:pt x="156" y="380"/>
                  </a:lnTo>
                  <a:lnTo>
                    <a:pt x="166" y="392"/>
                  </a:lnTo>
                  <a:lnTo>
                    <a:pt x="176" y="402"/>
                  </a:lnTo>
                  <a:lnTo>
                    <a:pt x="188" y="412"/>
                  </a:lnTo>
                  <a:lnTo>
                    <a:pt x="200" y="420"/>
                  </a:lnTo>
                  <a:lnTo>
                    <a:pt x="214" y="428"/>
                  </a:lnTo>
                  <a:lnTo>
                    <a:pt x="228" y="432"/>
                  </a:lnTo>
                  <a:lnTo>
                    <a:pt x="244" y="438"/>
                  </a:lnTo>
                  <a:lnTo>
                    <a:pt x="260" y="440"/>
                  </a:lnTo>
                  <a:lnTo>
                    <a:pt x="276" y="440"/>
                  </a:lnTo>
                  <a:lnTo>
                    <a:pt x="276" y="440"/>
                  </a:lnTo>
                  <a:lnTo>
                    <a:pt x="298" y="440"/>
                  </a:lnTo>
                  <a:lnTo>
                    <a:pt x="318" y="436"/>
                  </a:lnTo>
                  <a:lnTo>
                    <a:pt x="336" y="430"/>
                  </a:lnTo>
                  <a:lnTo>
                    <a:pt x="352" y="424"/>
                  </a:lnTo>
                  <a:lnTo>
                    <a:pt x="368" y="414"/>
                  </a:lnTo>
                  <a:lnTo>
                    <a:pt x="384" y="404"/>
                  </a:lnTo>
                  <a:lnTo>
                    <a:pt x="416" y="378"/>
                  </a:lnTo>
                  <a:lnTo>
                    <a:pt x="490" y="454"/>
                  </a:lnTo>
                  <a:lnTo>
                    <a:pt x="490" y="454"/>
                  </a:lnTo>
                  <a:lnTo>
                    <a:pt x="468" y="474"/>
                  </a:lnTo>
                  <a:lnTo>
                    <a:pt x="446" y="492"/>
                  </a:lnTo>
                  <a:lnTo>
                    <a:pt x="424" y="508"/>
                  </a:lnTo>
                  <a:lnTo>
                    <a:pt x="398" y="522"/>
                  </a:lnTo>
                  <a:lnTo>
                    <a:pt x="372" y="534"/>
                  </a:lnTo>
                  <a:lnTo>
                    <a:pt x="342" y="542"/>
                  </a:lnTo>
                  <a:lnTo>
                    <a:pt x="308" y="546"/>
                  </a:lnTo>
                  <a:lnTo>
                    <a:pt x="272" y="548"/>
                  </a:lnTo>
                  <a:lnTo>
                    <a:pt x="272" y="548"/>
                  </a:lnTo>
                  <a:lnTo>
                    <a:pt x="244" y="546"/>
                  </a:lnTo>
                  <a:lnTo>
                    <a:pt x="216" y="542"/>
                  </a:lnTo>
                  <a:lnTo>
                    <a:pt x="190" y="536"/>
                  </a:lnTo>
                  <a:lnTo>
                    <a:pt x="164" y="526"/>
                  </a:lnTo>
                  <a:lnTo>
                    <a:pt x="140" y="516"/>
                  </a:lnTo>
                  <a:lnTo>
                    <a:pt x="118" y="502"/>
                  </a:lnTo>
                  <a:lnTo>
                    <a:pt x="98" y="486"/>
                  </a:lnTo>
                  <a:lnTo>
                    <a:pt x="78" y="468"/>
                  </a:lnTo>
                  <a:lnTo>
                    <a:pt x="60" y="450"/>
                  </a:lnTo>
                  <a:lnTo>
                    <a:pt x="46" y="428"/>
                  </a:lnTo>
                  <a:lnTo>
                    <a:pt x="32" y="406"/>
                  </a:lnTo>
                  <a:lnTo>
                    <a:pt x="22" y="382"/>
                  </a:lnTo>
                  <a:lnTo>
                    <a:pt x="12" y="358"/>
                  </a:lnTo>
                  <a:lnTo>
                    <a:pt x="6" y="332"/>
                  </a:lnTo>
                  <a:lnTo>
                    <a:pt x="2" y="304"/>
                  </a:lnTo>
                  <a:lnTo>
                    <a:pt x="0" y="276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Freeform 233"/>
            <p:cNvSpPr>
              <a:spLocks/>
            </p:cNvSpPr>
            <p:nvPr userDrawn="1"/>
          </p:nvSpPr>
          <p:spPr bwMode="auto">
            <a:xfrm>
              <a:off x="1359596" y="2659053"/>
              <a:ext cx="273029" cy="321247"/>
            </a:xfrm>
            <a:custGeom>
              <a:avLst/>
              <a:gdLst>
                <a:gd name="T0" fmla="*/ 0 w 448"/>
                <a:gd name="T1" fmla="*/ 0 h 528"/>
                <a:gd name="T2" fmla="*/ 116 w 448"/>
                <a:gd name="T3" fmla="*/ 0 h 528"/>
                <a:gd name="T4" fmla="*/ 116 w 448"/>
                <a:gd name="T5" fmla="*/ 210 h 528"/>
                <a:gd name="T6" fmla="*/ 332 w 448"/>
                <a:gd name="T7" fmla="*/ 210 h 528"/>
                <a:gd name="T8" fmla="*/ 332 w 448"/>
                <a:gd name="T9" fmla="*/ 0 h 528"/>
                <a:gd name="T10" fmla="*/ 448 w 448"/>
                <a:gd name="T11" fmla="*/ 0 h 528"/>
                <a:gd name="T12" fmla="*/ 448 w 448"/>
                <a:gd name="T13" fmla="*/ 528 h 528"/>
                <a:gd name="T14" fmla="*/ 332 w 448"/>
                <a:gd name="T15" fmla="*/ 528 h 528"/>
                <a:gd name="T16" fmla="*/ 332 w 448"/>
                <a:gd name="T17" fmla="*/ 316 h 528"/>
                <a:gd name="T18" fmla="*/ 116 w 448"/>
                <a:gd name="T19" fmla="*/ 316 h 528"/>
                <a:gd name="T20" fmla="*/ 116 w 448"/>
                <a:gd name="T21" fmla="*/ 528 h 528"/>
                <a:gd name="T22" fmla="*/ 0 w 448"/>
                <a:gd name="T23" fmla="*/ 528 h 528"/>
                <a:gd name="T24" fmla="*/ 0 w 448"/>
                <a:gd name="T25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8" h="528">
                  <a:moveTo>
                    <a:pt x="0" y="0"/>
                  </a:moveTo>
                  <a:lnTo>
                    <a:pt x="116" y="0"/>
                  </a:lnTo>
                  <a:lnTo>
                    <a:pt x="116" y="210"/>
                  </a:lnTo>
                  <a:lnTo>
                    <a:pt x="332" y="210"/>
                  </a:lnTo>
                  <a:lnTo>
                    <a:pt x="332" y="0"/>
                  </a:lnTo>
                  <a:lnTo>
                    <a:pt x="448" y="0"/>
                  </a:lnTo>
                  <a:lnTo>
                    <a:pt x="448" y="528"/>
                  </a:lnTo>
                  <a:lnTo>
                    <a:pt x="332" y="528"/>
                  </a:lnTo>
                  <a:lnTo>
                    <a:pt x="332" y="316"/>
                  </a:lnTo>
                  <a:lnTo>
                    <a:pt x="116" y="316"/>
                  </a:lnTo>
                  <a:lnTo>
                    <a:pt x="116" y="528"/>
                  </a:lnTo>
                  <a:lnTo>
                    <a:pt x="0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234"/>
            <p:cNvSpPr>
              <a:spLocks/>
            </p:cNvSpPr>
            <p:nvPr userDrawn="1"/>
          </p:nvSpPr>
          <p:spPr bwMode="auto">
            <a:xfrm>
              <a:off x="1705010" y="2659053"/>
              <a:ext cx="246362" cy="321247"/>
            </a:xfrm>
            <a:custGeom>
              <a:avLst/>
              <a:gdLst>
                <a:gd name="T0" fmla="*/ 0 w 404"/>
                <a:gd name="T1" fmla="*/ 0 h 528"/>
                <a:gd name="T2" fmla="*/ 400 w 404"/>
                <a:gd name="T3" fmla="*/ 0 h 528"/>
                <a:gd name="T4" fmla="*/ 400 w 404"/>
                <a:gd name="T5" fmla="*/ 104 h 528"/>
                <a:gd name="T6" fmla="*/ 116 w 404"/>
                <a:gd name="T7" fmla="*/ 104 h 528"/>
                <a:gd name="T8" fmla="*/ 116 w 404"/>
                <a:gd name="T9" fmla="*/ 210 h 528"/>
                <a:gd name="T10" fmla="*/ 366 w 404"/>
                <a:gd name="T11" fmla="*/ 210 h 528"/>
                <a:gd name="T12" fmla="*/ 366 w 404"/>
                <a:gd name="T13" fmla="*/ 314 h 528"/>
                <a:gd name="T14" fmla="*/ 116 w 404"/>
                <a:gd name="T15" fmla="*/ 314 h 528"/>
                <a:gd name="T16" fmla="*/ 116 w 404"/>
                <a:gd name="T17" fmla="*/ 426 h 528"/>
                <a:gd name="T18" fmla="*/ 404 w 404"/>
                <a:gd name="T19" fmla="*/ 426 h 528"/>
                <a:gd name="T20" fmla="*/ 404 w 404"/>
                <a:gd name="T21" fmla="*/ 528 h 528"/>
                <a:gd name="T22" fmla="*/ 0 w 404"/>
                <a:gd name="T23" fmla="*/ 528 h 528"/>
                <a:gd name="T24" fmla="*/ 0 w 404"/>
                <a:gd name="T25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4" h="528">
                  <a:moveTo>
                    <a:pt x="0" y="0"/>
                  </a:moveTo>
                  <a:lnTo>
                    <a:pt x="400" y="0"/>
                  </a:lnTo>
                  <a:lnTo>
                    <a:pt x="400" y="104"/>
                  </a:lnTo>
                  <a:lnTo>
                    <a:pt x="116" y="104"/>
                  </a:lnTo>
                  <a:lnTo>
                    <a:pt x="116" y="210"/>
                  </a:lnTo>
                  <a:lnTo>
                    <a:pt x="366" y="210"/>
                  </a:lnTo>
                  <a:lnTo>
                    <a:pt x="366" y="314"/>
                  </a:lnTo>
                  <a:lnTo>
                    <a:pt x="116" y="314"/>
                  </a:lnTo>
                  <a:lnTo>
                    <a:pt x="116" y="426"/>
                  </a:lnTo>
                  <a:lnTo>
                    <a:pt x="404" y="426"/>
                  </a:lnTo>
                  <a:lnTo>
                    <a:pt x="404" y="528"/>
                  </a:lnTo>
                  <a:lnTo>
                    <a:pt x="0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235"/>
            <p:cNvSpPr>
              <a:spLocks/>
            </p:cNvSpPr>
            <p:nvPr userDrawn="1"/>
          </p:nvSpPr>
          <p:spPr bwMode="auto">
            <a:xfrm>
              <a:off x="2012327" y="2659053"/>
              <a:ext cx="322556" cy="321247"/>
            </a:xfrm>
            <a:custGeom>
              <a:avLst/>
              <a:gdLst>
                <a:gd name="T0" fmla="*/ 0 w 530"/>
                <a:gd name="T1" fmla="*/ 0 h 528"/>
                <a:gd name="T2" fmla="*/ 126 w 530"/>
                <a:gd name="T3" fmla="*/ 0 h 528"/>
                <a:gd name="T4" fmla="*/ 264 w 530"/>
                <a:gd name="T5" fmla="*/ 224 h 528"/>
                <a:gd name="T6" fmla="*/ 404 w 530"/>
                <a:gd name="T7" fmla="*/ 0 h 528"/>
                <a:gd name="T8" fmla="*/ 530 w 530"/>
                <a:gd name="T9" fmla="*/ 0 h 528"/>
                <a:gd name="T10" fmla="*/ 530 w 530"/>
                <a:gd name="T11" fmla="*/ 528 h 528"/>
                <a:gd name="T12" fmla="*/ 414 w 530"/>
                <a:gd name="T13" fmla="*/ 528 h 528"/>
                <a:gd name="T14" fmla="*/ 414 w 530"/>
                <a:gd name="T15" fmla="*/ 184 h 528"/>
                <a:gd name="T16" fmla="*/ 264 w 530"/>
                <a:gd name="T17" fmla="*/ 410 h 528"/>
                <a:gd name="T18" fmla="*/ 262 w 530"/>
                <a:gd name="T19" fmla="*/ 410 h 528"/>
                <a:gd name="T20" fmla="*/ 114 w 530"/>
                <a:gd name="T21" fmla="*/ 186 h 528"/>
                <a:gd name="T22" fmla="*/ 114 w 530"/>
                <a:gd name="T23" fmla="*/ 528 h 528"/>
                <a:gd name="T24" fmla="*/ 0 w 530"/>
                <a:gd name="T25" fmla="*/ 528 h 528"/>
                <a:gd name="T26" fmla="*/ 0 w 530"/>
                <a:gd name="T27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0" h="528">
                  <a:moveTo>
                    <a:pt x="0" y="0"/>
                  </a:moveTo>
                  <a:lnTo>
                    <a:pt x="126" y="0"/>
                  </a:lnTo>
                  <a:lnTo>
                    <a:pt x="264" y="224"/>
                  </a:lnTo>
                  <a:lnTo>
                    <a:pt x="404" y="0"/>
                  </a:lnTo>
                  <a:lnTo>
                    <a:pt x="530" y="0"/>
                  </a:lnTo>
                  <a:lnTo>
                    <a:pt x="530" y="528"/>
                  </a:lnTo>
                  <a:lnTo>
                    <a:pt x="414" y="528"/>
                  </a:lnTo>
                  <a:lnTo>
                    <a:pt x="414" y="184"/>
                  </a:lnTo>
                  <a:lnTo>
                    <a:pt x="264" y="410"/>
                  </a:lnTo>
                  <a:lnTo>
                    <a:pt x="262" y="410"/>
                  </a:lnTo>
                  <a:lnTo>
                    <a:pt x="114" y="186"/>
                  </a:lnTo>
                  <a:lnTo>
                    <a:pt x="114" y="528"/>
                  </a:lnTo>
                  <a:lnTo>
                    <a:pt x="0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Rectangle 236"/>
            <p:cNvSpPr>
              <a:spLocks noChangeArrowheads="1"/>
            </p:cNvSpPr>
            <p:nvPr userDrawn="1"/>
          </p:nvSpPr>
          <p:spPr bwMode="auto">
            <a:xfrm>
              <a:off x="2408538" y="2659053"/>
              <a:ext cx="72384" cy="321247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Freeform 237"/>
            <p:cNvSpPr>
              <a:spLocks/>
            </p:cNvSpPr>
            <p:nvPr userDrawn="1"/>
          </p:nvSpPr>
          <p:spPr bwMode="auto">
            <a:xfrm>
              <a:off x="2530449" y="2653974"/>
              <a:ext cx="253981" cy="331405"/>
            </a:xfrm>
            <a:custGeom>
              <a:avLst/>
              <a:gdLst>
                <a:gd name="T0" fmla="*/ 68 w 418"/>
                <a:gd name="T1" fmla="*/ 378 h 544"/>
                <a:gd name="T2" fmla="*/ 124 w 418"/>
                <a:gd name="T3" fmla="*/ 414 h 544"/>
                <a:gd name="T4" fmla="*/ 184 w 418"/>
                <a:gd name="T5" fmla="*/ 438 h 544"/>
                <a:gd name="T6" fmla="*/ 226 w 418"/>
                <a:gd name="T7" fmla="*/ 442 h 544"/>
                <a:gd name="T8" fmla="*/ 272 w 418"/>
                <a:gd name="T9" fmla="*/ 434 h 544"/>
                <a:gd name="T10" fmla="*/ 298 w 418"/>
                <a:gd name="T11" fmla="*/ 412 h 544"/>
                <a:gd name="T12" fmla="*/ 304 w 418"/>
                <a:gd name="T13" fmla="*/ 390 h 544"/>
                <a:gd name="T14" fmla="*/ 300 w 418"/>
                <a:gd name="T15" fmla="*/ 370 h 544"/>
                <a:gd name="T16" fmla="*/ 270 w 418"/>
                <a:gd name="T17" fmla="*/ 346 h 544"/>
                <a:gd name="T18" fmla="*/ 196 w 418"/>
                <a:gd name="T19" fmla="*/ 322 h 544"/>
                <a:gd name="T20" fmla="*/ 124 w 418"/>
                <a:gd name="T21" fmla="*/ 300 h 544"/>
                <a:gd name="T22" fmla="*/ 70 w 418"/>
                <a:gd name="T23" fmla="*/ 272 h 544"/>
                <a:gd name="T24" fmla="*/ 40 w 418"/>
                <a:gd name="T25" fmla="*/ 240 h 544"/>
                <a:gd name="T26" fmla="*/ 24 w 418"/>
                <a:gd name="T27" fmla="*/ 198 h 544"/>
                <a:gd name="T28" fmla="*/ 22 w 418"/>
                <a:gd name="T29" fmla="*/ 160 h 544"/>
                <a:gd name="T30" fmla="*/ 24 w 418"/>
                <a:gd name="T31" fmla="*/ 126 h 544"/>
                <a:gd name="T32" fmla="*/ 42 w 418"/>
                <a:gd name="T33" fmla="*/ 80 h 544"/>
                <a:gd name="T34" fmla="*/ 74 w 418"/>
                <a:gd name="T35" fmla="*/ 44 h 544"/>
                <a:gd name="T36" fmla="*/ 116 w 418"/>
                <a:gd name="T37" fmla="*/ 18 h 544"/>
                <a:gd name="T38" fmla="*/ 168 w 418"/>
                <a:gd name="T39" fmla="*/ 2 h 544"/>
                <a:gd name="T40" fmla="*/ 206 w 418"/>
                <a:gd name="T41" fmla="*/ 0 h 544"/>
                <a:gd name="T42" fmla="*/ 288 w 418"/>
                <a:gd name="T43" fmla="*/ 10 h 544"/>
                <a:gd name="T44" fmla="*/ 360 w 418"/>
                <a:gd name="T45" fmla="*/ 38 h 544"/>
                <a:gd name="T46" fmla="*/ 342 w 418"/>
                <a:gd name="T47" fmla="*/ 156 h 544"/>
                <a:gd name="T48" fmla="*/ 290 w 418"/>
                <a:gd name="T49" fmla="*/ 124 h 544"/>
                <a:gd name="T50" fmla="*/ 238 w 418"/>
                <a:gd name="T51" fmla="*/ 106 h 544"/>
                <a:gd name="T52" fmla="*/ 206 w 418"/>
                <a:gd name="T53" fmla="*/ 102 h 544"/>
                <a:gd name="T54" fmla="*/ 164 w 418"/>
                <a:gd name="T55" fmla="*/ 110 h 544"/>
                <a:gd name="T56" fmla="*/ 142 w 418"/>
                <a:gd name="T57" fmla="*/ 130 h 544"/>
                <a:gd name="T58" fmla="*/ 138 w 418"/>
                <a:gd name="T59" fmla="*/ 150 h 544"/>
                <a:gd name="T60" fmla="*/ 142 w 418"/>
                <a:gd name="T61" fmla="*/ 172 h 544"/>
                <a:gd name="T62" fmla="*/ 174 w 418"/>
                <a:gd name="T63" fmla="*/ 196 h 544"/>
                <a:gd name="T64" fmla="*/ 252 w 418"/>
                <a:gd name="T65" fmla="*/ 220 h 544"/>
                <a:gd name="T66" fmla="*/ 352 w 418"/>
                <a:gd name="T67" fmla="*/ 258 h 544"/>
                <a:gd name="T68" fmla="*/ 386 w 418"/>
                <a:gd name="T69" fmla="*/ 284 h 544"/>
                <a:gd name="T70" fmla="*/ 408 w 418"/>
                <a:gd name="T71" fmla="*/ 320 h 544"/>
                <a:gd name="T72" fmla="*/ 418 w 418"/>
                <a:gd name="T73" fmla="*/ 362 h 544"/>
                <a:gd name="T74" fmla="*/ 418 w 418"/>
                <a:gd name="T75" fmla="*/ 380 h 544"/>
                <a:gd name="T76" fmla="*/ 410 w 418"/>
                <a:gd name="T77" fmla="*/ 434 h 544"/>
                <a:gd name="T78" fmla="*/ 388 w 418"/>
                <a:gd name="T79" fmla="*/ 478 h 544"/>
                <a:gd name="T80" fmla="*/ 352 w 418"/>
                <a:gd name="T81" fmla="*/ 512 h 544"/>
                <a:gd name="T82" fmla="*/ 304 w 418"/>
                <a:gd name="T83" fmla="*/ 534 h 544"/>
                <a:gd name="T84" fmla="*/ 246 w 418"/>
                <a:gd name="T85" fmla="*/ 544 h 544"/>
                <a:gd name="T86" fmla="*/ 194 w 418"/>
                <a:gd name="T87" fmla="*/ 544 h 544"/>
                <a:gd name="T88" fmla="*/ 106 w 418"/>
                <a:gd name="T89" fmla="*/ 524 h 544"/>
                <a:gd name="T90" fmla="*/ 24 w 418"/>
                <a:gd name="T91" fmla="*/ 48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18" h="544">
                  <a:moveTo>
                    <a:pt x="0" y="460"/>
                  </a:moveTo>
                  <a:lnTo>
                    <a:pt x="68" y="378"/>
                  </a:lnTo>
                  <a:lnTo>
                    <a:pt x="68" y="378"/>
                  </a:lnTo>
                  <a:lnTo>
                    <a:pt x="86" y="392"/>
                  </a:lnTo>
                  <a:lnTo>
                    <a:pt x="106" y="404"/>
                  </a:lnTo>
                  <a:lnTo>
                    <a:pt x="124" y="414"/>
                  </a:lnTo>
                  <a:lnTo>
                    <a:pt x="144" y="424"/>
                  </a:lnTo>
                  <a:lnTo>
                    <a:pt x="162" y="432"/>
                  </a:lnTo>
                  <a:lnTo>
                    <a:pt x="184" y="438"/>
                  </a:lnTo>
                  <a:lnTo>
                    <a:pt x="204" y="440"/>
                  </a:lnTo>
                  <a:lnTo>
                    <a:pt x="226" y="442"/>
                  </a:lnTo>
                  <a:lnTo>
                    <a:pt x="226" y="442"/>
                  </a:lnTo>
                  <a:lnTo>
                    <a:pt x="244" y="440"/>
                  </a:lnTo>
                  <a:lnTo>
                    <a:pt x="258" y="438"/>
                  </a:lnTo>
                  <a:lnTo>
                    <a:pt x="272" y="434"/>
                  </a:lnTo>
                  <a:lnTo>
                    <a:pt x="284" y="428"/>
                  </a:lnTo>
                  <a:lnTo>
                    <a:pt x="292" y="422"/>
                  </a:lnTo>
                  <a:lnTo>
                    <a:pt x="298" y="412"/>
                  </a:lnTo>
                  <a:lnTo>
                    <a:pt x="302" y="402"/>
                  </a:lnTo>
                  <a:lnTo>
                    <a:pt x="304" y="392"/>
                  </a:lnTo>
                  <a:lnTo>
                    <a:pt x="304" y="390"/>
                  </a:lnTo>
                  <a:lnTo>
                    <a:pt x="304" y="390"/>
                  </a:lnTo>
                  <a:lnTo>
                    <a:pt x="302" y="380"/>
                  </a:lnTo>
                  <a:lnTo>
                    <a:pt x="300" y="370"/>
                  </a:lnTo>
                  <a:lnTo>
                    <a:pt x="292" y="362"/>
                  </a:lnTo>
                  <a:lnTo>
                    <a:pt x="284" y="354"/>
                  </a:lnTo>
                  <a:lnTo>
                    <a:pt x="270" y="346"/>
                  </a:lnTo>
                  <a:lnTo>
                    <a:pt x="250" y="338"/>
                  </a:lnTo>
                  <a:lnTo>
                    <a:pt x="226" y="332"/>
                  </a:lnTo>
                  <a:lnTo>
                    <a:pt x="196" y="322"/>
                  </a:lnTo>
                  <a:lnTo>
                    <a:pt x="196" y="322"/>
                  </a:lnTo>
                  <a:lnTo>
                    <a:pt x="158" y="312"/>
                  </a:lnTo>
                  <a:lnTo>
                    <a:pt x="124" y="300"/>
                  </a:lnTo>
                  <a:lnTo>
                    <a:pt x="94" y="288"/>
                  </a:lnTo>
                  <a:lnTo>
                    <a:pt x="82" y="280"/>
                  </a:lnTo>
                  <a:lnTo>
                    <a:pt x="70" y="272"/>
                  </a:lnTo>
                  <a:lnTo>
                    <a:pt x="58" y="262"/>
                  </a:lnTo>
                  <a:lnTo>
                    <a:pt x="48" y="252"/>
                  </a:lnTo>
                  <a:lnTo>
                    <a:pt x="40" y="240"/>
                  </a:lnTo>
                  <a:lnTo>
                    <a:pt x="34" y="226"/>
                  </a:lnTo>
                  <a:lnTo>
                    <a:pt x="28" y="212"/>
                  </a:lnTo>
                  <a:lnTo>
                    <a:pt x="24" y="198"/>
                  </a:lnTo>
                  <a:lnTo>
                    <a:pt x="22" y="18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22" y="160"/>
                  </a:lnTo>
                  <a:lnTo>
                    <a:pt x="22" y="142"/>
                  </a:lnTo>
                  <a:lnTo>
                    <a:pt x="24" y="126"/>
                  </a:lnTo>
                  <a:lnTo>
                    <a:pt x="30" y="110"/>
                  </a:lnTo>
                  <a:lnTo>
                    <a:pt x="36" y="94"/>
                  </a:lnTo>
                  <a:lnTo>
                    <a:pt x="42" y="80"/>
                  </a:lnTo>
                  <a:lnTo>
                    <a:pt x="52" y="66"/>
                  </a:lnTo>
                  <a:lnTo>
                    <a:pt x="62" y="54"/>
                  </a:lnTo>
                  <a:lnTo>
                    <a:pt x="74" y="44"/>
                  </a:lnTo>
                  <a:lnTo>
                    <a:pt x="86" y="34"/>
                  </a:lnTo>
                  <a:lnTo>
                    <a:pt x="100" y="26"/>
                  </a:lnTo>
                  <a:lnTo>
                    <a:pt x="116" y="18"/>
                  </a:lnTo>
                  <a:lnTo>
                    <a:pt x="132" y="12"/>
                  </a:lnTo>
                  <a:lnTo>
                    <a:pt x="150" y="6"/>
                  </a:lnTo>
                  <a:lnTo>
                    <a:pt x="168" y="2"/>
                  </a:lnTo>
                  <a:lnTo>
                    <a:pt x="186" y="0"/>
                  </a:lnTo>
                  <a:lnTo>
                    <a:pt x="206" y="0"/>
                  </a:lnTo>
                  <a:lnTo>
                    <a:pt x="206" y="0"/>
                  </a:lnTo>
                  <a:lnTo>
                    <a:pt x="234" y="2"/>
                  </a:lnTo>
                  <a:lnTo>
                    <a:pt x="262" y="4"/>
                  </a:lnTo>
                  <a:lnTo>
                    <a:pt x="288" y="10"/>
                  </a:lnTo>
                  <a:lnTo>
                    <a:pt x="314" y="18"/>
                  </a:lnTo>
                  <a:lnTo>
                    <a:pt x="338" y="28"/>
                  </a:lnTo>
                  <a:lnTo>
                    <a:pt x="360" y="38"/>
                  </a:lnTo>
                  <a:lnTo>
                    <a:pt x="382" y="52"/>
                  </a:lnTo>
                  <a:lnTo>
                    <a:pt x="404" y="68"/>
                  </a:lnTo>
                  <a:lnTo>
                    <a:pt x="342" y="156"/>
                  </a:lnTo>
                  <a:lnTo>
                    <a:pt x="342" y="156"/>
                  </a:lnTo>
                  <a:lnTo>
                    <a:pt x="308" y="134"/>
                  </a:lnTo>
                  <a:lnTo>
                    <a:pt x="290" y="124"/>
                  </a:lnTo>
                  <a:lnTo>
                    <a:pt x="272" y="116"/>
                  </a:lnTo>
                  <a:lnTo>
                    <a:pt x="256" y="110"/>
                  </a:lnTo>
                  <a:lnTo>
                    <a:pt x="238" y="106"/>
                  </a:lnTo>
                  <a:lnTo>
                    <a:pt x="222" y="104"/>
                  </a:lnTo>
                  <a:lnTo>
                    <a:pt x="206" y="102"/>
                  </a:lnTo>
                  <a:lnTo>
                    <a:pt x="206" y="102"/>
                  </a:lnTo>
                  <a:lnTo>
                    <a:pt x="190" y="104"/>
                  </a:lnTo>
                  <a:lnTo>
                    <a:pt x="176" y="106"/>
                  </a:lnTo>
                  <a:lnTo>
                    <a:pt x="164" y="110"/>
                  </a:lnTo>
                  <a:lnTo>
                    <a:pt x="154" y="116"/>
                  </a:lnTo>
                  <a:lnTo>
                    <a:pt x="146" y="124"/>
                  </a:lnTo>
                  <a:lnTo>
                    <a:pt x="142" y="130"/>
                  </a:lnTo>
                  <a:lnTo>
                    <a:pt x="138" y="140"/>
                  </a:lnTo>
                  <a:lnTo>
                    <a:pt x="138" y="148"/>
                  </a:lnTo>
                  <a:lnTo>
                    <a:pt x="138" y="150"/>
                  </a:lnTo>
                  <a:lnTo>
                    <a:pt x="138" y="150"/>
                  </a:lnTo>
                  <a:lnTo>
                    <a:pt x="138" y="162"/>
                  </a:lnTo>
                  <a:lnTo>
                    <a:pt x="142" y="172"/>
                  </a:lnTo>
                  <a:lnTo>
                    <a:pt x="150" y="182"/>
                  </a:lnTo>
                  <a:lnTo>
                    <a:pt x="160" y="190"/>
                  </a:lnTo>
                  <a:lnTo>
                    <a:pt x="174" y="196"/>
                  </a:lnTo>
                  <a:lnTo>
                    <a:pt x="194" y="204"/>
                  </a:lnTo>
                  <a:lnTo>
                    <a:pt x="252" y="220"/>
                  </a:lnTo>
                  <a:lnTo>
                    <a:pt x="252" y="220"/>
                  </a:lnTo>
                  <a:lnTo>
                    <a:pt x="290" y="232"/>
                  </a:lnTo>
                  <a:lnTo>
                    <a:pt x="322" y="244"/>
                  </a:lnTo>
                  <a:lnTo>
                    <a:pt x="352" y="258"/>
                  </a:lnTo>
                  <a:lnTo>
                    <a:pt x="364" y="266"/>
                  </a:lnTo>
                  <a:lnTo>
                    <a:pt x="376" y="276"/>
                  </a:lnTo>
                  <a:lnTo>
                    <a:pt x="386" y="284"/>
                  </a:lnTo>
                  <a:lnTo>
                    <a:pt x="394" y="296"/>
                  </a:lnTo>
                  <a:lnTo>
                    <a:pt x="402" y="306"/>
                  </a:lnTo>
                  <a:lnTo>
                    <a:pt x="408" y="320"/>
                  </a:lnTo>
                  <a:lnTo>
                    <a:pt x="412" y="332"/>
                  </a:lnTo>
                  <a:lnTo>
                    <a:pt x="416" y="346"/>
                  </a:lnTo>
                  <a:lnTo>
                    <a:pt x="418" y="362"/>
                  </a:lnTo>
                  <a:lnTo>
                    <a:pt x="418" y="378"/>
                  </a:lnTo>
                  <a:lnTo>
                    <a:pt x="418" y="380"/>
                  </a:lnTo>
                  <a:lnTo>
                    <a:pt x="418" y="380"/>
                  </a:lnTo>
                  <a:lnTo>
                    <a:pt x="418" y="400"/>
                  </a:lnTo>
                  <a:lnTo>
                    <a:pt x="416" y="418"/>
                  </a:lnTo>
                  <a:lnTo>
                    <a:pt x="410" y="434"/>
                  </a:lnTo>
                  <a:lnTo>
                    <a:pt x="404" y="450"/>
                  </a:lnTo>
                  <a:lnTo>
                    <a:pt x="396" y="464"/>
                  </a:lnTo>
                  <a:lnTo>
                    <a:pt x="388" y="478"/>
                  </a:lnTo>
                  <a:lnTo>
                    <a:pt x="376" y="490"/>
                  </a:lnTo>
                  <a:lnTo>
                    <a:pt x="364" y="502"/>
                  </a:lnTo>
                  <a:lnTo>
                    <a:pt x="352" y="512"/>
                  </a:lnTo>
                  <a:lnTo>
                    <a:pt x="336" y="520"/>
                  </a:lnTo>
                  <a:lnTo>
                    <a:pt x="320" y="528"/>
                  </a:lnTo>
                  <a:lnTo>
                    <a:pt x="304" y="534"/>
                  </a:lnTo>
                  <a:lnTo>
                    <a:pt x="286" y="538"/>
                  </a:lnTo>
                  <a:lnTo>
                    <a:pt x="266" y="542"/>
                  </a:lnTo>
                  <a:lnTo>
                    <a:pt x="246" y="544"/>
                  </a:lnTo>
                  <a:lnTo>
                    <a:pt x="224" y="544"/>
                  </a:lnTo>
                  <a:lnTo>
                    <a:pt x="224" y="544"/>
                  </a:lnTo>
                  <a:lnTo>
                    <a:pt x="194" y="544"/>
                  </a:lnTo>
                  <a:lnTo>
                    <a:pt x="164" y="540"/>
                  </a:lnTo>
                  <a:lnTo>
                    <a:pt x="136" y="532"/>
                  </a:lnTo>
                  <a:lnTo>
                    <a:pt x="106" y="524"/>
                  </a:lnTo>
                  <a:lnTo>
                    <a:pt x="78" y="512"/>
                  </a:lnTo>
                  <a:lnTo>
                    <a:pt x="50" y="496"/>
                  </a:lnTo>
                  <a:lnTo>
                    <a:pt x="24" y="480"/>
                  </a:lnTo>
                  <a:lnTo>
                    <a:pt x="0" y="460"/>
                  </a:lnTo>
                  <a:lnTo>
                    <a:pt x="0" y="46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Freeform 238"/>
            <p:cNvSpPr>
              <a:spLocks/>
            </p:cNvSpPr>
            <p:nvPr userDrawn="1"/>
          </p:nvSpPr>
          <p:spPr bwMode="auto">
            <a:xfrm>
              <a:off x="2814908" y="2659053"/>
              <a:ext cx="266680" cy="321247"/>
            </a:xfrm>
            <a:custGeom>
              <a:avLst/>
              <a:gdLst>
                <a:gd name="T0" fmla="*/ 160 w 438"/>
                <a:gd name="T1" fmla="*/ 106 h 528"/>
                <a:gd name="T2" fmla="*/ 0 w 438"/>
                <a:gd name="T3" fmla="*/ 106 h 528"/>
                <a:gd name="T4" fmla="*/ 0 w 438"/>
                <a:gd name="T5" fmla="*/ 0 h 528"/>
                <a:gd name="T6" fmla="*/ 438 w 438"/>
                <a:gd name="T7" fmla="*/ 0 h 528"/>
                <a:gd name="T8" fmla="*/ 438 w 438"/>
                <a:gd name="T9" fmla="*/ 106 h 528"/>
                <a:gd name="T10" fmla="*/ 276 w 438"/>
                <a:gd name="T11" fmla="*/ 106 h 528"/>
                <a:gd name="T12" fmla="*/ 276 w 438"/>
                <a:gd name="T13" fmla="*/ 528 h 528"/>
                <a:gd name="T14" fmla="*/ 160 w 438"/>
                <a:gd name="T15" fmla="*/ 528 h 528"/>
                <a:gd name="T16" fmla="*/ 160 w 438"/>
                <a:gd name="T17" fmla="*/ 106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8" h="528">
                  <a:moveTo>
                    <a:pt x="160" y="106"/>
                  </a:moveTo>
                  <a:lnTo>
                    <a:pt x="0" y="106"/>
                  </a:lnTo>
                  <a:lnTo>
                    <a:pt x="0" y="0"/>
                  </a:lnTo>
                  <a:lnTo>
                    <a:pt x="438" y="0"/>
                  </a:lnTo>
                  <a:lnTo>
                    <a:pt x="438" y="106"/>
                  </a:lnTo>
                  <a:lnTo>
                    <a:pt x="276" y="106"/>
                  </a:lnTo>
                  <a:lnTo>
                    <a:pt x="276" y="528"/>
                  </a:lnTo>
                  <a:lnTo>
                    <a:pt x="160" y="528"/>
                  </a:lnTo>
                  <a:lnTo>
                    <a:pt x="160" y="10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Freeform 239"/>
            <p:cNvSpPr>
              <a:spLocks/>
            </p:cNvSpPr>
            <p:nvPr userDrawn="1"/>
          </p:nvSpPr>
          <p:spPr bwMode="auto">
            <a:xfrm>
              <a:off x="3123494" y="2659053"/>
              <a:ext cx="278110" cy="321247"/>
            </a:xfrm>
            <a:custGeom>
              <a:avLst/>
              <a:gdLst>
                <a:gd name="T0" fmla="*/ 0 w 458"/>
                <a:gd name="T1" fmla="*/ 0 h 528"/>
                <a:gd name="T2" fmla="*/ 242 w 458"/>
                <a:gd name="T3" fmla="*/ 0 h 528"/>
                <a:gd name="T4" fmla="*/ 242 w 458"/>
                <a:gd name="T5" fmla="*/ 0 h 528"/>
                <a:gd name="T6" fmla="*/ 268 w 458"/>
                <a:gd name="T7" fmla="*/ 0 h 528"/>
                <a:gd name="T8" fmla="*/ 290 w 458"/>
                <a:gd name="T9" fmla="*/ 4 h 528"/>
                <a:gd name="T10" fmla="*/ 312 w 458"/>
                <a:gd name="T11" fmla="*/ 8 h 528"/>
                <a:gd name="T12" fmla="*/ 332 w 458"/>
                <a:gd name="T13" fmla="*/ 14 h 528"/>
                <a:gd name="T14" fmla="*/ 350 w 458"/>
                <a:gd name="T15" fmla="*/ 22 h 528"/>
                <a:gd name="T16" fmla="*/ 368 w 458"/>
                <a:gd name="T17" fmla="*/ 30 h 528"/>
                <a:gd name="T18" fmla="*/ 382 w 458"/>
                <a:gd name="T19" fmla="*/ 40 h 528"/>
                <a:gd name="T20" fmla="*/ 396 w 458"/>
                <a:gd name="T21" fmla="*/ 54 h 528"/>
                <a:gd name="T22" fmla="*/ 396 w 458"/>
                <a:gd name="T23" fmla="*/ 54 h 528"/>
                <a:gd name="T24" fmla="*/ 408 w 458"/>
                <a:gd name="T25" fmla="*/ 64 h 528"/>
                <a:gd name="T26" fmla="*/ 416 w 458"/>
                <a:gd name="T27" fmla="*/ 78 h 528"/>
                <a:gd name="T28" fmla="*/ 424 w 458"/>
                <a:gd name="T29" fmla="*/ 92 h 528"/>
                <a:gd name="T30" fmla="*/ 430 w 458"/>
                <a:gd name="T31" fmla="*/ 106 h 528"/>
                <a:gd name="T32" fmla="*/ 436 w 458"/>
                <a:gd name="T33" fmla="*/ 122 h 528"/>
                <a:gd name="T34" fmla="*/ 440 w 458"/>
                <a:gd name="T35" fmla="*/ 138 h 528"/>
                <a:gd name="T36" fmla="*/ 442 w 458"/>
                <a:gd name="T37" fmla="*/ 156 h 528"/>
                <a:gd name="T38" fmla="*/ 442 w 458"/>
                <a:gd name="T39" fmla="*/ 174 h 528"/>
                <a:gd name="T40" fmla="*/ 442 w 458"/>
                <a:gd name="T41" fmla="*/ 176 h 528"/>
                <a:gd name="T42" fmla="*/ 442 w 458"/>
                <a:gd name="T43" fmla="*/ 176 h 528"/>
                <a:gd name="T44" fmla="*/ 440 w 458"/>
                <a:gd name="T45" fmla="*/ 206 h 528"/>
                <a:gd name="T46" fmla="*/ 434 w 458"/>
                <a:gd name="T47" fmla="*/ 234 h 528"/>
                <a:gd name="T48" fmla="*/ 424 w 458"/>
                <a:gd name="T49" fmla="*/ 258 h 528"/>
                <a:gd name="T50" fmla="*/ 410 w 458"/>
                <a:gd name="T51" fmla="*/ 280 h 528"/>
                <a:gd name="T52" fmla="*/ 394 w 458"/>
                <a:gd name="T53" fmla="*/ 300 h 528"/>
                <a:gd name="T54" fmla="*/ 374 w 458"/>
                <a:gd name="T55" fmla="*/ 316 h 528"/>
                <a:gd name="T56" fmla="*/ 352 w 458"/>
                <a:gd name="T57" fmla="*/ 330 h 528"/>
                <a:gd name="T58" fmla="*/ 328 w 458"/>
                <a:gd name="T59" fmla="*/ 340 h 528"/>
                <a:gd name="T60" fmla="*/ 458 w 458"/>
                <a:gd name="T61" fmla="*/ 528 h 528"/>
                <a:gd name="T62" fmla="*/ 322 w 458"/>
                <a:gd name="T63" fmla="*/ 528 h 528"/>
                <a:gd name="T64" fmla="*/ 208 w 458"/>
                <a:gd name="T65" fmla="*/ 360 h 528"/>
                <a:gd name="T66" fmla="*/ 118 w 458"/>
                <a:gd name="T67" fmla="*/ 360 h 528"/>
                <a:gd name="T68" fmla="*/ 118 w 458"/>
                <a:gd name="T69" fmla="*/ 528 h 528"/>
                <a:gd name="T70" fmla="*/ 0 w 458"/>
                <a:gd name="T71" fmla="*/ 528 h 528"/>
                <a:gd name="T72" fmla="*/ 0 w 458"/>
                <a:gd name="T7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8" h="528">
                  <a:moveTo>
                    <a:pt x="0" y="0"/>
                  </a:moveTo>
                  <a:lnTo>
                    <a:pt x="242" y="0"/>
                  </a:lnTo>
                  <a:lnTo>
                    <a:pt x="242" y="0"/>
                  </a:lnTo>
                  <a:lnTo>
                    <a:pt x="268" y="0"/>
                  </a:lnTo>
                  <a:lnTo>
                    <a:pt x="290" y="4"/>
                  </a:lnTo>
                  <a:lnTo>
                    <a:pt x="312" y="8"/>
                  </a:lnTo>
                  <a:lnTo>
                    <a:pt x="332" y="14"/>
                  </a:lnTo>
                  <a:lnTo>
                    <a:pt x="350" y="22"/>
                  </a:lnTo>
                  <a:lnTo>
                    <a:pt x="368" y="30"/>
                  </a:lnTo>
                  <a:lnTo>
                    <a:pt x="382" y="40"/>
                  </a:lnTo>
                  <a:lnTo>
                    <a:pt x="396" y="54"/>
                  </a:lnTo>
                  <a:lnTo>
                    <a:pt x="396" y="54"/>
                  </a:lnTo>
                  <a:lnTo>
                    <a:pt x="408" y="64"/>
                  </a:lnTo>
                  <a:lnTo>
                    <a:pt x="416" y="78"/>
                  </a:lnTo>
                  <a:lnTo>
                    <a:pt x="424" y="92"/>
                  </a:lnTo>
                  <a:lnTo>
                    <a:pt x="430" y="106"/>
                  </a:lnTo>
                  <a:lnTo>
                    <a:pt x="436" y="122"/>
                  </a:lnTo>
                  <a:lnTo>
                    <a:pt x="440" y="138"/>
                  </a:lnTo>
                  <a:lnTo>
                    <a:pt x="442" y="156"/>
                  </a:lnTo>
                  <a:lnTo>
                    <a:pt x="442" y="174"/>
                  </a:lnTo>
                  <a:lnTo>
                    <a:pt x="442" y="176"/>
                  </a:lnTo>
                  <a:lnTo>
                    <a:pt x="442" y="176"/>
                  </a:lnTo>
                  <a:lnTo>
                    <a:pt x="440" y="206"/>
                  </a:lnTo>
                  <a:lnTo>
                    <a:pt x="434" y="234"/>
                  </a:lnTo>
                  <a:lnTo>
                    <a:pt x="424" y="258"/>
                  </a:lnTo>
                  <a:lnTo>
                    <a:pt x="410" y="280"/>
                  </a:lnTo>
                  <a:lnTo>
                    <a:pt x="394" y="300"/>
                  </a:lnTo>
                  <a:lnTo>
                    <a:pt x="374" y="316"/>
                  </a:lnTo>
                  <a:lnTo>
                    <a:pt x="352" y="330"/>
                  </a:lnTo>
                  <a:lnTo>
                    <a:pt x="328" y="340"/>
                  </a:lnTo>
                  <a:lnTo>
                    <a:pt x="458" y="528"/>
                  </a:lnTo>
                  <a:lnTo>
                    <a:pt x="322" y="528"/>
                  </a:lnTo>
                  <a:lnTo>
                    <a:pt x="208" y="360"/>
                  </a:lnTo>
                  <a:lnTo>
                    <a:pt x="118" y="360"/>
                  </a:lnTo>
                  <a:lnTo>
                    <a:pt x="118" y="528"/>
                  </a:lnTo>
                  <a:lnTo>
                    <a:pt x="0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Freeform 240"/>
            <p:cNvSpPr>
              <a:spLocks/>
            </p:cNvSpPr>
            <p:nvPr userDrawn="1"/>
          </p:nvSpPr>
          <p:spPr bwMode="auto">
            <a:xfrm>
              <a:off x="3194609" y="2722541"/>
              <a:ext cx="125721" cy="91422"/>
            </a:xfrm>
            <a:custGeom>
              <a:avLst/>
              <a:gdLst>
                <a:gd name="T0" fmla="*/ 118 w 206"/>
                <a:gd name="T1" fmla="*/ 152 h 152"/>
                <a:gd name="T2" fmla="*/ 118 w 206"/>
                <a:gd name="T3" fmla="*/ 152 h 152"/>
                <a:gd name="T4" fmla="*/ 138 w 206"/>
                <a:gd name="T5" fmla="*/ 152 h 152"/>
                <a:gd name="T6" fmla="*/ 154 w 206"/>
                <a:gd name="T7" fmla="*/ 148 h 152"/>
                <a:gd name="T8" fmla="*/ 170 w 206"/>
                <a:gd name="T9" fmla="*/ 140 h 152"/>
                <a:gd name="T10" fmla="*/ 182 w 206"/>
                <a:gd name="T11" fmla="*/ 132 h 152"/>
                <a:gd name="T12" fmla="*/ 192 w 206"/>
                <a:gd name="T13" fmla="*/ 122 h 152"/>
                <a:gd name="T14" fmla="*/ 200 w 206"/>
                <a:gd name="T15" fmla="*/ 108 h 152"/>
                <a:gd name="T16" fmla="*/ 204 w 206"/>
                <a:gd name="T17" fmla="*/ 94 h 152"/>
                <a:gd name="T18" fmla="*/ 206 w 206"/>
                <a:gd name="T19" fmla="*/ 78 h 152"/>
                <a:gd name="T20" fmla="*/ 206 w 206"/>
                <a:gd name="T21" fmla="*/ 76 h 152"/>
                <a:gd name="T22" fmla="*/ 206 w 206"/>
                <a:gd name="T23" fmla="*/ 76 h 152"/>
                <a:gd name="T24" fmla="*/ 204 w 206"/>
                <a:gd name="T25" fmla="*/ 58 h 152"/>
                <a:gd name="T26" fmla="*/ 200 w 206"/>
                <a:gd name="T27" fmla="*/ 44 h 152"/>
                <a:gd name="T28" fmla="*/ 192 w 206"/>
                <a:gd name="T29" fmla="*/ 30 h 152"/>
                <a:gd name="T30" fmla="*/ 182 w 206"/>
                <a:gd name="T31" fmla="*/ 20 h 152"/>
                <a:gd name="T32" fmla="*/ 168 w 206"/>
                <a:gd name="T33" fmla="*/ 12 h 152"/>
                <a:gd name="T34" fmla="*/ 152 w 206"/>
                <a:gd name="T35" fmla="*/ 6 h 152"/>
                <a:gd name="T36" fmla="*/ 134 w 206"/>
                <a:gd name="T37" fmla="*/ 2 h 152"/>
                <a:gd name="T38" fmla="*/ 114 w 206"/>
                <a:gd name="T39" fmla="*/ 0 h 152"/>
                <a:gd name="T40" fmla="*/ 0 w 206"/>
                <a:gd name="T41" fmla="*/ 0 h 152"/>
                <a:gd name="T42" fmla="*/ 0 w 206"/>
                <a:gd name="T43" fmla="*/ 152 h 152"/>
                <a:gd name="T44" fmla="*/ 118 w 206"/>
                <a:gd name="T45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6" h="152">
                  <a:moveTo>
                    <a:pt x="118" y="152"/>
                  </a:moveTo>
                  <a:lnTo>
                    <a:pt x="118" y="152"/>
                  </a:lnTo>
                  <a:lnTo>
                    <a:pt x="138" y="152"/>
                  </a:lnTo>
                  <a:lnTo>
                    <a:pt x="154" y="148"/>
                  </a:lnTo>
                  <a:lnTo>
                    <a:pt x="170" y="140"/>
                  </a:lnTo>
                  <a:lnTo>
                    <a:pt x="182" y="132"/>
                  </a:lnTo>
                  <a:lnTo>
                    <a:pt x="192" y="122"/>
                  </a:lnTo>
                  <a:lnTo>
                    <a:pt x="200" y="108"/>
                  </a:lnTo>
                  <a:lnTo>
                    <a:pt x="204" y="94"/>
                  </a:lnTo>
                  <a:lnTo>
                    <a:pt x="206" y="78"/>
                  </a:lnTo>
                  <a:lnTo>
                    <a:pt x="206" y="76"/>
                  </a:lnTo>
                  <a:lnTo>
                    <a:pt x="206" y="76"/>
                  </a:lnTo>
                  <a:lnTo>
                    <a:pt x="204" y="58"/>
                  </a:lnTo>
                  <a:lnTo>
                    <a:pt x="200" y="44"/>
                  </a:lnTo>
                  <a:lnTo>
                    <a:pt x="192" y="30"/>
                  </a:lnTo>
                  <a:lnTo>
                    <a:pt x="182" y="20"/>
                  </a:lnTo>
                  <a:lnTo>
                    <a:pt x="168" y="12"/>
                  </a:lnTo>
                  <a:lnTo>
                    <a:pt x="152" y="6"/>
                  </a:lnTo>
                  <a:lnTo>
                    <a:pt x="134" y="2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152"/>
                  </a:lnTo>
                  <a:lnTo>
                    <a:pt x="118" y="152"/>
                  </a:lnTo>
                  <a:close/>
                </a:path>
              </a:pathLst>
            </a:custGeom>
            <a:solidFill>
              <a:srgbClr val="335359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Freeform 241"/>
            <p:cNvSpPr>
              <a:spLocks/>
            </p:cNvSpPr>
            <p:nvPr userDrawn="1"/>
          </p:nvSpPr>
          <p:spPr bwMode="auto">
            <a:xfrm>
              <a:off x="3401604" y="2659053"/>
              <a:ext cx="318746" cy="321247"/>
            </a:xfrm>
            <a:custGeom>
              <a:avLst/>
              <a:gdLst>
                <a:gd name="T0" fmla="*/ 204 w 524"/>
                <a:gd name="T1" fmla="*/ 320 h 528"/>
                <a:gd name="T2" fmla="*/ 0 w 524"/>
                <a:gd name="T3" fmla="*/ 0 h 528"/>
                <a:gd name="T4" fmla="*/ 136 w 524"/>
                <a:gd name="T5" fmla="*/ 0 h 528"/>
                <a:gd name="T6" fmla="*/ 262 w 524"/>
                <a:gd name="T7" fmla="*/ 212 h 528"/>
                <a:gd name="T8" fmla="*/ 390 w 524"/>
                <a:gd name="T9" fmla="*/ 0 h 528"/>
                <a:gd name="T10" fmla="*/ 524 w 524"/>
                <a:gd name="T11" fmla="*/ 0 h 528"/>
                <a:gd name="T12" fmla="*/ 320 w 524"/>
                <a:gd name="T13" fmla="*/ 318 h 528"/>
                <a:gd name="T14" fmla="*/ 320 w 524"/>
                <a:gd name="T15" fmla="*/ 528 h 528"/>
                <a:gd name="T16" fmla="*/ 204 w 524"/>
                <a:gd name="T17" fmla="*/ 528 h 528"/>
                <a:gd name="T18" fmla="*/ 204 w 524"/>
                <a:gd name="T19" fmla="*/ 32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4" h="528">
                  <a:moveTo>
                    <a:pt x="204" y="320"/>
                  </a:moveTo>
                  <a:lnTo>
                    <a:pt x="0" y="0"/>
                  </a:lnTo>
                  <a:lnTo>
                    <a:pt x="136" y="0"/>
                  </a:lnTo>
                  <a:lnTo>
                    <a:pt x="262" y="212"/>
                  </a:lnTo>
                  <a:lnTo>
                    <a:pt x="390" y="0"/>
                  </a:lnTo>
                  <a:lnTo>
                    <a:pt x="524" y="0"/>
                  </a:lnTo>
                  <a:lnTo>
                    <a:pt x="320" y="318"/>
                  </a:lnTo>
                  <a:lnTo>
                    <a:pt x="320" y="528"/>
                  </a:lnTo>
                  <a:lnTo>
                    <a:pt x="204" y="528"/>
                  </a:lnTo>
                  <a:lnTo>
                    <a:pt x="204" y="32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6" name="Line 12"/>
          <p:cNvSpPr>
            <a:spLocks noChangeShapeType="1"/>
          </p:cNvSpPr>
          <p:nvPr userDrawn="1"/>
        </p:nvSpPr>
        <p:spPr bwMode="auto">
          <a:xfrm>
            <a:off x="457200" y="3595688"/>
            <a:ext cx="35052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CA038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CA038"/>
        </a:buClr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5CA038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CA038"/>
        </a:buClr>
        <a:buChar char="•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5CA038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5CA038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5CA038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5CA038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5CA038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6.bin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oleObject" Target="../embeddings/oleObject10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8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19.bin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oleObject21.bin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5.bin"/><Relationship Id="rId5" Type="http://schemas.openxmlformats.org/officeDocument/2006/relationships/oleObject" Target="../embeddings/oleObject24.bin"/><Relationship Id="rId4" Type="http://schemas.openxmlformats.org/officeDocument/2006/relationships/oleObject" Target="../embeddings/oleObject23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oleObject" Target="../embeddings/oleObject27.bin"/><Relationship Id="rId4" Type="http://schemas.openxmlformats.org/officeDocument/2006/relationships/oleObject" Target="../embeddings/oleObject26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oleObject" Target="../embeddings/oleObject30.bin"/><Relationship Id="rId4" Type="http://schemas.openxmlformats.org/officeDocument/2006/relationships/oleObject" Target="../embeddings/oleObject29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60.png"/><Relationship Id="rId4" Type="http://schemas.openxmlformats.org/officeDocument/2006/relationships/oleObject" Target="../embeddings/oleObject31.bin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norton.com/college/chemistry/chemat/chemtours.aspx" TargetMode="External"/><Relationship Id="rId2" Type="http://schemas.openxmlformats.org/officeDocument/2006/relationships/hyperlink" Target="http://wwnorton.com/college/chemistry/chem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ubtitle 2"/>
          <p:cNvSpPr>
            <a:spLocks noGrp="1"/>
          </p:cNvSpPr>
          <p:nvPr>
            <p:ph type="subTitle" idx="1"/>
          </p:nvPr>
        </p:nvSpPr>
        <p:spPr>
          <a:xfrm>
            <a:off x="381000" y="5486400"/>
            <a:ext cx="6781800" cy="12954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Chemical Kinetics</a:t>
            </a:r>
          </a:p>
          <a:p>
            <a:r>
              <a:rPr lang="en-US" sz="2400" smtClean="0">
                <a:latin typeface="Arial" charset="0"/>
                <a:cs typeface="Arial" charset="0"/>
              </a:rPr>
              <a:t>Clearing the Air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n-lt"/>
              </a:rPr>
              <a:t>Actual Reaction Rates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772400" cy="7620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dirty="0">
                <a:latin typeface="+mn-lt"/>
              </a:rPr>
              <a:t>N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(</a:t>
            </a:r>
            <a:r>
              <a:rPr lang="en-US" i="1" dirty="0">
                <a:latin typeface="+mn-lt"/>
              </a:rPr>
              <a:t>g</a:t>
            </a:r>
            <a:r>
              <a:rPr lang="en-US" dirty="0">
                <a:latin typeface="+mn-lt"/>
              </a:rPr>
              <a:t>)  +  O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(</a:t>
            </a:r>
            <a:r>
              <a:rPr lang="en-US" i="1" dirty="0">
                <a:latin typeface="+mn-lt"/>
              </a:rPr>
              <a:t>g</a:t>
            </a:r>
            <a:r>
              <a:rPr lang="en-US" dirty="0">
                <a:latin typeface="+mn-lt"/>
              </a:rPr>
              <a:t>)  </a:t>
            </a:r>
            <a:r>
              <a:rPr lang="en-US" dirty="0" smtClean="0">
                <a:latin typeface="+mn-lt"/>
                <a:sym typeface="Wingdings"/>
              </a:rPr>
              <a:t></a:t>
            </a:r>
            <a:r>
              <a:rPr lang="en-US" dirty="0" smtClean="0">
                <a:latin typeface="+mn-lt"/>
              </a:rPr>
              <a:t>  </a:t>
            </a:r>
            <a:r>
              <a:rPr lang="en-US" dirty="0">
                <a:latin typeface="+mn-lt"/>
              </a:rPr>
              <a:t>2 NO(</a:t>
            </a:r>
            <a:r>
              <a:rPr lang="en-US" i="1" dirty="0">
                <a:latin typeface="+mn-lt"/>
              </a:rPr>
              <a:t>g</a:t>
            </a:r>
            <a:r>
              <a:rPr lang="en-US" dirty="0">
                <a:latin typeface="+mn-lt"/>
              </a:rPr>
              <a:t>)</a:t>
            </a:r>
          </a:p>
        </p:txBody>
      </p:sp>
      <p:pic>
        <p:nvPicPr>
          <p:cNvPr id="4813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2057400"/>
            <a:ext cx="4910138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066925"/>
            <a:ext cx="3316288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7498AE6-365F-4480-B38E-99DE5FDCF872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772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n-lt"/>
              </a:rPr>
              <a:t>Average  Rate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924800" cy="1524000"/>
          </a:xfrm>
        </p:spPr>
        <p:txBody>
          <a:bodyPr/>
          <a:lstStyle/>
          <a:p>
            <a:pPr algn="ctr" eaLnBrk="1" hangingPunct="1">
              <a:spcAft>
                <a:spcPts val="600"/>
              </a:spcAft>
              <a:buFontTx/>
              <a:buNone/>
              <a:defRPr/>
            </a:pPr>
            <a:r>
              <a:rPr lang="en-US" dirty="0" smtClean="0">
                <a:latin typeface="+mn-lt"/>
              </a:rPr>
              <a:t>N</a:t>
            </a:r>
            <a:r>
              <a:rPr lang="en-US" baseline="-25000" dirty="0" smtClean="0">
                <a:latin typeface="+mn-lt"/>
              </a:rPr>
              <a:t>2</a:t>
            </a:r>
            <a:r>
              <a:rPr lang="en-US" dirty="0" smtClean="0">
                <a:latin typeface="+mn-lt"/>
              </a:rPr>
              <a:t>(</a:t>
            </a:r>
            <a:r>
              <a:rPr lang="en-US" i="1" dirty="0" smtClean="0">
                <a:latin typeface="+mn-lt"/>
              </a:rPr>
              <a:t>g</a:t>
            </a:r>
            <a:r>
              <a:rPr lang="en-US" dirty="0" smtClean="0">
                <a:latin typeface="+mn-lt"/>
              </a:rPr>
              <a:t>)  +  O</a:t>
            </a:r>
            <a:r>
              <a:rPr lang="en-US" baseline="-25000" dirty="0" smtClean="0">
                <a:latin typeface="+mn-lt"/>
              </a:rPr>
              <a:t>2</a:t>
            </a:r>
            <a:r>
              <a:rPr lang="en-US" dirty="0" smtClean="0">
                <a:latin typeface="+mn-lt"/>
              </a:rPr>
              <a:t>(</a:t>
            </a:r>
            <a:r>
              <a:rPr lang="en-US" i="1" dirty="0" smtClean="0">
                <a:latin typeface="+mn-lt"/>
              </a:rPr>
              <a:t>g</a:t>
            </a:r>
            <a:r>
              <a:rPr lang="en-US" dirty="0" smtClean="0">
                <a:latin typeface="+mn-lt"/>
              </a:rPr>
              <a:t>)  </a:t>
            </a:r>
            <a:r>
              <a:rPr lang="en-US" dirty="0" smtClean="0">
                <a:latin typeface="+mn-lt"/>
                <a:sym typeface="Wingdings"/>
              </a:rPr>
              <a:t></a:t>
            </a:r>
            <a:r>
              <a:rPr lang="en-US" dirty="0" smtClean="0">
                <a:latin typeface="+mn-lt"/>
              </a:rPr>
              <a:t>  2 NO(</a:t>
            </a:r>
            <a:r>
              <a:rPr lang="en-US" i="1" dirty="0" smtClean="0">
                <a:latin typeface="+mn-lt"/>
              </a:rPr>
              <a:t>g</a:t>
            </a:r>
            <a:r>
              <a:rPr lang="en-US" dirty="0" smtClean="0">
                <a:latin typeface="+mn-lt"/>
              </a:rPr>
              <a:t>)</a:t>
            </a:r>
          </a:p>
          <a:p>
            <a:pPr marL="91440" indent="-91440" eaLnBrk="1" hangingPunct="1">
              <a:spcBef>
                <a:spcPts val="600"/>
              </a:spcBef>
              <a:buFontTx/>
              <a:buNone/>
              <a:defRPr/>
            </a:pPr>
            <a:r>
              <a:rPr lang="en-US" sz="2800" dirty="0" smtClean="0">
                <a:latin typeface="+mn-lt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+mn-lt"/>
              </a:rPr>
              <a:t>Average Rate: </a:t>
            </a:r>
            <a:r>
              <a:rPr lang="en-US" sz="2800" dirty="0" smtClean="0">
                <a:latin typeface="+mn-lt"/>
              </a:rPr>
              <a:t>Change in concentration of reactant or product over a specific time interval</a:t>
            </a:r>
          </a:p>
        </p:txBody>
      </p:sp>
      <p:pic>
        <p:nvPicPr>
          <p:cNvPr id="1845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302000"/>
            <a:ext cx="45720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4278" name="Object 18"/>
          <p:cNvGraphicFramePr>
            <a:graphicFrameLocks noChangeAspect="1"/>
          </p:cNvGraphicFramePr>
          <p:nvPr/>
        </p:nvGraphicFramePr>
        <p:xfrm>
          <a:off x="4941888" y="4033838"/>
          <a:ext cx="3538537" cy="1071562"/>
        </p:xfrm>
        <a:graphic>
          <a:graphicData uri="http://schemas.openxmlformats.org/presentationml/2006/ole">
            <p:oleObj spid="_x0000_s18450" name="Equation" r:id="rId5" imgW="1384001" imgH="418893" progId="">
              <p:embed/>
            </p:oleObj>
          </a:graphicData>
        </a:graphic>
      </p:graphicFrame>
      <p:sp>
        <p:nvSpPr>
          <p:cNvPr id="1845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9C96726-9EC3-4E94-A22F-B39AA92396BD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Arial"/>
              </a:rPr>
              <a:t>Instantaneous Reaction Rates</a:t>
            </a:r>
          </a:p>
        </p:txBody>
      </p:sp>
      <p:pic>
        <p:nvPicPr>
          <p:cNvPr id="8909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390775"/>
            <a:ext cx="6934200" cy="381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1889125"/>
            <a:ext cx="4724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E197CDE-DD26-49DC-ADA7-5D69F68FD873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Instantaneous Reaction Rates</a:t>
            </a:r>
          </a:p>
        </p:txBody>
      </p:sp>
      <p:sp>
        <p:nvSpPr>
          <p:cNvPr id="5530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7848600" cy="4038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FF"/>
                </a:solidFill>
                <a:latin typeface="Arial" charset="0"/>
                <a:cs typeface="Arial" charset="0"/>
              </a:rPr>
              <a:t>Instantaneous Rate:</a:t>
            </a:r>
          </a:p>
          <a:p>
            <a:pPr lvl="1" eaLnBrk="1" hangingPunct="1"/>
            <a:r>
              <a:rPr lang="en-US" smtClean="0">
                <a:latin typeface="Arial" charset="0"/>
                <a:cs typeface="Arial" charset="0"/>
              </a:rPr>
              <a:t>Reaction rate at a particular instant</a:t>
            </a:r>
          </a:p>
          <a:p>
            <a:pPr lvl="1" eaLnBrk="1" hangingPunct="1"/>
            <a:r>
              <a:rPr lang="en-US" smtClean="0">
                <a:latin typeface="Arial" charset="0"/>
                <a:cs typeface="Arial" charset="0"/>
              </a:rPr>
              <a:t>Determined graphically as tangential slope of concentration vs. time plot</a:t>
            </a:r>
          </a:p>
          <a:p>
            <a:pPr lvl="1" eaLnBrk="1" hangingPunct="1"/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55301" name="Picture 6"/>
          <p:cNvPicPr>
            <a:picLocks noChangeAspect="1" noChangeArrowheads="1"/>
          </p:cNvPicPr>
          <p:nvPr/>
        </p:nvPicPr>
        <p:blipFill>
          <a:blip r:embed="rId3"/>
          <a:srcRect b="1543"/>
          <a:stretch>
            <a:fillRect/>
          </a:stretch>
        </p:blipFill>
        <p:spPr bwMode="auto">
          <a:xfrm>
            <a:off x="1295400" y="4025900"/>
            <a:ext cx="55626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8E9FDBF-B0C6-4623-A42B-4BBAB7681D45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Practice: Reaction Rates</a:t>
            </a: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2057400"/>
          </a:xfrm>
        </p:spPr>
        <p:txBody>
          <a:bodyPr/>
          <a:lstStyle/>
          <a:p>
            <a:pPr eaLnBrk="1" hangingPunct="1"/>
            <a:r>
              <a:rPr lang="en-US" sz="2600" smtClean="0">
                <a:latin typeface="Arial" charset="0"/>
                <a:cs typeface="Arial" charset="0"/>
              </a:rPr>
              <a:t>Calculate the average reaction rate for the time period between 15 </a:t>
            </a:r>
            <a:r>
              <a:rPr lang="en-US" sz="2600" smtClean="0">
                <a:latin typeface="Arial" charset="0"/>
                <a:cs typeface="Arial" charset="0"/>
                <a:sym typeface="Symbol" pitchFamily="18" charset="2"/>
              </a:rPr>
              <a:t></a:t>
            </a:r>
            <a:r>
              <a:rPr lang="en-US" sz="2600" smtClean="0">
                <a:latin typeface="Arial" charset="0"/>
                <a:cs typeface="Arial" charset="0"/>
              </a:rPr>
              <a:t>s and 30 </a:t>
            </a:r>
            <a:r>
              <a:rPr lang="en-US" sz="2600" smtClean="0">
                <a:latin typeface="Arial" charset="0"/>
                <a:cs typeface="Arial" charset="0"/>
                <a:sym typeface="Symbol" pitchFamily="18" charset="2"/>
              </a:rPr>
              <a:t></a:t>
            </a:r>
            <a:r>
              <a:rPr lang="en-US" sz="2600" smtClean="0">
                <a:latin typeface="Arial" charset="0"/>
                <a:cs typeface="Arial" charset="0"/>
              </a:rPr>
              <a:t>s using the data below:  N</a:t>
            </a:r>
            <a:r>
              <a:rPr lang="en-US" sz="2600" baseline="-25000" smtClean="0">
                <a:latin typeface="Arial" charset="0"/>
                <a:cs typeface="Arial" charset="0"/>
              </a:rPr>
              <a:t>2</a:t>
            </a:r>
            <a:r>
              <a:rPr lang="en-US" sz="2600" smtClean="0">
                <a:latin typeface="Arial" charset="0"/>
                <a:cs typeface="Arial" charset="0"/>
              </a:rPr>
              <a:t>(</a:t>
            </a:r>
            <a:r>
              <a:rPr lang="en-US" sz="2600" i="1" smtClean="0">
                <a:latin typeface="Arial" charset="0"/>
                <a:cs typeface="Arial" charset="0"/>
              </a:rPr>
              <a:t>g</a:t>
            </a:r>
            <a:r>
              <a:rPr lang="en-US" sz="2600" smtClean="0">
                <a:latin typeface="Arial" charset="0"/>
                <a:cs typeface="Arial" charset="0"/>
              </a:rPr>
              <a:t>) + O</a:t>
            </a:r>
            <a:r>
              <a:rPr lang="en-US" sz="2600" baseline="-25000" smtClean="0">
                <a:latin typeface="Arial" charset="0"/>
                <a:cs typeface="Arial" charset="0"/>
              </a:rPr>
              <a:t>2</a:t>
            </a:r>
            <a:r>
              <a:rPr lang="en-US" sz="2600" smtClean="0">
                <a:latin typeface="Arial" charset="0"/>
                <a:cs typeface="Arial" charset="0"/>
              </a:rPr>
              <a:t>(</a:t>
            </a:r>
            <a:r>
              <a:rPr lang="en-US" sz="2600" i="1" smtClean="0">
                <a:latin typeface="Arial" charset="0"/>
                <a:cs typeface="Arial" charset="0"/>
              </a:rPr>
              <a:t>g</a:t>
            </a:r>
            <a:r>
              <a:rPr lang="en-US" sz="2600" smtClean="0">
                <a:latin typeface="Arial" charset="0"/>
                <a:cs typeface="Arial" charset="0"/>
              </a:rPr>
              <a:t>) → 2NO(</a:t>
            </a:r>
            <a:r>
              <a:rPr lang="en-US" sz="2600" i="1" smtClean="0">
                <a:latin typeface="Arial" charset="0"/>
                <a:cs typeface="Arial" charset="0"/>
              </a:rPr>
              <a:t>g</a:t>
            </a:r>
            <a:r>
              <a:rPr lang="en-US" sz="2600" smtClean="0">
                <a:latin typeface="Arial" charset="0"/>
                <a:cs typeface="Arial" charset="0"/>
              </a:rPr>
              <a:t>)</a:t>
            </a:r>
          </a:p>
        </p:txBody>
      </p:sp>
      <p:graphicFrame>
        <p:nvGraphicFramePr>
          <p:cNvPr id="60455" name="Group 39"/>
          <p:cNvGraphicFramePr>
            <a:graphicFrameLocks noGrp="1"/>
          </p:cNvGraphicFramePr>
          <p:nvPr/>
        </p:nvGraphicFramePr>
        <p:xfrm>
          <a:off x="1828800" y="2743200"/>
          <a:ext cx="5638800" cy="1828800"/>
        </p:xfrm>
        <a:graphic>
          <a:graphicData uri="http://schemas.openxmlformats.org/drawingml/2006/table">
            <a:tbl>
              <a:tblPr/>
              <a:tblGrid>
                <a:gridCol w="1621155"/>
                <a:gridCol w="2326005"/>
                <a:gridCol w="1691640"/>
              </a:tblGrid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Time (</a:t>
                      </a:r>
                      <a:r>
                        <a:rPr lang="en-US" sz="2400" dirty="0" smtClean="0">
                          <a:sym typeface="Symbol"/>
                        </a:rPr>
                        <a:t>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[N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], [O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] (</a:t>
                      </a:r>
                      <a:r>
                        <a:rPr lang="en-US" sz="2400" dirty="0" smtClean="0">
                          <a:sym typeface="Symbol"/>
                        </a:rPr>
                        <a:t>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[NO] (</a:t>
                      </a:r>
                      <a:r>
                        <a:rPr lang="en-US" sz="2400" dirty="0" smtClean="0">
                          <a:sym typeface="Symbol"/>
                        </a:rPr>
                        <a:t>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2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17.0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2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18.6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2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3.6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26.7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7371" name="TextBox 6"/>
          <p:cNvSpPr txBox="1">
            <a:spLocks noChangeArrowheads="1"/>
          </p:cNvSpPr>
          <p:nvPr/>
        </p:nvSpPr>
        <p:spPr bwMode="auto">
          <a:xfrm>
            <a:off x="1066800" y="4741863"/>
            <a:ext cx="4916488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ea typeface="ＭＳ Ｐゴシック" charset="-128"/>
              </a:rPr>
              <a:t> </a:t>
            </a: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Collect and Organize: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Analyze: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Solve: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Think about It:</a:t>
            </a:r>
          </a:p>
        </p:txBody>
      </p:sp>
      <p:sp>
        <p:nvSpPr>
          <p:cNvPr id="5737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D360338-B18E-467A-BD92-0C3D11DB7F10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77724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13.1 Cars, trucks, and Air Quality</a:t>
            </a:r>
            <a:endParaRPr lang="en-US" sz="2400" dirty="0">
              <a:latin typeface="+mn-lt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13.2 Reaction Rates</a:t>
            </a:r>
            <a:endParaRPr lang="en-US" sz="2400" dirty="0">
              <a:latin typeface="+mn-lt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0000FF"/>
                </a:solidFill>
                <a:latin typeface="+mn-lt"/>
                <a:cs typeface="Arial"/>
              </a:rPr>
              <a:t>13.3 Effect of Concentration on Reaction Rates</a:t>
            </a:r>
          </a:p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13.4 Reaction Rates, Temperature, and the Arrhenius Equation</a:t>
            </a:r>
            <a:endParaRPr lang="en-US" sz="2400" dirty="0">
              <a:latin typeface="+mn-lt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13.5 Reaction Mechanisms</a:t>
            </a:r>
          </a:p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13.6 Catalysts</a:t>
            </a:r>
          </a:p>
          <a:p>
            <a:pPr marL="0" indent="0" eaLnBrk="1" hangingPunct="1">
              <a:buFontTx/>
              <a:buNone/>
              <a:defRPr/>
            </a:pPr>
            <a:endParaRPr lang="en-US" sz="2400" dirty="0">
              <a:latin typeface="+mn-lt"/>
              <a:cs typeface="Arial"/>
            </a:endParaRP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6581775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9397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D7D1DC4-6216-43F5-8803-082773CBD2B8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3025775"/>
            <a:ext cx="4343400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Initial Reaction Rates</a:t>
            </a:r>
          </a:p>
        </p:txBody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7772400" cy="1066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FF"/>
                </a:solidFill>
                <a:latin typeface="Arial" charset="0"/>
                <a:cs typeface="Arial" charset="0"/>
              </a:rPr>
              <a:t>Initial Rate: </a:t>
            </a:r>
            <a:r>
              <a:rPr lang="en-US" smtClean="0">
                <a:latin typeface="Arial" charset="0"/>
                <a:cs typeface="Arial" charset="0"/>
              </a:rPr>
              <a:t>Rate of a reaction at </a:t>
            </a:r>
            <a:r>
              <a:rPr lang="en-US" i="1" smtClean="0">
                <a:latin typeface="Arial" charset="0"/>
                <a:cs typeface="Arial" charset="0"/>
              </a:rPr>
              <a:t>t</a:t>
            </a:r>
            <a:r>
              <a:rPr lang="en-US" smtClean="0">
                <a:latin typeface="Arial" charset="0"/>
                <a:cs typeface="Arial" charset="0"/>
              </a:rPr>
              <a:t> = 0, immediately after the reactants are mixed</a:t>
            </a:r>
          </a:p>
        </p:txBody>
      </p:sp>
      <p:sp>
        <p:nvSpPr>
          <p:cNvPr id="61446" name="TextBox 9"/>
          <p:cNvSpPr txBox="1">
            <a:spLocks noChangeArrowheads="1"/>
          </p:cNvSpPr>
          <p:nvPr/>
        </p:nvSpPr>
        <p:spPr bwMode="auto">
          <a:xfrm>
            <a:off x="4191000" y="3581400"/>
            <a:ext cx="39465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Tx/>
              <a:buAutoNum type="alphaLcParenR"/>
            </a:pPr>
            <a:r>
              <a:rPr lang="en-US" sz="2600">
                <a:ea typeface="ＭＳ Ｐゴシック" charset="-128"/>
              </a:rPr>
              <a:t>Initial rate</a:t>
            </a:r>
          </a:p>
          <a:p>
            <a:pPr marL="457200" indent="-457200"/>
            <a:r>
              <a:rPr lang="en-US" sz="2600">
                <a:ea typeface="ＭＳ Ｐゴシック" charset="-128"/>
              </a:rPr>
              <a:t>b), c) Instantaneous rates</a:t>
            </a:r>
          </a:p>
        </p:txBody>
      </p:sp>
      <p:sp>
        <p:nvSpPr>
          <p:cNvPr id="61447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A0E16BF-ED60-4CAF-898D-825BC2489F83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Reaction Order</a:t>
            </a:r>
          </a:p>
        </p:txBody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153400" cy="4572000"/>
          </a:xfrm>
        </p:spPr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en-US" sz="3000" b="1" smtClean="0">
                <a:solidFill>
                  <a:srgbClr val="0000FF"/>
                </a:solidFill>
                <a:latin typeface="Arial" charset="0"/>
                <a:cs typeface="Arial" charset="0"/>
              </a:rPr>
              <a:t>Reaction Order:</a:t>
            </a:r>
          </a:p>
          <a:p>
            <a:pPr lvl="1" eaLnBrk="1" hangingPunct="1">
              <a:spcBef>
                <a:spcPts val="300"/>
              </a:spcBef>
            </a:pPr>
            <a:r>
              <a:rPr lang="en-US" smtClean="0">
                <a:latin typeface="Arial" charset="0"/>
                <a:cs typeface="Arial" charset="0"/>
              </a:rPr>
              <a:t>Experimentally determined number defining the dependence of the reaction rate on the concentration of a reactant</a:t>
            </a:r>
          </a:p>
          <a:p>
            <a:pPr eaLnBrk="1" hangingPunct="1">
              <a:spcBef>
                <a:spcPts val="300"/>
              </a:spcBef>
            </a:pPr>
            <a:r>
              <a:rPr lang="en-US" sz="3000" b="1" smtClean="0">
                <a:solidFill>
                  <a:srgbClr val="0000FF"/>
                </a:solidFill>
                <a:latin typeface="Arial" charset="0"/>
                <a:cs typeface="Arial" charset="0"/>
              </a:rPr>
              <a:t>Rate Law:</a:t>
            </a:r>
          </a:p>
          <a:p>
            <a:pPr lvl="1" eaLnBrk="1" hangingPunct="1">
              <a:spcBef>
                <a:spcPts val="300"/>
              </a:spcBef>
            </a:pPr>
            <a:r>
              <a:rPr lang="en-US" smtClean="0">
                <a:latin typeface="Arial" charset="0"/>
                <a:cs typeface="Arial" charset="0"/>
              </a:rPr>
              <a:t>Equation that defines the experimentally determined  relationship between reactant concentrations and the rate of the reaction</a:t>
            </a:r>
          </a:p>
          <a:p>
            <a:pPr eaLnBrk="1" hangingPunct="1">
              <a:spcBef>
                <a:spcPts val="300"/>
              </a:spcBef>
            </a:pPr>
            <a:r>
              <a:rPr lang="en-US" sz="3000" b="1" smtClean="0">
                <a:solidFill>
                  <a:srgbClr val="0000FF"/>
                </a:solidFill>
                <a:latin typeface="Arial" charset="0"/>
                <a:cs typeface="Arial" charset="0"/>
              </a:rPr>
              <a:t>Overall Order of Reaction:</a:t>
            </a:r>
            <a:r>
              <a:rPr lang="en-US" sz="3000" smtClean="0">
                <a:solidFill>
                  <a:srgbClr val="0000FF"/>
                </a:solidFill>
                <a:latin typeface="Arial" charset="0"/>
                <a:cs typeface="Arial" charset="0"/>
              </a:rPr>
              <a:t>  </a:t>
            </a:r>
          </a:p>
          <a:p>
            <a:pPr lvl="1" eaLnBrk="1" hangingPunct="1">
              <a:spcBef>
                <a:spcPts val="300"/>
              </a:spcBef>
            </a:pPr>
            <a:r>
              <a:rPr lang="en-US" smtClean="0">
                <a:latin typeface="Arial" charset="0"/>
                <a:cs typeface="Arial" charset="0"/>
              </a:rPr>
              <a:t>Sum of exponents for the concentration terms in the rate law</a:t>
            </a:r>
          </a:p>
        </p:txBody>
      </p:sp>
      <p:sp>
        <p:nvSpPr>
          <p:cNvPr id="100357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126574F-C62B-4A5D-B91D-41EA5361791F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0772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The Rate Law and Rate Constant</a:t>
            </a:r>
          </a:p>
        </p:txBody>
      </p:sp>
      <p:sp>
        <p:nvSpPr>
          <p:cNvPr id="368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8600" y="1474788"/>
            <a:ext cx="8686800" cy="42402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3000" b="1" dirty="0">
                <a:solidFill>
                  <a:srgbClr val="0000FF"/>
                </a:solidFill>
                <a:latin typeface="Arial"/>
                <a:cs typeface="Arial"/>
              </a:rPr>
              <a:t>Rate </a:t>
            </a:r>
            <a:r>
              <a:rPr lang="en-US" sz="3000" b="1" dirty="0" smtClean="0">
                <a:solidFill>
                  <a:srgbClr val="0000FF"/>
                </a:solidFill>
                <a:latin typeface="Arial"/>
                <a:cs typeface="Arial"/>
              </a:rPr>
              <a:t>Constant </a:t>
            </a:r>
            <a:r>
              <a:rPr lang="en-US" sz="3000" b="1" dirty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en-US" sz="3000" b="1" i="1" dirty="0">
                <a:solidFill>
                  <a:srgbClr val="0000FF"/>
                </a:solidFill>
                <a:latin typeface="Arial"/>
                <a:cs typeface="Arial"/>
              </a:rPr>
              <a:t>k</a:t>
            </a:r>
            <a:r>
              <a:rPr lang="en-US" sz="3000" b="1" dirty="0">
                <a:solidFill>
                  <a:srgbClr val="0000FF"/>
                </a:solidFill>
                <a:latin typeface="Arial"/>
                <a:cs typeface="Arial"/>
              </a:rPr>
              <a:t>):</a:t>
            </a:r>
          </a:p>
          <a:p>
            <a:pPr lvl="1" eaLnBrk="1" hangingPunct="1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dirty="0" smtClean="0">
                <a:latin typeface="Arial"/>
                <a:cs typeface="Arial"/>
              </a:rPr>
              <a:t>Proportionality </a:t>
            </a:r>
            <a:r>
              <a:rPr lang="en-US" dirty="0">
                <a:latin typeface="Arial"/>
                <a:cs typeface="Arial"/>
              </a:rPr>
              <a:t>constant that relates the rate of a reaction to the concentration of </a:t>
            </a:r>
            <a:r>
              <a:rPr lang="en-US" dirty="0" smtClean="0">
                <a:latin typeface="Arial"/>
                <a:cs typeface="Arial"/>
              </a:rPr>
              <a:t>reactants</a:t>
            </a:r>
            <a:endParaRPr lang="en-US" dirty="0">
              <a:latin typeface="Arial"/>
              <a:cs typeface="Arial"/>
            </a:endParaRPr>
          </a:p>
          <a:p>
            <a:pPr marL="457200" lvl="1" indent="0" eaLnBrk="1" hangingPunct="1">
              <a:lnSpc>
                <a:spcPct val="90000"/>
              </a:lnSpc>
              <a:spcBef>
                <a:spcPts val="1200"/>
              </a:spcBef>
              <a:buFontTx/>
              <a:buNone/>
              <a:defRPr/>
            </a:pPr>
            <a:r>
              <a:rPr lang="en-US" dirty="0">
                <a:latin typeface="Arial"/>
                <a:cs typeface="Arial"/>
              </a:rPr>
              <a:t>Example:	A  +  B  → C</a:t>
            </a:r>
          </a:p>
          <a:p>
            <a:pPr marL="457200" lvl="1" indent="0" eaLnBrk="1" hangingPunct="1">
              <a:lnSpc>
                <a:spcPct val="90000"/>
              </a:lnSpc>
              <a:spcBef>
                <a:spcPts val="1200"/>
              </a:spcBef>
              <a:buFontTx/>
              <a:buNone/>
              <a:defRPr/>
            </a:pP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Rate Law:    </a:t>
            </a:r>
            <a:r>
              <a:rPr lang="en-US" dirty="0">
                <a:latin typeface="Arial"/>
                <a:cs typeface="Arial"/>
              </a:rPr>
              <a:t>Rate = </a:t>
            </a:r>
            <a:r>
              <a:rPr lang="en-US" i="1" dirty="0">
                <a:latin typeface="Arial"/>
                <a:cs typeface="Arial"/>
              </a:rPr>
              <a:t>k </a:t>
            </a:r>
            <a:r>
              <a:rPr lang="en-US" dirty="0">
                <a:latin typeface="Arial"/>
                <a:cs typeface="Arial"/>
              </a:rPr>
              <a:t>[A]</a:t>
            </a:r>
            <a:r>
              <a:rPr lang="en-US" i="1" baseline="30000" dirty="0">
                <a:latin typeface="Arial"/>
                <a:cs typeface="Arial"/>
              </a:rPr>
              <a:t>m</a:t>
            </a:r>
            <a:r>
              <a:rPr lang="en-US" dirty="0">
                <a:latin typeface="Arial"/>
                <a:cs typeface="Arial"/>
              </a:rPr>
              <a:t> [B]</a:t>
            </a:r>
            <a:r>
              <a:rPr lang="en-US" i="1" baseline="30000" dirty="0">
                <a:latin typeface="Arial"/>
                <a:cs typeface="Arial"/>
              </a:rPr>
              <a:t>n</a:t>
            </a:r>
          </a:p>
          <a:p>
            <a:pPr lvl="2" eaLnBrk="1" hangingPunct="1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i="1" dirty="0">
                <a:latin typeface="Arial"/>
                <a:cs typeface="Arial"/>
              </a:rPr>
              <a:t>k = </a:t>
            </a:r>
            <a:r>
              <a:rPr lang="en-US" dirty="0">
                <a:latin typeface="Arial"/>
                <a:cs typeface="Arial"/>
              </a:rPr>
              <a:t>rate constant</a:t>
            </a:r>
          </a:p>
          <a:p>
            <a:pPr lvl="2" eaLnBrk="1" hangingPunct="1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dirty="0">
                <a:latin typeface="Arial"/>
                <a:cs typeface="Arial"/>
              </a:rPr>
              <a:t> </a:t>
            </a:r>
            <a:r>
              <a:rPr lang="en-US" i="1" dirty="0">
                <a:latin typeface="Arial"/>
                <a:cs typeface="Arial"/>
              </a:rPr>
              <a:t>m </a:t>
            </a:r>
            <a:r>
              <a:rPr lang="en-US" dirty="0">
                <a:latin typeface="Arial"/>
                <a:cs typeface="Arial"/>
              </a:rPr>
              <a:t>and</a:t>
            </a:r>
            <a:r>
              <a:rPr lang="en-US" i="1" dirty="0">
                <a:latin typeface="Arial"/>
                <a:cs typeface="Arial"/>
              </a:rPr>
              <a:t> n </a:t>
            </a:r>
            <a:r>
              <a:rPr lang="en-US" dirty="0">
                <a:latin typeface="Arial"/>
                <a:cs typeface="Arial"/>
              </a:rPr>
              <a:t>are the reaction </a:t>
            </a:r>
            <a:r>
              <a:rPr lang="en-US" dirty="0" smtClean="0">
                <a:latin typeface="Arial"/>
                <a:cs typeface="Arial"/>
              </a:rPr>
              <a:t>orders </a:t>
            </a:r>
            <a:r>
              <a:rPr lang="en-US" dirty="0">
                <a:latin typeface="Arial"/>
                <a:cs typeface="Arial"/>
              </a:rPr>
              <a:t>with respect to reactants A and </a:t>
            </a:r>
            <a:r>
              <a:rPr lang="en-US" dirty="0" smtClean="0">
                <a:latin typeface="Arial"/>
                <a:cs typeface="Arial"/>
              </a:rPr>
              <a:t>B</a:t>
            </a:r>
          </a:p>
          <a:p>
            <a:pPr lvl="2" eaLnBrk="1" hangingPunct="1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dirty="0" smtClean="0">
                <a:latin typeface="Arial"/>
                <a:cs typeface="Arial"/>
              </a:rPr>
              <a:t>(</a:t>
            </a:r>
            <a:r>
              <a:rPr lang="en-US" i="1" dirty="0" smtClean="0">
                <a:latin typeface="Arial"/>
                <a:cs typeface="Arial"/>
              </a:rPr>
              <a:t>m </a:t>
            </a:r>
            <a:r>
              <a:rPr lang="en-US" dirty="0" smtClean="0">
                <a:latin typeface="Arial"/>
                <a:cs typeface="Arial"/>
              </a:rPr>
              <a:t>+</a:t>
            </a:r>
            <a:r>
              <a:rPr lang="en-US" i="1" dirty="0" smtClean="0">
                <a:latin typeface="Arial"/>
                <a:cs typeface="Arial"/>
              </a:rPr>
              <a:t> n </a:t>
            </a:r>
            <a:r>
              <a:rPr lang="en-US" dirty="0" smtClean="0">
                <a:latin typeface="Arial"/>
                <a:cs typeface="Arial"/>
              </a:rPr>
              <a:t>) = overall order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dirty="0">
              <a:latin typeface="Arial"/>
              <a:cs typeface="Arial"/>
            </a:endParaRPr>
          </a:p>
        </p:txBody>
      </p:sp>
      <p:sp>
        <p:nvSpPr>
          <p:cNvPr id="10957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F6DBC01-3709-4294-B745-169AF9612EAA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4200" dirty="0" smtClean="0">
                <a:latin typeface="Arial"/>
                <a:cs typeface="Arial"/>
              </a:rPr>
              <a:t>Determination of Rate Laws</a:t>
            </a:r>
          </a:p>
        </p:txBody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286000"/>
            <a:ext cx="7772400" cy="144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400"/>
              </a:spcBef>
            </a:pPr>
            <a:r>
              <a:rPr lang="en-US" sz="3000" smtClean="0">
                <a:latin typeface="Arial" charset="0"/>
                <a:cs typeface="Arial" charset="0"/>
              </a:rPr>
              <a:t>Rate = </a:t>
            </a:r>
            <a:r>
              <a:rPr lang="en-US" sz="3000" i="1" smtClean="0">
                <a:latin typeface="Arial" charset="0"/>
                <a:cs typeface="Arial" charset="0"/>
              </a:rPr>
              <a:t>k</a:t>
            </a:r>
            <a:r>
              <a:rPr lang="en-US" sz="3000" smtClean="0">
                <a:latin typeface="Arial" charset="0"/>
                <a:cs typeface="Arial" charset="0"/>
              </a:rPr>
              <a:t>[O</a:t>
            </a:r>
            <a:r>
              <a:rPr lang="en-US" sz="3000" baseline="-25000" smtClean="0">
                <a:latin typeface="Arial" charset="0"/>
                <a:cs typeface="Arial" charset="0"/>
              </a:rPr>
              <a:t>2</a:t>
            </a:r>
            <a:r>
              <a:rPr lang="en-US" sz="3000" smtClean="0">
                <a:latin typeface="Arial" charset="0"/>
                <a:cs typeface="Arial" charset="0"/>
              </a:rPr>
              <a:t>]</a:t>
            </a:r>
            <a:r>
              <a:rPr lang="en-US" sz="3000" i="1" baseline="30000" smtClean="0">
                <a:latin typeface="Arial" charset="0"/>
                <a:cs typeface="Arial" charset="0"/>
              </a:rPr>
              <a:t>n</a:t>
            </a:r>
            <a:r>
              <a:rPr lang="en-US" sz="3000" smtClean="0">
                <a:latin typeface="Arial" charset="0"/>
                <a:cs typeface="Arial" charset="0"/>
              </a:rPr>
              <a:t>[NO]</a:t>
            </a:r>
            <a:r>
              <a:rPr lang="en-US" sz="3000" i="1" baseline="30000" smtClean="0">
                <a:latin typeface="Arial" charset="0"/>
                <a:cs typeface="Arial" charset="0"/>
              </a:rPr>
              <a:t>m</a:t>
            </a:r>
          </a:p>
          <a:p>
            <a:pPr eaLnBrk="1" hangingPunct="1">
              <a:lnSpc>
                <a:spcPct val="90000"/>
              </a:lnSpc>
              <a:spcBef>
                <a:spcPts val="400"/>
              </a:spcBef>
            </a:pPr>
            <a:r>
              <a:rPr lang="en-US" sz="3000" smtClean="0">
                <a:latin typeface="Arial" charset="0"/>
                <a:cs typeface="Arial" charset="0"/>
              </a:rPr>
              <a:t>Determine values of </a:t>
            </a:r>
            <a:r>
              <a:rPr lang="en-US" sz="3000" i="1" smtClean="0">
                <a:latin typeface="Arial" charset="0"/>
                <a:cs typeface="Arial" charset="0"/>
              </a:rPr>
              <a:t>n, m</a:t>
            </a:r>
            <a:r>
              <a:rPr lang="en-US" sz="3000" smtClean="0">
                <a:latin typeface="Arial" charset="0"/>
                <a:cs typeface="Arial" charset="0"/>
              </a:rPr>
              <a:t> by measuring initial rate under different conditions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9600" y="1600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3200" kern="0" dirty="0">
                <a:latin typeface="Arial"/>
                <a:cs typeface="Arial"/>
              </a:rPr>
              <a:t>2NO(</a:t>
            </a:r>
            <a:r>
              <a:rPr lang="en-US" sz="3200" i="1" kern="0" dirty="0">
                <a:latin typeface="Arial"/>
                <a:cs typeface="Arial"/>
              </a:rPr>
              <a:t>g</a:t>
            </a:r>
            <a:r>
              <a:rPr lang="en-US" sz="3200" kern="0" dirty="0">
                <a:latin typeface="Arial"/>
                <a:cs typeface="Arial"/>
              </a:rPr>
              <a:t>)  +  O</a:t>
            </a:r>
            <a:r>
              <a:rPr lang="en-US" sz="3200" kern="0" baseline="-25000" dirty="0">
                <a:latin typeface="Arial"/>
                <a:cs typeface="Arial"/>
              </a:rPr>
              <a:t>2</a:t>
            </a:r>
            <a:r>
              <a:rPr lang="en-US" sz="3200" kern="0" dirty="0">
                <a:latin typeface="Arial"/>
                <a:cs typeface="Arial"/>
              </a:rPr>
              <a:t>(</a:t>
            </a:r>
            <a:r>
              <a:rPr lang="en-US" sz="3200" i="1" kern="0" dirty="0">
                <a:latin typeface="Arial"/>
                <a:cs typeface="Arial"/>
              </a:rPr>
              <a:t>g</a:t>
            </a:r>
            <a:r>
              <a:rPr lang="en-US" sz="3200" kern="0" dirty="0">
                <a:latin typeface="Arial"/>
                <a:cs typeface="Arial"/>
              </a:rPr>
              <a:t>)  </a:t>
            </a:r>
            <a:r>
              <a:rPr lang="en-US" sz="3200" kern="0" dirty="0">
                <a:latin typeface="Arial"/>
                <a:cs typeface="Arial"/>
                <a:sym typeface="Wingdings"/>
              </a:rPr>
              <a:t></a:t>
            </a:r>
            <a:r>
              <a:rPr lang="en-US" sz="3200" kern="0" dirty="0">
                <a:latin typeface="Arial"/>
                <a:cs typeface="Arial"/>
              </a:rPr>
              <a:t>  </a:t>
            </a:r>
            <a:r>
              <a:rPr lang="en-US" sz="3200" kern="0" dirty="0">
                <a:latin typeface="Arial"/>
                <a:cs typeface="Arial"/>
              </a:rPr>
              <a:t>2 NO</a:t>
            </a:r>
            <a:r>
              <a:rPr lang="en-US" sz="3200" kern="0" baseline="-25000" dirty="0">
                <a:latin typeface="Arial"/>
                <a:cs typeface="Arial"/>
              </a:rPr>
              <a:t>2</a:t>
            </a:r>
            <a:r>
              <a:rPr lang="en-US" sz="3200" kern="0" dirty="0">
                <a:latin typeface="Arial"/>
                <a:cs typeface="Arial"/>
              </a:rPr>
              <a:t>(</a:t>
            </a:r>
            <a:r>
              <a:rPr lang="en-US" sz="3200" i="1" kern="0" dirty="0">
                <a:latin typeface="Arial"/>
                <a:cs typeface="Arial"/>
              </a:rPr>
              <a:t>g</a:t>
            </a:r>
            <a:r>
              <a:rPr lang="en-US" sz="3200" kern="0" dirty="0">
                <a:latin typeface="Arial"/>
                <a:cs typeface="Arial"/>
              </a:rPr>
              <a:t>)</a:t>
            </a:r>
          </a:p>
        </p:txBody>
      </p:sp>
      <p:sp>
        <p:nvSpPr>
          <p:cNvPr id="112646" name="TextBox 5"/>
          <p:cNvSpPr txBox="1">
            <a:spLocks noChangeArrowheads="1"/>
          </p:cNvSpPr>
          <p:nvPr/>
        </p:nvSpPr>
        <p:spPr bwMode="auto">
          <a:xfrm>
            <a:off x="7348538" y="6319838"/>
            <a:ext cx="1109662" cy="46196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Helvetica" pitchFamily="34" charset="0"/>
                <a:ea typeface="ＭＳ Ｐゴシック" charset="-128"/>
                <a:hlinkClick r:id="" action="ppaction://hlinkshowjump?jump=nextslide"/>
              </a:rPr>
              <a:t>Return</a:t>
            </a:r>
            <a:endParaRPr lang="en-US" sz="2400">
              <a:latin typeface="Helvetica" pitchFamily="34" charset="0"/>
              <a:ea typeface="ＭＳ Ｐゴシック" charset="-128"/>
            </a:endParaRPr>
          </a:p>
        </p:txBody>
      </p:sp>
      <p:pic>
        <p:nvPicPr>
          <p:cNvPr id="112647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0725" y="3657600"/>
            <a:ext cx="51625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491D8D4-F991-4601-9B82-B9B92F85F7F7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77724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solidFill>
                  <a:srgbClr val="0000FF"/>
                </a:solidFill>
                <a:latin typeface="+mn-lt"/>
                <a:cs typeface="Arial"/>
              </a:rPr>
              <a:t>13.1 Cars, Trucks, and Air Quality</a:t>
            </a:r>
            <a:endParaRPr lang="en-US" sz="2400" dirty="0">
              <a:solidFill>
                <a:srgbClr val="0000FF"/>
              </a:solidFill>
              <a:latin typeface="+mn-lt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13.2 Reaction Rates</a:t>
            </a:r>
            <a:endParaRPr lang="en-US" sz="2400" dirty="0">
              <a:latin typeface="+mn-lt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13.3 Effect of Concentration on Reaction Rates</a:t>
            </a:r>
          </a:p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13.4 Reaction Rates, Temperature, and the        Arrhenius Equation</a:t>
            </a:r>
            <a:endParaRPr lang="en-US" sz="2400" dirty="0">
              <a:latin typeface="+mn-lt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13.5 Reaction Mechanisms</a:t>
            </a:r>
          </a:p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13.6 Catalysts</a:t>
            </a:r>
          </a:p>
          <a:p>
            <a:pPr marL="0" indent="0" eaLnBrk="1" hangingPunct="1">
              <a:buFontTx/>
              <a:buNone/>
              <a:defRPr/>
            </a:pPr>
            <a:endParaRPr lang="en-US" sz="2400" dirty="0">
              <a:latin typeface="+mn-lt"/>
              <a:cs typeface="Arial"/>
            </a:endParaRP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6581775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9701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437EF61-5194-41EE-BB3A-290881AFA6E5}" type="slidenum">
              <a:rPr lang="en-US"/>
              <a:pPr/>
              <a:t>2</a:t>
            </a:fld>
            <a:endParaRPr lang="en-US"/>
          </a:p>
        </p:txBody>
      </p:sp>
      <p:pic>
        <p:nvPicPr>
          <p:cNvPr id="2970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4300" y="3276600"/>
            <a:ext cx="3340100" cy="319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772400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Determining Rate Laws (cont.)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9636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80010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z="3000" smtClean="0">
                <a:latin typeface="Arial" charset="0"/>
                <a:cs typeface="Arial" charset="0"/>
              </a:rPr>
              <a:t>Rate = </a:t>
            </a:r>
            <a:r>
              <a:rPr lang="en-US" sz="3000" i="1" smtClean="0">
                <a:latin typeface="Arial" charset="0"/>
                <a:cs typeface="Arial" charset="0"/>
              </a:rPr>
              <a:t>k</a:t>
            </a:r>
            <a:r>
              <a:rPr lang="en-US" sz="3000" smtClean="0">
                <a:latin typeface="Arial" charset="0"/>
                <a:cs typeface="Arial" charset="0"/>
              </a:rPr>
              <a:t>[O</a:t>
            </a:r>
            <a:r>
              <a:rPr lang="en-US" sz="3000" baseline="-25000" smtClean="0">
                <a:latin typeface="Arial" charset="0"/>
                <a:cs typeface="Arial" charset="0"/>
              </a:rPr>
              <a:t>2</a:t>
            </a:r>
            <a:r>
              <a:rPr lang="en-US" sz="3000" smtClean="0">
                <a:latin typeface="Arial" charset="0"/>
                <a:cs typeface="Arial" charset="0"/>
              </a:rPr>
              <a:t>]</a:t>
            </a:r>
            <a:r>
              <a:rPr lang="en-US" sz="3000" i="1" baseline="30000" smtClean="0">
                <a:latin typeface="Arial" charset="0"/>
                <a:cs typeface="Arial" charset="0"/>
              </a:rPr>
              <a:t>n</a:t>
            </a:r>
            <a:r>
              <a:rPr lang="en-US" sz="3000" smtClean="0">
                <a:latin typeface="Arial" charset="0"/>
                <a:cs typeface="Arial" charset="0"/>
              </a:rPr>
              <a:t>[NO]</a:t>
            </a:r>
            <a:r>
              <a:rPr lang="en-US" sz="3000" i="1" baseline="30000" smtClean="0">
                <a:latin typeface="Arial" charset="0"/>
                <a:cs typeface="Arial" charset="0"/>
              </a:rPr>
              <a:t>m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z="3000" smtClean="0">
                <a:latin typeface="Arial" charset="0"/>
                <a:cs typeface="Arial" charset="0"/>
              </a:rPr>
              <a:t>To find </a:t>
            </a:r>
            <a:r>
              <a:rPr lang="en-US" sz="3000" i="1" smtClean="0">
                <a:latin typeface="Arial" charset="0"/>
                <a:cs typeface="Arial" charset="0"/>
              </a:rPr>
              <a:t>n</a:t>
            </a:r>
            <a:r>
              <a:rPr lang="en-US" sz="3000" smtClean="0">
                <a:latin typeface="Arial" charset="0"/>
                <a:cs typeface="Arial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mtClean="0">
                <a:latin typeface="Arial" charset="0"/>
                <a:cs typeface="Arial" charset="0"/>
              </a:rPr>
              <a:t>Compare experiments #1 and #2 </a:t>
            </a:r>
          </a:p>
          <a:p>
            <a:pPr lvl="2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mtClean="0">
                <a:latin typeface="Arial" charset="0"/>
                <a:cs typeface="Arial" charset="0"/>
              </a:rPr>
              <a:t>[NO] is constant; [O</a:t>
            </a:r>
            <a:r>
              <a:rPr lang="en-US" baseline="-25000" smtClean="0">
                <a:latin typeface="Arial" charset="0"/>
                <a:cs typeface="Arial" charset="0"/>
              </a:rPr>
              <a:t>2</a:t>
            </a:r>
            <a:r>
              <a:rPr lang="en-US" smtClean="0">
                <a:latin typeface="Arial" charset="0"/>
                <a:cs typeface="Arial" charset="0"/>
              </a:rPr>
              <a:t>] is halved; rate is halved.  Rate </a:t>
            </a:r>
            <a:r>
              <a:rPr lang="en-US" smtClean="0">
                <a:latin typeface="Arial" charset="0"/>
                <a:cs typeface="Arial" charset="0"/>
                <a:sym typeface="Symbol" pitchFamily="18" charset="2"/>
              </a:rPr>
              <a:t> [O</a:t>
            </a:r>
            <a:r>
              <a:rPr lang="en-US" baseline="-25000" smtClean="0">
                <a:latin typeface="Arial" charset="0"/>
                <a:cs typeface="Arial" charset="0"/>
                <a:sym typeface="Symbol" pitchFamily="18" charset="2"/>
              </a:rPr>
              <a:t>2</a:t>
            </a:r>
            <a:r>
              <a:rPr lang="en-US" smtClean="0">
                <a:latin typeface="Arial" charset="0"/>
                <a:cs typeface="Arial" charset="0"/>
                <a:sym typeface="Symbol" pitchFamily="18" charset="2"/>
              </a:rPr>
              <a:t>]</a:t>
            </a:r>
            <a:r>
              <a:rPr lang="en-US" i="1" baseline="30000" smtClean="0">
                <a:latin typeface="Arial" charset="0"/>
                <a:cs typeface="Arial" charset="0"/>
                <a:sym typeface="Symbol" pitchFamily="18" charset="2"/>
              </a:rPr>
              <a:t>n </a:t>
            </a:r>
            <a:r>
              <a:rPr lang="en-US" smtClean="0">
                <a:latin typeface="Arial" charset="0"/>
                <a:cs typeface="Arial" charset="0"/>
                <a:sym typeface="Symbol" pitchFamily="18" charset="2"/>
              </a:rPr>
              <a:t>; </a:t>
            </a:r>
            <a:r>
              <a:rPr lang="en-US" smtClean="0">
                <a:latin typeface="Arial" charset="0"/>
                <a:cs typeface="Arial" charset="0"/>
              </a:rPr>
              <a:t> n = 1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z="3000" smtClean="0">
                <a:latin typeface="Arial" charset="0"/>
                <a:cs typeface="Arial" charset="0"/>
              </a:rPr>
              <a:t>To find </a:t>
            </a:r>
            <a:r>
              <a:rPr lang="en-US" sz="3000" i="1" smtClean="0">
                <a:latin typeface="Arial" charset="0"/>
                <a:cs typeface="Arial" charset="0"/>
              </a:rPr>
              <a:t>m</a:t>
            </a:r>
            <a:r>
              <a:rPr lang="en-US" sz="3000" smtClean="0">
                <a:latin typeface="Arial" charset="0"/>
                <a:cs typeface="Arial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mtClean="0">
                <a:latin typeface="Arial" charset="0"/>
                <a:cs typeface="Arial" charset="0"/>
              </a:rPr>
              <a:t> Compare experiments #1 and #3 </a:t>
            </a:r>
          </a:p>
          <a:p>
            <a:pPr lvl="2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mtClean="0">
                <a:latin typeface="Arial" charset="0"/>
                <a:cs typeface="Arial" charset="0"/>
              </a:rPr>
              <a:t>[O</a:t>
            </a:r>
            <a:r>
              <a:rPr lang="en-US" baseline="-25000" smtClean="0">
                <a:latin typeface="Arial" charset="0"/>
                <a:cs typeface="Arial" charset="0"/>
              </a:rPr>
              <a:t>2</a:t>
            </a:r>
            <a:r>
              <a:rPr lang="en-US" smtClean="0">
                <a:latin typeface="Arial" charset="0"/>
                <a:cs typeface="Arial" charset="0"/>
              </a:rPr>
              <a:t>] is constant; [NO] decreases by ×2; rate decreases by × 4.  Rate </a:t>
            </a:r>
            <a:r>
              <a:rPr lang="en-US" smtClean="0">
                <a:latin typeface="Arial" charset="0"/>
                <a:cs typeface="Arial" charset="0"/>
                <a:sym typeface="Symbol" pitchFamily="18" charset="2"/>
              </a:rPr>
              <a:t> [NO]</a:t>
            </a:r>
            <a:r>
              <a:rPr lang="en-US" baseline="30000" smtClean="0">
                <a:latin typeface="Arial" charset="0"/>
                <a:cs typeface="Arial" charset="0"/>
                <a:sym typeface="Symbol" pitchFamily="18" charset="2"/>
              </a:rPr>
              <a:t>2</a:t>
            </a:r>
            <a:r>
              <a:rPr lang="en-US" smtClean="0">
                <a:latin typeface="Arial" charset="0"/>
                <a:cs typeface="Arial" charset="0"/>
                <a:sym typeface="Symbol" pitchFamily="18" charset="2"/>
              </a:rPr>
              <a:t> ; </a:t>
            </a:r>
            <a:r>
              <a:rPr lang="en-US" i="1" smtClean="0">
                <a:latin typeface="Arial" charset="0"/>
                <a:cs typeface="Arial" charset="0"/>
                <a:sym typeface="Symbol" pitchFamily="18" charset="2"/>
              </a:rPr>
              <a:t>m</a:t>
            </a:r>
            <a:r>
              <a:rPr lang="en-US" smtClean="0">
                <a:latin typeface="Arial" charset="0"/>
                <a:cs typeface="Arial" charset="0"/>
                <a:sym typeface="Symbol" pitchFamily="18" charset="2"/>
              </a:rPr>
              <a:t> = 2</a:t>
            </a:r>
            <a:endParaRPr lang="en-US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z="2800" smtClean="0">
                <a:latin typeface="Arial" charset="0"/>
                <a:cs typeface="Arial" charset="0"/>
              </a:rPr>
              <a:t>Rate = </a:t>
            </a:r>
            <a:r>
              <a:rPr lang="en-US" sz="2800" i="1" smtClean="0">
                <a:latin typeface="Arial" charset="0"/>
                <a:cs typeface="Arial" charset="0"/>
              </a:rPr>
              <a:t>k</a:t>
            </a:r>
            <a:r>
              <a:rPr lang="en-US" sz="2800" smtClean="0">
                <a:latin typeface="Arial" charset="0"/>
                <a:cs typeface="Arial" charset="0"/>
              </a:rPr>
              <a:t>[O</a:t>
            </a:r>
            <a:r>
              <a:rPr lang="en-US" sz="2800" baseline="-25000" smtClean="0">
                <a:latin typeface="Arial" charset="0"/>
                <a:cs typeface="Arial" charset="0"/>
              </a:rPr>
              <a:t>2</a:t>
            </a:r>
            <a:r>
              <a:rPr lang="en-US" sz="2800" smtClean="0">
                <a:latin typeface="Arial" charset="0"/>
                <a:cs typeface="Arial" charset="0"/>
              </a:rPr>
              <a:t>]</a:t>
            </a:r>
            <a:r>
              <a:rPr lang="en-US" sz="2800" baseline="30000" smtClean="0">
                <a:latin typeface="Arial" charset="0"/>
                <a:cs typeface="Arial" charset="0"/>
              </a:rPr>
              <a:t> </a:t>
            </a:r>
            <a:r>
              <a:rPr lang="en-US" sz="2800" smtClean="0">
                <a:latin typeface="Arial" charset="0"/>
                <a:cs typeface="Arial" charset="0"/>
              </a:rPr>
              <a:t>[NO]</a:t>
            </a:r>
            <a:r>
              <a:rPr lang="en-US" sz="2800" baseline="30000" smtClean="0">
                <a:latin typeface="Arial" charset="0"/>
                <a:cs typeface="Arial" charset="0"/>
              </a:rPr>
              <a:t>2</a:t>
            </a:r>
            <a:r>
              <a:rPr lang="en-US" sz="2800" smtClean="0">
                <a:latin typeface="Arial" charset="0"/>
                <a:cs typeface="Arial" charset="0"/>
              </a:rPr>
              <a:t>; </a:t>
            </a:r>
            <a:r>
              <a:rPr lang="en-US" sz="2800" i="1" smtClean="0">
                <a:latin typeface="Arial" charset="0"/>
                <a:cs typeface="Arial" charset="0"/>
              </a:rPr>
              <a:t>k</a:t>
            </a:r>
            <a:r>
              <a:rPr lang="en-US" sz="2800" smtClean="0">
                <a:latin typeface="Arial" charset="0"/>
                <a:cs typeface="Arial" charset="0"/>
              </a:rPr>
              <a:t> can be calculated from the rate law  using data for any experiment</a:t>
            </a: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9637" name="TextBox 3">
            <a:hlinkClick r:id="" action="ppaction://hlinkshowjump?jump=previousslide"/>
          </p:cNvPr>
          <p:cNvSpPr txBox="1">
            <a:spLocks noChangeArrowheads="1"/>
          </p:cNvSpPr>
          <p:nvPr/>
        </p:nvSpPr>
        <p:spPr bwMode="auto">
          <a:xfrm>
            <a:off x="7086600" y="2438400"/>
            <a:ext cx="938213" cy="46196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Helvetica" pitchFamily="34" charset="0"/>
                <a:ea typeface="ＭＳ Ｐゴシック" charset="-128"/>
              </a:rPr>
              <a:t>Jump</a:t>
            </a:r>
          </a:p>
        </p:txBody>
      </p:sp>
      <p:sp>
        <p:nvSpPr>
          <p:cNvPr id="69638" name="TextBox 4">
            <a:hlinkClick r:id="" action="ppaction://hlinkshowjump?jump=previousslide"/>
          </p:cNvPr>
          <p:cNvSpPr txBox="1">
            <a:spLocks noChangeArrowheads="1"/>
          </p:cNvSpPr>
          <p:nvPr/>
        </p:nvSpPr>
        <p:spPr bwMode="auto">
          <a:xfrm>
            <a:off x="7162800" y="4114800"/>
            <a:ext cx="938213" cy="46196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Helvetica" pitchFamily="34" charset="0"/>
                <a:ea typeface="ＭＳ Ｐゴシック" charset="-128"/>
              </a:rPr>
              <a:t>Jump</a:t>
            </a:r>
          </a:p>
        </p:txBody>
      </p:sp>
      <p:sp>
        <p:nvSpPr>
          <p:cNvPr id="69639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8F7012-1A9D-4720-9686-D2F426A94FD5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77724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Arial"/>
              </a:rPr>
              <a:t>Effects of Concentration on Reaction Rates</a:t>
            </a:r>
          </a:p>
        </p:txBody>
      </p:sp>
      <p:sp>
        <p:nvSpPr>
          <p:cNvPr id="71684" name="TextBox 8"/>
          <p:cNvSpPr txBox="1">
            <a:spLocks noChangeArrowheads="1"/>
          </p:cNvSpPr>
          <p:nvPr/>
        </p:nvSpPr>
        <p:spPr bwMode="auto">
          <a:xfrm>
            <a:off x="304800" y="4913313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ea typeface="ＭＳ Ｐゴシック" charset="-128"/>
              </a:rPr>
              <a:t>Increasing concentrations increases collisions between reactants, leading to formation of products. </a:t>
            </a:r>
          </a:p>
        </p:txBody>
      </p:sp>
      <p:sp>
        <p:nvSpPr>
          <p:cNvPr id="71685" name="TextBox 5"/>
          <p:cNvSpPr txBox="1">
            <a:spLocks noChangeArrowheads="1"/>
          </p:cNvSpPr>
          <p:nvPr/>
        </p:nvSpPr>
        <p:spPr bwMode="auto">
          <a:xfrm>
            <a:off x="609600" y="1752600"/>
            <a:ext cx="83153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>
                <a:ea typeface="ＭＳ Ｐゴシック" charset="-128"/>
              </a:rPr>
              <a:t>NO(</a:t>
            </a:r>
            <a:r>
              <a:rPr lang="en-US" sz="2600" i="1">
                <a:ea typeface="ＭＳ Ｐゴシック" charset="-128"/>
              </a:rPr>
              <a:t>g</a:t>
            </a:r>
            <a:r>
              <a:rPr lang="en-US" sz="2600">
                <a:ea typeface="ＭＳ Ｐゴシック" charset="-128"/>
              </a:rPr>
              <a:t>) + O</a:t>
            </a:r>
            <a:r>
              <a:rPr lang="en-US" sz="2600" baseline="-25000">
                <a:ea typeface="ＭＳ Ｐゴシック" charset="-128"/>
              </a:rPr>
              <a:t>3</a:t>
            </a:r>
            <a:r>
              <a:rPr lang="en-US" sz="2600">
                <a:ea typeface="ＭＳ Ｐゴシック" charset="-128"/>
              </a:rPr>
              <a:t>(</a:t>
            </a:r>
            <a:r>
              <a:rPr lang="en-US" sz="2600" i="1">
                <a:ea typeface="ＭＳ Ｐゴシック" charset="-128"/>
              </a:rPr>
              <a:t>g</a:t>
            </a:r>
            <a:r>
              <a:rPr lang="en-US" sz="2600">
                <a:ea typeface="ＭＳ Ｐゴシック" charset="-128"/>
              </a:rPr>
              <a:t>)  </a:t>
            </a:r>
            <a:r>
              <a:rPr lang="en-US" sz="2600">
                <a:ea typeface="ＭＳ Ｐゴシック" charset="-128"/>
                <a:sym typeface="Wingdings" pitchFamily="2" charset="2"/>
              </a:rPr>
              <a:t>  NO</a:t>
            </a:r>
            <a:r>
              <a:rPr lang="en-US" sz="2600" baseline="-25000">
                <a:ea typeface="ＭＳ Ｐゴシック" charset="-128"/>
                <a:sym typeface="Wingdings" pitchFamily="2" charset="2"/>
              </a:rPr>
              <a:t>2</a:t>
            </a:r>
            <a:r>
              <a:rPr lang="en-US" sz="2600">
                <a:ea typeface="ＭＳ Ｐゴシック" charset="-128"/>
                <a:sym typeface="Wingdings" pitchFamily="2" charset="2"/>
              </a:rPr>
              <a:t>(</a:t>
            </a:r>
            <a:r>
              <a:rPr lang="en-US" sz="2600" i="1">
                <a:ea typeface="ＭＳ Ｐゴシック" charset="-128"/>
                <a:sym typeface="Wingdings" pitchFamily="2" charset="2"/>
              </a:rPr>
              <a:t>g</a:t>
            </a:r>
            <a:r>
              <a:rPr lang="en-US" sz="2600">
                <a:ea typeface="ＭＳ Ｐゴシック" charset="-128"/>
                <a:sym typeface="Wingdings" pitchFamily="2" charset="2"/>
              </a:rPr>
              <a:t>)  +  O</a:t>
            </a:r>
            <a:r>
              <a:rPr lang="en-US" sz="2600" baseline="-25000">
                <a:ea typeface="ＭＳ Ｐゴシック" charset="-128"/>
                <a:sym typeface="Wingdings" pitchFamily="2" charset="2"/>
              </a:rPr>
              <a:t>2</a:t>
            </a:r>
            <a:r>
              <a:rPr lang="en-US" sz="2600">
                <a:ea typeface="ＭＳ Ｐゴシック" charset="-128"/>
                <a:sym typeface="Wingdings" pitchFamily="2" charset="2"/>
              </a:rPr>
              <a:t>(</a:t>
            </a:r>
            <a:r>
              <a:rPr lang="en-US" sz="2600" i="1">
                <a:ea typeface="ＭＳ Ｐゴシック" charset="-128"/>
                <a:sym typeface="Wingdings" pitchFamily="2" charset="2"/>
              </a:rPr>
              <a:t>g</a:t>
            </a:r>
            <a:r>
              <a:rPr lang="en-US" sz="2600">
                <a:ea typeface="ＭＳ Ｐゴシック" charset="-128"/>
                <a:sym typeface="Wingdings" pitchFamily="2" charset="2"/>
              </a:rPr>
              <a:t>)     Rate = </a:t>
            </a:r>
            <a:r>
              <a:rPr lang="en-US" sz="2600" i="1">
                <a:ea typeface="ＭＳ Ｐゴシック" charset="-128"/>
                <a:sym typeface="Wingdings" pitchFamily="2" charset="2"/>
              </a:rPr>
              <a:t>k</a:t>
            </a:r>
            <a:r>
              <a:rPr lang="en-US" sz="2600">
                <a:ea typeface="ＭＳ Ｐゴシック" charset="-128"/>
                <a:sym typeface="Wingdings" pitchFamily="2" charset="2"/>
              </a:rPr>
              <a:t>[NO][O</a:t>
            </a:r>
            <a:r>
              <a:rPr lang="en-US" sz="2600" baseline="-25000">
                <a:ea typeface="ＭＳ Ｐゴシック" charset="-128"/>
                <a:sym typeface="Wingdings" pitchFamily="2" charset="2"/>
              </a:rPr>
              <a:t>3</a:t>
            </a:r>
            <a:r>
              <a:rPr lang="en-US" sz="2600">
                <a:ea typeface="ＭＳ Ｐゴシック" charset="-128"/>
                <a:sym typeface="Wingdings" pitchFamily="2" charset="2"/>
              </a:rPr>
              <a:t>]</a:t>
            </a:r>
          </a:p>
        </p:txBody>
      </p:sp>
      <p:pic>
        <p:nvPicPr>
          <p:cNvPr id="7168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750" y="2409825"/>
            <a:ext cx="75565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7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70C3064-832B-4C2D-8A2C-D54544AFD6E2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3820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3800" dirty="0" smtClean="0">
                <a:latin typeface="Arial"/>
                <a:cs typeface="Arial"/>
              </a:rPr>
              <a:t>Practice: Rate Laws/</a:t>
            </a:r>
            <a:br>
              <a:rPr lang="en-US" sz="3800" dirty="0" smtClean="0">
                <a:latin typeface="Arial"/>
                <a:cs typeface="Arial"/>
              </a:rPr>
            </a:br>
            <a:r>
              <a:rPr lang="en-US" sz="3800" dirty="0" smtClean="0">
                <a:latin typeface="Arial"/>
                <a:cs typeface="Arial"/>
              </a:rPr>
              <a:t>Rate Constants</a:t>
            </a:r>
          </a:p>
        </p:txBody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7772400" cy="213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latin typeface="Arial" charset="0"/>
                <a:cs typeface="Arial" charset="0"/>
              </a:rPr>
              <a:t>   </a:t>
            </a:r>
            <a:r>
              <a:rPr lang="en-US" sz="2800" smtClean="0">
                <a:latin typeface="Arial" charset="0"/>
                <a:cs typeface="Arial" charset="0"/>
              </a:rPr>
              <a:t>Write the rate law and calculate the rate constant </a:t>
            </a:r>
            <a:r>
              <a:rPr lang="en-US" sz="2800" i="1" smtClean="0">
                <a:latin typeface="Arial" charset="0"/>
                <a:cs typeface="Arial" charset="0"/>
              </a:rPr>
              <a:t>k</a:t>
            </a:r>
            <a:r>
              <a:rPr lang="en-US" sz="2800" smtClean="0">
                <a:latin typeface="Arial" charset="0"/>
                <a:cs typeface="Arial" charset="0"/>
              </a:rPr>
              <a:t> for the reaction given, using the following data:  </a:t>
            </a:r>
          </a:p>
          <a:p>
            <a:pPr algn="ctr" eaLnBrk="1" hangingPunct="1">
              <a:spcBef>
                <a:spcPct val="40000"/>
              </a:spcBef>
              <a:buFontTx/>
              <a:buNone/>
            </a:pPr>
            <a:r>
              <a:rPr lang="en-US" sz="2800" smtClean="0">
                <a:latin typeface="Arial" charset="0"/>
                <a:cs typeface="Arial" charset="0"/>
              </a:rPr>
              <a:t>2NO  + 2H</a:t>
            </a:r>
            <a:r>
              <a:rPr lang="en-US" sz="2800" baseline="-25000" smtClean="0">
                <a:latin typeface="Arial" charset="0"/>
                <a:cs typeface="Arial" charset="0"/>
              </a:rPr>
              <a:t>2</a:t>
            </a:r>
            <a:r>
              <a:rPr lang="en-US" sz="2800" smtClean="0">
                <a:latin typeface="Arial" charset="0"/>
                <a:cs typeface="Arial" charset="0"/>
              </a:rPr>
              <a:t>  </a:t>
            </a:r>
            <a:r>
              <a:rPr lang="en-US" sz="2800" smtClean="0">
                <a:latin typeface="Arial" charset="0"/>
                <a:cs typeface="Arial" charset="0"/>
                <a:sym typeface="Wingdings" pitchFamily="2" charset="2"/>
              </a:rPr>
              <a:t> </a:t>
            </a:r>
            <a:r>
              <a:rPr lang="en-US" sz="2800" smtClean="0">
                <a:latin typeface="Arial" charset="0"/>
                <a:cs typeface="Arial" charset="0"/>
              </a:rPr>
              <a:t> N</a:t>
            </a:r>
            <a:r>
              <a:rPr lang="en-US" sz="2800" baseline="-25000" smtClean="0">
                <a:latin typeface="Arial" charset="0"/>
                <a:cs typeface="Arial" charset="0"/>
              </a:rPr>
              <a:t>2</a:t>
            </a:r>
            <a:r>
              <a:rPr lang="en-US" sz="2800" smtClean="0">
                <a:latin typeface="Arial" charset="0"/>
                <a:cs typeface="Arial" charset="0"/>
              </a:rPr>
              <a:t>  +  2H</a:t>
            </a:r>
            <a:r>
              <a:rPr lang="en-US" sz="2800" baseline="-25000" smtClean="0">
                <a:latin typeface="Arial" charset="0"/>
                <a:cs typeface="Arial" charset="0"/>
              </a:rPr>
              <a:t>2</a:t>
            </a:r>
            <a:r>
              <a:rPr lang="en-US" sz="2800" smtClean="0">
                <a:latin typeface="Arial" charset="0"/>
                <a:cs typeface="Arial" charset="0"/>
              </a:rPr>
              <a:t>O</a:t>
            </a:r>
          </a:p>
        </p:txBody>
      </p:sp>
      <p:graphicFrame>
        <p:nvGraphicFramePr>
          <p:cNvPr id="66600" name="Group 40"/>
          <p:cNvGraphicFramePr>
            <a:graphicFrameLocks noGrp="1"/>
          </p:cNvGraphicFramePr>
          <p:nvPr/>
        </p:nvGraphicFramePr>
        <p:xfrm>
          <a:off x="4038600" y="3733800"/>
          <a:ext cx="4876800" cy="2286000"/>
        </p:xfrm>
        <a:graphic>
          <a:graphicData uri="http://schemas.openxmlformats.org/drawingml/2006/table">
            <a:tbl>
              <a:tblPr/>
              <a:tblGrid>
                <a:gridCol w="776720"/>
                <a:gridCol w="1433080"/>
                <a:gridCol w="1219200"/>
                <a:gridCol w="1447800"/>
              </a:tblGrid>
              <a:tr h="8572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Trial</a:t>
                      </a:r>
                    </a:p>
                  </a:txBody>
                  <a:tcPr marT="45740" marB="4574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[NO], M</a:t>
                      </a: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[H</a:t>
                      </a:r>
                      <a:r>
                        <a:rPr kumimoji="0" 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], M</a:t>
                      </a: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Init.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Rate, M/s</a:t>
                      </a: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2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marT="45740" marB="4574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0.00570</a:t>
                      </a: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0.140</a:t>
                      </a: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7.01x10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2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T="45740" marB="4574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0.00570</a:t>
                      </a: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0.280</a:t>
                      </a: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1.40x10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-4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2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</a:p>
                  </a:txBody>
                  <a:tcPr marT="45740" marB="4574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0.0114</a:t>
                      </a: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0.140</a:t>
                      </a: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2.81x10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-4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40" marB="457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60" name="TextBox 6"/>
          <p:cNvSpPr txBox="1">
            <a:spLocks noChangeArrowheads="1"/>
          </p:cNvSpPr>
          <p:nvPr/>
        </p:nvSpPr>
        <p:spPr bwMode="auto">
          <a:xfrm>
            <a:off x="-228600" y="3886200"/>
            <a:ext cx="4916488" cy="165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ea typeface="ＭＳ Ｐゴシック" charset="-128"/>
              </a:rPr>
              <a:t> </a:t>
            </a: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Collect and Organize: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Analyze: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Solve: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Think about It:</a:t>
            </a:r>
          </a:p>
        </p:txBody>
      </p:sp>
      <p:sp>
        <p:nvSpPr>
          <p:cNvPr id="73761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A277C17-1A67-4536-AD58-A58B5277A11D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7772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4200" dirty="0" smtClean="0">
                <a:latin typeface="Arial"/>
                <a:cs typeface="Arial"/>
              </a:rPr>
              <a:t>Integrated Rate Law:  1</a:t>
            </a:r>
            <a:r>
              <a:rPr lang="en-US" sz="4200" baseline="30000" dirty="0" smtClean="0">
                <a:latin typeface="Arial"/>
                <a:cs typeface="Arial"/>
              </a:rPr>
              <a:t>st</a:t>
            </a:r>
            <a:r>
              <a:rPr lang="en-US" sz="4200" dirty="0" smtClean="0">
                <a:latin typeface="Arial"/>
                <a:cs typeface="Arial"/>
              </a:rPr>
              <a:t> Order</a:t>
            </a: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3058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Integrated Rate Law: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>
                <a:latin typeface="Arial"/>
                <a:cs typeface="Arial"/>
              </a:rPr>
              <a:t>Mathematical </a:t>
            </a:r>
            <a:r>
              <a:rPr lang="en-US" dirty="0">
                <a:latin typeface="Arial"/>
                <a:cs typeface="Arial"/>
              </a:rPr>
              <a:t>expression describing the change in concentration of a reactant with </a:t>
            </a:r>
            <a:r>
              <a:rPr lang="en-US" dirty="0" smtClean="0">
                <a:latin typeface="Arial"/>
                <a:cs typeface="Arial"/>
              </a:rPr>
              <a:t>time</a:t>
            </a:r>
            <a:endParaRPr lang="en-US" sz="1600" dirty="0">
              <a:latin typeface="Arial"/>
              <a:cs typeface="Arial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latin typeface="Arial"/>
                <a:cs typeface="Arial"/>
              </a:rPr>
              <a:t>Example: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200" dirty="0">
              <a:latin typeface="Arial"/>
              <a:cs typeface="Arial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latin typeface="Arial"/>
                <a:cs typeface="Arial"/>
              </a:rPr>
              <a:t>Rate Law: 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en-US" sz="1800" dirty="0" smtClean="0">
              <a:latin typeface="Arial"/>
              <a:cs typeface="Arial"/>
            </a:endParaRP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en-US" sz="1800" dirty="0">
              <a:latin typeface="Arial"/>
              <a:cs typeface="Arial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latin typeface="Arial"/>
                <a:cs typeface="Arial"/>
              </a:rPr>
              <a:t>By </a:t>
            </a:r>
            <a:r>
              <a:rPr lang="en-US" dirty="0" smtClean="0">
                <a:latin typeface="Arial"/>
                <a:cs typeface="Arial"/>
              </a:rPr>
              <a:t>Integration</a:t>
            </a:r>
            <a:r>
              <a:rPr lang="en-US" dirty="0">
                <a:latin typeface="Arial"/>
                <a:cs typeface="Arial"/>
              </a:rPr>
              <a:t>: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43059" name="Object 51"/>
          <p:cNvGraphicFramePr>
            <a:graphicFrameLocks noChangeAspect="1"/>
          </p:cNvGraphicFramePr>
          <p:nvPr/>
        </p:nvGraphicFramePr>
        <p:xfrm>
          <a:off x="3336925" y="3657600"/>
          <a:ext cx="3117850" cy="1092200"/>
        </p:xfrm>
        <a:graphic>
          <a:graphicData uri="http://schemas.openxmlformats.org/presentationml/2006/ole">
            <p:oleObj spid="_x0000_s43059" name="Equation" r:id="rId4" imgW="1269908" imgH="418893" progId="">
              <p:embed/>
            </p:oleObj>
          </a:graphicData>
        </a:graphic>
      </p:graphicFrame>
      <p:graphicFrame>
        <p:nvGraphicFramePr>
          <p:cNvPr id="43060" name="Object 52"/>
          <p:cNvGraphicFramePr>
            <a:graphicFrameLocks noChangeAspect="1"/>
          </p:cNvGraphicFramePr>
          <p:nvPr/>
        </p:nvGraphicFramePr>
        <p:xfrm>
          <a:off x="2238375" y="5245100"/>
          <a:ext cx="6242050" cy="1219200"/>
        </p:xfrm>
        <a:graphic>
          <a:graphicData uri="http://schemas.openxmlformats.org/presentationml/2006/ole">
            <p:oleObj spid="_x0000_s43060" name="Equation" r:id="rId5" imgW="2463203" imgH="482278" progId="">
              <p:embed/>
            </p:oleObj>
          </a:graphicData>
        </a:graphic>
      </p:graphicFrame>
      <p:graphicFrame>
        <p:nvGraphicFramePr>
          <p:cNvPr id="43061" name="Object 53"/>
          <p:cNvGraphicFramePr>
            <a:graphicFrameLocks noChangeAspect="1"/>
          </p:cNvGraphicFramePr>
          <p:nvPr/>
        </p:nvGraphicFramePr>
        <p:xfrm>
          <a:off x="3276600" y="2971800"/>
          <a:ext cx="3465513" cy="652463"/>
        </p:xfrm>
        <a:graphic>
          <a:graphicData uri="http://schemas.openxmlformats.org/presentationml/2006/ole">
            <p:oleObj spid="_x0000_s43061" name="Equation" r:id="rId6" imgW="1155264" imgH="203384" progId="Equation.3">
              <p:embed/>
            </p:oleObj>
          </a:graphicData>
        </a:graphic>
      </p:graphicFrame>
      <p:sp>
        <p:nvSpPr>
          <p:cNvPr id="4306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337CD32-93E7-497D-A2DC-03500376BD85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22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Arial"/>
              </a:rPr>
              <a:t> Integrated Rate Law:  1st-Order </a:t>
            </a:r>
          </a:p>
        </p:txBody>
      </p:sp>
      <p:graphicFrame>
        <p:nvGraphicFramePr>
          <p:cNvPr id="45076" name="Object 20"/>
          <p:cNvGraphicFramePr>
            <a:graphicFrameLocks noChangeAspect="1"/>
          </p:cNvGraphicFramePr>
          <p:nvPr/>
        </p:nvGraphicFramePr>
        <p:xfrm>
          <a:off x="2921000" y="1600200"/>
          <a:ext cx="2957513" cy="596900"/>
        </p:xfrm>
        <a:graphic>
          <a:graphicData uri="http://schemas.openxmlformats.org/presentationml/2006/ole">
            <p:oleObj spid="_x0000_s45076" name="Equation" r:id="rId4" imgW="876369" imgH="164801" progId="">
              <p:embed/>
            </p:oleObj>
          </a:graphicData>
        </a:graphic>
      </p:graphicFrame>
      <p:pic>
        <p:nvPicPr>
          <p:cNvPr id="45080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2514600"/>
            <a:ext cx="3133725" cy="387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81" name="Picture 2"/>
          <p:cNvPicPr>
            <a:picLocks noChangeAspect="1"/>
          </p:cNvPicPr>
          <p:nvPr/>
        </p:nvPicPr>
        <p:blipFill>
          <a:blip r:embed="rId6"/>
          <a:srcRect l="53922"/>
          <a:stretch>
            <a:fillRect/>
          </a:stretch>
        </p:blipFill>
        <p:spPr bwMode="auto">
          <a:xfrm>
            <a:off x="3989388" y="2514600"/>
            <a:ext cx="4926012" cy="37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8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E8091BC-C325-419B-B8D4-54621557E55B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305800" cy="24384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0000FF"/>
                </a:solidFill>
                <a:latin typeface="Arial" charset="0"/>
                <a:cs typeface="Arial" charset="0"/>
              </a:rPr>
              <a:t>Half-Life (t</a:t>
            </a:r>
            <a:r>
              <a:rPr lang="en-US" b="1" baseline="-25000" smtClean="0">
                <a:solidFill>
                  <a:srgbClr val="0000FF"/>
                </a:solidFill>
                <a:latin typeface="Arial" charset="0"/>
                <a:cs typeface="Arial" charset="0"/>
              </a:rPr>
              <a:t>1/2</a:t>
            </a:r>
            <a:r>
              <a:rPr lang="en-US" b="1" smtClean="0">
                <a:solidFill>
                  <a:srgbClr val="0000FF"/>
                </a:solidFill>
                <a:latin typeface="Arial" charset="0"/>
                <a:cs typeface="Arial" charset="0"/>
              </a:rPr>
              <a:t>):</a:t>
            </a:r>
          </a:p>
          <a:p>
            <a:pPr lvl="1" eaLnBrk="1" hangingPunct="1"/>
            <a:r>
              <a:rPr lang="en-US" smtClean="0">
                <a:latin typeface="Arial" charset="0"/>
                <a:cs typeface="Arial" charset="0"/>
              </a:rPr>
              <a:t>The time in the course of a chemical reaction during which the concentration of a reactant decreases by half</a:t>
            </a:r>
          </a:p>
          <a:p>
            <a:pPr lvl="1" eaLnBrk="1" hangingPunct="1"/>
            <a:r>
              <a:rPr lang="en-US" smtClean="0">
                <a:latin typeface="Arial" charset="0"/>
                <a:cs typeface="Arial" charset="0"/>
              </a:rPr>
              <a:t>From integrated rate law, when [A]</a:t>
            </a:r>
            <a:r>
              <a:rPr lang="en-US" baseline="-25000" smtClean="0">
                <a:latin typeface="Arial" charset="0"/>
                <a:cs typeface="Arial" charset="0"/>
              </a:rPr>
              <a:t>t</a:t>
            </a:r>
            <a:r>
              <a:rPr lang="en-US" smtClean="0">
                <a:latin typeface="Arial" charset="0"/>
                <a:cs typeface="Arial" charset="0"/>
              </a:rPr>
              <a:t> = ½ [A]</a:t>
            </a:r>
            <a:r>
              <a:rPr lang="en-US" baseline="-25000" smtClean="0">
                <a:latin typeface="Arial" charset="0"/>
                <a:cs typeface="Arial" charset="0"/>
              </a:rPr>
              <a:t>o</a:t>
            </a:r>
            <a:r>
              <a:rPr lang="en-US" smtClean="0">
                <a:latin typeface="Arial" charset="0"/>
                <a:cs typeface="Arial" charset="0"/>
              </a:rPr>
              <a:t>:</a:t>
            </a:r>
          </a:p>
          <a:p>
            <a:pPr lvl="1" eaLnBrk="1" hangingPunct="1"/>
            <a:endParaRPr lang="en-US" baseline="-25000" smtClean="0">
              <a:latin typeface="Arial" charset="0"/>
              <a:cs typeface="Arial" charset="0"/>
            </a:endParaRPr>
          </a:p>
          <a:p>
            <a:pPr lvl="1" eaLnBrk="1" hangingPunct="1"/>
            <a:endParaRPr lang="en-US" baseline="-25000" smtClean="0">
              <a:latin typeface="Arial" charset="0"/>
              <a:cs typeface="Arial" charset="0"/>
            </a:endParaRPr>
          </a:p>
          <a:p>
            <a:pPr lvl="1" eaLnBrk="1" hangingPunct="1"/>
            <a:endParaRPr lang="en-US" baseline="-25000" smtClean="0">
              <a:latin typeface="Arial" charset="0"/>
              <a:cs typeface="Arial" charset="0"/>
            </a:endParaRPr>
          </a:p>
          <a:p>
            <a:pPr lvl="1" eaLnBrk="1" hangingPunct="1"/>
            <a:endParaRPr lang="en-US" sz="2000" baseline="-25000" smtClean="0">
              <a:latin typeface="Arial" charset="0"/>
              <a:cs typeface="Arial" charset="0"/>
            </a:endParaRPr>
          </a:p>
          <a:p>
            <a:pPr lvl="1" eaLnBrk="1" hangingPunct="1"/>
            <a:endParaRPr lang="en-US" sz="2000" baseline="-25000" smtClean="0">
              <a:latin typeface="Arial" charset="0"/>
              <a:cs typeface="Arial" charset="0"/>
            </a:endParaRPr>
          </a:p>
          <a:p>
            <a:pPr lvl="1" eaLnBrk="1" hangingPunct="1"/>
            <a:r>
              <a:rPr lang="en-US" smtClean="0">
                <a:latin typeface="Arial" charset="0"/>
                <a:cs typeface="Arial" charset="0"/>
              </a:rPr>
              <a:t>Rearrange:</a:t>
            </a:r>
          </a:p>
        </p:txBody>
      </p:sp>
      <p:graphicFrame>
        <p:nvGraphicFramePr>
          <p:cNvPr id="49187" name="Object 35"/>
          <p:cNvGraphicFramePr>
            <a:graphicFrameLocks noChangeAspect="1"/>
          </p:cNvGraphicFramePr>
          <p:nvPr/>
        </p:nvGraphicFramePr>
        <p:xfrm>
          <a:off x="2971800" y="5105400"/>
          <a:ext cx="2344738" cy="1036638"/>
        </p:xfrm>
        <a:graphic>
          <a:graphicData uri="http://schemas.openxmlformats.org/presentationml/2006/ole">
            <p:oleObj spid="_x0000_s49187" name="Equation" r:id="rId4" imgW="889046" imgH="393539" progId="">
              <p:embed/>
            </p:oleObj>
          </a:graphicData>
        </a:graphic>
      </p:graphicFrame>
      <p:graphicFrame>
        <p:nvGraphicFramePr>
          <p:cNvPr id="49188" name="Object 36"/>
          <p:cNvGraphicFramePr>
            <a:graphicFrameLocks noChangeAspect="1"/>
          </p:cNvGraphicFramePr>
          <p:nvPr/>
        </p:nvGraphicFramePr>
        <p:xfrm>
          <a:off x="2741613" y="3810000"/>
          <a:ext cx="3027362" cy="1143000"/>
        </p:xfrm>
        <a:graphic>
          <a:graphicData uri="http://schemas.openxmlformats.org/presentationml/2006/ole">
            <p:oleObj spid="_x0000_s49188" name="Equation" r:id="rId5" imgW="1282585" imgH="482278" progId="">
              <p:embed/>
            </p:oleObj>
          </a:graphicData>
        </a:graphic>
      </p:graphicFrame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Half-Life:  1</a:t>
            </a:r>
            <a:r>
              <a:rPr lang="en-US" baseline="30000" dirty="0" smtClean="0">
                <a:latin typeface="Arial"/>
                <a:cs typeface="Arial"/>
              </a:rPr>
              <a:t>st</a:t>
            </a:r>
            <a:r>
              <a:rPr lang="en-US" dirty="0" smtClean="0">
                <a:latin typeface="Arial"/>
                <a:cs typeface="Arial"/>
              </a:rPr>
              <a:t> Order Reactions </a:t>
            </a:r>
          </a:p>
        </p:txBody>
      </p:sp>
      <p:sp>
        <p:nvSpPr>
          <p:cNvPr id="4919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E19CCE7-C2E1-4E18-BF07-54A79C9095EF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Arial"/>
              </a:rPr>
              <a:t>Half-Life:  1</a:t>
            </a:r>
            <a:r>
              <a:rPr lang="en-US" baseline="30000" dirty="0" smtClean="0">
                <a:cs typeface="Arial"/>
              </a:rPr>
              <a:t>st</a:t>
            </a:r>
            <a:r>
              <a:rPr lang="en-US" dirty="0" smtClean="0">
                <a:cs typeface="Arial"/>
              </a:rPr>
              <a:t>-Order Reactions </a:t>
            </a:r>
          </a:p>
        </p:txBody>
      </p:sp>
      <p:pic>
        <p:nvPicPr>
          <p:cNvPr id="8397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781175"/>
            <a:ext cx="58674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Oval 6"/>
          <p:cNvSpPr>
            <a:spLocks noChangeArrowheads="1"/>
          </p:cNvSpPr>
          <p:nvPr/>
        </p:nvSpPr>
        <p:spPr bwMode="auto">
          <a:xfrm>
            <a:off x="1143000" y="5410200"/>
            <a:ext cx="1143000" cy="533400"/>
          </a:xfrm>
          <a:prstGeom prst="ellipse">
            <a:avLst/>
          </a:prstGeom>
          <a:noFill/>
          <a:ln w="25400">
            <a:solidFill>
              <a:srgbClr val="FF020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974" name="Oval 7"/>
          <p:cNvSpPr>
            <a:spLocks noChangeArrowheads="1"/>
          </p:cNvSpPr>
          <p:nvPr/>
        </p:nvSpPr>
        <p:spPr bwMode="auto">
          <a:xfrm>
            <a:off x="2286000" y="5410200"/>
            <a:ext cx="1143000" cy="533400"/>
          </a:xfrm>
          <a:prstGeom prst="ellipse">
            <a:avLst/>
          </a:prstGeom>
          <a:noFill/>
          <a:ln w="25400">
            <a:solidFill>
              <a:srgbClr val="FF020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975" name="Oval 8"/>
          <p:cNvSpPr>
            <a:spLocks noChangeArrowheads="1"/>
          </p:cNvSpPr>
          <p:nvPr/>
        </p:nvSpPr>
        <p:spPr bwMode="auto">
          <a:xfrm>
            <a:off x="3429000" y="5410200"/>
            <a:ext cx="1143000" cy="533400"/>
          </a:xfrm>
          <a:prstGeom prst="ellipse">
            <a:avLst/>
          </a:prstGeom>
          <a:noFill/>
          <a:ln w="25400">
            <a:solidFill>
              <a:srgbClr val="FF020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976" name="Rectangle 11"/>
          <p:cNvSpPr>
            <a:spLocks noChangeArrowheads="1"/>
          </p:cNvSpPr>
          <p:nvPr/>
        </p:nvSpPr>
        <p:spPr bwMode="auto">
          <a:xfrm>
            <a:off x="3352800" y="1828800"/>
            <a:ext cx="22860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3977" name="Picture 10"/>
          <p:cNvPicPr>
            <a:picLocks noChangeAspect="1" noChangeArrowheads="1"/>
          </p:cNvPicPr>
          <p:nvPr/>
        </p:nvPicPr>
        <p:blipFill>
          <a:blip r:embed="rId3"/>
          <a:srcRect l="48051" t="2769" r="15584" b="75055"/>
          <a:stretch>
            <a:fillRect/>
          </a:stretch>
        </p:blipFill>
        <p:spPr bwMode="auto">
          <a:xfrm>
            <a:off x="4800600" y="1447800"/>
            <a:ext cx="3581400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8" name="TextBox 5"/>
          <p:cNvSpPr txBox="1">
            <a:spLocks noChangeArrowheads="1"/>
          </p:cNvSpPr>
          <p:nvPr/>
        </p:nvSpPr>
        <p:spPr bwMode="auto">
          <a:xfrm>
            <a:off x="5791200" y="5360988"/>
            <a:ext cx="32004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i="1">
                <a:ea typeface="ＭＳ Ｐゴシック" charset="-128"/>
              </a:rPr>
              <a:t>t</a:t>
            </a:r>
            <a:r>
              <a:rPr lang="en-US" sz="2200" baseline="-25000">
                <a:ea typeface="ＭＳ Ｐゴシック" charset="-128"/>
              </a:rPr>
              <a:t>1/2</a:t>
            </a:r>
            <a:r>
              <a:rPr lang="en-US" sz="2200">
                <a:ea typeface="ＭＳ Ｐゴシック" charset="-128"/>
              </a:rPr>
              <a:t> (1) = </a:t>
            </a:r>
            <a:r>
              <a:rPr lang="en-US" sz="2200" i="1">
                <a:ea typeface="ＭＳ Ｐゴシック" charset="-128"/>
              </a:rPr>
              <a:t>t</a:t>
            </a:r>
            <a:r>
              <a:rPr lang="en-US" sz="2200" baseline="-25000">
                <a:ea typeface="ＭＳ Ｐゴシック" charset="-128"/>
              </a:rPr>
              <a:t>1/2</a:t>
            </a:r>
            <a:r>
              <a:rPr lang="en-US" sz="2200">
                <a:ea typeface="ＭＳ Ｐゴシック" charset="-128"/>
              </a:rPr>
              <a:t> (2) = </a:t>
            </a:r>
            <a:r>
              <a:rPr lang="en-US" sz="2200" i="1">
                <a:ea typeface="ＭＳ Ｐゴシック" charset="-128"/>
              </a:rPr>
              <a:t>t</a:t>
            </a:r>
            <a:r>
              <a:rPr lang="en-US" sz="2200" baseline="-25000">
                <a:ea typeface="ＭＳ Ｐゴシック" charset="-128"/>
              </a:rPr>
              <a:t>1/2</a:t>
            </a:r>
            <a:r>
              <a:rPr lang="en-US" sz="2200">
                <a:ea typeface="ＭＳ Ｐゴシック" charset="-128"/>
              </a:rPr>
              <a:t> (3)</a:t>
            </a:r>
          </a:p>
        </p:txBody>
      </p:sp>
      <p:sp>
        <p:nvSpPr>
          <p:cNvPr id="83979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72A87BC-6CDF-4004-86CE-E65F85FBE626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Practice:  1</a:t>
            </a:r>
            <a:r>
              <a:rPr lang="en-US" baseline="30000" dirty="0" smtClean="0">
                <a:latin typeface="Arial"/>
                <a:cs typeface="Arial"/>
              </a:rPr>
              <a:t>st</a:t>
            </a:r>
            <a:r>
              <a:rPr lang="en-US" dirty="0" smtClean="0">
                <a:latin typeface="Arial"/>
                <a:cs typeface="Arial"/>
              </a:rPr>
              <a:t>-Order Kinetics</a:t>
            </a:r>
          </a:p>
        </p:txBody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2286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latin typeface="Arial" charset="0"/>
                <a:cs typeface="Arial" charset="0"/>
              </a:rPr>
              <a:t>   The radioactive isotope </a:t>
            </a:r>
            <a:r>
              <a:rPr lang="en-US" baseline="30000" smtClean="0">
                <a:latin typeface="Arial" charset="0"/>
                <a:cs typeface="Arial" charset="0"/>
              </a:rPr>
              <a:t>32</a:t>
            </a:r>
            <a:r>
              <a:rPr lang="en-US" smtClean="0">
                <a:latin typeface="Arial" charset="0"/>
                <a:cs typeface="Arial" charset="0"/>
              </a:rPr>
              <a:t>P decays by first-order kinetics and has a half-life of 14.3 days.  How long does it take for 95.0% of a sample of </a:t>
            </a:r>
            <a:r>
              <a:rPr lang="en-US" baseline="30000" smtClean="0">
                <a:latin typeface="Arial" charset="0"/>
                <a:cs typeface="Arial" charset="0"/>
              </a:rPr>
              <a:t>32</a:t>
            </a:r>
            <a:r>
              <a:rPr lang="en-US" smtClean="0">
                <a:latin typeface="Arial" charset="0"/>
                <a:cs typeface="Arial" charset="0"/>
              </a:rPr>
              <a:t>P to decay? </a:t>
            </a:r>
          </a:p>
        </p:txBody>
      </p:sp>
      <p:sp>
        <p:nvSpPr>
          <p:cNvPr id="86021" name="TextBox 5"/>
          <p:cNvSpPr txBox="1">
            <a:spLocks noChangeArrowheads="1"/>
          </p:cNvSpPr>
          <p:nvPr/>
        </p:nvSpPr>
        <p:spPr bwMode="auto">
          <a:xfrm>
            <a:off x="1066800" y="4038600"/>
            <a:ext cx="4916488" cy="165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ea typeface="ＭＳ Ｐゴシック" charset="-128"/>
              </a:rPr>
              <a:t> </a:t>
            </a: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Collect and Organize: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Analyze: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Solve: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Think about It:</a:t>
            </a:r>
          </a:p>
        </p:txBody>
      </p:sp>
      <p:sp>
        <p:nvSpPr>
          <p:cNvPr id="8602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39F13DF-6B7E-478D-BE31-043D330E8FB3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Integrated Rate Law: 2</a:t>
            </a:r>
            <a:r>
              <a:rPr lang="en-US" baseline="30000" dirty="0" smtClean="0">
                <a:latin typeface="Arial"/>
                <a:cs typeface="Arial"/>
              </a:rPr>
              <a:t>nd</a:t>
            </a:r>
            <a:r>
              <a:rPr lang="en-US" dirty="0" smtClean="0">
                <a:latin typeface="Arial"/>
                <a:cs typeface="Arial"/>
              </a:rPr>
              <a:t>-Order Reactions</a:t>
            </a:r>
          </a:p>
        </p:txBody>
      </p:sp>
      <p:sp>
        <p:nvSpPr>
          <p:cNvPr id="53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828800"/>
            <a:ext cx="7696200" cy="4495800"/>
          </a:xfrm>
        </p:spPr>
        <p:txBody>
          <a:bodyPr/>
          <a:lstStyle/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smtClean="0">
                <a:latin typeface="Arial" charset="0"/>
                <a:cs typeface="Arial" charset="0"/>
              </a:rPr>
              <a:t>2 NO</a:t>
            </a:r>
            <a:r>
              <a:rPr lang="en-US" baseline="-25000" smtClean="0">
                <a:latin typeface="Arial" charset="0"/>
                <a:cs typeface="Arial" charset="0"/>
              </a:rPr>
              <a:t>2</a:t>
            </a:r>
            <a:r>
              <a:rPr lang="en-US" smtClean="0">
                <a:latin typeface="Arial" charset="0"/>
                <a:cs typeface="Arial" charset="0"/>
              </a:rPr>
              <a:t>(</a:t>
            </a:r>
            <a:r>
              <a:rPr lang="en-US" i="1" smtClean="0">
                <a:latin typeface="Arial" charset="0"/>
                <a:cs typeface="Arial" charset="0"/>
              </a:rPr>
              <a:t>g</a:t>
            </a:r>
            <a:r>
              <a:rPr lang="en-US" smtClean="0">
                <a:latin typeface="Arial" charset="0"/>
                <a:cs typeface="Arial" charset="0"/>
              </a:rPr>
              <a:t>) </a:t>
            </a:r>
            <a:r>
              <a:rPr lang="en-US" smtClean="0"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mtClean="0">
                <a:latin typeface="Arial" charset="0"/>
                <a:cs typeface="Arial" charset="0"/>
              </a:rPr>
              <a:t>  2 NO(</a:t>
            </a:r>
            <a:r>
              <a:rPr lang="en-US" i="1" smtClean="0">
                <a:latin typeface="Arial" charset="0"/>
                <a:cs typeface="Arial" charset="0"/>
              </a:rPr>
              <a:t>g</a:t>
            </a:r>
            <a:r>
              <a:rPr lang="en-US" smtClean="0">
                <a:latin typeface="Arial" charset="0"/>
                <a:cs typeface="Arial" charset="0"/>
              </a:rPr>
              <a:t>)  +  O</a:t>
            </a:r>
            <a:r>
              <a:rPr lang="en-US" baseline="-25000" smtClean="0">
                <a:latin typeface="Arial" charset="0"/>
                <a:cs typeface="Arial" charset="0"/>
              </a:rPr>
              <a:t>2</a:t>
            </a:r>
            <a:r>
              <a:rPr lang="en-US" smtClean="0">
                <a:latin typeface="Arial" charset="0"/>
                <a:cs typeface="Arial" charset="0"/>
              </a:rPr>
              <a:t>(</a:t>
            </a:r>
            <a:r>
              <a:rPr lang="en-US" i="1" smtClean="0">
                <a:latin typeface="Arial" charset="0"/>
                <a:cs typeface="Arial" charset="0"/>
              </a:rPr>
              <a:t>g</a:t>
            </a:r>
            <a:r>
              <a:rPr lang="en-US" smtClean="0">
                <a:latin typeface="Arial" charset="0"/>
                <a:cs typeface="Arial" charset="0"/>
              </a:rPr>
              <a:t>)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endParaRPr lang="en-US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sz="3000" smtClean="0">
                <a:latin typeface="Arial" charset="0"/>
                <a:cs typeface="Arial" charset="0"/>
              </a:rPr>
              <a:t>Rate Law: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endParaRPr lang="en-US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sz="3000" smtClean="0">
                <a:latin typeface="Arial" charset="0"/>
                <a:cs typeface="Arial" charset="0"/>
              </a:rPr>
              <a:t>After Integration: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endParaRPr lang="en-US" sz="200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sz="3000" smtClean="0">
                <a:latin typeface="Arial" charset="0"/>
                <a:cs typeface="Arial" charset="0"/>
              </a:rPr>
              <a:t>Straight Line:  Plot of 1/[NO</a:t>
            </a:r>
            <a:r>
              <a:rPr lang="en-US" sz="3000" baseline="-25000" smtClean="0">
                <a:latin typeface="Arial" charset="0"/>
                <a:cs typeface="Arial" charset="0"/>
              </a:rPr>
              <a:t>2</a:t>
            </a:r>
            <a:r>
              <a:rPr lang="en-US" sz="3000" smtClean="0">
                <a:latin typeface="Arial" charset="0"/>
                <a:cs typeface="Arial" charset="0"/>
              </a:rPr>
              <a:t>] vs. </a:t>
            </a:r>
            <a:r>
              <a:rPr lang="en-US" sz="3000" i="1" smtClean="0">
                <a:latin typeface="Arial" charset="0"/>
                <a:cs typeface="Arial" charset="0"/>
              </a:rPr>
              <a:t>t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sz="3000" smtClean="0">
                <a:latin typeface="Arial" charset="0"/>
                <a:cs typeface="Arial" charset="0"/>
              </a:rPr>
              <a:t>Half-Life:</a:t>
            </a:r>
          </a:p>
          <a:p>
            <a:pPr eaLnBrk="1" hangingPunct="1">
              <a:buFontTx/>
              <a:buNone/>
            </a:pPr>
            <a:endParaRPr lang="en-US" smtClean="0">
              <a:latin typeface="Arial" charset="0"/>
              <a:cs typeface="Arial" charset="0"/>
            </a:endParaRPr>
          </a:p>
        </p:txBody>
      </p:sp>
      <p:graphicFrame>
        <p:nvGraphicFramePr>
          <p:cNvPr id="53302" name="Object 54"/>
          <p:cNvGraphicFramePr>
            <a:graphicFrameLocks noChangeAspect="1"/>
          </p:cNvGraphicFramePr>
          <p:nvPr/>
        </p:nvGraphicFramePr>
        <p:xfrm>
          <a:off x="3413125" y="2667000"/>
          <a:ext cx="3905250" cy="1066800"/>
        </p:xfrm>
        <a:graphic>
          <a:graphicData uri="http://schemas.openxmlformats.org/presentationml/2006/ole">
            <p:oleObj spid="_x0000_s53302" name="Equation" r:id="rId4" imgW="1536126" imgH="418893" progId="">
              <p:embed/>
            </p:oleObj>
          </a:graphicData>
        </a:graphic>
      </p:graphicFrame>
      <p:graphicFrame>
        <p:nvGraphicFramePr>
          <p:cNvPr id="53303" name="Object 55"/>
          <p:cNvGraphicFramePr>
            <a:graphicFrameLocks noChangeAspect="1"/>
          </p:cNvGraphicFramePr>
          <p:nvPr/>
        </p:nvGraphicFramePr>
        <p:xfrm>
          <a:off x="4651375" y="3836988"/>
          <a:ext cx="2798763" cy="896937"/>
        </p:xfrm>
        <a:graphic>
          <a:graphicData uri="http://schemas.openxmlformats.org/presentationml/2006/ole">
            <p:oleObj spid="_x0000_s53303" name="Equation" r:id="rId5" imgW="1117233" imgH="355508" progId="">
              <p:embed/>
            </p:oleObj>
          </a:graphicData>
        </a:graphic>
      </p:graphicFrame>
      <p:graphicFrame>
        <p:nvGraphicFramePr>
          <p:cNvPr id="53304" name="Object 56"/>
          <p:cNvGraphicFramePr>
            <a:graphicFrameLocks noChangeAspect="1"/>
          </p:cNvGraphicFramePr>
          <p:nvPr/>
        </p:nvGraphicFramePr>
        <p:xfrm>
          <a:off x="3287713" y="5527675"/>
          <a:ext cx="1398587" cy="755650"/>
        </p:xfrm>
        <a:graphic>
          <a:graphicData uri="http://schemas.openxmlformats.org/presentationml/2006/ole">
            <p:oleObj spid="_x0000_s53304" name="Equation" r:id="rId6" imgW="660308" imgH="355508" progId="">
              <p:embed/>
            </p:oleObj>
          </a:graphicData>
        </a:graphic>
      </p:graphicFrame>
      <p:sp>
        <p:nvSpPr>
          <p:cNvPr id="5330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588375" y="6629400"/>
            <a:ext cx="357188" cy="206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4EF8DB6-758D-4107-823B-E52810542CC4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0010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Arial"/>
              </a:rPr>
              <a:t>Integrated Rate Law:  2</a:t>
            </a:r>
            <a:r>
              <a:rPr lang="en-US" baseline="30000" dirty="0" smtClean="0">
                <a:cs typeface="Arial"/>
              </a:rPr>
              <a:t>nd</a:t>
            </a:r>
            <a:r>
              <a:rPr lang="en-US" dirty="0">
                <a:cs typeface="Arial"/>
              </a:rPr>
              <a:t>-</a:t>
            </a:r>
            <a:r>
              <a:rPr lang="en-US" dirty="0" smtClean="0">
                <a:cs typeface="Arial"/>
              </a:rPr>
              <a:t>Order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304800" y="5453063"/>
            <a:ext cx="8702675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300"/>
              </a:spcBef>
              <a:buClr>
                <a:schemeClr val="accent2"/>
              </a:buClr>
              <a:buFontTx/>
              <a:buChar char="•"/>
            </a:pPr>
            <a:r>
              <a:rPr lang="en-US" sz="2400">
                <a:ea typeface="ＭＳ Ｐゴシック" charset="-128"/>
              </a:rPr>
              <a:t> ln [NO</a:t>
            </a:r>
            <a:r>
              <a:rPr lang="en-US" sz="2400" baseline="-25000">
                <a:ea typeface="ＭＳ Ｐゴシック" charset="-128"/>
              </a:rPr>
              <a:t>2</a:t>
            </a:r>
            <a:r>
              <a:rPr lang="en-US" sz="2400">
                <a:ea typeface="ＭＳ Ｐゴシック" charset="-128"/>
              </a:rPr>
              <a:t>] plot: curved 	    	  1/[NO</a:t>
            </a:r>
            <a:r>
              <a:rPr lang="en-US" sz="2400" baseline="-25000">
                <a:ea typeface="ＭＳ Ｐゴシック" charset="-128"/>
              </a:rPr>
              <a:t>2</a:t>
            </a:r>
            <a:r>
              <a:rPr lang="en-US" sz="2400">
                <a:ea typeface="ＭＳ Ｐゴシック" charset="-128"/>
              </a:rPr>
              <a:t>] plot: straight line</a:t>
            </a:r>
          </a:p>
          <a:p>
            <a:pPr>
              <a:spcBef>
                <a:spcPts val="300"/>
              </a:spcBef>
              <a:buClr>
                <a:schemeClr val="accent2"/>
              </a:buClr>
            </a:pPr>
            <a:r>
              <a:rPr lang="en-US" sz="2400">
                <a:ea typeface="ＭＳ Ｐゴシック" charset="-128"/>
              </a:rPr>
              <a:t>				      slope = </a:t>
            </a:r>
            <a:r>
              <a:rPr lang="en-US" sz="2400" i="1">
                <a:ea typeface="ＭＳ Ｐゴシック" charset="-128"/>
              </a:rPr>
              <a:t>k</a:t>
            </a:r>
            <a:r>
              <a:rPr lang="en-US" sz="2400">
                <a:ea typeface="ＭＳ Ｐゴシック" charset="-128"/>
              </a:rPr>
              <a:t>; intercept = 1/[NO</a:t>
            </a:r>
            <a:r>
              <a:rPr lang="en-US" sz="2400" baseline="-25000">
                <a:ea typeface="ＭＳ Ｐゴシック" charset="-128"/>
              </a:rPr>
              <a:t>2</a:t>
            </a:r>
            <a:r>
              <a:rPr lang="en-US" sz="2400">
                <a:ea typeface="ＭＳ Ｐゴシック" charset="-128"/>
              </a:rPr>
              <a:t>]</a:t>
            </a:r>
            <a:r>
              <a:rPr lang="en-US" sz="2400" baseline="-25000">
                <a:ea typeface="ＭＳ Ｐゴシック" charset="-128"/>
              </a:rPr>
              <a:t>o</a:t>
            </a:r>
            <a:endParaRPr lang="en-US" sz="2400">
              <a:ea typeface="ＭＳ Ｐゴシック" charset="-128"/>
            </a:endParaRPr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1905000" y="1676400"/>
            <a:ext cx="52752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2NO</a:t>
            </a:r>
            <a:r>
              <a:rPr lang="en-US" sz="3200" baseline="-25000"/>
              <a:t>2</a:t>
            </a:r>
            <a:r>
              <a:rPr lang="en-US" sz="3200"/>
              <a:t>(</a:t>
            </a:r>
            <a:r>
              <a:rPr lang="en-US" sz="3200" i="1"/>
              <a:t>g</a:t>
            </a:r>
            <a:r>
              <a:rPr lang="en-US" sz="3200"/>
              <a:t>) </a:t>
            </a:r>
            <a:r>
              <a:rPr lang="en-US" sz="3200">
                <a:sym typeface="Wingdings" pitchFamily="2" charset="2"/>
              </a:rPr>
              <a:t></a:t>
            </a:r>
            <a:r>
              <a:rPr lang="en-US" sz="3200"/>
              <a:t> 2NO(</a:t>
            </a:r>
            <a:r>
              <a:rPr lang="en-US" sz="3200" i="1"/>
              <a:t>g</a:t>
            </a:r>
            <a:r>
              <a:rPr lang="en-US" sz="3200"/>
              <a:t>)  +  O</a:t>
            </a:r>
            <a:r>
              <a:rPr lang="en-US" sz="3200" baseline="-25000"/>
              <a:t>2</a:t>
            </a:r>
            <a:r>
              <a:rPr lang="en-US" sz="3200"/>
              <a:t>(</a:t>
            </a:r>
            <a:r>
              <a:rPr lang="en-US" sz="3200" i="1"/>
              <a:t>g</a:t>
            </a:r>
            <a:r>
              <a:rPr lang="en-US" sz="3200"/>
              <a:t>)</a:t>
            </a:r>
          </a:p>
        </p:txBody>
      </p:sp>
      <p:pic>
        <p:nvPicPr>
          <p:cNvPr id="9114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379663"/>
            <a:ext cx="3638550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386013"/>
            <a:ext cx="3611563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2E237F9-614F-433E-B558-68F610F4F48C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3224213"/>
            <a:ext cx="4265613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n-lt"/>
              </a:rPr>
              <a:t>Cars, Trucks, and Air Quality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524000"/>
            <a:ext cx="78486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b="1" dirty="0">
                <a:latin typeface="+mn-lt"/>
              </a:rPr>
              <a:t>Photochemical </a:t>
            </a:r>
            <a:r>
              <a:rPr lang="en-US" b="1" dirty="0" smtClean="0">
                <a:latin typeface="+mn-lt"/>
              </a:rPr>
              <a:t>Smog</a:t>
            </a:r>
            <a:r>
              <a:rPr lang="en-US" b="1" dirty="0">
                <a:latin typeface="+mn-lt"/>
              </a:rPr>
              <a:t>: </a:t>
            </a:r>
            <a:r>
              <a:rPr lang="en-US" sz="2700" dirty="0" smtClean="0">
                <a:latin typeface="+mn-lt"/>
              </a:rPr>
              <a:t>Mixture </a:t>
            </a:r>
            <a:r>
              <a:rPr lang="en-US" sz="2700" dirty="0">
                <a:latin typeface="+mn-lt"/>
              </a:rPr>
              <a:t>of gases formed when sunlight interacts with compounds produced in internal combustion </a:t>
            </a:r>
            <a:r>
              <a:rPr lang="en-US" sz="2700" dirty="0" smtClean="0">
                <a:latin typeface="+mn-lt"/>
              </a:rPr>
              <a:t>engines</a:t>
            </a:r>
            <a:endParaRPr lang="en-US" sz="2700" dirty="0">
              <a:latin typeface="+mn-lt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latin typeface="+mn-lt"/>
              </a:rPr>
              <a:t>Depends on </a:t>
            </a:r>
            <a:r>
              <a:rPr lang="en-US" b="1" i="1" dirty="0">
                <a:latin typeface="+mn-lt"/>
              </a:rPr>
              <a:t>chemical </a:t>
            </a:r>
            <a:r>
              <a:rPr lang="en-US" b="1" i="1" dirty="0" smtClean="0">
                <a:latin typeface="+mn-lt"/>
              </a:rPr>
              <a:t>kinetics</a:t>
            </a:r>
            <a:endParaRPr lang="en-US" dirty="0">
              <a:latin typeface="+mn-lt"/>
            </a:endParaRPr>
          </a:p>
        </p:txBody>
      </p:sp>
      <p:sp>
        <p:nvSpPr>
          <p:cNvPr id="3175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C08CD15-42A5-48F5-A9BA-45E554443706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Other Reaction Orders</a:t>
            </a:r>
          </a:p>
        </p:txBody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153400" cy="4648200"/>
          </a:xfrm>
        </p:spPr>
        <p:txBody>
          <a:bodyPr/>
          <a:lstStyle/>
          <a:p>
            <a:pPr eaLnBrk="1" hangingPunct="1">
              <a:spcBef>
                <a:spcPts val="500"/>
              </a:spcBef>
            </a:pPr>
            <a:r>
              <a:rPr lang="en-US" b="1" smtClean="0">
                <a:solidFill>
                  <a:srgbClr val="0000FF"/>
                </a:solidFill>
                <a:latin typeface="Arial" charset="0"/>
                <a:cs typeface="Arial" charset="0"/>
              </a:rPr>
              <a:t>Pseudo-First-Order:</a:t>
            </a:r>
            <a:r>
              <a:rPr lang="en-US" smtClean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</a:p>
          <a:p>
            <a:pPr lvl="1" eaLnBrk="1" hangingPunct="1">
              <a:spcBef>
                <a:spcPts val="500"/>
              </a:spcBef>
            </a:pPr>
            <a:r>
              <a:rPr lang="en-US" sz="2600" smtClean="0">
                <a:latin typeface="Arial" charset="0"/>
                <a:cs typeface="Arial" charset="0"/>
              </a:rPr>
              <a:t>All reactants but one are present at such high concentrations that they do not decrease significantly during the course of reaction; reaction rate is controlled by the concentration of the limiting reactant</a:t>
            </a:r>
          </a:p>
          <a:p>
            <a:pPr eaLnBrk="1" hangingPunct="1">
              <a:spcBef>
                <a:spcPts val="500"/>
              </a:spcBef>
            </a:pPr>
            <a:r>
              <a:rPr lang="en-US" b="1" smtClean="0">
                <a:solidFill>
                  <a:srgbClr val="0000FF"/>
                </a:solidFill>
                <a:latin typeface="Arial" charset="0"/>
                <a:cs typeface="Arial" charset="0"/>
              </a:rPr>
              <a:t>Zero-Order:</a:t>
            </a:r>
          </a:p>
          <a:p>
            <a:pPr lvl="1" eaLnBrk="1" hangingPunct="1">
              <a:spcBef>
                <a:spcPts val="500"/>
              </a:spcBef>
            </a:pPr>
            <a:r>
              <a:rPr lang="en-US" sz="2600" smtClean="0">
                <a:latin typeface="Arial" charset="0"/>
                <a:cs typeface="Arial" charset="0"/>
              </a:rPr>
              <a:t>Rate of reaction is independent of concentration</a:t>
            </a:r>
          </a:p>
          <a:p>
            <a:pPr lvl="1" eaLnBrk="1" hangingPunct="1">
              <a:spcBef>
                <a:spcPts val="500"/>
              </a:spcBef>
            </a:pPr>
            <a:r>
              <a:rPr lang="en-US" sz="2600" smtClean="0">
                <a:latin typeface="Arial" charset="0"/>
                <a:cs typeface="Arial" charset="0"/>
              </a:rPr>
              <a:t>Rate = -</a:t>
            </a:r>
            <a:r>
              <a:rPr lang="en-US" sz="2600" smtClean="0">
                <a:latin typeface="Arial" charset="0"/>
                <a:cs typeface="Arial" charset="0"/>
                <a:sym typeface="Symbol" pitchFamily="18" charset="2"/>
              </a:rPr>
              <a:t></a:t>
            </a:r>
            <a:r>
              <a:rPr lang="en-US" sz="2600" smtClean="0">
                <a:latin typeface="Arial" charset="0"/>
                <a:cs typeface="Arial" charset="0"/>
              </a:rPr>
              <a:t>[</a:t>
            </a:r>
            <a:r>
              <a:rPr lang="en-US" sz="2600" i="1" smtClean="0">
                <a:latin typeface="Arial" charset="0"/>
                <a:cs typeface="Arial" charset="0"/>
              </a:rPr>
              <a:t>A</a:t>
            </a:r>
            <a:r>
              <a:rPr lang="en-US" sz="2600" smtClean="0">
                <a:latin typeface="Arial" charset="0"/>
                <a:cs typeface="Arial" charset="0"/>
              </a:rPr>
              <a:t>]/</a:t>
            </a:r>
            <a:r>
              <a:rPr lang="en-US" sz="2600" smtClean="0">
                <a:latin typeface="Arial" charset="0"/>
                <a:cs typeface="Arial" charset="0"/>
                <a:sym typeface="Symbol" pitchFamily="18" charset="2"/>
              </a:rPr>
              <a:t></a:t>
            </a:r>
            <a:r>
              <a:rPr lang="en-US" sz="2600" i="1" smtClean="0">
                <a:latin typeface="Arial" charset="0"/>
                <a:cs typeface="Arial" charset="0"/>
              </a:rPr>
              <a:t>t</a:t>
            </a:r>
            <a:r>
              <a:rPr lang="en-US" sz="2600" smtClean="0">
                <a:latin typeface="Arial" charset="0"/>
                <a:cs typeface="Arial" charset="0"/>
              </a:rPr>
              <a:t> = </a:t>
            </a:r>
            <a:r>
              <a:rPr lang="en-US" sz="2600" i="1" smtClean="0">
                <a:latin typeface="Arial" charset="0"/>
                <a:cs typeface="Arial" charset="0"/>
              </a:rPr>
              <a:t>k</a:t>
            </a:r>
            <a:r>
              <a:rPr lang="en-US" sz="2600" smtClean="0">
                <a:latin typeface="Arial" charset="0"/>
                <a:cs typeface="Arial" charset="0"/>
              </a:rPr>
              <a:t>[</a:t>
            </a:r>
            <a:r>
              <a:rPr lang="en-US" sz="2600" i="1" smtClean="0">
                <a:latin typeface="Arial" charset="0"/>
                <a:cs typeface="Arial" charset="0"/>
              </a:rPr>
              <a:t>A</a:t>
            </a:r>
            <a:r>
              <a:rPr lang="en-US" sz="2600" smtClean="0">
                <a:latin typeface="Arial" charset="0"/>
                <a:cs typeface="Arial" charset="0"/>
              </a:rPr>
              <a:t>]</a:t>
            </a:r>
            <a:r>
              <a:rPr lang="en-US" sz="2600" baseline="30000" smtClean="0">
                <a:latin typeface="Arial" charset="0"/>
                <a:cs typeface="Arial" charset="0"/>
              </a:rPr>
              <a:t>o</a:t>
            </a:r>
            <a:r>
              <a:rPr lang="en-US" sz="2600" smtClean="0">
                <a:latin typeface="Arial" charset="0"/>
                <a:cs typeface="Arial" charset="0"/>
              </a:rPr>
              <a:t> =</a:t>
            </a:r>
            <a:r>
              <a:rPr lang="en-US" sz="2600" i="1" smtClean="0">
                <a:latin typeface="Arial" charset="0"/>
                <a:cs typeface="Arial" charset="0"/>
              </a:rPr>
              <a:t> k</a:t>
            </a:r>
          </a:p>
          <a:p>
            <a:pPr lvl="1" eaLnBrk="1" hangingPunct="1">
              <a:spcBef>
                <a:spcPts val="500"/>
              </a:spcBef>
            </a:pPr>
            <a:r>
              <a:rPr lang="en-US" sz="2600" smtClean="0">
                <a:latin typeface="Arial" charset="0"/>
                <a:cs typeface="Arial" charset="0"/>
              </a:rPr>
              <a:t>integrated rate law: [</a:t>
            </a:r>
            <a:r>
              <a:rPr lang="en-US" sz="2600" i="1" smtClean="0">
                <a:latin typeface="Arial" charset="0"/>
                <a:cs typeface="Arial" charset="0"/>
              </a:rPr>
              <a:t>A</a:t>
            </a:r>
            <a:r>
              <a:rPr lang="en-US" sz="2600" smtClean="0">
                <a:latin typeface="Arial" charset="0"/>
                <a:cs typeface="Arial" charset="0"/>
              </a:rPr>
              <a:t>] = -</a:t>
            </a:r>
            <a:r>
              <a:rPr lang="en-US" sz="2600" i="1" smtClean="0">
                <a:latin typeface="Arial" charset="0"/>
                <a:cs typeface="Arial" charset="0"/>
              </a:rPr>
              <a:t>kt</a:t>
            </a:r>
            <a:r>
              <a:rPr lang="en-US" sz="2600" smtClean="0">
                <a:latin typeface="Arial" charset="0"/>
                <a:cs typeface="Arial" charset="0"/>
              </a:rPr>
              <a:t> + [</a:t>
            </a:r>
            <a:r>
              <a:rPr lang="en-US" sz="2600" i="1" smtClean="0">
                <a:latin typeface="Arial" charset="0"/>
                <a:cs typeface="Arial" charset="0"/>
              </a:rPr>
              <a:t>A</a:t>
            </a:r>
            <a:r>
              <a:rPr lang="en-US" sz="2600" smtClean="0">
                <a:latin typeface="Arial" charset="0"/>
                <a:cs typeface="Arial" charset="0"/>
              </a:rPr>
              <a:t>]</a:t>
            </a:r>
            <a:r>
              <a:rPr lang="en-US" sz="2600" baseline="-25000" smtClean="0">
                <a:latin typeface="Arial" charset="0"/>
                <a:cs typeface="Arial" charset="0"/>
              </a:rPr>
              <a:t>o</a:t>
            </a:r>
            <a:r>
              <a:rPr lang="en-US" sz="2600" smtClean="0">
                <a:latin typeface="Arial" charset="0"/>
                <a:cs typeface="Arial" charset="0"/>
              </a:rPr>
              <a:t> , </a:t>
            </a:r>
            <a:r>
              <a:rPr lang="en-US" sz="2600" i="1" smtClean="0">
                <a:latin typeface="Arial" charset="0"/>
                <a:cs typeface="Arial" charset="0"/>
              </a:rPr>
              <a:t>t</a:t>
            </a:r>
            <a:r>
              <a:rPr lang="en-US" sz="2600" baseline="-25000" smtClean="0">
                <a:latin typeface="Arial" charset="0"/>
                <a:cs typeface="Arial" charset="0"/>
              </a:rPr>
              <a:t>1/2</a:t>
            </a:r>
            <a:r>
              <a:rPr lang="en-US" sz="2600" smtClean="0">
                <a:latin typeface="Arial" charset="0"/>
                <a:cs typeface="Arial" charset="0"/>
              </a:rPr>
              <a:t> = [</a:t>
            </a:r>
            <a:r>
              <a:rPr lang="en-US" sz="2600" i="1" smtClean="0">
                <a:latin typeface="Arial" charset="0"/>
                <a:cs typeface="Arial" charset="0"/>
              </a:rPr>
              <a:t>A</a:t>
            </a:r>
            <a:r>
              <a:rPr lang="en-US" sz="2600" smtClean="0">
                <a:latin typeface="Arial" charset="0"/>
                <a:cs typeface="Arial" charset="0"/>
              </a:rPr>
              <a:t>]</a:t>
            </a:r>
            <a:r>
              <a:rPr lang="en-US" sz="2600" baseline="-25000" smtClean="0">
                <a:latin typeface="Arial" charset="0"/>
                <a:cs typeface="Arial" charset="0"/>
              </a:rPr>
              <a:t>o</a:t>
            </a:r>
            <a:r>
              <a:rPr lang="en-US" sz="2600" smtClean="0">
                <a:latin typeface="Arial" charset="0"/>
                <a:cs typeface="Arial" charset="0"/>
              </a:rPr>
              <a:t>/2</a:t>
            </a:r>
            <a:r>
              <a:rPr lang="en-US" sz="2600" i="1" smtClean="0">
                <a:latin typeface="Arial" charset="0"/>
                <a:cs typeface="Arial" charset="0"/>
              </a:rPr>
              <a:t>k</a:t>
            </a:r>
          </a:p>
          <a:p>
            <a:pPr lvl="1" eaLnBrk="1" hangingPunct="1"/>
            <a:endParaRPr lang="en-US" b="1" smtClean="0">
              <a:latin typeface="Arial" charset="0"/>
              <a:cs typeface="Arial" charset="0"/>
            </a:endParaRPr>
          </a:p>
        </p:txBody>
      </p:sp>
      <p:sp>
        <p:nvSpPr>
          <p:cNvPr id="93189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144DB3D-D4D1-4B2B-AC55-B8147FBEB286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77724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13.1 Cars, Trucks, and Air Quality</a:t>
            </a:r>
            <a:endParaRPr lang="en-US" sz="2400" dirty="0">
              <a:latin typeface="+mn-lt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13.2 Reaction Rates</a:t>
            </a:r>
            <a:endParaRPr lang="en-US" sz="2400" dirty="0">
              <a:latin typeface="+mn-lt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13.3 Effect of Concentration on Reaction Rates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0000FF"/>
                </a:solidFill>
                <a:latin typeface="+mn-lt"/>
                <a:cs typeface="Arial"/>
              </a:rPr>
              <a:t>13.4 Reaction Rates, Temperature, and the Arrhenius Equation</a:t>
            </a:r>
            <a:endParaRPr lang="en-US" sz="2400" dirty="0">
              <a:solidFill>
                <a:srgbClr val="0000FF"/>
              </a:solidFill>
              <a:latin typeface="+mn-lt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13.5 Reaction Mechanisms</a:t>
            </a:r>
          </a:p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13.6 Catalysts</a:t>
            </a:r>
          </a:p>
          <a:p>
            <a:pPr marL="0" indent="0" eaLnBrk="1" hangingPunct="1">
              <a:buFontTx/>
              <a:buNone/>
              <a:defRPr/>
            </a:pPr>
            <a:endParaRPr lang="en-US" sz="2400" dirty="0">
              <a:latin typeface="+mn-lt"/>
              <a:cs typeface="Arial"/>
            </a:endParaRP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6581775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41317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8AAF895-DDD3-4CC3-8A1F-921DC63E49A1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Factors Affecting Rate </a:t>
            </a:r>
          </a:p>
        </p:txBody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7724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mtClean="0">
                <a:latin typeface="Arial" charset="0"/>
                <a:cs typeface="Arial" charset="0"/>
              </a:rPr>
              <a:t>Temperature:</a:t>
            </a:r>
          </a:p>
          <a:p>
            <a:pPr lvl="1"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mtClean="0">
                <a:latin typeface="Arial" charset="0"/>
                <a:cs typeface="Arial" charset="0"/>
              </a:rPr>
              <a:t>Increased temperature increases kinetic energy of molecules, molecular collisions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b="1" smtClean="0">
                <a:solidFill>
                  <a:srgbClr val="0000FF"/>
                </a:solidFill>
                <a:latin typeface="Arial" charset="0"/>
                <a:cs typeface="Arial" charset="0"/>
              </a:rPr>
              <a:t>Activation Energy (</a:t>
            </a:r>
            <a:r>
              <a:rPr lang="en-US" b="1" i="1" smtClean="0">
                <a:solidFill>
                  <a:srgbClr val="0000FF"/>
                </a:solidFill>
                <a:latin typeface="Arial" charset="0"/>
                <a:cs typeface="Arial" charset="0"/>
              </a:rPr>
              <a:t>E</a:t>
            </a:r>
            <a:r>
              <a:rPr lang="en-US" b="1" baseline="-25000" smtClean="0">
                <a:solidFill>
                  <a:srgbClr val="0000FF"/>
                </a:solidFill>
                <a:latin typeface="Arial" charset="0"/>
                <a:cs typeface="Arial" charset="0"/>
              </a:rPr>
              <a:t>a</a:t>
            </a:r>
            <a:r>
              <a:rPr lang="en-US" b="1" smtClean="0">
                <a:solidFill>
                  <a:srgbClr val="0000FF"/>
                </a:solidFill>
                <a:latin typeface="Arial" charset="0"/>
                <a:cs typeface="Arial" charset="0"/>
              </a:rPr>
              <a:t>):</a:t>
            </a:r>
          </a:p>
          <a:p>
            <a:pPr lvl="1"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mtClean="0">
                <a:latin typeface="Arial" charset="0"/>
                <a:cs typeface="Arial" charset="0"/>
              </a:rPr>
              <a:t>Minimum energy of molecular collisions required to break bonds in reactants, leading to formation of products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mtClean="0">
                <a:latin typeface="Arial" charset="0"/>
                <a:cs typeface="Arial" charset="0"/>
              </a:rPr>
              <a:t>These factors are incorporated into rate constant </a:t>
            </a:r>
            <a:r>
              <a:rPr lang="en-US" i="1" smtClean="0">
                <a:latin typeface="Arial" charset="0"/>
                <a:cs typeface="Arial" charset="0"/>
              </a:rPr>
              <a:t>k</a:t>
            </a:r>
            <a:r>
              <a:rPr lang="en-US" smtClean="0">
                <a:latin typeface="Arial" charset="0"/>
                <a:cs typeface="Arial" charset="0"/>
              </a:rPr>
              <a:t> by the </a:t>
            </a:r>
            <a:r>
              <a:rPr lang="en-US" smtClean="0">
                <a:solidFill>
                  <a:srgbClr val="0000FF"/>
                </a:solidFill>
                <a:latin typeface="Arial" charset="0"/>
                <a:cs typeface="Arial" charset="0"/>
              </a:rPr>
              <a:t>Arrhenius equation</a:t>
            </a: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44389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597EC84-90F0-43EE-A9E6-E422402F7469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7772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Arrhenius Equation</a:t>
            </a:r>
          </a:p>
        </p:txBody>
      </p:sp>
      <p:sp>
        <p:nvSpPr>
          <p:cNvPr id="635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743200"/>
            <a:ext cx="7772400" cy="2667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i="1" smtClean="0">
                <a:latin typeface="Arial" charset="0"/>
                <a:cs typeface="Arial" charset="0"/>
              </a:rPr>
              <a:t>R</a:t>
            </a:r>
            <a:r>
              <a:rPr lang="en-US" smtClean="0">
                <a:latin typeface="Arial" charset="0"/>
                <a:cs typeface="Arial" charset="0"/>
              </a:rPr>
              <a:t> = universal gas constant (in J/mol·K).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i="1" smtClean="0">
                <a:latin typeface="Arial" charset="0"/>
                <a:cs typeface="Arial" charset="0"/>
              </a:rPr>
              <a:t>T</a:t>
            </a:r>
            <a:r>
              <a:rPr lang="en-US" smtClean="0">
                <a:latin typeface="Arial" charset="0"/>
                <a:cs typeface="Arial" charset="0"/>
              </a:rPr>
              <a:t> = temperature (in kelvin)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i="1" smtClean="0">
                <a:latin typeface="Arial" charset="0"/>
                <a:cs typeface="Arial" charset="0"/>
              </a:rPr>
              <a:t>A</a:t>
            </a:r>
            <a:r>
              <a:rPr lang="en-US" smtClean="0">
                <a:latin typeface="Arial" charset="0"/>
                <a:cs typeface="Arial" charset="0"/>
              </a:rPr>
              <a:t> is a collisional frequency factor</a:t>
            </a:r>
          </a:p>
          <a:p>
            <a:pPr lvl="1"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mtClean="0">
                <a:latin typeface="Arial" charset="0"/>
                <a:cs typeface="Arial" charset="0"/>
              </a:rPr>
              <a:t>Includes frequency of collisions and an orientation factor</a:t>
            </a:r>
          </a:p>
        </p:txBody>
      </p:sp>
      <p:graphicFrame>
        <p:nvGraphicFramePr>
          <p:cNvPr id="63523" name="Object 35"/>
          <p:cNvGraphicFramePr>
            <a:graphicFrameLocks noChangeAspect="1"/>
          </p:cNvGraphicFramePr>
          <p:nvPr/>
        </p:nvGraphicFramePr>
        <p:xfrm>
          <a:off x="2819400" y="1816100"/>
          <a:ext cx="3136900" cy="914400"/>
        </p:xfrm>
        <a:graphic>
          <a:graphicData uri="http://schemas.openxmlformats.org/presentationml/2006/ole">
            <p:oleObj spid="_x0000_s63523" name="Equation" r:id="rId4" imgW="697919" imgH="203261" progId="">
              <p:embed/>
            </p:oleObj>
          </a:graphicData>
        </a:graphic>
      </p:graphicFrame>
      <p:sp>
        <p:nvSpPr>
          <p:cNvPr id="63529" name="TextBox 4"/>
          <p:cNvSpPr txBox="1">
            <a:spLocks noChangeArrowheads="1"/>
          </p:cNvSpPr>
          <p:nvPr/>
        </p:nvSpPr>
        <p:spPr bwMode="auto">
          <a:xfrm>
            <a:off x="1371600" y="5486400"/>
            <a:ext cx="228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Calibri" pitchFamily="34" charset="0"/>
                <a:ea typeface="ＭＳ Ｐゴシック" charset="-128"/>
              </a:rPr>
              <a:t>Log form:  </a:t>
            </a:r>
          </a:p>
        </p:txBody>
      </p:sp>
      <p:graphicFrame>
        <p:nvGraphicFramePr>
          <p:cNvPr id="63524" name="Object 36"/>
          <p:cNvGraphicFramePr>
            <a:graphicFrameLocks noChangeAspect="1"/>
          </p:cNvGraphicFramePr>
          <p:nvPr/>
        </p:nvGraphicFramePr>
        <p:xfrm>
          <a:off x="3111500" y="5181600"/>
          <a:ext cx="3467100" cy="1219200"/>
        </p:xfrm>
        <a:graphic>
          <a:graphicData uri="http://schemas.openxmlformats.org/presentationml/2006/ole">
            <p:oleObj spid="_x0000_s63524" name="Equation" r:id="rId5" imgW="1231877" imgH="431570" progId="">
              <p:embed/>
            </p:oleObj>
          </a:graphicData>
        </a:graphic>
      </p:graphicFrame>
      <p:sp>
        <p:nvSpPr>
          <p:cNvPr id="6353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63A0A66-7181-4844-B819-EBA5B2A8BEB4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Frequency Factor</a:t>
            </a:r>
          </a:p>
        </p:txBody>
      </p:sp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762000" y="2362200"/>
            <a:ext cx="76962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400" dirty="0" smtClean="0">
                <a:solidFill>
                  <a:srgbClr val="0000FF"/>
                </a:solidFill>
                <a:latin typeface="Arial"/>
                <a:cs typeface="Arial"/>
              </a:rPr>
              <a:t>Frequency Factor (</a:t>
            </a:r>
            <a:r>
              <a:rPr lang="en-US" sz="3400" i="1" dirty="0" smtClean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lang="en-US" sz="3400" dirty="0" smtClean="0">
                <a:solidFill>
                  <a:srgbClr val="0000FF"/>
                </a:solidFill>
                <a:latin typeface="Arial"/>
                <a:cs typeface="Arial"/>
              </a:rPr>
              <a:t>):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000" dirty="0" smtClean="0">
                <a:latin typeface="Arial"/>
                <a:cs typeface="Arial"/>
              </a:rPr>
              <a:t>Product of molecular collisions and a factor that expresses the probability that the orientation of the molecules is appropriate for reaction</a:t>
            </a:r>
            <a:endParaRPr lang="en-US" sz="3000" dirty="0">
              <a:latin typeface="Arial"/>
              <a:cs typeface="Arial"/>
            </a:endParaRPr>
          </a:p>
        </p:txBody>
      </p:sp>
      <p:graphicFrame>
        <p:nvGraphicFramePr>
          <p:cNvPr id="106505" name="Object 9"/>
          <p:cNvGraphicFramePr>
            <a:graphicFrameLocks noChangeAspect="1"/>
          </p:cNvGraphicFramePr>
          <p:nvPr/>
        </p:nvGraphicFramePr>
        <p:xfrm>
          <a:off x="2797175" y="1371600"/>
          <a:ext cx="2711450" cy="787400"/>
        </p:xfrm>
        <a:graphic>
          <a:graphicData uri="http://schemas.openxmlformats.org/presentationml/2006/ole">
            <p:oleObj spid="_x0000_s106505" name="Equation" r:id="rId4" imgW="697919" imgH="203261" progId="">
              <p:embed/>
            </p:oleObj>
          </a:graphicData>
        </a:graphic>
      </p:graphicFrame>
      <p:sp>
        <p:nvSpPr>
          <p:cNvPr id="10651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F752F4E-E338-4E8A-9D80-DEF2B8574048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Reaction Energy Profile</a:t>
            </a:r>
          </a:p>
        </p:txBody>
      </p:sp>
      <p:sp>
        <p:nvSpPr>
          <p:cNvPr id="65559" name="TextBox 4"/>
          <p:cNvSpPr txBox="1">
            <a:spLocks noChangeArrowheads="1"/>
          </p:cNvSpPr>
          <p:nvPr/>
        </p:nvSpPr>
        <p:spPr bwMode="auto">
          <a:xfrm>
            <a:off x="685800" y="3657600"/>
            <a:ext cx="21209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000">
                <a:ea typeface="ＭＳ Ｐゴシック" charset="-128"/>
              </a:rPr>
              <a:t>Activation</a:t>
            </a:r>
          </a:p>
          <a:p>
            <a:r>
              <a:rPr lang="en-US" sz="3000">
                <a:ea typeface="ＭＳ Ｐゴシック" charset="-128"/>
              </a:rPr>
              <a:t>energy (</a:t>
            </a:r>
            <a:r>
              <a:rPr lang="en-US" sz="3000" i="1">
                <a:ea typeface="ＭＳ Ｐゴシック" charset="-128"/>
              </a:rPr>
              <a:t>E</a:t>
            </a:r>
            <a:r>
              <a:rPr lang="en-US" sz="3000" i="1" baseline="-25000">
                <a:ea typeface="ＭＳ Ｐゴシック" charset="-128"/>
              </a:rPr>
              <a:t>a</a:t>
            </a:r>
            <a:r>
              <a:rPr lang="en-US" sz="3000">
                <a:ea typeface="ＭＳ Ｐゴシック" charset="-128"/>
              </a:rPr>
              <a:t>)</a:t>
            </a:r>
          </a:p>
        </p:txBody>
      </p:sp>
      <p:sp>
        <p:nvSpPr>
          <p:cNvPr id="65560" name="TextBox 13"/>
          <p:cNvSpPr txBox="1">
            <a:spLocks noChangeArrowheads="1"/>
          </p:cNvSpPr>
          <p:nvPr/>
        </p:nvSpPr>
        <p:spPr bwMode="auto">
          <a:xfrm>
            <a:off x="838200" y="1447800"/>
            <a:ext cx="812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ea typeface="ＭＳ Ｐゴシック" charset="-128"/>
              </a:rPr>
              <a:t>High-energy transition state (</a:t>
            </a:r>
            <a:r>
              <a:rPr lang="ja-JP" altLang="en-US" sz="2800">
                <a:ea typeface="ＭＳ Ｐゴシック" charset="-128"/>
              </a:rPr>
              <a:t>“</a:t>
            </a:r>
            <a:r>
              <a:rPr lang="en-US" sz="2800">
                <a:ea typeface="ＭＳ Ｐゴシック" charset="-128"/>
              </a:rPr>
              <a:t>activated complex</a:t>
            </a:r>
            <a:r>
              <a:rPr lang="ja-JP" altLang="en-US" sz="2800">
                <a:ea typeface="ＭＳ Ｐゴシック" charset="-128"/>
              </a:rPr>
              <a:t>”</a:t>
            </a:r>
            <a:r>
              <a:rPr lang="en-US" sz="2800">
                <a:ea typeface="ＭＳ Ｐゴシック" charset="-128"/>
              </a:rPr>
              <a:t>)</a:t>
            </a:r>
          </a:p>
        </p:txBody>
      </p:sp>
      <p:pic>
        <p:nvPicPr>
          <p:cNvPr id="65561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8200" y="2362200"/>
            <a:ext cx="53943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5562" name="Straight Arrow Connector 15"/>
          <p:cNvCxnSpPr>
            <a:cxnSpLocks noChangeShapeType="1"/>
            <a:stCxn id="65560" idx="2"/>
          </p:cNvCxnSpPr>
          <p:nvPr/>
        </p:nvCxnSpPr>
        <p:spPr bwMode="auto">
          <a:xfrm>
            <a:off x="4902200" y="1971675"/>
            <a:ext cx="1422400" cy="695325"/>
          </a:xfrm>
          <a:prstGeom prst="straightConnector1">
            <a:avLst/>
          </a:prstGeom>
          <a:noFill/>
          <a:ln w="28575">
            <a:solidFill>
              <a:srgbClr val="FF0202"/>
            </a:solidFill>
            <a:round/>
            <a:headEnd/>
            <a:tailEnd type="arrow" w="med" len="med"/>
          </a:ln>
        </p:spPr>
      </p:cxnSp>
      <p:cxnSp>
        <p:nvCxnSpPr>
          <p:cNvPr id="65563" name="Straight Arrow Connector 8"/>
          <p:cNvCxnSpPr>
            <a:cxnSpLocks noChangeShapeType="1"/>
            <a:stCxn id="65559" idx="3"/>
          </p:cNvCxnSpPr>
          <p:nvPr/>
        </p:nvCxnSpPr>
        <p:spPr bwMode="auto">
          <a:xfrm flipV="1">
            <a:off x="2806700" y="3733800"/>
            <a:ext cx="3441700" cy="431800"/>
          </a:xfrm>
          <a:prstGeom prst="straightConnector1">
            <a:avLst/>
          </a:prstGeom>
          <a:noFill/>
          <a:ln w="28575">
            <a:solidFill>
              <a:srgbClr val="FF0202"/>
            </a:solidFill>
            <a:round/>
            <a:headEnd/>
            <a:tailEnd type="arrow" w="med" len="med"/>
          </a:ln>
        </p:spPr>
      </p:cxnSp>
      <p:graphicFrame>
        <p:nvGraphicFramePr>
          <p:cNvPr id="65555" name="Object 19"/>
          <p:cNvGraphicFramePr>
            <a:graphicFrameLocks noChangeAspect="1"/>
          </p:cNvGraphicFramePr>
          <p:nvPr/>
        </p:nvGraphicFramePr>
        <p:xfrm>
          <a:off x="587375" y="5029200"/>
          <a:ext cx="2711450" cy="787400"/>
        </p:xfrm>
        <a:graphic>
          <a:graphicData uri="http://schemas.openxmlformats.org/presentationml/2006/ole">
            <p:oleObj spid="_x0000_s65555" name="Equation" r:id="rId5" imgW="697919" imgH="203261" progId="">
              <p:embed/>
            </p:oleObj>
          </a:graphicData>
        </a:graphic>
      </p:graphicFrame>
      <p:sp>
        <p:nvSpPr>
          <p:cNvPr id="6556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775C7AD-93D1-4956-895C-460F045E1AED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Arial"/>
              </a:rPr>
              <a:t>Effect of Temperature</a:t>
            </a:r>
          </a:p>
        </p:txBody>
      </p:sp>
      <p:pic>
        <p:nvPicPr>
          <p:cNvPr id="67607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057400"/>
            <a:ext cx="4953000" cy="425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8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338513"/>
            <a:ext cx="4038600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7603" name="Object 19"/>
          <p:cNvGraphicFramePr>
            <a:graphicFrameLocks noChangeAspect="1"/>
          </p:cNvGraphicFramePr>
          <p:nvPr/>
        </p:nvGraphicFramePr>
        <p:xfrm>
          <a:off x="4991100" y="1447800"/>
          <a:ext cx="3136900" cy="914400"/>
        </p:xfrm>
        <a:graphic>
          <a:graphicData uri="http://schemas.openxmlformats.org/presentationml/2006/ole">
            <p:oleObj spid="_x0000_s67603" name="Equation" r:id="rId6" imgW="697919" imgH="203261" progId="">
              <p:embed/>
            </p:oleObj>
          </a:graphicData>
        </a:graphic>
      </p:graphicFrame>
      <p:sp>
        <p:nvSpPr>
          <p:cNvPr id="67609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51E22B8-F74E-4B64-932D-52F7F9919A2F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620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Molecular Orientation</a:t>
            </a:r>
          </a:p>
        </p:txBody>
      </p:sp>
      <p:sp>
        <p:nvSpPr>
          <p:cNvPr id="114692" name="TextBox 7"/>
          <p:cNvSpPr txBox="1">
            <a:spLocks noChangeArrowheads="1"/>
          </p:cNvSpPr>
          <p:nvPr/>
        </p:nvSpPr>
        <p:spPr bwMode="auto">
          <a:xfrm>
            <a:off x="4273550" y="1884363"/>
            <a:ext cx="44894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000">
                <a:ea typeface="ＭＳ Ｐゴシック" charset="-128"/>
              </a:rPr>
              <a:t>O</a:t>
            </a:r>
            <a:r>
              <a:rPr lang="en-US" sz="3000" baseline="-25000">
                <a:ea typeface="ＭＳ Ｐゴシック" charset="-128"/>
              </a:rPr>
              <a:t>3</a:t>
            </a:r>
            <a:r>
              <a:rPr lang="en-US" sz="3000">
                <a:ea typeface="ＭＳ Ｐゴシック" charset="-128"/>
              </a:rPr>
              <a:t>  +  NO   → O</a:t>
            </a:r>
            <a:r>
              <a:rPr lang="en-US" sz="3000" baseline="-25000">
                <a:ea typeface="ＭＳ Ｐゴシック" charset="-128"/>
              </a:rPr>
              <a:t>2</a:t>
            </a:r>
            <a:r>
              <a:rPr lang="en-US" sz="3000">
                <a:ea typeface="ＭＳ Ｐゴシック" charset="-128"/>
              </a:rPr>
              <a:t>  +  NO</a:t>
            </a:r>
            <a:r>
              <a:rPr lang="en-US" sz="3000" baseline="-25000">
                <a:ea typeface="ＭＳ Ｐゴシック" charset="-128"/>
              </a:rPr>
              <a:t>2</a:t>
            </a:r>
            <a:endParaRPr lang="en-US" sz="3000">
              <a:ea typeface="ＭＳ Ｐゴシック" charset="-128"/>
            </a:endParaRPr>
          </a:p>
        </p:txBody>
      </p:sp>
      <p:pic>
        <p:nvPicPr>
          <p:cNvPr id="114693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84250" y="1447800"/>
            <a:ext cx="3130550" cy="4876800"/>
          </a:xfrm>
        </p:spPr>
      </p:pic>
      <p:pic>
        <p:nvPicPr>
          <p:cNvPr id="114694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8363" y="3048000"/>
            <a:ext cx="385603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5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7B00509-AB23-41BD-B9DF-CDAC633132A8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extBox 4"/>
          <p:cNvSpPr txBox="1">
            <a:spLocks noChangeArrowheads="1"/>
          </p:cNvSpPr>
          <p:nvPr/>
        </p:nvSpPr>
        <p:spPr bwMode="auto">
          <a:xfrm>
            <a:off x="838200" y="1676400"/>
            <a:ext cx="762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Helvetica" pitchFamily="34" charset="0"/>
                <a:ea typeface="ＭＳ Ｐゴシック" charset="-128"/>
              </a:rPr>
              <a:t>  </a:t>
            </a:r>
          </a:p>
        </p:txBody>
      </p:sp>
      <p:sp>
        <p:nvSpPr>
          <p:cNvPr id="116738" name="TextBox 5"/>
          <p:cNvSpPr txBox="1">
            <a:spLocks noChangeArrowheads="1"/>
          </p:cNvSpPr>
          <p:nvPr/>
        </p:nvSpPr>
        <p:spPr bwMode="auto">
          <a:xfrm>
            <a:off x="381000" y="3429000"/>
            <a:ext cx="27432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600">
                <a:ea typeface="ＭＳ Ｐゴシック" charset="-128"/>
              </a:rPr>
              <a:t>Low </a:t>
            </a:r>
            <a:r>
              <a:rPr lang="en-US" sz="2600" i="1">
                <a:ea typeface="ＭＳ Ｐゴシック" charset="-128"/>
              </a:rPr>
              <a:t>E</a:t>
            </a:r>
            <a:r>
              <a:rPr lang="en-US" sz="2600" i="1" baseline="-25000">
                <a:ea typeface="ＭＳ Ｐゴシック" charset="-128"/>
              </a:rPr>
              <a:t>a</a:t>
            </a:r>
            <a:r>
              <a:rPr lang="en-US" sz="2600">
                <a:ea typeface="ＭＳ Ｐゴシック" charset="-128"/>
              </a:rPr>
              <a:t> = large </a:t>
            </a:r>
            <a:r>
              <a:rPr lang="en-US" sz="2600" i="1">
                <a:ea typeface="ＭＳ Ｐゴシック" charset="-128"/>
              </a:rPr>
              <a:t>k, </a:t>
            </a:r>
            <a:r>
              <a:rPr lang="en-US" sz="2600">
                <a:ea typeface="ＭＳ Ｐゴシック" charset="-128"/>
              </a:rPr>
              <a:t>fast-forward reaction</a:t>
            </a:r>
          </a:p>
        </p:txBody>
      </p:sp>
      <p:pic>
        <p:nvPicPr>
          <p:cNvPr id="11673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219200"/>
            <a:ext cx="563245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Content Placeholder 6"/>
          <p:cNvSpPr>
            <a:spLocks noGrp="1"/>
          </p:cNvSpPr>
          <p:nvPr>
            <p:ph idx="1"/>
          </p:nvPr>
        </p:nvSpPr>
        <p:spPr>
          <a:xfrm>
            <a:off x="762000" y="1676400"/>
            <a:ext cx="5257800" cy="609600"/>
          </a:xfrm>
        </p:spPr>
        <p:txBody>
          <a:bodyPr/>
          <a:lstStyle/>
          <a:p>
            <a:pPr marL="342900" lvl="1" indent="-342900">
              <a:buFont typeface="Wingdings" pitchFamily="2" charset="2"/>
              <a:buNone/>
            </a:pPr>
            <a:r>
              <a:rPr lang="en-US" sz="3200" smtClean="0">
                <a:latin typeface="Arial" charset="0"/>
                <a:cs typeface="Arial" charset="0"/>
              </a:rPr>
              <a:t>O</a:t>
            </a:r>
            <a:r>
              <a:rPr lang="en-US" sz="3200" baseline="-25000" smtClean="0">
                <a:latin typeface="Arial" charset="0"/>
                <a:cs typeface="Arial" charset="0"/>
              </a:rPr>
              <a:t>3</a:t>
            </a:r>
            <a:r>
              <a:rPr lang="en-US" sz="3200" smtClean="0">
                <a:latin typeface="Arial" charset="0"/>
                <a:cs typeface="Arial" charset="0"/>
              </a:rPr>
              <a:t>  +  NO   → O</a:t>
            </a:r>
            <a:r>
              <a:rPr lang="en-US" sz="3200" baseline="-25000" smtClean="0">
                <a:latin typeface="Arial" charset="0"/>
                <a:cs typeface="Arial" charset="0"/>
              </a:rPr>
              <a:t>2</a:t>
            </a:r>
            <a:r>
              <a:rPr lang="en-US" sz="3200" smtClean="0">
                <a:latin typeface="Arial" charset="0"/>
                <a:cs typeface="Arial" charset="0"/>
              </a:rPr>
              <a:t>  +  NO</a:t>
            </a:r>
            <a:r>
              <a:rPr lang="en-US" sz="3200" baseline="-25000" smtClean="0">
                <a:latin typeface="Arial" charset="0"/>
                <a:cs typeface="Arial" charset="0"/>
              </a:rPr>
              <a:t>2</a:t>
            </a:r>
            <a:endParaRPr lang="en-US" sz="3200" smtClean="0">
              <a:latin typeface="Arial" charset="0"/>
              <a:cs typeface="Arial" charset="0"/>
            </a:endParaRPr>
          </a:p>
          <a:p>
            <a:pPr>
              <a:buFontTx/>
              <a:buNone/>
            </a:pP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6705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Energy Profiles</a:t>
            </a:r>
          </a:p>
        </p:txBody>
      </p:sp>
      <p:sp>
        <p:nvSpPr>
          <p:cNvPr id="11674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D00085E-1EA4-46EB-9FEC-25CC434D0B62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5"/>
          <p:cNvSpPr txBox="1">
            <a:spLocks noChangeArrowheads="1"/>
          </p:cNvSpPr>
          <p:nvPr/>
        </p:nvSpPr>
        <p:spPr bwMode="auto">
          <a:xfrm>
            <a:off x="685800" y="3352800"/>
            <a:ext cx="2895600" cy="1292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600" dirty="0">
                <a:latin typeface="+mn-lt"/>
              </a:rPr>
              <a:t>High </a:t>
            </a:r>
            <a:r>
              <a:rPr lang="en-US" sz="2600" i="1" dirty="0">
                <a:latin typeface="+mn-lt"/>
              </a:rPr>
              <a:t>E</a:t>
            </a:r>
            <a:r>
              <a:rPr lang="en-US" sz="2600" i="1" baseline="-25000" dirty="0">
                <a:latin typeface="+mn-lt"/>
              </a:rPr>
              <a:t>a</a:t>
            </a:r>
            <a:r>
              <a:rPr lang="en-US" sz="2600" dirty="0">
                <a:latin typeface="+mn-lt"/>
              </a:rPr>
              <a:t> = small </a:t>
            </a:r>
            <a:r>
              <a:rPr lang="en-US" sz="2600" i="1" dirty="0">
                <a:latin typeface="+mn-lt"/>
              </a:rPr>
              <a:t>k</a:t>
            </a:r>
            <a:r>
              <a:rPr lang="en-US" sz="2600" dirty="0">
                <a:latin typeface="+mn-lt"/>
              </a:rPr>
              <a:t>, </a:t>
            </a:r>
            <a:r>
              <a:rPr lang="en-US" sz="2600" dirty="0" smtClean="0">
                <a:latin typeface="+mn-lt"/>
              </a:rPr>
              <a:t>slow-reverse reaction</a:t>
            </a:r>
            <a:endParaRPr lang="en-US" sz="2600" dirty="0">
              <a:latin typeface="+mn-lt"/>
            </a:endParaRPr>
          </a:p>
        </p:txBody>
      </p:sp>
      <p:pic>
        <p:nvPicPr>
          <p:cNvPr id="11878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1219200"/>
            <a:ext cx="5334000" cy="523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64770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n-lt"/>
              </a:rPr>
              <a:t>Energy Profiles</a:t>
            </a:r>
          </a:p>
        </p:txBody>
      </p:sp>
      <p:sp>
        <p:nvSpPr>
          <p:cNvPr id="50182" name="Content Placeholder 2"/>
          <p:cNvSpPr>
            <a:spLocks noGrp="1"/>
          </p:cNvSpPr>
          <p:nvPr>
            <p:ph idx="1"/>
          </p:nvPr>
        </p:nvSpPr>
        <p:spPr>
          <a:xfrm>
            <a:off x="914400" y="1905000"/>
            <a:ext cx="4953000" cy="685800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en-US" dirty="0">
                <a:latin typeface="+mn-lt"/>
              </a:rPr>
              <a:t>O</a:t>
            </a:r>
            <a:r>
              <a:rPr lang="en-US" baseline="-25000" dirty="0">
                <a:latin typeface="+mn-lt"/>
              </a:rPr>
              <a:t>3</a:t>
            </a:r>
            <a:r>
              <a:rPr lang="en-US" dirty="0">
                <a:latin typeface="+mn-lt"/>
              </a:rPr>
              <a:t>  +  NO   ←  O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  +  NO</a:t>
            </a:r>
            <a:r>
              <a:rPr lang="en-US" baseline="-25000" dirty="0">
                <a:latin typeface="+mn-lt"/>
              </a:rPr>
              <a:t>2</a:t>
            </a:r>
            <a:endParaRPr lang="en-US" dirty="0">
              <a:latin typeface="+mn-lt"/>
            </a:endParaRPr>
          </a:p>
          <a:p>
            <a:pPr algn="ctr">
              <a:buFontTx/>
              <a:buNone/>
              <a:defRPr/>
            </a:pPr>
            <a:endParaRPr lang="en-US" dirty="0">
              <a:latin typeface="+mn-lt"/>
            </a:endParaRPr>
          </a:p>
        </p:txBody>
      </p:sp>
      <p:sp>
        <p:nvSpPr>
          <p:cNvPr id="118791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A683FF2-CC42-47DF-91C7-603A902C3B26}" type="slidenum">
              <a:rPr lang="en-US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n-lt"/>
              </a:rPr>
              <a:t>Important Reactions in Smog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8153400" cy="3581400"/>
          </a:xfrm>
        </p:spPr>
        <p:txBody>
          <a:bodyPr/>
          <a:lstStyle/>
          <a:p>
            <a:pPr eaLnBrk="1" hangingPunct="1">
              <a:spcBef>
                <a:spcPts val="2400"/>
              </a:spcBef>
              <a:defRPr/>
            </a:pPr>
            <a:r>
              <a:rPr lang="en-US" sz="2800" dirty="0">
                <a:latin typeface="+mn-lt"/>
              </a:rPr>
              <a:t>N</a:t>
            </a:r>
            <a:r>
              <a:rPr lang="en-US" sz="2800" baseline="-25000" dirty="0">
                <a:latin typeface="+mn-lt"/>
              </a:rPr>
              <a:t>2</a:t>
            </a:r>
            <a:r>
              <a:rPr lang="en-US" sz="2800" dirty="0">
                <a:latin typeface="+mn-lt"/>
              </a:rPr>
              <a:t>(</a:t>
            </a:r>
            <a:r>
              <a:rPr lang="en-US" sz="2800" i="1" dirty="0">
                <a:latin typeface="+mn-lt"/>
              </a:rPr>
              <a:t>g</a:t>
            </a:r>
            <a:r>
              <a:rPr lang="en-US" sz="2800" dirty="0">
                <a:latin typeface="+mn-lt"/>
              </a:rPr>
              <a:t>)  +  O</a:t>
            </a:r>
            <a:r>
              <a:rPr lang="en-US" sz="2800" baseline="-25000" dirty="0">
                <a:latin typeface="+mn-lt"/>
              </a:rPr>
              <a:t>2</a:t>
            </a:r>
            <a:r>
              <a:rPr lang="en-US" sz="2800" dirty="0">
                <a:latin typeface="+mn-lt"/>
              </a:rPr>
              <a:t>(</a:t>
            </a:r>
            <a:r>
              <a:rPr lang="en-US" sz="2800" i="1" dirty="0">
                <a:latin typeface="+mn-lt"/>
              </a:rPr>
              <a:t>g</a:t>
            </a:r>
            <a:r>
              <a:rPr lang="en-US" sz="2800" dirty="0">
                <a:latin typeface="+mn-lt"/>
              </a:rPr>
              <a:t>)  →  2 NO(</a:t>
            </a:r>
            <a:r>
              <a:rPr lang="en-US" sz="2800" i="1" dirty="0">
                <a:latin typeface="+mn-lt"/>
              </a:rPr>
              <a:t>g</a:t>
            </a:r>
            <a:r>
              <a:rPr lang="en-US" sz="2800" dirty="0">
                <a:latin typeface="+mn-lt"/>
              </a:rPr>
              <a:t>)	</a:t>
            </a:r>
            <a:r>
              <a:rPr lang="el-GR" sz="2800" dirty="0" smtClean="0">
                <a:latin typeface="+mn-lt"/>
              </a:rPr>
              <a:t>Δ</a:t>
            </a:r>
            <a:r>
              <a:rPr lang="en-US" sz="2800" i="1" dirty="0" smtClean="0">
                <a:latin typeface="+mn-lt"/>
              </a:rPr>
              <a:t>H</a:t>
            </a:r>
            <a:r>
              <a:rPr lang="en-US" sz="2800" dirty="0">
                <a:latin typeface="+mn-lt"/>
                <a:sym typeface="Symbol" charset="0"/>
              </a:rPr>
              <a:t>= 180.6 kJ</a:t>
            </a:r>
            <a:endParaRPr lang="en-US" sz="2800" dirty="0">
              <a:latin typeface="+mn-lt"/>
            </a:endParaRPr>
          </a:p>
          <a:p>
            <a:pPr eaLnBrk="1" hangingPunct="1">
              <a:spcBef>
                <a:spcPts val="2400"/>
              </a:spcBef>
              <a:defRPr/>
            </a:pPr>
            <a:r>
              <a:rPr lang="en-US" sz="2800" dirty="0">
                <a:latin typeface="+mn-lt"/>
              </a:rPr>
              <a:t>2 NO(</a:t>
            </a:r>
            <a:r>
              <a:rPr lang="en-US" sz="2800" i="1" dirty="0">
                <a:latin typeface="+mn-lt"/>
              </a:rPr>
              <a:t>g</a:t>
            </a:r>
            <a:r>
              <a:rPr lang="en-US" sz="2800" dirty="0">
                <a:latin typeface="+mn-lt"/>
              </a:rPr>
              <a:t>)  +  O</a:t>
            </a:r>
            <a:r>
              <a:rPr lang="en-US" sz="2800" baseline="-25000" dirty="0">
                <a:latin typeface="+mn-lt"/>
              </a:rPr>
              <a:t>2</a:t>
            </a:r>
            <a:r>
              <a:rPr lang="en-US" sz="2800" dirty="0">
                <a:latin typeface="+mn-lt"/>
              </a:rPr>
              <a:t>(</a:t>
            </a:r>
            <a:r>
              <a:rPr lang="en-US" sz="2800" i="1" dirty="0">
                <a:latin typeface="+mn-lt"/>
              </a:rPr>
              <a:t>g</a:t>
            </a:r>
            <a:r>
              <a:rPr lang="en-US" sz="2800" dirty="0">
                <a:latin typeface="+mn-lt"/>
              </a:rPr>
              <a:t>) →  2 NO</a:t>
            </a:r>
            <a:r>
              <a:rPr lang="en-US" sz="2800" baseline="-25000" dirty="0">
                <a:latin typeface="+mn-lt"/>
              </a:rPr>
              <a:t>2</a:t>
            </a:r>
            <a:r>
              <a:rPr lang="en-US" sz="2800" dirty="0">
                <a:latin typeface="+mn-lt"/>
              </a:rPr>
              <a:t>(</a:t>
            </a:r>
            <a:r>
              <a:rPr lang="en-US" sz="2800" i="1" dirty="0">
                <a:latin typeface="+mn-lt"/>
              </a:rPr>
              <a:t>g</a:t>
            </a:r>
            <a:r>
              <a:rPr lang="en-US" sz="2800" dirty="0">
                <a:latin typeface="+mn-lt"/>
              </a:rPr>
              <a:t>)	</a:t>
            </a:r>
            <a:r>
              <a:rPr lang="el-GR" sz="2800" dirty="0" smtClean="0">
                <a:latin typeface="+mn-lt"/>
              </a:rPr>
              <a:t>Δ</a:t>
            </a:r>
            <a:r>
              <a:rPr lang="en-US" sz="2800" i="1" dirty="0" smtClean="0">
                <a:latin typeface="+mn-lt"/>
              </a:rPr>
              <a:t>H</a:t>
            </a:r>
            <a:r>
              <a:rPr lang="en-US" sz="2800" dirty="0">
                <a:latin typeface="+mn-lt"/>
                <a:sym typeface="Symbol" charset="0"/>
              </a:rPr>
              <a:t>= -114.2 kJ</a:t>
            </a:r>
            <a:endParaRPr lang="en-US" sz="2800" dirty="0">
              <a:latin typeface="+mn-lt"/>
            </a:endParaRPr>
          </a:p>
          <a:p>
            <a:pPr eaLnBrk="1" hangingPunct="1">
              <a:spcBef>
                <a:spcPts val="2400"/>
              </a:spcBef>
              <a:defRPr/>
            </a:pPr>
            <a:r>
              <a:rPr lang="en-US" sz="2800" dirty="0">
                <a:latin typeface="+mn-lt"/>
              </a:rPr>
              <a:t>NO</a:t>
            </a:r>
            <a:r>
              <a:rPr lang="en-US" sz="2800" baseline="-25000" dirty="0">
                <a:latin typeface="+mn-lt"/>
              </a:rPr>
              <a:t>2</a:t>
            </a:r>
            <a:r>
              <a:rPr lang="en-US" sz="2800" dirty="0">
                <a:latin typeface="+mn-lt"/>
              </a:rPr>
              <a:t>(</a:t>
            </a:r>
            <a:r>
              <a:rPr lang="en-US" sz="2800" i="1" dirty="0">
                <a:latin typeface="+mn-lt"/>
              </a:rPr>
              <a:t>g</a:t>
            </a:r>
            <a:r>
              <a:rPr lang="en-US" sz="2800" dirty="0">
                <a:latin typeface="+mn-lt"/>
              </a:rPr>
              <a:t>)                    </a:t>
            </a:r>
            <a:r>
              <a:rPr lang="en-US" sz="2800" dirty="0" smtClean="0">
                <a:latin typeface="+mn-lt"/>
              </a:rPr>
              <a:t>NO</a:t>
            </a:r>
            <a:r>
              <a:rPr lang="en-US" sz="2800" dirty="0">
                <a:latin typeface="+mn-lt"/>
              </a:rPr>
              <a:t>(</a:t>
            </a:r>
            <a:r>
              <a:rPr lang="en-US" sz="2800" i="1" dirty="0">
                <a:latin typeface="+mn-lt"/>
              </a:rPr>
              <a:t>g</a:t>
            </a:r>
            <a:r>
              <a:rPr lang="en-US" sz="2800" dirty="0">
                <a:latin typeface="+mn-lt"/>
              </a:rPr>
              <a:t>)  +  O(</a:t>
            </a:r>
            <a:r>
              <a:rPr lang="en-US" sz="2800" i="1" dirty="0">
                <a:latin typeface="+mn-lt"/>
              </a:rPr>
              <a:t>g</a:t>
            </a:r>
            <a:r>
              <a:rPr lang="en-US" sz="2800" dirty="0">
                <a:latin typeface="+mn-lt"/>
              </a:rPr>
              <a:t>)</a:t>
            </a:r>
          </a:p>
          <a:p>
            <a:pPr eaLnBrk="1" hangingPunct="1">
              <a:spcBef>
                <a:spcPts val="2400"/>
              </a:spcBef>
              <a:defRPr/>
            </a:pPr>
            <a:r>
              <a:rPr lang="en-US" sz="2800" dirty="0">
                <a:latin typeface="+mn-lt"/>
              </a:rPr>
              <a:t>O</a:t>
            </a:r>
            <a:r>
              <a:rPr lang="en-US" sz="2800" baseline="-25000" dirty="0">
                <a:latin typeface="+mn-lt"/>
              </a:rPr>
              <a:t>2</a:t>
            </a:r>
            <a:r>
              <a:rPr lang="en-US" sz="2800" dirty="0">
                <a:latin typeface="+mn-lt"/>
              </a:rPr>
              <a:t>(</a:t>
            </a:r>
            <a:r>
              <a:rPr lang="en-US" sz="2800" i="1" dirty="0">
                <a:latin typeface="+mn-lt"/>
              </a:rPr>
              <a:t>g</a:t>
            </a:r>
            <a:r>
              <a:rPr lang="en-US" sz="2800" dirty="0">
                <a:latin typeface="+mn-lt"/>
              </a:rPr>
              <a:t>)  +  O(</a:t>
            </a:r>
            <a:r>
              <a:rPr lang="en-US" sz="2800" i="1" dirty="0">
                <a:latin typeface="+mn-lt"/>
              </a:rPr>
              <a:t>g</a:t>
            </a:r>
            <a:r>
              <a:rPr lang="en-US" sz="2800" dirty="0">
                <a:latin typeface="+mn-lt"/>
              </a:rPr>
              <a:t>) →  O</a:t>
            </a:r>
            <a:r>
              <a:rPr lang="en-US" sz="2800" baseline="-25000" dirty="0">
                <a:latin typeface="+mn-lt"/>
              </a:rPr>
              <a:t>3</a:t>
            </a:r>
            <a:r>
              <a:rPr lang="en-US" sz="2800" dirty="0">
                <a:latin typeface="+mn-lt"/>
              </a:rPr>
              <a:t>(</a:t>
            </a:r>
            <a:r>
              <a:rPr lang="en-US" sz="2800" i="1" dirty="0">
                <a:latin typeface="+mn-lt"/>
              </a:rPr>
              <a:t>g</a:t>
            </a:r>
            <a:r>
              <a:rPr lang="en-US" sz="2800" dirty="0">
                <a:latin typeface="+mn-lt"/>
              </a:rPr>
              <a:t>)</a:t>
            </a:r>
          </a:p>
          <a:p>
            <a:pPr eaLnBrk="1" hangingPunct="1">
              <a:spcBef>
                <a:spcPts val="2400"/>
              </a:spcBef>
              <a:defRPr/>
            </a:pPr>
            <a:r>
              <a:rPr lang="en-US" sz="2800" dirty="0">
                <a:latin typeface="+mn-lt"/>
              </a:rPr>
              <a:t>O(</a:t>
            </a:r>
            <a:r>
              <a:rPr lang="en-US" sz="2800" i="1" dirty="0">
                <a:latin typeface="+mn-lt"/>
              </a:rPr>
              <a:t>g</a:t>
            </a:r>
            <a:r>
              <a:rPr lang="en-US" sz="2800" dirty="0">
                <a:latin typeface="+mn-lt"/>
              </a:rPr>
              <a:t>)  +  H</a:t>
            </a:r>
            <a:r>
              <a:rPr lang="en-US" sz="2800" baseline="-25000" dirty="0">
                <a:latin typeface="+mn-lt"/>
              </a:rPr>
              <a:t>2</a:t>
            </a:r>
            <a:r>
              <a:rPr lang="en-US" sz="2800" dirty="0">
                <a:latin typeface="+mn-lt"/>
              </a:rPr>
              <a:t>O(</a:t>
            </a:r>
            <a:r>
              <a:rPr lang="en-US" sz="2800" i="1" dirty="0">
                <a:latin typeface="+mn-lt"/>
              </a:rPr>
              <a:t>g</a:t>
            </a:r>
            <a:r>
              <a:rPr lang="en-US" sz="2800" dirty="0">
                <a:latin typeface="+mn-lt"/>
              </a:rPr>
              <a:t>) →  2 OH(</a:t>
            </a:r>
            <a:r>
              <a:rPr lang="en-US" sz="2800" i="1" dirty="0">
                <a:latin typeface="+mn-lt"/>
              </a:rPr>
              <a:t>g</a:t>
            </a:r>
            <a:r>
              <a:rPr lang="en-US" sz="2800" dirty="0">
                <a:latin typeface="+mn-lt"/>
              </a:rPr>
              <a:t>)</a:t>
            </a:r>
          </a:p>
        </p:txBody>
      </p:sp>
      <p:graphicFrame>
        <p:nvGraphicFramePr>
          <p:cNvPr id="5138" name="Object 18"/>
          <p:cNvGraphicFramePr>
            <a:graphicFrameLocks noChangeAspect="1"/>
          </p:cNvGraphicFramePr>
          <p:nvPr/>
        </p:nvGraphicFramePr>
        <p:xfrm>
          <a:off x="2338388" y="3155950"/>
          <a:ext cx="1330325" cy="444500"/>
        </p:xfrm>
        <a:graphic>
          <a:graphicData uri="http://schemas.openxmlformats.org/presentationml/2006/ole">
            <p:oleObj spid="_x0000_s5138" name="Equation" r:id="rId4" imgW="494657" imgH="177922" progId="">
              <p:embed/>
            </p:oleObj>
          </a:graphicData>
        </a:graphic>
      </p:graphicFrame>
      <p:sp>
        <p:nvSpPr>
          <p:cNvPr id="1029" name="TextBox 5"/>
          <p:cNvSpPr txBox="1">
            <a:spLocks noChangeArrowheads="1"/>
          </p:cNvSpPr>
          <p:nvPr/>
        </p:nvSpPr>
        <p:spPr bwMode="auto">
          <a:xfrm>
            <a:off x="914400" y="5486400"/>
            <a:ext cx="7467600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>
                <a:latin typeface="+mn-lt"/>
              </a:rPr>
              <a:t>Note:  Products of some reactions are reactants in other reactions.</a:t>
            </a:r>
          </a:p>
        </p:txBody>
      </p:sp>
      <p:sp>
        <p:nvSpPr>
          <p:cNvPr id="514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55105B8-0403-4804-9EDA-7AE29243F75E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Arial"/>
              </a:rPr>
              <a:t>Graphical Determination of </a:t>
            </a:r>
            <a:r>
              <a:rPr lang="en-US" i="1" dirty="0" smtClean="0">
                <a:cs typeface="Arial"/>
              </a:rPr>
              <a:t>E</a:t>
            </a:r>
            <a:r>
              <a:rPr lang="en-US" i="1" baseline="-25000" dirty="0" smtClean="0">
                <a:cs typeface="Arial"/>
              </a:rPr>
              <a:t>a</a:t>
            </a:r>
            <a:endParaRPr lang="en-US" i="1" dirty="0" smtClean="0">
              <a:cs typeface="Arial"/>
            </a:endParaRPr>
          </a:p>
        </p:txBody>
      </p:sp>
      <p:pic>
        <p:nvPicPr>
          <p:cNvPr id="7477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" y="1447800"/>
            <a:ext cx="664845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76" name="Rectangle 7"/>
          <p:cNvSpPr>
            <a:spLocks noChangeArrowheads="1"/>
          </p:cNvSpPr>
          <p:nvPr/>
        </p:nvSpPr>
        <p:spPr bwMode="auto">
          <a:xfrm>
            <a:off x="2895600" y="1447800"/>
            <a:ext cx="39624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4771" name="Object 19"/>
          <p:cNvGraphicFramePr>
            <a:graphicFrameLocks noChangeAspect="1"/>
          </p:cNvGraphicFramePr>
          <p:nvPr/>
        </p:nvGraphicFramePr>
        <p:xfrm>
          <a:off x="4025900" y="1752600"/>
          <a:ext cx="3467100" cy="1295400"/>
        </p:xfrm>
        <a:graphic>
          <a:graphicData uri="http://schemas.openxmlformats.org/presentationml/2006/ole">
            <p:oleObj spid="_x0000_s74771" name="Equation" r:id="rId5" imgW="1231877" imgH="431570" progId="">
              <p:embed/>
            </p:oleObj>
          </a:graphicData>
        </a:graphic>
      </p:graphicFrame>
      <p:sp>
        <p:nvSpPr>
          <p:cNvPr id="13319" name="Text Box 4"/>
          <p:cNvSpPr txBox="1">
            <a:spLocks noChangeArrowheads="1"/>
          </p:cNvSpPr>
          <p:nvPr/>
        </p:nvSpPr>
        <p:spPr bwMode="auto">
          <a:xfrm>
            <a:off x="5562600" y="3429000"/>
            <a:ext cx="27622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ts val="1200"/>
              </a:spcBef>
              <a:defRPr/>
            </a:pPr>
            <a:r>
              <a:rPr lang="en-US" sz="3000" dirty="0">
                <a:latin typeface="+mn-lt"/>
              </a:rPr>
              <a:t>Slope = -</a:t>
            </a:r>
            <a:r>
              <a:rPr lang="en-US" sz="3000" i="1" dirty="0" err="1">
                <a:latin typeface="+mn-lt"/>
              </a:rPr>
              <a:t>E</a:t>
            </a:r>
            <a:r>
              <a:rPr lang="en-US" sz="3000" i="1" baseline="-25000" dirty="0" err="1">
                <a:latin typeface="+mn-lt"/>
              </a:rPr>
              <a:t>a</a:t>
            </a:r>
            <a:r>
              <a:rPr lang="en-US" sz="3000" dirty="0">
                <a:latin typeface="+mn-lt"/>
              </a:rPr>
              <a:t>/</a:t>
            </a:r>
            <a:r>
              <a:rPr lang="en-US" sz="3000" i="1" dirty="0">
                <a:latin typeface="+mn-lt"/>
              </a:rPr>
              <a:t>R</a:t>
            </a:r>
          </a:p>
          <a:p>
            <a:pPr>
              <a:spcBef>
                <a:spcPts val="1200"/>
              </a:spcBef>
              <a:defRPr/>
            </a:pPr>
            <a:r>
              <a:rPr lang="en-US" sz="3000" dirty="0">
                <a:latin typeface="+mn-lt"/>
              </a:rPr>
              <a:t>Intercept = </a:t>
            </a:r>
            <a:r>
              <a:rPr lang="en-US" sz="3000" dirty="0" err="1">
                <a:latin typeface="+mn-lt"/>
              </a:rPr>
              <a:t>ln</a:t>
            </a:r>
            <a:r>
              <a:rPr lang="en-US" sz="3000" dirty="0">
                <a:latin typeface="+mn-lt"/>
              </a:rPr>
              <a:t> </a:t>
            </a:r>
            <a:r>
              <a:rPr lang="en-US" sz="3000" i="1" dirty="0">
                <a:latin typeface="+mn-lt"/>
              </a:rPr>
              <a:t>A</a:t>
            </a:r>
          </a:p>
        </p:txBody>
      </p:sp>
      <p:sp>
        <p:nvSpPr>
          <p:cNvPr id="7477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CD77FED-C5C8-4EEA-A769-5AC83A7D5B70}" type="slidenum">
              <a:rPr lang="en-US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7772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Mathematical Determination of </a:t>
            </a:r>
            <a:r>
              <a:rPr lang="en-US" i="1" dirty="0" smtClean="0"/>
              <a:t>E</a:t>
            </a:r>
            <a:r>
              <a:rPr lang="en-US" i="1" baseline="-25000" dirty="0" smtClean="0"/>
              <a:t>a</a:t>
            </a:r>
            <a:endParaRPr lang="en-US" i="1" dirty="0" smtClean="0"/>
          </a:p>
        </p:txBody>
      </p:sp>
      <p:graphicFrame>
        <p:nvGraphicFramePr>
          <p:cNvPr id="76867" name="Object 67"/>
          <p:cNvGraphicFramePr>
            <a:graphicFrameLocks noChangeAspect="1"/>
          </p:cNvGraphicFramePr>
          <p:nvPr/>
        </p:nvGraphicFramePr>
        <p:xfrm>
          <a:off x="2914650" y="1676400"/>
          <a:ext cx="3213100" cy="1117600"/>
        </p:xfrm>
        <a:graphic>
          <a:graphicData uri="http://schemas.openxmlformats.org/presentationml/2006/ole">
            <p:oleObj spid="_x0000_s76867" name="Equation" r:id="rId3" imgW="1231877" imgH="431570" progId="">
              <p:embed/>
            </p:oleObj>
          </a:graphicData>
        </a:graphic>
      </p:graphicFrame>
      <p:sp>
        <p:nvSpPr>
          <p:cNvPr id="14343" name="TextBox 4"/>
          <p:cNvSpPr txBox="1">
            <a:spLocks noChangeArrowheads="1"/>
          </p:cNvSpPr>
          <p:nvPr/>
        </p:nvSpPr>
        <p:spPr bwMode="auto">
          <a:xfrm>
            <a:off x="914400" y="2819400"/>
            <a:ext cx="7162800" cy="9540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dirty="0">
                <a:latin typeface="+mn-lt"/>
              </a:rPr>
              <a:t>Consider determination of </a:t>
            </a:r>
            <a:r>
              <a:rPr lang="en-US" sz="2800" i="1" dirty="0">
                <a:latin typeface="+mn-lt"/>
              </a:rPr>
              <a:t>k 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smtClean="0">
                <a:latin typeface="+mn-lt"/>
              </a:rPr>
              <a:t>from two </a:t>
            </a:r>
            <a:r>
              <a:rPr lang="en-US" sz="2800" dirty="0">
                <a:latin typeface="+mn-lt"/>
              </a:rPr>
              <a:t>different </a:t>
            </a:r>
            <a:r>
              <a:rPr lang="en-US" sz="2800" i="1" dirty="0">
                <a:latin typeface="+mn-lt"/>
              </a:rPr>
              <a:t>T</a:t>
            </a:r>
            <a:r>
              <a:rPr lang="en-US" sz="2800" dirty="0">
                <a:latin typeface="+mn-lt"/>
              </a:rPr>
              <a:t>:</a:t>
            </a:r>
          </a:p>
        </p:txBody>
      </p:sp>
      <p:graphicFrame>
        <p:nvGraphicFramePr>
          <p:cNvPr id="76868" name="Object 68"/>
          <p:cNvGraphicFramePr>
            <a:graphicFrameLocks noChangeAspect="1"/>
          </p:cNvGraphicFramePr>
          <p:nvPr/>
        </p:nvGraphicFramePr>
        <p:xfrm>
          <a:off x="850900" y="3733800"/>
          <a:ext cx="3263900" cy="1204913"/>
        </p:xfrm>
        <a:graphic>
          <a:graphicData uri="http://schemas.openxmlformats.org/presentationml/2006/ole">
            <p:oleObj spid="_x0000_s76868" name="Equation" r:id="rId4" imgW="1307939" imgH="482278" progId="">
              <p:embed/>
            </p:oleObj>
          </a:graphicData>
        </a:graphic>
      </p:graphicFrame>
      <p:graphicFrame>
        <p:nvGraphicFramePr>
          <p:cNvPr id="76869" name="Object 69"/>
          <p:cNvGraphicFramePr>
            <a:graphicFrameLocks noChangeAspect="1"/>
          </p:cNvGraphicFramePr>
          <p:nvPr/>
        </p:nvGraphicFramePr>
        <p:xfrm>
          <a:off x="4983163" y="3733800"/>
          <a:ext cx="3176587" cy="1171575"/>
        </p:xfrm>
        <a:graphic>
          <a:graphicData uri="http://schemas.openxmlformats.org/presentationml/2006/ole">
            <p:oleObj spid="_x0000_s76869" name="Equation" r:id="rId5" imgW="1307939" imgH="482278" progId="">
              <p:embed/>
            </p:oleObj>
          </a:graphicData>
        </a:graphic>
      </p:graphicFrame>
      <p:sp>
        <p:nvSpPr>
          <p:cNvPr id="14344" name="TextBox 7"/>
          <p:cNvSpPr txBox="1">
            <a:spLocks noChangeArrowheads="1"/>
          </p:cNvSpPr>
          <p:nvPr/>
        </p:nvSpPr>
        <p:spPr bwMode="auto">
          <a:xfrm>
            <a:off x="1143000" y="5181600"/>
            <a:ext cx="2559050" cy="5238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>
                <a:latin typeface="+mn-lt"/>
              </a:rPr>
              <a:t>By subtraction:</a:t>
            </a:r>
          </a:p>
        </p:txBody>
      </p:sp>
      <p:graphicFrame>
        <p:nvGraphicFramePr>
          <p:cNvPr id="76870" name="Object 70"/>
          <p:cNvGraphicFramePr>
            <a:graphicFrameLocks noChangeAspect="1"/>
          </p:cNvGraphicFramePr>
          <p:nvPr/>
        </p:nvGraphicFramePr>
        <p:xfrm>
          <a:off x="3652838" y="4876800"/>
          <a:ext cx="3463925" cy="1231900"/>
        </p:xfrm>
        <a:graphic>
          <a:graphicData uri="http://schemas.openxmlformats.org/presentationml/2006/ole">
            <p:oleObj spid="_x0000_s76870" name="Equation" r:id="rId6" imgW="1358647" imgH="482278" progId="">
              <p:embed/>
            </p:oleObj>
          </a:graphicData>
        </a:graphic>
      </p:graphicFrame>
      <p:sp>
        <p:nvSpPr>
          <p:cNvPr id="7687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F4B40B7-C076-4F87-AE8F-64F5948CBC3E}" type="slidenum">
              <a:rPr lang="en-US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77724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13.1 Cars, trucks, and Air Quality</a:t>
            </a:r>
            <a:endParaRPr lang="en-US" sz="2400" dirty="0">
              <a:latin typeface="+mn-lt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13.2 Reaction Rates</a:t>
            </a:r>
            <a:endParaRPr lang="en-US" sz="2400" dirty="0">
              <a:latin typeface="+mn-lt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13.3 Effect of Concentration on Reaction Rates</a:t>
            </a:r>
          </a:p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13.4 Reaction Rates, Temperature, and the Arrhenius</a:t>
            </a:r>
          </a:p>
          <a:p>
            <a:pPr marL="1030288" indent="0" eaLnBrk="1" hangingPunct="1">
              <a:buFontTx/>
              <a:buNone/>
              <a:defRPr/>
            </a:pPr>
            <a:r>
              <a:rPr lang="en-US" sz="2400" dirty="0" smtClean="0">
                <a:latin typeface="+mn-lt"/>
                <a:cs typeface="Arial"/>
              </a:rPr>
              <a:t>Equation</a:t>
            </a:r>
            <a:endParaRPr lang="en-US" sz="2400" dirty="0">
              <a:latin typeface="+mn-lt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0000FF"/>
                </a:solidFill>
                <a:latin typeface="+mn-lt"/>
                <a:cs typeface="Arial"/>
              </a:rPr>
              <a:t>13.5 Reaction Mechanisms</a:t>
            </a:r>
          </a:p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13.6 Catalysts</a:t>
            </a:r>
          </a:p>
          <a:p>
            <a:pPr marL="0" indent="0" eaLnBrk="1" hangingPunct="1">
              <a:buFontTx/>
              <a:buNone/>
              <a:defRPr/>
            </a:pPr>
            <a:endParaRPr lang="en-US" sz="2400" dirty="0">
              <a:latin typeface="+mn-lt"/>
              <a:cs typeface="Arial"/>
            </a:endParaRP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6581775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493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588375" y="6651625"/>
            <a:ext cx="357188" cy="206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10C813A-7FC4-4FD5-8B72-78154786A333}" type="slidenum">
              <a:rPr lang="en-US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n-lt"/>
              </a:rPr>
              <a:t>Reaction Mechanisms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8153400" cy="4343400"/>
          </a:xfrm>
        </p:spPr>
        <p:txBody>
          <a:bodyPr/>
          <a:lstStyle/>
          <a:p>
            <a:pPr eaLnBrk="1" hangingPunct="1">
              <a:defRPr/>
            </a:pPr>
            <a:r>
              <a:rPr lang="en-US" sz="3000" b="1" dirty="0">
                <a:solidFill>
                  <a:srgbClr val="0000FF"/>
                </a:solidFill>
                <a:latin typeface="+mn-lt"/>
              </a:rPr>
              <a:t>Reaction Mechanism:  </a:t>
            </a:r>
            <a:r>
              <a:rPr lang="en-US" sz="2600" dirty="0" smtClean="0">
                <a:latin typeface="+mn-lt"/>
              </a:rPr>
              <a:t>A </a:t>
            </a:r>
            <a:r>
              <a:rPr lang="en-US" sz="2600" dirty="0">
                <a:latin typeface="+mn-lt"/>
              </a:rPr>
              <a:t>set of steps that describe how a reaction occurs at the molecular level; must be consistent with the rate law for the reaction</a:t>
            </a:r>
          </a:p>
          <a:p>
            <a:pPr eaLnBrk="1" hangingPunct="1">
              <a:defRPr/>
            </a:pPr>
            <a:r>
              <a:rPr lang="en-US" sz="3000" b="1" dirty="0">
                <a:solidFill>
                  <a:srgbClr val="0000FF"/>
                </a:solidFill>
                <a:latin typeface="+mn-lt"/>
              </a:rPr>
              <a:t>Elementary Step:  </a:t>
            </a:r>
            <a:r>
              <a:rPr lang="en-US" sz="2600" dirty="0" smtClean="0">
                <a:latin typeface="+mn-lt"/>
              </a:rPr>
              <a:t>Molecular</a:t>
            </a:r>
            <a:r>
              <a:rPr lang="en-US" sz="2600" dirty="0">
                <a:latin typeface="+mn-lt"/>
              </a:rPr>
              <a:t>-level view of a single process taking place in a chemical </a:t>
            </a:r>
            <a:r>
              <a:rPr lang="en-US" sz="2600" dirty="0" smtClean="0">
                <a:latin typeface="+mn-lt"/>
              </a:rPr>
              <a:t>reaction</a:t>
            </a:r>
            <a:endParaRPr lang="en-US" sz="2600" dirty="0">
              <a:latin typeface="+mn-lt"/>
            </a:endParaRPr>
          </a:p>
          <a:p>
            <a:pPr eaLnBrk="1" hangingPunct="1">
              <a:defRPr/>
            </a:pPr>
            <a:r>
              <a:rPr lang="en-US" sz="3000" b="1" dirty="0">
                <a:solidFill>
                  <a:srgbClr val="0000FF"/>
                </a:solidFill>
                <a:latin typeface="+mn-lt"/>
              </a:rPr>
              <a:t>Intermediate</a:t>
            </a:r>
            <a:r>
              <a:rPr lang="en-US" sz="3000" b="1" dirty="0" smtClean="0">
                <a:solidFill>
                  <a:srgbClr val="0000FF"/>
                </a:solidFill>
                <a:latin typeface="+mn-lt"/>
              </a:rPr>
              <a:t>:</a:t>
            </a:r>
            <a:r>
              <a:rPr lang="en-US" sz="2600" dirty="0" smtClean="0">
                <a:latin typeface="+mn-lt"/>
              </a:rPr>
              <a:t> Species </a:t>
            </a:r>
            <a:r>
              <a:rPr lang="en-US" sz="2600" dirty="0">
                <a:latin typeface="+mn-lt"/>
              </a:rPr>
              <a:t>produced in one step of a reaction and consumed in a subsequent </a:t>
            </a:r>
            <a:r>
              <a:rPr lang="en-US" sz="2600" dirty="0" smtClean="0">
                <a:latin typeface="+mn-lt"/>
              </a:rPr>
              <a:t>step</a:t>
            </a:r>
            <a:endParaRPr lang="en-US" sz="2600" dirty="0">
              <a:latin typeface="+mn-lt"/>
            </a:endParaRPr>
          </a:p>
          <a:p>
            <a:pPr eaLnBrk="1" hangingPunct="1">
              <a:defRPr/>
            </a:pPr>
            <a:r>
              <a:rPr lang="en-US" sz="3000" b="1" dirty="0" err="1">
                <a:solidFill>
                  <a:srgbClr val="0000FF"/>
                </a:solidFill>
                <a:latin typeface="+mn-lt"/>
              </a:rPr>
              <a:t>Molecularity</a:t>
            </a:r>
            <a:r>
              <a:rPr lang="en-US" sz="3000" dirty="0">
                <a:solidFill>
                  <a:srgbClr val="0000FF"/>
                </a:solidFill>
                <a:latin typeface="+mn-lt"/>
              </a:rPr>
              <a:t>:</a:t>
            </a:r>
            <a:r>
              <a:rPr lang="en-US" sz="2400" dirty="0">
                <a:solidFill>
                  <a:srgbClr val="0000FF"/>
                </a:solidFill>
                <a:latin typeface="+mn-lt"/>
              </a:rPr>
              <a:t>  </a:t>
            </a:r>
            <a:r>
              <a:rPr lang="en-US" sz="2600" dirty="0" smtClean="0">
                <a:latin typeface="+mn-lt"/>
              </a:rPr>
              <a:t>The </a:t>
            </a:r>
            <a:r>
              <a:rPr lang="en-US" sz="2600" dirty="0">
                <a:latin typeface="+mn-lt"/>
              </a:rPr>
              <a:t>number of ions, atoms, or molecules involved in an elementary step in a </a:t>
            </a:r>
            <a:r>
              <a:rPr lang="en-US" sz="2600" dirty="0" smtClean="0">
                <a:latin typeface="+mn-lt"/>
              </a:rPr>
              <a:t>reaction</a:t>
            </a:r>
            <a:endParaRPr lang="en-US" sz="2600" dirty="0">
              <a:latin typeface="+mn-lt"/>
            </a:endParaRPr>
          </a:p>
          <a:p>
            <a:pPr eaLnBrk="1" hangingPunct="1">
              <a:defRPr/>
            </a:pPr>
            <a:endParaRPr lang="en-US" sz="2600" dirty="0">
              <a:latin typeface="+mn-lt"/>
            </a:endParaRPr>
          </a:p>
        </p:txBody>
      </p:sp>
      <p:sp>
        <p:nvSpPr>
          <p:cNvPr id="126981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F1534B8-4185-49A1-B075-4B6ECA05A1CD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extBox 4"/>
          <p:cNvSpPr txBox="1">
            <a:spLocks noChangeArrowheads="1"/>
          </p:cNvSpPr>
          <p:nvPr/>
        </p:nvSpPr>
        <p:spPr bwMode="auto">
          <a:xfrm>
            <a:off x="457200" y="1371600"/>
            <a:ext cx="80010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400"/>
              </a:spcBef>
              <a:buFont typeface="Arial" charset="0"/>
              <a:buChar char="•"/>
            </a:pPr>
            <a:r>
              <a:rPr lang="en-US" sz="3000">
                <a:ea typeface="ＭＳ Ｐゴシック" charset="-128"/>
              </a:rPr>
              <a:t> </a:t>
            </a:r>
            <a:r>
              <a:rPr lang="en-US" sz="3200">
                <a:ea typeface="ＭＳ Ｐゴシック" charset="-128"/>
              </a:rPr>
              <a:t>Consider the reaction:</a:t>
            </a:r>
          </a:p>
          <a:p>
            <a:pPr lvl="1">
              <a:spcBef>
                <a:spcPts val="400"/>
              </a:spcBef>
              <a:buFont typeface="Arial" charset="0"/>
              <a:buChar char="•"/>
            </a:pPr>
            <a:r>
              <a:rPr lang="en-US" sz="2800">
                <a:ea typeface="ＭＳ Ｐゴシック" charset="-128"/>
              </a:rPr>
              <a:t> 2 NO</a:t>
            </a:r>
            <a:r>
              <a:rPr lang="en-US" sz="2800" baseline="-25000">
                <a:ea typeface="ＭＳ Ｐゴシック" charset="-128"/>
              </a:rPr>
              <a:t>2</a:t>
            </a:r>
            <a:r>
              <a:rPr lang="en-US" sz="2800">
                <a:ea typeface="ＭＳ Ｐゴシック" charset="-128"/>
              </a:rPr>
              <a:t> (</a:t>
            </a:r>
            <a:r>
              <a:rPr lang="en-US" sz="2800" i="1">
                <a:ea typeface="ＭＳ Ｐゴシック" charset="-128"/>
              </a:rPr>
              <a:t>g</a:t>
            </a:r>
            <a:r>
              <a:rPr lang="en-US" sz="2800">
                <a:ea typeface="ＭＳ Ｐゴシック" charset="-128"/>
              </a:rPr>
              <a:t>) → 2 NO(</a:t>
            </a:r>
            <a:r>
              <a:rPr lang="en-US" sz="2800" i="1">
                <a:ea typeface="ＭＳ Ｐゴシック" charset="-128"/>
              </a:rPr>
              <a:t>g</a:t>
            </a:r>
            <a:r>
              <a:rPr lang="en-US" sz="2800">
                <a:ea typeface="ＭＳ Ｐゴシック" charset="-128"/>
              </a:rPr>
              <a:t>) + O</a:t>
            </a:r>
            <a:r>
              <a:rPr lang="en-US" sz="2800" baseline="-25000">
                <a:ea typeface="ＭＳ Ｐゴシック" charset="-128"/>
              </a:rPr>
              <a:t>2</a:t>
            </a:r>
            <a:r>
              <a:rPr lang="en-US" sz="2800">
                <a:ea typeface="ＭＳ Ｐゴシック" charset="-128"/>
              </a:rPr>
              <a:t>(</a:t>
            </a:r>
            <a:r>
              <a:rPr lang="en-US" sz="2800" i="1">
                <a:ea typeface="ＭＳ Ｐゴシック" charset="-128"/>
              </a:rPr>
              <a:t>g</a:t>
            </a:r>
            <a:r>
              <a:rPr lang="en-US" sz="2800">
                <a:ea typeface="ＭＳ Ｐゴシック" charset="-128"/>
              </a:rPr>
              <a:t>) </a:t>
            </a:r>
          </a:p>
          <a:p>
            <a:pPr lvl="2">
              <a:spcBef>
                <a:spcPts val="400"/>
              </a:spcBef>
              <a:buFont typeface="Arial" charset="0"/>
              <a:buChar char="•"/>
            </a:pPr>
            <a:r>
              <a:rPr lang="en-US" sz="2800">
                <a:ea typeface="ＭＳ Ｐゴシック" charset="-128"/>
              </a:rPr>
              <a:t> Observed rate law:  Rate = </a:t>
            </a:r>
            <a:r>
              <a:rPr lang="en-US" sz="2800" i="1">
                <a:ea typeface="ＭＳ Ｐゴシック" charset="-128"/>
              </a:rPr>
              <a:t>k</a:t>
            </a:r>
            <a:r>
              <a:rPr lang="en-US" sz="2800">
                <a:ea typeface="ＭＳ Ｐゴシック" charset="-128"/>
              </a:rPr>
              <a:t>[NO</a:t>
            </a:r>
            <a:r>
              <a:rPr lang="en-US" sz="2800" baseline="-25000">
                <a:ea typeface="ＭＳ Ｐゴシック" charset="-128"/>
              </a:rPr>
              <a:t>2</a:t>
            </a:r>
            <a:r>
              <a:rPr lang="en-US" sz="2800">
                <a:ea typeface="ＭＳ Ｐゴシック" charset="-128"/>
              </a:rPr>
              <a:t>]</a:t>
            </a:r>
            <a:r>
              <a:rPr lang="en-US" sz="2800" baseline="30000">
                <a:ea typeface="ＭＳ Ｐゴシック" charset="-128"/>
              </a:rPr>
              <a:t>2</a:t>
            </a:r>
            <a:endParaRPr lang="en-US" sz="2800">
              <a:ea typeface="ＭＳ Ｐゴシック" charset="-128"/>
            </a:endParaRPr>
          </a:p>
          <a:p>
            <a:pPr>
              <a:spcBef>
                <a:spcPts val="400"/>
              </a:spcBef>
              <a:buFont typeface="Arial" charset="0"/>
              <a:buChar char="•"/>
            </a:pPr>
            <a:r>
              <a:rPr lang="en-US" sz="3200">
                <a:ea typeface="ＭＳ Ｐゴシック" charset="-128"/>
              </a:rPr>
              <a:t>Proposed mechanism:</a:t>
            </a:r>
          </a:p>
          <a:p>
            <a:pPr lvl="1">
              <a:spcBef>
                <a:spcPts val="400"/>
              </a:spcBef>
              <a:buFont typeface="Arial" charset="0"/>
              <a:buChar char="•"/>
            </a:pPr>
            <a:r>
              <a:rPr lang="en-US" sz="3000">
                <a:ea typeface="ＭＳ Ｐゴシック" charset="-128"/>
              </a:rPr>
              <a:t> </a:t>
            </a:r>
            <a:r>
              <a:rPr lang="en-US" sz="2600">
                <a:ea typeface="ＭＳ Ｐゴシック" charset="-128"/>
              </a:rPr>
              <a:t>Step 1:  2NO</a:t>
            </a:r>
            <a:r>
              <a:rPr lang="en-US" sz="2600" baseline="-25000">
                <a:ea typeface="ＭＳ Ｐゴシック" charset="-128"/>
              </a:rPr>
              <a:t>2</a:t>
            </a:r>
            <a:r>
              <a:rPr lang="en-US" sz="2600">
                <a:ea typeface="ＭＳ Ｐゴシック" charset="-128"/>
              </a:rPr>
              <a:t>(</a:t>
            </a:r>
            <a:r>
              <a:rPr lang="en-US" sz="2600" i="1">
                <a:ea typeface="ＭＳ Ｐゴシック" charset="-128"/>
              </a:rPr>
              <a:t>g</a:t>
            </a:r>
            <a:r>
              <a:rPr lang="en-US" sz="2600">
                <a:ea typeface="ＭＳ Ｐゴシック" charset="-128"/>
              </a:rPr>
              <a:t>) → NO(</a:t>
            </a:r>
            <a:r>
              <a:rPr lang="en-US" sz="2600" i="1">
                <a:ea typeface="ＭＳ Ｐゴシック" charset="-128"/>
              </a:rPr>
              <a:t>g</a:t>
            </a:r>
            <a:r>
              <a:rPr lang="en-US" sz="2600">
                <a:ea typeface="ＭＳ Ｐゴシック" charset="-128"/>
              </a:rPr>
              <a:t>) + NO</a:t>
            </a:r>
            <a:r>
              <a:rPr lang="en-US" sz="2600" baseline="-25000">
                <a:ea typeface="ＭＳ Ｐゴシック" charset="-128"/>
              </a:rPr>
              <a:t>3</a:t>
            </a:r>
            <a:r>
              <a:rPr lang="en-US" sz="2600">
                <a:ea typeface="ＭＳ Ｐゴシック" charset="-128"/>
              </a:rPr>
              <a:t>(</a:t>
            </a:r>
            <a:r>
              <a:rPr lang="en-US" sz="2600" i="1">
                <a:ea typeface="ＭＳ Ｐゴシック" charset="-128"/>
              </a:rPr>
              <a:t>g</a:t>
            </a:r>
            <a:r>
              <a:rPr lang="en-US" sz="2600">
                <a:ea typeface="ＭＳ Ｐゴシック" charset="-128"/>
              </a:rPr>
              <a:t>)	Rate = ?</a:t>
            </a:r>
          </a:p>
          <a:p>
            <a:pPr lvl="1">
              <a:spcBef>
                <a:spcPts val="400"/>
              </a:spcBef>
              <a:buFont typeface="Arial" charset="0"/>
              <a:buChar char="•"/>
            </a:pPr>
            <a:r>
              <a:rPr lang="en-US" sz="2600">
                <a:ea typeface="ＭＳ Ｐゴシック" charset="-128"/>
              </a:rPr>
              <a:t> Step 2:  NO</a:t>
            </a:r>
            <a:r>
              <a:rPr lang="en-US" sz="2600" baseline="-25000">
                <a:ea typeface="ＭＳ Ｐゴシック" charset="-128"/>
              </a:rPr>
              <a:t>3</a:t>
            </a:r>
            <a:r>
              <a:rPr lang="en-US" sz="2600">
                <a:ea typeface="ＭＳ Ｐゴシック" charset="-128"/>
              </a:rPr>
              <a:t>(</a:t>
            </a:r>
            <a:r>
              <a:rPr lang="en-US" sz="2600" i="1">
                <a:ea typeface="ＭＳ Ｐゴシック" charset="-128"/>
              </a:rPr>
              <a:t>g</a:t>
            </a:r>
            <a:r>
              <a:rPr lang="en-US" sz="2600">
                <a:ea typeface="ＭＳ Ｐゴシック" charset="-128"/>
              </a:rPr>
              <a:t>) → NO(</a:t>
            </a:r>
            <a:r>
              <a:rPr lang="en-US" sz="2600" i="1">
                <a:ea typeface="ＭＳ Ｐゴシック" charset="-128"/>
              </a:rPr>
              <a:t>g</a:t>
            </a:r>
            <a:r>
              <a:rPr lang="en-US" sz="2600">
                <a:ea typeface="ＭＳ Ｐゴシック" charset="-128"/>
              </a:rPr>
              <a:t>) + O</a:t>
            </a:r>
            <a:r>
              <a:rPr lang="en-US" sz="2600" baseline="-25000">
                <a:ea typeface="ＭＳ Ｐゴシック" charset="-128"/>
              </a:rPr>
              <a:t>2</a:t>
            </a:r>
            <a:r>
              <a:rPr lang="en-US" sz="2600">
                <a:ea typeface="ＭＳ Ｐゴシック" charset="-128"/>
              </a:rPr>
              <a:t>(</a:t>
            </a:r>
            <a:r>
              <a:rPr lang="en-US" sz="2600" i="1">
                <a:ea typeface="ＭＳ Ｐゴシック" charset="-128"/>
              </a:rPr>
              <a:t>g</a:t>
            </a:r>
            <a:r>
              <a:rPr lang="en-US" sz="2600">
                <a:ea typeface="ＭＳ Ｐゴシック" charset="-128"/>
              </a:rPr>
              <a:t>) 	Rate = ?</a:t>
            </a:r>
          </a:p>
        </p:txBody>
      </p:sp>
      <p:sp>
        <p:nvSpPr>
          <p:cNvPr id="129026" name="TextBox 6"/>
          <p:cNvSpPr txBox="1">
            <a:spLocks noChangeArrowheads="1"/>
          </p:cNvSpPr>
          <p:nvPr/>
        </p:nvSpPr>
        <p:spPr bwMode="auto">
          <a:xfrm>
            <a:off x="685800" y="4864100"/>
            <a:ext cx="7924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ea typeface="ＭＳ Ｐゴシック" charset="-128"/>
              </a:rPr>
              <a:t>Rate law depends on </a:t>
            </a:r>
            <a:r>
              <a:rPr lang="en-US" sz="2800" b="1">
                <a:ea typeface="ＭＳ Ｐゴシック" charset="-128"/>
              </a:rPr>
              <a:t>rate determining step (RDS)</a:t>
            </a:r>
            <a:r>
              <a:rPr lang="en-US" sz="2800">
                <a:ea typeface="ＭＳ Ｐゴシック" charset="-128"/>
              </a:rPr>
              <a:t>, the slowest step in the mechanism (may involve mathematical substitution!)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Reaction Mechanisms</a:t>
            </a:r>
          </a:p>
        </p:txBody>
      </p:sp>
      <p:sp>
        <p:nvSpPr>
          <p:cNvPr id="12903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588375" y="6629400"/>
            <a:ext cx="357188" cy="206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445BC46-B701-4E66-8FA6-C34D8E4C8215}" type="slidenum">
              <a:rPr lang="en-US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82000" cy="4648200"/>
          </a:xfrm>
        </p:spPr>
        <p:txBody>
          <a:bodyPr/>
          <a:lstStyle/>
          <a:p>
            <a:pPr marL="0" lvl="1" indent="0"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3000" dirty="0">
                <a:latin typeface="Arial"/>
                <a:cs typeface="Arial"/>
              </a:rPr>
              <a:t>2 NO(</a:t>
            </a:r>
            <a:r>
              <a:rPr lang="en-US" sz="3000" i="1" dirty="0">
                <a:latin typeface="Arial"/>
                <a:cs typeface="Arial"/>
              </a:rPr>
              <a:t>g</a:t>
            </a:r>
            <a:r>
              <a:rPr lang="en-US" sz="3000" dirty="0">
                <a:latin typeface="Arial"/>
                <a:cs typeface="Arial"/>
              </a:rPr>
              <a:t>)  +  O</a:t>
            </a:r>
            <a:r>
              <a:rPr lang="en-US" sz="3000" baseline="-25000" dirty="0">
                <a:latin typeface="Arial"/>
                <a:cs typeface="Arial"/>
              </a:rPr>
              <a:t>2</a:t>
            </a:r>
            <a:r>
              <a:rPr lang="en-US" sz="3000" dirty="0">
                <a:latin typeface="Arial"/>
                <a:cs typeface="Arial"/>
              </a:rPr>
              <a:t>(</a:t>
            </a:r>
            <a:r>
              <a:rPr lang="en-US" sz="3000" i="1" dirty="0">
                <a:latin typeface="Arial"/>
                <a:cs typeface="Arial"/>
              </a:rPr>
              <a:t>g</a:t>
            </a:r>
            <a:r>
              <a:rPr lang="en-US" sz="3000" dirty="0">
                <a:latin typeface="Arial"/>
                <a:cs typeface="Arial"/>
              </a:rPr>
              <a:t>)  </a:t>
            </a:r>
            <a:r>
              <a:rPr lang="en-US" sz="3000" dirty="0">
                <a:latin typeface="Arial"/>
                <a:cs typeface="Arial"/>
                <a:sym typeface="Wingdings" charset="0"/>
              </a:rPr>
              <a:t> 2NO</a:t>
            </a:r>
            <a:r>
              <a:rPr lang="en-US" sz="3000" baseline="-25000" dirty="0">
                <a:latin typeface="Arial"/>
                <a:cs typeface="Arial"/>
                <a:sym typeface="Wingdings" charset="0"/>
              </a:rPr>
              <a:t>2</a:t>
            </a:r>
            <a:r>
              <a:rPr lang="en-US" sz="3000" dirty="0">
                <a:latin typeface="Arial"/>
                <a:cs typeface="Arial"/>
                <a:sym typeface="Wingdings" charset="0"/>
              </a:rPr>
              <a:t>(</a:t>
            </a:r>
            <a:r>
              <a:rPr lang="en-US" sz="3000" i="1" dirty="0">
                <a:latin typeface="Arial"/>
                <a:cs typeface="Arial"/>
                <a:sym typeface="Wingdings" charset="0"/>
              </a:rPr>
              <a:t>g</a:t>
            </a:r>
            <a:r>
              <a:rPr lang="en-US" sz="3000" dirty="0">
                <a:latin typeface="Arial"/>
                <a:cs typeface="Arial"/>
                <a:sym typeface="Wingdings" charset="0"/>
              </a:rPr>
              <a:t>)</a:t>
            </a:r>
            <a:r>
              <a:rPr lang="en-US" sz="3000" dirty="0">
                <a:latin typeface="Arial"/>
                <a:cs typeface="Arial"/>
              </a:rPr>
              <a:t> </a:t>
            </a:r>
          </a:p>
          <a:p>
            <a:pPr marL="182563" lvl="1"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3100" dirty="0">
                <a:latin typeface="Arial"/>
                <a:cs typeface="Arial"/>
              </a:rPr>
              <a:t>Observed rate law:  Rate =  </a:t>
            </a:r>
            <a:r>
              <a:rPr lang="en-US" sz="3100" i="1" dirty="0">
                <a:latin typeface="Arial"/>
                <a:cs typeface="Arial"/>
              </a:rPr>
              <a:t>k</a:t>
            </a:r>
            <a:r>
              <a:rPr lang="en-US" sz="3100" dirty="0">
                <a:latin typeface="Arial"/>
                <a:cs typeface="Arial"/>
              </a:rPr>
              <a:t>[NO]</a:t>
            </a:r>
            <a:r>
              <a:rPr lang="en-US" sz="3100" baseline="30000" dirty="0">
                <a:latin typeface="Arial"/>
                <a:cs typeface="Arial"/>
              </a:rPr>
              <a:t>2</a:t>
            </a:r>
            <a:r>
              <a:rPr lang="en-US" sz="3100" dirty="0">
                <a:latin typeface="Arial"/>
                <a:cs typeface="Arial"/>
              </a:rPr>
              <a:t>[O</a:t>
            </a:r>
            <a:r>
              <a:rPr lang="en-US" sz="3100" baseline="-25000" dirty="0">
                <a:latin typeface="Arial"/>
                <a:cs typeface="Arial"/>
              </a:rPr>
              <a:t>2</a:t>
            </a:r>
            <a:r>
              <a:rPr lang="en-US" sz="3100" dirty="0" smtClean="0">
                <a:latin typeface="Arial"/>
                <a:cs typeface="Arial"/>
              </a:rPr>
              <a:t>]</a:t>
            </a:r>
            <a:endParaRPr lang="en-US" sz="3100" dirty="0">
              <a:latin typeface="Arial"/>
              <a:cs typeface="Arial"/>
            </a:endParaRPr>
          </a:p>
          <a:p>
            <a:pPr marL="182563" lvl="1"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3000" dirty="0">
                <a:latin typeface="Arial"/>
                <a:cs typeface="Arial"/>
              </a:rPr>
              <a:t>Proposed mechanism:</a:t>
            </a:r>
          </a:p>
          <a:p>
            <a:pPr marL="182563" lvl="1">
              <a:spcBef>
                <a:spcPct val="0"/>
              </a:spcBef>
              <a:defRPr/>
            </a:pPr>
            <a:r>
              <a:rPr lang="en-US" sz="2700" dirty="0">
                <a:latin typeface="Arial"/>
                <a:cs typeface="Arial"/>
              </a:rPr>
              <a:t>Step 1:  NO + O</a:t>
            </a:r>
            <a:r>
              <a:rPr lang="en-US" sz="2700" baseline="-25000" dirty="0">
                <a:latin typeface="Arial"/>
                <a:cs typeface="Arial"/>
              </a:rPr>
              <a:t>2</a:t>
            </a:r>
            <a:r>
              <a:rPr lang="en-US" sz="2700" dirty="0">
                <a:latin typeface="Arial"/>
                <a:cs typeface="Arial"/>
              </a:rPr>
              <a:t> </a:t>
            </a:r>
            <a:r>
              <a:rPr lang="en-US" sz="2700" dirty="0">
                <a:latin typeface="Arial"/>
                <a:cs typeface="Arial"/>
                <a:sym typeface="Wingdings" charset="0"/>
              </a:rPr>
              <a:t>↔</a:t>
            </a:r>
            <a:r>
              <a:rPr lang="en-US" sz="2700" dirty="0">
                <a:latin typeface="Arial"/>
                <a:cs typeface="Arial"/>
              </a:rPr>
              <a:t> NO</a:t>
            </a:r>
            <a:r>
              <a:rPr lang="en-US" sz="2700" baseline="-25000" dirty="0">
                <a:latin typeface="Arial"/>
                <a:cs typeface="Arial"/>
              </a:rPr>
              <a:t>3</a:t>
            </a:r>
            <a:r>
              <a:rPr lang="en-US" sz="2700" dirty="0">
                <a:latin typeface="Arial"/>
                <a:cs typeface="Arial"/>
              </a:rPr>
              <a:t>        Rate</a:t>
            </a:r>
            <a:r>
              <a:rPr lang="en-US" sz="2700" baseline="-25000" dirty="0">
                <a:latin typeface="Arial"/>
                <a:cs typeface="Arial"/>
              </a:rPr>
              <a:t>1</a:t>
            </a:r>
            <a:r>
              <a:rPr lang="en-US" sz="2700" dirty="0">
                <a:latin typeface="Arial"/>
                <a:cs typeface="Arial"/>
              </a:rPr>
              <a:t> = </a:t>
            </a:r>
            <a:r>
              <a:rPr lang="en-US" sz="2700" i="1" dirty="0">
                <a:latin typeface="Arial"/>
                <a:cs typeface="Arial"/>
              </a:rPr>
              <a:t>k</a:t>
            </a:r>
            <a:r>
              <a:rPr lang="en-US" sz="2700" baseline="-25000" dirty="0">
                <a:latin typeface="Arial"/>
                <a:cs typeface="Arial"/>
              </a:rPr>
              <a:t>1</a:t>
            </a:r>
            <a:r>
              <a:rPr lang="en-US" sz="2700" dirty="0">
                <a:latin typeface="Arial"/>
                <a:cs typeface="Arial"/>
              </a:rPr>
              <a:t>[NO][O</a:t>
            </a:r>
            <a:r>
              <a:rPr lang="en-US" sz="2700" baseline="-25000" dirty="0">
                <a:latin typeface="Arial"/>
                <a:cs typeface="Arial"/>
              </a:rPr>
              <a:t>2</a:t>
            </a:r>
            <a:r>
              <a:rPr lang="en-US" sz="2700" dirty="0">
                <a:latin typeface="Arial"/>
                <a:cs typeface="Arial"/>
              </a:rPr>
              <a:t>]</a:t>
            </a:r>
          </a:p>
          <a:p>
            <a:pPr marL="182563" lvl="1">
              <a:spcBef>
                <a:spcPct val="0"/>
              </a:spcBef>
              <a:defRPr/>
            </a:pPr>
            <a:r>
              <a:rPr lang="en-US" sz="2700" dirty="0">
                <a:latin typeface="Arial"/>
                <a:cs typeface="Arial"/>
              </a:rPr>
              <a:t>Step 2:  NO</a:t>
            </a:r>
            <a:r>
              <a:rPr lang="en-US" sz="2700" baseline="-25000" dirty="0">
                <a:latin typeface="Arial"/>
                <a:cs typeface="Arial"/>
              </a:rPr>
              <a:t>3</a:t>
            </a:r>
            <a:r>
              <a:rPr lang="en-US" sz="2700" dirty="0">
                <a:latin typeface="Arial"/>
                <a:cs typeface="Arial"/>
              </a:rPr>
              <a:t> + NO </a:t>
            </a:r>
            <a:r>
              <a:rPr lang="en-US" sz="2700" dirty="0">
                <a:latin typeface="Arial"/>
                <a:cs typeface="Arial"/>
                <a:sym typeface="Wingdings" charset="0"/>
              </a:rPr>
              <a:t>→</a:t>
            </a:r>
            <a:r>
              <a:rPr lang="en-US" sz="2700" dirty="0" smtClean="0">
                <a:latin typeface="Arial"/>
                <a:cs typeface="Arial"/>
              </a:rPr>
              <a:t> </a:t>
            </a:r>
            <a:r>
              <a:rPr lang="en-US" sz="2700" dirty="0">
                <a:latin typeface="Arial"/>
                <a:cs typeface="Arial"/>
              </a:rPr>
              <a:t>2NO</a:t>
            </a:r>
            <a:r>
              <a:rPr lang="en-US" sz="2700" baseline="-25000" dirty="0">
                <a:latin typeface="Arial"/>
                <a:cs typeface="Arial"/>
              </a:rPr>
              <a:t>2</a:t>
            </a:r>
            <a:r>
              <a:rPr lang="en-US" sz="2700" dirty="0">
                <a:latin typeface="Arial"/>
                <a:cs typeface="Arial"/>
              </a:rPr>
              <a:t>    Rate</a:t>
            </a:r>
            <a:r>
              <a:rPr lang="en-US" sz="2700" baseline="-25000" dirty="0">
                <a:latin typeface="Arial"/>
                <a:cs typeface="Arial"/>
              </a:rPr>
              <a:t>2</a:t>
            </a:r>
            <a:r>
              <a:rPr lang="en-US" sz="2700" dirty="0">
                <a:latin typeface="Arial"/>
                <a:cs typeface="Arial"/>
              </a:rPr>
              <a:t> = </a:t>
            </a:r>
            <a:r>
              <a:rPr lang="en-US" sz="2700" i="1" dirty="0">
                <a:latin typeface="Arial"/>
                <a:cs typeface="Arial"/>
              </a:rPr>
              <a:t>k</a:t>
            </a:r>
            <a:r>
              <a:rPr lang="en-US" sz="2700" baseline="-25000" dirty="0">
                <a:latin typeface="Arial"/>
                <a:cs typeface="Arial"/>
              </a:rPr>
              <a:t>2</a:t>
            </a:r>
            <a:r>
              <a:rPr lang="en-US" sz="2700" dirty="0">
                <a:latin typeface="Arial"/>
                <a:cs typeface="Arial"/>
              </a:rPr>
              <a:t>[NO</a:t>
            </a:r>
            <a:r>
              <a:rPr lang="en-US" sz="2700" baseline="-25000" dirty="0">
                <a:latin typeface="Arial"/>
                <a:cs typeface="Arial"/>
              </a:rPr>
              <a:t>3</a:t>
            </a:r>
            <a:r>
              <a:rPr lang="en-US" sz="2700" dirty="0">
                <a:latin typeface="Arial"/>
                <a:cs typeface="Arial"/>
              </a:rPr>
              <a:t>][NO]</a:t>
            </a:r>
          </a:p>
          <a:p>
            <a:pPr marL="182563" lvl="1">
              <a:spcBef>
                <a:spcPct val="0"/>
              </a:spcBef>
              <a:defRPr/>
            </a:pPr>
            <a:r>
              <a:rPr lang="en-US" sz="2700" dirty="0">
                <a:latin typeface="Arial"/>
                <a:cs typeface="Arial"/>
              </a:rPr>
              <a:t>Step 2 is rate determining step; step 1 is fast and reversible:</a:t>
            </a:r>
          </a:p>
          <a:p>
            <a:pPr marL="582613" lvl="2">
              <a:spcBef>
                <a:spcPct val="0"/>
              </a:spcBef>
              <a:defRPr/>
            </a:pPr>
            <a:r>
              <a:rPr lang="en-US" dirty="0">
                <a:latin typeface="Arial"/>
                <a:cs typeface="Arial"/>
              </a:rPr>
              <a:t> rate(</a:t>
            </a:r>
            <a:r>
              <a:rPr lang="en-US" i="1" dirty="0">
                <a:latin typeface="Arial"/>
                <a:cs typeface="Arial"/>
              </a:rPr>
              <a:t>f</a:t>
            </a:r>
            <a:r>
              <a:rPr lang="en-US" dirty="0">
                <a:latin typeface="Arial"/>
                <a:cs typeface="Arial"/>
              </a:rPr>
              <a:t>) = rate(</a:t>
            </a:r>
            <a:r>
              <a:rPr lang="en-US" i="1" dirty="0">
                <a:latin typeface="Arial"/>
                <a:cs typeface="Arial"/>
              </a:rPr>
              <a:t>r</a:t>
            </a:r>
            <a:r>
              <a:rPr lang="en-US" dirty="0">
                <a:latin typeface="Arial"/>
                <a:cs typeface="Arial"/>
              </a:rPr>
              <a:t>);   </a:t>
            </a:r>
            <a:r>
              <a:rPr lang="en-US" i="1" dirty="0" err="1">
                <a:latin typeface="Arial"/>
                <a:cs typeface="Arial"/>
              </a:rPr>
              <a:t>k</a:t>
            </a:r>
            <a:r>
              <a:rPr lang="en-US" baseline="-25000" dirty="0" err="1">
                <a:latin typeface="Arial"/>
                <a:cs typeface="Arial"/>
              </a:rPr>
              <a:t>f</a:t>
            </a:r>
            <a:r>
              <a:rPr lang="en-US" dirty="0">
                <a:latin typeface="Arial"/>
                <a:cs typeface="Arial"/>
              </a:rPr>
              <a:t>[NO][O</a:t>
            </a:r>
            <a:r>
              <a:rPr lang="en-US" baseline="-25000" dirty="0">
                <a:latin typeface="Arial"/>
                <a:cs typeface="Arial"/>
              </a:rPr>
              <a:t>2</a:t>
            </a:r>
            <a:r>
              <a:rPr lang="en-US" dirty="0">
                <a:latin typeface="Arial"/>
                <a:cs typeface="Arial"/>
              </a:rPr>
              <a:t>]=</a:t>
            </a:r>
            <a:r>
              <a:rPr lang="en-US" i="1" dirty="0" err="1">
                <a:latin typeface="Arial"/>
                <a:cs typeface="Arial"/>
              </a:rPr>
              <a:t>k</a:t>
            </a:r>
            <a:r>
              <a:rPr lang="en-US" baseline="-25000" dirty="0" err="1">
                <a:latin typeface="Arial"/>
                <a:cs typeface="Arial"/>
              </a:rPr>
              <a:t>r</a:t>
            </a:r>
            <a:r>
              <a:rPr lang="en-US" dirty="0">
                <a:latin typeface="Arial"/>
                <a:cs typeface="Arial"/>
              </a:rPr>
              <a:t>[NO</a:t>
            </a:r>
            <a:r>
              <a:rPr lang="en-US" baseline="-25000" dirty="0">
                <a:latin typeface="Arial"/>
                <a:cs typeface="Arial"/>
              </a:rPr>
              <a:t>3</a:t>
            </a:r>
            <a:r>
              <a:rPr lang="en-US" dirty="0">
                <a:latin typeface="Arial"/>
                <a:cs typeface="Arial"/>
              </a:rPr>
              <a:t>]</a:t>
            </a:r>
          </a:p>
          <a:p>
            <a:pPr marL="582613" lvl="2">
              <a:spcBef>
                <a:spcPct val="0"/>
              </a:spcBef>
              <a:defRPr/>
            </a:pPr>
            <a:r>
              <a:rPr lang="en-US" dirty="0">
                <a:latin typeface="Arial"/>
                <a:cs typeface="Arial"/>
              </a:rPr>
              <a:t> by rearrangement:  [NO</a:t>
            </a:r>
            <a:r>
              <a:rPr lang="en-US" baseline="-25000" dirty="0">
                <a:latin typeface="Arial"/>
                <a:cs typeface="Arial"/>
              </a:rPr>
              <a:t>3</a:t>
            </a:r>
            <a:r>
              <a:rPr lang="en-US" dirty="0">
                <a:latin typeface="Arial"/>
                <a:cs typeface="Arial"/>
              </a:rPr>
              <a:t>]* = (</a:t>
            </a:r>
            <a:r>
              <a:rPr lang="en-US" i="1" dirty="0" err="1">
                <a:latin typeface="Arial"/>
                <a:cs typeface="Arial"/>
              </a:rPr>
              <a:t>k</a:t>
            </a:r>
            <a:r>
              <a:rPr lang="en-US" baseline="-25000" dirty="0" err="1">
                <a:latin typeface="Arial"/>
                <a:cs typeface="Arial"/>
              </a:rPr>
              <a:t>f</a:t>
            </a:r>
            <a:r>
              <a:rPr lang="en-US" dirty="0">
                <a:latin typeface="Arial"/>
                <a:cs typeface="Arial"/>
              </a:rPr>
              <a:t>/</a:t>
            </a:r>
            <a:r>
              <a:rPr lang="en-US" i="1" dirty="0" err="1">
                <a:latin typeface="Arial"/>
                <a:cs typeface="Arial"/>
              </a:rPr>
              <a:t>k</a:t>
            </a:r>
            <a:r>
              <a:rPr lang="en-US" baseline="-25000" dirty="0" err="1">
                <a:latin typeface="Arial"/>
                <a:cs typeface="Arial"/>
              </a:rPr>
              <a:t>r</a:t>
            </a:r>
            <a:r>
              <a:rPr lang="en-US" dirty="0">
                <a:latin typeface="Arial"/>
                <a:cs typeface="Arial"/>
              </a:rPr>
              <a:t>)[NO][O</a:t>
            </a:r>
            <a:r>
              <a:rPr lang="en-US" baseline="-25000" dirty="0">
                <a:latin typeface="Arial"/>
                <a:cs typeface="Arial"/>
              </a:rPr>
              <a:t>2</a:t>
            </a:r>
            <a:r>
              <a:rPr lang="en-US" dirty="0">
                <a:latin typeface="Arial"/>
                <a:cs typeface="Arial"/>
              </a:rPr>
              <a:t>]</a:t>
            </a:r>
          </a:p>
          <a:p>
            <a:pPr marL="182563" lvl="1">
              <a:spcBef>
                <a:spcPct val="0"/>
              </a:spcBef>
              <a:defRPr/>
            </a:pPr>
            <a:r>
              <a:rPr lang="en-US" sz="2700" dirty="0">
                <a:latin typeface="Arial"/>
                <a:cs typeface="Arial"/>
              </a:rPr>
              <a:t>*Substitute into Rate</a:t>
            </a:r>
            <a:r>
              <a:rPr lang="en-US" sz="2700" baseline="-25000" dirty="0">
                <a:latin typeface="Arial"/>
                <a:cs typeface="Arial"/>
              </a:rPr>
              <a:t>2</a:t>
            </a:r>
            <a:r>
              <a:rPr lang="en-US" sz="2700" dirty="0">
                <a:latin typeface="Arial"/>
                <a:cs typeface="Arial"/>
              </a:rPr>
              <a:t>= </a:t>
            </a:r>
            <a:r>
              <a:rPr lang="en-US" sz="2700" i="1" dirty="0">
                <a:latin typeface="Arial"/>
                <a:cs typeface="Arial"/>
              </a:rPr>
              <a:t>k</a:t>
            </a:r>
            <a:r>
              <a:rPr lang="en-US" sz="2700" baseline="-25000" dirty="0">
                <a:latin typeface="Arial"/>
                <a:cs typeface="Arial"/>
              </a:rPr>
              <a:t>2</a:t>
            </a:r>
            <a:r>
              <a:rPr lang="en-US" sz="2700" dirty="0">
                <a:latin typeface="Arial"/>
                <a:cs typeface="Arial"/>
              </a:rPr>
              <a:t> {(</a:t>
            </a:r>
            <a:r>
              <a:rPr lang="en-US" sz="2700" i="1" dirty="0" err="1">
                <a:latin typeface="Arial"/>
                <a:cs typeface="Arial"/>
              </a:rPr>
              <a:t>k</a:t>
            </a:r>
            <a:r>
              <a:rPr lang="en-US" sz="2700" baseline="-25000" dirty="0" err="1">
                <a:latin typeface="Arial"/>
                <a:cs typeface="Arial"/>
              </a:rPr>
              <a:t>f</a:t>
            </a:r>
            <a:r>
              <a:rPr lang="en-US" sz="2700" dirty="0">
                <a:latin typeface="Arial"/>
                <a:cs typeface="Arial"/>
              </a:rPr>
              <a:t>/</a:t>
            </a:r>
            <a:r>
              <a:rPr lang="en-US" sz="2700" i="1" dirty="0" err="1">
                <a:latin typeface="Arial"/>
                <a:cs typeface="Arial"/>
              </a:rPr>
              <a:t>k</a:t>
            </a:r>
            <a:r>
              <a:rPr lang="en-US" sz="2700" baseline="-25000" dirty="0" err="1">
                <a:latin typeface="Arial"/>
                <a:cs typeface="Arial"/>
              </a:rPr>
              <a:t>r</a:t>
            </a:r>
            <a:r>
              <a:rPr lang="en-US" sz="2700" dirty="0">
                <a:latin typeface="Arial"/>
                <a:cs typeface="Arial"/>
              </a:rPr>
              <a:t>)[NO][O</a:t>
            </a:r>
            <a:r>
              <a:rPr lang="en-US" sz="2700" baseline="-25000" dirty="0">
                <a:latin typeface="Arial"/>
                <a:cs typeface="Arial"/>
              </a:rPr>
              <a:t>2</a:t>
            </a:r>
            <a:r>
              <a:rPr lang="en-US" sz="2700" dirty="0">
                <a:latin typeface="Arial"/>
                <a:cs typeface="Arial"/>
              </a:rPr>
              <a:t>]}[NO]</a:t>
            </a:r>
          </a:p>
          <a:p>
            <a:pPr marL="182563" lvl="1">
              <a:spcBef>
                <a:spcPct val="0"/>
              </a:spcBef>
              <a:buFont typeface="Wingdings" charset="0"/>
              <a:buNone/>
              <a:defRPr/>
            </a:pPr>
            <a:r>
              <a:rPr lang="en-US" sz="2700" dirty="0">
                <a:latin typeface="Arial"/>
                <a:cs typeface="Arial"/>
              </a:rPr>
              <a:t>                                           = </a:t>
            </a:r>
            <a:r>
              <a:rPr lang="en-US" sz="2700" i="1" dirty="0">
                <a:latin typeface="Arial"/>
                <a:cs typeface="Arial"/>
              </a:rPr>
              <a:t>k</a:t>
            </a:r>
            <a:r>
              <a:rPr lang="ja-JP" altLang="en-US" sz="2700" dirty="0">
                <a:latin typeface="Arial"/>
                <a:cs typeface="Arial"/>
              </a:rPr>
              <a:t>’</a:t>
            </a:r>
            <a:r>
              <a:rPr lang="en-US" sz="2700" dirty="0">
                <a:latin typeface="Arial"/>
                <a:cs typeface="Arial"/>
              </a:rPr>
              <a:t>[NO]</a:t>
            </a:r>
            <a:r>
              <a:rPr lang="en-US" sz="2700" baseline="30000" dirty="0">
                <a:latin typeface="Arial"/>
                <a:cs typeface="Arial"/>
              </a:rPr>
              <a:t>2</a:t>
            </a:r>
            <a:r>
              <a:rPr lang="en-US" sz="2700" dirty="0">
                <a:latin typeface="Arial"/>
                <a:cs typeface="Arial"/>
              </a:rPr>
              <a:t>[O</a:t>
            </a:r>
            <a:r>
              <a:rPr lang="en-US" sz="2700" baseline="-25000" dirty="0">
                <a:latin typeface="Arial"/>
                <a:cs typeface="Arial"/>
              </a:rPr>
              <a:t>2</a:t>
            </a:r>
            <a:r>
              <a:rPr lang="en-US" sz="2700" dirty="0">
                <a:latin typeface="Arial"/>
                <a:cs typeface="Arial"/>
              </a:rPr>
              <a:t>]</a:t>
            </a:r>
            <a:endParaRPr lang="en-US" sz="2500" dirty="0">
              <a:latin typeface="Arial"/>
              <a:cs typeface="Arial"/>
            </a:endParaRPr>
          </a:p>
          <a:p>
            <a:pPr marL="182563" lvl="1" eaLnBrk="1" hangingPunct="1">
              <a:spcBef>
                <a:spcPts val="1800"/>
              </a:spcBef>
              <a:buFont typeface="Wingdings" charset="0"/>
              <a:buNone/>
              <a:defRPr/>
            </a:pPr>
            <a:endParaRPr lang="en-US" sz="3000" dirty="0">
              <a:latin typeface="Arial"/>
              <a:cs typeface="Arial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n-lt"/>
              </a:rPr>
              <a:t>Rate Determining Step</a:t>
            </a:r>
          </a:p>
        </p:txBody>
      </p:sp>
      <p:sp>
        <p:nvSpPr>
          <p:cNvPr id="131077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816DF51-5203-4604-81D0-4557066595AC}" type="slidenum">
              <a:rPr lang="en-US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686800" cy="43434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3000" smtClean="0">
                <a:latin typeface="Arial" charset="0"/>
                <a:cs typeface="Arial" charset="0"/>
              </a:rPr>
              <a:t>Reaction:  NO</a:t>
            </a:r>
            <a:r>
              <a:rPr lang="en-US" sz="3000" baseline="-25000" smtClean="0">
                <a:latin typeface="Arial" charset="0"/>
                <a:cs typeface="Arial" charset="0"/>
              </a:rPr>
              <a:t>2</a:t>
            </a:r>
            <a:r>
              <a:rPr lang="en-US" sz="3000" smtClean="0">
                <a:latin typeface="Arial" charset="0"/>
                <a:cs typeface="Arial" charset="0"/>
              </a:rPr>
              <a:t>(</a:t>
            </a:r>
            <a:r>
              <a:rPr lang="en-US" sz="3000" i="1" smtClean="0">
                <a:latin typeface="Arial" charset="0"/>
                <a:cs typeface="Arial" charset="0"/>
              </a:rPr>
              <a:t>g</a:t>
            </a:r>
            <a:r>
              <a:rPr lang="en-US" sz="3000" smtClean="0">
                <a:latin typeface="Arial" charset="0"/>
                <a:cs typeface="Arial" charset="0"/>
              </a:rPr>
              <a:t>) + CO</a:t>
            </a:r>
            <a:r>
              <a:rPr lang="en-US" sz="3000" baseline="-25000" smtClean="0">
                <a:latin typeface="Arial" charset="0"/>
                <a:cs typeface="Arial" charset="0"/>
              </a:rPr>
              <a:t>2</a:t>
            </a:r>
            <a:r>
              <a:rPr lang="en-US" sz="3000" smtClean="0">
                <a:latin typeface="Arial" charset="0"/>
                <a:cs typeface="Arial" charset="0"/>
              </a:rPr>
              <a:t>(</a:t>
            </a:r>
            <a:r>
              <a:rPr lang="en-US" sz="3000" i="1" smtClean="0">
                <a:latin typeface="Arial" charset="0"/>
                <a:cs typeface="Arial" charset="0"/>
              </a:rPr>
              <a:t>g</a:t>
            </a:r>
            <a:r>
              <a:rPr lang="en-US" sz="3000" smtClean="0">
                <a:latin typeface="Arial" charset="0"/>
                <a:cs typeface="Arial" charset="0"/>
              </a:rPr>
              <a:t>) → NO(</a:t>
            </a:r>
            <a:r>
              <a:rPr lang="en-US" sz="3000" i="1" smtClean="0">
                <a:latin typeface="Arial" charset="0"/>
                <a:cs typeface="Arial" charset="0"/>
              </a:rPr>
              <a:t>g</a:t>
            </a:r>
            <a:r>
              <a:rPr lang="en-US" sz="3000" smtClean="0">
                <a:latin typeface="Arial" charset="0"/>
                <a:cs typeface="Arial" charset="0"/>
              </a:rPr>
              <a:t>) + CO</a:t>
            </a:r>
            <a:r>
              <a:rPr lang="en-US" sz="3000" baseline="-25000" smtClean="0">
                <a:latin typeface="Arial" charset="0"/>
                <a:cs typeface="Arial" charset="0"/>
              </a:rPr>
              <a:t>2</a:t>
            </a:r>
            <a:r>
              <a:rPr lang="en-US" sz="3000" smtClean="0">
                <a:latin typeface="Arial" charset="0"/>
                <a:cs typeface="Arial" charset="0"/>
              </a:rPr>
              <a:t>(</a:t>
            </a:r>
            <a:r>
              <a:rPr lang="en-US" sz="3000" i="1" smtClean="0">
                <a:latin typeface="Arial" charset="0"/>
                <a:cs typeface="Arial" charset="0"/>
              </a:rPr>
              <a:t>g</a:t>
            </a:r>
            <a:r>
              <a:rPr lang="en-US" sz="3000" smtClean="0">
                <a:latin typeface="Arial" charset="0"/>
                <a:cs typeface="Arial" charset="0"/>
              </a:rPr>
              <a:t>)</a:t>
            </a:r>
          </a:p>
          <a:p>
            <a:pPr lvl="1" eaLnBrk="1" hangingPunct="1">
              <a:spcBef>
                <a:spcPct val="0"/>
              </a:spcBef>
            </a:pPr>
            <a:r>
              <a:rPr lang="en-US" smtClean="0">
                <a:latin typeface="Arial" charset="0"/>
                <a:cs typeface="Arial" charset="0"/>
              </a:rPr>
              <a:t>Observed rate law:   Rate = </a:t>
            </a:r>
            <a:r>
              <a:rPr lang="en-US" i="1" smtClean="0">
                <a:latin typeface="Arial" charset="0"/>
                <a:cs typeface="Arial" charset="0"/>
              </a:rPr>
              <a:t>k</a:t>
            </a:r>
            <a:r>
              <a:rPr lang="en-US" smtClean="0">
                <a:latin typeface="Arial" charset="0"/>
                <a:cs typeface="Arial" charset="0"/>
              </a:rPr>
              <a:t>[NO</a:t>
            </a:r>
            <a:r>
              <a:rPr lang="en-US" baseline="-25000" smtClean="0">
                <a:latin typeface="Arial" charset="0"/>
                <a:cs typeface="Arial" charset="0"/>
              </a:rPr>
              <a:t>2</a:t>
            </a:r>
            <a:r>
              <a:rPr lang="en-US" smtClean="0">
                <a:latin typeface="Arial" charset="0"/>
                <a:cs typeface="Arial" charset="0"/>
              </a:rPr>
              <a:t>]</a:t>
            </a:r>
            <a:r>
              <a:rPr lang="en-US" baseline="30000" smtClean="0">
                <a:latin typeface="Arial" charset="0"/>
                <a:cs typeface="Arial" charset="0"/>
              </a:rPr>
              <a:t>2</a:t>
            </a:r>
            <a:r>
              <a:rPr lang="en-US" smtClean="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sz="3000" smtClean="0">
                <a:latin typeface="Arial" charset="0"/>
                <a:cs typeface="Arial" charset="0"/>
              </a:rPr>
              <a:t>Mechanism:</a:t>
            </a:r>
            <a:endParaRPr lang="en-US" sz="3000" smtClean="0">
              <a:solidFill>
                <a:srgbClr val="FF0202"/>
              </a:solidFill>
              <a:latin typeface="Arial" charset="0"/>
              <a:cs typeface="Arial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sz="2400" smtClean="0">
                <a:latin typeface="Arial" charset="0"/>
                <a:cs typeface="Arial" charset="0"/>
              </a:rPr>
              <a:t>2 NO</a:t>
            </a:r>
            <a:r>
              <a:rPr lang="en-US" sz="2400" baseline="-25000" smtClean="0">
                <a:latin typeface="Arial" charset="0"/>
                <a:cs typeface="Arial" charset="0"/>
              </a:rPr>
              <a:t>2</a:t>
            </a:r>
            <a:r>
              <a:rPr lang="en-US" sz="2400" smtClean="0">
                <a:latin typeface="Arial" charset="0"/>
                <a:cs typeface="Arial" charset="0"/>
              </a:rPr>
              <a:t>(</a:t>
            </a:r>
            <a:r>
              <a:rPr lang="en-US" sz="2400" i="1" smtClean="0">
                <a:latin typeface="Arial" charset="0"/>
                <a:cs typeface="Arial" charset="0"/>
              </a:rPr>
              <a:t>g</a:t>
            </a:r>
            <a:r>
              <a:rPr lang="en-US" sz="2400" smtClean="0">
                <a:latin typeface="Arial" charset="0"/>
                <a:cs typeface="Arial" charset="0"/>
              </a:rPr>
              <a:t>)  → NO(</a:t>
            </a:r>
            <a:r>
              <a:rPr lang="en-US" sz="2400" i="1" smtClean="0">
                <a:latin typeface="Arial" charset="0"/>
                <a:cs typeface="Arial" charset="0"/>
              </a:rPr>
              <a:t>g</a:t>
            </a:r>
            <a:r>
              <a:rPr lang="en-US" sz="2400" smtClean="0">
                <a:latin typeface="Arial" charset="0"/>
                <a:cs typeface="Arial" charset="0"/>
              </a:rPr>
              <a:t>)  +  NO</a:t>
            </a:r>
            <a:r>
              <a:rPr lang="en-US" sz="2400" baseline="-25000" smtClean="0">
                <a:latin typeface="Arial" charset="0"/>
                <a:cs typeface="Arial" charset="0"/>
              </a:rPr>
              <a:t>3</a:t>
            </a:r>
            <a:r>
              <a:rPr lang="en-US" sz="2400" smtClean="0">
                <a:latin typeface="Arial" charset="0"/>
                <a:cs typeface="Arial" charset="0"/>
              </a:rPr>
              <a:t>(</a:t>
            </a:r>
            <a:r>
              <a:rPr lang="en-US" sz="2400" i="1" smtClean="0">
                <a:latin typeface="Arial" charset="0"/>
                <a:cs typeface="Arial" charset="0"/>
              </a:rPr>
              <a:t>g</a:t>
            </a:r>
            <a:r>
              <a:rPr lang="en-US" sz="2400" smtClean="0">
                <a:latin typeface="Arial" charset="0"/>
                <a:cs typeface="Arial" charset="0"/>
              </a:rPr>
              <a:t>)	   Rate = </a:t>
            </a:r>
            <a:r>
              <a:rPr lang="en-US" sz="2400" i="1" smtClean="0">
                <a:latin typeface="Arial" charset="0"/>
                <a:cs typeface="Arial" charset="0"/>
              </a:rPr>
              <a:t>k</a:t>
            </a:r>
            <a:r>
              <a:rPr lang="en-US" sz="2400" baseline="-25000" smtClean="0">
                <a:latin typeface="Arial" charset="0"/>
                <a:cs typeface="Arial" charset="0"/>
              </a:rPr>
              <a:t>1</a:t>
            </a:r>
            <a:r>
              <a:rPr lang="en-US" sz="2400" smtClean="0">
                <a:latin typeface="Arial" charset="0"/>
                <a:cs typeface="Arial" charset="0"/>
              </a:rPr>
              <a:t>[NO</a:t>
            </a:r>
            <a:r>
              <a:rPr lang="en-US" sz="2400" baseline="-25000" smtClean="0">
                <a:latin typeface="Arial" charset="0"/>
                <a:cs typeface="Arial" charset="0"/>
              </a:rPr>
              <a:t>2</a:t>
            </a:r>
            <a:r>
              <a:rPr lang="en-US" sz="2400" smtClean="0">
                <a:latin typeface="Arial" charset="0"/>
                <a:cs typeface="Arial" charset="0"/>
              </a:rPr>
              <a:t>]</a:t>
            </a:r>
            <a:r>
              <a:rPr lang="en-US" sz="2400" baseline="30000" smtClean="0">
                <a:latin typeface="Arial" charset="0"/>
                <a:cs typeface="Arial" charset="0"/>
              </a:rPr>
              <a:t>2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2400" smtClean="0">
                <a:latin typeface="Arial" charset="0"/>
                <a:cs typeface="Arial" charset="0"/>
              </a:rPr>
              <a:t>NO</a:t>
            </a:r>
            <a:r>
              <a:rPr lang="en-US" sz="2400" baseline="-25000" smtClean="0">
                <a:latin typeface="Arial" charset="0"/>
                <a:cs typeface="Arial" charset="0"/>
              </a:rPr>
              <a:t>3</a:t>
            </a:r>
            <a:r>
              <a:rPr lang="en-US" sz="2400" smtClean="0">
                <a:latin typeface="Arial" charset="0"/>
                <a:cs typeface="Arial" charset="0"/>
              </a:rPr>
              <a:t>(</a:t>
            </a:r>
            <a:r>
              <a:rPr lang="en-US" sz="2400" i="1" smtClean="0">
                <a:latin typeface="Arial" charset="0"/>
                <a:cs typeface="Arial" charset="0"/>
              </a:rPr>
              <a:t>g</a:t>
            </a:r>
            <a:r>
              <a:rPr lang="en-US" sz="2400" smtClean="0">
                <a:latin typeface="Arial" charset="0"/>
                <a:cs typeface="Arial" charset="0"/>
              </a:rPr>
              <a:t>) + CO(</a:t>
            </a:r>
            <a:r>
              <a:rPr lang="en-US" sz="2400" i="1" smtClean="0">
                <a:latin typeface="Arial" charset="0"/>
                <a:cs typeface="Arial" charset="0"/>
              </a:rPr>
              <a:t>g</a:t>
            </a:r>
            <a:r>
              <a:rPr lang="en-US" sz="2400" smtClean="0">
                <a:latin typeface="Arial" charset="0"/>
                <a:cs typeface="Arial" charset="0"/>
              </a:rPr>
              <a:t>) → NO</a:t>
            </a:r>
            <a:r>
              <a:rPr lang="en-US" sz="2400" baseline="-25000" smtClean="0">
                <a:latin typeface="Arial" charset="0"/>
                <a:cs typeface="Arial" charset="0"/>
              </a:rPr>
              <a:t>2</a:t>
            </a:r>
            <a:r>
              <a:rPr lang="en-US" sz="2400" smtClean="0">
                <a:latin typeface="Arial" charset="0"/>
                <a:cs typeface="Arial" charset="0"/>
              </a:rPr>
              <a:t>(</a:t>
            </a:r>
            <a:r>
              <a:rPr lang="en-US" sz="2400" i="1" smtClean="0">
                <a:latin typeface="Arial" charset="0"/>
                <a:cs typeface="Arial" charset="0"/>
              </a:rPr>
              <a:t>g</a:t>
            </a:r>
            <a:r>
              <a:rPr lang="en-US" sz="2400" smtClean="0">
                <a:latin typeface="Arial" charset="0"/>
                <a:cs typeface="Arial" charset="0"/>
              </a:rPr>
              <a:t>) + CO</a:t>
            </a:r>
            <a:r>
              <a:rPr lang="en-US" sz="2400" baseline="-25000" smtClean="0">
                <a:latin typeface="Arial" charset="0"/>
                <a:cs typeface="Arial" charset="0"/>
              </a:rPr>
              <a:t>2</a:t>
            </a:r>
            <a:r>
              <a:rPr lang="en-US" sz="2400" smtClean="0">
                <a:latin typeface="Arial" charset="0"/>
                <a:cs typeface="Arial" charset="0"/>
              </a:rPr>
              <a:t>(</a:t>
            </a:r>
            <a:r>
              <a:rPr lang="en-US" sz="2400" i="1" smtClean="0">
                <a:latin typeface="Arial" charset="0"/>
                <a:cs typeface="Arial" charset="0"/>
              </a:rPr>
              <a:t>g</a:t>
            </a:r>
            <a:r>
              <a:rPr lang="en-US" sz="2400" smtClean="0">
                <a:latin typeface="Arial" charset="0"/>
                <a:cs typeface="Arial" charset="0"/>
              </a:rPr>
              <a:t>)  Rate = </a:t>
            </a:r>
            <a:r>
              <a:rPr lang="en-US" sz="2400" i="1" smtClean="0">
                <a:latin typeface="Arial" charset="0"/>
                <a:cs typeface="Arial" charset="0"/>
              </a:rPr>
              <a:t>k</a:t>
            </a:r>
            <a:r>
              <a:rPr lang="en-US" sz="2400" baseline="-25000" smtClean="0">
                <a:latin typeface="Arial" charset="0"/>
                <a:cs typeface="Arial" charset="0"/>
              </a:rPr>
              <a:t>2</a:t>
            </a:r>
            <a:r>
              <a:rPr lang="en-US" sz="2400" smtClean="0">
                <a:latin typeface="Arial" charset="0"/>
                <a:cs typeface="Arial" charset="0"/>
              </a:rPr>
              <a:t>[NO</a:t>
            </a:r>
            <a:r>
              <a:rPr lang="en-US" sz="2400" baseline="-25000" smtClean="0">
                <a:latin typeface="Arial" charset="0"/>
                <a:cs typeface="Arial" charset="0"/>
              </a:rPr>
              <a:t>3</a:t>
            </a:r>
            <a:r>
              <a:rPr lang="en-US" sz="2400" smtClean="0">
                <a:latin typeface="Arial" charset="0"/>
                <a:cs typeface="Arial" charset="0"/>
              </a:rPr>
              <a:t>][CO]	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2400" smtClean="0">
                <a:latin typeface="Arial" charset="0"/>
                <a:cs typeface="Arial" charset="0"/>
              </a:rPr>
              <a:t>NO</a:t>
            </a:r>
            <a:r>
              <a:rPr lang="en-US" sz="2400" baseline="-25000" smtClean="0">
                <a:latin typeface="Arial" charset="0"/>
                <a:cs typeface="Arial" charset="0"/>
              </a:rPr>
              <a:t>2</a:t>
            </a:r>
            <a:r>
              <a:rPr lang="en-US" sz="2400" smtClean="0">
                <a:latin typeface="Arial" charset="0"/>
                <a:cs typeface="Arial" charset="0"/>
              </a:rPr>
              <a:t>(</a:t>
            </a:r>
            <a:r>
              <a:rPr lang="en-US" sz="2400" i="1" smtClean="0">
                <a:latin typeface="Arial" charset="0"/>
                <a:cs typeface="Arial" charset="0"/>
              </a:rPr>
              <a:t>g</a:t>
            </a:r>
            <a:r>
              <a:rPr lang="en-US" sz="2400" smtClean="0">
                <a:latin typeface="Arial" charset="0"/>
                <a:cs typeface="Arial" charset="0"/>
              </a:rPr>
              <a:t>) + CO(</a:t>
            </a:r>
            <a:r>
              <a:rPr lang="en-US" sz="2400" i="1" smtClean="0">
                <a:latin typeface="Arial" charset="0"/>
                <a:cs typeface="Arial" charset="0"/>
              </a:rPr>
              <a:t>g</a:t>
            </a:r>
            <a:r>
              <a:rPr lang="en-US" sz="2400" smtClean="0">
                <a:latin typeface="Arial" charset="0"/>
                <a:cs typeface="Arial" charset="0"/>
              </a:rPr>
              <a:t>)  →  NO(</a:t>
            </a:r>
            <a:r>
              <a:rPr lang="en-US" sz="2400" i="1" smtClean="0">
                <a:latin typeface="Arial" charset="0"/>
                <a:cs typeface="Arial" charset="0"/>
              </a:rPr>
              <a:t>g</a:t>
            </a:r>
            <a:r>
              <a:rPr lang="en-US" sz="2400" smtClean="0">
                <a:latin typeface="Arial" charset="0"/>
                <a:cs typeface="Arial" charset="0"/>
              </a:rPr>
              <a:t>) + CO</a:t>
            </a:r>
            <a:r>
              <a:rPr lang="en-US" sz="2400" baseline="-25000" smtClean="0">
                <a:latin typeface="Arial" charset="0"/>
                <a:cs typeface="Arial" charset="0"/>
              </a:rPr>
              <a:t>2</a:t>
            </a:r>
            <a:r>
              <a:rPr lang="en-US" sz="2400" smtClean="0">
                <a:latin typeface="Arial" charset="0"/>
                <a:cs typeface="Arial" charset="0"/>
              </a:rPr>
              <a:t>(</a:t>
            </a:r>
            <a:r>
              <a:rPr lang="en-US" sz="2400" i="1" smtClean="0">
                <a:latin typeface="Arial" charset="0"/>
                <a:cs typeface="Arial" charset="0"/>
              </a:rPr>
              <a:t>g</a:t>
            </a:r>
            <a:r>
              <a:rPr lang="en-US" sz="2400" smtClean="0">
                <a:latin typeface="Arial" charset="0"/>
                <a:cs typeface="Arial" charset="0"/>
              </a:rPr>
              <a:t>)</a:t>
            </a:r>
            <a:r>
              <a:rPr lang="en-US" sz="2600" smtClean="0">
                <a:latin typeface="Arial" charset="0"/>
                <a:cs typeface="Arial" charset="0"/>
              </a:rPr>
              <a:t>  	</a:t>
            </a:r>
            <a:endParaRPr lang="en-US" sz="2600" smtClean="0">
              <a:solidFill>
                <a:srgbClr val="FF0202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2800" smtClean="0">
                <a:latin typeface="Arial" charset="0"/>
                <a:cs typeface="Arial" charset="0"/>
              </a:rPr>
              <a:t>Sum of elementary steps = balanced reaction </a:t>
            </a:r>
          </a:p>
          <a:p>
            <a:pPr eaLnBrk="1" hangingPunct="1">
              <a:spcBef>
                <a:spcPct val="0"/>
              </a:spcBef>
            </a:pPr>
            <a:r>
              <a:rPr lang="en-US" sz="2800" smtClean="0">
                <a:latin typeface="Arial" charset="0"/>
                <a:cs typeface="Arial" charset="0"/>
              </a:rPr>
              <a:t>Rate law from RDS (step 1):  Rate = </a:t>
            </a:r>
            <a:r>
              <a:rPr lang="en-US" sz="2800" i="1" smtClean="0">
                <a:latin typeface="Arial" charset="0"/>
                <a:cs typeface="Arial" charset="0"/>
              </a:rPr>
              <a:t>k</a:t>
            </a:r>
            <a:r>
              <a:rPr lang="en-US" sz="2800" smtClean="0">
                <a:latin typeface="Arial" charset="0"/>
                <a:cs typeface="Arial" charset="0"/>
              </a:rPr>
              <a:t>[NO</a:t>
            </a:r>
            <a:r>
              <a:rPr lang="en-US" sz="2800" baseline="-25000" smtClean="0">
                <a:latin typeface="Arial" charset="0"/>
                <a:cs typeface="Arial" charset="0"/>
              </a:rPr>
              <a:t>2</a:t>
            </a:r>
            <a:r>
              <a:rPr lang="en-US" sz="2800" smtClean="0">
                <a:latin typeface="Arial" charset="0"/>
                <a:cs typeface="Arial" charset="0"/>
              </a:rPr>
              <a:t>]</a:t>
            </a:r>
            <a:r>
              <a:rPr lang="en-US" sz="2800" baseline="30000" smtClean="0">
                <a:latin typeface="Arial" charset="0"/>
                <a:cs typeface="Arial" charset="0"/>
              </a:rPr>
              <a:t>2</a:t>
            </a:r>
            <a:endParaRPr lang="en-US" sz="2800" smtClean="0">
              <a:latin typeface="Arial" charset="0"/>
              <a:cs typeface="Arial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sz="2400" smtClean="0">
                <a:latin typeface="Arial" charset="0"/>
                <a:cs typeface="Arial" charset="0"/>
              </a:rPr>
              <a:t>Zeroth order in [CO], because not involved in RDS</a:t>
            </a:r>
          </a:p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Mechanisms: Zero-Order</a:t>
            </a:r>
          </a:p>
        </p:txBody>
      </p:sp>
      <p:cxnSp>
        <p:nvCxnSpPr>
          <p:cNvPr id="133125" name="Straight Connector 5"/>
          <p:cNvCxnSpPr>
            <a:cxnSpLocks noChangeShapeType="1"/>
          </p:cNvCxnSpPr>
          <p:nvPr/>
        </p:nvCxnSpPr>
        <p:spPr bwMode="auto">
          <a:xfrm>
            <a:off x="838200" y="3886200"/>
            <a:ext cx="55626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</p:cxnSp>
      <p:sp>
        <p:nvSpPr>
          <p:cNvPr id="13312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B3FDD9-EBAC-40F9-8A9C-B64258712E72}" type="slidenum">
              <a:rPr lang="en-US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7848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4200" dirty="0" smtClean="0">
                <a:latin typeface="Arial"/>
                <a:cs typeface="Arial"/>
              </a:rPr>
              <a:t>Practice:  Reaction Mechanisms</a:t>
            </a:r>
          </a:p>
        </p:txBody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2819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latin typeface="Arial" charset="0"/>
                <a:cs typeface="Arial" charset="0"/>
              </a:rPr>
              <a:t>   </a:t>
            </a:r>
            <a:r>
              <a:rPr lang="en-US" sz="2800" smtClean="0">
                <a:latin typeface="Arial" charset="0"/>
                <a:cs typeface="Arial" charset="0"/>
              </a:rPr>
              <a:t>For the reaction  2NO</a:t>
            </a:r>
            <a:r>
              <a:rPr lang="en-US" sz="2800" baseline="-25000" smtClean="0">
                <a:latin typeface="Arial" charset="0"/>
                <a:cs typeface="Arial" charset="0"/>
              </a:rPr>
              <a:t>2</a:t>
            </a:r>
            <a:r>
              <a:rPr lang="en-US" sz="2800" smtClean="0">
                <a:latin typeface="Arial" charset="0"/>
                <a:cs typeface="Arial" charset="0"/>
              </a:rPr>
              <a:t> + O</a:t>
            </a:r>
            <a:r>
              <a:rPr lang="en-US" sz="2800" baseline="-25000" smtClean="0">
                <a:latin typeface="Arial" charset="0"/>
                <a:cs typeface="Arial" charset="0"/>
              </a:rPr>
              <a:t>3</a:t>
            </a:r>
            <a:r>
              <a:rPr lang="en-US" sz="2800" smtClean="0">
                <a:latin typeface="Arial" charset="0"/>
                <a:cs typeface="Arial" charset="0"/>
              </a:rPr>
              <a:t>  </a:t>
            </a:r>
            <a:r>
              <a:rPr lang="en-US" sz="2800" smtClean="0"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2800" smtClean="0">
                <a:latin typeface="Arial" charset="0"/>
                <a:cs typeface="Arial" charset="0"/>
              </a:rPr>
              <a:t>  N</a:t>
            </a:r>
            <a:r>
              <a:rPr lang="en-US" sz="2800" baseline="-25000" smtClean="0">
                <a:latin typeface="Arial" charset="0"/>
                <a:cs typeface="Arial" charset="0"/>
              </a:rPr>
              <a:t>2</a:t>
            </a:r>
            <a:r>
              <a:rPr lang="en-US" sz="2800" smtClean="0">
                <a:latin typeface="Arial" charset="0"/>
                <a:cs typeface="Arial" charset="0"/>
              </a:rPr>
              <a:t>O</a:t>
            </a:r>
            <a:r>
              <a:rPr lang="en-US" sz="2800" baseline="-25000" smtClean="0">
                <a:latin typeface="Arial" charset="0"/>
                <a:cs typeface="Arial" charset="0"/>
              </a:rPr>
              <a:t>5</a:t>
            </a:r>
            <a:r>
              <a:rPr lang="en-US" sz="2800" smtClean="0">
                <a:latin typeface="Arial" charset="0"/>
                <a:cs typeface="Arial" charset="0"/>
              </a:rPr>
              <a:t>  +  O</a:t>
            </a:r>
            <a:r>
              <a:rPr lang="en-US" sz="2800" baseline="-25000" smtClean="0">
                <a:latin typeface="Arial" charset="0"/>
                <a:cs typeface="Arial" charset="0"/>
              </a:rPr>
              <a:t>2</a:t>
            </a:r>
            <a:r>
              <a:rPr lang="en-US" sz="2800" smtClean="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smtClean="0">
                <a:latin typeface="Arial" charset="0"/>
                <a:cs typeface="Arial" charset="0"/>
              </a:rPr>
              <a:t>	the experimentally determined rate law is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smtClean="0">
                <a:latin typeface="Arial" charset="0"/>
                <a:cs typeface="Arial" charset="0"/>
              </a:rPr>
              <a:t>	rate = </a:t>
            </a:r>
            <a:r>
              <a:rPr lang="en-US" sz="2800" i="1" smtClean="0">
                <a:latin typeface="Arial" charset="0"/>
                <a:cs typeface="Arial" charset="0"/>
              </a:rPr>
              <a:t>k</a:t>
            </a:r>
            <a:r>
              <a:rPr lang="en-US" sz="2800" smtClean="0">
                <a:latin typeface="Arial" charset="0"/>
                <a:cs typeface="Arial" charset="0"/>
              </a:rPr>
              <a:t>[NO</a:t>
            </a:r>
            <a:r>
              <a:rPr lang="en-US" sz="2800" baseline="-25000" smtClean="0">
                <a:latin typeface="Arial" charset="0"/>
                <a:cs typeface="Arial" charset="0"/>
              </a:rPr>
              <a:t>2</a:t>
            </a:r>
            <a:r>
              <a:rPr lang="en-US" sz="2800" smtClean="0">
                <a:latin typeface="Arial" charset="0"/>
                <a:cs typeface="Arial" charset="0"/>
              </a:rPr>
              <a:t>][O</a:t>
            </a:r>
            <a:r>
              <a:rPr lang="en-US" sz="2800" baseline="-25000" smtClean="0">
                <a:latin typeface="Arial" charset="0"/>
                <a:cs typeface="Arial" charset="0"/>
              </a:rPr>
              <a:t>3</a:t>
            </a:r>
            <a:r>
              <a:rPr lang="en-US" sz="2800" smtClean="0">
                <a:latin typeface="Arial" charset="0"/>
                <a:cs typeface="Arial" charset="0"/>
              </a:rPr>
              <a:t>].  Identify the RDS in the proposed two-step mechanism: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smtClean="0">
                <a:latin typeface="Arial" charset="0"/>
                <a:cs typeface="Arial" charset="0"/>
              </a:rPr>
              <a:t>		NO</a:t>
            </a:r>
            <a:r>
              <a:rPr lang="en-US" sz="2800" baseline="-25000" smtClean="0">
                <a:latin typeface="Arial" charset="0"/>
                <a:cs typeface="Arial" charset="0"/>
              </a:rPr>
              <a:t>2</a:t>
            </a:r>
            <a:r>
              <a:rPr lang="en-US" sz="2800" smtClean="0">
                <a:latin typeface="Arial" charset="0"/>
                <a:cs typeface="Arial" charset="0"/>
              </a:rPr>
              <a:t>  +  O</a:t>
            </a:r>
            <a:r>
              <a:rPr lang="en-US" sz="2800" baseline="-25000" smtClean="0">
                <a:latin typeface="Arial" charset="0"/>
                <a:cs typeface="Arial" charset="0"/>
              </a:rPr>
              <a:t>3</a:t>
            </a:r>
            <a:r>
              <a:rPr lang="en-US" sz="2800" smtClean="0">
                <a:latin typeface="Arial" charset="0"/>
                <a:cs typeface="Arial" charset="0"/>
              </a:rPr>
              <a:t>  </a:t>
            </a:r>
            <a:r>
              <a:rPr lang="en-US" sz="2800" smtClean="0">
                <a:latin typeface="Arial" charset="0"/>
                <a:cs typeface="Arial" charset="0"/>
                <a:sym typeface="Wingdings" pitchFamily="2" charset="2"/>
              </a:rPr>
              <a:t>→</a:t>
            </a:r>
            <a:r>
              <a:rPr lang="en-US" sz="2800" smtClean="0">
                <a:latin typeface="Arial" charset="0"/>
                <a:cs typeface="Arial" charset="0"/>
              </a:rPr>
              <a:t>  NO</a:t>
            </a:r>
            <a:r>
              <a:rPr lang="en-US" sz="2800" baseline="-25000" smtClean="0">
                <a:latin typeface="Arial" charset="0"/>
                <a:cs typeface="Arial" charset="0"/>
              </a:rPr>
              <a:t>3</a:t>
            </a:r>
            <a:r>
              <a:rPr lang="en-US" sz="2800" smtClean="0">
                <a:latin typeface="Arial" charset="0"/>
                <a:cs typeface="Arial" charset="0"/>
              </a:rPr>
              <a:t>  +  O</a:t>
            </a:r>
            <a:r>
              <a:rPr lang="en-US" sz="2800" baseline="-25000" smtClean="0">
                <a:latin typeface="Arial" charset="0"/>
                <a:cs typeface="Arial" charset="0"/>
              </a:rPr>
              <a:t>2</a:t>
            </a:r>
            <a:r>
              <a:rPr lang="en-US" sz="2800" smtClean="0">
                <a:latin typeface="Arial" charset="0"/>
                <a:cs typeface="Arial" charset="0"/>
              </a:rPr>
              <a:t>  	(1)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smtClean="0">
                <a:latin typeface="Arial" charset="0"/>
                <a:cs typeface="Arial" charset="0"/>
              </a:rPr>
              <a:t>		NO</a:t>
            </a:r>
            <a:r>
              <a:rPr lang="en-US" sz="2800" baseline="-25000" smtClean="0">
                <a:latin typeface="Arial" charset="0"/>
                <a:cs typeface="Arial" charset="0"/>
              </a:rPr>
              <a:t>3</a:t>
            </a:r>
            <a:r>
              <a:rPr lang="en-US" sz="2800" smtClean="0">
                <a:latin typeface="Arial" charset="0"/>
                <a:cs typeface="Arial" charset="0"/>
              </a:rPr>
              <a:t>  +  NO</a:t>
            </a:r>
            <a:r>
              <a:rPr lang="en-US" sz="2800" baseline="-25000" smtClean="0">
                <a:latin typeface="Arial" charset="0"/>
                <a:cs typeface="Arial" charset="0"/>
              </a:rPr>
              <a:t>2</a:t>
            </a:r>
            <a:r>
              <a:rPr lang="en-US" sz="2800" smtClean="0">
                <a:latin typeface="Arial" charset="0"/>
                <a:cs typeface="Arial" charset="0"/>
              </a:rPr>
              <a:t>  </a:t>
            </a:r>
            <a:r>
              <a:rPr lang="en-US" sz="2800" smtClean="0">
                <a:latin typeface="Arial" charset="0"/>
                <a:cs typeface="Arial" charset="0"/>
                <a:sym typeface="Wingdings" pitchFamily="2" charset="2"/>
              </a:rPr>
              <a:t>→</a:t>
            </a:r>
            <a:r>
              <a:rPr lang="en-US" sz="2800" smtClean="0">
                <a:latin typeface="Arial" charset="0"/>
                <a:cs typeface="Arial" charset="0"/>
              </a:rPr>
              <a:t>  N</a:t>
            </a:r>
            <a:r>
              <a:rPr lang="en-US" sz="2800" baseline="-25000" smtClean="0">
                <a:latin typeface="Arial" charset="0"/>
                <a:cs typeface="Arial" charset="0"/>
              </a:rPr>
              <a:t>2</a:t>
            </a:r>
            <a:r>
              <a:rPr lang="en-US" sz="2800" smtClean="0">
                <a:latin typeface="Arial" charset="0"/>
                <a:cs typeface="Arial" charset="0"/>
              </a:rPr>
              <a:t>O</a:t>
            </a:r>
            <a:r>
              <a:rPr lang="en-US" sz="2800" baseline="-25000" smtClean="0">
                <a:latin typeface="Arial" charset="0"/>
                <a:cs typeface="Arial" charset="0"/>
              </a:rPr>
              <a:t>5</a:t>
            </a:r>
            <a:r>
              <a:rPr lang="en-US" sz="2800" smtClean="0">
                <a:latin typeface="Arial" charset="0"/>
                <a:cs typeface="Arial" charset="0"/>
              </a:rPr>
              <a:t> 		(2)</a:t>
            </a:r>
          </a:p>
        </p:txBody>
      </p:sp>
      <p:sp>
        <p:nvSpPr>
          <p:cNvPr id="134149" name="TextBox 5"/>
          <p:cNvSpPr txBox="1">
            <a:spLocks noChangeArrowheads="1"/>
          </p:cNvSpPr>
          <p:nvPr/>
        </p:nvSpPr>
        <p:spPr bwMode="auto">
          <a:xfrm>
            <a:off x="1066800" y="4513263"/>
            <a:ext cx="4916488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ea typeface="ＭＳ Ｐゴシック" charset="-128"/>
              </a:rPr>
              <a:t> </a:t>
            </a: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Collect and Organize: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Analyze: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Solve: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Think about It:</a:t>
            </a:r>
          </a:p>
        </p:txBody>
      </p:sp>
      <p:sp>
        <p:nvSpPr>
          <p:cNvPr id="13415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588375" y="6629400"/>
            <a:ext cx="357188" cy="206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95562AE7-6DD5-443E-BCC4-FF947AC02F1C}" type="slidenum">
              <a:rPr lang="en-US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77724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13.1 Cars, trucks, and Air Quality</a:t>
            </a:r>
            <a:endParaRPr lang="en-US" sz="2400" dirty="0">
              <a:latin typeface="+mn-lt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13.2 Reaction Rates</a:t>
            </a:r>
            <a:endParaRPr lang="en-US" sz="2400" dirty="0">
              <a:latin typeface="+mn-lt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13.3 Effect of Concentration on Reaction Rates</a:t>
            </a:r>
          </a:p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13.4 Reaction Rates, Temperature, and the Arrhenius</a:t>
            </a:r>
          </a:p>
          <a:p>
            <a:pPr marL="1030288" indent="0" eaLnBrk="1" hangingPunct="1">
              <a:buFontTx/>
              <a:buNone/>
              <a:defRPr/>
            </a:pPr>
            <a:r>
              <a:rPr lang="en-US" sz="2400" dirty="0" smtClean="0">
                <a:latin typeface="+mn-lt"/>
                <a:cs typeface="Arial"/>
              </a:rPr>
              <a:t>Equation</a:t>
            </a:r>
            <a:endParaRPr lang="en-US" sz="2400" dirty="0">
              <a:latin typeface="+mn-lt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13.5 Reaction Mechanisms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0000FF"/>
                </a:solidFill>
                <a:latin typeface="+mn-lt"/>
                <a:cs typeface="Arial"/>
              </a:rPr>
              <a:t>13.6 Catalysts</a:t>
            </a:r>
          </a:p>
          <a:p>
            <a:pPr marL="0" indent="0" eaLnBrk="1" hangingPunct="1">
              <a:buFontTx/>
              <a:buNone/>
              <a:defRPr/>
            </a:pPr>
            <a:endParaRPr lang="en-US" sz="2400" dirty="0">
              <a:latin typeface="+mn-lt"/>
              <a:cs typeface="Arial"/>
            </a:endParaRP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6581775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619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588375" y="6629400"/>
            <a:ext cx="357188" cy="206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45DF4A64-3027-4C78-85D4-701D3699DA6B}" type="slidenum">
              <a:rPr lang="en-US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n-lt"/>
              </a:rPr>
              <a:t>Catalysts and the Ozone Layer</a:t>
            </a:r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4419600" y="1219200"/>
            <a:ext cx="44958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45" name="Rectangle 7"/>
          <p:cNvSpPr>
            <a:spLocks noChangeArrowheads="1"/>
          </p:cNvSpPr>
          <p:nvPr/>
        </p:nvSpPr>
        <p:spPr bwMode="auto">
          <a:xfrm>
            <a:off x="3733800" y="1219200"/>
            <a:ext cx="48768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824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8413" y="1371600"/>
            <a:ext cx="6275387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7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073A627-A9B4-460B-9450-ACB3EC047D01}" type="slidenum">
              <a:rPr lang="en-US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Variations of Smog Components</a:t>
            </a:r>
          </a:p>
        </p:txBody>
      </p: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808163"/>
            <a:ext cx="5257800" cy="423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6"/>
          <p:cNvSpPr txBox="1">
            <a:spLocks noChangeArrowheads="1"/>
          </p:cNvSpPr>
          <p:nvPr/>
        </p:nvSpPr>
        <p:spPr bwMode="auto">
          <a:xfrm>
            <a:off x="5867400" y="2755900"/>
            <a:ext cx="3124200" cy="15700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latin typeface="+mn-lt"/>
              </a:rPr>
              <a:t>Photodecomposition of NO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 leads to high levels of O</a:t>
            </a:r>
            <a:r>
              <a:rPr lang="en-US" baseline="-25000" dirty="0">
                <a:latin typeface="+mn-lt"/>
              </a:rPr>
              <a:t>3</a:t>
            </a:r>
            <a:r>
              <a:rPr lang="en-US" dirty="0">
                <a:latin typeface="+mn-lt"/>
              </a:rPr>
              <a:t> in the afternoon.</a:t>
            </a:r>
          </a:p>
        </p:txBody>
      </p:sp>
      <p:sp>
        <p:nvSpPr>
          <p:cNvPr id="3687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44DA221-7B70-48A3-9E03-6E26E9111A93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Ozone Layer</a:t>
            </a:r>
          </a:p>
        </p:txBody>
      </p:sp>
      <p:sp>
        <p:nvSpPr>
          <p:cNvPr id="95272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smtClean="0">
                <a:latin typeface="Arial" charset="0"/>
                <a:cs typeface="Arial" charset="0"/>
              </a:rPr>
              <a:t>Natural Photodecomposition of Ozone:</a:t>
            </a:r>
          </a:p>
          <a:p>
            <a:pPr lvl="1">
              <a:spcBef>
                <a:spcPts val="1800"/>
              </a:spcBef>
            </a:pPr>
            <a:r>
              <a:rPr lang="en-US" smtClean="0">
                <a:latin typeface="Arial" charset="0"/>
                <a:cs typeface="Arial" charset="0"/>
              </a:rPr>
              <a:t>Mechanism: </a:t>
            </a:r>
          </a:p>
          <a:p>
            <a:pPr lvl="2">
              <a:spcBef>
                <a:spcPts val="1800"/>
              </a:spcBef>
            </a:pPr>
            <a:r>
              <a:rPr lang="en-US" sz="2800" smtClean="0">
                <a:latin typeface="Arial" charset="0"/>
                <a:cs typeface="Arial" charset="0"/>
              </a:rPr>
              <a:t>(1)</a:t>
            </a:r>
          </a:p>
          <a:p>
            <a:pPr lvl="2">
              <a:spcBef>
                <a:spcPts val="1800"/>
              </a:spcBef>
            </a:pPr>
            <a:r>
              <a:rPr lang="en-US" sz="2800" smtClean="0">
                <a:latin typeface="Arial" charset="0"/>
                <a:cs typeface="Arial" charset="0"/>
              </a:rPr>
              <a:t>(2)</a:t>
            </a:r>
          </a:p>
          <a:p>
            <a:pPr lvl="2">
              <a:spcBef>
                <a:spcPts val="1800"/>
              </a:spcBef>
            </a:pPr>
            <a:r>
              <a:rPr lang="en-US" sz="2800" smtClean="0">
                <a:latin typeface="Arial" charset="0"/>
                <a:cs typeface="Arial" charset="0"/>
              </a:rPr>
              <a:t>Net:   2 O</a:t>
            </a:r>
            <a:r>
              <a:rPr lang="en-US" sz="2800" baseline="-25000" smtClean="0">
                <a:latin typeface="Arial" charset="0"/>
                <a:cs typeface="Arial" charset="0"/>
              </a:rPr>
              <a:t>3</a:t>
            </a:r>
            <a:r>
              <a:rPr lang="en-US" sz="2800" smtClean="0">
                <a:latin typeface="Arial" charset="0"/>
                <a:cs typeface="Arial" charset="0"/>
              </a:rPr>
              <a:t>(</a:t>
            </a:r>
            <a:r>
              <a:rPr lang="en-US" sz="2800" i="1" smtClean="0">
                <a:latin typeface="Arial" charset="0"/>
                <a:cs typeface="Arial" charset="0"/>
              </a:rPr>
              <a:t>g</a:t>
            </a:r>
            <a:r>
              <a:rPr lang="en-US" sz="2800" smtClean="0">
                <a:latin typeface="Arial" charset="0"/>
                <a:cs typeface="Arial" charset="0"/>
              </a:rPr>
              <a:t>) →  3 O</a:t>
            </a:r>
            <a:r>
              <a:rPr lang="en-US" sz="2800" baseline="-25000" smtClean="0">
                <a:latin typeface="Arial" charset="0"/>
                <a:cs typeface="Arial" charset="0"/>
              </a:rPr>
              <a:t>2</a:t>
            </a:r>
            <a:r>
              <a:rPr lang="en-US" sz="2800" smtClean="0">
                <a:latin typeface="Arial" charset="0"/>
                <a:cs typeface="Arial" charset="0"/>
              </a:rPr>
              <a:t>(</a:t>
            </a:r>
            <a:r>
              <a:rPr lang="en-US" sz="2800" i="1" smtClean="0">
                <a:latin typeface="Arial" charset="0"/>
                <a:cs typeface="Arial" charset="0"/>
              </a:rPr>
              <a:t>g</a:t>
            </a:r>
            <a:r>
              <a:rPr lang="en-US" sz="2800" smtClean="0">
                <a:latin typeface="Arial" charset="0"/>
                <a:cs typeface="Arial" charset="0"/>
              </a:rPr>
              <a:t>)</a:t>
            </a:r>
          </a:p>
          <a:p>
            <a:pPr lvl="1">
              <a:spcBef>
                <a:spcPts val="1800"/>
              </a:spcBef>
            </a:pPr>
            <a:r>
              <a:rPr lang="en-US" i="1" smtClean="0">
                <a:latin typeface="Arial" charset="0"/>
                <a:cs typeface="Arial" charset="0"/>
              </a:rPr>
              <a:t>E</a:t>
            </a:r>
            <a:r>
              <a:rPr lang="en-US" i="1" baseline="-25000" smtClean="0">
                <a:latin typeface="Arial" charset="0"/>
                <a:cs typeface="Arial" charset="0"/>
              </a:rPr>
              <a:t>a</a:t>
            </a:r>
            <a:r>
              <a:rPr lang="en-US" i="1" smtClean="0">
                <a:latin typeface="Arial" charset="0"/>
                <a:cs typeface="Arial" charset="0"/>
              </a:rPr>
              <a:t> </a:t>
            </a:r>
            <a:r>
              <a:rPr lang="en-US" smtClean="0">
                <a:latin typeface="Arial" charset="0"/>
                <a:cs typeface="Arial" charset="0"/>
              </a:rPr>
              <a:t>for step 2 = 17.7 kJ/mol (slow step)</a:t>
            </a:r>
          </a:p>
          <a:p>
            <a:pPr>
              <a:spcBef>
                <a:spcPts val="120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  <p:graphicFrame>
        <p:nvGraphicFramePr>
          <p:cNvPr id="95267" name="Object 35"/>
          <p:cNvGraphicFramePr>
            <a:graphicFrameLocks noChangeAspect="1"/>
          </p:cNvGraphicFramePr>
          <p:nvPr/>
        </p:nvGraphicFramePr>
        <p:xfrm>
          <a:off x="2041525" y="2743200"/>
          <a:ext cx="5265738" cy="647700"/>
        </p:xfrm>
        <a:graphic>
          <a:graphicData uri="http://schemas.openxmlformats.org/presentationml/2006/ole">
            <p:oleObj spid="_x0000_s95267" name="Equation" r:id="rId4" imgW="1930216" imgH="241415" progId="">
              <p:embed/>
            </p:oleObj>
          </a:graphicData>
        </a:graphic>
      </p:graphicFrame>
      <p:graphicFrame>
        <p:nvGraphicFramePr>
          <p:cNvPr id="95268" name="Object 36"/>
          <p:cNvGraphicFramePr>
            <a:graphicFrameLocks noChangeAspect="1"/>
          </p:cNvGraphicFramePr>
          <p:nvPr/>
        </p:nvGraphicFramePr>
        <p:xfrm>
          <a:off x="2039938" y="3429000"/>
          <a:ext cx="4822825" cy="685800"/>
        </p:xfrm>
        <a:graphic>
          <a:graphicData uri="http://schemas.openxmlformats.org/presentationml/2006/ole">
            <p:oleObj spid="_x0000_s95268" name="Equation" r:id="rId5" imgW="1701478" imgH="241415" progId="">
              <p:embed/>
            </p:oleObj>
          </a:graphicData>
        </a:graphic>
      </p:graphicFrame>
      <p:sp>
        <p:nvSpPr>
          <p:cNvPr id="9527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588375" y="6629400"/>
            <a:ext cx="357188" cy="206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9A1A2612-7C41-456A-BE67-7E762D03D5AD}" type="slidenum">
              <a:rPr lang="en-US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7772400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CFC Emissions and Ozone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7337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772400" cy="4419600"/>
          </a:xfrm>
        </p:spPr>
        <p:txBody>
          <a:bodyPr/>
          <a:lstStyle/>
          <a:p>
            <a:r>
              <a:rPr lang="en-US" sz="3000" smtClean="0">
                <a:latin typeface="Arial" charset="0"/>
                <a:cs typeface="Arial" charset="0"/>
              </a:rPr>
              <a:t>Clorofluorocarbons (CFC)</a:t>
            </a:r>
          </a:p>
          <a:p>
            <a:r>
              <a:rPr lang="en-US" sz="3000" smtClean="0">
                <a:latin typeface="Arial" charset="0"/>
                <a:cs typeface="Arial" charset="0"/>
              </a:rPr>
              <a:t>CCl</a:t>
            </a:r>
            <a:r>
              <a:rPr lang="en-US" sz="3000" baseline="-25000" smtClean="0">
                <a:latin typeface="Arial" charset="0"/>
                <a:cs typeface="Arial" charset="0"/>
              </a:rPr>
              <a:t>2</a:t>
            </a:r>
            <a:r>
              <a:rPr lang="en-US" sz="3000" smtClean="0">
                <a:latin typeface="Arial" charset="0"/>
                <a:cs typeface="Arial" charset="0"/>
              </a:rPr>
              <a:t>F</a:t>
            </a:r>
            <a:r>
              <a:rPr lang="en-US" sz="3000" baseline="-25000" smtClean="0">
                <a:latin typeface="Arial" charset="0"/>
                <a:cs typeface="Arial" charset="0"/>
              </a:rPr>
              <a:t>2</a:t>
            </a:r>
            <a:r>
              <a:rPr lang="en-US" sz="3000" smtClean="0">
                <a:latin typeface="Arial" charset="0"/>
                <a:cs typeface="Arial" charset="0"/>
              </a:rPr>
              <a:t>, CCl</a:t>
            </a:r>
            <a:r>
              <a:rPr lang="en-US" sz="3000" baseline="-25000" smtClean="0">
                <a:latin typeface="Arial" charset="0"/>
                <a:cs typeface="Arial" charset="0"/>
              </a:rPr>
              <a:t>3</a:t>
            </a:r>
            <a:r>
              <a:rPr lang="en-US" sz="3000" smtClean="0">
                <a:latin typeface="Arial" charset="0"/>
                <a:cs typeface="Arial" charset="0"/>
              </a:rPr>
              <a:t>F, CClF</a:t>
            </a:r>
            <a:r>
              <a:rPr lang="en-US" sz="3000" baseline="-25000" smtClean="0">
                <a:latin typeface="Arial" charset="0"/>
                <a:cs typeface="Arial" charset="0"/>
              </a:rPr>
              <a:t>3</a:t>
            </a:r>
            <a:r>
              <a:rPr lang="en-US" sz="3000" smtClean="0">
                <a:latin typeface="Arial" charset="0"/>
                <a:cs typeface="Arial" charset="0"/>
              </a:rPr>
              <a:t> – stable!</a:t>
            </a:r>
          </a:p>
          <a:p>
            <a:pPr>
              <a:spcBef>
                <a:spcPts val="900"/>
              </a:spcBef>
            </a:pPr>
            <a:r>
              <a:rPr lang="en-US" sz="3000" smtClean="0">
                <a:latin typeface="Arial" charset="0"/>
                <a:cs typeface="Arial" charset="0"/>
              </a:rPr>
              <a:t>CFCs in stratosphere:</a:t>
            </a:r>
          </a:p>
          <a:p>
            <a:pPr lvl="1"/>
            <a:r>
              <a:rPr lang="en-US" smtClean="0">
                <a:latin typeface="Arial" charset="0"/>
                <a:cs typeface="Arial" charset="0"/>
              </a:rPr>
              <a:t> </a:t>
            </a:r>
          </a:p>
          <a:p>
            <a:pPr lvl="1"/>
            <a:r>
              <a:rPr lang="en-US" smtClean="0">
                <a:latin typeface="Arial" charset="0"/>
                <a:cs typeface="Arial" charset="0"/>
              </a:rPr>
              <a:t> (1) </a:t>
            </a:r>
          </a:p>
          <a:p>
            <a:pPr lvl="1"/>
            <a:r>
              <a:rPr lang="en-US" smtClean="0">
                <a:latin typeface="Arial" charset="0"/>
                <a:cs typeface="Arial" charset="0"/>
              </a:rPr>
              <a:t> (2)</a:t>
            </a:r>
          </a:p>
          <a:p>
            <a:pPr lvl="1"/>
            <a:r>
              <a:rPr lang="en-US" smtClean="0">
                <a:latin typeface="Arial" charset="0"/>
                <a:cs typeface="Arial" charset="0"/>
              </a:rPr>
              <a:t>Net:      2 O</a:t>
            </a:r>
            <a:r>
              <a:rPr lang="en-US" baseline="-25000" smtClean="0">
                <a:latin typeface="Arial" charset="0"/>
                <a:cs typeface="Arial" charset="0"/>
              </a:rPr>
              <a:t>3</a:t>
            </a:r>
            <a:r>
              <a:rPr lang="en-US" smtClean="0">
                <a:latin typeface="Arial" charset="0"/>
                <a:cs typeface="Arial" charset="0"/>
              </a:rPr>
              <a:t>(</a:t>
            </a:r>
            <a:r>
              <a:rPr lang="en-US" i="1" smtClean="0">
                <a:latin typeface="Arial" charset="0"/>
                <a:cs typeface="Arial" charset="0"/>
              </a:rPr>
              <a:t>g</a:t>
            </a:r>
            <a:r>
              <a:rPr lang="en-US" smtClean="0">
                <a:latin typeface="Arial" charset="0"/>
                <a:cs typeface="Arial" charset="0"/>
              </a:rPr>
              <a:t>) →  3 O</a:t>
            </a:r>
            <a:r>
              <a:rPr lang="en-US" baseline="-25000" smtClean="0">
                <a:latin typeface="Arial" charset="0"/>
                <a:cs typeface="Arial" charset="0"/>
              </a:rPr>
              <a:t>2</a:t>
            </a:r>
            <a:r>
              <a:rPr lang="en-US" smtClean="0">
                <a:latin typeface="Arial" charset="0"/>
                <a:cs typeface="Arial" charset="0"/>
              </a:rPr>
              <a:t>(</a:t>
            </a:r>
            <a:r>
              <a:rPr lang="en-US" i="1" smtClean="0">
                <a:latin typeface="Arial" charset="0"/>
                <a:cs typeface="Arial" charset="0"/>
              </a:rPr>
              <a:t>g</a:t>
            </a:r>
            <a:r>
              <a:rPr lang="en-US" smtClean="0">
                <a:latin typeface="Arial" charset="0"/>
                <a:cs typeface="Arial" charset="0"/>
              </a:rPr>
              <a:t>)</a:t>
            </a:r>
          </a:p>
          <a:p>
            <a:r>
              <a:rPr lang="en-US" sz="3000" i="1" smtClean="0">
                <a:latin typeface="Arial" charset="0"/>
                <a:cs typeface="Arial" charset="0"/>
              </a:rPr>
              <a:t>E</a:t>
            </a:r>
            <a:r>
              <a:rPr lang="en-US" sz="3000" i="1" baseline="-25000" smtClean="0">
                <a:latin typeface="Arial" charset="0"/>
                <a:cs typeface="Arial" charset="0"/>
              </a:rPr>
              <a:t>a</a:t>
            </a:r>
            <a:r>
              <a:rPr lang="en-US" sz="3000" smtClean="0">
                <a:latin typeface="Arial" charset="0"/>
                <a:cs typeface="Arial" charset="0"/>
              </a:rPr>
              <a:t> for Cl-catalyzed reaction = 2.2 kJ/mol</a:t>
            </a:r>
          </a:p>
          <a:p>
            <a:pPr lvl="1"/>
            <a:endParaRPr lang="en-US" smtClean="0">
              <a:latin typeface="Arial" charset="0"/>
              <a:cs typeface="Arial" charset="0"/>
            </a:endParaRPr>
          </a:p>
        </p:txBody>
      </p:sp>
      <p:graphicFrame>
        <p:nvGraphicFramePr>
          <p:cNvPr id="97331" name="Object 51"/>
          <p:cNvGraphicFramePr>
            <a:graphicFrameLocks noChangeAspect="1"/>
          </p:cNvGraphicFramePr>
          <p:nvPr/>
        </p:nvGraphicFramePr>
        <p:xfrm>
          <a:off x="2092325" y="3124200"/>
          <a:ext cx="4806950" cy="609600"/>
        </p:xfrm>
        <a:graphic>
          <a:graphicData uri="http://schemas.openxmlformats.org/presentationml/2006/ole">
            <p:oleObj spid="_x0000_s97331" name="Equation" r:id="rId3" imgW="1904862" imgH="241415" progId="">
              <p:embed/>
            </p:oleObj>
          </a:graphicData>
        </a:graphic>
      </p:graphicFrame>
      <p:graphicFrame>
        <p:nvGraphicFramePr>
          <p:cNvPr id="97332" name="Object 52"/>
          <p:cNvGraphicFramePr>
            <a:graphicFrameLocks noChangeAspect="1"/>
          </p:cNvGraphicFramePr>
          <p:nvPr/>
        </p:nvGraphicFramePr>
        <p:xfrm>
          <a:off x="2422525" y="4216400"/>
          <a:ext cx="4857750" cy="558800"/>
        </p:xfrm>
        <a:graphic>
          <a:graphicData uri="http://schemas.openxmlformats.org/presentationml/2006/ole">
            <p:oleObj spid="_x0000_s97332" name="Equation" r:id="rId4" imgW="1968247" imgH="228738" progId="">
              <p:embed/>
            </p:oleObj>
          </a:graphicData>
        </a:graphic>
      </p:graphicFrame>
      <p:graphicFrame>
        <p:nvGraphicFramePr>
          <p:cNvPr id="97333" name="Object 53"/>
          <p:cNvGraphicFramePr>
            <a:graphicFrameLocks noChangeAspect="1"/>
          </p:cNvGraphicFramePr>
          <p:nvPr/>
        </p:nvGraphicFramePr>
        <p:xfrm>
          <a:off x="2422525" y="3708400"/>
          <a:ext cx="4984750" cy="571500"/>
        </p:xfrm>
        <a:graphic>
          <a:graphicData uri="http://schemas.openxmlformats.org/presentationml/2006/ole">
            <p:oleObj spid="_x0000_s97333" name="Equation" r:id="rId5" imgW="1968247" imgH="228738" progId="">
              <p:embed/>
            </p:oleObj>
          </a:graphicData>
        </a:graphic>
      </p:graphicFrame>
      <p:sp>
        <p:nvSpPr>
          <p:cNvPr id="9733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1286C24-4B64-4BEA-A970-0701047F4BC1}" type="slidenum">
              <a:rPr lang="en-US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3820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Arial"/>
              </a:rPr>
              <a:t>Energy Profiles for O</a:t>
            </a:r>
            <a:r>
              <a:rPr lang="en-US" baseline="-25000" dirty="0" smtClean="0">
                <a:cs typeface="Arial"/>
              </a:rPr>
              <a:t>3</a:t>
            </a:r>
            <a:r>
              <a:rPr lang="en-US" dirty="0" smtClean="0">
                <a:cs typeface="Arial"/>
              </a:rPr>
              <a:t> Decomposition</a:t>
            </a:r>
          </a:p>
        </p:txBody>
      </p:sp>
      <p:graphicFrame>
        <p:nvGraphicFramePr>
          <p:cNvPr id="98322" name="Object 18"/>
          <p:cNvGraphicFramePr>
            <a:graphicFrameLocks noChangeAspect="1"/>
          </p:cNvGraphicFramePr>
          <p:nvPr/>
        </p:nvGraphicFramePr>
        <p:xfrm>
          <a:off x="3144838" y="1600200"/>
          <a:ext cx="2678112" cy="584200"/>
        </p:xfrm>
        <a:graphic>
          <a:graphicData uri="http://schemas.openxmlformats.org/presentationml/2006/ole">
            <p:oleObj spid="_x0000_s98322" name="Equation" r:id="rId4" imgW="926519" imgH="203261" progId="">
              <p:embed/>
            </p:oleObj>
          </a:graphicData>
        </a:graphic>
      </p:graphicFrame>
      <p:sp>
        <p:nvSpPr>
          <p:cNvPr id="98326" name="Text Box 6"/>
          <p:cNvSpPr txBox="1">
            <a:spLocks noChangeArrowheads="1"/>
          </p:cNvSpPr>
          <p:nvPr/>
        </p:nvSpPr>
        <p:spPr bwMode="auto">
          <a:xfrm>
            <a:off x="5791200" y="3048000"/>
            <a:ext cx="31242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ea typeface="ＭＳ Ｐゴシック" charset="-128"/>
              </a:rPr>
              <a:t>Cl atom:</a:t>
            </a:r>
          </a:p>
          <a:p>
            <a:r>
              <a:rPr lang="en-US" sz="2800">
                <a:ea typeface="ＭＳ Ｐゴシック" charset="-128"/>
              </a:rPr>
              <a:t>  - Not consumed during the reaction</a:t>
            </a:r>
          </a:p>
          <a:p>
            <a:r>
              <a:rPr lang="en-US" sz="2800">
                <a:ea typeface="ＭＳ Ｐゴシック" charset="-128"/>
              </a:rPr>
              <a:t>  - Homogeneous catalyst</a:t>
            </a:r>
          </a:p>
        </p:txBody>
      </p:sp>
      <p:pic>
        <p:nvPicPr>
          <p:cNvPr id="9832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013" y="2286000"/>
            <a:ext cx="5360987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2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45A65EF-8422-4A3A-B1E6-5DCE33C6C4E8}" type="slidenum">
              <a:rPr lang="en-US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Types of Catalysts</a:t>
            </a:r>
            <a:endParaRPr lang="en-US" dirty="0"/>
          </a:p>
        </p:txBody>
      </p:sp>
      <p:sp>
        <p:nvSpPr>
          <p:cNvPr id="14848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CF0521C-51E8-43D5-A9E7-B769095EE339}" type="slidenum">
              <a:rPr lang="en-US"/>
              <a:pPr/>
              <a:t>53</a:t>
            </a:fld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914400" y="1981200"/>
            <a:ext cx="7696200" cy="2370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dirty="0" smtClean="0">
                <a:solidFill>
                  <a:srgbClr val="0000FF"/>
                </a:solidFill>
                <a:latin typeface="Arial"/>
                <a:cs typeface="Arial"/>
              </a:rPr>
              <a:t>Homogeneous Catalyst:</a:t>
            </a:r>
            <a:endParaRPr lang="en-US" sz="3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 smtClean="0">
                <a:latin typeface="Arial"/>
                <a:cs typeface="Arial"/>
              </a:rPr>
              <a:t>One in the same phase as the reactants</a:t>
            </a:r>
          </a:p>
          <a:p>
            <a:pPr>
              <a:defRPr/>
            </a:pPr>
            <a:endParaRPr lang="en-US" sz="2800" dirty="0" smtClean="0">
              <a:latin typeface="Arial"/>
              <a:cs typeface="Arial"/>
            </a:endParaRPr>
          </a:p>
          <a:p>
            <a:pPr>
              <a:defRPr/>
            </a:pPr>
            <a:r>
              <a:rPr lang="en-US" sz="3200" dirty="0" smtClean="0">
                <a:solidFill>
                  <a:srgbClr val="0000FF"/>
                </a:solidFill>
                <a:latin typeface="Arial"/>
                <a:cs typeface="Arial"/>
              </a:rPr>
              <a:t>Heterogeneous </a:t>
            </a:r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Catalyst: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 smtClean="0">
                <a:latin typeface="Arial"/>
                <a:cs typeface="Arial"/>
              </a:rPr>
              <a:t>One in a different phase from </a:t>
            </a:r>
            <a:r>
              <a:rPr lang="en-US" sz="2800" dirty="0">
                <a:latin typeface="Arial"/>
                <a:cs typeface="Arial"/>
              </a:rPr>
              <a:t>the reactants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304800"/>
            <a:ext cx="70866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Arial"/>
              </a:rPr>
              <a:t> Catalytic Converters</a:t>
            </a:r>
          </a:p>
        </p:txBody>
      </p:sp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803275" y="1752600"/>
            <a:ext cx="3616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ea typeface="ＭＳ Ｐゴシック" charset="-128"/>
              </a:rPr>
              <a:t>2 NO  </a:t>
            </a:r>
            <a:r>
              <a:rPr lang="en-US" sz="3200">
                <a:ea typeface="ＭＳ Ｐゴシック" charset="-128"/>
                <a:sym typeface="Wingdings" pitchFamily="2" charset="2"/>
              </a:rPr>
              <a:t></a:t>
            </a:r>
            <a:r>
              <a:rPr lang="en-US" sz="3200">
                <a:ea typeface="ＭＳ Ｐゴシック" charset="-128"/>
              </a:rPr>
              <a:t>  N</a:t>
            </a:r>
            <a:r>
              <a:rPr lang="en-US" sz="3200" baseline="-25000">
                <a:ea typeface="ＭＳ Ｐゴシック" charset="-128"/>
              </a:rPr>
              <a:t>2</a:t>
            </a:r>
            <a:r>
              <a:rPr lang="en-US" sz="3200">
                <a:ea typeface="ＭＳ Ｐゴシック" charset="-128"/>
              </a:rPr>
              <a:t>  +  O</a:t>
            </a:r>
            <a:r>
              <a:rPr lang="en-US" sz="3200" baseline="-25000">
                <a:ea typeface="ＭＳ Ｐゴシック" charset="-128"/>
              </a:rPr>
              <a:t>2</a:t>
            </a:r>
            <a:endParaRPr lang="en-US" sz="3200">
              <a:ea typeface="ＭＳ Ｐゴシック" charset="-128"/>
            </a:endParaRPr>
          </a:p>
        </p:txBody>
      </p:sp>
      <p:sp>
        <p:nvSpPr>
          <p:cNvPr id="61444" name="TextBox 6"/>
          <p:cNvSpPr txBox="1">
            <a:spLocks noChangeArrowheads="1"/>
          </p:cNvSpPr>
          <p:nvPr/>
        </p:nvSpPr>
        <p:spPr bwMode="auto">
          <a:xfrm>
            <a:off x="304800" y="2514600"/>
            <a:ext cx="41148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457200" indent="-457200">
              <a:buFont typeface="Arial"/>
              <a:buChar char="•"/>
              <a:defRPr/>
            </a:pPr>
            <a:r>
              <a:rPr lang="en-US" sz="2800" dirty="0">
                <a:latin typeface="Arial"/>
                <a:cs typeface="Arial"/>
              </a:rPr>
              <a:t>Metal surface speeds up conversion of NO to N</a:t>
            </a:r>
            <a:r>
              <a:rPr lang="en-US" sz="2800" baseline="-25000" dirty="0">
                <a:latin typeface="Arial"/>
                <a:cs typeface="Arial"/>
              </a:rPr>
              <a:t>2</a:t>
            </a:r>
            <a:r>
              <a:rPr lang="en-US" sz="2800" dirty="0">
                <a:latin typeface="Arial"/>
                <a:cs typeface="Arial"/>
              </a:rPr>
              <a:t>/O</a:t>
            </a:r>
            <a:r>
              <a:rPr lang="en-US" sz="2800" baseline="-25000" dirty="0">
                <a:latin typeface="Arial"/>
                <a:cs typeface="Arial"/>
              </a:rPr>
              <a:t>2</a:t>
            </a:r>
            <a:r>
              <a:rPr lang="en-US" sz="2800" dirty="0">
                <a:latin typeface="Arial"/>
                <a:cs typeface="Arial"/>
              </a:rPr>
              <a:t>, reduces smog-producing </a:t>
            </a:r>
            <a:r>
              <a:rPr lang="en-US" sz="2800" dirty="0" smtClean="0">
                <a:latin typeface="Arial"/>
                <a:cs typeface="Arial"/>
              </a:rPr>
              <a:t>emissions</a:t>
            </a:r>
            <a:endParaRPr lang="en-US" sz="3000" dirty="0" smtClean="0">
              <a:latin typeface="Arial"/>
              <a:cs typeface="Arial"/>
            </a:endParaRPr>
          </a:p>
          <a:p>
            <a:pPr>
              <a:defRPr/>
            </a:pPr>
            <a:endParaRPr lang="en-US" sz="3000" dirty="0" smtClean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3000" dirty="0" smtClean="0">
                <a:latin typeface="Arial"/>
                <a:cs typeface="Arial"/>
              </a:rPr>
              <a:t>Heterogeneous catalyst</a:t>
            </a:r>
            <a:endParaRPr lang="en-US" sz="3000" dirty="0">
              <a:latin typeface="Arial"/>
              <a:cs typeface="Arial"/>
            </a:endParaRPr>
          </a:p>
        </p:txBody>
      </p:sp>
      <p:pic>
        <p:nvPicPr>
          <p:cNvPr id="149510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323975"/>
            <a:ext cx="3970337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11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926FC10-1FEA-4305-9169-AEAE8440E59B}" type="slidenum">
              <a:rPr lang="en-US"/>
              <a:pPr/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0650"/>
            <a:ext cx="7391400" cy="10668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ChemTours</a:t>
            </a:r>
            <a:r>
              <a:rPr lang="en-US" dirty="0" smtClean="0"/>
              <a:t>: Chapter 13</a:t>
            </a:r>
            <a:endParaRPr lang="en-US" dirty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0BF7396-3052-498E-BDCD-90D8115369A0}" type="slidenum">
              <a:rPr lang="en-US"/>
              <a:pPr/>
              <a:t>55</a:t>
            </a:fld>
            <a:endParaRPr lang="en-US"/>
          </a:p>
        </p:txBody>
      </p:sp>
      <p:sp>
        <p:nvSpPr>
          <p:cNvPr id="151557" name="TextBox 4">
            <a:hlinkClick r:id="rId2"/>
          </p:cNvPr>
          <p:cNvSpPr txBox="1">
            <a:spLocks noChangeArrowheads="1"/>
          </p:cNvSpPr>
          <p:nvPr/>
        </p:nvSpPr>
        <p:spPr bwMode="auto">
          <a:xfrm>
            <a:off x="6248400" y="3505200"/>
            <a:ext cx="243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0000FF"/>
                </a:solidFill>
                <a:latin typeface="Calibri" pitchFamily="34" charset="0"/>
                <a:hlinkClick r:id="rId3"/>
              </a:rPr>
              <a:t>Click here to launch the ChemTours website</a:t>
            </a:r>
            <a:endParaRPr lang="en-US" b="1" u="sng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151558" name="Picture 6" descr="Screen Shot 2014-01-14 at 4.10.05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524000"/>
            <a:ext cx="5888038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/>
              <a:t>This concludes the Lecture PowerPoint presentation for </a:t>
            </a:r>
            <a:br>
              <a:rPr lang="en-US" smtClean="0"/>
            </a:br>
            <a:r>
              <a:rPr lang="en-US" smtClean="0"/>
              <a:t>Chapter 13</a:t>
            </a:r>
          </a:p>
        </p:txBody>
      </p:sp>
      <p:sp>
        <p:nvSpPr>
          <p:cNvPr id="15257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/>
            <a:fld id="{FA631889-377F-426F-8740-869BA3B576F3}" type="slidenum">
              <a:rPr lang="en-US">
                <a:solidFill>
                  <a:schemeClr val="tx1"/>
                </a:solidFill>
              </a:rPr>
              <a:pPr eaLnBrk="0" hangingPunct="0"/>
              <a:t>56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77724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13.1 Cars, Trucks, and Air Quality</a:t>
            </a:r>
            <a:endParaRPr lang="en-US" sz="2400" dirty="0">
              <a:latin typeface="+mn-lt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0000FF"/>
                </a:solidFill>
                <a:latin typeface="+mn-lt"/>
                <a:cs typeface="Arial"/>
              </a:rPr>
              <a:t>13.2 Reaction Rates</a:t>
            </a:r>
            <a:endParaRPr lang="en-US" sz="2400" dirty="0">
              <a:solidFill>
                <a:srgbClr val="0000FF"/>
              </a:solidFill>
              <a:latin typeface="+mn-lt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13.3 Effect of Concentration on Reaction Rates</a:t>
            </a:r>
          </a:p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13.4 Reaction Rates, Temperature, and the Arrhenius Equation</a:t>
            </a:r>
            <a:endParaRPr lang="en-US" sz="2400" dirty="0">
              <a:latin typeface="+mn-lt"/>
              <a:cs typeface="Arial"/>
            </a:endParaRPr>
          </a:p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13.5 Reaction Mechanisms</a:t>
            </a:r>
          </a:p>
          <a:p>
            <a:pPr eaLnBrk="1" hangingPunct="1">
              <a:defRPr/>
            </a:pPr>
            <a:r>
              <a:rPr lang="en-US" sz="2400" dirty="0" smtClean="0">
                <a:latin typeface="+mn-lt"/>
                <a:cs typeface="Arial"/>
              </a:rPr>
              <a:t>13.6 Catalysts</a:t>
            </a:r>
          </a:p>
          <a:p>
            <a:pPr marL="0" indent="0" eaLnBrk="1" hangingPunct="1">
              <a:buFontTx/>
              <a:buNone/>
              <a:defRPr/>
            </a:pPr>
            <a:endParaRPr lang="en-US" sz="2400" dirty="0">
              <a:latin typeface="+mn-lt"/>
              <a:cs typeface="Arial"/>
            </a:endParaRP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6581775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8917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C2136BD-D304-400F-96AA-47AF62263E16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Chemical Kinetics</a:t>
            </a:r>
            <a:endParaRPr lang="en-US" dirty="0">
              <a:latin typeface="+mn-lt"/>
            </a:endParaRP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772400" cy="4495800"/>
          </a:xfrm>
        </p:spPr>
        <p:txBody>
          <a:bodyPr/>
          <a:lstStyle/>
          <a:p>
            <a:pPr>
              <a:spcBef>
                <a:spcPts val="300"/>
              </a:spcBef>
              <a:defRPr/>
            </a:pPr>
            <a:r>
              <a:rPr lang="en-US" sz="3000" dirty="0">
                <a:solidFill>
                  <a:srgbClr val="0000FF"/>
                </a:solidFill>
                <a:latin typeface="+mn-lt"/>
              </a:rPr>
              <a:t>Chemical Kinetics:  </a:t>
            </a:r>
          </a:p>
          <a:p>
            <a:pPr lvl="1">
              <a:spcBef>
                <a:spcPts val="300"/>
              </a:spcBef>
              <a:defRPr/>
            </a:pPr>
            <a:r>
              <a:rPr lang="en-US" sz="2700" dirty="0">
                <a:latin typeface="+mn-lt"/>
              </a:rPr>
              <a:t>Study of rate of change of concentrations of substances involved in chemical reactions</a:t>
            </a:r>
          </a:p>
          <a:p>
            <a:pPr>
              <a:spcBef>
                <a:spcPts val="300"/>
              </a:spcBef>
              <a:defRPr/>
            </a:pPr>
            <a:r>
              <a:rPr lang="en-US" sz="3000" dirty="0">
                <a:solidFill>
                  <a:srgbClr val="0000FF"/>
                </a:solidFill>
                <a:latin typeface="+mn-lt"/>
              </a:rPr>
              <a:t>Reaction Rate:</a:t>
            </a:r>
          </a:p>
          <a:p>
            <a:pPr lvl="1">
              <a:spcBef>
                <a:spcPts val="300"/>
              </a:spcBef>
              <a:defRPr/>
            </a:pPr>
            <a:r>
              <a:rPr lang="en-US" sz="2700" dirty="0">
                <a:latin typeface="+mn-lt"/>
              </a:rPr>
              <a:t>How rapidly a reaction occurs; related to rates of change in concentration of reactants and products over </a:t>
            </a:r>
            <a:r>
              <a:rPr lang="en-US" sz="2700" dirty="0" smtClean="0">
                <a:latin typeface="+mn-lt"/>
              </a:rPr>
              <a:t>time</a:t>
            </a:r>
            <a:endParaRPr lang="en-US" sz="2700" dirty="0">
              <a:latin typeface="+mn-lt"/>
            </a:endParaRPr>
          </a:p>
          <a:p>
            <a:pPr>
              <a:spcBef>
                <a:spcPts val="300"/>
              </a:spcBef>
              <a:defRPr/>
            </a:pPr>
            <a:r>
              <a:rPr lang="en-US" sz="3000" dirty="0">
                <a:latin typeface="+mn-lt"/>
              </a:rPr>
              <a:t>Factors </a:t>
            </a:r>
            <a:r>
              <a:rPr lang="en-US" sz="3000" dirty="0" smtClean="0">
                <a:latin typeface="+mn-lt"/>
              </a:rPr>
              <a:t>Affecting </a:t>
            </a:r>
            <a:r>
              <a:rPr lang="en-US" sz="3000" dirty="0">
                <a:latin typeface="+mn-lt"/>
              </a:rPr>
              <a:t>R</a:t>
            </a:r>
            <a:r>
              <a:rPr lang="en-US" sz="3000" dirty="0" smtClean="0">
                <a:latin typeface="+mn-lt"/>
              </a:rPr>
              <a:t>eaction </a:t>
            </a:r>
            <a:r>
              <a:rPr lang="en-US" sz="3000" dirty="0">
                <a:latin typeface="+mn-lt"/>
              </a:rPr>
              <a:t>R</a:t>
            </a:r>
            <a:r>
              <a:rPr lang="en-US" sz="3000" dirty="0" smtClean="0">
                <a:latin typeface="+mn-lt"/>
              </a:rPr>
              <a:t>ates</a:t>
            </a:r>
            <a:r>
              <a:rPr lang="en-US" sz="3000" dirty="0">
                <a:latin typeface="+mn-lt"/>
              </a:rPr>
              <a:t>:</a:t>
            </a:r>
          </a:p>
          <a:p>
            <a:pPr lvl="1">
              <a:spcBef>
                <a:spcPts val="300"/>
              </a:spcBef>
              <a:defRPr/>
            </a:pPr>
            <a:r>
              <a:rPr lang="en-US" sz="2700" dirty="0">
                <a:latin typeface="+mn-lt"/>
              </a:rPr>
              <a:t>Physical state of reactants; concentration of reactants; temperature; presence of a </a:t>
            </a:r>
            <a:r>
              <a:rPr lang="en-US" sz="2700" dirty="0" smtClean="0">
                <a:latin typeface="+mn-lt"/>
              </a:rPr>
              <a:t>catalyst</a:t>
            </a:r>
            <a:endParaRPr lang="en-US" sz="2700" dirty="0">
              <a:latin typeface="+mn-lt"/>
            </a:endParaRPr>
          </a:p>
        </p:txBody>
      </p:sp>
      <p:sp>
        <p:nvSpPr>
          <p:cNvPr id="40965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7FC9A4B-FBDA-4D51-96C0-F0B66208169C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n-lt"/>
              </a:rPr>
              <a:t>Reaction Rates</a:t>
            </a:r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7772400" cy="685800"/>
          </a:xfrm>
        </p:spPr>
        <p:txBody>
          <a:bodyPr/>
          <a:lstStyle/>
          <a:p>
            <a:pPr algn="ctr" eaLnBrk="1" hangingPunct="1">
              <a:spcBef>
                <a:spcPct val="100000"/>
              </a:spcBef>
              <a:buFontTx/>
              <a:buNone/>
              <a:defRPr/>
            </a:pPr>
            <a:r>
              <a:rPr lang="en-US" dirty="0">
                <a:latin typeface="+mn-lt"/>
              </a:rPr>
              <a:t>N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(</a:t>
            </a:r>
            <a:r>
              <a:rPr lang="en-US" i="1" dirty="0">
                <a:latin typeface="+mn-lt"/>
              </a:rPr>
              <a:t>g</a:t>
            </a:r>
            <a:r>
              <a:rPr lang="en-US" dirty="0">
                <a:latin typeface="+mn-lt"/>
              </a:rPr>
              <a:t>)  +  O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(</a:t>
            </a:r>
            <a:r>
              <a:rPr lang="en-US" i="1" dirty="0">
                <a:latin typeface="+mn-lt"/>
              </a:rPr>
              <a:t>g</a:t>
            </a:r>
            <a:r>
              <a:rPr lang="en-US" dirty="0">
                <a:latin typeface="+mn-lt"/>
              </a:rPr>
              <a:t>)  </a:t>
            </a:r>
            <a:r>
              <a:rPr lang="en-US" dirty="0" smtClean="0">
                <a:latin typeface="+mn-lt"/>
                <a:sym typeface="Wingdings"/>
              </a:rPr>
              <a:t> </a:t>
            </a:r>
            <a:r>
              <a:rPr lang="en-US" dirty="0" smtClean="0">
                <a:latin typeface="+mn-lt"/>
              </a:rPr>
              <a:t>2 </a:t>
            </a:r>
            <a:r>
              <a:rPr lang="en-US" dirty="0">
                <a:latin typeface="+mn-lt"/>
              </a:rPr>
              <a:t>NO(</a:t>
            </a:r>
            <a:r>
              <a:rPr lang="en-US" i="1" dirty="0">
                <a:latin typeface="+mn-lt"/>
              </a:rPr>
              <a:t>g</a:t>
            </a:r>
            <a:r>
              <a:rPr lang="en-US" dirty="0">
                <a:latin typeface="+mn-lt"/>
              </a:rPr>
              <a:t>)</a:t>
            </a:r>
          </a:p>
        </p:txBody>
      </p:sp>
      <p:graphicFrame>
        <p:nvGraphicFramePr>
          <p:cNvPr id="12336" name="Object 48"/>
          <p:cNvGraphicFramePr>
            <a:graphicFrameLocks noChangeAspect="1"/>
          </p:cNvGraphicFramePr>
          <p:nvPr/>
        </p:nvGraphicFramePr>
        <p:xfrm>
          <a:off x="762000" y="2606675"/>
          <a:ext cx="7543800" cy="1033463"/>
        </p:xfrm>
        <a:graphic>
          <a:graphicData uri="http://schemas.openxmlformats.org/presentationml/2006/ole">
            <p:oleObj spid="_x0000_s12336" name="Equation" r:id="rId4" imgW="3060126" imgH="418893" progId="">
              <p:embed/>
            </p:oleObj>
          </a:graphicData>
        </a:graphic>
      </p:graphicFrame>
      <p:graphicFrame>
        <p:nvGraphicFramePr>
          <p:cNvPr id="12337" name="Object 49"/>
          <p:cNvGraphicFramePr>
            <a:graphicFrameLocks noChangeAspect="1"/>
          </p:cNvGraphicFramePr>
          <p:nvPr/>
        </p:nvGraphicFramePr>
        <p:xfrm>
          <a:off x="623888" y="3810000"/>
          <a:ext cx="7681912" cy="1031875"/>
        </p:xfrm>
        <a:graphic>
          <a:graphicData uri="http://schemas.openxmlformats.org/presentationml/2006/ole">
            <p:oleObj spid="_x0000_s12337" name="Equation" r:id="rId5" imgW="3123511" imgH="418893" progId="">
              <p:embed/>
            </p:oleObj>
          </a:graphicData>
        </a:graphic>
      </p:graphicFrame>
      <p:graphicFrame>
        <p:nvGraphicFramePr>
          <p:cNvPr id="12338" name="Object 50"/>
          <p:cNvGraphicFramePr>
            <a:graphicFrameLocks noChangeAspect="1"/>
          </p:cNvGraphicFramePr>
          <p:nvPr/>
        </p:nvGraphicFramePr>
        <p:xfrm>
          <a:off x="762000" y="5005388"/>
          <a:ext cx="7556500" cy="1014412"/>
        </p:xfrm>
        <a:graphic>
          <a:graphicData uri="http://schemas.openxmlformats.org/presentationml/2006/ole">
            <p:oleObj spid="_x0000_s12338" name="Equation" r:id="rId6" imgW="3123511" imgH="418893" progId="">
              <p:embed/>
            </p:oleObj>
          </a:graphicData>
        </a:graphic>
      </p:graphicFrame>
      <p:sp>
        <p:nvSpPr>
          <p:cNvPr id="1234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9E7E060-C714-4095-AC93-C05C7DFE5135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n-lt"/>
              </a:rPr>
              <a:t>Relative Reaction Rates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7620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dirty="0">
                <a:latin typeface="+mn-lt"/>
              </a:rPr>
              <a:t>N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(</a:t>
            </a:r>
            <a:r>
              <a:rPr lang="en-US" i="1" dirty="0">
                <a:latin typeface="+mn-lt"/>
              </a:rPr>
              <a:t>g</a:t>
            </a:r>
            <a:r>
              <a:rPr lang="en-US" dirty="0">
                <a:latin typeface="+mn-lt"/>
              </a:rPr>
              <a:t>)  +  O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(</a:t>
            </a:r>
            <a:r>
              <a:rPr lang="en-US" i="1" dirty="0">
                <a:latin typeface="+mn-lt"/>
              </a:rPr>
              <a:t>g</a:t>
            </a:r>
            <a:r>
              <a:rPr lang="en-US" dirty="0">
                <a:latin typeface="+mn-lt"/>
              </a:rPr>
              <a:t>)  </a:t>
            </a:r>
            <a:r>
              <a:rPr lang="en-US" dirty="0" smtClean="0">
                <a:latin typeface="+mn-lt"/>
                <a:sym typeface="Wingdings"/>
              </a:rPr>
              <a:t></a:t>
            </a:r>
            <a:r>
              <a:rPr lang="en-US" dirty="0" smtClean="0">
                <a:latin typeface="+mn-lt"/>
              </a:rPr>
              <a:t>  </a:t>
            </a:r>
            <a:r>
              <a:rPr lang="en-US" dirty="0">
                <a:latin typeface="+mn-lt"/>
              </a:rPr>
              <a:t>2 NO(</a:t>
            </a:r>
            <a:r>
              <a:rPr lang="en-US" i="1" dirty="0">
                <a:latin typeface="+mn-lt"/>
              </a:rPr>
              <a:t>g</a:t>
            </a:r>
            <a:r>
              <a:rPr lang="en-US" dirty="0">
                <a:latin typeface="+mn-lt"/>
              </a:rPr>
              <a:t>)</a:t>
            </a:r>
          </a:p>
        </p:txBody>
      </p:sp>
      <p:graphicFrame>
        <p:nvGraphicFramePr>
          <p:cNvPr id="14357" name="Object 21"/>
          <p:cNvGraphicFramePr>
            <a:graphicFrameLocks noChangeAspect="1"/>
          </p:cNvGraphicFramePr>
          <p:nvPr/>
        </p:nvGraphicFramePr>
        <p:xfrm>
          <a:off x="1600200" y="4419600"/>
          <a:ext cx="5711825" cy="1177925"/>
        </p:xfrm>
        <a:graphic>
          <a:graphicData uri="http://schemas.openxmlformats.org/presentationml/2006/ole">
            <p:oleObj spid="_x0000_s14357" name="Equation" r:id="rId4" imgW="2031633" imgH="418893" progId="">
              <p:embed/>
            </p:oleObj>
          </a:graphicData>
        </a:graphic>
      </p:graphicFrame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685800" y="2946400"/>
            <a:ext cx="7772400" cy="1477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  <a:defRPr/>
            </a:pPr>
            <a:r>
              <a:rPr lang="en-US" sz="3000" dirty="0">
                <a:latin typeface="+mn-lt"/>
              </a:rPr>
              <a:t> Relative rates of consumption of reactants and formation of products based on </a:t>
            </a:r>
            <a:r>
              <a:rPr lang="en-US" sz="3000" dirty="0" err="1" smtClean="0">
                <a:latin typeface="+mn-lt"/>
              </a:rPr>
              <a:t>stoichiometry</a:t>
            </a:r>
            <a:endParaRPr lang="en-US" sz="3000" dirty="0">
              <a:latin typeface="+mn-lt"/>
            </a:endParaRPr>
          </a:p>
        </p:txBody>
      </p:sp>
      <p:sp>
        <p:nvSpPr>
          <p:cNvPr id="1436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E230172-FA2D-475E-B86F-DF951ACE337F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Rounded MT Bol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Custom Design">
  <a:themeElements>
    <a:clrScheme name="3_Custom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99CC00"/>
      </a:folHlink>
    </a:clrScheme>
    <a:fontScheme name="3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35331</TotalTime>
  <Words>1660</Words>
  <Application>Microsoft Macintosh PowerPoint</Application>
  <PresentationFormat>On-screen Show (4:3)</PresentationFormat>
  <Paragraphs>422</Paragraphs>
  <Slides>56</Slides>
  <Notes>48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Design Template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8" baseType="lpstr">
      <vt:lpstr>Arial</vt:lpstr>
      <vt:lpstr>Arial Black</vt:lpstr>
      <vt:lpstr>Symbol</vt:lpstr>
      <vt:lpstr>ＭＳ Ｐゴシック</vt:lpstr>
      <vt:lpstr>Wingdings</vt:lpstr>
      <vt:lpstr>Calibri</vt:lpstr>
      <vt:lpstr>Helvetica</vt:lpstr>
      <vt:lpstr>Times</vt:lpstr>
      <vt:lpstr>1_Default Design</vt:lpstr>
      <vt:lpstr>3_Custom Design</vt:lpstr>
      <vt:lpstr>1_Default Design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This concludes the Lecture PowerPoint presentation for  Chapter 13</vt:lpstr>
    </vt:vector>
  </TitlesOfParts>
  <Company>OffCenter Concept House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Compositor</dc:creator>
  <cp:lastModifiedBy>kbarron</cp:lastModifiedBy>
  <cp:revision>420</cp:revision>
  <dcterms:created xsi:type="dcterms:W3CDTF">2014-01-15T23:17:10Z</dcterms:created>
  <dcterms:modified xsi:type="dcterms:W3CDTF">2014-06-17T18:32:49Z</dcterms:modified>
</cp:coreProperties>
</file>