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5" r:id="rId3"/>
    <p:sldId id="280" r:id="rId4"/>
    <p:sldId id="281" r:id="rId5"/>
    <p:sldId id="284" r:id="rId6"/>
    <p:sldId id="286" r:id="rId7"/>
    <p:sldId id="282" r:id="rId8"/>
    <p:sldId id="270" r:id="rId9"/>
    <p:sldId id="271" r:id="rId10"/>
    <p:sldId id="272" r:id="rId11"/>
    <p:sldId id="258" r:id="rId12"/>
    <p:sldId id="259" r:id="rId13"/>
    <p:sldId id="260" r:id="rId14"/>
    <p:sldId id="261" r:id="rId15"/>
    <p:sldId id="279" r:id="rId16"/>
    <p:sldId id="268" r:id="rId17"/>
    <p:sldId id="287" r:id="rId18"/>
    <p:sldId id="276" r:id="rId19"/>
    <p:sldId id="27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995467-4E71-4238-90E4-09A36543763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89E115-C710-4506-9914-F9DC6FDFF0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E7DFB4-CC9B-48E7-BD49-9883DFF5BB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22CD27-7E33-4EDB-A080-4A187A7DA5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65481F-4460-45DA-B487-892FD85873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C11CE5-4421-46F0-8DBD-904DC1DAD1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D0B46C-1B78-4B33-98BA-F8D1345374E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8AF2AC2-5C0D-4C1C-A1EF-3C4BC1B9D9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7F5D97-1189-41DD-914E-625ADF486AE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0B6A8A-9C94-4E62-B284-C7323AE694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F0760C-A8A2-4B40-B96E-5520605178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103ED5F-19F8-42FC-A369-C8B2931958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MVy_MG0X2h4"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youtube.com/watch?v=bF3OyQ3Hwf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mars.nasa.gov/mer/mission/spacecraft_surface_rover.html" TargetMode="External"/><Relationship Id="rId2" Type="http://schemas.openxmlformats.org/officeDocument/2006/relationships/hyperlink" Target="http://www.worldsolarchallenge.org/" TargetMode="External"/><Relationship Id="rId1" Type="http://schemas.openxmlformats.org/officeDocument/2006/relationships/slideLayout" Target="../slideLayouts/slideLayout2.xml"/><Relationship Id="rId4" Type="http://schemas.openxmlformats.org/officeDocument/2006/relationships/hyperlink" Target="https://www.youtube.com/watch?v=8UCmCs7hc1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hysics.nist.gov/cuu/Units/units.html" TargetMode="External"/><Relationship Id="rId2" Type="http://schemas.openxmlformats.org/officeDocument/2006/relationships/hyperlink" Target="Energy%20Transformations.docx" TargetMode="External"/><Relationship Id="rId1" Type="http://schemas.openxmlformats.org/officeDocument/2006/relationships/slideLayout" Target="../slideLayouts/slideLayout2.xml"/><Relationship Id="rId4" Type="http://schemas.openxmlformats.org/officeDocument/2006/relationships/hyperlink" Target="Work%20&amp;%20Power.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het.colorado.edu/en/simulations/category/new" TargetMode="External"/><Relationship Id="rId2" Type="http://schemas.openxmlformats.org/officeDocument/2006/relationships/hyperlink" Target="https://www.youtube.com/watch?v=J4Vq-xHqUo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uke-energy.com/about-energy/generating-electricity/nuclear-how.asp" TargetMode="External"/><Relationship Id="rId7" Type="http://schemas.openxmlformats.org/officeDocument/2006/relationships/hyperlink" Target="http://www.ucsusa.org/clean_energy/coalvswind/c01.html#.Vrya6PkrKUk" TargetMode="External"/><Relationship Id="rId2" Type="http://schemas.openxmlformats.org/officeDocument/2006/relationships/hyperlink" Target="https://phet.colorado.edu/sims/html/faradays-law/latest/faradays-law_en.html" TargetMode="External"/><Relationship Id="rId1" Type="http://schemas.openxmlformats.org/officeDocument/2006/relationships/slideLayout" Target="../slideLayouts/slideLayout2.xml"/><Relationship Id="rId6" Type="http://schemas.openxmlformats.org/officeDocument/2006/relationships/hyperlink" Target="https://www.duke-energy.com/about-energy/generating-electricity/coal-fired-how.asp" TargetMode="External"/><Relationship Id="rId5" Type="http://schemas.openxmlformats.org/officeDocument/2006/relationships/hyperlink" Target="http://energy.gov/eere/water/types-hydropower-plants" TargetMode="External"/><Relationship Id="rId4" Type="http://schemas.openxmlformats.org/officeDocument/2006/relationships/hyperlink" Target="http://e360.yale.edu/slideshow/solar_companies_target_massive_solar_thermal_plant_in_california/180/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ssdc.gsfc.nasa.gov/planetary/factsheet/sunfact.html"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mpoweruk.com/solar_power.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azsolarcenter.org/tech-science/solar-for-consumers/passive-solar-energy/passive-solar-design-manual-consumer/passive-solar-design-manual-heating.html" TargetMode="External"/><Relationship Id="rId1" Type="http://schemas.openxmlformats.org/officeDocument/2006/relationships/slideLayout" Target="../slideLayouts/slideLayout2.xml"/><Relationship Id="rId6" Type="http://schemas.openxmlformats.org/officeDocument/2006/relationships/hyperlink" Target="http://energy.gov/energysaver/passive-solar-home-design" TargetMode="External"/><Relationship Id="rId5" Type="http://schemas.openxmlformats.org/officeDocument/2006/relationships/hyperlink" Target="http://trendsupdates.com/ram%E2%80%99s-project-surya-replaces-biomass-fuels-with-solar-cookers/"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and Environment</a:t>
            </a:r>
            <a:br>
              <a:rPr lang="en-US" dirty="0" smtClean="0"/>
            </a:br>
            <a:r>
              <a:rPr lang="en-US" dirty="0" smtClean="0"/>
              <a:t>Solar Energy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6358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sz="4000" b="1"/>
              <a:t>n-TYPE AND p-TYPE SEMICONDUCTORS</a:t>
            </a:r>
            <a:r>
              <a:rPr lang="en-US" sz="4000"/>
              <a:t> </a:t>
            </a:r>
          </a:p>
        </p:txBody>
      </p:sp>
      <p:pic>
        <p:nvPicPr>
          <p:cNvPr id="5125" name="Picture 5" descr="A silicon crystal that is (a) undoped, or pure, (b) doped with phosphorus to produce an n-type material, and (c) doped with boron to produce a p-type material."/>
          <p:cNvPicPr>
            <a:picLocks noGrp="1" noChangeAspect="1" noChangeArrowheads="1"/>
          </p:cNvPicPr>
          <p:nvPr>
            <p:ph idx="1"/>
          </p:nvPr>
        </p:nvPicPr>
        <p:blipFill>
          <a:blip r:embed="rId2" cstate="print"/>
          <a:srcRect/>
          <a:stretch>
            <a:fillRect/>
          </a:stretch>
        </p:blipFill>
        <p:spPr>
          <a:xfrm>
            <a:off x="2209800" y="1828800"/>
            <a:ext cx="2286000" cy="4495800"/>
          </a:xfrm>
          <a:noFill/>
          <a:ln/>
        </p:spPr>
      </p:pic>
      <p:sp>
        <p:nvSpPr>
          <p:cNvPr id="5128" name="Text Box 8"/>
          <p:cNvSpPr txBox="1">
            <a:spLocks noChangeArrowheads="1"/>
          </p:cNvSpPr>
          <p:nvPr/>
        </p:nvSpPr>
        <p:spPr bwMode="auto">
          <a:xfrm>
            <a:off x="5410200" y="2590800"/>
            <a:ext cx="2819400" cy="3390900"/>
          </a:xfrm>
          <a:prstGeom prst="rect">
            <a:avLst/>
          </a:prstGeom>
          <a:noFill/>
          <a:ln w="9525">
            <a:noFill/>
            <a:miter lim="800000"/>
            <a:headEnd/>
            <a:tailEnd/>
          </a:ln>
          <a:effectLst/>
        </p:spPr>
        <p:txBody>
          <a:bodyPr>
            <a:spAutoFit/>
          </a:bodyPr>
          <a:lstStyle/>
          <a:p>
            <a:pPr>
              <a:spcBef>
                <a:spcPct val="50000"/>
              </a:spcBef>
            </a:pPr>
            <a:r>
              <a:rPr lang="en-US"/>
              <a:t>A silicon crystal that is (</a:t>
            </a:r>
            <a:r>
              <a:rPr lang="en-US" i="1"/>
              <a:t>a</a:t>
            </a:r>
            <a:r>
              <a:rPr lang="en-US"/>
              <a:t>) undoped, or pure, </a:t>
            </a:r>
          </a:p>
          <a:p>
            <a:pPr>
              <a:spcBef>
                <a:spcPct val="50000"/>
              </a:spcBef>
            </a:pPr>
            <a:endParaRPr lang="en-US"/>
          </a:p>
          <a:p>
            <a:pPr>
              <a:spcBef>
                <a:spcPct val="50000"/>
              </a:spcBef>
            </a:pPr>
            <a:r>
              <a:rPr lang="en-US"/>
              <a:t>(</a:t>
            </a:r>
            <a:r>
              <a:rPr lang="en-US" i="1"/>
              <a:t>b</a:t>
            </a:r>
            <a:r>
              <a:rPr lang="en-US"/>
              <a:t>) doped with phosphorus to produce an </a:t>
            </a:r>
            <a:r>
              <a:rPr lang="en-US" i="1"/>
              <a:t>n</a:t>
            </a:r>
            <a:r>
              <a:rPr lang="en-US"/>
              <a:t>-type material, and </a:t>
            </a:r>
          </a:p>
          <a:p>
            <a:pPr>
              <a:spcBef>
                <a:spcPct val="50000"/>
              </a:spcBef>
            </a:pPr>
            <a:endParaRPr lang="en-US"/>
          </a:p>
          <a:p>
            <a:pPr>
              <a:spcBef>
                <a:spcPct val="50000"/>
              </a:spcBef>
            </a:pPr>
            <a:r>
              <a:rPr lang="en-US"/>
              <a:t>(</a:t>
            </a:r>
            <a:r>
              <a:rPr lang="en-US" i="1"/>
              <a:t>c</a:t>
            </a:r>
            <a:r>
              <a:rPr lang="en-US"/>
              <a:t>) doped with boron to produce a </a:t>
            </a:r>
            <a:r>
              <a:rPr lang="en-US" i="1"/>
              <a:t>p</a:t>
            </a:r>
            <a:r>
              <a:rPr lang="en-US"/>
              <a:t>-type material. </a:t>
            </a:r>
          </a:p>
        </p:txBody>
      </p:sp>
    </p:spTree>
    <p:extLst>
      <p:ext uri="{BB962C8B-B14F-4D97-AF65-F5344CB8AC3E}">
        <p14:creationId xmlns:p14="http://schemas.microsoft.com/office/powerpoint/2010/main" val="1786714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143000"/>
          </a:xfrm>
        </p:spPr>
        <p:txBody>
          <a:bodyPr/>
          <a:lstStyle/>
          <a:p>
            <a:r>
              <a:rPr lang="en-US" sz="4000" b="1" dirty="0"/>
              <a:t>THE SEMICONDUCTOR DIODE</a:t>
            </a:r>
          </a:p>
        </p:txBody>
      </p:sp>
      <p:pic>
        <p:nvPicPr>
          <p:cNvPr id="7174" name="Picture 6" descr="A p-type semiconductor and an n-type semiconductor."/>
          <p:cNvPicPr>
            <a:picLocks noGrp="1" noChangeAspect="1" noChangeArrowheads="1"/>
          </p:cNvPicPr>
          <p:nvPr>
            <p:ph sz="half" idx="1"/>
          </p:nvPr>
        </p:nvPicPr>
        <p:blipFill>
          <a:blip r:embed="rId2" cstate="print"/>
          <a:srcRect/>
          <a:stretch>
            <a:fillRect/>
          </a:stretch>
        </p:blipFill>
        <p:spPr>
          <a:xfrm>
            <a:off x="838200" y="2514600"/>
            <a:ext cx="3409950" cy="1800225"/>
          </a:xfrm>
          <a:noFill/>
          <a:ln/>
        </p:spPr>
      </p:pic>
      <p:sp>
        <p:nvSpPr>
          <p:cNvPr id="7172" name="Text Box 4"/>
          <p:cNvSpPr txBox="1">
            <a:spLocks noChangeArrowheads="1"/>
          </p:cNvSpPr>
          <p:nvPr/>
        </p:nvSpPr>
        <p:spPr bwMode="auto">
          <a:xfrm>
            <a:off x="762000" y="914400"/>
            <a:ext cx="7162800" cy="1190625"/>
          </a:xfrm>
          <a:prstGeom prst="rect">
            <a:avLst/>
          </a:prstGeom>
          <a:noFill/>
          <a:ln w="9525">
            <a:noFill/>
            <a:miter lim="800000"/>
            <a:headEnd/>
            <a:tailEnd/>
          </a:ln>
          <a:effectLst/>
        </p:spPr>
        <p:txBody>
          <a:bodyPr>
            <a:spAutoFit/>
          </a:bodyPr>
          <a:lstStyle/>
          <a:p>
            <a:pPr>
              <a:spcBef>
                <a:spcPct val="50000"/>
              </a:spcBef>
            </a:pPr>
            <a:r>
              <a:rPr lang="en-US" dirty="0"/>
              <a:t>A </a:t>
            </a:r>
            <a:r>
              <a:rPr lang="en-US" b="1" i="1" dirty="0"/>
              <a:t>p-n junction diode</a:t>
            </a:r>
            <a:r>
              <a:rPr lang="en-US" dirty="0"/>
              <a:t> is a device formed from a </a:t>
            </a:r>
            <a:r>
              <a:rPr lang="en-US" i="1" dirty="0"/>
              <a:t>p</a:t>
            </a:r>
            <a:r>
              <a:rPr lang="en-US" dirty="0"/>
              <a:t>-type semiconductor and an </a:t>
            </a:r>
            <a:r>
              <a:rPr lang="en-US" i="1" dirty="0"/>
              <a:t>n</a:t>
            </a:r>
            <a:r>
              <a:rPr lang="en-US" dirty="0"/>
              <a:t>-type semiconductor. The </a:t>
            </a:r>
            <a:r>
              <a:rPr lang="en-US" i="1" dirty="0"/>
              <a:t>p-n</a:t>
            </a:r>
            <a:r>
              <a:rPr lang="en-US" dirty="0"/>
              <a:t> junction between the two materials is of fundamental importance to the operation of diodes and transistors. </a:t>
            </a:r>
          </a:p>
        </p:txBody>
      </p:sp>
      <p:pic>
        <p:nvPicPr>
          <p:cNvPr id="7177" name="Picture 9" descr="(a) At the junction between n and p materials, mobile electrons and holes combine and (b) create positive and negative charge layers. The electric field produced by the charge layers is E."/>
          <p:cNvPicPr>
            <a:picLocks noGrp="1" noChangeAspect="1" noChangeArrowheads="1"/>
          </p:cNvPicPr>
          <p:nvPr>
            <p:ph sz="half" idx="2"/>
          </p:nvPr>
        </p:nvPicPr>
        <p:blipFill>
          <a:blip r:embed="rId3" cstate="print"/>
          <a:srcRect/>
          <a:stretch>
            <a:fillRect/>
          </a:stretch>
        </p:blipFill>
        <p:spPr>
          <a:xfrm>
            <a:off x="838200" y="4495800"/>
            <a:ext cx="3695700" cy="2038350"/>
          </a:xfrm>
          <a:noFill/>
          <a:ln/>
        </p:spPr>
      </p:pic>
      <p:pic>
        <p:nvPicPr>
          <p:cNvPr id="8" name="Picture 7" descr="http://edugen.wiley.com/edugen/courses/crs4957/halliday9118/halliday9088c41/image_n/nt0019-y.gif"/>
          <p:cNvPicPr/>
          <p:nvPr/>
        </p:nvPicPr>
        <p:blipFill>
          <a:blip r:embed="rId4" cstate="print"/>
          <a:srcRect/>
          <a:stretch>
            <a:fillRect/>
          </a:stretch>
        </p:blipFill>
        <p:spPr bwMode="auto">
          <a:xfrm>
            <a:off x="6096000" y="2286000"/>
            <a:ext cx="169545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r>
              <a:rPr lang="en-US"/>
              <a:t>Forward and Reverse Bias</a:t>
            </a:r>
          </a:p>
        </p:txBody>
      </p:sp>
      <p:pic>
        <p:nvPicPr>
          <p:cNvPr id="10245" name="Picture 5" descr="(a) There is an appreciable current through the diode when the diode is forward biased. (b) Under a reverse bias condition, there is almost no current through the diode."/>
          <p:cNvPicPr>
            <a:picLocks noGrp="1" noChangeAspect="1" noChangeArrowheads="1"/>
          </p:cNvPicPr>
          <p:nvPr>
            <p:ph idx="1"/>
          </p:nvPr>
        </p:nvPicPr>
        <p:blipFill>
          <a:blip r:embed="rId2" cstate="print"/>
          <a:srcRect/>
          <a:stretch>
            <a:fillRect/>
          </a:stretch>
        </p:blipFill>
        <p:spPr>
          <a:xfrm>
            <a:off x="1676400" y="1981200"/>
            <a:ext cx="5314950" cy="2047875"/>
          </a:xfrm>
          <a:noFill/>
          <a:ln/>
        </p:spPr>
      </p:pic>
      <p:sp>
        <p:nvSpPr>
          <p:cNvPr id="10248" name="Text Box 8"/>
          <p:cNvSpPr txBox="1">
            <a:spLocks noChangeArrowheads="1"/>
          </p:cNvSpPr>
          <p:nvPr/>
        </p:nvSpPr>
        <p:spPr bwMode="auto">
          <a:xfrm>
            <a:off x="685800" y="4495800"/>
            <a:ext cx="7162800" cy="915988"/>
          </a:xfrm>
          <a:prstGeom prst="rect">
            <a:avLst/>
          </a:prstGeom>
          <a:noFill/>
          <a:ln w="9525">
            <a:noFill/>
            <a:miter lim="800000"/>
            <a:headEnd/>
            <a:tailEnd/>
          </a:ln>
          <a:effectLst/>
        </p:spPr>
        <p:txBody>
          <a:bodyPr>
            <a:spAutoFit/>
          </a:bodyPr>
          <a:lstStyle/>
          <a:p>
            <a:pPr>
              <a:spcBef>
                <a:spcPct val="50000"/>
              </a:spcBef>
            </a:pPr>
            <a:r>
              <a:rPr lang="en-US"/>
              <a:t>(</a:t>
            </a:r>
            <a:r>
              <a:rPr lang="en-US" i="1"/>
              <a:t>a</a:t>
            </a:r>
            <a:r>
              <a:rPr lang="en-US"/>
              <a:t>) There is an appreciable current through the diode when the diode is forward biased. (</a:t>
            </a:r>
            <a:r>
              <a:rPr lang="en-US" i="1"/>
              <a:t>b</a:t>
            </a:r>
            <a:r>
              <a:rPr lang="en-US"/>
              <a:t>) Under a reverse bias condition, there is almost no current through the diode.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The current-versus-voltage characteristics of a typical </a:t>
            </a:r>
            <a:r>
              <a:rPr lang="en-US" sz="4000" i="1"/>
              <a:t>p-n</a:t>
            </a:r>
            <a:r>
              <a:rPr lang="en-US" sz="4000"/>
              <a:t> junction diode </a:t>
            </a:r>
          </a:p>
        </p:txBody>
      </p:sp>
      <p:pic>
        <p:nvPicPr>
          <p:cNvPr id="12293" name="Picture 5" descr="The current-versus-voltage characteristics of a typical p-n junction diode."/>
          <p:cNvPicPr>
            <a:picLocks noGrp="1" noChangeAspect="1" noChangeArrowheads="1"/>
          </p:cNvPicPr>
          <p:nvPr>
            <p:ph idx="1"/>
          </p:nvPr>
        </p:nvPicPr>
        <p:blipFill>
          <a:blip r:embed="rId2" cstate="print"/>
          <a:srcRect/>
          <a:stretch>
            <a:fillRect/>
          </a:stretch>
        </p:blipFill>
        <p:spPr>
          <a:xfrm>
            <a:off x="2819400" y="2438400"/>
            <a:ext cx="2914650" cy="2605088"/>
          </a:xfrm>
          <a:noFill/>
          <a:ln/>
        </p:spPr>
      </p:pic>
      <p:sp>
        <p:nvSpPr>
          <p:cNvPr id="3" name="Rectangle 2"/>
          <p:cNvSpPr/>
          <p:nvPr/>
        </p:nvSpPr>
        <p:spPr>
          <a:xfrm>
            <a:off x="2057400" y="5638800"/>
            <a:ext cx="5410200" cy="646331"/>
          </a:xfrm>
          <a:prstGeom prst="rect">
            <a:avLst/>
          </a:prstGeom>
        </p:spPr>
        <p:txBody>
          <a:bodyPr wrap="square">
            <a:spAutoFit/>
          </a:bodyPr>
          <a:lstStyle/>
          <a:p>
            <a:r>
              <a:rPr lang="en-US" dirty="0">
                <a:hlinkClick r:id="rId3"/>
              </a:rPr>
              <a:t>https://</a:t>
            </a:r>
            <a:r>
              <a:rPr lang="en-US" dirty="0" smtClean="0">
                <a:hlinkClick r:id="rId3"/>
              </a:rPr>
              <a:t>www.youtube.com/watch?v=MVy_MG0X2h4</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t>LED, light-emitting diode</a:t>
            </a:r>
            <a:r>
              <a:rPr lang="en-US"/>
              <a:t> </a:t>
            </a:r>
          </a:p>
        </p:txBody>
      </p:sp>
      <p:pic>
        <p:nvPicPr>
          <p:cNvPr id="6" name="Picture 5" descr="http://edugen.wiley.com/edugen/courses/crs4957/halliday9118/halliday9088c41/image_n/nt0023-y.gif"/>
          <p:cNvPicPr/>
          <p:nvPr/>
        </p:nvPicPr>
        <p:blipFill>
          <a:blip r:embed="rId2" cstate="print"/>
          <a:srcRect/>
          <a:stretch>
            <a:fillRect/>
          </a:stretch>
        </p:blipFill>
        <p:spPr bwMode="auto">
          <a:xfrm>
            <a:off x="685800" y="1905000"/>
            <a:ext cx="2276475" cy="2095500"/>
          </a:xfrm>
          <a:prstGeom prst="rect">
            <a:avLst/>
          </a:prstGeom>
          <a:noFill/>
          <a:ln w="9525">
            <a:noFill/>
            <a:miter lim="800000"/>
            <a:headEnd/>
            <a:tailEnd/>
          </a:ln>
        </p:spPr>
      </p:pic>
      <p:sp>
        <p:nvSpPr>
          <p:cNvPr id="7" name="Rectangle 6"/>
          <p:cNvSpPr/>
          <p:nvPr/>
        </p:nvSpPr>
        <p:spPr>
          <a:xfrm>
            <a:off x="457200" y="4495800"/>
            <a:ext cx="8001000" cy="1477328"/>
          </a:xfrm>
          <a:prstGeom prst="rect">
            <a:avLst/>
          </a:prstGeom>
        </p:spPr>
        <p:txBody>
          <a:bodyPr wrap="square">
            <a:spAutoFit/>
          </a:bodyPr>
          <a:lstStyle/>
          <a:p>
            <a:r>
              <a:rPr lang="en-US" dirty="0"/>
              <a:t>A forward-biased </a:t>
            </a:r>
            <a:r>
              <a:rPr lang="en-US" i="1" dirty="0"/>
              <a:t>p-n</a:t>
            </a:r>
            <a:r>
              <a:rPr lang="en-US" dirty="0"/>
              <a:t> junction, showing electrons being injected into the </a:t>
            </a:r>
            <a:r>
              <a:rPr lang="en-US" i="1" dirty="0"/>
              <a:t>n</a:t>
            </a:r>
            <a:r>
              <a:rPr lang="en-US" dirty="0"/>
              <a:t>-type material and holes into the </a:t>
            </a:r>
            <a:r>
              <a:rPr lang="en-US" i="1" dirty="0"/>
              <a:t>p</a:t>
            </a:r>
            <a:r>
              <a:rPr lang="en-US" dirty="0"/>
              <a:t>-type material. </a:t>
            </a:r>
            <a:r>
              <a:rPr lang="en-US" dirty="0" smtClean="0"/>
              <a:t>Light </a:t>
            </a:r>
            <a:r>
              <a:rPr lang="en-US" dirty="0"/>
              <a:t>is emitted from the narrow depletion zone each time an electron and a hole combine </a:t>
            </a:r>
            <a:r>
              <a:rPr lang="en-US" dirty="0" smtClean="0"/>
              <a:t>.</a:t>
            </a:r>
          </a:p>
          <a:p>
            <a:endParaRPr lang="en-US" dirty="0"/>
          </a:p>
          <a:p>
            <a:endParaRPr lang="en-US" dirty="0"/>
          </a:p>
        </p:txBody>
      </p:sp>
      <p:pic>
        <p:nvPicPr>
          <p:cNvPr id="8" name="Picture 7" descr="http://edugen.wiley.com/edugen/courses/crs4957/halliday9118/halliday9088c41/image_n/nt0024-y.gif"/>
          <p:cNvPicPr/>
          <p:nvPr/>
        </p:nvPicPr>
        <p:blipFill>
          <a:blip r:embed="rId3" cstate="print"/>
          <a:srcRect/>
          <a:stretch>
            <a:fillRect/>
          </a:stretch>
        </p:blipFill>
        <p:spPr bwMode="auto">
          <a:xfrm>
            <a:off x="4724400" y="1524000"/>
            <a:ext cx="2286000" cy="2476500"/>
          </a:xfrm>
          <a:prstGeom prst="rect">
            <a:avLst/>
          </a:prstGeom>
          <a:noFill/>
          <a:ln w="9525">
            <a:noFill/>
            <a:miter lim="800000"/>
            <a:headEnd/>
            <a:tailEnd/>
          </a:ln>
        </p:spPr>
      </p:pic>
      <p:sp>
        <p:nvSpPr>
          <p:cNvPr id="9" name="TextBox 8"/>
          <p:cNvSpPr txBox="1"/>
          <p:nvPr/>
        </p:nvSpPr>
        <p:spPr>
          <a:xfrm>
            <a:off x="1371600" y="5638800"/>
            <a:ext cx="5638800" cy="369332"/>
          </a:xfrm>
          <a:prstGeom prst="rect">
            <a:avLst/>
          </a:prstGeom>
          <a:noFill/>
        </p:spPr>
        <p:txBody>
          <a:bodyPr wrap="square" rtlCol="0">
            <a:spAutoFit/>
          </a:bodyPr>
          <a:lstStyle/>
          <a:p>
            <a:r>
              <a:rPr lang="en-US" dirty="0" smtClean="0"/>
              <a:t>For an LED, the longer lead is positive.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photovoltaic effect</a:t>
            </a:r>
            <a:endParaRPr lang="en-US" dirty="0"/>
          </a:p>
        </p:txBody>
      </p:sp>
      <p:sp>
        <p:nvSpPr>
          <p:cNvPr id="3" name="Content Placeholder 2"/>
          <p:cNvSpPr>
            <a:spLocks noGrp="1"/>
          </p:cNvSpPr>
          <p:nvPr>
            <p:ph idx="1"/>
          </p:nvPr>
        </p:nvSpPr>
        <p:spPr>
          <a:xfrm>
            <a:off x="152400" y="1600200"/>
            <a:ext cx="6553200" cy="4525963"/>
          </a:xfrm>
        </p:spPr>
        <p:txBody>
          <a:bodyPr>
            <a:normAutofit fontScale="92500"/>
          </a:bodyPr>
          <a:lstStyle/>
          <a:p>
            <a:pPr>
              <a:buNone/>
            </a:pPr>
            <a:r>
              <a:rPr lang="en-US" sz="2400" dirty="0" smtClean="0"/>
              <a:t>	Discovered in 1839 by A. Edmond Becquerel:</a:t>
            </a:r>
          </a:p>
          <a:p>
            <a:r>
              <a:rPr lang="en-US" sz="2400" dirty="0" smtClean="0"/>
              <a:t>Son of physicist Antoine-César</a:t>
            </a:r>
          </a:p>
          <a:p>
            <a:r>
              <a:rPr lang="en-US" sz="2400" dirty="0" smtClean="0"/>
              <a:t>Father of physicist [Antoine-]Henri Becquerel, co-discoverer of radioactivity  [Nobel Prize, 1903]. </a:t>
            </a:r>
          </a:p>
          <a:p>
            <a:pPr>
              <a:buNone/>
            </a:pPr>
            <a:endParaRPr lang="en-US" sz="1400" dirty="0" smtClean="0"/>
          </a:p>
          <a:p>
            <a:pPr>
              <a:buNone/>
            </a:pPr>
            <a:endParaRPr lang="en-US" sz="1400" dirty="0" smtClean="0"/>
          </a:p>
          <a:p>
            <a:pPr>
              <a:buNone/>
            </a:pPr>
            <a:endParaRPr lang="en-US" sz="1400" dirty="0" smtClean="0"/>
          </a:p>
          <a:p>
            <a:pPr>
              <a:buNone/>
            </a:pPr>
            <a:r>
              <a:rPr lang="en-US" sz="2400" dirty="0" smtClean="0">
                <a:solidFill>
                  <a:srgbClr val="FF0000"/>
                </a:solidFill>
              </a:rPr>
              <a:t>Sunlight  + semiconductor </a:t>
            </a:r>
            <a:r>
              <a:rPr lang="en-US" sz="2400" dirty="0" smtClean="0">
                <a:solidFill>
                  <a:srgbClr val="FF0000"/>
                </a:solidFill>
                <a:sym typeface="Symbol"/>
              </a:rPr>
              <a:t> electricity</a:t>
            </a:r>
            <a:endParaRPr lang="en-US" sz="2400" dirty="0" smtClean="0">
              <a:solidFill>
                <a:srgbClr val="FF0000"/>
              </a:solidFill>
            </a:endParaRPr>
          </a:p>
          <a:p>
            <a:pPr>
              <a:buNone/>
            </a:pPr>
            <a:endParaRPr lang="en-US" sz="1400" dirty="0" smtClean="0"/>
          </a:p>
          <a:p>
            <a:pPr>
              <a:buNone/>
            </a:pPr>
            <a:endParaRPr lang="en-US" sz="1400" dirty="0" smtClean="0"/>
          </a:p>
          <a:p>
            <a:pPr>
              <a:buNone/>
            </a:pPr>
            <a:endParaRPr lang="en-US" sz="1400" dirty="0" smtClean="0"/>
          </a:p>
          <a:p>
            <a:pPr>
              <a:buNone/>
            </a:pPr>
            <a:r>
              <a:rPr lang="en-US" sz="1400" dirty="0" smtClean="0"/>
              <a:t>	Image: http://micro.magnet.fsu.edu/optics/timeline/people/antiqueimages/becquerel.jpg</a:t>
            </a:r>
            <a:endParaRPr lang="en-US" sz="1400" dirty="0"/>
          </a:p>
        </p:txBody>
      </p:sp>
      <p:pic>
        <p:nvPicPr>
          <p:cNvPr id="12290" name="Picture 2" descr="http://micro.magnet.fsu.edu/optics/timeline/people/antiqueimages/becquerel.jpg"/>
          <p:cNvPicPr>
            <a:picLocks noChangeAspect="1" noChangeArrowheads="1"/>
          </p:cNvPicPr>
          <p:nvPr/>
        </p:nvPicPr>
        <p:blipFill>
          <a:blip r:embed="rId2" cstate="print"/>
          <a:srcRect/>
          <a:stretch>
            <a:fillRect/>
          </a:stretch>
        </p:blipFill>
        <p:spPr bwMode="auto">
          <a:xfrm>
            <a:off x="6629400" y="1600200"/>
            <a:ext cx="1905000" cy="3000376"/>
          </a:xfrm>
          <a:prstGeom prst="rect">
            <a:avLst/>
          </a:prstGeom>
          <a:noFill/>
        </p:spPr>
      </p:pic>
    </p:spTree>
    <p:extLst>
      <p:ext uri="{BB962C8B-B14F-4D97-AF65-F5344CB8AC3E}">
        <p14:creationId xmlns:p14="http://schemas.microsoft.com/office/powerpoint/2010/main" val="705113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t>SOLAR CELLS</a:t>
            </a:r>
          </a:p>
        </p:txBody>
      </p:sp>
      <p:sp>
        <p:nvSpPr>
          <p:cNvPr id="26628" name="Text Box 4"/>
          <p:cNvSpPr txBox="1">
            <a:spLocks noChangeArrowheads="1"/>
          </p:cNvSpPr>
          <p:nvPr/>
        </p:nvSpPr>
        <p:spPr bwMode="auto">
          <a:xfrm>
            <a:off x="762000" y="5410200"/>
            <a:ext cx="7696200" cy="1054100"/>
          </a:xfrm>
          <a:prstGeom prst="rect">
            <a:avLst/>
          </a:prstGeom>
          <a:noFill/>
          <a:ln w="9525">
            <a:noFill/>
            <a:miter lim="800000"/>
            <a:headEnd/>
            <a:tailEnd/>
          </a:ln>
          <a:effectLst/>
        </p:spPr>
        <p:txBody>
          <a:bodyPr>
            <a:spAutoFit/>
          </a:bodyPr>
          <a:lstStyle/>
          <a:p>
            <a:pPr>
              <a:spcBef>
                <a:spcPct val="50000"/>
              </a:spcBef>
            </a:pPr>
            <a:r>
              <a:rPr lang="en-US"/>
              <a:t>Solar cells use </a:t>
            </a:r>
            <a:r>
              <a:rPr lang="en-US" i="1"/>
              <a:t>p-n</a:t>
            </a:r>
            <a:r>
              <a:rPr lang="en-US"/>
              <a:t> junctions to convert sunlight directly into electricity.</a:t>
            </a:r>
          </a:p>
          <a:p>
            <a:pPr>
              <a:spcBef>
                <a:spcPct val="50000"/>
              </a:spcBef>
            </a:pPr>
            <a:r>
              <a:rPr lang="en-US"/>
              <a:t>The sunlight causes the solar cell to develop negative and positive terminals, much like the terminals of a battery. </a:t>
            </a:r>
          </a:p>
        </p:txBody>
      </p:sp>
      <p:pic>
        <p:nvPicPr>
          <p:cNvPr id="26630" name="Picture 6" descr="A solar cell formed from a p-n junction. When sunlight strikes it, the solar cell acts like a battery, with  and  terminals."/>
          <p:cNvPicPr>
            <a:picLocks noGrp="1" noChangeAspect="1" noChangeArrowheads="1"/>
          </p:cNvPicPr>
          <p:nvPr>
            <p:ph idx="1"/>
          </p:nvPr>
        </p:nvPicPr>
        <p:blipFill>
          <a:blip r:embed="rId2" cstate="print"/>
          <a:srcRect/>
          <a:stretch>
            <a:fillRect/>
          </a:stretch>
        </p:blipFill>
        <p:spPr>
          <a:xfrm>
            <a:off x="609600" y="1752600"/>
            <a:ext cx="2981325" cy="2870200"/>
          </a:xfrm>
          <a:noFill/>
          <a:ln/>
        </p:spPr>
      </p:pic>
      <p:pic>
        <p:nvPicPr>
          <p:cNvPr id="7" name="Picture 5" descr="The Helios Prototype flying wing is propelled by solar energy. The solar cells are mounted on the top of the wing. ( Gamma Press, Inc.)"/>
          <p:cNvPicPr>
            <a:picLocks noChangeAspect="1" noChangeArrowheads="1"/>
          </p:cNvPicPr>
          <p:nvPr/>
        </p:nvPicPr>
        <p:blipFill>
          <a:blip r:embed="rId3" cstate="print"/>
          <a:srcRect/>
          <a:stretch>
            <a:fillRect/>
          </a:stretch>
        </p:blipFill>
        <p:spPr bwMode="auto">
          <a:xfrm>
            <a:off x="5181600" y="1524000"/>
            <a:ext cx="2422525" cy="3565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a:t>
            </a:r>
            <a:r>
              <a:rPr lang="en-US" dirty="0" err="1" smtClean="0"/>
              <a:t>Multimeter</a:t>
            </a:r>
            <a:endParaRPr lang="en-US" dirty="0"/>
          </a:p>
        </p:txBody>
      </p:sp>
      <p:sp>
        <p:nvSpPr>
          <p:cNvPr id="3" name="Content Placeholder 2"/>
          <p:cNvSpPr>
            <a:spLocks noGrp="1"/>
          </p:cNvSpPr>
          <p:nvPr>
            <p:ph idx="1"/>
          </p:nvPr>
        </p:nvSpPr>
        <p:spPr>
          <a:xfrm>
            <a:off x="3581400" y="1600200"/>
            <a:ext cx="5105400" cy="4525963"/>
          </a:xfrm>
        </p:spPr>
        <p:txBody>
          <a:bodyPr/>
          <a:lstStyle/>
          <a:p>
            <a:r>
              <a:rPr lang="en-US" dirty="0" smtClean="0">
                <a:hlinkClick r:id="rId2"/>
              </a:rPr>
              <a:t>Introduction</a:t>
            </a:r>
            <a:endParaRPr lang="en-US" dirty="0" smtClean="0"/>
          </a:p>
          <a:p>
            <a:r>
              <a:rPr lang="en-US" dirty="0" smtClean="0"/>
              <a:t>Sample measurements</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81200"/>
            <a:ext cx="1323975"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16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properties of a solar panel</a:t>
            </a:r>
            <a:endParaRPr lang="en-US" dirty="0"/>
          </a:p>
        </p:txBody>
      </p:sp>
      <p:sp>
        <p:nvSpPr>
          <p:cNvPr id="3" name="Content Placeholder 2"/>
          <p:cNvSpPr>
            <a:spLocks noGrp="1"/>
          </p:cNvSpPr>
          <p:nvPr>
            <p:ph idx="1"/>
          </p:nvPr>
        </p:nvSpPr>
        <p:spPr/>
        <p:txBody>
          <a:bodyPr/>
          <a:lstStyle/>
          <a:p>
            <a:r>
              <a:rPr lang="en-US" dirty="0" smtClean="0"/>
              <a:t>Voltage</a:t>
            </a:r>
          </a:p>
          <a:p>
            <a:r>
              <a:rPr lang="en-US" dirty="0" smtClean="0"/>
              <a:t>Current</a:t>
            </a:r>
          </a:p>
          <a:p>
            <a:r>
              <a:rPr lang="en-US" dirty="0" smtClean="0"/>
              <a:t>Power</a:t>
            </a:r>
            <a:endParaRPr lang="en-US" dirty="0"/>
          </a:p>
        </p:txBody>
      </p:sp>
    </p:spTree>
    <p:extLst>
      <p:ext uri="{BB962C8B-B14F-4D97-AF65-F5344CB8AC3E}">
        <p14:creationId xmlns:p14="http://schemas.microsoft.com/office/powerpoint/2010/main" val="1345324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World </a:t>
            </a:r>
            <a:r>
              <a:rPr lang="en-US" dirty="0">
                <a:hlinkClick r:id="rId2"/>
              </a:rPr>
              <a:t>Solar </a:t>
            </a:r>
            <a:r>
              <a:rPr lang="en-US" dirty="0" smtClean="0">
                <a:hlinkClick r:id="rId2"/>
              </a:rPr>
              <a:t>Challenge</a:t>
            </a:r>
            <a:endParaRPr lang="en-US" dirty="0" smtClean="0"/>
          </a:p>
          <a:p>
            <a:pPr marL="0" indent="0">
              <a:buNone/>
            </a:pPr>
            <a:endParaRPr lang="en-US" dirty="0"/>
          </a:p>
          <a:p>
            <a:pPr marL="0" indent="0">
              <a:buNone/>
            </a:pPr>
            <a:r>
              <a:rPr lang="en-US" dirty="0" smtClean="0">
                <a:hlinkClick r:id="rId3"/>
              </a:rPr>
              <a:t>Mars Rover</a:t>
            </a:r>
          </a:p>
          <a:p>
            <a:pPr marL="0" indent="0">
              <a:buNone/>
            </a:pPr>
            <a:endParaRPr lang="en-US" dirty="0">
              <a:hlinkClick r:id="rId3"/>
            </a:endParaRPr>
          </a:p>
          <a:p>
            <a:pPr marL="0" indent="0">
              <a:buNone/>
            </a:pPr>
            <a:r>
              <a:rPr lang="en-US" dirty="0" smtClean="0">
                <a:hlinkClick r:id="rId4"/>
              </a:rPr>
              <a:t>Humanity From Space</a:t>
            </a:r>
            <a:endParaRPr lang="en-US" dirty="0" smtClean="0">
              <a:hlinkClick r:id="rId3"/>
            </a:endParaRPr>
          </a:p>
          <a:p>
            <a:endParaRPr lang="en-US" dirty="0" smtClean="0"/>
          </a:p>
        </p:txBody>
      </p:sp>
    </p:spTree>
    <p:extLst>
      <p:ext uri="{BB962C8B-B14F-4D97-AF65-F5344CB8AC3E}">
        <p14:creationId xmlns:p14="http://schemas.microsoft.com/office/powerpoint/2010/main" val="982005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Introduction of Terms and Units</a:t>
            </a:r>
            <a:endParaRPr lang="en-US" dirty="0"/>
          </a:p>
        </p:txBody>
      </p:sp>
      <p:sp>
        <p:nvSpPr>
          <p:cNvPr id="3" name="Content Placeholder 2"/>
          <p:cNvSpPr>
            <a:spLocks noGrp="1"/>
          </p:cNvSpPr>
          <p:nvPr>
            <p:ph idx="1"/>
          </p:nvPr>
        </p:nvSpPr>
        <p:spPr>
          <a:xfrm>
            <a:off x="533400" y="1066800"/>
            <a:ext cx="8458200" cy="5638800"/>
          </a:xfrm>
        </p:spPr>
        <p:txBody>
          <a:bodyPr/>
          <a:lstStyle/>
          <a:p>
            <a:r>
              <a:rPr lang="en-US" sz="2800" dirty="0" smtClean="0"/>
              <a:t>Speed:</a:t>
            </a:r>
          </a:p>
          <a:p>
            <a:r>
              <a:rPr lang="en-US" sz="2800" dirty="0" smtClean="0"/>
              <a:t>Velocity:</a:t>
            </a:r>
          </a:p>
          <a:p>
            <a:r>
              <a:rPr lang="en-US" sz="2800" dirty="0" smtClean="0"/>
              <a:t>Acceleration:</a:t>
            </a:r>
          </a:p>
          <a:p>
            <a:r>
              <a:rPr lang="en-US" sz="2800" dirty="0" smtClean="0"/>
              <a:t>Mass:</a:t>
            </a:r>
          </a:p>
          <a:p>
            <a:r>
              <a:rPr lang="en-US" sz="2800" dirty="0" smtClean="0"/>
              <a:t>Force:</a:t>
            </a:r>
          </a:p>
          <a:p>
            <a:r>
              <a:rPr lang="en-US" sz="2800" dirty="0" smtClean="0"/>
              <a:t>Work:</a:t>
            </a:r>
          </a:p>
          <a:p>
            <a:r>
              <a:rPr lang="en-US" sz="2800" dirty="0" smtClean="0"/>
              <a:t>Power:</a:t>
            </a:r>
          </a:p>
          <a:p>
            <a:r>
              <a:rPr lang="en-US" sz="2800" dirty="0" smtClean="0"/>
              <a:t>Energy: Types and </a:t>
            </a:r>
            <a:r>
              <a:rPr lang="en-US" sz="2800" dirty="0" smtClean="0">
                <a:hlinkClick r:id="rId2" action="ppaction://hlinkfile"/>
              </a:rPr>
              <a:t>Transformations</a:t>
            </a:r>
            <a:endParaRPr lang="en-US" sz="2800" dirty="0" smtClean="0"/>
          </a:p>
          <a:p>
            <a:r>
              <a:rPr lang="en-US" sz="2800" dirty="0">
                <a:hlinkClick r:id="rId3"/>
              </a:rPr>
              <a:t>SI units</a:t>
            </a:r>
            <a:r>
              <a:rPr lang="en-US" sz="2800" dirty="0" smtClean="0"/>
              <a:t>: </a:t>
            </a:r>
          </a:p>
          <a:p>
            <a:r>
              <a:rPr lang="en-US" sz="2800" dirty="0" smtClean="0"/>
              <a:t>Activity: </a:t>
            </a:r>
            <a:r>
              <a:rPr lang="en-US" sz="2800" dirty="0" smtClean="0">
                <a:hlinkClick r:id="rId4" action="ppaction://hlinkfile"/>
              </a:rPr>
              <a:t>Walking and running up steps </a:t>
            </a:r>
            <a:endParaRPr lang="en-US" sz="2800" dirty="0"/>
          </a:p>
        </p:txBody>
      </p:sp>
    </p:spTree>
    <p:extLst>
      <p:ext uri="{BB962C8B-B14F-4D97-AF65-F5344CB8AC3E}">
        <p14:creationId xmlns:p14="http://schemas.microsoft.com/office/powerpoint/2010/main" val="384991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Electricity</a:t>
            </a:r>
            <a:endParaRPr lang="en-US"/>
          </a:p>
        </p:txBody>
      </p:sp>
      <p:sp>
        <p:nvSpPr>
          <p:cNvPr id="3" name="Content Placeholder 2"/>
          <p:cNvSpPr>
            <a:spLocks noGrp="1"/>
          </p:cNvSpPr>
          <p:nvPr>
            <p:ph idx="1"/>
          </p:nvPr>
        </p:nvSpPr>
        <p:spPr>
          <a:xfrm>
            <a:off x="457200" y="1600201"/>
            <a:ext cx="8229600" cy="3657600"/>
          </a:xfrm>
        </p:spPr>
        <p:txBody>
          <a:bodyPr/>
          <a:lstStyle/>
          <a:p>
            <a:r>
              <a:rPr lang="en-US" dirty="0" smtClean="0">
                <a:hlinkClick r:id="rId2"/>
              </a:rPr>
              <a:t>Voltage (V), Current (I) </a:t>
            </a:r>
            <a:r>
              <a:rPr lang="en-US" dirty="0">
                <a:hlinkClick r:id="rId2"/>
              </a:rPr>
              <a:t>and </a:t>
            </a:r>
            <a:r>
              <a:rPr lang="en-US" dirty="0" smtClean="0">
                <a:hlinkClick r:id="rId2"/>
              </a:rPr>
              <a:t>Resistance (R)</a:t>
            </a:r>
            <a:endParaRPr lang="en-US" dirty="0" smtClean="0"/>
          </a:p>
          <a:p>
            <a:r>
              <a:rPr lang="en-US" dirty="0" smtClean="0"/>
              <a:t>Electric current is a flow of electrons. Electron flow is in the opposite direction of current flow.</a:t>
            </a:r>
          </a:p>
          <a:p>
            <a:r>
              <a:rPr lang="en-US" dirty="0" smtClean="0"/>
              <a:t>Ohm’s law: V=IR</a:t>
            </a:r>
            <a:endParaRPr lang="en-US" dirty="0" smtClean="0"/>
          </a:p>
          <a:p>
            <a:r>
              <a:rPr lang="en-US" dirty="0" smtClean="0"/>
              <a:t>Electric Power = P = IV</a:t>
            </a:r>
            <a:endParaRPr lang="en-US" dirty="0"/>
          </a:p>
        </p:txBody>
      </p:sp>
      <p:sp>
        <p:nvSpPr>
          <p:cNvPr id="4" name="Rectangle 3"/>
          <p:cNvSpPr/>
          <p:nvPr/>
        </p:nvSpPr>
        <p:spPr>
          <a:xfrm>
            <a:off x="1828800" y="5507614"/>
            <a:ext cx="6019800" cy="646331"/>
          </a:xfrm>
          <a:prstGeom prst="rect">
            <a:avLst/>
          </a:prstGeom>
        </p:spPr>
        <p:txBody>
          <a:bodyPr wrap="square">
            <a:spAutoFit/>
          </a:bodyPr>
          <a:lstStyle/>
          <a:p>
            <a:r>
              <a:rPr lang="en-US" dirty="0">
                <a:hlinkClick r:id="rId3"/>
              </a:rPr>
              <a:t>https://</a:t>
            </a:r>
            <a:r>
              <a:rPr lang="en-US" dirty="0" smtClean="0">
                <a:hlinkClick r:id="rId3"/>
              </a:rPr>
              <a:t>phet.colorado.edu/en/simulations/category/new</a:t>
            </a:r>
            <a:endParaRPr lang="en-US" dirty="0" smtClean="0"/>
          </a:p>
          <a:p>
            <a:endParaRPr lang="en-US" dirty="0"/>
          </a:p>
        </p:txBody>
      </p:sp>
    </p:spTree>
    <p:extLst>
      <p:ext uri="{BB962C8B-B14F-4D97-AF65-F5344CB8AC3E}">
        <p14:creationId xmlns:p14="http://schemas.microsoft.com/office/powerpoint/2010/main" val="938470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Electricity</a:t>
            </a:r>
            <a:endParaRPr lang="en-US" dirty="0"/>
          </a:p>
        </p:txBody>
      </p:sp>
      <p:sp>
        <p:nvSpPr>
          <p:cNvPr id="3" name="Content Placeholder 2"/>
          <p:cNvSpPr>
            <a:spLocks noGrp="1"/>
          </p:cNvSpPr>
          <p:nvPr>
            <p:ph idx="1"/>
          </p:nvPr>
        </p:nvSpPr>
        <p:spPr/>
        <p:txBody>
          <a:bodyPr/>
          <a:lstStyle/>
          <a:p>
            <a:r>
              <a:rPr lang="en-US" dirty="0" smtClean="0"/>
              <a:t>Hand-held generator: </a:t>
            </a:r>
            <a:r>
              <a:rPr lang="en-US" dirty="0" smtClean="0">
                <a:hlinkClick r:id="rId2"/>
              </a:rPr>
              <a:t>Faraday’s law</a:t>
            </a:r>
            <a:endParaRPr lang="en-US" dirty="0" smtClean="0"/>
          </a:p>
          <a:p>
            <a:r>
              <a:rPr lang="en-US" dirty="0" smtClean="0">
                <a:hlinkClick r:id="rId3"/>
              </a:rPr>
              <a:t>Nuclear Power Plant</a:t>
            </a:r>
            <a:endParaRPr lang="en-US" dirty="0" smtClean="0"/>
          </a:p>
          <a:p>
            <a:r>
              <a:rPr lang="en-US" dirty="0" smtClean="0">
                <a:hlinkClick r:id="rId4"/>
              </a:rPr>
              <a:t>Solar Power Plant</a:t>
            </a:r>
            <a:endParaRPr lang="en-US" dirty="0" smtClean="0"/>
          </a:p>
          <a:p>
            <a:r>
              <a:rPr lang="en-US" dirty="0" smtClean="0">
                <a:hlinkClick r:id="rId5"/>
              </a:rPr>
              <a:t>Hydropower plant</a:t>
            </a:r>
            <a:endParaRPr lang="en-US" dirty="0" smtClean="0"/>
          </a:p>
          <a:p>
            <a:r>
              <a:rPr lang="en-US" dirty="0" smtClean="0">
                <a:hlinkClick r:id="rId6"/>
              </a:rPr>
              <a:t>Coal-Burning power plant</a:t>
            </a:r>
            <a:endParaRPr lang="en-US" dirty="0" smtClean="0"/>
          </a:p>
          <a:p>
            <a:pPr lvl="1"/>
            <a:r>
              <a:rPr lang="en-US" dirty="0" smtClean="0">
                <a:hlinkClick r:id="rId7"/>
              </a:rPr>
              <a:t>Coal and Air pollution</a:t>
            </a:r>
            <a:endParaRPr lang="en-US" dirty="0" smtClean="0"/>
          </a:p>
          <a:p>
            <a:endParaRPr lang="en-US" dirty="0"/>
          </a:p>
        </p:txBody>
      </p:sp>
    </p:spTree>
    <p:extLst>
      <p:ext uri="{BB962C8B-B14F-4D97-AF65-F5344CB8AC3E}">
        <p14:creationId xmlns:p14="http://schemas.microsoft.com/office/powerpoint/2010/main" val="3901434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Solar Energy</a:t>
            </a:r>
            <a:endParaRPr lang="en-US" dirty="0"/>
          </a:p>
        </p:txBody>
      </p:sp>
      <p:sp>
        <p:nvSpPr>
          <p:cNvPr id="3" name="Content Placeholder 2"/>
          <p:cNvSpPr>
            <a:spLocks noGrp="1"/>
          </p:cNvSpPr>
          <p:nvPr>
            <p:ph sz="half" idx="1"/>
          </p:nvPr>
        </p:nvSpPr>
        <p:spPr>
          <a:xfrm>
            <a:off x="228600" y="1536192"/>
            <a:ext cx="3886200" cy="4590288"/>
          </a:xfrm>
        </p:spPr>
        <p:txBody>
          <a:bodyPr>
            <a:normAutofit fontScale="92500" lnSpcReduction="10000"/>
          </a:bodyPr>
          <a:lstStyle/>
          <a:p>
            <a:r>
              <a:rPr lang="en-US" dirty="0" smtClean="0">
                <a:hlinkClick r:id="rId2"/>
              </a:rPr>
              <a:t>About the Sun</a:t>
            </a:r>
            <a:endParaRPr lang="en-US" dirty="0" smtClean="0"/>
          </a:p>
          <a:p>
            <a:r>
              <a:rPr lang="en-US" dirty="0" smtClean="0"/>
              <a:t>The </a:t>
            </a:r>
            <a:r>
              <a:rPr lang="en-US" dirty="0" smtClean="0"/>
              <a:t>predominant Nuclear reaction in the sun responsible for the solar energy is the fusion of Hydrogen nuclei into helium nuclei</a:t>
            </a:r>
            <a:r>
              <a:rPr lang="en-US" dirty="0" smtClean="0"/>
              <a:t>.</a:t>
            </a:r>
          </a:p>
          <a:p>
            <a:r>
              <a:rPr lang="en-US" dirty="0" smtClean="0"/>
              <a:t>4 </a:t>
            </a:r>
            <a:r>
              <a:rPr lang="en-US" dirty="0" smtClean="0"/>
              <a:t>billions kilograms of matter per second is released as matter converted into energy.</a:t>
            </a:r>
            <a:endParaRPr lang="en-US" dirty="0"/>
          </a:p>
        </p:txBody>
      </p:sp>
      <p:pic>
        <p:nvPicPr>
          <p:cNvPr id="5122"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191000" y="1447800"/>
            <a:ext cx="3886200" cy="4494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197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loss of Sun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sun radiates electromagnetic energy at the rate </a:t>
            </a:r>
            <a:r>
              <a:rPr lang="en-US" dirty="0" smtClean="0"/>
              <a:t>of 3.85 x 10</a:t>
            </a:r>
            <a:r>
              <a:rPr lang="en-US" baseline="30000" dirty="0" smtClean="0"/>
              <a:t>26</a:t>
            </a:r>
            <a:r>
              <a:rPr lang="en-US" dirty="0" smtClean="0"/>
              <a:t> W (Luminosity).</a:t>
            </a:r>
            <a:r>
              <a:rPr lang="en-US" dirty="0"/>
              <a:t> </a:t>
            </a:r>
          </a:p>
          <a:p>
            <a:pPr marL="0" indent="0">
              <a:buNone/>
            </a:pPr>
            <a:r>
              <a:rPr lang="en-US" dirty="0"/>
              <a:t>(a)  What is the change in the sun's mass during each second that it is radiating energy?</a:t>
            </a:r>
          </a:p>
          <a:p>
            <a:pPr marL="0" indent="0">
              <a:buNone/>
            </a:pPr>
            <a:r>
              <a:rPr lang="en-US" dirty="0"/>
              <a:t>(b)  The mass of the sun </a:t>
            </a:r>
            <a:r>
              <a:rPr lang="en-US" dirty="0" smtClean="0"/>
              <a:t>is 1.99 x 10</a:t>
            </a:r>
            <a:r>
              <a:rPr lang="en-US" baseline="30000" dirty="0" smtClean="0"/>
              <a:t>30</a:t>
            </a:r>
            <a:r>
              <a:rPr lang="en-US" dirty="0" smtClean="0"/>
              <a:t>kg. </a:t>
            </a:r>
            <a:r>
              <a:rPr lang="en-US" dirty="0"/>
              <a:t>What fraction of the sun's mass is lost during a human lifetime of 75 years?</a:t>
            </a:r>
          </a:p>
          <a:p>
            <a:endParaRPr lang="en-US" dirty="0"/>
          </a:p>
        </p:txBody>
      </p:sp>
    </p:spTree>
    <p:extLst>
      <p:ext uri="{BB962C8B-B14F-4D97-AF65-F5344CB8AC3E}">
        <p14:creationId xmlns:p14="http://schemas.microsoft.com/office/powerpoint/2010/main" val="1627434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About the Sun: Solar Constant</a:t>
            </a:r>
            <a:endParaRPr lang="en-US" dirty="0"/>
          </a:p>
        </p:txBody>
      </p:sp>
      <p:sp>
        <p:nvSpPr>
          <p:cNvPr id="4" name="Content Placeholder 2"/>
          <p:cNvSpPr>
            <a:spLocks noGrp="1"/>
          </p:cNvSpPr>
          <p:nvPr>
            <p:ph idx="1"/>
          </p:nvPr>
        </p:nvSpPr>
        <p:spPr>
          <a:xfrm>
            <a:off x="457200" y="914400"/>
            <a:ext cx="7620000" cy="2362200"/>
          </a:xfrm>
        </p:spPr>
        <p:txBody>
          <a:bodyPr>
            <a:normAutofit/>
          </a:bodyPr>
          <a:lstStyle/>
          <a:p>
            <a:r>
              <a:rPr lang="en-US" sz="1800" dirty="0" smtClean="0"/>
              <a:t>The fraction of light reflected from the earth and its atmosphere is called </a:t>
            </a:r>
            <a:r>
              <a:rPr lang="en-US" sz="1800" b="1" dirty="0" smtClean="0"/>
              <a:t>albedo</a:t>
            </a:r>
          </a:p>
          <a:p>
            <a:r>
              <a:rPr lang="en-US" sz="1800" dirty="0" smtClean="0"/>
              <a:t>19% of the radiation received is absorbed by the clouds and other gases.</a:t>
            </a:r>
          </a:p>
          <a:p>
            <a:r>
              <a:rPr lang="en-US" sz="1800" dirty="0" smtClean="0"/>
              <a:t>“Solar constant” = the rate at which solar energy reaches top of Earth’s atmosphere.</a:t>
            </a:r>
          </a:p>
          <a:p>
            <a:pPr lvl="1">
              <a:buFont typeface="Courier New" pitchFamily="49" charset="0"/>
              <a:buChar char="o"/>
            </a:pPr>
            <a:r>
              <a:rPr lang="en-US" sz="1800" dirty="0" smtClean="0"/>
              <a:t>1354W/m</a:t>
            </a:r>
            <a:r>
              <a:rPr lang="en-US" sz="1800" baseline="30000" dirty="0" smtClean="0"/>
              <a:t>2</a:t>
            </a:r>
            <a:r>
              <a:rPr lang="en-US" sz="1800" dirty="0" smtClean="0"/>
              <a:t> perpendicular to the rays</a:t>
            </a:r>
            <a:r>
              <a:rPr lang="en-US" sz="1800" dirty="0" smtClean="0"/>
              <a:t>.</a:t>
            </a:r>
            <a:endParaRPr lang="en-US" sz="1400" dirty="0"/>
          </a:p>
          <a:p>
            <a:pPr>
              <a:buNone/>
            </a:pPr>
            <a:endParaRPr lang="en-US" sz="1400" dirty="0" smtClean="0"/>
          </a:p>
        </p:txBody>
      </p:sp>
      <p:sp>
        <p:nvSpPr>
          <p:cNvPr id="5" name="Rectangle 4"/>
          <p:cNvSpPr/>
          <p:nvPr/>
        </p:nvSpPr>
        <p:spPr>
          <a:xfrm>
            <a:off x="228600" y="6433066"/>
            <a:ext cx="8686800" cy="369332"/>
          </a:xfrm>
          <a:prstGeom prst="rect">
            <a:avLst/>
          </a:prstGeom>
        </p:spPr>
        <p:txBody>
          <a:bodyPr wrap="square">
            <a:spAutoFit/>
          </a:bodyPr>
          <a:lstStyle/>
          <a:p>
            <a:pPr>
              <a:buNone/>
            </a:pPr>
            <a:r>
              <a:rPr lang="en-US" dirty="0"/>
              <a:t>Image: http://www.greenrhinoenergy.com/solar/radiation/images/solar-constant.jpg</a:t>
            </a:r>
            <a:endParaRPr lang="en-US" dirty="0"/>
          </a:p>
        </p:txBody>
      </p:sp>
      <p:pic>
        <p:nvPicPr>
          <p:cNvPr id="6" name="Picture 2" descr="Solar Constant"/>
          <p:cNvPicPr>
            <a:picLocks noChangeAspect="1" noChangeArrowheads="1"/>
          </p:cNvPicPr>
          <p:nvPr/>
        </p:nvPicPr>
        <p:blipFill>
          <a:blip r:embed="rId2" cstate="print"/>
          <a:srcRect/>
          <a:stretch>
            <a:fillRect/>
          </a:stretch>
        </p:blipFill>
        <p:spPr bwMode="auto">
          <a:xfrm>
            <a:off x="1281112" y="3276600"/>
            <a:ext cx="6581775" cy="3067050"/>
          </a:xfrm>
          <a:prstGeom prst="rect">
            <a:avLst/>
          </a:prstGeom>
          <a:noFill/>
        </p:spPr>
      </p:pic>
    </p:spTree>
    <p:extLst>
      <p:ext uri="{BB962C8B-B14F-4D97-AF65-F5344CB8AC3E}">
        <p14:creationId xmlns:p14="http://schemas.microsoft.com/office/powerpoint/2010/main" val="2889227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Solar Radiation</a:t>
            </a:r>
            <a:br>
              <a:rPr lang="en-US" b="1" dirty="0"/>
            </a:br>
            <a:endParaRPr lang="en-US" dirty="0"/>
          </a:p>
        </p:txBody>
      </p:sp>
      <p:sp>
        <p:nvSpPr>
          <p:cNvPr id="4" name="Rectangle 3"/>
          <p:cNvSpPr/>
          <p:nvPr/>
        </p:nvSpPr>
        <p:spPr>
          <a:xfrm>
            <a:off x="2819400" y="838200"/>
            <a:ext cx="3733800" cy="307777"/>
          </a:xfrm>
          <a:prstGeom prst="rect">
            <a:avLst/>
          </a:prstGeom>
        </p:spPr>
        <p:txBody>
          <a:bodyPr wrap="square">
            <a:spAutoFit/>
          </a:bodyPr>
          <a:lstStyle/>
          <a:p>
            <a:r>
              <a:rPr lang="en-US" sz="1400" dirty="0">
                <a:hlinkClick r:id="rId2"/>
              </a:rPr>
              <a:t>http://</a:t>
            </a:r>
            <a:r>
              <a:rPr lang="en-US" sz="1400" dirty="0" smtClean="0">
                <a:hlinkClick r:id="rId2"/>
              </a:rPr>
              <a:t>www.mpoweruk.com/solar_power.htm</a:t>
            </a:r>
            <a:endParaRPr lang="en-US" sz="1400" dirty="0"/>
          </a:p>
        </p:txBody>
      </p:sp>
      <p:pic>
        <p:nvPicPr>
          <p:cNvPr id="1026" name="Picture 2" descr="Extraterrestrial Solar Energy Spec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8979" y="1133742"/>
            <a:ext cx="5095875" cy="3810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85871" y="4953000"/>
            <a:ext cx="8991600" cy="1754326"/>
          </a:xfrm>
          <a:prstGeom prst="rect">
            <a:avLst/>
          </a:prstGeom>
        </p:spPr>
        <p:txBody>
          <a:bodyPr wrap="square">
            <a:spAutoFit/>
          </a:bodyPr>
          <a:lstStyle/>
          <a:p>
            <a:r>
              <a:rPr lang="en-US" dirty="0"/>
              <a:t>Sunlight comes in many </a:t>
            </a:r>
            <a:r>
              <a:rPr lang="en-US" dirty="0" smtClean="0"/>
              <a:t>colors</a:t>
            </a:r>
            <a:r>
              <a:rPr lang="en-US" dirty="0"/>
              <a:t>, combining low-energy infrared photons (1.1 eV) with high-energy ultraviolet photons (3.5 eV) and all the visible-light photons </a:t>
            </a:r>
            <a:r>
              <a:rPr lang="en-US" dirty="0" smtClean="0"/>
              <a:t>in between</a:t>
            </a:r>
            <a:r>
              <a:rPr lang="en-US" dirty="0"/>
              <a:t>.</a:t>
            </a:r>
          </a:p>
          <a:p>
            <a:r>
              <a:rPr lang="en-US" dirty="0"/>
              <a:t>The graph </a:t>
            </a:r>
            <a:r>
              <a:rPr lang="en-US" dirty="0" smtClean="0"/>
              <a:t>above shows </a:t>
            </a:r>
            <a:r>
              <a:rPr lang="en-US" dirty="0"/>
              <a:t>the spectrum of the solar energy impinging on a plane, directly facing the sun, outside the Earth's atmosphere at the Earth's mean distance from the Sun. The area under the curve represents the total energy in the spectrum. Known as the </a:t>
            </a:r>
            <a:r>
              <a:rPr lang="en-US" i="1" dirty="0"/>
              <a:t>"Solar Constant" </a:t>
            </a:r>
            <a:r>
              <a:rPr lang="en-US" b="1" dirty="0"/>
              <a:t>G</a:t>
            </a:r>
            <a:r>
              <a:rPr lang="en-US" b="1" baseline="-25000" dirty="0"/>
              <a:t>0</a:t>
            </a:r>
            <a:r>
              <a:rPr lang="en-US" dirty="0"/>
              <a:t>, it is equal to 1367 </a:t>
            </a:r>
            <a:r>
              <a:rPr lang="en-US" dirty="0" smtClean="0"/>
              <a:t>W/m</a:t>
            </a:r>
            <a:r>
              <a:rPr lang="en-US" baseline="30000" dirty="0" smtClean="0"/>
              <a:t>2</a:t>
            </a:r>
            <a:r>
              <a:rPr lang="en-US" dirty="0" smtClean="0"/>
              <a:t>.</a:t>
            </a:r>
            <a:endParaRPr lang="en-US" dirty="0"/>
          </a:p>
        </p:txBody>
      </p:sp>
    </p:spTree>
    <p:extLst>
      <p:ext uri="{BB962C8B-B14F-4D97-AF65-F5344CB8AC3E}">
        <p14:creationId xmlns:p14="http://schemas.microsoft.com/office/powerpoint/2010/main" val="198569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733" y="304800"/>
            <a:ext cx="8229600" cy="1143000"/>
          </a:xfrm>
        </p:spPr>
        <p:txBody>
          <a:bodyPr/>
          <a:lstStyle/>
          <a:p>
            <a:r>
              <a:rPr lang="en-US" dirty="0" smtClean="0"/>
              <a:t>Passive Solar Heating &amp; </a:t>
            </a:r>
            <a:br>
              <a:rPr lang="en-US" dirty="0" smtClean="0"/>
            </a:br>
            <a:r>
              <a:rPr lang="en-US" dirty="0" smtClean="0"/>
              <a:t>Solar Cooker</a:t>
            </a:r>
            <a:endParaRPr lang="en-US" dirty="0"/>
          </a:p>
        </p:txBody>
      </p:sp>
      <p:sp>
        <p:nvSpPr>
          <p:cNvPr id="4" name="Rectangle 3"/>
          <p:cNvSpPr/>
          <p:nvPr/>
        </p:nvSpPr>
        <p:spPr>
          <a:xfrm>
            <a:off x="145990" y="6553200"/>
            <a:ext cx="8915400" cy="230832"/>
          </a:xfrm>
          <a:prstGeom prst="rect">
            <a:avLst/>
          </a:prstGeom>
        </p:spPr>
        <p:txBody>
          <a:bodyPr wrap="square">
            <a:spAutoFit/>
          </a:bodyPr>
          <a:lstStyle/>
          <a:p>
            <a:r>
              <a:rPr lang="en-US" sz="900" dirty="0">
                <a:hlinkClick r:id="rId2"/>
              </a:rPr>
              <a:t>http://</a:t>
            </a:r>
            <a:r>
              <a:rPr lang="en-US" sz="900" dirty="0" smtClean="0">
                <a:hlinkClick r:id="rId2"/>
              </a:rPr>
              <a:t>www.azsolarcenter.org/tech-science/solar-for-consumers/passive-solar-energy/passive-solar-design-manual-consumer/passive-solar-design-manual-heating.html</a:t>
            </a:r>
            <a:endParaRPr lang="en-US" sz="900" dirty="0"/>
          </a:p>
        </p:txBody>
      </p:sp>
      <p:pic>
        <p:nvPicPr>
          <p:cNvPr id="2050" name="Picture 2" descr="This North Carolina home gets most of its space heating from the passive solar design, but the solar thermal system (top of roof) supplies both domestic hot water and a secondary radiant floor heating system. | Photo courtesy of Jim Schmid Photography.&#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578" y="1227864"/>
            <a:ext cx="3067050" cy="46958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olar cooker Ram’s Project Surya Replaces Biomass Fuels with Solar Cookers "/>
          <p:cNvPicPr/>
          <p:nvPr/>
        </p:nvPicPr>
        <p:blipFill>
          <a:blip r:embed="rId4" cstate="print"/>
          <a:srcRect/>
          <a:stretch>
            <a:fillRect/>
          </a:stretch>
        </p:blipFill>
        <p:spPr bwMode="auto">
          <a:xfrm>
            <a:off x="4191000" y="2362200"/>
            <a:ext cx="3820309" cy="3443591"/>
          </a:xfrm>
          <a:prstGeom prst="rect">
            <a:avLst/>
          </a:prstGeom>
          <a:noFill/>
          <a:ln w="9525">
            <a:noFill/>
            <a:miter lim="800000"/>
            <a:headEnd/>
            <a:tailEnd/>
          </a:ln>
        </p:spPr>
      </p:pic>
      <p:sp>
        <p:nvSpPr>
          <p:cNvPr id="5" name="Rectangle 4"/>
          <p:cNvSpPr/>
          <p:nvPr/>
        </p:nvSpPr>
        <p:spPr>
          <a:xfrm>
            <a:off x="3941036" y="5923689"/>
            <a:ext cx="4953000" cy="400110"/>
          </a:xfrm>
          <a:prstGeom prst="rect">
            <a:avLst/>
          </a:prstGeom>
        </p:spPr>
        <p:txBody>
          <a:bodyPr wrap="square">
            <a:spAutoFit/>
          </a:bodyPr>
          <a:lstStyle/>
          <a:p>
            <a:r>
              <a:rPr lang="en-US" sz="1000" u="sng" dirty="0">
                <a:hlinkClick r:id="rId5"/>
              </a:rPr>
              <a:t>http://trendsupdates.com/ram%E2%80%99s-project-surya-replaces-biomass-fuels-with-solar-cookers</a:t>
            </a:r>
            <a:r>
              <a:rPr lang="en-US" sz="1000" u="sng" dirty="0" smtClean="0">
                <a:hlinkClick r:id="rId5"/>
              </a:rPr>
              <a:t>/</a:t>
            </a:r>
            <a:endParaRPr lang="en-US" sz="1000" dirty="0"/>
          </a:p>
        </p:txBody>
      </p:sp>
      <p:sp>
        <p:nvSpPr>
          <p:cNvPr id="7" name="Rectangle 6"/>
          <p:cNvSpPr/>
          <p:nvPr/>
        </p:nvSpPr>
        <p:spPr>
          <a:xfrm>
            <a:off x="245335" y="6008328"/>
            <a:ext cx="3338380" cy="230832"/>
          </a:xfrm>
          <a:prstGeom prst="rect">
            <a:avLst/>
          </a:prstGeom>
        </p:spPr>
        <p:txBody>
          <a:bodyPr wrap="square">
            <a:spAutoFit/>
          </a:bodyPr>
          <a:lstStyle/>
          <a:p>
            <a:r>
              <a:rPr lang="en-US" sz="900" dirty="0">
                <a:hlinkClick r:id="rId6"/>
              </a:rPr>
              <a:t>http://</a:t>
            </a:r>
            <a:r>
              <a:rPr lang="en-US" sz="900" dirty="0" smtClean="0">
                <a:hlinkClick r:id="rId6"/>
              </a:rPr>
              <a:t>energy.gov/energysaver/passive-solar-home-design</a:t>
            </a:r>
            <a:endParaRPr lang="en-US" dirty="0"/>
          </a:p>
        </p:txBody>
      </p:sp>
    </p:spTree>
    <p:extLst>
      <p:ext uri="{BB962C8B-B14F-4D97-AF65-F5344CB8AC3E}">
        <p14:creationId xmlns:p14="http://schemas.microsoft.com/office/powerpoint/2010/main" val="256922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639</TotalTime>
  <Words>588</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Energy and Environment Solar Energy</vt:lpstr>
      <vt:lpstr>Introduction of Terms and Units</vt:lpstr>
      <vt:lpstr>Electricity</vt:lpstr>
      <vt:lpstr>Generating Electricity</vt:lpstr>
      <vt:lpstr>Incident Solar Energy</vt:lpstr>
      <vt:lpstr>Mass loss of Sun</vt:lpstr>
      <vt:lpstr>About the Sun: Solar Constant</vt:lpstr>
      <vt:lpstr>Solar Radiation </vt:lpstr>
      <vt:lpstr>Passive Solar Heating &amp;  Solar Cooker</vt:lpstr>
      <vt:lpstr>n-TYPE AND p-TYPE SEMICONDUCTORS </vt:lpstr>
      <vt:lpstr>THE SEMICONDUCTOR DIODE</vt:lpstr>
      <vt:lpstr>Forward and Reverse Bias</vt:lpstr>
      <vt:lpstr>The current-versus-voltage characteristics of a typical p-n junction diode </vt:lpstr>
      <vt:lpstr>LED, light-emitting diode </vt:lpstr>
      <vt:lpstr>The photovoltaic effect</vt:lpstr>
      <vt:lpstr>SOLAR CELLS</vt:lpstr>
      <vt:lpstr>Digital Multimeter</vt:lpstr>
      <vt:lpstr>Measuring the properties of a solar panel</vt:lpstr>
      <vt:lpstr>Applications</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23.5. Semiconductor Devices</dc:title>
  <dc:creator>mahesp</dc:creator>
  <cp:lastModifiedBy>Maheswaranathan, Ponn</cp:lastModifiedBy>
  <cp:revision>32</cp:revision>
  <dcterms:created xsi:type="dcterms:W3CDTF">2005-03-08T17:32:38Z</dcterms:created>
  <dcterms:modified xsi:type="dcterms:W3CDTF">2016-02-12T21:06:17Z</dcterms:modified>
</cp:coreProperties>
</file>