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64" r:id="rId2"/>
    <p:sldId id="263" r:id="rId3"/>
    <p:sldId id="260" r:id="rId4"/>
    <p:sldId id="266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DE69A-166C-40E8-87BA-BDE6CA53023C}" type="datetimeFigureOut">
              <a:rPr lang="en-US" smtClean="0"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A4B9-BB56-4EBA-AD9C-3B2C33B997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6F5EB-F598-4C6F-A27F-9FEBA12590D8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78DDF-8B60-4C2B-B9F5-D48D342BAB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D:\PhsH\media\content\main\graphics\illustr\ch16\fig16_20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mazing-space.stsci.edu/resources/explorations/light/ems-frame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eyscientific.com/" TargetMode="External"/><Relationship Id="rId13" Type="http://schemas.openxmlformats.org/officeDocument/2006/relationships/hyperlink" Target="http://www.arborsci.com/" TargetMode="External"/><Relationship Id="rId3" Type="http://schemas.openxmlformats.org/officeDocument/2006/relationships/hyperlink" Target="http://www.discoveryeducation.com/search/page/k-5/science/-/-/index.cfm?campaign=flyout_teachers_k5_science" TargetMode="External"/><Relationship Id="rId7" Type="http://schemas.openxmlformats.org/officeDocument/2006/relationships/hyperlink" Target="http://www.cynmar.com/home.aspx" TargetMode="External"/><Relationship Id="rId12" Type="http://schemas.openxmlformats.org/officeDocument/2006/relationships/hyperlink" Target="http://www.teachersource.com/" TargetMode="External"/><Relationship Id="rId2" Type="http://schemas.openxmlformats.org/officeDocument/2006/relationships/hyperlink" Target="http://www.strangematterexhibi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pja.com/" TargetMode="External"/><Relationship Id="rId11" Type="http://schemas.openxmlformats.org/officeDocument/2006/relationships/hyperlink" Target="http://www.a3bs.com/" TargetMode="External"/><Relationship Id="rId5" Type="http://schemas.openxmlformats.org/officeDocument/2006/relationships/hyperlink" Target="http://www.mcps.k12.mt.us/portal/Staff/Libraries/K5ScienceResources/tabid/323/Default.aspx" TargetMode="External"/><Relationship Id="rId10" Type="http://schemas.openxmlformats.org/officeDocument/2006/relationships/hyperlink" Target="http://www.sargentwelch.com/" TargetMode="External"/><Relationship Id="rId4" Type="http://schemas.openxmlformats.org/officeDocument/2006/relationships/hyperlink" Target="http://faculty.washington.edu/chudler/chsense.html" TargetMode="External"/><Relationship Id="rId9" Type="http://schemas.openxmlformats.org/officeDocument/2006/relationships/hyperlink" Target="http://www.pasc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5"/>
            <a:ext cx="8229600" cy="893685"/>
          </a:xfrm>
        </p:spPr>
        <p:txBody>
          <a:bodyPr>
            <a:normAutofit/>
          </a:bodyPr>
          <a:lstStyle/>
          <a:p>
            <a:r>
              <a:rPr lang="en-US" sz="4000" dirty="0"/>
              <a:t>Light and Electricity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1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Standard 4-5</a:t>
            </a:r>
            <a:r>
              <a:rPr lang="en-US" b="1" dirty="0" smtClean="0"/>
              <a:t>:  </a:t>
            </a:r>
            <a:r>
              <a:rPr lang="en-US" dirty="0" smtClean="0"/>
              <a:t>The </a:t>
            </a:r>
            <a:r>
              <a:rPr lang="en-US" dirty="0"/>
              <a:t>student will demonstrate an understanding of the properties of light and electricity. (Physical Science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4-5.1 Summarize </a:t>
            </a:r>
            <a:r>
              <a:rPr lang="en-US" dirty="0"/>
              <a:t>the basic properties of light (including brightness and colors).</a:t>
            </a:r>
          </a:p>
          <a:p>
            <a:pPr lvl="2"/>
            <a:r>
              <a:rPr lang="en-US" dirty="0" smtClean="0"/>
              <a:t>4-5.2 Illustrate </a:t>
            </a:r>
            <a:r>
              <a:rPr lang="en-US" dirty="0"/>
              <a:t>the fact that light, as a form of energy, is made up of many different colors. </a:t>
            </a:r>
            <a:r>
              <a:rPr lang="en-US" dirty="0" smtClean="0"/>
              <a:t> (Use a diffraction grating) </a:t>
            </a:r>
            <a:endParaRPr lang="en-US" dirty="0"/>
          </a:p>
          <a:p>
            <a:r>
              <a:rPr lang="en-US" dirty="0" smtClean="0"/>
              <a:t>	4-5.3 Summarize </a:t>
            </a:r>
            <a:r>
              <a:rPr lang="en-US" dirty="0"/>
              <a:t>how light </a:t>
            </a:r>
            <a:r>
              <a:rPr lang="en-US" dirty="0" smtClean="0"/>
              <a:t>travels: Evidence for light to travel through vacuum. </a:t>
            </a:r>
          </a:p>
          <a:p>
            <a:pPr lvl="2"/>
            <a:endParaRPr lang="en-US" dirty="0" smtClean="0"/>
          </a:p>
        </p:txBody>
      </p:sp>
      <p:pic>
        <p:nvPicPr>
          <p:cNvPr id="5" name="Picture 4" descr="D:\PhsH\media\content\main\graphics\illustr\ch16\fig16_20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81000" y="3962400"/>
            <a:ext cx="4905375" cy="25622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33400" y="2667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 smtClean="0">
                <a:hlinkClick r:id="rId4"/>
              </a:rPr>
              <a:t>http://amazing-space.stsci.edu/resources/explorations/light/ems-frames.html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5"/>
            <a:ext cx="8229600" cy="893685"/>
          </a:xfrm>
        </p:spPr>
        <p:txBody>
          <a:bodyPr>
            <a:normAutofit/>
          </a:bodyPr>
          <a:lstStyle/>
          <a:p>
            <a:r>
              <a:rPr lang="en-US" sz="4000" dirty="0"/>
              <a:t>Light and Electricity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1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Standard 4-5</a:t>
            </a:r>
            <a:r>
              <a:rPr lang="en-US" b="1" dirty="0" smtClean="0"/>
              <a:t>:  </a:t>
            </a:r>
            <a:r>
              <a:rPr lang="en-US" dirty="0" smtClean="0"/>
              <a:t>The </a:t>
            </a:r>
            <a:r>
              <a:rPr lang="en-US" dirty="0"/>
              <a:t>student will demonstrate an understanding of the properties of light and electricity. (Physical Science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4-5.5 Explain </a:t>
            </a:r>
            <a:r>
              <a:rPr lang="en-US" dirty="0"/>
              <a:t>how electricity, as a form of energy, can be transformed into other forms of energy (including light, heat, and sound). </a:t>
            </a:r>
            <a:endParaRPr lang="en-US" dirty="0" smtClean="0"/>
          </a:p>
          <a:p>
            <a:r>
              <a:rPr lang="en-US" dirty="0" smtClean="0"/>
              <a:t> 	 	Turn </a:t>
            </a:r>
            <a:r>
              <a:rPr lang="en-US" dirty="0"/>
              <a:t>on a light in a dark room and show what happens?</a:t>
            </a:r>
          </a:p>
          <a:p>
            <a:r>
              <a:rPr lang="en-US" dirty="0"/>
              <a:t> </a:t>
            </a:r>
            <a:r>
              <a:rPr lang="en-US" dirty="0" smtClean="0"/>
              <a:t>		       Explain </a:t>
            </a:r>
            <a:r>
              <a:rPr lang="en-US" dirty="0"/>
              <a:t>using the following:</a:t>
            </a:r>
            <a:br>
              <a:rPr lang="en-US" dirty="0"/>
            </a:br>
            <a:r>
              <a:rPr lang="en-US" dirty="0"/>
              <a:t>                </a:t>
            </a:r>
            <a:r>
              <a:rPr lang="en-US" dirty="0" smtClean="0"/>
              <a:t>			1</a:t>
            </a:r>
            <a:r>
              <a:rPr lang="en-US" dirty="0"/>
              <a:t>. Use energy transformations…..light, heat, etc</a:t>
            </a:r>
            <a:r>
              <a:rPr lang="en-US" dirty="0" smtClean="0"/>
              <a:t>..</a:t>
            </a:r>
            <a:br>
              <a:rPr lang="en-US" dirty="0" smtClean="0"/>
            </a:br>
            <a:r>
              <a:rPr lang="en-US" dirty="0" smtClean="0"/>
              <a:t>			2. Do </a:t>
            </a:r>
            <a:r>
              <a:rPr lang="en-US" dirty="0"/>
              <a:t>a demo with light bulb, wire, and a battery to light a bulb</a:t>
            </a:r>
            <a:r>
              <a:rPr lang="en-US" dirty="0" smtClean="0"/>
              <a:t>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	Bouncing Ball Experiment:</a:t>
            </a:r>
            <a:endParaRPr lang="en-US" sz="1600" dirty="0"/>
          </a:p>
          <a:p>
            <a:pPr lvl="2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ENERGY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0" y="1005840"/>
          <a:ext cx="6096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Process/Device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Initial form of energy</a:t>
                      </a:r>
                      <a:endParaRPr lang="en-US" sz="18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Final form of energy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Falling object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Photosynthesis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Light bulb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Electric motor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Electric generator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Solar still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Photovoltaic cell (solar cell)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During friction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Using a battery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Charging a battery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 a microphone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In a loudspeaker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In a nuclear reactor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066800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Energy comes in many forms.</a:t>
            </a:r>
            <a:br>
              <a:rPr lang="en-US" dirty="0" smtClean="0"/>
            </a:br>
            <a:r>
              <a:rPr lang="en-US" dirty="0" smtClean="0"/>
              <a:t>Write down forms of Energy below: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381000"/>
            <a:ext cx="46008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Energy Transformations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15"/>
            <a:ext cx="8229600" cy="893685"/>
          </a:xfrm>
        </p:spPr>
        <p:txBody>
          <a:bodyPr>
            <a:normAutofit/>
          </a:bodyPr>
          <a:lstStyle/>
          <a:p>
            <a:r>
              <a:rPr lang="en-US" sz="4000" dirty="0"/>
              <a:t>Light and Electricity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838201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Standard 4-5</a:t>
            </a:r>
            <a:r>
              <a:rPr lang="en-US" b="1" dirty="0" smtClean="0"/>
              <a:t>:  </a:t>
            </a:r>
            <a:r>
              <a:rPr lang="en-US" dirty="0" smtClean="0"/>
              <a:t>The </a:t>
            </a:r>
            <a:r>
              <a:rPr lang="en-US" dirty="0"/>
              <a:t>student will demonstrate an understanding of the properties of light and electricity. (Physical Science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4-5.6 Summarize </a:t>
            </a:r>
            <a:r>
              <a:rPr lang="en-US" dirty="0"/>
              <a:t>the functions of the components of complete circuits (including wire, switch, battery, and light bulb).</a:t>
            </a:r>
          </a:p>
          <a:p>
            <a:pPr lvl="2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4-5.7 Illustrate </a:t>
            </a:r>
            <a:r>
              <a:rPr lang="en-US" dirty="0"/>
              <a:t>the path of electric current in series and parallel circuits. </a:t>
            </a:r>
          </a:p>
          <a:p>
            <a:r>
              <a:rPr lang="en-US" dirty="0" smtClean="0"/>
              <a:t>	</a:t>
            </a:r>
          </a:p>
          <a:p>
            <a:r>
              <a:rPr lang="en-US" dirty="0"/>
              <a:t>	</a:t>
            </a:r>
            <a:r>
              <a:rPr lang="en-US" dirty="0" smtClean="0"/>
              <a:t>4-5.8 Classify </a:t>
            </a:r>
            <a:r>
              <a:rPr lang="en-US" dirty="0"/>
              <a:t>materials as either conductors or insulators of electricity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 descr="http://edugen.wiley.com/edugen/courses/crs2936/rc/bloomfield8994c10/w0166-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447800"/>
            <a:ext cx="5257800" cy="2038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38742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http://www.strangematterexhibit.com/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http://www.discoveryeducation.com/search/page/k-5/science/-/-/index.cfm?campaign=flyout_teachers_k5_science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743200"/>
            <a:ext cx="533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http://faculty.washington.edu/chudler/chsense.html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327660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http://www.mcps.k12.mt.us/portal/Staff/Libraries/K5ScienceResources/tabid/323/Default.aspx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4419600"/>
          <a:ext cx="3949065" cy="2193862"/>
        </p:xfrm>
        <a:graphic>
          <a:graphicData uri="http://schemas.openxmlformats.org/drawingml/2006/table">
            <a:tbl>
              <a:tblPr/>
              <a:tblGrid>
                <a:gridCol w="3949065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6"/>
                        </a:rPr>
                        <a:t>http://www.mpja.com/</a:t>
                      </a:r>
                      <a:r>
                        <a:rPr lang="en-US" sz="1400" dirty="0">
                          <a:latin typeface="Calibri"/>
                        </a:rPr>
                        <a:t>            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http://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  <a:hlinkClick r:id="rId7"/>
                        </a:rPr>
                        <a:t>www.cynmar.com/home.aspx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</a:rPr>
                        <a:t/>
                      </a:r>
                      <a:b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</a:rPr>
                      </a:b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http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8"/>
                        </a:rPr>
                        <a:t>://www.freyscientific.com/</a:t>
                      </a:r>
                      <a:r>
                        <a:rPr lang="en-US" sz="1400" dirty="0">
                          <a:latin typeface="Calibri"/>
                        </a:rPr>
                        <a:t>         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9"/>
                        </a:rPr>
                        <a:t>http://www.pasco.com/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10"/>
                        </a:rPr>
                        <a:t>http://www.sargentwelch.com/</a:t>
                      </a:r>
                      <a:r>
                        <a:rPr lang="en-US" sz="1400" dirty="0">
                          <a:latin typeface="Calibri"/>
                        </a:rPr>
                        <a:t>        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11"/>
                        </a:rPr>
                        <a:t>http://www.a3bs.com/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12"/>
                        </a:rPr>
                        <a:t>http://www.teachersource.com/</a:t>
                      </a:r>
                      <a:r>
                        <a:rPr lang="en-US" sz="1400" dirty="0">
                          <a:latin typeface="Calibri"/>
                        </a:rPr>
                        <a:t>      </a:t>
                      </a:r>
                      <a:r>
                        <a:rPr lang="en-US" sz="1400" u="sng" dirty="0">
                          <a:solidFill>
                            <a:srgbClr val="0000FF"/>
                          </a:solidFill>
                          <a:latin typeface="Calibri"/>
                          <a:hlinkClick r:id="rId13"/>
                        </a:rPr>
                        <a:t>http://www.arborsci.com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  <a:hlinkClick r:id="rId13"/>
                        </a:rPr>
                        <a:t>/</a:t>
                      </a: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</a:rPr>
                        <a:t/>
                      </a:r>
                      <a:b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</a:rPr>
                      </a:br>
                      <a:r>
                        <a:rPr lang="en-US" sz="1400" u="sng" dirty="0" smtClean="0">
                          <a:solidFill>
                            <a:srgbClr val="0000FF"/>
                          </a:solidFill>
                          <a:latin typeface="Calibri"/>
                        </a:rPr>
                        <a:t>http://www.carolina.com</a:t>
                      </a:r>
                      <a:endParaRPr lang="en-US" sz="1400" dirty="0"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4114800"/>
            <a:ext cx="1013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Vendors: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261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Light and Electricity</vt:lpstr>
      <vt:lpstr>Light and Electricity</vt:lpstr>
      <vt:lpstr>ENERGY</vt:lpstr>
      <vt:lpstr>Light and Electricity</vt:lpstr>
      <vt:lpstr>Useful Websites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Mithu</dc:creator>
  <cp:lastModifiedBy>mahesp</cp:lastModifiedBy>
  <cp:revision>24</cp:revision>
  <dcterms:created xsi:type="dcterms:W3CDTF">2011-07-15T20:14:55Z</dcterms:created>
  <dcterms:modified xsi:type="dcterms:W3CDTF">2011-07-19T12:49:21Z</dcterms:modified>
</cp:coreProperties>
</file>