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50" r:id="rId2"/>
    <p:sldId id="551" r:id="rId3"/>
    <p:sldId id="549" r:id="rId4"/>
    <p:sldId id="542" r:id="rId5"/>
    <p:sldId id="540" r:id="rId6"/>
    <p:sldId id="514" r:id="rId7"/>
    <p:sldId id="515" r:id="rId8"/>
    <p:sldId id="538" r:id="rId9"/>
    <p:sldId id="517" r:id="rId10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F6815"/>
    <a:srgbClr val="FF6600"/>
    <a:srgbClr val="FF0000"/>
    <a:srgbClr val="FFFF66"/>
    <a:srgbClr val="CC0099"/>
    <a:srgbClr val="009900"/>
    <a:srgbClr val="3333CC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7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A5EAB3F-DC1F-4CAC-8B2B-61BBBBB4A464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6F9CCF7-3867-4C5A-891F-479A88D3E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057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C45B8F23-E515-4F5D-80C3-36230CE4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38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43FB8A0-8DCE-459F-AD18-B5DAB237C872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9BD048F-28C0-4210-869A-81FCFD119166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F6008AD-B543-4453-9BF2-8C198EF73385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6F76CA3-D141-433B-BCA9-167E0CF222E4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0C38F74-679F-4F3F-9007-8022A9C2964F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8BC3-FCEF-4A9F-8556-07C8ABE1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4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2F08-3DBB-4593-9304-73F0EF719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4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2E7A2-68DD-4558-8E9D-10EB1D180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0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E7E8-55A2-467A-858A-8F663A44F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00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DC9C-474F-433E-B147-B089D57C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74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22573-F141-4AE1-96B7-E5AFC3AC7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1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3CEF-8C62-4CEA-A881-DCE58F03D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9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0C3B-630F-4FF4-9FCB-F94D90A9F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4249-4EEB-4FFB-AFCC-FC86B2A0F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0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F3472-3A4B-4D48-BDB6-C6FD3AB6C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33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DACA-7500-433A-A381-F519C65D2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0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98DD-63EA-4C21-8F45-D1D10C24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97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0800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273BA93-1A61-48F3-8605-E3DDDD1EE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3 -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inthrop.edu/abernathyz/" TargetMode="External"/><Relationship Id="rId2" Type="http://schemas.openxmlformats.org/officeDocument/2006/relationships/hyperlink" Target="http://bohr.winthrop.edu/faculty/mahes/link_to_webpages/personal/mah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orado.edu/physics/2000/applets/" TargetMode="External"/><Relationship Id="rId3" Type="http://schemas.openxmlformats.org/officeDocument/2006/relationships/hyperlink" Target="https://www.khanacademy.org/" TargetMode="External"/><Relationship Id="rId7" Type="http://schemas.openxmlformats.org/officeDocument/2006/relationships/hyperlink" Target="https://phet.colorado.edu/" TargetMode="External"/><Relationship Id="rId2" Type="http://schemas.openxmlformats.org/officeDocument/2006/relationships/hyperlink" Target="http://ocw.mit.edu/courses/materials-science-and-engineering/3-091sc-introduction-to-solid-state-chemistry-fall-2010/syllab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rott.physics.wisc.edu/wop.htm" TargetMode="External"/><Relationship Id="rId5" Type="http://schemas.openxmlformats.org/officeDocument/2006/relationships/hyperlink" Target="http://ocw.mit.edu/index.htm" TargetMode="External"/><Relationship Id="rId4" Type="http://schemas.openxmlformats.org/officeDocument/2006/relationships/hyperlink" Target="http://www.hippocampus.org/" TargetMode="External"/><Relationship Id="rId9" Type="http://schemas.openxmlformats.org/officeDocument/2006/relationships/hyperlink" Target="http://www.falstad.com/mathphysic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BSHhtzZeS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youtube.com/watch?v=4hlNi0jdoeQ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hyperlink" Target="http://members.shaw.ca/ron.blond/Vern.APPLET/index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8.AVI" TargetMode="External"/><Relationship Id="rId6" Type="http://schemas.openxmlformats.org/officeDocument/2006/relationships/hyperlink" Target="https://www.youtube.com/watch?v=CsnNbuqxGTk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10.AVI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Algebra and Physics Connections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Program for TEA fellows 2015</a:t>
            </a:r>
          </a:p>
          <a:p>
            <a:pPr algn="ctr"/>
            <a:r>
              <a:rPr lang="en-US" sz="3200" dirty="0" smtClean="0"/>
              <a:t>Feb. 19 &amp; March 5, 9:30 – 11:30 AM, Sims 207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286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pPr algn="ctr"/>
            <a:r>
              <a:rPr lang="en-US" sz="3600" dirty="0" smtClean="0"/>
              <a:t>BY</a:t>
            </a:r>
            <a:endParaRPr lang="en-US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3810000"/>
            <a:ext cx="456086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Ponn Maheswaranathan, PhD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Physics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Dept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Chem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/Physics/Geol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Winthrop University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Rock Hill SC 29733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Ph: 803-323-4940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Fax: 803-323-2246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http://bohr.winthrop.edu/faculty/mahes/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</a:b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link_to_webpages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/personal/mahes.html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3579" y="3533522"/>
            <a:ext cx="411042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Zachary Abernathy, PhD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Mathematics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Dept of Mathematics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Winthrop University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Rock Hill SC 29733 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Ph: 803-323-4605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3" tooltip="Faculty webpage"/>
              </a:rPr>
              <a:t>http://faculty.winthrop.edu/abernathyz/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3756726"/>
          </a:xfrm>
        </p:spPr>
        <p:txBody>
          <a:bodyPr>
            <a:normAutofit lnSpcReduction="10000"/>
          </a:bodyPr>
          <a:lstStyle/>
          <a:p>
            <a:r>
              <a:rPr lang="en-US" sz="2400" smtClean="0">
                <a:hlinkClick r:id="rId2"/>
              </a:rPr>
              <a:t>http://www.ptable.com/</a:t>
            </a:r>
          </a:p>
          <a:p>
            <a:r>
              <a:rPr lang="en-US" sz="2400" dirty="0" smtClean="0">
                <a:hlinkClick r:id="rId2"/>
              </a:rPr>
              <a:t>Solid State Chemistry at MIT</a:t>
            </a:r>
            <a:endParaRPr lang="en-US" sz="2400" dirty="0" smtClean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https://www.khanacademy.org/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http://www.hippocampus.org/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http://ocw.mit.edu/index.htm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http://sprott.physics.wisc.edu/wop.htm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https://phet.colorado.edu/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http://www.colorado.edu/physics/2000/applets/</a:t>
            </a:r>
            <a:endParaRPr lang="en-US" sz="2400" dirty="0" smtClean="0"/>
          </a:p>
          <a:p>
            <a:r>
              <a:rPr lang="en-US" sz="2400" dirty="0" smtClean="0">
                <a:hlinkClick r:id="rId9"/>
              </a:rPr>
              <a:t>http://www.falstad.com/mathphysics.html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47" y="0"/>
            <a:ext cx="8382000" cy="685800"/>
          </a:xfrm>
        </p:spPr>
        <p:txBody>
          <a:bodyPr/>
          <a:lstStyle/>
          <a:p>
            <a:r>
              <a:rPr lang="en-US" dirty="0" smtClean="0"/>
              <a:t>Atomic Bonding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09204" y="812469"/>
            <a:ext cx="6975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https://www.youtube.com/watch?v=jBSHhtzZeSA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30584" y="1602223"/>
            <a:ext cx="77764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Primary Bonding:</a:t>
            </a:r>
          </a:p>
          <a:p>
            <a:pPr marL="457200" indent="-457200">
              <a:buAutoNum type="arabicPeriod"/>
            </a:pPr>
            <a:r>
              <a:rPr lang="en-US" dirty="0" smtClean="0"/>
              <a:t>Ionic Bonding, non-directional</a:t>
            </a:r>
          </a:p>
          <a:p>
            <a:pPr marL="457200" indent="-457200">
              <a:buAutoNum type="arabicPeriod"/>
            </a:pPr>
            <a:r>
              <a:rPr lang="en-US" dirty="0" smtClean="0"/>
              <a:t>Metallic Bonding, non-directional </a:t>
            </a:r>
          </a:p>
          <a:p>
            <a:pPr marL="457200" indent="-457200">
              <a:buAutoNum type="arabicPeriod"/>
            </a:pPr>
            <a:r>
              <a:rPr lang="en-US" dirty="0" smtClean="0"/>
              <a:t>Covalent Bonding: strong, localized, and directional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Secondary Bonding (or Van </a:t>
            </a:r>
            <a:r>
              <a:rPr lang="en-US" dirty="0" err="1" smtClean="0"/>
              <a:t>der</a:t>
            </a:r>
            <a:r>
              <a:rPr lang="en-US" dirty="0" smtClean="0"/>
              <a:t> Waals bonding):</a:t>
            </a:r>
          </a:p>
          <a:p>
            <a:pPr marL="457200" indent="-457200">
              <a:buAutoNum type="arabicPeriod"/>
            </a:pPr>
            <a:r>
              <a:rPr lang="en-US" dirty="0" smtClean="0"/>
              <a:t>Induced dipole/induced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Permanent/induced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Permanent/Permanent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Hydrogen bonding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7EB7AF7-2011-4628-9B5B-4392BEB3A6E7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1295400"/>
            <a:ext cx="4021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Tend to be densely packed.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798638"/>
            <a:ext cx="4054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Reasons for dense packing: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12800" y="2209800"/>
            <a:ext cx="65373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 dirty="0"/>
              <a:t>- Typically, only one element is present, so all atomic</a:t>
            </a:r>
          </a:p>
          <a:p>
            <a:r>
              <a:rPr lang="en-US" altLang="en-US" sz="2200" dirty="0"/>
              <a:t>  radii are the same.</a:t>
            </a:r>
          </a:p>
          <a:p>
            <a:r>
              <a:rPr lang="en-US" altLang="en-US" sz="2200" dirty="0"/>
              <a:t>- Metallic bonding is not directional.</a:t>
            </a:r>
          </a:p>
          <a:p>
            <a:r>
              <a:rPr lang="en-US" altLang="en-US" sz="2200" dirty="0"/>
              <a:t>- Nearest neighbor distances tend to be small in</a:t>
            </a:r>
          </a:p>
          <a:p>
            <a:r>
              <a:rPr lang="en-US" altLang="en-US" sz="2200" dirty="0"/>
              <a:t>  order to lower bond energy.</a:t>
            </a:r>
          </a:p>
          <a:p>
            <a:r>
              <a:rPr lang="en-US" altLang="en-US" sz="2200" dirty="0"/>
              <a:t>- Electron cloud shields cores from each other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9113" y="4405313"/>
            <a:ext cx="5172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Have the simplest crystal structures.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74713" y="5014913"/>
            <a:ext cx="5297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333333"/>
                </a:solidFill>
              </a:rPr>
              <a:t>We will examine </a:t>
            </a:r>
            <a:r>
              <a:rPr lang="en-US" altLang="en-US" dirty="0" smtClean="0">
                <a:solidFill>
                  <a:srgbClr val="333333"/>
                </a:solidFill>
              </a:rPr>
              <a:t>two such </a:t>
            </a:r>
            <a:r>
              <a:rPr lang="en-US" altLang="en-US" dirty="0">
                <a:solidFill>
                  <a:srgbClr val="333333"/>
                </a:solidFill>
              </a:rPr>
              <a:t>structures...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28275" y="0"/>
            <a:ext cx="8382000" cy="685800"/>
          </a:xfrm>
        </p:spPr>
        <p:txBody>
          <a:bodyPr/>
          <a:lstStyle/>
          <a:p>
            <a:r>
              <a:rPr lang="en-US" altLang="en-US" dirty="0" smtClean="0"/>
              <a:t>Metallic Crystal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 descr="table_03_0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009" y="2315894"/>
            <a:ext cx="74072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table_03_01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9709" y="258494"/>
            <a:ext cx="565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43013" name="Picture 5" descr="A drawing of Avogadro with the Avogadro number or const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23" y="567002"/>
            <a:ext cx="2880765" cy="144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223" y="6344886"/>
            <a:ext cx="6748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Visit this </a:t>
            </a:r>
            <a:r>
              <a:rPr lang="en-US" sz="1200" u="sng" dirty="0" err="1">
                <a:hlinkClick r:id="rId6"/>
              </a:rPr>
              <a:t>vernier</a:t>
            </a:r>
            <a:r>
              <a:rPr lang="en-US" sz="1200" dirty="0"/>
              <a:t> web site and learn how to use a </a:t>
            </a:r>
            <a:r>
              <a:rPr lang="en-US" sz="1200" dirty="0" err="1"/>
              <a:t>vernier</a:t>
            </a:r>
            <a:r>
              <a:rPr lang="en-US" sz="1200" dirty="0"/>
              <a:t> caliper. </a:t>
            </a:r>
            <a:r>
              <a:rPr lang="en-US" sz="1200" u="sng" dirty="0">
                <a:hlinkClick r:id="rId7"/>
              </a:rPr>
              <a:t>http://www.youtube.com/watch?v=4hlNi0jdoeQ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2213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CD6204B-9799-4589-A6D6-860FA563A605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535613" y="2713038"/>
            <a:ext cx="25447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/>
              <a:t>•  Coordination # = 8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657975" y="5399088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33400" y="1219200"/>
            <a:ext cx="6545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Atoms touch each other along cube diagonals.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879475" y="1584325"/>
            <a:ext cx="581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center atom is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024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93984" y="122055"/>
            <a:ext cx="8715375" cy="685800"/>
          </a:xfrm>
        </p:spPr>
        <p:txBody>
          <a:bodyPr/>
          <a:lstStyle/>
          <a:p>
            <a:r>
              <a:rPr lang="en-US" altLang="en-US" dirty="0" smtClean="0"/>
              <a:t>Body Centered Cubic Structure (BCC)</a:t>
            </a: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459163" y="2273300"/>
            <a:ext cx="4875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Cr, W, Fe (</a:t>
            </a:r>
            <a:r>
              <a:rPr lang="en-US" altLang="en-US" sz="2000" dirty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dirty="0">
                <a:cs typeface="Times New Roman" pitchFamily="18" charset="0"/>
              </a:rPr>
              <a:t>), Tantalum, Molybdenum</a:t>
            </a:r>
          </a:p>
        </p:txBody>
      </p:sp>
      <p:pic>
        <p:nvPicPr>
          <p:cNvPr id="10249" name="Picture 17" descr="Figure_3_2a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514725"/>
            <a:ext cx="43624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Slide_3_8.AVI" descr="/Users/davidrethwisch/Documents/Callister/8th Edition/8e Powerpoints/3e Powerpoints 10_26_09/Slide_3_8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775" y="2679700"/>
            <a:ext cx="33972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252788" y="5924550"/>
            <a:ext cx="5118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2 atoms/unit cell:  1 center + 8 corners x 1/8</a:t>
            </a: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45561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0253" name="Rectangle 7"/>
          <p:cNvSpPr>
            <a:spLocks noChangeArrowheads="1"/>
          </p:cNvSpPr>
          <p:nvPr/>
        </p:nvSpPr>
        <p:spPr bwMode="auto">
          <a:xfrm>
            <a:off x="82550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810" y="828653"/>
            <a:ext cx="7808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www.youtube.com/watch?v=CsnNbuqxGTk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543D74B-5376-48A9-90DA-5EAD23CD795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Density:  BCC</a:t>
            </a:r>
          </a:p>
        </p:txBody>
      </p:sp>
      <p:sp>
        <p:nvSpPr>
          <p:cNvPr id="11268" name="Oval 15"/>
          <p:cNvSpPr>
            <a:spLocks noChangeArrowheads="1"/>
          </p:cNvSpPr>
          <p:nvPr/>
        </p:nvSpPr>
        <p:spPr bwMode="auto">
          <a:xfrm>
            <a:off x="4710113" y="250825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Oval 16"/>
          <p:cNvSpPr>
            <a:spLocks noChangeArrowheads="1"/>
          </p:cNvSpPr>
          <p:nvPr/>
        </p:nvSpPr>
        <p:spPr bwMode="auto">
          <a:xfrm>
            <a:off x="5505450" y="1952625"/>
            <a:ext cx="977900" cy="928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0" name="Oval 17"/>
          <p:cNvSpPr>
            <a:spLocks noChangeArrowheads="1"/>
          </p:cNvSpPr>
          <p:nvPr/>
        </p:nvSpPr>
        <p:spPr bwMode="auto">
          <a:xfrm>
            <a:off x="6300788" y="140970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6802438" y="2225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i="1">
                <a:latin typeface="Intergraph ANSI" pitchFamily="34" charset="0"/>
              </a:rPr>
              <a:t>a</a:t>
            </a:r>
          </a:p>
        </p:txBody>
      </p:sp>
      <p:sp>
        <p:nvSpPr>
          <p:cNvPr id="11272" name="Freeform 24"/>
          <p:cNvSpPr>
            <a:spLocks/>
          </p:cNvSpPr>
          <p:nvPr/>
        </p:nvSpPr>
        <p:spPr bwMode="auto">
          <a:xfrm>
            <a:off x="5581650" y="1941513"/>
            <a:ext cx="185738" cy="617537"/>
          </a:xfrm>
          <a:custGeom>
            <a:avLst/>
            <a:gdLst>
              <a:gd name="T0" fmla="*/ 0 w 128"/>
              <a:gd name="T1" fmla="*/ 0 h 448"/>
              <a:gd name="T2" fmla="*/ 2147483647 w 128"/>
              <a:gd name="T3" fmla="*/ 2147483647 h 448"/>
              <a:gd name="T4" fmla="*/ 2147483647 w 128"/>
              <a:gd name="T5" fmla="*/ 2147483647 h 448"/>
              <a:gd name="T6" fmla="*/ 0 60000 65536"/>
              <a:gd name="T7" fmla="*/ 0 60000 65536"/>
              <a:gd name="T8" fmla="*/ 0 60000 65536"/>
              <a:gd name="T9" fmla="*/ 0 w 128"/>
              <a:gd name="T10" fmla="*/ 0 h 448"/>
              <a:gd name="T11" fmla="*/ 128 w 1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448">
                <a:moveTo>
                  <a:pt x="0" y="0"/>
                </a:moveTo>
                <a:cubicBezTo>
                  <a:pt x="3" y="104"/>
                  <a:pt x="6" y="208"/>
                  <a:pt x="27" y="283"/>
                </a:cubicBezTo>
                <a:cubicBezTo>
                  <a:pt x="48" y="358"/>
                  <a:pt x="88" y="403"/>
                  <a:pt x="128" y="44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4" name="Group 81"/>
          <p:cNvGrpSpPr>
            <a:grpSpLocks/>
          </p:cNvGrpSpPr>
          <p:nvPr/>
        </p:nvGrpSpPr>
        <p:grpSpPr bwMode="auto">
          <a:xfrm>
            <a:off x="4084638" y="3665538"/>
            <a:ext cx="3336925" cy="776287"/>
            <a:chOff x="2573" y="2309"/>
            <a:chExt cx="2102" cy="489"/>
          </a:xfrm>
        </p:grpSpPr>
        <p:sp>
          <p:nvSpPr>
            <p:cNvPr id="11362" name="Rectangle 29"/>
            <p:cNvSpPr>
              <a:spLocks noChangeArrowheads="1"/>
            </p:cNvSpPr>
            <p:nvPr/>
          </p:nvSpPr>
          <p:spPr bwMode="auto">
            <a:xfrm>
              <a:off x="3044" y="2539"/>
              <a:ext cx="11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length = 4</a:t>
              </a:r>
              <a:r>
                <a:rPr lang="en-US" altLang="en-US" i="1">
                  <a:solidFill>
                    <a:srgbClr val="663300"/>
                  </a:solidFill>
                </a:rPr>
                <a:t>R</a:t>
              </a:r>
              <a:r>
                <a:rPr lang="en-US" altLang="en-US">
                  <a:solidFill>
                    <a:srgbClr val="663300"/>
                  </a:solidFill>
                </a:rPr>
                <a:t> =</a:t>
              </a:r>
              <a:endParaRPr lang="en-US" altLang="en-US"/>
            </a:p>
          </p:txBody>
        </p:sp>
        <p:sp>
          <p:nvSpPr>
            <p:cNvPr id="11363" name="Rectangle 33"/>
            <p:cNvSpPr>
              <a:spLocks noChangeArrowheads="1"/>
            </p:cNvSpPr>
            <p:nvPr/>
          </p:nvSpPr>
          <p:spPr bwMode="auto">
            <a:xfrm>
              <a:off x="2573" y="2309"/>
              <a:ext cx="2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Close-packed directions:</a:t>
              </a:r>
              <a:endParaRPr lang="en-US" altLang="en-US"/>
            </a:p>
          </p:txBody>
        </p:sp>
        <p:grpSp>
          <p:nvGrpSpPr>
            <p:cNvPr id="11364" name="Group 79"/>
            <p:cNvGrpSpPr>
              <a:grpSpLocks/>
            </p:cNvGrpSpPr>
            <p:nvPr/>
          </p:nvGrpSpPr>
          <p:grpSpPr bwMode="auto">
            <a:xfrm>
              <a:off x="4250" y="2510"/>
              <a:ext cx="385" cy="288"/>
              <a:chOff x="4250" y="2510"/>
              <a:chExt cx="385" cy="288"/>
            </a:xfrm>
          </p:grpSpPr>
          <p:sp>
            <p:nvSpPr>
              <p:cNvPr id="11365" name="Freeform 28"/>
              <p:cNvSpPr>
                <a:spLocks/>
              </p:cNvSpPr>
              <p:nvPr/>
            </p:nvSpPr>
            <p:spPr bwMode="auto">
              <a:xfrm>
                <a:off x="4250" y="2556"/>
                <a:ext cx="176" cy="184"/>
              </a:xfrm>
              <a:custGeom>
                <a:avLst/>
                <a:gdLst>
                  <a:gd name="T0" fmla="*/ 0 w 176"/>
                  <a:gd name="T1" fmla="*/ 112 h 184"/>
                  <a:gd name="T2" fmla="*/ 24 w 176"/>
                  <a:gd name="T3" fmla="*/ 184 h 184"/>
                  <a:gd name="T4" fmla="*/ 40 w 176"/>
                  <a:gd name="T5" fmla="*/ 0 h 184"/>
                  <a:gd name="T6" fmla="*/ 176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12"/>
                    </a:moveTo>
                    <a:lnTo>
                      <a:pt x="24" y="184"/>
                    </a:lnTo>
                    <a:lnTo>
                      <a:pt x="40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6" name="Rectangle 78"/>
              <p:cNvSpPr>
                <a:spLocks noChangeArrowheads="1"/>
              </p:cNvSpPr>
              <p:nvPr/>
            </p:nvSpPr>
            <p:spPr bwMode="auto">
              <a:xfrm>
                <a:off x="4252" y="251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3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1276" name="Group 145"/>
          <p:cNvGrpSpPr>
            <a:grpSpLocks/>
          </p:cNvGrpSpPr>
          <p:nvPr/>
        </p:nvGrpSpPr>
        <p:grpSpPr bwMode="auto">
          <a:xfrm>
            <a:off x="126206" y="800100"/>
            <a:ext cx="3873500" cy="3810000"/>
            <a:chOff x="96" y="672"/>
            <a:chExt cx="2440" cy="2400"/>
          </a:xfrm>
        </p:grpSpPr>
        <p:grpSp>
          <p:nvGrpSpPr>
            <p:cNvPr id="11297" name="Group 84"/>
            <p:cNvGrpSpPr>
              <a:grpSpLocks noChangeAspect="1"/>
            </p:cNvGrpSpPr>
            <p:nvPr/>
          </p:nvGrpSpPr>
          <p:grpSpPr bwMode="auto">
            <a:xfrm>
              <a:off x="96" y="672"/>
              <a:ext cx="2440" cy="2400"/>
              <a:chOff x="96" y="672"/>
              <a:chExt cx="2440" cy="2400"/>
            </a:xfrm>
          </p:grpSpPr>
          <p:sp>
            <p:nvSpPr>
              <p:cNvPr id="11301" name="AutoShape 83"/>
              <p:cNvSpPr>
                <a:spLocks noChangeAspect="1" noChangeArrowheads="1" noTextEdit="1"/>
              </p:cNvSpPr>
              <p:nvPr/>
            </p:nvSpPr>
            <p:spPr bwMode="auto">
              <a:xfrm>
                <a:off x="96" y="672"/>
                <a:ext cx="2440" cy="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1302" name="Picture 8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792"/>
                <a:ext cx="2184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303" name="Group 101"/>
              <p:cNvGrpSpPr>
                <a:grpSpLocks/>
              </p:cNvGrpSpPr>
              <p:nvPr/>
            </p:nvGrpSpPr>
            <p:grpSpPr bwMode="auto">
              <a:xfrm>
                <a:off x="544" y="1336"/>
                <a:ext cx="1672" cy="928"/>
                <a:chOff x="544" y="1336"/>
                <a:chExt cx="1672" cy="928"/>
              </a:xfrm>
            </p:grpSpPr>
            <p:sp>
              <p:nvSpPr>
                <p:cNvPr id="11347" name="Freeform 86"/>
                <p:cNvSpPr>
                  <a:spLocks/>
                </p:cNvSpPr>
                <p:nvPr/>
              </p:nvSpPr>
              <p:spPr bwMode="auto">
                <a:xfrm>
                  <a:off x="544" y="2176"/>
                  <a:ext cx="112" cy="88"/>
                </a:xfrm>
                <a:custGeom>
                  <a:avLst/>
                  <a:gdLst>
                    <a:gd name="T0" fmla="*/ 0 w 112"/>
                    <a:gd name="T1" fmla="*/ 88 h 88"/>
                    <a:gd name="T2" fmla="*/ 72 w 112"/>
                    <a:gd name="T3" fmla="*/ 0 h 88"/>
                    <a:gd name="T4" fmla="*/ 64 w 112"/>
                    <a:gd name="T5" fmla="*/ 56 h 88"/>
                    <a:gd name="T6" fmla="*/ 112 w 112"/>
                    <a:gd name="T7" fmla="*/ 72 h 88"/>
                    <a:gd name="T8" fmla="*/ 0 w 112"/>
                    <a:gd name="T9" fmla="*/ 8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8"/>
                      </a:moveTo>
                      <a:lnTo>
                        <a:pt x="72" y="0"/>
                      </a:lnTo>
                      <a:lnTo>
                        <a:pt x="64" y="56"/>
                      </a:lnTo>
                      <a:lnTo>
                        <a:pt x="112" y="72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8" name="Freeform 87"/>
                <p:cNvSpPr>
                  <a:spLocks/>
                </p:cNvSpPr>
                <p:nvPr/>
              </p:nvSpPr>
              <p:spPr bwMode="auto">
                <a:xfrm>
                  <a:off x="2104" y="1336"/>
                  <a:ext cx="112" cy="88"/>
                </a:xfrm>
                <a:custGeom>
                  <a:avLst/>
                  <a:gdLst>
                    <a:gd name="T0" fmla="*/ 112 w 112"/>
                    <a:gd name="T1" fmla="*/ 0 h 88"/>
                    <a:gd name="T2" fmla="*/ 40 w 112"/>
                    <a:gd name="T3" fmla="*/ 88 h 88"/>
                    <a:gd name="T4" fmla="*/ 48 w 112"/>
                    <a:gd name="T5" fmla="*/ 32 h 88"/>
                    <a:gd name="T6" fmla="*/ 0 w 112"/>
                    <a:gd name="T7" fmla="*/ 16 h 88"/>
                    <a:gd name="T8" fmla="*/ 112 w 112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112" y="0"/>
                      </a:moveTo>
                      <a:lnTo>
                        <a:pt x="40" y="88"/>
                      </a:lnTo>
                      <a:lnTo>
                        <a:pt x="48" y="32"/>
                      </a:lnTo>
                      <a:lnTo>
                        <a:pt x="0" y="1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Freeform 88"/>
                <p:cNvSpPr>
                  <a:spLocks/>
                </p:cNvSpPr>
                <p:nvPr/>
              </p:nvSpPr>
              <p:spPr bwMode="auto">
                <a:xfrm>
                  <a:off x="600" y="2192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Freeform 89"/>
                <p:cNvSpPr>
                  <a:spLocks/>
                </p:cNvSpPr>
                <p:nvPr/>
              </p:nvSpPr>
              <p:spPr bwMode="auto">
                <a:xfrm>
                  <a:off x="728" y="212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Freeform 90"/>
                <p:cNvSpPr>
                  <a:spLocks/>
                </p:cNvSpPr>
                <p:nvPr/>
              </p:nvSpPr>
              <p:spPr bwMode="auto">
                <a:xfrm>
                  <a:off x="848" y="204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2" name="Freeform 91"/>
                <p:cNvSpPr>
                  <a:spLocks/>
                </p:cNvSpPr>
                <p:nvPr/>
              </p:nvSpPr>
              <p:spPr bwMode="auto">
                <a:xfrm>
                  <a:off x="976" y="1976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Freeform 92"/>
                <p:cNvSpPr>
                  <a:spLocks/>
                </p:cNvSpPr>
                <p:nvPr/>
              </p:nvSpPr>
              <p:spPr bwMode="auto">
                <a:xfrm>
                  <a:off x="1104" y="1904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Freeform 93"/>
                <p:cNvSpPr>
                  <a:spLocks/>
                </p:cNvSpPr>
                <p:nvPr/>
              </p:nvSpPr>
              <p:spPr bwMode="auto">
                <a:xfrm>
                  <a:off x="1232" y="1840"/>
                  <a:ext cx="80" cy="56"/>
                </a:xfrm>
                <a:custGeom>
                  <a:avLst/>
                  <a:gdLst>
                    <a:gd name="T0" fmla="*/ 0 w 80"/>
                    <a:gd name="T1" fmla="*/ 32 h 56"/>
                    <a:gd name="T2" fmla="*/ 56 w 80"/>
                    <a:gd name="T3" fmla="*/ 0 h 56"/>
                    <a:gd name="T4" fmla="*/ 80 w 80"/>
                    <a:gd name="T5" fmla="*/ 24 h 56"/>
                    <a:gd name="T6" fmla="*/ 24 w 80"/>
                    <a:gd name="T7" fmla="*/ 56 h 56"/>
                    <a:gd name="T8" fmla="*/ 0 w 80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56"/>
                    <a:gd name="T17" fmla="*/ 80 w 80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56">
                      <a:moveTo>
                        <a:pt x="0" y="32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Freeform 94"/>
                <p:cNvSpPr>
                  <a:spLocks/>
                </p:cNvSpPr>
                <p:nvPr/>
              </p:nvSpPr>
              <p:spPr bwMode="auto">
                <a:xfrm>
                  <a:off x="1352" y="176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Freeform 95"/>
                <p:cNvSpPr>
                  <a:spLocks/>
                </p:cNvSpPr>
                <p:nvPr/>
              </p:nvSpPr>
              <p:spPr bwMode="auto">
                <a:xfrm>
                  <a:off x="1480" y="169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Freeform 96"/>
                <p:cNvSpPr>
                  <a:spLocks/>
                </p:cNvSpPr>
                <p:nvPr/>
              </p:nvSpPr>
              <p:spPr bwMode="auto">
                <a:xfrm>
                  <a:off x="1608" y="1624"/>
                  <a:ext cx="80" cy="64"/>
                </a:xfrm>
                <a:custGeom>
                  <a:avLst/>
                  <a:gdLst>
                    <a:gd name="T0" fmla="*/ 0 w 80"/>
                    <a:gd name="T1" fmla="*/ 40 h 64"/>
                    <a:gd name="T2" fmla="*/ 56 w 80"/>
                    <a:gd name="T3" fmla="*/ 0 h 64"/>
                    <a:gd name="T4" fmla="*/ 80 w 80"/>
                    <a:gd name="T5" fmla="*/ 24 h 64"/>
                    <a:gd name="T6" fmla="*/ 24 w 80"/>
                    <a:gd name="T7" fmla="*/ 64 h 64"/>
                    <a:gd name="T8" fmla="*/ 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0" y="40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8" name="Freeform 97"/>
                <p:cNvSpPr>
                  <a:spLocks/>
                </p:cNvSpPr>
                <p:nvPr/>
              </p:nvSpPr>
              <p:spPr bwMode="auto">
                <a:xfrm>
                  <a:off x="1728" y="156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Freeform 98"/>
                <p:cNvSpPr>
                  <a:spLocks/>
                </p:cNvSpPr>
                <p:nvPr/>
              </p:nvSpPr>
              <p:spPr bwMode="auto">
                <a:xfrm>
                  <a:off x="1856" y="148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Freeform 99"/>
                <p:cNvSpPr>
                  <a:spLocks/>
                </p:cNvSpPr>
                <p:nvPr/>
              </p:nvSpPr>
              <p:spPr bwMode="auto">
                <a:xfrm>
                  <a:off x="1984" y="141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Freeform 100"/>
                <p:cNvSpPr>
                  <a:spLocks/>
                </p:cNvSpPr>
                <p:nvPr/>
              </p:nvSpPr>
              <p:spPr bwMode="auto">
                <a:xfrm>
                  <a:off x="2104" y="1360"/>
                  <a:ext cx="64" cy="48"/>
                </a:xfrm>
                <a:custGeom>
                  <a:avLst/>
                  <a:gdLst>
                    <a:gd name="T0" fmla="*/ 0 w 64"/>
                    <a:gd name="T1" fmla="*/ 24 h 48"/>
                    <a:gd name="T2" fmla="*/ 40 w 64"/>
                    <a:gd name="T3" fmla="*/ 0 h 48"/>
                    <a:gd name="T4" fmla="*/ 64 w 64"/>
                    <a:gd name="T5" fmla="*/ 24 h 48"/>
                    <a:gd name="T6" fmla="*/ 24 w 64"/>
                    <a:gd name="T7" fmla="*/ 48 h 48"/>
                    <a:gd name="T8" fmla="*/ 0 w 64"/>
                    <a:gd name="T9" fmla="*/ 24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48"/>
                    <a:gd name="T17" fmla="*/ 64 w 6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48">
                      <a:moveTo>
                        <a:pt x="0" y="24"/>
                      </a:moveTo>
                      <a:lnTo>
                        <a:pt x="40" y="0"/>
                      </a:lnTo>
                      <a:lnTo>
                        <a:pt x="64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4" name="Group 116"/>
              <p:cNvGrpSpPr>
                <a:grpSpLocks/>
              </p:cNvGrpSpPr>
              <p:nvPr/>
            </p:nvGrpSpPr>
            <p:grpSpPr bwMode="auto">
              <a:xfrm>
                <a:off x="1240" y="968"/>
                <a:ext cx="312" cy="1784"/>
                <a:chOff x="1240" y="968"/>
                <a:chExt cx="312" cy="1784"/>
              </a:xfrm>
            </p:grpSpPr>
            <p:sp>
              <p:nvSpPr>
                <p:cNvPr id="11333" name="Freeform 102"/>
                <p:cNvSpPr>
                  <a:spLocks/>
                </p:cNvSpPr>
                <p:nvPr/>
              </p:nvSpPr>
              <p:spPr bwMode="auto">
                <a:xfrm>
                  <a:off x="1240" y="2640"/>
                  <a:ext cx="80" cy="112"/>
                </a:xfrm>
                <a:custGeom>
                  <a:avLst/>
                  <a:gdLst>
                    <a:gd name="T0" fmla="*/ 24 w 80"/>
                    <a:gd name="T1" fmla="*/ 112 h 112"/>
                    <a:gd name="T2" fmla="*/ 0 w 80"/>
                    <a:gd name="T3" fmla="*/ 0 h 112"/>
                    <a:gd name="T4" fmla="*/ 32 w 80"/>
                    <a:gd name="T5" fmla="*/ 40 h 112"/>
                    <a:gd name="T6" fmla="*/ 80 w 80"/>
                    <a:gd name="T7" fmla="*/ 16 h 112"/>
                    <a:gd name="T8" fmla="*/ 24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24" y="112"/>
                      </a:moveTo>
                      <a:lnTo>
                        <a:pt x="0" y="0"/>
                      </a:lnTo>
                      <a:lnTo>
                        <a:pt x="32" y="40"/>
                      </a:lnTo>
                      <a:lnTo>
                        <a:pt x="80" y="16"/>
                      </a:lnTo>
                      <a:lnTo>
                        <a:pt x="24" y="11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Freeform 103"/>
                <p:cNvSpPr>
                  <a:spLocks/>
                </p:cNvSpPr>
                <p:nvPr/>
              </p:nvSpPr>
              <p:spPr bwMode="auto">
                <a:xfrm>
                  <a:off x="1472" y="968"/>
                  <a:ext cx="80" cy="112"/>
                </a:xfrm>
                <a:custGeom>
                  <a:avLst/>
                  <a:gdLst>
                    <a:gd name="T0" fmla="*/ 56 w 80"/>
                    <a:gd name="T1" fmla="*/ 0 h 112"/>
                    <a:gd name="T2" fmla="*/ 80 w 80"/>
                    <a:gd name="T3" fmla="*/ 112 h 112"/>
                    <a:gd name="T4" fmla="*/ 48 w 80"/>
                    <a:gd name="T5" fmla="*/ 72 h 112"/>
                    <a:gd name="T6" fmla="*/ 0 w 80"/>
                    <a:gd name="T7" fmla="*/ 96 h 112"/>
                    <a:gd name="T8" fmla="*/ 56 w 80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56" y="0"/>
                      </a:moveTo>
                      <a:lnTo>
                        <a:pt x="80" y="112"/>
                      </a:lnTo>
                      <a:lnTo>
                        <a:pt x="48" y="72"/>
                      </a:lnTo>
                      <a:lnTo>
                        <a:pt x="0" y="9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Freeform 104"/>
                <p:cNvSpPr>
                  <a:spLocks/>
                </p:cNvSpPr>
                <p:nvPr/>
              </p:nvSpPr>
              <p:spPr bwMode="auto">
                <a:xfrm>
                  <a:off x="1264" y="2600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6" name="Freeform 105"/>
                <p:cNvSpPr>
                  <a:spLocks/>
                </p:cNvSpPr>
                <p:nvPr/>
              </p:nvSpPr>
              <p:spPr bwMode="auto">
                <a:xfrm>
                  <a:off x="1288" y="245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Freeform 106"/>
                <p:cNvSpPr>
                  <a:spLocks/>
                </p:cNvSpPr>
                <p:nvPr/>
              </p:nvSpPr>
              <p:spPr bwMode="auto">
                <a:xfrm>
                  <a:off x="1304" y="2320"/>
                  <a:ext cx="40" cy="88"/>
                </a:xfrm>
                <a:custGeom>
                  <a:avLst/>
                  <a:gdLst>
                    <a:gd name="T0" fmla="*/ 0 w 40"/>
                    <a:gd name="T1" fmla="*/ 64 h 88"/>
                    <a:gd name="T2" fmla="*/ 16 w 40"/>
                    <a:gd name="T3" fmla="*/ 0 h 88"/>
                    <a:gd name="T4" fmla="*/ 40 w 40"/>
                    <a:gd name="T5" fmla="*/ 24 h 88"/>
                    <a:gd name="T6" fmla="*/ 24 w 40"/>
                    <a:gd name="T7" fmla="*/ 88 h 88"/>
                    <a:gd name="T8" fmla="*/ 0 w 40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88"/>
                    <a:gd name="T17" fmla="*/ 40 w 4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88">
                      <a:moveTo>
                        <a:pt x="0" y="64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Freeform 107"/>
                <p:cNvSpPr>
                  <a:spLocks/>
                </p:cNvSpPr>
                <p:nvPr/>
              </p:nvSpPr>
              <p:spPr bwMode="auto">
                <a:xfrm>
                  <a:off x="1328" y="2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Freeform 108"/>
                <p:cNvSpPr>
                  <a:spLocks/>
                </p:cNvSpPr>
                <p:nvPr/>
              </p:nvSpPr>
              <p:spPr bwMode="auto">
                <a:xfrm>
                  <a:off x="1352" y="2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Freeform 109"/>
                <p:cNvSpPr>
                  <a:spLocks/>
                </p:cNvSpPr>
                <p:nvPr/>
              </p:nvSpPr>
              <p:spPr bwMode="auto">
                <a:xfrm>
                  <a:off x="1368" y="1888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392" y="174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Freeform 111"/>
                <p:cNvSpPr>
                  <a:spLocks/>
                </p:cNvSpPr>
                <p:nvPr/>
              </p:nvSpPr>
              <p:spPr bwMode="auto">
                <a:xfrm>
                  <a:off x="1416" y="1608"/>
                  <a:ext cx="32" cy="88"/>
                </a:xfrm>
                <a:custGeom>
                  <a:avLst/>
                  <a:gdLst>
                    <a:gd name="T0" fmla="*/ 0 w 32"/>
                    <a:gd name="T1" fmla="*/ 64 h 88"/>
                    <a:gd name="T2" fmla="*/ 8 w 32"/>
                    <a:gd name="T3" fmla="*/ 0 h 88"/>
                    <a:gd name="T4" fmla="*/ 32 w 32"/>
                    <a:gd name="T5" fmla="*/ 24 h 88"/>
                    <a:gd name="T6" fmla="*/ 24 w 32"/>
                    <a:gd name="T7" fmla="*/ 88 h 88"/>
                    <a:gd name="T8" fmla="*/ 0 w 32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88"/>
                    <a:gd name="T17" fmla="*/ 32 w 3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88">
                      <a:moveTo>
                        <a:pt x="0" y="64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Freeform 112"/>
                <p:cNvSpPr>
                  <a:spLocks/>
                </p:cNvSpPr>
                <p:nvPr/>
              </p:nvSpPr>
              <p:spPr bwMode="auto">
                <a:xfrm>
                  <a:off x="1440" y="146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Freeform 113"/>
                <p:cNvSpPr>
                  <a:spLocks/>
                </p:cNvSpPr>
                <p:nvPr/>
              </p:nvSpPr>
              <p:spPr bwMode="auto">
                <a:xfrm>
                  <a:off x="1456" y="1320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Freeform 114"/>
                <p:cNvSpPr>
                  <a:spLocks/>
                </p:cNvSpPr>
                <p:nvPr/>
              </p:nvSpPr>
              <p:spPr bwMode="auto">
                <a:xfrm>
                  <a:off x="1480" y="1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6" name="Freeform 115"/>
                <p:cNvSpPr>
                  <a:spLocks/>
                </p:cNvSpPr>
                <p:nvPr/>
              </p:nvSpPr>
              <p:spPr bwMode="auto">
                <a:xfrm>
                  <a:off x="1504" y="1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5" name="Group 133"/>
              <p:cNvGrpSpPr>
                <a:grpSpLocks/>
              </p:cNvGrpSpPr>
              <p:nvPr/>
            </p:nvGrpSpPr>
            <p:grpSpPr bwMode="auto">
              <a:xfrm>
                <a:off x="552" y="1168"/>
                <a:ext cx="1680" cy="1264"/>
                <a:chOff x="552" y="1168"/>
                <a:chExt cx="1680" cy="1264"/>
              </a:xfrm>
            </p:grpSpPr>
            <p:sp>
              <p:nvSpPr>
                <p:cNvPr id="11317" name="Freeform 117"/>
                <p:cNvSpPr>
                  <a:spLocks/>
                </p:cNvSpPr>
                <p:nvPr/>
              </p:nvSpPr>
              <p:spPr bwMode="auto">
                <a:xfrm>
                  <a:off x="552" y="1168"/>
                  <a:ext cx="104" cy="96"/>
                </a:xfrm>
                <a:custGeom>
                  <a:avLst/>
                  <a:gdLst>
                    <a:gd name="T0" fmla="*/ 0 w 104"/>
                    <a:gd name="T1" fmla="*/ 0 h 96"/>
                    <a:gd name="T2" fmla="*/ 104 w 104"/>
                    <a:gd name="T3" fmla="*/ 32 h 96"/>
                    <a:gd name="T4" fmla="*/ 56 w 104"/>
                    <a:gd name="T5" fmla="*/ 40 h 96"/>
                    <a:gd name="T6" fmla="*/ 56 w 104"/>
                    <a:gd name="T7" fmla="*/ 96 h 96"/>
                    <a:gd name="T8" fmla="*/ 0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0" y="0"/>
                      </a:moveTo>
                      <a:lnTo>
                        <a:pt x="104" y="32"/>
                      </a:lnTo>
                      <a:lnTo>
                        <a:pt x="56" y="40"/>
                      </a:lnTo>
                      <a:lnTo>
                        <a:pt x="56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Freeform 118"/>
                <p:cNvSpPr>
                  <a:spLocks/>
                </p:cNvSpPr>
                <p:nvPr/>
              </p:nvSpPr>
              <p:spPr bwMode="auto">
                <a:xfrm>
                  <a:off x="2128" y="2336"/>
                  <a:ext cx="104" cy="96"/>
                </a:xfrm>
                <a:custGeom>
                  <a:avLst/>
                  <a:gdLst>
                    <a:gd name="T0" fmla="*/ 104 w 104"/>
                    <a:gd name="T1" fmla="*/ 96 h 96"/>
                    <a:gd name="T2" fmla="*/ 0 w 104"/>
                    <a:gd name="T3" fmla="*/ 64 h 96"/>
                    <a:gd name="T4" fmla="*/ 48 w 104"/>
                    <a:gd name="T5" fmla="*/ 56 h 96"/>
                    <a:gd name="T6" fmla="*/ 48 w 104"/>
                    <a:gd name="T7" fmla="*/ 0 h 96"/>
                    <a:gd name="T8" fmla="*/ 104 w 104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104" y="96"/>
                      </a:moveTo>
                      <a:lnTo>
                        <a:pt x="0" y="64"/>
                      </a:lnTo>
                      <a:lnTo>
                        <a:pt x="48" y="56"/>
                      </a:lnTo>
                      <a:lnTo>
                        <a:pt x="48" y="0"/>
                      </a:lnTo>
                      <a:lnTo>
                        <a:pt x="104" y="96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Freeform 119"/>
                <p:cNvSpPr>
                  <a:spLocks/>
                </p:cNvSpPr>
                <p:nvPr/>
              </p:nvSpPr>
              <p:spPr bwMode="auto">
                <a:xfrm>
                  <a:off x="2104" y="234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Freeform 120"/>
                <p:cNvSpPr>
                  <a:spLocks/>
                </p:cNvSpPr>
                <p:nvPr/>
              </p:nvSpPr>
              <p:spPr bwMode="auto">
                <a:xfrm>
                  <a:off x="1984" y="2256"/>
                  <a:ext cx="88" cy="64"/>
                </a:xfrm>
                <a:custGeom>
                  <a:avLst/>
                  <a:gdLst>
                    <a:gd name="T0" fmla="*/ 88 w 88"/>
                    <a:gd name="T1" fmla="*/ 40 h 64"/>
                    <a:gd name="T2" fmla="*/ 24 w 88"/>
                    <a:gd name="T3" fmla="*/ 0 h 64"/>
                    <a:gd name="T4" fmla="*/ 0 w 88"/>
                    <a:gd name="T5" fmla="*/ 24 h 64"/>
                    <a:gd name="T6" fmla="*/ 64 w 88"/>
                    <a:gd name="T7" fmla="*/ 64 h 64"/>
                    <a:gd name="T8" fmla="*/ 88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88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64"/>
                      </a:lnTo>
                      <a:lnTo>
                        <a:pt x="88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Freeform 121"/>
                <p:cNvSpPr>
                  <a:spLocks/>
                </p:cNvSpPr>
                <p:nvPr/>
              </p:nvSpPr>
              <p:spPr bwMode="auto">
                <a:xfrm>
                  <a:off x="1872" y="216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Freeform 122"/>
                <p:cNvSpPr>
                  <a:spLocks/>
                </p:cNvSpPr>
                <p:nvPr/>
              </p:nvSpPr>
              <p:spPr bwMode="auto">
                <a:xfrm>
                  <a:off x="1760" y="208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Freeform 123"/>
                <p:cNvSpPr>
                  <a:spLocks/>
                </p:cNvSpPr>
                <p:nvPr/>
              </p:nvSpPr>
              <p:spPr bwMode="auto">
                <a:xfrm>
                  <a:off x="1640" y="1992"/>
                  <a:ext cx="88" cy="72"/>
                </a:xfrm>
                <a:custGeom>
                  <a:avLst/>
                  <a:gdLst>
                    <a:gd name="T0" fmla="*/ 88 w 88"/>
                    <a:gd name="T1" fmla="*/ 48 h 72"/>
                    <a:gd name="T2" fmla="*/ 24 w 88"/>
                    <a:gd name="T3" fmla="*/ 0 h 72"/>
                    <a:gd name="T4" fmla="*/ 0 w 88"/>
                    <a:gd name="T5" fmla="*/ 24 h 72"/>
                    <a:gd name="T6" fmla="*/ 64 w 88"/>
                    <a:gd name="T7" fmla="*/ 72 h 72"/>
                    <a:gd name="T8" fmla="*/ 88 w 88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72"/>
                    <a:gd name="T17" fmla="*/ 88 w 8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72">
                      <a:moveTo>
                        <a:pt x="88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72"/>
                      </a:lnTo>
                      <a:lnTo>
                        <a:pt x="88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4" name="Freeform 124"/>
                <p:cNvSpPr>
                  <a:spLocks/>
                </p:cNvSpPr>
                <p:nvPr/>
              </p:nvSpPr>
              <p:spPr bwMode="auto">
                <a:xfrm>
                  <a:off x="1528" y="190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Freeform 125"/>
                <p:cNvSpPr>
                  <a:spLocks/>
                </p:cNvSpPr>
                <p:nvPr/>
              </p:nvSpPr>
              <p:spPr bwMode="auto">
                <a:xfrm>
                  <a:off x="1416" y="182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Freeform 126"/>
                <p:cNvSpPr>
                  <a:spLocks/>
                </p:cNvSpPr>
                <p:nvPr/>
              </p:nvSpPr>
              <p:spPr bwMode="auto">
                <a:xfrm>
                  <a:off x="1296" y="173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Freeform 127"/>
                <p:cNvSpPr>
                  <a:spLocks/>
                </p:cNvSpPr>
                <p:nvPr/>
              </p:nvSpPr>
              <p:spPr bwMode="auto">
                <a:xfrm>
                  <a:off x="1184" y="164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Freeform 128"/>
                <p:cNvSpPr>
                  <a:spLocks/>
                </p:cNvSpPr>
                <p:nvPr/>
              </p:nvSpPr>
              <p:spPr bwMode="auto">
                <a:xfrm>
                  <a:off x="1072" y="156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Freeform 129"/>
                <p:cNvSpPr>
                  <a:spLocks/>
                </p:cNvSpPr>
                <p:nvPr/>
              </p:nvSpPr>
              <p:spPr bwMode="auto">
                <a:xfrm>
                  <a:off x="952" y="1472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Freeform 130"/>
                <p:cNvSpPr>
                  <a:spLocks/>
                </p:cNvSpPr>
                <p:nvPr/>
              </p:nvSpPr>
              <p:spPr bwMode="auto">
                <a:xfrm>
                  <a:off x="840" y="138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1" name="Freeform 131"/>
                <p:cNvSpPr>
                  <a:spLocks/>
                </p:cNvSpPr>
                <p:nvPr/>
              </p:nvSpPr>
              <p:spPr bwMode="auto">
                <a:xfrm>
                  <a:off x="728" y="1296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Freeform 132"/>
                <p:cNvSpPr>
                  <a:spLocks/>
                </p:cNvSpPr>
                <p:nvPr/>
              </p:nvSpPr>
              <p:spPr bwMode="auto">
                <a:xfrm>
                  <a:off x="608" y="121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137"/>
              <p:cNvGrpSpPr>
                <a:grpSpLocks/>
              </p:cNvGrpSpPr>
              <p:nvPr/>
            </p:nvGrpSpPr>
            <p:grpSpPr bwMode="auto">
              <a:xfrm>
                <a:off x="1264" y="2536"/>
                <a:ext cx="976" cy="328"/>
                <a:chOff x="1264" y="2536"/>
                <a:chExt cx="976" cy="328"/>
              </a:xfrm>
            </p:grpSpPr>
            <p:sp>
              <p:nvSpPr>
                <p:cNvPr id="11314" name="Freeform 134"/>
                <p:cNvSpPr>
                  <a:spLocks/>
                </p:cNvSpPr>
                <p:nvPr/>
              </p:nvSpPr>
              <p:spPr bwMode="auto">
                <a:xfrm>
                  <a:off x="1264" y="2808"/>
                  <a:ext cx="96" cy="56"/>
                </a:xfrm>
                <a:custGeom>
                  <a:avLst/>
                  <a:gdLst>
                    <a:gd name="T0" fmla="*/ 0 w 96"/>
                    <a:gd name="T1" fmla="*/ 56 h 56"/>
                    <a:gd name="T2" fmla="*/ 72 w 96"/>
                    <a:gd name="T3" fmla="*/ 0 h 56"/>
                    <a:gd name="T4" fmla="*/ 56 w 96"/>
                    <a:gd name="T5" fmla="*/ 40 h 56"/>
                    <a:gd name="T6" fmla="*/ 96 w 96"/>
                    <a:gd name="T7" fmla="*/ 56 h 56"/>
                    <a:gd name="T8" fmla="*/ 0 w 96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0" y="56"/>
                      </a:moveTo>
                      <a:lnTo>
                        <a:pt x="72" y="0"/>
                      </a:lnTo>
                      <a:lnTo>
                        <a:pt x="56" y="40"/>
                      </a:lnTo>
                      <a:lnTo>
                        <a:pt x="96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Freeform 135"/>
                <p:cNvSpPr>
                  <a:spLocks/>
                </p:cNvSpPr>
                <p:nvPr/>
              </p:nvSpPr>
              <p:spPr bwMode="auto">
                <a:xfrm>
                  <a:off x="2144" y="2536"/>
                  <a:ext cx="96" cy="56"/>
                </a:xfrm>
                <a:custGeom>
                  <a:avLst/>
                  <a:gdLst>
                    <a:gd name="T0" fmla="*/ 96 w 96"/>
                    <a:gd name="T1" fmla="*/ 0 h 56"/>
                    <a:gd name="T2" fmla="*/ 24 w 96"/>
                    <a:gd name="T3" fmla="*/ 56 h 56"/>
                    <a:gd name="T4" fmla="*/ 40 w 96"/>
                    <a:gd name="T5" fmla="*/ 16 h 56"/>
                    <a:gd name="T6" fmla="*/ 0 w 96"/>
                    <a:gd name="T7" fmla="*/ 0 h 56"/>
                    <a:gd name="T8" fmla="*/ 96 w 96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96" y="0"/>
                      </a:moveTo>
                      <a:lnTo>
                        <a:pt x="24" y="56"/>
                      </a:lnTo>
                      <a:lnTo>
                        <a:pt x="40" y="16"/>
                      </a:lnTo>
                      <a:lnTo>
                        <a:pt x="0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320" y="2552"/>
                  <a:ext cx="864" cy="2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07" name="Rectangle 138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28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08" name="Rectangle 139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a</a:t>
                </a:r>
                <a:endParaRPr lang="en-US" altLang="en-US" i="1"/>
              </a:p>
            </p:txBody>
          </p:sp>
          <p:grpSp>
            <p:nvGrpSpPr>
              <p:cNvPr id="11309" name="Group 142"/>
              <p:cNvGrpSpPr>
                <a:grpSpLocks/>
              </p:cNvGrpSpPr>
              <p:nvPr/>
            </p:nvGrpSpPr>
            <p:grpSpPr bwMode="auto">
              <a:xfrm>
                <a:off x="1272" y="2328"/>
                <a:ext cx="304" cy="440"/>
                <a:chOff x="1272" y="2328"/>
                <a:chExt cx="304" cy="440"/>
              </a:xfrm>
            </p:grpSpPr>
            <p:sp>
              <p:nvSpPr>
                <p:cNvPr id="11312" name="Freeform 140"/>
                <p:cNvSpPr>
                  <a:spLocks/>
                </p:cNvSpPr>
                <p:nvPr/>
              </p:nvSpPr>
              <p:spPr bwMode="auto">
                <a:xfrm>
                  <a:off x="1496" y="2328"/>
                  <a:ext cx="80" cy="88"/>
                </a:xfrm>
                <a:custGeom>
                  <a:avLst/>
                  <a:gdLst>
                    <a:gd name="T0" fmla="*/ 80 w 80"/>
                    <a:gd name="T1" fmla="*/ 0 h 88"/>
                    <a:gd name="T2" fmla="*/ 56 w 80"/>
                    <a:gd name="T3" fmla="*/ 88 h 88"/>
                    <a:gd name="T4" fmla="*/ 48 w 80"/>
                    <a:gd name="T5" fmla="*/ 48 h 88"/>
                    <a:gd name="T6" fmla="*/ 0 w 80"/>
                    <a:gd name="T7" fmla="*/ 56 h 88"/>
                    <a:gd name="T8" fmla="*/ 80 w 80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88"/>
                    <a:gd name="T17" fmla="*/ 80 w 8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88">
                      <a:moveTo>
                        <a:pt x="80" y="0"/>
                      </a:moveTo>
                      <a:lnTo>
                        <a:pt x="56" y="88"/>
                      </a:lnTo>
                      <a:lnTo>
                        <a:pt x="48" y="48"/>
                      </a:lnTo>
                      <a:lnTo>
                        <a:pt x="0" y="56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1272" y="2376"/>
                  <a:ext cx="2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0" name="Rectangle 143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52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11" name="Rectangle 144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3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R</a:t>
                </a:r>
                <a:endParaRPr lang="en-US" altLang="en-US" i="1"/>
              </a:p>
            </p:txBody>
          </p:sp>
        </p:grpSp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 flipH="1" flipV="1">
              <a:off x="2222" y="1317"/>
              <a:ext cx="0" cy="111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3"/>
            <p:cNvSpPr>
              <a:spLocks noChangeShapeType="1"/>
            </p:cNvSpPr>
            <p:nvPr/>
          </p:nvSpPr>
          <p:spPr bwMode="auto">
            <a:xfrm flipV="1">
              <a:off x="549" y="1335"/>
              <a:ext cx="1673" cy="92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>
              <a:off x="539" y="2258"/>
              <a:ext cx="1683" cy="1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47"/>
          <p:cNvSpPr>
            <a:spLocks noChangeArrowheads="1"/>
          </p:cNvSpPr>
          <p:nvPr/>
        </p:nvSpPr>
        <p:spPr bwMode="auto">
          <a:xfrm>
            <a:off x="0" y="4046538"/>
            <a:ext cx="1816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3.2(a),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grpSp>
        <p:nvGrpSpPr>
          <p:cNvPr id="11278" name="Group 149"/>
          <p:cNvGrpSpPr>
            <a:grpSpLocks noChangeAspect="1"/>
          </p:cNvGrpSpPr>
          <p:nvPr/>
        </p:nvGrpSpPr>
        <p:grpSpPr bwMode="auto">
          <a:xfrm>
            <a:off x="5829300" y="2997200"/>
            <a:ext cx="669925" cy="431800"/>
            <a:chOff x="3672" y="1896"/>
            <a:chExt cx="422" cy="272"/>
          </a:xfrm>
        </p:grpSpPr>
        <p:sp>
          <p:nvSpPr>
            <p:cNvPr id="11289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3672" y="1896"/>
              <a:ext cx="4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0"/>
            <p:cNvSpPr>
              <a:spLocks noChangeShapeType="1"/>
            </p:cNvSpPr>
            <p:nvPr/>
          </p:nvSpPr>
          <p:spPr bwMode="auto">
            <a:xfrm flipV="1">
              <a:off x="3709" y="2085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51"/>
            <p:cNvSpPr>
              <a:spLocks noChangeShapeType="1"/>
            </p:cNvSpPr>
            <p:nvPr/>
          </p:nvSpPr>
          <p:spPr bwMode="auto">
            <a:xfrm>
              <a:off x="3733" y="2089"/>
              <a:ext cx="36" cy="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52"/>
            <p:cNvSpPr>
              <a:spLocks noChangeShapeType="1"/>
            </p:cNvSpPr>
            <p:nvPr/>
          </p:nvSpPr>
          <p:spPr bwMode="auto">
            <a:xfrm flipV="1">
              <a:off x="3773" y="1966"/>
              <a:ext cx="48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3"/>
            <p:cNvSpPr>
              <a:spLocks noChangeShapeType="1"/>
            </p:cNvSpPr>
            <p:nvPr/>
          </p:nvSpPr>
          <p:spPr bwMode="auto">
            <a:xfrm>
              <a:off x="3821" y="1966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Rectangle 154"/>
            <p:cNvSpPr>
              <a:spLocks noChangeArrowheads="1"/>
            </p:cNvSpPr>
            <p:nvPr/>
          </p:nvSpPr>
          <p:spPr bwMode="auto">
            <a:xfrm>
              <a:off x="3977" y="194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95" name="Rectangle 155"/>
            <p:cNvSpPr>
              <a:spLocks noChangeArrowheads="1"/>
            </p:cNvSpPr>
            <p:nvPr/>
          </p:nvSpPr>
          <p:spPr bwMode="auto">
            <a:xfrm>
              <a:off x="3938" y="1944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96" name="Rectangle 156"/>
            <p:cNvSpPr>
              <a:spLocks noChangeArrowheads="1"/>
            </p:cNvSpPr>
            <p:nvPr/>
          </p:nvSpPr>
          <p:spPr bwMode="auto">
            <a:xfrm>
              <a:off x="3833" y="1947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11279" name="Group 158"/>
          <p:cNvGrpSpPr>
            <a:grpSpLocks noChangeAspect="1"/>
          </p:cNvGrpSpPr>
          <p:nvPr/>
        </p:nvGrpSpPr>
        <p:grpSpPr bwMode="auto">
          <a:xfrm>
            <a:off x="5156200" y="1541463"/>
            <a:ext cx="644525" cy="439737"/>
            <a:chOff x="3256" y="971"/>
            <a:chExt cx="406" cy="277"/>
          </a:xfrm>
        </p:grpSpPr>
        <p:sp>
          <p:nvSpPr>
            <p:cNvPr id="11281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3256" y="971"/>
              <a:ext cx="40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59"/>
            <p:cNvSpPr>
              <a:spLocks noChangeShapeType="1"/>
            </p:cNvSpPr>
            <p:nvPr/>
          </p:nvSpPr>
          <p:spPr bwMode="auto">
            <a:xfrm flipV="1">
              <a:off x="3293" y="1162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60"/>
            <p:cNvSpPr>
              <a:spLocks noChangeShapeType="1"/>
            </p:cNvSpPr>
            <p:nvPr/>
          </p:nvSpPr>
          <p:spPr bwMode="auto">
            <a:xfrm>
              <a:off x="3317" y="1166"/>
              <a:ext cx="36" cy="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61"/>
            <p:cNvSpPr>
              <a:spLocks noChangeShapeType="1"/>
            </p:cNvSpPr>
            <p:nvPr/>
          </p:nvSpPr>
          <p:spPr bwMode="auto">
            <a:xfrm flipV="1">
              <a:off x="3358" y="1041"/>
              <a:ext cx="4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62"/>
            <p:cNvSpPr>
              <a:spLocks noChangeShapeType="1"/>
            </p:cNvSpPr>
            <p:nvPr/>
          </p:nvSpPr>
          <p:spPr bwMode="auto">
            <a:xfrm>
              <a:off x="3405" y="1041"/>
              <a:ext cx="10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63"/>
            <p:cNvSpPr>
              <a:spLocks noChangeArrowheads="1"/>
            </p:cNvSpPr>
            <p:nvPr/>
          </p:nvSpPr>
          <p:spPr bwMode="auto">
            <a:xfrm>
              <a:off x="3549" y="1019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87" name="Rectangle 164"/>
            <p:cNvSpPr>
              <a:spLocks noChangeArrowheads="1"/>
            </p:cNvSpPr>
            <p:nvPr/>
          </p:nvSpPr>
          <p:spPr bwMode="auto">
            <a:xfrm>
              <a:off x="3510" y="1019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88" name="Rectangle 165"/>
            <p:cNvSpPr>
              <a:spLocks noChangeArrowheads="1"/>
            </p:cNvSpPr>
            <p:nvPr/>
          </p:nvSpPr>
          <p:spPr bwMode="auto">
            <a:xfrm>
              <a:off x="3411" y="1022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</p:grpSp>
      <p:sp>
        <p:nvSpPr>
          <p:cNvPr id="11280" name="Freeform 167"/>
          <p:cNvSpPr>
            <a:spLocks/>
          </p:cNvSpPr>
          <p:nvPr/>
        </p:nvSpPr>
        <p:spPr bwMode="auto">
          <a:xfrm>
            <a:off x="5156200" y="1866900"/>
            <a:ext cx="1651000" cy="1117600"/>
          </a:xfrm>
          <a:custGeom>
            <a:avLst/>
            <a:gdLst>
              <a:gd name="T0" fmla="*/ 2147483647 w 1040"/>
              <a:gd name="T1" fmla="*/ 2147483647 h 704"/>
              <a:gd name="T2" fmla="*/ 2147483647 w 1040"/>
              <a:gd name="T3" fmla="*/ 0 h 704"/>
              <a:gd name="T4" fmla="*/ 0 w 1040"/>
              <a:gd name="T5" fmla="*/ 2147483647 h 704"/>
              <a:gd name="T6" fmla="*/ 2147483647 w 1040"/>
              <a:gd name="T7" fmla="*/ 2147483647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040"/>
              <a:gd name="T13" fmla="*/ 0 h 704"/>
              <a:gd name="T14" fmla="*/ 1040 w 1040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" h="704">
                <a:moveTo>
                  <a:pt x="1040" y="704"/>
                </a:moveTo>
                <a:lnTo>
                  <a:pt x="1040" y="0"/>
                </a:lnTo>
                <a:lnTo>
                  <a:pt x="0" y="704"/>
                </a:lnTo>
                <a:lnTo>
                  <a:pt x="1040" y="7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84CFE3D7-C06B-4951-B760-4B70AB31048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51463" y="2733675"/>
            <a:ext cx="2722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</a:t>
            </a:r>
            <a:r>
              <a:rPr lang="en-US" altLang="en-US" sz="2200" dirty="0"/>
              <a:t>Coordination # = 12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600575" y="5435600"/>
            <a:ext cx="3435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3.1,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295400"/>
            <a:ext cx="637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Atoms touch each other along face diagonals.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79475" y="1660525"/>
            <a:ext cx="68611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face-centered atoms are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528050" cy="685800"/>
          </a:xfrm>
        </p:spPr>
        <p:txBody>
          <a:bodyPr/>
          <a:lstStyle/>
          <a:p>
            <a:r>
              <a:rPr lang="en-US" altLang="en-US" smtClean="0"/>
              <a:t>Face Centered Cubic Structure (FCC)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3608388" y="2384425"/>
            <a:ext cx="340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Al, Cu, Au, </a:t>
            </a:r>
            <a:r>
              <a:rPr lang="en-US" altLang="en-US" sz="2000" dirty="0" err="1">
                <a:cs typeface="Times New Roman" pitchFamily="18" charset="0"/>
              </a:rPr>
              <a:t>Pb</a:t>
            </a:r>
            <a:r>
              <a:rPr lang="en-US" altLang="en-US" sz="2000" dirty="0">
                <a:cs typeface="Times New Roman" pitchFamily="18" charset="0"/>
              </a:rPr>
              <a:t>, Ni, Pt, Ag</a:t>
            </a:r>
          </a:p>
        </p:txBody>
      </p:sp>
      <p:pic>
        <p:nvPicPr>
          <p:cNvPr id="12297" name="Picture 14" descr="Fig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565525"/>
            <a:ext cx="414496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Slide_3_10.AVI" descr="/Users/davidrethwisch/Documents/Callister/8th Edition/8e Powerpoints/3e Powerpoints 10_26_09/Slide_3_10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2811463"/>
            <a:ext cx="34480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27375" y="5745163"/>
            <a:ext cx="544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4 atoms/unit cell: 6 face x 1/2 + 8 corners x 1/8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56356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93345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8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80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DCF976C-6299-43BD-9405-3B08166133B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Density:  FCC</a:t>
            </a:r>
          </a:p>
        </p:txBody>
      </p:sp>
      <p:grpSp>
        <p:nvGrpSpPr>
          <p:cNvPr id="13319" name="Group 148"/>
          <p:cNvGrpSpPr>
            <a:grpSpLocks/>
          </p:cNvGrpSpPr>
          <p:nvPr/>
        </p:nvGrpSpPr>
        <p:grpSpPr bwMode="auto">
          <a:xfrm>
            <a:off x="4035425" y="1917700"/>
            <a:ext cx="3422650" cy="781050"/>
            <a:chOff x="4035425" y="1917700"/>
            <a:chExt cx="3422650" cy="781050"/>
          </a:xfrm>
        </p:grpSpPr>
        <p:sp>
          <p:nvSpPr>
            <p:cNvPr id="13412" name="Rectangle 14"/>
            <p:cNvSpPr>
              <a:spLocks noChangeArrowheads="1"/>
            </p:cNvSpPr>
            <p:nvPr/>
          </p:nvSpPr>
          <p:spPr bwMode="auto">
            <a:xfrm>
              <a:off x="4035425" y="1917700"/>
              <a:ext cx="34226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dirty="0">
                  <a:solidFill>
                    <a:srgbClr val="663300"/>
                  </a:solidFill>
                </a:rPr>
                <a:t>Close-packed directions: </a:t>
              </a:r>
              <a:endParaRPr lang="en-US" altLang="en-US" dirty="0"/>
            </a:p>
          </p:txBody>
        </p:sp>
        <p:sp>
          <p:nvSpPr>
            <p:cNvPr id="13413" name="Rectangle 16"/>
            <p:cNvSpPr>
              <a:spLocks noChangeArrowheads="1"/>
            </p:cNvSpPr>
            <p:nvPr/>
          </p:nvSpPr>
          <p:spPr bwMode="auto">
            <a:xfrm>
              <a:off x="4416425" y="2287588"/>
              <a:ext cx="18303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length = 4</a:t>
              </a:r>
              <a:r>
                <a:rPr lang="en-US" altLang="en-US" i="1">
                  <a:solidFill>
                    <a:srgbClr val="663300"/>
                  </a:solidFill>
                </a:rPr>
                <a:t>R</a:t>
              </a:r>
              <a:r>
                <a:rPr lang="en-US" altLang="en-US">
                  <a:solidFill>
                    <a:srgbClr val="663300"/>
                  </a:solidFill>
                </a:rPr>
                <a:t> =</a:t>
              </a:r>
              <a:endParaRPr lang="en-US" altLang="en-US"/>
            </a:p>
          </p:txBody>
        </p:sp>
        <p:grpSp>
          <p:nvGrpSpPr>
            <p:cNvPr id="13414" name="Group 147"/>
            <p:cNvGrpSpPr>
              <a:grpSpLocks/>
            </p:cNvGrpSpPr>
            <p:nvPr/>
          </p:nvGrpSpPr>
          <p:grpSpPr bwMode="auto">
            <a:xfrm>
              <a:off x="6364288" y="2241550"/>
              <a:ext cx="714375" cy="457200"/>
              <a:chOff x="6364288" y="2241550"/>
              <a:chExt cx="714375" cy="457200"/>
            </a:xfrm>
          </p:grpSpPr>
          <p:sp>
            <p:nvSpPr>
              <p:cNvPr id="13415" name="Freeform 37"/>
              <p:cNvSpPr>
                <a:spLocks/>
              </p:cNvSpPr>
              <p:nvPr/>
            </p:nvSpPr>
            <p:spPr bwMode="auto">
              <a:xfrm>
                <a:off x="6364288" y="2314575"/>
                <a:ext cx="279400" cy="292100"/>
              </a:xfrm>
              <a:custGeom>
                <a:avLst/>
                <a:gdLst>
                  <a:gd name="T0" fmla="*/ 0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0 h 184"/>
                  <a:gd name="T6" fmla="*/ 2147483647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20"/>
                    </a:moveTo>
                    <a:lnTo>
                      <a:pt x="32" y="184"/>
                    </a:lnTo>
                    <a:lnTo>
                      <a:pt x="48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Rectangle 83"/>
              <p:cNvSpPr>
                <a:spLocks noChangeArrowheads="1"/>
              </p:cNvSpPr>
              <p:nvPr/>
            </p:nvSpPr>
            <p:spPr bwMode="auto">
              <a:xfrm>
                <a:off x="6386513" y="2241550"/>
                <a:ext cx="6921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2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  <a:r>
                  <a:rPr lang="en-US" altLang="en-US"/>
                  <a:t> </a:t>
                </a:r>
              </a:p>
            </p:txBody>
          </p:sp>
        </p:grpSp>
      </p:grpSp>
      <p:grpSp>
        <p:nvGrpSpPr>
          <p:cNvPr id="13320" name="Group 96"/>
          <p:cNvGrpSpPr>
            <a:grpSpLocks/>
          </p:cNvGrpSpPr>
          <p:nvPr/>
        </p:nvGrpSpPr>
        <p:grpSpPr bwMode="auto">
          <a:xfrm>
            <a:off x="4038600" y="2989263"/>
            <a:ext cx="3073400" cy="1117600"/>
            <a:chOff x="2544" y="1883"/>
            <a:chExt cx="1936" cy="704"/>
          </a:xfrm>
        </p:grpSpPr>
        <p:sp>
          <p:nvSpPr>
            <p:cNvPr id="13407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544" y="1883"/>
              <a:ext cx="1936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90"/>
            <p:cNvSpPr>
              <a:spLocks noChangeArrowheads="1"/>
            </p:cNvSpPr>
            <p:nvPr/>
          </p:nvSpPr>
          <p:spPr bwMode="auto">
            <a:xfrm>
              <a:off x="2552" y="1891"/>
              <a:ext cx="15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Unit cell contains:</a:t>
              </a:r>
              <a:endParaRPr lang="en-US" altLang="en-US"/>
            </a:p>
          </p:txBody>
        </p:sp>
        <p:sp>
          <p:nvSpPr>
            <p:cNvPr id="13409" name="Rectangle 92"/>
            <p:cNvSpPr>
              <a:spLocks noChangeArrowheads="1"/>
            </p:cNvSpPr>
            <p:nvPr/>
          </p:nvSpPr>
          <p:spPr bwMode="auto">
            <a:xfrm>
              <a:off x="2552" y="2115"/>
              <a:ext cx="16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   6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1/2 + 8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1/8  </a:t>
              </a:r>
              <a:endParaRPr lang="en-US" altLang="en-US"/>
            </a:p>
          </p:txBody>
        </p:sp>
        <p:sp>
          <p:nvSpPr>
            <p:cNvPr id="13410" name="Rectangle 93"/>
            <p:cNvSpPr>
              <a:spLocks noChangeArrowheads="1"/>
            </p:cNvSpPr>
            <p:nvPr/>
          </p:nvSpPr>
          <p:spPr bwMode="auto">
            <a:xfrm>
              <a:off x="2552" y="2339"/>
              <a:ext cx="27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= </a:t>
              </a:r>
              <a:endParaRPr lang="en-US" altLang="en-US"/>
            </a:p>
          </p:txBody>
        </p:sp>
        <p:sp>
          <p:nvSpPr>
            <p:cNvPr id="13411" name="Rectangle 95"/>
            <p:cNvSpPr>
              <a:spLocks noChangeArrowheads="1"/>
            </p:cNvSpPr>
            <p:nvPr/>
          </p:nvSpPr>
          <p:spPr bwMode="auto">
            <a:xfrm>
              <a:off x="2832" y="2339"/>
              <a:ext cx="13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9900"/>
                  </a:solidFill>
                </a:rPr>
                <a:t>4 atoms/unit cell</a:t>
              </a:r>
              <a:endParaRPr lang="en-US" altLang="en-US"/>
            </a:p>
          </p:txBody>
        </p:sp>
      </p:grp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479425" y="4191000"/>
            <a:ext cx="1614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3.1(a),</a:t>
            </a:r>
          </a:p>
          <a:p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6" name="Picture 1" descr="figun_03_p5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986" y="1074379"/>
            <a:ext cx="3344863" cy="306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E:\PowerPoint_Files\Chapter_03_avi.ppt</Template>
  <TotalTime>9908</TotalTime>
  <Words>516</Words>
  <Application>Microsoft Office PowerPoint</Application>
  <PresentationFormat>On-screen Show (4:3)</PresentationFormat>
  <Paragraphs>115</Paragraphs>
  <Slides>9</Slides>
  <Notes>5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Chapter_03_avi</vt:lpstr>
      <vt:lpstr>Algebra and Physics Connections </vt:lpstr>
      <vt:lpstr>Useful Websites</vt:lpstr>
      <vt:lpstr>Atomic Bonding</vt:lpstr>
      <vt:lpstr>Metallic Crystal Structures</vt:lpstr>
      <vt:lpstr>table_03_01</vt:lpstr>
      <vt:lpstr>Body Centered Cubic Structure (BCC)</vt:lpstr>
      <vt:lpstr>Density:  BCC</vt:lpstr>
      <vt:lpstr>Face Centered Cubic Structure (FCC)</vt:lpstr>
      <vt:lpstr>Density:  FCC</vt:lpstr>
    </vt:vector>
  </TitlesOfParts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Structure of Crystalline Solids</dc:title>
  <dc:subject>Callister &amp; Rethwisch 8th Edition</dc:subject>
  <dc:creator>David Rethwisch</dc:creator>
  <dc:description>Copyright 2010</dc:description>
  <cp:lastModifiedBy>mahes</cp:lastModifiedBy>
  <cp:revision>246</cp:revision>
  <cp:lastPrinted>2015-02-16T16:35:44Z</cp:lastPrinted>
  <dcterms:created xsi:type="dcterms:W3CDTF">2009-11-09T16:25:39Z</dcterms:created>
  <dcterms:modified xsi:type="dcterms:W3CDTF">2015-02-19T02:18:06Z</dcterms:modified>
</cp:coreProperties>
</file>