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82" r:id="rId4"/>
    <p:sldId id="304" r:id="rId5"/>
    <p:sldId id="314" r:id="rId6"/>
    <p:sldId id="289" r:id="rId7"/>
    <p:sldId id="297" r:id="rId8"/>
    <p:sldId id="303" r:id="rId9"/>
    <p:sldId id="306" r:id="rId10"/>
    <p:sldId id="308" r:id="rId11"/>
    <p:sldId id="316" r:id="rId12"/>
    <p:sldId id="317" r:id="rId13"/>
    <p:sldId id="310" r:id="rId14"/>
    <p:sldId id="312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1" d="100"/>
          <a:sy n="71" d="100"/>
        </p:scale>
        <p:origin x="-8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2502E-D6F2-405B-A5B2-F1FD61FEC3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6325D1-D663-4EA5-A9D9-3FD61B958A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BCAFB-9AC9-4562-85D1-77FA55AE7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09C87A-DC9D-4984-A0A0-207FE06A24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6A053-83B7-412B-94C0-E6DC8A7031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2B09B-D75C-463B-BFCB-94DA5CDF5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D4FD8-D0A2-4080-A30A-5FDEE0920C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71025-682E-405E-A412-A0A41D005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ADE0B-7897-4A64-8A14-B6DB0E344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04876-6451-4E66-A97C-B4EFE8525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77315-6599-422B-99B2-02482B36C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6912757-9700-4718-BB5C-AAC03A9CB1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7vK8katSGvo&amp;feature=related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VE5eqel5-M&amp;feature=related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cEL7yc8R42k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i.ehow.com/images/a06/vt/1c/replace-absorber-jeep-cherokee-sport-800X800.jpg" TargetMode="External"/><Relationship Id="rId7" Type="http://schemas.openxmlformats.org/officeDocument/2006/relationships/hyperlink" Target="http://www.youtube.com/watch?v=8abzpXCjyjA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BVxEEn3w688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mhIOylZMg6Q&amp;feature=relat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college.com/audio/microphones/how-microphones-work.html" TargetMode="External"/><Relationship Id="rId2" Type="http://schemas.openxmlformats.org/officeDocument/2006/relationships/hyperlink" Target="http://www.solaqua.com/solstilbas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 smtClean="0">
                <a:latin typeface="Arial" charset="0"/>
                <a:cs typeface="Times New Roman" pitchFamily="18" charset="0"/>
              </a:rPr>
              <a:t>Energy   </a:t>
            </a:r>
            <a:br>
              <a:rPr lang="en-US" b="1" dirty="0" smtClean="0">
                <a:latin typeface="Arial" charset="0"/>
                <a:cs typeface="Times New Roman" pitchFamily="18" charset="0"/>
              </a:rPr>
            </a:br>
            <a:r>
              <a:rPr lang="en-US" b="1" dirty="0" smtClean="0">
                <a:latin typeface="Arial" charset="0"/>
                <a:cs typeface="Times New Roman" pitchFamily="18" charset="0"/>
              </a:rPr>
              <a:t>Forms and Transformations</a:t>
            </a:r>
            <a:r>
              <a:rPr lang="en-US" dirty="0" smtClean="0">
                <a:cs typeface="Times New Roman" pitchFamily="18" charset="0"/>
              </a:rPr>
              <a:t/>
            </a:r>
            <a:br>
              <a:rPr lang="en-US" dirty="0" smtClean="0">
                <a:cs typeface="Times New Roman" pitchFamily="18" charset="0"/>
              </a:rPr>
            </a:br>
            <a:endParaRPr lang="en-US" dirty="0" smtClean="0">
              <a:cs typeface="Times New Roman" pitchFamily="18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85800" y="1752600"/>
            <a:ext cx="7772400" cy="4724400"/>
          </a:xfrm>
          <a:prstGeom prst="rect">
            <a:avLst/>
          </a:prstGeom>
        </p:spPr>
        <p:txBody>
          <a:bodyPr/>
          <a:lstStyle/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Kinetic </a:t>
            </a:r>
            <a:r>
              <a:rPr lang="en-US" sz="2800" kern="0" dirty="0">
                <a:latin typeface="Arial" charset="0"/>
                <a:cs typeface="Times New Roman" pitchFamily="18" charset="0"/>
              </a:rPr>
              <a:t>Energy</a:t>
            </a:r>
            <a:endParaRPr lang="en-US" sz="2800" kern="0" dirty="0">
              <a:latin typeface="+mn-lt"/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Potential Energy: Gravitational &amp; Elastic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Pendulum Motion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Energy Transformations </a:t>
            </a:r>
            <a:endParaRPr lang="en-US" sz="2800" kern="0" dirty="0"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Human body 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Automobile 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Pole Vault and Bungee jumping</a:t>
            </a:r>
            <a:endParaRPr lang="en-US" sz="2800" kern="0" dirty="0">
              <a:latin typeface="Arial" charset="0"/>
              <a:cs typeface="Times New Roman" pitchFamily="18" charset="0"/>
            </a:endParaRP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 smtClean="0">
                <a:latin typeface="Arial" charset="0"/>
                <a:cs typeface="Times New Roman" pitchFamily="18" charset="0"/>
              </a:rPr>
              <a:t>Nuclear power station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kern="0" dirty="0">
                <a:latin typeface="Arial" charset="0"/>
                <a:cs typeface="Times New Roman" pitchFamily="18" charset="0"/>
              </a:rPr>
              <a:t>Conservation of Energy</a:t>
            </a:r>
          </a:p>
          <a:p>
            <a:pPr marL="609600" indent="-609600" algn="just">
              <a:spcBef>
                <a:spcPct val="20000"/>
              </a:spcBef>
              <a:buFont typeface="+mj-lt"/>
              <a:buAutoNum type="arabicPeriod"/>
              <a:defRPr/>
            </a:pPr>
            <a:endParaRPr lang="en-US" sz="32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r" eaLnBrk="1" hangingPunct="1"/>
            <a:r>
              <a:rPr lang="en-US" smtClean="0"/>
              <a:t>Energy Transformations in</a:t>
            </a:r>
            <a:br>
              <a:rPr lang="en-US" smtClean="0"/>
            </a:br>
            <a:r>
              <a:rPr lang="en-US" smtClean="0"/>
              <a:t>Pole Vault </a:t>
            </a:r>
          </a:p>
        </p:txBody>
      </p:sp>
      <p:pic>
        <p:nvPicPr>
          <p:cNvPr id="15363" name="Picture 4" descr="epb06_01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762000"/>
            <a:ext cx="3810000" cy="4021138"/>
          </a:xfrm>
        </p:spPr>
      </p:pic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3962400" y="2209800"/>
            <a:ext cx="2349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/>
              <a:t>Forms </a:t>
            </a:r>
            <a:r>
              <a:rPr lang="en-US" dirty="0"/>
              <a:t>of Energy:</a:t>
            </a: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5105400"/>
            <a:ext cx="3244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Energy Transformations:</a:t>
            </a:r>
          </a:p>
        </p:txBody>
      </p:sp>
      <p:sp>
        <p:nvSpPr>
          <p:cNvPr id="6" name="Rectangle 5"/>
          <p:cNvSpPr/>
          <p:nvPr/>
        </p:nvSpPr>
        <p:spPr>
          <a:xfrm>
            <a:off x="3886200" y="12192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http://www.youtube.com/watch?v=7vK8katSGvo&amp;feature=related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 dirty="0" smtClean="0"/>
              <a:t>Bungee-Jumping</a:t>
            </a:r>
          </a:p>
        </p:txBody>
      </p:sp>
      <p:pic>
        <p:nvPicPr>
          <p:cNvPr id="4099" name="Picture 2" descr="http://edugen.wiley.com/edugen/courses/crs1650/art/images/halliday8019c08/image_t/tfg00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34782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038600" y="15240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dirty="0" smtClean="0"/>
              <a:t>Identify </a:t>
            </a:r>
            <a:r>
              <a:rPr lang="en-US" sz="2000" dirty="0"/>
              <a:t>the </a:t>
            </a:r>
            <a:r>
              <a:rPr lang="en-US" sz="2000" dirty="0" smtClean="0"/>
              <a:t>energy transformations during a bungee-jumping: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381000" y="914400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http://www.youtube.com/watch?v=CVE5eqel5-M&amp;feature=related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Hydroelectic</a:t>
            </a:r>
            <a:r>
              <a:rPr lang="en-US" b="1" dirty="0" smtClean="0"/>
              <a:t> Power - How it Works 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http://www.youtube.com/watch?v=cEL7yc8R42k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smtClean="0"/>
              <a:t>Energy Transformations in a Nuclear Power Station</a:t>
            </a:r>
          </a:p>
        </p:txBody>
      </p:sp>
      <p:pic>
        <p:nvPicPr>
          <p:cNvPr id="18435" name="Picture 4" descr="Catawba Nuclear Station pic from calend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62000" y="1143000"/>
            <a:ext cx="7808913" cy="551338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CE1029"/>
                </a:solidFill>
                <a:latin typeface="Arial" charset="0"/>
              </a:rPr>
              <a:t>The CONSERVATION OF ENERGY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1595438"/>
            <a:ext cx="8915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Whenever energy is transformed from one form to another, it is found that no energy is gained or lost in the process; the total of all the energies before the process is equal to the total of the energies after the process. This observation leads to the conservation of energy: </a:t>
            </a:r>
          </a:p>
          <a:p>
            <a:pPr>
              <a:spcBef>
                <a:spcPct val="50000"/>
              </a:spcBef>
            </a:pPr>
            <a:r>
              <a:rPr lang="en-US"/>
              <a:t>Energy can neither be created nor destroyed, but can only be converted from one form to another. </a:t>
            </a:r>
          </a:p>
          <a:p>
            <a:pPr>
              <a:spcBef>
                <a:spcPct val="50000"/>
              </a:spcBef>
            </a:pPr>
            <a:r>
              <a:rPr lang="en-US"/>
              <a:t>Learning how to convert energy from one form to another more efficiently is one of the main goals of modern science and technology.</a:t>
            </a:r>
          </a:p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cs typeface="Times New Roman" pitchFamily="18" charset="0"/>
              </a:rPr>
              <a:t>Kinetic Energy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Kinetic energy is the energy of motion. The word “kinetic” originated from the Greek word </a:t>
            </a:r>
            <a:r>
              <a:rPr lang="en-US" i="1"/>
              <a:t>kinetikos</a:t>
            </a:r>
            <a:r>
              <a:rPr lang="en-US"/>
              <a:t>, meaning “motion”. </a:t>
            </a:r>
            <a:r>
              <a:rPr lang="en-US" i="1"/>
              <a:t> </a:t>
            </a:r>
          </a:p>
          <a:p>
            <a:pPr>
              <a:spcBef>
                <a:spcPct val="50000"/>
              </a:spcBef>
            </a:pPr>
            <a:r>
              <a:rPr lang="en-US"/>
              <a:t>If an object of mass, </a:t>
            </a:r>
            <a:r>
              <a:rPr lang="en-US" i="1"/>
              <a:t>m</a:t>
            </a:r>
            <a:r>
              <a:rPr lang="en-US"/>
              <a:t> moves with a velocity </a:t>
            </a:r>
            <a:r>
              <a:rPr lang="en-US" i="1"/>
              <a:t>v</a:t>
            </a:r>
            <a:r>
              <a:rPr lang="en-US"/>
              <a:t>, then the kinetic energy, KE is given by the following equation,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5"/>
          <p:cNvGraphicFramePr>
            <a:graphicFrameLocks noChangeAspect="1"/>
          </p:cNvGraphicFramePr>
          <p:nvPr/>
        </p:nvGraphicFramePr>
        <p:xfrm>
          <a:off x="3200400" y="4038600"/>
          <a:ext cx="2438400" cy="1149350"/>
        </p:xfrm>
        <a:graphic>
          <a:graphicData uri="http://schemas.openxmlformats.org/presentationml/2006/ole">
            <p:oleObj spid="_x0000_s7173" name="Equation" r:id="rId3" imgW="825500" imgH="393700" progId="Equation.3">
              <p:embed/>
            </p:oleObj>
          </a:graphicData>
        </a:graphic>
      </p:graphicFrame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381000" y="5487988"/>
            <a:ext cx="8077200" cy="13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Kinetic energy is a scalar quantity. It also has the same unit as work, joule (J). </a:t>
            </a:r>
          </a:p>
          <a:p>
            <a:pPr>
              <a:spcBef>
                <a:spcPct val="50000"/>
              </a:spcBef>
            </a:pPr>
            <a:r>
              <a:rPr lang="en-US"/>
              <a:t>1 J = 1 kg.m</a:t>
            </a:r>
            <a:r>
              <a:rPr lang="en-US" baseline="30000"/>
              <a:t>2</a:t>
            </a:r>
            <a:r>
              <a:rPr lang="en-US"/>
              <a:t>/s</a:t>
            </a:r>
            <a:r>
              <a:rPr lang="en-US" baseline="30000"/>
              <a:t>2</a:t>
            </a:r>
            <a:r>
              <a:rPr lang="en-US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build="p"/>
      <p:bldP spid="205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i="1" smtClean="0"/>
              <a:t>Gravitational Potential Energy</a:t>
            </a:r>
          </a:p>
        </p:txBody>
      </p:sp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0" y="3328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3074" name="Object 4"/>
          <p:cNvGraphicFramePr>
            <a:graphicFrameLocks noChangeAspect="1"/>
          </p:cNvGraphicFramePr>
          <p:nvPr/>
        </p:nvGraphicFramePr>
        <p:xfrm>
          <a:off x="2667000" y="3276600"/>
          <a:ext cx="3810000" cy="952500"/>
        </p:xfrm>
        <a:graphic>
          <a:graphicData uri="http://schemas.openxmlformats.org/presentationml/2006/ole">
            <p:oleObj spid="_x0000_s9220" name="Equation" r:id="rId3" imgW="799753" imgH="203112" progId="Equation.3">
              <p:embed/>
            </p:oleObj>
          </a:graphicData>
        </a:graphic>
      </p:graphicFrame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8001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Gravitational potential energy, GPE is the energy stored in an object as a result of its height. It can be calculated using weight, which is mass times gravity, and height. It is given by the following equation, </a:t>
            </a:r>
          </a:p>
        </p:txBody>
      </p:sp>
      <p:sp>
        <p:nvSpPr>
          <p:cNvPr id="3078" name="Text Box 7"/>
          <p:cNvSpPr txBox="1">
            <a:spLocks noChangeArrowheads="1"/>
          </p:cNvSpPr>
          <p:nvPr/>
        </p:nvSpPr>
        <p:spPr bwMode="auto">
          <a:xfrm>
            <a:off x="685800" y="4724400"/>
            <a:ext cx="7620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Gravitational potential energy is a scalar quantity. </a:t>
            </a:r>
          </a:p>
          <a:p>
            <a:pPr>
              <a:spcBef>
                <a:spcPct val="50000"/>
              </a:spcBef>
            </a:pPr>
            <a:r>
              <a:rPr lang="en-US"/>
              <a:t>The SI unit for it is also joule, J.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 build="p"/>
      <p:bldP spid="307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smtClean="0"/>
              <a:t>Elastic Potential energy</a:t>
            </a:r>
          </a:p>
        </p:txBody>
      </p:sp>
      <p:pic>
        <p:nvPicPr>
          <p:cNvPr id="11267" name="Picture 2" descr="Shocks should be replaced often to avoid a bumpy ride.">
            <a:hlinkClick r:id="rId3" tooltip="#jsArticleIntroImageCredit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44958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://edugen.wiley.com/edugen/courses/crs1650/art/images/halliday8019c15/image_t/tfg005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2514600"/>
            <a:ext cx="2743200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8" name="Object 5"/>
          <p:cNvGraphicFramePr>
            <a:graphicFrameLocks noChangeAspect="1"/>
          </p:cNvGraphicFramePr>
          <p:nvPr/>
        </p:nvGraphicFramePr>
        <p:xfrm>
          <a:off x="4876800" y="2514600"/>
          <a:ext cx="2362200" cy="1149350"/>
        </p:xfrm>
        <a:graphic>
          <a:graphicData uri="http://schemas.openxmlformats.org/presentationml/2006/ole">
            <p:oleObj spid="_x0000_s10245" name="Equation" r:id="rId6" imgW="799753" imgH="393529" progId="Equation.3">
              <p:embed/>
            </p:oleObj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38200" y="1447800"/>
            <a:ext cx="731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Elastic potential energy</a:t>
            </a:r>
            <a:r>
              <a:rPr lang="en-US"/>
              <a:t> is the energy stored in elastic materials as the result of their stretching or compressing.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09600" y="4495800"/>
            <a:ext cx="381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How shock absorbers work?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396335"/>
            <a:ext cx="8763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7"/>
              </a:rPr>
              <a:t>http://www.youtube.com/watch?v=8abzpXCjyjA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</a:rPr>
              <a:t>Energy Transformations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1905000"/>
            <a:ext cx="76200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Q: Give an example where gravitational potential energy is converted into kinetic energy?</a:t>
            </a:r>
          </a:p>
          <a:p>
            <a:pPr>
              <a:spcBef>
                <a:spcPct val="50000"/>
              </a:spcBef>
            </a:pPr>
            <a:r>
              <a:rPr lang="en-US"/>
              <a:t>A: Falling object. </a:t>
            </a:r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3352800" y="3429000"/>
          <a:ext cx="1943100" cy="2628900"/>
        </p:xfrm>
        <a:graphic>
          <a:graphicData uri="http://schemas.openxmlformats.org/presentationml/2006/ole">
            <p:oleObj spid="_x0000_s29698" name="Bitmap Image" r:id="rId3" imgW="1943371" imgH="2629267" progId="PBrus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en-US" i="1" smtClean="0"/>
              <a:t>Conservation of Energy</a:t>
            </a:r>
          </a:p>
        </p:txBody>
      </p:sp>
      <p:pic>
        <p:nvPicPr>
          <p:cNvPr id="11267" name="Picture 4" descr="06_1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343400" y="1087438"/>
            <a:ext cx="4800600" cy="3625850"/>
          </a:xfrm>
        </p:spPr>
      </p:pic>
      <p:sp>
        <p:nvSpPr>
          <p:cNvPr id="12292" name="Rectangle 3"/>
          <p:cNvSpPr>
            <a:spLocks noChangeArrowheads="1"/>
          </p:cNvSpPr>
          <p:nvPr/>
        </p:nvSpPr>
        <p:spPr bwMode="auto">
          <a:xfrm>
            <a:off x="0" y="1447800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swing of the pendulum demonstrates the principle of conservation of energy.</a:t>
            </a:r>
          </a:p>
          <a:p>
            <a:endParaRPr lang="en-US"/>
          </a:p>
          <a:p>
            <a:r>
              <a:rPr lang="en-US"/>
              <a:t>Mechanical energy = KE + PE</a:t>
            </a:r>
          </a:p>
          <a:p>
            <a:endParaRPr lang="en-US"/>
          </a:p>
          <a:p>
            <a:r>
              <a:rPr lang="en-US"/>
              <a:t>In the absence of friction and air drag, the total mechanical energy of a system remains a constant.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5334000"/>
            <a:ext cx="7010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http://www.youtube.com/watch?v=BVxEEn3w688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8600" y="6172200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4"/>
              </a:rPr>
              <a:t>http://www.youtube.com/watch?v=mhIOylZMg6Q&amp;feature=related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5" grpId="0" build="p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</a:rPr>
              <a:t>Forms of Energy and  Transformations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7924800" cy="500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  <a:cs typeface="Times New Roman" pitchFamily="18" charset="0"/>
              </a:rPr>
              <a:t>Energy Transformations</a:t>
            </a:r>
            <a:br>
              <a:rPr lang="en-US" smtClean="0">
                <a:solidFill>
                  <a:schemeClr val="tx1"/>
                </a:solidFill>
                <a:cs typeface="Times New Roman" pitchFamily="18" charset="0"/>
              </a:rPr>
            </a:br>
            <a:endParaRPr lang="en-US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28600" y="1219200"/>
          <a:ext cx="8534400" cy="4694241"/>
        </p:xfrm>
        <a:graphic>
          <a:graphicData uri="http://schemas.openxmlformats.org/drawingml/2006/table">
            <a:tbl>
              <a:tblPr/>
              <a:tblGrid>
                <a:gridCol w="2816352"/>
                <a:gridCol w="2816352"/>
                <a:gridCol w="2901696"/>
              </a:tblGrid>
              <a:tr h="30482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Process/Device</a:t>
                      </a:r>
                      <a:endParaRPr lang="en-US" sz="2000" u="sng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>
                          <a:latin typeface="Times New Roman"/>
                          <a:ea typeface="Times New Roman"/>
                          <a:cs typeface="Times New Roman"/>
                        </a:rPr>
                        <a:t>Initial form of energy</a:t>
                      </a:r>
                      <a:endParaRPr lang="en-US" sz="2000" u="sng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u="sng" dirty="0">
                          <a:latin typeface="Times New Roman"/>
                          <a:ea typeface="Times New Roman"/>
                          <a:cs typeface="Times New Roman"/>
                        </a:rPr>
                        <a:t>Final form of energy</a:t>
                      </a:r>
                      <a:endParaRPr lang="en-US" sz="2000" u="sng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Photosynthesis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Light bulb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Electric motor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Electric generator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Solar still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Photovoltaic cell </a:t>
                      </a: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(solar cell)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During friction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Using a battery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Charging a battery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 a </a:t>
                      </a: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microphone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 a loudspeaker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57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Times New Roman"/>
                          <a:ea typeface="Times New Roman"/>
                          <a:cs typeface="Times New Roman"/>
                        </a:rPr>
                        <a:t>In a nuclear reactor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en-US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rgbClr val="009999"/>
                </a:solidFill>
                <a:latin typeface="Arial" charset="0"/>
              </a:rPr>
              <a:t>Energy Transformations in the Human body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0" y="160020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Part of the chemical energy stored in food is transformed into the kinetic energy of physical activities and into the thermal energy needed to keep our bodies at a temperature near 98.6 °F.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33400" y="2819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413" name="Rectangle 4"/>
          <p:cNvSpPr>
            <a:spLocks noChangeArrowheads="1"/>
          </p:cNvSpPr>
          <p:nvPr/>
        </p:nvSpPr>
        <p:spPr bwMode="auto">
          <a:xfrm>
            <a:off x="0" y="518160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In an automobile chemical energy of gasoline is converted into </a:t>
            </a:r>
            <a:r>
              <a:rPr lang="en-US" dirty="0" smtClean="0"/>
              <a:t>thermal energy, and then into kinetic </a:t>
            </a:r>
            <a:r>
              <a:rPr lang="en-US" dirty="0"/>
              <a:t>energy, as well as electrical energy (to operate the radio, headlights, and air conditioner), and </a:t>
            </a:r>
            <a:r>
              <a:rPr lang="en-US" dirty="0" smtClean="0"/>
              <a:t>heat.</a:t>
            </a:r>
            <a:endParaRPr lang="en-US" dirty="0"/>
          </a:p>
        </p:txBody>
      </p:sp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0" y="3581400"/>
            <a:ext cx="9144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 b="1">
                <a:solidFill>
                  <a:srgbClr val="009999"/>
                </a:solidFill>
                <a:latin typeface="Arial" charset="0"/>
              </a:rPr>
              <a:t>Energy Transformations in an Automobile</a:t>
            </a:r>
            <a:endParaRPr lang="en-US" sz="4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546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Equation</vt:lpstr>
      <vt:lpstr>Bitmap Image</vt:lpstr>
      <vt:lpstr>Energy    Forms and Transformations </vt:lpstr>
      <vt:lpstr>Kinetic Energy</vt:lpstr>
      <vt:lpstr>Gravitational Potential Energy</vt:lpstr>
      <vt:lpstr>Elastic Potential energy</vt:lpstr>
      <vt:lpstr>Energy Transformations</vt:lpstr>
      <vt:lpstr>Conservation of Energy</vt:lpstr>
      <vt:lpstr>Forms of Energy and  Transformations</vt:lpstr>
      <vt:lpstr>Energy Transformations </vt:lpstr>
      <vt:lpstr>Energy Transformations in the Human body</vt:lpstr>
      <vt:lpstr>Energy Transformations in Pole Vault </vt:lpstr>
      <vt:lpstr>Bungee-Jumping</vt:lpstr>
      <vt:lpstr>Hydroelectic Power - How it Works  </vt:lpstr>
      <vt:lpstr>Energy Transformations in a Nuclear Power Station</vt:lpstr>
      <vt:lpstr>The CONSERVATION OF ENERGY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mahesp</dc:creator>
  <cp:lastModifiedBy>mahesp</cp:lastModifiedBy>
  <cp:revision>62</cp:revision>
  <dcterms:created xsi:type="dcterms:W3CDTF">2004-02-17T14:17:02Z</dcterms:created>
  <dcterms:modified xsi:type="dcterms:W3CDTF">2012-02-20T13:49:50Z</dcterms:modified>
</cp:coreProperties>
</file>