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314" r:id="rId3"/>
    <p:sldId id="316" r:id="rId4"/>
    <p:sldId id="284" r:id="rId5"/>
    <p:sldId id="264" r:id="rId6"/>
    <p:sldId id="261" r:id="rId7"/>
    <p:sldId id="269" r:id="rId8"/>
    <p:sldId id="317" r:id="rId9"/>
    <p:sldId id="266" r:id="rId10"/>
    <p:sldId id="296" r:id="rId11"/>
    <p:sldId id="298" r:id="rId12"/>
    <p:sldId id="265" r:id="rId13"/>
    <p:sldId id="30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87" autoAdjust="0"/>
    <p:restoredTop sz="90977"/>
  </p:normalViewPr>
  <p:slideViewPr>
    <p:cSldViewPr>
      <p:cViewPr varScale="1">
        <p:scale>
          <a:sx n="87" d="100"/>
          <a:sy n="87" d="100"/>
        </p:scale>
        <p:origin x="200" y="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40D6C-0616-4A81-8C4F-2F1A5383D0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07439-4847-4519-9C97-8F0CB87C23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870F8-36FF-41F2-B033-9F94387A11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EAFD99-2ACB-4641-BDFB-936920E74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8373D-6D31-43FB-8AA4-5491B14AFC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4F5FE-DEB4-4DA8-8436-A9779DD8EC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0F995-376B-4B04-9A73-5FCB9F9E91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4BC72-6F90-4AAB-AD3A-11A726A570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D7966-BF16-4F88-BFE8-1DB55407E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12B14-DDA9-4A14-858E-4E70B23ABF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DDA76-6E92-448F-BC09-F3C3518BE2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233D4-B7DC-4450-9FB1-D8BA07FB07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84E1B0-DCCB-45EE-9B18-AAFC10C5A7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yQfrzBfnD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Electricity</a:t>
            </a:r>
            <a:b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cs typeface="Times New Roman" pitchFamily="18" charset="0"/>
              </a:rPr>
              <a:t>Resistance,R and Resistivity,</a:t>
            </a:r>
            <a:r>
              <a:rPr lang="el-GR" sz="3600">
                <a:solidFill>
                  <a:srgbClr val="000000"/>
                </a:solidFill>
                <a:cs typeface="Times New Roman" pitchFamily="18" charset="0"/>
              </a:rPr>
              <a:t>ρ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0" y="1600200"/>
            <a:ext cx="58674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The resistance of a conductor is directly proportional to the length since the current needs to pass through all the atoms in the length. 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The resistance is inversely proportional to the cross-sectional area since there is more room for the current to pass through. 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The above observations can be combined and the resistance, R of the conductor is written as follows, 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271963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464" name="Picture 8" descr="A heating element from an electric stove. ( David Chasey/PhotoDisc, Inc./Getty Images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76400"/>
            <a:ext cx="2643188" cy="4114800"/>
          </a:xfrm>
          <a:noFill/>
          <a:ln/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5638800"/>
            <a:ext cx="762000" cy="720436"/>
          </a:xfrm>
          <a:prstGeom prst="rect">
            <a:avLst/>
          </a:prstGeom>
          <a:noFill/>
        </p:spPr>
      </p:pic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5612258"/>
            <a:ext cx="990600" cy="712342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AC53F7-9A0B-1C4F-B2C9-8BA40AC4BCB6}"/>
              </a:ext>
            </a:extLst>
          </p:cNvPr>
          <p:cNvSpPr txBox="1"/>
          <p:nvPr/>
        </p:nvSpPr>
        <p:spPr>
          <a:xfrm>
            <a:off x="190500" y="6201716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Q. What is the SI unit for resistivity?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Resistivity of Materials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38200" y="1219200"/>
            <a:ext cx="731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Resistivity</a:t>
            </a:r>
            <a:r>
              <a:rPr lang="en-US" dirty="0"/>
              <a:t> is an inherent property of a material, inherent in the same sense that density is an inherent property.</a:t>
            </a:r>
          </a:p>
        </p:txBody>
      </p:sp>
      <p:pic>
        <p:nvPicPr>
          <p:cNvPr id="20489" name="Picture 9" descr="pix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2963" y="1058863"/>
            <a:ext cx="11112" cy="11112"/>
          </a:xfrm>
          <a:prstGeom prst="rect">
            <a:avLst/>
          </a:prstGeom>
          <a:noFill/>
        </p:spPr>
      </p:pic>
      <p:pic>
        <p:nvPicPr>
          <p:cNvPr id="20493" name="Picture 13" descr="pix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4238" y="1776413"/>
            <a:ext cx="11112" cy="11112"/>
          </a:xfrm>
          <a:prstGeom prst="rect">
            <a:avLst/>
          </a:prstGeom>
          <a:noFill/>
        </p:spPr>
      </p:pic>
      <p:graphicFrame>
        <p:nvGraphicFramePr>
          <p:cNvPr id="20515" name="Object 35"/>
          <p:cNvGraphicFramePr>
            <a:graphicFrameLocks noGrp="1" noChangeAspect="1"/>
          </p:cNvGraphicFramePr>
          <p:nvPr>
            <p:ph idx="1"/>
          </p:nvPr>
        </p:nvGraphicFramePr>
        <p:xfrm>
          <a:off x="2438400" y="2438400"/>
          <a:ext cx="414337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1" name="Bitmap Image" r:id="rId4" imgW="4142857" imgH="3761905" progId="PBrush">
                  <p:embed/>
                </p:oleObj>
              </mc:Choice>
              <mc:Fallback>
                <p:oleObj name="Bitmap Image" r:id="rId4" imgW="4142857" imgH="3761905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438400"/>
                        <a:ext cx="4143375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5" name="AutoShape 75" descr="pixel"/>
          <p:cNvSpPr>
            <a:spLocks noChangeAspect="1" noChangeArrowheads="1"/>
          </p:cNvSpPr>
          <p:nvPr/>
        </p:nvSpPr>
        <p:spPr bwMode="auto">
          <a:xfrm>
            <a:off x="5345113" y="4708525"/>
            <a:ext cx="28575" cy="952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0556" name="AutoShape 76" descr="pixel"/>
          <p:cNvSpPr>
            <a:spLocks noChangeAspect="1" noChangeArrowheads="1"/>
          </p:cNvSpPr>
          <p:nvPr/>
        </p:nvSpPr>
        <p:spPr bwMode="auto">
          <a:xfrm>
            <a:off x="5497513" y="4708525"/>
            <a:ext cx="28575" cy="952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cs typeface="Times New Roman" pitchFamily="18" charset="0"/>
              </a:rPr>
              <a:t>Ohm’s Law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04800" y="838200"/>
            <a:ext cx="85344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Georg Simon Ohm (1787-1854), a German physicist, discovered Ohm’s law in 1826. 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This is an experimental law, valid for both alternating current (ac) and direct current (dc) circuits.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 you pass an electric current (I) through a resistance (R) there will be a potential difference or voltage (V) created across the resistance.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Ohm’s law gives a relationship between the voltage (V), current (I), and resistance (R) as follows: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V = I R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	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799" y="4572000"/>
            <a:ext cx="378948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and Parallel circuits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Electricity</a:t>
            </a:r>
            <a:b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582" name="Picture 6" descr="np0152-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4821600" cy="3608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848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Electricity</a:t>
            </a:r>
            <a:b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582" name="Picture 6" descr="np0152-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4821600" cy="3608388"/>
          </a:xfrm>
          <a:prstGeom prst="rect">
            <a:avLst/>
          </a:prstGeom>
          <a:noFill/>
        </p:spPr>
      </p:pic>
      <p:pic>
        <p:nvPicPr>
          <p:cNvPr id="24584" name="Picture 8" descr="ID973_co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962400"/>
            <a:ext cx="3962400" cy="2699386"/>
          </a:xfrm>
          <a:prstGeom prst="rect">
            <a:avLst/>
          </a:prstGeom>
          <a:noFill/>
        </p:spPr>
      </p:pic>
      <p:pic>
        <p:nvPicPr>
          <p:cNvPr id="24586" name="Picture 10" descr="New York At Night Night tour. new yo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990600"/>
            <a:ext cx="4038600" cy="2692400"/>
          </a:xfrm>
          <a:prstGeom prst="rect">
            <a:avLst/>
          </a:prstGeom>
          <a:noFill/>
        </p:spPr>
      </p:pic>
      <p:pic>
        <p:nvPicPr>
          <p:cNvPr id="24590" name="Picture 14" descr="London At Night Hd Zzxhe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419600"/>
            <a:ext cx="39624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488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b="1" dirty="0"/>
              <a:t>Voltage  </a:t>
            </a:r>
            <a:br>
              <a:rPr lang="en-US" dirty="0"/>
            </a:br>
            <a:endParaRPr lang="en-US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38200" y="1219200"/>
            <a:ext cx="8077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		The energy needed to use a smart phone, for 			example, comes from batteries.</a:t>
            </a:r>
          </a:p>
          <a:p>
            <a:pPr>
              <a:spcBef>
                <a:spcPct val="50000"/>
              </a:spcBef>
            </a:pPr>
            <a:r>
              <a:rPr lang="en-US" dirty="0"/>
              <a:t>		Within a battery, a chemical reaction occurs that transfers electrons from one terminal (leaving it positively charged) to another terminal (leaving it negatively charged). </a:t>
            </a:r>
          </a:p>
          <a:p>
            <a:pPr>
              <a:spcBef>
                <a:spcPct val="50000"/>
              </a:spcBef>
            </a:pPr>
            <a:r>
              <a:rPr lang="en-US" dirty="0"/>
              <a:t>Because of the positive and negative charges on the battery terminals, an </a:t>
            </a:r>
            <a:r>
              <a:rPr lang="en-US" dirty="0">
                <a:solidFill>
                  <a:srgbClr val="009900"/>
                </a:solidFill>
              </a:rPr>
              <a:t>electric potential</a:t>
            </a:r>
            <a:r>
              <a:rPr lang="en-US" dirty="0"/>
              <a:t> difference exists between them. The maximum potential difference is called the </a:t>
            </a:r>
            <a:r>
              <a:rPr lang="en-US" b="1" i="1" dirty="0"/>
              <a:t>electromotive force</a:t>
            </a:r>
            <a:r>
              <a:rPr lang="en-US" b="1" i="1" dirty="0">
                <a:solidFill>
                  <a:srgbClr val="009999"/>
                </a:solidFill>
              </a:rPr>
              <a:t>*</a:t>
            </a:r>
            <a:r>
              <a:rPr lang="en-US" b="1" i="1" dirty="0"/>
              <a:t> (</a:t>
            </a:r>
            <a:r>
              <a:rPr lang="en-US" b="1" i="1" dirty="0" err="1"/>
              <a:t>emf</a:t>
            </a:r>
            <a:r>
              <a:rPr lang="en-US" b="1" i="1" dirty="0"/>
              <a:t>)</a:t>
            </a:r>
            <a:r>
              <a:rPr lang="en-US" dirty="0"/>
              <a:t> of the battery.</a:t>
            </a:r>
          </a:p>
          <a:p>
            <a:pPr>
              <a:spcBef>
                <a:spcPct val="50000"/>
              </a:spcBef>
            </a:pPr>
            <a:r>
              <a:rPr lang="en-US" dirty="0"/>
              <a:t>This electric potential difference is also known as the voltage, V.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The SI unit for voltage is the volt, after Alessandro Volta (1745-1827) who invented the electric battery. 1 volt = 1 J/C.</a:t>
            </a:r>
            <a:r>
              <a:rPr lang="en-US" dirty="0"/>
              <a:t> </a:t>
            </a:r>
          </a:p>
        </p:txBody>
      </p:sp>
      <p:graphicFrame>
        <p:nvGraphicFramePr>
          <p:cNvPr id="3482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1971675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Bitmap Image" r:id="rId3" imgW="1971950" imgH="2580952" progId="PBrush">
                  <p:embed/>
                </p:oleObj>
              </mc:Choice>
              <mc:Fallback>
                <p:oleObj name="Bitmap Image" r:id="rId3" imgW="1971950" imgH="2580952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71675" cy="258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 err="1">
                <a:solidFill>
                  <a:srgbClr val="000000"/>
                </a:solidFill>
                <a:cs typeface="Times New Roman" pitchFamily="18" charset="0"/>
              </a:rPr>
              <a:t>Emf’s</a:t>
            </a:r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 or Voltages of Common Batteries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4724400" cy="2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en-US" sz="3200" dirty="0"/>
          </a:p>
          <a:p>
            <a:pPr>
              <a:spcBef>
                <a:spcPct val="20000"/>
              </a:spcBef>
            </a:pPr>
            <a:endParaRPr lang="en-US" sz="3200" dirty="0"/>
          </a:p>
          <a:p>
            <a:pPr>
              <a:spcBef>
                <a:spcPct val="20000"/>
              </a:spcBef>
            </a:pPr>
            <a:endParaRPr lang="en-US" sz="3200" dirty="0"/>
          </a:p>
          <a:p>
            <a:pPr>
              <a:spcBef>
                <a:spcPct val="20000"/>
              </a:spcBef>
            </a:pPr>
            <a:endParaRPr lang="en-US" sz="32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953000"/>
            <a:ext cx="2819400" cy="168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11" y="1476375"/>
            <a:ext cx="179722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94122" y="4491335"/>
            <a:ext cx="2487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Car battery = 12 V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990600"/>
            <a:ext cx="3284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AAA, AA, C, D = 1.5 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5F293-80B3-BF41-A0D5-ACBBDF71E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842" y="1748052"/>
            <a:ext cx="5217795" cy="457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AC798B-E890-644A-BF58-8E60D3C9A424}"/>
              </a:ext>
            </a:extLst>
          </p:cNvPr>
          <p:cNvSpPr/>
          <p:nvPr/>
        </p:nvSpPr>
        <p:spPr>
          <a:xfrm>
            <a:off x="4543422" y="1027067"/>
            <a:ext cx="3460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Cell phone battery = 3.8 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000000"/>
                </a:solidFill>
                <a:cs typeface="Times New Roman" pitchFamily="18" charset="0"/>
              </a:rPr>
              <a:t>Electric Current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77724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9900"/>
                </a:solidFill>
                <a:cs typeface="Times New Roman" pitchFamily="18" charset="0"/>
              </a:rPr>
              <a:t>electric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9900"/>
                </a:solidFill>
                <a:cs typeface="Times New Roman" pitchFamily="18" charset="0"/>
              </a:rPr>
              <a:t>current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is the amount of </a:t>
            </a:r>
            <a:r>
              <a:rPr lang="en-US" dirty="0">
                <a:solidFill>
                  <a:srgbClr val="009900"/>
                </a:solidFill>
                <a:cs typeface="Times New Roman" pitchFamily="18" charset="0"/>
              </a:rPr>
              <a:t>charge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per </a:t>
            </a:r>
            <a:r>
              <a:rPr lang="en-US" dirty="0">
                <a:solidFill>
                  <a:srgbClr val="009900"/>
                </a:solidFill>
                <a:cs typeface="Times New Roman" pitchFamily="18" charset="0"/>
              </a:rPr>
              <a:t>unit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time that passes through a surface that is perpendicular to the motion of the charges.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7174" name="Picture 6" descr="fig20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276600"/>
            <a:ext cx="2422525" cy="1417638"/>
          </a:xfrm>
          <a:prstGeom prst="rect">
            <a:avLst/>
          </a:prstGeom>
          <a:noFill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8600" y="4953000"/>
            <a:ext cx="8915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 SI unit of electric current is the ampere (A), after </a:t>
            </a:r>
            <a:r>
              <a:rPr lang="en-US" dirty="0">
                <a:cs typeface="Times New Roman" pitchFamily="18" charset="0"/>
              </a:rPr>
              <a:t>the French mathematician André </a:t>
            </a:r>
            <a:r>
              <a:rPr lang="en-US" dirty="0" err="1">
                <a:cs typeface="Times New Roman" pitchFamily="18" charset="0"/>
              </a:rPr>
              <a:t>Ampére</a:t>
            </a:r>
            <a:r>
              <a:rPr lang="en-US" dirty="0">
                <a:cs typeface="Times New Roman" pitchFamily="18" charset="0"/>
              </a:rPr>
              <a:t> (1775-1836). 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Ampere  = Coulomb/Second = C/s. </a:t>
            </a:r>
            <a:endParaRPr lang="en-US" dirty="0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291013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5029200" y="3429000"/>
          <a:ext cx="160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r:id="rId4" imgW="558558" imgH="393529" progId="Equation.3">
                  <p:embed/>
                </p:oleObj>
              </mc:Choice>
              <mc:Fallback>
                <p:oleObj r:id="rId4" imgW="558558" imgH="393529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429000"/>
                        <a:ext cx="16002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  <p:bldP spid="71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AC and DC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3672214"/>
            <a:ext cx="8763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/>
              <a:t>In contrast, the current is said to be </a:t>
            </a:r>
            <a:r>
              <a:rPr lang="en-US" sz="2800" b="1" i="1" dirty="0"/>
              <a:t>alternating current (ac)</a:t>
            </a:r>
            <a:r>
              <a:rPr lang="en-US" sz="2800" b="1" dirty="0"/>
              <a:t> </a:t>
            </a:r>
            <a:r>
              <a:rPr lang="en-US" sz="2800" dirty="0"/>
              <a:t>when the charges move first one way and then the opposite way, changing direction from moment to moment. Outlets give us ac voltage. </a:t>
            </a:r>
            <a:endParaRPr lang="en-US" dirty="0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783697"/>
            <a:ext cx="2743200" cy="170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130864"/>
            <a:ext cx="2985679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8382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If the charges move around a </a:t>
            </a:r>
            <a:r>
              <a:rPr lang="en-US" dirty="0">
                <a:solidFill>
                  <a:srgbClr val="009900"/>
                </a:solidFill>
              </a:rPr>
              <a:t>circuit</a:t>
            </a:r>
            <a:r>
              <a:rPr lang="en-US" dirty="0"/>
              <a:t> in the same direction at all times, the </a:t>
            </a:r>
            <a:r>
              <a:rPr lang="en-US" dirty="0">
                <a:solidFill>
                  <a:srgbClr val="009900"/>
                </a:solidFill>
              </a:rPr>
              <a:t>current</a:t>
            </a:r>
            <a:r>
              <a:rPr lang="en-US" dirty="0"/>
              <a:t> is said to be </a:t>
            </a:r>
            <a:r>
              <a:rPr lang="en-US" b="1" i="1" dirty="0"/>
              <a:t>direct current (dc),</a:t>
            </a:r>
            <a:r>
              <a:rPr lang="en-US" b="1" dirty="0"/>
              <a:t> </a:t>
            </a:r>
            <a:r>
              <a:rPr lang="en-US" dirty="0"/>
              <a:t>which is the kind produced by batteries.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0C6FCC-878A-0C4B-90FC-B3BE2ED704E4}"/>
              </a:ext>
            </a:extLst>
          </p:cNvPr>
          <p:cNvSpPr/>
          <p:nvPr/>
        </p:nvSpPr>
        <p:spPr>
          <a:xfrm>
            <a:off x="304801" y="5789697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https://www.youtube.com/watch?v=xyQfrzBfnDU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  <p:bldP spid="6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8923D-2608-9544-9D48-BF6D1A29A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1" y="7374"/>
            <a:ext cx="7772400" cy="1143000"/>
          </a:xfrm>
        </p:spPr>
        <p:txBody>
          <a:bodyPr/>
          <a:lstStyle/>
          <a:p>
            <a:r>
              <a:rPr lang="en-US" dirty="0"/>
              <a:t>Electric Power and Energy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0F2370-D798-5349-AF10-B5CCF0979012}"/>
              </a:ext>
            </a:extLst>
          </p:cNvPr>
          <p:cNvSpPr/>
          <p:nvPr/>
        </p:nvSpPr>
        <p:spPr>
          <a:xfrm>
            <a:off x="228601" y="1308577"/>
            <a:ext cx="8915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Electric power </a:t>
            </a:r>
            <a:r>
              <a:rPr lang="en-US" i="1" dirty="0"/>
              <a:t>P</a:t>
            </a:r>
            <a:r>
              <a:rPr lang="en-US" dirty="0"/>
              <a:t>, or rate of energy transfer, in an electrical device is defined as the product of current, I and voltage, V.</a:t>
            </a:r>
          </a:p>
          <a:p>
            <a:br>
              <a:rPr lang="en-US" dirty="0"/>
            </a:br>
            <a:r>
              <a:rPr lang="en-US" dirty="0"/>
              <a:t>Electric power = P = Current X Voltage.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25B7C-1ED9-494E-8A5B-5EF474DA55E9}"/>
              </a:ext>
            </a:extLst>
          </p:cNvPr>
          <p:cNvSpPr txBox="1"/>
          <p:nvPr/>
        </p:nvSpPr>
        <p:spPr>
          <a:xfrm>
            <a:off x="228601" y="3036440"/>
            <a:ext cx="8735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 unit for power = watt, W = J/s</a:t>
            </a:r>
          </a:p>
          <a:p>
            <a:endParaRPr lang="en-US" dirty="0"/>
          </a:p>
          <a:p>
            <a:r>
              <a:rPr lang="en-US" dirty="0"/>
              <a:t>Electrical energy = Power x Time</a:t>
            </a:r>
          </a:p>
          <a:p>
            <a:endParaRPr lang="en-US" dirty="0"/>
          </a:p>
          <a:p>
            <a:r>
              <a:rPr lang="en-US" dirty="0"/>
              <a:t>SI unit for electrical energy = J, joule.</a:t>
            </a:r>
          </a:p>
          <a:p>
            <a:endParaRPr lang="en-US" dirty="0"/>
          </a:p>
          <a:p>
            <a:r>
              <a:rPr lang="en-US" dirty="0" err="1"/>
              <a:t>kWH</a:t>
            </a:r>
            <a:r>
              <a:rPr lang="en-US" dirty="0"/>
              <a:t> is another unit for electrical energy, used by utility companies for charging customers.</a:t>
            </a:r>
          </a:p>
          <a:p>
            <a:endParaRPr lang="en-US" dirty="0"/>
          </a:p>
          <a:p>
            <a:r>
              <a:rPr lang="en-US" dirty="0"/>
              <a:t>Compare the energy units: </a:t>
            </a:r>
            <a:r>
              <a:rPr lang="en-US" dirty="0" err="1"/>
              <a:t>kWH</a:t>
            </a:r>
            <a:r>
              <a:rPr lang="en-US" dirty="0"/>
              <a:t>, eV, and J.</a:t>
            </a:r>
          </a:p>
        </p:txBody>
      </p:sp>
    </p:spTree>
    <p:extLst>
      <p:ext uri="{BB962C8B-B14F-4D97-AF65-F5344CB8AC3E}">
        <p14:creationId xmlns:p14="http://schemas.microsoft.com/office/powerpoint/2010/main" val="178793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009999"/>
                </a:solidFill>
                <a:latin typeface="Arial" charset="0"/>
                <a:cs typeface="Arial" charset="0"/>
              </a:rPr>
              <a:t>Electrical Resistance</a:t>
            </a:r>
            <a:endParaRPr lang="en-US" sz="36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0772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When electric current flows through a metal wire there exists a hindrance to the flow, known as electrical resistance. 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This is because as the electrons move through they will collide with the atoms of the conductor. 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The SI unit of resistance is the ohm (Ω), after Georg Simon Ohm (1787-1854), a German physicist, who discovered Ohm’s law, which will be discussed in the next section. 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A resistor is a material that provides a specified resistance in an electric circuit.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717</Words>
  <Application>Microsoft Macintosh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Unicode MS</vt:lpstr>
      <vt:lpstr>Arial</vt:lpstr>
      <vt:lpstr>Times New Roman</vt:lpstr>
      <vt:lpstr>Default Design</vt:lpstr>
      <vt:lpstr>Bitmap Image</vt:lpstr>
      <vt:lpstr>Equation.3</vt:lpstr>
      <vt:lpstr>Electricity </vt:lpstr>
      <vt:lpstr>Electricity </vt:lpstr>
      <vt:lpstr>Electricity </vt:lpstr>
      <vt:lpstr>Voltage   </vt:lpstr>
      <vt:lpstr>Emf’s or Voltages of Common Batteries</vt:lpstr>
      <vt:lpstr>Electric Current</vt:lpstr>
      <vt:lpstr>AC and DC</vt:lpstr>
      <vt:lpstr>Electric Power and Energy</vt:lpstr>
      <vt:lpstr>Electrical Resistance</vt:lpstr>
      <vt:lpstr>Resistance,R and Resistivity,ρ</vt:lpstr>
      <vt:lpstr>Resistivity of Materials</vt:lpstr>
      <vt:lpstr>Ohm’s Law</vt:lpstr>
      <vt:lpstr>Series and Parallel circuits</vt:lpstr>
    </vt:vector>
  </TitlesOfParts>
  <Company>Winthrop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mahesp</dc:creator>
  <cp:lastModifiedBy>Maheswaranathan, Ponn</cp:lastModifiedBy>
  <cp:revision>40</cp:revision>
  <dcterms:created xsi:type="dcterms:W3CDTF">2003-02-20T22:04:08Z</dcterms:created>
  <dcterms:modified xsi:type="dcterms:W3CDTF">2021-06-23T01:21:55Z</dcterms:modified>
</cp:coreProperties>
</file>