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541" r:id="rId2"/>
    <p:sldId id="483" r:id="rId3"/>
    <p:sldId id="539" r:id="rId4"/>
    <p:sldId id="521" r:id="rId5"/>
    <p:sldId id="522" r:id="rId6"/>
    <p:sldId id="523" r:id="rId7"/>
    <p:sldId id="452" r:id="rId8"/>
    <p:sldId id="559" r:id="rId9"/>
    <p:sldId id="552" r:id="rId1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1" charset="-128"/>
        <a:cs typeface="+mn-cs"/>
      </a:defRPr>
    </a:lvl5pPr>
    <a:lvl6pPr marL="2286000" algn="l" defTabSz="914400" rtl="0" eaLnBrk="1" latinLnBrk="0" hangingPunct="1">
      <a:defRPr sz="2400" kern="1200">
        <a:solidFill>
          <a:schemeClr val="tx1"/>
        </a:solidFill>
        <a:latin typeface="Arial" charset="0"/>
        <a:ea typeface="ＭＳ Ｐゴシック" pitchFamily="-111" charset="-128"/>
        <a:cs typeface="+mn-cs"/>
      </a:defRPr>
    </a:lvl6pPr>
    <a:lvl7pPr marL="2743200" algn="l" defTabSz="914400" rtl="0" eaLnBrk="1" latinLnBrk="0" hangingPunct="1">
      <a:defRPr sz="2400" kern="1200">
        <a:solidFill>
          <a:schemeClr val="tx1"/>
        </a:solidFill>
        <a:latin typeface="Arial" charset="0"/>
        <a:ea typeface="ＭＳ Ｐゴシック" pitchFamily="-111" charset="-128"/>
        <a:cs typeface="+mn-cs"/>
      </a:defRPr>
    </a:lvl7pPr>
    <a:lvl8pPr marL="3200400" algn="l" defTabSz="914400" rtl="0" eaLnBrk="1" latinLnBrk="0" hangingPunct="1">
      <a:defRPr sz="2400" kern="1200">
        <a:solidFill>
          <a:schemeClr val="tx1"/>
        </a:solidFill>
        <a:latin typeface="Arial" charset="0"/>
        <a:ea typeface="ＭＳ Ｐゴシック" pitchFamily="-111" charset="-128"/>
        <a:cs typeface="+mn-cs"/>
      </a:defRPr>
    </a:lvl8pPr>
    <a:lvl9pPr marL="3657600" algn="l" defTabSz="914400" rtl="0" eaLnBrk="1" latinLnBrk="0" hangingPunct="1">
      <a:defRPr sz="2400" kern="1200">
        <a:solidFill>
          <a:schemeClr val="tx1"/>
        </a:solidFill>
        <a:latin typeface="Arial"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6815"/>
    <a:srgbClr val="FF6600"/>
    <a:srgbClr val="FF0000"/>
    <a:srgbClr val="FFFF66"/>
    <a:srgbClr val="CC0099"/>
    <a:srgbClr val="009900"/>
    <a:srgbClr val="33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snapToGrid="0">
      <p:cViewPr>
        <p:scale>
          <a:sx n="118" d="100"/>
          <a:sy n="118" d="100"/>
        </p:scale>
        <p:origin x="-14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9" tIns="46590" rIns="93179" bIns="46590" rtlCol="0"/>
          <a:lstStyle>
            <a:lvl1pPr algn="r">
              <a:defRPr sz="1200"/>
            </a:lvl1pPr>
          </a:lstStyle>
          <a:p>
            <a:fld id="{87404F80-352C-4CE9-B302-CEFB8DFE3D1B}" type="datetimeFigureOut">
              <a:rPr lang="en-US" smtClean="0"/>
              <a:t>9/9/2016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9" tIns="46590" rIns="93179" bIns="46590" rtlCol="0" anchor="b"/>
          <a:lstStyle>
            <a:lvl1pPr algn="r">
              <a:defRPr sz="1200"/>
            </a:lvl1pPr>
          </a:lstStyle>
          <a:p>
            <a:fld id="{C59EF97A-3125-436B-9FF4-644BFC93CC3C}" type="slidenum">
              <a:rPr lang="en-US" smtClean="0"/>
              <a:t>‹#›</a:t>
            </a:fld>
            <a:endParaRPr lang="en-US"/>
          </a:p>
        </p:txBody>
      </p:sp>
    </p:spTree>
    <p:extLst>
      <p:ext uri="{BB962C8B-B14F-4D97-AF65-F5344CB8AC3E}">
        <p14:creationId xmlns:p14="http://schemas.microsoft.com/office/powerpoint/2010/main" val="92942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9" tIns="46590" rIns="93179" bIns="46590" numCol="1" anchor="t" anchorCtr="0" compatLnSpc="1">
            <a:prstTxWarp prst="textNoShape">
              <a:avLst/>
            </a:prstTxWarp>
          </a:bodyPr>
          <a:lstStyle>
            <a:lvl1pPr eaLnBrk="1" hangingPunct="1">
              <a:defRPr sz="1200">
                <a:latin typeface="Times New Roman" pitchFamily="16" charset="0"/>
                <a:ea typeface="+mn-ea"/>
                <a:cs typeface="+mn-cs"/>
              </a:defRPr>
            </a:lvl1pPr>
          </a:lstStyle>
          <a:p>
            <a:pPr>
              <a:defRPr/>
            </a:pPr>
            <a:endParaRPr lang="en-US"/>
          </a:p>
        </p:txBody>
      </p:sp>
      <p:sp>
        <p:nvSpPr>
          <p:cNvPr id="45059"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9" tIns="46590" rIns="93179" bIns="46590" numCol="1" anchor="t" anchorCtr="0" compatLnSpc="1">
            <a:prstTxWarp prst="textNoShape">
              <a:avLst/>
            </a:prstTxWarp>
          </a:bodyPr>
          <a:lstStyle>
            <a:lvl1pPr algn="r" eaLnBrk="1" hangingPunct="1">
              <a:defRPr sz="1200">
                <a:latin typeface="Times New Roman" pitchFamily="16" charset="0"/>
                <a:ea typeface="+mn-ea"/>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2688" y="696913"/>
            <a:ext cx="4646612"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934720" y="4415791"/>
            <a:ext cx="5140960" cy="4183380"/>
          </a:xfrm>
          <a:prstGeom prst="rect">
            <a:avLst/>
          </a:prstGeom>
          <a:noFill/>
          <a:ln w="9525">
            <a:noFill/>
            <a:miter lim="800000"/>
            <a:headEnd/>
            <a:tailEnd/>
          </a:ln>
          <a:effectLst/>
        </p:spPr>
        <p:txBody>
          <a:bodyPr vert="horz" wrap="square" lIns="93179" tIns="46590" rIns="93179" bIns="4659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9" tIns="46590" rIns="93179" bIns="46590" numCol="1" anchor="b" anchorCtr="0" compatLnSpc="1">
            <a:prstTxWarp prst="textNoShape">
              <a:avLst/>
            </a:prstTxWarp>
          </a:bodyPr>
          <a:lstStyle>
            <a:lvl1pPr eaLnBrk="1" hangingPunct="1">
              <a:defRPr sz="1200">
                <a:latin typeface="Times New Roman" pitchFamily="16" charset="0"/>
                <a:ea typeface="+mn-ea"/>
                <a:cs typeface="+mn-cs"/>
              </a:defRPr>
            </a:lvl1pPr>
          </a:lstStyle>
          <a:p>
            <a:pPr>
              <a:defRPr/>
            </a:pPr>
            <a:endParaRPr lang="en-US"/>
          </a:p>
        </p:txBody>
      </p:sp>
      <p:sp>
        <p:nvSpPr>
          <p:cNvPr id="4506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9" tIns="46590" rIns="93179" bIns="46590" numCol="1" anchor="b" anchorCtr="0" compatLnSpc="1">
            <a:prstTxWarp prst="textNoShape">
              <a:avLst/>
            </a:prstTxWarp>
          </a:bodyPr>
          <a:lstStyle>
            <a:lvl1pPr algn="r" eaLnBrk="1" hangingPunct="1">
              <a:defRPr sz="1200">
                <a:latin typeface="Times New Roman" pitchFamily="-111" charset="0"/>
              </a:defRPr>
            </a:lvl1pPr>
          </a:lstStyle>
          <a:p>
            <a:pPr>
              <a:defRPr/>
            </a:pPr>
            <a:fld id="{5A770CC1-A0BB-42D4-94E2-E9BF481998C9}" type="slidenum">
              <a:rPr lang="en-US"/>
              <a:pPr>
                <a:defRPr/>
              </a:pPr>
              <a:t>‹#›</a:t>
            </a:fld>
            <a:endParaRPr lang="en-US"/>
          </a:p>
        </p:txBody>
      </p:sp>
    </p:spTree>
    <p:extLst>
      <p:ext uri="{BB962C8B-B14F-4D97-AF65-F5344CB8AC3E}">
        <p14:creationId xmlns:p14="http://schemas.microsoft.com/office/powerpoint/2010/main" val="1060922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6" charset="0"/>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Times New Roman" pitchFamily="16"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6"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6"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6"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11" charset="-128"/>
              </a:defRPr>
            </a:lvl1pPr>
            <a:lvl2pPr marL="757083" indent="-291186">
              <a:defRPr sz="2500">
                <a:solidFill>
                  <a:schemeClr val="tx1"/>
                </a:solidFill>
                <a:latin typeface="Arial" charset="0"/>
                <a:ea typeface="ＭＳ Ｐゴシック" pitchFamily="-111" charset="-128"/>
              </a:defRPr>
            </a:lvl2pPr>
            <a:lvl3pPr marL="1164744" indent="-232949">
              <a:defRPr sz="2500">
                <a:solidFill>
                  <a:schemeClr val="tx1"/>
                </a:solidFill>
                <a:latin typeface="Arial" charset="0"/>
                <a:ea typeface="ＭＳ Ｐゴシック" pitchFamily="-111" charset="-128"/>
              </a:defRPr>
            </a:lvl3pPr>
            <a:lvl4pPr marL="1630642" indent="-232949">
              <a:defRPr sz="2500">
                <a:solidFill>
                  <a:schemeClr val="tx1"/>
                </a:solidFill>
                <a:latin typeface="Arial" charset="0"/>
                <a:ea typeface="ＭＳ Ｐゴシック" pitchFamily="-111" charset="-128"/>
              </a:defRPr>
            </a:lvl4pPr>
            <a:lvl5pPr marL="2096539" indent="-232949">
              <a:defRPr sz="2500">
                <a:solidFill>
                  <a:schemeClr val="tx1"/>
                </a:solidFill>
                <a:latin typeface="Arial" charset="0"/>
                <a:ea typeface="ＭＳ Ｐゴシック" pitchFamily="-111" charset="-128"/>
              </a:defRPr>
            </a:lvl5pPr>
            <a:lvl6pPr marL="2562437" indent="-232949" eaLnBrk="0" fontAlgn="base" hangingPunct="0">
              <a:spcBef>
                <a:spcPct val="0"/>
              </a:spcBef>
              <a:spcAft>
                <a:spcPct val="0"/>
              </a:spcAft>
              <a:defRPr sz="2500">
                <a:solidFill>
                  <a:schemeClr val="tx1"/>
                </a:solidFill>
                <a:latin typeface="Arial" charset="0"/>
                <a:ea typeface="ＭＳ Ｐゴシック" pitchFamily="-111" charset="-128"/>
              </a:defRPr>
            </a:lvl6pPr>
            <a:lvl7pPr marL="3028335" indent="-232949" eaLnBrk="0" fontAlgn="base" hangingPunct="0">
              <a:spcBef>
                <a:spcPct val="0"/>
              </a:spcBef>
              <a:spcAft>
                <a:spcPct val="0"/>
              </a:spcAft>
              <a:defRPr sz="2500">
                <a:solidFill>
                  <a:schemeClr val="tx1"/>
                </a:solidFill>
                <a:latin typeface="Arial" charset="0"/>
                <a:ea typeface="ＭＳ Ｐゴシック" pitchFamily="-111" charset="-128"/>
              </a:defRPr>
            </a:lvl7pPr>
            <a:lvl8pPr marL="3494232" indent="-232949" eaLnBrk="0" fontAlgn="base" hangingPunct="0">
              <a:spcBef>
                <a:spcPct val="0"/>
              </a:spcBef>
              <a:spcAft>
                <a:spcPct val="0"/>
              </a:spcAft>
              <a:defRPr sz="2500">
                <a:solidFill>
                  <a:schemeClr val="tx1"/>
                </a:solidFill>
                <a:latin typeface="Arial" charset="0"/>
                <a:ea typeface="ＭＳ Ｐゴシック" pitchFamily="-111" charset="-128"/>
              </a:defRPr>
            </a:lvl8pPr>
            <a:lvl9pPr marL="3960130" indent="-232949" eaLnBrk="0" fontAlgn="base" hangingPunct="0">
              <a:spcBef>
                <a:spcPct val="0"/>
              </a:spcBef>
              <a:spcAft>
                <a:spcPct val="0"/>
              </a:spcAft>
              <a:defRPr sz="2500">
                <a:solidFill>
                  <a:schemeClr val="tx1"/>
                </a:solidFill>
                <a:latin typeface="Arial" charset="0"/>
                <a:ea typeface="ＭＳ Ｐゴシック" pitchFamily="-111" charset="-128"/>
              </a:defRPr>
            </a:lvl9pPr>
          </a:lstStyle>
          <a:p>
            <a:fld id="{549BB8D5-A535-430C-B547-24F972F2C8F3}" type="slidenum">
              <a:rPr lang="en-US" altLang="en-US" sz="1200">
                <a:latin typeface="Times New Roman" pitchFamily="18" charset="0"/>
              </a:rPr>
              <a:pPr/>
              <a:t>1</a:t>
            </a:fld>
            <a:endParaRPr lang="en-US" altLang="en-US" sz="1200">
              <a:latin typeface="Times New Roman"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11" charset="-128"/>
              </a:defRPr>
            </a:lvl1pPr>
            <a:lvl2pPr marL="757083" indent="-291186">
              <a:defRPr sz="2500">
                <a:solidFill>
                  <a:schemeClr val="tx1"/>
                </a:solidFill>
                <a:latin typeface="Arial" charset="0"/>
                <a:ea typeface="ＭＳ Ｐゴシック" pitchFamily="-111" charset="-128"/>
              </a:defRPr>
            </a:lvl2pPr>
            <a:lvl3pPr marL="1164744" indent="-232949">
              <a:defRPr sz="2500">
                <a:solidFill>
                  <a:schemeClr val="tx1"/>
                </a:solidFill>
                <a:latin typeface="Arial" charset="0"/>
                <a:ea typeface="ＭＳ Ｐゴシック" pitchFamily="-111" charset="-128"/>
              </a:defRPr>
            </a:lvl3pPr>
            <a:lvl4pPr marL="1630642" indent="-232949">
              <a:defRPr sz="2500">
                <a:solidFill>
                  <a:schemeClr val="tx1"/>
                </a:solidFill>
                <a:latin typeface="Arial" charset="0"/>
                <a:ea typeface="ＭＳ Ｐゴシック" pitchFamily="-111" charset="-128"/>
              </a:defRPr>
            </a:lvl4pPr>
            <a:lvl5pPr marL="2096539" indent="-232949">
              <a:defRPr sz="2500">
                <a:solidFill>
                  <a:schemeClr val="tx1"/>
                </a:solidFill>
                <a:latin typeface="Arial" charset="0"/>
                <a:ea typeface="ＭＳ Ｐゴシック" pitchFamily="-111" charset="-128"/>
              </a:defRPr>
            </a:lvl5pPr>
            <a:lvl6pPr marL="2562437" indent="-232949" eaLnBrk="0" fontAlgn="base" hangingPunct="0">
              <a:spcBef>
                <a:spcPct val="0"/>
              </a:spcBef>
              <a:spcAft>
                <a:spcPct val="0"/>
              </a:spcAft>
              <a:defRPr sz="2500">
                <a:solidFill>
                  <a:schemeClr val="tx1"/>
                </a:solidFill>
                <a:latin typeface="Arial" charset="0"/>
                <a:ea typeface="ＭＳ Ｐゴシック" pitchFamily="-111" charset="-128"/>
              </a:defRPr>
            </a:lvl6pPr>
            <a:lvl7pPr marL="3028335" indent="-232949" eaLnBrk="0" fontAlgn="base" hangingPunct="0">
              <a:spcBef>
                <a:spcPct val="0"/>
              </a:spcBef>
              <a:spcAft>
                <a:spcPct val="0"/>
              </a:spcAft>
              <a:defRPr sz="2500">
                <a:solidFill>
                  <a:schemeClr val="tx1"/>
                </a:solidFill>
                <a:latin typeface="Arial" charset="0"/>
                <a:ea typeface="ＭＳ Ｐゴシック" pitchFamily="-111" charset="-128"/>
              </a:defRPr>
            </a:lvl7pPr>
            <a:lvl8pPr marL="3494232" indent="-232949" eaLnBrk="0" fontAlgn="base" hangingPunct="0">
              <a:spcBef>
                <a:spcPct val="0"/>
              </a:spcBef>
              <a:spcAft>
                <a:spcPct val="0"/>
              </a:spcAft>
              <a:defRPr sz="2500">
                <a:solidFill>
                  <a:schemeClr val="tx1"/>
                </a:solidFill>
                <a:latin typeface="Arial" charset="0"/>
                <a:ea typeface="ＭＳ Ｐゴシック" pitchFamily="-111" charset="-128"/>
              </a:defRPr>
            </a:lvl8pPr>
            <a:lvl9pPr marL="3960130" indent="-232949" eaLnBrk="0" fontAlgn="base" hangingPunct="0">
              <a:spcBef>
                <a:spcPct val="0"/>
              </a:spcBef>
              <a:spcAft>
                <a:spcPct val="0"/>
              </a:spcAft>
              <a:defRPr sz="2500">
                <a:solidFill>
                  <a:schemeClr val="tx1"/>
                </a:solidFill>
                <a:latin typeface="Arial" charset="0"/>
                <a:ea typeface="ＭＳ Ｐゴシック" pitchFamily="-111" charset="-128"/>
              </a:defRPr>
            </a:lvl9pPr>
          </a:lstStyle>
          <a:p>
            <a:fld id="{2BA7D61C-4E00-41DA-A193-0844199A421A}" type="slidenum">
              <a:rPr lang="en-US" altLang="en-US" sz="1200">
                <a:latin typeface="Times New Roman" pitchFamily="18" charset="0"/>
              </a:rPr>
              <a:pPr/>
              <a:t>2</a:t>
            </a:fld>
            <a:endParaRPr lang="en-US" altLang="en-US" sz="1200">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11" charset="-128"/>
              </a:defRPr>
            </a:lvl1pPr>
            <a:lvl2pPr marL="757083" indent="-291186">
              <a:defRPr sz="2500">
                <a:solidFill>
                  <a:schemeClr val="tx1"/>
                </a:solidFill>
                <a:latin typeface="Arial" charset="0"/>
                <a:ea typeface="ＭＳ Ｐゴシック" pitchFamily="-111" charset="-128"/>
              </a:defRPr>
            </a:lvl2pPr>
            <a:lvl3pPr marL="1164744" indent="-232949">
              <a:defRPr sz="2500">
                <a:solidFill>
                  <a:schemeClr val="tx1"/>
                </a:solidFill>
                <a:latin typeface="Arial" charset="0"/>
                <a:ea typeface="ＭＳ Ｐゴシック" pitchFamily="-111" charset="-128"/>
              </a:defRPr>
            </a:lvl3pPr>
            <a:lvl4pPr marL="1630642" indent="-232949">
              <a:defRPr sz="2500">
                <a:solidFill>
                  <a:schemeClr val="tx1"/>
                </a:solidFill>
                <a:latin typeface="Arial" charset="0"/>
                <a:ea typeface="ＭＳ Ｐゴシック" pitchFamily="-111" charset="-128"/>
              </a:defRPr>
            </a:lvl4pPr>
            <a:lvl5pPr marL="2096539" indent="-232949">
              <a:defRPr sz="2500">
                <a:solidFill>
                  <a:schemeClr val="tx1"/>
                </a:solidFill>
                <a:latin typeface="Arial" charset="0"/>
                <a:ea typeface="ＭＳ Ｐゴシック" pitchFamily="-111" charset="-128"/>
              </a:defRPr>
            </a:lvl5pPr>
            <a:lvl6pPr marL="2562437" indent="-232949" eaLnBrk="0" fontAlgn="base" hangingPunct="0">
              <a:spcBef>
                <a:spcPct val="0"/>
              </a:spcBef>
              <a:spcAft>
                <a:spcPct val="0"/>
              </a:spcAft>
              <a:defRPr sz="2500">
                <a:solidFill>
                  <a:schemeClr val="tx1"/>
                </a:solidFill>
                <a:latin typeface="Arial" charset="0"/>
                <a:ea typeface="ＭＳ Ｐゴシック" pitchFamily="-111" charset="-128"/>
              </a:defRPr>
            </a:lvl6pPr>
            <a:lvl7pPr marL="3028335" indent="-232949" eaLnBrk="0" fontAlgn="base" hangingPunct="0">
              <a:spcBef>
                <a:spcPct val="0"/>
              </a:spcBef>
              <a:spcAft>
                <a:spcPct val="0"/>
              </a:spcAft>
              <a:defRPr sz="2500">
                <a:solidFill>
                  <a:schemeClr val="tx1"/>
                </a:solidFill>
                <a:latin typeface="Arial" charset="0"/>
                <a:ea typeface="ＭＳ Ｐゴシック" pitchFamily="-111" charset="-128"/>
              </a:defRPr>
            </a:lvl7pPr>
            <a:lvl8pPr marL="3494232" indent="-232949" eaLnBrk="0" fontAlgn="base" hangingPunct="0">
              <a:spcBef>
                <a:spcPct val="0"/>
              </a:spcBef>
              <a:spcAft>
                <a:spcPct val="0"/>
              </a:spcAft>
              <a:defRPr sz="2500">
                <a:solidFill>
                  <a:schemeClr val="tx1"/>
                </a:solidFill>
                <a:latin typeface="Arial" charset="0"/>
                <a:ea typeface="ＭＳ Ｐゴシック" pitchFamily="-111" charset="-128"/>
              </a:defRPr>
            </a:lvl8pPr>
            <a:lvl9pPr marL="3960130" indent="-232949" eaLnBrk="0" fontAlgn="base" hangingPunct="0">
              <a:spcBef>
                <a:spcPct val="0"/>
              </a:spcBef>
              <a:spcAft>
                <a:spcPct val="0"/>
              </a:spcAft>
              <a:defRPr sz="2500">
                <a:solidFill>
                  <a:schemeClr val="tx1"/>
                </a:solidFill>
                <a:latin typeface="Arial" charset="0"/>
                <a:ea typeface="ＭＳ Ｐゴシック" pitchFamily="-111" charset="-128"/>
              </a:defRPr>
            </a:lvl9pPr>
          </a:lstStyle>
          <a:p>
            <a:fld id="{374A7615-D2BC-4684-9E2A-94B8F1651302}" type="slidenum">
              <a:rPr lang="en-US" altLang="en-US" sz="1200">
                <a:latin typeface="Times New Roman" pitchFamily="18" charset="0"/>
              </a:rPr>
              <a:pPr/>
              <a:t>3</a:t>
            </a:fld>
            <a:endParaRPr lang="en-US" altLang="en-US" sz="1200">
              <a:latin typeface="Times New Roman" pitchFamily="18" charset="0"/>
            </a:endParaRPr>
          </a:p>
        </p:txBody>
      </p:sp>
      <p:sp>
        <p:nvSpPr>
          <p:cNvPr id="21507" name="Rectangle 1026"/>
          <p:cNvSpPr>
            <a:spLocks noGrp="1" noRot="1" noChangeAspect="1" noChangeArrowheads="1" noTextEdit="1"/>
          </p:cNvSpPr>
          <p:nvPr>
            <p:ph type="sldImg"/>
          </p:nvPr>
        </p:nvSpPr>
        <p:spPr>
          <a:ln/>
        </p:spPr>
      </p:sp>
      <p:sp>
        <p:nvSpPr>
          <p:cNvPr id="215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11" charset="-128"/>
              </a:defRPr>
            </a:lvl1pPr>
            <a:lvl2pPr marL="757083" indent="-291186">
              <a:defRPr sz="2500">
                <a:solidFill>
                  <a:schemeClr val="tx1"/>
                </a:solidFill>
                <a:latin typeface="Arial" charset="0"/>
                <a:ea typeface="ＭＳ Ｐゴシック" pitchFamily="-111" charset="-128"/>
              </a:defRPr>
            </a:lvl2pPr>
            <a:lvl3pPr marL="1164744" indent="-232949">
              <a:defRPr sz="2500">
                <a:solidFill>
                  <a:schemeClr val="tx1"/>
                </a:solidFill>
                <a:latin typeface="Arial" charset="0"/>
                <a:ea typeface="ＭＳ Ｐゴシック" pitchFamily="-111" charset="-128"/>
              </a:defRPr>
            </a:lvl3pPr>
            <a:lvl4pPr marL="1630642" indent="-232949">
              <a:defRPr sz="2500">
                <a:solidFill>
                  <a:schemeClr val="tx1"/>
                </a:solidFill>
                <a:latin typeface="Arial" charset="0"/>
                <a:ea typeface="ＭＳ Ｐゴシック" pitchFamily="-111" charset="-128"/>
              </a:defRPr>
            </a:lvl4pPr>
            <a:lvl5pPr marL="2096539" indent="-232949">
              <a:defRPr sz="2500">
                <a:solidFill>
                  <a:schemeClr val="tx1"/>
                </a:solidFill>
                <a:latin typeface="Arial" charset="0"/>
                <a:ea typeface="ＭＳ Ｐゴシック" pitchFamily="-111" charset="-128"/>
              </a:defRPr>
            </a:lvl5pPr>
            <a:lvl6pPr marL="2562437" indent="-232949" eaLnBrk="0" fontAlgn="base" hangingPunct="0">
              <a:spcBef>
                <a:spcPct val="0"/>
              </a:spcBef>
              <a:spcAft>
                <a:spcPct val="0"/>
              </a:spcAft>
              <a:defRPr sz="2500">
                <a:solidFill>
                  <a:schemeClr val="tx1"/>
                </a:solidFill>
                <a:latin typeface="Arial" charset="0"/>
                <a:ea typeface="ＭＳ Ｐゴシック" pitchFamily="-111" charset="-128"/>
              </a:defRPr>
            </a:lvl6pPr>
            <a:lvl7pPr marL="3028335" indent="-232949" eaLnBrk="0" fontAlgn="base" hangingPunct="0">
              <a:spcBef>
                <a:spcPct val="0"/>
              </a:spcBef>
              <a:spcAft>
                <a:spcPct val="0"/>
              </a:spcAft>
              <a:defRPr sz="2500">
                <a:solidFill>
                  <a:schemeClr val="tx1"/>
                </a:solidFill>
                <a:latin typeface="Arial" charset="0"/>
                <a:ea typeface="ＭＳ Ｐゴシック" pitchFamily="-111" charset="-128"/>
              </a:defRPr>
            </a:lvl7pPr>
            <a:lvl8pPr marL="3494232" indent="-232949" eaLnBrk="0" fontAlgn="base" hangingPunct="0">
              <a:spcBef>
                <a:spcPct val="0"/>
              </a:spcBef>
              <a:spcAft>
                <a:spcPct val="0"/>
              </a:spcAft>
              <a:defRPr sz="2500">
                <a:solidFill>
                  <a:schemeClr val="tx1"/>
                </a:solidFill>
                <a:latin typeface="Arial" charset="0"/>
                <a:ea typeface="ＭＳ Ｐゴシック" pitchFamily="-111" charset="-128"/>
              </a:defRPr>
            </a:lvl8pPr>
            <a:lvl9pPr marL="3960130" indent="-232949" eaLnBrk="0" fontAlgn="base" hangingPunct="0">
              <a:spcBef>
                <a:spcPct val="0"/>
              </a:spcBef>
              <a:spcAft>
                <a:spcPct val="0"/>
              </a:spcAft>
              <a:defRPr sz="2500">
                <a:solidFill>
                  <a:schemeClr val="tx1"/>
                </a:solidFill>
                <a:latin typeface="Arial" charset="0"/>
                <a:ea typeface="ＭＳ Ｐゴシック" pitchFamily="-111" charset="-128"/>
              </a:defRPr>
            </a:lvl9pPr>
          </a:lstStyle>
          <a:p>
            <a:fld id="{C5286BA4-6D5E-430A-8C2B-ADDAF9A9EAB0}" type="slidenum">
              <a:rPr lang="en-US" altLang="en-US" sz="1200">
                <a:latin typeface="Times New Roman" pitchFamily="18" charset="0"/>
              </a:rPr>
              <a:pPr/>
              <a:t>4</a:t>
            </a:fld>
            <a:endParaRPr lang="en-US" altLang="en-US" sz="120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11" charset="-128"/>
              </a:defRPr>
            </a:lvl1pPr>
            <a:lvl2pPr marL="757083" indent="-291186">
              <a:defRPr sz="2500">
                <a:solidFill>
                  <a:schemeClr val="tx1"/>
                </a:solidFill>
                <a:latin typeface="Arial" charset="0"/>
                <a:ea typeface="ＭＳ Ｐゴシック" pitchFamily="-111" charset="-128"/>
              </a:defRPr>
            </a:lvl2pPr>
            <a:lvl3pPr marL="1164744" indent="-232949">
              <a:defRPr sz="2500">
                <a:solidFill>
                  <a:schemeClr val="tx1"/>
                </a:solidFill>
                <a:latin typeface="Arial" charset="0"/>
                <a:ea typeface="ＭＳ Ｐゴシック" pitchFamily="-111" charset="-128"/>
              </a:defRPr>
            </a:lvl3pPr>
            <a:lvl4pPr marL="1630642" indent="-232949">
              <a:defRPr sz="2500">
                <a:solidFill>
                  <a:schemeClr val="tx1"/>
                </a:solidFill>
                <a:latin typeface="Arial" charset="0"/>
                <a:ea typeface="ＭＳ Ｐゴシック" pitchFamily="-111" charset="-128"/>
              </a:defRPr>
            </a:lvl4pPr>
            <a:lvl5pPr marL="2096539" indent="-232949">
              <a:defRPr sz="2500">
                <a:solidFill>
                  <a:schemeClr val="tx1"/>
                </a:solidFill>
                <a:latin typeface="Arial" charset="0"/>
                <a:ea typeface="ＭＳ Ｐゴシック" pitchFamily="-111" charset="-128"/>
              </a:defRPr>
            </a:lvl5pPr>
            <a:lvl6pPr marL="2562437" indent="-232949" eaLnBrk="0" fontAlgn="base" hangingPunct="0">
              <a:spcBef>
                <a:spcPct val="0"/>
              </a:spcBef>
              <a:spcAft>
                <a:spcPct val="0"/>
              </a:spcAft>
              <a:defRPr sz="2500">
                <a:solidFill>
                  <a:schemeClr val="tx1"/>
                </a:solidFill>
                <a:latin typeface="Arial" charset="0"/>
                <a:ea typeface="ＭＳ Ｐゴシック" pitchFamily="-111" charset="-128"/>
              </a:defRPr>
            </a:lvl6pPr>
            <a:lvl7pPr marL="3028335" indent="-232949" eaLnBrk="0" fontAlgn="base" hangingPunct="0">
              <a:spcBef>
                <a:spcPct val="0"/>
              </a:spcBef>
              <a:spcAft>
                <a:spcPct val="0"/>
              </a:spcAft>
              <a:defRPr sz="2500">
                <a:solidFill>
                  <a:schemeClr val="tx1"/>
                </a:solidFill>
                <a:latin typeface="Arial" charset="0"/>
                <a:ea typeface="ＭＳ Ｐゴシック" pitchFamily="-111" charset="-128"/>
              </a:defRPr>
            </a:lvl7pPr>
            <a:lvl8pPr marL="3494232" indent="-232949" eaLnBrk="0" fontAlgn="base" hangingPunct="0">
              <a:spcBef>
                <a:spcPct val="0"/>
              </a:spcBef>
              <a:spcAft>
                <a:spcPct val="0"/>
              </a:spcAft>
              <a:defRPr sz="2500">
                <a:solidFill>
                  <a:schemeClr val="tx1"/>
                </a:solidFill>
                <a:latin typeface="Arial" charset="0"/>
                <a:ea typeface="ＭＳ Ｐゴシック" pitchFamily="-111" charset="-128"/>
              </a:defRPr>
            </a:lvl8pPr>
            <a:lvl9pPr marL="3960130" indent="-232949" eaLnBrk="0" fontAlgn="base" hangingPunct="0">
              <a:spcBef>
                <a:spcPct val="0"/>
              </a:spcBef>
              <a:spcAft>
                <a:spcPct val="0"/>
              </a:spcAft>
              <a:defRPr sz="2500">
                <a:solidFill>
                  <a:schemeClr val="tx1"/>
                </a:solidFill>
                <a:latin typeface="Arial" charset="0"/>
                <a:ea typeface="ＭＳ Ｐゴシック" pitchFamily="-111" charset="-128"/>
              </a:defRPr>
            </a:lvl9pPr>
          </a:lstStyle>
          <a:p>
            <a:fld id="{AEE42F2D-D9DE-4758-9E77-1287F122A6CC}" type="slidenum">
              <a:rPr lang="en-US" altLang="en-US" sz="1200">
                <a:latin typeface="Times New Roman" pitchFamily="18" charset="0"/>
              </a:rPr>
              <a:pPr/>
              <a:t>5</a:t>
            </a:fld>
            <a:endParaRPr lang="en-US" altLang="en-US" sz="1200">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11" charset="-128"/>
              </a:defRPr>
            </a:lvl1pPr>
            <a:lvl2pPr marL="757083" indent="-291186">
              <a:defRPr sz="2500">
                <a:solidFill>
                  <a:schemeClr val="tx1"/>
                </a:solidFill>
                <a:latin typeface="Arial" charset="0"/>
                <a:ea typeface="ＭＳ Ｐゴシック" pitchFamily="-111" charset="-128"/>
              </a:defRPr>
            </a:lvl2pPr>
            <a:lvl3pPr marL="1164744" indent="-232949">
              <a:defRPr sz="2500">
                <a:solidFill>
                  <a:schemeClr val="tx1"/>
                </a:solidFill>
                <a:latin typeface="Arial" charset="0"/>
                <a:ea typeface="ＭＳ Ｐゴシック" pitchFamily="-111" charset="-128"/>
              </a:defRPr>
            </a:lvl3pPr>
            <a:lvl4pPr marL="1630642" indent="-232949">
              <a:defRPr sz="2500">
                <a:solidFill>
                  <a:schemeClr val="tx1"/>
                </a:solidFill>
                <a:latin typeface="Arial" charset="0"/>
                <a:ea typeface="ＭＳ Ｐゴシック" pitchFamily="-111" charset="-128"/>
              </a:defRPr>
            </a:lvl4pPr>
            <a:lvl5pPr marL="2096539" indent="-232949">
              <a:defRPr sz="2500">
                <a:solidFill>
                  <a:schemeClr val="tx1"/>
                </a:solidFill>
                <a:latin typeface="Arial" charset="0"/>
                <a:ea typeface="ＭＳ Ｐゴシック" pitchFamily="-111" charset="-128"/>
              </a:defRPr>
            </a:lvl5pPr>
            <a:lvl6pPr marL="2562437" indent="-232949" eaLnBrk="0" fontAlgn="base" hangingPunct="0">
              <a:spcBef>
                <a:spcPct val="0"/>
              </a:spcBef>
              <a:spcAft>
                <a:spcPct val="0"/>
              </a:spcAft>
              <a:defRPr sz="2500">
                <a:solidFill>
                  <a:schemeClr val="tx1"/>
                </a:solidFill>
                <a:latin typeface="Arial" charset="0"/>
                <a:ea typeface="ＭＳ Ｐゴシック" pitchFamily="-111" charset="-128"/>
              </a:defRPr>
            </a:lvl6pPr>
            <a:lvl7pPr marL="3028335" indent="-232949" eaLnBrk="0" fontAlgn="base" hangingPunct="0">
              <a:spcBef>
                <a:spcPct val="0"/>
              </a:spcBef>
              <a:spcAft>
                <a:spcPct val="0"/>
              </a:spcAft>
              <a:defRPr sz="2500">
                <a:solidFill>
                  <a:schemeClr val="tx1"/>
                </a:solidFill>
                <a:latin typeface="Arial" charset="0"/>
                <a:ea typeface="ＭＳ Ｐゴシック" pitchFamily="-111" charset="-128"/>
              </a:defRPr>
            </a:lvl7pPr>
            <a:lvl8pPr marL="3494232" indent="-232949" eaLnBrk="0" fontAlgn="base" hangingPunct="0">
              <a:spcBef>
                <a:spcPct val="0"/>
              </a:spcBef>
              <a:spcAft>
                <a:spcPct val="0"/>
              </a:spcAft>
              <a:defRPr sz="2500">
                <a:solidFill>
                  <a:schemeClr val="tx1"/>
                </a:solidFill>
                <a:latin typeface="Arial" charset="0"/>
                <a:ea typeface="ＭＳ Ｐゴシック" pitchFamily="-111" charset="-128"/>
              </a:defRPr>
            </a:lvl8pPr>
            <a:lvl9pPr marL="3960130" indent="-232949" eaLnBrk="0" fontAlgn="base" hangingPunct="0">
              <a:spcBef>
                <a:spcPct val="0"/>
              </a:spcBef>
              <a:spcAft>
                <a:spcPct val="0"/>
              </a:spcAft>
              <a:defRPr sz="2500">
                <a:solidFill>
                  <a:schemeClr val="tx1"/>
                </a:solidFill>
                <a:latin typeface="Arial" charset="0"/>
                <a:ea typeface="ＭＳ Ｐゴシック" pitchFamily="-111" charset="-128"/>
              </a:defRPr>
            </a:lvl9pPr>
          </a:lstStyle>
          <a:p>
            <a:fld id="{D4A26C7D-F2CB-4DA7-B6C0-70EB33B11CEE}" type="slidenum">
              <a:rPr lang="en-US" altLang="en-US" sz="1200">
                <a:latin typeface="Times New Roman" pitchFamily="18" charset="0"/>
              </a:rPr>
              <a:pPr/>
              <a:t>6</a:t>
            </a:fld>
            <a:endParaRPr lang="en-US" altLang="en-US" sz="1200">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111" charset="-128"/>
              </a:defRPr>
            </a:lvl1pPr>
            <a:lvl2pPr marL="757083" indent="-291186">
              <a:defRPr sz="2500">
                <a:solidFill>
                  <a:schemeClr val="tx1"/>
                </a:solidFill>
                <a:latin typeface="Arial" charset="0"/>
                <a:ea typeface="ＭＳ Ｐゴシック" pitchFamily="-111" charset="-128"/>
              </a:defRPr>
            </a:lvl2pPr>
            <a:lvl3pPr marL="1164744" indent="-232949">
              <a:defRPr sz="2500">
                <a:solidFill>
                  <a:schemeClr val="tx1"/>
                </a:solidFill>
                <a:latin typeface="Arial" charset="0"/>
                <a:ea typeface="ＭＳ Ｐゴシック" pitchFamily="-111" charset="-128"/>
              </a:defRPr>
            </a:lvl3pPr>
            <a:lvl4pPr marL="1630642" indent="-232949">
              <a:defRPr sz="2500">
                <a:solidFill>
                  <a:schemeClr val="tx1"/>
                </a:solidFill>
                <a:latin typeface="Arial" charset="0"/>
                <a:ea typeface="ＭＳ Ｐゴシック" pitchFamily="-111" charset="-128"/>
              </a:defRPr>
            </a:lvl4pPr>
            <a:lvl5pPr marL="2096539" indent="-232949">
              <a:defRPr sz="2500">
                <a:solidFill>
                  <a:schemeClr val="tx1"/>
                </a:solidFill>
                <a:latin typeface="Arial" charset="0"/>
                <a:ea typeface="ＭＳ Ｐゴシック" pitchFamily="-111" charset="-128"/>
              </a:defRPr>
            </a:lvl5pPr>
            <a:lvl6pPr marL="2562437" indent="-232949" eaLnBrk="0" fontAlgn="base" hangingPunct="0">
              <a:spcBef>
                <a:spcPct val="0"/>
              </a:spcBef>
              <a:spcAft>
                <a:spcPct val="0"/>
              </a:spcAft>
              <a:defRPr sz="2500">
                <a:solidFill>
                  <a:schemeClr val="tx1"/>
                </a:solidFill>
                <a:latin typeface="Arial" charset="0"/>
                <a:ea typeface="ＭＳ Ｐゴシック" pitchFamily="-111" charset="-128"/>
              </a:defRPr>
            </a:lvl6pPr>
            <a:lvl7pPr marL="3028335" indent="-232949" eaLnBrk="0" fontAlgn="base" hangingPunct="0">
              <a:spcBef>
                <a:spcPct val="0"/>
              </a:spcBef>
              <a:spcAft>
                <a:spcPct val="0"/>
              </a:spcAft>
              <a:defRPr sz="2500">
                <a:solidFill>
                  <a:schemeClr val="tx1"/>
                </a:solidFill>
                <a:latin typeface="Arial" charset="0"/>
                <a:ea typeface="ＭＳ Ｐゴシック" pitchFamily="-111" charset="-128"/>
              </a:defRPr>
            </a:lvl7pPr>
            <a:lvl8pPr marL="3494232" indent="-232949" eaLnBrk="0" fontAlgn="base" hangingPunct="0">
              <a:spcBef>
                <a:spcPct val="0"/>
              </a:spcBef>
              <a:spcAft>
                <a:spcPct val="0"/>
              </a:spcAft>
              <a:defRPr sz="2500">
                <a:solidFill>
                  <a:schemeClr val="tx1"/>
                </a:solidFill>
                <a:latin typeface="Arial" charset="0"/>
                <a:ea typeface="ＭＳ Ｐゴシック" pitchFamily="-111" charset="-128"/>
              </a:defRPr>
            </a:lvl8pPr>
            <a:lvl9pPr marL="3960130" indent="-232949" eaLnBrk="0" fontAlgn="base" hangingPunct="0">
              <a:spcBef>
                <a:spcPct val="0"/>
              </a:spcBef>
              <a:spcAft>
                <a:spcPct val="0"/>
              </a:spcAft>
              <a:defRPr sz="2500">
                <a:solidFill>
                  <a:schemeClr val="tx1"/>
                </a:solidFill>
                <a:latin typeface="Arial" charset="0"/>
                <a:ea typeface="ＭＳ Ｐゴシック" pitchFamily="-111" charset="-128"/>
              </a:defRPr>
            </a:lvl9pPr>
          </a:lstStyle>
          <a:p>
            <a:fld id="{CCFFF401-BB4C-4FEF-963C-9D9DBC933EB4}" type="slidenum">
              <a:rPr lang="en-US" altLang="en-US" sz="1200">
                <a:latin typeface="Times New Roman" pitchFamily="18" charset="0"/>
              </a:rPr>
              <a:pPr/>
              <a:t>7</a:t>
            </a:fld>
            <a:endParaRPr lang="en-US" altLang="en-US" sz="1200">
              <a:latin typeface="Times New Roman"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BD603E-EB99-45BF-92FE-D0D3AA5AC535}" type="slidenum">
              <a:rPr lang="en-US"/>
              <a:pPr>
                <a:defRPr/>
              </a:pPr>
              <a:t>‹#›</a:t>
            </a:fld>
            <a:endParaRPr lang="en-US"/>
          </a:p>
        </p:txBody>
      </p:sp>
    </p:spTree>
    <p:extLst>
      <p:ext uri="{BB962C8B-B14F-4D97-AF65-F5344CB8AC3E}">
        <p14:creationId xmlns:p14="http://schemas.microsoft.com/office/powerpoint/2010/main" val="71891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145E04-90D7-4116-880C-7E4C7A5120F5}" type="slidenum">
              <a:rPr lang="en-US"/>
              <a:pPr>
                <a:defRPr/>
              </a:pPr>
              <a:t>‹#›</a:t>
            </a:fld>
            <a:endParaRPr lang="en-US"/>
          </a:p>
        </p:txBody>
      </p:sp>
    </p:spTree>
    <p:extLst>
      <p:ext uri="{BB962C8B-B14F-4D97-AF65-F5344CB8AC3E}">
        <p14:creationId xmlns:p14="http://schemas.microsoft.com/office/powerpoint/2010/main" val="376067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81000"/>
            <a:ext cx="20955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1341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C1A46C-37F8-46D7-AC56-570D3A96ED61}" type="slidenum">
              <a:rPr lang="en-US"/>
              <a:pPr>
                <a:defRPr/>
              </a:pPr>
              <a:t>‹#›</a:t>
            </a:fld>
            <a:endParaRPr lang="en-US"/>
          </a:p>
        </p:txBody>
      </p:sp>
    </p:spTree>
    <p:extLst>
      <p:ext uri="{BB962C8B-B14F-4D97-AF65-F5344CB8AC3E}">
        <p14:creationId xmlns:p14="http://schemas.microsoft.com/office/powerpoint/2010/main" val="2662932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6264E3-1938-4B53-B6A4-C32F95EE9ECD}" type="slidenum">
              <a:rPr lang="en-US"/>
              <a:pPr>
                <a:defRPr/>
              </a:pPr>
              <a:t>‹#›</a:t>
            </a:fld>
            <a:endParaRPr lang="en-US"/>
          </a:p>
        </p:txBody>
      </p:sp>
    </p:spTree>
    <p:extLst>
      <p:ext uri="{BB962C8B-B14F-4D97-AF65-F5344CB8AC3E}">
        <p14:creationId xmlns:p14="http://schemas.microsoft.com/office/powerpoint/2010/main" val="277549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003295-FC56-4E81-B18E-1D0D93B2933F}" type="slidenum">
              <a:rPr lang="en-US"/>
              <a:pPr>
                <a:defRPr/>
              </a:pPr>
              <a:t>‹#›</a:t>
            </a:fld>
            <a:endParaRPr lang="en-US"/>
          </a:p>
        </p:txBody>
      </p:sp>
    </p:spTree>
    <p:extLst>
      <p:ext uri="{BB962C8B-B14F-4D97-AF65-F5344CB8AC3E}">
        <p14:creationId xmlns:p14="http://schemas.microsoft.com/office/powerpoint/2010/main" val="365368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A546F2-8142-4631-ABD3-13005EDD58D6}" type="slidenum">
              <a:rPr lang="en-US"/>
              <a:pPr>
                <a:defRPr/>
              </a:pPr>
              <a:t>‹#›</a:t>
            </a:fld>
            <a:endParaRPr lang="en-US"/>
          </a:p>
        </p:txBody>
      </p:sp>
    </p:spTree>
    <p:extLst>
      <p:ext uri="{BB962C8B-B14F-4D97-AF65-F5344CB8AC3E}">
        <p14:creationId xmlns:p14="http://schemas.microsoft.com/office/powerpoint/2010/main" val="190975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9A8711-83DA-49A4-9BE0-426A2538CDC3}" type="slidenum">
              <a:rPr lang="en-US"/>
              <a:pPr>
                <a:defRPr/>
              </a:pPr>
              <a:t>‹#›</a:t>
            </a:fld>
            <a:endParaRPr lang="en-US"/>
          </a:p>
        </p:txBody>
      </p:sp>
    </p:spTree>
    <p:extLst>
      <p:ext uri="{BB962C8B-B14F-4D97-AF65-F5344CB8AC3E}">
        <p14:creationId xmlns:p14="http://schemas.microsoft.com/office/powerpoint/2010/main" val="355620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6F77E0A-5A01-4160-AA47-F8CCE1A139E1}" type="slidenum">
              <a:rPr lang="en-US"/>
              <a:pPr>
                <a:defRPr/>
              </a:pPr>
              <a:t>‹#›</a:t>
            </a:fld>
            <a:endParaRPr lang="en-US"/>
          </a:p>
        </p:txBody>
      </p:sp>
    </p:spTree>
    <p:extLst>
      <p:ext uri="{BB962C8B-B14F-4D97-AF65-F5344CB8AC3E}">
        <p14:creationId xmlns:p14="http://schemas.microsoft.com/office/powerpoint/2010/main" val="1483775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04F34E-0ECA-4302-979E-9FC5A5B5F411}" type="slidenum">
              <a:rPr lang="en-US"/>
              <a:pPr>
                <a:defRPr/>
              </a:pPr>
              <a:t>‹#›</a:t>
            </a:fld>
            <a:endParaRPr lang="en-US"/>
          </a:p>
        </p:txBody>
      </p:sp>
    </p:spTree>
    <p:extLst>
      <p:ext uri="{BB962C8B-B14F-4D97-AF65-F5344CB8AC3E}">
        <p14:creationId xmlns:p14="http://schemas.microsoft.com/office/powerpoint/2010/main" val="1800152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B02C643-BCF2-4394-B745-30B10A8F7F1D}" type="slidenum">
              <a:rPr lang="en-US"/>
              <a:pPr>
                <a:defRPr/>
              </a:pPr>
              <a:t>‹#›</a:t>
            </a:fld>
            <a:endParaRPr lang="en-US"/>
          </a:p>
        </p:txBody>
      </p:sp>
    </p:spTree>
    <p:extLst>
      <p:ext uri="{BB962C8B-B14F-4D97-AF65-F5344CB8AC3E}">
        <p14:creationId xmlns:p14="http://schemas.microsoft.com/office/powerpoint/2010/main" val="277752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2D8318-6157-4193-A0D3-06CAD3C7047E}" type="slidenum">
              <a:rPr lang="en-US"/>
              <a:pPr>
                <a:defRPr/>
              </a:pPr>
              <a:t>‹#›</a:t>
            </a:fld>
            <a:endParaRPr lang="en-US"/>
          </a:p>
        </p:txBody>
      </p:sp>
    </p:spTree>
    <p:extLst>
      <p:ext uri="{BB962C8B-B14F-4D97-AF65-F5344CB8AC3E}">
        <p14:creationId xmlns:p14="http://schemas.microsoft.com/office/powerpoint/2010/main" val="3369032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488EEB-CC57-4C7E-AFD3-5FF9C3F674C2}" type="slidenum">
              <a:rPr lang="en-US"/>
              <a:pPr>
                <a:defRPr/>
              </a:pPr>
              <a:t>‹#›</a:t>
            </a:fld>
            <a:endParaRPr lang="en-US"/>
          </a:p>
        </p:txBody>
      </p:sp>
    </p:spTree>
    <p:extLst>
      <p:ext uri="{BB962C8B-B14F-4D97-AF65-F5344CB8AC3E}">
        <p14:creationId xmlns:p14="http://schemas.microsoft.com/office/powerpoint/2010/main" val="374960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31108" name="Rectangle 4"/>
          <p:cNvSpPr>
            <a:spLocks noGrp="1" noChangeArrowheads="1"/>
          </p:cNvSpPr>
          <p:nvPr>
            <p:ph type="dt" sz="half" idx="2"/>
          </p:nvPr>
        </p:nvSpPr>
        <p:spPr bwMode="auto">
          <a:xfrm>
            <a:off x="304800" y="6172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US"/>
          </a:p>
        </p:txBody>
      </p:sp>
      <p:sp>
        <p:nvSpPr>
          <p:cNvPr id="43110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a:p>
        </p:txBody>
      </p:sp>
      <p:sp>
        <p:nvSpPr>
          <p:cNvPr id="431110" name="Rectangle 6"/>
          <p:cNvSpPr>
            <a:spLocks noGrp="1" noChangeArrowheads="1"/>
          </p:cNvSpPr>
          <p:nvPr>
            <p:ph type="sldNum" sz="quarter" idx="4"/>
          </p:nvPr>
        </p:nvSpPr>
        <p:spPr bwMode="auto">
          <a:xfrm>
            <a:off x="7670800" y="6400800"/>
            <a:ext cx="1181100" cy="35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charset="0"/>
              </a:defRPr>
            </a:lvl1pPr>
          </a:lstStyle>
          <a:p>
            <a:pPr>
              <a:defRPr/>
            </a:pPr>
            <a:fld id="{CDEBA5F6-888D-4717-9DFE-C5B5B7AB0728}" type="slidenum">
              <a:rPr lang="en-US"/>
              <a:pPr>
                <a:defRPr/>
              </a:pPr>
              <a:t>‹#›</a:t>
            </a:fld>
            <a:endParaRPr lang="en-US"/>
          </a:p>
        </p:txBody>
      </p:sp>
      <p:pic>
        <p:nvPicPr>
          <p:cNvPr id="1031" name="Picture 9"/>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32800" y="6172200"/>
            <a:ext cx="4318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1114" name="Rectangle 10"/>
          <p:cNvSpPr>
            <a:spLocks noChangeArrowheads="1"/>
          </p:cNvSpPr>
          <p:nvPr/>
        </p:nvSpPr>
        <p:spPr bwMode="auto">
          <a:xfrm>
            <a:off x="7264400" y="6400800"/>
            <a:ext cx="944563" cy="274638"/>
          </a:xfrm>
          <a:prstGeom prst="rect">
            <a:avLst/>
          </a:prstGeom>
          <a:noFill/>
          <a:ln w="9525">
            <a:noFill/>
            <a:miter lim="800000"/>
            <a:headEnd/>
            <a:tailEnd/>
          </a:ln>
          <a:effectLst/>
        </p:spPr>
        <p:txBody>
          <a:bodyPr wrap="none">
            <a:spAutoFit/>
          </a:bodyPr>
          <a:lstStyle/>
          <a:p>
            <a:pPr>
              <a:defRPr/>
            </a:pPr>
            <a:r>
              <a:rPr lang="en-US" sz="1200">
                <a:ea typeface="+mn-ea"/>
              </a:rPr>
              <a:t>Chapter 3 -</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ＭＳ Ｐゴシック" pitchFamily="-111" charset="-128"/>
          <a:cs typeface="ＭＳ Ｐゴシック" pitchFamily="-111" charset="-128"/>
        </a:defRPr>
      </a:lvl1pPr>
      <a:lvl2pPr algn="ctr" rtl="0" eaLnBrk="0" fontAlgn="base" hangingPunct="0">
        <a:spcBef>
          <a:spcPct val="0"/>
        </a:spcBef>
        <a:spcAft>
          <a:spcPct val="0"/>
        </a:spcAft>
        <a:defRPr sz="3600">
          <a:solidFill>
            <a:schemeClr val="tx2"/>
          </a:solidFill>
          <a:latin typeface="Arial" charset="0"/>
          <a:ea typeface="ＭＳ Ｐゴシック" pitchFamily="-111" charset="-128"/>
          <a:cs typeface="ＭＳ Ｐゴシック" pitchFamily="-111" charset="-128"/>
        </a:defRPr>
      </a:lvl2pPr>
      <a:lvl3pPr algn="ctr" rtl="0" eaLnBrk="0" fontAlgn="base" hangingPunct="0">
        <a:spcBef>
          <a:spcPct val="0"/>
        </a:spcBef>
        <a:spcAft>
          <a:spcPct val="0"/>
        </a:spcAft>
        <a:defRPr sz="3600">
          <a:solidFill>
            <a:schemeClr val="tx2"/>
          </a:solidFill>
          <a:latin typeface="Arial" charset="0"/>
          <a:ea typeface="ＭＳ Ｐゴシック" pitchFamily="-111" charset="-128"/>
          <a:cs typeface="ＭＳ Ｐゴシック" pitchFamily="-111" charset="-128"/>
        </a:defRPr>
      </a:lvl3pPr>
      <a:lvl4pPr algn="ctr" rtl="0" eaLnBrk="0" fontAlgn="base" hangingPunct="0">
        <a:spcBef>
          <a:spcPct val="0"/>
        </a:spcBef>
        <a:spcAft>
          <a:spcPct val="0"/>
        </a:spcAft>
        <a:defRPr sz="3600">
          <a:solidFill>
            <a:schemeClr val="tx2"/>
          </a:solidFill>
          <a:latin typeface="Arial" charset="0"/>
          <a:ea typeface="ＭＳ Ｐゴシック" pitchFamily="-111" charset="-128"/>
          <a:cs typeface="ＭＳ Ｐゴシック" pitchFamily="-111" charset="-128"/>
        </a:defRPr>
      </a:lvl4pPr>
      <a:lvl5pPr algn="ctr" rtl="0" eaLnBrk="0" fontAlgn="base" hangingPunct="0">
        <a:spcBef>
          <a:spcPct val="0"/>
        </a:spcBef>
        <a:spcAft>
          <a:spcPct val="0"/>
        </a:spcAft>
        <a:defRPr sz="3600">
          <a:solidFill>
            <a:schemeClr val="tx2"/>
          </a:solidFill>
          <a:latin typeface="Arial" charset="0"/>
          <a:ea typeface="ＭＳ Ｐゴシック" pitchFamily="-111" charset="-128"/>
          <a:cs typeface="ＭＳ Ｐゴシック" pitchFamily="-111" charset="-128"/>
        </a:defRPr>
      </a:lvl5pPr>
      <a:lvl6pPr marL="457200" algn="ctr" rtl="0" eaLnBrk="0" fontAlgn="base" hangingPunct="0">
        <a:spcBef>
          <a:spcPct val="0"/>
        </a:spcBef>
        <a:spcAft>
          <a:spcPct val="0"/>
        </a:spcAft>
        <a:defRPr sz="3600">
          <a:solidFill>
            <a:schemeClr val="tx2"/>
          </a:solidFill>
          <a:latin typeface="Arial" charset="0"/>
        </a:defRPr>
      </a:lvl6pPr>
      <a:lvl7pPr marL="914400" algn="ctr" rtl="0" eaLnBrk="0" fontAlgn="base" hangingPunct="0">
        <a:spcBef>
          <a:spcPct val="0"/>
        </a:spcBef>
        <a:spcAft>
          <a:spcPct val="0"/>
        </a:spcAft>
        <a:defRPr sz="3600">
          <a:solidFill>
            <a:schemeClr val="tx2"/>
          </a:solidFill>
          <a:latin typeface="Arial" charset="0"/>
        </a:defRPr>
      </a:lvl7pPr>
      <a:lvl8pPr marL="1371600" algn="ctr" rtl="0" eaLnBrk="0" fontAlgn="base" hangingPunct="0">
        <a:spcBef>
          <a:spcPct val="0"/>
        </a:spcBef>
        <a:spcAft>
          <a:spcPct val="0"/>
        </a:spcAft>
        <a:defRPr sz="3600">
          <a:solidFill>
            <a:schemeClr val="tx2"/>
          </a:solidFill>
          <a:latin typeface="Arial" charset="0"/>
        </a:defRPr>
      </a:lvl8pPr>
      <a:lvl9pPr marL="1828800" algn="ctr" rtl="0" eaLnBrk="0" fontAlgn="base" hangingPunct="0">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1" charset="-128"/>
          <a:cs typeface="ＭＳ Ｐゴシック" pitchFamily="-11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1"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Allotropes_of_ir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fld id="{5A2DE80D-3CDB-40ED-9775-36509C4802D9}" type="slidenum">
              <a:rPr lang="en-US" altLang="en-US" sz="1200" smtClean="0"/>
              <a:pPr/>
              <a:t>1</a:t>
            </a:fld>
            <a:endParaRPr lang="en-US" altLang="en-US" sz="1200" smtClean="0"/>
          </a:p>
        </p:txBody>
      </p:sp>
      <p:sp>
        <p:nvSpPr>
          <p:cNvPr id="2051" name="Rectangle 2"/>
          <p:cNvSpPr>
            <a:spLocks noGrp="1" noChangeArrowheads="1"/>
          </p:cNvSpPr>
          <p:nvPr>
            <p:ph type="title"/>
          </p:nvPr>
        </p:nvSpPr>
        <p:spPr>
          <a:xfrm>
            <a:off x="381000" y="811213"/>
            <a:ext cx="8382000" cy="685800"/>
          </a:xfrm>
        </p:spPr>
        <p:txBody>
          <a:bodyPr/>
          <a:lstStyle/>
          <a:p>
            <a:r>
              <a:rPr lang="en-US" altLang="en-US" smtClean="0">
                <a:cs typeface="Times New Roman" pitchFamily="18" charset="0"/>
              </a:rPr>
              <a:t>Theoretical Density, </a:t>
            </a:r>
            <a:r>
              <a:rPr lang="en-US" altLang="en-US" smtClean="0">
                <a:latin typeface="Symbol" pitchFamily="18" charset="2"/>
                <a:cs typeface="Times New Roman" pitchFamily="18" charset="0"/>
              </a:rPr>
              <a:t>r</a:t>
            </a:r>
            <a:endParaRPr lang="en-US" altLang="en-US" smtClean="0">
              <a:sym typeface="Symbol" pitchFamily="18" charset="2"/>
            </a:endParaRPr>
          </a:p>
        </p:txBody>
      </p:sp>
      <p:sp>
        <p:nvSpPr>
          <p:cNvPr id="2052" name="Rectangle 56"/>
          <p:cNvSpPr>
            <a:spLocks noChangeArrowheads="1"/>
          </p:cNvSpPr>
          <p:nvPr/>
        </p:nvSpPr>
        <p:spPr bwMode="auto">
          <a:xfrm>
            <a:off x="882650" y="4005263"/>
            <a:ext cx="7821613"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ym typeface="Symbol" pitchFamily="18" charset="2"/>
              </a:rPr>
              <a:t>where	       </a:t>
            </a:r>
            <a:r>
              <a:rPr lang="en-US" altLang="en-US" i="1">
                <a:solidFill>
                  <a:srgbClr val="009900"/>
                </a:solidFill>
              </a:rPr>
              <a:t>n</a:t>
            </a:r>
            <a:r>
              <a:rPr lang="en-US" altLang="en-US">
                <a:solidFill>
                  <a:srgbClr val="009900"/>
                </a:solidFill>
              </a:rPr>
              <a:t> = number of atoms/unit cell</a:t>
            </a:r>
            <a:endParaRPr lang="en-US" altLang="en-US">
              <a:solidFill>
                <a:srgbClr val="4FA858"/>
              </a:solidFill>
              <a:sym typeface="Symbol" pitchFamily="18" charset="2"/>
            </a:endParaRPr>
          </a:p>
          <a:p>
            <a:r>
              <a:rPr lang="en-US" altLang="en-US" i="1">
                <a:sym typeface="Symbol" pitchFamily="18" charset="2"/>
              </a:rPr>
              <a:t>	       </a:t>
            </a:r>
            <a:r>
              <a:rPr lang="en-US" altLang="en-US" i="1">
                <a:solidFill>
                  <a:srgbClr val="663300"/>
                </a:solidFill>
              </a:rPr>
              <a:t>A</a:t>
            </a:r>
            <a:r>
              <a:rPr lang="en-US" altLang="en-US">
                <a:solidFill>
                  <a:srgbClr val="663300"/>
                </a:solidFill>
              </a:rPr>
              <a:t> =</a:t>
            </a:r>
            <a:r>
              <a:rPr lang="en-US" altLang="en-US">
                <a:solidFill>
                  <a:srgbClr val="FF6600"/>
                </a:solidFill>
                <a:sym typeface="Symbol" pitchFamily="18" charset="2"/>
              </a:rPr>
              <a:t> </a:t>
            </a:r>
            <a:r>
              <a:rPr lang="en-US" altLang="en-US">
                <a:solidFill>
                  <a:srgbClr val="663300"/>
                </a:solidFill>
              </a:rPr>
              <a:t>atomic weight </a:t>
            </a:r>
            <a:endParaRPr lang="en-US" altLang="en-US">
              <a:sym typeface="Symbol" pitchFamily="18" charset="2"/>
            </a:endParaRPr>
          </a:p>
          <a:p>
            <a:r>
              <a:rPr lang="en-US" altLang="en-US" i="1">
                <a:sym typeface="Symbol" pitchFamily="18" charset="2"/>
              </a:rPr>
              <a:t>	       </a:t>
            </a:r>
            <a:r>
              <a:rPr lang="en-US" altLang="en-US" i="1">
                <a:solidFill>
                  <a:srgbClr val="0066FF"/>
                </a:solidFill>
              </a:rPr>
              <a:t>V</a:t>
            </a:r>
            <a:r>
              <a:rPr lang="en-US" altLang="en-US" i="1" baseline="-25000">
                <a:solidFill>
                  <a:srgbClr val="0066FF"/>
                </a:solidFill>
              </a:rPr>
              <a:t>C</a:t>
            </a:r>
            <a:r>
              <a:rPr lang="en-US" altLang="en-US">
                <a:solidFill>
                  <a:srgbClr val="0066FF"/>
                </a:solidFill>
              </a:rPr>
              <a:t> = Volume of unit cell = </a:t>
            </a:r>
            <a:r>
              <a:rPr lang="en-US" altLang="en-US" i="1">
                <a:solidFill>
                  <a:srgbClr val="0066FF"/>
                </a:solidFill>
              </a:rPr>
              <a:t>a</a:t>
            </a:r>
            <a:r>
              <a:rPr lang="en-US" altLang="en-US" baseline="30000">
                <a:solidFill>
                  <a:srgbClr val="0066FF"/>
                </a:solidFill>
              </a:rPr>
              <a:t>3</a:t>
            </a:r>
            <a:r>
              <a:rPr lang="en-US" altLang="en-US">
                <a:solidFill>
                  <a:srgbClr val="0066FF"/>
                </a:solidFill>
              </a:rPr>
              <a:t> for cubic</a:t>
            </a:r>
            <a:endParaRPr lang="en-US" altLang="en-US">
              <a:sym typeface="Symbol" pitchFamily="18" charset="2"/>
            </a:endParaRPr>
          </a:p>
          <a:p>
            <a:r>
              <a:rPr lang="en-US" altLang="en-US">
                <a:sym typeface="Symbol" pitchFamily="18" charset="2"/>
              </a:rPr>
              <a:t>	       </a:t>
            </a:r>
            <a:r>
              <a:rPr lang="en-US" altLang="en-US" i="1">
                <a:solidFill>
                  <a:srgbClr val="9933FF"/>
                </a:solidFill>
                <a:sym typeface="Symbol" pitchFamily="18" charset="2"/>
              </a:rPr>
              <a:t>N</a:t>
            </a:r>
            <a:r>
              <a:rPr lang="en-US" altLang="en-US" baseline="-25000">
                <a:solidFill>
                  <a:srgbClr val="9933FF"/>
                </a:solidFill>
                <a:sym typeface="Symbol" pitchFamily="18" charset="2"/>
              </a:rPr>
              <a:t>A</a:t>
            </a:r>
            <a:r>
              <a:rPr lang="en-US" altLang="en-US">
                <a:solidFill>
                  <a:srgbClr val="9933FF"/>
                </a:solidFill>
                <a:sym typeface="Symbol" pitchFamily="18" charset="2"/>
              </a:rPr>
              <a:t> = Avogadro’s number</a:t>
            </a:r>
            <a:r>
              <a:rPr lang="en-US" altLang="en-US">
                <a:sym typeface="Symbol" pitchFamily="18" charset="2"/>
              </a:rPr>
              <a:t> </a:t>
            </a:r>
          </a:p>
          <a:p>
            <a:r>
              <a:rPr lang="en-US" altLang="en-US">
                <a:sym typeface="Symbol" pitchFamily="18" charset="2"/>
              </a:rPr>
              <a:t>	            </a:t>
            </a:r>
            <a:r>
              <a:rPr lang="en-US" altLang="en-US">
                <a:solidFill>
                  <a:srgbClr val="9933FF"/>
                </a:solidFill>
                <a:sym typeface="Symbol" pitchFamily="18" charset="2"/>
              </a:rPr>
              <a:t>= 6.022 x 10</a:t>
            </a:r>
            <a:r>
              <a:rPr lang="en-US" altLang="en-US" baseline="30000">
                <a:solidFill>
                  <a:srgbClr val="9933FF"/>
                </a:solidFill>
                <a:sym typeface="Symbol" pitchFamily="18" charset="2"/>
              </a:rPr>
              <a:t>23</a:t>
            </a:r>
            <a:r>
              <a:rPr lang="en-US" altLang="en-US">
                <a:solidFill>
                  <a:srgbClr val="9933FF"/>
                </a:solidFill>
                <a:sym typeface="Symbol" pitchFamily="18" charset="2"/>
              </a:rPr>
              <a:t> atoms/mol</a:t>
            </a:r>
          </a:p>
        </p:txBody>
      </p:sp>
      <p:sp>
        <p:nvSpPr>
          <p:cNvPr id="2053" name="Rectangle 57"/>
          <p:cNvSpPr>
            <a:spLocks noChangeArrowheads="1"/>
          </p:cNvSpPr>
          <p:nvPr/>
        </p:nvSpPr>
        <p:spPr bwMode="auto">
          <a:xfrm>
            <a:off x="1511300" y="1809750"/>
            <a:ext cx="2147888"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nSpc>
                <a:spcPct val="90000"/>
              </a:lnSpc>
              <a:spcBef>
                <a:spcPct val="20000"/>
              </a:spcBef>
            </a:pPr>
            <a:r>
              <a:rPr lang="en-US" altLang="en-US"/>
              <a:t>Density =  </a:t>
            </a:r>
            <a:r>
              <a:rPr lang="en-US" altLang="en-US">
                <a:sym typeface="Symbol" pitchFamily="18" charset="2"/>
              </a:rPr>
              <a:t>  =</a:t>
            </a:r>
          </a:p>
        </p:txBody>
      </p:sp>
      <p:grpSp>
        <p:nvGrpSpPr>
          <p:cNvPr id="2054" name="Group 81"/>
          <p:cNvGrpSpPr>
            <a:grpSpLocks/>
          </p:cNvGrpSpPr>
          <p:nvPr/>
        </p:nvGrpSpPr>
        <p:grpSpPr bwMode="auto">
          <a:xfrm>
            <a:off x="2992438" y="2565400"/>
            <a:ext cx="1992312" cy="812800"/>
            <a:chOff x="2293" y="1672"/>
            <a:chExt cx="1255" cy="512"/>
          </a:xfrm>
        </p:grpSpPr>
        <p:grpSp>
          <p:nvGrpSpPr>
            <p:cNvPr id="2078" name="Group 52"/>
            <p:cNvGrpSpPr>
              <a:grpSpLocks/>
            </p:cNvGrpSpPr>
            <p:nvPr/>
          </p:nvGrpSpPr>
          <p:grpSpPr bwMode="auto">
            <a:xfrm>
              <a:off x="2840" y="1672"/>
              <a:ext cx="708" cy="512"/>
              <a:chOff x="4544" y="675"/>
              <a:chExt cx="708" cy="512"/>
            </a:xfrm>
          </p:grpSpPr>
          <p:sp>
            <p:nvSpPr>
              <p:cNvPr id="2080" name="Text Box 53"/>
              <p:cNvSpPr txBox="1">
                <a:spLocks noChangeArrowheads="1"/>
              </p:cNvSpPr>
              <p:nvPr/>
            </p:nvSpPr>
            <p:spPr bwMode="auto">
              <a:xfrm>
                <a:off x="4548" y="899"/>
                <a:ext cx="7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spcBef>
                    <a:spcPct val="50000"/>
                  </a:spcBef>
                </a:pPr>
                <a:r>
                  <a:rPr lang="en-US" altLang="en-US" i="1">
                    <a:solidFill>
                      <a:srgbClr val="0066FF"/>
                    </a:solidFill>
                  </a:rPr>
                  <a:t>V</a:t>
                </a:r>
                <a:r>
                  <a:rPr lang="en-US" altLang="en-US" i="1" baseline="-25000">
                    <a:solidFill>
                      <a:srgbClr val="0066FF"/>
                    </a:solidFill>
                  </a:rPr>
                  <a:t>C</a:t>
                </a:r>
                <a:r>
                  <a:rPr lang="en-US" altLang="en-US" sz="900">
                    <a:solidFill>
                      <a:srgbClr val="009900"/>
                    </a:solidFill>
                  </a:rPr>
                  <a:t> </a:t>
                </a:r>
                <a:r>
                  <a:rPr lang="en-US" altLang="en-US" i="1">
                    <a:solidFill>
                      <a:srgbClr val="9933FF"/>
                    </a:solidFill>
                    <a:sym typeface="Symbol" pitchFamily="18" charset="2"/>
                  </a:rPr>
                  <a:t>N</a:t>
                </a:r>
                <a:r>
                  <a:rPr lang="en-US" altLang="en-US" baseline="-25000">
                    <a:solidFill>
                      <a:srgbClr val="9933FF"/>
                    </a:solidFill>
                    <a:sym typeface="Symbol" pitchFamily="18" charset="2"/>
                  </a:rPr>
                  <a:t>A</a:t>
                </a:r>
              </a:p>
            </p:txBody>
          </p:sp>
          <p:sp>
            <p:nvSpPr>
              <p:cNvPr id="2081" name="Text Box 54"/>
              <p:cNvSpPr txBox="1">
                <a:spLocks noChangeArrowheads="1"/>
              </p:cNvSpPr>
              <p:nvPr/>
            </p:nvSpPr>
            <p:spPr bwMode="auto">
              <a:xfrm>
                <a:off x="4590" y="675"/>
                <a:ext cx="4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spcBef>
                    <a:spcPct val="50000"/>
                  </a:spcBef>
                </a:pPr>
                <a:r>
                  <a:rPr lang="en-US" altLang="en-US" i="1">
                    <a:solidFill>
                      <a:srgbClr val="009900"/>
                    </a:solidFill>
                  </a:rPr>
                  <a:t>n</a:t>
                </a:r>
                <a:r>
                  <a:rPr lang="en-US" altLang="en-US">
                    <a:solidFill>
                      <a:srgbClr val="009900"/>
                    </a:solidFill>
                  </a:rPr>
                  <a:t> </a:t>
                </a:r>
                <a:r>
                  <a:rPr lang="en-US" altLang="en-US" i="1">
                    <a:solidFill>
                      <a:srgbClr val="663300"/>
                    </a:solidFill>
                  </a:rPr>
                  <a:t>A</a:t>
                </a:r>
              </a:p>
            </p:txBody>
          </p:sp>
          <p:sp>
            <p:nvSpPr>
              <p:cNvPr id="2082" name="Line 55"/>
              <p:cNvSpPr>
                <a:spLocks noChangeShapeType="1"/>
              </p:cNvSpPr>
              <p:nvPr/>
            </p:nvSpPr>
            <p:spPr bwMode="auto">
              <a:xfrm>
                <a:off x="4544" y="923"/>
                <a:ext cx="52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79" name="Rectangle 58"/>
            <p:cNvSpPr>
              <a:spLocks noChangeArrowheads="1"/>
            </p:cNvSpPr>
            <p:nvPr/>
          </p:nvSpPr>
          <p:spPr bwMode="auto">
            <a:xfrm>
              <a:off x="2293" y="1796"/>
              <a:ext cx="440"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nSpc>
                  <a:spcPct val="90000"/>
                </a:lnSpc>
                <a:spcBef>
                  <a:spcPct val="20000"/>
                </a:spcBef>
              </a:pPr>
              <a:r>
                <a:rPr lang="en-US" altLang="en-US">
                  <a:sym typeface="Symbol" pitchFamily="18" charset="2"/>
                </a:rPr>
                <a:t>  =</a:t>
              </a:r>
            </a:p>
          </p:txBody>
        </p:sp>
      </p:grpSp>
      <p:grpSp>
        <p:nvGrpSpPr>
          <p:cNvPr id="2055" name="Group 60"/>
          <p:cNvGrpSpPr>
            <a:grpSpLocks noChangeAspect="1"/>
          </p:cNvGrpSpPr>
          <p:nvPr/>
        </p:nvGrpSpPr>
        <p:grpSpPr bwMode="auto">
          <a:xfrm>
            <a:off x="3938588" y="1646238"/>
            <a:ext cx="3421062" cy="715962"/>
            <a:chOff x="2049" y="1029"/>
            <a:chExt cx="2155" cy="451"/>
          </a:xfrm>
        </p:grpSpPr>
        <p:sp>
          <p:nvSpPr>
            <p:cNvPr id="2057" name="AutoShape 59"/>
            <p:cNvSpPr>
              <a:spLocks noChangeAspect="1" noChangeArrowheads="1" noTextEdit="1"/>
            </p:cNvSpPr>
            <p:nvPr/>
          </p:nvSpPr>
          <p:spPr bwMode="auto">
            <a:xfrm>
              <a:off x="2049" y="1029"/>
              <a:ext cx="2155"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8" name="Line 61"/>
            <p:cNvSpPr>
              <a:spLocks noChangeShapeType="1"/>
            </p:cNvSpPr>
            <p:nvPr/>
          </p:nvSpPr>
          <p:spPr bwMode="auto">
            <a:xfrm>
              <a:off x="2077" y="1257"/>
              <a:ext cx="195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 name="Rectangle 62"/>
            <p:cNvSpPr>
              <a:spLocks noChangeArrowheads="1"/>
            </p:cNvSpPr>
            <p:nvPr/>
          </p:nvSpPr>
          <p:spPr bwMode="auto">
            <a:xfrm>
              <a:off x="4078" y="1127"/>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2060" name="Rectangle 63"/>
            <p:cNvSpPr>
              <a:spLocks noChangeArrowheads="1"/>
            </p:cNvSpPr>
            <p:nvPr/>
          </p:nvSpPr>
          <p:spPr bwMode="auto">
            <a:xfrm>
              <a:off x="3691" y="1278"/>
              <a:ext cx="28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Cell</a:t>
              </a:r>
              <a:endParaRPr lang="en-US" altLang="en-US"/>
            </a:p>
          </p:txBody>
        </p:sp>
        <p:sp>
          <p:nvSpPr>
            <p:cNvPr id="2061" name="Rectangle 64"/>
            <p:cNvSpPr>
              <a:spLocks noChangeArrowheads="1"/>
            </p:cNvSpPr>
            <p:nvPr/>
          </p:nvSpPr>
          <p:spPr bwMode="auto">
            <a:xfrm>
              <a:off x="3651" y="1278"/>
              <a:ext cx="4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 </a:t>
              </a:r>
              <a:endParaRPr lang="en-US" altLang="en-US"/>
            </a:p>
          </p:txBody>
        </p:sp>
        <p:sp>
          <p:nvSpPr>
            <p:cNvPr id="2062" name="Rectangle 65"/>
            <p:cNvSpPr>
              <a:spLocks noChangeArrowheads="1"/>
            </p:cNvSpPr>
            <p:nvPr/>
          </p:nvSpPr>
          <p:spPr bwMode="auto">
            <a:xfrm>
              <a:off x="3350" y="1278"/>
              <a:ext cx="29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Unit</a:t>
              </a:r>
              <a:endParaRPr lang="en-US" altLang="en-US"/>
            </a:p>
          </p:txBody>
        </p:sp>
        <p:sp>
          <p:nvSpPr>
            <p:cNvPr id="2063" name="Rectangle 66"/>
            <p:cNvSpPr>
              <a:spLocks noChangeArrowheads="1"/>
            </p:cNvSpPr>
            <p:nvPr/>
          </p:nvSpPr>
          <p:spPr bwMode="auto">
            <a:xfrm>
              <a:off x="3316" y="1278"/>
              <a:ext cx="4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 </a:t>
              </a:r>
              <a:endParaRPr lang="en-US" altLang="en-US"/>
            </a:p>
          </p:txBody>
        </p:sp>
        <p:sp>
          <p:nvSpPr>
            <p:cNvPr id="2064" name="Rectangle 67"/>
            <p:cNvSpPr>
              <a:spLocks noChangeArrowheads="1"/>
            </p:cNvSpPr>
            <p:nvPr/>
          </p:nvSpPr>
          <p:spPr bwMode="auto">
            <a:xfrm>
              <a:off x="3164" y="1278"/>
              <a:ext cx="1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of</a:t>
              </a:r>
              <a:endParaRPr lang="en-US" altLang="en-US"/>
            </a:p>
          </p:txBody>
        </p:sp>
        <p:sp>
          <p:nvSpPr>
            <p:cNvPr id="2065" name="Rectangle 68"/>
            <p:cNvSpPr>
              <a:spLocks noChangeArrowheads="1"/>
            </p:cNvSpPr>
            <p:nvPr/>
          </p:nvSpPr>
          <p:spPr bwMode="auto">
            <a:xfrm>
              <a:off x="3124" y="1278"/>
              <a:ext cx="4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 </a:t>
              </a:r>
              <a:endParaRPr lang="en-US" altLang="en-US"/>
            </a:p>
          </p:txBody>
        </p:sp>
        <p:sp>
          <p:nvSpPr>
            <p:cNvPr id="2066" name="Rectangle 69"/>
            <p:cNvSpPr>
              <a:spLocks noChangeArrowheads="1"/>
            </p:cNvSpPr>
            <p:nvPr/>
          </p:nvSpPr>
          <p:spPr bwMode="auto">
            <a:xfrm>
              <a:off x="2500" y="1278"/>
              <a:ext cx="61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 Volume</a:t>
              </a:r>
              <a:endParaRPr lang="en-US" altLang="en-US"/>
            </a:p>
          </p:txBody>
        </p:sp>
        <p:sp>
          <p:nvSpPr>
            <p:cNvPr id="2067" name="Rectangle 70"/>
            <p:cNvSpPr>
              <a:spLocks noChangeArrowheads="1"/>
            </p:cNvSpPr>
            <p:nvPr/>
          </p:nvSpPr>
          <p:spPr bwMode="auto">
            <a:xfrm>
              <a:off x="2127" y="1278"/>
              <a:ext cx="37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Total</a:t>
              </a:r>
              <a:endParaRPr lang="en-US" altLang="en-US"/>
            </a:p>
          </p:txBody>
        </p:sp>
        <p:sp>
          <p:nvSpPr>
            <p:cNvPr id="2068" name="Rectangle 71"/>
            <p:cNvSpPr>
              <a:spLocks noChangeArrowheads="1"/>
            </p:cNvSpPr>
            <p:nvPr/>
          </p:nvSpPr>
          <p:spPr bwMode="auto">
            <a:xfrm>
              <a:off x="3732" y="1037"/>
              <a:ext cx="28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Cell</a:t>
              </a:r>
              <a:endParaRPr lang="en-US" altLang="en-US"/>
            </a:p>
          </p:txBody>
        </p:sp>
        <p:sp>
          <p:nvSpPr>
            <p:cNvPr id="2069" name="Rectangle 72"/>
            <p:cNvSpPr>
              <a:spLocks noChangeArrowheads="1"/>
            </p:cNvSpPr>
            <p:nvPr/>
          </p:nvSpPr>
          <p:spPr bwMode="auto">
            <a:xfrm>
              <a:off x="3692" y="1037"/>
              <a:ext cx="4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 </a:t>
              </a:r>
              <a:endParaRPr lang="en-US" altLang="en-US"/>
            </a:p>
          </p:txBody>
        </p:sp>
        <p:sp>
          <p:nvSpPr>
            <p:cNvPr id="2070" name="Rectangle 73"/>
            <p:cNvSpPr>
              <a:spLocks noChangeArrowheads="1"/>
            </p:cNvSpPr>
            <p:nvPr/>
          </p:nvSpPr>
          <p:spPr bwMode="auto">
            <a:xfrm>
              <a:off x="3391" y="1037"/>
              <a:ext cx="29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Unit</a:t>
              </a:r>
              <a:endParaRPr lang="en-US" altLang="en-US"/>
            </a:p>
          </p:txBody>
        </p:sp>
        <p:sp>
          <p:nvSpPr>
            <p:cNvPr id="2071" name="Rectangle 74"/>
            <p:cNvSpPr>
              <a:spLocks noChangeArrowheads="1"/>
            </p:cNvSpPr>
            <p:nvPr/>
          </p:nvSpPr>
          <p:spPr bwMode="auto">
            <a:xfrm>
              <a:off x="3357" y="1037"/>
              <a:ext cx="4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 </a:t>
              </a:r>
              <a:endParaRPr lang="en-US" altLang="en-US"/>
            </a:p>
          </p:txBody>
        </p:sp>
        <p:sp>
          <p:nvSpPr>
            <p:cNvPr id="2072" name="Rectangle 75"/>
            <p:cNvSpPr>
              <a:spLocks noChangeArrowheads="1"/>
            </p:cNvSpPr>
            <p:nvPr/>
          </p:nvSpPr>
          <p:spPr bwMode="auto">
            <a:xfrm>
              <a:off x="3235" y="1037"/>
              <a:ext cx="13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in</a:t>
              </a:r>
              <a:endParaRPr lang="en-US" altLang="en-US"/>
            </a:p>
          </p:txBody>
        </p:sp>
        <p:sp>
          <p:nvSpPr>
            <p:cNvPr id="2073" name="Rectangle 76"/>
            <p:cNvSpPr>
              <a:spLocks noChangeArrowheads="1"/>
            </p:cNvSpPr>
            <p:nvPr/>
          </p:nvSpPr>
          <p:spPr bwMode="auto">
            <a:xfrm>
              <a:off x="3197" y="1037"/>
              <a:ext cx="4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 </a:t>
              </a:r>
              <a:endParaRPr lang="en-US" altLang="en-US"/>
            </a:p>
          </p:txBody>
        </p:sp>
        <p:sp>
          <p:nvSpPr>
            <p:cNvPr id="2074" name="Rectangle 77"/>
            <p:cNvSpPr>
              <a:spLocks noChangeArrowheads="1"/>
            </p:cNvSpPr>
            <p:nvPr/>
          </p:nvSpPr>
          <p:spPr bwMode="auto">
            <a:xfrm>
              <a:off x="2668" y="1037"/>
              <a:ext cx="52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 Atoms</a:t>
              </a:r>
              <a:endParaRPr lang="en-US" altLang="en-US"/>
            </a:p>
          </p:txBody>
        </p:sp>
        <p:sp>
          <p:nvSpPr>
            <p:cNvPr id="2075" name="Rectangle 78"/>
            <p:cNvSpPr>
              <a:spLocks noChangeArrowheads="1"/>
            </p:cNvSpPr>
            <p:nvPr/>
          </p:nvSpPr>
          <p:spPr bwMode="auto">
            <a:xfrm>
              <a:off x="2517" y="1037"/>
              <a:ext cx="1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of</a:t>
              </a:r>
              <a:endParaRPr lang="en-US" altLang="en-US"/>
            </a:p>
          </p:txBody>
        </p:sp>
        <p:sp>
          <p:nvSpPr>
            <p:cNvPr id="2076" name="Rectangle 79"/>
            <p:cNvSpPr>
              <a:spLocks noChangeArrowheads="1"/>
            </p:cNvSpPr>
            <p:nvPr/>
          </p:nvSpPr>
          <p:spPr bwMode="auto">
            <a:xfrm>
              <a:off x="2477" y="1037"/>
              <a:ext cx="4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 </a:t>
              </a:r>
              <a:endParaRPr lang="en-US" altLang="en-US"/>
            </a:p>
          </p:txBody>
        </p:sp>
        <p:sp>
          <p:nvSpPr>
            <p:cNvPr id="2077" name="Rectangle 80"/>
            <p:cNvSpPr>
              <a:spLocks noChangeArrowheads="1"/>
            </p:cNvSpPr>
            <p:nvPr/>
          </p:nvSpPr>
          <p:spPr bwMode="auto">
            <a:xfrm>
              <a:off x="2078" y="1037"/>
              <a:ext cx="40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100">
                  <a:solidFill>
                    <a:srgbClr val="000000"/>
                  </a:solidFill>
                </a:rPr>
                <a:t>Mass</a:t>
              </a:r>
              <a:endParaRPr lang="en-US" altLang="en-US"/>
            </a:p>
          </p:txBody>
        </p:sp>
      </p:grpSp>
      <p:sp>
        <p:nvSpPr>
          <p:cNvPr id="34" name="Rectangle 7"/>
          <p:cNvSpPr txBox="1">
            <a:spLocks noChangeArrowheads="1"/>
          </p:cNvSpPr>
          <p:nvPr/>
        </p:nvSpPr>
        <p:spPr bwMode="auto">
          <a:xfrm>
            <a:off x="381000" y="0"/>
            <a:ext cx="8382000" cy="685800"/>
          </a:xfrm>
          <a:prstGeom prst="rect">
            <a:avLst/>
          </a:prstGeom>
          <a:noFill/>
          <a:ln w="9525">
            <a:noFill/>
            <a:miter lim="800000"/>
            <a:headEnd/>
            <a:tailEnd/>
          </a:ln>
        </p:spPr>
        <p:txBody>
          <a:bodyPr anchor="ctr"/>
          <a:lstStyle/>
          <a:p>
            <a:pPr algn="ctr">
              <a:defRPr/>
            </a:pPr>
            <a:r>
              <a:rPr lang="en-US" sz="3200" kern="0">
                <a:solidFill>
                  <a:schemeClr val="tx2"/>
                </a:solidFill>
                <a:latin typeface="+mj-lt"/>
                <a:cs typeface="Times New Roman" pitchFamily="-111" charset="0"/>
              </a:rPr>
              <a:t>Chapter 3: The Structure of Crystalline Solids</a:t>
            </a:r>
            <a:endParaRPr lang="en-US" sz="3600" kern="0" dirty="0">
              <a:solidFill>
                <a:schemeClr val="tx2"/>
              </a:solidFill>
              <a:latin typeface="+mj-lt"/>
              <a:cs typeface="ＭＳ Ｐゴシック" pitchFamily="-111"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fld id="{F198B9E5-2144-4C02-A041-9B8E9C66A2A7}" type="slidenum">
              <a:rPr lang="en-US" altLang="en-US" sz="1200" smtClean="0"/>
              <a:pPr/>
              <a:t>2</a:t>
            </a:fld>
            <a:endParaRPr lang="en-US" altLang="en-US" sz="1200" smtClean="0"/>
          </a:p>
        </p:txBody>
      </p:sp>
      <p:sp>
        <p:nvSpPr>
          <p:cNvPr id="3075" name="Rectangle 3"/>
          <p:cNvSpPr>
            <a:spLocks noGrp="1" noChangeArrowheads="1"/>
          </p:cNvSpPr>
          <p:nvPr>
            <p:ph type="body" idx="1"/>
          </p:nvPr>
        </p:nvSpPr>
        <p:spPr>
          <a:xfrm>
            <a:off x="3748088" y="1219200"/>
            <a:ext cx="5203825" cy="5340350"/>
          </a:xfrm>
        </p:spPr>
        <p:txBody>
          <a:bodyPr/>
          <a:lstStyle/>
          <a:p>
            <a:endParaRPr lang="en-US" altLang="en-US" sz="1000" smtClean="0">
              <a:sym typeface="Symbol" pitchFamily="18" charset="2"/>
            </a:endParaRPr>
          </a:p>
          <a:p>
            <a:r>
              <a:rPr lang="en-US" altLang="en-US" sz="2400" smtClean="0">
                <a:sym typeface="Symbol" pitchFamily="18" charset="2"/>
              </a:rPr>
              <a:t>Ex: Cr (BCC)  </a:t>
            </a:r>
          </a:p>
          <a:p>
            <a:pPr>
              <a:buFontTx/>
              <a:buNone/>
            </a:pPr>
            <a:r>
              <a:rPr lang="en-US" altLang="en-US" sz="2400" smtClean="0">
                <a:solidFill>
                  <a:srgbClr val="663300"/>
                </a:solidFill>
              </a:rPr>
              <a:t>		</a:t>
            </a:r>
            <a:r>
              <a:rPr lang="en-US" altLang="en-US" sz="2400" i="1" smtClean="0">
                <a:solidFill>
                  <a:srgbClr val="663300"/>
                </a:solidFill>
              </a:rPr>
              <a:t>A</a:t>
            </a:r>
            <a:r>
              <a:rPr lang="en-US" altLang="en-US" sz="2400" smtClean="0">
                <a:solidFill>
                  <a:srgbClr val="663300"/>
                </a:solidFill>
              </a:rPr>
              <a:t> =</a:t>
            </a:r>
            <a:r>
              <a:rPr lang="en-US" altLang="en-US" sz="2400" smtClean="0">
                <a:solidFill>
                  <a:srgbClr val="FF6600"/>
                </a:solidFill>
                <a:sym typeface="Symbol" pitchFamily="18" charset="2"/>
              </a:rPr>
              <a:t> </a:t>
            </a:r>
            <a:r>
              <a:rPr lang="en-US" altLang="en-US" sz="2400" smtClean="0">
                <a:solidFill>
                  <a:srgbClr val="663300"/>
                </a:solidFill>
              </a:rPr>
              <a:t>52.00 g/mol</a:t>
            </a:r>
            <a:r>
              <a:rPr lang="en-US" altLang="en-US" sz="2400" smtClean="0">
                <a:sym typeface="Symbol" pitchFamily="18" charset="2"/>
              </a:rPr>
              <a:t>  </a:t>
            </a:r>
          </a:p>
          <a:p>
            <a:pPr>
              <a:buFontTx/>
              <a:buNone/>
            </a:pPr>
            <a:r>
              <a:rPr lang="en-US" altLang="en-US" sz="2400" smtClean="0">
                <a:sym typeface="Symbol" pitchFamily="18" charset="2"/>
              </a:rPr>
              <a:t>		</a:t>
            </a:r>
            <a:r>
              <a:rPr lang="en-US" altLang="en-US" sz="2400" i="1" smtClean="0">
                <a:solidFill>
                  <a:srgbClr val="0066FF"/>
                </a:solidFill>
              </a:rPr>
              <a:t>R</a:t>
            </a:r>
            <a:r>
              <a:rPr lang="en-US" altLang="en-US" sz="2400" smtClean="0">
                <a:solidFill>
                  <a:srgbClr val="0066FF"/>
                </a:solidFill>
              </a:rPr>
              <a:t> = 0.125 nm</a:t>
            </a:r>
            <a:r>
              <a:rPr lang="en-US" altLang="en-US" sz="2400" smtClean="0">
                <a:sym typeface="Symbol" pitchFamily="18" charset="2"/>
              </a:rPr>
              <a:t>   </a:t>
            </a:r>
          </a:p>
          <a:p>
            <a:pPr>
              <a:buFontTx/>
              <a:buNone/>
            </a:pPr>
            <a:r>
              <a:rPr lang="en-US" altLang="en-US" sz="2400" smtClean="0">
                <a:sym typeface="Symbol" pitchFamily="18" charset="2"/>
              </a:rPr>
              <a:t>		</a:t>
            </a:r>
            <a:r>
              <a:rPr lang="en-US" altLang="en-US" sz="2400" i="1" smtClean="0">
                <a:solidFill>
                  <a:srgbClr val="009900"/>
                </a:solidFill>
              </a:rPr>
              <a:t>n</a:t>
            </a:r>
            <a:r>
              <a:rPr lang="en-US" altLang="en-US" sz="2400" smtClean="0">
                <a:solidFill>
                  <a:srgbClr val="009900"/>
                </a:solidFill>
              </a:rPr>
              <a:t> = 2 atoms/unit cell</a:t>
            </a:r>
            <a:endParaRPr lang="en-US" altLang="en-US" sz="2400" smtClean="0">
              <a:sym typeface="Symbol" pitchFamily="18" charset="2"/>
            </a:endParaRPr>
          </a:p>
        </p:txBody>
      </p:sp>
      <p:sp>
        <p:nvSpPr>
          <p:cNvPr id="3076" name="Rectangle 7"/>
          <p:cNvSpPr>
            <a:spLocks noChangeArrowheads="1"/>
          </p:cNvSpPr>
          <p:nvPr/>
        </p:nvSpPr>
        <p:spPr bwMode="auto">
          <a:xfrm>
            <a:off x="5384800" y="4622800"/>
            <a:ext cx="3556000" cy="1089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3077" name="Text Box 51"/>
          <p:cNvSpPr txBox="1">
            <a:spLocks noChangeArrowheads="1"/>
          </p:cNvSpPr>
          <p:nvPr/>
        </p:nvSpPr>
        <p:spPr bwMode="auto">
          <a:xfrm>
            <a:off x="5386388" y="4672013"/>
            <a:ext cx="3757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spcBef>
                <a:spcPct val="50000"/>
              </a:spcBef>
            </a:pPr>
            <a:r>
              <a:rPr lang="en-US" altLang="en-US">
                <a:sym typeface="Symbol" pitchFamily="18" charset="2"/>
              </a:rPr>
              <a:t></a:t>
            </a:r>
            <a:r>
              <a:rPr lang="en-US" altLang="en-US" baseline="-25000">
                <a:sym typeface="Symbol" pitchFamily="18" charset="2"/>
              </a:rPr>
              <a:t>theoretical</a:t>
            </a:r>
            <a:endParaRPr lang="en-US" altLang="en-US" baseline="30000">
              <a:sym typeface="Symbol" pitchFamily="18" charset="2"/>
            </a:endParaRPr>
          </a:p>
        </p:txBody>
      </p:sp>
      <p:sp>
        <p:nvSpPr>
          <p:cNvPr id="3078" name="Text Box 52"/>
          <p:cNvSpPr txBox="1">
            <a:spLocks noChangeArrowheads="1"/>
          </p:cNvSpPr>
          <p:nvPr/>
        </p:nvSpPr>
        <p:spPr bwMode="auto">
          <a:xfrm>
            <a:off x="4570413" y="3497263"/>
            <a:ext cx="3281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spcBef>
                <a:spcPct val="50000"/>
              </a:spcBef>
            </a:pPr>
            <a:r>
              <a:rPr lang="en-US" altLang="en-US" i="1">
                <a:solidFill>
                  <a:srgbClr val="0066FF"/>
                </a:solidFill>
              </a:rPr>
              <a:t>a</a:t>
            </a:r>
            <a:r>
              <a:rPr lang="en-US" altLang="en-US">
                <a:solidFill>
                  <a:srgbClr val="0066FF"/>
                </a:solidFill>
              </a:rPr>
              <a:t> = 4</a:t>
            </a:r>
            <a:r>
              <a:rPr lang="en-US" altLang="en-US" i="1">
                <a:solidFill>
                  <a:srgbClr val="0066FF"/>
                </a:solidFill>
              </a:rPr>
              <a:t>R</a:t>
            </a:r>
            <a:r>
              <a:rPr lang="en-US" altLang="en-US">
                <a:solidFill>
                  <a:srgbClr val="0066FF"/>
                </a:solidFill>
              </a:rPr>
              <a:t>/ 3 = 0.2887 nm</a:t>
            </a:r>
          </a:p>
        </p:txBody>
      </p:sp>
      <p:sp>
        <p:nvSpPr>
          <p:cNvPr id="3079" name="Freeform 53"/>
          <p:cNvSpPr>
            <a:spLocks/>
          </p:cNvSpPr>
          <p:nvPr/>
        </p:nvSpPr>
        <p:spPr bwMode="auto">
          <a:xfrm>
            <a:off x="5645150" y="3548063"/>
            <a:ext cx="279400" cy="292100"/>
          </a:xfrm>
          <a:custGeom>
            <a:avLst/>
            <a:gdLst>
              <a:gd name="T0" fmla="*/ 0 w 176"/>
              <a:gd name="T1" fmla="*/ 2147483647 h 184"/>
              <a:gd name="T2" fmla="*/ 2147483647 w 176"/>
              <a:gd name="T3" fmla="*/ 2147483647 h 184"/>
              <a:gd name="T4" fmla="*/ 2147483647 w 176"/>
              <a:gd name="T5" fmla="*/ 0 h 184"/>
              <a:gd name="T6" fmla="*/ 2147483647 w 176"/>
              <a:gd name="T7" fmla="*/ 0 h 184"/>
              <a:gd name="T8" fmla="*/ 0 60000 65536"/>
              <a:gd name="T9" fmla="*/ 0 60000 65536"/>
              <a:gd name="T10" fmla="*/ 0 60000 65536"/>
              <a:gd name="T11" fmla="*/ 0 60000 65536"/>
              <a:gd name="T12" fmla="*/ 0 w 176"/>
              <a:gd name="T13" fmla="*/ 0 h 184"/>
              <a:gd name="T14" fmla="*/ 176 w 176"/>
              <a:gd name="T15" fmla="*/ 184 h 184"/>
            </a:gdLst>
            <a:ahLst/>
            <a:cxnLst>
              <a:cxn ang="T8">
                <a:pos x="T0" y="T1"/>
              </a:cxn>
              <a:cxn ang="T9">
                <a:pos x="T2" y="T3"/>
              </a:cxn>
              <a:cxn ang="T10">
                <a:pos x="T4" y="T5"/>
              </a:cxn>
              <a:cxn ang="T11">
                <a:pos x="T6" y="T7"/>
              </a:cxn>
            </a:cxnLst>
            <a:rect l="T12" t="T13" r="T14" b="T15"/>
            <a:pathLst>
              <a:path w="176" h="184">
                <a:moveTo>
                  <a:pt x="0" y="112"/>
                </a:moveTo>
                <a:lnTo>
                  <a:pt x="24" y="184"/>
                </a:lnTo>
                <a:lnTo>
                  <a:pt x="40" y="0"/>
                </a:lnTo>
                <a:lnTo>
                  <a:pt x="176" y="0"/>
                </a:lnTo>
              </a:path>
            </a:pathLst>
          </a:custGeom>
          <a:noFill/>
          <a:ln w="12700">
            <a:solidFill>
              <a:srgbClr val="0066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0" name="Text Box 57"/>
          <p:cNvSpPr txBox="1">
            <a:spLocks noChangeArrowheads="1"/>
          </p:cNvSpPr>
          <p:nvPr/>
        </p:nvSpPr>
        <p:spPr bwMode="auto">
          <a:xfrm>
            <a:off x="5384800" y="5197475"/>
            <a:ext cx="375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spcBef>
                <a:spcPct val="50000"/>
              </a:spcBef>
            </a:pPr>
            <a:r>
              <a:rPr lang="en-US" altLang="en-US">
                <a:latin typeface="Symbol" pitchFamily="18" charset="2"/>
              </a:rPr>
              <a:t>r</a:t>
            </a:r>
            <a:r>
              <a:rPr lang="en-US" altLang="en-US" baseline="-25000"/>
              <a:t>actual</a:t>
            </a:r>
            <a:endParaRPr lang="en-US" altLang="en-US"/>
          </a:p>
        </p:txBody>
      </p:sp>
      <p:grpSp>
        <p:nvGrpSpPr>
          <p:cNvPr id="3081" name="Group 67"/>
          <p:cNvGrpSpPr>
            <a:grpSpLocks noChangeAspect="1"/>
          </p:cNvGrpSpPr>
          <p:nvPr/>
        </p:nvGrpSpPr>
        <p:grpSpPr bwMode="auto">
          <a:xfrm>
            <a:off x="152400" y="609600"/>
            <a:ext cx="3873500" cy="3810000"/>
            <a:chOff x="96" y="672"/>
            <a:chExt cx="2440" cy="2400"/>
          </a:xfrm>
        </p:grpSpPr>
        <p:sp>
          <p:nvSpPr>
            <p:cNvPr id="3126" name="AutoShape 66"/>
            <p:cNvSpPr>
              <a:spLocks noChangeAspect="1" noChangeArrowheads="1" noTextEdit="1"/>
            </p:cNvSpPr>
            <p:nvPr/>
          </p:nvSpPr>
          <p:spPr bwMode="auto">
            <a:xfrm>
              <a:off x="96" y="672"/>
              <a:ext cx="2440"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3127" name="Picture 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 y="792"/>
              <a:ext cx="2184" cy="2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28" name="Group 84"/>
            <p:cNvGrpSpPr>
              <a:grpSpLocks/>
            </p:cNvGrpSpPr>
            <p:nvPr/>
          </p:nvGrpSpPr>
          <p:grpSpPr bwMode="auto">
            <a:xfrm>
              <a:off x="544" y="1336"/>
              <a:ext cx="1672" cy="928"/>
              <a:chOff x="544" y="1336"/>
              <a:chExt cx="1672" cy="928"/>
            </a:xfrm>
          </p:grpSpPr>
          <p:sp>
            <p:nvSpPr>
              <p:cNvPr id="3172" name="Freeform 69"/>
              <p:cNvSpPr>
                <a:spLocks/>
              </p:cNvSpPr>
              <p:nvPr/>
            </p:nvSpPr>
            <p:spPr bwMode="auto">
              <a:xfrm>
                <a:off x="544" y="2176"/>
                <a:ext cx="112" cy="88"/>
              </a:xfrm>
              <a:custGeom>
                <a:avLst/>
                <a:gdLst>
                  <a:gd name="T0" fmla="*/ 0 w 112"/>
                  <a:gd name="T1" fmla="*/ 88 h 88"/>
                  <a:gd name="T2" fmla="*/ 72 w 112"/>
                  <a:gd name="T3" fmla="*/ 0 h 88"/>
                  <a:gd name="T4" fmla="*/ 64 w 112"/>
                  <a:gd name="T5" fmla="*/ 56 h 88"/>
                  <a:gd name="T6" fmla="*/ 112 w 112"/>
                  <a:gd name="T7" fmla="*/ 72 h 88"/>
                  <a:gd name="T8" fmla="*/ 0 w 112"/>
                  <a:gd name="T9" fmla="*/ 88 h 88"/>
                  <a:gd name="T10" fmla="*/ 0 60000 65536"/>
                  <a:gd name="T11" fmla="*/ 0 60000 65536"/>
                  <a:gd name="T12" fmla="*/ 0 60000 65536"/>
                  <a:gd name="T13" fmla="*/ 0 60000 65536"/>
                  <a:gd name="T14" fmla="*/ 0 60000 65536"/>
                  <a:gd name="T15" fmla="*/ 0 w 112"/>
                  <a:gd name="T16" fmla="*/ 0 h 88"/>
                  <a:gd name="T17" fmla="*/ 112 w 112"/>
                  <a:gd name="T18" fmla="*/ 88 h 88"/>
                </a:gdLst>
                <a:ahLst/>
                <a:cxnLst>
                  <a:cxn ang="T10">
                    <a:pos x="T0" y="T1"/>
                  </a:cxn>
                  <a:cxn ang="T11">
                    <a:pos x="T2" y="T3"/>
                  </a:cxn>
                  <a:cxn ang="T12">
                    <a:pos x="T4" y="T5"/>
                  </a:cxn>
                  <a:cxn ang="T13">
                    <a:pos x="T6" y="T7"/>
                  </a:cxn>
                  <a:cxn ang="T14">
                    <a:pos x="T8" y="T9"/>
                  </a:cxn>
                </a:cxnLst>
                <a:rect l="T15" t="T16" r="T17" b="T18"/>
                <a:pathLst>
                  <a:path w="112" h="88">
                    <a:moveTo>
                      <a:pt x="0" y="88"/>
                    </a:moveTo>
                    <a:lnTo>
                      <a:pt x="72" y="0"/>
                    </a:lnTo>
                    <a:lnTo>
                      <a:pt x="64" y="56"/>
                    </a:lnTo>
                    <a:lnTo>
                      <a:pt x="112" y="72"/>
                    </a:lnTo>
                    <a:lnTo>
                      <a:pt x="0" y="88"/>
                    </a:lnTo>
                    <a:close/>
                  </a:path>
                </a:pathLst>
              </a:custGeom>
              <a:solidFill>
                <a:srgbClr val="663300"/>
              </a:solidFill>
              <a:ln w="12700">
                <a:solidFill>
                  <a:srgbClr val="663300"/>
                </a:solidFill>
                <a:round/>
                <a:headEnd/>
                <a:tailEnd/>
              </a:ln>
            </p:spPr>
            <p:txBody>
              <a:bodyPr/>
              <a:lstStyle/>
              <a:p>
                <a:endParaRPr lang="en-US"/>
              </a:p>
            </p:txBody>
          </p:sp>
          <p:sp>
            <p:nvSpPr>
              <p:cNvPr id="3173" name="Freeform 70"/>
              <p:cNvSpPr>
                <a:spLocks/>
              </p:cNvSpPr>
              <p:nvPr/>
            </p:nvSpPr>
            <p:spPr bwMode="auto">
              <a:xfrm>
                <a:off x="2104" y="1336"/>
                <a:ext cx="112" cy="88"/>
              </a:xfrm>
              <a:custGeom>
                <a:avLst/>
                <a:gdLst>
                  <a:gd name="T0" fmla="*/ 112 w 112"/>
                  <a:gd name="T1" fmla="*/ 0 h 88"/>
                  <a:gd name="T2" fmla="*/ 40 w 112"/>
                  <a:gd name="T3" fmla="*/ 88 h 88"/>
                  <a:gd name="T4" fmla="*/ 48 w 112"/>
                  <a:gd name="T5" fmla="*/ 32 h 88"/>
                  <a:gd name="T6" fmla="*/ 0 w 112"/>
                  <a:gd name="T7" fmla="*/ 16 h 88"/>
                  <a:gd name="T8" fmla="*/ 112 w 112"/>
                  <a:gd name="T9" fmla="*/ 0 h 88"/>
                  <a:gd name="T10" fmla="*/ 0 60000 65536"/>
                  <a:gd name="T11" fmla="*/ 0 60000 65536"/>
                  <a:gd name="T12" fmla="*/ 0 60000 65536"/>
                  <a:gd name="T13" fmla="*/ 0 60000 65536"/>
                  <a:gd name="T14" fmla="*/ 0 60000 65536"/>
                  <a:gd name="T15" fmla="*/ 0 w 112"/>
                  <a:gd name="T16" fmla="*/ 0 h 88"/>
                  <a:gd name="T17" fmla="*/ 112 w 112"/>
                  <a:gd name="T18" fmla="*/ 88 h 88"/>
                </a:gdLst>
                <a:ahLst/>
                <a:cxnLst>
                  <a:cxn ang="T10">
                    <a:pos x="T0" y="T1"/>
                  </a:cxn>
                  <a:cxn ang="T11">
                    <a:pos x="T2" y="T3"/>
                  </a:cxn>
                  <a:cxn ang="T12">
                    <a:pos x="T4" y="T5"/>
                  </a:cxn>
                  <a:cxn ang="T13">
                    <a:pos x="T6" y="T7"/>
                  </a:cxn>
                  <a:cxn ang="T14">
                    <a:pos x="T8" y="T9"/>
                  </a:cxn>
                </a:cxnLst>
                <a:rect l="T15" t="T16" r="T17" b="T18"/>
                <a:pathLst>
                  <a:path w="112" h="88">
                    <a:moveTo>
                      <a:pt x="112" y="0"/>
                    </a:moveTo>
                    <a:lnTo>
                      <a:pt x="40" y="88"/>
                    </a:lnTo>
                    <a:lnTo>
                      <a:pt x="48" y="32"/>
                    </a:lnTo>
                    <a:lnTo>
                      <a:pt x="0" y="16"/>
                    </a:lnTo>
                    <a:lnTo>
                      <a:pt x="112" y="0"/>
                    </a:lnTo>
                    <a:close/>
                  </a:path>
                </a:pathLst>
              </a:custGeom>
              <a:solidFill>
                <a:srgbClr val="663300"/>
              </a:solidFill>
              <a:ln w="12700">
                <a:solidFill>
                  <a:srgbClr val="663300"/>
                </a:solidFill>
                <a:round/>
                <a:headEnd/>
                <a:tailEnd/>
              </a:ln>
            </p:spPr>
            <p:txBody>
              <a:bodyPr/>
              <a:lstStyle/>
              <a:p>
                <a:endParaRPr lang="en-US"/>
              </a:p>
            </p:txBody>
          </p:sp>
          <p:sp>
            <p:nvSpPr>
              <p:cNvPr id="3174" name="Freeform 71"/>
              <p:cNvSpPr>
                <a:spLocks/>
              </p:cNvSpPr>
              <p:nvPr/>
            </p:nvSpPr>
            <p:spPr bwMode="auto">
              <a:xfrm>
                <a:off x="600" y="2192"/>
                <a:ext cx="88" cy="56"/>
              </a:xfrm>
              <a:custGeom>
                <a:avLst/>
                <a:gdLst>
                  <a:gd name="T0" fmla="*/ 0 w 88"/>
                  <a:gd name="T1" fmla="*/ 32 h 56"/>
                  <a:gd name="T2" fmla="*/ 64 w 88"/>
                  <a:gd name="T3" fmla="*/ 0 h 56"/>
                  <a:gd name="T4" fmla="*/ 88 w 88"/>
                  <a:gd name="T5" fmla="*/ 24 h 56"/>
                  <a:gd name="T6" fmla="*/ 24 w 88"/>
                  <a:gd name="T7" fmla="*/ 56 h 56"/>
                  <a:gd name="T8" fmla="*/ 0 w 88"/>
                  <a:gd name="T9" fmla="*/ 32 h 56"/>
                  <a:gd name="T10" fmla="*/ 0 60000 65536"/>
                  <a:gd name="T11" fmla="*/ 0 60000 65536"/>
                  <a:gd name="T12" fmla="*/ 0 60000 65536"/>
                  <a:gd name="T13" fmla="*/ 0 60000 65536"/>
                  <a:gd name="T14" fmla="*/ 0 60000 65536"/>
                  <a:gd name="T15" fmla="*/ 0 w 88"/>
                  <a:gd name="T16" fmla="*/ 0 h 56"/>
                  <a:gd name="T17" fmla="*/ 88 w 88"/>
                  <a:gd name="T18" fmla="*/ 56 h 56"/>
                </a:gdLst>
                <a:ahLst/>
                <a:cxnLst>
                  <a:cxn ang="T10">
                    <a:pos x="T0" y="T1"/>
                  </a:cxn>
                  <a:cxn ang="T11">
                    <a:pos x="T2" y="T3"/>
                  </a:cxn>
                  <a:cxn ang="T12">
                    <a:pos x="T4" y="T5"/>
                  </a:cxn>
                  <a:cxn ang="T13">
                    <a:pos x="T6" y="T7"/>
                  </a:cxn>
                  <a:cxn ang="T14">
                    <a:pos x="T8" y="T9"/>
                  </a:cxn>
                </a:cxnLst>
                <a:rect l="T15" t="T16" r="T17" b="T18"/>
                <a:pathLst>
                  <a:path w="88" h="56">
                    <a:moveTo>
                      <a:pt x="0" y="32"/>
                    </a:moveTo>
                    <a:lnTo>
                      <a:pt x="64" y="0"/>
                    </a:lnTo>
                    <a:lnTo>
                      <a:pt x="88" y="24"/>
                    </a:lnTo>
                    <a:lnTo>
                      <a:pt x="24" y="56"/>
                    </a:lnTo>
                    <a:lnTo>
                      <a:pt x="0" y="3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 name="Freeform 72"/>
              <p:cNvSpPr>
                <a:spLocks/>
              </p:cNvSpPr>
              <p:nvPr/>
            </p:nvSpPr>
            <p:spPr bwMode="auto">
              <a:xfrm>
                <a:off x="728" y="2120"/>
                <a:ext cx="88" cy="56"/>
              </a:xfrm>
              <a:custGeom>
                <a:avLst/>
                <a:gdLst>
                  <a:gd name="T0" fmla="*/ 0 w 88"/>
                  <a:gd name="T1" fmla="*/ 32 h 56"/>
                  <a:gd name="T2" fmla="*/ 64 w 88"/>
                  <a:gd name="T3" fmla="*/ 0 h 56"/>
                  <a:gd name="T4" fmla="*/ 88 w 88"/>
                  <a:gd name="T5" fmla="*/ 24 h 56"/>
                  <a:gd name="T6" fmla="*/ 24 w 88"/>
                  <a:gd name="T7" fmla="*/ 56 h 56"/>
                  <a:gd name="T8" fmla="*/ 0 w 88"/>
                  <a:gd name="T9" fmla="*/ 32 h 56"/>
                  <a:gd name="T10" fmla="*/ 0 60000 65536"/>
                  <a:gd name="T11" fmla="*/ 0 60000 65536"/>
                  <a:gd name="T12" fmla="*/ 0 60000 65536"/>
                  <a:gd name="T13" fmla="*/ 0 60000 65536"/>
                  <a:gd name="T14" fmla="*/ 0 60000 65536"/>
                  <a:gd name="T15" fmla="*/ 0 w 88"/>
                  <a:gd name="T16" fmla="*/ 0 h 56"/>
                  <a:gd name="T17" fmla="*/ 88 w 88"/>
                  <a:gd name="T18" fmla="*/ 56 h 56"/>
                </a:gdLst>
                <a:ahLst/>
                <a:cxnLst>
                  <a:cxn ang="T10">
                    <a:pos x="T0" y="T1"/>
                  </a:cxn>
                  <a:cxn ang="T11">
                    <a:pos x="T2" y="T3"/>
                  </a:cxn>
                  <a:cxn ang="T12">
                    <a:pos x="T4" y="T5"/>
                  </a:cxn>
                  <a:cxn ang="T13">
                    <a:pos x="T6" y="T7"/>
                  </a:cxn>
                  <a:cxn ang="T14">
                    <a:pos x="T8" y="T9"/>
                  </a:cxn>
                </a:cxnLst>
                <a:rect l="T15" t="T16" r="T17" b="T18"/>
                <a:pathLst>
                  <a:path w="88" h="56">
                    <a:moveTo>
                      <a:pt x="0" y="32"/>
                    </a:moveTo>
                    <a:lnTo>
                      <a:pt x="64" y="0"/>
                    </a:lnTo>
                    <a:lnTo>
                      <a:pt x="88" y="24"/>
                    </a:lnTo>
                    <a:lnTo>
                      <a:pt x="24" y="56"/>
                    </a:lnTo>
                    <a:lnTo>
                      <a:pt x="0" y="3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 name="Freeform 73"/>
              <p:cNvSpPr>
                <a:spLocks/>
              </p:cNvSpPr>
              <p:nvPr/>
            </p:nvSpPr>
            <p:spPr bwMode="auto">
              <a:xfrm>
                <a:off x="848" y="2048"/>
                <a:ext cx="88" cy="56"/>
              </a:xfrm>
              <a:custGeom>
                <a:avLst/>
                <a:gdLst>
                  <a:gd name="T0" fmla="*/ 0 w 88"/>
                  <a:gd name="T1" fmla="*/ 32 h 56"/>
                  <a:gd name="T2" fmla="*/ 64 w 88"/>
                  <a:gd name="T3" fmla="*/ 0 h 56"/>
                  <a:gd name="T4" fmla="*/ 88 w 88"/>
                  <a:gd name="T5" fmla="*/ 24 h 56"/>
                  <a:gd name="T6" fmla="*/ 24 w 88"/>
                  <a:gd name="T7" fmla="*/ 56 h 56"/>
                  <a:gd name="T8" fmla="*/ 0 w 88"/>
                  <a:gd name="T9" fmla="*/ 32 h 56"/>
                  <a:gd name="T10" fmla="*/ 0 60000 65536"/>
                  <a:gd name="T11" fmla="*/ 0 60000 65536"/>
                  <a:gd name="T12" fmla="*/ 0 60000 65536"/>
                  <a:gd name="T13" fmla="*/ 0 60000 65536"/>
                  <a:gd name="T14" fmla="*/ 0 60000 65536"/>
                  <a:gd name="T15" fmla="*/ 0 w 88"/>
                  <a:gd name="T16" fmla="*/ 0 h 56"/>
                  <a:gd name="T17" fmla="*/ 88 w 88"/>
                  <a:gd name="T18" fmla="*/ 56 h 56"/>
                </a:gdLst>
                <a:ahLst/>
                <a:cxnLst>
                  <a:cxn ang="T10">
                    <a:pos x="T0" y="T1"/>
                  </a:cxn>
                  <a:cxn ang="T11">
                    <a:pos x="T2" y="T3"/>
                  </a:cxn>
                  <a:cxn ang="T12">
                    <a:pos x="T4" y="T5"/>
                  </a:cxn>
                  <a:cxn ang="T13">
                    <a:pos x="T6" y="T7"/>
                  </a:cxn>
                  <a:cxn ang="T14">
                    <a:pos x="T8" y="T9"/>
                  </a:cxn>
                </a:cxnLst>
                <a:rect l="T15" t="T16" r="T17" b="T18"/>
                <a:pathLst>
                  <a:path w="88" h="56">
                    <a:moveTo>
                      <a:pt x="0" y="32"/>
                    </a:moveTo>
                    <a:lnTo>
                      <a:pt x="64" y="0"/>
                    </a:lnTo>
                    <a:lnTo>
                      <a:pt x="88" y="24"/>
                    </a:lnTo>
                    <a:lnTo>
                      <a:pt x="24" y="56"/>
                    </a:lnTo>
                    <a:lnTo>
                      <a:pt x="0" y="3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 name="Freeform 74"/>
              <p:cNvSpPr>
                <a:spLocks/>
              </p:cNvSpPr>
              <p:nvPr/>
            </p:nvSpPr>
            <p:spPr bwMode="auto">
              <a:xfrm>
                <a:off x="976" y="1976"/>
                <a:ext cx="88" cy="64"/>
              </a:xfrm>
              <a:custGeom>
                <a:avLst/>
                <a:gdLst>
                  <a:gd name="T0" fmla="*/ 0 w 88"/>
                  <a:gd name="T1" fmla="*/ 40 h 64"/>
                  <a:gd name="T2" fmla="*/ 64 w 88"/>
                  <a:gd name="T3" fmla="*/ 0 h 64"/>
                  <a:gd name="T4" fmla="*/ 88 w 88"/>
                  <a:gd name="T5" fmla="*/ 24 h 64"/>
                  <a:gd name="T6" fmla="*/ 24 w 88"/>
                  <a:gd name="T7" fmla="*/ 64 h 64"/>
                  <a:gd name="T8" fmla="*/ 0 w 88"/>
                  <a:gd name="T9" fmla="*/ 40 h 64"/>
                  <a:gd name="T10" fmla="*/ 0 60000 65536"/>
                  <a:gd name="T11" fmla="*/ 0 60000 65536"/>
                  <a:gd name="T12" fmla="*/ 0 60000 65536"/>
                  <a:gd name="T13" fmla="*/ 0 60000 65536"/>
                  <a:gd name="T14" fmla="*/ 0 60000 65536"/>
                  <a:gd name="T15" fmla="*/ 0 w 88"/>
                  <a:gd name="T16" fmla="*/ 0 h 64"/>
                  <a:gd name="T17" fmla="*/ 88 w 88"/>
                  <a:gd name="T18" fmla="*/ 64 h 64"/>
                </a:gdLst>
                <a:ahLst/>
                <a:cxnLst>
                  <a:cxn ang="T10">
                    <a:pos x="T0" y="T1"/>
                  </a:cxn>
                  <a:cxn ang="T11">
                    <a:pos x="T2" y="T3"/>
                  </a:cxn>
                  <a:cxn ang="T12">
                    <a:pos x="T4" y="T5"/>
                  </a:cxn>
                  <a:cxn ang="T13">
                    <a:pos x="T6" y="T7"/>
                  </a:cxn>
                  <a:cxn ang="T14">
                    <a:pos x="T8" y="T9"/>
                  </a:cxn>
                </a:cxnLst>
                <a:rect l="T15" t="T16" r="T17" b="T18"/>
                <a:pathLst>
                  <a:path w="88" h="64">
                    <a:moveTo>
                      <a:pt x="0" y="40"/>
                    </a:moveTo>
                    <a:lnTo>
                      <a:pt x="64" y="0"/>
                    </a:lnTo>
                    <a:lnTo>
                      <a:pt x="88" y="24"/>
                    </a:lnTo>
                    <a:lnTo>
                      <a:pt x="24" y="64"/>
                    </a:lnTo>
                    <a:lnTo>
                      <a:pt x="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 name="Freeform 75"/>
              <p:cNvSpPr>
                <a:spLocks/>
              </p:cNvSpPr>
              <p:nvPr/>
            </p:nvSpPr>
            <p:spPr bwMode="auto">
              <a:xfrm>
                <a:off x="1104" y="1904"/>
                <a:ext cx="88" cy="64"/>
              </a:xfrm>
              <a:custGeom>
                <a:avLst/>
                <a:gdLst>
                  <a:gd name="T0" fmla="*/ 0 w 88"/>
                  <a:gd name="T1" fmla="*/ 40 h 64"/>
                  <a:gd name="T2" fmla="*/ 64 w 88"/>
                  <a:gd name="T3" fmla="*/ 0 h 64"/>
                  <a:gd name="T4" fmla="*/ 88 w 88"/>
                  <a:gd name="T5" fmla="*/ 24 h 64"/>
                  <a:gd name="T6" fmla="*/ 24 w 88"/>
                  <a:gd name="T7" fmla="*/ 64 h 64"/>
                  <a:gd name="T8" fmla="*/ 0 w 88"/>
                  <a:gd name="T9" fmla="*/ 40 h 64"/>
                  <a:gd name="T10" fmla="*/ 0 60000 65536"/>
                  <a:gd name="T11" fmla="*/ 0 60000 65536"/>
                  <a:gd name="T12" fmla="*/ 0 60000 65536"/>
                  <a:gd name="T13" fmla="*/ 0 60000 65536"/>
                  <a:gd name="T14" fmla="*/ 0 60000 65536"/>
                  <a:gd name="T15" fmla="*/ 0 w 88"/>
                  <a:gd name="T16" fmla="*/ 0 h 64"/>
                  <a:gd name="T17" fmla="*/ 88 w 88"/>
                  <a:gd name="T18" fmla="*/ 64 h 64"/>
                </a:gdLst>
                <a:ahLst/>
                <a:cxnLst>
                  <a:cxn ang="T10">
                    <a:pos x="T0" y="T1"/>
                  </a:cxn>
                  <a:cxn ang="T11">
                    <a:pos x="T2" y="T3"/>
                  </a:cxn>
                  <a:cxn ang="T12">
                    <a:pos x="T4" y="T5"/>
                  </a:cxn>
                  <a:cxn ang="T13">
                    <a:pos x="T6" y="T7"/>
                  </a:cxn>
                  <a:cxn ang="T14">
                    <a:pos x="T8" y="T9"/>
                  </a:cxn>
                </a:cxnLst>
                <a:rect l="T15" t="T16" r="T17" b="T18"/>
                <a:pathLst>
                  <a:path w="88" h="64">
                    <a:moveTo>
                      <a:pt x="0" y="40"/>
                    </a:moveTo>
                    <a:lnTo>
                      <a:pt x="64" y="0"/>
                    </a:lnTo>
                    <a:lnTo>
                      <a:pt x="88" y="24"/>
                    </a:lnTo>
                    <a:lnTo>
                      <a:pt x="24" y="64"/>
                    </a:lnTo>
                    <a:lnTo>
                      <a:pt x="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 name="Freeform 76"/>
              <p:cNvSpPr>
                <a:spLocks/>
              </p:cNvSpPr>
              <p:nvPr/>
            </p:nvSpPr>
            <p:spPr bwMode="auto">
              <a:xfrm>
                <a:off x="1232" y="1840"/>
                <a:ext cx="80" cy="56"/>
              </a:xfrm>
              <a:custGeom>
                <a:avLst/>
                <a:gdLst>
                  <a:gd name="T0" fmla="*/ 0 w 80"/>
                  <a:gd name="T1" fmla="*/ 32 h 56"/>
                  <a:gd name="T2" fmla="*/ 56 w 80"/>
                  <a:gd name="T3" fmla="*/ 0 h 56"/>
                  <a:gd name="T4" fmla="*/ 80 w 80"/>
                  <a:gd name="T5" fmla="*/ 24 h 56"/>
                  <a:gd name="T6" fmla="*/ 24 w 80"/>
                  <a:gd name="T7" fmla="*/ 56 h 56"/>
                  <a:gd name="T8" fmla="*/ 0 w 80"/>
                  <a:gd name="T9" fmla="*/ 32 h 56"/>
                  <a:gd name="T10" fmla="*/ 0 60000 65536"/>
                  <a:gd name="T11" fmla="*/ 0 60000 65536"/>
                  <a:gd name="T12" fmla="*/ 0 60000 65536"/>
                  <a:gd name="T13" fmla="*/ 0 60000 65536"/>
                  <a:gd name="T14" fmla="*/ 0 60000 65536"/>
                  <a:gd name="T15" fmla="*/ 0 w 80"/>
                  <a:gd name="T16" fmla="*/ 0 h 56"/>
                  <a:gd name="T17" fmla="*/ 80 w 80"/>
                  <a:gd name="T18" fmla="*/ 56 h 56"/>
                </a:gdLst>
                <a:ahLst/>
                <a:cxnLst>
                  <a:cxn ang="T10">
                    <a:pos x="T0" y="T1"/>
                  </a:cxn>
                  <a:cxn ang="T11">
                    <a:pos x="T2" y="T3"/>
                  </a:cxn>
                  <a:cxn ang="T12">
                    <a:pos x="T4" y="T5"/>
                  </a:cxn>
                  <a:cxn ang="T13">
                    <a:pos x="T6" y="T7"/>
                  </a:cxn>
                  <a:cxn ang="T14">
                    <a:pos x="T8" y="T9"/>
                  </a:cxn>
                </a:cxnLst>
                <a:rect l="T15" t="T16" r="T17" b="T18"/>
                <a:pathLst>
                  <a:path w="80" h="56">
                    <a:moveTo>
                      <a:pt x="0" y="32"/>
                    </a:moveTo>
                    <a:lnTo>
                      <a:pt x="56" y="0"/>
                    </a:lnTo>
                    <a:lnTo>
                      <a:pt x="80" y="24"/>
                    </a:lnTo>
                    <a:lnTo>
                      <a:pt x="24" y="56"/>
                    </a:lnTo>
                    <a:lnTo>
                      <a:pt x="0" y="3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 name="Freeform 77"/>
              <p:cNvSpPr>
                <a:spLocks/>
              </p:cNvSpPr>
              <p:nvPr/>
            </p:nvSpPr>
            <p:spPr bwMode="auto">
              <a:xfrm>
                <a:off x="1352" y="1768"/>
                <a:ext cx="88" cy="56"/>
              </a:xfrm>
              <a:custGeom>
                <a:avLst/>
                <a:gdLst>
                  <a:gd name="T0" fmla="*/ 0 w 88"/>
                  <a:gd name="T1" fmla="*/ 32 h 56"/>
                  <a:gd name="T2" fmla="*/ 64 w 88"/>
                  <a:gd name="T3" fmla="*/ 0 h 56"/>
                  <a:gd name="T4" fmla="*/ 88 w 88"/>
                  <a:gd name="T5" fmla="*/ 24 h 56"/>
                  <a:gd name="T6" fmla="*/ 24 w 88"/>
                  <a:gd name="T7" fmla="*/ 56 h 56"/>
                  <a:gd name="T8" fmla="*/ 0 w 88"/>
                  <a:gd name="T9" fmla="*/ 32 h 56"/>
                  <a:gd name="T10" fmla="*/ 0 60000 65536"/>
                  <a:gd name="T11" fmla="*/ 0 60000 65536"/>
                  <a:gd name="T12" fmla="*/ 0 60000 65536"/>
                  <a:gd name="T13" fmla="*/ 0 60000 65536"/>
                  <a:gd name="T14" fmla="*/ 0 60000 65536"/>
                  <a:gd name="T15" fmla="*/ 0 w 88"/>
                  <a:gd name="T16" fmla="*/ 0 h 56"/>
                  <a:gd name="T17" fmla="*/ 88 w 88"/>
                  <a:gd name="T18" fmla="*/ 56 h 56"/>
                </a:gdLst>
                <a:ahLst/>
                <a:cxnLst>
                  <a:cxn ang="T10">
                    <a:pos x="T0" y="T1"/>
                  </a:cxn>
                  <a:cxn ang="T11">
                    <a:pos x="T2" y="T3"/>
                  </a:cxn>
                  <a:cxn ang="T12">
                    <a:pos x="T4" y="T5"/>
                  </a:cxn>
                  <a:cxn ang="T13">
                    <a:pos x="T6" y="T7"/>
                  </a:cxn>
                  <a:cxn ang="T14">
                    <a:pos x="T8" y="T9"/>
                  </a:cxn>
                </a:cxnLst>
                <a:rect l="T15" t="T16" r="T17" b="T18"/>
                <a:pathLst>
                  <a:path w="88" h="56">
                    <a:moveTo>
                      <a:pt x="0" y="32"/>
                    </a:moveTo>
                    <a:lnTo>
                      <a:pt x="64" y="0"/>
                    </a:lnTo>
                    <a:lnTo>
                      <a:pt x="88" y="24"/>
                    </a:lnTo>
                    <a:lnTo>
                      <a:pt x="24" y="56"/>
                    </a:lnTo>
                    <a:lnTo>
                      <a:pt x="0" y="3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 name="Freeform 78"/>
              <p:cNvSpPr>
                <a:spLocks/>
              </p:cNvSpPr>
              <p:nvPr/>
            </p:nvSpPr>
            <p:spPr bwMode="auto">
              <a:xfrm>
                <a:off x="1480" y="1696"/>
                <a:ext cx="88" cy="56"/>
              </a:xfrm>
              <a:custGeom>
                <a:avLst/>
                <a:gdLst>
                  <a:gd name="T0" fmla="*/ 0 w 88"/>
                  <a:gd name="T1" fmla="*/ 32 h 56"/>
                  <a:gd name="T2" fmla="*/ 64 w 88"/>
                  <a:gd name="T3" fmla="*/ 0 h 56"/>
                  <a:gd name="T4" fmla="*/ 88 w 88"/>
                  <a:gd name="T5" fmla="*/ 24 h 56"/>
                  <a:gd name="T6" fmla="*/ 24 w 88"/>
                  <a:gd name="T7" fmla="*/ 56 h 56"/>
                  <a:gd name="T8" fmla="*/ 0 w 88"/>
                  <a:gd name="T9" fmla="*/ 32 h 56"/>
                  <a:gd name="T10" fmla="*/ 0 60000 65536"/>
                  <a:gd name="T11" fmla="*/ 0 60000 65536"/>
                  <a:gd name="T12" fmla="*/ 0 60000 65536"/>
                  <a:gd name="T13" fmla="*/ 0 60000 65536"/>
                  <a:gd name="T14" fmla="*/ 0 60000 65536"/>
                  <a:gd name="T15" fmla="*/ 0 w 88"/>
                  <a:gd name="T16" fmla="*/ 0 h 56"/>
                  <a:gd name="T17" fmla="*/ 88 w 88"/>
                  <a:gd name="T18" fmla="*/ 56 h 56"/>
                </a:gdLst>
                <a:ahLst/>
                <a:cxnLst>
                  <a:cxn ang="T10">
                    <a:pos x="T0" y="T1"/>
                  </a:cxn>
                  <a:cxn ang="T11">
                    <a:pos x="T2" y="T3"/>
                  </a:cxn>
                  <a:cxn ang="T12">
                    <a:pos x="T4" y="T5"/>
                  </a:cxn>
                  <a:cxn ang="T13">
                    <a:pos x="T6" y="T7"/>
                  </a:cxn>
                  <a:cxn ang="T14">
                    <a:pos x="T8" y="T9"/>
                  </a:cxn>
                </a:cxnLst>
                <a:rect l="T15" t="T16" r="T17" b="T18"/>
                <a:pathLst>
                  <a:path w="88" h="56">
                    <a:moveTo>
                      <a:pt x="0" y="32"/>
                    </a:moveTo>
                    <a:lnTo>
                      <a:pt x="64" y="0"/>
                    </a:lnTo>
                    <a:lnTo>
                      <a:pt x="88" y="24"/>
                    </a:lnTo>
                    <a:lnTo>
                      <a:pt x="24" y="56"/>
                    </a:lnTo>
                    <a:lnTo>
                      <a:pt x="0" y="3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 name="Freeform 79"/>
              <p:cNvSpPr>
                <a:spLocks/>
              </p:cNvSpPr>
              <p:nvPr/>
            </p:nvSpPr>
            <p:spPr bwMode="auto">
              <a:xfrm>
                <a:off x="1608" y="1624"/>
                <a:ext cx="80" cy="64"/>
              </a:xfrm>
              <a:custGeom>
                <a:avLst/>
                <a:gdLst>
                  <a:gd name="T0" fmla="*/ 0 w 80"/>
                  <a:gd name="T1" fmla="*/ 40 h 64"/>
                  <a:gd name="T2" fmla="*/ 56 w 80"/>
                  <a:gd name="T3" fmla="*/ 0 h 64"/>
                  <a:gd name="T4" fmla="*/ 80 w 80"/>
                  <a:gd name="T5" fmla="*/ 24 h 64"/>
                  <a:gd name="T6" fmla="*/ 24 w 80"/>
                  <a:gd name="T7" fmla="*/ 64 h 64"/>
                  <a:gd name="T8" fmla="*/ 0 w 80"/>
                  <a:gd name="T9" fmla="*/ 4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0" y="40"/>
                    </a:moveTo>
                    <a:lnTo>
                      <a:pt x="56" y="0"/>
                    </a:lnTo>
                    <a:lnTo>
                      <a:pt x="80" y="24"/>
                    </a:lnTo>
                    <a:lnTo>
                      <a:pt x="24" y="64"/>
                    </a:lnTo>
                    <a:lnTo>
                      <a:pt x="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 name="Freeform 80"/>
              <p:cNvSpPr>
                <a:spLocks/>
              </p:cNvSpPr>
              <p:nvPr/>
            </p:nvSpPr>
            <p:spPr bwMode="auto">
              <a:xfrm>
                <a:off x="1728" y="1560"/>
                <a:ext cx="88" cy="56"/>
              </a:xfrm>
              <a:custGeom>
                <a:avLst/>
                <a:gdLst>
                  <a:gd name="T0" fmla="*/ 0 w 88"/>
                  <a:gd name="T1" fmla="*/ 32 h 56"/>
                  <a:gd name="T2" fmla="*/ 64 w 88"/>
                  <a:gd name="T3" fmla="*/ 0 h 56"/>
                  <a:gd name="T4" fmla="*/ 88 w 88"/>
                  <a:gd name="T5" fmla="*/ 24 h 56"/>
                  <a:gd name="T6" fmla="*/ 24 w 88"/>
                  <a:gd name="T7" fmla="*/ 56 h 56"/>
                  <a:gd name="T8" fmla="*/ 0 w 88"/>
                  <a:gd name="T9" fmla="*/ 32 h 56"/>
                  <a:gd name="T10" fmla="*/ 0 60000 65536"/>
                  <a:gd name="T11" fmla="*/ 0 60000 65536"/>
                  <a:gd name="T12" fmla="*/ 0 60000 65536"/>
                  <a:gd name="T13" fmla="*/ 0 60000 65536"/>
                  <a:gd name="T14" fmla="*/ 0 60000 65536"/>
                  <a:gd name="T15" fmla="*/ 0 w 88"/>
                  <a:gd name="T16" fmla="*/ 0 h 56"/>
                  <a:gd name="T17" fmla="*/ 88 w 88"/>
                  <a:gd name="T18" fmla="*/ 56 h 56"/>
                </a:gdLst>
                <a:ahLst/>
                <a:cxnLst>
                  <a:cxn ang="T10">
                    <a:pos x="T0" y="T1"/>
                  </a:cxn>
                  <a:cxn ang="T11">
                    <a:pos x="T2" y="T3"/>
                  </a:cxn>
                  <a:cxn ang="T12">
                    <a:pos x="T4" y="T5"/>
                  </a:cxn>
                  <a:cxn ang="T13">
                    <a:pos x="T6" y="T7"/>
                  </a:cxn>
                  <a:cxn ang="T14">
                    <a:pos x="T8" y="T9"/>
                  </a:cxn>
                </a:cxnLst>
                <a:rect l="T15" t="T16" r="T17" b="T18"/>
                <a:pathLst>
                  <a:path w="88" h="56">
                    <a:moveTo>
                      <a:pt x="0" y="32"/>
                    </a:moveTo>
                    <a:lnTo>
                      <a:pt x="64" y="0"/>
                    </a:lnTo>
                    <a:lnTo>
                      <a:pt x="88" y="24"/>
                    </a:lnTo>
                    <a:lnTo>
                      <a:pt x="24" y="56"/>
                    </a:lnTo>
                    <a:lnTo>
                      <a:pt x="0" y="3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 name="Freeform 81"/>
              <p:cNvSpPr>
                <a:spLocks/>
              </p:cNvSpPr>
              <p:nvPr/>
            </p:nvSpPr>
            <p:spPr bwMode="auto">
              <a:xfrm>
                <a:off x="1856" y="1488"/>
                <a:ext cx="88" cy="56"/>
              </a:xfrm>
              <a:custGeom>
                <a:avLst/>
                <a:gdLst>
                  <a:gd name="T0" fmla="*/ 0 w 88"/>
                  <a:gd name="T1" fmla="*/ 32 h 56"/>
                  <a:gd name="T2" fmla="*/ 64 w 88"/>
                  <a:gd name="T3" fmla="*/ 0 h 56"/>
                  <a:gd name="T4" fmla="*/ 88 w 88"/>
                  <a:gd name="T5" fmla="*/ 24 h 56"/>
                  <a:gd name="T6" fmla="*/ 24 w 88"/>
                  <a:gd name="T7" fmla="*/ 56 h 56"/>
                  <a:gd name="T8" fmla="*/ 0 w 88"/>
                  <a:gd name="T9" fmla="*/ 32 h 56"/>
                  <a:gd name="T10" fmla="*/ 0 60000 65536"/>
                  <a:gd name="T11" fmla="*/ 0 60000 65536"/>
                  <a:gd name="T12" fmla="*/ 0 60000 65536"/>
                  <a:gd name="T13" fmla="*/ 0 60000 65536"/>
                  <a:gd name="T14" fmla="*/ 0 60000 65536"/>
                  <a:gd name="T15" fmla="*/ 0 w 88"/>
                  <a:gd name="T16" fmla="*/ 0 h 56"/>
                  <a:gd name="T17" fmla="*/ 88 w 88"/>
                  <a:gd name="T18" fmla="*/ 56 h 56"/>
                </a:gdLst>
                <a:ahLst/>
                <a:cxnLst>
                  <a:cxn ang="T10">
                    <a:pos x="T0" y="T1"/>
                  </a:cxn>
                  <a:cxn ang="T11">
                    <a:pos x="T2" y="T3"/>
                  </a:cxn>
                  <a:cxn ang="T12">
                    <a:pos x="T4" y="T5"/>
                  </a:cxn>
                  <a:cxn ang="T13">
                    <a:pos x="T6" y="T7"/>
                  </a:cxn>
                  <a:cxn ang="T14">
                    <a:pos x="T8" y="T9"/>
                  </a:cxn>
                </a:cxnLst>
                <a:rect l="T15" t="T16" r="T17" b="T18"/>
                <a:pathLst>
                  <a:path w="88" h="56">
                    <a:moveTo>
                      <a:pt x="0" y="32"/>
                    </a:moveTo>
                    <a:lnTo>
                      <a:pt x="64" y="0"/>
                    </a:lnTo>
                    <a:lnTo>
                      <a:pt x="88" y="24"/>
                    </a:lnTo>
                    <a:lnTo>
                      <a:pt x="24" y="56"/>
                    </a:lnTo>
                    <a:lnTo>
                      <a:pt x="0" y="3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 name="Freeform 82"/>
              <p:cNvSpPr>
                <a:spLocks/>
              </p:cNvSpPr>
              <p:nvPr/>
            </p:nvSpPr>
            <p:spPr bwMode="auto">
              <a:xfrm>
                <a:off x="1984" y="1416"/>
                <a:ext cx="88" cy="56"/>
              </a:xfrm>
              <a:custGeom>
                <a:avLst/>
                <a:gdLst>
                  <a:gd name="T0" fmla="*/ 0 w 88"/>
                  <a:gd name="T1" fmla="*/ 32 h 56"/>
                  <a:gd name="T2" fmla="*/ 64 w 88"/>
                  <a:gd name="T3" fmla="*/ 0 h 56"/>
                  <a:gd name="T4" fmla="*/ 88 w 88"/>
                  <a:gd name="T5" fmla="*/ 24 h 56"/>
                  <a:gd name="T6" fmla="*/ 24 w 88"/>
                  <a:gd name="T7" fmla="*/ 56 h 56"/>
                  <a:gd name="T8" fmla="*/ 0 w 88"/>
                  <a:gd name="T9" fmla="*/ 32 h 56"/>
                  <a:gd name="T10" fmla="*/ 0 60000 65536"/>
                  <a:gd name="T11" fmla="*/ 0 60000 65536"/>
                  <a:gd name="T12" fmla="*/ 0 60000 65536"/>
                  <a:gd name="T13" fmla="*/ 0 60000 65536"/>
                  <a:gd name="T14" fmla="*/ 0 60000 65536"/>
                  <a:gd name="T15" fmla="*/ 0 w 88"/>
                  <a:gd name="T16" fmla="*/ 0 h 56"/>
                  <a:gd name="T17" fmla="*/ 88 w 88"/>
                  <a:gd name="T18" fmla="*/ 56 h 56"/>
                </a:gdLst>
                <a:ahLst/>
                <a:cxnLst>
                  <a:cxn ang="T10">
                    <a:pos x="T0" y="T1"/>
                  </a:cxn>
                  <a:cxn ang="T11">
                    <a:pos x="T2" y="T3"/>
                  </a:cxn>
                  <a:cxn ang="T12">
                    <a:pos x="T4" y="T5"/>
                  </a:cxn>
                  <a:cxn ang="T13">
                    <a:pos x="T6" y="T7"/>
                  </a:cxn>
                  <a:cxn ang="T14">
                    <a:pos x="T8" y="T9"/>
                  </a:cxn>
                </a:cxnLst>
                <a:rect l="T15" t="T16" r="T17" b="T18"/>
                <a:pathLst>
                  <a:path w="88" h="56">
                    <a:moveTo>
                      <a:pt x="0" y="32"/>
                    </a:moveTo>
                    <a:lnTo>
                      <a:pt x="64" y="0"/>
                    </a:lnTo>
                    <a:lnTo>
                      <a:pt x="88" y="24"/>
                    </a:lnTo>
                    <a:lnTo>
                      <a:pt x="24" y="56"/>
                    </a:lnTo>
                    <a:lnTo>
                      <a:pt x="0" y="3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 name="Freeform 83"/>
              <p:cNvSpPr>
                <a:spLocks/>
              </p:cNvSpPr>
              <p:nvPr/>
            </p:nvSpPr>
            <p:spPr bwMode="auto">
              <a:xfrm>
                <a:off x="2104" y="1360"/>
                <a:ext cx="64" cy="48"/>
              </a:xfrm>
              <a:custGeom>
                <a:avLst/>
                <a:gdLst>
                  <a:gd name="T0" fmla="*/ 0 w 64"/>
                  <a:gd name="T1" fmla="*/ 24 h 48"/>
                  <a:gd name="T2" fmla="*/ 40 w 64"/>
                  <a:gd name="T3" fmla="*/ 0 h 48"/>
                  <a:gd name="T4" fmla="*/ 64 w 64"/>
                  <a:gd name="T5" fmla="*/ 24 h 48"/>
                  <a:gd name="T6" fmla="*/ 24 w 64"/>
                  <a:gd name="T7" fmla="*/ 48 h 48"/>
                  <a:gd name="T8" fmla="*/ 0 w 64"/>
                  <a:gd name="T9" fmla="*/ 24 h 48"/>
                  <a:gd name="T10" fmla="*/ 0 60000 65536"/>
                  <a:gd name="T11" fmla="*/ 0 60000 65536"/>
                  <a:gd name="T12" fmla="*/ 0 60000 65536"/>
                  <a:gd name="T13" fmla="*/ 0 60000 65536"/>
                  <a:gd name="T14" fmla="*/ 0 60000 65536"/>
                  <a:gd name="T15" fmla="*/ 0 w 64"/>
                  <a:gd name="T16" fmla="*/ 0 h 48"/>
                  <a:gd name="T17" fmla="*/ 64 w 64"/>
                  <a:gd name="T18" fmla="*/ 48 h 48"/>
                </a:gdLst>
                <a:ahLst/>
                <a:cxnLst>
                  <a:cxn ang="T10">
                    <a:pos x="T0" y="T1"/>
                  </a:cxn>
                  <a:cxn ang="T11">
                    <a:pos x="T2" y="T3"/>
                  </a:cxn>
                  <a:cxn ang="T12">
                    <a:pos x="T4" y="T5"/>
                  </a:cxn>
                  <a:cxn ang="T13">
                    <a:pos x="T6" y="T7"/>
                  </a:cxn>
                  <a:cxn ang="T14">
                    <a:pos x="T8" y="T9"/>
                  </a:cxn>
                </a:cxnLst>
                <a:rect l="T15" t="T16" r="T17" b="T18"/>
                <a:pathLst>
                  <a:path w="64" h="48">
                    <a:moveTo>
                      <a:pt x="0" y="24"/>
                    </a:moveTo>
                    <a:lnTo>
                      <a:pt x="40" y="0"/>
                    </a:lnTo>
                    <a:lnTo>
                      <a:pt x="64" y="24"/>
                    </a:lnTo>
                    <a:lnTo>
                      <a:pt x="24" y="48"/>
                    </a:lnTo>
                    <a:lnTo>
                      <a:pt x="0" y="24"/>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129" name="Group 99"/>
            <p:cNvGrpSpPr>
              <a:grpSpLocks/>
            </p:cNvGrpSpPr>
            <p:nvPr/>
          </p:nvGrpSpPr>
          <p:grpSpPr bwMode="auto">
            <a:xfrm>
              <a:off x="1240" y="968"/>
              <a:ext cx="312" cy="1784"/>
              <a:chOff x="1240" y="968"/>
              <a:chExt cx="312" cy="1784"/>
            </a:xfrm>
          </p:grpSpPr>
          <p:sp>
            <p:nvSpPr>
              <p:cNvPr id="3158" name="Freeform 85"/>
              <p:cNvSpPr>
                <a:spLocks/>
              </p:cNvSpPr>
              <p:nvPr/>
            </p:nvSpPr>
            <p:spPr bwMode="auto">
              <a:xfrm>
                <a:off x="1240" y="2640"/>
                <a:ext cx="80" cy="112"/>
              </a:xfrm>
              <a:custGeom>
                <a:avLst/>
                <a:gdLst>
                  <a:gd name="T0" fmla="*/ 24 w 80"/>
                  <a:gd name="T1" fmla="*/ 112 h 112"/>
                  <a:gd name="T2" fmla="*/ 0 w 80"/>
                  <a:gd name="T3" fmla="*/ 0 h 112"/>
                  <a:gd name="T4" fmla="*/ 32 w 80"/>
                  <a:gd name="T5" fmla="*/ 40 h 112"/>
                  <a:gd name="T6" fmla="*/ 80 w 80"/>
                  <a:gd name="T7" fmla="*/ 16 h 112"/>
                  <a:gd name="T8" fmla="*/ 24 w 80"/>
                  <a:gd name="T9" fmla="*/ 112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24" y="112"/>
                    </a:moveTo>
                    <a:lnTo>
                      <a:pt x="0" y="0"/>
                    </a:lnTo>
                    <a:lnTo>
                      <a:pt x="32" y="40"/>
                    </a:lnTo>
                    <a:lnTo>
                      <a:pt x="80" y="16"/>
                    </a:lnTo>
                    <a:lnTo>
                      <a:pt x="24" y="112"/>
                    </a:lnTo>
                    <a:close/>
                  </a:path>
                </a:pathLst>
              </a:custGeom>
              <a:solidFill>
                <a:srgbClr val="663300"/>
              </a:solidFill>
              <a:ln w="12700">
                <a:solidFill>
                  <a:srgbClr val="663300"/>
                </a:solidFill>
                <a:round/>
                <a:headEnd/>
                <a:tailEnd/>
              </a:ln>
            </p:spPr>
            <p:txBody>
              <a:bodyPr/>
              <a:lstStyle/>
              <a:p>
                <a:endParaRPr lang="en-US"/>
              </a:p>
            </p:txBody>
          </p:sp>
          <p:sp>
            <p:nvSpPr>
              <p:cNvPr id="3159" name="Freeform 86"/>
              <p:cNvSpPr>
                <a:spLocks/>
              </p:cNvSpPr>
              <p:nvPr/>
            </p:nvSpPr>
            <p:spPr bwMode="auto">
              <a:xfrm>
                <a:off x="1472" y="968"/>
                <a:ext cx="80" cy="112"/>
              </a:xfrm>
              <a:custGeom>
                <a:avLst/>
                <a:gdLst>
                  <a:gd name="T0" fmla="*/ 56 w 80"/>
                  <a:gd name="T1" fmla="*/ 0 h 112"/>
                  <a:gd name="T2" fmla="*/ 80 w 80"/>
                  <a:gd name="T3" fmla="*/ 112 h 112"/>
                  <a:gd name="T4" fmla="*/ 48 w 80"/>
                  <a:gd name="T5" fmla="*/ 72 h 112"/>
                  <a:gd name="T6" fmla="*/ 0 w 80"/>
                  <a:gd name="T7" fmla="*/ 96 h 112"/>
                  <a:gd name="T8" fmla="*/ 56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56" y="0"/>
                    </a:moveTo>
                    <a:lnTo>
                      <a:pt x="80" y="112"/>
                    </a:lnTo>
                    <a:lnTo>
                      <a:pt x="48" y="72"/>
                    </a:lnTo>
                    <a:lnTo>
                      <a:pt x="0" y="96"/>
                    </a:lnTo>
                    <a:lnTo>
                      <a:pt x="56" y="0"/>
                    </a:lnTo>
                    <a:close/>
                  </a:path>
                </a:pathLst>
              </a:custGeom>
              <a:solidFill>
                <a:srgbClr val="663300"/>
              </a:solidFill>
              <a:ln w="12700">
                <a:solidFill>
                  <a:srgbClr val="663300"/>
                </a:solidFill>
                <a:round/>
                <a:headEnd/>
                <a:tailEnd/>
              </a:ln>
            </p:spPr>
            <p:txBody>
              <a:bodyPr/>
              <a:lstStyle/>
              <a:p>
                <a:endParaRPr lang="en-US"/>
              </a:p>
            </p:txBody>
          </p:sp>
          <p:sp>
            <p:nvSpPr>
              <p:cNvPr id="3160" name="Freeform 87"/>
              <p:cNvSpPr>
                <a:spLocks/>
              </p:cNvSpPr>
              <p:nvPr/>
            </p:nvSpPr>
            <p:spPr bwMode="auto">
              <a:xfrm>
                <a:off x="1264" y="2600"/>
                <a:ext cx="32" cy="96"/>
              </a:xfrm>
              <a:custGeom>
                <a:avLst/>
                <a:gdLst>
                  <a:gd name="T0" fmla="*/ 0 w 32"/>
                  <a:gd name="T1" fmla="*/ 72 h 96"/>
                  <a:gd name="T2" fmla="*/ 8 w 32"/>
                  <a:gd name="T3" fmla="*/ 0 h 96"/>
                  <a:gd name="T4" fmla="*/ 32 w 32"/>
                  <a:gd name="T5" fmla="*/ 24 h 96"/>
                  <a:gd name="T6" fmla="*/ 24 w 32"/>
                  <a:gd name="T7" fmla="*/ 96 h 96"/>
                  <a:gd name="T8" fmla="*/ 0 w 32"/>
                  <a:gd name="T9" fmla="*/ 72 h 96"/>
                  <a:gd name="T10" fmla="*/ 0 60000 65536"/>
                  <a:gd name="T11" fmla="*/ 0 60000 65536"/>
                  <a:gd name="T12" fmla="*/ 0 60000 65536"/>
                  <a:gd name="T13" fmla="*/ 0 60000 65536"/>
                  <a:gd name="T14" fmla="*/ 0 60000 65536"/>
                  <a:gd name="T15" fmla="*/ 0 w 32"/>
                  <a:gd name="T16" fmla="*/ 0 h 96"/>
                  <a:gd name="T17" fmla="*/ 32 w 32"/>
                  <a:gd name="T18" fmla="*/ 96 h 96"/>
                </a:gdLst>
                <a:ahLst/>
                <a:cxnLst>
                  <a:cxn ang="T10">
                    <a:pos x="T0" y="T1"/>
                  </a:cxn>
                  <a:cxn ang="T11">
                    <a:pos x="T2" y="T3"/>
                  </a:cxn>
                  <a:cxn ang="T12">
                    <a:pos x="T4" y="T5"/>
                  </a:cxn>
                  <a:cxn ang="T13">
                    <a:pos x="T6" y="T7"/>
                  </a:cxn>
                  <a:cxn ang="T14">
                    <a:pos x="T8" y="T9"/>
                  </a:cxn>
                </a:cxnLst>
                <a:rect l="T15" t="T16" r="T17" b="T18"/>
                <a:pathLst>
                  <a:path w="32" h="96">
                    <a:moveTo>
                      <a:pt x="0" y="72"/>
                    </a:moveTo>
                    <a:lnTo>
                      <a:pt x="8" y="0"/>
                    </a:lnTo>
                    <a:lnTo>
                      <a:pt x="32"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1" name="Freeform 88"/>
              <p:cNvSpPr>
                <a:spLocks/>
              </p:cNvSpPr>
              <p:nvPr/>
            </p:nvSpPr>
            <p:spPr bwMode="auto">
              <a:xfrm>
                <a:off x="1288" y="2456"/>
                <a:ext cx="32" cy="96"/>
              </a:xfrm>
              <a:custGeom>
                <a:avLst/>
                <a:gdLst>
                  <a:gd name="T0" fmla="*/ 0 w 32"/>
                  <a:gd name="T1" fmla="*/ 72 h 96"/>
                  <a:gd name="T2" fmla="*/ 8 w 32"/>
                  <a:gd name="T3" fmla="*/ 0 h 96"/>
                  <a:gd name="T4" fmla="*/ 32 w 32"/>
                  <a:gd name="T5" fmla="*/ 24 h 96"/>
                  <a:gd name="T6" fmla="*/ 24 w 32"/>
                  <a:gd name="T7" fmla="*/ 96 h 96"/>
                  <a:gd name="T8" fmla="*/ 0 w 32"/>
                  <a:gd name="T9" fmla="*/ 72 h 96"/>
                  <a:gd name="T10" fmla="*/ 0 60000 65536"/>
                  <a:gd name="T11" fmla="*/ 0 60000 65536"/>
                  <a:gd name="T12" fmla="*/ 0 60000 65536"/>
                  <a:gd name="T13" fmla="*/ 0 60000 65536"/>
                  <a:gd name="T14" fmla="*/ 0 60000 65536"/>
                  <a:gd name="T15" fmla="*/ 0 w 32"/>
                  <a:gd name="T16" fmla="*/ 0 h 96"/>
                  <a:gd name="T17" fmla="*/ 32 w 32"/>
                  <a:gd name="T18" fmla="*/ 96 h 96"/>
                </a:gdLst>
                <a:ahLst/>
                <a:cxnLst>
                  <a:cxn ang="T10">
                    <a:pos x="T0" y="T1"/>
                  </a:cxn>
                  <a:cxn ang="T11">
                    <a:pos x="T2" y="T3"/>
                  </a:cxn>
                  <a:cxn ang="T12">
                    <a:pos x="T4" y="T5"/>
                  </a:cxn>
                  <a:cxn ang="T13">
                    <a:pos x="T6" y="T7"/>
                  </a:cxn>
                  <a:cxn ang="T14">
                    <a:pos x="T8" y="T9"/>
                  </a:cxn>
                </a:cxnLst>
                <a:rect l="T15" t="T16" r="T17" b="T18"/>
                <a:pathLst>
                  <a:path w="32" h="96">
                    <a:moveTo>
                      <a:pt x="0" y="72"/>
                    </a:moveTo>
                    <a:lnTo>
                      <a:pt x="8" y="0"/>
                    </a:lnTo>
                    <a:lnTo>
                      <a:pt x="32"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2" name="Freeform 89"/>
              <p:cNvSpPr>
                <a:spLocks/>
              </p:cNvSpPr>
              <p:nvPr/>
            </p:nvSpPr>
            <p:spPr bwMode="auto">
              <a:xfrm>
                <a:off x="1304" y="2320"/>
                <a:ext cx="40" cy="88"/>
              </a:xfrm>
              <a:custGeom>
                <a:avLst/>
                <a:gdLst>
                  <a:gd name="T0" fmla="*/ 0 w 40"/>
                  <a:gd name="T1" fmla="*/ 64 h 88"/>
                  <a:gd name="T2" fmla="*/ 16 w 40"/>
                  <a:gd name="T3" fmla="*/ 0 h 88"/>
                  <a:gd name="T4" fmla="*/ 40 w 40"/>
                  <a:gd name="T5" fmla="*/ 24 h 88"/>
                  <a:gd name="T6" fmla="*/ 24 w 40"/>
                  <a:gd name="T7" fmla="*/ 88 h 88"/>
                  <a:gd name="T8" fmla="*/ 0 w 40"/>
                  <a:gd name="T9" fmla="*/ 64 h 88"/>
                  <a:gd name="T10" fmla="*/ 0 60000 65536"/>
                  <a:gd name="T11" fmla="*/ 0 60000 65536"/>
                  <a:gd name="T12" fmla="*/ 0 60000 65536"/>
                  <a:gd name="T13" fmla="*/ 0 60000 65536"/>
                  <a:gd name="T14" fmla="*/ 0 60000 65536"/>
                  <a:gd name="T15" fmla="*/ 0 w 40"/>
                  <a:gd name="T16" fmla="*/ 0 h 88"/>
                  <a:gd name="T17" fmla="*/ 40 w 40"/>
                  <a:gd name="T18" fmla="*/ 88 h 88"/>
                </a:gdLst>
                <a:ahLst/>
                <a:cxnLst>
                  <a:cxn ang="T10">
                    <a:pos x="T0" y="T1"/>
                  </a:cxn>
                  <a:cxn ang="T11">
                    <a:pos x="T2" y="T3"/>
                  </a:cxn>
                  <a:cxn ang="T12">
                    <a:pos x="T4" y="T5"/>
                  </a:cxn>
                  <a:cxn ang="T13">
                    <a:pos x="T6" y="T7"/>
                  </a:cxn>
                  <a:cxn ang="T14">
                    <a:pos x="T8" y="T9"/>
                  </a:cxn>
                </a:cxnLst>
                <a:rect l="T15" t="T16" r="T17" b="T18"/>
                <a:pathLst>
                  <a:path w="40" h="88">
                    <a:moveTo>
                      <a:pt x="0" y="64"/>
                    </a:moveTo>
                    <a:lnTo>
                      <a:pt x="16" y="0"/>
                    </a:lnTo>
                    <a:lnTo>
                      <a:pt x="40" y="24"/>
                    </a:lnTo>
                    <a:lnTo>
                      <a:pt x="24" y="88"/>
                    </a:lnTo>
                    <a:lnTo>
                      <a:pt x="0" y="64"/>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3" name="Freeform 90"/>
              <p:cNvSpPr>
                <a:spLocks/>
              </p:cNvSpPr>
              <p:nvPr/>
            </p:nvSpPr>
            <p:spPr bwMode="auto">
              <a:xfrm>
                <a:off x="1328" y="2176"/>
                <a:ext cx="32" cy="96"/>
              </a:xfrm>
              <a:custGeom>
                <a:avLst/>
                <a:gdLst>
                  <a:gd name="T0" fmla="*/ 0 w 32"/>
                  <a:gd name="T1" fmla="*/ 72 h 96"/>
                  <a:gd name="T2" fmla="*/ 8 w 32"/>
                  <a:gd name="T3" fmla="*/ 0 h 96"/>
                  <a:gd name="T4" fmla="*/ 32 w 32"/>
                  <a:gd name="T5" fmla="*/ 24 h 96"/>
                  <a:gd name="T6" fmla="*/ 24 w 32"/>
                  <a:gd name="T7" fmla="*/ 96 h 96"/>
                  <a:gd name="T8" fmla="*/ 0 w 32"/>
                  <a:gd name="T9" fmla="*/ 72 h 96"/>
                  <a:gd name="T10" fmla="*/ 0 60000 65536"/>
                  <a:gd name="T11" fmla="*/ 0 60000 65536"/>
                  <a:gd name="T12" fmla="*/ 0 60000 65536"/>
                  <a:gd name="T13" fmla="*/ 0 60000 65536"/>
                  <a:gd name="T14" fmla="*/ 0 60000 65536"/>
                  <a:gd name="T15" fmla="*/ 0 w 32"/>
                  <a:gd name="T16" fmla="*/ 0 h 96"/>
                  <a:gd name="T17" fmla="*/ 32 w 32"/>
                  <a:gd name="T18" fmla="*/ 96 h 96"/>
                </a:gdLst>
                <a:ahLst/>
                <a:cxnLst>
                  <a:cxn ang="T10">
                    <a:pos x="T0" y="T1"/>
                  </a:cxn>
                  <a:cxn ang="T11">
                    <a:pos x="T2" y="T3"/>
                  </a:cxn>
                  <a:cxn ang="T12">
                    <a:pos x="T4" y="T5"/>
                  </a:cxn>
                  <a:cxn ang="T13">
                    <a:pos x="T6" y="T7"/>
                  </a:cxn>
                  <a:cxn ang="T14">
                    <a:pos x="T8" y="T9"/>
                  </a:cxn>
                </a:cxnLst>
                <a:rect l="T15" t="T16" r="T17" b="T18"/>
                <a:pathLst>
                  <a:path w="32" h="96">
                    <a:moveTo>
                      <a:pt x="0" y="72"/>
                    </a:moveTo>
                    <a:lnTo>
                      <a:pt x="8" y="0"/>
                    </a:lnTo>
                    <a:lnTo>
                      <a:pt x="32"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4" name="Freeform 91"/>
              <p:cNvSpPr>
                <a:spLocks/>
              </p:cNvSpPr>
              <p:nvPr/>
            </p:nvSpPr>
            <p:spPr bwMode="auto">
              <a:xfrm>
                <a:off x="1352" y="2032"/>
                <a:ext cx="32" cy="96"/>
              </a:xfrm>
              <a:custGeom>
                <a:avLst/>
                <a:gdLst>
                  <a:gd name="T0" fmla="*/ 0 w 32"/>
                  <a:gd name="T1" fmla="*/ 72 h 96"/>
                  <a:gd name="T2" fmla="*/ 8 w 32"/>
                  <a:gd name="T3" fmla="*/ 0 h 96"/>
                  <a:gd name="T4" fmla="*/ 32 w 32"/>
                  <a:gd name="T5" fmla="*/ 24 h 96"/>
                  <a:gd name="T6" fmla="*/ 24 w 32"/>
                  <a:gd name="T7" fmla="*/ 96 h 96"/>
                  <a:gd name="T8" fmla="*/ 0 w 32"/>
                  <a:gd name="T9" fmla="*/ 72 h 96"/>
                  <a:gd name="T10" fmla="*/ 0 60000 65536"/>
                  <a:gd name="T11" fmla="*/ 0 60000 65536"/>
                  <a:gd name="T12" fmla="*/ 0 60000 65536"/>
                  <a:gd name="T13" fmla="*/ 0 60000 65536"/>
                  <a:gd name="T14" fmla="*/ 0 60000 65536"/>
                  <a:gd name="T15" fmla="*/ 0 w 32"/>
                  <a:gd name="T16" fmla="*/ 0 h 96"/>
                  <a:gd name="T17" fmla="*/ 32 w 32"/>
                  <a:gd name="T18" fmla="*/ 96 h 96"/>
                </a:gdLst>
                <a:ahLst/>
                <a:cxnLst>
                  <a:cxn ang="T10">
                    <a:pos x="T0" y="T1"/>
                  </a:cxn>
                  <a:cxn ang="T11">
                    <a:pos x="T2" y="T3"/>
                  </a:cxn>
                  <a:cxn ang="T12">
                    <a:pos x="T4" y="T5"/>
                  </a:cxn>
                  <a:cxn ang="T13">
                    <a:pos x="T6" y="T7"/>
                  </a:cxn>
                  <a:cxn ang="T14">
                    <a:pos x="T8" y="T9"/>
                  </a:cxn>
                </a:cxnLst>
                <a:rect l="T15" t="T16" r="T17" b="T18"/>
                <a:pathLst>
                  <a:path w="32" h="96">
                    <a:moveTo>
                      <a:pt x="0" y="72"/>
                    </a:moveTo>
                    <a:lnTo>
                      <a:pt x="8" y="0"/>
                    </a:lnTo>
                    <a:lnTo>
                      <a:pt x="32"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5" name="Freeform 92"/>
              <p:cNvSpPr>
                <a:spLocks/>
              </p:cNvSpPr>
              <p:nvPr/>
            </p:nvSpPr>
            <p:spPr bwMode="auto">
              <a:xfrm>
                <a:off x="1368" y="1888"/>
                <a:ext cx="40" cy="96"/>
              </a:xfrm>
              <a:custGeom>
                <a:avLst/>
                <a:gdLst>
                  <a:gd name="T0" fmla="*/ 0 w 40"/>
                  <a:gd name="T1" fmla="*/ 72 h 96"/>
                  <a:gd name="T2" fmla="*/ 16 w 40"/>
                  <a:gd name="T3" fmla="*/ 0 h 96"/>
                  <a:gd name="T4" fmla="*/ 40 w 40"/>
                  <a:gd name="T5" fmla="*/ 24 h 96"/>
                  <a:gd name="T6" fmla="*/ 24 w 40"/>
                  <a:gd name="T7" fmla="*/ 96 h 96"/>
                  <a:gd name="T8" fmla="*/ 0 w 40"/>
                  <a:gd name="T9" fmla="*/ 72 h 96"/>
                  <a:gd name="T10" fmla="*/ 0 60000 65536"/>
                  <a:gd name="T11" fmla="*/ 0 60000 65536"/>
                  <a:gd name="T12" fmla="*/ 0 60000 65536"/>
                  <a:gd name="T13" fmla="*/ 0 60000 65536"/>
                  <a:gd name="T14" fmla="*/ 0 60000 65536"/>
                  <a:gd name="T15" fmla="*/ 0 w 40"/>
                  <a:gd name="T16" fmla="*/ 0 h 96"/>
                  <a:gd name="T17" fmla="*/ 40 w 40"/>
                  <a:gd name="T18" fmla="*/ 96 h 96"/>
                </a:gdLst>
                <a:ahLst/>
                <a:cxnLst>
                  <a:cxn ang="T10">
                    <a:pos x="T0" y="T1"/>
                  </a:cxn>
                  <a:cxn ang="T11">
                    <a:pos x="T2" y="T3"/>
                  </a:cxn>
                  <a:cxn ang="T12">
                    <a:pos x="T4" y="T5"/>
                  </a:cxn>
                  <a:cxn ang="T13">
                    <a:pos x="T6" y="T7"/>
                  </a:cxn>
                  <a:cxn ang="T14">
                    <a:pos x="T8" y="T9"/>
                  </a:cxn>
                </a:cxnLst>
                <a:rect l="T15" t="T16" r="T17" b="T18"/>
                <a:pathLst>
                  <a:path w="40" h="96">
                    <a:moveTo>
                      <a:pt x="0" y="72"/>
                    </a:moveTo>
                    <a:lnTo>
                      <a:pt x="16" y="0"/>
                    </a:lnTo>
                    <a:lnTo>
                      <a:pt x="40"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6" name="Freeform 93"/>
              <p:cNvSpPr>
                <a:spLocks/>
              </p:cNvSpPr>
              <p:nvPr/>
            </p:nvSpPr>
            <p:spPr bwMode="auto">
              <a:xfrm>
                <a:off x="1392" y="1744"/>
                <a:ext cx="32" cy="96"/>
              </a:xfrm>
              <a:custGeom>
                <a:avLst/>
                <a:gdLst>
                  <a:gd name="T0" fmla="*/ 0 w 32"/>
                  <a:gd name="T1" fmla="*/ 72 h 96"/>
                  <a:gd name="T2" fmla="*/ 8 w 32"/>
                  <a:gd name="T3" fmla="*/ 0 h 96"/>
                  <a:gd name="T4" fmla="*/ 32 w 32"/>
                  <a:gd name="T5" fmla="*/ 24 h 96"/>
                  <a:gd name="T6" fmla="*/ 24 w 32"/>
                  <a:gd name="T7" fmla="*/ 96 h 96"/>
                  <a:gd name="T8" fmla="*/ 0 w 32"/>
                  <a:gd name="T9" fmla="*/ 72 h 96"/>
                  <a:gd name="T10" fmla="*/ 0 60000 65536"/>
                  <a:gd name="T11" fmla="*/ 0 60000 65536"/>
                  <a:gd name="T12" fmla="*/ 0 60000 65536"/>
                  <a:gd name="T13" fmla="*/ 0 60000 65536"/>
                  <a:gd name="T14" fmla="*/ 0 60000 65536"/>
                  <a:gd name="T15" fmla="*/ 0 w 32"/>
                  <a:gd name="T16" fmla="*/ 0 h 96"/>
                  <a:gd name="T17" fmla="*/ 32 w 32"/>
                  <a:gd name="T18" fmla="*/ 96 h 96"/>
                </a:gdLst>
                <a:ahLst/>
                <a:cxnLst>
                  <a:cxn ang="T10">
                    <a:pos x="T0" y="T1"/>
                  </a:cxn>
                  <a:cxn ang="T11">
                    <a:pos x="T2" y="T3"/>
                  </a:cxn>
                  <a:cxn ang="T12">
                    <a:pos x="T4" y="T5"/>
                  </a:cxn>
                  <a:cxn ang="T13">
                    <a:pos x="T6" y="T7"/>
                  </a:cxn>
                  <a:cxn ang="T14">
                    <a:pos x="T8" y="T9"/>
                  </a:cxn>
                </a:cxnLst>
                <a:rect l="T15" t="T16" r="T17" b="T18"/>
                <a:pathLst>
                  <a:path w="32" h="96">
                    <a:moveTo>
                      <a:pt x="0" y="72"/>
                    </a:moveTo>
                    <a:lnTo>
                      <a:pt x="8" y="0"/>
                    </a:lnTo>
                    <a:lnTo>
                      <a:pt x="32"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7" name="Freeform 94"/>
              <p:cNvSpPr>
                <a:spLocks/>
              </p:cNvSpPr>
              <p:nvPr/>
            </p:nvSpPr>
            <p:spPr bwMode="auto">
              <a:xfrm>
                <a:off x="1416" y="1608"/>
                <a:ext cx="32" cy="88"/>
              </a:xfrm>
              <a:custGeom>
                <a:avLst/>
                <a:gdLst>
                  <a:gd name="T0" fmla="*/ 0 w 32"/>
                  <a:gd name="T1" fmla="*/ 64 h 88"/>
                  <a:gd name="T2" fmla="*/ 8 w 32"/>
                  <a:gd name="T3" fmla="*/ 0 h 88"/>
                  <a:gd name="T4" fmla="*/ 32 w 32"/>
                  <a:gd name="T5" fmla="*/ 24 h 88"/>
                  <a:gd name="T6" fmla="*/ 24 w 32"/>
                  <a:gd name="T7" fmla="*/ 88 h 88"/>
                  <a:gd name="T8" fmla="*/ 0 w 32"/>
                  <a:gd name="T9" fmla="*/ 64 h 88"/>
                  <a:gd name="T10" fmla="*/ 0 60000 65536"/>
                  <a:gd name="T11" fmla="*/ 0 60000 65536"/>
                  <a:gd name="T12" fmla="*/ 0 60000 65536"/>
                  <a:gd name="T13" fmla="*/ 0 60000 65536"/>
                  <a:gd name="T14" fmla="*/ 0 60000 65536"/>
                  <a:gd name="T15" fmla="*/ 0 w 32"/>
                  <a:gd name="T16" fmla="*/ 0 h 88"/>
                  <a:gd name="T17" fmla="*/ 32 w 32"/>
                  <a:gd name="T18" fmla="*/ 88 h 88"/>
                </a:gdLst>
                <a:ahLst/>
                <a:cxnLst>
                  <a:cxn ang="T10">
                    <a:pos x="T0" y="T1"/>
                  </a:cxn>
                  <a:cxn ang="T11">
                    <a:pos x="T2" y="T3"/>
                  </a:cxn>
                  <a:cxn ang="T12">
                    <a:pos x="T4" y="T5"/>
                  </a:cxn>
                  <a:cxn ang="T13">
                    <a:pos x="T6" y="T7"/>
                  </a:cxn>
                  <a:cxn ang="T14">
                    <a:pos x="T8" y="T9"/>
                  </a:cxn>
                </a:cxnLst>
                <a:rect l="T15" t="T16" r="T17" b="T18"/>
                <a:pathLst>
                  <a:path w="32" h="88">
                    <a:moveTo>
                      <a:pt x="0" y="64"/>
                    </a:moveTo>
                    <a:lnTo>
                      <a:pt x="8" y="0"/>
                    </a:lnTo>
                    <a:lnTo>
                      <a:pt x="32" y="24"/>
                    </a:lnTo>
                    <a:lnTo>
                      <a:pt x="24" y="88"/>
                    </a:lnTo>
                    <a:lnTo>
                      <a:pt x="0" y="64"/>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8" name="Freeform 95"/>
              <p:cNvSpPr>
                <a:spLocks/>
              </p:cNvSpPr>
              <p:nvPr/>
            </p:nvSpPr>
            <p:spPr bwMode="auto">
              <a:xfrm>
                <a:off x="1440" y="1464"/>
                <a:ext cx="32" cy="96"/>
              </a:xfrm>
              <a:custGeom>
                <a:avLst/>
                <a:gdLst>
                  <a:gd name="T0" fmla="*/ 0 w 32"/>
                  <a:gd name="T1" fmla="*/ 72 h 96"/>
                  <a:gd name="T2" fmla="*/ 8 w 32"/>
                  <a:gd name="T3" fmla="*/ 0 h 96"/>
                  <a:gd name="T4" fmla="*/ 32 w 32"/>
                  <a:gd name="T5" fmla="*/ 24 h 96"/>
                  <a:gd name="T6" fmla="*/ 24 w 32"/>
                  <a:gd name="T7" fmla="*/ 96 h 96"/>
                  <a:gd name="T8" fmla="*/ 0 w 32"/>
                  <a:gd name="T9" fmla="*/ 72 h 96"/>
                  <a:gd name="T10" fmla="*/ 0 60000 65536"/>
                  <a:gd name="T11" fmla="*/ 0 60000 65536"/>
                  <a:gd name="T12" fmla="*/ 0 60000 65536"/>
                  <a:gd name="T13" fmla="*/ 0 60000 65536"/>
                  <a:gd name="T14" fmla="*/ 0 60000 65536"/>
                  <a:gd name="T15" fmla="*/ 0 w 32"/>
                  <a:gd name="T16" fmla="*/ 0 h 96"/>
                  <a:gd name="T17" fmla="*/ 32 w 32"/>
                  <a:gd name="T18" fmla="*/ 96 h 96"/>
                </a:gdLst>
                <a:ahLst/>
                <a:cxnLst>
                  <a:cxn ang="T10">
                    <a:pos x="T0" y="T1"/>
                  </a:cxn>
                  <a:cxn ang="T11">
                    <a:pos x="T2" y="T3"/>
                  </a:cxn>
                  <a:cxn ang="T12">
                    <a:pos x="T4" y="T5"/>
                  </a:cxn>
                  <a:cxn ang="T13">
                    <a:pos x="T6" y="T7"/>
                  </a:cxn>
                  <a:cxn ang="T14">
                    <a:pos x="T8" y="T9"/>
                  </a:cxn>
                </a:cxnLst>
                <a:rect l="T15" t="T16" r="T17" b="T18"/>
                <a:pathLst>
                  <a:path w="32" h="96">
                    <a:moveTo>
                      <a:pt x="0" y="72"/>
                    </a:moveTo>
                    <a:lnTo>
                      <a:pt x="8" y="0"/>
                    </a:lnTo>
                    <a:lnTo>
                      <a:pt x="32"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9" name="Freeform 96"/>
              <p:cNvSpPr>
                <a:spLocks/>
              </p:cNvSpPr>
              <p:nvPr/>
            </p:nvSpPr>
            <p:spPr bwMode="auto">
              <a:xfrm>
                <a:off x="1456" y="1320"/>
                <a:ext cx="40" cy="96"/>
              </a:xfrm>
              <a:custGeom>
                <a:avLst/>
                <a:gdLst>
                  <a:gd name="T0" fmla="*/ 0 w 40"/>
                  <a:gd name="T1" fmla="*/ 72 h 96"/>
                  <a:gd name="T2" fmla="*/ 16 w 40"/>
                  <a:gd name="T3" fmla="*/ 0 h 96"/>
                  <a:gd name="T4" fmla="*/ 40 w 40"/>
                  <a:gd name="T5" fmla="*/ 24 h 96"/>
                  <a:gd name="T6" fmla="*/ 24 w 40"/>
                  <a:gd name="T7" fmla="*/ 96 h 96"/>
                  <a:gd name="T8" fmla="*/ 0 w 40"/>
                  <a:gd name="T9" fmla="*/ 72 h 96"/>
                  <a:gd name="T10" fmla="*/ 0 60000 65536"/>
                  <a:gd name="T11" fmla="*/ 0 60000 65536"/>
                  <a:gd name="T12" fmla="*/ 0 60000 65536"/>
                  <a:gd name="T13" fmla="*/ 0 60000 65536"/>
                  <a:gd name="T14" fmla="*/ 0 60000 65536"/>
                  <a:gd name="T15" fmla="*/ 0 w 40"/>
                  <a:gd name="T16" fmla="*/ 0 h 96"/>
                  <a:gd name="T17" fmla="*/ 40 w 40"/>
                  <a:gd name="T18" fmla="*/ 96 h 96"/>
                </a:gdLst>
                <a:ahLst/>
                <a:cxnLst>
                  <a:cxn ang="T10">
                    <a:pos x="T0" y="T1"/>
                  </a:cxn>
                  <a:cxn ang="T11">
                    <a:pos x="T2" y="T3"/>
                  </a:cxn>
                  <a:cxn ang="T12">
                    <a:pos x="T4" y="T5"/>
                  </a:cxn>
                  <a:cxn ang="T13">
                    <a:pos x="T6" y="T7"/>
                  </a:cxn>
                  <a:cxn ang="T14">
                    <a:pos x="T8" y="T9"/>
                  </a:cxn>
                </a:cxnLst>
                <a:rect l="T15" t="T16" r="T17" b="T18"/>
                <a:pathLst>
                  <a:path w="40" h="96">
                    <a:moveTo>
                      <a:pt x="0" y="72"/>
                    </a:moveTo>
                    <a:lnTo>
                      <a:pt x="16" y="0"/>
                    </a:lnTo>
                    <a:lnTo>
                      <a:pt x="40"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0" name="Freeform 97"/>
              <p:cNvSpPr>
                <a:spLocks/>
              </p:cNvSpPr>
              <p:nvPr/>
            </p:nvSpPr>
            <p:spPr bwMode="auto">
              <a:xfrm>
                <a:off x="1480" y="1176"/>
                <a:ext cx="32" cy="96"/>
              </a:xfrm>
              <a:custGeom>
                <a:avLst/>
                <a:gdLst>
                  <a:gd name="T0" fmla="*/ 0 w 32"/>
                  <a:gd name="T1" fmla="*/ 72 h 96"/>
                  <a:gd name="T2" fmla="*/ 8 w 32"/>
                  <a:gd name="T3" fmla="*/ 0 h 96"/>
                  <a:gd name="T4" fmla="*/ 32 w 32"/>
                  <a:gd name="T5" fmla="*/ 24 h 96"/>
                  <a:gd name="T6" fmla="*/ 24 w 32"/>
                  <a:gd name="T7" fmla="*/ 96 h 96"/>
                  <a:gd name="T8" fmla="*/ 0 w 32"/>
                  <a:gd name="T9" fmla="*/ 72 h 96"/>
                  <a:gd name="T10" fmla="*/ 0 60000 65536"/>
                  <a:gd name="T11" fmla="*/ 0 60000 65536"/>
                  <a:gd name="T12" fmla="*/ 0 60000 65536"/>
                  <a:gd name="T13" fmla="*/ 0 60000 65536"/>
                  <a:gd name="T14" fmla="*/ 0 60000 65536"/>
                  <a:gd name="T15" fmla="*/ 0 w 32"/>
                  <a:gd name="T16" fmla="*/ 0 h 96"/>
                  <a:gd name="T17" fmla="*/ 32 w 32"/>
                  <a:gd name="T18" fmla="*/ 96 h 96"/>
                </a:gdLst>
                <a:ahLst/>
                <a:cxnLst>
                  <a:cxn ang="T10">
                    <a:pos x="T0" y="T1"/>
                  </a:cxn>
                  <a:cxn ang="T11">
                    <a:pos x="T2" y="T3"/>
                  </a:cxn>
                  <a:cxn ang="T12">
                    <a:pos x="T4" y="T5"/>
                  </a:cxn>
                  <a:cxn ang="T13">
                    <a:pos x="T6" y="T7"/>
                  </a:cxn>
                  <a:cxn ang="T14">
                    <a:pos x="T8" y="T9"/>
                  </a:cxn>
                </a:cxnLst>
                <a:rect l="T15" t="T16" r="T17" b="T18"/>
                <a:pathLst>
                  <a:path w="32" h="96">
                    <a:moveTo>
                      <a:pt x="0" y="72"/>
                    </a:moveTo>
                    <a:lnTo>
                      <a:pt x="8" y="0"/>
                    </a:lnTo>
                    <a:lnTo>
                      <a:pt x="32"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1" name="Freeform 98"/>
              <p:cNvSpPr>
                <a:spLocks/>
              </p:cNvSpPr>
              <p:nvPr/>
            </p:nvSpPr>
            <p:spPr bwMode="auto">
              <a:xfrm>
                <a:off x="1504" y="1032"/>
                <a:ext cx="32" cy="96"/>
              </a:xfrm>
              <a:custGeom>
                <a:avLst/>
                <a:gdLst>
                  <a:gd name="T0" fmla="*/ 0 w 32"/>
                  <a:gd name="T1" fmla="*/ 72 h 96"/>
                  <a:gd name="T2" fmla="*/ 8 w 32"/>
                  <a:gd name="T3" fmla="*/ 0 h 96"/>
                  <a:gd name="T4" fmla="*/ 32 w 32"/>
                  <a:gd name="T5" fmla="*/ 24 h 96"/>
                  <a:gd name="T6" fmla="*/ 24 w 32"/>
                  <a:gd name="T7" fmla="*/ 96 h 96"/>
                  <a:gd name="T8" fmla="*/ 0 w 32"/>
                  <a:gd name="T9" fmla="*/ 72 h 96"/>
                  <a:gd name="T10" fmla="*/ 0 60000 65536"/>
                  <a:gd name="T11" fmla="*/ 0 60000 65536"/>
                  <a:gd name="T12" fmla="*/ 0 60000 65536"/>
                  <a:gd name="T13" fmla="*/ 0 60000 65536"/>
                  <a:gd name="T14" fmla="*/ 0 60000 65536"/>
                  <a:gd name="T15" fmla="*/ 0 w 32"/>
                  <a:gd name="T16" fmla="*/ 0 h 96"/>
                  <a:gd name="T17" fmla="*/ 32 w 32"/>
                  <a:gd name="T18" fmla="*/ 96 h 96"/>
                </a:gdLst>
                <a:ahLst/>
                <a:cxnLst>
                  <a:cxn ang="T10">
                    <a:pos x="T0" y="T1"/>
                  </a:cxn>
                  <a:cxn ang="T11">
                    <a:pos x="T2" y="T3"/>
                  </a:cxn>
                  <a:cxn ang="T12">
                    <a:pos x="T4" y="T5"/>
                  </a:cxn>
                  <a:cxn ang="T13">
                    <a:pos x="T6" y="T7"/>
                  </a:cxn>
                  <a:cxn ang="T14">
                    <a:pos x="T8" y="T9"/>
                  </a:cxn>
                </a:cxnLst>
                <a:rect l="T15" t="T16" r="T17" b="T18"/>
                <a:pathLst>
                  <a:path w="32" h="96">
                    <a:moveTo>
                      <a:pt x="0" y="72"/>
                    </a:moveTo>
                    <a:lnTo>
                      <a:pt x="8" y="0"/>
                    </a:lnTo>
                    <a:lnTo>
                      <a:pt x="32" y="24"/>
                    </a:lnTo>
                    <a:lnTo>
                      <a:pt x="24" y="96"/>
                    </a:lnTo>
                    <a:lnTo>
                      <a:pt x="0" y="72"/>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130" name="Group 116"/>
            <p:cNvGrpSpPr>
              <a:grpSpLocks/>
            </p:cNvGrpSpPr>
            <p:nvPr/>
          </p:nvGrpSpPr>
          <p:grpSpPr bwMode="auto">
            <a:xfrm>
              <a:off x="552" y="1168"/>
              <a:ext cx="1680" cy="1264"/>
              <a:chOff x="552" y="1168"/>
              <a:chExt cx="1680" cy="1264"/>
            </a:xfrm>
          </p:grpSpPr>
          <p:sp>
            <p:nvSpPr>
              <p:cNvPr id="3142" name="Freeform 100"/>
              <p:cNvSpPr>
                <a:spLocks/>
              </p:cNvSpPr>
              <p:nvPr/>
            </p:nvSpPr>
            <p:spPr bwMode="auto">
              <a:xfrm>
                <a:off x="552" y="1168"/>
                <a:ext cx="104" cy="96"/>
              </a:xfrm>
              <a:custGeom>
                <a:avLst/>
                <a:gdLst>
                  <a:gd name="T0" fmla="*/ 0 w 104"/>
                  <a:gd name="T1" fmla="*/ 0 h 96"/>
                  <a:gd name="T2" fmla="*/ 104 w 104"/>
                  <a:gd name="T3" fmla="*/ 32 h 96"/>
                  <a:gd name="T4" fmla="*/ 56 w 104"/>
                  <a:gd name="T5" fmla="*/ 40 h 96"/>
                  <a:gd name="T6" fmla="*/ 56 w 104"/>
                  <a:gd name="T7" fmla="*/ 96 h 96"/>
                  <a:gd name="T8" fmla="*/ 0 w 104"/>
                  <a:gd name="T9" fmla="*/ 0 h 96"/>
                  <a:gd name="T10" fmla="*/ 0 60000 65536"/>
                  <a:gd name="T11" fmla="*/ 0 60000 65536"/>
                  <a:gd name="T12" fmla="*/ 0 60000 65536"/>
                  <a:gd name="T13" fmla="*/ 0 60000 65536"/>
                  <a:gd name="T14" fmla="*/ 0 60000 65536"/>
                  <a:gd name="T15" fmla="*/ 0 w 104"/>
                  <a:gd name="T16" fmla="*/ 0 h 96"/>
                  <a:gd name="T17" fmla="*/ 104 w 104"/>
                  <a:gd name="T18" fmla="*/ 96 h 96"/>
                </a:gdLst>
                <a:ahLst/>
                <a:cxnLst>
                  <a:cxn ang="T10">
                    <a:pos x="T0" y="T1"/>
                  </a:cxn>
                  <a:cxn ang="T11">
                    <a:pos x="T2" y="T3"/>
                  </a:cxn>
                  <a:cxn ang="T12">
                    <a:pos x="T4" y="T5"/>
                  </a:cxn>
                  <a:cxn ang="T13">
                    <a:pos x="T6" y="T7"/>
                  </a:cxn>
                  <a:cxn ang="T14">
                    <a:pos x="T8" y="T9"/>
                  </a:cxn>
                </a:cxnLst>
                <a:rect l="T15" t="T16" r="T17" b="T18"/>
                <a:pathLst>
                  <a:path w="104" h="96">
                    <a:moveTo>
                      <a:pt x="0" y="0"/>
                    </a:moveTo>
                    <a:lnTo>
                      <a:pt x="104" y="32"/>
                    </a:lnTo>
                    <a:lnTo>
                      <a:pt x="56" y="40"/>
                    </a:lnTo>
                    <a:lnTo>
                      <a:pt x="56" y="96"/>
                    </a:lnTo>
                    <a:lnTo>
                      <a:pt x="0" y="0"/>
                    </a:lnTo>
                    <a:close/>
                  </a:path>
                </a:pathLst>
              </a:custGeom>
              <a:solidFill>
                <a:srgbClr val="663300"/>
              </a:solidFill>
              <a:ln w="12700">
                <a:solidFill>
                  <a:srgbClr val="663300"/>
                </a:solidFill>
                <a:round/>
                <a:headEnd/>
                <a:tailEnd/>
              </a:ln>
            </p:spPr>
            <p:txBody>
              <a:bodyPr/>
              <a:lstStyle/>
              <a:p>
                <a:endParaRPr lang="en-US"/>
              </a:p>
            </p:txBody>
          </p:sp>
          <p:sp>
            <p:nvSpPr>
              <p:cNvPr id="3143" name="Freeform 101"/>
              <p:cNvSpPr>
                <a:spLocks/>
              </p:cNvSpPr>
              <p:nvPr/>
            </p:nvSpPr>
            <p:spPr bwMode="auto">
              <a:xfrm>
                <a:off x="2128" y="2336"/>
                <a:ext cx="104" cy="96"/>
              </a:xfrm>
              <a:custGeom>
                <a:avLst/>
                <a:gdLst>
                  <a:gd name="T0" fmla="*/ 104 w 104"/>
                  <a:gd name="T1" fmla="*/ 96 h 96"/>
                  <a:gd name="T2" fmla="*/ 0 w 104"/>
                  <a:gd name="T3" fmla="*/ 64 h 96"/>
                  <a:gd name="T4" fmla="*/ 48 w 104"/>
                  <a:gd name="T5" fmla="*/ 56 h 96"/>
                  <a:gd name="T6" fmla="*/ 48 w 104"/>
                  <a:gd name="T7" fmla="*/ 0 h 96"/>
                  <a:gd name="T8" fmla="*/ 104 w 104"/>
                  <a:gd name="T9" fmla="*/ 96 h 96"/>
                  <a:gd name="T10" fmla="*/ 0 60000 65536"/>
                  <a:gd name="T11" fmla="*/ 0 60000 65536"/>
                  <a:gd name="T12" fmla="*/ 0 60000 65536"/>
                  <a:gd name="T13" fmla="*/ 0 60000 65536"/>
                  <a:gd name="T14" fmla="*/ 0 60000 65536"/>
                  <a:gd name="T15" fmla="*/ 0 w 104"/>
                  <a:gd name="T16" fmla="*/ 0 h 96"/>
                  <a:gd name="T17" fmla="*/ 104 w 104"/>
                  <a:gd name="T18" fmla="*/ 96 h 96"/>
                </a:gdLst>
                <a:ahLst/>
                <a:cxnLst>
                  <a:cxn ang="T10">
                    <a:pos x="T0" y="T1"/>
                  </a:cxn>
                  <a:cxn ang="T11">
                    <a:pos x="T2" y="T3"/>
                  </a:cxn>
                  <a:cxn ang="T12">
                    <a:pos x="T4" y="T5"/>
                  </a:cxn>
                  <a:cxn ang="T13">
                    <a:pos x="T6" y="T7"/>
                  </a:cxn>
                  <a:cxn ang="T14">
                    <a:pos x="T8" y="T9"/>
                  </a:cxn>
                </a:cxnLst>
                <a:rect l="T15" t="T16" r="T17" b="T18"/>
                <a:pathLst>
                  <a:path w="104" h="96">
                    <a:moveTo>
                      <a:pt x="104" y="96"/>
                    </a:moveTo>
                    <a:lnTo>
                      <a:pt x="0" y="64"/>
                    </a:lnTo>
                    <a:lnTo>
                      <a:pt x="48" y="56"/>
                    </a:lnTo>
                    <a:lnTo>
                      <a:pt x="48" y="0"/>
                    </a:lnTo>
                    <a:lnTo>
                      <a:pt x="104" y="96"/>
                    </a:lnTo>
                    <a:close/>
                  </a:path>
                </a:pathLst>
              </a:custGeom>
              <a:solidFill>
                <a:srgbClr val="663300"/>
              </a:solidFill>
              <a:ln w="12700">
                <a:solidFill>
                  <a:srgbClr val="663300"/>
                </a:solidFill>
                <a:round/>
                <a:headEnd/>
                <a:tailEnd/>
              </a:ln>
            </p:spPr>
            <p:txBody>
              <a:bodyPr/>
              <a:lstStyle/>
              <a:p>
                <a:endParaRPr lang="en-US"/>
              </a:p>
            </p:txBody>
          </p:sp>
          <p:sp>
            <p:nvSpPr>
              <p:cNvPr id="3144" name="Freeform 102"/>
              <p:cNvSpPr>
                <a:spLocks/>
              </p:cNvSpPr>
              <p:nvPr/>
            </p:nvSpPr>
            <p:spPr bwMode="auto">
              <a:xfrm>
                <a:off x="2104" y="2344"/>
                <a:ext cx="80" cy="64"/>
              </a:xfrm>
              <a:custGeom>
                <a:avLst/>
                <a:gdLst>
                  <a:gd name="T0" fmla="*/ 80 w 80"/>
                  <a:gd name="T1" fmla="*/ 40 h 64"/>
                  <a:gd name="T2" fmla="*/ 24 w 80"/>
                  <a:gd name="T3" fmla="*/ 0 h 64"/>
                  <a:gd name="T4" fmla="*/ 0 w 80"/>
                  <a:gd name="T5" fmla="*/ 24 h 64"/>
                  <a:gd name="T6" fmla="*/ 56 w 80"/>
                  <a:gd name="T7" fmla="*/ 64 h 64"/>
                  <a:gd name="T8" fmla="*/ 80 w 80"/>
                  <a:gd name="T9" fmla="*/ 4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80" y="40"/>
                    </a:moveTo>
                    <a:lnTo>
                      <a:pt x="24" y="0"/>
                    </a:lnTo>
                    <a:lnTo>
                      <a:pt x="0" y="24"/>
                    </a:lnTo>
                    <a:lnTo>
                      <a:pt x="56" y="64"/>
                    </a:lnTo>
                    <a:lnTo>
                      <a:pt x="8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5" name="Freeform 103"/>
              <p:cNvSpPr>
                <a:spLocks/>
              </p:cNvSpPr>
              <p:nvPr/>
            </p:nvSpPr>
            <p:spPr bwMode="auto">
              <a:xfrm>
                <a:off x="1984" y="2256"/>
                <a:ext cx="88" cy="64"/>
              </a:xfrm>
              <a:custGeom>
                <a:avLst/>
                <a:gdLst>
                  <a:gd name="T0" fmla="*/ 88 w 88"/>
                  <a:gd name="T1" fmla="*/ 40 h 64"/>
                  <a:gd name="T2" fmla="*/ 24 w 88"/>
                  <a:gd name="T3" fmla="*/ 0 h 64"/>
                  <a:gd name="T4" fmla="*/ 0 w 88"/>
                  <a:gd name="T5" fmla="*/ 24 h 64"/>
                  <a:gd name="T6" fmla="*/ 64 w 88"/>
                  <a:gd name="T7" fmla="*/ 64 h 64"/>
                  <a:gd name="T8" fmla="*/ 88 w 88"/>
                  <a:gd name="T9" fmla="*/ 40 h 64"/>
                  <a:gd name="T10" fmla="*/ 0 60000 65536"/>
                  <a:gd name="T11" fmla="*/ 0 60000 65536"/>
                  <a:gd name="T12" fmla="*/ 0 60000 65536"/>
                  <a:gd name="T13" fmla="*/ 0 60000 65536"/>
                  <a:gd name="T14" fmla="*/ 0 60000 65536"/>
                  <a:gd name="T15" fmla="*/ 0 w 88"/>
                  <a:gd name="T16" fmla="*/ 0 h 64"/>
                  <a:gd name="T17" fmla="*/ 88 w 88"/>
                  <a:gd name="T18" fmla="*/ 64 h 64"/>
                </a:gdLst>
                <a:ahLst/>
                <a:cxnLst>
                  <a:cxn ang="T10">
                    <a:pos x="T0" y="T1"/>
                  </a:cxn>
                  <a:cxn ang="T11">
                    <a:pos x="T2" y="T3"/>
                  </a:cxn>
                  <a:cxn ang="T12">
                    <a:pos x="T4" y="T5"/>
                  </a:cxn>
                  <a:cxn ang="T13">
                    <a:pos x="T6" y="T7"/>
                  </a:cxn>
                  <a:cxn ang="T14">
                    <a:pos x="T8" y="T9"/>
                  </a:cxn>
                </a:cxnLst>
                <a:rect l="T15" t="T16" r="T17" b="T18"/>
                <a:pathLst>
                  <a:path w="88" h="64">
                    <a:moveTo>
                      <a:pt x="88" y="40"/>
                    </a:moveTo>
                    <a:lnTo>
                      <a:pt x="24" y="0"/>
                    </a:lnTo>
                    <a:lnTo>
                      <a:pt x="0" y="24"/>
                    </a:lnTo>
                    <a:lnTo>
                      <a:pt x="64" y="64"/>
                    </a:lnTo>
                    <a:lnTo>
                      <a:pt x="88"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6" name="Freeform 104"/>
              <p:cNvSpPr>
                <a:spLocks/>
              </p:cNvSpPr>
              <p:nvPr/>
            </p:nvSpPr>
            <p:spPr bwMode="auto">
              <a:xfrm>
                <a:off x="1872" y="2168"/>
                <a:ext cx="80" cy="64"/>
              </a:xfrm>
              <a:custGeom>
                <a:avLst/>
                <a:gdLst>
                  <a:gd name="T0" fmla="*/ 80 w 80"/>
                  <a:gd name="T1" fmla="*/ 40 h 64"/>
                  <a:gd name="T2" fmla="*/ 24 w 80"/>
                  <a:gd name="T3" fmla="*/ 0 h 64"/>
                  <a:gd name="T4" fmla="*/ 0 w 80"/>
                  <a:gd name="T5" fmla="*/ 24 h 64"/>
                  <a:gd name="T6" fmla="*/ 56 w 80"/>
                  <a:gd name="T7" fmla="*/ 64 h 64"/>
                  <a:gd name="T8" fmla="*/ 80 w 80"/>
                  <a:gd name="T9" fmla="*/ 4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80" y="40"/>
                    </a:moveTo>
                    <a:lnTo>
                      <a:pt x="24" y="0"/>
                    </a:lnTo>
                    <a:lnTo>
                      <a:pt x="0" y="24"/>
                    </a:lnTo>
                    <a:lnTo>
                      <a:pt x="56" y="64"/>
                    </a:lnTo>
                    <a:lnTo>
                      <a:pt x="8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7" name="Freeform 105"/>
              <p:cNvSpPr>
                <a:spLocks/>
              </p:cNvSpPr>
              <p:nvPr/>
            </p:nvSpPr>
            <p:spPr bwMode="auto">
              <a:xfrm>
                <a:off x="1760" y="2080"/>
                <a:ext cx="80" cy="64"/>
              </a:xfrm>
              <a:custGeom>
                <a:avLst/>
                <a:gdLst>
                  <a:gd name="T0" fmla="*/ 80 w 80"/>
                  <a:gd name="T1" fmla="*/ 40 h 64"/>
                  <a:gd name="T2" fmla="*/ 24 w 80"/>
                  <a:gd name="T3" fmla="*/ 0 h 64"/>
                  <a:gd name="T4" fmla="*/ 0 w 80"/>
                  <a:gd name="T5" fmla="*/ 24 h 64"/>
                  <a:gd name="T6" fmla="*/ 56 w 80"/>
                  <a:gd name="T7" fmla="*/ 64 h 64"/>
                  <a:gd name="T8" fmla="*/ 80 w 80"/>
                  <a:gd name="T9" fmla="*/ 4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80" y="40"/>
                    </a:moveTo>
                    <a:lnTo>
                      <a:pt x="24" y="0"/>
                    </a:lnTo>
                    <a:lnTo>
                      <a:pt x="0" y="24"/>
                    </a:lnTo>
                    <a:lnTo>
                      <a:pt x="56" y="64"/>
                    </a:lnTo>
                    <a:lnTo>
                      <a:pt x="8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8" name="Freeform 106"/>
              <p:cNvSpPr>
                <a:spLocks/>
              </p:cNvSpPr>
              <p:nvPr/>
            </p:nvSpPr>
            <p:spPr bwMode="auto">
              <a:xfrm>
                <a:off x="1640" y="1992"/>
                <a:ext cx="88" cy="72"/>
              </a:xfrm>
              <a:custGeom>
                <a:avLst/>
                <a:gdLst>
                  <a:gd name="T0" fmla="*/ 88 w 88"/>
                  <a:gd name="T1" fmla="*/ 48 h 72"/>
                  <a:gd name="T2" fmla="*/ 24 w 88"/>
                  <a:gd name="T3" fmla="*/ 0 h 72"/>
                  <a:gd name="T4" fmla="*/ 0 w 88"/>
                  <a:gd name="T5" fmla="*/ 24 h 72"/>
                  <a:gd name="T6" fmla="*/ 64 w 88"/>
                  <a:gd name="T7" fmla="*/ 72 h 72"/>
                  <a:gd name="T8" fmla="*/ 88 w 88"/>
                  <a:gd name="T9" fmla="*/ 48 h 72"/>
                  <a:gd name="T10" fmla="*/ 0 60000 65536"/>
                  <a:gd name="T11" fmla="*/ 0 60000 65536"/>
                  <a:gd name="T12" fmla="*/ 0 60000 65536"/>
                  <a:gd name="T13" fmla="*/ 0 60000 65536"/>
                  <a:gd name="T14" fmla="*/ 0 60000 65536"/>
                  <a:gd name="T15" fmla="*/ 0 w 88"/>
                  <a:gd name="T16" fmla="*/ 0 h 72"/>
                  <a:gd name="T17" fmla="*/ 88 w 88"/>
                  <a:gd name="T18" fmla="*/ 72 h 72"/>
                </a:gdLst>
                <a:ahLst/>
                <a:cxnLst>
                  <a:cxn ang="T10">
                    <a:pos x="T0" y="T1"/>
                  </a:cxn>
                  <a:cxn ang="T11">
                    <a:pos x="T2" y="T3"/>
                  </a:cxn>
                  <a:cxn ang="T12">
                    <a:pos x="T4" y="T5"/>
                  </a:cxn>
                  <a:cxn ang="T13">
                    <a:pos x="T6" y="T7"/>
                  </a:cxn>
                  <a:cxn ang="T14">
                    <a:pos x="T8" y="T9"/>
                  </a:cxn>
                </a:cxnLst>
                <a:rect l="T15" t="T16" r="T17" b="T18"/>
                <a:pathLst>
                  <a:path w="88" h="72">
                    <a:moveTo>
                      <a:pt x="88" y="48"/>
                    </a:moveTo>
                    <a:lnTo>
                      <a:pt x="24" y="0"/>
                    </a:lnTo>
                    <a:lnTo>
                      <a:pt x="0" y="24"/>
                    </a:lnTo>
                    <a:lnTo>
                      <a:pt x="64" y="72"/>
                    </a:lnTo>
                    <a:lnTo>
                      <a:pt x="88" y="48"/>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9" name="Freeform 107"/>
              <p:cNvSpPr>
                <a:spLocks/>
              </p:cNvSpPr>
              <p:nvPr/>
            </p:nvSpPr>
            <p:spPr bwMode="auto">
              <a:xfrm>
                <a:off x="1528" y="1904"/>
                <a:ext cx="80" cy="72"/>
              </a:xfrm>
              <a:custGeom>
                <a:avLst/>
                <a:gdLst>
                  <a:gd name="T0" fmla="*/ 80 w 80"/>
                  <a:gd name="T1" fmla="*/ 48 h 72"/>
                  <a:gd name="T2" fmla="*/ 24 w 80"/>
                  <a:gd name="T3" fmla="*/ 0 h 72"/>
                  <a:gd name="T4" fmla="*/ 0 w 80"/>
                  <a:gd name="T5" fmla="*/ 24 h 72"/>
                  <a:gd name="T6" fmla="*/ 56 w 80"/>
                  <a:gd name="T7" fmla="*/ 72 h 72"/>
                  <a:gd name="T8" fmla="*/ 80 w 80"/>
                  <a:gd name="T9" fmla="*/ 48 h 72"/>
                  <a:gd name="T10" fmla="*/ 0 60000 65536"/>
                  <a:gd name="T11" fmla="*/ 0 60000 65536"/>
                  <a:gd name="T12" fmla="*/ 0 60000 65536"/>
                  <a:gd name="T13" fmla="*/ 0 60000 65536"/>
                  <a:gd name="T14" fmla="*/ 0 60000 65536"/>
                  <a:gd name="T15" fmla="*/ 0 w 80"/>
                  <a:gd name="T16" fmla="*/ 0 h 72"/>
                  <a:gd name="T17" fmla="*/ 80 w 80"/>
                  <a:gd name="T18" fmla="*/ 72 h 72"/>
                </a:gdLst>
                <a:ahLst/>
                <a:cxnLst>
                  <a:cxn ang="T10">
                    <a:pos x="T0" y="T1"/>
                  </a:cxn>
                  <a:cxn ang="T11">
                    <a:pos x="T2" y="T3"/>
                  </a:cxn>
                  <a:cxn ang="T12">
                    <a:pos x="T4" y="T5"/>
                  </a:cxn>
                  <a:cxn ang="T13">
                    <a:pos x="T6" y="T7"/>
                  </a:cxn>
                  <a:cxn ang="T14">
                    <a:pos x="T8" y="T9"/>
                  </a:cxn>
                </a:cxnLst>
                <a:rect l="T15" t="T16" r="T17" b="T18"/>
                <a:pathLst>
                  <a:path w="80" h="72">
                    <a:moveTo>
                      <a:pt x="80" y="48"/>
                    </a:moveTo>
                    <a:lnTo>
                      <a:pt x="24" y="0"/>
                    </a:lnTo>
                    <a:lnTo>
                      <a:pt x="0" y="24"/>
                    </a:lnTo>
                    <a:lnTo>
                      <a:pt x="56" y="72"/>
                    </a:lnTo>
                    <a:lnTo>
                      <a:pt x="80" y="48"/>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0" name="Freeform 108"/>
              <p:cNvSpPr>
                <a:spLocks/>
              </p:cNvSpPr>
              <p:nvPr/>
            </p:nvSpPr>
            <p:spPr bwMode="auto">
              <a:xfrm>
                <a:off x="1416" y="1824"/>
                <a:ext cx="80" cy="64"/>
              </a:xfrm>
              <a:custGeom>
                <a:avLst/>
                <a:gdLst>
                  <a:gd name="T0" fmla="*/ 80 w 80"/>
                  <a:gd name="T1" fmla="*/ 40 h 64"/>
                  <a:gd name="T2" fmla="*/ 24 w 80"/>
                  <a:gd name="T3" fmla="*/ 0 h 64"/>
                  <a:gd name="T4" fmla="*/ 0 w 80"/>
                  <a:gd name="T5" fmla="*/ 24 h 64"/>
                  <a:gd name="T6" fmla="*/ 56 w 80"/>
                  <a:gd name="T7" fmla="*/ 64 h 64"/>
                  <a:gd name="T8" fmla="*/ 80 w 80"/>
                  <a:gd name="T9" fmla="*/ 4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80" y="40"/>
                    </a:moveTo>
                    <a:lnTo>
                      <a:pt x="24" y="0"/>
                    </a:lnTo>
                    <a:lnTo>
                      <a:pt x="0" y="24"/>
                    </a:lnTo>
                    <a:lnTo>
                      <a:pt x="56" y="64"/>
                    </a:lnTo>
                    <a:lnTo>
                      <a:pt x="8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1" name="Freeform 109"/>
              <p:cNvSpPr>
                <a:spLocks/>
              </p:cNvSpPr>
              <p:nvPr/>
            </p:nvSpPr>
            <p:spPr bwMode="auto">
              <a:xfrm>
                <a:off x="1296" y="1736"/>
                <a:ext cx="80" cy="64"/>
              </a:xfrm>
              <a:custGeom>
                <a:avLst/>
                <a:gdLst>
                  <a:gd name="T0" fmla="*/ 80 w 80"/>
                  <a:gd name="T1" fmla="*/ 40 h 64"/>
                  <a:gd name="T2" fmla="*/ 24 w 80"/>
                  <a:gd name="T3" fmla="*/ 0 h 64"/>
                  <a:gd name="T4" fmla="*/ 0 w 80"/>
                  <a:gd name="T5" fmla="*/ 24 h 64"/>
                  <a:gd name="T6" fmla="*/ 56 w 80"/>
                  <a:gd name="T7" fmla="*/ 64 h 64"/>
                  <a:gd name="T8" fmla="*/ 80 w 80"/>
                  <a:gd name="T9" fmla="*/ 4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80" y="40"/>
                    </a:moveTo>
                    <a:lnTo>
                      <a:pt x="24" y="0"/>
                    </a:lnTo>
                    <a:lnTo>
                      <a:pt x="0" y="24"/>
                    </a:lnTo>
                    <a:lnTo>
                      <a:pt x="56" y="64"/>
                    </a:lnTo>
                    <a:lnTo>
                      <a:pt x="8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2" name="Freeform 110"/>
              <p:cNvSpPr>
                <a:spLocks/>
              </p:cNvSpPr>
              <p:nvPr/>
            </p:nvSpPr>
            <p:spPr bwMode="auto">
              <a:xfrm>
                <a:off x="1184" y="1648"/>
                <a:ext cx="80" cy="64"/>
              </a:xfrm>
              <a:custGeom>
                <a:avLst/>
                <a:gdLst>
                  <a:gd name="T0" fmla="*/ 80 w 80"/>
                  <a:gd name="T1" fmla="*/ 40 h 64"/>
                  <a:gd name="T2" fmla="*/ 24 w 80"/>
                  <a:gd name="T3" fmla="*/ 0 h 64"/>
                  <a:gd name="T4" fmla="*/ 0 w 80"/>
                  <a:gd name="T5" fmla="*/ 24 h 64"/>
                  <a:gd name="T6" fmla="*/ 56 w 80"/>
                  <a:gd name="T7" fmla="*/ 64 h 64"/>
                  <a:gd name="T8" fmla="*/ 80 w 80"/>
                  <a:gd name="T9" fmla="*/ 4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80" y="40"/>
                    </a:moveTo>
                    <a:lnTo>
                      <a:pt x="24" y="0"/>
                    </a:lnTo>
                    <a:lnTo>
                      <a:pt x="0" y="24"/>
                    </a:lnTo>
                    <a:lnTo>
                      <a:pt x="56" y="64"/>
                    </a:lnTo>
                    <a:lnTo>
                      <a:pt x="8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3" name="Freeform 111"/>
              <p:cNvSpPr>
                <a:spLocks/>
              </p:cNvSpPr>
              <p:nvPr/>
            </p:nvSpPr>
            <p:spPr bwMode="auto">
              <a:xfrm>
                <a:off x="1072" y="1560"/>
                <a:ext cx="80" cy="64"/>
              </a:xfrm>
              <a:custGeom>
                <a:avLst/>
                <a:gdLst>
                  <a:gd name="T0" fmla="*/ 80 w 80"/>
                  <a:gd name="T1" fmla="*/ 40 h 64"/>
                  <a:gd name="T2" fmla="*/ 24 w 80"/>
                  <a:gd name="T3" fmla="*/ 0 h 64"/>
                  <a:gd name="T4" fmla="*/ 0 w 80"/>
                  <a:gd name="T5" fmla="*/ 24 h 64"/>
                  <a:gd name="T6" fmla="*/ 56 w 80"/>
                  <a:gd name="T7" fmla="*/ 64 h 64"/>
                  <a:gd name="T8" fmla="*/ 80 w 80"/>
                  <a:gd name="T9" fmla="*/ 4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80" y="40"/>
                    </a:moveTo>
                    <a:lnTo>
                      <a:pt x="24" y="0"/>
                    </a:lnTo>
                    <a:lnTo>
                      <a:pt x="0" y="24"/>
                    </a:lnTo>
                    <a:lnTo>
                      <a:pt x="56" y="64"/>
                    </a:lnTo>
                    <a:lnTo>
                      <a:pt x="8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4" name="Freeform 112"/>
              <p:cNvSpPr>
                <a:spLocks/>
              </p:cNvSpPr>
              <p:nvPr/>
            </p:nvSpPr>
            <p:spPr bwMode="auto">
              <a:xfrm>
                <a:off x="952" y="1472"/>
                <a:ext cx="80" cy="72"/>
              </a:xfrm>
              <a:custGeom>
                <a:avLst/>
                <a:gdLst>
                  <a:gd name="T0" fmla="*/ 80 w 80"/>
                  <a:gd name="T1" fmla="*/ 48 h 72"/>
                  <a:gd name="T2" fmla="*/ 24 w 80"/>
                  <a:gd name="T3" fmla="*/ 0 h 72"/>
                  <a:gd name="T4" fmla="*/ 0 w 80"/>
                  <a:gd name="T5" fmla="*/ 24 h 72"/>
                  <a:gd name="T6" fmla="*/ 56 w 80"/>
                  <a:gd name="T7" fmla="*/ 72 h 72"/>
                  <a:gd name="T8" fmla="*/ 80 w 80"/>
                  <a:gd name="T9" fmla="*/ 48 h 72"/>
                  <a:gd name="T10" fmla="*/ 0 60000 65536"/>
                  <a:gd name="T11" fmla="*/ 0 60000 65536"/>
                  <a:gd name="T12" fmla="*/ 0 60000 65536"/>
                  <a:gd name="T13" fmla="*/ 0 60000 65536"/>
                  <a:gd name="T14" fmla="*/ 0 60000 65536"/>
                  <a:gd name="T15" fmla="*/ 0 w 80"/>
                  <a:gd name="T16" fmla="*/ 0 h 72"/>
                  <a:gd name="T17" fmla="*/ 80 w 80"/>
                  <a:gd name="T18" fmla="*/ 72 h 72"/>
                </a:gdLst>
                <a:ahLst/>
                <a:cxnLst>
                  <a:cxn ang="T10">
                    <a:pos x="T0" y="T1"/>
                  </a:cxn>
                  <a:cxn ang="T11">
                    <a:pos x="T2" y="T3"/>
                  </a:cxn>
                  <a:cxn ang="T12">
                    <a:pos x="T4" y="T5"/>
                  </a:cxn>
                  <a:cxn ang="T13">
                    <a:pos x="T6" y="T7"/>
                  </a:cxn>
                  <a:cxn ang="T14">
                    <a:pos x="T8" y="T9"/>
                  </a:cxn>
                </a:cxnLst>
                <a:rect l="T15" t="T16" r="T17" b="T18"/>
                <a:pathLst>
                  <a:path w="80" h="72">
                    <a:moveTo>
                      <a:pt x="80" y="48"/>
                    </a:moveTo>
                    <a:lnTo>
                      <a:pt x="24" y="0"/>
                    </a:lnTo>
                    <a:lnTo>
                      <a:pt x="0" y="24"/>
                    </a:lnTo>
                    <a:lnTo>
                      <a:pt x="56" y="72"/>
                    </a:lnTo>
                    <a:lnTo>
                      <a:pt x="80" y="48"/>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5" name="Freeform 113"/>
              <p:cNvSpPr>
                <a:spLocks/>
              </p:cNvSpPr>
              <p:nvPr/>
            </p:nvSpPr>
            <p:spPr bwMode="auto">
              <a:xfrm>
                <a:off x="840" y="1384"/>
                <a:ext cx="80" cy="72"/>
              </a:xfrm>
              <a:custGeom>
                <a:avLst/>
                <a:gdLst>
                  <a:gd name="T0" fmla="*/ 80 w 80"/>
                  <a:gd name="T1" fmla="*/ 48 h 72"/>
                  <a:gd name="T2" fmla="*/ 24 w 80"/>
                  <a:gd name="T3" fmla="*/ 0 h 72"/>
                  <a:gd name="T4" fmla="*/ 0 w 80"/>
                  <a:gd name="T5" fmla="*/ 24 h 72"/>
                  <a:gd name="T6" fmla="*/ 56 w 80"/>
                  <a:gd name="T7" fmla="*/ 72 h 72"/>
                  <a:gd name="T8" fmla="*/ 80 w 80"/>
                  <a:gd name="T9" fmla="*/ 48 h 72"/>
                  <a:gd name="T10" fmla="*/ 0 60000 65536"/>
                  <a:gd name="T11" fmla="*/ 0 60000 65536"/>
                  <a:gd name="T12" fmla="*/ 0 60000 65536"/>
                  <a:gd name="T13" fmla="*/ 0 60000 65536"/>
                  <a:gd name="T14" fmla="*/ 0 60000 65536"/>
                  <a:gd name="T15" fmla="*/ 0 w 80"/>
                  <a:gd name="T16" fmla="*/ 0 h 72"/>
                  <a:gd name="T17" fmla="*/ 80 w 80"/>
                  <a:gd name="T18" fmla="*/ 72 h 72"/>
                </a:gdLst>
                <a:ahLst/>
                <a:cxnLst>
                  <a:cxn ang="T10">
                    <a:pos x="T0" y="T1"/>
                  </a:cxn>
                  <a:cxn ang="T11">
                    <a:pos x="T2" y="T3"/>
                  </a:cxn>
                  <a:cxn ang="T12">
                    <a:pos x="T4" y="T5"/>
                  </a:cxn>
                  <a:cxn ang="T13">
                    <a:pos x="T6" y="T7"/>
                  </a:cxn>
                  <a:cxn ang="T14">
                    <a:pos x="T8" y="T9"/>
                  </a:cxn>
                </a:cxnLst>
                <a:rect l="T15" t="T16" r="T17" b="T18"/>
                <a:pathLst>
                  <a:path w="80" h="72">
                    <a:moveTo>
                      <a:pt x="80" y="48"/>
                    </a:moveTo>
                    <a:lnTo>
                      <a:pt x="24" y="0"/>
                    </a:lnTo>
                    <a:lnTo>
                      <a:pt x="0" y="24"/>
                    </a:lnTo>
                    <a:lnTo>
                      <a:pt x="56" y="72"/>
                    </a:lnTo>
                    <a:lnTo>
                      <a:pt x="80" y="48"/>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6" name="Freeform 114"/>
              <p:cNvSpPr>
                <a:spLocks/>
              </p:cNvSpPr>
              <p:nvPr/>
            </p:nvSpPr>
            <p:spPr bwMode="auto">
              <a:xfrm>
                <a:off x="728" y="1296"/>
                <a:ext cx="80" cy="72"/>
              </a:xfrm>
              <a:custGeom>
                <a:avLst/>
                <a:gdLst>
                  <a:gd name="T0" fmla="*/ 80 w 80"/>
                  <a:gd name="T1" fmla="*/ 48 h 72"/>
                  <a:gd name="T2" fmla="*/ 24 w 80"/>
                  <a:gd name="T3" fmla="*/ 0 h 72"/>
                  <a:gd name="T4" fmla="*/ 0 w 80"/>
                  <a:gd name="T5" fmla="*/ 24 h 72"/>
                  <a:gd name="T6" fmla="*/ 56 w 80"/>
                  <a:gd name="T7" fmla="*/ 72 h 72"/>
                  <a:gd name="T8" fmla="*/ 80 w 80"/>
                  <a:gd name="T9" fmla="*/ 48 h 72"/>
                  <a:gd name="T10" fmla="*/ 0 60000 65536"/>
                  <a:gd name="T11" fmla="*/ 0 60000 65536"/>
                  <a:gd name="T12" fmla="*/ 0 60000 65536"/>
                  <a:gd name="T13" fmla="*/ 0 60000 65536"/>
                  <a:gd name="T14" fmla="*/ 0 60000 65536"/>
                  <a:gd name="T15" fmla="*/ 0 w 80"/>
                  <a:gd name="T16" fmla="*/ 0 h 72"/>
                  <a:gd name="T17" fmla="*/ 80 w 80"/>
                  <a:gd name="T18" fmla="*/ 72 h 72"/>
                </a:gdLst>
                <a:ahLst/>
                <a:cxnLst>
                  <a:cxn ang="T10">
                    <a:pos x="T0" y="T1"/>
                  </a:cxn>
                  <a:cxn ang="T11">
                    <a:pos x="T2" y="T3"/>
                  </a:cxn>
                  <a:cxn ang="T12">
                    <a:pos x="T4" y="T5"/>
                  </a:cxn>
                  <a:cxn ang="T13">
                    <a:pos x="T6" y="T7"/>
                  </a:cxn>
                  <a:cxn ang="T14">
                    <a:pos x="T8" y="T9"/>
                  </a:cxn>
                </a:cxnLst>
                <a:rect l="T15" t="T16" r="T17" b="T18"/>
                <a:pathLst>
                  <a:path w="80" h="72">
                    <a:moveTo>
                      <a:pt x="80" y="48"/>
                    </a:moveTo>
                    <a:lnTo>
                      <a:pt x="24" y="0"/>
                    </a:lnTo>
                    <a:lnTo>
                      <a:pt x="0" y="24"/>
                    </a:lnTo>
                    <a:lnTo>
                      <a:pt x="56" y="72"/>
                    </a:lnTo>
                    <a:lnTo>
                      <a:pt x="80" y="48"/>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7" name="Freeform 115"/>
              <p:cNvSpPr>
                <a:spLocks/>
              </p:cNvSpPr>
              <p:nvPr/>
            </p:nvSpPr>
            <p:spPr bwMode="auto">
              <a:xfrm>
                <a:off x="608" y="1216"/>
                <a:ext cx="80" cy="64"/>
              </a:xfrm>
              <a:custGeom>
                <a:avLst/>
                <a:gdLst>
                  <a:gd name="T0" fmla="*/ 80 w 80"/>
                  <a:gd name="T1" fmla="*/ 40 h 64"/>
                  <a:gd name="T2" fmla="*/ 24 w 80"/>
                  <a:gd name="T3" fmla="*/ 0 h 64"/>
                  <a:gd name="T4" fmla="*/ 0 w 80"/>
                  <a:gd name="T5" fmla="*/ 24 h 64"/>
                  <a:gd name="T6" fmla="*/ 56 w 80"/>
                  <a:gd name="T7" fmla="*/ 64 h 64"/>
                  <a:gd name="T8" fmla="*/ 80 w 80"/>
                  <a:gd name="T9" fmla="*/ 40 h 64"/>
                  <a:gd name="T10" fmla="*/ 0 60000 65536"/>
                  <a:gd name="T11" fmla="*/ 0 60000 65536"/>
                  <a:gd name="T12" fmla="*/ 0 60000 65536"/>
                  <a:gd name="T13" fmla="*/ 0 60000 65536"/>
                  <a:gd name="T14" fmla="*/ 0 60000 65536"/>
                  <a:gd name="T15" fmla="*/ 0 w 80"/>
                  <a:gd name="T16" fmla="*/ 0 h 64"/>
                  <a:gd name="T17" fmla="*/ 80 w 80"/>
                  <a:gd name="T18" fmla="*/ 64 h 64"/>
                </a:gdLst>
                <a:ahLst/>
                <a:cxnLst>
                  <a:cxn ang="T10">
                    <a:pos x="T0" y="T1"/>
                  </a:cxn>
                  <a:cxn ang="T11">
                    <a:pos x="T2" y="T3"/>
                  </a:cxn>
                  <a:cxn ang="T12">
                    <a:pos x="T4" y="T5"/>
                  </a:cxn>
                  <a:cxn ang="T13">
                    <a:pos x="T6" y="T7"/>
                  </a:cxn>
                  <a:cxn ang="T14">
                    <a:pos x="T8" y="T9"/>
                  </a:cxn>
                </a:cxnLst>
                <a:rect l="T15" t="T16" r="T17" b="T18"/>
                <a:pathLst>
                  <a:path w="80" h="64">
                    <a:moveTo>
                      <a:pt x="80" y="40"/>
                    </a:moveTo>
                    <a:lnTo>
                      <a:pt x="24" y="0"/>
                    </a:lnTo>
                    <a:lnTo>
                      <a:pt x="0" y="24"/>
                    </a:lnTo>
                    <a:lnTo>
                      <a:pt x="56" y="64"/>
                    </a:lnTo>
                    <a:lnTo>
                      <a:pt x="80" y="40"/>
                    </a:lnTo>
                    <a:close/>
                  </a:path>
                </a:pathLst>
              </a:cu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131" name="Group 120"/>
            <p:cNvGrpSpPr>
              <a:grpSpLocks/>
            </p:cNvGrpSpPr>
            <p:nvPr/>
          </p:nvGrpSpPr>
          <p:grpSpPr bwMode="auto">
            <a:xfrm>
              <a:off x="1264" y="2536"/>
              <a:ext cx="976" cy="328"/>
              <a:chOff x="1264" y="2536"/>
              <a:chExt cx="976" cy="328"/>
            </a:xfrm>
          </p:grpSpPr>
          <p:sp>
            <p:nvSpPr>
              <p:cNvPr id="3139" name="Freeform 117"/>
              <p:cNvSpPr>
                <a:spLocks/>
              </p:cNvSpPr>
              <p:nvPr/>
            </p:nvSpPr>
            <p:spPr bwMode="auto">
              <a:xfrm>
                <a:off x="1264" y="2808"/>
                <a:ext cx="96" cy="56"/>
              </a:xfrm>
              <a:custGeom>
                <a:avLst/>
                <a:gdLst>
                  <a:gd name="T0" fmla="*/ 0 w 96"/>
                  <a:gd name="T1" fmla="*/ 56 h 56"/>
                  <a:gd name="T2" fmla="*/ 72 w 96"/>
                  <a:gd name="T3" fmla="*/ 0 h 56"/>
                  <a:gd name="T4" fmla="*/ 56 w 96"/>
                  <a:gd name="T5" fmla="*/ 40 h 56"/>
                  <a:gd name="T6" fmla="*/ 96 w 96"/>
                  <a:gd name="T7" fmla="*/ 56 h 56"/>
                  <a:gd name="T8" fmla="*/ 0 w 96"/>
                  <a:gd name="T9" fmla="*/ 56 h 56"/>
                  <a:gd name="T10" fmla="*/ 0 60000 65536"/>
                  <a:gd name="T11" fmla="*/ 0 60000 65536"/>
                  <a:gd name="T12" fmla="*/ 0 60000 65536"/>
                  <a:gd name="T13" fmla="*/ 0 60000 65536"/>
                  <a:gd name="T14" fmla="*/ 0 60000 65536"/>
                  <a:gd name="T15" fmla="*/ 0 w 96"/>
                  <a:gd name="T16" fmla="*/ 0 h 56"/>
                  <a:gd name="T17" fmla="*/ 96 w 96"/>
                  <a:gd name="T18" fmla="*/ 56 h 56"/>
                </a:gdLst>
                <a:ahLst/>
                <a:cxnLst>
                  <a:cxn ang="T10">
                    <a:pos x="T0" y="T1"/>
                  </a:cxn>
                  <a:cxn ang="T11">
                    <a:pos x="T2" y="T3"/>
                  </a:cxn>
                  <a:cxn ang="T12">
                    <a:pos x="T4" y="T5"/>
                  </a:cxn>
                  <a:cxn ang="T13">
                    <a:pos x="T6" y="T7"/>
                  </a:cxn>
                  <a:cxn ang="T14">
                    <a:pos x="T8" y="T9"/>
                  </a:cxn>
                </a:cxnLst>
                <a:rect l="T15" t="T16" r="T17" b="T18"/>
                <a:pathLst>
                  <a:path w="96" h="56">
                    <a:moveTo>
                      <a:pt x="0" y="56"/>
                    </a:moveTo>
                    <a:lnTo>
                      <a:pt x="72" y="0"/>
                    </a:lnTo>
                    <a:lnTo>
                      <a:pt x="56" y="40"/>
                    </a:lnTo>
                    <a:lnTo>
                      <a:pt x="96" y="56"/>
                    </a:lnTo>
                    <a:lnTo>
                      <a:pt x="0" y="56"/>
                    </a:lnTo>
                    <a:close/>
                  </a:path>
                </a:pathLst>
              </a:custGeom>
              <a:solidFill>
                <a:srgbClr val="000000"/>
              </a:solidFill>
              <a:ln w="12700">
                <a:solidFill>
                  <a:srgbClr val="000000"/>
                </a:solidFill>
                <a:round/>
                <a:headEnd/>
                <a:tailEnd/>
              </a:ln>
            </p:spPr>
            <p:txBody>
              <a:bodyPr/>
              <a:lstStyle/>
              <a:p>
                <a:endParaRPr lang="en-US"/>
              </a:p>
            </p:txBody>
          </p:sp>
          <p:sp>
            <p:nvSpPr>
              <p:cNvPr id="3140" name="Freeform 118"/>
              <p:cNvSpPr>
                <a:spLocks/>
              </p:cNvSpPr>
              <p:nvPr/>
            </p:nvSpPr>
            <p:spPr bwMode="auto">
              <a:xfrm>
                <a:off x="2144" y="2536"/>
                <a:ext cx="96" cy="56"/>
              </a:xfrm>
              <a:custGeom>
                <a:avLst/>
                <a:gdLst>
                  <a:gd name="T0" fmla="*/ 96 w 96"/>
                  <a:gd name="T1" fmla="*/ 0 h 56"/>
                  <a:gd name="T2" fmla="*/ 24 w 96"/>
                  <a:gd name="T3" fmla="*/ 56 h 56"/>
                  <a:gd name="T4" fmla="*/ 40 w 96"/>
                  <a:gd name="T5" fmla="*/ 16 h 56"/>
                  <a:gd name="T6" fmla="*/ 0 w 96"/>
                  <a:gd name="T7" fmla="*/ 0 h 56"/>
                  <a:gd name="T8" fmla="*/ 96 w 96"/>
                  <a:gd name="T9" fmla="*/ 0 h 56"/>
                  <a:gd name="T10" fmla="*/ 0 60000 65536"/>
                  <a:gd name="T11" fmla="*/ 0 60000 65536"/>
                  <a:gd name="T12" fmla="*/ 0 60000 65536"/>
                  <a:gd name="T13" fmla="*/ 0 60000 65536"/>
                  <a:gd name="T14" fmla="*/ 0 60000 65536"/>
                  <a:gd name="T15" fmla="*/ 0 w 96"/>
                  <a:gd name="T16" fmla="*/ 0 h 56"/>
                  <a:gd name="T17" fmla="*/ 96 w 96"/>
                  <a:gd name="T18" fmla="*/ 56 h 56"/>
                </a:gdLst>
                <a:ahLst/>
                <a:cxnLst>
                  <a:cxn ang="T10">
                    <a:pos x="T0" y="T1"/>
                  </a:cxn>
                  <a:cxn ang="T11">
                    <a:pos x="T2" y="T3"/>
                  </a:cxn>
                  <a:cxn ang="T12">
                    <a:pos x="T4" y="T5"/>
                  </a:cxn>
                  <a:cxn ang="T13">
                    <a:pos x="T6" y="T7"/>
                  </a:cxn>
                  <a:cxn ang="T14">
                    <a:pos x="T8" y="T9"/>
                  </a:cxn>
                </a:cxnLst>
                <a:rect l="T15" t="T16" r="T17" b="T18"/>
                <a:pathLst>
                  <a:path w="96" h="56">
                    <a:moveTo>
                      <a:pt x="96" y="0"/>
                    </a:moveTo>
                    <a:lnTo>
                      <a:pt x="24" y="56"/>
                    </a:lnTo>
                    <a:lnTo>
                      <a:pt x="40" y="16"/>
                    </a:lnTo>
                    <a:lnTo>
                      <a:pt x="0" y="0"/>
                    </a:lnTo>
                    <a:lnTo>
                      <a:pt x="96" y="0"/>
                    </a:lnTo>
                    <a:close/>
                  </a:path>
                </a:pathLst>
              </a:custGeom>
              <a:solidFill>
                <a:srgbClr val="000000"/>
              </a:solidFill>
              <a:ln w="12700">
                <a:solidFill>
                  <a:srgbClr val="000000"/>
                </a:solidFill>
                <a:round/>
                <a:headEnd/>
                <a:tailEnd/>
              </a:ln>
            </p:spPr>
            <p:txBody>
              <a:bodyPr/>
              <a:lstStyle/>
              <a:p>
                <a:endParaRPr lang="en-US"/>
              </a:p>
            </p:txBody>
          </p:sp>
          <p:sp>
            <p:nvSpPr>
              <p:cNvPr id="3141" name="Line 119"/>
              <p:cNvSpPr>
                <a:spLocks noChangeShapeType="1"/>
              </p:cNvSpPr>
              <p:nvPr/>
            </p:nvSpPr>
            <p:spPr bwMode="auto">
              <a:xfrm flipV="1">
                <a:off x="1320" y="2552"/>
                <a:ext cx="864" cy="296"/>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32" name="Rectangle 121"/>
            <p:cNvSpPr>
              <a:spLocks noChangeArrowheads="1"/>
            </p:cNvSpPr>
            <p:nvPr/>
          </p:nvSpPr>
          <p:spPr bwMode="auto">
            <a:xfrm>
              <a:off x="1752" y="2552"/>
              <a:ext cx="128" cy="2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3133" name="Rectangle 122"/>
            <p:cNvSpPr>
              <a:spLocks noChangeArrowheads="1"/>
            </p:cNvSpPr>
            <p:nvPr/>
          </p:nvSpPr>
          <p:spPr bwMode="auto">
            <a:xfrm>
              <a:off x="1752" y="2552"/>
              <a:ext cx="11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i="1">
                  <a:solidFill>
                    <a:srgbClr val="000000"/>
                  </a:solidFill>
                  <a:latin typeface="Arial Rounded MT Bold" pitchFamily="34" charset="0"/>
                </a:rPr>
                <a:t>a</a:t>
              </a:r>
              <a:endParaRPr lang="en-US" altLang="en-US" i="1"/>
            </a:p>
          </p:txBody>
        </p:sp>
        <p:grpSp>
          <p:nvGrpSpPr>
            <p:cNvPr id="3134" name="Group 125"/>
            <p:cNvGrpSpPr>
              <a:grpSpLocks/>
            </p:cNvGrpSpPr>
            <p:nvPr/>
          </p:nvGrpSpPr>
          <p:grpSpPr bwMode="auto">
            <a:xfrm>
              <a:off x="1272" y="2328"/>
              <a:ext cx="304" cy="440"/>
              <a:chOff x="1272" y="2328"/>
              <a:chExt cx="304" cy="440"/>
            </a:xfrm>
          </p:grpSpPr>
          <p:sp>
            <p:nvSpPr>
              <p:cNvPr id="3137" name="Freeform 123"/>
              <p:cNvSpPr>
                <a:spLocks/>
              </p:cNvSpPr>
              <p:nvPr/>
            </p:nvSpPr>
            <p:spPr bwMode="auto">
              <a:xfrm>
                <a:off x="1496" y="2328"/>
                <a:ext cx="80" cy="88"/>
              </a:xfrm>
              <a:custGeom>
                <a:avLst/>
                <a:gdLst>
                  <a:gd name="T0" fmla="*/ 80 w 80"/>
                  <a:gd name="T1" fmla="*/ 0 h 88"/>
                  <a:gd name="T2" fmla="*/ 56 w 80"/>
                  <a:gd name="T3" fmla="*/ 88 h 88"/>
                  <a:gd name="T4" fmla="*/ 48 w 80"/>
                  <a:gd name="T5" fmla="*/ 48 h 88"/>
                  <a:gd name="T6" fmla="*/ 0 w 80"/>
                  <a:gd name="T7" fmla="*/ 56 h 88"/>
                  <a:gd name="T8" fmla="*/ 80 w 80"/>
                  <a:gd name="T9" fmla="*/ 0 h 88"/>
                  <a:gd name="T10" fmla="*/ 0 60000 65536"/>
                  <a:gd name="T11" fmla="*/ 0 60000 65536"/>
                  <a:gd name="T12" fmla="*/ 0 60000 65536"/>
                  <a:gd name="T13" fmla="*/ 0 60000 65536"/>
                  <a:gd name="T14" fmla="*/ 0 60000 65536"/>
                  <a:gd name="T15" fmla="*/ 0 w 80"/>
                  <a:gd name="T16" fmla="*/ 0 h 88"/>
                  <a:gd name="T17" fmla="*/ 80 w 80"/>
                  <a:gd name="T18" fmla="*/ 88 h 88"/>
                </a:gdLst>
                <a:ahLst/>
                <a:cxnLst>
                  <a:cxn ang="T10">
                    <a:pos x="T0" y="T1"/>
                  </a:cxn>
                  <a:cxn ang="T11">
                    <a:pos x="T2" y="T3"/>
                  </a:cxn>
                  <a:cxn ang="T12">
                    <a:pos x="T4" y="T5"/>
                  </a:cxn>
                  <a:cxn ang="T13">
                    <a:pos x="T6" y="T7"/>
                  </a:cxn>
                  <a:cxn ang="T14">
                    <a:pos x="T8" y="T9"/>
                  </a:cxn>
                </a:cxnLst>
                <a:rect l="T15" t="T16" r="T17" b="T18"/>
                <a:pathLst>
                  <a:path w="80" h="88">
                    <a:moveTo>
                      <a:pt x="80" y="0"/>
                    </a:moveTo>
                    <a:lnTo>
                      <a:pt x="56" y="88"/>
                    </a:lnTo>
                    <a:lnTo>
                      <a:pt x="48" y="48"/>
                    </a:lnTo>
                    <a:lnTo>
                      <a:pt x="0" y="56"/>
                    </a:lnTo>
                    <a:lnTo>
                      <a:pt x="80" y="0"/>
                    </a:lnTo>
                    <a:close/>
                  </a:path>
                </a:pathLst>
              </a:custGeom>
              <a:solidFill>
                <a:srgbClr val="000000"/>
              </a:solidFill>
              <a:ln w="12700">
                <a:solidFill>
                  <a:srgbClr val="000000"/>
                </a:solidFill>
                <a:round/>
                <a:headEnd/>
                <a:tailEnd/>
              </a:ln>
            </p:spPr>
            <p:txBody>
              <a:bodyPr/>
              <a:lstStyle/>
              <a:p>
                <a:endParaRPr lang="en-US"/>
              </a:p>
            </p:txBody>
          </p:sp>
          <p:sp>
            <p:nvSpPr>
              <p:cNvPr id="3138" name="Line 124"/>
              <p:cNvSpPr>
                <a:spLocks noChangeShapeType="1"/>
              </p:cNvSpPr>
              <p:nvPr/>
            </p:nvSpPr>
            <p:spPr bwMode="auto">
              <a:xfrm flipV="1">
                <a:off x="1272" y="2376"/>
                <a:ext cx="272" cy="39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35" name="Rectangle 126"/>
            <p:cNvSpPr>
              <a:spLocks noChangeArrowheads="1"/>
            </p:cNvSpPr>
            <p:nvPr/>
          </p:nvSpPr>
          <p:spPr bwMode="auto">
            <a:xfrm>
              <a:off x="1368" y="2416"/>
              <a:ext cx="152" cy="2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3136" name="Rectangle 127"/>
            <p:cNvSpPr>
              <a:spLocks noChangeArrowheads="1"/>
            </p:cNvSpPr>
            <p:nvPr/>
          </p:nvSpPr>
          <p:spPr bwMode="auto">
            <a:xfrm>
              <a:off x="1368" y="2416"/>
              <a:ext cx="13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i="1">
                  <a:solidFill>
                    <a:srgbClr val="000000"/>
                  </a:solidFill>
                  <a:latin typeface="Arial Rounded MT Bold" pitchFamily="34" charset="0"/>
                </a:rPr>
                <a:t>R</a:t>
              </a:r>
              <a:endParaRPr lang="en-US" altLang="en-US" i="1"/>
            </a:p>
          </p:txBody>
        </p:sp>
      </p:grpSp>
      <p:grpSp>
        <p:nvGrpSpPr>
          <p:cNvPr id="3082" name="Group 130"/>
          <p:cNvGrpSpPr>
            <a:grpSpLocks/>
          </p:cNvGrpSpPr>
          <p:nvPr/>
        </p:nvGrpSpPr>
        <p:grpSpPr bwMode="auto">
          <a:xfrm>
            <a:off x="203200" y="4162425"/>
            <a:ext cx="5892800" cy="2401888"/>
            <a:chOff x="128" y="2622"/>
            <a:chExt cx="3712" cy="1513"/>
          </a:xfrm>
        </p:grpSpPr>
        <p:sp>
          <p:nvSpPr>
            <p:cNvPr id="3087" name="Rectangle 11"/>
            <p:cNvSpPr>
              <a:spLocks noChangeArrowheads="1"/>
            </p:cNvSpPr>
            <p:nvPr/>
          </p:nvSpPr>
          <p:spPr bwMode="auto">
            <a:xfrm>
              <a:off x="1340" y="3390"/>
              <a:ext cx="296" cy="36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3088" name="Rectangle 12"/>
            <p:cNvSpPr>
              <a:spLocks noChangeArrowheads="1"/>
            </p:cNvSpPr>
            <p:nvPr/>
          </p:nvSpPr>
          <p:spPr bwMode="auto">
            <a:xfrm>
              <a:off x="1774" y="2710"/>
              <a:ext cx="626" cy="560"/>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3089" name="Rectangle 13"/>
            <p:cNvSpPr>
              <a:spLocks noChangeArrowheads="1"/>
            </p:cNvSpPr>
            <p:nvPr/>
          </p:nvSpPr>
          <p:spPr bwMode="auto">
            <a:xfrm>
              <a:off x="1582" y="2710"/>
              <a:ext cx="176" cy="560"/>
            </a:xfrm>
            <a:prstGeom prst="rect">
              <a:avLst/>
            </a:prstGeom>
            <a:solidFill>
              <a:srgbClr val="99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3090" name="Rectangle 14"/>
            <p:cNvSpPr>
              <a:spLocks noChangeArrowheads="1"/>
            </p:cNvSpPr>
            <p:nvPr/>
          </p:nvSpPr>
          <p:spPr bwMode="auto">
            <a:xfrm>
              <a:off x="660" y="3182"/>
              <a:ext cx="359"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3200">
                  <a:solidFill>
                    <a:srgbClr val="000000"/>
                  </a:solidFill>
                  <a:sym typeface="Symbol" pitchFamily="18" charset="2"/>
                </a:rPr>
                <a:t></a:t>
              </a:r>
              <a:r>
                <a:rPr lang="en-US" altLang="en-US">
                  <a:solidFill>
                    <a:srgbClr val="000000"/>
                  </a:solidFill>
                </a:rPr>
                <a:t> = </a:t>
              </a:r>
              <a:endParaRPr lang="en-US" altLang="en-US"/>
            </a:p>
          </p:txBody>
        </p:sp>
        <p:sp>
          <p:nvSpPr>
            <p:cNvPr id="3091" name="Rectangle 15"/>
            <p:cNvSpPr>
              <a:spLocks noChangeArrowheads="1"/>
            </p:cNvSpPr>
            <p:nvPr/>
          </p:nvSpPr>
          <p:spPr bwMode="auto">
            <a:xfrm>
              <a:off x="1400" y="3438"/>
              <a:ext cx="21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i="1">
                  <a:solidFill>
                    <a:srgbClr val="000000"/>
                  </a:solidFill>
                </a:rPr>
                <a:t>a</a:t>
              </a:r>
              <a:r>
                <a:rPr lang="en-US" altLang="en-US" baseline="30000">
                  <a:solidFill>
                    <a:srgbClr val="000000"/>
                  </a:solidFill>
                </a:rPr>
                <a:t>3</a:t>
              </a:r>
              <a:endParaRPr lang="en-US" altLang="en-US" i="1"/>
            </a:p>
          </p:txBody>
        </p:sp>
        <p:sp>
          <p:nvSpPr>
            <p:cNvPr id="3092" name="Rectangle 17"/>
            <p:cNvSpPr>
              <a:spLocks noChangeArrowheads="1"/>
            </p:cNvSpPr>
            <p:nvPr/>
          </p:nvSpPr>
          <p:spPr bwMode="auto">
            <a:xfrm>
              <a:off x="1835" y="2900"/>
              <a:ext cx="48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52.00</a:t>
              </a:r>
            </a:p>
          </p:txBody>
        </p:sp>
        <p:sp>
          <p:nvSpPr>
            <p:cNvPr id="3093" name="Rectangle 18"/>
            <p:cNvSpPr>
              <a:spLocks noChangeArrowheads="1"/>
            </p:cNvSpPr>
            <p:nvPr/>
          </p:nvSpPr>
          <p:spPr bwMode="auto">
            <a:xfrm>
              <a:off x="1638" y="2900"/>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0000"/>
                  </a:solidFill>
                </a:rPr>
                <a:t>2</a:t>
              </a:r>
              <a:endParaRPr lang="en-US" altLang="en-US"/>
            </a:p>
          </p:txBody>
        </p:sp>
        <p:grpSp>
          <p:nvGrpSpPr>
            <p:cNvPr id="3094" name="Group 19"/>
            <p:cNvGrpSpPr>
              <a:grpSpLocks/>
            </p:cNvGrpSpPr>
            <p:nvPr/>
          </p:nvGrpSpPr>
          <p:grpSpPr bwMode="auto">
            <a:xfrm>
              <a:off x="526" y="2622"/>
              <a:ext cx="712" cy="518"/>
              <a:chOff x="665" y="2952"/>
              <a:chExt cx="712" cy="518"/>
            </a:xfrm>
          </p:grpSpPr>
          <p:sp>
            <p:nvSpPr>
              <p:cNvPr id="3123" name="Rectangle 20"/>
              <p:cNvSpPr>
                <a:spLocks noChangeArrowheads="1"/>
              </p:cNvSpPr>
              <p:nvPr/>
            </p:nvSpPr>
            <p:spPr bwMode="auto">
              <a:xfrm>
                <a:off x="745" y="2952"/>
                <a:ext cx="52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9900"/>
                    </a:solidFill>
                  </a:rPr>
                  <a:t>atoms</a:t>
                </a:r>
                <a:endParaRPr lang="en-US" altLang="en-US"/>
              </a:p>
            </p:txBody>
          </p:sp>
          <p:sp>
            <p:nvSpPr>
              <p:cNvPr id="3124" name="Line 21"/>
              <p:cNvSpPr>
                <a:spLocks noChangeShapeType="1"/>
              </p:cNvSpPr>
              <p:nvPr/>
            </p:nvSpPr>
            <p:spPr bwMode="auto">
              <a:xfrm>
                <a:off x="697" y="3216"/>
                <a:ext cx="680" cy="1"/>
              </a:xfrm>
              <a:prstGeom prst="line">
                <a:avLst/>
              </a:prstGeom>
              <a:noFill/>
              <a:ln w="254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5" name="Rectangle 22"/>
              <p:cNvSpPr>
                <a:spLocks noChangeArrowheads="1"/>
              </p:cNvSpPr>
              <p:nvPr/>
            </p:nvSpPr>
            <p:spPr bwMode="auto">
              <a:xfrm>
                <a:off x="665" y="3240"/>
                <a:ext cx="65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9900"/>
                    </a:solidFill>
                  </a:rPr>
                  <a:t>unit cell</a:t>
                </a:r>
                <a:endParaRPr lang="en-US" altLang="en-US"/>
              </a:p>
            </p:txBody>
          </p:sp>
        </p:grpSp>
        <p:grpSp>
          <p:nvGrpSpPr>
            <p:cNvPr id="3095" name="Group 23"/>
            <p:cNvGrpSpPr>
              <a:grpSpLocks/>
            </p:cNvGrpSpPr>
            <p:nvPr/>
          </p:nvGrpSpPr>
          <p:grpSpPr bwMode="auto">
            <a:xfrm>
              <a:off x="2861" y="2748"/>
              <a:ext cx="463" cy="502"/>
              <a:chOff x="3522" y="3023"/>
              <a:chExt cx="463" cy="502"/>
            </a:xfrm>
          </p:grpSpPr>
          <p:sp>
            <p:nvSpPr>
              <p:cNvPr id="3120" name="Rectangle 24"/>
              <p:cNvSpPr>
                <a:spLocks noChangeArrowheads="1"/>
              </p:cNvSpPr>
              <p:nvPr/>
            </p:nvSpPr>
            <p:spPr bwMode="auto">
              <a:xfrm>
                <a:off x="3599" y="3295"/>
                <a:ext cx="30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a:r>
                  <a:rPr lang="en-US" altLang="en-US">
                    <a:solidFill>
                      <a:srgbClr val="663300"/>
                    </a:solidFill>
                  </a:rPr>
                  <a:t>mol</a:t>
                </a:r>
                <a:endParaRPr lang="en-US" altLang="en-US"/>
              </a:p>
            </p:txBody>
          </p:sp>
          <p:sp>
            <p:nvSpPr>
              <p:cNvPr id="3121" name="Line 25"/>
              <p:cNvSpPr>
                <a:spLocks noChangeShapeType="1"/>
              </p:cNvSpPr>
              <p:nvPr/>
            </p:nvSpPr>
            <p:spPr bwMode="auto">
              <a:xfrm>
                <a:off x="3522" y="3287"/>
                <a:ext cx="463" cy="1"/>
              </a:xfrm>
              <a:prstGeom prst="line">
                <a:avLst/>
              </a:prstGeom>
              <a:noFill/>
              <a:ln w="254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22" name="Rectangle 26"/>
              <p:cNvSpPr>
                <a:spLocks noChangeArrowheads="1"/>
              </p:cNvSpPr>
              <p:nvPr/>
            </p:nvSpPr>
            <p:spPr bwMode="auto">
              <a:xfrm>
                <a:off x="3700" y="3023"/>
                <a:ext cx="10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a:r>
                  <a:rPr lang="en-US" altLang="en-US">
                    <a:solidFill>
                      <a:srgbClr val="663300"/>
                    </a:solidFill>
                  </a:rPr>
                  <a:t>g</a:t>
                </a:r>
                <a:endParaRPr lang="en-US" altLang="en-US"/>
              </a:p>
            </p:txBody>
          </p:sp>
        </p:grpSp>
        <p:sp>
          <p:nvSpPr>
            <p:cNvPr id="3096" name="Line 27"/>
            <p:cNvSpPr>
              <a:spLocks noChangeShapeType="1"/>
            </p:cNvSpPr>
            <p:nvPr/>
          </p:nvSpPr>
          <p:spPr bwMode="auto">
            <a:xfrm>
              <a:off x="1308" y="3334"/>
              <a:ext cx="1496"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097" name="Group 28"/>
            <p:cNvGrpSpPr>
              <a:grpSpLocks/>
            </p:cNvGrpSpPr>
            <p:nvPr/>
          </p:nvGrpSpPr>
          <p:grpSpPr bwMode="auto">
            <a:xfrm rot="20338223" flipH="1">
              <a:off x="879" y="3743"/>
              <a:ext cx="460" cy="87"/>
              <a:chOff x="2233" y="3872"/>
              <a:chExt cx="512" cy="96"/>
            </a:xfrm>
          </p:grpSpPr>
          <p:sp>
            <p:nvSpPr>
              <p:cNvPr id="3118" name="Freeform 29"/>
              <p:cNvSpPr>
                <a:spLocks/>
              </p:cNvSpPr>
              <p:nvPr/>
            </p:nvSpPr>
            <p:spPr bwMode="auto">
              <a:xfrm>
                <a:off x="2233" y="3872"/>
                <a:ext cx="120" cy="96"/>
              </a:xfrm>
              <a:custGeom>
                <a:avLst/>
                <a:gdLst>
                  <a:gd name="T0" fmla="*/ 0 w 120"/>
                  <a:gd name="T1" fmla="*/ 48 h 96"/>
                  <a:gd name="T2" fmla="*/ 120 w 120"/>
                  <a:gd name="T3" fmla="*/ 0 h 96"/>
                  <a:gd name="T4" fmla="*/ 120 w 120"/>
                  <a:gd name="T5" fmla="*/ 48 h 96"/>
                  <a:gd name="T6" fmla="*/ 120 w 120"/>
                  <a:gd name="T7" fmla="*/ 96 h 96"/>
                  <a:gd name="T8" fmla="*/ 0 w 120"/>
                  <a:gd name="T9" fmla="*/ 48 h 96"/>
                  <a:gd name="T10" fmla="*/ 0 60000 65536"/>
                  <a:gd name="T11" fmla="*/ 0 60000 65536"/>
                  <a:gd name="T12" fmla="*/ 0 60000 65536"/>
                  <a:gd name="T13" fmla="*/ 0 60000 65536"/>
                  <a:gd name="T14" fmla="*/ 0 60000 65536"/>
                  <a:gd name="T15" fmla="*/ 0 w 120"/>
                  <a:gd name="T16" fmla="*/ 0 h 96"/>
                  <a:gd name="T17" fmla="*/ 120 w 120"/>
                  <a:gd name="T18" fmla="*/ 96 h 96"/>
                </a:gdLst>
                <a:ahLst/>
                <a:cxnLst>
                  <a:cxn ang="T10">
                    <a:pos x="T0" y="T1"/>
                  </a:cxn>
                  <a:cxn ang="T11">
                    <a:pos x="T2" y="T3"/>
                  </a:cxn>
                  <a:cxn ang="T12">
                    <a:pos x="T4" y="T5"/>
                  </a:cxn>
                  <a:cxn ang="T13">
                    <a:pos x="T6" y="T7"/>
                  </a:cxn>
                  <a:cxn ang="T14">
                    <a:pos x="T8" y="T9"/>
                  </a:cxn>
                </a:cxnLst>
                <a:rect l="T15" t="T16" r="T17" b="T18"/>
                <a:pathLst>
                  <a:path w="120" h="96">
                    <a:moveTo>
                      <a:pt x="0" y="48"/>
                    </a:moveTo>
                    <a:lnTo>
                      <a:pt x="120" y="0"/>
                    </a:lnTo>
                    <a:lnTo>
                      <a:pt x="120" y="48"/>
                    </a:lnTo>
                    <a:lnTo>
                      <a:pt x="120" y="96"/>
                    </a:lnTo>
                    <a:lnTo>
                      <a:pt x="0" y="48"/>
                    </a:lnTo>
                    <a:close/>
                  </a:path>
                </a:pathLst>
              </a:custGeom>
              <a:solidFill>
                <a:srgbClr val="0066FF"/>
              </a:solidFill>
              <a:ln w="12700">
                <a:solidFill>
                  <a:srgbClr val="0066FF"/>
                </a:solidFill>
                <a:round/>
                <a:headEnd/>
                <a:tailEnd/>
              </a:ln>
            </p:spPr>
            <p:txBody>
              <a:bodyPr/>
              <a:lstStyle/>
              <a:p>
                <a:endParaRPr lang="en-US"/>
              </a:p>
            </p:txBody>
          </p:sp>
          <p:sp>
            <p:nvSpPr>
              <p:cNvPr id="3119" name="Line 30"/>
              <p:cNvSpPr>
                <a:spLocks noChangeShapeType="1"/>
              </p:cNvSpPr>
              <p:nvPr/>
            </p:nvSpPr>
            <p:spPr bwMode="auto">
              <a:xfrm>
                <a:off x="2353" y="3920"/>
                <a:ext cx="392" cy="1"/>
              </a:xfrm>
              <a:prstGeom prst="line">
                <a:avLst/>
              </a:prstGeom>
              <a:noFill/>
              <a:ln w="25400">
                <a:solidFill>
                  <a:srgbClr val="0066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098" name="Group 31"/>
            <p:cNvGrpSpPr>
              <a:grpSpLocks/>
            </p:cNvGrpSpPr>
            <p:nvPr/>
          </p:nvGrpSpPr>
          <p:grpSpPr bwMode="auto">
            <a:xfrm>
              <a:off x="128" y="3609"/>
              <a:ext cx="752" cy="526"/>
              <a:chOff x="2781" y="3656"/>
              <a:chExt cx="752" cy="526"/>
            </a:xfrm>
          </p:grpSpPr>
          <p:sp>
            <p:nvSpPr>
              <p:cNvPr id="3114" name="Rectangle 32"/>
              <p:cNvSpPr>
                <a:spLocks noChangeArrowheads="1"/>
              </p:cNvSpPr>
              <p:nvPr/>
            </p:nvSpPr>
            <p:spPr bwMode="auto">
              <a:xfrm>
                <a:off x="2781" y="3948"/>
                <a:ext cx="752" cy="232"/>
              </a:xfrm>
              <a:prstGeom prst="rect">
                <a:avLst/>
              </a:prstGeom>
              <a:noFill/>
              <a:ln w="1270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3115" name="Rectangle 33"/>
              <p:cNvSpPr>
                <a:spLocks noChangeArrowheads="1"/>
              </p:cNvSpPr>
              <p:nvPr/>
            </p:nvSpPr>
            <p:spPr bwMode="auto">
              <a:xfrm>
                <a:off x="2785" y="3952"/>
                <a:ext cx="65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66FF"/>
                    </a:solidFill>
                  </a:rPr>
                  <a:t>unit cell</a:t>
                </a:r>
                <a:endParaRPr lang="en-US" altLang="en-US"/>
              </a:p>
            </p:txBody>
          </p:sp>
          <p:sp>
            <p:nvSpPr>
              <p:cNvPr id="3116" name="Line 34"/>
              <p:cNvSpPr>
                <a:spLocks noChangeShapeType="1"/>
              </p:cNvSpPr>
              <p:nvPr/>
            </p:nvSpPr>
            <p:spPr bwMode="auto">
              <a:xfrm>
                <a:off x="2817" y="3928"/>
                <a:ext cx="680" cy="1"/>
              </a:xfrm>
              <a:prstGeom prst="line">
                <a:avLst/>
              </a:prstGeom>
              <a:noFill/>
              <a:ln w="25400">
                <a:solidFill>
                  <a:srgbClr val="00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7" name="Rectangle 35"/>
              <p:cNvSpPr>
                <a:spLocks noChangeArrowheads="1"/>
              </p:cNvSpPr>
              <p:nvPr/>
            </p:nvSpPr>
            <p:spPr bwMode="auto">
              <a:xfrm>
                <a:off x="2809" y="3656"/>
                <a:ext cx="61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66FF"/>
                    </a:solidFill>
                  </a:rPr>
                  <a:t>volume</a:t>
                </a:r>
                <a:endParaRPr lang="en-US" altLang="en-US"/>
              </a:p>
            </p:txBody>
          </p:sp>
        </p:grpSp>
        <p:grpSp>
          <p:nvGrpSpPr>
            <p:cNvPr id="3099" name="Group 36"/>
            <p:cNvGrpSpPr>
              <a:grpSpLocks/>
            </p:cNvGrpSpPr>
            <p:nvPr/>
          </p:nvGrpSpPr>
          <p:grpSpPr bwMode="auto">
            <a:xfrm>
              <a:off x="2452" y="2957"/>
              <a:ext cx="352" cy="96"/>
              <a:chOff x="3113" y="3232"/>
              <a:chExt cx="352" cy="96"/>
            </a:xfrm>
          </p:grpSpPr>
          <p:sp>
            <p:nvSpPr>
              <p:cNvPr id="3112" name="Freeform 37"/>
              <p:cNvSpPr>
                <a:spLocks/>
              </p:cNvSpPr>
              <p:nvPr/>
            </p:nvSpPr>
            <p:spPr bwMode="auto">
              <a:xfrm>
                <a:off x="3113" y="3232"/>
                <a:ext cx="128" cy="96"/>
              </a:xfrm>
              <a:custGeom>
                <a:avLst/>
                <a:gdLst>
                  <a:gd name="T0" fmla="*/ 0 w 128"/>
                  <a:gd name="T1" fmla="*/ 32 h 96"/>
                  <a:gd name="T2" fmla="*/ 128 w 128"/>
                  <a:gd name="T3" fmla="*/ 0 h 96"/>
                  <a:gd name="T4" fmla="*/ 120 w 128"/>
                  <a:gd name="T5" fmla="*/ 48 h 96"/>
                  <a:gd name="T6" fmla="*/ 112 w 128"/>
                  <a:gd name="T7" fmla="*/ 96 h 96"/>
                  <a:gd name="T8" fmla="*/ 0 w 128"/>
                  <a:gd name="T9" fmla="*/ 32 h 96"/>
                  <a:gd name="T10" fmla="*/ 0 60000 65536"/>
                  <a:gd name="T11" fmla="*/ 0 60000 65536"/>
                  <a:gd name="T12" fmla="*/ 0 60000 65536"/>
                  <a:gd name="T13" fmla="*/ 0 60000 65536"/>
                  <a:gd name="T14" fmla="*/ 0 60000 65536"/>
                  <a:gd name="T15" fmla="*/ 0 w 128"/>
                  <a:gd name="T16" fmla="*/ 0 h 96"/>
                  <a:gd name="T17" fmla="*/ 128 w 128"/>
                  <a:gd name="T18" fmla="*/ 96 h 96"/>
                </a:gdLst>
                <a:ahLst/>
                <a:cxnLst>
                  <a:cxn ang="T10">
                    <a:pos x="T0" y="T1"/>
                  </a:cxn>
                  <a:cxn ang="T11">
                    <a:pos x="T2" y="T3"/>
                  </a:cxn>
                  <a:cxn ang="T12">
                    <a:pos x="T4" y="T5"/>
                  </a:cxn>
                  <a:cxn ang="T13">
                    <a:pos x="T6" y="T7"/>
                  </a:cxn>
                  <a:cxn ang="T14">
                    <a:pos x="T8" y="T9"/>
                  </a:cxn>
                </a:cxnLst>
                <a:rect l="T15" t="T16" r="T17" b="T18"/>
                <a:pathLst>
                  <a:path w="128" h="96">
                    <a:moveTo>
                      <a:pt x="0" y="32"/>
                    </a:moveTo>
                    <a:lnTo>
                      <a:pt x="128" y="0"/>
                    </a:lnTo>
                    <a:lnTo>
                      <a:pt x="120" y="48"/>
                    </a:lnTo>
                    <a:lnTo>
                      <a:pt x="112" y="96"/>
                    </a:lnTo>
                    <a:lnTo>
                      <a:pt x="0" y="32"/>
                    </a:lnTo>
                    <a:close/>
                  </a:path>
                </a:pathLst>
              </a:custGeom>
              <a:solidFill>
                <a:srgbClr val="663300"/>
              </a:solidFill>
              <a:ln w="12700">
                <a:solidFill>
                  <a:srgbClr val="663300"/>
                </a:solidFill>
                <a:round/>
                <a:headEnd/>
                <a:tailEnd/>
              </a:ln>
            </p:spPr>
            <p:txBody>
              <a:bodyPr/>
              <a:lstStyle/>
              <a:p>
                <a:endParaRPr lang="en-US"/>
              </a:p>
            </p:txBody>
          </p:sp>
          <p:sp>
            <p:nvSpPr>
              <p:cNvPr id="3113" name="Line 38"/>
              <p:cNvSpPr>
                <a:spLocks noChangeShapeType="1"/>
              </p:cNvSpPr>
              <p:nvPr/>
            </p:nvSpPr>
            <p:spPr bwMode="auto">
              <a:xfrm>
                <a:off x="3233" y="3280"/>
                <a:ext cx="232" cy="24"/>
              </a:xfrm>
              <a:prstGeom prst="line">
                <a:avLst/>
              </a:prstGeom>
              <a:noFill/>
              <a:ln w="254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00" name="Group 39"/>
            <p:cNvGrpSpPr>
              <a:grpSpLocks/>
            </p:cNvGrpSpPr>
            <p:nvPr/>
          </p:nvGrpSpPr>
          <p:grpSpPr bwMode="auto">
            <a:xfrm>
              <a:off x="1270" y="2902"/>
              <a:ext cx="312" cy="96"/>
              <a:chOff x="1409" y="3232"/>
              <a:chExt cx="312" cy="96"/>
            </a:xfrm>
          </p:grpSpPr>
          <p:sp>
            <p:nvSpPr>
              <p:cNvPr id="3110" name="Freeform 40"/>
              <p:cNvSpPr>
                <a:spLocks/>
              </p:cNvSpPr>
              <p:nvPr/>
            </p:nvSpPr>
            <p:spPr bwMode="auto">
              <a:xfrm>
                <a:off x="1593" y="3240"/>
                <a:ext cx="128" cy="88"/>
              </a:xfrm>
              <a:custGeom>
                <a:avLst/>
                <a:gdLst>
                  <a:gd name="T0" fmla="*/ 128 w 128"/>
                  <a:gd name="T1" fmla="*/ 72 h 88"/>
                  <a:gd name="T2" fmla="*/ 0 w 128"/>
                  <a:gd name="T3" fmla="*/ 88 h 88"/>
                  <a:gd name="T4" fmla="*/ 8 w 128"/>
                  <a:gd name="T5" fmla="*/ 40 h 88"/>
                  <a:gd name="T6" fmla="*/ 24 w 128"/>
                  <a:gd name="T7" fmla="*/ 0 h 88"/>
                  <a:gd name="T8" fmla="*/ 128 w 128"/>
                  <a:gd name="T9" fmla="*/ 72 h 88"/>
                  <a:gd name="T10" fmla="*/ 0 60000 65536"/>
                  <a:gd name="T11" fmla="*/ 0 60000 65536"/>
                  <a:gd name="T12" fmla="*/ 0 60000 65536"/>
                  <a:gd name="T13" fmla="*/ 0 60000 65536"/>
                  <a:gd name="T14" fmla="*/ 0 60000 65536"/>
                  <a:gd name="T15" fmla="*/ 0 w 128"/>
                  <a:gd name="T16" fmla="*/ 0 h 88"/>
                  <a:gd name="T17" fmla="*/ 128 w 128"/>
                  <a:gd name="T18" fmla="*/ 88 h 88"/>
                </a:gdLst>
                <a:ahLst/>
                <a:cxnLst>
                  <a:cxn ang="T10">
                    <a:pos x="T0" y="T1"/>
                  </a:cxn>
                  <a:cxn ang="T11">
                    <a:pos x="T2" y="T3"/>
                  </a:cxn>
                  <a:cxn ang="T12">
                    <a:pos x="T4" y="T5"/>
                  </a:cxn>
                  <a:cxn ang="T13">
                    <a:pos x="T6" y="T7"/>
                  </a:cxn>
                  <a:cxn ang="T14">
                    <a:pos x="T8" y="T9"/>
                  </a:cxn>
                </a:cxnLst>
                <a:rect l="T15" t="T16" r="T17" b="T18"/>
                <a:pathLst>
                  <a:path w="128" h="88">
                    <a:moveTo>
                      <a:pt x="128" y="72"/>
                    </a:moveTo>
                    <a:lnTo>
                      <a:pt x="0" y="88"/>
                    </a:lnTo>
                    <a:lnTo>
                      <a:pt x="8" y="40"/>
                    </a:lnTo>
                    <a:lnTo>
                      <a:pt x="24" y="0"/>
                    </a:lnTo>
                    <a:lnTo>
                      <a:pt x="128" y="72"/>
                    </a:lnTo>
                    <a:close/>
                  </a:path>
                </a:pathLst>
              </a:custGeom>
              <a:solidFill>
                <a:srgbClr val="009900"/>
              </a:solidFill>
              <a:ln w="12700">
                <a:solidFill>
                  <a:srgbClr val="009900"/>
                </a:solidFill>
                <a:round/>
                <a:headEnd/>
                <a:tailEnd/>
              </a:ln>
            </p:spPr>
            <p:txBody>
              <a:bodyPr/>
              <a:lstStyle/>
              <a:p>
                <a:endParaRPr lang="en-US"/>
              </a:p>
            </p:txBody>
          </p:sp>
          <p:sp>
            <p:nvSpPr>
              <p:cNvPr id="3111" name="Line 41"/>
              <p:cNvSpPr>
                <a:spLocks noChangeShapeType="1"/>
              </p:cNvSpPr>
              <p:nvPr/>
            </p:nvSpPr>
            <p:spPr bwMode="auto">
              <a:xfrm>
                <a:off x="1409" y="3232"/>
                <a:ext cx="192" cy="48"/>
              </a:xfrm>
              <a:prstGeom prst="line">
                <a:avLst/>
              </a:prstGeom>
              <a:noFill/>
              <a:ln w="254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01" name="Rectangle 42"/>
            <p:cNvSpPr>
              <a:spLocks noChangeArrowheads="1"/>
            </p:cNvSpPr>
            <p:nvPr/>
          </p:nvSpPr>
          <p:spPr bwMode="auto">
            <a:xfrm>
              <a:off x="1665" y="3394"/>
              <a:ext cx="1070" cy="351"/>
            </a:xfrm>
            <a:prstGeom prst="rect">
              <a:avLst/>
            </a:prstGeom>
            <a:solidFill>
              <a:srgbClr val="AB81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grpSp>
          <p:nvGrpSpPr>
            <p:cNvPr id="3102" name="Group 43"/>
            <p:cNvGrpSpPr>
              <a:grpSpLocks/>
            </p:cNvGrpSpPr>
            <p:nvPr/>
          </p:nvGrpSpPr>
          <p:grpSpPr bwMode="auto">
            <a:xfrm>
              <a:off x="3160" y="3605"/>
              <a:ext cx="680" cy="518"/>
              <a:chOff x="3126" y="3331"/>
              <a:chExt cx="680" cy="518"/>
            </a:xfrm>
          </p:grpSpPr>
          <p:sp>
            <p:nvSpPr>
              <p:cNvPr id="3107" name="Rectangle 44"/>
              <p:cNvSpPr>
                <a:spLocks noChangeArrowheads="1"/>
              </p:cNvSpPr>
              <p:nvPr/>
            </p:nvSpPr>
            <p:spPr bwMode="auto">
              <a:xfrm>
                <a:off x="3180" y="3331"/>
                <a:ext cx="52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9933FF"/>
                    </a:solidFill>
                  </a:rPr>
                  <a:t>atoms</a:t>
                </a:r>
              </a:p>
            </p:txBody>
          </p:sp>
          <p:sp>
            <p:nvSpPr>
              <p:cNvPr id="3108" name="Line 45"/>
              <p:cNvSpPr>
                <a:spLocks noChangeShapeType="1"/>
              </p:cNvSpPr>
              <p:nvPr/>
            </p:nvSpPr>
            <p:spPr bwMode="auto">
              <a:xfrm>
                <a:off x="3126" y="3595"/>
                <a:ext cx="680" cy="1"/>
              </a:xfrm>
              <a:prstGeom prst="line">
                <a:avLst/>
              </a:prstGeom>
              <a:noFill/>
              <a:ln w="25400">
                <a:solidFill>
                  <a:srgbClr val="99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9" name="Rectangle 46"/>
              <p:cNvSpPr>
                <a:spLocks noChangeArrowheads="1"/>
              </p:cNvSpPr>
              <p:nvPr/>
            </p:nvSpPr>
            <p:spPr bwMode="auto">
              <a:xfrm>
                <a:off x="3297" y="3619"/>
                <a:ext cx="30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9933FF"/>
                    </a:solidFill>
                  </a:rPr>
                  <a:t>mol</a:t>
                </a:r>
              </a:p>
            </p:txBody>
          </p:sp>
        </p:grpSp>
        <p:sp>
          <p:nvSpPr>
            <p:cNvPr id="3103" name="Rectangle 47"/>
            <p:cNvSpPr>
              <a:spLocks noChangeArrowheads="1"/>
            </p:cNvSpPr>
            <p:nvPr/>
          </p:nvSpPr>
          <p:spPr bwMode="auto">
            <a:xfrm>
              <a:off x="1711" y="3444"/>
              <a:ext cx="104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6.022</a:t>
              </a:r>
              <a:r>
                <a:rPr lang="en-US" altLang="en-US" sz="1200"/>
                <a:t> </a:t>
              </a:r>
              <a:r>
                <a:rPr lang="en-US" altLang="en-US"/>
                <a:t>x</a:t>
              </a:r>
              <a:r>
                <a:rPr lang="en-US" altLang="en-US" sz="1200"/>
                <a:t> </a:t>
              </a:r>
              <a:r>
                <a:rPr lang="en-US" altLang="en-US"/>
                <a:t>10</a:t>
              </a:r>
              <a:r>
                <a:rPr lang="en-US" altLang="en-US" baseline="30000"/>
                <a:t>23</a:t>
              </a:r>
              <a:endParaRPr lang="en-US" altLang="en-US"/>
            </a:p>
          </p:txBody>
        </p:sp>
        <p:grpSp>
          <p:nvGrpSpPr>
            <p:cNvPr id="3104" name="Group 48"/>
            <p:cNvGrpSpPr>
              <a:grpSpLocks/>
            </p:cNvGrpSpPr>
            <p:nvPr/>
          </p:nvGrpSpPr>
          <p:grpSpPr bwMode="auto">
            <a:xfrm rot="1261777">
              <a:off x="2704" y="3721"/>
              <a:ext cx="460" cy="87"/>
              <a:chOff x="2233" y="3872"/>
              <a:chExt cx="512" cy="96"/>
            </a:xfrm>
          </p:grpSpPr>
          <p:sp>
            <p:nvSpPr>
              <p:cNvPr id="3105" name="Freeform 49"/>
              <p:cNvSpPr>
                <a:spLocks/>
              </p:cNvSpPr>
              <p:nvPr/>
            </p:nvSpPr>
            <p:spPr bwMode="auto">
              <a:xfrm>
                <a:off x="2233" y="3872"/>
                <a:ext cx="120" cy="96"/>
              </a:xfrm>
              <a:custGeom>
                <a:avLst/>
                <a:gdLst>
                  <a:gd name="T0" fmla="*/ 0 w 120"/>
                  <a:gd name="T1" fmla="*/ 48 h 96"/>
                  <a:gd name="T2" fmla="*/ 120 w 120"/>
                  <a:gd name="T3" fmla="*/ 0 h 96"/>
                  <a:gd name="T4" fmla="*/ 120 w 120"/>
                  <a:gd name="T5" fmla="*/ 48 h 96"/>
                  <a:gd name="T6" fmla="*/ 120 w 120"/>
                  <a:gd name="T7" fmla="*/ 96 h 96"/>
                  <a:gd name="T8" fmla="*/ 0 w 120"/>
                  <a:gd name="T9" fmla="*/ 48 h 96"/>
                  <a:gd name="T10" fmla="*/ 0 60000 65536"/>
                  <a:gd name="T11" fmla="*/ 0 60000 65536"/>
                  <a:gd name="T12" fmla="*/ 0 60000 65536"/>
                  <a:gd name="T13" fmla="*/ 0 60000 65536"/>
                  <a:gd name="T14" fmla="*/ 0 60000 65536"/>
                  <a:gd name="T15" fmla="*/ 0 w 120"/>
                  <a:gd name="T16" fmla="*/ 0 h 96"/>
                  <a:gd name="T17" fmla="*/ 120 w 120"/>
                  <a:gd name="T18" fmla="*/ 96 h 96"/>
                </a:gdLst>
                <a:ahLst/>
                <a:cxnLst>
                  <a:cxn ang="T10">
                    <a:pos x="T0" y="T1"/>
                  </a:cxn>
                  <a:cxn ang="T11">
                    <a:pos x="T2" y="T3"/>
                  </a:cxn>
                  <a:cxn ang="T12">
                    <a:pos x="T4" y="T5"/>
                  </a:cxn>
                  <a:cxn ang="T13">
                    <a:pos x="T6" y="T7"/>
                  </a:cxn>
                  <a:cxn ang="T14">
                    <a:pos x="T8" y="T9"/>
                  </a:cxn>
                </a:cxnLst>
                <a:rect l="T15" t="T16" r="T17" b="T18"/>
                <a:pathLst>
                  <a:path w="120" h="96">
                    <a:moveTo>
                      <a:pt x="0" y="48"/>
                    </a:moveTo>
                    <a:lnTo>
                      <a:pt x="120" y="0"/>
                    </a:lnTo>
                    <a:lnTo>
                      <a:pt x="120" y="48"/>
                    </a:lnTo>
                    <a:lnTo>
                      <a:pt x="120" y="96"/>
                    </a:lnTo>
                    <a:lnTo>
                      <a:pt x="0" y="48"/>
                    </a:lnTo>
                    <a:close/>
                  </a:path>
                </a:pathLst>
              </a:custGeom>
              <a:solidFill>
                <a:srgbClr val="9933FF"/>
              </a:solidFill>
              <a:ln w="12700">
                <a:solidFill>
                  <a:srgbClr val="9933FF"/>
                </a:solidFill>
                <a:round/>
                <a:headEnd/>
                <a:tailEnd/>
              </a:ln>
            </p:spPr>
            <p:txBody>
              <a:bodyPr/>
              <a:lstStyle/>
              <a:p>
                <a:endParaRPr lang="en-US"/>
              </a:p>
            </p:txBody>
          </p:sp>
          <p:sp>
            <p:nvSpPr>
              <p:cNvPr id="3106" name="Line 50"/>
              <p:cNvSpPr>
                <a:spLocks noChangeShapeType="1"/>
              </p:cNvSpPr>
              <p:nvPr/>
            </p:nvSpPr>
            <p:spPr bwMode="auto">
              <a:xfrm>
                <a:off x="2353" y="3920"/>
                <a:ext cx="392" cy="1"/>
              </a:xfrm>
              <a:prstGeom prst="line">
                <a:avLst/>
              </a:prstGeom>
              <a:noFill/>
              <a:ln w="25400">
                <a:solidFill>
                  <a:srgbClr val="9933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3083" name="Rectangle 2"/>
          <p:cNvSpPr>
            <a:spLocks noGrp="1" noChangeArrowheads="1"/>
          </p:cNvSpPr>
          <p:nvPr>
            <p:ph type="title"/>
          </p:nvPr>
        </p:nvSpPr>
        <p:spPr/>
        <p:txBody>
          <a:bodyPr/>
          <a:lstStyle/>
          <a:p>
            <a:r>
              <a:rPr lang="en-US" altLang="en-US" smtClean="0">
                <a:cs typeface="Times New Roman" pitchFamily="18" charset="0"/>
              </a:rPr>
              <a:t>Theoretical Density, </a:t>
            </a:r>
            <a:r>
              <a:rPr lang="en-US" altLang="en-US" smtClean="0">
                <a:latin typeface="Symbol" pitchFamily="18" charset="2"/>
                <a:cs typeface="Times New Roman" pitchFamily="18" charset="0"/>
              </a:rPr>
              <a:t>r</a:t>
            </a:r>
            <a:endParaRPr lang="en-US" altLang="en-US" smtClean="0">
              <a:sym typeface="Symbol" pitchFamily="18" charset="2"/>
            </a:endParaRPr>
          </a:p>
        </p:txBody>
      </p:sp>
      <p:sp>
        <p:nvSpPr>
          <p:cNvPr id="3084" name="Rectangle 128"/>
          <p:cNvSpPr>
            <a:spLocks noChangeArrowheads="1"/>
          </p:cNvSpPr>
          <p:nvPr/>
        </p:nvSpPr>
        <p:spPr bwMode="auto">
          <a:xfrm>
            <a:off x="6745288" y="4686300"/>
            <a:ext cx="189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ym typeface="Symbol" pitchFamily="18" charset="2"/>
              </a:rPr>
              <a:t>= 7.18 g/cm</a:t>
            </a:r>
            <a:r>
              <a:rPr lang="en-US" altLang="en-US" baseline="30000">
                <a:sym typeface="Symbol" pitchFamily="18" charset="2"/>
              </a:rPr>
              <a:t>3</a:t>
            </a:r>
          </a:p>
        </p:txBody>
      </p:sp>
      <p:sp>
        <p:nvSpPr>
          <p:cNvPr id="3085" name="Rectangle 129"/>
          <p:cNvSpPr>
            <a:spLocks noChangeArrowheads="1"/>
          </p:cNvSpPr>
          <p:nvPr/>
        </p:nvSpPr>
        <p:spPr bwMode="auto">
          <a:xfrm>
            <a:off x="6745288" y="5219700"/>
            <a:ext cx="189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ym typeface="Symbol" pitchFamily="18" charset="2"/>
              </a:rPr>
              <a:t>= 7.19 g/cm</a:t>
            </a:r>
            <a:r>
              <a:rPr lang="en-US" altLang="en-US" baseline="30000">
                <a:sym typeface="Symbol" pitchFamily="18" charset="2"/>
              </a:rPr>
              <a:t>3</a:t>
            </a:r>
          </a:p>
        </p:txBody>
      </p:sp>
      <p:sp>
        <p:nvSpPr>
          <p:cNvPr id="3086" name="Rectangle 131"/>
          <p:cNvSpPr>
            <a:spLocks noChangeArrowheads="1"/>
          </p:cNvSpPr>
          <p:nvPr/>
        </p:nvSpPr>
        <p:spPr bwMode="auto">
          <a:xfrm>
            <a:off x="125413" y="3622675"/>
            <a:ext cx="1816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00"/>
                </a:solidFill>
              </a:rPr>
              <a:t>Adapted from </a:t>
            </a:r>
          </a:p>
          <a:p>
            <a:r>
              <a:rPr lang="en-US" altLang="en-US" sz="1200">
                <a:solidFill>
                  <a:srgbClr val="000000"/>
                </a:solidFill>
              </a:rPr>
              <a:t>Fig. 3.2(a), </a:t>
            </a:r>
            <a:r>
              <a:rPr lang="en-US" altLang="en-US" sz="1200" i="1">
                <a:solidFill>
                  <a:srgbClr val="000000"/>
                </a:solidFill>
              </a:rPr>
              <a:t>Callister &amp; Rethwisch 8e.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fld id="{173D23F8-90E2-48EF-B3E9-82F6138D1C24}" type="slidenum">
              <a:rPr lang="en-US" altLang="en-US" sz="1200" smtClean="0"/>
              <a:pPr/>
              <a:t>3</a:t>
            </a:fld>
            <a:endParaRPr lang="en-US" altLang="en-US" sz="1200" smtClean="0"/>
          </a:p>
        </p:txBody>
      </p:sp>
      <p:sp>
        <p:nvSpPr>
          <p:cNvPr id="4099" name="Rectangle 2"/>
          <p:cNvSpPr>
            <a:spLocks noGrp="1" noChangeArrowheads="1"/>
          </p:cNvSpPr>
          <p:nvPr>
            <p:ph type="title"/>
          </p:nvPr>
        </p:nvSpPr>
        <p:spPr/>
        <p:txBody>
          <a:bodyPr/>
          <a:lstStyle/>
          <a:p>
            <a:r>
              <a:rPr lang="en-US" altLang="en-US" smtClean="0"/>
              <a:t>Densities of Material Classes</a:t>
            </a:r>
          </a:p>
        </p:txBody>
      </p:sp>
      <p:grpSp>
        <p:nvGrpSpPr>
          <p:cNvPr id="4100" name="Group 4"/>
          <p:cNvGrpSpPr>
            <a:grpSpLocks/>
          </p:cNvGrpSpPr>
          <p:nvPr/>
        </p:nvGrpSpPr>
        <p:grpSpPr bwMode="auto">
          <a:xfrm>
            <a:off x="482600" y="1193800"/>
            <a:ext cx="838200" cy="414338"/>
            <a:chOff x="304" y="672"/>
            <a:chExt cx="528" cy="261"/>
          </a:xfrm>
        </p:grpSpPr>
        <p:sp>
          <p:nvSpPr>
            <p:cNvPr id="4298" name="Rectangle 5"/>
            <p:cNvSpPr>
              <a:spLocks noChangeArrowheads="1"/>
            </p:cNvSpPr>
            <p:nvPr/>
          </p:nvSpPr>
          <p:spPr bwMode="auto">
            <a:xfrm>
              <a:off x="304" y="672"/>
              <a:ext cx="10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CC0000"/>
                  </a:solidFill>
                  <a:latin typeface="Symbol" pitchFamily="18" charset="2"/>
                </a:rPr>
                <a:t>r</a:t>
              </a:r>
              <a:endParaRPr lang="en-US" altLang="en-US"/>
            </a:p>
          </p:txBody>
        </p:sp>
        <p:sp>
          <p:nvSpPr>
            <p:cNvPr id="4299" name="Rectangle 6"/>
            <p:cNvSpPr>
              <a:spLocks noChangeArrowheads="1"/>
            </p:cNvSpPr>
            <p:nvPr/>
          </p:nvSpPr>
          <p:spPr bwMode="auto">
            <a:xfrm>
              <a:off x="408" y="760"/>
              <a:ext cx="4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800">
                  <a:solidFill>
                    <a:srgbClr val="CC0000"/>
                  </a:solidFill>
                </a:rPr>
                <a:t>metals</a:t>
              </a:r>
              <a:endParaRPr lang="en-US" altLang="en-US"/>
            </a:p>
          </p:txBody>
        </p:sp>
      </p:grpSp>
      <p:sp>
        <p:nvSpPr>
          <p:cNvPr id="4101" name="Rectangle 7"/>
          <p:cNvSpPr>
            <a:spLocks noChangeArrowheads="1"/>
          </p:cNvSpPr>
          <p:nvPr/>
        </p:nvSpPr>
        <p:spPr bwMode="auto">
          <a:xfrm>
            <a:off x="1427163" y="1279525"/>
            <a:ext cx="2619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0000"/>
                </a:solidFill>
              </a:rPr>
              <a:t>&gt; </a:t>
            </a:r>
            <a:endParaRPr lang="en-US" altLang="en-US"/>
          </a:p>
        </p:txBody>
      </p:sp>
      <p:grpSp>
        <p:nvGrpSpPr>
          <p:cNvPr id="4102" name="Group 8"/>
          <p:cNvGrpSpPr>
            <a:grpSpLocks/>
          </p:cNvGrpSpPr>
          <p:nvPr/>
        </p:nvGrpSpPr>
        <p:grpSpPr bwMode="auto">
          <a:xfrm>
            <a:off x="1682750" y="1193800"/>
            <a:ext cx="1079500" cy="414338"/>
            <a:chOff x="1024" y="672"/>
            <a:chExt cx="680" cy="261"/>
          </a:xfrm>
        </p:grpSpPr>
        <p:sp>
          <p:nvSpPr>
            <p:cNvPr id="4296" name="Rectangle 9"/>
            <p:cNvSpPr>
              <a:spLocks noChangeArrowheads="1"/>
            </p:cNvSpPr>
            <p:nvPr/>
          </p:nvSpPr>
          <p:spPr bwMode="auto">
            <a:xfrm>
              <a:off x="1024" y="672"/>
              <a:ext cx="10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33CC"/>
                  </a:solidFill>
                  <a:latin typeface="Symbol" pitchFamily="18" charset="2"/>
                </a:rPr>
                <a:t>r</a:t>
              </a:r>
              <a:endParaRPr lang="en-US" altLang="en-US"/>
            </a:p>
          </p:txBody>
        </p:sp>
        <p:sp>
          <p:nvSpPr>
            <p:cNvPr id="4297" name="Rectangle 10"/>
            <p:cNvSpPr>
              <a:spLocks noChangeArrowheads="1"/>
            </p:cNvSpPr>
            <p:nvPr/>
          </p:nvSpPr>
          <p:spPr bwMode="auto">
            <a:xfrm>
              <a:off x="1128" y="760"/>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800">
                  <a:solidFill>
                    <a:srgbClr val="0033CC"/>
                  </a:solidFill>
                </a:rPr>
                <a:t>ceramics</a:t>
              </a:r>
              <a:endParaRPr lang="en-US" altLang="en-US"/>
            </a:p>
          </p:txBody>
        </p:sp>
      </p:grpSp>
      <p:sp>
        <p:nvSpPr>
          <p:cNvPr id="4103" name="Rectangle 11"/>
          <p:cNvSpPr>
            <a:spLocks noChangeArrowheads="1"/>
          </p:cNvSpPr>
          <p:nvPr/>
        </p:nvSpPr>
        <p:spPr bwMode="auto">
          <a:xfrm>
            <a:off x="2878138" y="1279525"/>
            <a:ext cx="2619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0000"/>
                </a:solidFill>
              </a:rPr>
              <a:t>&gt; </a:t>
            </a:r>
            <a:endParaRPr lang="en-US" altLang="en-US"/>
          </a:p>
        </p:txBody>
      </p:sp>
      <p:grpSp>
        <p:nvGrpSpPr>
          <p:cNvPr id="4104" name="Group 12"/>
          <p:cNvGrpSpPr>
            <a:grpSpLocks/>
          </p:cNvGrpSpPr>
          <p:nvPr/>
        </p:nvGrpSpPr>
        <p:grpSpPr bwMode="auto">
          <a:xfrm>
            <a:off x="3103563" y="1193800"/>
            <a:ext cx="1092200" cy="414338"/>
            <a:chOff x="1928" y="672"/>
            <a:chExt cx="688" cy="261"/>
          </a:xfrm>
        </p:grpSpPr>
        <p:sp>
          <p:nvSpPr>
            <p:cNvPr id="4294" name="Rectangle 13"/>
            <p:cNvSpPr>
              <a:spLocks noChangeArrowheads="1"/>
            </p:cNvSpPr>
            <p:nvPr/>
          </p:nvSpPr>
          <p:spPr bwMode="auto">
            <a:xfrm>
              <a:off x="1928" y="672"/>
              <a:ext cx="10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CC00"/>
                  </a:solidFill>
                  <a:latin typeface="Symbol" pitchFamily="18" charset="2"/>
                </a:rPr>
                <a:t>r</a:t>
              </a:r>
              <a:endParaRPr lang="en-US" altLang="en-US"/>
            </a:p>
          </p:txBody>
        </p:sp>
        <p:sp>
          <p:nvSpPr>
            <p:cNvPr id="4295" name="Rectangle 14"/>
            <p:cNvSpPr>
              <a:spLocks noChangeArrowheads="1"/>
            </p:cNvSpPr>
            <p:nvPr/>
          </p:nvSpPr>
          <p:spPr bwMode="auto">
            <a:xfrm>
              <a:off x="2032" y="760"/>
              <a:ext cx="5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800">
                  <a:solidFill>
                    <a:srgbClr val="00CC00"/>
                  </a:solidFill>
                </a:rPr>
                <a:t>polymers</a:t>
              </a:r>
              <a:endParaRPr lang="en-US" altLang="en-US"/>
            </a:p>
          </p:txBody>
        </p:sp>
      </p:grpSp>
      <p:sp>
        <p:nvSpPr>
          <p:cNvPr id="4105" name="Rectangle 15"/>
          <p:cNvSpPr>
            <a:spLocks noChangeArrowheads="1"/>
          </p:cNvSpPr>
          <p:nvPr/>
        </p:nvSpPr>
        <p:spPr bwMode="auto">
          <a:xfrm>
            <a:off x="312738" y="1712913"/>
            <a:ext cx="7794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Why?</a:t>
            </a:r>
          </a:p>
        </p:txBody>
      </p:sp>
      <p:sp>
        <p:nvSpPr>
          <p:cNvPr id="4106" name="Rectangle 19"/>
          <p:cNvSpPr>
            <a:spLocks noChangeArrowheads="1"/>
          </p:cNvSpPr>
          <p:nvPr/>
        </p:nvSpPr>
        <p:spPr bwMode="auto">
          <a:xfrm>
            <a:off x="4495800" y="6154738"/>
            <a:ext cx="3810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00"/>
                </a:solidFill>
              </a:rPr>
              <a:t>Data from Table B.1, </a:t>
            </a:r>
            <a:r>
              <a:rPr lang="en-US" altLang="en-US" sz="1200" i="1">
                <a:solidFill>
                  <a:srgbClr val="000000"/>
                </a:solidFill>
              </a:rPr>
              <a:t>Callister &amp; Rethwisch, 8e.</a:t>
            </a:r>
            <a:r>
              <a:rPr lang="en-US" altLang="en-US" sz="1200">
                <a:solidFill>
                  <a:srgbClr val="000000"/>
                </a:solidFill>
              </a:rPr>
              <a:t> </a:t>
            </a:r>
          </a:p>
        </p:txBody>
      </p:sp>
      <p:sp>
        <p:nvSpPr>
          <p:cNvPr id="4107" name="AutoShape 20"/>
          <p:cNvSpPr>
            <a:spLocks noChangeAspect="1" noChangeArrowheads="1" noTextEdit="1"/>
          </p:cNvSpPr>
          <p:nvPr/>
        </p:nvSpPr>
        <p:spPr bwMode="auto">
          <a:xfrm>
            <a:off x="3429000" y="1041400"/>
            <a:ext cx="538480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8" name="Rectangle 21"/>
          <p:cNvSpPr>
            <a:spLocks noChangeArrowheads="1"/>
          </p:cNvSpPr>
          <p:nvPr/>
        </p:nvSpPr>
        <p:spPr bwMode="auto">
          <a:xfrm rot="-5400000">
            <a:off x="3718719" y="4212431"/>
            <a:ext cx="1666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solidFill>
                  <a:srgbClr val="000000"/>
                </a:solidFill>
                <a:latin typeface="Symbol" pitchFamily="18" charset="2"/>
              </a:rPr>
              <a:t>r</a:t>
            </a:r>
            <a:endParaRPr lang="en-US" altLang="en-US"/>
          </a:p>
        </p:txBody>
      </p:sp>
      <p:sp>
        <p:nvSpPr>
          <p:cNvPr id="4109" name="Rectangle 23"/>
          <p:cNvSpPr>
            <a:spLocks noChangeArrowheads="1"/>
          </p:cNvSpPr>
          <p:nvPr/>
        </p:nvSpPr>
        <p:spPr bwMode="auto">
          <a:xfrm rot="-5400000">
            <a:off x="3353594" y="3642519"/>
            <a:ext cx="946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200">
                <a:solidFill>
                  <a:srgbClr val="000000"/>
                </a:solidFill>
              </a:rPr>
              <a:t>(g/cm  )</a:t>
            </a:r>
            <a:endParaRPr lang="en-US" altLang="en-US" sz="2200"/>
          </a:p>
        </p:txBody>
      </p:sp>
      <p:sp>
        <p:nvSpPr>
          <p:cNvPr id="4110" name="Rectangle 24"/>
          <p:cNvSpPr>
            <a:spLocks noChangeArrowheads="1"/>
          </p:cNvSpPr>
          <p:nvPr/>
        </p:nvSpPr>
        <p:spPr bwMode="auto">
          <a:xfrm rot="-5400000">
            <a:off x="3706019" y="3386931"/>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800">
                <a:solidFill>
                  <a:srgbClr val="000000"/>
                </a:solidFill>
              </a:rPr>
              <a:t>3</a:t>
            </a:r>
            <a:endParaRPr lang="en-US" altLang="en-US" sz="1800"/>
          </a:p>
        </p:txBody>
      </p:sp>
      <p:sp>
        <p:nvSpPr>
          <p:cNvPr id="4111" name="Rectangle 26"/>
          <p:cNvSpPr>
            <a:spLocks noChangeArrowheads="1"/>
          </p:cNvSpPr>
          <p:nvPr/>
        </p:nvSpPr>
        <p:spPr bwMode="auto">
          <a:xfrm>
            <a:off x="7594600" y="3937000"/>
            <a:ext cx="1092200" cy="18796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12" name="Rectangle 27"/>
          <p:cNvSpPr>
            <a:spLocks noChangeArrowheads="1"/>
          </p:cNvSpPr>
          <p:nvPr/>
        </p:nvSpPr>
        <p:spPr bwMode="auto">
          <a:xfrm>
            <a:off x="6591300" y="4165600"/>
            <a:ext cx="965200" cy="1092200"/>
          </a:xfrm>
          <a:prstGeom prst="rect">
            <a:avLst/>
          </a:prstGeom>
          <a:solidFill>
            <a:srgbClr val="99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13" name="Rectangle 28"/>
          <p:cNvSpPr>
            <a:spLocks noChangeArrowheads="1"/>
          </p:cNvSpPr>
          <p:nvPr/>
        </p:nvSpPr>
        <p:spPr bwMode="auto">
          <a:xfrm>
            <a:off x="5600700" y="3187700"/>
            <a:ext cx="965200" cy="13716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14" name="Rectangle 29"/>
          <p:cNvSpPr>
            <a:spLocks noChangeArrowheads="1"/>
          </p:cNvSpPr>
          <p:nvPr/>
        </p:nvSpPr>
        <p:spPr bwMode="auto">
          <a:xfrm>
            <a:off x="4584700" y="1968500"/>
            <a:ext cx="965200" cy="255270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15" name="Rectangle 30"/>
          <p:cNvSpPr>
            <a:spLocks noChangeArrowheads="1"/>
          </p:cNvSpPr>
          <p:nvPr/>
        </p:nvSpPr>
        <p:spPr bwMode="auto">
          <a:xfrm>
            <a:off x="4533900" y="1714500"/>
            <a:ext cx="4229100" cy="44577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16" name="Line 31"/>
          <p:cNvSpPr>
            <a:spLocks noChangeShapeType="1"/>
          </p:cNvSpPr>
          <p:nvPr/>
        </p:nvSpPr>
        <p:spPr bwMode="auto">
          <a:xfrm>
            <a:off x="4305300" y="20955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Line 32"/>
          <p:cNvSpPr>
            <a:spLocks noChangeShapeType="1"/>
          </p:cNvSpPr>
          <p:nvPr/>
        </p:nvSpPr>
        <p:spPr bwMode="auto">
          <a:xfrm>
            <a:off x="4305300" y="17145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8" name="Rectangle 33"/>
          <p:cNvSpPr>
            <a:spLocks noChangeArrowheads="1"/>
          </p:cNvSpPr>
          <p:nvPr/>
        </p:nvSpPr>
        <p:spPr bwMode="auto">
          <a:xfrm>
            <a:off x="5613400" y="1054100"/>
            <a:ext cx="7810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DD"/>
                </a:solidFill>
              </a:rPr>
              <a:t>Graphite/ </a:t>
            </a:r>
            <a:endParaRPr lang="en-US" altLang="en-US"/>
          </a:p>
        </p:txBody>
      </p:sp>
      <p:sp>
        <p:nvSpPr>
          <p:cNvPr id="4119" name="Rectangle 34"/>
          <p:cNvSpPr>
            <a:spLocks noChangeArrowheads="1"/>
          </p:cNvSpPr>
          <p:nvPr/>
        </p:nvSpPr>
        <p:spPr bwMode="auto">
          <a:xfrm>
            <a:off x="5575300" y="1257300"/>
            <a:ext cx="8493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DD"/>
                </a:solidFill>
              </a:rPr>
              <a:t>Ceramics/ </a:t>
            </a:r>
            <a:endParaRPr lang="en-US" altLang="en-US"/>
          </a:p>
        </p:txBody>
      </p:sp>
      <p:sp>
        <p:nvSpPr>
          <p:cNvPr id="4120" name="Rectangle 35"/>
          <p:cNvSpPr>
            <a:spLocks noChangeArrowheads="1"/>
          </p:cNvSpPr>
          <p:nvPr/>
        </p:nvSpPr>
        <p:spPr bwMode="auto">
          <a:xfrm>
            <a:off x="5588000" y="1460500"/>
            <a:ext cx="7905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DD"/>
                </a:solidFill>
              </a:rPr>
              <a:t>Semicond</a:t>
            </a:r>
            <a:endParaRPr lang="en-US" altLang="en-US"/>
          </a:p>
        </p:txBody>
      </p:sp>
      <p:sp>
        <p:nvSpPr>
          <p:cNvPr id="4121" name="Rectangle 36"/>
          <p:cNvSpPr>
            <a:spLocks noChangeArrowheads="1"/>
          </p:cNvSpPr>
          <p:nvPr/>
        </p:nvSpPr>
        <p:spPr bwMode="auto">
          <a:xfrm>
            <a:off x="4686300" y="1155700"/>
            <a:ext cx="6223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FF0000"/>
                </a:solidFill>
              </a:rPr>
              <a:t>Metals/ </a:t>
            </a:r>
            <a:endParaRPr lang="en-US" altLang="en-US"/>
          </a:p>
        </p:txBody>
      </p:sp>
      <p:sp>
        <p:nvSpPr>
          <p:cNvPr id="4122" name="Rectangle 37"/>
          <p:cNvSpPr>
            <a:spLocks noChangeArrowheads="1"/>
          </p:cNvSpPr>
          <p:nvPr/>
        </p:nvSpPr>
        <p:spPr bwMode="auto">
          <a:xfrm>
            <a:off x="4724400" y="1358900"/>
            <a:ext cx="4746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FF0000"/>
                </a:solidFill>
              </a:rPr>
              <a:t>Alloys</a:t>
            </a:r>
            <a:endParaRPr lang="en-US" altLang="en-US"/>
          </a:p>
        </p:txBody>
      </p:sp>
      <p:sp>
        <p:nvSpPr>
          <p:cNvPr id="4123" name="Rectangle 38"/>
          <p:cNvSpPr>
            <a:spLocks noChangeArrowheads="1"/>
          </p:cNvSpPr>
          <p:nvPr/>
        </p:nvSpPr>
        <p:spPr bwMode="auto">
          <a:xfrm>
            <a:off x="7620000" y="1155700"/>
            <a:ext cx="10382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FF33CC"/>
                </a:solidFill>
              </a:rPr>
              <a:t>Composites/ </a:t>
            </a:r>
            <a:endParaRPr lang="en-US" altLang="en-US"/>
          </a:p>
        </p:txBody>
      </p:sp>
      <p:sp>
        <p:nvSpPr>
          <p:cNvPr id="4124" name="Rectangle 39"/>
          <p:cNvSpPr>
            <a:spLocks noChangeArrowheads="1"/>
          </p:cNvSpPr>
          <p:nvPr/>
        </p:nvSpPr>
        <p:spPr bwMode="auto">
          <a:xfrm>
            <a:off x="7899400" y="1358900"/>
            <a:ext cx="4349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FF33CC"/>
                </a:solidFill>
              </a:rPr>
              <a:t>fibers</a:t>
            </a:r>
            <a:endParaRPr lang="en-US" altLang="en-US"/>
          </a:p>
        </p:txBody>
      </p:sp>
      <p:sp>
        <p:nvSpPr>
          <p:cNvPr id="4125" name="Rectangle 40"/>
          <p:cNvSpPr>
            <a:spLocks noChangeArrowheads="1"/>
          </p:cNvSpPr>
          <p:nvPr/>
        </p:nvSpPr>
        <p:spPr bwMode="auto">
          <a:xfrm>
            <a:off x="6604000" y="1257300"/>
            <a:ext cx="7413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8800"/>
                </a:solidFill>
              </a:rPr>
              <a:t>Polymers</a:t>
            </a:r>
            <a:endParaRPr lang="en-US" altLang="en-US"/>
          </a:p>
        </p:txBody>
      </p:sp>
      <p:sp>
        <p:nvSpPr>
          <p:cNvPr id="4126" name="Rectangle 41"/>
          <p:cNvSpPr>
            <a:spLocks noChangeArrowheads="1"/>
          </p:cNvSpPr>
          <p:nvPr/>
        </p:nvSpPr>
        <p:spPr bwMode="auto">
          <a:xfrm>
            <a:off x="4140200" y="48641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1</a:t>
            </a:r>
            <a:endParaRPr lang="en-US" altLang="en-US"/>
          </a:p>
        </p:txBody>
      </p:sp>
      <p:sp>
        <p:nvSpPr>
          <p:cNvPr id="4127" name="Rectangle 42"/>
          <p:cNvSpPr>
            <a:spLocks noChangeArrowheads="1"/>
          </p:cNvSpPr>
          <p:nvPr/>
        </p:nvSpPr>
        <p:spPr bwMode="auto">
          <a:xfrm>
            <a:off x="4152900" y="42291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2</a:t>
            </a:r>
            <a:endParaRPr lang="en-US" altLang="en-US"/>
          </a:p>
        </p:txBody>
      </p:sp>
      <p:sp>
        <p:nvSpPr>
          <p:cNvPr id="4128" name="Rectangle 43"/>
          <p:cNvSpPr>
            <a:spLocks noChangeArrowheads="1"/>
          </p:cNvSpPr>
          <p:nvPr/>
        </p:nvSpPr>
        <p:spPr bwMode="auto">
          <a:xfrm>
            <a:off x="4038600" y="19939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2</a:t>
            </a:r>
            <a:endParaRPr lang="en-US" altLang="en-US"/>
          </a:p>
        </p:txBody>
      </p:sp>
      <p:sp>
        <p:nvSpPr>
          <p:cNvPr id="4129" name="Rectangle 44"/>
          <p:cNvSpPr>
            <a:spLocks noChangeArrowheads="1"/>
          </p:cNvSpPr>
          <p:nvPr/>
        </p:nvSpPr>
        <p:spPr bwMode="auto">
          <a:xfrm>
            <a:off x="4140200" y="19939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0</a:t>
            </a:r>
            <a:endParaRPr lang="en-US" altLang="en-US"/>
          </a:p>
        </p:txBody>
      </p:sp>
      <p:sp>
        <p:nvSpPr>
          <p:cNvPr id="4130" name="Rectangle 45"/>
          <p:cNvSpPr>
            <a:spLocks noChangeArrowheads="1"/>
          </p:cNvSpPr>
          <p:nvPr/>
        </p:nvSpPr>
        <p:spPr bwMode="auto">
          <a:xfrm>
            <a:off x="4038600" y="1625600"/>
            <a:ext cx="1984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30</a:t>
            </a:r>
            <a:endParaRPr lang="en-US" altLang="en-US"/>
          </a:p>
        </p:txBody>
      </p:sp>
      <p:sp>
        <p:nvSpPr>
          <p:cNvPr id="4131" name="Rectangle 46"/>
          <p:cNvSpPr>
            <a:spLocks noChangeArrowheads="1"/>
          </p:cNvSpPr>
          <p:nvPr/>
        </p:nvSpPr>
        <p:spPr bwMode="auto">
          <a:xfrm>
            <a:off x="6057900" y="1816100"/>
            <a:ext cx="1016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00"/>
                </a:solidFill>
              </a:rPr>
              <a:t>B</a:t>
            </a:r>
            <a:endParaRPr lang="en-US" altLang="en-US"/>
          </a:p>
        </p:txBody>
      </p:sp>
      <p:sp>
        <p:nvSpPr>
          <p:cNvPr id="4132" name="Rectangle 47"/>
          <p:cNvSpPr>
            <a:spLocks noChangeArrowheads="1"/>
          </p:cNvSpPr>
          <p:nvPr/>
        </p:nvSpPr>
        <p:spPr bwMode="auto">
          <a:xfrm>
            <a:off x="6172200" y="1816100"/>
            <a:ext cx="23717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00"/>
                </a:solidFill>
              </a:rPr>
              <a:t>ased on data in Table B1, Callister </a:t>
            </a:r>
            <a:endParaRPr lang="en-US" altLang="en-US"/>
          </a:p>
        </p:txBody>
      </p:sp>
      <p:sp>
        <p:nvSpPr>
          <p:cNvPr id="4133" name="Rectangle 48"/>
          <p:cNvSpPr>
            <a:spLocks noChangeArrowheads="1"/>
          </p:cNvSpPr>
          <p:nvPr/>
        </p:nvSpPr>
        <p:spPr bwMode="auto">
          <a:xfrm>
            <a:off x="6146800" y="1993900"/>
            <a:ext cx="2354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*GFRE, CFRE, &amp; AFRE are Glass,</a:t>
            </a:r>
            <a:endParaRPr lang="en-US" altLang="en-US"/>
          </a:p>
        </p:txBody>
      </p:sp>
      <p:sp>
        <p:nvSpPr>
          <p:cNvPr id="4134" name="Rectangle 49"/>
          <p:cNvSpPr>
            <a:spLocks noChangeArrowheads="1"/>
          </p:cNvSpPr>
          <p:nvPr/>
        </p:nvSpPr>
        <p:spPr bwMode="auto">
          <a:xfrm>
            <a:off x="8585200" y="1993900"/>
            <a:ext cx="428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 </a:t>
            </a:r>
            <a:endParaRPr lang="en-US" altLang="en-US"/>
          </a:p>
        </p:txBody>
      </p:sp>
      <p:sp>
        <p:nvSpPr>
          <p:cNvPr id="4135" name="Rectangle 50"/>
          <p:cNvSpPr>
            <a:spLocks noChangeArrowheads="1"/>
          </p:cNvSpPr>
          <p:nvPr/>
        </p:nvSpPr>
        <p:spPr bwMode="auto">
          <a:xfrm>
            <a:off x="6057900" y="2171700"/>
            <a:ext cx="23891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Carbon, &amp; Aramid Fiber-Reinforced</a:t>
            </a:r>
            <a:endParaRPr lang="en-US" altLang="en-US"/>
          </a:p>
        </p:txBody>
      </p:sp>
      <p:sp>
        <p:nvSpPr>
          <p:cNvPr id="4136" name="Rectangle 51"/>
          <p:cNvSpPr>
            <a:spLocks noChangeArrowheads="1"/>
          </p:cNvSpPr>
          <p:nvPr/>
        </p:nvSpPr>
        <p:spPr bwMode="auto">
          <a:xfrm>
            <a:off x="8674100" y="2171700"/>
            <a:ext cx="428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 </a:t>
            </a:r>
            <a:endParaRPr lang="en-US" altLang="en-US"/>
          </a:p>
        </p:txBody>
      </p:sp>
      <p:sp>
        <p:nvSpPr>
          <p:cNvPr id="4137" name="Rectangle 52"/>
          <p:cNvSpPr>
            <a:spLocks noChangeArrowheads="1"/>
          </p:cNvSpPr>
          <p:nvPr/>
        </p:nvSpPr>
        <p:spPr bwMode="auto">
          <a:xfrm>
            <a:off x="6045200" y="2349500"/>
            <a:ext cx="24399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Epoxy composites (values based on</a:t>
            </a:r>
            <a:endParaRPr lang="en-US" altLang="en-US"/>
          </a:p>
        </p:txBody>
      </p:sp>
      <p:sp>
        <p:nvSpPr>
          <p:cNvPr id="4138" name="Rectangle 53"/>
          <p:cNvSpPr>
            <a:spLocks noChangeArrowheads="1"/>
          </p:cNvSpPr>
          <p:nvPr/>
        </p:nvSpPr>
        <p:spPr bwMode="auto">
          <a:xfrm>
            <a:off x="8674100" y="2349500"/>
            <a:ext cx="428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 </a:t>
            </a:r>
            <a:endParaRPr lang="en-US" altLang="en-US"/>
          </a:p>
        </p:txBody>
      </p:sp>
      <p:sp>
        <p:nvSpPr>
          <p:cNvPr id="4139" name="Rectangle 54"/>
          <p:cNvSpPr>
            <a:spLocks noChangeArrowheads="1"/>
          </p:cNvSpPr>
          <p:nvPr/>
        </p:nvSpPr>
        <p:spPr bwMode="auto">
          <a:xfrm>
            <a:off x="6007100" y="2527300"/>
            <a:ext cx="24987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60% volume fraction of aligned fibers</a:t>
            </a:r>
            <a:endParaRPr lang="en-US" altLang="en-US"/>
          </a:p>
        </p:txBody>
      </p:sp>
      <p:sp>
        <p:nvSpPr>
          <p:cNvPr id="4140" name="Rectangle 55"/>
          <p:cNvSpPr>
            <a:spLocks noChangeArrowheads="1"/>
          </p:cNvSpPr>
          <p:nvPr/>
        </p:nvSpPr>
        <p:spPr bwMode="auto">
          <a:xfrm>
            <a:off x="8737600" y="2527300"/>
            <a:ext cx="428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 </a:t>
            </a:r>
            <a:endParaRPr lang="en-US" altLang="en-US"/>
          </a:p>
        </p:txBody>
      </p:sp>
      <p:sp>
        <p:nvSpPr>
          <p:cNvPr id="4141" name="Rectangle 56"/>
          <p:cNvSpPr>
            <a:spLocks noChangeArrowheads="1"/>
          </p:cNvSpPr>
          <p:nvPr/>
        </p:nvSpPr>
        <p:spPr bwMode="auto">
          <a:xfrm>
            <a:off x="6642100" y="2705100"/>
            <a:ext cx="13303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in an epoxy matrix).</a:t>
            </a:r>
            <a:endParaRPr lang="en-US" altLang="en-US"/>
          </a:p>
        </p:txBody>
      </p:sp>
      <p:sp>
        <p:nvSpPr>
          <p:cNvPr id="4142" name="Rectangle 57"/>
          <p:cNvSpPr>
            <a:spLocks noChangeArrowheads="1"/>
          </p:cNvSpPr>
          <p:nvPr/>
        </p:nvSpPr>
        <p:spPr bwMode="auto">
          <a:xfrm>
            <a:off x="8077200" y="2705100"/>
            <a:ext cx="841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99"/>
                </a:solidFill>
              </a:rPr>
              <a:t>  </a:t>
            </a:r>
            <a:endParaRPr lang="en-US" altLang="en-US"/>
          </a:p>
        </p:txBody>
      </p:sp>
      <p:sp>
        <p:nvSpPr>
          <p:cNvPr id="4143" name="Line 58"/>
          <p:cNvSpPr>
            <a:spLocks noChangeShapeType="1"/>
          </p:cNvSpPr>
          <p:nvPr/>
        </p:nvSpPr>
        <p:spPr bwMode="auto">
          <a:xfrm>
            <a:off x="4305300" y="49784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4" name="Line 59"/>
          <p:cNvSpPr>
            <a:spLocks noChangeShapeType="1"/>
          </p:cNvSpPr>
          <p:nvPr/>
        </p:nvSpPr>
        <p:spPr bwMode="auto">
          <a:xfrm>
            <a:off x="4305300" y="43180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5" name="Line 60"/>
          <p:cNvSpPr>
            <a:spLocks noChangeShapeType="1"/>
          </p:cNvSpPr>
          <p:nvPr/>
        </p:nvSpPr>
        <p:spPr bwMode="auto">
          <a:xfrm>
            <a:off x="4305300" y="29972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6" name="Line 61"/>
          <p:cNvSpPr>
            <a:spLocks noChangeShapeType="1"/>
          </p:cNvSpPr>
          <p:nvPr/>
        </p:nvSpPr>
        <p:spPr bwMode="auto">
          <a:xfrm>
            <a:off x="4305300" y="39116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7" name="Line 62"/>
          <p:cNvSpPr>
            <a:spLocks noChangeShapeType="1"/>
          </p:cNvSpPr>
          <p:nvPr/>
        </p:nvSpPr>
        <p:spPr bwMode="auto">
          <a:xfrm>
            <a:off x="4305300" y="36449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8" name="Line 63"/>
          <p:cNvSpPr>
            <a:spLocks noChangeShapeType="1"/>
          </p:cNvSpPr>
          <p:nvPr/>
        </p:nvSpPr>
        <p:spPr bwMode="auto">
          <a:xfrm>
            <a:off x="4305300" y="34290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9" name="Line 64"/>
          <p:cNvSpPr>
            <a:spLocks noChangeShapeType="1"/>
          </p:cNvSpPr>
          <p:nvPr/>
        </p:nvSpPr>
        <p:spPr bwMode="auto">
          <a:xfrm>
            <a:off x="4305300" y="32639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0" name="Line 65"/>
          <p:cNvSpPr>
            <a:spLocks noChangeShapeType="1"/>
          </p:cNvSpPr>
          <p:nvPr/>
        </p:nvSpPr>
        <p:spPr bwMode="auto">
          <a:xfrm>
            <a:off x="4305300" y="31242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1" name="Line 66"/>
          <p:cNvSpPr>
            <a:spLocks noChangeShapeType="1"/>
          </p:cNvSpPr>
          <p:nvPr/>
        </p:nvSpPr>
        <p:spPr bwMode="auto">
          <a:xfrm>
            <a:off x="4305300" y="28829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2" name="Line 67"/>
          <p:cNvSpPr>
            <a:spLocks noChangeShapeType="1"/>
          </p:cNvSpPr>
          <p:nvPr/>
        </p:nvSpPr>
        <p:spPr bwMode="auto">
          <a:xfrm>
            <a:off x="4305300" y="27686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3" name="Rectangle 68"/>
          <p:cNvSpPr>
            <a:spLocks noChangeArrowheads="1"/>
          </p:cNvSpPr>
          <p:nvPr/>
        </p:nvSpPr>
        <p:spPr bwMode="auto">
          <a:xfrm>
            <a:off x="4038600" y="2667000"/>
            <a:ext cx="1984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10</a:t>
            </a:r>
            <a:endParaRPr lang="en-US" altLang="en-US"/>
          </a:p>
        </p:txBody>
      </p:sp>
      <p:sp>
        <p:nvSpPr>
          <p:cNvPr id="4154" name="Rectangle 69"/>
          <p:cNvSpPr>
            <a:spLocks noChangeArrowheads="1"/>
          </p:cNvSpPr>
          <p:nvPr/>
        </p:nvSpPr>
        <p:spPr bwMode="auto">
          <a:xfrm>
            <a:off x="4254500" y="26670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  </a:t>
            </a:r>
            <a:endParaRPr lang="en-US" altLang="en-US"/>
          </a:p>
        </p:txBody>
      </p:sp>
      <p:sp>
        <p:nvSpPr>
          <p:cNvPr id="4155" name="Rectangle 70"/>
          <p:cNvSpPr>
            <a:spLocks noChangeArrowheads="1"/>
          </p:cNvSpPr>
          <p:nvPr/>
        </p:nvSpPr>
        <p:spPr bwMode="auto">
          <a:xfrm>
            <a:off x="4140200" y="38100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3</a:t>
            </a:r>
            <a:endParaRPr lang="en-US" altLang="en-US"/>
          </a:p>
        </p:txBody>
      </p:sp>
      <p:sp>
        <p:nvSpPr>
          <p:cNvPr id="4156" name="Rectangle 71"/>
          <p:cNvSpPr>
            <a:spLocks noChangeArrowheads="1"/>
          </p:cNvSpPr>
          <p:nvPr/>
        </p:nvSpPr>
        <p:spPr bwMode="auto">
          <a:xfrm>
            <a:off x="4241800" y="38100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  </a:t>
            </a:r>
            <a:endParaRPr lang="en-US" altLang="en-US"/>
          </a:p>
        </p:txBody>
      </p:sp>
      <p:sp>
        <p:nvSpPr>
          <p:cNvPr id="4157" name="Rectangle 72"/>
          <p:cNvSpPr>
            <a:spLocks noChangeArrowheads="1"/>
          </p:cNvSpPr>
          <p:nvPr/>
        </p:nvSpPr>
        <p:spPr bwMode="auto">
          <a:xfrm>
            <a:off x="4140200" y="35560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4</a:t>
            </a:r>
            <a:endParaRPr lang="en-US" altLang="en-US"/>
          </a:p>
        </p:txBody>
      </p:sp>
      <p:sp>
        <p:nvSpPr>
          <p:cNvPr id="4158" name="Rectangle 73"/>
          <p:cNvSpPr>
            <a:spLocks noChangeArrowheads="1"/>
          </p:cNvSpPr>
          <p:nvPr/>
        </p:nvSpPr>
        <p:spPr bwMode="auto">
          <a:xfrm>
            <a:off x="4241800" y="35560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  </a:t>
            </a:r>
            <a:endParaRPr lang="en-US" altLang="en-US"/>
          </a:p>
        </p:txBody>
      </p:sp>
      <p:sp>
        <p:nvSpPr>
          <p:cNvPr id="4159" name="Rectangle 74"/>
          <p:cNvSpPr>
            <a:spLocks noChangeArrowheads="1"/>
          </p:cNvSpPr>
          <p:nvPr/>
        </p:nvSpPr>
        <p:spPr bwMode="auto">
          <a:xfrm>
            <a:off x="4140200" y="33274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5</a:t>
            </a:r>
            <a:endParaRPr lang="en-US" altLang="en-US"/>
          </a:p>
        </p:txBody>
      </p:sp>
      <p:sp>
        <p:nvSpPr>
          <p:cNvPr id="4160" name="Rectangle 75"/>
          <p:cNvSpPr>
            <a:spLocks noChangeArrowheads="1"/>
          </p:cNvSpPr>
          <p:nvPr/>
        </p:nvSpPr>
        <p:spPr bwMode="auto">
          <a:xfrm>
            <a:off x="4241800" y="33274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  </a:t>
            </a:r>
            <a:endParaRPr lang="en-US" altLang="en-US"/>
          </a:p>
        </p:txBody>
      </p:sp>
      <p:sp>
        <p:nvSpPr>
          <p:cNvPr id="4161" name="Line 76"/>
          <p:cNvSpPr>
            <a:spLocks noChangeShapeType="1"/>
          </p:cNvSpPr>
          <p:nvPr/>
        </p:nvSpPr>
        <p:spPr bwMode="auto">
          <a:xfrm>
            <a:off x="4305300" y="52070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2" name="Line 77"/>
          <p:cNvSpPr>
            <a:spLocks noChangeShapeType="1"/>
          </p:cNvSpPr>
          <p:nvPr/>
        </p:nvSpPr>
        <p:spPr bwMode="auto">
          <a:xfrm>
            <a:off x="4305300" y="61214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3" name="Line 78"/>
          <p:cNvSpPr>
            <a:spLocks noChangeShapeType="1"/>
          </p:cNvSpPr>
          <p:nvPr/>
        </p:nvSpPr>
        <p:spPr bwMode="auto">
          <a:xfrm>
            <a:off x="4305300" y="58547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4" name="Line 79"/>
          <p:cNvSpPr>
            <a:spLocks noChangeShapeType="1"/>
          </p:cNvSpPr>
          <p:nvPr/>
        </p:nvSpPr>
        <p:spPr bwMode="auto">
          <a:xfrm>
            <a:off x="4305300" y="56388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5" name="Line 80"/>
          <p:cNvSpPr>
            <a:spLocks noChangeShapeType="1"/>
          </p:cNvSpPr>
          <p:nvPr/>
        </p:nvSpPr>
        <p:spPr bwMode="auto">
          <a:xfrm>
            <a:off x="4305300" y="54737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6" name="Line 81"/>
          <p:cNvSpPr>
            <a:spLocks noChangeShapeType="1"/>
          </p:cNvSpPr>
          <p:nvPr/>
        </p:nvSpPr>
        <p:spPr bwMode="auto">
          <a:xfrm>
            <a:off x="4305300" y="53340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7" name="Line 82"/>
          <p:cNvSpPr>
            <a:spLocks noChangeShapeType="1"/>
          </p:cNvSpPr>
          <p:nvPr/>
        </p:nvSpPr>
        <p:spPr bwMode="auto">
          <a:xfrm>
            <a:off x="4305300" y="5092700"/>
            <a:ext cx="21590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8" name="Rectangle 83"/>
          <p:cNvSpPr>
            <a:spLocks noChangeArrowheads="1"/>
          </p:cNvSpPr>
          <p:nvPr/>
        </p:nvSpPr>
        <p:spPr bwMode="auto">
          <a:xfrm>
            <a:off x="3987800" y="6007100"/>
            <a:ext cx="2476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0.3</a:t>
            </a:r>
            <a:endParaRPr lang="en-US" altLang="en-US"/>
          </a:p>
        </p:txBody>
      </p:sp>
      <p:sp>
        <p:nvSpPr>
          <p:cNvPr id="4169" name="Rectangle 84"/>
          <p:cNvSpPr>
            <a:spLocks noChangeArrowheads="1"/>
          </p:cNvSpPr>
          <p:nvPr/>
        </p:nvSpPr>
        <p:spPr bwMode="auto">
          <a:xfrm>
            <a:off x="4254500" y="60071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  </a:t>
            </a:r>
            <a:endParaRPr lang="en-US" altLang="en-US"/>
          </a:p>
        </p:txBody>
      </p:sp>
      <p:sp>
        <p:nvSpPr>
          <p:cNvPr id="4170" name="Rectangle 85"/>
          <p:cNvSpPr>
            <a:spLocks noChangeArrowheads="1"/>
          </p:cNvSpPr>
          <p:nvPr/>
        </p:nvSpPr>
        <p:spPr bwMode="auto">
          <a:xfrm>
            <a:off x="3987800" y="5753100"/>
            <a:ext cx="2476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0.4</a:t>
            </a:r>
            <a:endParaRPr lang="en-US" altLang="en-US"/>
          </a:p>
        </p:txBody>
      </p:sp>
      <p:sp>
        <p:nvSpPr>
          <p:cNvPr id="4171" name="Rectangle 86"/>
          <p:cNvSpPr>
            <a:spLocks noChangeArrowheads="1"/>
          </p:cNvSpPr>
          <p:nvPr/>
        </p:nvSpPr>
        <p:spPr bwMode="auto">
          <a:xfrm>
            <a:off x="4254500" y="57531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  </a:t>
            </a:r>
            <a:endParaRPr lang="en-US" altLang="en-US"/>
          </a:p>
        </p:txBody>
      </p:sp>
      <p:sp>
        <p:nvSpPr>
          <p:cNvPr id="4172" name="Rectangle 87"/>
          <p:cNvSpPr>
            <a:spLocks noChangeArrowheads="1"/>
          </p:cNvSpPr>
          <p:nvPr/>
        </p:nvSpPr>
        <p:spPr bwMode="auto">
          <a:xfrm>
            <a:off x="3987800" y="5537200"/>
            <a:ext cx="2476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0.5</a:t>
            </a:r>
            <a:endParaRPr lang="en-US" altLang="en-US"/>
          </a:p>
        </p:txBody>
      </p:sp>
      <p:sp>
        <p:nvSpPr>
          <p:cNvPr id="4173" name="Rectangle 88"/>
          <p:cNvSpPr>
            <a:spLocks noChangeArrowheads="1"/>
          </p:cNvSpPr>
          <p:nvPr/>
        </p:nvSpPr>
        <p:spPr bwMode="auto">
          <a:xfrm>
            <a:off x="4254500" y="5537200"/>
            <a:ext cx="98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400">
                <a:solidFill>
                  <a:srgbClr val="000000"/>
                </a:solidFill>
              </a:rPr>
              <a:t>  </a:t>
            </a:r>
            <a:endParaRPr lang="en-US" altLang="en-US"/>
          </a:p>
        </p:txBody>
      </p:sp>
      <p:grpSp>
        <p:nvGrpSpPr>
          <p:cNvPr id="4174" name="Group 89"/>
          <p:cNvGrpSpPr>
            <a:grpSpLocks/>
          </p:cNvGrpSpPr>
          <p:nvPr/>
        </p:nvGrpSpPr>
        <p:grpSpPr bwMode="auto">
          <a:xfrm>
            <a:off x="4597400" y="1943100"/>
            <a:ext cx="1036638" cy="2582863"/>
            <a:chOff x="2896" y="1224"/>
            <a:chExt cx="653" cy="1627"/>
          </a:xfrm>
        </p:grpSpPr>
        <p:grpSp>
          <p:nvGrpSpPr>
            <p:cNvPr id="4262" name="Group 90"/>
            <p:cNvGrpSpPr>
              <a:grpSpLocks/>
            </p:cNvGrpSpPr>
            <p:nvPr/>
          </p:nvGrpSpPr>
          <p:grpSpPr bwMode="auto">
            <a:xfrm>
              <a:off x="2960" y="1224"/>
              <a:ext cx="589" cy="1627"/>
              <a:chOff x="2960" y="1224"/>
              <a:chExt cx="589" cy="1627"/>
            </a:xfrm>
          </p:grpSpPr>
          <p:sp>
            <p:nvSpPr>
              <p:cNvPr id="4274" name="Rectangle 91"/>
              <p:cNvSpPr>
                <a:spLocks noChangeArrowheads="1"/>
              </p:cNvSpPr>
              <p:nvPr/>
            </p:nvSpPr>
            <p:spPr bwMode="auto">
              <a:xfrm>
                <a:off x="2960" y="2736"/>
                <a:ext cx="49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Magnesium</a:t>
                </a:r>
                <a:endParaRPr lang="en-US" altLang="en-US"/>
              </a:p>
            </p:txBody>
          </p:sp>
          <p:sp>
            <p:nvSpPr>
              <p:cNvPr id="4275" name="Rectangle 92"/>
              <p:cNvSpPr>
                <a:spLocks noChangeArrowheads="1"/>
              </p:cNvSpPr>
              <p:nvPr/>
            </p:nvSpPr>
            <p:spPr bwMode="auto">
              <a:xfrm>
                <a:off x="3496" y="2736"/>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sp>
            <p:nvSpPr>
              <p:cNvPr id="4276" name="Rectangle 93"/>
              <p:cNvSpPr>
                <a:spLocks noChangeArrowheads="1"/>
              </p:cNvSpPr>
              <p:nvPr/>
            </p:nvSpPr>
            <p:spPr bwMode="auto">
              <a:xfrm>
                <a:off x="2960" y="2480"/>
                <a:ext cx="4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Aluminum</a:t>
                </a:r>
                <a:endParaRPr lang="en-US" altLang="en-US"/>
              </a:p>
            </p:txBody>
          </p:sp>
          <p:sp>
            <p:nvSpPr>
              <p:cNvPr id="4277" name="Rectangle 94"/>
              <p:cNvSpPr>
                <a:spLocks noChangeArrowheads="1"/>
              </p:cNvSpPr>
              <p:nvPr/>
            </p:nvSpPr>
            <p:spPr bwMode="auto">
              <a:xfrm>
                <a:off x="3424" y="2480"/>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sp>
            <p:nvSpPr>
              <p:cNvPr id="4278" name="Rectangle 95"/>
              <p:cNvSpPr>
                <a:spLocks noChangeArrowheads="1"/>
              </p:cNvSpPr>
              <p:nvPr/>
            </p:nvSpPr>
            <p:spPr bwMode="auto">
              <a:xfrm>
                <a:off x="2960" y="1848"/>
                <a:ext cx="26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Steels</a:t>
                </a:r>
                <a:endParaRPr lang="en-US" altLang="en-US"/>
              </a:p>
            </p:txBody>
          </p:sp>
          <p:sp>
            <p:nvSpPr>
              <p:cNvPr id="4279" name="Rectangle 96"/>
              <p:cNvSpPr>
                <a:spLocks noChangeArrowheads="1"/>
              </p:cNvSpPr>
              <p:nvPr/>
            </p:nvSpPr>
            <p:spPr bwMode="auto">
              <a:xfrm>
                <a:off x="3248" y="1848"/>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sp>
            <p:nvSpPr>
              <p:cNvPr id="4280" name="Rectangle 97"/>
              <p:cNvSpPr>
                <a:spLocks noChangeArrowheads="1"/>
              </p:cNvSpPr>
              <p:nvPr/>
            </p:nvSpPr>
            <p:spPr bwMode="auto">
              <a:xfrm>
                <a:off x="2960" y="2184"/>
                <a:ext cx="3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Titanium</a:t>
                </a:r>
                <a:endParaRPr lang="en-US" altLang="en-US"/>
              </a:p>
            </p:txBody>
          </p:sp>
          <p:sp>
            <p:nvSpPr>
              <p:cNvPr id="4281" name="Rectangle 98"/>
              <p:cNvSpPr>
                <a:spLocks noChangeArrowheads="1"/>
              </p:cNvSpPr>
              <p:nvPr/>
            </p:nvSpPr>
            <p:spPr bwMode="auto">
              <a:xfrm>
                <a:off x="3360" y="218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sp>
            <p:nvSpPr>
              <p:cNvPr id="4282" name="Rectangle 99"/>
              <p:cNvSpPr>
                <a:spLocks noChangeArrowheads="1"/>
              </p:cNvSpPr>
              <p:nvPr/>
            </p:nvSpPr>
            <p:spPr bwMode="auto">
              <a:xfrm>
                <a:off x="2960" y="1776"/>
                <a:ext cx="24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Cu,Ni</a:t>
                </a:r>
                <a:endParaRPr lang="en-US" altLang="en-US"/>
              </a:p>
            </p:txBody>
          </p:sp>
          <p:sp>
            <p:nvSpPr>
              <p:cNvPr id="4283" name="Rectangle 100"/>
              <p:cNvSpPr>
                <a:spLocks noChangeArrowheads="1"/>
              </p:cNvSpPr>
              <p:nvPr/>
            </p:nvSpPr>
            <p:spPr bwMode="auto">
              <a:xfrm>
                <a:off x="3216" y="1776"/>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sp>
            <p:nvSpPr>
              <p:cNvPr id="4284" name="Rectangle 101"/>
              <p:cNvSpPr>
                <a:spLocks noChangeArrowheads="1"/>
              </p:cNvSpPr>
              <p:nvPr/>
            </p:nvSpPr>
            <p:spPr bwMode="auto">
              <a:xfrm>
                <a:off x="2960" y="1928"/>
                <a:ext cx="3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Tin, Zinc</a:t>
                </a:r>
                <a:endParaRPr lang="en-US" altLang="en-US"/>
              </a:p>
            </p:txBody>
          </p:sp>
          <p:sp>
            <p:nvSpPr>
              <p:cNvPr id="4285" name="Rectangle 102"/>
              <p:cNvSpPr>
                <a:spLocks noChangeArrowheads="1"/>
              </p:cNvSpPr>
              <p:nvPr/>
            </p:nvSpPr>
            <p:spPr bwMode="auto">
              <a:xfrm>
                <a:off x="3360" y="1928"/>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sp>
            <p:nvSpPr>
              <p:cNvPr id="4286" name="Rectangle 103"/>
              <p:cNvSpPr>
                <a:spLocks noChangeArrowheads="1"/>
              </p:cNvSpPr>
              <p:nvPr/>
            </p:nvSpPr>
            <p:spPr bwMode="auto">
              <a:xfrm>
                <a:off x="2960" y="1680"/>
                <a:ext cx="42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Silver, Mo</a:t>
                </a:r>
                <a:endParaRPr lang="en-US" altLang="en-US"/>
              </a:p>
            </p:txBody>
          </p:sp>
          <p:sp>
            <p:nvSpPr>
              <p:cNvPr id="4287" name="Rectangle 104"/>
              <p:cNvSpPr>
                <a:spLocks noChangeArrowheads="1"/>
              </p:cNvSpPr>
              <p:nvPr/>
            </p:nvSpPr>
            <p:spPr bwMode="auto">
              <a:xfrm>
                <a:off x="3416" y="1680"/>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sp>
            <p:nvSpPr>
              <p:cNvPr id="4288" name="Rectangle 105"/>
              <p:cNvSpPr>
                <a:spLocks noChangeArrowheads="1"/>
              </p:cNvSpPr>
              <p:nvPr/>
            </p:nvSpPr>
            <p:spPr bwMode="auto">
              <a:xfrm>
                <a:off x="2960" y="1392"/>
                <a:ext cx="40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Tantalum</a:t>
                </a:r>
                <a:endParaRPr lang="en-US" altLang="en-US"/>
              </a:p>
            </p:txBody>
          </p:sp>
          <p:sp>
            <p:nvSpPr>
              <p:cNvPr id="4289" name="Rectangle 106"/>
              <p:cNvSpPr>
                <a:spLocks noChangeArrowheads="1"/>
              </p:cNvSpPr>
              <p:nvPr/>
            </p:nvSpPr>
            <p:spPr bwMode="auto">
              <a:xfrm>
                <a:off x="3392" y="1392"/>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sp>
            <p:nvSpPr>
              <p:cNvPr id="4290" name="Rectangle 107"/>
              <p:cNvSpPr>
                <a:spLocks noChangeArrowheads="1"/>
              </p:cNvSpPr>
              <p:nvPr/>
            </p:nvSpPr>
            <p:spPr bwMode="auto">
              <a:xfrm>
                <a:off x="2960" y="1304"/>
                <a:ext cx="34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Gold, W</a:t>
                </a:r>
                <a:endParaRPr lang="en-US" altLang="en-US"/>
              </a:p>
            </p:txBody>
          </p:sp>
          <p:sp>
            <p:nvSpPr>
              <p:cNvPr id="4291" name="Rectangle 108"/>
              <p:cNvSpPr>
                <a:spLocks noChangeArrowheads="1"/>
              </p:cNvSpPr>
              <p:nvPr/>
            </p:nvSpPr>
            <p:spPr bwMode="auto">
              <a:xfrm>
                <a:off x="3328" y="130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sp>
            <p:nvSpPr>
              <p:cNvPr id="4292" name="Rectangle 109"/>
              <p:cNvSpPr>
                <a:spLocks noChangeArrowheads="1"/>
              </p:cNvSpPr>
              <p:nvPr/>
            </p:nvSpPr>
            <p:spPr bwMode="auto">
              <a:xfrm>
                <a:off x="2960" y="1224"/>
                <a:ext cx="37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Platinum</a:t>
                </a:r>
                <a:endParaRPr lang="en-US" altLang="en-US"/>
              </a:p>
            </p:txBody>
          </p:sp>
          <p:sp>
            <p:nvSpPr>
              <p:cNvPr id="4293" name="Rectangle 110"/>
              <p:cNvSpPr>
                <a:spLocks noChangeArrowheads="1"/>
              </p:cNvSpPr>
              <p:nvPr/>
            </p:nvSpPr>
            <p:spPr bwMode="auto">
              <a:xfrm>
                <a:off x="3368" y="122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0000"/>
                    </a:solidFill>
                  </a:rPr>
                  <a:t>  </a:t>
                </a:r>
                <a:endParaRPr lang="en-US" altLang="en-US"/>
              </a:p>
            </p:txBody>
          </p:sp>
        </p:grpSp>
        <p:grpSp>
          <p:nvGrpSpPr>
            <p:cNvPr id="4263" name="Group 111"/>
            <p:cNvGrpSpPr>
              <a:grpSpLocks/>
            </p:cNvGrpSpPr>
            <p:nvPr/>
          </p:nvGrpSpPr>
          <p:grpSpPr bwMode="auto">
            <a:xfrm>
              <a:off x="2896" y="1248"/>
              <a:ext cx="48" cy="1560"/>
              <a:chOff x="2896" y="1248"/>
              <a:chExt cx="48" cy="1560"/>
            </a:xfrm>
          </p:grpSpPr>
          <p:sp>
            <p:nvSpPr>
              <p:cNvPr id="4264" name="Oval 112"/>
              <p:cNvSpPr>
                <a:spLocks noChangeArrowheads="1"/>
              </p:cNvSpPr>
              <p:nvPr/>
            </p:nvSpPr>
            <p:spPr bwMode="auto">
              <a:xfrm>
                <a:off x="2896" y="1248"/>
                <a:ext cx="48" cy="4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65" name="Oval 113"/>
              <p:cNvSpPr>
                <a:spLocks noChangeArrowheads="1"/>
              </p:cNvSpPr>
              <p:nvPr/>
            </p:nvSpPr>
            <p:spPr bwMode="auto">
              <a:xfrm>
                <a:off x="2896" y="1328"/>
                <a:ext cx="48" cy="4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66" name="Oval 114"/>
              <p:cNvSpPr>
                <a:spLocks noChangeArrowheads="1"/>
              </p:cNvSpPr>
              <p:nvPr/>
            </p:nvSpPr>
            <p:spPr bwMode="auto">
              <a:xfrm>
                <a:off x="2896" y="1416"/>
                <a:ext cx="48" cy="4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67" name="Oval 115"/>
              <p:cNvSpPr>
                <a:spLocks noChangeArrowheads="1"/>
              </p:cNvSpPr>
              <p:nvPr/>
            </p:nvSpPr>
            <p:spPr bwMode="auto">
              <a:xfrm>
                <a:off x="2896" y="1712"/>
                <a:ext cx="48" cy="4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68" name="Oval 116"/>
              <p:cNvSpPr>
                <a:spLocks noChangeArrowheads="1"/>
              </p:cNvSpPr>
              <p:nvPr/>
            </p:nvSpPr>
            <p:spPr bwMode="auto">
              <a:xfrm>
                <a:off x="2896" y="1800"/>
                <a:ext cx="48" cy="4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69" name="Oval 117"/>
              <p:cNvSpPr>
                <a:spLocks noChangeArrowheads="1"/>
              </p:cNvSpPr>
              <p:nvPr/>
            </p:nvSpPr>
            <p:spPr bwMode="auto">
              <a:xfrm>
                <a:off x="2896" y="1872"/>
                <a:ext cx="48" cy="4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70" name="Oval 118"/>
              <p:cNvSpPr>
                <a:spLocks noChangeArrowheads="1"/>
              </p:cNvSpPr>
              <p:nvPr/>
            </p:nvSpPr>
            <p:spPr bwMode="auto">
              <a:xfrm>
                <a:off x="2896" y="1928"/>
                <a:ext cx="48" cy="4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71" name="Oval 119"/>
              <p:cNvSpPr>
                <a:spLocks noChangeArrowheads="1"/>
              </p:cNvSpPr>
              <p:nvPr/>
            </p:nvSpPr>
            <p:spPr bwMode="auto">
              <a:xfrm>
                <a:off x="2896" y="2216"/>
                <a:ext cx="48" cy="4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72" name="Oval 120"/>
              <p:cNvSpPr>
                <a:spLocks noChangeArrowheads="1"/>
              </p:cNvSpPr>
              <p:nvPr/>
            </p:nvSpPr>
            <p:spPr bwMode="auto">
              <a:xfrm>
                <a:off x="2896" y="2512"/>
                <a:ext cx="48" cy="4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73" name="Oval 121"/>
              <p:cNvSpPr>
                <a:spLocks noChangeArrowheads="1"/>
              </p:cNvSpPr>
              <p:nvPr/>
            </p:nvSpPr>
            <p:spPr bwMode="auto">
              <a:xfrm>
                <a:off x="2896" y="2768"/>
                <a:ext cx="48" cy="4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grpSp>
      </p:grpSp>
      <p:grpSp>
        <p:nvGrpSpPr>
          <p:cNvPr id="4175" name="Group 122"/>
          <p:cNvGrpSpPr>
            <a:grpSpLocks/>
          </p:cNvGrpSpPr>
          <p:nvPr/>
        </p:nvGrpSpPr>
        <p:grpSpPr bwMode="auto">
          <a:xfrm>
            <a:off x="5638800" y="3187700"/>
            <a:ext cx="1011238" cy="1389063"/>
            <a:chOff x="3552" y="2008"/>
            <a:chExt cx="637" cy="875"/>
          </a:xfrm>
        </p:grpSpPr>
        <p:sp>
          <p:nvSpPr>
            <p:cNvPr id="4235" name="Oval 123"/>
            <p:cNvSpPr>
              <a:spLocks noChangeArrowheads="1"/>
            </p:cNvSpPr>
            <p:nvPr/>
          </p:nvSpPr>
          <p:spPr bwMode="auto">
            <a:xfrm>
              <a:off x="3552" y="2800"/>
              <a:ext cx="48" cy="40"/>
            </a:xfrm>
            <a:prstGeom prst="ellipse">
              <a:avLst/>
            </a:prstGeom>
            <a:solidFill>
              <a:srgbClr val="0000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36" name="Rectangle 124"/>
            <p:cNvSpPr>
              <a:spLocks noChangeArrowheads="1"/>
            </p:cNvSpPr>
            <p:nvPr/>
          </p:nvSpPr>
          <p:spPr bwMode="auto">
            <a:xfrm>
              <a:off x="3616" y="2768"/>
              <a:ext cx="7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G</a:t>
              </a:r>
              <a:endParaRPr lang="en-US" altLang="en-US"/>
            </a:p>
          </p:txBody>
        </p:sp>
        <p:sp>
          <p:nvSpPr>
            <p:cNvPr id="4237" name="Rectangle 125"/>
            <p:cNvSpPr>
              <a:spLocks noChangeArrowheads="1"/>
            </p:cNvSpPr>
            <p:nvPr/>
          </p:nvSpPr>
          <p:spPr bwMode="auto">
            <a:xfrm>
              <a:off x="3696" y="2768"/>
              <a:ext cx="29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raphite</a:t>
              </a:r>
              <a:endParaRPr lang="en-US" altLang="en-US"/>
            </a:p>
          </p:txBody>
        </p:sp>
        <p:sp>
          <p:nvSpPr>
            <p:cNvPr id="4238" name="Rectangle 126"/>
            <p:cNvSpPr>
              <a:spLocks noChangeArrowheads="1"/>
            </p:cNvSpPr>
            <p:nvPr/>
          </p:nvSpPr>
          <p:spPr bwMode="auto">
            <a:xfrm>
              <a:off x="4024" y="2768"/>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  </a:t>
              </a:r>
              <a:endParaRPr lang="en-US" altLang="en-US"/>
            </a:p>
          </p:txBody>
        </p:sp>
        <p:sp>
          <p:nvSpPr>
            <p:cNvPr id="4239" name="Rectangle 127"/>
            <p:cNvSpPr>
              <a:spLocks noChangeArrowheads="1"/>
            </p:cNvSpPr>
            <p:nvPr/>
          </p:nvSpPr>
          <p:spPr bwMode="auto">
            <a:xfrm>
              <a:off x="3616" y="2632"/>
              <a:ext cx="28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Silicon</a:t>
              </a:r>
              <a:endParaRPr lang="en-US" altLang="en-US"/>
            </a:p>
          </p:txBody>
        </p:sp>
        <p:sp>
          <p:nvSpPr>
            <p:cNvPr id="4240" name="Rectangle 128"/>
            <p:cNvSpPr>
              <a:spLocks noChangeArrowheads="1"/>
            </p:cNvSpPr>
            <p:nvPr/>
          </p:nvSpPr>
          <p:spPr bwMode="auto">
            <a:xfrm>
              <a:off x="3928" y="2632"/>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  </a:t>
              </a:r>
              <a:endParaRPr lang="en-US" altLang="en-US"/>
            </a:p>
          </p:txBody>
        </p:sp>
        <p:sp>
          <p:nvSpPr>
            <p:cNvPr id="4241" name="Rectangle 129"/>
            <p:cNvSpPr>
              <a:spLocks noChangeArrowheads="1"/>
            </p:cNvSpPr>
            <p:nvPr/>
          </p:nvSpPr>
          <p:spPr bwMode="auto">
            <a:xfrm>
              <a:off x="3616" y="2488"/>
              <a:ext cx="24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Glass</a:t>
              </a:r>
              <a:endParaRPr lang="en-US" altLang="en-US"/>
            </a:p>
          </p:txBody>
        </p:sp>
        <p:sp>
          <p:nvSpPr>
            <p:cNvPr id="4242" name="Rectangle 130"/>
            <p:cNvSpPr>
              <a:spLocks noChangeArrowheads="1"/>
            </p:cNvSpPr>
            <p:nvPr/>
          </p:nvSpPr>
          <p:spPr bwMode="auto">
            <a:xfrm>
              <a:off x="3880" y="2488"/>
              <a:ext cx="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a:t>
              </a:r>
              <a:endParaRPr lang="en-US" altLang="en-US"/>
            </a:p>
          </p:txBody>
        </p:sp>
        <p:sp>
          <p:nvSpPr>
            <p:cNvPr id="4243" name="Rectangle 131"/>
            <p:cNvSpPr>
              <a:spLocks noChangeArrowheads="1"/>
            </p:cNvSpPr>
            <p:nvPr/>
          </p:nvSpPr>
          <p:spPr bwMode="auto">
            <a:xfrm>
              <a:off x="3912" y="2488"/>
              <a:ext cx="20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soda</a:t>
              </a:r>
              <a:endParaRPr lang="en-US" altLang="en-US"/>
            </a:p>
          </p:txBody>
        </p:sp>
        <p:sp>
          <p:nvSpPr>
            <p:cNvPr id="4244" name="Rectangle 132"/>
            <p:cNvSpPr>
              <a:spLocks noChangeArrowheads="1"/>
            </p:cNvSpPr>
            <p:nvPr/>
          </p:nvSpPr>
          <p:spPr bwMode="auto">
            <a:xfrm>
              <a:off x="4136" y="2488"/>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  </a:t>
              </a:r>
              <a:endParaRPr lang="en-US" altLang="en-US"/>
            </a:p>
          </p:txBody>
        </p:sp>
        <p:sp>
          <p:nvSpPr>
            <p:cNvPr id="4245" name="Rectangle 133"/>
            <p:cNvSpPr>
              <a:spLocks noChangeArrowheads="1"/>
            </p:cNvSpPr>
            <p:nvPr/>
          </p:nvSpPr>
          <p:spPr bwMode="auto">
            <a:xfrm>
              <a:off x="3616" y="2560"/>
              <a:ext cx="39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Concrete</a:t>
              </a:r>
              <a:endParaRPr lang="en-US" altLang="en-US"/>
            </a:p>
          </p:txBody>
        </p:sp>
        <p:sp>
          <p:nvSpPr>
            <p:cNvPr id="4246" name="Rectangle 134"/>
            <p:cNvSpPr>
              <a:spLocks noChangeArrowheads="1"/>
            </p:cNvSpPr>
            <p:nvPr/>
          </p:nvSpPr>
          <p:spPr bwMode="auto">
            <a:xfrm>
              <a:off x="4048" y="2560"/>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  </a:t>
              </a:r>
              <a:endParaRPr lang="en-US" altLang="en-US"/>
            </a:p>
          </p:txBody>
        </p:sp>
        <p:sp>
          <p:nvSpPr>
            <p:cNvPr id="4247" name="Rectangle 135"/>
            <p:cNvSpPr>
              <a:spLocks noChangeArrowheads="1"/>
            </p:cNvSpPr>
            <p:nvPr/>
          </p:nvSpPr>
          <p:spPr bwMode="auto">
            <a:xfrm>
              <a:off x="3616" y="2384"/>
              <a:ext cx="37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Si nitride</a:t>
              </a:r>
              <a:endParaRPr lang="en-US" altLang="en-US"/>
            </a:p>
          </p:txBody>
        </p:sp>
        <p:sp>
          <p:nvSpPr>
            <p:cNvPr id="4248" name="Rectangle 136"/>
            <p:cNvSpPr>
              <a:spLocks noChangeArrowheads="1"/>
            </p:cNvSpPr>
            <p:nvPr/>
          </p:nvSpPr>
          <p:spPr bwMode="auto">
            <a:xfrm>
              <a:off x="4032" y="238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  </a:t>
              </a:r>
              <a:endParaRPr lang="en-US" altLang="en-US"/>
            </a:p>
          </p:txBody>
        </p:sp>
        <p:sp>
          <p:nvSpPr>
            <p:cNvPr id="4249" name="Rectangle 137"/>
            <p:cNvSpPr>
              <a:spLocks noChangeArrowheads="1"/>
            </p:cNvSpPr>
            <p:nvPr/>
          </p:nvSpPr>
          <p:spPr bwMode="auto">
            <a:xfrm>
              <a:off x="3616" y="2312"/>
              <a:ext cx="38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Diamond</a:t>
              </a:r>
              <a:endParaRPr lang="en-US" altLang="en-US"/>
            </a:p>
          </p:txBody>
        </p:sp>
        <p:sp>
          <p:nvSpPr>
            <p:cNvPr id="4250" name="Rectangle 138"/>
            <p:cNvSpPr>
              <a:spLocks noChangeArrowheads="1"/>
            </p:cNvSpPr>
            <p:nvPr/>
          </p:nvSpPr>
          <p:spPr bwMode="auto">
            <a:xfrm>
              <a:off x="4032" y="2312"/>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  </a:t>
              </a:r>
              <a:endParaRPr lang="en-US" altLang="en-US"/>
            </a:p>
          </p:txBody>
        </p:sp>
        <p:sp>
          <p:nvSpPr>
            <p:cNvPr id="4251" name="Rectangle 139"/>
            <p:cNvSpPr>
              <a:spLocks noChangeArrowheads="1"/>
            </p:cNvSpPr>
            <p:nvPr/>
          </p:nvSpPr>
          <p:spPr bwMode="auto">
            <a:xfrm>
              <a:off x="3616" y="2240"/>
              <a:ext cx="34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Al oxide</a:t>
              </a:r>
              <a:endParaRPr lang="en-US" altLang="en-US"/>
            </a:p>
          </p:txBody>
        </p:sp>
        <p:sp>
          <p:nvSpPr>
            <p:cNvPr id="4252" name="Rectangle 140"/>
            <p:cNvSpPr>
              <a:spLocks noChangeArrowheads="1"/>
            </p:cNvSpPr>
            <p:nvPr/>
          </p:nvSpPr>
          <p:spPr bwMode="auto">
            <a:xfrm>
              <a:off x="3984" y="2240"/>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  </a:t>
              </a:r>
              <a:endParaRPr lang="en-US" altLang="en-US"/>
            </a:p>
          </p:txBody>
        </p:sp>
        <p:sp>
          <p:nvSpPr>
            <p:cNvPr id="4253" name="Rectangle 141"/>
            <p:cNvSpPr>
              <a:spLocks noChangeArrowheads="1"/>
            </p:cNvSpPr>
            <p:nvPr/>
          </p:nvSpPr>
          <p:spPr bwMode="auto">
            <a:xfrm>
              <a:off x="3616" y="2008"/>
              <a:ext cx="34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Zirconia</a:t>
              </a:r>
              <a:endParaRPr lang="en-US" altLang="en-US"/>
            </a:p>
          </p:txBody>
        </p:sp>
        <p:sp>
          <p:nvSpPr>
            <p:cNvPr id="4254" name="Rectangle 142"/>
            <p:cNvSpPr>
              <a:spLocks noChangeArrowheads="1"/>
            </p:cNvSpPr>
            <p:nvPr/>
          </p:nvSpPr>
          <p:spPr bwMode="auto">
            <a:xfrm>
              <a:off x="4000" y="2008"/>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DD"/>
                  </a:solidFill>
                </a:rPr>
                <a:t>  </a:t>
              </a:r>
              <a:endParaRPr lang="en-US" altLang="en-US"/>
            </a:p>
          </p:txBody>
        </p:sp>
        <p:sp>
          <p:nvSpPr>
            <p:cNvPr id="4255" name="Oval 143"/>
            <p:cNvSpPr>
              <a:spLocks noChangeArrowheads="1"/>
            </p:cNvSpPr>
            <p:nvPr/>
          </p:nvSpPr>
          <p:spPr bwMode="auto">
            <a:xfrm>
              <a:off x="3552" y="2632"/>
              <a:ext cx="48" cy="48"/>
            </a:xfrm>
            <a:prstGeom prst="ellipse">
              <a:avLst/>
            </a:prstGeom>
            <a:solidFill>
              <a:srgbClr val="0000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56" name="Oval 144"/>
            <p:cNvSpPr>
              <a:spLocks noChangeArrowheads="1"/>
            </p:cNvSpPr>
            <p:nvPr/>
          </p:nvSpPr>
          <p:spPr bwMode="auto">
            <a:xfrm>
              <a:off x="3552" y="2592"/>
              <a:ext cx="48" cy="40"/>
            </a:xfrm>
            <a:prstGeom prst="ellipse">
              <a:avLst/>
            </a:prstGeom>
            <a:solidFill>
              <a:srgbClr val="0000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57" name="Oval 145"/>
            <p:cNvSpPr>
              <a:spLocks noChangeArrowheads="1"/>
            </p:cNvSpPr>
            <p:nvPr/>
          </p:nvSpPr>
          <p:spPr bwMode="auto">
            <a:xfrm>
              <a:off x="3552" y="2552"/>
              <a:ext cx="48" cy="40"/>
            </a:xfrm>
            <a:prstGeom prst="ellipse">
              <a:avLst/>
            </a:prstGeom>
            <a:solidFill>
              <a:srgbClr val="0000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58" name="Oval 146"/>
            <p:cNvSpPr>
              <a:spLocks noChangeArrowheads="1"/>
            </p:cNvSpPr>
            <p:nvPr/>
          </p:nvSpPr>
          <p:spPr bwMode="auto">
            <a:xfrm>
              <a:off x="3552" y="2400"/>
              <a:ext cx="48" cy="40"/>
            </a:xfrm>
            <a:prstGeom prst="ellipse">
              <a:avLst/>
            </a:prstGeom>
            <a:solidFill>
              <a:srgbClr val="0000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59" name="Oval 147"/>
            <p:cNvSpPr>
              <a:spLocks noChangeArrowheads="1"/>
            </p:cNvSpPr>
            <p:nvPr/>
          </p:nvSpPr>
          <p:spPr bwMode="auto">
            <a:xfrm>
              <a:off x="3552" y="2352"/>
              <a:ext cx="48" cy="48"/>
            </a:xfrm>
            <a:prstGeom prst="ellipse">
              <a:avLst/>
            </a:prstGeom>
            <a:solidFill>
              <a:srgbClr val="0000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60" name="Oval 148"/>
            <p:cNvSpPr>
              <a:spLocks noChangeArrowheads="1"/>
            </p:cNvSpPr>
            <p:nvPr/>
          </p:nvSpPr>
          <p:spPr bwMode="auto">
            <a:xfrm>
              <a:off x="3552" y="2288"/>
              <a:ext cx="48" cy="48"/>
            </a:xfrm>
            <a:prstGeom prst="ellipse">
              <a:avLst/>
            </a:prstGeom>
            <a:solidFill>
              <a:srgbClr val="0000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61" name="Oval 149"/>
            <p:cNvSpPr>
              <a:spLocks noChangeArrowheads="1"/>
            </p:cNvSpPr>
            <p:nvPr/>
          </p:nvSpPr>
          <p:spPr bwMode="auto">
            <a:xfrm>
              <a:off x="3552" y="2032"/>
              <a:ext cx="48" cy="48"/>
            </a:xfrm>
            <a:prstGeom prst="ellipse">
              <a:avLst/>
            </a:prstGeom>
            <a:solidFill>
              <a:srgbClr val="0000D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grpSp>
      <p:grpSp>
        <p:nvGrpSpPr>
          <p:cNvPr id="4176" name="Group 150"/>
          <p:cNvGrpSpPr>
            <a:grpSpLocks/>
          </p:cNvGrpSpPr>
          <p:nvPr/>
        </p:nvGrpSpPr>
        <p:grpSpPr bwMode="auto">
          <a:xfrm>
            <a:off x="6642100" y="4165600"/>
            <a:ext cx="896938" cy="1084263"/>
            <a:chOff x="4184" y="2624"/>
            <a:chExt cx="565" cy="683"/>
          </a:xfrm>
        </p:grpSpPr>
        <p:sp>
          <p:nvSpPr>
            <p:cNvPr id="4213" name="Oval 151"/>
            <p:cNvSpPr>
              <a:spLocks noChangeArrowheads="1"/>
            </p:cNvSpPr>
            <p:nvPr/>
          </p:nvSpPr>
          <p:spPr bwMode="auto">
            <a:xfrm>
              <a:off x="4184" y="3184"/>
              <a:ext cx="48" cy="40"/>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14" name="Oval 152"/>
            <p:cNvSpPr>
              <a:spLocks noChangeArrowheads="1"/>
            </p:cNvSpPr>
            <p:nvPr/>
          </p:nvSpPr>
          <p:spPr bwMode="auto">
            <a:xfrm>
              <a:off x="4184" y="3136"/>
              <a:ext cx="48" cy="40"/>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15" name="Oval 153"/>
            <p:cNvSpPr>
              <a:spLocks noChangeArrowheads="1"/>
            </p:cNvSpPr>
            <p:nvPr/>
          </p:nvSpPr>
          <p:spPr bwMode="auto">
            <a:xfrm>
              <a:off x="4184" y="3080"/>
              <a:ext cx="48" cy="48"/>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16" name="Oval 154"/>
            <p:cNvSpPr>
              <a:spLocks noChangeArrowheads="1"/>
            </p:cNvSpPr>
            <p:nvPr/>
          </p:nvSpPr>
          <p:spPr bwMode="auto">
            <a:xfrm>
              <a:off x="4184" y="3016"/>
              <a:ext cx="48" cy="48"/>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17" name="Oval 155"/>
            <p:cNvSpPr>
              <a:spLocks noChangeArrowheads="1"/>
            </p:cNvSpPr>
            <p:nvPr/>
          </p:nvSpPr>
          <p:spPr bwMode="auto">
            <a:xfrm>
              <a:off x="4184" y="2952"/>
              <a:ext cx="48" cy="48"/>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18" name="Oval 156"/>
            <p:cNvSpPr>
              <a:spLocks noChangeArrowheads="1"/>
            </p:cNvSpPr>
            <p:nvPr/>
          </p:nvSpPr>
          <p:spPr bwMode="auto">
            <a:xfrm>
              <a:off x="4184" y="2888"/>
              <a:ext cx="48" cy="48"/>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19" name="Oval 157"/>
            <p:cNvSpPr>
              <a:spLocks noChangeArrowheads="1"/>
            </p:cNvSpPr>
            <p:nvPr/>
          </p:nvSpPr>
          <p:spPr bwMode="auto">
            <a:xfrm>
              <a:off x="4184" y="2648"/>
              <a:ext cx="48" cy="40"/>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20" name="Rectangle 158"/>
            <p:cNvSpPr>
              <a:spLocks noChangeArrowheads="1"/>
            </p:cNvSpPr>
            <p:nvPr/>
          </p:nvSpPr>
          <p:spPr bwMode="auto">
            <a:xfrm>
              <a:off x="4240" y="3120"/>
              <a:ext cx="6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H</a:t>
              </a:r>
              <a:endParaRPr lang="en-US" altLang="en-US"/>
            </a:p>
          </p:txBody>
        </p:sp>
        <p:sp>
          <p:nvSpPr>
            <p:cNvPr id="4221" name="Rectangle 159"/>
            <p:cNvSpPr>
              <a:spLocks noChangeArrowheads="1"/>
            </p:cNvSpPr>
            <p:nvPr/>
          </p:nvSpPr>
          <p:spPr bwMode="auto">
            <a:xfrm>
              <a:off x="4312" y="3120"/>
              <a:ext cx="37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DPE, PS</a:t>
              </a:r>
              <a:endParaRPr lang="en-US" altLang="en-US"/>
            </a:p>
          </p:txBody>
        </p:sp>
        <p:sp>
          <p:nvSpPr>
            <p:cNvPr id="4222" name="Rectangle 160"/>
            <p:cNvSpPr>
              <a:spLocks noChangeArrowheads="1"/>
            </p:cNvSpPr>
            <p:nvPr/>
          </p:nvSpPr>
          <p:spPr bwMode="auto">
            <a:xfrm>
              <a:off x="4696" y="3120"/>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  </a:t>
              </a:r>
              <a:endParaRPr lang="en-US" altLang="en-US"/>
            </a:p>
          </p:txBody>
        </p:sp>
        <p:sp>
          <p:nvSpPr>
            <p:cNvPr id="4223" name="Rectangle 161"/>
            <p:cNvSpPr>
              <a:spLocks noChangeArrowheads="1"/>
            </p:cNvSpPr>
            <p:nvPr/>
          </p:nvSpPr>
          <p:spPr bwMode="auto">
            <a:xfrm>
              <a:off x="4240" y="3192"/>
              <a:ext cx="4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PP, LDPE</a:t>
              </a:r>
              <a:endParaRPr lang="en-US" altLang="en-US"/>
            </a:p>
          </p:txBody>
        </p:sp>
        <p:sp>
          <p:nvSpPr>
            <p:cNvPr id="4224" name="Rectangle 162"/>
            <p:cNvSpPr>
              <a:spLocks noChangeArrowheads="1"/>
            </p:cNvSpPr>
            <p:nvPr/>
          </p:nvSpPr>
          <p:spPr bwMode="auto">
            <a:xfrm>
              <a:off x="4680" y="3192"/>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  </a:t>
              </a:r>
              <a:endParaRPr lang="en-US" altLang="en-US"/>
            </a:p>
          </p:txBody>
        </p:sp>
        <p:sp>
          <p:nvSpPr>
            <p:cNvPr id="4225" name="Rectangle 163"/>
            <p:cNvSpPr>
              <a:spLocks noChangeArrowheads="1"/>
            </p:cNvSpPr>
            <p:nvPr/>
          </p:nvSpPr>
          <p:spPr bwMode="auto">
            <a:xfrm>
              <a:off x="4240" y="3040"/>
              <a:ext cx="13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PC</a:t>
              </a:r>
              <a:endParaRPr lang="en-US" altLang="en-US"/>
            </a:p>
          </p:txBody>
        </p:sp>
        <p:sp>
          <p:nvSpPr>
            <p:cNvPr id="4226" name="Rectangle 164"/>
            <p:cNvSpPr>
              <a:spLocks noChangeArrowheads="1"/>
            </p:cNvSpPr>
            <p:nvPr/>
          </p:nvSpPr>
          <p:spPr bwMode="auto">
            <a:xfrm>
              <a:off x="4376" y="3040"/>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  </a:t>
              </a:r>
              <a:endParaRPr lang="en-US" altLang="en-US"/>
            </a:p>
          </p:txBody>
        </p:sp>
        <p:sp>
          <p:nvSpPr>
            <p:cNvPr id="4227" name="Rectangle 165"/>
            <p:cNvSpPr>
              <a:spLocks noChangeArrowheads="1"/>
            </p:cNvSpPr>
            <p:nvPr/>
          </p:nvSpPr>
          <p:spPr bwMode="auto">
            <a:xfrm>
              <a:off x="4240" y="2624"/>
              <a:ext cx="24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PTFE</a:t>
              </a:r>
              <a:endParaRPr lang="en-US" altLang="en-US"/>
            </a:p>
          </p:txBody>
        </p:sp>
        <p:sp>
          <p:nvSpPr>
            <p:cNvPr id="4228" name="Rectangle 166"/>
            <p:cNvSpPr>
              <a:spLocks noChangeArrowheads="1"/>
            </p:cNvSpPr>
            <p:nvPr/>
          </p:nvSpPr>
          <p:spPr bwMode="auto">
            <a:xfrm>
              <a:off x="4488" y="262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  </a:t>
              </a:r>
              <a:endParaRPr lang="en-US" altLang="en-US"/>
            </a:p>
          </p:txBody>
        </p:sp>
        <p:sp>
          <p:nvSpPr>
            <p:cNvPr id="4229" name="Rectangle 167"/>
            <p:cNvSpPr>
              <a:spLocks noChangeArrowheads="1"/>
            </p:cNvSpPr>
            <p:nvPr/>
          </p:nvSpPr>
          <p:spPr bwMode="auto">
            <a:xfrm>
              <a:off x="4240" y="2968"/>
              <a:ext cx="18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PET</a:t>
              </a:r>
              <a:endParaRPr lang="en-US" altLang="en-US"/>
            </a:p>
          </p:txBody>
        </p:sp>
        <p:sp>
          <p:nvSpPr>
            <p:cNvPr id="4230" name="Rectangle 168"/>
            <p:cNvSpPr>
              <a:spLocks noChangeArrowheads="1"/>
            </p:cNvSpPr>
            <p:nvPr/>
          </p:nvSpPr>
          <p:spPr bwMode="auto">
            <a:xfrm>
              <a:off x="4432" y="2968"/>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  </a:t>
              </a:r>
              <a:endParaRPr lang="en-US" altLang="en-US"/>
            </a:p>
          </p:txBody>
        </p:sp>
        <p:sp>
          <p:nvSpPr>
            <p:cNvPr id="4231" name="Rectangle 169"/>
            <p:cNvSpPr>
              <a:spLocks noChangeArrowheads="1"/>
            </p:cNvSpPr>
            <p:nvPr/>
          </p:nvSpPr>
          <p:spPr bwMode="auto">
            <a:xfrm>
              <a:off x="4240" y="2896"/>
              <a:ext cx="19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PVC</a:t>
              </a:r>
              <a:endParaRPr lang="en-US" altLang="en-US"/>
            </a:p>
          </p:txBody>
        </p:sp>
        <p:sp>
          <p:nvSpPr>
            <p:cNvPr id="4232" name="Rectangle 170"/>
            <p:cNvSpPr>
              <a:spLocks noChangeArrowheads="1"/>
            </p:cNvSpPr>
            <p:nvPr/>
          </p:nvSpPr>
          <p:spPr bwMode="auto">
            <a:xfrm>
              <a:off x="4440" y="2896"/>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  </a:t>
              </a:r>
              <a:endParaRPr lang="en-US" altLang="en-US"/>
            </a:p>
          </p:txBody>
        </p:sp>
        <p:sp>
          <p:nvSpPr>
            <p:cNvPr id="4233" name="Rectangle 171"/>
            <p:cNvSpPr>
              <a:spLocks noChangeArrowheads="1"/>
            </p:cNvSpPr>
            <p:nvPr/>
          </p:nvSpPr>
          <p:spPr bwMode="auto">
            <a:xfrm>
              <a:off x="4240" y="2824"/>
              <a:ext cx="33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Silicone</a:t>
              </a:r>
              <a:endParaRPr lang="en-US" altLang="en-US"/>
            </a:p>
          </p:txBody>
        </p:sp>
        <p:sp>
          <p:nvSpPr>
            <p:cNvPr id="4234" name="Rectangle 172"/>
            <p:cNvSpPr>
              <a:spLocks noChangeArrowheads="1"/>
            </p:cNvSpPr>
            <p:nvPr/>
          </p:nvSpPr>
          <p:spPr bwMode="auto">
            <a:xfrm>
              <a:off x="4616" y="282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8800"/>
                  </a:solidFill>
                </a:rPr>
                <a:t>  </a:t>
              </a:r>
              <a:endParaRPr lang="en-US" altLang="en-US"/>
            </a:p>
          </p:txBody>
        </p:sp>
      </p:grpSp>
      <p:grpSp>
        <p:nvGrpSpPr>
          <p:cNvPr id="4177" name="Group 173"/>
          <p:cNvGrpSpPr>
            <a:grpSpLocks/>
          </p:cNvGrpSpPr>
          <p:nvPr/>
        </p:nvGrpSpPr>
        <p:grpSpPr bwMode="auto">
          <a:xfrm>
            <a:off x="7594600" y="3962400"/>
            <a:ext cx="1176338" cy="1871663"/>
            <a:chOff x="4784" y="2496"/>
            <a:chExt cx="741" cy="1179"/>
          </a:xfrm>
        </p:grpSpPr>
        <p:sp>
          <p:nvSpPr>
            <p:cNvPr id="4183" name="Rectangle 174"/>
            <p:cNvSpPr>
              <a:spLocks noChangeArrowheads="1"/>
            </p:cNvSpPr>
            <p:nvPr/>
          </p:nvSpPr>
          <p:spPr bwMode="auto">
            <a:xfrm>
              <a:off x="4832" y="3560"/>
              <a:ext cx="25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Wood</a:t>
              </a:r>
              <a:endParaRPr lang="en-US" altLang="en-US"/>
            </a:p>
          </p:txBody>
        </p:sp>
        <p:sp>
          <p:nvSpPr>
            <p:cNvPr id="4184" name="Rectangle 175"/>
            <p:cNvSpPr>
              <a:spLocks noChangeArrowheads="1"/>
            </p:cNvSpPr>
            <p:nvPr/>
          </p:nvSpPr>
          <p:spPr bwMode="auto">
            <a:xfrm>
              <a:off x="5096" y="3560"/>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  </a:t>
              </a:r>
              <a:endParaRPr lang="en-US" altLang="en-US"/>
            </a:p>
          </p:txBody>
        </p:sp>
        <p:sp>
          <p:nvSpPr>
            <p:cNvPr id="4185" name="Rectangle 176"/>
            <p:cNvSpPr>
              <a:spLocks noChangeArrowheads="1"/>
            </p:cNvSpPr>
            <p:nvPr/>
          </p:nvSpPr>
          <p:spPr bwMode="auto">
            <a:xfrm>
              <a:off x="4832" y="2936"/>
              <a:ext cx="25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AFRE</a:t>
              </a:r>
              <a:endParaRPr lang="en-US" altLang="en-US"/>
            </a:p>
          </p:txBody>
        </p:sp>
        <p:sp>
          <p:nvSpPr>
            <p:cNvPr id="4186" name="Rectangle 177"/>
            <p:cNvSpPr>
              <a:spLocks noChangeArrowheads="1"/>
            </p:cNvSpPr>
            <p:nvPr/>
          </p:nvSpPr>
          <p:spPr bwMode="auto">
            <a:xfrm>
              <a:off x="5096" y="2936"/>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a:t>
              </a:r>
              <a:endParaRPr lang="en-US" altLang="en-US"/>
            </a:p>
          </p:txBody>
        </p:sp>
        <p:sp>
          <p:nvSpPr>
            <p:cNvPr id="4187" name="Rectangle 178"/>
            <p:cNvSpPr>
              <a:spLocks noChangeArrowheads="1"/>
            </p:cNvSpPr>
            <p:nvPr/>
          </p:nvSpPr>
          <p:spPr bwMode="auto">
            <a:xfrm>
              <a:off x="5136" y="2936"/>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  </a:t>
              </a:r>
              <a:endParaRPr lang="en-US" altLang="en-US"/>
            </a:p>
          </p:txBody>
        </p:sp>
        <p:sp>
          <p:nvSpPr>
            <p:cNvPr id="4188" name="Rectangle 179"/>
            <p:cNvSpPr>
              <a:spLocks noChangeArrowheads="1"/>
            </p:cNvSpPr>
            <p:nvPr/>
          </p:nvSpPr>
          <p:spPr bwMode="auto">
            <a:xfrm>
              <a:off x="4832" y="2784"/>
              <a:ext cx="26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CFRE</a:t>
              </a:r>
              <a:endParaRPr lang="en-US" altLang="en-US"/>
            </a:p>
          </p:txBody>
        </p:sp>
        <p:sp>
          <p:nvSpPr>
            <p:cNvPr id="4189" name="Rectangle 180"/>
            <p:cNvSpPr>
              <a:spLocks noChangeArrowheads="1"/>
            </p:cNvSpPr>
            <p:nvPr/>
          </p:nvSpPr>
          <p:spPr bwMode="auto">
            <a:xfrm>
              <a:off x="5096" y="2784"/>
              <a:ext cx="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a:t>
              </a:r>
              <a:endParaRPr lang="en-US" altLang="en-US"/>
            </a:p>
          </p:txBody>
        </p:sp>
        <p:sp>
          <p:nvSpPr>
            <p:cNvPr id="4190" name="Rectangle 181"/>
            <p:cNvSpPr>
              <a:spLocks noChangeArrowheads="1"/>
            </p:cNvSpPr>
            <p:nvPr/>
          </p:nvSpPr>
          <p:spPr bwMode="auto">
            <a:xfrm>
              <a:off x="5136" y="278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  </a:t>
              </a:r>
              <a:endParaRPr lang="en-US" altLang="en-US"/>
            </a:p>
          </p:txBody>
        </p:sp>
        <p:sp>
          <p:nvSpPr>
            <p:cNvPr id="4191" name="Rectangle 182"/>
            <p:cNvSpPr>
              <a:spLocks noChangeArrowheads="1"/>
            </p:cNvSpPr>
            <p:nvPr/>
          </p:nvSpPr>
          <p:spPr bwMode="auto">
            <a:xfrm>
              <a:off x="4832" y="2640"/>
              <a:ext cx="30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GFRE*</a:t>
              </a:r>
              <a:endParaRPr lang="en-US" altLang="en-US"/>
            </a:p>
          </p:txBody>
        </p:sp>
        <p:sp>
          <p:nvSpPr>
            <p:cNvPr id="4192" name="Rectangle 183"/>
            <p:cNvSpPr>
              <a:spLocks noChangeArrowheads="1"/>
            </p:cNvSpPr>
            <p:nvPr/>
          </p:nvSpPr>
          <p:spPr bwMode="auto">
            <a:xfrm>
              <a:off x="5144" y="2640"/>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  </a:t>
              </a:r>
              <a:endParaRPr lang="en-US" altLang="en-US"/>
            </a:p>
          </p:txBody>
        </p:sp>
        <p:sp>
          <p:nvSpPr>
            <p:cNvPr id="4193" name="Oval 184"/>
            <p:cNvSpPr>
              <a:spLocks noChangeArrowheads="1"/>
            </p:cNvSpPr>
            <p:nvPr/>
          </p:nvSpPr>
          <p:spPr bwMode="auto">
            <a:xfrm>
              <a:off x="4784" y="3592"/>
              <a:ext cx="40" cy="40"/>
            </a:xfrm>
            <a:prstGeom prst="ellipse">
              <a:avLst/>
            </a:prstGeom>
            <a:solidFill>
              <a:srgbClr val="FF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94" name="Oval 185"/>
            <p:cNvSpPr>
              <a:spLocks noChangeArrowheads="1"/>
            </p:cNvSpPr>
            <p:nvPr/>
          </p:nvSpPr>
          <p:spPr bwMode="auto">
            <a:xfrm>
              <a:off x="4784" y="2912"/>
              <a:ext cx="40" cy="48"/>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95" name="Oval 186"/>
            <p:cNvSpPr>
              <a:spLocks noChangeArrowheads="1"/>
            </p:cNvSpPr>
            <p:nvPr/>
          </p:nvSpPr>
          <p:spPr bwMode="auto">
            <a:xfrm>
              <a:off x="4784" y="2792"/>
              <a:ext cx="40" cy="48"/>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96" name="Oval 187"/>
            <p:cNvSpPr>
              <a:spLocks noChangeArrowheads="1"/>
            </p:cNvSpPr>
            <p:nvPr/>
          </p:nvSpPr>
          <p:spPr bwMode="auto">
            <a:xfrm>
              <a:off x="4784" y="2672"/>
              <a:ext cx="40" cy="40"/>
            </a:xfrm>
            <a:prstGeom prst="ellipse">
              <a:avLst/>
            </a:prstGeom>
            <a:solidFill>
              <a:srgbClr val="00EE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97" name="Oval 188"/>
            <p:cNvSpPr>
              <a:spLocks noChangeArrowheads="1"/>
            </p:cNvSpPr>
            <p:nvPr/>
          </p:nvSpPr>
          <p:spPr bwMode="auto">
            <a:xfrm>
              <a:off x="4784" y="2912"/>
              <a:ext cx="40" cy="48"/>
            </a:xfrm>
            <a:prstGeom prst="ellipse">
              <a:avLst/>
            </a:prstGeom>
            <a:solidFill>
              <a:srgbClr val="FF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98" name="Oval 189"/>
            <p:cNvSpPr>
              <a:spLocks noChangeArrowheads="1"/>
            </p:cNvSpPr>
            <p:nvPr/>
          </p:nvSpPr>
          <p:spPr bwMode="auto">
            <a:xfrm>
              <a:off x="4784" y="2792"/>
              <a:ext cx="40" cy="48"/>
            </a:xfrm>
            <a:prstGeom prst="ellipse">
              <a:avLst/>
            </a:prstGeom>
            <a:solidFill>
              <a:srgbClr val="FF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199" name="Oval 190"/>
            <p:cNvSpPr>
              <a:spLocks noChangeArrowheads="1"/>
            </p:cNvSpPr>
            <p:nvPr/>
          </p:nvSpPr>
          <p:spPr bwMode="auto">
            <a:xfrm>
              <a:off x="4784" y="2672"/>
              <a:ext cx="40" cy="40"/>
            </a:xfrm>
            <a:prstGeom prst="ellipse">
              <a:avLst/>
            </a:prstGeom>
            <a:solidFill>
              <a:srgbClr val="FF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00" name="Oval 191"/>
            <p:cNvSpPr>
              <a:spLocks noChangeArrowheads="1"/>
            </p:cNvSpPr>
            <p:nvPr/>
          </p:nvSpPr>
          <p:spPr bwMode="auto">
            <a:xfrm>
              <a:off x="4784" y="3544"/>
              <a:ext cx="40" cy="48"/>
            </a:xfrm>
            <a:prstGeom prst="ellipse">
              <a:avLst/>
            </a:prstGeom>
            <a:solidFill>
              <a:srgbClr val="FF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01" name="Oval 192"/>
            <p:cNvSpPr>
              <a:spLocks noChangeArrowheads="1"/>
            </p:cNvSpPr>
            <p:nvPr/>
          </p:nvSpPr>
          <p:spPr bwMode="auto">
            <a:xfrm>
              <a:off x="4784" y="3632"/>
              <a:ext cx="40" cy="40"/>
            </a:xfrm>
            <a:prstGeom prst="ellipse">
              <a:avLst/>
            </a:prstGeom>
            <a:solidFill>
              <a:srgbClr val="FF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02" name="Oval 193"/>
            <p:cNvSpPr>
              <a:spLocks noChangeArrowheads="1"/>
            </p:cNvSpPr>
            <p:nvPr/>
          </p:nvSpPr>
          <p:spPr bwMode="auto">
            <a:xfrm>
              <a:off x="4784" y="2888"/>
              <a:ext cx="40" cy="48"/>
            </a:xfrm>
            <a:prstGeom prst="ellipse">
              <a:avLst/>
            </a:prstGeom>
            <a:solidFill>
              <a:srgbClr val="FF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03" name="Oval 194"/>
            <p:cNvSpPr>
              <a:spLocks noChangeArrowheads="1"/>
            </p:cNvSpPr>
            <p:nvPr/>
          </p:nvSpPr>
          <p:spPr bwMode="auto">
            <a:xfrm>
              <a:off x="4784" y="2752"/>
              <a:ext cx="40" cy="48"/>
            </a:xfrm>
            <a:prstGeom prst="ellipse">
              <a:avLst/>
            </a:prstGeom>
            <a:solidFill>
              <a:srgbClr val="FF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04" name="Oval 195"/>
            <p:cNvSpPr>
              <a:spLocks noChangeArrowheads="1"/>
            </p:cNvSpPr>
            <p:nvPr/>
          </p:nvSpPr>
          <p:spPr bwMode="auto">
            <a:xfrm>
              <a:off x="4784" y="2536"/>
              <a:ext cx="40" cy="48"/>
            </a:xfrm>
            <a:prstGeom prst="ellipse">
              <a:avLst/>
            </a:prstGeom>
            <a:solidFill>
              <a:srgbClr val="FF33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4205" name="Rectangle 196"/>
            <p:cNvSpPr>
              <a:spLocks noChangeArrowheads="1"/>
            </p:cNvSpPr>
            <p:nvPr/>
          </p:nvSpPr>
          <p:spPr bwMode="auto">
            <a:xfrm>
              <a:off x="4832" y="2496"/>
              <a:ext cx="50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Glass fibers</a:t>
              </a:r>
              <a:endParaRPr lang="en-US" altLang="en-US"/>
            </a:p>
          </p:txBody>
        </p:sp>
        <p:sp>
          <p:nvSpPr>
            <p:cNvPr id="4206" name="Rectangle 197"/>
            <p:cNvSpPr>
              <a:spLocks noChangeArrowheads="1"/>
            </p:cNvSpPr>
            <p:nvPr/>
          </p:nvSpPr>
          <p:spPr bwMode="auto">
            <a:xfrm>
              <a:off x="5392" y="2496"/>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  </a:t>
              </a:r>
              <a:endParaRPr lang="en-US" altLang="en-US"/>
            </a:p>
          </p:txBody>
        </p:sp>
        <p:sp>
          <p:nvSpPr>
            <p:cNvPr id="4207" name="Rectangle 198"/>
            <p:cNvSpPr>
              <a:spLocks noChangeArrowheads="1"/>
            </p:cNvSpPr>
            <p:nvPr/>
          </p:nvSpPr>
          <p:spPr bwMode="auto">
            <a:xfrm>
              <a:off x="4832" y="2712"/>
              <a:ext cx="34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Carbon </a:t>
              </a:r>
              <a:endParaRPr lang="en-US" altLang="en-US"/>
            </a:p>
          </p:txBody>
        </p:sp>
        <p:sp>
          <p:nvSpPr>
            <p:cNvPr id="4208" name="Rectangle 199"/>
            <p:cNvSpPr>
              <a:spLocks noChangeArrowheads="1"/>
            </p:cNvSpPr>
            <p:nvPr/>
          </p:nvSpPr>
          <p:spPr bwMode="auto">
            <a:xfrm>
              <a:off x="5200" y="2712"/>
              <a:ext cx="23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fibers</a:t>
              </a:r>
              <a:endParaRPr lang="en-US" altLang="en-US"/>
            </a:p>
          </p:txBody>
        </p:sp>
        <p:sp>
          <p:nvSpPr>
            <p:cNvPr id="4209" name="Rectangle 200"/>
            <p:cNvSpPr>
              <a:spLocks noChangeArrowheads="1"/>
            </p:cNvSpPr>
            <p:nvPr/>
          </p:nvSpPr>
          <p:spPr bwMode="auto">
            <a:xfrm>
              <a:off x="5472" y="2712"/>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  </a:t>
              </a:r>
              <a:endParaRPr lang="en-US" altLang="en-US"/>
            </a:p>
          </p:txBody>
        </p:sp>
        <p:sp>
          <p:nvSpPr>
            <p:cNvPr id="4210" name="Rectangle 201"/>
            <p:cNvSpPr>
              <a:spLocks noChangeArrowheads="1"/>
            </p:cNvSpPr>
            <p:nvPr/>
          </p:nvSpPr>
          <p:spPr bwMode="auto">
            <a:xfrm>
              <a:off x="4832" y="2864"/>
              <a:ext cx="6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A</a:t>
              </a:r>
              <a:endParaRPr lang="en-US" altLang="en-US"/>
            </a:p>
          </p:txBody>
        </p:sp>
        <p:sp>
          <p:nvSpPr>
            <p:cNvPr id="4211" name="Rectangle 202"/>
            <p:cNvSpPr>
              <a:spLocks noChangeArrowheads="1"/>
            </p:cNvSpPr>
            <p:nvPr/>
          </p:nvSpPr>
          <p:spPr bwMode="auto">
            <a:xfrm>
              <a:off x="4904" y="2864"/>
              <a:ext cx="50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ramid fibers</a:t>
              </a:r>
              <a:endParaRPr lang="en-US" altLang="en-US"/>
            </a:p>
          </p:txBody>
        </p:sp>
        <p:sp>
          <p:nvSpPr>
            <p:cNvPr id="4212" name="Rectangle 203"/>
            <p:cNvSpPr>
              <a:spLocks noChangeArrowheads="1"/>
            </p:cNvSpPr>
            <p:nvPr/>
          </p:nvSpPr>
          <p:spPr bwMode="auto">
            <a:xfrm>
              <a:off x="5464" y="286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FF33CC"/>
                  </a:solidFill>
                </a:rPr>
                <a:t>  </a:t>
              </a:r>
              <a:endParaRPr lang="en-US" altLang="en-US"/>
            </a:p>
          </p:txBody>
        </p:sp>
      </p:grpSp>
      <p:sp>
        <p:nvSpPr>
          <p:cNvPr id="483532" name="Rectangle 204"/>
          <p:cNvSpPr>
            <a:spLocks noChangeArrowheads="1"/>
          </p:cNvSpPr>
          <p:nvPr/>
        </p:nvSpPr>
        <p:spPr bwMode="auto">
          <a:xfrm>
            <a:off x="369888" y="2036763"/>
            <a:ext cx="45720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000"/>
              <a:t> </a:t>
            </a:r>
            <a:r>
              <a:rPr lang="en-US" altLang="en-US" sz="2200">
                <a:solidFill>
                  <a:schemeClr val="tx2"/>
                </a:solidFill>
              </a:rPr>
              <a:t>Metals</a:t>
            </a:r>
            <a:r>
              <a:rPr lang="en-US" altLang="en-US" sz="2200"/>
              <a:t> have...</a:t>
            </a:r>
          </a:p>
          <a:p>
            <a:r>
              <a:rPr lang="en-US" altLang="en-US" sz="2000"/>
              <a:t>     • close-packing</a:t>
            </a:r>
          </a:p>
          <a:p>
            <a:r>
              <a:rPr lang="en-US" altLang="en-US" sz="2000"/>
              <a:t>        (metallic bonding)</a:t>
            </a:r>
          </a:p>
          <a:p>
            <a:r>
              <a:rPr lang="en-US" altLang="en-US" sz="2000"/>
              <a:t>     • often large atomic masses</a:t>
            </a:r>
          </a:p>
        </p:txBody>
      </p:sp>
      <p:sp>
        <p:nvSpPr>
          <p:cNvPr id="483533" name="Rectangle 205"/>
          <p:cNvSpPr>
            <a:spLocks noChangeArrowheads="1"/>
          </p:cNvSpPr>
          <p:nvPr/>
        </p:nvSpPr>
        <p:spPr bwMode="auto">
          <a:xfrm>
            <a:off x="371475" y="3286125"/>
            <a:ext cx="457200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200"/>
              <a:t> </a:t>
            </a:r>
            <a:r>
              <a:rPr lang="en-US" altLang="en-US" sz="2200">
                <a:solidFill>
                  <a:srgbClr val="0000FF"/>
                </a:solidFill>
              </a:rPr>
              <a:t>Ceramics</a:t>
            </a:r>
            <a:r>
              <a:rPr lang="en-US" altLang="en-US" sz="2200"/>
              <a:t> have...</a:t>
            </a:r>
          </a:p>
          <a:p>
            <a:r>
              <a:rPr lang="en-US" altLang="en-US" sz="2000"/>
              <a:t>     • less dense packing</a:t>
            </a:r>
          </a:p>
          <a:p>
            <a:r>
              <a:rPr lang="en-US" altLang="en-US" sz="2000"/>
              <a:t>     • often lighter elements</a:t>
            </a:r>
          </a:p>
        </p:txBody>
      </p:sp>
      <p:sp>
        <p:nvSpPr>
          <p:cNvPr id="483534" name="Rectangle 206"/>
          <p:cNvSpPr>
            <a:spLocks noChangeArrowheads="1"/>
          </p:cNvSpPr>
          <p:nvPr/>
        </p:nvSpPr>
        <p:spPr bwMode="auto">
          <a:xfrm>
            <a:off x="382588" y="4243388"/>
            <a:ext cx="45720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000"/>
              <a:t> </a:t>
            </a:r>
            <a:r>
              <a:rPr lang="en-US" altLang="en-US" sz="2200">
                <a:solidFill>
                  <a:srgbClr val="006600"/>
                </a:solidFill>
              </a:rPr>
              <a:t>Polymers</a:t>
            </a:r>
            <a:r>
              <a:rPr lang="en-US" altLang="en-US" sz="2200"/>
              <a:t> have...</a:t>
            </a:r>
          </a:p>
          <a:p>
            <a:r>
              <a:rPr lang="en-US" altLang="en-US" sz="2000"/>
              <a:t>     • low packing density</a:t>
            </a:r>
          </a:p>
          <a:p>
            <a:r>
              <a:rPr lang="en-US" altLang="en-US" sz="2000"/>
              <a:t>         (often amorphous)</a:t>
            </a:r>
          </a:p>
          <a:p>
            <a:r>
              <a:rPr lang="en-US" altLang="en-US" sz="2000"/>
              <a:t>     • lighter elements (C,H,O)</a:t>
            </a:r>
          </a:p>
        </p:txBody>
      </p:sp>
      <p:sp>
        <p:nvSpPr>
          <p:cNvPr id="483535" name="Rectangle 207"/>
          <p:cNvSpPr>
            <a:spLocks noChangeArrowheads="1"/>
          </p:cNvSpPr>
          <p:nvPr/>
        </p:nvSpPr>
        <p:spPr bwMode="auto">
          <a:xfrm>
            <a:off x="373063" y="5546725"/>
            <a:ext cx="45720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200"/>
              <a:t> </a:t>
            </a:r>
            <a:r>
              <a:rPr lang="en-US" altLang="en-US" sz="2200">
                <a:solidFill>
                  <a:srgbClr val="D60093"/>
                </a:solidFill>
              </a:rPr>
              <a:t>Composites</a:t>
            </a:r>
            <a:r>
              <a:rPr lang="en-US" altLang="en-US" sz="2200"/>
              <a:t> have...</a:t>
            </a:r>
          </a:p>
          <a:p>
            <a:r>
              <a:rPr lang="en-US" altLang="en-US" sz="2000"/>
              <a:t>     • intermediate values</a:t>
            </a:r>
          </a:p>
        </p:txBody>
      </p:sp>
      <p:sp>
        <p:nvSpPr>
          <p:cNvPr id="4182" name="Text Box 208"/>
          <p:cNvSpPr txBox="1">
            <a:spLocks noChangeArrowheads="1"/>
          </p:cNvSpPr>
          <p:nvPr/>
        </p:nvSpPr>
        <p:spPr bwMode="auto">
          <a:xfrm>
            <a:off x="292100" y="901700"/>
            <a:ext cx="1739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spcBef>
                <a:spcPct val="50000"/>
              </a:spcBef>
            </a:pPr>
            <a:r>
              <a:rPr lang="en-US" altLang="en-US"/>
              <a:t>In general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3532"/>
                                        </p:tgtEl>
                                        <p:attrNameLst>
                                          <p:attrName>style.visibility</p:attrName>
                                        </p:attrNameLst>
                                      </p:cBhvr>
                                      <p:to>
                                        <p:strVal val="visible"/>
                                      </p:to>
                                    </p:set>
                                    <p:anim calcmode="lin" valueType="num">
                                      <p:cBhvr additive="base">
                                        <p:cTn id="7" dur="500" fill="hold"/>
                                        <p:tgtEl>
                                          <p:spTgt spid="483532"/>
                                        </p:tgtEl>
                                        <p:attrNameLst>
                                          <p:attrName>ppt_x</p:attrName>
                                        </p:attrNameLst>
                                      </p:cBhvr>
                                      <p:tavLst>
                                        <p:tav tm="0">
                                          <p:val>
                                            <p:strVal val="#ppt_x"/>
                                          </p:val>
                                        </p:tav>
                                        <p:tav tm="100000">
                                          <p:val>
                                            <p:strVal val="#ppt_x"/>
                                          </p:val>
                                        </p:tav>
                                      </p:tavLst>
                                    </p:anim>
                                    <p:anim calcmode="lin" valueType="num">
                                      <p:cBhvr additive="base">
                                        <p:cTn id="8" dur="500" fill="hold"/>
                                        <p:tgtEl>
                                          <p:spTgt spid="48353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3533"/>
                                        </p:tgtEl>
                                        <p:attrNameLst>
                                          <p:attrName>style.visibility</p:attrName>
                                        </p:attrNameLst>
                                      </p:cBhvr>
                                      <p:to>
                                        <p:strVal val="visible"/>
                                      </p:to>
                                    </p:set>
                                    <p:anim calcmode="lin" valueType="num">
                                      <p:cBhvr additive="base">
                                        <p:cTn id="13" dur="500" fill="hold"/>
                                        <p:tgtEl>
                                          <p:spTgt spid="483533"/>
                                        </p:tgtEl>
                                        <p:attrNameLst>
                                          <p:attrName>ppt_x</p:attrName>
                                        </p:attrNameLst>
                                      </p:cBhvr>
                                      <p:tavLst>
                                        <p:tav tm="0">
                                          <p:val>
                                            <p:strVal val="#ppt_x"/>
                                          </p:val>
                                        </p:tav>
                                        <p:tav tm="100000">
                                          <p:val>
                                            <p:strVal val="#ppt_x"/>
                                          </p:val>
                                        </p:tav>
                                      </p:tavLst>
                                    </p:anim>
                                    <p:anim calcmode="lin" valueType="num">
                                      <p:cBhvr additive="base">
                                        <p:cTn id="14" dur="500" fill="hold"/>
                                        <p:tgtEl>
                                          <p:spTgt spid="48353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3534"/>
                                        </p:tgtEl>
                                        <p:attrNameLst>
                                          <p:attrName>style.visibility</p:attrName>
                                        </p:attrNameLst>
                                      </p:cBhvr>
                                      <p:to>
                                        <p:strVal val="visible"/>
                                      </p:to>
                                    </p:set>
                                    <p:anim calcmode="lin" valueType="num">
                                      <p:cBhvr additive="base">
                                        <p:cTn id="19" dur="500" fill="hold"/>
                                        <p:tgtEl>
                                          <p:spTgt spid="483534"/>
                                        </p:tgtEl>
                                        <p:attrNameLst>
                                          <p:attrName>ppt_x</p:attrName>
                                        </p:attrNameLst>
                                      </p:cBhvr>
                                      <p:tavLst>
                                        <p:tav tm="0">
                                          <p:val>
                                            <p:strVal val="#ppt_x"/>
                                          </p:val>
                                        </p:tav>
                                        <p:tav tm="100000">
                                          <p:val>
                                            <p:strVal val="#ppt_x"/>
                                          </p:val>
                                        </p:tav>
                                      </p:tavLst>
                                    </p:anim>
                                    <p:anim calcmode="lin" valueType="num">
                                      <p:cBhvr additive="base">
                                        <p:cTn id="20" dur="500" fill="hold"/>
                                        <p:tgtEl>
                                          <p:spTgt spid="48353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83535"/>
                                        </p:tgtEl>
                                        <p:attrNameLst>
                                          <p:attrName>style.visibility</p:attrName>
                                        </p:attrNameLst>
                                      </p:cBhvr>
                                      <p:to>
                                        <p:strVal val="visible"/>
                                      </p:to>
                                    </p:set>
                                    <p:anim calcmode="lin" valueType="num">
                                      <p:cBhvr additive="base">
                                        <p:cTn id="25" dur="500" fill="hold"/>
                                        <p:tgtEl>
                                          <p:spTgt spid="483535"/>
                                        </p:tgtEl>
                                        <p:attrNameLst>
                                          <p:attrName>ppt_x</p:attrName>
                                        </p:attrNameLst>
                                      </p:cBhvr>
                                      <p:tavLst>
                                        <p:tav tm="0">
                                          <p:val>
                                            <p:strVal val="#ppt_x"/>
                                          </p:val>
                                        </p:tav>
                                        <p:tav tm="100000">
                                          <p:val>
                                            <p:strVal val="#ppt_x"/>
                                          </p:val>
                                        </p:tav>
                                      </p:tavLst>
                                    </p:anim>
                                    <p:anim calcmode="lin" valueType="num">
                                      <p:cBhvr additive="base">
                                        <p:cTn id="26" dur="500" fill="hold"/>
                                        <p:tgtEl>
                                          <p:spTgt spid="4835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532" grpId="0"/>
      <p:bldP spid="483533" grpId="0"/>
      <p:bldP spid="483534" grpId="0"/>
      <p:bldP spid="4835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fld id="{368F4621-E46F-4401-B71E-D9047D2A06E8}" type="slidenum">
              <a:rPr lang="en-US" altLang="en-US" sz="1200" smtClean="0"/>
              <a:pPr/>
              <a:t>4</a:t>
            </a:fld>
            <a:endParaRPr lang="en-US" altLang="en-US" sz="1200" smtClean="0"/>
          </a:p>
        </p:txBody>
      </p:sp>
      <p:sp>
        <p:nvSpPr>
          <p:cNvPr id="5123" name="Rectangle 3"/>
          <p:cNvSpPr>
            <a:spLocks noChangeArrowheads="1"/>
          </p:cNvSpPr>
          <p:nvPr/>
        </p:nvSpPr>
        <p:spPr bwMode="auto">
          <a:xfrm>
            <a:off x="390525" y="1219200"/>
            <a:ext cx="75612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  </a:t>
            </a:r>
            <a:r>
              <a:rPr lang="en-US" altLang="en-US" i="1"/>
              <a:t>Some</a:t>
            </a:r>
            <a:r>
              <a:rPr lang="en-US" altLang="en-US"/>
              <a:t> engineering applications require single crystals:</a:t>
            </a:r>
          </a:p>
        </p:txBody>
      </p:sp>
      <p:sp>
        <p:nvSpPr>
          <p:cNvPr id="5124" name="Rectangle 4"/>
          <p:cNvSpPr>
            <a:spLocks noChangeArrowheads="1"/>
          </p:cNvSpPr>
          <p:nvPr/>
        </p:nvSpPr>
        <p:spPr bwMode="auto">
          <a:xfrm>
            <a:off x="381000" y="3505200"/>
            <a:ext cx="486251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  Properties of crystalline materials </a:t>
            </a:r>
          </a:p>
          <a:p>
            <a:r>
              <a:rPr lang="en-US" altLang="en-US"/>
              <a:t>      often related to crystal structure.</a:t>
            </a:r>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549650"/>
            <a:ext cx="11049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6"/>
          <p:cNvSpPr>
            <a:spLocks noChangeArrowheads="1"/>
          </p:cNvSpPr>
          <p:nvPr/>
        </p:nvSpPr>
        <p:spPr bwMode="auto">
          <a:xfrm>
            <a:off x="5791200" y="5530850"/>
            <a:ext cx="1946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00"/>
                </a:solidFill>
              </a:rPr>
              <a:t>(Courtesy P.M. Anderson)</a:t>
            </a:r>
          </a:p>
        </p:txBody>
      </p:sp>
      <p:sp>
        <p:nvSpPr>
          <p:cNvPr id="5127" name="Rectangle 7"/>
          <p:cNvSpPr>
            <a:spLocks noChangeArrowheads="1"/>
          </p:cNvSpPr>
          <p:nvPr/>
        </p:nvSpPr>
        <p:spPr bwMode="auto">
          <a:xfrm>
            <a:off x="685800" y="4311650"/>
            <a:ext cx="45513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200"/>
              <a:t>-- Ex:  Quartz fractures more easily </a:t>
            </a:r>
            <a:br>
              <a:rPr lang="en-US" altLang="en-US" sz="2200"/>
            </a:br>
            <a:r>
              <a:rPr lang="en-US" altLang="en-US" sz="2200"/>
              <a:t>    along some crystal planes than </a:t>
            </a:r>
            <a:br>
              <a:rPr lang="en-US" altLang="en-US" sz="2200"/>
            </a:br>
            <a:r>
              <a:rPr lang="en-US" altLang="en-US" sz="2200"/>
              <a:t>    others.</a:t>
            </a:r>
          </a:p>
        </p:txBody>
      </p:sp>
      <p:pic>
        <p:nvPicPr>
          <p:cNvPr id="512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1600200"/>
            <a:ext cx="114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Rectangle 9"/>
          <p:cNvSpPr>
            <a:spLocks noChangeArrowheads="1"/>
          </p:cNvSpPr>
          <p:nvPr/>
        </p:nvSpPr>
        <p:spPr bwMode="auto">
          <a:xfrm>
            <a:off x="609600" y="1524000"/>
            <a:ext cx="32305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200"/>
              <a:t>-- diamond single</a:t>
            </a:r>
          </a:p>
          <a:p>
            <a:r>
              <a:rPr lang="en-US" altLang="en-US" sz="2200"/>
              <a:t>     crystals for abrasives</a:t>
            </a:r>
          </a:p>
        </p:txBody>
      </p:sp>
      <p:sp>
        <p:nvSpPr>
          <p:cNvPr id="5130" name="Rectangle 10"/>
          <p:cNvSpPr>
            <a:spLocks noChangeArrowheads="1"/>
          </p:cNvSpPr>
          <p:nvPr/>
        </p:nvSpPr>
        <p:spPr bwMode="auto">
          <a:xfrm>
            <a:off x="5181600" y="1477963"/>
            <a:ext cx="23050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200"/>
              <a:t> -- turbine blades</a:t>
            </a:r>
          </a:p>
        </p:txBody>
      </p:sp>
      <p:sp>
        <p:nvSpPr>
          <p:cNvPr id="5131" name="Rectangle 11"/>
          <p:cNvSpPr>
            <a:spLocks noChangeArrowheads="1"/>
          </p:cNvSpPr>
          <p:nvPr/>
        </p:nvSpPr>
        <p:spPr bwMode="auto">
          <a:xfrm>
            <a:off x="5121275" y="2017713"/>
            <a:ext cx="20288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00"/>
                </a:solidFill>
              </a:rPr>
              <a:t>Fig. 8.33(c), </a:t>
            </a:r>
            <a:r>
              <a:rPr lang="en-US" altLang="en-US" sz="1200" i="1">
                <a:solidFill>
                  <a:srgbClr val="000000"/>
                </a:solidFill>
              </a:rPr>
              <a:t>Callister &amp; Rethwisch 8e. </a:t>
            </a:r>
            <a:r>
              <a:rPr lang="en-US" altLang="en-US" sz="1200">
                <a:solidFill>
                  <a:srgbClr val="000000"/>
                </a:solidFill>
              </a:rPr>
              <a:t>(Fig. 8.33(c) courtesy of Pratt and Whitney).</a:t>
            </a:r>
          </a:p>
        </p:txBody>
      </p:sp>
      <p:pic>
        <p:nvPicPr>
          <p:cNvPr id="5132"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6800" y="2286000"/>
            <a:ext cx="873125"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3" name="Rectangle 13"/>
          <p:cNvSpPr>
            <a:spLocks noChangeArrowheads="1"/>
          </p:cNvSpPr>
          <p:nvPr/>
        </p:nvSpPr>
        <p:spPr bwMode="auto">
          <a:xfrm>
            <a:off x="1981200" y="2286000"/>
            <a:ext cx="2133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t>(Courtesy Martin Deakins,</a:t>
            </a:r>
          </a:p>
          <a:p>
            <a:r>
              <a:rPr lang="en-US" altLang="en-US" sz="1200"/>
              <a:t>GE Superabrasives, Worthington, OH.  Used with permission.)</a:t>
            </a:r>
          </a:p>
        </p:txBody>
      </p:sp>
      <p:sp>
        <p:nvSpPr>
          <p:cNvPr id="5134" name="Rectangle 14"/>
          <p:cNvSpPr>
            <a:spLocks noGrp="1" noChangeArrowheads="1"/>
          </p:cNvSpPr>
          <p:nvPr>
            <p:ph type="title" idx="4294967295"/>
          </p:nvPr>
        </p:nvSpPr>
        <p:spPr>
          <a:xfrm>
            <a:off x="381000" y="381000"/>
            <a:ext cx="8305800" cy="685800"/>
          </a:xfrm>
        </p:spPr>
        <p:txBody>
          <a:bodyPr/>
          <a:lstStyle/>
          <a:p>
            <a:r>
              <a:rPr lang="en-US" altLang="en-US" smtClean="0"/>
              <a:t>Crystals as Building Blocks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fld id="{3983AF87-0E13-44CE-88B1-A4396D913A01}" type="slidenum">
              <a:rPr lang="en-US" altLang="en-US" sz="1200" smtClean="0"/>
              <a:pPr/>
              <a:t>5</a:t>
            </a:fld>
            <a:endParaRPr lang="en-US" altLang="en-US" sz="1200" smtClean="0"/>
          </a:p>
        </p:txBody>
      </p:sp>
      <p:sp>
        <p:nvSpPr>
          <p:cNvPr id="6147" name="Rectangle 3"/>
          <p:cNvSpPr>
            <a:spLocks noChangeArrowheads="1"/>
          </p:cNvSpPr>
          <p:nvPr/>
        </p:nvSpPr>
        <p:spPr bwMode="auto">
          <a:xfrm>
            <a:off x="581025" y="914400"/>
            <a:ext cx="6223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  </a:t>
            </a:r>
            <a:r>
              <a:rPr lang="en-US" altLang="en-US" i="1"/>
              <a:t>Most</a:t>
            </a:r>
            <a:r>
              <a:rPr lang="en-US" altLang="en-US"/>
              <a:t> engineering materials are </a:t>
            </a:r>
            <a:r>
              <a:rPr lang="en-US" altLang="en-US">
                <a:solidFill>
                  <a:schemeClr val="accent2"/>
                </a:solidFill>
              </a:rPr>
              <a:t>polycrystals.</a:t>
            </a:r>
            <a:endParaRPr lang="en-US" altLang="en-US"/>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1113" y="1371600"/>
            <a:ext cx="5653087"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5"/>
          <p:cNvSpPr>
            <a:spLocks noChangeArrowheads="1"/>
          </p:cNvSpPr>
          <p:nvPr/>
        </p:nvSpPr>
        <p:spPr bwMode="auto">
          <a:xfrm>
            <a:off x="609600" y="4362450"/>
            <a:ext cx="767715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  Nb-Hf-W plate with an electron beam weld.</a:t>
            </a:r>
          </a:p>
          <a:p>
            <a:r>
              <a:rPr lang="en-US" altLang="en-US"/>
              <a:t>•  Each "grain" is a single crystal.</a:t>
            </a:r>
          </a:p>
          <a:p>
            <a:r>
              <a:rPr lang="en-US" altLang="en-US"/>
              <a:t>•  If grains are randomly oriented,</a:t>
            </a:r>
          </a:p>
          <a:p>
            <a:r>
              <a:rPr lang="en-US" altLang="en-US" sz="2200"/>
              <a:t>     overall component properties are not directional.</a:t>
            </a:r>
          </a:p>
          <a:p>
            <a:r>
              <a:rPr lang="en-US" altLang="en-US"/>
              <a:t>•  Grain sizes typically range from 1 nm to 2 cm</a:t>
            </a:r>
          </a:p>
          <a:p>
            <a:r>
              <a:rPr lang="en-US" altLang="en-US"/>
              <a:t>      </a:t>
            </a:r>
            <a:r>
              <a:rPr lang="en-US" altLang="en-US" sz="2000"/>
              <a:t>(i.e., from a few to millions of atomic layers).</a:t>
            </a:r>
            <a:endParaRPr lang="en-US" altLang="en-US"/>
          </a:p>
        </p:txBody>
      </p:sp>
      <p:sp>
        <p:nvSpPr>
          <p:cNvPr id="6150" name="Rectangle 6"/>
          <p:cNvSpPr>
            <a:spLocks noChangeArrowheads="1"/>
          </p:cNvSpPr>
          <p:nvPr/>
        </p:nvSpPr>
        <p:spPr bwMode="auto">
          <a:xfrm>
            <a:off x="7010400" y="2074863"/>
            <a:ext cx="1676400" cy="127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00"/>
                </a:solidFill>
              </a:rPr>
              <a:t>Adapted from Fig. K, color inset pages of </a:t>
            </a:r>
            <a:r>
              <a:rPr lang="en-US" altLang="en-US" sz="1200" i="1">
                <a:solidFill>
                  <a:srgbClr val="000000"/>
                </a:solidFill>
              </a:rPr>
              <a:t>Callister 5e</a:t>
            </a:r>
            <a:r>
              <a:rPr lang="en-US" altLang="en-US" sz="1200">
                <a:solidFill>
                  <a:srgbClr val="000000"/>
                </a:solidFill>
              </a:rPr>
              <a:t>.</a:t>
            </a:r>
          </a:p>
          <a:p>
            <a:r>
              <a:rPr lang="en-US" altLang="en-US" sz="1200">
                <a:solidFill>
                  <a:srgbClr val="000000"/>
                </a:solidFill>
              </a:rPr>
              <a:t>(Fig. K is courtesy of Paul E. Danielson, Teledyne Wah Chang Albany)</a:t>
            </a:r>
            <a:endParaRPr lang="en-US" altLang="en-US" sz="1200"/>
          </a:p>
        </p:txBody>
      </p:sp>
      <p:sp>
        <p:nvSpPr>
          <p:cNvPr id="6151" name="Line 7"/>
          <p:cNvSpPr>
            <a:spLocks noChangeShapeType="1"/>
          </p:cNvSpPr>
          <p:nvPr/>
        </p:nvSpPr>
        <p:spPr bwMode="auto">
          <a:xfrm>
            <a:off x="1371600" y="3886200"/>
            <a:ext cx="990600" cy="0"/>
          </a:xfrm>
          <a:prstGeom prst="line">
            <a:avLst/>
          </a:prstGeom>
          <a:noFill/>
          <a:ln w="28575">
            <a:solidFill>
              <a:schemeClr val="bg1"/>
            </a:solidFill>
            <a:round/>
            <a:headEnd type="arrow" w="med" len="me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2" name="Rectangle 8"/>
          <p:cNvSpPr>
            <a:spLocks noChangeArrowheads="1"/>
          </p:cNvSpPr>
          <p:nvPr/>
        </p:nvSpPr>
        <p:spPr bwMode="auto">
          <a:xfrm>
            <a:off x="1371600" y="3254375"/>
            <a:ext cx="94615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1 mm</a:t>
            </a:r>
            <a:endParaRPr lang="en-US" altLang="en-US">
              <a:solidFill>
                <a:schemeClr val="bg1"/>
              </a:solidFill>
            </a:endParaRPr>
          </a:p>
        </p:txBody>
      </p:sp>
      <p:sp>
        <p:nvSpPr>
          <p:cNvPr id="6153" name="Rectangle 9"/>
          <p:cNvSpPr>
            <a:spLocks noGrp="1" noChangeArrowheads="1"/>
          </p:cNvSpPr>
          <p:nvPr>
            <p:ph type="title" idx="4294967295"/>
          </p:nvPr>
        </p:nvSpPr>
        <p:spPr>
          <a:xfrm>
            <a:off x="381000" y="238125"/>
            <a:ext cx="8382000" cy="685800"/>
          </a:xfrm>
        </p:spPr>
        <p:txBody>
          <a:bodyPr/>
          <a:lstStyle/>
          <a:p>
            <a:r>
              <a:rPr lang="en-US" altLang="en-US" smtClean="0"/>
              <a:t>Polycrystals</a:t>
            </a:r>
          </a:p>
        </p:txBody>
      </p:sp>
      <p:sp>
        <p:nvSpPr>
          <p:cNvPr id="6154" name="Text Box 10"/>
          <p:cNvSpPr txBox="1">
            <a:spLocks noChangeArrowheads="1"/>
          </p:cNvSpPr>
          <p:nvPr/>
        </p:nvSpPr>
        <p:spPr bwMode="auto">
          <a:xfrm>
            <a:off x="7151688" y="4187825"/>
            <a:ext cx="1336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Isotropic</a:t>
            </a:r>
          </a:p>
        </p:txBody>
      </p:sp>
      <p:sp>
        <p:nvSpPr>
          <p:cNvPr id="6155" name="Line 12"/>
          <p:cNvSpPr>
            <a:spLocks noChangeShapeType="1"/>
          </p:cNvSpPr>
          <p:nvPr/>
        </p:nvSpPr>
        <p:spPr bwMode="auto">
          <a:xfrm flipH="1">
            <a:off x="6459538" y="4614863"/>
            <a:ext cx="958850" cy="79851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 name="Text Box 15"/>
          <p:cNvSpPr txBox="1">
            <a:spLocks noChangeArrowheads="1"/>
          </p:cNvSpPr>
          <p:nvPr/>
        </p:nvSpPr>
        <p:spPr bwMode="auto">
          <a:xfrm>
            <a:off x="7159625" y="538163"/>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Anisotropic</a:t>
            </a:r>
          </a:p>
        </p:txBody>
      </p:sp>
      <p:grpSp>
        <p:nvGrpSpPr>
          <p:cNvPr id="6157" name="Group 21"/>
          <p:cNvGrpSpPr>
            <a:grpSpLocks/>
          </p:cNvGrpSpPr>
          <p:nvPr/>
        </p:nvGrpSpPr>
        <p:grpSpPr bwMode="auto">
          <a:xfrm>
            <a:off x="4919663" y="957263"/>
            <a:ext cx="2689225" cy="1255712"/>
            <a:chOff x="3099" y="603"/>
            <a:chExt cx="1694" cy="791"/>
          </a:xfrm>
        </p:grpSpPr>
        <p:sp>
          <p:nvSpPr>
            <p:cNvPr id="6162" name="Line 16"/>
            <p:cNvSpPr>
              <a:spLocks noChangeShapeType="1"/>
            </p:cNvSpPr>
            <p:nvPr/>
          </p:nvSpPr>
          <p:spPr bwMode="auto">
            <a:xfrm flipH="1">
              <a:off x="3166" y="603"/>
              <a:ext cx="1627" cy="761"/>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Line 17"/>
            <p:cNvSpPr>
              <a:spLocks noChangeShapeType="1"/>
            </p:cNvSpPr>
            <p:nvPr/>
          </p:nvSpPr>
          <p:spPr bwMode="auto">
            <a:xfrm flipH="1">
              <a:off x="3099" y="1363"/>
              <a:ext cx="66" cy="31"/>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4" name="Line 14"/>
            <p:cNvSpPr>
              <a:spLocks noChangeShapeType="1"/>
            </p:cNvSpPr>
            <p:nvPr/>
          </p:nvSpPr>
          <p:spPr bwMode="auto">
            <a:xfrm flipH="1">
              <a:off x="3111" y="603"/>
              <a:ext cx="1682" cy="787"/>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158" name="Group 20"/>
          <p:cNvGrpSpPr>
            <a:grpSpLocks/>
          </p:cNvGrpSpPr>
          <p:nvPr/>
        </p:nvGrpSpPr>
        <p:grpSpPr bwMode="auto">
          <a:xfrm>
            <a:off x="6573838" y="3792538"/>
            <a:ext cx="817562" cy="449262"/>
            <a:chOff x="4141" y="2389"/>
            <a:chExt cx="515" cy="283"/>
          </a:xfrm>
        </p:grpSpPr>
        <p:sp>
          <p:nvSpPr>
            <p:cNvPr id="6159" name="Line 18"/>
            <p:cNvSpPr>
              <a:spLocks noChangeShapeType="1"/>
            </p:cNvSpPr>
            <p:nvPr/>
          </p:nvSpPr>
          <p:spPr bwMode="auto">
            <a:xfrm flipH="1" flipV="1">
              <a:off x="4201" y="2422"/>
              <a:ext cx="435" cy="238"/>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Line 19"/>
            <p:cNvSpPr>
              <a:spLocks noChangeShapeType="1"/>
            </p:cNvSpPr>
            <p:nvPr/>
          </p:nvSpPr>
          <p:spPr bwMode="auto">
            <a:xfrm flipH="1" flipV="1">
              <a:off x="4141" y="2389"/>
              <a:ext cx="71" cy="39"/>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1" name="Line 11"/>
            <p:cNvSpPr>
              <a:spLocks noChangeShapeType="1"/>
            </p:cNvSpPr>
            <p:nvPr/>
          </p:nvSpPr>
          <p:spPr bwMode="auto">
            <a:xfrm flipH="1" flipV="1">
              <a:off x="4153" y="2397"/>
              <a:ext cx="503" cy="2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fld id="{4F98EE10-6000-485F-8EA2-5D446453140F}" type="slidenum">
              <a:rPr lang="en-US" altLang="en-US" sz="1200" smtClean="0"/>
              <a:pPr/>
              <a:t>6</a:t>
            </a:fld>
            <a:endParaRPr lang="en-US" altLang="en-US" sz="1200" smtClean="0"/>
          </a:p>
        </p:txBody>
      </p:sp>
      <p:sp>
        <p:nvSpPr>
          <p:cNvPr id="7171" name="Rectangle 3"/>
          <p:cNvSpPr>
            <a:spLocks noChangeArrowheads="1"/>
          </p:cNvSpPr>
          <p:nvPr/>
        </p:nvSpPr>
        <p:spPr bwMode="auto">
          <a:xfrm>
            <a:off x="581025" y="992188"/>
            <a:ext cx="23082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  Single Crystals</a:t>
            </a:r>
          </a:p>
        </p:txBody>
      </p:sp>
      <p:sp>
        <p:nvSpPr>
          <p:cNvPr id="7172" name="Rectangle 4"/>
          <p:cNvSpPr>
            <a:spLocks noChangeArrowheads="1"/>
          </p:cNvSpPr>
          <p:nvPr/>
        </p:nvSpPr>
        <p:spPr bwMode="auto">
          <a:xfrm>
            <a:off x="914400" y="1403350"/>
            <a:ext cx="28733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200"/>
              <a:t>-Properties vary with</a:t>
            </a:r>
          </a:p>
          <a:p>
            <a:r>
              <a:rPr lang="en-US" altLang="en-US" sz="2200"/>
              <a:t>  direction:  </a:t>
            </a:r>
            <a:r>
              <a:rPr lang="en-US" altLang="en-US" sz="2200">
                <a:solidFill>
                  <a:schemeClr val="accent2"/>
                </a:solidFill>
              </a:rPr>
              <a:t>anisotropic</a:t>
            </a:r>
            <a:r>
              <a:rPr lang="en-US" altLang="en-US" sz="2200"/>
              <a:t>.</a:t>
            </a:r>
          </a:p>
        </p:txBody>
      </p:sp>
      <p:sp>
        <p:nvSpPr>
          <p:cNvPr id="7173" name="Rectangle 5"/>
          <p:cNvSpPr>
            <a:spLocks noChangeArrowheads="1"/>
          </p:cNvSpPr>
          <p:nvPr/>
        </p:nvSpPr>
        <p:spPr bwMode="auto">
          <a:xfrm>
            <a:off x="914400" y="2149475"/>
            <a:ext cx="35718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200"/>
              <a:t>-Example:  the modulus</a:t>
            </a:r>
          </a:p>
          <a:p>
            <a:r>
              <a:rPr lang="en-US" altLang="en-US" sz="2200"/>
              <a:t>  of elasticity (E) in BCC iron:</a:t>
            </a:r>
          </a:p>
        </p:txBody>
      </p:sp>
      <p:sp>
        <p:nvSpPr>
          <p:cNvPr id="7174" name="Rectangle 15"/>
          <p:cNvSpPr>
            <a:spLocks noChangeArrowheads="1"/>
          </p:cNvSpPr>
          <p:nvPr/>
        </p:nvSpPr>
        <p:spPr bwMode="auto">
          <a:xfrm>
            <a:off x="7086600" y="1371600"/>
            <a:ext cx="16764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00"/>
                </a:solidFill>
              </a:rPr>
              <a:t>Data from Table 3.3, </a:t>
            </a:r>
            <a:r>
              <a:rPr lang="en-US" altLang="en-US" sz="1200" i="1">
                <a:solidFill>
                  <a:srgbClr val="000000"/>
                </a:solidFill>
              </a:rPr>
              <a:t>Callister &amp; Rethwisch 8e</a:t>
            </a:r>
            <a:r>
              <a:rPr lang="en-US" altLang="en-US" sz="1200">
                <a:solidFill>
                  <a:srgbClr val="000000"/>
                </a:solidFill>
              </a:rPr>
              <a:t>. (Source of data is R.W. Hertzberg, </a:t>
            </a:r>
            <a:r>
              <a:rPr lang="en-US" altLang="en-US" sz="1200" i="1">
                <a:solidFill>
                  <a:srgbClr val="000000"/>
                </a:solidFill>
              </a:rPr>
              <a:t>Deformation and Fracture Mechanics of Engineering Materials</a:t>
            </a:r>
            <a:r>
              <a:rPr lang="en-US" altLang="en-US" sz="1200">
                <a:solidFill>
                  <a:srgbClr val="000000"/>
                </a:solidFill>
              </a:rPr>
              <a:t>, 3rd ed., John Wiley and Sons, 1989.)</a:t>
            </a:r>
          </a:p>
        </p:txBody>
      </p:sp>
      <p:grpSp>
        <p:nvGrpSpPr>
          <p:cNvPr id="2" name="Group 41"/>
          <p:cNvGrpSpPr>
            <a:grpSpLocks/>
          </p:cNvGrpSpPr>
          <p:nvPr/>
        </p:nvGrpSpPr>
        <p:grpSpPr bwMode="auto">
          <a:xfrm>
            <a:off x="609600" y="3200400"/>
            <a:ext cx="8153400" cy="2895600"/>
            <a:chOff x="609600" y="3200400"/>
            <a:chExt cx="8153400" cy="2895600"/>
          </a:xfrm>
        </p:grpSpPr>
        <p:sp>
          <p:nvSpPr>
            <p:cNvPr id="7202" name="Rectangle 6"/>
            <p:cNvSpPr>
              <a:spLocks noChangeArrowheads="1"/>
            </p:cNvSpPr>
            <p:nvPr/>
          </p:nvSpPr>
          <p:spPr bwMode="auto">
            <a:xfrm>
              <a:off x="609600" y="3200400"/>
              <a:ext cx="19018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a:t>•  Polycrystals</a:t>
              </a:r>
            </a:p>
          </p:txBody>
        </p:sp>
        <p:sp>
          <p:nvSpPr>
            <p:cNvPr id="7203" name="Rectangle 7"/>
            <p:cNvSpPr>
              <a:spLocks noChangeArrowheads="1"/>
            </p:cNvSpPr>
            <p:nvPr/>
          </p:nvSpPr>
          <p:spPr bwMode="auto">
            <a:xfrm>
              <a:off x="942975" y="3676650"/>
              <a:ext cx="3043238"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200"/>
                <a:t>-Properties may/may not</a:t>
              </a:r>
            </a:p>
            <a:p>
              <a:r>
                <a:rPr lang="en-US" altLang="en-US" sz="2200"/>
                <a:t>  vary with direction.</a:t>
              </a:r>
            </a:p>
            <a:p>
              <a:r>
                <a:rPr lang="en-US" altLang="en-US" sz="2200"/>
                <a:t>-If grains are randomly</a:t>
              </a:r>
            </a:p>
            <a:p>
              <a:r>
                <a:rPr lang="en-US" altLang="en-US" sz="2200"/>
                <a:t>  oriented: </a:t>
              </a:r>
              <a:r>
                <a:rPr lang="en-US" altLang="en-US" sz="2200">
                  <a:solidFill>
                    <a:schemeClr val="accent2"/>
                  </a:solidFill>
                </a:rPr>
                <a:t>isotropic</a:t>
              </a:r>
              <a:r>
                <a:rPr lang="en-US" altLang="en-US" sz="2200"/>
                <a:t>.</a:t>
              </a:r>
            </a:p>
            <a:p>
              <a:r>
                <a:rPr lang="en-US" altLang="en-US" sz="2200"/>
                <a:t>  </a:t>
              </a:r>
              <a:r>
                <a:rPr lang="en-US" altLang="en-US" sz="2000"/>
                <a:t>(E</a:t>
              </a:r>
              <a:r>
                <a:rPr lang="en-US" altLang="en-US" sz="2200" baseline="-10000"/>
                <a:t>poly iron</a:t>
              </a:r>
              <a:r>
                <a:rPr lang="en-US" altLang="en-US" sz="2000"/>
                <a:t> = 210 GPa)</a:t>
              </a:r>
            </a:p>
            <a:p>
              <a:r>
                <a:rPr lang="en-US" altLang="en-US" sz="2200"/>
                <a:t>-If grains are </a:t>
              </a:r>
              <a:r>
                <a:rPr lang="en-US" altLang="en-US" sz="2200">
                  <a:solidFill>
                    <a:schemeClr val="accent2"/>
                  </a:solidFill>
                </a:rPr>
                <a:t>textured</a:t>
              </a:r>
              <a:r>
                <a:rPr lang="en-US" altLang="en-US" sz="2200"/>
                <a:t>,</a:t>
              </a:r>
            </a:p>
            <a:p>
              <a:r>
                <a:rPr lang="en-US" altLang="en-US" sz="2200"/>
                <a:t>  anisotropic.</a:t>
              </a:r>
            </a:p>
          </p:txBody>
        </p:sp>
        <p:pic>
          <p:nvPicPr>
            <p:cNvPr id="72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581400"/>
              <a:ext cx="16446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5380038"/>
              <a:ext cx="2286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6" name="Rectangle 11"/>
            <p:cNvSpPr>
              <a:spLocks noChangeArrowheads="1"/>
            </p:cNvSpPr>
            <p:nvPr/>
          </p:nvSpPr>
          <p:spPr bwMode="auto">
            <a:xfrm>
              <a:off x="5634038" y="3581400"/>
              <a:ext cx="1036637"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2000"/>
                <a:t>200 </a:t>
              </a:r>
              <a:r>
                <a:rPr lang="en-US" altLang="en-US" sz="2000">
                  <a:latin typeface="Symbol" pitchFamily="18" charset="2"/>
                </a:rPr>
                <a:t>m</a:t>
              </a:r>
              <a:r>
                <a:rPr lang="en-US" altLang="en-US" sz="2000"/>
                <a:t>m</a:t>
              </a:r>
              <a:endParaRPr lang="en-US" altLang="en-US" sz="2000">
                <a:solidFill>
                  <a:schemeClr val="bg1"/>
                </a:solidFill>
              </a:endParaRPr>
            </a:p>
          </p:txBody>
        </p:sp>
        <p:sp>
          <p:nvSpPr>
            <p:cNvPr id="7207" name="Line 12"/>
            <p:cNvSpPr>
              <a:spLocks noChangeShapeType="1"/>
            </p:cNvSpPr>
            <p:nvPr/>
          </p:nvSpPr>
          <p:spPr bwMode="auto">
            <a:xfrm>
              <a:off x="5791200" y="3570288"/>
              <a:ext cx="685800"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08" name="Line 13"/>
            <p:cNvSpPr>
              <a:spLocks noChangeShapeType="1"/>
            </p:cNvSpPr>
            <p:nvPr/>
          </p:nvSpPr>
          <p:spPr bwMode="auto">
            <a:xfrm>
              <a:off x="4191000" y="5715000"/>
              <a:ext cx="457200" cy="76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09" name="Line 14"/>
            <p:cNvSpPr>
              <a:spLocks noChangeShapeType="1"/>
            </p:cNvSpPr>
            <p:nvPr/>
          </p:nvSpPr>
          <p:spPr bwMode="auto">
            <a:xfrm flipV="1">
              <a:off x="3886200" y="4724400"/>
              <a:ext cx="1447800" cy="22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10" name="Rectangle 16"/>
            <p:cNvSpPr>
              <a:spLocks noChangeArrowheads="1"/>
            </p:cNvSpPr>
            <p:nvPr/>
          </p:nvSpPr>
          <p:spPr bwMode="auto">
            <a:xfrm>
              <a:off x="7086600" y="3733800"/>
              <a:ext cx="16764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200">
                  <a:solidFill>
                    <a:srgbClr val="000000"/>
                  </a:solidFill>
                </a:rPr>
                <a:t>Adapted from Fig. 4.14(b), </a:t>
              </a:r>
              <a:r>
                <a:rPr lang="en-US" altLang="en-US" sz="1200" i="1">
                  <a:solidFill>
                    <a:srgbClr val="000000"/>
                  </a:solidFill>
                </a:rPr>
                <a:t>Callister &amp; Rethwisch 8e</a:t>
              </a:r>
              <a:r>
                <a:rPr lang="en-US" altLang="en-US" sz="1200">
                  <a:solidFill>
                    <a:srgbClr val="000000"/>
                  </a:solidFill>
                </a:rPr>
                <a:t>.</a:t>
              </a:r>
            </a:p>
            <a:p>
              <a:r>
                <a:rPr lang="en-US" altLang="en-US" sz="1200">
                  <a:solidFill>
                    <a:srgbClr val="000000"/>
                  </a:solidFill>
                </a:rPr>
                <a:t>(Fig. 4.14(b) is courtesy of L.C. Smith and C. Brady, the National Bureau of Standards, Washington, DC [now the National Institute of Standards and Technology, Gaithersburg, MD].)</a:t>
              </a:r>
            </a:p>
          </p:txBody>
        </p:sp>
      </p:grpSp>
      <p:sp>
        <p:nvSpPr>
          <p:cNvPr id="7176" name="Rectangle 17"/>
          <p:cNvSpPr>
            <a:spLocks noGrp="1" noChangeArrowheads="1"/>
          </p:cNvSpPr>
          <p:nvPr>
            <p:ph type="title" idx="4294967295"/>
          </p:nvPr>
        </p:nvSpPr>
        <p:spPr/>
        <p:txBody>
          <a:bodyPr/>
          <a:lstStyle/>
          <a:p>
            <a:r>
              <a:rPr lang="en-US" altLang="en-US" smtClean="0"/>
              <a:t>Single vs Polycrystals</a:t>
            </a:r>
          </a:p>
        </p:txBody>
      </p:sp>
      <p:grpSp>
        <p:nvGrpSpPr>
          <p:cNvPr id="7177" name="Group 20"/>
          <p:cNvGrpSpPr>
            <a:grpSpLocks noChangeAspect="1"/>
          </p:cNvGrpSpPr>
          <p:nvPr/>
        </p:nvGrpSpPr>
        <p:grpSpPr bwMode="auto">
          <a:xfrm>
            <a:off x="4572000" y="873125"/>
            <a:ext cx="2971800" cy="2632075"/>
            <a:chOff x="2880" y="550"/>
            <a:chExt cx="1872" cy="1658"/>
          </a:xfrm>
        </p:grpSpPr>
        <p:sp>
          <p:nvSpPr>
            <p:cNvPr id="7178" name="AutoShape 19"/>
            <p:cNvSpPr>
              <a:spLocks noChangeAspect="1" noChangeArrowheads="1" noTextEdit="1"/>
            </p:cNvSpPr>
            <p:nvPr/>
          </p:nvSpPr>
          <p:spPr bwMode="auto">
            <a:xfrm>
              <a:off x="2880" y="550"/>
              <a:ext cx="1872" cy="1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9" name="Rectangle 21"/>
            <p:cNvSpPr>
              <a:spLocks noChangeArrowheads="1"/>
            </p:cNvSpPr>
            <p:nvPr/>
          </p:nvSpPr>
          <p:spPr bwMode="auto">
            <a:xfrm>
              <a:off x="3555" y="960"/>
              <a:ext cx="744" cy="745"/>
            </a:xfrm>
            <a:prstGeom prst="rect">
              <a:avLst/>
            </a:prstGeom>
            <a:solidFill>
              <a:srgbClr val="FFFFFF"/>
            </a:solidFill>
            <a:ln w="11113">
              <a:solidFill>
                <a:srgbClr val="0000FF"/>
              </a:solidFill>
              <a:miter lim="800000"/>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80" name="Rectangle 22"/>
            <p:cNvSpPr>
              <a:spLocks noChangeArrowheads="1"/>
            </p:cNvSpPr>
            <p:nvPr/>
          </p:nvSpPr>
          <p:spPr bwMode="auto">
            <a:xfrm>
              <a:off x="3226" y="1082"/>
              <a:ext cx="744" cy="744"/>
            </a:xfrm>
            <a:prstGeom prst="rect">
              <a:avLst/>
            </a:prstGeom>
            <a:noFill/>
            <a:ln w="11113">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81" name="Line 23"/>
            <p:cNvSpPr>
              <a:spLocks noChangeShapeType="1"/>
            </p:cNvSpPr>
            <p:nvPr/>
          </p:nvSpPr>
          <p:spPr bwMode="auto">
            <a:xfrm flipV="1">
              <a:off x="3223" y="957"/>
              <a:ext cx="329" cy="122"/>
            </a:xfrm>
            <a:prstGeom prst="line">
              <a:avLst/>
            </a:prstGeom>
            <a:noFill/>
            <a:ln w="11113">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2" name="Line 24"/>
            <p:cNvSpPr>
              <a:spLocks noChangeShapeType="1"/>
            </p:cNvSpPr>
            <p:nvPr/>
          </p:nvSpPr>
          <p:spPr bwMode="auto">
            <a:xfrm flipV="1">
              <a:off x="3966" y="957"/>
              <a:ext cx="329" cy="122"/>
            </a:xfrm>
            <a:prstGeom prst="line">
              <a:avLst/>
            </a:prstGeom>
            <a:noFill/>
            <a:ln w="11113">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Line 25"/>
            <p:cNvSpPr>
              <a:spLocks noChangeShapeType="1"/>
            </p:cNvSpPr>
            <p:nvPr/>
          </p:nvSpPr>
          <p:spPr bwMode="auto">
            <a:xfrm flipV="1">
              <a:off x="3966" y="1701"/>
              <a:ext cx="329" cy="121"/>
            </a:xfrm>
            <a:prstGeom prst="line">
              <a:avLst/>
            </a:prstGeom>
            <a:noFill/>
            <a:ln w="11113">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Line 26"/>
            <p:cNvSpPr>
              <a:spLocks noChangeShapeType="1"/>
            </p:cNvSpPr>
            <p:nvPr/>
          </p:nvSpPr>
          <p:spPr bwMode="auto">
            <a:xfrm flipV="1">
              <a:off x="3223" y="1701"/>
              <a:ext cx="329" cy="121"/>
            </a:xfrm>
            <a:prstGeom prst="line">
              <a:avLst/>
            </a:prstGeom>
            <a:noFill/>
            <a:ln w="11113">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5" name="Oval 27"/>
            <p:cNvSpPr>
              <a:spLocks noChangeArrowheads="1"/>
            </p:cNvSpPr>
            <p:nvPr/>
          </p:nvSpPr>
          <p:spPr bwMode="auto">
            <a:xfrm>
              <a:off x="3162" y="1025"/>
              <a:ext cx="129" cy="122"/>
            </a:xfrm>
            <a:prstGeom prst="ellipse">
              <a:avLst/>
            </a:prstGeom>
            <a:solidFill>
              <a:srgbClr val="FF0000"/>
            </a:solidFill>
            <a:ln w="11113">
              <a:solidFill>
                <a:srgbClr val="0000FF"/>
              </a:solidFill>
              <a:round/>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86" name="Oval 28"/>
            <p:cNvSpPr>
              <a:spLocks noChangeArrowheads="1"/>
            </p:cNvSpPr>
            <p:nvPr/>
          </p:nvSpPr>
          <p:spPr bwMode="auto">
            <a:xfrm>
              <a:off x="4233" y="917"/>
              <a:ext cx="123" cy="130"/>
            </a:xfrm>
            <a:prstGeom prst="ellipse">
              <a:avLst/>
            </a:prstGeom>
            <a:solidFill>
              <a:srgbClr val="FF0000"/>
            </a:solidFill>
            <a:ln w="11113">
              <a:solidFill>
                <a:srgbClr val="0000FF"/>
              </a:solidFill>
              <a:round/>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87" name="Oval 29"/>
            <p:cNvSpPr>
              <a:spLocks noChangeArrowheads="1"/>
            </p:cNvSpPr>
            <p:nvPr/>
          </p:nvSpPr>
          <p:spPr bwMode="auto">
            <a:xfrm>
              <a:off x="3490" y="903"/>
              <a:ext cx="130" cy="130"/>
            </a:xfrm>
            <a:prstGeom prst="ellipse">
              <a:avLst/>
            </a:prstGeom>
            <a:solidFill>
              <a:srgbClr val="FF0000"/>
            </a:solidFill>
            <a:ln w="11113">
              <a:solidFill>
                <a:srgbClr val="0000FF"/>
              </a:solidFill>
              <a:round/>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88" name="Oval 30"/>
            <p:cNvSpPr>
              <a:spLocks noChangeArrowheads="1"/>
            </p:cNvSpPr>
            <p:nvPr/>
          </p:nvSpPr>
          <p:spPr bwMode="auto">
            <a:xfrm>
              <a:off x="3162" y="1761"/>
              <a:ext cx="122" cy="122"/>
            </a:xfrm>
            <a:prstGeom prst="ellipse">
              <a:avLst/>
            </a:prstGeom>
            <a:solidFill>
              <a:srgbClr val="FF0000"/>
            </a:solidFill>
            <a:ln w="11113">
              <a:solidFill>
                <a:srgbClr val="0000FF"/>
              </a:solidFill>
              <a:round/>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89" name="Oval 31"/>
            <p:cNvSpPr>
              <a:spLocks noChangeArrowheads="1"/>
            </p:cNvSpPr>
            <p:nvPr/>
          </p:nvSpPr>
          <p:spPr bwMode="auto">
            <a:xfrm>
              <a:off x="3497" y="1632"/>
              <a:ext cx="123" cy="123"/>
            </a:xfrm>
            <a:prstGeom prst="ellipse">
              <a:avLst/>
            </a:prstGeom>
            <a:solidFill>
              <a:srgbClr val="FF0000"/>
            </a:solidFill>
            <a:ln w="11113">
              <a:solidFill>
                <a:srgbClr val="0000FF"/>
              </a:solidFill>
              <a:round/>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90" name="Oval 32"/>
            <p:cNvSpPr>
              <a:spLocks noChangeArrowheads="1"/>
            </p:cNvSpPr>
            <p:nvPr/>
          </p:nvSpPr>
          <p:spPr bwMode="auto">
            <a:xfrm>
              <a:off x="3705" y="1332"/>
              <a:ext cx="122" cy="123"/>
            </a:xfrm>
            <a:prstGeom prst="ellipse">
              <a:avLst/>
            </a:prstGeom>
            <a:solidFill>
              <a:srgbClr val="FF0000"/>
            </a:solidFill>
            <a:ln w="11113">
              <a:solidFill>
                <a:srgbClr val="0000FF"/>
              </a:solidFill>
              <a:round/>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91" name="Oval 33"/>
            <p:cNvSpPr>
              <a:spLocks noChangeArrowheads="1"/>
            </p:cNvSpPr>
            <p:nvPr/>
          </p:nvSpPr>
          <p:spPr bwMode="auto">
            <a:xfrm>
              <a:off x="4233" y="1632"/>
              <a:ext cx="130" cy="123"/>
            </a:xfrm>
            <a:prstGeom prst="ellipse">
              <a:avLst/>
            </a:prstGeom>
            <a:solidFill>
              <a:srgbClr val="FF0000"/>
            </a:solidFill>
            <a:ln w="11113">
              <a:solidFill>
                <a:srgbClr val="0000FF"/>
              </a:solidFill>
              <a:round/>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92" name="Oval 34"/>
            <p:cNvSpPr>
              <a:spLocks noChangeArrowheads="1"/>
            </p:cNvSpPr>
            <p:nvPr/>
          </p:nvSpPr>
          <p:spPr bwMode="auto">
            <a:xfrm>
              <a:off x="3912" y="1761"/>
              <a:ext cx="122" cy="122"/>
            </a:xfrm>
            <a:prstGeom prst="ellipse">
              <a:avLst/>
            </a:prstGeom>
            <a:solidFill>
              <a:srgbClr val="FF0000"/>
            </a:solidFill>
            <a:ln w="11113">
              <a:solidFill>
                <a:srgbClr val="0000FF"/>
              </a:solidFill>
              <a:round/>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7193" name="Oval 35"/>
            <p:cNvSpPr>
              <a:spLocks noChangeArrowheads="1"/>
            </p:cNvSpPr>
            <p:nvPr/>
          </p:nvSpPr>
          <p:spPr bwMode="auto">
            <a:xfrm>
              <a:off x="3905" y="1018"/>
              <a:ext cx="122" cy="129"/>
            </a:xfrm>
            <a:prstGeom prst="ellipse">
              <a:avLst/>
            </a:prstGeom>
            <a:solidFill>
              <a:srgbClr val="FF0000"/>
            </a:solidFill>
            <a:ln w="11113">
              <a:solidFill>
                <a:srgbClr val="0000FF"/>
              </a:solidFill>
              <a:round/>
              <a:headEnd/>
              <a:tailEnd/>
            </a:ln>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grpSp>
          <p:nvGrpSpPr>
            <p:cNvPr id="7194" name="Group 38"/>
            <p:cNvGrpSpPr>
              <a:grpSpLocks/>
            </p:cNvGrpSpPr>
            <p:nvPr/>
          </p:nvGrpSpPr>
          <p:grpSpPr bwMode="auto">
            <a:xfrm>
              <a:off x="2980" y="1693"/>
              <a:ext cx="586" cy="215"/>
              <a:chOff x="2980" y="1693"/>
              <a:chExt cx="586" cy="215"/>
            </a:xfrm>
          </p:grpSpPr>
          <p:sp>
            <p:nvSpPr>
              <p:cNvPr id="7200" name="Freeform 36"/>
              <p:cNvSpPr>
                <a:spLocks/>
              </p:cNvSpPr>
              <p:nvPr/>
            </p:nvSpPr>
            <p:spPr bwMode="auto">
              <a:xfrm>
                <a:off x="2980" y="1844"/>
                <a:ext cx="100" cy="64"/>
              </a:xfrm>
              <a:custGeom>
                <a:avLst/>
                <a:gdLst>
                  <a:gd name="T0" fmla="*/ 0 w 100"/>
                  <a:gd name="T1" fmla="*/ 64 h 64"/>
                  <a:gd name="T2" fmla="*/ 71 w 100"/>
                  <a:gd name="T3" fmla="*/ 0 h 64"/>
                  <a:gd name="T4" fmla="*/ 86 w 100"/>
                  <a:gd name="T5" fmla="*/ 28 h 64"/>
                  <a:gd name="T6" fmla="*/ 100 w 100"/>
                  <a:gd name="T7" fmla="*/ 64 h 64"/>
                  <a:gd name="T8" fmla="*/ 0 w 100"/>
                  <a:gd name="T9" fmla="*/ 64 h 64"/>
                  <a:gd name="T10" fmla="*/ 0 60000 65536"/>
                  <a:gd name="T11" fmla="*/ 0 60000 65536"/>
                  <a:gd name="T12" fmla="*/ 0 60000 65536"/>
                  <a:gd name="T13" fmla="*/ 0 60000 65536"/>
                  <a:gd name="T14" fmla="*/ 0 60000 65536"/>
                  <a:gd name="T15" fmla="*/ 0 w 100"/>
                  <a:gd name="T16" fmla="*/ 0 h 64"/>
                  <a:gd name="T17" fmla="*/ 100 w 100"/>
                  <a:gd name="T18" fmla="*/ 64 h 64"/>
                </a:gdLst>
                <a:ahLst/>
                <a:cxnLst>
                  <a:cxn ang="T10">
                    <a:pos x="T0" y="T1"/>
                  </a:cxn>
                  <a:cxn ang="T11">
                    <a:pos x="T2" y="T3"/>
                  </a:cxn>
                  <a:cxn ang="T12">
                    <a:pos x="T4" y="T5"/>
                  </a:cxn>
                  <a:cxn ang="T13">
                    <a:pos x="T6" y="T7"/>
                  </a:cxn>
                  <a:cxn ang="T14">
                    <a:pos x="T8" y="T9"/>
                  </a:cxn>
                </a:cxnLst>
                <a:rect l="T15" t="T16" r="T17" b="T18"/>
                <a:pathLst>
                  <a:path w="100" h="64">
                    <a:moveTo>
                      <a:pt x="0" y="64"/>
                    </a:moveTo>
                    <a:lnTo>
                      <a:pt x="71" y="0"/>
                    </a:lnTo>
                    <a:lnTo>
                      <a:pt x="86" y="28"/>
                    </a:lnTo>
                    <a:lnTo>
                      <a:pt x="100" y="64"/>
                    </a:lnTo>
                    <a:lnTo>
                      <a:pt x="0" y="64"/>
                    </a:lnTo>
                    <a:close/>
                  </a:path>
                </a:pathLst>
              </a:custGeom>
              <a:solidFill>
                <a:srgbClr val="FF0000"/>
              </a:solidFill>
              <a:ln w="11113">
                <a:solidFill>
                  <a:srgbClr val="FF0000"/>
                </a:solidFill>
                <a:round/>
                <a:headEnd/>
                <a:tailEnd/>
              </a:ln>
            </p:spPr>
            <p:txBody>
              <a:bodyPr/>
              <a:lstStyle/>
              <a:p>
                <a:endParaRPr lang="en-US"/>
              </a:p>
            </p:txBody>
          </p:sp>
          <p:sp>
            <p:nvSpPr>
              <p:cNvPr id="7201" name="Line 37"/>
              <p:cNvSpPr>
                <a:spLocks noChangeShapeType="1"/>
              </p:cNvSpPr>
              <p:nvPr/>
            </p:nvSpPr>
            <p:spPr bwMode="auto">
              <a:xfrm flipV="1">
                <a:off x="3073" y="1693"/>
                <a:ext cx="493" cy="186"/>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195" name="Group 41"/>
            <p:cNvGrpSpPr>
              <a:grpSpLocks/>
            </p:cNvGrpSpPr>
            <p:nvPr/>
          </p:nvGrpSpPr>
          <p:grpSpPr bwMode="auto">
            <a:xfrm>
              <a:off x="3573" y="786"/>
              <a:ext cx="579" cy="907"/>
              <a:chOff x="3573" y="786"/>
              <a:chExt cx="579" cy="907"/>
            </a:xfrm>
          </p:grpSpPr>
          <p:sp>
            <p:nvSpPr>
              <p:cNvPr id="7198" name="Freeform 39"/>
              <p:cNvSpPr>
                <a:spLocks/>
              </p:cNvSpPr>
              <p:nvPr/>
            </p:nvSpPr>
            <p:spPr bwMode="auto">
              <a:xfrm>
                <a:off x="4073" y="786"/>
                <a:ext cx="79" cy="100"/>
              </a:xfrm>
              <a:custGeom>
                <a:avLst/>
                <a:gdLst>
                  <a:gd name="T0" fmla="*/ 79 w 79"/>
                  <a:gd name="T1" fmla="*/ 0 h 100"/>
                  <a:gd name="T2" fmla="*/ 57 w 79"/>
                  <a:gd name="T3" fmla="*/ 100 h 100"/>
                  <a:gd name="T4" fmla="*/ 29 w 79"/>
                  <a:gd name="T5" fmla="*/ 78 h 100"/>
                  <a:gd name="T6" fmla="*/ 0 w 79"/>
                  <a:gd name="T7" fmla="*/ 57 h 100"/>
                  <a:gd name="T8" fmla="*/ 79 w 79"/>
                  <a:gd name="T9" fmla="*/ 0 h 100"/>
                  <a:gd name="T10" fmla="*/ 0 60000 65536"/>
                  <a:gd name="T11" fmla="*/ 0 60000 65536"/>
                  <a:gd name="T12" fmla="*/ 0 60000 65536"/>
                  <a:gd name="T13" fmla="*/ 0 60000 65536"/>
                  <a:gd name="T14" fmla="*/ 0 60000 65536"/>
                  <a:gd name="T15" fmla="*/ 0 w 79"/>
                  <a:gd name="T16" fmla="*/ 0 h 100"/>
                  <a:gd name="T17" fmla="*/ 79 w 79"/>
                  <a:gd name="T18" fmla="*/ 100 h 100"/>
                </a:gdLst>
                <a:ahLst/>
                <a:cxnLst>
                  <a:cxn ang="T10">
                    <a:pos x="T0" y="T1"/>
                  </a:cxn>
                  <a:cxn ang="T11">
                    <a:pos x="T2" y="T3"/>
                  </a:cxn>
                  <a:cxn ang="T12">
                    <a:pos x="T4" y="T5"/>
                  </a:cxn>
                  <a:cxn ang="T13">
                    <a:pos x="T6" y="T7"/>
                  </a:cxn>
                  <a:cxn ang="T14">
                    <a:pos x="T8" y="T9"/>
                  </a:cxn>
                </a:cxnLst>
                <a:rect l="T15" t="T16" r="T17" b="T18"/>
                <a:pathLst>
                  <a:path w="79" h="100">
                    <a:moveTo>
                      <a:pt x="79" y="0"/>
                    </a:moveTo>
                    <a:lnTo>
                      <a:pt x="57" y="100"/>
                    </a:lnTo>
                    <a:lnTo>
                      <a:pt x="29" y="78"/>
                    </a:lnTo>
                    <a:lnTo>
                      <a:pt x="0" y="57"/>
                    </a:lnTo>
                    <a:lnTo>
                      <a:pt x="79" y="0"/>
                    </a:lnTo>
                    <a:close/>
                  </a:path>
                </a:pathLst>
              </a:custGeom>
              <a:solidFill>
                <a:srgbClr val="FF0000"/>
              </a:solidFill>
              <a:ln w="11113">
                <a:solidFill>
                  <a:srgbClr val="FF0000"/>
                </a:solidFill>
                <a:round/>
                <a:headEnd/>
                <a:tailEnd/>
              </a:ln>
            </p:spPr>
            <p:txBody>
              <a:bodyPr/>
              <a:lstStyle/>
              <a:p>
                <a:endParaRPr lang="en-US"/>
              </a:p>
            </p:txBody>
          </p:sp>
          <p:sp>
            <p:nvSpPr>
              <p:cNvPr id="7199" name="Line 40"/>
              <p:cNvSpPr>
                <a:spLocks noChangeShapeType="1"/>
              </p:cNvSpPr>
              <p:nvPr/>
            </p:nvSpPr>
            <p:spPr bwMode="auto">
              <a:xfrm flipV="1">
                <a:off x="3573" y="872"/>
                <a:ext cx="536" cy="821"/>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96" name="Rectangle 42"/>
            <p:cNvSpPr>
              <a:spLocks noChangeArrowheads="1"/>
            </p:cNvSpPr>
            <p:nvPr/>
          </p:nvSpPr>
          <p:spPr bwMode="auto">
            <a:xfrm>
              <a:off x="3059" y="650"/>
              <a:ext cx="150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800">
                  <a:solidFill>
                    <a:srgbClr val="000000"/>
                  </a:solidFill>
                </a:rPr>
                <a:t>E (diagonal) = 273 GPa</a:t>
              </a:r>
              <a:endParaRPr lang="en-US" altLang="en-US"/>
            </a:p>
          </p:txBody>
        </p:sp>
        <p:sp>
          <p:nvSpPr>
            <p:cNvPr id="7197" name="Rectangle 43"/>
            <p:cNvSpPr>
              <a:spLocks noChangeArrowheads="1"/>
            </p:cNvSpPr>
            <p:nvPr/>
          </p:nvSpPr>
          <p:spPr bwMode="auto">
            <a:xfrm>
              <a:off x="2980" y="1929"/>
              <a:ext cx="128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800">
                  <a:solidFill>
                    <a:srgbClr val="000000"/>
                  </a:solidFill>
                </a:rPr>
                <a:t>E (edge) = 125 GPa</a:t>
              </a:r>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fld id="{2CE0AB8A-FA13-4C9C-A37C-9BC16FACD1FF}" type="slidenum">
              <a:rPr lang="en-US" altLang="en-US" sz="1200" smtClean="0"/>
              <a:pPr/>
              <a:t>7</a:t>
            </a:fld>
            <a:endParaRPr lang="en-US" altLang="en-US" sz="1200" smtClean="0"/>
          </a:p>
        </p:txBody>
      </p:sp>
      <p:sp>
        <p:nvSpPr>
          <p:cNvPr id="8195" name="Rectangle 2"/>
          <p:cNvSpPr>
            <a:spLocks noGrp="1" noChangeArrowheads="1"/>
          </p:cNvSpPr>
          <p:nvPr>
            <p:ph type="title"/>
          </p:nvPr>
        </p:nvSpPr>
        <p:spPr/>
        <p:txBody>
          <a:bodyPr/>
          <a:lstStyle/>
          <a:p>
            <a:r>
              <a:rPr lang="en-US" altLang="en-US" smtClean="0">
                <a:cs typeface="Times New Roman" pitchFamily="18" charset="0"/>
              </a:rPr>
              <a:t>Polymorphism </a:t>
            </a:r>
          </a:p>
        </p:txBody>
      </p:sp>
      <p:sp>
        <p:nvSpPr>
          <p:cNvPr id="8196" name="Rectangle 3"/>
          <p:cNvSpPr>
            <a:spLocks noGrp="1" noChangeArrowheads="1"/>
          </p:cNvSpPr>
          <p:nvPr>
            <p:ph type="body" idx="1"/>
          </p:nvPr>
        </p:nvSpPr>
        <p:spPr>
          <a:xfrm>
            <a:off x="685800" y="1219200"/>
            <a:ext cx="7772400" cy="5181600"/>
          </a:xfrm>
        </p:spPr>
        <p:txBody>
          <a:bodyPr/>
          <a:lstStyle/>
          <a:p>
            <a:r>
              <a:rPr lang="en-US" altLang="en-US" sz="2400" dirty="0" smtClean="0">
                <a:cs typeface="Times New Roman" pitchFamily="18" charset="0"/>
              </a:rPr>
              <a:t>Two or more distinct crystal structures for the same material.</a:t>
            </a:r>
          </a:p>
          <a:p>
            <a:r>
              <a:rPr lang="en-US" altLang="en-US" sz="2400" dirty="0" smtClean="0">
                <a:cs typeface="Times New Roman" pitchFamily="18" charset="0"/>
              </a:rPr>
              <a:t>Allotropy-when found in elemental solids.</a:t>
            </a:r>
            <a:br>
              <a:rPr lang="en-US" altLang="en-US" sz="2400" dirty="0" smtClean="0">
                <a:cs typeface="Times New Roman" pitchFamily="18" charset="0"/>
              </a:rPr>
            </a:br>
            <a:r>
              <a:rPr lang="en-US" altLang="en-US" sz="2400" dirty="0" smtClean="0">
                <a:cs typeface="Times New Roman" pitchFamily="18" charset="0"/>
              </a:rPr>
              <a:t> </a:t>
            </a:r>
            <a:br>
              <a:rPr lang="en-US" altLang="en-US" sz="2400" dirty="0" smtClean="0">
                <a:cs typeface="Times New Roman" pitchFamily="18" charset="0"/>
              </a:rPr>
            </a:br>
            <a:r>
              <a:rPr lang="en-US" altLang="en-US" sz="2400" dirty="0" smtClean="0">
                <a:cs typeface="Times New Roman" pitchFamily="18" charset="0"/>
              </a:rPr>
              <a:t>         titanium</a:t>
            </a:r>
          </a:p>
          <a:p>
            <a:pPr>
              <a:buFontTx/>
              <a:buNone/>
            </a:pPr>
            <a:r>
              <a:rPr lang="en-US" altLang="en-US" sz="2400" dirty="0" smtClean="0">
                <a:cs typeface="Times New Roman" pitchFamily="18" charset="0"/>
              </a:rPr>
              <a:t>	           </a:t>
            </a:r>
            <a:r>
              <a:rPr lang="en-US" altLang="en-US" sz="2400" dirty="0" smtClean="0">
                <a:cs typeface="Times New Roman" pitchFamily="18" charset="0"/>
                <a:sym typeface="Symbol" pitchFamily="18" charset="2"/>
              </a:rPr>
              <a:t></a:t>
            </a:r>
            <a:r>
              <a:rPr lang="en-US" altLang="en-US" sz="2400" dirty="0" smtClean="0">
                <a:cs typeface="Times New Roman" pitchFamily="18" charset="0"/>
              </a:rPr>
              <a:t>, </a:t>
            </a:r>
            <a:r>
              <a:rPr lang="en-US" altLang="en-US" sz="2400" dirty="0" smtClean="0">
                <a:cs typeface="Times New Roman" pitchFamily="18" charset="0"/>
                <a:sym typeface="Symbol" pitchFamily="18" charset="2"/>
              </a:rPr>
              <a:t></a:t>
            </a:r>
            <a:r>
              <a:rPr lang="en-US" altLang="en-US" sz="2400" dirty="0" smtClean="0">
                <a:cs typeface="Times New Roman" pitchFamily="18" charset="0"/>
              </a:rPr>
              <a:t>-</a:t>
            </a:r>
            <a:r>
              <a:rPr lang="en-US" altLang="en-US" sz="2400" dirty="0" err="1" smtClean="0">
                <a:cs typeface="Times New Roman" pitchFamily="18" charset="0"/>
              </a:rPr>
              <a:t>Ti</a:t>
            </a:r>
            <a:r>
              <a:rPr lang="en-US" altLang="en-US" sz="2400" dirty="0" smtClean="0">
                <a:cs typeface="Times New Roman" pitchFamily="18" charset="0"/>
              </a:rPr>
              <a:t>	</a:t>
            </a:r>
          </a:p>
          <a:p>
            <a:endParaRPr lang="en-US" altLang="en-US" sz="2400" dirty="0" smtClean="0">
              <a:cs typeface="Times New Roman" pitchFamily="18" charset="0"/>
            </a:endParaRPr>
          </a:p>
          <a:p>
            <a:pPr lvl="1">
              <a:buFontTx/>
              <a:buNone/>
            </a:pPr>
            <a:r>
              <a:rPr lang="en-US" altLang="en-US" sz="2000" dirty="0" smtClean="0">
                <a:cs typeface="Times New Roman" pitchFamily="18" charset="0"/>
              </a:rPr>
              <a:t>         </a:t>
            </a:r>
            <a:r>
              <a:rPr lang="en-US" altLang="en-US" sz="2400" dirty="0" smtClean="0">
                <a:cs typeface="Times New Roman" pitchFamily="18" charset="0"/>
              </a:rPr>
              <a:t>carbon</a:t>
            </a:r>
          </a:p>
          <a:p>
            <a:pPr>
              <a:buFontTx/>
              <a:buNone/>
            </a:pPr>
            <a:r>
              <a:rPr lang="en-US" altLang="en-US" sz="2400" dirty="0" smtClean="0">
                <a:cs typeface="Times New Roman" pitchFamily="18" charset="0"/>
              </a:rPr>
              <a:t>	diamond, graphite </a:t>
            </a:r>
          </a:p>
        </p:txBody>
      </p:sp>
      <p:grpSp>
        <p:nvGrpSpPr>
          <p:cNvPr id="8197" name="Group 27"/>
          <p:cNvGrpSpPr>
            <a:grpSpLocks/>
          </p:cNvGrpSpPr>
          <p:nvPr/>
        </p:nvGrpSpPr>
        <p:grpSpPr bwMode="auto">
          <a:xfrm>
            <a:off x="4276725" y="2546350"/>
            <a:ext cx="3773488" cy="4311650"/>
            <a:chOff x="2670" y="1261"/>
            <a:chExt cx="2377" cy="2716"/>
          </a:xfrm>
        </p:grpSpPr>
        <p:sp>
          <p:nvSpPr>
            <p:cNvPr id="8198" name="Line 4"/>
            <p:cNvSpPr>
              <a:spLocks noChangeShapeType="1"/>
            </p:cNvSpPr>
            <p:nvPr/>
          </p:nvSpPr>
          <p:spPr bwMode="auto">
            <a:xfrm>
              <a:off x="3629" y="1837"/>
              <a:ext cx="0" cy="180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Line 5"/>
            <p:cNvSpPr>
              <a:spLocks noChangeShapeType="1"/>
            </p:cNvSpPr>
            <p:nvPr/>
          </p:nvSpPr>
          <p:spPr bwMode="auto">
            <a:xfrm>
              <a:off x="3492" y="3245"/>
              <a:ext cx="30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6"/>
            <p:cNvSpPr>
              <a:spLocks noChangeShapeType="1"/>
            </p:cNvSpPr>
            <p:nvPr/>
          </p:nvSpPr>
          <p:spPr bwMode="auto">
            <a:xfrm>
              <a:off x="3478" y="2646"/>
              <a:ext cx="30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Line 7"/>
            <p:cNvSpPr>
              <a:spLocks noChangeShapeType="1"/>
            </p:cNvSpPr>
            <p:nvPr/>
          </p:nvSpPr>
          <p:spPr bwMode="auto">
            <a:xfrm>
              <a:off x="3473" y="2056"/>
              <a:ext cx="30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Text Box 8"/>
            <p:cNvSpPr txBox="1">
              <a:spLocks noChangeArrowheads="1"/>
            </p:cNvSpPr>
            <p:nvPr/>
          </p:nvSpPr>
          <p:spPr bwMode="auto">
            <a:xfrm>
              <a:off x="2846" y="2212"/>
              <a:ext cx="6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a:t>BCC</a:t>
              </a:r>
            </a:p>
          </p:txBody>
        </p:sp>
        <p:sp>
          <p:nvSpPr>
            <p:cNvPr id="8203" name="Text Box 9"/>
            <p:cNvSpPr txBox="1">
              <a:spLocks noChangeArrowheads="1"/>
            </p:cNvSpPr>
            <p:nvPr/>
          </p:nvSpPr>
          <p:spPr bwMode="auto">
            <a:xfrm>
              <a:off x="2846" y="2765"/>
              <a:ext cx="6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a:t>FCC</a:t>
              </a:r>
            </a:p>
          </p:txBody>
        </p:sp>
        <p:sp>
          <p:nvSpPr>
            <p:cNvPr id="8204" name="Text Box 10"/>
            <p:cNvSpPr txBox="1">
              <a:spLocks noChangeArrowheads="1"/>
            </p:cNvSpPr>
            <p:nvPr/>
          </p:nvSpPr>
          <p:spPr bwMode="auto">
            <a:xfrm>
              <a:off x="2846" y="3323"/>
              <a:ext cx="6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a:t>BCC</a:t>
              </a:r>
            </a:p>
          </p:txBody>
        </p:sp>
        <p:sp>
          <p:nvSpPr>
            <p:cNvPr id="8205" name="Text Box 11"/>
            <p:cNvSpPr txBox="1">
              <a:spLocks noChangeArrowheads="1"/>
            </p:cNvSpPr>
            <p:nvPr/>
          </p:nvSpPr>
          <p:spPr bwMode="auto">
            <a:xfrm>
              <a:off x="3733" y="1901"/>
              <a:ext cx="8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a:t>1538</a:t>
              </a:r>
              <a:r>
                <a:rPr lang="en-US" altLang="en-US">
                  <a:cs typeface="Times New Roman" pitchFamily="18" charset="0"/>
                </a:rPr>
                <a:t>ºC</a:t>
              </a:r>
            </a:p>
          </p:txBody>
        </p:sp>
        <p:sp>
          <p:nvSpPr>
            <p:cNvPr id="8206" name="Text Box 12"/>
            <p:cNvSpPr txBox="1">
              <a:spLocks noChangeArrowheads="1"/>
            </p:cNvSpPr>
            <p:nvPr/>
          </p:nvSpPr>
          <p:spPr bwMode="auto">
            <a:xfrm>
              <a:off x="3733" y="2481"/>
              <a:ext cx="8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a:t>1394</a:t>
              </a:r>
              <a:r>
                <a:rPr lang="en-US" altLang="en-US">
                  <a:cs typeface="Times New Roman" pitchFamily="18" charset="0"/>
                </a:rPr>
                <a:t>ºC</a:t>
              </a:r>
            </a:p>
          </p:txBody>
        </p:sp>
        <p:sp>
          <p:nvSpPr>
            <p:cNvPr id="8207" name="Text Box 13"/>
            <p:cNvSpPr txBox="1">
              <a:spLocks noChangeArrowheads="1"/>
            </p:cNvSpPr>
            <p:nvPr/>
          </p:nvSpPr>
          <p:spPr bwMode="auto">
            <a:xfrm>
              <a:off x="3733" y="3089"/>
              <a:ext cx="8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b="1">
                  <a:latin typeface="Times New Roman" pitchFamily="18" charset="0"/>
                </a:rPr>
                <a:t> </a:t>
              </a:r>
              <a:r>
                <a:rPr lang="en-US" altLang="en-US"/>
                <a:t>912</a:t>
              </a:r>
              <a:r>
                <a:rPr lang="en-US" altLang="en-US">
                  <a:cs typeface="Times New Roman" pitchFamily="18" charset="0"/>
                </a:rPr>
                <a:t>ºC</a:t>
              </a:r>
            </a:p>
          </p:txBody>
        </p:sp>
        <p:sp>
          <p:nvSpPr>
            <p:cNvPr id="8208" name="Text Box 14"/>
            <p:cNvSpPr txBox="1">
              <a:spLocks noChangeArrowheads="1"/>
            </p:cNvSpPr>
            <p:nvPr/>
          </p:nvSpPr>
          <p:spPr bwMode="auto">
            <a:xfrm>
              <a:off x="3902" y="2175"/>
              <a:ext cx="6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b="1">
                  <a:solidFill>
                    <a:srgbClr val="FF3300"/>
                  </a:solidFill>
                  <a:latin typeface="Times New Roman" pitchFamily="18" charset="0"/>
                  <a:sym typeface="Symbol" pitchFamily="18" charset="2"/>
                </a:rPr>
                <a:t>-</a:t>
              </a:r>
              <a:r>
                <a:rPr lang="en-US" altLang="en-US">
                  <a:solidFill>
                    <a:srgbClr val="FF3300"/>
                  </a:solidFill>
                  <a:sym typeface="Symbol" pitchFamily="18" charset="2"/>
                </a:rPr>
                <a:t>Fe</a:t>
              </a:r>
              <a:endParaRPr lang="en-US" altLang="en-US">
                <a:solidFill>
                  <a:srgbClr val="FF3300"/>
                </a:solidFill>
              </a:endParaRPr>
            </a:p>
          </p:txBody>
        </p:sp>
        <p:sp>
          <p:nvSpPr>
            <p:cNvPr id="8209" name="Text Box 15"/>
            <p:cNvSpPr txBox="1">
              <a:spLocks noChangeArrowheads="1"/>
            </p:cNvSpPr>
            <p:nvPr/>
          </p:nvSpPr>
          <p:spPr bwMode="auto">
            <a:xfrm>
              <a:off x="3897" y="2764"/>
              <a:ext cx="6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b="1">
                  <a:latin typeface="Times New Roman" pitchFamily="18" charset="0"/>
                  <a:sym typeface="Symbol" pitchFamily="18" charset="2"/>
                </a:rPr>
                <a:t>-</a:t>
              </a:r>
              <a:r>
                <a:rPr lang="en-US" altLang="en-US">
                  <a:sym typeface="Symbol" pitchFamily="18" charset="2"/>
                </a:rPr>
                <a:t>Fe</a:t>
              </a:r>
              <a:endParaRPr lang="en-US" altLang="en-US"/>
            </a:p>
          </p:txBody>
        </p:sp>
        <p:sp>
          <p:nvSpPr>
            <p:cNvPr id="8210" name="Text Box 16"/>
            <p:cNvSpPr txBox="1">
              <a:spLocks noChangeArrowheads="1"/>
            </p:cNvSpPr>
            <p:nvPr/>
          </p:nvSpPr>
          <p:spPr bwMode="auto">
            <a:xfrm>
              <a:off x="3920" y="3391"/>
              <a:ext cx="6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b="1">
                  <a:solidFill>
                    <a:schemeClr val="accent2"/>
                  </a:solidFill>
                  <a:latin typeface="Times New Roman" pitchFamily="18" charset="0"/>
                  <a:sym typeface="Symbol" pitchFamily="18" charset="2"/>
                </a:rPr>
                <a:t>-</a:t>
              </a:r>
              <a:r>
                <a:rPr lang="en-US" altLang="en-US">
                  <a:solidFill>
                    <a:schemeClr val="accent2"/>
                  </a:solidFill>
                  <a:sym typeface="Symbol" pitchFamily="18" charset="2"/>
                </a:rPr>
                <a:t>Fe</a:t>
              </a:r>
              <a:endParaRPr lang="en-US" altLang="en-US">
                <a:solidFill>
                  <a:schemeClr val="accent2"/>
                </a:solidFill>
              </a:endParaRPr>
            </a:p>
          </p:txBody>
        </p:sp>
        <p:sp>
          <p:nvSpPr>
            <p:cNvPr id="8211" name="Oval 17"/>
            <p:cNvSpPr>
              <a:spLocks noChangeArrowheads="1"/>
            </p:cNvSpPr>
            <p:nvPr/>
          </p:nvSpPr>
          <p:spPr bwMode="auto">
            <a:xfrm>
              <a:off x="3793" y="3419"/>
              <a:ext cx="924" cy="27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8212" name="Oval 18"/>
            <p:cNvSpPr>
              <a:spLocks noChangeArrowheads="1"/>
            </p:cNvSpPr>
            <p:nvPr/>
          </p:nvSpPr>
          <p:spPr bwMode="auto">
            <a:xfrm>
              <a:off x="3770" y="2792"/>
              <a:ext cx="924" cy="27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8213" name="Oval 19"/>
            <p:cNvSpPr>
              <a:spLocks noChangeArrowheads="1"/>
            </p:cNvSpPr>
            <p:nvPr/>
          </p:nvSpPr>
          <p:spPr bwMode="auto">
            <a:xfrm>
              <a:off x="3752" y="2198"/>
              <a:ext cx="924" cy="27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sp>
          <p:nvSpPr>
            <p:cNvPr id="8214" name="Text Box 21"/>
            <p:cNvSpPr txBox="1">
              <a:spLocks noChangeArrowheads="1"/>
            </p:cNvSpPr>
            <p:nvPr/>
          </p:nvSpPr>
          <p:spPr bwMode="auto">
            <a:xfrm>
              <a:off x="2846" y="1589"/>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a:t>liquid</a:t>
              </a:r>
            </a:p>
          </p:txBody>
        </p:sp>
        <p:sp>
          <p:nvSpPr>
            <p:cNvPr id="8215" name="Text Box 23"/>
            <p:cNvSpPr txBox="1">
              <a:spLocks noChangeArrowheads="1"/>
            </p:cNvSpPr>
            <p:nvPr/>
          </p:nvSpPr>
          <p:spPr bwMode="auto">
            <a:xfrm>
              <a:off x="2961" y="1261"/>
              <a:ext cx="15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spcBef>
                  <a:spcPct val="50000"/>
                </a:spcBef>
              </a:pPr>
              <a:r>
                <a:rPr lang="en-US" altLang="en-US"/>
                <a:t>iron system</a:t>
              </a:r>
            </a:p>
          </p:txBody>
        </p:sp>
        <p:sp>
          <p:nvSpPr>
            <p:cNvPr id="8216" name="Rectangle 24"/>
            <p:cNvSpPr>
              <a:spLocks noChangeArrowheads="1"/>
            </p:cNvSpPr>
            <p:nvPr/>
          </p:nvSpPr>
          <p:spPr bwMode="auto">
            <a:xfrm>
              <a:off x="2670" y="1536"/>
              <a:ext cx="2377" cy="244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endParaRPr lang="en-US" altLang="en-US"/>
            </a:p>
          </p:txBody>
        </p:sp>
      </p:grpSp>
      <p:sp>
        <p:nvSpPr>
          <p:cNvPr id="2" name="Rectangle 1"/>
          <p:cNvSpPr/>
          <p:nvPr/>
        </p:nvSpPr>
        <p:spPr>
          <a:xfrm>
            <a:off x="319636" y="5325328"/>
            <a:ext cx="4572000" cy="830997"/>
          </a:xfrm>
          <a:prstGeom prst="rect">
            <a:avLst/>
          </a:prstGeom>
        </p:spPr>
        <p:txBody>
          <a:bodyPr>
            <a:spAutoFit/>
          </a:bodyPr>
          <a:lstStyle/>
          <a:p>
            <a:r>
              <a:rPr lang="en-US" dirty="0" smtClean="0">
                <a:hlinkClick r:id="rId3"/>
              </a:rPr>
              <a:t>Allotropy of iron</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71475" y="0"/>
            <a:ext cx="8382000" cy="685800"/>
          </a:xfrm>
        </p:spPr>
        <p:txBody>
          <a:bodyPr/>
          <a:lstStyle/>
          <a:p>
            <a:r>
              <a:rPr lang="en-US" altLang="en-US" smtClean="0"/>
              <a:t>Tin (Its Allotropic Transformation)</a:t>
            </a:r>
          </a:p>
        </p:txBody>
      </p:sp>
      <p:sp>
        <p:nvSpPr>
          <p:cNvPr id="92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fld id="{D21F4E6A-9E66-4631-90B7-0805B71C4136}" type="slidenum">
              <a:rPr lang="en-US" altLang="en-US" sz="1200" smtClean="0"/>
              <a:pPr/>
              <a:t>8</a:t>
            </a:fld>
            <a:endParaRPr lang="en-US" altLang="en-US" sz="1200" smtClean="0"/>
          </a:p>
        </p:txBody>
      </p:sp>
      <p:pic>
        <p:nvPicPr>
          <p:cNvPr id="9220" name="Picture 2" descr="http://edugen.wileyplus.com/edugen/courses/crs4676/callister9977/callister9977c03/image_t/tw0006-n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1620838"/>
            <a:ext cx="54864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5"/>
          <p:cNvSpPr>
            <a:spLocks noChangeArrowheads="1"/>
          </p:cNvSpPr>
          <p:nvPr/>
        </p:nvSpPr>
        <p:spPr bwMode="auto">
          <a:xfrm>
            <a:off x="215900" y="712788"/>
            <a:ext cx="8712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800"/>
              <a:t>White (or beta) tin, having a body-centered tetragonal crystal structure at room temperature, transforms, at 13.2°C (55.8°F), to gray (or alpha) tin, which has a crystal structure similar to diamond. </a:t>
            </a:r>
          </a:p>
        </p:txBody>
      </p:sp>
      <p:sp>
        <p:nvSpPr>
          <p:cNvPr id="9222" name="Rectangle 6"/>
          <p:cNvSpPr>
            <a:spLocks noChangeArrowheads="1"/>
          </p:cNvSpPr>
          <p:nvPr/>
        </p:nvSpPr>
        <p:spPr bwMode="auto">
          <a:xfrm>
            <a:off x="142875" y="3595688"/>
            <a:ext cx="90011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sz="1800"/>
              <a:t>The rate at which this change takes place is extremely slow; however, the lower the temperature (below 13.2°C) the faster the rate. </a:t>
            </a:r>
          </a:p>
          <a:p>
            <a:r>
              <a:rPr lang="en-US" altLang="en-US" sz="1800"/>
              <a:t>This transformation results in: </a:t>
            </a:r>
            <a:br>
              <a:rPr lang="en-US" altLang="en-US" sz="1800"/>
            </a:br>
            <a:r>
              <a:rPr lang="en-US" altLang="en-US" sz="1800"/>
              <a:t>Increase in volume (27 %), and, a decrease in density (from 7.30 g/cm</a:t>
            </a:r>
            <a:r>
              <a:rPr lang="en-US" altLang="en-US" sz="1800" baseline="30000"/>
              <a:t>3</a:t>
            </a:r>
            <a:r>
              <a:rPr lang="en-US" altLang="en-US" sz="1800"/>
              <a:t> to 5.77 g/cm</a:t>
            </a:r>
            <a:r>
              <a:rPr lang="en-US" altLang="en-US" sz="1800" baseline="30000"/>
              <a:t>3</a:t>
            </a:r>
            <a:r>
              <a:rPr lang="en-US" altLang="en-US" sz="1800"/>
              <a:t>). </a:t>
            </a:r>
            <a:br>
              <a:rPr lang="en-US" altLang="en-US" sz="1800"/>
            </a:br>
            <a:r>
              <a:rPr lang="en-US" altLang="en-US" sz="1800"/>
              <a:t>Consequently, this volume expansion results in the disintegration of the white tin metal into a coarse powder of the gray allotrope. </a:t>
            </a:r>
            <a:br>
              <a:rPr lang="en-US" altLang="en-US" sz="1800"/>
            </a:br>
            <a:r>
              <a:rPr lang="en-US" altLang="en-US" sz="1800"/>
              <a:t>This produced some rather dramatic results in 1850 in Russia. The winter that year was particularly cold, and record low temperatures persisted for extended periods of time. The uniforms of some Russian soldiers had tin buttons, many of which crumbled because of these extreme cold conditions, as did also many of the tin church organ pipes. This problem came to be known as the “tin disease.”</a:t>
            </a:r>
          </a:p>
          <a:p>
            <a:r>
              <a:rPr lang="en-US" altLang="en-US" sz="1800"/>
              <a:t> </a:t>
            </a:r>
          </a:p>
        </p:txBody>
      </p:sp>
      <p:pic>
        <p:nvPicPr>
          <p:cNvPr id="9223" name="Picture 4" descr="http://edugen.wileyplus.com/edugen/courses/crs4676/callister9977/callister9977c03/image_t/tp0002-y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8213" y="1416050"/>
            <a:ext cx="2865437"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20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21">
                                            <p:txEl>
                                              <p:pRg st="0" end="0"/>
                                            </p:txEl>
                                          </p:spTgt>
                                        </p:tgtEl>
                                        <p:attrNameLst>
                                          <p:attrName>style.visibility</p:attrName>
                                        </p:attrNameLst>
                                      </p:cBhvr>
                                      <p:to>
                                        <p:strVal val="visible"/>
                                      </p:to>
                                    </p:set>
                                    <p:animEffect transition="in" filter="fade">
                                      <p:cBhvr>
                                        <p:cTn id="12" dur="2000"/>
                                        <p:tgtEl>
                                          <p:spTgt spid="922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223"/>
                                        </p:tgtEl>
                                        <p:attrNameLst>
                                          <p:attrName>style.visibility</p:attrName>
                                        </p:attrNameLst>
                                      </p:cBhvr>
                                      <p:to>
                                        <p:strVal val="visible"/>
                                      </p:to>
                                    </p:set>
                                    <p:animEffect transition="in" filter="fade">
                                      <p:cBhvr>
                                        <p:cTn id="17" dur="2000"/>
                                        <p:tgtEl>
                                          <p:spTgt spid="92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22">
                                            <p:txEl>
                                              <p:pRg st="0" end="0"/>
                                            </p:txEl>
                                          </p:spTgt>
                                        </p:tgtEl>
                                        <p:attrNameLst>
                                          <p:attrName>style.visibility</p:attrName>
                                        </p:attrNameLst>
                                      </p:cBhvr>
                                      <p:to>
                                        <p:strVal val="visible"/>
                                      </p:to>
                                    </p:set>
                                    <p:animEffect transition="in" filter="fade">
                                      <p:cBhvr>
                                        <p:cTn id="22" dur="2000"/>
                                        <p:tgtEl>
                                          <p:spTgt spid="922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22">
                                            <p:txEl>
                                              <p:pRg st="1" end="1"/>
                                            </p:txEl>
                                          </p:spTgt>
                                        </p:tgtEl>
                                        <p:attrNameLst>
                                          <p:attrName>style.visibility</p:attrName>
                                        </p:attrNameLst>
                                      </p:cBhvr>
                                      <p:to>
                                        <p:strVal val="visible"/>
                                      </p:to>
                                    </p:set>
                                    <p:animEffect transition="in" filter="fade">
                                      <p:cBhvr>
                                        <p:cTn id="27" dur="2000"/>
                                        <p:tgtEl>
                                          <p:spTgt spid="9222">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22">
                                            <p:txEl>
                                              <p:pRg st="2" end="2"/>
                                            </p:txEl>
                                          </p:spTgt>
                                        </p:tgtEl>
                                        <p:attrNameLst>
                                          <p:attrName>style.visibility</p:attrName>
                                        </p:attrNameLst>
                                      </p:cBhvr>
                                      <p:to>
                                        <p:strVal val="visible"/>
                                      </p:to>
                                    </p:set>
                                    <p:animEffect transition="in" filter="fade">
                                      <p:cBhvr>
                                        <p:cTn id="32" dur="2000"/>
                                        <p:tgtEl>
                                          <p:spTgt spid="92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p:bldP spid="922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fld id="{F072875B-7A1F-4F3B-8EDE-A615FBC3EB33}" type="slidenum">
              <a:rPr lang="en-US" altLang="en-US" sz="1200" smtClean="0"/>
              <a:pPr/>
              <a:t>9</a:t>
            </a:fld>
            <a:endParaRPr lang="en-US" altLang="en-US" sz="1200" smtClean="0"/>
          </a:p>
        </p:txBody>
      </p:sp>
      <p:sp>
        <p:nvSpPr>
          <p:cNvPr id="9220" name="Rectangle 4"/>
          <p:cNvSpPr>
            <a:spLocks noChangeArrowheads="1"/>
          </p:cNvSpPr>
          <p:nvPr/>
        </p:nvSpPr>
        <p:spPr bwMode="auto">
          <a:xfrm>
            <a:off x="0" y="0"/>
            <a:ext cx="8631238"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1" charset="-128"/>
              </a:defRPr>
            </a:lvl1pPr>
            <a:lvl2pPr marL="742950" indent="-285750">
              <a:defRPr sz="2400">
                <a:solidFill>
                  <a:schemeClr val="tx1"/>
                </a:solidFill>
                <a:latin typeface="Arial" charset="0"/>
                <a:ea typeface="ＭＳ Ｐゴシック" pitchFamily="-111" charset="-128"/>
              </a:defRPr>
            </a:lvl2pPr>
            <a:lvl3pPr marL="1143000" indent="-228600">
              <a:defRPr sz="2400">
                <a:solidFill>
                  <a:schemeClr val="tx1"/>
                </a:solidFill>
                <a:latin typeface="Arial" charset="0"/>
                <a:ea typeface="ＭＳ Ｐゴシック" pitchFamily="-111" charset="-128"/>
              </a:defRPr>
            </a:lvl3pPr>
            <a:lvl4pPr marL="1600200" indent="-228600">
              <a:defRPr sz="2400">
                <a:solidFill>
                  <a:schemeClr val="tx1"/>
                </a:solidFill>
                <a:latin typeface="Arial" charset="0"/>
                <a:ea typeface="ＭＳ Ｐゴシック" pitchFamily="-111" charset="-128"/>
              </a:defRPr>
            </a:lvl4pPr>
            <a:lvl5pPr marL="2057400" indent="-228600">
              <a:defRPr sz="2400">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1" charset="-128"/>
              </a:defRPr>
            </a:lvl9pPr>
          </a:lstStyle>
          <a:p>
            <a:r>
              <a:rPr lang="en-US" altLang="en-US" dirty="0"/>
              <a:t>3.7   Iron has a BCC crystal structure, an atomic radius of 0.124 nm, and an atomic weight of 55.85 g/mol. Compute and compare its theoretical density with the experimental value found inside the front cover.</a:t>
            </a:r>
          </a:p>
          <a:p>
            <a:endParaRPr lang="en-US" altLang="en-US" dirty="0"/>
          </a:p>
          <a:p>
            <a:endParaRPr lang="en-US" altLang="en-US" dirty="0" smtClean="0"/>
          </a:p>
          <a:p>
            <a:endParaRPr lang="en-US" altLang="en-US" dirty="0"/>
          </a:p>
          <a:p>
            <a:endParaRPr lang="en-US" altLang="en-US" dirty="0" smtClean="0"/>
          </a:p>
          <a:p>
            <a:endParaRPr lang="en-US" altLang="en-US" dirty="0"/>
          </a:p>
          <a:p>
            <a:r>
              <a:rPr lang="en-US" altLang="en-US" dirty="0" smtClean="0"/>
              <a:t>3.8</a:t>
            </a:r>
            <a:r>
              <a:rPr lang="en-US" altLang="en-US" dirty="0"/>
              <a:t>    Calculate the radius of an iridium atom, given that </a:t>
            </a:r>
            <a:r>
              <a:rPr lang="en-US" altLang="en-US" dirty="0" err="1"/>
              <a:t>Ir</a:t>
            </a:r>
            <a:r>
              <a:rPr lang="en-US" altLang="en-US" dirty="0"/>
              <a:t> has an FCC crystal structure, a density of 22.4 g/cm</a:t>
            </a:r>
            <a:r>
              <a:rPr lang="en-US" altLang="en-US" baseline="30000" dirty="0"/>
              <a:t>3</a:t>
            </a:r>
            <a:r>
              <a:rPr lang="en-US" altLang="en-US" dirty="0"/>
              <a:t>, and an atomic weight of 192.2 g/mol.</a:t>
            </a:r>
          </a:p>
          <a:p>
            <a:endParaRPr lang="en-US" altLang="en-US" dirty="0"/>
          </a:p>
        </p:txBody>
      </p:sp>
      <p:pic>
        <p:nvPicPr>
          <p:cNvPr id="4" name="Picture 3"/>
          <p:cNvPicPr/>
          <p:nvPr/>
        </p:nvPicPr>
        <p:blipFill>
          <a:blip r:embed="rId2"/>
          <a:srcRect/>
          <a:stretch>
            <a:fillRect/>
          </a:stretch>
        </p:blipFill>
        <p:spPr bwMode="auto">
          <a:xfrm>
            <a:off x="6478588" y="1258396"/>
            <a:ext cx="2152650" cy="1962150"/>
          </a:xfrm>
          <a:prstGeom prst="rect">
            <a:avLst/>
          </a:prstGeom>
          <a:noFill/>
          <a:ln w="9525">
            <a:noFill/>
            <a:miter lim="800000"/>
            <a:headEnd/>
            <a:tailEnd/>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592888" y="4333284"/>
            <a:ext cx="1924050" cy="18764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fade">
                                      <p:cBhvr>
                                        <p:cTn id="7" dur="2000"/>
                                        <p:tgtEl>
                                          <p:spTgt spid="92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20">
                                            <p:txEl>
                                              <p:pRg st="6" end="6"/>
                                            </p:txEl>
                                          </p:spTgt>
                                        </p:tgtEl>
                                        <p:attrNameLst>
                                          <p:attrName>style.visibility</p:attrName>
                                        </p:attrNameLst>
                                      </p:cBhvr>
                                      <p:to>
                                        <p:strVal val="visible"/>
                                      </p:to>
                                    </p:set>
                                    <p:animEffect transition="in" filter="fade">
                                      <p:cBhvr>
                                        <p:cTn id="12" dur="2000"/>
                                        <p:tgtEl>
                                          <p:spTgt spid="92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Lst>
  </p:timing>
</p:sld>
</file>

<file path=ppt/theme/theme1.xml><?xml version="1.0" encoding="utf-8"?>
<a:theme xmlns:a="http://schemas.openxmlformats.org/drawingml/2006/main" name="Chapter_03_avi">
  <a:themeElements>
    <a:clrScheme name="">
      <a:dk1>
        <a:srgbClr val="000000"/>
      </a:dk1>
      <a:lt1>
        <a:srgbClr val="FFFFFF"/>
      </a:lt1>
      <a:dk2>
        <a:srgbClr val="99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hapter_03_av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hapter_03_avi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_03_avi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_03_avi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_03_avi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_03_avi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_03_avi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_03_avi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E:\PowerPoint_Files\Chapter_03_avi.ppt</Template>
  <TotalTime>9983</TotalTime>
  <Words>850</Words>
  <Application>Microsoft Office PowerPoint</Application>
  <PresentationFormat>On-screen Show (4:3)</PresentationFormat>
  <Paragraphs>288</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Chapter_03_avi</vt:lpstr>
      <vt:lpstr>Theoretical Density, r</vt:lpstr>
      <vt:lpstr>Theoretical Density, r</vt:lpstr>
      <vt:lpstr>Densities of Material Classes</vt:lpstr>
      <vt:lpstr>Crystals as Building Blocks</vt:lpstr>
      <vt:lpstr>Polycrystals</vt:lpstr>
      <vt:lpstr>Single vs Polycrystals</vt:lpstr>
      <vt:lpstr>Polymorphism </vt:lpstr>
      <vt:lpstr>Tin (Its Allotropic Transformation)</vt:lpstr>
      <vt:lpstr>PowerPoint Presentation</vt:lpstr>
    </vt:vector>
  </TitlesOfParts>
  <Company>University of Iowa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The Structure of Crystalline Solids</dc:title>
  <dc:subject>Callister &amp; Rethwisch 8th Edition</dc:subject>
  <dc:creator>David Rethwisch</dc:creator>
  <dc:description>Copyright 2010</dc:description>
  <cp:lastModifiedBy>Maheswaranathan, Ponn</cp:lastModifiedBy>
  <cp:revision>245</cp:revision>
  <cp:lastPrinted>2015-01-29T21:54:21Z</cp:lastPrinted>
  <dcterms:created xsi:type="dcterms:W3CDTF">2009-11-09T16:25:39Z</dcterms:created>
  <dcterms:modified xsi:type="dcterms:W3CDTF">2016-09-09T16:09:37Z</dcterms:modified>
</cp:coreProperties>
</file>