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508" r:id="rId2"/>
    <p:sldId id="546" r:id="rId3"/>
    <p:sldId id="545" r:id="rId4"/>
    <p:sldId id="509" r:id="rId5"/>
    <p:sldId id="532" r:id="rId6"/>
    <p:sldId id="449" r:id="rId7"/>
    <p:sldId id="511" r:id="rId8"/>
    <p:sldId id="512" r:id="rId9"/>
    <p:sldId id="513" r:id="rId10"/>
    <p:sldId id="514" r:id="rId11"/>
    <p:sldId id="515" r:id="rId12"/>
    <p:sldId id="538" r:id="rId13"/>
    <p:sldId id="517" r:id="rId14"/>
    <p:sldId id="534" r:id="rId15"/>
    <p:sldId id="542" r:id="rId16"/>
    <p:sldId id="547" r:id="rId17"/>
    <p:sldId id="548" r:id="rId1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6815"/>
    <a:srgbClr val="FF6600"/>
    <a:srgbClr val="FF0000"/>
    <a:srgbClr val="FFFF66"/>
    <a:srgbClr val="CC0099"/>
    <a:srgbClr val="009900"/>
    <a:srgbClr val="33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143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09B64-0665-4A1A-AA64-32C79122F15C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179ED-E1D6-4271-9316-FF5337A2A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36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-111" charset="0"/>
              </a:defRPr>
            </a:lvl1pPr>
          </a:lstStyle>
          <a:p>
            <a:pPr>
              <a:defRPr/>
            </a:pPr>
            <a:fld id="{1D1D9BD4-C7E0-4466-9FE2-53CDF78CC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83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29BEABA2-55CA-4C53-902B-68F4D2EC4A21}" type="slidenum">
              <a:rPr lang="en-US" altLang="en-US" sz="1200">
                <a:latin typeface="Times New Roman" pitchFamily="18" charset="0"/>
              </a:rPr>
              <a:pPr/>
              <a:t>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741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90031C96-045D-4084-BEFE-7DE736DB268E}" type="slidenum">
              <a:rPr lang="en-US" altLang="en-US" sz="1200">
                <a:latin typeface="Times New Roman" pitchFamily="18" charset="0"/>
              </a:rPr>
              <a:pPr/>
              <a:t>12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DB4C4F9B-0AAF-449B-9A33-D985035290B8}" type="slidenum">
              <a:rPr lang="en-US" altLang="en-US" sz="1200">
                <a:latin typeface="Times New Roman" pitchFamily="18" charset="0"/>
              </a:rPr>
              <a:pPr/>
              <a:t>13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D01A751D-318F-499A-A7D8-4EE24A861EBE}" type="slidenum">
              <a:rPr lang="en-US" altLang="en-US" sz="1200">
                <a:latin typeface="Times New Roman" pitchFamily="18" charset="0"/>
              </a:rPr>
              <a:pPr/>
              <a:t>14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9652EC-0BED-4A23-82A4-D0509EAAE636}" type="slidenum">
              <a:rPr lang="en-US" altLang="en-US" sz="1200">
                <a:latin typeface="Times New Roman" pitchFamily="18" charset="0"/>
              </a:rPr>
              <a:pPr/>
              <a:t>15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96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4D6EF99B-B69F-4DB8-9E2E-DA42DA04BE01}" type="slidenum">
              <a:rPr lang="en-US" altLang="en-US" sz="1200">
                <a:latin typeface="Times New Roman" pitchFamily="18" charset="0"/>
              </a:rPr>
              <a:pPr/>
              <a:t>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B70F67-92C3-4806-98A5-CE729BA87E3F}" type="slidenum">
              <a:rPr lang="en-US" altLang="en-US" sz="1200">
                <a:latin typeface="Times New Roman" pitchFamily="18" charset="0"/>
              </a:rPr>
              <a:pPr/>
              <a:t>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4134E644-BAA7-41F0-82C5-E37DC341A067}" type="slidenum">
              <a:rPr lang="en-US" altLang="en-US" sz="1200">
                <a:latin typeface="Times New Roman" pitchFamily="18" charset="0"/>
              </a:rPr>
              <a:pPr/>
              <a:t>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048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AC638DC0-25B8-44AF-B341-D3CC16F886C5}" type="slidenum">
              <a:rPr lang="en-US" altLang="en-US" sz="1200">
                <a:latin typeface="Times New Roman" pitchFamily="18" charset="0"/>
              </a:rPr>
              <a:pPr/>
              <a:t>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20031941-37E1-4544-9E23-970064E57D5F}" type="slidenum">
              <a:rPr lang="en-US" altLang="en-US" sz="1200">
                <a:latin typeface="Times New Roman" pitchFamily="18" charset="0"/>
              </a:rPr>
              <a:pPr/>
              <a:t>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C3B0AA9B-BBEB-41BA-8D70-C4A26A3E1B1B}" type="slidenum">
              <a:rPr lang="en-US" altLang="en-US" sz="1200">
                <a:latin typeface="Times New Roman" pitchFamily="18" charset="0"/>
              </a:rPr>
              <a:pPr/>
              <a:t>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2273E36C-59AD-4C6B-9E78-2D0FFFD03DD0}" type="slidenum">
              <a:rPr lang="en-US" altLang="en-US" sz="1200">
                <a:latin typeface="Times New Roman" pitchFamily="18" charset="0"/>
              </a:rPr>
              <a:pPr/>
              <a:t>10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94E4B42C-45A2-4941-A3F4-8E0EAAA3514E}" type="slidenum">
              <a:rPr lang="en-US" altLang="en-US" sz="1200">
                <a:latin typeface="Times New Roman" pitchFamily="18" charset="0"/>
              </a:rPr>
              <a:pPr/>
              <a:t>11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04474-DEBE-4900-A33A-4113F04DD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140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CCCD8-9D0E-4EA6-BDC7-73BA4278B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689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0AE90-AE4C-4BEE-925B-3EB567CE1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97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BC615-CA4A-48E4-B316-EF3BA25D0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341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8D017-195D-4BAB-90B0-A0D1C2562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02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A4B36-F5FF-41EC-94A1-37F05347C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91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37394-E320-482D-A9BE-E444A3C7A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906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29612-F5C0-48CA-8809-CB2DC724A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27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845D0-26C8-404D-82AC-9E9D21764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3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A2C8D-1D9E-43FB-90A4-6E994380B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21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22B08-7563-4FAA-9DC2-6AB9AE3CF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02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C37A6-89FC-41FE-95DC-254CFB564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30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38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311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11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11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70800" y="6400800"/>
            <a:ext cx="11811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fld id="{2B6A836E-F5A1-412F-BEBB-37D0BB7C6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9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800" y="6172200"/>
            <a:ext cx="431800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1114" name="Rectangle 10"/>
          <p:cNvSpPr>
            <a:spLocks noChangeArrowheads="1"/>
          </p:cNvSpPr>
          <p:nvPr/>
        </p:nvSpPr>
        <p:spPr bwMode="auto">
          <a:xfrm>
            <a:off x="7264400" y="6400800"/>
            <a:ext cx="944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>
                <a:ea typeface="+mn-ea"/>
              </a:rPr>
              <a:t>Chapter 3 -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ideo" Target="Slide_3_8.AVI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ideo" Target="Slide_3_10.AVI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\\drive01\drethwis\Documents\Callister%20Text\8th%20Edition\8e%20Powerpoints%2011_10_09\Slide_3_6.AVI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3EAD8980-06CE-4AFD-938E-AB49F973B5D9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900113" y="2257425"/>
            <a:ext cx="40306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2800" b="1">
                <a:solidFill>
                  <a:srgbClr val="4D4D4D"/>
                </a:solidFill>
              </a:rPr>
              <a:t>ISSUES TO ADDRESS...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1247775" y="3230563"/>
            <a:ext cx="64928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dirty="0">
                <a:solidFill>
                  <a:srgbClr val="000000"/>
                </a:solidFill>
              </a:rPr>
              <a:t>•  How do atoms assemble into solid structures?</a:t>
            </a:r>
            <a:endParaRPr lang="en-US" altLang="en-US" dirty="0"/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1247775" y="3886200"/>
            <a:ext cx="64770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dirty="0">
                <a:solidFill>
                  <a:srgbClr val="000000"/>
                </a:solidFill>
              </a:rPr>
              <a:t>•  How does the density of a material depend on</a:t>
            </a:r>
          </a:p>
          <a:p>
            <a:r>
              <a:rPr lang="en-US" altLang="en-US" dirty="0">
                <a:solidFill>
                  <a:srgbClr val="000000"/>
                </a:solidFill>
              </a:rPr>
              <a:t>   its structure?</a:t>
            </a:r>
            <a:endParaRPr lang="en-US" altLang="en-US" dirty="0"/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1247775" y="4892675"/>
            <a:ext cx="59594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dirty="0">
                <a:solidFill>
                  <a:srgbClr val="000000"/>
                </a:solidFill>
              </a:rPr>
              <a:t>•  When do material properties vary with the</a:t>
            </a:r>
          </a:p>
          <a:p>
            <a:r>
              <a:rPr lang="en-US" altLang="en-US" dirty="0">
                <a:solidFill>
                  <a:srgbClr val="000000"/>
                </a:solidFill>
              </a:rPr>
              <a:t>   sample orientation?</a:t>
            </a:r>
            <a:endParaRPr lang="en-US" alt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>
                <a:cs typeface="Times New Roman" pitchFamily="18" charset="0"/>
              </a:rPr>
              <a:t>Chapter 3: The Structure of Crystalline Solids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/>
      <p:bldP spid="20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B6CFF8DD-B2A1-456B-86EA-2A9280AC4269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5535613" y="2713038"/>
            <a:ext cx="25447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2200"/>
              <a:t>•  Coordination # = 8</a:t>
            </a: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6657975" y="5399088"/>
            <a:ext cx="196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Adapted from Fig. 3.2,</a:t>
            </a:r>
          </a:p>
          <a:p>
            <a:r>
              <a:rPr lang="en-US" altLang="en-US" sz="1200">
                <a:solidFill>
                  <a:srgbClr val="000000"/>
                </a:solidFill>
              </a:rPr>
              <a:t> </a:t>
            </a:r>
            <a:r>
              <a:rPr lang="en-US" altLang="en-US" sz="1200" i="1">
                <a:solidFill>
                  <a:srgbClr val="000000"/>
                </a:solidFill>
              </a:rPr>
              <a:t>Callister &amp; Rethwisch 8e.</a:t>
            </a:r>
            <a:r>
              <a:rPr lang="en-US" altLang="en-US" sz="12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533400" y="1219200"/>
            <a:ext cx="65452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/>
              <a:t>•  Atoms touch each other along cube diagonals.</a:t>
            </a:r>
          </a:p>
        </p:txBody>
      </p:sp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879475" y="1584325"/>
            <a:ext cx="58197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800"/>
              <a:t>--Note:  All atoms are identical; the center atom is shaded</a:t>
            </a:r>
          </a:p>
          <a:p>
            <a:r>
              <a:rPr lang="en-US" altLang="en-US" sz="1800"/>
              <a:t>   differently only for ease of viewing.</a:t>
            </a:r>
          </a:p>
        </p:txBody>
      </p:sp>
      <p:sp>
        <p:nvSpPr>
          <p:cNvPr id="10247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177800" y="381000"/>
            <a:ext cx="8715375" cy="685800"/>
          </a:xfrm>
        </p:spPr>
        <p:txBody>
          <a:bodyPr/>
          <a:lstStyle/>
          <a:p>
            <a:r>
              <a:rPr lang="en-US" altLang="en-US" smtClean="0"/>
              <a:t>Body Centered Cubic Structure (BCC)</a:t>
            </a:r>
          </a:p>
        </p:txBody>
      </p:sp>
      <p:sp>
        <p:nvSpPr>
          <p:cNvPr id="10248" name="Rectangle 13"/>
          <p:cNvSpPr>
            <a:spLocks noChangeArrowheads="1"/>
          </p:cNvSpPr>
          <p:nvPr/>
        </p:nvSpPr>
        <p:spPr bwMode="auto">
          <a:xfrm>
            <a:off x="3459163" y="2273300"/>
            <a:ext cx="48752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2000">
                <a:cs typeface="Times New Roman" pitchFamily="18" charset="0"/>
              </a:rPr>
              <a:t>ex: Cr, W, Fe (</a:t>
            </a:r>
            <a:r>
              <a:rPr lang="en-US" altLang="en-US" sz="2000">
                <a:cs typeface="Times New Roman" pitchFamily="18" charset="0"/>
                <a:sym typeface="Symbol" pitchFamily="18" charset="2"/>
              </a:rPr>
              <a:t></a:t>
            </a:r>
            <a:r>
              <a:rPr lang="en-US" altLang="en-US" sz="2000">
                <a:cs typeface="Times New Roman" pitchFamily="18" charset="0"/>
              </a:rPr>
              <a:t>), Tantalum, Molybdenum</a:t>
            </a:r>
          </a:p>
        </p:txBody>
      </p:sp>
      <p:pic>
        <p:nvPicPr>
          <p:cNvPr id="10249" name="Picture 17" descr="Figure_3_2a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288" y="3514725"/>
            <a:ext cx="4362450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6" name="Slide_3_8.AVI" descr="/Users/davidrethwisch/Documents/Callister/8th Edition/8e Powerpoints/3e Powerpoints 10_26_09/Slide_3_8.AVI">
            <a:hlinkClick r:id="" action="ppaction://media"/>
          </p:cNvPr>
          <p:cNvPicPr>
            <a:picLocks noRot="1" noChangeAspect="1" noChangeArrowheads="1"/>
          </p:cNvPicPr>
          <p:nvPr>
            <a:quickTime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679700"/>
            <a:ext cx="3397250" cy="340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1" name="Rectangle 14"/>
          <p:cNvSpPr>
            <a:spLocks noChangeArrowheads="1"/>
          </p:cNvSpPr>
          <p:nvPr/>
        </p:nvSpPr>
        <p:spPr bwMode="auto">
          <a:xfrm>
            <a:off x="3252788" y="5924550"/>
            <a:ext cx="5118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2000">
                <a:cs typeface="Times New Roman" pitchFamily="18" charset="0"/>
              </a:rPr>
              <a:t>2 atoms/unit cell:  1 center + 8 corners x 1/8</a:t>
            </a:r>
          </a:p>
        </p:txBody>
      </p:sp>
      <p:sp>
        <p:nvSpPr>
          <p:cNvPr id="10252" name="Rectangle 7"/>
          <p:cNvSpPr>
            <a:spLocks noChangeArrowheads="1"/>
          </p:cNvSpPr>
          <p:nvPr/>
        </p:nvSpPr>
        <p:spPr bwMode="auto">
          <a:xfrm>
            <a:off x="455613" y="5613400"/>
            <a:ext cx="279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Click once on image to start animation</a:t>
            </a:r>
          </a:p>
        </p:txBody>
      </p:sp>
      <p:sp>
        <p:nvSpPr>
          <p:cNvPr id="10253" name="Rectangle 7"/>
          <p:cNvSpPr>
            <a:spLocks noChangeArrowheads="1"/>
          </p:cNvSpPr>
          <p:nvPr/>
        </p:nvSpPr>
        <p:spPr bwMode="auto">
          <a:xfrm>
            <a:off x="825500" y="5864225"/>
            <a:ext cx="19462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(Courtesy P.M. Anderson)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7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97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0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9706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2966CE5C-CD1E-42C8-8488-ADA88FB91248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11267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Atomic Packing Factor:  BCC</a:t>
            </a:r>
          </a:p>
        </p:txBody>
      </p:sp>
      <p:sp>
        <p:nvSpPr>
          <p:cNvPr id="11268" name="Oval 15"/>
          <p:cNvSpPr>
            <a:spLocks noChangeArrowheads="1"/>
          </p:cNvSpPr>
          <p:nvPr/>
        </p:nvSpPr>
        <p:spPr bwMode="auto">
          <a:xfrm>
            <a:off x="4710113" y="2508250"/>
            <a:ext cx="977900" cy="927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11269" name="Oval 16"/>
          <p:cNvSpPr>
            <a:spLocks noChangeArrowheads="1"/>
          </p:cNvSpPr>
          <p:nvPr/>
        </p:nvSpPr>
        <p:spPr bwMode="auto">
          <a:xfrm>
            <a:off x="5505450" y="1952625"/>
            <a:ext cx="977900" cy="928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11270" name="Oval 17"/>
          <p:cNvSpPr>
            <a:spLocks noChangeArrowheads="1"/>
          </p:cNvSpPr>
          <p:nvPr/>
        </p:nvSpPr>
        <p:spPr bwMode="auto">
          <a:xfrm>
            <a:off x="6300788" y="1409700"/>
            <a:ext cx="977900" cy="927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11271" name="Text Box 21"/>
          <p:cNvSpPr txBox="1">
            <a:spLocks noChangeArrowheads="1"/>
          </p:cNvSpPr>
          <p:nvPr/>
        </p:nvSpPr>
        <p:spPr bwMode="auto">
          <a:xfrm>
            <a:off x="6802438" y="2225675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US" altLang="en-US" i="1" dirty="0">
                <a:latin typeface="Intergraph ANSI" pitchFamily="34" charset="0"/>
              </a:rPr>
              <a:t>a</a:t>
            </a:r>
          </a:p>
        </p:txBody>
      </p:sp>
      <p:sp>
        <p:nvSpPr>
          <p:cNvPr id="11272" name="Freeform 24"/>
          <p:cNvSpPr>
            <a:spLocks/>
          </p:cNvSpPr>
          <p:nvPr/>
        </p:nvSpPr>
        <p:spPr bwMode="auto">
          <a:xfrm>
            <a:off x="5581650" y="1941513"/>
            <a:ext cx="185738" cy="617537"/>
          </a:xfrm>
          <a:custGeom>
            <a:avLst/>
            <a:gdLst>
              <a:gd name="T0" fmla="*/ 0 w 128"/>
              <a:gd name="T1" fmla="*/ 0 h 448"/>
              <a:gd name="T2" fmla="*/ 2147483647 w 128"/>
              <a:gd name="T3" fmla="*/ 2147483647 h 448"/>
              <a:gd name="T4" fmla="*/ 2147483647 w 128"/>
              <a:gd name="T5" fmla="*/ 2147483647 h 448"/>
              <a:gd name="T6" fmla="*/ 0 60000 65536"/>
              <a:gd name="T7" fmla="*/ 0 60000 65536"/>
              <a:gd name="T8" fmla="*/ 0 60000 65536"/>
              <a:gd name="T9" fmla="*/ 0 w 128"/>
              <a:gd name="T10" fmla="*/ 0 h 448"/>
              <a:gd name="T11" fmla="*/ 128 w 128"/>
              <a:gd name="T12" fmla="*/ 448 h 4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8" h="448">
                <a:moveTo>
                  <a:pt x="0" y="0"/>
                </a:moveTo>
                <a:cubicBezTo>
                  <a:pt x="3" y="104"/>
                  <a:pt x="6" y="208"/>
                  <a:pt x="27" y="283"/>
                </a:cubicBezTo>
                <a:cubicBezTo>
                  <a:pt x="48" y="358"/>
                  <a:pt x="88" y="403"/>
                  <a:pt x="128" y="44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Rectangle 4"/>
          <p:cNvSpPr>
            <a:spLocks noChangeArrowheads="1"/>
          </p:cNvSpPr>
          <p:nvPr/>
        </p:nvSpPr>
        <p:spPr bwMode="auto">
          <a:xfrm>
            <a:off x="533400" y="1006475"/>
            <a:ext cx="660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/>
              <a:t>•  APF for a body-centered cubic structure = 0.68</a:t>
            </a:r>
          </a:p>
        </p:txBody>
      </p:sp>
      <p:grpSp>
        <p:nvGrpSpPr>
          <p:cNvPr id="11276" name="Group 145"/>
          <p:cNvGrpSpPr>
            <a:grpSpLocks/>
          </p:cNvGrpSpPr>
          <p:nvPr/>
        </p:nvGrpSpPr>
        <p:grpSpPr bwMode="auto">
          <a:xfrm>
            <a:off x="152400" y="1193800"/>
            <a:ext cx="3873500" cy="3810000"/>
            <a:chOff x="96" y="672"/>
            <a:chExt cx="2440" cy="2400"/>
          </a:xfrm>
        </p:grpSpPr>
        <p:grpSp>
          <p:nvGrpSpPr>
            <p:cNvPr id="11297" name="Group 84"/>
            <p:cNvGrpSpPr>
              <a:grpSpLocks noChangeAspect="1"/>
            </p:cNvGrpSpPr>
            <p:nvPr/>
          </p:nvGrpSpPr>
          <p:grpSpPr bwMode="auto">
            <a:xfrm>
              <a:off x="96" y="672"/>
              <a:ext cx="2440" cy="2400"/>
              <a:chOff x="96" y="672"/>
              <a:chExt cx="2440" cy="2400"/>
            </a:xfrm>
          </p:grpSpPr>
          <p:sp>
            <p:nvSpPr>
              <p:cNvPr id="11301" name="AutoShape 83"/>
              <p:cNvSpPr>
                <a:spLocks noChangeAspect="1" noChangeArrowheads="1" noTextEdit="1"/>
              </p:cNvSpPr>
              <p:nvPr/>
            </p:nvSpPr>
            <p:spPr bwMode="auto">
              <a:xfrm>
                <a:off x="96" y="672"/>
                <a:ext cx="2440" cy="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11302" name="Picture 85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6" y="792"/>
                <a:ext cx="2184" cy="2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1303" name="Group 101"/>
              <p:cNvGrpSpPr>
                <a:grpSpLocks/>
              </p:cNvGrpSpPr>
              <p:nvPr/>
            </p:nvGrpSpPr>
            <p:grpSpPr bwMode="auto">
              <a:xfrm>
                <a:off x="544" y="1336"/>
                <a:ext cx="1672" cy="928"/>
                <a:chOff x="544" y="1336"/>
                <a:chExt cx="1672" cy="928"/>
              </a:xfrm>
            </p:grpSpPr>
            <p:sp>
              <p:nvSpPr>
                <p:cNvPr id="11347" name="Freeform 86"/>
                <p:cNvSpPr>
                  <a:spLocks/>
                </p:cNvSpPr>
                <p:nvPr/>
              </p:nvSpPr>
              <p:spPr bwMode="auto">
                <a:xfrm>
                  <a:off x="544" y="2176"/>
                  <a:ext cx="112" cy="88"/>
                </a:xfrm>
                <a:custGeom>
                  <a:avLst/>
                  <a:gdLst>
                    <a:gd name="T0" fmla="*/ 0 w 112"/>
                    <a:gd name="T1" fmla="*/ 88 h 88"/>
                    <a:gd name="T2" fmla="*/ 72 w 112"/>
                    <a:gd name="T3" fmla="*/ 0 h 88"/>
                    <a:gd name="T4" fmla="*/ 64 w 112"/>
                    <a:gd name="T5" fmla="*/ 56 h 88"/>
                    <a:gd name="T6" fmla="*/ 112 w 112"/>
                    <a:gd name="T7" fmla="*/ 72 h 88"/>
                    <a:gd name="T8" fmla="*/ 0 w 112"/>
                    <a:gd name="T9" fmla="*/ 88 h 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2"/>
                    <a:gd name="T16" fmla="*/ 0 h 88"/>
                    <a:gd name="T17" fmla="*/ 112 w 112"/>
                    <a:gd name="T18" fmla="*/ 88 h 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2" h="88">
                      <a:moveTo>
                        <a:pt x="0" y="88"/>
                      </a:moveTo>
                      <a:lnTo>
                        <a:pt x="72" y="0"/>
                      </a:lnTo>
                      <a:lnTo>
                        <a:pt x="64" y="56"/>
                      </a:lnTo>
                      <a:lnTo>
                        <a:pt x="112" y="72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 w="12700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8" name="Freeform 87"/>
                <p:cNvSpPr>
                  <a:spLocks/>
                </p:cNvSpPr>
                <p:nvPr/>
              </p:nvSpPr>
              <p:spPr bwMode="auto">
                <a:xfrm>
                  <a:off x="2104" y="1336"/>
                  <a:ext cx="112" cy="88"/>
                </a:xfrm>
                <a:custGeom>
                  <a:avLst/>
                  <a:gdLst>
                    <a:gd name="T0" fmla="*/ 112 w 112"/>
                    <a:gd name="T1" fmla="*/ 0 h 88"/>
                    <a:gd name="T2" fmla="*/ 40 w 112"/>
                    <a:gd name="T3" fmla="*/ 88 h 88"/>
                    <a:gd name="T4" fmla="*/ 48 w 112"/>
                    <a:gd name="T5" fmla="*/ 32 h 88"/>
                    <a:gd name="T6" fmla="*/ 0 w 112"/>
                    <a:gd name="T7" fmla="*/ 16 h 88"/>
                    <a:gd name="T8" fmla="*/ 112 w 112"/>
                    <a:gd name="T9" fmla="*/ 0 h 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2"/>
                    <a:gd name="T16" fmla="*/ 0 h 88"/>
                    <a:gd name="T17" fmla="*/ 112 w 112"/>
                    <a:gd name="T18" fmla="*/ 88 h 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2" h="88">
                      <a:moveTo>
                        <a:pt x="112" y="0"/>
                      </a:moveTo>
                      <a:lnTo>
                        <a:pt x="40" y="88"/>
                      </a:lnTo>
                      <a:lnTo>
                        <a:pt x="48" y="32"/>
                      </a:lnTo>
                      <a:lnTo>
                        <a:pt x="0" y="16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 w="12700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9" name="Freeform 88"/>
                <p:cNvSpPr>
                  <a:spLocks/>
                </p:cNvSpPr>
                <p:nvPr/>
              </p:nvSpPr>
              <p:spPr bwMode="auto">
                <a:xfrm>
                  <a:off x="600" y="2192"/>
                  <a:ext cx="88" cy="56"/>
                </a:xfrm>
                <a:custGeom>
                  <a:avLst/>
                  <a:gdLst>
                    <a:gd name="T0" fmla="*/ 0 w 88"/>
                    <a:gd name="T1" fmla="*/ 32 h 56"/>
                    <a:gd name="T2" fmla="*/ 64 w 88"/>
                    <a:gd name="T3" fmla="*/ 0 h 56"/>
                    <a:gd name="T4" fmla="*/ 88 w 88"/>
                    <a:gd name="T5" fmla="*/ 24 h 56"/>
                    <a:gd name="T6" fmla="*/ 24 w 88"/>
                    <a:gd name="T7" fmla="*/ 56 h 56"/>
                    <a:gd name="T8" fmla="*/ 0 w 88"/>
                    <a:gd name="T9" fmla="*/ 32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56"/>
                    <a:gd name="T17" fmla="*/ 88 w 88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56">
                      <a:moveTo>
                        <a:pt x="0" y="32"/>
                      </a:moveTo>
                      <a:lnTo>
                        <a:pt x="64" y="0"/>
                      </a:lnTo>
                      <a:lnTo>
                        <a:pt x="88" y="24"/>
                      </a:lnTo>
                      <a:lnTo>
                        <a:pt x="24" y="5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0" name="Freeform 89"/>
                <p:cNvSpPr>
                  <a:spLocks/>
                </p:cNvSpPr>
                <p:nvPr/>
              </p:nvSpPr>
              <p:spPr bwMode="auto">
                <a:xfrm>
                  <a:off x="728" y="2120"/>
                  <a:ext cx="88" cy="56"/>
                </a:xfrm>
                <a:custGeom>
                  <a:avLst/>
                  <a:gdLst>
                    <a:gd name="T0" fmla="*/ 0 w 88"/>
                    <a:gd name="T1" fmla="*/ 32 h 56"/>
                    <a:gd name="T2" fmla="*/ 64 w 88"/>
                    <a:gd name="T3" fmla="*/ 0 h 56"/>
                    <a:gd name="T4" fmla="*/ 88 w 88"/>
                    <a:gd name="T5" fmla="*/ 24 h 56"/>
                    <a:gd name="T6" fmla="*/ 24 w 88"/>
                    <a:gd name="T7" fmla="*/ 56 h 56"/>
                    <a:gd name="T8" fmla="*/ 0 w 88"/>
                    <a:gd name="T9" fmla="*/ 32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56"/>
                    <a:gd name="T17" fmla="*/ 88 w 88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56">
                      <a:moveTo>
                        <a:pt x="0" y="32"/>
                      </a:moveTo>
                      <a:lnTo>
                        <a:pt x="64" y="0"/>
                      </a:lnTo>
                      <a:lnTo>
                        <a:pt x="88" y="24"/>
                      </a:lnTo>
                      <a:lnTo>
                        <a:pt x="24" y="5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1" name="Freeform 90"/>
                <p:cNvSpPr>
                  <a:spLocks/>
                </p:cNvSpPr>
                <p:nvPr/>
              </p:nvSpPr>
              <p:spPr bwMode="auto">
                <a:xfrm>
                  <a:off x="848" y="2048"/>
                  <a:ext cx="88" cy="56"/>
                </a:xfrm>
                <a:custGeom>
                  <a:avLst/>
                  <a:gdLst>
                    <a:gd name="T0" fmla="*/ 0 w 88"/>
                    <a:gd name="T1" fmla="*/ 32 h 56"/>
                    <a:gd name="T2" fmla="*/ 64 w 88"/>
                    <a:gd name="T3" fmla="*/ 0 h 56"/>
                    <a:gd name="T4" fmla="*/ 88 w 88"/>
                    <a:gd name="T5" fmla="*/ 24 h 56"/>
                    <a:gd name="T6" fmla="*/ 24 w 88"/>
                    <a:gd name="T7" fmla="*/ 56 h 56"/>
                    <a:gd name="T8" fmla="*/ 0 w 88"/>
                    <a:gd name="T9" fmla="*/ 32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56"/>
                    <a:gd name="T17" fmla="*/ 88 w 88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56">
                      <a:moveTo>
                        <a:pt x="0" y="32"/>
                      </a:moveTo>
                      <a:lnTo>
                        <a:pt x="64" y="0"/>
                      </a:lnTo>
                      <a:lnTo>
                        <a:pt x="88" y="24"/>
                      </a:lnTo>
                      <a:lnTo>
                        <a:pt x="24" y="5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2" name="Freeform 91"/>
                <p:cNvSpPr>
                  <a:spLocks/>
                </p:cNvSpPr>
                <p:nvPr/>
              </p:nvSpPr>
              <p:spPr bwMode="auto">
                <a:xfrm>
                  <a:off x="976" y="1976"/>
                  <a:ext cx="88" cy="64"/>
                </a:xfrm>
                <a:custGeom>
                  <a:avLst/>
                  <a:gdLst>
                    <a:gd name="T0" fmla="*/ 0 w 88"/>
                    <a:gd name="T1" fmla="*/ 40 h 64"/>
                    <a:gd name="T2" fmla="*/ 64 w 88"/>
                    <a:gd name="T3" fmla="*/ 0 h 64"/>
                    <a:gd name="T4" fmla="*/ 88 w 88"/>
                    <a:gd name="T5" fmla="*/ 24 h 64"/>
                    <a:gd name="T6" fmla="*/ 24 w 88"/>
                    <a:gd name="T7" fmla="*/ 64 h 64"/>
                    <a:gd name="T8" fmla="*/ 0 w 88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64"/>
                    <a:gd name="T17" fmla="*/ 88 w 88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64">
                      <a:moveTo>
                        <a:pt x="0" y="40"/>
                      </a:moveTo>
                      <a:lnTo>
                        <a:pt x="64" y="0"/>
                      </a:lnTo>
                      <a:lnTo>
                        <a:pt x="88" y="24"/>
                      </a:lnTo>
                      <a:lnTo>
                        <a:pt x="24" y="6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3" name="Freeform 92"/>
                <p:cNvSpPr>
                  <a:spLocks/>
                </p:cNvSpPr>
                <p:nvPr/>
              </p:nvSpPr>
              <p:spPr bwMode="auto">
                <a:xfrm>
                  <a:off x="1104" y="1904"/>
                  <a:ext cx="88" cy="64"/>
                </a:xfrm>
                <a:custGeom>
                  <a:avLst/>
                  <a:gdLst>
                    <a:gd name="T0" fmla="*/ 0 w 88"/>
                    <a:gd name="T1" fmla="*/ 40 h 64"/>
                    <a:gd name="T2" fmla="*/ 64 w 88"/>
                    <a:gd name="T3" fmla="*/ 0 h 64"/>
                    <a:gd name="T4" fmla="*/ 88 w 88"/>
                    <a:gd name="T5" fmla="*/ 24 h 64"/>
                    <a:gd name="T6" fmla="*/ 24 w 88"/>
                    <a:gd name="T7" fmla="*/ 64 h 64"/>
                    <a:gd name="T8" fmla="*/ 0 w 88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64"/>
                    <a:gd name="T17" fmla="*/ 88 w 88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64">
                      <a:moveTo>
                        <a:pt x="0" y="40"/>
                      </a:moveTo>
                      <a:lnTo>
                        <a:pt x="64" y="0"/>
                      </a:lnTo>
                      <a:lnTo>
                        <a:pt x="88" y="24"/>
                      </a:lnTo>
                      <a:lnTo>
                        <a:pt x="24" y="6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4" name="Freeform 93"/>
                <p:cNvSpPr>
                  <a:spLocks/>
                </p:cNvSpPr>
                <p:nvPr/>
              </p:nvSpPr>
              <p:spPr bwMode="auto">
                <a:xfrm>
                  <a:off x="1232" y="1840"/>
                  <a:ext cx="80" cy="56"/>
                </a:xfrm>
                <a:custGeom>
                  <a:avLst/>
                  <a:gdLst>
                    <a:gd name="T0" fmla="*/ 0 w 80"/>
                    <a:gd name="T1" fmla="*/ 32 h 56"/>
                    <a:gd name="T2" fmla="*/ 56 w 80"/>
                    <a:gd name="T3" fmla="*/ 0 h 56"/>
                    <a:gd name="T4" fmla="*/ 80 w 80"/>
                    <a:gd name="T5" fmla="*/ 24 h 56"/>
                    <a:gd name="T6" fmla="*/ 24 w 80"/>
                    <a:gd name="T7" fmla="*/ 56 h 56"/>
                    <a:gd name="T8" fmla="*/ 0 w 80"/>
                    <a:gd name="T9" fmla="*/ 32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56"/>
                    <a:gd name="T17" fmla="*/ 80 w 80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56">
                      <a:moveTo>
                        <a:pt x="0" y="32"/>
                      </a:moveTo>
                      <a:lnTo>
                        <a:pt x="56" y="0"/>
                      </a:lnTo>
                      <a:lnTo>
                        <a:pt x="80" y="24"/>
                      </a:lnTo>
                      <a:lnTo>
                        <a:pt x="24" y="5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5" name="Freeform 94"/>
                <p:cNvSpPr>
                  <a:spLocks/>
                </p:cNvSpPr>
                <p:nvPr/>
              </p:nvSpPr>
              <p:spPr bwMode="auto">
                <a:xfrm>
                  <a:off x="1352" y="1768"/>
                  <a:ext cx="88" cy="56"/>
                </a:xfrm>
                <a:custGeom>
                  <a:avLst/>
                  <a:gdLst>
                    <a:gd name="T0" fmla="*/ 0 w 88"/>
                    <a:gd name="T1" fmla="*/ 32 h 56"/>
                    <a:gd name="T2" fmla="*/ 64 w 88"/>
                    <a:gd name="T3" fmla="*/ 0 h 56"/>
                    <a:gd name="T4" fmla="*/ 88 w 88"/>
                    <a:gd name="T5" fmla="*/ 24 h 56"/>
                    <a:gd name="T6" fmla="*/ 24 w 88"/>
                    <a:gd name="T7" fmla="*/ 56 h 56"/>
                    <a:gd name="T8" fmla="*/ 0 w 88"/>
                    <a:gd name="T9" fmla="*/ 32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56"/>
                    <a:gd name="T17" fmla="*/ 88 w 88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56">
                      <a:moveTo>
                        <a:pt x="0" y="32"/>
                      </a:moveTo>
                      <a:lnTo>
                        <a:pt x="64" y="0"/>
                      </a:lnTo>
                      <a:lnTo>
                        <a:pt x="88" y="24"/>
                      </a:lnTo>
                      <a:lnTo>
                        <a:pt x="24" y="5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6" name="Freeform 95"/>
                <p:cNvSpPr>
                  <a:spLocks/>
                </p:cNvSpPr>
                <p:nvPr/>
              </p:nvSpPr>
              <p:spPr bwMode="auto">
                <a:xfrm>
                  <a:off x="1480" y="1696"/>
                  <a:ext cx="88" cy="56"/>
                </a:xfrm>
                <a:custGeom>
                  <a:avLst/>
                  <a:gdLst>
                    <a:gd name="T0" fmla="*/ 0 w 88"/>
                    <a:gd name="T1" fmla="*/ 32 h 56"/>
                    <a:gd name="T2" fmla="*/ 64 w 88"/>
                    <a:gd name="T3" fmla="*/ 0 h 56"/>
                    <a:gd name="T4" fmla="*/ 88 w 88"/>
                    <a:gd name="T5" fmla="*/ 24 h 56"/>
                    <a:gd name="T6" fmla="*/ 24 w 88"/>
                    <a:gd name="T7" fmla="*/ 56 h 56"/>
                    <a:gd name="T8" fmla="*/ 0 w 88"/>
                    <a:gd name="T9" fmla="*/ 32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56"/>
                    <a:gd name="T17" fmla="*/ 88 w 88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56">
                      <a:moveTo>
                        <a:pt x="0" y="32"/>
                      </a:moveTo>
                      <a:lnTo>
                        <a:pt x="64" y="0"/>
                      </a:lnTo>
                      <a:lnTo>
                        <a:pt x="88" y="24"/>
                      </a:lnTo>
                      <a:lnTo>
                        <a:pt x="24" y="5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7" name="Freeform 96"/>
                <p:cNvSpPr>
                  <a:spLocks/>
                </p:cNvSpPr>
                <p:nvPr/>
              </p:nvSpPr>
              <p:spPr bwMode="auto">
                <a:xfrm>
                  <a:off x="1608" y="1624"/>
                  <a:ext cx="80" cy="64"/>
                </a:xfrm>
                <a:custGeom>
                  <a:avLst/>
                  <a:gdLst>
                    <a:gd name="T0" fmla="*/ 0 w 80"/>
                    <a:gd name="T1" fmla="*/ 40 h 64"/>
                    <a:gd name="T2" fmla="*/ 56 w 80"/>
                    <a:gd name="T3" fmla="*/ 0 h 64"/>
                    <a:gd name="T4" fmla="*/ 80 w 80"/>
                    <a:gd name="T5" fmla="*/ 24 h 64"/>
                    <a:gd name="T6" fmla="*/ 24 w 80"/>
                    <a:gd name="T7" fmla="*/ 64 h 64"/>
                    <a:gd name="T8" fmla="*/ 0 w 80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64"/>
                    <a:gd name="T17" fmla="*/ 80 w 80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64">
                      <a:moveTo>
                        <a:pt x="0" y="40"/>
                      </a:moveTo>
                      <a:lnTo>
                        <a:pt x="56" y="0"/>
                      </a:lnTo>
                      <a:lnTo>
                        <a:pt x="80" y="24"/>
                      </a:lnTo>
                      <a:lnTo>
                        <a:pt x="24" y="6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8" name="Freeform 97"/>
                <p:cNvSpPr>
                  <a:spLocks/>
                </p:cNvSpPr>
                <p:nvPr/>
              </p:nvSpPr>
              <p:spPr bwMode="auto">
                <a:xfrm>
                  <a:off x="1728" y="1560"/>
                  <a:ext cx="88" cy="56"/>
                </a:xfrm>
                <a:custGeom>
                  <a:avLst/>
                  <a:gdLst>
                    <a:gd name="T0" fmla="*/ 0 w 88"/>
                    <a:gd name="T1" fmla="*/ 32 h 56"/>
                    <a:gd name="T2" fmla="*/ 64 w 88"/>
                    <a:gd name="T3" fmla="*/ 0 h 56"/>
                    <a:gd name="T4" fmla="*/ 88 w 88"/>
                    <a:gd name="T5" fmla="*/ 24 h 56"/>
                    <a:gd name="T6" fmla="*/ 24 w 88"/>
                    <a:gd name="T7" fmla="*/ 56 h 56"/>
                    <a:gd name="T8" fmla="*/ 0 w 88"/>
                    <a:gd name="T9" fmla="*/ 32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56"/>
                    <a:gd name="T17" fmla="*/ 88 w 88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56">
                      <a:moveTo>
                        <a:pt x="0" y="32"/>
                      </a:moveTo>
                      <a:lnTo>
                        <a:pt x="64" y="0"/>
                      </a:lnTo>
                      <a:lnTo>
                        <a:pt x="88" y="24"/>
                      </a:lnTo>
                      <a:lnTo>
                        <a:pt x="24" y="5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9" name="Freeform 98"/>
                <p:cNvSpPr>
                  <a:spLocks/>
                </p:cNvSpPr>
                <p:nvPr/>
              </p:nvSpPr>
              <p:spPr bwMode="auto">
                <a:xfrm>
                  <a:off x="1856" y="1488"/>
                  <a:ext cx="88" cy="56"/>
                </a:xfrm>
                <a:custGeom>
                  <a:avLst/>
                  <a:gdLst>
                    <a:gd name="T0" fmla="*/ 0 w 88"/>
                    <a:gd name="T1" fmla="*/ 32 h 56"/>
                    <a:gd name="T2" fmla="*/ 64 w 88"/>
                    <a:gd name="T3" fmla="*/ 0 h 56"/>
                    <a:gd name="T4" fmla="*/ 88 w 88"/>
                    <a:gd name="T5" fmla="*/ 24 h 56"/>
                    <a:gd name="T6" fmla="*/ 24 w 88"/>
                    <a:gd name="T7" fmla="*/ 56 h 56"/>
                    <a:gd name="T8" fmla="*/ 0 w 88"/>
                    <a:gd name="T9" fmla="*/ 32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56"/>
                    <a:gd name="T17" fmla="*/ 88 w 88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56">
                      <a:moveTo>
                        <a:pt x="0" y="32"/>
                      </a:moveTo>
                      <a:lnTo>
                        <a:pt x="64" y="0"/>
                      </a:lnTo>
                      <a:lnTo>
                        <a:pt x="88" y="24"/>
                      </a:lnTo>
                      <a:lnTo>
                        <a:pt x="24" y="5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0" name="Freeform 99"/>
                <p:cNvSpPr>
                  <a:spLocks/>
                </p:cNvSpPr>
                <p:nvPr/>
              </p:nvSpPr>
              <p:spPr bwMode="auto">
                <a:xfrm>
                  <a:off x="1984" y="1416"/>
                  <a:ext cx="88" cy="56"/>
                </a:xfrm>
                <a:custGeom>
                  <a:avLst/>
                  <a:gdLst>
                    <a:gd name="T0" fmla="*/ 0 w 88"/>
                    <a:gd name="T1" fmla="*/ 32 h 56"/>
                    <a:gd name="T2" fmla="*/ 64 w 88"/>
                    <a:gd name="T3" fmla="*/ 0 h 56"/>
                    <a:gd name="T4" fmla="*/ 88 w 88"/>
                    <a:gd name="T5" fmla="*/ 24 h 56"/>
                    <a:gd name="T6" fmla="*/ 24 w 88"/>
                    <a:gd name="T7" fmla="*/ 56 h 56"/>
                    <a:gd name="T8" fmla="*/ 0 w 88"/>
                    <a:gd name="T9" fmla="*/ 32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56"/>
                    <a:gd name="T17" fmla="*/ 88 w 88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56">
                      <a:moveTo>
                        <a:pt x="0" y="32"/>
                      </a:moveTo>
                      <a:lnTo>
                        <a:pt x="64" y="0"/>
                      </a:lnTo>
                      <a:lnTo>
                        <a:pt x="88" y="24"/>
                      </a:lnTo>
                      <a:lnTo>
                        <a:pt x="24" y="56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1" name="Freeform 100"/>
                <p:cNvSpPr>
                  <a:spLocks/>
                </p:cNvSpPr>
                <p:nvPr/>
              </p:nvSpPr>
              <p:spPr bwMode="auto">
                <a:xfrm>
                  <a:off x="2104" y="1360"/>
                  <a:ext cx="64" cy="48"/>
                </a:xfrm>
                <a:custGeom>
                  <a:avLst/>
                  <a:gdLst>
                    <a:gd name="T0" fmla="*/ 0 w 64"/>
                    <a:gd name="T1" fmla="*/ 24 h 48"/>
                    <a:gd name="T2" fmla="*/ 40 w 64"/>
                    <a:gd name="T3" fmla="*/ 0 h 48"/>
                    <a:gd name="T4" fmla="*/ 64 w 64"/>
                    <a:gd name="T5" fmla="*/ 24 h 48"/>
                    <a:gd name="T6" fmla="*/ 24 w 64"/>
                    <a:gd name="T7" fmla="*/ 48 h 48"/>
                    <a:gd name="T8" fmla="*/ 0 w 64"/>
                    <a:gd name="T9" fmla="*/ 24 h 4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4"/>
                    <a:gd name="T16" fmla="*/ 0 h 48"/>
                    <a:gd name="T17" fmla="*/ 64 w 64"/>
                    <a:gd name="T18" fmla="*/ 48 h 4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4" h="48">
                      <a:moveTo>
                        <a:pt x="0" y="24"/>
                      </a:moveTo>
                      <a:lnTo>
                        <a:pt x="40" y="0"/>
                      </a:lnTo>
                      <a:lnTo>
                        <a:pt x="64" y="24"/>
                      </a:lnTo>
                      <a:lnTo>
                        <a:pt x="24" y="48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04" name="Group 116"/>
              <p:cNvGrpSpPr>
                <a:grpSpLocks/>
              </p:cNvGrpSpPr>
              <p:nvPr/>
            </p:nvGrpSpPr>
            <p:grpSpPr bwMode="auto">
              <a:xfrm>
                <a:off x="1240" y="968"/>
                <a:ext cx="312" cy="1784"/>
                <a:chOff x="1240" y="968"/>
                <a:chExt cx="312" cy="1784"/>
              </a:xfrm>
            </p:grpSpPr>
            <p:sp>
              <p:nvSpPr>
                <p:cNvPr id="11333" name="Freeform 102"/>
                <p:cNvSpPr>
                  <a:spLocks/>
                </p:cNvSpPr>
                <p:nvPr/>
              </p:nvSpPr>
              <p:spPr bwMode="auto">
                <a:xfrm>
                  <a:off x="1240" y="2640"/>
                  <a:ext cx="80" cy="112"/>
                </a:xfrm>
                <a:custGeom>
                  <a:avLst/>
                  <a:gdLst>
                    <a:gd name="T0" fmla="*/ 24 w 80"/>
                    <a:gd name="T1" fmla="*/ 112 h 112"/>
                    <a:gd name="T2" fmla="*/ 0 w 80"/>
                    <a:gd name="T3" fmla="*/ 0 h 112"/>
                    <a:gd name="T4" fmla="*/ 32 w 80"/>
                    <a:gd name="T5" fmla="*/ 40 h 112"/>
                    <a:gd name="T6" fmla="*/ 80 w 80"/>
                    <a:gd name="T7" fmla="*/ 16 h 112"/>
                    <a:gd name="T8" fmla="*/ 24 w 80"/>
                    <a:gd name="T9" fmla="*/ 112 h 1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112"/>
                    <a:gd name="T17" fmla="*/ 80 w 80"/>
                    <a:gd name="T18" fmla="*/ 112 h 1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112">
                      <a:moveTo>
                        <a:pt x="24" y="112"/>
                      </a:moveTo>
                      <a:lnTo>
                        <a:pt x="0" y="0"/>
                      </a:lnTo>
                      <a:lnTo>
                        <a:pt x="32" y="40"/>
                      </a:lnTo>
                      <a:lnTo>
                        <a:pt x="80" y="16"/>
                      </a:lnTo>
                      <a:lnTo>
                        <a:pt x="24" y="11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 w="12700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4" name="Freeform 103"/>
                <p:cNvSpPr>
                  <a:spLocks/>
                </p:cNvSpPr>
                <p:nvPr/>
              </p:nvSpPr>
              <p:spPr bwMode="auto">
                <a:xfrm>
                  <a:off x="1472" y="968"/>
                  <a:ext cx="80" cy="112"/>
                </a:xfrm>
                <a:custGeom>
                  <a:avLst/>
                  <a:gdLst>
                    <a:gd name="T0" fmla="*/ 56 w 80"/>
                    <a:gd name="T1" fmla="*/ 0 h 112"/>
                    <a:gd name="T2" fmla="*/ 80 w 80"/>
                    <a:gd name="T3" fmla="*/ 112 h 112"/>
                    <a:gd name="T4" fmla="*/ 48 w 80"/>
                    <a:gd name="T5" fmla="*/ 72 h 112"/>
                    <a:gd name="T6" fmla="*/ 0 w 80"/>
                    <a:gd name="T7" fmla="*/ 96 h 112"/>
                    <a:gd name="T8" fmla="*/ 56 w 80"/>
                    <a:gd name="T9" fmla="*/ 0 h 1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112"/>
                    <a:gd name="T17" fmla="*/ 80 w 80"/>
                    <a:gd name="T18" fmla="*/ 112 h 1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112">
                      <a:moveTo>
                        <a:pt x="56" y="0"/>
                      </a:moveTo>
                      <a:lnTo>
                        <a:pt x="80" y="112"/>
                      </a:lnTo>
                      <a:lnTo>
                        <a:pt x="48" y="72"/>
                      </a:lnTo>
                      <a:lnTo>
                        <a:pt x="0" y="9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 w="12700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5" name="Freeform 104"/>
                <p:cNvSpPr>
                  <a:spLocks/>
                </p:cNvSpPr>
                <p:nvPr/>
              </p:nvSpPr>
              <p:spPr bwMode="auto">
                <a:xfrm>
                  <a:off x="1264" y="2600"/>
                  <a:ext cx="32" cy="96"/>
                </a:xfrm>
                <a:custGeom>
                  <a:avLst/>
                  <a:gdLst>
                    <a:gd name="T0" fmla="*/ 0 w 32"/>
                    <a:gd name="T1" fmla="*/ 72 h 96"/>
                    <a:gd name="T2" fmla="*/ 8 w 32"/>
                    <a:gd name="T3" fmla="*/ 0 h 96"/>
                    <a:gd name="T4" fmla="*/ 32 w 32"/>
                    <a:gd name="T5" fmla="*/ 24 h 96"/>
                    <a:gd name="T6" fmla="*/ 24 w 32"/>
                    <a:gd name="T7" fmla="*/ 96 h 96"/>
                    <a:gd name="T8" fmla="*/ 0 w 32"/>
                    <a:gd name="T9" fmla="*/ 7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96"/>
                    <a:gd name="T17" fmla="*/ 32 w 32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96">
                      <a:moveTo>
                        <a:pt x="0" y="72"/>
                      </a:moveTo>
                      <a:lnTo>
                        <a:pt x="8" y="0"/>
                      </a:lnTo>
                      <a:lnTo>
                        <a:pt x="32" y="24"/>
                      </a:lnTo>
                      <a:lnTo>
                        <a:pt x="24" y="96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6" name="Freeform 105"/>
                <p:cNvSpPr>
                  <a:spLocks/>
                </p:cNvSpPr>
                <p:nvPr/>
              </p:nvSpPr>
              <p:spPr bwMode="auto">
                <a:xfrm>
                  <a:off x="1288" y="2456"/>
                  <a:ext cx="32" cy="96"/>
                </a:xfrm>
                <a:custGeom>
                  <a:avLst/>
                  <a:gdLst>
                    <a:gd name="T0" fmla="*/ 0 w 32"/>
                    <a:gd name="T1" fmla="*/ 72 h 96"/>
                    <a:gd name="T2" fmla="*/ 8 w 32"/>
                    <a:gd name="T3" fmla="*/ 0 h 96"/>
                    <a:gd name="T4" fmla="*/ 32 w 32"/>
                    <a:gd name="T5" fmla="*/ 24 h 96"/>
                    <a:gd name="T6" fmla="*/ 24 w 32"/>
                    <a:gd name="T7" fmla="*/ 96 h 96"/>
                    <a:gd name="T8" fmla="*/ 0 w 32"/>
                    <a:gd name="T9" fmla="*/ 7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96"/>
                    <a:gd name="T17" fmla="*/ 32 w 32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96">
                      <a:moveTo>
                        <a:pt x="0" y="72"/>
                      </a:moveTo>
                      <a:lnTo>
                        <a:pt x="8" y="0"/>
                      </a:lnTo>
                      <a:lnTo>
                        <a:pt x="32" y="24"/>
                      </a:lnTo>
                      <a:lnTo>
                        <a:pt x="24" y="96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7" name="Freeform 106"/>
                <p:cNvSpPr>
                  <a:spLocks/>
                </p:cNvSpPr>
                <p:nvPr/>
              </p:nvSpPr>
              <p:spPr bwMode="auto">
                <a:xfrm>
                  <a:off x="1304" y="2320"/>
                  <a:ext cx="40" cy="88"/>
                </a:xfrm>
                <a:custGeom>
                  <a:avLst/>
                  <a:gdLst>
                    <a:gd name="T0" fmla="*/ 0 w 40"/>
                    <a:gd name="T1" fmla="*/ 64 h 88"/>
                    <a:gd name="T2" fmla="*/ 16 w 40"/>
                    <a:gd name="T3" fmla="*/ 0 h 88"/>
                    <a:gd name="T4" fmla="*/ 40 w 40"/>
                    <a:gd name="T5" fmla="*/ 24 h 88"/>
                    <a:gd name="T6" fmla="*/ 24 w 40"/>
                    <a:gd name="T7" fmla="*/ 88 h 88"/>
                    <a:gd name="T8" fmla="*/ 0 w 40"/>
                    <a:gd name="T9" fmla="*/ 64 h 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0"/>
                    <a:gd name="T16" fmla="*/ 0 h 88"/>
                    <a:gd name="T17" fmla="*/ 40 w 40"/>
                    <a:gd name="T18" fmla="*/ 88 h 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0" h="88">
                      <a:moveTo>
                        <a:pt x="0" y="64"/>
                      </a:moveTo>
                      <a:lnTo>
                        <a:pt x="16" y="0"/>
                      </a:lnTo>
                      <a:lnTo>
                        <a:pt x="40" y="24"/>
                      </a:lnTo>
                      <a:lnTo>
                        <a:pt x="24" y="88"/>
                      </a:lnTo>
                      <a:lnTo>
                        <a:pt x="0" y="64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8" name="Freeform 107"/>
                <p:cNvSpPr>
                  <a:spLocks/>
                </p:cNvSpPr>
                <p:nvPr/>
              </p:nvSpPr>
              <p:spPr bwMode="auto">
                <a:xfrm>
                  <a:off x="1328" y="2176"/>
                  <a:ext cx="32" cy="96"/>
                </a:xfrm>
                <a:custGeom>
                  <a:avLst/>
                  <a:gdLst>
                    <a:gd name="T0" fmla="*/ 0 w 32"/>
                    <a:gd name="T1" fmla="*/ 72 h 96"/>
                    <a:gd name="T2" fmla="*/ 8 w 32"/>
                    <a:gd name="T3" fmla="*/ 0 h 96"/>
                    <a:gd name="T4" fmla="*/ 32 w 32"/>
                    <a:gd name="T5" fmla="*/ 24 h 96"/>
                    <a:gd name="T6" fmla="*/ 24 w 32"/>
                    <a:gd name="T7" fmla="*/ 96 h 96"/>
                    <a:gd name="T8" fmla="*/ 0 w 32"/>
                    <a:gd name="T9" fmla="*/ 7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96"/>
                    <a:gd name="T17" fmla="*/ 32 w 32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96">
                      <a:moveTo>
                        <a:pt x="0" y="72"/>
                      </a:moveTo>
                      <a:lnTo>
                        <a:pt x="8" y="0"/>
                      </a:lnTo>
                      <a:lnTo>
                        <a:pt x="32" y="24"/>
                      </a:lnTo>
                      <a:lnTo>
                        <a:pt x="24" y="96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9" name="Freeform 108"/>
                <p:cNvSpPr>
                  <a:spLocks/>
                </p:cNvSpPr>
                <p:nvPr/>
              </p:nvSpPr>
              <p:spPr bwMode="auto">
                <a:xfrm>
                  <a:off x="1352" y="2032"/>
                  <a:ext cx="32" cy="96"/>
                </a:xfrm>
                <a:custGeom>
                  <a:avLst/>
                  <a:gdLst>
                    <a:gd name="T0" fmla="*/ 0 w 32"/>
                    <a:gd name="T1" fmla="*/ 72 h 96"/>
                    <a:gd name="T2" fmla="*/ 8 w 32"/>
                    <a:gd name="T3" fmla="*/ 0 h 96"/>
                    <a:gd name="T4" fmla="*/ 32 w 32"/>
                    <a:gd name="T5" fmla="*/ 24 h 96"/>
                    <a:gd name="T6" fmla="*/ 24 w 32"/>
                    <a:gd name="T7" fmla="*/ 96 h 96"/>
                    <a:gd name="T8" fmla="*/ 0 w 32"/>
                    <a:gd name="T9" fmla="*/ 7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96"/>
                    <a:gd name="T17" fmla="*/ 32 w 32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96">
                      <a:moveTo>
                        <a:pt x="0" y="72"/>
                      </a:moveTo>
                      <a:lnTo>
                        <a:pt x="8" y="0"/>
                      </a:lnTo>
                      <a:lnTo>
                        <a:pt x="32" y="24"/>
                      </a:lnTo>
                      <a:lnTo>
                        <a:pt x="24" y="96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0" name="Freeform 109"/>
                <p:cNvSpPr>
                  <a:spLocks/>
                </p:cNvSpPr>
                <p:nvPr/>
              </p:nvSpPr>
              <p:spPr bwMode="auto">
                <a:xfrm>
                  <a:off x="1368" y="1888"/>
                  <a:ext cx="40" cy="96"/>
                </a:xfrm>
                <a:custGeom>
                  <a:avLst/>
                  <a:gdLst>
                    <a:gd name="T0" fmla="*/ 0 w 40"/>
                    <a:gd name="T1" fmla="*/ 72 h 96"/>
                    <a:gd name="T2" fmla="*/ 16 w 40"/>
                    <a:gd name="T3" fmla="*/ 0 h 96"/>
                    <a:gd name="T4" fmla="*/ 40 w 40"/>
                    <a:gd name="T5" fmla="*/ 24 h 96"/>
                    <a:gd name="T6" fmla="*/ 24 w 40"/>
                    <a:gd name="T7" fmla="*/ 96 h 96"/>
                    <a:gd name="T8" fmla="*/ 0 w 40"/>
                    <a:gd name="T9" fmla="*/ 7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0"/>
                    <a:gd name="T16" fmla="*/ 0 h 96"/>
                    <a:gd name="T17" fmla="*/ 40 w 40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0" h="96">
                      <a:moveTo>
                        <a:pt x="0" y="72"/>
                      </a:moveTo>
                      <a:lnTo>
                        <a:pt x="16" y="0"/>
                      </a:lnTo>
                      <a:lnTo>
                        <a:pt x="40" y="24"/>
                      </a:lnTo>
                      <a:lnTo>
                        <a:pt x="24" y="96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1" name="Freeform 110"/>
                <p:cNvSpPr>
                  <a:spLocks/>
                </p:cNvSpPr>
                <p:nvPr/>
              </p:nvSpPr>
              <p:spPr bwMode="auto">
                <a:xfrm>
                  <a:off x="1392" y="1744"/>
                  <a:ext cx="32" cy="96"/>
                </a:xfrm>
                <a:custGeom>
                  <a:avLst/>
                  <a:gdLst>
                    <a:gd name="T0" fmla="*/ 0 w 32"/>
                    <a:gd name="T1" fmla="*/ 72 h 96"/>
                    <a:gd name="T2" fmla="*/ 8 w 32"/>
                    <a:gd name="T3" fmla="*/ 0 h 96"/>
                    <a:gd name="T4" fmla="*/ 32 w 32"/>
                    <a:gd name="T5" fmla="*/ 24 h 96"/>
                    <a:gd name="T6" fmla="*/ 24 w 32"/>
                    <a:gd name="T7" fmla="*/ 96 h 96"/>
                    <a:gd name="T8" fmla="*/ 0 w 32"/>
                    <a:gd name="T9" fmla="*/ 7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96"/>
                    <a:gd name="T17" fmla="*/ 32 w 32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96">
                      <a:moveTo>
                        <a:pt x="0" y="72"/>
                      </a:moveTo>
                      <a:lnTo>
                        <a:pt x="8" y="0"/>
                      </a:lnTo>
                      <a:lnTo>
                        <a:pt x="32" y="24"/>
                      </a:lnTo>
                      <a:lnTo>
                        <a:pt x="24" y="96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2" name="Freeform 111"/>
                <p:cNvSpPr>
                  <a:spLocks/>
                </p:cNvSpPr>
                <p:nvPr/>
              </p:nvSpPr>
              <p:spPr bwMode="auto">
                <a:xfrm>
                  <a:off x="1416" y="1608"/>
                  <a:ext cx="32" cy="88"/>
                </a:xfrm>
                <a:custGeom>
                  <a:avLst/>
                  <a:gdLst>
                    <a:gd name="T0" fmla="*/ 0 w 32"/>
                    <a:gd name="T1" fmla="*/ 64 h 88"/>
                    <a:gd name="T2" fmla="*/ 8 w 32"/>
                    <a:gd name="T3" fmla="*/ 0 h 88"/>
                    <a:gd name="T4" fmla="*/ 32 w 32"/>
                    <a:gd name="T5" fmla="*/ 24 h 88"/>
                    <a:gd name="T6" fmla="*/ 24 w 32"/>
                    <a:gd name="T7" fmla="*/ 88 h 88"/>
                    <a:gd name="T8" fmla="*/ 0 w 32"/>
                    <a:gd name="T9" fmla="*/ 64 h 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88"/>
                    <a:gd name="T17" fmla="*/ 32 w 32"/>
                    <a:gd name="T18" fmla="*/ 88 h 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88">
                      <a:moveTo>
                        <a:pt x="0" y="64"/>
                      </a:moveTo>
                      <a:lnTo>
                        <a:pt x="8" y="0"/>
                      </a:lnTo>
                      <a:lnTo>
                        <a:pt x="32" y="24"/>
                      </a:lnTo>
                      <a:lnTo>
                        <a:pt x="24" y="88"/>
                      </a:lnTo>
                      <a:lnTo>
                        <a:pt x="0" y="64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3" name="Freeform 112"/>
                <p:cNvSpPr>
                  <a:spLocks/>
                </p:cNvSpPr>
                <p:nvPr/>
              </p:nvSpPr>
              <p:spPr bwMode="auto">
                <a:xfrm>
                  <a:off x="1440" y="1464"/>
                  <a:ext cx="32" cy="96"/>
                </a:xfrm>
                <a:custGeom>
                  <a:avLst/>
                  <a:gdLst>
                    <a:gd name="T0" fmla="*/ 0 w 32"/>
                    <a:gd name="T1" fmla="*/ 72 h 96"/>
                    <a:gd name="T2" fmla="*/ 8 w 32"/>
                    <a:gd name="T3" fmla="*/ 0 h 96"/>
                    <a:gd name="T4" fmla="*/ 32 w 32"/>
                    <a:gd name="T5" fmla="*/ 24 h 96"/>
                    <a:gd name="T6" fmla="*/ 24 w 32"/>
                    <a:gd name="T7" fmla="*/ 96 h 96"/>
                    <a:gd name="T8" fmla="*/ 0 w 32"/>
                    <a:gd name="T9" fmla="*/ 7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96"/>
                    <a:gd name="T17" fmla="*/ 32 w 32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96">
                      <a:moveTo>
                        <a:pt x="0" y="72"/>
                      </a:moveTo>
                      <a:lnTo>
                        <a:pt x="8" y="0"/>
                      </a:lnTo>
                      <a:lnTo>
                        <a:pt x="32" y="24"/>
                      </a:lnTo>
                      <a:lnTo>
                        <a:pt x="24" y="96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4" name="Freeform 113"/>
                <p:cNvSpPr>
                  <a:spLocks/>
                </p:cNvSpPr>
                <p:nvPr/>
              </p:nvSpPr>
              <p:spPr bwMode="auto">
                <a:xfrm>
                  <a:off x="1456" y="1320"/>
                  <a:ext cx="40" cy="96"/>
                </a:xfrm>
                <a:custGeom>
                  <a:avLst/>
                  <a:gdLst>
                    <a:gd name="T0" fmla="*/ 0 w 40"/>
                    <a:gd name="T1" fmla="*/ 72 h 96"/>
                    <a:gd name="T2" fmla="*/ 16 w 40"/>
                    <a:gd name="T3" fmla="*/ 0 h 96"/>
                    <a:gd name="T4" fmla="*/ 40 w 40"/>
                    <a:gd name="T5" fmla="*/ 24 h 96"/>
                    <a:gd name="T6" fmla="*/ 24 w 40"/>
                    <a:gd name="T7" fmla="*/ 96 h 96"/>
                    <a:gd name="T8" fmla="*/ 0 w 40"/>
                    <a:gd name="T9" fmla="*/ 7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0"/>
                    <a:gd name="T16" fmla="*/ 0 h 96"/>
                    <a:gd name="T17" fmla="*/ 40 w 40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0" h="96">
                      <a:moveTo>
                        <a:pt x="0" y="72"/>
                      </a:moveTo>
                      <a:lnTo>
                        <a:pt x="16" y="0"/>
                      </a:lnTo>
                      <a:lnTo>
                        <a:pt x="40" y="24"/>
                      </a:lnTo>
                      <a:lnTo>
                        <a:pt x="24" y="96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5" name="Freeform 114"/>
                <p:cNvSpPr>
                  <a:spLocks/>
                </p:cNvSpPr>
                <p:nvPr/>
              </p:nvSpPr>
              <p:spPr bwMode="auto">
                <a:xfrm>
                  <a:off x="1480" y="1176"/>
                  <a:ext cx="32" cy="96"/>
                </a:xfrm>
                <a:custGeom>
                  <a:avLst/>
                  <a:gdLst>
                    <a:gd name="T0" fmla="*/ 0 w 32"/>
                    <a:gd name="T1" fmla="*/ 72 h 96"/>
                    <a:gd name="T2" fmla="*/ 8 w 32"/>
                    <a:gd name="T3" fmla="*/ 0 h 96"/>
                    <a:gd name="T4" fmla="*/ 32 w 32"/>
                    <a:gd name="T5" fmla="*/ 24 h 96"/>
                    <a:gd name="T6" fmla="*/ 24 w 32"/>
                    <a:gd name="T7" fmla="*/ 96 h 96"/>
                    <a:gd name="T8" fmla="*/ 0 w 32"/>
                    <a:gd name="T9" fmla="*/ 7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96"/>
                    <a:gd name="T17" fmla="*/ 32 w 32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96">
                      <a:moveTo>
                        <a:pt x="0" y="72"/>
                      </a:moveTo>
                      <a:lnTo>
                        <a:pt x="8" y="0"/>
                      </a:lnTo>
                      <a:lnTo>
                        <a:pt x="32" y="24"/>
                      </a:lnTo>
                      <a:lnTo>
                        <a:pt x="24" y="96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6" name="Freeform 115"/>
                <p:cNvSpPr>
                  <a:spLocks/>
                </p:cNvSpPr>
                <p:nvPr/>
              </p:nvSpPr>
              <p:spPr bwMode="auto">
                <a:xfrm>
                  <a:off x="1504" y="1032"/>
                  <a:ext cx="32" cy="96"/>
                </a:xfrm>
                <a:custGeom>
                  <a:avLst/>
                  <a:gdLst>
                    <a:gd name="T0" fmla="*/ 0 w 32"/>
                    <a:gd name="T1" fmla="*/ 72 h 96"/>
                    <a:gd name="T2" fmla="*/ 8 w 32"/>
                    <a:gd name="T3" fmla="*/ 0 h 96"/>
                    <a:gd name="T4" fmla="*/ 32 w 32"/>
                    <a:gd name="T5" fmla="*/ 24 h 96"/>
                    <a:gd name="T6" fmla="*/ 24 w 32"/>
                    <a:gd name="T7" fmla="*/ 96 h 96"/>
                    <a:gd name="T8" fmla="*/ 0 w 32"/>
                    <a:gd name="T9" fmla="*/ 72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96"/>
                    <a:gd name="T17" fmla="*/ 32 w 32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96">
                      <a:moveTo>
                        <a:pt x="0" y="72"/>
                      </a:moveTo>
                      <a:lnTo>
                        <a:pt x="8" y="0"/>
                      </a:lnTo>
                      <a:lnTo>
                        <a:pt x="32" y="24"/>
                      </a:lnTo>
                      <a:lnTo>
                        <a:pt x="24" y="96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05" name="Group 133"/>
              <p:cNvGrpSpPr>
                <a:grpSpLocks/>
              </p:cNvGrpSpPr>
              <p:nvPr/>
            </p:nvGrpSpPr>
            <p:grpSpPr bwMode="auto">
              <a:xfrm>
                <a:off x="552" y="1168"/>
                <a:ext cx="1680" cy="1264"/>
                <a:chOff x="552" y="1168"/>
                <a:chExt cx="1680" cy="1264"/>
              </a:xfrm>
            </p:grpSpPr>
            <p:sp>
              <p:nvSpPr>
                <p:cNvPr id="11317" name="Freeform 117"/>
                <p:cNvSpPr>
                  <a:spLocks/>
                </p:cNvSpPr>
                <p:nvPr/>
              </p:nvSpPr>
              <p:spPr bwMode="auto">
                <a:xfrm>
                  <a:off x="552" y="1168"/>
                  <a:ext cx="104" cy="96"/>
                </a:xfrm>
                <a:custGeom>
                  <a:avLst/>
                  <a:gdLst>
                    <a:gd name="T0" fmla="*/ 0 w 104"/>
                    <a:gd name="T1" fmla="*/ 0 h 96"/>
                    <a:gd name="T2" fmla="*/ 104 w 104"/>
                    <a:gd name="T3" fmla="*/ 32 h 96"/>
                    <a:gd name="T4" fmla="*/ 56 w 104"/>
                    <a:gd name="T5" fmla="*/ 40 h 96"/>
                    <a:gd name="T6" fmla="*/ 56 w 104"/>
                    <a:gd name="T7" fmla="*/ 96 h 96"/>
                    <a:gd name="T8" fmla="*/ 0 w 104"/>
                    <a:gd name="T9" fmla="*/ 0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4"/>
                    <a:gd name="T16" fmla="*/ 0 h 96"/>
                    <a:gd name="T17" fmla="*/ 104 w 104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4" h="96">
                      <a:moveTo>
                        <a:pt x="0" y="0"/>
                      </a:moveTo>
                      <a:lnTo>
                        <a:pt x="104" y="32"/>
                      </a:lnTo>
                      <a:lnTo>
                        <a:pt x="56" y="40"/>
                      </a:lnTo>
                      <a:lnTo>
                        <a:pt x="56" y="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 w="12700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8" name="Freeform 118"/>
                <p:cNvSpPr>
                  <a:spLocks/>
                </p:cNvSpPr>
                <p:nvPr/>
              </p:nvSpPr>
              <p:spPr bwMode="auto">
                <a:xfrm>
                  <a:off x="2128" y="2336"/>
                  <a:ext cx="104" cy="96"/>
                </a:xfrm>
                <a:custGeom>
                  <a:avLst/>
                  <a:gdLst>
                    <a:gd name="T0" fmla="*/ 104 w 104"/>
                    <a:gd name="T1" fmla="*/ 96 h 96"/>
                    <a:gd name="T2" fmla="*/ 0 w 104"/>
                    <a:gd name="T3" fmla="*/ 64 h 96"/>
                    <a:gd name="T4" fmla="*/ 48 w 104"/>
                    <a:gd name="T5" fmla="*/ 56 h 96"/>
                    <a:gd name="T6" fmla="*/ 48 w 104"/>
                    <a:gd name="T7" fmla="*/ 0 h 96"/>
                    <a:gd name="T8" fmla="*/ 104 w 104"/>
                    <a:gd name="T9" fmla="*/ 96 h 9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4"/>
                    <a:gd name="T16" fmla="*/ 0 h 96"/>
                    <a:gd name="T17" fmla="*/ 104 w 104"/>
                    <a:gd name="T18" fmla="*/ 96 h 9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4" h="96">
                      <a:moveTo>
                        <a:pt x="104" y="96"/>
                      </a:moveTo>
                      <a:lnTo>
                        <a:pt x="0" y="64"/>
                      </a:lnTo>
                      <a:lnTo>
                        <a:pt x="48" y="56"/>
                      </a:lnTo>
                      <a:lnTo>
                        <a:pt x="48" y="0"/>
                      </a:lnTo>
                      <a:lnTo>
                        <a:pt x="104" y="96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 w="12700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9" name="Freeform 119"/>
                <p:cNvSpPr>
                  <a:spLocks/>
                </p:cNvSpPr>
                <p:nvPr/>
              </p:nvSpPr>
              <p:spPr bwMode="auto">
                <a:xfrm>
                  <a:off x="2104" y="2344"/>
                  <a:ext cx="80" cy="64"/>
                </a:xfrm>
                <a:custGeom>
                  <a:avLst/>
                  <a:gdLst>
                    <a:gd name="T0" fmla="*/ 80 w 80"/>
                    <a:gd name="T1" fmla="*/ 40 h 64"/>
                    <a:gd name="T2" fmla="*/ 24 w 80"/>
                    <a:gd name="T3" fmla="*/ 0 h 64"/>
                    <a:gd name="T4" fmla="*/ 0 w 80"/>
                    <a:gd name="T5" fmla="*/ 24 h 64"/>
                    <a:gd name="T6" fmla="*/ 56 w 80"/>
                    <a:gd name="T7" fmla="*/ 64 h 64"/>
                    <a:gd name="T8" fmla="*/ 80 w 80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64"/>
                    <a:gd name="T17" fmla="*/ 80 w 80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64">
                      <a:moveTo>
                        <a:pt x="80" y="40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64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0" name="Freeform 120"/>
                <p:cNvSpPr>
                  <a:spLocks/>
                </p:cNvSpPr>
                <p:nvPr/>
              </p:nvSpPr>
              <p:spPr bwMode="auto">
                <a:xfrm>
                  <a:off x="1984" y="2256"/>
                  <a:ext cx="88" cy="64"/>
                </a:xfrm>
                <a:custGeom>
                  <a:avLst/>
                  <a:gdLst>
                    <a:gd name="T0" fmla="*/ 88 w 88"/>
                    <a:gd name="T1" fmla="*/ 40 h 64"/>
                    <a:gd name="T2" fmla="*/ 24 w 88"/>
                    <a:gd name="T3" fmla="*/ 0 h 64"/>
                    <a:gd name="T4" fmla="*/ 0 w 88"/>
                    <a:gd name="T5" fmla="*/ 24 h 64"/>
                    <a:gd name="T6" fmla="*/ 64 w 88"/>
                    <a:gd name="T7" fmla="*/ 64 h 64"/>
                    <a:gd name="T8" fmla="*/ 88 w 88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64"/>
                    <a:gd name="T17" fmla="*/ 88 w 88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64">
                      <a:moveTo>
                        <a:pt x="88" y="40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64" y="64"/>
                      </a:lnTo>
                      <a:lnTo>
                        <a:pt x="88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1" name="Freeform 121"/>
                <p:cNvSpPr>
                  <a:spLocks/>
                </p:cNvSpPr>
                <p:nvPr/>
              </p:nvSpPr>
              <p:spPr bwMode="auto">
                <a:xfrm>
                  <a:off x="1872" y="2168"/>
                  <a:ext cx="80" cy="64"/>
                </a:xfrm>
                <a:custGeom>
                  <a:avLst/>
                  <a:gdLst>
                    <a:gd name="T0" fmla="*/ 80 w 80"/>
                    <a:gd name="T1" fmla="*/ 40 h 64"/>
                    <a:gd name="T2" fmla="*/ 24 w 80"/>
                    <a:gd name="T3" fmla="*/ 0 h 64"/>
                    <a:gd name="T4" fmla="*/ 0 w 80"/>
                    <a:gd name="T5" fmla="*/ 24 h 64"/>
                    <a:gd name="T6" fmla="*/ 56 w 80"/>
                    <a:gd name="T7" fmla="*/ 64 h 64"/>
                    <a:gd name="T8" fmla="*/ 80 w 80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64"/>
                    <a:gd name="T17" fmla="*/ 80 w 80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64">
                      <a:moveTo>
                        <a:pt x="80" y="40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64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2" name="Freeform 122"/>
                <p:cNvSpPr>
                  <a:spLocks/>
                </p:cNvSpPr>
                <p:nvPr/>
              </p:nvSpPr>
              <p:spPr bwMode="auto">
                <a:xfrm>
                  <a:off x="1760" y="2080"/>
                  <a:ext cx="80" cy="64"/>
                </a:xfrm>
                <a:custGeom>
                  <a:avLst/>
                  <a:gdLst>
                    <a:gd name="T0" fmla="*/ 80 w 80"/>
                    <a:gd name="T1" fmla="*/ 40 h 64"/>
                    <a:gd name="T2" fmla="*/ 24 w 80"/>
                    <a:gd name="T3" fmla="*/ 0 h 64"/>
                    <a:gd name="T4" fmla="*/ 0 w 80"/>
                    <a:gd name="T5" fmla="*/ 24 h 64"/>
                    <a:gd name="T6" fmla="*/ 56 w 80"/>
                    <a:gd name="T7" fmla="*/ 64 h 64"/>
                    <a:gd name="T8" fmla="*/ 80 w 80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64"/>
                    <a:gd name="T17" fmla="*/ 80 w 80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64">
                      <a:moveTo>
                        <a:pt x="80" y="40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64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3" name="Freeform 123"/>
                <p:cNvSpPr>
                  <a:spLocks/>
                </p:cNvSpPr>
                <p:nvPr/>
              </p:nvSpPr>
              <p:spPr bwMode="auto">
                <a:xfrm>
                  <a:off x="1640" y="1992"/>
                  <a:ext cx="88" cy="72"/>
                </a:xfrm>
                <a:custGeom>
                  <a:avLst/>
                  <a:gdLst>
                    <a:gd name="T0" fmla="*/ 88 w 88"/>
                    <a:gd name="T1" fmla="*/ 48 h 72"/>
                    <a:gd name="T2" fmla="*/ 24 w 88"/>
                    <a:gd name="T3" fmla="*/ 0 h 72"/>
                    <a:gd name="T4" fmla="*/ 0 w 88"/>
                    <a:gd name="T5" fmla="*/ 24 h 72"/>
                    <a:gd name="T6" fmla="*/ 64 w 88"/>
                    <a:gd name="T7" fmla="*/ 72 h 72"/>
                    <a:gd name="T8" fmla="*/ 88 w 88"/>
                    <a:gd name="T9" fmla="*/ 48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8"/>
                    <a:gd name="T16" fmla="*/ 0 h 72"/>
                    <a:gd name="T17" fmla="*/ 88 w 88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8" h="72">
                      <a:moveTo>
                        <a:pt x="88" y="48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64" y="72"/>
                      </a:lnTo>
                      <a:lnTo>
                        <a:pt x="88" y="48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4" name="Freeform 124"/>
                <p:cNvSpPr>
                  <a:spLocks/>
                </p:cNvSpPr>
                <p:nvPr/>
              </p:nvSpPr>
              <p:spPr bwMode="auto">
                <a:xfrm>
                  <a:off x="1528" y="1904"/>
                  <a:ext cx="80" cy="72"/>
                </a:xfrm>
                <a:custGeom>
                  <a:avLst/>
                  <a:gdLst>
                    <a:gd name="T0" fmla="*/ 80 w 80"/>
                    <a:gd name="T1" fmla="*/ 48 h 72"/>
                    <a:gd name="T2" fmla="*/ 24 w 80"/>
                    <a:gd name="T3" fmla="*/ 0 h 72"/>
                    <a:gd name="T4" fmla="*/ 0 w 80"/>
                    <a:gd name="T5" fmla="*/ 24 h 72"/>
                    <a:gd name="T6" fmla="*/ 56 w 80"/>
                    <a:gd name="T7" fmla="*/ 72 h 72"/>
                    <a:gd name="T8" fmla="*/ 80 w 80"/>
                    <a:gd name="T9" fmla="*/ 48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72"/>
                    <a:gd name="T17" fmla="*/ 80 w 8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72">
                      <a:moveTo>
                        <a:pt x="80" y="48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72"/>
                      </a:lnTo>
                      <a:lnTo>
                        <a:pt x="80" y="48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5" name="Freeform 125"/>
                <p:cNvSpPr>
                  <a:spLocks/>
                </p:cNvSpPr>
                <p:nvPr/>
              </p:nvSpPr>
              <p:spPr bwMode="auto">
                <a:xfrm>
                  <a:off x="1416" y="1824"/>
                  <a:ext cx="80" cy="64"/>
                </a:xfrm>
                <a:custGeom>
                  <a:avLst/>
                  <a:gdLst>
                    <a:gd name="T0" fmla="*/ 80 w 80"/>
                    <a:gd name="T1" fmla="*/ 40 h 64"/>
                    <a:gd name="T2" fmla="*/ 24 w 80"/>
                    <a:gd name="T3" fmla="*/ 0 h 64"/>
                    <a:gd name="T4" fmla="*/ 0 w 80"/>
                    <a:gd name="T5" fmla="*/ 24 h 64"/>
                    <a:gd name="T6" fmla="*/ 56 w 80"/>
                    <a:gd name="T7" fmla="*/ 64 h 64"/>
                    <a:gd name="T8" fmla="*/ 80 w 80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64"/>
                    <a:gd name="T17" fmla="*/ 80 w 80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64">
                      <a:moveTo>
                        <a:pt x="80" y="40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64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6" name="Freeform 126"/>
                <p:cNvSpPr>
                  <a:spLocks/>
                </p:cNvSpPr>
                <p:nvPr/>
              </p:nvSpPr>
              <p:spPr bwMode="auto">
                <a:xfrm>
                  <a:off x="1296" y="1736"/>
                  <a:ext cx="80" cy="64"/>
                </a:xfrm>
                <a:custGeom>
                  <a:avLst/>
                  <a:gdLst>
                    <a:gd name="T0" fmla="*/ 80 w 80"/>
                    <a:gd name="T1" fmla="*/ 40 h 64"/>
                    <a:gd name="T2" fmla="*/ 24 w 80"/>
                    <a:gd name="T3" fmla="*/ 0 h 64"/>
                    <a:gd name="T4" fmla="*/ 0 w 80"/>
                    <a:gd name="T5" fmla="*/ 24 h 64"/>
                    <a:gd name="T6" fmla="*/ 56 w 80"/>
                    <a:gd name="T7" fmla="*/ 64 h 64"/>
                    <a:gd name="T8" fmla="*/ 80 w 80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64"/>
                    <a:gd name="T17" fmla="*/ 80 w 80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64">
                      <a:moveTo>
                        <a:pt x="80" y="40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64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7" name="Freeform 127"/>
                <p:cNvSpPr>
                  <a:spLocks/>
                </p:cNvSpPr>
                <p:nvPr/>
              </p:nvSpPr>
              <p:spPr bwMode="auto">
                <a:xfrm>
                  <a:off x="1184" y="1648"/>
                  <a:ext cx="80" cy="64"/>
                </a:xfrm>
                <a:custGeom>
                  <a:avLst/>
                  <a:gdLst>
                    <a:gd name="T0" fmla="*/ 80 w 80"/>
                    <a:gd name="T1" fmla="*/ 40 h 64"/>
                    <a:gd name="T2" fmla="*/ 24 w 80"/>
                    <a:gd name="T3" fmla="*/ 0 h 64"/>
                    <a:gd name="T4" fmla="*/ 0 w 80"/>
                    <a:gd name="T5" fmla="*/ 24 h 64"/>
                    <a:gd name="T6" fmla="*/ 56 w 80"/>
                    <a:gd name="T7" fmla="*/ 64 h 64"/>
                    <a:gd name="T8" fmla="*/ 80 w 80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64"/>
                    <a:gd name="T17" fmla="*/ 80 w 80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64">
                      <a:moveTo>
                        <a:pt x="80" y="40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64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8" name="Freeform 128"/>
                <p:cNvSpPr>
                  <a:spLocks/>
                </p:cNvSpPr>
                <p:nvPr/>
              </p:nvSpPr>
              <p:spPr bwMode="auto">
                <a:xfrm>
                  <a:off x="1072" y="1560"/>
                  <a:ext cx="80" cy="64"/>
                </a:xfrm>
                <a:custGeom>
                  <a:avLst/>
                  <a:gdLst>
                    <a:gd name="T0" fmla="*/ 80 w 80"/>
                    <a:gd name="T1" fmla="*/ 40 h 64"/>
                    <a:gd name="T2" fmla="*/ 24 w 80"/>
                    <a:gd name="T3" fmla="*/ 0 h 64"/>
                    <a:gd name="T4" fmla="*/ 0 w 80"/>
                    <a:gd name="T5" fmla="*/ 24 h 64"/>
                    <a:gd name="T6" fmla="*/ 56 w 80"/>
                    <a:gd name="T7" fmla="*/ 64 h 64"/>
                    <a:gd name="T8" fmla="*/ 80 w 80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64"/>
                    <a:gd name="T17" fmla="*/ 80 w 80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64">
                      <a:moveTo>
                        <a:pt x="80" y="40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64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9" name="Freeform 129"/>
                <p:cNvSpPr>
                  <a:spLocks/>
                </p:cNvSpPr>
                <p:nvPr/>
              </p:nvSpPr>
              <p:spPr bwMode="auto">
                <a:xfrm>
                  <a:off x="952" y="1472"/>
                  <a:ext cx="80" cy="72"/>
                </a:xfrm>
                <a:custGeom>
                  <a:avLst/>
                  <a:gdLst>
                    <a:gd name="T0" fmla="*/ 80 w 80"/>
                    <a:gd name="T1" fmla="*/ 48 h 72"/>
                    <a:gd name="T2" fmla="*/ 24 w 80"/>
                    <a:gd name="T3" fmla="*/ 0 h 72"/>
                    <a:gd name="T4" fmla="*/ 0 w 80"/>
                    <a:gd name="T5" fmla="*/ 24 h 72"/>
                    <a:gd name="T6" fmla="*/ 56 w 80"/>
                    <a:gd name="T7" fmla="*/ 72 h 72"/>
                    <a:gd name="T8" fmla="*/ 80 w 80"/>
                    <a:gd name="T9" fmla="*/ 48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72"/>
                    <a:gd name="T17" fmla="*/ 80 w 8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72">
                      <a:moveTo>
                        <a:pt x="80" y="48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72"/>
                      </a:lnTo>
                      <a:lnTo>
                        <a:pt x="80" y="48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0" name="Freeform 130"/>
                <p:cNvSpPr>
                  <a:spLocks/>
                </p:cNvSpPr>
                <p:nvPr/>
              </p:nvSpPr>
              <p:spPr bwMode="auto">
                <a:xfrm>
                  <a:off x="840" y="1384"/>
                  <a:ext cx="80" cy="72"/>
                </a:xfrm>
                <a:custGeom>
                  <a:avLst/>
                  <a:gdLst>
                    <a:gd name="T0" fmla="*/ 80 w 80"/>
                    <a:gd name="T1" fmla="*/ 48 h 72"/>
                    <a:gd name="T2" fmla="*/ 24 w 80"/>
                    <a:gd name="T3" fmla="*/ 0 h 72"/>
                    <a:gd name="T4" fmla="*/ 0 w 80"/>
                    <a:gd name="T5" fmla="*/ 24 h 72"/>
                    <a:gd name="T6" fmla="*/ 56 w 80"/>
                    <a:gd name="T7" fmla="*/ 72 h 72"/>
                    <a:gd name="T8" fmla="*/ 80 w 80"/>
                    <a:gd name="T9" fmla="*/ 48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72"/>
                    <a:gd name="T17" fmla="*/ 80 w 8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72">
                      <a:moveTo>
                        <a:pt x="80" y="48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72"/>
                      </a:lnTo>
                      <a:lnTo>
                        <a:pt x="80" y="48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1" name="Freeform 131"/>
                <p:cNvSpPr>
                  <a:spLocks/>
                </p:cNvSpPr>
                <p:nvPr/>
              </p:nvSpPr>
              <p:spPr bwMode="auto">
                <a:xfrm>
                  <a:off x="728" y="1296"/>
                  <a:ext cx="80" cy="72"/>
                </a:xfrm>
                <a:custGeom>
                  <a:avLst/>
                  <a:gdLst>
                    <a:gd name="T0" fmla="*/ 80 w 80"/>
                    <a:gd name="T1" fmla="*/ 48 h 72"/>
                    <a:gd name="T2" fmla="*/ 24 w 80"/>
                    <a:gd name="T3" fmla="*/ 0 h 72"/>
                    <a:gd name="T4" fmla="*/ 0 w 80"/>
                    <a:gd name="T5" fmla="*/ 24 h 72"/>
                    <a:gd name="T6" fmla="*/ 56 w 80"/>
                    <a:gd name="T7" fmla="*/ 72 h 72"/>
                    <a:gd name="T8" fmla="*/ 80 w 80"/>
                    <a:gd name="T9" fmla="*/ 48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72"/>
                    <a:gd name="T17" fmla="*/ 80 w 80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72">
                      <a:moveTo>
                        <a:pt x="80" y="48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72"/>
                      </a:lnTo>
                      <a:lnTo>
                        <a:pt x="80" y="48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2" name="Freeform 132"/>
                <p:cNvSpPr>
                  <a:spLocks/>
                </p:cNvSpPr>
                <p:nvPr/>
              </p:nvSpPr>
              <p:spPr bwMode="auto">
                <a:xfrm>
                  <a:off x="608" y="1216"/>
                  <a:ext cx="80" cy="64"/>
                </a:xfrm>
                <a:custGeom>
                  <a:avLst/>
                  <a:gdLst>
                    <a:gd name="T0" fmla="*/ 80 w 80"/>
                    <a:gd name="T1" fmla="*/ 40 h 64"/>
                    <a:gd name="T2" fmla="*/ 24 w 80"/>
                    <a:gd name="T3" fmla="*/ 0 h 64"/>
                    <a:gd name="T4" fmla="*/ 0 w 80"/>
                    <a:gd name="T5" fmla="*/ 24 h 64"/>
                    <a:gd name="T6" fmla="*/ 56 w 80"/>
                    <a:gd name="T7" fmla="*/ 64 h 64"/>
                    <a:gd name="T8" fmla="*/ 80 w 80"/>
                    <a:gd name="T9" fmla="*/ 40 h 6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64"/>
                    <a:gd name="T17" fmla="*/ 80 w 80"/>
                    <a:gd name="T18" fmla="*/ 64 h 6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64">
                      <a:moveTo>
                        <a:pt x="80" y="40"/>
                      </a:moveTo>
                      <a:lnTo>
                        <a:pt x="24" y="0"/>
                      </a:lnTo>
                      <a:lnTo>
                        <a:pt x="0" y="24"/>
                      </a:lnTo>
                      <a:lnTo>
                        <a:pt x="56" y="64"/>
                      </a:lnTo>
                      <a:lnTo>
                        <a:pt x="80" y="40"/>
                      </a:lnTo>
                      <a:close/>
                    </a:path>
                  </a:pathLst>
                </a:custGeom>
                <a:solidFill>
                  <a:srgbClr val="663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06" name="Group 137"/>
              <p:cNvGrpSpPr>
                <a:grpSpLocks/>
              </p:cNvGrpSpPr>
              <p:nvPr/>
            </p:nvGrpSpPr>
            <p:grpSpPr bwMode="auto">
              <a:xfrm>
                <a:off x="1264" y="2536"/>
                <a:ext cx="976" cy="328"/>
                <a:chOff x="1264" y="2536"/>
                <a:chExt cx="976" cy="328"/>
              </a:xfrm>
            </p:grpSpPr>
            <p:sp>
              <p:nvSpPr>
                <p:cNvPr id="11314" name="Freeform 134"/>
                <p:cNvSpPr>
                  <a:spLocks/>
                </p:cNvSpPr>
                <p:nvPr/>
              </p:nvSpPr>
              <p:spPr bwMode="auto">
                <a:xfrm>
                  <a:off x="1264" y="2808"/>
                  <a:ext cx="96" cy="56"/>
                </a:xfrm>
                <a:custGeom>
                  <a:avLst/>
                  <a:gdLst>
                    <a:gd name="T0" fmla="*/ 0 w 96"/>
                    <a:gd name="T1" fmla="*/ 56 h 56"/>
                    <a:gd name="T2" fmla="*/ 72 w 96"/>
                    <a:gd name="T3" fmla="*/ 0 h 56"/>
                    <a:gd name="T4" fmla="*/ 56 w 96"/>
                    <a:gd name="T5" fmla="*/ 40 h 56"/>
                    <a:gd name="T6" fmla="*/ 96 w 96"/>
                    <a:gd name="T7" fmla="*/ 56 h 56"/>
                    <a:gd name="T8" fmla="*/ 0 w 96"/>
                    <a:gd name="T9" fmla="*/ 56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56"/>
                    <a:gd name="T17" fmla="*/ 96 w 96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56">
                      <a:moveTo>
                        <a:pt x="0" y="56"/>
                      </a:moveTo>
                      <a:lnTo>
                        <a:pt x="72" y="0"/>
                      </a:lnTo>
                      <a:lnTo>
                        <a:pt x="56" y="40"/>
                      </a:lnTo>
                      <a:lnTo>
                        <a:pt x="96" y="56"/>
                      </a:lnTo>
                      <a:lnTo>
                        <a:pt x="0" y="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5" name="Freeform 135"/>
                <p:cNvSpPr>
                  <a:spLocks/>
                </p:cNvSpPr>
                <p:nvPr/>
              </p:nvSpPr>
              <p:spPr bwMode="auto">
                <a:xfrm>
                  <a:off x="2144" y="2536"/>
                  <a:ext cx="96" cy="56"/>
                </a:xfrm>
                <a:custGeom>
                  <a:avLst/>
                  <a:gdLst>
                    <a:gd name="T0" fmla="*/ 96 w 96"/>
                    <a:gd name="T1" fmla="*/ 0 h 56"/>
                    <a:gd name="T2" fmla="*/ 24 w 96"/>
                    <a:gd name="T3" fmla="*/ 56 h 56"/>
                    <a:gd name="T4" fmla="*/ 40 w 96"/>
                    <a:gd name="T5" fmla="*/ 16 h 56"/>
                    <a:gd name="T6" fmla="*/ 0 w 96"/>
                    <a:gd name="T7" fmla="*/ 0 h 56"/>
                    <a:gd name="T8" fmla="*/ 96 w 96"/>
                    <a:gd name="T9" fmla="*/ 0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56"/>
                    <a:gd name="T17" fmla="*/ 96 w 96"/>
                    <a:gd name="T18" fmla="*/ 56 h 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56">
                      <a:moveTo>
                        <a:pt x="96" y="0"/>
                      </a:moveTo>
                      <a:lnTo>
                        <a:pt x="24" y="56"/>
                      </a:lnTo>
                      <a:lnTo>
                        <a:pt x="40" y="16"/>
                      </a:lnTo>
                      <a:lnTo>
                        <a:pt x="0" y="0"/>
                      </a:lnTo>
                      <a:lnTo>
                        <a:pt x="9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6" name="Line 136"/>
                <p:cNvSpPr>
                  <a:spLocks noChangeShapeType="1"/>
                </p:cNvSpPr>
                <p:nvPr/>
              </p:nvSpPr>
              <p:spPr bwMode="auto">
                <a:xfrm flipV="1">
                  <a:off x="1320" y="2552"/>
                  <a:ext cx="864" cy="296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307" name="Rectangle 138"/>
              <p:cNvSpPr>
                <a:spLocks noChangeArrowheads="1"/>
              </p:cNvSpPr>
              <p:nvPr/>
            </p:nvSpPr>
            <p:spPr bwMode="auto">
              <a:xfrm>
                <a:off x="1752" y="2552"/>
                <a:ext cx="128" cy="22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1308" name="Rectangle 139"/>
              <p:cNvSpPr>
                <a:spLocks noChangeArrowheads="1"/>
              </p:cNvSpPr>
              <p:nvPr/>
            </p:nvSpPr>
            <p:spPr bwMode="auto">
              <a:xfrm>
                <a:off x="1752" y="2552"/>
                <a:ext cx="107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r>
                  <a:rPr lang="en-US" altLang="en-US" i="1">
                    <a:solidFill>
                      <a:srgbClr val="000000"/>
                    </a:solidFill>
                  </a:rPr>
                  <a:t>a</a:t>
                </a:r>
                <a:endParaRPr lang="en-US" altLang="en-US" i="1"/>
              </a:p>
            </p:txBody>
          </p:sp>
          <p:grpSp>
            <p:nvGrpSpPr>
              <p:cNvPr id="11309" name="Group 142"/>
              <p:cNvGrpSpPr>
                <a:grpSpLocks/>
              </p:cNvGrpSpPr>
              <p:nvPr/>
            </p:nvGrpSpPr>
            <p:grpSpPr bwMode="auto">
              <a:xfrm>
                <a:off x="1272" y="2328"/>
                <a:ext cx="304" cy="440"/>
                <a:chOff x="1272" y="2328"/>
                <a:chExt cx="304" cy="440"/>
              </a:xfrm>
            </p:grpSpPr>
            <p:sp>
              <p:nvSpPr>
                <p:cNvPr id="11312" name="Freeform 140"/>
                <p:cNvSpPr>
                  <a:spLocks/>
                </p:cNvSpPr>
                <p:nvPr/>
              </p:nvSpPr>
              <p:spPr bwMode="auto">
                <a:xfrm>
                  <a:off x="1496" y="2328"/>
                  <a:ext cx="80" cy="88"/>
                </a:xfrm>
                <a:custGeom>
                  <a:avLst/>
                  <a:gdLst>
                    <a:gd name="T0" fmla="*/ 80 w 80"/>
                    <a:gd name="T1" fmla="*/ 0 h 88"/>
                    <a:gd name="T2" fmla="*/ 56 w 80"/>
                    <a:gd name="T3" fmla="*/ 88 h 88"/>
                    <a:gd name="T4" fmla="*/ 48 w 80"/>
                    <a:gd name="T5" fmla="*/ 48 h 88"/>
                    <a:gd name="T6" fmla="*/ 0 w 80"/>
                    <a:gd name="T7" fmla="*/ 56 h 88"/>
                    <a:gd name="T8" fmla="*/ 80 w 80"/>
                    <a:gd name="T9" fmla="*/ 0 h 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0"/>
                    <a:gd name="T16" fmla="*/ 0 h 88"/>
                    <a:gd name="T17" fmla="*/ 80 w 80"/>
                    <a:gd name="T18" fmla="*/ 88 h 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0" h="88">
                      <a:moveTo>
                        <a:pt x="80" y="0"/>
                      </a:moveTo>
                      <a:lnTo>
                        <a:pt x="56" y="88"/>
                      </a:lnTo>
                      <a:lnTo>
                        <a:pt x="48" y="48"/>
                      </a:lnTo>
                      <a:lnTo>
                        <a:pt x="0" y="56"/>
                      </a:lnTo>
                      <a:lnTo>
                        <a:pt x="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3" name="Line 141"/>
                <p:cNvSpPr>
                  <a:spLocks noChangeShapeType="1"/>
                </p:cNvSpPr>
                <p:nvPr/>
              </p:nvSpPr>
              <p:spPr bwMode="auto">
                <a:xfrm flipV="1">
                  <a:off x="1272" y="2376"/>
                  <a:ext cx="272" cy="392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310" name="Rectangle 143"/>
              <p:cNvSpPr>
                <a:spLocks noChangeArrowheads="1"/>
              </p:cNvSpPr>
              <p:nvPr/>
            </p:nvSpPr>
            <p:spPr bwMode="auto">
              <a:xfrm>
                <a:off x="1368" y="2416"/>
                <a:ext cx="152" cy="22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1311" name="Rectangle 144"/>
              <p:cNvSpPr>
                <a:spLocks noChangeArrowheads="1"/>
              </p:cNvSpPr>
              <p:nvPr/>
            </p:nvSpPr>
            <p:spPr bwMode="auto">
              <a:xfrm>
                <a:off x="1368" y="2416"/>
                <a:ext cx="139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r>
                  <a:rPr lang="en-US" altLang="en-US" i="1">
                    <a:solidFill>
                      <a:srgbClr val="000000"/>
                    </a:solidFill>
                  </a:rPr>
                  <a:t>R</a:t>
                </a:r>
                <a:endParaRPr lang="en-US" altLang="en-US" i="1"/>
              </a:p>
            </p:txBody>
          </p:sp>
        </p:grpSp>
        <p:sp>
          <p:nvSpPr>
            <p:cNvPr id="11298" name="Line 12"/>
            <p:cNvSpPr>
              <a:spLocks noChangeShapeType="1"/>
            </p:cNvSpPr>
            <p:nvPr/>
          </p:nvSpPr>
          <p:spPr bwMode="auto">
            <a:xfrm flipH="1" flipV="1">
              <a:off x="2222" y="1317"/>
              <a:ext cx="0" cy="111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Line 13"/>
            <p:cNvSpPr>
              <a:spLocks noChangeShapeType="1"/>
            </p:cNvSpPr>
            <p:nvPr/>
          </p:nvSpPr>
          <p:spPr bwMode="auto">
            <a:xfrm flipV="1">
              <a:off x="549" y="1335"/>
              <a:ext cx="1673" cy="923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0" name="Line 11"/>
            <p:cNvSpPr>
              <a:spLocks noChangeShapeType="1"/>
            </p:cNvSpPr>
            <p:nvPr/>
          </p:nvSpPr>
          <p:spPr bwMode="auto">
            <a:xfrm>
              <a:off x="539" y="2258"/>
              <a:ext cx="1683" cy="17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7" name="Rectangle 147"/>
          <p:cNvSpPr>
            <a:spLocks noChangeArrowheads="1"/>
          </p:cNvSpPr>
          <p:nvPr/>
        </p:nvSpPr>
        <p:spPr bwMode="auto">
          <a:xfrm>
            <a:off x="0" y="4046538"/>
            <a:ext cx="18161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Adapted from </a:t>
            </a:r>
          </a:p>
          <a:p>
            <a:r>
              <a:rPr lang="en-US" altLang="en-US" sz="1200">
                <a:solidFill>
                  <a:srgbClr val="000000"/>
                </a:solidFill>
              </a:rPr>
              <a:t>Fig. 3.2(a), </a:t>
            </a:r>
            <a:r>
              <a:rPr lang="en-US" altLang="en-US" sz="1200" i="1">
                <a:solidFill>
                  <a:srgbClr val="000000"/>
                </a:solidFill>
              </a:rPr>
              <a:t>Callister &amp; Rethwisch 8e.</a:t>
            </a:r>
          </a:p>
        </p:txBody>
      </p:sp>
      <p:grpSp>
        <p:nvGrpSpPr>
          <p:cNvPr id="11278" name="Group 149"/>
          <p:cNvGrpSpPr>
            <a:grpSpLocks noChangeAspect="1"/>
          </p:cNvGrpSpPr>
          <p:nvPr/>
        </p:nvGrpSpPr>
        <p:grpSpPr bwMode="auto">
          <a:xfrm>
            <a:off x="5829300" y="2997200"/>
            <a:ext cx="669925" cy="431800"/>
            <a:chOff x="3672" y="1896"/>
            <a:chExt cx="422" cy="272"/>
          </a:xfrm>
        </p:grpSpPr>
        <p:sp>
          <p:nvSpPr>
            <p:cNvPr id="11289" name="AutoShape 148"/>
            <p:cNvSpPr>
              <a:spLocks noChangeAspect="1" noChangeArrowheads="1" noTextEdit="1"/>
            </p:cNvSpPr>
            <p:nvPr/>
          </p:nvSpPr>
          <p:spPr bwMode="auto">
            <a:xfrm>
              <a:off x="3672" y="1896"/>
              <a:ext cx="422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Line 150"/>
            <p:cNvSpPr>
              <a:spLocks noChangeShapeType="1"/>
            </p:cNvSpPr>
            <p:nvPr/>
          </p:nvSpPr>
          <p:spPr bwMode="auto">
            <a:xfrm flipV="1">
              <a:off x="3709" y="2085"/>
              <a:ext cx="24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Line 151"/>
            <p:cNvSpPr>
              <a:spLocks noChangeShapeType="1"/>
            </p:cNvSpPr>
            <p:nvPr/>
          </p:nvSpPr>
          <p:spPr bwMode="auto">
            <a:xfrm>
              <a:off x="3733" y="2089"/>
              <a:ext cx="36" cy="6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Line 152"/>
            <p:cNvSpPr>
              <a:spLocks noChangeShapeType="1"/>
            </p:cNvSpPr>
            <p:nvPr/>
          </p:nvSpPr>
          <p:spPr bwMode="auto">
            <a:xfrm flipV="1">
              <a:off x="3773" y="1966"/>
              <a:ext cx="48" cy="1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153"/>
            <p:cNvSpPr>
              <a:spLocks noChangeShapeType="1"/>
            </p:cNvSpPr>
            <p:nvPr/>
          </p:nvSpPr>
          <p:spPr bwMode="auto">
            <a:xfrm>
              <a:off x="3821" y="1966"/>
              <a:ext cx="11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Rectangle 154"/>
            <p:cNvSpPr>
              <a:spLocks noChangeArrowheads="1"/>
            </p:cNvSpPr>
            <p:nvPr/>
          </p:nvSpPr>
          <p:spPr bwMode="auto">
            <a:xfrm>
              <a:off x="3977" y="1944"/>
              <a:ext cx="10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2300" i="1">
                  <a:solidFill>
                    <a:srgbClr val="000000"/>
                  </a:solidFill>
                  <a:latin typeface="Intergraph ANSI" pitchFamily="34" charset="0"/>
                </a:rPr>
                <a:t>a</a:t>
              </a:r>
              <a:endParaRPr lang="en-US" altLang="en-US" i="1"/>
            </a:p>
          </p:txBody>
        </p:sp>
        <p:sp>
          <p:nvSpPr>
            <p:cNvPr id="11295" name="Rectangle 155"/>
            <p:cNvSpPr>
              <a:spLocks noChangeArrowheads="1"/>
            </p:cNvSpPr>
            <p:nvPr/>
          </p:nvSpPr>
          <p:spPr bwMode="auto">
            <a:xfrm>
              <a:off x="3938" y="1944"/>
              <a:ext cx="5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2300" dirty="0">
                  <a:solidFill>
                    <a:srgbClr val="000000"/>
                  </a:solidFill>
                  <a:latin typeface="Intergraph ANSI" pitchFamily="34" charset="0"/>
                </a:rPr>
                <a:t> </a:t>
              </a:r>
              <a:endParaRPr lang="en-US" altLang="en-US" dirty="0"/>
            </a:p>
          </p:txBody>
        </p:sp>
        <p:sp>
          <p:nvSpPr>
            <p:cNvPr id="11296" name="Rectangle 156"/>
            <p:cNvSpPr>
              <a:spLocks noChangeArrowheads="1"/>
            </p:cNvSpPr>
            <p:nvPr/>
          </p:nvSpPr>
          <p:spPr bwMode="auto">
            <a:xfrm>
              <a:off x="3833" y="1947"/>
              <a:ext cx="9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23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en-US" altLang="en-US"/>
            </a:p>
          </p:txBody>
        </p:sp>
      </p:grpSp>
      <p:grpSp>
        <p:nvGrpSpPr>
          <p:cNvPr id="11279" name="Group 158"/>
          <p:cNvGrpSpPr>
            <a:grpSpLocks noChangeAspect="1"/>
          </p:cNvGrpSpPr>
          <p:nvPr/>
        </p:nvGrpSpPr>
        <p:grpSpPr bwMode="auto">
          <a:xfrm>
            <a:off x="5156200" y="1541463"/>
            <a:ext cx="644525" cy="439737"/>
            <a:chOff x="3256" y="971"/>
            <a:chExt cx="406" cy="277"/>
          </a:xfrm>
        </p:grpSpPr>
        <p:sp>
          <p:nvSpPr>
            <p:cNvPr id="11281" name="AutoShape 157"/>
            <p:cNvSpPr>
              <a:spLocks noChangeAspect="1" noChangeArrowheads="1" noTextEdit="1"/>
            </p:cNvSpPr>
            <p:nvPr/>
          </p:nvSpPr>
          <p:spPr bwMode="auto">
            <a:xfrm>
              <a:off x="3256" y="971"/>
              <a:ext cx="406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Line 159"/>
            <p:cNvSpPr>
              <a:spLocks noChangeShapeType="1"/>
            </p:cNvSpPr>
            <p:nvPr/>
          </p:nvSpPr>
          <p:spPr bwMode="auto">
            <a:xfrm flipV="1">
              <a:off x="3293" y="1162"/>
              <a:ext cx="24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Line 160"/>
            <p:cNvSpPr>
              <a:spLocks noChangeShapeType="1"/>
            </p:cNvSpPr>
            <p:nvPr/>
          </p:nvSpPr>
          <p:spPr bwMode="auto">
            <a:xfrm>
              <a:off x="3317" y="1166"/>
              <a:ext cx="36" cy="6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Line 161"/>
            <p:cNvSpPr>
              <a:spLocks noChangeShapeType="1"/>
            </p:cNvSpPr>
            <p:nvPr/>
          </p:nvSpPr>
          <p:spPr bwMode="auto">
            <a:xfrm flipV="1">
              <a:off x="3358" y="1041"/>
              <a:ext cx="47" cy="1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Line 162"/>
            <p:cNvSpPr>
              <a:spLocks noChangeShapeType="1"/>
            </p:cNvSpPr>
            <p:nvPr/>
          </p:nvSpPr>
          <p:spPr bwMode="auto">
            <a:xfrm>
              <a:off x="3405" y="1041"/>
              <a:ext cx="105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Rectangle 163"/>
            <p:cNvSpPr>
              <a:spLocks noChangeArrowheads="1"/>
            </p:cNvSpPr>
            <p:nvPr/>
          </p:nvSpPr>
          <p:spPr bwMode="auto">
            <a:xfrm>
              <a:off x="3549" y="1019"/>
              <a:ext cx="10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2300" i="1">
                  <a:solidFill>
                    <a:srgbClr val="000000"/>
                  </a:solidFill>
                  <a:latin typeface="Intergraph ANSI" pitchFamily="34" charset="0"/>
                </a:rPr>
                <a:t>a</a:t>
              </a:r>
              <a:endParaRPr lang="en-US" altLang="en-US" i="1"/>
            </a:p>
          </p:txBody>
        </p:sp>
        <p:sp>
          <p:nvSpPr>
            <p:cNvPr id="11287" name="Rectangle 164"/>
            <p:cNvSpPr>
              <a:spLocks noChangeArrowheads="1"/>
            </p:cNvSpPr>
            <p:nvPr/>
          </p:nvSpPr>
          <p:spPr bwMode="auto">
            <a:xfrm>
              <a:off x="3510" y="1019"/>
              <a:ext cx="5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2300">
                  <a:solidFill>
                    <a:srgbClr val="000000"/>
                  </a:solidFill>
                  <a:latin typeface="Intergraph ANSI" pitchFamily="34" charset="0"/>
                </a:rPr>
                <a:t> </a:t>
              </a:r>
              <a:endParaRPr lang="en-US" altLang="en-US"/>
            </a:p>
          </p:txBody>
        </p:sp>
        <p:sp>
          <p:nvSpPr>
            <p:cNvPr id="11288" name="Rectangle 165"/>
            <p:cNvSpPr>
              <a:spLocks noChangeArrowheads="1"/>
            </p:cNvSpPr>
            <p:nvPr/>
          </p:nvSpPr>
          <p:spPr bwMode="auto">
            <a:xfrm>
              <a:off x="3411" y="1022"/>
              <a:ext cx="9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2300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  <a:endParaRPr lang="en-US" altLang="en-US"/>
            </a:p>
          </p:txBody>
        </p:sp>
      </p:grpSp>
      <p:sp>
        <p:nvSpPr>
          <p:cNvPr id="11280" name="Freeform 167"/>
          <p:cNvSpPr>
            <a:spLocks/>
          </p:cNvSpPr>
          <p:nvPr/>
        </p:nvSpPr>
        <p:spPr bwMode="auto">
          <a:xfrm>
            <a:off x="5156200" y="1866900"/>
            <a:ext cx="1651000" cy="1117600"/>
          </a:xfrm>
          <a:custGeom>
            <a:avLst/>
            <a:gdLst>
              <a:gd name="T0" fmla="*/ 2147483647 w 1040"/>
              <a:gd name="T1" fmla="*/ 2147483647 h 704"/>
              <a:gd name="T2" fmla="*/ 2147483647 w 1040"/>
              <a:gd name="T3" fmla="*/ 0 h 704"/>
              <a:gd name="T4" fmla="*/ 0 w 1040"/>
              <a:gd name="T5" fmla="*/ 2147483647 h 704"/>
              <a:gd name="T6" fmla="*/ 2147483647 w 1040"/>
              <a:gd name="T7" fmla="*/ 2147483647 h 704"/>
              <a:gd name="T8" fmla="*/ 0 60000 65536"/>
              <a:gd name="T9" fmla="*/ 0 60000 65536"/>
              <a:gd name="T10" fmla="*/ 0 60000 65536"/>
              <a:gd name="T11" fmla="*/ 0 60000 65536"/>
              <a:gd name="T12" fmla="*/ 0 w 1040"/>
              <a:gd name="T13" fmla="*/ 0 h 704"/>
              <a:gd name="T14" fmla="*/ 1040 w 1040"/>
              <a:gd name="T15" fmla="*/ 704 h 7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0" h="704">
                <a:moveTo>
                  <a:pt x="1040" y="704"/>
                </a:moveTo>
                <a:lnTo>
                  <a:pt x="1040" y="0"/>
                </a:lnTo>
                <a:lnTo>
                  <a:pt x="0" y="704"/>
                </a:lnTo>
                <a:lnTo>
                  <a:pt x="1040" y="704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28283" y="5259823"/>
            <a:ext cx="3297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APF =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0B39BA05-B38C-4B64-8E1C-BB30C4DDB539}" type="slidenum">
              <a:rPr lang="en-US" altLang="en-US" sz="1200" smtClean="0"/>
              <a:pPr/>
              <a:t>12</a:t>
            </a:fld>
            <a:endParaRPr lang="en-US" altLang="en-US" sz="1200" smtClean="0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5351463" y="2733675"/>
            <a:ext cx="27225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/>
              <a:t>•  </a:t>
            </a:r>
            <a:r>
              <a:rPr lang="en-US" altLang="en-US" sz="2200"/>
              <a:t>Coordination # = 12</a:t>
            </a: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4600575" y="5435600"/>
            <a:ext cx="34353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Adapted from Fig. 3.1, </a:t>
            </a:r>
            <a:r>
              <a:rPr lang="en-US" altLang="en-US" sz="1200" i="1">
                <a:solidFill>
                  <a:srgbClr val="000000"/>
                </a:solidFill>
              </a:rPr>
              <a:t>Callister &amp; Rethwisch 8e.</a:t>
            </a:r>
            <a:r>
              <a:rPr lang="en-US" altLang="en-US" sz="12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33400" y="1295400"/>
            <a:ext cx="637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/>
              <a:t>• Atoms touch each other along face diagonals.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879475" y="1660525"/>
            <a:ext cx="68611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800"/>
              <a:t>--Note:  All atoms are identical; the face-centered atoms are shaded</a:t>
            </a:r>
          </a:p>
          <a:p>
            <a:r>
              <a:rPr lang="en-US" altLang="en-US" sz="1800"/>
              <a:t>   differently only for ease of viewing.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8528050" cy="685800"/>
          </a:xfrm>
        </p:spPr>
        <p:txBody>
          <a:bodyPr/>
          <a:lstStyle/>
          <a:p>
            <a:r>
              <a:rPr lang="en-US" altLang="en-US" smtClean="0"/>
              <a:t>Face Centered Cubic Structure (FCC)</a:t>
            </a:r>
          </a:p>
        </p:txBody>
      </p:sp>
      <p:sp>
        <p:nvSpPr>
          <p:cNvPr id="12296" name="Rectangle 9"/>
          <p:cNvSpPr>
            <a:spLocks noChangeArrowheads="1"/>
          </p:cNvSpPr>
          <p:nvPr/>
        </p:nvSpPr>
        <p:spPr bwMode="auto">
          <a:xfrm>
            <a:off x="3608388" y="2384425"/>
            <a:ext cx="340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2000">
                <a:cs typeface="Times New Roman" pitchFamily="18" charset="0"/>
              </a:rPr>
              <a:t>ex: Al, Cu, Au, Pb, Ni, Pt, Ag</a:t>
            </a:r>
          </a:p>
        </p:txBody>
      </p:sp>
      <p:pic>
        <p:nvPicPr>
          <p:cNvPr id="12297" name="Picture 14" descr="Fig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075" y="3565525"/>
            <a:ext cx="4144963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2" name="Slide_3_10.AVI" descr="/Users/davidrethwisch/Documents/Callister/8th Edition/8e Powerpoints/3e Powerpoints 10_26_09/Slide_3_10.AVI">
            <a:hlinkClick r:id="" action="ppaction://media"/>
          </p:cNvPr>
          <p:cNvPicPr>
            <a:picLocks noRot="1" noChangeAspect="1" noChangeArrowheads="1"/>
          </p:cNvPicPr>
          <p:nvPr>
            <a:quickTime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2811463"/>
            <a:ext cx="3448050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3127375" y="5745163"/>
            <a:ext cx="54435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2000">
                <a:cs typeface="Times New Roman" pitchFamily="18" charset="0"/>
              </a:rPr>
              <a:t>4 atoms/unit cell: 6 face x 1/2 + 8 corners x 1/8</a:t>
            </a:r>
          </a:p>
        </p:txBody>
      </p:sp>
      <p:sp>
        <p:nvSpPr>
          <p:cNvPr id="12300" name="Rectangle 7"/>
          <p:cNvSpPr>
            <a:spLocks noChangeArrowheads="1"/>
          </p:cNvSpPr>
          <p:nvPr/>
        </p:nvSpPr>
        <p:spPr bwMode="auto">
          <a:xfrm>
            <a:off x="563563" y="5613400"/>
            <a:ext cx="279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Click once on image to start animation</a:t>
            </a:r>
          </a:p>
        </p:txBody>
      </p:sp>
      <p:sp>
        <p:nvSpPr>
          <p:cNvPr id="12301" name="Rectangle 7"/>
          <p:cNvSpPr>
            <a:spLocks noChangeArrowheads="1"/>
          </p:cNvSpPr>
          <p:nvPr/>
        </p:nvSpPr>
        <p:spPr bwMode="auto">
          <a:xfrm>
            <a:off x="933450" y="5864225"/>
            <a:ext cx="19462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(Courtesy P.M. Anderson)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8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38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0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3802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3D3EA260-7265-41AE-81AF-19CA7FD9B853}" type="slidenum">
              <a:rPr lang="en-US" altLang="en-US" sz="1200" smtClean="0"/>
              <a:pPr/>
              <a:t>13</a:t>
            </a:fld>
            <a:endParaRPr lang="en-US" altLang="en-US" sz="1200" smtClean="0"/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533400" y="1006475"/>
            <a:ext cx="6519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/>
              <a:t>•  APF for a face-centered cubic structure = 0.74</a:t>
            </a:r>
          </a:p>
        </p:txBody>
      </p:sp>
      <p:sp>
        <p:nvSpPr>
          <p:cNvPr id="13316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Atomic Packing Factor:  FCC</a:t>
            </a:r>
          </a:p>
        </p:txBody>
      </p:sp>
      <p:sp>
        <p:nvSpPr>
          <p:cNvPr id="13317" name="Text Box 39"/>
          <p:cNvSpPr txBox="1">
            <a:spLocks noChangeArrowheads="1"/>
          </p:cNvSpPr>
          <p:nvPr/>
        </p:nvSpPr>
        <p:spPr bwMode="auto">
          <a:xfrm>
            <a:off x="3919538" y="1320800"/>
            <a:ext cx="4281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maximum achievable APF</a:t>
            </a:r>
          </a:p>
        </p:txBody>
      </p:sp>
      <p:grpSp>
        <p:nvGrpSpPr>
          <p:cNvPr id="13321" name="Group 182"/>
          <p:cNvGrpSpPr>
            <a:grpSpLocks/>
          </p:cNvGrpSpPr>
          <p:nvPr/>
        </p:nvGrpSpPr>
        <p:grpSpPr bwMode="auto">
          <a:xfrm>
            <a:off x="266700" y="1346200"/>
            <a:ext cx="3251200" cy="3213100"/>
            <a:chOff x="168" y="848"/>
            <a:chExt cx="2048" cy="2024"/>
          </a:xfrm>
        </p:grpSpPr>
        <p:sp>
          <p:nvSpPr>
            <p:cNvPr id="13323" name="Line 10"/>
            <p:cNvSpPr>
              <a:spLocks noChangeShapeType="1"/>
            </p:cNvSpPr>
            <p:nvPr/>
          </p:nvSpPr>
          <p:spPr bwMode="auto">
            <a:xfrm>
              <a:off x="411" y="2341"/>
              <a:ext cx="970" cy="37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Line 11"/>
            <p:cNvSpPr>
              <a:spLocks noChangeShapeType="1"/>
            </p:cNvSpPr>
            <p:nvPr/>
          </p:nvSpPr>
          <p:spPr bwMode="auto">
            <a:xfrm flipH="1" flipV="1">
              <a:off x="1343" y="1463"/>
              <a:ext cx="9" cy="125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Line 12"/>
            <p:cNvSpPr>
              <a:spLocks noChangeShapeType="1"/>
            </p:cNvSpPr>
            <p:nvPr/>
          </p:nvSpPr>
          <p:spPr bwMode="auto">
            <a:xfrm flipV="1">
              <a:off x="411" y="1472"/>
              <a:ext cx="942" cy="878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3326" name="Picture 10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" y="848"/>
              <a:ext cx="2048" cy="2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327" name="Group 115"/>
            <p:cNvGrpSpPr>
              <a:grpSpLocks/>
            </p:cNvGrpSpPr>
            <p:nvPr/>
          </p:nvGrpSpPr>
          <p:grpSpPr bwMode="auto">
            <a:xfrm>
              <a:off x="1344" y="1496"/>
              <a:ext cx="688" cy="760"/>
              <a:chOff x="1344" y="1496"/>
              <a:chExt cx="688" cy="760"/>
            </a:xfrm>
          </p:grpSpPr>
          <p:sp>
            <p:nvSpPr>
              <p:cNvPr id="13398" name="Freeform 106"/>
              <p:cNvSpPr>
                <a:spLocks/>
              </p:cNvSpPr>
              <p:nvPr/>
            </p:nvSpPr>
            <p:spPr bwMode="auto">
              <a:xfrm>
                <a:off x="1344" y="1496"/>
                <a:ext cx="96" cy="104"/>
              </a:xfrm>
              <a:custGeom>
                <a:avLst/>
                <a:gdLst>
                  <a:gd name="T0" fmla="*/ 0 w 96"/>
                  <a:gd name="T1" fmla="*/ 0 h 104"/>
                  <a:gd name="T2" fmla="*/ 96 w 96"/>
                  <a:gd name="T3" fmla="*/ 48 h 104"/>
                  <a:gd name="T4" fmla="*/ 48 w 96"/>
                  <a:gd name="T5" fmla="*/ 56 h 104"/>
                  <a:gd name="T6" fmla="*/ 40 w 96"/>
                  <a:gd name="T7" fmla="*/ 104 h 104"/>
                  <a:gd name="T8" fmla="*/ 0 w 96"/>
                  <a:gd name="T9" fmla="*/ 0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104"/>
                  <a:gd name="T17" fmla="*/ 96 w 96"/>
                  <a:gd name="T18" fmla="*/ 104 h 1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104">
                    <a:moveTo>
                      <a:pt x="0" y="0"/>
                    </a:moveTo>
                    <a:lnTo>
                      <a:pt x="96" y="48"/>
                    </a:lnTo>
                    <a:lnTo>
                      <a:pt x="48" y="56"/>
                    </a:lnTo>
                    <a:lnTo>
                      <a:pt x="40" y="10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3300"/>
              </a:solidFill>
              <a:ln w="12700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9" name="Freeform 107"/>
              <p:cNvSpPr>
                <a:spLocks/>
              </p:cNvSpPr>
              <p:nvPr/>
            </p:nvSpPr>
            <p:spPr bwMode="auto">
              <a:xfrm>
                <a:off x="1936" y="2152"/>
                <a:ext cx="96" cy="104"/>
              </a:xfrm>
              <a:custGeom>
                <a:avLst/>
                <a:gdLst>
                  <a:gd name="T0" fmla="*/ 96 w 96"/>
                  <a:gd name="T1" fmla="*/ 104 h 104"/>
                  <a:gd name="T2" fmla="*/ 0 w 96"/>
                  <a:gd name="T3" fmla="*/ 56 h 104"/>
                  <a:gd name="T4" fmla="*/ 48 w 96"/>
                  <a:gd name="T5" fmla="*/ 48 h 104"/>
                  <a:gd name="T6" fmla="*/ 56 w 96"/>
                  <a:gd name="T7" fmla="*/ 0 h 104"/>
                  <a:gd name="T8" fmla="*/ 96 w 96"/>
                  <a:gd name="T9" fmla="*/ 104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104"/>
                  <a:gd name="T17" fmla="*/ 96 w 96"/>
                  <a:gd name="T18" fmla="*/ 104 h 1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104">
                    <a:moveTo>
                      <a:pt x="96" y="104"/>
                    </a:moveTo>
                    <a:lnTo>
                      <a:pt x="0" y="56"/>
                    </a:lnTo>
                    <a:lnTo>
                      <a:pt x="48" y="48"/>
                    </a:lnTo>
                    <a:lnTo>
                      <a:pt x="56" y="0"/>
                    </a:lnTo>
                    <a:lnTo>
                      <a:pt x="96" y="104"/>
                    </a:lnTo>
                    <a:close/>
                  </a:path>
                </a:pathLst>
              </a:custGeom>
              <a:solidFill>
                <a:srgbClr val="663300"/>
              </a:solidFill>
              <a:ln w="12700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0" name="Freeform 108"/>
              <p:cNvSpPr>
                <a:spLocks/>
              </p:cNvSpPr>
              <p:nvPr/>
            </p:nvSpPr>
            <p:spPr bwMode="auto">
              <a:xfrm>
                <a:off x="1920" y="2136"/>
                <a:ext cx="72" cy="80"/>
              </a:xfrm>
              <a:custGeom>
                <a:avLst/>
                <a:gdLst>
                  <a:gd name="T0" fmla="*/ 72 w 72"/>
                  <a:gd name="T1" fmla="*/ 56 h 80"/>
                  <a:gd name="T2" fmla="*/ 24 w 72"/>
                  <a:gd name="T3" fmla="*/ 0 h 80"/>
                  <a:gd name="T4" fmla="*/ 0 w 72"/>
                  <a:gd name="T5" fmla="*/ 24 h 80"/>
                  <a:gd name="T6" fmla="*/ 48 w 72"/>
                  <a:gd name="T7" fmla="*/ 80 h 80"/>
                  <a:gd name="T8" fmla="*/ 72 w 72"/>
                  <a:gd name="T9" fmla="*/ 56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80"/>
                  <a:gd name="T17" fmla="*/ 72 w 72"/>
                  <a:gd name="T18" fmla="*/ 80 h 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80">
                    <a:moveTo>
                      <a:pt x="72" y="56"/>
                    </a:moveTo>
                    <a:lnTo>
                      <a:pt x="24" y="0"/>
                    </a:lnTo>
                    <a:lnTo>
                      <a:pt x="0" y="24"/>
                    </a:lnTo>
                    <a:lnTo>
                      <a:pt x="48" y="80"/>
                    </a:lnTo>
                    <a:lnTo>
                      <a:pt x="72" y="56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1" name="Freeform 109"/>
              <p:cNvSpPr>
                <a:spLocks/>
              </p:cNvSpPr>
              <p:nvPr/>
            </p:nvSpPr>
            <p:spPr bwMode="auto">
              <a:xfrm>
                <a:off x="1824" y="2032"/>
                <a:ext cx="72" cy="80"/>
              </a:xfrm>
              <a:custGeom>
                <a:avLst/>
                <a:gdLst>
                  <a:gd name="T0" fmla="*/ 72 w 72"/>
                  <a:gd name="T1" fmla="*/ 56 h 80"/>
                  <a:gd name="T2" fmla="*/ 24 w 72"/>
                  <a:gd name="T3" fmla="*/ 0 h 80"/>
                  <a:gd name="T4" fmla="*/ 0 w 72"/>
                  <a:gd name="T5" fmla="*/ 24 h 80"/>
                  <a:gd name="T6" fmla="*/ 48 w 72"/>
                  <a:gd name="T7" fmla="*/ 80 h 80"/>
                  <a:gd name="T8" fmla="*/ 72 w 72"/>
                  <a:gd name="T9" fmla="*/ 56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80"/>
                  <a:gd name="T17" fmla="*/ 72 w 72"/>
                  <a:gd name="T18" fmla="*/ 80 h 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80">
                    <a:moveTo>
                      <a:pt x="72" y="56"/>
                    </a:moveTo>
                    <a:lnTo>
                      <a:pt x="24" y="0"/>
                    </a:lnTo>
                    <a:lnTo>
                      <a:pt x="0" y="24"/>
                    </a:lnTo>
                    <a:lnTo>
                      <a:pt x="48" y="80"/>
                    </a:lnTo>
                    <a:lnTo>
                      <a:pt x="72" y="56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2" name="Freeform 110"/>
              <p:cNvSpPr>
                <a:spLocks/>
              </p:cNvSpPr>
              <p:nvPr/>
            </p:nvSpPr>
            <p:spPr bwMode="auto">
              <a:xfrm>
                <a:off x="1728" y="1928"/>
                <a:ext cx="72" cy="72"/>
              </a:xfrm>
              <a:custGeom>
                <a:avLst/>
                <a:gdLst>
                  <a:gd name="T0" fmla="*/ 72 w 72"/>
                  <a:gd name="T1" fmla="*/ 48 h 72"/>
                  <a:gd name="T2" fmla="*/ 24 w 72"/>
                  <a:gd name="T3" fmla="*/ 0 h 72"/>
                  <a:gd name="T4" fmla="*/ 0 w 72"/>
                  <a:gd name="T5" fmla="*/ 24 h 72"/>
                  <a:gd name="T6" fmla="*/ 48 w 72"/>
                  <a:gd name="T7" fmla="*/ 72 h 72"/>
                  <a:gd name="T8" fmla="*/ 72 w 72"/>
                  <a:gd name="T9" fmla="*/ 48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72"/>
                  <a:gd name="T17" fmla="*/ 72 w 72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72">
                    <a:moveTo>
                      <a:pt x="72" y="48"/>
                    </a:moveTo>
                    <a:lnTo>
                      <a:pt x="24" y="0"/>
                    </a:lnTo>
                    <a:lnTo>
                      <a:pt x="0" y="24"/>
                    </a:lnTo>
                    <a:lnTo>
                      <a:pt x="48" y="72"/>
                    </a:lnTo>
                    <a:lnTo>
                      <a:pt x="72" y="48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3" name="Freeform 111"/>
              <p:cNvSpPr>
                <a:spLocks/>
              </p:cNvSpPr>
              <p:nvPr/>
            </p:nvSpPr>
            <p:spPr bwMode="auto">
              <a:xfrm>
                <a:off x="1632" y="1816"/>
                <a:ext cx="72" cy="80"/>
              </a:xfrm>
              <a:custGeom>
                <a:avLst/>
                <a:gdLst>
                  <a:gd name="T0" fmla="*/ 72 w 72"/>
                  <a:gd name="T1" fmla="*/ 56 h 80"/>
                  <a:gd name="T2" fmla="*/ 24 w 72"/>
                  <a:gd name="T3" fmla="*/ 0 h 80"/>
                  <a:gd name="T4" fmla="*/ 0 w 72"/>
                  <a:gd name="T5" fmla="*/ 24 h 80"/>
                  <a:gd name="T6" fmla="*/ 48 w 72"/>
                  <a:gd name="T7" fmla="*/ 80 h 80"/>
                  <a:gd name="T8" fmla="*/ 72 w 72"/>
                  <a:gd name="T9" fmla="*/ 56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80"/>
                  <a:gd name="T17" fmla="*/ 72 w 72"/>
                  <a:gd name="T18" fmla="*/ 80 h 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80">
                    <a:moveTo>
                      <a:pt x="72" y="56"/>
                    </a:moveTo>
                    <a:lnTo>
                      <a:pt x="24" y="0"/>
                    </a:lnTo>
                    <a:lnTo>
                      <a:pt x="0" y="24"/>
                    </a:lnTo>
                    <a:lnTo>
                      <a:pt x="48" y="80"/>
                    </a:lnTo>
                    <a:lnTo>
                      <a:pt x="72" y="56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4" name="Freeform 112"/>
              <p:cNvSpPr>
                <a:spLocks/>
              </p:cNvSpPr>
              <p:nvPr/>
            </p:nvSpPr>
            <p:spPr bwMode="auto">
              <a:xfrm>
                <a:off x="1528" y="1712"/>
                <a:ext cx="72" cy="80"/>
              </a:xfrm>
              <a:custGeom>
                <a:avLst/>
                <a:gdLst>
                  <a:gd name="T0" fmla="*/ 72 w 72"/>
                  <a:gd name="T1" fmla="*/ 56 h 80"/>
                  <a:gd name="T2" fmla="*/ 24 w 72"/>
                  <a:gd name="T3" fmla="*/ 0 h 80"/>
                  <a:gd name="T4" fmla="*/ 0 w 72"/>
                  <a:gd name="T5" fmla="*/ 24 h 80"/>
                  <a:gd name="T6" fmla="*/ 48 w 72"/>
                  <a:gd name="T7" fmla="*/ 80 h 80"/>
                  <a:gd name="T8" fmla="*/ 72 w 72"/>
                  <a:gd name="T9" fmla="*/ 56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80"/>
                  <a:gd name="T17" fmla="*/ 72 w 72"/>
                  <a:gd name="T18" fmla="*/ 80 h 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80">
                    <a:moveTo>
                      <a:pt x="72" y="56"/>
                    </a:moveTo>
                    <a:lnTo>
                      <a:pt x="24" y="0"/>
                    </a:lnTo>
                    <a:lnTo>
                      <a:pt x="0" y="24"/>
                    </a:lnTo>
                    <a:lnTo>
                      <a:pt x="48" y="80"/>
                    </a:lnTo>
                    <a:lnTo>
                      <a:pt x="72" y="56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5" name="Freeform 113"/>
              <p:cNvSpPr>
                <a:spLocks/>
              </p:cNvSpPr>
              <p:nvPr/>
            </p:nvSpPr>
            <p:spPr bwMode="auto">
              <a:xfrm>
                <a:off x="1432" y="1608"/>
                <a:ext cx="72" cy="80"/>
              </a:xfrm>
              <a:custGeom>
                <a:avLst/>
                <a:gdLst>
                  <a:gd name="T0" fmla="*/ 72 w 72"/>
                  <a:gd name="T1" fmla="*/ 56 h 80"/>
                  <a:gd name="T2" fmla="*/ 24 w 72"/>
                  <a:gd name="T3" fmla="*/ 0 h 80"/>
                  <a:gd name="T4" fmla="*/ 0 w 72"/>
                  <a:gd name="T5" fmla="*/ 24 h 80"/>
                  <a:gd name="T6" fmla="*/ 48 w 72"/>
                  <a:gd name="T7" fmla="*/ 80 h 80"/>
                  <a:gd name="T8" fmla="*/ 72 w 72"/>
                  <a:gd name="T9" fmla="*/ 56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80"/>
                  <a:gd name="T17" fmla="*/ 72 w 72"/>
                  <a:gd name="T18" fmla="*/ 80 h 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80">
                    <a:moveTo>
                      <a:pt x="72" y="56"/>
                    </a:moveTo>
                    <a:lnTo>
                      <a:pt x="24" y="0"/>
                    </a:lnTo>
                    <a:lnTo>
                      <a:pt x="0" y="24"/>
                    </a:lnTo>
                    <a:lnTo>
                      <a:pt x="48" y="80"/>
                    </a:lnTo>
                    <a:lnTo>
                      <a:pt x="72" y="56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6" name="Freeform 114"/>
              <p:cNvSpPr>
                <a:spLocks/>
              </p:cNvSpPr>
              <p:nvPr/>
            </p:nvSpPr>
            <p:spPr bwMode="auto">
              <a:xfrm>
                <a:off x="1376" y="1544"/>
                <a:ext cx="32" cy="32"/>
              </a:xfrm>
              <a:custGeom>
                <a:avLst/>
                <a:gdLst>
                  <a:gd name="T0" fmla="*/ 32 w 32"/>
                  <a:gd name="T1" fmla="*/ 8 h 32"/>
                  <a:gd name="T2" fmla="*/ 24 w 32"/>
                  <a:gd name="T3" fmla="*/ 0 h 32"/>
                  <a:gd name="T4" fmla="*/ 0 w 32"/>
                  <a:gd name="T5" fmla="*/ 24 h 32"/>
                  <a:gd name="T6" fmla="*/ 8 w 32"/>
                  <a:gd name="T7" fmla="*/ 32 h 32"/>
                  <a:gd name="T8" fmla="*/ 32 w 32"/>
                  <a:gd name="T9" fmla="*/ 8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32"/>
                  <a:gd name="T17" fmla="*/ 32 w 32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32">
                    <a:moveTo>
                      <a:pt x="32" y="8"/>
                    </a:moveTo>
                    <a:lnTo>
                      <a:pt x="24" y="0"/>
                    </a:lnTo>
                    <a:lnTo>
                      <a:pt x="0" y="24"/>
                    </a:lnTo>
                    <a:lnTo>
                      <a:pt x="8" y="32"/>
                    </a:lnTo>
                    <a:lnTo>
                      <a:pt x="32" y="8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28" name="Group 129"/>
            <p:cNvGrpSpPr>
              <a:grpSpLocks/>
            </p:cNvGrpSpPr>
            <p:nvPr/>
          </p:nvGrpSpPr>
          <p:grpSpPr bwMode="auto">
            <a:xfrm>
              <a:off x="1368" y="1200"/>
              <a:ext cx="680" cy="1480"/>
              <a:chOff x="1368" y="1200"/>
              <a:chExt cx="680" cy="1480"/>
            </a:xfrm>
          </p:grpSpPr>
          <p:sp>
            <p:nvSpPr>
              <p:cNvPr id="13385" name="Freeform 116"/>
              <p:cNvSpPr>
                <a:spLocks/>
              </p:cNvSpPr>
              <p:nvPr/>
            </p:nvSpPr>
            <p:spPr bwMode="auto">
              <a:xfrm>
                <a:off x="1368" y="2568"/>
                <a:ext cx="80" cy="112"/>
              </a:xfrm>
              <a:custGeom>
                <a:avLst/>
                <a:gdLst>
                  <a:gd name="T0" fmla="*/ 0 w 80"/>
                  <a:gd name="T1" fmla="*/ 112 h 112"/>
                  <a:gd name="T2" fmla="*/ 8 w 80"/>
                  <a:gd name="T3" fmla="*/ 0 h 112"/>
                  <a:gd name="T4" fmla="*/ 32 w 80"/>
                  <a:gd name="T5" fmla="*/ 48 h 112"/>
                  <a:gd name="T6" fmla="*/ 80 w 80"/>
                  <a:gd name="T7" fmla="*/ 32 h 112"/>
                  <a:gd name="T8" fmla="*/ 0 w 80"/>
                  <a:gd name="T9" fmla="*/ 112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"/>
                  <a:gd name="T16" fmla="*/ 0 h 112"/>
                  <a:gd name="T17" fmla="*/ 80 w 80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" h="112">
                    <a:moveTo>
                      <a:pt x="0" y="112"/>
                    </a:moveTo>
                    <a:lnTo>
                      <a:pt x="8" y="0"/>
                    </a:lnTo>
                    <a:lnTo>
                      <a:pt x="32" y="48"/>
                    </a:lnTo>
                    <a:lnTo>
                      <a:pt x="80" y="32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rgbClr val="663300"/>
              </a:solidFill>
              <a:ln w="12700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6" name="Freeform 117"/>
              <p:cNvSpPr>
                <a:spLocks/>
              </p:cNvSpPr>
              <p:nvPr/>
            </p:nvSpPr>
            <p:spPr bwMode="auto">
              <a:xfrm>
                <a:off x="1968" y="1200"/>
                <a:ext cx="80" cy="112"/>
              </a:xfrm>
              <a:custGeom>
                <a:avLst/>
                <a:gdLst>
                  <a:gd name="T0" fmla="*/ 80 w 80"/>
                  <a:gd name="T1" fmla="*/ 0 h 112"/>
                  <a:gd name="T2" fmla="*/ 72 w 80"/>
                  <a:gd name="T3" fmla="*/ 112 h 112"/>
                  <a:gd name="T4" fmla="*/ 48 w 80"/>
                  <a:gd name="T5" fmla="*/ 64 h 112"/>
                  <a:gd name="T6" fmla="*/ 0 w 80"/>
                  <a:gd name="T7" fmla="*/ 80 h 112"/>
                  <a:gd name="T8" fmla="*/ 80 w 80"/>
                  <a:gd name="T9" fmla="*/ 0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"/>
                  <a:gd name="T16" fmla="*/ 0 h 112"/>
                  <a:gd name="T17" fmla="*/ 80 w 80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" h="112">
                    <a:moveTo>
                      <a:pt x="80" y="0"/>
                    </a:moveTo>
                    <a:lnTo>
                      <a:pt x="72" y="112"/>
                    </a:lnTo>
                    <a:lnTo>
                      <a:pt x="48" y="64"/>
                    </a:lnTo>
                    <a:lnTo>
                      <a:pt x="0" y="80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663300"/>
              </a:solidFill>
              <a:ln w="12700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7" name="Freeform 118"/>
              <p:cNvSpPr>
                <a:spLocks/>
              </p:cNvSpPr>
              <p:nvPr/>
            </p:nvSpPr>
            <p:spPr bwMode="auto">
              <a:xfrm>
                <a:off x="1392" y="2544"/>
                <a:ext cx="56" cy="88"/>
              </a:xfrm>
              <a:custGeom>
                <a:avLst/>
                <a:gdLst>
                  <a:gd name="T0" fmla="*/ 0 w 56"/>
                  <a:gd name="T1" fmla="*/ 64 h 88"/>
                  <a:gd name="T2" fmla="*/ 32 w 56"/>
                  <a:gd name="T3" fmla="*/ 0 h 88"/>
                  <a:gd name="T4" fmla="*/ 56 w 56"/>
                  <a:gd name="T5" fmla="*/ 24 h 88"/>
                  <a:gd name="T6" fmla="*/ 24 w 56"/>
                  <a:gd name="T7" fmla="*/ 88 h 88"/>
                  <a:gd name="T8" fmla="*/ 0 w 56"/>
                  <a:gd name="T9" fmla="*/ 64 h 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6"/>
                  <a:gd name="T16" fmla="*/ 0 h 88"/>
                  <a:gd name="T17" fmla="*/ 56 w 56"/>
                  <a:gd name="T18" fmla="*/ 88 h 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6" h="88">
                    <a:moveTo>
                      <a:pt x="0" y="64"/>
                    </a:moveTo>
                    <a:lnTo>
                      <a:pt x="32" y="0"/>
                    </a:lnTo>
                    <a:lnTo>
                      <a:pt x="56" y="24"/>
                    </a:lnTo>
                    <a:lnTo>
                      <a:pt x="24" y="88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8" name="Freeform 119"/>
              <p:cNvSpPr>
                <a:spLocks/>
              </p:cNvSpPr>
              <p:nvPr/>
            </p:nvSpPr>
            <p:spPr bwMode="auto">
              <a:xfrm>
                <a:off x="1448" y="2408"/>
                <a:ext cx="56" cy="96"/>
              </a:xfrm>
              <a:custGeom>
                <a:avLst/>
                <a:gdLst>
                  <a:gd name="T0" fmla="*/ 0 w 56"/>
                  <a:gd name="T1" fmla="*/ 72 h 96"/>
                  <a:gd name="T2" fmla="*/ 32 w 56"/>
                  <a:gd name="T3" fmla="*/ 0 h 96"/>
                  <a:gd name="T4" fmla="*/ 56 w 56"/>
                  <a:gd name="T5" fmla="*/ 24 h 96"/>
                  <a:gd name="T6" fmla="*/ 24 w 56"/>
                  <a:gd name="T7" fmla="*/ 96 h 96"/>
                  <a:gd name="T8" fmla="*/ 0 w 56"/>
                  <a:gd name="T9" fmla="*/ 72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6"/>
                  <a:gd name="T16" fmla="*/ 0 h 96"/>
                  <a:gd name="T17" fmla="*/ 56 w 56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6" h="96">
                    <a:moveTo>
                      <a:pt x="0" y="72"/>
                    </a:moveTo>
                    <a:lnTo>
                      <a:pt x="32" y="0"/>
                    </a:lnTo>
                    <a:lnTo>
                      <a:pt x="56" y="24"/>
                    </a:lnTo>
                    <a:lnTo>
                      <a:pt x="24" y="96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9" name="Freeform 120"/>
              <p:cNvSpPr>
                <a:spLocks/>
              </p:cNvSpPr>
              <p:nvPr/>
            </p:nvSpPr>
            <p:spPr bwMode="auto">
              <a:xfrm>
                <a:off x="1512" y="2280"/>
                <a:ext cx="56" cy="88"/>
              </a:xfrm>
              <a:custGeom>
                <a:avLst/>
                <a:gdLst>
                  <a:gd name="T0" fmla="*/ 0 w 56"/>
                  <a:gd name="T1" fmla="*/ 64 h 88"/>
                  <a:gd name="T2" fmla="*/ 32 w 56"/>
                  <a:gd name="T3" fmla="*/ 0 h 88"/>
                  <a:gd name="T4" fmla="*/ 56 w 56"/>
                  <a:gd name="T5" fmla="*/ 24 h 88"/>
                  <a:gd name="T6" fmla="*/ 24 w 56"/>
                  <a:gd name="T7" fmla="*/ 88 h 88"/>
                  <a:gd name="T8" fmla="*/ 0 w 56"/>
                  <a:gd name="T9" fmla="*/ 64 h 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6"/>
                  <a:gd name="T16" fmla="*/ 0 h 88"/>
                  <a:gd name="T17" fmla="*/ 56 w 56"/>
                  <a:gd name="T18" fmla="*/ 88 h 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6" h="88">
                    <a:moveTo>
                      <a:pt x="0" y="64"/>
                    </a:moveTo>
                    <a:lnTo>
                      <a:pt x="32" y="0"/>
                    </a:lnTo>
                    <a:lnTo>
                      <a:pt x="56" y="24"/>
                    </a:lnTo>
                    <a:lnTo>
                      <a:pt x="24" y="88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0" name="Freeform 121"/>
              <p:cNvSpPr>
                <a:spLocks/>
              </p:cNvSpPr>
              <p:nvPr/>
            </p:nvSpPr>
            <p:spPr bwMode="auto">
              <a:xfrm>
                <a:off x="1568" y="2152"/>
                <a:ext cx="56" cy="88"/>
              </a:xfrm>
              <a:custGeom>
                <a:avLst/>
                <a:gdLst>
                  <a:gd name="T0" fmla="*/ 0 w 56"/>
                  <a:gd name="T1" fmla="*/ 64 h 88"/>
                  <a:gd name="T2" fmla="*/ 32 w 56"/>
                  <a:gd name="T3" fmla="*/ 0 h 88"/>
                  <a:gd name="T4" fmla="*/ 56 w 56"/>
                  <a:gd name="T5" fmla="*/ 24 h 88"/>
                  <a:gd name="T6" fmla="*/ 24 w 56"/>
                  <a:gd name="T7" fmla="*/ 88 h 88"/>
                  <a:gd name="T8" fmla="*/ 0 w 56"/>
                  <a:gd name="T9" fmla="*/ 64 h 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6"/>
                  <a:gd name="T16" fmla="*/ 0 h 88"/>
                  <a:gd name="T17" fmla="*/ 56 w 56"/>
                  <a:gd name="T18" fmla="*/ 88 h 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6" h="88">
                    <a:moveTo>
                      <a:pt x="0" y="64"/>
                    </a:moveTo>
                    <a:lnTo>
                      <a:pt x="32" y="0"/>
                    </a:lnTo>
                    <a:lnTo>
                      <a:pt x="56" y="24"/>
                    </a:lnTo>
                    <a:lnTo>
                      <a:pt x="24" y="88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1" name="Freeform 122"/>
              <p:cNvSpPr>
                <a:spLocks/>
              </p:cNvSpPr>
              <p:nvPr/>
            </p:nvSpPr>
            <p:spPr bwMode="auto">
              <a:xfrm>
                <a:off x="1632" y="2016"/>
                <a:ext cx="56" cy="96"/>
              </a:xfrm>
              <a:custGeom>
                <a:avLst/>
                <a:gdLst>
                  <a:gd name="T0" fmla="*/ 0 w 56"/>
                  <a:gd name="T1" fmla="*/ 72 h 96"/>
                  <a:gd name="T2" fmla="*/ 32 w 56"/>
                  <a:gd name="T3" fmla="*/ 0 h 96"/>
                  <a:gd name="T4" fmla="*/ 56 w 56"/>
                  <a:gd name="T5" fmla="*/ 24 h 96"/>
                  <a:gd name="T6" fmla="*/ 24 w 56"/>
                  <a:gd name="T7" fmla="*/ 96 h 96"/>
                  <a:gd name="T8" fmla="*/ 0 w 56"/>
                  <a:gd name="T9" fmla="*/ 72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6"/>
                  <a:gd name="T16" fmla="*/ 0 h 96"/>
                  <a:gd name="T17" fmla="*/ 56 w 56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6" h="96">
                    <a:moveTo>
                      <a:pt x="0" y="72"/>
                    </a:moveTo>
                    <a:lnTo>
                      <a:pt x="32" y="0"/>
                    </a:lnTo>
                    <a:lnTo>
                      <a:pt x="56" y="24"/>
                    </a:lnTo>
                    <a:lnTo>
                      <a:pt x="24" y="96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2" name="Freeform 123"/>
              <p:cNvSpPr>
                <a:spLocks/>
              </p:cNvSpPr>
              <p:nvPr/>
            </p:nvSpPr>
            <p:spPr bwMode="auto">
              <a:xfrm>
                <a:off x="1688" y="1888"/>
                <a:ext cx="56" cy="88"/>
              </a:xfrm>
              <a:custGeom>
                <a:avLst/>
                <a:gdLst>
                  <a:gd name="T0" fmla="*/ 0 w 56"/>
                  <a:gd name="T1" fmla="*/ 64 h 88"/>
                  <a:gd name="T2" fmla="*/ 32 w 56"/>
                  <a:gd name="T3" fmla="*/ 0 h 88"/>
                  <a:gd name="T4" fmla="*/ 56 w 56"/>
                  <a:gd name="T5" fmla="*/ 24 h 88"/>
                  <a:gd name="T6" fmla="*/ 24 w 56"/>
                  <a:gd name="T7" fmla="*/ 88 h 88"/>
                  <a:gd name="T8" fmla="*/ 0 w 56"/>
                  <a:gd name="T9" fmla="*/ 64 h 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6"/>
                  <a:gd name="T16" fmla="*/ 0 h 88"/>
                  <a:gd name="T17" fmla="*/ 56 w 56"/>
                  <a:gd name="T18" fmla="*/ 88 h 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6" h="88">
                    <a:moveTo>
                      <a:pt x="0" y="64"/>
                    </a:moveTo>
                    <a:lnTo>
                      <a:pt x="32" y="0"/>
                    </a:lnTo>
                    <a:lnTo>
                      <a:pt x="56" y="24"/>
                    </a:lnTo>
                    <a:lnTo>
                      <a:pt x="24" y="88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3" name="Freeform 124"/>
              <p:cNvSpPr>
                <a:spLocks/>
              </p:cNvSpPr>
              <p:nvPr/>
            </p:nvSpPr>
            <p:spPr bwMode="auto">
              <a:xfrm>
                <a:off x="1752" y="1760"/>
                <a:ext cx="48" cy="88"/>
              </a:xfrm>
              <a:custGeom>
                <a:avLst/>
                <a:gdLst>
                  <a:gd name="T0" fmla="*/ 0 w 48"/>
                  <a:gd name="T1" fmla="*/ 64 h 88"/>
                  <a:gd name="T2" fmla="*/ 24 w 48"/>
                  <a:gd name="T3" fmla="*/ 0 h 88"/>
                  <a:gd name="T4" fmla="*/ 48 w 48"/>
                  <a:gd name="T5" fmla="*/ 24 h 88"/>
                  <a:gd name="T6" fmla="*/ 24 w 48"/>
                  <a:gd name="T7" fmla="*/ 88 h 88"/>
                  <a:gd name="T8" fmla="*/ 0 w 48"/>
                  <a:gd name="T9" fmla="*/ 64 h 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88"/>
                  <a:gd name="T17" fmla="*/ 48 w 48"/>
                  <a:gd name="T18" fmla="*/ 88 h 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88">
                    <a:moveTo>
                      <a:pt x="0" y="64"/>
                    </a:moveTo>
                    <a:lnTo>
                      <a:pt x="24" y="0"/>
                    </a:lnTo>
                    <a:lnTo>
                      <a:pt x="48" y="24"/>
                    </a:lnTo>
                    <a:lnTo>
                      <a:pt x="24" y="88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4" name="Freeform 125"/>
              <p:cNvSpPr>
                <a:spLocks/>
              </p:cNvSpPr>
              <p:nvPr/>
            </p:nvSpPr>
            <p:spPr bwMode="auto">
              <a:xfrm>
                <a:off x="1808" y="1624"/>
                <a:ext cx="56" cy="88"/>
              </a:xfrm>
              <a:custGeom>
                <a:avLst/>
                <a:gdLst>
                  <a:gd name="T0" fmla="*/ 0 w 56"/>
                  <a:gd name="T1" fmla="*/ 64 h 88"/>
                  <a:gd name="T2" fmla="*/ 32 w 56"/>
                  <a:gd name="T3" fmla="*/ 0 h 88"/>
                  <a:gd name="T4" fmla="*/ 56 w 56"/>
                  <a:gd name="T5" fmla="*/ 24 h 88"/>
                  <a:gd name="T6" fmla="*/ 24 w 56"/>
                  <a:gd name="T7" fmla="*/ 88 h 88"/>
                  <a:gd name="T8" fmla="*/ 0 w 56"/>
                  <a:gd name="T9" fmla="*/ 64 h 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6"/>
                  <a:gd name="T16" fmla="*/ 0 h 88"/>
                  <a:gd name="T17" fmla="*/ 56 w 56"/>
                  <a:gd name="T18" fmla="*/ 88 h 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6" h="88">
                    <a:moveTo>
                      <a:pt x="0" y="64"/>
                    </a:moveTo>
                    <a:lnTo>
                      <a:pt x="32" y="0"/>
                    </a:lnTo>
                    <a:lnTo>
                      <a:pt x="56" y="24"/>
                    </a:lnTo>
                    <a:lnTo>
                      <a:pt x="24" y="88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5" name="Freeform 126"/>
              <p:cNvSpPr>
                <a:spLocks/>
              </p:cNvSpPr>
              <p:nvPr/>
            </p:nvSpPr>
            <p:spPr bwMode="auto">
              <a:xfrm>
                <a:off x="1872" y="1496"/>
                <a:ext cx="48" cy="88"/>
              </a:xfrm>
              <a:custGeom>
                <a:avLst/>
                <a:gdLst>
                  <a:gd name="T0" fmla="*/ 0 w 48"/>
                  <a:gd name="T1" fmla="*/ 64 h 88"/>
                  <a:gd name="T2" fmla="*/ 24 w 48"/>
                  <a:gd name="T3" fmla="*/ 0 h 88"/>
                  <a:gd name="T4" fmla="*/ 48 w 48"/>
                  <a:gd name="T5" fmla="*/ 24 h 88"/>
                  <a:gd name="T6" fmla="*/ 24 w 48"/>
                  <a:gd name="T7" fmla="*/ 88 h 88"/>
                  <a:gd name="T8" fmla="*/ 0 w 48"/>
                  <a:gd name="T9" fmla="*/ 64 h 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88"/>
                  <a:gd name="T17" fmla="*/ 48 w 48"/>
                  <a:gd name="T18" fmla="*/ 88 h 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88">
                    <a:moveTo>
                      <a:pt x="0" y="64"/>
                    </a:moveTo>
                    <a:lnTo>
                      <a:pt x="24" y="0"/>
                    </a:lnTo>
                    <a:lnTo>
                      <a:pt x="48" y="24"/>
                    </a:lnTo>
                    <a:lnTo>
                      <a:pt x="24" y="88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6" name="Freeform 127"/>
              <p:cNvSpPr>
                <a:spLocks/>
              </p:cNvSpPr>
              <p:nvPr/>
            </p:nvSpPr>
            <p:spPr bwMode="auto">
              <a:xfrm>
                <a:off x="1928" y="1360"/>
                <a:ext cx="56" cy="96"/>
              </a:xfrm>
              <a:custGeom>
                <a:avLst/>
                <a:gdLst>
                  <a:gd name="T0" fmla="*/ 0 w 56"/>
                  <a:gd name="T1" fmla="*/ 72 h 96"/>
                  <a:gd name="T2" fmla="*/ 32 w 56"/>
                  <a:gd name="T3" fmla="*/ 0 h 96"/>
                  <a:gd name="T4" fmla="*/ 56 w 56"/>
                  <a:gd name="T5" fmla="*/ 24 h 96"/>
                  <a:gd name="T6" fmla="*/ 24 w 56"/>
                  <a:gd name="T7" fmla="*/ 96 h 96"/>
                  <a:gd name="T8" fmla="*/ 0 w 56"/>
                  <a:gd name="T9" fmla="*/ 72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6"/>
                  <a:gd name="T16" fmla="*/ 0 h 96"/>
                  <a:gd name="T17" fmla="*/ 56 w 56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6" h="96">
                    <a:moveTo>
                      <a:pt x="0" y="72"/>
                    </a:moveTo>
                    <a:lnTo>
                      <a:pt x="32" y="0"/>
                    </a:lnTo>
                    <a:lnTo>
                      <a:pt x="56" y="24"/>
                    </a:lnTo>
                    <a:lnTo>
                      <a:pt x="24" y="96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7" name="Freeform 128"/>
              <p:cNvSpPr>
                <a:spLocks/>
              </p:cNvSpPr>
              <p:nvPr/>
            </p:nvSpPr>
            <p:spPr bwMode="auto">
              <a:xfrm>
                <a:off x="1992" y="1256"/>
                <a:ext cx="40" cy="64"/>
              </a:xfrm>
              <a:custGeom>
                <a:avLst/>
                <a:gdLst>
                  <a:gd name="T0" fmla="*/ 0 w 40"/>
                  <a:gd name="T1" fmla="*/ 40 h 64"/>
                  <a:gd name="T2" fmla="*/ 16 w 40"/>
                  <a:gd name="T3" fmla="*/ 0 h 64"/>
                  <a:gd name="T4" fmla="*/ 40 w 40"/>
                  <a:gd name="T5" fmla="*/ 24 h 64"/>
                  <a:gd name="T6" fmla="*/ 24 w 40"/>
                  <a:gd name="T7" fmla="*/ 64 h 64"/>
                  <a:gd name="T8" fmla="*/ 0 w 40"/>
                  <a:gd name="T9" fmla="*/ 40 h 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"/>
                  <a:gd name="T16" fmla="*/ 0 h 64"/>
                  <a:gd name="T17" fmla="*/ 40 w 40"/>
                  <a:gd name="T18" fmla="*/ 64 h 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" h="64">
                    <a:moveTo>
                      <a:pt x="0" y="40"/>
                    </a:moveTo>
                    <a:lnTo>
                      <a:pt x="16" y="0"/>
                    </a:lnTo>
                    <a:lnTo>
                      <a:pt x="40" y="24"/>
                    </a:lnTo>
                    <a:lnTo>
                      <a:pt x="24" y="64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29" name="Group 154"/>
            <p:cNvGrpSpPr>
              <a:grpSpLocks/>
            </p:cNvGrpSpPr>
            <p:nvPr/>
          </p:nvGrpSpPr>
          <p:grpSpPr bwMode="auto">
            <a:xfrm>
              <a:off x="392" y="1272"/>
              <a:ext cx="952" cy="1416"/>
              <a:chOff x="392" y="1272"/>
              <a:chExt cx="952" cy="1416"/>
            </a:xfrm>
          </p:grpSpPr>
          <p:sp>
            <p:nvSpPr>
              <p:cNvPr id="13372" name="Freeform 141"/>
              <p:cNvSpPr>
                <a:spLocks/>
              </p:cNvSpPr>
              <p:nvPr/>
            </p:nvSpPr>
            <p:spPr bwMode="auto">
              <a:xfrm>
                <a:off x="392" y="1272"/>
                <a:ext cx="88" cy="112"/>
              </a:xfrm>
              <a:custGeom>
                <a:avLst/>
                <a:gdLst>
                  <a:gd name="T0" fmla="*/ 0 w 88"/>
                  <a:gd name="T1" fmla="*/ 0 h 112"/>
                  <a:gd name="T2" fmla="*/ 88 w 88"/>
                  <a:gd name="T3" fmla="*/ 64 h 112"/>
                  <a:gd name="T4" fmla="*/ 40 w 88"/>
                  <a:gd name="T5" fmla="*/ 56 h 112"/>
                  <a:gd name="T6" fmla="*/ 24 w 88"/>
                  <a:gd name="T7" fmla="*/ 112 h 112"/>
                  <a:gd name="T8" fmla="*/ 0 w 88"/>
                  <a:gd name="T9" fmla="*/ 0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8"/>
                  <a:gd name="T16" fmla="*/ 0 h 112"/>
                  <a:gd name="T17" fmla="*/ 88 w 88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8" h="112">
                    <a:moveTo>
                      <a:pt x="0" y="0"/>
                    </a:moveTo>
                    <a:lnTo>
                      <a:pt x="88" y="64"/>
                    </a:lnTo>
                    <a:lnTo>
                      <a:pt x="40" y="56"/>
                    </a:lnTo>
                    <a:lnTo>
                      <a:pt x="24" y="1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3300"/>
              </a:solidFill>
              <a:ln w="12700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3" name="Freeform 142"/>
              <p:cNvSpPr>
                <a:spLocks/>
              </p:cNvSpPr>
              <p:nvPr/>
            </p:nvSpPr>
            <p:spPr bwMode="auto">
              <a:xfrm>
                <a:off x="1256" y="2576"/>
                <a:ext cx="88" cy="112"/>
              </a:xfrm>
              <a:custGeom>
                <a:avLst/>
                <a:gdLst>
                  <a:gd name="T0" fmla="*/ 88 w 88"/>
                  <a:gd name="T1" fmla="*/ 112 h 112"/>
                  <a:gd name="T2" fmla="*/ 0 w 88"/>
                  <a:gd name="T3" fmla="*/ 48 h 112"/>
                  <a:gd name="T4" fmla="*/ 48 w 88"/>
                  <a:gd name="T5" fmla="*/ 56 h 112"/>
                  <a:gd name="T6" fmla="*/ 64 w 88"/>
                  <a:gd name="T7" fmla="*/ 0 h 112"/>
                  <a:gd name="T8" fmla="*/ 88 w 88"/>
                  <a:gd name="T9" fmla="*/ 112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8"/>
                  <a:gd name="T16" fmla="*/ 0 h 112"/>
                  <a:gd name="T17" fmla="*/ 88 w 88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8" h="112">
                    <a:moveTo>
                      <a:pt x="88" y="112"/>
                    </a:moveTo>
                    <a:lnTo>
                      <a:pt x="0" y="48"/>
                    </a:lnTo>
                    <a:lnTo>
                      <a:pt x="48" y="56"/>
                    </a:lnTo>
                    <a:lnTo>
                      <a:pt x="64" y="0"/>
                    </a:lnTo>
                    <a:lnTo>
                      <a:pt x="88" y="112"/>
                    </a:lnTo>
                    <a:close/>
                  </a:path>
                </a:pathLst>
              </a:custGeom>
              <a:solidFill>
                <a:srgbClr val="663300"/>
              </a:solidFill>
              <a:ln w="12700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4" name="Freeform 143"/>
              <p:cNvSpPr>
                <a:spLocks/>
              </p:cNvSpPr>
              <p:nvPr/>
            </p:nvSpPr>
            <p:spPr bwMode="auto">
              <a:xfrm>
                <a:off x="1248" y="2568"/>
                <a:ext cx="64" cy="80"/>
              </a:xfrm>
              <a:custGeom>
                <a:avLst/>
                <a:gdLst>
                  <a:gd name="T0" fmla="*/ 64 w 64"/>
                  <a:gd name="T1" fmla="*/ 56 h 80"/>
                  <a:gd name="T2" fmla="*/ 24 w 64"/>
                  <a:gd name="T3" fmla="*/ 0 h 80"/>
                  <a:gd name="T4" fmla="*/ 0 w 64"/>
                  <a:gd name="T5" fmla="*/ 24 h 80"/>
                  <a:gd name="T6" fmla="*/ 40 w 64"/>
                  <a:gd name="T7" fmla="*/ 80 h 80"/>
                  <a:gd name="T8" fmla="*/ 64 w 64"/>
                  <a:gd name="T9" fmla="*/ 56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80"/>
                  <a:gd name="T17" fmla="*/ 64 w 64"/>
                  <a:gd name="T18" fmla="*/ 80 h 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80">
                    <a:moveTo>
                      <a:pt x="64" y="56"/>
                    </a:moveTo>
                    <a:lnTo>
                      <a:pt x="24" y="0"/>
                    </a:lnTo>
                    <a:lnTo>
                      <a:pt x="0" y="24"/>
                    </a:lnTo>
                    <a:lnTo>
                      <a:pt x="40" y="80"/>
                    </a:lnTo>
                    <a:lnTo>
                      <a:pt x="64" y="56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5" name="Freeform 144"/>
              <p:cNvSpPr>
                <a:spLocks/>
              </p:cNvSpPr>
              <p:nvPr/>
            </p:nvSpPr>
            <p:spPr bwMode="auto">
              <a:xfrm>
                <a:off x="1168" y="2448"/>
                <a:ext cx="64" cy="80"/>
              </a:xfrm>
              <a:custGeom>
                <a:avLst/>
                <a:gdLst>
                  <a:gd name="T0" fmla="*/ 64 w 64"/>
                  <a:gd name="T1" fmla="*/ 56 h 80"/>
                  <a:gd name="T2" fmla="*/ 24 w 64"/>
                  <a:gd name="T3" fmla="*/ 0 h 80"/>
                  <a:gd name="T4" fmla="*/ 0 w 64"/>
                  <a:gd name="T5" fmla="*/ 24 h 80"/>
                  <a:gd name="T6" fmla="*/ 40 w 64"/>
                  <a:gd name="T7" fmla="*/ 80 h 80"/>
                  <a:gd name="T8" fmla="*/ 64 w 64"/>
                  <a:gd name="T9" fmla="*/ 56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80"/>
                  <a:gd name="T17" fmla="*/ 64 w 64"/>
                  <a:gd name="T18" fmla="*/ 80 h 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80">
                    <a:moveTo>
                      <a:pt x="64" y="56"/>
                    </a:moveTo>
                    <a:lnTo>
                      <a:pt x="24" y="0"/>
                    </a:lnTo>
                    <a:lnTo>
                      <a:pt x="0" y="24"/>
                    </a:lnTo>
                    <a:lnTo>
                      <a:pt x="40" y="80"/>
                    </a:lnTo>
                    <a:lnTo>
                      <a:pt x="64" y="56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6" name="Freeform 145"/>
              <p:cNvSpPr>
                <a:spLocks/>
              </p:cNvSpPr>
              <p:nvPr/>
            </p:nvSpPr>
            <p:spPr bwMode="auto">
              <a:xfrm>
                <a:off x="1088" y="2328"/>
                <a:ext cx="64" cy="80"/>
              </a:xfrm>
              <a:custGeom>
                <a:avLst/>
                <a:gdLst>
                  <a:gd name="T0" fmla="*/ 64 w 64"/>
                  <a:gd name="T1" fmla="*/ 56 h 80"/>
                  <a:gd name="T2" fmla="*/ 24 w 64"/>
                  <a:gd name="T3" fmla="*/ 0 h 80"/>
                  <a:gd name="T4" fmla="*/ 0 w 64"/>
                  <a:gd name="T5" fmla="*/ 24 h 80"/>
                  <a:gd name="T6" fmla="*/ 40 w 64"/>
                  <a:gd name="T7" fmla="*/ 80 h 80"/>
                  <a:gd name="T8" fmla="*/ 64 w 64"/>
                  <a:gd name="T9" fmla="*/ 56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80"/>
                  <a:gd name="T17" fmla="*/ 64 w 64"/>
                  <a:gd name="T18" fmla="*/ 80 h 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80">
                    <a:moveTo>
                      <a:pt x="64" y="56"/>
                    </a:moveTo>
                    <a:lnTo>
                      <a:pt x="24" y="0"/>
                    </a:lnTo>
                    <a:lnTo>
                      <a:pt x="0" y="24"/>
                    </a:lnTo>
                    <a:lnTo>
                      <a:pt x="40" y="80"/>
                    </a:lnTo>
                    <a:lnTo>
                      <a:pt x="64" y="56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7" name="Freeform 146"/>
              <p:cNvSpPr>
                <a:spLocks/>
              </p:cNvSpPr>
              <p:nvPr/>
            </p:nvSpPr>
            <p:spPr bwMode="auto">
              <a:xfrm>
                <a:off x="1008" y="2208"/>
                <a:ext cx="64" cy="80"/>
              </a:xfrm>
              <a:custGeom>
                <a:avLst/>
                <a:gdLst>
                  <a:gd name="T0" fmla="*/ 64 w 64"/>
                  <a:gd name="T1" fmla="*/ 56 h 80"/>
                  <a:gd name="T2" fmla="*/ 24 w 64"/>
                  <a:gd name="T3" fmla="*/ 0 h 80"/>
                  <a:gd name="T4" fmla="*/ 0 w 64"/>
                  <a:gd name="T5" fmla="*/ 24 h 80"/>
                  <a:gd name="T6" fmla="*/ 40 w 64"/>
                  <a:gd name="T7" fmla="*/ 80 h 80"/>
                  <a:gd name="T8" fmla="*/ 64 w 64"/>
                  <a:gd name="T9" fmla="*/ 56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80"/>
                  <a:gd name="T17" fmla="*/ 64 w 64"/>
                  <a:gd name="T18" fmla="*/ 80 h 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80">
                    <a:moveTo>
                      <a:pt x="64" y="56"/>
                    </a:moveTo>
                    <a:lnTo>
                      <a:pt x="24" y="0"/>
                    </a:lnTo>
                    <a:lnTo>
                      <a:pt x="0" y="24"/>
                    </a:lnTo>
                    <a:lnTo>
                      <a:pt x="40" y="80"/>
                    </a:lnTo>
                    <a:lnTo>
                      <a:pt x="64" y="56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8" name="Freeform 147"/>
              <p:cNvSpPr>
                <a:spLocks/>
              </p:cNvSpPr>
              <p:nvPr/>
            </p:nvSpPr>
            <p:spPr bwMode="auto">
              <a:xfrm>
                <a:off x="928" y="2088"/>
                <a:ext cx="64" cy="80"/>
              </a:xfrm>
              <a:custGeom>
                <a:avLst/>
                <a:gdLst>
                  <a:gd name="T0" fmla="*/ 64 w 64"/>
                  <a:gd name="T1" fmla="*/ 56 h 80"/>
                  <a:gd name="T2" fmla="*/ 24 w 64"/>
                  <a:gd name="T3" fmla="*/ 0 h 80"/>
                  <a:gd name="T4" fmla="*/ 0 w 64"/>
                  <a:gd name="T5" fmla="*/ 24 h 80"/>
                  <a:gd name="T6" fmla="*/ 40 w 64"/>
                  <a:gd name="T7" fmla="*/ 80 h 80"/>
                  <a:gd name="T8" fmla="*/ 64 w 64"/>
                  <a:gd name="T9" fmla="*/ 56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80"/>
                  <a:gd name="T17" fmla="*/ 64 w 64"/>
                  <a:gd name="T18" fmla="*/ 80 h 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80">
                    <a:moveTo>
                      <a:pt x="64" y="56"/>
                    </a:moveTo>
                    <a:lnTo>
                      <a:pt x="24" y="0"/>
                    </a:lnTo>
                    <a:lnTo>
                      <a:pt x="0" y="24"/>
                    </a:lnTo>
                    <a:lnTo>
                      <a:pt x="40" y="80"/>
                    </a:lnTo>
                    <a:lnTo>
                      <a:pt x="64" y="56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9" name="Freeform 148"/>
              <p:cNvSpPr>
                <a:spLocks/>
              </p:cNvSpPr>
              <p:nvPr/>
            </p:nvSpPr>
            <p:spPr bwMode="auto">
              <a:xfrm>
                <a:off x="848" y="1968"/>
                <a:ext cx="64" cy="80"/>
              </a:xfrm>
              <a:custGeom>
                <a:avLst/>
                <a:gdLst>
                  <a:gd name="T0" fmla="*/ 64 w 64"/>
                  <a:gd name="T1" fmla="*/ 56 h 80"/>
                  <a:gd name="T2" fmla="*/ 24 w 64"/>
                  <a:gd name="T3" fmla="*/ 0 h 80"/>
                  <a:gd name="T4" fmla="*/ 0 w 64"/>
                  <a:gd name="T5" fmla="*/ 24 h 80"/>
                  <a:gd name="T6" fmla="*/ 40 w 64"/>
                  <a:gd name="T7" fmla="*/ 80 h 80"/>
                  <a:gd name="T8" fmla="*/ 64 w 64"/>
                  <a:gd name="T9" fmla="*/ 56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80"/>
                  <a:gd name="T17" fmla="*/ 64 w 64"/>
                  <a:gd name="T18" fmla="*/ 80 h 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80">
                    <a:moveTo>
                      <a:pt x="64" y="56"/>
                    </a:moveTo>
                    <a:lnTo>
                      <a:pt x="24" y="0"/>
                    </a:lnTo>
                    <a:lnTo>
                      <a:pt x="0" y="24"/>
                    </a:lnTo>
                    <a:lnTo>
                      <a:pt x="40" y="80"/>
                    </a:lnTo>
                    <a:lnTo>
                      <a:pt x="64" y="56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0" name="Freeform 149"/>
              <p:cNvSpPr>
                <a:spLocks/>
              </p:cNvSpPr>
              <p:nvPr/>
            </p:nvSpPr>
            <p:spPr bwMode="auto">
              <a:xfrm>
                <a:off x="768" y="1848"/>
                <a:ext cx="64" cy="80"/>
              </a:xfrm>
              <a:custGeom>
                <a:avLst/>
                <a:gdLst>
                  <a:gd name="T0" fmla="*/ 64 w 64"/>
                  <a:gd name="T1" fmla="*/ 56 h 80"/>
                  <a:gd name="T2" fmla="*/ 24 w 64"/>
                  <a:gd name="T3" fmla="*/ 0 h 80"/>
                  <a:gd name="T4" fmla="*/ 0 w 64"/>
                  <a:gd name="T5" fmla="*/ 24 h 80"/>
                  <a:gd name="T6" fmla="*/ 40 w 64"/>
                  <a:gd name="T7" fmla="*/ 80 h 80"/>
                  <a:gd name="T8" fmla="*/ 64 w 64"/>
                  <a:gd name="T9" fmla="*/ 56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80"/>
                  <a:gd name="T17" fmla="*/ 64 w 64"/>
                  <a:gd name="T18" fmla="*/ 80 h 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80">
                    <a:moveTo>
                      <a:pt x="64" y="56"/>
                    </a:moveTo>
                    <a:lnTo>
                      <a:pt x="24" y="0"/>
                    </a:lnTo>
                    <a:lnTo>
                      <a:pt x="0" y="24"/>
                    </a:lnTo>
                    <a:lnTo>
                      <a:pt x="40" y="80"/>
                    </a:lnTo>
                    <a:lnTo>
                      <a:pt x="64" y="56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1" name="Freeform 150"/>
              <p:cNvSpPr>
                <a:spLocks/>
              </p:cNvSpPr>
              <p:nvPr/>
            </p:nvSpPr>
            <p:spPr bwMode="auto">
              <a:xfrm>
                <a:off x="688" y="1728"/>
                <a:ext cx="64" cy="80"/>
              </a:xfrm>
              <a:custGeom>
                <a:avLst/>
                <a:gdLst>
                  <a:gd name="T0" fmla="*/ 64 w 64"/>
                  <a:gd name="T1" fmla="*/ 56 h 80"/>
                  <a:gd name="T2" fmla="*/ 24 w 64"/>
                  <a:gd name="T3" fmla="*/ 0 h 80"/>
                  <a:gd name="T4" fmla="*/ 0 w 64"/>
                  <a:gd name="T5" fmla="*/ 24 h 80"/>
                  <a:gd name="T6" fmla="*/ 40 w 64"/>
                  <a:gd name="T7" fmla="*/ 80 h 80"/>
                  <a:gd name="T8" fmla="*/ 64 w 64"/>
                  <a:gd name="T9" fmla="*/ 56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80"/>
                  <a:gd name="T17" fmla="*/ 64 w 64"/>
                  <a:gd name="T18" fmla="*/ 80 h 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80">
                    <a:moveTo>
                      <a:pt x="64" y="56"/>
                    </a:moveTo>
                    <a:lnTo>
                      <a:pt x="24" y="0"/>
                    </a:lnTo>
                    <a:lnTo>
                      <a:pt x="0" y="24"/>
                    </a:lnTo>
                    <a:lnTo>
                      <a:pt x="40" y="80"/>
                    </a:lnTo>
                    <a:lnTo>
                      <a:pt x="64" y="56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2" name="Freeform 151"/>
              <p:cNvSpPr>
                <a:spLocks/>
              </p:cNvSpPr>
              <p:nvPr/>
            </p:nvSpPr>
            <p:spPr bwMode="auto">
              <a:xfrm>
                <a:off x="608" y="1608"/>
                <a:ext cx="64" cy="80"/>
              </a:xfrm>
              <a:custGeom>
                <a:avLst/>
                <a:gdLst>
                  <a:gd name="T0" fmla="*/ 64 w 64"/>
                  <a:gd name="T1" fmla="*/ 56 h 80"/>
                  <a:gd name="T2" fmla="*/ 24 w 64"/>
                  <a:gd name="T3" fmla="*/ 0 h 80"/>
                  <a:gd name="T4" fmla="*/ 0 w 64"/>
                  <a:gd name="T5" fmla="*/ 24 h 80"/>
                  <a:gd name="T6" fmla="*/ 40 w 64"/>
                  <a:gd name="T7" fmla="*/ 80 h 80"/>
                  <a:gd name="T8" fmla="*/ 64 w 64"/>
                  <a:gd name="T9" fmla="*/ 56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80"/>
                  <a:gd name="T17" fmla="*/ 64 w 64"/>
                  <a:gd name="T18" fmla="*/ 80 h 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80">
                    <a:moveTo>
                      <a:pt x="64" y="56"/>
                    </a:moveTo>
                    <a:lnTo>
                      <a:pt x="24" y="0"/>
                    </a:lnTo>
                    <a:lnTo>
                      <a:pt x="0" y="24"/>
                    </a:lnTo>
                    <a:lnTo>
                      <a:pt x="40" y="80"/>
                    </a:lnTo>
                    <a:lnTo>
                      <a:pt x="64" y="56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3" name="Freeform 152"/>
              <p:cNvSpPr>
                <a:spLocks/>
              </p:cNvSpPr>
              <p:nvPr/>
            </p:nvSpPr>
            <p:spPr bwMode="auto">
              <a:xfrm>
                <a:off x="528" y="1488"/>
                <a:ext cx="64" cy="80"/>
              </a:xfrm>
              <a:custGeom>
                <a:avLst/>
                <a:gdLst>
                  <a:gd name="T0" fmla="*/ 64 w 64"/>
                  <a:gd name="T1" fmla="*/ 56 h 80"/>
                  <a:gd name="T2" fmla="*/ 24 w 64"/>
                  <a:gd name="T3" fmla="*/ 0 h 80"/>
                  <a:gd name="T4" fmla="*/ 0 w 64"/>
                  <a:gd name="T5" fmla="*/ 24 h 80"/>
                  <a:gd name="T6" fmla="*/ 40 w 64"/>
                  <a:gd name="T7" fmla="*/ 80 h 80"/>
                  <a:gd name="T8" fmla="*/ 64 w 64"/>
                  <a:gd name="T9" fmla="*/ 56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80"/>
                  <a:gd name="T17" fmla="*/ 64 w 64"/>
                  <a:gd name="T18" fmla="*/ 80 h 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80">
                    <a:moveTo>
                      <a:pt x="64" y="56"/>
                    </a:moveTo>
                    <a:lnTo>
                      <a:pt x="24" y="0"/>
                    </a:lnTo>
                    <a:lnTo>
                      <a:pt x="0" y="24"/>
                    </a:lnTo>
                    <a:lnTo>
                      <a:pt x="40" y="80"/>
                    </a:lnTo>
                    <a:lnTo>
                      <a:pt x="64" y="56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4" name="Freeform 153"/>
              <p:cNvSpPr>
                <a:spLocks/>
              </p:cNvSpPr>
              <p:nvPr/>
            </p:nvSpPr>
            <p:spPr bwMode="auto">
              <a:xfrm>
                <a:off x="448" y="1368"/>
                <a:ext cx="64" cy="80"/>
              </a:xfrm>
              <a:custGeom>
                <a:avLst/>
                <a:gdLst>
                  <a:gd name="T0" fmla="*/ 64 w 64"/>
                  <a:gd name="T1" fmla="*/ 56 h 80"/>
                  <a:gd name="T2" fmla="*/ 24 w 64"/>
                  <a:gd name="T3" fmla="*/ 0 h 80"/>
                  <a:gd name="T4" fmla="*/ 0 w 64"/>
                  <a:gd name="T5" fmla="*/ 24 h 80"/>
                  <a:gd name="T6" fmla="*/ 40 w 64"/>
                  <a:gd name="T7" fmla="*/ 80 h 80"/>
                  <a:gd name="T8" fmla="*/ 64 w 64"/>
                  <a:gd name="T9" fmla="*/ 56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80"/>
                  <a:gd name="T17" fmla="*/ 64 w 64"/>
                  <a:gd name="T18" fmla="*/ 80 h 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80">
                    <a:moveTo>
                      <a:pt x="64" y="56"/>
                    </a:moveTo>
                    <a:lnTo>
                      <a:pt x="24" y="0"/>
                    </a:lnTo>
                    <a:lnTo>
                      <a:pt x="0" y="24"/>
                    </a:lnTo>
                    <a:lnTo>
                      <a:pt x="40" y="80"/>
                    </a:lnTo>
                    <a:lnTo>
                      <a:pt x="64" y="56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30" name="Group 160"/>
            <p:cNvGrpSpPr>
              <a:grpSpLocks/>
            </p:cNvGrpSpPr>
            <p:nvPr/>
          </p:nvGrpSpPr>
          <p:grpSpPr bwMode="auto">
            <a:xfrm>
              <a:off x="1216" y="1024"/>
              <a:ext cx="136" cy="408"/>
              <a:chOff x="1216" y="1024"/>
              <a:chExt cx="136" cy="408"/>
            </a:xfrm>
          </p:grpSpPr>
          <p:sp>
            <p:nvSpPr>
              <p:cNvPr id="13367" name="Freeform 155"/>
              <p:cNvSpPr>
                <a:spLocks/>
              </p:cNvSpPr>
              <p:nvPr/>
            </p:nvSpPr>
            <p:spPr bwMode="auto">
              <a:xfrm>
                <a:off x="1216" y="1024"/>
                <a:ext cx="80" cy="112"/>
              </a:xfrm>
              <a:custGeom>
                <a:avLst/>
                <a:gdLst>
                  <a:gd name="T0" fmla="*/ 16 w 80"/>
                  <a:gd name="T1" fmla="*/ 0 h 112"/>
                  <a:gd name="T2" fmla="*/ 80 w 80"/>
                  <a:gd name="T3" fmla="*/ 88 h 112"/>
                  <a:gd name="T4" fmla="*/ 32 w 80"/>
                  <a:gd name="T5" fmla="*/ 72 h 112"/>
                  <a:gd name="T6" fmla="*/ 0 w 80"/>
                  <a:gd name="T7" fmla="*/ 112 h 112"/>
                  <a:gd name="T8" fmla="*/ 16 w 80"/>
                  <a:gd name="T9" fmla="*/ 0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"/>
                  <a:gd name="T16" fmla="*/ 0 h 112"/>
                  <a:gd name="T17" fmla="*/ 80 w 80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" h="112">
                    <a:moveTo>
                      <a:pt x="16" y="0"/>
                    </a:moveTo>
                    <a:lnTo>
                      <a:pt x="80" y="88"/>
                    </a:lnTo>
                    <a:lnTo>
                      <a:pt x="32" y="72"/>
                    </a:lnTo>
                    <a:lnTo>
                      <a:pt x="0" y="112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663300"/>
              </a:solidFill>
              <a:ln w="12700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8" name="Freeform 156"/>
              <p:cNvSpPr>
                <a:spLocks/>
              </p:cNvSpPr>
              <p:nvPr/>
            </p:nvSpPr>
            <p:spPr bwMode="auto">
              <a:xfrm>
                <a:off x="1272" y="1320"/>
                <a:ext cx="80" cy="112"/>
              </a:xfrm>
              <a:custGeom>
                <a:avLst/>
                <a:gdLst>
                  <a:gd name="T0" fmla="*/ 64 w 80"/>
                  <a:gd name="T1" fmla="*/ 112 h 112"/>
                  <a:gd name="T2" fmla="*/ 0 w 80"/>
                  <a:gd name="T3" fmla="*/ 24 h 112"/>
                  <a:gd name="T4" fmla="*/ 48 w 80"/>
                  <a:gd name="T5" fmla="*/ 40 h 112"/>
                  <a:gd name="T6" fmla="*/ 80 w 80"/>
                  <a:gd name="T7" fmla="*/ 0 h 112"/>
                  <a:gd name="T8" fmla="*/ 64 w 80"/>
                  <a:gd name="T9" fmla="*/ 112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"/>
                  <a:gd name="T16" fmla="*/ 0 h 112"/>
                  <a:gd name="T17" fmla="*/ 80 w 80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" h="112">
                    <a:moveTo>
                      <a:pt x="64" y="112"/>
                    </a:moveTo>
                    <a:lnTo>
                      <a:pt x="0" y="24"/>
                    </a:lnTo>
                    <a:lnTo>
                      <a:pt x="48" y="40"/>
                    </a:lnTo>
                    <a:lnTo>
                      <a:pt x="80" y="0"/>
                    </a:lnTo>
                    <a:lnTo>
                      <a:pt x="64" y="112"/>
                    </a:lnTo>
                    <a:close/>
                  </a:path>
                </a:pathLst>
              </a:custGeom>
              <a:solidFill>
                <a:srgbClr val="663300"/>
              </a:solidFill>
              <a:ln w="12700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9" name="Freeform 157"/>
              <p:cNvSpPr>
                <a:spLocks/>
              </p:cNvSpPr>
              <p:nvPr/>
            </p:nvSpPr>
            <p:spPr bwMode="auto">
              <a:xfrm>
                <a:off x="1288" y="1280"/>
                <a:ext cx="40" cy="96"/>
              </a:xfrm>
              <a:custGeom>
                <a:avLst/>
                <a:gdLst>
                  <a:gd name="T0" fmla="*/ 40 w 40"/>
                  <a:gd name="T1" fmla="*/ 72 h 96"/>
                  <a:gd name="T2" fmla="*/ 24 w 40"/>
                  <a:gd name="T3" fmla="*/ 0 h 96"/>
                  <a:gd name="T4" fmla="*/ 0 w 40"/>
                  <a:gd name="T5" fmla="*/ 24 h 96"/>
                  <a:gd name="T6" fmla="*/ 16 w 40"/>
                  <a:gd name="T7" fmla="*/ 96 h 96"/>
                  <a:gd name="T8" fmla="*/ 40 w 40"/>
                  <a:gd name="T9" fmla="*/ 72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"/>
                  <a:gd name="T16" fmla="*/ 0 h 96"/>
                  <a:gd name="T17" fmla="*/ 40 w 40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" h="96">
                    <a:moveTo>
                      <a:pt x="40" y="72"/>
                    </a:moveTo>
                    <a:lnTo>
                      <a:pt x="24" y="0"/>
                    </a:lnTo>
                    <a:lnTo>
                      <a:pt x="0" y="24"/>
                    </a:lnTo>
                    <a:lnTo>
                      <a:pt x="16" y="96"/>
                    </a:lnTo>
                    <a:lnTo>
                      <a:pt x="40" y="72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0" name="Freeform 158"/>
              <p:cNvSpPr>
                <a:spLocks/>
              </p:cNvSpPr>
              <p:nvPr/>
            </p:nvSpPr>
            <p:spPr bwMode="auto">
              <a:xfrm>
                <a:off x="1248" y="1144"/>
                <a:ext cx="40" cy="96"/>
              </a:xfrm>
              <a:custGeom>
                <a:avLst/>
                <a:gdLst>
                  <a:gd name="T0" fmla="*/ 40 w 40"/>
                  <a:gd name="T1" fmla="*/ 72 h 96"/>
                  <a:gd name="T2" fmla="*/ 24 w 40"/>
                  <a:gd name="T3" fmla="*/ 0 h 96"/>
                  <a:gd name="T4" fmla="*/ 0 w 40"/>
                  <a:gd name="T5" fmla="*/ 24 h 96"/>
                  <a:gd name="T6" fmla="*/ 16 w 40"/>
                  <a:gd name="T7" fmla="*/ 96 h 96"/>
                  <a:gd name="T8" fmla="*/ 40 w 40"/>
                  <a:gd name="T9" fmla="*/ 72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"/>
                  <a:gd name="T16" fmla="*/ 0 h 96"/>
                  <a:gd name="T17" fmla="*/ 40 w 40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" h="96">
                    <a:moveTo>
                      <a:pt x="40" y="72"/>
                    </a:moveTo>
                    <a:lnTo>
                      <a:pt x="24" y="0"/>
                    </a:lnTo>
                    <a:lnTo>
                      <a:pt x="0" y="24"/>
                    </a:lnTo>
                    <a:lnTo>
                      <a:pt x="16" y="96"/>
                    </a:lnTo>
                    <a:lnTo>
                      <a:pt x="40" y="72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1" name="Freeform 159"/>
              <p:cNvSpPr>
                <a:spLocks/>
              </p:cNvSpPr>
              <p:nvPr/>
            </p:nvSpPr>
            <p:spPr bwMode="auto">
              <a:xfrm>
                <a:off x="1232" y="1072"/>
                <a:ext cx="24" cy="40"/>
              </a:xfrm>
              <a:custGeom>
                <a:avLst/>
                <a:gdLst>
                  <a:gd name="T0" fmla="*/ 24 w 24"/>
                  <a:gd name="T1" fmla="*/ 0 h 40"/>
                  <a:gd name="T2" fmla="*/ 24 w 24"/>
                  <a:gd name="T3" fmla="*/ 16 h 40"/>
                  <a:gd name="T4" fmla="*/ 0 w 24"/>
                  <a:gd name="T5" fmla="*/ 40 h 40"/>
                  <a:gd name="T6" fmla="*/ 0 w 24"/>
                  <a:gd name="T7" fmla="*/ 24 h 40"/>
                  <a:gd name="T8" fmla="*/ 24 w 24"/>
                  <a:gd name="T9" fmla="*/ 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40"/>
                  <a:gd name="T17" fmla="*/ 24 w 24"/>
                  <a:gd name="T18" fmla="*/ 40 h 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40">
                    <a:moveTo>
                      <a:pt x="24" y="0"/>
                    </a:moveTo>
                    <a:lnTo>
                      <a:pt x="24" y="16"/>
                    </a:lnTo>
                    <a:lnTo>
                      <a:pt x="0" y="40"/>
                    </a:lnTo>
                    <a:lnTo>
                      <a:pt x="0" y="24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31" name="Group 174"/>
            <p:cNvGrpSpPr>
              <a:grpSpLocks/>
            </p:cNvGrpSpPr>
            <p:nvPr/>
          </p:nvGrpSpPr>
          <p:grpSpPr bwMode="auto">
            <a:xfrm>
              <a:off x="400" y="1144"/>
              <a:ext cx="1616" cy="160"/>
              <a:chOff x="400" y="1144"/>
              <a:chExt cx="1616" cy="160"/>
            </a:xfrm>
          </p:grpSpPr>
          <p:sp>
            <p:nvSpPr>
              <p:cNvPr id="13354" name="Freeform 161"/>
              <p:cNvSpPr>
                <a:spLocks/>
              </p:cNvSpPr>
              <p:nvPr/>
            </p:nvSpPr>
            <p:spPr bwMode="auto">
              <a:xfrm>
                <a:off x="400" y="1224"/>
                <a:ext cx="104" cy="80"/>
              </a:xfrm>
              <a:custGeom>
                <a:avLst/>
                <a:gdLst>
                  <a:gd name="T0" fmla="*/ 0 w 104"/>
                  <a:gd name="T1" fmla="*/ 48 h 80"/>
                  <a:gd name="T2" fmla="*/ 104 w 104"/>
                  <a:gd name="T3" fmla="*/ 0 h 80"/>
                  <a:gd name="T4" fmla="*/ 72 w 104"/>
                  <a:gd name="T5" fmla="*/ 40 h 80"/>
                  <a:gd name="T6" fmla="*/ 104 w 104"/>
                  <a:gd name="T7" fmla="*/ 80 h 80"/>
                  <a:gd name="T8" fmla="*/ 0 w 104"/>
                  <a:gd name="T9" fmla="*/ 48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80"/>
                  <a:gd name="T17" fmla="*/ 104 w 104"/>
                  <a:gd name="T18" fmla="*/ 80 h 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80">
                    <a:moveTo>
                      <a:pt x="0" y="48"/>
                    </a:moveTo>
                    <a:lnTo>
                      <a:pt x="104" y="0"/>
                    </a:lnTo>
                    <a:lnTo>
                      <a:pt x="72" y="40"/>
                    </a:lnTo>
                    <a:lnTo>
                      <a:pt x="104" y="80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663300"/>
              </a:solidFill>
              <a:ln w="12700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5" name="Freeform 162"/>
              <p:cNvSpPr>
                <a:spLocks/>
              </p:cNvSpPr>
              <p:nvPr/>
            </p:nvSpPr>
            <p:spPr bwMode="auto">
              <a:xfrm>
                <a:off x="1912" y="1144"/>
                <a:ext cx="104" cy="80"/>
              </a:xfrm>
              <a:custGeom>
                <a:avLst/>
                <a:gdLst>
                  <a:gd name="T0" fmla="*/ 104 w 104"/>
                  <a:gd name="T1" fmla="*/ 32 h 80"/>
                  <a:gd name="T2" fmla="*/ 0 w 104"/>
                  <a:gd name="T3" fmla="*/ 80 h 80"/>
                  <a:gd name="T4" fmla="*/ 32 w 104"/>
                  <a:gd name="T5" fmla="*/ 40 h 80"/>
                  <a:gd name="T6" fmla="*/ 0 w 104"/>
                  <a:gd name="T7" fmla="*/ 0 h 80"/>
                  <a:gd name="T8" fmla="*/ 104 w 104"/>
                  <a:gd name="T9" fmla="*/ 32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80"/>
                  <a:gd name="T17" fmla="*/ 104 w 104"/>
                  <a:gd name="T18" fmla="*/ 80 h 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80">
                    <a:moveTo>
                      <a:pt x="104" y="32"/>
                    </a:moveTo>
                    <a:lnTo>
                      <a:pt x="0" y="80"/>
                    </a:lnTo>
                    <a:lnTo>
                      <a:pt x="32" y="40"/>
                    </a:lnTo>
                    <a:lnTo>
                      <a:pt x="0" y="0"/>
                    </a:lnTo>
                    <a:lnTo>
                      <a:pt x="104" y="32"/>
                    </a:lnTo>
                    <a:close/>
                  </a:path>
                </a:pathLst>
              </a:custGeom>
              <a:solidFill>
                <a:srgbClr val="663300"/>
              </a:solidFill>
              <a:ln w="12700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6" name="Freeform 163"/>
              <p:cNvSpPr>
                <a:spLocks/>
              </p:cNvSpPr>
              <p:nvPr/>
            </p:nvSpPr>
            <p:spPr bwMode="auto">
              <a:xfrm>
                <a:off x="1864" y="1176"/>
                <a:ext cx="96" cy="24"/>
              </a:xfrm>
              <a:custGeom>
                <a:avLst/>
                <a:gdLst>
                  <a:gd name="T0" fmla="*/ 72 w 96"/>
                  <a:gd name="T1" fmla="*/ 0 h 24"/>
                  <a:gd name="T2" fmla="*/ 0 w 96"/>
                  <a:gd name="T3" fmla="*/ 0 h 24"/>
                  <a:gd name="T4" fmla="*/ 24 w 96"/>
                  <a:gd name="T5" fmla="*/ 24 h 24"/>
                  <a:gd name="T6" fmla="*/ 96 w 96"/>
                  <a:gd name="T7" fmla="*/ 24 h 24"/>
                  <a:gd name="T8" fmla="*/ 72 w 96"/>
                  <a:gd name="T9" fmla="*/ 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24"/>
                  <a:gd name="T17" fmla="*/ 96 w 96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24">
                    <a:moveTo>
                      <a:pt x="72" y="0"/>
                    </a:moveTo>
                    <a:lnTo>
                      <a:pt x="0" y="0"/>
                    </a:lnTo>
                    <a:lnTo>
                      <a:pt x="24" y="24"/>
                    </a:lnTo>
                    <a:lnTo>
                      <a:pt x="96" y="24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7" name="Freeform 164"/>
              <p:cNvSpPr>
                <a:spLocks/>
              </p:cNvSpPr>
              <p:nvPr/>
            </p:nvSpPr>
            <p:spPr bwMode="auto">
              <a:xfrm>
                <a:off x="1720" y="1184"/>
                <a:ext cx="96" cy="24"/>
              </a:xfrm>
              <a:custGeom>
                <a:avLst/>
                <a:gdLst>
                  <a:gd name="T0" fmla="*/ 72 w 96"/>
                  <a:gd name="T1" fmla="*/ 0 h 24"/>
                  <a:gd name="T2" fmla="*/ 0 w 96"/>
                  <a:gd name="T3" fmla="*/ 0 h 24"/>
                  <a:gd name="T4" fmla="*/ 24 w 96"/>
                  <a:gd name="T5" fmla="*/ 24 h 24"/>
                  <a:gd name="T6" fmla="*/ 96 w 96"/>
                  <a:gd name="T7" fmla="*/ 24 h 24"/>
                  <a:gd name="T8" fmla="*/ 72 w 96"/>
                  <a:gd name="T9" fmla="*/ 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24"/>
                  <a:gd name="T17" fmla="*/ 96 w 96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24">
                    <a:moveTo>
                      <a:pt x="72" y="0"/>
                    </a:moveTo>
                    <a:lnTo>
                      <a:pt x="0" y="0"/>
                    </a:lnTo>
                    <a:lnTo>
                      <a:pt x="24" y="24"/>
                    </a:lnTo>
                    <a:lnTo>
                      <a:pt x="96" y="24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8" name="Freeform 165"/>
              <p:cNvSpPr>
                <a:spLocks/>
              </p:cNvSpPr>
              <p:nvPr/>
            </p:nvSpPr>
            <p:spPr bwMode="auto">
              <a:xfrm>
                <a:off x="1576" y="1192"/>
                <a:ext cx="96" cy="24"/>
              </a:xfrm>
              <a:custGeom>
                <a:avLst/>
                <a:gdLst>
                  <a:gd name="T0" fmla="*/ 72 w 96"/>
                  <a:gd name="T1" fmla="*/ 0 h 24"/>
                  <a:gd name="T2" fmla="*/ 0 w 96"/>
                  <a:gd name="T3" fmla="*/ 0 h 24"/>
                  <a:gd name="T4" fmla="*/ 24 w 96"/>
                  <a:gd name="T5" fmla="*/ 24 h 24"/>
                  <a:gd name="T6" fmla="*/ 96 w 96"/>
                  <a:gd name="T7" fmla="*/ 24 h 24"/>
                  <a:gd name="T8" fmla="*/ 72 w 96"/>
                  <a:gd name="T9" fmla="*/ 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24"/>
                  <a:gd name="T17" fmla="*/ 96 w 96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24">
                    <a:moveTo>
                      <a:pt x="72" y="0"/>
                    </a:moveTo>
                    <a:lnTo>
                      <a:pt x="0" y="0"/>
                    </a:lnTo>
                    <a:lnTo>
                      <a:pt x="24" y="24"/>
                    </a:lnTo>
                    <a:lnTo>
                      <a:pt x="96" y="24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9" name="Freeform 166"/>
              <p:cNvSpPr>
                <a:spLocks/>
              </p:cNvSpPr>
              <p:nvPr/>
            </p:nvSpPr>
            <p:spPr bwMode="auto">
              <a:xfrm>
                <a:off x="1432" y="1200"/>
                <a:ext cx="96" cy="24"/>
              </a:xfrm>
              <a:custGeom>
                <a:avLst/>
                <a:gdLst>
                  <a:gd name="T0" fmla="*/ 72 w 96"/>
                  <a:gd name="T1" fmla="*/ 0 h 24"/>
                  <a:gd name="T2" fmla="*/ 0 w 96"/>
                  <a:gd name="T3" fmla="*/ 0 h 24"/>
                  <a:gd name="T4" fmla="*/ 24 w 96"/>
                  <a:gd name="T5" fmla="*/ 24 h 24"/>
                  <a:gd name="T6" fmla="*/ 96 w 96"/>
                  <a:gd name="T7" fmla="*/ 24 h 24"/>
                  <a:gd name="T8" fmla="*/ 72 w 96"/>
                  <a:gd name="T9" fmla="*/ 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24"/>
                  <a:gd name="T17" fmla="*/ 96 w 96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24">
                    <a:moveTo>
                      <a:pt x="72" y="0"/>
                    </a:moveTo>
                    <a:lnTo>
                      <a:pt x="0" y="0"/>
                    </a:lnTo>
                    <a:lnTo>
                      <a:pt x="24" y="24"/>
                    </a:lnTo>
                    <a:lnTo>
                      <a:pt x="96" y="24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0" name="Freeform 167"/>
              <p:cNvSpPr>
                <a:spLocks/>
              </p:cNvSpPr>
              <p:nvPr/>
            </p:nvSpPr>
            <p:spPr bwMode="auto">
              <a:xfrm>
                <a:off x="1288" y="1208"/>
                <a:ext cx="96" cy="24"/>
              </a:xfrm>
              <a:custGeom>
                <a:avLst/>
                <a:gdLst>
                  <a:gd name="T0" fmla="*/ 72 w 96"/>
                  <a:gd name="T1" fmla="*/ 0 h 24"/>
                  <a:gd name="T2" fmla="*/ 0 w 96"/>
                  <a:gd name="T3" fmla="*/ 0 h 24"/>
                  <a:gd name="T4" fmla="*/ 24 w 96"/>
                  <a:gd name="T5" fmla="*/ 24 h 24"/>
                  <a:gd name="T6" fmla="*/ 96 w 96"/>
                  <a:gd name="T7" fmla="*/ 24 h 24"/>
                  <a:gd name="T8" fmla="*/ 72 w 96"/>
                  <a:gd name="T9" fmla="*/ 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24"/>
                  <a:gd name="T17" fmla="*/ 96 w 96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24">
                    <a:moveTo>
                      <a:pt x="72" y="0"/>
                    </a:moveTo>
                    <a:lnTo>
                      <a:pt x="0" y="0"/>
                    </a:lnTo>
                    <a:lnTo>
                      <a:pt x="24" y="24"/>
                    </a:lnTo>
                    <a:lnTo>
                      <a:pt x="96" y="24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1" name="Freeform 168"/>
              <p:cNvSpPr>
                <a:spLocks/>
              </p:cNvSpPr>
              <p:nvPr/>
            </p:nvSpPr>
            <p:spPr bwMode="auto">
              <a:xfrm>
                <a:off x="1144" y="1216"/>
                <a:ext cx="96" cy="24"/>
              </a:xfrm>
              <a:custGeom>
                <a:avLst/>
                <a:gdLst>
                  <a:gd name="T0" fmla="*/ 72 w 96"/>
                  <a:gd name="T1" fmla="*/ 0 h 24"/>
                  <a:gd name="T2" fmla="*/ 0 w 96"/>
                  <a:gd name="T3" fmla="*/ 0 h 24"/>
                  <a:gd name="T4" fmla="*/ 24 w 96"/>
                  <a:gd name="T5" fmla="*/ 24 h 24"/>
                  <a:gd name="T6" fmla="*/ 96 w 96"/>
                  <a:gd name="T7" fmla="*/ 24 h 24"/>
                  <a:gd name="T8" fmla="*/ 72 w 96"/>
                  <a:gd name="T9" fmla="*/ 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24"/>
                  <a:gd name="T17" fmla="*/ 96 w 96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24">
                    <a:moveTo>
                      <a:pt x="72" y="0"/>
                    </a:moveTo>
                    <a:lnTo>
                      <a:pt x="0" y="0"/>
                    </a:lnTo>
                    <a:lnTo>
                      <a:pt x="24" y="24"/>
                    </a:lnTo>
                    <a:lnTo>
                      <a:pt x="96" y="24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2" name="Freeform 169"/>
              <p:cNvSpPr>
                <a:spLocks/>
              </p:cNvSpPr>
              <p:nvPr/>
            </p:nvSpPr>
            <p:spPr bwMode="auto">
              <a:xfrm>
                <a:off x="1000" y="1224"/>
                <a:ext cx="96" cy="24"/>
              </a:xfrm>
              <a:custGeom>
                <a:avLst/>
                <a:gdLst>
                  <a:gd name="T0" fmla="*/ 72 w 96"/>
                  <a:gd name="T1" fmla="*/ 0 h 24"/>
                  <a:gd name="T2" fmla="*/ 0 w 96"/>
                  <a:gd name="T3" fmla="*/ 0 h 24"/>
                  <a:gd name="T4" fmla="*/ 24 w 96"/>
                  <a:gd name="T5" fmla="*/ 24 h 24"/>
                  <a:gd name="T6" fmla="*/ 96 w 96"/>
                  <a:gd name="T7" fmla="*/ 24 h 24"/>
                  <a:gd name="T8" fmla="*/ 72 w 96"/>
                  <a:gd name="T9" fmla="*/ 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24"/>
                  <a:gd name="T17" fmla="*/ 96 w 96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24">
                    <a:moveTo>
                      <a:pt x="72" y="0"/>
                    </a:moveTo>
                    <a:lnTo>
                      <a:pt x="0" y="0"/>
                    </a:lnTo>
                    <a:lnTo>
                      <a:pt x="24" y="24"/>
                    </a:lnTo>
                    <a:lnTo>
                      <a:pt x="96" y="24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3" name="Freeform 170"/>
              <p:cNvSpPr>
                <a:spLocks/>
              </p:cNvSpPr>
              <p:nvPr/>
            </p:nvSpPr>
            <p:spPr bwMode="auto">
              <a:xfrm>
                <a:off x="856" y="1232"/>
                <a:ext cx="96" cy="24"/>
              </a:xfrm>
              <a:custGeom>
                <a:avLst/>
                <a:gdLst>
                  <a:gd name="T0" fmla="*/ 72 w 96"/>
                  <a:gd name="T1" fmla="*/ 0 h 24"/>
                  <a:gd name="T2" fmla="*/ 0 w 96"/>
                  <a:gd name="T3" fmla="*/ 0 h 24"/>
                  <a:gd name="T4" fmla="*/ 24 w 96"/>
                  <a:gd name="T5" fmla="*/ 24 h 24"/>
                  <a:gd name="T6" fmla="*/ 96 w 96"/>
                  <a:gd name="T7" fmla="*/ 24 h 24"/>
                  <a:gd name="T8" fmla="*/ 72 w 96"/>
                  <a:gd name="T9" fmla="*/ 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24"/>
                  <a:gd name="T17" fmla="*/ 96 w 96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24">
                    <a:moveTo>
                      <a:pt x="72" y="0"/>
                    </a:moveTo>
                    <a:lnTo>
                      <a:pt x="0" y="0"/>
                    </a:lnTo>
                    <a:lnTo>
                      <a:pt x="24" y="24"/>
                    </a:lnTo>
                    <a:lnTo>
                      <a:pt x="96" y="24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4" name="Freeform 171"/>
              <p:cNvSpPr>
                <a:spLocks/>
              </p:cNvSpPr>
              <p:nvPr/>
            </p:nvSpPr>
            <p:spPr bwMode="auto">
              <a:xfrm>
                <a:off x="712" y="1240"/>
                <a:ext cx="96" cy="24"/>
              </a:xfrm>
              <a:custGeom>
                <a:avLst/>
                <a:gdLst>
                  <a:gd name="T0" fmla="*/ 72 w 96"/>
                  <a:gd name="T1" fmla="*/ 0 h 24"/>
                  <a:gd name="T2" fmla="*/ 0 w 96"/>
                  <a:gd name="T3" fmla="*/ 0 h 24"/>
                  <a:gd name="T4" fmla="*/ 24 w 96"/>
                  <a:gd name="T5" fmla="*/ 24 h 24"/>
                  <a:gd name="T6" fmla="*/ 96 w 96"/>
                  <a:gd name="T7" fmla="*/ 24 h 24"/>
                  <a:gd name="T8" fmla="*/ 72 w 96"/>
                  <a:gd name="T9" fmla="*/ 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24"/>
                  <a:gd name="T17" fmla="*/ 96 w 96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24">
                    <a:moveTo>
                      <a:pt x="72" y="0"/>
                    </a:moveTo>
                    <a:lnTo>
                      <a:pt x="0" y="0"/>
                    </a:lnTo>
                    <a:lnTo>
                      <a:pt x="24" y="24"/>
                    </a:lnTo>
                    <a:lnTo>
                      <a:pt x="96" y="24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5" name="Freeform 172"/>
              <p:cNvSpPr>
                <a:spLocks/>
              </p:cNvSpPr>
              <p:nvPr/>
            </p:nvSpPr>
            <p:spPr bwMode="auto">
              <a:xfrm>
                <a:off x="568" y="1248"/>
                <a:ext cx="96" cy="24"/>
              </a:xfrm>
              <a:custGeom>
                <a:avLst/>
                <a:gdLst>
                  <a:gd name="T0" fmla="*/ 72 w 96"/>
                  <a:gd name="T1" fmla="*/ 0 h 24"/>
                  <a:gd name="T2" fmla="*/ 0 w 96"/>
                  <a:gd name="T3" fmla="*/ 0 h 24"/>
                  <a:gd name="T4" fmla="*/ 24 w 96"/>
                  <a:gd name="T5" fmla="*/ 24 h 24"/>
                  <a:gd name="T6" fmla="*/ 96 w 96"/>
                  <a:gd name="T7" fmla="*/ 24 h 24"/>
                  <a:gd name="T8" fmla="*/ 72 w 96"/>
                  <a:gd name="T9" fmla="*/ 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24"/>
                  <a:gd name="T17" fmla="*/ 96 w 96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24">
                    <a:moveTo>
                      <a:pt x="72" y="0"/>
                    </a:moveTo>
                    <a:lnTo>
                      <a:pt x="0" y="0"/>
                    </a:lnTo>
                    <a:lnTo>
                      <a:pt x="24" y="24"/>
                    </a:lnTo>
                    <a:lnTo>
                      <a:pt x="96" y="24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6" name="Freeform 173"/>
              <p:cNvSpPr>
                <a:spLocks/>
              </p:cNvSpPr>
              <p:nvPr/>
            </p:nvSpPr>
            <p:spPr bwMode="auto">
              <a:xfrm>
                <a:off x="464" y="1256"/>
                <a:ext cx="56" cy="24"/>
              </a:xfrm>
              <a:custGeom>
                <a:avLst/>
                <a:gdLst>
                  <a:gd name="T0" fmla="*/ 32 w 56"/>
                  <a:gd name="T1" fmla="*/ 0 h 24"/>
                  <a:gd name="T2" fmla="*/ 0 w 56"/>
                  <a:gd name="T3" fmla="*/ 0 h 24"/>
                  <a:gd name="T4" fmla="*/ 24 w 56"/>
                  <a:gd name="T5" fmla="*/ 24 h 24"/>
                  <a:gd name="T6" fmla="*/ 56 w 56"/>
                  <a:gd name="T7" fmla="*/ 24 h 24"/>
                  <a:gd name="T8" fmla="*/ 32 w 56"/>
                  <a:gd name="T9" fmla="*/ 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6"/>
                  <a:gd name="T16" fmla="*/ 0 h 24"/>
                  <a:gd name="T17" fmla="*/ 56 w 56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6" h="24">
                    <a:moveTo>
                      <a:pt x="32" y="0"/>
                    </a:moveTo>
                    <a:lnTo>
                      <a:pt x="0" y="0"/>
                    </a:lnTo>
                    <a:lnTo>
                      <a:pt x="24" y="24"/>
                    </a:lnTo>
                    <a:lnTo>
                      <a:pt x="56" y="24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32" name="Group 178"/>
            <p:cNvGrpSpPr>
              <a:grpSpLocks/>
            </p:cNvGrpSpPr>
            <p:nvPr/>
          </p:nvGrpSpPr>
          <p:grpSpPr bwMode="auto">
            <a:xfrm>
              <a:off x="400" y="2432"/>
              <a:ext cx="960" cy="368"/>
              <a:chOff x="400" y="2432"/>
              <a:chExt cx="960" cy="368"/>
            </a:xfrm>
          </p:grpSpPr>
          <p:sp>
            <p:nvSpPr>
              <p:cNvPr id="13351" name="Freeform 175"/>
              <p:cNvSpPr>
                <a:spLocks/>
              </p:cNvSpPr>
              <p:nvPr/>
            </p:nvSpPr>
            <p:spPr bwMode="auto">
              <a:xfrm>
                <a:off x="400" y="2432"/>
                <a:ext cx="128" cy="88"/>
              </a:xfrm>
              <a:custGeom>
                <a:avLst/>
                <a:gdLst>
                  <a:gd name="T0" fmla="*/ 0 w 128"/>
                  <a:gd name="T1" fmla="*/ 0 h 88"/>
                  <a:gd name="T2" fmla="*/ 128 w 128"/>
                  <a:gd name="T3" fmla="*/ 0 h 88"/>
                  <a:gd name="T4" fmla="*/ 112 w 128"/>
                  <a:gd name="T5" fmla="*/ 40 h 88"/>
                  <a:gd name="T6" fmla="*/ 96 w 128"/>
                  <a:gd name="T7" fmla="*/ 88 h 88"/>
                  <a:gd name="T8" fmla="*/ 0 w 128"/>
                  <a:gd name="T9" fmla="*/ 0 h 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8"/>
                  <a:gd name="T16" fmla="*/ 0 h 88"/>
                  <a:gd name="T17" fmla="*/ 128 w 128"/>
                  <a:gd name="T18" fmla="*/ 88 h 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8" h="88">
                    <a:moveTo>
                      <a:pt x="0" y="0"/>
                    </a:moveTo>
                    <a:lnTo>
                      <a:pt x="128" y="0"/>
                    </a:lnTo>
                    <a:lnTo>
                      <a:pt x="112" y="40"/>
                    </a:lnTo>
                    <a:lnTo>
                      <a:pt x="96" y="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2" name="Freeform 176"/>
              <p:cNvSpPr>
                <a:spLocks/>
              </p:cNvSpPr>
              <p:nvPr/>
            </p:nvSpPr>
            <p:spPr bwMode="auto">
              <a:xfrm>
                <a:off x="1232" y="2712"/>
                <a:ext cx="128" cy="88"/>
              </a:xfrm>
              <a:custGeom>
                <a:avLst/>
                <a:gdLst>
                  <a:gd name="T0" fmla="*/ 128 w 128"/>
                  <a:gd name="T1" fmla="*/ 88 h 88"/>
                  <a:gd name="T2" fmla="*/ 0 w 128"/>
                  <a:gd name="T3" fmla="*/ 88 h 88"/>
                  <a:gd name="T4" fmla="*/ 16 w 128"/>
                  <a:gd name="T5" fmla="*/ 48 h 88"/>
                  <a:gd name="T6" fmla="*/ 32 w 128"/>
                  <a:gd name="T7" fmla="*/ 0 h 88"/>
                  <a:gd name="T8" fmla="*/ 128 w 128"/>
                  <a:gd name="T9" fmla="*/ 88 h 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8"/>
                  <a:gd name="T16" fmla="*/ 0 h 88"/>
                  <a:gd name="T17" fmla="*/ 128 w 128"/>
                  <a:gd name="T18" fmla="*/ 88 h 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8" h="88">
                    <a:moveTo>
                      <a:pt x="128" y="88"/>
                    </a:moveTo>
                    <a:lnTo>
                      <a:pt x="0" y="88"/>
                    </a:lnTo>
                    <a:lnTo>
                      <a:pt x="16" y="48"/>
                    </a:lnTo>
                    <a:lnTo>
                      <a:pt x="32" y="0"/>
                    </a:lnTo>
                    <a:lnTo>
                      <a:pt x="128" y="88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3" name="Line 177"/>
              <p:cNvSpPr>
                <a:spLocks noChangeShapeType="1"/>
              </p:cNvSpPr>
              <p:nvPr/>
            </p:nvSpPr>
            <p:spPr bwMode="auto">
              <a:xfrm>
                <a:off x="512" y="2472"/>
                <a:ext cx="736" cy="28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33" name="Rectangle 179"/>
            <p:cNvSpPr>
              <a:spLocks noChangeArrowheads="1"/>
            </p:cNvSpPr>
            <p:nvPr/>
          </p:nvSpPr>
          <p:spPr bwMode="auto">
            <a:xfrm>
              <a:off x="792" y="2456"/>
              <a:ext cx="128" cy="2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34" name="Rectangle 180"/>
            <p:cNvSpPr>
              <a:spLocks noChangeArrowheads="1"/>
            </p:cNvSpPr>
            <p:nvPr/>
          </p:nvSpPr>
          <p:spPr bwMode="auto">
            <a:xfrm>
              <a:off x="792" y="2456"/>
              <a:ext cx="10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i="1">
                  <a:solidFill>
                    <a:srgbClr val="000000"/>
                  </a:solidFill>
                </a:rPr>
                <a:t>a</a:t>
              </a:r>
              <a:endParaRPr lang="en-US" altLang="en-US" i="1"/>
            </a:p>
          </p:txBody>
        </p:sp>
        <p:grpSp>
          <p:nvGrpSpPr>
            <p:cNvPr id="13335" name="Group 181"/>
            <p:cNvGrpSpPr>
              <a:grpSpLocks/>
            </p:cNvGrpSpPr>
            <p:nvPr/>
          </p:nvGrpSpPr>
          <p:grpSpPr bwMode="auto">
            <a:xfrm>
              <a:off x="591" y="1622"/>
              <a:ext cx="446" cy="288"/>
              <a:chOff x="615" y="1590"/>
              <a:chExt cx="446" cy="288"/>
            </a:xfrm>
          </p:grpSpPr>
          <p:sp>
            <p:nvSpPr>
              <p:cNvPr id="13347" name="Text Box 29"/>
              <p:cNvSpPr txBox="1">
                <a:spLocks noChangeArrowheads="1"/>
              </p:cNvSpPr>
              <p:nvPr/>
            </p:nvSpPr>
            <p:spPr bwMode="auto">
              <a:xfrm>
                <a:off x="631" y="1590"/>
                <a:ext cx="430" cy="2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dash"/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/>
                  <a:t>2 </a:t>
                </a:r>
                <a:r>
                  <a:rPr lang="en-US" altLang="en-US" i="1"/>
                  <a:t>a</a:t>
                </a:r>
              </a:p>
            </p:txBody>
          </p:sp>
          <p:grpSp>
            <p:nvGrpSpPr>
              <p:cNvPr id="13348" name="Group 26"/>
              <p:cNvGrpSpPr>
                <a:grpSpLocks/>
              </p:cNvGrpSpPr>
              <p:nvPr/>
            </p:nvGrpSpPr>
            <p:grpSpPr bwMode="auto">
              <a:xfrm>
                <a:off x="615" y="1613"/>
                <a:ext cx="184" cy="192"/>
                <a:chOff x="3520" y="1472"/>
                <a:chExt cx="184" cy="192"/>
              </a:xfrm>
            </p:grpSpPr>
            <p:sp>
              <p:nvSpPr>
                <p:cNvPr id="13349" name="Freeform 27"/>
                <p:cNvSpPr>
                  <a:spLocks/>
                </p:cNvSpPr>
                <p:nvPr/>
              </p:nvSpPr>
              <p:spPr bwMode="auto">
                <a:xfrm>
                  <a:off x="3520" y="1472"/>
                  <a:ext cx="176" cy="184"/>
                </a:xfrm>
                <a:custGeom>
                  <a:avLst/>
                  <a:gdLst>
                    <a:gd name="T0" fmla="*/ 0 w 176"/>
                    <a:gd name="T1" fmla="*/ 120 h 184"/>
                    <a:gd name="T2" fmla="*/ 32 w 176"/>
                    <a:gd name="T3" fmla="*/ 184 h 184"/>
                    <a:gd name="T4" fmla="*/ 48 w 176"/>
                    <a:gd name="T5" fmla="*/ 0 h 184"/>
                    <a:gd name="T6" fmla="*/ 176 w 176"/>
                    <a:gd name="T7" fmla="*/ 0 h 18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6"/>
                    <a:gd name="T13" fmla="*/ 0 h 184"/>
                    <a:gd name="T14" fmla="*/ 176 w 176"/>
                    <a:gd name="T15" fmla="*/ 184 h 18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6" h="184">
                      <a:moveTo>
                        <a:pt x="0" y="120"/>
                      </a:moveTo>
                      <a:lnTo>
                        <a:pt x="32" y="184"/>
                      </a:lnTo>
                      <a:lnTo>
                        <a:pt x="48" y="0"/>
                      </a:lnTo>
                      <a:lnTo>
                        <a:pt x="176" y="0"/>
                      </a:lnTo>
                    </a:path>
                  </a:pathLst>
                </a:cu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0" name="Freeform 28"/>
                <p:cNvSpPr>
                  <a:spLocks/>
                </p:cNvSpPr>
                <p:nvPr/>
              </p:nvSpPr>
              <p:spPr bwMode="auto">
                <a:xfrm>
                  <a:off x="3528" y="1480"/>
                  <a:ext cx="176" cy="184"/>
                </a:xfrm>
                <a:custGeom>
                  <a:avLst/>
                  <a:gdLst>
                    <a:gd name="T0" fmla="*/ 0 w 176"/>
                    <a:gd name="T1" fmla="*/ 120 h 184"/>
                    <a:gd name="T2" fmla="*/ 24 w 176"/>
                    <a:gd name="T3" fmla="*/ 184 h 184"/>
                    <a:gd name="T4" fmla="*/ 48 w 176"/>
                    <a:gd name="T5" fmla="*/ 0 h 184"/>
                    <a:gd name="T6" fmla="*/ 176 w 176"/>
                    <a:gd name="T7" fmla="*/ 0 h 18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6"/>
                    <a:gd name="T13" fmla="*/ 0 h 184"/>
                    <a:gd name="T14" fmla="*/ 176 w 176"/>
                    <a:gd name="T15" fmla="*/ 184 h 18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6" h="184">
                      <a:moveTo>
                        <a:pt x="0" y="120"/>
                      </a:moveTo>
                      <a:lnTo>
                        <a:pt x="24" y="184"/>
                      </a:lnTo>
                      <a:lnTo>
                        <a:pt x="48" y="0"/>
                      </a:lnTo>
                      <a:lnTo>
                        <a:pt x="176" y="0"/>
                      </a:lnTo>
                    </a:path>
                  </a:pathLst>
                </a:cu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36" name="Group 140"/>
            <p:cNvGrpSpPr>
              <a:grpSpLocks/>
            </p:cNvGrpSpPr>
            <p:nvPr/>
          </p:nvGrpSpPr>
          <p:grpSpPr bwMode="auto">
            <a:xfrm>
              <a:off x="424" y="1496"/>
              <a:ext cx="912" cy="832"/>
              <a:chOff x="424" y="1496"/>
              <a:chExt cx="912" cy="832"/>
            </a:xfrm>
          </p:grpSpPr>
          <p:sp>
            <p:nvSpPr>
              <p:cNvPr id="13337" name="Freeform 130"/>
              <p:cNvSpPr>
                <a:spLocks/>
              </p:cNvSpPr>
              <p:nvPr/>
            </p:nvSpPr>
            <p:spPr bwMode="auto">
              <a:xfrm>
                <a:off x="424" y="2232"/>
                <a:ext cx="104" cy="96"/>
              </a:xfrm>
              <a:custGeom>
                <a:avLst/>
                <a:gdLst>
                  <a:gd name="T0" fmla="*/ 0 w 104"/>
                  <a:gd name="T1" fmla="*/ 96 h 96"/>
                  <a:gd name="T2" fmla="*/ 48 w 104"/>
                  <a:gd name="T3" fmla="*/ 0 h 96"/>
                  <a:gd name="T4" fmla="*/ 56 w 104"/>
                  <a:gd name="T5" fmla="*/ 48 h 96"/>
                  <a:gd name="T6" fmla="*/ 104 w 104"/>
                  <a:gd name="T7" fmla="*/ 56 h 96"/>
                  <a:gd name="T8" fmla="*/ 0 w 104"/>
                  <a:gd name="T9" fmla="*/ 96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96"/>
                  <a:gd name="T17" fmla="*/ 104 w 104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96">
                    <a:moveTo>
                      <a:pt x="0" y="96"/>
                    </a:moveTo>
                    <a:lnTo>
                      <a:pt x="48" y="0"/>
                    </a:lnTo>
                    <a:lnTo>
                      <a:pt x="56" y="48"/>
                    </a:lnTo>
                    <a:lnTo>
                      <a:pt x="104" y="56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663300"/>
              </a:solidFill>
              <a:ln w="12700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8" name="Freeform 131"/>
              <p:cNvSpPr>
                <a:spLocks/>
              </p:cNvSpPr>
              <p:nvPr/>
            </p:nvSpPr>
            <p:spPr bwMode="auto">
              <a:xfrm>
                <a:off x="1232" y="1496"/>
                <a:ext cx="104" cy="96"/>
              </a:xfrm>
              <a:custGeom>
                <a:avLst/>
                <a:gdLst>
                  <a:gd name="T0" fmla="*/ 104 w 104"/>
                  <a:gd name="T1" fmla="*/ 0 h 96"/>
                  <a:gd name="T2" fmla="*/ 56 w 104"/>
                  <a:gd name="T3" fmla="*/ 96 h 96"/>
                  <a:gd name="T4" fmla="*/ 48 w 104"/>
                  <a:gd name="T5" fmla="*/ 48 h 96"/>
                  <a:gd name="T6" fmla="*/ 0 w 104"/>
                  <a:gd name="T7" fmla="*/ 40 h 96"/>
                  <a:gd name="T8" fmla="*/ 104 w 104"/>
                  <a:gd name="T9" fmla="*/ 0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96"/>
                  <a:gd name="T17" fmla="*/ 104 w 104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96">
                    <a:moveTo>
                      <a:pt x="104" y="0"/>
                    </a:moveTo>
                    <a:lnTo>
                      <a:pt x="56" y="96"/>
                    </a:lnTo>
                    <a:lnTo>
                      <a:pt x="48" y="48"/>
                    </a:lnTo>
                    <a:lnTo>
                      <a:pt x="0" y="40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rgbClr val="663300"/>
              </a:solidFill>
              <a:ln w="12700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9" name="Freeform 132"/>
              <p:cNvSpPr>
                <a:spLocks/>
              </p:cNvSpPr>
              <p:nvPr/>
            </p:nvSpPr>
            <p:spPr bwMode="auto">
              <a:xfrm>
                <a:off x="472" y="2224"/>
                <a:ext cx="80" cy="72"/>
              </a:xfrm>
              <a:custGeom>
                <a:avLst/>
                <a:gdLst>
                  <a:gd name="T0" fmla="*/ 0 w 80"/>
                  <a:gd name="T1" fmla="*/ 48 h 72"/>
                  <a:gd name="T2" fmla="*/ 56 w 80"/>
                  <a:gd name="T3" fmla="*/ 0 h 72"/>
                  <a:gd name="T4" fmla="*/ 80 w 80"/>
                  <a:gd name="T5" fmla="*/ 24 h 72"/>
                  <a:gd name="T6" fmla="*/ 24 w 80"/>
                  <a:gd name="T7" fmla="*/ 72 h 72"/>
                  <a:gd name="T8" fmla="*/ 0 w 80"/>
                  <a:gd name="T9" fmla="*/ 48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"/>
                  <a:gd name="T16" fmla="*/ 0 h 72"/>
                  <a:gd name="T17" fmla="*/ 80 w 80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" h="72">
                    <a:moveTo>
                      <a:pt x="0" y="48"/>
                    </a:moveTo>
                    <a:lnTo>
                      <a:pt x="56" y="0"/>
                    </a:lnTo>
                    <a:lnTo>
                      <a:pt x="80" y="24"/>
                    </a:lnTo>
                    <a:lnTo>
                      <a:pt x="24" y="72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0" name="Freeform 133"/>
              <p:cNvSpPr>
                <a:spLocks/>
              </p:cNvSpPr>
              <p:nvPr/>
            </p:nvSpPr>
            <p:spPr bwMode="auto">
              <a:xfrm>
                <a:off x="576" y="2128"/>
                <a:ext cx="80" cy="72"/>
              </a:xfrm>
              <a:custGeom>
                <a:avLst/>
                <a:gdLst>
                  <a:gd name="T0" fmla="*/ 0 w 80"/>
                  <a:gd name="T1" fmla="*/ 48 h 72"/>
                  <a:gd name="T2" fmla="*/ 56 w 80"/>
                  <a:gd name="T3" fmla="*/ 0 h 72"/>
                  <a:gd name="T4" fmla="*/ 80 w 80"/>
                  <a:gd name="T5" fmla="*/ 24 h 72"/>
                  <a:gd name="T6" fmla="*/ 24 w 80"/>
                  <a:gd name="T7" fmla="*/ 72 h 72"/>
                  <a:gd name="T8" fmla="*/ 0 w 80"/>
                  <a:gd name="T9" fmla="*/ 48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"/>
                  <a:gd name="T16" fmla="*/ 0 h 72"/>
                  <a:gd name="T17" fmla="*/ 80 w 80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" h="72">
                    <a:moveTo>
                      <a:pt x="0" y="48"/>
                    </a:moveTo>
                    <a:lnTo>
                      <a:pt x="56" y="0"/>
                    </a:lnTo>
                    <a:lnTo>
                      <a:pt x="80" y="24"/>
                    </a:lnTo>
                    <a:lnTo>
                      <a:pt x="24" y="72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1" name="Freeform 134"/>
              <p:cNvSpPr>
                <a:spLocks/>
              </p:cNvSpPr>
              <p:nvPr/>
            </p:nvSpPr>
            <p:spPr bwMode="auto">
              <a:xfrm>
                <a:off x="680" y="2032"/>
                <a:ext cx="80" cy="72"/>
              </a:xfrm>
              <a:custGeom>
                <a:avLst/>
                <a:gdLst>
                  <a:gd name="T0" fmla="*/ 0 w 80"/>
                  <a:gd name="T1" fmla="*/ 48 h 72"/>
                  <a:gd name="T2" fmla="*/ 56 w 80"/>
                  <a:gd name="T3" fmla="*/ 0 h 72"/>
                  <a:gd name="T4" fmla="*/ 80 w 80"/>
                  <a:gd name="T5" fmla="*/ 24 h 72"/>
                  <a:gd name="T6" fmla="*/ 24 w 80"/>
                  <a:gd name="T7" fmla="*/ 72 h 72"/>
                  <a:gd name="T8" fmla="*/ 0 w 80"/>
                  <a:gd name="T9" fmla="*/ 48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"/>
                  <a:gd name="T16" fmla="*/ 0 h 72"/>
                  <a:gd name="T17" fmla="*/ 80 w 80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" h="72">
                    <a:moveTo>
                      <a:pt x="0" y="48"/>
                    </a:moveTo>
                    <a:lnTo>
                      <a:pt x="56" y="0"/>
                    </a:lnTo>
                    <a:lnTo>
                      <a:pt x="80" y="24"/>
                    </a:lnTo>
                    <a:lnTo>
                      <a:pt x="24" y="72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2" name="Freeform 135"/>
              <p:cNvSpPr>
                <a:spLocks/>
              </p:cNvSpPr>
              <p:nvPr/>
            </p:nvSpPr>
            <p:spPr bwMode="auto">
              <a:xfrm>
                <a:off x="792" y="1928"/>
                <a:ext cx="72" cy="72"/>
              </a:xfrm>
              <a:custGeom>
                <a:avLst/>
                <a:gdLst>
                  <a:gd name="T0" fmla="*/ 0 w 72"/>
                  <a:gd name="T1" fmla="*/ 48 h 72"/>
                  <a:gd name="T2" fmla="*/ 48 w 72"/>
                  <a:gd name="T3" fmla="*/ 0 h 72"/>
                  <a:gd name="T4" fmla="*/ 72 w 72"/>
                  <a:gd name="T5" fmla="*/ 24 h 72"/>
                  <a:gd name="T6" fmla="*/ 24 w 72"/>
                  <a:gd name="T7" fmla="*/ 72 h 72"/>
                  <a:gd name="T8" fmla="*/ 0 w 72"/>
                  <a:gd name="T9" fmla="*/ 48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72"/>
                  <a:gd name="T17" fmla="*/ 72 w 72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72">
                    <a:moveTo>
                      <a:pt x="0" y="48"/>
                    </a:moveTo>
                    <a:lnTo>
                      <a:pt x="48" y="0"/>
                    </a:lnTo>
                    <a:lnTo>
                      <a:pt x="72" y="24"/>
                    </a:lnTo>
                    <a:lnTo>
                      <a:pt x="24" y="72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3" name="Freeform 136"/>
              <p:cNvSpPr>
                <a:spLocks/>
              </p:cNvSpPr>
              <p:nvPr/>
            </p:nvSpPr>
            <p:spPr bwMode="auto">
              <a:xfrm>
                <a:off x="896" y="1832"/>
                <a:ext cx="80" cy="72"/>
              </a:xfrm>
              <a:custGeom>
                <a:avLst/>
                <a:gdLst>
                  <a:gd name="T0" fmla="*/ 0 w 80"/>
                  <a:gd name="T1" fmla="*/ 48 h 72"/>
                  <a:gd name="T2" fmla="*/ 56 w 80"/>
                  <a:gd name="T3" fmla="*/ 0 h 72"/>
                  <a:gd name="T4" fmla="*/ 80 w 80"/>
                  <a:gd name="T5" fmla="*/ 24 h 72"/>
                  <a:gd name="T6" fmla="*/ 24 w 80"/>
                  <a:gd name="T7" fmla="*/ 72 h 72"/>
                  <a:gd name="T8" fmla="*/ 0 w 80"/>
                  <a:gd name="T9" fmla="*/ 48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"/>
                  <a:gd name="T16" fmla="*/ 0 h 72"/>
                  <a:gd name="T17" fmla="*/ 80 w 80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" h="72">
                    <a:moveTo>
                      <a:pt x="0" y="48"/>
                    </a:moveTo>
                    <a:lnTo>
                      <a:pt x="56" y="0"/>
                    </a:lnTo>
                    <a:lnTo>
                      <a:pt x="80" y="24"/>
                    </a:lnTo>
                    <a:lnTo>
                      <a:pt x="24" y="72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4" name="Freeform 137"/>
              <p:cNvSpPr>
                <a:spLocks/>
              </p:cNvSpPr>
              <p:nvPr/>
            </p:nvSpPr>
            <p:spPr bwMode="auto">
              <a:xfrm>
                <a:off x="1000" y="1736"/>
                <a:ext cx="80" cy="72"/>
              </a:xfrm>
              <a:custGeom>
                <a:avLst/>
                <a:gdLst>
                  <a:gd name="T0" fmla="*/ 0 w 80"/>
                  <a:gd name="T1" fmla="*/ 48 h 72"/>
                  <a:gd name="T2" fmla="*/ 56 w 80"/>
                  <a:gd name="T3" fmla="*/ 0 h 72"/>
                  <a:gd name="T4" fmla="*/ 80 w 80"/>
                  <a:gd name="T5" fmla="*/ 24 h 72"/>
                  <a:gd name="T6" fmla="*/ 24 w 80"/>
                  <a:gd name="T7" fmla="*/ 72 h 72"/>
                  <a:gd name="T8" fmla="*/ 0 w 80"/>
                  <a:gd name="T9" fmla="*/ 48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"/>
                  <a:gd name="T16" fmla="*/ 0 h 72"/>
                  <a:gd name="T17" fmla="*/ 80 w 80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" h="72">
                    <a:moveTo>
                      <a:pt x="0" y="48"/>
                    </a:moveTo>
                    <a:lnTo>
                      <a:pt x="56" y="0"/>
                    </a:lnTo>
                    <a:lnTo>
                      <a:pt x="80" y="24"/>
                    </a:lnTo>
                    <a:lnTo>
                      <a:pt x="24" y="72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5" name="Freeform 138"/>
              <p:cNvSpPr>
                <a:spLocks/>
              </p:cNvSpPr>
              <p:nvPr/>
            </p:nvSpPr>
            <p:spPr bwMode="auto">
              <a:xfrm>
                <a:off x="1104" y="1640"/>
                <a:ext cx="80" cy="72"/>
              </a:xfrm>
              <a:custGeom>
                <a:avLst/>
                <a:gdLst>
                  <a:gd name="T0" fmla="*/ 0 w 80"/>
                  <a:gd name="T1" fmla="*/ 48 h 72"/>
                  <a:gd name="T2" fmla="*/ 56 w 80"/>
                  <a:gd name="T3" fmla="*/ 0 h 72"/>
                  <a:gd name="T4" fmla="*/ 80 w 80"/>
                  <a:gd name="T5" fmla="*/ 24 h 72"/>
                  <a:gd name="T6" fmla="*/ 24 w 80"/>
                  <a:gd name="T7" fmla="*/ 72 h 72"/>
                  <a:gd name="T8" fmla="*/ 0 w 80"/>
                  <a:gd name="T9" fmla="*/ 48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"/>
                  <a:gd name="T16" fmla="*/ 0 h 72"/>
                  <a:gd name="T17" fmla="*/ 80 w 80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" h="72">
                    <a:moveTo>
                      <a:pt x="0" y="48"/>
                    </a:moveTo>
                    <a:lnTo>
                      <a:pt x="56" y="0"/>
                    </a:lnTo>
                    <a:lnTo>
                      <a:pt x="80" y="24"/>
                    </a:lnTo>
                    <a:lnTo>
                      <a:pt x="24" y="72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6" name="Freeform 139"/>
              <p:cNvSpPr>
                <a:spLocks/>
              </p:cNvSpPr>
              <p:nvPr/>
            </p:nvSpPr>
            <p:spPr bwMode="auto">
              <a:xfrm>
                <a:off x="1216" y="1544"/>
                <a:ext cx="72" cy="72"/>
              </a:xfrm>
              <a:custGeom>
                <a:avLst/>
                <a:gdLst>
                  <a:gd name="T0" fmla="*/ 0 w 72"/>
                  <a:gd name="T1" fmla="*/ 48 h 72"/>
                  <a:gd name="T2" fmla="*/ 48 w 72"/>
                  <a:gd name="T3" fmla="*/ 0 h 72"/>
                  <a:gd name="T4" fmla="*/ 72 w 72"/>
                  <a:gd name="T5" fmla="*/ 24 h 72"/>
                  <a:gd name="T6" fmla="*/ 24 w 72"/>
                  <a:gd name="T7" fmla="*/ 72 h 72"/>
                  <a:gd name="T8" fmla="*/ 0 w 72"/>
                  <a:gd name="T9" fmla="*/ 48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72"/>
                  <a:gd name="T17" fmla="*/ 72 w 72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72">
                    <a:moveTo>
                      <a:pt x="0" y="48"/>
                    </a:moveTo>
                    <a:lnTo>
                      <a:pt x="48" y="0"/>
                    </a:lnTo>
                    <a:lnTo>
                      <a:pt x="72" y="24"/>
                    </a:lnTo>
                    <a:lnTo>
                      <a:pt x="24" y="72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6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3322" name="Rectangle 8"/>
          <p:cNvSpPr>
            <a:spLocks noChangeArrowheads="1"/>
          </p:cNvSpPr>
          <p:nvPr/>
        </p:nvSpPr>
        <p:spPr bwMode="auto">
          <a:xfrm>
            <a:off x="479425" y="4191000"/>
            <a:ext cx="16144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Adapted from</a:t>
            </a:r>
          </a:p>
          <a:p>
            <a:r>
              <a:rPr lang="en-US" altLang="en-US" sz="1200">
                <a:solidFill>
                  <a:srgbClr val="000000"/>
                </a:solidFill>
              </a:rPr>
              <a:t>Fig. 3.1(a),</a:t>
            </a:r>
          </a:p>
          <a:p>
            <a:r>
              <a:rPr lang="en-US" altLang="en-US" sz="1200" i="1">
                <a:solidFill>
                  <a:srgbClr val="000000"/>
                </a:solidFill>
              </a:rPr>
              <a:t>Callister &amp; Rethwisch 8e.</a:t>
            </a:r>
            <a:r>
              <a:rPr lang="en-US" altLang="en-US" sz="120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E6BA1AD0-A59F-49A0-873B-6DE9FA21B5CD}" type="slidenum">
              <a:rPr lang="en-US" altLang="en-US" sz="1200" smtClean="0"/>
              <a:pPr/>
              <a:t>14</a:t>
            </a:fld>
            <a:endParaRPr lang="en-US" altLang="en-US" sz="120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33500" y="1466850"/>
            <a:ext cx="6775450" cy="2552700"/>
            <a:chOff x="840" y="924"/>
            <a:chExt cx="4268" cy="1608"/>
          </a:xfrm>
        </p:grpSpPr>
        <p:grpSp>
          <p:nvGrpSpPr>
            <p:cNvPr id="14593" name="Group 5"/>
            <p:cNvGrpSpPr>
              <a:grpSpLocks/>
            </p:cNvGrpSpPr>
            <p:nvPr/>
          </p:nvGrpSpPr>
          <p:grpSpPr bwMode="auto">
            <a:xfrm>
              <a:off x="848" y="924"/>
              <a:ext cx="4260" cy="1608"/>
              <a:chOff x="848" y="924"/>
              <a:chExt cx="4260" cy="1608"/>
            </a:xfrm>
          </p:grpSpPr>
          <p:sp>
            <p:nvSpPr>
              <p:cNvPr id="14610" name="Oval 6"/>
              <p:cNvSpPr>
                <a:spLocks noChangeArrowheads="1"/>
              </p:cNvSpPr>
              <p:nvPr/>
            </p:nvSpPr>
            <p:spPr bwMode="auto">
              <a:xfrm>
                <a:off x="1660" y="2084"/>
                <a:ext cx="456" cy="448"/>
              </a:xfrm>
              <a:prstGeom prst="ellipse">
                <a:avLst/>
              </a:prstGeom>
              <a:solidFill>
                <a:srgbClr val="009900"/>
              </a:solidFill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611" name="Oval 7"/>
              <p:cNvSpPr>
                <a:spLocks noChangeArrowheads="1"/>
              </p:cNvSpPr>
              <p:nvPr/>
            </p:nvSpPr>
            <p:spPr bwMode="auto">
              <a:xfrm>
                <a:off x="2124" y="2084"/>
                <a:ext cx="448" cy="448"/>
              </a:xfrm>
              <a:prstGeom prst="ellipse">
                <a:avLst/>
              </a:prstGeom>
              <a:solidFill>
                <a:srgbClr val="009900"/>
              </a:solidFill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612" name="Oval 8"/>
              <p:cNvSpPr>
                <a:spLocks noChangeArrowheads="1"/>
              </p:cNvSpPr>
              <p:nvPr/>
            </p:nvSpPr>
            <p:spPr bwMode="auto">
              <a:xfrm>
                <a:off x="2588" y="2084"/>
                <a:ext cx="448" cy="448"/>
              </a:xfrm>
              <a:prstGeom prst="ellipse">
                <a:avLst/>
              </a:prstGeom>
              <a:solidFill>
                <a:srgbClr val="009900"/>
              </a:solidFill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613" name="Oval 9"/>
              <p:cNvSpPr>
                <a:spLocks noChangeArrowheads="1"/>
              </p:cNvSpPr>
              <p:nvPr/>
            </p:nvSpPr>
            <p:spPr bwMode="auto">
              <a:xfrm>
                <a:off x="3052" y="2084"/>
                <a:ext cx="448" cy="448"/>
              </a:xfrm>
              <a:prstGeom prst="ellipse">
                <a:avLst/>
              </a:prstGeom>
              <a:solidFill>
                <a:srgbClr val="009900"/>
              </a:solidFill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614" name="Oval 10"/>
              <p:cNvSpPr>
                <a:spLocks noChangeArrowheads="1"/>
              </p:cNvSpPr>
              <p:nvPr/>
            </p:nvSpPr>
            <p:spPr bwMode="auto">
              <a:xfrm>
                <a:off x="3516" y="2084"/>
                <a:ext cx="448" cy="448"/>
              </a:xfrm>
              <a:prstGeom prst="ellipse">
                <a:avLst/>
              </a:prstGeom>
              <a:solidFill>
                <a:srgbClr val="009900"/>
              </a:solidFill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615" name="Oval 11"/>
              <p:cNvSpPr>
                <a:spLocks noChangeArrowheads="1"/>
              </p:cNvSpPr>
              <p:nvPr/>
            </p:nvSpPr>
            <p:spPr bwMode="auto">
              <a:xfrm>
                <a:off x="3972" y="2084"/>
                <a:ext cx="456" cy="448"/>
              </a:xfrm>
              <a:prstGeom prst="ellipse">
                <a:avLst/>
              </a:prstGeom>
              <a:solidFill>
                <a:srgbClr val="009900"/>
              </a:solidFill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616" name="Oval 12"/>
              <p:cNvSpPr>
                <a:spLocks noChangeArrowheads="1"/>
              </p:cNvSpPr>
              <p:nvPr/>
            </p:nvSpPr>
            <p:spPr bwMode="auto">
              <a:xfrm>
                <a:off x="4436" y="2084"/>
                <a:ext cx="448" cy="448"/>
              </a:xfrm>
              <a:prstGeom prst="ellipse">
                <a:avLst/>
              </a:prstGeom>
              <a:solidFill>
                <a:srgbClr val="009900"/>
              </a:solidFill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617" name="Oval 13"/>
              <p:cNvSpPr>
                <a:spLocks noChangeArrowheads="1"/>
              </p:cNvSpPr>
              <p:nvPr/>
            </p:nvSpPr>
            <p:spPr bwMode="auto">
              <a:xfrm>
                <a:off x="1884" y="1700"/>
                <a:ext cx="448" cy="448"/>
              </a:xfrm>
              <a:prstGeom prst="ellipse">
                <a:avLst/>
              </a:prstGeom>
              <a:solidFill>
                <a:srgbClr val="009900"/>
              </a:solidFill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618" name="Oval 14"/>
              <p:cNvSpPr>
                <a:spLocks noChangeArrowheads="1"/>
              </p:cNvSpPr>
              <p:nvPr/>
            </p:nvSpPr>
            <p:spPr bwMode="auto">
              <a:xfrm>
                <a:off x="2348" y="1700"/>
                <a:ext cx="448" cy="448"/>
              </a:xfrm>
              <a:prstGeom prst="ellipse">
                <a:avLst/>
              </a:prstGeom>
              <a:solidFill>
                <a:srgbClr val="009900"/>
              </a:solidFill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619" name="Oval 15"/>
              <p:cNvSpPr>
                <a:spLocks noChangeArrowheads="1"/>
              </p:cNvSpPr>
              <p:nvPr/>
            </p:nvSpPr>
            <p:spPr bwMode="auto">
              <a:xfrm>
                <a:off x="2812" y="1700"/>
                <a:ext cx="448" cy="448"/>
              </a:xfrm>
              <a:prstGeom prst="ellipse">
                <a:avLst/>
              </a:prstGeom>
              <a:solidFill>
                <a:srgbClr val="009900"/>
              </a:solidFill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620" name="Oval 16"/>
              <p:cNvSpPr>
                <a:spLocks noChangeArrowheads="1"/>
              </p:cNvSpPr>
              <p:nvPr/>
            </p:nvSpPr>
            <p:spPr bwMode="auto">
              <a:xfrm>
                <a:off x="3276" y="1700"/>
                <a:ext cx="448" cy="448"/>
              </a:xfrm>
              <a:prstGeom prst="ellipse">
                <a:avLst/>
              </a:prstGeom>
              <a:solidFill>
                <a:srgbClr val="009900"/>
              </a:solidFill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621" name="Oval 17"/>
              <p:cNvSpPr>
                <a:spLocks noChangeArrowheads="1"/>
              </p:cNvSpPr>
              <p:nvPr/>
            </p:nvSpPr>
            <p:spPr bwMode="auto">
              <a:xfrm>
                <a:off x="3732" y="1700"/>
                <a:ext cx="456" cy="448"/>
              </a:xfrm>
              <a:prstGeom prst="ellipse">
                <a:avLst/>
              </a:prstGeom>
              <a:solidFill>
                <a:srgbClr val="009900"/>
              </a:solidFill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622" name="Oval 18"/>
              <p:cNvSpPr>
                <a:spLocks noChangeArrowheads="1"/>
              </p:cNvSpPr>
              <p:nvPr/>
            </p:nvSpPr>
            <p:spPr bwMode="auto">
              <a:xfrm>
                <a:off x="4196" y="1700"/>
                <a:ext cx="448" cy="448"/>
              </a:xfrm>
              <a:prstGeom prst="ellipse">
                <a:avLst/>
              </a:prstGeom>
              <a:solidFill>
                <a:srgbClr val="009900"/>
              </a:solidFill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623" name="Oval 19"/>
              <p:cNvSpPr>
                <a:spLocks noChangeArrowheads="1"/>
              </p:cNvSpPr>
              <p:nvPr/>
            </p:nvSpPr>
            <p:spPr bwMode="auto">
              <a:xfrm>
                <a:off x="4660" y="1700"/>
                <a:ext cx="448" cy="448"/>
              </a:xfrm>
              <a:prstGeom prst="ellipse">
                <a:avLst/>
              </a:prstGeom>
              <a:solidFill>
                <a:srgbClr val="009900"/>
              </a:solidFill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624" name="Oval 20"/>
              <p:cNvSpPr>
                <a:spLocks noChangeArrowheads="1"/>
              </p:cNvSpPr>
              <p:nvPr/>
            </p:nvSpPr>
            <p:spPr bwMode="auto">
              <a:xfrm>
                <a:off x="1644" y="1308"/>
                <a:ext cx="456" cy="448"/>
              </a:xfrm>
              <a:prstGeom prst="ellipse">
                <a:avLst/>
              </a:prstGeom>
              <a:solidFill>
                <a:srgbClr val="009900"/>
              </a:solidFill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625" name="Oval 21"/>
              <p:cNvSpPr>
                <a:spLocks noChangeArrowheads="1"/>
              </p:cNvSpPr>
              <p:nvPr/>
            </p:nvSpPr>
            <p:spPr bwMode="auto">
              <a:xfrm>
                <a:off x="2108" y="1308"/>
                <a:ext cx="448" cy="448"/>
              </a:xfrm>
              <a:prstGeom prst="ellipse">
                <a:avLst/>
              </a:prstGeom>
              <a:solidFill>
                <a:srgbClr val="009900"/>
              </a:solidFill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626" name="Oval 22"/>
              <p:cNvSpPr>
                <a:spLocks noChangeArrowheads="1"/>
              </p:cNvSpPr>
              <p:nvPr/>
            </p:nvSpPr>
            <p:spPr bwMode="auto">
              <a:xfrm>
                <a:off x="2572" y="1308"/>
                <a:ext cx="448" cy="448"/>
              </a:xfrm>
              <a:prstGeom prst="ellipse">
                <a:avLst/>
              </a:prstGeom>
              <a:solidFill>
                <a:srgbClr val="009900"/>
              </a:solidFill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627" name="Oval 23"/>
              <p:cNvSpPr>
                <a:spLocks noChangeArrowheads="1"/>
              </p:cNvSpPr>
              <p:nvPr/>
            </p:nvSpPr>
            <p:spPr bwMode="auto">
              <a:xfrm>
                <a:off x="3036" y="1308"/>
                <a:ext cx="448" cy="448"/>
              </a:xfrm>
              <a:prstGeom prst="ellipse">
                <a:avLst/>
              </a:prstGeom>
              <a:solidFill>
                <a:srgbClr val="009900"/>
              </a:solidFill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628" name="Oval 24"/>
              <p:cNvSpPr>
                <a:spLocks noChangeArrowheads="1"/>
              </p:cNvSpPr>
              <p:nvPr/>
            </p:nvSpPr>
            <p:spPr bwMode="auto">
              <a:xfrm>
                <a:off x="3500" y="1308"/>
                <a:ext cx="448" cy="448"/>
              </a:xfrm>
              <a:prstGeom prst="ellipse">
                <a:avLst/>
              </a:prstGeom>
              <a:solidFill>
                <a:srgbClr val="009900"/>
              </a:solidFill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629" name="Oval 25"/>
              <p:cNvSpPr>
                <a:spLocks noChangeArrowheads="1"/>
              </p:cNvSpPr>
              <p:nvPr/>
            </p:nvSpPr>
            <p:spPr bwMode="auto">
              <a:xfrm>
                <a:off x="3956" y="1308"/>
                <a:ext cx="456" cy="448"/>
              </a:xfrm>
              <a:prstGeom prst="ellipse">
                <a:avLst/>
              </a:prstGeom>
              <a:solidFill>
                <a:srgbClr val="009900"/>
              </a:solidFill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630" name="Oval 26"/>
              <p:cNvSpPr>
                <a:spLocks noChangeArrowheads="1"/>
              </p:cNvSpPr>
              <p:nvPr/>
            </p:nvSpPr>
            <p:spPr bwMode="auto">
              <a:xfrm>
                <a:off x="4420" y="1308"/>
                <a:ext cx="448" cy="448"/>
              </a:xfrm>
              <a:prstGeom prst="ellipse">
                <a:avLst/>
              </a:prstGeom>
              <a:solidFill>
                <a:srgbClr val="009900"/>
              </a:solidFill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631" name="Oval 27"/>
              <p:cNvSpPr>
                <a:spLocks noChangeArrowheads="1"/>
              </p:cNvSpPr>
              <p:nvPr/>
            </p:nvSpPr>
            <p:spPr bwMode="auto">
              <a:xfrm>
                <a:off x="1868" y="924"/>
                <a:ext cx="448" cy="448"/>
              </a:xfrm>
              <a:prstGeom prst="ellipse">
                <a:avLst/>
              </a:prstGeom>
              <a:solidFill>
                <a:srgbClr val="009900"/>
              </a:solidFill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632" name="Oval 28"/>
              <p:cNvSpPr>
                <a:spLocks noChangeArrowheads="1"/>
              </p:cNvSpPr>
              <p:nvPr/>
            </p:nvSpPr>
            <p:spPr bwMode="auto">
              <a:xfrm>
                <a:off x="2332" y="924"/>
                <a:ext cx="448" cy="448"/>
              </a:xfrm>
              <a:prstGeom prst="ellipse">
                <a:avLst/>
              </a:prstGeom>
              <a:solidFill>
                <a:srgbClr val="009900"/>
              </a:solidFill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633" name="Oval 29"/>
              <p:cNvSpPr>
                <a:spLocks noChangeArrowheads="1"/>
              </p:cNvSpPr>
              <p:nvPr/>
            </p:nvSpPr>
            <p:spPr bwMode="auto">
              <a:xfrm>
                <a:off x="2796" y="924"/>
                <a:ext cx="448" cy="448"/>
              </a:xfrm>
              <a:prstGeom prst="ellipse">
                <a:avLst/>
              </a:prstGeom>
              <a:solidFill>
                <a:srgbClr val="009900"/>
              </a:solidFill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634" name="Oval 30"/>
              <p:cNvSpPr>
                <a:spLocks noChangeArrowheads="1"/>
              </p:cNvSpPr>
              <p:nvPr/>
            </p:nvSpPr>
            <p:spPr bwMode="auto">
              <a:xfrm>
                <a:off x="3260" y="924"/>
                <a:ext cx="448" cy="448"/>
              </a:xfrm>
              <a:prstGeom prst="ellipse">
                <a:avLst/>
              </a:prstGeom>
              <a:solidFill>
                <a:srgbClr val="009900"/>
              </a:solidFill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635" name="Oval 31"/>
              <p:cNvSpPr>
                <a:spLocks noChangeArrowheads="1"/>
              </p:cNvSpPr>
              <p:nvPr/>
            </p:nvSpPr>
            <p:spPr bwMode="auto">
              <a:xfrm>
                <a:off x="3716" y="924"/>
                <a:ext cx="456" cy="448"/>
              </a:xfrm>
              <a:prstGeom prst="ellipse">
                <a:avLst/>
              </a:prstGeom>
              <a:solidFill>
                <a:srgbClr val="009900"/>
              </a:solidFill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636" name="Oval 32"/>
              <p:cNvSpPr>
                <a:spLocks noChangeArrowheads="1"/>
              </p:cNvSpPr>
              <p:nvPr/>
            </p:nvSpPr>
            <p:spPr bwMode="auto">
              <a:xfrm>
                <a:off x="4180" y="924"/>
                <a:ext cx="448" cy="448"/>
              </a:xfrm>
              <a:prstGeom prst="ellipse">
                <a:avLst/>
              </a:prstGeom>
              <a:solidFill>
                <a:srgbClr val="009900"/>
              </a:solidFill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637" name="Oval 33"/>
              <p:cNvSpPr>
                <a:spLocks noChangeArrowheads="1"/>
              </p:cNvSpPr>
              <p:nvPr/>
            </p:nvSpPr>
            <p:spPr bwMode="auto">
              <a:xfrm>
                <a:off x="4644" y="924"/>
                <a:ext cx="448" cy="448"/>
              </a:xfrm>
              <a:prstGeom prst="ellipse">
                <a:avLst/>
              </a:prstGeom>
              <a:solidFill>
                <a:srgbClr val="009900"/>
              </a:solidFill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638" name="Rectangle 34"/>
              <p:cNvSpPr>
                <a:spLocks noChangeArrowheads="1"/>
              </p:cNvSpPr>
              <p:nvPr/>
            </p:nvSpPr>
            <p:spPr bwMode="auto">
              <a:xfrm>
                <a:off x="848" y="1568"/>
                <a:ext cx="57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r>
                  <a:rPr lang="en-US" altLang="en-US">
                    <a:solidFill>
                      <a:srgbClr val="009900"/>
                    </a:solidFill>
                  </a:rPr>
                  <a:t>A sites</a:t>
                </a:r>
                <a:endParaRPr lang="en-US" altLang="en-US"/>
              </a:p>
            </p:txBody>
          </p:sp>
        </p:grpSp>
        <p:sp>
          <p:nvSpPr>
            <p:cNvPr id="14594" name="Rectangle 35"/>
            <p:cNvSpPr>
              <a:spLocks noChangeArrowheads="1"/>
            </p:cNvSpPr>
            <p:nvPr/>
          </p:nvSpPr>
          <p:spPr bwMode="auto">
            <a:xfrm>
              <a:off x="2264" y="1928"/>
              <a:ext cx="12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0066FF"/>
                  </a:solidFill>
                </a:rPr>
                <a:t>B</a:t>
              </a:r>
              <a:endParaRPr lang="en-US" altLang="en-US"/>
            </a:p>
          </p:txBody>
        </p:sp>
        <p:sp>
          <p:nvSpPr>
            <p:cNvPr id="14595" name="Rectangle 36"/>
            <p:cNvSpPr>
              <a:spLocks noChangeArrowheads="1"/>
            </p:cNvSpPr>
            <p:nvPr/>
          </p:nvSpPr>
          <p:spPr bwMode="auto">
            <a:xfrm>
              <a:off x="2736" y="1944"/>
              <a:ext cx="12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0066FF"/>
                  </a:solidFill>
                </a:rPr>
                <a:t>B</a:t>
              </a:r>
              <a:endParaRPr lang="en-US" altLang="en-US"/>
            </a:p>
          </p:txBody>
        </p:sp>
        <p:sp>
          <p:nvSpPr>
            <p:cNvPr id="14596" name="Rectangle 37"/>
            <p:cNvSpPr>
              <a:spLocks noChangeArrowheads="1"/>
            </p:cNvSpPr>
            <p:nvPr/>
          </p:nvSpPr>
          <p:spPr bwMode="auto">
            <a:xfrm>
              <a:off x="2960" y="1552"/>
              <a:ext cx="12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0066FF"/>
                  </a:solidFill>
                </a:rPr>
                <a:t>B</a:t>
              </a:r>
              <a:endParaRPr lang="en-US" altLang="en-US"/>
            </a:p>
          </p:txBody>
        </p:sp>
        <p:sp>
          <p:nvSpPr>
            <p:cNvPr id="14597" name="Rectangle 38"/>
            <p:cNvSpPr>
              <a:spLocks noChangeArrowheads="1"/>
            </p:cNvSpPr>
            <p:nvPr/>
          </p:nvSpPr>
          <p:spPr bwMode="auto">
            <a:xfrm>
              <a:off x="2712" y="1152"/>
              <a:ext cx="12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0066FF"/>
                  </a:solidFill>
                </a:rPr>
                <a:t>B</a:t>
              </a:r>
              <a:endParaRPr lang="en-US" altLang="en-US"/>
            </a:p>
          </p:txBody>
        </p:sp>
        <p:sp>
          <p:nvSpPr>
            <p:cNvPr id="14598" name="Rectangle 39"/>
            <p:cNvSpPr>
              <a:spLocks noChangeArrowheads="1"/>
            </p:cNvSpPr>
            <p:nvPr/>
          </p:nvSpPr>
          <p:spPr bwMode="auto">
            <a:xfrm>
              <a:off x="2248" y="1168"/>
              <a:ext cx="12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0066FF"/>
                  </a:solidFill>
                </a:rPr>
                <a:t>B</a:t>
              </a:r>
              <a:endParaRPr lang="en-US" altLang="en-US"/>
            </a:p>
          </p:txBody>
        </p:sp>
        <p:sp>
          <p:nvSpPr>
            <p:cNvPr id="14599" name="Rectangle 40"/>
            <p:cNvSpPr>
              <a:spLocks noChangeArrowheads="1"/>
            </p:cNvSpPr>
            <p:nvPr/>
          </p:nvSpPr>
          <p:spPr bwMode="auto">
            <a:xfrm>
              <a:off x="2024" y="1552"/>
              <a:ext cx="12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0066FF"/>
                  </a:solidFill>
                </a:rPr>
                <a:t>B</a:t>
              </a:r>
              <a:endParaRPr lang="en-US" altLang="en-US"/>
            </a:p>
          </p:txBody>
        </p:sp>
        <p:sp>
          <p:nvSpPr>
            <p:cNvPr id="14600" name="Rectangle 41"/>
            <p:cNvSpPr>
              <a:spLocks noChangeArrowheads="1"/>
            </p:cNvSpPr>
            <p:nvPr/>
          </p:nvSpPr>
          <p:spPr bwMode="auto">
            <a:xfrm>
              <a:off x="2496" y="1552"/>
              <a:ext cx="12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0066FF"/>
                  </a:solidFill>
                </a:rPr>
                <a:t>B</a:t>
              </a:r>
              <a:endParaRPr lang="en-US" altLang="en-US"/>
            </a:p>
          </p:txBody>
        </p:sp>
        <p:sp>
          <p:nvSpPr>
            <p:cNvPr id="14601" name="Rectangle 42"/>
            <p:cNvSpPr>
              <a:spLocks noChangeArrowheads="1"/>
            </p:cNvSpPr>
            <p:nvPr/>
          </p:nvSpPr>
          <p:spPr bwMode="auto">
            <a:xfrm>
              <a:off x="840" y="2184"/>
              <a:ext cx="13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CC9900"/>
                  </a:solidFill>
                </a:rPr>
                <a:t>C</a:t>
              </a:r>
              <a:endParaRPr lang="en-US" altLang="en-US"/>
            </a:p>
          </p:txBody>
        </p:sp>
        <p:sp>
          <p:nvSpPr>
            <p:cNvPr id="14602" name="Rectangle 43"/>
            <p:cNvSpPr>
              <a:spLocks noChangeArrowheads="1"/>
            </p:cNvSpPr>
            <p:nvPr/>
          </p:nvSpPr>
          <p:spPr bwMode="auto">
            <a:xfrm>
              <a:off x="984" y="2184"/>
              <a:ext cx="44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CC9900"/>
                  </a:solidFill>
                </a:rPr>
                <a:t> sites</a:t>
              </a:r>
              <a:endParaRPr lang="en-US" altLang="en-US"/>
            </a:p>
          </p:txBody>
        </p:sp>
        <p:sp>
          <p:nvSpPr>
            <p:cNvPr id="14603" name="Rectangle 44"/>
            <p:cNvSpPr>
              <a:spLocks noChangeArrowheads="1"/>
            </p:cNvSpPr>
            <p:nvPr/>
          </p:nvSpPr>
          <p:spPr bwMode="auto">
            <a:xfrm>
              <a:off x="2256" y="1664"/>
              <a:ext cx="13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CC9900"/>
                  </a:solidFill>
                </a:rPr>
                <a:t>C</a:t>
              </a:r>
              <a:endParaRPr lang="en-US" altLang="en-US"/>
            </a:p>
          </p:txBody>
        </p:sp>
        <p:sp>
          <p:nvSpPr>
            <p:cNvPr id="14604" name="Rectangle 45"/>
            <p:cNvSpPr>
              <a:spLocks noChangeArrowheads="1"/>
            </p:cNvSpPr>
            <p:nvPr/>
          </p:nvSpPr>
          <p:spPr bwMode="auto">
            <a:xfrm>
              <a:off x="2736" y="1680"/>
              <a:ext cx="13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CC9900"/>
                  </a:solidFill>
                </a:rPr>
                <a:t>C</a:t>
              </a:r>
              <a:endParaRPr lang="en-US" altLang="en-US"/>
            </a:p>
          </p:txBody>
        </p:sp>
        <p:sp>
          <p:nvSpPr>
            <p:cNvPr id="14605" name="Rectangle 46"/>
            <p:cNvSpPr>
              <a:spLocks noChangeArrowheads="1"/>
            </p:cNvSpPr>
            <p:nvPr/>
          </p:nvSpPr>
          <p:spPr bwMode="auto">
            <a:xfrm>
              <a:off x="2496" y="1288"/>
              <a:ext cx="13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CC9900"/>
                  </a:solidFill>
                </a:rPr>
                <a:t>C</a:t>
              </a:r>
              <a:endParaRPr lang="en-US" altLang="en-US"/>
            </a:p>
          </p:txBody>
        </p:sp>
        <p:sp>
          <p:nvSpPr>
            <p:cNvPr id="14606" name="Rectangle 47"/>
            <p:cNvSpPr>
              <a:spLocks noChangeArrowheads="1"/>
            </p:cNvSpPr>
            <p:nvPr/>
          </p:nvSpPr>
          <p:spPr bwMode="auto">
            <a:xfrm>
              <a:off x="1800" y="1416"/>
              <a:ext cx="12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FFFFFF"/>
                  </a:solidFill>
                </a:rPr>
                <a:t>A</a:t>
              </a:r>
              <a:endParaRPr lang="en-US" altLang="en-US"/>
            </a:p>
          </p:txBody>
        </p:sp>
        <p:sp>
          <p:nvSpPr>
            <p:cNvPr id="14607" name="Rectangle 48"/>
            <p:cNvSpPr>
              <a:spLocks noChangeArrowheads="1"/>
            </p:cNvSpPr>
            <p:nvPr/>
          </p:nvSpPr>
          <p:spPr bwMode="auto">
            <a:xfrm>
              <a:off x="2496" y="1552"/>
              <a:ext cx="12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0066FF"/>
                  </a:solidFill>
                </a:rPr>
                <a:t>B</a:t>
              </a:r>
              <a:endParaRPr lang="en-US" altLang="en-US"/>
            </a:p>
          </p:txBody>
        </p:sp>
        <p:sp>
          <p:nvSpPr>
            <p:cNvPr id="14608" name="Rectangle 49"/>
            <p:cNvSpPr>
              <a:spLocks noChangeArrowheads="1"/>
            </p:cNvSpPr>
            <p:nvPr/>
          </p:nvSpPr>
          <p:spPr bwMode="auto">
            <a:xfrm>
              <a:off x="856" y="1888"/>
              <a:ext cx="12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0066FF"/>
                  </a:solidFill>
                </a:rPr>
                <a:t>B</a:t>
              </a:r>
              <a:endParaRPr lang="en-US" altLang="en-US"/>
            </a:p>
          </p:txBody>
        </p:sp>
        <p:sp>
          <p:nvSpPr>
            <p:cNvPr id="14609" name="Rectangle 50"/>
            <p:cNvSpPr>
              <a:spLocks noChangeArrowheads="1"/>
            </p:cNvSpPr>
            <p:nvPr/>
          </p:nvSpPr>
          <p:spPr bwMode="auto">
            <a:xfrm>
              <a:off x="992" y="1888"/>
              <a:ext cx="44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0066FF"/>
                  </a:solidFill>
                </a:rPr>
                <a:t> sites</a:t>
              </a:r>
              <a:endParaRPr lang="en-US" altLang="en-US"/>
            </a:p>
          </p:txBody>
        </p:sp>
      </p:grpSp>
      <p:sp>
        <p:nvSpPr>
          <p:cNvPr id="14340" name="Rectangle 51"/>
          <p:cNvSpPr>
            <a:spLocks noChangeArrowheads="1"/>
          </p:cNvSpPr>
          <p:nvPr/>
        </p:nvSpPr>
        <p:spPr bwMode="auto">
          <a:xfrm>
            <a:off x="533400" y="1006475"/>
            <a:ext cx="4494213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/>
              <a:t>•  ABCABC... Stacking Sequence</a:t>
            </a:r>
          </a:p>
          <a:p>
            <a:r>
              <a:rPr lang="en-US" altLang="en-US"/>
              <a:t>•  2D Projection</a:t>
            </a:r>
          </a:p>
        </p:txBody>
      </p:sp>
      <p:sp>
        <p:nvSpPr>
          <p:cNvPr id="468020" name="Rectangle 52"/>
          <p:cNvSpPr>
            <a:spLocks noChangeArrowheads="1"/>
          </p:cNvSpPr>
          <p:nvPr/>
        </p:nvSpPr>
        <p:spPr bwMode="auto">
          <a:xfrm>
            <a:off x="533400" y="4527550"/>
            <a:ext cx="21383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/>
              <a:t>•  FCC Unit Cell</a:t>
            </a:r>
          </a:p>
        </p:txBody>
      </p:sp>
      <p:sp>
        <p:nvSpPr>
          <p:cNvPr id="14342" name="Rectangle 53"/>
          <p:cNvSpPr>
            <a:spLocks noChangeArrowheads="1"/>
          </p:cNvSpPr>
          <p:nvPr/>
        </p:nvSpPr>
        <p:spPr bwMode="auto">
          <a:xfrm>
            <a:off x="381000" y="381000"/>
            <a:ext cx="838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altLang="en-US" sz="3600">
                <a:solidFill>
                  <a:schemeClr val="tx2"/>
                </a:solidFill>
              </a:rPr>
              <a:t>FCC Stacking Sequence</a:t>
            </a:r>
          </a:p>
        </p:txBody>
      </p:sp>
      <p:grpSp>
        <p:nvGrpSpPr>
          <p:cNvPr id="4" name="Group 54"/>
          <p:cNvGrpSpPr>
            <a:grpSpLocks/>
          </p:cNvGrpSpPr>
          <p:nvPr/>
        </p:nvGrpSpPr>
        <p:grpSpPr bwMode="auto">
          <a:xfrm>
            <a:off x="1358900" y="1663700"/>
            <a:ext cx="6007100" cy="1955800"/>
            <a:chOff x="856" y="1048"/>
            <a:chExt cx="3784" cy="1232"/>
          </a:xfrm>
        </p:grpSpPr>
        <p:grpSp>
          <p:nvGrpSpPr>
            <p:cNvPr id="14562" name="Group 55"/>
            <p:cNvGrpSpPr>
              <a:grpSpLocks/>
            </p:cNvGrpSpPr>
            <p:nvPr/>
          </p:nvGrpSpPr>
          <p:grpSpPr bwMode="auto">
            <a:xfrm>
              <a:off x="856" y="1048"/>
              <a:ext cx="3784" cy="1232"/>
              <a:chOff x="856" y="1048"/>
              <a:chExt cx="3784" cy="1232"/>
            </a:xfrm>
          </p:grpSpPr>
          <p:sp>
            <p:nvSpPr>
              <p:cNvPr id="14567" name="Rectangle 56"/>
              <p:cNvSpPr>
                <a:spLocks noChangeArrowheads="1"/>
              </p:cNvSpPr>
              <p:nvPr/>
            </p:nvSpPr>
            <p:spPr bwMode="auto">
              <a:xfrm>
                <a:off x="2264" y="1928"/>
                <a:ext cx="128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r>
                  <a:rPr lang="en-US" altLang="en-US">
                    <a:solidFill>
                      <a:srgbClr val="0066FF"/>
                    </a:solidFill>
                  </a:rPr>
                  <a:t>B</a:t>
                </a:r>
                <a:endParaRPr lang="en-US" altLang="en-US"/>
              </a:p>
            </p:txBody>
          </p:sp>
          <p:sp>
            <p:nvSpPr>
              <p:cNvPr id="14568" name="Rectangle 57"/>
              <p:cNvSpPr>
                <a:spLocks noChangeArrowheads="1"/>
              </p:cNvSpPr>
              <p:nvPr/>
            </p:nvSpPr>
            <p:spPr bwMode="auto">
              <a:xfrm>
                <a:off x="2736" y="1944"/>
                <a:ext cx="128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r>
                  <a:rPr lang="en-US" altLang="en-US">
                    <a:solidFill>
                      <a:srgbClr val="0066FF"/>
                    </a:solidFill>
                  </a:rPr>
                  <a:t>B</a:t>
                </a:r>
                <a:endParaRPr lang="en-US" altLang="en-US"/>
              </a:p>
            </p:txBody>
          </p:sp>
          <p:sp>
            <p:nvSpPr>
              <p:cNvPr id="14569" name="Rectangle 58"/>
              <p:cNvSpPr>
                <a:spLocks noChangeArrowheads="1"/>
              </p:cNvSpPr>
              <p:nvPr/>
            </p:nvSpPr>
            <p:spPr bwMode="auto">
              <a:xfrm>
                <a:off x="2960" y="1552"/>
                <a:ext cx="128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r>
                  <a:rPr lang="en-US" altLang="en-US">
                    <a:solidFill>
                      <a:srgbClr val="0066FF"/>
                    </a:solidFill>
                  </a:rPr>
                  <a:t>B</a:t>
                </a:r>
                <a:endParaRPr lang="en-US" altLang="en-US"/>
              </a:p>
            </p:txBody>
          </p:sp>
          <p:sp>
            <p:nvSpPr>
              <p:cNvPr id="14570" name="Rectangle 59"/>
              <p:cNvSpPr>
                <a:spLocks noChangeArrowheads="1"/>
              </p:cNvSpPr>
              <p:nvPr/>
            </p:nvSpPr>
            <p:spPr bwMode="auto">
              <a:xfrm>
                <a:off x="2712" y="1152"/>
                <a:ext cx="128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r>
                  <a:rPr lang="en-US" altLang="en-US">
                    <a:solidFill>
                      <a:srgbClr val="0066FF"/>
                    </a:solidFill>
                  </a:rPr>
                  <a:t>B</a:t>
                </a:r>
                <a:endParaRPr lang="en-US" altLang="en-US"/>
              </a:p>
            </p:txBody>
          </p:sp>
          <p:sp>
            <p:nvSpPr>
              <p:cNvPr id="14571" name="Rectangle 60"/>
              <p:cNvSpPr>
                <a:spLocks noChangeArrowheads="1"/>
              </p:cNvSpPr>
              <p:nvPr/>
            </p:nvSpPr>
            <p:spPr bwMode="auto">
              <a:xfrm>
                <a:off x="2248" y="1168"/>
                <a:ext cx="128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r>
                  <a:rPr lang="en-US" altLang="en-US">
                    <a:solidFill>
                      <a:srgbClr val="0066FF"/>
                    </a:solidFill>
                  </a:rPr>
                  <a:t>B</a:t>
                </a:r>
                <a:endParaRPr lang="en-US" altLang="en-US"/>
              </a:p>
            </p:txBody>
          </p:sp>
          <p:sp>
            <p:nvSpPr>
              <p:cNvPr id="14572" name="Rectangle 61"/>
              <p:cNvSpPr>
                <a:spLocks noChangeArrowheads="1"/>
              </p:cNvSpPr>
              <p:nvPr/>
            </p:nvSpPr>
            <p:spPr bwMode="auto">
              <a:xfrm>
                <a:off x="2024" y="1552"/>
                <a:ext cx="128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r>
                  <a:rPr lang="en-US" altLang="en-US">
                    <a:solidFill>
                      <a:srgbClr val="0066FF"/>
                    </a:solidFill>
                  </a:rPr>
                  <a:t>B</a:t>
                </a:r>
                <a:endParaRPr lang="en-US" altLang="en-US"/>
              </a:p>
            </p:txBody>
          </p:sp>
          <p:sp>
            <p:nvSpPr>
              <p:cNvPr id="14573" name="Rectangle 62"/>
              <p:cNvSpPr>
                <a:spLocks noChangeArrowheads="1"/>
              </p:cNvSpPr>
              <p:nvPr/>
            </p:nvSpPr>
            <p:spPr bwMode="auto">
              <a:xfrm>
                <a:off x="2496" y="1552"/>
                <a:ext cx="128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r>
                  <a:rPr lang="en-US" altLang="en-US">
                    <a:solidFill>
                      <a:srgbClr val="0066FF"/>
                    </a:solidFill>
                  </a:rPr>
                  <a:t>B</a:t>
                </a:r>
                <a:endParaRPr lang="en-US" altLang="en-US"/>
              </a:p>
            </p:txBody>
          </p:sp>
          <p:grpSp>
            <p:nvGrpSpPr>
              <p:cNvPr id="14574" name="Group 63"/>
              <p:cNvGrpSpPr>
                <a:grpSpLocks/>
              </p:cNvGrpSpPr>
              <p:nvPr/>
            </p:nvGrpSpPr>
            <p:grpSpPr bwMode="auto">
              <a:xfrm>
                <a:off x="856" y="1048"/>
                <a:ext cx="3784" cy="1232"/>
                <a:chOff x="856" y="1048"/>
                <a:chExt cx="3784" cy="1232"/>
              </a:xfrm>
            </p:grpSpPr>
            <p:grpSp>
              <p:nvGrpSpPr>
                <p:cNvPr id="14575" name="Group 64"/>
                <p:cNvGrpSpPr>
                  <a:grpSpLocks/>
                </p:cNvGrpSpPr>
                <p:nvPr/>
              </p:nvGrpSpPr>
              <p:grpSpPr bwMode="auto">
                <a:xfrm>
                  <a:off x="3272" y="1048"/>
                  <a:ext cx="1368" cy="1232"/>
                  <a:chOff x="3272" y="1048"/>
                  <a:chExt cx="1368" cy="1232"/>
                </a:xfrm>
              </p:grpSpPr>
              <p:sp>
                <p:nvSpPr>
                  <p:cNvPr id="14586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3512" y="1824"/>
                    <a:ext cx="448" cy="456"/>
                  </a:xfrm>
                  <a:prstGeom prst="ellipse">
                    <a:avLst/>
                  </a:prstGeom>
                  <a:noFill/>
                  <a:ln w="50800">
                    <a:solidFill>
                      <a:srgbClr val="0066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4587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3968" y="1824"/>
                    <a:ext cx="456" cy="456"/>
                  </a:xfrm>
                  <a:prstGeom prst="ellipse">
                    <a:avLst/>
                  </a:prstGeom>
                  <a:noFill/>
                  <a:ln w="50800">
                    <a:solidFill>
                      <a:srgbClr val="0066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4588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3272" y="1440"/>
                    <a:ext cx="448" cy="448"/>
                  </a:xfrm>
                  <a:prstGeom prst="ellipse">
                    <a:avLst/>
                  </a:prstGeom>
                  <a:noFill/>
                  <a:ln w="50800">
                    <a:solidFill>
                      <a:srgbClr val="0066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4589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3728" y="1440"/>
                    <a:ext cx="456" cy="448"/>
                  </a:xfrm>
                  <a:prstGeom prst="ellipse">
                    <a:avLst/>
                  </a:prstGeom>
                  <a:noFill/>
                  <a:ln w="50800">
                    <a:solidFill>
                      <a:srgbClr val="0066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4590" name="Oval 69"/>
                  <p:cNvSpPr>
                    <a:spLocks noChangeArrowheads="1"/>
                  </p:cNvSpPr>
                  <p:nvPr/>
                </p:nvSpPr>
                <p:spPr bwMode="auto">
                  <a:xfrm>
                    <a:off x="4192" y="1440"/>
                    <a:ext cx="448" cy="448"/>
                  </a:xfrm>
                  <a:prstGeom prst="ellipse">
                    <a:avLst/>
                  </a:prstGeom>
                  <a:noFill/>
                  <a:ln w="50800">
                    <a:solidFill>
                      <a:srgbClr val="0066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4591" name="Oval 70"/>
                  <p:cNvSpPr>
                    <a:spLocks noChangeArrowheads="1"/>
                  </p:cNvSpPr>
                  <p:nvPr/>
                </p:nvSpPr>
                <p:spPr bwMode="auto">
                  <a:xfrm>
                    <a:off x="3496" y="1048"/>
                    <a:ext cx="448" cy="456"/>
                  </a:xfrm>
                  <a:prstGeom prst="ellipse">
                    <a:avLst/>
                  </a:prstGeom>
                  <a:noFill/>
                  <a:ln w="50800">
                    <a:solidFill>
                      <a:srgbClr val="0066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4592" name="Oval 71"/>
                  <p:cNvSpPr>
                    <a:spLocks noChangeArrowheads="1"/>
                  </p:cNvSpPr>
                  <p:nvPr/>
                </p:nvSpPr>
                <p:spPr bwMode="auto">
                  <a:xfrm>
                    <a:off x="3952" y="1048"/>
                    <a:ext cx="456" cy="456"/>
                  </a:xfrm>
                  <a:prstGeom prst="ellipse">
                    <a:avLst/>
                  </a:prstGeom>
                  <a:noFill/>
                  <a:ln w="50800">
                    <a:solidFill>
                      <a:srgbClr val="0066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sp>
              <p:nvSpPr>
                <p:cNvPr id="14576" name="Rectangle 72"/>
                <p:cNvSpPr>
                  <a:spLocks noChangeArrowheads="1"/>
                </p:cNvSpPr>
                <p:nvPr/>
              </p:nvSpPr>
              <p:spPr bwMode="auto">
                <a:xfrm>
                  <a:off x="856" y="1888"/>
                  <a:ext cx="128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9pPr>
                </a:lstStyle>
                <a:p>
                  <a:r>
                    <a:rPr lang="en-US" altLang="en-US">
                      <a:solidFill>
                        <a:srgbClr val="0066FF"/>
                      </a:solidFill>
                    </a:rPr>
                    <a:t>B</a:t>
                  </a:r>
                  <a:endParaRPr lang="en-US" altLang="en-US"/>
                </a:p>
              </p:txBody>
            </p:sp>
            <p:sp>
              <p:nvSpPr>
                <p:cNvPr id="14577" name="Rectangle 73"/>
                <p:cNvSpPr>
                  <a:spLocks noChangeArrowheads="1"/>
                </p:cNvSpPr>
                <p:nvPr/>
              </p:nvSpPr>
              <p:spPr bwMode="auto">
                <a:xfrm>
                  <a:off x="992" y="1888"/>
                  <a:ext cx="448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9pPr>
                </a:lstStyle>
                <a:p>
                  <a:r>
                    <a:rPr lang="en-US" altLang="en-US">
                      <a:solidFill>
                        <a:srgbClr val="0066FF"/>
                      </a:solidFill>
                    </a:rPr>
                    <a:t> sites</a:t>
                  </a:r>
                  <a:endParaRPr lang="en-US" altLang="en-US"/>
                </a:p>
              </p:txBody>
            </p:sp>
            <p:grpSp>
              <p:nvGrpSpPr>
                <p:cNvPr id="14578" name="Group 74"/>
                <p:cNvGrpSpPr>
                  <a:grpSpLocks/>
                </p:cNvGrpSpPr>
                <p:nvPr/>
              </p:nvGrpSpPr>
              <p:grpSpPr bwMode="auto">
                <a:xfrm>
                  <a:off x="1888" y="1048"/>
                  <a:ext cx="1376" cy="1232"/>
                  <a:chOff x="1888" y="1048"/>
                  <a:chExt cx="1376" cy="1232"/>
                </a:xfrm>
              </p:grpSpPr>
              <p:sp>
                <p:nvSpPr>
                  <p:cNvPr id="14579" name="Oval 75"/>
                  <p:cNvSpPr>
                    <a:spLocks noChangeArrowheads="1"/>
                  </p:cNvSpPr>
                  <p:nvPr/>
                </p:nvSpPr>
                <p:spPr bwMode="auto">
                  <a:xfrm>
                    <a:off x="2128" y="1824"/>
                    <a:ext cx="448" cy="456"/>
                  </a:xfrm>
                  <a:prstGeom prst="ellipse">
                    <a:avLst/>
                  </a:prstGeom>
                  <a:noFill/>
                  <a:ln w="50800">
                    <a:solidFill>
                      <a:srgbClr val="0066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4580" name="Oval 76"/>
                  <p:cNvSpPr>
                    <a:spLocks noChangeArrowheads="1"/>
                  </p:cNvSpPr>
                  <p:nvPr/>
                </p:nvSpPr>
                <p:spPr bwMode="auto">
                  <a:xfrm>
                    <a:off x="2592" y="1824"/>
                    <a:ext cx="448" cy="456"/>
                  </a:xfrm>
                  <a:prstGeom prst="ellipse">
                    <a:avLst/>
                  </a:prstGeom>
                  <a:noFill/>
                  <a:ln w="50800">
                    <a:solidFill>
                      <a:srgbClr val="0066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4581" name="Oval 77"/>
                  <p:cNvSpPr>
                    <a:spLocks noChangeArrowheads="1"/>
                  </p:cNvSpPr>
                  <p:nvPr/>
                </p:nvSpPr>
                <p:spPr bwMode="auto">
                  <a:xfrm>
                    <a:off x="1888" y="1440"/>
                    <a:ext cx="448" cy="448"/>
                  </a:xfrm>
                  <a:prstGeom prst="ellipse">
                    <a:avLst/>
                  </a:prstGeom>
                  <a:noFill/>
                  <a:ln w="50800">
                    <a:solidFill>
                      <a:srgbClr val="0066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4582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440"/>
                    <a:ext cx="448" cy="448"/>
                  </a:xfrm>
                  <a:prstGeom prst="ellipse">
                    <a:avLst/>
                  </a:prstGeom>
                  <a:noFill/>
                  <a:ln w="50800">
                    <a:solidFill>
                      <a:srgbClr val="0066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4583" name="Oval 79"/>
                  <p:cNvSpPr>
                    <a:spLocks noChangeArrowheads="1"/>
                  </p:cNvSpPr>
                  <p:nvPr/>
                </p:nvSpPr>
                <p:spPr bwMode="auto">
                  <a:xfrm>
                    <a:off x="2816" y="1440"/>
                    <a:ext cx="448" cy="448"/>
                  </a:xfrm>
                  <a:prstGeom prst="ellipse">
                    <a:avLst/>
                  </a:prstGeom>
                  <a:noFill/>
                  <a:ln w="50800">
                    <a:solidFill>
                      <a:srgbClr val="0066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4584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2112" y="1048"/>
                    <a:ext cx="448" cy="456"/>
                  </a:xfrm>
                  <a:prstGeom prst="ellipse">
                    <a:avLst/>
                  </a:prstGeom>
                  <a:noFill/>
                  <a:ln w="50800">
                    <a:solidFill>
                      <a:srgbClr val="0066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4585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2576" y="1048"/>
                    <a:ext cx="448" cy="456"/>
                  </a:xfrm>
                  <a:prstGeom prst="ellipse">
                    <a:avLst/>
                  </a:prstGeom>
                  <a:noFill/>
                  <a:ln w="50800">
                    <a:solidFill>
                      <a:srgbClr val="0066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1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</p:grpSp>
        </p:grpSp>
        <p:sp>
          <p:nvSpPr>
            <p:cNvPr id="14563" name="Rectangle 82"/>
            <p:cNvSpPr>
              <a:spLocks noChangeArrowheads="1"/>
            </p:cNvSpPr>
            <p:nvPr/>
          </p:nvSpPr>
          <p:spPr bwMode="auto">
            <a:xfrm>
              <a:off x="2256" y="1664"/>
              <a:ext cx="13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CC9900"/>
                  </a:solidFill>
                </a:rPr>
                <a:t>C</a:t>
              </a:r>
              <a:endParaRPr lang="en-US" altLang="en-US"/>
            </a:p>
          </p:txBody>
        </p:sp>
        <p:sp>
          <p:nvSpPr>
            <p:cNvPr id="14564" name="Rectangle 83"/>
            <p:cNvSpPr>
              <a:spLocks noChangeArrowheads="1"/>
            </p:cNvSpPr>
            <p:nvPr/>
          </p:nvSpPr>
          <p:spPr bwMode="auto">
            <a:xfrm>
              <a:off x="2736" y="1680"/>
              <a:ext cx="13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CC9900"/>
                  </a:solidFill>
                </a:rPr>
                <a:t>C</a:t>
              </a:r>
              <a:endParaRPr lang="en-US" altLang="en-US"/>
            </a:p>
          </p:txBody>
        </p:sp>
        <p:sp>
          <p:nvSpPr>
            <p:cNvPr id="14565" name="Rectangle 84"/>
            <p:cNvSpPr>
              <a:spLocks noChangeArrowheads="1"/>
            </p:cNvSpPr>
            <p:nvPr/>
          </p:nvSpPr>
          <p:spPr bwMode="auto">
            <a:xfrm>
              <a:off x="2496" y="1288"/>
              <a:ext cx="13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CC9900"/>
                  </a:solidFill>
                </a:rPr>
                <a:t>C</a:t>
              </a:r>
              <a:endParaRPr lang="en-US" altLang="en-US"/>
            </a:p>
          </p:txBody>
        </p:sp>
        <p:sp>
          <p:nvSpPr>
            <p:cNvPr id="14566" name="Rectangle 85"/>
            <p:cNvSpPr>
              <a:spLocks noChangeArrowheads="1"/>
            </p:cNvSpPr>
            <p:nvPr/>
          </p:nvSpPr>
          <p:spPr bwMode="auto">
            <a:xfrm>
              <a:off x="1800" y="1416"/>
              <a:ext cx="12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FFFFFF"/>
                  </a:solidFill>
                </a:rPr>
                <a:t>A</a:t>
              </a:r>
              <a:endParaRPr lang="en-US" altLang="en-US"/>
            </a:p>
          </p:txBody>
        </p:sp>
      </p:grpSp>
      <p:grpSp>
        <p:nvGrpSpPr>
          <p:cNvPr id="9" name="Group 86"/>
          <p:cNvGrpSpPr>
            <a:grpSpLocks/>
          </p:cNvGrpSpPr>
          <p:nvPr/>
        </p:nvGrpSpPr>
        <p:grpSpPr bwMode="auto">
          <a:xfrm>
            <a:off x="2857500" y="1879600"/>
            <a:ext cx="4171950" cy="1339850"/>
            <a:chOff x="1800" y="1184"/>
            <a:chExt cx="2628" cy="844"/>
          </a:xfrm>
        </p:grpSpPr>
        <p:grpSp>
          <p:nvGrpSpPr>
            <p:cNvPr id="14550" name="Group 87"/>
            <p:cNvGrpSpPr>
              <a:grpSpLocks/>
            </p:cNvGrpSpPr>
            <p:nvPr/>
          </p:nvGrpSpPr>
          <p:grpSpPr bwMode="auto">
            <a:xfrm>
              <a:off x="3516" y="1196"/>
              <a:ext cx="912" cy="832"/>
              <a:chOff x="3516" y="1196"/>
              <a:chExt cx="912" cy="832"/>
            </a:xfrm>
          </p:grpSpPr>
          <p:sp>
            <p:nvSpPr>
              <p:cNvPr id="14559" name="Oval 88"/>
              <p:cNvSpPr>
                <a:spLocks noChangeArrowheads="1"/>
              </p:cNvSpPr>
              <p:nvPr/>
            </p:nvSpPr>
            <p:spPr bwMode="auto">
              <a:xfrm>
                <a:off x="3516" y="1580"/>
                <a:ext cx="456" cy="448"/>
              </a:xfrm>
              <a:prstGeom prst="ellipse">
                <a:avLst/>
              </a:prstGeom>
              <a:noFill/>
              <a:ln w="38100">
                <a:solidFill>
                  <a:srgbClr val="CC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560" name="Oval 89"/>
              <p:cNvSpPr>
                <a:spLocks noChangeArrowheads="1"/>
              </p:cNvSpPr>
              <p:nvPr/>
            </p:nvSpPr>
            <p:spPr bwMode="auto">
              <a:xfrm>
                <a:off x="3980" y="1580"/>
                <a:ext cx="448" cy="448"/>
              </a:xfrm>
              <a:prstGeom prst="ellipse">
                <a:avLst/>
              </a:prstGeom>
              <a:noFill/>
              <a:ln w="38100">
                <a:solidFill>
                  <a:srgbClr val="CC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561" name="Oval 90"/>
              <p:cNvSpPr>
                <a:spLocks noChangeArrowheads="1"/>
              </p:cNvSpPr>
              <p:nvPr/>
            </p:nvSpPr>
            <p:spPr bwMode="auto">
              <a:xfrm>
                <a:off x="3740" y="1196"/>
                <a:ext cx="456" cy="448"/>
              </a:xfrm>
              <a:prstGeom prst="ellipse">
                <a:avLst/>
              </a:prstGeom>
              <a:noFill/>
              <a:ln w="38100">
                <a:solidFill>
                  <a:srgbClr val="CC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4551" name="Rectangle 91"/>
            <p:cNvSpPr>
              <a:spLocks noChangeArrowheads="1"/>
            </p:cNvSpPr>
            <p:nvPr/>
          </p:nvSpPr>
          <p:spPr bwMode="auto">
            <a:xfrm>
              <a:off x="2256" y="1664"/>
              <a:ext cx="13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CC9900"/>
                  </a:solidFill>
                </a:rPr>
                <a:t>C</a:t>
              </a:r>
              <a:endParaRPr lang="en-US" altLang="en-US"/>
            </a:p>
          </p:txBody>
        </p:sp>
        <p:sp>
          <p:nvSpPr>
            <p:cNvPr id="14552" name="Rectangle 92"/>
            <p:cNvSpPr>
              <a:spLocks noChangeArrowheads="1"/>
            </p:cNvSpPr>
            <p:nvPr/>
          </p:nvSpPr>
          <p:spPr bwMode="auto">
            <a:xfrm>
              <a:off x="2736" y="1680"/>
              <a:ext cx="13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CC9900"/>
                  </a:solidFill>
                </a:rPr>
                <a:t>C</a:t>
              </a:r>
              <a:endParaRPr lang="en-US" altLang="en-US"/>
            </a:p>
          </p:txBody>
        </p:sp>
        <p:sp>
          <p:nvSpPr>
            <p:cNvPr id="14553" name="Rectangle 93"/>
            <p:cNvSpPr>
              <a:spLocks noChangeArrowheads="1"/>
            </p:cNvSpPr>
            <p:nvPr/>
          </p:nvSpPr>
          <p:spPr bwMode="auto">
            <a:xfrm>
              <a:off x="2496" y="1288"/>
              <a:ext cx="13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CC9900"/>
                  </a:solidFill>
                </a:rPr>
                <a:t>C</a:t>
              </a:r>
              <a:endParaRPr lang="en-US" altLang="en-US"/>
            </a:p>
          </p:txBody>
        </p:sp>
        <p:sp>
          <p:nvSpPr>
            <p:cNvPr id="14554" name="Rectangle 94"/>
            <p:cNvSpPr>
              <a:spLocks noChangeArrowheads="1"/>
            </p:cNvSpPr>
            <p:nvPr/>
          </p:nvSpPr>
          <p:spPr bwMode="auto">
            <a:xfrm>
              <a:off x="1800" y="1416"/>
              <a:ext cx="12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FFFFFF"/>
                  </a:solidFill>
                </a:rPr>
                <a:t>A</a:t>
              </a:r>
              <a:endParaRPr lang="en-US" altLang="en-US"/>
            </a:p>
          </p:txBody>
        </p:sp>
        <p:grpSp>
          <p:nvGrpSpPr>
            <p:cNvPr id="14555" name="Group 95"/>
            <p:cNvGrpSpPr>
              <a:grpSpLocks/>
            </p:cNvGrpSpPr>
            <p:nvPr/>
          </p:nvGrpSpPr>
          <p:grpSpPr bwMode="auto">
            <a:xfrm>
              <a:off x="2118" y="1184"/>
              <a:ext cx="912" cy="832"/>
              <a:chOff x="3516" y="1196"/>
              <a:chExt cx="912" cy="832"/>
            </a:xfrm>
          </p:grpSpPr>
          <p:sp>
            <p:nvSpPr>
              <p:cNvPr id="14556" name="Oval 96"/>
              <p:cNvSpPr>
                <a:spLocks noChangeArrowheads="1"/>
              </p:cNvSpPr>
              <p:nvPr/>
            </p:nvSpPr>
            <p:spPr bwMode="auto">
              <a:xfrm>
                <a:off x="3516" y="1580"/>
                <a:ext cx="456" cy="448"/>
              </a:xfrm>
              <a:prstGeom prst="ellipse">
                <a:avLst/>
              </a:prstGeom>
              <a:noFill/>
              <a:ln w="38100">
                <a:solidFill>
                  <a:srgbClr val="CC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557" name="Oval 97"/>
              <p:cNvSpPr>
                <a:spLocks noChangeArrowheads="1"/>
              </p:cNvSpPr>
              <p:nvPr/>
            </p:nvSpPr>
            <p:spPr bwMode="auto">
              <a:xfrm>
                <a:off x="3980" y="1580"/>
                <a:ext cx="448" cy="448"/>
              </a:xfrm>
              <a:prstGeom prst="ellipse">
                <a:avLst/>
              </a:prstGeom>
              <a:noFill/>
              <a:ln w="38100">
                <a:solidFill>
                  <a:srgbClr val="CC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4558" name="Oval 98"/>
              <p:cNvSpPr>
                <a:spLocks noChangeArrowheads="1"/>
              </p:cNvSpPr>
              <p:nvPr/>
            </p:nvSpPr>
            <p:spPr bwMode="auto">
              <a:xfrm>
                <a:off x="3740" y="1196"/>
                <a:ext cx="456" cy="448"/>
              </a:xfrm>
              <a:prstGeom prst="ellipse">
                <a:avLst/>
              </a:prstGeom>
              <a:noFill/>
              <a:ln w="38100">
                <a:solidFill>
                  <a:srgbClr val="CC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grpSp>
        <p:nvGrpSpPr>
          <p:cNvPr id="12" name="Group 302"/>
          <p:cNvGrpSpPr>
            <a:grpSpLocks/>
          </p:cNvGrpSpPr>
          <p:nvPr/>
        </p:nvGrpSpPr>
        <p:grpSpPr bwMode="auto">
          <a:xfrm>
            <a:off x="3714750" y="4267200"/>
            <a:ext cx="2159000" cy="2216150"/>
            <a:chOff x="3714750" y="4267200"/>
            <a:chExt cx="2159000" cy="2216150"/>
          </a:xfrm>
        </p:grpSpPr>
        <p:sp>
          <p:nvSpPr>
            <p:cNvPr id="14346" name="Oval 436"/>
            <p:cNvSpPr>
              <a:spLocks noChangeArrowheads="1"/>
            </p:cNvSpPr>
            <p:nvPr/>
          </p:nvSpPr>
          <p:spPr bwMode="auto">
            <a:xfrm>
              <a:off x="5149850" y="5632450"/>
              <a:ext cx="660400" cy="660400"/>
            </a:xfrm>
            <a:prstGeom prst="ellipse">
              <a:avLst/>
            </a:prstGeom>
            <a:noFill/>
            <a:ln w="6350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47" name="Oval 437"/>
            <p:cNvSpPr>
              <a:spLocks noChangeArrowheads="1"/>
            </p:cNvSpPr>
            <p:nvPr/>
          </p:nvSpPr>
          <p:spPr bwMode="auto">
            <a:xfrm>
              <a:off x="5175250" y="5645150"/>
              <a:ext cx="609600" cy="622300"/>
            </a:xfrm>
            <a:prstGeom prst="ellipse">
              <a:avLst/>
            </a:prstGeom>
            <a:noFill/>
            <a:ln w="63500">
              <a:solidFill>
                <a:srgbClr val="006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48" name="Oval 438"/>
            <p:cNvSpPr>
              <a:spLocks noChangeArrowheads="1"/>
            </p:cNvSpPr>
            <p:nvPr/>
          </p:nvSpPr>
          <p:spPr bwMode="auto">
            <a:xfrm>
              <a:off x="5200650" y="5670550"/>
              <a:ext cx="558800" cy="571500"/>
            </a:xfrm>
            <a:prstGeom prst="ellipse">
              <a:avLst/>
            </a:prstGeom>
            <a:noFill/>
            <a:ln w="63500">
              <a:solidFill>
                <a:srgbClr val="0071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49" name="Oval 439"/>
            <p:cNvSpPr>
              <a:spLocks noChangeArrowheads="1"/>
            </p:cNvSpPr>
            <p:nvPr/>
          </p:nvSpPr>
          <p:spPr bwMode="auto">
            <a:xfrm>
              <a:off x="5226050" y="5695950"/>
              <a:ext cx="508000" cy="520700"/>
            </a:xfrm>
            <a:prstGeom prst="ellipse">
              <a:avLst/>
            </a:prstGeom>
            <a:noFill/>
            <a:ln w="63500">
              <a:solidFill>
                <a:srgbClr val="0077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0" name="Oval 440"/>
            <p:cNvSpPr>
              <a:spLocks noChangeArrowheads="1"/>
            </p:cNvSpPr>
            <p:nvPr/>
          </p:nvSpPr>
          <p:spPr bwMode="auto">
            <a:xfrm>
              <a:off x="5251450" y="5721350"/>
              <a:ext cx="457200" cy="469900"/>
            </a:xfrm>
            <a:prstGeom prst="ellipse">
              <a:avLst/>
            </a:prstGeom>
            <a:noFill/>
            <a:ln w="63500">
              <a:solidFill>
                <a:srgbClr val="007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1" name="Oval 441"/>
            <p:cNvSpPr>
              <a:spLocks noChangeArrowheads="1"/>
            </p:cNvSpPr>
            <p:nvPr/>
          </p:nvSpPr>
          <p:spPr bwMode="auto">
            <a:xfrm>
              <a:off x="5276850" y="5746750"/>
              <a:ext cx="419100" cy="419100"/>
            </a:xfrm>
            <a:prstGeom prst="ellipse">
              <a:avLst/>
            </a:prstGeom>
            <a:noFill/>
            <a:ln w="63500">
              <a:solidFill>
                <a:srgbClr val="0082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2" name="Oval 442"/>
            <p:cNvSpPr>
              <a:spLocks noChangeArrowheads="1"/>
            </p:cNvSpPr>
            <p:nvPr/>
          </p:nvSpPr>
          <p:spPr bwMode="auto">
            <a:xfrm>
              <a:off x="5302250" y="5772150"/>
              <a:ext cx="368300" cy="368300"/>
            </a:xfrm>
            <a:prstGeom prst="ellipse">
              <a:avLst/>
            </a:prstGeom>
            <a:noFill/>
            <a:ln w="63500">
              <a:solidFill>
                <a:srgbClr val="0088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3" name="Oval 443"/>
            <p:cNvSpPr>
              <a:spLocks noChangeArrowheads="1"/>
            </p:cNvSpPr>
            <p:nvPr/>
          </p:nvSpPr>
          <p:spPr bwMode="auto">
            <a:xfrm>
              <a:off x="5327650" y="5797550"/>
              <a:ext cx="317500" cy="317500"/>
            </a:xfrm>
            <a:prstGeom prst="ellipse">
              <a:avLst/>
            </a:prstGeom>
            <a:noFill/>
            <a:ln w="63500">
              <a:solidFill>
                <a:srgbClr val="0088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4" name="Oval 444"/>
            <p:cNvSpPr>
              <a:spLocks noChangeArrowheads="1"/>
            </p:cNvSpPr>
            <p:nvPr/>
          </p:nvSpPr>
          <p:spPr bwMode="auto">
            <a:xfrm>
              <a:off x="5353050" y="5822950"/>
              <a:ext cx="266700" cy="279400"/>
            </a:xfrm>
            <a:prstGeom prst="ellipse">
              <a:avLst/>
            </a:prstGeom>
            <a:noFill/>
            <a:ln w="635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5" name="Oval 445"/>
            <p:cNvSpPr>
              <a:spLocks noChangeArrowheads="1"/>
            </p:cNvSpPr>
            <p:nvPr/>
          </p:nvSpPr>
          <p:spPr bwMode="auto">
            <a:xfrm>
              <a:off x="5378450" y="5848350"/>
              <a:ext cx="215900" cy="228600"/>
            </a:xfrm>
            <a:prstGeom prst="ellipse">
              <a:avLst/>
            </a:prstGeom>
            <a:noFill/>
            <a:ln w="63500">
              <a:solidFill>
                <a:srgbClr val="00AA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6" name="Oval 446"/>
            <p:cNvSpPr>
              <a:spLocks noChangeArrowheads="1"/>
            </p:cNvSpPr>
            <p:nvPr/>
          </p:nvSpPr>
          <p:spPr bwMode="auto">
            <a:xfrm>
              <a:off x="5403850" y="5873750"/>
              <a:ext cx="177800" cy="177800"/>
            </a:xfrm>
            <a:prstGeom prst="ellipse">
              <a:avLst/>
            </a:prstGeom>
            <a:noFill/>
            <a:ln w="63500">
              <a:solidFill>
                <a:srgbClr val="00BB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7" name="Oval 447"/>
            <p:cNvSpPr>
              <a:spLocks noChangeArrowheads="1"/>
            </p:cNvSpPr>
            <p:nvPr/>
          </p:nvSpPr>
          <p:spPr bwMode="auto">
            <a:xfrm>
              <a:off x="5429250" y="5899150"/>
              <a:ext cx="127000" cy="127000"/>
            </a:xfrm>
            <a:prstGeom prst="ellipse">
              <a:avLst/>
            </a:prstGeom>
            <a:noFill/>
            <a:ln w="63500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8" name="Oval 448"/>
            <p:cNvSpPr>
              <a:spLocks noChangeArrowheads="1"/>
            </p:cNvSpPr>
            <p:nvPr/>
          </p:nvSpPr>
          <p:spPr bwMode="auto">
            <a:xfrm>
              <a:off x="5454650" y="5924550"/>
              <a:ext cx="76200" cy="76200"/>
            </a:xfrm>
            <a:prstGeom prst="ellipse">
              <a:avLst/>
            </a:prstGeom>
            <a:noFill/>
            <a:ln w="63500">
              <a:solidFill>
                <a:srgbClr val="00D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59" name="Oval 449"/>
            <p:cNvSpPr>
              <a:spLocks noChangeArrowheads="1"/>
            </p:cNvSpPr>
            <p:nvPr/>
          </p:nvSpPr>
          <p:spPr bwMode="auto">
            <a:xfrm>
              <a:off x="5480050" y="5949950"/>
              <a:ext cx="25400" cy="25400"/>
            </a:xfrm>
            <a:prstGeom prst="ellipse">
              <a:avLst/>
            </a:prstGeom>
            <a:noFill/>
            <a:ln w="63500">
              <a:solidFill>
                <a:srgbClr val="00EE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60" name="Oval 450"/>
            <p:cNvSpPr>
              <a:spLocks noChangeArrowheads="1"/>
            </p:cNvSpPr>
            <p:nvPr/>
          </p:nvSpPr>
          <p:spPr bwMode="auto">
            <a:xfrm>
              <a:off x="5448300" y="5918200"/>
              <a:ext cx="88900" cy="88900"/>
            </a:xfrm>
            <a:prstGeom prst="ellipse">
              <a:avLst/>
            </a:prstGeom>
            <a:solidFill>
              <a:srgbClr val="00E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61" name="Oval 451"/>
            <p:cNvSpPr>
              <a:spLocks noChangeArrowheads="1"/>
            </p:cNvSpPr>
            <p:nvPr/>
          </p:nvSpPr>
          <p:spPr bwMode="auto">
            <a:xfrm>
              <a:off x="3714750" y="5492750"/>
              <a:ext cx="660400" cy="660400"/>
            </a:xfrm>
            <a:prstGeom prst="ellipse">
              <a:avLst/>
            </a:prstGeom>
            <a:noFill/>
            <a:ln w="6350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62" name="Oval 452"/>
            <p:cNvSpPr>
              <a:spLocks noChangeArrowheads="1"/>
            </p:cNvSpPr>
            <p:nvPr/>
          </p:nvSpPr>
          <p:spPr bwMode="auto">
            <a:xfrm>
              <a:off x="3740150" y="5505450"/>
              <a:ext cx="609600" cy="622300"/>
            </a:xfrm>
            <a:prstGeom prst="ellipse">
              <a:avLst/>
            </a:prstGeom>
            <a:noFill/>
            <a:ln w="63500">
              <a:solidFill>
                <a:srgbClr val="006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63" name="Oval 453"/>
            <p:cNvSpPr>
              <a:spLocks noChangeArrowheads="1"/>
            </p:cNvSpPr>
            <p:nvPr/>
          </p:nvSpPr>
          <p:spPr bwMode="auto">
            <a:xfrm>
              <a:off x="3765550" y="5530850"/>
              <a:ext cx="558800" cy="571500"/>
            </a:xfrm>
            <a:prstGeom prst="ellipse">
              <a:avLst/>
            </a:prstGeom>
            <a:noFill/>
            <a:ln w="63500">
              <a:solidFill>
                <a:srgbClr val="0071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64" name="Oval 454"/>
            <p:cNvSpPr>
              <a:spLocks noChangeArrowheads="1"/>
            </p:cNvSpPr>
            <p:nvPr/>
          </p:nvSpPr>
          <p:spPr bwMode="auto">
            <a:xfrm>
              <a:off x="3790950" y="5556250"/>
              <a:ext cx="508000" cy="520700"/>
            </a:xfrm>
            <a:prstGeom prst="ellipse">
              <a:avLst/>
            </a:prstGeom>
            <a:noFill/>
            <a:ln w="63500">
              <a:solidFill>
                <a:srgbClr val="0077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65" name="Oval 455"/>
            <p:cNvSpPr>
              <a:spLocks noChangeArrowheads="1"/>
            </p:cNvSpPr>
            <p:nvPr/>
          </p:nvSpPr>
          <p:spPr bwMode="auto">
            <a:xfrm>
              <a:off x="3816350" y="5581650"/>
              <a:ext cx="457200" cy="469900"/>
            </a:xfrm>
            <a:prstGeom prst="ellipse">
              <a:avLst/>
            </a:prstGeom>
            <a:noFill/>
            <a:ln w="63500">
              <a:solidFill>
                <a:srgbClr val="007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66" name="Oval 456"/>
            <p:cNvSpPr>
              <a:spLocks noChangeArrowheads="1"/>
            </p:cNvSpPr>
            <p:nvPr/>
          </p:nvSpPr>
          <p:spPr bwMode="auto">
            <a:xfrm>
              <a:off x="3841750" y="5607050"/>
              <a:ext cx="419100" cy="419100"/>
            </a:xfrm>
            <a:prstGeom prst="ellipse">
              <a:avLst/>
            </a:prstGeom>
            <a:noFill/>
            <a:ln w="63500">
              <a:solidFill>
                <a:srgbClr val="0082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67" name="Oval 457"/>
            <p:cNvSpPr>
              <a:spLocks noChangeArrowheads="1"/>
            </p:cNvSpPr>
            <p:nvPr/>
          </p:nvSpPr>
          <p:spPr bwMode="auto">
            <a:xfrm>
              <a:off x="3867150" y="5632450"/>
              <a:ext cx="368300" cy="368300"/>
            </a:xfrm>
            <a:prstGeom prst="ellipse">
              <a:avLst/>
            </a:prstGeom>
            <a:noFill/>
            <a:ln w="63500">
              <a:solidFill>
                <a:srgbClr val="0088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68" name="Oval 458"/>
            <p:cNvSpPr>
              <a:spLocks noChangeArrowheads="1"/>
            </p:cNvSpPr>
            <p:nvPr/>
          </p:nvSpPr>
          <p:spPr bwMode="auto">
            <a:xfrm>
              <a:off x="3892550" y="5657850"/>
              <a:ext cx="317500" cy="317500"/>
            </a:xfrm>
            <a:prstGeom prst="ellipse">
              <a:avLst/>
            </a:prstGeom>
            <a:noFill/>
            <a:ln w="63500">
              <a:solidFill>
                <a:srgbClr val="0088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69" name="Oval 459"/>
            <p:cNvSpPr>
              <a:spLocks noChangeArrowheads="1"/>
            </p:cNvSpPr>
            <p:nvPr/>
          </p:nvSpPr>
          <p:spPr bwMode="auto">
            <a:xfrm>
              <a:off x="3917950" y="5683250"/>
              <a:ext cx="266700" cy="279400"/>
            </a:xfrm>
            <a:prstGeom prst="ellipse">
              <a:avLst/>
            </a:prstGeom>
            <a:noFill/>
            <a:ln w="635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0" name="Oval 460"/>
            <p:cNvSpPr>
              <a:spLocks noChangeArrowheads="1"/>
            </p:cNvSpPr>
            <p:nvPr/>
          </p:nvSpPr>
          <p:spPr bwMode="auto">
            <a:xfrm>
              <a:off x="3943350" y="5708650"/>
              <a:ext cx="215900" cy="228600"/>
            </a:xfrm>
            <a:prstGeom prst="ellipse">
              <a:avLst/>
            </a:prstGeom>
            <a:noFill/>
            <a:ln w="63500">
              <a:solidFill>
                <a:srgbClr val="00AA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1" name="Oval 461"/>
            <p:cNvSpPr>
              <a:spLocks noChangeArrowheads="1"/>
            </p:cNvSpPr>
            <p:nvPr/>
          </p:nvSpPr>
          <p:spPr bwMode="auto">
            <a:xfrm>
              <a:off x="3968750" y="5734050"/>
              <a:ext cx="177800" cy="177800"/>
            </a:xfrm>
            <a:prstGeom prst="ellipse">
              <a:avLst/>
            </a:prstGeom>
            <a:noFill/>
            <a:ln w="63500">
              <a:solidFill>
                <a:srgbClr val="00BB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2" name="Oval 462"/>
            <p:cNvSpPr>
              <a:spLocks noChangeArrowheads="1"/>
            </p:cNvSpPr>
            <p:nvPr/>
          </p:nvSpPr>
          <p:spPr bwMode="auto">
            <a:xfrm>
              <a:off x="3994150" y="5759450"/>
              <a:ext cx="127000" cy="127000"/>
            </a:xfrm>
            <a:prstGeom prst="ellipse">
              <a:avLst/>
            </a:prstGeom>
            <a:noFill/>
            <a:ln w="63500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3" name="Oval 463"/>
            <p:cNvSpPr>
              <a:spLocks noChangeArrowheads="1"/>
            </p:cNvSpPr>
            <p:nvPr/>
          </p:nvSpPr>
          <p:spPr bwMode="auto">
            <a:xfrm>
              <a:off x="4019550" y="5784850"/>
              <a:ext cx="76200" cy="76200"/>
            </a:xfrm>
            <a:prstGeom prst="ellipse">
              <a:avLst/>
            </a:prstGeom>
            <a:noFill/>
            <a:ln w="63500">
              <a:solidFill>
                <a:srgbClr val="00D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4" name="Oval 464"/>
            <p:cNvSpPr>
              <a:spLocks noChangeArrowheads="1"/>
            </p:cNvSpPr>
            <p:nvPr/>
          </p:nvSpPr>
          <p:spPr bwMode="auto">
            <a:xfrm>
              <a:off x="4044950" y="5810250"/>
              <a:ext cx="25400" cy="25400"/>
            </a:xfrm>
            <a:prstGeom prst="ellipse">
              <a:avLst/>
            </a:prstGeom>
            <a:noFill/>
            <a:ln w="63500">
              <a:solidFill>
                <a:srgbClr val="00EE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5" name="Oval 465"/>
            <p:cNvSpPr>
              <a:spLocks noChangeArrowheads="1"/>
            </p:cNvSpPr>
            <p:nvPr/>
          </p:nvSpPr>
          <p:spPr bwMode="auto">
            <a:xfrm>
              <a:off x="4013200" y="5778500"/>
              <a:ext cx="88900" cy="88900"/>
            </a:xfrm>
            <a:prstGeom prst="ellipse">
              <a:avLst/>
            </a:prstGeom>
            <a:solidFill>
              <a:srgbClr val="00E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6" name="Oval 466"/>
            <p:cNvSpPr>
              <a:spLocks noChangeArrowheads="1"/>
            </p:cNvSpPr>
            <p:nvPr/>
          </p:nvSpPr>
          <p:spPr bwMode="auto">
            <a:xfrm>
              <a:off x="4565650" y="4324350"/>
              <a:ext cx="660400" cy="660400"/>
            </a:xfrm>
            <a:prstGeom prst="ellipse">
              <a:avLst/>
            </a:prstGeom>
            <a:noFill/>
            <a:ln w="6350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7" name="Oval 467"/>
            <p:cNvSpPr>
              <a:spLocks noChangeArrowheads="1"/>
            </p:cNvSpPr>
            <p:nvPr/>
          </p:nvSpPr>
          <p:spPr bwMode="auto">
            <a:xfrm>
              <a:off x="4591050" y="4337050"/>
              <a:ext cx="609600" cy="622300"/>
            </a:xfrm>
            <a:prstGeom prst="ellipse">
              <a:avLst/>
            </a:prstGeom>
            <a:noFill/>
            <a:ln w="63500">
              <a:solidFill>
                <a:srgbClr val="006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8" name="Oval 468"/>
            <p:cNvSpPr>
              <a:spLocks noChangeArrowheads="1"/>
            </p:cNvSpPr>
            <p:nvPr/>
          </p:nvSpPr>
          <p:spPr bwMode="auto">
            <a:xfrm>
              <a:off x="4616450" y="4362450"/>
              <a:ext cx="558800" cy="571500"/>
            </a:xfrm>
            <a:prstGeom prst="ellipse">
              <a:avLst/>
            </a:prstGeom>
            <a:noFill/>
            <a:ln w="63500">
              <a:solidFill>
                <a:srgbClr val="0071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9" name="Oval 469"/>
            <p:cNvSpPr>
              <a:spLocks noChangeArrowheads="1"/>
            </p:cNvSpPr>
            <p:nvPr/>
          </p:nvSpPr>
          <p:spPr bwMode="auto">
            <a:xfrm>
              <a:off x="4641850" y="4387850"/>
              <a:ext cx="508000" cy="520700"/>
            </a:xfrm>
            <a:prstGeom prst="ellipse">
              <a:avLst/>
            </a:prstGeom>
            <a:noFill/>
            <a:ln w="63500">
              <a:solidFill>
                <a:srgbClr val="0077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80" name="Oval 470"/>
            <p:cNvSpPr>
              <a:spLocks noChangeArrowheads="1"/>
            </p:cNvSpPr>
            <p:nvPr/>
          </p:nvSpPr>
          <p:spPr bwMode="auto">
            <a:xfrm>
              <a:off x="4667250" y="4413250"/>
              <a:ext cx="457200" cy="469900"/>
            </a:xfrm>
            <a:prstGeom prst="ellipse">
              <a:avLst/>
            </a:prstGeom>
            <a:noFill/>
            <a:ln w="63500">
              <a:solidFill>
                <a:srgbClr val="007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81" name="Oval 471"/>
            <p:cNvSpPr>
              <a:spLocks noChangeArrowheads="1"/>
            </p:cNvSpPr>
            <p:nvPr/>
          </p:nvSpPr>
          <p:spPr bwMode="auto">
            <a:xfrm>
              <a:off x="4692650" y="4438650"/>
              <a:ext cx="419100" cy="419100"/>
            </a:xfrm>
            <a:prstGeom prst="ellipse">
              <a:avLst/>
            </a:prstGeom>
            <a:noFill/>
            <a:ln w="63500">
              <a:solidFill>
                <a:srgbClr val="0082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82" name="Oval 472"/>
            <p:cNvSpPr>
              <a:spLocks noChangeArrowheads="1"/>
            </p:cNvSpPr>
            <p:nvPr/>
          </p:nvSpPr>
          <p:spPr bwMode="auto">
            <a:xfrm>
              <a:off x="4718050" y="4464050"/>
              <a:ext cx="368300" cy="368300"/>
            </a:xfrm>
            <a:prstGeom prst="ellipse">
              <a:avLst/>
            </a:prstGeom>
            <a:noFill/>
            <a:ln w="63500">
              <a:solidFill>
                <a:srgbClr val="0088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83" name="Oval 473"/>
            <p:cNvSpPr>
              <a:spLocks noChangeArrowheads="1"/>
            </p:cNvSpPr>
            <p:nvPr/>
          </p:nvSpPr>
          <p:spPr bwMode="auto">
            <a:xfrm>
              <a:off x="4743450" y="4489450"/>
              <a:ext cx="317500" cy="317500"/>
            </a:xfrm>
            <a:prstGeom prst="ellipse">
              <a:avLst/>
            </a:prstGeom>
            <a:noFill/>
            <a:ln w="63500">
              <a:solidFill>
                <a:srgbClr val="0088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84" name="Oval 474"/>
            <p:cNvSpPr>
              <a:spLocks noChangeArrowheads="1"/>
            </p:cNvSpPr>
            <p:nvPr/>
          </p:nvSpPr>
          <p:spPr bwMode="auto">
            <a:xfrm>
              <a:off x="4768850" y="4514850"/>
              <a:ext cx="266700" cy="279400"/>
            </a:xfrm>
            <a:prstGeom prst="ellipse">
              <a:avLst/>
            </a:prstGeom>
            <a:noFill/>
            <a:ln w="635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85" name="Oval 475"/>
            <p:cNvSpPr>
              <a:spLocks noChangeArrowheads="1"/>
            </p:cNvSpPr>
            <p:nvPr/>
          </p:nvSpPr>
          <p:spPr bwMode="auto">
            <a:xfrm>
              <a:off x="4794250" y="4540250"/>
              <a:ext cx="215900" cy="228600"/>
            </a:xfrm>
            <a:prstGeom prst="ellipse">
              <a:avLst/>
            </a:prstGeom>
            <a:noFill/>
            <a:ln w="63500">
              <a:solidFill>
                <a:srgbClr val="00AA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86" name="Oval 476"/>
            <p:cNvSpPr>
              <a:spLocks noChangeArrowheads="1"/>
            </p:cNvSpPr>
            <p:nvPr/>
          </p:nvSpPr>
          <p:spPr bwMode="auto">
            <a:xfrm>
              <a:off x="4819650" y="4565650"/>
              <a:ext cx="177800" cy="177800"/>
            </a:xfrm>
            <a:prstGeom prst="ellipse">
              <a:avLst/>
            </a:prstGeom>
            <a:noFill/>
            <a:ln w="63500">
              <a:solidFill>
                <a:srgbClr val="00BB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87" name="Oval 477"/>
            <p:cNvSpPr>
              <a:spLocks noChangeArrowheads="1"/>
            </p:cNvSpPr>
            <p:nvPr/>
          </p:nvSpPr>
          <p:spPr bwMode="auto">
            <a:xfrm>
              <a:off x="4845050" y="4591050"/>
              <a:ext cx="127000" cy="127000"/>
            </a:xfrm>
            <a:prstGeom prst="ellipse">
              <a:avLst/>
            </a:prstGeom>
            <a:noFill/>
            <a:ln w="63500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88" name="Oval 478"/>
            <p:cNvSpPr>
              <a:spLocks noChangeArrowheads="1"/>
            </p:cNvSpPr>
            <p:nvPr/>
          </p:nvSpPr>
          <p:spPr bwMode="auto">
            <a:xfrm>
              <a:off x="4870450" y="4616450"/>
              <a:ext cx="76200" cy="76200"/>
            </a:xfrm>
            <a:prstGeom prst="ellipse">
              <a:avLst/>
            </a:prstGeom>
            <a:noFill/>
            <a:ln w="63500">
              <a:solidFill>
                <a:srgbClr val="00D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89" name="Oval 479"/>
            <p:cNvSpPr>
              <a:spLocks noChangeArrowheads="1"/>
            </p:cNvSpPr>
            <p:nvPr/>
          </p:nvSpPr>
          <p:spPr bwMode="auto">
            <a:xfrm>
              <a:off x="4895850" y="4641850"/>
              <a:ext cx="25400" cy="25400"/>
            </a:xfrm>
            <a:prstGeom prst="ellipse">
              <a:avLst/>
            </a:prstGeom>
            <a:noFill/>
            <a:ln w="63500">
              <a:solidFill>
                <a:srgbClr val="00EE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90" name="Oval 480"/>
            <p:cNvSpPr>
              <a:spLocks noChangeArrowheads="1"/>
            </p:cNvSpPr>
            <p:nvPr/>
          </p:nvSpPr>
          <p:spPr bwMode="auto">
            <a:xfrm>
              <a:off x="4864100" y="4610100"/>
              <a:ext cx="88900" cy="88900"/>
            </a:xfrm>
            <a:prstGeom prst="ellipse">
              <a:avLst/>
            </a:prstGeom>
            <a:solidFill>
              <a:srgbClr val="00E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91" name="Oval 481"/>
            <p:cNvSpPr>
              <a:spLocks noChangeArrowheads="1"/>
            </p:cNvSpPr>
            <p:nvPr/>
          </p:nvSpPr>
          <p:spPr bwMode="auto">
            <a:xfrm>
              <a:off x="4438650" y="5556250"/>
              <a:ext cx="660400" cy="660400"/>
            </a:xfrm>
            <a:prstGeom prst="ellipse">
              <a:avLst/>
            </a:prstGeom>
            <a:noFill/>
            <a:ln w="6350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92" name="Oval 482"/>
            <p:cNvSpPr>
              <a:spLocks noChangeArrowheads="1"/>
            </p:cNvSpPr>
            <p:nvPr/>
          </p:nvSpPr>
          <p:spPr bwMode="auto">
            <a:xfrm>
              <a:off x="4464050" y="5568950"/>
              <a:ext cx="609600" cy="622300"/>
            </a:xfrm>
            <a:prstGeom prst="ellipse">
              <a:avLst/>
            </a:prstGeom>
            <a:noFill/>
            <a:ln w="63500">
              <a:solidFill>
                <a:srgbClr val="006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93" name="Oval 483"/>
            <p:cNvSpPr>
              <a:spLocks noChangeArrowheads="1"/>
            </p:cNvSpPr>
            <p:nvPr/>
          </p:nvSpPr>
          <p:spPr bwMode="auto">
            <a:xfrm>
              <a:off x="4489450" y="5594350"/>
              <a:ext cx="558800" cy="571500"/>
            </a:xfrm>
            <a:prstGeom prst="ellipse">
              <a:avLst/>
            </a:prstGeom>
            <a:noFill/>
            <a:ln w="63500">
              <a:solidFill>
                <a:srgbClr val="0071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94" name="Oval 484"/>
            <p:cNvSpPr>
              <a:spLocks noChangeArrowheads="1"/>
            </p:cNvSpPr>
            <p:nvPr/>
          </p:nvSpPr>
          <p:spPr bwMode="auto">
            <a:xfrm>
              <a:off x="4514850" y="5619750"/>
              <a:ext cx="508000" cy="520700"/>
            </a:xfrm>
            <a:prstGeom prst="ellipse">
              <a:avLst/>
            </a:prstGeom>
            <a:noFill/>
            <a:ln w="63500">
              <a:solidFill>
                <a:srgbClr val="0077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95" name="Oval 485"/>
            <p:cNvSpPr>
              <a:spLocks noChangeArrowheads="1"/>
            </p:cNvSpPr>
            <p:nvPr/>
          </p:nvSpPr>
          <p:spPr bwMode="auto">
            <a:xfrm>
              <a:off x="4540250" y="5645150"/>
              <a:ext cx="457200" cy="469900"/>
            </a:xfrm>
            <a:prstGeom prst="ellipse">
              <a:avLst/>
            </a:prstGeom>
            <a:noFill/>
            <a:ln w="63500">
              <a:solidFill>
                <a:srgbClr val="007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96" name="Oval 486"/>
            <p:cNvSpPr>
              <a:spLocks noChangeArrowheads="1"/>
            </p:cNvSpPr>
            <p:nvPr/>
          </p:nvSpPr>
          <p:spPr bwMode="auto">
            <a:xfrm>
              <a:off x="4565650" y="5670550"/>
              <a:ext cx="419100" cy="419100"/>
            </a:xfrm>
            <a:prstGeom prst="ellipse">
              <a:avLst/>
            </a:prstGeom>
            <a:noFill/>
            <a:ln w="63500">
              <a:solidFill>
                <a:srgbClr val="0082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97" name="Oval 487"/>
            <p:cNvSpPr>
              <a:spLocks noChangeArrowheads="1"/>
            </p:cNvSpPr>
            <p:nvPr/>
          </p:nvSpPr>
          <p:spPr bwMode="auto">
            <a:xfrm>
              <a:off x="4591050" y="5695950"/>
              <a:ext cx="368300" cy="368300"/>
            </a:xfrm>
            <a:prstGeom prst="ellipse">
              <a:avLst/>
            </a:prstGeom>
            <a:noFill/>
            <a:ln w="63500">
              <a:solidFill>
                <a:srgbClr val="0088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98" name="Oval 488"/>
            <p:cNvSpPr>
              <a:spLocks noChangeArrowheads="1"/>
            </p:cNvSpPr>
            <p:nvPr/>
          </p:nvSpPr>
          <p:spPr bwMode="auto">
            <a:xfrm>
              <a:off x="4616450" y="5721350"/>
              <a:ext cx="317500" cy="317500"/>
            </a:xfrm>
            <a:prstGeom prst="ellipse">
              <a:avLst/>
            </a:prstGeom>
            <a:noFill/>
            <a:ln w="63500">
              <a:solidFill>
                <a:srgbClr val="0088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99" name="Oval 489"/>
            <p:cNvSpPr>
              <a:spLocks noChangeArrowheads="1"/>
            </p:cNvSpPr>
            <p:nvPr/>
          </p:nvSpPr>
          <p:spPr bwMode="auto">
            <a:xfrm>
              <a:off x="4641850" y="5746750"/>
              <a:ext cx="266700" cy="279400"/>
            </a:xfrm>
            <a:prstGeom prst="ellipse">
              <a:avLst/>
            </a:prstGeom>
            <a:noFill/>
            <a:ln w="635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00" name="Oval 490"/>
            <p:cNvSpPr>
              <a:spLocks noChangeArrowheads="1"/>
            </p:cNvSpPr>
            <p:nvPr/>
          </p:nvSpPr>
          <p:spPr bwMode="auto">
            <a:xfrm>
              <a:off x="4667250" y="5772150"/>
              <a:ext cx="215900" cy="228600"/>
            </a:xfrm>
            <a:prstGeom prst="ellipse">
              <a:avLst/>
            </a:prstGeom>
            <a:noFill/>
            <a:ln w="63500">
              <a:solidFill>
                <a:srgbClr val="00AA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01" name="Oval 491"/>
            <p:cNvSpPr>
              <a:spLocks noChangeArrowheads="1"/>
            </p:cNvSpPr>
            <p:nvPr/>
          </p:nvSpPr>
          <p:spPr bwMode="auto">
            <a:xfrm>
              <a:off x="4692650" y="5797550"/>
              <a:ext cx="177800" cy="177800"/>
            </a:xfrm>
            <a:prstGeom prst="ellipse">
              <a:avLst/>
            </a:prstGeom>
            <a:noFill/>
            <a:ln w="63500">
              <a:solidFill>
                <a:srgbClr val="00BB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02" name="Oval 492"/>
            <p:cNvSpPr>
              <a:spLocks noChangeArrowheads="1"/>
            </p:cNvSpPr>
            <p:nvPr/>
          </p:nvSpPr>
          <p:spPr bwMode="auto">
            <a:xfrm>
              <a:off x="4718050" y="5822950"/>
              <a:ext cx="127000" cy="127000"/>
            </a:xfrm>
            <a:prstGeom prst="ellipse">
              <a:avLst/>
            </a:prstGeom>
            <a:noFill/>
            <a:ln w="63500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03" name="Oval 493"/>
            <p:cNvSpPr>
              <a:spLocks noChangeArrowheads="1"/>
            </p:cNvSpPr>
            <p:nvPr/>
          </p:nvSpPr>
          <p:spPr bwMode="auto">
            <a:xfrm>
              <a:off x="4743450" y="5848350"/>
              <a:ext cx="76200" cy="76200"/>
            </a:xfrm>
            <a:prstGeom prst="ellipse">
              <a:avLst/>
            </a:prstGeom>
            <a:noFill/>
            <a:ln w="63500">
              <a:solidFill>
                <a:srgbClr val="00D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04" name="Oval 494"/>
            <p:cNvSpPr>
              <a:spLocks noChangeArrowheads="1"/>
            </p:cNvSpPr>
            <p:nvPr/>
          </p:nvSpPr>
          <p:spPr bwMode="auto">
            <a:xfrm>
              <a:off x="4768850" y="5873750"/>
              <a:ext cx="25400" cy="25400"/>
            </a:xfrm>
            <a:prstGeom prst="ellipse">
              <a:avLst/>
            </a:prstGeom>
            <a:noFill/>
            <a:ln w="63500">
              <a:solidFill>
                <a:srgbClr val="00EE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05" name="Oval 495"/>
            <p:cNvSpPr>
              <a:spLocks noChangeArrowheads="1"/>
            </p:cNvSpPr>
            <p:nvPr/>
          </p:nvSpPr>
          <p:spPr bwMode="auto">
            <a:xfrm>
              <a:off x="4737100" y="5842000"/>
              <a:ext cx="88900" cy="88900"/>
            </a:xfrm>
            <a:prstGeom prst="ellipse">
              <a:avLst/>
            </a:prstGeom>
            <a:solidFill>
              <a:srgbClr val="00E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06" name="Oval 496"/>
            <p:cNvSpPr>
              <a:spLocks noChangeArrowheads="1"/>
            </p:cNvSpPr>
            <p:nvPr/>
          </p:nvSpPr>
          <p:spPr bwMode="auto">
            <a:xfrm>
              <a:off x="4870450" y="4972050"/>
              <a:ext cx="660400" cy="660400"/>
            </a:xfrm>
            <a:prstGeom prst="ellipse">
              <a:avLst/>
            </a:prstGeom>
            <a:noFill/>
            <a:ln w="6350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07" name="Oval 497"/>
            <p:cNvSpPr>
              <a:spLocks noChangeArrowheads="1"/>
            </p:cNvSpPr>
            <p:nvPr/>
          </p:nvSpPr>
          <p:spPr bwMode="auto">
            <a:xfrm>
              <a:off x="4895850" y="4984750"/>
              <a:ext cx="609600" cy="622300"/>
            </a:xfrm>
            <a:prstGeom prst="ellipse">
              <a:avLst/>
            </a:prstGeom>
            <a:noFill/>
            <a:ln w="63500">
              <a:solidFill>
                <a:srgbClr val="006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08" name="Oval 498"/>
            <p:cNvSpPr>
              <a:spLocks noChangeArrowheads="1"/>
            </p:cNvSpPr>
            <p:nvPr/>
          </p:nvSpPr>
          <p:spPr bwMode="auto">
            <a:xfrm>
              <a:off x="4921250" y="5010150"/>
              <a:ext cx="558800" cy="571500"/>
            </a:xfrm>
            <a:prstGeom prst="ellipse">
              <a:avLst/>
            </a:prstGeom>
            <a:noFill/>
            <a:ln w="63500">
              <a:solidFill>
                <a:srgbClr val="0071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09" name="Oval 499"/>
            <p:cNvSpPr>
              <a:spLocks noChangeArrowheads="1"/>
            </p:cNvSpPr>
            <p:nvPr/>
          </p:nvSpPr>
          <p:spPr bwMode="auto">
            <a:xfrm>
              <a:off x="4946650" y="5035550"/>
              <a:ext cx="508000" cy="520700"/>
            </a:xfrm>
            <a:prstGeom prst="ellipse">
              <a:avLst/>
            </a:prstGeom>
            <a:noFill/>
            <a:ln w="63500">
              <a:solidFill>
                <a:srgbClr val="0077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10" name="Oval 500"/>
            <p:cNvSpPr>
              <a:spLocks noChangeArrowheads="1"/>
            </p:cNvSpPr>
            <p:nvPr/>
          </p:nvSpPr>
          <p:spPr bwMode="auto">
            <a:xfrm>
              <a:off x="4972050" y="5060950"/>
              <a:ext cx="457200" cy="469900"/>
            </a:xfrm>
            <a:prstGeom prst="ellipse">
              <a:avLst/>
            </a:prstGeom>
            <a:noFill/>
            <a:ln w="63500">
              <a:solidFill>
                <a:srgbClr val="007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11" name="Oval 501"/>
            <p:cNvSpPr>
              <a:spLocks noChangeArrowheads="1"/>
            </p:cNvSpPr>
            <p:nvPr/>
          </p:nvSpPr>
          <p:spPr bwMode="auto">
            <a:xfrm>
              <a:off x="4997450" y="5086350"/>
              <a:ext cx="419100" cy="419100"/>
            </a:xfrm>
            <a:prstGeom prst="ellipse">
              <a:avLst/>
            </a:prstGeom>
            <a:noFill/>
            <a:ln w="63500">
              <a:solidFill>
                <a:srgbClr val="0082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12" name="Oval 502"/>
            <p:cNvSpPr>
              <a:spLocks noChangeArrowheads="1"/>
            </p:cNvSpPr>
            <p:nvPr/>
          </p:nvSpPr>
          <p:spPr bwMode="auto">
            <a:xfrm>
              <a:off x="5022850" y="5111750"/>
              <a:ext cx="368300" cy="368300"/>
            </a:xfrm>
            <a:prstGeom prst="ellipse">
              <a:avLst/>
            </a:prstGeom>
            <a:noFill/>
            <a:ln w="63500">
              <a:solidFill>
                <a:srgbClr val="0088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13" name="Oval 503"/>
            <p:cNvSpPr>
              <a:spLocks noChangeArrowheads="1"/>
            </p:cNvSpPr>
            <p:nvPr/>
          </p:nvSpPr>
          <p:spPr bwMode="auto">
            <a:xfrm>
              <a:off x="5048250" y="5137150"/>
              <a:ext cx="317500" cy="317500"/>
            </a:xfrm>
            <a:prstGeom prst="ellipse">
              <a:avLst/>
            </a:prstGeom>
            <a:noFill/>
            <a:ln w="63500">
              <a:solidFill>
                <a:srgbClr val="0088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14" name="Oval 504"/>
            <p:cNvSpPr>
              <a:spLocks noChangeArrowheads="1"/>
            </p:cNvSpPr>
            <p:nvPr/>
          </p:nvSpPr>
          <p:spPr bwMode="auto">
            <a:xfrm>
              <a:off x="5073650" y="5162550"/>
              <a:ext cx="266700" cy="279400"/>
            </a:xfrm>
            <a:prstGeom prst="ellipse">
              <a:avLst/>
            </a:prstGeom>
            <a:noFill/>
            <a:ln w="635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15" name="Oval 505"/>
            <p:cNvSpPr>
              <a:spLocks noChangeArrowheads="1"/>
            </p:cNvSpPr>
            <p:nvPr/>
          </p:nvSpPr>
          <p:spPr bwMode="auto">
            <a:xfrm>
              <a:off x="5099050" y="5187950"/>
              <a:ext cx="215900" cy="228600"/>
            </a:xfrm>
            <a:prstGeom prst="ellipse">
              <a:avLst/>
            </a:prstGeom>
            <a:noFill/>
            <a:ln w="63500">
              <a:solidFill>
                <a:srgbClr val="00AA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16" name="Oval 506"/>
            <p:cNvSpPr>
              <a:spLocks noChangeArrowheads="1"/>
            </p:cNvSpPr>
            <p:nvPr/>
          </p:nvSpPr>
          <p:spPr bwMode="auto">
            <a:xfrm>
              <a:off x="5124450" y="5213350"/>
              <a:ext cx="177800" cy="177800"/>
            </a:xfrm>
            <a:prstGeom prst="ellipse">
              <a:avLst/>
            </a:prstGeom>
            <a:noFill/>
            <a:ln w="63500">
              <a:solidFill>
                <a:srgbClr val="00BB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17" name="Oval 507"/>
            <p:cNvSpPr>
              <a:spLocks noChangeArrowheads="1"/>
            </p:cNvSpPr>
            <p:nvPr/>
          </p:nvSpPr>
          <p:spPr bwMode="auto">
            <a:xfrm>
              <a:off x="5149850" y="5238750"/>
              <a:ext cx="127000" cy="127000"/>
            </a:xfrm>
            <a:prstGeom prst="ellipse">
              <a:avLst/>
            </a:prstGeom>
            <a:noFill/>
            <a:ln w="63500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18" name="Oval 508"/>
            <p:cNvSpPr>
              <a:spLocks noChangeArrowheads="1"/>
            </p:cNvSpPr>
            <p:nvPr/>
          </p:nvSpPr>
          <p:spPr bwMode="auto">
            <a:xfrm>
              <a:off x="5175250" y="5264150"/>
              <a:ext cx="76200" cy="76200"/>
            </a:xfrm>
            <a:prstGeom prst="ellipse">
              <a:avLst/>
            </a:prstGeom>
            <a:noFill/>
            <a:ln w="63500">
              <a:solidFill>
                <a:srgbClr val="00D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19" name="Oval 509"/>
            <p:cNvSpPr>
              <a:spLocks noChangeArrowheads="1"/>
            </p:cNvSpPr>
            <p:nvPr/>
          </p:nvSpPr>
          <p:spPr bwMode="auto">
            <a:xfrm>
              <a:off x="5200650" y="5289550"/>
              <a:ext cx="25400" cy="25400"/>
            </a:xfrm>
            <a:prstGeom prst="ellipse">
              <a:avLst/>
            </a:prstGeom>
            <a:noFill/>
            <a:ln w="63500">
              <a:solidFill>
                <a:srgbClr val="00EE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20" name="Oval 510"/>
            <p:cNvSpPr>
              <a:spLocks noChangeArrowheads="1"/>
            </p:cNvSpPr>
            <p:nvPr/>
          </p:nvSpPr>
          <p:spPr bwMode="auto">
            <a:xfrm>
              <a:off x="5168900" y="5257800"/>
              <a:ext cx="88900" cy="88900"/>
            </a:xfrm>
            <a:prstGeom prst="ellipse">
              <a:avLst/>
            </a:prstGeom>
            <a:solidFill>
              <a:srgbClr val="00E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21" name="Oval 511"/>
            <p:cNvSpPr>
              <a:spLocks noChangeArrowheads="1"/>
            </p:cNvSpPr>
            <p:nvPr/>
          </p:nvSpPr>
          <p:spPr bwMode="auto">
            <a:xfrm>
              <a:off x="4146550" y="4921250"/>
              <a:ext cx="660400" cy="660400"/>
            </a:xfrm>
            <a:prstGeom prst="ellipse">
              <a:avLst/>
            </a:prstGeom>
            <a:noFill/>
            <a:ln w="6350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22" name="Oval 512"/>
            <p:cNvSpPr>
              <a:spLocks noChangeArrowheads="1"/>
            </p:cNvSpPr>
            <p:nvPr/>
          </p:nvSpPr>
          <p:spPr bwMode="auto">
            <a:xfrm>
              <a:off x="4171950" y="4933950"/>
              <a:ext cx="609600" cy="622300"/>
            </a:xfrm>
            <a:prstGeom prst="ellipse">
              <a:avLst/>
            </a:prstGeom>
            <a:noFill/>
            <a:ln w="63500">
              <a:solidFill>
                <a:srgbClr val="006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23" name="Oval 513"/>
            <p:cNvSpPr>
              <a:spLocks noChangeArrowheads="1"/>
            </p:cNvSpPr>
            <p:nvPr/>
          </p:nvSpPr>
          <p:spPr bwMode="auto">
            <a:xfrm>
              <a:off x="4197350" y="4959350"/>
              <a:ext cx="558800" cy="571500"/>
            </a:xfrm>
            <a:prstGeom prst="ellipse">
              <a:avLst/>
            </a:prstGeom>
            <a:noFill/>
            <a:ln w="63500">
              <a:solidFill>
                <a:srgbClr val="0071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24" name="Oval 514"/>
            <p:cNvSpPr>
              <a:spLocks noChangeArrowheads="1"/>
            </p:cNvSpPr>
            <p:nvPr/>
          </p:nvSpPr>
          <p:spPr bwMode="auto">
            <a:xfrm>
              <a:off x="4222750" y="4984750"/>
              <a:ext cx="508000" cy="520700"/>
            </a:xfrm>
            <a:prstGeom prst="ellipse">
              <a:avLst/>
            </a:prstGeom>
            <a:noFill/>
            <a:ln w="63500">
              <a:solidFill>
                <a:srgbClr val="0077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25" name="Oval 515"/>
            <p:cNvSpPr>
              <a:spLocks noChangeArrowheads="1"/>
            </p:cNvSpPr>
            <p:nvPr/>
          </p:nvSpPr>
          <p:spPr bwMode="auto">
            <a:xfrm>
              <a:off x="4248150" y="5010150"/>
              <a:ext cx="457200" cy="469900"/>
            </a:xfrm>
            <a:prstGeom prst="ellipse">
              <a:avLst/>
            </a:prstGeom>
            <a:noFill/>
            <a:ln w="63500">
              <a:solidFill>
                <a:srgbClr val="007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26" name="Oval 516"/>
            <p:cNvSpPr>
              <a:spLocks noChangeArrowheads="1"/>
            </p:cNvSpPr>
            <p:nvPr/>
          </p:nvSpPr>
          <p:spPr bwMode="auto">
            <a:xfrm>
              <a:off x="4273550" y="5035550"/>
              <a:ext cx="419100" cy="419100"/>
            </a:xfrm>
            <a:prstGeom prst="ellipse">
              <a:avLst/>
            </a:prstGeom>
            <a:noFill/>
            <a:ln w="63500">
              <a:solidFill>
                <a:srgbClr val="0082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27" name="Oval 517"/>
            <p:cNvSpPr>
              <a:spLocks noChangeArrowheads="1"/>
            </p:cNvSpPr>
            <p:nvPr/>
          </p:nvSpPr>
          <p:spPr bwMode="auto">
            <a:xfrm>
              <a:off x="4298950" y="5060950"/>
              <a:ext cx="368300" cy="368300"/>
            </a:xfrm>
            <a:prstGeom prst="ellipse">
              <a:avLst/>
            </a:prstGeom>
            <a:noFill/>
            <a:ln w="63500">
              <a:solidFill>
                <a:srgbClr val="0088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28" name="Oval 518"/>
            <p:cNvSpPr>
              <a:spLocks noChangeArrowheads="1"/>
            </p:cNvSpPr>
            <p:nvPr/>
          </p:nvSpPr>
          <p:spPr bwMode="auto">
            <a:xfrm>
              <a:off x="4324350" y="5086350"/>
              <a:ext cx="317500" cy="317500"/>
            </a:xfrm>
            <a:prstGeom prst="ellipse">
              <a:avLst/>
            </a:prstGeom>
            <a:noFill/>
            <a:ln w="63500">
              <a:solidFill>
                <a:srgbClr val="0088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29" name="Oval 519"/>
            <p:cNvSpPr>
              <a:spLocks noChangeArrowheads="1"/>
            </p:cNvSpPr>
            <p:nvPr/>
          </p:nvSpPr>
          <p:spPr bwMode="auto">
            <a:xfrm>
              <a:off x="4349750" y="5111750"/>
              <a:ext cx="266700" cy="279400"/>
            </a:xfrm>
            <a:prstGeom prst="ellipse">
              <a:avLst/>
            </a:prstGeom>
            <a:noFill/>
            <a:ln w="635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30" name="Oval 520"/>
            <p:cNvSpPr>
              <a:spLocks noChangeArrowheads="1"/>
            </p:cNvSpPr>
            <p:nvPr/>
          </p:nvSpPr>
          <p:spPr bwMode="auto">
            <a:xfrm>
              <a:off x="4375150" y="5137150"/>
              <a:ext cx="215900" cy="228600"/>
            </a:xfrm>
            <a:prstGeom prst="ellipse">
              <a:avLst/>
            </a:prstGeom>
            <a:noFill/>
            <a:ln w="63500">
              <a:solidFill>
                <a:srgbClr val="00AA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31" name="Oval 521"/>
            <p:cNvSpPr>
              <a:spLocks noChangeArrowheads="1"/>
            </p:cNvSpPr>
            <p:nvPr/>
          </p:nvSpPr>
          <p:spPr bwMode="auto">
            <a:xfrm>
              <a:off x="4400550" y="5162550"/>
              <a:ext cx="177800" cy="177800"/>
            </a:xfrm>
            <a:prstGeom prst="ellipse">
              <a:avLst/>
            </a:prstGeom>
            <a:noFill/>
            <a:ln w="63500">
              <a:solidFill>
                <a:srgbClr val="00BB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32" name="Oval 522"/>
            <p:cNvSpPr>
              <a:spLocks noChangeArrowheads="1"/>
            </p:cNvSpPr>
            <p:nvPr/>
          </p:nvSpPr>
          <p:spPr bwMode="auto">
            <a:xfrm>
              <a:off x="4425950" y="5187950"/>
              <a:ext cx="127000" cy="127000"/>
            </a:xfrm>
            <a:prstGeom prst="ellipse">
              <a:avLst/>
            </a:prstGeom>
            <a:noFill/>
            <a:ln w="63500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33" name="Oval 523"/>
            <p:cNvSpPr>
              <a:spLocks noChangeArrowheads="1"/>
            </p:cNvSpPr>
            <p:nvPr/>
          </p:nvSpPr>
          <p:spPr bwMode="auto">
            <a:xfrm>
              <a:off x="4451350" y="5213350"/>
              <a:ext cx="76200" cy="76200"/>
            </a:xfrm>
            <a:prstGeom prst="ellipse">
              <a:avLst/>
            </a:prstGeom>
            <a:noFill/>
            <a:ln w="63500">
              <a:solidFill>
                <a:srgbClr val="00D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34" name="Oval 524"/>
            <p:cNvSpPr>
              <a:spLocks noChangeArrowheads="1"/>
            </p:cNvSpPr>
            <p:nvPr/>
          </p:nvSpPr>
          <p:spPr bwMode="auto">
            <a:xfrm>
              <a:off x="4476750" y="5238750"/>
              <a:ext cx="25400" cy="25400"/>
            </a:xfrm>
            <a:prstGeom prst="ellipse">
              <a:avLst/>
            </a:prstGeom>
            <a:noFill/>
            <a:ln w="63500">
              <a:solidFill>
                <a:srgbClr val="00EE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35" name="Oval 525"/>
            <p:cNvSpPr>
              <a:spLocks noChangeArrowheads="1"/>
            </p:cNvSpPr>
            <p:nvPr/>
          </p:nvSpPr>
          <p:spPr bwMode="auto">
            <a:xfrm>
              <a:off x="4445000" y="5207000"/>
              <a:ext cx="88900" cy="88900"/>
            </a:xfrm>
            <a:prstGeom prst="ellipse">
              <a:avLst/>
            </a:prstGeom>
            <a:solidFill>
              <a:srgbClr val="00E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36" name="Oval 526"/>
            <p:cNvSpPr>
              <a:spLocks noChangeArrowheads="1"/>
            </p:cNvSpPr>
            <p:nvPr/>
          </p:nvSpPr>
          <p:spPr bwMode="auto">
            <a:xfrm>
              <a:off x="5213350" y="4641850"/>
              <a:ext cx="660400" cy="660400"/>
            </a:xfrm>
            <a:prstGeom prst="ellipse">
              <a:avLst/>
            </a:prstGeom>
            <a:noFill/>
            <a:ln w="635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37" name="Oval 527"/>
            <p:cNvSpPr>
              <a:spLocks noChangeArrowheads="1"/>
            </p:cNvSpPr>
            <p:nvPr/>
          </p:nvSpPr>
          <p:spPr bwMode="auto">
            <a:xfrm>
              <a:off x="5238750" y="4654550"/>
              <a:ext cx="609600" cy="622300"/>
            </a:xfrm>
            <a:prstGeom prst="ellipse">
              <a:avLst/>
            </a:prstGeom>
            <a:noFill/>
            <a:ln w="63500">
              <a:solidFill>
                <a:srgbClr val="0033A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38" name="Oval 528"/>
            <p:cNvSpPr>
              <a:spLocks noChangeArrowheads="1"/>
            </p:cNvSpPr>
            <p:nvPr/>
          </p:nvSpPr>
          <p:spPr bwMode="auto">
            <a:xfrm>
              <a:off x="5264150" y="4679950"/>
              <a:ext cx="558800" cy="571500"/>
            </a:xfrm>
            <a:prstGeom prst="ellipse">
              <a:avLst/>
            </a:prstGeom>
            <a:noFill/>
            <a:ln w="63500">
              <a:solidFill>
                <a:srgbClr val="0033B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39" name="Oval 529"/>
            <p:cNvSpPr>
              <a:spLocks noChangeArrowheads="1"/>
            </p:cNvSpPr>
            <p:nvPr/>
          </p:nvSpPr>
          <p:spPr bwMode="auto">
            <a:xfrm>
              <a:off x="5289550" y="4705350"/>
              <a:ext cx="508000" cy="520700"/>
            </a:xfrm>
            <a:prstGeom prst="ellipse">
              <a:avLst/>
            </a:prstGeom>
            <a:noFill/>
            <a:ln w="63500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40" name="Oval 530"/>
            <p:cNvSpPr>
              <a:spLocks noChangeArrowheads="1"/>
            </p:cNvSpPr>
            <p:nvPr/>
          </p:nvSpPr>
          <p:spPr bwMode="auto">
            <a:xfrm>
              <a:off x="5314950" y="4730750"/>
              <a:ext cx="457200" cy="469900"/>
            </a:xfrm>
            <a:prstGeom prst="ellipse">
              <a:avLst/>
            </a:prstGeom>
            <a:noFill/>
            <a:ln w="63500">
              <a:solidFill>
                <a:srgbClr val="0033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41" name="Oval 531"/>
            <p:cNvSpPr>
              <a:spLocks noChangeArrowheads="1"/>
            </p:cNvSpPr>
            <p:nvPr/>
          </p:nvSpPr>
          <p:spPr bwMode="auto">
            <a:xfrm>
              <a:off x="5340350" y="4756150"/>
              <a:ext cx="419100" cy="419100"/>
            </a:xfrm>
            <a:prstGeom prst="ellipse">
              <a:avLst/>
            </a:prstGeom>
            <a:noFill/>
            <a:ln w="63500">
              <a:solidFill>
                <a:srgbClr val="003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42" name="Oval 532"/>
            <p:cNvSpPr>
              <a:spLocks noChangeArrowheads="1"/>
            </p:cNvSpPr>
            <p:nvPr/>
          </p:nvSpPr>
          <p:spPr bwMode="auto">
            <a:xfrm>
              <a:off x="5365750" y="4781550"/>
              <a:ext cx="368300" cy="368300"/>
            </a:xfrm>
            <a:prstGeom prst="ellipse">
              <a:avLst/>
            </a:prstGeom>
            <a:noFill/>
            <a:ln w="63500">
              <a:solidFill>
                <a:srgbClr val="00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43" name="Oval 533"/>
            <p:cNvSpPr>
              <a:spLocks noChangeArrowheads="1"/>
            </p:cNvSpPr>
            <p:nvPr/>
          </p:nvSpPr>
          <p:spPr bwMode="auto">
            <a:xfrm>
              <a:off x="5391150" y="4806950"/>
              <a:ext cx="317500" cy="317500"/>
            </a:xfrm>
            <a:prstGeom prst="ellipse">
              <a:avLst/>
            </a:prstGeom>
            <a:noFill/>
            <a:ln w="63500">
              <a:solidFill>
                <a:srgbClr val="00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44" name="Oval 534"/>
            <p:cNvSpPr>
              <a:spLocks noChangeArrowheads="1"/>
            </p:cNvSpPr>
            <p:nvPr/>
          </p:nvSpPr>
          <p:spPr bwMode="auto">
            <a:xfrm>
              <a:off x="5416550" y="4832350"/>
              <a:ext cx="266700" cy="279400"/>
            </a:xfrm>
            <a:prstGeom prst="ellipse">
              <a:avLst/>
            </a:prstGeom>
            <a:noFill/>
            <a:ln w="63500">
              <a:solidFill>
                <a:srgbClr val="0044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45" name="Oval 535"/>
            <p:cNvSpPr>
              <a:spLocks noChangeArrowheads="1"/>
            </p:cNvSpPr>
            <p:nvPr/>
          </p:nvSpPr>
          <p:spPr bwMode="auto">
            <a:xfrm>
              <a:off x="5441950" y="4857750"/>
              <a:ext cx="215900" cy="228600"/>
            </a:xfrm>
            <a:prstGeom prst="ellipse">
              <a:avLst/>
            </a:prstGeom>
            <a:noFill/>
            <a:ln w="63500">
              <a:solidFill>
                <a:srgbClr val="0055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46" name="Oval 536"/>
            <p:cNvSpPr>
              <a:spLocks noChangeArrowheads="1"/>
            </p:cNvSpPr>
            <p:nvPr/>
          </p:nvSpPr>
          <p:spPr bwMode="auto">
            <a:xfrm>
              <a:off x="5467350" y="4883150"/>
              <a:ext cx="177800" cy="177800"/>
            </a:xfrm>
            <a:prstGeom prst="ellipse">
              <a:avLst/>
            </a:prstGeom>
            <a:noFill/>
            <a:ln w="635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47" name="Oval 537"/>
            <p:cNvSpPr>
              <a:spLocks noChangeArrowheads="1"/>
            </p:cNvSpPr>
            <p:nvPr/>
          </p:nvSpPr>
          <p:spPr bwMode="auto">
            <a:xfrm>
              <a:off x="5492750" y="4908550"/>
              <a:ext cx="127000" cy="127000"/>
            </a:xfrm>
            <a:prstGeom prst="ellipse">
              <a:avLst/>
            </a:prstGeom>
            <a:noFill/>
            <a:ln w="63500">
              <a:solidFill>
                <a:srgbClr val="0077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48" name="Oval 538"/>
            <p:cNvSpPr>
              <a:spLocks noChangeArrowheads="1"/>
            </p:cNvSpPr>
            <p:nvPr/>
          </p:nvSpPr>
          <p:spPr bwMode="auto">
            <a:xfrm>
              <a:off x="5518150" y="4933950"/>
              <a:ext cx="76200" cy="76200"/>
            </a:xfrm>
            <a:prstGeom prst="ellipse">
              <a:avLst/>
            </a:prstGeom>
            <a:noFill/>
            <a:ln w="63500">
              <a:solidFill>
                <a:srgbClr val="0088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49" name="Oval 539"/>
            <p:cNvSpPr>
              <a:spLocks noChangeArrowheads="1"/>
            </p:cNvSpPr>
            <p:nvPr/>
          </p:nvSpPr>
          <p:spPr bwMode="auto">
            <a:xfrm>
              <a:off x="5543550" y="4959350"/>
              <a:ext cx="25400" cy="25400"/>
            </a:xfrm>
            <a:prstGeom prst="ellipse">
              <a:avLst/>
            </a:prstGeom>
            <a:noFill/>
            <a:ln w="63500">
              <a:solidFill>
                <a:srgbClr val="00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50" name="Oval 540"/>
            <p:cNvSpPr>
              <a:spLocks noChangeArrowheads="1"/>
            </p:cNvSpPr>
            <p:nvPr/>
          </p:nvSpPr>
          <p:spPr bwMode="auto">
            <a:xfrm>
              <a:off x="5511800" y="4927600"/>
              <a:ext cx="88900" cy="88900"/>
            </a:xfrm>
            <a:prstGeom prst="ellipse">
              <a:avLst/>
            </a:pr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51" name="Oval 541"/>
            <p:cNvSpPr>
              <a:spLocks noChangeArrowheads="1"/>
            </p:cNvSpPr>
            <p:nvPr/>
          </p:nvSpPr>
          <p:spPr bwMode="auto">
            <a:xfrm>
              <a:off x="3778250" y="4514850"/>
              <a:ext cx="660400" cy="660400"/>
            </a:xfrm>
            <a:prstGeom prst="ellipse">
              <a:avLst/>
            </a:prstGeom>
            <a:noFill/>
            <a:ln w="635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52" name="Oval 542"/>
            <p:cNvSpPr>
              <a:spLocks noChangeArrowheads="1"/>
            </p:cNvSpPr>
            <p:nvPr/>
          </p:nvSpPr>
          <p:spPr bwMode="auto">
            <a:xfrm>
              <a:off x="3803650" y="4527550"/>
              <a:ext cx="609600" cy="622300"/>
            </a:xfrm>
            <a:prstGeom prst="ellipse">
              <a:avLst/>
            </a:prstGeom>
            <a:noFill/>
            <a:ln w="63500">
              <a:solidFill>
                <a:srgbClr val="0033A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53" name="Oval 543"/>
            <p:cNvSpPr>
              <a:spLocks noChangeArrowheads="1"/>
            </p:cNvSpPr>
            <p:nvPr/>
          </p:nvSpPr>
          <p:spPr bwMode="auto">
            <a:xfrm>
              <a:off x="3829050" y="4552950"/>
              <a:ext cx="558800" cy="571500"/>
            </a:xfrm>
            <a:prstGeom prst="ellipse">
              <a:avLst/>
            </a:prstGeom>
            <a:noFill/>
            <a:ln w="63500">
              <a:solidFill>
                <a:srgbClr val="0033B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54" name="Oval 544"/>
            <p:cNvSpPr>
              <a:spLocks noChangeArrowheads="1"/>
            </p:cNvSpPr>
            <p:nvPr/>
          </p:nvSpPr>
          <p:spPr bwMode="auto">
            <a:xfrm>
              <a:off x="3854450" y="4578350"/>
              <a:ext cx="508000" cy="520700"/>
            </a:xfrm>
            <a:prstGeom prst="ellipse">
              <a:avLst/>
            </a:prstGeom>
            <a:noFill/>
            <a:ln w="63500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55" name="Oval 545"/>
            <p:cNvSpPr>
              <a:spLocks noChangeArrowheads="1"/>
            </p:cNvSpPr>
            <p:nvPr/>
          </p:nvSpPr>
          <p:spPr bwMode="auto">
            <a:xfrm>
              <a:off x="3879850" y="4603750"/>
              <a:ext cx="457200" cy="469900"/>
            </a:xfrm>
            <a:prstGeom prst="ellipse">
              <a:avLst/>
            </a:prstGeom>
            <a:noFill/>
            <a:ln w="63500">
              <a:solidFill>
                <a:srgbClr val="0033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56" name="Oval 546"/>
            <p:cNvSpPr>
              <a:spLocks noChangeArrowheads="1"/>
            </p:cNvSpPr>
            <p:nvPr/>
          </p:nvSpPr>
          <p:spPr bwMode="auto">
            <a:xfrm>
              <a:off x="3905250" y="4629150"/>
              <a:ext cx="419100" cy="419100"/>
            </a:xfrm>
            <a:prstGeom prst="ellipse">
              <a:avLst/>
            </a:prstGeom>
            <a:noFill/>
            <a:ln w="63500">
              <a:solidFill>
                <a:srgbClr val="003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57" name="Oval 547"/>
            <p:cNvSpPr>
              <a:spLocks noChangeArrowheads="1"/>
            </p:cNvSpPr>
            <p:nvPr/>
          </p:nvSpPr>
          <p:spPr bwMode="auto">
            <a:xfrm>
              <a:off x="3930650" y="4654550"/>
              <a:ext cx="368300" cy="368300"/>
            </a:xfrm>
            <a:prstGeom prst="ellipse">
              <a:avLst/>
            </a:prstGeom>
            <a:noFill/>
            <a:ln w="63500">
              <a:solidFill>
                <a:srgbClr val="00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58" name="Oval 548"/>
            <p:cNvSpPr>
              <a:spLocks noChangeArrowheads="1"/>
            </p:cNvSpPr>
            <p:nvPr/>
          </p:nvSpPr>
          <p:spPr bwMode="auto">
            <a:xfrm>
              <a:off x="3956050" y="4679950"/>
              <a:ext cx="317500" cy="317500"/>
            </a:xfrm>
            <a:prstGeom prst="ellipse">
              <a:avLst/>
            </a:prstGeom>
            <a:noFill/>
            <a:ln w="63500">
              <a:solidFill>
                <a:srgbClr val="00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59" name="Oval 549"/>
            <p:cNvSpPr>
              <a:spLocks noChangeArrowheads="1"/>
            </p:cNvSpPr>
            <p:nvPr/>
          </p:nvSpPr>
          <p:spPr bwMode="auto">
            <a:xfrm>
              <a:off x="3981450" y="4705350"/>
              <a:ext cx="266700" cy="279400"/>
            </a:xfrm>
            <a:prstGeom prst="ellipse">
              <a:avLst/>
            </a:prstGeom>
            <a:noFill/>
            <a:ln w="63500">
              <a:solidFill>
                <a:srgbClr val="0044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60" name="Oval 550"/>
            <p:cNvSpPr>
              <a:spLocks noChangeArrowheads="1"/>
            </p:cNvSpPr>
            <p:nvPr/>
          </p:nvSpPr>
          <p:spPr bwMode="auto">
            <a:xfrm>
              <a:off x="4006850" y="4730750"/>
              <a:ext cx="215900" cy="228600"/>
            </a:xfrm>
            <a:prstGeom prst="ellipse">
              <a:avLst/>
            </a:prstGeom>
            <a:noFill/>
            <a:ln w="63500">
              <a:solidFill>
                <a:srgbClr val="0055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61" name="Oval 551"/>
            <p:cNvSpPr>
              <a:spLocks noChangeArrowheads="1"/>
            </p:cNvSpPr>
            <p:nvPr/>
          </p:nvSpPr>
          <p:spPr bwMode="auto">
            <a:xfrm>
              <a:off x="4032250" y="4756150"/>
              <a:ext cx="177800" cy="177800"/>
            </a:xfrm>
            <a:prstGeom prst="ellipse">
              <a:avLst/>
            </a:prstGeom>
            <a:noFill/>
            <a:ln w="635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62" name="Oval 552"/>
            <p:cNvSpPr>
              <a:spLocks noChangeArrowheads="1"/>
            </p:cNvSpPr>
            <p:nvPr/>
          </p:nvSpPr>
          <p:spPr bwMode="auto">
            <a:xfrm>
              <a:off x="4057650" y="4781550"/>
              <a:ext cx="127000" cy="127000"/>
            </a:xfrm>
            <a:prstGeom prst="ellipse">
              <a:avLst/>
            </a:prstGeom>
            <a:noFill/>
            <a:ln w="63500">
              <a:solidFill>
                <a:srgbClr val="0077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63" name="Oval 553"/>
            <p:cNvSpPr>
              <a:spLocks noChangeArrowheads="1"/>
            </p:cNvSpPr>
            <p:nvPr/>
          </p:nvSpPr>
          <p:spPr bwMode="auto">
            <a:xfrm>
              <a:off x="4083050" y="4806950"/>
              <a:ext cx="76200" cy="76200"/>
            </a:xfrm>
            <a:prstGeom prst="ellipse">
              <a:avLst/>
            </a:prstGeom>
            <a:noFill/>
            <a:ln w="63500">
              <a:solidFill>
                <a:srgbClr val="0088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64" name="Oval 554"/>
            <p:cNvSpPr>
              <a:spLocks noChangeArrowheads="1"/>
            </p:cNvSpPr>
            <p:nvPr/>
          </p:nvSpPr>
          <p:spPr bwMode="auto">
            <a:xfrm>
              <a:off x="4108450" y="4832350"/>
              <a:ext cx="25400" cy="25400"/>
            </a:xfrm>
            <a:prstGeom prst="ellipse">
              <a:avLst/>
            </a:prstGeom>
            <a:noFill/>
            <a:ln w="63500">
              <a:solidFill>
                <a:srgbClr val="00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65" name="Oval 555"/>
            <p:cNvSpPr>
              <a:spLocks noChangeArrowheads="1"/>
            </p:cNvSpPr>
            <p:nvPr/>
          </p:nvSpPr>
          <p:spPr bwMode="auto">
            <a:xfrm>
              <a:off x="4076700" y="4800600"/>
              <a:ext cx="88900" cy="88900"/>
            </a:xfrm>
            <a:prstGeom prst="ellipse">
              <a:avLst/>
            </a:pr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66" name="Oval 556"/>
            <p:cNvSpPr>
              <a:spLocks noChangeArrowheads="1"/>
            </p:cNvSpPr>
            <p:nvPr/>
          </p:nvSpPr>
          <p:spPr bwMode="auto">
            <a:xfrm>
              <a:off x="4489450" y="4603750"/>
              <a:ext cx="660400" cy="660400"/>
            </a:xfrm>
            <a:prstGeom prst="ellipse">
              <a:avLst/>
            </a:prstGeom>
            <a:noFill/>
            <a:ln w="635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67" name="Oval 557"/>
            <p:cNvSpPr>
              <a:spLocks noChangeArrowheads="1"/>
            </p:cNvSpPr>
            <p:nvPr/>
          </p:nvSpPr>
          <p:spPr bwMode="auto">
            <a:xfrm>
              <a:off x="4514850" y="4616450"/>
              <a:ext cx="609600" cy="622300"/>
            </a:xfrm>
            <a:prstGeom prst="ellipse">
              <a:avLst/>
            </a:prstGeom>
            <a:noFill/>
            <a:ln w="63500">
              <a:solidFill>
                <a:srgbClr val="0033A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68" name="Oval 558"/>
            <p:cNvSpPr>
              <a:spLocks noChangeArrowheads="1"/>
            </p:cNvSpPr>
            <p:nvPr/>
          </p:nvSpPr>
          <p:spPr bwMode="auto">
            <a:xfrm>
              <a:off x="4540250" y="4641850"/>
              <a:ext cx="558800" cy="571500"/>
            </a:xfrm>
            <a:prstGeom prst="ellipse">
              <a:avLst/>
            </a:prstGeom>
            <a:noFill/>
            <a:ln w="63500">
              <a:solidFill>
                <a:srgbClr val="0033B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69" name="Oval 559"/>
            <p:cNvSpPr>
              <a:spLocks noChangeArrowheads="1"/>
            </p:cNvSpPr>
            <p:nvPr/>
          </p:nvSpPr>
          <p:spPr bwMode="auto">
            <a:xfrm>
              <a:off x="4565650" y="4667250"/>
              <a:ext cx="508000" cy="520700"/>
            </a:xfrm>
            <a:prstGeom prst="ellipse">
              <a:avLst/>
            </a:prstGeom>
            <a:noFill/>
            <a:ln w="63500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70" name="Oval 560"/>
            <p:cNvSpPr>
              <a:spLocks noChangeArrowheads="1"/>
            </p:cNvSpPr>
            <p:nvPr/>
          </p:nvSpPr>
          <p:spPr bwMode="auto">
            <a:xfrm>
              <a:off x="4591050" y="4692650"/>
              <a:ext cx="457200" cy="469900"/>
            </a:xfrm>
            <a:prstGeom prst="ellipse">
              <a:avLst/>
            </a:prstGeom>
            <a:noFill/>
            <a:ln w="63500">
              <a:solidFill>
                <a:srgbClr val="0033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71" name="Oval 561"/>
            <p:cNvSpPr>
              <a:spLocks noChangeArrowheads="1"/>
            </p:cNvSpPr>
            <p:nvPr/>
          </p:nvSpPr>
          <p:spPr bwMode="auto">
            <a:xfrm>
              <a:off x="4616450" y="4718050"/>
              <a:ext cx="419100" cy="419100"/>
            </a:xfrm>
            <a:prstGeom prst="ellipse">
              <a:avLst/>
            </a:prstGeom>
            <a:noFill/>
            <a:ln w="63500">
              <a:solidFill>
                <a:srgbClr val="003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72" name="Oval 562"/>
            <p:cNvSpPr>
              <a:spLocks noChangeArrowheads="1"/>
            </p:cNvSpPr>
            <p:nvPr/>
          </p:nvSpPr>
          <p:spPr bwMode="auto">
            <a:xfrm>
              <a:off x="4641850" y="4743450"/>
              <a:ext cx="368300" cy="368300"/>
            </a:xfrm>
            <a:prstGeom prst="ellipse">
              <a:avLst/>
            </a:prstGeom>
            <a:noFill/>
            <a:ln w="63500">
              <a:solidFill>
                <a:srgbClr val="00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73" name="Oval 563"/>
            <p:cNvSpPr>
              <a:spLocks noChangeArrowheads="1"/>
            </p:cNvSpPr>
            <p:nvPr/>
          </p:nvSpPr>
          <p:spPr bwMode="auto">
            <a:xfrm>
              <a:off x="4667250" y="4768850"/>
              <a:ext cx="317500" cy="317500"/>
            </a:xfrm>
            <a:prstGeom prst="ellipse">
              <a:avLst/>
            </a:prstGeom>
            <a:noFill/>
            <a:ln w="63500">
              <a:solidFill>
                <a:srgbClr val="00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74" name="Oval 564"/>
            <p:cNvSpPr>
              <a:spLocks noChangeArrowheads="1"/>
            </p:cNvSpPr>
            <p:nvPr/>
          </p:nvSpPr>
          <p:spPr bwMode="auto">
            <a:xfrm>
              <a:off x="4692650" y="4794250"/>
              <a:ext cx="266700" cy="279400"/>
            </a:xfrm>
            <a:prstGeom prst="ellipse">
              <a:avLst/>
            </a:prstGeom>
            <a:noFill/>
            <a:ln w="63500">
              <a:solidFill>
                <a:srgbClr val="0044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75" name="Oval 565"/>
            <p:cNvSpPr>
              <a:spLocks noChangeArrowheads="1"/>
            </p:cNvSpPr>
            <p:nvPr/>
          </p:nvSpPr>
          <p:spPr bwMode="auto">
            <a:xfrm>
              <a:off x="4718050" y="4819650"/>
              <a:ext cx="215900" cy="228600"/>
            </a:xfrm>
            <a:prstGeom prst="ellipse">
              <a:avLst/>
            </a:prstGeom>
            <a:noFill/>
            <a:ln w="63500">
              <a:solidFill>
                <a:srgbClr val="0055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76" name="Oval 566"/>
            <p:cNvSpPr>
              <a:spLocks noChangeArrowheads="1"/>
            </p:cNvSpPr>
            <p:nvPr/>
          </p:nvSpPr>
          <p:spPr bwMode="auto">
            <a:xfrm>
              <a:off x="4743450" y="4845050"/>
              <a:ext cx="177800" cy="177800"/>
            </a:xfrm>
            <a:prstGeom prst="ellipse">
              <a:avLst/>
            </a:prstGeom>
            <a:noFill/>
            <a:ln w="635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77" name="Oval 567"/>
            <p:cNvSpPr>
              <a:spLocks noChangeArrowheads="1"/>
            </p:cNvSpPr>
            <p:nvPr/>
          </p:nvSpPr>
          <p:spPr bwMode="auto">
            <a:xfrm>
              <a:off x="4768850" y="4870450"/>
              <a:ext cx="127000" cy="127000"/>
            </a:xfrm>
            <a:prstGeom prst="ellipse">
              <a:avLst/>
            </a:prstGeom>
            <a:noFill/>
            <a:ln w="63500">
              <a:solidFill>
                <a:srgbClr val="0077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78" name="Oval 568"/>
            <p:cNvSpPr>
              <a:spLocks noChangeArrowheads="1"/>
            </p:cNvSpPr>
            <p:nvPr/>
          </p:nvSpPr>
          <p:spPr bwMode="auto">
            <a:xfrm>
              <a:off x="4794250" y="4895850"/>
              <a:ext cx="76200" cy="76200"/>
            </a:xfrm>
            <a:prstGeom prst="ellipse">
              <a:avLst/>
            </a:prstGeom>
            <a:noFill/>
            <a:ln w="63500">
              <a:solidFill>
                <a:srgbClr val="0088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79" name="Oval 569"/>
            <p:cNvSpPr>
              <a:spLocks noChangeArrowheads="1"/>
            </p:cNvSpPr>
            <p:nvPr/>
          </p:nvSpPr>
          <p:spPr bwMode="auto">
            <a:xfrm>
              <a:off x="4819650" y="4921250"/>
              <a:ext cx="25400" cy="25400"/>
            </a:xfrm>
            <a:prstGeom prst="ellipse">
              <a:avLst/>
            </a:prstGeom>
            <a:noFill/>
            <a:ln w="63500">
              <a:solidFill>
                <a:srgbClr val="00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80" name="Oval 570"/>
            <p:cNvSpPr>
              <a:spLocks noChangeArrowheads="1"/>
            </p:cNvSpPr>
            <p:nvPr/>
          </p:nvSpPr>
          <p:spPr bwMode="auto">
            <a:xfrm>
              <a:off x="4787900" y="4889500"/>
              <a:ext cx="88900" cy="88900"/>
            </a:xfrm>
            <a:prstGeom prst="ellipse">
              <a:avLst/>
            </a:pr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81" name="Oval 571"/>
            <p:cNvSpPr>
              <a:spLocks noChangeArrowheads="1"/>
            </p:cNvSpPr>
            <p:nvPr/>
          </p:nvSpPr>
          <p:spPr bwMode="auto">
            <a:xfrm>
              <a:off x="4362450" y="5822950"/>
              <a:ext cx="660400" cy="660400"/>
            </a:xfrm>
            <a:prstGeom prst="ellipse">
              <a:avLst/>
            </a:prstGeom>
            <a:noFill/>
            <a:ln w="635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82" name="Oval 572"/>
            <p:cNvSpPr>
              <a:spLocks noChangeArrowheads="1"/>
            </p:cNvSpPr>
            <p:nvPr/>
          </p:nvSpPr>
          <p:spPr bwMode="auto">
            <a:xfrm>
              <a:off x="4387850" y="5835650"/>
              <a:ext cx="609600" cy="622300"/>
            </a:xfrm>
            <a:prstGeom prst="ellipse">
              <a:avLst/>
            </a:prstGeom>
            <a:noFill/>
            <a:ln w="63500">
              <a:solidFill>
                <a:srgbClr val="0033A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83" name="Oval 573"/>
            <p:cNvSpPr>
              <a:spLocks noChangeArrowheads="1"/>
            </p:cNvSpPr>
            <p:nvPr/>
          </p:nvSpPr>
          <p:spPr bwMode="auto">
            <a:xfrm>
              <a:off x="4413250" y="5861050"/>
              <a:ext cx="558800" cy="571500"/>
            </a:xfrm>
            <a:prstGeom prst="ellipse">
              <a:avLst/>
            </a:prstGeom>
            <a:noFill/>
            <a:ln w="63500">
              <a:solidFill>
                <a:srgbClr val="0033B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84" name="Oval 574"/>
            <p:cNvSpPr>
              <a:spLocks noChangeArrowheads="1"/>
            </p:cNvSpPr>
            <p:nvPr/>
          </p:nvSpPr>
          <p:spPr bwMode="auto">
            <a:xfrm>
              <a:off x="4438650" y="5886450"/>
              <a:ext cx="508000" cy="520700"/>
            </a:xfrm>
            <a:prstGeom prst="ellipse">
              <a:avLst/>
            </a:prstGeom>
            <a:noFill/>
            <a:ln w="63500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85" name="Oval 575"/>
            <p:cNvSpPr>
              <a:spLocks noChangeArrowheads="1"/>
            </p:cNvSpPr>
            <p:nvPr/>
          </p:nvSpPr>
          <p:spPr bwMode="auto">
            <a:xfrm>
              <a:off x="4464050" y="5911850"/>
              <a:ext cx="457200" cy="469900"/>
            </a:xfrm>
            <a:prstGeom prst="ellipse">
              <a:avLst/>
            </a:prstGeom>
            <a:noFill/>
            <a:ln w="63500">
              <a:solidFill>
                <a:srgbClr val="0033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86" name="Oval 576"/>
            <p:cNvSpPr>
              <a:spLocks noChangeArrowheads="1"/>
            </p:cNvSpPr>
            <p:nvPr/>
          </p:nvSpPr>
          <p:spPr bwMode="auto">
            <a:xfrm>
              <a:off x="4489450" y="5937250"/>
              <a:ext cx="419100" cy="419100"/>
            </a:xfrm>
            <a:prstGeom prst="ellipse">
              <a:avLst/>
            </a:prstGeom>
            <a:noFill/>
            <a:ln w="63500">
              <a:solidFill>
                <a:srgbClr val="003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87" name="Oval 577"/>
            <p:cNvSpPr>
              <a:spLocks noChangeArrowheads="1"/>
            </p:cNvSpPr>
            <p:nvPr/>
          </p:nvSpPr>
          <p:spPr bwMode="auto">
            <a:xfrm>
              <a:off x="4514850" y="5962650"/>
              <a:ext cx="368300" cy="368300"/>
            </a:xfrm>
            <a:prstGeom prst="ellipse">
              <a:avLst/>
            </a:prstGeom>
            <a:noFill/>
            <a:ln w="63500">
              <a:solidFill>
                <a:srgbClr val="00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88" name="Oval 578"/>
            <p:cNvSpPr>
              <a:spLocks noChangeArrowheads="1"/>
            </p:cNvSpPr>
            <p:nvPr/>
          </p:nvSpPr>
          <p:spPr bwMode="auto">
            <a:xfrm>
              <a:off x="4540250" y="5988050"/>
              <a:ext cx="317500" cy="317500"/>
            </a:xfrm>
            <a:prstGeom prst="ellipse">
              <a:avLst/>
            </a:prstGeom>
            <a:noFill/>
            <a:ln w="63500">
              <a:solidFill>
                <a:srgbClr val="00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89" name="Oval 579"/>
            <p:cNvSpPr>
              <a:spLocks noChangeArrowheads="1"/>
            </p:cNvSpPr>
            <p:nvPr/>
          </p:nvSpPr>
          <p:spPr bwMode="auto">
            <a:xfrm>
              <a:off x="4565650" y="6013450"/>
              <a:ext cx="266700" cy="279400"/>
            </a:xfrm>
            <a:prstGeom prst="ellipse">
              <a:avLst/>
            </a:prstGeom>
            <a:noFill/>
            <a:ln w="63500">
              <a:solidFill>
                <a:srgbClr val="0044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90" name="Oval 580"/>
            <p:cNvSpPr>
              <a:spLocks noChangeArrowheads="1"/>
            </p:cNvSpPr>
            <p:nvPr/>
          </p:nvSpPr>
          <p:spPr bwMode="auto">
            <a:xfrm>
              <a:off x="4591050" y="6038850"/>
              <a:ext cx="215900" cy="228600"/>
            </a:xfrm>
            <a:prstGeom prst="ellipse">
              <a:avLst/>
            </a:prstGeom>
            <a:noFill/>
            <a:ln w="63500">
              <a:solidFill>
                <a:srgbClr val="0055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91" name="Oval 581"/>
            <p:cNvSpPr>
              <a:spLocks noChangeArrowheads="1"/>
            </p:cNvSpPr>
            <p:nvPr/>
          </p:nvSpPr>
          <p:spPr bwMode="auto">
            <a:xfrm>
              <a:off x="4616450" y="6064250"/>
              <a:ext cx="177800" cy="177800"/>
            </a:xfrm>
            <a:prstGeom prst="ellipse">
              <a:avLst/>
            </a:prstGeom>
            <a:noFill/>
            <a:ln w="635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92" name="Oval 582"/>
            <p:cNvSpPr>
              <a:spLocks noChangeArrowheads="1"/>
            </p:cNvSpPr>
            <p:nvPr/>
          </p:nvSpPr>
          <p:spPr bwMode="auto">
            <a:xfrm>
              <a:off x="4641850" y="6089650"/>
              <a:ext cx="127000" cy="127000"/>
            </a:xfrm>
            <a:prstGeom prst="ellipse">
              <a:avLst/>
            </a:prstGeom>
            <a:noFill/>
            <a:ln w="63500">
              <a:solidFill>
                <a:srgbClr val="0077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93" name="Oval 583"/>
            <p:cNvSpPr>
              <a:spLocks noChangeArrowheads="1"/>
            </p:cNvSpPr>
            <p:nvPr/>
          </p:nvSpPr>
          <p:spPr bwMode="auto">
            <a:xfrm>
              <a:off x="4667250" y="6115050"/>
              <a:ext cx="76200" cy="76200"/>
            </a:xfrm>
            <a:prstGeom prst="ellipse">
              <a:avLst/>
            </a:prstGeom>
            <a:noFill/>
            <a:ln w="63500">
              <a:solidFill>
                <a:srgbClr val="0088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94" name="Oval 584"/>
            <p:cNvSpPr>
              <a:spLocks noChangeArrowheads="1"/>
            </p:cNvSpPr>
            <p:nvPr/>
          </p:nvSpPr>
          <p:spPr bwMode="auto">
            <a:xfrm>
              <a:off x="4692650" y="6140450"/>
              <a:ext cx="25400" cy="25400"/>
            </a:xfrm>
            <a:prstGeom prst="ellipse">
              <a:avLst/>
            </a:prstGeom>
            <a:noFill/>
            <a:ln w="63500">
              <a:solidFill>
                <a:srgbClr val="00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95" name="Oval 585"/>
            <p:cNvSpPr>
              <a:spLocks noChangeArrowheads="1"/>
            </p:cNvSpPr>
            <p:nvPr/>
          </p:nvSpPr>
          <p:spPr bwMode="auto">
            <a:xfrm>
              <a:off x="4660900" y="6108700"/>
              <a:ext cx="88900" cy="88900"/>
            </a:xfrm>
            <a:prstGeom prst="ellipse">
              <a:avLst/>
            </a:pr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96" name="Oval 586"/>
            <p:cNvSpPr>
              <a:spLocks noChangeArrowheads="1"/>
            </p:cNvSpPr>
            <p:nvPr/>
          </p:nvSpPr>
          <p:spPr bwMode="auto">
            <a:xfrm>
              <a:off x="4794250" y="5238750"/>
              <a:ext cx="660400" cy="660400"/>
            </a:xfrm>
            <a:prstGeom prst="ellipse">
              <a:avLst/>
            </a:prstGeom>
            <a:noFill/>
            <a:ln w="635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97" name="Oval 587"/>
            <p:cNvSpPr>
              <a:spLocks noChangeArrowheads="1"/>
            </p:cNvSpPr>
            <p:nvPr/>
          </p:nvSpPr>
          <p:spPr bwMode="auto">
            <a:xfrm>
              <a:off x="4819650" y="5251450"/>
              <a:ext cx="609600" cy="622300"/>
            </a:xfrm>
            <a:prstGeom prst="ellipse">
              <a:avLst/>
            </a:prstGeom>
            <a:noFill/>
            <a:ln w="63500">
              <a:solidFill>
                <a:srgbClr val="0033A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98" name="Oval 588"/>
            <p:cNvSpPr>
              <a:spLocks noChangeArrowheads="1"/>
            </p:cNvSpPr>
            <p:nvPr/>
          </p:nvSpPr>
          <p:spPr bwMode="auto">
            <a:xfrm>
              <a:off x="4845050" y="5276850"/>
              <a:ext cx="558800" cy="571500"/>
            </a:xfrm>
            <a:prstGeom prst="ellipse">
              <a:avLst/>
            </a:prstGeom>
            <a:noFill/>
            <a:ln w="63500">
              <a:solidFill>
                <a:srgbClr val="0033B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499" name="Oval 589"/>
            <p:cNvSpPr>
              <a:spLocks noChangeArrowheads="1"/>
            </p:cNvSpPr>
            <p:nvPr/>
          </p:nvSpPr>
          <p:spPr bwMode="auto">
            <a:xfrm>
              <a:off x="4870450" y="5302250"/>
              <a:ext cx="508000" cy="520700"/>
            </a:xfrm>
            <a:prstGeom prst="ellipse">
              <a:avLst/>
            </a:prstGeom>
            <a:noFill/>
            <a:ln w="63500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00" name="Oval 590"/>
            <p:cNvSpPr>
              <a:spLocks noChangeArrowheads="1"/>
            </p:cNvSpPr>
            <p:nvPr/>
          </p:nvSpPr>
          <p:spPr bwMode="auto">
            <a:xfrm>
              <a:off x="4895850" y="5327650"/>
              <a:ext cx="457200" cy="469900"/>
            </a:xfrm>
            <a:prstGeom prst="ellipse">
              <a:avLst/>
            </a:prstGeom>
            <a:noFill/>
            <a:ln w="63500">
              <a:solidFill>
                <a:srgbClr val="0033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01" name="Oval 591"/>
            <p:cNvSpPr>
              <a:spLocks noChangeArrowheads="1"/>
            </p:cNvSpPr>
            <p:nvPr/>
          </p:nvSpPr>
          <p:spPr bwMode="auto">
            <a:xfrm>
              <a:off x="4921250" y="5353050"/>
              <a:ext cx="419100" cy="419100"/>
            </a:xfrm>
            <a:prstGeom prst="ellipse">
              <a:avLst/>
            </a:prstGeom>
            <a:noFill/>
            <a:ln w="63500">
              <a:solidFill>
                <a:srgbClr val="003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02" name="Oval 592"/>
            <p:cNvSpPr>
              <a:spLocks noChangeArrowheads="1"/>
            </p:cNvSpPr>
            <p:nvPr/>
          </p:nvSpPr>
          <p:spPr bwMode="auto">
            <a:xfrm>
              <a:off x="4946650" y="5378450"/>
              <a:ext cx="368300" cy="368300"/>
            </a:xfrm>
            <a:prstGeom prst="ellipse">
              <a:avLst/>
            </a:prstGeom>
            <a:noFill/>
            <a:ln w="63500">
              <a:solidFill>
                <a:srgbClr val="00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03" name="Oval 593"/>
            <p:cNvSpPr>
              <a:spLocks noChangeArrowheads="1"/>
            </p:cNvSpPr>
            <p:nvPr/>
          </p:nvSpPr>
          <p:spPr bwMode="auto">
            <a:xfrm>
              <a:off x="4972050" y="5403850"/>
              <a:ext cx="317500" cy="317500"/>
            </a:xfrm>
            <a:prstGeom prst="ellipse">
              <a:avLst/>
            </a:prstGeom>
            <a:noFill/>
            <a:ln w="63500">
              <a:solidFill>
                <a:srgbClr val="00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04" name="Oval 594"/>
            <p:cNvSpPr>
              <a:spLocks noChangeArrowheads="1"/>
            </p:cNvSpPr>
            <p:nvPr/>
          </p:nvSpPr>
          <p:spPr bwMode="auto">
            <a:xfrm>
              <a:off x="4997450" y="5429250"/>
              <a:ext cx="266700" cy="279400"/>
            </a:xfrm>
            <a:prstGeom prst="ellipse">
              <a:avLst/>
            </a:prstGeom>
            <a:noFill/>
            <a:ln w="63500">
              <a:solidFill>
                <a:srgbClr val="0044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05" name="Oval 595"/>
            <p:cNvSpPr>
              <a:spLocks noChangeArrowheads="1"/>
            </p:cNvSpPr>
            <p:nvPr/>
          </p:nvSpPr>
          <p:spPr bwMode="auto">
            <a:xfrm>
              <a:off x="5022850" y="5454650"/>
              <a:ext cx="215900" cy="228600"/>
            </a:xfrm>
            <a:prstGeom prst="ellipse">
              <a:avLst/>
            </a:prstGeom>
            <a:noFill/>
            <a:ln w="63500">
              <a:solidFill>
                <a:srgbClr val="0055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06" name="Oval 596"/>
            <p:cNvSpPr>
              <a:spLocks noChangeArrowheads="1"/>
            </p:cNvSpPr>
            <p:nvPr/>
          </p:nvSpPr>
          <p:spPr bwMode="auto">
            <a:xfrm>
              <a:off x="5048250" y="5480050"/>
              <a:ext cx="177800" cy="177800"/>
            </a:xfrm>
            <a:prstGeom prst="ellipse">
              <a:avLst/>
            </a:prstGeom>
            <a:noFill/>
            <a:ln w="635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07" name="Oval 597"/>
            <p:cNvSpPr>
              <a:spLocks noChangeArrowheads="1"/>
            </p:cNvSpPr>
            <p:nvPr/>
          </p:nvSpPr>
          <p:spPr bwMode="auto">
            <a:xfrm>
              <a:off x="5073650" y="5505450"/>
              <a:ext cx="127000" cy="127000"/>
            </a:xfrm>
            <a:prstGeom prst="ellipse">
              <a:avLst/>
            </a:prstGeom>
            <a:noFill/>
            <a:ln w="63500">
              <a:solidFill>
                <a:srgbClr val="0077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08" name="Oval 598"/>
            <p:cNvSpPr>
              <a:spLocks noChangeArrowheads="1"/>
            </p:cNvSpPr>
            <p:nvPr/>
          </p:nvSpPr>
          <p:spPr bwMode="auto">
            <a:xfrm>
              <a:off x="5099050" y="5530850"/>
              <a:ext cx="76200" cy="76200"/>
            </a:xfrm>
            <a:prstGeom prst="ellipse">
              <a:avLst/>
            </a:prstGeom>
            <a:noFill/>
            <a:ln w="63500">
              <a:solidFill>
                <a:srgbClr val="0088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09" name="Oval 599"/>
            <p:cNvSpPr>
              <a:spLocks noChangeArrowheads="1"/>
            </p:cNvSpPr>
            <p:nvPr/>
          </p:nvSpPr>
          <p:spPr bwMode="auto">
            <a:xfrm>
              <a:off x="5124450" y="5556250"/>
              <a:ext cx="25400" cy="25400"/>
            </a:xfrm>
            <a:prstGeom prst="ellipse">
              <a:avLst/>
            </a:prstGeom>
            <a:noFill/>
            <a:ln w="63500">
              <a:solidFill>
                <a:srgbClr val="00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10" name="Oval 600"/>
            <p:cNvSpPr>
              <a:spLocks noChangeArrowheads="1"/>
            </p:cNvSpPr>
            <p:nvPr/>
          </p:nvSpPr>
          <p:spPr bwMode="auto">
            <a:xfrm>
              <a:off x="5092700" y="5524500"/>
              <a:ext cx="88900" cy="88900"/>
            </a:xfrm>
            <a:prstGeom prst="ellipse">
              <a:avLst/>
            </a:pr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11" name="Oval 601"/>
            <p:cNvSpPr>
              <a:spLocks noChangeArrowheads="1"/>
            </p:cNvSpPr>
            <p:nvPr/>
          </p:nvSpPr>
          <p:spPr bwMode="auto">
            <a:xfrm>
              <a:off x="4044950" y="5175250"/>
              <a:ext cx="660400" cy="660400"/>
            </a:xfrm>
            <a:prstGeom prst="ellipse">
              <a:avLst/>
            </a:prstGeom>
            <a:noFill/>
            <a:ln w="635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12" name="Oval 602"/>
            <p:cNvSpPr>
              <a:spLocks noChangeArrowheads="1"/>
            </p:cNvSpPr>
            <p:nvPr/>
          </p:nvSpPr>
          <p:spPr bwMode="auto">
            <a:xfrm>
              <a:off x="4070350" y="5187950"/>
              <a:ext cx="609600" cy="622300"/>
            </a:xfrm>
            <a:prstGeom prst="ellipse">
              <a:avLst/>
            </a:prstGeom>
            <a:noFill/>
            <a:ln w="63500">
              <a:solidFill>
                <a:srgbClr val="0033A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13" name="Oval 603"/>
            <p:cNvSpPr>
              <a:spLocks noChangeArrowheads="1"/>
            </p:cNvSpPr>
            <p:nvPr/>
          </p:nvSpPr>
          <p:spPr bwMode="auto">
            <a:xfrm>
              <a:off x="4095750" y="5213350"/>
              <a:ext cx="558800" cy="571500"/>
            </a:xfrm>
            <a:prstGeom prst="ellipse">
              <a:avLst/>
            </a:prstGeom>
            <a:noFill/>
            <a:ln w="63500">
              <a:solidFill>
                <a:srgbClr val="0033B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14" name="Oval 604"/>
            <p:cNvSpPr>
              <a:spLocks noChangeArrowheads="1"/>
            </p:cNvSpPr>
            <p:nvPr/>
          </p:nvSpPr>
          <p:spPr bwMode="auto">
            <a:xfrm>
              <a:off x="4121150" y="5238750"/>
              <a:ext cx="508000" cy="520700"/>
            </a:xfrm>
            <a:prstGeom prst="ellipse">
              <a:avLst/>
            </a:prstGeom>
            <a:noFill/>
            <a:ln w="63500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15" name="Oval 605"/>
            <p:cNvSpPr>
              <a:spLocks noChangeArrowheads="1"/>
            </p:cNvSpPr>
            <p:nvPr/>
          </p:nvSpPr>
          <p:spPr bwMode="auto">
            <a:xfrm>
              <a:off x="4146550" y="5264150"/>
              <a:ext cx="457200" cy="469900"/>
            </a:xfrm>
            <a:prstGeom prst="ellipse">
              <a:avLst/>
            </a:prstGeom>
            <a:noFill/>
            <a:ln w="63500">
              <a:solidFill>
                <a:srgbClr val="0033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16" name="Oval 606"/>
            <p:cNvSpPr>
              <a:spLocks noChangeArrowheads="1"/>
            </p:cNvSpPr>
            <p:nvPr/>
          </p:nvSpPr>
          <p:spPr bwMode="auto">
            <a:xfrm>
              <a:off x="4171950" y="5289550"/>
              <a:ext cx="419100" cy="419100"/>
            </a:xfrm>
            <a:prstGeom prst="ellipse">
              <a:avLst/>
            </a:prstGeom>
            <a:noFill/>
            <a:ln w="63500">
              <a:solidFill>
                <a:srgbClr val="003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17" name="Oval 607"/>
            <p:cNvSpPr>
              <a:spLocks noChangeArrowheads="1"/>
            </p:cNvSpPr>
            <p:nvPr/>
          </p:nvSpPr>
          <p:spPr bwMode="auto">
            <a:xfrm>
              <a:off x="4197350" y="5314950"/>
              <a:ext cx="368300" cy="368300"/>
            </a:xfrm>
            <a:prstGeom prst="ellipse">
              <a:avLst/>
            </a:prstGeom>
            <a:noFill/>
            <a:ln w="63500">
              <a:solidFill>
                <a:srgbClr val="00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18" name="Oval 608"/>
            <p:cNvSpPr>
              <a:spLocks noChangeArrowheads="1"/>
            </p:cNvSpPr>
            <p:nvPr/>
          </p:nvSpPr>
          <p:spPr bwMode="auto">
            <a:xfrm>
              <a:off x="4222750" y="5340350"/>
              <a:ext cx="317500" cy="317500"/>
            </a:xfrm>
            <a:prstGeom prst="ellipse">
              <a:avLst/>
            </a:prstGeom>
            <a:noFill/>
            <a:ln w="63500">
              <a:solidFill>
                <a:srgbClr val="00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19" name="Oval 609"/>
            <p:cNvSpPr>
              <a:spLocks noChangeArrowheads="1"/>
            </p:cNvSpPr>
            <p:nvPr/>
          </p:nvSpPr>
          <p:spPr bwMode="auto">
            <a:xfrm>
              <a:off x="4248150" y="5365750"/>
              <a:ext cx="266700" cy="279400"/>
            </a:xfrm>
            <a:prstGeom prst="ellipse">
              <a:avLst/>
            </a:prstGeom>
            <a:noFill/>
            <a:ln w="63500">
              <a:solidFill>
                <a:srgbClr val="0044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20" name="Oval 610"/>
            <p:cNvSpPr>
              <a:spLocks noChangeArrowheads="1"/>
            </p:cNvSpPr>
            <p:nvPr/>
          </p:nvSpPr>
          <p:spPr bwMode="auto">
            <a:xfrm>
              <a:off x="4273550" y="5391150"/>
              <a:ext cx="215900" cy="228600"/>
            </a:xfrm>
            <a:prstGeom prst="ellipse">
              <a:avLst/>
            </a:prstGeom>
            <a:noFill/>
            <a:ln w="63500">
              <a:solidFill>
                <a:srgbClr val="0055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21" name="Oval 611"/>
            <p:cNvSpPr>
              <a:spLocks noChangeArrowheads="1"/>
            </p:cNvSpPr>
            <p:nvPr/>
          </p:nvSpPr>
          <p:spPr bwMode="auto">
            <a:xfrm>
              <a:off x="4298950" y="5416550"/>
              <a:ext cx="177800" cy="177800"/>
            </a:xfrm>
            <a:prstGeom prst="ellipse">
              <a:avLst/>
            </a:prstGeom>
            <a:noFill/>
            <a:ln w="635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22" name="Oval 612"/>
            <p:cNvSpPr>
              <a:spLocks noChangeArrowheads="1"/>
            </p:cNvSpPr>
            <p:nvPr/>
          </p:nvSpPr>
          <p:spPr bwMode="auto">
            <a:xfrm>
              <a:off x="4324350" y="5441950"/>
              <a:ext cx="127000" cy="127000"/>
            </a:xfrm>
            <a:prstGeom prst="ellipse">
              <a:avLst/>
            </a:prstGeom>
            <a:noFill/>
            <a:ln w="63500">
              <a:solidFill>
                <a:srgbClr val="0077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23" name="Oval 613"/>
            <p:cNvSpPr>
              <a:spLocks noChangeArrowheads="1"/>
            </p:cNvSpPr>
            <p:nvPr/>
          </p:nvSpPr>
          <p:spPr bwMode="auto">
            <a:xfrm>
              <a:off x="4349750" y="5467350"/>
              <a:ext cx="76200" cy="76200"/>
            </a:xfrm>
            <a:prstGeom prst="ellipse">
              <a:avLst/>
            </a:prstGeom>
            <a:noFill/>
            <a:ln w="63500">
              <a:solidFill>
                <a:srgbClr val="0088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24" name="Oval 614"/>
            <p:cNvSpPr>
              <a:spLocks noChangeArrowheads="1"/>
            </p:cNvSpPr>
            <p:nvPr/>
          </p:nvSpPr>
          <p:spPr bwMode="auto">
            <a:xfrm>
              <a:off x="4375150" y="5492750"/>
              <a:ext cx="25400" cy="25400"/>
            </a:xfrm>
            <a:prstGeom prst="ellipse">
              <a:avLst/>
            </a:prstGeom>
            <a:noFill/>
            <a:ln w="63500">
              <a:solidFill>
                <a:srgbClr val="00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25" name="Oval 615"/>
            <p:cNvSpPr>
              <a:spLocks noChangeArrowheads="1"/>
            </p:cNvSpPr>
            <p:nvPr/>
          </p:nvSpPr>
          <p:spPr bwMode="auto">
            <a:xfrm>
              <a:off x="4343400" y="5461000"/>
              <a:ext cx="88900" cy="88900"/>
            </a:xfrm>
            <a:prstGeom prst="ellipse">
              <a:avLst/>
            </a:pr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26" name="Oval 616"/>
            <p:cNvSpPr>
              <a:spLocks noChangeArrowheads="1"/>
            </p:cNvSpPr>
            <p:nvPr/>
          </p:nvSpPr>
          <p:spPr bwMode="auto">
            <a:xfrm>
              <a:off x="4375150" y="4883150"/>
              <a:ext cx="660400" cy="660400"/>
            </a:xfrm>
            <a:prstGeom prst="ellipse">
              <a:avLst/>
            </a:prstGeom>
            <a:noFill/>
            <a:ln w="63500">
              <a:solidFill>
                <a:srgbClr val="9966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27" name="Oval 617"/>
            <p:cNvSpPr>
              <a:spLocks noChangeArrowheads="1"/>
            </p:cNvSpPr>
            <p:nvPr/>
          </p:nvSpPr>
          <p:spPr bwMode="auto">
            <a:xfrm>
              <a:off x="4400550" y="4895850"/>
              <a:ext cx="609600" cy="622300"/>
            </a:xfrm>
            <a:prstGeom prst="ellipse">
              <a:avLst/>
            </a:prstGeom>
            <a:noFill/>
            <a:ln w="63500">
              <a:solidFill>
                <a:srgbClr val="A26E2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28" name="Oval 618"/>
            <p:cNvSpPr>
              <a:spLocks noChangeArrowheads="1"/>
            </p:cNvSpPr>
            <p:nvPr/>
          </p:nvSpPr>
          <p:spPr bwMode="auto">
            <a:xfrm>
              <a:off x="4425950" y="4921250"/>
              <a:ext cx="558800" cy="571500"/>
            </a:xfrm>
            <a:prstGeom prst="ellipse">
              <a:avLst/>
            </a:prstGeom>
            <a:noFill/>
            <a:ln w="63500">
              <a:solidFill>
                <a:srgbClr val="AA772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29" name="Oval 619"/>
            <p:cNvSpPr>
              <a:spLocks noChangeArrowheads="1"/>
            </p:cNvSpPr>
            <p:nvPr/>
          </p:nvSpPr>
          <p:spPr bwMode="auto">
            <a:xfrm>
              <a:off x="4451350" y="4946650"/>
              <a:ext cx="508000" cy="520700"/>
            </a:xfrm>
            <a:prstGeom prst="ellipse">
              <a:avLst/>
            </a:prstGeom>
            <a:noFill/>
            <a:ln w="63500">
              <a:solidFill>
                <a:srgbClr val="B3801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30" name="Oval 620"/>
            <p:cNvSpPr>
              <a:spLocks noChangeArrowheads="1"/>
            </p:cNvSpPr>
            <p:nvPr/>
          </p:nvSpPr>
          <p:spPr bwMode="auto">
            <a:xfrm>
              <a:off x="4476750" y="4972050"/>
              <a:ext cx="457200" cy="469900"/>
            </a:xfrm>
            <a:prstGeom prst="ellipse">
              <a:avLst/>
            </a:prstGeom>
            <a:noFill/>
            <a:ln w="63500">
              <a:solidFill>
                <a:srgbClr val="BB881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31" name="Oval 621"/>
            <p:cNvSpPr>
              <a:spLocks noChangeArrowheads="1"/>
            </p:cNvSpPr>
            <p:nvPr/>
          </p:nvSpPr>
          <p:spPr bwMode="auto">
            <a:xfrm>
              <a:off x="4502150" y="4997450"/>
              <a:ext cx="419100" cy="419100"/>
            </a:xfrm>
            <a:prstGeom prst="ellipse">
              <a:avLst/>
            </a:prstGeom>
            <a:noFill/>
            <a:ln w="63500">
              <a:solidFill>
                <a:srgbClr val="C4910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32" name="Oval 622"/>
            <p:cNvSpPr>
              <a:spLocks noChangeArrowheads="1"/>
            </p:cNvSpPr>
            <p:nvPr/>
          </p:nvSpPr>
          <p:spPr bwMode="auto">
            <a:xfrm>
              <a:off x="4527550" y="5022850"/>
              <a:ext cx="368300" cy="368300"/>
            </a:xfrm>
            <a:prstGeom prst="ellipse">
              <a:avLst/>
            </a:prstGeom>
            <a:noFill/>
            <a:ln w="63500">
              <a:solidFill>
                <a:srgbClr val="CC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33" name="Oval 623"/>
            <p:cNvSpPr>
              <a:spLocks noChangeArrowheads="1"/>
            </p:cNvSpPr>
            <p:nvPr/>
          </p:nvSpPr>
          <p:spPr bwMode="auto">
            <a:xfrm>
              <a:off x="4552950" y="5048250"/>
              <a:ext cx="317500" cy="317500"/>
            </a:xfrm>
            <a:prstGeom prst="ellipse">
              <a:avLst/>
            </a:prstGeom>
            <a:noFill/>
            <a:ln w="63500">
              <a:solidFill>
                <a:srgbClr val="CC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34" name="Oval 624"/>
            <p:cNvSpPr>
              <a:spLocks noChangeArrowheads="1"/>
            </p:cNvSpPr>
            <p:nvPr/>
          </p:nvSpPr>
          <p:spPr bwMode="auto">
            <a:xfrm>
              <a:off x="4578350" y="5073650"/>
              <a:ext cx="266700" cy="279400"/>
            </a:xfrm>
            <a:prstGeom prst="ellipse">
              <a:avLst/>
            </a:prstGeom>
            <a:noFill/>
            <a:ln w="63500">
              <a:solidFill>
                <a:srgbClr val="D5A2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35" name="Oval 625"/>
            <p:cNvSpPr>
              <a:spLocks noChangeArrowheads="1"/>
            </p:cNvSpPr>
            <p:nvPr/>
          </p:nvSpPr>
          <p:spPr bwMode="auto">
            <a:xfrm>
              <a:off x="4603750" y="5099050"/>
              <a:ext cx="215900" cy="228600"/>
            </a:xfrm>
            <a:prstGeom prst="ellipse">
              <a:avLst/>
            </a:prstGeom>
            <a:noFill/>
            <a:ln w="63500">
              <a:solidFill>
                <a:srgbClr val="DDAA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36" name="Oval 626"/>
            <p:cNvSpPr>
              <a:spLocks noChangeArrowheads="1"/>
            </p:cNvSpPr>
            <p:nvPr/>
          </p:nvSpPr>
          <p:spPr bwMode="auto">
            <a:xfrm>
              <a:off x="4629150" y="5124450"/>
              <a:ext cx="177800" cy="177800"/>
            </a:xfrm>
            <a:prstGeom prst="ellipse">
              <a:avLst/>
            </a:prstGeom>
            <a:noFill/>
            <a:ln w="63500">
              <a:solidFill>
                <a:srgbClr val="E6B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37" name="Oval 627"/>
            <p:cNvSpPr>
              <a:spLocks noChangeArrowheads="1"/>
            </p:cNvSpPr>
            <p:nvPr/>
          </p:nvSpPr>
          <p:spPr bwMode="auto">
            <a:xfrm>
              <a:off x="4654550" y="5149850"/>
              <a:ext cx="127000" cy="127000"/>
            </a:xfrm>
            <a:prstGeom prst="ellipse">
              <a:avLst/>
            </a:prstGeom>
            <a:noFill/>
            <a:ln w="63500">
              <a:solidFill>
                <a:srgbClr val="EEBB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38" name="Oval 628"/>
            <p:cNvSpPr>
              <a:spLocks noChangeArrowheads="1"/>
            </p:cNvSpPr>
            <p:nvPr/>
          </p:nvSpPr>
          <p:spPr bwMode="auto">
            <a:xfrm>
              <a:off x="4679950" y="5175250"/>
              <a:ext cx="76200" cy="76200"/>
            </a:xfrm>
            <a:prstGeom prst="ellipse">
              <a:avLst/>
            </a:prstGeom>
            <a:noFill/>
            <a:ln w="63500">
              <a:solidFill>
                <a:srgbClr val="F7C4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39" name="Oval 629"/>
            <p:cNvSpPr>
              <a:spLocks noChangeArrowheads="1"/>
            </p:cNvSpPr>
            <p:nvPr/>
          </p:nvSpPr>
          <p:spPr bwMode="auto">
            <a:xfrm>
              <a:off x="4705350" y="5200650"/>
              <a:ext cx="25400" cy="25400"/>
            </a:xfrm>
            <a:prstGeom prst="ellipse">
              <a:avLst/>
            </a:prstGeom>
            <a:noFill/>
            <a:ln w="635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40" name="Oval 630"/>
            <p:cNvSpPr>
              <a:spLocks noChangeArrowheads="1"/>
            </p:cNvSpPr>
            <p:nvPr/>
          </p:nvSpPr>
          <p:spPr bwMode="auto">
            <a:xfrm>
              <a:off x="4673600" y="5168900"/>
              <a:ext cx="88900" cy="88900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541" name="Freeform 631"/>
            <p:cNvSpPr>
              <a:spLocks/>
            </p:cNvSpPr>
            <p:nvPr/>
          </p:nvSpPr>
          <p:spPr bwMode="auto">
            <a:xfrm>
              <a:off x="4105275" y="4743450"/>
              <a:ext cx="1460500" cy="482600"/>
            </a:xfrm>
            <a:custGeom>
              <a:avLst/>
              <a:gdLst>
                <a:gd name="T0" fmla="*/ 2147483647 w 920"/>
                <a:gd name="T1" fmla="*/ 0 h 304"/>
                <a:gd name="T2" fmla="*/ 0 w 920"/>
                <a:gd name="T3" fmla="*/ 2147483647 h 304"/>
                <a:gd name="T4" fmla="*/ 2147483647 w 920"/>
                <a:gd name="T5" fmla="*/ 2147483647 h 304"/>
                <a:gd name="T6" fmla="*/ 2147483647 w 920"/>
                <a:gd name="T7" fmla="*/ 2147483647 h 304"/>
                <a:gd name="T8" fmla="*/ 2147483647 w 920"/>
                <a:gd name="T9" fmla="*/ 0 h 3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0"/>
                <a:gd name="T16" fmla="*/ 0 h 304"/>
                <a:gd name="T17" fmla="*/ 920 w 920"/>
                <a:gd name="T18" fmla="*/ 304 h 3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0" h="304">
                  <a:moveTo>
                    <a:pt x="248" y="0"/>
                  </a:moveTo>
                  <a:lnTo>
                    <a:pt x="0" y="72"/>
                  </a:lnTo>
                  <a:lnTo>
                    <a:pt x="376" y="304"/>
                  </a:lnTo>
                  <a:lnTo>
                    <a:pt x="920" y="144"/>
                  </a:lnTo>
                  <a:lnTo>
                    <a:pt x="648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42" name="Line 632"/>
            <p:cNvSpPr>
              <a:spLocks noChangeShapeType="1"/>
            </p:cNvSpPr>
            <p:nvPr/>
          </p:nvSpPr>
          <p:spPr bwMode="auto">
            <a:xfrm flipV="1">
              <a:off x="4076700" y="4857750"/>
              <a:ext cx="25400" cy="4508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43" name="Line 633"/>
            <p:cNvSpPr>
              <a:spLocks noChangeShapeType="1"/>
            </p:cNvSpPr>
            <p:nvPr/>
          </p:nvSpPr>
          <p:spPr bwMode="auto">
            <a:xfrm flipV="1">
              <a:off x="4646613" y="5229225"/>
              <a:ext cx="60325" cy="9683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44" name="Line 634"/>
            <p:cNvSpPr>
              <a:spLocks noChangeShapeType="1"/>
            </p:cNvSpPr>
            <p:nvPr/>
          </p:nvSpPr>
          <p:spPr bwMode="auto">
            <a:xfrm flipV="1">
              <a:off x="5511800" y="4962525"/>
              <a:ext cx="50800" cy="9683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45" name="Freeform 635"/>
            <p:cNvSpPr>
              <a:spLocks/>
            </p:cNvSpPr>
            <p:nvPr/>
          </p:nvSpPr>
          <p:spPr bwMode="auto">
            <a:xfrm>
              <a:off x="4051300" y="5775325"/>
              <a:ext cx="1460500" cy="419100"/>
            </a:xfrm>
            <a:custGeom>
              <a:avLst/>
              <a:gdLst>
                <a:gd name="T0" fmla="*/ 2147483647 w 920"/>
                <a:gd name="T1" fmla="*/ 0 h 264"/>
                <a:gd name="T2" fmla="*/ 0 w 920"/>
                <a:gd name="T3" fmla="*/ 2147483647 h 264"/>
                <a:gd name="T4" fmla="*/ 2147483647 w 920"/>
                <a:gd name="T5" fmla="*/ 2147483647 h 264"/>
                <a:gd name="T6" fmla="*/ 2147483647 w 920"/>
                <a:gd name="T7" fmla="*/ 2147483647 h 264"/>
                <a:gd name="T8" fmla="*/ 2147483647 w 920"/>
                <a:gd name="T9" fmla="*/ 2147483647 h 2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0"/>
                <a:gd name="T16" fmla="*/ 0 h 264"/>
                <a:gd name="T17" fmla="*/ 920 w 920"/>
                <a:gd name="T18" fmla="*/ 264 h 2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0" h="264">
                  <a:moveTo>
                    <a:pt x="104" y="0"/>
                  </a:moveTo>
                  <a:lnTo>
                    <a:pt x="0" y="32"/>
                  </a:lnTo>
                  <a:lnTo>
                    <a:pt x="376" y="264"/>
                  </a:lnTo>
                  <a:lnTo>
                    <a:pt x="920" y="104"/>
                  </a:lnTo>
                  <a:lnTo>
                    <a:pt x="816" y="5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46" name="Line 636"/>
            <p:cNvSpPr>
              <a:spLocks noChangeShapeType="1"/>
            </p:cNvSpPr>
            <p:nvPr/>
          </p:nvSpPr>
          <p:spPr bwMode="auto">
            <a:xfrm flipV="1">
              <a:off x="4051300" y="5676900"/>
              <a:ext cx="1588" cy="152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47" name="Rectangle 637"/>
            <p:cNvSpPr>
              <a:spLocks noChangeArrowheads="1"/>
            </p:cNvSpPr>
            <p:nvPr/>
          </p:nvSpPr>
          <p:spPr bwMode="auto">
            <a:xfrm>
              <a:off x="4889500" y="4267200"/>
              <a:ext cx="20478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FFFFFF"/>
                  </a:solidFill>
                </a:rPr>
                <a:t>A</a:t>
              </a:r>
              <a:endParaRPr lang="en-US" altLang="en-US"/>
            </a:p>
          </p:txBody>
        </p:sp>
        <p:sp>
          <p:nvSpPr>
            <p:cNvPr id="14548" name="Rectangle 638"/>
            <p:cNvSpPr>
              <a:spLocks noChangeArrowheads="1"/>
            </p:cNvSpPr>
            <p:nvPr/>
          </p:nvSpPr>
          <p:spPr bwMode="auto">
            <a:xfrm>
              <a:off x="4762500" y="4572000"/>
              <a:ext cx="20478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FFFFFF"/>
                  </a:solidFill>
                </a:rPr>
                <a:t>B</a:t>
              </a:r>
              <a:endParaRPr lang="en-US" altLang="en-US"/>
            </a:p>
          </p:txBody>
        </p:sp>
        <p:sp>
          <p:nvSpPr>
            <p:cNvPr id="14549" name="Rectangle 639"/>
            <p:cNvSpPr>
              <a:spLocks noChangeArrowheads="1"/>
            </p:cNvSpPr>
            <p:nvPr/>
          </p:nvSpPr>
          <p:spPr bwMode="auto">
            <a:xfrm>
              <a:off x="4635500" y="4851400"/>
              <a:ext cx="2222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FFFFFF"/>
                  </a:solidFill>
                </a:rPr>
                <a:t>C</a:t>
              </a:r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802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8A3BDEFA-E234-47BC-BE1A-11300A950219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606425" y="5137150"/>
            <a:ext cx="29448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/>
              <a:t>•  Coordination # = 12</a:t>
            </a: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546100" y="1600200"/>
            <a:ext cx="40544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/>
              <a:t>•  ABAB... Stacking Sequence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606425" y="5654675"/>
            <a:ext cx="1809750" cy="365125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/>
              <a:t>•  APF = 0.74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444500" y="2057400"/>
            <a:ext cx="2289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/>
              <a:t>•  3D Projection</a:t>
            </a:r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4724400" y="2057400"/>
            <a:ext cx="2289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/>
              <a:t>•  2D Projection</a:t>
            </a:r>
          </a:p>
        </p:txBody>
      </p:sp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2278063" y="4543425"/>
            <a:ext cx="196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Adapted from Fig. 3.3(a),</a:t>
            </a:r>
          </a:p>
          <a:p>
            <a:r>
              <a:rPr lang="en-US" altLang="en-US" sz="1200">
                <a:solidFill>
                  <a:srgbClr val="000000"/>
                </a:solidFill>
              </a:rPr>
              <a:t> </a:t>
            </a:r>
            <a:r>
              <a:rPr lang="en-US" altLang="en-US" sz="1200" i="1">
                <a:solidFill>
                  <a:srgbClr val="000000"/>
                </a:solidFill>
              </a:rPr>
              <a:t>Callister &amp; Rethwisch 8e.</a:t>
            </a:r>
            <a:r>
              <a:rPr lang="en-US" altLang="en-US" sz="12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5369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527050"/>
            <a:ext cx="8382000" cy="685800"/>
          </a:xfrm>
        </p:spPr>
        <p:txBody>
          <a:bodyPr/>
          <a:lstStyle/>
          <a:p>
            <a:r>
              <a:rPr lang="en-US" altLang="en-US" smtClean="0"/>
              <a:t>Hexagonal Close-Packed Structure (HCP)</a:t>
            </a:r>
          </a:p>
        </p:txBody>
      </p:sp>
      <p:sp>
        <p:nvSpPr>
          <p:cNvPr id="15370" name="Text Box 9"/>
          <p:cNvSpPr txBox="1">
            <a:spLocks noChangeArrowheads="1"/>
          </p:cNvSpPr>
          <p:nvPr/>
        </p:nvSpPr>
        <p:spPr bwMode="auto">
          <a:xfrm>
            <a:off x="4629150" y="5080000"/>
            <a:ext cx="32797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>
                <a:cs typeface="Times New Roman" pitchFamily="18" charset="0"/>
              </a:rPr>
              <a:t>6 atoms/unit cell</a:t>
            </a:r>
            <a:r>
              <a:rPr lang="en-US" altLang="en-US" sz="1800">
                <a:cs typeface="Times New Roman" pitchFamily="18" charset="0"/>
              </a:rPr>
              <a:t>	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700">
                <a:cs typeface="Times New Roman" pitchFamily="18" charset="0"/>
              </a:rPr>
              <a:t>	</a:t>
            </a:r>
            <a:endParaRPr lang="en-US" altLang="en-US">
              <a:cs typeface="Times New Roman" pitchFamily="18" charset="0"/>
            </a:endParaRPr>
          </a:p>
        </p:txBody>
      </p:sp>
      <p:sp>
        <p:nvSpPr>
          <p:cNvPr id="15371" name="Text Box 10"/>
          <p:cNvSpPr txBox="1">
            <a:spLocks noChangeArrowheads="1"/>
          </p:cNvSpPr>
          <p:nvPr/>
        </p:nvSpPr>
        <p:spPr bwMode="auto">
          <a:xfrm>
            <a:off x="5327650" y="5627688"/>
            <a:ext cx="274320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>
                <a:cs typeface="Times New Roman" pitchFamily="18" charset="0"/>
              </a:rPr>
              <a:t>ex: Cd, Mg, Ti, Zn</a:t>
            </a:r>
          </a:p>
        </p:txBody>
      </p:sp>
      <p:sp>
        <p:nvSpPr>
          <p:cNvPr id="15372" name="Rectangle 21"/>
          <p:cNvSpPr>
            <a:spLocks noChangeArrowheads="1"/>
          </p:cNvSpPr>
          <p:nvPr/>
        </p:nvSpPr>
        <p:spPr bwMode="auto">
          <a:xfrm>
            <a:off x="606425" y="6172200"/>
            <a:ext cx="30921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dirty="0"/>
              <a:t>• </a:t>
            </a:r>
            <a:r>
              <a:rPr lang="en-US" altLang="en-US" i="1" dirty="0">
                <a:cs typeface="Times New Roman" pitchFamily="18" charset="0"/>
              </a:rPr>
              <a:t>c</a:t>
            </a:r>
            <a:r>
              <a:rPr lang="en-US" altLang="en-US" dirty="0">
                <a:cs typeface="Times New Roman" pitchFamily="18" charset="0"/>
              </a:rPr>
              <a:t>/</a:t>
            </a:r>
            <a:r>
              <a:rPr lang="en-US" altLang="en-US" i="1" dirty="0">
                <a:cs typeface="Times New Roman" pitchFamily="18" charset="0"/>
              </a:rPr>
              <a:t>a</a:t>
            </a:r>
            <a:r>
              <a:rPr lang="en-US" altLang="en-US" dirty="0">
                <a:cs typeface="Times New Roman" pitchFamily="18" charset="0"/>
              </a:rPr>
              <a:t> = </a:t>
            </a:r>
            <a:r>
              <a:rPr lang="en-US" altLang="en-US" dirty="0" smtClean="0">
                <a:cs typeface="Times New Roman" pitchFamily="18" charset="0"/>
              </a:rPr>
              <a:t>1.633 (for ideal)</a:t>
            </a:r>
            <a:endParaRPr lang="en-US" altLang="en-US" dirty="0">
              <a:cs typeface="Times New Roman" pitchFamily="18" charset="0"/>
            </a:endParaRPr>
          </a:p>
        </p:txBody>
      </p:sp>
      <p:grpSp>
        <p:nvGrpSpPr>
          <p:cNvPr id="15373" name="Group 122"/>
          <p:cNvGrpSpPr>
            <a:grpSpLocks/>
          </p:cNvGrpSpPr>
          <p:nvPr/>
        </p:nvGrpSpPr>
        <p:grpSpPr bwMode="auto">
          <a:xfrm>
            <a:off x="522288" y="2540000"/>
            <a:ext cx="3440112" cy="2249488"/>
            <a:chOff x="329" y="1600"/>
            <a:chExt cx="2167" cy="1417"/>
          </a:xfrm>
        </p:grpSpPr>
        <p:sp>
          <p:nvSpPr>
            <p:cNvPr id="15401" name="Line 11"/>
            <p:cNvSpPr>
              <a:spLocks noChangeShapeType="1"/>
            </p:cNvSpPr>
            <p:nvPr/>
          </p:nvSpPr>
          <p:spPr bwMode="auto">
            <a:xfrm flipH="1">
              <a:off x="343" y="2606"/>
              <a:ext cx="16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2" name="Line 12"/>
            <p:cNvSpPr>
              <a:spLocks noChangeShapeType="1"/>
            </p:cNvSpPr>
            <p:nvPr/>
          </p:nvSpPr>
          <p:spPr bwMode="auto">
            <a:xfrm flipH="1">
              <a:off x="343" y="1779"/>
              <a:ext cx="16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3" name="Line 13"/>
            <p:cNvSpPr>
              <a:spLocks noChangeShapeType="1"/>
            </p:cNvSpPr>
            <p:nvPr/>
          </p:nvSpPr>
          <p:spPr bwMode="auto">
            <a:xfrm>
              <a:off x="426" y="2295"/>
              <a:ext cx="0" cy="3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Line 14"/>
            <p:cNvSpPr>
              <a:spLocks noChangeShapeType="1"/>
            </p:cNvSpPr>
            <p:nvPr/>
          </p:nvSpPr>
          <p:spPr bwMode="auto">
            <a:xfrm flipV="1">
              <a:off x="426" y="1770"/>
              <a:ext cx="0" cy="3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5" name="Text Box 15"/>
            <p:cNvSpPr txBox="1">
              <a:spLocks noChangeArrowheads="1"/>
            </p:cNvSpPr>
            <p:nvPr/>
          </p:nvSpPr>
          <p:spPr bwMode="auto">
            <a:xfrm>
              <a:off x="329" y="2058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i="1"/>
                <a:t>c</a:t>
              </a:r>
            </a:p>
          </p:txBody>
        </p:sp>
        <p:sp>
          <p:nvSpPr>
            <p:cNvPr id="15406" name="Line 16"/>
            <p:cNvSpPr>
              <a:spLocks noChangeShapeType="1"/>
            </p:cNvSpPr>
            <p:nvPr/>
          </p:nvSpPr>
          <p:spPr bwMode="auto">
            <a:xfrm rot="16200000" flipH="1">
              <a:off x="759" y="2924"/>
              <a:ext cx="16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7" name="Line 17"/>
            <p:cNvSpPr>
              <a:spLocks noChangeShapeType="1"/>
            </p:cNvSpPr>
            <p:nvPr/>
          </p:nvSpPr>
          <p:spPr bwMode="auto">
            <a:xfrm rot="16200000" flipH="1">
              <a:off x="1211" y="2924"/>
              <a:ext cx="16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8" name="Line 18"/>
            <p:cNvSpPr>
              <a:spLocks noChangeShapeType="1"/>
            </p:cNvSpPr>
            <p:nvPr/>
          </p:nvSpPr>
          <p:spPr bwMode="auto">
            <a:xfrm>
              <a:off x="1179" y="2911"/>
              <a:ext cx="1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9" name="Line 19"/>
            <p:cNvSpPr>
              <a:spLocks noChangeShapeType="1"/>
            </p:cNvSpPr>
            <p:nvPr/>
          </p:nvSpPr>
          <p:spPr bwMode="auto">
            <a:xfrm flipH="1">
              <a:off x="845" y="2910"/>
              <a:ext cx="1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0" name="Text Box 20"/>
            <p:cNvSpPr txBox="1">
              <a:spLocks noChangeArrowheads="1"/>
            </p:cNvSpPr>
            <p:nvPr/>
          </p:nvSpPr>
          <p:spPr bwMode="auto">
            <a:xfrm>
              <a:off x="964" y="2767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i="1"/>
                <a:t>a</a:t>
              </a:r>
            </a:p>
          </p:txBody>
        </p:sp>
        <p:sp>
          <p:nvSpPr>
            <p:cNvPr id="15411" name="AutoShape 23"/>
            <p:cNvSpPr>
              <a:spLocks noChangeAspect="1" noChangeArrowheads="1" noTextEdit="1"/>
            </p:cNvSpPr>
            <p:nvPr/>
          </p:nvSpPr>
          <p:spPr bwMode="auto">
            <a:xfrm>
              <a:off x="512" y="1600"/>
              <a:ext cx="1984" cy="1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2" name="Line 24"/>
            <p:cNvSpPr>
              <a:spLocks noChangeShapeType="1"/>
            </p:cNvSpPr>
            <p:nvPr/>
          </p:nvSpPr>
          <p:spPr bwMode="auto">
            <a:xfrm flipV="1">
              <a:off x="616" y="1784"/>
              <a:ext cx="1" cy="808"/>
            </a:xfrm>
            <a:prstGeom prst="line">
              <a:avLst/>
            </a:prstGeom>
            <a:noFill/>
            <a:ln w="254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3" name="Line 25"/>
            <p:cNvSpPr>
              <a:spLocks noChangeShapeType="1"/>
            </p:cNvSpPr>
            <p:nvPr/>
          </p:nvSpPr>
          <p:spPr bwMode="auto">
            <a:xfrm flipV="1">
              <a:off x="1640" y="1856"/>
              <a:ext cx="1" cy="800"/>
            </a:xfrm>
            <a:prstGeom prst="line">
              <a:avLst/>
            </a:prstGeom>
            <a:noFill/>
            <a:ln w="254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4" name="Line 26"/>
            <p:cNvSpPr>
              <a:spLocks noChangeShapeType="1"/>
            </p:cNvSpPr>
            <p:nvPr/>
          </p:nvSpPr>
          <p:spPr bwMode="auto">
            <a:xfrm flipV="1">
              <a:off x="1120" y="1832"/>
              <a:ext cx="1" cy="808"/>
            </a:xfrm>
            <a:prstGeom prst="line">
              <a:avLst/>
            </a:prstGeom>
            <a:noFill/>
            <a:ln w="254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5" name="Line 27"/>
            <p:cNvSpPr>
              <a:spLocks noChangeShapeType="1"/>
            </p:cNvSpPr>
            <p:nvPr/>
          </p:nvSpPr>
          <p:spPr bwMode="auto">
            <a:xfrm>
              <a:off x="960" y="1704"/>
              <a:ext cx="1" cy="64"/>
            </a:xfrm>
            <a:prstGeom prst="line">
              <a:avLst/>
            </a:prstGeom>
            <a:noFill/>
            <a:ln w="254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6" name="Line 28"/>
            <p:cNvSpPr>
              <a:spLocks noChangeShapeType="1"/>
            </p:cNvSpPr>
            <p:nvPr/>
          </p:nvSpPr>
          <p:spPr bwMode="auto">
            <a:xfrm>
              <a:off x="960" y="1848"/>
              <a:ext cx="1" cy="64"/>
            </a:xfrm>
            <a:prstGeom prst="line">
              <a:avLst/>
            </a:prstGeom>
            <a:noFill/>
            <a:ln w="254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7" name="Line 29"/>
            <p:cNvSpPr>
              <a:spLocks noChangeShapeType="1"/>
            </p:cNvSpPr>
            <p:nvPr/>
          </p:nvSpPr>
          <p:spPr bwMode="auto">
            <a:xfrm>
              <a:off x="960" y="1992"/>
              <a:ext cx="1" cy="64"/>
            </a:xfrm>
            <a:prstGeom prst="line">
              <a:avLst/>
            </a:prstGeom>
            <a:noFill/>
            <a:ln w="254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8" name="Line 30"/>
            <p:cNvSpPr>
              <a:spLocks noChangeShapeType="1"/>
            </p:cNvSpPr>
            <p:nvPr/>
          </p:nvSpPr>
          <p:spPr bwMode="auto">
            <a:xfrm>
              <a:off x="960" y="2136"/>
              <a:ext cx="1" cy="64"/>
            </a:xfrm>
            <a:prstGeom prst="line">
              <a:avLst/>
            </a:prstGeom>
            <a:noFill/>
            <a:ln w="254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9" name="Line 31"/>
            <p:cNvSpPr>
              <a:spLocks noChangeShapeType="1"/>
            </p:cNvSpPr>
            <p:nvPr/>
          </p:nvSpPr>
          <p:spPr bwMode="auto">
            <a:xfrm>
              <a:off x="960" y="2280"/>
              <a:ext cx="1" cy="64"/>
            </a:xfrm>
            <a:prstGeom prst="line">
              <a:avLst/>
            </a:prstGeom>
            <a:noFill/>
            <a:ln w="254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0" name="Line 32"/>
            <p:cNvSpPr>
              <a:spLocks noChangeShapeType="1"/>
            </p:cNvSpPr>
            <p:nvPr/>
          </p:nvSpPr>
          <p:spPr bwMode="auto">
            <a:xfrm>
              <a:off x="960" y="2424"/>
              <a:ext cx="1" cy="64"/>
            </a:xfrm>
            <a:prstGeom prst="line">
              <a:avLst/>
            </a:prstGeom>
            <a:noFill/>
            <a:ln w="254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1" name="Line 33"/>
            <p:cNvSpPr>
              <a:spLocks noChangeShapeType="1"/>
            </p:cNvSpPr>
            <p:nvPr/>
          </p:nvSpPr>
          <p:spPr bwMode="auto">
            <a:xfrm>
              <a:off x="1416" y="1704"/>
              <a:ext cx="1" cy="64"/>
            </a:xfrm>
            <a:prstGeom prst="line">
              <a:avLst/>
            </a:prstGeom>
            <a:noFill/>
            <a:ln w="254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2" name="Line 34"/>
            <p:cNvSpPr>
              <a:spLocks noChangeShapeType="1"/>
            </p:cNvSpPr>
            <p:nvPr/>
          </p:nvSpPr>
          <p:spPr bwMode="auto">
            <a:xfrm>
              <a:off x="1416" y="1848"/>
              <a:ext cx="1" cy="64"/>
            </a:xfrm>
            <a:prstGeom prst="line">
              <a:avLst/>
            </a:prstGeom>
            <a:noFill/>
            <a:ln w="254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3" name="Line 35"/>
            <p:cNvSpPr>
              <a:spLocks noChangeShapeType="1"/>
            </p:cNvSpPr>
            <p:nvPr/>
          </p:nvSpPr>
          <p:spPr bwMode="auto">
            <a:xfrm>
              <a:off x="1416" y="1992"/>
              <a:ext cx="1" cy="64"/>
            </a:xfrm>
            <a:prstGeom prst="line">
              <a:avLst/>
            </a:prstGeom>
            <a:noFill/>
            <a:ln w="254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4" name="Line 36"/>
            <p:cNvSpPr>
              <a:spLocks noChangeShapeType="1"/>
            </p:cNvSpPr>
            <p:nvPr/>
          </p:nvSpPr>
          <p:spPr bwMode="auto">
            <a:xfrm>
              <a:off x="1416" y="2136"/>
              <a:ext cx="1" cy="64"/>
            </a:xfrm>
            <a:prstGeom prst="line">
              <a:avLst/>
            </a:prstGeom>
            <a:noFill/>
            <a:ln w="254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5" name="Line 37"/>
            <p:cNvSpPr>
              <a:spLocks noChangeShapeType="1"/>
            </p:cNvSpPr>
            <p:nvPr/>
          </p:nvSpPr>
          <p:spPr bwMode="auto">
            <a:xfrm>
              <a:off x="1416" y="2280"/>
              <a:ext cx="1" cy="64"/>
            </a:xfrm>
            <a:prstGeom prst="line">
              <a:avLst/>
            </a:prstGeom>
            <a:noFill/>
            <a:ln w="254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6" name="Line 38"/>
            <p:cNvSpPr>
              <a:spLocks noChangeShapeType="1"/>
            </p:cNvSpPr>
            <p:nvPr/>
          </p:nvSpPr>
          <p:spPr bwMode="auto">
            <a:xfrm>
              <a:off x="1416" y="2424"/>
              <a:ext cx="1" cy="64"/>
            </a:xfrm>
            <a:prstGeom prst="line">
              <a:avLst/>
            </a:prstGeom>
            <a:noFill/>
            <a:ln w="254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7" name="Line 39"/>
            <p:cNvSpPr>
              <a:spLocks noChangeShapeType="1"/>
            </p:cNvSpPr>
            <p:nvPr/>
          </p:nvSpPr>
          <p:spPr bwMode="auto">
            <a:xfrm flipV="1">
              <a:off x="832" y="1944"/>
              <a:ext cx="1" cy="800"/>
            </a:xfrm>
            <a:prstGeom prst="line">
              <a:avLst/>
            </a:prstGeom>
            <a:noFill/>
            <a:ln w="254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8" name="Line 40"/>
            <p:cNvSpPr>
              <a:spLocks noChangeShapeType="1"/>
            </p:cNvSpPr>
            <p:nvPr/>
          </p:nvSpPr>
          <p:spPr bwMode="auto">
            <a:xfrm flipV="1">
              <a:off x="1296" y="1944"/>
              <a:ext cx="1" cy="808"/>
            </a:xfrm>
            <a:prstGeom prst="line">
              <a:avLst/>
            </a:prstGeom>
            <a:noFill/>
            <a:ln w="254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429" name="Group 41"/>
            <p:cNvGrpSpPr>
              <a:grpSpLocks/>
            </p:cNvGrpSpPr>
            <p:nvPr/>
          </p:nvGrpSpPr>
          <p:grpSpPr bwMode="auto">
            <a:xfrm>
              <a:off x="528" y="2432"/>
              <a:ext cx="1200" cy="408"/>
              <a:chOff x="528" y="2432"/>
              <a:chExt cx="1200" cy="408"/>
            </a:xfrm>
          </p:grpSpPr>
          <p:sp>
            <p:nvSpPr>
              <p:cNvPr id="15475" name="Oval 42"/>
              <p:cNvSpPr>
                <a:spLocks noChangeArrowheads="1"/>
              </p:cNvSpPr>
              <p:nvPr/>
            </p:nvSpPr>
            <p:spPr bwMode="auto">
              <a:xfrm>
                <a:off x="752" y="2672"/>
                <a:ext cx="168" cy="168"/>
              </a:xfrm>
              <a:prstGeom prst="ellipse">
                <a:avLst/>
              </a:prstGeom>
              <a:solidFill>
                <a:srgbClr val="009900"/>
              </a:solidFill>
              <a:ln w="254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5476" name="Oval 43"/>
              <p:cNvSpPr>
                <a:spLocks noChangeArrowheads="1"/>
              </p:cNvSpPr>
              <p:nvPr/>
            </p:nvSpPr>
            <p:spPr bwMode="auto">
              <a:xfrm>
                <a:off x="1208" y="2664"/>
                <a:ext cx="168" cy="168"/>
              </a:xfrm>
              <a:prstGeom prst="ellipse">
                <a:avLst/>
              </a:prstGeom>
              <a:solidFill>
                <a:srgbClr val="009900"/>
              </a:solidFill>
              <a:ln w="254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5477" name="Oval 44"/>
              <p:cNvSpPr>
                <a:spLocks noChangeArrowheads="1"/>
              </p:cNvSpPr>
              <p:nvPr/>
            </p:nvSpPr>
            <p:spPr bwMode="auto">
              <a:xfrm>
                <a:off x="880" y="2432"/>
                <a:ext cx="168" cy="176"/>
              </a:xfrm>
              <a:prstGeom prst="ellipse">
                <a:avLst/>
              </a:prstGeom>
              <a:solidFill>
                <a:srgbClr val="009900"/>
              </a:solidFill>
              <a:ln w="254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5478" name="Oval 45"/>
              <p:cNvSpPr>
                <a:spLocks noChangeArrowheads="1"/>
              </p:cNvSpPr>
              <p:nvPr/>
            </p:nvSpPr>
            <p:spPr bwMode="auto">
              <a:xfrm>
                <a:off x="1336" y="2432"/>
                <a:ext cx="168" cy="168"/>
              </a:xfrm>
              <a:prstGeom prst="ellipse">
                <a:avLst/>
              </a:prstGeom>
              <a:solidFill>
                <a:srgbClr val="009900"/>
              </a:solidFill>
              <a:ln w="254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5479" name="Oval 46"/>
              <p:cNvSpPr>
                <a:spLocks noChangeArrowheads="1"/>
              </p:cNvSpPr>
              <p:nvPr/>
            </p:nvSpPr>
            <p:spPr bwMode="auto">
              <a:xfrm>
                <a:off x="528" y="2512"/>
                <a:ext cx="176" cy="168"/>
              </a:xfrm>
              <a:prstGeom prst="ellipse">
                <a:avLst/>
              </a:prstGeom>
              <a:solidFill>
                <a:srgbClr val="009900"/>
              </a:solidFill>
              <a:ln w="254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5480" name="Oval 47"/>
              <p:cNvSpPr>
                <a:spLocks noChangeArrowheads="1"/>
              </p:cNvSpPr>
              <p:nvPr/>
            </p:nvSpPr>
            <p:spPr bwMode="auto">
              <a:xfrm>
                <a:off x="1552" y="2584"/>
                <a:ext cx="176" cy="168"/>
              </a:xfrm>
              <a:prstGeom prst="ellipse">
                <a:avLst/>
              </a:prstGeom>
              <a:solidFill>
                <a:srgbClr val="009900"/>
              </a:solidFill>
              <a:ln w="254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5481" name="Oval 48"/>
              <p:cNvSpPr>
                <a:spLocks noChangeArrowheads="1"/>
              </p:cNvSpPr>
              <p:nvPr/>
            </p:nvSpPr>
            <p:spPr bwMode="auto">
              <a:xfrm>
                <a:off x="1040" y="2552"/>
                <a:ext cx="168" cy="168"/>
              </a:xfrm>
              <a:prstGeom prst="ellipse">
                <a:avLst/>
              </a:prstGeom>
              <a:solidFill>
                <a:srgbClr val="009900"/>
              </a:solidFill>
              <a:ln w="254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5430" name="Freeform 49"/>
            <p:cNvSpPr>
              <a:spLocks/>
            </p:cNvSpPr>
            <p:nvPr/>
          </p:nvSpPr>
          <p:spPr bwMode="auto">
            <a:xfrm>
              <a:off x="608" y="2512"/>
              <a:ext cx="1032" cy="240"/>
            </a:xfrm>
            <a:custGeom>
              <a:avLst/>
              <a:gdLst>
                <a:gd name="T0" fmla="*/ 0 w 1032"/>
                <a:gd name="T1" fmla="*/ 88 h 240"/>
                <a:gd name="T2" fmla="*/ 224 w 1032"/>
                <a:gd name="T3" fmla="*/ 240 h 240"/>
                <a:gd name="T4" fmla="*/ 688 w 1032"/>
                <a:gd name="T5" fmla="*/ 240 h 240"/>
                <a:gd name="T6" fmla="*/ 1032 w 1032"/>
                <a:gd name="T7" fmla="*/ 152 h 240"/>
                <a:gd name="T8" fmla="*/ 808 w 1032"/>
                <a:gd name="T9" fmla="*/ 0 h 240"/>
                <a:gd name="T10" fmla="*/ 352 w 1032"/>
                <a:gd name="T11" fmla="*/ 0 h 240"/>
                <a:gd name="T12" fmla="*/ 0 w 1032"/>
                <a:gd name="T13" fmla="*/ 88 h 2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32"/>
                <a:gd name="T22" fmla="*/ 0 h 240"/>
                <a:gd name="T23" fmla="*/ 1032 w 1032"/>
                <a:gd name="T24" fmla="*/ 240 h 2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32" h="240">
                  <a:moveTo>
                    <a:pt x="0" y="88"/>
                  </a:moveTo>
                  <a:lnTo>
                    <a:pt x="224" y="240"/>
                  </a:lnTo>
                  <a:lnTo>
                    <a:pt x="688" y="240"/>
                  </a:lnTo>
                  <a:lnTo>
                    <a:pt x="1032" y="152"/>
                  </a:lnTo>
                  <a:lnTo>
                    <a:pt x="808" y="0"/>
                  </a:lnTo>
                  <a:lnTo>
                    <a:pt x="352" y="0"/>
                  </a:lnTo>
                  <a:lnTo>
                    <a:pt x="0" y="88"/>
                  </a:lnTo>
                  <a:close/>
                </a:path>
              </a:pathLst>
            </a:custGeom>
            <a:noFill/>
            <a:ln w="254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1" name="Freeform 50"/>
            <p:cNvSpPr>
              <a:spLocks/>
            </p:cNvSpPr>
            <p:nvPr/>
          </p:nvSpPr>
          <p:spPr bwMode="auto">
            <a:xfrm>
              <a:off x="616" y="2520"/>
              <a:ext cx="1032" cy="240"/>
            </a:xfrm>
            <a:custGeom>
              <a:avLst/>
              <a:gdLst>
                <a:gd name="T0" fmla="*/ 0 w 1032"/>
                <a:gd name="T1" fmla="*/ 88 h 240"/>
                <a:gd name="T2" fmla="*/ 224 w 1032"/>
                <a:gd name="T3" fmla="*/ 240 h 240"/>
                <a:gd name="T4" fmla="*/ 680 w 1032"/>
                <a:gd name="T5" fmla="*/ 240 h 240"/>
                <a:gd name="T6" fmla="*/ 1032 w 1032"/>
                <a:gd name="T7" fmla="*/ 152 h 240"/>
                <a:gd name="T8" fmla="*/ 808 w 1032"/>
                <a:gd name="T9" fmla="*/ 0 h 240"/>
                <a:gd name="T10" fmla="*/ 344 w 1032"/>
                <a:gd name="T11" fmla="*/ 0 h 240"/>
                <a:gd name="T12" fmla="*/ 0 w 1032"/>
                <a:gd name="T13" fmla="*/ 80 h 2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32"/>
                <a:gd name="T22" fmla="*/ 0 h 240"/>
                <a:gd name="T23" fmla="*/ 1032 w 1032"/>
                <a:gd name="T24" fmla="*/ 240 h 2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32" h="240">
                  <a:moveTo>
                    <a:pt x="0" y="88"/>
                  </a:moveTo>
                  <a:lnTo>
                    <a:pt x="224" y="240"/>
                  </a:lnTo>
                  <a:lnTo>
                    <a:pt x="680" y="240"/>
                  </a:lnTo>
                  <a:lnTo>
                    <a:pt x="1032" y="152"/>
                  </a:lnTo>
                  <a:lnTo>
                    <a:pt x="808" y="0"/>
                  </a:lnTo>
                  <a:lnTo>
                    <a:pt x="344" y="0"/>
                  </a:lnTo>
                  <a:lnTo>
                    <a:pt x="0" y="80"/>
                  </a:lnTo>
                </a:path>
              </a:pathLst>
            </a:custGeom>
            <a:noFill/>
            <a:ln w="254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2" name="Line 51"/>
            <p:cNvSpPr>
              <a:spLocks noChangeShapeType="1"/>
            </p:cNvSpPr>
            <p:nvPr/>
          </p:nvSpPr>
          <p:spPr bwMode="auto">
            <a:xfrm flipV="1">
              <a:off x="1128" y="2512"/>
              <a:ext cx="288" cy="128"/>
            </a:xfrm>
            <a:prstGeom prst="line">
              <a:avLst/>
            </a:prstGeom>
            <a:noFill/>
            <a:ln w="254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3" name="Line 52"/>
            <p:cNvSpPr>
              <a:spLocks noChangeShapeType="1"/>
            </p:cNvSpPr>
            <p:nvPr/>
          </p:nvSpPr>
          <p:spPr bwMode="auto">
            <a:xfrm>
              <a:off x="960" y="2520"/>
              <a:ext cx="168" cy="120"/>
            </a:xfrm>
            <a:prstGeom prst="line">
              <a:avLst/>
            </a:prstGeom>
            <a:noFill/>
            <a:ln w="254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4" name="Line 53"/>
            <p:cNvSpPr>
              <a:spLocks noChangeShapeType="1"/>
            </p:cNvSpPr>
            <p:nvPr/>
          </p:nvSpPr>
          <p:spPr bwMode="auto">
            <a:xfrm>
              <a:off x="616" y="2600"/>
              <a:ext cx="512" cy="40"/>
            </a:xfrm>
            <a:prstGeom prst="line">
              <a:avLst/>
            </a:prstGeom>
            <a:noFill/>
            <a:ln w="254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5" name="Line 54"/>
            <p:cNvSpPr>
              <a:spLocks noChangeShapeType="1"/>
            </p:cNvSpPr>
            <p:nvPr/>
          </p:nvSpPr>
          <p:spPr bwMode="auto">
            <a:xfrm flipV="1">
              <a:off x="832" y="2640"/>
              <a:ext cx="296" cy="112"/>
            </a:xfrm>
            <a:prstGeom prst="line">
              <a:avLst/>
            </a:prstGeom>
            <a:noFill/>
            <a:ln w="254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6" name="Line 55"/>
            <p:cNvSpPr>
              <a:spLocks noChangeShapeType="1"/>
            </p:cNvSpPr>
            <p:nvPr/>
          </p:nvSpPr>
          <p:spPr bwMode="auto">
            <a:xfrm>
              <a:off x="1128" y="2648"/>
              <a:ext cx="168" cy="104"/>
            </a:xfrm>
            <a:prstGeom prst="line">
              <a:avLst/>
            </a:prstGeom>
            <a:noFill/>
            <a:ln w="254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7" name="Line 56"/>
            <p:cNvSpPr>
              <a:spLocks noChangeShapeType="1"/>
            </p:cNvSpPr>
            <p:nvPr/>
          </p:nvSpPr>
          <p:spPr bwMode="auto">
            <a:xfrm>
              <a:off x="1128" y="2648"/>
              <a:ext cx="504" cy="16"/>
            </a:xfrm>
            <a:prstGeom prst="line">
              <a:avLst/>
            </a:prstGeom>
            <a:noFill/>
            <a:ln w="25400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8" name="Oval 57"/>
            <p:cNvSpPr>
              <a:spLocks noChangeArrowheads="1"/>
            </p:cNvSpPr>
            <p:nvPr/>
          </p:nvSpPr>
          <p:spPr bwMode="auto">
            <a:xfrm>
              <a:off x="1088" y="2112"/>
              <a:ext cx="168" cy="176"/>
            </a:xfrm>
            <a:prstGeom prst="ellipse">
              <a:avLst/>
            </a:prstGeom>
            <a:noFill/>
            <a:ln w="254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439" name="Oval 58"/>
            <p:cNvSpPr>
              <a:spLocks noChangeArrowheads="1"/>
            </p:cNvSpPr>
            <p:nvPr/>
          </p:nvSpPr>
          <p:spPr bwMode="auto">
            <a:xfrm>
              <a:off x="1280" y="2248"/>
              <a:ext cx="176" cy="168"/>
            </a:xfrm>
            <a:prstGeom prst="ellipse">
              <a:avLst/>
            </a:prstGeom>
            <a:noFill/>
            <a:ln w="254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440" name="Oval 59"/>
            <p:cNvSpPr>
              <a:spLocks noChangeArrowheads="1"/>
            </p:cNvSpPr>
            <p:nvPr/>
          </p:nvSpPr>
          <p:spPr bwMode="auto">
            <a:xfrm>
              <a:off x="792" y="2224"/>
              <a:ext cx="168" cy="168"/>
            </a:xfrm>
            <a:prstGeom prst="ellipse">
              <a:avLst/>
            </a:prstGeom>
            <a:noFill/>
            <a:ln w="254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441" name="Freeform 60"/>
            <p:cNvSpPr>
              <a:spLocks/>
            </p:cNvSpPr>
            <p:nvPr/>
          </p:nvSpPr>
          <p:spPr bwMode="auto">
            <a:xfrm>
              <a:off x="880" y="2200"/>
              <a:ext cx="488" cy="128"/>
            </a:xfrm>
            <a:custGeom>
              <a:avLst/>
              <a:gdLst>
                <a:gd name="T0" fmla="*/ 0 w 488"/>
                <a:gd name="T1" fmla="*/ 112 h 128"/>
                <a:gd name="T2" fmla="*/ 288 w 488"/>
                <a:gd name="T3" fmla="*/ 0 h 128"/>
                <a:gd name="T4" fmla="*/ 488 w 488"/>
                <a:gd name="T5" fmla="*/ 128 h 128"/>
                <a:gd name="T6" fmla="*/ 0 w 488"/>
                <a:gd name="T7" fmla="*/ 112 h 1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8"/>
                <a:gd name="T13" fmla="*/ 0 h 128"/>
                <a:gd name="T14" fmla="*/ 488 w 488"/>
                <a:gd name="T15" fmla="*/ 128 h 1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8" h="128">
                  <a:moveTo>
                    <a:pt x="0" y="112"/>
                  </a:moveTo>
                  <a:lnTo>
                    <a:pt x="288" y="0"/>
                  </a:lnTo>
                  <a:lnTo>
                    <a:pt x="488" y="128"/>
                  </a:lnTo>
                  <a:lnTo>
                    <a:pt x="0" y="112"/>
                  </a:lnTo>
                  <a:close/>
                </a:path>
              </a:pathLst>
            </a:custGeom>
            <a:noFill/>
            <a:ln w="254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442" name="Group 62"/>
            <p:cNvGrpSpPr>
              <a:grpSpLocks/>
            </p:cNvGrpSpPr>
            <p:nvPr/>
          </p:nvGrpSpPr>
          <p:grpSpPr bwMode="auto">
            <a:xfrm>
              <a:off x="528" y="1616"/>
              <a:ext cx="1192" cy="408"/>
              <a:chOff x="528" y="1616"/>
              <a:chExt cx="1192" cy="408"/>
            </a:xfrm>
          </p:grpSpPr>
          <p:sp>
            <p:nvSpPr>
              <p:cNvPr id="15468" name="Oval 63"/>
              <p:cNvSpPr>
                <a:spLocks noChangeArrowheads="1"/>
              </p:cNvSpPr>
              <p:nvPr/>
            </p:nvSpPr>
            <p:spPr bwMode="auto">
              <a:xfrm>
                <a:off x="744" y="1856"/>
                <a:ext cx="176" cy="168"/>
              </a:xfrm>
              <a:prstGeom prst="ellipse">
                <a:avLst/>
              </a:prstGeom>
              <a:solidFill>
                <a:srgbClr val="00EE00"/>
              </a:solidFill>
              <a:ln w="25400">
                <a:solidFill>
                  <a:srgbClr val="00EE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5469" name="Oval 64"/>
              <p:cNvSpPr>
                <a:spLocks noChangeArrowheads="1"/>
              </p:cNvSpPr>
              <p:nvPr/>
            </p:nvSpPr>
            <p:spPr bwMode="auto">
              <a:xfrm>
                <a:off x="1200" y="1848"/>
                <a:ext cx="176" cy="168"/>
              </a:xfrm>
              <a:prstGeom prst="ellipse">
                <a:avLst/>
              </a:prstGeom>
              <a:solidFill>
                <a:srgbClr val="00EE00"/>
              </a:solidFill>
              <a:ln w="25400">
                <a:solidFill>
                  <a:srgbClr val="00EE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5470" name="Oval 65"/>
              <p:cNvSpPr>
                <a:spLocks noChangeArrowheads="1"/>
              </p:cNvSpPr>
              <p:nvPr/>
            </p:nvSpPr>
            <p:spPr bwMode="auto">
              <a:xfrm>
                <a:off x="872" y="1624"/>
                <a:ext cx="168" cy="168"/>
              </a:xfrm>
              <a:prstGeom prst="ellipse">
                <a:avLst/>
              </a:prstGeom>
              <a:solidFill>
                <a:srgbClr val="00EE00"/>
              </a:solidFill>
              <a:ln w="25400">
                <a:solidFill>
                  <a:srgbClr val="00EE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5471" name="Oval 66"/>
              <p:cNvSpPr>
                <a:spLocks noChangeArrowheads="1"/>
              </p:cNvSpPr>
              <p:nvPr/>
            </p:nvSpPr>
            <p:spPr bwMode="auto">
              <a:xfrm>
                <a:off x="1328" y="1616"/>
                <a:ext cx="176" cy="168"/>
              </a:xfrm>
              <a:prstGeom prst="ellipse">
                <a:avLst/>
              </a:prstGeom>
              <a:solidFill>
                <a:srgbClr val="00EE00"/>
              </a:solidFill>
              <a:ln w="25400">
                <a:solidFill>
                  <a:srgbClr val="00EE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5472" name="Oval 67"/>
              <p:cNvSpPr>
                <a:spLocks noChangeArrowheads="1"/>
              </p:cNvSpPr>
              <p:nvPr/>
            </p:nvSpPr>
            <p:spPr bwMode="auto">
              <a:xfrm>
                <a:off x="528" y="1696"/>
                <a:ext cx="168" cy="168"/>
              </a:xfrm>
              <a:prstGeom prst="ellipse">
                <a:avLst/>
              </a:prstGeom>
              <a:solidFill>
                <a:srgbClr val="00EE00"/>
              </a:solidFill>
              <a:ln w="25400">
                <a:solidFill>
                  <a:srgbClr val="00EE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5473" name="Oval 68"/>
              <p:cNvSpPr>
                <a:spLocks noChangeArrowheads="1"/>
              </p:cNvSpPr>
              <p:nvPr/>
            </p:nvSpPr>
            <p:spPr bwMode="auto">
              <a:xfrm>
                <a:off x="1552" y="1768"/>
                <a:ext cx="168" cy="168"/>
              </a:xfrm>
              <a:prstGeom prst="ellipse">
                <a:avLst/>
              </a:prstGeom>
              <a:solidFill>
                <a:srgbClr val="00EE00"/>
              </a:solidFill>
              <a:ln w="25400">
                <a:solidFill>
                  <a:srgbClr val="00EE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5474" name="Oval 69"/>
              <p:cNvSpPr>
                <a:spLocks noChangeArrowheads="1"/>
              </p:cNvSpPr>
              <p:nvPr/>
            </p:nvSpPr>
            <p:spPr bwMode="auto">
              <a:xfrm>
                <a:off x="1032" y="1736"/>
                <a:ext cx="176" cy="168"/>
              </a:xfrm>
              <a:prstGeom prst="ellipse">
                <a:avLst/>
              </a:prstGeom>
              <a:solidFill>
                <a:srgbClr val="00EE00"/>
              </a:solidFill>
              <a:ln w="25400">
                <a:solidFill>
                  <a:srgbClr val="00EE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5443" name="Freeform 70"/>
            <p:cNvSpPr>
              <a:spLocks/>
            </p:cNvSpPr>
            <p:nvPr/>
          </p:nvSpPr>
          <p:spPr bwMode="auto">
            <a:xfrm>
              <a:off x="608" y="1696"/>
              <a:ext cx="1032" cy="248"/>
            </a:xfrm>
            <a:custGeom>
              <a:avLst/>
              <a:gdLst>
                <a:gd name="T0" fmla="*/ 0 w 1032"/>
                <a:gd name="T1" fmla="*/ 88 h 248"/>
                <a:gd name="T2" fmla="*/ 224 w 1032"/>
                <a:gd name="T3" fmla="*/ 248 h 248"/>
                <a:gd name="T4" fmla="*/ 680 w 1032"/>
                <a:gd name="T5" fmla="*/ 248 h 248"/>
                <a:gd name="T6" fmla="*/ 1032 w 1032"/>
                <a:gd name="T7" fmla="*/ 160 h 248"/>
                <a:gd name="T8" fmla="*/ 808 w 1032"/>
                <a:gd name="T9" fmla="*/ 0 h 248"/>
                <a:gd name="T10" fmla="*/ 352 w 1032"/>
                <a:gd name="T11" fmla="*/ 0 h 248"/>
                <a:gd name="T12" fmla="*/ 0 w 1032"/>
                <a:gd name="T13" fmla="*/ 88 h 2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32"/>
                <a:gd name="T22" fmla="*/ 0 h 248"/>
                <a:gd name="T23" fmla="*/ 1032 w 1032"/>
                <a:gd name="T24" fmla="*/ 248 h 2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32" h="248">
                  <a:moveTo>
                    <a:pt x="0" y="88"/>
                  </a:moveTo>
                  <a:lnTo>
                    <a:pt x="224" y="248"/>
                  </a:lnTo>
                  <a:lnTo>
                    <a:pt x="680" y="248"/>
                  </a:lnTo>
                  <a:lnTo>
                    <a:pt x="1032" y="160"/>
                  </a:lnTo>
                  <a:lnTo>
                    <a:pt x="808" y="0"/>
                  </a:lnTo>
                  <a:lnTo>
                    <a:pt x="352" y="0"/>
                  </a:lnTo>
                  <a:lnTo>
                    <a:pt x="0" y="88"/>
                  </a:lnTo>
                  <a:close/>
                </a:path>
              </a:pathLst>
            </a:custGeom>
            <a:noFill/>
            <a:ln w="25400">
              <a:solidFill>
                <a:srgbClr val="00EE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4" name="Freeform 71"/>
            <p:cNvSpPr>
              <a:spLocks/>
            </p:cNvSpPr>
            <p:nvPr/>
          </p:nvSpPr>
          <p:spPr bwMode="auto">
            <a:xfrm>
              <a:off x="616" y="1704"/>
              <a:ext cx="1032" cy="240"/>
            </a:xfrm>
            <a:custGeom>
              <a:avLst/>
              <a:gdLst>
                <a:gd name="T0" fmla="*/ 0 w 1032"/>
                <a:gd name="T1" fmla="*/ 88 h 240"/>
                <a:gd name="T2" fmla="*/ 224 w 1032"/>
                <a:gd name="T3" fmla="*/ 240 h 240"/>
                <a:gd name="T4" fmla="*/ 680 w 1032"/>
                <a:gd name="T5" fmla="*/ 240 h 240"/>
                <a:gd name="T6" fmla="*/ 1032 w 1032"/>
                <a:gd name="T7" fmla="*/ 152 h 240"/>
                <a:gd name="T8" fmla="*/ 808 w 1032"/>
                <a:gd name="T9" fmla="*/ 0 h 240"/>
                <a:gd name="T10" fmla="*/ 344 w 1032"/>
                <a:gd name="T11" fmla="*/ 0 h 240"/>
                <a:gd name="T12" fmla="*/ 0 w 1032"/>
                <a:gd name="T13" fmla="*/ 80 h 2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32"/>
                <a:gd name="T22" fmla="*/ 0 h 240"/>
                <a:gd name="T23" fmla="*/ 1032 w 1032"/>
                <a:gd name="T24" fmla="*/ 240 h 2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32" h="240">
                  <a:moveTo>
                    <a:pt x="0" y="88"/>
                  </a:moveTo>
                  <a:lnTo>
                    <a:pt x="224" y="240"/>
                  </a:lnTo>
                  <a:lnTo>
                    <a:pt x="680" y="240"/>
                  </a:lnTo>
                  <a:lnTo>
                    <a:pt x="1032" y="152"/>
                  </a:lnTo>
                  <a:lnTo>
                    <a:pt x="808" y="0"/>
                  </a:lnTo>
                  <a:lnTo>
                    <a:pt x="344" y="0"/>
                  </a:lnTo>
                  <a:lnTo>
                    <a:pt x="0" y="80"/>
                  </a:lnTo>
                </a:path>
              </a:pathLst>
            </a:custGeom>
            <a:noFill/>
            <a:ln w="25400">
              <a:solidFill>
                <a:srgbClr val="00EE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5" name="Line 72"/>
            <p:cNvSpPr>
              <a:spLocks noChangeShapeType="1"/>
            </p:cNvSpPr>
            <p:nvPr/>
          </p:nvSpPr>
          <p:spPr bwMode="auto">
            <a:xfrm flipV="1">
              <a:off x="1120" y="1704"/>
              <a:ext cx="296" cy="128"/>
            </a:xfrm>
            <a:prstGeom prst="line">
              <a:avLst/>
            </a:prstGeom>
            <a:noFill/>
            <a:ln w="25400">
              <a:solidFill>
                <a:srgbClr val="00EE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6" name="Line 73"/>
            <p:cNvSpPr>
              <a:spLocks noChangeShapeType="1"/>
            </p:cNvSpPr>
            <p:nvPr/>
          </p:nvSpPr>
          <p:spPr bwMode="auto">
            <a:xfrm>
              <a:off x="960" y="1704"/>
              <a:ext cx="160" cy="120"/>
            </a:xfrm>
            <a:prstGeom prst="line">
              <a:avLst/>
            </a:prstGeom>
            <a:noFill/>
            <a:ln w="25400">
              <a:solidFill>
                <a:srgbClr val="00EE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7" name="Line 74"/>
            <p:cNvSpPr>
              <a:spLocks noChangeShapeType="1"/>
            </p:cNvSpPr>
            <p:nvPr/>
          </p:nvSpPr>
          <p:spPr bwMode="auto">
            <a:xfrm>
              <a:off x="608" y="1784"/>
              <a:ext cx="512" cy="48"/>
            </a:xfrm>
            <a:prstGeom prst="line">
              <a:avLst/>
            </a:prstGeom>
            <a:noFill/>
            <a:ln w="25400">
              <a:solidFill>
                <a:srgbClr val="00EE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8" name="Line 75"/>
            <p:cNvSpPr>
              <a:spLocks noChangeShapeType="1"/>
            </p:cNvSpPr>
            <p:nvPr/>
          </p:nvSpPr>
          <p:spPr bwMode="auto">
            <a:xfrm flipV="1">
              <a:off x="832" y="1832"/>
              <a:ext cx="296" cy="104"/>
            </a:xfrm>
            <a:prstGeom prst="line">
              <a:avLst/>
            </a:prstGeom>
            <a:noFill/>
            <a:ln w="25400">
              <a:solidFill>
                <a:srgbClr val="00EE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9" name="Line 76"/>
            <p:cNvSpPr>
              <a:spLocks noChangeShapeType="1"/>
            </p:cNvSpPr>
            <p:nvPr/>
          </p:nvSpPr>
          <p:spPr bwMode="auto">
            <a:xfrm>
              <a:off x="1120" y="1832"/>
              <a:ext cx="176" cy="112"/>
            </a:xfrm>
            <a:prstGeom prst="line">
              <a:avLst/>
            </a:prstGeom>
            <a:noFill/>
            <a:ln w="25400">
              <a:solidFill>
                <a:srgbClr val="00EE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50" name="Line 77"/>
            <p:cNvSpPr>
              <a:spLocks noChangeShapeType="1"/>
            </p:cNvSpPr>
            <p:nvPr/>
          </p:nvSpPr>
          <p:spPr bwMode="auto">
            <a:xfrm>
              <a:off x="1128" y="1832"/>
              <a:ext cx="504" cy="16"/>
            </a:xfrm>
            <a:prstGeom prst="line">
              <a:avLst/>
            </a:prstGeom>
            <a:noFill/>
            <a:ln w="25400">
              <a:solidFill>
                <a:srgbClr val="00EE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51" name="Line 78"/>
            <p:cNvSpPr>
              <a:spLocks noChangeShapeType="1"/>
            </p:cNvSpPr>
            <p:nvPr/>
          </p:nvSpPr>
          <p:spPr bwMode="auto">
            <a:xfrm>
              <a:off x="1368" y="2320"/>
              <a:ext cx="1" cy="64"/>
            </a:xfrm>
            <a:prstGeom prst="line">
              <a:avLst/>
            </a:prstGeom>
            <a:noFill/>
            <a:ln w="254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52" name="Line 79"/>
            <p:cNvSpPr>
              <a:spLocks noChangeShapeType="1"/>
            </p:cNvSpPr>
            <p:nvPr/>
          </p:nvSpPr>
          <p:spPr bwMode="auto">
            <a:xfrm>
              <a:off x="1368" y="2464"/>
              <a:ext cx="1" cy="64"/>
            </a:xfrm>
            <a:prstGeom prst="line">
              <a:avLst/>
            </a:prstGeom>
            <a:noFill/>
            <a:ln w="254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53" name="Line 80"/>
            <p:cNvSpPr>
              <a:spLocks noChangeShapeType="1"/>
            </p:cNvSpPr>
            <p:nvPr/>
          </p:nvSpPr>
          <p:spPr bwMode="auto">
            <a:xfrm>
              <a:off x="1368" y="2608"/>
              <a:ext cx="1" cy="64"/>
            </a:xfrm>
            <a:prstGeom prst="line">
              <a:avLst/>
            </a:prstGeom>
            <a:noFill/>
            <a:ln w="254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54" name="Line 81"/>
            <p:cNvSpPr>
              <a:spLocks noChangeShapeType="1"/>
            </p:cNvSpPr>
            <p:nvPr/>
          </p:nvSpPr>
          <p:spPr bwMode="auto">
            <a:xfrm>
              <a:off x="1168" y="2216"/>
              <a:ext cx="1" cy="64"/>
            </a:xfrm>
            <a:prstGeom prst="line">
              <a:avLst/>
            </a:prstGeom>
            <a:noFill/>
            <a:ln w="254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55" name="Line 82"/>
            <p:cNvSpPr>
              <a:spLocks noChangeShapeType="1"/>
            </p:cNvSpPr>
            <p:nvPr/>
          </p:nvSpPr>
          <p:spPr bwMode="auto">
            <a:xfrm>
              <a:off x="1168" y="2360"/>
              <a:ext cx="1" cy="64"/>
            </a:xfrm>
            <a:prstGeom prst="line">
              <a:avLst/>
            </a:prstGeom>
            <a:noFill/>
            <a:ln w="254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56" name="Line 83"/>
            <p:cNvSpPr>
              <a:spLocks noChangeShapeType="1"/>
            </p:cNvSpPr>
            <p:nvPr/>
          </p:nvSpPr>
          <p:spPr bwMode="auto">
            <a:xfrm>
              <a:off x="1168" y="2504"/>
              <a:ext cx="1" cy="56"/>
            </a:xfrm>
            <a:prstGeom prst="line">
              <a:avLst/>
            </a:prstGeom>
            <a:noFill/>
            <a:ln w="254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57" name="Line 84"/>
            <p:cNvSpPr>
              <a:spLocks noChangeShapeType="1"/>
            </p:cNvSpPr>
            <p:nvPr/>
          </p:nvSpPr>
          <p:spPr bwMode="auto">
            <a:xfrm>
              <a:off x="872" y="2312"/>
              <a:ext cx="1" cy="64"/>
            </a:xfrm>
            <a:prstGeom prst="line">
              <a:avLst/>
            </a:prstGeom>
            <a:noFill/>
            <a:ln w="254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58" name="Line 85"/>
            <p:cNvSpPr>
              <a:spLocks noChangeShapeType="1"/>
            </p:cNvSpPr>
            <p:nvPr/>
          </p:nvSpPr>
          <p:spPr bwMode="auto">
            <a:xfrm>
              <a:off x="872" y="2456"/>
              <a:ext cx="1" cy="64"/>
            </a:xfrm>
            <a:prstGeom prst="line">
              <a:avLst/>
            </a:prstGeom>
            <a:noFill/>
            <a:ln w="254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59" name="Line 86"/>
            <p:cNvSpPr>
              <a:spLocks noChangeShapeType="1"/>
            </p:cNvSpPr>
            <p:nvPr/>
          </p:nvSpPr>
          <p:spPr bwMode="auto">
            <a:xfrm>
              <a:off x="872" y="2600"/>
              <a:ext cx="1" cy="56"/>
            </a:xfrm>
            <a:prstGeom prst="line">
              <a:avLst/>
            </a:prstGeom>
            <a:noFill/>
            <a:ln w="254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460" name="Group 87"/>
            <p:cNvGrpSpPr>
              <a:grpSpLocks/>
            </p:cNvGrpSpPr>
            <p:nvPr/>
          </p:nvGrpSpPr>
          <p:grpSpPr bwMode="auto">
            <a:xfrm>
              <a:off x="852" y="2524"/>
              <a:ext cx="520" cy="152"/>
              <a:chOff x="852" y="2524"/>
              <a:chExt cx="520" cy="152"/>
            </a:xfrm>
          </p:grpSpPr>
          <p:sp>
            <p:nvSpPr>
              <p:cNvPr id="15465" name="Oval 88"/>
              <p:cNvSpPr>
                <a:spLocks noChangeArrowheads="1"/>
              </p:cNvSpPr>
              <p:nvPr/>
            </p:nvSpPr>
            <p:spPr bwMode="auto">
              <a:xfrm>
                <a:off x="852" y="2628"/>
                <a:ext cx="32" cy="32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5466" name="Oval 89"/>
              <p:cNvSpPr>
                <a:spLocks noChangeArrowheads="1"/>
              </p:cNvSpPr>
              <p:nvPr/>
            </p:nvSpPr>
            <p:spPr bwMode="auto">
              <a:xfrm>
                <a:off x="1148" y="2524"/>
                <a:ext cx="32" cy="32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5467" name="Oval 90"/>
              <p:cNvSpPr>
                <a:spLocks noChangeArrowheads="1"/>
              </p:cNvSpPr>
              <p:nvPr/>
            </p:nvSpPr>
            <p:spPr bwMode="auto">
              <a:xfrm>
                <a:off x="1340" y="2644"/>
                <a:ext cx="32" cy="32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5461" name="Rectangle 91"/>
            <p:cNvSpPr>
              <a:spLocks noChangeArrowheads="1"/>
            </p:cNvSpPr>
            <p:nvPr/>
          </p:nvSpPr>
          <p:spPr bwMode="auto">
            <a:xfrm>
              <a:off x="1832" y="1736"/>
              <a:ext cx="57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00EE00"/>
                  </a:solidFill>
                </a:rPr>
                <a:t>A sites</a:t>
              </a:r>
              <a:endParaRPr lang="en-US" altLang="en-US"/>
            </a:p>
          </p:txBody>
        </p:sp>
        <p:sp>
          <p:nvSpPr>
            <p:cNvPr id="15462" name="Rectangle 92"/>
            <p:cNvSpPr>
              <a:spLocks noChangeArrowheads="1"/>
            </p:cNvSpPr>
            <p:nvPr/>
          </p:nvSpPr>
          <p:spPr bwMode="auto">
            <a:xfrm>
              <a:off x="1832" y="2160"/>
              <a:ext cx="12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0066FF"/>
                  </a:solidFill>
                </a:rPr>
                <a:t>B</a:t>
              </a:r>
              <a:endParaRPr lang="en-US" altLang="en-US"/>
            </a:p>
          </p:txBody>
        </p:sp>
        <p:sp>
          <p:nvSpPr>
            <p:cNvPr id="15463" name="Rectangle 93"/>
            <p:cNvSpPr>
              <a:spLocks noChangeArrowheads="1"/>
            </p:cNvSpPr>
            <p:nvPr/>
          </p:nvSpPr>
          <p:spPr bwMode="auto">
            <a:xfrm>
              <a:off x="1968" y="2160"/>
              <a:ext cx="44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0066FF"/>
                  </a:solidFill>
                </a:rPr>
                <a:t> sites</a:t>
              </a:r>
              <a:endParaRPr lang="en-US" altLang="en-US"/>
            </a:p>
          </p:txBody>
        </p:sp>
        <p:sp>
          <p:nvSpPr>
            <p:cNvPr id="15464" name="Rectangle 94"/>
            <p:cNvSpPr>
              <a:spLocks noChangeArrowheads="1"/>
            </p:cNvSpPr>
            <p:nvPr/>
          </p:nvSpPr>
          <p:spPr bwMode="auto">
            <a:xfrm>
              <a:off x="1824" y="2560"/>
              <a:ext cx="57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009900"/>
                  </a:solidFill>
                </a:rPr>
                <a:t>A sites</a:t>
              </a:r>
              <a:endParaRPr lang="en-US" altLang="en-US"/>
            </a:p>
          </p:txBody>
        </p:sp>
      </p:grpSp>
      <p:grpSp>
        <p:nvGrpSpPr>
          <p:cNvPr id="15374" name="Group 95"/>
          <p:cNvGrpSpPr>
            <a:grpSpLocks noChangeAspect="1"/>
          </p:cNvGrpSpPr>
          <p:nvPr/>
        </p:nvGrpSpPr>
        <p:grpSpPr bwMode="auto">
          <a:xfrm>
            <a:off x="4572000" y="2514600"/>
            <a:ext cx="4203700" cy="2032000"/>
            <a:chOff x="2880" y="1584"/>
            <a:chExt cx="2648" cy="1280"/>
          </a:xfrm>
        </p:grpSpPr>
        <p:sp>
          <p:nvSpPr>
            <p:cNvPr id="15375" name="AutoShape 96"/>
            <p:cNvSpPr>
              <a:spLocks noChangeAspect="1" noChangeArrowheads="1" noTextEdit="1"/>
            </p:cNvSpPr>
            <p:nvPr/>
          </p:nvSpPr>
          <p:spPr bwMode="auto">
            <a:xfrm>
              <a:off x="2880" y="1584"/>
              <a:ext cx="2648" cy="1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Oval 97"/>
            <p:cNvSpPr>
              <a:spLocks noChangeArrowheads="1"/>
            </p:cNvSpPr>
            <p:nvPr/>
          </p:nvSpPr>
          <p:spPr bwMode="auto">
            <a:xfrm>
              <a:off x="3356" y="1996"/>
              <a:ext cx="448" cy="448"/>
            </a:xfrm>
            <a:prstGeom prst="ellipse">
              <a:avLst/>
            </a:prstGeom>
            <a:solidFill>
              <a:srgbClr val="009900"/>
            </a:solidFill>
            <a:ln w="1270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5377" name="Group 98"/>
            <p:cNvGrpSpPr>
              <a:grpSpLocks/>
            </p:cNvGrpSpPr>
            <p:nvPr/>
          </p:nvGrpSpPr>
          <p:grpSpPr bwMode="auto">
            <a:xfrm>
              <a:off x="2892" y="1612"/>
              <a:ext cx="1376" cy="1224"/>
              <a:chOff x="2892" y="1612"/>
              <a:chExt cx="1376" cy="1224"/>
            </a:xfrm>
          </p:grpSpPr>
          <p:sp>
            <p:nvSpPr>
              <p:cNvPr id="15395" name="Oval 99"/>
              <p:cNvSpPr>
                <a:spLocks noChangeArrowheads="1"/>
              </p:cNvSpPr>
              <p:nvPr/>
            </p:nvSpPr>
            <p:spPr bwMode="auto">
              <a:xfrm>
                <a:off x="3132" y="2388"/>
                <a:ext cx="456" cy="448"/>
              </a:xfrm>
              <a:prstGeom prst="ellipse">
                <a:avLst/>
              </a:prstGeom>
              <a:solidFill>
                <a:srgbClr val="009900"/>
              </a:solidFill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5396" name="Oval 100"/>
              <p:cNvSpPr>
                <a:spLocks noChangeArrowheads="1"/>
              </p:cNvSpPr>
              <p:nvPr/>
            </p:nvSpPr>
            <p:spPr bwMode="auto">
              <a:xfrm>
                <a:off x="3596" y="2388"/>
                <a:ext cx="448" cy="448"/>
              </a:xfrm>
              <a:prstGeom prst="ellipse">
                <a:avLst/>
              </a:prstGeom>
              <a:solidFill>
                <a:srgbClr val="009900"/>
              </a:solidFill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5397" name="Oval 101"/>
              <p:cNvSpPr>
                <a:spLocks noChangeArrowheads="1"/>
              </p:cNvSpPr>
              <p:nvPr/>
            </p:nvSpPr>
            <p:spPr bwMode="auto">
              <a:xfrm>
                <a:off x="2892" y="1996"/>
                <a:ext cx="456" cy="448"/>
              </a:xfrm>
              <a:prstGeom prst="ellipse">
                <a:avLst/>
              </a:prstGeom>
              <a:solidFill>
                <a:srgbClr val="009900"/>
              </a:solidFill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5398" name="Oval 102"/>
              <p:cNvSpPr>
                <a:spLocks noChangeArrowheads="1"/>
              </p:cNvSpPr>
              <p:nvPr/>
            </p:nvSpPr>
            <p:spPr bwMode="auto">
              <a:xfrm>
                <a:off x="3820" y="1996"/>
                <a:ext cx="448" cy="448"/>
              </a:xfrm>
              <a:prstGeom prst="ellipse">
                <a:avLst/>
              </a:prstGeom>
              <a:solidFill>
                <a:srgbClr val="009900"/>
              </a:solidFill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5399" name="Oval 103"/>
              <p:cNvSpPr>
                <a:spLocks noChangeArrowheads="1"/>
              </p:cNvSpPr>
              <p:nvPr/>
            </p:nvSpPr>
            <p:spPr bwMode="auto">
              <a:xfrm>
                <a:off x="3580" y="1612"/>
                <a:ext cx="448" cy="448"/>
              </a:xfrm>
              <a:prstGeom prst="ellipse">
                <a:avLst/>
              </a:prstGeom>
              <a:solidFill>
                <a:srgbClr val="009900"/>
              </a:solidFill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5400" name="Oval 104"/>
              <p:cNvSpPr>
                <a:spLocks noChangeArrowheads="1"/>
              </p:cNvSpPr>
              <p:nvPr/>
            </p:nvSpPr>
            <p:spPr bwMode="auto">
              <a:xfrm>
                <a:off x="3124" y="1620"/>
                <a:ext cx="456" cy="448"/>
              </a:xfrm>
              <a:prstGeom prst="ellipse">
                <a:avLst/>
              </a:prstGeom>
              <a:solidFill>
                <a:srgbClr val="009900"/>
              </a:solidFill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15378" name="Group 105"/>
            <p:cNvGrpSpPr>
              <a:grpSpLocks/>
            </p:cNvGrpSpPr>
            <p:nvPr/>
          </p:nvGrpSpPr>
          <p:grpSpPr bwMode="auto">
            <a:xfrm>
              <a:off x="3152" y="1736"/>
              <a:ext cx="912" cy="832"/>
              <a:chOff x="3152" y="1736"/>
              <a:chExt cx="912" cy="832"/>
            </a:xfrm>
          </p:grpSpPr>
          <p:sp>
            <p:nvSpPr>
              <p:cNvPr id="15392" name="Oval 106"/>
              <p:cNvSpPr>
                <a:spLocks noChangeArrowheads="1"/>
              </p:cNvSpPr>
              <p:nvPr/>
            </p:nvSpPr>
            <p:spPr bwMode="auto">
              <a:xfrm>
                <a:off x="3152" y="2120"/>
                <a:ext cx="448" cy="448"/>
              </a:xfrm>
              <a:prstGeom prst="ellipse">
                <a:avLst/>
              </a:prstGeom>
              <a:noFill/>
              <a:ln w="50800">
                <a:solidFill>
                  <a:srgbClr val="0066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5393" name="Oval 107"/>
              <p:cNvSpPr>
                <a:spLocks noChangeArrowheads="1"/>
              </p:cNvSpPr>
              <p:nvPr/>
            </p:nvSpPr>
            <p:spPr bwMode="auto">
              <a:xfrm>
                <a:off x="3616" y="2120"/>
                <a:ext cx="448" cy="448"/>
              </a:xfrm>
              <a:prstGeom prst="ellipse">
                <a:avLst/>
              </a:prstGeom>
              <a:noFill/>
              <a:ln w="50800">
                <a:solidFill>
                  <a:srgbClr val="0066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5394" name="Oval 108"/>
              <p:cNvSpPr>
                <a:spLocks noChangeArrowheads="1"/>
              </p:cNvSpPr>
              <p:nvPr/>
            </p:nvSpPr>
            <p:spPr bwMode="auto">
              <a:xfrm>
                <a:off x="3376" y="1736"/>
                <a:ext cx="448" cy="448"/>
              </a:xfrm>
              <a:prstGeom prst="ellipse">
                <a:avLst/>
              </a:prstGeom>
              <a:noFill/>
              <a:ln w="50800">
                <a:solidFill>
                  <a:srgbClr val="0066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15379" name="Group 109"/>
            <p:cNvGrpSpPr>
              <a:grpSpLocks/>
            </p:cNvGrpSpPr>
            <p:nvPr/>
          </p:nvGrpSpPr>
          <p:grpSpPr bwMode="auto">
            <a:xfrm>
              <a:off x="2900" y="1604"/>
              <a:ext cx="1368" cy="1224"/>
              <a:chOff x="2900" y="1604"/>
              <a:chExt cx="1368" cy="1224"/>
            </a:xfrm>
          </p:grpSpPr>
          <p:sp>
            <p:nvSpPr>
              <p:cNvPr id="15384" name="Oval 110"/>
              <p:cNvSpPr>
                <a:spLocks noChangeArrowheads="1"/>
              </p:cNvSpPr>
              <p:nvPr/>
            </p:nvSpPr>
            <p:spPr bwMode="auto">
              <a:xfrm>
                <a:off x="3356" y="2004"/>
                <a:ext cx="456" cy="448"/>
              </a:xfrm>
              <a:prstGeom prst="ellipse">
                <a:avLst/>
              </a:prstGeom>
              <a:noFill/>
              <a:ln w="38100">
                <a:solidFill>
                  <a:srgbClr val="00EE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15385" name="Group 111"/>
              <p:cNvGrpSpPr>
                <a:grpSpLocks/>
              </p:cNvGrpSpPr>
              <p:nvPr/>
            </p:nvGrpSpPr>
            <p:grpSpPr bwMode="auto">
              <a:xfrm>
                <a:off x="2900" y="1604"/>
                <a:ext cx="1368" cy="1224"/>
                <a:chOff x="2900" y="1604"/>
                <a:chExt cx="1368" cy="1224"/>
              </a:xfrm>
            </p:grpSpPr>
            <p:sp>
              <p:nvSpPr>
                <p:cNvPr id="15386" name="Oval 112"/>
                <p:cNvSpPr>
                  <a:spLocks noChangeArrowheads="1"/>
                </p:cNvSpPr>
                <p:nvPr/>
              </p:nvSpPr>
              <p:spPr bwMode="auto">
                <a:xfrm>
                  <a:off x="3140" y="2380"/>
                  <a:ext cx="448" cy="448"/>
                </a:xfrm>
                <a:prstGeom prst="ellipse">
                  <a:avLst/>
                </a:prstGeom>
                <a:noFill/>
                <a:ln w="38100">
                  <a:solidFill>
                    <a:srgbClr val="00EE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5387" name="Oval 113"/>
                <p:cNvSpPr>
                  <a:spLocks noChangeArrowheads="1"/>
                </p:cNvSpPr>
                <p:nvPr/>
              </p:nvSpPr>
              <p:spPr bwMode="auto">
                <a:xfrm>
                  <a:off x="3596" y="2380"/>
                  <a:ext cx="456" cy="448"/>
                </a:xfrm>
                <a:prstGeom prst="ellipse">
                  <a:avLst/>
                </a:prstGeom>
                <a:noFill/>
                <a:ln w="38100">
                  <a:solidFill>
                    <a:srgbClr val="00EE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5388" name="Oval 114"/>
                <p:cNvSpPr>
                  <a:spLocks noChangeArrowheads="1"/>
                </p:cNvSpPr>
                <p:nvPr/>
              </p:nvSpPr>
              <p:spPr bwMode="auto">
                <a:xfrm>
                  <a:off x="2900" y="1988"/>
                  <a:ext cx="448" cy="448"/>
                </a:xfrm>
                <a:prstGeom prst="ellipse">
                  <a:avLst/>
                </a:prstGeom>
                <a:noFill/>
                <a:ln w="38100">
                  <a:solidFill>
                    <a:srgbClr val="00EE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5389" name="Oval 115"/>
                <p:cNvSpPr>
                  <a:spLocks noChangeArrowheads="1"/>
                </p:cNvSpPr>
                <p:nvPr/>
              </p:nvSpPr>
              <p:spPr bwMode="auto">
                <a:xfrm>
                  <a:off x="3820" y="1988"/>
                  <a:ext cx="448" cy="448"/>
                </a:xfrm>
                <a:prstGeom prst="ellipse">
                  <a:avLst/>
                </a:prstGeom>
                <a:noFill/>
                <a:ln w="38100">
                  <a:solidFill>
                    <a:srgbClr val="00EE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5390" name="Oval 116"/>
                <p:cNvSpPr>
                  <a:spLocks noChangeArrowheads="1"/>
                </p:cNvSpPr>
                <p:nvPr/>
              </p:nvSpPr>
              <p:spPr bwMode="auto">
                <a:xfrm>
                  <a:off x="3580" y="1604"/>
                  <a:ext cx="456" cy="448"/>
                </a:xfrm>
                <a:prstGeom prst="ellipse">
                  <a:avLst/>
                </a:prstGeom>
                <a:noFill/>
                <a:ln w="38100">
                  <a:solidFill>
                    <a:srgbClr val="00EE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5391" name="Oval 117"/>
                <p:cNvSpPr>
                  <a:spLocks noChangeArrowheads="1"/>
                </p:cNvSpPr>
                <p:nvPr/>
              </p:nvSpPr>
              <p:spPr bwMode="auto">
                <a:xfrm>
                  <a:off x="3132" y="1612"/>
                  <a:ext cx="448" cy="448"/>
                </a:xfrm>
                <a:prstGeom prst="ellipse">
                  <a:avLst/>
                </a:prstGeom>
                <a:noFill/>
                <a:ln w="38100">
                  <a:solidFill>
                    <a:srgbClr val="00EE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  <p:sp>
          <p:nvSpPr>
            <p:cNvPr id="15380" name="Rectangle 118"/>
            <p:cNvSpPr>
              <a:spLocks noChangeArrowheads="1"/>
            </p:cNvSpPr>
            <p:nvPr/>
          </p:nvSpPr>
          <p:spPr bwMode="auto">
            <a:xfrm>
              <a:off x="4296" y="2584"/>
              <a:ext cx="107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008800"/>
                  </a:solidFill>
                </a:rPr>
                <a:t>Bottom layer</a:t>
              </a:r>
              <a:endParaRPr lang="en-US" altLang="en-US"/>
            </a:p>
          </p:txBody>
        </p:sp>
        <p:sp>
          <p:nvSpPr>
            <p:cNvPr id="15381" name="Rectangle 119"/>
            <p:cNvSpPr>
              <a:spLocks noChangeArrowheads="1"/>
            </p:cNvSpPr>
            <p:nvPr/>
          </p:nvSpPr>
          <p:spPr bwMode="auto">
            <a:xfrm>
              <a:off x="4296" y="2152"/>
              <a:ext cx="103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0066FF"/>
                  </a:solidFill>
                </a:rPr>
                <a:t>Middle layer</a:t>
              </a:r>
              <a:endParaRPr lang="en-US" altLang="en-US"/>
            </a:p>
          </p:txBody>
        </p:sp>
        <p:sp>
          <p:nvSpPr>
            <p:cNvPr id="15382" name="Rectangle 120"/>
            <p:cNvSpPr>
              <a:spLocks noChangeArrowheads="1"/>
            </p:cNvSpPr>
            <p:nvPr/>
          </p:nvSpPr>
          <p:spPr bwMode="auto">
            <a:xfrm>
              <a:off x="4296" y="1736"/>
              <a:ext cx="331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00EE00"/>
                  </a:solidFill>
                </a:rPr>
                <a:t>Top</a:t>
              </a:r>
              <a:endParaRPr lang="en-US" altLang="en-US"/>
            </a:p>
          </p:txBody>
        </p:sp>
        <p:sp>
          <p:nvSpPr>
            <p:cNvPr id="15383" name="Rectangle 121"/>
            <p:cNvSpPr>
              <a:spLocks noChangeArrowheads="1"/>
            </p:cNvSpPr>
            <p:nvPr/>
          </p:nvSpPr>
          <p:spPr bwMode="auto">
            <a:xfrm>
              <a:off x="4648" y="1736"/>
              <a:ext cx="47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>
                  <a:solidFill>
                    <a:srgbClr val="00EE00"/>
                  </a:solidFill>
                </a:rPr>
                <a:t> layer</a:t>
              </a:r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A2C8D-1D9E-43FB-90A4-6E994380B15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85" name="Picture 8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64" y="958611"/>
            <a:ext cx="4572000" cy="524827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Rectangle 85"/>
          <p:cNvSpPr/>
          <p:nvPr/>
        </p:nvSpPr>
        <p:spPr>
          <a:xfrm>
            <a:off x="145657" y="130515"/>
            <a:ext cx="89174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/>
              <a:t>For the HCP crystal structure, show that the ideal c/a ratio is 1.633.</a:t>
            </a:r>
          </a:p>
        </p:txBody>
      </p:sp>
    </p:spTree>
    <p:extLst>
      <p:ext uri="{BB962C8B-B14F-4D97-AF65-F5344CB8AC3E}">
        <p14:creationId xmlns:p14="http://schemas.microsoft.com/office/powerpoint/2010/main" val="277789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0862" y="975090"/>
            <a:ext cx="5943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10392" y="161397"/>
            <a:ext cx="88284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1. Show that the base area of the unit cell for HCP is given by, 6√3R</a:t>
            </a:r>
            <a:r>
              <a:rPr lang="en-US" sz="2000" baseline="30000" dirty="0"/>
              <a:t>2</a:t>
            </a:r>
            <a:r>
              <a:rPr lang="en-US" sz="2000" dirty="0"/>
              <a:t>. </a:t>
            </a:r>
          </a:p>
          <a:p>
            <a:r>
              <a:rPr lang="en-US" sz="2000" dirty="0" smtClean="0"/>
              <a:t>2. Show </a:t>
            </a:r>
            <a:r>
              <a:rPr lang="en-US" sz="2000" dirty="0"/>
              <a:t>that the atomic packing factor for HCP is 0.74.</a:t>
            </a:r>
          </a:p>
        </p:txBody>
      </p:sp>
    </p:spTree>
    <p:extLst>
      <p:ext uri="{BB962C8B-B14F-4D97-AF65-F5344CB8AC3E}">
        <p14:creationId xmlns:p14="http://schemas.microsoft.com/office/powerpoint/2010/main" val="256365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A2C8D-1D9E-43FB-90A4-6E994380B15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AutoShape 2" descr="(a) Image of a magnesium crystal making a hexagonal spot-like diffraction pattern. (b) Diagram showing how the incident beam through a lead screen with a single magnesium crystal in front is diffracted giving rise to various diffracted beams on the photographic plate, making a pattern. (c) Diagram shows a hexagonal close-packed structure with an arrow pointing upwards labeled 0001 direction and the lateral arrow pointing to atoms labeled 0001 plane of atoms. (d) Photograph of a Magnesium crystal smoothly split along a 0001 plane. (e) Photograph of a lightweight automobile wheel made of magnesium."/>
          <p:cNvSpPr>
            <a:spLocks noChangeAspect="1" noChangeArrowheads="1"/>
          </p:cNvSpPr>
          <p:nvPr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3011" name="Picture 3" descr="E:\PHYS 321 F2019\callister_10e_figun_03_p0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3663"/>
            <a:ext cx="5413248" cy="6339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895681" y="548332"/>
            <a:ext cx="42483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X-ray diffraction photograph </a:t>
            </a:r>
            <a:r>
              <a:rPr lang="en-US" sz="2000" dirty="0" smtClean="0"/>
              <a:t>for </a:t>
            </a:r>
            <a:r>
              <a:rPr lang="en-US" sz="2000" dirty="0"/>
              <a:t>a single crystal of magnesium.</a:t>
            </a:r>
          </a:p>
        </p:txBody>
      </p:sp>
      <p:sp>
        <p:nvSpPr>
          <p:cNvPr id="5" name="Rectangle 4"/>
          <p:cNvSpPr/>
          <p:nvPr/>
        </p:nvSpPr>
        <p:spPr>
          <a:xfrm>
            <a:off x="4644828" y="2514087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/>
              <a:t>Photograph of a single crystal of magnesium that was cleaved (or split) along a (0001) plane—the flat surface is a (0001) plane. Also, the direction perpendicular to this plane is a [0001] direction.</a:t>
            </a:r>
          </a:p>
        </p:txBody>
      </p:sp>
      <p:sp>
        <p:nvSpPr>
          <p:cNvPr id="6" name="Rectangle 5"/>
          <p:cNvSpPr/>
          <p:nvPr/>
        </p:nvSpPr>
        <p:spPr>
          <a:xfrm>
            <a:off x="1913764" y="5131690"/>
            <a:ext cx="63643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/>
              <a:t>Mag Wheel</a:t>
            </a:r>
            <a:r>
              <a:rPr lang="en-US" sz="2000" dirty="0" smtClean="0"/>
              <a:t>—a </a:t>
            </a:r>
            <a:r>
              <a:rPr lang="en-US" sz="2000" dirty="0"/>
              <a:t>lightweight automobile wheel made of magnesium.</a:t>
            </a:r>
          </a:p>
        </p:txBody>
      </p:sp>
    </p:spTree>
    <p:extLst>
      <p:ext uri="{BB962C8B-B14F-4D97-AF65-F5344CB8AC3E}">
        <p14:creationId xmlns:p14="http://schemas.microsoft.com/office/powerpoint/2010/main" val="45040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EE4F1196-51DE-4F32-8075-2AF3D7B7C266}" type="slidenum">
              <a:rPr lang="en-US" altLang="en-US" sz="1200" smtClean="0"/>
              <a:pPr/>
              <a:t>3</a:t>
            </a:fld>
            <a:endParaRPr lang="en-US" altLang="en-US" sz="1200" smtClean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618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3600"/>
              <a:t>After studying this chapter you should be able to do the following:</a:t>
            </a:r>
          </a:p>
          <a:p>
            <a:endParaRPr lang="en-US" altLang="en-US"/>
          </a:p>
          <a:p>
            <a:r>
              <a:rPr lang="en-US" altLang="en-US" sz="2000"/>
              <a:t>Describe the difference in atomic/molecular structure between crystalline and noncrystalline materials.</a:t>
            </a:r>
          </a:p>
          <a:p>
            <a:r>
              <a:rPr lang="en-US" altLang="en-US" sz="2000"/>
              <a:t>Draw unit cells for face-centered cubic, body-centered cubic, and hexagonal close-packed crystal structures.</a:t>
            </a:r>
          </a:p>
          <a:p>
            <a:r>
              <a:rPr lang="en-US" altLang="en-US" sz="2000"/>
              <a:t>Derive the relationships between unit cell edge length and atomic radius for face-centered cubic and body-centered cubic crystal structures.</a:t>
            </a:r>
          </a:p>
          <a:p>
            <a:r>
              <a:rPr lang="en-US" altLang="en-US" sz="2000"/>
              <a:t>Compute the densities for metals having face-centered cubic and body-centered cubic crystal structures given their unit cell dimensions.</a:t>
            </a:r>
          </a:p>
          <a:p>
            <a:r>
              <a:rPr lang="en-US" altLang="en-US" sz="2000"/>
              <a:t>Given three direction index integers, sketch the direction corresponding to these indices within a unit cell.</a:t>
            </a:r>
          </a:p>
          <a:p>
            <a:r>
              <a:rPr lang="en-US" altLang="en-US" sz="2000"/>
              <a:t>Specify the Miller indices for a plane that has been drawn within a unit cell.</a:t>
            </a:r>
          </a:p>
          <a:p>
            <a:r>
              <a:rPr lang="en-US" altLang="en-US" sz="2000"/>
              <a:t>Describe how face-centered cubic and hexagonal close-packed crystal structures may be generated by the stacking of close-packed planes of atoms.</a:t>
            </a:r>
          </a:p>
          <a:p>
            <a:r>
              <a:rPr lang="en-US" altLang="en-US" sz="2000"/>
              <a:t>Distinguish between single crystals and polycrystalline materials.</a:t>
            </a:r>
          </a:p>
          <a:p>
            <a:r>
              <a:rPr lang="en-US" altLang="en-US" sz="2000"/>
              <a:t>Define </a:t>
            </a:r>
            <a:r>
              <a:rPr lang="en-US" altLang="en-US" sz="2000" i="1"/>
              <a:t>isotropy</a:t>
            </a:r>
            <a:r>
              <a:rPr lang="en-US" altLang="en-US" sz="2000"/>
              <a:t> and </a:t>
            </a:r>
            <a:r>
              <a:rPr lang="en-US" altLang="en-US" sz="2000" i="1"/>
              <a:t>anisotropy</a:t>
            </a:r>
            <a:r>
              <a:rPr lang="en-US" altLang="en-US" sz="2000"/>
              <a:t> with respect to material properties.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257E407E-F7D8-4B43-914F-C30A915D7209}" type="slidenum">
              <a:rPr lang="en-US" altLang="en-US" sz="1200" smtClean="0"/>
              <a:pPr/>
              <a:t>4</a:t>
            </a:fld>
            <a:endParaRPr lang="en-US" altLang="en-US" sz="1200" smtClean="0"/>
          </a:p>
        </p:txBody>
      </p:sp>
      <p:pic>
        <p:nvPicPr>
          <p:cNvPr id="4099" name="Picture 19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1457325"/>
            <a:ext cx="1481138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457200" y="990600"/>
            <a:ext cx="4271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/>
              <a:t>•  Non dense, </a:t>
            </a:r>
            <a:r>
              <a:rPr lang="en-US" altLang="en-US">
                <a:solidFill>
                  <a:schemeClr val="accent2"/>
                </a:solidFill>
              </a:rPr>
              <a:t>random</a:t>
            </a:r>
            <a:r>
              <a:rPr lang="en-US" altLang="en-US"/>
              <a:t> packing</a:t>
            </a:r>
          </a:p>
        </p:txBody>
      </p:sp>
      <p:grpSp>
        <p:nvGrpSpPr>
          <p:cNvPr id="2" name="Group 214"/>
          <p:cNvGrpSpPr>
            <a:grpSpLocks/>
          </p:cNvGrpSpPr>
          <p:nvPr/>
        </p:nvGrpSpPr>
        <p:grpSpPr bwMode="auto">
          <a:xfrm>
            <a:off x="482600" y="3378200"/>
            <a:ext cx="3697288" cy="1412875"/>
            <a:chOff x="304" y="2128"/>
            <a:chExt cx="2329" cy="890"/>
          </a:xfrm>
        </p:grpSpPr>
        <p:grpSp>
          <p:nvGrpSpPr>
            <p:cNvPr id="4159" name="Group 195"/>
            <p:cNvGrpSpPr>
              <a:grpSpLocks/>
            </p:cNvGrpSpPr>
            <p:nvPr/>
          </p:nvGrpSpPr>
          <p:grpSpPr bwMode="auto">
            <a:xfrm>
              <a:off x="647" y="2488"/>
              <a:ext cx="1007" cy="530"/>
              <a:chOff x="3079" y="2232"/>
              <a:chExt cx="1007" cy="530"/>
            </a:xfrm>
          </p:grpSpPr>
          <p:grpSp>
            <p:nvGrpSpPr>
              <p:cNvPr id="4161" name="Group 196"/>
              <p:cNvGrpSpPr>
                <a:grpSpLocks/>
              </p:cNvGrpSpPr>
              <p:nvPr/>
            </p:nvGrpSpPr>
            <p:grpSpPr bwMode="auto">
              <a:xfrm>
                <a:off x="3280" y="2232"/>
                <a:ext cx="806" cy="200"/>
                <a:chOff x="2041" y="3151"/>
                <a:chExt cx="806" cy="200"/>
              </a:xfrm>
            </p:grpSpPr>
            <p:sp>
              <p:nvSpPr>
                <p:cNvPr id="4172" name="Oval 197"/>
                <p:cNvSpPr>
                  <a:spLocks noChangeArrowheads="1"/>
                </p:cNvSpPr>
                <p:nvPr/>
              </p:nvSpPr>
              <p:spPr bwMode="auto">
                <a:xfrm>
                  <a:off x="2041" y="3152"/>
                  <a:ext cx="199" cy="19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173" name="Oval 198"/>
                <p:cNvSpPr>
                  <a:spLocks noChangeArrowheads="1"/>
                </p:cNvSpPr>
                <p:nvPr/>
              </p:nvSpPr>
              <p:spPr bwMode="auto">
                <a:xfrm>
                  <a:off x="2243" y="3151"/>
                  <a:ext cx="199" cy="19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174" name="Oval 199"/>
                <p:cNvSpPr>
                  <a:spLocks noChangeArrowheads="1"/>
                </p:cNvSpPr>
                <p:nvPr/>
              </p:nvSpPr>
              <p:spPr bwMode="auto">
                <a:xfrm>
                  <a:off x="2445" y="3152"/>
                  <a:ext cx="199" cy="19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175" name="Oval 200"/>
                <p:cNvSpPr>
                  <a:spLocks noChangeArrowheads="1"/>
                </p:cNvSpPr>
                <p:nvPr/>
              </p:nvSpPr>
              <p:spPr bwMode="auto">
                <a:xfrm>
                  <a:off x="2648" y="3151"/>
                  <a:ext cx="199" cy="19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162" name="Group 201"/>
              <p:cNvGrpSpPr>
                <a:grpSpLocks/>
              </p:cNvGrpSpPr>
              <p:nvPr/>
            </p:nvGrpSpPr>
            <p:grpSpPr bwMode="auto">
              <a:xfrm>
                <a:off x="3178" y="2400"/>
                <a:ext cx="806" cy="200"/>
                <a:chOff x="2041" y="3151"/>
                <a:chExt cx="806" cy="200"/>
              </a:xfrm>
            </p:grpSpPr>
            <p:sp>
              <p:nvSpPr>
                <p:cNvPr id="4168" name="Oval 202"/>
                <p:cNvSpPr>
                  <a:spLocks noChangeArrowheads="1"/>
                </p:cNvSpPr>
                <p:nvPr/>
              </p:nvSpPr>
              <p:spPr bwMode="auto">
                <a:xfrm>
                  <a:off x="2041" y="3152"/>
                  <a:ext cx="199" cy="19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169" name="Oval 203"/>
                <p:cNvSpPr>
                  <a:spLocks noChangeArrowheads="1"/>
                </p:cNvSpPr>
                <p:nvPr/>
              </p:nvSpPr>
              <p:spPr bwMode="auto">
                <a:xfrm>
                  <a:off x="2243" y="3151"/>
                  <a:ext cx="199" cy="19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170" name="Oval 204"/>
                <p:cNvSpPr>
                  <a:spLocks noChangeArrowheads="1"/>
                </p:cNvSpPr>
                <p:nvPr/>
              </p:nvSpPr>
              <p:spPr bwMode="auto">
                <a:xfrm>
                  <a:off x="2445" y="3152"/>
                  <a:ext cx="199" cy="19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171" name="Oval 205"/>
                <p:cNvSpPr>
                  <a:spLocks noChangeArrowheads="1"/>
                </p:cNvSpPr>
                <p:nvPr/>
              </p:nvSpPr>
              <p:spPr bwMode="auto">
                <a:xfrm>
                  <a:off x="2648" y="3151"/>
                  <a:ext cx="199" cy="19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163" name="Group 206"/>
              <p:cNvGrpSpPr>
                <a:grpSpLocks/>
              </p:cNvGrpSpPr>
              <p:nvPr/>
            </p:nvGrpSpPr>
            <p:grpSpPr bwMode="auto">
              <a:xfrm>
                <a:off x="3079" y="2562"/>
                <a:ext cx="806" cy="200"/>
                <a:chOff x="2041" y="3151"/>
                <a:chExt cx="806" cy="200"/>
              </a:xfrm>
            </p:grpSpPr>
            <p:sp>
              <p:nvSpPr>
                <p:cNvPr id="4164" name="Oval 207"/>
                <p:cNvSpPr>
                  <a:spLocks noChangeArrowheads="1"/>
                </p:cNvSpPr>
                <p:nvPr/>
              </p:nvSpPr>
              <p:spPr bwMode="auto">
                <a:xfrm>
                  <a:off x="2041" y="3152"/>
                  <a:ext cx="199" cy="19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165" name="Oval 208"/>
                <p:cNvSpPr>
                  <a:spLocks noChangeArrowheads="1"/>
                </p:cNvSpPr>
                <p:nvPr/>
              </p:nvSpPr>
              <p:spPr bwMode="auto">
                <a:xfrm>
                  <a:off x="2243" y="3151"/>
                  <a:ext cx="199" cy="19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166" name="Oval 209"/>
                <p:cNvSpPr>
                  <a:spLocks noChangeArrowheads="1"/>
                </p:cNvSpPr>
                <p:nvPr/>
              </p:nvSpPr>
              <p:spPr bwMode="auto">
                <a:xfrm>
                  <a:off x="2445" y="3152"/>
                  <a:ext cx="199" cy="19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167" name="Oval 210"/>
                <p:cNvSpPr>
                  <a:spLocks noChangeArrowheads="1"/>
                </p:cNvSpPr>
                <p:nvPr/>
              </p:nvSpPr>
              <p:spPr bwMode="auto">
                <a:xfrm>
                  <a:off x="2648" y="3151"/>
                  <a:ext cx="199" cy="19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FF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1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  <p:sp>
          <p:nvSpPr>
            <p:cNvPr id="4160" name="Rectangle 5"/>
            <p:cNvSpPr>
              <a:spLocks noChangeArrowheads="1"/>
            </p:cNvSpPr>
            <p:nvPr/>
          </p:nvSpPr>
          <p:spPr bwMode="auto">
            <a:xfrm>
              <a:off x="304" y="2128"/>
              <a:ext cx="23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/>
                <a:t>•  Dense, </a:t>
              </a:r>
              <a:r>
                <a:rPr lang="en-US" altLang="en-US">
                  <a:solidFill>
                    <a:schemeClr val="accent2"/>
                  </a:solidFill>
                </a:rPr>
                <a:t>ordered</a:t>
              </a:r>
              <a:r>
                <a:rPr lang="en-US" altLang="en-US"/>
                <a:t> packing</a:t>
              </a:r>
            </a:p>
          </p:txBody>
        </p:sp>
      </p:grpSp>
      <p:sp>
        <p:nvSpPr>
          <p:cNvPr id="433159" name="Rectangle 7"/>
          <p:cNvSpPr>
            <a:spLocks noChangeArrowheads="1"/>
          </p:cNvSpPr>
          <p:nvPr/>
        </p:nvSpPr>
        <p:spPr bwMode="auto">
          <a:xfrm>
            <a:off x="628650" y="5638800"/>
            <a:ext cx="6537325" cy="822325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/>
              <a:t>Dense, ordered packed structures tend to have</a:t>
            </a:r>
          </a:p>
          <a:p>
            <a:r>
              <a:rPr lang="en-US" altLang="en-US"/>
              <a:t>  lower energies.</a:t>
            </a:r>
          </a:p>
        </p:txBody>
      </p:sp>
      <p:sp>
        <p:nvSpPr>
          <p:cNvPr id="4103" name="Rectangle 1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Energy and Packing</a:t>
            </a:r>
          </a:p>
        </p:txBody>
      </p:sp>
      <p:grpSp>
        <p:nvGrpSpPr>
          <p:cNvPr id="4104" name="Group 213"/>
          <p:cNvGrpSpPr>
            <a:grpSpLocks/>
          </p:cNvGrpSpPr>
          <p:nvPr/>
        </p:nvGrpSpPr>
        <p:grpSpPr bwMode="auto">
          <a:xfrm>
            <a:off x="3535363" y="1220788"/>
            <a:ext cx="4622800" cy="2136775"/>
            <a:chOff x="2227" y="769"/>
            <a:chExt cx="2912" cy="1346"/>
          </a:xfrm>
        </p:grpSpPr>
        <p:sp>
          <p:nvSpPr>
            <p:cNvPr id="4132" name="Freeform 14"/>
            <p:cNvSpPr>
              <a:spLocks/>
            </p:cNvSpPr>
            <p:nvPr/>
          </p:nvSpPr>
          <p:spPr bwMode="auto">
            <a:xfrm>
              <a:off x="3370" y="824"/>
              <a:ext cx="80" cy="104"/>
            </a:xfrm>
            <a:custGeom>
              <a:avLst/>
              <a:gdLst>
                <a:gd name="T0" fmla="*/ 40 w 80"/>
                <a:gd name="T1" fmla="*/ 0 h 104"/>
                <a:gd name="T2" fmla="*/ 80 w 80"/>
                <a:gd name="T3" fmla="*/ 104 h 104"/>
                <a:gd name="T4" fmla="*/ 40 w 80"/>
                <a:gd name="T5" fmla="*/ 104 h 104"/>
                <a:gd name="T6" fmla="*/ 0 w 80"/>
                <a:gd name="T7" fmla="*/ 104 h 104"/>
                <a:gd name="T8" fmla="*/ 40 w 80"/>
                <a:gd name="T9" fmla="*/ 0 h 104"/>
                <a:gd name="T10" fmla="*/ 40 w 80"/>
                <a:gd name="T11" fmla="*/ 0 h 1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0"/>
                <a:gd name="T19" fmla="*/ 0 h 104"/>
                <a:gd name="T20" fmla="*/ 80 w 80"/>
                <a:gd name="T21" fmla="*/ 104 h 10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0" h="104">
                  <a:moveTo>
                    <a:pt x="40" y="0"/>
                  </a:moveTo>
                  <a:lnTo>
                    <a:pt x="80" y="104"/>
                  </a:lnTo>
                  <a:lnTo>
                    <a:pt x="40" y="104"/>
                  </a:lnTo>
                  <a:lnTo>
                    <a:pt x="0" y="104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10101"/>
            </a:solidFill>
            <a:ln w="1270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3" name="Line 15"/>
            <p:cNvSpPr>
              <a:spLocks noChangeShapeType="1"/>
            </p:cNvSpPr>
            <p:nvPr/>
          </p:nvSpPr>
          <p:spPr bwMode="auto">
            <a:xfrm flipV="1">
              <a:off x="3410" y="920"/>
              <a:ext cx="1" cy="1184"/>
            </a:xfrm>
            <a:prstGeom prst="line">
              <a:avLst/>
            </a:prstGeom>
            <a:noFill/>
            <a:ln w="12700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4" name="Freeform 16"/>
            <p:cNvSpPr>
              <a:spLocks/>
            </p:cNvSpPr>
            <p:nvPr/>
          </p:nvSpPr>
          <p:spPr bwMode="auto">
            <a:xfrm>
              <a:off x="5016" y="1562"/>
              <a:ext cx="104" cy="80"/>
            </a:xfrm>
            <a:custGeom>
              <a:avLst/>
              <a:gdLst>
                <a:gd name="T0" fmla="*/ 104 w 104"/>
                <a:gd name="T1" fmla="*/ 40 h 80"/>
                <a:gd name="T2" fmla="*/ 0 w 104"/>
                <a:gd name="T3" fmla="*/ 80 h 80"/>
                <a:gd name="T4" fmla="*/ 0 w 104"/>
                <a:gd name="T5" fmla="*/ 40 h 80"/>
                <a:gd name="T6" fmla="*/ 0 w 104"/>
                <a:gd name="T7" fmla="*/ 0 h 80"/>
                <a:gd name="T8" fmla="*/ 104 w 104"/>
                <a:gd name="T9" fmla="*/ 40 h 80"/>
                <a:gd name="T10" fmla="*/ 104 w 104"/>
                <a:gd name="T11" fmla="*/ 40 h 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4"/>
                <a:gd name="T19" fmla="*/ 0 h 80"/>
                <a:gd name="T20" fmla="*/ 104 w 104"/>
                <a:gd name="T21" fmla="*/ 80 h 8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4" h="80">
                  <a:moveTo>
                    <a:pt x="104" y="40"/>
                  </a:moveTo>
                  <a:lnTo>
                    <a:pt x="0" y="80"/>
                  </a:lnTo>
                  <a:lnTo>
                    <a:pt x="0" y="40"/>
                  </a:lnTo>
                  <a:lnTo>
                    <a:pt x="0" y="0"/>
                  </a:lnTo>
                  <a:lnTo>
                    <a:pt x="104" y="40"/>
                  </a:lnTo>
                  <a:close/>
                </a:path>
              </a:pathLst>
            </a:custGeom>
            <a:solidFill>
              <a:srgbClr val="010101"/>
            </a:solidFill>
            <a:ln w="1270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5" name="Line 17"/>
            <p:cNvSpPr>
              <a:spLocks noChangeShapeType="1"/>
            </p:cNvSpPr>
            <p:nvPr/>
          </p:nvSpPr>
          <p:spPr bwMode="auto">
            <a:xfrm>
              <a:off x="3306" y="1600"/>
              <a:ext cx="1726" cy="1"/>
            </a:xfrm>
            <a:prstGeom prst="line">
              <a:avLst/>
            </a:prstGeom>
            <a:noFill/>
            <a:ln w="12700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6" name="Freeform 18"/>
            <p:cNvSpPr>
              <a:spLocks/>
            </p:cNvSpPr>
            <p:nvPr/>
          </p:nvSpPr>
          <p:spPr bwMode="auto">
            <a:xfrm>
              <a:off x="3882" y="1492"/>
              <a:ext cx="80" cy="104"/>
            </a:xfrm>
            <a:custGeom>
              <a:avLst/>
              <a:gdLst>
                <a:gd name="T0" fmla="*/ 40 w 80"/>
                <a:gd name="T1" fmla="*/ 104 h 104"/>
                <a:gd name="T2" fmla="*/ 0 w 80"/>
                <a:gd name="T3" fmla="*/ 0 h 104"/>
                <a:gd name="T4" fmla="*/ 40 w 80"/>
                <a:gd name="T5" fmla="*/ 0 h 104"/>
                <a:gd name="T6" fmla="*/ 80 w 80"/>
                <a:gd name="T7" fmla="*/ 0 h 104"/>
                <a:gd name="T8" fmla="*/ 40 w 80"/>
                <a:gd name="T9" fmla="*/ 104 h 104"/>
                <a:gd name="T10" fmla="*/ 40 w 80"/>
                <a:gd name="T11" fmla="*/ 104 h 1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0"/>
                <a:gd name="T19" fmla="*/ 0 h 104"/>
                <a:gd name="T20" fmla="*/ 80 w 80"/>
                <a:gd name="T21" fmla="*/ 104 h 10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0" h="104">
                  <a:moveTo>
                    <a:pt x="40" y="104"/>
                  </a:moveTo>
                  <a:lnTo>
                    <a:pt x="0" y="0"/>
                  </a:lnTo>
                  <a:lnTo>
                    <a:pt x="40" y="0"/>
                  </a:lnTo>
                  <a:lnTo>
                    <a:pt x="80" y="0"/>
                  </a:lnTo>
                  <a:lnTo>
                    <a:pt x="40" y="104"/>
                  </a:lnTo>
                  <a:close/>
                </a:path>
              </a:pathLst>
            </a:custGeom>
            <a:solidFill>
              <a:srgbClr val="010101"/>
            </a:solidFill>
            <a:ln w="1270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7" name="Line 19"/>
            <p:cNvSpPr>
              <a:spLocks noChangeShapeType="1"/>
            </p:cNvSpPr>
            <p:nvPr/>
          </p:nvSpPr>
          <p:spPr bwMode="auto">
            <a:xfrm flipV="1">
              <a:off x="3922" y="1354"/>
              <a:ext cx="1" cy="136"/>
            </a:xfrm>
            <a:prstGeom prst="line">
              <a:avLst/>
            </a:prstGeom>
            <a:noFill/>
            <a:ln w="12700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8" name="Line 20"/>
            <p:cNvSpPr>
              <a:spLocks noChangeShapeType="1"/>
            </p:cNvSpPr>
            <p:nvPr/>
          </p:nvSpPr>
          <p:spPr bwMode="auto">
            <a:xfrm>
              <a:off x="3922" y="1592"/>
              <a:ext cx="1" cy="64"/>
            </a:xfrm>
            <a:prstGeom prst="line">
              <a:avLst/>
            </a:prstGeom>
            <a:noFill/>
            <a:ln w="12700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9" name="Line 21"/>
            <p:cNvSpPr>
              <a:spLocks noChangeShapeType="1"/>
            </p:cNvSpPr>
            <p:nvPr/>
          </p:nvSpPr>
          <p:spPr bwMode="auto">
            <a:xfrm>
              <a:off x="3922" y="1736"/>
              <a:ext cx="1" cy="64"/>
            </a:xfrm>
            <a:prstGeom prst="line">
              <a:avLst/>
            </a:prstGeom>
            <a:noFill/>
            <a:ln w="12700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0" name="Line 22"/>
            <p:cNvSpPr>
              <a:spLocks noChangeShapeType="1"/>
            </p:cNvSpPr>
            <p:nvPr/>
          </p:nvSpPr>
          <p:spPr bwMode="auto">
            <a:xfrm>
              <a:off x="3394" y="1904"/>
              <a:ext cx="64" cy="1"/>
            </a:xfrm>
            <a:prstGeom prst="line">
              <a:avLst/>
            </a:prstGeom>
            <a:noFill/>
            <a:ln w="12700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1" name="Line 23"/>
            <p:cNvSpPr>
              <a:spLocks noChangeShapeType="1"/>
            </p:cNvSpPr>
            <p:nvPr/>
          </p:nvSpPr>
          <p:spPr bwMode="auto">
            <a:xfrm>
              <a:off x="3538" y="1904"/>
              <a:ext cx="64" cy="1"/>
            </a:xfrm>
            <a:prstGeom prst="line">
              <a:avLst/>
            </a:prstGeom>
            <a:noFill/>
            <a:ln w="12700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2" name="Line 24"/>
            <p:cNvSpPr>
              <a:spLocks noChangeShapeType="1"/>
            </p:cNvSpPr>
            <p:nvPr/>
          </p:nvSpPr>
          <p:spPr bwMode="auto">
            <a:xfrm>
              <a:off x="3682" y="1904"/>
              <a:ext cx="64" cy="1"/>
            </a:xfrm>
            <a:prstGeom prst="line">
              <a:avLst/>
            </a:prstGeom>
            <a:noFill/>
            <a:ln w="12700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3" name="Line 25"/>
            <p:cNvSpPr>
              <a:spLocks noChangeShapeType="1"/>
            </p:cNvSpPr>
            <p:nvPr/>
          </p:nvSpPr>
          <p:spPr bwMode="auto">
            <a:xfrm>
              <a:off x="3826" y="1904"/>
              <a:ext cx="64" cy="1"/>
            </a:xfrm>
            <a:prstGeom prst="line">
              <a:avLst/>
            </a:prstGeom>
            <a:noFill/>
            <a:ln w="12700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4" name="Freeform 26"/>
            <p:cNvSpPr>
              <a:spLocks/>
            </p:cNvSpPr>
            <p:nvPr/>
          </p:nvSpPr>
          <p:spPr bwMode="auto">
            <a:xfrm>
              <a:off x="3302" y="1864"/>
              <a:ext cx="104" cy="80"/>
            </a:xfrm>
            <a:custGeom>
              <a:avLst/>
              <a:gdLst>
                <a:gd name="T0" fmla="*/ 104 w 104"/>
                <a:gd name="T1" fmla="*/ 40 h 80"/>
                <a:gd name="T2" fmla="*/ 0 w 104"/>
                <a:gd name="T3" fmla="*/ 80 h 80"/>
                <a:gd name="T4" fmla="*/ 0 w 104"/>
                <a:gd name="T5" fmla="*/ 40 h 80"/>
                <a:gd name="T6" fmla="*/ 0 w 104"/>
                <a:gd name="T7" fmla="*/ 0 h 80"/>
                <a:gd name="T8" fmla="*/ 104 w 104"/>
                <a:gd name="T9" fmla="*/ 40 h 80"/>
                <a:gd name="T10" fmla="*/ 104 w 104"/>
                <a:gd name="T11" fmla="*/ 40 h 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4"/>
                <a:gd name="T19" fmla="*/ 0 h 80"/>
                <a:gd name="T20" fmla="*/ 104 w 104"/>
                <a:gd name="T21" fmla="*/ 80 h 8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4" h="80">
                  <a:moveTo>
                    <a:pt x="104" y="40"/>
                  </a:moveTo>
                  <a:lnTo>
                    <a:pt x="0" y="80"/>
                  </a:lnTo>
                  <a:lnTo>
                    <a:pt x="0" y="40"/>
                  </a:lnTo>
                  <a:lnTo>
                    <a:pt x="0" y="0"/>
                  </a:lnTo>
                  <a:lnTo>
                    <a:pt x="104" y="40"/>
                  </a:lnTo>
                  <a:close/>
                </a:path>
              </a:pathLst>
            </a:custGeom>
            <a:solidFill>
              <a:srgbClr val="010101"/>
            </a:solidFill>
            <a:ln w="1270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5" name="Line 27"/>
            <p:cNvSpPr>
              <a:spLocks noChangeShapeType="1"/>
            </p:cNvSpPr>
            <p:nvPr/>
          </p:nvSpPr>
          <p:spPr bwMode="auto">
            <a:xfrm>
              <a:off x="3218" y="1904"/>
              <a:ext cx="88" cy="1"/>
            </a:xfrm>
            <a:prstGeom prst="line">
              <a:avLst/>
            </a:prstGeom>
            <a:noFill/>
            <a:ln w="12700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6" name="Line 28"/>
            <p:cNvSpPr>
              <a:spLocks noChangeShapeType="1"/>
            </p:cNvSpPr>
            <p:nvPr/>
          </p:nvSpPr>
          <p:spPr bwMode="auto">
            <a:xfrm>
              <a:off x="5010" y="2114"/>
              <a:ext cx="1" cy="1"/>
            </a:xfrm>
            <a:prstGeom prst="line">
              <a:avLst/>
            </a:prstGeom>
            <a:noFill/>
            <a:ln w="63500">
              <a:solidFill>
                <a:srgbClr val="3A53A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7" name="Freeform 29"/>
            <p:cNvSpPr>
              <a:spLocks/>
            </p:cNvSpPr>
            <p:nvPr/>
          </p:nvSpPr>
          <p:spPr bwMode="auto">
            <a:xfrm>
              <a:off x="3504" y="948"/>
              <a:ext cx="1168" cy="1066"/>
            </a:xfrm>
            <a:custGeom>
              <a:avLst/>
              <a:gdLst>
                <a:gd name="T0" fmla="*/ 0 w 1168"/>
                <a:gd name="T1" fmla="*/ 0 h 1066"/>
                <a:gd name="T2" fmla="*/ 20 w 1168"/>
                <a:gd name="T3" fmla="*/ 216 h 1066"/>
                <a:gd name="T4" fmla="*/ 20 w 1168"/>
                <a:gd name="T5" fmla="*/ 216 h 1066"/>
                <a:gd name="T6" fmla="*/ 22 w 1168"/>
                <a:gd name="T7" fmla="*/ 248 h 1066"/>
                <a:gd name="T8" fmla="*/ 32 w 1168"/>
                <a:gd name="T9" fmla="*/ 336 h 1066"/>
                <a:gd name="T10" fmla="*/ 48 w 1168"/>
                <a:gd name="T11" fmla="*/ 468 h 1066"/>
                <a:gd name="T12" fmla="*/ 60 w 1168"/>
                <a:gd name="T13" fmla="*/ 548 h 1066"/>
                <a:gd name="T14" fmla="*/ 76 w 1168"/>
                <a:gd name="T15" fmla="*/ 636 h 1066"/>
                <a:gd name="T16" fmla="*/ 76 w 1168"/>
                <a:gd name="T17" fmla="*/ 636 h 1066"/>
                <a:gd name="T18" fmla="*/ 96 w 1168"/>
                <a:gd name="T19" fmla="*/ 744 h 1066"/>
                <a:gd name="T20" fmla="*/ 110 w 1168"/>
                <a:gd name="T21" fmla="*/ 816 h 1066"/>
                <a:gd name="T22" fmla="*/ 128 w 1168"/>
                <a:gd name="T23" fmla="*/ 876 h 1066"/>
                <a:gd name="T24" fmla="*/ 150 w 1168"/>
                <a:gd name="T25" fmla="*/ 948 h 1066"/>
                <a:gd name="T26" fmla="*/ 150 w 1168"/>
                <a:gd name="T27" fmla="*/ 948 h 1066"/>
                <a:gd name="T28" fmla="*/ 158 w 1168"/>
                <a:gd name="T29" fmla="*/ 968 h 1066"/>
                <a:gd name="T30" fmla="*/ 166 w 1168"/>
                <a:gd name="T31" fmla="*/ 986 h 1066"/>
                <a:gd name="T32" fmla="*/ 174 w 1168"/>
                <a:gd name="T33" fmla="*/ 1002 h 1066"/>
                <a:gd name="T34" fmla="*/ 184 w 1168"/>
                <a:gd name="T35" fmla="*/ 1018 h 1066"/>
                <a:gd name="T36" fmla="*/ 194 w 1168"/>
                <a:gd name="T37" fmla="*/ 1030 h 1066"/>
                <a:gd name="T38" fmla="*/ 204 w 1168"/>
                <a:gd name="T39" fmla="*/ 1040 h 1066"/>
                <a:gd name="T40" fmla="*/ 214 w 1168"/>
                <a:gd name="T41" fmla="*/ 1048 h 1066"/>
                <a:gd name="T42" fmla="*/ 226 w 1168"/>
                <a:gd name="T43" fmla="*/ 1056 h 1066"/>
                <a:gd name="T44" fmla="*/ 238 w 1168"/>
                <a:gd name="T45" fmla="*/ 1060 h 1066"/>
                <a:gd name="T46" fmla="*/ 248 w 1168"/>
                <a:gd name="T47" fmla="*/ 1064 h 1066"/>
                <a:gd name="T48" fmla="*/ 260 w 1168"/>
                <a:gd name="T49" fmla="*/ 1066 h 1066"/>
                <a:gd name="T50" fmla="*/ 274 w 1168"/>
                <a:gd name="T51" fmla="*/ 1066 h 1066"/>
                <a:gd name="T52" fmla="*/ 286 w 1168"/>
                <a:gd name="T53" fmla="*/ 1064 h 1066"/>
                <a:gd name="T54" fmla="*/ 298 w 1168"/>
                <a:gd name="T55" fmla="*/ 1062 h 1066"/>
                <a:gd name="T56" fmla="*/ 310 w 1168"/>
                <a:gd name="T57" fmla="*/ 1058 h 1066"/>
                <a:gd name="T58" fmla="*/ 322 w 1168"/>
                <a:gd name="T59" fmla="*/ 1052 h 1066"/>
                <a:gd name="T60" fmla="*/ 322 w 1168"/>
                <a:gd name="T61" fmla="*/ 1052 h 1066"/>
                <a:gd name="T62" fmla="*/ 346 w 1168"/>
                <a:gd name="T63" fmla="*/ 1036 h 1066"/>
                <a:gd name="T64" fmla="*/ 370 w 1168"/>
                <a:gd name="T65" fmla="*/ 1016 h 1066"/>
                <a:gd name="T66" fmla="*/ 394 w 1168"/>
                <a:gd name="T67" fmla="*/ 994 h 1066"/>
                <a:gd name="T68" fmla="*/ 420 w 1168"/>
                <a:gd name="T69" fmla="*/ 968 h 1066"/>
                <a:gd name="T70" fmla="*/ 472 w 1168"/>
                <a:gd name="T71" fmla="*/ 912 h 1066"/>
                <a:gd name="T72" fmla="*/ 502 w 1168"/>
                <a:gd name="T73" fmla="*/ 884 h 1066"/>
                <a:gd name="T74" fmla="*/ 532 w 1168"/>
                <a:gd name="T75" fmla="*/ 856 h 1066"/>
                <a:gd name="T76" fmla="*/ 532 w 1168"/>
                <a:gd name="T77" fmla="*/ 856 h 1066"/>
                <a:gd name="T78" fmla="*/ 556 w 1168"/>
                <a:gd name="T79" fmla="*/ 838 h 1066"/>
                <a:gd name="T80" fmla="*/ 580 w 1168"/>
                <a:gd name="T81" fmla="*/ 822 h 1066"/>
                <a:gd name="T82" fmla="*/ 604 w 1168"/>
                <a:gd name="T83" fmla="*/ 806 h 1066"/>
                <a:gd name="T84" fmla="*/ 628 w 1168"/>
                <a:gd name="T85" fmla="*/ 792 h 1066"/>
                <a:gd name="T86" fmla="*/ 680 w 1168"/>
                <a:gd name="T87" fmla="*/ 766 h 1066"/>
                <a:gd name="T88" fmla="*/ 734 w 1168"/>
                <a:gd name="T89" fmla="*/ 744 h 1066"/>
                <a:gd name="T90" fmla="*/ 734 w 1168"/>
                <a:gd name="T91" fmla="*/ 744 h 1066"/>
                <a:gd name="T92" fmla="*/ 802 w 1168"/>
                <a:gd name="T93" fmla="*/ 720 h 1066"/>
                <a:gd name="T94" fmla="*/ 862 w 1168"/>
                <a:gd name="T95" fmla="*/ 700 h 1066"/>
                <a:gd name="T96" fmla="*/ 916 w 1168"/>
                <a:gd name="T97" fmla="*/ 686 h 1066"/>
                <a:gd name="T98" fmla="*/ 964 w 1168"/>
                <a:gd name="T99" fmla="*/ 676 h 1066"/>
                <a:gd name="T100" fmla="*/ 964 w 1168"/>
                <a:gd name="T101" fmla="*/ 676 h 1066"/>
                <a:gd name="T102" fmla="*/ 1024 w 1168"/>
                <a:gd name="T103" fmla="*/ 668 h 1066"/>
                <a:gd name="T104" fmla="*/ 1082 w 1168"/>
                <a:gd name="T105" fmla="*/ 666 h 1066"/>
                <a:gd name="T106" fmla="*/ 1132 w 1168"/>
                <a:gd name="T107" fmla="*/ 664 h 1066"/>
                <a:gd name="T108" fmla="*/ 1168 w 1168"/>
                <a:gd name="T109" fmla="*/ 664 h 106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168"/>
                <a:gd name="T166" fmla="*/ 0 h 1066"/>
                <a:gd name="T167" fmla="*/ 1168 w 1168"/>
                <a:gd name="T168" fmla="*/ 1066 h 106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168" h="1066">
                  <a:moveTo>
                    <a:pt x="0" y="0"/>
                  </a:moveTo>
                  <a:lnTo>
                    <a:pt x="20" y="216"/>
                  </a:lnTo>
                  <a:lnTo>
                    <a:pt x="22" y="248"/>
                  </a:lnTo>
                  <a:lnTo>
                    <a:pt x="32" y="336"/>
                  </a:lnTo>
                  <a:lnTo>
                    <a:pt x="48" y="468"/>
                  </a:lnTo>
                  <a:lnTo>
                    <a:pt x="60" y="548"/>
                  </a:lnTo>
                  <a:lnTo>
                    <a:pt x="76" y="636"/>
                  </a:lnTo>
                  <a:lnTo>
                    <a:pt x="96" y="744"/>
                  </a:lnTo>
                  <a:lnTo>
                    <a:pt x="110" y="816"/>
                  </a:lnTo>
                  <a:lnTo>
                    <a:pt x="128" y="876"/>
                  </a:lnTo>
                  <a:lnTo>
                    <a:pt x="150" y="948"/>
                  </a:lnTo>
                  <a:lnTo>
                    <a:pt x="158" y="968"/>
                  </a:lnTo>
                  <a:lnTo>
                    <a:pt x="166" y="986"/>
                  </a:lnTo>
                  <a:lnTo>
                    <a:pt x="174" y="1002"/>
                  </a:lnTo>
                  <a:lnTo>
                    <a:pt x="184" y="1018"/>
                  </a:lnTo>
                  <a:lnTo>
                    <a:pt x="194" y="1030"/>
                  </a:lnTo>
                  <a:lnTo>
                    <a:pt x="204" y="1040"/>
                  </a:lnTo>
                  <a:lnTo>
                    <a:pt x="214" y="1048"/>
                  </a:lnTo>
                  <a:lnTo>
                    <a:pt x="226" y="1056"/>
                  </a:lnTo>
                  <a:lnTo>
                    <a:pt x="238" y="1060"/>
                  </a:lnTo>
                  <a:lnTo>
                    <a:pt x="248" y="1064"/>
                  </a:lnTo>
                  <a:lnTo>
                    <a:pt x="260" y="1066"/>
                  </a:lnTo>
                  <a:lnTo>
                    <a:pt x="274" y="1066"/>
                  </a:lnTo>
                  <a:lnTo>
                    <a:pt x="286" y="1064"/>
                  </a:lnTo>
                  <a:lnTo>
                    <a:pt x="298" y="1062"/>
                  </a:lnTo>
                  <a:lnTo>
                    <a:pt x="310" y="1058"/>
                  </a:lnTo>
                  <a:lnTo>
                    <a:pt x="322" y="1052"/>
                  </a:lnTo>
                  <a:lnTo>
                    <a:pt x="346" y="1036"/>
                  </a:lnTo>
                  <a:lnTo>
                    <a:pt x="370" y="1016"/>
                  </a:lnTo>
                  <a:lnTo>
                    <a:pt x="394" y="994"/>
                  </a:lnTo>
                  <a:lnTo>
                    <a:pt x="420" y="968"/>
                  </a:lnTo>
                  <a:lnTo>
                    <a:pt x="472" y="912"/>
                  </a:lnTo>
                  <a:lnTo>
                    <a:pt x="502" y="884"/>
                  </a:lnTo>
                  <a:lnTo>
                    <a:pt x="532" y="856"/>
                  </a:lnTo>
                  <a:lnTo>
                    <a:pt x="556" y="838"/>
                  </a:lnTo>
                  <a:lnTo>
                    <a:pt x="580" y="822"/>
                  </a:lnTo>
                  <a:lnTo>
                    <a:pt x="604" y="806"/>
                  </a:lnTo>
                  <a:lnTo>
                    <a:pt x="628" y="792"/>
                  </a:lnTo>
                  <a:lnTo>
                    <a:pt x="680" y="766"/>
                  </a:lnTo>
                  <a:lnTo>
                    <a:pt x="734" y="744"/>
                  </a:lnTo>
                  <a:lnTo>
                    <a:pt x="802" y="720"/>
                  </a:lnTo>
                  <a:lnTo>
                    <a:pt x="862" y="700"/>
                  </a:lnTo>
                  <a:lnTo>
                    <a:pt x="916" y="686"/>
                  </a:lnTo>
                  <a:lnTo>
                    <a:pt x="964" y="676"/>
                  </a:lnTo>
                  <a:lnTo>
                    <a:pt x="1024" y="668"/>
                  </a:lnTo>
                  <a:lnTo>
                    <a:pt x="1082" y="666"/>
                  </a:lnTo>
                  <a:lnTo>
                    <a:pt x="1132" y="664"/>
                  </a:lnTo>
                  <a:lnTo>
                    <a:pt x="1168" y="664"/>
                  </a:lnTo>
                </a:path>
              </a:pathLst>
            </a:custGeom>
            <a:noFill/>
            <a:ln w="635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8" name="Freeform 30"/>
            <p:cNvSpPr>
              <a:spLocks/>
            </p:cNvSpPr>
            <p:nvPr/>
          </p:nvSpPr>
          <p:spPr bwMode="auto">
            <a:xfrm>
              <a:off x="3898" y="1880"/>
              <a:ext cx="56" cy="56"/>
            </a:xfrm>
            <a:custGeom>
              <a:avLst/>
              <a:gdLst>
                <a:gd name="T0" fmla="*/ 0 w 56"/>
                <a:gd name="T1" fmla="*/ 28 h 56"/>
                <a:gd name="T2" fmla="*/ 0 w 56"/>
                <a:gd name="T3" fmla="*/ 28 h 56"/>
                <a:gd name="T4" fmla="*/ 2 w 56"/>
                <a:gd name="T5" fmla="*/ 18 h 56"/>
                <a:gd name="T6" fmla="*/ 8 w 56"/>
                <a:gd name="T7" fmla="*/ 8 h 56"/>
                <a:gd name="T8" fmla="*/ 18 w 56"/>
                <a:gd name="T9" fmla="*/ 2 h 56"/>
                <a:gd name="T10" fmla="*/ 28 w 56"/>
                <a:gd name="T11" fmla="*/ 0 h 56"/>
                <a:gd name="T12" fmla="*/ 28 w 56"/>
                <a:gd name="T13" fmla="*/ 0 h 56"/>
                <a:gd name="T14" fmla="*/ 40 w 56"/>
                <a:gd name="T15" fmla="*/ 2 h 56"/>
                <a:gd name="T16" fmla="*/ 48 w 56"/>
                <a:gd name="T17" fmla="*/ 8 h 56"/>
                <a:gd name="T18" fmla="*/ 54 w 56"/>
                <a:gd name="T19" fmla="*/ 18 h 56"/>
                <a:gd name="T20" fmla="*/ 56 w 56"/>
                <a:gd name="T21" fmla="*/ 28 h 56"/>
                <a:gd name="T22" fmla="*/ 56 w 56"/>
                <a:gd name="T23" fmla="*/ 28 h 56"/>
                <a:gd name="T24" fmla="*/ 54 w 56"/>
                <a:gd name="T25" fmla="*/ 40 h 56"/>
                <a:gd name="T26" fmla="*/ 48 w 56"/>
                <a:gd name="T27" fmla="*/ 48 h 56"/>
                <a:gd name="T28" fmla="*/ 40 w 56"/>
                <a:gd name="T29" fmla="*/ 54 h 56"/>
                <a:gd name="T30" fmla="*/ 28 w 56"/>
                <a:gd name="T31" fmla="*/ 56 h 56"/>
                <a:gd name="T32" fmla="*/ 28 w 56"/>
                <a:gd name="T33" fmla="*/ 56 h 56"/>
                <a:gd name="T34" fmla="*/ 18 w 56"/>
                <a:gd name="T35" fmla="*/ 54 h 56"/>
                <a:gd name="T36" fmla="*/ 8 w 56"/>
                <a:gd name="T37" fmla="*/ 48 h 56"/>
                <a:gd name="T38" fmla="*/ 2 w 56"/>
                <a:gd name="T39" fmla="*/ 40 h 56"/>
                <a:gd name="T40" fmla="*/ 0 w 56"/>
                <a:gd name="T41" fmla="*/ 28 h 56"/>
                <a:gd name="T42" fmla="*/ 0 w 56"/>
                <a:gd name="T43" fmla="*/ 28 h 5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6"/>
                <a:gd name="T67" fmla="*/ 0 h 56"/>
                <a:gd name="T68" fmla="*/ 56 w 56"/>
                <a:gd name="T69" fmla="*/ 56 h 5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6" h="56">
                  <a:moveTo>
                    <a:pt x="0" y="28"/>
                  </a:moveTo>
                  <a:lnTo>
                    <a:pt x="0" y="28"/>
                  </a:lnTo>
                  <a:lnTo>
                    <a:pt x="2" y="18"/>
                  </a:lnTo>
                  <a:lnTo>
                    <a:pt x="8" y="8"/>
                  </a:lnTo>
                  <a:lnTo>
                    <a:pt x="18" y="2"/>
                  </a:lnTo>
                  <a:lnTo>
                    <a:pt x="28" y="0"/>
                  </a:lnTo>
                  <a:lnTo>
                    <a:pt x="40" y="2"/>
                  </a:lnTo>
                  <a:lnTo>
                    <a:pt x="48" y="8"/>
                  </a:lnTo>
                  <a:lnTo>
                    <a:pt x="54" y="18"/>
                  </a:lnTo>
                  <a:lnTo>
                    <a:pt x="56" y="28"/>
                  </a:lnTo>
                  <a:lnTo>
                    <a:pt x="54" y="40"/>
                  </a:lnTo>
                  <a:lnTo>
                    <a:pt x="48" y="48"/>
                  </a:lnTo>
                  <a:lnTo>
                    <a:pt x="40" y="54"/>
                  </a:lnTo>
                  <a:lnTo>
                    <a:pt x="28" y="56"/>
                  </a:lnTo>
                  <a:lnTo>
                    <a:pt x="18" y="54"/>
                  </a:lnTo>
                  <a:lnTo>
                    <a:pt x="8" y="48"/>
                  </a:lnTo>
                  <a:lnTo>
                    <a:pt x="2" y="4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tx1"/>
            </a:solidFill>
            <a:ln w="3810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9" name="Rectangle 43"/>
            <p:cNvSpPr>
              <a:spLocks noChangeArrowheads="1"/>
            </p:cNvSpPr>
            <p:nvPr/>
          </p:nvSpPr>
          <p:spPr bwMode="auto">
            <a:xfrm>
              <a:off x="3467" y="769"/>
              <a:ext cx="5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1800" b="1">
                  <a:solidFill>
                    <a:srgbClr val="000000"/>
                  </a:solidFill>
                </a:rPr>
                <a:t>Energy </a:t>
              </a:r>
              <a:r>
                <a:rPr lang="en-US" altLang="en-US" sz="1800">
                  <a:solidFill>
                    <a:srgbClr val="000000"/>
                  </a:solidFill>
                  <a:latin typeface="Arial Rounded MT Bold" pitchFamily="34" charset="0"/>
                </a:rPr>
                <a:t> </a:t>
              </a:r>
              <a:endParaRPr lang="en-US" altLang="en-US"/>
            </a:p>
          </p:txBody>
        </p:sp>
        <p:sp>
          <p:nvSpPr>
            <p:cNvPr id="4150" name="Rectangle 45"/>
            <p:cNvSpPr>
              <a:spLocks noChangeArrowheads="1"/>
            </p:cNvSpPr>
            <p:nvPr/>
          </p:nvSpPr>
          <p:spPr bwMode="auto">
            <a:xfrm>
              <a:off x="5083" y="1641"/>
              <a:ext cx="5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1800" b="1" i="1">
                  <a:solidFill>
                    <a:srgbClr val="000000"/>
                  </a:solidFill>
                </a:rPr>
                <a:t>r</a:t>
              </a:r>
              <a:endParaRPr lang="en-US" altLang="en-US" b="1" i="1"/>
            </a:p>
          </p:txBody>
        </p:sp>
        <p:sp>
          <p:nvSpPr>
            <p:cNvPr id="4151" name="Rectangle 47"/>
            <p:cNvSpPr>
              <a:spLocks noChangeArrowheads="1"/>
            </p:cNvSpPr>
            <p:nvPr/>
          </p:nvSpPr>
          <p:spPr bwMode="auto">
            <a:xfrm>
              <a:off x="3939" y="1065"/>
              <a:ext cx="104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1800">
                  <a:solidFill>
                    <a:srgbClr val="555555"/>
                  </a:solidFill>
                </a:rPr>
                <a:t>typical neighbor</a:t>
              </a:r>
              <a:r>
                <a:rPr lang="en-US" altLang="en-US" sz="1800">
                  <a:solidFill>
                    <a:srgbClr val="555555"/>
                  </a:solidFill>
                  <a:latin typeface="Arial Rounded MT Bold" pitchFamily="34" charset="0"/>
                </a:rPr>
                <a:t> </a:t>
              </a:r>
              <a:endParaRPr lang="en-US" altLang="en-US"/>
            </a:p>
          </p:txBody>
        </p:sp>
        <p:sp>
          <p:nvSpPr>
            <p:cNvPr id="4152" name="Rectangle 48"/>
            <p:cNvSpPr>
              <a:spLocks noChangeArrowheads="1"/>
            </p:cNvSpPr>
            <p:nvPr/>
          </p:nvSpPr>
          <p:spPr bwMode="auto">
            <a:xfrm>
              <a:off x="5075" y="1065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1800">
                  <a:solidFill>
                    <a:srgbClr val="555555"/>
                  </a:solidFill>
                  <a:latin typeface="Arial Rounded MT Bold" pitchFamily="34" charset="0"/>
                </a:rPr>
                <a:t> </a:t>
              </a:r>
              <a:endParaRPr lang="en-US" altLang="en-US"/>
            </a:p>
          </p:txBody>
        </p:sp>
        <p:sp>
          <p:nvSpPr>
            <p:cNvPr id="4153" name="Rectangle 49"/>
            <p:cNvSpPr>
              <a:spLocks noChangeArrowheads="1"/>
            </p:cNvSpPr>
            <p:nvPr/>
          </p:nvSpPr>
          <p:spPr bwMode="auto">
            <a:xfrm>
              <a:off x="3939" y="1233"/>
              <a:ext cx="86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1800">
                  <a:solidFill>
                    <a:srgbClr val="555555"/>
                  </a:solidFill>
                </a:rPr>
                <a:t> bond length</a:t>
              </a:r>
              <a:r>
                <a:rPr lang="en-US" altLang="en-US" sz="1800">
                  <a:solidFill>
                    <a:srgbClr val="555555"/>
                  </a:solidFill>
                  <a:latin typeface="Arial Rounded MT Bold" pitchFamily="34" charset="0"/>
                </a:rPr>
                <a:t>  </a:t>
              </a:r>
              <a:endParaRPr lang="en-US" altLang="en-US"/>
            </a:p>
          </p:txBody>
        </p:sp>
        <p:sp>
          <p:nvSpPr>
            <p:cNvPr id="4154" name="Rectangle 50"/>
            <p:cNvSpPr>
              <a:spLocks noChangeArrowheads="1"/>
            </p:cNvSpPr>
            <p:nvPr/>
          </p:nvSpPr>
          <p:spPr bwMode="auto">
            <a:xfrm>
              <a:off x="4875" y="1233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1800">
                  <a:solidFill>
                    <a:srgbClr val="555555"/>
                  </a:solidFill>
                  <a:latin typeface="Arial Rounded MT Bold" pitchFamily="34" charset="0"/>
                </a:rPr>
                <a:t> </a:t>
              </a:r>
              <a:endParaRPr lang="en-US" altLang="en-US"/>
            </a:p>
          </p:txBody>
        </p:sp>
        <p:sp>
          <p:nvSpPr>
            <p:cNvPr id="4155" name="Rectangle 61"/>
            <p:cNvSpPr>
              <a:spLocks noChangeArrowheads="1"/>
            </p:cNvSpPr>
            <p:nvPr/>
          </p:nvSpPr>
          <p:spPr bwMode="auto">
            <a:xfrm>
              <a:off x="2227" y="1617"/>
              <a:ext cx="104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1800">
                  <a:solidFill>
                    <a:srgbClr val="555555"/>
                  </a:solidFill>
                </a:rPr>
                <a:t>typical neighbor</a:t>
              </a:r>
              <a:r>
                <a:rPr lang="en-US" altLang="en-US" sz="1800">
                  <a:solidFill>
                    <a:srgbClr val="555555"/>
                  </a:solidFill>
                  <a:latin typeface="Arial Rounded MT Bold" pitchFamily="34" charset="0"/>
                </a:rPr>
                <a:t> </a:t>
              </a:r>
              <a:endParaRPr lang="en-US" altLang="en-US"/>
            </a:p>
          </p:txBody>
        </p:sp>
        <p:sp>
          <p:nvSpPr>
            <p:cNvPr id="4156" name="Rectangle 62"/>
            <p:cNvSpPr>
              <a:spLocks noChangeArrowheads="1"/>
            </p:cNvSpPr>
            <p:nvPr/>
          </p:nvSpPr>
          <p:spPr bwMode="auto">
            <a:xfrm>
              <a:off x="3363" y="1617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1800">
                  <a:solidFill>
                    <a:srgbClr val="555555"/>
                  </a:solidFill>
                  <a:latin typeface="Arial Rounded MT Bold" pitchFamily="34" charset="0"/>
                </a:rPr>
                <a:t> </a:t>
              </a:r>
              <a:endParaRPr lang="en-US" altLang="en-US"/>
            </a:p>
          </p:txBody>
        </p:sp>
        <p:sp>
          <p:nvSpPr>
            <p:cNvPr id="4157" name="Rectangle 63"/>
            <p:cNvSpPr>
              <a:spLocks noChangeArrowheads="1"/>
            </p:cNvSpPr>
            <p:nvPr/>
          </p:nvSpPr>
          <p:spPr bwMode="auto">
            <a:xfrm>
              <a:off x="2227" y="1785"/>
              <a:ext cx="90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1800">
                  <a:solidFill>
                    <a:srgbClr val="555555"/>
                  </a:solidFill>
                  <a:latin typeface="Arial Rounded MT Bold" pitchFamily="34" charset="0"/>
                </a:rPr>
                <a:t> </a:t>
              </a:r>
              <a:r>
                <a:rPr lang="en-US" altLang="en-US" sz="1800">
                  <a:solidFill>
                    <a:srgbClr val="555555"/>
                  </a:solidFill>
                </a:rPr>
                <a:t>bond energy</a:t>
              </a:r>
              <a:r>
                <a:rPr lang="en-US" altLang="en-US" sz="1800">
                  <a:solidFill>
                    <a:srgbClr val="555555"/>
                  </a:solidFill>
                  <a:latin typeface="Arial Rounded MT Bold" pitchFamily="34" charset="0"/>
                </a:rPr>
                <a:t>  </a:t>
              </a:r>
              <a:endParaRPr lang="en-US" altLang="en-US"/>
            </a:p>
          </p:txBody>
        </p:sp>
        <p:sp>
          <p:nvSpPr>
            <p:cNvPr id="4158" name="Rectangle 64"/>
            <p:cNvSpPr>
              <a:spLocks noChangeArrowheads="1"/>
            </p:cNvSpPr>
            <p:nvPr/>
          </p:nvSpPr>
          <p:spPr bwMode="auto">
            <a:xfrm>
              <a:off x="3211" y="1785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1800">
                  <a:solidFill>
                    <a:srgbClr val="555555"/>
                  </a:solidFill>
                  <a:latin typeface="Arial Rounded MT Bold" pitchFamily="34" charset="0"/>
                </a:rPr>
                <a:t> </a:t>
              </a:r>
              <a:endParaRPr lang="en-US" altLang="en-US"/>
            </a:p>
          </p:txBody>
        </p:sp>
      </p:grpSp>
      <p:grpSp>
        <p:nvGrpSpPr>
          <p:cNvPr id="8" name="Group 212"/>
          <p:cNvGrpSpPr>
            <a:grpSpLocks/>
          </p:cNvGrpSpPr>
          <p:nvPr/>
        </p:nvGrpSpPr>
        <p:grpSpPr bwMode="auto">
          <a:xfrm>
            <a:off x="3632200" y="3429000"/>
            <a:ext cx="4546600" cy="2157413"/>
            <a:chOff x="2288" y="2160"/>
            <a:chExt cx="2864" cy="1359"/>
          </a:xfrm>
        </p:grpSpPr>
        <p:sp>
          <p:nvSpPr>
            <p:cNvPr id="4106" name="Freeform 102"/>
            <p:cNvSpPr>
              <a:spLocks/>
            </p:cNvSpPr>
            <p:nvPr/>
          </p:nvSpPr>
          <p:spPr bwMode="auto">
            <a:xfrm>
              <a:off x="3374" y="2228"/>
              <a:ext cx="80" cy="104"/>
            </a:xfrm>
            <a:custGeom>
              <a:avLst/>
              <a:gdLst>
                <a:gd name="T0" fmla="*/ 40 w 80"/>
                <a:gd name="T1" fmla="*/ 0 h 104"/>
                <a:gd name="T2" fmla="*/ 80 w 80"/>
                <a:gd name="T3" fmla="*/ 104 h 104"/>
                <a:gd name="T4" fmla="*/ 40 w 80"/>
                <a:gd name="T5" fmla="*/ 104 h 104"/>
                <a:gd name="T6" fmla="*/ 0 w 80"/>
                <a:gd name="T7" fmla="*/ 104 h 104"/>
                <a:gd name="T8" fmla="*/ 40 w 80"/>
                <a:gd name="T9" fmla="*/ 0 h 104"/>
                <a:gd name="T10" fmla="*/ 40 w 80"/>
                <a:gd name="T11" fmla="*/ 0 h 1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0"/>
                <a:gd name="T19" fmla="*/ 0 h 104"/>
                <a:gd name="T20" fmla="*/ 80 w 80"/>
                <a:gd name="T21" fmla="*/ 104 h 10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0" h="104">
                  <a:moveTo>
                    <a:pt x="40" y="0"/>
                  </a:moveTo>
                  <a:lnTo>
                    <a:pt x="80" y="104"/>
                  </a:lnTo>
                  <a:lnTo>
                    <a:pt x="40" y="104"/>
                  </a:lnTo>
                  <a:lnTo>
                    <a:pt x="0" y="104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10101"/>
            </a:solidFill>
            <a:ln w="1270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Line 103"/>
            <p:cNvSpPr>
              <a:spLocks noChangeShapeType="1"/>
            </p:cNvSpPr>
            <p:nvPr/>
          </p:nvSpPr>
          <p:spPr bwMode="auto">
            <a:xfrm flipV="1">
              <a:off x="3414" y="2324"/>
              <a:ext cx="1" cy="1184"/>
            </a:xfrm>
            <a:prstGeom prst="line">
              <a:avLst/>
            </a:prstGeom>
            <a:noFill/>
            <a:ln w="12700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04"/>
            <p:cNvSpPr>
              <a:spLocks/>
            </p:cNvSpPr>
            <p:nvPr/>
          </p:nvSpPr>
          <p:spPr bwMode="auto">
            <a:xfrm>
              <a:off x="5020" y="2966"/>
              <a:ext cx="104" cy="80"/>
            </a:xfrm>
            <a:custGeom>
              <a:avLst/>
              <a:gdLst>
                <a:gd name="T0" fmla="*/ 104 w 104"/>
                <a:gd name="T1" fmla="*/ 40 h 80"/>
                <a:gd name="T2" fmla="*/ 0 w 104"/>
                <a:gd name="T3" fmla="*/ 80 h 80"/>
                <a:gd name="T4" fmla="*/ 0 w 104"/>
                <a:gd name="T5" fmla="*/ 40 h 80"/>
                <a:gd name="T6" fmla="*/ 0 w 104"/>
                <a:gd name="T7" fmla="*/ 0 h 80"/>
                <a:gd name="T8" fmla="*/ 104 w 104"/>
                <a:gd name="T9" fmla="*/ 40 h 80"/>
                <a:gd name="T10" fmla="*/ 104 w 104"/>
                <a:gd name="T11" fmla="*/ 40 h 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4"/>
                <a:gd name="T19" fmla="*/ 0 h 80"/>
                <a:gd name="T20" fmla="*/ 104 w 104"/>
                <a:gd name="T21" fmla="*/ 80 h 8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4" h="80">
                  <a:moveTo>
                    <a:pt x="104" y="40"/>
                  </a:moveTo>
                  <a:lnTo>
                    <a:pt x="0" y="80"/>
                  </a:lnTo>
                  <a:lnTo>
                    <a:pt x="0" y="40"/>
                  </a:lnTo>
                  <a:lnTo>
                    <a:pt x="0" y="0"/>
                  </a:lnTo>
                  <a:lnTo>
                    <a:pt x="104" y="40"/>
                  </a:lnTo>
                  <a:close/>
                </a:path>
              </a:pathLst>
            </a:custGeom>
            <a:solidFill>
              <a:srgbClr val="010101"/>
            </a:solidFill>
            <a:ln w="1270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Line 105"/>
            <p:cNvSpPr>
              <a:spLocks noChangeShapeType="1"/>
            </p:cNvSpPr>
            <p:nvPr/>
          </p:nvSpPr>
          <p:spPr bwMode="auto">
            <a:xfrm>
              <a:off x="3310" y="3004"/>
              <a:ext cx="1726" cy="1"/>
            </a:xfrm>
            <a:prstGeom prst="line">
              <a:avLst/>
            </a:prstGeom>
            <a:noFill/>
            <a:ln w="12700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Line 116"/>
            <p:cNvSpPr>
              <a:spLocks noChangeShapeType="1"/>
            </p:cNvSpPr>
            <p:nvPr/>
          </p:nvSpPr>
          <p:spPr bwMode="auto">
            <a:xfrm>
              <a:off x="5014" y="3518"/>
              <a:ext cx="1" cy="1"/>
            </a:xfrm>
            <a:prstGeom prst="line">
              <a:avLst/>
            </a:prstGeom>
            <a:noFill/>
            <a:ln w="63500">
              <a:solidFill>
                <a:srgbClr val="3A53A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Rectangle 131"/>
            <p:cNvSpPr>
              <a:spLocks noChangeArrowheads="1"/>
            </p:cNvSpPr>
            <p:nvPr/>
          </p:nvSpPr>
          <p:spPr bwMode="auto">
            <a:xfrm>
              <a:off x="3456" y="2160"/>
              <a:ext cx="5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1800" b="1">
                  <a:solidFill>
                    <a:srgbClr val="000000"/>
                  </a:solidFill>
                </a:rPr>
                <a:t>Energy</a:t>
              </a:r>
              <a:r>
                <a:rPr lang="en-US" altLang="en-US" sz="1800">
                  <a:solidFill>
                    <a:srgbClr val="000000"/>
                  </a:solidFill>
                  <a:latin typeface="Arial Rounded MT Bold" pitchFamily="34" charset="0"/>
                </a:rPr>
                <a:t>  </a:t>
              </a:r>
              <a:endParaRPr lang="en-US" altLang="en-US"/>
            </a:p>
          </p:txBody>
        </p:sp>
        <p:sp>
          <p:nvSpPr>
            <p:cNvPr id="4112" name="Rectangle 133"/>
            <p:cNvSpPr>
              <a:spLocks noChangeArrowheads="1"/>
            </p:cNvSpPr>
            <p:nvPr/>
          </p:nvSpPr>
          <p:spPr bwMode="auto">
            <a:xfrm>
              <a:off x="5096" y="3064"/>
              <a:ext cx="5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1800" b="1" i="1">
                  <a:solidFill>
                    <a:srgbClr val="000000"/>
                  </a:solidFill>
                </a:rPr>
                <a:t>r</a:t>
              </a:r>
              <a:endParaRPr lang="en-US" altLang="en-US" b="1" i="1"/>
            </a:p>
          </p:txBody>
        </p:sp>
        <p:grpSp>
          <p:nvGrpSpPr>
            <p:cNvPr id="4113" name="Group 159"/>
            <p:cNvGrpSpPr>
              <a:grpSpLocks/>
            </p:cNvGrpSpPr>
            <p:nvPr/>
          </p:nvGrpSpPr>
          <p:grpSpPr bwMode="auto">
            <a:xfrm>
              <a:off x="3749" y="2758"/>
              <a:ext cx="80" cy="626"/>
              <a:chOff x="3767" y="2758"/>
              <a:chExt cx="80" cy="626"/>
            </a:xfrm>
          </p:grpSpPr>
          <p:grpSp>
            <p:nvGrpSpPr>
              <p:cNvPr id="4126" name="Group 158"/>
              <p:cNvGrpSpPr>
                <a:grpSpLocks/>
              </p:cNvGrpSpPr>
              <p:nvPr/>
            </p:nvGrpSpPr>
            <p:grpSpPr bwMode="auto">
              <a:xfrm>
                <a:off x="3767" y="2758"/>
                <a:ext cx="80" cy="242"/>
                <a:chOff x="3886" y="2758"/>
                <a:chExt cx="80" cy="242"/>
              </a:xfrm>
            </p:grpSpPr>
            <p:sp>
              <p:nvSpPr>
                <p:cNvPr id="4130" name="Freeform 106"/>
                <p:cNvSpPr>
                  <a:spLocks/>
                </p:cNvSpPr>
                <p:nvPr/>
              </p:nvSpPr>
              <p:spPr bwMode="auto">
                <a:xfrm>
                  <a:off x="3886" y="2896"/>
                  <a:ext cx="80" cy="104"/>
                </a:xfrm>
                <a:custGeom>
                  <a:avLst/>
                  <a:gdLst>
                    <a:gd name="T0" fmla="*/ 40 w 80"/>
                    <a:gd name="T1" fmla="*/ 104 h 104"/>
                    <a:gd name="T2" fmla="*/ 0 w 80"/>
                    <a:gd name="T3" fmla="*/ 0 h 104"/>
                    <a:gd name="T4" fmla="*/ 40 w 80"/>
                    <a:gd name="T5" fmla="*/ 0 h 104"/>
                    <a:gd name="T6" fmla="*/ 80 w 80"/>
                    <a:gd name="T7" fmla="*/ 0 h 104"/>
                    <a:gd name="T8" fmla="*/ 40 w 80"/>
                    <a:gd name="T9" fmla="*/ 104 h 104"/>
                    <a:gd name="T10" fmla="*/ 40 w 80"/>
                    <a:gd name="T11" fmla="*/ 104 h 10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0"/>
                    <a:gd name="T19" fmla="*/ 0 h 104"/>
                    <a:gd name="T20" fmla="*/ 80 w 80"/>
                    <a:gd name="T21" fmla="*/ 104 h 10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0" h="104">
                      <a:moveTo>
                        <a:pt x="40" y="104"/>
                      </a:moveTo>
                      <a:lnTo>
                        <a:pt x="0" y="0"/>
                      </a:lnTo>
                      <a:lnTo>
                        <a:pt x="40" y="0"/>
                      </a:lnTo>
                      <a:lnTo>
                        <a:pt x="80" y="0"/>
                      </a:lnTo>
                      <a:lnTo>
                        <a:pt x="40" y="104"/>
                      </a:lnTo>
                      <a:close/>
                    </a:path>
                  </a:pathLst>
                </a:custGeom>
                <a:solidFill>
                  <a:srgbClr val="010101"/>
                </a:solidFill>
                <a:ln w="12700">
                  <a:solidFill>
                    <a:srgbClr val="01010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1" name="Line 107"/>
                <p:cNvSpPr>
                  <a:spLocks noChangeShapeType="1"/>
                </p:cNvSpPr>
                <p:nvPr/>
              </p:nvSpPr>
              <p:spPr bwMode="auto">
                <a:xfrm flipV="1">
                  <a:off x="3926" y="2758"/>
                  <a:ext cx="1" cy="136"/>
                </a:xfrm>
                <a:prstGeom prst="line">
                  <a:avLst/>
                </a:prstGeom>
                <a:noFill/>
                <a:ln w="12700">
                  <a:solidFill>
                    <a:srgbClr val="01010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127" name="Line 139"/>
              <p:cNvSpPr>
                <a:spLocks noChangeShapeType="1"/>
              </p:cNvSpPr>
              <p:nvPr/>
            </p:nvSpPr>
            <p:spPr bwMode="auto">
              <a:xfrm>
                <a:off x="3807" y="3032"/>
                <a:ext cx="1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8" name="Line 140"/>
              <p:cNvSpPr>
                <a:spLocks noChangeShapeType="1"/>
              </p:cNvSpPr>
              <p:nvPr/>
            </p:nvSpPr>
            <p:spPr bwMode="auto">
              <a:xfrm>
                <a:off x="3807" y="3176"/>
                <a:ext cx="1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9" name="Line 141"/>
              <p:cNvSpPr>
                <a:spLocks noChangeShapeType="1"/>
              </p:cNvSpPr>
              <p:nvPr/>
            </p:nvSpPr>
            <p:spPr bwMode="auto">
              <a:xfrm>
                <a:off x="3807" y="3320"/>
                <a:ext cx="1" cy="6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4" name="Line 142"/>
            <p:cNvSpPr>
              <a:spLocks noChangeShapeType="1"/>
            </p:cNvSpPr>
            <p:nvPr/>
          </p:nvSpPr>
          <p:spPr bwMode="auto">
            <a:xfrm>
              <a:off x="3400" y="3416"/>
              <a:ext cx="6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Line 143"/>
            <p:cNvSpPr>
              <a:spLocks noChangeShapeType="1"/>
            </p:cNvSpPr>
            <p:nvPr/>
          </p:nvSpPr>
          <p:spPr bwMode="auto">
            <a:xfrm>
              <a:off x="3544" y="3416"/>
              <a:ext cx="6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Rectangle 149"/>
            <p:cNvSpPr>
              <a:spLocks noChangeArrowheads="1"/>
            </p:cNvSpPr>
            <p:nvPr/>
          </p:nvSpPr>
          <p:spPr bwMode="auto">
            <a:xfrm>
              <a:off x="3848" y="2472"/>
              <a:ext cx="104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1800">
                  <a:solidFill>
                    <a:srgbClr val="555555"/>
                  </a:solidFill>
                </a:rPr>
                <a:t>typical neighbor</a:t>
              </a:r>
              <a:r>
                <a:rPr lang="en-US" altLang="en-US" sz="1800">
                  <a:solidFill>
                    <a:srgbClr val="555555"/>
                  </a:solidFill>
                  <a:latin typeface="Arial Rounded MT Bold" pitchFamily="34" charset="0"/>
                </a:rPr>
                <a:t> </a:t>
              </a:r>
              <a:endParaRPr lang="en-US" altLang="en-US"/>
            </a:p>
          </p:txBody>
        </p:sp>
        <p:sp>
          <p:nvSpPr>
            <p:cNvPr id="4117" name="Rectangle 151"/>
            <p:cNvSpPr>
              <a:spLocks noChangeArrowheads="1"/>
            </p:cNvSpPr>
            <p:nvPr/>
          </p:nvSpPr>
          <p:spPr bwMode="auto">
            <a:xfrm>
              <a:off x="3848" y="2640"/>
              <a:ext cx="86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1800">
                  <a:solidFill>
                    <a:srgbClr val="555555"/>
                  </a:solidFill>
                </a:rPr>
                <a:t> bond length</a:t>
              </a:r>
              <a:r>
                <a:rPr lang="en-US" altLang="en-US" sz="1800">
                  <a:solidFill>
                    <a:srgbClr val="555555"/>
                  </a:solidFill>
                  <a:latin typeface="Arial Rounded MT Bold" pitchFamily="34" charset="0"/>
                </a:rPr>
                <a:t>  </a:t>
              </a:r>
              <a:endParaRPr lang="en-US" altLang="en-US"/>
            </a:p>
          </p:txBody>
        </p:sp>
        <p:sp>
          <p:nvSpPr>
            <p:cNvPr id="4118" name="Rectangle 153"/>
            <p:cNvSpPr>
              <a:spLocks noChangeArrowheads="1"/>
            </p:cNvSpPr>
            <p:nvPr/>
          </p:nvSpPr>
          <p:spPr bwMode="auto">
            <a:xfrm>
              <a:off x="2288" y="3112"/>
              <a:ext cx="104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1800">
                  <a:solidFill>
                    <a:srgbClr val="555555"/>
                  </a:solidFill>
                </a:rPr>
                <a:t>typical neighbor</a:t>
              </a:r>
              <a:r>
                <a:rPr lang="en-US" altLang="en-US" sz="1800">
                  <a:solidFill>
                    <a:srgbClr val="555555"/>
                  </a:solidFill>
                  <a:latin typeface="Arial Rounded MT Bold" pitchFamily="34" charset="0"/>
                </a:rPr>
                <a:t> </a:t>
              </a:r>
              <a:endParaRPr lang="en-US" altLang="en-US"/>
            </a:p>
          </p:txBody>
        </p:sp>
        <p:sp>
          <p:nvSpPr>
            <p:cNvPr id="4119" name="Rectangle 155"/>
            <p:cNvSpPr>
              <a:spLocks noChangeArrowheads="1"/>
            </p:cNvSpPr>
            <p:nvPr/>
          </p:nvSpPr>
          <p:spPr bwMode="auto">
            <a:xfrm>
              <a:off x="2288" y="3280"/>
              <a:ext cx="91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1800">
                  <a:solidFill>
                    <a:srgbClr val="555555"/>
                  </a:solidFill>
                </a:rPr>
                <a:t> bond energy</a:t>
              </a:r>
              <a:r>
                <a:rPr lang="en-US" altLang="en-US" sz="1800">
                  <a:solidFill>
                    <a:srgbClr val="555555"/>
                  </a:solidFill>
                  <a:latin typeface="Arial Rounded MT Bold" pitchFamily="34" charset="0"/>
                </a:rPr>
                <a:t>  </a:t>
              </a:r>
              <a:endParaRPr lang="en-US" altLang="en-US"/>
            </a:p>
          </p:txBody>
        </p:sp>
        <p:grpSp>
          <p:nvGrpSpPr>
            <p:cNvPr id="4120" name="Group 161"/>
            <p:cNvGrpSpPr>
              <a:grpSpLocks/>
            </p:cNvGrpSpPr>
            <p:nvPr/>
          </p:nvGrpSpPr>
          <p:grpSpPr bwMode="auto">
            <a:xfrm>
              <a:off x="3231" y="3377"/>
              <a:ext cx="188" cy="80"/>
              <a:chOff x="3222" y="3268"/>
              <a:chExt cx="188" cy="80"/>
            </a:xfrm>
          </p:grpSpPr>
          <p:sp>
            <p:nvSpPr>
              <p:cNvPr id="4124" name="Freeform 114"/>
              <p:cNvSpPr>
                <a:spLocks/>
              </p:cNvSpPr>
              <p:nvPr/>
            </p:nvSpPr>
            <p:spPr bwMode="auto">
              <a:xfrm>
                <a:off x="3306" y="3268"/>
                <a:ext cx="104" cy="80"/>
              </a:xfrm>
              <a:custGeom>
                <a:avLst/>
                <a:gdLst>
                  <a:gd name="T0" fmla="*/ 104 w 104"/>
                  <a:gd name="T1" fmla="*/ 40 h 80"/>
                  <a:gd name="T2" fmla="*/ 0 w 104"/>
                  <a:gd name="T3" fmla="*/ 80 h 80"/>
                  <a:gd name="T4" fmla="*/ 0 w 104"/>
                  <a:gd name="T5" fmla="*/ 40 h 80"/>
                  <a:gd name="T6" fmla="*/ 0 w 104"/>
                  <a:gd name="T7" fmla="*/ 0 h 80"/>
                  <a:gd name="T8" fmla="*/ 104 w 104"/>
                  <a:gd name="T9" fmla="*/ 40 h 80"/>
                  <a:gd name="T10" fmla="*/ 104 w 104"/>
                  <a:gd name="T11" fmla="*/ 40 h 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4"/>
                  <a:gd name="T19" fmla="*/ 0 h 80"/>
                  <a:gd name="T20" fmla="*/ 104 w 104"/>
                  <a:gd name="T21" fmla="*/ 80 h 8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4" h="80">
                    <a:moveTo>
                      <a:pt x="104" y="40"/>
                    </a:moveTo>
                    <a:lnTo>
                      <a:pt x="0" y="80"/>
                    </a:lnTo>
                    <a:lnTo>
                      <a:pt x="0" y="40"/>
                    </a:lnTo>
                    <a:lnTo>
                      <a:pt x="0" y="0"/>
                    </a:lnTo>
                    <a:lnTo>
                      <a:pt x="104" y="40"/>
                    </a:lnTo>
                    <a:close/>
                  </a:path>
                </a:pathLst>
              </a:custGeom>
              <a:solidFill>
                <a:srgbClr val="010101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5" name="Line 115"/>
              <p:cNvSpPr>
                <a:spLocks noChangeShapeType="1"/>
              </p:cNvSpPr>
              <p:nvPr/>
            </p:nvSpPr>
            <p:spPr bwMode="auto">
              <a:xfrm>
                <a:off x="3222" y="3308"/>
                <a:ext cx="88" cy="1"/>
              </a:xfrm>
              <a:prstGeom prst="line">
                <a:avLst/>
              </a:prstGeom>
              <a:noFill/>
              <a:ln w="12700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21" name="Freeform 117"/>
            <p:cNvSpPr>
              <a:spLocks/>
            </p:cNvSpPr>
            <p:nvPr/>
          </p:nvSpPr>
          <p:spPr bwMode="auto">
            <a:xfrm>
              <a:off x="3508" y="2352"/>
              <a:ext cx="1168" cy="1066"/>
            </a:xfrm>
            <a:custGeom>
              <a:avLst/>
              <a:gdLst>
                <a:gd name="T0" fmla="*/ 0 w 1168"/>
                <a:gd name="T1" fmla="*/ 0 h 1066"/>
                <a:gd name="T2" fmla="*/ 20 w 1168"/>
                <a:gd name="T3" fmla="*/ 216 h 1066"/>
                <a:gd name="T4" fmla="*/ 20 w 1168"/>
                <a:gd name="T5" fmla="*/ 216 h 1066"/>
                <a:gd name="T6" fmla="*/ 22 w 1168"/>
                <a:gd name="T7" fmla="*/ 248 h 1066"/>
                <a:gd name="T8" fmla="*/ 32 w 1168"/>
                <a:gd name="T9" fmla="*/ 336 h 1066"/>
                <a:gd name="T10" fmla="*/ 48 w 1168"/>
                <a:gd name="T11" fmla="*/ 468 h 1066"/>
                <a:gd name="T12" fmla="*/ 60 w 1168"/>
                <a:gd name="T13" fmla="*/ 548 h 1066"/>
                <a:gd name="T14" fmla="*/ 76 w 1168"/>
                <a:gd name="T15" fmla="*/ 636 h 1066"/>
                <a:gd name="T16" fmla="*/ 76 w 1168"/>
                <a:gd name="T17" fmla="*/ 636 h 1066"/>
                <a:gd name="T18" fmla="*/ 96 w 1168"/>
                <a:gd name="T19" fmla="*/ 744 h 1066"/>
                <a:gd name="T20" fmla="*/ 110 w 1168"/>
                <a:gd name="T21" fmla="*/ 816 h 1066"/>
                <a:gd name="T22" fmla="*/ 128 w 1168"/>
                <a:gd name="T23" fmla="*/ 876 h 1066"/>
                <a:gd name="T24" fmla="*/ 150 w 1168"/>
                <a:gd name="T25" fmla="*/ 948 h 1066"/>
                <a:gd name="T26" fmla="*/ 150 w 1168"/>
                <a:gd name="T27" fmla="*/ 948 h 1066"/>
                <a:gd name="T28" fmla="*/ 158 w 1168"/>
                <a:gd name="T29" fmla="*/ 968 h 1066"/>
                <a:gd name="T30" fmla="*/ 166 w 1168"/>
                <a:gd name="T31" fmla="*/ 986 h 1066"/>
                <a:gd name="T32" fmla="*/ 174 w 1168"/>
                <a:gd name="T33" fmla="*/ 1002 h 1066"/>
                <a:gd name="T34" fmla="*/ 184 w 1168"/>
                <a:gd name="T35" fmla="*/ 1018 h 1066"/>
                <a:gd name="T36" fmla="*/ 194 w 1168"/>
                <a:gd name="T37" fmla="*/ 1030 h 1066"/>
                <a:gd name="T38" fmla="*/ 204 w 1168"/>
                <a:gd name="T39" fmla="*/ 1040 h 1066"/>
                <a:gd name="T40" fmla="*/ 214 w 1168"/>
                <a:gd name="T41" fmla="*/ 1048 h 1066"/>
                <a:gd name="T42" fmla="*/ 226 w 1168"/>
                <a:gd name="T43" fmla="*/ 1056 h 1066"/>
                <a:gd name="T44" fmla="*/ 238 w 1168"/>
                <a:gd name="T45" fmla="*/ 1060 h 1066"/>
                <a:gd name="T46" fmla="*/ 248 w 1168"/>
                <a:gd name="T47" fmla="*/ 1064 h 1066"/>
                <a:gd name="T48" fmla="*/ 260 w 1168"/>
                <a:gd name="T49" fmla="*/ 1066 h 1066"/>
                <a:gd name="T50" fmla="*/ 274 w 1168"/>
                <a:gd name="T51" fmla="*/ 1066 h 1066"/>
                <a:gd name="T52" fmla="*/ 286 w 1168"/>
                <a:gd name="T53" fmla="*/ 1064 h 1066"/>
                <a:gd name="T54" fmla="*/ 298 w 1168"/>
                <a:gd name="T55" fmla="*/ 1062 h 1066"/>
                <a:gd name="T56" fmla="*/ 310 w 1168"/>
                <a:gd name="T57" fmla="*/ 1058 h 1066"/>
                <a:gd name="T58" fmla="*/ 322 w 1168"/>
                <a:gd name="T59" fmla="*/ 1052 h 1066"/>
                <a:gd name="T60" fmla="*/ 322 w 1168"/>
                <a:gd name="T61" fmla="*/ 1052 h 1066"/>
                <a:gd name="T62" fmla="*/ 346 w 1168"/>
                <a:gd name="T63" fmla="*/ 1036 h 1066"/>
                <a:gd name="T64" fmla="*/ 370 w 1168"/>
                <a:gd name="T65" fmla="*/ 1016 h 1066"/>
                <a:gd name="T66" fmla="*/ 394 w 1168"/>
                <a:gd name="T67" fmla="*/ 994 h 1066"/>
                <a:gd name="T68" fmla="*/ 420 w 1168"/>
                <a:gd name="T69" fmla="*/ 968 h 1066"/>
                <a:gd name="T70" fmla="*/ 472 w 1168"/>
                <a:gd name="T71" fmla="*/ 912 h 1066"/>
                <a:gd name="T72" fmla="*/ 502 w 1168"/>
                <a:gd name="T73" fmla="*/ 884 h 1066"/>
                <a:gd name="T74" fmla="*/ 532 w 1168"/>
                <a:gd name="T75" fmla="*/ 856 h 1066"/>
                <a:gd name="T76" fmla="*/ 532 w 1168"/>
                <a:gd name="T77" fmla="*/ 856 h 1066"/>
                <a:gd name="T78" fmla="*/ 556 w 1168"/>
                <a:gd name="T79" fmla="*/ 838 h 1066"/>
                <a:gd name="T80" fmla="*/ 580 w 1168"/>
                <a:gd name="T81" fmla="*/ 822 h 1066"/>
                <a:gd name="T82" fmla="*/ 604 w 1168"/>
                <a:gd name="T83" fmla="*/ 806 h 1066"/>
                <a:gd name="T84" fmla="*/ 628 w 1168"/>
                <a:gd name="T85" fmla="*/ 792 h 1066"/>
                <a:gd name="T86" fmla="*/ 680 w 1168"/>
                <a:gd name="T87" fmla="*/ 766 h 1066"/>
                <a:gd name="T88" fmla="*/ 734 w 1168"/>
                <a:gd name="T89" fmla="*/ 744 h 1066"/>
                <a:gd name="T90" fmla="*/ 734 w 1168"/>
                <a:gd name="T91" fmla="*/ 744 h 1066"/>
                <a:gd name="T92" fmla="*/ 802 w 1168"/>
                <a:gd name="T93" fmla="*/ 720 h 1066"/>
                <a:gd name="T94" fmla="*/ 862 w 1168"/>
                <a:gd name="T95" fmla="*/ 700 h 1066"/>
                <a:gd name="T96" fmla="*/ 916 w 1168"/>
                <a:gd name="T97" fmla="*/ 686 h 1066"/>
                <a:gd name="T98" fmla="*/ 964 w 1168"/>
                <a:gd name="T99" fmla="*/ 676 h 1066"/>
                <a:gd name="T100" fmla="*/ 964 w 1168"/>
                <a:gd name="T101" fmla="*/ 676 h 1066"/>
                <a:gd name="T102" fmla="*/ 1024 w 1168"/>
                <a:gd name="T103" fmla="*/ 668 h 1066"/>
                <a:gd name="T104" fmla="*/ 1082 w 1168"/>
                <a:gd name="T105" fmla="*/ 666 h 1066"/>
                <a:gd name="T106" fmla="*/ 1132 w 1168"/>
                <a:gd name="T107" fmla="*/ 664 h 1066"/>
                <a:gd name="T108" fmla="*/ 1168 w 1168"/>
                <a:gd name="T109" fmla="*/ 664 h 106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168"/>
                <a:gd name="T166" fmla="*/ 0 h 1066"/>
                <a:gd name="T167" fmla="*/ 1168 w 1168"/>
                <a:gd name="T168" fmla="*/ 1066 h 106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168" h="1066">
                  <a:moveTo>
                    <a:pt x="0" y="0"/>
                  </a:moveTo>
                  <a:lnTo>
                    <a:pt x="20" y="216"/>
                  </a:lnTo>
                  <a:lnTo>
                    <a:pt x="22" y="248"/>
                  </a:lnTo>
                  <a:lnTo>
                    <a:pt x="32" y="336"/>
                  </a:lnTo>
                  <a:lnTo>
                    <a:pt x="48" y="468"/>
                  </a:lnTo>
                  <a:lnTo>
                    <a:pt x="60" y="548"/>
                  </a:lnTo>
                  <a:lnTo>
                    <a:pt x="76" y="636"/>
                  </a:lnTo>
                  <a:lnTo>
                    <a:pt x="96" y="744"/>
                  </a:lnTo>
                  <a:lnTo>
                    <a:pt x="110" y="816"/>
                  </a:lnTo>
                  <a:lnTo>
                    <a:pt x="128" y="876"/>
                  </a:lnTo>
                  <a:lnTo>
                    <a:pt x="150" y="948"/>
                  </a:lnTo>
                  <a:lnTo>
                    <a:pt x="158" y="968"/>
                  </a:lnTo>
                  <a:lnTo>
                    <a:pt x="166" y="986"/>
                  </a:lnTo>
                  <a:lnTo>
                    <a:pt x="174" y="1002"/>
                  </a:lnTo>
                  <a:lnTo>
                    <a:pt x="184" y="1018"/>
                  </a:lnTo>
                  <a:lnTo>
                    <a:pt x="194" y="1030"/>
                  </a:lnTo>
                  <a:lnTo>
                    <a:pt x="204" y="1040"/>
                  </a:lnTo>
                  <a:lnTo>
                    <a:pt x="214" y="1048"/>
                  </a:lnTo>
                  <a:lnTo>
                    <a:pt x="226" y="1056"/>
                  </a:lnTo>
                  <a:lnTo>
                    <a:pt x="238" y="1060"/>
                  </a:lnTo>
                  <a:lnTo>
                    <a:pt x="248" y="1064"/>
                  </a:lnTo>
                  <a:lnTo>
                    <a:pt x="260" y="1066"/>
                  </a:lnTo>
                  <a:lnTo>
                    <a:pt x="274" y="1066"/>
                  </a:lnTo>
                  <a:lnTo>
                    <a:pt x="286" y="1064"/>
                  </a:lnTo>
                  <a:lnTo>
                    <a:pt x="298" y="1062"/>
                  </a:lnTo>
                  <a:lnTo>
                    <a:pt x="310" y="1058"/>
                  </a:lnTo>
                  <a:lnTo>
                    <a:pt x="322" y="1052"/>
                  </a:lnTo>
                  <a:lnTo>
                    <a:pt x="346" y="1036"/>
                  </a:lnTo>
                  <a:lnTo>
                    <a:pt x="370" y="1016"/>
                  </a:lnTo>
                  <a:lnTo>
                    <a:pt x="394" y="994"/>
                  </a:lnTo>
                  <a:lnTo>
                    <a:pt x="420" y="968"/>
                  </a:lnTo>
                  <a:lnTo>
                    <a:pt x="472" y="912"/>
                  </a:lnTo>
                  <a:lnTo>
                    <a:pt x="502" y="884"/>
                  </a:lnTo>
                  <a:lnTo>
                    <a:pt x="532" y="856"/>
                  </a:lnTo>
                  <a:lnTo>
                    <a:pt x="556" y="838"/>
                  </a:lnTo>
                  <a:lnTo>
                    <a:pt x="580" y="822"/>
                  </a:lnTo>
                  <a:lnTo>
                    <a:pt x="604" y="806"/>
                  </a:lnTo>
                  <a:lnTo>
                    <a:pt x="628" y="792"/>
                  </a:lnTo>
                  <a:lnTo>
                    <a:pt x="680" y="766"/>
                  </a:lnTo>
                  <a:lnTo>
                    <a:pt x="734" y="744"/>
                  </a:lnTo>
                  <a:lnTo>
                    <a:pt x="802" y="720"/>
                  </a:lnTo>
                  <a:lnTo>
                    <a:pt x="862" y="700"/>
                  </a:lnTo>
                  <a:lnTo>
                    <a:pt x="916" y="686"/>
                  </a:lnTo>
                  <a:lnTo>
                    <a:pt x="964" y="676"/>
                  </a:lnTo>
                  <a:lnTo>
                    <a:pt x="1024" y="668"/>
                  </a:lnTo>
                  <a:lnTo>
                    <a:pt x="1082" y="666"/>
                  </a:lnTo>
                  <a:lnTo>
                    <a:pt x="1132" y="664"/>
                  </a:lnTo>
                  <a:lnTo>
                    <a:pt x="1168" y="664"/>
                  </a:lnTo>
                </a:path>
              </a:pathLst>
            </a:custGeom>
            <a:noFill/>
            <a:ln w="635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Line 144"/>
            <p:cNvSpPr>
              <a:spLocks noChangeShapeType="1"/>
            </p:cNvSpPr>
            <p:nvPr/>
          </p:nvSpPr>
          <p:spPr bwMode="auto">
            <a:xfrm>
              <a:off x="3688" y="3416"/>
              <a:ext cx="6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Freeform 160"/>
            <p:cNvSpPr>
              <a:spLocks/>
            </p:cNvSpPr>
            <p:nvPr/>
          </p:nvSpPr>
          <p:spPr bwMode="auto">
            <a:xfrm>
              <a:off x="3761" y="3389"/>
              <a:ext cx="56" cy="56"/>
            </a:xfrm>
            <a:custGeom>
              <a:avLst/>
              <a:gdLst>
                <a:gd name="T0" fmla="*/ 0 w 56"/>
                <a:gd name="T1" fmla="*/ 28 h 56"/>
                <a:gd name="T2" fmla="*/ 0 w 56"/>
                <a:gd name="T3" fmla="*/ 28 h 56"/>
                <a:gd name="T4" fmla="*/ 2 w 56"/>
                <a:gd name="T5" fmla="*/ 18 h 56"/>
                <a:gd name="T6" fmla="*/ 8 w 56"/>
                <a:gd name="T7" fmla="*/ 8 h 56"/>
                <a:gd name="T8" fmla="*/ 18 w 56"/>
                <a:gd name="T9" fmla="*/ 2 h 56"/>
                <a:gd name="T10" fmla="*/ 28 w 56"/>
                <a:gd name="T11" fmla="*/ 0 h 56"/>
                <a:gd name="T12" fmla="*/ 28 w 56"/>
                <a:gd name="T13" fmla="*/ 0 h 56"/>
                <a:gd name="T14" fmla="*/ 40 w 56"/>
                <a:gd name="T15" fmla="*/ 2 h 56"/>
                <a:gd name="T16" fmla="*/ 48 w 56"/>
                <a:gd name="T17" fmla="*/ 8 h 56"/>
                <a:gd name="T18" fmla="*/ 54 w 56"/>
                <a:gd name="T19" fmla="*/ 18 h 56"/>
                <a:gd name="T20" fmla="*/ 56 w 56"/>
                <a:gd name="T21" fmla="*/ 28 h 56"/>
                <a:gd name="T22" fmla="*/ 56 w 56"/>
                <a:gd name="T23" fmla="*/ 28 h 56"/>
                <a:gd name="T24" fmla="*/ 54 w 56"/>
                <a:gd name="T25" fmla="*/ 40 h 56"/>
                <a:gd name="T26" fmla="*/ 48 w 56"/>
                <a:gd name="T27" fmla="*/ 48 h 56"/>
                <a:gd name="T28" fmla="*/ 40 w 56"/>
                <a:gd name="T29" fmla="*/ 54 h 56"/>
                <a:gd name="T30" fmla="*/ 28 w 56"/>
                <a:gd name="T31" fmla="*/ 56 h 56"/>
                <a:gd name="T32" fmla="*/ 28 w 56"/>
                <a:gd name="T33" fmla="*/ 56 h 56"/>
                <a:gd name="T34" fmla="*/ 18 w 56"/>
                <a:gd name="T35" fmla="*/ 54 h 56"/>
                <a:gd name="T36" fmla="*/ 8 w 56"/>
                <a:gd name="T37" fmla="*/ 48 h 56"/>
                <a:gd name="T38" fmla="*/ 2 w 56"/>
                <a:gd name="T39" fmla="*/ 40 h 56"/>
                <a:gd name="T40" fmla="*/ 0 w 56"/>
                <a:gd name="T41" fmla="*/ 28 h 56"/>
                <a:gd name="T42" fmla="*/ 0 w 56"/>
                <a:gd name="T43" fmla="*/ 28 h 5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6"/>
                <a:gd name="T67" fmla="*/ 0 h 56"/>
                <a:gd name="T68" fmla="*/ 56 w 56"/>
                <a:gd name="T69" fmla="*/ 56 h 5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6" h="56">
                  <a:moveTo>
                    <a:pt x="0" y="28"/>
                  </a:moveTo>
                  <a:lnTo>
                    <a:pt x="0" y="28"/>
                  </a:lnTo>
                  <a:lnTo>
                    <a:pt x="2" y="18"/>
                  </a:lnTo>
                  <a:lnTo>
                    <a:pt x="8" y="8"/>
                  </a:lnTo>
                  <a:lnTo>
                    <a:pt x="18" y="2"/>
                  </a:lnTo>
                  <a:lnTo>
                    <a:pt x="28" y="0"/>
                  </a:lnTo>
                  <a:lnTo>
                    <a:pt x="40" y="2"/>
                  </a:lnTo>
                  <a:lnTo>
                    <a:pt x="48" y="8"/>
                  </a:lnTo>
                  <a:lnTo>
                    <a:pt x="54" y="18"/>
                  </a:lnTo>
                  <a:lnTo>
                    <a:pt x="56" y="28"/>
                  </a:lnTo>
                  <a:lnTo>
                    <a:pt x="54" y="40"/>
                  </a:lnTo>
                  <a:lnTo>
                    <a:pt x="48" y="48"/>
                  </a:lnTo>
                  <a:lnTo>
                    <a:pt x="40" y="54"/>
                  </a:lnTo>
                  <a:lnTo>
                    <a:pt x="28" y="56"/>
                  </a:lnTo>
                  <a:lnTo>
                    <a:pt x="18" y="54"/>
                  </a:lnTo>
                  <a:lnTo>
                    <a:pt x="8" y="48"/>
                  </a:lnTo>
                  <a:lnTo>
                    <a:pt x="2" y="4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tx1"/>
            </a:solidFill>
            <a:ln w="38100">
              <a:solidFill>
                <a:srgbClr val="01010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3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3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F34A8600-D8CE-490D-8A5C-5C0E6C57B87A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  <p:sp>
        <p:nvSpPr>
          <p:cNvPr id="464898" name="Rectangle 2"/>
          <p:cNvSpPr>
            <a:spLocks noChangeArrowheads="1"/>
          </p:cNvSpPr>
          <p:nvPr/>
        </p:nvSpPr>
        <p:spPr bwMode="auto">
          <a:xfrm>
            <a:off x="533400" y="1524000"/>
            <a:ext cx="47990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>
                <a:solidFill>
                  <a:srgbClr val="4D4D4D"/>
                </a:solidFill>
              </a:rPr>
              <a:t>•  atoms pack in periodic, 3D arrays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381000" y="1127125"/>
            <a:ext cx="3182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>
                <a:solidFill>
                  <a:schemeClr val="accent2"/>
                </a:solidFill>
              </a:rPr>
              <a:t>Crystalline</a:t>
            </a:r>
            <a:r>
              <a:rPr lang="en-US" altLang="en-US"/>
              <a:t> materials...</a:t>
            </a:r>
          </a:p>
        </p:txBody>
      </p:sp>
      <p:sp>
        <p:nvSpPr>
          <p:cNvPr id="464900" name="Rectangle 4"/>
          <p:cNvSpPr>
            <a:spLocks noChangeArrowheads="1"/>
          </p:cNvSpPr>
          <p:nvPr/>
        </p:nvSpPr>
        <p:spPr bwMode="auto">
          <a:xfrm>
            <a:off x="2543175" y="1905000"/>
            <a:ext cx="21685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/>
              <a:t>-metals</a:t>
            </a:r>
          </a:p>
          <a:p>
            <a:r>
              <a:rPr lang="en-US" altLang="en-US"/>
              <a:t>-many ceramics</a:t>
            </a:r>
          </a:p>
          <a:p>
            <a:r>
              <a:rPr lang="en-US" altLang="en-US"/>
              <a:t>-some polymers</a:t>
            </a:r>
            <a:endParaRPr lang="en-US" altLang="en-US" sz="2800"/>
          </a:p>
        </p:txBody>
      </p:sp>
      <p:sp>
        <p:nvSpPr>
          <p:cNvPr id="464902" name="Rectangle 6"/>
          <p:cNvSpPr>
            <a:spLocks noChangeArrowheads="1"/>
          </p:cNvSpPr>
          <p:nvPr/>
        </p:nvSpPr>
        <p:spPr bwMode="auto">
          <a:xfrm>
            <a:off x="584200" y="4191000"/>
            <a:ext cx="45624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>
                <a:solidFill>
                  <a:srgbClr val="4D4D4D"/>
                </a:solidFill>
              </a:rPr>
              <a:t>•  atoms have no periodic packing</a:t>
            </a:r>
            <a:endParaRPr lang="en-US" altLang="en-US" sz="2800">
              <a:solidFill>
                <a:srgbClr val="4D4D4D"/>
              </a:solidFill>
            </a:endParaRPr>
          </a:p>
        </p:txBody>
      </p:sp>
      <p:sp>
        <p:nvSpPr>
          <p:cNvPr id="464903" name="Rectangle 7"/>
          <p:cNvSpPr>
            <a:spLocks noChangeArrowheads="1"/>
          </p:cNvSpPr>
          <p:nvPr/>
        </p:nvSpPr>
        <p:spPr bwMode="auto">
          <a:xfrm>
            <a:off x="381000" y="3733800"/>
            <a:ext cx="3673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>
                <a:solidFill>
                  <a:schemeClr val="accent2"/>
                </a:solidFill>
              </a:rPr>
              <a:t>Noncrystalline</a:t>
            </a:r>
            <a:r>
              <a:rPr lang="en-US" altLang="en-US"/>
              <a:t> materials...</a:t>
            </a:r>
          </a:p>
        </p:txBody>
      </p:sp>
      <p:sp>
        <p:nvSpPr>
          <p:cNvPr id="464904" name="Rectangle 8"/>
          <p:cNvSpPr>
            <a:spLocks noChangeArrowheads="1"/>
          </p:cNvSpPr>
          <p:nvPr/>
        </p:nvSpPr>
        <p:spPr bwMode="auto">
          <a:xfrm>
            <a:off x="2593975" y="4568825"/>
            <a:ext cx="2659063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/>
              <a:t>-complex structures</a:t>
            </a:r>
          </a:p>
          <a:p>
            <a:r>
              <a:rPr lang="en-US" altLang="en-US"/>
              <a:t>-rapid cooling</a:t>
            </a:r>
            <a:endParaRPr lang="en-US" altLang="en-US" sz="2800"/>
          </a:p>
        </p:txBody>
      </p:sp>
      <p:sp>
        <p:nvSpPr>
          <p:cNvPr id="5129" name="Rectangle 11"/>
          <p:cNvSpPr>
            <a:spLocks noChangeArrowheads="1"/>
          </p:cNvSpPr>
          <p:nvPr/>
        </p:nvSpPr>
        <p:spPr bwMode="auto">
          <a:xfrm>
            <a:off x="6173788" y="2667000"/>
            <a:ext cx="1898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2000"/>
              <a:t>crystalline SiO</a:t>
            </a:r>
            <a:r>
              <a:rPr lang="en-US" altLang="en-US" sz="2000" baseline="-2000"/>
              <a:t>2</a:t>
            </a:r>
            <a:endParaRPr lang="en-US" altLang="en-US" sz="2000"/>
          </a:p>
        </p:txBody>
      </p:sp>
      <p:sp>
        <p:nvSpPr>
          <p:cNvPr id="464908" name="Rectangle 12"/>
          <p:cNvSpPr>
            <a:spLocks noChangeArrowheads="1"/>
          </p:cNvSpPr>
          <p:nvPr/>
        </p:nvSpPr>
        <p:spPr bwMode="auto">
          <a:xfrm>
            <a:off x="5943600" y="5486400"/>
            <a:ext cx="23225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2000"/>
              <a:t>noncrystalline SiO</a:t>
            </a:r>
            <a:r>
              <a:rPr lang="en-US" altLang="en-US" sz="2000" baseline="-2000"/>
              <a:t>2</a:t>
            </a:r>
            <a:endParaRPr lang="en-US" altLang="en-US" sz="2000"/>
          </a:p>
        </p:txBody>
      </p:sp>
      <p:sp>
        <p:nvSpPr>
          <p:cNvPr id="464909" name="Rectangle 13"/>
          <p:cNvSpPr>
            <a:spLocks noChangeArrowheads="1"/>
          </p:cNvSpPr>
          <p:nvPr/>
        </p:nvSpPr>
        <p:spPr bwMode="auto">
          <a:xfrm>
            <a:off x="381000" y="5486400"/>
            <a:ext cx="4221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/>
              <a:t>"</a:t>
            </a:r>
            <a:r>
              <a:rPr lang="en-US" altLang="en-US">
                <a:solidFill>
                  <a:schemeClr val="accent2"/>
                </a:solidFill>
              </a:rPr>
              <a:t>Amorphous</a:t>
            </a:r>
            <a:r>
              <a:rPr lang="en-US" altLang="en-US"/>
              <a:t>" = Noncrystalline</a:t>
            </a:r>
          </a:p>
        </p:txBody>
      </p:sp>
      <p:sp>
        <p:nvSpPr>
          <p:cNvPr id="464910" name="Rectangle 14"/>
          <p:cNvSpPr>
            <a:spLocks noChangeArrowheads="1"/>
          </p:cNvSpPr>
          <p:nvPr/>
        </p:nvSpPr>
        <p:spPr bwMode="auto">
          <a:xfrm>
            <a:off x="6019800" y="5791200"/>
            <a:ext cx="1993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Adapted from Fig. 3.23(b),</a:t>
            </a:r>
          </a:p>
          <a:p>
            <a:r>
              <a:rPr lang="en-US" altLang="en-US" sz="1200">
                <a:solidFill>
                  <a:srgbClr val="000000"/>
                </a:solidFill>
              </a:rPr>
              <a:t> </a:t>
            </a:r>
            <a:r>
              <a:rPr lang="en-US" altLang="en-US" sz="1200" i="1">
                <a:solidFill>
                  <a:srgbClr val="000000"/>
                </a:solidFill>
              </a:rPr>
              <a:t>Callister &amp; Rethwisch 8e.</a:t>
            </a:r>
            <a:r>
              <a:rPr lang="en-US" altLang="en-US" sz="12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133" name="Rectangle 15"/>
          <p:cNvSpPr>
            <a:spLocks noChangeArrowheads="1"/>
          </p:cNvSpPr>
          <p:nvPr/>
        </p:nvSpPr>
        <p:spPr bwMode="auto">
          <a:xfrm>
            <a:off x="6019800" y="2971800"/>
            <a:ext cx="1993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Adapted from Fig. 3.23(a),</a:t>
            </a:r>
          </a:p>
          <a:p>
            <a:r>
              <a:rPr lang="en-US" altLang="en-US" sz="1200">
                <a:solidFill>
                  <a:srgbClr val="000000"/>
                </a:solidFill>
              </a:rPr>
              <a:t> </a:t>
            </a:r>
            <a:r>
              <a:rPr lang="en-US" altLang="en-US" sz="1200" i="1">
                <a:solidFill>
                  <a:srgbClr val="000000"/>
                </a:solidFill>
              </a:rPr>
              <a:t>Callister &amp; Rethwisch 8e.</a:t>
            </a:r>
            <a:r>
              <a:rPr lang="en-US" altLang="en-US" sz="12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134" name="Rectangle 1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Materials and Packing</a:t>
            </a:r>
          </a:p>
        </p:txBody>
      </p:sp>
      <p:grpSp>
        <p:nvGrpSpPr>
          <p:cNvPr id="5135" name="Group 18"/>
          <p:cNvGrpSpPr>
            <a:grpSpLocks noChangeAspect="1"/>
          </p:cNvGrpSpPr>
          <p:nvPr/>
        </p:nvGrpSpPr>
        <p:grpSpPr bwMode="auto">
          <a:xfrm>
            <a:off x="6096000" y="1066800"/>
            <a:ext cx="1905000" cy="1611313"/>
            <a:chOff x="3840" y="672"/>
            <a:chExt cx="1200" cy="1015"/>
          </a:xfrm>
        </p:grpSpPr>
        <p:sp>
          <p:nvSpPr>
            <p:cNvPr id="5233" name="AutoShape 17"/>
            <p:cNvSpPr>
              <a:spLocks noChangeAspect="1" noChangeArrowheads="1" noTextEdit="1"/>
            </p:cNvSpPr>
            <p:nvPr/>
          </p:nvSpPr>
          <p:spPr bwMode="auto">
            <a:xfrm>
              <a:off x="3840" y="672"/>
              <a:ext cx="1200" cy="10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4" name="Oval 19"/>
            <p:cNvSpPr>
              <a:spLocks noChangeArrowheads="1"/>
            </p:cNvSpPr>
            <p:nvPr/>
          </p:nvSpPr>
          <p:spPr bwMode="auto">
            <a:xfrm>
              <a:off x="4226" y="802"/>
              <a:ext cx="26" cy="27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35" name="Oval 20"/>
            <p:cNvSpPr>
              <a:spLocks noChangeArrowheads="1"/>
            </p:cNvSpPr>
            <p:nvPr/>
          </p:nvSpPr>
          <p:spPr bwMode="auto">
            <a:xfrm>
              <a:off x="4596" y="790"/>
              <a:ext cx="26" cy="33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36" name="Oval 21"/>
            <p:cNvSpPr>
              <a:spLocks noChangeArrowheads="1"/>
            </p:cNvSpPr>
            <p:nvPr/>
          </p:nvSpPr>
          <p:spPr bwMode="auto">
            <a:xfrm>
              <a:off x="4775" y="783"/>
              <a:ext cx="33" cy="33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37" name="Oval 22"/>
            <p:cNvSpPr>
              <a:spLocks noChangeArrowheads="1"/>
            </p:cNvSpPr>
            <p:nvPr/>
          </p:nvSpPr>
          <p:spPr bwMode="auto">
            <a:xfrm>
              <a:off x="4870" y="968"/>
              <a:ext cx="27" cy="27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38" name="Oval 23"/>
            <p:cNvSpPr>
              <a:spLocks noChangeArrowheads="1"/>
            </p:cNvSpPr>
            <p:nvPr/>
          </p:nvSpPr>
          <p:spPr bwMode="auto">
            <a:xfrm>
              <a:off x="4781" y="1147"/>
              <a:ext cx="27" cy="33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39" name="Oval 24"/>
            <p:cNvSpPr>
              <a:spLocks noChangeArrowheads="1"/>
            </p:cNvSpPr>
            <p:nvPr/>
          </p:nvSpPr>
          <p:spPr bwMode="auto">
            <a:xfrm>
              <a:off x="4602" y="1517"/>
              <a:ext cx="27" cy="33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40" name="Oval 25"/>
            <p:cNvSpPr>
              <a:spLocks noChangeArrowheads="1"/>
            </p:cNvSpPr>
            <p:nvPr/>
          </p:nvSpPr>
          <p:spPr bwMode="auto">
            <a:xfrm>
              <a:off x="4513" y="1339"/>
              <a:ext cx="33" cy="33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41" name="Oval 26"/>
            <p:cNvSpPr>
              <a:spLocks noChangeArrowheads="1"/>
            </p:cNvSpPr>
            <p:nvPr/>
          </p:nvSpPr>
          <p:spPr bwMode="auto">
            <a:xfrm>
              <a:off x="4500" y="975"/>
              <a:ext cx="33" cy="26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42" name="Oval 27"/>
            <p:cNvSpPr>
              <a:spLocks noChangeArrowheads="1"/>
            </p:cNvSpPr>
            <p:nvPr/>
          </p:nvSpPr>
          <p:spPr bwMode="auto">
            <a:xfrm>
              <a:off x="4321" y="975"/>
              <a:ext cx="33" cy="33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43" name="Oval 28"/>
            <p:cNvSpPr>
              <a:spLocks noChangeArrowheads="1"/>
            </p:cNvSpPr>
            <p:nvPr/>
          </p:nvSpPr>
          <p:spPr bwMode="auto">
            <a:xfrm>
              <a:off x="3951" y="987"/>
              <a:ext cx="33" cy="33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44" name="Oval 29"/>
            <p:cNvSpPr>
              <a:spLocks noChangeArrowheads="1"/>
            </p:cNvSpPr>
            <p:nvPr/>
          </p:nvSpPr>
          <p:spPr bwMode="auto">
            <a:xfrm>
              <a:off x="3958" y="1358"/>
              <a:ext cx="26" cy="33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45" name="Oval 30"/>
            <p:cNvSpPr>
              <a:spLocks noChangeArrowheads="1"/>
            </p:cNvSpPr>
            <p:nvPr/>
          </p:nvSpPr>
          <p:spPr bwMode="auto">
            <a:xfrm>
              <a:off x="4047" y="1166"/>
              <a:ext cx="27" cy="27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46" name="Oval 31"/>
            <p:cNvSpPr>
              <a:spLocks noChangeArrowheads="1"/>
            </p:cNvSpPr>
            <p:nvPr/>
          </p:nvSpPr>
          <p:spPr bwMode="auto">
            <a:xfrm>
              <a:off x="4226" y="1166"/>
              <a:ext cx="26" cy="27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47" name="Oval 32"/>
            <p:cNvSpPr>
              <a:spLocks noChangeArrowheads="1"/>
            </p:cNvSpPr>
            <p:nvPr/>
          </p:nvSpPr>
          <p:spPr bwMode="auto">
            <a:xfrm>
              <a:off x="4238" y="1524"/>
              <a:ext cx="27" cy="26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48" name="Oval 33"/>
            <p:cNvSpPr>
              <a:spLocks noChangeArrowheads="1"/>
            </p:cNvSpPr>
            <p:nvPr/>
          </p:nvSpPr>
          <p:spPr bwMode="auto">
            <a:xfrm>
              <a:off x="4060" y="1530"/>
              <a:ext cx="26" cy="27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49" name="Oval 34"/>
            <p:cNvSpPr>
              <a:spLocks noChangeArrowheads="1"/>
            </p:cNvSpPr>
            <p:nvPr/>
          </p:nvSpPr>
          <p:spPr bwMode="auto">
            <a:xfrm>
              <a:off x="4111" y="777"/>
              <a:ext cx="65" cy="65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50" name="Oval 35"/>
            <p:cNvSpPr>
              <a:spLocks noChangeArrowheads="1"/>
            </p:cNvSpPr>
            <p:nvPr/>
          </p:nvSpPr>
          <p:spPr bwMode="auto">
            <a:xfrm>
              <a:off x="4258" y="694"/>
              <a:ext cx="64" cy="65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51" name="Oval 36"/>
            <p:cNvSpPr>
              <a:spLocks noChangeArrowheads="1"/>
            </p:cNvSpPr>
            <p:nvPr/>
          </p:nvSpPr>
          <p:spPr bwMode="auto">
            <a:xfrm>
              <a:off x="4258" y="873"/>
              <a:ext cx="58" cy="58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52" name="Oval 37"/>
            <p:cNvSpPr>
              <a:spLocks noChangeArrowheads="1"/>
            </p:cNvSpPr>
            <p:nvPr/>
          </p:nvSpPr>
          <p:spPr bwMode="auto">
            <a:xfrm>
              <a:off x="4404" y="962"/>
              <a:ext cx="59" cy="58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53" name="Oval 38"/>
            <p:cNvSpPr>
              <a:spLocks noChangeArrowheads="1"/>
            </p:cNvSpPr>
            <p:nvPr/>
          </p:nvSpPr>
          <p:spPr bwMode="auto">
            <a:xfrm>
              <a:off x="4526" y="866"/>
              <a:ext cx="65" cy="59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54" name="Oval 39"/>
            <p:cNvSpPr>
              <a:spLocks noChangeArrowheads="1"/>
            </p:cNvSpPr>
            <p:nvPr/>
          </p:nvSpPr>
          <p:spPr bwMode="auto">
            <a:xfrm>
              <a:off x="4526" y="687"/>
              <a:ext cx="65" cy="59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55" name="Oval 40"/>
            <p:cNvSpPr>
              <a:spLocks noChangeArrowheads="1"/>
            </p:cNvSpPr>
            <p:nvPr/>
          </p:nvSpPr>
          <p:spPr bwMode="auto">
            <a:xfrm>
              <a:off x="4806" y="687"/>
              <a:ext cx="59" cy="59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56" name="Oval 41"/>
            <p:cNvSpPr>
              <a:spLocks noChangeArrowheads="1"/>
            </p:cNvSpPr>
            <p:nvPr/>
          </p:nvSpPr>
          <p:spPr bwMode="auto">
            <a:xfrm>
              <a:off x="4800" y="860"/>
              <a:ext cx="59" cy="65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57" name="Oval 42"/>
            <p:cNvSpPr>
              <a:spLocks noChangeArrowheads="1"/>
            </p:cNvSpPr>
            <p:nvPr/>
          </p:nvSpPr>
          <p:spPr bwMode="auto">
            <a:xfrm>
              <a:off x="4940" y="949"/>
              <a:ext cx="59" cy="59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58" name="Oval 43"/>
            <p:cNvSpPr>
              <a:spLocks noChangeArrowheads="1"/>
            </p:cNvSpPr>
            <p:nvPr/>
          </p:nvSpPr>
          <p:spPr bwMode="auto">
            <a:xfrm>
              <a:off x="4813" y="1038"/>
              <a:ext cx="58" cy="59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59" name="Oval 44"/>
            <p:cNvSpPr>
              <a:spLocks noChangeArrowheads="1"/>
            </p:cNvSpPr>
            <p:nvPr/>
          </p:nvSpPr>
          <p:spPr bwMode="auto">
            <a:xfrm>
              <a:off x="4679" y="1128"/>
              <a:ext cx="58" cy="65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60" name="Oval 45"/>
            <p:cNvSpPr>
              <a:spLocks noChangeArrowheads="1"/>
            </p:cNvSpPr>
            <p:nvPr/>
          </p:nvSpPr>
          <p:spPr bwMode="auto">
            <a:xfrm>
              <a:off x="4545" y="1224"/>
              <a:ext cx="65" cy="58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61" name="Oval 46"/>
            <p:cNvSpPr>
              <a:spLocks noChangeArrowheads="1"/>
            </p:cNvSpPr>
            <p:nvPr/>
          </p:nvSpPr>
          <p:spPr bwMode="auto">
            <a:xfrm>
              <a:off x="4602" y="1153"/>
              <a:ext cx="27" cy="33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62" name="Oval 47"/>
            <p:cNvSpPr>
              <a:spLocks noChangeArrowheads="1"/>
            </p:cNvSpPr>
            <p:nvPr/>
          </p:nvSpPr>
          <p:spPr bwMode="auto">
            <a:xfrm>
              <a:off x="4328" y="1345"/>
              <a:ext cx="33" cy="33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5263" name="Group 51"/>
            <p:cNvGrpSpPr>
              <a:grpSpLocks/>
            </p:cNvGrpSpPr>
            <p:nvPr/>
          </p:nvGrpSpPr>
          <p:grpSpPr bwMode="auto">
            <a:xfrm>
              <a:off x="4836" y="1253"/>
              <a:ext cx="147" cy="172"/>
              <a:chOff x="4836" y="1253"/>
              <a:chExt cx="147" cy="172"/>
            </a:xfrm>
          </p:grpSpPr>
          <p:sp>
            <p:nvSpPr>
              <p:cNvPr id="5352" name="Line 48"/>
              <p:cNvSpPr>
                <a:spLocks noChangeShapeType="1"/>
              </p:cNvSpPr>
              <p:nvPr/>
            </p:nvSpPr>
            <p:spPr bwMode="auto">
              <a:xfrm>
                <a:off x="4836" y="1253"/>
                <a:ext cx="51" cy="8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53" name="Line 49"/>
              <p:cNvSpPr>
                <a:spLocks noChangeShapeType="1"/>
              </p:cNvSpPr>
              <p:nvPr/>
            </p:nvSpPr>
            <p:spPr bwMode="auto">
              <a:xfrm>
                <a:off x="4887" y="1342"/>
                <a:ext cx="96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54" name="Line 50"/>
              <p:cNvSpPr>
                <a:spLocks noChangeShapeType="1"/>
              </p:cNvSpPr>
              <p:nvPr/>
            </p:nvSpPr>
            <p:spPr bwMode="auto">
              <a:xfrm flipV="1">
                <a:off x="4842" y="1342"/>
                <a:ext cx="45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64" name="Oval 52"/>
            <p:cNvSpPr>
              <a:spLocks noChangeArrowheads="1"/>
            </p:cNvSpPr>
            <p:nvPr/>
          </p:nvSpPr>
          <p:spPr bwMode="auto">
            <a:xfrm>
              <a:off x="4877" y="1332"/>
              <a:ext cx="26" cy="27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65" name="Oval 53"/>
            <p:cNvSpPr>
              <a:spLocks noChangeArrowheads="1"/>
            </p:cNvSpPr>
            <p:nvPr/>
          </p:nvSpPr>
          <p:spPr bwMode="auto">
            <a:xfrm>
              <a:off x="4806" y="1224"/>
              <a:ext cx="65" cy="58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66" name="Oval 54"/>
            <p:cNvSpPr>
              <a:spLocks noChangeArrowheads="1"/>
            </p:cNvSpPr>
            <p:nvPr/>
          </p:nvSpPr>
          <p:spPr bwMode="auto">
            <a:xfrm>
              <a:off x="4947" y="1313"/>
              <a:ext cx="65" cy="59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67" name="Oval 55"/>
            <p:cNvSpPr>
              <a:spLocks noChangeArrowheads="1"/>
            </p:cNvSpPr>
            <p:nvPr/>
          </p:nvSpPr>
          <p:spPr bwMode="auto">
            <a:xfrm>
              <a:off x="4813" y="1402"/>
              <a:ext cx="65" cy="59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68" name="Oval 56"/>
            <p:cNvSpPr>
              <a:spLocks noChangeArrowheads="1"/>
            </p:cNvSpPr>
            <p:nvPr/>
          </p:nvSpPr>
          <p:spPr bwMode="auto">
            <a:xfrm>
              <a:off x="4698" y="1492"/>
              <a:ext cx="59" cy="65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69" name="Oval 57"/>
            <p:cNvSpPr>
              <a:spLocks noChangeArrowheads="1"/>
            </p:cNvSpPr>
            <p:nvPr/>
          </p:nvSpPr>
          <p:spPr bwMode="auto">
            <a:xfrm>
              <a:off x="4551" y="1600"/>
              <a:ext cx="59" cy="59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70" name="Oval 58"/>
            <p:cNvSpPr>
              <a:spLocks noChangeArrowheads="1"/>
            </p:cNvSpPr>
            <p:nvPr/>
          </p:nvSpPr>
          <p:spPr bwMode="auto">
            <a:xfrm>
              <a:off x="4545" y="1409"/>
              <a:ext cx="58" cy="65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71" name="Oval 59"/>
            <p:cNvSpPr>
              <a:spLocks noChangeArrowheads="1"/>
            </p:cNvSpPr>
            <p:nvPr/>
          </p:nvSpPr>
          <p:spPr bwMode="auto">
            <a:xfrm>
              <a:off x="4404" y="1326"/>
              <a:ext cx="59" cy="58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72" name="Oval 60"/>
            <p:cNvSpPr>
              <a:spLocks noChangeArrowheads="1"/>
            </p:cNvSpPr>
            <p:nvPr/>
          </p:nvSpPr>
          <p:spPr bwMode="auto">
            <a:xfrm>
              <a:off x="4264" y="1236"/>
              <a:ext cx="65" cy="65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73" name="Oval 61"/>
            <p:cNvSpPr>
              <a:spLocks noChangeArrowheads="1"/>
            </p:cNvSpPr>
            <p:nvPr/>
          </p:nvSpPr>
          <p:spPr bwMode="auto">
            <a:xfrm>
              <a:off x="4130" y="1153"/>
              <a:ext cx="58" cy="59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74" name="Oval 62"/>
            <p:cNvSpPr>
              <a:spLocks noChangeArrowheads="1"/>
            </p:cNvSpPr>
            <p:nvPr/>
          </p:nvSpPr>
          <p:spPr bwMode="auto">
            <a:xfrm>
              <a:off x="3989" y="1064"/>
              <a:ext cx="65" cy="65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75" name="Oval 63"/>
            <p:cNvSpPr>
              <a:spLocks noChangeArrowheads="1"/>
            </p:cNvSpPr>
            <p:nvPr/>
          </p:nvSpPr>
          <p:spPr bwMode="auto">
            <a:xfrm>
              <a:off x="3855" y="981"/>
              <a:ext cx="59" cy="59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76" name="Oval 64"/>
            <p:cNvSpPr>
              <a:spLocks noChangeArrowheads="1"/>
            </p:cNvSpPr>
            <p:nvPr/>
          </p:nvSpPr>
          <p:spPr bwMode="auto">
            <a:xfrm>
              <a:off x="3977" y="879"/>
              <a:ext cx="65" cy="65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77" name="Oval 65"/>
            <p:cNvSpPr>
              <a:spLocks noChangeArrowheads="1"/>
            </p:cNvSpPr>
            <p:nvPr/>
          </p:nvSpPr>
          <p:spPr bwMode="auto">
            <a:xfrm>
              <a:off x="3989" y="1249"/>
              <a:ext cx="65" cy="59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78" name="Oval 66"/>
            <p:cNvSpPr>
              <a:spLocks noChangeArrowheads="1"/>
            </p:cNvSpPr>
            <p:nvPr/>
          </p:nvSpPr>
          <p:spPr bwMode="auto">
            <a:xfrm>
              <a:off x="3855" y="1351"/>
              <a:ext cx="59" cy="59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79" name="Oval 67"/>
            <p:cNvSpPr>
              <a:spLocks noChangeArrowheads="1"/>
            </p:cNvSpPr>
            <p:nvPr/>
          </p:nvSpPr>
          <p:spPr bwMode="auto">
            <a:xfrm>
              <a:off x="3996" y="1428"/>
              <a:ext cx="58" cy="58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80" name="Oval 68"/>
            <p:cNvSpPr>
              <a:spLocks noChangeArrowheads="1"/>
            </p:cNvSpPr>
            <p:nvPr/>
          </p:nvSpPr>
          <p:spPr bwMode="auto">
            <a:xfrm>
              <a:off x="4130" y="1517"/>
              <a:ext cx="58" cy="59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81" name="Oval 69"/>
            <p:cNvSpPr>
              <a:spLocks noChangeArrowheads="1"/>
            </p:cNvSpPr>
            <p:nvPr/>
          </p:nvSpPr>
          <p:spPr bwMode="auto">
            <a:xfrm>
              <a:off x="4283" y="1600"/>
              <a:ext cx="59" cy="59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82" name="Oval 70"/>
            <p:cNvSpPr>
              <a:spLocks noChangeArrowheads="1"/>
            </p:cNvSpPr>
            <p:nvPr/>
          </p:nvSpPr>
          <p:spPr bwMode="auto">
            <a:xfrm>
              <a:off x="4277" y="1422"/>
              <a:ext cx="58" cy="58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83" name="Oval 71"/>
            <p:cNvSpPr>
              <a:spLocks noChangeArrowheads="1"/>
            </p:cNvSpPr>
            <p:nvPr/>
          </p:nvSpPr>
          <p:spPr bwMode="auto">
            <a:xfrm>
              <a:off x="4258" y="1051"/>
              <a:ext cx="58" cy="59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84" name="Oval 72"/>
            <p:cNvSpPr>
              <a:spLocks noChangeArrowheads="1"/>
            </p:cNvSpPr>
            <p:nvPr/>
          </p:nvSpPr>
          <p:spPr bwMode="auto">
            <a:xfrm>
              <a:off x="4538" y="1045"/>
              <a:ext cx="65" cy="58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85" name="Oval 73"/>
            <p:cNvSpPr>
              <a:spLocks noChangeArrowheads="1"/>
            </p:cNvSpPr>
            <p:nvPr/>
          </p:nvSpPr>
          <p:spPr bwMode="auto">
            <a:xfrm>
              <a:off x="4672" y="770"/>
              <a:ext cx="59" cy="59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5286" name="Group 77"/>
            <p:cNvGrpSpPr>
              <a:grpSpLocks/>
            </p:cNvGrpSpPr>
            <p:nvPr/>
          </p:nvGrpSpPr>
          <p:grpSpPr bwMode="auto">
            <a:xfrm>
              <a:off x="4823" y="883"/>
              <a:ext cx="147" cy="178"/>
              <a:chOff x="4823" y="883"/>
              <a:chExt cx="147" cy="178"/>
            </a:xfrm>
          </p:grpSpPr>
          <p:sp>
            <p:nvSpPr>
              <p:cNvPr id="5349" name="Line 74"/>
              <p:cNvSpPr>
                <a:spLocks noChangeShapeType="1"/>
              </p:cNvSpPr>
              <p:nvPr/>
            </p:nvSpPr>
            <p:spPr bwMode="auto">
              <a:xfrm>
                <a:off x="4823" y="883"/>
                <a:ext cx="51" cy="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50" name="Line 75"/>
              <p:cNvSpPr>
                <a:spLocks noChangeShapeType="1"/>
              </p:cNvSpPr>
              <p:nvPr/>
            </p:nvSpPr>
            <p:spPr bwMode="auto">
              <a:xfrm flipV="1">
                <a:off x="4880" y="972"/>
                <a:ext cx="90" cy="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51" name="Line 76"/>
              <p:cNvSpPr>
                <a:spLocks noChangeShapeType="1"/>
              </p:cNvSpPr>
              <p:nvPr/>
            </p:nvSpPr>
            <p:spPr bwMode="auto">
              <a:xfrm flipV="1">
                <a:off x="4836" y="978"/>
                <a:ext cx="38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87" name="Group 81"/>
            <p:cNvGrpSpPr>
              <a:grpSpLocks/>
            </p:cNvGrpSpPr>
            <p:nvPr/>
          </p:nvGrpSpPr>
          <p:grpSpPr bwMode="auto">
            <a:xfrm>
              <a:off x="4555" y="710"/>
              <a:ext cx="147" cy="179"/>
              <a:chOff x="4555" y="710"/>
              <a:chExt cx="147" cy="179"/>
            </a:xfrm>
          </p:grpSpPr>
          <p:sp>
            <p:nvSpPr>
              <p:cNvPr id="5346" name="Line 78"/>
              <p:cNvSpPr>
                <a:spLocks noChangeShapeType="1"/>
              </p:cNvSpPr>
              <p:nvPr/>
            </p:nvSpPr>
            <p:spPr bwMode="auto">
              <a:xfrm>
                <a:off x="4555" y="710"/>
                <a:ext cx="51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47" name="Line 79"/>
              <p:cNvSpPr>
                <a:spLocks noChangeShapeType="1"/>
              </p:cNvSpPr>
              <p:nvPr/>
            </p:nvSpPr>
            <p:spPr bwMode="auto">
              <a:xfrm>
                <a:off x="4606" y="800"/>
                <a:ext cx="96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48" name="Line 80"/>
              <p:cNvSpPr>
                <a:spLocks noChangeShapeType="1"/>
              </p:cNvSpPr>
              <p:nvPr/>
            </p:nvSpPr>
            <p:spPr bwMode="auto">
              <a:xfrm flipV="1">
                <a:off x="4561" y="806"/>
                <a:ext cx="45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88" name="Group 85"/>
            <p:cNvGrpSpPr>
              <a:grpSpLocks/>
            </p:cNvGrpSpPr>
            <p:nvPr/>
          </p:nvGrpSpPr>
          <p:grpSpPr bwMode="auto">
            <a:xfrm>
              <a:off x="4274" y="895"/>
              <a:ext cx="140" cy="179"/>
              <a:chOff x="4274" y="895"/>
              <a:chExt cx="140" cy="179"/>
            </a:xfrm>
          </p:grpSpPr>
          <p:sp>
            <p:nvSpPr>
              <p:cNvPr id="5343" name="Line 82"/>
              <p:cNvSpPr>
                <a:spLocks noChangeShapeType="1"/>
              </p:cNvSpPr>
              <p:nvPr/>
            </p:nvSpPr>
            <p:spPr bwMode="auto">
              <a:xfrm>
                <a:off x="4274" y="895"/>
                <a:ext cx="51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44" name="Line 83"/>
              <p:cNvSpPr>
                <a:spLocks noChangeShapeType="1"/>
              </p:cNvSpPr>
              <p:nvPr/>
            </p:nvSpPr>
            <p:spPr bwMode="auto">
              <a:xfrm>
                <a:off x="4325" y="985"/>
                <a:ext cx="8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45" name="Line 84"/>
              <p:cNvSpPr>
                <a:spLocks noChangeShapeType="1"/>
              </p:cNvSpPr>
              <p:nvPr/>
            </p:nvSpPr>
            <p:spPr bwMode="auto">
              <a:xfrm flipV="1">
                <a:off x="4280" y="991"/>
                <a:ext cx="45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89" name="Group 89"/>
            <p:cNvGrpSpPr>
              <a:grpSpLocks/>
            </p:cNvGrpSpPr>
            <p:nvPr/>
          </p:nvGrpSpPr>
          <p:grpSpPr bwMode="auto">
            <a:xfrm>
              <a:off x="4006" y="1087"/>
              <a:ext cx="147" cy="172"/>
              <a:chOff x="4006" y="1087"/>
              <a:chExt cx="147" cy="172"/>
            </a:xfrm>
          </p:grpSpPr>
          <p:sp>
            <p:nvSpPr>
              <p:cNvPr id="5340" name="Line 86"/>
              <p:cNvSpPr>
                <a:spLocks noChangeShapeType="1"/>
              </p:cNvSpPr>
              <p:nvPr/>
            </p:nvSpPr>
            <p:spPr bwMode="auto">
              <a:xfrm>
                <a:off x="4006" y="1087"/>
                <a:ext cx="51" cy="8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41" name="Line 87"/>
              <p:cNvSpPr>
                <a:spLocks noChangeShapeType="1"/>
              </p:cNvSpPr>
              <p:nvPr/>
            </p:nvSpPr>
            <p:spPr bwMode="auto">
              <a:xfrm>
                <a:off x="4063" y="1176"/>
                <a:ext cx="9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42" name="Line 88"/>
              <p:cNvSpPr>
                <a:spLocks noChangeShapeType="1"/>
              </p:cNvSpPr>
              <p:nvPr/>
            </p:nvSpPr>
            <p:spPr bwMode="auto">
              <a:xfrm flipV="1">
                <a:off x="4012" y="1176"/>
                <a:ext cx="45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90" name="Group 93"/>
            <p:cNvGrpSpPr>
              <a:grpSpLocks/>
            </p:cNvGrpSpPr>
            <p:nvPr/>
          </p:nvGrpSpPr>
          <p:grpSpPr bwMode="auto">
            <a:xfrm>
              <a:off x="4293" y="1266"/>
              <a:ext cx="141" cy="178"/>
              <a:chOff x="4293" y="1266"/>
              <a:chExt cx="141" cy="178"/>
            </a:xfrm>
          </p:grpSpPr>
          <p:sp>
            <p:nvSpPr>
              <p:cNvPr id="5337" name="Line 90"/>
              <p:cNvSpPr>
                <a:spLocks noChangeShapeType="1"/>
              </p:cNvSpPr>
              <p:nvPr/>
            </p:nvSpPr>
            <p:spPr bwMode="auto">
              <a:xfrm>
                <a:off x="4293" y="1266"/>
                <a:ext cx="51" cy="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8" name="Line 91"/>
              <p:cNvSpPr>
                <a:spLocks noChangeShapeType="1"/>
              </p:cNvSpPr>
              <p:nvPr/>
            </p:nvSpPr>
            <p:spPr bwMode="auto">
              <a:xfrm>
                <a:off x="4344" y="1355"/>
                <a:ext cx="9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9" name="Line 92"/>
              <p:cNvSpPr>
                <a:spLocks noChangeShapeType="1"/>
              </p:cNvSpPr>
              <p:nvPr/>
            </p:nvSpPr>
            <p:spPr bwMode="auto">
              <a:xfrm flipV="1">
                <a:off x="4300" y="1361"/>
                <a:ext cx="44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91" name="Group 97"/>
            <p:cNvGrpSpPr>
              <a:grpSpLocks/>
            </p:cNvGrpSpPr>
            <p:nvPr/>
          </p:nvGrpSpPr>
          <p:grpSpPr bwMode="auto">
            <a:xfrm>
              <a:off x="4561" y="1438"/>
              <a:ext cx="147" cy="172"/>
              <a:chOff x="4561" y="1438"/>
              <a:chExt cx="147" cy="172"/>
            </a:xfrm>
          </p:grpSpPr>
          <p:sp>
            <p:nvSpPr>
              <p:cNvPr id="5334" name="Line 94"/>
              <p:cNvSpPr>
                <a:spLocks noChangeShapeType="1"/>
              </p:cNvSpPr>
              <p:nvPr/>
            </p:nvSpPr>
            <p:spPr bwMode="auto">
              <a:xfrm>
                <a:off x="4561" y="1438"/>
                <a:ext cx="51" cy="8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5" name="Line 95"/>
              <p:cNvSpPr>
                <a:spLocks noChangeShapeType="1"/>
              </p:cNvSpPr>
              <p:nvPr/>
            </p:nvSpPr>
            <p:spPr bwMode="auto">
              <a:xfrm>
                <a:off x="4612" y="1527"/>
                <a:ext cx="96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6" name="Line 96"/>
              <p:cNvSpPr>
                <a:spLocks noChangeShapeType="1"/>
              </p:cNvSpPr>
              <p:nvPr/>
            </p:nvSpPr>
            <p:spPr bwMode="auto">
              <a:xfrm flipV="1">
                <a:off x="4568" y="1527"/>
                <a:ext cx="44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92" name="Group 101"/>
            <p:cNvGrpSpPr>
              <a:grpSpLocks/>
            </p:cNvGrpSpPr>
            <p:nvPr/>
          </p:nvGrpSpPr>
          <p:grpSpPr bwMode="auto">
            <a:xfrm>
              <a:off x="4561" y="1074"/>
              <a:ext cx="141" cy="179"/>
              <a:chOff x="4561" y="1074"/>
              <a:chExt cx="141" cy="179"/>
            </a:xfrm>
          </p:grpSpPr>
          <p:sp>
            <p:nvSpPr>
              <p:cNvPr id="5331" name="Line 98"/>
              <p:cNvSpPr>
                <a:spLocks noChangeShapeType="1"/>
              </p:cNvSpPr>
              <p:nvPr/>
            </p:nvSpPr>
            <p:spPr bwMode="auto">
              <a:xfrm>
                <a:off x="4561" y="1074"/>
                <a:ext cx="51" cy="9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2" name="Line 99"/>
              <p:cNvSpPr>
                <a:spLocks noChangeShapeType="1"/>
              </p:cNvSpPr>
              <p:nvPr/>
            </p:nvSpPr>
            <p:spPr bwMode="auto">
              <a:xfrm>
                <a:off x="4612" y="1164"/>
                <a:ext cx="9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3" name="Line 100"/>
              <p:cNvSpPr>
                <a:spLocks noChangeShapeType="1"/>
              </p:cNvSpPr>
              <p:nvPr/>
            </p:nvSpPr>
            <p:spPr bwMode="auto">
              <a:xfrm flipV="1">
                <a:off x="4568" y="1164"/>
                <a:ext cx="44" cy="8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93" name="Line 102"/>
            <p:cNvSpPr>
              <a:spLocks noChangeShapeType="1"/>
            </p:cNvSpPr>
            <p:nvPr/>
          </p:nvSpPr>
          <p:spPr bwMode="auto">
            <a:xfrm>
              <a:off x="4012" y="1444"/>
              <a:ext cx="51" cy="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4" name="Line 103"/>
            <p:cNvSpPr>
              <a:spLocks noChangeShapeType="1"/>
            </p:cNvSpPr>
            <p:nvPr/>
          </p:nvSpPr>
          <p:spPr bwMode="auto">
            <a:xfrm>
              <a:off x="4070" y="1534"/>
              <a:ext cx="8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295" name="Group 107"/>
            <p:cNvGrpSpPr>
              <a:grpSpLocks/>
            </p:cNvGrpSpPr>
            <p:nvPr/>
          </p:nvGrpSpPr>
          <p:grpSpPr bwMode="auto">
            <a:xfrm>
              <a:off x="3872" y="1278"/>
              <a:ext cx="147" cy="173"/>
              <a:chOff x="3872" y="1278"/>
              <a:chExt cx="147" cy="173"/>
            </a:xfrm>
          </p:grpSpPr>
          <p:sp>
            <p:nvSpPr>
              <p:cNvPr id="5328" name="Line 104"/>
              <p:cNvSpPr>
                <a:spLocks noChangeShapeType="1"/>
              </p:cNvSpPr>
              <p:nvPr/>
            </p:nvSpPr>
            <p:spPr bwMode="auto">
              <a:xfrm flipV="1">
                <a:off x="3968" y="1278"/>
                <a:ext cx="51" cy="9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9" name="Line 105"/>
              <p:cNvSpPr>
                <a:spLocks noChangeShapeType="1"/>
              </p:cNvSpPr>
              <p:nvPr/>
            </p:nvSpPr>
            <p:spPr bwMode="auto">
              <a:xfrm>
                <a:off x="3872" y="1361"/>
                <a:ext cx="89" cy="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0" name="Line 106"/>
              <p:cNvSpPr>
                <a:spLocks noChangeShapeType="1"/>
              </p:cNvSpPr>
              <p:nvPr/>
            </p:nvSpPr>
            <p:spPr bwMode="auto">
              <a:xfrm>
                <a:off x="3968" y="1368"/>
                <a:ext cx="44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96" name="Group 111"/>
            <p:cNvGrpSpPr>
              <a:grpSpLocks/>
            </p:cNvGrpSpPr>
            <p:nvPr/>
          </p:nvGrpSpPr>
          <p:grpSpPr bwMode="auto">
            <a:xfrm>
              <a:off x="4153" y="1444"/>
              <a:ext cx="147" cy="179"/>
              <a:chOff x="4153" y="1444"/>
              <a:chExt cx="147" cy="179"/>
            </a:xfrm>
          </p:grpSpPr>
          <p:sp>
            <p:nvSpPr>
              <p:cNvPr id="5325" name="Line 108"/>
              <p:cNvSpPr>
                <a:spLocks noChangeShapeType="1"/>
              </p:cNvSpPr>
              <p:nvPr/>
            </p:nvSpPr>
            <p:spPr bwMode="auto">
              <a:xfrm flipV="1">
                <a:off x="4249" y="1444"/>
                <a:ext cx="51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" name="Line 109"/>
              <p:cNvSpPr>
                <a:spLocks noChangeShapeType="1"/>
              </p:cNvSpPr>
              <p:nvPr/>
            </p:nvSpPr>
            <p:spPr bwMode="auto">
              <a:xfrm>
                <a:off x="4153" y="1534"/>
                <a:ext cx="96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7" name="Line 110"/>
              <p:cNvSpPr>
                <a:spLocks noChangeShapeType="1"/>
              </p:cNvSpPr>
              <p:nvPr/>
            </p:nvSpPr>
            <p:spPr bwMode="auto">
              <a:xfrm>
                <a:off x="4249" y="1540"/>
                <a:ext cx="44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97" name="Group 115"/>
            <p:cNvGrpSpPr>
              <a:grpSpLocks/>
            </p:cNvGrpSpPr>
            <p:nvPr/>
          </p:nvGrpSpPr>
          <p:grpSpPr bwMode="auto">
            <a:xfrm>
              <a:off x="4427" y="1266"/>
              <a:ext cx="147" cy="172"/>
              <a:chOff x="4427" y="1266"/>
              <a:chExt cx="147" cy="172"/>
            </a:xfrm>
          </p:grpSpPr>
          <p:sp>
            <p:nvSpPr>
              <p:cNvPr id="5322" name="Line 112"/>
              <p:cNvSpPr>
                <a:spLocks noChangeShapeType="1"/>
              </p:cNvSpPr>
              <p:nvPr/>
            </p:nvSpPr>
            <p:spPr bwMode="auto">
              <a:xfrm flipV="1">
                <a:off x="4523" y="1266"/>
                <a:ext cx="51" cy="8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3" name="Line 113"/>
              <p:cNvSpPr>
                <a:spLocks noChangeShapeType="1"/>
              </p:cNvSpPr>
              <p:nvPr/>
            </p:nvSpPr>
            <p:spPr bwMode="auto">
              <a:xfrm>
                <a:off x="4427" y="1349"/>
                <a:ext cx="90" cy="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4" name="Line 114"/>
              <p:cNvSpPr>
                <a:spLocks noChangeShapeType="1"/>
              </p:cNvSpPr>
              <p:nvPr/>
            </p:nvSpPr>
            <p:spPr bwMode="auto">
              <a:xfrm>
                <a:off x="4523" y="1355"/>
                <a:ext cx="38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98" name="Group 119"/>
            <p:cNvGrpSpPr>
              <a:grpSpLocks/>
            </p:cNvGrpSpPr>
            <p:nvPr/>
          </p:nvGrpSpPr>
          <p:grpSpPr bwMode="auto">
            <a:xfrm>
              <a:off x="4702" y="1081"/>
              <a:ext cx="147" cy="178"/>
              <a:chOff x="4702" y="1081"/>
              <a:chExt cx="147" cy="178"/>
            </a:xfrm>
          </p:grpSpPr>
          <p:sp>
            <p:nvSpPr>
              <p:cNvPr id="5319" name="Line 116"/>
              <p:cNvSpPr>
                <a:spLocks noChangeShapeType="1"/>
              </p:cNvSpPr>
              <p:nvPr/>
            </p:nvSpPr>
            <p:spPr bwMode="auto">
              <a:xfrm flipV="1">
                <a:off x="4791" y="1081"/>
                <a:ext cx="58" cy="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0" name="Line 117"/>
              <p:cNvSpPr>
                <a:spLocks noChangeShapeType="1"/>
              </p:cNvSpPr>
              <p:nvPr/>
            </p:nvSpPr>
            <p:spPr bwMode="auto">
              <a:xfrm>
                <a:off x="4702" y="1170"/>
                <a:ext cx="8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1" name="Line 118"/>
              <p:cNvSpPr>
                <a:spLocks noChangeShapeType="1"/>
              </p:cNvSpPr>
              <p:nvPr/>
            </p:nvSpPr>
            <p:spPr bwMode="auto">
              <a:xfrm>
                <a:off x="4791" y="1176"/>
                <a:ext cx="45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99" name="Group 123"/>
            <p:cNvGrpSpPr>
              <a:grpSpLocks/>
            </p:cNvGrpSpPr>
            <p:nvPr/>
          </p:nvGrpSpPr>
          <p:grpSpPr bwMode="auto">
            <a:xfrm>
              <a:off x="4146" y="1081"/>
              <a:ext cx="147" cy="178"/>
              <a:chOff x="4146" y="1081"/>
              <a:chExt cx="147" cy="178"/>
            </a:xfrm>
          </p:grpSpPr>
          <p:sp>
            <p:nvSpPr>
              <p:cNvPr id="5316" name="Line 120"/>
              <p:cNvSpPr>
                <a:spLocks noChangeShapeType="1"/>
              </p:cNvSpPr>
              <p:nvPr/>
            </p:nvSpPr>
            <p:spPr bwMode="auto">
              <a:xfrm flipV="1">
                <a:off x="4242" y="1081"/>
                <a:ext cx="51" cy="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17" name="Line 121"/>
              <p:cNvSpPr>
                <a:spLocks noChangeShapeType="1"/>
              </p:cNvSpPr>
              <p:nvPr/>
            </p:nvSpPr>
            <p:spPr bwMode="auto">
              <a:xfrm>
                <a:off x="4146" y="1170"/>
                <a:ext cx="9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18" name="Line 122"/>
              <p:cNvSpPr>
                <a:spLocks noChangeShapeType="1"/>
              </p:cNvSpPr>
              <p:nvPr/>
            </p:nvSpPr>
            <p:spPr bwMode="auto">
              <a:xfrm>
                <a:off x="4242" y="1176"/>
                <a:ext cx="45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300" name="Group 127"/>
            <p:cNvGrpSpPr>
              <a:grpSpLocks/>
            </p:cNvGrpSpPr>
            <p:nvPr/>
          </p:nvGrpSpPr>
          <p:grpSpPr bwMode="auto">
            <a:xfrm>
              <a:off x="3872" y="908"/>
              <a:ext cx="140" cy="179"/>
              <a:chOff x="3872" y="908"/>
              <a:chExt cx="140" cy="179"/>
            </a:xfrm>
          </p:grpSpPr>
          <p:sp>
            <p:nvSpPr>
              <p:cNvPr id="5313" name="Line 124"/>
              <p:cNvSpPr>
                <a:spLocks noChangeShapeType="1"/>
              </p:cNvSpPr>
              <p:nvPr/>
            </p:nvSpPr>
            <p:spPr bwMode="auto">
              <a:xfrm flipV="1">
                <a:off x="3961" y="908"/>
                <a:ext cx="51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14" name="Line 125"/>
              <p:cNvSpPr>
                <a:spLocks noChangeShapeType="1"/>
              </p:cNvSpPr>
              <p:nvPr/>
            </p:nvSpPr>
            <p:spPr bwMode="auto">
              <a:xfrm>
                <a:off x="3872" y="998"/>
                <a:ext cx="8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15" name="Line 126"/>
              <p:cNvSpPr>
                <a:spLocks noChangeShapeType="1"/>
              </p:cNvSpPr>
              <p:nvPr/>
            </p:nvSpPr>
            <p:spPr bwMode="auto">
              <a:xfrm>
                <a:off x="3961" y="1004"/>
                <a:ext cx="45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301" name="Group 131"/>
            <p:cNvGrpSpPr>
              <a:grpSpLocks/>
            </p:cNvGrpSpPr>
            <p:nvPr/>
          </p:nvGrpSpPr>
          <p:grpSpPr bwMode="auto">
            <a:xfrm>
              <a:off x="4146" y="717"/>
              <a:ext cx="141" cy="178"/>
              <a:chOff x="4146" y="717"/>
              <a:chExt cx="141" cy="178"/>
            </a:xfrm>
          </p:grpSpPr>
          <p:sp>
            <p:nvSpPr>
              <p:cNvPr id="5310" name="Line 128"/>
              <p:cNvSpPr>
                <a:spLocks noChangeShapeType="1"/>
              </p:cNvSpPr>
              <p:nvPr/>
            </p:nvSpPr>
            <p:spPr bwMode="auto">
              <a:xfrm flipV="1">
                <a:off x="4236" y="717"/>
                <a:ext cx="51" cy="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11" name="Line 129"/>
              <p:cNvSpPr>
                <a:spLocks noChangeShapeType="1"/>
              </p:cNvSpPr>
              <p:nvPr/>
            </p:nvSpPr>
            <p:spPr bwMode="auto">
              <a:xfrm>
                <a:off x="4146" y="806"/>
                <a:ext cx="9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12" name="Line 130"/>
              <p:cNvSpPr>
                <a:spLocks noChangeShapeType="1"/>
              </p:cNvSpPr>
              <p:nvPr/>
            </p:nvSpPr>
            <p:spPr bwMode="auto">
              <a:xfrm>
                <a:off x="4236" y="812"/>
                <a:ext cx="44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302" name="Group 135"/>
            <p:cNvGrpSpPr>
              <a:grpSpLocks/>
            </p:cNvGrpSpPr>
            <p:nvPr/>
          </p:nvGrpSpPr>
          <p:grpSpPr bwMode="auto">
            <a:xfrm>
              <a:off x="4421" y="895"/>
              <a:ext cx="140" cy="179"/>
              <a:chOff x="4421" y="895"/>
              <a:chExt cx="140" cy="179"/>
            </a:xfrm>
          </p:grpSpPr>
          <p:sp>
            <p:nvSpPr>
              <p:cNvPr id="5307" name="Line 132"/>
              <p:cNvSpPr>
                <a:spLocks noChangeShapeType="1"/>
              </p:cNvSpPr>
              <p:nvPr/>
            </p:nvSpPr>
            <p:spPr bwMode="auto">
              <a:xfrm flipV="1">
                <a:off x="4510" y="895"/>
                <a:ext cx="51" cy="9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08" name="Line 133"/>
              <p:cNvSpPr>
                <a:spLocks noChangeShapeType="1"/>
              </p:cNvSpPr>
              <p:nvPr/>
            </p:nvSpPr>
            <p:spPr bwMode="auto">
              <a:xfrm>
                <a:off x="4421" y="985"/>
                <a:ext cx="8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09" name="Line 134"/>
              <p:cNvSpPr>
                <a:spLocks noChangeShapeType="1"/>
              </p:cNvSpPr>
              <p:nvPr/>
            </p:nvSpPr>
            <p:spPr bwMode="auto">
              <a:xfrm>
                <a:off x="4510" y="985"/>
                <a:ext cx="45" cy="8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303" name="Group 139"/>
            <p:cNvGrpSpPr>
              <a:grpSpLocks/>
            </p:cNvGrpSpPr>
            <p:nvPr/>
          </p:nvGrpSpPr>
          <p:grpSpPr bwMode="auto">
            <a:xfrm>
              <a:off x="4695" y="704"/>
              <a:ext cx="141" cy="179"/>
              <a:chOff x="4695" y="704"/>
              <a:chExt cx="141" cy="179"/>
            </a:xfrm>
          </p:grpSpPr>
          <p:sp>
            <p:nvSpPr>
              <p:cNvPr id="5304" name="Line 136"/>
              <p:cNvSpPr>
                <a:spLocks noChangeShapeType="1"/>
              </p:cNvSpPr>
              <p:nvPr/>
            </p:nvSpPr>
            <p:spPr bwMode="auto">
              <a:xfrm flipV="1">
                <a:off x="4785" y="704"/>
                <a:ext cx="51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05" name="Line 137"/>
              <p:cNvSpPr>
                <a:spLocks noChangeShapeType="1"/>
              </p:cNvSpPr>
              <p:nvPr/>
            </p:nvSpPr>
            <p:spPr bwMode="auto">
              <a:xfrm>
                <a:off x="4695" y="793"/>
                <a:ext cx="9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06" name="Line 138"/>
              <p:cNvSpPr>
                <a:spLocks noChangeShapeType="1"/>
              </p:cNvSpPr>
              <p:nvPr/>
            </p:nvSpPr>
            <p:spPr bwMode="auto">
              <a:xfrm>
                <a:off x="4785" y="800"/>
                <a:ext cx="44" cy="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0" name="Group 141"/>
          <p:cNvGrpSpPr>
            <a:grpSpLocks noChangeAspect="1"/>
          </p:cNvGrpSpPr>
          <p:nvPr/>
        </p:nvGrpSpPr>
        <p:grpSpPr bwMode="auto">
          <a:xfrm>
            <a:off x="6134100" y="4038600"/>
            <a:ext cx="1828800" cy="1522413"/>
            <a:chOff x="3864" y="2544"/>
            <a:chExt cx="1152" cy="959"/>
          </a:xfrm>
        </p:grpSpPr>
        <p:sp>
          <p:nvSpPr>
            <p:cNvPr id="5143" name="AutoShape 140"/>
            <p:cNvSpPr>
              <a:spLocks noChangeAspect="1" noChangeArrowheads="1" noTextEdit="1"/>
            </p:cNvSpPr>
            <p:nvPr/>
          </p:nvSpPr>
          <p:spPr bwMode="auto">
            <a:xfrm>
              <a:off x="3864" y="2544"/>
              <a:ext cx="1152" cy="9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Oval 142"/>
            <p:cNvSpPr>
              <a:spLocks noChangeArrowheads="1"/>
            </p:cNvSpPr>
            <p:nvPr/>
          </p:nvSpPr>
          <p:spPr bwMode="auto">
            <a:xfrm>
              <a:off x="3970" y="3287"/>
              <a:ext cx="27" cy="27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45" name="Oval 143"/>
            <p:cNvSpPr>
              <a:spLocks noChangeArrowheads="1"/>
            </p:cNvSpPr>
            <p:nvPr/>
          </p:nvSpPr>
          <p:spPr bwMode="auto">
            <a:xfrm>
              <a:off x="3976" y="3171"/>
              <a:ext cx="59" cy="59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46" name="Oval 144"/>
            <p:cNvSpPr>
              <a:spLocks noChangeArrowheads="1"/>
            </p:cNvSpPr>
            <p:nvPr/>
          </p:nvSpPr>
          <p:spPr bwMode="auto">
            <a:xfrm>
              <a:off x="4034" y="3332"/>
              <a:ext cx="59" cy="59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47" name="Oval 145"/>
            <p:cNvSpPr>
              <a:spLocks noChangeArrowheads="1"/>
            </p:cNvSpPr>
            <p:nvPr/>
          </p:nvSpPr>
          <p:spPr bwMode="auto">
            <a:xfrm>
              <a:off x="3870" y="3316"/>
              <a:ext cx="58" cy="58"/>
            </a:xfrm>
            <a:prstGeom prst="ellipse">
              <a:avLst/>
            </a:pr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48" name="Oval 146"/>
            <p:cNvSpPr>
              <a:spLocks noChangeArrowheads="1"/>
            </p:cNvSpPr>
            <p:nvPr/>
          </p:nvSpPr>
          <p:spPr bwMode="auto">
            <a:xfrm>
              <a:off x="4253" y="3300"/>
              <a:ext cx="27" cy="27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49" name="Oval 147"/>
            <p:cNvSpPr>
              <a:spLocks noChangeArrowheads="1"/>
            </p:cNvSpPr>
            <p:nvPr/>
          </p:nvSpPr>
          <p:spPr bwMode="auto">
            <a:xfrm>
              <a:off x="4259" y="3171"/>
              <a:ext cx="66" cy="66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50" name="Oval 148"/>
            <p:cNvSpPr>
              <a:spLocks noChangeArrowheads="1"/>
            </p:cNvSpPr>
            <p:nvPr/>
          </p:nvSpPr>
          <p:spPr bwMode="auto">
            <a:xfrm>
              <a:off x="4304" y="3345"/>
              <a:ext cx="59" cy="65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51" name="Oval 149"/>
            <p:cNvSpPr>
              <a:spLocks noChangeArrowheads="1"/>
            </p:cNvSpPr>
            <p:nvPr/>
          </p:nvSpPr>
          <p:spPr bwMode="auto">
            <a:xfrm>
              <a:off x="4150" y="3306"/>
              <a:ext cx="65" cy="59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52" name="Oval 150"/>
            <p:cNvSpPr>
              <a:spLocks noChangeArrowheads="1"/>
            </p:cNvSpPr>
            <p:nvPr/>
          </p:nvSpPr>
          <p:spPr bwMode="auto">
            <a:xfrm>
              <a:off x="4420" y="3177"/>
              <a:ext cx="59" cy="60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53" name="Oval 151"/>
            <p:cNvSpPr>
              <a:spLocks noChangeArrowheads="1"/>
            </p:cNvSpPr>
            <p:nvPr/>
          </p:nvSpPr>
          <p:spPr bwMode="auto">
            <a:xfrm>
              <a:off x="4574" y="3216"/>
              <a:ext cx="60" cy="59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54" name="Oval 152"/>
            <p:cNvSpPr>
              <a:spLocks noChangeArrowheads="1"/>
            </p:cNvSpPr>
            <p:nvPr/>
          </p:nvSpPr>
          <p:spPr bwMode="auto">
            <a:xfrm>
              <a:off x="3879" y="3023"/>
              <a:ext cx="66" cy="66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55" name="Oval 153"/>
            <p:cNvSpPr>
              <a:spLocks noChangeArrowheads="1"/>
            </p:cNvSpPr>
            <p:nvPr/>
          </p:nvSpPr>
          <p:spPr bwMode="auto">
            <a:xfrm>
              <a:off x="4047" y="3016"/>
              <a:ext cx="59" cy="60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56" name="Oval 154"/>
            <p:cNvSpPr>
              <a:spLocks noChangeArrowheads="1"/>
            </p:cNvSpPr>
            <p:nvPr/>
          </p:nvSpPr>
          <p:spPr bwMode="auto">
            <a:xfrm>
              <a:off x="4201" y="2946"/>
              <a:ext cx="59" cy="65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57" name="Oval 155"/>
            <p:cNvSpPr>
              <a:spLocks noChangeArrowheads="1"/>
            </p:cNvSpPr>
            <p:nvPr/>
          </p:nvSpPr>
          <p:spPr bwMode="auto">
            <a:xfrm>
              <a:off x="4085" y="2830"/>
              <a:ext cx="60" cy="65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58" name="Oval 156"/>
            <p:cNvSpPr>
              <a:spLocks noChangeArrowheads="1"/>
            </p:cNvSpPr>
            <p:nvPr/>
          </p:nvSpPr>
          <p:spPr bwMode="auto">
            <a:xfrm>
              <a:off x="3937" y="2759"/>
              <a:ext cx="60" cy="59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59" name="Oval 157"/>
            <p:cNvSpPr>
              <a:spLocks noChangeArrowheads="1"/>
            </p:cNvSpPr>
            <p:nvPr/>
          </p:nvSpPr>
          <p:spPr bwMode="auto">
            <a:xfrm>
              <a:off x="4073" y="2650"/>
              <a:ext cx="59" cy="65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60" name="Oval 158"/>
            <p:cNvSpPr>
              <a:spLocks noChangeArrowheads="1"/>
            </p:cNvSpPr>
            <p:nvPr/>
          </p:nvSpPr>
          <p:spPr bwMode="auto">
            <a:xfrm>
              <a:off x="4381" y="2675"/>
              <a:ext cx="60" cy="60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61" name="Oval 159"/>
            <p:cNvSpPr>
              <a:spLocks noChangeArrowheads="1"/>
            </p:cNvSpPr>
            <p:nvPr/>
          </p:nvSpPr>
          <p:spPr bwMode="auto">
            <a:xfrm>
              <a:off x="4324" y="2843"/>
              <a:ext cx="65" cy="59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62" name="Oval 160"/>
            <p:cNvSpPr>
              <a:spLocks noChangeArrowheads="1"/>
            </p:cNvSpPr>
            <p:nvPr/>
          </p:nvSpPr>
          <p:spPr bwMode="auto">
            <a:xfrm>
              <a:off x="4349" y="3023"/>
              <a:ext cx="59" cy="66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63" name="Oval 161"/>
            <p:cNvSpPr>
              <a:spLocks noChangeArrowheads="1"/>
            </p:cNvSpPr>
            <p:nvPr/>
          </p:nvSpPr>
          <p:spPr bwMode="auto">
            <a:xfrm>
              <a:off x="4465" y="3345"/>
              <a:ext cx="59" cy="59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64" name="Oval 162"/>
            <p:cNvSpPr>
              <a:spLocks noChangeArrowheads="1"/>
            </p:cNvSpPr>
            <p:nvPr/>
          </p:nvSpPr>
          <p:spPr bwMode="auto">
            <a:xfrm>
              <a:off x="4729" y="3409"/>
              <a:ext cx="66" cy="66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65" name="Oval 163"/>
            <p:cNvSpPr>
              <a:spLocks noChangeArrowheads="1"/>
            </p:cNvSpPr>
            <p:nvPr/>
          </p:nvSpPr>
          <p:spPr bwMode="auto">
            <a:xfrm>
              <a:off x="4877" y="3332"/>
              <a:ext cx="59" cy="59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66" name="Oval 164"/>
            <p:cNvSpPr>
              <a:spLocks noChangeArrowheads="1"/>
            </p:cNvSpPr>
            <p:nvPr/>
          </p:nvSpPr>
          <p:spPr bwMode="auto">
            <a:xfrm>
              <a:off x="4735" y="3229"/>
              <a:ext cx="66" cy="59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67" name="Oval 165"/>
            <p:cNvSpPr>
              <a:spLocks noChangeArrowheads="1"/>
            </p:cNvSpPr>
            <p:nvPr/>
          </p:nvSpPr>
          <p:spPr bwMode="auto">
            <a:xfrm>
              <a:off x="4665" y="3081"/>
              <a:ext cx="65" cy="65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68" name="Oval 166"/>
            <p:cNvSpPr>
              <a:spLocks noChangeArrowheads="1"/>
            </p:cNvSpPr>
            <p:nvPr/>
          </p:nvSpPr>
          <p:spPr bwMode="auto">
            <a:xfrm>
              <a:off x="4774" y="2952"/>
              <a:ext cx="59" cy="59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69" name="Oval 167"/>
            <p:cNvSpPr>
              <a:spLocks noChangeArrowheads="1"/>
            </p:cNvSpPr>
            <p:nvPr/>
          </p:nvSpPr>
          <p:spPr bwMode="auto">
            <a:xfrm>
              <a:off x="4928" y="2881"/>
              <a:ext cx="60" cy="66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70" name="Oval 168"/>
            <p:cNvSpPr>
              <a:spLocks noChangeArrowheads="1"/>
            </p:cNvSpPr>
            <p:nvPr/>
          </p:nvSpPr>
          <p:spPr bwMode="auto">
            <a:xfrm>
              <a:off x="4800" y="2778"/>
              <a:ext cx="65" cy="66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71" name="Oval 169"/>
            <p:cNvSpPr>
              <a:spLocks noChangeArrowheads="1"/>
            </p:cNvSpPr>
            <p:nvPr/>
          </p:nvSpPr>
          <p:spPr bwMode="auto">
            <a:xfrm>
              <a:off x="4620" y="2913"/>
              <a:ext cx="65" cy="66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72" name="Oval 170"/>
            <p:cNvSpPr>
              <a:spLocks noChangeArrowheads="1"/>
            </p:cNvSpPr>
            <p:nvPr/>
          </p:nvSpPr>
          <p:spPr bwMode="auto">
            <a:xfrm>
              <a:off x="4484" y="2810"/>
              <a:ext cx="66" cy="66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73" name="Oval 171"/>
            <p:cNvSpPr>
              <a:spLocks noChangeArrowheads="1"/>
            </p:cNvSpPr>
            <p:nvPr/>
          </p:nvSpPr>
          <p:spPr bwMode="auto">
            <a:xfrm>
              <a:off x="4626" y="2727"/>
              <a:ext cx="59" cy="65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74" name="Oval 172"/>
            <p:cNvSpPr>
              <a:spLocks noChangeArrowheads="1"/>
            </p:cNvSpPr>
            <p:nvPr/>
          </p:nvSpPr>
          <p:spPr bwMode="auto">
            <a:xfrm>
              <a:off x="4909" y="2643"/>
              <a:ext cx="59" cy="66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75" name="Oval 173"/>
            <p:cNvSpPr>
              <a:spLocks noChangeArrowheads="1"/>
            </p:cNvSpPr>
            <p:nvPr/>
          </p:nvSpPr>
          <p:spPr bwMode="auto">
            <a:xfrm>
              <a:off x="4748" y="2611"/>
              <a:ext cx="59" cy="59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76" name="Oval 174"/>
            <p:cNvSpPr>
              <a:spLocks noChangeArrowheads="1"/>
            </p:cNvSpPr>
            <p:nvPr/>
          </p:nvSpPr>
          <p:spPr bwMode="auto">
            <a:xfrm>
              <a:off x="4600" y="2559"/>
              <a:ext cx="59" cy="60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77" name="Oval 175"/>
            <p:cNvSpPr>
              <a:spLocks noChangeArrowheads="1"/>
            </p:cNvSpPr>
            <p:nvPr/>
          </p:nvSpPr>
          <p:spPr bwMode="auto">
            <a:xfrm>
              <a:off x="4356" y="3145"/>
              <a:ext cx="27" cy="27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78" name="Oval 176"/>
            <p:cNvSpPr>
              <a:spLocks noChangeArrowheads="1"/>
            </p:cNvSpPr>
            <p:nvPr/>
          </p:nvSpPr>
          <p:spPr bwMode="auto">
            <a:xfrm>
              <a:off x="4497" y="3261"/>
              <a:ext cx="34" cy="27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79" name="Oval 177"/>
            <p:cNvSpPr>
              <a:spLocks noChangeArrowheads="1"/>
            </p:cNvSpPr>
            <p:nvPr/>
          </p:nvSpPr>
          <p:spPr bwMode="auto">
            <a:xfrm>
              <a:off x="4793" y="3345"/>
              <a:ext cx="27" cy="27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80" name="Oval 178"/>
            <p:cNvSpPr>
              <a:spLocks noChangeArrowheads="1"/>
            </p:cNvSpPr>
            <p:nvPr/>
          </p:nvSpPr>
          <p:spPr bwMode="auto">
            <a:xfrm>
              <a:off x="4671" y="3190"/>
              <a:ext cx="34" cy="34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81" name="Oval 179"/>
            <p:cNvSpPr>
              <a:spLocks noChangeArrowheads="1"/>
            </p:cNvSpPr>
            <p:nvPr/>
          </p:nvSpPr>
          <p:spPr bwMode="auto">
            <a:xfrm>
              <a:off x="4697" y="3004"/>
              <a:ext cx="33" cy="33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82" name="Oval 180"/>
            <p:cNvSpPr>
              <a:spLocks noChangeArrowheads="1"/>
            </p:cNvSpPr>
            <p:nvPr/>
          </p:nvSpPr>
          <p:spPr bwMode="auto">
            <a:xfrm>
              <a:off x="4851" y="2888"/>
              <a:ext cx="27" cy="27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83" name="Oval 181"/>
            <p:cNvSpPr>
              <a:spLocks noChangeArrowheads="1"/>
            </p:cNvSpPr>
            <p:nvPr/>
          </p:nvSpPr>
          <p:spPr bwMode="auto">
            <a:xfrm>
              <a:off x="4832" y="2701"/>
              <a:ext cx="27" cy="27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84" name="Oval 182"/>
            <p:cNvSpPr>
              <a:spLocks noChangeArrowheads="1"/>
            </p:cNvSpPr>
            <p:nvPr/>
          </p:nvSpPr>
          <p:spPr bwMode="auto">
            <a:xfrm>
              <a:off x="4677" y="2656"/>
              <a:ext cx="28" cy="27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85" name="Oval 183"/>
            <p:cNvSpPr>
              <a:spLocks noChangeArrowheads="1"/>
            </p:cNvSpPr>
            <p:nvPr/>
          </p:nvSpPr>
          <p:spPr bwMode="auto">
            <a:xfrm>
              <a:off x="4594" y="2836"/>
              <a:ext cx="27" cy="27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86" name="Oval 184"/>
            <p:cNvSpPr>
              <a:spLocks noChangeArrowheads="1"/>
            </p:cNvSpPr>
            <p:nvPr/>
          </p:nvSpPr>
          <p:spPr bwMode="auto">
            <a:xfrm>
              <a:off x="4414" y="2798"/>
              <a:ext cx="27" cy="27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87" name="Oval 185"/>
            <p:cNvSpPr>
              <a:spLocks noChangeArrowheads="1"/>
            </p:cNvSpPr>
            <p:nvPr/>
          </p:nvSpPr>
          <p:spPr bwMode="auto">
            <a:xfrm>
              <a:off x="4304" y="2965"/>
              <a:ext cx="27" cy="27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88" name="Oval 186"/>
            <p:cNvSpPr>
              <a:spLocks noChangeArrowheads="1"/>
            </p:cNvSpPr>
            <p:nvPr/>
          </p:nvSpPr>
          <p:spPr bwMode="auto">
            <a:xfrm>
              <a:off x="4118" y="2946"/>
              <a:ext cx="27" cy="33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89" name="Oval 187"/>
            <p:cNvSpPr>
              <a:spLocks noChangeArrowheads="1"/>
            </p:cNvSpPr>
            <p:nvPr/>
          </p:nvSpPr>
          <p:spPr bwMode="auto">
            <a:xfrm>
              <a:off x="4047" y="2765"/>
              <a:ext cx="27" cy="34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90" name="Oval 188"/>
            <p:cNvSpPr>
              <a:spLocks noChangeArrowheads="1"/>
            </p:cNvSpPr>
            <p:nvPr/>
          </p:nvSpPr>
          <p:spPr bwMode="auto">
            <a:xfrm>
              <a:off x="3976" y="3081"/>
              <a:ext cx="33" cy="27"/>
            </a:xfrm>
            <a:prstGeom prst="ellipse">
              <a:avLst/>
            </a:prstGeom>
            <a:solidFill>
              <a:srgbClr val="000099"/>
            </a:solidFill>
            <a:ln w="30163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91" name="Freeform 189"/>
            <p:cNvSpPr>
              <a:spLocks/>
            </p:cNvSpPr>
            <p:nvPr/>
          </p:nvSpPr>
          <p:spPr bwMode="auto">
            <a:xfrm>
              <a:off x="3890" y="2673"/>
              <a:ext cx="244" cy="663"/>
            </a:xfrm>
            <a:custGeom>
              <a:avLst/>
              <a:gdLst>
                <a:gd name="T0" fmla="*/ 212 w 244"/>
                <a:gd name="T1" fmla="*/ 0 h 663"/>
                <a:gd name="T2" fmla="*/ 167 w 244"/>
                <a:gd name="T3" fmla="*/ 103 h 663"/>
                <a:gd name="T4" fmla="*/ 219 w 244"/>
                <a:gd name="T5" fmla="*/ 186 h 663"/>
                <a:gd name="T6" fmla="*/ 244 w 244"/>
                <a:gd name="T7" fmla="*/ 289 h 663"/>
                <a:gd name="T8" fmla="*/ 186 w 244"/>
                <a:gd name="T9" fmla="*/ 367 h 663"/>
                <a:gd name="T10" fmla="*/ 96 w 244"/>
                <a:gd name="T11" fmla="*/ 425 h 663"/>
                <a:gd name="T12" fmla="*/ 109 w 244"/>
                <a:gd name="T13" fmla="*/ 527 h 663"/>
                <a:gd name="T14" fmla="*/ 96 w 244"/>
                <a:gd name="T15" fmla="*/ 624 h 663"/>
                <a:gd name="T16" fmla="*/ 0 w 244"/>
                <a:gd name="T17" fmla="*/ 663 h 6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4"/>
                <a:gd name="T28" fmla="*/ 0 h 663"/>
                <a:gd name="T29" fmla="*/ 244 w 244"/>
                <a:gd name="T30" fmla="*/ 663 h 6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4" h="663">
                  <a:moveTo>
                    <a:pt x="212" y="0"/>
                  </a:moveTo>
                  <a:lnTo>
                    <a:pt x="167" y="103"/>
                  </a:lnTo>
                  <a:lnTo>
                    <a:pt x="219" y="186"/>
                  </a:lnTo>
                  <a:lnTo>
                    <a:pt x="244" y="289"/>
                  </a:lnTo>
                  <a:lnTo>
                    <a:pt x="186" y="367"/>
                  </a:lnTo>
                  <a:lnTo>
                    <a:pt x="96" y="425"/>
                  </a:lnTo>
                  <a:lnTo>
                    <a:pt x="109" y="527"/>
                  </a:lnTo>
                  <a:lnTo>
                    <a:pt x="96" y="624"/>
                  </a:lnTo>
                  <a:lnTo>
                    <a:pt x="0" y="66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2" name="Freeform 190"/>
            <p:cNvSpPr>
              <a:spLocks/>
            </p:cNvSpPr>
            <p:nvPr/>
          </p:nvSpPr>
          <p:spPr bwMode="auto">
            <a:xfrm>
              <a:off x="3896" y="2679"/>
              <a:ext cx="238" cy="657"/>
            </a:xfrm>
            <a:custGeom>
              <a:avLst/>
              <a:gdLst>
                <a:gd name="T0" fmla="*/ 206 w 238"/>
                <a:gd name="T1" fmla="*/ 0 h 657"/>
                <a:gd name="T2" fmla="*/ 161 w 238"/>
                <a:gd name="T3" fmla="*/ 97 h 657"/>
                <a:gd name="T4" fmla="*/ 219 w 238"/>
                <a:gd name="T5" fmla="*/ 180 h 657"/>
                <a:gd name="T6" fmla="*/ 238 w 238"/>
                <a:gd name="T7" fmla="*/ 283 h 657"/>
                <a:gd name="T8" fmla="*/ 180 w 238"/>
                <a:gd name="T9" fmla="*/ 361 h 657"/>
                <a:gd name="T10" fmla="*/ 97 w 238"/>
                <a:gd name="T11" fmla="*/ 419 h 657"/>
                <a:gd name="T12" fmla="*/ 103 w 238"/>
                <a:gd name="T13" fmla="*/ 521 h 657"/>
                <a:gd name="T14" fmla="*/ 90 w 238"/>
                <a:gd name="T15" fmla="*/ 618 h 657"/>
                <a:gd name="T16" fmla="*/ 0 w 238"/>
                <a:gd name="T17" fmla="*/ 657 h 6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38"/>
                <a:gd name="T28" fmla="*/ 0 h 657"/>
                <a:gd name="T29" fmla="*/ 238 w 238"/>
                <a:gd name="T30" fmla="*/ 657 h 65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38" h="657">
                  <a:moveTo>
                    <a:pt x="206" y="0"/>
                  </a:moveTo>
                  <a:lnTo>
                    <a:pt x="161" y="97"/>
                  </a:lnTo>
                  <a:lnTo>
                    <a:pt x="219" y="180"/>
                  </a:lnTo>
                  <a:lnTo>
                    <a:pt x="238" y="283"/>
                  </a:lnTo>
                  <a:lnTo>
                    <a:pt x="180" y="361"/>
                  </a:lnTo>
                  <a:lnTo>
                    <a:pt x="97" y="419"/>
                  </a:lnTo>
                  <a:lnTo>
                    <a:pt x="103" y="521"/>
                  </a:lnTo>
                  <a:lnTo>
                    <a:pt x="90" y="618"/>
                  </a:lnTo>
                  <a:lnTo>
                    <a:pt x="0" y="657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3" name="Line 191"/>
            <p:cNvSpPr>
              <a:spLocks noChangeShapeType="1"/>
            </p:cNvSpPr>
            <p:nvPr/>
          </p:nvSpPr>
          <p:spPr bwMode="auto">
            <a:xfrm flipV="1">
              <a:off x="3961" y="2776"/>
              <a:ext cx="96" cy="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4" name="Line 192"/>
            <p:cNvSpPr>
              <a:spLocks noChangeShapeType="1"/>
            </p:cNvSpPr>
            <p:nvPr/>
          </p:nvSpPr>
          <p:spPr bwMode="auto">
            <a:xfrm>
              <a:off x="3909" y="3046"/>
              <a:ext cx="77" cy="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5" name="Line 193"/>
            <p:cNvSpPr>
              <a:spLocks noChangeShapeType="1"/>
            </p:cNvSpPr>
            <p:nvPr/>
          </p:nvSpPr>
          <p:spPr bwMode="auto">
            <a:xfrm>
              <a:off x="3980" y="3297"/>
              <a:ext cx="84" cy="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6" name="Line 194"/>
            <p:cNvSpPr>
              <a:spLocks noChangeShapeType="1"/>
            </p:cNvSpPr>
            <p:nvPr/>
          </p:nvSpPr>
          <p:spPr bwMode="auto">
            <a:xfrm flipV="1">
              <a:off x="4173" y="3310"/>
              <a:ext cx="90" cy="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7" name="Line 195"/>
            <p:cNvSpPr>
              <a:spLocks noChangeShapeType="1"/>
            </p:cNvSpPr>
            <p:nvPr/>
          </p:nvSpPr>
          <p:spPr bwMode="auto">
            <a:xfrm>
              <a:off x="4263" y="3310"/>
              <a:ext cx="71" cy="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8" name="Line 196"/>
            <p:cNvSpPr>
              <a:spLocks noChangeShapeType="1"/>
            </p:cNvSpPr>
            <p:nvPr/>
          </p:nvSpPr>
          <p:spPr bwMode="auto">
            <a:xfrm flipV="1">
              <a:off x="4263" y="3200"/>
              <a:ext cx="26" cy="1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9" name="Line 197"/>
            <p:cNvSpPr>
              <a:spLocks noChangeShapeType="1"/>
            </p:cNvSpPr>
            <p:nvPr/>
          </p:nvSpPr>
          <p:spPr bwMode="auto">
            <a:xfrm flipV="1">
              <a:off x="4289" y="3155"/>
              <a:ext cx="77" cy="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0" name="Line 198"/>
            <p:cNvSpPr>
              <a:spLocks noChangeShapeType="1"/>
            </p:cNvSpPr>
            <p:nvPr/>
          </p:nvSpPr>
          <p:spPr bwMode="auto">
            <a:xfrm>
              <a:off x="4366" y="3155"/>
              <a:ext cx="84" cy="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1" name="Line 199"/>
            <p:cNvSpPr>
              <a:spLocks noChangeShapeType="1"/>
            </p:cNvSpPr>
            <p:nvPr/>
          </p:nvSpPr>
          <p:spPr bwMode="auto">
            <a:xfrm>
              <a:off x="4450" y="3207"/>
              <a:ext cx="64" cy="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2" name="Line 200"/>
            <p:cNvSpPr>
              <a:spLocks noChangeShapeType="1"/>
            </p:cNvSpPr>
            <p:nvPr/>
          </p:nvSpPr>
          <p:spPr bwMode="auto">
            <a:xfrm flipV="1">
              <a:off x="4495" y="3271"/>
              <a:ext cx="19" cy="1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3" name="Line 201"/>
            <p:cNvSpPr>
              <a:spLocks noChangeShapeType="1"/>
            </p:cNvSpPr>
            <p:nvPr/>
          </p:nvSpPr>
          <p:spPr bwMode="auto">
            <a:xfrm flipV="1">
              <a:off x="4514" y="3246"/>
              <a:ext cx="90" cy="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4" name="Line 202"/>
            <p:cNvSpPr>
              <a:spLocks noChangeShapeType="1"/>
            </p:cNvSpPr>
            <p:nvPr/>
          </p:nvSpPr>
          <p:spPr bwMode="auto">
            <a:xfrm flipV="1">
              <a:off x="4366" y="3059"/>
              <a:ext cx="13" cy="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5" name="Line 203"/>
            <p:cNvSpPr>
              <a:spLocks noChangeShapeType="1"/>
            </p:cNvSpPr>
            <p:nvPr/>
          </p:nvSpPr>
          <p:spPr bwMode="auto">
            <a:xfrm>
              <a:off x="4321" y="2975"/>
              <a:ext cx="58" cy="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6" name="Line 204"/>
            <p:cNvSpPr>
              <a:spLocks noChangeShapeType="1"/>
            </p:cNvSpPr>
            <p:nvPr/>
          </p:nvSpPr>
          <p:spPr bwMode="auto">
            <a:xfrm>
              <a:off x="4231" y="2975"/>
              <a:ext cx="9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7" name="Line 205"/>
            <p:cNvSpPr>
              <a:spLocks noChangeShapeType="1"/>
            </p:cNvSpPr>
            <p:nvPr/>
          </p:nvSpPr>
          <p:spPr bwMode="auto">
            <a:xfrm>
              <a:off x="4134" y="2962"/>
              <a:ext cx="97" cy="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8" name="Line 206"/>
            <p:cNvSpPr>
              <a:spLocks noChangeShapeType="1"/>
            </p:cNvSpPr>
            <p:nvPr/>
          </p:nvSpPr>
          <p:spPr bwMode="auto">
            <a:xfrm flipV="1">
              <a:off x="4321" y="2872"/>
              <a:ext cx="32" cy="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9" name="Line 207"/>
            <p:cNvSpPr>
              <a:spLocks noChangeShapeType="1"/>
            </p:cNvSpPr>
            <p:nvPr/>
          </p:nvSpPr>
          <p:spPr bwMode="auto">
            <a:xfrm flipV="1">
              <a:off x="4353" y="2808"/>
              <a:ext cx="71" cy="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0" name="Line 208"/>
            <p:cNvSpPr>
              <a:spLocks noChangeShapeType="1"/>
            </p:cNvSpPr>
            <p:nvPr/>
          </p:nvSpPr>
          <p:spPr bwMode="auto">
            <a:xfrm>
              <a:off x="4405" y="2705"/>
              <a:ext cx="19" cy="1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1" name="Line 209"/>
            <p:cNvSpPr>
              <a:spLocks noChangeShapeType="1"/>
            </p:cNvSpPr>
            <p:nvPr/>
          </p:nvSpPr>
          <p:spPr bwMode="auto">
            <a:xfrm>
              <a:off x="4424" y="2808"/>
              <a:ext cx="90" cy="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2" name="Line 210"/>
            <p:cNvSpPr>
              <a:spLocks noChangeShapeType="1"/>
            </p:cNvSpPr>
            <p:nvPr/>
          </p:nvSpPr>
          <p:spPr bwMode="auto">
            <a:xfrm>
              <a:off x="4514" y="2840"/>
              <a:ext cx="90" cy="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3" name="Line 211"/>
            <p:cNvSpPr>
              <a:spLocks noChangeShapeType="1"/>
            </p:cNvSpPr>
            <p:nvPr/>
          </p:nvSpPr>
          <p:spPr bwMode="auto">
            <a:xfrm flipV="1">
              <a:off x="4604" y="2756"/>
              <a:ext cx="52" cy="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4" name="Line 212"/>
            <p:cNvSpPr>
              <a:spLocks noChangeShapeType="1"/>
            </p:cNvSpPr>
            <p:nvPr/>
          </p:nvSpPr>
          <p:spPr bwMode="auto">
            <a:xfrm flipV="1">
              <a:off x="4656" y="2666"/>
              <a:ext cx="32" cy="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5" name="Line 213"/>
            <p:cNvSpPr>
              <a:spLocks noChangeShapeType="1"/>
            </p:cNvSpPr>
            <p:nvPr/>
          </p:nvSpPr>
          <p:spPr bwMode="auto">
            <a:xfrm>
              <a:off x="4623" y="2583"/>
              <a:ext cx="65" cy="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6" name="Line 214"/>
            <p:cNvSpPr>
              <a:spLocks noChangeShapeType="1"/>
            </p:cNvSpPr>
            <p:nvPr/>
          </p:nvSpPr>
          <p:spPr bwMode="auto">
            <a:xfrm flipV="1">
              <a:off x="4688" y="2641"/>
              <a:ext cx="90" cy="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7" name="Line 215"/>
            <p:cNvSpPr>
              <a:spLocks noChangeShapeType="1"/>
            </p:cNvSpPr>
            <p:nvPr/>
          </p:nvSpPr>
          <p:spPr bwMode="auto">
            <a:xfrm>
              <a:off x="4778" y="2641"/>
              <a:ext cx="71" cy="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8" name="Line 216"/>
            <p:cNvSpPr>
              <a:spLocks noChangeShapeType="1"/>
            </p:cNvSpPr>
            <p:nvPr/>
          </p:nvSpPr>
          <p:spPr bwMode="auto">
            <a:xfrm flipV="1">
              <a:off x="4829" y="2711"/>
              <a:ext cx="20" cy="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9" name="Line 217"/>
            <p:cNvSpPr>
              <a:spLocks noChangeShapeType="1"/>
            </p:cNvSpPr>
            <p:nvPr/>
          </p:nvSpPr>
          <p:spPr bwMode="auto">
            <a:xfrm>
              <a:off x="4829" y="2808"/>
              <a:ext cx="33" cy="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0" name="Line 218"/>
            <p:cNvSpPr>
              <a:spLocks noChangeShapeType="1"/>
            </p:cNvSpPr>
            <p:nvPr/>
          </p:nvSpPr>
          <p:spPr bwMode="auto">
            <a:xfrm flipV="1">
              <a:off x="4804" y="2898"/>
              <a:ext cx="58" cy="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1" name="Line 219"/>
            <p:cNvSpPr>
              <a:spLocks noChangeShapeType="1"/>
            </p:cNvSpPr>
            <p:nvPr/>
          </p:nvSpPr>
          <p:spPr bwMode="auto">
            <a:xfrm flipV="1">
              <a:off x="4707" y="2982"/>
              <a:ext cx="97" cy="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2" name="Line 220"/>
            <p:cNvSpPr>
              <a:spLocks noChangeShapeType="1"/>
            </p:cNvSpPr>
            <p:nvPr/>
          </p:nvSpPr>
          <p:spPr bwMode="auto">
            <a:xfrm>
              <a:off x="4649" y="2943"/>
              <a:ext cx="58" cy="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" name="Line 221"/>
            <p:cNvSpPr>
              <a:spLocks noChangeShapeType="1"/>
            </p:cNvSpPr>
            <p:nvPr/>
          </p:nvSpPr>
          <p:spPr bwMode="auto">
            <a:xfrm>
              <a:off x="4604" y="2847"/>
              <a:ext cx="45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" name="Line 222"/>
            <p:cNvSpPr>
              <a:spLocks noChangeShapeType="1"/>
            </p:cNvSpPr>
            <p:nvPr/>
          </p:nvSpPr>
          <p:spPr bwMode="auto">
            <a:xfrm flipV="1">
              <a:off x="4694" y="3020"/>
              <a:ext cx="13" cy="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" name="Line 223"/>
            <p:cNvSpPr>
              <a:spLocks noChangeShapeType="1"/>
            </p:cNvSpPr>
            <p:nvPr/>
          </p:nvSpPr>
          <p:spPr bwMode="auto">
            <a:xfrm flipV="1">
              <a:off x="4681" y="3110"/>
              <a:ext cx="13" cy="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" name="Line 224"/>
            <p:cNvSpPr>
              <a:spLocks noChangeShapeType="1"/>
            </p:cNvSpPr>
            <p:nvPr/>
          </p:nvSpPr>
          <p:spPr bwMode="auto">
            <a:xfrm flipV="1">
              <a:off x="4604" y="3207"/>
              <a:ext cx="77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7" name="Line 225"/>
            <p:cNvSpPr>
              <a:spLocks noChangeShapeType="1"/>
            </p:cNvSpPr>
            <p:nvPr/>
          </p:nvSpPr>
          <p:spPr bwMode="auto">
            <a:xfrm>
              <a:off x="4681" y="3207"/>
              <a:ext cx="84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8" name="Line 226"/>
            <p:cNvSpPr>
              <a:spLocks noChangeShapeType="1"/>
            </p:cNvSpPr>
            <p:nvPr/>
          </p:nvSpPr>
          <p:spPr bwMode="auto">
            <a:xfrm>
              <a:off x="4765" y="3258"/>
              <a:ext cx="39" cy="1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9" name="Line 227"/>
            <p:cNvSpPr>
              <a:spLocks noChangeShapeType="1"/>
            </p:cNvSpPr>
            <p:nvPr/>
          </p:nvSpPr>
          <p:spPr bwMode="auto">
            <a:xfrm>
              <a:off x="4804" y="3361"/>
              <a:ext cx="10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0" name="Line 228"/>
            <p:cNvSpPr>
              <a:spLocks noChangeShapeType="1"/>
            </p:cNvSpPr>
            <p:nvPr/>
          </p:nvSpPr>
          <p:spPr bwMode="auto">
            <a:xfrm flipV="1">
              <a:off x="4759" y="3361"/>
              <a:ext cx="45" cy="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1" name="Line 229"/>
            <p:cNvSpPr>
              <a:spLocks noChangeShapeType="1"/>
            </p:cNvSpPr>
            <p:nvPr/>
          </p:nvSpPr>
          <p:spPr bwMode="auto">
            <a:xfrm>
              <a:off x="4862" y="2898"/>
              <a:ext cx="96" cy="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2" name="Line 230"/>
            <p:cNvSpPr>
              <a:spLocks noChangeShapeType="1"/>
            </p:cNvSpPr>
            <p:nvPr/>
          </p:nvSpPr>
          <p:spPr bwMode="auto">
            <a:xfrm flipV="1">
              <a:off x="4849" y="2673"/>
              <a:ext cx="90" cy="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7" name="Oval 233"/>
          <p:cNvSpPr>
            <a:spLocks noChangeArrowheads="1"/>
          </p:cNvSpPr>
          <p:nvPr/>
        </p:nvSpPr>
        <p:spPr bwMode="auto">
          <a:xfrm>
            <a:off x="5899150" y="3613150"/>
            <a:ext cx="50800" cy="63500"/>
          </a:xfrm>
          <a:prstGeom prst="ellipse">
            <a:avLst/>
          </a:prstGeom>
          <a:solidFill>
            <a:srgbClr val="DD0000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5138" name="Oval 234"/>
          <p:cNvSpPr>
            <a:spLocks noChangeArrowheads="1"/>
          </p:cNvSpPr>
          <p:nvPr/>
        </p:nvSpPr>
        <p:spPr bwMode="auto">
          <a:xfrm>
            <a:off x="6915150" y="3587750"/>
            <a:ext cx="127000" cy="114300"/>
          </a:xfrm>
          <a:prstGeom prst="ellipse">
            <a:avLst/>
          </a:prstGeom>
          <a:solidFill>
            <a:srgbClr val="0000AA"/>
          </a:solidFill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5139" name="Rectangle 235"/>
          <p:cNvSpPr>
            <a:spLocks noChangeArrowheads="1"/>
          </p:cNvSpPr>
          <p:nvPr/>
        </p:nvSpPr>
        <p:spPr bwMode="auto">
          <a:xfrm>
            <a:off x="6032500" y="3441700"/>
            <a:ext cx="3365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2800" b="1">
                <a:solidFill>
                  <a:srgbClr val="FF0000"/>
                </a:solidFill>
              </a:rPr>
              <a:t>Si</a:t>
            </a:r>
            <a:endParaRPr lang="en-US" altLang="en-US" b="1"/>
          </a:p>
        </p:txBody>
      </p:sp>
      <p:sp>
        <p:nvSpPr>
          <p:cNvPr id="5140" name="Rectangle 237"/>
          <p:cNvSpPr>
            <a:spLocks noChangeArrowheads="1"/>
          </p:cNvSpPr>
          <p:nvPr/>
        </p:nvSpPr>
        <p:spPr bwMode="auto">
          <a:xfrm>
            <a:off x="7162800" y="3441700"/>
            <a:ext cx="13049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2800" b="1">
                <a:solidFill>
                  <a:srgbClr val="0000AA"/>
                </a:solidFill>
              </a:rPr>
              <a:t>Oxygen</a:t>
            </a:r>
            <a:endParaRPr lang="en-US" altLang="en-US" b="1"/>
          </a:p>
        </p:txBody>
      </p:sp>
      <p:sp>
        <p:nvSpPr>
          <p:cNvPr id="465136" name="Rectangle 240"/>
          <p:cNvSpPr>
            <a:spLocks noChangeArrowheads="1"/>
          </p:cNvSpPr>
          <p:nvPr/>
        </p:nvSpPr>
        <p:spPr bwMode="auto">
          <a:xfrm>
            <a:off x="447675" y="1835150"/>
            <a:ext cx="1747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>
                <a:solidFill>
                  <a:srgbClr val="4D4D4D"/>
                </a:solidFill>
              </a:rPr>
              <a:t>•  typical of:</a:t>
            </a:r>
          </a:p>
        </p:txBody>
      </p:sp>
      <p:sp>
        <p:nvSpPr>
          <p:cNvPr id="465137" name="Rectangle 241"/>
          <p:cNvSpPr>
            <a:spLocks noChangeArrowheads="1"/>
          </p:cNvSpPr>
          <p:nvPr/>
        </p:nvSpPr>
        <p:spPr bwMode="auto">
          <a:xfrm>
            <a:off x="482600" y="4506913"/>
            <a:ext cx="1882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>
                <a:solidFill>
                  <a:srgbClr val="4D4D4D"/>
                </a:solidFill>
              </a:rPr>
              <a:t>•  occurs for: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4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4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64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64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64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4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4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4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4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6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6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64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898" grpId="0"/>
      <p:bldP spid="464900" grpId="0"/>
      <p:bldP spid="464902" grpId="0"/>
      <p:bldP spid="464903" grpId="0"/>
      <p:bldP spid="464904" grpId="0"/>
      <p:bldP spid="464908" grpId="0"/>
      <p:bldP spid="464909" grpId="0"/>
      <p:bldP spid="464910" grpId="0"/>
      <p:bldP spid="465136" grpId="0"/>
      <p:bldP spid="4651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B85FFD8D-5DE8-49DC-BDDA-15D3B7A8DA5E}" type="slidenum">
              <a:rPr lang="en-US" altLang="en-US" sz="1200" smtClean="0"/>
              <a:pPr/>
              <a:t>6</a:t>
            </a:fld>
            <a:endParaRPr lang="en-US" altLang="en-US" sz="120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>
                <a:cs typeface="Times New Roman" pitchFamily="18" charset="0"/>
              </a:rPr>
              <a:t> Metallic Crystal Structures 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1139825"/>
            <a:ext cx="7772400" cy="4114800"/>
          </a:xfrm>
        </p:spPr>
        <p:txBody>
          <a:bodyPr/>
          <a:lstStyle/>
          <a:p>
            <a:r>
              <a:rPr lang="en-US" altLang="en-US" sz="2800" smtClean="0">
                <a:cs typeface="Times New Roman" pitchFamily="18" charset="0"/>
              </a:rPr>
              <a:t>How can we stack metal atoms to minimize empty space?</a:t>
            </a:r>
          </a:p>
          <a:p>
            <a:pPr>
              <a:buFontTx/>
              <a:buNone/>
            </a:pPr>
            <a:r>
              <a:rPr lang="en-US" altLang="en-US" sz="2800" smtClean="0">
                <a:cs typeface="Times New Roman" pitchFamily="18" charset="0"/>
              </a:rPr>
              <a:t>				2-dimensions</a:t>
            </a:r>
          </a:p>
        </p:txBody>
      </p:sp>
      <p:sp>
        <p:nvSpPr>
          <p:cNvPr id="6149" name="Oval 4"/>
          <p:cNvSpPr>
            <a:spLocks noChangeArrowheads="1"/>
          </p:cNvSpPr>
          <p:nvPr/>
        </p:nvSpPr>
        <p:spPr bwMode="auto">
          <a:xfrm>
            <a:off x="5300663" y="30130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6150" name="Oval 5"/>
          <p:cNvSpPr>
            <a:spLocks noChangeArrowheads="1"/>
          </p:cNvSpPr>
          <p:nvPr/>
        </p:nvSpPr>
        <p:spPr bwMode="auto">
          <a:xfrm>
            <a:off x="5834063" y="30130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6151" name="Oval 6"/>
          <p:cNvSpPr>
            <a:spLocks noChangeArrowheads="1"/>
          </p:cNvSpPr>
          <p:nvPr/>
        </p:nvSpPr>
        <p:spPr bwMode="auto">
          <a:xfrm>
            <a:off x="6367463" y="30130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6152" name="Oval 7"/>
          <p:cNvSpPr>
            <a:spLocks noChangeArrowheads="1"/>
          </p:cNvSpPr>
          <p:nvPr/>
        </p:nvSpPr>
        <p:spPr bwMode="auto">
          <a:xfrm>
            <a:off x="6900863" y="30130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6153" name="Oval 8"/>
          <p:cNvSpPr>
            <a:spLocks noChangeArrowheads="1"/>
          </p:cNvSpPr>
          <p:nvPr/>
        </p:nvSpPr>
        <p:spPr bwMode="auto">
          <a:xfrm>
            <a:off x="5300663" y="35464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6154" name="Oval 9"/>
          <p:cNvSpPr>
            <a:spLocks noChangeArrowheads="1"/>
          </p:cNvSpPr>
          <p:nvPr/>
        </p:nvSpPr>
        <p:spPr bwMode="auto">
          <a:xfrm>
            <a:off x="5834063" y="35464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6155" name="Oval 10"/>
          <p:cNvSpPr>
            <a:spLocks noChangeArrowheads="1"/>
          </p:cNvSpPr>
          <p:nvPr/>
        </p:nvSpPr>
        <p:spPr bwMode="auto">
          <a:xfrm>
            <a:off x="6367463" y="35464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6156" name="Oval 11"/>
          <p:cNvSpPr>
            <a:spLocks noChangeArrowheads="1"/>
          </p:cNvSpPr>
          <p:nvPr/>
        </p:nvSpPr>
        <p:spPr bwMode="auto">
          <a:xfrm>
            <a:off x="6900863" y="35464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6157" name="Oval 12"/>
          <p:cNvSpPr>
            <a:spLocks noChangeArrowheads="1"/>
          </p:cNvSpPr>
          <p:nvPr/>
        </p:nvSpPr>
        <p:spPr bwMode="auto">
          <a:xfrm>
            <a:off x="5300663" y="40798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6158" name="Oval 13"/>
          <p:cNvSpPr>
            <a:spLocks noChangeArrowheads="1"/>
          </p:cNvSpPr>
          <p:nvPr/>
        </p:nvSpPr>
        <p:spPr bwMode="auto">
          <a:xfrm>
            <a:off x="5834063" y="40798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6159" name="Oval 14"/>
          <p:cNvSpPr>
            <a:spLocks noChangeArrowheads="1"/>
          </p:cNvSpPr>
          <p:nvPr/>
        </p:nvSpPr>
        <p:spPr bwMode="auto">
          <a:xfrm>
            <a:off x="6367463" y="40798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6160" name="Oval 15"/>
          <p:cNvSpPr>
            <a:spLocks noChangeArrowheads="1"/>
          </p:cNvSpPr>
          <p:nvPr/>
        </p:nvSpPr>
        <p:spPr bwMode="auto">
          <a:xfrm>
            <a:off x="6900863" y="40798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6161" name="Oval 16"/>
          <p:cNvSpPr>
            <a:spLocks noChangeArrowheads="1"/>
          </p:cNvSpPr>
          <p:nvPr/>
        </p:nvSpPr>
        <p:spPr bwMode="auto">
          <a:xfrm>
            <a:off x="5300663" y="46132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6162" name="Oval 17"/>
          <p:cNvSpPr>
            <a:spLocks noChangeArrowheads="1"/>
          </p:cNvSpPr>
          <p:nvPr/>
        </p:nvSpPr>
        <p:spPr bwMode="auto">
          <a:xfrm>
            <a:off x="5834063" y="46132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6163" name="Oval 18"/>
          <p:cNvSpPr>
            <a:spLocks noChangeArrowheads="1"/>
          </p:cNvSpPr>
          <p:nvPr/>
        </p:nvSpPr>
        <p:spPr bwMode="auto">
          <a:xfrm>
            <a:off x="6367463" y="46132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6164" name="Oval 19"/>
          <p:cNvSpPr>
            <a:spLocks noChangeArrowheads="1"/>
          </p:cNvSpPr>
          <p:nvPr/>
        </p:nvSpPr>
        <p:spPr bwMode="auto">
          <a:xfrm>
            <a:off x="6900863" y="46132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6165" name="Oval 85"/>
          <p:cNvSpPr>
            <a:spLocks noChangeArrowheads="1"/>
          </p:cNvSpPr>
          <p:nvPr/>
        </p:nvSpPr>
        <p:spPr bwMode="auto">
          <a:xfrm>
            <a:off x="3454400" y="38131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6166" name="Oval 86"/>
          <p:cNvSpPr>
            <a:spLocks noChangeArrowheads="1"/>
          </p:cNvSpPr>
          <p:nvPr/>
        </p:nvSpPr>
        <p:spPr bwMode="auto">
          <a:xfrm>
            <a:off x="1841500" y="2843213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6167" name="Oval 87"/>
          <p:cNvSpPr>
            <a:spLocks noChangeArrowheads="1"/>
          </p:cNvSpPr>
          <p:nvPr/>
        </p:nvSpPr>
        <p:spPr bwMode="auto">
          <a:xfrm>
            <a:off x="2374900" y="2843213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6168" name="Oval 88"/>
          <p:cNvSpPr>
            <a:spLocks noChangeArrowheads="1"/>
          </p:cNvSpPr>
          <p:nvPr/>
        </p:nvSpPr>
        <p:spPr bwMode="auto">
          <a:xfrm>
            <a:off x="2908300" y="2843213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6169" name="Oval 89"/>
          <p:cNvSpPr>
            <a:spLocks noChangeArrowheads="1"/>
          </p:cNvSpPr>
          <p:nvPr/>
        </p:nvSpPr>
        <p:spPr bwMode="auto">
          <a:xfrm>
            <a:off x="1568450" y="33305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6170" name="Oval 90"/>
          <p:cNvSpPr>
            <a:spLocks noChangeArrowheads="1"/>
          </p:cNvSpPr>
          <p:nvPr/>
        </p:nvSpPr>
        <p:spPr bwMode="auto">
          <a:xfrm>
            <a:off x="2101850" y="33305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6171" name="Oval 91"/>
          <p:cNvSpPr>
            <a:spLocks noChangeArrowheads="1"/>
          </p:cNvSpPr>
          <p:nvPr/>
        </p:nvSpPr>
        <p:spPr bwMode="auto">
          <a:xfrm>
            <a:off x="2635250" y="33305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6172" name="Oval 92"/>
          <p:cNvSpPr>
            <a:spLocks noChangeArrowheads="1"/>
          </p:cNvSpPr>
          <p:nvPr/>
        </p:nvSpPr>
        <p:spPr bwMode="auto">
          <a:xfrm>
            <a:off x="3168650" y="33305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6173" name="Oval 97"/>
          <p:cNvSpPr>
            <a:spLocks noChangeArrowheads="1"/>
          </p:cNvSpPr>
          <p:nvPr/>
        </p:nvSpPr>
        <p:spPr bwMode="auto">
          <a:xfrm>
            <a:off x="1316038" y="3808413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6174" name="Oval 98"/>
          <p:cNvSpPr>
            <a:spLocks noChangeArrowheads="1"/>
          </p:cNvSpPr>
          <p:nvPr/>
        </p:nvSpPr>
        <p:spPr bwMode="auto">
          <a:xfrm>
            <a:off x="1849438" y="3808413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6175" name="Oval 99"/>
          <p:cNvSpPr>
            <a:spLocks noChangeArrowheads="1"/>
          </p:cNvSpPr>
          <p:nvPr/>
        </p:nvSpPr>
        <p:spPr bwMode="auto">
          <a:xfrm>
            <a:off x="2382838" y="3808413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6176" name="Oval 100"/>
          <p:cNvSpPr>
            <a:spLocks noChangeArrowheads="1"/>
          </p:cNvSpPr>
          <p:nvPr/>
        </p:nvSpPr>
        <p:spPr bwMode="auto">
          <a:xfrm>
            <a:off x="2916238" y="3808413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6177" name="Oval 101"/>
          <p:cNvSpPr>
            <a:spLocks noChangeArrowheads="1"/>
          </p:cNvSpPr>
          <p:nvPr/>
        </p:nvSpPr>
        <p:spPr bwMode="auto">
          <a:xfrm>
            <a:off x="1576388" y="42957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6178" name="Oval 102"/>
          <p:cNvSpPr>
            <a:spLocks noChangeArrowheads="1"/>
          </p:cNvSpPr>
          <p:nvPr/>
        </p:nvSpPr>
        <p:spPr bwMode="auto">
          <a:xfrm>
            <a:off x="2109788" y="42957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6179" name="Oval 103"/>
          <p:cNvSpPr>
            <a:spLocks noChangeArrowheads="1"/>
          </p:cNvSpPr>
          <p:nvPr/>
        </p:nvSpPr>
        <p:spPr bwMode="auto">
          <a:xfrm>
            <a:off x="2643188" y="42957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6180" name="Oval 104"/>
          <p:cNvSpPr>
            <a:spLocks noChangeArrowheads="1"/>
          </p:cNvSpPr>
          <p:nvPr/>
        </p:nvSpPr>
        <p:spPr bwMode="auto">
          <a:xfrm>
            <a:off x="3176588" y="4295775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6181" name="Oval 105"/>
          <p:cNvSpPr>
            <a:spLocks noChangeArrowheads="1"/>
          </p:cNvSpPr>
          <p:nvPr/>
        </p:nvSpPr>
        <p:spPr bwMode="auto">
          <a:xfrm>
            <a:off x="1847850" y="478155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6182" name="Oval 106"/>
          <p:cNvSpPr>
            <a:spLocks noChangeArrowheads="1"/>
          </p:cNvSpPr>
          <p:nvPr/>
        </p:nvSpPr>
        <p:spPr bwMode="auto">
          <a:xfrm>
            <a:off x="2381250" y="478155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6183" name="Oval 107"/>
          <p:cNvSpPr>
            <a:spLocks noChangeArrowheads="1"/>
          </p:cNvSpPr>
          <p:nvPr/>
        </p:nvSpPr>
        <p:spPr bwMode="auto">
          <a:xfrm>
            <a:off x="2914650" y="478155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6184" name="Text Box 108"/>
          <p:cNvSpPr txBox="1">
            <a:spLocks noChangeArrowheads="1"/>
          </p:cNvSpPr>
          <p:nvPr/>
        </p:nvSpPr>
        <p:spPr bwMode="auto">
          <a:xfrm>
            <a:off x="4324350" y="3775075"/>
            <a:ext cx="654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latin typeface="Times New Roman" pitchFamily="18" charset="0"/>
              </a:rPr>
              <a:t>vs.</a:t>
            </a:r>
          </a:p>
        </p:txBody>
      </p:sp>
      <p:sp>
        <p:nvSpPr>
          <p:cNvPr id="6185" name="Text Box 109"/>
          <p:cNvSpPr txBox="1">
            <a:spLocks noChangeArrowheads="1"/>
          </p:cNvSpPr>
          <p:nvPr/>
        </p:nvSpPr>
        <p:spPr bwMode="auto">
          <a:xfrm>
            <a:off x="768350" y="5705475"/>
            <a:ext cx="7750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Now stack these 2-D layers to make 3-D structures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92C659DB-09B4-47CE-964D-D04209A8D662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33400" y="1295400"/>
            <a:ext cx="40211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/>
              <a:t>•  Tend to be densely packed.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33400" y="1798638"/>
            <a:ext cx="40544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/>
              <a:t>•  Reasons for dense packing: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812800" y="2209800"/>
            <a:ext cx="653732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2200"/>
              <a:t>- Typically, only one element is present, so all atomic</a:t>
            </a:r>
          </a:p>
          <a:p>
            <a:r>
              <a:rPr lang="en-US" altLang="en-US" sz="2200"/>
              <a:t>  radii are the same.</a:t>
            </a:r>
          </a:p>
          <a:p>
            <a:r>
              <a:rPr lang="en-US" altLang="en-US" sz="2200"/>
              <a:t>- Metallic bonding is not directional.</a:t>
            </a:r>
          </a:p>
          <a:p>
            <a:r>
              <a:rPr lang="en-US" altLang="en-US" sz="2200"/>
              <a:t>- Nearest neighbor distances tend to be small in</a:t>
            </a:r>
          </a:p>
          <a:p>
            <a:r>
              <a:rPr lang="en-US" altLang="en-US" sz="2200"/>
              <a:t>  order to lower bond energy.</a:t>
            </a:r>
          </a:p>
          <a:p>
            <a:r>
              <a:rPr lang="en-US" altLang="en-US" sz="2200"/>
              <a:t>- Electron cloud shields cores from each other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19113" y="4405313"/>
            <a:ext cx="51720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/>
              <a:t>•  Have the simplest crystal structures.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874713" y="5014913"/>
            <a:ext cx="53863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>
                <a:solidFill>
                  <a:srgbClr val="333333"/>
                </a:solidFill>
              </a:rPr>
              <a:t>We will examine three such structures...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Metallic Crystal Structures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4B0FE3FC-791E-4A80-A670-686680C49ED7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33400" y="1143000"/>
            <a:ext cx="799782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/>
              <a:t>•  Rare due to low packing density</a:t>
            </a:r>
            <a:r>
              <a:rPr lang="en-US" altLang="en-US" sz="2200"/>
              <a:t> (only Po has this structure)</a:t>
            </a:r>
            <a:endParaRPr lang="en-US" altLang="en-US"/>
          </a:p>
          <a:p>
            <a:r>
              <a:rPr lang="en-US" altLang="en-US"/>
              <a:t>•  </a:t>
            </a:r>
            <a:r>
              <a:rPr lang="en-US" altLang="en-US">
                <a:solidFill>
                  <a:schemeClr val="accent2"/>
                </a:solidFill>
              </a:rPr>
              <a:t>Close-packed directions</a:t>
            </a:r>
            <a:r>
              <a:rPr lang="en-US" altLang="en-US"/>
              <a:t> are cube edges.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348288" y="2209800"/>
            <a:ext cx="28892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2200"/>
              <a:t>•  </a:t>
            </a:r>
            <a:r>
              <a:rPr lang="en-US" altLang="en-US" sz="2200">
                <a:solidFill>
                  <a:schemeClr val="accent2"/>
                </a:solidFill>
              </a:rPr>
              <a:t>Coordination #</a:t>
            </a:r>
            <a:r>
              <a:rPr lang="en-US" altLang="en-US" sz="2200"/>
              <a:t> = 6</a:t>
            </a:r>
          </a:p>
          <a:p>
            <a:r>
              <a:rPr lang="en-US" altLang="en-US" sz="2200"/>
              <a:t>   (# nearest neighbors)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971800"/>
            <a:ext cx="1816100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953000"/>
            <a:ext cx="1168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Simple Cubic Structure (SC)</a:t>
            </a:r>
          </a:p>
        </p:txBody>
      </p:sp>
      <p:pic>
        <p:nvPicPr>
          <p:cNvPr id="25608" name="Slide_3_6.AVI" descr="/Users/davidrethwisch/Documents/Callister/8th Edition/8e Powerpoints/3e Powerpoints 10_26_09/Slide_3_6.AVI">
            <a:hlinkClick r:id="" action="ppaction://media"/>
          </p:cNvPr>
          <p:cNvPicPr>
            <a:picLocks noRot="1" noChangeAspect="1" noChangeArrowheads="1"/>
          </p:cNvPicPr>
          <p:nvPr>
            <a:quickTime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25" y="2360613"/>
            <a:ext cx="35433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1" name="Rectangle 7"/>
          <p:cNvSpPr>
            <a:spLocks noChangeArrowheads="1"/>
          </p:cNvSpPr>
          <p:nvPr/>
        </p:nvSpPr>
        <p:spPr bwMode="auto">
          <a:xfrm>
            <a:off x="1243013" y="5376863"/>
            <a:ext cx="2794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Click once on image to start animation</a:t>
            </a:r>
          </a:p>
        </p:txBody>
      </p:sp>
      <p:sp>
        <p:nvSpPr>
          <p:cNvPr id="8202" name="Rectangle 7"/>
          <p:cNvSpPr>
            <a:spLocks noChangeArrowheads="1"/>
          </p:cNvSpPr>
          <p:nvPr/>
        </p:nvSpPr>
        <p:spPr bwMode="auto">
          <a:xfrm>
            <a:off x="1612900" y="5627688"/>
            <a:ext cx="19462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</a:rPr>
              <a:t>(Courtesy P.M. Anderson)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6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560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0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5608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50E30CD7-2C47-481E-8A71-1FFD214BC5DF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533400" y="2759075"/>
            <a:ext cx="55356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/>
              <a:t>•  APF for a simple cubic structure = 0.52</a:t>
            </a:r>
          </a:p>
        </p:txBody>
      </p:sp>
      <p:sp>
        <p:nvSpPr>
          <p:cNvPr id="9223" name="Rectangle 12"/>
          <p:cNvSpPr>
            <a:spLocks noChangeArrowheads="1"/>
          </p:cNvSpPr>
          <p:nvPr/>
        </p:nvSpPr>
        <p:spPr bwMode="auto">
          <a:xfrm>
            <a:off x="4521200" y="4546600"/>
            <a:ext cx="939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 dirty="0">
                <a:solidFill>
                  <a:srgbClr val="000000"/>
                </a:solidFill>
              </a:rPr>
              <a:t>APF = </a:t>
            </a:r>
            <a:endParaRPr lang="en-US" altLang="en-US" dirty="0"/>
          </a:p>
        </p:txBody>
      </p:sp>
      <p:sp>
        <p:nvSpPr>
          <p:cNvPr id="9230" name="Line 31"/>
          <p:cNvSpPr>
            <a:spLocks noChangeShapeType="1"/>
          </p:cNvSpPr>
          <p:nvPr/>
        </p:nvSpPr>
        <p:spPr bwMode="auto">
          <a:xfrm>
            <a:off x="5537200" y="4749800"/>
            <a:ext cx="2032000" cy="1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Atomic Packing Factor (APF):SC</a:t>
            </a:r>
          </a:p>
        </p:txBody>
      </p:sp>
      <p:sp>
        <p:nvSpPr>
          <p:cNvPr id="9236" name="AutoShape 47"/>
          <p:cNvSpPr>
            <a:spLocks noChangeAspect="1" noChangeArrowheads="1" noTextEdit="1"/>
          </p:cNvSpPr>
          <p:nvPr/>
        </p:nvSpPr>
        <p:spPr bwMode="auto">
          <a:xfrm>
            <a:off x="1512888" y="990600"/>
            <a:ext cx="61214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Rectangle 49"/>
          <p:cNvSpPr>
            <a:spLocks noChangeArrowheads="1"/>
          </p:cNvSpPr>
          <p:nvPr/>
        </p:nvSpPr>
        <p:spPr bwMode="auto">
          <a:xfrm>
            <a:off x="1652588" y="1435100"/>
            <a:ext cx="939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</a:rPr>
              <a:t>APF = </a:t>
            </a:r>
            <a:endParaRPr lang="en-US" altLang="en-US"/>
          </a:p>
        </p:txBody>
      </p:sp>
      <p:sp>
        <p:nvSpPr>
          <p:cNvPr id="9238" name="Line 50"/>
          <p:cNvSpPr>
            <a:spLocks noChangeShapeType="1"/>
          </p:cNvSpPr>
          <p:nvPr/>
        </p:nvSpPr>
        <p:spPr bwMode="auto">
          <a:xfrm>
            <a:off x="2668588" y="1574800"/>
            <a:ext cx="4572000" cy="1588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Rectangle 51"/>
          <p:cNvSpPr>
            <a:spLocks noChangeArrowheads="1"/>
          </p:cNvSpPr>
          <p:nvPr/>
        </p:nvSpPr>
        <p:spPr bwMode="auto">
          <a:xfrm>
            <a:off x="2795588" y="1206500"/>
            <a:ext cx="38465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</a:rPr>
              <a:t>Volume of atoms in unit cell*</a:t>
            </a:r>
            <a:endParaRPr lang="en-US" altLang="en-US"/>
          </a:p>
        </p:txBody>
      </p:sp>
      <p:sp>
        <p:nvSpPr>
          <p:cNvPr id="9240" name="Rectangle 52"/>
          <p:cNvSpPr>
            <a:spLocks noChangeArrowheads="1"/>
          </p:cNvSpPr>
          <p:nvPr/>
        </p:nvSpPr>
        <p:spPr bwMode="auto">
          <a:xfrm>
            <a:off x="3367088" y="1663700"/>
            <a:ext cx="24907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</a:rPr>
              <a:t>Volume of unit cell</a:t>
            </a:r>
            <a:endParaRPr lang="en-US" altLang="en-US"/>
          </a:p>
        </p:txBody>
      </p:sp>
      <p:sp>
        <p:nvSpPr>
          <p:cNvPr id="9241" name="Rectangle 53"/>
          <p:cNvSpPr>
            <a:spLocks noChangeArrowheads="1"/>
          </p:cNvSpPr>
          <p:nvPr/>
        </p:nvSpPr>
        <p:spPr bwMode="auto">
          <a:xfrm>
            <a:off x="1538288" y="1016000"/>
            <a:ext cx="6057900" cy="16002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endParaRPr lang="en-US" altLang="en-US"/>
          </a:p>
        </p:txBody>
      </p:sp>
      <p:sp>
        <p:nvSpPr>
          <p:cNvPr id="9242" name="Rectangle 54"/>
          <p:cNvSpPr>
            <a:spLocks noChangeArrowheads="1"/>
          </p:cNvSpPr>
          <p:nvPr/>
        </p:nvSpPr>
        <p:spPr bwMode="auto">
          <a:xfrm>
            <a:off x="1766888" y="2235200"/>
            <a:ext cx="3049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</a:rPr>
              <a:t>*assume hard spheres</a:t>
            </a:r>
            <a:endParaRPr lang="en-US" altLang="en-US"/>
          </a:p>
        </p:txBody>
      </p:sp>
      <p:grpSp>
        <p:nvGrpSpPr>
          <p:cNvPr id="9243" name="Group 89"/>
          <p:cNvGrpSpPr>
            <a:grpSpLocks/>
          </p:cNvGrpSpPr>
          <p:nvPr/>
        </p:nvGrpSpPr>
        <p:grpSpPr bwMode="auto">
          <a:xfrm>
            <a:off x="723900" y="3308350"/>
            <a:ext cx="3225800" cy="3325813"/>
            <a:chOff x="456" y="2084"/>
            <a:chExt cx="2032" cy="2095"/>
          </a:xfrm>
        </p:grpSpPr>
        <p:sp>
          <p:nvSpPr>
            <p:cNvPr id="9244" name="Rectangle 7"/>
            <p:cNvSpPr>
              <a:spLocks noChangeArrowheads="1"/>
            </p:cNvSpPr>
            <p:nvPr/>
          </p:nvSpPr>
          <p:spPr bwMode="auto">
            <a:xfrm>
              <a:off x="617" y="3888"/>
              <a:ext cx="122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1200">
                  <a:solidFill>
                    <a:srgbClr val="000000"/>
                  </a:solidFill>
                </a:rPr>
                <a:t>Adapted from Fig. 3.24,</a:t>
              </a:r>
            </a:p>
            <a:p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r>
                <a:rPr lang="en-US" altLang="en-US" sz="1200" i="1">
                  <a:solidFill>
                    <a:srgbClr val="000000"/>
                  </a:solidFill>
                </a:rPr>
                <a:t>Callister &amp; Rethwisch 8e.</a:t>
              </a:r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</a:p>
          </p:txBody>
        </p:sp>
        <p:pic>
          <p:nvPicPr>
            <p:cNvPr id="9245" name="Picture 5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2112"/>
              <a:ext cx="1224" cy="1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46" name="Rectangle 58"/>
            <p:cNvSpPr>
              <a:spLocks noChangeArrowheads="1"/>
            </p:cNvSpPr>
            <p:nvPr/>
          </p:nvSpPr>
          <p:spPr bwMode="auto">
            <a:xfrm>
              <a:off x="456" y="3320"/>
              <a:ext cx="16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2000">
                  <a:solidFill>
                    <a:srgbClr val="663300"/>
                  </a:solidFill>
                </a:rPr>
                <a:t>close-packed directions</a:t>
              </a:r>
              <a:endParaRPr lang="en-US" altLang="en-US"/>
            </a:p>
          </p:txBody>
        </p:sp>
        <p:sp>
          <p:nvSpPr>
            <p:cNvPr id="9247" name="Rectangle 59"/>
            <p:cNvSpPr>
              <a:spLocks noChangeArrowheads="1"/>
            </p:cNvSpPr>
            <p:nvPr/>
          </p:nvSpPr>
          <p:spPr bwMode="auto">
            <a:xfrm>
              <a:off x="612" y="2084"/>
              <a:ext cx="1528" cy="1224"/>
            </a:xfrm>
            <a:prstGeom prst="rect">
              <a:avLst/>
            </a:prstGeom>
            <a:noFill/>
            <a:ln w="1270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9248" name="Group 63"/>
            <p:cNvGrpSpPr>
              <a:grpSpLocks/>
            </p:cNvGrpSpPr>
            <p:nvPr/>
          </p:nvGrpSpPr>
          <p:grpSpPr bwMode="auto">
            <a:xfrm>
              <a:off x="576" y="2248"/>
              <a:ext cx="64" cy="744"/>
              <a:chOff x="576" y="2248"/>
              <a:chExt cx="64" cy="744"/>
            </a:xfrm>
          </p:grpSpPr>
          <p:sp>
            <p:nvSpPr>
              <p:cNvPr id="9274" name="Freeform 60"/>
              <p:cNvSpPr>
                <a:spLocks/>
              </p:cNvSpPr>
              <p:nvPr/>
            </p:nvSpPr>
            <p:spPr bwMode="auto">
              <a:xfrm>
                <a:off x="576" y="2248"/>
                <a:ext cx="64" cy="88"/>
              </a:xfrm>
              <a:custGeom>
                <a:avLst/>
                <a:gdLst>
                  <a:gd name="T0" fmla="*/ 32 w 64"/>
                  <a:gd name="T1" fmla="*/ 0 h 88"/>
                  <a:gd name="T2" fmla="*/ 64 w 64"/>
                  <a:gd name="T3" fmla="*/ 88 h 88"/>
                  <a:gd name="T4" fmla="*/ 32 w 64"/>
                  <a:gd name="T5" fmla="*/ 56 h 88"/>
                  <a:gd name="T6" fmla="*/ 0 w 64"/>
                  <a:gd name="T7" fmla="*/ 88 h 88"/>
                  <a:gd name="T8" fmla="*/ 32 w 64"/>
                  <a:gd name="T9" fmla="*/ 0 h 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88"/>
                  <a:gd name="T17" fmla="*/ 64 w 64"/>
                  <a:gd name="T18" fmla="*/ 88 h 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88">
                    <a:moveTo>
                      <a:pt x="32" y="0"/>
                    </a:moveTo>
                    <a:lnTo>
                      <a:pt x="64" y="88"/>
                    </a:lnTo>
                    <a:lnTo>
                      <a:pt x="32" y="56"/>
                    </a:lnTo>
                    <a:lnTo>
                      <a:pt x="0" y="88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5" name="Freeform 61"/>
              <p:cNvSpPr>
                <a:spLocks/>
              </p:cNvSpPr>
              <p:nvPr/>
            </p:nvSpPr>
            <p:spPr bwMode="auto">
              <a:xfrm>
                <a:off x="576" y="2904"/>
                <a:ext cx="64" cy="88"/>
              </a:xfrm>
              <a:custGeom>
                <a:avLst/>
                <a:gdLst>
                  <a:gd name="T0" fmla="*/ 32 w 64"/>
                  <a:gd name="T1" fmla="*/ 88 h 88"/>
                  <a:gd name="T2" fmla="*/ 0 w 64"/>
                  <a:gd name="T3" fmla="*/ 0 h 88"/>
                  <a:gd name="T4" fmla="*/ 32 w 64"/>
                  <a:gd name="T5" fmla="*/ 32 h 88"/>
                  <a:gd name="T6" fmla="*/ 64 w 64"/>
                  <a:gd name="T7" fmla="*/ 0 h 88"/>
                  <a:gd name="T8" fmla="*/ 32 w 64"/>
                  <a:gd name="T9" fmla="*/ 88 h 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88"/>
                  <a:gd name="T17" fmla="*/ 64 w 64"/>
                  <a:gd name="T18" fmla="*/ 88 h 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88">
                    <a:moveTo>
                      <a:pt x="32" y="88"/>
                    </a:moveTo>
                    <a:lnTo>
                      <a:pt x="0" y="0"/>
                    </a:lnTo>
                    <a:lnTo>
                      <a:pt x="32" y="32"/>
                    </a:lnTo>
                    <a:lnTo>
                      <a:pt x="64" y="0"/>
                    </a:lnTo>
                    <a:lnTo>
                      <a:pt x="32" y="88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6" name="Line 62"/>
              <p:cNvSpPr>
                <a:spLocks noChangeShapeType="1"/>
              </p:cNvSpPr>
              <p:nvPr/>
            </p:nvSpPr>
            <p:spPr bwMode="auto">
              <a:xfrm>
                <a:off x="608" y="2304"/>
                <a:ext cx="1" cy="63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49" name="Rectangle 64"/>
            <p:cNvSpPr>
              <a:spLocks noChangeArrowheads="1"/>
            </p:cNvSpPr>
            <p:nvPr/>
          </p:nvSpPr>
          <p:spPr bwMode="auto">
            <a:xfrm>
              <a:off x="536" y="2488"/>
              <a:ext cx="128" cy="2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50" name="Rectangle 65"/>
            <p:cNvSpPr>
              <a:spLocks noChangeArrowheads="1"/>
            </p:cNvSpPr>
            <p:nvPr/>
          </p:nvSpPr>
          <p:spPr bwMode="auto">
            <a:xfrm>
              <a:off x="536" y="2488"/>
              <a:ext cx="10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i="1">
                  <a:solidFill>
                    <a:srgbClr val="000000"/>
                  </a:solidFill>
                </a:rPr>
                <a:t>a</a:t>
              </a:r>
              <a:endParaRPr lang="en-US" altLang="en-US" i="1"/>
            </a:p>
          </p:txBody>
        </p:sp>
        <p:sp>
          <p:nvSpPr>
            <p:cNvPr id="9251" name="Line 66"/>
            <p:cNvSpPr>
              <a:spLocks noChangeShapeType="1"/>
            </p:cNvSpPr>
            <p:nvPr/>
          </p:nvSpPr>
          <p:spPr bwMode="auto">
            <a:xfrm>
              <a:off x="480" y="2240"/>
              <a:ext cx="288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Line 67"/>
            <p:cNvSpPr>
              <a:spLocks noChangeShapeType="1"/>
            </p:cNvSpPr>
            <p:nvPr/>
          </p:nvSpPr>
          <p:spPr bwMode="auto">
            <a:xfrm>
              <a:off x="488" y="2976"/>
              <a:ext cx="288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Rectangle 68"/>
            <p:cNvSpPr>
              <a:spLocks noChangeArrowheads="1"/>
            </p:cNvSpPr>
            <p:nvPr/>
          </p:nvSpPr>
          <p:spPr bwMode="auto">
            <a:xfrm>
              <a:off x="1824" y="2824"/>
              <a:ext cx="664" cy="2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54" name="Rectangle 69"/>
            <p:cNvSpPr>
              <a:spLocks noChangeArrowheads="1"/>
            </p:cNvSpPr>
            <p:nvPr/>
          </p:nvSpPr>
          <p:spPr bwMode="auto">
            <a:xfrm>
              <a:off x="1824" y="2824"/>
              <a:ext cx="62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i="1">
                  <a:solidFill>
                    <a:srgbClr val="000000"/>
                  </a:solidFill>
                </a:rPr>
                <a:t>R</a:t>
              </a:r>
              <a:r>
                <a:rPr lang="en-US" altLang="en-US">
                  <a:solidFill>
                    <a:srgbClr val="000000"/>
                  </a:solidFill>
                </a:rPr>
                <a:t>=0.5</a:t>
              </a:r>
              <a:r>
                <a:rPr lang="en-US" altLang="en-US" i="1">
                  <a:solidFill>
                    <a:srgbClr val="000000"/>
                  </a:solidFill>
                </a:rPr>
                <a:t>a</a:t>
              </a:r>
              <a:endParaRPr lang="en-US" altLang="en-US" i="1"/>
            </a:p>
          </p:txBody>
        </p:sp>
        <p:sp>
          <p:nvSpPr>
            <p:cNvPr id="9255" name="Rectangle 70"/>
            <p:cNvSpPr>
              <a:spLocks noChangeArrowheads="1"/>
            </p:cNvSpPr>
            <p:nvPr/>
          </p:nvSpPr>
          <p:spPr bwMode="auto">
            <a:xfrm>
              <a:off x="456" y="3552"/>
              <a:ext cx="130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2000">
                  <a:solidFill>
                    <a:srgbClr val="000000"/>
                  </a:solidFill>
                </a:rPr>
                <a:t>contains 8 x 1/8 = </a:t>
              </a:r>
              <a:endParaRPr lang="en-US" altLang="en-US"/>
            </a:p>
          </p:txBody>
        </p:sp>
        <p:sp>
          <p:nvSpPr>
            <p:cNvPr id="9256" name="Rectangle 71"/>
            <p:cNvSpPr>
              <a:spLocks noChangeArrowheads="1"/>
            </p:cNvSpPr>
            <p:nvPr/>
          </p:nvSpPr>
          <p:spPr bwMode="auto">
            <a:xfrm>
              <a:off x="456" y="3736"/>
              <a:ext cx="4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2000">
                  <a:solidFill>
                    <a:srgbClr val="000000"/>
                  </a:solidFill>
                  <a:latin typeface="Arial Rounded MT Bold" pitchFamily="34" charset="0"/>
                </a:rPr>
                <a:t>           </a:t>
              </a:r>
              <a:endParaRPr lang="en-US" altLang="en-US"/>
            </a:p>
          </p:txBody>
        </p:sp>
        <p:sp>
          <p:nvSpPr>
            <p:cNvPr id="9257" name="Rectangle 72"/>
            <p:cNvSpPr>
              <a:spLocks noChangeArrowheads="1"/>
            </p:cNvSpPr>
            <p:nvPr/>
          </p:nvSpPr>
          <p:spPr bwMode="auto">
            <a:xfrm>
              <a:off x="896" y="3736"/>
              <a:ext cx="1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2000">
                  <a:solidFill>
                    <a:srgbClr val="009900"/>
                  </a:solidFill>
                </a:rPr>
                <a:t>1 </a:t>
              </a:r>
              <a:endParaRPr lang="en-US" altLang="en-US"/>
            </a:p>
          </p:txBody>
        </p:sp>
        <p:sp>
          <p:nvSpPr>
            <p:cNvPr id="9258" name="Rectangle 73"/>
            <p:cNvSpPr>
              <a:spLocks noChangeArrowheads="1"/>
            </p:cNvSpPr>
            <p:nvPr/>
          </p:nvSpPr>
          <p:spPr bwMode="auto">
            <a:xfrm>
              <a:off x="1032" y="3736"/>
              <a:ext cx="94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111" charset="-128"/>
                </a:defRPr>
              </a:lvl9pPr>
            </a:lstStyle>
            <a:p>
              <a:r>
                <a:rPr lang="en-US" altLang="en-US" sz="2000">
                  <a:solidFill>
                    <a:srgbClr val="009900"/>
                  </a:solidFill>
                </a:rPr>
                <a:t>atom/unit cell</a:t>
              </a:r>
              <a:endParaRPr lang="en-US" altLang="en-US"/>
            </a:p>
          </p:txBody>
        </p:sp>
        <p:grpSp>
          <p:nvGrpSpPr>
            <p:cNvPr id="9259" name="Group 77"/>
            <p:cNvGrpSpPr>
              <a:grpSpLocks/>
            </p:cNvGrpSpPr>
            <p:nvPr/>
          </p:nvGrpSpPr>
          <p:grpSpPr bwMode="auto">
            <a:xfrm>
              <a:off x="1256" y="3096"/>
              <a:ext cx="664" cy="216"/>
              <a:chOff x="1256" y="3096"/>
              <a:chExt cx="664" cy="216"/>
            </a:xfrm>
          </p:grpSpPr>
          <p:sp>
            <p:nvSpPr>
              <p:cNvPr id="9271" name="Freeform 74"/>
              <p:cNvSpPr>
                <a:spLocks/>
              </p:cNvSpPr>
              <p:nvPr/>
            </p:nvSpPr>
            <p:spPr bwMode="auto">
              <a:xfrm>
                <a:off x="1256" y="3232"/>
                <a:ext cx="112" cy="80"/>
              </a:xfrm>
              <a:custGeom>
                <a:avLst/>
                <a:gdLst>
                  <a:gd name="T0" fmla="*/ 0 w 112"/>
                  <a:gd name="T1" fmla="*/ 72 h 80"/>
                  <a:gd name="T2" fmla="*/ 88 w 112"/>
                  <a:gd name="T3" fmla="*/ 0 h 80"/>
                  <a:gd name="T4" fmla="*/ 72 w 112"/>
                  <a:gd name="T5" fmla="*/ 48 h 80"/>
                  <a:gd name="T6" fmla="*/ 112 w 112"/>
                  <a:gd name="T7" fmla="*/ 80 h 80"/>
                  <a:gd name="T8" fmla="*/ 0 w 112"/>
                  <a:gd name="T9" fmla="*/ 72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2"/>
                  <a:gd name="T16" fmla="*/ 0 h 80"/>
                  <a:gd name="T17" fmla="*/ 112 w 112"/>
                  <a:gd name="T18" fmla="*/ 80 h 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2" h="80">
                    <a:moveTo>
                      <a:pt x="0" y="72"/>
                    </a:moveTo>
                    <a:lnTo>
                      <a:pt x="88" y="0"/>
                    </a:lnTo>
                    <a:lnTo>
                      <a:pt x="72" y="48"/>
                    </a:lnTo>
                    <a:lnTo>
                      <a:pt x="112" y="8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663300"/>
              </a:solidFill>
              <a:ln w="12700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2" name="Freeform 75"/>
              <p:cNvSpPr>
                <a:spLocks/>
              </p:cNvSpPr>
              <p:nvPr/>
            </p:nvSpPr>
            <p:spPr bwMode="auto">
              <a:xfrm>
                <a:off x="1808" y="3096"/>
                <a:ext cx="112" cy="80"/>
              </a:xfrm>
              <a:custGeom>
                <a:avLst/>
                <a:gdLst>
                  <a:gd name="T0" fmla="*/ 112 w 112"/>
                  <a:gd name="T1" fmla="*/ 8 h 80"/>
                  <a:gd name="T2" fmla="*/ 24 w 112"/>
                  <a:gd name="T3" fmla="*/ 80 h 80"/>
                  <a:gd name="T4" fmla="*/ 40 w 112"/>
                  <a:gd name="T5" fmla="*/ 32 h 80"/>
                  <a:gd name="T6" fmla="*/ 0 w 112"/>
                  <a:gd name="T7" fmla="*/ 0 h 80"/>
                  <a:gd name="T8" fmla="*/ 112 w 112"/>
                  <a:gd name="T9" fmla="*/ 8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2"/>
                  <a:gd name="T16" fmla="*/ 0 h 80"/>
                  <a:gd name="T17" fmla="*/ 112 w 112"/>
                  <a:gd name="T18" fmla="*/ 80 h 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2" h="80">
                    <a:moveTo>
                      <a:pt x="112" y="8"/>
                    </a:moveTo>
                    <a:lnTo>
                      <a:pt x="24" y="80"/>
                    </a:lnTo>
                    <a:lnTo>
                      <a:pt x="40" y="32"/>
                    </a:lnTo>
                    <a:lnTo>
                      <a:pt x="0" y="0"/>
                    </a:lnTo>
                    <a:lnTo>
                      <a:pt x="112" y="8"/>
                    </a:lnTo>
                    <a:close/>
                  </a:path>
                </a:pathLst>
              </a:custGeom>
              <a:solidFill>
                <a:srgbClr val="663300"/>
              </a:solidFill>
              <a:ln w="12700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3" name="Line 76"/>
              <p:cNvSpPr>
                <a:spLocks noChangeShapeType="1"/>
              </p:cNvSpPr>
              <p:nvPr/>
            </p:nvSpPr>
            <p:spPr bwMode="auto">
              <a:xfrm flipV="1">
                <a:off x="1328" y="3128"/>
                <a:ext cx="520" cy="152"/>
              </a:xfrm>
              <a:prstGeom prst="line">
                <a:avLst/>
              </a:prstGeom>
              <a:noFill/>
              <a:ln w="38100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60" name="Group 81"/>
            <p:cNvGrpSpPr>
              <a:grpSpLocks/>
            </p:cNvGrpSpPr>
            <p:nvPr/>
          </p:nvGrpSpPr>
          <p:grpSpPr bwMode="auto">
            <a:xfrm>
              <a:off x="792" y="2968"/>
              <a:ext cx="456" cy="336"/>
              <a:chOff x="792" y="2968"/>
              <a:chExt cx="456" cy="336"/>
            </a:xfrm>
          </p:grpSpPr>
          <p:sp>
            <p:nvSpPr>
              <p:cNvPr id="9268" name="Freeform 78"/>
              <p:cNvSpPr>
                <a:spLocks/>
              </p:cNvSpPr>
              <p:nvPr/>
            </p:nvSpPr>
            <p:spPr bwMode="auto">
              <a:xfrm>
                <a:off x="792" y="2968"/>
                <a:ext cx="104" cy="96"/>
              </a:xfrm>
              <a:custGeom>
                <a:avLst/>
                <a:gdLst>
                  <a:gd name="T0" fmla="*/ 0 w 104"/>
                  <a:gd name="T1" fmla="*/ 0 h 96"/>
                  <a:gd name="T2" fmla="*/ 104 w 104"/>
                  <a:gd name="T3" fmla="*/ 32 h 96"/>
                  <a:gd name="T4" fmla="*/ 56 w 104"/>
                  <a:gd name="T5" fmla="*/ 40 h 96"/>
                  <a:gd name="T6" fmla="*/ 56 w 104"/>
                  <a:gd name="T7" fmla="*/ 96 h 96"/>
                  <a:gd name="T8" fmla="*/ 0 w 104"/>
                  <a:gd name="T9" fmla="*/ 0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96"/>
                  <a:gd name="T17" fmla="*/ 104 w 104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96">
                    <a:moveTo>
                      <a:pt x="0" y="0"/>
                    </a:moveTo>
                    <a:lnTo>
                      <a:pt x="104" y="32"/>
                    </a:lnTo>
                    <a:lnTo>
                      <a:pt x="56" y="40"/>
                    </a:lnTo>
                    <a:lnTo>
                      <a:pt x="56" y="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3300"/>
              </a:solidFill>
              <a:ln w="12700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9" name="Freeform 79"/>
              <p:cNvSpPr>
                <a:spLocks/>
              </p:cNvSpPr>
              <p:nvPr/>
            </p:nvSpPr>
            <p:spPr bwMode="auto">
              <a:xfrm>
                <a:off x="1144" y="3208"/>
                <a:ext cx="104" cy="96"/>
              </a:xfrm>
              <a:custGeom>
                <a:avLst/>
                <a:gdLst>
                  <a:gd name="T0" fmla="*/ 104 w 104"/>
                  <a:gd name="T1" fmla="*/ 96 h 96"/>
                  <a:gd name="T2" fmla="*/ 0 w 104"/>
                  <a:gd name="T3" fmla="*/ 64 h 96"/>
                  <a:gd name="T4" fmla="*/ 48 w 104"/>
                  <a:gd name="T5" fmla="*/ 56 h 96"/>
                  <a:gd name="T6" fmla="*/ 48 w 104"/>
                  <a:gd name="T7" fmla="*/ 0 h 96"/>
                  <a:gd name="T8" fmla="*/ 104 w 104"/>
                  <a:gd name="T9" fmla="*/ 96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"/>
                  <a:gd name="T16" fmla="*/ 0 h 96"/>
                  <a:gd name="T17" fmla="*/ 104 w 104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" h="96">
                    <a:moveTo>
                      <a:pt x="104" y="96"/>
                    </a:moveTo>
                    <a:lnTo>
                      <a:pt x="0" y="64"/>
                    </a:lnTo>
                    <a:lnTo>
                      <a:pt x="48" y="56"/>
                    </a:lnTo>
                    <a:lnTo>
                      <a:pt x="48" y="0"/>
                    </a:lnTo>
                    <a:lnTo>
                      <a:pt x="104" y="96"/>
                    </a:lnTo>
                    <a:close/>
                  </a:path>
                </a:pathLst>
              </a:custGeom>
              <a:solidFill>
                <a:srgbClr val="663300"/>
              </a:solidFill>
              <a:ln w="12700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0" name="Line 80"/>
              <p:cNvSpPr>
                <a:spLocks noChangeShapeType="1"/>
              </p:cNvSpPr>
              <p:nvPr/>
            </p:nvSpPr>
            <p:spPr bwMode="auto">
              <a:xfrm>
                <a:off x="848" y="3008"/>
                <a:ext cx="344" cy="256"/>
              </a:xfrm>
              <a:prstGeom prst="line">
                <a:avLst/>
              </a:prstGeom>
              <a:noFill/>
              <a:ln w="50800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61" name="Group 85"/>
            <p:cNvGrpSpPr>
              <a:grpSpLocks/>
            </p:cNvGrpSpPr>
            <p:nvPr/>
          </p:nvGrpSpPr>
          <p:grpSpPr bwMode="auto">
            <a:xfrm>
              <a:off x="1209" y="2472"/>
              <a:ext cx="96" cy="832"/>
              <a:chOff x="1200" y="2472"/>
              <a:chExt cx="96" cy="832"/>
            </a:xfrm>
          </p:grpSpPr>
          <p:sp>
            <p:nvSpPr>
              <p:cNvPr id="9265" name="Freeform 82"/>
              <p:cNvSpPr>
                <a:spLocks/>
              </p:cNvSpPr>
              <p:nvPr/>
            </p:nvSpPr>
            <p:spPr bwMode="auto">
              <a:xfrm>
                <a:off x="1200" y="2472"/>
                <a:ext cx="80" cy="104"/>
              </a:xfrm>
              <a:custGeom>
                <a:avLst/>
                <a:gdLst>
                  <a:gd name="T0" fmla="*/ 40 w 80"/>
                  <a:gd name="T1" fmla="*/ 0 h 104"/>
                  <a:gd name="T2" fmla="*/ 80 w 80"/>
                  <a:gd name="T3" fmla="*/ 104 h 104"/>
                  <a:gd name="T4" fmla="*/ 40 w 80"/>
                  <a:gd name="T5" fmla="*/ 72 h 104"/>
                  <a:gd name="T6" fmla="*/ 0 w 80"/>
                  <a:gd name="T7" fmla="*/ 104 h 104"/>
                  <a:gd name="T8" fmla="*/ 40 w 80"/>
                  <a:gd name="T9" fmla="*/ 0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"/>
                  <a:gd name="T16" fmla="*/ 0 h 104"/>
                  <a:gd name="T17" fmla="*/ 80 w 80"/>
                  <a:gd name="T18" fmla="*/ 104 h 1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" h="104">
                    <a:moveTo>
                      <a:pt x="40" y="0"/>
                    </a:moveTo>
                    <a:lnTo>
                      <a:pt x="80" y="104"/>
                    </a:lnTo>
                    <a:lnTo>
                      <a:pt x="40" y="72"/>
                    </a:lnTo>
                    <a:lnTo>
                      <a:pt x="0" y="104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663300"/>
              </a:solidFill>
              <a:ln w="12700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6" name="Freeform 83"/>
              <p:cNvSpPr>
                <a:spLocks/>
              </p:cNvSpPr>
              <p:nvPr/>
            </p:nvSpPr>
            <p:spPr bwMode="auto">
              <a:xfrm>
                <a:off x="1216" y="3200"/>
                <a:ext cx="80" cy="104"/>
              </a:xfrm>
              <a:custGeom>
                <a:avLst/>
                <a:gdLst>
                  <a:gd name="T0" fmla="*/ 40 w 80"/>
                  <a:gd name="T1" fmla="*/ 104 h 104"/>
                  <a:gd name="T2" fmla="*/ 0 w 80"/>
                  <a:gd name="T3" fmla="*/ 0 h 104"/>
                  <a:gd name="T4" fmla="*/ 40 w 80"/>
                  <a:gd name="T5" fmla="*/ 32 h 104"/>
                  <a:gd name="T6" fmla="*/ 80 w 80"/>
                  <a:gd name="T7" fmla="*/ 0 h 104"/>
                  <a:gd name="T8" fmla="*/ 40 w 80"/>
                  <a:gd name="T9" fmla="*/ 104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"/>
                  <a:gd name="T16" fmla="*/ 0 h 104"/>
                  <a:gd name="T17" fmla="*/ 80 w 80"/>
                  <a:gd name="T18" fmla="*/ 104 h 1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" h="104">
                    <a:moveTo>
                      <a:pt x="40" y="104"/>
                    </a:moveTo>
                    <a:lnTo>
                      <a:pt x="0" y="0"/>
                    </a:lnTo>
                    <a:lnTo>
                      <a:pt x="40" y="32"/>
                    </a:lnTo>
                    <a:lnTo>
                      <a:pt x="80" y="0"/>
                    </a:lnTo>
                    <a:lnTo>
                      <a:pt x="40" y="104"/>
                    </a:lnTo>
                    <a:close/>
                  </a:path>
                </a:pathLst>
              </a:custGeom>
              <a:solidFill>
                <a:srgbClr val="663300"/>
              </a:solidFill>
              <a:ln w="12700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7" name="Line 84"/>
              <p:cNvSpPr>
                <a:spLocks noChangeShapeType="1"/>
              </p:cNvSpPr>
              <p:nvPr/>
            </p:nvSpPr>
            <p:spPr bwMode="auto">
              <a:xfrm>
                <a:off x="1240" y="2544"/>
                <a:ext cx="16" cy="688"/>
              </a:xfrm>
              <a:prstGeom prst="line">
                <a:avLst/>
              </a:prstGeom>
              <a:noFill/>
              <a:ln w="38100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62" name="Group 88"/>
            <p:cNvGrpSpPr>
              <a:grpSpLocks/>
            </p:cNvGrpSpPr>
            <p:nvPr/>
          </p:nvGrpSpPr>
          <p:grpSpPr bwMode="auto">
            <a:xfrm>
              <a:off x="1696" y="2904"/>
              <a:ext cx="232" cy="200"/>
              <a:chOff x="1696" y="2904"/>
              <a:chExt cx="232" cy="200"/>
            </a:xfrm>
          </p:grpSpPr>
          <p:sp>
            <p:nvSpPr>
              <p:cNvPr id="9263" name="Freeform 86"/>
              <p:cNvSpPr>
                <a:spLocks/>
              </p:cNvSpPr>
              <p:nvPr/>
            </p:nvSpPr>
            <p:spPr bwMode="auto">
              <a:xfrm>
                <a:off x="1696" y="2904"/>
                <a:ext cx="88" cy="80"/>
              </a:xfrm>
              <a:custGeom>
                <a:avLst/>
                <a:gdLst>
                  <a:gd name="T0" fmla="*/ 0 w 88"/>
                  <a:gd name="T1" fmla="*/ 0 h 80"/>
                  <a:gd name="T2" fmla="*/ 88 w 88"/>
                  <a:gd name="T3" fmla="*/ 32 h 80"/>
                  <a:gd name="T4" fmla="*/ 40 w 88"/>
                  <a:gd name="T5" fmla="*/ 40 h 80"/>
                  <a:gd name="T6" fmla="*/ 48 w 88"/>
                  <a:gd name="T7" fmla="*/ 80 h 80"/>
                  <a:gd name="T8" fmla="*/ 0 w 88"/>
                  <a:gd name="T9" fmla="*/ 0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8"/>
                  <a:gd name="T16" fmla="*/ 0 h 80"/>
                  <a:gd name="T17" fmla="*/ 88 w 88"/>
                  <a:gd name="T18" fmla="*/ 80 h 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8" h="80">
                    <a:moveTo>
                      <a:pt x="0" y="0"/>
                    </a:moveTo>
                    <a:lnTo>
                      <a:pt x="88" y="32"/>
                    </a:lnTo>
                    <a:lnTo>
                      <a:pt x="40" y="40"/>
                    </a:lnTo>
                    <a:lnTo>
                      <a:pt x="48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4" name="Line 87"/>
              <p:cNvSpPr>
                <a:spLocks noChangeShapeType="1"/>
              </p:cNvSpPr>
              <p:nvPr/>
            </p:nvSpPr>
            <p:spPr bwMode="auto">
              <a:xfrm>
                <a:off x="1736" y="2944"/>
                <a:ext cx="192" cy="16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apter_03_avi">
  <a:themeElements>
    <a:clrScheme name="">
      <a:dk1>
        <a:srgbClr val="000000"/>
      </a:dk1>
      <a:lt1>
        <a:srgbClr val="FFFFFF"/>
      </a:lt1>
      <a:dk2>
        <a:srgbClr val="99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apter_03_av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hapter_03_av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_03_avi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_03_avi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E:\PowerPoint_Files\Chapter_03_avi.ppt</Template>
  <TotalTime>9891</TotalTime>
  <Words>1068</Words>
  <Application>Microsoft Office PowerPoint</Application>
  <PresentationFormat>On-screen Show (4:3)</PresentationFormat>
  <Paragraphs>240</Paragraphs>
  <Slides>17</Slides>
  <Notes>13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Chapter_03_avi</vt:lpstr>
      <vt:lpstr>Chapter 3: The Structure of Crystalline Solids</vt:lpstr>
      <vt:lpstr>PowerPoint Presentation</vt:lpstr>
      <vt:lpstr>PowerPoint Presentation</vt:lpstr>
      <vt:lpstr>Energy and Packing</vt:lpstr>
      <vt:lpstr>Materials and Packing</vt:lpstr>
      <vt:lpstr> Metallic Crystal Structures </vt:lpstr>
      <vt:lpstr>Metallic Crystal Structures</vt:lpstr>
      <vt:lpstr>Simple Cubic Structure (SC)</vt:lpstr>
      <vt:lpstr>Atomic Packing Factor (APF):SC</vt:lpstr>
      <vt:lpstr>Body Centered Cubic Structure (BCC)</vt:lpstr>
      <vt:lpstr>Atomic Packing Factor:  BCC</vt:lpstr>
      <vt:lpstr>Face Centered Cubic Structure (FCC)</vt:lpstr>
      <vt:lpstr>Atomic Packing Factor:  FCC</vt:lpstr>
      <vt:lpstr>PowerPoint Presentation</vt:lpstr>
      <vt:lpstr>Hexagonal Close-Packed Structure (HCP)</vt:lpstr>
      <vt:lpstr>PowerPoint Presentation</vt:lpstr>
      <vt:lpstr>PowerPoint Presentation</vt:lpstr>
    </vt:vector>
  </TitlesOfParts>
  <Company>University of Iowa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3: The Structure of Crystalline Solids</dc:title>
  <dc:subject>Callister &amp; Rethwisch 8th Edition</dc:subject>
  <dc:creator>David Rethwisch</dc:creator>
  <dc:description>Copyright 2010</dc:description>
  <cp:lastModifiedBy>Maheswaranathan, Ponn</cp:lastModifiedBy>
  <cp:revision>236</cp:revision>
  <cp:lastPrinted>2019-09-05T22:17:48Z</cp:lastPrinted>
  <dcterms:created xsi:type="dcterms:W3CDTF">2009-11-09T16:25:39Z</dcterms:created>
  <dcterms:modified xsi:type="dcterms:W3CDTF">2019-09-05T22:21:56Z</dcterms:modified>
</cp:coreProperties>
</file>