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558" r:id="rId2"/>
    <p:sldId id="560" r:id="rId3"/>
    <p:sldId id="561" r:id="rId4"/>
    <p:sldId id="481" r:id="rId5"/>
    <p:sldId id="555" r:id="rId6"/>
    <p:sldId id="454" r:id="rId7"/>
    <p:sldId id="562" r:id="rId8"/>
    <p:sldId id="556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F6815"/>
    <a:srgbClr val="FF6600"/>
    <a:srgbClr val="FF0000"/>
    <a:srgbClr val="FFFF66"/>
    <a:srgbClr val="CC0099"/>
    <a:srgbClr val="009900"/>
    <a:srgbClr val="3333CC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 snapToGrid="0">
      <p:cViewPr>
        <p:scale>
          <a:sx n="118" d="100"/>
          <a:sy n="118" d="100"/>
        </p:scale>
        <p:origin x="-80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-111" charset="0"/>
              </a:defRPr>
            </a:lvl1pPr>
          </a:lstStyle>
          <a:p>
            <a:pPr>
              <a:defRPr/>
            </a:pPr>
            <a:fld id="{C05D3EAB-0F1D-42C3-8944-8F6143BFB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3186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0A7F9A7F-5A03-450C-BF48-232399371ADF}" type="slidenum">
              <a:rPr lang="en-US" altLang="en-US" sz="1200" smtClean="0">
                <a:latin typeface="Times New Roman" pitchFamily="18" charset="0"/>
              </a:rPr>
              <a:pPr/>
              <a:t>4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C1604F02-4BAA-432F-B9A3-88CDC4D9901E}" type="slidenum">
              <a:rPr lang="en-US" altLang="en-US" sz="1200" smtClean="0">
                <a:latin typeface="Times New Roman" pitchFamily="18" charset="0"/>
              </a:rPr>
              <a:pPr/>
              <a:t>6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Lecture 2 ended here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03D4E-75DF-4A57-80A0-3C78340D2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705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92E1-58CE-4A82-A2D0-00E31BCE5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387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BF917-5450-4B7A-959A-124829195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6762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340EE-0448-4190-893D-AE39F2320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634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0C5E1-BBC9-4AEE-AE73-33431B495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919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EA417-4AE2-4961-8D46-91F935685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39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AE0A9-D905-4E55-AC34-D636369ED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9068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45FCB-7BCD-45E8-B0E7-9880498F5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1595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F295D-0361-4F64-93FE-B4259C35A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2570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E5E67-337A-4CC3-B1CD-53B41C877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83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3DC22-3E95-47C0-856E-36146C298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114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23FD9-1F21-4CB4-8B16-7FB386A3C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7525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31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1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1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70800" y="6400800"/>
            <a:ext cx="11811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fld id="{5F6A064D-CEB5-41AD-BBD8-ED86BE62E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800" y="6172200"/>
            <a:ext cx="43180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1114" name="Rectangle 10"/>
          <p:cNvSpPr>
            <a:spLocks noChangeArrowheads="1"/>
          </p:cNvSpPr>
          <p:nvPr/>
        </p:nvSpPr>
        <p:spPr bwMode="auto">
          <a:xfrm>
            <a:off x="7264400" y="6400800"/>
            <a:ext cx="944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>
                <a:ea typeface="+mn-ea"/>
              </a:rPr>
              <a:t>Chapter 3 -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382000" cy="685800"/>
          </a:xfrm>
        </p:spPr>
        <p:txBody>
          <a:bodyPr/>
          <a:lstStyle/>
          <a:p>
            <a:pPr algn="l"/>
            <a:r>
              <a:rPr lang="en-US" altLang="en-US" dirty="0" smtClean="0">
                <a:cs typeface="Times New Roman" pitchFamily="18" charset="0"/>
              </a:rPr>
              <a:t>Crystal Systems</a:t>
            </a:r>
            <a:endParaRPr lang="en-US" altLang="en-US" dirty="0" smtClean="0"/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E0830750-383D-4015-9F6B-9FF6E7075C3E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pic>
        <p:nvPicPr>
          <p:cNvPr id="11268" name="Picture 1" descr="table_03_02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625" y="0"/>
            <a:ext cx="4143375" cy="692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711593"/>
            <a:ext cx="4572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dirty="0">
                <a:solidFill>
                  <a:srgbClr val="3333CC"/>
                </a:solidFill>
              </a:rPr>
              <a:t>Unit cell:</a:t>
            </a:r>
            <a:r>
              <a:rPr lang="en-US" altLang="en-US" dirty="0"/>
              <a:t>  smallest repetitive volume which contains the complete lattice pattern of a crystal.</a:t>
            </a:r>
          </a:p>
        </p:txBody>
      </p:sp>
      <p:grpSp>
        <p:nvGrpSpPr>
          <p:cNvPr id="11270" name="Group 14"/>
          <p:cNvGrpSpPr>
            <a:grpSpLocks/>
          </p:cNvGrpSpPr>
          <p:nvPr/>
        </p:nvGrpSpPr>
        <p:grpSpPr bwMode="auto">
          <a:xfrm>
            <a:off x="1406792" y="1886892"/>
            <a:ext cx="3071812" cy="3927475"/>
            <a:chOff x="528" y="1603"/>
            <a:chExt cx="1935" cy="2474"/>
          </a:xfrm>
        </p:grpSpPr>
        <p:pic>
          <p:nvPicPr>
            <p:cNvPr id="11272" name="Picture 9" descr="Figure_3_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1603"/>
              <a:ext cx="1935" cy="2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3" name="Rectangle 6"/>
            <p:cNvSpPr>
              <a:spLocks noChangeArrowheads="1"/>
            </p:cNvSpPr>
            <p:nvPr/>
          </p:nvSpPr>
          <p:spPr bwMode="auto">
            <a:xfrm>
              <a:off x="693" y="3786"/>
              <a:ext cx="168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1200">
                  <a:solidFill>
                    <a:srgbClr val="000000"/>
                  </a:solidFill>
                </a:rPr>
                <a:t>Fig. 3.4, </a:t>
              </a:r>
              <a:r>
                <a:rPr lang="en-US" altLang="en-US" sz="1200" i="1">
                  <a:solidFill>
                    <a:srgbClr val="000000"/>
                  </a:solidFill>
                </a:rPr>
                <a:t>Callister &amp; Rethwisch 8e.</a:t>
              </a:r>
              <a:r>
                <a:rPr lang="en-US" altLang="en-US"/>
                <a:t> </a:t>
              </a:r>
            </a:p>
          </p:txBody>
        </p:sp>
      </p:grpSp>
      <p:sp>
        <p:nvSpPr>
          <p:cNvPr id="11271" name="Rectangle 9"/>
          <p:cNvSpPr>
            <a:spLocks noChangeArrowheads="1"/>
          </p:cNvSpPr>
          <p:nvPr/>
        </p:nvSpPr>
        <p:spPr bwMode="auto">
          <a:xfrm>
            <a:off x="0" y="5704057"/>
            <a:ext cx="457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i="1" dirty="0"/>
              <a:t>a, b, </a:t>
            </a:r>
            <a:r>
              <a:rPr lang="en-US" altLang="en-US" dirty="0"/>
              <a:t>and </a:t>
            </a:r>
            <a:r>
              <a:rPr lang="en-US" altLang="en-US" i="1" dirty="0"/>
              <a:t>c</a:t>
            </a:r>
            <a:r>
              <a:rPr lang="en-US" altLang="en-US" dirty="0"/>
              <a:t> are the lattice </a:t>
            </a:r>
            <a:r>
              <a:rPr lang="en-US" altLang="en-US" dirty="0" smtClean="0"/>
              <a:t>constants.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uild="p"/>
      <p:bldP spid="112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Crystal Structure and Crystal System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DE3F5422-5FCC-4312-B951-664F85BD496D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47675" y="1250950"/>
            <a:ext cx="85804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dirty="0"/>
              <a:t>Q. What is the difference between crystal structure and crystal system?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31788" y="2579688"/>
            <a:ext cx="84359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dirty="0"/>
              <a:t>A: A crystal structure is described by both the geometry of, and atomic arrangements within, the unit cell, whereas a crystal system is described only in terms of the unit cell geometry.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For </a:t>
            </a:r>
            <a:r>
              <a:rPr lang="en-US" altLang="en-US" dirty="0"/>
              <a:t>example, face-centered cubic and body-centered cubic are crystal structures that belong to the cubic crystal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/>
      <p:bldP spid="1229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828" y="0"/>
            <a:ext cx="8382000" cy="685800"/>
          </a:xfrm>
        </p:spPr>
        <p:txBody>
          <a:bodyPr/>
          <a:lstStyle/>
          <a:p>
            <a:r>
              <a:rPr lang="en-US" dirty="0" smtClean="0"/>
              <a:t>Crystal Systems &amp; </a:t>
            </a:r>
            <a:r>
              <a:rPr lang="en-US" dirty="0" err="1" smtClean="0"/>
              <a:t>Bravais</a:t>
            </a:r>
            <a:r>
              <a:rPr lang="en-US" dirty="0" smtClean="0"/>
              <a:t> Lattices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A0C5E1-BBC9-4AEE-AE73-33431B495B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6505" y="772116"/>
            <a:ext cx="4517842" cy="5417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chemeClr val="tx1"/>
                </a:solidFill>
                <a:prstDash val="dash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0515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685800"/>
          </a:xfrm>
        </p:spPr>
        <p:txBody>
          <a:bodyPr/>
          <a:lstStyle/>
          <a:p>
            <a:r>
              <a:rPr lang="en-US" altLang="en-US" smtClean="0">
                <a:cs typeface="Times New Roman" pitchFamily="18" charset="0"/>
              </a:rPr>
              <a:t>Point Coordinates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3363" y="720725"/>
            <a:ext cx="4535487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cs typeface="Times New Roman" pitchFamily="18" charset="0"/>
              </a:rPr>
              <a:t>Point coordinates for unit cell center are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000" dirty="0" smtClean="0">
                <a:cs typeface="Times New Roman" pitchFamily="18" charset="0"/>
              </a:rPr>
              <a:t>	</a:t>
            </a:r>
            <a:br>
              <a:rPr lang="en-US" altLang="en-US" sz="1000" dirty="0" smtClean="0">
                <a:cs typeface="Times New Roman" pitchFamily="18" charset="0"/>
              </a:rPr>
            </a:br>
            <a:r>
              <a:rPr lang="en-US" altLang="en-US" sz="2400" i="1" dirty="0" smtClean="0">
                <a:cs typeface="Times New Roman" pitchFamily="18" charset="0"/>
              </a:rPr>
              <a:t>a</a:t>
            </a:r>
            <a:r>
              <a:rPr lang="en-US" altLang="en-US" sz="2400" dirty="0" smtClean="0">
                <a:cs typeface="Times New Roman" pitchFamily="18" charset="0"/>
              </a:rPr>
              <a:t>/2, </a:t>
            </a:r>
            <a:r>
              <a:rPr lang="en-US" altLang="en-US" sz="2400" i="1" dirty="0" smtClean="0">
                <a:cs typeface="Times New Roman" pitchFamily="18" charset="0"/>
              </a:rPr>
              <a:t>b</a:t>
            </a:r>
            <a:r>
              <a:rPr lang="en-US" altLang="en-US" sz="2400" dirty="0" smtClean="0">
                <a:cs typeface="Times New Roman" pitchFamily="18" charset="0"/>
              </a:rPr>
              <a:t>/2, </a:t>
            </a:r>
            <a:r>
              <a:rPr lang="en-US" altLang="en-US" sz="2400" i="1" dirty="0" smtClean="0">
                <a:cs typeface="Times New Roman" pitchFamily="18" charset="0"/>
              </a:rPr>
              <a:t>c</a:t>
            </a:r>
            <a:r>
              <a:rPr lang="en-US" altLang="en-US" sz="2400" dirty="0" smtClean="0">
                <a:cs typeface="Times New Roman" pitchFamily="18" charset="0"/>
              </a:rPr>
              <a:t>/2       ½</a:t>
            </a:r>
            <a:r>
              <a:rPr lang="en-US" altLang="en-US" sz="1200" dirty="0" smtClean="0">
                <a:cs typeface="Times New Roman" pitchFamily="18" charset="0"/>
              </a:rPr>
              <a:t> </a:t>
            </a:r>
            <a:r>
              <a:rPr lang="en-US" altLang="en-US" sz="2400" dirty="0" smtClean="0">
                <a:cs typeface="Times New Roman" pitchFamily="18" charset="0"/>
              </a:rPr>
              <a:t>½</a:t>
            </a:r>
            <a:r>
              <a:rPr lang="en-US" altLang="en-US" sz="1200" dirty="0" smtClean="0">
                <a:cs typeface="Times New Roman" pitchFamily="18" charset="0"/>
              </a:rPr>
              <a:t> </a:t>
            </a:r>
            <a:r>
              <a:rPr lang="en-US" altLang="en-US" sz="2400" dirty="0" smtClean="0">
                <a:cs typeface="Times New Roman" pitchFamily="18" charset="0"/>
              </a:rPr>
              <a:t>½	</a:t>
            </a:r>
            <a:br>
              <a:rPr lang="en-US" altLang="en-US" sz="2400" dirty="0" smtClean="0">
                <a:cs typeface="Times New Roman" pitchFamily="18" charset="0"/>
              </a:rPr>
            </a:br>
            <a:endParaRPr lang="en-US" altLang="en-US" sz="24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cs typeface="Times New Roman" pitchFamily="18" charset="0"/>
              </a:rPr>
              <a:t>Point coordinates for unit cell corner are 111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cs typeface="Times New Roman" pitchFamily="18" charset="0"/>
              </a:rPr>
              <a:t> </a:t>
            </a:r>
          </a:p>
        </p:txBody>
      </p:sp>
      <p:grpSp>
        <p:nvGrpSpPr>
          <p:cNvPr id="13316" name="Group 61"/>
          <p:cNvGrpSpPr>
            <a:grpSpLocks/>
          </p:cNvGrpSpPr>
          <p:nvPr/>
        </p:nvGrpSpPr>
        <p:grpSpPr bwMode="auto">
          <a:xfrm>
            <a:off x="898525" y="704850"/>
            <a:ext cx="2951163" cy="2836863"/>
            <a:chOff x="575" y="636"/>
            <a:chExt cx="1859" cy="1787"/>
          </a:xfrm>
        </p:grpSpPr>
        <p:sp>
          <p:nvSpPr>
            <p:cNvPr id="13319" name="Text Box 9"/>
            <p:cNvSpPr txBox="1">
              <a:spLocks noChangeArrowheads="1"/>
            </p:cNvSpPr>
            <p:nvPr/>
          </p:nvSpPr>
          <p:spPr bwMode="auto">
            <a:xfrm>
              <a:off x="1130" y="636"/>
              <a:ext cx="1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i="1"/>
                <a:t>z</a:t>
              </a:r>
            </a:p>
          </p:txBody>
        </p:sp>
        <p:sp>
          <p:nvSpPr>
            <p:cNvPr id="13320" name="Line 4"/>
            <p:cNvSpPr>
              <a:spLocks noChangeShapeType="1"/>
            </p:cNvSpPr>
            <p:nvPr/>
          </p:nvSpPr>
          <p:spPr bwMode="auto">
            <a:xfrm flipV="1">
              <a:off x="1201" y="847"/>
              <a:ext cx="0" cy="9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Line 5"/>
            <p:cNvSpPr>
              <a:spLocks noChangeShapeType="1"/>
            </p:cNvSpPr>
            <p:nvPr/>
          </p:nvSpPr>
          <p:spPr bwMode="auto">
            <a:xfrm flipV="1">
              <a:off x="1198" y="1773"/>
              <a:ext cx="10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Line 6"/>
            <p:cNvSpPr>
              <a:spLocks noChangeShapeType="1"/>
            </p:cNvSpPr>
            <p:nvPr/>
          </p:nvSpPr>
          <p:spPr bwMode="auto">
            <a:xfrm flipH="1">
              <a:off x="728" y="1773"/>
              <a:ext cx="470" cy="4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Text Box 7"/>
            <p:cNvSpPr txBox="1">
              <a:spLocks noChangeArrowheads="1"/>
            </p:cNvSpPr>
            <p:nvPr/>
          </p:nvSpPr>
          <p:spPr bwMode="auto">
            <a:xfrm>
              <a:off x="575" y="2135"/>
              <a:ext cx="1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i="1"/>
                <a:t>x</a:t>
              </a:r>
            </a:p>
          </p:txBody>
        </p:sp>
        <p:sp>
          <p:nvSpPr>
            <p:cNvPr id="13324" name="Text Box 8"/>
            <p:cNvSpPr txBox="1">
              <a:spLocks noChangeArrowheads="1"/>
            </p:cNvSpPr>
            <p:nvPr/>
          </p:nvSpPr>
          <p:spPr bwMode="auto">
            <a:xfrm>
              <a:off x="2243" y="1651"/>
              <a:ext cx="1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i="1"/>
                <a:t>y</a:t>
              </a:r>
            </a:p>
          </p:txBody>
        </p:sp>
        <p:sp>
          <p:nvSpPr>
            <p:cNvPr id="13325" name="Line 10"/>
            <p:cNvSpPr>
              <a:spLocks noChangeShapeType="1"/>
            </p:cNvSpPr>
            <p:nvPr/>
          </p:nvSpPr>
          <p:spPr bwMode="auto">
            <a:xfrm flipV="1">
              <a:off x="1891" y="1725"/>
              <a:ext cx="0" cy="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Line 11"/>
            <p:cNvSpPr>
              <a:spLocks noChangeShapeType="1"/>
            </p:cNvSpPr>
            <p:nvPr/>
          </p:nvSpPr>
          <p:spPr bwMode="auto">
            <a:xfrm flipV="1">
              <a:off x="927" y="1969"/>
              <a:ext cx="0" cy="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Line 12"/>
            <p:cNvSpPr>
              <a:spLocks noChangeShapeType="1"/>
            </p:cNvSpPr>
            <p:nvPr/>
          </p:nvSpPr>
          <p:spPr bwMode="auto">
            <a:xfrm>
              <a:off x="1151" y="1134"/>
              <a:ext cx="1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Line 13"/>
            <p:cNvSpPr>
              <a:spLocks noChangeShapeType="1"/>
            </p:cNvSpPr>
            <p:nvPr/>
          </p:nvSpPr>
          <p:spPr bwMode="auto">
            <a:xfrm>
              <a:off x="1201" y="1128"/>
              <a:ext cx="6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Line 14"/>
            <p:cNvSpPr>
              <a:spLocks noChangeShapeType="1"/>
            </p:cNvSpPr>
            <p:nvPr/>
          </p:nvSpPr>
          <p:spPr bwMode="auto">
            <a:xfrm flipV="1">
              <a:off x="1891" y="1128"/>
              <a:ext cx="0" cy="6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Line 15"/>
            <p:cNvSpPr>
              <a:spLocks noChangeShapeType="1"/>
            </p:cNvSpPr>
            <p:nvPr/>
          </p:nvSpPr>
          <p:spPr bwMode="auto">
            <a:xfrm flipH="1">
              <a:off x="938" y="1134"/>
              <a:ext cx="256" cy="2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Line 17"/>
            <p:cNvSpPr>
              <a:spLocks noChangeShapeType="1"/>
            </p:cNvSpPr>
            <p:nvPr/>
          </p:nvSpPr>
          <p:spPr bwMode="auto">
            <a:xfrm flipV="1">
              <a:off x="923" y="1388"/>
              <a:ext cx="0" cy="63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18"/>
            <p:cNvSpPr>
              <a:spLocks noChangeShapeType="1"/>
            </p:cNvSpPr>
            <p:nvPr/>
          </p:nvSpPr>
          <p:spPr bwMode="auto">
            <a:xfrm flipH="1">
              <a:off x="1634" y="1777"/>
              <a:ext cx="249" cy="2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Line 19"/>
            <p:cNvSpPr>
              <a:spLocks noChangeShapeType="1"/>
            </p:cNvSpPr>
            <p:nvPr/>
          </p:nvSpPr>
          <p:spPr bwMode="auto">
            <a:xfrm>
              <a:off x="923" y="2019"/>
              <a:ext cx="70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Text Box 20"/>
            <p:cNvSpPr txBox="1">
              <a:spLocks noChangeArrowheads="1"/>
            </p:cNvSpPr>
            <p:nvPr/>
          </p:nvSpPr>
          <p:spPr bwMode="auto">
            <a:xfrm>
              <a:off x="689" y="1832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i="1">
                  <a:latin typeface="Intergraph ANSI" pitchFamily="34" charset="0"/>
                </a:rPr>
                <a:t>a</a:t>
              </a:r>
            </a:p>
          </p:txBody>
        </p:sp>
        <p:sp>
          <p:nvSpPr>
            <p:cNvPr id="13335" name="Text Box 22"/>
            <p:cNvSpPr txBox="1">
              <a:spLocks noChangeArrowheads="1"/>
            </p:cNvSpPr>
            <p:nvPr/>
          </p:nvSpPr>
          <p:spPr bwMode="auto">
            <a:xfrm>
              <a:off x="1835" y="1830"/>
              <a:ext cx="1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i="1">
                  <a:latin typeface="Intergraph ANSI" pitchFamily="34" charset="0"/>
                </a:rPr>
                <a:t>b</a:t>
              </a:r>
            </a:p>
          </p:txBody>
        </p:sp>
        <p:sp>
          <p:nvSpPr>
            <p:cNvPr id="13336" name="Text Box 23"/>
            <p:cNvSpPr txBox="1">
              <a:spLocks noChangeArrowheads="1"/>
            </p:cNvSpPr>
            <p:nvPr/>
          </p:nvSpPr>
          <p:spPr bwMode="auto">
            <a:xfrm>
              <a:off x="942" y="1007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i="1">
                  <a:latin typeface="Intergraph ANSI" pitchFamily="34" charset="0"/>
                </a:rPr>
                <a:t>c</a:t>
              </a:r>
            </a:p>
          </p:txBody>
        </p:sp>
        <p:sp>
          <p:nvSpPr>
            <p:cNvPr id="13337" name="Text Box 24"/>
            <p:cNvSpPr txBox="1">
              <a:spLocks noChangeArrowheads="1"/>
            </p:cNvSpPr>
            <p:nvPr/>
          </p:nvSpPr>
          <p:spPr bwMode="auto">
            <a:xfrm>
              <a:off x="956" y="1773"/>
              <a:ext cx="6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000</a:t>
              </a:r>
            </a:p>
          </p:txBody>
        </p:sp>
        <p:sp>
          <p:nvSpPr>
            <p:cNvPr id="13338" name="Line 27"/>
            <p:cNvSpPr>
              <a:spLocks noChangeShapeType="1"/>
            </p:cNvSpPr>
            <p:nvPr/>
          </p:nvSpPr>
          <p:spPr bwMode="auto">
            <a:xfrm>
              <a:off x="940" y="1375"/>
              <a:ext cx="6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Line 28"/>
            <p:cNvSpPr>
              <a:spLocks noChangeShapeType="1"/>
            </p:cNvSpPr>
            <p:nvPr/>
          </p:nvSpPr>
          <p:spPr bwMode="auto">
            <a:xfrm flipH="1">
              <a:off x="1638" y="1132"/>
              <a:ext cx="250" cy="2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Line 29"/>
            <p:cNvSpPr>
              <a:spLocks noChangeShapeType="1"/>
            </p:cNvSpPr>
            <p:nvPr/>
          </p:nvSpPr>
          <p:spPr bwMode="auto">
            <a:xfrm flipV="1">
              <a:off x="1630" y="1375"/>
              <a:ext cx="0" cy="6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Text Box 30"/>
            <p:cNvSpPr txBox="1">
              <a:spLocks noChangeArrowheads="1"/>
            </p:cNvSpPr>
            <p:nvPr/>
          </p:nvSpPr>
          <p:spPr bwMode="auto">
            <a:xfrm>
              <a:off x="1552" y="784"/>
              <a:ext cx="63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111</a:t>
              </a:r>
            </a:p>
          </p:txBody>
        </p:sp>
        <p:sp>
          <p:nvSpPr>
            <p:cNvPr id="13342" name="Freeform 31"/>
            <p:cNvSpPr>
              <a:spLocks/>
            </p:cNvSpPr>
            <p:nvPr/>
          </p:nvSpPr>
          <p:spPr bwMode="auto">
            <a:xfrm>
              <a:off x="1490" y="1011"/>
              <a:ext cx="208" cy="364"/>
            </a:xfrm>
            <a:custGeom>
              <a:avLst/>
              <a:gdLst>
                <a:gd name="T0" fmla="*/ 63 w 215"/>
                <a:gd name="T1" fmla="*/ 112 h 384"/>
                <a:gd name="T2" fmla="*/ 14 w 215"/>
                <a:gd name="T3" fmla="*/ 81 h 384"/>
                <a:gd name="T4" fmla="*/ 100 w 215"/>
                <a:gd name="T5" fmla="*/ 0 h 384"/>
                <a:gd name="T6" fmla="*/ 0 60000 65536"/>
                <a:gd name="T7" fmla="*/ 0 60000 65536"/>
                <a:gd name="T8" fmla="*/ 0 60000 65536"/>
                <a:gd name="T9" fmla="*/ 0 w 215"/>
                <a:gd name="T10" fmla="*/ 0 h 384"/>
                <a:gd name="T11" fmla="*/ 215 w 215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" h="384">
                  <a:moveTo>
                    <a:pt x="133" y="384"/>
                  </a:moveTo>
                  <a:cubicBezTo>
                    <a:pt x="66" y="361"/>
                    <a:pt x="0" y="338"/>
                    <a:pt x="14" y="274"/>
                  </a:cubicBezTo>
                  <a:cubicBezTo>
                    <a:pt x="28" y="210"/>
                    <a:pt x="121" y="105"/>
                    <a:pt x="215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7" name="Text Box 45"/>
          <p:cNvSpPr txBox="1">
            <a:spLocks noChangeArrowheads="1"/>
          </p:cNvSpPr>
          <p:nvPr/>
        </p:nvSpPr>
        <p:spPr bwMode="auto">
          <a:xfrm>
            <a:off x="6278563" y="4870450"/>
            <a:ext cx="257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endParaRPr lang="en-US" altLang="en-US" b="1">
              <a:latin typeface="Times New Roman" pitchFamily="18" charset="0"/>
            </a:endParaRPr>
          </a:p>
        </p:txBody>
      </p:sp>
      <p:pic>
        <p:nvPicPr>
          <p:cNvPr id="13318" name="Picture 1" descr="figun_03_p56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5175" y="3478213"/>
            <a:ext cx="6969125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Point coordinates for all atom positions for a BCC unit cell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FC5777D4-7F21-425B-B414-A3041908E25E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  <p:pic>
        <p:nvPicPr>
          <p:cNvPr id="14340" name="Picture 1" descr="figun_03_p57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13524"/>
            <a:ext cx="5696793" cy="4873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CB188573-74D9-49AB-8639-E87FF4AAA6BD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cs typeface="Times New Roman" pitchFamily="18" charset="0"/>
              </a:rPr>
              <a:t>Crystallographic Directions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473450" y="1531938"/>
            <a:ext cx="5391150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altLang="en-US" sz="2000">
                <a:cs typeface="Times New Roman" pitchFamily="18" charset="0"/>
              </a:rPr>
              <a:t>1. Vector repositioned (if necessary) to pass  </a:t>
            </a:r>
          </a:p>
          <a:p>
            <a:pPr eaLnBrk="1" hangingPunct="1"/>
            <a:r>
              <a:rPr lang="en-US" altLang="en-US" sz="2000">
                <a:cs typeface="Times New Roman" pitchFamily="18" charset="0"/>
              </a:rPr>
              <a:t>     through origin.</a:t>
            </a:r>
            <a:br>
              <a:rPr lang="en-US" altLang="en-US" sz="2000">
                <a:cs typeface="Times New Roman" pitchFamily="18" charset="0"/>
              </a:rPr>
            </a:br>
            <a:r>
              <a:rPr lang="en-US" altLang="en-US" sz="2000">
                <a:cs typeface="Times New Roman" pitchFamily="18" charset="0"/>
              </a:rPr>
              <a:t>2. Read off projections in terms of </a:t>
            </a:r>
            <a:br>
              <a:rPr lang="en-US" altLang="en-US" sz="2000">
                <a:cs typeface="Times New Roman" pitchFamily="18" charset="0"/>
              </a:rPr>
            </a:br>
            <a:r>
              <a:rPr lang="en-US" altLang="en-US" sz="2000">
                <a:cs typeface="Times New Roman" pitchFamily="18" charset="0"/>
              </a:rPr>
              <a:t>     unit cell dimensions </a:t>
            </a:r>
            <a:r>
              <a:rPr lang="en-US" altLang="en-US" sz="2000" i="1">
                <a:cs typeface="Times New Roman" pitchFamily="18" charset="0"/>
              </a:rPr>
              <a:t>a</a:t>
            </a:r>
            <a:r>
              <a:rPr lang="en-US" altLang="en-US" sz="2000">
                <a:cs typeface="Times New Roman" pitchFamily="18" charset="0"/>
              </a:rPr>
              <a:t>, </a:t>
            </a:r>
            <a:r>
              <a:rPr lang="en-US" altLang="en-US" sz="2000" i="1">
                <a:cs typeface="Times New Roman" pitchFamily="18" charset="0"/>
              </a:rPr>
              <a:t>b</a:t>
            </a:r>
            <a:r>
              <a:rPr lang="en-US" altLang="en-US" sz="2000">
                <a:cs typeface="Times New Roman" pitchFamily="18" charset="0"/>
              </a:rPr>
              <a:t>, and </a:t>
            </a:r>
            <a:r>
              <a:rPr lang="en-US" altLang="en-US" sz="2000" i="1">
                <a:cs typeface="Times New Roman" pitchFamily="18" charset="0"/>
              </a:rPr>
              <a:t>c</a:t>
            </a:r>
            <a:r>
              <a:rPr lang="en-US" altLang="en-US" sz="2000">
                <a:cs typeface="Times New Roman" pitchFamily="18" charset="0"/>
              </a:rPr>
              <a:t/>
            </a:r>
            <a:br>
              <a:rPr lang="en-US" altLang="en-US" sz="2000">
                <a:cs typeface="Times New Roman" pitchFamily="18" charset="0"/>
              </a:rPr>
            </a:br>
            <a:r>
              <a:rPr lang="en-US" altLang="en-US" sz="2000">
                <a:cs typeface="Times New Roman" pitchFamily="18" charset="0"/>
              </a:rPr>
              <a:t>3. Adjust to smallest integer values</a:t>
            </a:r>
            <a:br>
              <a:rPr lang="en-US" altLang="en-US" sz="2000">
                <a:cs typeface="Times New Roman" pitchFamily="18" charset="0"/>
              </a:rPr>
            </a:br>
            <a:r>
              <a:rPr lang="en-US" altLang="en-US" sz="2000">
                <a:cs typeface="Times New Roman" pitchFamily="18" charset="0"/>
              </a:rPr>
              <a:t>4. Enclose in square brackets, no commas</a:t>
            </a:r>
          </a:p>
          <a:p>
            <a:pPr eaLnBrk="1" hangingPunct="1"/>
            <a:r>
              <a:rPr lang="en-US" altLang="en-US" sz="400">
                <a:cs typeface="Times New Roman" pitchFamily="18" charset="0"/>
              </a:rPr>
              <a:t>	</a:t>
            </a:r>
          </a:p>
          <a:p>
            <a:pPr eaLnBrk="1" hangingPunct="1"/>
            <a:r>
              <a:rPr lang="en-US" altLang="en-US" sz="2000">
                <a:cs typeface="Times New Roman" pitchFamily="18" charset="0"/>
              </a:rPr>
              <a:t>	</a:t>
            </a:r>
            <a:r>
              <a:rPr lang="en-US" altLang="en-US">
                <a:cs typeface="Times New Roman" pitchFamily="18" charset="0"/>
              </a:rPr>
              <a:t>[</a:t>
            </a:r>
            <a:r>
              <a:rPr lang="en-US" altLang="en-US" i="1">
                <a:cs typeface="Times New Roman" pitchFamily="18" charset="0"/>
              </a:rPr>
              <a:t>uvw</a:t>
            </a:r>
            <a:r>
              <a:rPr lang="en-US" altLang="en-US">
                <a:cs typeface="Times New Roman" pitchFamily="18" charset="0"/>
              </a:rPr>
              <a:t>]</a:t>
            </a:r>
          </a:p>
        </p:txBody>
      </p:sp>
      <p:sp>
        <p:nvSpPr>
          <p:cNvPr id="358436" name="Text Box 36"/>
          <p:cNvSpPr txBox="1">
            <a:spLocks noChangeArrowheads="1"/>
          </p:cNvSpPr>
          <p:nvPr/>
        </p:nvSpPr>
        <p:spPr bwMode="auto">
          <a:xfrm>
            <a:off x="563563" y="4392613"/>
            <a:ext cx="1771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cs typeface="Times New Roman" pitchFamily="18" charset="0"/>
              </a:rPr>
              <a:t>ex:</a:t>
            </a:r>
            <a:r>
              <a:rPr lang="en-US" altLang="en-US" sz="2000">
                <a:cs typeface="Times New Roman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cs typeface="Times New Roman" pitchFamily="18" charset="0"/>
              </a:rPr>
              <a:t>1, 0, ½</a:t>
            </a:r>
          </a:p>
        </p:txBody>
      </p:sp>
      <p:sp>
        <p:nvSpPr>
          <p:cNvPr id="358437" name="Text Box 37"/>
          <p:cNvSpPr txBox="1">
            <a:spLocks noChangeArrowheads="1"/>
          </p:cNvSpPr>
          <p:nvPr/>
        </p:nvSpPr>
        <p:spPr bwMode="auto">
          <a:xfrm>
            <a:off x="2216150" y="4392613"/>
            <a:ext cx="175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  <a:cs typeface="Times New Roman" pitchFamily="18" charset="0"/>
              </a:rPr>
              <a:t>=&gt;   2, 0, 1</a:t>
            </a:r>
          </a:p>
        </p:txBody>
      </p:sp>
      <p:sp>
        <p:nvSpPr>
          <p:cNvPr id="358438" name="Text Box 38"/>
          <p:cNvSpPr txBox="1">
            <a:spLocks noChangeArrowheads="1"/>
          </p:cNvSpPr>
          <p:nvPr/>
        </p:nvSpPr>
        <p:spPr bwMode="auto">
          <a:xfrm>
            <a:off x="3830638" y="4392613"/>
            <a:ext cx="1670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  <a:cs typeface="Times New Roman" pitchFamily="18" charset="0"/>
              </a:rPr>
              <a:t>=&gt;  [</a:t>
            </a:r>
            <a:r>
              <a:rPr lang="en-US" altLang="en-US" sz="120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cs typeface="Times New Roman" pitchFamily="18" charset="0"/>
              </a:rPr>
              <a:t>201</a:t>
            </a:r>
            <a:r>
              <a:rPr lang="en-US" altLang="en-US" sz="120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cs typeface="Times New Roman" pitchFamily="18" charset="0"/>
              </a:rPr>
              <a:t>]</a:t>
            </a:r>
          </a:p>
        </p:txBody>
      </p:sp>
      <p:sp>
        <p:nvSpPr>
          <p:cNvPr id="358439" name="Text Box 39"/>
          <p:cNvSpPr txBox="1">
            <a:spLocks noChangeArrowheads="1"/>
          </p:cNvSpPr>
          <p:nvPr/>
        </p:nvSpPr>
        <p:spPr bwMode="auto">
          <a:xfrm>
            <a:off x="987425" y="4935538"/>
            <a:ext cx="1214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  <a:cs typeface="Times New Roman" pitchFamily="18" charset="0"/>
              </a:rPr>
              <a:t>-1, 1, 1</a:t>
            </a:r>
          </a:p>
        </p:txBody>
      </p:sp>
      <p:sp>
        <p:nvSpPr>
          <p:cNvPr id="15370" name="Text Box 44"/>
          <p:cNvSpPr txBox="1">
            <a:spLocks noChangeArrowheads="1"/>
          </p:cNvSpPr>
          <p:nvPr/>
        </p:nvSpPr>
        <p:spPr bwMode="auto">
          <a:xfrm>
            <a:off x="1254125" y="1112838"/>
            <a:ext cx="31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i="1"/>
              <a:t>z</a:t>
            </a:r>
          </a:p>
        </p:txBody>
      </p:sp>
      <p:sp>
        <p:nvSpPr>
          <p:cNvPr id="15371" name="Line 45"/>
          <p:cNvSpPr>
            <a:spLocks noChangeShapeType="1"/>
          </p:cNvSpPr>
          <p:nvPr/>
        </p:nvSpPr>
        <p:spPr bwMode="auto">
          <a:xfrm flipV="1">
            <a:off x="1454150" y="1504950"/>
            <a:ext cx="0" cy="1476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46"/>
          <p:cNvSpPr>
            <a:spLocks noChangeShapeType="1"/>
          </p:cNvSpPr>
          <p:nvPr/>
        </p:nvSpPr>
        <p:spPr bwMode="auto">
          <a:xfrm flipV="1">
            <a:off x="1449388" y="2974975"/>
            <a:ext cx="1604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47"/>
          <p:cNvSpPr>
            <a:spLocks noChangeShapeType="1"/>
          </p:cNvSpPr>
          <p:nvPr/>
        </p:nvSpPr>
        <p:spPr bwMode="auto">
          <a:xfrm flipH="1">
            <a:off x="703263" y="2974975"/>
            <a:ext cx="746125" cy="681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Text Box 48"/>
          <p:cNvSpPr txBox="1">
            <a:spLocks noChangeArrowheads="1"/>
          </p:cNvSpPr>
          <p:nvPr/>
        </p:nvSpPr>
        <p:spPr bwMode="auto">
          <a:xfrm>
            <a:off x="460375" y="3549650"/>
            <a:ext cx="30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i="1"/>
              <a:t>x</a:t>
            </a:r>
          </a:p>
        </p:txBody>
      </p:sp>
      <p:sp>
        <p:nvSpPr>
          <p:cNvPr id="15375" name="Line 50"/>
          <p:cNvSpPr>
            <a:spLocks noChangeShapeType="1"/>
          </p:cNvSpPr>
          <p:nvPr/>
        </p:nvSpPr>
        <p:spPr bwMode="auto">
          <a:xfrm flipV="1">
            <a:off x="2549525" y="2922588"/>
            <a:ext cx="0" cy="134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51"/>
          <p:cNvSpPr>
            <a:spLocks noChangeShapeType="1"/>
          </p:cNvSpPr>
          <p:nvPr/>
        </p:nvSpPr>
        <p:spPr bwMode="auto">
          <a:xfrm flipV="1">
            <a:off x="1028700" y="3286125"/>
            <a:ext cx="0" cy="165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52"/>
          <p:cNvSpPr>
            <a:spLocks noChangeShapeType="1"/>
          </p:cNvSpPr>
          <p:nvPr/>
        </p:nvSpPr>
        <p:spPr bwMode="auto">
          <a:xfrm>
            <a:off x="1370013" y="1951038"/>
            <a:ext cx="180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55"/>
          <p:cNvSpPr>
            <a:spLocks noChangeShapeType="1"/>
          </p:cNvSpPr>
          <p:nvPr/>
        </p:nvSpPr>
        <p:spPr bwMode="auto">
          <a:xfrm flipH="1">
            <a:off x="1027113" y="1960563"/>
            <a:ext cx="41592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57"/>
          <p:cNvSpPr>
            <a:spLocks noChangeShapeType="1"/>
          </p:cNvSpPr>
          <p:nvPr/>
        </p:nvSpPr>
        <p:spPr bwMode="auto">
          <a:xfrm flipH="1">
            <a:off x="2132013" y="2990850"/>
            <a:ext cx="404812" cy="3698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60"/>
          <p:cNvSpPr>
            <a:spLocks noChangeShapeType="1"/>
          </p:cNvSpPr>
          <p:nvPr/>
        </p:nvSpPr>
        <p:spPr bwMode="auto">
          <a:xfrm flipH="1">
            <a:off x="2119313" y="1952625"/>
            <a:ext cx="42545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62"/>
          <p:cNvSpPr>
            <a:spLocks noChangeShapeType="1"/>
          </p:cNvSpPr>
          <p:nvPr/>
        </p:nvSpPr>
        <p:spPr bwMode="auto">
          <a:xfrm flipH="1">
            <a:off x="1449388" y="1574800"/>
            <a:ext cx="406400" cy="37147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63"/>
          <p:cNvSpPr>
            <a:spLocks noChangeShapeType="1"/>
          </p:cNvSpPr>
          <p:nvPr/>
        </p:nvSpPr>
        <p:spPr bwMode="auto">
          <a:xfrm flipH="1">
            <a:off x="2538413" y="1576388"/>
            <a:ext cx="406400" cy="37147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64"/>
          <p:cNvSpPr>
            <a:spLocks noChangeShapeType="1"/>
          </p:cNvSpPr>
          <p:nvPr/>
        </p:nvSpPr>
        <p:spPr bwMode="auto">
          <a:xfrm flipH="1">
            <a:off x="2554288" y="2592388"/>
            <a:ext cx="406400" cy="37147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65"/>
          <p:cNvSpPr>
            <a:spLocks noChangeShapeType="1"/>
          </p:cNvSpPr>
          <p:nvPr/>
        </p:nvSpPr>
        <p:spPr bwMode="auto">
          <a:xfrm flipH="1">
            <a:off x="1465263" y="2592388"/>
            <a:ext cx="406400" cy="37147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70"/>
          <p:cNvSpPr>
            <a:spLocks noChangeShapeType="1"/>
          </p:cNvSpPr>
          <p:nvPr/>
        </p:nvSpPr>
        <p:spPr bwMode="auto">
          <a:xfrm flipH="1" flipV="1">
            <a:off x="1028700" y="2800350"/>
            <a:ext cx="406400" cy="1603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1" name="Line 71"/>
          <p:cNvSpPr>
            <a:spLocks noChangeShapeType="1"/>
          </p:cNvSpPr>
          <p:nvPr/>
        </p:nvSpPr>
        <p:spPr bwMode="auto">
          <a:xfrm flipV="1">
            <a:off x="1449388" y="1581150"/>
            <a:ext cx="1509712" cy="13938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4" name="Oval 74"/>
          <p:cNvSpPr>
            <a:spLocks noChangeArrowheads="1"/>
          </p:cNvSpPr>
          <p:nvPr/>
        </p:nvSpPr>
        <p:spPr bwMode="auto">
          <a:xfrm>
            <a:off x="925513" y="2705100"/>
            <a:ext cx="196850" cy="201613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358475" name="Oval 75"/>
          <p:cNvSpPr>
            <a:spLocks noChangeArrowheads="1"/>
          </p:cNvSpPr>
          <p:nvPr/>
        </p:nvSpPr>
        <p:spPr bwMode="auto">
          <a:xfrm>
            <a:off x="2847975" y="1479550"/>
            <a:ext cx="196850" cy="20161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15389" name="Text Box 76"/>
          <p:cNvSpPr txBox="1">
            <a:spLocks noChangeArrowheads="1"/>
          </p:cNvSpPr>
          <p:nvPr/>
        </p:nvSpPr>
        <p:spPr bwMode="auto">
          <a:xfrm>
            <a:off x="3286125" y="1093788"/>
            <a:ext cx="1471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</a:rPr>
              <a:t>Algorithm</a:t>
            </a:r>
          </a:p>
        </p:txBody>
      </p:sp>
      <p:grpSp>
        <p:nvGrpSpPr>
          <p:cNvPr id="2" name="Group 87"/>
          <p:cNvGrpSpPr>
            <a:grpSpLocks/>
          </p:cNvGrpSpPr>
          <p:nvPr/>
        </p:nvGrpSpPr>
        <p:grpSpPr bwMode="auto">
          <a:xfrm>
            <a:off x="2219325" y="4935538"/>
            <a:ext cx="6496050" cy="822325"/>
            <a:chOff x="1398" y="3109"/>
            <a:chExt cx="4092" cy="518"/>
          </a:xfrm>
        </p:grpSpPr>
        <p:sp>
          <p:nvSpPr>
            <p:cNvPr id="15396" name="Text Box 81"/>
            <p:cNvSpPr txBox="1">
              <a:spLocks noChangeArrowheads="1"/>
            </p:cNvSpPr>
            <p:nvPr/>
          </p:nvSpPr>
          <p:spPr bwMode="auto">
            <a:xfrm>
              <a:off x="2461" y="3109"/>
              <a:ext cx="3029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cs typeface="Times New Roman" pitchFamily="18" charset="0"/>
                </a:rPr>
                <a:t>where overbar represents a negative index</a:t>
              </a:r>
            </a:p>
          </p:txBody>
        </p:sp>
        <p:grpSp>
          <p:nvGrpSpPr>
            <p:cNvPr id="15397" name="Group 85"/>
            <p:cNvGrpSpPr>
              <a:grpSpLocks/>
            </p:cNvGrpSpPr>
            <p:nvPr/>
          </p:nvGrpSpPr>
          <p:grpSpPr bwMode="auto">
            <a:xfrm>
              <a:off x="1772" y="3112"/>
              <a:ext cx="596" cy="288"/>
              <a:chOff x="3820" y="2368"/>
              <a:chExt cx="596" cy="288"/>
            </a:xfrm>
          </p:grpSpPr>
          <p:sp>
            <p:nvSpPr>
              <p:cNvPr id="15399" name="Rectangle 82"/>
              <p:cNvSpPr>
                <a:spLocks noChangeArrowheads="1"/>
              </p:cNvSpPr>
              <p:nvPr/>
            </p:nvSpPr>
            <p:spPr bwMode="auto">
              <a:xfrm>
                <a:off x="3820" y="2368"/>
                <a:ext cx="59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prstDash val="dash"/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r>
                  <a:rPr lang="en-US" altLang="en-US">
                    <a:solidFill>
                      <a:srgbClr val="FF3300"/>
                    </a:solidFill>
                  </a:rPr>
                  <a:t>[</a:t>
                </a:r>
                <a:r>
                  <a:rPr lang="en-US" altLang="en-US" sz="1200">
                    <a:solidFill>
                      <a:srgbClr val="FF3300"/>
                    </a:solidFill>
                  </a:rPr>
                  <a:t> </a:t>
                </a:r>
                <a:r>
                  <a:rPr lang="en-US" altLang="en-US">
                    <a:solidFill>
                      <a:srgbClr val="FF3300"/>
                    </a:solidFill>
                  </a:rPr>
                  <a:t>111</a:t>
                </a:r>
                <a:r>
                  <a:rPr lang="en-US" altLang="en-US" sz="1200">
                    <a:solidFill>
                      <a:srgbClr val="FF3300"/>
                    </a:solidFill>
                  </a:rPr>
                  <a:t> </a:t>
                </a:r>
                <a:r>
                  <a:rPr lang="en-US" altLang="en-US">
                    <a:solidFill>
                      <a:srgbClr val="FF3300"/>
                    </a:solidFill>
                  </a:rPr>
                  <a:t>]</a:t>
                </a:r>
              </a:p>
            </p:txBody>
          </p:sp>
          <p:sp>
            <p:nvSpPr>
              <p:cNvPr id="15400" name="Line 84"/>
              <p:cNvSpPr>
                <a:spLocks noChangeShapeType="1"/>
              </p:cNvSpPr>
              <p:nvPr/>
            </p:nvSpPr>
            <p:spPr bwMode="auto">
              <a:xfrm>
                <a:off x="3952" y="2396"/>
                <a:ext cx="119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98" name="Rectangle 86"/>
            <p:cNvSpPr>
              <a:spLocks noChangeArrowheads="1"/>
            </p:cNvSpPr>
            <p:nvPr/>
          </p:nvSpPr>
          <p:spPr bwMode="auto">
            <a:xfrm>
              <a:off x="1398" y="3128"/>
              <a:ext cx="3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FF3300"/>
                  </a:solidFill>
                </a:rPr>
                <a:t>=&gt;</a:t>
              </a:r>
            </a:p>
          </p:txBody>
        </p:sp>
      </p:grpSp>
      <p:sp>
        <p:nvSpPr>
          <p:cNvPr id="15391" name="Rectangle 89"/>
          <p:cNvSpPr>
            <a:spLocks noChangeArrowheads="1"/>
          </p:cNvSpPr>
          <p:nvPr/>
        </p:nvSpPr>
        <p:spPr bwMode="auto">
          <a:xfrm>
            <a:off x="1028700" y="2343150"/>
            <a:ext cx="1103313" cy="10191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15392" name="Rectangle 91"/>
          <p:cNvSpPr>
            <a:spLocks noChangeArrowheads="1"/>
          </p:cNvSpPr>
          <p:nvPr/>
        </p:nvSpPr>
        <p:spPr bwMode="auto">
          <a:xfrm>
            <a:off x="1847850" y="1576388"/>
            <a:ext cx="1103313" cy="101917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15393" name="Line 54"/>
          <p:cNvSpPr>
            <a:spLocks noChangeShapeType="1"/>
          </p:cNvSpPr>
          <p:nvPr/>
        </p:nvSpPr>
        <p:spPr bwMode="auto">
          <a:xfrm flipV="1">
            <a:off x="2549525" y="1951038"/>
            <a:ext cx="0" cy="1020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4" name="Line 53"/>
          <p:cNvSpPr>
            <a:spLocks noChangeShapeType="1"/>
          </p:cNvSpPr>
          <p:nvPr/>
        </p:nvSpPr>
        <p:spPr bwMode="auto">
          <a:xfrm>
            <a:off x="1449388" y="1951038"/>
            <a:ext cx="11064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5" name="Text Box 49"/>
          <p:cNvSpPr txBox="1">
            <a:spLocks noChangeArrowheads="1"/>
          </p:cNvSpPr>
          <p:nvPr/>
        </p:nvSpPr>
        <p:spPr bwMode="auto">
          <a:xfrm>
            <a:off x="3108325" y="2781300"/>
            <a:ext cx="30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i="1"/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5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6" grpId="0" autoUpdateAnimBg="0"/>
      <p:bldP spid="358437" grpId="0" autoUpdateAnimBg="0"/>
      <p:bldP spid="358438" grpId="0" autoUpdateAnimBg="0"/>
      <p:bldP spid="358439" grpId="0" autoUpdateAnimBg="0"/>
      <p:bldP spid="358471" grpId="0" animBg="1"/>
      <p:bldP spid="358474" grpId="0" animBg="1"/>
      <p:bldP spid="3584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092" y="105870"/>
            <a:ext cx="8382000" cy="685800"/>
          </a:xfrm>
        </p:spPr>
        <p:txBody>
          <a:bodyPr/>
          <a:lstStyle/>
          <a:p>
            <a:r>
              <a:rPr lang="en-US" altLang="en-US" dirty="0" smtClean="0">
                <a:cs typeface="Times New Roman" pitchFamily="18" charset="0"/>
              </a:rPr>
              <a:t>Crystallographic Directions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A0C5E1-BBC9-4AEE-AE73-33431B495B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630" y="786320"/>
            <a:ext cx="5132837" cy="4502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chemeClr val="tx1"/>
                </a:solidFill>
                <a:prstDash val="dash"/>
                <a:miter lim="80000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91596" y="1391830"/>
            <a:ext cx="2751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OA</a:t>
            </a:r>
          </a:p>
          <a:p>
            <a:endParaRPr lang="en-US" dirty="0" smtClean="0"/>
          </a:p>
          <a:p>
            <a:r>
              <a:rPr lang="en-US" dirty="0" smtClean="0"/>
              <a:t>AO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29256" y="4638550"/>
            <a:ext cx="3967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cs typeface="Times New Roman" pitchFamily="18" charset="0"/>
              </a:rPr>
              <a:t>families of directions &lt;</a:t>
            </a:r>
            <a:r>
              <a:rPr lang="en-US" altLang="en-US" i="1" dirty="0" err="1" smtClean="0">
                <a:cs typeface="Times New Roman" pitchFamily="18" charset="0"/>
              </a:rPr>
              <a:t>uvw</a:t>
            </a:r>
            <a:r>
              <a:rPr lang="en-US" altLang="en-US" dirty="0" smtClean="0">
                <a:cs typeface="Times New Roman" pitchFamily="18" charset="0"/>
              </a:rPr>
              <a:t>&gt;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25866" y="512697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All cell edges: </a:t>
            </a:r>
          </a:p>
          <a:p>
            <a:r>
              <a:rPr lang="en-US" dirty="0" smtClean="0"/>
              <a:t>All face diagonals:</a:t>
            </a:r>
          </a:p>
          <a:p>
            <a:r>
              <a:rPr lang="en-US" dirty="0" smtClean="0"/>
              <a:t>All body diagonals: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425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685800"/>
          </a:xfrm>
        </p:spPr>
        <p:txBody>
          <a:bodyPr/>
          <a:lstStyle/>
          <a:p>
            <a:pPr algn="l"/>
            <a:r>
              <a:rPr lang="en-US" altLang="en-US" smtClean="0"/>
              <a:t>Problem 3.32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BD7C7067-D4FD-4D9F-8E9D-8F9EEA7FC986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pic>
        <p:nvPicPr>
          <p:cNvPr id="17412" name="Picture 1" descr="figun_03_p86b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79863" y="0"/>
            <a:ext cx="5164137" cy="431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819150"/>
            <a:ext cx="457200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/>
              <a:t>3.32  </a:t>
            </a:r>
            <a:r>
              <a:rPr lang="en-US" altLang="en-US" i="1"/>
              <a:t>Determine the indices for the directions shown in the following cubic unit cell: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heme/theme1.xml><?xml version="1.0" encoding="utf-8"?>
<a:theme xmlns:a="http://schemas.openxmlformats.org/drawingml/2006/main" name="Chapter_03_avi">
  <a:themeElements>
    <a:clrScheme name="">
      <a:dk1>
        <a:srgbClr val="000000"/>
      </a:dk1>
      <a:lt1>
        <a:srgbClr val="FFFFFF"/>
      </a:lt1>
      <a:dk2>
        <a:srgbClr val="99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apter_03_av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hapter_03_av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_03_avi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E:\PowerPoint_Files\Chapter_03_avi.ppt</Template>
  <TotalTime>10220</TotalTime>
  <Words>219</Words>
  <Application>Microsoft Office PowerPoint</Application>
  <PresentationFormat>On-screen Show (4:3)</PresentationFormat>
  <Paragraphs>58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Chapter_03_avi</vt:lpstr>
      <vt:lpstr>Crystal Systems</vt:lpstr>
      <vt:lpstr>Crystal Structure and Crystal System </vt:lpstr>
      <vt:lpstr>Crystal Systems &amp; Bravais Lattices</vt:lpstr>
      <vt:lpstr>Point Coordinates</vt:lpstr>
      <vt:lpstr>Point coordinates for all atom positions for a BCC unit cell</vt:lpstr>
      <vt:lpstr>Crystallographic Directions</vt:lpstr>
      <vt:lpstr>Crystallographic Directions</vt:lpstr>
      <vt:lpstr>Problem 3.32</vt:lpstr>
    </vt:vector>
  </TitlesOfParts>
  <Company>University of Iowa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The Structure of Crystalline Solids</dc:title>
  <dc:subject>Callister &amp; Rethwisch 8th Edition</dc:subject>
  <dc:creator>David Rethwisch</dc:creator>
  <dc:description>Copyright 2010</dc:description>
  <cp:lastModifiedBy>mahes</cp:lastModifiedBy>
  <cp:revision>255</cp:revision>
  <dcterms:created xsi:type="dcterms:W3CDTF">2009-11-09T16:25:39Z</dcterms:created>
  <dcterms:modified xsi:type="dcterms:W3CDTF">2015-02-02T22:14:27Z</dcterms:modified>
</cp:coreProperties>
</file>