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434" r:id="rId2"/>
    <p:sldId id="433" r:id="rId3"/>
    <p:sldId id="412" r:id="rId4"/>
    <p:sldId id="413" r:id="rId5"/>
    <p:sldId id="441" r:id="rId6"/>
    <p:sldId id="443" r:id="rId7"/>
    <p:sldId id="416" r:id="rId8"/>
    <p:sldId id="435" r:id="rId9"/>
    <p:sldId id="447" r:id="rId10"/>
    <p:sldId id="439" r:id="rId11"/>
    <p:sldId id="428" r:id="rId12"/>
    <p:sldId id="402" r:id="rId13"/>
    <p:sldId id="419" r:id="rId14"/>
    <p:sldId id="404" r:id="rId15"/>
    <p:sldId id="43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D"/>
    <a:srgbClr val="99CCFF"/>
    <a:srgbClr val="770000"/>
    <a:srgbClr val="FF0000"/>
    <a:srgbClr val="980282"/>
    <a:srgbClr val="F579ED"/>
    <a:srgbClr val="04CA3F"/>
    <a:srgbClr val="07F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2"/>
  </p:normalViewPr>
  <p:slideViewPr>
    <p:cSldViewPr snapToGrid="0">
      <p:cViewPr>
        <p:scale>
          <a:sx n="118" d="100"/>
          <a:sy n="118" d="100"/>
        </p:scale>
        <p:origin x="-143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AD1E68B-2141-439D-8B6F-A1D2CF40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42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58A469E-2598-4D82-B978-5900D870EBF5}" type="slidenum">
              <a:rPr lang="en-US" altLang="en-US" sz="1200" smtClean="0">
                <a:latin typeface="Times New Roman" pitchFamily="18" charset="0"/>
              </a:rPr>
              <a:pPr/>
              <a:t>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907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885C176-7C8D-4857-B729-49ECCA5877A5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9377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8A28781-B44A-42F4-B83D-14659BFBB0E7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921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794345B-5E3A-4F43-8CBF-49F86CAE0433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6577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15815AF-4B0D-4551-B277-2ED61175A27B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632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31F24D1-C127-4293-9CBA-AA79E85D257D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7554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B6319A6-8AFD-44A9-B337-DD1CD5C9E767}" type="slidenum">
              <a:rPr lang="en-US" altLang="en-US" sz="1200" smtClean="0">
                <a:latin typeface="Times New Roman" pitchFamily="18" charset="0"/>
              </a:rPr>
              <a:pPr/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92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E6F45AE-9DFA-471D-B735-A025EBC9F72D}" type="slidenum">
              <a:rPr lang="en-US" altLang="en-US" sz="1200" smtClean="0">
                <a:latin typeface="Times New Roman" pitchFamily="18" charset="0"/>
              </a:rPr>
              <a:pPr/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6657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96ED366-E23D-4CE1-AAD9-807CE412EC66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36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A32FA-6169-4EA1-9EF1-0222E3822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DAFB4-1D3D-41F0-825D-066D5E3FE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81000"/>
            <a:ext cx="1944688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8642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EBA70-2477-4656-B94D-5E7B95F62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F4C59-D869-48DC-B017-88D5A3596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5A84C-C54D-467B-B70D-10EA4083E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4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1A4D-21FE-4D49-B053-89A03B27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A67CF-014F-4534-A3E2-8BA9AE86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8C2F-B575-4D0D-A228-BF1F9F36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8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87D1E-EB54-4C59-9E86-55AFE0843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9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9872-D760-4BF7-8DCA-1F32584E1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2DEF-C3E3-4849-A905-643DB27AE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0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6913" y="1203325"/>
            <a:ext cx="77724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102" name="Picture 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305" name="Rectangle 9"/>
          <p:cNvSpPr>
            <a:spLocks noChangeArrowheads="1"/>
          </p:cNvSpPr>
          <p:nvPr userDrawn="1"/>
        </p:nvSpPr>
        <p:spPr bwMode="auto">
          <a:xfrm>
            <a:off x="7221538" y="6400800"/>
            <a:ext cx="1039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latin typeface="Arial" charset="0"/>
                <a:ea typeface="+mn-ea"/>
              </a:rPr>
              <a:t>Chapter 19 -</a:t>
            </a:r>
          </a:p>
        </p:txBody>
      </p:sp>
      <p:sp>
        <p:nvSpPr>
          <p:cNvPr id="311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3975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fld id="{4D01BBF6-A711-44EB-8989-A614FA460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://www.youtube.com/watch?v=ZoGBjGKlLc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altLang="en-US" smtClean="0"/>
              <a:t>Chap 19: Thermal Properties</a:t>
            </a:r>
          </a:p>
        </p:txBody>
      </p:sp>
      <p:pic>
        <p:nvPicPr>
          <p:cNvPr id="5123" name="Picture 1" descr="figun_19_p781a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82625"/>
            <a:ext cx="73660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" descr="figun_19_p781c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790950"/>
            <a:ext cx="4418012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5370513" y="592138"/>
            <a:ext cx="269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/>
              <a:t>Thermostat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5048250" y="4881563"/>
            <a:ext cx="36576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dirty="0"/>
              <a:t>Rail lines buckled due to unanticipated scorching heat wave occurred in Melbourne, Australia.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58C2F-B575-4D0D-A228-BF1F9F366F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9419" y="1290679"/>
            <a:ext cx="1041848" cy="41673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23681" y="173811"/>
            <a:ext cx="8019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hangingPunct="1"/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19.1 Estimate the energy required to raise the temperature of 2 kg (4.42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lb</a:t>
            </a:r>
            <a:r>
              <a:rPr lang="en-US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of the following materials from 20 to 100°C (68 to 212°F): aluminum, steel, soda–lime glass, and high-density polyethylene.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Thermal Expansion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76325" y="1143000"/>
            <a:ext cx="66405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800">
                <a:latin typeface="Arial" charset="0"/>
              </a:rPr>
              <a:t>Materials change size when temperature </a:t>
            </a:r>
            <a:br>
              <a:rPr lang="en-US" altLang="en-US" sz="2800">
                <a:latin typeface="Arial" charset="0"/>
              </a:rPr>
            </a:br>
            <a:r>
              <a:rPr lang="en-US" altLang="en-US" sz="2800">
                <a:latin typeface="Arial" charset="0"/>
              </a:rPr>
              <a:t>    is changed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73238" y="3997325"/>
            <a:ext cx="4545012" cy="1808163"/>
            <a:chOff x="1773213" y="3997908"/>
            <a:chExt cx="4545038" cy="1807580"/>
          </a:xfrm>
        </p:grpSpPr>
        <p:sp>
          <p:nvSpPr>
            <p:cNvPr id="2074" name="Rectangle 3"/>
            <p:cNvSpPr>
              <a:spLocks noChangeArrowheads="1"/>
            </p:cNvSpPr>
            <p:nvPr/>
          </p:nvSpPr>
          <p:spPr bwMode="auto">
            <a:xfrm>
              <a:off x="4371398" y="4297257"/>
              <a:ext cx="671657" cy="44478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5" name="Rectangle 3"/>
            <p:cNvSpPr>
              <a:spLocks noChangeArrowheads="1"/>
            </p:cNvSpPr>
            <p:nvPr/>
          </p:nvSpPr>
          <p:spPr bwMode="auto">
            <a:xfrm>
              <a:off x="5327362" y="4297257"/>
              <a:ext cx="768638" cy="44478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6" name="Rectangle 3"/>
            <p:cNvSpPr>
              <a:spLocks noChangeArrowheads="1"/>
            </p:cNvSpPr>
            <p:nvPr/>
          </p:nvSpPr>
          <p:spPr bwMode="auto">
            <a:xfrm>
              <a:off x="2778126" y="4045527"/>
              <a:ext cx="768638" cy="44478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7" name="Rectangle 3"/>
            <p:cNvSpPr>
              <a:spLocks noChangeArrowheads="1"/>
            </p:cNvSpPr>
            <p:nvPr/>
          </p:nvSpPr>
          <p:spPr bwMode="auto">
            <a:xfrm>
              <a:off x="2251653" y="4572001"/>
              <a:ext cx="768638" cy="44478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8" name="Rectangle 3"/>
            <p:cNvSpPr>
              <a:spLocks noChangeArrowheads="1"/>
            </p:cNvSpPr>
            <p:nvPr/>
          </p:nvSpPr>
          <p:spPr bwMode="auto">
            <a:xfrm>
              <a:off x="1780598" y="4045527"/>
              <a:ext cx="671657" cy="44478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9" name="Rectangle 4"/>
            <p:cNvSpPr>
              <a:spLocks noChangeArrowheads="1"/>
            </p:cNvSpPr>
            <p:nvPr/>
          </p:nvSpPr>
          <p:spPr bwMode="auto">
            <a:xfrm>
              <a:off x="3897442" y="4324533"/>
              <a:ext cx="363407" cy="417513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2050" name="Object 7"/>
            <p:cNvGraphicFramePr>
              <a:graphicFrameLocks noChangeAspect="1"/>
            </p:cNvGraphicFramePr>
            <p:nvPr/>
          </p:nvGraphicFramePr>
          <p:xfrm>
            <a:off x="1773213" y="3997908"/>
            <a:ext cx="4357464" cy="103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Equation" r:id="rId4" imgW="1828800" imgH="431800" progId="Equation.3">
                    <p:embed/>
                  </p:oleObj>
                </mc:Choice>
                <mc:Fallback>
                  <p:oleObj name="Equation" r:id="rId4" imgW="1828800" imgH="4318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3213" y="3997908"/>
                          <a:ext cx="4357464" cy="10329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Line 8"/>
            <p:cNvSpPr>
              <a:spLocks noChangeShapeType="1"/>
            </p:cNvSpPr>
            <p:nvPr/>
          </p:nvSpPr>
          <p:spPr bwMode="auto">
            <a:xfrm flipV="1">
              <a:off x="3817938" y="4735513"/>
              <a:ext cx="228600" cy="3048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Rectangle 9"/>
            <p:cNvSpPr>
              <a:spLocks noChangeArrowheads="1"/>
            </p:cNvSpPr>
            <p:nvPr/>
          </p:nvSpPr>
          <p:spPr bwMode="auto">
            <a:xfrm>
              <a:off x="2217738" y="5043488"/>
              <a:ext cx="4100513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200">
                  <a:solidFill>
                    <a:schemeClr val="accent2"/>
                  </a:solidFill>
                  <a:latin typeface="Arial" charset="0"/>
                </a:rPr>
                <a:t>linear coefficient of</a:t>
              </a:r>
            </a:p>
            <a:p>
              <a:r>
                <a:rPr lang="en-US" altLang="en-US" sz="2200">
                  <a:solidFill>
                    <a:schemeClr val="accent2"/>
                  </a:solidFill>
                  <a:latin typeface="Arial" charset="0"/>
                </a:rPr>
                <a:t>thermal expansion (1/K or 1/</a:t>
              </a:r>
              <a:r>
                <a:rPr lang="en-US" altLang="en-US" sz="2200">
                  <a:solidFill>
                    <a:schemeClr val="accent2"/>
                  </a:solidFill>
                  <a:latin typeface="Arial" charset="0"/>
                  <a:cs typeface="Arial" charset="0"/>
                </a:rPr>
                <a:t>ºC)</a:t>
              </a:r>
            </a:p>
          </p:txBody>
        </p:sp>
      </p:grp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1533525" y="2387600"/>
            <a:ext cx="1831975" cy="185738"/>
          </a:xfrm>
          <a:prstGeom prst="rect">
            <a:avLst/>
          </a:prstGeom>
          <a:solidFill>
            <a:srgbClr val="0000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533525" y="3109913"/>
            <a:ext cx="2017713" cy="227012"/>
          </a:xfrm>
          <a:prstGeom prst="rect">
            <a:avLst/>
          </a:prstGeom>
          <a:solidFill>
            <a:srgbClr val="DD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3375025" y="2324100"/>
            <a:ext cx="606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 i="1">
                <a:solidFill>
                  <a:srgbClr val="0000DD"/>
                </a:solidFill>
                <a:latin typeface="Arial" charset="0"/>
              </a:rPr>
              <a:t>T</a:t>
            </a:r>
            <a:r>
              <a:rPr lang="en-US" altLang="en-US" baseline="-25000">
                <a:solidFill>
                  <a:srgbClr val="0000DD"/>
                </a:solidFill>
                <a:latin typeface="Arial" charset="0"/>
              </a:rPr>
              <a:t>initial</a:t>
            </a:r>
            <a:endParaRPr lang="en-US" altLang="en-US">
              <a:latin typeface="Arial" charset="0"/>
            </a:endParaRP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551238" y="3048000"/>
            <a:ext cx="51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 i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altLang="en-US" baseline="-25000">
                <a:solidFill>
                  <a:srgbClr val="FF0000"/>
                </a:solidFill>
                <a:latin typeface="Arial" charset="0"/>
              </a:rPr>
              <a:t>final</a:t>
            </a:r>
            <a:endParaRPr lang="en-US" altLang="en-US">
              <a:latin typeface="Arial" charset="0"/>
            </a:endParaRPr>
          </a:p>
        </p:txBody>
      </p:sp>
      <p:grpSp>
        <p:nvGrpSpPr>
          <p:cNvPr id="2058" name="Group 18"/>
          <p:cNvGrpSpPr>
            <a:grpSpLocks/>
          </p:cNvGrpSpPr>
          <p:nvPr/>
        </p:nvGrpSpPr>
        <p:grpSpPr bwMode="auto">
          <a:xfrm>
            <a:off x="1544638" y="3389313"/>
            <a:ext cx="1995487" cy="103187"/>
            <a:chOff x="3659" y="1544"/>
            <a:chExt cx="1257" cy="65"/>
          </a:xfrm>
        </p:grpSpPr>
        <p:sp>
          <p:nvSpPr>
            <p:cNvPr id="2071" name="Freeform 19"/>
            <p:cNvSpPr>
              <a:spLocks/>
            </p:cNvSpPr>
            <p:nvPr/>
          </p:nvSpPr>
          <p:spPr bwMode="auto">
            <a:xfrm>
              <a:off x="3659" y="1544"/>
              <a:ext cx="39" cy="65"/>
            </a:xfrm>
            <a:custGeom>
              <a:avLst/>
              <a:gdLst>
                <a:gd name="T0" fmla="*/ 0 w 39"/>
                <a:gd name="T1" fmla="*/ 33 h 65"/>
                <a:gd name="T2" fmla="*/ 39 w 39"/>
                <a:gd name="T3" fmla="*/ 0 h 65"/>
                <a:gd name="T4" fmla="*/ 26 w 39"/>
                <a:gd name="T5" fmla="*/ 33 h 65"/>
                <a:gd name="T6" fmla="*/ 39 w 39"/>
                <a:gd name="T7" fmla="*/ 65 h 65"/>
                <a:gd name="T8" fmla="*/ 0 w 39"/>
                <a:gd name="T9" fmla="*/ 33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0" y="33"/>
                  </a:moveTo>
                  <a:lnTo>
                    <a:pt x="39" y="0"/>
                  </a:lnTo>
                  <a:lnTo>
                    <a:pt x="26" y="33"/>
                  </a:lnTo>
                  <a:lnTo>
                    <a:pt x="39" y="6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0"/>
            <p:cNvSpPr>
              <a:spLocks/>
            </p:cNvSpPr>
            <p:nvPr/>
          </p:nvSpPr>
          <p:spPr bwMode="auto">
            <a:xfrm>
              <a:off x="4877" y="1544"/>
              <a:ext cx="39" cy="65"/>
            </a:xfrm>
            <a:custGeom>
              <a:avLst/>
              <a:gdLst>
                <a:gd name="T0" fmla="*/ 39 w 39"/>
                <a:gd name="T1" fmla="*/ 33 h 65"/>
                <a:gd name="T2" fmla="*/ 0 w 39"/>
                <a:gd name="T3" fmla="*/ 65 h 65"/>
                <a:gd name="T4" fmla="*/ 13 w 39"/>
                <a:gd name="T5" fmla="*/ 33 h 65"/>
                <a:gd name="T6" fmla="*/ 0 w 39"/>
                <a:gd name="T7" fmla="*/ 0 h 65"/>
                <a:gd name="T8" fmla="*/ 39 w 39"/>
                <a:gd name="T9" fmla="*/ 33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39" y="33"/>
                  </a:moveTo>
                  <a:lnTo>
                    <a:pt x="0" y="65"/>
                  </a:lnTo>
                  <a:lnTo>
                    <a:pt x="13" y="33"/>
                  </a:lnTo>
                  <a:lnTo>
                    <a:pt x="0" y="0"/>
                  </a:lnTo>
                  <a:lnTo>
                    <a:pt x="39" y="33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1"/>
            <p:cNvSpPr>
              <a:spLocks noChangeShapeType="1"/>
            </p:cNvSpPr>
            <p:nvPr/>
          </p:nvSpPr>
          <p:spPr bwMode="auto">
            <a:xfrm>
              <a:off x="3685" y="1577"/>
              <a:ext cx="12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9" name="Rectangle 22"/>
          <p:cNvSpPr>
            <a:spLocks noChangeArrowheads="1"/>
          </p:cNvSpPr>
          <p:nvPr/>
        </p:nvSpPr>
        <p:spPr bwMode="auto">
          <a:xfrm>
            <a:off x="2268538" y="3348038"/>
            <a:ext cx="620712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060" name="Group 25"/>
          <p:cNvGrpSpPr>
            <a:grpSpLocks/>
          </p:cNvGrpSpPr>
          <p:nvPr/>
        </p:nvGrpSpPr>
        <p:grpSpPr bwMode="auto">
          <a:xfrm>
            <a:off x="1512888" y="2636838"/>
            <a:ext cx="1809750" cy="103187"/>
            <a:chOff x="3639" y="1160"/>
            <a:chExt cx="1140" cy="65"/>
          </a:xfrm>
        </p:grpSpPr>
        <p:sp>
          <p:nvSpPr>
            <p:cNvPr id="2068" name="Freeform 26"/>
            <p:cNvSpPr>
              <a:spLocks/>
            </p:cNvSpPr>
            <p:nvPr/>
          </p:nvSpPr>
          <p:spPr bwMode="auto">
            <a:xfrm>
              <a:off x="3639" y="1160"/>
              <a:ext cx="39" cy="65"/>
            </a:xfrm>
            <a:custGeom>
              <a:avLst/>
              <a:gdLst>
                <a:gd name="T0" fmla="*/ 0 w 39"/>
                <a:gd name="T1" fmla="*/ 32 h 65"/>
                <a:gd name="T2" fmla="*/ 39 w 39"/>
                <a:gd name="T3" fmla="*/ 0 h 65"/>
                <a:gd name="T4" fmla="*/ 26 w 39"/>
                <a:gd name="T5" fmla="*/ 32 h 65"/>
                <a:gd name="T6" fmla="*/ 39 w 39"/>
                <a:gd name="T7" fmla="*/ 65 h 65"/>
                <a:gd name="T8" fmla="*/ 0 w 39"/>
                <a:gd name="T9" fmla="*/ 32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0" y="32"/>
                  </a:moveTo>
                  <a:lnTo>
                    <a:pt x="39" y="0"/>
                  </a:lnTo>
                  <a:lnTo>
                    <a:pt x="26" y="32"/>
                  </a:lnTo>
                  <a:lnTo>
                    <a:pt x="39" y="6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7"/>
            <p:cNvSpPr>
              <a:spLocks/>
            </p:cNvSpPr>
            <p:nvPr/>
          </p:nvSpPr>
          <p:spPr bwMode="auto">
            <a:xfrm>
              <a:off x="4740" y="1160"/>
              <a:ext cx="39" cy="65"/>
            </a:xfrm>
            <a:custGeom>
              <a:avLst/>
              <a:gdLst>
                <a:gd name="T0" fmla="*/ 39 w 39"/>
                <a:gd name="T1" fmla="*/ 32 h 65"/>
                <a:gd name="T2" fmla="*/ 0 w 39"/>
                <a:gd name="T3" fmla="*/ 65 h 65"/>
                <a:gd name="T4" fmla="*/ 13 w 39"/>
                <a:gd name="T5" fmla="*/ 32 h 65"/>
                <a:gd name="T6" fmla="*/ 0 w 39"/>
                <a:gd name="T7" fmla="*/ 0 h 65"/>
                <a:gd name="T8" fmla="*/ 39 w 39"/>
                <a:gd name="T9" fmla="*/ 32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39" y="32"/>
                  </a:moveTo>
                  <a:lnTo>
                    <a:pt x="0" y="65"/>
                  </a:lnTo>
                  <a:lnTo>
                    <a:pt x="13" y="32"/>
                  </a:lnTo>
                  <a:lnTo>
                    <a:pt x="0" y="0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8"/>
            <p:cNvSpPr>
              <a:spLocks noChangeShapeType="1"/>
            </p:cNvSpPr>
            <p:nvPr/>
          </p:nvSpPr>
          <p:spPr bwMode="auto">
            <a:xfrm>
              <a:off x="3665" y="1192"/>
              <a:ext cx="108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1" name="Rectangle 31"/>
          <p:cNvSpPr>
            <a:spLocks noChangeArrowheads="1"/>
          </p:cNvSpPr>
          <p:nvPr/>
        </p:nvSpPr>
        <p:spPr bwMode="auto">
          <a:xfrm>
            <a:off x="2316163" y="2574925"/>
            <a:ext cx="6413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rgbClr val="0000DD"/>
                </a:solidFill>
                <a:latin typeface="Arial" charset="0"/>
                <a:sym typeface="MT Extra" pitchFamily="18" charset="2"/>
              </a:rPr>
              <a:t></a:t>
            </a:r>
            <a:r>
              <a:rPr lang="en-US" altLang="en-US" sz="1800" i="1" baseline="-25000">
                <a:solidFill>
                  <a:srgbClr val="0000DD"/>
                </a:solidFill>
                <a:latin typeface="Arial" charset="0"/>
              </a:rPr>
              <a:t> </a:t>
            </a:r>
            <a:r>
              <a:rPr lang="en-US" altLang="en-US" baseline="-25000">
                <a:solidFill>
                  <a:srgbClr val="0000DD"/>
                </a:solidFill>
                <a:latin typeface="Arial" charset="0"/>
              </a:rPr>
              <a:t>initial</a:t>
            </a:r>
            <a:endParaRPr lang="en-US" altLang="en-US" sz="1800" baseline="-25000">
              <a:solidFill>
                <a:srgbClr val="0000DD"/>
              </a:solidFill>
              <a:latin typeface="Arial" charset="0"/>
            </a:endParaRPr>
          </a:p>
        </p:txBody>
      </p:sp>
      <p:sp>
        <p:nvSpPr>
          <p:cNvPr id="2062" name="Rectangle 31"/>
          <p:cNvSpPr>
            <a:spLocks noChangeArrowheads="1"/>
          </p:cNvSpPr>
          <p:nvPr/>
        </p:nvSpPr>
        <p:spPr bwMode="auto">
          <a:xfrm>
            <a:off x="2305050" y="3346450"/>
            <a:ext cx="550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Arial" charset="0"/>
                <a:sym typeface="MT Extra" pitchFamily="18" charset="2"/>
              </a:rPr>
              <a:t></a:t>
            </a:r>
            <a:r>
              <a:rPr lang="en-US" altLang="en-US" sz="1800" i="1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latin typeface="Arial" charset="0"/>
              </a:rPr>
              <a:t>final</a:t>
            </a:r>
            <a:endParaRPr lang="en-US" altLang="en-US" sz="1800" baseline="-25000">
              <a:solidFill>
                <a:srgbClr val="0000DD"/>
              </a:solidFill>
              <a:latin typeface="Arial" charset="0"/>
            </a:endParaRP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4789488" y="2665413"/>
            <a:ext cx="2035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altLang="en-US" sz="3200" baseline="-25000">
                <a:solidFill>
                  <a:srgbClr val="FF0000"/>
                </a:solidFill>
                <a:latin typeface="Arial" charset="0"/>
              </a:rPr>
              <a:t>final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i="1">
                <a:latin typeface="Arial" charset="0"/>
              </a:rPr>
              <a:t>&gt; </a:t>
            </a:r>
            <a:r>
              <a:rPr lang="en-US" altLang="en-US" i="1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en-US" altLang="en-US" sz="3200" baseline="-25000">
                <a:solidFill>
                  <a:schemeClr val="accent2"/>
                </a:solidFill>
                <a:latin typeface="Arial" charset="0"/>
              </a:rPr>
              <a:t>initial</a:t>
            </a:r>
            <a:endParaRPr lang="en-US" alt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pic>
        <p:nvPicPr>
          <p:cNvPr id="2065" name="Picture 3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5934075"/>
            <a:ext cx="22923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pic>
        <p:nvPicPr>
          <p:cNvPr id="2067" name="Picture 3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5911850"/>
            <a:ext cx="23542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D0D0410-7A5A-4FE5-A201-FC4E7AFCF4D6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Atomic Perspective: Thermal Expansion</a:t>
            </a:r>
            <a:endParaRPr lang="en-US" altLang="en-US" smtClean="0">
              <a:cs typeface="Times New Roman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165475" y="6507163"/>
            <a:ext cx="3581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Adapted from Fig. 19.3, </a:t>
            </a:r>
            <a:r>
              <a:rPr lang="en-US" altLang="en-US" sz="1200" i="1">
                <a:solidFill>
                  <a:srgbClr val="000000"/>
                </a:solidFill>
                <a:latin typeface="Arial" charset="0"/>
              </a:rPr>
              <a:t>Callister &amp; Rethwisch 8e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096963" y="4646613"/>
            <a:ext cx="42211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latin typeface="Arial" charset="0"/>
              </a:rPr>
              <a:t>Asymmetric curve:</a:t>
            </a:r>
          </a:p>
          <a:p>
            <a:r>
              <a:rPr lang="en-US" altLang="en-US" sz="2000">
                <a:latin typeface="Arial" charset="0"/>
              </a:rPr>
              <a:t> -- increase temperature,   </a:t>
            </a:r>
            <a:br>
              <a:rPr lang="en-US" altLang="en-US" sz="2000">
                <a:latin typeface="Arial" charset="0"/>
              </a:rPr>
            </a:br>
            <a:r>
              <a:rPr lang="en-US" altLang="en-US" sz="2000">
                <a:latin typeface="Arial" charset="0"/>
              </a:rPr>
              <a:t> -- increase in interatomic </a:t>
            </a:r>
            <a:br>
              <a:rPr lang="en-US" altLang="en-US" sz="2000">
                <a:latin typeface="Arial" charset="0"/>
              </a:rPr>
            </a:br>
            <a:r>
              <a:rPr lang="en-US" altLang="en-US" sz="2000">
                <a:latin typeface="Arial" charset="0"/>
              </a:rPr>
              <a:t>       separation </a:t>
            </a:r>
            <a:br>
              <a:rPr lang="en-US" altLang="en-US" sz="2000">
                <a:latin typeface="Arial" charset="0"/>
              </a:rPr>
            </a:br>
            <a:r>
              <a:rPr lang="en-US" altLang="en-US" sz="2000">
                <a:latin typeface="Arial" charset="0"/>
              </a:rPr>
              <a:t> -- thermal expansion</a:t>
            </a:r>
          </a:p>
        </p:txBody>
      </p:sp>
      <p:pic>
        <p:nvPicPr>
          <p:cNvPr id="11270" name="Picture 13" descr="Fig_17_3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547813"/>
            <a:ext cx="32575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791075" y="1565275"/>
            <a:ext cx="4092575" cy="4705350"/>
            <a:chOff x="3018" y="986"/>
            <a:chExt cx="2578" cy="2964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221" y="2932"/>
              <a:ext cx="2375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Arial" charset="0"/>
                </a:rPr>
                <a:t>Symmetric curve:</a:t>
              </a:r>
            </a:p>
            <a:p>
              <a:r>
                <a:rPr lang="en-US" altLang="en-US" sz="2000">
                  <a:latin typeface="Arial" charset="0"/>
                </a:rPr>
                <a:t> -- increase temperature,   </a:t>
              </a:r>
              <a:br>
                <a:rPr lang="en-US" altLang="en-US" sz="2000">
                  <a:latin typeface="Arial" charset="0"/>
                </a:rPr>
              </a:br>
              <a:r>
                <a:rPr lang="en-US" altLang="en-US" sz="2000">
                  <a:latin typeface="Arial" charset="0"/>
                </a:rPr>
                <a:t> -- no increase in interatomic </a:t>
              </a:r>
              <a:br>
                <a:rPr lang="en-US" altLang="en-US" sz="2000">
                  <a:latin typeface="Arial" charset="0"/>
                </a:rPr>
              </a:br>
              <a:r>
                <a:rPr lang="en-US" altLang="en-US" sz="2000">
                  <a:latin typeface="Arial" charset="0"/>
                </a:rPr>
                <a:t>        separation </a:t>
              </a:r>
              <a:br>
                <a:rPr lang="en-US" altLang="en-US" sz="2000">
                  <a:latin typeface="Arial" charset="0"/>
                </a:rPr>
              </a:br>
              <a:r>
                <a:rPr lang="en-US" altLang="en-US" sz="2000">
                  <a:latin typeface="Arial" charset="0"/>
                </a:rPr>
                <a:t> -- no thermal expansion</a:t>
              </a:r>
            </a:p>
          </p:txBody>
        </p:sp>
        <p:pic>
          <p:nvPicPr>
            <p:cNvPr id="11273" name="Picture 12" descr="Fig_17_3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8" y="986"/>
              <a:ext cx="2062" cy="1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74C056C8-4770-425B-890F-091765AE0C8C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0525"/>
            <a:ext cx="7772400" cy="533400"/>
          </a:xfrm>
        </p:spPr>
        <p:txBody>
          <a:bodyPr/>
          <a:lstStyle/>
          <a:p>
            <a:r>
              <a:rPr lang="en-US" altLang="en-US" sz="3200" smtClean="0"/>
              <a:t>Coefficient of Thermal Expansion</a:t>
            </a:r>
            <a:r>
              <a:rPr lang="en-US" altLang="en-US" sz="2800" smtClean="0"/>
              <a:t>: </a:t>
            </a:r>
            <a:r>
              <a:rPr lang="en-US" altLang="en-US" sz="3200" smtClean="0"/>
              <a:t>Comparison</a:t>
            </a:r>
          </a:p>
        </p:txBody>
      </p:sp>
      <p:sp>
        <p:nvSpPr>
          <p:cNvPr id="13316" name="Rectangle 57"/>
          <p:cNvSpPr>
            <a:spLocks noChangeArrowheads="1"/>
          </p:cNvSpPr>
          <p:nvPr/>
        </p:nvSpPr>
        <p:spPr bwMode="auto">
          <a:xfrm>
            <a:off x="5410200" y="3155950"/>
            <a:ext cx="2905125" cy="133985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200" b="1">
                <a:latin typeface="Arial" charset="0"/>
              </a:rPr>
              <a:t>•  Q:  Why does </a:t>
            </a:r>
            <a:r>
              <a:rPr lang="en-US" altLang="en-US" sz="2200" b="1">
                <a:latin typeface="Symbol" pitchFamily="18" charset="2"/>
              </a:rPr>
              <a:t>a</a:t>
            </a:r>
            <a:r>
              <a:rPr lang="en-US" altLang="en-US" b="1" baseline="-25000">
                <a:sym typeface="MT Extra" pitchFamily="18" charset="2"/>
              </a:rPr>
              <a:t></a:t>
            </a:r>
            <a:endParaRPr lang="en-US" altLang="en-US" sz="2200" b="1">
              <a:latin typeface="Symbol" pitchFamily="18" charset="2"/>
            </a:endParaRPr>
          </a:p>
          <a:p>
            <a:r>
              <a:rPr lang="en-US" altLang="en-US" sz="2200" b="1">
                <a:latin typeface="Arial" charset="0"/>
              </a:rPr>
              <a:t>     generally decrease</a:t>
            </a:r>
          </a:p>
          <a:p>
            <a:r>
              <a:rPr lang="en-US" altLang="en-US" sz="2200" b="1">
                <a:latin typeface="Arial" charset="0"/>
              </a:rPr>
              <a:t>     with increasing</a:t>
            </a:r>
          </a:p>
          <a:p>
            <a:r>
              <a:rPr lang="en-US" altLang="en-US" sz="2200" b="1">
                <a:latin typeface="Arial" charset="0"/>
              </a:rPr>
              <a:t>     bond energy?</a:t>
            </a:r>
          </a:p>
        </p:txBody>
      </p:sp>
      <p:grpSp>
        <p:nvGrpSpPr>
          <p:cNvPr id="12293" name="Group 54"/>
          <p:cNvGrpSpPr>
            <a:grpSpLocks/>
          </p:cNvGrpSpPr>
          <p:nvPr/>
        </p:nvGrpSpPr>
        <p:grpSpPr bwMode="auto">
          <a:xfrm>
            <a:off x="1604963" y="1244600"/>
            <a:ext cx="3711575" cy="4979988"/>
            <a:chOff x="1011" y="784"/>
            <a:chExt cx="2338" cy="3137"/>
          </a:xfrm>
        </p:grpSpPr>
        <p:sp>
          <p:nvSpPr>
            <p:cNvPr id="12301" name="Rectangle 4"/>
            <p:cNvSpPr>
              <a:spLocks noChangeArrowheads="1"/>
            </p:cNvSpPr>
            <p:nvPr/>
          </p:nvSpPr>
          <p:spPr bwMode="auto">
            <a:xfrm>
              <a:off x="1259" y="1269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Polypropylene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2" name="Rectangle 9"/>
            <p:cNvSpPr>
              <a:spLocks noChangeArrowheads="1"/>
            </p:cNvSpPr>
            <p:nvPr/>
          </p:nvSpPr>
          <p:spPr bwMode="auto">
            <a:xfrm>
              <a:off x="2675" y="1269"/>
              <a:ext cx="6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145-180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3" name="Rectangle 6"/>
            <p:cNvSpPr>
              <a:spLocks noChangeArrowheads="1"/>
            </p:cNvSpPr>
            <p:nvPr/>
          </p:nvSpPr>
          <p:spPr bwMode="auto">
            <a:xfrm>
              <a:off x="1259" y="1450"/>
              <a:ext cx="9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Polyethylene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4" name="Rectangle 10"/>
            <p:cNvSpPr>
              <a:spLocks noChangeArrowheads="1"/>
            </p:cNvSpPr>
            <p:nvPr/>
          </p:nvSpPr>
          <p:spPr bwMode="auto">
            <a:xfrm>
              <a:off x="2675" y="1450"/>
              <a:ext cx="6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106-198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5" name="Rectangle 7"/>
            <p:cNvSpPr>
              <a:spLocks noChangeArrowheads="1"/>
            </p:cNvSpPr>
            <p:nvPr/>
          </p:nvSpPr>
          <p:spPr bwMode="auto">
            <a:xfrm>
              <a:off x="1259" y="1631"/>
              <a:ext cx="8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Polystyrene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2755" y="1631"/>
              <a:ext cx="5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90-150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7" name="Rectangle 8"/>
            <p:cNvSpPr>
              <a:spLocks noChangeArrowheads="1"/>
            </p:cNvSpPr>
            <p:nvPr/>
          </p:nvSpPr>
          <p:spPr bwMode="auto">
            <a:xfrm>
              <a:off x="1259" y="1812"/>
              <a:ext cx="4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Teflon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8" name="Rectangle 13"/>
            <p:cNvSpPr>
              <a:spLocks noChangeArrowheads="1"/>
            </p:cNvSpPr>
            <p:nvPr/>
          </p:nvSpPr>
          <p:spPr bwMode="auto">
            <a:xfrm>
              <a:off x="2675" y="1812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126-216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09" name="Rectangle 3"/>
            <p:cNvSpPr>
              <a:spLocks noChangeArrowheads="1"/>
            </p:cNvSpPr>
            <p:nvPr/>
          </p:nvSpPr>
          <p:spPr bwMode="auto">
            <a:xfrm>
              <a:off x="1011" y="1069"/>
              <a:ext cx="8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•  </a:t>
              </a:r>
              <a:r>
                <a:rPr lang="en-US" altLang="en-US" sz="2000" u="sng">
                  <a:solidFill>
                    <a:srgbClr val="009900"/>
                  </a:solidFill>
                  <a:latin typeface="Arial" charset="0"/>
                </a:rPr>
                <a:t>Polymers</a:t>
              </a:r>
              <a:endParaRPr lang="en-US" altLang="en-US" u="sng">
                <a:latin typeface="Arial" charset="0"/>
              </a:endParaRPr>
            </a:p>
          </p:txBody>
        </p:sp>
        <p:sp>
          <p:nvSpPr>
            <p:cNvPr id="12310" name="Rectangle 20"/>
            <p:cNvSpPr>
              <a:spLocks noChangeArrowheads="1"/>
            </p:cNvSpPr>
            <p:nvPr/>
          </p:nvSpPr>
          <p:spPr bwMode="auto">
            <a:xfrm>
              <a:off x="1011" y="3006"/>
              <a:ext cx="8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•  </a:t>
              </a:r>
              <a:r>
                <a:rPr lang="en-US" altLang="en-US" sz="2000" u="sng">
                  <a:solidFill>
                    <a:srgbClr val="0000DD"/>
                  </a:solidFill>
                  <a:latin typeface="Arial" charset="0"/>
                </a:rPr>
                <a:t>Ceramics</a:t>
              </a:r>
              <a:endParaRPr lang="en-US" altLang="en-US" u="sng">
                <a:latin typeface="Arial" charset="0"/>
              </a:endParaRPr>
            </a:p>
          </p:txBody>
        </p:sp>
        <p:sp>
          <p:nvSpPr>
            <p:cNvPr id="12311" name="Rectangle 21"/>
            <p:cNvSpPr>
              <a:spLocks noChangeArrowheads="1"/>
            </p:cNvSpPr>
            <p:nvPr/>
          </p:nvSpPr>
          <p:spPr bwMode="auto">
            <a:xfrm>
              <a:off x="1259" y="3187"/>
              <a:ext cx="1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Magnesia (MgO)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2" name="Rectangle 33"/>
            <p:cNvSpPr>
              <a:spLocks noChangeArrowheads="1"/>
            </p:cNvSpPr>
            <p:nvPr/>
          </p:nvSpPr>
          <p:spPr bwMode="auto">
            <a:xfrm>
              <a:off x="2819" y="3187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13.5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3" name="Rectangle 24"/>
            <p:cNvSpPr>
              <a:spLocks noChangeArrowheads="1"/>
            </p:cNvSpPr>
            <p:nvPr/>
          </p:nvSpPr>
          <p:spPr bwMode="auto">
            <a:xfrm>
              <a:off x="1259" y="3368"/>
              <a:ext cx="1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Alumina (Al</a:t>
              </a:r>
              <a:r>
                <a:rPr lang="en-US" altLang="en-US" sz="2000" baseline="-25000">
                  <a:solidFill>
                    <a:srgbClr val="0000DD"/>
                  </a:solidFill>
                  <a:latin typeface="Arial" charset="0"/>
                </a:rPr>
                <a:t>2</a:t>
              </a:r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O</a:t>
              </a:r>
              <a:r>
                <a:rPr lang="en-US" altLang="en-US" sz="2000" baseline="-25000">
                  <a:solidFill>
                    <a:srgbClr val="0000DD"/>
                  </a:solidFill>
                  <a:latin typeface="Arial" charset="0"/>
                </a:rPr>
                <a:t>3</a:t>
              </a:r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)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4" name="Rectangle 36"/>
            <p:cNvSpPr>
              <a:spLocks noChangeArrowheads="1"/>
            </p:cNvSpPr>
            <p:nvPr/>
          </p:nvSpPr>
          <p:spPr bwMode="auto">
            <a:xfrm>
              <a:off x="2899" y="3368"/>
              <a:ext cx="2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7.6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5" name="Rectangle 29"/>
            <p:cNvSpPr>
              <a:spLocks noChangeArrowheads="1"/>
            </p:cNvSpPr>
            <p:nvPr/>
          </p:nvSpPr>
          <p:spPr bwMode="auto">
            <a:xfrm>
              <a:off x="1259" y="3549"/>
              <a:ext cx="1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Soda-lime glass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6" name="Rectangle 40"/>
            <p:cNvSpPr>
              <a:spLocks noChangeArrowheads="1"/>
            </p:cNvSpPr>
            <p:nvPr/>
          </p:nvSpPr>
          <p:spPr bwMode="auto">
            <a:xfrm>
              <a:off x="2899" y="3549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9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7" name="Rectangle 30"/>
            <p:cNvSpPr>
              <a:spLocks noChangeArrowheads="1"/>
            </p:cNvSpPr>
            <p:nvPr/>
          </p:nvSpPr>
          <p:spPr bwMode="auto">
            <a:xfrm>
              <a:off x="1259" y="3729"/>
              <a:ext cx="128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Silica (cryst. SiO</a:t>
              </a:r>
              <a:r>
                <a:rPr lang="en-US" altLang="en-US" sz="2000" baseline="-25000">
                  <a:solidFill>
                    <a:srgbClr val="0000DD"/>
                  </a:solidFill>
                  <a:latin typeface="Arial" charset="0"/>
                </a:rPr>
                <a:t>2</a:t>
              </a:r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)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8" name="Rectangle 44"/>
            <p:cNvSpPr>
              <a:spLocks noChangeArrowheads="1"/>
            </p:cNvSpPr>
            <p:nvPr/>
          </p:nvSpPr>
          <p:spPr bwMode="auto">
            <a:xfrm>
              <a:off x="2899" y="3729"/>
              <a:ext cx="2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0.4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19" name="Rectangle 45"/>
            <p:cNvSpPr>
              <a:spLocks noChangeArrowheads="1"/>
            </p:cNvSpPr>
            <p:nvPr/>
          </p:nvSpPr>
          <p:spPr bwMode="auto">
            <a:xfrm>
              <a:off x="1011" y="2056"/>
              <a:ext cx="6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•  </a:t>
              </a:r>
              <a:r>
                <a:rPr lang="en-US" altLang="en-US" sz="2000" u="sng">
                  <a:solidFill>
                    <a:srgbClr val="DD0000"/>
                  </a:solidFill>
                  <a:latin typeface="Arial" charset="0"/>
                </a:rPr>
                <a:t>Metals</a:t>
              </a:r>
              <a:endParaRPr lang="en-US" altLang="en-US" u="sng">
                <a:latin typeface="Arial" charset="0"/>
              </a:endParaRPr>
            </a:p>
          </p:txBody>
        </p:sp>
        <p:sp>
          <p:nvSpPr>
            <p:cNvPr id="12320" name="Rectangle 46"/>
            <p:cNvSpPr>
              <a:spLocks noChangeArrowheads="1"/>
            </p:cNvSpPr>
            <p:nvPr/>
          </p:nvSpPr>
          <p:spPr bwMode="auto">
            <a:xfrm>
              <a:off x="1259" y="2237"/>
              <a:ext cx="7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Aluminum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1" name="Rectangle 50"/>
            <p:cNvSpPr>
              <a:spLocks noChangeArrowheads="1"/>
            </p:cNvSpPr>
            <p:nvPr/>
          </p:nvSpPr>
          <p:spPr bwMode="auto">
            <a:xfrm>
              <a:off x="2819" y="2237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23.6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2" name="Rectangle 47"/>
            <p:cNvSpPr>
              <a:spLocks noChangeArrowheads="1"/>
            </p:cNvSpPr>
            <p:nvPr/>
          </p:nvSpPr>
          <p:spPr bwMode="auto">
            <a:xfrm>
              <a:off x="1259" y="2418"/>
              <a:ext cx="4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Steel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3" name="Rectangle 52"/>
            <p:cNvSpPr>
              <a:spLocks noChangeArrowheads="1"/>
            </p:cNvSpPr>
            <p:nvPr/>
          </p:nvSpPr>
          <p:spPr bwMode="auto">
            <a:xfrm>
              <a:off x="2819" y="2418"/>
              <a:ext cx="2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12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4" name="Rectangle 48"/>
            <p:cNvSpPr>
              <a:spLocks noChangeArrowheads="1"/>
            </p:cNvSpPr>
            <p:nvPr/>
          </p:nvSpPr>
          <p:spPr bwMode="auto">
            <a:xfrm>
              <a:off x="1259" y="2599"/>
              <a:ext cx="7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Tungsten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5" name="Rectangle 54"/>
            <p:cNvSpPr>
              <a:spLocks noChangeArrowheads="1"/>
            </p:cNvSpPr>
            <p:nvPr/>
          </p:nvSpPr>
          <p:spPr bwMode="auto">
            <a:xfrm>
              <a:off x="2899" y="2599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4.5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6" name="Rectangle 49"/>
            <p:cNvSpPr>
              <a:spLocks noChangeArrowheads="1"/>
            </p:cNvSpPr>
            <p:nvPr/>
          </p:nvSpPr>
          <p:spPr bwMode="auto">
            <a:xfrm>
              <a:off x="1259" y="2780"/>
              <a:ext cx="3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Gold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7" name="Rectangle 55"/>
            <p:cNvSpPr>
              <a:spLocks noChangeArrowheads="1"/>
            </p:cNvSpPr>
            <p:nvPr/>
          </p:nvSpPr>
          <p:spPr bwMode="auto">
            <a:xfrm>
              <a:off x="2819" y="2780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14.2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12328" name="Rectangle 14"/>
            <p:cNvSpPr>
              <a:spLocks noChangeArrowheads="1"/>
            </p:cNvSpPr>
            <p:nvPr/>
          </p:nvSpPr>
          <p:spPr bwMode="auto">
            <a:xfrm>
              <a:off x="2592" y="784"/>
              <a:ext cx="75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000">
                  <a:latin typeface="Symbol" pitchFamily="18" charset="2"/>
                </a:rPr>
                <a:t>a</a:t>
              </a:r>
              <a:r>
                <a:rPr lang="en-US" altLang="en-US" sz="2000" b="1" baseline="-25000">
                  <a:sym typeface="MT Extra" pitchFamily="18" charset="2"/>
                </a:rPr>
                <a:t> </a:t>
              </a:r>
              <a:r>
                <a:rPr lang="en-US" altLang="en-US" sz="2000">
                  <a:latin typeface="Arial" charset="0"/>
                  <a:sym typeface="MT Extra" pitchFamily="18" charset="2"/>
                </a:rPr>
                <a:t>(10</a:t>
              </a:r>
              <a:r>
                <a:rPr lang="en-US" altLang="en-US" sz="2000" baseline="30000">
                  <a:latin typeface="Arial" charset="0"/>
                  <a:sym typeface="MT Extra" pitchFamily="18" charset="2"/>
                </a:rPr>
                <a:t>-6</a:t>
              </a:r>
              <a:r>
                <a:rPr lang="en-US" altLang="en-US" sz="2000">
                  <a:latin typeface="Arial" charset="0"/>
                  <a:sym typeface="MT Extra" pitchFamily="18" charset="2"/>
                </a:rPr>
                <a:t>/</a:t>
              </a:r>
              <a:r>
                <a:rPr lang="en-US" altLang="en-US" sz="2000">
                  <a:latin typeface="Arial" charset="0"/>
                  <a:sym typeface="Symbol" pitchFamily="18" charset="2"/>
                </a:rPr>
                <a:t></a:t>
              </a:r>
              <a:r>
                <a:rPr lang="en-US" altLang="en-US" sz="2000">
                  <a:latin typeface="Arial" charset="0"/>
                  <a:sym typeface="MT Extra" pitchFamily="18" charset="2"/>
                </a:rPr>
                <a:t>C)</a:t>
              </a:r>
              <a:br>
                <a:rPr lang="en-US" altLang="en-US" sz="2000">
                  <a:latin typeface="Arial" charset="0"/>
                  <a:sym typeface="MT Extra" pitchFamily="18" charset="2"/>
                </a:rPr>
              </a:br>
              <a:r>
                <a:rPr lang="en-US" altLang="en-US" sz="2000">
                  <a:latin typeface="Arial" charset="0"/>
                  <a:sym typeface="MT Extra" pitchFamily="18" charset="2"/>
                </a:rPr>
                <a:t>at room </a:t>
              </a:r>
              <a:r>
                <a:rPr lang="en-US" altLang="en-US" sz="2000" i="1">
                  <a:latin typeface="Arial" charset="0"/>
                  <a:sym typeface="MT Extra" pitchFamily="18" charset="2"/>
                </a:rPr>
                <a:t>T</a:t>
              </a:r>
              <a:endParaRPr lang="en-US" altLang="en-US" sz="2000" b="1" baseline="-25000">
                <a:sym typeface="MT Extra" pitchFamily="18" charset="2"/>
              </a:endParaRPr>
            </a:p>
          </p:txBody>
        </p:sp>
        <p:sp>
          <p:nvSpPr>
            <p:cNvPr id="12329" name="Rectangle 56"/>
            <p:cNvSpPr>
              <a:spLocks noChangeArrowheads="1"/>
            </p:cNvSpPr>
            <p:nvPr/>
          </p:nvSpPr>
          <p:spPr bwMode="auto">
            <a:xfrm>
              <a:off x="1036" y="795"/>
              <a:ext cx="5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Arial" charset="0"/>
                </a:rPr>
                <a:t>Material</a:t>
              </a:r>
              <a:endParaRPr lang="en-US" altLang="en-US">
                <a:latin typeface="Arial" charset="0"/>
              </a:endParaRPr>
            </a:p>
          </p:txBody>
        </p:sp>
      </p:grpSp>
      <p:sp>
        <p:nvSpPr>
          <p:cNvPr id="13318" name="Rectangle 61"/>
          <p:cNvSpPr>
            <a:spLocks noChangeArrowheads="1"/>
          </p:cNvSpPr>
          <p:nvPr/>
        </p:nvSpPr>
        <p:spPr bwMode="auto">
          <a:xfrm>
            <a:off x="5411788" y="1897063"/>
            <a:ext cx="3014662" cy="1066800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b="1">
                <a:latin typeface="Arial" charset="0"/>
                <a:cs typeface="Times New Roman" pitchFamily="18" charset="0"/>
                <a:sym typeface="MT Extra" pitchFamily="18" charset="2"/>
              </a:rPr>
              <a:t>Polymers have larger </a:t>
            </a:r>
            <a:r>
              <a:rPr lang="en-US" altLang="en-US" b="1"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b="1" baseline="-25000">
                <a:cs typeface="Times New Roman" pitchFamily="18" charset="0"/>
                <a:sym typeface="MT Extra" pitchFamily="18" charset="2"/>
              </a:rPr>
              <a:t></a:t>
            </a:r>
            <a:r>
              <a:rPr lang="en-US" altLang="en-US" sz="2000" b="1">
                <a:latin typeface="Arial" charset="0"/>
                <a:cs typeface="Times New Roman" pitchFamily="18" charset="0"/>
                <a:sym typeface="MT Extra" pitchFamily="18" charset="2"/>
              </a:rPr>
              <a:t> values because of weak secondary bonds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779463" y="1882775"/>
            <a:ext cx="798512" cy="4152900"/>
            <a:chOff x="491" y="1186"/>
            <a:chExt cx="503" cy="2616"/>
          </a:xfrm>
        </p:grpSpPr>
        <p:grpSp>
          <p:nvGrpSpPr>
            <p:cNvPr id="12297" name="Group 58"/>
            <p:cNvGrpSpPr>
              <a:grpSpLocks/>
            </p:cNvGrpSpPr>
            <p:nvPr/>
          </p:nvGrpSpPr>
          <p:grpSpPr bwMode="auto">
            <a:xfrm>
              <a:off x="491" y="1186"/>
              <a:ext cx="503" cy="2616"/>
              <a:chOff x="728" y="1072"/>
              <a:chExt cx="400" cy="2616"/>
            </a:xfrm>
          </p:grpSpPr>
          <p:sp>
            <p:nvSpPr>
              <p:cNvPr id="12299" name="Freeform 42"/>
              <p:cNvSpPr>
                <a:spLocks/>
              </p:cNvSpPr>
              <p:nvPr/>
            </p:nvSpPr>
            <p:spPr bwMode="auto">
              <a:xfrm>
                <a:off x="728" y="1072"/>
                <a:ext cx="400" cy="256"/>
              </a:xfrm>
              <a:custGeom>
                <a:avLst/>
                <a:gdLst>
                  <a:gd name="T0" fmla="*/ 200 w 400"/>
                  <a:gd name="T1" fmla="*/ 0 h 256"/>
                  <a:gd name="T2" fmla="*/ 400 w 400"/>
                  <a:gd name="T3" fmla="*/ 256 h 256"/>
                  <a:gd name="T4" fmla="*/ 200 w 400"/>
                  <a:gd name="T5" fmla="*/ 168 h 256"/>
                  <a:gd name="T6" fmla="*/ 0 w 400"/>
                  <a:gd name="T7" fmla="*/ 256 h 256"/>
                  <a:gd name="T8" fmla="*/ 200 w 400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0"/>
                  <a:gd name="T16" fmla="*/ 0 h 256"/>
                  <a:gd name="T17" fmla="*/ 400 w 400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0" h="256">
                    <a:moveTo>
                      <a:pt x="200" y="0"/>
                    </a:moveTo>
                    <a:lnTo>
                      <a:pt x="400" y="256"/>
                    </a:lnTo>
                    <a:lnTo>
                      <a:pt x="200" y="168"/>
                    </a:lnTo>
                    <a:lnTo>
                      <a:pt x="0" y="256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777777"/>
              </a:solidFill>
              <a:ln w="12700">
                <a:solidFill>
                  <a:srgbClr val="77777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Line 43"/>
              <p:cNvSpPr>
                <a:spLocks noChangeShapeType="1"/>
              </p:cNvSpPr>
              <p:nvPr/>
            </p:nvSpPr>
            <p:spPr bwMode="auto">
              <a:xfrm flipV="1">
                <a:off x="928" y="1240"/>
                <a:ext cx="1" cy="2448"/>
              </a:xfrm>
              <a:prstGeom prst="line">
                <a:avLst/>
              </a:prstGeom>
              <a:noFill/>
              <a:ln w="355600">
                <a:solidFill>
                  <a:srgbClr val="77777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8" name="Rectangle 44"/>
            <p:cNvSpPr>
              <a:spLocks noChangeArrowheads="1"/>
            </p:cNvSpPr>
            <p:nvPr/>
          </p:nvSpPr>
          <p:spPr bwMode="auto">
            <a:xfrm rot="-5400000">
              <a:off x="273" y="2503"/>
              <a:ext cx="9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chemeClr val="bg1"/>
                  </a:solidFill>
                  <a:latin typeface="Arial" charset="0"/>
                </a:rPr>
                <a:t>increasing </a:t>
              </a:r>
              <a:r>
                <a:rPr lang="en-US" altLang="en-US" sz="2000">
                  <a:solidFill>
                    <a:schemeClr val="bg1"/>
                  </a:solidFill>
                  <a:latin typeface="Symbol" pitchFamily="18" charset="2"/>
                  <a:sym typeface="Symbol" pitchFamily="18" charset="2"/>
                </a:rPr>
                <a:t></a:t>
              </a:r>
              <a:r>
                <a:rPr lang="en-US" altLang="en-US" b="1" baseline="-25000">
                  <a:solidFill>
                    <a:schemeClr val="bg1"/>
                  </a:solidFill>
                  <a:sym typeface="MT Extra" pitchFamily="18" charset="2"/>
                </a:rPr>
                <a:t></a:t>
              </a:r>
            </a:p>
          </p:txBody>
        </p:sp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473700" y="4662488"/>
            <a:ext cx="28717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/>
              <a:t>A: The greater the bond energy, the deeper and more narrow this potential energy trough.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75BA6E8-5D2C-486E-9415-829D86B75146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Thermal Expansion: Example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11263"/>
            <a:ext cx="7772400" cy="24907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0" smtClean="0">
                <a:cs typeface="Times New Roman" pitchFamily="18" charset="0"/>
              </a:rPr>
              <a:t>Ex:  A copper wire 15 m long is cooled from </a:t>
            </a:r>
            <a:br>
              <a:rPr lang="en-US" altLang="en-US" sz="2400" b="0" smtClean="0">
                <a:cs typeface="Times New Roman" pitchFamily="18" charset="0"/>
              </a:rPr>
            </a:br>
            <a:r>
              <a:rPr lang="en-US" altLang="en-US" sz="2400" b="0" smtClean="0">
                <a:cs typeface="Times New Roman" pitchFamily="18" charset="0"/>
              </a:rPr>
              <a:t>40 to -9ºC. How much change in length will it experience?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93738" y="2370138"/>
            <a:ext cx="6161087" cy="639762"/>
            <a:chOff x="437" y="1493"/>
            <a:chExt cx="3881" cy="403"/>
          </a:xfrm>
        </p:grpSpPr>
        <p:graphicFrame>
          <p:nvGraphicFramePr>
            <p:cNvPr id="307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7255212"/>
                </p:ext>
              </p:extLst>
            </p:nvPr>
          </p:nvGraphicFramePr>
          <p:xfrm>
            <a:off x="2817" y="1565"/>
            <a:ext cx="1501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4" imgW="1168200" imgH="241200" progId="Equation.3">
                    <p:embed/>
                  </p:oleObj>
                </mc:Choice>
                <mc:Fallback>
                  <p:oleObj name="Equation" r:id="rId4" imgW="1168200" imgH="241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7" y="1565"/>
                          <a:ext cx="1501" cy="31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3" name="Rectangle 7"/>
            <p:cNvSpPr>
              <a:spLocks noChangeArrowheads="1"/>
            </p:cNvSpPr>
            <p:nvPr/>
          </p:nvSpPr>
          <p:spPr bwMode="auto">
            <a:xfrm>
              <a:off x="437" y="1493"/>
              <a:ext cx="1844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  Answer:  For Cu   	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77888" y="3021013"/>
            <a:ext cx="6964362" cy="2143125"/>
            <a:chOff x="553" y="1903"/>
            <a:chExt cx="4387" cy="1350"/>
          </a:xfrm>
        </p:grpSpPr>
        <p:sp>
          <p:nvSpPr>
            <p:cNvPr id="3081" name="Rectangle 6"/>
            <p:cNvSpPr>
              <a:spLocks noChangeArrowheads="1"/>
            </p:cNvSpPr>
            <p:nvPr/>
          </p:nvSpPr>
          <p:spPr bwMode="auto">
            <a:xfrm>
              <a:off x="553" y="2937"/>
              <a:ext cx="1966" cy="3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307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9433754"/>
                </p:ext>
              </p:extLst>
            </p:nvPr>
          </p:nvGraphicFramePr>
          <p:xfrm>
            <a:off x="757" y="2369"/>
            <a:ext cx="4183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Equation" r:id="rId6" imgW="3365280" imgH="685800" progId="Equation.3">
                    <p:embed/>
                  </p:oleObj>
                </mc:Choice>
                <mc:Fallback>
                  <p:oleObj name="Equation" r:id="rId6" imgW="3365280" imgH="6858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" y="2369"/>
                          <a:ext cx="4183" cy="856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1251" y="1903"/>
              <a:ext cx="244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lnSpc>
                  <a:spcPct val="140000"/>
                </a:lnSpc>
                <a:spcBef>
                  <a:spcPct val="20000"/>
                </a:spcBef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rearranging Equation 19.3b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altLang="en-US" sz="3200" smtClean="0"/>
              <a:t>Invar and Other Low-Expansion Alloys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13ACFC0-AF1B-4E48-9BC8-4C40FA75D11D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pic>
        <p:nvPicPr>
          <p:cNvPr id="13316" name="Picture 1" descr="figun_19_p788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2741613"/>
            <a:ext cx="5035550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0" y="2859088"/>
            <a:ext cx="37480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/>
              <a:t>Super Invar: 63 wt% Fe, 32 wt% Ni, and 5 wt% Co.   </a:t>
            </a:r>
          </a:p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Kovar: 54 wt% Fe, 29 wt% Ni, and 17 wt% Co. Its thermal expansion is similar to that of Pyrex glass. 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0" y="773113"/>
            <a:ext cx="914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/>
              <a:t>Invar means invariable length. Charles-Edouard Guillaume won the 1920 Nobel prize in physics for discovering Invar: 64 wt% Fe-36 wt% Ni.</a:t>
            </a:r>
          </a:p>
          <a:p>
            <a:r>
              <a:rPr lang="en-US" altLang="en-US"/>
              <a:t>As a specimen of Invar is heated, within its Curie temperature (~230</a:t>
            </a:r>
            <a:r>
              <a:rPr lang="en-US" altLang="en-US" baseline="30000"/>
              <a:t>0</a:t>
            </a:r>
            <a:r>
              <a:rPr lang="en-US" altLang="en-US"/>
              <a:t>C), its tendency to expand is countered by a contraction phenomenon that is associated with its ferromagnetic properties (magnetostriction).  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6091238"/>
            <a:ext cx="4056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>
                <a:hlinkClick r:id="rId4"/>
              </a:rPr>
              <a:t>http://www.youtube.com/watch?v=ZoGBjGKlLcU</a:t>
            </a: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08A2CA0-C17F-4459-ADF3-64E045B1C94B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09600" y="1752600"/>
            <a:ext cx="40306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800" b="1">
                <a:solidFill>
                  <a:srgbClr val="4D4D4D"/>
                </a:solidFill>
                <a:latin typeface="Arial" charset="0"/>
              </a:rPr>
              <a:t>ISSUES TO ADDRESS...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700088" y="2332038"/>
            <a:ext cx="7378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Arial" charset="0"/>
              </a:rPr>
              <a:t>•  How do materials respond to the application of heat</a:t>
            </a:r>
            <a:r>
              <a:rPr lang="en-US" altLang="en-US" sz="220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5800" y="2911475"/>
            <a:ext cx="48164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Arial" charset="0"/>
              </a:rPr>
              <a:t>•  How do we define and measure...</a:t>
            </a:r>
          </a:p>
          <a:p>
            <a:r>
              <a:rPr lang="en-US" altLang="en-US" sz="2200">
                <a:solidFill>
                  <a:srgbClr val="000000"/>
                </a:solidFill>
                <a:latin typeface="Arial" charset="0"/>
              </a:rPr>
              <a:t>    -- heat capacity?</a:t>
            </a:r>
          </a:p>
          <a:p>
            <a:r>
              <a:rPr lang="en-US" altLang="en-US" sz="2200">
                <a:solidFill>
                  <a:srgbClr val="000000"/>
                </a:solidFill>
                <a:latin typeface="Arial" charset="0"/>
              </a:rPr>
              <a:t>    -- thermal expansion?</a:t>
            </a:r>
          </a:p>
          <a:p>
            <a:r>
              <a:rPr lang="en-US" altLang="en-US" sz="2200">
                <a:solidFill>
                  <a:srgbClr val="000000"/>
                </a:solidFill>
                <a:latin typeface="Arial" charset="0"/>
              </a:rPr>
              <a:t>    -- thermal conductivity?</a:t>
            </a:r>
          </a:p>
          <a:p>
            <a:r>
              <a:rPr lang="en-US" altLang="en-US" sz="2200">
                <a:solidFill>
                  <a:srgbClr val="000000"/>
                </a:solidFill>
                <a:latin typeface="Arial" charset="0"/>
              </a:rPr>
              <a:t>    -- thermal shock resistance?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4832350"/>
            <a:ext cx="71866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Arial" charset="0"/>
              </a:rPr>
              <a:t>•  How do the thermal properties of ceramics, metals, </a:t>
            </a:r>
            <a:br>
              <a:rPr lang="en-US" altLang="en-US">
                <a:solidFill>
                  <a:srgbClr val="000000"/>
                </a:solidFill>
                <a:latin typeface="Arial" charset="0"/>
              </a:rPr>
            </a:br>
            <a:r>
              <a:rPr lang="en-US" altLang="en-US">
                <a:solidFill>
                  <a:srgbClr val="000000"/>
                </a:solidFill>
                <a:latin typeface="Arial" charset="0"/>
              </a:rPr>
              <a:t>    and polymers differ?</a:t>
            </a:r>
            <a:endParaRPr lang="en-US" altLang="en-US" sz="2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Chapter 19:</a:t>
            </a:r>
            <a:br>
              <a:rPr lang="en-US" altLang="en-US" smtClean="0"/>
            </a:br>
            <a:r>
              <a:rPr lang="en-US" altLang="en-US" smtClean="0"/>
              <a:t>Thermal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61F5181-808B-4E37-83BA-052D73186CA2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3698875" y="3000375"/>
            <a:ext cx="228600" cy="3810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275138" y="2771775"/>
            <a:ext cx="4572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/>
            <a:endParaRPr lang="en-US" altLang="en-US">
              <a:solidFill>
                <a:srgbClr val="CC66FF"/>
              </a:solidFill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75138" y="3228975"/>
            <a:ext cx="457200" cy="3810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9750" y="1647825"/>
            <a:ext cx="8001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Arial" charset="0"/>
              </a:rPr>
              <a:t>•  Quantitatively:</a:t>
            </a:r>
            <a:r>
              <a:rPr lang="en-US" altLang="en-US" sz="2200">
                <a:latin typeface="Arial" charset="0"/>
              </a:rPr>
              <a:t>  The energy required to produce a unit rise in </a:t>
            </a:r>
            <a:br>
              <a:rPr lang="en-US" altLang="en-US" sz="2200">
                <a:latin typeface="Arial" charset="0"/>
              </a:rPr>
            </a:br>
            <a:r>
              <a:rPr lang="en-US" altLang="en-US" sz="2200">
                <a:latin typeface="Arial" charset="0"/>
              </a:rPr>
              <a:t>    temperature for one mole of a material.</a:t>
            </a:r>
            <a:endParaRPr lang="en-US" altLang="en-US">
              <a:latin typeface="Arial" charset="0"/>
            </a:endParaRP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H="1" flipV="1">
            <a:off x="2982913" y="3000375"/>
            <a:ext cx="685800" cy="1555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1230313" y="2771775"/>
            <a:ext cx="1681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Arial" charset="0"/>
              </a:rPr>
              <a:t>heat capacity</a:t>
            </a:r>
          </a:p>
          <a:p>
            <a:r>
              <a:rPr lang="en-US" altLang="en-US" sz="2000">
                <a:solidFill>
                  <a:srgbClr val="0000FF"/>
                </a:solidFill>
                <a:latin typeface="Arial" charset="0"/>
              </a:rPr>
              <a:t>(J/mol-K)</a:t>
            </a: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5265738" y="2543175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  <a:latin typeface="Arial" charset="0"/>
              </a:rPr>
              <a:t>energy input (J/mol)</a:t>
            </a:r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V="1">
            <a:off x="4694238" y="2771775"/>
            <a:ext cx="5715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>
            <a:off x="4732338" y="3457575"/>
            <a:ext cx="571500" cy="76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5265738" y="3289300"/>
            <a:ext cx="286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6600"/>
                </a:solidFill>
                <a:latin typeface="Arial" charset="0"/>
              </a:rPr>
              <a:t>temperature change (K)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Heat Capacity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" y="3914775"/>
            <a:ext cx="6107113" cy="1598613"/>
            <a:chOff x="336" y="2466"/>
            <a:chExt cx="3847" cy="1007"/>
          </a:xfrm>
        </p:grpSpPr>
        <p:sp>
          <p:nvSpPr>
            <p:cNvPr id="1045" name="Rectangle 14"/>
            <p:cNvSpPr>
              <a:spLocks noChangeArrowheads="1"/>
            </p:cNvSpPr>
            <p:nvPr/>
          </p:nvSpPr>
          <p:spPr bwMode="auto">
            <a:xfrm>
              <a:off x="336" y="2466"/>
              <a:ext cx="384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•  </a:t>
              </a:r>
              <a:r>
                <a:rPr lang="en-US" altLang="en-US">
                  <a:latin typeface="Arial" charset="0"/>
                </a:rPr>
                <a:t>Two ways to measure heat capacity:</a:t>
              </a:r>
              <a:br>
                <a:rPr lang="en-US" altLang="en-US">
                  <a:latin typeface="Arial" charset="0"/>
                </a:rPr>
              </a:br>
              <a:r>
                <a:rPr lang="en-US" altLang="en-US">
                  <a:latin typeface="Arial" charset="0"/>
                </a:rPr>
                <a:t>	</a:t>
              </a:r>
              <a:r>
                <a:rPr lang="en-US" altLang="en-US" sz="2200" i="1">
                  <a:latin typeface="Arial" charset="0"/>
                </a:rPr>
                <a:t>C</a:t>
              </a:r>
              <a:r>
                <a:rPr lang="en-US" altLang="en-US" sz="2800" i="1" baseline="-25000">
                  <a:latin typeface="Arial" charset="0"/>
                </a:rPr>
                <a:t>p</a:t>
              </a:r>
              <a:r>
                <a:rPr lang="en-US" altLang="en-US" sz="2200">
                  <a:latin typeface="Arial" charset="0"/>
                </a:rPr>
                <a:t>  :  Heat capacity at constant pressure.</a:t>
              </a:r>
            </a:p>
            <a:p>
              <a:r>
                <a:rPr lang="en-US" altLang="en-US" sz="2200">
                  <a:latin typeface="Arial" charset="0"/>
                </a:rPr>
                <a:t>	</a:t>
              </a:r>
              <a:r>
                <a:rPr lang="en-US" altLang="en-US" sz="2200" i="1">
                  <a:latin typeface="Arial" charset="0"/>
                </a:rPr>
                <a:t>C</a:t>
              </a:r>
              <a:r>
                <a:rPr lang="en-US" altLang="en-US" sz="2800" i="1" baseline="-25000">
                  <a:latin typeface="Arial" charset="0"/>
                </a:rPr>
                <a:t>v</a:t>
              </a:r>
              <a:r>
                <a:rPr lang="en-US" altLang="en-US" sz="2200">
                  <a:latin typeface="Arial" charset="0"/>
                </a:rPr>
                <a:t>  </a:t>
              </a:r>
              <a:r>
                <a:rPr lang="en-US" altLang="en-US" sz="800">
                  <a:latin typeface="Arial" charset="0"/>
                </a:rPr>
                <a:t> </a:t>
              </a:r>
              <a:r>
                <a:rPr lang="en-US" altLang="en-US" sz="2200">
                  <a:latin typeface="Arial" charset="0"/>
                </a:rPr>
                <a:t>:  Heat capacity at constant volume.</a:t>
              </a:r>
            </a:p>
          </p:txBody>
        </p:sp>
        <p:sp>
          <p:nvSpPr>
            <p:cNvPr id="1046" name="Text Box 16"/>
            <p:cNvSpPr txBox="1">
              <a:spLocks noChangeArrowheads="1"/>
            </p:cNvSpPr>
            <p:nvPr/>
          </p:nvSpPr>
          <p:spPr bwMode="auto">
            <a:xfrm>
              <a:off x="1104" y="3185"/>
              <a:ext cx="15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200" i="1">
                  <a:latin typeface="Arial" charset="0"/>
                </a:rPr>
                <a:t>Solids: C</a:t>
              </a:r>
              <a:r>
                <a:rPr lang="en-US" altLang="en-US" sz="2800" i="1" baseline="-25000">
                  <a:latin typeface="Arial" charset="0"/>
                </a:rPr>
                <a:t>p</a:t>
              </a:r>
              <a:r>
                <a:rPr lang="en-US" altLang="en-US" baseline="-25000">
                  <a:latin typeface="Arial" charset="0"/>
                  <a:cs typeface="Times New Roman" pitchFamily="18" charset="0"/>
                </a:rPr>
                <a:t> </a:t>
              </a:r>
              <a:r>
                <a:rPr lang="en-US" altLang="en-US">
                  <a:latin typeface="Arial" charset="0"/>
                  <a:cs typeface="Times New Roman" pitchFamily="18" charset="0"/>
                </a:rPr>
                <a:t>= </a:t>
              </a:r>
              <a:r>
                <a:rPr lang="en-US" altLang="en-US" sz="2200" i="1">
                  <a:latin typeface="Arial" charset="0"/>
                  <a:cs typeface="Times New Roman" pitchFamily="18" charset="0"/>
                </a:rPr>
                <a:t>C</a:t>
              </a:r>
              <a:r>
                <a:rPr lang="en-US" altLang="en-US" sz="2800" i="1" baseline="-25000">
                  <a:latin typeface="Arial" charset="0"/>
                  <a:cs typeface="Times New Roman" pitchFamily="18" charset="0"/>
                </a:rPr>
                <a:t>v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33400" y="5588000"/>
            <a:ext cx="6683375" cy="838200"/>
            <a:chOff x="336" y="3520"/>
            <a:chExt cx="4210" cy="528"/>
          </a:xfrm>
        </p:grpSpPr>
        <p:sp>
          <p:nvSpPr>
            <p:cNvPr id="1044" name="Rectangle 18"/>
            <p:cNvSpPr>
              <a:spLocks noChangeArrowheads="1"/>
            </p:cNvSpPr>
            <p:nvPr/>
          </p:nvSpPr>
          <p:spPr bwMode="auto">
            <a:xfrm>
              <a:off x="336" y="3665"/>
              <a:ext cx="23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latin typeface="Arial" charset="0"/>
                </a:rPr>
                <a:t>• </a:t>
              </a:r>
              <a:r>
                <a:rPr lang="en-US" altLang="en-US">
                  <a:latin typeface="Arial" charset="0"/>
                  <a:cs typeface="Times New Roman" pitchFamily="18" charset="0"/>
                </a:rPr>
                <a:t>Heat capacity has units of </a:t>
              </a:r>
            </a:p>
          </p:txBody>
        </p:sp>
        <p:graphicFrame>
          <p:nvGraphicFramePr>
            <p:cNvPr id="1027" name="Object 19"/>
            <p:cNvGraphicFramePr>
              <a:graphicFrameLocks noChangeAspect="1"/>
            </p:cNvGraphicFramePr>
            <p:nvPr/>
          </p:nvGraphicFramePr>
          <p:xfrm>
            <a:off x="2752" y="3520"/>
            <a:ext cx="179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name="Equation" r:id="rId4" imgW="1459866" imgH="431613" progId="Equation.3">
                    <p:embed/>
                  </p:oleObj>
                </mc:Choice>
                <mc:Fallback>
                  <p:oleObj name="Equation" r:id="rId4" imgW="1459866" imgH="431613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2" y="3520"/>
                          <a:ext cx="1794" cy="528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657600" y="2789238"/>
          <a:ext cx="11493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6" imgW="545863" imgH="393529" progId="Equation.3">
                  <p:embed/>
                </p:oleObj>
              </mc:Choice>
              <mc:Fallback>
                <p:oleObj name="Equation" r:id="rId6" imgW="545863" imgH="39352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789238"/>
                        <a:ext cx="114935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Rectangle 21"/>
          <p:cNvSpPr>
            <a:spLocks noChangeArrowheads="1"/>
          </p:cNvSpPr>
          <p:nvPr/>
        </p:nvSpPr>
        <p:spPr bwMode="auto">
          <a:xfrm>
            <a:off x="546100" y="1030288"/>
            <a:ext cx="58102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600">
                <a:latin typeface="Arial" charset="0"/>
              </a:rPr>
              <a:t>The ability of a material to absorb heat</a:t>
            </a:r>
          </a:p>
        </p:txBody>
      </p:sp>
      <p:sp>
        <p:nvSpPr>
          <p:cNvPr id="1043" name="Rectangle 21"/>
          <p:cNvSpPr>
            <a:spLocks noChangeArrowheads="1"/>
          </p:cNvSpPr>
          <p:nvPr/>
        </p:nvSpPr>
        <p:spPr bwMode="auto">
          <a:xfrm>
            <a:off x="4645025" y="5065713"/>
            <a:ext cx="2300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 dirty="0">
                <a:latin typeface="Arial" charset="0"/>
              </a:rPr>
              <a:t>Gases: </a:t>
            </a:r>
            <a:r>
              <a:rPr lang="en-US" altLang="en-US" i="1" dirty="0" err="1">
                <a:latin typeface="Arial" charset="0"/>
              </a:rPr>
              <a:t>C</a:t>
            </a:r>
            <a:r>
              <a:rPr lang="en-US" altLang="en-US" sz="3200" i="1" baseline="-25000" dirty="0" err="1">
                <a:latin typeface="Arial" charset="0"/>
              </a:rPr>
              <a:t>p</a:t>
            </a:r>
            <a:r>
              <a:rPr lang="en-US" altLang="en-US" baseline="-25000" dirty="0">
                <a:latin typeface="Arial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&gt; </a:t>
            </a:r>
            <a:r>
              <a:rPr lang="en-US" altLang="en-US" i="1" dirty="0" err="1">
                <a:latin typeface="Arial" charset="0"/>
                <a:cs typeface="Times New Roman" pitchFamily="18" charset="0"/>
              </a:rPr>
              <a:t>C</a:t>
            </a:r>
            <a:r>
              <a:rPr lang="en-US" altLang="en-US" sz="3200" i="1" baseline="-25000" dirty="0" err="1">
                <a:latin typeface="Arial" charset="0"/>
                <a:cs typeface="Times New Roman" pitchFamily="18" charset="0"/>
              </a:rPr>
              <a:t>v</a:t>
            </a:r>
            <a:endParaRPr lang="en-US" altLang="en-US" sz="3200" i="1" baseline="-25000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DC8D2C8-9724-4D3D-944C-8FEE96B72A5D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12788" y="1095375"/>
            <a:ext cx="56515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1">
                <a:latin typeface="Arial" charset="0"/>
              </a:rPr>
              <a:t>•  </a:t>
            </a:r>
            <a:r>
              <a:rPr lang="en-US" altLang="en-US">
                <a:latin typeface="Arial" charset="0"/>
              </a:rPr>
              <a:t>Heat capacity...</a:t>
            </a:r>
          </a:p>
          <a:p>
            <a:r>
              <a:rPr lang="en-US" altLang="en-US" sz="2200">
                <a:latin typeface="Arial" charset="0"/>
              </a:rPr>
              <a:t>    -- increases with temperature</a:t>
            </a:r>
          </a:p>
          <a:p>
            <a:r>
              <a:rPr lang="en-US" altLang="en-US" sz="2200">
                <a:latin typeface="Arial" charset="0"/>
              </a:rPr>
              <a:t>    -- for solids it reaches a limiting value of 3</a:t>
            </a:r>
            <a:r>
              <a:rPr lang="en-US" altLang="en-US" sz="2200" i="1">
                <a:latin typeface="Arial" charset="0"/>
              </a:rPr>
              <a:t>R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5213350"/>
            <a:ext cx="744537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Arial" charset="0"/>
              </a:rPr>
              <a:t>•  From atomic perspective:</a:t>
            </a:r>
          </a:p>
          <a:p>
            <a:r>
              <a:rPr lang="en-US" altLang="en-US" sz="2200">
                <a:latin typeface="Arial" charset="0"/>
              </a:rPr>
              <a:t>    -- Energy is stored as atomic vibrations.</a:t>
            </a:r>
          </a:p>
          <a:p>
            <a:r>
              <a:rPr lang="en-US" altLang="en-US" sz="2200">
                <a:latin typeface="Arial" charset="0"/>
              </a:rPr>
              <a:t>    -- As temperature</a:t>
            </a:r>
            <a:r>
              <a:rPr lang="en-US" altLang="en-US" sz="2200" i="1">
                <a:latin typeface="Arial" charset="0"/>
              </a:rPr>
              <a:t> </a:t>
            </a:r>
            <a:r>
              <a:rPr lang="en-US" altLang="en-US" sz="2200">
                <a:latin typeface="Arial" charset="0"/>
              </a:rPr>
              <a:t>increases, the average energy of </a:t>
            </a:r>
            <a:br>
              <a:rPr lang="en-US" altLang="en-US" sz="2200">
                <a:latin typeface="Arial" charset="0"/>
              </a:rPr>
            </a:br>
            <a:r>
              <a:rPr lang="en-US" altLang="en-US" sz="2200">
                <a:latin typeface="Arial" charset="0"/>
              </a:rPr>
              <a:t>       atomic vibrations increases.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Dependence of Heat Capacity on Temperature</a:t>
            </a:r>
            <a:endParaRPr lang="en-US" altLang="en-US" smtClean="0"/>
          </a:p>
        </p:txBody>
      </p:sp>
      <p:pic>
        <p:nvPicPr>
          <p:cNvPr id="7174" name="Picture 75" descr="Fig 19_2 cur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613025"/>
            <a:ext cx="2655888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67"/>
          <p:cNvSpPr>
            <a:spLocks noChangeArrowheads="1"/>
          </p:cNvSpPr>
          <p:nvPr/>
        </p:nvSpPr>
        <p:spPr bwMode="auto">
          <a:xfrm>
            <a:off x="6705600" y="4114800"/>
            <a:ext cx="182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Adapted from Fig. 19.2, </a:t>
            </a:r>
            <a:r>
              <a:rPr lang="en-US" altLang="en-US" sz="1200" i="1">
                <a:solidFill>
                  <a:srgbClr val="000000"/>
                </a:solidFill>
                <a:latin typeface="Arial" charset="0"/>
              </a:rPr>
              <a:t>Callister &amp; Rethwisch 8e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7176" name="Rectangle 41"/>
          <p:cNvSpPr>
            <a:spLocks noChangeArrowheads="1"/>
          </p:cNvSpPr>
          <p:nvPr/>
        </p:nvSpPr>
        <p:spPr bwMode="auto">
          <a:xfrm>
            <a:off x="436563" y="2479675"/>
            <a:ext cx="1984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i="1">
                <a:solidFill>
                  <a:srgbClr val="777777"/>
                </a:solidFill>
                <a:latin typeface="Arial" charset="0"/>
              </a:rPr>
              <a:t>R</a:t>
            </a:r>
            <a:r>
              <a:rPr lang="en-US" altLang="en-US" sz="2000">
                <a:solidFill>
                  <a:srgbClr val="777777"/>
                </a:solidFill>
                <a:latin typeface="Arial" charset="0"/>
              </a:rPr>
              <a:t> = gas constant </a:t>
            </a:r>
            <a:endParaRPr lang="en-US" altLang="en-US"/>
          </a:p>
        </p:txBody>
      </p:sp>
      <p:sp>
        <p:nvSpPr>
          <p:cNvPr id="7177" name="Rectangle 42"/>
          <p:cNvSpPr>
            <a:spLocks noChangeArrowheads="1"/>
          </p:cNvSpPr>
          <p:nvPr/>
        </p:nvSpPr>
        <p:spPr bwMode="auto">
          <a:xfrm>
            <a:off x="2670175" y="2409825"/>
            <a:ext cx="319088" cy="333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78" name="Rectangle 43"/>
          <p:cNvSpPr>
            <a:spLocks noChangeArrowheads="1"/>
          </p:cNvSpPr>
          <p:nvPr/>
        </p:nvSpPr>
        <p:spPr bwMode="auto">
          <a:xfrm>
            <a:off x="2595563" y="2468563"/>
            <a:ext cx="325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777777"/>
                </a:solidFill>
                <a:latin typeface="Arial" charset="0"/>
              </a:rPr>
              <a:t>3</a:t>
            </a:r>
            <a:r>
              <a:rPr lang="en-US" altLang="en-US" sz="2000" i="1">
                <a:solidFill>
                  <a:srgbClr val="777777"/>
                </a:solidFill>
                <a:latin typeface="Arial" charset="0"/>
              </a:rPr>
              <a:t>R</a:t>
            </a:r>
            <a:endParaRPr lang="en-US" altLang="en-US" i="1">
              <a:solidFill>
                <a:srgbClr val="777777"/>
              </a:solidFill>
              <a:latin typeface="Arial" charset="0"/>
            </a:endParaRPr>
          </a:p>
        </p:txBody>
      </p:sp>
      <p:sp>
        <p:nvSpPr>
          <p:cNvPr id="7179" name="Rectangle 44"/>
          <p:cNvSpPr>
            <a:spLocks noChangeArrowheads="1"/>
          </p:cNvSpPr>
          <p:nvPr/>
        </p:nvSpPr>
        <p:spPr bwMode="auto">
          <a:xfrm>
            <a:off x="422275" y="2806700"/>
            <a:ext cx="192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i="1">
                <a:solidFill>
                  <a:srgbClr val="777777"/>
                </a:solidFill>
                <a:latin typeface="Arial" charset="0"/>
              </a:rPr>
              <a:t>    </a:t>
            </a:r>
            <a:r>
              <a:rPr lang="en-US" altLang="en-US" sz="2000">
                <a:solidFill>
                  <a:srgbClr val="777777"/>
                </a:solidFill>
                <a:latin typeface="Arial" charset="0"/>
              </a:rPr>
              <a:t>= 8.31 J/mol-K</a:t>
            </a:r>
            <a:endParaRPr lang="en-US" altLang="en-US" b="1">
              <a:latin typeface="Arial" charset="0"/>
            </a:endParaRPr>
          </a:p>
        </p:txBody>
      </p:sp>
      <p:sp>
        <p:nvSpPr>
          <p:cNvPr id="7180" name="Rectangle 48"/>
          <p:cNvSpPr>
            <a:spLocks noChangeArrowheads="1"/>
          </p:cNvSpPr>
          <p:nvPr/>
        </p:nvSpPr>
        <p:spPr bwMode="auto">
          <a:xfrm>
            <a:off x="5815013" y="2455863"/>
            <a:ext cx="1549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i="1">
                <a:solidFill>
                  <a:srgbClr val="DD0000"/>
                </a:solidFill>
                <a:latin typeface="Arial" charset="0"/>
              </a:rPr>
              <a:t>C</a:t>
            </a:r>
            <a:r>
              <a:rPr lang="en-US" altLang="en-US" i="1" baseline="-25000">
                <a:solidFill>
                  <a:srgbClr val="DD0000"/>
                </a:solidFill>
                <a:latin typeface="Arial" charset="0"/>
              </a:rPr>
              <a:t>v</a:t>
            </a:r>
            <a:r>
              <a:rPr lang="en-US" altLang="en-US">
                <a:solidFill>
                  <a:srgbClr val="DD0000"/>
                </a:solidFill>
                <a:latin typeface="Arial" charset="0"/>
              </a:rPr>
              <a:t> </a:t>
            </a:r>
            <a:r>
              <a:rPr lang="en-US" altLang="en-US" sz="2000">
                <a:solidFill>
                  <a:srgbClr val="DD0000"/>
                </a:solidFill>
                <a:latin typeface="Arial" charset="0"/>
              </a:rPr>
              <a:t>= constant</a:t>
            </a:r>
            <a:endParaRPr lang="en-US" altLang="en-US" sz="2000" i="1">
              <a:latin typeface="Arial" charset="0"/>
            </a:endParaRPr>
          </a:p>
        </p:txBody>
      </p:sp>
      <p:sp>
        <p:nvSpPr>
          <p:cNvPr id="7181" name="Rectangle 54"/>
          <p:cNvSpPr>
            <a:spLocks noChangeArrowheads="1"/>
          </p:cNvSpPr>
          <p:nvPr/>
        </p:nvSpPr>
        <p:spPr bwMode="auto">
          <a:xfrm>
            <a:off x="5646738" y="2568575"/>
            <a:ext cx="889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82" name="Freeform 56"/>
          <p:cNvSpPr>
            <a:spLocks/>
          </p:cNvSpPr>
          <p:nvPr/>
        </p:nvSpPr>
        <p:spPr bwMode="auto">
          <a:xfrm>
            <a:off x="5567363" y="4470400"/>
            <a:ext cx="104775" cy="152400"/>
          </a:xfrm>
          <a:custGeom>
            <a:avLst/>
            <a:gdLst>
              <a:gd name="T0" fmla="*/ 2147483647 w 64"/>
              <a:gd name="T1" fmla="*/ 2147483647 h 96"/>
              <a:gd name="T2" fmla="*/ 0 w 64"/>
              <a:gd name="T3" fmla="*/ 2147483647 h 96"/>
              <a:gd name="T4" fmla="*/ 2147483647 w 64"/>
              <a:gd name="T5" fmla="*/ 2147483647 h 96"/>
              <a:gd name="T6" fmla="*/ 0 w 64"/>
              <a:gd name="T7" fmla="*/ 0 h 96"/>
              <a:gd name="T8" fmla="*/ 2147483647 w 64"/>
              <a:gd name="T9" fmla="*/ 2147483647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96"/>
              <a:gd name="T17" fmla="*/ 64 w 64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96">
                <a:moveTo>
                  <a:pt x="64" y="48"/>
                </a:moveTo>
                <a:lnTo>
                  <a:pt x="0" y="96"/>
                </a:lnTo>
                <a:lnTo>
                  <a:pt x="24" y="48"/>
                </a:lnTo>
                <a:lnTo>
                  <a:pt x="0" y="0"/>
                </a:lnTo>
                <a:lnTo>
                  <a:pt x="64" y="48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Rectangle 59"/>
          <p:cNvSpPr>
            <a:spLocks noChangeArrowheads="1"/>
          </p:cNvSpPr>
          <p:nvPr/>
        </p:nvSpPr>
        <p:spPr bwMode="auto">
          <a:xfrm>
            <a:off x="4513263" y="4735513"/>
            <a:ext cx="2244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AA"/>
                </a:solidFill>
                <a:latin typeface="Arial" charset="0"/>
              </a:rPr>
              <a:t>Debye temperature </a:t>
            </a:r>
            <a:endParaRPr lang="en-US" altLang="en-US"/>
          </a:p>
        </p:txBody>
      </p:sp>
      <p:sp>
        <p:nvSpPr>
          <p:cNvPr id="7184" name="Rectangle 60"/>
          <p:cNvSpPr>
            <a:spLocks noChangeArrowheads="1"/>
          </p:cNvSpPr>
          <p:nvPr/>
        </p:nvSpPr>
        <p:spPr bwMode="auto">
          <a:xfrm>
            <a:off x="4513263" y="5027613"/>
            <a:ext cx="2187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AA"/>
                </a:solidFill>
                <a:latin typeface="Arial" charset="0"/>
              </a:rPr>
              <a:t>(usually less than </a:t>
            </a:r>
            <a:r>
              <a:rPr lang="en-US" altLang="en-US" sz="2000" i="1">
                <a:solidFill>
                  <a:srgbClr val="0000AA"/>
                </a:solidFill>
                <a:latin typeface="Arial" charset="0"/>
              </a:rPr>
              <a:t>T</a:t>
            </a:r>
            <a:endParaRPr lang="en-US" altLang="en-US" i="1"/>
          </a:p>
        </p:txBody>
      </p:sp>
      <p:sp>
        <p:nvSpPr>
          <p:cNvPr id="7185" name="Rectangle 61"/>
          <p:cNvSpPr>
            <a:spLocks noChangeArrowheads="1"/>
          </p:cNvSpPr>
          <p:nvPr/>
        </p:nvSpPr>
        <p:spPr bwMode="auto">
          <a:xfrm>
            <a:off x="6718300" y="5078413"/>
            <a:ext cx="579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AA"/>
                </a:solidFill>
                <a:latin typeface="Arial" charset="0"/>
              </a:rPr>
              <a:t>room</a:t>
            </a:r>
            <a:endParaRPr lang="en-US" altLang="en-US"/>
          </a:p>
        </p:txBody>
      </p:sp>
      <p:sp>
        <p:nvSpPr>
          <p:cNvPr id="7186" name="Rectangle 62"/>
          <p:cNvSpPr>
            <a:spLocks noChangeArrowheads="1"/>
          </p:cNvSpPr>
          <p:nvPr/>
        </p:nvSpPr>
        <p:spPr bwMode="auto">
          <a:xfrm>
            <a:off x="7337425" y="4999038"/>
            <a:ext cx="84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AA"/>
                </a:solidFill>
                <a:latin typeface="Arial" charset="0"/>
              </a:rPr>
              <a:t>)</a:t>
            </a:r>
            <a:endParaRPr lang="en-US" altLang="en-US"/>
          </a:p>
        </p:txBody>
      </p:sp>
      <p:sp>
        <p:nvSpPr>
          <p:cNvPr id="7187" name="Line 63"/>
          <p:cNvSpPr>
            <a:spLocks noChangeShapeType="1"/>
          </p:cNvSpPr>
          <p:nvPr/>
        </p:nvSpPr>
        <p:spPr bwMode="auto">
          <a:xfrm flipV="1">
            <a:off x="4335463" y="4392613"/>
            <a:ext cx="1587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64"/>
          <p:cNvSpPr>
            <a:spLocks noChangeArrowheads="1"/>
          </p:cNvSpPr>
          <p:nvPr/>
        </p:nvSpPr>
        <p:spPr bwMode="auto">
          <a:xfrm>
            <a:off x="5910263" y="4367213"/>
            <a:ext cx="677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i="1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(K)</a:t>
            </a:r>
            <a:endParaRPr lang="en-US" altLang="en-US" dirty="0"/>
          </a:p>
        </p:txBody>
      </p:sp>
      <p:sp>
        <p:nvSpPr>
          <p:cNvPr id="7189" name="Rectangle 65"/>
          <p:cNvSpPr>
            <a:spLocks noChangeArrowheads="1"/>
          </p:cNvSpPr>
          <p:nvPr/>
        </p:nvSpPr>
        <p:spPr bwMode="auto">
          <a:xfrm>
            <a:off x="4170363" y="4519613"/>
            <a:ext cx="131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AA"/>
                </a:solidFill>
                <a:latin typeface="Symbol" pitchFamily="18" charset="2"/>
              </a:rPr>
              <a:t>q</a:t>
            </a:r>
            <a:endParaRPr lang="en-US" altLang="en-US"/>
          </a:p>
        </p:txBody>
      </p:sp>
      <p:sp>
        <p:nvSpPr>
          <p:cNvPr id="7190" name="Rectangle 66"/>
          <p:cNvSpPr>
            <a:spLocks noChangeArrowheads="1"/>
          </p:cNvSpPr>
          <p:nvPr/>
        </p:nvSpPr>
        <p:spPr bwMode="auto">
          <a:xfrm>
            <a:off x="4297363" y="45831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i="1">
                <a:solidFill>
                  <a:srgbClr val="0000AA"/>
                </a:solidFill>
                <a:latin typeface="Arial" charset="0"/>
              </a:rPr>
              <a:t>D</a:t>
            </a:r>
            <a:endParaRPr lang="en-US" altLang="en-US" i="1"/>
          </a:p>
        </p:txBody>
      </p:sp>
      <p:sp>
        <p:nvSpPr>
          <p:cNvPr id="7191" name="Rectangle 69"/>
          <p:cNvSpPr>
            <a:spLocks noChangeArrowheads="1"/>
          </p:cNvSpPr>
          <p:nvPr/>
        </p:nvSpPr>
        <p:spPr bwMode="auto">
          <a:xfrm>
            <a:off x="2887663" y="4557713"/>
            <a:ext cx="233362" cy="15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92" name="Rectangle 70"/>
          <p:cNvSpPr>
            <a:spLocks noChangeArrowheads="1"/>
          </p:cNvSpPr>
          <p:nvPr/>
        </p:nvSpPr>
        <p:spPr bwMode="auto">
          <a:xfrm>
            <a:off x="2816225" y="4354513"/>
            <a:ext cx="158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193" name="Text Box 71"/>
          <p:cNvSpPr txBox="1">
            <a:spLocks noChangeArrowheads="1"/>
          </p:cNvSpPr>
          <p:nvPr/>
        </p:nvSpPr>
        <p:spPr bwMode="auto">
          <a:xfrm>
            <a:off x="2895600" y="4505325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Arial" charset="0"/>
              </a:rPr>
              <a:t>0</a:t>
            </a:r>
          </a:p>
        </p:txBody>
      </p:sp>
      <p:sp>
        <p:nvSpPr>
          <p:cNvPr id="7194" name="Text Box 72"/>
          <p:cNvSpPr txBox="1">
            <a:spLocks noChangeArrowheads="1"/>
          </p:cNvSpPr>
          <p:nvPr/>
        </p:nvSpPr>
        <p:spPr bwMode="auto">
          <a:xfrm>
            <a:off x="2713038" y="42941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Arial" charset="0"/>
              </a:rPr>
              <a:t>0</a:t>
            </a:r>
          </a:p>
        </p:txBody>
      </p:sp>
      <p:sp>
        <p:nvSpPr>
          <p:cNvPr id="7195" name="Rectangle 46"/>
          <p:cNvSpPr>
            <a:spLocks noChangeArrowheads="1"/>
          </p:cNvSpPr>
          <p:nvPr/>
        </p:nvSpPr>
        <p:spPr bwMode="auto">
          <a:xfrm rot="36658">
            <a:off x="2522538" y="3352800"/>
            <a:ext cx="322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i="1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altLang="en-US" i="1" baseline="-25000" dirty="0" err="1">
                <a:solidFill>
                  <a:srgbClr val="000000"/>
                </a:solidFill>
                <a:latin typeface="Arial" charset="0"/>
              </a:rPr>
              <a:t>v</a:t>
            </a:r>
            <a:endParaRPr lang="en-US" altLang="en-US" i="1" dirty="0"/>
          </a:p>
        </p:txBody>
      </p:sp>
      <p:sp>
        <p:nvSpPr>
          <p:cNvPr id="7196" name="Line 76"/>
          <p:cNvSpPr>
            <a:spLocks noChangeShapeType="1"/>
          </p:cNvSpPr>
          <p:nvPr/>
        </p:nvSpPr>
        <p:spPr bwMode="auto">
          <a:xfrm>
            <a:off x="3025775" y="2613025"/>
            <a:ext cx="2624138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7" name="Group 74"/>
          <p:cNvGrpSpPr>
            <a:grpSpLocks/>
          </p:cNvGrpSpPr>
          <p:nvPr/>
        </p:nvGrpSpPr>
        <p:grpSpPr bwMode="auto">
          <a:xfrm>
            <a:off x="2949575" y="2249488"/>
            <a:ext cx="144463" cy="2298700"/>
            <a:chOff x="1856" y="1630"/>
            <a:chExt cx="78" cy="1235"/>
          </a:xfrm>
        </p:grpSpPr>
        <p:sp>
          <p:nvSpPr>
            <p:cNvPr id="7199" name="Freeform 52"/>
            <p:cNvSpPr>
              <a:spLocks/>
            </p:cNvSpPr>
            <p:nvPr/>
          </p:nvSpPr>
          <p:spPr bwMode="auto">
            <a:xfrm>
              <a:off x="1856" y="1630"/>
              <a:ext cx="78" cy="69"/>
            </a:xfrm>
            <a:custGeom>
              <a:avLst/>
              <a:gdLst>
                <a:gd name="T0" fmla="*/ 2 w 96"/>
                <a:gd name="T1" fmla="*/ 0 h 64"/>
                <a:gd name="T2" fmla="*/ 6 w 96"/>
                <a:gd name="T3" fmla="*/ 182 h 64"/>
                <a:gd name="T4" fmla="*/ 2 w 96"/>
                <a:gd name="T5" fmla="*/ 115 h 64"/>
                <a:gd name="T6" fmla="*/ 0 w 96"/>
                <a:gd name="T7" fmla="*/ 182 h 64"/>
                <a:gd name="T8" fmla="*/ 2 w 9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64"/>
                <a:gd name="T17" fmla="*/ 96 w 9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64">
                  <a:moveTo>
                    <a:pt x="48" y="0"/>
                  </a:moveTo>
                  <a:lnTo>
                    <a:pt x="96" y="64"/>
                  </a:lnTo>
                  <a:lnTo>
                    <a:pt x="48" y="40"/>
                  </a:lnTo>
                  <a:lnTo>
                    <a:pt x="0" y="6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53"/>
            <p:cNvSpPr>
              <a:spLocks noChangeShapeType="1"/>
            </p:cNvSpPr>
            <p:nvPr/>
          </p:nvSpPr>
          <p:spPr bwMode="auto">
            <a:xfrm flipV="1">
              <a:off x="1895" y="1673"/>
              <a:ext cx="1" cy="1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8" name="Line 57"/>
          <p:cNvSpPr>
            <a:spLocks noChangeShapeType="1"/>
          </p:cNvSpPr>
          <p:nvPr/>
        </p:nvSpPr>
        <p:spPr bwMode="auto">
          <a:xfrm>
            <a:off x="3019425" y="4535488"/>
            <a:ext cx="259873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Fig 19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2230438"/>
            <a:ext cx="589915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1925"/>
            <a:ext cx="7772400" cy="533400"/>
          </a:xfrm>
        </p:spPr>
        <p:txBody>
          <a:bodyPr/>
          <a:lstStyle/>
          <a:p>
            <a:r>
              <a:rPr lang="en-US" altLang="en-US" smtClean="0"/>
              <a:t>Atomic Vibrations</a:t>
            </a:r>
            <a:endParaRPr lang="en-US" altLang="en-US" smtClean="0">
              <a:cs typeface="Times New Roman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066800"/>
            <a:ext cx="8442325" cy="9032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0" smtClean="0">
                <a:cs typeface="Times New Roman" pitchFamily="18" charset="0"/>
              </a:rPr>
              <a:t>Atomic vibrations are in the form of lattice waves or </a:t>
            </a:r>
            <a:r>
              <a:rPr lang="en-US" altLang="en-US" sz="2400" b="0" smtClean="0">
                <a:solidFill>
                  <a:srgbClr val="003399"/>
                </a:solidFill>
                <a:cs typeface="Times New Roman" pitchFamily="18" charset="0"/>
              </a:rPr>
              <a:t>phonons.</a:t>
            </a:r>
            <a:br>
              <a:rPr lang="en-US" altLang="en-US" sz="2400" b="0" smtClean="0">
                <a:solidFill>
                  <a:srgbClr val="003399"/>
                </a:solidFill>
                <a:cs typeface="Times New Roman" pitchFamily="18" charset="0"/>
              </a:rPr>
            </a:br>
            <a:r>
              <a:rPr lang="en-US" altLang="en-US" sz="2000" b="0" smtClean="0">
                <a:solidFill>
                  <a:srgbClr val="003399"/>
                </a:solidFill>
                <a:cs typeface="Times New Roman" pitchFamily="18" charset="0"/>
              </a:rPr>
              <a:t>A phonon is analogous to the photon in electromagnetic radiation. </a:t>
            </a:r>
          </a:p>
          <a:p>
            <a:pPr>
              <a:buFontTx/>
              <a:buNone/>
            </a:pPr>
            <a:endParaRPr lang="en-US" altLang="en-US" sz="2400" b="0" smtClean="0">
              <a:solidFill>
                <a:srgbClr val="003399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sz="2400" b="0" smtClean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74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Specific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Heat Capacity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1080" y="1412736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heat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that must be supplied or removed to change the </a:t>
            </a:r>
            <a:r>
              <a:rPr lang="en-US" dirty="0">
                <a:solidFill>
                  <a:srgbClr val="009900"/>
                </a:solidFill>
              </a:rPr>
              <a:t>temperature</a:t>
            </a:r>
            <a:r>
              <a:rPr lang="en-US" dirty="0"/>
              <a:t> of a substance of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m by an amount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i="1" dirty="0"/>
              <a:t>T</a:t>
            </a:r>
            <a:r>
              <a:rPr lang="en-US" dirty="0"/>
              <a:t> is,</a:t>
            </a:r>
          </a:p>
        </p:txBody>
      </p:sp>
      <p:pic>
        <p:nvPicPr>
          <p:cNvPr id="10246" name="Picture 6" descr="math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1391" y="2511228"/>
            <a:ext cx="3048000" cy="758825"/>
          </a:xfrm>
          <a:prstGeom prst="rect">
            <a:avLst/>
          </a:prstGeom>
          <a:noFill/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3461523"/>
            <a:ext cx="72390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</a:t>
            </a:r>
            <a:r>
              <a:rPr lang="en-US" i="1" dirty="0"/>
              <a:t>c</a:t>
            </a:r>
            <a:r>
              <a:rPr lang="en-US" dirty="0"/>
              <a:t> is the </a:t>
            </a:r>
            <a:r>
              <a:rPr lang="en-US" dirty="0">
                <a:solidFill>
                  <a:srgbClr val="009900"/>
                </a:solidFill>
              </a:rPr>
              <a:t>specific heat</a:t>
            </a:r>
            <a:r>
              <a:rPr lang="en-US" dirty="0"/>
              <a:t> capacity of the substance.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Unit for Specific Heat Capacity: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	SI:	J/(kg · C°)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err="1"/>
              <a:t>cgs</a:t>
            </a:r>
            <a:r>
              <a:rPr lang="en-US" dirty="0"/>
              <a:t>:	cal/(g. C°)</a:t>
            </a:r>
          </a:p>
        </p:txBody>
      </p:sp>
    </p:spTree>
    <p:extLst>
      <p:ext uri="{BB962C8B-B14F-4D97-AF65-F5344CB8AC3E}">
        <p14:creationId xmlns:p14="http://schemas.microsoft.com/office/powerpoint/2010/main" val="301451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102BB1F-6B37-411D-AA14-3F711F1B5951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065213" y="1701800"/>
            <a:ext cx="798512" cy="4152900"/>
            <a:chOff x="728" y="1072"/>
            <a:chExt cx="400" cy="2616"/>
          </a:xfrm>
        </p:grpSpPr>
        <p:sp>
          <p:nvSpPr>
            <p:cNvPr id="9255" name="Freeform 42"/>
            <p:cNvSpPr>
              <a:spLocks/>
            </p:cNvSpPr>
            <p:nvPr/>
          </p:nvSpPr>
          <p:spPr bwMode="auto">
            <a:xfrm>
              <a:off x="728" y="1072"/>
              <a:ext cx="400" cy="256"/>
            </a:xfrm>
            <a:custGeom>
              <a:avLst/>
              <a:gdLst>
                <a:gd name="T0" fmla="*/ 200 w 400"/>
                <a:gd name="T1" fmla="*/ 0 h 256"/>
                <a:gd name="T2" fmla="*/ 400 w 400"/>
                <a:gd name="T3" fmla="*/ 256 h 256"/>
                <a:gd name="T4" fmla="*/ 200 w 400"/>
                <a:gd name="T5" fmla="*/ 168 h 256"/>
                <a:gd name="T6" fmla="*/ 0 w 400"/>
                <a:gd name="T7" fmla="*/ 256 h 256"/>
                <a:gd name="T8" fmla="*/ 200 w 400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0"/>
                <a:gd name="T16" fmla="*/ 0 h 256"/>
                <a:gd name="T17" fmla="*/ 400 w 400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0" h="256">
                  <a:moveTo>
                    <a:pt x="200" y="0"/>
                  </a:moveTo>
                  <a:lnTo>
                    <a:pt x="400" y="256"/>
                  </a:lnTo>
                  <a:lnTo>
                    <a:pt x="200" y="168"/>
                  </a:lnTo>
                  <a:lnTo>
                    <a:pt x="0" y="256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777777"/>
            </a:solidFill>
            <a:ln w="12700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3"/>
            <p:cNvSpPr>
              <a:spLocks noChangeShapeType="1"/>
            </p:cNvSpPr>
            <p:nvPr/>
          </p:nvSpPr>
          <p:spPr bwMode="auto">
            <a:xfrm flipV="1">
              <a:off x="928" y="1240"/>
              <a:ext cx="1" cy="2448"/>
            </a:xfrm>
            <a:prstGeom prst="line">
              <a:avLst/>
            </a:prstGeom>
            <a:noFill/>
            <a:ln w="355600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" name="Rectangle 44"/>
          <p:cNvSpPr>
            <a:spLocks noChangeArrowheads="1"/>
          </p:cNvSpPr>
          <p:nvPr/>
        </p:nvSpPr>
        <p:spPr bwMode="auto">
          <a:xfrm rot="-5400000">
            <a:off x="677069" y="3782219"/>
            <a:ext cx="1468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latin typeface="Arial" charset="0"/>
              </a:rPr>
              <a:t>increasing </a:t>
            </a:r>
            <a:r>
              <a:rPr lang="en-US" altLang="en-US" sz="2000" i="1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US" altLang="en-US" i="1" baseline="-25000">
                <a:solidFill>
                  <a:schemeClr val="bg1"/>
                </a:solidFill>
                <a:latin typeface="Arial" charset="0"/>
              </a:rPr>
              <a:t>p</a:t>
            </a:r>
            <a:endParaRPr lang="en-US" altLang="en-US" sz="2000" b="1" i="1">
              <a:latin typeface="Arial" charset="0"/>
            </a:endParaRPr>
          </a:p>
        </p:txBody>
      </p:sp>
      <p:grpSp>
        <p:nvGrpSpPr>
          <p:cNvPr id="9221" name="Group 62"/>
          <p:cNvGrpSpPr>
            <a:grpSpLocks/>
          </p:cNvGrpSpPr>
          <p:nvPr/>
        </p:nvGrpSpPr>
        <p:grpSpPr bwMode="auto">
          <a:xfrm>
            <a:off x="1828800" y="1181100"/>
            <a:ext cx="6738938" cy="5083175"/>
            <a:chOff x="1152" y="744"/>
            <a:chExt cx="4245" cy="3202"/>
          </a:xfrm>
        </p:grpSpPr>
        <p:sp>
          <p:nvSpPr>
            <p:cNvPr id="9224" name="Rectangle 4"/>
            <p:cNvSpPr>
              <a:spLocks noChangeArrowheads="1"/>
            </p:cNvSpPr>
            <p:nvPr/>
          </p:nvSpPr>
          <p:spPr bwMode="auto">
            <a:xfrm>
              <a:off x="3360" y="3485"/>
              <a:ext cx="15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Arial" charset="0"/>
                </a:rPr>
                <a:t>Selected values from Table 19.1, </a:t>
              </a:r>
              <a:r>
                <a:rPr lang="en-US" altLang="en-US" sz="1200" i="1">
                  <a:solidFill>
                    <a:srgbClr val="000000"/>
                  </a:solidFill>
                  <a:latin typeface="Arial" charset="0"/>
                </a:rPr>
                <a:t>Callister &amp; Rethwisch 8e</a:t>
              </a:r>
              <a:r>
                <a:rPr lang="en-US" altLang="en-US" sz="1200">
                  <a:solidFill>
                    <a:srgbClr val="000000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9225" name="Rectangle 6"/>
            <p:cNvSpPr>
              <a:spLocks noChangeArrowheads="1"/>
            </p:cNvSpPr>
            <p:nvPr/>
          </p:nvSpPr>
          <p:spPr bwMode="auto">
            <a:xfrm>
              <a:off x="1152" y="1008"/>
              <a:ext cx="8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•  </a:t>
              </a:r>
              <a:r>
                <a:rPr lang="en-US" altLang="en-US" sz="2000" u="sng">
                  <a:solidFill>
                    <a:srgbClr val="009900"/>
                  </a:solidFill>
                  <a:latin typeface="Arial" charset="0"/>
                </a:rPr>
                <a:t>Polymers</a:t>
              </a:r>
              <a:endParaRPr lang="en-US" altLang="en-US" u="sng">
                <a:latin typeface="Arial" charset="0"/>
              </a:endParaRPr>
            </a:p>
          </p:txBody>
        </p:sp>
        <p:sp>
          <p:nvSpPr>
            <p:cNvPr id="9226" name="Rectangle 7"/>
            <p:cNvSpPr>
              <a:spLocks noChangeArrowheads="1"/>
            </p:cNvSpPr>
            <p:nvPr/>
          </p:nvSpPr>
          <p:spPr bwMode="auto">
            <a:xfrm>
              <a:off x="1404" y="1204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Polypropylene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27" name="Rectangle 8"/>
            <p:cNvSpPr>
              <a:spLocks noChangeArrowheads="1"/>
            </p:cNvSpPr>
            <p:nvPr/>
          </p:nvSpPr>
          <p:spPr bwMode="auto">
            <a:xfrm>
              <a:off x="2524" y="120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28" name="Rectangle 9"/>
            <p:cNvSpPr>
              <a:spLocks noChangeArrowheads="1"/>
            </p:cNvSpPr>
            <p:nvPr/>
          </p:nvSpPr>
          <p:spPr bwMode="auto">
            <a:xfrm>
              <a:off x="1404" y="1388"/>
              <a:ext cx="9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Polyethylene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29" name="Rectangle 10"/>
            <p:cNvSpPr>
              <a:spLocks noChangeArrowheads="1"/>
            </p:cNvSpPr>
            <p:nvPr/>
          </p:nvSpPr>
          <p:spPr bwMode="auto">
            <a:xfrm>
              <a:off x="1404" y="1572"/>
              <a:ext cx="8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Polystyrene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30" name="Rectangle 11"/>
            <p:cNvSpPr>
              <a:spLocks noChangeArrowheads="1"/>
            </p:cNvSpPr>
            <p:nvPr/>
          </p:nvSpPr>
          <p:spPr bwMode="auto">
            <a:xfrm>
              <a:off x="1404" y="1756"/>
              <a:ext cx="4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Teflon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31" name="Rectangle 12"/>
            <p:cNvSpPr>
              <a:spLocks noChangeArrowheads="1"/>
            </p:cNvSpPr>
            <p:nvPr/>
          </p:nvSpPr>
          <p:spPr bwMode="auto">
            <a:xfrm>
              <a:off x="2603" y="744"/>
              <a:ext cx="7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2000" i="1">
                  <a:latin typeface="Arial" charset="0"/>
                </a:rPr>
                <a:t>c</a:t>
              </a:r>
              <a:r>
                <a:rPr lang="en-US" altLang="en-US" i="1" baseline="-25000">
                  <a:latin typeface="Arial" charset="0"/>
                </a:rPr>
                <a:t>p</a:t>
              </a:r>
              <a:r>
                <a:rPr lang="en-US" altLang="en-US" sz="2000">
                  <a:latin typeface="Arial" charset="0"/>
                </a:rPr>
                <a:t> (J/kg-K)</a:t>
              </a:r>
            </a:p>
            <a:p>
              <a:pPr algn="ctr"/>
              <a:r>
                <a:rPr lang="en-US" altLang="en-US" sz="2000">
                  <a:latin typeface="Arial" charset="0"/>
                </a:rPr>
                <a:t>at room </a:t>
              </a:r>
              <a:r>
                <a:rPr lang="en-US" altLang="en-US" sz="2000" i="1">
                  <a:latin typeface="Arial" charset="0"/>
                </a:rPr>
                <a:t>T</a:t>
              </a:r>
              <a:endParaRPr lang="en-US" altLang="en-US" i="1">
                <a:latin typeface="Arial" charset="0"/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1152" y="2078"/>
              <a:ext cx="8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•  </a:t>
              </a:r>
              <a:r>
                <a:rPr lang="en-US" altLang="en-US" sz="2000" u="sng">
                  <a:solidFill>
                    <a:srgbClr val="0000DD"/>
                  </a:solidFill>
                  <a:latin typeface="Arial" charset="0"/>
                </a:rPr>
                <a:t>Ceramics</a:t>
              </a:r>
              <a:endParaRPr lang="en-US" altLang="en-US" u="sng">
                <a:latin typeface="Arial" charset="0"/>
              </a:endParaRPr>
            </a:p>
          </p:txBody>
        </p:sp>
        <p:sp>
          <p:nvSpPr>
            <p:cNvPr id="9233" name="Rectangle 18"/>
            <p:cNvSpPr>
              <a:spLocks noChangeArrowheads="1"/>
            </p:cNvSpPr>
            <p:nvPr/>
          </p:nvSpPr>
          <p:spPr bwMode="auto">
            <a:xfrm>
              <a:off x="1404" y="2290"/>
              <a:ext cx="1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Magnesia (MgO)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34" name="Rectangle 20"/>
            <p:cNvSpPr>
              <a:spLocks noChangeArrowheads="1"/>
            </p:cNvSpPr>
            <p:nvPr/>
          </p:nvSpPr>
          <p:spPr bwMode="auto">
            <a:xfrm>
              <a:off x="1404" y="2486"/>
              <a:ext cx="1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Alumina (Al</a:t>
              </a:r>
              <a:r>
                <a:rPr lang="en-US" altLang="en-US" sz="2000" baseline="-25000">
                  <a:solidFill>
                    <a:srgbClr val="0000DD"/>
                  </a:solidFill>
                  <a:latin typeface="Arial" charset="0"/>
                </a:rPr>
                <a:t>2</a:t>
              </a:r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O</a:t>
              </a:r>
              <a:r>
                <a:rPr lang="en-US" altLang="en-US" sz="2000" baseline="-25000">
                  <a:solidFill>
                    <a:srgbClr val="0000DD"/>
                  </a:solidFill>
                  <a:latin typeface="Arial" charset="0"/>
                </a:rPr>
                <a:t>3</a:t>
              </a:r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)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35" name="Rectangle 26"/>
            <p:cNvSpPr>
              <a:spLocks noChangeArrowheads="1"/>
            </p:cNvSpPr>
            <p:nvPr/>
          </p:nvSpPr>
          <p:spPr bwMode="auto">
            <a:xfrm>
              <a:off x="1404" y="2688"/>
              <a:ext cx="4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Glass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36" name="Rectangle 27"/>
            <p:cNvSpPr>
              <a:spLocks noChangeArrowheads="1"/>
            </p:cNvSpPr>
            <p:nvPr/>
          </p:nvSpPr>
          <p:spPr bwMode="auto">
            <a:xfrm>
              <a:off x="1152" y="3006"/>
              <a:ext cx="6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•  </a:t>
              </a:r>
              <a:r>
                <a:rPr lang="en-US" altLang="en-US" sz="2000" u="sng">
                  <a:solidFill>
                    <a:srgbClr val="DD0000"/>
                  </a:solidFill>
                  <a:latin typeface="Arial" charset="0"/>
                </a:rPr>
                <a:t>Metals</a:t>
              </a:r>
              <a:endParaRPr lang="en-US" altLang="en-US" u="sng">
                <a:latin typeface="Arial" charset="0"/>
              </a:endParaRPr>
            </a:p>
          </p:txBody>
        </p:sp>
        <p:sp>
          <p:nvSpPr>
            <p:cNvPr id="9237" name="Rectangle 28"/>
            <p:cNvSpPr>
              <a:spLocks noChangeArrowheads="1"/>
            </p:cNvSpPr>
            <p:nvPr/>
          </p:nvSpPr>
          <p:spPr bwMode="auto">
            <a:xfrm>
              <a:off x="1404" y="3202"/>
              <a:ext cx="7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Aluminum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38" name="Rectangle 29"/>
            <p:cNvSpPr>
              <a:spLocks noChangeArrowheads="1"/>
            </p:cNvSpPr>
            <p:nvPr/>
          </p:nvSpPr>
          <p:spPr bwMode="auto">
            <a:xfrm>
              <a:off x="1404" y="3386"/>
              <a:ext cx="4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Steel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39" name="Rectangle 30"/>
            <p:cNvSpPr>
              <a:spLocks noChangeArrowheads="1"/>
            </p:cNvSpPr>
            <p:nvPr/>
          </p:nvSpPr>
          <p:spPr bwMode="auto">
            <a:xfrm>
              <a:off x="1404" y="3570"/>
              <a:ext cx="7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Tungsten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0" name="Rectangle 31"/>
            <p:cNvSpPr>
              <a:spLocks noChangeArrowheads="1"/>
            </p:cNvSpPr>
            <p:nvPr/>
          </p:nvSpPr>
          <p:spPr bwMode="auto">
            <a:xfrm>
              <a:off x="1404" y="3754"/>
              <a:ext cx="3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Gold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1" name="Rectangle 32"/>
            <p:cNvSpPr>
              <a:spLocks noChangeArrowheads="1"/>
            </p:cNvSpPr>
            <p:nvPr/>
          </p:nvSpPr>
          <p:spPr bwMode="auto">
            <a:xfrm>
              <a:off x="2764" y="1196"/>
              <a:ext cx="3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1925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2" name="Rectangle 33"/>
            <p:cNvSpPr>
              <a:spLocks noChangeArrowheads="1"/>
            </p:cNvSpPr>
            <p:nvPr/>
          </p:nvSpPr>
          <p:spPr bwMode="auto">
            <a:xfrm>
              <a:off x="3148" y="1196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3" name="Rectangle 34"/>
            <p:cNvSpPr>
              <a:spLocks noChangeArrowheads="1"/>
            </p:cNvSpPr>
            <p:nvPr/>
          </p:nvSpPr>
          <p:spPr bwMode="auto">
            <a:xfrm>
              <a:off x="2764" y="1380"/>
              <a:ext cx="4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1850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4" name="Rectangle 35"/>
            <p:cNvSpPr>
              <a:spLocks noChangeArrowheads="1"/>
            </p:cNvSpPr>
            <p:nvPr/>
          </p:nvSpPr>
          <p:spPr bwMode="auto">
            <a:xfrm>
              <a:off x="2764" y="1564"/>
              <a:ext cx="4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1170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2764" y="1748"/>
              <a:ext cx="3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  <a:latin typeface="Arial" charset="0"/>
                </a:rPr>
                <a:t>1050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6" name="Rectangle 37"/>
            <p:cNvSpPr>
              <a:spLocks noChangeArrowheads="1"/>
            </p:cNvSpPr>
            <p:nvPr/>
          </p:nvSpPr>
          <p:spPr bwMode="auto">
            <a:xfrm>
              <a:off x="2860" y="3202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900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7" name="Rectangle 38"/>
            <p:cNvSpPr>
              <a:spLocks noChangeArrowheads="1"/>
            </p:cNvSpPr>
            <p:nvPr/>
          </p:nvSpPr>
          <p:spPr bwMode="auto">
            <a:xfrm>
              <a:off x="2860" y="3386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486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8" name="Rectangle 39"/>
            <p:cNvSpPr>
              <a:spLocks noChangeArrowheads="1"/>
            </p:cNvSpPr>
            <p:nvPr/>
          </p:nvSpPr>
          <p:spPr bwMode="auto">
            <a:xfrm>
              <a:off x="2860" y="3570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138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49" name="Rectangle 40"/>
            <p:cNvSpPr>
              <a:spLocks noChangeArrowheads="1"/>
            </p:cNvSpPr>
            <p:nvPr/>
          </p:nvSpPr>
          <p:spPr bwMode="auto">
            <a:xfrm>
              <a:off x="2860" y="3754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DD0000"/>
                  </a:solidFill>
                  <a:latin typeface="Arial" charset="0"/>
                </a:rPr>
                <a:t>128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50" name="Rectangle 46"/>
            <p:cNvSpPr>
              <a:spLocks noChangeArrowheads="1"/>
            </p:cNvSpPr>
            <p:nvPr/>
          </p:nvSpPr>
          <p:spPr bwMode="auto">
            <a:xfrm>
              <a:off x="3480" y="1176"/>
              <a:ext cx="19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 i="1">
                  <a:latin typeface="Arial" charset="0"/>
                </a:rPr>
                <a:t>c</a:t>
              </a:r>
              <a:r>
                <a:rPr lang="en-US" altLang="en-US" i="1" baseline="-25000">
                  <a:latin typeface="Arial" charset="0"/>
                </a:rPr>
                <a:t>p</a:t>
              </a:r>
              <a:r>
                <a:rPr lang="en-US" altLang="en-US" baseline="-25000">
                  <a:latin typeface="Arial" charset="0"/>
                </a:rPr>
                <a:t> </a:t>
              </a:r>
              <a:r>
                <a:rPr lang="en-US" altLang="en-US" sz="2000">
                  <a:latin typeface="Arial" charset="0"/>
                </a:rPr>
                <a:t>(specific heat):   (J/kg-K)</a:t>
              </a:r>
              <a:endParaRPr lang="en-US" altLang="en-US" i="1">
                <a:latin typeface="Arial" charset="0"/>
              </a:endParaRPr>
            </a:p>
          </p:txBody>
        </p:sp>
        <p:sp>
          <p:nvSpPr>
            <p:cNvPr id="9251" name="Rectangle 53"/>
            <p:cNvSpPr>
              <a:spLocks noChangeArrowheads="1"/>
            </p:cNvSpPr>
            <p:nvPr/>
          </p:nvSpPr>
          <p:spPr bwMode="auto">
            <a:xfrm>
              <a:off x="1328" y="800"/>
              <a:ext cx="5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Arial" charset="0"/>
                </a:rPr>
                <a:t>Material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52" name="Rectangle 54"/>
            <p:cNvSpPr>
              <a:spLocks noChangeArrowheads="1"/>
            </p:cNvSpPr>
            <p:nvPr/>
          </p:nvSpPr>
          <p:spPr bwMode="auto">
            <a:xfrm>
              <a:off x="2860" y="2298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940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53" name="Rectangle 55"/>
            <p:cNvSpPr>
              <a:spLocks noChangeArrowheads="1"/>
            </p:cNvSpPr>
            <p:nvPr/>
          </p:nvSpPr>
          <p:spPr bwMode="auto">
            <a:xfrm>
              <a:off x="2860" y="2494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775 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9254" name="Rectangle 56"/>
            <p:cNvSpPr>
              <a:spLocks noChangeArrowheads="1"/>
            </p:cNvSpPr>
            <p:nvPr/>
          </p:nvSpPr>
          <p:spPr bwMode="auto">
            <a:xfrm>
              <a:off x="2860" y="2704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solidFill>
                    <a:srgbClr val="0000DD"/>
                  </a:solidFill>
                  <a:latin typeface="Arial" charset="0"/>
                </a:rPr>
                <a:t>840</a:t>
              </a:r>
              <a:endParaRPr lang="en-US" altLang="en-US">
                <a:latin typeface="Arial" charset="0"/>
              </a:endParaRPr>
            </a:p>
          </p:txBody>
        </p:sp>
      </p:grpSp>
      <p:sp>
        <p:nvSpPr>
          <p:cNvPr id="9222" name="Rectangle 5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Specific Heat:  Comparison</a:t>
            </a:r>
          </a:p>
        </p:txBody>
      </p:sp>
      <p:sp>
        <p:nvSpPr>
          <p:cNvPr id="9223" name="Rectangle 46"/>
          <p:cNvSpPr>
            <a:spLocks noChangeArrowheads="1"/>
          </p:cNvSpPr>
          <p:nvPr/>
        </p:nvSpPr>
        <p:spPr bwMode="auto">
          <a:xfrm>
            <a:off x="5472113" y="2225675"/>
            <a:ext cx="3249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i="1">
                <a:latin typeface="Arial" charset="0"/>
              </a:rPr>
              <a:t>C</a:t>
            </a:r>
            <a:r>
              <a:rPr lang="en-US" altLang="en-US" i="1" baseline="-25000">
                <a:latin typeface="Arial" charset="0"/>
              </a:rPr>
              <a:t>p</a:t>
            </a:r>
            <a:r>
              <a:rPr lang="en-US" altLang="en-US" sz="2000" baseline="-25000">
                <a:latin typeface="Arial" charset="0"/>
              </a:rPr>
              <a:t> </a:t>
            </a:r>
            <a:r>
              <a:rPr lang="en-US" altLang="en-US" sz="2000">
                <a:latin typeface="Arial" charset="0"/>
              </a:rPr>
              <a:t>(heat capacity):  (J/mol-K)</a:t>
            </a:r>
            <a:endParaRPr lang="en-US" altLang="en-US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8924F61-6FE6-4376-B06B-A863A0DECCBD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pic>
        <p:nvPicPr>
          <p:cNvPr id="10244" name="Picture 1" descr="table_19_01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0"/>
            <a:ext cx="69199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65" y="2890191"/>
            <a:ext cx="9006435" cy="79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79612" y="486702"/>
            <a:ext cx="2366962" cy="1246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At low temperatures the relationship between </a:t>
            </a: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r>
              <a:rPr kumimoji="0" lang="en-US" sz="1200" b="0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and the absolute temperature 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 ….. Eq. 19.2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902" y="1254265"/>
            <a:ext cx="571500" cy="209550"/>
          </a:xfrm>
          <a:prstGeom prst="rect">
            <a:avLst/>
          </a:prstGeom>
          <a:noFill/>
        </p:spPr>
      </p:pic>
      <p:pic>
        <p:nvPicPr>
          <p:cNvPr id="7" name="Picture 75" descr="Fig 19_2 curv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365" y="565740"/>
            <a:ext cx="2655888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2"/>
          <p:cNvSpPr>
            <a:spLocks noChangeArrowheads="1"/>
          </p:cNvSpPr>
          <p:nvPr/>
        </p:nvSpPr>
        <p:spPr bwMode="auto">
          <a:xfrm>
            <a:off x="3188065" y="370633"/>
            <a:ext cx="319088" cy="333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3113453" y="429371"/>
            <a:ext cx="325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777777"/>
                </a:solidFill>
                <a:latin typeface="Arial" charset="0"/>
              </a:rPr>
              <a:t>3</a:t>
            </a:r>
            <a:r>
              <a:rPr lang="en-US" altLang="en-US" sz="2000" i="1">
                <a:solidFill>
                  <a:srgbClr val="777777"/>
                </a:solidFill>
                <a:latin typeface="Arial" charset="0"/>
              </a:rPr>
              <a:t>R</a:t>
            </a:r>
            <a:endParaRPr lang="en-US" altLang="en-US" i="1">
              <a:solidFill>
                <a:srgbClr val="777777"/>
              </a:solidFill>
              <a:latin typeface="Arial" charset="0"/>
            </a:endParaRPr>
          </a:p>
        </p:txBody>
      </p:sp>
      <p:sp>
        <p:nvSpPr>
          <p:cNvPr id="10" name="Freeform 56"/>
          <p:cNvSpPr>
            <a:spLocks/>
          </p:cNvSpPr>
          <p:nvPr/>
        </p:nvSpPr>
        <p:spPr bwMode="auto">
          <a:xfrm>
            <a:off x="6085253" y="2431208"/>
            <a:ext cx="104775" cy="152400"/>
          </a:xfrm>
          <a:custGeom>
            <a:avLst/>
            <a:gdLst>
              <a:gd name="T0" fmla="*/ 2147483647 w 64"/>
              <a:gd name="T1" fmla="*/ 2147483647 h 96"/>
              <a:gd name="T2" fmla="*/ 0 w 64"/>
              <a:gd name="T3" fmla="*/ 2147483647 h 96"/>
              <a:gd name="T4" fmla="*/ 2147483647 w 64"/>
              <a:gd name="T5" fmla="*/ 2147483647 h 96"/>
              <a:gd name="T6" fmla="*/ 0 w 64"/>
              <a:gd name="T7" fmla="*/ 0 h 96"/>
              <a:gd name="T8" fmla="*/ 2147483647 w 64"/>
              <a:gd name="T9" fmla="*/ 2147483647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96"/>
              <a:gd name="T17" fmla="*/ 64 w 64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96">
                <a:moveTo>
                  <a:pt x="64" y="48"/>
                </a:moveTo>
                <a:lnTo>
                  <a:pt x="0" y="96"/>
                </a:lnTo>
                <a:lnTo>
                  <a:pt x="24" y="48"/>
                </a:lnTo>
                <a:lnTo>
                  <a:pt x="0" y="0"/>
                </a:lnTo>
                <a:lnTo>
                  <a:pt x="64" y="48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3"/>
          <p:cNvSpPr>
            <a:spLocks noChangeShapeType="1"/>
          </p:cNvSpPr>
          <p:nvPr/>
        </p:nvSpPr>
        <p:spPr bwMode="auto">
          <a:xfrm flipV="1">
            <a:off x="4853353" y="2353421"/>
            <a:ext cx="1587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69"/>
          <p:cNvSpPr>
            <a:spLocks noChangeArrowheads="1"/>
          </p:cNvSpPr>
          <p:nvPr/>
        </p:nvSpPr>
        <p:spPr bwMode="auto">
          <a:xfrm>
            <a:off x="3405553" y="2518521"/>
            <a:ext cx="233362" cy="15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3334115" y="2315321"/>
            <a:ext cx="158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3230928" y="2254996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Arial" charset="0"/>
              </a:rPr>
              <a:t>0</a:t>
            </a:r>
          </a:p>
        </p:txBody>
      </p:sp>
      <p:sp>
        <p:nvSpPr>
          <p:cNvPr id="15" name="Line 76"/>
          <p:cNvSpPr>
            <a:spLocks noChangeShapeType="1"/>
          </p:cNvSpPr>
          <p:nvPr/>
        </p:nvSpPr>
        <p:spPr bwMode="auto">
          <a:xfrm>
            <a:off x="3543665" y="573833"/>
            <a:ext cx="2624138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74"/>
          <p:cNvGrpSpPr>
            <a:grpSpLocks/>
          </p:cNvGrpSpPr>
          <p:nvPr/>
        </p:nvGrpSpPr>
        <p:grpSpPr bwMode="auto">
          <a:xfrm>
            <a:off x="3467465" y="210296"/>
            <a:ext cx="144463" cy="2298700"/>
            <a:chOff x="1856" y="1630"/>
            <a:chExt cx="78" cy="1235"/>
          </a:xfrm>
        </p:grpSpPr>
        <p:sp>
          <p:nvSpPr>
            <p:cNvPr id="17" name="Freeform 52"/>
            <p:cNvSpPr>
              <a:spLocks/>
            </p:cNvSpPr>
            <p:nvPr/>
          </p:nvSpPr>
          <p:spPr bwMode="auto">
            <a:xfrm>
              <a:off x="1856" y="1630"/>
              <a:ext cx="78" cy="69"/>
            </a:xfrm>
            <a:custGeom>
              <a:avLst/>
              <a:gdLst>
                <a:gd name="T0" fmla="*/ 2 w 96"/>
                <a:gd name="T1" fmla="*/ 0 h 64"/>
                <a:gd name="T2" fmla="*/ 6 w 96"/>
                <a:gd name="T3" fmla="*/ 182 h 64"/>
                <a:gd name="T4" fmla="*/ 2 w 96"/>
                <a:gd name="T5" fmla="*/ 115 h 64"/>
                <a:gd name="T6" fmla="*/ 0 w 96"/>
                <a:gd name="T7" fmla="*/ 182 h 64"/>
                <a:gd name="T8" fmla="*/ 2 w 9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64"/>
                <a:gd name="T17" fmla="*/ 96 w 9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64">
                  <a:moveTo>
                    <a:pt x="48" y="0"/>
                  </a:moveTo>
                  <a:lnTo>
                    <a:pt x="96" y="64"/>
                  </a:lnTo>
                  <a:lnTo>
                    <a:pt x="48" y="40"/>
                  </a:lnTo>
                  <a:lnTo>
                    <a:pt x="0" y="6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 flipV="1">
              <a:off x="1895" y="1673"/>
              <a:ext cx="1" cy="1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57"/>
          <p:cNvSpPr>
            <a:spLocks noChangeShapeType="1"/>
          </p:cNvSpPr>
          <p:nvPr/>
        </p:nvSpPr>
        <p:spPr bwMode="auto">
          <a:xfrm>
            <a:off x="3537315" y="2496296"/>
            <a:ext cx="259873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64"/>
          <p:cNvSpPr>
            <a:spLocks noChangeArrowheads="1"/>
          </p:cNvSpPr>
          <p:nvPr/>
        </p:nvSpPr>
        <p:spPr bwMode="auto">
          <a:xfrm>
            <a:off x="6258221" y="2441309"/>
            <a:ext cx="677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i="1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(K)</a:t>
            </a:r>
            <a:endParaRPr lang="en-US" altLang="en-US" dirty="0"/>
          </a:p>
        </p:txBody>
      </p:sp>
      <p:sp>
        <p:nvSpPr>
          <p:cNvPr id="21" name="Rectangle 46"/>
          <p:cNvSpPr>
            <a:spLocks noChangeArrowheads="1"/>
          </p:cNvSpPr>
          <p:nvPr/>
        </p:nvSpPr>
        <p:spPr bwMode="auto">
          <a:xfrm rot="36658">
            <a:off x="3113257" y="1240778"/>
            <a:ext cx="322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i="1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altLang="en-US" i="1" baseline="-25000" dirty="0" err="1">
                <a:solidFill>
                  <a:srgbClr val="000000"/>
                </a:solidFill>
                <a:latin typeface="Arial" charset="0"/>
              </a:rPr>
              <a:t>v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8905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Chapter_06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hapter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H:\Documents\Classes\Mat Sci\Lecture Notes\revised lecture notes\Chapter_06.ppt</Template>
  <TotalTime>4131</TotalTime>
  <Words>747</Words>
  <Application>Microsoft Office PowerPoint</Application>
  <PresentationFormat>On-screen Show (4:3)</PresentationFormat>
  <Paragraphs>181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Chapter_06</vt:lpstr>
      <vt:lpstr>Equation</vt:lpstr>
      <vt:lpstr>Chap 19: Thermal Properties</vt:lpstr>
      <vt:lpstr>Chapter 19: Thermal Properties</vt:lpstr>
      <vt:lpstr>Heat Capacity</vt:lpstr>
      <vt:lpstr>Dependence of Heat Capacity on Temperature</vt:lpstr>
      <vt:lpstr>Atomic Vibrations</vt:lpstr>
      <vt:lpstr>Specific Heat Capacity</vt:lpstr>
      <vt:lpstr>Specific Heat:  Comparison</vt:lpstr>
      <vt:lpstr>PowerPoint Presentation</vt:lpstr>
      <vt:lpstr>PowerPoint Presentation</vt:lpstr>
      <vt:lpstr>PowerPoint Presentation</vt:lpstr>
      <vt:lpstr>Thermal Expansion</vt:lpstr>
      <vt:lpstr>Atomic Perspective: Thermal Expansion</vt:lpstr>
      <vt:lpstr>Coefficient of Thermal Expansion: Comparison</vt:lpstr>
      <vt:lpstr>Thermal Expansion: Example</vt:lpstr>
      <vt:lpstr>Invar and Other Low-Expansion Alloys</vt:lpstr>
    </vt:vector>
  </TitlesOfParts>
  <Company>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19: Thermal Properties</dc:title>
  <dc:subject>Callister &amp; Rethwisch 8th Edition</dc:subject>
  <dc:creator>David Rethwisch</dc:creator>
  <dc:description>Copyright 2010</dc:description>
  <cp:lastModifiedBy>Maheswaranathan, Ponn</cp:lastModifiedBy>
  <cp:revision>154</cp:revision>
  <dcterms:created xsi:type="dcterms:W3CDTF">2001-01-25T20:00:33Z</dcterms:created>
  <dcterms:modified xsi:type="dcterms:W3CDTF">2016-11-14T15:05:31Z</dcterms:modified>
</cp:coreProperties>
</file>