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89" r:id="rId3"/>
    <p:sldId id="298" r:id="rId4"/>
    <p:sldId id="295" r:id="rId5"/>
    <p:sldId id="294" r:id="rId6"/>
    <p:sldId id="293" r:id="rId7"/>
    <p:sldId id="285" r:id="rId8"/>
    <p:sldId id="277" r:id="rId9"/>
    <p:sldId id="278" r:id="rId10"/>
    <p:sldId id="280" r:id="rId11"/>
    <p:sldId id="276" r:id="rId12"/>
    <p:sldId id="302" r:id="rId13"/>
    <p:sldId id="299" r:id="rId14"/>
    <p:sldId id="308" r:id="rId15"/>
    <p:sldId id="300" r:id="rId16"/>
    <p:sldId id="273" r:id="rId17"/>
    <p:sldId id="305" r:id="rId18"/>
    <p:sldId id="30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BD73F00-E7F6-4E63-A500-0CE37591A31B}" type="datetimeFigureOut">
              <a:rPr lang="en-US"/>
              <a:pPr>
                <a:defRPr/>
              </a:pPr>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93E5EE0-2DE2-42DB-8A4F-F6AE03A0D347}" type="slidenum">
              <a:rPr lang="en-US"/>
              <a:pPr>
                <a:defRPr/>
              </a:pPr>
              <a:t>‹#›</a:t>
            </a:fld>
            <a:endParaRPr lang="en-US"/>
          </a:p>
        </p:txBody>
      </p:sp>
    </p:spTree>
    <p:extLst>
      <p:ext uri="{BB962C8B-B14F-4D97-AF65-F5344CB8AC3E}">
        <p14:creationId xmlns:p14="http://schemas.microsoft.com/office/powerpoint/2010/main" val="255513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562E7C6-0E4C-4215-A46A-FEF6A302FB87}" type="slidenum">
              <a:rPr lang="en-US"/>
              <a:pPr>
                <a:defRPr/>
              </a:pPr>
              <a:t>3</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4E41D678-4823-4746-BA85-4077724803CE}" type="slidenum">
              <a:rPr lang="en-US"/>
              <a:pPr>
                <a:defRPr/>
              </a:pPr>
              <a:t>4</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A1FE3C77-BDBA-4043-B9A5-4F1AC6BDD4FD}" type="slidenum">
              <a:rPr lang="en-US"/>
              <a:pPr>
                <a:defRPr/>
              </a:pPr>
              <a:t>5</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99B6B0B3-3519-46DB-9F73-0651086E0A7B}" type="slidenum">
              <a:rPr lang="en-US"/>
              <a:pPr>
                <a:defRPr/>
              </a:pPr>
              <a:t>6</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FA700-5262-43A9-9333-3E9D3CAEA098}" type="slidenum">
              <a:rPr lang="en-US" smtClean="0"/>
              <a:pPr fontAlgn="base">
                <a:spcBef>
                  <a:spcPct val="0"/>
                </a:spcBef>
                <a:spcAft>
                  <a:spcPct val="0"/>
                </a:spcAft>
                <a:defRPr/>
              </a:pPr>
              <a:t>8</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96504A-5455-4032-A9C5-08EF9B957EA2}" type="slidenum">
              <a:rPr lang="en-US" smtClean="0"/>
              <a:pPr fontAlgn="base">
                <a:spcBef>
                  <a:spcPct val="0"/>
                </a:spcBef>
                <a:spcAft>
                  <a:spcPct val="0"/>
                </a:spcAft>
                <a:defRPr/>
              </a:pPr>
              <a:t>9</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2C8AC-8760-4FCA-A1DF-4252B8F061EA}" type="slidenum">
              <a:rPr lang="en-US" smtClean="0"/>
              <a:pPr fontAlgn="base">
                <a:spcBef>
                  <a:spcPct val="0"/>
                </a:spcBef>
                <a:spcAft>
                  <a:spcPct val="0"/>
                </a:spcAft>
                <a:defRPr/>
              </a:pPr>
              <a:t>10</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28743-4A40-44DE-AC5D-E5ACFA5229BB}" type="slidenum">
              <a:rPr lang="en-US" smtClean="0"/>
              <a:pPr fontAlgn="base">
                <a:spcBef>
                  <a:spcPct val="0"/>
                </a:spcBef>
                <a:spcAft>
                  <a:spcPct val="0"/>
                </a:spcAft>
                <a:defRPr/>
              </a:pPr>
              <a:t>11</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1D1463-4F9C-4492-8644-6C8487D5B745}" type="slidenum">
              <a:rPr lang="en-US" smtClean="0"/>
              <a:pPr fontAlgn="base">
                <a:spcBef>
                  <a:spcPct val="0"/>
                </a:spcBef>
                <a:spcAft>
                  <a:spcPct val="0"/>
                </a:spcAft>
                <a:defRPr/>
              </a:pPr>
              <a:t>16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8B8993-8BB6-4A2E-8FA9-2FD2272326AB}" type="datetimeFigureOut">
              <a:rPr lang="en-US"/>
              <a:pPr>
                <a:defRPr/>
              </a:pPr>
              <a:t>10/18/2016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499B04-E746-49D6-AD3C-7FABF00818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52DF19-7633-4471-9038-81EB106C5409}" type="datetimeFigureOut">
              <a:rPr lang="en-US"/>
              <a:pPr>
                <a:defRPr/>
              </a:pPr>
              <a:t>10/18/2016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210C5-EBB1-443C-9518-25520FCA7F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06600B-310E-48DA-8987-F03DBA7A2FB7}" type="datetimeFigureOut">
              <a:rPr lang="en-US"/>
              <a:pPr>
                <a:defRPr/>
              </a:pPr>
              <a:t>10/18/2016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E4935E-BAE8-4E77-9D05-BE5DE8D4AE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1FB6AE2-7471-4F86-A980-1238D11BF4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35730-298D-4A98-A75C-93FDF03ABCA6}" type="datetimeFigureOut">
              <a:rPr lang="en-US"/>
              <a:pPr>
                <a:defRPr/>
              </a:pPr>
              <a:t>10/18/2016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C8D4A3-ADFE-4272-B243-BCE1F01EC8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220A83-7EE6-4F00-B12B-D67EA768D035}" type="datetimeFigureOut">
              <a:rPr lang="en-US"/>
              <a:pPr>
                <a:defRPr/>
              </a:pPr>
              <a:t>10/18/2016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0CA57-5E32-48E7-B8AD-671DA9C4F9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AE6D04-8344-45DA-B32C-4944E9DF3E03}" type="datetimeFigureOut">
              <a:rPr lang="en-US"/>
              <a:pPr>
                <a:defRPr/>
              </a:pPr>
              <a:t>10/18/2016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1C1E02-24DB-40F2-BC56-6F505E2085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FA397A-650D-49D8-B231-75FD27D21EFA}" type="datetimeFigureOut">
              <a:rPr lang="en-US"/>
              <a:pPr>
                <a:defRPr/>
              </a:pPr>
              <a:t>10/18/2016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5280F9-B26F-42F8-B361-AB8F69B87C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AF0C8C-8499-41E5-AB29-135870359939}" type="datetimeFigureOut">
              <a:rPr lang="en-US"/>
              <a:pPr>
                <a:defRPr/>
              </a:pPr>
              <a:t>10/18/2016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1200CF-CC79-4DDA-ADB2-603AAFCE97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3638B2-42F8-4489-BDDD-D09A41C13C14}" type="datetimeFigureOut">
              <a:rPr lang="en-US"/>
              <a:pPr>
                <a:defRPr/>
              </a:pPr>
              <a:t>10/18/2016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1B3BE1-4166-44C6-B21F-CCF3713FAE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0E8053-6FD0-4A96-82CF-CA78CAEA0634}" type="datetimeFigureOut">
              <a:rPr lang="en-US"/>
              <a:pPr>
                <a:defRPr/>
              </a:pPr>
              <a:t>10/18/2016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C02B6-0062-4039-81BD-345E02DB19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5B3AB7-D8D2-4B65-922E-66D087D60055}" type="datetimeFigureOut">
              <a:rPr lang="en-US"/>
              <a:pPr>
                <a:defRPr/>
              </a:pPr>
              <a:t>10/18/2016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C5A20-7D63-443E-8690-652717378D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AEC4E23-51F6-4090-A6CB-0064419F2C7B}" type="datetimeFigureOut">
              <a:rPr lang="en-US"/>
              <a:pPr>
                <a:defRPr/>
              </a:pPr>
              <a:t>10/18/2016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3DE83E-0346-4786-9819-2FE9D4270D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VdjYVF4a6iU" TargetMode="External"/><Relationship Id="rId2" Type="http://schemas.openxmlformats.org/officeDocument/2006/relationships/hyperlink" Target="http://www.purdue.edu/rem/rs/sem.htm" TargetMode="External"/><Relationship Id="rId1" Type="http://schemas.openxmlformats.org/officeDocument/2006/relationships/slideLayout" Target="../slideLayouts/slideLayout2.xml"/><Relationship Id="rId5" Type="http://schemas.openxmlformats.org/officeDocument/2006/relationships/hyperlink" Target="http://www.youtube.com/watch?v=VH5H6uSQUFE" TargetMode="External"/><Relationship Id="rId4" Type="http://schemas.openxmlformats.org/officeDocument/2006/relationships/hyperlink" Target="http://www.youtube.com/watch?v=5qcJySNLs84&amp;feature=relat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teachnano.com/education/tech-overview.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bot.org/jwcross/spm/notes.ht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www.youtube.com/watch?v=-t6btGjGKYU" TargetMode="External"/><Relationship Id="rId4" Type="http://schemas.openxmlformats.org/officeDocument/2006/relationships/hyperlink" Target="https://www.youtube.com/watch?v=VT2sfc3swb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youtube.com/watch?v=TxJOP3hA6To"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uG35D_euM-0" TargetMode="External"/><Relationship Id="rId4" Type="http://schemas.openxmlformats.org/officeDocument/2006/relationships/hyperlink" Target="http://en.wikipedia.org/wiki/Grain_bound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en.wikipedia.org/wiki/Crystal_twin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Crystal Lattice Imperfections</a:t>
            </a:r>
          </a:p>
        </p:txBody>
      </p:sp>
      <p:sp>
        <p:nvSpPr>
          <p:cNvPr id="5123" name="TextBox 3"/>
          <p:cNvSpPr txBox="1">
            <a:spLocks noChangeArrowheads="1"/>
          </p:cNvSpPr>
          <p:nvPr/>
        </p:nvSpPr>
        <p:spPr bwMode="auto">
          <a:xfrm>
            <a:off x="304800" y="1447800"/>
            <a:ext cx="8610600" cy="5632450"/>
          </a:xfrm>
          <a:prstGeom prst="rect">
            <a:avLst/>
          </a:prstGeom>
          <a:noFill/>
          <a:ln w="9525">
            <a:noFill/>
            <a:miter lim="800000"/>
            <a:headEnd/>
            <a:tailEnd/>
          </a:ln>
        </p:spPr>
        <p:txBody>
          <a:bodyPr>
            <a:spAutoFit/>
          </a:bodyPr>
          <a:lstStyle/>
          <a:p>
            <a:r>
              <a:rPr lang="en-US"/>
              <a:t>There are four types of crystal lattice imperfections :</a:t>
            </a:r>
          </a:p>
          <a:p>
            <a:r>
              <a:rPr lang="en-US"/>
              <a:t>1. Zero-dimension point defects</a:t>
            </a:r>
          </a:p>
          <a:p>
            <a:r>
              <a:rPr lang="en-US"/>
              <a:t>2. One-dimension or line defects (dislocations)</a:t>
            </a:r>
          </a:p>
          <a:p>
            <a:r>
              <a:rPr lang="en-US"/>
              <a:t>3. Two-dimension defects which include external surfaces, grain boundaries, phase         boundaries, twin boundaries, and staking faults.</a:t>
            </a:r>
          </a:p>
          <a:p>
            <a:r>
              <a:rPr lang="en-US"/>
              <a:t>4. Three-dimension bulk defects--- pores, cracks, and foreign inclusions.</a:t>
            </a:r>
          </a:p>
          <a:p>
            <a:endParaRPr lang="en-US"/>
          </a:p>
          <a:p>
            <a:endParaRPr lang="en-US"/>
          </a:p>
          <a:p>
            <a:r>
              <a:rPr lang="en-US"/>
              <a:t>1. One-dimension or line defects (dislocations) </a:t>
            </a:r>
          </a:p>
          <a:p>
            <a:endParaRPr lang="en-US"/>
          </a:p>
          <a:p>
            <a:pPr>
              <a:buFont typeface="Arial" charset="0"/>
              <a:buChar char="•"/>
            </a:pPr>
            <a:r>
              <a:rPr lang="en-US"/>
              <a:t>Cause lattice distortion around a line.</a:t>
            </a:r>
          </a:p>
          <a:p>
            <a:pPr>
              <a:buFont typeface="Arial" charset="0"/>
              <a:buChar char="•"/>
            </a:pPr>
            <a:r>
              <a:rPr lang="en-US"/>
              <a:t>Created--- during the solidification process, by the permanent or plastic deformation of crystalline solids, by vacancy condensation, and by atomic mismatch in solid solutions.</a:t>
            </a:r>
          </a:p>
          <a:p>
            <a:pPr>
              <a:buFont typeface="Arial" charset="0"/>
              <a:buChar char="•"/>
            </a:pPr>
            <a:endParaRPr lang="en-US"/>
          </a:p>
          <a:p>
            <a:r>
              <a:rPr lang="en-US"/>
              <a:t>	3 main types: 	1. Edge dislocation	</a:t>
            </a:r>
            <a:br>
              <a:rPr lang="en-US"/>
            </a:br>
            <a:r>
              <a:rPr lang="en-US"/>
              <a:t>			2. Screw dislocation</a:t>
            </a:r>
            <a:br>
              <a:rPr lang="en-US"/>
            </a:br>
            <a:r>
              <a:rPr lang="en-US"/>
              <a:t>			3. Combination of the two--- Mixed dislocation.</a:t>
            </a:r>
          </a:p>
          <a:p>
            <a:r>
              <a:rPr lang="en-US"/>
              <a:t>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2000"/>
                                        <p:tgtEl>
                                          <p:spTgt spid="512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animEffect transition="in" filter="fade">
                                      <p:cBhvr>
                                        <p:cTn id="37" dur="2000"/>
                                        <p:tgtEl>
                                          <p:spTgt spid="512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10" end="10"/>
                                            </p:txEl>
                                          </p:spTgt>
                                        </p:tgtEl>
                                        <p:attrNameLst>
                                          <p:attrName>style.visibility</p:attrName>
                                        </p:attrNameLst>
                                      </p:cBhvr>
                                      <p:to>
                                        <p:strVal val="visible"/>
                                      </p:to>
                                    </p:set>
                                    <p:animEffect transition="in" filter="fade">
                                      <p:cBhvr>
                                        <p:cTn id="42" dur="2000"/>
                                        <p:tgtEl>
                                          <p:spTgt spid="512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12" end="12"/>
                                            </p:txEl>
                                          </p:spTgt>
                                        </p:tgtEl>
                                        <p:attrNameLst>
                                          <p:attrName>style.visibility</p:attrName>
                                        </p:attrNameLst>
                                      </p:cBhvr>
                                      <p:to>
                                        <p:strVal val="visible"/>
                                      </p:to>
                                    </p:set>
                                    <p:animEffect transition="in" filter="fade">
                                      <p:cBhvr>
                                        <p:cTn id="47" dur="2000"/>
                                        <p:tgtEl>
                                          <p:spTgt spid="512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13" end="13"/>
                                            </p:txEl>
                                          </p:spTgt>
                                        </p:tgtEl>
                                        <p:attrNameLst>
                                          <p:attrName>style.visibility</p:attrName>
                                        </p:attrNameLst>
                                      </p:cBhvr>
                                      <p:to>
                                        <p:strVal val="visible"/>
                                      </p:to>
                                    </p:set>
                                    <p:animEffect transition="in" filter="fade">
                                      <p:cBhvr>
                                        <p:cTn id="52" dur="2000"/>
                                        <p:tgtEl>
                                          <p:spTgt spid="51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p:txBody>
          <a:bodyPr/>
          <a:lstStyle/>
          <a:p>
            <a:pPr>
              <a:defRPr/>
            </a:pPr>
            <a:fld id="{B76ACD8A-E1BD-4565-B8F3-34CE39C25FD9}" type="slidenum">
              <a:rPr lang="en-US"/>
              <a:pPr>
                <a:defRPr/>
              </a:pPr>
              <a:t>10</a:t>
            </a:fld>
            <a:endParaRPr lang="en-US"/>
          </a:p>
        </p:txBody>
      </p:sp>
      <p:sp>
        <p:nvSpPr>
          <p:cNvPr id="2052" name="Rectangle 4"/>
          <p:cNvSpPr>
            <a:spLocks noChangeArrowheads="1"/>
          </p:cNvSpPr>
          <p:nvPr/>
        </p:nvSpPr>
        <p:spPr bwMode="auto">
          <a:xfrm>
            <a:off x="457200" y="1052513"/>
            <a:ext cx="3581400" cy="365125"/>
          </a:xfrm>
          <a:prstGeom prst="rect">
            <a:avLst/>
          </a:prstGeom>
          <a:noFill/>
          <a:ln w="9525">
            <a:noFill/>
            <a:miter lim="800000"/>
            <a:headEnd/>
            <a:tailEnd/>
          </a:ln>
        </p:spPr>
        <p:txBody>
          <a:bodyPr lIns="0" tIns="0" rIns="0" bIns="0">
            <a:spAutoFit/>
          </a:bodyPr>
          <a:lstStyle/>
          <a:p>
            <a:r>
              <a:rPr lang="en-US">
                <a:latin typeface="Calibri" pitchFamily="34" charset="0"/>
              </a:rPr>
              <a:t>Grain boundaries...</a:t>
            </a:r>
            <a:endParaRPr lang="en-US" i="1">
              <a:latin typeface="Calibri" pitchFamily="34" charset="0"/>
            </a:endParaRPr>
          </a:p>
        </p:txBody>
      </p:sp>
      <p:sp>
        <p:nvSpPr>
          <p:cNvPr id="2053" name="Rectangle 5"/>
          <p:cNvSpPr>
            <a:spLocks noChangeArrowheads="1"/>
          </p:cNvSpPr>
          <p:nvPr/>
        </p:nvSpPr>
        <p:spPr bwMode="auto">
          <a:xfrm>
            <a:off x="609600" y="1443038"/>
            <a:ext cx="3030538" cy="2771775"/>
          </a:xfrm>
          <a:prstGeom prst="rect">
            <a:avLst/>
          </a:prstGeom>
          <a:noFill/>
          <a:ln w="9525">
            <a:noFill/>
            <a:miter lim="800000"/>
            <a:headEnd/>
            <a:tailEnd/>
          </a:ln>
        </p:spPr>
        <p:txBody>
          <a:bodyPr wrap="none">
            <a:spAutoFit/>
          </a:bodyPr>
          <a:lstStyle/>
          <a:p>
            <a:r>
              <a:rPr lang="en-US" sz="2200">
                <a:latin typeface="Calibri" pitchFamily="34" charset="0"/>
              </a:rPr>
              <a:t>•  are imperfections,</a:t>
            </a:r>
          </a:p>
          <a:p>
            <a:r>
              <a:rPr lang="en-US" sz="2200">
                <a:latin typeface="Calibri" pitchFamily="34" charset="0"/>
              </a:rPr>
              <a:t>•  are more susceptible</a:t>
            </a:r>
          </a:p>
          <a:p>
            <a:r>
              <a:rPr lang="en-US" sz="2200">
                <a:latin typeface="Calibri" pitchFamily="34" charset="0"/>
              </a:rPr>
              <a:t>      to etching,</a:t>
            </a:r>
          </a:p>
          <a:p>
            <a:r>
              <a:rPr lang="en-US" sz="2200">
                <a:latin typeface="Calibri" pitchFamily="34" charset="0"/>
              </a:rPr>
              <a:t>•  may be revealed as</a:t>
            </a:r>
          </a:p>
          <a:p>
            <a:r>
              <a:rPr lang="en-US" sz="2200">
                <a:latin typeface="Calibri" pitchFamily="34" charset="0"/>
              </a:rPr>
              <a:t>      dark lines,</a:t>
            </a:r>
          </a:p>
          <a:p>
            <a:r>
              <a:rPr lang="en-US" sz="2200">
                <a:latin typeface="Calibri" pitchFamily="34" charset="0"/>
              </a:rPr>
              <a:t>•  change in crystal </a:t>
            </a:r>
          </a:p>
          <a:p>
            <a:r>
              <a:rPr lang="en-US" sz="2200">
                <a:latin typeface="Calibri" pitchFamily="34" charset="0"/>
              </a:rPr>
              <a:t>      orientation across </a:t>
            </a:r>
          </a:p>
          <a:p>
            <a:r>
              <a:rPr lang="en-US" sz="2200">
                <a:latin typeface="Calibri" pitchFamily="34" charset="0"/>
              </a:rPr>
              <a:t>      boundary.</a:t>
            </a:r>
          </a:p>
        </p:txBody>
      </p:sp>
      <p:sp>
        <p:nvSpPr>
          <p:cNvPr id="2054" name="Rectangle 6"/>
          <p:cNvSpPr>
            <a:spLocks noChangeArrowheads="1"/>
          </p:cNvSpPr>
          <p:nvPr/>
        </p:nvSpPr>
        <p:spPr bwMode="auto">
          <a:xfrm>
            <a:off x="6324600" y="3995738"/>
            <a:ext cx="2133600" cy="1938337"/>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Adapted from Fig. 4.14(a) and (b), </a:t>
            </a:r>
            <a:r>
              <a:rPr lang="en-US" sz="1200" i="1">
                <a:solidFill>
                  <a:srgbClr val="000000"/>
                </a:solidFill>
                <a:latin typeface="Calibri" pitchFamily="34" charset="0"/>
              </a:rPr>
              <a:t>Callister &amp; Rethwisch 8e.</a:t>
            </a:r>
            <a:endParaRPr lang="en-US" sz="1200">
              <a:solidFill>
                <a:srgbClr val="000000"/>
              </a:solidFill>
              <a:latin typeface="Calibri" pitchFamily="34" charset="0"/>
            </a:endParaRPr>
          </a:p>
          <a:p>
            <a:r>
              <a:rPr lang="en-US" sz="1200">
                <a:solidFill>
                  <a:srgbClr val="000000"/>
                </a:solidFill>
                <a:latin typeface="Calibri" pitchFamily="34" charset="0"/>
              </a:rPr>
              <a:t>(Fig. 4.14(b) is courtesy</a:t>
            </a:r>
          </a:p>
          <a:p>
            <a:r>
              <a:rPr lang="en-US" sz="1200">
                <a:solidFill>
                  <a:srgbClr val="000000"/>
                </a:solidFill>
                <a:latin typeface="Calibri" pitchFamily="34" charset="0"/>
              </a:rPr>
              <a:t>of L.C. Smith and C. Brady,  the National Bureau of Standards, Washington, DC [now the National Institute of Standards and Technology, Gaithersburg, MD].)</a:t>
            </a:r>
          </a:p>
        </p:txBody>
      </p:sp>
      <p:sp>
        <p:nvSpPr>
          <p:cNvPr id="2055" name="Rectangle 8"/>
          <p:cNvSpPr>
            <a:spLocks noGrp="1" noChangeArrowheads="1"/>
          </p:cNvSpPr>
          <p:nvPr>
            <p:ph type="title" idx="4294967295"/>
          </p:nvPr>
        </p:nvSpPr>
        <p:spPr/>
        <p:txBody>
          <a:bodyPr/>
          <a:lstStyle/>
          <a:p>
            <a:pPr eaLnBrk="1" hangingPunct="1"/>
            <a:r>
              <a:rPr lang="en-US" sz="4000" smtClean="0">
                <a:ea typeface="ＭＳ Ｐゴシック" pitchFamily="34" charset="-128"/>
              </a:rPr>
              <a:t>Optical Microscopy</a:t>
            </a:r>
            <a:endParaRPr lang="en-US" smtClean="0">
              <a:ea typeface="ＭＳ Ｐゴシック" pitchFamily="34" charset="-128"/>
            </a:endParaRPr>
          </a:p>
        </p:txBody>
      </p:sp>
      <p:grpSp>
        <p:nvGrpSpPr>
          <p:cNvPr id="2056" name="Group 37"/>
          <p:cNvGrpSpPr>
            <a:grpSpLocks noChangeAspect="1"/>
          </p:cNvGrpSpPr>
          <p:nvPr/>
        </p:nvGrpSpPr>
        <p:grpSpPr bwMode="auto">
          <a:xfrm>
            <a:off x="914400" y="4156075"/>
            <a:ext cx="2219325" cy="2654300"/>
            <a:chOff x="576" y="2456"/>
            <a:chExt cx="1398" cy="1672"/>
          </a:xfrm>
        </p:grpSpPr>
        <p:sp>
          <p:nvSpPr>
            <p:cNvPr id="2082" name="AutoShape 36"/>
            <p:cNvSpPr>
              <a:spLocks noChangeAspect="1" noChangeArrowheads="1" noTextEdit="1"/>
            </p:cNvSpPr>
            <p:nvPr/>
          </p:nvSpPr>
          <p:spPr bwMode="auto">
            <a:xfrm>
              <a:off x="576" y="2456"/>
              <a:ext cx="1280" cy="1672"/>
            </a:xfrm>
            <a:prstGeom prst="rect">
              <a:avLst/>
            </a:prstGeom>
            <a:noFill/>
            <a:ln w="9525">
              <a:noFill/>
              <a:miter lim="800000"/>
              <a:headEnd/>
              <a:tailEnd/>
            </a:ln>
          </p:spPr>
          <p:txBody>
            <a:bodyPr/>
            <a:lstStyle/>
            <a:p>
              <a:endParaRPr lang="en-US"/>
            </a:p>
          </p:txBody>
        </p:sp>
        <p:sp>
          <p:nvSpPr>
            <p:cNvPr id="2083" name="Rectangle 38"/>
            <p:cNvSpPr>
              <a:spLocks noChangeArrowheads="1"/>
            </p:cNvSpPr>
            <p:nvPr/>
          </p:nvSpPr>
          <p:spPr bwMode="auto">
            <a:xfrm>
              <a:off x="688" y="2568"/>
              <a:ext cx="800" cy="173"/>
            </a:xfrm>
            <a:prstGeom prst="rect">
              <a:avLst/>
            </a:prstGeom>
            <a:noFill/>
            <a:ln w="9525">
              <a:noFill/>
              <a:miter lim="800000"/>
              <a:headEnd/>
              <a:tailEnd/>
            </a:ln>
          </p:spPr>
          <p:txBody>
            <a:bodyPr wrap="none" lIns="0" tIns="0" rIns="0" bIns="0">
              <a:spAutoFit/>
            </a:bodyPr>
            <a:lstStyle/>
            <a:p>
              <a:r>
                <a:rPr lang="en-US">
                  <a:solidFill>
                    <a:srgbClr val="006600"/>
                  </a:solidFill>
                  <a:latin typeface="Calibri" pitchFamily="34" charset="0"/>
                </a:rPr>
                <a:t>ASTM grain </a:t>
              </a:r>
              <a:endParaRPr lang="en-US">
                <a:latin typeface="Calibri" pitchFamily="34" charset="0"/>
              </a:endParaRPr>
            </a:p>
          </p:txBody>
        </p:sp>
        <p:sp>
          <p:nvSpPr>
            <p:cNvPr id="2084" name="Rectangle 39"/>
            <p:cNvSpPr>
              <a:spLocks noChangeArrowheads="1"/>
            </p:cNvSpPr>
            <p:nvPr/>
          </p:nvSpPr>
          <p:spPr bwMode="auto">
            <a:xfrm>
              <a:off x="688" y="2736"/>
              <a:ext cx="784" cy="173"/>
            </a:xfrm>
            <a:prstGeom prst="rect">
              <a:avLst/>
            </a:prstGeom>
            <a:noFill/>
            <a:ln w="9525">
              <a:noFill/>
              <a:miter lim="800000"/>
              <a:headEnd/>
              <a:tailEnd/>
            </a:ln>
          </p:spPr>
          <p:txBody>
            <a:bodyPr wrap="none" lIns="0" tIns="0" rIns="0" bIns="0">
              <a:spAutoFit/>
            </a:bodyPr>
            <a:lstStyle/>
            <a:p>
              <a:r>
                <a:rPr lang="en-US">
                  <a:solidFill>
                    <a:srgbClr val="006600"/>
                  </a:solidFill>
                  <a:latin typeface="Calibri" pitchFamily="34" charset="0"/>
                </a:rPr>
                <a:t>size number</a:t>
              </a:r>
              <a:endParaRPr lang="en-US">
                <a:latin typeface="Calibri" pitchFamily="34" charset="0"/>
              </a:endParaRPr>
            </a:p>
          </p:txBody>
        </p:sp>
        <p:sp>
          <p:nvSpPr>
            <p:cNvPr id="2085" name="Rectangle 40"/>
            <p:cNvSpPr>
              <a:spLocks noChangeArrowheads="1"/>
            </p:cNvSpPr>
            <p:nvPr/>
          </p:nvSpPr>
          <p:spPr bwMode="auto">
            <a:xfrm>
              <a:off x="736" y="3064"/>
              <a:ext cx="139" cy="230"/>
            </a:xfrm>
            <a:prstGeom prst="rect">
              <a:avLst/>
            </a:prstGeom>
            <a:noFill/>
            <a:ln w="9525">
              <a:noFill/>
              <a:miter lim="800000"/>
              <a:headEnd/>
              <a:tailEnd/>
            </a:ln>
          </p:spPr>
          <p:txBody>
            <a:bodyPr wrap="none" lIns="0" tIns="0" rIns="0" bIns="0">
              <a:spAutoFit/>
            </a:bodyPr>
            <a:lstStyle/>
            <a:p>
              <a:r>
                <a:rPr lang="en-US" i="1">
                  <a:solidFill>
                    <a:srgbClr val="0033FF"/>
                  </a:solidFill>
                  <a:latin typeface="Calibri" pitchFamily="34" charset="0"/>
                </a:rPr>
                <a:t>N</a:t>
              </a:r>
              <a:endParaRPr lang="en-US" i="1">
                <a:latin typeface="Calibri" pitchFamily="34" charset="0"/>
              </a:endParaRPr>
            </a:p>
          </p:txBody>
        </p:sp>
        <p:sp>
          <p:nvSpPr>
            <p:cNvPr id="2086" name="Rectangle 41"/>
            <p:cNvSpPr>
              <a:spLocks noChangeArrowheads="1"/>
            </p:cNvSpPr>
            <p:nvPr/>
          </p:nvSpPr>
          <p:spPr bwMode="auto">
            <a:xfrm>
              <a:off x="880" y="3064"/>
              <a:ext cx="326"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2</a:t>
              </a:r>
              <a:endParaRPr lang="en-US">
                <a:latin typeface="Calibri" pitchFamily="34" charset="0"/>
              </a:endParaRPr>
            </a:p>
          </p:txBody>
        </p:sp>
        <p:sp>
          <p:nvSpPr>
            <p:cNvPr id="2087" name="Rectangle 42"/>
            <p:cNvSpPr>
              <a:spLocks noChangeArrowheads="1"/>
            </p:cNvSpPr>
            <p:nvPr/>
          </p:nvSpPr>
          <p:spPr bwMode="auto">
            <a:xfrm>
              <a:off x="1200" y="3008"/>
              <a:ext cx="107" cy="230"/>
            </a:xfrm>
            <a:prstGeom prst="rect">
              <a:avLst/>
            </a:prstGeom>
            <a:noFill/>
            <a:ln w="9525">
              <a:noFill/>
              <a:miter lim="800000"/>
              <a:headEnd/>
              <a:tailEnd/>
            </a:ln>
          </p:spPr>
          <p:txBody>
            <a:bodyPr wrap="none" lIns="0" tIns="0" rIns="0" bIns="0">
              <a:spAutoFit/>
            </a:bodyPr>
            <a:lstStyle/>
            <a:p>
              <a:r>
                <a:rPr lang="en-US" i="1">
                  <a:solidFill>
                    <a:srgbClr val="006600"/>
                  </a:solidFill>
                  <a:latin typeface="Calibri" pitchFamily="34" charset="0"/>
                </a:rPr>
                <a:t>n</a:t>
              </a:r>
              <a:endParaRPr lang="en-US" i="1">
                <a:latin typeface="Calibri" pitchFamily="34" charset="0"/>
              </a:endParaRPr>
            </a:p>
          </p:txBody>
        </p:sp>
        <p:sp>
          <p:nvSpPr>
            <p:cNvPr id="2088" name="Rectangle 43"/>
            <p:cNvSpPr>
              <a:spLocks noChangeArrowheads="1"/>
            </p:cNvSpPr>
            <p:nvPr/>
          </p:nvSpPr>
          <p:spPr bwMode="auto">
            <a:xfrm>
              <a:off x="1312" y="3008"/>
              <a:ext cx="17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a:t>
              </a:r>
              <a:endParaRPr lang="en-US">
                <a:latin typeface="Calibri" pitchFamily="34" charset="0"/>
              </a:endParaRPr>
            </a:p>
          </p:txBody>
        </p:sp>
        <p:sp>
          <p:nvSpPr>
            <p:cNvPr id="2089" name="Rectangle 44"/>
            <p:cNvSpPr>
              <a:spLocks noChangeArrowheads="1"/>
            </p:cNvSpPr>
            <p:nvPr/>
          </p:nvSpPr>
          <p:spPr bwMode="auto">
            <a:xfrm>
              <a:off x="688" y="3496"/>
              <a:ext cx="1286"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number of grains/in</a:t>
              </a:r>
              <a:r>
                <a:rPr lang="en-US" baseline="30000">
                  <a:solidFill>
                    <a:srgbClr val="0033FF"/>
                  </a:solidFill>
                  <a:latin typeface="Calibri" pitchFamily="34" charset="0"/>
                </a:rPr>
                <a:t>2</a:t>
              </a:r>
              <a:endParaRPr lang="en-US">
                <a:latin typeface="Calibri" pitchFamily="34" charset="0"/>
              </a:endParaRPr>
            </a:p>
          </p:txBody>
        </p:sp>
        <p:sp>
          <p:nvSpPr>
            <p:cNvPr id="2090" name="Rectangle 45"/>
            <p:cNvSpPr>
              <a:spLocks noChangeArrowheads="1"/>
            </p:cNvSpPr>
            <p:nvPr/>
          </p:nvSpPr>
          <p:spPr bwMode="auto">
            <a:xfrm>
              <a:off x="1552" y="345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2091" name="Rectangle 46"/>
            <p:cNvSpPr>
              <a:spLocks noChangeArrowheads="1"/>
            </p:cNvSpPr>
            <p:nvPr/>
          </p:nvSpPr>
          <p:spPr bwMode="auto">
            <a:xfrm>
              <a:off x="1640" y="3496"/>
              <a:ext cx="40"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 </a:t>
              </a:r>
              <a:endParaRPr lang="en-US">
                <a:latin typeface="Calibri" pitchFamily="34" charset="0"/>
              </a:endParaRPr>
            </a:p>
          </p:txBody>
        </p:sp>
        <p:sp>
          <p:nvSpPr>
            <p:cNvPr id="2092" name="Rectangle 47"/>
            <p:cNvSpPr>
              <a:spLocks noChangeArrowheads="1"/>
            </p:cNvSpPr>
            <p:nvPr/>
          </p:nvSpPr>
          <p:spPr bwMode="auto">
            <a:xfrm>
              <a:off x="688" y="3664"/>
              <a:ext cx="512"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at 100x </a:t>
              </a:r>
              <a:endParaRPr lang="en-US">
                <a:latin typeface="Calibri" pitchFamily="34" charset="0"/>
              </a:endParaRPr>
            </a:p>
          </p:txBody>
        </p:sp>
        <p:sp>
          <p:nvSpPr>
            <p:cNvPr id="2093" name="Rectangle 48"/>
            <p:cNvSpPr>
              <a:spLocks noChangeArrowheads="1"/>
            </p:cNvSpPr>
            <p:nvPr/>
          </p:nvSpPr>
          <p:spPr bwMode="auto">
            <a:xfrm>
              <a:off x="688" y="3832"/>
              <a:ext cx="848"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magnification</a:t>
              </a:r>
              <a:endParaRPr lang="en-US">
                <a:latin typeface="Calibri" pitchFamily="34" charset="0"/>
              </a:endParaRPr>
            </a:p>
          </p:txBody>
        </p:sp>
        <p:grpSp>
          <p:nvGrpSpPr>
            <p:cNvPr id="2094" name="Group 51"/>
            <p:cNvGrpSpPr>
              <a:grpSpLocks/>
            </p:cNvGrpSpPr>
            <p:nvPr/>
          </p:nvGrpSpPr>
          <p:grpSpPr bwMode="auto">
            <a:xfrm>
              <a:off x="736" y="3280"/>
              <a:ext cx="96" cy="248"/>
              <a:chOff x="736" y="3280"/>
              <a:chExt cx="96" cy="248"/>
            </a:xfrm>
          </p:grpSpPr>
          <p:sp>
            <p:nvSpPr>
              <p:cNvPr id="2098" name="Freeform 49"/>
              <p:cNvSpPr>
                <a:spLocks/>
              </p:cNvSpPr>
              <p:nvPr/>
            </p:nvSpPr>
            <p:spPr bwMode="auto">
              <a:xfrm>
                <a:off x="760" y="3280"/>
                <a:ext cx="72" cy="112"/>
              </a:xfrm>
              <a:custGeom>
                <a:avLst/>
                <a:gdLst>
                  <a:gd name="T0" fmla="*/ 72 w 72"/>
                  <a:gd name="T1" fmla="*/ 0 h 112"/>
                  <a:gd name="T2" fmla="*/ 72 w 72"/>
                  <a:gd name="T3" fmla="*/ 112 h 112"/>
                  <a:gd name="T4" fmla="*/ 32 w 72"/>
                  <a:gd name="T5" fmla="*/ 96 h 112"/>
                  <a:gd name="T6" fmla="*/ 0 w 72"/>
                  <a:gd name="T7" fmla="*/ 80 h 112"/>
                  <a:gd name="T8" fmla="*/ 72 w 72"/>
                  <a:gd name="T9" fmla="*/ 0 h 112"/>
                  <a:gd name="T10" fmla="*/ 0 60000 65536"/>
                  <a:gd name="T11" fmla="*/ 0 60000 65536"/>
                  <a:gd name="T12" fmla="*/ 0 60000 65536"/>
                  <a:gd name="T13" fmla="*/ 0 60000 65536"/>
                  <a:gd name="T14" fmla="*/ 0 60000 65536"/>
                  <a:gd name="T15" fmla="*/ 0 w 72"/>
                  <a:gd name="T16" fmla="*/ 0 h 112"/>
                  <a:gd name="T17" fmla="*/ 72 w 72"/>
                  <a:gd name="T18" fmla="*/ 112 h 112"/>
                </a:gdLst>
                <a:ahLst/>
                <a:cxnLst>
                  <a:cxn ang="T10">
                    <a:pos x="T0" y="T1"/>
                  </a:cxn>
                  <a:cxn ang="T11">
                    <a:pos x="T2" y="T3"/>
                  </a:cxn>
                  <a:cxn ang="T12">
                    <a:pos x="T4" y="T5"/>
                  </a:cxn>
                  <a:cxn ang="T13">
                    <a:pos x="T6" y="T7"/>
                  </a:cxn>
                  <a:cxn ang="T14">
                    <a:pos x="T8" y="T9"/>
                  </a:cxn>
                </a:cxnLst>
                <a:rect l="T15" t="T16" r="T17" b="T18"/>
                <a:pathLst>
                  <a:path w="72" h="112">
                    <a:moveTo>
                      <a:pt x="72" y="0"/>
                    </a:moveTo>
                    <a:lnTo>
                      <a:pt x="72" y="112"/>
                    </a:lnTo>
                    <a:lnTo>
                      <a:pt x="32" y="96"/>
                    </a:lnTo>
                    <a:lnTo>
                      <a:pt x="0" y="80"/>
                    </a:lnTo>
                    <a:lnTo>
                      <a:pt x="72" y="0"/>
                    </a:lnTo>
                    <a:close/>
                  </a:path>
                </a:pathLst>
              </a:custGeom>
              <a:solidFill>
                <a:srgbClr val="0033FF"/>
              </a:solidFill>
              <a:ln w="12700">
                <a:solidFill>
                  <a:srgbClr val="0033FF"/>
                </a:solidFill>
                <a:round/>
                <a:headEnd/>
                <a:tailEnd/>
              </a:ln>
            </p:spPr>
            <p:txBody>
              <a:bodyPr/>
              <a:lstStyle/>
              <a:p>
                <a:endParaRPr lang="en-US"/>
              </a:p>
            </p:txBody>
          </p:sp>
          <p:sp>
            <p:nvSpPr>
              <p:cNvPr id="2099" name="Line 50"/>
              <p:cNvSpPr>
                <a:spLocks noChangeShapeType="1"/>
              </p:cNvSpPr>
              <p:nvPr/>
            </p:nvSpPr>
            <p:spPr bwMode="auto">
              <a:xfrm flipV="1">
                <a:off x="736" y="3376"/>
                <a:ext cx="56" cy="152"/>
              </a:xfrm>
              <a:prstGeom prst="line">
                <a:avLst/>
              </a:prstGeom>
              <a:noFill/>
              <a:ln w="12700">
                <a:solidFill>
                  <a:srgbClr val="0033FF"/>
                </a:solidFill>
                <a:round/>
                <a:headEnd/>
                <a:tailEnd/>
              </a:ln>
            </p:spPr>
            <p:txBody>
              <a:bodyPr/>
              <a:lstStyle/>
              <a:p>
                <a:endParaRPr lang="en-US"/>
              </a:p>
            </p:txBody>
          </p:sp>
        </p:grpSp>
        <p:grpSp>
          <p:nvGrpSpPr>
            <p:cNvPr id="2095" name="Group 54"/>
            <p:cNvGrpSpPr>
              <a:grpSpLocks/>
            </p:cNvGrpSpPr>
            <p:nvPr/>
          </p:nvGrpSpPr>
          <p:grpSpPr bwMode="auto">
            <a:xfrm>
              <a:off x="1064" y="2936"/>
              <a:ext cx="168" cy="136"/>
              <a:chOff x="1064" y="2936"/>
              <a:chExt cx="168" cy="136"/>
            </a:xfrm>
          </p:grpSpPr>
          <p:sp>
            <p:nvSpPr>
              <p:cNvPr id="2096" name="Freeform 52"/>
              <p:cNvSpPr>
                <a:spLocks/>
              </p:cNvSpPr>
              <p:nvPr/>
            </p:nvSpPr>
            <p:spPr bwMode="auto">
              <a:xfrm>
                <a:off x="1128" y="2976"/>
                <a:ext cx="104" cy="96"/>
              </a:xfrm>
              <a:custGeom>
                <a:avLst/>
                <a:gdLst>
                  <a:gd name="T0" fmla="*/ 104 w 104"/>
                  <a:gd name="T1" fmla="*/ 96 h 96"/>
                  <a:gd name="T2" fmla="*/ 0 w 104"/>
                  <a:gd name="T3" fmla="*/ 64 h 96"/>
                  <a:gd name="T4" fmla="*/ 24 w 104"/>
                  <a:gd name="T5" fmla="*/ 32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24" y="32"/>
                    </a:lnTo>
                    <a:lnTo>
                      <a:pt x="48" y="0"/>
                    </a:lnTo>
                    <a:lnTo>
                      <a:pt x="104" y="96"/>
                    </a:lnTo>
                    <a:close/>
                  </a:path>
                </a:pathLst>
              </a:custGeom>
              <a:solidFill>
                <a:srgbClr val="008800"/>
              </a:solidFill>
              <a:ln w="12700">
                <a:solidFill>
                  <a:srgbClr val="008800"/>
                </a:solidFill>
                <a:round/>
                <a:headEnd/>
                <a:tailEnd/>
              </a:ln>
            </p:spPr>
            <p:txBody>
              <a:bodyPr/>
              <a:lstStyle/>
              <a:p>
                <a:endParaRPr lang="en-US"/>
              </a:p>
            </p:txBody>
          </p:sp>
          <p:sp>
            <p:nvSpPr>
              <p:cNvPr id="2097" name="Line 53"/>
              <p:cNvSpPr>
                <a:spLocks noChangeShapeType="1"/>
              </p:cNvSpPr>
              <p:nvPr/>
            </p:nvSpPr>
            <p:spPr bwMode="auto">
              <a:xfrm>
                <a:off x="1064" y="2936"/>
                <a:ext cx="88" cy="72"/>
              </a:xfrm>
              <a:prstGeom prst="line">
                <a:avLst/>
              </a:prstGeom>
              <a:noFill/>
              <a:ln w="12700">
                <a:solidFill>
                  <a:srgbClr val="008800"/>
                </a:solidFill>
                <a:round/>
                <a:headEnd/>
                <a:tailEnd/>
              </a:ln>
            </p:spPr>
            <p:txBody>
              <a:bodyPr/>
              <a:lstStyle/>
              <a:p>
                <a:endParaRPr lang="en-US"/>
              </a:p>
            </p:txBody>
          </p:sp>
        </p:grpSp>
      </p:grpSp>
      <p:grpSp>
        <p:nvGrpSpPr>
          <p:cNvPr id="2057" name="Group 66"/>
          <p:cNvGrpSpPr>
            <a:grpSpLocks/>
          </p:cNvGrpSpPr>
          <p:nvPr/>
        </p:nvGrpSpPr>
        <p:grpSpPr bwMode="auto">
          <a:xfrm>
            <a:off x="4379913" y="1935163"/>
            <a:ext cx="3252787" cy="4418012"/>
            <a:chOff x="2759" y="1219"/>
            <a:chExt cx="2049" cy="2783"/>
          </a:xfrm>
        </p:grpSpPr>
        <p:sp>
          <p:nvSpPr>
            <p:cNvPr id="2058" name="Rectangle 34"/>
            <p:cNvSpPr>
              <a:spLocks noChangeArrowheads="1"/>
            </p:cNvSpPr>
            <p:nvPr/>
          </p:nvSpPr>
          <p:spPr bwMode="auto">
            <a:xfrm>
              <a:off x="3616" y="1752"/>
              <a:ext cx="1192" cy="168"/>
            </a:xfrm>
            <a:prstGeom prst="rect">
              <a:avLst/>
            </a:prstGeom>
            <a:solidFill>
              <a:srgbClr val="FFFFFF"/>
            </a:solidFill>
            <a:ln w="9525">
              <a:noFill/>
              <a:miter lim="800000"/>
              <a:headEnd/>
              <a:tailEnd/>
            </a:ln>
          </p:spPr>
          <p:txBody>
            <a:bodyPr/>
            <a:lstStyle/>
            <a:p>
              <a:endParaRPr lang="en-US">
                <a:latin typeface="Calibri" pitchFamily="34" charset="0"/>
              </a:endParaRPr>
            </a:p>
          </p:txBody>
        </p:sp>
        <p:graphicFrame>
          <p:nvGraphicFramePr>
            <p:cNvPr id="2050" name="Object 63"/>
            <p:cNvGraphicFramePr>
              <a:graphicFrameLocks noChangeAspect="1"/>
            </p:cNvGraphicFramePr>
            <p:nvPr/>
          </p:nvGraphicFramePr>
          <p:xfrm>
            <a:off x="2804" y="2528"/>
            <a:ext cx="1078" cy="1292"/>
          </p:xfrm>
          <a:graphic>
            <a:graphicData uri="http://schemas.openxmlformats.org/presentationml/2006/ole">
              <mc:AlternateContent xmlns:mc="http://schemas.openxmlformats.org/markup-compatibility/2006">
                <mc:Choice xmlns:v="urn:schemas-microsoft-com:vml" Requires="v">
                  <p:oleObj spid="_x0000_s2060" name="Image" r:id="rId4" imgW="1904762" imgH="2234921" progId="">
                    <p:embed/>
                  </p:oleObj>
                </mc:Choice>
                <mc:Fallback>
                  <p:oleObj name="Image" r:id="rId4" imgW="1904762" imgH="2234921"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 y="2528"/>
                          <a:ext cx="1078" cy="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9" name="Rectangle 11"/>
            <p:cNvSpPr>
              <a:spLocks noChangeArrowheads="1"/>
            </p:cNvSpPr>
            <p:nvPr/>
          </p:nvSpPr>
          <p:spPr bwMode="auto">
            <a:xfrm>
              <a:off x="2885" y="3560"/>
              <a:ext cx="93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Fe-Cr alloy</a:t>
              </a:r>
              <a:endParaRPr lang="en-US" sz="2000">
                <a:latin typeface="Calibri" pitchFamily="34" charset="0"/>
              </a:endParaRPr>
            </a:p>
          </p:txBody>
        </p:sp>
        <p:sp>
          <p:nvSpPr>
            <p:cNvPr id="2060" name="Line 24"/>
            <p:cNvSpPr>
              <a:spLocks noChangeShapeType="1"/>
            </p:cNvSpPr>
            <p:nvPr/>
          </p:nvSpPr>
          <p:spPr bwMode="auto">
            <a:xfrm>
              <a:off x="2904" y="1968"/>
              <a:ext cx="304" cy="1"/>
            </a:xfrm>
            <a:prstGeom prst="line">
              <a:avLst/>
            </a:prstGeom>
            <a:noFill/>
            <a:ln w="25400">
              <a:solidFill>
                <a:srgbClr val="CC0099"/>
              </a:solidFill>
              <a:round/>
              <a:headEnd/>
              <a:tailEnd/>
            </a:ln>
          </p:spPr>
          <p:txBody>
            <a:bodyPr/>
            <a:lstStyle/>
            <a:p>
              <a:endParaRPr lang="en-US"/>
            </a:p>
          </p:txBody>
        </p:sp>
        <p:sp>
          <p:nvSpPr>
            <p:cNvPr id="2061" name="Rectangle 55"/>
            <p:cNvSpPr>
              <a:spLocks noChangeArrowheads="1"/>
            </p:cNvSpPr>
            <p:nvPr/>
          </p:nvSpPr>
          <p:spPr bwMode="auto">
            <a:xfrm>
              <a:off x="3080" y="2344"/>
              <a:ext cx="376" cy="152"/>
            </a:xfrm>
            <a:prstGeom prst="rect">
              <a:avLst/>
            </a:prstGeom>
            <a:solidFill>
              <a:schemeClr val="bg1"/>
            </a:solidFill>
            <a:ln w="9525">
              <a:noFill/>
              <a:prstDash val="dash"/>
              <a:miter lim="800000"/>
              <a:headEnd/>
              <a:tailEnd/>
            </a:ln>
          </p:spPr>
          <p:txBody>
            <a:bodyPr wrap="none" anchor="ctr"/>
            <a:lstStyle/>
            <a:p>
              <a:endParaRPr lang="en-US">
                <a:latin typeface="Calibri" pitchFamily="34" charset="0"/>
              </a:endParaRPr>
            </a:p>
          </p:txBody>
        </p:sp>
        <p:sp>
          <p:nvSpPr>
            <p:cNvPr id="2062" name="Rectangle 57"/>
            <p:cNvSpPr>
              <a:spLocks noChangeArrowheads="1"/>
            </p:cNvSpPr>
            <p:nvPr/>
          </p:nvSpPr>
          <p:spPr bwMode="auto">
            <a:xfrm>
              <a:off x="3264" y="3848"/>
              <a:ext cx="168" cy="88"/>
            </a:xfrm>
            <a:prstGeom prst="rect">
              <a:avLst/>
            </a:prstGeom>
            <a:solidFill>
              <a:schemeClr val="bg1"/>
            </a:solidFill>
            <a:ln w="9525">
              <a:noFill/>
              <a:prstDash val="dash"/>
              <a:miter lim="800000"/>
              <a:headEnd/>
              <a:tailEnd/>
            </a:ln>
          </p:spPr>
          <p:txBody>
            <a:bodyPr wrap="none" anchor="ctr"/>
            <a:lstStyle/>
            <a:p>
              <a:endParaRPr lang="en-US">
                <a:latin typeface="Calibri" pitchFamily="34" charset="0"/>
              </a:endParaRPr>
            </a:p>
          </p:txBody>
        </p:sp>
        <p:sp>
          <p:nvSpPr>
            <p:cNvPr id="2063" name="Text Box 58"/>
            <p:cNvSpPr txBox="1">
              <a:spLocks noChangeArrowheads="1"/>
            </p:cNvSpPr>
            <p:nvPr/>
          </p:nvSpPr>
          <p:spPr bwMode="auto">
            <a:xfrm>
              <a:off x="3182" y="3829"/>
              <a:ext cx="233" cy="173"/>
            </a:xfrm>
            <a:prstGeom prst="rect">
              <a:avLst/>
            </a:prstGeom>
            <a:noFill/>
            <a:ln w="9525">
              <a:noFill/>
              <a:prstDash val="dash"/>
              <a:miter lim="800000"/>
              <a:headEnd/>
              <a:tailEnd/>
            </a:ln>
          </p:spPr>
          <p:txBody>
            <a:bodyPr wrap="none">
              <a:spAutoFit/>
            </a:bodyPr>
            <a:lstStyle/>
            <a:p>
              <a:r>
                <a:rPr lang="en-US" sz="1200">
                  <a:latin typeface="Calibri" pitchFamily="34" charset="0"/>
                </a:rPr>
                <a:t>(b)</a:t>
              </a:r>
            </a:p>
          </p:txBody>
        </p:sp>
        <p:pic>
          <p:nvPicPr>
            <p:cNvPr id="2064" name="Picture 60" descr="Fig 4_14"/>
            <p:cNvPicPr>
              <a:picLocks noChangeAspect="1" noChangeArrowheads="1"/>
            </p:cNvPicPr>
            <p:nvPr/>
          </p:nvPicPr>
          <p:blipFill>
            <a:blip r:embed="rId6" cstate="print"/>
            <a:srcRect/>
            <a:stretch>
              <a:fillRect/>
            </a:stretch>
          </p:blipFill>
          <p:spPr bwMode="auto">
            <a:xfrm>
              <a:off x="2759" y="1219"/>
              <a:ext cx="1066" cy="1124"/>
            </a:xfrm>
            <a:prstGeom prst="rect">
              <a:avLst/>
            </a:prstGeom>
            <a:noFill/>
            <a:ln w="9525">
              <a:noFill/>
              <a:miter lim="800000"/>
              <a:headEnd/>
              <a:tailEnd/>
            </a:ln>
          </p:spPr>
        </p:pic>
        <p:sp>
          <p:nvSpPr>
            <p:cNvPr id="2065" name="Rectangle 17"/>
            <p:cNvSpPr>
              <a:spLocks noChangeArrowheads="1"/>
            </p:cNvSpPr>
            <p:nvPr/>
          </p:nvSpPr>
          <p:spPr bwMode="auto">
            <a:xfrm>
              <a:off x="3496" y="2232"/>
              <a:ext cx="961" cy="173"/>
            </a:xfrm>
            <a:prstGeom prst="rect">
              <a:avLst/>
            </a:prstGeom>
            <a:noFill/>
            <a:ln w="9525">
              <a:noFill/>
              <a:miter lim="800000"/>
              <a:headEnd/>
              <a:tailEnd/>
            </a:ln>
          </p:spPr>
          <p:txBody>
            <a:bodyPr wrap="none" lIns="0" tIns="0" rIns="0" bIns="0">
              <a:spAutoFit/>
            </a:bodyPr>
            <a:lstStyle/>
            <a:p>
              <a:r>
                <a:rPr lang="en-US">
                  <a:solidFill>
                    <a:srgbClr val="777777"/>
                  </a:solidFill>
                  <a:latin typeface="Calibri" pitchFamily="34" charset="0"/>
                </a:rPr>
                <a:t>grain boundary</a:t>
              </a:r>
              <a:endParaRPr lang="en-US">
                <a:latin typeface="Calibri" pitchFamily="34" charset="0"/>
              </a:endParaRPr>
            </a:p>
          </p:txBody>
        </p:sp>
        <p:grpSp>
          <p:nvGrpSpPr>
            <p:cNvPr id="2066" name="Group 20"/>
            <p:cNvGrpSpPr>
              <a:grpSpLocks/>
            </p:cNvGrpSpPr>
            <p:nvPr/>
          </p:nvGrpSpPr>
          <p:grpSpPr bwMode="auto">
            <a:xfrm>
              <a:off x="3220" y="1968"/>
              <a:ext cx="148" cy="60"/>
              <a:chOff x="3220" y="1968"/>
              <a:chExt cx="148" cy="60"/>
            </a:xfrm>
          </p:grpSpPr>
          <p:sp>
            <p:nvSpPr>
              <p:cNvPr id="2080" name="Arc 18"/>
              <p:cNvSpPr>
                <a:spLocks/>
              </p:cNvSpPr>
              <p:nvPr/>
            </p:nvSpPr>
            <p:spPr bwMode="auto">
              <a:xfrm>
                <a:off x="3220" y="1968"/>
                <a:ext cx="76" cy="60"/>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0"/>
                    </a:moveTo>
                    <a:cubicBezTo>
                      <a:pt x="35" y="0"/>
                      <a:pt x="70" y="-1"/>
                      <a:pt x="106" y="0"/>
                    </a:cubicBezTo>
                    <a:cubicBezTo>
                      <a:pt x="11981" y="0"/>
                      <a:pt x="21629" y="9586"/>
                      <a:pt x="21705" y="21461"/>
                    </a:cubicBezTo>
                  </a:path>
                  <a:path w="21706" h="21600" stroke="0" extrusionOk="0">
                    <a:moveTo>
                      <a:pt x="0" y="0"/>
                    </a:moveTo>
                    <a:cubicBezTo>
                      <a:pt x="35" y="0"/>
                      <a:pt x="70" y="-1"/>
                      <a:pt x="106" y="0"/>
                    </a:cubicBezTo>
                    <a:cubicBezTo>
                      <a:pt x="11981" y="0"/>
                      <a:pt x="21629" y="9586"/>
                      <a:pt x="21705" y="21461"/>
                    </a:cubicBezTo>
                    <a:lnTo>
                      <a:pt x="106" y="21600"/>
                    </a:lnTo>
                    <a:close/>
                  </a:path>
                </a:pathLst>
              </a:custGeom>
              <a:noFill/>
              <a:ln w="25400">
                <a:solidFill>
                  <a:srgbClr val="FF0000"/>
                </a:solidFill>
                <a:round/>
                <a:headEnd/>
                <a:tailEnd/>
              </a:ln>
            </p:spPr>
            <p:txBody>
              <a:bodyPr/>
              <a:lstStyle/>
              <a:p>
                <a:endParaRPr lang="en-US"/>
              </a:p>
            </p:txBody>
          </p:sp>
          <p:sp>
            <p:nvSpPr>
              <p:cNvPr id="2081" name="Arc 19"/>
              <p:cNvSpPr>
                <a:spLocks/>
              </p:cNvSpPr>
              <p:nvPr/>
            </p:nvSpPr>
            <p:spPr bwMode="auto">
              <a:xfrm>
                <a:off x="3296" y="1968"/>
                <a:ext cx="72" cy="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469"/>
                    </a:moveTo>
                    <a:cubicBezTo>
                      <a:pt x="72" y="9590"/>
                      <a:pt x="9721" y="0"/>
                      <a:pt x="21599" y="0"/>
                    </a:cubicBezTo>
                  </a:path>
                  <a:path w="21600" h="21600" stroke="0" extrusionOk="0">
                    <a:moveTo>
                      <a:pt x="0" y="21469"/>
                    </a:moveTo>
                    <a:cubicBezTo>
                      <a:pt x="72" y="9590"/>
                      <a:pt x="9721" y="0"/>
                      <a:pt x="21599" y="0"/>
                    </a:cubicBezTo>
                    <a:lnTo>
                      <a:pt x="21600" y="21600"/>
                    </a:lnTo>
                    <a:close/>
                  </a:path>
                </a:pathLst>
              </a:custGeom>
              <a:noFill/>
              <a:ln w="25400">
                <a:solidFill>
                  <a:srgbClr val="FF0000"/>
                </a:solidFill>
                <a:round/>
                <a:headEnd/>
                <a:tailEnd/>
              </a:ln>
            </p:spPr>
            <p:txBody>
              <a:bodyPr/>
              <a:lstStyle/>
              <a:p>
                <a:endParaRPr lang="en-US"/>
              </a:p>
            </p:txBody>
          </p:sp>
        </p:grpSp>
        <p:sp>
          <p:nvSpPr>
            <p:cNvPr id="2067" name="Rectangle 22"/>
            <p:cNvSpPr>
              <a:spLocks noChangeArrowheads="1"/>
            </p:cNvSpPr>
            <p:nvPr/>
          </p:nvSpPr>
          <p:spPr bwMode="auto">
            <a:xfrm>
              <a:off x="3528" y="2024"/>
              <a:ext cx="953" cy="173"/>
            </a:xfrm>
            <a:prstGeom prst="rect">
              <a:avLst/>
            </a:prstGeom>
            <a:noFill/>
            <a:ln w="9525">
              <a:noFill/>
              <a:miter lim="800000"/>
              <a:headEnd/>
              <a:tailEnd/>
            </a:ln>
          </p:spPr>
          <p:txBody>
            <a:bodyPr wrap="none" lIns="0" tIns="0" rIns="0" bIns="0">
              <a:spAutoFit/>
            </a:bodyPr>
            <a:lstStyle/>
            <a:p>
              <a:r>
                <a:rPr lang="en-US">
                  <a:solidFill>
                    <a:srgbClr val="FF0000"/>
                  </a:solidFill>
                  <a:latin typeface="Calibri" pitchFamily="34" charset="0"/>
                </a:rPr>
                <a:t>surface groove</a:t>
              </a:r>
              <a:endParaRPr lang="en-US">
                <a:latin typeface="Calibri" pitchFamily="34" charset="0"/>
              </a:endParaRPr>
            </a:p>
          </p:txBody>
        </p:sp>
        <p:sp>
          <p:nvSpPr>
            <p:cNvPr id="2068" name="Line 23"/>
            <p:cNvSpPr>
              <a:spLocks noChangeShapeType="1"/>
            </p:cNvSpPr>
            <p:nvPr/>
          </p:nvSpPr>
          <p:spPr bwMode="auto">
            <a:xfrm>
              <a:off x="3368" y="1968"/>
              <a:ext cx="304" cy="1"/>
            </a:xfrm>
            <a:prstGeom prst="line">
              <a:avLst/>
            </a:prstGeom>
            <a:noFill/>
            <a:ln w="25400">
              <a:solidFill>
                <a:srgbClr val="CC0099"/>
              </a:solidFill>
              <a:round/>
              <a:headEnd/>
              <a:tailEnd/>
            </a:ln>
          </p:spPr>
          <p:txBody>
            <a:bodyPr/>
            <a:lstStyle/>
            <a:p>
              <a:endParaRPr lang="en-US"/>
            </a:p>
          </p:txBody>
        </p:sp>
        <p:grpSp>
          <p:nvGrpSpPr>
            <p:cNvPr id="2069" name="Group 27"/>
            <p:cNvGrpSpPr>
              <a:grpSpLocks/>
            </p:cNvGrpSpPr>
            <p:nvPr/>
          </p:nvGrpSpPr>
          <p:grpSpPr bwMode="auto">
            <a:xfrm>
              <a:off x="3312" y="2000"/>
              <a:ext cx="192" cy="104"/>
              <a:chOff x="3312" y="2000"/>
              <a:chExt cx="192" cy="104"/>
            </a:xfrm>
          </p:grpSpPr>
          <p:sp>
            <p:nvSpPr>
              <p:cNvPr id="2078" name="Freeform 25"/>
              <p:cNvSpPr>
                <a:spLocks/>
              </p:cNvSpPr>
              <p:nvPr/>
            </p:nvSpPr>
            <p:spPr bwMode="auto">
              <a:xfrm>
                <a:off x="3312" y="2000"/>
                <a:ext cx="72" cy="56"/>
              </a:xfrm>
              <a:custGeom>
                <a:avLst/>
                <a:gdLst>
                  <a:gd name="T0" fmla="*/ 0 w 72"/>
                  <a:gd name="T1" fmla="*/ 0 h 56"/>
                  <a:gd name="T2" fmla="*/ 72 w 72"/>
                  <a:gd name="T3" fmla="*/ 0 h 56"/>
                  <a:gd name="T4" fmla="*/ 32 w 72"/>
                  <a:gd name="T5" fmla="*/ 16 h 56"/>
                  <a:gd name="T6" fmla="*/ 40 w 72"/>
                  <a:gd name="T7" fmla="*/ 56 h 56"/>
                  <a:gd name="T8" fmla="*/ 0 w 72"/>
                  <a:gd name="T9" fmla="*/ 0 h 56"/>
                  <a:gd name="T10" fmla="*/ 0 60000 65536"/>
                  <a:gd name="T11" fmla="*/ 0 60000 65536"/>
                  <a:gd name="T12" fmla="*/ 0 60000 65536"/>
                  <a:gd name="T13" fmla="*/ 0 60000 65536"/>
                  <a:gd name="T14" fmla="*/ 0 60000 65536"/>
                  <a:gd name="T15" fmla="*/ 0 w 72"/>
                  <a:gd name="T16" fmla="*/ 0 h 56"/>
                  <a:gd name="T17" fmla="*/ 72 w 72"/>
                  <a:gd name="T18" fmla="*/ 56 h 56"/>
                </a:gdLst>
                <a:ahLst/>
                <a:cxnLst>
                  <a:cxn ang="T10">
                    <a:pos x="T0" y="T1"/>
                  </a:cxn>
                  <a:cxn ang="T11">
                    <a:pos x="T2" y="T3"/>
                  </a:cxn>
                  <a:cxn ang="T12">
                    <a:pos x="T4" y="T5"/>
                  </a:cxn>
                  <a:cxn ang="T13">
                    <a:pos x="T6" y="T7"/>
                  </a:cxn>
                  <a:cxn ang="T14">
                    <a:pos x="T8" y="T9"/>
                  </a:cxn>
                </a:cxnLst>
                <a:rect l="T15" t="T16" r="T17" b="T18"/>
                <a:pathLst>
                  <a:path w="72" h="56">
                    <a:moveTo>
                      <a:pt x="0" y="0"/>
                    </a:moveTo>
                    <a:lnTo>
                      <a:pt x="72" y="0"/>
                    </a:lnTo>
                    <a:lnTo>
                      <a:pt x="32" y="16"/>
                    </a:lnTo>
                    <a:lnTo>
                      <a:pt x="40" y="56"/>
                    </a:lnTo>
                    <a:lnTo>
                      <a:pt x="0" y="0"/>
                    </a:lnTo>
                    <a:close/>
                  </a:path>
                </a:pathLst>
              </a:custGeom>
              <a:solidFill>
                <a:srgbClr val="FF0000"/>
              </a:solidFill>
              <a:ln w="12700">
                <a:solidFill>
                  <a:srgbClr val="FF0000"/>
                </a:solidFill>
                <a:round/>
                <a:headEnd/>
                <a:tailEnd/>
              </a:ln>
            </p:spPr>
            <p:txBody>
              <a:bodyPr/>
              <a:lstStyle/>
              <a:p>
                <a:endParaRPr lang="en-US"/>
              </a:p>
            </p:txBody>
          </p:sp>
          <p:sp>
            <p:nvSpPr>
              <p:cNvPr id="2079" name="Line 26"/>
              <p:cNvSpPr>
                <a:spLocks noChangeShapeType="1"/>
              </p:cNvSpPr>
              <p:nvPr/>
            </p:nvSpPr>
            <p:spPr bwMode="auto">
              <a:xfrm>
                <a:off x="3344" y="2016"/>
                <a:ext cx="160" cy="88"/>
              </a:xfrm>
              <a:prstGeom prst="line">
                <a:avLst/>
              </a:prstGeom>
              <a:noFill/>
              <a:ln w="12700">
                <a:solidFill>
                  <a:srgbClr val="FF0000"/>
                </a:solidFill>
                <a:round/>
                <a:headEnd/>
                <a:tailEnd/>
              </a:ln>
            </p:spPr>
            <p:txBody>
              <a:bodyPr/>
              <a:lstStyle/>
              <a:p>
                <a:endParaRPr lang="en-US"/>
              </a:p>
            </p:txBody>
          </p:sp>
        </p:grpSp>
        <p:grpSp>
          <p:nvGrpSpPr>
            <p:cNvPr id="2070" name="Group 33"/>
            <p:cNvGrpSpPr>
              <a:grpSpLocks/>
            </p:cNvGrpSpPr>
            <p:nvPr/>
          </p:nvGrpSpPr>
          <p:grpSpPr bwMode="auto">
            <a:xfrm>
              <a:off x="3304" y="2192"/>
              <a:ext cx="184" cy="96"/>
              <a:chOff x="3304" y="2192"/>
              <a:chExt cx="184" cy="96"/>
            </a:xfrm>
          </p:grpSpPr>
          <p:sp>
            <p:nvSpPr>
              <p:cNvPr id="2076" name="Freeform 31"/>
              <p:cNvSpPr>
                <a:spLocks/>
              </p:cNvSpPr>
              <p:nvPr/>
            </p:nvSpPr>
            <p:spPr bwMode="auto">
              <a:xfrm>
                <a:off x="3304" y="2192"/>
                <a:ext cx="72" cy="56"/>
              </a:xfrm>
              <a:custGeom>
                <a:avLst/>
                <a:gdLst>
                  <a:gd name="T0" fmla="*/ 0 w 72"/>
                  <a:gd name="T1" fmla="*/ 0 h 56"/>
                  <a:gd name="T2" fmla="*/ 72 w 72"/>
                  <a:gd name="T3" fmla="*/ 0 h 56"/>
                  <a:gd name="T4" fmla="*/ 32 w 72"/>
                  <a:gd name="T5" fmla="*/ 16 h 56"/>
                  <a:gd name="T6" fmla="*/ 40 w 72"/>
                  <a:gd name="T7" fmla="*/ 56 h 56"/>
                  <a:gd name="T8" fmla="*/ 0 w 72"/>
                  <a:gd name="T9" fmla="*/ 0 h 56"/>
                  <a:gd name="T10" fmla="*/ 0 60000 65536"/>
                  <a:gd name="T11" fmla="*/ 0 60000 65536"/>
                  <a:gd name="T12" fmla="*/ 0 60000 65536"/>
                  <a:gd name="T13" fmla="*/ 0 60000 65536"/>
                  <a:gd name="T14" fmla="*/ 0 60000 65536"/>
                  <a:gd name="T15" fmla="*/ 0 w 72"/>
                  <a:gd name="T16" fmla="*/ 0 h 56"/>
                  <a:gd name="T17" fmla="*/ 72 w 72"/>
                  <a:gd name="T18" fmla="*/ 56 h 56"/>
                </a:gdLst>
                <a:ahLst/>
                <a:cxnLst>
                  <a:cxn ang="T10">
                    <a:pos x="T0" y="T1"/>
                  </a:cxn>
                  <a:cxn ang="T11">
                    <a:pos x="T2" y="T3"/>
                  </a:cxn>
                  <a:cxn ang="T12">
                    <a:pos x="T4" y="T5"/>
                  </a:cxn>
                  <a:cxn ang="T13">
                    <a:pos x="T6" y="T7"/>
                  </a:cxn>
                  <a:cxn ang="T14">
                    <a:pos x="T8" y="T9"/>
                  </a:cxn>
                </a:cxnLst>
                <a:rect l="T15" t="T16" r="T17" b="T18"/>
                <a:pathLst>
                  <a:path w="72" h="56">
                    <a:moveTo>
                      <a:pt x="0" y="0"/>
                    </a:moveTo>
                    <a:lnTo>
                      <a:pt x="72" y="0"/>
                    </a:lnTo>
                    <a:lnTo>
                      <a:pt x="32" y="16"/>
                    </a:lnTo>
                    <a:lnTo>
                      <a:pt x="40" y="56"/>
                    </a:lnTo>
                    <a:lnTo>
                      <a:pt x="0" y="0"/>
                    </a:lnTo>
                    <a:close/>
                  </a:path>
                </a:pathLst>
              </a:custGeom>
              <a:solidFill>
                <a:srgbClr val="777777"/>
              </a:solidFill>
              <a:ln w="12700">
                <a:solidFill>
                  <a:srgbClr val="777777"/>
                </a:solidFill>
                <a:round/>
                <a:headEnd/>
                <a:tailEnd/>
              </a:ln>
            </p:spPr>
            <p:txBody>
              <a:bodyPr/>
              <a:lstStyle/>
              <a:p>
                <a:endParaRPr lang="en-US"/>
              </a:p>
            </p:txBody>
          </p:sp>
          <p:sp>
            <p:nvSpPr>
              <p:cNvPr id="2077" name="Line 32"/>
              <p:cNvSpPr>
                <a:spLocks noChangeShapeType="1"/>
              </p:cNvSpPr>
              <p:nvPr/>
            </p:nvSpPr>
            <p:spPr bwMode="auto">
              <a:xfrm>
                <a:off x="3336" y="2208"/>
                <a:ext cx="152" cy="80"/>
              </a:xfrm>
              <a:prstGeom prst="line">
                <a:avLst/>
              </a:prstGeom>
              <a:noFill/>
              <a:ln w="12700">
                <a:solidFill>
                  <a:srgbClr val="777777"/>
                </a:solidFill>
                <a:round/>
                <a:headEnd/>
                <a:tailEnd/>
              </a:ln>
            </p:spPr>
            <p:txBody>
              <a:bodyPr/>
              <a:lstStyle/>
              <a:p>
                <a:endParaRPr lang="en-US"/>
              </a:p>
            </p:txBody>
          </p:sp>
        </p:grpSp>
        <p:sp>
          <p:nvSpPr>
            <p:cNvPr id="2071" name="Rectangle 35"/>
            <p:cNvSpPr>
              <a:spLocks noChangeArrowheads="1"/>
            </p:cNvSpPr>
            <p:nvPr/>
          </p:nvSpPr>
          <p:spPr bwMode="auto">
            <a:xfrm>
              <a:off x="3632" y="1680"/>
              <a:ext cx="1089" cy="173"/>
            </a:xfrm>
            <a:prstGeom prst="rect">
              <a:avLst/>
            </a:prstGeom>
            <a:noFill/>
            <a:ln w="9525">
              <a:noFill/>
              <a:miter lim="800000"/>
              <a:headEnd/>
              <a:tailEnd/>
            </a:ln>
          </p:spPr>
          <p:txBody>
            <a:bodyPr wrap="none" lIns="0" tIns="0" rIns="0" bIns="0">
              <a:spAutoFit/>
            </a:bodyPr>
            <a:lstStyle/>
            <a:p>
              <a:r>
                <a:rPr lang="en-US">
                  <a:solidFill>
                    <a:srgbClr val="CC0099"/>
                  </a:solidFill>
                  <a:latin typeface="Calibri" pitchFamily="34" charset="0"/>
                </a:rPr>
                <a:t> polished surface</a:t>
              </a:r>
              <a:endParaRPr lang="en-US">
                <a:latin typeface="Calibri" pitchFamily="34" charset="0"/>
              </a:endParaRPr>
            </a:p>
          </p:txBody>
        </p:sp>
        <p:grpSp>
          <p:nvGrpSpPr>
            <p:cNvPr id="2072" name="Group 30"/>
            <p:cNvGrpSpPr>
              <a:grpSpLocks/>
            </p:cNvGrpSpPr>
            <p:nvPr/>
          </p:nvGrpSpPr>
          <p:grpSpPr bwMode="auto">
            <a:xfrm>
              <a:off x="3624" y="1864"/>
              <a:ext cx="56" cy="88"/>
              <a:chOff x="3624" y="1864"/>
              <a:chExt cx="56" cy="88"/>
            </a:xfrm>
          </p:grpSpPr>
          <p:sp>
            <p:nvSpPr>
              <p:cNvPr id="2074" name="Freeform 28"/>
              <p:cNvSpPr>
                <a:spLocks/>
              </p:cNvSpPr>
              <p:nvPr/>
            </p:nvSpPr>
            <p:spPr bwMode="auto">
              <a:xfrm>
                <a:off x="3624" y="1880"/>
                <a:ext cx="56" cy="72"/>
              </a:xfrm>
              <a:custGeom>
                <a:avLst/>
                <a:gdLst>
                  <a:gd name="T0" fmla="*/ 0 w 56"/>
                  <a:gd name="T1" fmla="*/ 72 h 72"/>
                  <a:gd name="T2" fmla="*/ 0 w 56"/>
                  <a:gd name="T3" fmla="*/ 0 h 72"/>
                  <a:gd name="T4" fmla="*/ 16 w 56"/>
                  <a:gd name="T5" fmla="*/ 40 h 72"/>
                  <a:gd name="T6" fmla="*/ 56 w 56"/>
                  <a:gd name="T7" fmla="*/ 32 h 72"/>
                  <a:gd name="T8" fmla="*/ 0 w 56"/>
                  <a:gd name="T9" fmla="*/ 72 h 72"/>
                  <a:gd name="T10" fmla="*/ 0 60000 65536"/>
                  <a:gd name="T11" fmla="*/ 0 60000 65536"/>
                  <a:gd name="T12" fmla="*/ 0 60000 65536"/>
                  <a:gd name="T13" fmla="*/ 0 60000 65536"/>
                  <a:gd name="T14" fmla="*/ 0 60000 65536"/>
                  <a:gd name="T15" fmla="*/ 0 w 56"/>
                  <a:gd name="T16" fmla="*/ 0 h 72"/>
                  <a:gd name="T17" fmla="*/ 56 w 56"/>
                  <a:gd name="T18" fmla="*/ 72 h 72"/>
                </a:gdLst>
                <a:ahLst/>
                <a:cxnLst>
                  <a:cxn ang="T10">
                    <a:pos x="T0" y="T1"/>
                  </a:cxn>
                  <a:cxn ang="T11">
                    <a:pos x="T2" y="T3"/>
                  </a:cxn>
                  <a:cxn ang="T12">
                    <a:pos x="T4" y="T5"/>
                  </a:cxn>
                  <a:cxn ang="T13">
                    <a:pos x="T6" y="T7"/>
                  </a:cxn>
                  <a:cxn ang="T14">
                    <a:pos x="T8" y="T9"/>
                  </a:cxn>
                </a:cxnLst>
                <a:rect l="T15" t="T16" r="T17" b="T18"/>
                <a:pathLst>
                  <a:path w="56" h="72">
                    <a:moveTo>
                      <a:pt x="0" y="72"/>
                    </a:moveTo>
                    <a:lnTo>
                      <a:pt x="0" y="0"/>
                    </a:lnTo>
                    <a:lnTo>
                      <a:pt x="16" y="40"/>
                    </a:lnTo>
                    <a:lnTo>
                      <a:pt x="56" y="32"/>
                    </a:lnTo>
                    <a:lnTo>
                      <a:pt x="0" y="72"/>
                    </a:lnTo>
                    <a:close/>
                  </a:path>
                </a:pathLst>
              </a:custGeom>
              <a:solidFill>
                <a:srgbClr val="CC0099"/>
              </a:solidFill>
              <a:ln w="12700">
                <a:solidFill>
                  <a:srgbClr val="CC0099"/>
                </a:solidFill>
                <a:round/>
                <a:headEnd/>
                <a:tailEnd/>
              </a:ln>
            </p:spPr>
            <p:txBody>
              <a:bodyPr/>
              <a:lstStyle/>
              <a:p>
                <a:endParaRPr lang="en-US"/>
              </a:p>
            </p:txBody>
          </p:sp>
          <p:sp>
            <p:nvSpPr>
              <p:cNvPr id="2075" name="Line 29"/>
              <p:cNvSpPr>
                <a:spLocks noChangeShapeType="1"/>
              </p:cNvSpPr>
              <p:nvPr/>
            </p:nvSpPr>
            <p:spPr bwMode="auto">
              <a:xfrm flipV="1">
                <a:off x="3640" y="1864"/>
                <a:ext cx="24" cy="56"/>
              </a:xfrm>
              <a:prstGeom prst="line">
                <a:avLst/>
              </a:prstGeom>
              <a:noFill/>
              <a:ln w="12700">
                <a:solidFill>
                  <a:srgbClr val="CC0099"/>
                </a:solidFill>
                <a:round/>
                <a:headEnd/>
                <a:tailEnd/>
              </a:ln>
            </p:spPr>
            <p:txBody>
              <a:bodyPr/>
              <a:lstStyle/>
              <a:p>
                <a:endParaRPr lang="en-US"/>
              </a:p>
            </p:txBody>
          </p:sp>
        </p:grpSp>
        <p:sp>
          <p:nvSpPr>
            <p:cNvPr id="2073" name="Text Box 56"/>
            <p:cNvSpPr txBox="1">
              <a:spLocks noChangeArrowheads="1"/>
            </p:cNvSpPr>
            <p:nvPr/>
          </p:nvSpPr>
          <p:spPr bwMode="auto">
            <a:xfrm>
              <a:off x="3182" y="2349"/>
              <a:ext cx="233" cy="173"/>
            </a:xfrm>
            <a:prstGeom prst="rect">
              <a:avLst/>
            </a:prstGeom>
            <a:noFill/>
            <a:ln w="9525">
              <a:noFill/>
              <a:prstDash val="dash"/>
              <a:miter lim="800000"/>
              <a:headEnd/>
              <a:tailEnd/>
            </a:ln>
          </p:spPr>
          <p:txBody>
            <a:bodyPr wrap="none">
              <a:spAutoFit/>
            </a:bodyPr>
            <a:lstStyle/>
            <a:p>
              <a:r>
                <a:rPr lang="en-US" sz="1200">
                  <a:latin typeface="Calibri" pitchFamily="34" charset="0"/>
                </a:rPr>
                <a:t>(a)</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p:txBody>
          <a:bodyPr/>
          <a:lstStyle/>
          <a:p>
            <a:pPr>
              <a:defRPr/>
            </a:pPr>
            <a:fld id="{34DFB5A2-A64D-4F29-AC6A-B4A6C0BEE2BA}" type="slidenum">
              <a:rPr lang="en-US"/>
              <a:pPr>
                <a:defRPr/>
              </a:pPr>
              <a:t>11</a:t>
            </a:fld>
            <a:endParaRPr lang="en-US"/>
          </a:p>
        </p:txBody>
      </p:sp>
      <p:sp>
        <p:nvSpPr>
          <p:cNvPr id="13315" name="Rectangle 2"/>
          <p:cNvSpPr>
            <a:spLocks noGrp="1" noChangeArrowheads="1"/>
          </p:cNvSpPr>
          <p:nvPr>
            <p:ph type="title"/>
          </p:nvPr>
        </p:nvSpPr>
        <p:spPr/>
        <p:txBody>
          <a:bodyPr/>
          <a:lstStyle/>
          <a:p>
            <a:pPr eaLnBrk="1" hangingPunct="1"/>
            <a:r>
              <a:rPr lang="en-US" sz="4000" smtClean="0">
                <a:ea typeface="ＭＳ Ｐゴシック" pitchFamily="34" charset="-128"/>
              </a:rPr>
              <a:t>Microscopy</a:t>
            </a:r>
          </a:p>
        </p:txBody>
      </p:sp>
      <p:sp>
        <p:nvSpPr>
          <p:cNvPr id="13316" name="Rectangle 3"/>
          <p:cNvSpPr>
            <a:spLocks noGrp="1" noChangeArrowheads="1"/>
          </p:cNvSpPr>
          <p:nvPr>
            <p:ph type="body" idx="1"/>
          </p:nvPr>
        </p:nvSpPr>
        <p:spPr>
          <a:xfrm>
            <a:off x="368300" y="1203325"/>
            <a:ext cx="8415338" cy="4892675"/>
          </a:xfrm>
        </p:spPr>
        <p:txBody>
          <a:bodyPr/>
          <a:lstStyle/>
          <a:p>
            <a:pPr eaLnBrk="1" hangingPunct="1">
              <a:buFontTx/>
              <a:buNone/>
            </a:pPr>
            <a:r>
              <a:rPr lang="en-US" sz="2800" dirty="0" smtClean="0">
                <a:ea typeface="ＭＳ Ｐゴシック" pitchFamily="34" charset="-128"/>
              </a:rPr>
              <a:t>Optical resolution:   10</a:t>
            </a:r>
            <a:r>
              <a:rPr lang="en-US" sz="2800" baseline="30000" dirty="0" smtClean="0">
                <a:ea typeface="ＭＳ Ｐゴシック" pitchFamily="34" charset="-128"/>
              </a:rPr>
              <a:t>-7 </a:t>
            </a:r>
            <a:r>
              <a:rPr lang="en-US" sz="2800" dirty="0" smtClean="0">
                <a:ea typeface="ＭＳ Ｐゴシック" pitchFamily="34" charset="-128"/>
              </a:rPr>
              <a:t>m = 0.1 </a:t>
            </a:r>
            <a:r>
              <a:rPr lang="en-US" sz="2800" dirty="0" smtClean="0">
                <a:ea typeface="ＭＳ Ｐゴシック" pitchFamily="34" charset="-128"/>
                <a:sym typeface="Symbol" pitchFamily="18" charset="2"/>
              </a:rPr>
              <a:t></a:t>
            </a:r>
            <a:r>
              <a:rPr lang="en-US" sz="2800" dirty="0" smtClean="0">
                <a:ea typeface="ＭＳ Ｐゴシック" pitchFamily="34" charset="-128"/>
              </a:rPr>
              <a:t>m = 100 nm</a:t>
            </a:r>
          </a:p>
          <a:p>
            <a:pPr eaLnBrk="1" hangingPunct="1">
              <a:buFontTx/>
              <a:buNone/>
            </a:pPr>
            <a:r>
              <a:rPr lang="en-US" sz="2800" dirty="0" smtClean="0">
                <a:ea typeface="ＭＳ Ｐゴシック" pitchFamily="34" charset="-128"/>
              </a:rPr>
              <a:t>For higher resolution need higher frequency</a:t>
            </a:r>
          </a:p>
          <a:p>
            <a:pPr lvl="1" eaLnBrk="1" hangingPunct="1"/>
            <a:r>
              <a:rPr lang="en-US" dirty="0" smtClean="0">
                <a:ea typeface="ＭＳ Ｐゴシック" pitchFamily="34" charset="-128"/>
              </a:rPr>
              <a:t>X-Rays?  Difficult to focus.</a:t>
            </a:r>
          </a:p>
          <a:p>
            <a:pPr lvl="1" eaLnBrk="1" hangingPunct="1"/>
            <a:r>
              <a:rPr lang="en-US" dirty="0" smtClean="0">
                <a:ea typeface="ＭＳ Ｐゴシック" pitchFamily="34" charset="-128"/>
              </a:rPr>
              <a:t>Electrons</a:t>
            </a:r>
          </a:p>
          <a:p>
            <a:r>
              <a:rPr lang="en-US" sz="2000" dirty="0" smtClean="0"/>
              <a:t>According to quantum mechanics, a high-velocity electron becomes wavelike, having a wavelength that is inversely proportional to its velocity.</a:t>
            </a:r>
            <a:endParaRPr lang="en-US" sz="2000" dirty="0" smtClean="0">
              <a:ea typeface="ＭＳ Ｐゴシック" pitchFamily="34" charset="-128"/>
            </a:endParaRPr>
          </a:p>
          <a:p>
            <a:pPr lvl="2" eaLnBrk="1" hangingPunct="1"/>
            <a:r>
              <a:rPr lang="en-US" dirty="0" smtClean="0">
                <a:ea typeface="ＭＳ Ｐゴシック" pitchFamily="34" charset="-128"/>
              </a:rPr>
              <a:t>Wavelength:  3 pm (0.003 nm) </a:t>
            </a:r>
          </a:p>
          <a:p>
            <a:pPr lvl="3" eaLnBrk="1" hangingPunct="1"/>
            <a:r>
              <a:rPr lang="en-US" dirty="0" smtClean="0">
                <a:ea typeface="ＭＳ Ｐゴシック" pitchFamily="34" charset="-128"/>
              </a:rPr>
              <a:t>(Magnification - 1,000,000X)</a:t>
            </a:r>
          </a:p>
          <a:p>
            <a:pPr lvl="2" eaLnBrk="1" hangingPunct="1"/>
            <a:r>
              <a:rPr lang="en-US" dirty="0" smtClean="0">
                <a:ea typeface="ＭＳ Ｐゴシック" pitchFamily="34" charset="-128"/>
              </a:rPr>
              <a:t>Atomic resolution possible</a:t>
            </a:r>
          </a:p>
          <a:p>
            <a:pPr lvl="2" eaLnBrk="1" hangingPunct="1"/>
            <a:r>
              <a:rPr lang="en-US" dirty="0" smtClean="0">
                <a:ea typeface="ＭＳ Ｐゴシック" pitchFamily="34" charset="-128"/>
              </a:rPr>
              <a:t>Electron beam focused by magnetic lenses.</a:t>
            </a:r>
          </a:p>
          <a:p>
            <a:pPr lvl="1"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r>
              <a:rPr lang="en-US" smtClean="0"/>
              <a:t>Electron Microscopy</a:t>
            </a:r>
          </a:p>
        </p:txBody>
      </p:sp>
      <p:sp>
        <p:nvSpPr>
          <p:cNvPr id="14339" name="Content Placeholder 2"/>
          <p:cNvSpPr>
            <a:spLocks noGrp="1"/>
          </p:cNvSpPr>
          <p:nvPr>
            <p:ph idx="1"/>
          </p:nvPr>
        </p:nvSpPr>
        <p:spPr>
          <a:xfrm>
            <a:off x="0" y="990600"/>
            <a:ext cx="9144000" cy="5486400"/>
          </a:xfrm>
        </p:spPr>
        <p:txBody>
          <a:bodyPr/>
          <a:lstStyle/>
          <a:p>
            <a:r>
              <a:rPr lang="en-US" smtClean="0"/>
              <a:t>Transmission Electron Microscope (TEM)</a:t>
            </a:r>
          </a:p>
          <a:p>
            <a:pPr lvl="1"/>
            <a:r>
              <a:rPr lang="en-US" smtClean="0"/>
              <a:t>Electron beam passes through the specimen</a:t>
            </a:r>
          </a:p>
          <a:p>
            <a:pPr lvl="1"/>
            <a:r>
              <a:rPr lang="en-US" smtClean="0"/>
              <a:t>Specimen must be a very thin foil</a:t>
            </a:r>
          </a:p>
          <a:p>
            <a:pPr lvl="1"/>
            <a:r>
              <a:rPr lang="en-US" smtClean="0"/>
              <a:t>Magnifications 1,000,000 X </a:t>
            </a:r>
          </a:p>
          <a:p>
            <a:r>
              <a:rPr lang="en-US" smtClean="0">
                <a:hlinkClick r:id="rId2"/>
              </a:rPr>
              <a:t>Scanning Electron Microscope </a:t>
            </a:r>
            <a:r>
              <a:rPr lang="en-US" smtClean="0"/>
              <a:t>(</a:t>
            </a:r>
            <a:r>
              <a:rPr lang="en-US" smtClean="0">
                <a:hlinkClick r:id="rId3"/>
              </a:rPr>
              <a:t>SEM</a:t>
            </a:r>
            <a:r>
              <a:rPr lang="en-US" smtClean="0"/>
              <a:t>)</a:t>
            </a:r>
          </a:p>
          <a:p>
            <a:pPr lvl="1"/>
            <a:r>
              <a:rPr lang="en-US" smtClean="0"/>
              <a:t>Surface is scanned with an electron beam</a:t>
            </a:r>
          </a:p>
          <a:p>
            <a:pPr lvl="1"/>
            <a:r>
              <a:rPr lang="en-US" smtClean="0"/>
              <a:t>Surface must be electrically conductive</a:t>
            </a:r>
          </a:p>
          <a:p>
            <a:pPr lvl="1"/>
            <a:r>
              <a:rPr lang="en-US" smtClean="0"/>
              <a:t>Magnifications 10-50,000 X</a:t>
            </a:r>
          </a:p>
          <a:p>
            <a:pPr lvl="1"/>
            <a:r>
              <a:rPr lang="en-US" smtClean="0"/>
              <a:t>Elemental composition of very localized surface areas are possible</a:t>
            </a:r>
          </a:p>
          <a:p>
            <a:r>
              <a:rPr lang="en-US" sz="1600" smtClean="0">
                <a:hlinkClick r:id="rId4"/>
              </a:rPr>
              <a:t>http://www.youtube.com/watch?v=5qcJySNLs84&amp;feature=related</a:t>
            </a:r>
            <a:endParaRPr lang="en-US" sz="1600" smtClean="0"/>
          </a:p>
          <a:p>
            <a:r>
              <a:rPr lang="en-US" sz="1600" smtClean="0">
                <a:hlinkClick r:id="rId5"/>
              </a:rPr>
              <a:t>http://www.youtube.com/watch?v=VH5H6uSQUFE</a:t>
            </a:r>
            <a:endParaRPr lang="en-US" sz="1600" smtClean="0"/>
          </a:p>
          <a:p>
            <a:endParaRPr lang="en-US" sz="1600" smtClean="0"/>
          </a:p>
          <a:p>
            <a:endParaRPr lang="en-US" sz="1600" smtClean="0"/>
          </a:p>
          <a:p>
            <a:endParaRPr lang="en-US" smtClean="0"/>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763000" cy="1143000"/>
          </a:xfrm>
        </p:spPr>
        <p:txBody>
          <a:bodyPr/>
          <a:lstStyle/>
          <a:p>
            <a:pPr algn="l"/>
            <a:r>
              <a:rPr lang="en-US" smtClean="0"/>
              <a:t>Scanning Probe </a:t>
            </a:r>
            <a:br>
              <a:rPr lang="en-US" smtClean="0"/>
            </a:br>
            <a:r>
              <a:rPr lang="en-US" smtClean="0"/>
              <a:t>Microscopy (SPM)</a:t>
            </a:r>
          </a:p>
        </p:txBody>
      </p:sp>
      <p:sp>
        <p:nvSpPr>
          <p:cNvPr id="15365" name="Rectangle 7"/>
          <p:cNvSpPr>
            <a:spLocks noChangeArrowheads="1"/>
          </p:cNvSpPr>
          <p:nvPr/>
        </p:nvSpPr>
        <p:spPr bwMode="auto">
          <a:xfrm>
            <a:off x="0" y="1371600"/>
            <a:ext cx="9203342" cy="261610"/>
          </a:xfrm>
          <a:prstGeom prst="rect">
            <a:avLst/>
          </a:prstGeom>
          <a:noFill/>
          <a:ln w="9525">
            <a:noFill/>
            <a:miter lim="800000"/>
            <a:headEnd/>
            <a:tailEnd/>
          </a:ln>
        </p:spPr>
        <p:txBody>
          <a:bodyPr wrap="square">
            <a:spAutoFit/>
          </a:bodyPr>
          <a:lstStyle/>
          <a:p>
            <a:r>
              <a:rPr lang="en-US" sz="1100" dirty="0">
                <a:hlinkClick r:id="rId2"/>
              </a:rPr>
              <a:t>http://</a:t>
            </a:r>
            <a:r>
              <a:rPr lang="en-US" sz="1100" dirty="0" smtClean="0">
                <a:hlinkClick r:id="rId2"/>
              </a:rPr>
              <a:t>www.teachnano.com/education/tech-overview.html</a:t>
            </a:r>
            <a:endParaRPr lang="en-US" sz="1100" dirty="0"/>
          </a:p>
        </p:txBody>
      </p:sp>
      <p:pic>
        <p:nvPicPr>
          <p:cNvPr id="3074" name="Picture 2" descr="http://www.teachnano.com/education/i/tip_samp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2742"/>
            <a:ext cx="3810000" cy="2219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462" y="2819400"/>
            <a:ext cx="8686800" cy="3293209"/>
          </a:xfrm>
          <a:prstGeom prst="rect">
            <a:avLst/>
          </a:prstGeom>
        </p:spPr>
        <p:txBody>
          <a:bodyPr wrap="square">
            <a:spAutoFit/>
          </a:bodyPr>
          <a:lstStyle/>
          <a:p>
            <a:r>
              <a:rPr lang="en-US" sz="1600" dirty="0" smtClean="0"/>
              <a:t>Scanning Probe Microscopy has enabled researchers to image surfaces at the nanometer scale. </a:t>
            </a:r>
          </a:p>
          <a:p>
            <a:r>
              <a:rPr lang="en-US" sz="1600" dirty="0" smtClean="0"/>
              <a:t>Rather than using a beam of light or electrons, SPM uses a fine probe that is scanned over a surface (or the surface is scanned under the probe). </a:t>
            </a:r>
          </a:p>
          <a:p>
            <a:r>
              <a:rPr lang="en-US" sz="1600" dirty="0" smtClean="0"/>
              <a:t>By using such a probe, researchers are no longer restrained by the wavelength of light or electrons. </a:t>
            </a:r>
          </a:p>
          <a:p>
            <a:r>
              <a:rPr lang="en-US" sz="1600" dirty="0" smtClean="0"/>
              <a:t>The resolution obtainable with this technique can resolve atoms, and true 3-D maps of surfaces are possible. </a:t>
            </a:r>
          </a:p>
          <a:p>
            <a:r>
              <a:rPr lang="en-US" sz="1600" dirty="0" smtClean="0"/>
              <a:t>Scanning Probe Microscopy is a general term, used to describe a growing number of techniques that use a sharp probe to scan over a surface and measure some property of that surface. </a:t>
            </a:r>
          </a:p>
          <a:p>
            <a:r>
              <a:rPr lang="en-US" sz="1600" dirty="0" smtClean="0"/>
              <a:t>Examples are STM (scanning tunneling microscopy), AFM (atomic force microscopy), and NSOM (Near-Field Scanning Optical Microscopy).</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763000" cy="1143000"/>
          </a:xfrm>
        </p:spPr>
        <p:txBody>
          <a:bodyPr/>
          <a:lstStyle/>
          <a:p>
            <a:pPr algn="l"/>
            <a:r>
              <a:rPr lang="en-US" dirty="0" smtClean="0"/>
              <a:t>Scanning </a:t>
            </a:r>
            <a:r>
              <a:rPr lang="en-US" dirty="0" smtClean="0"/>
              <a:t>Tunneling  </a:t>
            </a:r>
            <a:r>
              <a:rPr lang="en-US" dirty="0" smtClean="0"/>
              <a:t/>
            </a:r>
            <a:br>
              <a:rPr lang="en-US" dirty="0" smtClean="0"/>
            </a:br>
            <a:r>
              <a:rPr lang="en-US" dirty="0" smtClean="0"/>
              <a:t>Microscopy (</a:t>
            </a:r>
            <a:r>
              <a:rPr lang="en-US" dirty="0" smtClean="0"/>
              <a:t>STM</a:t>
            </a:r>
            <a:r>
              <a:rPr lang="en-US" dirty="0" smtClean="0"/>
              <a:t>)</a:t>
            </a:r>
          </a:p>
        </p:txBody>
      </p:sp>
      <p:pic>
        <p:nvPicPr>
          <p:cNvPr id="15363" name="Picture 2"/>
          <p:cNvPicPr>
            <a:picLocks noChangeAspect="1" noChangeArrowheads="1"/>
          </p:cNvPicPr>
          <p:nvPr/>
        </p:nvPicPr>
        <p:blipFill>
          <a:blip r:embed="rId2" cstate="print"/>
          <a:srcRect/>
          <a:stretch>
            <a:fillRect/>
          </a:stretch>
        </p:blipFill>
        <p:spPr bwMode="auto">
          <a:xfrm>
            <a:off x="5414963" y="0"/>
            <a:ext cx="3729037" cy="3048000"/>
          </a:xfrm>
          <a:prstGeom prst="rect">
            <a:avLst/>
          </a:prstGeom>
          <a:noFill/>
          <a:ln w="9525">
            <a:noFill/>
            <a:miter lim="800000"/>
            <a:headEnd/>
            <a:tailEnd/>
          </a:ln>
        </p:spPr>
      </p:pic>
      <p:sp>
        <p:nvSpPr>
          <p:cNvPr id="15366" name="Rectangle 9"/>
          <p:cNvSpPr>
            <a:spLocks noChangeArrowheads="1"/>
          </p:cNvSpPr>
          <p:nvPr/>
        </p:nvSpPr>
        <p:spPr bwMode="auto">
          <a:xfrm>
            <a:off x="152400" y="4419600"/>
            <a:ext cx="8915400" cy="2246769"/>
          </a:xfrm>
          <a:prstGeom prst="rect">
            <a:avLst/>
          </a:prstGeom>
          <a:noFill/>
          <a:ln w="9525">
            <a:noFill/>
            <a:miter lim="800000"/>
            <a:headEnd/>
            <a:tailEnd/>
          </a:ln>
        </p:spPr>
        <p:txBody>
          <a:bodyPr wrap="square">
            <a:spAutoFit/>
          </a:bodyPr>
          <a:lstStyle/>
          <a:p>
            <a:r>
              <a:rPr lang="en-US" sz="1400" b="1" dirty="0" smtClean="0">
                <a:hlinkClick r:id="rId3"/>
              </a:rPr>
              <a:t>Atomic </a:t>
            </a:r>
            <a:r>
              <a:rPr lang="en-US" sz="1400" b="1" dirty="0">
                <a:hlinkClick r:id="rId3"/>
              </a:rPr>
              <a:t>Force Microscopy</a:t>
            </a:r>
            <a:r>
              <a:rPr lang="en-US" sz="1400" dirty="0"/>
              <a:t> </a:t>
            </a:r>
            <a:r>
              <a:rPr lang="en-US" sz="1400" dirty="0" smtClean="0"/>
              <a:t>STM </a:t>
            </a:r>
            <a:r>
              <a:rPr lang="en-US" sz="1400" dirty="0"/>
              <a:t>- </a:t>
            </a:r>
            <a:r>
              <a:rPr lang="en-US" sz="1400" dirty="0" smtClean="0"/>
              <a:t>can </a:t>
            </a:r>
            <a:r>
              <a:rPr lang="en-US" sz="1400" dirty="0"/>
              <a:t>only image conducting or semiconducting surfaces. </a:t>
            </a:r>
            <a:endParaRPr lang="en-US" sz="1400" dirty="0" smtClean="0"/>
          </a:p>
          <a:p>
            <a:r>
              <a:rPr lang="en-US" sz="1400" dirty="0" smtClean="0"/>
              <a:t>The </a:t>
            </a:r>
            <a:r>
              <a:rPr lang="en-US" sz="1400" dirty="0"/>
              <a:t>AFM, however, has the advantage of imaging almost any type of surface, including polymers, ceramics, composites, glass, and biological samples</a:t>
            </a:r>
            <a:r>
              <a:rPr lang="en-US" sz="1400" dirty="0" smtClean="0"/>
              <a:t>. </a:t>
            </a:r>
          </a:p>
          <a:p>
            <a:r>
              <a:rPr lang="en-US" sz="1400" dirty="0" smtClean="0"/>
              <a:t>AFM</a:t>
            </a:r>
            <a:r>
              <a:rPr lang="en-US" sz="1400" dirty="0"/>
              <a:t>) measures the </a:t>
            </a:r>
            <a:r>
              <a:rPr lang="en-US" sz="1400" b="1" dirty="0"/>
              <a:t>interaction force</a:t>
            </a:r>
            <a:r>
              <a:rPr lang="en-US" sz="1400" dirty="0"/>
              <a:t> between the tip and surface. The tip may be dragged across the surface, or may vibrate as it moves.  The interaction force will depend on the nature of the sample, the probe tip and the distance between them. </a:t>
            </a:r>
            <a:r>
              <a:rPr lang="en-US" sz="1400" dirty="0" smtClean="0"/>
              <a:t/>
            </a:r>
            <a:br>
              <a:rPr lang="en-US" sz="1400" dirty="0" smtClean="0"/>
            </a:br>
            <a:r>
              <a:rPr lang="en-US" sz="1400" dirty="0" smtClean="0"/>
              <a:t> </a:t>
            </a:r>
            <a:endParaRPr lang="en-US" sz="1400" dirty="0"/>
          </a:p>
          <a:p>
            <a:r>
              <a:rPr lang="en-US" sz="1400" b="1" dirty="0">
                <a:hlinkClick r:id="rId3"/>
              </a:rPr>
              <a:t>Near-Field Scanning Optical Microscopy</a:t>
            </a:r>
            <a:r>
              <a:rPr lang="en-US" sz="1400" dirty="0"/>
              <a:t> (NSOM) scans a very </a:t>
            </a:r>
            <a:r>
              <a:rPr lang="en-US" sz="1400" b="1" dirty="0"/>
              <a:t>small light source</a:t>
            </a:r>
            <a:r>
              <a:rPr lang="en-US" sz="1400" dirty="0"/>
              <a:t> very close to the sample.  Detection of this light energy forms the image.  NSOM can provide resolution below that of the conventional light microscope. </a:t>
            </a:r>
          </a:p>
        </p:txBody>
      </p:sp>
      <p:sp>
        <p:nvSpPr>
          <p:cNvPr id="2" name="Rectangle 1"/>
          <p:cNvSpPr/>
          <p:nvPr/>
        </p:nvSpPr>
        <p:spPr>
          <a:xfrm>
            <a:off x="327053" y="1295399"/>
            <a:ext cx="4953000" cy="3293209"/>
          </a:xfrm>
          <a:prstGeom prst="rect">
            <a:avLst/>
          </a:prstGeom>
        </p:spPr>
        <p:txBody>
          <a:bodyPr wrap="square">
            <a:spAutoFit/>
          </a:bodyPr>
          <a:lstStyle/>
          <a:p>
            <a:r>
              <a:rPr lang="en-US" sz="1600" dirty="0"/>
              <a:t>Neither light nor electrons are used to form an image</a:t>
            </a:r>
            <a:r>
              <a:rPr lang="en-US" sz="1600" dirty="0" smtClean="0"/>
              <a:t>.</a:t>
            </a:r>
          </a:p>
          <a:p>
            <a:endParaRPr lang="en-US" sz="1600" dirty="0"/>
          </a:p>
          <a:p>
            <a:r>
              <a:rPr lang="en-US" sz="1600" b="1" dirty="0" smtClean="0">
                <a:hlinkClick r:id="rId3"/>
              </a:rPr>
              <a:t>Scanning </a:t>
            </a:r>
            <a:r>
              <a:rPr lang="en-US" sz="1600" b="1" dirty="0">
                <a:hlinkClick r:id="rId3"/>
              </a:rPr>
              <a:t>Tunneling Microscopy</a:t>
            </a:r>
            <a:r>
              <a:rPr lang="en-US" sz="1600" dirty="0"/>
              <a:t> (STM) measures a </a:t>
            </a:r>
            <a:r>
              <a:rPr lang="en-US" sz="1600" b="1" dirty="0"/>
              <a:t>weak electrical current</a:t>
            </a:r>
            <a:r>
              <a:rPr lang="en-US" sz="1600" dirty="0"/>
              <a:t> flowing between tip and sample as they are held </a:t>
            </a:r>
            <a:r>
              <a:rPr lang="en-US" sz="1600" dirty="0" smtClean="0"/>
              <a:t>at nanometer apart.</a:t>
            </a:r>
          </a:p>
          <a:p>
            <a:endParaRPr lang="en-US" sz="1600" dirty="0" smtClean="0"/>
          </a:p>
          <a:p>
            <a:r>
              <a:rPr lang="en-US" sz="1600" dirty="0" smtClean="0"/>
              <a:t>Examination </a:t>
            </a:r>
            <a:r>
              <a:rPr lang="en-US" sz="1600" dirty="0"/>
              <a:t>on the nanometer scale and Magnifications as high as 10</a:t>
            </a:r>
            <a:r>
              <a:rPr lang="en-US" sz="1600" baseline="32000" dirty="0"/>
              <a:t>9 </a:t>
            </a:r>
            <a:r>
              <a:rPr lang="en-US" sz="1600" dirty="0"/>
              <a:t>x.</a:t>
            </a:r>
          </a:p>
          <a:p>
            <a:endParaRPr lang="en-US" sz="1600" dirty="0"/>
          </a:p>
          <a:p>
            <a:r>
              <a:rPr lang="en-US" sz="1600" dirty="0"/>
              <a:t>Can be operated in a variety of environments (vacuum, air, liquid, </a:t>
            </a:r>
            <a:r>
              <a:rPr lang="en-US" sz="1600" dirty="0" err="1"/>
              <a:t>etc</a:t>
            </a:r>
            <a:r>
              <a:rPr lang="en-US" sz="1600" dirty="0"/>
              <a:t>).</a:t>
            </a:r>
          </a:p>
          <a:p>
            <a:endParaRPr lang="en-US" sz="1600" dirty="0"/>
          </a:p>
        </p:txBody>
      </p:sp>
    </p:spTree>
    <p:extLst>
      <p:ext uri="{BB962C8B-B14F-4D97-AF65-F5344CB8AC3E}">
        <p14:creationId xmlns:p14="http://schemas.microsoft.com/office/powerpoint/2010/main" val="3173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Picture 1" descr="fig_04_15a.jpg"/>
          <p:cNvPicPr>
            <a:picLocks noChangeAspect="1"/>
          </p:cNvPicPr>
          <p:nvPr>
            <p:custDataLst>
              <p:tags r:id="rId1"/>
            </p:custDataLst>
          </p:nvPr>
        </p:nvPicPr>
        <p:blipFill>
          <a:blip r:embed="rId4" cstate="print"/>
          <a:srcRect/>
          <a:stretch>
            <a:fillRect/>
          </a:stretch>
        </p:blipFill>
        <p:spPr bwMode="auto">
          <a:xfrm>
            <a:off x="0" y="0"/>
            <a:ext cx="7407275" cy="3633788"/>
          </a:xfrm>
          <a:prstGeom prst="rect">
            <a:avLst/>
          </a:prstGeom>
          <a:noFill/>
          <a:ln w="9525">
            <a:noFill/>
            <a:miter lim="800000"/>
            <a:headEnd/>
            <a:tailEnd/>
          </a:ln>
        </p:spPr>
      </p:pic>
      <p:pic>
        <p:nvPicPr>
          <p:cNvPr id="17412" name="Picture 1" descr="fig_04_15b.jpg"/>
          <p:cNvPicPr>
            <a:picLocks noChangeAspect="1"/>
          </p:cNvPicPr>
          <p:nvPr>
            <p:custDataLst>
              <p:tags r:id="rId2"/>
            </p:custDataLst>
          </p:nvPr>
        </p:nvPicPr>
        <p:blipFill>
          <a:blip r:embed="rId5" cstate="print"/>
          <a:srcRect/>
          <a:stretch>
            <a:fillRect/>
          </a:stretch>
        </p:blipFill>
        <p:spPr bwMode="auto">
          <a:xfrm>
            <a:off x="1736725" y="3884613"/>
            <a:ext cx="7407275" cy="29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p:txBody>
          <a:bodyPr/>
          <a:lstStyle/>
          <a:p>
            <a:pPr>
              <a:defRPr/>
            </a:pPr>
            <a:fld id="{24F8639E-9CA5-4E43-9512-E17CE2D4FA88}" type="slidenum">
              <a:rPr lang="en-US"/>
              <a:pPr>
                <a:defRPr/>
              </a:pPr>
              <a:t>16</a:t>
            </a:fld>
            <a:endParaRPr lang="en-US"/>
          </a:p>
        </p:txBody>
      </p:sp>
      <p:sp>
        <p:nvSpPr>
          <p:cNvPr id="18435" name="Rectangle 7"/>
          <p:cNvSpPr>
            <a:spLocks noGrp="1" noChangeArrowheads="1"/>
          </p:cNvSpPr>
          <p:nvPr>
            <p:ph type="title" idx="4294967295"/>
          </p:nvPr>
        </p:nvSpPr>
        <p:spPr>
          <a:xfrm>
            <a:off x="381000" y="0"/>
            <a:ext cx="8229600" cy="1143000"/>
          </a:xfrm>
        </p:spPr>
        <p:txBody>
          <a:bodyPr/>
          <a:lstStyle/>
          <a:p>
            <a:pPr eaLnBrk="1" hangingPunct="1"/>
            <a:r>
              <a:rPr lang="en-US" smtClean="0">
                <a:ea typeface="ＭＳ Ｐゴシック" pitchFamily="34" charset="-128"/>
              </a:rPr>
              <a:t>Grain Size Determination</a:t>
            </a:r>
          </a:p>
        </p:txBody>
      </p:sp>
      <p:grpSp>
        <p:nvGrpSpPr>
          <p:cNvPr id="18436" name="Group 37"/>
          <p:cNvGrpSpPr>
            <a:grpSpLocks noChangeAspect="1"/>
          </p:cNvGrpSpPr>
          <p:nvPr/>
        </p:nvGrpSpPr>
        <p:grpSpPr bwMode="auto">
          <a:xfrm>
            <a:off x="6629400" y="1371600"/>
            <a:ext cx="2219325" cy="2654300"/>
            <a:chOff x="576" y="2456"/>
            <a:chExt cx="1398" cy="1672"/>
          </a:xfrm>
        </p:grpSpPr>
        <p:sp>
          <p:nvSpPr>
            <p:cNvPr id="18438" name="AutoShape 36"/>
            <p:cNvSpPr>
              <a:spLocks noChangeAspect="1" noChangeArrowheads="1" noTextEdit="1"/>
            </p:cNvSpPr>
            <p:nvPr/>
          </p:nvSpPr>
          <p:spPr bwMode="auto">
            <a:xfrm>
              <a:off x="576" y="2456"/>
              <a:ext cx="1280" cy="1672"/>
            </a:xfrm>
            <a:prstGeom prst="rect">
              <a:avLst/>
            </a:prstGeom>
            <a:noFill/>
            <a:ln w="9525">
              <a:noFill/>
              <a:miter lim="800000"/>
              <a:headEnd/>
              <a:tailEnd/>
            </a:ln>
          </p:spPr>
          <p:txBody>
            <a:bodyPr/>
            <a:lstStyle/>
            <a:p>
              <a:endParaRPr lang="en-US"/>
            </a:p>
          </p:txBody>
        </p:sp>
        <p:sp>
          <p:nvSpPr>
            <p:cNvPr id="18439" name="Rectangle 38"/>
            <p:cNvSpPr>
              <a:spLocks noChangeArrowheads="1"/>
            </p:cNvSpPr>
            <p:nvPr/>
          </p:nvSpPr>
          <p:spPr bwMode="auto">
            <a:xfrm>
              <a:off x="688" y="2568"/>
              <a:ext cx="800" cy="173"/>
            </a:xfrm>
            <a:prstGeom prst="rect">
              <a:avLst/>
            </a:prstGeom>
            <a:noFill/>
            <a:ln w="9525">
              <a:noFill/>
              <a:miter lim="800000"/>
              <a:headEnd/>
              <a:tailEnd/>
            </a:ln>
          </p:spPr>
          <p:txBody>
            <a:bodyPr wrap="none" lIns="0" tIns="0" rIns="0" bIns="0">
              <a:spAutoFit/>
            </a:bodyPr>
            <a:lstStyle/>
            <a:p>
              <a:r>
                <a:rPr lang="en-US">
                  <a:solidFill>
                    <a:srgbClr val="006600"/>
                  </a:solidFill>
                  <a:latin typeface="Calibri" pitchFamily="34" charset="0"/>
                </a:rPr>
                <a:t>ASTM grain </a:t>
              </a:r>
              <a:endParaRPr lang="en-US">
                <a:latin typeface="Calibri" pitchFamily="34" charset="0"/>
              </a:endParaRPr>
            </a:p>
          </p:txBody>
        </p:sp>
        <p:sp>
          <p:nvSpPr>
            <p:cNvPr id="18440" name="Rectangle 39"/>
            <p:cNvSpPr>
              <a:spLocks noChangeArrowheads="1"/>
            </p:cNvSpPr>
            <p:nvPr/>
          </p:nvSpPr>
          <p:spPr bwMode="auto">
            <a:xfrm>
              <a:off x="688" y="2736"/>
              <a:ext cx="784" cy="173"/>
            </a:xfrm>
            <a:prstGeom prst="rect">
              <a:avLst/>
            </a:prstGeom>
            <a:noFill/>
            <a:ln w="9525">
              <a:noFill/>
              <a:miter lim="800000"/>
              <a:headEnd/>
              <a:tailEnd/>
            </a:ln>
          </p:spPr>
          <p:txBody>
            <a:bodyPr wrap="none" lIns="0" tIns="0" rIns="0" bIns="0">
              <a:spAutoFit/>
            </a:bodyPr>
            <a:lstStyle/>
            <a:p>
              <a:r>
                <a:rPr lang="en-US">
                  <a:solidFill>
                    <a:srgbClr val="006600"/>
                  </a:solidFill>
                  <a:latin typeface="Calibri" pitchFamily="34" charset="0"/>
                </a:rPr>
                <a:t>size number</a:t>
              </a:r>
              <a:endParaRPr lang="en-US">
                <a:latin typeface="Calibri" pitchFamily="34" charset="0"/>
              </a:endParaRPr>
            </a:p>
          </p:txBody>
        </p:sp>
        <p:sp>
          <p:nvSpPr>
            <p:cNvPr id="18441" name="Rectangle 40"/>
            <p:cNvSpPr>
              <a:spLocks noChangeArrowheads="1"/>
            </p:cNvSpPr>
            <p:nvPr/>
          </p:nvSpPr>
          <p:spPr bwMode="auto">
            <a:xfrm>
              <a:off x="736" y="3064"/>
              <a:ext cx="139" cy="230"/>
            </a:xfrm>
            <a:prstGeom prst="rect">
              <a:avLst/>
            </a:prstGeom>
            <a:noFill/>
            <a:ln w="9525">
              <a:noFill/>
              <a:miter lim="800000"/>
              <a:headEnd/>
              <a:tailEnd/>
            </a:ln>
          </p:spPr>
          <p:txBody>
            <a:bodyPr wrap="none" lIns="0" tIns="0" rIns="0" bIns="0">
              <a:spAutoFit/>
            </a:bodyPr>
            <a:lstStyle/>
            <a:p>
              <a:r>
                <a:rPr lang="en-US" i="1">
                  <a:solidFill>
                    <a:srgbClr val="0033FF"/>
                  </a:solidFill>
                  <a:latin typeface="Calibri" pitchFamily="34" charset="0"/>
                </a:rPr>
                <a:t>N</a:t>
              </a:r>
              <a:endParaRPr lang="en-US" i="1">
                <a:latin typeface="Calibri" pitchFamily="34" charset="0"/>
              </a:endParaRPr>
            </a:p>
          </p:txBody>
        </p:sp>
        <p:sp>
          <p:nvSpPr>
            <p:cNvPr id="18442" name="Rectangle 41"/>
            <p:cNvSpPr>
              <a:spLocks noChangeArrowheads="1"/>
            </p:cNvSpPr>
            <p:nvPr/>
          </p:nvSpPr>
          <p:spPr bwMode="auto">
            <a:xfrm>
              <a:off x="880" y="3064"/>
              <a:ext cx="326"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2</a:t>
              </a:r>
              <a:endParaRPr lang="en-US">
                <a:latin typeface="Calibri" pitchFamily="34" charset="0"/>
              </a:endParaRPr>
            </a:p>
          </p:txBody>
        </p:sp>
        <p:sp>
          <p:nvSpPr>
            <p:cNvPr id="18443" name="Rectangle 42"/>
            <p:cNvSpPr>
              <a:spLocks noChangeArrowheads="1"/>
            </p:cNvSpPr>
            <p:nvPr/>
          </p:nvSpPr>
          <p:spPr bwMode="auto">
            <a:xfrm>
              <a:off x="1200" y="3008"/>
              <a:ext cx="107" cy="230"/>
            </a:xfrm>
            <a:prstGeom prst="rect">
              <a:avLst/>
            </a:prstGeom>
            <a:noFill/>
            <a:ln w="9525">
              <a:noFill/>
              <a:miter lim="800000"/>
              <a:headEnd/>
              <a:tailEnd/>
            </a:ln>
          </p:spPr>
          <p:txBody>
            <a:bodyPr wrap="none" lIns="0" tIns="0" rIns="0" bIns="0">
              <a:spAutoFit/>
            </a:bodyPr>
            <a:lstStyle/>
            <a:p>
              <a:r>
                <a:rPr lang="en-US" i="1">
                  <a:solidFill>
                    <a:srgbClr val="006600"/>
                  </a:solidFill>
                  <a:latin typeface="Calibri" pitchFamily="34" charset="0"/>
                </a:rPr>
                <a:t>n</a:t>
              </a:r>
              <a:endParaRPr lang="en-US" i="1">
                <a:latin typeface="Calibri" pitchFamily="34" charset="0"/>
              </a:endParaRPr>
            </a:p>
          </p:txBody>
        </p:sp>
        <p:sp>
          <p:nvSpPr>
            <p:cNvPr id="18444" name="Rectangle 43"/>
            <p:cNvSpPr>
              <a:spLocks noChangeArrowheads="1"/>
            </p:cNvSpPr>
            <p:nvPr/>
          </p:nvSpPr>
          <p:spPr bwMode="auto">
            <a:xfrm>
              <a:off x="1312" y="3008"/>
              <a:ext cx="17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a:t>
              </a:r>
              <a:endParaRPr lang="en-US">
                <a:latin typeface="Calibri" pitchFamily="34" charset="0"/>
              </a:endParaRPr>
            </a:p>
          </p:txBody>
        </p:sp>
        <p:sp>
          <p:nvSpPr>
            <p:cNvPr id="18445" name="Rectangle 44"/>
            <p:cNvSpPr>
              <a:spLocks noChangeArrowheads="1"/>
            </p:cNvSpPr>
            <p:nvPr/>
          </p:nvSpPr>
          <p:spPr bwMode="auto">
            <a:xfrm>
              <a:off x="688" y="3496"/>
              <a:ext cx="1286"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number of grains/in</a:t>
              </a:r>
              <a:r>
                <a:rPr lang="en-US" baseline="30000">
                  <a:solidFill>
                    <a:srgbClr val="0033FF"/>
                  </a:solidFill>
                  <a:latin typeface="Calibri" pitchFamily="34" charset="0"/>
                </a:rPr>
                <a:t>2</a:t>
              </a:r>
              <a:endParaRPr lang="en-US">
                <a:latin typeface="Calibri" pitchFamily="34" charset="0"/>
              </a:endParaRPr>
            </a:p>
          </p:txBody>
        </p:sp>
        <p:sp>
          <p:nvSpPr>
            <p:cNvPr id="18446" name="Rectangle 45"/>
            <p:cNvSpPr>
              <a:spLocks noChangeArrowheads="1"/>
            </p:cNvSpPr>
            <p:nvPr/>
          </p:nvSpPr>
          <p:spPr bwMode="auto">
            <a:xfrm>
              <a:off x="1552" y="345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18447" name="Rectangle 46"/>
            <p:cNvSpPr>
              <a:spLocks noChangeArrowheads="1"/>
            </p:cNvSpPr>
            <p:nvPr/>
          </p:nvSpPr>
          <p:spPr bwMode="auto">
            <a:xfrm>
              <a:off x="1640" y="3496"/>
              <a:ext cx="40"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 </a:t>
              </a:r>
              <a:endParaRPr lang="en-US">
                <a:latin typeface="Calibri" pitchFamily="34" charset="0"/>
              </a:endParaRPr>
            </a:p>
          </p:txBody>
        </p:sp>
        <p:sp>
          <p:nvSpPr>
            <p:cNvPr id="18448" name="Rectangle 47"/>
            <p:cNvSpPr>
              <a:spLocks noChangeArrowheads="1"/>
            </p:cNvSpPr>
            <p:nvPr/>
          </p:nvSpPr>
          <p:spPr bwMode="auto">
            <a:xfrm>
              <a:off x="688" y="3664"/>
              <a:ext cx="512"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at 100x </a:t>
              </a:r>
              <a:endParaRPr lang="en-US">
                <a:latin typeface="Calibri" pitchFamily="34" charset="0"/>
              </a:endParaRPr>
            </a:p>
          </p:txBody>
        </p:sp>
        <p:sp>
          <p:nvSpPr>
            <p:cNvPr id="18449" name="Rectangle 48"/>
            <p:cNvSpPr>
              <a:spLocks noChangeArrowheads="1"/>
            </p:cNvSpPr>
            <p:nvPr/>
          </p:nvSpPr>
          <p:spPr bwMode="auto">
            <a:xfrm>
              <a:off x="688" y="3832"/>
              <a:ext cx="848" cy="173"/>
            </a:xfrm>
            <a:prstGeom prst="rect">
              <a:avLst/>
            </a:prstGeom>
            <a:noFill/>
            <a:ln w="9525">
              <a:noFill/>
              <a:miter lim="800000"/>
              <a:headEnd/>
              <a:tailEnd/>
            </a:ln>
          </p:spPr>
          <p:txBody>
            <a:bodyPr wrap="none" lIns="0" tIns="0" rIns="0" bIns="0">
              <a:spAutoFit/>
            </a:bodyPr>
            <a:lstStyle/>
            <a:p>
              <a:r>
                <a:rPr lang="en-US">
                  <a:solidFill>
                    <a:srgbClr val="0033FF"/>
                  </a:solidFill>
                  <a:latin typeface="Calibri" pitchFamily="34" charset="0"/>
                </a:rPr>
                <a:t>magnification</a:t>
              </a:r>
              <a:endParaRPr lang="en-US">
                <a:latin typeface="Calibri" pitchFamily="34" charset="0"/>
              </a:endParaRPr>
            </a:p>
          </p:txBody>
        </p:sp>
        <p:grpSp>
          <p:nvGrpSpPr>
            <p:cNvPr id="18450" name="Group 51"/>
            <p:cNvGrpSpPr>
              <a:grpSpLocks/>
            </p:cNvGrpSpPr>
            <p:nvPr/>
          </p:nvGrpSpPr>
          <p:grpSpPr bwMode="auto">
            <a:xfrm>
              <a:off x="736" y="3280"/>
              <a:ext cx="96" cy="248"/>
              <a:chOff x="736" y="3280"/>
              <a:chExt cx="96" cy="248"/>
            </a:xfrm>
          </p:grpSpPr>
          <p:sp>
            <p:nvSpPr>
              <p:cNvPr id="18454" name="Freeform 49"/>
              <p:cNvSpPr>
                <a:spLocks/>
              </p:cNvSpPr>
              <p:nvPr/>
            </p:nvSpPr>
            <p:spPr bwMode="auto">
              <a:xfrm>
                <a:off x="760" y="3280"/>
                <a:ext cx="72" cy="112"/>
              </a:xfrm>
              <a:custGeom>
                <a:avLst/>
                <a:gdLst>
                  <a:gd name="T0" fmla="*/ 72 w 72"/>
                  <a:gd name="T1" fmla="*/ 0 h 112"/>
                  <a:gd name="T2" fmla="*/ 72 w 72"/>
                  <a:gd name="T3" fmla="*/ 112 h 112"/>
                  <a:gd name="T4" fmla="*/ 32 w 72"/>
                  <a:gd name="T5" fmla="*/ 96 h 112"/>
                  <a:gd name="T6" fmla="*/ 0 w 72"/>
                  <a:gd name="T7" fmla="*/ 80 h 112"/>
                  <a:gd name="T8" fmla="*/ 72 w 72"/>
                  <a:gd name="T9" fmla="*/ 0 h 112"/>
                  <a:gd name="T10" fmla="*/ 0 60000 65536"/>
                  <a:gd name="T11" fmla="*/ 0 60000 65536"/>
                  <a:gd name="T12" fmla="*/ 0 60000 65536"/>
                  <a:gd name="T13" fmla="*/ 0 60000 65536"/>
                  <a:gd name="T14" fmla="*/ 0 60000 65536"/>
                  <a:gd name="T15" fmla="*/ 0 w 72"/>
                  <a:gd name="T16" fmla="*/ 0 h 112"/>
                  <a:gd name="T17" fmla="*/ 72 w 72"/>
                  <a:gd name="T18" fmla="*/ 112 h 112"/>
                </a:gdLst>
                <a:ahLst/>
                <a:cxnLst>
                  <a:cxn ang="T10">
                    <a:pos x="T0" y="T1"/>
                  </a:cxn>
                  <a:cxn ang="T11">
                    <a:pos x="T2" y="T3"/>
                  </a:cxn>
                  <a:cxn ang="T12">
                    <a:pos x="T4" y="T5"/>
                  </a:cxn>
                  <a:cxn ang="T13">
                    <a:pos x="T6" y="T7"/>
                  </a:cxn>
                  <a:cxn ang="T14">
                    <a:pos x="T8" y="T9"/>
                  </a:cxn>
                </a:cxnLst>
                <a:rect l="T15" t="T16" r="T17" b="T18"/>
                <a:pathLst>
                  <a:path w="72" h="112">
                    <a:moveTo>
                      <a:pt x="72" y="0"/>
                    </a:moveTo>
                    <a:lnTo>
                      <a:pt x="72" y="112"/>
                    </a:lnTo>
                    <a:lnTo>
                      <a:pt x="32" y="96"/>
                    </a:lnTo>
                    <a:lnTo>
                      <a:pt x="0" y="80"/>
                    </a:lnTo>
                    <a:lnTo>
                      <a:pt x="72" y="0"/>
                    </a:lnTo>
                    <a:close/>
                  </a:path>
                </a:pathLst>
              </a:custGeom>
              <a:solidFill>
                <a:srgbClr val="0033FF"/>
              </a:solidFill>
              <a:ln w="12700">
                <a:solidFill>
                  <a:srgbClr val="0033FF"/>
                </a:solidFill>
                <a:round/>
                <a:headEnd/>
                <a:tailEnd/>
              </a:ln>
            </p:spPr>
            <p:txBody>
              <a:bodyPr/>
              <a:lstStyle/>
              <a:p>
                <a:endParaRPr lang="en-US"/>
              </a:p>
            </p:txBody>
          </p:sp>
          <p:sp>
            <p:nvSpPr>
              <p:cNvPr id="18455" name="Line 50"/>
              <p:cNvSpPr>
                <a:spLocks noChangeShapeType="1"/>
              </p:cNvSpPr>
              <p:nvPr/>
            </p:nvSpPr>
            <p:spPr bwMode="auto">
              <a:xfrm flipV="1">
                <a:off x="736" y="3376"/>
                <a:ext cx="56" cy="152"/>
              </a:xfrm>
              <a:prstGeom prst="line">
                <a:avLst/>
              </a:prstGeom>
              <a:noFill/>
              <a:ln w="12700">
                <a:solidFill>
                  <a:srgbClr val="0033FF"/>
                </a:solidFill>
                <a:round/>
                <a:headEnd/>
                <a:tailEnd/>
              </a:ln>
            </p:spPr>
            <p:txBody>
              <a:bodyPr/>
              <a:lstStyle/>
              <a:p>
                <a:endParaRPr lang="en-US"/>
              </a:p>
            </p:txBody>
          </p:sp>
        </p:grpSp>
        <p:grpSp>
          <p:nvGrpSpPr>
            <p:cNvPr id="18451" name="Group 54"/>
            <p:cNvGrpSpPr>
              <a:grpSpLocks/>
            </p:cNvGrpSpPr>
            <p:nvPr/>
          </p:nvGrpSpPr>
          <p:grpSpPr bwMode="auto">
            <a:xfrm>
              <a:off x="1064" y="2936"/>
              <a:ext cx="168" cy="136"/>
              <a:chOff x="1064" y="2936"/>
              <a:chExt cx="168" cy="136"/>
            </a:xfrm>
          </p:grpSpPr>
          <p:sp>
            <p:nvSpPr>
              <p:cNvPr id="18452" name="Freeform 52"/>
              <p:cNvSpPr>
                <a:spLocks/>
              </p:cNvSpPr>
              <p:nvPr/>
            </p:nvSpPr>
            <p:spPr bwMode="auto">
              <a:xfrm>
                <a:off x="1128" y="2976"/>
                <a:ext cx="104" cy="96"/>
              </a:xfrm>
              <a:custGeom>
                <a:avLst/>
                <a:gdLst>
                  <a:gd name="T0" fmla="*/ 104 w 104"/>
                  <a:gd name="T1" fmla="*/ 96 h 96"/>
                  <a:gd name="T2" fmla="*/ 0 w 104"/>
                  <a:gd name="T3" fmla="*/ 64 h 96"/>
                  <a:gd name="T4" fmla="*/ 24 w 104"/>
                  <a:gd name="T5" fmla="*/ 32 h 96"/>
                  <a:gd name="T6" fmla="*/ 48 w 104"/>
                  <a:gd name="T7" fmla="*/ 0 h 96"/>
                  <a:gd name="T8" fmla="*/ 104 w 104"/>
                  <a:gd name="T9" fmla="*/ 96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104" y="96"/>
                    </a:moveTo>
                    <a:lnTo>
                      <a:pt x="0" y="64"/>
                    </a:lnTo>
                    <a:lnTo>
                      <a:pt x="24" y="32"/>
                    </a:lnTo>
                    <a:lnTo>
                      <a:pt x="48" y="0"/>
                    </a:lnTo>
                    <a:lnTo>
                      <a:pt x="104" y="96"/>
                    </a:lnTo>
                    <a:close/>
                  </a:path>
                </a:pathLst>
              </a:custGeom>
              <a:solidFill>
                <a:srgbClr val="008800"/>
              </a:solidFill>
              <a:ln w="12700">
                <a:solidFill>
                  <a:srgbClr val="008800"/>
                </a:solidFill>
                <a:round/>
                <a:headEnd/>
                <a:tailEnd/>
              </a:ln>
            </p:spPr>
            <p:txBody>
              <a:bodyPr/>
              <a:lstStyle/>
              <a:p>
                <a:endParaRPr lang="en-US"/>
              </a:p>
            </p:txBody>
          </p:sp>
          <p:sp>
            <p:nvSpPr>
              <p:cNvPr id="18453" name="Line 53"/>
              <p:cNvSpPr>
                <a:spLocks noChangeShapeType="1"/>
              </p:cNvSpPr>
              <p:nvPr/>
            </p:nvSpPr>
            <p:spPr bwMode="auto">
              <a:xfrm>
                <a:off x="1064" y="2936"/>
                <a:ext cx="88" cy="72"/>
              </a:xfrm>
              <a:prstGeom prst="line">
                <a:avLst/>
              </a:prstGeom>
              <a:noFill/>
              <a:ln w="12700">
                <a:solidFill>
                  <a:srgbClr val="008800"/>
                </a:solidFill>
                <a:round/>
                <a:headEnd/>
                <a:tailEnd/>
              </a:ln>
            </p:spPr>
            <p:txBody>
              <a:bodyPr/>
              <a:lstStyle/>
              <a:p>
                <a:endParaRPr lang="en-US"/>
              </a:p>
            </p:txBody>
          </p:sp>
        </p:grpSp>
      </p:grpSp>
      <p:sp>
        <p:nvSpPr>
          <p:cNvPr id="18437" name="TextBox 26"/>
          <p:cNvSpPr txBox="1">
            <a:spLocks noChangeArrowheads="1"/>
          </p:cNvSpPr>
          <p:nvPr/>
        </p:nvSpPr>
        <p:spPr bwMode="auto">
          <a:xfrm>
            <a:off x="457200" y="1371600"/>
            <a:ext cx="5867400" cy="1477963"/>
          </a:xfrm>
          <a:prstGeom prst="rect">
            <a:avLst/>
          </a:prstGeom>
          <a:noFill/>
          <a:ln w="9525">
            <a:noFill/>
            <a:miter lim="800000"/>
            <a:headEnd/>
            <a:tailEnd/>
          </a:ln>
        </p:spPr>
        <p:txBody>
          <a:bodyPr>
            <a:spAutoFit/>
          </a:bodyPr>
          <a:lstStyle/>
          <a:p>
            <a:r>
              <a:rPr lang="en-US"/>
              <a:t>(a) Determine the ASTM grain size number of a metal specimen if 45 grains per square inch are measured at a magnification of 100X?</a:t>
            </a:r>
            <a:br>
              <a:rPr lang="en-US"/>
            </a:br>
            <a:r>
              <a:rPr lang="en-US"/>
              <a:t>(b) For this same specimen, how many grains per square inch will there be at a magnification of 85X?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7924800" cy="1538883"/>
          </a:xfrm>
          <a:prstGeom prst="rect">
            <a:avLst/>
          </a:prstGeom>
        </p:spPr>
        <p:txBody>
          <a:bodyPr wrap="square">
            <a:spAutoFit/>
          </a:bodyPr>
          <a:lstStyle/>
          <a:p>
            <a:pPr lvl="0"/>
            <a:r>
              <a:rPr lang="en-US" dirty="0" smtClean="0">
                <a:latin typeface="Liberation Serif"/>
                <a:ea typeface="Times New Roman" pitchFamily="18" charset="0"/>
                <a:cs typeface="Times New Roman" pitchFamily="18" charset="0"/>
              </a:rPr>
              <a:t>4.D1</a:t>
            </a:r>
            <a:r>
              <a:rPr lang="en-US" b="1" dirty="0" smtClean="0">
                <a:latin typeface="Liberation Serif"/>
                <a:ea typeface="Times New Roman" pitchFamily="18" charset="0"/>
                <a:cs typeface="Times New Roman" pitchFamily="18" charset="0"/>
              </a:rPr>
              <a:t>  </a:t>
            </a:r>
            <a:r>
              <a:rPr lang="en-US" i="1" dirty="0" smtClean="0">
                <a:latin typeface="Liberation Serif"/>
                <a:ea typeface="Times New Roman" pitchFamily="18" charset="0"/>
                <a:cs typeface="Times New Roman" pitchFamily="18" charset="0"/>
              </a:rPr>
              <a:t>Aluminum–lithium (Al-Li) alloys have been developed by the aircraft industry to reduce the weight and improve the performance of its aircraft. A commercial aircraft skin material having a density of 2.47 g/cm</a:t>
            </a:r>
            <a:r>
              <a:rPr lang="en-US" sz="1400" i="1" dirty="0" smtClean="0">
                <a:latin typeface="Liberation Serif"/>
                <a:ea typeface="Times New Roman" pitchFamily="18" charset="0"/>
                <a:cs typeface="Times New Roman" pitchFamily="18" charset="0"/>
              </a:rPr>
              <a:t>3</a:t>
            </a:r>
            <a:r>
              <a:rPr lang="en-US" i="1" dirty="0" smtClean="0">
                <a:latin typeface="Liberation Serif"/>
                <a:ea typeface="Times New Roman" pitchFamily="18" charset="0"/>
                <a:cs typeface="Times New Roman" pitchFamily="18" charset="0"/>
              </a:rPr>
              <a:t> is desired</a:t>
            </a:r>
            <a:r>
              <a:rPr lang="en-US" i="1" dirty="0" smtClean="0">
                <a:latin typeface="Liberation Serif"/>
                <a:ea typeface="Times New Roman" pitchFamily="18" charset="0"/>
                <a:cs typeface="Times New Roman" pitchFamily="18" charset="0"/>
              </a:rPr>
              <a:t>.</a:t>
            </a:r>
            <a:br>
              <a:rPr lang="en-US" i="1" dirty="0" smtClean="0">
                <a:latin typeface="Liberation Serif"/>
                <a:ea typeface="Times New Roman" pitchFamily="18" charset="0"/>
                <a:cs typeface="Times New Roman" pitchFamily="18" charset="0"/>
              </a:rPr>
            </a:br>
            <a:r>
              <a:rPr lang="en-US" i="1" dirty="0" smtClean="0">
                <a:latin typeface="Liberation Serif"/>
                <a:ea typeface="Times New Roman" pitchFamily="18" charset="0"/>
                <a:cs typeface="Times New Roman" pitchFamily="18" charset="0"/>
              </a:rPr>
              <a:t>Compute </a:t>
            </a:r>
            <a:r>
              <a:rPr lang="en-US" i="1" dirty="0" smtClean="0">
                <a:latin typeface="Liberation Serif"/>
                <a:ea typeface="Times New Roman" pitchFamily="18" charset="0"/>
                <a:cs typeface="Times New Roman" pitchFamily="18" charset="0"/>
              </a:rPr>
              <a:t>the concentration of Li (in wt%) that is required.</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534400" cy="1200329"/>
          </a:xfrm>
          <a:prstGeom prst="rect">
            <a:avLst/>
          </a:prstGeom>
        </p:spPr>
        <p:txBody>
          <a:bodyPr wrap="square">
            <a:spAutoFit/>
          </a:bodyPr>
          <a:lstStyle/>
          <a:p>
            <a:r>
              <a:rPr lang="en-US" dirty="0" smtClean="0"/>
              <a:t>4.D2  </a:t>
            </a:r>
            <a:r>
              <a:rPr lang="en-US" i="1" dirty="0" smtClean="0"/>
              <a:t>Copper (Cu) and platinum (Pt) both have the FCC crystal structure, and Cu forms a </a:t>
            </a:r>
            <a:r>
              <a:rPr lang="en-US" i="1" dirty="0" err="1" smtClean="0"/>
              <a:t>substitutional</a:t>
            </a:r>
            <a:r>
              <a:rPr lang="en-US" i="1" dirty="0" smtClean="0"/>
              <a:t> solid solution for concentrations up to approximately 6 wt% Cu at room temperature.  Determine the concentration in weight percent of Cu that must be added to Pt to yield a unit cell edge length of 0.390 nm.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0"/>
            <a:ext cx="8229600" cy="1143000"/>
          </a:xfrm>
        </p:spPr>
        <p:txBody>
          <a:bodyPr/>
          <a:lstStyle/>
          <a:p>
            <a:r>
              <a:rPr lang="en-US" smtClean="0"/>
              <a:t>Edge Dislocation</a:t>
            </a:r>
          </a:p>
        </p:txBody>
      </p:sp>
      <p:pic>
        <p:nvPicPr>
          <p:cNvPr id="6147" name="Picture 1" descr="fig_04_03.jpg"/>
          <p:cNvPicPr>
            <a:picLocks noChangeAspect="1"/>
          </p:cNvPicPr>
          <p:nvPr>
            <p:custDataLst>
              <p:tags r:id="rId1"/>
            </p:custDataLst>
          </p:nvPr>
        </p:nvPicPr>
        <p:blipFill>
          <a:blip r:embed="rId3" cstate="print"/>
          <a:srcRect/>
          <a:stretch>
            <a:fillRect/>
          </a:stretch>
        </p:blipFill>
        <p:spPr bwMode="auto">
          <a:xfrm>
            <a:off x="2971800" y="1809750"/>
            <a:ext cx="6172200" cy="5048250"/>
          </a:xfrm>
          <a:prstGeom prst="rect">
            <a:avLst/>
          </a:prstGeom>
          <a:noFill/>
          <a:ln w="9525">
            <a:noFill/>
            <a:miter lim="800000"/>
            <a:headEnd/>
            <a:tailEnd/>
          </a:ln>
        </p:spPr>
      </p:pic>
      <p:sp>
        <p:nvSpPr>
          <p:cNvPr id="6148" name="TextBox 4"/>
          <p:cNvSpPr txBox="1">
            <a:spLocks noChangeArrowheads="1"/>
          </p:cNvSpPr>
          <p:nvPr/>
        </p:nvSpPr>
        <p:spPr bwMode="auto">
          <a:xfrm>
            <a:off x="51250" y="1447800"/>
            <a:ext cx="3276600" cy="1754188"/>
          </a:xfrm>
          <a:prstGeom prst="rect">
            <a:avLst/>
          </a:prstGeom>
          <a:noFill/>
          <a:ln w="9525">
            <a:noFill/>
            <a:miter lim="800000"/>
            <a:headEnd/>
            <a:tailEnd/>
          </a:ln>
        </p:spPr>
        <p:txBody>
          <a:bodyPr>
            <a:spAutoFit/>
          </a:bodyPr>
          <a:lstStyle/>
          <a:p>
            <a:pPr marL="914400" lvl="1" indent="-457200">
              <a:lnSpc>
                <a:spcPct val="90000"/>
              </a:lnSpc>
              <a:buFont typeface="Calibri" pitchFamily="34" charset="0"/>
              <a:buAutoNum type="arabicPeriod"/>
            </a:pPr>
            <a:r>
              <a:rPr lang="en-US" sz="2000" dirty="0">
                <a:ea typeface="ＭＳ Ｐゴシック" pitchFamily="34" charset="-128"/>
              </a:rPr>
              <a:t>Extra half-plane of atoms inserted in a crystal structure.</a:t>
            </a:r>
          </a:p>
          <a:p>
            <a:pPr marL="914400" lvl="1" indent="-457200">
              <a:lnSpc>
                <a:spcPct val="90000"/>
              </a:lnSpc>
              <a:buFont typeface="Calibri" pitchFamily="34" charset="0"/>
              <a:buAutoNum type="arabicPeriod"/>
            </a:pPr>
            <a:r>
              <a:rPr lang="en-US" sz="2000" dirty="0">
                <a:ea typeface="ＭＳ Ｐゴシック" pitchFamily="34" charset="-128"/>
              </a:rPr>
              <a:t>Burgers vector, </a:t>
            </a:r>
            <a:r>
              <a:rPr lang="en-US" sz="2000" b="1" dirty="0">
                <a:ea typeface="ＭＳ Ｐゴシック" pitchFamily="34" charset="-128"/>
              </a:rPr>
              <a:t>b</a:t>
            </a:r>
            <a:r>
              <a:rPr lang="en-US" sz="2000" dirty="0">
                <a:ea typeface="ＭＳ Ｐゴシック" pitchFamily="34" charset="-128"/>
              </a:rPr>
              <a:t> perpendicular (</a:t>
            </a:r>
            <a:r>
              <a:rPr lang="en-US" sz="2000" dirty="0">
                <a:ea typeface="ＭＳ Ｐゴシック" pitchFamily="34" charset="-128"/>
                <a:sym typeface="Symbol" pitchFamily="18" charset="2"/>
              </a:rPr>
              <a:t>) to dislocation line.</a:t>
            </a:r>
            <a:endParaRPr lang="en-US" sz="2000" dirty="0">
              <a:ea typeface="ＭＳ Ｐゴシック" pitchFamily="34" charset="-128"/>
            </a:endParaRPr>
          </a:p>
        </p:txBody>
      </p:sp>
      <p:sp>
        <p:nvSpPr>
          <p:cNvPr id="6149" name="Rectangle 5"/>
          <p:cNvSpPr>
            <a:spLocks noChangeArrowheads="1"/>
          </p:cNvSpPr>
          <p:nvPr/>
        </p:nvSpPr>
        <p:spPr bwMode="auto">
          <a:xfrm>
            <a:off x="0" y="3581400"/>
            <a:ext cx="2971800" cy="923330"/>
          </a:xfrm>
          <a:prstGeom prst="rect">
            <a:avLst/>
          </a:prstGeom>
          <a:noFill/>
          <a:ln w="9525">
            <a:noFill/>
            <a:miter lim="800000"/>
            <a:headEnd/>
            <a:tailEnd/>
          </a:ln>
        </p:spPr>
        <p:txBody>
          <a:bodyPr wrap="square">
            <a:spAutoFit/>
          </a:bodyPr>
          <a:lstStyle/>
          <a:p>
            <a:r>
              <a:rPr lang="en-US" dirty="0">
                <a:solidFill>
                  <a:schemeClr val="accent2"/>
                </a:solidFill>
                <a:hlinkClick r:id="rId4"/>
              </a:rPr>
              <a:t>Burger’s vector</a:t>
            </a:r>
            <a:r>
              <a:rPr lang="en-US" dirty="0">
                <a:solidFill>
                  <a:schemeClr val="accent2"/>
                </a:solidFill>
              </a:rPr>
              <a:t>, </a:t>
            </a:r>
            <a:r>
              <a:rPr lang="en-US" b="1" dirty="0">
                <a:solidFill>
                  <a:schemeClr val="accent2"/>
                </a:solidFill>
              </a:rPr>
              <a:t>b</a:t>
            </a:r>
            <a:r>
              <a:rPr lang="en-US" dirty="0">
                <a:solidFill>
                  <a:schemeClr val="accent2"/>
                </a:solidFill>
              </a:rPr>
              <a:t>:</a:t>
            </a:r>
            <a:r>
              <a:rPr lang="en-US" dirty="0"/>
              <a:t> measure of lattice distortion</a:t>
            </a:r>
          </a:p>
        </p:txBody>
      </p:sp>
      <p:sp>
        <p:nvSpPr>
          <p:cNvPr id="2" name="Rectangle 1"/>
          <p:cNvSpPr/>
          <p:nvPr/>
        </p:nvSpPr>
        <p:spPr>
          <a:xfrm>
            <a:off x="152400" y="5427891"/>
            <a:ext cx="3886200" cy="646331"/>
          </a:xfrm>
          <a:prstGeom prst="rect">
            <a:avLst/>
          </a:prstGeom>
        </p:spPr>
        <p:txBody>
          <a:bodyPr wrap="square">
            <a:spAutoFit/>
          </a:bodyPr>
          <a:lstStyle/>
          <a:p>
            <a:r>
              <a:rPr lang="en-US" dirty="0">
                <a:hlinkClick r:id="rId5"/>
              </a:rPr>
              <a:t>https://www.youtube.com/watch?v=-</a:t>
            </a:r>
            <a:r>
              <a:rPr lang="en-US" dirty="0" smtClean="0">
                <a:hlinkClick r:id="rId5"/>
              </a:rPr>
              <a:t>t6btGjGKYU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animEffect transition="in" filter="fade">
                                      <p:cBhvr>
                                        <p:cTn id="11" dur="2000"/>
                                        <p:tgtEl>
                                          <p:spTgt spid="614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48">
                                            <p:txEl>
                                              <p:pRg st="1" end="1"/>
                                            </p:txEl>
                                          </p:spTgt>
                                        </p:tgtEl>
                                        <p:attrNameLst>
                                          <p:attrName>style.visibility</p:attrName>
                                        </p:attrNameLst>
                                      </p:cBhvr>
                                      <p:to>
                                        <p:strVal val="visible"/>
                                      </p:to>
                                    </p:set>
                                    <p:animEffect transition="in" filter="fade">
                                      <p:cBhvr>
                                        <p:cTn id="14" dur="2000"/>
                                        <p:tgtEl>
                                          <p:spTgt spid="614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614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p:txBody>
          <a:bodyPr/>
          <a:lstStyle/>
          <a:p>
            <a:pPr>
              <a:defRPr/>
            </a:pPr>
            <a:fld id="{26CDCC48-DA2D-44BD-9454-3CBA090D05B7}" type="slidenum">
              <a:rPr lang="en-US">
                <a:latin typeface="Arial" pitchFamily="34" charset="0"/>
              </a:rPr>
              <a:pPr>
                <a:defRPr/>
              </a:pPr>
              <a:t>3</a:t>
            </a:fld>
            <a:endParaRPr lang="en-US">
              <a:latin typeface="Arial" pitchFamily="34" charset="0"/>
            </a:endParaRPr>
          </a:p>
        </p:txBody>
      </p:sp>
      <p:sp>
        <p:nvSpPr>
          <p:cNvPr id="7171" name="Rectangle 3"/>
          <p:cNvSpPr>
            <a:spLocks noGrp="1" noChangeArrowheads="1"/>
          </p:cNvSpPr>
          <p:nvPr>
            <p:ph type="title"/>
          </p:nvPr>
        </p:nvSpPr>
        <p:spPr>
          <a:xfrm>
            <a:off x="381000" y="0"/>
            <a:ext cx="8382000" cy="685800"/>
          </a:xfrm>
        </p:spPr>
        <p:txBody>
          <a:bodyPr/>
          <a:lstStyle/>
          <a:p>
            <a:r>
              <a:rPr lang="en-US" sz="4000" smtClean="0">
                <a:solidFill>
                  <a:srgbClr val="0000FF"/>
                </a:solidFill>
              </a:rPr>
              <a:t>Screw Dislocation</a:t>
            </a:r>
            <a:endParaRPr lang="en-US" sz="4000" smtClean="0">
              <a:ea typeface="ＭＳ Ｐゴシック" pitchFamily="34" charset="-128"/>
            </a:endParaRPr>
          </a:p>
        </p:txBody>
      </p:sp>
      <p:sp>
        <p:nvSpPr>
          <p:cNvPr id="7172" name="Rectangle 4"/>
          <p:cNvSpPr>
            <a:spLocks noGrp="1" noChangeArrowheads="1"/>
          </p:cNvSpPr>
          <p:nvPr>
            <p:ph type="body" sz="half" idx="1"/>
          </p:nvPr>
        </p:nvSpPr>
        <p:spPr/>
        <p:txBody>
          <a:bodyPr/>
          <a:lstStyle/>
          <a:p>
            <a:pPr>
              <a:buFontTx/>
              <a:buNone/>
            </a:pPr>
            <a:r>
              <a:rPr lang="en-US" sz="2400" smtClean="0">
                <a:solidFill>
                  <a:schemeClr val="accent2"/>
                </a:solidFill>
                <a:ea typeface="ＭＳ Ｐゴシック" pitchFamily="34" charset="-128"/>
              </a:rPr>
              <a:t>Screw Dislocation</a:t>
            </a:r>
          </a:p>
        </p:txBody>
      </p:sp>
      <p:sp>
        <p:nvSpPr>
          <p:cNvPr id="7173" name="Rectangle 6"/>
          <p:cNvSpPr>
            <a:spLocks noChangeArrowheads="1"/>
          </p:cNvSpPr>
          <p:nvPr/>
        </p:nvSpPr>
        <p:spPr bwMode="auto">
          <a:xfrm>
            <a:off x="4876800" y="5867400"/>
            <a:ext cx="4079875" cy="830263"/>
          </a:xfrm>
          <a:prstGeom prst="rect">
            <a:avLst/>
          </a:prstGeom>
          <a:noFill/>
          <a:ln w="9525">
            <a:noFill/>
            <a:prstDash val="dash"/>
            <a:miter lim="800000"/>
            <a:headEnd/>
            <a:tailEnd/>
          </a:ln>
        </p:spPr>
        <p:txBody>
          <a:bodyPr wrap="none">
            <a:spAutoFit/>
          </a:bodyPr>
          <a:lstStyle/>
          <a:p>
            <a:r>
              <a:rPr lang="en-US" sz="1200">
                <a:solidFill>
                  <a:srgbClr val="000000"/>
                </a:solidFill>
              </a:rPr>
              <a:t>The screw dislocation in (a) as viewed from above.</a:t>
            </a:r>
          </a:p>
          <a:p>
            <a:r>
              <a:rPr lang="en-US" sz="1200">
                <a:solidFill>
                  <a:srgbClr val="000000"/>
                </a:solidFill>
              </a:rPr>
              <a:t>The dislocation line extends along  line AB. Atom </a:t>
            </a:r>
          </a:p>
          <a:p>
            <a:r>
              <a:rPr lang="en-US" sz="1200">
                <a:solidFill>
                  <a:srgbClr val="000000"/>
                </a:solidFill>
              </a:rPr>
              <a:t>positions above the slip plane are open circles and those </a:t>
            </a:r>
          </a:p>
          <a:p>
            <a:r>
              <a:rPr lang="en-US" sz="1200">
                <a:solidFill>
                  <a:srgbClr val="000000"/>
                </a:solidFill>
              </a:rPr>
              <a:t>Below are solid circles.  </a:t>
            </a:r>
            <a:endParaRPr lang="en-US" sz="1200" i="1">
              <a:solidFill>
                <a:srgbClr val="000000"/>
              </a:solidFill>
            </a:endParaRPr>
          </a:p>
        </p:txBody>
      </p:sp>
      <p:pic>
        <p:nvPicPr>
          <p:cNvPr id="7174" name="Picture 7" descr="Figure 4_4b"/>
          <p:cNvPicPr>
            <a:picLocks noChangeAspect="1" noChangeArrowheads="1"/>
          </p:cNvPicPr>
          <p:nvPr/>
        </p:nvPicPr>
        <p:blipFill>
          <a:blip r:embed="rId3" cstate="print"/>
          <a:srcRect/>
          <a:stretch>
            <a:fillRect/>
          </a:stretch>
        </p:blipFill>
        <p:spPr bwMode="auto">
          <a:xfrm>
            <a:off x="344488" y="1906588"/>
            <a:ext cx="4217987" cy="3962400"/>
          </a:xfrm>
          <a:prstGeom prst="rect">
            <a:avLst/>
          </a:prstGeom>
          <a:noFill/>
          <a:ln w="9525">
            <a:noFill/>
            <a:miter lim="800000"/>
            <a:headEnd/>
            <a:tailEnd/>
          </a:ln>
        </p:spPr>
      </p:pic>
      <p:sp>
        <p:nvSpPr>
          <p:cNvPr id="7175" name="Freeform 16"/>
          <p:cNvSpPr>
            <a:spLocks/>
          </p:cNvSpPr>
          <p:nvPr/>
        </p:nvSpPr>
        <p:spPr bwMode="auto">
          <a:xfrm>
            <a:off x="2247900" y="4548188"/>
            <a:ext cx="71438" cy="42862"/>
          </a:xfrm>
          <a:custGeom>
            <a:avLst/>
            <a:gdLst>
              <a:gd name="T0" fmla="*/ 0 w 45"/>
              <a:gd name="T1" fmla="*/ 2147483647 h 27"/>
              <a:gd name="T2" fmla="*/ 2147483647 w 45"/>
              <a:gd name="T3" fmla="*/ 2147483647 h 27"/>
              <a:gd name="T4" fmla="*/ 2147483647 w 45"/>
              <a:gd name="T5" fmla="*/ 0 h 27"/>
              <a:gd name="T6" fmla="*/ 0 w 45"/>
              <a:gd name="T7" fmla="*/ 2147483647 h 27"/>
              <a:gd name="T8" fmla="*/ 0 60000 65536"/>
              <a:gd name="T9" fmla="*/ 0 60000 65536"/>
              <a:gd name="T10" fmla="*/ 0 60000 65536"/>
              <a:gd name="T11" fmla="*/ 0 60000 65536"/>
              <a:gd name="T12" fmla="*/ 0 w 45"/>
              <a:gd name="T13" fmla="*/ 0 h 27"/>
              <a:gd name="T14" fmla="*/ 45 w 45"/>
              <a:gd name="T15" fmla="*/ 27 h 27"/>
            </a:gdLst>
            <a:ahLst/>
            <a:cxnLst>
              <a:cxn ang="T8">
                <a:pos x="T0" y="T1"/>
              </a:cxn>
              <a:cxn ang="T9">
                <a:pos x="T2" y="T3"/>
              </a:cxn>
              <a:cxn ang="T10">
                <a:pos x="T4" y="T5"/>
              </a:cxn>
              <a:cxn ang="T11">
                <a:pos x="T6" y="T7"/>
              </a:cxn>
            </a:cxnLst>
            <a:rect l="T12" t="T13" r="T14" b="T15"/>
            <a:pathLst>
              <a:path w="45" h="27">
                <a:moveTo>
                  <a:pt x="0" y="15"/>
                </a:moveTo>
                <a:lnTo>
                  <a:pt x="33" y="27"/>
                </a:lnTo>
                <a:lnTo>
                  <a:pt x="45" y="0"/>
                </a:lnTo>
                <a:lnTo>
                  <a:pt x="0" y="15"/>
                </a:lnTo>
                <a:close/>
              </a:path>
            </a:pathLst>
          </a:custGeom>
          <a:solidFill>
            <a:srgbClr val="FF0066"/>
          </a:solidFill>
          <a:ln w="9525">
            <a:solidFill>
              <a:srgbClr val="FF0066"/>
            </a:solidFill>
            <a:prstDash val="dash"/>
            <a:round/>
            <a:headEnd/>
            <a:tailEnd/>
          </a:ln>
        </p:spPr>
        <p:txBody>
          <a:bodyPr/>
          <a:lstStyle/>
          <a:p>
            <a:endParaRPr lang="en-US"/>
          </a:p>
        </p:txBody>
      </p:sp>
      <p:sp>
        <p:nvSpPr>
          <p:cNvPr id="7176" name="Line 17"/>
          <p:cNvSpPr>
            <a:spLocks noChangeShapeType="1"/>
          </p:cNvSpPr>
          <p:nvPr/>
        </p:nvSpPr>
        <p:spPr bwMode="auto">
          <a:xfrm flipV="1">
            <a:off x="2209800" y="4552950"/>
            <a:ext cx="104775" cy="61913"/>
          </a:xfrm>
          <a:prstGeom prst="line">
            <a:avLst/>
          </a:prstGeom>
          <a:noFill/>
          <a:ln w="9525">
            <a:solidFill>
              <a:srgbClr val="FF0066"/>
            </a:solidFill>
            <a:round/>
            <a:headEnd/>
            <a:tailEnd/>
          </a:ln>
        </p:spPr>
        <p:txBody>
          <a:bodyPr/>
          <a:lstStyle/>
          <a:p>
            <a:endParaRPr lang="en-US"/>
          </a:p>
        </p:txBody>
      </p:sp>
      <p:sp>
        <p:nvSpPr>
          <p:cNvPr id="7177" name="Rectangle 20"/>
          <p:cNvSpPr>
            <a:spLocks noChangeArrowheads="1"/>
          </p:cNvSpPr>
          <p:nvPr/>
        </p:nvSpPr>
        <p:spPr bwMode="auto">
          <a:xfrm>
            <a:off x="876300" y="5391150"/>
            <a:ext cx="657225" cy="114300"/>
          </a:xfrm>
          <a:prstGeom prst="rect">
            <a:avLst/>
          </a:prstGeom>
          <a:solidFill>
            <a:schemeClr val="bg1"/>
          </a:solidFill>
          <a:ln w="9525">
            <a:noFill/>
            <a:prstDash val="dash"/>
            <a:miter lim="800000"/>
            <a:headEnd/>
            <a:tailEnd/>
          </a:ln>
        </p:spPr>
        <p:txBody>
          <a:bodyPr wrap="none" anchor="ctr"/>
          <a:lstStyle/>
          <a:p>
            <a:endParaRPr lang="en-US"/>
          </a:p>
        </p:txBody>
      </p:sp>
      <p:sp>
        <p:nvSpPr>
          <p:cNvPr id="7178" name="Text Box 19"/>
          <p:cNvSpPr txBox="1">
            <a:spLocks noChangeArrowheads="1"/>
          </p:cNvSpPr>
          <p:nvPr/>
        </p:nvSpPr>
        <p:spPr bwMode="auto">
          <a:xfrm>
            <a:off x="731838" y="5532438"/>
            <a:ext cx="1358900" cy="274637"/>
          </a:xfrm>
          <a:prstGeom prst="rect">
            <a:avLst/>
          </a:prstGeom>
          <a:noFill/>
          <a:ln w="9525">
            <a:noFill/>
            <a:prstDash val="dash"/>
            <a:miter lim="800000"/>
            <a:headEnd/>
            <a:tailEnd/>
          </a:ln>
        </p:spPr>
        <p:txBody>
          <a:bodyPr>
            <a:spAutoFit/>
          </a:bodyPr>
          <a:lstStyle/>
          <a:p>
            <a:pPr>
              <a:spcBef>
                <a:spcPct val="50000"/>
              </a:spcBef>
            </a:pPr>
            <a:r>
              <a:rPr lang="en-US" sz="1200"/>
              <a:t>Burgers vector </a:t>
            </a:r>
            <a:r>
              <a:rPr lang="en-US" sz="1200">
                <a:solidFill>
                  <a:srgbClr val="FF0066"/>
                </a:solidFill>
              </a:rPr>
              <a:t>b</a:t>
            </a:r>
          </a:p>
        </p:txBody>
      </p:sp>
      <p:sp>
        <p:nvSpPr>
          <p:cNvPr id="7179" name="Rectangle 22"/>
          <p:cNvSpPr>
            <a:spLocks noChangeArrowheads="1"/>
          </p:cNvSpPr>
          <p:nvPr/>
        </p:nvSpPr>
        <p:spPr bwMode="auto">
          <a:xfrm>
            <a:off x="309563" y="5110163"/>
            <a:ext cx="495300" cy="271462"/>
          </a:xfrm>
          <a:prstGeom prst="rect">
            <a:avLst/>
          </a:prstGeom>
          <a:solidFill>
            <a:schemeClr val="bg1"/>
          </a:solidFill>
          <a:ln w="9525">
            <a:noFill/>
            <a:prstDash val="dash"/>
            <a:miter lim="800000"/>
            <a:headEnd/>
            <a:tailEnd/>
          </a:ln>
        </p:spPr>
        <p:txBody>
          <a:bodyPr wrap="none" anchor="ctr"/>
          <a:lstStyle/>
          <a:p>
            <a:endParaRPr lang="en-US"/>
          </a:p>
        </p:txBody>
      </p:sp>
      <p:sp>
        <p:nvSpPr>
          <p:cNvPr id="7180" name="Text Box 21"/>
          <p:cNvSpPr txBox="1">
            <a:spLocks noChangeArrowheads="1"/>
          </p:cNvSpPr>
          <p:nvPr/>
        </p:nvSpPr>
        <p:spPr bwMode="auto">
          <a:xfrm>
            <a:off x="-1588" y="5121275"/>
            <a:ext cx="930276" cy="457200"/>
          </a:xfrm>
          <a:prstGeom prst="rect">
            <a:avLst/>
          </a:prstGeom>
          <a:noFill/>
          <a:ln w="9525">
            <a:noFill/>
            <a:prstDash val="dash"/>
            <a:miter lim="800000"/>
            <a:headEnd/>
            <a:tailEnd/>
          </a:ln>
        </p:spPr>
        <p:txBody>
          <a:bodyPr wrap="none">
            <a:spAutoFit/>
          </a:bodyPr>
          <a:lstStyle/>
          <a:p>
            <a:pPr algn="ctr"/>
            <a:r>
              <a:rPr lang="en-US" sz="1200"/>
              <a:t>Dislocation</a:t>
            </a:r>
          </a:p>
          <a:p>
            <a:pPr algn="ctr"/>
            <a:r>
              <a:rPr lang="en-US" sz="1200"/>
              <a:t>line</a:t>
            </a:r>
          </a:p>
        </p:txBody>
      </p:sp>
      <p:sp>
        <p:nvSpPr>
          <p:cNvPr id="7181" name="Line 23"/>
          <p:cNvSpPr>
            <a:spLocks noChangeShapeType="1"/>
          </p:cNvSpPr>
          <p:nvPr/>
        </p:nvSpPr>
        <p:spPr bwMode="auto">
          <a:xfrm flipV="1">
            <a:off x="719138" y="2843213"/>
            <a:ext cx="0" cy="1957387"/>
          </a:xfrm>
          <a:prstGeom prst="line">
            <a:avLst/>
          </a:prstGeom>
          <a:noFill/>
          <a:ln w="9525">
            <a:solidFill>
              <a:schemeClr val="tx1"/>
            </a:solidFill>
            <a:round/>
            <a:headEnd/>
            <a:tailEnd/>
          </a:ln>
        </p:spPr>
        <p:txBody>
          <a:bodyPr/>
          <a:lstStyle/>
          <a:p>
            <a:endParaRPr lang="en-US"/>
          </a:p>
        </p:txBody>
      </p:sp>
      <p:sp>
        <p:nvSpPr>
          <p:cNvPr id="7182" name="Line 24"/>
          <p:cNvSpPr>
            <a:spLocks noChangeShapeType="1"/>
          </p:cNvSpPr>
          <p:nvPr/>
        </p:nvSpPr>
        <p:spPr bwMode="auto">
          <a:xfrm>
            <a:off x="2562225" y="3676650"/>
            <a:ext cx="0" cy="1957388"/>
          </a:xfrm>
          <a:prstGeom prst="line">
            <a:avLst/>
          </a:prstGeom>
          <a:noFill/>
          <a:ln w="9525">
            <a:solidFill>
              <a:schemeClr val="tx1"/>
            </a:solidFill>
            <a:round/>
            <a:headEnd/>
            <a:tailEnd/>
          </a:ln>
        </p:spPr>
        <p:txBody>
          <a:bodyPr/>
          <a:lstStyle/>
          <a:p>
            <a:endParaRPr lang="en-US"/>
          </a:p>
        </p:txBody>
      </p:sp>
      <p:sp>
        <p:nvSpPr>
          <p:cNvPr id="7183" name="Line 25"/>
          <p:cNvSpPr>
            <a:spLocks noChangeShapeType="1"/>
          </p:cNvSpPr>
          <p:nvPr/>
        </p:nvSpPr>
        <p:spPr bwMode="auto">
          <a:xfrm flipH="1">
            <a:off x="2562225" y="2733675"/>
            <a:ext cx="1924050" cy="947738"/>
          </a:xfrm>
          <a:prstGeom prst="line">
            <a:avLst/>
          </a:prstGeom>
          <a:noFill/>
          <a:ln w="9525">
            <a:solidFill>
              <a:schemeClr val="tx1"/>
            </a:solidFill>
            <a:round/>
            <a:headEnd/>
            <a:tailEnd/>
          </a:ln>
        </p:spPr>
        <p:txBody>
          <a:bodyPr/>
          <a:lstStyle/>
          <a:p>
            <a:endParaRPr lang="en-US"/>
          </a:p>
        </p:txBody>
      </p:sp>
      <p:sp>
        <p:nvSpPr>
          <p:cNvPr id="7184" name="Line 26"/>
          <p:cNvSpPr>
            <a:spLocks noChangeShapeType="1"/>
          </p:cNvSpPr>
          <p:nvPr/>
        </p:nvSpPr>
        <p:spPr bwMode="auto">
          <a:xfrm flipH="1" flipV="1">
            <a:off x="1971675" y="3390900"/>
            <a:ext cx="590550" cy="285750"/>
          </a:xfrm>
          <a:prstGeom prst="line">
            <a:avLst/>
          </a:prstGeom>
          <a:noFill/>
          <a:ln w="9525">
            <a:solidFill>
              <a:schemeClr val="tx1"/>
            </a:solidFill>
            <a:round/>
            <a:headEnd/>
            <a:tailEnd/>
          </a:ln>
        </p:spPr>
        <p:txBody>
          <a:bodyPr/>
          <a:lstStyle/>
          <a:p>
            <a:endParaRPr lang="en-US"/>
          </a:p>
        </p:txBody>
      </p:sp>
      <p:sp>
        <p:nvSpPr>
          <p:cNvPr id="7185" name="Line 27"/>
          <p:cNvSpPr>
            <a:spLocks noChangeShapeType="1"/>
          </p:cNvSpPr>
          <p:nvPr/>
        </p:nvSpPr>
        <p:spPr bwMode="auto">
          <a:xfrm flipH="1" flipV="1">
            <a:off x="728663" y="2847975"/>
            <a:ext cx="738187" cy="357188"/>
          </a:xfrm>
          <a:prstGeom prst="line">
            <a:avLst/>
          </a:prstGeom>
          <a:noFill/>
          <a:ln w="9525">
            <a:solidFill>
              <a:schemeClr val="tx1"/>
            </a:solidFill>
            <a:round/>
            <a:headEnd/>
            <a:tailEnd/>
          </a:ln>
        </p:spPr>
        <p:txBody>
          <a:bodyPr/>
          <a:lstStyle/>
          <a:p>
            <a:endParaRPr lang="en-US"/>
          </a:p>
        </p:txBody>
      </p:sp>
      <p:sp>
        <p:nvSpPr>
          <p:cNvPr id="7186" name="Line 28"/>
          <p:cNvSpPr>
            <a:spLocks noChangeShapeType="1"/>
          </p:cNvSpPr>
          <p:nvPr/>
        </p:nvSpPr>
        <p:spPr bwMode="auto">
          <a:xfrm>
            <a:off x="1462088" y="3200400"/>
            <a:ext cx="514350" cy="195263"/>
          </a:xfrm>
          <a:prstGeom prst="line">
            <a:avLst/>
          </a:prstGeom>
          <a:noFill/>
          <a:ln w="9525">
            <a:solidFill>
              <a:schemeClr val="tx1"/>
            </a:solidFill>
            <a:round/>
            <a:headEnd/>
            <a:tailEnd/>
          </a:ln>
        </p:spPr>
        <p:txBody>
          <a:bodyPr/>
          <a:lstStyle/>
          <a:p>
            <a:endParaRPr lang="en-US"/>
          </a:p>
        </p:txBody>
      </p:sp>
      <p:sp>
        <p:nvSpPr>
          <p:cNvPr id="7187" name="Line 29"/>
          <p:cNvSpPr>
            <a:spLocks noChangeShapeType="1"/>
          </p:cNvSpPr>
          <p:nvPr/>
        </p:nvSpPr>
        <p:spPr bwMode="auto">
          <a:xfrm flipV="1">
            <a:off x="719138" y="1909763"/>
            <a:ext cx="1938337" cy="938212"/>
          </a:xfrm>
          <a:prstGeom prst="line">
            <a:avLst/>
          </a:prstGeom>
          <a:noFill/>
          <a:ln w="9525">
            <a:solidFill>
              <a:schemeClr val="tx1"/>
            </a:solidFill>
            <a:round/>
            <a:headEnd/>
            <a:tailEnd/>
          </a:ln>
        </p:spPr>
        <p:txBody>
          <a:bodyPr/>
          <a:lstStyle/>
          <a:p>
            <a:endParaRPr lang="en-US"/>
          </a:p>
        </p:txBody>
      </p:sp>
      <p:sp>
        <p:nvSpPr>
          <p:cNvPr id="7188" name="Rectangle 33"/>
          <p:cNvSpPr>
            <a:spLocks noChangeArrowheads="1"/>
          </p:cNvSpPr>
          <p:nvPr/>
        </p:nvSpPr>
        <p:spPr bwMode="auto">
          <a:xfrm>
            <a:off x="466725" y="4781550"/>
            <a:ext cx="104775" cy="88900"/>
          </a:xfrm>
          <a:prstGeom prst="rect">
            <a:avLst/>
          </a:prstGeom>
          <a:solidFill>
            <a:schemeClr val="bg1"/>
          </a:solidFill>
          <a:ln w="9525">
            <a:noFill/>
            <a:prstDash val="dash"/>
            <a:miter lim="800000"/>
            <a:headEnd/>
            <a:tailEnd/>
          </a:ln>
        </p:spPr>
        <p:txBody>
          <a:bodyPr wrap="none" anchor="ctr"/>
          <a:lstStyle/>
          <a:p>
            <a:endParaRPr lang="en-US"/>
          </a:p>
        </p:txBody>
      </p:sp>
      <p:sp>
        <p:nvSpPr>
          <p:cNvPr id="7189" name="Oval 31"/>
          <p:cNvSpPr>
            <a:spLocks noChangeArrowheads="1"/>
          </p:cNvSpPr>
          <p:nvPr/>
        </p:nvSpPr>
        <p:spPr bwMode="auto">
          <a:xfrm rot="2563088">
            <a:off x="388938" y="4848225"/>
            <a:ext cx="277812" cy="239713"/>
          </a:xfrm>
          <a:prstGeom prst="ellipse">
            <a:avLst/>
          </a:prstGeom>
          <a:noFill/>
          <a:ln w="9525">
            <a:solidFill>
              <a:srgbClr val="FF0066"/>
            </a:solidFill>
            <a:round/>
            <a:headEnd/>
            <a:tailEnd/>
          </a:ln>
        </p:spPr>
        <p:txBody>
          <a:bodyPr wrap="none" anchor="ctr"/>
          <a:lstStyle/>
          <a:p>
            <a:endParaRPr lang="en-US"/>
          </a:p>
        </p:txBody>
      </p:sp>
      <p:sp>
        <p:nvSpPr>
          <p:cNvPr id="7190" name="Rectangle 32"/>
          <p:cNvSpPr>
            <a:spLocks noChangeArrowheads="1"/>
          </p:cNvSpPr>
          <p:nvPr/>
        </p:nvSpPr>
        <p:spPr bwMode="auto">
          <a:xfrm rot="3514590">
            <a:off x="546894" y="4844257"/>
            <a:ext cx="142875" cy="109537"/>
          </a:xfrm>
          <a:prstGeom prst="rect">
            <a:avLst/>
          </a:prstGeom>
          <a:solidFill>
            <a:schemeClr val="bg1"/>
          </a:solidFill>
          <a:ln w="9525">
            <a:noFill/>
            <a:prstDash val="dash"/>
            <a:miter lim="800000"/>
            <a:headEnd/>
            <a:tailEnd/>
          </a:ln>
        </p:spPr>
        <p:txBody>
          <a:bodyPr wrap="none" anchor="ctr"/>
          <a:lstStyle/>
          <a:p>
            <a:endParaRPr lang="en-US"/>
          </a:p>
        </p:txBody>
      </p:sp>
      <p:sp>
        <p:nvSpPr>
          <p:cNvPr id="7191" name="Line 30"/>
          <p:cNvSpPr>
            <a:spLocks noChangeShapeType="1"/>
          </p:cNvSpPr>
          <p:nvPr/>
        </p:nvSpPr>
        <p:spPr bwMode="auto">
          <a:xfrm flipV="1">
            <a:off x="528638" y="4381500"/>
            <a:ext cx="1104900" cy="576263"/>
          </a:xfrm>
          <a:prstGeom prst="line">
            <a:avLst/>
          </a:prstGeom>
          <a:noFill/>
          <a:ln w="9525">
            <a:solidFill>
              <a:srgbClr val="FF0066"/>
            </a:solidFill>
            <a:round/>
            <a:headEnd/>
            <a:tailEnd/>
          </a:ln>
        </p:spPr>
        <p:txBody>
          <a:bodyPr/>
          <a:lstStyle/>
          <a:p>
            <a:endParaRPr lang="en-US"/>
          </a:p>
        </p:txBody>
      </p:sp>
      <p:grpSp>
        <p:nvGrpSpPr>
          <p:cNvPr id="7192" name="Group 36"/>
          <p:cNvGrpSpPr>
            <a:grpSpLocks/>
          </p:cNvGrpSpPr>
          <p:nvPr/>
        </p:nvGrpSpPr>
        <p:grpSpPr bwMode="auto">
          <a:xfrm>
            <a:off x="519113" y="4819650"/>
            <a:ext cx="52387" cy="33338"/>
            <a:chOff x="327" y="3036"/>
            <a:chExt cx="33" cy="21"/>
          </a:xfrm>
        </p:grpSpPr>
        <p:sp>
          <p:nvSpPr>
            <p:cNvPr id="7217" name="Line 34"/>
            <p:cNvSpPr>
              <a:spLocks noChangeShapeType="1"/>
            </p:cNvSpPr>
            <p:nvPr/>
          </p:nvSpPr>
          <p:spPr bwMode="auto">
            <a:xfrm>
              <a:off x="345" y="3036"/>
              <a:ext cx="12" cy="21"/>
            </a:xfrm>
            <a:prstGeom prst="line">
              <a:avLst/>
            </a:prstGeom>
            <a:noFill/>
            <a:ln w="9525">
              <a:solidFill>
                <a:srgbClr val="FF0066"/>
              </a:solidFill>
              <a:round/>
              <a:headEnd/>
              <a:tailEnd/>
            </a:ln>
          </p:spPr>
          <p:txBody>
            <a:bodyPr/>
            <a:lstStyle/>
            <a:p>
              <a:endParaRPr lang="en-US"/>
            </a:p>
          </p:txBody>
        </p:sp>
        <p:sp>
          <p:nvSpPr>
            <p:cNvPr id="7218" name="Line 35"/>
            <p:cNvSpPr>
              <a:spLocks noChangeShapeType="1"/>
            </p:cNvSpPr>
            <p:nvPr/>
          </p:nvSpPr>
          <p:spPr bwMode="auto">
            <a:xfrm>
              <a:off x="327" y="3057"/>
              <a:ext cx="33" cy="0"/>
            </a:xfrm>
            <a:prstGeom prst="line">
              <a:avLst/>
            </a:prstGeom>
            <a:noFill/>
            <a:ln w="9525">
              <a:solidFill>
                <a:srgbClr val="FF0066"/>
              </a:solidFill>
              <a:round/>
              <a:headEnd/>
              <a:tailEnd/>
            </a:ln>
          </p:spPr>
          <p:txBody>
            <a:bodyPr/>
            <a:lstStyle/>
            <a:p>
              <a:endParaRPr lang="en-US"/>
            </a:p>
          </p:txBody>
        </p:sp>
      </p:grpSp>
      <p:pic>
        <p:nvPicPr>
          <p:cNvPr id="7193" name="Picture 37"/>
          <p:cNvPicPr>
            <a:picLocks noChangeAspect="1" noChangeArrowheads="1"/>
          </p:cNvPicPr>
          <p:nvPr/>
        </p:nvPicPr>
        <p:blipFill>
          <a:blip r:embed="rId4" cstate="print"/>
          <a:srcRect/>
          <a:stretch>
            <a:fillRect/>
          </a:stretch>
        </p:blipFill>
        <p:spPr bwMode="auto">
          <a:xfrm>
            <a:off x="5051425" y="2478088"/>
            <a:ext cx="3571875" cy="3198812"/>
          </a:xfrm>
          <a:prstGeom prst="rect">
            <a:avLst/>
          </a:prstGeom>
          <a:noFill/>
          <a:ln w="9525">
            <a:noFill/>
            <a:prstDash val="dash"/>
            <a:miter lim="800000"/>
            <a:headEnd/>
            <a:tailEnd/>
          </a:ln>
        </p:spPr>
      </p:pic>
      <p:sp>
        <p:nvSpPr>
          <p:cNvPr id="7194" name="Rectangle 38"/>
          <p:cNvSpPr>
            <a:spLocks noChangeArrowheads="1"/>
          </p:cNvSpPr>
          <p:nvPr/>
        </p:nvSpPr>
        <p:spPr bwMode="auto">
          <a:xfrm>
            <a:off x="4727575" y="5016500"/>
            <a:ext cx="268288" cy="274638"/>
          </a:xfrm>
          <a:prstGeom prst="rect">
            <a:avLst/>
          </a:prstGeom>
          <a:noFill/>
          <a:ln w="9525">
            <a:noFill/>
            <a:prstDash val="dash"/>
            <a:miter lim="800000"/>
            <a:headEnd/>
            <a:tailEnd/>
          </a:ln>
        </p:spPr>
        <p:txBody>
          <a:bodyPr wrap="none">
            <a:spAutoFit/>
          </a:bodyPr>
          <a:lstStyle/>
          <a:p>
            <a:r>
              <a:rPr lang="en-US" sz="1200">
                <a:solidFill>
                  <a:srgbClr val="FF0066"/>
                </a:solidFill>
              </a:rPr>
              <a:t>b</a:t>
            </a:r>
          </a:p>
        </p:txBody>
      </p:sp>
      <p:sp>
        <p:nvSpPr>
          <p:cNvPr id="7195" name="Line 39"/>
          <p:cNvSpPr>
            <a:spLocks noChangeShapeType="1"/>
          </p:cNvSpPr>
          <p:nvPr/>
        </p:nvSpPr>
        <p:spPr bwMode="auto">
          <a:xfrm>
            <a:off x="5129213" y="5153025"/>
            <a:ext cx="214312" cy="0"/>
          </a:xfrm>
          <a:prstGeom prst="line">
            <a:avLst/>
          </a:prstGeom>
          <a:noFill/>
          <a:ln w="9525">
            <a:solidFill>
              <a:srgbClr val="FF0066"/>
            </a:solidFill>
            <a:round/>
            <a:headEnd/>
            <a:tailEnd type="triangle" w="med" len="med"/>
          </a:ln>
        </p:spPr>
        <p:txBody>
          <a:bodyPr/>
          <a:lstStyle/>
          <a:p>
            <a:endParaRPr lang="en-US"/>
          </a:p>
        </p:txBody>
      </p:sp>
      <p:sp>
        <p:nvSpPr>
          <p:cNvPr id="7196" name="Line 40"/>
          <p:cNvSpPr>
            <a:spLocks noChangeShapeType="1"/>
          </p:cNvSpPr>
          <p:nvPr/>
        </p:nvSpPr>
        <p:spPr bwMode="auto">
          <a:xfrm flipV="1">
            <a:off x="5238750" y="3228975"/>
            <a:ext cx="0" cy="171450"/>
          </a:xfrm>
          <a:prstGeom prst="line">
            <a:avLst/>
          </a:prstGeom>
          <a:noFill/>
          <a:ln w="9525">
            <a:solidFill>
              <a:schemeClr val="tx1"/>
            </a:solidFill>
            <a:round/>
            <a:headEnd/>
            <a:tailEnd/>
          </a:ln>
        </p:spPr>
        <p:txBody>
          <a:bodyPr/>
          <a:lstStyle/>
          <a:p>
            <a:endParaRPr lang="en-US"/>
          </a:p>
        </p:txBody>
      </p:sp>
      <p:sp>
        <p:nvSpPr>
          <p:cNvPr id="7197" name="Line 41"/>
          <p:cNvSpPr>
            <a:spLocks noChangeShapeType="1"/>
          </p:cNvSpPr>
          <p:nvPr/>
        </p:nvSpPr>
        <p:spPr bwMode="auto">
          <a:xfrm flipV="1">
            <a:off x="5238750" y="2995613"/>
            <a:ext cx="0" cy="171450"/>
          </a:xfrm>
          <a:prstGeom prst="line">
            <a:avLst/>
          </a:prstGeom>
          <a:noFill/>
          <a:ln w="9525">
            <a:solidFill>
              <a:schemeClr val="tx1"/>
            </a:solidFill>
            <a:round/>
            <a:headEnd/>
            <a:tailEnd/>
          </a:ln>
        </p:spPr>
        <p:txBody>
          <a:bodyPr/>
          <a:lstStyle/>
          <a:p>
            <a:endParaRPr lang="en-US"/>
          </a:p>
        </p:txBody>
      </p:sp>
      <p:sp>
        <p:nvSpPr>
          <p:cNvPr id="7198" name="Line 42"/>
          <p:cNvSpPr>
            <a:spLocks noChangeShapeType="1"/>
          </p:cNvSpPr>
          <p:nvPr/>
        </p:nvSpPr>
        <p:spPr bwMode="auto">
          <a:xfrm flipV="1">
            <a:off x="5238750" y="2767013"/>
            <a:ext cx="0" cy="171450"/>
          </a:xfrm>
          <a:prstGeom prst="line">
            <a:avLst/>
          </a:prstGeom>
          <a:noFill/>
          <a:ln w="9525">
            <a:solidFill>
              <a:schemeClr val="tx1"/>
            </a:solidFill>
            <a:round/>
            <a:headEnd/>
            <a:tailEnd/>
          </a:ln>
        </p:spPr>
        <p:txBody>
          <a:bodyPr/>
          <a:lstStyle/>
          <a:p>
            <a:endParaRPr lang="en-US"/>
          </a:p>
        </p:txBody>
      </p:sp>
      <p:sp>
        <p:nvSpPr>
          <p:cNvPr id="7199" name="Line 43"/>
          <p:cNvSpPr>
            <a:spLocks noChangeShapeType="1"/>
          </p:cNvSpPr>
          <p:nvPr/>
        </p:nvSpPr>
        <p:spPr bwMode="auto">
          <a:xfrm flipV="1">
            <a:off x="5238750" y="2533650"/>
            <a:ext cx="0" cy="171450"/>
          </a:xfrm>
          <a:prstGeom prst="line">
            <a:avLst/>
          </a:prstGeom>
          <a:noFill/>
          <a:ln w="9525">
            <a:solidFill>
              <a:schemeClr val="tx1"/>
            </a:solidFill>
            <a:round/>
            <a:headEnd/>
            <a:tailEnd/>
          </a:ln>
        </p:spPr>
        <p:txBody>
          <a:bodyPr/>
          <a:lstStyle/>
          <a:p>
            <a:endParaRPr lang="en-US"/>
          </a:p>
        </p:txBody>
      </p:sp>
      <p:sp>
        <p:nvSpPr>
          <p:cNvPr id="7200" name="Line 44"/>
          <p:cNvSpPr>
            <a:spLocks noChangeShapeType="1"/>
          </p:cNvSpPr>
          <p:nvPr/>
        </p:nvSpPr>
        <p:spPr bwMode="auto">
          <a:xfrm>
            <a:off x="5272088" y="2509838"/>
            <a:ext cx="161925" cy="0"/>
          </a:xfrm>
          <a:prstGeom prst="line">
            <a:avLst/>
          </a:prstGeom>
          <a:noFill/>
          <a:ln w="9525">
            <a:solidFill>
              <a:schemeClr val="tx1"/>
            </a:solidFill>
            <a:round/>
            <a:headEnd/>
            <a:tailEnd/>
          </a:ln>
        </p:spPr>
        <p:txBody>
          <a:bodyPr/>
          <a:lstStyle/>
          <a:p>
            <a:endParaRPr lang="en-US"/>
          </a:p>
        </p:txBody>
      </p:sp>
      <p:sp>
        <p:nvSpPr>
          <p:cNvPr id="7201" name="Line 45"/>
          <p:cNvSpPr>
            <a:spLocks noChangeShapeType="1"/>
          </p:cNvSpPr>
          <p:nvPr/>
        </p:nvSpPr>
        <p:spPr bwMode="auto">
          <a:xfrm>
            <a:off x="5497513" y="2509838"/>
            <a:ext cx="161925" cy="0"/>
          </a:xfrm>
          <a:prstGeom prst="line">
            <a:avLst/>
          </a:prstGeom>
          <a:noFill/>
          <a:ln w="9525">
            <a:solidFill>
              <a:schemeClr val="tx1"/>
            </a:solidFill>
            <a:round/>
            <a:headEnd/>
            <a:tailEnd/>
          </a:ln>
        </p:spPr>
        <p:txBody>
          <a:bodyPr/>
          <a:lstStyle/>
          <a:p>
            <a:endParaRPr lang="en-US"/>
          </a:p>
        </p:txBody>
      </p:sp>
      <p:sp>
        <p:nvSpPr>
          <p:cNvPr id="7202" name="Line 46"/>
          <p:cNvSpPr>
            <a:spLocks noChangeShapeType="1"/>
          </p:cNvSpPr>
          <p:nvPr/>
        </p:nvSpPr>
        <p:spPr bwMode="auto">
          <a:xfrm>
            <a:off x="5724525" y="2509838"/>
            <a:ext cx="161925" cy="0"/>
          </a:xfrm>
          <a:prstGeom prst="line">
            <a:avLst/>
          </a:prstGeom>
          <a:noFill/>
          <a:ln w="9525">
            <a:solidFill>
              <a:schemeClr val="tx1"/>
            </a:solidFill>
            <a:round/>
            <a:headEnd/>
            <a:tailEnd/>
          </a:ln>
        </p:spPr>
        <p:txBody>
          <a:bodyPr/>
          <a:lstStyle/>
          <a:p>
            <a:endParaRPr lang="en-US"/>
          </a:p>
        </p:txBody>
      </p:sp>
      <p:sp>
        <p:nvSpPr>
          <p:cNvPr id="7203" name="Line 47"/>
          <p:cNvSpPr>
            <a:spLocks noChangeShapeType="1"/>
          </p:cNvSpPr>
          <p:nvPr/>
        </p:nvSpPr>
        <p:spPr bwMode="auto">
          <a:xfrm>
            <a:off x="5949950" y="2509838"/>
            <a:ext cx="161925" cy="0"/>
          </a:xfrm>
          <a:prstGeom prst="line">
            <a:avLst/>
          </a:prstGeom>
          <a:noFill/>
          <a:ln w="9525">
            <a:solidFill>
              <a:schemeClr val="tx1"/>
            </a:solidFill>
            <a:round/>
            <a:headEnd/>
            <a:tailEnd/>
          </a:ln>
        </p:spPr>
        <p:txBody>
          <a:bodyPr/>
          <a:lstStyle/>
          <a:p>
            <a:endParaRPr lang="en-US"/>
          </a:p>
        </p:txBody>
      </p:sp>
      <p:sp>
        <p:nvSpPr>
          <p:cNvPr id="7204" name="Line 48"/>
          <p:cNvSpPr>
            <a:spLocks noChangeShapeType="1"/>
          </p:cNvSpPr>
          <p:nvPr/>
        </p:nvSpPr>
        <p:spPr bwMode="auto">
          <a:xfrm>
            <a:off x="6176963" y="2509838"/>
            <a:ext cx="161925" cy="0"/>
          </a:xfrm>
          <a:prstGeom prst="line">
            <a:avLst/>
          </a:prstGeom>
          <a:noFill/>
          <a:ln w="9525">
            <a:solidFill>
              <a:schemeClr val="tx1"/>
            </a:solidFill>
            <a:round/>
            <a:headEnd/>
            <a:tailEnd/>
          </a:ln>
        </p:spPr>
        <p:txBody>
          <a:bodyPr/>
          <a:lstStyle/>
          <a:p>
            <a:endParaRPr lang="en-US"/>
          </a:p>
        </p:txBody>
      </p:sp>
      <p:sp>
        <p:nvSpPr>
          <p:cNvPr id="7205" name="Line 49"/>
          <p:cNvSpPr>
            <a:spLocks noChangeShapeType="1"/>
          </p:cNvSpPr>
          <p:nvPr/>
        </p:nvSpPr>
        <p:spPr bwMode="auto">
          <a:xfrm>
            <a:off x="6403975" y="2509838"/>
            <a:ext cx="161925" cy="0"/>
          </a:xfrm>
          <a:prstGeom prst="line">
            <a:avLst/>
          </a:prstGeom>
          <a:noFill/>
          <a:ln w="9525">
            <a:solidFill>
              <a:schemeClr val="tx1"/>
            </a:solidFill>
            <a:round/>
            <a:headEnd/>
            <a:tailEnd/>
          </a:ln>
        </p:spPr>
        <p:txBody>
          <a:bodyPr/>
          <a:lstStyle/>
          <a:p>
            <a:endParaRPr lang="en-US"/>
          </a:p>
        </p:txBody>
      </p:sp>
      <p:sp>
        <p:nvSpPr>
          <p:cNvPr id="7206" name="Line 50"/>
          <p:cNvSpPr>
            <a:spLocks noChangeShapeType="1"/>
          </p:cNvSpPr>
          <p:nvPr/>
        </p:nvSpPr>
        <p:spPr bwMode="auto">
          <a:xfrm>
            <a:off x="6629400" y="2509838"/>
            <a:ext cx="161925" cy="0"/>
          </a:xfrm>
          <a:prstGeom prst="line">
            <a:avLst/>
          </a:prstGeom>
          <a:noFill/>
          <a:ln w="9525">
            <a:solidFill>
              <a:schemeClr val="tx1"/>
            </a:solidFill>
            <a:round/>
            <a:headEnd/>
            <a:tailEnd/>
          </a:ln>
        </p:spPr>
        <p:txBody>
          <a:bodyPr/>
          <a:lstStyle/>
          <a:p>
            <a:endParaRPr lang="en-US"/>
          </a:p>
        </p:txBody>
      </p:sp>
      <p:sp>
        <p:nvSpPr>
          <p:cNvPr id="7207" name="Line 51"/>
          <p:cNvSpPr>
            <a:spLocks noChangeShapeType="1"/>
          </p:cNvSpPr>
          <p:nvPr/>
        </p:nvSpPr>
        <p:spPr bwMode="auto">
          <a:xfrm>
            <a:off x="6856413" y="2509838"/>
            <a:ext cx="161925" cy="0"/>
          </a:xfrm>
          <a:prstGeom prst="line">
            <a:avLst/>
          </a:prstGeom>
          <a:noFill/>
          <a:ln w="9525">
            <a:solidFill>
              <a:schemeClr val="tx1"/>
            </a:solidFill>
            <a:round/>
            <a:headEnd/>
            <a:tailEnd/>
          </a:ln>
        </p:spPr>
        <p:txBody>
          <a:bodyPr/>
          <a:lstStyle/>
          <a:p>
            <a:endParaRPr lang="en-US"/>
          </a:p>
        </p:txBody>
      </p:sp>
      <p:sp>
        <p:nvSpPr>
          <p:cNvPr id="7208" name="Line 52"/>
          <p:cNvSpPr>
            <a:spLocks noChangeShapeType="1"/>
          </p:cNvSpPr>
          <p:nvPr/>
        </p:nvSpPr>
        <p:spPr bwMode="auto">
          <a:xfrm>
            <a:off x="7081838" y="2509838"/>
            <a:ext cx="161925" cy="0"/>
          </a:xfrm>
          <a:prstGeom prst="line">
            <a:avLst/>
          </a:prstGeom>
          <a:noFill/>
          <a:ln w="9525">
            <a:solidFill>
              <a:schemeClr val="tx1"/>
            </a:solidFill>
            <a:round/>
            <a:headEnd/>
            <a:tailEnd/>
          </a:ln>
        </p:spPr>
        <p:txBody>
          <a:bodyPr/>
          <a:lstStyle/>
          <a:p>
            <a:endParaRPr lang="en-US"/>
          </a:p>
        </p:txBody>
      </p:sp>
      <p:sp>
        <p:nvSpPr>
          <p:cNvPr id="7209" name="Line 53"/>
          <p:cNvSpPr>
            <a:spLocks noChangeShapeType="1"/>
          </p:cNvSpPr>
          <p:nvPr/>
        </p:nvSpPr>
        <p:spPr bwMode="auto">
          <a:xfrm>
            <a:off x="7308850" y="2509838"/>
            <a:ext cx="161925" cy="0"/>
          </a:xfrm>
          <a:prstGeom prst="line">
            <a:avLst/>
          </a:prstGeom>
          <a:noFill/>
          <a:ln w="9525">
            <a:solidFill>
              <a:schemeClr val="tx1"/>
            </a:solidFill>
            <a:round/>
            <a:headEnd/>
            <a:tailEnd/>
          </a:ln>
        </p:spPr>
        <p:txBody>
          <a:bodyPr/>
          <a:lstStyle/>
          <a:p>
            <a:endParaRPr lang="en-US"/>
          </a:p>
        </p:txBody>
      </p:sp>
      <p:sp>
        <p:nvSpPr>
          <p:cNvPr id="7210" name="Line 54"/>
          <p:cNvSpPr>
            <a:spLocks noChangeShapeType="1"/>
          </p:cNvSpPr>
          <p:nvPr/>
        </p:nvSpPr>
        <p:spPr bwMode="auto">
          <a:xfrm>
            <a:off x="7535863" y="2509838"/>
            <a:ext cx="161925" cy="0"/>
          </a:xfrm>
          <a:prstGeom prst="line">
            <a:avLst/>
          </a:prstGeom>
          <a:noFill/>
          <a:ln w="9525">
            <a:solidFill>
              <a:schemeClr val="tx1"/>
            </a:solidFill>
            <a:round/>
            <a:headEnd/>
            <a:tailEnd/>
          </a:ln>
        </p:spPr>
        <p:txBody>
          <a:bodyPr/>
          <a:lstStyle/>
          <a:p>
            <a:endParaRPr lang="en-US"/>
          </a:p>
        </p:txBody>
      </p:sp>
      <p:sp>
        <p:nvSpPr>
          <p:cNvPr id="7211" name="Line 55"/>
          <p:cNvSpPr>
            <a:spLocks noChangeShapeType="1"/>
          </p:cNvSpPr>
          <p:nvPr/>
        </p:nvSpPr>
        <p:spPr bwMode="auto">
          <a:xfrm>
            <a:off x="7761288" y="2509838"/>
            <a:ext cx="161925" cy="0"/>
          </a:xfrm>
          <a:prstGeom prst="line">
            <a:avLst/>
          </a:prstGeom>
          <a:noFill/>
          <a:ln w="9525">
            <a:solidFill>
              <a:schemeClr val="tx1"/>
            </a:solidFill>
            <a:round/>
            <a:headEnd/>
            <a:tailEnd/>
          </a:ln>
        </p:spPr>
        <p:txBody>
          <a:bodyPr/>
          <a:lstStyle/>
          <a:p>
            <a:endParaRPr lang="en-US"/>
          </a:p>
        </p:txBody>
      </p:sp>
      <p:sp>
        <p:nvSpPr>
          <p:cNvPr id="7212" name="Line 56"/>
          <p:cNvSpPr>
            <a:spLocks noChangeShapeType="1"/>
          </p:cNvSpPr>
          <p:nvPr/>
        </p:nvSpPr>
        <p:spPr bwMode="auto">
          <a:xfrm>
            <a:off x="7988300" y="2509838"/>
            <a:ext cx="161925" cy="0"/>
          </a:xfrm>
          <a:prstGeom prst="line">
            <a:avLst/>
          </a:prstGeom>
          <a:noFill/>
          <a:ln w="9525">
            <a:solidFill>
              <a:schemeClr val="tx1"/>
            </a:solidFill>
            <a:round/>
            <a:headEnd/>
            <a:tailEnd/>
          </a:ln>
        </p:spPr>
        <p:txBody>
          <a:bodyPr/>
          <a:lstStyle/>
          <a:p>
            <a:endParaRPr lang="en-US"/>
          </a:p>
        </p:txBody>
      </p:sp>
      <p:sp>
        <p:nvSpPr>
          <p:cNvPr id="7213" name="Line 57"/>
          <p:cNvSpPr>
            <a:spLocks noChangeShapeType="1"/>
          </p:cNvSpPr>
          <p:nvPr/>
        </p:nvSpPr>
        <p:spPr bwMode="auto">
          <a:xfrm>
            <a:off x="8215313" y="2509838"/>
            <a:ext cx="161925" cy="0"/>
          </a:xfrm>
          <a:prstGeom prst="line">
            <a:avLst/>
          </a:prstGeom>
          <a:noFill/>
          <a:ln w="9525">
            <a:solidFill>
              <a:schemeClr val="tx1"/>
            </a:solidFill>
            <a:round/>
            <a:headEnd/>
            <a:tailEnd/>
          </a:ln>
        </p:spPr>
        <p:txBody>
          <a:bodyPr/>
          <a:lstStyle/>
          <a:p>
            <a:endParaRPr lang="en-US"/>
          </a:p>
        </p:txBody>
      </p:sp>
      <p:sp>
        <p:nvSpPr>
          <p:cNvPr id="7214" name="Text Box 58"/>
          <p:cNvSpPr txBox="1">
            <a:spLocks noChangeArrowheads="1"/>
          </p:cNvSpPr>
          <p:nvPr/>
        </p:nvSpPr>
        <p:spPr bwMode="auto">
          <a:xfrm>
            <a:off x="2582863" y="5689600"/>
            <a:ext cx="493712" cy="274638"/>
          </a:xfrm>
          <a:prstGeom prst="rect">
            <a:avLst/>
          </a:prstGeom>
          <a:solidFill>
            <a:schemeClr val="bg1"/>
          </a:solidFill>
          <a:ln w="9525">
            <a:noFill/>
            <a:prstDash val="dash"/>
            <a:miter lim="800000"/>
            <a:headEnd/>
            <a:tailEnd/>
          </a:ln>
        </p:spPr>
        <p:txBody>
          <a:bodyPr>
            <a:spAutoFit/>
          </a:bodyPr>
          <a:lstStyle/>
          <a:p>
            <a:pPr>
              <a:spcBef>
                <a:spcPct val="50000"/>
              </a:spcBef>
            </a:pPr>
            <a:r>
              <a:rPr lang="en-US" sz="1200"/>
              <a:t>(a)</a:t>
            </a:r>
          </a:p>
        </p:txBody>
      </p:sp>
      <p:sp>
        <p:nvSpPr>
          <p:cNvPr id="7215" name="Text Box 59"/>
          <p:cNvSpPr txBox="1">
            <a:spLocks noChangeArrowheads="1"/>
          </p:cNvSpPr>
          <p:nvPr/>
        </p:nvSpPr>
        <p:spPr bwMode="auto">
          <a:xfrm>
            <a:off x="6624638" y="5480050"/>
            <a:ext cx="493712" cy="274638"/>
          </a:xfrm>
          <a:prstGeom prst="rect">
            <a:avLst/>
          </a:prstGeom>
          <a:solidFill>
            <a:schemeClr val="bg1"/>
          </a:solidFill>
          <a:ln w="9525">
            <a:noFill/>
            <a:prstDash val="dash"/>
            <a:miter lim="800000"/>
            <a:headEnd/>
            <a:tailEnd/>
          </a:ln>
        </p:spPr>
        <p:txBody>
          <a:bodyPr>
            <a:spAutoFit/>
          </a:bodyPr>
          <a:lstStyle/>
          <a:p>
            <a:pPr>
              <a:spcBef>
                <a:spcPct val="50000"/>
              </a:spcBef>
            </a:pPr>
            <a:r>
              <a:rPr lang="en-US" sz="1200"/>
              <a:t>(b)</a:t>
            </a:r>
          </a:p>
        </p:txBody>
      </p:sp>
      <p:sp>
        <p:nvSpPr>
          <p:cNvPr id="7216" name="Rectangle 50"/>
          <p:cNvSpPr>
            <a:spLocks noChangeArrowheads="1"/>
          </p:cNvSpPr>
          <p:nvPr/>
        </p:nvSpPr>
        <p:spPr bwMode="auto">
          <a:xfrm>
            <a:off x="2209800" y="838200"/>
            <a:ext cx="4572000" cy="1200150"/>
          </a:xfrm>
          <a:prstGeom prst="rect">
            <a:avLst/>
          </a:prstGeom>
          <a:noFill/>
          <a:ln w="9525">
            <a:noFill/>
            <a:miter lim="800000"/>
            <a:headEnd/>
            <a:tailEnd/>
          </a:ln>
        </p:spPr>
        <p:txBody>
          <a:bodyPr>
            <a:spAutoFit/>
          </a:bodyPr>
          <a:lstStyle/>
          <a:p>
            <a:pPr marL="914400" lvl="1" indent="-457200">
              <a:lnSpc>
                <a:spcPct val="90000"/>
              </a:lnSpc>
              <a:buFont typeface="Calibri" pitchFamily="34" charset="0"/>
              <a:buAutoNum type="arabicPeriod"/>
            </a:pPr>
            <a:r>
              <a:rPr lang="en-US" sz="2000">
                <a:ea typeface="ＭＳ Ｐゴシック" pitchFamily="34" charset="-128"/>
              </a:rPr>
              <a:t>spiral planar ramp resulting from shear deformation.</a:t>
            </a:r>
          </a:p>
          <a:p>
            <a:pPr marL="914400" lvl="1" indent="-457200">
              <a:lnSpc>
                <a:spcPct val="90000"/>
              </a:lnSpc>
              <a:buFont typeface="Calibri" pitchFamily="34" charset="0"/>
              <a:buAutoNum type="arabicPeriod"/>
            </a:pPr>
            <a:r>
              <a:rPr lang="en-US" sz="2000" b="1">
                <a:ea typeface="ＭＳ Ｐゴシック" pitchFamily="34" charset="-128"/>
              </a:rPr>
              <a:t>b</a:t>
            </a:r>
            <a:r>
              <a:rPr lang="en-US" sz="2000">
                <a:ea typeface="ＭＳ Ｐゴシック" pitchFamily="34" charset="-128"/>
              </a:rPr>
              <a:t> parallel (</a:t>
            </a:r>
            <a:r>
              <a:rPr lang="en-US" sz="2000">
                <a:ea typeface="ＭＳ Ｐゴシック" pitchFamily="34" charset="-128"/>
                <a:sym typeface="Symbol" pitchFamily="18" charset="2"/>
              </a:rPr>
              <a:t>) to dislocation line.</a:t>
            </a:r>
            <a:endParaRPr lang="en-US" sz="2000">
              <a:ea typeface="ＭＳ Ｐゴシック" pitchFamily="34" charset="-128"/>
            </a:endParaRPr>
          </a:p>
        </p:txBody>
      </p:sp>
      <p:sp>
        <p:nvSpPr>
          <p:cNvPr id="2" name="Rectangle 1"/>
          <p:cNvSpPr/>
          <p:nvPr/>
        </p:nvSpPr>
        <p:spPr>
          <a:xfrm>
            <a:off x="155575" y="5959365"/>
            <a:ext cx="4572000" cy="646331"/>
          </a:xfrm>
          <a:prstGeom prst="rect">
            <a:avLst/>
          </a:prstGeom>
        </p:spPr>
        <p:txBody>
          <a:bodyPr>
            <a:spAutoFit/>
          </a:bodyPr>
          <a:lstStyle/>
          <a:p>
            <a:r>
              <a:rPr lang="en-US" dirty="0">
                <a:hlinkClick r:id="rId5"/>
              </a:rPr>
              <a:t>https://</a:t>
            </a:r>
            <a:r>
              <a:rPr lang="en-US" dirty="0" smtClean="0">
                <a:hlinkClick r:id="rId5"/>
              </a:rPr>
              <a:t>www.youtube.com/watch?v=TxJOP3hA6To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552A48F9-6133-4183-BE8B-C0569EAD36E1}" type="slidenum">
              <a:rPr lang="en-US">
                <a:latin typeface="Arial" pitchFamily="34" charset="0"/>
              </a:rPr>
              <a:pPr>
                <a:defRPr/>
              </a:pPr>
              <a:t>4</a:t>
            </a:fld>
            <a:endParaRPr lang="en-US">
              <a:latin typeface="Arial" pitchFamily="34" charset="0"/>
            </a:endParaRPr>
          </a:p>
        </p:txBody>
      </p:sp>
      <p:grpSp>
        <p:nvGrpSpPr>
          <p:cNvPr id="8195" name="Group 16"/>
          <p:cNvGrpSpPr>
            <a:grpSpLocks/>
          </p:cNvGrpSpPr>
          <p:nvPr/>
        </p:nvGrpSpPr>
        <p:grpSpPr bwMode="auto">
          <a:xfrm>
            <a:off x="334963" y="1543050"/>
            <a:ext cx="8377237" cy="3894138"/>
            <a:chOff x="218" y="1203"/>
            <a:chExt cx="5277" cy="2453"/>
          </a:xfrm>
        </p:grpSpPr>
        <p:pic>
          <p:nvPicPr>
            <p:cNvPr id="8211" name="Picture 8"/>
            <p:cNvPicPr>
              <a:picLocks noChangeAspect="1" noChangeArrowheads="1"/>
            </p:cNvPicPr>
            <p:nvPr/>
          </p:nvPicPr>
          <p:blipFill>
            <a:blip r:embed="rId3" cstate="print"/>
            <a:srcRect/>
            <a:stretch>
              <a:fillRect/>
            </a:stretch>
          </p:blipFill>
          <p:spPr bwMode="auto">
            <a:xfrm>
              <a:off x="3051" y="1586"/>
              <a:ext cx="2444" cy="1785"/>
            </a:xfrm>
            <a:prstGeom prst="rect">
              <a:avLst/>
            </a:prstGeom>
            <a:noFill/>
            <a:ln w="9525">
              <a:noFill/>
              <a:prstDash val="dash"/>
              <a:miter lim="800000"/>
              <a:headEnd/>
              <a:tailEnd/>
            </a:ln>
          </p:spPr>
        </p:pic>
        <p:pic>
          <p:nvPicPr>
            <p:cNvPr id="8212" name="Picture 7"/>
            <p:cNvPicPr>
              <a:picLocks noChangeAspect="1" noChangeArrowheads="1"/>
            </p:cNvPicPr>
            <p:nvPr/>
          </p:nvPicPr>
          <p:blipFill>
            <a:blip r:embed="rId4" cstate="print"/>
            <a:srcRect/>
            <a:stretch>
              <a:fillRect/>
            </a:stretch>
          </p:blipFill>
          <p:spPr bwMode="auto">
            <a:xfrm>
              <a:off x="218" y="1203"/>
              <a:ext cx="2834" cy="2453"/>
            </a:xfrm>
            <a:prstGeom prst="rect">
              <a:avLst/>
            </a:prstGeom>
            <a:noFill/>
            <a:ln w="9525">
              <a:noFill/>
              <a:prstDash val="dash"/>
              <a:miter lim="800000"/>
              <a:headEnd/>
              <a:tailEnd/>
            </a:ln>
          </p:spPr>
        </p:pic>
      </p:grpSp>
      <p:sp>
        <p:nvSpPr>
          <p:cNvPr id="8196" name="Rectangle 2"/>
          <p:cNvSpPr>
            <a:spLocks noGrp="1" noChangeArrowheads="1"/>
          </p:cNvSpPr>
          <p:nvPr>
            <p:ph type="title"/>
          </p:nvPr>
        </p:nvSpPr>
        <p:spPr/>
        <p:txBody>
          <a:bodyPr/>
          <a:lstStyle/>
          <a:p>
            <a:r>
              <a:rPr lang="en-US" smtClean="0">
                <a:ea typeface="ＭＳ Ｐゴシック" pitchFamily="34" charset="-128"/>
              </a:rPr>
              <a:t>Edge, Screw, and Mixed Dislocations</a:t>
            </a:r>
          </a:p>
        </p:txBody>
      </p:sp>
      <p:sp>
        <p:nvSpPr>
          <p:cNvPr id="8197" name="Rectangle 6"/>
          <p:cNvSpPr>
            <a:spLocks noChangeArrowheads="1"/>
          </p:cNvSpPr>
          <p:nvPr/>
        </p:nvSpPr>
        <p:spPr bwMode="auto">
          <a:xfrm>
            <a:off x="258763" y="5868988"/>
            <a:ext cx="3503612" cy="276225"/>
          </a:xfrm>
          <a:prstGeom prst="rect">
            <a:avLst/>
          </a:prstGeom>
          <a:noFill/>
          <a:ln w="9525">
            <a:noFill/>
            <a:prstDash val="dash"/>
            <a:miter lim="800000"/>
            <a:headEnd/>
            <a:tailEnd/>
          </a:ln>
        </p:spPr>
        <p:txBody>
          <a:bodyPr wrap="none">
            <a:spAutoFit/>
          </a:bodyPr>
          <a:lstStyle/>
          <a:p>
            <a:r>
              <a:rPr lang="en-US" sz="1200">
                <a:solidFill>
                  <a:srgbClr val="000000"/>
                </a:solidFill>
              </a:rPr>
              <a:t>Adapted from Fig. 4.5, </a:t>
            </a:r>
            <a:r>
              <a:rPr lang="en-US" sz="1200" i="1">
                <a:solidFill>
                  <a:srgbClr val="000000"/>
                </a:solidFill>
              </a:rPr>
              <a:t>Callister &amp; Rethwisch 8e.</a:t>
            </a:r>
          </a:p>
        </p:txBody>
      </p:sp>
      <p:grpSp>
        <p:nvGrpSpPr>
          <p:cNvPr id="3" name="Group 37"/>
          <p:cNvGrpSpPr>
            <a:grpSpLocks/>
          </p:cNvGrpSpPr>
          <p:nvPr/>
        </p:nvGrpSpPr>
        <p:grpSpPr bwMode="auto">
          <a:xfrm>
            <a:off x="3605213" y="2732088"/>
            <a:ext cx="4822825" cy="2562225"/>
            <a:chOff x="2271" y="1721"/>
            <a:chExt cx="3038" cy="1614"/>
          </a:xfrm>
        </p:grpSpPr>
        <p:sp>
          <p:nvSpPr>
            <p:cNvPr id="8208" name="Text Box 12"/>
            <p:cNvSpPr txBox="1">
              <a:spLocks noChangeArrowheads="1"/>
            </p:cNvSpPr>
            <p:nvPr/>
          </p:nvSpPr>
          <p:spPr bwMode="auto">
            <a:xfrm>
              <a:off x="2574" y="3047"/>
              <a:ext cx="564" cy="288"/>
            </a:xfrm>
            <a:prstGeom prst="rect">
              <a:avLst/>
            </a:prstGeom>
            <a:noFill/>
            <a:ln w="9525">
              <a:noFill/>
              <a:prstDash val="dash"/>
              <a:miter lim="800000"/>
              <a:headEnd/>
              <a:tailEnd/>
            </a:ln>
          </p:spPr>
          <p:txBody>
            <a:bodyPr wrap="none">
              <a:spAutoFit/>
            </a:bodyPr>
            <a:lstStyle/>
            <a:p>
              <a:r>
                <a:rPr lang="en-US">
                  <a:solidFill>
                    <a:srgbClr val="008000"/>
                  </a:solidFill>
                </a:rPr>
                <a:t>Edge</a:t>
              </a:r>
            </a:p>
          </p:txBody>
        </p:sp>
        <p:sp>
          <p:nvSpPr>
            <p:cNvPr id="8209" name="Line 17"/>
            <p:cNvSpPr>
              <a:spLocks noChangeShapeType="1"/>
            </p:cNvSpPr>
            <p:nvPr/>
          </p:nvSpPr>
          <p:spPr bwMode="auto">
            <a:xfrm flipV="1">
              <a:off x="3075" y="1721"/>
              <a:ext cx="2234" cy="1405"/>
            </a:xfrm>
            <a:prstGeom prst="line">
              <a:avLst/>
            </a:prstGeom>
            <a:noFill/>
            <a:ln w="28575">
              <a:solidFill>
                <a:srgbClr val="008000"/>
              </a:solidFill>
              <a:round/>
              <a:headEnd/>
              <a:tailEnd type="stealth" w="lg" len="lg"/>
            </a:ln>
          </p:spPr>
          <p:txBody>
            <a:bodyPr/>
            <a:lstStyle/>
            <a:p>
              <a:endParaRPr lang="en-US"/>
            </a:p>
          </p:txBody>
        </p:sp>
        <p:sp>
          <p:nvSpPr>
            <p:cNvPr id="8210" name="Line 21"/>
            <p:cNvSpPr>
              <a:spLocks noChangeShapeType="1"/>
            </p:cNvSpPr>
            <p:nvPr/>
          </p:nvSpPr>
          <p:spPr bwMode="auto">
            <a:xfrm rot="16598720" flipV="1">
              <a:off x="2155" y="2584"/>
              <a:ext cx="625" cy="393"/>
            </a:xfrm>
            <a:prstGeom prst="line">
              <a:avLst/>
            </a:prstGeom>
            <a:noFill/>
            <a:ln w="28575">
              <a:solidFill>
                <a:srgbClr val="008000"/>
              </a:solidFill>
              <a:round/>
              <a:headEnd/>
              <a:tailEnd type="stealth" w="lg" len="lg"/>
            </a:ln>
          </p:spPr>
          <p:txBody>
            <a:bodyPr/>
            <a:lstStyle/>
            <a:p>
              <a:endParaRPr lang="en-US"/>
            </a:p>
          </p:txBody>
        </p:sp>
      </p:grpSp>
      <p:sp>
        <p:nvSpPr>
          <p:cNvPr id="8199" name="Rectangle 34"/>
          <p:cNvSpPr>
            <a:spLocks noChangeArrowheads="1"/>
          </p:cNvSpPr>
          <p:nvPr/>
        </p:nvSpPr>
        <p:spPr bwMode="auto">
          <a:xfrm>
            <a:off x="6016625" y="4832350"/>
            <a:ext cx="203200" cy="179388"/>
          </a:xfrm>
          <a:prstGeom prst="rect">
            <a:avLst/>
          </a:prstGeom>
          <a:solidFill>
            <a:schemeClr val="bg1"/>
          </a:solidFill>
          <a:ln w="9525">
            <a:noFill/>
            <a:prstDash val="dash"/>
            <a:miter lim="800000"/>
            <a:headEnd/>
            <a:tailEnd/>
          </a:ln>
        </p:spPr>
        <p:txBody>
          <a:bodyPr wrap="none" anchor="ctr"/>
          <a:lstStyle/>
          <a:p>
            <a:endParaRPr lang="en-US"/>
          </a:p>
        </p:txBody>
      </p:sp>
      <p:grpSp>
        <p:nvGrpSpPr>
          <p:cNvPr id="4" name="Group 38"/>
          <p:cNvGrpSpPr>
            <a:grpSpLocks/>
          </p:cNvGrpSpPr>
          <p:nvPr/>
        </p:nvGrpSpPr>
        <p:grpSpPr bwMode="auto">
          <a:xfrm>
            <a:off x="2166938" y="3709988"/>
            <a:ext cx="4098925" cy="2349500"/>
            <a:chOff x="1365" y="2337"/>
            <a:chExt cx="2582" cy="1480"/>
          </a:xfrm>
        </p:grpSpPr>
        <p:sp>
          <p:nvSpPr>
            <p:cNvPr id="8205" name="Text Box 15"/>
            <p:cNvSpPr txBox="1">
              <a:spLocks noChangeArrowheads="1"/>
            </p:cNvSpPr>
            <p:nvPr/>
          </p:nvSpPr>
          <p:spPr bwMode="auto">
            <a:xfrm>
              <a:off x="2500" y="3529"/>
              <a:ext cx="649" cy="288"/>
            </a:xfrm>
            <a:prstGeom prst="rect">
              <a:avLst/>
            </a:prstGeom>
            <a:noFill/>
            <a:ln w="9525">
              <a:noFill/>
              <a:prstDash val="dash"/>
              <a:miter lim="800000"/>
              <a:headEnd/>
              <a:tailEnd/>
            </a:ln>
          </p:spPr>
          <p:txBody>
            <a:bodyPr wrap="none">
              <a:spAutoFit/>
            </a:bodyPr>
            <a:lstStyle/>
            <a:p>
              <a:r>
                <a:rPr lang="en-US">
                  <a:solidFill>
                    <a:srgbClr val="0000FF"/>
                  </a:solidFill>
                </a:rPr>
                <a:t>Screw</a:t>
              </a:r>
            </a:p>
          </p:txBody>
        </p:sp>
        <p:sp>
          <p:nvSpPr>
            <p:cNvPr id="8206" name="Line 29"/>
            <p:cNvSpPr>
              <a:spLocks noChangeShapeType="1"/>
            </p:cNvSpPr>
            <p:nvPr/>
          </p:nvSpPr>
          <p:spPr bwMode="auto">
            <a:xfrm rot="15012314" flipV="1">
              <a:off x="1094" y="2608"/>
              <a:ext cx="1464" cy="921"/>
            </a:xfrm>
            <a:prstGeom prst="line">
              <a:avLst/>
            </a:prstGeom>
            <a:noFill/>
            <a:ln w="28575">
              <a:solidFill>
                <a:srgbClr val="0000FF"/>
              </a:solidFill>
              <a:round/>
              <a:headEnd/>
              <a:tailEnd type="stealth" w="lg" len="lg"/>
            </a:ln>
          </p:spPr>
          <p:txBody>
            <a:bodyPr/>
            <a:lstStyle/>
            <a:p>
              <a:endParaRPr lang="en-US"/>
            </a:p>
          </p:txBody>
        </p:sp>
        <p:sp>
          <p:nvSpPr>
            <p:cNvPr id="8207" name="Line 33"/>
            <p:cNvSpPr>
              <a:spLocks noChangeShapeType="1"/>
            </p:cNvSpPr>
            <p:nvPr/>
          </p:nvSpPr>
          <p:spPr bwMode="auto">
            <a:xfrm flipV="1">
              <a:off x="3123" y="3048"/>
              <a:ext cx="824" cy="558"/>
            </a:xfrm>
            <a:prstGeom prst="line">
              <a:avLst/>
            </a:prstGeom>
            <a:noFill/>
            <a:ln w="28575">
              <a:solidFill>
                <a:srgbClr val="0000FF"/>
              </a:solidFill>
              <a:round/>
              <a:headEnd/>
              <a:tailEnd type="stealth" w="lg" len="lg"/>
            </a:ln>
          </p:spPr>
          <p:txBody>
            <a:bodyPr/>
            <a:lstStyle/>
            <a:p>
              <a:endParaRPr lang="en-US"/>
            </a:p>
          </p:txBody>
        </p:sp>
      </p:grpSp>
      <p:grpSp>
        <p:nvGrpSpPr>
          <p:cNvPr id="5" name="Group 36"/>
          <p:cNvGrpSpPr>
            <a:grpSpLocks/>
          </p:cNvGrpSpPr>
          <p:nvPr/>
        </p:nvGrpSpPr>
        <p:grpSpPr bwMode="auto">
          <a:xfrm>
            <a:off x="2811463" y="1330325"/>
            <a:ext cx="3787775" cy="2214563"/>
            <a:chOff x="1771" y="838"/>
            <a:chExt cx="2386" cy="1395"/>
          </a:xfrm>
        </p:grpSpPr>
        <p:sp>
          <p:nvSpPr>
            <p:cNvPr id="8202" name="Text Box 31"/>
            <p:cNvSpPr txBox="1">
              <a:spLocks noChangeArrowheads="1"/>
            </p:cNvSpPr>
            <p:nvPr/>
          </p:nvSpPr>
          <p:spPr bwMode="auto">
            <a:xfrm>
              <a:off x="2511" y="838"/>
              <a:ext cx="628" cy="288"/>
            </a:xfrm>
            <a:prstGeom prst="rect">
              <a:avLst/>
            </a:prstGeom>
            <a:noFill/>
            <a:ln w="9525">
              <a:noFill/>
              <a:prstDash val="dash"/>
              <a:miter lim="800000"/>
              <a:headEnd/>
              <a:tailEnd/>
            </a:ln>
          </p:spPr>
          <p:txBody>
            <a:bodyPr wrap="none">
              <a:spAutoFit/>
            </a:bodyPr>
            <a:lstStyle/>
            <a:p>
              <a:r>
                <a:rPr lang="en-US">
                  <a:solidFill>
                    <a:schemeClr val="tx2"/>
                  </a:solidFill>
                </a:rPr>
                <a:t>Mixed</a:t>
              </a:r>
            </a:p>
          </p:txBody>
        </p:sp>
        <p:sp>
          <p:nvSpPr>
            <p:cNvPr id="8203" name="Line 32"/>
            <p:cNvSpPr>
              <a:spLocks noChangeShapeType="1"/>
            </p:cNvSpPr>
            <p:nvPr/>
          </p:nvSpPr>
          <p:spPr bwMode="auto">
            <a:xfrm flipH="1">
              <a:off x="1771" y="1067"/>
              <a:ext cx="775" cy="1166"/>
            </a:xfrm>
            <a:prstGeom prst="line">
              <a:avLst/>
            </a:prstGeom>
            <a:noFill/>
            <a:ln w="28575">
              <a:solidFill>
                <a:schemeClr val="tx2"/>
              </a:solidFill>
              <a:round/>
              <a:headEnd/>
              <a:tailEnd type="stealth" w="lg" len="lg"/>
            </a:ln>
          </p:spPr>
          <p:txBody>
            <a:bodyPr/>
            <a:lstStyle/>
            <a:p>
              <a:endParaRPr lang="en-US"/>
            </a:p>
          </p:txBody>
        </p:sp>
        <p:sp>
          <p:nvSpPr>
            <p:cNvPr id="8204" name="Line 35"/>
            <p:cNvSpPr>
              <a:spLocks noChangeShapeType="1"/>
            </p:cNvSpPr>
            <p:nvPr/>
          </p:nvSpPr>
          <p:spPr bwMode="auto">
            <a:xfrm>
              <a:off x="3090" y="1084"/>
              <a:ext cx="1067" cy="826"/>
            </a:xfrm>
            <a:prstGeom prst="line">
              <a:avLst/>
            </a:prstGeom>
            <a:noFill/>
            <a:ln w="28575">
              <a:solidFill>
                <a:schemeClr val="tx2"/>
              </a:solidFill>
              <a:round/>
              <a:headEnd/>
              <a:tailEnd type="stealth"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Fig4_06_ASM_150.png"/>
          <p:cNvPicPr>
            <a:picLocks noChangeAspect="1"/>
          </p:cNvPicPr>
          <p:nvPr/>
        </p:nvPicPr>
        <p:blipFill>
          <a:blip r:embed="rId3" cstate="print"/>
          <a:srcRect/>
          <a:stretch>
            <a:fillRect/>
          </a:stretch>
        </p:blipFill>
        <p:spPr bwMode="auto">
          <a:xfrm>
            <a:off x="2573338" y="2036763"/>
            <a:ext cx="3322637" cy="4306887"/>
          </a:xfrm>
          <a:prstGeom prst="rect">
            <a:avLst/>
          </a:prstGeom>
          <a:noFill/>
          <a:ln w="9525">
            <a:noFill/>
            <a:miter lim="800000"/>
            <a:headEnd/>
            <a:tailEnd/>
          </a:ln>
        </p:spPr>
      </p:pic>
      <p:sp>
        <p:nvSpPr>
          <p:cNvPr id="18435" name="Slide Number Placeholder 5"/>
          <p:cNvSpPr>
            <a:spLocks noGrp="1"/>
          </p:cNvSpPr>
          <p:nvPr>
            <p:ph type="sldNum" sz="quarter" idx="12"/>
          </p:nvPr>
        </p:nvSpPr>
        <p:spPr/>
        <p:txBody>
          <a:bodyPr/>
          <a:lstStyle/>
          <a:p>
            <a:pPr>
              <a:defRPr/>
            </a:pPr>
            <a:fld id="{3F58B4EC-8110-45E0-B69F-9E80B6F8CBB8}" type="slidenum">
              <a:rPr lang="en-US">
                <a:latin typeface="Arial" pitchFamily="34" charset="0"/>
              </a:rPr>
              <a:pPr>
                <a:defRPr/>
              </a:pPr>
              <a:t>5</a:t>
            </a:fld>
            <a:endParaRPr lang="en-US">
              <a:latin typeface="Arial" pitchFamily="34" charset="0"/>
            </a:endParaRPr>
          </a:p>
        </p:txBody>
      </p:sp>
      <p:sp>
        <p:nvSpPr>
          <p:cNvPr id="9220" name="Rectangle 2"/>
          <p:cNvSpPr>
            <a:spLocks noGrp="1" noChangeArrowheads="1"/>
          </p:cNvSpPr>
          <p:nvPr>
            <p:ph type="title"/>
          </p:nvPr>
        </p:nvSpPr>
        <p:spPr/>
        <p:txBody>
          <a:bodyPr/>
          <a:lstStyle/>
          <a:p>
            <a:r>
              <a:rPr lang="en-US" sz="4000" smtClean="0">
                <a:ea typeface="ＭＳ Ｐゴシック" pitchFamily="34" charset="-128"/>
              </a:rPr>
              <a:t>Imperfections in Solids</a:t>
            </a:r>
          </a:p>
        </p:txBody>
      </p:sp>
      <p:sp>
        <p:nvSpPr>
          <p:cNvPr id="9221" name="Rectangle 3"/>
          <p:cNvSpPr>
            <a:spLocks noGrp="1" noChangeArrowheads="1"/>
          </p:cNvSpPr>
          <p:nvPr>
            <p:ph type="body" idx="1"/>
          </p:nvPr>
        </p:nvSpPr>
        <p:spPr>
          <a:xfrm>
            <a:off x="685800" y="1409700"/>
            <a:ext cx="7772400" cy="639763"/>
          </a:xfrm>
        </p:spPr>
        <p:txBody>
          <a:bodyPr/>
          <a:lstStyle/>
          <a:p>
            <a:pPr>
              <a:buFontTx/>
              <a:buNone/>
            </a:pPr>
            <a:r>
              <a:rPr lang="en-US" sz="2800" smtClean="0">
                <a:ea typeface="ＭＳ Ｐゴシック" pitchFamily="34" charset="-128"/>
              </a:rPr>
              <a:t>Dislocations are visible in electron micrographs</a:t>
            </a:r>
          </a:p>
        </p:txBody>
      </p:sp>
      <p:sp>
        <p:nvSpPr>
          <p:cNvPr id="9222" name="Rectangle 6"/>
          <p:cNvSpPr>
            <a:spLocks noChangeArrowheads="1"/>
          </p:cNvSpPr>
          <p:nvPr/>
        </p:nvSpPr>
        <p:spPr bwMode="auto">
          <a:xfrm>
            <a:off x="2568575" y="6167438"/>
            <a:ext cx="2524125" cy="276225"/>
          </a:xfrm>
          <a:prstGeom prst="rect">
            <a:avLst/>
          </a:prstGeom>
          <a:noFill/>
          <a:ln w="9525">
            <a:noFill/>
            <a:prstDash val="dash"/>
            <a:miter lim="800000"/>
            <a:headEnd/>
            <a:tailEnd/>
          </a:ln>
        </p:spPr>
        <p:txBody>
          <a:bodyPr wrap="none">
            <a:spAutoFit/>
          </a:bodyPr>
          <a:lstStyle/>
          <a:p>
            <a:r>
              <a:rPr lang="en-US" sz="1200">
                <a:solidFill>
                  <a:srgbClr val="000000"/>
                </a:solidFill>
              </a:rPr>
              <a:t>Fig. 4.6, </a:t>
            </a:r>
            <a:r>
              <a:rPr lang="en-US" sz="1200" i="1">
                <a:solidFill>
                  <a:srgbClr val="000000"/>
                </a:solidFill>
              </a:rPr>
              <a:t>Callister &amp; Rethwisch 8e.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a:lstStyle/>
          <a:p>
            <a:pPr>
              <a:defRPr/>
            </a:pPr>
            <a:fld id="{9282D472-9729-4E99-876F-751AF5FE51E8}" type="slidenum">
              <a:rPr lang="en-US">
                <a:latin typeface="Arial" pitchFamily="34" charset="0"/>
              </a:rPr>
              <a:pPr>
                <a:defRPr/>
              </a:pPr>
              <a:t>6</a:t>
            </a:fld>
            <a:endParaRPr lang="en-US">
              <a:latin typeface="Arial" pitchFamily="34" charset="0"/>
            </a:endParaRPr>
          </a:p>
        </p:txBody>
      </p:sp>
      <p:sp>
        <p:nvSpPr>
          <p:cNvPr id="10243" name="Rectangle 2"/>
          <p:cNvSpPr>
            <a:spLocks noGrp="1" noChangeArrowheads="1"/>
          </p:cNvSpPr>
          <p:nvPr>
            <p:ph type="title"/>
          </p:nvPr>
        </p:nvSpPr>
        <p:spPr>
          <a:xfrm>
            <a:off x="457200" y="0"/>
            <a:ext cx="8229600" cy="1143000"/>
          </a:xfrm>
        </p:spPr>
        <p:txBody>
          <a:bodyPr/>
          <a:lstStyle/>
          <a:p>
            <a:r>
              <a:rPr lang="en-US" smtClean="0">
                <a:solidFill>
                  <a:srgbClr val="0000FF"/>
                </a:solidFill>
                <a:ea typeface="ＭＳ Ｐゴシック" pitchFamily="34" charset="-128"/>
              </a:rPr>
              <a:t>Grain Boundaries</a:t>
            </a:r>
            <a:endParaRPr lang="en-US" smtClean="0">
              <a:ea typeface="ＭＳ Ｐゴシック" pitchFamily="34" charset="-128"/>
            </a:endParaRPr>
          </a:p>
        </p:txBody>
      </p:sp>
      <p:sp>
        <p:nvSpPr>
          <p:cNvPr id="10244" name="Rectangle 4"/>
          <p:cNvSpPr>
            <a:spLocks noGrp="1" noChangeArrowheads="1"/>
          </p:cNvSpPr>
          <p:nvPr>
            <p:ph type="body" idx="1"/>
          </p:nvPr>
        </p:nvSpPr>
        <p:spPr>
          <a:xfrm>
            <a:off x="276225" y="1576388"/>
            <a:ext cx="3943350" cy="3957637"/>
          </a:xfrm>
        </p:spPr>
        <p:txBody>
          <a:bodyPr/>
          <a:lstStyle/>
          <a:p>
            <a:r>
              <a:rPr lang="en-US" sz="2400" dirty="0" smtClean="0">
                <a:ea typeface="ＭＳ Ｐゴシック" pitchFamily="34" charset="-128"/>
              </a:rPr>
              <a:t>regions between crystals</a:t>
            </a:r>
          </a:p>
          <a:p>
            <a:r>
              <a:rPr lang="en-US" sz="2400" dirty="0" smtClean="0">
                <a:ea typeface="ＭＳ Ｐゴシック" pitchFamily="34" charset="-128"/>
              </a:rPr>
              <a:t>transition from lattice of one region to that of the other</a:t>
            </a:r>
          </a:p>
          <a:p>
            <a:r>
              <a:rPr lang="en-US" sz="2400" dirty="0" smtClean="0">
                <a:ea typeface="ＭＳ Ｐゴシック" pitchFamily="34" charset="-128"/>
              </a:rPr>
              <a:t>slightly disordered</a:t>
            </a:r>
          </a:p>
          <a:p>
            <a:r>
              <a:rPr lang="en-US" sz="2400" dirty="0" smtClean="0">
                <a:ea typeface="ＭＳ Ｐゴシック" pitchFamily="34" charset="-128"/>
              </a:rPr>
              <a:t>low density in grain boundaries</a:t>
            </a:r>
          </a:p>
          <a:p>
            <a:pPr lvl="1"/>
            <a:r>
              <a:rPr lang="en-US" sz="2000" dirty="0" smtClean="0">
                <a:ea typeface="ＭＳ Ｐゴシック" pitchFamily="34" charset="-128"/>
              </a:rPr>
              <a:t>high mobility</a:t>
            </a:r>
          </a:p>
          <a:p>
            <a:pPr lvl="1"/>
            <a:r>
              <a:rPr lang="en-US" sz="2000" dirty="0" smtClean="0">
                <a:ea typeface="ＭＳ Ｐゴシック" pitchFamily="34" charset="-128"/>
              </a:rPr>
              <a:t>high diffusivity</a:t>
            </a:r>
          </a:p>
          <a:p>
            <a:pPr lvl="1"/>
            <a:r>
              <a:rPr lang="en-US" sz="2000" dirty="0" smtClean="0">
                <a:ea typeface="ＭＳ Ｐゴシック" pitchFamily="34" charset="-128"/>
              </a:rPr>
              <a:t>high chemical reactivity</a:t>
            </a:r>
          </a:p>
        </p:txBody>
      </p:sp>
      <p:sp>
        <p:nvSpPr>
          <p:cNvPr id="10245" name="Rectangle 5"/>
          <p:cNvSpPr>
            <a:spLocks noChangeArrowheads="1"/>
          </p:cNvSpPr>
          <p:nvPr/>
        </p:nvSpPr>
        <p:spPr bwMode="auto">
          <a:xfrm>
            <a:off x="4981575" y="5969000"/>
            <a:ext cx="2108200" cy="457200"/>
          </a:xfrm>
          <a:prstGeom prst="rect">
            <a:avLst/>
          </a:prstGeom>
          <a:noFill/>
          <a:ln w="9525">
            <a:noFill/>
            <a:prstDash val="dash"/>
            <a:miter lim="800000"/>
            <a:headEnd/>
            <a:tailEnd/>
          </a:ln>
        </p:spPr>
        <p:txBody>
          <a:bodyPr>
            <a:spAutoFit/>
          </a:bodyPr>
          <a:lstStyle/>
          <a:p>
            <a:r>
              <a:rPr lang="en-US" sz="1200">
                <a:solidFill>
                  <a:srgbClr val="000000"/>
                </a:solidFill>
              </a:rPr>
              <a:t>Adapted from Fig. 4.7, </a:t>
            </a:r>
            <a:r>
              <a:rPr lang="en-US" sz="1200" i="1">
                <a:solidFill>
                  <a:srgbClr val="000000"/>
                </a:solidFill>
              </a:rPr>
              <a:t>Callister &amp; Rethwisch 8e.</a:t>
            </a:r>
          </a:p>
        </p:txBody>
      </p:sp>
      <p:pic>
        <p:nvPicPr>
          <p:cNvPr id="10246" name="Picture 8" descr="Fig 4_7"/>
          <p:cNvPicPr>
            <a:picLocks noChangeAspect="1" noChangeArrowheads="1"/>
          </p:cNvPicPr>
          <p:nvPr/>
        </p:nvPicPr>
        <p:blipFill>
          <a:blip r:embed="rId3" cstate="print"/>
          <a:srcRect/>
          <a:stretch>
            <a:fillRect/>
          </a:stretch>
        </p:blipFill>
        <p:spPr bwMode="auto">
          <a:xfrm>
            <a:off x="4141788" y="1666875"/>
            <a:ext cx="4886325" cy="4260850"/>
          </a:xfrm>
          <a:prstGeom prst="rect">
            <a:avLst/>
          </a:prstGeom>
          <a:noFill/>
          <a:ln w="9525">
            <a:noFill/>
            <a:miter lim="800000"/>
            <a:headEnd/>
            <a:tailEnd/>
          </a:ln>
        </p:spPr>
      </p:pic>
      <p:sp>
        <p:nvSpPr>
          <p:cNvPr id="7" name="Rectangle 6"/>
          <p:cNvSpPr/>
          <p:nvPr/>
        </p:nvSpPr>
        <p:spPr>
          <a:xfrm>
            <a:off x="0" y="6096000"/>
            <a:ext cx="4596130" cy="646331"/>
          </a:xfrm>
          <a:prstGeom prst="rect">
            <a:avLst/>
          </a:prstGeom>
        </p:spPr>
        <p:txBody>
          <a:bodyPr wrap="none">
            <a:spAutoFit/>
          </a:bodyPr>
          <a:lstStyle/>
          <a:p>
            <a:r>
              <a:rPr lang="en-US" dirty="0" smtClean="0">
                <a:hlinkClick r:id="rId4"/>
              </a:rPr>
              <a:t>http://en.wikipedia.org/wiki/Grain_boundary</a:t>
            </a:r>
            <a:endParaRPr lang="en-US" dirty="0" smtClean="0"/>
          </a:p>
          <a:p>
            <a:endParaRPr lang="en-US" dirty="0"/>
          </a:p>
        </p:txBody>
      </p:sp>
      <p:sp>
        <p:nvSpPr>
          <p:cNvPr id="8" name="Rectangle 7"/>
          <p:cNvSpPr/>
          <p:nvPr/>
        </p:nvSpPr>
        <p:spPr>
          <a:xfrm>
            <a:off x="1219200" y="990600"/>
            <a:ext cx="5486400" cy="369332"/>
          </a:xfrm>
          <a:prstGeom prst="rect">
            <a:avLst/>
          </a:prstGeom>
        </p:spPr>
        <p:txBody>
          <a:bodyPr wrap="square">
            <a:spAutoFit/>
          </a:bodyPr>
          <a:lstStyle/>
          <a:p>
            <a:r>
              <a:rPr lang="en-US" u="sng" dirty="0" smtClean="0">
                <a:hlinkClick r:id="rId5"/>
              </a:rPr>
              <a:t>https://www.youtube.com/watch?v=uG35D_euM-0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pPr algn="r"/>
            <a:r>
              <a:rPr lang="en-US" dirty="0" smtClean="0"/>
              <a:t>TWIN BOUNDARIES</a:t>
            </a:r>
            <a:br>
              <a:rPr lang="en-US" dirty="0" smtClean="0"/>
            </a:br>
            <a:endParaRPr lang="en-US" dirty="0" smtClean="0"/>
          </a:p>
        </p:txBody>
      </p:sp>
      <p:sp>
        <p:nvSpPr>
          <p:cNvPr id="11267" name="TextBox 5"/>
          <p:cNvSpPr txBox="1">
            <a:spLocks noChangeArrowheads="1"/>
          </p:cNvSpPr>
          <p:nvPr/>
        </p:nvSpPr>
        <p:spPr bwMode="auto">
          <a:xfrm>
            <a:off x="152400" y="4549775"/>
            <a:ext cx="8686800" cy="2308225"/>
          </a:xfrm>
          <a:prstGeom prst="rect">
            <a:avLst/>
          </a:prstGeom>
          <a:noFill/>
          <a:ln w="9525">
            <a:noFill/>
            <a:miter lim="800000"/>
            <a:headEnd/>
            <a:tailEnd/>
          </a:ln>
        </p:spPr>
        <p:txBody>
          <a:bodyPr>
            <a:spAutoFit/>
          </a:bodyPr>
          <a:lstStyle/>
          <a:p>
            <a:r>
              <a:rPr lang="en-US" dirty="0"/>
              <a:t>Twin boundary is a special type of grain boundary across which there is a specific mirror lattice symmetry.</a:t>
            </a:r>
          </a:p>
          <a:p>
            <a:r>
              <a:rPr lang="en-US" dirty="0"/>
              <a:t>  </a:t>
            </a:r>
          </a:p>
          <a:p>
            <a:r>
              <a:rPr lang="en-US" dirty="0"/>
              <a:t>Two Types:</a:t>
            </a:r>
            <a:br>
              <a:rPr lang="en-US" dirty="0"/>
            </a:br>
            <a:r>
              <a:rPr lang="en-US" dirty="0"/>
              <a:t>Mechanical twins: Result from atomic displacements that are produced from applied mechanical shear forces.  Found in BCC &amp; HCP metals.</a:t>
            </a:r>
          </a:p>
          <a:p>
            <a:r>
              <a:rPr lang="en-US" dirty="0"/>
              <a:t> Annealing twins: Result  during annealing heat treatments following deformation.  Found in FCC metals.</a:t>
            </a:r>
          </a:p>
        </p:txBody>
      </p:sp>
      <p:pic>
        <p:nvPicPr>
          <p:cNvPr id="11268" name="Picture 1" descr="fig_04_09.jpg"/>
          <p:cNvPicPr>
            <a:picLocks noChangeAspect="1"/>
          </p:cNvPicPr>
          <p:nvPr>
            <p:custDataLst>
              <p:tags r:id="rId1"/>
            </p:custDataLst>
          </p:nvPr>
        </p:nvPicPr>
        <p:blipFill>
          <a:blip r:embed="rId3" cstate="print"/>
          <a:srcRect/>
          <a:stretch>
            <a:fillRect/>
          </a:stretch>
        </p:blipFill>
        <p:spPr bwMode="auto">
          <a:xfrm>
            <a:off x="0" y="609600"/>
            <a:ext cx="5943600" cy="3913188"/>
          </a:xfrm>
          <a:prstGeom prst="rect">
            <a:avLst/>
          </a:prstGeom>
          <a:noFill/>
          <a:ln w="9525">
            <a:noFill/>
            <a:miter lim="800000"/>
            <a:headEnd/>
            <a:tailEnd/>
          </a:ln>
        </p:spPr>
      </p:pic>
      <p:sp>
        <p:nvSpPr>
          <p:cNvPr id="5" name="Rectangle 4"/>
          <p:cNvSpPr/>
          <p:nvPr/>
        </p:nvSpPr>
        <p:spPr>
          <a:xfrm>
            <a:off x="6477000" y="990600"/>
            <a:ext cx="2667000" cy="923330"/>
          </a:xfrm>
          <a:prstGeom prst="rect">
            <a:avLst/>
          </a:prstGeom>
        </p:spPr>
        <p:txBody>
          <a:bodyPr wrap="square">
            <a:spAutoFit/>
          </a:bodyPr>
          <a:lstStyle/>
          <a:p>
            <a:r>
              <a:rPr lang="en-US" dirty="0" smtClean="0">
                <a:hlinkClick r:id="rId4"/>
              </a:rPr>
              <a:t>http://en.wikipedia.org/wiki/Crystal_twinning</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p:txBody>
          <a:bodyPr/>
          <a:lstStyle/>
          <a:p>
            <a:pPr>
              <a:defRPr/>
            </a:pPr>
            <a:fld id="{61F16F9C-80A3-4633-8532-851D772E86E5}" type="slidenum">
              <a:rPr lang="en-US"/>
              <a:pPr>
                <a:defRPr/>
              </a:pPr>
              <a:t>8</a:t>
            </a:fld>
            <a:endParaRPr lang="en-US"/>
          </a:p>
        </p:txBody>
      </p:sp>
      <p:sp>
        <p:nvSpPr>
          <p:cNvPr id="12291" name="Rectangle 2"/>
          <p:cNvSpPr>
            <a:spLocks noGrp="1" noChangeArrowheads="1"/>
          </p:cNvSpPr>
          <p:nvPr>
            <p:ph type="title"/>
          </p:nvPr>
        </p:nvSpPr>
        <p:spPr/>
        <p:txBody>
          <a:bodyPr/>
          <a:lstStyle/>
          <a:p>
            <a:pPr eaLnBrk="1" hangingPunct="1"/>
            <a:r>
              <a:rPr lang="en-US" sz="4000" smtClean="0">
                <a:ea typeface="ＭＳ Ｐゴシック" pitchFamily="34" charset="-128"/>
              </a:rPr>
              <a:t>Microscopic Examination</a:t>
            </a:r>
          </a:p>
        </p:txBody>
      </p:sp>
      <p:sp>
        <p:nvSpPr>
          <p:cNvPr id="12292" name="Rectangle 3"/>
          <p:cNvSpPr>
            <a:spLocks noGrp="1" noChangeArrowheads="1"/>
          </p:cNvSpPr>
          <p:nvPr>
            <p:ph type="body" idx="1"/>
          </p:nvPr>
        </p:nvSpPr>
        <p:spPr>
          <a:xfrm>
            <a:off x="685800" y="1552575"/>
            <a:ext cx="7772400" cy="4114800"/>
          </a:xfrm>
        </p:spPr>
        <p:txBody>
          <a:bodyPr/>
          <a:lstStyle/>
          <a:p>
            <a:pPr eaLnBrk="1" hangingPunct="1"/>
            <a:r>
              <a:rPr lang="en-US" sz="2800" dirty="0" smtClean="0">
                <a:ea typeface="ＭＳ Ｐゴシック" pitchFamily="34" charset="-128"/>
              </a:rPr>
              <a:t>Crystallites (grains) and grain boundaries vary considerably in size. Can be quite large.</a:t>
            </a:r>
          </a:p>
          <a:p>
            <a:pPr lvl="1" eaLnBrk="1" hangingPunct="1"/>
            <a:r>
              <a:rPr lang="en-US" sz="2400" dirty="0" smtClean="0">
                <a:ea typeface="ＭＳ Ｐゴシック" pitchFamily="34" charset="-128"/>
              </a:rPr>
              <a:t>ex:  Large single crystal of quartz or diamond or Si</a:t>
            </a:r>
          </a:p>
          <a:p>
            <a:pPr lvl="1" eaLnBrk="1" hangingPunct="1"/>
            <a:r>
              <a:rPr lang="en-US" sz="2400" dirty="0" smtClean="0">
                <a:ea typeface="ＭＳ Ｐゴシック" pitchFamily="34" charset="-128"/>
              </a:rPr>
              <a:t>ex:  Aluminum light post or garbage can - see the individual grains</a:t>
            </a:r>
          </a:p>
          <a:p>
            <a:pPr eaLnBrk="1" hangingPunct="1"/>
            <a:r>
              <a:rPr lang="en-US" sz="2800" dirty="0" smtClean="0">
                <a:ea typeface="ＭＳ Ｐゴシック" pitchFamily="34" charset="-128"/>
              </a:rPr>
              <a:t>Crystallites (grains) can be quite small (mm or less) – necessary to observe with a microscope.  </a:t>
            </a:r>
          </a:p>
          <a:p>
            <a:pPr eaLnBrk="1" hangingPunct="1">
              <a:buFontTx/>
              <a:buNone/>
            </a:pPr>
            <a:endParaRPr lang="en-US" sz="24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3"/>
          <p:cNvSpPr>
            <a:spLocks noGrp="1"/>
          </p:cNvSpPr>
          <p:nvPr>
            <p:ph type="sldNum" sz="quarter" idx="12"/>
          </p:nvPr>
        </p:nvSpPr>
        <p:spPr/>
        <p:txBody>
          <a:bodyPr/>
          <a:lstStyle/>
          <a:p>
            <a:pPr>
              <a:defRPr/>
            </a:pPr>
            <a:fld id="{4CA171EB-CEA1-461E-B31E-EF4C52FEFA78}" type="slidenum">
              <a:rPr lang="en-US"/>
              <a:pPr>
                <a:defRPr/>
              </a:pPr>
              <a:t>9</a:t>
            </a:fld>
            <a:endParaRPr lang="en-US"/>
          </a:p>
        </p:txBody>
      </p:sp>
      <p:sp>
        <p:nvSpPr>
          <p:cNvPr id="1028" name="Rectangle 3"/>
          <p:cNvSpPr>
            <a:spLocks noChangeArrowheads="1"/>
          </p:cNvSpPr>
          <p:nvPr/>
        </p:nvSpPr>
        <p:spPr bwMode="auto">
          <a:xfrm>
            <a:off x="533400" y="1066800"/>
            <a:ext cx="8077200" cy="1384300"/>
          </a:xfrm>
          <a:prstGeom prst="rect">
            <a:avLst/>
          </a:prstGeom>
          <a:noFill/>
          <a:ln w="9525">
            <a:noFill/>
            <a:miter lim="800000"/>
            <a:headEnd/>
            <a:tailEnd/>
          </a:ln>
        </p:spPr>
        <p:txBody>
          <a:bodyPr lIns="0" tIns="0" rIns="0" bIns="0">
            <a:spAutoFit/>
          </a:bodyPr>
          <a:lstStyle/>
          <a:p>
            <a:r>
              <a:rPr lang="en-US">
                <a:latin typeface="Calibri" pitchFamily="34" charset="0"/>
              </a:rPr>
              <a:t>•Only the surface is observed, reflecting mode.</a:t>
            </a:r>
          </a:p>
          <a:p>
            <a:pPr>
              <a:buFont typeface="Arial" charset="0"/>
              <a:buChar char="•"/>
            </a:pPr>
            <a:r>
              <a:rPr lang="en-US">
                <a:latin typeface="Calibri" pitchFamily="34" charset="0"/>
              </a:rPr>
              <a:t>Useful up to 2000X magnification.</a:t>
            </a:r>
          </a:p>
          <a:p>
            <a:r>
              <a:rPr lang="en-US">
                <a:latin typeface="Calibri" pitchFamily="34" charset="0"/>
              </a:rPr>
              <a:t>•  Polishing removes surface features (e.g., scratches)</a:t>
            </a:r>
          </a:p>
          <a:p>
            <a:r>
              <a:rPr lang="en-US">
                <a:latin typeface="Calibri" pitchFamily="34" charset="0"/>
              </a:rPr>
              <a:t>•  Etching changes reflectance, depending on crystal</a:t>
            </a:r>
          </a:p>
          <a:p>
            <a:r>
              <a:rPr lang="en-US">
                <a:latin typeface="Calibri" pitchFamily="34" charset="0"/>
              </a:rPr>
              <a:t>      orientation.</a:t>
            </a:r>
            <a:endParaRPr lang="en-US" i="1">
              <a:latin typeface="Calibri" pitchFamily="34" charset="0"/>
            </a:endParaRPr>
          </a:p>
        </p:txBody>
      </p:sp>
      <p:sp>
        <p:nvSpPr>
          <p:cNvPr id="1029" name="Rectangle 6"/>
          <p:cNvSpPr>
            <a:spLocks noChangeArrowheads="1"/>
          </p:cNvSpPr>
          <p:nvPr/>
        </p:nvSpPr>
        <p:spPr bwMode="auto">
          <a:xfrm>
            <a:off x="5715000" y="4932363"/>
            <a:ext cx="2555875" cy="701675"/>
          </a:xfrm>
          <a:prstGeom prst="rect">
            <a:avLst/>
          </a:prstGeom>
          <a:noFill/>
          <a:ln w="9525">
            <a:noFill/>
            <a:miter lim="800000"/>
            <a:headEnd/>
            <a:tailEnd/>
          </a:ln>
        </p:spPr>
        <p:txBody>
          <a:bodyPr wrap="none">
            <a:spAutoFit/>
          </a:bodyPr>
          <a:lstStyle/>
          <a:p>
            <a:r>
              <a:rPr lang="en-US" sz="2000">
                <a:solidFill>
                  <a:srgbClr val="333333"/>
                </a:solidFill>
                <a:latin typeface="Calibri" pitchFamily="34" charset="0"/>
              </a:rPr>
              <a:t>Micrograph of</a:t>
            </a:r>
          </a:p>
          <a:p>
            <a:r>
              <a:rPr lang="en-US" sz="2000">
                <a:solidFill>
                  <a:srgbClr val="333333"/>
                </a:solidFill>
                <a:latin typeface="Calibri" pitchFamily="34" charset="0"/>
              </a:rPr>
              <a:t>brass (a Cu-Zn alloy)</a:t>
            </a:r>
          </a:p>
        </p:txBody>
      </p:sp>
      <p:grpSp>
        <p:nvGrpSpPr>
          <p:cNvPr id="1030" name="Group 40"/>
          <p:cNvGrpSpPr>
            <a:grpSpLocks/>
          </p:cNvGrpSpPr>
          <p:nvPr/>
        </p:nvGrpSpPr>
        <p:grpSpPr bwMode="auto">
          <a:xfrm>
            <a:off x="3189288" y="2427288"/>
            <a:ext cx="2982912" cy="4049712"/>
            <a:chOff x="2009" y="1529"/>
            <a:chExt cx="1879" cy="2551"/>
          </a:xfrm>
        </p:grpSpPr>
        <p:graphicFrame>
          <p:nvGraphicFramePr>
            <p:cNvPr id="1026" name="Object 39"/>
            <p:cNvGraphicFramePr>
              <a:graphicFrameLocks noChangeAspect="1"/>
            </p:cNvGraphicFramePr>
            <p:nvPr/>
          </p:nvGraphicFramePr>
          <p:xfrm>
            <a:off x="2333" y="2671"/>
            <a:ext cx="1009" cy="1184"/>
          </p:xfrm>
          <a:graphic>
            <a:graphicData uri="http://schemas.openxmlformats.org/presentationml/2006/ole">
              <mc:AlternateContent xmlns:mc="http://schemas.openxmlformats.org/markup-compatibility/2006">
                <mc:Choice xmlns:v="urn:schemas-microsoft-com:vml" Requires="v">
                  <p:oleObj spid="_x0000_s1036" name="Image" r:id="rId4" imgW="1904762" imgH="2234921" progId="">
                    <p:embed/>
                  </p:oleObj>
                </mc:Choice>
                <mc:Fallback>
                  <p:oleObj name="Image" r:id="rId4" imgW="1904762" imgH="2234921"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 y="2671"/>
                          <a:ext cx="1009" cy="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3" descr="Fig 4_13"/>
            <p:cNvPicPr>
              <a:picLocks noChangeAspect="1" noChangeArrowheads="1"/>
            </p:cNvPicPr>
            <p:nvPr/>
          </p:nvPicPr>
          <p:blipFill>
            <a:blip r:embed="rId6" cstate="print"/>
            <a:srcRect/>
            <a:stretch>
              <a:fillRect/>
            </a:stretch>
          </p:blipFill>
          <p:spPr bwMode="auto">
            <a:xfrm>
              <a:off x="2009" y="1529"/>
              <a:ext cx="1879" cy="994"/>
            </a:xfrm>
            <a:prstGeom prst="rect">
              <a:avLst/>
            </a:prstGeom>
            <a:noFill/>
            <a:ln w="9525">
              <a:noFill/>
              <a:miter lim="800000"/>
              <a:headEnd/>
              <a:tailEnd/>
            </a:ln>
          </p:spPr>
        </p:pic>
        <p:sp>
          <p:nvSpPr>
            <p:cNvPr id="1036" name="Line 8"/>
            <p:cNvSpPr>
              <a:spLocks noChangeShapeType="1"/>
            </p:cNvSpPr>
            <p:nvPr/>
          </p:nvSpPr>
          <p:spPr bwMode="auto">
            <a:xfrm>
              <a:off x="2352" y="3984"/>
              <a:ext cx="1008" cy="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1037" name="Rectangle 9"/>
            <p:cNvSpPr>
              <a:spLocks noChangeArrowheads="1"/>
            </p:cNvSpPr>
            <p:nvPr/>
          </p:nvSpPr>
          <p:spPr bwMode="auto">
            <a:xfrm>
              <a:off x="2558" y="3868"/>
              <a:ext cx="578" cy="212"/>
            </a:xfrm>
            <a:prstGeom prst="rect">
              <a:avLst/>
            </a:prstGeom>
            <a:solidFill>
              <a:schemeClr val="bg1"/>
            </a:solidFill>
            <a:ln w="9525">
              <a:noFill/>
              <a:miter lim="800000"/>
              <a:headEnd/>
              <a:tailEnd/>
            </a:ln>
          </p:spPr>
          <p:txBody>
            <a:bodyPr wrap="none">
              <a:spAutoFit/>
            </a:bodyPr>
            <a:lstStyle/>
            <a:p>
              <a:r>
                <a:rPr lang="en-US" sz="1600">
                  <a:latin typeface="Calibri" pitchFamily="34" charset="0"/>
                </a:rPr>
                <a:t>0.75mm</a:t>
              </a:r>
            </a:p>
          </p:txBody>
        </p:sp>
      </p:grpSp>
      <p:sp>
        <p:nvSpPr>
          <p:cNvPr id="1031" name="Rectangle 10"/>
          <p:cNvSpPr>
            <a:spLocks noGrp="1" noChangeArrowheads="1"/>
          </p:cNvSpPr>
          <p:nvPr>
            <p:ph type="title" idx="4294967295"/>
          </p:nvPr>
        </p:nvSpPr>
        <p:spPr>
          <a:xfrm>
            <a:off x="457200" y="0"/>
            <a:ext cx="8229600" cy="1143000"/>
          </a:xfrm>
        </p:spPr>
        <p:txBody>
          <a:bodyPr/>
          <a:lstStyle/>
          <a:p>
            <a:pPr eaLnBrk="1" hangingPunct="1"/>
            <a:r>
              <a:rPr lang="en-US" sz="4000" smtClean="0">
                <a:ea typeface="ＭＳ Ｐゴシック" pitchFamily="34" charset="-128"/>
              </a:rPr>
              <a:t>Optical Microscopy</a:t>
            </a:r>
            <a:endParaRPr lang="en-US" smtClean="0">
              <a:ea typeface="ＭＳ Ｐゴシック" pitchFamily="34" charset="-128"/>
            </a:endParaRPr>
          </a:p>
        </p:txBody>
      </p:sp>
      <p:sp>
        <p:nvSpPr>
          <p:cNvPr id="1032" name="Rectangle 7"/>
          <p:cNvSpPr>
            <a:spLocks noChangeArrowheads="1"/>
          </p:cNvSpPr>
          <p:nvPr/>
        </p:nvSpPr>
        <p:spPr bwMode="auto">
          <a:xfrm>
            <a:off x="533400" y="3886200"/>
            <a:ext cx="3124200" cy="646113"/>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Adapted from Fig. 4.13(b) and (c), </a:t>
            </a:r>
            <a:r>
              <a:rPr lang="en-US" sz="1200" i="1">
                <a:solidFill>
                  <a:srgbClr val="000000"/>
                </a:solidFill>
                <a:latin typeface="Calibri" pitchFamily="34" charset="0"/>
              </a:rPr>
              <a:t>Callister &amp; Rethwisch 8e. </a:t>
            </a:r>
            <a:r>
              <a:rPr lang="en-US" sz="1200">
                <a:solidFill>
                  <a:srgbClr val="000000"/>
                </a:solidFill>
                <a:latin typeface="Calibri" pitchFamily="34" charset="0"/>
              </a:rPr>
              <a:t>(Fig. 4.13(c) is courtesy</a:t>
            </a:r>
          </a:p>
          <a:p>
            <a:r>
              <a:rPr lang="en-US" sz="1200">
                <a:solidFill>
                  <a:srgbClr val="000000"/>
                </a:solidFill>
                <a:latin typeface="Calibri" pitchFamily="34" charset="0"/>
              </a:rPr>
              <a:t>of J.E. Burke, General Electric Co.)</a:t>
            </a:r>
          </a:p>
        </p:txBody>
      </p:sp>
      <p:sp>
        <p:nvSpPr>
          <p:cNvPr id="1033" name="Rectangle 5"/>
          <p:cNvSpPr>
            <a:spLocks noChangeArrowheads="1"/>
          </p:cNvSpPr>
          <p:nvPr/>
        </p:nvSpPr>
        <p:spPr bwMode="auto">
          <a:xfrm>
            <a:off x="5715000" y="3556000"/>
            <a:ext cx="2768600" cy="396875"/>
          </a:xfrm>
          <a:prstGeom prst="rect">
            <a:avLst/>
          </a:prstGeom>
          <a:noFill/>
          <a:ln w="9525">
            <a:noFill/>
            <a:miter lim="800000"/>
            <a:headEnd/>
            <a:tailEnd/>
          </a:ln>
        </p:spPr>
        <p:txBody>
          <a:bodyPr wrap="none">
            <a:spAutoFit/>
          </a:bodyPr>
          <a:lstStyle/>
          <a:p>
            <a:r>
              <a:rPr lang="en-US" sz="2000">
                <a:solidFill>
                  <a:srgbClr val="0000FF"/>
                </a:solidFill>
                <a:latin typeface="Calibri" pitchFamily="34" charset="0"/>
              </a:rPr>
              <a:t>crystallographic planes</a:t>
            </a:r>
          </a:p>
        </p:txBody>
      </p:sp>
      <p:sp>
        <p:nvSpPr>
          <p:cNvPr id="1034" name="Line 41"/>
          <p:cNvSpPr>
            <a:spLocks noChangeShapeType="1"/>
          </p:cNvSpPr>
          <p:nvPr/>
        </p:nvSpPr>
        <p:spPr bwMode="auto">
          <a:xfrm flipH="1" flipV="1">
            <a:off x="4916488" y="3732213"/>
            <a:ext cx="808037" cy="53975"/>
          </a:xfrm>
          <a:prstGeom prst="line">
            <a:avLst/>
          </a:prstGeom>
          <a:noFill/>
          <a:ln w="1905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1174</Words>
  <Application>Microsoft Office PowerPoint</Application>
  <PresentationFormat>On-screen Show (4:3)</PresentationFormat>
  <Paragraphs>182</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Image</vt:lpstr>
      <vt:lpstr>Crystal Lattice Imperfections</vt:lpstr>
      <vt:lpstr>Edge Dislocation</vt:lpstr>
      <vt:lpstr>Screw Dislocation</vt:lpstr>
      <vt:lpstr>Edge, Screw, and Mixed Dislocations</vt:lpstr>
      <vt:lpstr>Imperfections in Solids</vt:lpstr>
      <vt:lpstr>Grain Boundaries</vt:lpstr>
      <vt:lpstr>TWIN BOUNDARIES </vt:lpstr>
      <vt:lpstr>Microscopic Examination</vt:lpstr>
      <vt:lpstr>Optical Microscopy</vt:lpstr>
      <vt:lpstr>Optical Microscopy</vt:lpstr>
      <vt:lpstr>Microscopy</vt:lpstr>
      <vt:lpstr>Electron Microscopy</vt:lpstr>
      <vt:lpstr>Scanning Probe  Microscopy (SPM)</vt:lpstr>
      <vt:lpstr>Scanning Tunneling   Microscopy (STM)</vt:lpstr>
      <vt:lpstr>PowerPoint Presentation</vt:lpstr>
      <vt:lpstr>Grain Size Determination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Maheswaranathan</dc:creator>
  <cp:lastModifiedBy>Maheswaranathan, Ponn</cp:lastModifiedBy>
  <cp:revision>75</cp:revision>
  <dcterms:created xsi:type="dcterms:W3CDTF">2010-02-11T01:58:44Z</dcterms:created>
  <dcterms:modified xsi:type="dcterms:W3CDTF">2016-10-18T15:10:22Z</dcterms:modified>
</cp:coreProperties>
</file>