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2" r:id="rId2"/>
    <p:sldId id="291" r:id="rId3"/>
    <p:sldId id="258" r:id="rId4"/>
    <p:sldId id="260" r:id="rId5"/>
    <p:sldId id="262" r:id="rId6"/>
    <p:sldId id="264" r:id="rId7"/>
    <p:sldId id="269" r:id="rId8"/>
    <p:sldId id="267" r:id="rId9"/>
    <p:sldId id="294" r:id="rId10"/>
    <p:sldId id="283" r:id="rId11"/>
    <p:sldId id="284" r:id="rId12"/>
    <p:sldId id="287" r:id="rId13"/>
    <p:sldId id="289" r:id="rId14"/>
    <p:sldId id="304" r:id="rId15"/>
    <p:sldId id="306" r:id="rId16"/>
    <p:sldId id="308" r:id="rId17"/>
    <p:sldId id="300" r:id="rId18"/>
    <p:sldId id="299" r:id="rId19"/>
    <p:sldId id="301" r:id="rId20"/>
    <p:sldId id="30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22E2815-30A3-41CC-9BEE-8EC098264B8D}" type="datetimeFigureOut">
              <a:rPr lang="en-US"/>
              <a:pPr>
                <a:defRPr/>
              </a:pPr>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3BBE04F-B589-4BDD-BECA-FB8D849DE677}" type="slidenum">
              <a:rPr lang="en-US"/>
              <a:pPr>
                <a:defRPr/>
              </a:pPr>
              <a:t>‹#›</a:t>
            </a:fld>
            <a:endParaRPr lang="en-US"/>
          </a:p>
        </p:txBody>
      </p:sp>
    </p:spTree>
    <p:extLst>
      <p:ext uri="{BB962C8B-B14F-4D97-AF65-F5344CB8AC3E}">
        <p14:creationId xmlns:p14="http://schemas.microsoft.com/office/powerpoint/2010/main" val="1593692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C60748-AD66-4988-907A-F6EA53E65AAB}" type="datetimeFigureOut">
              <a:rPr lang="en-US"/>
              <a:pPr>
                <a:defRPr/>
              </a:pPr>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76392C-458C-4CED-9C5E-5CD3FA12C5A7}" type="slidenum">
              <a:rPr lang="en-US"/>
              <a:pPr>
                <a:defRPr/>
              </a:pPr>
              <a:t>‹#›</a:t>
            </a:fld>
            <a:endParaRPr lang="en-US"/>
          </a:p>
        </p:txBody>
      </p:sp>
    </p:spTree>
    <p:extLst>
      <p:ext uri="{BB962C8B-B14F-4D97-AF65-F5344CB8AC3E}">
        <p14:creationId xmlns:p14="http://schemas.microsoft.com/office/powerpoint/2010/main" val="201044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377541-E448-47DF-81D6-59FE239A15C7}" type="slidenum">
              <a:rPr lang="en-US" smtClean="0"/>
              <a:pPr fontAlgn="base">
                <a:spcBef>
                  <a:spcPct val="0"/>
                </a:spcBef>
                <a:spcAft>
                  <a:spcPct val="0"/>
                </a:spcAft>
                <a:defRPr/>
              </a:pPr>
              <a:t>4</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405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4C4BB-74FC-4426-9855-D9B34D391D59}" type="slidenum">
              <a:rPr lang="en-US" smtClean="0"/>
              <a:pPr fontAlgn="base">
                <a:spcBef>
                  <a:spcPct val="0"/>
                </a:spcBef>
                <a:spcAft>
                  <a:spcPct val="0"/>
                </a:spcAft>
                <a:defRPr/>
              </a:pPr>
              <a:t>5</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8749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105DB-A4BD-47C0-821B-E6BF9889F466}" type="slidenum">
              <a:rPr lang="en-US" smtClean="0"/>
              <a:pPr fontAlgn="base">
                <a:spcBef>
                  <a:spcPct val="0"/>
                </a:spcBef>
                <a:spcAft>
                  <a:spcPct val="0"/>
                </a:spcAft>
                <a:defRPr/>
              </a:pPr>
              <a:t>6</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7306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EBDA4-5E8A-4076-B982-5598BBF711F5}" type="slidenum">
              <a:rPr lang="en-US" smtClean="0"/>
              <a:pPr fontAlgn="base">
                <a:spcBef>
                  <a:spcPct val="0"/>
                </a:spcBef>
                <a:spcAft>
                  <a:spcPct val="0"/>
                </a:spcAft>
                <a:defRPr/>
              </a:pPr>
              <a:t>7</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0016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3B50E-83DF-45DF-9E40-51B7E7BAC175}" type="slidenum">
              <a:rPr lang="en-US" smtClean="0"/>
              <a:pPr fontAlgn="base">
                <a:spcBef>
                  <a:spcPct val="0"/>
                </a:spcBef>
                <a:spcAft>
                  <a:spcPct val="0"/>
                </a:spcAft>
                <a:defRPr/>
              </a:pPr>
              <a:t>8</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3130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F48716F5-81FC-43FD-9515-3C2037024AAA}" type="slidenum">
              <a:rPr lang="en-US"/>
              <a:pPr>
                <a:defRPr/>
              </a:pPr>
              <a:t>12</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6495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6907580E-BC64-4CA5-8A4D-C81D5B2657F8}" type="slidenum">
              <a:rPr lang="en-US"/>
              <a:pPr>
                <a:defRPr/>
              </a:pPr>
              <a:t>13</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4999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C44ED78-EDD3-4A2E-879D-5405250A51BC}"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B7F5B4-AE49-4171-BD39-F58F035B85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EFE957-A176-42FB-9310-433D5E4A971B}"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99BC4-D578-42B4-99A5-7F4229B6AE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0A87AF-3821-42BD-815A-2DDAA42F2FE4}"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D41C9-332E-44F5-901A-61D5A8E76E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F92FE-76B0-4270-BA96-ED571BC6FF40}"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8F053-810C-45FE-95FD-0799F88745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AAB1C0-8107-411A-BADF-962F3E06CDB7}" type="datetimeFigureOut">
              <a:rPr lang="en-US"/>
              <a:pPr>
                <a:defRPr/>
              </a:pPr>
              <a:t>10/14/2019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979365-BBFF-4B22-9602-1741B9928F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B36096A-D03B-4D9E-95D5-E1B8DF32E6BC}" type="datetimeFigureOut">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672090-49AD-46FD-8F4B-AF7A57042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43C4A7-4ACC-44F2-A835-63E426318886}" type="datetimeFigureOut">
              <a:rPr lang="en-US"/>
              <a:pPr>
                <a:defRPr/>
              </a:pPr>
              <a:t>10/14/2019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B03B09-230D-437C-A3DA-D5365F5CB4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DE78B6-D35B-4440-92D3-16B4DBD4B138}" type="datetimeFigureOut">
              <a:rPr lang="en-US"/>
              <a:pPr>
                <a:defRPr/>
              </a:pPr>
              <a:t>10/14/2019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B1D70C-6037-49F4-B2E5-77E63D8E2E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8D25AA-92C4-45C4-ACA0-5FE4D10F720E}" type="datetimeFigureOut">
              <a:rPr lang="en-US"/>
              <a:pPr>
                <a:defRPr/>
              </a:pPr>
              <a:t>10/14/2019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A94D41-014A-4D70-A1A1-209E417740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0231AD-9D72-4753-B9BC-DE514C160D2B}" type="datetimeFigureOut">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F757E1-E7D1-4B72-B30A-743F03284A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932B86-D895-49FF-A812-C3A3228A9C3C}" type="datetimeFigureOut">
              <a:rPr lang="en-US"/>
              <a:pPr>
                <a:defRPr/>
              </a:pPr>
              <a:t>10/14/2019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E5022-44C5-41D1-B033-3C69786EE3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36839FC-71C3-4DC1-9371-3B301DCEF12D}" type="datetimeFigureOut">
              <a:rPr lang="en-US"/>
              <a:pPr>
                <a:defRPr/>
              </a:pPr>
              <a:t>10/14/2019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4E06B6-14B1-415C-8232-6E9C7D9151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ron" TargetMode="External"/><Relationship Id="rId2" Type="http://schemas.openxmlformats.org/officeDocument/2006/relationships/hyperlink" Target="https://en.wikipedia.org/wiki/Alloy" TargetMode="External"/><Relationship Id="rId1" Type="http://schemas.openxmlformats.org/officeDocument/2006/relationships/slideLayout" Target="../slideLayouts/slideLayout2.xml"/><Relationship Id="rId4" Type="http://schemas.openxmlformats.org/officeDocument/2006/relationships/hyperlink" Target="https://en.wikipedia.org/wiki/Carb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youtube.com/watch?v=9l7JqonyoKA" TargetMode="External"/><Relationship Id="rId5" Type="http://schemas.openxmlformats.org/officeDocument/2006/relationships/hyperlink" Target="https://www.azom.com/article.aspx?ArticleID=6117" TargetMode="External"/><Relationship Id="rId4" Type="http://schemas.openxmlformats.org/officeDocument/2006/relationships/hyperlink" Target="http://hyperphysics.phy-astr.gsu.edu/hbase/solids/dop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differencebetween.net/science/difference-between-adsorb-and-absorb/"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197"/>
            <a:ext cx="9067800" cy="1143000"/>
          </a:xfrm>
        </p:spPr>
        <p:txBody>
          <a:bodyPr/>
          <a:lstStyle/>
          <a:p>
            <a:r>
              <a:rPr lang="en-US" sz="3600" dirty="0"/>
              <a:t>CH-4: Imperfections in Solids</a:t>
            </a:r>
          </a:p>
        </p:txBody>
      </p:sp>
      <p:sp>
        <p:nvSpPr>
          <p:cNvPr id="3" name="Content Placeholder 2"/>
          <p:cNvSpPr>
            <a:spLocks noGrp="1"/>
          </p:cNvSpPr>
          <p:nvPr>
            <p:ph idx="1"/>
          </p:nvPr>
        </p:nvSpPr>
        <p:spPr>
          <a:xfrm>
            <a:off x="0" y="914400"/>
            <a:ext cx="9144000" cy="5943600"/>
          </a:xfrm>
        </p:spPr>
        <p:txBody>
          <a:bodyPr/>
          <a:lstStyle/>
          <a:p>
            <a:r>
              <a:rPr lang="en-US" dirty="0"/>
              <a:t>So far we have seen perfect crystals: </a:t>
            </a:r>
            <a:br>
              <a:rPr lang="en-US" dirty="0"/>
            </a:br>
            <a:r>
              <a:rPr lang="en-US" dirty="0"/>
              <a:t>              X-ray diffraction and Bragg’s law</a:t>
            </a:r>
          </a:p>
          <a:p>
            <a:r>
              <a:rPr lang="en-US" dirty="0"/>
              <a:t>Imperfections or defects are covered in ch-4.</a:t>
            </a:r>
          </a:p>
          <a:p>
            <a:r>
              <a:rPr lang="en-US" dirty="0"/>
              <a:t>Defects in crystals make them interesting</a:t>
            </a:r>
          </a:p>
          <a:p>
            <a:r>
              <a:rPr lang="en-US" dirty="0"/>
              <a:t>2 major types of defects: </a:t>
            </a:r>
            <a:br>
              <a:rPr lang="en-US" dirty="0"/>
            </a:br>
            <a:r>
              <a:rPr lang="en-US" dirty="0"/>
              <a:t>           Chemical – Impurities or Alloying elements 	     Atomic arrangement- Structure</a:t>
            </a:r>
          </a:p>
          <a:p>
            <a:r>
              <a:rPr lang="en-US" dirty="0"/>
              <a:t>Real materials are not perfect </a:t>
            </a:r>
          </a:p>
          <a:p>
            <a:r>
              <a:rPr lang="en-US" dirty="0"/>
              <a:t>Good Chemical Imperfections: </a:t>
            </a:r>
            <a:r>
              <a:rPr lang="en-US" sz="2400" dirty="0"/>
              <a:t>dopants &amp; alloying element</a:t>
            </a:r>
          </a:p>
          <a:p>
            <a:r>
              <a:rPr lang="en-US" sz="2400" dirty="0"/>
              <a:t>Atomic arrangements: missing atom, extra atom, differently oriented unit cells, etc… </a:t>
            </a:r>
          </a:p>
          <a:p>
            <a:pPr lvl="2"/>
            <a:endParaRPr lang="en-US" sz="1600" dirty="0"/>
          </a:p>
          <a:p>
            <a:endParaRPr lang="en-US" dirty="0"/>
          </a:p>
        </p:txBody>
      </p:sp>
    </p:spTree>
    <p:extLst>
      <p:ext uri="{BB962C8B-B14F-4D97-AF65-F5344CB8AC3E}">
        <p14:creationId xmlns:p14="http://schemas.microsoft.com/office/powerpoint/2010/main" val="39421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pPr eaLnBrk="1" hangingPunct="1"/>
            <a:r>
              <a:rPr lang="en-US"/>
              <a:t>Impurities in Solids</a:t>
            </a:r>
          </a:p>
        </p:txBody>
      </p:sp>
      <p:sp>
        <p:nvSpPr>
          <p:cNvPr id="7" name="TextBox 6"/>
          <p:cNvSpPr txBox="1"/>
          <p:nvPr/>
        </p:nvSpPr>
        <p:spPr>
          <a:xfrm>
            <a:off x="304800" y="1143000"/>
            <a:ext cx="8382000" cy="4524315"/>
          </a:xfrm>
          <a:prstGeom prst="rect">
            <a:avLst/>
          </a:prstGeom>
          <a:noFill/>
        </p:spPr>
        <p:txBody>
          <a:bodyPr>
            <a:spAutoFit/>
          </a:bodyPr>
          <a:lstStyle/>
          <a:p>
            <a:pPr>
              <a:defRPr/>
            </a:pPr>
            <a:r>
              <a:rPr lang="en-US" dirty="0"/>
              <a:t>A pure metal consisting of only one type of atom just isn’t possible. Even with sophisticated techniques, it is difficult to refine metals to a purity in excess of 99.9999%. </a:t>
            </a:r>
          </a:p>
          <a:p>
            <a:pPr>
              <a:defRPr/>
            </a:pPr>
            <a:endParaRPr lang="en-US" dirty="0"/>
          </a:p>
          <a:p>
            <a:pPr>
              <a:defRPr/>
            </a:pPr>
            <a:r>
              <a:rPr lang="en-US" dirty="0"/>
              <a:t>Very few metals are used in the pure or nearly pure state:</a:t>
            </a:r>
            <a:br>
              <a:rPr lang="en-US" dirty="0"/>
            </a:br>
            <a:r>
              <a:rPr lang="en-US" dirty="0"/>
              <a:t>1. Electronic wires- 99.99% purity Cu; Very high electrical conductivity.</a:t>
            </a:r>
          </a:p>
          <a:p>
            <a:pPr>
              <a:defRPr/>
            </a:pPr>
            <a:r>
              <a:rPr lang="en-US" dirty="0"/>
              <a:t>2. 99.99% purity Al (super-pure Al) is used for decorative purposes-- Very bright    metallic surface finish.</a:t>
            </a:r>
          </a:p>
          <a:p>
            <a:pPr>
              <a:defRPr/>
            </a:pPr>
            <a:endParaRPr lang="en-US" dirty="0"/>
          </a:p>
          <a:p>
            <a:pPr>
              <a:defRPr/>
            </a:pPr>
            <a:r>
              <a:rPr lang="en-US" dirty="0"/>
              <a:t>Most engineering metals are combined with other metals or nonmetals to provide increased strength, higher corrosion resistance, etc.</a:t>
            </a:r>
            <a:br>
              <a:rPr lang="en-US" dirty="0"/>
            </a:br>
            <a:endParaRPr lang="en-US" dirty="0"/>
          </a:p>
          <a:p>
            <a:pPr marL="342900" indent="-342900">
              <a:buFont typeface="+mj-lt"/>
              <a:buAutoNum type="arabicPeriod"/>
              <a:defRPr/>
            </a:pPr>
            <a:r>
              <a:rPr lang="en-US" dirty="0"/>
              <a:t>Cartridge brass: 70% Cu &amp; 30% Zn.</a:t>
            </a:r>
          </a:p>
          <a:p>
            <a:pPr marL="342900" indent="-342900">
              <a:buFont typeface="+mj-lt"/>
              <a:buAutoNum type="arabicPeriod"/>
              <a:defRPr/>
            </a:pPr>
            <a:r>
              <a:rPr lang="en-US" dirty="0"/>
              <a:t>Sterling silver: 92.5% Ag &amp; 7.5% Cu.</a:t>
            </a:r>
          </a:p>
          <a:p>
            <a:pPr marL="342900" indent="-342900">
              <a:buFont typeface="+mj-lt"/>
              <a:buAutoNum type="arabicPeriod"/>
              <a:defRPr/>
            </a:pPr>
            <a:r>
              <a:rPr lang="en-US" dirty="0"/>
              <a:t>Inconel 718, Ni-base super-alloy, used for jet engine parts, has 10 elements</a:t>
            </a:r>
            <a:r>
              <a:rPr lang="en-US" dirty="0" smtClean="0"/>
              <a:t>.</a:t>
            </a:r>
          </a:p>
          <a:p>
            <a:pPr marL="342900" indent="-342900">
              <a:buFont typeface="+mj-lt"/>
              <a:buAutoNum type="arabicPeriod"/>
              <a:defRPr/>
            </a:pPr>
            <a:r>
              <a:rPr lang="en-US" b="1" dirty="0"/>
              <a:t>Steel</a:t>
            </a:r>
            <a:r>
              <a:rPr lang="en-US" dirty="0"/>
              <a:t> is an </a:t>
            </a:r>
            <a:r>
              <a:rPr lang="en-US" u="sng" dirty="0">
                <a:hlinkClick r:id="rId2"/>
              </a:rPr>
              <a:t>alloy</a:t>
            </a:r>
            <a:r>
              <a:rPr lang="en-US" dirty="0"/>
              <a:t> of </a:t>
            </a:r>
            <a:r>
              <a:rPr lang="en-US" dirty="0">
                <a:hlinkClick r:id="rId3" tooltip="Iron"/>
              </a:rPr>
              <a:t>iron</a:t>
            </a:r>
            <a:r>
              <a:rPr lang="en-US" dirty="0"/>
              <a:t> and </a:t>
            </a:r>
            <a:r>
              <a:rPr lang="en-US" dirty="0">
                <a:hlinkClick r:id="rId4" tooltip="Carbon"/>
              </a:rPr>
              <a:t>carbon</a:t>
            </a:r>
            <a:r>
              <a:rPr lang="en-US" dirty="0"/>
              <a:t>, and sometimes other </a:t>
            </a:r>
            <a:r>
              <a:rPr lang="en-US" dirty="0" smtClean="0"/>
              <a:t>elements.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pPr eaLnBrk="1" hangingPunct="1"/>
            <a:r>
              <a:rPr lang="en-US" sz="6000"/>
              <a:t>Solid Solutions</a:t>
            </a:r>
          </a:p>
        </p:txBody>
      </p:sp>
      <p:sp>
        <p:nvSpPr>
          <p:cNvPr id="11267" name="TextBox 3"/>
          <p:cNvSpPr txBox="1">
            <a:spLocks noChangeArrowheads="1"/>
          </p:cNvSpPr>
          <p:nvPr/>
        </p:nvSpPr>
        <p:spPr bwMode="auto">
          <a:xfrm>
            <a:off x="457200" y="1066800"/>
            <a:ext cx="8305800" cy="1477963"/>
          </a:xfrm>
          <a:prstGeom prst="rect">
            <a:avLst/>
          </a:prstGeom>
          <a:noFill/>
          <a:ln w="9525">
            <a:noFill/>
            <a:miter lim="800000"/>
            <a:headEnd/>
            <a:tailEnd/>
          </a:ln>
        </p:spPr>
        <p:txBody>
          <a:bodyPr>
            <a:spAutoFit/>
          </a:bodyPr>
          <a:lstStyle/>
          <a:p>
            <a:r>
              <a:rPr lang="en-US" dirty="0"/>
              <a:t>Simplest type of alloy is that of solid solution.</a:t>
            </a:r>
          </a:p>
          <a:p>
            <a:r>
              <a:rPr lang="en-US" dirty="0"/>
              <a:t> </a:t>
            </a:r>
          </a:p>
          <a:p>
            <a:r>
              <a:rPr lang="en-US" dirty="0"/>
              <a:t>	Two types:   1. Substitution Solid Solution</a:t>
            </a:r>
          </a:p>
          <a:p>
            <a:r>
              <a:rPr lang="en-US" dirty="0"/>
              <a:t>		      2. Interstitial Solid Solution.  </a:t>
            </a:r>
          </a:p>
          <a:p>
            <a:endParaRPr lang="en-US" dirty="0"/>
          </a:p>
        </p:txBody>
      </p:sp>
      <p:pic>
        <p:nvPicPr>
          <p:cNvPr id="11268" name="Picture 1" descr="fig_04_02.jpg"/>
          <p:cNvPicPr>
            <a:picLocks noChangeAspect="1"/>
          </p:cNvPicPr>
          <p:nvPr>
            <p:custDataLst>
              <p:tags r:id="rId1"/>
            </p:custDataLst>
          </p:nvPr>
        </p:nvPicPr>
        <p:blipFill>
          <a:blip r:embed="rId3" cstate="print"/>
          <a:srcRect/>
          <a:stretch>
            <a:fillRect/>
          </a:stretch>
        </p:blipFill>
        <p:spPr bwMode="auto">
          <a:xfrm>
            <a:off x="685800" y="2438400"/>
            <a:ext cx="5410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p:txBody>
          <a:bodyPr/>
          <a:lstStyle/>
          <a:p>
            <a:pPr>
              <a:defRPr/>
            </a:pPr>
            <a:fld id="{23AB3DF9-5F06-4472-85EF-0C4F446D7C44}" type="slidenum">
              <a:rPr lang="en-US"/>
              <a:pPr>
                <a:defRPr/>
              </a:pPr>
              <a:t>12</a:t>
            </a:fld>
            <a:endParaRPr lang="en-US"/>
          </a:p>
        </p:txBody>
      </p:sp>
      <p:sp>
        <p:nvSpPr>
          <p:cNvPr id="12291" name="Rectangle 6"/>
          <p:cNvSpPr>
            <a:spLocks noGrp="1" noChangeArrowheads="1"/>
          </p:cNvSpPr>
          <p:nvPr>
            <p:ph type="title"/>
          </p:nvPr>
        </p:nvSpPr>
        <p:spPr>
          <a:xfrm>
            <a:off x="457200" y="0"/>
            <a:ext cx="8229600" cy="1143000"/>
          </a:xfrm>
        </p:spPr>
        <p:txBody>
          <a:bodyPr/>
          <a:lstStyle/>
          <a:p>
            <a:r>
              <a:rPr lang="en-US" dirty="0"/>
              <a:t>Conditions for Solid Solubility</a:t>
            </a:r>
            <a:endParaRPr lang="en-US" dirty="0">
              <a:ea typeface="ＭＳ Ｐゴシック" pitchFamily="34" charset="-128"/>
            </a:endParaRPr>
          </a:p>
        </p:txBody>
      </p:sp>
      <p:sp>
        <p:nvSpPr>
          <p:cNvPr id="12292" name="Rectangle 7"/>
          <p:cNvSpPr>
            <a:spLocks noGrp="1" noChangeArrowheads="1"/>
          </p:cNvSpPr>
          <p:nvPr>
            <p:ph type="body" idx="1"/>
          </p:nvPr>
        </p:nvSpPr>
        <p:spPr>
          <a:xfrm>
            <a:off x="609600" y="990600"/>
            <a:ext cx="7772400" cy="3459162"/>
          </a:xfrm>
        </p:spPr>
        <p:txBody>
          <a:bodyPr/>
          <a:lstStyle/>
          <a:p>
            <a:pPr>
              <a:buFontTx/>
              <a:buNone/>
            </a:pPr>
            <a:r>
              <a:rPr lang="en-US" sz="2800" dirty="0">
                <a:ea typeface="ＭＳ Ｐゴシック" pitchFamily="34" charset="-128"/>
              </a:rPr>
              <a:t>Conditions for </a:t>
            </a:r>
            <a:r>
              <a:rPr lang="en-US" sz="2800" dirty="0" err="1">
                <a:ea typeface="ＭＳ Ｐゴシック" pitchFamily="34" charset="-128"/>
              </a:rPr>
              <a:t>substitutional</a:t>
            </a:r>
            <a:r>
              <a:rPr lang="en-US" sz="2800" dirty="0">
                <a:ea typeface="ＭＳ Ｐゴシック" pitchFamily="34" charset="-128"/>
              </a:rPr>
              <a:t> solid solution (S.S.)</a:t>
            </a:r>
          </a:p>
          <a:p>
            <a:r>
              <a:rPr lang="en-US" sz="2800" dirty="0">
                <a:solidFill>
                  <a:srgbClr val="0000FF"/>
                </a:solidFill>
                <a:ea typeface="ＭＳ Ｐゴシック" pitchFamily="34" charset="-128"/>
              </a:rPr>
              <a:t>W. Hume – </a:t>
            </a:r>
            <a:r>
              <a:rPr lang="en-US" sz="2800" dirty="0" err="1">
                <a:solidFill>
                  <a:srgbClr val="0000FF"/>
                </a:solidFill>
                <a:ea typeface="ＭＳ Ｐゴシック" pitchFamily="34" charset="-128"/>
              </a:rPr>
              <a:t>Rothery</a:t>
            </a:r>
            <a:r>
              <a:rPr lang="en-US" sz="2800" dirty="0">
                <a:solidFill>
                  <a:srgbClr val="0000FF"/>
                </a:solidFill>
                <a:ea typeface="ＭＳ Ｐゴシック" pitchFamily="34" charset="-128"/>
              </a:rPr>
              <a:t> rule</a:t>
            </a:r>
          </a:p>
          <a:p>
            <a:pPr lvl="1"/>
            <a:r>
              <a:rPr lang="en-US" sz="2400" dirty="0">
                <a:ea typeface="ＭＳ Ｐゴシック" pitchFamily="34" charset="-128"/>
              </a:rPr>
              <a:t>1.  </a:t>
            </a:r>
            <a:r>
              <a:rPr lang="en-US" sz="2400" dirty="0">
                <a:ea typeface="ＭＳ Ｐゴシック" pitchFamily="34" charset="-128"/>
                <a:sym typeface="Symbol" pitchFamily="18" charset="2"/>
              </a:rPr>
              <a:t></a:t>
            </a:r>
            <a:r>
              <a:rPr lang="en-US" sz="2400" i="1" dirty="0">
                <a:ea typeface="ＭＳ Ｐゴシック" pitchFamily="34" charset="-128"/>
                <a:sym typeface="Symbol" pitchFamily="18" charset="2"/>
              </a:rPr>
              <a:t>r</a:t>
            </a:r>
            <a:r>
              <a:rPr lang="en-US" sz="2400" i="1" dirty="0">
                <a:ea typeface="ＭＳ Ｐゴシック" pitchFamily="34" charset="-128"/>
              </a:rPr>
              <a:t> </a:t>
            </a:r>
            <a:r>
              <a:rPr lang="en-US" sz="2400" dirty="0">
                <a:ea typeface="ＭＳ Ｐゴシック" pitchFamily="34" charset="-128"/>
              </a:rPr>
              <a:t>(atomic radius) &lt; 15%</a:t>
            </a:r>
          </a:p>
          <a:p>
            <a:pPr lvl="1"/>
            <a:r>
              <a:rPr lang="en-US" sz="2400" dirty="0">
                <a:ea typeface="ＭＳ Ｐゴシック" pitchFamily="34" charset="-128"/>
              </a:rPr>
              <a:t>2.  Proximity in periodic table </a:t>
            </a:r>
          </a:p>
          <a:p>
            <a:pPr lvl="2"/>
            <a:r>
              <a:rPr lang="en-US" sz="2000" dirty="0">
                <a:ea typeface="ＭＳ Ｐゴシック" pitchFamily="34" charset="-128"/>
              </a:rPr>
              <a:t>i.e., similar </a:t>
            </a:r>
            <a:r>
              <a:rPr lang="en-US" sz="2000" dirty="0" err="1">
                <a:ea typeface="ＭＳ Ｐゴシック" pitchFamily="34" charset="-128"/>
              </a:rPr>
              <a:t>electronegativities</a:t>
            </a:r>
            <a:endParaRPr lang="en-US" sz="2000" dirty="0">
              <a:ea typeface="ＭＳ Ｐゴシック" pitchFamily="34" charset="-128"/>
            </a:endParaRPr>
          </a:p>
          <a:p>
            <a:pPr lvl="1"/>
            <a:r>
              <a:rPr lang="en-US" sz="2400" dirty="0">
                <a:ea typeface="ＭＳ Ｐゴシック" pitchFamily="34" charset="-128"/>
              </a:rPr>
              <a:t>3.  Same crystal structure for pure metals</a:t>
            </a:r>
          </a:p>
          <a:p>
            <a:pPr lvl="1"/>
            <a:r>
              <a:rPr lang="en-US" sz="2400" dirty="0">
                <a:ea typeface="ＭＳ Ｐゴシック" pitchFamily="34" charset="-128"/>
              </a:rPr>
              <a:t>4.  Same </a:t>
            </a:r>
            <a:r>
              <a:rPr lang="en-US" sz="2400" dirty="0" err="1">
                <a:ea typeface="ＭＳ Ｐゴシック" pitchFamily="34" charset="-128"/>
              </a:rPr>
              <a:t>Valency</a:t>
            </a:r>
            <a:endParaRPr lang="en-US" sz="2000" dirty="0">
              <a:ea typeface="ＭＳ Ｐゴシック" pitchFamily="34" charset="-128"/>
            </a:endParaRPr>
          </a:p>
        </p:txBody>
      </p:sp>
      <p:sp>
        <p:nvSpPr>
          <p:cNvPr id="2" name="Rectangle 1"/>
          <p:cNvSpPr/>
          <p:nvPr/>
        </p:nvSpPr>
        <p:spPr>
          <a:xfrm>
            <a:off x="270617" y="4267200"/>
            <a:ext cx="8534400" cy="1754326"/>
          </a:xfrm>
          <a:prstGeom prst="rect">
            <a:avLst/>
          </a:prstGeom>
        </p:spPr>
        <p:txBody>
          <a:bodyPr wrap="square">
            <a:spAutoFit/>
          </a:bodyPr>
          <a:lstStyle/>
          <a:p>
            <a:r>
              <a:rPr lang="en-US" dirty="0"/>
              <a:t>An example of a substitutional solid solution is found for copper and nickel. These</a:t>
            </a:r>
          </a:p>
          <a:p>
            <a:r>
              <a:rPr lang="en-US" dirty="0"/>
              <a:t>two elements are completely soluble in one another at all proportions. </a:t>
            </a:r>
          </a:p>
          <a:p>
            <a:endParaRPr lang="en-US" dirty="0"/>
          </a:p>
          <a:p>
            <a:r>
              <a:rPr lang="en-US" dirty="0"/>
              <a:t>The atomic radii for copper and nickel are 0.128 and 0.125 nm, respectively; both have the FCC crystal structure; their </a:t>
            </a:r>
            <a:r>
              <a:rPr lang="en-US" dirty="0" err="1"/>
              <a:t>electronegativities</a:t>
            </a:r>
            <a:r>
              <a:rPr lang="en-US" dirty="0"/>
              <a:t> are 1.9 and 1.8 and their valences match.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p:txBody>
          <a:bodyPr/>
          <a:lstStyle/>
          <a:p>
            <a:pPr>
              <a:defRPr/>
            </a:pPr>
            <a:fld id="{A72CE19E-E9DD-4B2E-A39C-124BD7D51579}" type="slidenum">
              <a:rPr lang="en-US"/>
              <a:pPr>
                <a:defRPr/>
              </a:pPr>
              <a:t>13</a:t>
            </a:fld>
            <a:endParaRPr lang="en-US"/>
          </a:p>
        </p:txBody>
      </p:sp>
      <p:sp>
        <p:nvSpPr>
          <p:cNvPr id="13315" name="Rectangle 2"/>
          <p:cNvSpPr>
            <a:spLocks noGrp="1" noChangeArrowheads="1"/>
          </p:cNvSpPr>
          <p:nvPr>
            <p:ph type="title"/>
          </p:nvPr>
        </p:nvSpPr>
        <p:spPr>
          <a:xfrm>
            <a:off x="457200" y="0"/>
            <a:ext cx="8229600" cy="1143000"/>
          </a:xfrm>
        </p:spPr>
        <p:txBody>
          <a:bodyPr/>
          <a:lstStyle/>
          <a:p>
            <a:r>
              <a:rPr lang="en-US">
                <a:ea typeface="ＭＳ Ｐゴシック" pitchFamily="34" charset="-128"/>
              </a:rPr>
              <a:t>Application of Hume–Rothery rules – Solid Solutions </a:t>
            </a:r>
          </a:p>
        </p:txBody>
      </p:sp>
      <p:sp>
        <p:nvSpPr>
          <p:cNvPr id="13317" name="Text Box 9"/>
          <p:cNvSpPr txBox="1">
            <a:spLocks noChangeArrowheads="1"/>
          </p:cNvSpPr>
          <p:nvPr/>
        </p:nvSpPr>
        <p:spPr bwMode="auto">
          <a:xfrm>
            <a:off x="3990975" y="1371600"/>
            <a:ext cx="5153025" cy="4154984"/>
          </a:xfrm>
          <a:prstGeom prst="rect">
            <a:avLst/>
          </a:prstGeom>
          <a:noFill/>
          <a:ln w="9525">
            <a:noFill/>
            <a:prstDash val="dash"/>
            <a:miter lim="800000"/>
            <a:headEnd/>
            <a:tailEnd/>
          </a:ln>
        </p:spPr>
        <p:txBody>
          <a:bodyPr>
            <a:spAutoFit/>
          </a:bodyPr>
          <a:lstStyle/>
          <a:p>
            <a:pPr>
              <a:spcBef>
                <a:spcPct val="50000"/>
              </a:spcBef>
              <a:tabLst>
                <a:tab pos="452438" algn="ctr"/>
                <a:tab pos="1141413" algn="dec"/>
                <a:tab pos="1258888" algn="ctr"/>
                <a:tab pos="2346325" algn="ctr"/>
                <a:tab pos="3368675" algn="ctr"/>
                <a:tab pos="4348163" algn="ctr"/>
              </a:tabLst>
            </a:pPr>
            <a:r>
              <a:rPr lang="en-US" sz="1600" i="1" dirty="0"/>
              <a:t>	Element		Atomic	Crystal	Electro-	Valence</a:t>
            </a:r>
            <a:br>
              <a:rPr lang="en-US" sz="1600" i="1" dirty="0"/>
            </a:br>
            <a:r>
              <a:rPr lang="en-US" sz="1600" i="1" dirty="0"/>
              <a:t>			Radius 	 Structure 	</a:t>
            </a:r>
            <a:r>
              <a:rPr lang="en-US" sz="1600" i="1" dirty="0" err="1"/>
              <a:t>nega</a:t>
            </a:r>
            <a:r>
              <a:rPr lang="en-US" sz="1600" i="1" dirty="0"/>
              <a:t>-</a:t>
            </a:r>
            <a:br>
              <a:rPr lang="en-US" sz="1600" i="1" dirty="0"/>
            </a:br>
            <a:r>
              <a:rPr lang="en-US" sz="1600" i="1" dirty="0"/>
              <a:t>	 		(nm) 		</a:t>
            </a:r>
            <a:r>
              <a:rPr lang="en-US" sz="1600" i="1" dirty="0" err="1"/>
              <a:t>tivity</a:t>
            </a:r>
            <a:endParaRPr lang="en-US" sz="1600" i="1" dirty="0"/>
          </a:p>
          <a:p>
            <a:pPr>
              <a:spcBef>
                <a:spcPct val="50000"/>
              </a:spcBef>
              <a:tabLst>
                <a:tab pos="452438" algn="ctr"/>
                <a:tab pos="1141413" algn="dec"/>
                <a:tab pos="1258888" algn="ctr"/>
                <a:tab pos="2346325" algn="ctr"/>
                <a:tab pos="3368675" algn="ctr"/>
                <a:tab pos="4348163" algn="ctr"/>
              </a:tabLst>
            </a:pPr>
            <a:r>
              <a:rPr lang="en-US" sz="1600" dirty="0"/>
              <a:t>	Cu	0.1278	FCC	1.9	+2</a:t>
            </a:r>
            <a:br>
              <a:rPr lang="en-US" sz="1600" dirty="0"/>
            </a:br>
            <a:r>
              <a:rPr lang="en-US" sz="1600" dirty="0"/>
              <a:t>	C	0.071</a:t>
            </a:r>
            <a:br>
              <a:rPr lang="en-US" sz="1600" dirty="0"/>
            </a:br>
            <a:r>
              <a:rPr lang="en-US" sz="1600" dirty="0"/>
              <a:t>	H	0.046</a:t>
            </a:r>
            <a:br>
              <a:rPr lang="en-US" sz="1600" dirty="0"/>
            </a:br>
            <a:r>
              <a:rPr lang="en-US" sz="1600" dirty="0"/>
              <a:t>	O	0.060</a:t>
            </a:r>
            <a:br>
              <a:rPr lang="en-US" sz="1600" dirty="0"/>
            </a:br>
            <a:r>
              <a:rPr lang="en-US" sz="1600" dirty="0"/>
              <a:t>	Ag	0.1445	FCC	1.9	+1</a:t>
            </a:r>
            <a:br>
              <a:rPr lang="en-US" sz="1600" dirty="0"/>
            </a:br>
            <a:r>
              <a:rPr lang="en-US" sz="1600" dirty="0"/>
              <a:t>	Al	0.1431	FCC	1.5	+3</a:t>
            </a:r>
            <a:br>
              <a:rPr lang="en-US" sz="1600" dirty="0"/>
            </a:br>
            <a:r>
              <a:rPr lang="en-US" sz="1600" dirty="0"/>
              <a:t>	Co	0.1253	HCP	1.8	+2</a:t>
            </a:r>
            <a:br>
              <a:rPr lang="en-US" sz="1600" dirty="0"/>
            </a:br>
            <a:r>
              <a:rPr lang="en-US" sz="1600" dirty="0"/>
              <a:t>	Cr	0.1249	BCC	1.6	+3</a:t>
            </a:r>
            <a:br>
              <a:rPr lang="en-US" sz="1600" dirty="0"/>
            </a:br>
            <a:r>
              <a:rPr lang="en-US" sz="1600" dirty="0"/>
              <a:t>	Fe	0.1241	BCC	1.8	+2</a:t>
            </a:r>
            <a:br>
              <a:rPr lang="en-US" sz="1600" dirty="0"/>
            </a:br>
            <a:r>
              <a:rPr lang="en-US" sz="1600" dirty="0"/>
              <a:t>	Ni	0.1246	FCC	1.8	+2</a:t>
            </a:r>
            <a:br>
              <a:rPr lang="en-US" sz="1600" dirty="0"/>
            </a:br>
            <a:r>
              <a:rPr lang="en-US" sz="1600" dirty="0"/>
              <a:t>	Pd	0.1376	FCC	2.2	+2</a:t>
            </a:r>
            <a:br>
              <a:rPr lang="en-US" sz="1600" dirty="0"/>
            </a:br>
            <a:r>
              <a:rPr lang="en-US" sz="1600" dirty="0"/>
              <a:t>	Zn	0.1332	HCP	1.6	+2</a:t>
            </a:r>
            <a:br>
              <a:rPr lang="en-US" sz="1600" dirty="0"/>
            </a:br>
            <a:r>
              <a:rPr lang="en-US" sz="1600" dirty="0"/>
              <a:t>      Pt	0.1387	FCC	2.2	+2</a:t>
            </a:r>
            <a:endParaRPr lang="en-US" sz="1600" i="1" dirty="0"/>
          </a:p>
        </p:txBody>
      </p:sp>
      <p:sp>
        <p:nvSpPr>
          <p:cNvPr id="13318" name="TextBox 13"/>
          <p:cNvSpPr txBox="1">
            <a:spLocks noChangeArrowheads="1"/>
          </p:cNvSpPr>
          <p:nvPr/>
        </p:nvSpPr>
        <p:spPr bwMode="auto">
          <a:xfrm>
            <a:off x="0" y="2057400"/>
            <a:ext cx="3657600" cy="2308225"/>
          </a:xfrm>
          <a:prstGeom prst="rect">
            <a:avLst/>
          </a:prstGeom>
          <a:noFill/>
          <a:ln w="9525">
            <a:noFill/>
            <a:miter lim="800000"/>
            <a:headEnd/>
            <a:tailEnd/>
          </a:ln>
        </p:spPr>
        <p:txBody>
          <a:bodyPr>
            <a:spAutoFit/>
          </a:bodyPr>
          <a:lstStyle/>
          <a:p>
            <a:r>
              <a:rPr lang="en-US" i="1"/>
              <a:t>4.4: Which of these elements would you expect to form the following with copper:</a:t>
            </a:r>
            <a:br>
              <a:rPr lang="en-US" i="1"/>
            </a:br>
            <a:r>
              <a:rPr lang="en-US" i="1"/>
              <a:t>(a)</a:t>
            </a:r>
            <a:r>
              <a:rPr lang="en-US" b="1" i="1"/>
              <a:t> </a:t>
            </a:r>
            <a:r>
              <a:rPr lang="en-US" i="1"/>
              <a:t>A substitutional solid solution having complete solubility</a:t>
            </a:r>
            <a:endParaRPr lang="en-US"/>
          </a:p>
          <a:p>
            <a:r>
              <a:rPr lang="en-US" i="1"/>
              <a:t>(b)</a:t>
            </a:r>
            <a:r>
              <a:rPr lang="en-US" b="1" i="1"/>
              <a:t> </a:t>
            </a:r>
            <a:r>
              <a:rPr lang="en-US" i="1"/>
              <a:t>A substitutional solid solution of incomplete solubility</a:t>
            </a:r>
            <a:endParaRPr lang="en-US"/>
          </a:p>
          <a:p>
            <a:r>
              <a:rPr lang="en-US" i="1"/>
              <a:t>(c)</a:t>
            </a:r>
            <a:r>
              <a:rPr lang="en-US" b="1" i="1"/>
              <a:t> </a:t>
            </a:r>
            <a:r>
              <a:rPr lang="en-US" i="1"/>
              <a:t>An interstitial solid solution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4" y="0"/>
            <a:ext cx="8477721" cy="609600"/>
          </a:xfrm>
        </p:spPr>
        <p:txBody>
          <a:bodyPr/>
          <a:lstStyle/>
          <a:p>
            <a:pPr algn="l"/>
            <a:r>
              <a:rPr lang="en-US" sz="3200" dirty="0" smtClean="0"/>
              <a:t>BCC Interstitial Sites: </a:t>
            </a:r>
            <a:r>
              <a:rPr lang="en-US" sz="3200" dirty="0"/>
              <a:t>Octahedral </a:t>
            </a:r>
            <a:r>
              <a:rPr lang="en-US" sz="3200" dirty="0" smtClean="0"/>
              <a:t>&amp; Tetrahedral</a:t>
            </a: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39435" y="3352800"/>
            <a:ext cx="4867275" cy="185085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697" y="838200"/>
            <a:ext cx="2891117" cy="1905000"/>
          </a:xfrm>
          <a:prstGeom prst="rect">
            <a:avLst/>
          </a:prstGeom>
          <a:noFill/>
          <a:ln w="9525">
            <a:noFill/>
            <a:miter lim="800000"/>
            <a:headEnd/>
            <a:tailEnd/>
          </a:ln>
        </p:spPr>
      </p:pic>
      <p:sp>
        <p:nvSpPr>
          <p:cNvPr id="7" name="TextBox 6"/>
          <p:cNvSpPr txBox="1"/>
          <p:nvPr/>
        </p:nvSpPr>
        <p:spPr>
          <a:xfrm>
            <a:off x="172858" y="5791200"/>
            <a:ext cx="8534400" cy="923330"/>
          </a:xfrm>
          <a:prstGeom prst="rect">
            <a:avLst/>
          </a:prstGeom>
          <a:noFill/>
        </p:spPr>
        <p:txBody>
          <a:bodyPr wrap="square" rtlCol="0">
            <a:spAutoFit/>
          </a:bodyPr>
          <a:lstStyle/>
          <a:p>
            <a:r>
              <a:rPr lang="en-US" dirty="0" smtClean="0"/>
              <a:t>How many octahedral interstitial atoms inside the unit cell? 6</a:t>
            </a:r>
          </a:p>
          <a:p>
            <a:endParaRPr lang="en-US" dirty="0" smtClean="0"/>
          </a:p>
          <a:p>
            <a:r>
              <a:rPr lang="en-US" dirty="0" smtClean="0"/>
              <a:t>How many tetrahedral interstitial atoms inside the unit cell? 12</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3733800" y="871671"/>
            <a:ext cx="4702324" cy="1925768"/>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572" y="3128269"/>
            <a:ext cx="3372055" cy="268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BCC Octahedral Interstitial Site</a:t>
            </a:r>
            <a:endParaRPr lang="en-US" dirty="0"/>
          </a:p>
        </p:txBody>
      </p:sp>
      <p:sp>
        <p:nvSpPr>
          <p:cNvPr id="5" name="Rectangle 4"/>
          <p:cNvSpPr/>
          <p:nvPr/>
        </p:nvSpPr>
        <p:spPr>
          <a:xfrm>
            <a:off x="76200" y="1143000"/>
            <a:ext cx="8915400" cy="646331"/>
          </a:xfrm>
          <a:prstGeom prst="rect">
            <a:avLst/>
          </a:prstGeom>
        </p:spPr>
        <p:txBody>
          <a:bodyPr wrap="square">
            <a:spAutoFit/>
          </a:bodyPr>
          <a:lstStyle/>
          <a:p>
            <a:r>
              <a:rPr lang="en-US" dirty="0"/>
              <a:t>Compute the radius </a:t>
            </a:r>
            <a:r>
              <a:rPr lang="en-US" i="1" dirty="0"/>
              <a:t>r </a:t>
            </a:r>
            <a:r>
              <a:rPr lang="en-US" dirty="0"/>
              <a:t>of an impurity atom that just fits into a BCC octahedral site in terms of the atomic radius </a:t>
            </a:r>
            <a:r>
              <a:rPr lang="en-US" i="1" dirty="0"/>
              <a:t>R </a:t>
            </a:r>
            <a:r>
              <a:rPr lang="en-US" dirty="0"/>
              <a:t>of the host atom (without introducing lattice strains).</a:t>
            </a:r>
          </a:p>
        </p:txBody>
      </p:sp>
      <p:pic>
        <p:nvPicPr>
          <p:cNvPr id="7" name="Picture 8" descr="callister_9e_figun_04_p111"/>
          <p:cNvPicPr>
            <a:picLocks noChangeAspect="1" noChangeArrowheads="1"/>
          </p:cNvPicPr>
          <p:nvPr/>
        </p:nvPicPr>
        <p:blipFill>
          <a:blip r:embed="rId2" cstate="print"/>
          <a:srcRect/>
          <a:stretch>
            <a:fillRect/>
          </a:stretch>
        </p:blipFill>
        <p:spPr bwMode="auto">
          <a:xfrm>
            <a:off x="4648200" y="1905000"/>
            <a:ext cx="2133599" cy="2381000"/>
          </a:xfrm>
          <a:prstGeom prst="rect">
            <a:avLst/>
          </a:prstGeom>
          <a:noFill/>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89331"/>
            <a:ext cx="4108458"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118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BCC Tetrahedral Interstitial Site</a:t>
            </a:r>
            <a:endParaRPr lang="en-US" dirty="0"/>
          </a:p>
        </p:txBody>
      </p:sp>
      <p:sp>
        <p:nvSpPr>
          <p:cNvPr id="5" name="Rectangle 4"/>
          <p:cNvSpPr/>
          <p:nvPr/>
        </p:nvSpPr>
        <p:spPr>
          <a:xfrm>
            <a:off x="76200" y="1143000"/>
            <a:ext cx="8915400" cy="923330"/>
          </a:xfrm>
          <a:prstGeom prst="rect">
            <a:avLst/>
          </a:prstGeom>
        </p:spPr>
        <p:txBody>
          <a:bodyPr wrap="square">
            <a:spAutoFit/>
          </a:bodyPr>
          <a:lstStyle/>
          <a:p>
            <a:r>
              <a:rPr lang="en-US" dirty="0"/>
              <a:t>Compute the radius </a:t>
            </a:r>
            <a:r>
              <a:rPr lang="en-US" i="1" dirty="0"/>
              <a:t>r </a:t>
            </a:r>
            <a:r>
              <a:rPr lang="en-US" dirty="0"/>
              <a:t>of an impurity atom that just fits into a BCC tetrahedral interstitial site in terms of the atomic radius </a:t>
            </a:r>
            <a:r>
              <a:rPr lang="en-US" i="1" dirty="0"/>
              <a:t>R </a:t>
            </a:r>
            <a:r>
              <a:rPr lang="en-US" dirty="0"/>
              <a:t>of the host atom (without introducing lattice strains).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142" y="1752600"/>
            <a:ext cx="4108458"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785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 y="-3268"/>
            <a:ext cx="8686800" cy="765268"/>
          </a:xfrm>
        </p:spPr>
        <p:txBody>
          <a:bodyPr/>
          <a:lstStyle/>
          <a:p>
            <a:pPr algn="l"/>
            <a:r>
              <a:rPr lang="en-US" dirty="0" smtClean="0"/>
              <a:t>FCC </a:t>
            </a:r>
            <a:r>
              <a:rPr lang="en-US" sz="3600" dirty="0" smtClean="0"/>
              <a:t>Interstitial </a:t>
            </a:r>
            <a:r>
              <a:rPr lang="en-US" sz="3600" dirty="0" smtClean="0"/>
              <a:t>Sites: </a:t>
            </a:r>
            <a:r>
              <a:rPr lang="en-US" sz="2800" dirty="0" smtClean="0"/>
              <a:t>Octahedral </a:t>
            </a:r>
            <a:r>
              <a:rPr lang="en-US" sz="2800" dirty="0" smtClean="0"/>
              <a:t>&amp; Tetrahedral </a:t>
            </a:r>
            <a:endParaRPr lang="en-US" sz="2800" dirty="0"/>
          </a:p>
        </p:txBody>
      </p:sp>
      <p:sp>
        <p:nvSpPr>
          <p:cNvPr id="8" name="TextBox 7"/>
          <p:cNvSpPr txBox="1"/>
          <p:nvPr/>
        </p:nvSpPr>
        <p:spPr>
          <a:xfrm>
            <a:off x="1" y="4800897"/>
            <a:ext cx="5486400" cy="1477328"/>
          </a:xfrm>
          <a:prstGeom prst="rect">
            <a:avLst/>
          </a:prstGeom>
          <a:noFill/>
        </p:spPr>
        <p:txBody>
          <a:bodyPr wrap="square" rtlCol="0">
            <a:spAutoFit/>
          </a:bodyPr>
          <a:lstStyle/>
          <a:p>
            <a:r>
              <a:rPr lang="en-US" dirty="0" smtClean="0"/>
              <a:t>How many octahedral interstitial atoms inside the unit cell? 4</a:t>
            </a:r>
          </a:p>
          <a:p>
            <a:endParaRPr lang="en-US" dirty="0" smtClean="0"/>
          </a:p>
          <a:p>
            <a:r>
              <a:rPr lang="en-US" dirty="0" smtClean="0"/>
              <a:t>How many tetrahedral interstitial atoms inside the unit cell? 8</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5181599" y="819150"/>
            <a:ext cx="2819401" cy="286506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0" y="762000"/>
            <a:ext cx="3714750" cy="3343275"/>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4848" y="3810000"/>
            <a:ext cx="3469152"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b="1" dirty="0"/>
              <a:t>Computation of Radius of FCC Octahedral Interstitial Site</a:t>
            </a:r>
            <a:endParaRPr lang="en-US" dirty="0"/>
          </a:p>
        </p:txBody>
      </p:sp>
      <p:sp>
        <p:nvSpPr>
          <p:cNvPr id="5" name="Rectangle 4"/>
          <p:cNvSpPr/>
          <p:nvPr/>
        </p:nvSpPr>
        <p:spPr>
          <a:xfrm>
            <a:off x="76200" y="1143000"/>
            <a:ext cx="8915400" cy="646331"/>
          </a:xfrm>
          <a:prstGeom prst="rect">
            <a:avLst/>
          </a:prstGeom>
        </p:spPr>
        <p:txBody>
          <a:bodyPr wrap="square">
            <a:spAutoFit/>
          </a:bodyPr>
          <a:lstStyle/>
          <a:p>
            <a:r>
              <a:rPr lang="en-US" dirty="0"/>
              <a:t>Compute the radius </a:t>
            </a:r>
            <a:r>
              <a:rPr lang="en-US" i="1" dirty="0"/>
              <a:t>r </a:t>
            </a:r>
            <a:r>
              <a:rPr lang="en-US" dirty="0"/>
              <a:t>of an impurity atom that just fits into a FCC octahedral site in terms of the atomic radius </a:t>
            </a:r>
            <a:r>
              <a:rPr lang="en-US" i="1" dirty="0"/>
              <a:t>R </a:t>
            </a:r>
            <a:r>
              <a:rPr lang="en-US" dirty="0"/>
              <a:t>of the host atom (without introducing lattice strains).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13" y="1981200"/>
            <a:ext cx="42767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133600"/>
            <a:ext cx="191611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38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of Interstitial Site Radii</a:t>
            </a:r>
            <a:endParaRPr lang="en-US" dirty="0"/>
          </a:p>
        </p:txBody>
      </p:sp>
      <p:sp>
        <p:nvSpPr>
          <p:cNvPr id="4" name="Rectangle 3"/>
          <p:cNvSpPr/>
          <p:nvPr/>
        </p:nvSpPr>
        <p:spPr>
          <a:xfrm>
            <a:off x="304800" y="3124200"/>
            <a:ext cx="8534400" cy="1200329"/>
          </a:xfrm>
          <a:prstGeom prst="rect">
            <a:avLst/>
          </a:prstGeom>
        </p:spPr>
        <p:txBody>
          <a:bodyPr wrap="square">
            <a:spAutoFit/>
          </a:bodyPr>
          <a:lstStyle/>
          <a:p>
            <a:r>
              <a:rPr lang="en-US" dirty="0"/>
              <a:t>4.10  </a:t>
            </a:r>
            <a:r>
              <a:rPr lang="en-US" i="1" dirty="0"/>
              <a:t>(a)  </a:t>
            </a:r>
            <a:r>
              <a:rPr lang="en-US" i="1" dirty="0" smtClean="0"/>
              <a:t>Compute </a:t>
            </a:r>
            <a:r>
              <a:rPr lang="en-US" i="1" dirty="0"/>
              <a:t>the radius of an octahedral interstitial site in FCC iron.</a:t>
            </a:r>
            <a:endParaRPr lang="en-US" dirty="0"/>
          </a:p>
          <a:p>
            <a:r>
              <a:rPr lang="en-US" i="1" dirty="0" smtClean="0"/>
              <a:t>(</a:t>
            </a:r>
            <a:r>
              <a:rPr lang="en-US" i="1" dirty="0"/>
              <a:t>b) On the basis of this </a:t>
            </a:r>
            <a:r>
              <a:rPr lang="en-US" i="1" dirty="0" smtClean="0"/>
              <a:t>result, explain </a:t>
            </a:r>
            <a:r>
              <a:rPr lang="en-US" i="1" dirty="0"/>
              <a:t>why a higher concentration of carbon will dissolve in FCC iron than in iron that has a BCC crystal structure</a:t>
            </a:r>
            <a:r>
              <a:rPr lang="en-US" i="1" dirty="0" smtClean="0"/>
              <a:t>.</a:t>
            </a:r>
          </a:p>
          <a:p>
            <a:r>
              <a:rPr lang="en-US" i="1" dirty="0" smtClean="0"/>
              <a:t>Radius of Fe = 0.124 nm, </a:t>
            </a:r>
            <a:r>
              <a:rPr lang="en-US" i="1" dirty="0"/>
              <a:t>Radius of </a:t>
            </a:r>
            <a:r>
              <a:rPr lang="en-US" i="1" dirty="0" smtClean="0"/>
              <a:t>C </a:t>
            </a:r>
            <a:r>
              <a:rPr lang="en-US" i="1" dirty="0"/>
              <a:t>= </a:t>
            </a:r>
            <a:r>
              <a:rPr lang="en-US" i="1" dirty="0" smtClean="0"/>
              <a:t>0.071 nm.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4512768"/>
              </p:ext>
            </p:extLst>
          </p:nvPr>
        </p:nvGraphicFramePr>
        <p:xfrm>
          <a:off x="1524000" y="1397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FCC</a:t>
                      </a:r>
                      <a:endParaRPr lang="en-US" dirty="0"/>
                    </a:p>
                  </a:txBody>
                  <a:tcPr/>
                </a:tc>
                <a:tc>
                  <a:txBody>
                    <a:bodyPr/>
                    <a:lstStyle/>
                    <a:p>
                      <a:r>
                        <a:rPr lang="en-US" dirty="0" smtClean="0"/>
                        <a:t>BCC</a:t>
                      </a:r>
                      <a:endParaRPr lang="en-US" dirty="0"/>
                    </a:p>
                  </a:txBody>
                  <a:tcPr/>
                </a:tc>
              </a:tr>
              <a:tr h="370840">
                <a:tc>
                  <a:txBody>
                    <a:bodyPr/>
                    <a:lstStyle/>
                    <a:p>
                      <a:r>
                        <a:rPr lang="en-US" dirty="0" smtClean="0"/>
                        <a:t>Octahedral</a:t>
                      </a:r>
                      <a:endParaRPr lang="en-US" dirty="0"/>
                    </a:p>
                  </a:txBody>
                  <a:tcPr/>
                </a:tc>
                <a:tc>
                  <a:txBody>
                    <a:bodyPr/>
                    <a:lstStyle/>
                    <a:p>
                      <a:r>
                        <a:rPr lang="en-US" dirty="0" smtClean="0"/>
                        <a:t>0.414 R</a:t>
                      </a:r>
                      <a:endParaRPr lang="en-US" dirty="0"/>
                    </a:p>
                  </a:txBody>
                  <a:tcPr/>
                </a:tc>
                <a:tc>
                  <a:txBody>
                    <a:bodyPr/>
                    <a:lstStyle/>
                    <a:p>
                      <a:r>
                        <a:rPr lang="en-US" dirty="0" smtClean="0"/>
                        <a:t>0.155 R</a:t>
                      </a:r>
                      <a:endParaRPr lang="en-US" dirty="0"/>
                    </a:p>
                  </a:txBody>
                  <a:tcPr/>
                </a:tc>
              </a:tr>
              <a:tr h="370840">
                <a:tc>
                  <a:txBody>
                    <a:bodyPr/>
                    <a:lstStyle/>
                    <a:p>
                      <a:r>
                        <a:rPr lang="en-US" dirty="0" smtClean="0"/>
                        <a:t>Tetrahedral</a:t>
                      </a:r>
                      <a:endParaRPr lang="en-US" dirty="0"/>
                    </a:p>
                  </a:txBody>
                  <a:tcPr/>
                </a:tc>
                <a:tc>
                  <a:txBody>
                    <a:bodyPr/>
                    <a:lstStyle/>
                    <a:p>
                      <a:r>
                        <a:rPr lang="en-US" dirty="0" smtClean="0"/>
                        <a:t>0.225 R</a:t>
                      </a:r>
                      <a:endParaRPr lang="en-US" dirty="0"/>
                    </a:p>
                  </a:txBody>
                  <a:tcPr/>
                </a:tc>
                <a:tc>
                  <a:txBody>
                    <a:bodyPr/>
                    <a:lstStyle/>
                    <a:p>
                      <a:r>
                        <a:rPr lang="en-US" dirty="0" smtClean="0"/>
                        <a:t>0.291 R</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24400" cy="1295400"/>
          </a:xfrm>
        </p:spPr>
        <p:txBody>
          <a:bodyPr rtlCol="0">
            <a:normAutofit/>
          </a:bodyPr>
          <a:lstStyle/>
          <a:p>
            <a:pPr algn="l" eaLnBrk="1" fontAlgn="auto" hangingPunct="1">
              <a:spcAft>
                <a:spcPts val="0"/>
              </a:spcAft>
              <a:defRPr/>
            </a:pPr>
            <a:r>
              <a:rPr lang="en-US" sz="3200" dirty="0">
                <a:latin typeface="Calibri" pitchFamily="34" charset="0"/>
                <a:ea typeface="ＭＳ Ｐゴシック" pitchFamily="34" charset="-128"/>
              </a:rPr>
              <a:t>Why STUDY </a:t>
            </a:r>
            <a:r>
              <a:rPr lang="en-US" sz="3200" dirty="0">
                <a:latin typeface="Calibri" pitchFamily="34" charset="0"/>
              </a:rPr>
              <a:t>Imperfections in Solids?</a:t>
            </a:r>
            <a:endParaRPr lang="en-US" sz="3200" dirty="0"/>
          </a:p>
        </p:txBody>
      </p:sp>
      <p:pic>
        <p:nvPicPr>
          <p:cNvPr id="2051" name="Picture 1" descr="figun_04_p90.jpg"/>
          <p:cNvPicPr>
            <a:picLocks noChangeAspect="1"/>
          </p:cNvPicPr>
          <p:nvPr>
            <p:custDataLst>
              <p:tags r:id="rId1"/>
            </p:custDataLst>
          </p:nvPr>
        </p:nvPicPr>
        <p:blipFill>
          <a:blip r:embed="rId3" cstate="print"/>
          <a:srcRect/>
          <a:stretch>
            <a:fillRect/>
          </a:stretch>
        </p:blipFill>
        <p:spPr bwMode="auto">
          <a:xfrm>
            <a:off x="5105400" y="57150"/>
            <a:ext cx="4038600" cy="6640513"/>
          </a:xfrm>
          <a:prstGeom prst="rect">
            <a:avLst/>
          </a:prstGeom>
          <a:noFill/>
          <a:ln w="9525">
            <a:noFill/>
            <a:miter lim="800000"/>
            <a:headEnd/>
            <a:tailEnd/>
          </a:ln>
        </p:spPr>
      </p:pic>
      <p:sp>
        <p:nvSpPr>
          <p:cNvPr id="2052" name="Rectangle 4"/>
          <p:cNvSpPr>
            <a:spLocks noChangeArrowheads="1"/>
          </p:cNvSpPr>
          <p:nvPr/>
        </p:nvSpPr>
        <p:spPr bwMode="auto">
          <a:xfrm>
            <a:off x="0" y="1371600"/>
            <a:ext cx="5257800" cy="5016758"/>
          </a:xfrm>
          <a:prstGeom prst="rect">
            <a:avLst/>
          </a:prstGeom>
          <a:noFill/>
          <a:ln w="9525">
            <a:noFill/>
            <a:miter lim="800000"/>
            <a:headEnd/>
            <a:tailEnd/>
          </a:ln>
        </p:spPr>
        <p:txBody>
          <a:bodyPr wrap="square">
            <a:spAutoFit/>
          </a:bodyPr>
          <a:lstStyle/>
          <a:p>
            <a:r>
              <a:rPr lang="en-US" dirty="0">
                <a:latin typeface="Calibri" pitchFamily="34" charset="0"/>
                <a:ea typeface="ＭＳ Ｐゴシック" pitchFamily="34" charset="-128"/>
              </a:rPr>
              <a:t>Many of the important properties of materials are due to the presence of imperfections. </a:t>
            </a:r>
          </a:p>
          <a:p>
            <a:pPr>
              <a:buFont typeface="Arial" pitchFamily="34" charset="0"/>
              <a:buChar char="•"/>
            </a:pPr>
            <a:r>
              <a:rPr lang="en-US" dirty="0">
                <a:latin typeface="Calibri" pitchFamily="34" charset="0"/>
                <a:ea typeface="ＭＳ Ｐゴシック" pitchFamily="34" charset="-128"/>
              </a:rPr>
              <a:t>Pure metals experience significant alterations when alloyed: </a:t>
            </a:r>
            <a:br>
              <a:rPr lang="en-US" dirty="0">
                <a:latin typeface="Calibri" pitchFamily="34" charset="0"/>
                <a:ea typeface="ＭＳ Ｐゴシック" pitchFamily="34" charset="-128"/>
              </a:rPr>
            </a:br>
            <a:r>
              <a:rPr lang="en-US" sz="1600" dirty="0"/>
              <a:t>Sterling silver: 92.5% Ag &amp; 7.5% Cu.</a:t>
            </a:r>
            <a:br>
              <a:rPr lang="en-US" sz="1600" dirty="0"/>
            </a:br>
            <a:r>
              <a:rPr lang="en-US" sz="1600" dirty="0"/>
              <a:t>Cartridge brass: 70% Cu &amp; 30% Zn.</a:t>
            </a:r>
          </a:p>
          <a:p>
            <a:pPr>
              <a:buFont typeface="Arial" pitchFamily="34" charset="0"/>
              <a:buChar char="•"/>
            </a:pPr>
            <a:r>
              <a:rPr lang="en-US" dirty="0">
                <a:latin typeface="Calibri" pitchFamily="34" charset="0"/>
                <a:ea typeface="ＭＳ Ｐゴシック" pitchFamily="34" charset="-128"/>
              </a:rPr>
              <a:t>Impurities play important roles in </a:t>
            </a:r>
            <a:r>
              <a:rPr lang="en-US" dirty="0">
                <a:latin typeface="Calibri" pitchFamily="34" charset="0"/>
                <a:ea typeface="ＭＳ Ｐゴシック" pitchFamily="34" charset="-128"/>
                <a:hlinkClick r:id="rId4"/>
              </a:rPr>
              <a:t>semiconductors</a:t>
            </a:r>
            <a:r>
              <a:rPr lang="en-US" dirty="0">
                <a:latin typeface="Calibri" pitchFamily="34" charset="0"/>
                <a:ea typeface="ＭＳ Ｐゴシック" pitchFamily="34" charset="-128"/>
              </a:rPr>
              <a:t>.</a:t>
            </a:r>
          </a:p>
          <a:p>
            <a:pPr>
              <a:buFont typeface="Arial" charset="0"/>
              <a:buChar char="•"/>
            </a:pPr>
            <a:r>
              <a:rPr lang="en-US" dirty="0">
                <a:latin typeface="Calibri" pitchFamily="34" charset="0"/>
                <a:ea typeface="ＭＳ Ｐゴシック" pitchFamily="34" charset="-128"/>
              </a:rPr>
              <a:t>Steel (</a:t>
            </a:r>
            <a:r>
              <a:rPr lang="en-US" dirty="0" smtClean="0">
                <a:latin typeface="Calibri" pitchFamily="34" charset="0"/>
                <a:ea typeface="ＭＳ Ｐゴシック" pitchFamily="34" charset="-128"/>
                <a:hlinkClick r:id="rId5"/>
              </a:rPr>
              <a:t>composition</a:t>
            </a:r>
            <a:r>
              <a:rPr lang="en-US" dirty="0" smtClean="0">
                <a:latin typeface="Calibri" pitchFamily="34" charset="0"/>
                <a:ea typeface="ＭＳ Ｐゴシック" pitchFamily="34" charset="-128"/>
              </a:rPr>
              <a:t> </a:t>
            </a:r>
            <a:r>
              <a:rPr lang="en-US" dirty="0">
                <a:latin typeface="Calibri" pitchFamily="34" charset="0"/>
                <a:ea typeface="ＭＳ Ｐゴシック" pitchFamily="34" charset="-128"/>
              </a:rPr>
              <a:t>) and (</a:t>
            </a:r>
            <a:r>
              <a:rPr lang="en-US" dirty="0">
                <a:latin typeface="Calibri" pitchFamily="34" charset="0"/>
                <a:ea typeface="ＭＳ Ｐゴシック" pitchFamily="34" charset="-128"/>
                <a:hlinkClick r:id="rId6"/>
              </a:rPr>
              <a:t>making</a:t>
            </a:r>
            <a:r>
              <a:rPr lang="en-US" dirty="0">
                <a:latin typeface="Calibri" pitchFamily="34" charset="0"/>
                <a:ea typeface="ＭＳ Ｐゴシック" pitchFamily="34" charset="-128"/>
              </a:rPr>
              <a:t>)</a:t>
            </a:r>
          </a:p>
          <a:p>
            <a:pPr>
              <a:buFont typeface="Arial" charset="0"/>
              <a:buChar char="•"/>
            </a:pPr>
            <a:r>
              <a:rPr lang="en-US" dirty="0">
                <a:latin typeface="Calibri" pitchFamily="34" charset="0"/>
                <a:ea typeface="ＭＳ Ｐゴシック" pitchFamily="34" charset="-128"/>
              </a:rPr>
              <a:t>Atomic defects are responsible for reducing gas pollutant emissions in automobiles:</a:t>
            </a:r>
          </a:p>
          <a:p>
            <a:r>
              <a:rPr lang="en-US" dirty="0">
                <a:latin typeface="Calibri" pitchFamily="34" charset="0"/>
                <a:ea typeface="ＭＳ Ｐゴシック" pitchFamily="34" charset="-128"/>
              </a:rPr>
              <a:t>	</a:t>
            </a:r>
          </a:p>
          <a:p>
            <a:r>
              <a:rPr lang="en-US" dirty="0">
                <a:latin typeface="Calibri" pitchFamily="34" charset="0"/>
                <a:ea typeface="ＭＳ Ｐゴシック" pitchFamily="34" charset="-128"/>
              </a:rPr>
              <a:t>Molecules of pollutant gases become attached to surface defects of crystalline metallic materials (</a:t>
            </a:r>
            <a:r>
              <a:rPr lang="en-US" dirty="0">
                <a:latin typeface="Calibri" pitchFamily="34" charset="0"/>
              </a:rPr>
              <a:t>(Ce</a:t>
            </a:r>
            <a:r>
              <a:rPr lang="en-US" baseline="-20000" dirty="0">
                <a:latin typeface="Calibri" pitchFamily="34" charset="0"/>
              </a:rPr>
              <a:t>0.5</a:t>
            </a:r>
            <a:r>
              <a:rPr lang="en-US" dirty="0">
                <a:latin typeface="Calibri" pitchFamily="34" charset="0"/>
              </a:rPr>
              <a:t>Zr</a:t>
            </a:r>
            <a:r>
              <a:rPr lang="en-US" baseline="-20000" dirty="0">
                <a:latin typeface="Calibri" pitchFamily="34" charset="0"/>
              </a:rPr>
              <a:t>0.5</a:t>
            </a:r>
            <a:r>
              <a:rPr lang="en-US" dirty="0">
                <a:latin typeface="Calibri" pitchFamily="34" charset="0"/>
              </a:rPr>
              <a:t>)O</a:t>
            </a:r>
            <a:r>
              <a:rPr lang="en-US" baseline="-20000" dirty="0">
                <a:latin typeface="Calibri" pitchFamily="34" charset="0"/>
              </a:rPr>
              <a:t>2</a:t>
            </a:r>
            <a:r>
              <a:rPr lang="en-US" dirty="0">
                <a:latin typeface="Calibri" pitchFamily="34" charset="0"/>
              </a:rPr>
              <a:t>) </a:t>
            </a:r>
            <a:r>
              <a:rPr lang="en-US" dirty="0">
                <a:latin typeface="Calibri" pitchFamily="34" charset="0"/>
                <a:ea typeface="ＭＳ Ｐゴシック" pitchFamily="34" charset="-128"/>
              </a:rPr>
              <a:t>in the catalytic converter. While attached to these sites, chemical reactions convert them into other non- or less-polluting substances.     </a:t>
            </a:r>
          </a:p>
          <a:p>
            <a:endParaRPr lang="en-US" dirty="0">
              <a:latin typeface="Calibri" pitchFamily="34" charset="0"/>
              <a:ea typeface="ＭＳ Ｐゴシック" pitchFamily="34" charset="-128"/>
            </a:endParaRPr>
          </a:p>
          <a:p>
            <a:endParaRPr lang="en-US" dirty="0">
              <a:latin typeface="Calibri" pitchFamily="34" charset="0"/>
              <a:ea typeface="ＭＳ Ｐゴシック" pitchFamily="34" charset="-128"/>
            </a:endParaRPr>
          </a:p>
        </p:txBody>
      </p:sp>
    </p:spTree>
    <p:extLst>
      <p:ext uri="{BB962C8B-B14F-4D97-AF65-F5344CB8AC3E}">
        <p14:creationId xmlns:p14="http://schemas.microsoft.com/office/powerpoint/2010/main" val="28107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2000"/>
                                        <p:tgtEl>
                                          <p:spTgt spid="2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1" end="1"/>
                                            </p:txEl>
                                          </p:spTgt>
                                        </p:tgtEl>
                                        <p:attrNameLst>
                                          <p:attrName>style.visibility</p:attrName>
                                        </p:attrNameLst>
                                      </p:cBhvr>
                                      <p:to>
                                        <p:strVal val="visible"/>
                                      </p:to>
                                    </p:set>
                                    <p:animEffect transition="in" filter="fade">
                                      <p:cBhvr>
                                        <p:cTn id="12" dur="2000"/>
                                        <p:tgtEl>
                                          <p:spTgt spid="20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2">
                                            <p:txEl>
                                              <p:pRg st="2" end="2"/>
                                            </p:txEl>
                                          </p:spTgt>
                                        </p:tgtEl>
                                        <p:attrNameLst>
                                          <p:attrName>style.visibility</p:attrName>
                                        </p:attrNameLst>
                                      </p:cBhvr>
                                      <p:to>
                                        <p:strVal val="visible"/>
                                      </p:to>
                                    </p:set>
                                    <p:animEffect transition="in" filter="fade">
                                      <p:cBhvr>
                                        <p:cTn id="17" dur="2000"/>
                                        <p:tgtEl>
                                          <p:spTgt spid="20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2">
                                            <p:txEl>
                                              <p:pRg st="3" end="3"/>
                                            </p:txEl>
                                          </p:spTgt>
                                        </p:tgtEl>
                                        <p:attrNameLst>
                                          <p:attrName>style.visibility</p:attrName>
                                        </p:attrNameLst>
                                      </p:cBhvr>
                                      <p:to>
                                        <p:strVal val="visible"/>
                                      </p:to>
                                    </p:set>
                                    <p:animEffect transition="in" filter="fade">
                                      <p:cBhvr>
                                        <p:cTn id="22" dur="2000"/>
                                        <p:tgtEl>
                                          <p:spTgt spid="20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2">
                                            <p:txEl>
                                              <p:pRg st="4" end="4"/>
                                            </p:txEl>
                                          </p:spTgt>
                                        </p:tgtEl>
                                        <p:attrNameLst>
                                          <p:attrName>style.visibility</p:attrName>
                                        </p:attrNameLst>
                                      </p:cBhvr>
                                      <p:to>
                                        <p:strVal val="visible"/>
                                      </p:to>
                                    </p:set>
                                    <p:animEffect transition="in" filter="fade">
                                      <p:cBhvr>
                                        <p:cTn id="27" dur="2000"/>
                                        <p:tgtEl>
                                          <p:spTgt spid="20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2">
                                            <p:txEl>
                                              <p:pRg st="5" end="5"/>
                                            </p:txEl>
                                          </p:spTgt>
                                        </p:tgtEl>
                                        <p:attrNameLst>
                                          <p:attrName>style.visibility</p:attrName>
                                        </p:attrNameLst>
                                      </p:cBhvr>
                                      <p:to>
                                        <p:strVal val="visible"/>
                                      </p:to>
                                    </p:set>
                                    <p:animEffect transition="in" filter="fade">
                                      <p:cBhvr>
                                        <p:cTn id="32" dur="2000"/>
                                        <p:tgtEl>
                                          <p:spTgt spid="20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2">
                                            <p:txEl>
                                              <p:pRg st="6" end="6"/>
                                            </p:txEl>
                                          </p:spTgt>
                                        </p:tgtEl>
                                        <p:attrNameLst>
                                          <p:attrName>style.visibility</p:attrName>
                                        </p:attrNameLst>
                                      </p:cBhvr>
                                      <p:to>
                                        <p:strVal val="visible"/>
                                      </p:to>
                                    </p:set>
                                    <p:animEffect transition="in" filter="fade">
                                      <p:cBhvr>
                                        <p:cTn id="37" dur="2000"/>
                                        <p:tgtEl>
                                          <p:spTgt spid="20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4.11</a:t>
            </a:r>
            <a:endParaRPr lang="en-US" dirty="0"/>
          </a:p>
        </p:txBody>
      </p:sp>
      <p:sp>
        <p:nvSpPr>
          <p:cNvPr id="4" name="Rectangle 3"/>
          <p:cNvSpPr/>
          <p:nvPr/>
        </p:nvSpPr>
        <p:spPr>
          <a:xfrm>
            <a:off x="304800" y="2895600"/>
            <a:ext cx="8686800" cy="1754326"/>
          </a:xfrm>
          <a:prstGeom prst="rect">
            <a:avLst/>
          </a:prstGeom>
        </p:spPr>
        <p:txBody>
          <a:bodyPr wrap="square">
            <a:spAutoFit/>
          </a:bodyPr>
          <a:lstStyle/>
          <a:p>
            <a:r>
              <a:rPr lang="en-US" dirty="0"/>
              <a:t>4.11  </a:t>
            </a:r>
            <a:r>
              <a:rPr lang="en-US" i="1" dirty="0"/>
              <a:t>(a)  For BCC iron, compute the radius of a tetrahedral interstitial site.  </a:t>
            </a:r>
            <a:endParaRPr lang="en-US" dirty="0"/>
          </a:p>
          <a:p>
            <a:r>
              <a:rPr lang="en-US" i="1" dirty="0" smtClean="0"/>
              <a:t>(</a:t>
            </a:r>
            <a:r>
              <a:rPr lang="en-US" i="1" dirty="0"/>
              <a:t>b)  Lattice strains are imposed on iron atoms surrounding this site when carbon atoms occupy it.  Compute the approximate magnitude of this strain by taking the difference between the carbon atom radius and the site radius and then dividing this difference by the site radius</a:t>
            </a:r>
            <a:r>
              <a:rPr lang="en-US" i="1" dirty="0" smtClean="0"/>
              <a:t>. </a:t>
            </a:r>
            <a:r>
              <a:rPr lang="en-US" i="1" dirty="0"/>
              <a:t>Radius of Fe = 0.124 nm, Radius of C = 0.071 nm.</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8556826"/>
              </p:ext>
            </p:extLst>
          </p:nvPr>
        </p:nvGraphicFramePr>
        <p:xfrm>
          <a:off x="1524000" y="1397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FCC</a:t>
                      </a:r>
                      <a:endParaRPr lang="en-US" dirty="0"/>
                    </a:p>
                  </a:txBody>
                  <a:tcPr/>
                </a:tc>
                <a:tc>
                  <a:txBody>
                    <a:bodyPr/>
                    <a:lstStyle/>
                    <a:p>
                      <a:r>
                        <a:rPr lang="en-US" dirty="0" smtClean="0"/>
                        <a:t>BCC</a:t>
                      </a:r>
                      <a:endParaRPr lang="en-US" dirty="0"/>
                    </a:p>
                  </a:txBody>
                  <a:tcPr/>
                </a:tc>
              </a:tr>
              <a:tr h="370840">
                <a:tc>
                  <a:txBody>
                    <a:bodyPr/>
                    <a:lstStyle/>
                    <a:p>
                      <a:r>
                        <a:rPr lang="en-US" dirty="0" smtClean="0"/>
                        <a:t>Octahedral</a:t>
                      </a:r>
                      <a:endParaRPr lang="en-US" dirty="0"/>
                    </a:p>
                  </a:txBody>
                  <a:tcPr/>
                </a:tc>
                <a:tc>
                  <a:txBody>
                    <a:bodyPr/>
                    <a:lstStyle/>
                    <a:p>
                      <a:r>
                        <a:rPr lang="en-US" dirty="0" smtClean="0"/>
                        <a:t>0.414 R</a:t>
                      </a:r>
                      <a:endParaRPr lang="en-US" dirty="0"/>
                    </a:p>
                  </a:txBody>
                  <a:tcPr/>
                </a:tc>
                <a:tc>
                  <a:txBody>
                    <a:bodyPr/>
                    <a:lstStyle/>
                    <a:p>
                      <a:r>
                        <a:rPr lang="en-US" dirty="0" smtClean="0"/>
                        <a:t>0.155 R</a:t>
                      </a:r>
                      <a:endParaRPr lang="en-US" dirty="0"/>
                    </a:p>
                  </a:txBody>
                  <a:tcPr/>
                </a:tc>
              </a:tr>
              <a:tr h="370840">
                <a:tc>
                  <a:txBody>
                    <a:bodyPr/>
                    <a:lstStyle/>
                    <a:p>
                      <a:r>
                        <a:rPr lang="en-US" dirty="0" smtClean="0"/>
                        <a:t>Tetrahedral</a:t>
                      </a:r>
                      <a:endParaRPr lang="en-US" dirty="0"/>
                    </a:p>
                  </a:txBody>
                  <a:tcPr/>
                </a:tc>
                <a:tc>
                  <a:txBody>
                    <a:bodyPr/>
                    <a:lstStyle/>
                    <a:p>
                      <a:r>
                        <a:rPr lang="en-US" dirty="0" smtClean="0"/>
                        <a:t>0.225 R</a:t>
                      </a:r>
                      <a:endParaRPr lang="en-US" dirty="0"/>
                    </a:p>
                  </a:txBody>
                  <a:tcPr/>
                </a:tc>
                <a:tc>
                  <a:txBody>
                    <a:bodyPr/>
                    <a:lstStyle/>
                    <a:p>
                      <a:r>
                        <a:rPr lang="en-US" dirty="0" smtClean="0"/>
                        <a:t>0.291 R</a:t>
                      </a:r>
                      <a:endParaRPr lang="en-US" dirty="0"/>
                    </a:p>
                  </a:txBody>
                  <a:tcPr/>
                </a:tc>
              </a:tr>
            </a:tbl>
          </a:graphicData>
        </a:graphic>
      </p:graphicFrame>
    </p:spTree>
    <p:extLst>
      <p:ext uri="{BB962C8B-B14F-4D97-AF65-F5344CB8AC3E}">
        <p14:creationId xmlns:p14="http://schemas.microsoft.com/office/powerpoint/2010/main" val="70710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8229600" cy="1143000"/>
          </a:xfrm>
        </p:spPr>
        <p:txBody>
          <a:bodyPr/>
          <a:lstStyle/>
          <a:p>
            <a:pPr eaLnBrk="1" hangingPunct="1"/>
            <a:r>
              <a:rPr lang="en-US" dirty="0"/>
              <a:t>Catalyst: (Ce</a:t>
            </a:r>
            <a:r>
              <a:rPr lang="en-US" baseline="-20000" dirty="0"/>
              <a:t>0.5</a:t>
            </a:r>
            <a:r>
              <a:rPr lang="en-US" dirty="0"/>
              <a:t>Zr</a:t>
            </a:r>
            <a:r>
              <a:rPr lang="en-US" baseline="-20000" dirty="0"/>
              <a:t>0.5</a:t>
            </a:r>
            <a:r>
              <a:rPr lang="en-US" dirty="0"/>
              <a:t>)O</a:t>
            </a:r>
            <a:r>
              <a:rPr lang="en-US" baseline="-20000" dirty="0"/>
              <a:t>2</a:t>
            </a:r>
          </a:p>
        </p:txBody>
      </p:sp>
      <p:pic>
        <p:nvPicPr>
          <p:cNvPr id="3075" name="Picture 1" descr="fig_04_11.jpg"/>
          <p:cNvPicPr>
            <a:picLocks noChangeAspect="1"/>
          </p:cNvPicPr>
          <p:nvPr>
            <p:custDataLst>
              <p:tags r:id="rId1"/>
            </p:custDataLst>
          </p:nvPr>
        </p:nvPicPr>
        <p:blipFill>
          <a:blip r:embed="rId4" cstate="print"/>
          <a:srcRect/>
          <a:stretch>
            <a:fillRect/>
          </a:stretch>
        </p:blipFill>
        <p:spPr bwMode="auto">
          <a:xfrm>
            <a:off x="4300538" y="1752600"/>
            <a:ext cx="4843462" cy="4267200"/>
          </a:xfrm>
          <a:prstGeom prst="rect">
            <a:avLst/>
          </a:prstGeom>
          <a:noFill/>
          <a:ln w="9525">
            <a:noFill/>
            <a:miter lim="800000"/>
            <a:headEnd/>
            <a:tailEnd/>
          </a:ln>
        </p:spPr>
      </p:pic>
      <p:pic>
        <p:nvPicPr>
          <p:cNvPr id="3076" name="Picture 1" descr="fig_04_10.jpg"/>
          <p:cNvPicPr>
            <a:picLocks noChangeAspect="1"/>
          </p:cNvPicPr>
          <p:nvPr>
            <p:custDataLst>
              <p:tags r:id="rId2"/>
            </p:custDataLst>
          </p:nvPr>
        </p:nvPicPr>
        <p:blipFill>
          <a:blip r:embed="rId5" cstate="print"/>
          <a:srcRect/>
          <a:stretch>
            <a:fillRect/>
          </a:stretch>
        </p:blipFill>
        <p:spPr bwMode="auto">
          <a:xfrm>
            <a:off x="228600" y="3962400"/>
            <a:ext cx="3989388" cy="1752600"/>
          </a:xfrm>
          <a:prstGeom prst="rect">
            <a:avLst/>
          </a:prstGeom>
          <a:noFill/>
          <a:ln w="9525">
            <a:noFill/>
            <a:miter lim="800000"/>
            <a:headEnd/>
            <a:tailEnd/>
          </a:ln>
        </p:spPr>
      </p:pic>
      <p:sp>
        <p:nvSpPr>
          <p:cNvPr id="3077" name="TextBox 5"/>
          <p:cNvSpPr txBox="1">
            <a:spLocks noChangeArrowheads="1"/>
          </p:cNvSpPr>
          <p:nvPr/>
        </p:nvSpPr>
        <p:spPr bwMode="auto">
          <a:xfrm>
            <a:off x="4267200" y="5934075"/>
            <a:ext cx="4876800" cy="923925"/>
          </a:xfrm>
          <a:prstGeom prst="rect">
            <a:avLst/>
          </a:prstGeom>
          <a:noFill/>
          <a:ln w="9525">
            <a:noFill/>
            <a:miter lim="800000"/>
            <a:headEnd/>
            <a:tailEnd/>
          </a:ln>
        </p:spPr>
        <p:txBody>
          <a:bodyPr>
            <a:spAutoFit/>
          </a:bodyPr>
          <a:lstStyle/>
          <a:p>
            <a:r>
              <a:rPr lang="en-US" dirty="0">
                <a:latin typeface="Calibri" pitchFamily="34" charset="0"/>
              </a:rPr>
              <a:t>High-resolution transmission electron micrograph of single crystal (Ce</a:t>
            </a:r>
            <a:r>
              <a:rPr lang="en-US" baseline="-20000" dirty="0">
                <a:latin typeface="Calibri" pitchFamily="34" charset="0"/>
              </a:rPr>
              <a:t>0.5</a:t>
            </a:r>
            <a:r>
              <a:rPr lang="en-US" dirty="0">
                <a:latin typeface="Calibri" pitchFamily="34" charset="0"/>
              </a:rPr>
              <a:t>Zr</a:t>
            </a:r>
            <a:r>
              <a:rPr lang="en-US" baseline="-20000" dirty="0">
                <a:latin typeface="Calibri" pitchFamily="34" charset="0"/>
              </a:rPr>
              <a:t>0.5</a:t>
            </a:r>
            <a:r>
              <a:rPr lang="en-US" dirty="0">
                <a:latin typeface="Calibri" pitchFamily="34" charset="0"/>
              </a:rPr>
              <a:t>)O</a:t>
            </a:r>
            <a:r>
              <a:rPr lang="en-US" baseline="-20000" dirty="0">
                <a:latin typeface="Calibri" pitchFamily="34" charset="0"/>
              </a:rPr>
              <a:t>2,</a:t>
            </a:r>
            <a:r>
              <a:rPr lang="en-US" dirty="0">
                <a:latin typeface="Calibri" pitchFamily="34" charset="0"/>
              </a:rPr>
              <a:t>which is used in  </a:t>
            </a:r>
            <a:r>
              <a:rPr lang="en-US" dirty="0">
                <a:latin typeface="Calibri" pitchFamily="34" charset="0"/>
                <a:ea typeface="ＭＳ Ｐゴシック" pitchFamily="34" charset="-128"/>
              </a:rPr>
              <a:t>Catalytic Converters.</a:t>
            </a:r>
            <a:endParaRPr lang="en-US" dirty="0">
              <a:latin typeface="Calibri" pitchFamily="34" charset="0"/>
            </a:endParaRPr>
          </a:p>
        </p:txBody>
      </p:sp>
      <p:sp>
        <p:nvSpPr>
          <p:cNvPr id="3078" name="TextBox 6"/>
          <p:cNvSpPr txBox="1">
            <a:spLocks noChangeArrowheads="1"/>
          </p:cNvSpPr>
          <p:nvPr/>
        </p:nvSpPr>
        <p:spPr bwMode="auto">
          <a:xfrm>
            <a:off x="228600" y="1219200"/>
            <a:ext cx="3810000" cy="2585323"/>
          </a:xfrm>
          <a:prstGeom prst="rect">
            <a:avLst/>
          </a:prstGeom>
          <a:noFill/>
          <a:ln w="9525">
            <a:noFill/>
            <a:miter lim="800000"/>
            <a:headEnd/>
            <a:tailEnd/>
          </a:ln>
        </p:spPr>
        <p:txBody>
          <a:bodyPr>
            <a:spAutoFit/>
          </a:bodyPr>
          <a:lstStyle/>
          <a:p>
            <a:r>
              <a:rPr lang="en-US" dirty="0">
                <a:latin typeface="Calibri" pitchFamily="34" charset="0"/>
              </a:rPr>
              <a:t>Catalyst is a substance that speeds up the rate of a chemical reaction without participating in the reaction itself.</a:t>
            </a:r>
          </a:p>
          <a:p>
            <a:r>
              <a:rPr lang="en-US" dirty="0">
                <a:latin typeface="Calibri" pitchFamily="34" charset="0"/>
              </a:rPr>
              <a:t>Catalyst </a:t>
            </a:r>
            <a:r>
              <a:rPr lang="en-US" dirty="0">
                <a:latin typeface="Calibri" pitchFamily="34" charset="0"/>
                <a:hlinkClick r:id="rId6"/>
              </a:rPr>
              <a:t>adsorbs</a:t>
            </a:r>
            <a:r>
              <a:rPr lang="en-US" dirty="0">
                <a:latin typeface="Calibri" pitchFamily="34" charset="0"/>
              </a:rPr>
              <a:t> on its surface gas pollutants (CO and NO</a:t>
            </a:r>
            <a:r>
              <a:rPr lang="en-US" baseline="-20000" dirty="0">
                <a:latin typeface="Calibri" pitchFamily="34" charset="0"/>
              </a:rPr>
              <a:t>X</a:t>
            </a:r>
            <a:r>
              <a:rPr lang="en-US" dirty="0">
                <a:latin typeface="Calibri" pitchFamily="34" charset="0"/>
              </a:rPr>
              <a:t>) and molecules of unburned hydrocarbons, which are converted to CO</a:t>
            </a:r>
            <a:r>
              <a:rPr lang="en-US" baseline="-20000" dirty="0">
                <a:latin typeface="Calibri" pitchFamily="34" charset="0"/>
              </a:rPr>
              <a:t>2</a:t>
            </a:r>
            <a:r>
              <a:rPr lang="en-US" dirty="0">
                <a:latin typeface="Calibri" pitchFamily="34" charset="0"/>
              </a:rPr>
              <a:t> and H</a:t>
            </a:r>
            <a:r>
              <a:rPr lang="en-US" baseline="-20000" dirty="0">
                <a:latin typeface="Calibri" pitchFamily="34" charset="0"/>
              </a:rPr>
              <a:t>2</a:t>
            </a:r>
            <a:r>
              <a:rPr lang="en-US" dirty="0">
                <a:latin typeface="Calibri" pitchFamily="34" charset="0"/>
              </a:rPr>
              <a:t>O.</a:t>
            </a:r>
          </a:p>
          <a:p>
            <a:r>
              <a:rPr lang="en-US" dirty="0">
                <a:ea typeface="ＭＳ Ｐゴシック" pitchFamily="34" charset="-128"/>
              </a:rPr>
              <a:t>Active sites on catalysts are normally surface defects</a:t>
            </a:r>
            <a:endParaRPr lang="en-US" dirty="0">
              <a:latin typeface="Calibri" pitchFamily="34" charset="0"/>
            </a:endParaRPr>
          </a:p>
        </p:txBody>
      </p:sp>
      <p:sp>
        <p:nvSpPr>
          <p:cNvPr id="3079" name="TextBox 7"/>
          <p:cNvSpPr txBox="1">
            <a:spLocks noChangeArrowheads="1"/>
          </p:cNvSpPr>
          <p:nvPr/>
        </p:nvSpPr>
        <p:spPr bwMode="auto">
          <a:xfrm>
            <a:off x="0" y="5934075"/>
            <a:ext cx="4038600" cy="923925"/>
          </a:xfrm>
          <a:prstGeom prst="rect">
            <a:avLst/>
          </a:prstGeom>
          <a:noFill/>
          <a:ln w="9525">
            <a:noFill/>
            <a:miter lim="800000"/>
            <a:headEnd/>
            <a:tailEnd/>
          </a:ln>
        </p:spPr>
        <p:txBody>
          <a:bodyPr>
            <a:spAutoFit/>
          </a:bodyPr>
          <a:lstStyle/>
          <a:p>
            <a:r>
              <a:rPr lang="en-US" dirty="0">
                <a:latin typeface="Calibri" pitchFamily="34" charset="0"/>
              </a:rPr>
              <a:t>Schematic representation of surface defects that are potential adsorption sites for catalysts.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20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fade">
                                      <p:cBhvr>
                                        <p:cTn id="12" dur="2000"/>
                                        <p:tgtEl>
                                          <p:spTgt spid="30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fade">
                                      <p:cBhvr>
                                        <p:cTn id="17" dur="2000"/>
                                        <p:tgtEl>
                                          <p:spTgt spid="30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0" end="0"/>
                                            </p:txEl>
                                          </p:spTgt>
                                        </p:tgtEl>
                                        <p:attrNameLst>
                                          <p:attrName>style.visibility</p:attrName>
                                        </p:attrNameLst>
                                      </p:cBhvr>
                                      <p:to>
                                        <p:strVal val="visible"/>
                                      </p:to>
                                    </p:set>
                                    <p:animEffect transition="in" filter="fade">
                                      <p:cBhvr>
                                        <p:cTn id="27" dur="2000"/>
                                        <p:tgtEl>
                                          <p:spTgt spid="30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20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7">
                                            <p:txEl>
                                              <p:pRg st="0" end="0"/>
                                            </p:txEl>
                                          </p:spTgt>
                                        </p:tgtEl>
                                        <p:attrNameLst>
                                          <p:attrName>style.visibility</p:attrName>
                                        </p:attrNameLst>
                                      </p:cBhvr>
                                      <p:to>
                                        <p:strVal val="visible"/>
                                      </p:to>
                                    </p:set>
                                    <p:animEffect transition="in" filter="fade">
                                      <p:cBhvr>
                                        <p:cTn id="37" dur="20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P spid="3078" grpId="0" build="p"/>
      <p:bldP spid="30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p:txBody>
          <a:bodyPr/>
          <a:lstStyle/>
          <a:p>
            <a:pPr>
              <a:defRPr/>
            </a:pPr>
            <a:fld id="{55240E3F-E10A-4DB4-A6E8-4E38DDB0D9B6}" type="slidenum">
              <a:rPr lang="en-US"/>
              <a:pPr>
                <a:defRPr/>
              </a:pPr>
              <a:t>4</a:t>
            </a:fld>
            <a:endParaRPr lang="en-US"/>
          </a:p>
        </p:txBody>
      </p:sp>
      <p:sp>
        <p:nvSpPr>
          <p:cNvPr id="5123" name="Rectangle 3"/>
          <p:cNvSpPr>
            <a:spLocks noChangeArrowheads="1"/>
          </p:cNvSpPr>
          <p:nvPr/>
        </p:nvSpPr>
        <p:spPr bwMode="auto">
          <a:xfrm>
            <a:off x="703263" y="1524000"/>
            <a:ext cx="3524250" cy="1281113"/>
          </a:xfrm>
          <a:prstGeom prst="rect">
            <a:avLst/>
          </a:prstGeom>
          <a:noFill/>
          <a:ln w="9525">
            <a:noFill/>
            <a:miter lim="800000"/>
            <a:headEnd/>
            <a:tailEnd/>
          </a:ln>
        </p:spPr>
        <p:txBody>
          <a:bodyPr wrap="none" lIns="0" tIns="0" rIns="0" bIns="0">
            <a:spAutoFit/>
          </a:bodyPr>
          <a:lstStyle/>
          <a:p>
            <a:r>
              <a:rPr lang="en-US" sz="2800">
                <a:solidFill>
                  <a:schemeClr val="tx2"/>
                </a:solidFill>
                <a:latin typeface="Calibri" pitchFamily="34" charset="0"/>
              </a:rPr>
              <a:t>•  Vacancy atoms</a:t>
            </a:r>
          </a:p>
          <a:p>
            <a:r>
              <a:rPr lang="en-US" sz="2800">
                <a:solidFill>
                  <a:schemeClr val="tx2"/>
                </a:solidFill>
                <a:latin typeface="Calibri" pitchFamily="34" charset="0"/>
              </a:rPr>
              <a:t>•  Interstitial atoms</a:t>
            </a:r>
          </a:p>
          <a:p>
            <a:r>
              <a:rPr lang="en-US" sz="2800">
                <a:solidFill>
                  <a:schemeClr val="tx2"/>
                </a:solidFill>
                <a:latin typeface="Calibri" pitchFamily="34" charset="0"/>
              </a:rPr>
              <a:t>•  Substitutional atoms</a:t>
            </a:r>
          </a:p>
        </p:txBody>
      </p:sp>
      <p:sp>
        <p:nvSpPr>
          <p:cNvPr id="5124" name="Line 6"/>
          <p:cNvSpPr>
            <a:spLocks noChangeShapeType="1"/>
          </p:cNvSpPr>
          <p:nvPr/>
        </p:nvSpPr>
        <p:spPr bwMode="auto">
          <a:xfrm>
            <a:off x="5046663" y="1600200"/>
            <a:ext cx="0" cy="1219200"/>
          </a:xfrm>
          <a:prstGeom prst="line">
            <a:avLst/>
          </a:prstGeom>
          <a:noFill/>
          <a:ln w="57150">
            <a:solidFill>
              <a:schemeClr val="tx2"/>
            </a:solidFill>
            <a:round/>
            <a:headEnd/>
            <a:tailEnd/>
          </a:ln>
        </p:spPr>
        <p:txBody>
          <a:bodyPr wrap="none" anchor="ctr"/>
          <a:lstStyle/>
          <a:p>
            <a:endParaRPr lang="en-US"/>
          </a:p>
        </p:txBody>
      </p:sp>
      <p:sp>
        <p:nvSpPr>
          <p:cNvPr id="5125" name="Rectangle 7"/>
          <p:cNvSpPr>
            <a:spLocks noChangeArrowheads="1"/>
          </p:cNvSpPr>
          <p:nvPr/>
        </p:nvSpPr>
        <p:spPr bwMode="auto">
          <a:xfrm>
            <a:off x="5351463" y="1981200"/>
            <a:ext cx="2055812" cy="427038"/>
          </a:xfrm>
          <a:prstGeom prst="rect">
            <a:avLst/>
          </a:prstGeom>
          <a:noFill/>
          <a:ln w="9525">
            <a:noFill/>
            <a:miter lim="800000"/>
            <a:headEnd/>
            <a:tailEnd/>
          </a:ln>
        </p:spPr>
        <p:txBody>
          <a:bodyPr wrap="none" lIns="0" tIns="0" rIns="0" bIns="0">
            <a:spAutoFit/>
          </a:bodyPr>
          <a:lstStyle/>
          <a:p>
            <a:r>
              <a:rPr lang="en-US" sz="2800">
                <a:solidFill>
                  <a:schemeClr val="tx2"/>
                </a:solidFill>
                <a:latin typeface="Calibri" pitchFamily="34" charset="0"/>
              </a:rPr>
              <a:t>Point defects</a:t>
            </a:r>
          </a:p>
        </p:txBody>
      </p:sp>
      <p:sp>
        <p:nvSpPr>
          <p:cNvPr id="5126" name="Rectangle 8"/>
          <p:cNvSpPr>
            <a:spLocks noGrp="1" noChangeArrowheads="1"/>
          </p:cNvSpPr>
          <p:nvPr>
            <p:ph type="title" idx="4294967295"/>
          </p:nvPr>
        </p:nvSpPr>
        <p:spPr/>
        <p:txBody>
          <a:bodyPr/>
          <a:lstStyle/>
          <a:p>
            <a:pPr eaLnBrk="1" hangingPunct="1"/>
            <a:r>
              <a:rPr lang="en-US">
                <a:ea typeface="ＭＳ Ｐゴシック" pitchFamily="34" charset="-128"/>
              </a:rPr>
              <a:t>Types of Imperfections</a:t>
            </a:r>
          </a:p>
        </p:txBody>
      </p:sp>
      <p:grpSp>
        <p:nvGrpSpPr>
          <p:cNvPr id="2" name="Group 12"/>
          <p:cNvGrpSpPr>
            <a:grpSpLocks/>
          </p:cNvGrpSpPr>
          <p:nvPr/>
        </p:nvGrpSpPr>
        <p:grpSpPr bwMode="auto">
          <a:xfrm>
            <a:off x="703263" y="3214688"/>
            <a:ext cx="6653212" cy="519112"/>
            <a:chOff x="443" y="2025"/>
            <a:chExt cx="4191" cy="327"/>
          </a:xfrm>
        </p:grpSpPr>
        <p:sp>
          <p:nvSpPr>
            <p:cNvPr id="5131" name="Rectangle 4"/>
            <p:cNvSpPr>
              <a:spLocks noChangeArrowheads="1"/>
            </p:cNvSpPr>
            <p:nvPr/>
          </p:nvSpPr>
          <p:spPr bwMode="auto">
            <a:xfrm>
              <a:off x="443" y="2083"/>
              <a:ext cx="1411" cy="269"/>
            </a:xfrm>
            <a:prstGeom prst="rect">
              <a:avLst/>
            </a:prstGeom>
            <a:noFill/>
            <a:ln w="9525">
              <a:noFill/>
              <a:miter lim="800000"/>
              <a:headEnd/>
              <a:tailEnd/>
            </a:ln>
          </p:spPr>
          <p:txBody>
            <a:bodyPr wrap="none" lIns="0" tIns="0" rIns="0" bIns="0">
              <a:spAutoFit/>
            </a:bodyPr>
            <a:lstStyle/>
            <a:p>
              <a:r>
                <a:rPr lang="en-US" sz="2800">
                  <a:solidFill>
                    <a:srgbClr val="006600"/>
                  </a:solidFill>
                  <a:latin typeface="Calibri" pitchFamily="34" charset="0"/>
                </a:rPr>
                <a:t>•  Dislocations</a:t>
              </a:r>
            </a:p>
          </p:txBody>
        </p:sp>
        <p:sp>
          <p:nvSpPr>
            <p:cNvPr id="5132" name="Rectangle 9"/>
            <p:cNvSpPr>
              <a:spLocks noChangeArrowheads="1"/>
            </p:cNvSpPr>
            <p:nvPr/>
          </p:nvSpPr>
          <p:spPr bwMode="auto">
            <a:xfrm>
              <a:off x="3310" y="2025"/>
              <a:ext cx="1324" cy="327"/>
            </a:xfrm>
            <a:prstGeom prst="rect">
              <a:avLst/>
            </a:prstGeom>
            <a:noFill/>
            <a:ln w="9525">
              <a:noFill/>
              <a:prstDash val="dash"/>
              <a:miter lim="800000"/>
              <a:headEnd/>
              <a:tailEnd/>
            </a:ln>
          </p:spPr>
          <p:txBody>
            <a:bodyPr wrap="none">
              <a:spAutoFit/>
            </a:bodyPr>
            <a:lstStyle/>
            <a:p>
              <a:r>
                <a:rPr lang="en-US" sz="2800">
                  <a:solidFill>
                    <a:srgbClr val="006600"/>
                  </a:solidFill>
                  <a:latin typeface="Calibri" pitchFamily="34" charset="0"/>
                </a:rPr>
                <a:t>Line defects</a:t>
              </a:r>
            </a:p>
          </p:txBody>
        </p:sp>
      </p:grpSp>
      <p:grpSp>
        <p:nvGrpSpPr>
          <p:cNvPr id="3" name="Group 11"/>
          <p:cNvGrpSpPr>
            <a:grpSpLocks/>
          </p:cNvGrpSpPr>
          <p:nvPr/>
        </p:nvGrpSpPr>
        <p:grpSpPr bwMode="auto">
          <a:xfrm>
            <a:off x="709613" y="4079875"/>
            <a:ext cx="6708775" cy="519113"/>
            <a:chOff x="447" y="2570"/>
            <a:chExt cx="4226" cy="327"/>
          </a:xfrm>
        </p:grpSpPr>
        <p:sp>
          <p:nvSpPr>
            <p:cNvPr id="5129" name="Rectangle 5"/>
            <p:cNvSpPr>
              <a:spLocks noChangeArrowheads="1"/>
            </p:cNvSpPr>
            <p:nvPr/>
          </p:nvSpPr>
          <p:spPr bwMode="auto">
            <a:xfrm>
              <a:off x="447" y="2628"/>
              <a:ext cx="1946" cy="269"/>
            </a:xfrm>
            <a:prstGeom prst="rect">
              <a:avLst/>
            </a:prstGeom>
            <a:noFill/>
            <a:ln w="9525">
              <a:noFill/>
              <a:miter lim="800000"/>
              <a:headEnd/>
              <a:tailEnd/>
            </a:ln>
          </p:spPr>
          <p:txBody>
            <a:bodyPr wrap="none" lIns="0" tIns="0" rIns="0" bIns="0">
              <a:spAutoFit/>
            </a:bodyPr>
            <a:lstStyle/>
            <a:p>
              <a:r>
                <a:rPr lang="en-US" sz="2800">
                  <a:solidFill>
                    <a:srgbClr val="0000FF"/>
                  </a:solidFill>
                  <a:latin typeface="Calibri" pitchFamily="34" charset="0"/>
                </a:rPr>
                <a:t>•  Grain Boundaries</a:t>
              </a:r>
            </a:p>
          </p:txBody>
        </p:sp>
        <p:sp>
          <p:nvSpPr>
            <p:cNvPr id="5130" name="Rectangle 10"/>
            <p:cNvSpPr>
              <a:spLocks noChangeArrowheads="1"/>
            </p:cNvSpPr>
            <p:nvPr/>
          </p:nvSpPr>
          <p:spPr bwMode="auto">
            <a:xfrm>
              <a:off x="3299" y="2570"/>
              <a:ext cx="1374" cy="327"/>
            </a:xfrm>
            <a:prstGeom prst="rect">
              <a:avLst/>
            </a:prstGeom>
            <a:noFill/>
            <a:ln w="9525">
              <a:noFill/>
              <a:prstDash val="dash"/>
              <a:miter lim="800000"/>
              <a:headEnd/>
              <a:tailEnd/>
            </a:ln>
          </p:spPr>
          <p:txBody>
            <a:bodyPr wrap="none">
              <a:spAutoFit/>
            </a:bodyPr>
            <a:lstStyle/>
            <a:p>
              <a:r>
                <a:rPr lang="en-US" sz="2800">
                  <a:solidFill>
                    <a:srgbClr val="0000FF"/>
                  </a:solidFill>
                  <a:latin typeface="Calibri" pitchFamily="34" charset="0"/>
                </a:rPr>
                <a:t>Area defects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CFC7E877-D9DD-41F1-A817-D69738C53675}" type="slidenum">
              <a:rPr lang="en-US"/>
              <a:pPr>
                <a:defRPr/>
              </a:pPr>
              <a:t>5</a:t>
            </a:fld>
            <a:endParaRPr lang="en-US"/>
          </a:p>
        </p:txBody>
      </p:sp>
      <p:sp>
        <p:nvSpPr>
          <p:cNvPr id="6147" name="Rectangle 3"/>
          <p:cNvSpPr>
            <a:spLocks noChangeArrowheads="1"/>
          </p:cNvSpPr>
          <p:nvPr/>
        </p:nvSpPr>
        <p:spPr bwMode="auto">
          <a:xfrm>
            <a:off x="533400" y="914400"/>
            <a:ext cx="1766888" cy="365125"/>
          </a:xfrm>
          <a:prstGeom prst="rect">
            <a:avLst/>
          </a:prstGeom>
          <a:noFill/>
          <a:ln w="9525">
            <a:noFill/>
            <a:miter lim="800000"/>
            <a:headEnd/>
            <a:tailEnd/>
          </a:ln>
        </p:spPr>
        <p:txBody>
          <a:bodyPr wrap="none" lIns="0" tIns="0" rIns="0" bIns="0">
            <a:spAutoFit/>
          </a:bodyPr>
          <a:lstStyle/>
          <a:p>
            <a:r>
              <a:rPr lang="en-US">
                <a:latin typeface="Calibri" pitchFamily="34" charset="0"/>
              </a:rPr>
              <a:t>•  </a:t>
            </a:r>
            <a:r>
              <a:rPr lang="en-US">
                <a:solidFill>
                  <a:schemeClr val="accent2"/>
                </a:solidFill>
                <a:latin typeface="Calibri" pitchFamily="34" charset="0"/>
              </a:rPr>
              <a:t>Vacancies</a:t>
            </a:r>
            <a:r>
              <a:rPr lang="en-US">
                <a:latin typeface="Calibri" pitchFamily="34" charset="0"/>
              </a:rPr>
              <a:t>:</a:t>
            </a:r>
          </a:p>
        </p:txBody>
      </p:sp>
      <p:sp>
        <p:nvSpPr>
          <p:cNvPr id="6148" name="Rectangle 4"/>
          <p:cNvSpPr>
            <a:spLocks noChangeArrowheads="1"/>
          </p:cNvSpPr>
          <p:nvPr/>
        </p:nvSpPr>
        <p:spPr bwMode="auto">
          <a:xfrm>
            <a:off x="812800" y="1279525"/>
            <a:ext cx="4238625" cy="334963"/>
          </a:xfrm>
          <a:prstGeom prst="rect">
            <a:avLst/>
          </a:prstGeom>
          <a:noFill/>
          <a:ln w="9525">
            <a:noFill/>
            <a:miter lim="800000"/>
            <a:headEnd/>
            <a:tailEnd/>
          </a:ln>
        </p:spPr>
        <p:txBody>
          <a:bodyPr wrap="none" lIns="0" tIns="0" rIns="0" bIns="0">
            <a:spAutoFit/>
          </a:bodyPr>
          <a:lstStyle/>
          <a:p>
            <a:r>
              <a:rPr lang="en-US" sz="2200">
                <a:latin typeface="Calibri" pitchFamily="34" charset="0"/>
              </a:rPr>
              <a:t>-vacant atomic sites in a structure.</a:t>
            </a:r>
          </a:p>
        </p:txBody>
      </p:sp>
      <p:sp>
        <p:nvSpPr>
          <p:cNvPr id="139270" name="Rectangle 6"/>
          <p:cNvSpPr>
            <a:spLocks noChangeArrowheads="1"/>
          </p:cNvSpPr>
          <p:nvPr/>
        </p:nvSpPr>
        <p:spPr bwMode="auto">
          <a:xfrm>
            <a:off x="533400" y="3505200"/>
            <a:ext cx="2444750" cy="365125"/>
          </a:xfrm>
          <a:prstGeom prst="rect">
            <a:avLst/>
          </a:prstGeom>
          <a:noFill/>
          <a:ln w="9525">
            <a:noFill/>
            <a:miter lim="800000"/>
            <a:headEnd/>
            <a:tailEnd/>
          </a:ln>
        </p:spPr>
        <p:txBody>
          <a:bodyPr wrap="none" lIns="0" tIns="0" rIns="0" bIns="0">
            <a:spAutoFit/>
          </a:bodyPr>
          <a:lstStyle/>
          <a:p>
            <a:r>
              <a:rPr lang="en-US">
                <a:latin typeface="Calibri" pitchFamily="34" charset="0"/>
              </a:rPr>
              <a:t>•  </a:t>
            </a:r>
            <a:r>
              <a:rPr lang="en-US">
                <a:solidFill>
                  <a:schemeClr val="accent2"/>
                </a:solidFill>
                <a:latin typeface="Calibri" pitchFamily="34" charset="0"/>
              </a:rPr>
              <a:t>Self-Interstitials</a:t>
            </a:r>
            <a:r>
              <a:rPr lang="en-US">
                <a:latin typeface="Calibri" pitchFamily="34" charset="0"/>
              </a:rPr>
              <a:t>:</a:t>
            </a:r>
          </a:p>
        </p:txBody>
      </p:sp>
      <p:sp>
        <p:nvSpPr>
          <p:cNvPr id="139271" name="Rectangle 7"/>
          <p:cNvSpPr>
            <a:spLocks noChangeArrowheads="1"/>
          </p:cNvSpPr>
          <p:nvPr/>
        </p:nvSpPr>
        <p:spPr bwMode="auto">
          <a:xfrm>
            <a:off x="850900" y="3856038"/>
            <a:ext cx="5867400" cy="334962"/>
          </a:xfrm>
          <a:prstGeom prst="rect">
            <a:avLst/>
          </a:prstGeom>
          <a:noFill/>
          <a:ln w="9525">
            <a:noFill/>
            <a:miter lim="800000"/>
            <a:headEnd/>
            <a:tailEnd/>
          </a:ln>
        </p:spPr>
        <p:txBody>
          <a:bodyPr wrap="none" lIns="0" tIns="0" rIns="0" bIns="0">
            <a:spAutoFit/>
          </a:bodyPr>
          <a:lstStyle/>
          <a:p>
            <a:r>
              <a:rPr lang="en-US" sz="2200">
                <a:latin typeface="Calibri" pitchFamily="34" charset="0"/>
              </a:rPr>
              <a:t>-"extra" atoms positioned between atomic sites.</a:t>
            </a:r>
          </a:p>
        </p:txBody>
      </p:sp>
      <p:sp>
        <p:nvSpPr>
          <p:cNvPr id="6151" name="Rectangle 9"/>
          <p:cNvSpPr>
            <a:spLocks noGrp="1" noChangeArrowheads="1"/>
          </p:cNvSpPr>
          <p:nvPr>
            <p:ph type="title" idx="4294967295"/>
          </p:nvPr>
        </p:nvSpPr>
        <p:spPr/>
        <p:txBody>
          <a:bodyPr/>
          <a:lstStyle/>
          <a:p>
            <a:pPr eaLnBrk="1" hangingPunct="1"/>
            <a:r>
              <a:rPr lang="en-US">
                <a:ea typeface="ＭＳ Ｐゴシック" pitchFamily="34" charset="-128"/>
              </a:rPr>
              <a:t>Point Defects in Metals</a:t>
            </a:r>
          </a:p>
        </p:txBody>
      </p:sp>
      <p:grpSp>
        <p:nvGrpSpPr>
          <p:cNvPr id="6152" name="Group 419"/>
          <p:cNvGrpSpPr>
            <a:grpSpLocks/>
          </p:cNvGrpSpPr>
          <p:nvPr/>
        </p:nvGrpSpPr>
        <p:grpSpPr bwMode="auto">
          <a:xfrm>
            <a:off x="1441450" y="1698625"/>
            <a:ext cx="6770688" cy="1741488"/>
            <a:chOff x="908" y="1070"/>
            <a:chExt cx="4265" cy="1097"/>
          </a:xfrm>
        </p:grpSpPr>
        <p:pic>
          <p:nvPicPr>
            <p:cNvPr id="6162" name="Picture 418" descr="Point Defect-vacancy"/>
            <p:cNvPicPr>
              <a:picLocks noChangeAspect="1" noChangeArrowheads="1"/>
            </p:cNvPicPr>
            <p:nvPr/>
          </p:nvPicPr>
          <p:blipFill>
            <a:blip r:embed="rId3" cstate="print"/>
            <a:srcRect/>
            <a:stretch>
              <a:fillRect/>
            </a:stretch>
          </p:blipFill>
          <p:spPr bwMode="auto">
            <a:xfrm>
              <a:off x="1623" y="1070"/>
              <a:ext cx="2214" cy="1097"/>
            </a:xfrm>
            <a:prstGeom prst="rect">
              <a:avLst/>
            </a:prstGeom>
            <a:noFill/>
            <a:ln w="9525">
              <a:noFill/>
              <a:miter lim="800000"/>
              <a:headEnd/>
              <a:tailEnd/>
            </a:ln>
          </p:spPr>
        </p:pic>
        <p:grpSp>
          <p:nvGrpSpPr>
            <p:cNvPr id="6163" name="Group 397"/>
            <p:cNvGrpSpPr>
              <a:grpSpLocks/>
            </p:cNvGrpSpPr>
            <p:nvPr/>
          </p:nvGrpSpPr>
          <p:grpSpPr bwMode="auto">
            <a:xfrm>
              <a:off x="2601" y="1419"/>
              <a:ext cx="1742" cy="350"/>
              <a:chOff x="2569" y="1379"/>
              <a:chExt cx="1742" cy="350"/>
            </a:xfrm>
          </p:grpSpPr>
          <p:sp>
            <p:nvSpPr>
              <p:cNvPr id="6167" name="Freeform 398"/>
              <p:cNvSpPr>
                <a:spLocks/>
              </p:cNvSpPr>
              <p:nvPr/>
            </p:nvSpPr>
            <p:spPr bwMode="auto">
              <a:xfrm>
                <a:off x="2569" y="1662"/>
                <a:ext cx="104" cy="67"/>
              </a:xfrm>
              <a:custGeom>
                <a:avLst/>
                <a:gdLst>
                  <a:gd name="T0" fmla="*/ 0 w 104"/>
                  <a:gd name="T1" fmla="*/ 52 h 67"/>
                  <a:gd name="T2" fmla="*/ 90 w 104"/>
                  <a:gd name="T3" fmla="*/ 0 h 67"/>
                  <a:gd name="T4" fmla="*/ 97 w 104"/>
                  <a:gd name="T5" fmla="*/ 37 h 67"/>
                  <a:gd name="T6" fmla="*/ 104 w 104"/>
                  <a:gd name="T7" fmla="*/ 67 h 67"/>
                  <a:gd name="T8" fmla="*/ 0 w 104"/>
                  <a:gd name="T9" fmla="*/ 52 h 67"/>
                  <a:gd name="T10" fmla="*/ 0 60000 65536"/>
                  <a:gd name="T11" fmla="*/ 0 60000 65536"/>
                  <a:gd name="T12" fmla="*/ 0 60000 65536"/>
                  <a:gd name="T13" fmla="*/ 0 60000 65536"/>
                  <a:gd name="T14" fmla="*/ 0 60000 65536"/>
                  <a:gd name="T15" fmla="*/ 0 w 104"/>
                  <a:gd name="T16" fmla="*/ 0 h 67"/>
                  <a:gd name="T17" fmla="*/ 104 w 104"/>
                  <a:gd name="T18" fmla="*/ 67 h 67"/>
                </a:gdLst>
                <a:ahLst/>
                <a:cxnLst>
                  <a:cxn ang="T10">
                    <a:pos x="T0" y="T1"/>
                  </a:cxn>
                  <a:cxn ang="T11">
                    <a:pos x="T2" y="T3"/>
                  </a:cxn>
                  <a:cxn ang="T12">
                    <a:pos x="T4" y="T5"/>
                  </a:cxn>
                  <a:cxn ang="T13">
                    <a:pos x="T6" y="T7"/>
                  </a:cxn>
                  <a:cxn ang="T14">
                    <a:pos x="T8" y="T9"/>
                  </a:cxn>
                </a:cxnLst>
                <a:rect l="T15" t="T16" r="T17" b="T18"/>
                <a:pathLst>
                  <a:path w="104" h="67">
                    <a:moveTo>
                      <a:pt x="0" y="52"/>
                    </a:moveTo>
                    <a:lnTo>
                      <a:pt x="90" y="0"/>
                    </a:lnTo>
                    <a:lnTo>
                      <a:pt x="97" y="37"/>
                    </a:lnTo>
                    <a:lnTo>
                      <a:pt x="104" y="67"/>
                    </a:lnTo>
                    <a:lnTo>
                      <a:pt x="0" y="52"/>
                    </a:lnTo>
                    <a:close/>
                  </a:path>
                </a:pathLst>
              </a:custGeom>
              <a:solidFill>
                <a:srgbClr val="AA0000"/>
              </a:solidFill>
              <a:ln w="11113">
                <a:solidFill>
                  <a:srgbClr val="AA0000"/>
                </a:solidFill>
                <a:round/>
                <a:headEnd/>
                <a:tailEnd/>
              </a:ln>
            </p:spPr>
            <p:txBody>
              <a:bodyPr/>
              <a:lstStyle/>
              <a:p>
                <a:endParaRPr lang="en-US"/>
              </a:p>
            </p:txBody>
          </p:sp>
          <p:sp>
            <p:nvSpPr>
              <p:cNvPr id="6168" name="Line 399"/>
              <p:cNvSpPr>
                <a:spLocks noChangeShapeType="1"/>
              </p:cNvSpPr>
              <p:nvPr/>
            </p:nvSpPr>
            <p:spPr bwMode="auto">
              <a:xfrm flipV="1">
                <a:off x="2666" y="1379"/>
                <a:ext cx="1645" cy="320"/>
              </a:xfrm>
              <a:prstGeom prst="line">
                <a:avLst/>
              </a:prstGeom>
              <a:noFill/>
              <a:ln w="11113">
                <a:solidFill>
                  <a:srgbClr val="AA0000"/>
                </a:solidFill>
                <a:round/>
                <a:headEnd/>
                <a:tailEnd/>
              </a:ln>
            </p:spPr>
            <p:txBody>
              <a:bodyPr/>
              <a:lstStyle/>
              <a:p>
                <a:endParaRPr lang="en-US"/>
              </a:p>
            </p:txBody>
          </p:sp>
        </p:grpSp>
        <p:sp>
          <p:nvSpPr>
            <p:cNvPr id="6164" name="Rectangle 400"/>
            <p:cNvSpPr>
              <a:spLocks noChangeArrowheads="1"/>
            </p:cNvSpPr>
            <p:nvPr/>
          </p:nvSpPr>
          <p:spPr bwMode="auto">
            <a:xfrm>
              <a:off x="4375" y="1267"/>
              <a:ext cx="798"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Vacancy</a:t>
              </a:r>
              <a:endParaRPr lang="en-US">
                <a:latin typeface="Calibri" pitchFamily="34" charset="0"/>
              </a:endParaRPr>
            </a:p>
          </p:txBody>
        </p:sp>
        <p:sp>
          <p:nvSpPr>
            <p:cNvPr id="6165" name="Rectangle 401"/>
            <p:cNvSpPr>
              <a:spLocks noChangeArrowheads="1"/>
            </p:cNvSpPr>
            <p:nvPr/>
          </p:nvSpPr>
          <p:spPr bwMode="auto">
            <a:xfrm>
              <a:off x="908" y="1579"/>
              <a:ext cx="763"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distortion </a:t>
              </a:r>
              <a:endParaRPr lang="en-US">
                <a:latin typeface="Calibri" pitchFamily="34" charset="0"/>
              </a:endParaRPr>
            </a:p>
          </p:txBody>
        </p:sp>
        <p:sp>
          <p:nvSpPr>
            <p:cNvPr id="6166" name="Rectangle 402"/>
            <p:cNvSpPr>
              <a:spLocks noChangeArrowheads="1"/>
            </p:cNvSpPr>
            <p:nvPr/>
          </p:nvSpPr>
          <p:spPr bwMode="auto">
            <a:xfrm>
              <a:off x="908" y="1788"/>
              <a:ext cx="714"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of planes</a:t>
              </a:r>
              <a:endParaRPr lang="en-US">
                <a:latin typeface="Calibri" pitchFamily="34" charset="0"/>
              </a:endParaRPr>
            </a:p>
          </p:txBody>
        </p:sp>
      </p:grpSp>
      <p:grpSp>
        <p:nvGrpSpPr>
          <p:cNvPr id="4" name="Group 416"/>
          <p:cNvGrpSpPr>
            <a:grpSpLocks/>
          </p:cNvGrpSpPr>
          <p:nvPr/>
        </p:nvGrpSpPr>
        <p:grpSpPr bwMode="auto">
          <a:xfrm>
            <a:off x="1343025" y="4332288"/>
            <a:ext cx="6827838" cy="1911350"/>
            <a:chOff x="846" y="2729"/>
            <a:chExt cx="4301" cy="1204"/>
          </a:xfrm>
        </p:grpSpPr>
        <p:pic>
          <p:nvPicPr>
            <p:cNvPr id="6154" name="Picture 415" descr="Point Defect"/>
            <p:cNvPicPr>
              <a:picLocks noChangeAspect="1" noChangeArrowheads="1"/>
            </p:cNvPicPr>
            <p:nvPr/>
          </p:nvPicPr>
          <p:blipFill>
            <a:blip r:embed="rId4" cstate="print"/>
            <a:srcRect/>
            <a:stretch>
              <a:fillRect/>
            </a:stretch>
          </p:blipFill>
          <p:spPr bwMode="auto">
            <a:xfrm>
              <a:off x="1560" y="2729"/>
              <a:ext cx="2334" cy="1204"/>
            </a:xfrm>
            <a:prstGeom prst="rect">
              <a:avLst/>
            </a:prstGeom>
            <a:noFill/>
            <a:ln w="9525">
              <a:noFill/>
              <a:miter lim="800000"/>
              <a:headEnd/>
              <a:tailEnd/>
            </a:ln>
          </p:spPr>
        </p:pic>
        <p:grpSp>
          <p:nvGrpSpPr>
            <p:cNvPr id="6155" name="Group 404"/>
            <p:cNvGrpSpPr>
              <a:grpSpLocks/>
            </p:cNvGrpSpPr>
            <p:nvPr/>
          </p:nvGrpSpPr>
          <p:grpSpPr bwMode="auto">
            <a:xfrm>
              <a:off x="2454" y="3014"/>
              <a:ext cx="1707" cy="343"/>
              <a:chOff x="2406" y="3022"/>
              <a:chExt cx="1707" cy="343"/>
            </a:xfrm>
          </p:grpSpPr>
          <p:sp>
            <p:nvSpPr>
              <p:cNvPr id="6160" name="Freeform 405"/>
              <p:cNvSpPr>
                <a:spLocks/>
              </p:cNvSpPr>
              <p:nvPr/>
            </p:nvSpPr>
            <p:spPr bwMode="auto">
              <a:xfrm>
                <a:off x="2406" y="3299"/>
                <a:ext cx="102" cy="66"/>
              </a:xfrm>
              <a:custGeom>
                <a:avLst/>
                <a:gdLst>
                  <a:gd name="T0" fmla="*/ 0 w 102"/>
                  <a:gd name="T1" fmla="*/ 51 h 66"/>
                  <a:gd name="T2" fmla="*/ 88 w 102"/>
                  <a:gd name="T3" fmla="*/ 0 h 66"/>
                  <a:gd name="T4" fmla="*/ 95 w 102"/>
                  <a:gd name="T5" fmla="*/ 37 h 66"/>
                  <a:gd name="T6" fmla="*/ 102 w 102"/>
                  <a:gd name="T7" fmla="*/ 66 h 66"/>
                  <a:gd name="T8" fmla="*/ 0 w 102"/>
                  <a:gd name="T9" fmla="*/ 51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0" y="51"/>
                    </a:moveTo>
                    <a:lnTo>
                      <a:pt x="88" y="0"/>
                    </a:lnTo>
                    <a:lnTo>
                      <a:pt x="95" y="37"/>
                    </a:lnTo>
                    <a:lnTo>
                      <a:pt x="102" y="66"/>
                    </a:lnTo>
                    <a:lnTo>
                      <a:pt x="0" y="51"/>
                    </a:lnTo>
                    <a:close/>
                  </a:path>
                </a:pathLst>
              </a:custGeom>
              <a:solidFill>
                <a:srgbClr val="AA0000"/>
              </a:solidFill>
              <a:ln w="11113">
                <a:solidFill>
                  <a:srgbClr val="AA0000"/>
                </a:solidFill>
                <a:round/>
                <a:headEnd/>
                <a:tailEnd/>
              </a:ln>
            </p:spPr>
            <p:txBody>
              <a:bodyPr/>
              <a:lstStyle/>
              <a:p>
                <a:endParaRPr lang="en-US"/>
              </a:p>
            </p:txBody>
          </p:sp>
          <p:sp>
            <p:nvSpPr>
              <p:cNvPr id="6161" name="Line 406"/>
              <p:cNvSpPr>
                <a:spLocks noChangeShapeType="1"/>
              </p:cNvSpPr>
              <p:nvPr/>
            </p:nvSpPr>
            <p:spPr bwMode="auto">
              <a:xfrm flipV="1">
                <a:off x="2501" y="3022"/>
                <a:ext cx="1612" cy="314"/>
              </a:xfrm>
              <a:prstGeom prst="line">
                <a:avLst/>
              </a:prstGeom>
              <a:noFill/>
              <a:ln w="11113">
                <a:solidFill>
                  <a:srgbClr val="AA0000"/>
                </a:solidFill>
                <a:round/>
                <a:headEnd/>
                <a:tailEnd/>
              </a:ln>
            </p:spPr>
            <p:txBody>
              <a:bodyPr/>
              <a:lstStyle/>
              <a:p>
                <a:endParaRPr lang="en-US"/>
              </a:p>
            </p:txBody>
          </p:sp>
        </p:grpSp>
        <p:sp>
          <p:nvSpPr>
            <p:cNvPr id="6156" name="Rectangle 407"/>
            <p:cNvSpPr>
              <a:spLocks noChangeArrowheads="1"/>
            </p:cNvSpPr>
            <p:nvPr/>
          </p:nvSpPr>
          <p:spPr bwMode="auto">
            <a:xfrm>
              <a:off x="4268" y="2791"/>
              <a:ext cx="393"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self-</a:t>
              </a:r>
              <a:endParaRPr lang="en-US">
                <a:latin typeface="Calibri" pitchFamily="34" charset="0"/>
              </a:endParaRPr>
            </a:p>
          </p:txBody>
        </p:sp>
        <p:sp>
          <p:nvSpPr>
            <p:cNvPr id="6157" name="Rectangle 408"/>
            <p:cNvSpPr>
              <a:spLocks noChangeArrowheads="1"/>
            </p:cNvSpPr>
            <p:nvPr/>
          </p:nvSpPr>
          <p:spPr bwMode="auto">
            <a:xfrm>
              <a:off x="4268" y="3025"/>
              <a:ext cx="879" cy="250"/>
            </a:xfrm>
            <a:prstGeom prst="rect">
              <a:avLst/>
            </a:prstGeom>
            <a:noFill/>
            <a:ln w="9525">
              <a:noFill/>
              <a:miter lim="800000"/>
              <a:headEnd/>
              <a:tailEnd/>
            </a:ln>
          </p:spPr>
          <p:txBody>
            <a:bodyPr wrap="none" lIns="0" tIns="0" rIns="0" bIns="0">
              <a:spAutoFit/>
            </a:bodyPr>
            <a:lstStyle/>
            <a:p>
              <a:r>
                <a:rPr lang="en-US" sz="2600">
                  <a:solidFill>
                    <a:srgbClr val="AA0000"/>
                  </a:solidFill>
                  <a:latin typeface="Calibri" pitchFamily="34" charset="0"/>
                </a:rPr>
                <a:t>interstitial</a:t>
              </a:r>
              <a:endParaRPr lang="en-US">
                <a:latin typeface="Calibri" pitchFamily="34" charset="0"/>
              </a:endParaRPr>
            </a:p>
          </p:txBody>
        </p:sp>
        <p:sp>
          <p:nvSpPr>
            <p:cNvPr id="6158" name="Rectangle 409"/>
            <p:cNvSpPr>
              <a:spLocks noChangeArrowheads="1"/>
            </p:cNvSpPr>
            <p:nvPr/>
          </p:nvSpPr>
          <p:spPr bwMode="auto">
            <a:xfrm>
              <a:off x="846" y="3249"/>
              <a:ext cx="763"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distortion </a:t>
              </a:r>
              <a:endParaRPr lang="en-US">
                <a:latin typeface="Calibri" pitchFamily="34" charset="0"/>
              </a:endParaRPr>
            </a:p>
          </p:txBody>
        </p:sp>
        <p:sp>
          <p:nvSpPr>
            <p:cNvPr id="6159" name="Rectangle 410"/>
            <p:cNvSpPr>
              <a:spLocks noChangeArrowheads="1"/>
            </p:cNvSpPr>
            <p:nvPr/>
          </p:nvSpPr>
          <p:spPr bwMode="auto">
            <a:xfrm>
              <a:off x="846" y="3453"/>
              <a:ext cx="714" cy="211"/>
            </a:xfrm>
            <a:prstGeom prst="rect">
              <a:avLst/>
            </a:prstGeom>
            <a:noFill/>
            <a:ln w="9525">
              <a:noFill/>
              <a:miter lim="800000"/>
              <a:headEnd/>
              <a:tailEnd/>
            </a:ln>
          </p:spPr>
          <p:txBody>
            <a:bodyPr wrap="none" lIns="0" tIns="0" rIns="0" bIns="0">
              <a:spAutoFit/>
            </a:bodyPr>
            <a:lstStyle/>
            <a:p>
              <a:r>
                <a:rPr lang="en-US" sz="2200">
                  <a:solidFill>
                    <a:srgbClr val="FF6666"/>
                  </a:solidFill>
                  <a:latin typeface="Calibri" pitchFamily="34" charset="0"/>
                </a:rPr>
                <a:t>of planes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additive="base">
                                        <p:cTn id="7" dur="1000" fill="hold"/>
                                        <p:tgtEl>
                                          <p:spTgt spid="139270"/>
                                        </p:tgtEl>
                                        <p:attrNameLst>
                                          <p:attrName>ppt_x</p:attrName>
                                        </p:attrNameLst>
                                      </p:cBhvr>
                                      <p:tavLst>
                                        <p:tav tm="0">
                                          <p:val>
                                            <p:strVal val="0-#ppt_w/2"/>
                                          </p:val>
                                        </p:tav>
                                        <p:tav tm="100000">
                                          <p:val>
                                            <p:strVal val="#ppt_x"/>
                                          </p:val>
                                        </p:tav>
                                      </p:tavLst>
                                    </p:anim>
                                    <p:anim calcmode="lin" valueType="num">
                                      <p:cBhvr additive="base">
                                        <p:cTn id="8" dur="1000" fill="hold"/>
                                        <p:tgtEl>
                                          <p:spTgt spid="13927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wipe(left)">
                                      <p:cBhvr>
                                        <p:cTn id="12" dur="1000"/>
                                        <p:tgtEl>
                                          <p:spTgt spid="139271"/>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P spid="1392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1"/>
          <p:cNvSpPr>
            <a:spLocks noChangeArrowheads="1"/>
          </p:cNvSpPr>
          <p:nvPr/>
        </p:nvSpPr>
        <p:spPr bwMode="auto">
          <a:xfrm>
            <a:off x="5207000" y="2846388"/>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Times" charset="0"/>
            </a:endParaRPr>
          </a:p>
        </p:txBody>
      </p:sp>
      <p:sp>
        <p:nvSpPr>
          <p:cNvPr id="29699" name="Slide Number Placeholder 3"/>
          <p:cNvSpPr>
            <a:spLocks noGrp="1"/>
          </p:cNvSpPr>
          <p:nvPr>
            <p:ph type="sldNum" sz="quarter" idx="12"/>
          </p:nvPr>
        </p:nvSpPr>
        <p:spPr/>
        <p:txBody>
          <a:bodyPr/>
          <a:lstStyle/>
          <a:p>
            <a:pPr>
              <a:defRPr/>
            </a:pPr>
            <a:fld id="{F5BE040E-C2CC-4B27-9303-76EDC66E5470}" type="slidenum">
              <a:rPr lang="en-US"/>
              <a:pPr>
                <a:defRPr/>
              </a:pPr>
              <a:t>6</a:t>
            </a:fld>
            <a:endParaRPr lang="en-US"/>
          </a:p>
        </p:txBody>
      </p:sp>
      <p:sp>
        <p:nvSpPr>
          <p:cNvPr id="7172" name="Rectangle 6"/>
          <p:cNvSpPr>
            <a:spLocks noChangeArrowheads="1"/>
          </p:cNvSpPr>
          <p:nvPr/>
        </p:nvSpPr>
        <p:spPr bwMode="auto">
          <a:xfrm>
            <a:off x="3390900" y="4051300"/>
            <a:ext cx="2887663" cy="365125"/>
          </a:xfrm>
          <a:prstGeom prst="rect">
            <a:avLst/>
          </a:prstGeom>
          <a:noFill/>
          <a:ln w="9525">
            <a:noFill/>
            <a:miter lim="800000"/>
            <a:headEnd/>
            <a:tailEnd/>
          </a:ln>
        </p:spPr>
        <p:txBody>
          <a:bodyPr wrap="none" lIns="0" tIns="0" rIns="0" bIns="0">
            <a:spAutoFit/>
          </a:bodyPr>
          <a:lstStyle/>
          <a:p>
            <a:r>
              <a:rPr lang="en-US">
                <a:solidFill>
                  <a:srgbClr val="009900"/>
                </a:solidFill>
                <a:latin typeface="Calibri" pitchFamily="34" charset="0"/>
              </a:rPr>
              <a:t>Boltzmann's constant</a:t>
            </a:r>
            <a:endParaRPr lang="en-US">
              <a:latin typeface="Calibri" pitchFamily="34" charset="0"/>
            </a:endParaRPr>
          </a:p>
        </p:txBody>
      </p:sp>
      <p:sp>
        <p:nvSpPr>
          <p:cNvPr id="7173" name="Rectangle 7"/>
          <p:cNvSpPr>
            <a:spLocks noChangeArrowheads="1"/>
          </p:cNvSpPr>
          <p:nvPr/>
        </p:nvSpPr>
        <p:spPr bwMode="auto">
          <a:xfrm>
            <a:off x="6578600" y="4051300"/>
            <a:ext cx="841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endParaRPr lang="en-US">
              <a:latin typeface="Calibri" pitchFamily="34" charset="0"/>
            </a:endParaRPr>
          </a:p>
        </p:txBody>
      </p:sp>
      <p:sp>
        <p:nvSpPr>
          <p:cNvPr id="7174" name="Rectangle 8"/>
          <p:cNvSpPr>
            <a:spLocks noChangeArrowheads="1"/>
          </p:cNvSpPr>
          <p:nvPr/>
        </p:nvSpPr>
        <p:spPr bwMode="auto">
          <a:xfrm>
            <a:off x="3810000" y="4495800"/>
            <a:ext cx="13557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(1.38 x 10</a:t>
            </a:r>
            <a:endParaRPr lang="en-US">
              <a:latin typeface="Calibri" pitchFamily="34" charset="0"/>
            </a:endParaRPr>
          </a:p>
        </p:txBody>
      </p:sp>
      <p:sp>
        <p:nvSpPr>
          <p:cNvPr id="7175" name="Rectangle 9"/>
          <p:cNvSpPr>
            <a:spLocks noChangeArrowheads="1"/>
          </p:cNvSpPr>
          <p:nvPr/>
        </p:nvSpPr>
        <p:spPr bwMode="auto">
          <a:xfrm>
            <a:off x="4756150" y="4416425"/>
            <a:ext cx="330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-23</a:t>
            </a:r>
            <a:endParaRPr lang="en-US">
              <a:latin typeface="Calibri" pitchFamily="34" charset="0"/>
            </a:endParaRPr>
          </a:p>
        </p:txBody>
      </p:sp>
      <p:sp>
        <p:nvSpPr>
          <p:cNvPr id="7176" name="Rectangle 10"/>
          <p:cNvSpPr>
            <a:spLocks noChangeArrowheads="1"/>
          </p:cNvSpPr>
          <p:nvPr/>
        </p:nvSpPr>
        <p:spPr bwMode="auto">
          <a:xfrm>
            <a:off x="5083175" y="4495800"/>
            <a:ext cx="14906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J/atom-K) </a:t>
            </a:r>
            <a:endParaRPr lang="en-US">
              <a:latin typeface="Calibri" pitchFamily="34" charset="0"/>
            </a:endParaRPr>
          </a:p>
        </p:txBody>
      </p:sp>
      <p:sp>
        <p:nvSpPr>
          <p:cNvPr id="7177" name="Rectangle 11"/>
          <p:cNvSpPr>
            <a:spLocks noChangeArrowheads="1"/>
          </p:cNvSpPr>
          <p:nvPr/>
        </p:nvSpPr>
        <p:spPr bwMode="auto">
          <a:xfrm>
            <a:off x="3657600" y="4953000"/>
            <a:ext cx="6953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(8.62</a:t>
            </a:r>
            <a:endParaRPr lang="en-US">
              <a:latin typeface="Calibri" pitchFamily="34" charset="0"/>
            </a:endParaRPr>
          </a:p>
        </p:txBody>
      </p:sp>
      <p:sp>
        <p:nvSpPr>
          <p:cNvPr id="7178" name="Rectangle 12"/>
          <p:cNvSpPr>
            <a:spLocks noChangeArrowheads="1"/>
          </p:cNvSpPr>
          <p:nvPr/>
        </p:nvSpPr>
        <p:spPr bwMode="auto">
          <a:xfrm>
            <a:off x="4140200" y="4940300"/>
            <a:ext cx="2365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x</a:t>
            </a:r>
            <a:endParaRPr lang="en-US">
              <a:latin typeface="Calibri" pitchFamily="34" charset="0"/>
            </a:endParaRPr>
          </a:p>
        </p:txBody>
      </p:sp>
      <p:sp>
        <p:nvSpPr>
          <p:cNvPr id="7179" name="Rectangle 13"/>
          <p:cNvSpPr>
            <a:spLocks noChangeArrowheads="1"/>
          </p:cNvSpPr>
          <p:nvPr/>
        </p:nvSpPr>
        <p:spPr bwMode="auto">
          <a:xfrm>
            <a:off x="4368800" y="4940300"/>
            <a:ext cx="4238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10</a:t>
            </a:r>
            <a:endParaRPr lang="en-US">
              <a:latin typeface="Calibri" pitchFamily="34" charset="0"/>
            </a:endParaRPr>
          </a:p>
        </p:txBody>
      </p:sp>
      <p:sp>
        <p:nvSpPr>
          <p:cNvPr id="7180" name="Rectangle 14"/>
          <p:cNvSpPr>
            <a:spLocks noChangeArrowheads="1"/>
          </p:cNvSpPr>
          <p:nvPr/>
        </p:nvSpPr>
        <p:spPr bwMode="auto">
          <a:xfrm>
            <a:off x="4794250" y="4851400"/>
            <a:ext cx="203200" cy="274638"/>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-5</a:t>
            </a:r>
            <a:endParaRPr lang="en-US">
              <a:latin typeface="Calibri" pitchFamily="34" charset="0"/>
            </a:endParaRPr>
          </a:p>
        </p:txBody>
      </p:sp>
      <p:sp>
        <p:nvSpPr>
          <p:cNvPr id="7181" name="Rectangle 15"/>
          <p:cNvSpPr>
            <a:spLocks noChangeArrowheads="1"/>
          </p:cNvSpPr>
          <p:nvPr/>
        </p:nvSpPr>
        <p:spPr bwMode="auto">
          <a:xfrm>
            <a:off x="4978400" y="4940300"/>
            <a:ext cx="16256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eV/atom-K)</a:t>
            </a:r>
            <a:endParaRPr lang="en-US">
              <a:latin typeface="Calibri" pitchFamily="34" charset="0"/>
            </a:endParaRPr>
          </a:p>
        </p:txBody>
      </p:sp>
      <p:sp>
        <p:nvSpPr>
          <p:cNvPr id="7182" name="Line 17"/>
          <p:cNvSpPr>
            <a:spLocks noChangeShapeType="1"/>
          </p:cNvSpPr>
          <p:nvPr/>
        </p:nvSpPr>
        <p:spPr bwMode="auto">
          <a:xfrm>
            <a:off x="3708400" y="3340100"/>
            <a:ext cx="482600" cy="1588"/>
          </a:xfrm>
          <a:prstGeom prst="line">
            <a:avLst/>
          </a:prstGeom>
          <a:noFill/>
          <a:ln w="12700">
            <a:solidFill>
              <a:srgbClr val="000000"/>
            </a:solidFill>
            <a:round/>
            <a:headEnd/>
            <a:tailEnd/>
          </a:ln>
        </p:spPr>
        <p:txBody>
          <a:bodyPr/>
          <a:lstStyle/>
          <a:p>
            <a:endParaRPr lang="en-US"/>
          </a:p>
        </p:txBody>
      </p:sp>
      <p:sp>
        <p:nvSpPr>
          <p:cNvPr id="7183" name="Line 18"/>
          <p:cNvSpPr>
            <a:spLocks noChangeShapeType="1"/>
          </p:cNvSpPr>
          <p:nvPr/>
        </p:nvSpPr>
        <p:spPr bwMode="auto">
          <a:xfrm>
            <a:off x="5384800" y="3340100"/>
            <a:ext cx="749300" cy="1588"/>
          </a:xfrm>
          <a:prstGeom prst="line">
            <a:avLst/>
          </a:prstGeom>
          <a:noFill/>
          <a:ln w="12700">
            <a:solidFill>
              <a:srgbClr val="000000"/>
            </a:solidFill>
            <a:round/>
            <a:headEnd/>
            <a:tailEnd/>
          </a:ln>
        </p:spPr>
        <p:txBody>
          <a:bodyPr/>
          <a:lstStyle/>
          <a:p>
            <a:endParaRPr lang="en-US"/>
          </a:p>
        </p:txBody>
      </p:sp>
      <p:sp>
        <p:nvSpPr>
          <p:cNvPr id="7184" name="Rectangle 21"/>
          <p:cNvSpPr>
            <a:spLocks noChangeArrowheads="1"/>
          </p:cNvSpPr>
          <p:nvPr/>
        </p:nvSpPr>
        <p:spPr bwMode="auto">
          <a:xfrm>
            <a:off x="3695700" y="2895600"/>
            <a:ext cx="257175" cy="427038"/>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7185" name="Rectangle 22"/>
          <p:cNvSpPr>
            <a:spLocks noChangeArrowheads="1"/>
          </p:cNvSpPr>
          <p:nvPr/>
        </p:nvSpPr>
        <p:spPr bwMode="auto">
          <a:xfrm>
            <a:off x="3949700" y="3022600"/>
            <a:ext cx="152400" cy="365125"/>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p>
        </p:txBody>
      </p:sp>
      <p:sp>
        <p:nvSpPr>
          <p:cNvPr id="7186" name="Rectangle 23"/>
          <p:cNvSpPr>
            <a:spLocks noChangeArrowheads="1"/>
          </p:cNvSpPr>
          <p:nvPr/>
        </p:nvSpPr>
        <p:spPr bwMode="auto">
          <a:xfrm>
            <a:off x="3822700" y="3403600"/>
            <a:ext cx="257175" cy="427038"/>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7187" name="Rectangle 24"/>
          <p:cNvSpPr>
            <a:spLocks noChangeArrowheads="1"/>
          </p:cNvSpPr>
          <p:nvPr/>
        </p:nvSpPr>
        <p:spPr bwMode="auto">
          <a:xfrm>
            <a:off x="4292600" y="3082925"/>
            <a:ext cx="195263" cy="427038"/>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Times" charset="0"/>
            </a:endParaRPr>
          </a:p>
        </p:txBody>
      </p:sp>
      <p:sp>
        <p:nvSpPr>
          <p:cNvPr id="7188" name="Rectangle 25"/>
          <p:cNvSpPr>
            <a:spLocks noChangeArrowheads="1"/>
          </p:cNvSpPr>
          <p:nvPr/>
        </p:nvSpPr>
        <p:spPr bwMode="auto">
          <a:xfrm>
            <a:off x="4572000" y="3124200"/>
            <a:ext cx="573088" cy="427038"/>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7189" name="Rectangle 26"/>
          <p:cNvSpPr>
            <a:spLocks noChangeArrowheads="1"/>
          </p:cNvSpPr>
          <p:nvPr/>
        </p:nvSpPr>
        <p:spPr bwMode="auto">
          <a:xfrm>
            <a:off x="5397500" y="2871788"/>
            <a:ext cx="196850" cy="430212"/>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endParaRPr lang="en-US" sz="2800">
              <a:latin typeface="Times" charset="0"/>
            </a:endParaRPr>
          </a:p>
        </p:txBody>
      </p:sp>
      <p:sp>
        <p:nvSpPr>
          <p:cNvPr id="7190" name="Rectangle 27"/>
          <p:cNvSpPr>
            <a:spLocks noChangeArrowheads="1"/>
          </p:cNvSpPr>
          <p:nvPr/>
        </p:nvSpPr>
        <p:spPr bwMode="auto">
          <a:xfrm>
            <a:off x="5600700" y="2895600"/>
            <a:ext cx="276225" cy="427038"/>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7191" name="Rectangle 28"/>
          <p:cNvSpPr>
            <a:spLocks noChangeArrowheads="1"/>
          </p:cNvSpPr>
          <p:nvPr/>
        </p:nvSpPr>
        <p:spPr bwMode="auto">
          <a:xfrm>
            <a:off x="5892800" y="3022600"/>
            <a:ext cx="152400" cy="365125"/>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sp>
        <p:nvSpPr>
          <p:cNvPr id="7192" name="Rectangle 29"/>
          <p:cNvSpPr>
            <a:spLocks noChangeArrowheads="1"/>
          </p:cNvSpPr>
          <p:nvPr/>
        </p:nvSpPr>
        <p:spPr bwMode="auto">
          <a:xfrm>
            <a:off x="5537200" y="3403600"/>
            <a:ext cx="177800" cy="427038"/>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7193" name="Rectangle 30"/>
          <p:cNvSpPr>
            <a:spLocks noChangeArrowheads="1"/>
          </p:cNvSpPr>
          <p:nvPr/>
        </p:nvSpPr>
        <p:spPr bwMode="auto">
          <a:xfrm>
            <a:off x="5740400" y="3403600"/>
            <a:ext cx="217488" cy="427038"/>
          </a:xfrm>
          <a:prstGeom prst="rect">
            <a:avLst/>
          </a:prstGeom>
          <a:noFill/>
          <a:ln w="9525">
            <a:noFill/>
            <a:miter lim="800000"/>
            <a:headEnd/>
            <a:tailEnd/>
          </a:ln>
        </p:spPr>
        <p:txBody>
          <a:bodyPr wrap="none" lIns="0" tIns="0" rIns="0" bIns="0">
            <a:spAutoFit/>
          </a:bodyPr>
          <a:lstStyle/>
          <a:p>
            <a:r>
              <a:rPr lang="en-US" sz="2800" i="1">
                <a:solidFill>
                  <a:srgbClr val="CCCC00"/>
                </a:solidFill>
                <a:latin typeface="Calibri" pitchFamily="34" charset="0"/>
              </a:rPr>
              <a:t>T</a:t>
            </a:r>
            <a:endParaRPr lang="en-US" i="1">
              <a:latin typeface="Calibri" pitchFamily="34" charset="0"/>
            </a:endParaRPr>
          </a:p>
        </p:txBody>
      </p:sp>
      <p:sp>
        <p:nvSpPr>
          <p:cNvPr id="7194" name="Rectangle 32"/>
          <p:cNvSpPr>
            <a:spLocks noChangeArrowheads="1"/>
          </p:cNvSpPr>
          <p:nvPr/>
        </p:nvSpPr>
        <p:spPr bwMode="auto">
          <a:xfrm>
            <a:off x="5207000" y="33956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Times" charset="0"/>
            </a:endParaRPr>
          </a:p>
        </p:txBody>
      </p:sp>
      <p:sp>
        <p:nvSpPr>
          <p:cNvPr id="7195" name="Rectangle 33"/>
          <p:cNvSpPr>
            <a:spLocks noChangeArrowheads="1"/>
          </p:cNvSpPr>
          <p:nvPr/>
        </p:nvSpPr>
        <p:spPr bwMode="auto">
          <a:xfrm>
            <a:off x="5207000" y="31543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7196" name="Rectangle 34"/>
          <p:cNvSpPr>
            <a:spLocks noChangeArrowheads="1"/>
          </p:cNvSpPr>
          <p:nvPr/>
        </p:nvSpPr>
        <p:spPr bwMode="auto">
          <a:xfrm>
            <a:off x="6159500" y="2846388"/>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Times" charset="0"/>
            </a:endParaRPr>
          </a:p>
        </p:txBody>
      </p:sp>
      <p:sp>
        <p:nvSpPr>
          <p:cNvPr id="7197" name="Rectangle 35"/>
          <p:cNvSpPr>
            <a:spLocks noChangeArrowheads="1"/>
          </p:cNvSpPr>
          <p:nvPr/>
        </p:nvSpPr>
        <p:spPr bwMode="auto">
          <a:xfrm>
            <a:off x="6159500" y="3395663"/>
            <a:ext cx="225425" cy="427037"/>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Times" charset="0"/>
            </a:endParaRPr>
          </a:p>
        </p:txBody>
      </p:sp>
      <p:sp>
        <p:nvSpPr>
          <p:cNvPr id="7198" name="Rectangle 36"/>
          <p:cNvSpPr>
            <a:spLocks noChangeArrowheads="1"/>
          </p:cNvSpPr>
          <p:nvPr/>
        </p:nvSpPr>
        <p:spPr bwMode="auto">
          <a:xfrm>
            <a:off x="6157913" y="3111500"/>
            <a:ext cx="144462" cy="430213"/>
          </a:xfrm>
          <a:prstGeom prst="rect">
            <a:avLst/>
          </a:prstGeom>
          <a:noFill/>
          <a:ln w="9525">
            <a:noFill/>
            <a:miter lim="800000"/>
            <a:headEnd/>
            <a:tailEnd/>
          </a:ln>
        </p:spPr>
        <p:txBody>
          <a:bodyPr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Times" charset="0"/>
            </a:endParaRPr>
          </a:p>
        </p:txBody>
      </p:sp>
      <p:sp>
        <p:nvSpPr>
          <p:cNvPr id="7199" name="Rectangle 37"/>
          <p:cNvSpPr>
            <a:spLocks noChangeArrowheads="1"/>
          </p:cNvSpPr>
          <p:nvPr/>
        </p:nvSpPr>
        <p:spPr bwMode="auto">
          <a:xfrm>
            <a:off x="1905000" y="2362200"/>
            <a:ext cx="1881188" cy="365125"/>
          </a:xfrm>
          <a:prstGeom prst="rect">
            <a:avLst/>
          </a:prstGeom>
          <a:noFill/>
          <a:ln w="9525">
            <a:noFill/>
            <a:miter lim="800000"/>
            <a:headEnd/>
            <a:tailEnd/>
          </a:ln>
        </p:spPr>
        <p:txBody>
          <a:bodyPr wrap="none" lIns="0" tIns="0" rIns="0" bIns="0">
            <a:spAutoFit/>
          </a:bodyPr>
          <a:lstStyle/>
          <a:p>
            <a:r>
              <a:rPr lang="en-US">
                <a:solidFill>
                  <a:srgbClr val="003399"/>
                </a:solidFill>
                <a:latin typeface="Calibri" pitchFamily="34" charset="0"/>
              </a:rPr>
              <a:t>No. of defects</a:t>
            </a:r>
            <a:endParaRPr lang="en-US">
              <a:latin typeface="Calibri" pitchFamily="34" charset="0"/>
            </a:endParaRPr>
          </a:p>
        </p:txBody>
      </p:sp>
      <p:sp>
        <p:nvSpPr>
          <p:cNvPr id="7200" name="Rectangle 38"/>
          <p:cNvSpPr>
            <a:spLocks noChangeArrowheads="1"/>
          </p:cNvSpPr>
          <p:nvPr/>
        </p:nvSpPr>
        <p:spPr bwMode="auto">
          <a:xfrm>
            <a:off x="1104900" y="3228975"/>
            <a:ext cx="213518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No. of potential </a:t>
            </a:r>
            <a:endParaRPr lang="en-US">
              <a:latin typeface="Calibri" pitchFamily="34" charset="0"/>
            </a:endParaRPr>
          </a:p>
        </p:txBody>
      </p:sp>
      <p:sp>
        <p:nvSpPr>
          <p:cNvPr id="7201" name="Rectangle 39"/>
          <p:cNvSpPr>
            <a:spLocks noChangeArrowheads="1"/>
          </p:cNvSpPr>
          <p:nvPr/>
        </p:nvSpPr>
        <p:spPr bwMode="auto">
          <a:xfrm>
            <a:off x="1104900" y="3584575"/>
            <a:ext cx="15414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defect sites</a:t>
            </a:r>
            <a:endParaRPr lang="en-US">
              <a:latin typeface="Calibri" pitchFamily="34" charset="0"/>
            </a:endParaRPr>
          </a:p>
        </p:txBody>
      </p:sp>
      <p:sp>
        <p:nvSpPr>
          <p:cNvPr id="7202" name="Rectangle 40"/>
          <p:cNvSpPr>
            <a:spLocks noChangeArrowheads="1"/>
          </p:cNvSpPr>
          <p:nvPr/>
        </p:nvSpPr>
        <p:spPr bwMode="auto">
          <a:xfrm>
            <a:off x="5359400" y="2324100"/>
            <a:ext cx="2338388" cy="365125"/>
          </a:xfrm>
          <a:prstGeom prst="rect">
            <a:avLst/>
          </a:prstGeom>
          <a:noFill/>
          <a:ln w="9525">
            <a:noFill/>
            <a:miter lim="800000"/>
            <a:headEnd/>
            <a:tailEnd/>
          </a:ln>
        </p:spPr>
        <p:txBody>
          <a:bodyPr wrap="none" lIns="0" tIns="0" rIns="0" bIns="0">
            <a:spAutoFit/>
          </a:bodyPr>
          <a:lstStyle/>
          <a:p>
            <a:r>
              <a:rPr lang="en-US">
                <a:solidFill>
                  <a:srgbClr val="990000"/>
                </a:solidFill>
                <a:latin typeface="Calibri" pitchFamily="34" charset="0"/>
              </a:rPr>
              <a:t>Activation energy</a:t>
            </a:r>
            <a:endParaRPr lang="en-US">
              <a:latin typeface="Calibri" pitchFamily="34" charset="0"/>
            </a:endParaRPr>
          </a:p>
        </p:txBody>
      </p:sp>
      <p:sp>
        <p:nvSpPr>
          <p:cNvPr id="7203" name="Rectangle 41"/>
          <p:cNvSpPr>
            <a:spLocks noChangeArrowheads="1"/>
          </p:cNvSpPr>
          <p:nvPr/>
        </p:nvSpPr>
        <p:spPr bwMode="auto">
          <a:xfrm>
            <a:off x="6426200" y="3746500"/>
            <a:ext cx="1744663" cy="365125"/>
          </a:xfrm>
          <a:prstGeom prst="rect">
            <a:avLst/>
          </a:prstGeom>
          <a:noFill/>
          <a:ln w="9525">
            <a:noFill/>
            <a:miter lim="800000"/>
            <a:headEnd/>
            <a:tailEnd/>
          </a:ln>
        </p:spPr>
        <p:txBody>
          <a:bodyPr wrap="none" lIns="0" tIns="0" rIns="0" bIns="0">
            <a:spAutoFit/>
          </a:bodyPr>
          <a:lstStyle/>
          <a:p>
            <a:r>
              <a:rPr lang="en-US">
                <a:solidFill>
                  <a:srgbClr val="CCCC00"/>
                </a:solidFill>
                <a:latin typeface="Calibri" pitchFamily="34" charset="0"/>
              </a:rPr>
              <a:t>Temperature</a:t>
            </a:r>
            <a:endParaRPr lang="en-US">
              <a:latin typeface="Calibri" pitchFamily="34" charset="0"/>
            </a:endParaRPr>
          </a:p>
        </p:txBody>
      </p:sp>
      <p:grpSp>
        <p:nvGrpSpPr>
          <p:cNvPr id="7204" name="Group 44"/>
          <p:cNvGrpSpPr>
            <a:grpSpLocks/>
          </p:cNvGrpSpPr>
          <p:nvPr/>
        </p:nvGrpSpPr>
        <p:grpSpPr bwMode="auto">
          <a:xfrm>
            <a:off x="3175000" y="2692400"/>
            <a:ext cx="457200" cy="304800"/>
            <a:chOff x="2000" y="1696"/>
            <a:chExt cx="288" cy="192"/>
          </a:xfrm>
        </p:grpSpPr>
        <p:sp>
          <p:nvSpPr>
            <p:cNvPr id="7259" name="Freeform 42"/>
            <p:cNvSpPr>
              <a:spLocks/>
            </p:cNvSpPr>
            <p:nvPr/>
          </p:nvSpPr>
          <p:spPr bwMode="auto">
            <a:xfrm>
              <a:off x="2176" y="1800"/>
              <a:ext cx="112" cy="88"/>
            </a:xfrm>
            <a:custGeom>
              <a:avLst/>
              <a:gdLst>
                <a:gd name="T0" fmla="*/ 112 w 112"/>
                <a:gd name="T1" fmla="*/ 88 h 88"/>
                <a:gd name="T2" fmla="*/ 0 w 112"/>
                <a:gd name="T3" fmla="*/ 64 h 88"/>
                <a:gd name="T4" fmla="*/ 24 w 112"/>
                <a:gd name="T5" fmla="*/ 32 h 88"/>
                <a:gd name="T6" fmla="*/ 48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64"/>
                  </a:lnTo>
                  <a:lnTo>
                    <a:pt x="24" y="32"/>
                  </a:lnTo>
                  <a:lnTo>
                    <a:pt x="48" y="0"/>
                  </a:lnTo>
                  <a:lnTo>
                    <a:pt x="112" y="88"/>
                  </a:lnTo>
                  <a:close/>
                </a:path>
              </a:pathLst>
            </a:custGeom>
            <a:solidFill>
              <a:srgbClr val="003399"/>
            </a:solidFill>
            <a:ln w="12700">
              <a:solidFill>
                <a:srgbClr val="003399"/>
              </a:solidFill>
              <a:round/>
              <a:headEnd/>
              <a:tailEnd/>
            </a:ln>
          </p:spPr>
          <p:txBody>
            <a:bodyPr/>
            <a:lstStyle/>
            <a:p>
              <a:endParaRPr lang="en-US"/>
            </a:p>
          </p:txBody>
        </p:sp>
        <p:sp>
          <p:nvSpPr>
            <p:cNvPr id="7260" name="Line 43"/>
            <p:cNvSpPr>
              <a:spLocks noChangeShapeType="1"/>
            </p:cNvSpPr>
            <p:nvPr/>
          </p:nvSpPr>
          <p:spPr bwMode="auto">
            <a:xfrm>
              <a:off x="2000" y="1696"/>
              <a:ext cx="200" cy="136"/>
            </a:xfrm>
            <a:prstGeom prst="line">
              <a:avLst/>
            </a:prstGeom>
            <a:noFill/>
            <a:ln w="12700">
              <a:solidFill>
                <a:srgbClr val="003399"/>
              </a:solidFill>
              <a:round/>
              <a:headEnd/>
              <a:tailEnd/>
            </a:ln>
          </p:spPr>
          <p:txBody>
            <a:bodyPr/>
            <a:lstStyle/>
            <a:p>
              <a:endParaRPr lang="en-US"/>
            </a:p>
          </p:txBody>
        </p:sp>
      </p:grpSp>
      <p:grpSp>
        <p:nvGrpSpPr>
          <p:cNvPr id="7205" name="Group 47"/>
          <p:cNvGrpSpPr>
            <a:grpSpLocks/>
          </p:cNvGrpSpPr>
          <p:nvPr/>
        </p:nvGrpSpPr>
        <p:grpSpPr bwMode="auto">
          <a:xfrm rot="985119">
            <a:off x="3333750" y="3519488"/>
            <a:ext cx="457200" cy="165100"/>
            <a:chOff x="2128" y="2280"/>
            <a:chExt cx="288" cy="104"/>
          </a:xfrm>
        </p:grpSpPr>
        <p:sp>
          <p:nvSpPr>
            <p:cNvPr id="7257" name="Freeform 45"/>
            <p:cNvSpPr>
              <a:spLocks/>
            </p:cNvSpPr>
            <p:nvPr/>
          </p:nvSpPr>
          <p:spPr bwMode="auto">
            <a:xfrm>
              <a:off x="2304" y="2280"/>
              <a:ext cx="112" cy="80"/>
            </a:xfrm>
            <a:custGeom>
              <a:avLst/>
              <a:gdLst>
                <a:gd name="T0" fmla="*/ 112 w 112"/>
                <a:gd name="T1" fmla="*/ 8 h 80"/>
                <a:gd name="T2" fmla="*/ 24 w 112"/>
                <a:gd name="T3" fmla="*/ 80 h 80"/>
                <a:gd name="T4" fmla="*/ 16 w 112"/>
                <a:gd name="T5" fmla="*/ 40 h 80"/>
                <a:gd name="T6" fmla="*/ 0 w 112"/>
                <a:gd name="T7" fmla="*/ 0 h 80"/>
                <a:gd name="T8" fmla="*/ 112 w 112"/>
                <a:gd name="T9" fmla="*/ 8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
                  </a:moveTo>
                  <a:lnTo>
                    <a:pt x="24" y="80"/>
                  </a:lnTo>
                  <a:lnTo>
                    <a:pt x="16" y="40"/>
                  </a:lnTo>
                  <a:lnTo>
                    <a:pt x="0" y="0"/>
                  </a:lnTo>
                  <a:lnTo>
                    <a:pt x="112" y="8"/>
                  </a:lnTo>
                  <a:close/>
                </a:path>
              </a:pathLst>
            </a:custGeom>
            <a:solidFill>
              <a:srgbClr val="000000"/>
            </a:solidFill>
            <a:ln w="12700">
              <a:solidFill>
                <a:srgbClr val="000000"/>
              </a:solidFill>
              <a:round/>
              <a:headEnd/>
              <a:tailEnd/>
            </a:ln>
          </p:spPr>
          <p:txBody>
            <a:bodyPr/>
            <a:lstStyle/>
            <a:p>
              <a:endParaRPr lang="en-US"/>
            </a:p>
          </p:txBody>
        </p:sp>
        <p:sp>
          <p:nvSpPr>
            <p:cNvPr id="7258" name="Line 46"/>
            <p:cNvSpPr>
              <a:spLocks noChangeShapeType="1"/>
            </p:cNvSpPr>
            <p:nvPr/>
          </p:nvSpPr>
          <p:spPr bwMode="auto">
            <a:xfrm flipV="1">
              <a:off x="2128" y="2320"/>
              <a:ext cx="192" cy="64"/>
            </a:xfrm>
            <a:prstGeom prst="line">
              <a:avLst/>
            </a:prstGeom>
            <a:noFill/>
            <a:ln w="12700">
              <a:solidFill>
                <a:srgbClr val="000000"/>
              </a:solidFill>
              <a:round/>
              <a:headEnd/>
              <a:tailEnd/>
            </a:ln>
          </p:spPr>
          <p:txBody>
            <a:bodyPr/>
            <a:lstStyle/>
            <a:p>
              <a:endParaRPr lang="en-US"/>
            </a:p>
          </p:txBody>
        </p:sp>
      </p:grpSp>
      <p:grpSp>
        <p:nvGrpSpPr>
          <p:cNvPr id="7206" name="Group 50"/>
          <p:cNvGrpSpPr>
            <a:grpSpLocks/>
          </p:cNvGrpSpPr>
          <p:nvPr/>
        </p:nvGrpSpPr>
        <p:grpSpPr bwMode="auto">
          <a:xfrm>
            <a:off x="5803900" y="2654300"/>
            <a:ext cx="457200" cy="228600"/>
            <a:chOff x="3656" y="1672"/>
            <a:chExt cx="288" cy="144"/>
          </a:xfrm>
        </p:grpSpPr>
        <p:sp>
          <p:nvSpPr>
            <p:cNvPr id="7255" name="Freeform 48"/>
            <p:cNvSpPr>
              <a:spLocks/>
            </p:cNvSpPr>
            <p:nvPr/>
          </p:nvSpPr>
          <p:spPr bwMode="auto">
            <a:xfrm>
              <a:off x="3656" y="1736"/>
              <a:ext cx="112" cy="80"/>
            </a:xfrm>
            <a:custGeom>
              <a:avLst/>
              <a:gdLst>
                <a:gd name="T0" fmla="*/ 0 w 112"/>
                <a:gd name="T1" fmla="*/ 80 h 80"/>
                <a:gd name="T2" fmla="*/ 72 w 112"/>
                <a:gd name="T3" fmla="*/ 0 h 80"/>
                <a:gd name="T4" fmla="*/ 96 w 112"/>
                <a:gd name="T5" fmla="*/ 32 h 80"/>
                <a:gd name="T6" fmla="*/ 112 w 112"/>
                <a:gd name="T7" fmla="*/ 72 h 80"/>
                <a:gd name="T8" fmla="*/ 0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80"/>
                  </a:moveTo>
                  <a:lnTo>
                    <a:pt x="72" y="0"/>
                  </a:lnTo>
                  <a:lnTo>
                    <a:pt x="96" y="32"/>
                  </a:lnTo>
                  <a:lnTo>
                    <a:pt x="112" y="72"/>
                  </a:lnTo>
                  <a:lnTo>
                    <a:pt x="0" y="80"/>
                  </a:lnTo>
                  <a:close/>
                </a:path>
              </a:pathLst>
            </a:custGeom>
            <a:solidFill>
              <a:srgbClr val="990000"/>
            </a:solidFill>
            <a:ln w="12700">
              <a:solidFill>
                <a:srgbClr val="990000"/>
              </a:solidFill>
              <a:round/>
              <a:headEnd/>
              <a:tailEnd/>
            </a:ln>
          </p:spPr>
          <p:txBody>
            <a:bodyPr/>
            <a:lstStyle/>
            <a:p>
              <a:endParaRPr lang="en-US"/>
            </a:p>
          </p:txBody>
        </p:sp>
        <p:sp>
          <p:nvSpPr>
            <p:cNvPr id="7256" name="Line 49"/>
            <p:cNvSpPr>
              <a:spLocks noChangeShapeType="1"/>
            </p:cNvSpPr>
            <p:nvPr/>
          </p:nvSpPr>
          <p:spPr bwMode="auto">
            <a:xfrm flipV="1">
              <a:off x="3752" y="1672"/>
              <a:ext cx="192" cy="96"/>
            </a:xfrm>
            <a:prstGeom prst="line">
              <a:avLst/>
            </a:prstGeom>
            <a:noFill/>
            <a:ln w="12700">
              <a:solidFill>
                <a:srgbClr val="990000"/>
              </a:solidFill>
              <a:round/>
              <a:headEnd/>
              <a:tailEnd/>
            </a:ln>
          </p:spPr>
          <p:txBody>
            <a:bodyPr/>
            <a:lstStyle/>
            <a:p>
              <a:endParaRPr lang="en-US"/>
            </a:p>
          </p:txBody>
        </p:sp>
      </p:grpSp>
      <p:grpSp>
        <p:nvGrpSpPr>
          <p:cNvPr id="7207" name="Group 53"/>
          <p:cNvGrpSpPr>
            <a:grpSpLocks/>
          </p:cNvGrpSpPr>
          <p:nvPr/>
        </p:nvGrpSpPr>
        <p:grpSpPr bwMode="auto">
          <a:xfrm>
            <a:off x="5918200" y="3683000"/>
            <a:ext cx="457200" cy="215900"/>
            <a:chOff x="3728" y="2320"/>
            <a:chExt cx="288" cy="136"/>
          </a:xfrm>
        </p:grpSpPr>
        <p:sp>
          <p:nvSpPr>
            <p:cNvPr id="7253" name="Freeform 51"/>
            <p:cNvSpPr>
              <a:spLocks/>
            </p:cNvSpPr>
            <p:nvPr/>
          </p:nvSpPr>
          <p:spPr bwMode="auto">
            <a:xfrm>
              <a:off x="3728" y="2320"/>
              <a:ext cx="112" cy="80"/>
            </a:xfrm>
            <a:custGeom>
              <a:avLst/>
              <a:gdLst>
                <a:gd name="T0" fmla="*/ 0 w 112"/>
                <a:gd name="T1" fmla="*/ 0 h 80"/>
                <a:gd name="T2" fmla="*/ 112 w 112"/>
                <a:gd name="T3" fmla="*/ 8 h 80"/>
                <a:gd name="T4" fmla="*/ 96 w 112"/>
                <a:gd name="T5" fmla="*/ 40 h 80"/>
                <a:gd name="T6" fmla="*/ 80 w 112"/>
                <a:gd name="T7" fmla="*/ 80 h 80"/>
                <a:gd name="T8" fmla="*/ 0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0"/>
                  </a:moveTo>
                  <a:lnTo>
                    <a:pt x="112" y="8"/>
                  </a:lnTo>
                  <a:lnTo>
                    <a:pt x="96" y="40"/>
                  </a:lnTo>
                  <a:lnTo>
                    <a:pt x="80" y="80"/>
                  </a:lnTo>
                  <a:lnTo>
                    <a:pt x="0" y="0"/>
                  </a:lnTo>
                  <a:close/>
                </a:path>
              </a:pathLst>
            </a:custGeom>
            <a:solidFill>
              <a:srgbClr val="CCCC00"/>
            </a:solidFill>
            <a:ln w="12700">
              <a:solidFill>
                <a:srgbClr val="CCCC00"/>
              </a:solidFill>
              <a:round/>
              <a:headEnd/>
              <a:tailEnd/>
            </a:ln>
          </p:spPr>
          <p:txBody>
            <a:bodyPr/>
            <a:lstStyle/>
            <a:p>
              <a:endParaRPr lang="en-US"/>
            </a:p>
          </p:txBody>
        </p:sp>
        <p:sp>
          <p:nvSpPr>
            <p:cNvPr id="7254" name="Line 52"/>
            <p:cNvSpPr>
              <a:spLocks noChangeShapeType="1"/>
            </p:cNvSpPr>
            <p:nvPr/>
          </p:nvSpPr>
          <p:spPr bwMode="auto">
            <a:xfrm>
              <a:off x="3824" y="2360"/>
              <a:ext cx="192" cy="96"/>
            </a:xfrm>
            <a:prstGeom prst="line">
              <a:avLst/>
            </a:prstGeom>
            <a:noFill/>
            <a:ln w="12700">
              <a:solidFill>
                <a:srgbClr val="CCCC00"/>
              </a:solidFill>
              <a:round/>
              <a:headEnd/>
              <a:tailEnd/>
            </a:ln>
          </p:spPr>
          <p:txBody>
            <a:bodyPr/>
            <a:lstStyle/>
            <a:p>
              <a:endParaRPr lang="en-US"/>
            </a:p>
          </p:txBody>
        </p:sp>
      </p:grpSp>
      <p:grpSp>
        <p:nvGrpSpPr>
          <p:cNvPr id="7208" name="Group 56"/>
          <p:cNvGrpSpPr>
            <a:grpSpLocks/>
          </p:cNvGrpSpPr>
          <p:nvPr/>
        </p:nvGrpSpPr>
        <p:grpSpPr bwMode="auto">
          <a:xfrm>
            <a:off x="5207000" y="3797300"/>
            <a:ext cx="368300" cy="215900"/>
            <a:chOff x="3280" y="2392"/>
            <a:chExt cx="232" cy="136"/>
          </a:xfrm>
        </p:grpSpPr>
        <p:sp>
          <p:nvSpPr>
            <p:cNvPr id="7251" name="Freeform 54"/>
            <p:cNvSpPr>
              <a:spLocks/>
            </p:cNvSpPr>
            <p:nvPr/>
          </p:nvSpPr>
          <p:spPr bwMode="auto">
            <a:xfrm>
              <a:off x="3400" y="2392"/>
              <a:ext cx="112" cy="88"/>
            </a:xfrm>
            <a:custGeom>
              <a:avLst/>
              <a:gdLst>
                <a:gd name="T0" fmla="*/ 112 w 112"/>
                <a:gd name="T1" fmla="*/ 0 h 88"/>
                <a:gd name="T2" fmla="*/ 40 w 112"/>
                <a:gd name="T3" fmla="*/ 88 h 88"/>
                <a:gd name="T4" fmla="*/ 24 w 112"/>
                <a:gd name="T5" fmla="*/ 56 h 88"/>
                <a:gd name="T6" fmla="*/ 0 w 112"/>
                <a:gd name="T7" fmla="*/ 16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24" y="56"/>
                  </a:lnTo>
                  <a:lnTo>
                    <a:pt x="0" y="16"/>
                  </a:lnTo>
                  <a:lnTo>
                    <a:pt x="112" y="0"/>
                  </a:lnTo>
                  <a:close/>
                </a:path>
              </a:pathLst>
            </a:custGeom>
            <a:solidFill>
              <a:srgbClr val="009900"/>
            </a:solidFill>
            <a:ln w="12700">
              <a:solidFill>
                <a:srgbClr val="009900"/>
              </a:solidFill>
              <a:round/>
              <a:headEnd/>
              <a:tailEnd/>
            </a:ln>
          </p:spPr>
          <p:txBody>
            <a:bodyPr/>
            <a:lstStyle/>
            <a:p>
              <a:endParaRPr lang="en-US"/>
            </a:p>
          </p:txBody>
        </p:sp>
        <p:sp>
          <p:nvSpPr>
            <p:cNvPr id="7252" name="Line 55"/>
            <p:cNvSpPr>
              <a:spLocks noChangeShapeType="1"/>
            </p:cNvSpPr>
            <p:nvPr/>
          </p:nvSpPr>
          <p:spPr bwMode="auto">
            <a:xfrm flipV="1">
              <a:off x="3280" y="2448"/>
              <a:ext cx="144" cy="80"/>
            </a:xfrm>
            <a:prstGeom prst="line">
              <a:avLst/>
            </a:prstGeom>
            <a:noFill/>
            <a:ln w="12700">
              <a:solidFill>
                <a:srgbClr val="009900"/>
              </a:solidFill>
              <a:round/>
              <a:headEnd/>
              <a:tailEnd/>
            </a:ln>
          </p:spPr>
          <p:txBody>
            <a:bodyPr/>
            <a:lstStyle/>
            <a:p>
              <a:endParaRPr lang="en-US"/>
            </a:p>
          </p:txBody>
        </p:sp>
      </p:grpSp>
      <p:grpSp>
        <p:nvGrpSpPr>
          <p:cNvPr id="7209" name="Group 93"/>
          <p:cNvGrpSpPr>
            <a:grpSpLocks/>
          </p:cNvGrpSpPr>
          <p:nvPr/>
        </p:nvGrpSpPr>
        <p:grpSpPr bwMode="auto">
          <a:xfrm>
            <a:off x="825500" y="4464050"/>
            <a:ext cx="1828800" cy="914400"/>
            <a:chOff x="660" y="2756"/>
            <a:chExt cx="1152" cy="576"/>
          </a:xfrm>
        </p:grpSpPr>
        <p:grpSp>
          <p:nvGrpSpPr>
            <p:cNvPr id="7215" name="Group 65"/>
            <p:cNvGrpSpPr>
              <a:grpSpLocks/>
            </p:cNvGrpSpPr>
            <p:nvPr/>
          </p:nvGrpSpPr>
          <p:grpSpPr bwMode="auto">
            <a:xfrm>
              <a:off x="660" y="2756"/>
              <a:ext cx="1152" cy="144"/>
              <a:chOff x="660" y="2756"/>
              <a:chExt cx="1152" cy="144"/>
            </a:xfrm>
          </p:grpSpPr>
          <p:sp>
            <p:nvSpPr>
              <p:cNvPr id="7243" name="Oval 57"/>
              <p:cNvSpPr>
                <a:spLocks noChangeArrowheads="1"/>
              </p:cNvSpPr>
              <p:nvPr/>
            </p:nvSpPr>
            <p:spPr bwMode="auto">
              <a:xfrm>
                <a:off x="660"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4" name="Oval 58"/>
              <p:cNvSpPr>
                <a:spLocks noChangeArrowheads="1"/>
              </p:cNvSpPr>
              <p:nvPr/>
            </p:nvSpPr>
            <p:spPr bwMode="auto">
              <a:xfrm>
                <a:off x="804"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5" name="Oval 59"/>
              <p:cNvSpPr>
                <a:spLocks noChangeArrowheads="1"/>
              </p:cNvSpPr>
              <p:nvPr/>
            </p:nvSpPr>
            <p:spPr bwMode="auto">
              <a:xfrm>
                <a:off x="948"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6" name="Oval 60"/>
              <p:cNvSpPr>
                <a:spLocks noChangeArrowheads="1"/>
              </p:cNvSpPr>
              <p:nvPr/>
            </p:nvSpPr>
            <p:spPr bwMode="auto">
              <a:xfrm>
                <a:off x="1092"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7" name="Oval 61"/>
              <p:cNvSpPr>
                <a:spLocks noChangeArrowheads="1"/>
              </p:cNvSpPr>
              <p:nvPr/>
            </p:nvSpPr>
            <p:spPr bwMode="auto">
              <a:xfrm>
                <a:off x="1236"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8" name="Oval 62"/>
              <p:cNvSpPr>
                <a:spLocks noChangeArrowheads="1"/>
              </p:cNvSpPr>
              <p:nvPr/>
            </p:nvSpPr>
            <p:spPr bwMode="auto">
              <a:xfrm>
                <a:off x="1380"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9" name="Oval 63"/>
              <p:cNvSpPr>
                <a:spLocks noChangeArrowheads="1"/>
              </p:cNvSpPr>
              <p:nvPr/>
            </p:nvSpPr>
            <p:spPr bwMode="auto">
              <a:xfrm>
                <a:off x="1524"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50" name="Oval 64"/>
              <p:cNvSpPr>
                <a:spLocks noChangeArrowheads="1"/>
              </p:cNvSpPr>
              <p:nvPr/>
            </p:nvSpPr>
            <p:spPr bwMode="auto">
              <a:xfrm>
                <a:off x="1668" y="2756"/>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6" name="Group 74"/>
            <p:cNvGrpSpPr>
              <a:grpSpLocks/>
            </p:cNvGrpSpPr>
            <p:nvPr/>
          </p:nvGrpSpPr>
          <p:grpSpPr bwMode="auto">
            <a:xfrm>
              <a:off x="660" y="2900"/>
              <a:ext cx="1152" cy="144"/>
              <a:chOff x="660" y="2900"/>
              <a:chExt cx="1152" cy="144"/>
            </a:xfrm>
          </p:grpSpPr>
          <p:sp>
            <p:nvSpPr>
              <p:cNvPr id="7235" name="Oval 66"/>
              <p:cNvSpPr>
                <a:spLocks noChangeArrowheads="1"/>
              </p:cNvSpPr>
              <p:nvPr/>
            </p:nvSpPr>
            <p:spPr bwMode="auto">
              <a:xfrm>
                <a:off x="660"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6" name="Oval 67"/>
              <p:cNvSpPr>
                <a:spLocks noChangeArrowheads="1"/>
              </p:cNvSpPr>
              <p:nvPr/>
            </p:nvSpPr>
            <p:spPr bwMode="auto">
              <a:xfrm>
                <a:off x="804"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7" name="Oval 68"/>
              <p:cNvSpPr>
                <a:spLocks noChangeArrowheads="1"/>
              </p:cNvSpPr>
              <p:nvPr/>
            </p:nvSpPr>
            <p:spPr bwMode="auto">
              <a:xfrm>
                <a:off x="948"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8" name="Oval 69"/>
              <p:cNvSpPr>
                <a:spLocks noChangeArrowheads="1"/>
              </p:cNvSpPr>
              <p:nvPr/>
            </p:nvSpPr>
            <p:spPr bwMode="auto">
              <a:xfrm>
                <a:off x="1092"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9" name="Oval 70"/>
              <p:cNvSpPr>
                <a:spLocks noChangeArrowheads="1"/>
              </p:cNvSpPr>
              <p:nvPr/>
            </p:nvSpPr>
            <p:spPr bwMode="auto">
              <a:xfrm>
                <a:off x="1236"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0" name="Oval 71"/>
              <p:cNvSpPr>
                <a:spLocks noChangeArrowheads="1"/>
              </p:cNvSpPr>
              <p:nvPr/>
            </p:nvSpPr>
            <p:spPr bwMode="auto">
              <a:xfrm>
                <a:off x="1380"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1" name="Oval 72"/>
              <p:cNvSpPr>
                <a:spLocks noChangeArrowheads="1"/>
              </p:cNvSpPr>
              <p:nvPr/>
            </p:nvSpPr>
            <p:spPr bwMode="auto">
              <a:xfrm>
                <a:off x="1524"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42" name="Oval 73"/>
              <p:cNvSpPr>
                <a:spLocks noChangeArrowheads="1"/>
              </p:cNvSpPr>
              <p:nvPr/>
            </p:nvSpPr>
            <p:spPr bwMode="auto">
              <a:xfrm>
                <a:off x="1668" y="2900"/>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7" name="Group 83"/>
            <p:cNvGrpSpPr>
              <a:grpSpLocks/>
            </p:cNvGrpSpPr>
            <p:nvPr/>
          </p:nvGrpSpPr>
          <p:grpSpPr bwMode="auto">
            <a:xfrm>
              <a:off x="660" y="3044"/>
              <a:ext cx="1152" cy="144"/>
              <a:chOff x="660" y="3044"/>
              <a:chExt cx="1152" cy="144"/>
            </a:xfrm>
          </p:grpSpPr>
          <p:sp>
            <p:nvSpPr>
              <p:cNvPr id="7227" name="Oval 75"/>
              <p:cNvSpPr>
                <a:spLocks noChangeArrowheads="1"/>
              </p:cNvSpPr>
              <p:nvPr/>
            </p:nvSpPr>
            <p:spPr bwMode="auto">
              <a:xfrm>
                <a:off x="660"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8" name="Oval 76"/>
              <p:cNvSpPr>
                <a:spLocks noChangeArrowheads="1"/>
              </p:cNvSpPr>
              <p:nvPr/>
            </p:nvSpPr>
            <p:spPr bwMode="auto">
              <a:xfrm>
                <a:off x="804"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9" name="Oval 77"/>
              <p:cNvSpPr>
                <a:spLocks noChangeArrowheads="1"/>
              </p:cNvSpPr>
              <p:nvPr/>
            </p:nvSpPr>
            <p:spPr bwMode="auto">
              <a:xfrm>
                <a:off x="948"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0" name="Oval 78"/>
              <p:cNvSpPr>
                <a:spLocks noChangeArrowheads="1"/>
              </p:cNvSpPr>
              <p:nvPr/>
            </p:nvSpPr>
            <p:spPr bwMode="auto">
              <a:xfrm>
                <a:off x="1092"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1" name="Oval 79"/>
              <p:cNvSpPr>
                <a:spLocks noChangeArrowheads="1"/>
              </p:cNvSpPr>
              <p:nvPr/>
            </p:nvSpPr>
            <p:spPr bwMode="auto">
              <a:xfrm>
                <a:off x="1236"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2" name="Oval 80"/>
              <p:cNvSpPr>
                <a:spLocks noChangeArrowheads="1"/>
              </p:cNvSpPr>
              <p:nvPr/>
            </p:nvSpPr>
            <p:spPr bwMode="auto">
              <a:xfrm>
                <a:off x="1380"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3" name="Oval 81"/>
              <p:cNvSpPr>
                <a:spLocks noChangeArrowheads="1"/>
              </p:cNvSpPr>
              <p:nvPr/>
            </p:nvSpPr>
            <p:spPr bwMode="auto">
              <a:xfrm>
                <a:off x="1524"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34" name="Oval 82"/>
              <p:cNvSpPr>
                <a:spLocks noChangeArrowheads="1"/>
              </p:cNvSpPr>
              <p:nvPr/>
            </p:nvSpPr>
            <p:spPr bwMode="auto">
              <a:xfrm>
                <a:off x="1668" y="3044"/>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nvGrpSpPr>
            <p:cNvPr id="7218" name="Group 92"/>
            <p:cNvGrpSpPr>
              <a:grpSpLocks/>
            </p:cNvGrpSpPr>
            <p:nvPr/>
          </p:nvGrpSpPr>
          <p:grpSpPr bwMode="auto">
            <a:xfrm>
              <a:off x="660" y="3188"/>
              <a:ext cx="1152" cy="144"/>
              <a:chOff x="660" y="3188"/>
              <a:chExt cx="1152" cy="144"/>
            </a:xfrm>
          </p:grpSpPr>
          <p:sp>
            <p:nvSpPr>
              <p:cNvPr id="7219" name="Oval 84"/>
              <p:cNvSpPr>
                <a:spLocks noChangeArrowheads="1"/>
              </p:cNvSpPr>
              <p:nvPr/>
            </p:nvSpPr>
            <p:spPr bwMode="auto">
              <a:xfrm>
                <a:off x="660"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0" name="Oval 85"/>
              <p:cNvSpPr>
                <a:spLocks noChangeArrowheads="1"/>
              </p:cNvSpPr>
              <p:nvPr/>
            </p:nvSpPr>
            <p:spPr bwMode="auto">
              <a:xfrm>
                <a:off x="804"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1" name="Oval 86"/>
              <p:cNvSpPr>
                <a:spLocks noChangeArrowheads="1"/>
              </p:cNvSpPr>
              <p:nvPr/>
            </p:nvSpPr>
            <p:spPr bwMode="auto">
              <a:xfrm>
                <a:off x="948"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2" name="Oval 87"/>
              <p:cNvSpPr>
                <a:spLocks noChangeArrowheads="1"/>
              </p:cNvSpPr>
              <p:nvPr/>
            </p:nvSpPr>
            <p:spPr bwMode="auto">
              <a:xfrm>
                <a:off x="1092"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3" name="Oval 88"/>
              <p:cNvSpPr>
                <a:spLocks noChangeArrowheads="1"/>
              </p:cNvSpPr>
              <p:nvPr/>
            </p:nvSpPr>
            <p:spPr bwMode="auto">
              <a:xfrm>
                <a:off x="1236"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4" name="Oval 89"/>
              <p:cNvSpPr>
                <a:spLocks noChangeArrowheads="1"/>
              </p:cNvSpPr>
              <p:nvPr/>
            </p:nvSpPr>
            <p:spPr bwMode="auto">
              <a:xfrm>
                <a:off x="1380"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5" name="Oval 90"/>
              <p:cNvSpPr>
                <a:spLocks noChangeArrowheads="1"/>
              </p:cNvSpPr>
              <p:nvPr/>
            </p:nvSpPr>
            <p:spPr bwMode="auto">
              <a:xfrm>
                <a:off x="1524"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sp>
            <p:nvSpPr>
              <p:cNvPr id="7226" name="Oval 91"/>
              <p:cNvSpPr>
                <a:spLocks noChangeArrowheads="1"/>
              </p:cNvSpPr>
              <p:nvPr/>
            </p:nvSpPr>
            <p:spPr bwMode="auto">
              <a:xfrm>
                <a:off x="1668" y="3188"/>
                <a:ext cx="144" cy="144"/>
              </a:xfrm>
              <a:prstGeom prst="ellipse">
                <a:avLst/>
              </a:prstGeom>
              <a:solidFill>
                <a:srgbClr val="FFFFFF"/>
              </a:solidFill>
              <a:ln w="12700">
                <a:solidFill>
                  <a:srgbClr val="000000"/>
                </a:solidFill>
                <a:round/>
                <a:headEnd/>
                <a:tailEnd/>
              </a:ln>
            </p:spPr>
            <p:txBody>
              <a:bodyPr/>
              <a:lstStyle/>
              <a:p>
                <a:endParaRPr lang="en-US">
                  <a:latin typeface="Calibri" pitchFamily="34" charset="0"/>
                </a:endParaRPr>
              </a:p>
            </p:txBody>
          </p:sp>
        </p:grpSp>
      </p:grpSp>
      <p:sp>
        <p:nvSpPr>
          <p:cNvPr id="7210" name="Rectangle 94"/>
          <p:cNvSpPr>
            <a:spLocks noChangeArrowheads="1"/>
          </p:cNvSpPr>
          <p:nvPr/>
        </p:nvSpPr>
        <p:spPr bwMode="auto">
          <a:xfrm>
            <a:off x="628650" y="5372100"/>
            <a:ext cx="22193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Each lattice site </a:t>
            </a:r>
            <a:endParaRPr lang="en-US">
              <a:latin typeface="Calibri" pitchFamily="34" charset="0"/>
            </a:endParaRPr>
          </a:p>
        </p:txBody>
      </p:sp>
      <p:sp>
        <p:nvSpPr>
          <p:cNvPr id="7211" name="Rectangle 95"/>
          <p:cNvSpPr>
            <a:spLocks noChangeArrowheads="1"/>
          </p:cNvSpPr>
          <p:nvPr/>
        </p:nvSpPr>
        <p:spPr bwMode="auto">
          <a:xfrm>
            <a:off x="869950" y="5727700"/>
            <a:ext cx="17954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is a potential </a:t>
            </a:r>
            <a:endParaRPr lang="en-US">
              <a:latin typeface="Calibri" pitchFamily="34" charset="0"/>
            </a:endParaRPr>
          </a:p>
        </p:txBody>
      </p:sp>
      <p:sp>
        <p:nvSpPr>
          <p:cNvPr id="7212" name="Rectangle 96"/>
          <p:cNvSpPr>
            <a:spLocks noChangeArrowheads="1"/>
          </p:cNvSpPr>
          <p:nvPr/>
        </p:nvSpPr>
        <p:spPr bwMode="auto">
          <a:xfrm>
            <a:off x="882650" y="6083300"/>
            <a:ext cx="16764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vacancy site</a:t>
            </a:r>
            <a:endParaRPr lang="en-US">
              <a:latin typeface="Calibri" pitchFamily="34" charset="0"/>
            </a:endParaRPr>
          </a:p>
        </p:txBody>
      </p:sp>
      <p:sp>
        <p:nvSpPr>
          <p:cNvPr id="7213" name="Rectangle 4"/>
          <p:cNvSpPr>
            <a:spLocks noChangeArrowheads="1"/>
          </p:cNvSpPr>
          <p:nvPr/>
        </p:nvSpPr>
        <p:spPr bwMode="auto">
          <a:xfrm>
            <a:off x="812800" y="1539875"/>
            <a:ext cx="7035800" cy="365125"/>
          </a:xfrm>
          <a:prstGeom prst="rect">
            <a:avLst/>
          </a:prstGeom>
          <a:noFill/>
          <a:ln w="9525">
            <a:noFill/>
            <a:miter lim="800000"/>
            <a:headEnd/>
            <a:tailEnd/>
          </a:ln>
        </p:spPr>
        <p:txBody>
          <a:bodyPr wrap="none" lIns="0" tIns="0" rIns="0" bIns="0">
            <a:spAutoFit/>
          </a:bodyPr>
          <a:lstStyle/>
          <a:p>
            <a:r>
              <a:rPr lang="en-US">
                <a:latin typeface="Calibri" pitchFamily="34" charset="0"/>
              </a:rPr>
              <a:t>•  Equilibrium concentration varies with temperature!</a:t>
            </a:r>
          </a:p>
        </p:txBody>
      </p:sp>
      <p:sp>
        <p:nvSpPr>
          <p:cNvPr id="29742" name="Rectangle 5"/>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a:ea typeface="ＭＳ Ｐゴシック" charset="-128"/>
              </a:rPr>
              <a:t>Equilibrium Concentration:</a:t>
            </a:r>
            <a:br>
              <a:rPr lang="en-US">
                <a:ea typeface="ＭＳ Ｐゴシック" charset="-128"/>
              </a:rPr>
            </a:br>
            <a:r>
              <a:rPr lang="en-US">
                <a:ea typeface="ＭＳ Ｐゴシック" charset="-128"/>
              </a:rPr>
              <a:t>Point Defects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p:txBody>
          <a:bodyPr/>
          <a:lstStyle/>
          <a:p>
            <a:pPr>
              <a:defRPr/>
            </a:pPr>
            <a:fld id="{221716E1-99F1-406F-95C5-D9629A1223AA}" type="slidenum">
              <a:rPr lang="en-US"/>
              <a:pPr>
                <a:defRPr/>
              </a:pPr>
              <a:t>7</a:t>
            </a:fld>
            <a:endParaRPr lang="en-US"/>
          </a:p>
        </p:txBody>
      </p:sp>
      <p:sp>
        <p:nvSpPr>
          <p:cNvPr id="8195" name="Rectangle 2"/>
          <p:cNvSpPr>
            <a:spLocks noChangeArrowheads="1"/>
          </p:cNvSpPr>
          <p:nvPr/>
        </p:nvSpPr>
        <p:spPr bwMode="auto">
          <a:xfrm>
            <a:off x="812800" y="1539875"/>
            <a:ext cx="3019425" cy="730250"/>
          </a:xfrm>
          <a:prstGeom prst="rect">
            <a:avLst/>
          </a:prstGeom>
          <a:noFill/>
          <a:ln w="9525">
            <a:noFill/>
            <a:miter lim="800000"/>
            <a:headEnd/>
            <a:tailEnd/>
          </a:ln>
        </p:spPr>
        <p:txBody>
          <a:bodyPr wrap="none" lIns="0" tIns="0" rIns="0" bIns="0">
            <a:spAutoFit/>
          </a:bodyPr>
          <a:lstStyle/>
          <a:p>
            <a:r>
              <a:rPr lang="en-US">
                <a:latin typeface="Calibri" pitchFamily="34" charset="0"/>
              </a:rPr>
              <a:t>•  We can get </a:t>
            </a:r>
            <a:r>
              <a:rPr lang="en-US" i="1">
                <a:latin typeface="Calibri" pitchFamily="34" charset="0"/>
              </a:rPr>
              <a:t>Q</a:t>
            </a:r>
            <a:r>
              <a:rPr lang="en-US" i="1" baseline="-25000">
                <a:latin typeface="Calibri" pitchFamily="34" charset="0"/>
              </a:rPr>
              <a:t>v</a:t>
            </a:r>
            <a:r>
              <a:rPr lang="en-US">
                <a:latin typeface="Calibri" pitchFamily="34" charset="0"/>
              </a:rPr>
              <a:t>  from</a:t>
            </a:r>
          </a:p>
          <a:p>
            <a:r>
              <a:rPr lang="en-US">
                <a:latin typeface="Calibri" pitchFamily="34" charset="0"/>
              </a:rPr>
              <a:t>     an experiment.</a:t>
            </a:r>
          </a:p>
        </p:txBody>
      </p:sp>
      <p:grpSp>
        <p:nvGrpSpPr>
          <p:cNvPr id="8196" name="Group 107"/>
          <p:cNvGrpSpPr>
            <a:grpSpLocks/>
          </p:cNvGrpSpPr>
          <p:nvPr/>
        </p:nvGrpSpPr>
        <p:grpSpPr bwMode="auto">
          <a:xfrm>
            <a:off x="4886325" y="1404938"/>
            <a:ext cx="2690813" cy="1028700"/>
            <a:chOff x="3078" y="885"/>
            <a:chExt cx="1695" cy="648"/>
          </a:xfrm>
        </p:grpSpPr>
        <p:sp>
          <p:nvSpPr>
            <p:cNvPr id="8250" name="Rectangle 19"/>
            <p:cNvSpPr>
              <a:spLocks noChangeArrowheads="1"/>
            </p:cNvSpPr>
            <p:nvPr/>
          </p:nvSpPr>
          <p:spPr bwMode="auto">
            <a:xfrm>
              <a:off x="4030" y="88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Times" charset="0"/>
              </a:endParaRPr>
            </a:p>
          </p:txBody>
        </p:sp>
        <p:sp>
          <p:nvSpPr>
            <p:cNvPr id="8251" name="Line 4"/>
            <p:cNvSpPr>
              <a:spLocks noChangeShapeType="1"/>
            </p:cNvSpPr>
            <p:nvPr/>
          </p:nvSpPr>
          <p:spPr bwMode="auto">
            <a:xfrm>
              <a:off x="3086" y="1232"/>
              <a:ext cx="304" cy="1"/>
            </a:xfrm>
            <a:prstGeom prst="line">
              <a:avLst/>
            </a:prstGeom>
            <a:noFill/>
            <a:ln w="12700">
              <a:solidFill>
                <a:srgbClr val="000000"/>
              </a:solidFill>
              <a:round/>
              <a:headEnd/>
              <a:tailEnd/>
            </a:ln>
          </p:spPr>
          <p:txBody>
            <a:bodyPr/>
            <a:lstStyle/>
            <a:p>
              <a:endParaRPr lang="en-US"/>
            </a:p>
          </p:txBody>
        </p:sp>
        <p:sp>
          <p:nvSpPr>
            <p:cNvPr id="8252" name="Line 5"/>
            <p:cNvSpPr>
              <a:spLocks noChangeShapeType="1"/>
            </p:cNvSpPr>
            <p:nvPr/>
          </p:nvSpPr>
          <p:spPr bwMode="auto">
            <a:xfrm>
              <a:off x="4142" y="1232"/>
              <a:ext cx="472" cy="1"/>
            </a:xfrm>
            <a:prstGeom prst="line">
              <a:avLst/>
            </a:prstGeom>
            <a:noFill/>
            <a:ln w="12700">
              <a:solidFill>
                <a:srgbClr val="000000"/>
              </a:solidFill>
              <a:round/>
              <a:headEnd/>
              <a:tailEnd/>
            </a:ln>
          </p:spPr>
          <p:txBody>
            <a:bodyPr/>
            <a:lstStyle/>
            <a:p>
              <a:endParaRPr lang="en-US"/>
            </a:p>
          </p:txBody>
        </p:sp>
        <p:sp>
          <p:nvSpPr>
            <p:cNvPr id="8253" name="Rectangle 6"/>
            <p:cNvSpPr>
              <a:spLocks noChangeArrowheads="1"/>
            </p:cNvSpPr>
            <p:nvPr/>
          </p:nvSpPr>
          <p:spPr bwMode="auto">
            <a:xfrm>
              <a:off x="4030" y="1017"/>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8254" name="Rectangle 8"/>
            <p:cNvSpPr>
              <a:spLocks noChangeArrowheads="1"/>
            </p:cNvSpPr>
            <p:nvPr/>
          </p:nvSpPr>
          <p:spPr bwMode="auto">
            <a:xfrm>
              <a:off x="3078" y="944"/>
              <a:ext cx="162" cy="269"/>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8255" name="Rectangle 9"/>
            <p:cNvSpPr>
              <a:spLocks noChangeArrowheads="1"/>
            </p:cNvSpPr>
            <p:nvPr/>
          </p:nvSpPr>
          <p:spPr bwMode="auto">
            <a:xfrm>
              <a:off x="3238" y="1024"/>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8256" name="Rectangle 10"/>
            <p:cNvSpPr>
              <a:spLocks noChangeArrowheads="1"/>
            </p:cNvSpPr>
            <p:nvPr/>
          </p:nvSpPr>
          <p:spPr bwMode="auto">
            <a:xfrm>
              <a:off x="3158" y="1264"/>
              <a:ext cx="162" cy="269"/>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8257" name="Rectangle 11"/>
            <p:cNvSpPr>
              <a:spLocks noChangeArrowheads="1"/>
            </p:cNvSpPr>
            <p:nvPr/>
          </p:nvSpPr>
          <p:spPr bwMode="auto">
            <a:xfrm>
              <a:off x="3454" y="1098"/>
              <a:ext cx="13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a:t>
              </a:r>
              <a:endParaRPr lang="en-US">
                <a:latin typeface="Calibri" pitchFamily="34" charset="0"/>
              </a:endParaRPr>
            </a:p>
          </p:txBody>
        </p:sp>
        <p:sp>
          <p:nvSpPr>
            <p:cNvPr id="8258" name="Rectangle 12"/>
            <p:cNvSpPr>
              <a:spLocks noChangeArrowheads="1"/>
            </p:cNvSpPr>
            <p:nvPr/>
          </p:nvSpPr>
          <p:spPr bwMode="auto">
            <a:xfrm>
              <a:off x="3630" y="1088"/>
              <a:ext cx="36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8259" name="Rectangle 13"/>
            <p:cNvSpPr>
              <a:spLocks noChangeArrowheads="1"/>
            </p:cNvSpPr>
            <p:nvPr/>
          </p:nvSpPr>
          <p:spPr bwMode="auto">
            <a:xfrm>
              <a:off x="4150" y="916"/>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Times" charset="0"/>
              </a:endParaRPr>
            </a:p>
          </p:txBody>
        </p:sp>
        <p:grpSp>
          <p:nvGrpSpPr>
            <p:cNvPr id="8260" name="Group 14"/>
            <p:cNvGrpSpPr>
              <a:grpSpLocks/>
            </p:cNvGrpSpPr>
            <p:nvPr/>
          </p:nvGrpSpPr>
          <p:grpSpPr bwMode="auto">
            <a:xfrm>
              <a:off x="4278" y="944"/>
              <a:ext cx="280" cy="310"/>
              <a:chOff x="4232" y="944"/>
              <a:chExt cx="280" cy="310"/>
            </a:xfrm>
          </p:grpSpPr>
          <p:sp>
            <p:nvSpPr>
              <p:cNvPr id="8268" name="Rectangle 15"/>
              <p:cNvSpPr>
                <a:spLocks noChangeArrowheads="1"/>
              </p:cNvSpPr>
              <p:nvPr/>
            </p:nvSpPr>
            <p:spPr bwMode="auto">
              <a:xfrm>
                <a:off x="4232" y="944"/>
                <a:ext cx="174" cy="269"/>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8269" name="Rectangle 16"/>
              <p:cNvSpPr>
                <a:spLocks noChangeArrowheads="1"/>
              </p:cNvSpPr>
              <p:nvPr/>
            </p:nvSpPr>
            <p:spPr bwMode="auto">
              <a:xfrm>
                <a:off x="4416" y="1024"/>
                <a:ext cx="96" cy="230"/>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grpSp>
        <p:sp>
          <p:nvSpPr>
            <p:cNvPr id="8261" name="Rectangle 17"/>
            <p:cNvSpPr>
              <a:spLocks noChangeArrowheads="1"/>
            </p:cNvSpPr>
            <p:nvPr/>
          </p:nvSpPr>
          <p:spPr bwMode="auto">
            <a:xfrm>
              <a:off x="4238" y="1264"/>
              <a:ext cx="112" cy="269"/>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8262" name="Rectangle 18"/>
            <p:cNvSpPr>
              <a:spLocks noChangeArrowheads="1"/>
            </p:cNvSpPr>
            <p:nvPr/>
          </p:nvSpPr>
          <p:spPr bwMode="auto">
            <a:xfrm>
              <a:off x="4366" y="1264"/>
              <a:ext cx="137" cy="269"/>
            </a:xfrm>
            <a:prstGeom prst="rect">
              <a:avLst/>
            </a:prstGeom>
            <a:noFill/>
            <a:ln w="9525">
              <a:noFill/>
              <a:miter lim="800000"/>
              <a:headEnd/>
              <a:tailEnd/>
            </a:ln>
          </p:spPr>
          <p:txBody>
            <a:bodyPr wrap="none" lIns="0" tIns="0" rIns="0" bIns="0">
              <a:spAutoFit/>
            </a:bodyPr>
            <a:lstStyle/>
            <a:p>
              <a:r>
                <a:rPr lang="en-US" sz="2800" i="1">
                  <a:solidFill>
                    <a:srgbClr val="CC9900"/>
                  </a:solidFill>
                  <a:latin typeface="Calibri" pitchFamily="34" charset="0"/>
                </a:rPr>
                <a:t>T</a:t>
              </a:r>
              <a:endParaRPr lang="en-US" i="1">
                <a:latin typeface="Calibri" pitchFamily="34" charset="0"/>
              </a:endParaRPr>
            </a:p>
          </p:txBody>
        </p:sp>
        <p:sp>
          <p:nvSpPr>
            <p:cNvPr id="8263" name="Rectangle 20"/>
            <p:cNvSpPr>
              <a:spLocks noChangeArrowheads="1"/>
            </p:cNvSpPr>
            <p:nvPr/>
          </p:nvSpPr>
          <p:spPr bwMode="auto">
            <a:xfrm>
              <a:off x="4030" y="125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Times" charset="0"/>
              </a:endParaRPr>
            </a:p>
          </p:txBody>
        </p:sp>
        <p:sp>
          <p:nvSpPr>
            <p:cNvPr id="8264" name="Rectangle 21"/>
            <p:cNvSpPr>
              <a:spLocks noChangeArrowheads="1"/>
            </p:cNvSpPr>
            <p:nvPr/>
          </p:nvSpPr>
          <p:spPr bwMode="auto">
            <a:xfrm>
              <a:off x="4030" y="1109"/>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Times" charset="0"/>
              </a:endParaRPr>
            </a:p>
          </p:txBody>
        </p:sp>
        <p:sp>
          <p:nvSpPr>
            <p:cNvPr id="8265" name="Rectangle 22"/>
            <p:cNvSpPr>
              <a:spLocks noChangeArrowheads="1"/>
            </p:cNvSpPr>
            <p:nvPr/>
          </p:nvSpPr>
          <p:spPr bwMode="auto">
            <a:xfrm>
              <a:off x="4630" y="88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Times" charset="0"/>
              </a:endParaRPr>
            </a:p>
          </p:txBody>
        </p:sp>
        <p:sp>
          <p:nvSpPr>
            <p:cNvPr id="8266" name="Rectangle 23"/>
            <p:cNvSpPr>
              <a:spLocks noChangeArrowheads="1"/>
            </p:cNvSpPr>
            <p:nvPr/>
          </p:nvSpPr>
          <p:spPr bwMode="auto">
            <a:xfrm>
              <a:off x="4630" y="1255"/>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Times" charset="0"/>
              </a:endParaRPr>
            </a:p>
          </p:txBody>
        </p:sp>
        <p:sp>
          <p:nvSpPr>
            <p:cNvPr id="8267" name="Rectangle 24"/>
            <p:cNvSpPr>
              <a:spLocks noChangeArrowheads="1"/>
            </p:cNvSpPr>
            <p:nvPr/>
          </p:nvSpPr>
          <p:spPr bwMode="auto">
            <a:xfrm>
              <a:off x="4630" y="1109"/>
              <a:ext cx="143" cy="271"/>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Times" charset="0"/>
              </a:endParaRPr>
            </a:p>
          </p:txBody>
        </p:sp>
      </p:grpSp>
      <p:sp>
        <p:nvSpPr>
          <p:cNvPr id="8197" name="Rectangle 29"/>
          <p:cNvSpPr>
            <a:spLocks noGrp="1" noChangeArrowheads="1"/>
          </p:cNvSpPr>
          <p:nvPr>
            <p:ph type="title" idx="4294967295"/>
          </p:nvPr>
        </p:nvSpPr>
        <p:spPr/>
        <p:txBody>
          <a:bodyPr/>
          <a:lstStyle/>
          <a:p>
            <a:pPr eaLnBrk="1" hangingPunct="1"/>
            <a:r>
              <a:rPr lang="en-US">
                <a:ea typeface="ＭＳ Ｐゴシック" pitchFamily="34" charset="-128"/>
              </a:rPr>
              <a:t>Measuring Activation Energy</a:t>
            </a:r>
          </a:p>
        </p:txBody>
      </p:sp>
      <p:grpSp>
        <p:nvGrpSpPr>
          <p:cNvPr id="4" name="Group 102"/>
          <p:cNvGrpSpPr>
            <a:grpSpLocks/>
          </p:cNvGrpSpPr>
          <p:nvPr/>
        </p:nvGrpSpPr>
        <p:grpSpPr bwMode="auto">
          <a:xfrm>
            <a:off x="495300" y="2538413"/>
            <a:ext cx="3767138" cy="3552825"/>
            <a:chOff x="312" y="1599"/>
            <a:chExt cx="2373" cy="2238"/>
          </a:xfrm>
        </p:grpSpPr>
        <p:sp>
          <p:nvSpPr>
            <p:cNvPr id="8228" name="Rectangle 25"/>
            <p:cNvSpPr>
              <a:spLocks noChangeArrowheads="1"/>
            </p:cNvSpPr>
            <p:nvPr/>
          </p:nvSpPr>
          <p:spPr bwMode="auto">
            <a:xfrm>
              <a:off x="528" y="1599"/>
              <a:ext cx="1433" cy="230"/>
            </a:xfrm>
            <a:prstGeom prst="rect">
              <a:avLst/>
            </a:prstGeom>
            <a:noFill/>
            <a:ln w="9525">
              <a:noFill/>
              <a:miter lim="800000"/>
              <a:headEnd/>
              <a:tailEnd/>
            </a:ln>
          </p:spPr>
          <p:txBody>
            <a:bodyPr wrap="none" lIns="0" tIns="0" rIns="0" bIns="0">
              <a:spAutoFit/>
            </a:bodyPr>
            <a:lstStyle/>
            <a:p>
              <a:r>
                <a:rPr lang="en-US">
                  <a:latin typeface="Calibri" pitchFamily="34" charset="0"/>
                </a:rPr>
                <a:t>•  Measure this...</a:t>
              </a:r>
            </a:p>
          </p:txBody>
        </p:sp>
        <p:grpSp>
          <p:nvGrpSpPr>
            <p:cNvPr id="8229" name="Group 99"/>
            <p:cNvGrpSpPr>
              <a:grpSpLocks/>
            </p:cNvGrpSpPr>
            <p:nvPr/>
          </p:nvGrpSpPr>
          <p:grpSpPr bwMode="auto">
            <a:xfrm>
              <a:off x="312" y="2032"/>
              <a:ext cx="2373" cy="1805"/>
              <a:chOff x="312" y="2032"/>
              <a:chExt cx="2373" cy="1805"/>
            </a:xfrm>
          </p:grpSpPr>
          <p:sp>
            <p:nvSpPr>
              <p:cNvPr id="8230" name="Rectangle 32"/>
              <p:cNvSpPr>
                <a:spLocks noChangeArrowheads="1"/>
              </p:cNvSpPr>
              <p:nvPr/>
            </p:nvSpPr>
            <p:spPr bwMode="auto">
              <a:xfrm>
                <a:off x="312" y="2032"/>
                <a:ext cx="360" cy="648"/>
              </a:xfrm>
              <a:prstGeom prst="rect">
                <a:avLst/>
              </a:prstGeom>
              <a:solidFill>
                <a:srgbClr val="99CCFF"/>
              </a:solidFill>
              <a:ln w="9525">
                <a:noFill/>
                <a:miter lim="800000"/>
                <a:headEnd/>
                <a:tailEnd/>
              </a:ln>
            </p:spPr>
            <p:txBody>
              <a:bodyPr/>
              <a:lstStyle/>
              <a:p>
                <a:endParaRPr lang="en-US">
                  <a:latin typeface="Calibri" pitchFamily="34" charset="0"/>
                </a:endParaRPr>
              </a:p>
            </p:txBody>
          </p:sp>
          <p:grpSp>
            <p:nvGrpSpPr>
              <p:cNvPr id="8231" name="Group 56"/>
              <p:cNvGrpSpPr>
                <a:grpSpLocks/>
              </p:cNvGrpSpPr>
              <p:nvPr/>
            </p:nvGrpSpPr>
            <p:grpSpPr bwMode="auto">
              <a:xfrm>
                <a:off x="752" y="2048"/>
                <a:ext cx="80" cy="1296"/>
                <a:chOff x="752" y="2048"/>
                <a:chExt cx="80" cy="1296"/>
              </a:xfrm>
            </p:grpSpPr>
            <p:sp>
              <p:nvSpPr>
                <p:cNvPr id="8248" name="Freeform 33"/>
                <p:cNvSpPr>
                  <a:spLocks/>
                </p:cNvSpPr>
                <p:nvPr/>
              </p:nvSpPr>
              <p:spPr bwMode="auto">
                <a:xfrm>
                  <a:off x="752" y="2048"/>
                  <a:ext cx="80" cy="104"/>
                </a:xfrm>
                <a:custGeom>
                  <a:avLst/>
                  <a:gdLst>
                    <a:gd name="T0" fmla="*/ 40 w 80"/>
                    <a:gd name="T1" fmla="*/ 0 h 104"/>
                    <a:gd name="T2" fmla="*/ 80 w 80"/>
                    <a:gd name="T3" fmla="*/ 104 h 104"/>
                    <a:gd name="T4" fmla="*/ 40 w 80"/>
                    <a:gd name="T5" fmla="*/ 104 h 104"/>
                    <a:gd name="T6" fmla="*/ 0 w 80"/>
                    <a:gd name="T7" fmla="*/ 104 h 104"/>
                    <a:gd name="T8" fmla="*/ 40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0"/>
                      </a:moveTo>
                      <a:lnTo>
                        <a:pt x="80" y="104"/>
                      </a:lnTo>
                      <a:lnTo>
                        <a:pt x="40" y="104"/>
                      </a:lnTo>
                      <a:lnTo>
                        <a:pt x="0" y="104"/>
                      </a:lnTo>
                      <a:lnTo>
                        <a:pt x="40" y="0"/>
                      </a:lnTo>
                      <a:close/>
                    </a:path>
                  </a:pathLst>
                </a:custGeom>
                <a:solidFill>
                  <a:srgbClr val="000000"/>
                </a:solidFill>
                <a:ln w="12700">
                  <a:solidFill>
                    <a:srgbClr val="000000"/>
                  </a:solidFill>
                  <a:round/>
                  <a:headEnd/>
                  <a:tailEnd/>
                </a:ln>
              </p:spPr>
              <p:txBody>
                <a:bodyPr/>
                <a:lstStyle/>
                <a:p>
                  <a:endParaRPr lang="en-US"/>
                </a:p>
              </p:txBody>
            </p:sp>
            <p:sp>
              <p:nvSpPr>
                <p:cNvPr id="8249" name="Line 35"/>
                <p:cNvSpPr>
                  <a:spLocks noChangeShapeType="1"/>
                </p:cNvSpPr>
                <p:nvPr/>
              </p:nvSpPr>
              <p:spPr bwMode="auto">
                <a:xfrm flipV="1">
                  <a:off x="792" y="2152"/>
                  <a:ext cx="1" cy="1192"/>
                </a:xfrm>
                <a:prstGeom prst="line">
                  <a:avLst/>
                </a:prstGeom>
                <a:noFill/>
                <a:ln w="12700">
                  <a:solidFill>
                    <a:srgbClr val="000000"/>
                  </a:solidFill>
                  <a:round/>
                  <a:headEnd/>
                  <a:tailEnd/>
                </a:ln>
              </p:spPr>
              <p:txBody>
                <a:bodyPr/>
                <a:lstStyle/>
                <a:p>
                  <a:endParaRPr lang="en-US"/>
                </a:p>
              </p:txBody>
            </p:sp>
          </p:grpSp>
          <p:grpSp>
            <p:nvGrpSpPr>
              <p:cNvPr id="8232" name="Group 55"/>
              <p:cNvGrpSpPr>
                <a:grpSpLocks/>
              </p:cNvGrpSpPr>
              <p:nvPr/>
            </p:nvGrpSpPr>
            <p:grpSpPr bwMode="auto">
              <a:xfrm>
                <a:off x="792" y="3304"/>
                <a:ext cx="1704" cy="80"/>
                <a:chOff x="792" y="3304"/>
                <a:chExt cx="1704" cy="80"/>
              </a:xfrm>
            </p:grpSpPr>
            <p:sp>
              <p:nvSpPr>
                <p:cNvPr id="8246" name="Freeform 37"/>
                <p:cNvSpPr>
                  <a:spLocks/>
                </p:cNvSpPr>
                <p:nvPr/>
              </p:nvSpPr>
              <p:spPr bwMode="auto">
                <a:xfrm>
                  <a:off x="2392" y="3304"/>
                  <a:ext cx="104" cy="80"/>
                </a:xfrm>
                <a:custGeom>
                  <a:avLst/>
                  <a:gdLst>
                    <a:gd name="T0" fmla="*/ 104 w 104"/>
                    <a:gd name="T1" fmla="*/ 40 h 80"/>
                    <a:gd name="T2" fmla="*/ 0 w 104"/>
                    <a:gd name="T3" fmla="*/ 80 h 80"/>
                    <a:gd name="T4" fmla="*/ 0 w 104"/>
                    <a:gd name="T5" fmla="*/ 40 h 80"/>
                    <a:gd name="T6" fmla="*/ 0 w 104"/>
                    <a:gd name="T7" fmla="*/ 0 h 80"/>
                    <a:gd name="T8" fmla="*/ 104 w 104"/>
                    <a:gd name="T9" fmla="*/ 40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104" y="40"/>
                      </a:moveTo>
                      <a:lnTo>
                        <a:pt x="0" y="80"/>
                      </a:lnTo>
                      <a:lnTo>
                        <a:pt x="0" y="40"/>
                      </a:lnTo>
                      <a:lnTo>
                        <a:pt x="0" y="0"/>
                      </a:lnTo>
                      <a:lnTo>
                        <a:pt x="104" y="40"/>
                      </a:lnTo>
                      <a:close/>
                    </a:path>
                  </a:pathLst>
                </a:custGeom>
                <a:solidFill>
                  <a:srgbClr val="000000"/>
                </a:solidFill>
                <a:ln w="12700">
                  <a:solidFill>
                    <a:srgbClr val="000000"/>
                  </a:solidFill>
                  <a:round/>
                  <a:headEnd/>
                  <a:tailEnd/>
                </a:ln>
              </p:spPr>
              <p:txBody>
                <a:bodyPr/>
                <a:lstStyle/>
                <a:p>
                  <a:endParaRPr lang="en-US"/>
                </a:p>
              </p:txBody>
            </p:sp>
            <p:sp>
              <p:nvSpPr>
                <p:cNvPr id="8247" name="Line 39"/>
                <p:cNvSpPr>
                  <a:spLocks noChangeShapeType="1"/>
                </p:cNvSpPr>
                <p:nvPr/>
              </p:nvSpPr>
              <p:spPr bwMode="auto">
                <a:xfrm>
                  <a:off x="792" y="3344"/>
                  <a:ext cx="1600" cy="1"/>
                </a:xfrm>
                <a:prstGeom prst="line">
                  <a:avLst/>
                </a:prstGeom>
                <a:noFill/>
                <a:ln w="12700">
                  <a:solidFill>
                    <a:srgbClr val="000000"/>
                  </a:solidFill>
                  <a:round/>
                  <a:headEnd/>
                  <a:tailEnd/>
                </a:ln>
              </p:spPr>
              <p:txBody>
                <a:bodyPr/>
                <a:lstStyle/>
                <a:p>
                  <a:endParaRPr lang="en-US"/>
                </a:p>
              </p:txBody>
            </p:sp>
          </p:grpSp>
          <p:grpSp>
            <p:nvGrpSpPr>
              <p:cNvPr id="8233" name="Group 45"/>
              <p:cNvGrpSpPr>
                <a:grpSpLocks/>
              </p:cNvGrpSpPr>
              <p:nvPr/>
            </p:nvGrpSpPr>
            <p:grpSpPr bwMode="auto">
              <a:xfrm>
                <a:off x="360" y="2056"/>
                <a:ext cx="256" cy="590"/>
                <a:chOff x="360" y="2056"/>
                <a:chExt cx="256" cy="590"/>
              </a:xfrm>
            </p:grpSpPr>
            <p:sp>
              <p:nvSpPr>
                <p:cNvPr id="8242" name="Rectangle 41"/>
                <p:cNvSpPr>
                  <a:spLocks noChangeArrowheads="1"/>
                </p:cNvSpPr>
                <p:nvPr/>
              </p:nvSpPr>
              <p:spPr bwMode="auto">
                <a:xfrm>
                  <a:off x="360" y="2056"/>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43" name="Rectangle 42"/>
                <p:cNvSpPr>
                  <a:spLocks noChangeArrowheads="1"/>
                </p:cNvSpPr>
                <p:nvPr/>
              </p:nvSpPr>
              <p:spPr bwMode="auto">
                <a:xfrm>
                  <a:off x="504" y="2096"/>
                  <a:ext cx="96"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Calibri" pitchFamily="34" charset="0"/>
                  </a:endParaRPr>
                </a:p>
              </p:txBody>
            </p:sp>
            <p:sp>
              <p:nvSpPr>
                <p:cNvPr id="8244" name="Line 43"/>
                <p:cNvSpPr>
                  <a:spLocks noChangeShapeType="1"/>
                </p:cNvSpPr>
                <p:nvPr/>
              </p:nvSpPr>
              <p:spPr bwMode="auto">
                <a:xfrm>
                  <a:off x="360" y="2344"/>
                  <a:ext cx="256" cy="1"/>
                </a:xfrm>
                <a:prstGeom prst="line">
                  <a:avLst/>
                </a:prstGeom>
                <a:noFill/>
                <a:ln w="12700">
                  <a:solidFill>
                    <a:srgbClr val="000000"/>
                  </a:solidFill>
                  <a:round/>
                  <a:headEnd/>
                  <a:tailEnd/>
                </a:ln>
              </p:spPr>
              <p:txBody>
                <a:bodyPr/>
                <a:lstStyle/>
                <a:p>
                  <a:endParaRPr lang="en-US"/>
                </a:p>
              </p:txBody>
            </p:sp>
            <p:sp>
              <p:nvSpPr>
                <p:cNvPr id="8245" name="Rectangle 44"/>
                <p:cNvSpPr>
                  <a:spLocks noChangeArrowheads="1"/>
                </p:cNvSpPr>
                <p:nvPr/>
              </p:nvSpPr>
              <p:spPr bwMode="auto">
                <a:xfrm>
                  <a:off x="416" y="2416"/>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grpSp>
          <p:sp>
            <p:nvSpPr>
              <p:cNvPr id="8234" name="Rectangle 46"/>
              <p:cNvSpPr>
                <a:spLocks noChangeArrowheads="1"/>
              </p:cNvSpPr>
              <p:nvPr/>
            </p:nvSpPr>
            <p:spPr bwMode="auto">
              <a:xfrm>
                <a:off x="2520" y="3296"/>
                <a:ext cx="117" cy="230"/>
              </a:xfrm>
              <a:prstGeom prst="rect">
                <a:avLst/>
              </a:prstGeom>
              <a:noFill/>
              <a:ln w="9525">
                <a:noFill/>
                <a:miter lim="800000"/>
                <a:headEnd/>
                <a:tailEnd/>
              </a:ln>
            </p:spPr>
            <p:txBody>
              <a:bodyPr wrap="none" lIns="0" tIns="0" rIns="0" bIns="0">
                <a:spAutoFit/>
              </a:bodyPr>
              <a:lstStyle/>
              <a:p>
                <a:r>
                  <a:rPr lang="en-US" i="1">
                    <a:solidFill>
                      <a:srgbClr val="CC9900"/>
                    </a:solidFill>
                    <a:latin typeface="Calibri" pitchFamily="34" charset="0"/>
                  </a:rPr>
                  <a:t>T</a:t>
                </a:r>
                <a:endParaRPr lang="en-US" i="1">
                  <a:latin typeface="Calibri" pitchFamily="34" charset="0"/>
                </a:endParaRPr>
              </a:p>
            </p:txBody>
          </p:sp>
          <p:sp>
            <p:nvSpPr>
              <p:cNvPr id="8235" name="Freeform 47"/>
              <p:cNvSpPr>
                <a:spLocks/>
              </p:cNvSpPr>
              <p:nvPr/>
            </p:nvSpPr>
            <p:spPr bwMode="auto">
              <a:xfrm>
                <a:off x="1008" y="2208"/>
                <a:ext cx="1160" cy="984"/>
              </a:xfrm>
              <a:custGeom>
                <a:avLst/>
                <a:gdLst>
                  <a:gd name="T0" fmla="*/ 0 w 1160"/>
                  <a:gd name="T1" fmla="*/ 984 h 984"/>
                  <a:gd name="T2" fmla="*/ 24 w 1160"/>
                  <a:gd name="T3" fmla="*/ 976 h 984"/>
                  <a:gd name="T4" fmla="*/ 80 w 1160"/>
                  <a:gd name="T5" fmla="*/ 976 h 984"/>
                  <a:gd name="T6" fmla="*/ 184 w 1160"/>
                  <a:gd name="T7" fmla="*/ 960 h 984"/>
                  <a:gd name="T8" fmla="*/ 288 w 1160"/>
                  <a:gd name="T9" fmla="*/ 936 h 984"/>
                  <a:gd name="T10" fmla="*/ 408 w 1160"/>
                  <a:gd name="T11" fmla="*/ 888 h 984"/>
                  <a:gd name="T12" fmla="*/ 536 w 1160"/>
                  <a:gd name="T13" fmla="*/ 816 h 984"/>
                  <a:gd name="T14" fmla="*/ 656 w 1160"/>
                  <a:gd name="T15" fmla="*/ 720 h 984"/>
                  <a:gd name="T16" fmla="*/ 776 w 1160"/>
                  <a:gd name="T17" fmla="*/ 608 h 984"/>
                  <a:gd name="T18" fmla="*/ 824 w 1160"/>
                  <a:gd name="T19" fmla="*/ 552 h 984"/>
                  <a:gd name="T20" fmla="*/ 888 w 1160"/>
                  <a:gd name="T21" fmla="*/ 480 h 984"/>
                  <a:gd name="T22" fmla="*/ 984 w 1160"/>
                  <a:gd name="T23" fmla="*/ 336 h 984"/>
                  <a:gd name="T24" fmla="*/ 1064 w 1160"/>
                  <a:gd name="T25" fmla="*/ 192 h 984"/>
                  <a:gd name="T26" fmla="*/ 1120 w 1160"/>
                  <a:gd name="T27" fmla="*/ 80 h 984"/>
                  <a:gd name="T28" fmla="*/ 1136 w 1160"/>
                  <a:gd name="T29" fmla="*/ 40 h 984"/>
                  <a:gd name="T30" fmla="*/ 1152 w 1160"/>
                  <a:gd name="T31" fmla="*/ 16 h 984"/>
                  <a:gd name="T32" fmla="*/ 1160 w 1160"/>
                  <a:gd name="T33" fmla="*/ 0 h 9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0"/>
                  <a:gd name="T52" fmla="*/ 0 h 984"/>
                  <a:gd name="T53" fmla="*/ 1160 w 1160"/>
                  <a:gd name="T54" fmla="*/ 984 h 9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0" h="984">
                    <a:moveTo>
                      <a:pt x="0" y="984"/>
                    </a:moveTo>
                    <a:lnTo>
                      <a:pt x="24" y="976"/>
                    </a:lnTo>
                    <a:lnTo>
                      <a:pt x="80" y="976"/>
                    </a:lnTo>
                    <a:lnTo>
                      <a:pt x="184" y="960"/>
                    </a:lnTo>
                    <a:lnTo>
                      <a:pt x="288" y="936"/>
                    </a:lnTo>
                    <a:lnTo>
                      <a:pt x="408" y="888"/>
                    </a:lnTo>
                    <a:lnTo>
                      <a:pt x="536" y="816"/>
                    </a:lnTo>
                    <a:lnTo>
                      <a:pt x="656" y="720"/>
                    </a:lnTo>
                    <a:lnTo>
                      <a:pt x="776" y="608"/>
                    </a:lnTo>
                    <a:lnTo>
                      <a:pt x="824" y="552"/>
                    </a:lnTo>
                    <a:lnTo>
                      <a:pt x="888" y="480"/>
                    </a:lnTo>
                    <a:lnTo>
                      <a:pt x="984" y="336"/>
                    </a:lnTo>
                    <a:lnTo>
                      <a:pt x="1064" y="192"/>
                    </a:lnTo>
                    <a:lnTo>
                      <a:pt x="1120" y="80"/>
                    </a:lnTo>
                    <a:lnTo>
                      <a:pt x="1136" y="40"/>
                    </a:lnTo>
                    <a:lnTo>
                      <a:pt x="1152" y="16"/>
                    </a:lnTo>
                    <a:lnTo>
                      <a:pt x="1160" y="0"/>
                    </a:lnTo>
                  </a:path>
                </a:pathLst>
              </a:custGeom>
              <a:noFill/>
              <a:ln w="38100">
                <a:solidFill>
                  <a:srgbClr val="AA0000"/>
                </a:solidFill>
                <a:round/>
                <a:headEnd/>
                <a:tailEnd/>
              </a:ln>
            </p:spPr>
            <p:txBody>
              <a:bodyPr/>
              <a:lstStyle/>
              <a:p>
                <a:endParaRPr lang="en-US"/>
              </a:p>
            </p:txBody>
          </p:sp>
          <p:sp>
            <p:nvSpPr>
              <p:cNvPr id="8236" name="Rectangle 49"/>
              <p:cNvSpPr>
                <a:spLocks noChangeArrowheads="1"/>
              </p:cNvSpPr>
              <p:nvPr/>
            </p:nvSpPr>
            <p:spPr bwMode="auto">
              <a:xfrm>
                <a:off x="1776" y="2792"/>
                <a:ext cx="863"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exponential </a:t>
                </a:r>
                <a:endParaRPr lang="en-US">
                  <a:latin typeface="Calibri" pitchFamily="34" charset="0"/>
                </a:endParaRPr>
              </a:p>
            </p:txBody>
          </p:sp>
          <p:sp>
            <p:nvSpPr>
              <p:cNvPr id="8237" name="Rectangle 50"/>
              <p:cNvSpPr>
                <a:spLocks noChangeArrowheads="1"/>
              </p:cNvSpPr>
              <p:nvPr/>
            </p:nvSpPr>
            <p:spPr bwMode="auto">
              <a:xfrm>
                <a:off x="1760" y="2976"/>
                <a:ext cx="925"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dependence!</a:t>
                </a:r>
                <a:endParaRPr lang="en-US">
                  <a:latin typeface="Calibri" pitchFamily="34" charset="0"/>
                </a:endParaRPr>
              </a:p>
            </p:txBody>
          </p:sp>
          <p:grpSp>
            <p:nvGrpSpPr>
              <p:cNvPr id="8238" name="Group 53"/>
              <p:cNvGrpSpPr>
                <a:grpSpLocks/>
              </p:cNvGrpSpPr>
              <p:nvPr/>
            </p:nvGrpSpPr>
            <p:grpSpPr bwMode="auto">
              <a:xfrm>
                <a:off x="472" y="2680"/>
                <a:ext cx="176" cy="856"/>
                <a:chOff x="472" y="2680"/>
                <a:chExt cx="176" cy="856"/>
              </a:xfrm>
            </p:grpSpPr>
            <p:sp>
              <p:nvSpPr>
                <p:cNvPr id="8240" name="Freeform 51"/>
                <p:cNvSpPr>
                  <a:spLocks/>
                </p:cNvSpPr>
                <p:nvPr/>
              </p:nvSpPr>
              <p:spPr bwMode="auto">
                <a:xfrm>
                  <a:off x="472" y="2680"/>
                  <a:ext cx="80" cy="112"/>
                </a:xfrm>
                <a:custGeom>
                  <a:avLst/>
                  <a:gdLst>
                    <a:gd name="T0" fmla="*/ 24 w 80"/>
                    <a:gd name="T1" fmla="*/ 0 h 112"/>
                    <a:gd name="T2" fmla="*/ 80 w 80"/>
                    <a:gd name="T3" fmla="*/ 96 h 112"/>
                    <a:gd name="T4" fmla="*/ 40 w 80"/>
                    <a:gd name="T5" fmla="*/ 104 h 112"/>
                    <a:gd name="T6" fmla="*/ 0 w 80"/>
                    <a:gd name="T7" fmla="*/ 112 h 112"/>
                    <a:gd name="T8" fmla="*/ 24 w 80"/>
                    <a:gd name="T9" fmla="*/ 0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24" y="0"/>
                      </a:moveTo>
                      <a:lnTo>
                        <a:pt x="80" y="96"/>
                      </a:lnTo>
                      <a:lnTo>
                        <a:pt x="40" y="104"/>
                      </a:lnTo>
                      <a:lnTo>
                        <a:pt x="0" y="112"/>
                      </a:lnTo>
                      <a:lnTo>
                        <a:pt x="24" y="0"/>
                      </a:lnTo>
                      <a:close/>
                    </a:path>
                  </a:pathLst>
                </a:custGeom>
                <a:solidFill>
                  <a:srgbClr val="003399"/>
                </a:solidFill>
                <a:ln w="12700">
                  <a:solidFill>
                    <a:srgbClr val="003399"/>
                  </a:solidFill>
                  <a:round/>
                  <a:headEnd/>
                  <a:tailEnd/>
                </a:ln>
              </p:spPr>
              <p:txBody>
                <a:bodyPr/>
                <a:lstStyle/>
                <a:p>
                  <a:endParaRPr lang="en-US"/>
                </a:p>
              </p:txBody>
            </p:sp>
            <p:sp>
              <p:nvSpPr>
                <p:cNvPr id="8241" name="Line 52"/>
                <p:cNvSpPr>
                  <a:spLocks noChangeShapeType="1"/>
                </p:cNvSpPr>
                <p:nvPr/>
              </p:nvSpPr>
              <p:spPr bwMode="auto">
                <a:xfrm>
                  <a:off x="512" y="2784"/>
                  <a:ext cx="136" cy="752"/>
                </a:xfrm>
                <a:prstGeom prst="line">
                  <a:avLst/>
                </a:prstGeom>
                <a:noFill/>
                <a:ln w="12700">
                  <a:solidFill>
                    <a:srgbClr val="003399"/>
                  </a:solidFill>
                  <a:round/>
                  <a:headEnd/>
                  <a:tailEnd/>
                </a:ln>
              </p:spPr>
              <p:txBody>
                <a:bodyPr/>
                <a:lstStyle/>
                <a:p>
                  <a:endParaRPr lang="en-US"/>
                </a:p>
              </p:txBody>
            </p:sp>
          </p:grpSp>
          <p:sp>
            <p:nvSpPr>
              <p:cNvPr id="8239" name="Rectangle 54"/>
              <p:cNvSpPr>
                <a:spLocks noChangeArrowheads="1"/>
              </p:cNvSpPr>
              <p:nvPr/>
            </p:nvSpPr>
            <p:spPr bwMode="auto">
              <a:xfrm>
                <a:off x="560" y="3568"/>
                <a:ext cx="2017" cy="269"/>
              </a:xfrm>
              <a:prstGeom prst="rect">
                <a:avLst/>
              </a:prstGeom>
              <a:noFill/>
              <a:ln w="9525">
                <a:noFill/>
                <a:miter lim="800000"/>
                <a:headEnd/>
                <a:tailEnd/>
              </a:ln>
            </p:spPr>
            <p:txBody>
              <a:bodyPr wrap="none" lIns="0" tIns="0" rIns="0" bIns="0">
                <a:spAutoFit/>
              </a:bodyPr>
              <a:lstStyle/>
              <a:p>
                <a:r>
                  <a:rPr lang="en-US" sz="2800">
                    <a:solidFill>
                      <a:srgbClr val="003399"/>
                    </a:solidFill>
                    <a:latin typeface="Calibri" pitchFamily="34" charset="0"/>
                  </a:rPr>
                  <a:t>defect concentration</a:t>
                </a:r>
                <a:endParaRPr lang="en-US">
                  <a:latin typeface="Calibri" pitchFamily="34" charset="0"/>
                </a:endParaRPr>
              </a:p>
            </p:txBody>
          </p:sp>
        </p:grpSp>
      </p:grpSp>
      <p:grpSp>
        <p:nvGrpSpPr>
          <p:cNvPr id="10" name="Group 106"/>
          <p:cNvGrpSpPr>
            <a:grpSpLocks/>
          </p:cNvGrpSpPr>
          <p:nvPr/>
        </p:nvGrpSpPr>
        <p:grpSpPr bwMode="auto">
          <a:xfrm>
            <a:off x="4635500" y="2538413"/>
            <a:ext cx="3868738" cy="3211512"/>
            <a:chOff x="2920" y="1599"/>
            <a:chExt cx="2437" cy="2023"/>
          </a:xfrm>
        </p:grpSpPr>
        <p:sp>
          <p:nvSpPr>
            <p:cNvPr id="8200" name="Rectangle 26"/>
            <p:cNvSpPr>
              <a:spLocks noChangeArrowheads="1"/>
            </p:cNvSpPr>
            <p:nvPr/>
          </p:nvSpPr>
          <p:spPr bwMode="auto">
            <a:xfrm>
              <a:off x="3118" y="1599"/>
              <a:ext cx="1038" cy="230"/>
            </a:xfrm>
            <a:prstGeom prst="rect">
              <a:avLst/>
            </a:prstGeom>
            <a:noFill/>
            <a:ln w="9525">
              <a:noFill/>
              <a:miter lim="800000"/>
              <a:headEnd/>
              <a:tailEnd/>
            </a:ln>
          </p:spPr>
          <p:txBody>
            <a:bodyPr wrap="none" lIns="0" tIns="0" rIns="0" bIns="0">
              <a:spAutoFit/>
            </a:bodyPr>
            <a:lstStyle/>
            <a:p>
              <a:r>
                <a:rPr lang="en-US">
                  <a:latin typeface="Calibri" pitchFamily="34" charset="0"/>
                </a:rPr>
                <a:t>•  Replot it...</a:t>
              </a:r>
            </a:p>
          </p:txBody>
        </p:sp>
        <p:grpSp>
          <p:nvGrpSpPr>
            <p:cNvPr id="8201" name="Group 57"/>
            <p:cNvGrpSpPr>
              <a:grpSpLocks/>
            </p:cNvGrpSpPr>
            <p:nvPr/>
          </p:nvGrpSpPr>
          <p:grpSpPr bwMode="auto">
            <a:xfrm>
              <a:off x="3528" y="2043"/>
              <a:ext cx="80" cy="1296"/>
              <a:chOff x="752" y="2048"/>
              <a:chExt cx="80" cy="1296"/>
            </a:xfrm>
          </p:grpSpPr>
          <p:sp>
            <p:nvSpPr>
              <p:cNvPr id="8226" name="Freeform 58"/>
              <p:cNvSpPr>
                <a:spLocks/>
              </p:cNvSpPr>
              <p:nvPr/>
            </p:nvSpPr>
            <p:spPr bwMode="auto">
              <a:xfrm>
                <a:off x="752" y="2048"/>
                <a:ext cx="80" cy="104"/>
              </a:xfrm>
              <a:custGeom>
                <a:avLst/>
                <a:gdLst>
                  <a:gd name="T0" fmla="*/ 40 w 80"/>
                  <a:gd name="T1" fmla="*/ 0 h 104"/>
                  <a:gd name="T2" fmla="*/ 80 w 80"/>
                  <a:gd name="T3" fmla="*/ 104 h 104"/>
                  <a:gd name="T4" fmla="*/ 40 w 80"/>
                  <a:gd name="T5" fmla="*/ 104 h 104"/>
                  <a:gd name="T6" fmla="*/ 0 w 80"/>
                  <a:gd name="T7" fmla="*/ 104 h 104"/>
                  <a:gd name="T8" fmla="*/ 40 w 80"/>
                  <a:gd name="T9" fmla="*/ 0 h 104"/>
                  <a:gd name="T10" fmla="*/ 0 60000 65536"/>
                  <a:gd name="T11" fmla="*/ 0 60000 65536"/>
                  <a:gd name="T12" fmla="*/ 0 60000 65536"/>
                  <a:gd name="T13" fmla="*/ 0 60000 65536"/>
                  <a:gd name="T14" fmla="*/ 0 60000 65536"/>
                  <a:gd name="T15" fmla="*/ 0 w 80"/>
                  <a:gd name="T16" fmla="*/ 0 h 104"/>
                  <a:gd name="T17" fmla="*/ 80 w 80"/>
                  <a:gd name="T18" fmla="*/ 104 h 104"/>
                </a:gdLst>
                <a:ahLst/>
                <a:cxnLst>
                  <a:cxn ang="T10">
                    <a:pos x="T0" y="T1"/>
                  </a:cxn>
                  <a:cxn ang="T11">
                    <a:pos x="T2" y="T3"/>
                  </a:cxn>
                  <a:cxn ang="T12">
                    <a:pos x="T4" y="T5"/>
                  </a:cxn>
                  <a:cxn ang="T13">
                    <a:pos x="T6" y="T7"/>
                  </a:cxn>
                  <a:cxn ang="T14">
                    <a:pos x="T8" y="T9"/>
                  </a:cxn>
                </a:cxnLst>
                <a:rect l="T15" t="T16" r="T17" b="T18"/>
                <a:pathLst>
                  <a:path w="80" h="104">
                    <a:moveTo>
                      <a:pt x="40" y="0"/>
                    </a:moveTo>
                    <a:lnTo>
                      <a:pt x="80" y="104"/>
                    </a:lnTo>
                    <a:lnTo>
                      <a:pt x="40" y="104"/>
                    </a:lnTo>
                    <a:lnTo>
                      <a:pt x="0" y="104"/>
                    </a:lnTo>
                    <a:lnTo>
                      <a:pt x="40" y="0"/>
                    </a:lnTo>
                    <a:close/>
                  </a:path>
                </a:pathLst>
              </a:custGeom>
              <a:solidFill>
                <a:srgbClr val="000000"/>
              </a:solidFill>
              <a:ln w="12700">
                <a:solidFill>
                  <a:srgbClr val="000000"/>
                </a:solidFill>
                <a:round/>
                <a:headEnd/>
                <a:tailEnd/>
              </a:ln>
            </p:spPr>
            <p:txBody>
              <a:bodyPr/>
              <a:lstStyle/>
              <a:p>
                <a:endParaRPr lang="en-US"/>
              </a:p>
            </p:txBody>
          </p:sp>
          <p:sp>
            <p:nvSpPr>
              <p:cNvPr id="8227" name="Line 59"/>
              <p:cNvSpPr>
                <a:spLocks noChangeShapeType="1"/>
              </p:cNvSpPr>
              <p:nvPr/>
            </p:nvSpPr>
            <p:spPr bwMode="auto">
              <a:xfrm flipV="1">
                <a:off x="792" y="2152"/>
                <a:ext cx="1" cy="1192"/>
              </a:xfrm>
              <a:prstGeom prst="line">
                <a:avLst/>
              </a:prstGeom>
              <a:noFill/>
              <a:ln w="12700">
                <a:solidFill>
                  <a:srgbClr val="000000"/>
                </a:solidFill>
                <a:round/>
                <a:headEnd/>
                <a:tailEnd/>
              </a:ln>
            </p:spPr>
            <p:txBody>
              <a:bodyPr/>
              <a:lstStyle/>
              <a:p>
                <a:endParaRPr lang="en-US"/>
              </a:p>
            </p:txBody>
          </p:sp>
        </p:grpSp>
        <p:grpSp>
          <p:nvGrpSpPr>
            <p:cNvPr id="8202" name="Group 60"/>
            <p:cNvGrpSpPr>
              <a:grpSpLocks/>
            </p:cNvGrpSpPr>
            <p:nvPr/>
          </p:nvGrpSpPr>
          <p:grpSpPr bwMode="auto">
            <a:xfrm>
              <a:off x="3568" y="3299"/>
              <a:ext cx="1704" cy="80"/>
              <a:chOff x="792" y="3304"/>
              <a:chExt cx="1704" cy="80"/>
            </a:xfrm>
          </p:grpSpPr>
          <p:sp>
            <p:nvSpPr>
              <p:cNvPr id="8224" name="Freeform 61"/>
              <p:cNvSpPr>
                <a:spLocks/>
              </p:cNvSpPr>
              <p:nvPr/>
            </p:nvSpPr>
            <p:spPr bwMode="auto">
              <a:xfrm>
                <a:off x="2392" y="3304"/>
                <a:ext cx="104" cy="80"/>
              </a:xfrm>
              <a:custGeom>
                <a:avLst/>
                <a:gdLst>
                  <a:gd name="T0" fmla="*/ 104 w 104"/>
                  <a:gd name="T1" fmla="*/ 40 h 80"/>
                  <a:gd name="T2" fmla="*/ 0 w 104"/>
                  <a:gd name="T3" fmla="*/ 80 h 80"/>
                  <a:gd name="T4" fmla="*/ 0 w 104"/>
                  <a:gd name="T5" fmla="*/ 40 h 80"/>
                  <a:gd name="T6" fmla="*/ 0 w 104"/>
                  <a:gd name="T7" fmla="*/ 0 h 80"/>
                  <a:gd name="T8" fmla="*/ 104 w 104"/>
                  <a:gd name="T9" fmla="*/ 40 h 80"/>
                  <a:gd name="T10" fmla="*/ 0 60000 65536"/>
                  <a:gd name="T11" fmla="*/ 0 60000 65536"/>
                  <a:gd name="T12" fmla="*/ 0 60000 65536"/>
                  <a:gd name="T13" fmla="*/ 0 60000 65536"/>
                  <a:gd name="T14" fmla="*/ 0 60000 65536"/>
                  <a:gd name="T15" fmla="*/ 0 w 104"/>
                  <a:gd name="T16" fmla="*/ 0 h 80"/>
                  <a:gd name="T17" fmla="*/ 104 w 104"/>
                  <a:gd name="T18" fmla="*/ 80 h 80"/>
                </a:gdLst>
                <a:ahLst/>
                <a:cxnLst>
                  <a:cxn ang="T10">
                    <a:pos x="T0" y="T1"/>
                  </a:cxn>
                  <a:cxn ang="T11">
                    <a:pos x="T2" y="T3"/>
                  </a:cxn>
                  <a:cxn ang="T12">
                    <a:pos x="T4" y="T5"/>
                  </a:cxn>
                  <a:cxn ang="T13">
                    <a:pos x="T6" y="T7"/>
                  </a:cxn>
                  <a:cxn ang="T14">
                    <a:pos x="T8" y="T9"/>
                  </a:cxn>
                </a:cxnLst>
                <a:rect l="T15" t="T16" r="T17" b="T18"/>
                <a:pathLst>
                  <a:path w="104" h="80">
                    <a:moveTo>
                      <a:pt x="104" y="40"/>
                    </a:moveTo>
                    <a:lnTo>
                      <a:pt x="0" y="80"/>
                    </a:lnTo>
                    <a:lnTo>
                      <a:pt x="0" y="40"/>
                    </a:lnTo>
                    <a:lnTo>
                      <a:pt x="0" y="0"/>
                    </a:lnTo>
                    <a:lnTo>
                      <a:pt x="104" y="40"/>
                    </a:lnTo>
                    <a:close/>
                  </a:path>
                </a:pathLst>
              </a:custGeom>
              <a:solidFill>
                <a:srgbClr val="000000"/>
              </a:solidFill>
              <a:ln w="12700">
                <a:solidFill>
                  <a:srgbClr val="000000"/>
                </a:solidFill>
                <a:round/>
                <a:headEnd/>
                <a:tailEnd/>
              </a:ln>
            </p:spPr>
            <p:txBody>
              <a:bodyPr/>
              <a:lstStyle/>
              <a:p>
                <a:endParaRPr lang="en-US"/>
              </a:p>
            </p:txBody>
          </p:sp>
          <p:sp>
            <p:nvSpPr>
              <p:cNvPr id="8225" name="Line 62"/>
              <p:cNvSpPr>
                <a:spLocks noChangeShapeType="1"/>
              </p:cNvSpPr>
              <p:nvPr/>
            </p:nvSpPr>
            <p:spPr bwMode="auto">
              <a:xfrm>
                <a:off x="792" y="3344"/>
                <a:ext cx="1600" cy="1"/>
              </a:xfrm>
              <a:prstGeom prst="line">
                <a:avLst/>
              </a:prstGeom>
              <a:noFill/>
              <a:ln w="12700">
                <a:solidFill>
                  <a:srgbClr val="000000"/>
                </a:solidFill>
                <a:round/>
                <a:headEnd/>
                <a:tailEnd/>
              </a:ln>
            </p:spPr>
            <p:txBody>
              <a:bodyPr/>
              <a:lstStyle/>
              <a:p>
                <a:endParaRPr lang="en-US"/>
              </a:p>
            </p:txBody>
          </p:sp>
        </p:grpSp>
        <p:sp>
          <p:nvSpPr>
            <p:cNvPr id="8203" name="Rectangle 65"/>
            <p:cNvSpPr>
              <a:spLocks noChangeArrowheads="1"/>
            </p:cNvSpPr>
            <p:nvPr/>
          </p:nvSpPr>
          <p:spPr bwMode="auto">
            <a:xfrm>
              <a:off x="4416" y="2536"/>
              <a:ext cx="568" cy="336"/>
            </a:xfrm>
            <a:prstGeom prst="rect">
              <a:avLst/>
            </a:prstGeom>
            <a:solidFill>
              <a:srgbClr val="FFCCCC"/>
            </a:solidFill>
            <a:ln w="9525">
              <a:noFill/>
              <a:miter lim="800000"/>
              <a:headEnd/>
              <a:tailEnd/>
            </a:ln>
          </p:spPr>
          <p:txBody>
            <a:bodyPr/>
            <a:lstStyle/>
            <a:p>
              <a:endParaRPr lang="en-US">
                <a:latin typeface="Calibri" pitchFamily="34" charset="0"/>
              </a:endParaRPr>
            </a:p>
          </p:txBody>
        </p:sp>
        <p:sp>
          <p:nvSpPr>
            <p:cNvPr id="8204" name="Rectangle 74"/>
            <p:cNvSpPr>
              <a:spLocks noChangeArrowheads="1"/>
            </p:cNvSpPr>
            <p:nvPr/>
          </p:nvSpPr>
          <p:spPr bwMode="auto">
            <a:xfrm>
              <a:off x="5072" y="3392"/>
              <a:ext cx="160"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a:t>
              </a:r>
              <a:endParaRPr lang="en-US">
                <a:latin typeface="Calibri" pitchFamily="34" charset="0"/>
              </a:endParaRPr>
            </a:p>
          </p:txBody>
        </p:sp>
        <p:sp>
          <p:nvSpPr>
            <p:cNvPr id="8205" name="Rectangle 75"/>
            <p:cNvSpPr>
              <a:spLocks noChangeArrowheads="1"/>
            </p:cNvSpPr>
            <p:nvPr/>
          </p:nvSpPr>
          <p:spPr bwMode="auto">
            <a:xfrm>
              <a:off x="5240" y="3392"/>
              <a:ext cx="117" cy="230"/>
            </a:xfrm>
            <a:prstGeom prst="rect">
              <a:avLst/>
            </a:prstGeom>
            <a:noFill/>
            <a:ln w="9525">
              <a:noFill/>
              <a:miter lim="800000"/>
              <a:headEnd/>
              <a:tailEnd/>
            </a:ln>
          </p:spPr>
          <p:txBody>
            <a:bodyPr wrap="none" lIns="0" tIns="0" rIns="0" bIns="0">
              <a:spAutoFit/>
            </a:bodyPr>
            <a:lstStyle/>
            <a:p>
              <a:r>
                <a:rPr lang="en-US" i="1">
                  <a:solidFill>
                    <a:srgbClr val="CC9900"/>
                  </a:solidFill>
                  <a:latin typeface="Calibri" pitchFamily="34" charset="0"/>
                </a:rPr>
                <a:t>T</a:t>
              </a:r>
              <a:endParaRPr lang="en-US" i="1">
                <a:latin typeface="Calibri" pitchFamily="34" charset="0"/>
              </a:endParaRPr>
            </a:p>
          </p:txBody>
        </p:sp>
        <p:sp>
          <p:nvSpPr>
            <p:cNvPr id="8206" name="Line 76"/>
            <p:cNvSpPr>
              <a:spLocks noChangeShapeType="1"/>
            </p:cNvSpPr>
            <p:nvPr/>
          </p:nvSpPr>
          <p:spPr bwMode="auto">
            <a:xfrm>
              <a:off x="3736" y="2208"/>
              <a:ext cx="912" cy="848"/>
            </a:xfrm>
            <a:prstGeom prst="line">
              <a:avLst/>
            </a:prstGeom>
            <a:noFill/>
            <a:ln w="50800">
              <a:solidFill>
                <a:srgbClr val="AA0000"/>
              </a:solidFill>
              <a:round/>
              <a:headEnd/>
              <a:tailEnd/>
            </a:ln>
          </p:spPr>
          <p:txBody>
            <a:bodyPr/>
            <a:lstStyle/>
            <a:p>
              <a:endParaRPr lang="en-US"/>
            </a:p>
          </p:txBody>
        </p:sp>
        <p:grpSp>
          <p:nvGrpSpPr>
            <p:cNvPr id="8207" name="Group 81"/>
            <p:cNvGrpSpPr>
              <a:grpSpLocks/>
            </p:cNvGrpSpPr>
            <p:nvPr/>
          </p:nvGrpSpPr>
          <p:grpSpPr bwMode="auto">
            <a:xfrm>
              <a:off x="3080" y="2088"/>
              <a:ext cx="288" cy="526"/>
              <a:chOff x="3080" y="2088"/>
              <a:chExt cx="288" cy="526"/>
            </a:xfrm>
          </p:grpSpPr>
          <p:sp>
            <p:nvSpPr>
              <p:cNvPr id="8220" name="Line 77"/>
              <p:cNvSpPr>
                <a:spLocks noChangeShapeType="1"/>
              </p:cNvSpPr>
              <p:nvPr/>
            </p:nvSpPr>
            <p:spPr bwMode="auto">
              <a:xfrm>
                <a:off x="3120" y="2384"/>
                <a:ext cx="248" cy="1"/>
              </a:xfrm>
              <a:prstGeom prst="line">
                <a:avLst/>
              </a:prstGeom>
              <a:noFill/>
              <a:ln w="12700">
                <a:solidFill>
                  <a:srgbClr val="000000"/>
                </a:solidFill>
                <a:round/>
                <a:headEnd/>
                <a:tailEnd/>
              </a:ln>
            </p:spPr>
            <p:txBody>
              <a:bodyPr/>
              <a:lstStyle/>
              <a:p>
                <a:endParaRPr lang="en-US"/>
              </a:p>
            </p:txBody>
          </p:sp>
          <p:sp>
            <p:nvSpPr>
              <p:cNvPr id="8221" name="Rectangle 78"/>
              <p:cNvSpPr>
                <a:spLocks noChangeArrowheads="1"/>
              </p:cNvSpPr>
              <p:nvPr/>
            </p:nvSpPr>
            <p:spPr bwMode="auto">
              <a:xfrm>
                <a:off x="3152" y="2384"/>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22" name="Rectangle 79"/>
              <p:cNvSpPr>
                <a:spLocks noChangeArrowheads="1"/>
              </p:cNvSpPr>
              <p:nvPr/>
            </p:nvSpPr>
            <p:spPr bwMode="auto">
              <a:xfrm>
                <a:off x="3080" y="2088"/>
                <a:ext cx="139"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Calibri" pitchFamily="34" charset="0"/>
                </a:endParaRPr>
              </a:p>
            </p:txBody>
          </p:sp>
          <p:sp>
            <p:nvSpPr>
              <p:cNvPr id="8223" name="Rectangle 80"/>
              <p:cNvSpPr>
                <a:spLocks noChangeArrowheads="1"/>
              </p:cNvSpPr>
              <p:nvPr/>
            </p:nvSpPr>
            <p:spPr bwMode="auto">
              <a:xfrm>
                <a:off x="3224" y="2128"/>
                <a:ext cx="96" cy="230"/>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Calibri" pitchFamily="34" charset="0"/>
                </a:endParaRPr>
              </a:p>
            </p:txBody>
          </p:sp>
        </p:grpSp>
        <p:sp>
          <p:nvSpPr>
            <p:cNvPr id="8208" name="Rectangle 82"/>
            <p:cNvSpPr>
              <a:spLocks noChangeArrowheads="1"/>
            </p:cNvSpPr>
            <p:nvPr/>
          </p:nvSpPr>
          <p:spPr bwMode="auto">
            <a:xfrm>
              <a:off x="2920" y="2264"/>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ln</a:t>
              </a:r>
              <a:endParaRPr lang="en-US">
                <a:latin typeface="Calibri" pitchFamily="34" charset="0"/>
              </a:endParaRPr>
            </a:p>
          </p:txBody>
        </p:sp>
        <p:sp>
          <p:nvSpPr>
            <p:cNvPr id="8209" name="Rectangle 89"/>
            <p:cNvSpPr>
              <a:spLocks noChangeArrowheads="1"/>
            </p:cNvSpPr>
            <p:nvPr/>
          </p:nvSpPr>
          <p:spPr bwMode="auto">
            <a:xfrm>
              <a:off x="4088" y="216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8210" name="Rectangle 90"/>
            <p:cNvSpPr>
              <a:spLocks noChangeArrowheads="1"/>
            </p:cNvSpPr>
            <p:nvPr/>
          </p:nvSpPr>
          <p:spPr bwMode="auto">
            <a:xfrm>
              <a:off x="4432" y="2531"/>
              <a:ext cx="64"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endParaRPr lang="en-US">
                <a:latin typeface="Calibri" pitchFamily="34" charset="0"/>
              </a:endParaRPr>
            </a:p>
          </p:txBody>
        </p:sp>
        <p:sp>
          <p:nvSpPr>
            <p:cNvPr id="8211" name="Rectangle 91"/>
            <p:cNvSpPr>
              <a:spLocks noChangeArrowheads="1"/>
            </p:cNvSpPr>
            <p:nvPr/>
          </p:nvSpPr>
          <p:spPr bwMode="auto">
            <a:xfrm>
              <a:off x="4496" y="2552"/>
              <a:ext cx="149" cy="230"/>
            </a:xfrm>
            <a:prstGeom prst="rect">
              <a:avLst/>
            </a:prstGeom>
            <a:noFill/>
            <a:ln w="9525">
              <a:noFill/>
              <a:miter lim="800000"/>
              <a:headEnd/>
              <a:tailEnd/>
            </a:ln>
          </p:spPr>
          <p:txBody>
            <a:bodyPr wrap="none" lIns="0" tIns="0" rIns="0" bIns="0">
              <a:spAutoFit/>
            </a:bodyPr>
            <a:lstStyle/>
            <a:p>
              <a:r>
                <a:rPr lang="en-US" i="1">
                  <a:solidFill>
                    <a:srgbClr val="AA0000"/>
                  </a:solidFill>
                  <a:latin typeface="Calibri" pitchFamily="34" charset="0"/>
                </a:rPr>
                <a:t>Q</a:t>
              </a:r>
              <a:endParaRPr lang="en-US" i="1">
                <a:latin typeface="Calibri" pitchFamily="34" charset="0"/>
              </a:endParaRPr>
            </a:p>
          </p:txBody>
        </p:sp>
        <p:sp>
          <p:nvSpPr>
            <p:cNvPr id="8212" name="Rectangle 92"/>
            <p:cNvSpPr>
              <a:spLocks noChangeArrowheads="1"/>
            </p:cNvSpPr>
            <p:nvPr/>
          </p:nvSpPr>
          <p:spPr bwMode="auto">
            <a:xfrm>
              <a:off x="4648" y="2592"/>
              <a:ext cx="96" cy="230"/>
            </a:xfrm>
            <a:prstGeom prst="rect">
              <a:avLst/>
            </a:prstGeom>
            <a:noFill/>
            <a:ln w="9525">
              <a:noFill/>
              <a:miter lim="800000"/>
              <a:headEnd/>
              <a:tailEnd/>
            </a:ln>
          </p:spPr>
          <p:txBody>
            <a:bodyPr wrap="none" lIns="0" tIns="0" rIns="0" bIns="0">
              <a:spAutoFit/>
            </a:bodyPr>
            <a:lstStyle/>
            <a:p>
              <a:r>
                <a:rPr lang="en-US" i="1">
                  <a:solidFill>
                    <a:srgbClr val="AA0000"/>
                  </a:solidFill>
                  <a:latin typeface="Calibri" pitchFamily="34" charset="0"/>
                </a:rPr>
                <a:t>v</a:t>
              </a:r>
              <a:endParaRPr lang="en-US" i="1">
                <a:latin typeface="Calibri" pitchFamily="34" charset="0"/>
              </a:endParaRPr>
            </a:p>
          </p:txBody>
        </p:sp>
        <p:sp>
          <p:nvSpPr>
            <p:cNvPr id="8213" name="Rectangle 93"/>
            <p:cNvSpPr>
              <a:spLocks noChangeArrowheads="1"/>
            </p:cNvSpPr>
            <p:nvPr/>
          </p:nvSpPr>
          <p:spPr bwMode="auto">
            <a:xfrm>
              <a:off x="4792" y="2552"/>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r>
                <a:rPr lang="en-US" i="1">
                  <a:solidFill>
                    <a:srgbClr val="000000"/>
                  </a:solidFill>
                  <a:latin typeface="Calibri" pitchFamily="34" charset="0"/>
                </a:rPr>
                <a:t>k</a:t>
              </a:r>
              <a:endParaRPr lang="en-US" i="1">
                <a:latin typeface="Calibri" pitchFamily="34" charset="0"/>
              </a:endParaRPr>
            </a:p>
          </p:txBody>
        </p:sp>
        <p:sp>
          <p:nvSpPr>
            <p:cNvPr id="8214" name="Rectangle 94"/>
            <p:cNvSpPr>
              <a:spLocks noChangeArrowheads="1"/>
            </p:cNvSpPr>
            <p:nvPr/>
          </p:nvSpPr>
          <p:spPr bwMode="auto">
            <a:xfrm>
              <a:off x="4608" y="2040"/>
              <a:ext cx="459" cy="230"/>
            </a:xfrm>
            <a:prstGeom prst="rect">
              <a:avLst/>
            </a:prstGeom>
            <a:noFill/>
            <a:ln w="9525">
              <a:noFill/>
              <a:miter lim="800000"/>
              <a:headEnd/>
              <a:tailEnd/>
            </a:ln>
          </p:spPr>
          <p:txBody>
            <a:bodyPr wrap="none" lIns="0" tIns="0" rIns="0" bIns="0">
              <a:spAutoFit/>
            </a:bodyPr>
            <a:lstStyle/>
            <a:p>
              <a:r>
                <a:rPr lang="en-US">
                  <a:solidFill>
                    <a:srgbClr val="AA0000"/>
                  </a:solidFill>
                  <a:latin typeface="Calibri" pitchFamily="34" charset="0"/>
                </a:rPr>
                <a:t>slope</a:t>
              </a:r>
              <a:endParaRPr lang="en-US">
                <a:latin typeface="Calibri" pitchFamily="34" charset="0"/>
              </a:endParaRPr>
            </a:p>
          </p:txBody>
        </p:sp>
        <p:grpSp>
          <p:nvGrpSpPr>
            <p:cNvPr id="8215" name="Group 97"/>
            <p:cNvGrpSpPr>
              <a:grpSpLocks/>
            </p:cNvGrpSpPr>
            <p:nvPr/>
          </p:nvGrpSpPr>
          <p:grpSpPr bwMode="auto">
            <a:xfrm>
              <a:off x="4744" y="2264"/>
              <a:ext cx="88" cy="272"/>
              <a:chOff x="4744" y="2264"/>
              <a:chExt cx="88" cy="272"/>
            </a:xfrm>
          </p:grpSpPr>
          <p:sp>
            <p:nvSpPr>
              <p:cNvPr id="8218" name="Freeform 95"/>
              <p:cNvSpPr>
                <a:spLocks/>
              </p:cNvSpPr>
              <p:nvPr/>
            </p:nvSpPr>
            <p:spPr bwMode="auto">
              <a:xfrm>
                <a:off x="4744" y="2424"/>
                <a:ext cx="80" cy="112"/>
              </a:xfrm>
              <a:custGeom>
                <a:avLst/>
                <a:gdLst>
                  <a:gd name="T0" fmla="*/ 16 w 80"/>
                  <a:gd name="T1" fmla="*/ 112 h 112"/>
                  <a:gd name="T2" fmla="*/ 0 w 80"/>
                  <a:gd name="T3" fmla="*/ 0 h 112"/>
                  <a:gd name="T4" fmla="*/ 40 w 80"/>
                  <a:gd name="T5" fmla="*/ 8 h 112"/>
                  <a:gd name="T6" fmla="*/ 80 w 80"/>
                  <a:gd name="T7" fmla="*/ 24 h 112"/>
                  <a:gd name="T8" fmla="*/ 16 w 80"/>
                  <a:gd name="T9" fmla="*/ 112 h 112"/>
                  <a:gd name="T10" fmla="*/ 0 60000 65536"/>
                  <a:gd name="T11" fmla="*/ 0 60000 65536"/>
                  <a:gd name="T12" fmla="*/ 0 60000 65536"/>
                  <a:gd name="T13" fmla="*/ 0 60000 65536"/>
                  <a:gd name="T14" fmla="*/ 0 60000 65536"/>
                  <a:gd name="T15" fmla="*/ 0 w 80"/>
                  <a:gd name="T16" fmla="*/ 0 h 112"/>
                  <a:gd name="T17" fmla="*/ 80 w 80"/>
                  <a:gd name="T18" fmla="*/ 112 h 112"/>
                </a:gdLst>
                <a:ahLst/>
                <a:cxnLst>
                  <a:cxn ang="T10">
                    <a:pos x="T0" y="T1"/>
                  </a:cxn>
                  <a:cxn ang="T11">
                    <a:pos x="T2" y="T3"/>
                  </a:cxn>
                  <a:cxn ang="T12">
                    <a:pos x="T4" y="T5"/>
                  </a:cxn>
                  <a:cxn ang="T13">
                    <a:pos x="T6" y="T7"/>
                  </a:cxn>
                  <a:cxn ang="T14">
                    <a:pos x="T8" y="T9"/>
                  </a:cxn>
                </a:cxnLst>
                <a:rect l="T15" t="T16" r="T17" b="T18"/>
                <a:pathLst>
                  <a:path w="80" h="112">
                    <a:moveTo>
                      <a:pt x="16" y="112"/>
                    </a:moveTo>
                    <a:lnTo>
                      <a:pt x="0" y="0"/>
                    </a:lnTo>
                    <a:lnTo>
                      <a:pt x="40" y="8"/>
                    </a:lnTo>
                    <a:lnTo>
                      <a:pt x="80" y="24"/>
                    </a:lnTo>
                    <a:lnTo>
                      <a:pt x="16" y="112"/>
                    </a:lnTo>
                    <a:close/>
                  </a:path>
                </a:pathLst>
              </a:custGeom>
              <a:solidFill>
                <a:srgbClr val="AA0000"/>
              </a:solidFill>
              <a:ln w="12700">
                <a:solidFill>
                  <a:srgbClr val="AA0000"/>
                </a:solidFill>
                <a:round/>
                <a:headEnd/>
                <a:tailEnd/>
              </a:ln>
            </p:spPr>
            <p:txBody>
              <a:bodyPr/>
              <a:lstStyle/>
              <a:p>
                <a:endParaRPr lang="en-US"/>
              </a:p>
            </p:txBody>
          </p:sp>
          <p:sp>
            <p:nvSpPr>
              <p:cNvPr id="8219" name="Line 96"/>
              <p:cNvSpPr>
                <a:spLocks noChangeShapeType="1"/>
              </p:cNvSpPr>
              <p:nvPr/>
            </p:nvSpPr>
            <p:spPr bwMode="auto">
              <a:xfrm flipV="1">
                <a:off x="4784" y="2264"/>
                <a:ext cx="48" cy="168"/>
              </a:xfrm>
              <a:prstGeom prst="line">
                <a:avLst/>
              </a:prstGeom>
              <a:noFill/>
              <a:ln w="12700">
                <a:solidFill>
                  <a:srgbClr val="AA0000"/>
                </a:solidFill>
                <a:round/>
                <a:headEnd/>
                <a:tailEnd/>
              </a:ln>
            </p:spPr>
            <p:txBody>
              <a:bodyPr/>
              <a:lstStyle/>
              <a:p>
                <a:endParaRPr lang="en-US"/>
              </a:p>
            </p:txBody>
          </p:sp>
        </p:grpSp>
        <p:sp>
          <p:nvSpPr>
            <p:cNvPr id="8216" name="Line 103"/>
            <p:cNvSpPr>
              <a:spLocks noChangeShapeType="1"/>
            </p:cNvSpPr>
            <p:nvPr/>
          </p:nvSpPr>
          <p:spPr bwMode="auto">
            <a:xfrm>
              <a:off x="3991" y="2426"/>
              <a:ext cx="434" cy="0"/>
            </a:xfrm>
            <a:prstGeom prst="line">
              <a:avLst/>
            </a:prstGeom>
            <a:noFill/>
            <a:ln w="19050">
              <a:solidFill>
                <a:schemeClr val="tx1"/>
              </a:solidFill>
              <a:prstDash val="lgDash"/>
              <a:round/>
              <a:headEnd/>
              <a:tailEnd/>
            </a:ln>
          </p:spPr>
          <p:txBody>
            <a:bodyPr/>
            <a:lstStyle/>
            <a:p>
              <a:endParaRPr lang="en-US"/>
            </a:p>
          </p:txBody>
        </p:sp>
        <p:sp>
          <p:nvSpPr>
            <p:cNvPr id="8217" name="Line 105"/>
            <p:cNvSpPr>
              <a:spLocks noChangeShapeType="1"/>
            </p:cNvSpPr>
            <p:nvPr/>
          </p:nvSpPr>
          <p:spPr bwMode="auto">
            <a:xfrm>
              <a:off x="4425" y="2419"/>
              <a:ext cx="0" cy="407"/>
            </a:xfrm>
            <a:prstGeom prst="line">
              <a:avLst/>
            </a:prstGeom>
            <a:noFill/>
            <a:ln w="19050">
              <a:solidFill>
                <a:schemeClr val="tx1"/>
              </a:solidFill>
              <a:prstDash val="lgDash"/>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p:txBody>
          <a:bodyPr/>
          <a:lstStyle/>
          <a:p>
            <a:pPr>
              <a:defRPr/>
            </a:pPr>
            <a:fld id="{C58272D0-92EC-4471-8483-232BBCF704E7}" type="slidenum">
              <a:rPr lang="en-US"/>
              <a:pPr>
                <a:defRPr/>
              </a:pPr>
              <a:t>8</a:t>
            </a:fld>
            <a:endParaRPr lang="en-US"/>
          </a:p>
        </p:txBody>
      </p:sp>
      <p:sp>
        <p:nvSpPr>
          <p:cNvPr id="9219" name="Rectangle 3"/>
          <p:cNvSpPr>
            <a:spLocks noChangeArrowheads="1"/>
          </p:cNvSpPr>
          <p:nvPr/>
        </p:nvSpPr>
        <p:spPr bwMode="auto">
          <a:xfrm>
            <a:off x="533400" y="1158875"/>
            <a:ext cx="8001000" cy="365125"/>
          </a:xfrm>
          <a:prstGeom prst="rect">
            <a:avLst/>
          </a:prstGeom>
          <a:noFill/>
          <a:ln w="9525">
            <a:noFill/>
            <a:miter lim="800000"/>
            <a:headEnd/>
            <a:tailEnd/>
          </a:ln>
        </p:spPr>
        <p:txBody>
          <a:bodyPr lIns="0" tIns="0" rIns="0" bIns="0">
            <a:spAutoFit/>
          </a:bodyPr>
          <a:lstStyle/>
          <a:p>
            <a:r>
              <a:rPr lang="en-US">
                <a:latin typeface="Calibri" pitchFamily="34" charset="0"/>
              </a:rPr>
              <a:t>•  Find the equil. # of vacancies in 1 m</a:t>
            </a:r>
            <a:r>
              <a:rPr lang="en-US" baseline="30000">
                <a:latin typeface="Calibri" pitchFamily="34" charset="0"/>
              </a:rPr>
              <a:t>3</a:t>
            </a:r>
            <a:r>
              <a:rPr lang="en-US">
                <a:latin typeface="Calibri" pitchFamily="34" charset="0"/>
              </a:rPr>
              <a:t> of Cu at 1000</a:t>
            </a:r>
            <a:r>
              <a:rPr lang="en-US">
                <a:latin typeface="Calibri" pitchFamily="34" charset="0"/>
                <a:sym typeface="Symbol" pitchFamily="18" charset="2"/>
              </a:rPr>
              <a:t></a:t>
            </a:r>
            <a:r>
              <a:rPr lang="en-US">
                <a:latin typeface="Calibri" pitchFamily="34" charset="0"/>
              </a:rPr>
              <a:t>C.</a:t>
            </a:r>
          </a:p>
        </p:txBody>
      </p:sp>
      <p:sp>
        <p:nvSpPr>
          <p:cNvPr id="9220" name="Rectangle 4"/>
          <p:cNvSpPr>
            <a:spLocks noChangeArrowheads="1"/>
          </p:cNvSpPr>
          <p:nvPr/>
        </p:nvSpPr>
        <p:spPr bwMode="auto">
          <a:xfrm>
            <a:off x="533400" y="1539875"/>
            <a:ext cx="8001000" cy="365125"/>
          </a:xfrm>
          <a:prstGeom prst="rect">
            <a:avLst/>
          </a:prstGeom>
          <a:noFill/>
          <a:ln w="9525">
            <a:noFill/>
            <a:miter lim="800000"/>
            <a:headEnd/>
            <a:tailEnd/>
          </a:ln>
        </p:spPr>
        <p:txBody>
          <a:bodyPr lIns="0" tIns="0" rIns="0" bIns="0">
            <a:spAutoFit/>
          </a:bodyPr>
          <a:lstStyle/>
          <a:p>
            <a:r>
              <a:rPr lang="en-US">
                <a:latin typeface="Calibri" pitchFamily="34" charset="0"/>
              </a:rPr>
              <a:t>•  Given:</a:t>
            </a:r>
          </a:p>
        </p:txBody>
      </p:sp>
      <p:sp>
        <p:nvSpPr>
          <p:cNvPr id="9221" name="Rectangle 69"/>
          <p:cNvSpPr>
            <a:spLocks noChangeArrowheads="1"/>
          </p:cNvSpPr>
          <p:nvPr/>
        </p:nvSpPr>
        <p:spPr bwMode="auto">
          <a:xfrm>
            <a:off x="4089400" y="1892300"/>
            <a:ext cx="203200"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A</a:t>
            </a:r>
            <a:endParaRPr lang="en-US" i="1">
              <a:latin typeface="Times" charset="0"/>
            </a:endParaRPr>
          </a:p>
        </p:txBody>
      </p:sp>
      <p:sp>
        <p:nvSpPr>
          <p:cNvPr id="9222" name="Rectangle 70"/>
          <p:cNvSpPr>
            <a:spLocks noChangeArrowheads="1"/>
          </p:cNvSpPr>
          <p:nvPr/>
        </p:nvSpPr>
        <p:spPr bwMode="auto">
          <a:xfrm>
            <a:off x="4305300" y="2032000"/>
            <a:ext cx="32543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Cu</a:t>
            </a:r>
            <a:endParaRPr lang="en-US">
              <a:latin typeface="Times" charset="0"/>
            </a:endParaRPr>
          </a:p>
        </p:txBody>
      </p:sp>
      <p:sp>
        <p:nvSpPr>
          <p:cNvPr id="9223" name="Rectangle 71"/>
          <p:cNvSpPr>
            <a:spLocks noChangeArrowheads="1"/>
          </p:cNvSpPr>
          <p:nvPr/>
        </p:nvSpPr>
        <p:spPr bwMode="auto">
          <a:xfrm>
            <a:off x="4711700" y="1892300"/>
            <a:ext cx="177006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63.5 g/mol</a:t>
            </a:r>
            <a:endParaRPr lang="en-US">
              <a:latin typeface="Times" charset="0"/>
            </a:endParaRPr>
          </a:p>
        </p:txBody>
      </p:sp>
      <p:sp>
        <p:nvSpPr>
          <p:cNvPr id="9224" name="Rectangle 72"/>
          <p:cNvSpPr>
            <a:spLocks noChangeArrowheads="1"/>
          </p:cNvSpPr>
          <p:nvPr/>
        </p:nvSpPr>
        <p:spPr bwMode="auto">
          <a:xfrm>
            <a:off x="1460500" y="1841500"/>
            <a:ext cx="166688" cy="365125"/>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r</a:t>
            </a:r>
            <a:endParaRPr lang="en-US">
              <a:latin typeface="Times" charset="0"/>
            </a:endParaRPr>
          </a:p>
        </p:txBody>
      </p:sp>
      <p:sp>
        <p:nvSpPr>
          <p:cNvPr id="9225" name="Rectangle 73"/>
          <p:cNvSpPr>
            <a:spLocks noChangeArrowheads="1"/>
          </p:cNvSpPr>
          <p:nvPr/>
        </p:nvSpPr>
        <p:spPr bwMode="auto">
          <a:xfrm>
            <a:off x="1625600" y="1854200"/>
            <a:ext cx="10255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8.4 g</a:t>
            </a:r>
            <a:endParaRPr lang="en-US">
              <a:latin typeface="Times" charset="0"/>
            </a:endParaRPr>
          </a:p>
        </p:txBody>
      </p:sp>
      <p:sp>
        <p:nvSpPr>
          <p:cNvPr id="9226" name="Rectangle 74"/>
          <p:cNvSpPr>
            <a:spLocks noChangeArrowheads="1"/>
          </p:cNvSpPr>
          <p:nvPr/>
        </p:nvSpPr>
        <p:spPr bwMode="auto">
          <a:xfrm>
            <a:off x="2679700" y="1854200"/>
            <a:ext cx="84138"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
            </a:r>
            <a:endParaRPr lang="en-US">
              <a:latin typeface="Times" charset="0"/>
            </a:endParaRPr>
          </a:p>
        </p:txBody>
      </p:sp>
      <p:sp>
        <p:nvSpPr>
          <p:cNvPr id="9227" name="Rectangle 75"/>
          <p:cNvSpPr>
            <a:spLocks noChangeArrowheads="1"/>
          </p:cNvSpPr>
          <p:nvPr/>
        </p:nvSpPr>
        <p:spPr bwMode="auto">
          <a:xfrm>
            <a:off x="2768600" y="1854200"/>
            <a:ext cx="406400"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cm</a:t>
            </a:r>
            <a:endParaRPr lang="en-US">
              <a:latin typeface="Times" charset="0"/>
            </a:endParaRPr>
          </a:p>
        </p:txBody>
      </p:sp>
      <p:sp>
        <p:nvSpPr>
          <p:cNvPr id="9228" name="Rectangle 76"/>
          <p:cNvSpPr>
            <a:spLocks noChangeArrowheads="1"/>
          </p:cNvSpPr>
          <p:nvPr/>
        </p:nvSpPr>
        <p:spPr bwMode="auto">
          <a:xfrm>
            <a:off x="3184525" y="1812925"/>
            <a:ext cx="141288"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3</a:t>
            </a:r>
            <a:endParaRPr lang="en-US">
              <a:latin typeface="Times" charset="0"/>
            </a:endParaRPr>
          </a:p>
        </p:txBody>
      </p:sp>
      <p:sp>
        <p:nvSpPr>
          <p:cNvPr id="9229" name="Rectangle 77"/>
          <p:cNvSpPr>
            <a:spLocks noChangeArrowheads="1"/>
          </p:cNvSpPr>
          <p:nvPr/>
        </p:nvSpPr>
        <p:spPr bwMode="auto">
          <a:xfrm>
            <a:off x="1409700" y="2400300"/>
            <a:ext cx="236538"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Q</a:t>
            </a:r>
            <a:endParaRPr lang="en-US" i="1">
              <a:latin typeface="Times" charset="0"/>
            </a:endParaRPr>
          </a:p>
        </p:txBody>
      </p:sp>
      <p:sp>
        <p:nvSpPr>
          <p:cNvPr id="9230" name="Rectangle 78"/>
          <p:cNvSpPr>
            <a:spLocks noChangeArrowheads="1"/>
          </p:cNvSpPr>
          <p:nvPr/>
        </p:nvSpPr>
        <p:spPr bwMode="auto">
          <a:xfrm>
            <a:off x="1651000" y="2520950"/>
            <a:ext cx="152400"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v</a:t>
            </a:r>
            <a:endParaRPr lang="en-US" i="1">
              <a:latin typeface="Times" charset="0"/>
            </a:endParaRPr>
          </a:p>
        </p:txBody>
      </p:sp>
      <p:sp>
        <p:nvSpPr>
          <p:cNvPr id="9231" name="Rectangle 79"/>
          <p:cNvSpPr>
            <a:spLocks noChangeArrowheads="1"/>
          </p:cNvSpPr>
          <p:nvPr/>
        </p:nvSpPr>
        <p:spPr bwMode="auto">
          <a:xfrm>
            <a:off x="1866900" y="2400300"/>
            <a:ext cx="19907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0.9 eV/atom</a:t>
            </a:r>
            <a:endParaRPr lang="en-US">
              <a:latin typeface="Times" charset="0"/>
            </a:endParaRPr>
          </a:p>
        </p:txBody>
      </p:sp>
      <p:sp>
        <p:nvSpPr>
          <p:cNvPr id="9232" name="Rectangle 80"/>
          <p:cNvSpPr>
            <a:spLocks noChangeArrowheads="1"/>
          </p:cNvSpPr>
          <p:nvPr/>
        </p:nvSpPr>
        <p:spPr bwMode="auto">
          <a:xfrm>
            <a:off x="4076700" y="2387600"/>
            <a:ext cx="220663" cy="365125"/>
          </a:xfrm>
          <a:prstGeom prst="rect">
            <a:avLst/>
          </a:prstGeom>
          <a:noFill/>
          <a:ln w="9525">
            <a:noFill/>
            <a:miter lim="800000"/>
            <a:headEnd/>
            <a:tailEnd/>
          </a:ln>
        </p:spPr>
        <p:txBody>
          <a:bodyPr wrap="none" lIns="0" tIns="0" rIns="0" bIns="0">
            <a:spAutoFit/>
          </a:bodyPr>
          <a:lstStyle/>
          <a:p>
            <a:r>
              <a:rPr lang="en-US" i="1">
                <a:solidFill>
                  <a:srgbClr val="000000"/>
                </a:solidFill>
                <a:latin typeface="Calibri" pitchFamily="34" charset="0"/>
              </a:rPr>
              <a:t>N</a:t>
            </a:r>
            <a:endParaRPr lang="en-US" i="1">
              <a:latin typeface="Times" charset="0"/>
            </a:endParaRPr>
          </a:p>
        </p:txBody>
      </p:sp>
      <p:sp>
        <p:nvSpPr>
          <p:cNvPr id="9233" name="Rectangle 81"/>
          <p:cNvSpPr>
            <a:spLocks noChangeArrowheads="1"/>
          </p:cNvSpPr>
          <p:nvPr/>
        </p:nvSpPr>
        <p:spPr bwMode="auto">
          <a:xfrm>
            <a:off x="4305300" y="2527300"/>
            <a:ext cx="16986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Calibri" pitchFamily="34" charset="0"/>
              </a:rPr>
              <a:t>A</a:t>
            </a:r>
            <a:endParaRPr lang="en-US">
              <a:latin typeface="Times" charset="0"/>
            </a:endParaRPr>
          </a:p>
        </p:txBody>
      </p:sp>
      <p:sp>
        <p:nvSpPr>
          <p:cNvPr id="9234" name="Rectangle 82"/>
          <p:cNvSpPr>
            <a:spLocks noChangeArrowheads="1"/>
          </p:cNvSpPr>
          <p:nvPr/>
        </p:nvSpPr>
        <p:spPr bwMode="auto">
          <a:xfrm>
            <a:off x="4521200" y="2387600"/>
            <a:ext cx="1827213"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6.02 x 10</a:t>
            </a:r>
            <a:r>
              <a:rPr lang="en-US" baseline="30000">
                <a:solidFill>
                  <a:srgbClr val="000000"/>
                </a:solidFill>
                <a:latin typeface="Calibri" pitchFamily="34" charset="0"/>
              </a:rPr>
              <a:t>23</a:t>
            </a:r>
            <a:endParaRPr lang="en-US">
              <a:latin typeface="Times" charset="0"/>
            </a:endParaRPr>
          </a:p>
        </p:txBody>
      </p:sp>
      <p:sp>
        <p:nvSpPr>
          <p:cNvPr id="9235" name="Rectangle 84"/>
          <p:cNvSpPr>
            <a:spLocks noChangeArrowheads="1"/>
          </p:cNvSpPr>
          <p:nvPr/>
        </p:nvSpPr>
        <p:spPr bwMode="auto">
          <a:xfrm>
            <a:off x="6527800" y="2387600"/>
            <a:ext cx="1406525" cy="365125"/>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atoms/mol</a:t>
            </a:r>
            <a:endParaRPr lang="en-US">
              <a:latin typeface="Times" charset="0"/>
            </a:endParaRPr>
          </a:p>
        </p:txBody>
      </p:sp>
      <p:sp>
        <p:nvSpPr>
          <p:cNvPr id="33812" name="Rectangle 10"/>
          <p:cNvSpPr>
            <a:spLocks noGrp="1" noChangeArrowheads="1"/>
          </p:cNvSpPr>
          <p:nvPr>
            <p:ph type="title" idx="4294967295"/>
          </p:nvPr>
        </p:nvSpPr>
        <p:spPr>
          <a:xfrm>
            <a:off x="685800" y="381000"/>
            <a:ext cx="8029575" cy="533400"/>
          </a:xfrm>
        </p:spPr>
        <p:txBody>
          <a:bodyPr rtlCol="0">
            <a:normAutofit fontScale="90000"/>
          </a:bodyPr>
          <a:lstStyle/>
          <a:p>
            <a:pPr eaLnBrk="1" fontAlgn="auto" hangingPunct="1">
              <a:spcAft>
                <a:spcPts val="0"/>
              </a:spcAft>
              <a:defRPr/>
            </a:pPr>
            <a:r>
              <a:rPr lang="en-US">
                <a:ea typeface="ＭＳ Ｐゴシック" charset="-128"/>
              </a:rPr>
              <a:t>Estimating Vacancy Concentration</a:t>
            </a:r>
          </a:p>
        </p:txBody>
      </p:sp>
      <p:grpSp>
        <p:nvGrpSpPr>
          <p:cNvPr id="2" name="Group 221"/>
          <p:cNvGrpSpPr>
            <a:grpSpLocks/>
          </p:cNvGrpSpPr>
          <p:nvPr/>
        </p:nvGrpSpPr>
        <p:grpSpPr bwMode="auto">
          <a:xfrm>
            <a:off x="863600" y="4038600"/>
            <a:ext cx="6715125" cy="1317625"/>
            <a:chOff x="544" y="2544"/>
            <a:chExt cx="4230" cy="830"/>
          </a:xfrm>
        </p:grpSpPr>
        <p:grpSp>
          <p:nvGrpSpPr>
            <p:cNvPr id="9279" name="Group 181"/>
            <p:cNvGrpSpPr>
              <a:grpSpLocks/>
            </p:cNvGrpSpPr>
            <p:nvPr/>
          </p:nvGrpSpPr>
          <p:grpSpPr bwMode="auto">
            <a:xfrm>
              <a:off x="1272" y="2544"/>
              <a:ext cx="120" cy="408"/>
              <a:chOff x="1272" y="2544"/>
              <a:chExt cx="120" cy="408"/>
            </a:xfrm>
          </p:grpSpPr>
          <p:sp>
            <p:nvSpPr>
              <p:cNvPr id="9298" name="Freeform 179"/>
              <p:cNvSpPr>
                <a:spLocks/>
              </p:cNvSpPr>
              <p:nvPr/>
            </p:nvSpPr>
            <p:spPr bwMode="auto">
              <a:xfrm>
                <a:off x="1272" y="2544"/>
                <a:ext cx="80" cy="80"/>
              </a:xfrm>
              <a:custGeom>
                <a:avLst/>
                <a:gdLst>
                  <a:gd name="T0" fmla="*/ 24 w 80"/>
                  <a:gd name="T1" fmla="*/ 0 h 80"/>
                  <a:gd name="T2" fmla="*/ 80 w 80"/>
                  <a:gd name="T3" fmla="*/ 64 h 80"/>
                  <a:gd name="T4" fmla="*/ 32 w 80"/>
                  <a:gd name="T5" fmla="*/ 48 h 80"/>
                  <a:gd name="T6" fmla="*/ 0 w 80"/>
                  <a:gd name="T7" fmla="*/ 80 h 80"/>
                  <a:gd name="T8" fmla="*/ 24 w 80"/>
                  <a:gd name="T9" fmla="*/ 0 h 80"/>
                  <a:gd name="T10" fmla="*/ 0 60000 65536"/>
                  <a:gd name="T11" fmla="*/ 0 60000 65536"/>
                  <a:gd name="T12" fmla="*/ 0 60000 65536"/>
                  <a:gd name="T13" fmla="*/ 0 60000 65536"/>
                  <a:gd name="T14" fmla="*/ 0 60000 65536"/>
                  <a:gd name="T15" fmla="*/ 0 w 80"/>
                  <a:gd name="T16" fmla="*/ 0 h 80"/>
                  <a:gd name="T17" fmla="*/ 80 w 80"/>
                  <a:gd name="T18" fmla="*/ 80 h 80"/>
                </a:gdLst>
                <a:ahLst/>
                <a:cxnLst>
                  <a:cxn ang="T10">
                    <a:pos x="T0" y="T1"/>
                  </a:cxn>
                  <a:cxn ang="T11">
                    <a:pos x="T2" y="T3"/>
                  </a:cxn>
                  <a:cxn ang="T12">
                    <a:pos x="T4" y="T5"/>
                  </a:cxn>
                  <a:cxn ang="T13">
                    <a:pos x="T6" y="T7"/>
                  </a:cxn>
                  <a:cxn ang="T14">
                    <a:pos x="T8" y="T9"/>
                  </a:cxn>
                </a:cxnLst>
                <a:rect l="T15" t="T16" r="T17" b="T18"/>
                <a:pathLst>
                  <a:path w="80" h="80">
                    <a:moveTo>
                      <a:pt x="24" y="0"/>
                    </a:moveTo>
                    <a:lnTo>
                      <a:pt x="80" y="64"/>
                    </a:lnTo>
                    <a:lnTo>
                      <a:pt x="32" y="48"/>
                    </a:lnTo>
                    <a:lnTo>
                      <a:pt x="0" y="80"/>
                    </a:lnTo>
                    <a:lnTo>
                      <a:pt x="24" y="0"/>
                    </a:lnTo>
                    <a:close/>
                  </a:path>
                </a:pathLst>
              </a:custGeom>
              <a:solidFill>
                <a:srgbClr val="000000"/>
              </a:solidFill>
              <a:ln w="12700">
                <a:solidFill>
                  <a:srgbClr val="000000"/>
                </a:solidFill>
                <a:round/>
                <a:headEnd/>
                <a:tailEnd/>
              </a:ln>
            </p:spPr>
            <p:txBody>
              <a:bodyPr/>
              <a:lstStyle/>
              <a:p>
                <a:endParaRPr lang="en-US"/>
              </a:p>
            </p:txBody>
          </p:sp>
          <p:sp>
            <p:nvSpPr>
              <p:cNvPr id="9299" name="Line 180"/>
              <p:cNvSpPr>
                <a:spLocks noChangeShapeType="1"/>
              </p:cNvSpPr>
              <p:nvPr/>
            </p:nvSpPr>
            <p:spPr bwMode="auto">
              <a:xfrm>
                <a:off x="1304" y="2592"/>
                <a:ext cx="88" cy="360"/>
              </a:xfrm>
              <a:prstGeom prst="line">
                <a:avLst/>
              </a:prstGeom>
              <a:noFill/>
              <a:ln w="12700">
                <a:solidFill>
                  <a:srgbClr val="000000"/>
                </a:solidFill>
                <a:round/>
                <a:headEnd/>
                <a:tailEnd/>
              </a:ln>
            </p:spPr>
            <p:txBody>
              <a:bodyPr/>
              <a:lstStyle/>
              <a:p>
                <a:endParaRPr lang="en-US"/>
              </a:p>
            </p:txBody>
          </p:sp>
        </p:grpSp>
        <p:grpSp>
          <p:nvGrpSpPr>
            <p:cNvPr id="9280" name="Group 220"/>
            <p:cNvGrpSpPr>
              <a:grpSpLocks/>
            </p:cNvGrpSpPr>
            <p:nvPr/>
          </p:nvGrpSpPr>
          <p:grpSpPr bwMode="auto">
            <a:xfrm>
              <a:off x="544" y="2856"/>
              <a:ext cx="4230" cy="518"/>
              <a:chOff x="544" y="2856"/>
              <a:chExt cx="4230" cy="518"/>
            </a:xfrm>
          </p:grpSpPr>
          <p:sp>
            <p:nvSpPr>
              <p:cNvPr id="9281" name="Rectangle 182"/>
              <p:cNvSpPr>
                <a:spLocks noChangeArrowheads="1"/>
              </p:cNvSpPr>
              <p:nvPr/>
            </p:nvSpPr>
            <p:spPr bwMode="auto">
              <a:xfrm>
                <a:off x="544" y="2992"/>
                <a:ext cx="733"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For 1 m</a:t>
                </a:r>
                <a:r>
                  <a:rPr lang="en-US" baseline="30000">
                    <a:solidFill>
                      <a:srgbClr val="000000"/>
                    </a:solidFill>
                    <a:latin typeface="Calibri" pitchFamily="34" charset="0"/>
                  </a:rPr>
                  <a:t>3</a:t>
                </a:r>
                <a:endParaRPr lang="en-US">
                  <a:latin typeface="Calibri" pitchFamily="34" charset="0"/>
                </a:endParaRPr>
              </a:p>
            </p:txBody>
          </p:sp>
          <p:sp>
            <p:nvSpPr>
              <p:cNvPr id="9282" name="Rectangle 183"/>
              <p:cNvSpPr>
                <a:spLocks noChangeArrowheads="1"/>
              </p:cNvSpPr>
              <p:nvPr/>
            </p:nvSpPr>
            <p:spPr bwMode="auto">
              <a:xfrm>
                <a:off x="1192" y="293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83" name="Rectangle 184"/>
              <p:cNvSpPr>
                <a:spLocks noChangeArrowheads="1"/>
              </p:cNvSpPr>
              <p:nvPr/>
            </p:nvSpPr>
            <p:spPr bwMode="auto">
              <a:xfrm>
                <a:off x="1304" y="2992"/>
                <a:ext cx="41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a:t>
                </a:r>
                <a:r>
                  <a:rPr lang="en-US" i="1">
                    <a:solidFill>
                      <a:srgbClr val="000000"/>
                    </a:solidFill>
                    <a:latin typeface="Calibri" pitchFamily="34" charset="0"/>
                  </a:rPr>
                  <a:t>N</a:t>
                </a:r>
                <a:r>
                  <a:rPr lang="en-US">
                    <a:solidFill>
                      <a:srgbClr val="000000"/>
                    </a:solidFill>
                    <a:latin typeface="Calibri" pitchFamily="34" charset="0"/>
                  </a:rPr>
                  <a:t> =</a:t>
                </a:r>
                <a:endParaRPr lang="en-US">
                  <a:latin typeface="Calibri" pitchFamily="34" charset="0"/>
                </a:endParaRPr>
              </a:p>
            </p:txBody>
          </p:sp>
          <p:sp>
            <p:nvSpPr>
              <p:cNvPr id="9284" name="Rectangle 185"/>
              <p:cNvSpPr>
                <a:spLocks noChangeArrowheads="1"/>
              </p:cNvSpPr>
              <p:nvPr/>
            </p:nvSpPr>
            <p:spPr bwMode="auto">
              <a:xfrm>
                <a:off x="2266" y="2856"/>
                <a:ext cx="139" cy="230"/>
              </a:xfrm>
              <a:prstGeom prst="rect">
                <a:avLst/>
              </a:prstGeom>
              <a:noFill/>
              <a:ln w="9525">
                <a:noFill/>
                <a:miter lim="800000"/>
                <a:headEnd/>
                <a:tailEnd/>
              </a:ln>
            </p:spPr>
            <p:txBody>
              <a:bodyPr wrap="none" lIns="0" tIns="0" rIns="0" bIns="0">
                <a:spAutoFit/>
              </a:bodyPr>
              <a:lstStyle/>
              <a:p>
                <a:r>
                  <a:rPr lang="en-US" i="1">
                    <a:solidFill>
                      <a:srgbClr val="777777"/>
                    </a:solidFill>
                    <a:latin typeface="Calibri" pitchFamily="34" charset="0"/>
                  </a:rPr>
                  <a:t>N</a:t>
                </a:r>
                <a:endParaRPr lang="en-US" i="1">
                  <a:latin typeface="Calibri" pitchFamily="34" charset="0"/>
                </a:endParaRPr>
              </a:p>
            </p:txBody>
          </p:sp>
          <p:sp>
            <p:nvSpPr>
              <p:cNvPr id="9285" name="Rectangle 186"/>
              <p:cNvSpPr>
                <a:spLocks noChangeArrowheads="1"/>
              </p:cNvSpPr>
              <p:nvPr/>
            </p:nvSpPr>
            <p:spPr bwMode="auto">
              <a:xfrm>
                <a:off x="2410" y="2896"/>
                <a:ext cx="85" cy="154"/>
              </a:xfrm>
              <a:prstGeom prst="rect">
                <a:avLst/>
              </a:prstGeom>
              <a:noFill/>
              <a:ln w="9525">
                <a:noFill/>
                <a:miter lim="800000"/>
                <a:headEnd/>
                <a:tailEnd/>
              </a:ln>
            </p:spPr>
            <p:txBody>
              <a:bodyPr wrap="none" lIns="0" tIns="0" rIns="0" bIns="0">
                <a:spAutoFit/>
              </a:bodyPr>
              <a:lstStyle/>
              <a:p>
                <a:r>
                  <a:rPr lang="en-US" baseline="-25000">
                    <a:solidFill>
                      <a:srgbClr val="777777"/>
                    </a:solidFill>
                    <a:latin typeface="Calibri" pitchFamily="34" charset="0"/>
                  </a:rPr>
                  <a:t>A</a:t>
                </a:r>
                <a:endParaRPr lang="en-US">
                  <a:latin typeface="Calibri" pitchFamily="34" charset="0"/>
                </a:endParaRPr>
              </a:p>
            </p:txBody>
          </p:sp>
          <p:sp>
            <p:nvSpPr>
              <p:cNvPr id="9286" name="Line 187"/>
              <p:cNvSpPr>
                <a:spLocks noChangeShapeType="1"/>
              </p:cNvSpPr>
              <p:nvPr/>
            </p:nvSpPr>
            <p:spPr bwMode="auto">
              <a:xfrm>
                <a:off x="2202" y="3136"/>
                <a:ext cx="448" cy="1"/>
              </a:xfrm>
              <a:prstGeom prst="line">
                <a:avLst/>
              </a:prstGeom>
              <a:noFill/>
              <a:ln w="12700">
                <a:solidFill>
                  <a:srgbClr val="000000"/>
                </a:solidFill>
                <a:round/>
                <a:headEnd/>
                <a:tailEnd/>
              </a:ln>
            </p:spPr>
            <p:txBody>
              <a:bodyPr/>
              <a:lstStyle/>
              <a:p>
                <a:endParaRPr lang="en-US"/>
              </a:p>
            </p:txBody>
          </p:sp>
          <p:sp>
            <p:nvSpPr>
              <p:cNvPr id="9287" name="Rectangle 188"/>
              <p:cNvSpPr>
                <a:spLocks noChangeArrowheads="1"/>
              </p:cNvSpPr>
              <p:nvPr/>
            </p:nvSpPr>
            <p:spPr bwMode="auto">
              <a:xfrm>
                <a:off x="2258" y="3144"/>
                <a:ext cx="128" cy="230"/>
              </a:xfrm>
              <a:prstGeom prst="rect">
                <a:avLst/>
              </a:prstGeom>
              <a:noFill/>
              <a:ln w="9525">
                <a:noFill/>
                <a:miter lim="800000"/>
                <a:headEnd/>
                <a:tailEnd/>
              </a:ln>
            </p:spPr>
            <p:txBody>
              <a:bodyPr wrap="none" lIns="0" tIns="0" rIns="0" bIns="0">
                <a:spAutoFit/>
              </a:bodyPr>
              <a:lstStyle/>
              <a:p>
                <a:r>
                  <a:rPr lang="en-US" i="1">
                    <a:solidFill>
                      <a:srgbClr val="777777"/>
                    </a:solidFill>
                    <a:latin typeface="Calibri" pitchFamily="34" charset="0"/>
                  </a:rPr>
                  <a:t>A</a:t>
                </a:r>
                <a:endParaRPr lang="en-US" i="1">
                  <a:latin typeface="Calibri" pitchFamily="34" charset="0"/>
                </a:endParaRPr>
              </a:p>
            </p:txBody>
          </p:sp>
          <p:sp>
            <p:nvSpPr>
              <p:cNvPr id="9288" name="Rectangle 189"/>
              <p:cNvSpPr>
                <a:spLocks noChangeArrowheads="1"/>
              </p:cNvSpPr>
              <p:nvPr/>
            </p:nvSpPr>
            <p:spPr bwMode="auto">
              <a:xfrm>
                <a:off x="2394" y="3184"/>
                <a:ext cx="164" cy="154"/>
              </a:xfrm>
              <a:prstGeom prst="rect">
                <a:avLst/>
              </a:prstGeom>
              <a:noFill/>
              <a:ln w="9525">
                <a:noFill/>
                <a:miter lim="800000"/>
                <a:headEnd/>
                <a:tailEnd/>
              </a:ln>
            </p:spPr>
            <p:txBody>
              <a:bodyPr wrap="none" lIns="0" tIns="0" rIns="0" bIns="0">
                <a:spAutoFit/>
              </a:bodyPr>
              <a:lstStyle/>
              <a:p>
                <a:r>
                  <a:rPr lang="en-US" baseline="-25000">
                    <a:solidFill>
                      <a:srgbClr val="777777"/>
                    </a:solidFill>
                    <a:latin typeface="Calibri" pitchFamily="34" charset="0"/>
                  </a:rPr>
                  <a:t>Cu</a:t>
                </a:r>
                <a:endParaRPr lang="en-US">
                  <a:latin typeface="Calibri" pitchFamily="34" charset="0"/>
                </a:endParaRPr>
              </a:p>
            </p:txBody>
          </p:sp>
          <p:sp>
            <p:nvSpPr>
              <p:cNvPr id="9289" name="Rectangle 190"/>
              <p:cNvSpPr>
                <a:spLocks noChangeArrowheads="1"/>
              </p:cNvSpPr>
              <p:nvPr/>
            </p:nvSpPr>
            <p:spPr bwMode="auto">
              <a:xfrm>
                <a:off x="1794" y="2976"/>
                <a:ext cx="105" cy="230"/>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r</a:t>
                </a:r>
                <a:endParaRPr lang="en-US">
                  <a:latin typeface="Calibri" pitchFamily="34" charset="0"/>
                </a:endParaRPr>
              </a:p>
            </p:txBody>
          </p:sp>
          <p:sp>
            <p:nvSpPr>
              <p:cNvPr id="9290" name="Rectangle 191"/>
              <p:cNvSpPr>
                <a:spLocks noChangeArrowheads="1"/>
              </p:cNvSpPr>
              <p:nvPr/>
            </p:nvSpPr>
            <p:spPr bwMode="auto">
              <a:xfrm>
                <a:off x="1898" y="2984"/>
                <a:ext cx="48" cy="230"/>
              </a:xfrm>
              <a:prstGeom prst="rect">
                <a:avLst/>
              </a:prstGeom>
              <a:noFill/>
              <a:ln w="9525">
                <a:noFill/>
                <a:miter lim="800000"/>
                <a:headEnd/>
                <a:tailEnd/>
              </a:ln>
            </p:spPr>
            <p:txBody>
              <a:bodyPr wrap="none" lIns="0" tIns="0" rIns="0" bIns="0">
                <a:spAutoFit/>
              </a:bodyPr>
              <a:lstStyle/>
              <a:p>
                <a:r>
                  <a:rPr lang="en-US">
                    <a:solidFill>
                      <a:srgbClr val="000000"/>
                    </a:solidFill>
                    <a:latin typeface="Arial Rounded MT Bold" pitchFamily="34" charset="0"/>
                  </a:rPr>
                  <a:t> </a:t>
                </a:r>
                <a:endParaRPr lang="en-US">
                  <a:latin typeface="Calibri" pitchFamily="34" charset="0"/>
                </a:endParaRPr>
              </a:p>
            </p:txBody>
          </p:sp>
          <p:sp>
            <p:nvSpPr>
              <p:cNvPr id="9291" name="Rectangle 192"/>
              <p:cNvSpPr>
                <a:spLocks noChangeArrowheads="1"/>
              </p:cNvSpPr>
              <p:nvPr/>
            </p:nvSpPr>
            <p:spPr bwMode="auto">
              <a:xfrm>
                <a:off x="1946" y="2984"/>
                <a:ext cx="144" cy="230"/>
              </a:xfrm>
              <a:prstGeom prst="rect">
                <a:avLst/>
              </a:prstGeom>
              <a:noFill/>
              <a:ln w="9525">
                <a:noFill/>
                <a:miter lim="800000"/>
                <a:headEnd/>
                <a:tailEnd/>
              </a:ln>
            </p:spPr>
            <p:txBody>
              <a:bodyPr wrap="none" lIns="0" tIns="0" rIns="0" bIns="0">
                <a:spAutoFit/>
              </a:bodyPr>
              <a:lstStyle/>
              <a:p>
                <a:r>
                  <a:rPr lang="en-US">
                    <a:solidFill>
                      <a:srgbClr val="000000"/>
                    </a:solidFill>
                    <a:latin typeface="Arial Rounded MT Bold" pitchFamily="34" charset="0"/>
                  </a:rPr>
                  <a:t> </a:t>
                </a:r>
                <a:r>
                  <a:rPr lang="en-US">
                    <a:solidFill>
                      <a:srgbClr val="000000"/>
                    </a:solidFill>
                    <a:latin typeface="Calibri" pitchFamily="34" charset="0"/>
                  </a:rPr>
                  <a:t>x</a:t>
                </a:r>
                <a:endParaRPr lang="en-US">
                  <a:latin typeface="Calibri" pitchFamily="34" charset="0"/>
                </a:endParaRPr>
              </a:p>
            </p:txBody>
          </p:sp>
          <p:sp>
            <p:nvSpPr>
              <p:cNvPr id="9292" name="Rectangle 193"/>
              <p:cNvSpPr>
                <a:spLocks noChangeArrowheads="1"/>
              </p:cNvSpPr>
              <p:nvPr/>
            </p:nvSpPr>
            <p:spPr bwMode="auto">
              <a:xfrm>
                <a:off x="2770" y="2976"/>
                <a:ext cx="14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x </a:t>
                </a:r>
                <a:endParaRPr lang="en-US">
                  <a:latin typeface="Calibri" pitchFamily="34" charset="0"/>
                </a:endParaRPr>
              </a:p>
            </p:txBody>
          </p:sp>
          <p:sp>
            <p:nvSpPr>
              <p:cNvPr id="9293" name="Rectangle 194"/>
              <p:cNvSpPr>
                <a:spLocks noChangeArrowheads="1"/>
              </p:cNvSpPr>
              <p:nvPr/>
            </p:nvSpPr>
            <p:spPr bwMode="auto">
              <a:xfrm>
                <a:off x="2922" y="2976"/>
                <a:ext cx="391"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1 m</a:t>
                </a:r>
                <a:r>
                  <a:rPr lang="en-US" baseline="30000">
                    <a:solidFill>
                      <a:srgbClr val="000000"/>
                    </a:solidFill>
                    <a:latin typeface="Calibri" pitchFamily="34" charset="0"/>
                  </a:rPr>
                  <a:t>3</a:t>
                </a:r>
                <a:endParaRPr lang="en-US">
                  <a:latin typeface="Calibri" pitchFamily="34" charset="0"/>
                </a:endParaRPr>
              </a:p>
            </p:txBody>
          </p:sp>
          <p:sp>
            <p:nvSpPr>
              <p:cNvPr id="9294" name="Rectangle 195"/>
              <p:cNvSpPr>
                <a:spLocks noChangeArrowheads="1"/>
              </p:cNvSpPr>
              <p:nvPr/>
            </p:nvSpPr>
            <p:spPr bwMode="auto">
              <a:xfrm>
                <a:off x="3202" y="292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95" name="Rectangle 196"/>
              <p:cNvSpPr>
                <a:spLocks noChangeArrowheads="1"/>
              </p:cNvSpPr>
              <p:nvPr/>
            </p:nvSpPr>
            <p:spPr bwMode="auto">
              <a:xfrm>
                <a:off x="3335" y="2976"/>
                <a:ext cx="143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8.0 x 10</a:t>
                </a:r>
                <a:r>
                  <a:rPr lang="en-US" baseline="30000">
                    <a:solidFill>
                      <a:srgbClr val="000000"/>
                    </a:solidFill>
                    <a:latin typeface="Calibri" pitchFamily="34" charset="0"/>
                  </a:rPr>
                  <a:t>28</a:t>
                </a:r>
                <a:r>
                  <a:rPr lang="en-US">
                    <a:solidFill>
                      <a:srgbClr val="000000"/>
                    </a:solidFill>
                    <a:latin typeface="Calibri" pitchFamily="34" charset="0"/>
                  </a:rPr>
                  <a:t> sites</a:t>
                </a:r>
                <a:endParaRPr lang="en-US">
                  <a:latin typeface="Calibri" pitchFamily="34" charset="0"/>
                </a:endParaRPr>
              </a:p>
            </p:txBody>
          </p:sp>
          <p:sp>
            <p:nvSpPr>
              <p:cNvPr id="9296" name="Rectangle 197"/>
              <p:cNvSpPr>
                <a:spLocks noChangeArrowheads="1"/>
              </p:cNvSpPr>
              <p:nvPr/>
            </p:nvSpPr>
            <p:spPr bwMode="auto">
              <a:xfrm>
                <a:off x="4234" y="2920"/>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sp>
            <p:nvSpPr>
              <p:cNvPr id="9297" name="Rectangle 198"/>
              <p:cNvSpPr>
                <a:spLocks noChangeArrowheads="1"/>
              </p:cNvSpPr>
              <p:nvPr/>
            </p:nvSpPr>
            <p:spPr bwMode="auto">
              <a:xfrm>
                <a:off x="4466" y="2976"/>
                <a:ext cx="0" cy="230"/>
              </a:xfrm>
              <a:prstGeom prst="rect">
                <a:avLst/>
              </a:prstGeom>
              <a:noFill/>
              <a:ln w="9525">
                <a:noFill/>
                <a:miter lim="800000"/>
                <a:headEnd/>
                <a:tailEnd/>
              </a:ln>
            </p:spPr>
            <p:txBody>
              <a:bodyPr wrap="none" lIns="0" tIns="0" rIns="0" bIns="0">
                <a:spAutoFit/>
              </a:bodyPr>
              <a:lstStyle/>
              <a:p>
                <a:endParaRPr lang="en-US">
                  <a:latin typeface="Calibri" pitchFamily="34" charset="0"/>
                </a:endParaRPr>
              </a:p>
            </p:txBody>
          </p:sp>
        </p:grpSp>
      </p:grpSp>
      <p:grpSp>
        <p:nvGrpSpPr>
          <p:cNvPr id="5" name="Group 222"/>
          <p:cNvGrpSpPr>
            <a:grpSpLocks/>
          </p:cNvGrpSpPr>
          <p:nvPr/>
        </p:nvGrpSpPr>
        <p:grpSpPr bwMode="auto">
          <a:xfrm>
            <a:off x="1812925" y="2882900"/>
            <a:ext cx="5710238" cy="1800225"/>
            <a:chOff x="1142" y="1816"/>
            <a:chExt cx="3597" cy="1134"/>
          </a:xfrm>
        </p:grpSpPr>
        <p:sp>
          <p:nvSpPr>
            <p:cNvPr id="9246" name="Rectangle 201"/>
            <p:cNvSpPr>
              <a:spLocks noChangeArrowheads="1"/>
            </p:cNvSpPr>
            <p:nvPr/>
          </p:nvSpPr>
          <p:spPr bwMode="auto">
            <a:xfrm>
              <a:off x="2824" y="2168"/>
              <a:ext cx="1125"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 2.7 x 10</a:t>
              </a:r>
              <a:r>
                <a:rPr lang="en-US" sz="2800" baseline="30000">
                  <a:solidFill>
                    <a:srgbClr val="000000"/>
                  </a:solidFill>
                  <a:latin typeface="Calibri" pitchFamily="34" charset="0"/>
                </a:rPr>
                <a:t>-4</a:t>
              </a:r>
              <a:endParaRPr lang="en-US">
                <a:latin typeface="Calibri" pitchFamily="34" charset="0"/>
              </a:endParaRPr>
            </a:p>
          </p:txBody>
        </p:sp>
        <p:sp>
          <p:nvSpPr>
            <p:cNvPr id="9247" name="Rectangle 145"/>
            <p:cNvSpPr>
              <a:spLocks noChangeArrowheads="1"/>
            </p:cNvSpPr>
            <p:nvPr/>
          </p:nvSpPr>
          <p:spPr bwMode="auto">
            <a:xfrm>
              <a:off x="2832" y="2720"/>
              <a:ext cx="904" cy="230"/>
            </a:xfrm>
            <a:prstGeom prst="rect">
              <a:avLst/>
            </a:prstGeom>
            <a:noFill/>
            <a:ln w="9525">
              <a:noFill/>
              <a:miter lim="800000"/>
              <a:headEnd/>
              <a:tailEnd/>
            </a:ln>
          </p:spPr>
          <p:txBody>
            <a:bodyPr wrap="none" lIns="0" tIns="0" rIns="0" bIns="0">
              <a:spAutoFit/>
            </a:bodyPr>
            <a:lstStyle/>
            <a:p>
              <a:r>
                <a:rPr lang="en-US">
                  <a:solidFill>
                    <a:srgbClr val="009900"/>
                  </a:solidFill>
                  <a:latin typeface="Calibri" pitchFamily="34" charset="0"/>
                </a:rPr>
                <a:t>8.62 x 10</a:t>
              </a:r>
              <a:r>
                <a:rPr lang="en-US" baseline="30000">
                  <a:solidFill>
                    <a:srgbClr val="009900"/>
                  </a:solidFill>
                  <a:latin typeface="Calibri" pitchFamily="34" charset="0"/>
                </a:rPr>
                <a:t>-5</a:t>
              </a:r>
              <a:endParaRPr lang="en-US">
                <a:latin typeface="Calibri" pitchFamily="34" charset="0"/>
              </a:endParaRPr>
            </a:p>
          </p:txBody>
        </p:sp>
        <p:sp>
          <p:nvSpPr>
            <p:cNvPr id="9248" name="Rectangle 147"/>
            <p:cNvSpPr>
              <a:spLocks noChangeArrowheads="1"/>
            </p:cNvSpPr>
            <p:nvPr/>
          </p:nvSpPr>
          <p:spPr bwMode="auto">
            <a:xfrm>
              <a:off x="3832" y="2720"/>
              <a:ext cx="907" cy="230"/>
            </a:xfrm>
            <a:prstGeom prst="rect">
              <a:avLst/>
            </a:prstGeom>
            <a:noFill/>
            <a:ln w="9525">
              <a:noFill/>
              <a:miter lim="800000"/>
              <a:headEnd/>
              <a:tailEnd/>
            </a:ln>
          </p:spPr>
          <p:txBody>
            <a:bodyPr wrap="none" lIns="0" tIns="0" rIns="0" bIns="0">
              <a:spAutoFit/>
            </a:bodyPr>
            <a:lstStyle/>
            <a:p>
              <a:r>
                <a:rPr lang="en-US" dirty="0">
                  <a:solidFill>
                    <a:srgbClr val="009900"/>
                  </a:solidFill>
                  <a:latin typeface="Calibri" pitchFamily="34" charset="0"/>
                </a:rPr>
                <a:t>eV/atom-K</a:t>
              </a:r>
              <a:endParaRPr lang="en-US" dirty="0">
                <a:latin typeface="Calibri" pitchFamily="34" charset="0"/>
              </a:endParaRPr>
            </a:p>
          </p:txBody>
        </p:sp>
        <p:grpSp>
          <p:nvGrpSpPr>
            <p:cNvPr id="9249" name="Group 150"/>
            <p:cNvGrpSpPr>
              <a:grpSpLocks/>
            </p:cNvGrpSpPr>
            <p:nvPr/>
          </p:nvGrpSpPr>
          <p:grpSpPr bwMode="auto">
            <a:xfrm>
              <a:off x="2488" y="1920"/>
              <a:ext cx="240" cy="112"/>
              <a:chOff x="2488" y="1920"/>
              <a:chExt cx="240" cy="112"/>
            </a:xfrm>
          </p:grpSpPr>
          <p:sp>
            <p:nvSpPr>
              <p:cNvPr id="9277" name="Freeform 148"/>
              <p:cNvSpPr>
                <a:spLocks/>
              </p:cNvSpPr>
              <p:nvPr/>
            </p:nvSpPr>
            <p:spPr bwMode="auto">
              <a:xfrm>
                <a:off x="2488" y="1952"/>
                <a:ext cx="112" cy="80"/>
              </a:xfrm>
              <a:custGeom>
                <a:avLst/>
                <a:gdLst>
                  <a:gd name="T0" fmla="*/ 0 w 112"/>
                  <a:gd name="T1" fmla="*/ 80 h 80"/>
                  <a:gd name="T2" fmla="*/ 80 w 112"/>
                  <a:gd name="T3" fmla="*/ 0 h 80"/>
                  <a:gd name="T4" fmla="*/ 96 w 112"/>
                  <a:gd name="T5" fmla="*/ 40 h 80"/>
                  <a:gd name="T6" fmla="*/ 112 w 112"/>
                  <a:gd name="T7" fmla="*/ 72 h 80"/>
                  <a:gd name="T8" fmla="*/ 0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0" y="80"/>
                    </a:moveTo>
                    <a:lnTo>
                      <a:pt x="80" y="0"/>
                    </a:lnTo>
                    <a:lnTo>
                      <a:pt x="96" y="40"/>
                    </a:lnTo>
                    <a:lnTo>
                      <a:pt x="112" y="72"/>
                    </a:lnTo>
                    <a:lnTo>
                      <a:pt x="0" y="80"/>
                    </a:lnTo>
                    <a:close/>
                  </a:path>
                </a:pathLst>
              </a:custGeom>
              <a:solidFill>
                <a:srgbClr val="990000"/>
              </a:solidFill>
              <a:ln w="12700">
                <a:solidFill>
                  <a:srgbClr val="990000"/>
                </a:solidFill>
                <a:round/>
                <a:headEnd/>
                <a:tailEnd/>
              </a:ln>
            </p:spPr>
            <p:txBody>
              <a:bodyPr/>
              <a:lstStyle/>
              <a:p>
                <a:endParaRPr lang="en-US"/>
              </a:p>
            </p:txBody>
          </p:sp>
          <p:sp>
            <p:nvSpPr>
              <p:cNvPr id="9278" name="Line 149"/>
              <p:cNvSpPr>
                <a:spLocks noChangeShapeType="1"/>
              </p:cNvSpPr>
              <p:nvPr/>
            </p:nvSpPr>
            <p:spPr bwMode="auto">
              <a:xfrm flipV="1">
                <a:off x="2584" y="1920"/>
                <a:ext cx="144" cy="72"/>
              </a:xfrm>
              <a:prstGeom prst="line">
                <a:avLst/>
              </a:prstGeom>
              <a:noFill/>
              <a:ln w="12700">
                <a:solidFill>
                  <a:srgbClr val="990000"/>
                </a:solidFill>
                <a:round/>
                <a:headEnd/>
                <a:tailEnd/>
              </a:ln>
            </p:spPr>
            <p:txBody>
              <a:bodyPr/>
              <a:lstStyle/>
              <a:p>
                <a:endParaRPr lang="en-US"/>
              </a:p>
            </p:txBody>
          </p:sp>
        </p:grpSp>
        <p:grpSp>
          <p:nvGrpSpPr>
            <p:cNvPr id="9250" name="Group 153"/>
            <p:cNvGrpSpPr>
              <a:grpSpLocks/>
            </p:cNvGrpSpPr>
            <p:nvPr/>
          </p:nvGrpSpPr>
          <p:grpSpPr bwMode="auto">
            <a:xfrm>
              <a:off x="2544" y="2480"/>
              <a:ext cx="240" cy="136"/>
              <a:chOff x="2544" y="2480"/>
              <a:chExt cx="240" cy="136"/>
            </a:xfrm>
          </p:grpSpPr>
          <p:sp>
            <p:nvSpPr>
              <p:cNvPr id="9275" name="Freeform 151"/>
              <p:cNvSpPr>
                <a:spLocks/>
              </p:cNvSpPr>
              <p:nvPr/>
            </p:nvSpPr>
            <p:spPr bwMode="auto">
              <a:xfrm>
                <a:off x="2544" y="2480"/>
                <a:ext cx="112" cy="88"/>
              </a:xfrm>
              <a:custGeom>
                <a:avLst/>
                <a:gdLst>
                  <a:gd name="T0" fmla="*/ 0 w 112"/>
                  <a:gd name="T1" fmla="*/ 0 h 88"/>
                  <a:gd name="T2" fmla="*/ 112 w 112"/>
                  <a:gd name="T3" fmla="*/ 16 h 88"/>
                  <a:gd name="T4" fmla="*/ 88 w 112"/>
                  <a:gd name="T5" fmla="*/ 48 h 88"/>
                  <a:gd name="T6" fmla="*/ 72 w 112"/>
                  <a:gd name="T7" fmla="*/ 88 h 88"/>
                  <a:gd name="T8" fmla="*/ 0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0" y="0"/>
                    </a:moveTo>
                    <a:lnTo>
                      <a:pt x="112" y="16"/>
                    </a:lnTo>
                    <a:lnTo>
                      <a:pt x="88" y="48"/>
                    </a:lnTo>
                    <a:lnTo>
                      <a:pt x="72" y="88"/>
                    </a:lnTo>
                    <a:lnTo>
                      <a:pt x="0" y="0"/>
                    </a:lnTo>
                    <a:close/>
                  </a:path>
                </a:pathLst>
              </a:custGeom>
              <a:solidFill>
                <a:srgbClr val="CCCC00"/>
              </a:solidFill>
              <a:ln w="12700">
                <a:solidFill>
                  <a:srgbClr val="CCCC00"/>
                </a:solidFill>
                <a:round/>
                <a:headEnd/>
                <a:tailEnd/>
              </a:ln>
            </p:spPr>
            <p:txBody>
              <a:bodyPr/>
              <a:lstStyle/>
              <a:p>
                <a:endParaRPr lang="en-US"/>
              </a:p>
            </p:txBody>
          </p:sp>
          <p:sp>
            <p:nvSpPr>
              <p:cNvPr id="9276" name="Line 152"/>
              <p:cNvSpPr>
                <a:spLocks noChangeShapeType="1"/>
              </p:cNvSpPr>
              <p:nvPr/>
            </p:nvSpPr>
            <p:spPr bwMode="auto">
              <a:xfrm>
                <a:off x="2632" y="2528"/>
                <a:ext cx="152" cy="88"/>
              </a:xfrm>
              <a:prstGeom prst="line">
                <a:avLst/>
              </a:prstGeom>
              <a:noFill/>
              <a:ln w="12700">
                <a:solidFill>
                  <a:srgbClr val="CCCC00"/>
                </a:solidFill>
                <a:round/>
                <a:headEnd/>
                <a:tailEnd/>
              </a:ln>
            </p:spPr>
            <p:txBody>
              <a:bodyPr/>
              <a:lstStyle/>
              <a:p>
                <a:endParaRPr lang="en-US"/>
              </a:p>
            </p:txBody>
          </p:sp>
        </p:grpSp>
        <p:grpSp>
          <p:nvGrpSpPr>
            <p:cNvPr id="9251" name="Group 156"/>
            <p:cNvGrpSpPr>
              <a:grpSpLocks/>
            </p:cNvGrpSpPr>
            <p:nvPr/>
          </p:nvGrpSpPr>
          <p:grpSpPr bwMode="auto">
            <a:xfrm>
              <a:off x="2376" y="2536"/>
              <a:ext cx="432" cy="312"/>
              <a:chOff x="2376" y="2536"/>
              <a:chExt cx="432" cy="312"/>
            </a:xfrm>
          </p:grpSpPr>
          <p:sp>
            <p:nvSpPr>
              <p:cNvPr id="9273" name="Freeform 154"/>
              <p:cNvSpPr>
                <a:spLocks/>
              </p:cNvSpPr>
              <p:nvPr/>
            </p:nvSpPr>
            <p:spPr bwMode="auto">
              <a:xfrm>
                <a:off x="2376" y="2536"/>
                <a:ext cx="104" cy="96"/>
              </a:xfrm>
              <a:custGeom>
                <a:avLst/>
                <a:gdLst>
                  <a:gd name="T0" fmla="*/ 0 w 104"/>
                  <a:gd name="T1" fmla="*/ 0 h 96"/>
                  <a:gd name="T2" fmla="*/ 104 w 104"/>
                  <a:gd name="T3" fmla="*/ 24 h 96"/>
                  <a:gd name="T4" fmla="*/ 88 w 104"/>
                  <a:gd name="T5" fmla="*/ 64 h 96"/>
                  <a:gd name="T6" fmla="*/ 64 w 104"/>
                  <a:gd name="T7" fmla="*/ 96 h 96"/>
                  <a:gd name="T8" fmla="*/ 0 w 104"/>
                  <a:gd name="T9" fmla="*/ 0 h 96"/>
                  <a:gd name="T10" fmla="*/ 0 60000 65536"/>
                  <a:gd name="T11" fmla="*/ 0 60000 65536"/>
                  <a:gd name="T12" fmla="*/ 0 60000 65536"/>
                  <a:gd name="T13" fmla="*/ 0 60000 65536"/>
                  <a:gd name="T14" fmla="*/ 0 60000 65536"/>
                  <a:gd name="T15" fmla="*/ 0 w 104"/>
                  <a:gd name="T16" fmla="*/ 0 h 96"/>
                  <a:gd name="T17" fmla="*/ 104 w 104"/>
                  <a:gd name="T18" fmla="*/ 96 h 96"/>
                </a:gdLst>
                <a:ahLst/>
                <a:cxnLst>
                  <a:cxn ang="T10">
                    <a:pos x="T0" y="T1"/>
                  </a:cxn>
                  <a:cxn ang="T11">
                    <a:pos x="T2" y="T3"/>
                  </a:cxn>
                  <a:cxn ang="T12">
                    <a:pos x="T4" y="T5"/>
                  </a:cxn>
                  <a:cxn ang="T13">
                    <a:pos x="T6" y="T7"/>
                  </a:cxn>
                  <a:cxn ang="T14">
                    <a:pos x="T8" y="T9"/>
                  </a:cxn>
                </a:cxnLst>
                <a:rect l="T15" t="T16" r="T17" b="T18"/>
                <a:pathLst>
                  <a:path w="104" h="96">
                    <a:moveTo>
                      <a:pt x="0" y="0"/>
                    </a:moveTo>
                    <a:lnTo>
                      <a:pt x="104" y="24"/>
                    </a:lnTo>
                    <a:lnTo>
                      <a:pt x="88" y="64"/>
                    </a:lnTo>
                    <a:lnTo>
                      <a:pt x="64" y="96"/>
                    </a:lnTo>
                    <a:lnTo>
                      <a:pt x="0" y="0"/>
                    </a:lnTo>
                    <a:close/>
                  </a:path>
                </a:pathLst>
              </a:custGeom>
              <a:solidFill>
                <a:srgbClr val="009900"/>
              </a:solidFill>
              <a:ln w="12700">
                <a:solidFill>
                  <a:srgbClr val="009900"/>
                </a:solidFill>
                <a:round/>
                <a:headEnd/>
                <a:tailEnd/>
              </a:ln>
            </p:spPr>
            <p:txBody>
              <a:bodyPr/>
              <a:lstStyle/>
              <a:p>
                <a:endParaRPr lang="en-US"/>
              </a:p>
            </p:txBody>
          </p:sp>
          <p:sp>
            <p:nvSpPr>
              <p:cNvPr id="9274" name="Line 155"/>
              <p:cNvSpPr>
                <a:spLocks noChangeShapeType="1"/>
              </p:cNvSpPr>
              <p:nvPr/>
            </p:nvSpPr>
            <p:spPr bwMode="auto">
              <a:xfrm>
                <a:off x="2464" y="2600"/>
                <a:ext cx="344" cy="248"/>
              </a:xfrm>
              <a:prstGeom prst="line">
                <a:avLst/>
              </a:prstGeom>
              <a:noFill/>
              <a:ln w="12700">
                <a:solidFill>
                  <a:srgbClr val="009900"/>
                </a:solidFill>
                <a:round/>
                <a:headEnd/>
                <a:tailEnd/>
              </a:ln>
            </p:spPr>
            <p:txBody>
              <a:bodyPr/>
              <a:lstStyle/>
              <a:p>
                <a:endParaRPr lang="en-US"/>
              </a:p>
            </p:txBody>
          </p:sp>
        </p:grpSp>
        <p:sp>
          <p:nvSpPr>
            <p:cNvPr id="9252" name="Rectangle 157"/>
            <p:cNvSpPr>
              <a:spLocks noChangeArrowheads="1"/>
            </p:cNvSpPr>
            <p:nvPr/>
          </p:nvSpPr>
          <p:spPr bwMode="auto">
            <a:xfrm>
              <a:off x="2776" y="1816"/>
              <a:ext cx="1035" cy="230"/>
            </a:xfrm>
            <a:prstGeom prst="rect">
              <a:avLst/>
            </a:prstGeom>
            <a:noFill/>
            <a:ln w="9525">
              <a:noFill/>
              <a:miter lim="800000"/>
              <a:headEnd/>
              <a:tailEnd/>
            </a:ln>
          </p:spPr>
          <p:txBody>
            <a:bodyPr wrap="none" lIns="0" tIns="0" rIns="0" bIns="0">
              <a:spAutoFit/>
            </a:bodyPr>
            <a:lstStyle/>
            <a:p>
              <a:r>
                <a:rPr lang="en-US">
                  <a:solidFill>
                    <a:srgbClr val="990000"/>
                  </a:solidFill>
                  <a:latin typeface="Calibri" pitchFamily="34" charset="0"/>
                </a:rPr>
                <a:t>0.9 eV/atom</a:t>
              </a:r>
              <a:endParaRPr lang="en-US">
                <a:latin typeface="Calibri" pitchFamily="34" charset="0"/>
              </a:endParaRPr>
            </a:p>
          </p:txBody>
        </p:sp>
        <p:sp>
          <p:nvSpPr>
            <p:cNvPr id="9253" name="Rectangle 158"/>
            <p:cNvSpPr>
              <a:spLocks noChangeArrowheads="1"/>
            </p:cNvSpPr>
            <p:nvPr/>
          </p:nvSpPr>
          <p:spPr bwMode="auto">
            <a:xfrm>
              <a:off x="2800" y="2488"/>
              <a:ext cx="609" cy="230"/>
            </a:xfrm>
            <a:prstGeom prst="rect">
              <a:avLst/>
            </a:prstGeom>
            <a:noFill/>
            <a:ln w="9525">
              <a:noFill/>
              <a:miter lim="800000"/>
              <a:headEnd/>
              <a:tailEnd/>
            </a:ln>
          </p:spPr>
          <p:txBody>
            <a:bodyPr wrap="none" lIns="0" tIns="0" rIns="0" bIns="0">
              <a:spAutoFit/>
            </a:bodyPr>
            <a:lstStyle/>
            <a:p>
              <a:r>
                <a:rPr lang="en-US">
                  <a:solidFill>
                    <a:srgbClr val="CCCC00"/>
                  </a:solidFill>
                  <a:latin typeface="Calibri" pitchFamily="34" charset="0"/>
                </a:rPr>
                <a:t>1273 K</a:t>
              </a:r>
              <a:endParaRPr lang="en-US">
                <a:latin typeface="Calibri" pitchFamily="34" charset="0"/>
              </a:endParaRPr>
            </a:p>
          </p:txBody>
        </p:sp>
        <p:sp>
          <p:nvSpPr>
            <p:cNvPr id="9254" name="Line 159"/>
            <p:cNvSpPr>
              <a:spLocks noChangeShapeType="1"/>
            </p:cNvSpPr>
            <p:nvPr/>
          </p:nvSpPr>
          <p:spPr bwMode="auto">
            <a:xfrm>
              <a:off x="1142" y="2308"/>
              <a:ext cx="304" cy="1"/>
            </a:xfrm>
            <a:prstGeom prst="line">
              <a:avLst/>
            </a:prstGeom>
            <a:noFill/>
            <a:ln w="12700">
              <a:solidFill>
                <a:srgbClr val="000000"/>
              </a:solidFill>
              <a:round/>
              <a:headEnd/>
              <a:tailEnd/>
            </a:ln>
          </p:spPr>
          <p:txBody>
            <a:bodyPr/>
            <a:lstStyle/>
            <a:p>
              <a:endParaRPr lang="en-US"/>
            </a:p>
          </p:txBody>
        </p:sp>
        <p:sp>
          <p:nvSpPr>
            <p:cNvPr id="9255" name="Line 160"/>
            <p:cNvSpPr>
              <a:spLocks noChangeShapeType="1"/>
            </p:cNvSpPr>
            <p:nvPr/>
          </p:nvSpPr>
          <p:spPr bwMode="auto">
            <a:xfrm>
              <a:off x="2208" y="2288"/>
              <a:ext cx="472" cy="1"/>
            </a:xfrm>
            <a:prstGeom prst="line">
              <a:avLst/>
            </a:prstGeom>
            <a:noFill/>
            <a:ln w="12700">
              <a:solidFill>
                <a:srgbClr val="000000"/>
              </a:solidFill>
              <a:round/>
              <a:headEnd/>
              <a:tailEnd/>
            </a:ln>
          </p:spPr>
          <p:txBody>
            <a:bodyPr/>
            <a:lstStyle/>
            <a:p>
              <a:endParaRPr lang="en-US"/>
            </a:p>
          </p:txBody>
        </p:sp>
        <p:sp>
          <p:nvSpPr>
            <p:cNvPr id="9256" name="Rectangle 161"/>
            <p:cNvSpPr>
              <a:spLocks noChangeArrowheads="1"/>
            </p:cNvSpPr>
            <p:nvPr/>
          </p:nvSpPr>
          <p:spPr bwMode="auto">
            <a:xfrm>
              <a:off x="2096" y="2064"/>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Calibri" pitchFamily="34" charset="0"/>
              </a:endParaRPr>
            </a:p>
          </p:txBody>
        </p:sp>
        <p:sp>
          <p:nvSpPr>
            <p:cNvPr id="9257" name="Rectangle 163"/>
            <p:cNvSpPr>
              <a:spLocks noChangeArrowheads="1"/>
            </p:cNvSpPr>
            <p:nvPr/>
          </p:nvSpPr>
          <p:spPr bwMode="auto">
            <a:xfrm>
              <a:off x="1144" y="2008"/>
              <a:ext cx="162" cy="269"/>
            </a:xfrm>
            <a:prstGeom prst="rect">
              <a:avLst/>
            </a:prstGeom>
            <a:noFill/>
            <a:ln w="9525">
              <a:noFill/>
              <a:miter lim="800000"/>
              <a:headEnd/>
              <a:tailEnd/>
            </a:ln>
          </p:spPr>
          <p:txBody>
            <a:bodyPr wrap="none" lIns="0" tIns="0" rIns="0" bIns="0">
              <a:spAutoFit/>
            </a:bodyPr>
            <a:lstStyle/>
            <a:p>
              <a:r>
                <a:rPr lang="en-US" sz="2800" i="1">
                  <a:solidFill>
                    <a:srgbClr val="003399"/>
                  </a:solidFill>
                  <a:latin typeface="Calibri" pitchFamily="34" charset="0"/>
                </a:rPr>
                <a:t>N</a:t>
              </a:r>
              <a:endParaRPr lang="en-US" i="1">
                <a:latin typeface="Calibri" pitchFamily="34" charset="0"/>
              </a:endParaRPr>
            </a:p>
          </p:txBody>
        </p:sp>
        <p:sp>
          <p:nvSpPr>
            <p:cNvPr id="9258" name="Rectangle 164"/>
            <p:cNvSpPr>
              <a:spLocks noChangeArrowheads="1"/>
            </p:cNvSpPr>
            <p:nvPr/>
          </p:nvSpPr>
          <p:spPr bwMode="auto">
            <a:xfrm>
              <a:off x="1304" y="2088"/>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9259" name="Rectangle 165"/>
            <p:cNvSpPr>
              <a:spLocks noChangeArrowheads="1"/>
            </p:cNvSpPr>
            <p:nvPr/>
          </p:nvSpPr>
          <p:spPr bwMode="auto">
            <a:xfrm>
              <a:off x="1224" y="2328"/>
              <a:ext cx="162" cy="269"/>
            </a:xfrm>
            <a:prstGeom prst="rect">
              <a:avLst/>
            </a:prstGeom>
            <a:noFill/>
            <a:ln w="9525">
              <a:noFill/>
              <a:miter lim="800000"/>
              <a:headEnd/>
              <a:tailEnd/>
            </a:ln>
          </p:spPr>
          <p:txBody>
            <a:bodyPr wrap="none" lIns="0" tIns="0" rIns="0" bIns="0">
              <a:spAutoFit/>
            </a:bodyPr>
            <a:lstStyle/>
            <a:p>
              <a:r>
                <a:rPr lang="en-US" sz="2800" i="1">
                  <a:solidFill>
                    <a:srgbClr val="000000"/>
                  </a:solidFill>
                  <a:latin typeface="Calibri" pitchFamily="34" charset="0"/>
                </a:rPr>
                <a:t>N</a:t>
              </a:r>
              <a:endParaRPr lang="en-US" i="1">
                <a:latin typeface="Calibri" pitchFamily="34" charset="0"/>
              </a:endParaRPr>
            </a:p>
          </p:txBody>
        </p:sp>
        <p:sp>
          <p:nvSpPr>
            <p:cNvPr id="9260" name="Rectangle 166"/>
            <p:cNvSpPr>
              <a:spLocks noChangeArrowheads="1"/>
            </p:cNvSpPr>
            <p:nvPr/>
          </p:nvSpPr>
          <p:spPr bwMode="auto">
            <a:xfrm>
              <a:off x="1520" y="2112"/>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Calibri" pitchFamily="34" charset="0"/>
              </a:endParaRPr>
            </a:p>
          </p:txBody>
        </p:sp>
        <p:sp>
          <p:nvSpPr>
            <p:cNvPr id="9261" name="Rectangle 167"/>
            <p:cNvSpPr>
              <a:spLocks noChangeArrowheads="1"/>
            </p:cNvSpPr>
            <p:nvPr/>
          </p:nvSpPr>
          <p:spPr bwMode="auto">
            <a:xfrm>
              <a:off x="1696" y="2152"/>
              <a:ext cx="361"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Calibri" pitchFamily="34" charset="0"/>
                </a:rPr>
                <a:t>exp</a:t>
              </a:r>
              <a:endParaRPr lang="en-US">
                <a:latin typeface="Calibri" pitchFamily="34" charset="0"/>
              </a:endParaRPr>
            </a:p>
          </p:txBody>
        </p:sp>
        <p:sp>
          <p:nvSpPr>
            <p:cNvPr id="9262" name="Rectangle 168"/>
            <p:cNvSpPr>
              <a:spLocks noChangeArrowheads="1"/>
            </p:cNvSpPr>
            <p:nvPr/>
          </p:nvSpPr>
          <p:spPr bwMode="auto">
            <a:xfrm>
              <a:off x="2216" y="2000"/>
              <a:ext cx="123"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a:t>
              </a:r>
              <a:endParaRPr lang="en-US">
                <a:latin typeface="Calibri" pitchFamily="34" charset="0"/>
              </a:endParaRPr>
            </a:p>
          </p:txBody>
        </p:sp>
        <p:sp>
          <p:nvSpPr>
            <p:cNvPr id="9263" name="Rectangle 169"/>
            <p:cNvSpPr>
              <a:spLocks noChangeArrowheads="1"/>
            </p:cNvSpPr>
            <p:nvPr/>
          </p:nvSpPr>
          <p:spPr bwMode="auto">
            <a:xfrm>
              <a:off x="2344" y="2008"/>
              <a:ext cx="174" cy="269"/>
            </a:xfrm>
            <a:prstGeom prst="rect">
              <a:avLst/>
            </a:prstGeom>
            <a:noFill/>
            <a:ln w="9525">
              <a:noFill/>
              <a:miter lim="800000"/>
              <a:headEnd/>
              <a:tailEnd/>
            </a:ln>
          </p:spPr>
          <p:txBody>
            <a:bodyPr wrap="none" lIns="0" tIns="0" rIns="0" bIns="0">
              <a:spAutoFit/>
            </a:bodyPr>
            <a:lstStyle/>
            <a:p>
              <a:r>
                <a:rPr lang="en-US" sz="2800" i="1">
                  <a:solidFill>
                    <a:srgbClr val="990000"/>
                  </a:solidFill>
                  <a:latin typeface="Calibri" pitchFamily="34" charset="0"/>
                </a:rPr>
                <a:t>Q</a:t>
              </a:r>
              <a:endParaRPr lang="en-US" i="1">
                <a:latin typeface="Calibri" pitchFamily="34" charset="0"/>
              </a:endParaRPr>
            </a:p>
          </p:txBody>
        </p:sp>
        <p:sp>
          <p:nvSpPr>
            <p:cNvPr id="9264" name="Rectangle 170"/>
            <p:cNvSpPr>
              <a:spLocks noChangeArrowheads="1"/>
            </p:cNvSpPr>
            <p:nvPr/>
          </p:nvSpPr>
          <p:spPr bwMode="auto">
            <a:xfrm>
              <a:off x="2528" y="2088"/>
              <a:ext cx="96" cy="230"/>
            </a:xfrm>
            <a:prstGeom prst="rect">
              <a:avLst/>
            </a:prstGeom>
            <a:noFill/>
            <a:ln w="9525">
              <a:noFill/>
              <a:miter lim="800000"/>
              <a:headEnd/>
              <a:tailEnd/>
            </a:ln>
          </p:spPr>
          <p:txBody>
            <a:bodyPr wrap="none" lIns="0" tIns="0" rIns="0" bIns="0">
              <a:spAutoFit/>
            </a:bodyPr>
            <a:lstStyle/>
            <a:p>
              <a:r>
                <a:rPr lang="en-US" i="1">
                  <a:solidFill>
                    <a:srgbClr val="990000"/>
                  </a:solidFill>
                  <a:latin typeface="Calibri" pitchFamily="34" charset="0"/>
                </a:rPr>
                <a:t>v</a:t>
              </a:r>
              <a:endParaRPr lang="en-US" i="1">
                <a:latin typeface="Calibri" pitchFamily="34" charset="0"/>
              </a:endParaRPr>
            </a:p>
          </p:txBody>
        </p:sp>
        <p:sp>
          <p:nvSpPr>
            <p:cNvPr id="9265" name="Rectangle 171"/>
            <p:cNvSpPr>
              <a:spLocks noChangeArrowheads="1"/>
            </p:cNvSpPr>
            <p:nvPr/>
          </p:nvSpPr>
          <p:spPr bwMode="auto">
            <a:xfrm>
              <a:off x="2304" y="2328"/>
              <a:ext cx="112" cy="269"/>
            </a:xfrm>
            <a:prstGeom prst="rect">
              <a:avLst/>
            </a:prstGeom>
            <a:noFill/>
            <a:ln w="9525">
              <a:noFill/>
              <a:miter lim="800000"/>
              <a:headEnd/>
              <a:tailEnd/>
            </a:ln>
          </p:spPr>
          <p:txBody>
            <a:bodyPr wrap="none" lIns="0" tIns="0" rIns="0" bIns="0">
              <a:spAutoFit/>
            </a:bodyPr>
            <a:lstStyle/>
            <a:p>
              <a:r>
                <a:rPr lang="en-US" sz="2800" i="1">
                  <a:solidFill>
                    <a:srgbClr val="009900"/>
                  </a:solidFill>
                  <a:latin typeface="Calibri" pitchFamily="34" charset="0"/>
                </a:rPr>
                <a:t>k</a:t>
              </a:r>
              <a:endParaRPr lang="en-US" i="1">
                <a:latin typeface="Calibri" pitchFamily="34" charset="0"/>
              </a:endParaRPr>
            </a:p>
          </p:txBody>
        </p:sp>
        <p:sp>
          <p:nvSpPr>
            <p:cNvPr id="9266" name="Rectangle 172"/>
            <p:cNvSpPr>
              <a:spLocks noChangeArrowheads="1"/>
            </p:cNvSpPr>
            <p:nvPr/>
          </p:nvSpPr>
          <p:spPr bwMode="auto">
            <a:xfrm>
              <a:off x="2432" y="2328"/>
              <a:ext cx="137" cy="269"/>
            </a:xfrm>
            <a:prstGeom prst="rect">
              <a:avLst/>
            </a:prstGeom>
            <a:noFill/>
            <a:ln w="9525">
              <a:noFill/>
              <a:miter lim="800000"/>
              <a:headEnd/>
              <a:tailEnd/>
            </a:ln>
          </p:spPr>
          <p:txBody>
            <a:bodyPr wrap="none" lIns="0" tIns="0" rIns="0" bIns="0">
              <a:spAutoFit/>
            </a:bodyPr>
            <a:lstStyle/>
            <a:p>
              <a:r>
                <a:rPr lang="en-US" sz="2800" i="1">
                  <a:solidFill>
                    <a:srgbClr val="CCCC00"/>
                  </a:solidFill>
                  <a:latin typeface="Calibri" pitchFamily="34" charset="0"/>
                </a:rPr>
                <a:t>T</a:t>
              </a:r>
              <a:endParaRPr lang="en-US" i="1">
                <a:latin typeface="Calibri" pitchFamily="34" charset="0"/>
              </a:endParaRPr>
            </a:p>
          </p:txBody>
        </p:sp>
        <p:sp>
          <p:nvSpPr>
            <p:cNvPr id="9267" name="Rectangle 173"/>
            <p:cNvSpPr>
              <a:spLocks noChangeArrowheads="1"/>
            </p:cNvSpPr>
            <p:nvPr/>
          </p:nvSpPr>
          <p:spPr bwMode="auto">
            <a:xfrm>
              <a:off x="2096" y="1920"/>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æ </a:t>
              </a:r>
              <a:endParaRPr lang="en-US">
                <a:latin typeface="Calibri" pitchFamily="34" charset="0"/>
              </a:endParaRPr>
            </a:p>
          </p:txBody>
        </p:sp>
        <p:sp>
          <p:nvSpPr>
            <p:cNvPr id="9268" name="Rectangle 174"/>
            <p:cNvSpPr>
              <a:spLocks noChangeArrowheads="1"/>
            </p:cNvSpPr>
            <p:nvPr/>
          </p:nvSpPr>
          <p:spPr bwMode="auto">
            <a:xfrm>
              <a:off x="2096" y="2272"/>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è </a:t>
              </a:r>
              <a:endParaRPr lang="en-US">
                <a:latin typeface="Calibri" pitchFamily="34" charset="0"/>
              </a:endParaRPr>
            </a:p>
          </p:txBody>
        </p:sp>
        <p:sp>
          <p:nvSpPr>
            <p:cNvPr id="9269" name="Rectangle 175"/>
            <p:cNvSpPr>
              <a:spLocks noChangeArrowheads="1"/>
            </p:cNvSpPr>
            <p:nvPr/>
          </p:nvSpPr>
          <p:spPr bwMode="auto">
            <a:xfrm>
              <a:off x="2096" y="2144"/>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ç </a:t>
              </a:r>
              <a:endParaRPr lang="en-US">
                <a:latin typeface="Calibri" pitchFamily="34" charset="0"/>
              </a:endParaRPr>
            </a:p>
          </p:txBody>
        </p:sp>
        <p:sp>
          <p:nvSpPr>
            <p:cNvPr id="9270" name="Rectangle 176"/>
            <p:cNvSpPr>
              <a:spLocks noChangeArrowheads="1"/>
            </p:cNvSpPr>
            <p:nvPr/>
          </p:nvSpPr>
          <p:spPr bwMode="auto">
            <a:xfrm>
              <a:off x="2696" y="1920"/>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ö </a:t>
              </a:r>
              <a:endParaRPr lang="en-US">
                <a:latin typeface="Calibri" pitchFamily="34" charset="0"/>
              </a:endParaRPr>
            </a:p>
          </p:txBody>
        </p:sp>
        <p:sp>
          <p:nvSpPr>
            <p:cNvPr id="9271" name="Rectangle 177"/>
            <p:cNvSpPr>
              <a:spLocks noChangeArrowheads="1"/>
            </p:cNvSpPr>
            <p:nvPr/>
          </p:nvSpPr>
          <p:spPr bwMode="auto">
            <a:xfrm>
              <a:off x="2696" y="2272"/>
              <a:ext cx="142" cy="269"/>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rPr>
                <a:t>ø </a:t>
              </a:r>
              <a:endParaRPr lang="en-US">
                <a:latin typeface="Calibri" pitchFamily="34" charset="0"/>
              </a:endParaRPr>
            </a:p>
          </p:txBody>
        </p:sp>
        <p:sp>
          <p:nvSpPr>
            <p:cNvPr id="9272" name="Rectangle 178"/>
            <p:cNvSpPr>
              <a:spLocks noChangeArrowheads="1"/>
            </p:cNvSpPr>
            <p:nvPr/>
          </p:nvSpPr>
          <p:spPr bwMode="auto">
            <a:xfrm>
              <a:off x="2696" y="2144"/>
              <a:ext cx="143" cy="271"/>
            </a:xfrm>
            <a:prstGeom prst="rect">
              <a:avLst/>
            </a:prstGeom>
            <a:noFill/>
            <a:ln w="9525">
              <a:noFill/>
              <a:miter lim="800000"/>
              <a:headEnd/>
              <a:tailEnd/>
            </a:ln>
          </p:spPr>
          <p:txBody>
            <a:bodyPr wrap="none" lIns="0" tIns="0" rIns="0" bIns="0">
              <a:spAutoFit/>
            </a:bodyPr>
            <a:lstStyle/>
            <a:p>
              <a:r>
                <a:rPr lang="en-US" sz="2800">
                  <a:solidFill>
                    <a:srgbClr val="000000"/>
                  </a:solidFill>
                  <a:latin typeface="Symbol" pitchFamily="18" charset="2"/>
                  <a:sym typeface="Symbol" pitchFamily="18" charset="2"/>
                </a:rPr>
                <a:t></a:t>
              </a:r>
              <a:r>
                <a:rPr lang="en-US" sz="2800">
                  <a:solidFill>
                    <a:srgbClr val="000000"/>
                  </a:solidFill>
                  <a:latin typeface="Symbol" pitchFamily="18" charset="2"/>
                </a:rPr>
                <a:t> </a:t>
              </a:r>
              <a:endParaRPr lang="en-US">
                <a:latin typeface="Calibri" pitchFamily="34" charset="0"/>
              </a:endParaRPr>
            </a:p>
          </p:txBody>
        </p:sp>
      </p:grpSp>
      <p:sp>
        <p:nvSpPr>
          <p:cNvPr id="9239" name="Rectangle 209"/>
          <p:cNvSpPr>
            <a:spLocks noChangeArrowheads="1"/>
          </p:cNvSpPr>
          <p:nvPr/>
        </p:nvSpPr>
        <p:spPr bwMode="auto">
          <a:xfrm>
            <a:off x="1284288" y="5976938"/>
            <a:ext cx="84137" cy="365125"/>
          </a:xfrm>
          <a:prstGeom prst="rect">
            <a:avLst/>
          </a:prstGeom>
          <a:noFill/>
          <a:ln w="9525">
            <a:noFill/>
            <a:miter lim="800000"/>
            <a:headEnd/>
            <a:tailEnd/>
          </a:ln>
        </p:spPr>
        <p:txBody>
          <a:bodyPr wrap="none" lIns="0" tIns="0" rIns="0" bIns="0">
            <a:spAutoFit/>
          </a:bodyPr>
          <a:lstStyle/>
          <a:p>
            <a:r>
              <a:rPr lang="en-US">
                <a:solidFill>
                  <a:srgbClr val="003399"/>
                </a:solidFill>
                <a:latin typeface="Calibri" pitchFamily="34" charset="0"/>
              </a:rPr>
              <a:t> </a:t>
            </a:r>
            <a:endParaRPr lang="en-US">
              <a:latin typeface="Calibri" pitchFamily="34" charset="0"/>
            </a:endParaRPr>
          </a:p>
        </p:txBody>
      </p:sp>
      <p:grpSp>
        <p:nvGrpSpPr>
          <p:cNvPr id="9" name="Group 219"/>
          <p:cNvGrpSpPr>
            <a:grpSpLocks/>
          </p:cNvGrpSpPr>
          <p:nvPr/>
        </p:nvGrpSpPr>
        <p:grpSpPr bwMode="auto">
          <a:xfrm>
            <a:off x="547688" y="5510213"/>
            <a:ext cx="7934325" cy="895350"/>
            <a:chOff x="345" y="3471"/>
            <a:chExt cx="4998" cy="564"/>
          </a:xfrm>
        </p:grpSpPr>
        <p:sp>
          <p:nvSpPr>
            <p:cNvPr id="9241" name="Rectangle 8"/>
            <p:cNvSpPr>
              <a:spLocks noChangeArrowheads="1"/>
            </p:cNvSpPr>
            <p:nvPr/>
          </p:nvSpPr>
          <p:spPr bwMode="auto">
            <a:xfrm>
              <a:off x="345" y="3471"/>
              <a:ext cx="1248" cy="230"/>
            </a:xfrm>
            <a:prstGeom prst="rect">
              <a:avLst/>
            </a:prstGeom>
            <a:noFill/>
            <a:ln w="9525">
              <a:noFill/>
              <a:miter lim="800000"/>
              <a:headEnd/>
              <a:tailEnd/>
            </a:ln>
          </p:spPr>
          <p:txBody>
            <a:bodyPr lIns="0" tIns="0" rIns="0" bIns="0">
              <a:spAutoFit/>
            </a:bodyPr>
            <a:lstStyle/>
            <a:p>
              <a:r>
                <a:rPr lang="en-US">
                  <a:latin typeface="Calibri" pitchFamily="34" charset="0"/>
                </a:rPr>
                <a:t>•  Answer:</a:t>
              </a:r>
            </a:p>
          </p:txBody>
        </p:sp>
        <p:sp>
          <p:nvSpPr>
            <p:cNvPr id="9242" name="Rectangle 207"/>
            <p:cNvSpPr>
              <a:spLocks noChangeArrowheads="1"/>
            </p:cNvSpPr>
            <p:nvPr/>
          </p:nvSpPr>
          <p:spPr bwMode="auto">
            <a:xfrm>
              <a:off x="521" y="3765"/>
              <a:ext cx="139"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N</a:t>
              </a:r>
              <a:endParaRPr lang="en-US" i="1">
                <a:latin typeface="Calibri" pitchFamily="34" charset="0"/>
              </a:endParaRPr>
            </a:p>
          </p:txBody>
        </p:sp>
        <p:sp>
          <p:nvSpPr>
            <p:cNvPr id="9243" name="Rectangle 208"/>
            <p:cNvSpPr>
              <a:spLocks noChangeArrowheads="1"/>
            </p:cNvSpPr>
            <p:nvPr/>
          </p:nvSpPr>
          <p:spPr bwMode="auto">
            <a:xfrm>
              <a:off x="665" y="3805"/>
              <a:ext cx="96" cy="230"/>
            </a:xfrm>
            <a:prstGeom prst="rect">
              <a:avLst/>
            </a:prstGeom>
            <a:noFill/>
            <a:ln w="9525">
              <a:noFill/>
              <a:miter lim="800000"/>
              <a:headEnd/>
              <a:tailEnd/>
            </a:ln>
          </p:spPr>
          <p:txBody>
            <a:bodyPr wrap="none" lIns="0" tIns="0" rIns="0" bIns="0">
              <a:spAutoFit/>
            </a:bodyPr>
            <a:lstStyle/>
            <a:p>
              <a:r>
                <a:rPr lang="en-US" i="1">
                  <a:solidFill>
                    <a:srgbClr val="003399"/>
                  </a:solidFill>
                  <a:latin typeface="Calibri" pitchFamily="34" charset="0"/>
                </a:rPr>
                <a:t>v</a:t>
              </a:r>
              <a:endParaRPr lang="en-US" i="1">
                <a:latin typeface="Calibri" pitchFamily="34" charset="0"/>
              </a:endParaRPr>
            </a:p>
          </p:txBody>
        </p:sp>
        <p:sp>
          <p:nvSpPr>
            <p:cNvPr id="9244" name="Rectangle 210"/>
            <p:cNvSpPr>
              <a:spLocks noChangeArrowheads="1"/>
            </p:cNvSpPr>
            <p:nvPr/>
          </p:nvSpPr>
          <p:spPr bwMode="auto">
            <a:xfrm>
              <a:off x="857" y="3765"/>
              <a:ext cx="219"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 = </a:t>
              </a:r>
              <a:endParaRPr lang="en-US">
                <a:latin typeface="Calibri" pitchFamily="34" charset="0"/>
              </a:endParaRPr>
            </a:p>
          </p:txBody>
        </p:sp>
        <p:sp>
          <p:nvSpPr>
            <p:cNvPr id="9245" name="Rectangle 211"/>
            <p:cNvSpPr>
              <a:spLocks noChangeArrowheads="1"/>
            </p:cNvSpPr>
            <p:nvPr/>
          </p:nvSpPr>
          <p:spPr bwMode="auto">
            <a:xfrm>
              <a:off x="1065" y="3765"/>
              <a:ext cx="4278" cy="230"/>
            </a:xfrm>
            <a:prstGeom prst="rect">
              <a:avLst/>
            </a:prstGeom>
            <a:noFill/>
            <a:ln w="9525">
              <a:noFill/>
              <a:miter lim="800000"/>
              <a:headEnd/>
              <a:tailEnd/>
            </a:ln>
          </p:spPr>
          <p:txBody>
            <a:bodyPr wrap="none" lIns="0" tIns="0" rIns="0" bIns="0">
              <a:spAutoFit/>
            </a:bodyPr>
            <a:lstStyle/>
            <a:p>
              <a:r>
                <a:rPr lang="en-US">
                  <a:solidFill>
                    <a:srgbClr val="000000"/>
                  </a:solidFill>
                  <a:latin typeface="Calibri" pitchFamily="34" charset="0"/>
                </a:rPr>
                <a:t>(2.7 x 10</a:t>
              </a:r>
              <a:r>
                <a:rPr lang="en-US" baseline="30000">
                  <a:solidFill>
                    <a:srgbClr val="000000"/>
                  </a:solidFill>
                  <a:latin typeface="Calibri" pitchFamily="34" charset="0"/>
                </a:rPr>
                <a:t>-4</a:t>
              </a:r>
              <a:r>
                <a:rPr lang="en-US">
                  <a:solidFill>
                    <a:srgbClr val="000000"/>
                  </a:solidFill>
                  <a:latin typeface="Calibri" pitchFamily="34" charset="0"/>
                </a:rPr>
                <a:t>)(8.0 x 10</a:t>
              </a:r>
              <a:r>
                <a:rPr lang="en-US" baseline="30000">
                  <a:solidFill>
                    <a:srgbClr val="000000"/>
                  </a:solidFill>
                  <a:latin typeface="Calibri" pitchFamily="34" charset="0"/>
                </a:rPr>
                <a:t>28</a:t>
              </a:r>
              <a:r>
                <a:rPr lang="en-US">
                  <a:solidFill>
                    <a:srgbClr val="000000"/>
                  </a:solidFill>
                  <a:latin typeface="Calibri" pitchFamily="34" charset="0"/>
                </a:rPr>
                <a:t>) sites = 2.2 x 10</a:t>
              </a:r>
              <a:r>
                <a:rPr lang="en-US" baseline="30000">
                  <a:solidFill>
                    <a:srgbClr val="000000"/>
                  </a:solidFill>
                  <a:latin typeface="Calibri" pitchFamily="34" charset="0"/>
                </a:rPr>
                <a:t>25</a:t>
              </a:r>
              <a:r>
                <a:rPr lang="en-US">
                  <a:solidFill>
                    <a:srgbClr val="000000"/>
                  </a:solidFill>
                  <a:latin typeface="Calibri" pitchFamily="34" charset="0"/>
                </a:rPr>
                <a:t> vacancies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3970318"/>
          </a:xfrm>
          <a:prstGeom prst="rect">
            <a:avLst/>
          </a:prstGeom>
        </p:spPr>
        <p:txBody>
          <a:bodyPr wrap="square">
            <a:spAutoFit/>
          </a:bodyPr>
          <a:lstStyle/>
          <a:p>
            <a:r>
              <a:rPr lang="en-US" dirty="0"/>
              <a:t>4.1  Calculate the fraction of atom sites that are vacant for lead at its melting temperature of 327°C (600 K) and at RT (298K).  Assume an energy for vacancy formation of 0.55 eV/atom</a:t>
            </a:r>
            <a:r>
              <a:rPr lang="en-US" dirty="0" smtClean="0"/>
              <a:t>. (</a:t>
            </a:r>
            <a:r>
              <a:rPr lang="en-US" i="1" dirty="0" smtClean="0"/>
              <a:t>k</a:t>
            </a:r>
            <a:r>
              <a:rPr lang="en-US" dirty="0" smtClean="0"/>
              <a:t> = 8.62 x 10</a:t>
            </a:r>
            <a:r>
              <a:rPr lang="en-US" baseline="30000" dirty="0" smtClean="0"/>
              <a:t>-5</a:t>
            </a:r>
            <a:r>
              <a:rPr lang="en-US" dirty="0" smtClean="0"/>
              <a:t> eV/K)</a:t>
            </a:r>
            <a:endParaRPr lang="en-US" dirty="0"/>
          </a:p>
          <a:p>
            <a:r>
              <a:rPr lang="en-US" dirty="0"/>
              <a:t> </a:t>
            </a:r>
          </a:p>
          <a:p>
            <a:endParaRPr lang="en-US" dirty="0"/>
          </a:p>
          <a:p>
            <a:endParaRPr lang="en-US" dirty="0"/>
          </a:p>
          <a:p>
            <a:endParaRPr lang="en-US" dirty="0"/>
          </a:p>
          <a:p>
            <a:endParaRPr lang="en-US" dirty="0"/>
          </a:p>
          <a:p>
            <a:endParaRPr lang="en-US" dirty="0"/>
          </a:p>
          <a:p>
            <a:r>
              <a:rPr lang="en-US" dirty="0"/>
              <a:t> </a:t>
            </a:r>
          </a:p>
          <a:p>
            <a:r>
              <a:rPr lang="en-US" dirty="0"/>
              <a:t>4.3  Calculate the activation energy for vacancy formation in aluminum, given that the equilibrium number of vacancies at 500</a:t>
            </a:r>
            <a:r>
              <a:rPr lang="en-US" dirty="0">
                <a:sym typeface="Symbol"/>
              </a:rPr>
              <a:t></a:t>
            </a:r>
            <a:r>
              <a:rPr lang="en-US" dirty="0"/>
              <a:t>C (773 K) is 7.57 </a:t>
            </a:r>
            <a:r>
              <a:rPr lang="en-US" dirty="0">
                <a:sym typeface="Symbol"/>
              </a:rPr>
              <a:t></a:t>
            </a:r>
            <a:r>
              <a:rPr lang="en-US" dirty="0"/>
              <a:t> 10</a:t>
            </a:r>
            <a:r>
              <a:rPr lang="en-US" baseline="30000" dirty="0"/>
              <a:t>23</a:t>
            </a:r>
            <a:r>
              <a:rPr lang="en-US" dirty="0"/>
              <a:t> m</a:t>
            </a:r>
            <a:r>
              <a:rPr lang="en-US" baseline="30000" dirty="0"/>
              <a:t>-3</a:t>
            </a:r>
            <a:r>
              <a:rPr lang="en-US" dirty="0"/>
              <a:t>.  The atomic weight and density (at 500</a:t>
            </a:r>
            <a:r>
              <a:rPr lang="en-US" dirty="0">
                <a:sym typeface="Symbol"/>
              </a:rPr>
              <a:t></a:t>
            </a:r>
            <a:r>
              <a:rPr lang="en-US" dirty="0"/>
              <a:t>C) for aluminum are, respectively, 26.98 g/</a:t>
            </a:r>
            <a:r>
              <a:rPr lang="en-US" dirty="0" err="1"/>
              <a:t>mol</a:t>
            </a:r>
            <a:r>
              <a:rPr lang="en-US" dirty="0"/>
              <a:t> and 2.62 g/cm</a:t>
            </a:r>
            <a:r>
              <a:rPr lang="en-US" baseline="30000" dirty="0"/>
              <a:t>3</a:t>
            </a:r>
            <a:r>
              <a:rPr lang="en-US" dirty="0"/>
              <a:t>. (</a:t>
            </a:r>
            <a:r>
              <a:rPr lang="en-US" i="1" dirty="0"/>
              <a:t>k</a:t>
            </a:r>
            <a:r>
              <a:rPr lang="en-US" dirty="0"/>
              <a:t> = 8.62 x 10</a:t>
            </a:r>
            <a:r>
              <a:rPr lang="en-US" baseline="30000" dirty="0"/>
              <a:t>-5</a:t>
            </a:r>
            <a:r>
              <a:rPr lang="en-US" dirty="0"/>
              <a:t> eV/K</a:t>
            </a:r>
            <a:r>
              <a:rPr lang="en-US" dirty="0" smtClean="0"/>
              <a: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799" y="352870"/>
            <a:ext cx="17231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2.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3.xml><?xml version="1.0" encoding="utf-8"?>
<p:tagLst xmlns:a="http://schemas.openxmlformats.org/drawingml/2006/main" xmlns:r="http://schemas.openxmlformats.org/officeDocument/2006/relationships" xmlns:p="http://schemas.openxmlformats.org/presentationml/2006/main">
  <p:tag name="IIW_TYPE_IMAGE" val="TextBox 2"/>
</p:tagLst>
</file>

<file path=ppt/tags/tag4.xml><?xml version="1.0" encoding="utf-8"?>
<p:tagLst xmlns:a="http://schemas.openxmlformats.org/drawingml/2006/main" xmlns:r="http://schemas.openxmlformats.org/officeDocument/2006/relationships" xmlns:p="http://schemas.openxmlformats.org/presentationml/2006/main">
  <p:tag name="IIW_TYPE_IMAGE" val="TextBox 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1053</Words>
  <Application>Microsoft Office PowerPoint</Application>
  <PresentationFormat>On-screen Show (4:3)</PresentationFormat>
  <Paragraphs>271</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CH-4: Imperfections in Solids</vt:lpstr>
      <vt:lpstr>Why STUDY Imperfections in Solids?</vt:lpstr>
      <vt:lpstr>Catalyst: (Ce0.5Zr0.5)O2</vt:lpstr>
      <vt:lpstr>Types of Imperfections</vt:lpstr>
      <vt:lpstr>Point Defects in Metals</vt:lpstr>
      <vt:lpstr>Equilibrium Concentration: Point Defects</vt:lpstr>
      <vt:lpstr>Measuring Activation Energy</vt:lpstr>
      <vt:lpstr>Estimating Vacancy Concentration</vt:lpstr>
      <vt:lpstr>PowerPoint Presentation</vt:lpstr>
      <vt:lpstr>Impurities in Solids</vt:lpstr>
      <vt:lpstr>Solid Solutions</vt:lpstr>
      <vt:lpstr>Conditions for Solid Solubility</vt:lpstr>
      <vt:lpstr>Application of Hume–Rothery rules – Solid Solutions </vt:lpstr>
      <vt:lpstr>BCC Interstitial Sites: Octahedral &amp; Tetrahedral</vt:lpstr>
      <vt:lpstr>Computation of Radius of BCC Octahedral Interstitial Site</vt:lpstr>
      <vt:lpstr>Computation of Radius of BCC Tetrahedral Interstitial Site</vt:lpstr>
      <vt:lpstr>FCC Interstitial Sites: Octahedral &amp; Tetrahedral </vt:lpstr>
      <vt:lpstr>Computation of Radius of FCC Octahedral Interstitial Site</vt:lpstr>
      <vt:lpstr>Summary of Interstitial Site Radii</vt:lpstr>
      <vt:lpstr>P 4.11</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Maheswaranathan</dc:creator>
  <cp:lastModifiedBy>Maheswaranathan, Ponn</cp:lastModifiedBy>
  <cp:revision>83</cp:revision>
  <dcterms:created xsi:type="dcterms:W3CDTF">2010-02-11T01:58:44Z</dcterms:created>
  <dcterms:modified xsi:type="dcterms:W3CDTF">2019-10-14T16:22:00Z</dcterms:modified>
</cp:coreProperties>
</file>