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420" r:id="rId2"/>
    <p:sldId id="437" r:id="rId3"/>
    <p:sldId id="440" r:id="rId4"/>
    <p:sldId id="438" r:id="rId5"/>
    <p:sldId id="439" r:id="rId6"/>
    <p:sldId id="441" r:id="rId7"/>
    <p:sldId id="426" r:id="rId8"/>
    <p:sldId id="422" r:id="rId9"/>
    <p:sldId id="423" r:id="rId10"/>
    <p:sldId id="424" r:id="rId11"/>
    <p:sldId id="425" r:id="rId12"/>
    <p:sldId id="434"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DD"/>
    <a:srgbClr val="99CCFF"/>
    <a:srgbClr val="770000"/>
    <a:srgbClr val="FF0000"/>
    <a:srgbClr val="980282"/>
    <a:srgbClr val="F579ED"/>
    <a:srgbClr val="04CA3F"/>
    <a:srgbClr val="07FF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AF57454-54F0-4C8B-A3AE-BD71A7F12449}" type="datetimeFigureOut">
              <a:rPr lang="en-US"/>
              <a:pPr>
                <a:defRPr/>
              </a:pPr>
              <a:t>4/3/2012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6EAD22-4A70-4777-B3DB-3AF1CC5E5E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pPr>
              <a:defRPr/>
            </a:pPr>
            <a:fld id="{E326DEAA-C729-4F33-9212-3094579B0A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B3DEB877-9B74-4C22-AB2C-6C672DFA19DB}" type="slidenum">
              <a:rPr lang="en-US" smtClean="0">
                <a:latin typeface="Times New Roman" pitchFamily="18" charset="0"/>
              </a:rPr>
              <a:pPr/>
              <a:t>1</a:t>
            </a:fld>
            <a:endParaRPr lang="en-US" smtClean="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F9A6CDD3-1657-4C26-A2BD-E2CC5BC1C9FA}" type="slidenum">
              <a:rPr lang="en-US" smtClean="0">
                <a:latin typeface="Times New Roman" pitchFamily="18" charset="0"/>
              </a:rPr>
              <a:pPr/>
              <a:t>7</a:t>
            </a:fld>
            <a:endParaRPr lang="en-US" smtClean="0">
              <a:latin typeface="Times New Roman"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8F1198F-09E6-4090-9F54-07F66BA1E70E}" type="slidenum">
              <a:rPr lang="en-US" smtClean="0">
                <a:latin typeface="Times New Roman" pitchFamily="18" charset="0"/>
              </a:rPr>
              <a:pPr/>
              <a:t>8</a:t>
            </a:fld>
            <a:endParaRPr lang="en-US" smtClean="0">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1C64410-FDC3-4604-BB1A-2E61BC15641B}" type="slidenum">
              <a:rPr lang="en-US" smtClean="0">
                <a:latin typeface="Times New Roman" pitchFamily="18" charset="0"/>
              </a:rPr>
              <a:pPr/>
              <a:t>9</a:t>
            </a:fld>
            <a:endParaRPr lang="en-US" smtClean="0">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40DB43F-2DE4-44AA-88AF-6CC579BEE684}" type="slidenum">
              <a:rPr lang="en-US" smtClean="0">
                <a:latin typeface="Times New Roman" pitchFamily="18" charset="0"/>
              </a:rPr>
              <a:pPr/>
              <a:t>10</a:t>
            </a:fld>
            <a:endParaRPr lang="en-US" smtClean="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A117FDF-B41C-405D-95F9-7176B3B96CAB}" type="slidenum">
              <a:rPr lang="en-US" smtClean="0">
                <a:latin typeface="Times New Roman" pitchFamily="18" charset="0"/>
              </a:rPr>
              <a:pPr/>
              <a:t>11</a:t>
            </a:fld>
            <a:endParaRPr lang="en-US"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95818F5-0793-453C-8210-97F6036BD2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463C254-1A3D-4CA9-8E0D-334A2FB118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81000"/>
            <a:ext cx="194468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864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24DFCE9-2F99-4785-AAAA-822D886967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D703884-1428-4EAC-9CF6-E77482CA3E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FFE6478-CC15-445F-BE9F-14D0B11FBE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69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074DCB3-081A-4835-AB50-8886194A53D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46F4099C-8C9B-4229-81A8-3E01D2DE52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D7BA52DE-51C6-4FA9-BAFA-C382BCB181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A38D001A-1F51-476A-B18C-71558E992B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A7C07ED-C20E-45B8-8CD9-1DDD835E42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4D3CC99-BE2C-4860-A26E-0E8B858187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81000"/>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96913" y="1203325"/>
            <a:ext cx="7772400" cy="4892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1300" name="Rectangle 4"/>
          <p:cNvSpPr>
            <a:spLocks noGrp="1" noChangeArrowheads="1"/>
          </p:cNvSpPr>
          <p:nvPr>
            <p:ph type="dt" sz="half" idx="2"/>
          </p:nvPr>
        </p:nvSpPr>
        <p:spPr bwMode="auto">
          <a:xfrm>
            <a:off x="3048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8" charset="0"/>
                <a:ea typeface="+mn-ea"/>
                <a:cs typeface="+mn-cs"/>
              </a:defRPr>
            </a:lvl1pPr>
          </a:lstStyle>
          <a:p>
            <a:pPr>
              <a:defRPr/>
            </a:pPr>
            <a:endParaRPr lang="en-US"/>
          </a:p>
        </p:txBody>
      </p:sp>
      <p:sp>
        <p:nvSpPr>
          <p:cNvPr id="311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8" charset="0"/>
                <a:ea typeface="+mn-ea"/>
                <a:cs typeface="+mn-cs"/>
              </a:defRPr>
            </a:lvl1pPr>
          </a:lstStyle>
          <a:p>
            <a:pPr>
              <a:defRPr/>
            </a:pPr>
            <a:endParaRPr lang="en-US"/>
          </a:p>
        </p:txBody>
      </p:sp>
      <p:pic>
        <p:nvPicPr>
          <p:cNvPr id="5126" name="Picture 8"/>
          <p:cNvPicPr>
            <a:picLocks noChangeAspect="1" noChangeArrowheads="1"/>
          </p:cNvPicPr>
          <p:nvPr userDrawn="1"/>
        </p:nvPicPr>
        <p:blipFill>
          <a:blip r:embed="rId13" cstate="print"/>
          <a:srcRect/>
          <a:stretch>
            <a:fillRect/>
          </a:stretch>
        </p:blipFill>
        <p:spPr bwMode="auto">
          <a:xfrm>
            <a:off x="8432800" y="6172200"/>
            <a:ext cx="431800" cy="468313"/>
          </a:xfrm>
          <a:prstGeom prst="rect">
            <a:avLst/>
          </a:prstGeom>
          <a:noFill/>
          <a:ln w="9525">
            <a:noFill/>
            <a:miter lim="800000"/>
            <a:headEnd/>
            <a:tailEnd/>
          </a:ln>
        </p:spPr>
      </p:pic>
      <p:sp>
        <p:nvSpPr>
          <p:cNvPr id="311305" name="Rectangle 9"/>
          <p:cNvSpPr>
            <a:spLocks noChangeArrowheads="1"/>
          </p:cNvSpPr>
          <p:nvPr userDrawn="1"/>
        </p:nvSpPr>
        <p:spPr bwMode="auto">
          <a:xfrm>
            <a:off x="7221538" y="6400800"/>
            <a:ext cx="1039812" cy="276225"/>
          </a:xfrm>
          <a:prstGeom prst="rect">
            <a:avLst/>
          </a:prstGeom>
          <a:noFill/>
          <a:ln w="9525">
            <a:noFill/>
            <a:miter lim="800000"/>
            <a:headEnd/>
            <a:tailEnd/>
          </a:ln>
          <a:effectLst/>
        </p:spPr>
        <p:txBody>
          <a:bodyPr wrap="none">
            <a:spAutoFit/>
          </a:bodyPr>
          <a:lstStyle/>
          <a:p>
            <a:pPr>
              <a:defRPr/>
            </a:pPr>
            <a:r>
              <a:rPr lang="en-US" sz="1200">
                <a:latin typeface="Arial" charset="0"/>
                <a:ea typeface="+mn-ea"/>
              </a:rPr>
              <a:t>Chapter 19 -</a:t>
            </a:r>
          </a:p>
        </p:txBody>
      </p:sp>
      <p:sp>
        <p:nvSpPr>
          <p:cNvPr id="311306" name="Rectangle 10"/>
          <p:cNvSpPr>
            <a:spLocks noGrp="1" noChangeArrowheads="1"/>
          </p:cNvSpPr>
          <p:nvPr>
            <p:ph type="sldNum" sz="quarter" idx="4"/>
          </p:nvPr>
        </p:nvSpPr>
        <p:spPr bwMode="auto">
          <a:xfrm>
            <a:off x="7670800" y="6403975"/>
            <a:ext cx="1181100" cy="35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fld id="{D2EBFF53-1270-4BDA-BE6A-A4B8B51FF8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36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b="1">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b="1">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edugen.wileyplus.com/edugen/courses/crs4676/callister9977/callister9977c19/callister9977/callister9977c19/callister9977c19xlinks.xform?id=callister9977c19-tbl-00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568700" y="2428875"/>
            <a:ext cx="228600" cy="381000"/>
          </a:xfrm>
          <a:prstGeom prst="rect">
            <a:avLst/>
          </a:prstGeom>
          <a:solidFill>
            <a:srgbClr val="CCCCFF"/>
          </a:solidFill>
          <a:ln w="9525">
            <a:noFill/>
            <a:miter lim="800000"/>
            <a:headEnd/>
            <a:tailEnd/>
          </a:ln>
        </p:spPr>
        <p:txBody>
          <a:bodyPr wrap="none" anchor="ctr"/>
          <a:lstStyle/>
          <a:p>
            <a:endParaRPr lang="en-US"/>
          </a:p>
        </p:txBody>
      </p:sp>
      <p:sp>
        <p:nvSpPr>
          <p:cNvPr id="1028" name="Rectangle 3"/>
          <p:cNvSpPr>
            <a:spLocks noChangeArrowheads="1"/>
          </p:cNvSpPr>
          <p:nvPr/>
        </p:nvSpPr>
        <p:spPr bwMode="auto">
          <a:xfrm>
            <a:off x="3844925" y="2247900"/>
            <a:ext cx="403225" cy="746125"/>
          </a:xfrm>
          <a:prstGeom prst="rect">
            <a:avLst/>
          </a:prstGeom>
          <a:solidFill>
            <a:srgbClr val="FFCCCC"/>
          </a:solidFill>
          <a:ln w="9525">
            <a:noFill/>
            <a:miter lim="800000"/>
            <a:headEnd/>
            <a:tailEnd/>
          </a:ln>
        </p:spPr>
        <p:txBody>
          <a:bodyPr wrap="none" anchor="ctr"/>
          <a:lstStyle/>
          <a:p>
            <a:endParaRPr lang="en-US"/>
          </a:p>
        </p:txBody>
      </p:sp>
      <p:sp>
        <p:nvSpPr>
          <p:cNvPr id="1029" name="Rectangle 5"/>
          <p:cNvSpPr>
            <a:spLocks noChangeArrowheads="1"/>
          </p:cNvSpPr>
          <p:nvPr/>
        </p:nvSpPr>
        <p:spPr bwMode="auto">
          <a:xfrm>
            <a:off x="450850" y="860425"/>
            <a:ext cx="8064500" cy="396875"/>
          </a:xfrm>
          <a:prstGeom prst="rect">
            <a:avLst/>
          </a:prstGeom>
          <a:noFill/>
          <a:ln w="9525">
            <a:noFill/>
            <a:miter lim="800000"/>
            <a:headEnd/>
            <a:tailEnd/>
          </a:ln>
        </p:spPr>
        <p:txBody>
          <a:bodyPr lIns="0" tIns="0" rIns="0" bIns="0">
            <a:spAutoFit/>
          </a:bodyPr>
          <a:lstStyle/>
          <a:p>
            <a:r>
              <a:rPr lang="en-US" sz="2600" dirty="0">
                <a:latin typeface="Arial" charset="0"/>
              </a:rPr>
              <a:t>The ability of a material to transport heat.</a:t>
            </a:r>
            <a:endParaRPr lang="en-US" sz="2800" dirty="0">
              <a:latin typeface="Arial" charset="0"/>
            </a:endParaRPr>
          </a:p>
        </p:txBody>
      </p:sp>
      <p:sp>
        <p:nvSpPr>
          <p:cNvPr id="1030" name="Line 7"/>
          <p:cNvSpPr>
            <a:spLocks noChangeShapeType="1"/>
          </p:cNvSpPr>
          <p:nvPr/>
        </p:nvSpPr>
        <p:spPr bwMode="auto">
          <a:xfrm flipV="1">
            <a:off x="3286125" y="2774950"/>
            <a:ext cx="285750" cy="412750"/>
          </a:xfrm>
          <a:prstGeom prst="line">
            <a:avLst/>
          </a:prstGeom>
          <a:noFill/>
          <a:ln w="28575">
            <a:solidFill>
              <a:srgbClr val="0000FF"/>
            </a:solidFill>
            <a:round/>
            <a:headEnd/>
            <a:tailEnd type="triangle" w="med" len="med"/>
          </a:ln>
        </p:spPr>
        <p:txBody>
          <a:bodyPr wrap="none" anchor="ctr"/>
          <a:lstStyle/>
          <a:p>
            <a:endParaRPr lang="en-US"/>
          </a:p>
        </p:txBody>
      </p:sp>
      <p:sp>
        <p:nvSpPr>
          <p:cNvPr id="1031" name="Line 8"/>
          <p:cNvSpPr>
            <a:spLocks noChangeShapeType="1"/>
          </p:cNvSpPr>
          <p:nvPr/>
        </p:nvSpPr>
        <p:spPr bwMode="auto">
          <a:xfrm flipH="1">
            <a:off x="4264025" y="2419350"/>
            <a:ext cx="307975" cy="174625"/>
          </a:xfrm>
          <a:prstGeom prst="line">
            <a:avLst/>
          </a:prstGeom>
          <a:noFill/>
          <a:ln w="28575">
            <a:solidFill>
              <a:schemeClr val="tx2"/>
            </a:solidFill>
            <a:round/>
            <a:headEnd/>
            <a:tailEnd type="triangle" w="med" len="med"/>
          </a:ln>
        </p:spPr>
        <p:txBody>
          <a:bodyPr wrap="none" anchor="ctr"/>
          <a:lstStyle/>
          <a:p>
            <a:endParaRPr lang="en-US"/>
          </a:p>
        </p:txBody>
      </p:sp>
      <p:sp>
        <p:nvSpPr>
          <p:cNvPr id="1032" name="Rectangle 9"/>
          <p:cNvSpPr>
            <a:spLocks noChangeArrowheads="1"/>
          </p:cNvSpPr>
          <p:nvPr/>
        </p:nvSpPr>
        <p:spPr bwMode="auto">
          <a:xfrm>
            <a:off x="4564063" y="2055813"/>
            <a:ext cx="1652587" cy="701675"/>
          </a:xfrm>
          <a:prstGeom prst="rect">
            <a:avLst/>
          </a:prstGeom>
          <a:noFill/>
          <a:ln w="9525">
            <a:noFill/>
            <a:miter lim="800000"/>
            <a:headEnd/>
            <a:tailEnd/>
          </a:ln>
        </p:spPr>
        <p:txBody>
          <a:bodyPr wrap="none">
            <a:spAutoFit/>
          </a:bodyPr>
          <a:lstStyle/>
          <a:p>
            <a:pPr algn="ctr"/>
            <a:r>
              <a:rPr lang="en-US" sz="2000" b="1" dirty="0">
                <a:solidFill>
                  <a:schemeClr val="tx2"/>
                </a:solidFill>
                <a:latin typeface="Arial" charset="0"/>
              </a:rPr>
              <a:t>temperature</a:t>
            </a:r>
          </a:p>
          <a:p>
            <a:pPr algn="ctr"/>
            <a:r>
              <a:rPr lang="en-US" sz="2000" b="1" dirty="0">
                <a:solidFill>
                  <a:schemeClr val="tx2"/>
                </a:solidFill>
                <a:latin typeface="Arial" charset="0"/>
              </a:rPr>
              <a:t>gradient</a:t>
            </a:r>
          </a:p>
        </p:txBody>
      </p:sp>
      <p:sp>
        <p:nvSpPr>
          <p:cNvPr id="1033" name="Rectangle 10"/>
          <p:cNvSpPr>
            <a:spLocks noChangeArrowheads="1"/>
          </p:cNvSpPr>
          <p:nvPr/>
        </p:nvSpPr>
        <p:spPr bwMode="auto">
          <a:xfrm>
            <a:off x="2843213" y="3043238"/>
            <a:ext cx="4030662" cy="396875"/>
          </a:xfrm>
          <a:prstGeom prst="rect">
            <a:avLst/>
          </a:prstGeom>
          <a:noFill/>
          <a:ln w="9525">
            <a:noFill/>
            <a:miter lim="800000"/>
            <a:headEnd/>
            <a:tailEnd/>
          </a:ln>
        </p:spPr>
        <p:txBody>
          <a:bodyPr>
            <a:spAutoFit/>
          </a:bodyPr>
          <a:lstStyle/>
          <a:p>
            <a:r>
              <a:rPr lang="en-US" sz="2000" b="1" dirty="0">
                <a:solidFill>
                  <a:srgbClr val="0000FF"/>
                </a:solidFill>
                <a:latin typeface="Arial" charset="0"/>
              </a:rPr>
              <a:t>thermal conductivity (J/m-K-s)</a:t>
            </a:r>
          </a:p>
        </p:txBody>
      </p:sp>
      <p:sp>
        <p:nvSpPr>
          <p:cNvPr id="1034" name="Line 11"/>
          <p:cNvSpPr>
            <a:spLocks noChangeShapeType="1"/>
          </p:cNvSpPr>
          <p:nvPr/>
        </p:nvSpPr>
        <p:spPr bwMode="auto">
          <a:xfrm flipV="1">
            <a:off x="2279650" y="2657475"/>
            <a:ext cx="619125" cy="142875"/>
          </a:xfrm>
          <a:prstGeom prst="line">
            <a:avLst/>
          </a:prstGeom>
          <a:noFill/>
          <a:ln w="28575">
            <a:solidFill>
              <a:schemeClr val="tx1"/>
            </a:solidFill>
            <a:round/>
            <a:headEnd/>
            <a:tailEnd type="triangle" w="med" len="med"/>
          </a:ln>
        </p:spPr>
        <p:txBody>
          <a:bodyPr wrap="none" anchor="ctr"/>
          <a:lstStyle/>
          <a:p>
            <a:endParaRPr lang="en-US"/>
          </a:p>
        </p:txBody>
      </p:sp>
      <p:sp>
        <p:nvSpPr>
          <p:cNvPr id="1035" name="Rectangle 12"/>
          <p:cNvSpPr>
            <a:spLocks noChangeArrowheads="1"/>
          </p:cNvSpPr>
          <p:nvPr/>
        </p:nvSpPr>
        <p:spPr bwMode="auto">
          <a:xfrm>
            <a:off x="1058863" y="2624138"/>
            <a:ext cx="1522412" cy="701675"/>
          </a:xfrm>
          <a:prstGeom prst="rect">
            <a:avLst/>
          </a:prstGeom>
          <a:noFill/>
          <a:ln w="9525">
            <a:noFill/>
            <a:miter lim="800000"/>
            <a:headEnd/>
            <a:tailEnd/>
          </a:ln>
        </p:spPr>
        <p:txBody>
          <a:bodyPr>
            <a:spAutoFit/>
          </a:bodyPr>
          <a:lstStyle/>
          <a:p>
            <a:r>
              <a:rPr lang="en-US" sz="2000" b="1" dirty="0">
                <a:latin typeface="Arial" charset="0"/>
              </a:rPr>
              <a:t>heat flux</a:t>
            </a:r>
          </a:p>
          <a:p>
            <a:r>
              <a:rPr lang="en-US" sz="2000" b="1" dirty="0">
                <a:latin typeface="Arial" charset="0"/>
              </a:rPr>
              <a:t>(J/m</a:t>
            </a:r>
            <a:r>
              <a:rPr lang="en-US" b="1" baseline="20000" dirty="0">
                <a:latin typeface="Arial" charset="0"/>
              </a:rPr>
              <a:t>2</a:t>
            </a:r>
            <a:r>
              <a:rPr lang="en-US" sz="2000" b="1" dirty="0">
                <a:latin typeface="Arial" charset="0"/>
              </a:rPr>
              <a:t>-s)</a:t>
            </a:r>
          </a:p>
        </p:txBody>
      </p:sp>
      <p:sp>
        <p:nvSpPr>
          <p:cNvPr id="1036" name="Rectangle 13"/>
          <p:cNvSpPr>
            <a:spLocks noChangeArrowheads="1"/>
          </p:cNvSpPr>
          <p:nvPr/>
        </p:nvSpPr>
        <p:spPr bwMode="auto">
          <a:xfrm>
            <a:off x="1524000" y="3733800"/>
            <a:ext cx="5105400" cy="381000"/>
          </a:xfrm>
          <a:prstGeom prst="rect">
            <a:avLst/>
          </a:prstGeom>
          <a:gradFill rotWithShape="0">
            <a:gsLst>
              <a:gs pos="0">
                <a:schemeClr val="tx2"/>
              </a:gs>
              <a:gs pos="100000">
                <a:srgbClr val="FF0000"/>
              </a:gs>
            </a:gsLst>
            <a:lin ang="0" scaled="1"/>
          </a:gradFill>
          <a:ln w="9525">
            <a:noFill/>
            <a:miter lim="800000"/>
            <a:headEnd/>
            <a:tailEnd/>
          </a:ln>
        </p:spPr>
        <p:txBody>
          <a:bodyPr wrap="none" anchor="ctr"/>
          <a:lstStyle/>
          <a:p>
            <a:endParaRPr lang="en-US"/>
          </a:p>
        </p:txBody>
      </p:sp>
      <p:sp>
        <p:nvSpPr>
          <p:cNvPr id="1037" name="Rectangle 14"/>
          <p:cNvSpPr>
            <a:spLocks noChangeArrowheads="1"/>
          </p:cNvSpPr>
          <p:nvPr/>
        </p:nvSpPr>
        <p:spPr bwMode="auto">
          <a:xfrm>
            <a:off x="457200" y="4778375"/>
            <a:ext cx="8064500" cy="700088"/>
          </a:xfrm>
          <a:prstGeom prst="rect">
            <a:avLst/>
          </a:prstGeom>
          <a:noFill/>
          <a:ln w="9525">
            <a:noFill/>
            <a:miter lim="800000"/>
            <a:headEnd/>
            <a:tailEnd/>
          </a:ln>
        </p:spPr>
        <p:txBody>
          <a:bodyPr lIns="0" tIns="0" rIns="0" bIns="0">
            <a:spAutoFit/>
          </a:bodyPr>
          <a:lstStyle/>
          <a:p>
            <a:r>
              <a:rPr lang="en-US">
                <a:latin typeface="Arial" charset="0"/>
              </a:rPr>
              <a:t>•  </a:t>
            </a:r>
            <a:r>
              <a:rPr lang="en-US" sz="2000">
                <a:latin typeface="Arial" charset="0"/>
              </a:rPr>
              <a:t>Atomic perspective:  Atomic vibrations and free electrons in </a:t>
            </a:r>
            <a:br>
              <a:rPr lang="en-US" sz="2000">
                <a:latin typeface="Arial" charset="0"/>
              </a:rPr>
            </a:br>
            <a:r>
              <a:rPr lang="en-US" sz="2000">
                <a:latin typeface="Arial" charset="0"/>
              </a:rPr>
              <a:t>    hotter regions transport energy to cooler regions.</a:t>
            </a:r>
          </a:p>
        </p:txBody>
      </p:sp>
      <p:sp>
        <p:nvSpPr>
          <p:cNvPr id="1038" name="Rectangle 17"/>
          <p:cNvSpPr>
            <a:spLocks noChangeArrowheads="1"/>
          </p:cNvSpPr>
          <p:nvPr/>
        </p:nvSpPr>
        <p:spPr bwMode="auto">
          <a:xfrm>
            <a:off x="6731000" y="3721100"/>
            <a:ext cx="296863" cy="400050"/>
          </a:xfrm>
          <a:prstGeom prst="rect">
            <a:avLst/>
          </a:prstGeom>
          <a:noFill/>
          <a:ln w="9525">
            <a:noFill/>
            <a:miter lim="800000"/>
            <a:headEnd/>
            <a:tailEnd/>
          </a:ln>
        </p:spPr>
        <p:txBody>
          <a:bodyPr wrap="none" lIns="0" tIns="0" rIns="0" bIns="0">
            <a:spAutoFit/>
          </a:bodyPr>
          <a:lstStyle/>
          <a:p>
            <a:r>
              <a:rPr lang="en-US" sz="2200" i="1">
                <a:solidFill>
                  <a:srgbClr val="FF0000"/>
                </a:solidFill>
                <a:latin typeface="Arial" charset="0"/>
              </a:rPr>
              <a:t>T</a:t>
            </a:r>
            <a:r>
              <a:rPr lang="en-US" sz="2600" baseline="-25000">
                <a:solidFill>
                  <a:srgbClr val="FF0000"/>
                </a:solidFill>
                <a:latin typeface="Arial" charset="0"/>
              </a:rPr>
              <a:t>2</a:t>
            </a:r>
            <a:endParaRPr lang="en-US" i="1">
              <a:solidFill>
                <a:srgbClr val="FF0000"/>
              </a:solidFill>
              <a:latin typeface="Arial" charset="0"/>
            </a:endParaRPr>
          </a:p>
        </p:txBody>
      </p:sp>
      <p:sp>
        <p:nvSpPr>
          <p:cNvPr id="1039" name="Rectangle 19"/>
          <p:cNvSpPr>
            <a:spLocks noChangeArrowheads="1"/>
          </p:cNvSpPr>
          <p:nvPr/>
        </p:nvSpPr>
        <p:spPr bwMode="auto">
          <a:xfrm>
            <a:off x="7451725" y="3883025"/>
            <a:ext cx="993775" cy="400050"/>
          </a:xfrm>
          <a:prstGeom prst="rect">
            <a:avLst/>
          </a:prstGeom>
          <a:noFill/>
          <a:ln w="9525">
            <a:noFill/>
            <a:miter lim="800000"/>
            <a:headEnd/>
            <a:tailEnd/>
          </a:ln>
        </p:spPr>
        <p:txBody>
          <a:bodyPr wrap="none" lIns="0" tIns="0" rIns="0" bIns="0">
            <a:spAutoFit/>
          </a:bodyPr>
          <a:lstStyle/>
          <a:p>
            <a:r>
              <a:rPr lang="en-US" sz="2200">
                <a:solidFill>
                  <a:srgbClr val="FF0000"/>
                </a:solidFill>
                <a:latin typeface="Arial" charset="0"/>
              </a:rPr>
              <a:t> </a:t>
            </a:r>
            <a:r>
              <a:rPr lang="en-US" sz="2200" i="1">
                <a:solidFill>
                  <a:srgbClr val="FF0000"/>
                </a:solidFill>
                <a:latin typeface="Arial" charset="0"/>
              </a:rPr>
              <a:t>T</a:t>
            </a:r>
            <a:r>
              <a:rPr lang="en-US" sz="2600" baseline="-25000">
                <a:solidFill>
                  <a:srgbClr val="FF0000"/>
                </a:solidFill>
                <a:latin typeface="Arial" charset="0"/>
              </a:rPr>
              <a:t>2</a:t>
            </a:r>
            <a:r>
              <a:rPr lang="en-US" sz="2200" i="1">
                <a:solidFill>
                  <a:srgbClr val="FF0000"/>
                </a:solidFill>
                <a:latin typeface="Arial" charset="0"/>
              </a:rPr>
              <a:t> </a:t>
            </a:r>
            <a:r>
              <a:rPr lang="en-US" sz="2200">
                <a:latin typeface="Arial" charset="0"/>
              </a:rPr>
              <a:t>&gt;</a:t>
            </a:r>
            <a:r>
              <a:rPr lang="en-US" sz="2200">
                <a:solidFill>
                  <a:srgbClr val="FF0000"/>
                </a:solidFill>
                <a:latin typeface="Arial" charset="0"/>
              </a:rPr>
              <a:t> </a:t>
            </a:r>
            <a:r>
              <a:rPr lang="en-US" sz="2200" i="1">
                <a:solidFill>
                  <a:srgbClr val="770000"/>
                </a:solidFill>
                <a:latin typeface="Arial" charset="0"/>
              </a:rPr>
              <a:t>T</a:t>
            </a:r>
            <a:r>
              <a:rPr lang="en-US" sz="2600" baseline="-25000">
                <a:solidFill>
                  <a:srgbClr val="770000"/>
                </a:solidFill>
                <a:latin typeface="Arial" charset="0"/>
              </a:rPr>
              <a:t>1</a:t>
            </a:r>
            <a:endParaRPr lang="en-US" i="1">
              <a:solidFill>
                <a:srgbClr val="770000"/>
              </a:solidFill>
              <a:latin typeface="Arial" charset="0"/>
            </a:endParaRPr>
          </a:p>
        </p:txBody>
      </p:sp>
      <p:sp>
        <p:nvSpPr>
          <p:cNvPr id="1040" name="Rectangle 21"/>
          <p:cNvSpPr>
            <a:spLocks noChangeArrowheads="1"/>
          </p:cNvSpPr>
          <p:nvPr/>
        </p:nvSpPr>
        <p:spPr bwMode="auto">
          <a:xfrm>
            <a:off x="7721600" y="3721100"/>
            <a:ext cx="77788" cy="334963"/>
          </a:xfrm>
          <a:prstGeom prst="rect">
            <a:avLst/>
          </a:prstGeom>
          <a:noFill/>
          <a:ln w="9525">
            <a:noFill/>
            <a:miter lim="800000"/>
            <a:headEnd/>
            <a:tailEnd/>
          </a:ln>
        </p:spPr>
        <p:txBody>
          <a:bodyPr wrap="none" lIns="0" tIns="0" rIns="0" bIns="0">
            <a:spAutoFit/>
          </a:bodyPr>
          <a:lstStyle/>
          <a:p>
            <a:r>
              <a:rPr lang="en-US" sz="2200">
                <a:solidFill>
                  <a:srgbClr val="FF0000"/>
                </a:solidFill>
                <a:latin typeface="Arial" charset="0"/>
              </a:rPr>
              <a:t> </a:t>
            </a:r>
            <a:endParaRPr lang="en-US">
              <a:latin typeface="Arial" charset="0"/>
            </a:endParaRPr>
          </a:p>
        </p:txBody>
      </p:sp>
      <p:sp>
        <p:nvSpPr>
          <p:cNvPr id="1041" name="Rectangle 22"/>
          <p:cNvSpPr>
            <a:spLocks noChangeArrowheads="1"/>
          </p:cNvSpPr>
          <p:nvPr/>
        </p:nvSpPr>
        <p:spPr bwMode="auto">
          <a:xfrm>
            <a:off x="1028700" y="3733800"/>
            <a:ext cx="296863" cy="400050"/>
          </a:xfrm>
          <a:prstGeom prst="rect">
            <a:avLst/>
          </a:prstGeom>
          <a:noFill/>
          <a:ln w="9525">
            <a:noFill/>
            <a:miter lim="800000"/>
            <a:headEnd/>
            <a:tailEnd/>
          </a:ln>
        </p:spPr>
        <p:txBody>
          <a:bodyPr wrap="none" lIns="0" tIns="0" rIns="0" bIns="0">
            <a:spAutoFit/>
          </a:bodyPr>
          <a:lstStyle/>
          <a:p>
            <a:r>
              <a:rPr lang="en-US" sz="2200" i="1">
                <a:solidFill>
                  <a:srgbClr val="770000"/>
                </a:solidFill>
                <a:latin typeface="Arial" charset="0"/>
              </a:rPr>
              <a:t>T</a:t>
            </a:r>
            <a:r>
              <a:rPr lang="en-US" sz="2600" baseline="-25000">
                <a:solidFill>
                  <a:srgbClr val="770000"/>
                </a:solidFill>
                <a:latin typeface="Arial" charset="0"/>
              </a:rPr>
              <a:t>1</a:t>
            </a:r>
            <a:endParaRPr lang="en-US" i="1">
              <a:solidFill>
                <a:srgbClr val="770000"/>
              </a:solidFill>
              <a:latin typeface="Arial" charset="0"/>
            </a:endParaRPr>
          </a:p>
        </p:txBody>
      </p:sp>
      <p:sp>
        <p:nvSpPr>
          <p:cNvPr id="1042" name="Rectangle 24"/>
          <p:cNvSpPr>
            <a:spLocks noChangeArrowheads="1"/>
          </p:cNvSpPr>
          <p:nvPr/>
        </p:nvSpPr>
        <p:spPr bwMode="auto">
          <a:xfrm>
            <a:off x="1346200" y="4254500"/>
            <a:ext cx="260350" cy="334963"/>
          </a:xfrm>
          <a:prstGeom prst="rect">
            <a:avLst/>
          </a:prstGeom>
          <a:noFill/>
          <a:ln w="9525">
            <a:noFill/>
            <a:miter lim="800000"/>
            <a:headEnd/>
            <a:tailEnd/>
          </a:ln>
        </p:spPr>
        <p:txBody>
          <a:bodyPr wrap="none" lIns="0" tIns="0" rIns="0" bIns="0">
            <a:spAutoFit/>
          </a:bodyPr>
          <a:lstStyle/>
          <a:p>
            <a:r>
              <a:rPr lang="en-US" sz="2200" i="1">
                <a:solidFill>
                  <a:srgbClr val="333333"/>
                </a:solidFill>
                <a:latin typeface="Arial" charset="0"/>
              </a:rPr>
              <a:t>x</a:t>
            </a:r>
            <a:r>
              <a:rPr lang="en-US" sz="2600" baseline="-25000">
                <a:solidFill>
                  <a:srgbClr val="333333"/>
                </a:solidFill>
                <a:latin typeface="Arial" charset="0"/>
              </a:rPr>
              <a:t>1</a:t>
            </a:r>
            <a:endParaRPr lang="en-US" i="1">
              <a:latin typeface="Arial" charset="0"/>
            </a:endParaRPr>
          </a:p>
        </p:txBody>
      </p:sp>
      <p:sp>
        <p:nvSpPr>
          <p:cNvPr id="1043" name="Rectangle 26"/>
          <p:cNvSpPr>
            <a:spLocks noChangeArrowheads="1"/>
          </p:cNvSpPr>
          <p:nvPr/>
        </p:nvSpPr>
        <p:spPr bwMode="auto">
          <a:xfrm>
            <a:off x="6451600" y="4254500"/>
            <a:ext cx="260350" cy="334963"/>
          </a:xfrm>
          <a:prstGeom prst="rect">
            <a:avLst/>
          </a:prstGeom>
          <a:noFill/>
          <a:ln w="9525">
            <a:noFill/>
            <a:miter lim="800000"/>
            <a:headEnd/>
            <a:tailEnd/>
          </a:ln>
        </p:spPr>
        <p:txBody>
          <a:bodyPr wrap="none" lIns="0" tIns="0" rIns="0" bIns="0">
            <a:spAutoFit/>
          </a:bodyPr>
          <a:lstStyle/>
          <a:p>
            <a:r>
              <a:rPr lang="en-US" sz="2200" i="1">
                <a:solidFill>
                  <a:srgbClr val="333333"/>
                </a:solidFill>
                <a:latin typeface="Arial" charset="0"/>
              </a:rPr>
              <a:t>x</a:t>
            </a:r>
            <a:r>
              <a:rPr lang="en-US" sz="2600" baseline="-25000">
                <a:solidFill>
                  <a:srgbClr val="333333"/>
                </a:solidFill>
                <a:latin typeface="Arial" charset="0"/>
              </a:rPr>
              <a:t>2</a:t>
            </a:r>
            <a:endParaRPr lang="en-US" i="1">
              <a:latin typeface="Arial" charset="0"/>
            </a:endParaRPr>
          </a:p>
        </p:txBody>
      </p:sp>
      <p:sp>
        <p:nvSpPr>
          <p:cNvPr id="1044" name="Line 28"/>
          <p:cNvSpPr>
            <a:spLocks noChangeShapeType="1"/>
          </p:cNvSpPr>
          <p:nvPr/>
        </p:nvSpPr>
        <p:spPr bwMode="auto">
          <a:xfrm flipV="1">
            <a:off x="1511300" y="3746500"/>
            <a:ext cx="1588" cy="647700"/>
          </a:xfrm>
          <a:prstGeom prst="line">
            <a:avLst/>
          </a:prstGeom>
          <a:noFill/>
          <a:ln w="12700">
            <a:solidFill>
              <a:srgbClr val="000000"/>
            </a:solidFill>
            <a:round/>
            <a:headEnd/>
            <a:tailEnd/>
          </a:ln>
        </p:spPr>
        <p:txBody>
          <a:bodyPr/>
          <a:lstStyle/>
          <a:p>
            <a:endParaRPr lang="en-US"/>
          </a:p>
        </p:txBody>
      </p:sp>
      <p:sp>
        <p:nvSpPr>
          <p:cNvPr id="1045" name="Line 29"/>
          <p:cNvSpPr>
            <a:spLocks noChangeShapeType="1"/>
          </p:cNvSpPr>
          <p:nvPr/>
        </p:nvSpPr>
        <p:spPr bwMode="auto">
          <a:xfrm flipV="1">
            <a:off x="6629400" y="3746500"/>
            <a:ext cx="1588" cy="635000"/>
          </a:xfrm>
          <a:prstGeom prst="line">
            <a:avLst/>
          </a:prstGeom>
          <a:noFill/>
          <a:ln w="12700">
            <a:solidFill>
              <a:srgbClr val="000000"/>
            </a:solidFill>
            <a:round/>
            <a:headEnd/>
            <a:tailEnd/>
          </a:ln>
        </p:spPr>
        <p:txBody>
          <a:bodyPr/>
          <a:lstStyle/>
          <a:p>
            <a:endParaRPr lang="en-US"/>
          </a:p>
        </p:txBody>
      </p:sp>
      <p:grpSp>
        <p:nvGrpSpPr>
          <p:cNvPr id="1046" name="Group 32"/>
          <p:cNvGrpSpPr>
            <a:grpSpLocks/>
          </p:cNvGrpSpPr>
          <p:nvPr/>
        </p:nvGrpSpPr>
        <p:grpSpPr bwMode="auto">
          <a:xfrm>
            <a:off x="2743200" y="4203700"/>
            <a:ext cx="2552700" cy="635000"/>
            <a:chOff x="1728" y="2648"/>
            <a:chExt cx="1608" cy="400"/>
          </a:xfrm>
        </p:grpSpPr>
        <p:sp>
          <p:nvSpPr>
            <p:cNvPr id="1051" name="Freeform 30"/>
            <p:cNvSpPr>
              <a:spLocks/>
            </p:cNvSpPr>
            <p:nvPr/>
          </p:nvSpPr>
          <p:spPr bwMode="auto">
            <a:xfrm>
              <a:off x="1728" y="2648"/>
              <a:ext cx="256" cy="400"/>
            </a:xfrm>
            <a:custGeom>
              <a:avLst/>
              <a:gdLst>
                <a:gd name="T0" fmla="*/ 0 w 256"/>
                <a:gd name="T1" fmla="*/ 200 h 400"/>
                <a:gd name="T2" fmla="*/ 256 w 256"/>
                <a:gd name="T3" fmla="*/ 0 h 400"/>
                <a:gd name="T4" fmla="*/ 168 w 256"/>
                <a:gd name="T5" fmla="*/ 200 h 400"/>
                <a:gd name="T6" fmla="*/ 256 w 256"/>
                <a:gd name="T7" fmla="*/ 400 h 400"/>
                <a:gd name="T8" fmla="*/ 0 w 256"/>
                <a:gd name="T9" fmla="*/ 200 h 400"/>
                <a:gd name="T10" fmla="*/ 0 60000 65536"/>
                <a:gd name="T11" fmla="*/ 0 60000 65536"/>
                <a:gd name="T12" fmla="*/ 0 60000 65536"/>
                <a:gd name="T13" fmla="*/ 0 60000 65536"/>
                <a:gd name="T14" fmla="*/ 0 60000 65536"/>
                <a:gd name="T15" fmla="*/ 0 w 256"/>
                <a:gd name="T16" fmla="*/ 0 h 400"/>
                <a:gd name="T17" fmla="*/ 256 w 256"/>
                <a:gd name="T18" fmla="*/ 400 h 400"/>
              </a:gdLst>
              <a:ahLst/>
              <a:cxnLst>
                <a:cxn ang="T10">
                  <a:pos x="T0" y="T1"/>
                </a:cxn>
                <a:cxn ang="T11">
                  <a:pos x="T2" y="T3"/>
                </a:cxn>
                <a:cxn ang="T12">
                  <a:pos x="T4" y="T5"/>
                </a:cxn>
                <a:cxn ang="T13">
                  <a:pos x="T6" y="T7"/>
                </a:cxn>
                <a:cxn ang="T14">
                  <a:pos x="T8" y="T9"/>
                </a:cxn>
              </a:cxnLst>
              <a:rect l="T15" t="T16" r="T17" b="T18"/>
              <a:pathLst>
                <a:path w="256" h="400">
                  <a:moveTo>
                    <a:pt x="0" y="200"/>
                  </a:moveTo>
                  <a:lnTo>
                    <a:pt x="256" y="0"/>
                  </a:lnTo>
                  <a:lnTo>
                    <a:pt x="168" y="200"/>
                  </a:lnTo>
                  <a:lnTo>
                    <a:pt x="256" y="400"/>
                  </a:lnTo>
                  <a:lnTo>
                    <a:pt x="0" y="200"/>
                  </a:lnTo>
                  <a:close/>
                </a:path>
              </a:pathLst>
            </a:custGeom>
            <a:solidFill>
              <a:srgbClr val="FF9999"/>
            </a:solidFill>
            <a:ln w="12700">
              <a:solidFill>
                <a:srgbClr val="FF9999"/>
              </a:solidFill>
              <a:round/>
              <a:headEnd/>
              <a:tailEnd/>
            </a:ln>
          </p:spPr>
          <p:txBody>
            <a:bodyPr/>
            <a:lstStyle/>
            <a:p>
              <a:endParaRPr lang="en-US"/>
            </a:p>
          </p:txBody>
        </p:sp>
        <p:sp>
          <p:nvSpPr>
            <p:cNvPr id="1052" name="Line 31"/>
            <p:cNvSpPr>
              <a:spLocks noChangeShapeType="1"/>
            </p:cNvSpPr>
            <p:nvPr/>
          </p:nvSpPr>
          <p:spPr bwMode="auto">
            <a:xfrm>
              <a:off x="1896" y="2848"/>
              <a:ext cx="1440" cy="1"/>
            </a:xfrm>
            <a:prstGeom prst="line">
              <a:avLst/>
            </a:prstGeom>
            <a:noFill/>
            <a:ln w="304800">
              <a:solidFill>
                <a:srgbClr val="FF9999"/>
              </a:solidFill>
              <a:round/>
              <a:headEnd/>
              <a:tailEnd/>
            </a:ln>
          </p:spPr>
          <p:txBody>
            <a:bodyPr/>
            <a:lstStyle/>
            <a:p>
              <a:endParaRPr lang="en-US"/>
            </a:p>
          </p:txBody>
        </p:sp>
      </p:grpSp>
      <p:sp>
        <p:nvSpPr>
          <p:cNvPr id="1047" name="Rectangle 33"/>
          <p:cNvSpPr>
            <a:spLocks noChangeArrowheads="1"/>
          </p:cNvSpPr>
          <p:nvPr/>
        </p:nvSpPr>
        <p:spPr bwMode="auto">
          <a:xfrm>
            <a:off x="3492500" y="4368800"/>
            <a:ext cx="960438"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heat flux</a:t>
            </a:r>
            <a:endParaRPr lang="en-US">
              <a:latin typeface="Arial" charset="0"/>
            </a:endParaRPr>
          </a:p>
        </p:txBody>
      </p:sp>
      <p:sp>
        <p:nvSpPr>
          <p:cNvPr id="1048" name="Rectangle 16"/>
          <p:cNvSpPr>
            <a:spLocks noGrp="1" noChangeArrowheads="1"/>
          </p:cNvSpPr>
          <p:nvPr>
            <p:ph type="title" idx="4294967295"/>
          </p:nvPr>
        </p:nvSpPr>
        <p:spPr>
          <a:xfrm>
            <a:off x="677863" y="0"/>
            <a:ext cx="7772400" cy="533400"/>
          </a:xfrm>
        </p:spPr>
        <p:txBody>
          <a:bodyPr/>
          <a:lstStyle/>
          <a:p>
            <a:r>
              <a:rPr lang="en-US" dirty="0" smtClean="0"/>
              <a:t>Ch:19   Thermal Conductivity</a:t>
            </a:r>
          </a:p>
        </p:txBody>
      </p:sp>
      <p:graphicFrame>
        <p:nvGraphicFramePr>
          <p:cNvPr id="1026" name="Object 6"/>
          <p:cNvGraphicFramePr>
            <a:graphicFrameLocks noChangeAspect="1"/>
          </p:cNvGraphicFramePr>
          <p:nvPr/>
        </p:nvGraphicFramePr>
        <p:xfrm>
          <a:off x="3025775" y="2232025"/>
          <a:ext cx="1165225" cy="785813"/>
        </p:xfrm>
        <a:graphic>
          <a:graphicData uri="http://schemas.openxmlformats.org/presentationml/2006/ole">
            <p:oleObj spid="_x0000_s1026" name="Equation" r:id="rId4" imgW="583920" imgH="393480" progId="Equation.3">
              <p:embed/>
            </p:oleObj>
          </a:graphicData>
        </a:graphic>
      </p:graphicFrame>
      <p:sp>
        <p:nvSpPr>
          <p:cNvPr id="1049" name="Text Box 34"/>
          <p:cNvSpPr txBox="1">
            <a:spLocks noChangeArrowheads="1"/>
          </p:cNvSpPr>
          <p:nvPr/>
        </p:nvSpPr>
        <p:spPr bwMode="auto">
          <a:xfrm>
            <a:off x="2633663" y="1500188"/>
            <a:ext cx="2206625" cy="427037"/>
          </a:xfrm>
          <a:prstGeom prst="rect">
            <a:avLst/>
          </a:prstGeom>
          <a:noFill/>
          <a:ln w="9525">
            <a:noFill/>
            <a:prstDash val="dash"/>
            <a:miter lim="800000"/>
            <a:headEnd/>
            <a:tailEnd/>
          </a:ln>
        </p:spPr>
        <p:txBody>
          <a:bodyPr>
            <a:spAutoFit/>
          </a:bodyPr>
          <a:lstStyle/>
          <a:p>
            <a:pPr>
              <a:spcBef>
                <a:spcPct val="50000"/>
              </a:spcBef>
            </a:pPr>
            <a:r>
              <a:rPr lang="en-US" sz="2200" b="1" dirty="0">
                <a:latin typeface="Arial" charset="0"/>
              </a:rPr>
              <a:t>Fourier’s Law</a:t>
            </a:r>
          </a:p>
        </p:txBody>
      </p:sp>
      <p:sp>
        <p:nvSpPr>
          <p:cNvPr id="29" name="Rectangle 28"/>
          <p:cNvSpPr>
            <a:spLocks noChangeArrowheads="1"/>
          </p:cNvSpPr>
          <p:nvPr/>
        </p:nvSpPr>
        <p:spPr bwMode="auto">
          <a:xfrm>
            <a:off x="0" y="5534025"/>
            <a:ext cx="8320088" cy="1323975"/>
          </a:xfrm>
          <a:prstGeom prst="rect">
            <a:avLst/>
          </a:prstGeom>
          <a:noFill/>
          <a:ln w="9525">
            <a:noFill/>
            <a:miter lim="800000"/>
            <a:headEnd/>
            <a:tailEnd/>
          </a:ln>
        </p:spPr>
        <p:txBody>
          <a:bodyPr>
            <a:spAutoFit/>
          </a:bodyPr>
          <a:lstStyle/>
          <a:p>
            <a:r>
              <a:rPr lang="en-US" sz="1600" dirty="0"/>
              <a:t>19.14  </a:t>
            </a:r>
            <a:r>
              <a:rPr lang="en-US" sz="1600" i="1" dirty="0"/>
              <a:t>(a) Calculate the heat flux through a sheet of steel 10 mm (0.39 in.) thick if the temperatures at the two faces are 300 and 100°C (572 and 212°F); assume steady-state heat flow. (b) What is the heat loss per hour if the area of the sheet is 0.25 m</a:t>
            </a:r>
            <a:r>
              <a:rPr lang="en-US" sz="1600" i="1" baseline="30000" dirty="0"/>
              <a:t>2</a:t>
            </a:r>
            <a:r>
              <a:rPr lang="en-US" sz="1600" i="1" dirty="0"/>
              <a:t> (2.7 ft</a:t>
            </a:r>
            <a:r>
              <a:rPr lang="en-US" sz="1600" i="1" baseline="30000" dirty="0"/>
              <a:t>2</a:t>
            </a:r>
            <a:r>
              <a:rPr lang="en-US" sz="1600" i="1" dirty="0"/>
              <a:t>)? (c) What will be the heat loss per hour if soda–lime glass instead of steel is used? (d) Calculate the heat loss per hour if steel is used and the thickness is increased to 20 mm (0.79 in.).</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20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0216D4FD-564C-408C-A189-81B7B185F530}" type="slidenum">
              <a:rPr lang="en-US" smtClean="0"/>
              <a:pPr/>
              <a:t>10</a:t>
            </a:fld>
            <a:endParaRPr lang="en-US" smtClean="0"/>
          </a:p>
        </p:txBody>
      </p:sp>
      <p:grpSp>
        <p:nvGrpSpPr>
          <p:cNvPr id="8195" name="Group 59"/>
          <p:cNvGrpSpPr>
            <a:grpSpLocks noChangeAspect="1"/>
          </p:cNvGrpSpPr>
          <p:nvPr/>
        </p:nvGrpSpPr>
        <p:grpSpPr bwMode="auto">
          <a:xfrm>
            <a:off x="762000" y="1524000"/>
            <a:ext cx="3276600" cy="1371600"/>
            <a:chOff x="480" y="960"/>
            <a:chExt cx="2064" cy="864"/>
          </a:xfrm>
        </p:grpSpPr>
        <p:sp>
          <p:nvSpPr>
            <p:cNvPr id="8248" name="AutoShape 58"/>
            <p:cNvSpPr>
              <a:spLocks noChangeAspect="1" noChangeArrowheads="1" noTextEdit="1"/>
            </p:cNvSpPr>
            <p:nvPr/>
          </p:nvSpPr>
          <p:spPr bwMode="auto">
            <a:xfrm>
              <a:off x="480" y="960"/>
              <a:ext cx="2064" cy="864"/>
            </a:xfrm>
            <a:prstGeom prst="rect">
              <a:avLst/>
            </a:prstGeom>
            <a:noFill/>
            <a:ln w="9525">
              <a:noFill/>
              <a:miter lim="800000"/>
              <a:headEnd/>
              <a:tailEnd/>
            </a:ln>
          </p:spPr>
          <p:txBody>
            <a:bodyPr/>
            <a:lstStyle/>
            <a:p>
              <a:endParaRPr lang="en-US"/>
            </a:p>
          </p:txBody>
        </p:sp>
        <p:pic>
          <p:nvPicPr>
            <p:cNvPr id="8249" name="Picture 60"/>
            <p:cNvPicPr>
              <a:picLocks noChangeAspect="1" noChangeArrowheads="1"/>
            </p:cNvPicPr>
            <p:nvPr/>
          </p:nvPicPr>
          <p:blipFill>
            <a:blip r:embed="rId3" cstate="print"/>
            <a:srcRect/>
            <a:stretch>
              <a:fillRect/>
            </a:stretch>
          </p:blipFill>
          <p:spPr bwMode="auto">
            <a:xfrm>
              <a:off x="486" y="966"/>
              <a:ext cx="2046" cy="846"/>
            </a:xfrm>
            <a:prstGeom prst="rect">
              <a:avLst/>
            </a:prstGeom>
            <a:noFill/>
            <a:ln w="9525">
              <a:noFill/>
              <a:miter lim="800000"/>
              <a:headEnd/>
              <a:tailEnd/>
            </a:ln>
          </p:spPr>
        </p:pic>
      </p:grpSp>
      <p:grpSp>
        <p:nvGrpSpPr>
          <p:cNvPr id="8196" name="Group 55"/>
          <p:cNvGrpSpPr>
            <a:grpSpLocks noChangeAspect="1"/>
          </p:cNvGrpSpPr>
          <p:nvPr/>
        </p:nvGrpSpPr>
        <p:grpSpPr bwMode="auto">
          <a:xfrm>
            <a:off x="1447800" y="4191000"/>
            <a:ext cx="1647825" cy="1828800"/>
            <a:chOff x="912" y="2640"/>
            <a:chExt cx="1038" cy="1152"/>
          </a:xfrm>
        </p:grpSpPr>
        <p:sp>
          <p:nvSpPr>
            <p:cNvPr id="8246" name="AutoShape 56"/>
            <p:cNvSpPr>
              <a:spLocks noChangeAspect="1" noChangeArrowheads="1" noTextEdit="1"/>
            </p:cNvSpPr>
            <p:nvPr/>
          </p:nvSpPr>
          <p:spPr bwMode="auto">
            <a:xfrm>
              <a:off x="912" y="2640"/>
              <a:ext cx="1038" cy="1152"/>
            </a:xfrm>
            <a:prstGeom prst="rect">
              <a:avLst/>
            </a:prstGeom>
            <a:noFill/>
            <a:ln w="9525">
              <a:noFill/>
              <a:miter lim="800000"/>
              <a:headEnd/>
              <a:tailEnd/>
            </a:ln>
          </p:spPr>
          <p:txBody>
            <a:bodyPr/>
            <a:lstStyle/>
            <a:p>
              <a:endParaRPr lang="en-US"/>
            </a:p>
          </p:txBody>
        </p:sp>
        <p:pic>
          <p:nvPicPr>
            <p:cNvPr id="8247" name="Picture 57"/>
            <p:cNvPicPr>
              <a:picLocks noChangeAspect="1" noChangeArrowheads="1"/>
            </p:cNvPicPr>
            <p:nvPr/>
          </p:nvPicPr>
          <p:blipFill>
            <a:blip r:embed="rId4" cstate="print"/>
            <a:srcRect/>
            <a:stretch>
              <a:fillRect/>
            </a:stretch>
          </p:blipFill>
          <p:spPr bwMode="auto">
            <a:xfrm>
              <a:off x="917" y="2645"/>
              <a:ext cx="1023" cy="1137"/>
            </a:xfrm>
            <a:prstGeom prst="rect">
              <a:avLst/>
            </a:prstGeom>
            <a:noFill/>
            <a:ln w="9525">
              <a:noFill/>
              <a:miter lim="800000"/>
              <a:headEnd/>
              <a:tailEnd/>
            </a:ln>
          </p:spPr>
        </p:pic>
      </p:grpSp>
      <p:sp>
        <p:nvSpPr>
          <p:cNvPr id="8197" name="Rectangle 3"/>
          <p:cNvSpPr>
            <a:spLocks noChangeArrowheads="1"/>
          </p:cNvSpPr>
          <p:nvPr/>
        </p:nvSpPr>
        <p:spPr bwMode="auto">
          <a:xfrm>
            <a:off x="533400" y="1066800"/>
            <a:ext cx="1852613" cy="365125"/>
          </a:xfrm>
          <a:prstGeom prst="rect">
            <a:avLst/>
          </a:prstGeom>
          <a:noFill/>
          <a:ln w="9525">
            <a:noFill/>
            <a:miter lim="800000"/>
            <a:headEnd/>
            <a:tailEnd/>
          </a:ln>
        </p:spPr>
        <p:txBody>
          <a:bodyPr wrap="none" lIns="0" tIns="0" rIns="0" bIns="0">
            <a:spAutoFit/>
          </a:bodyPr>
          <a:lstStyle/>
          <a:p>
            <a:r>
              <a:rPr lang="en-US">
                <a:latin typeface="Arial" charset="0"/>
              </a:rPr>
              <a:t>•  Application:</a:t>
            </a:r>
            <a:endParaRPr lang="en-US" sz="2200">
              <a:latin typeface="Arial" charset="0"/>
            </a:endParaRPr>
          </a:p>
        </p:txBody>
      </p:sp>
      <p:sp>
        <p:nvSpPr>
          <p:cNvPr id="8198" name="Rectangle 5"/>
          <p:cNvSpPr>
            <a:spLocks noChangeArrowheads="1"/>
          </p:cNvSpPr>
          <p:nvPr/>
        </p:nvSpPr>
        <p:spPr bwMode="auto">
          <a:xfrm>
            <a:off x="814388" y="1531938"/>
            <a:ext cx="2671762" cy="334962"/>
          </a:xfrm>
          <a:prstGeom prst="rect">
            <a:avLst/>
          </a:prstGeom>
          <a:noFill/>
          <a:ln w="9525">
            <a:noFill/>
            <a:miter lim="800000"/>
            <a:headEnd/>
            <a:tailEnd/>
          </a:ln>
        </p:spPr>
        <p:txBody>
          <a:bodyPr wrap="none" lIns="0" tIns="0" rIns="0" bIns="0">
            <a:spAutoFit/>
          </a:bodyPr>
          <a:lstStyle/>
          <a:p>
            <a:r>
              <a:rPr lang="en-US" sz="2200">
                <a:latin typeface="Arial" charset="0"/>
              </a:rPr>
              <a:t>Space Shuttle Orbiter</a:t>
            </a:r>
          </a:p>
        </p:txBody>
      </p:sp>
      <p:sp>
        <p:nvSpPr>
          <p:cNvPr id="8199" name="Rectangle 6"/>
          <p:cNvSpPr>
            <a:spLocks noChangeArrowheads="1"/>
          </p:cNvSpPr>
          <p:nvPr/>
        </p:nvSpPr>
        <p:spPr bwMode="auto">
          <a:xfrm>
            <a:off x="533400" y="3444875"/>
            <a:ext cx="3500438" cy="369888"/>
          </a:xfrm>
          <a:prstGeom prst="rect">
            <a:avLst/>
          </a:prstGeom>
          <a:noFill/>
          <a:ln w="9525">
            <a:noFill/>
            <a:miter lim="800000"/>
            <a:headEnd/>
            <a:tailEnd/>
          </a:ln>
        </p:spPr>
        <p:txBody>
          <a:bodyPr wrap="none" lIns="0" tIns="0" rIns="0" bIns="0">
            <a:spAutoFit/>
          </a:bodyPr>
          <a:lstStyle/>
          <a:p>
            <a:r>
              <a:rPr lang="en-US">
                <a:latin typeface="Arial" charset="0"/>
              </a:rPr>
              <a:t>•  </a:t>
            </a:r>
            <a:r>
              <a:rPr lang="en-US">
                <a:solidFill>
                  <a:srgbClr val="0000FF"/>
                </a:solidFill>
                <a:latin typeface="Arial" charset="0"/>
              </a:rPr>
              <a:t>Silica tiles</a:t>
            </a:r>
            <a:r>
              <a:rPr lang="en-US" sz="2200">
                <a:latin typeface="Arial" charset="0"/>
              </a:rPr>
              <a:t> (400-1260</a:t>
            </a:r>
            <a:r>
              <a:rPr lang="en-US" sz="2200">
                <a:latin typeface="Arial" charset="0"/>
                <a:cs typeface="Arial" charset="0"/>
                <a:sym typeface="Symbol" pitchFamily="18" charset="2"/>
              </a:rPr>
              <a:t>º</a:t>
            </a:r>
            <a:r>
              <a:rPr lang="en-US" sz="2200">
                <a:latin typeface="Arial" charset="0"/>
              </a:rPr>
              <a:t>C)</a:t>
            </a:r>
            <a:r>
              <a:rPr lang="en-US">
                <a:latin typeface="Arial" charset="0"/>
              </a:rPr>
              <a:t>:</a:t>
            </a:r>
            <a:endParaRPr lang="en-US" sz="2200">
              <a:latin typeface="Arial" charset="0"/>
            </a:endParaRPr>
          </a:p>
        </p:txBody>
      </p:sp>
      <p:sp>
        <p:nvSpPr>
          <p:cNvPr id="8200" name="Rectangle 8"/>
          <p:cNvSpPr>
            <a:spLocks noChangeArrowheads="1"/>
          </p:cNvSpPr>
          <p:nvPr/>
        </p:nvSpPr>
        <p:spPr bwMode="auto">
          <a:xfrm>
            <a:off x="790575" y="3779838"/>
            <a:ext cx="3028950" cy="334962"/>
          </a:xfrm>
          <a:prstGeom prst="rect">
            <a:avLst/>
          </a:prstGeom>
          <a:noFill/>
          <a:ln w="9525">
            <a:noFill/>
            <a:miter lim="800000"/>
            <a:headEnd/>
            <a:tailEnd/>
          </a:ln>
        </p:spPr>
        <p:txBody>
          <a:bodyPr wrap="none" lIns="0" tIns="0" rIns="0" bIns="0">
            <a:spAutoFit/>
          </a:bodyPr>
          <a:lstStyle/>
          <a:p>
            <a:r>
              <a:rPr lang="en-US" sz="2200">
                <a:latin typeface="Arial" charset="0"/>
              </a:rPr>
              <a:t>-- large scale application</a:t>
            </a:r>
          </a:p>
        </p:txBody>
      </p:sp>
      <p:sp>
        <p:nvSpPr>
          <p:cNvPr id="8201" name="Rectangle 9"/>
          <p:cNvSpPr>
            <a:spLocks noChangeArrowheads="1"/>
          </p:cNvSpPr>
          <p:nvPr/>
        </p:nvSpPr>
        <p:spPr bwMode="auto">
          <a:xfrm>
            <a:off x="4464050" y="3779838"/>
            <a:ext cx="2111375" cy="334962"/>
          </a:xfrm>
          <a:prstGeom prst="rect">
            <a:avLst/>
          </a:prstGeom>
          <a:noFill/>
          <a:ln w="9525">
            <a:noFill/>
            <a:miter lim="800000"/>
            <a:headEnd/>
            <a:tailEnd/>
          </a:ln>
        </p:spPr>
        <p:txBody>
          <a:bodyPr wrap="none" lIns="0" tIns="0" rIns="0" bIns="0">
            <a:spAutoFit/>
          </a:bodyPr>
          <a:lstStyle/>
          <a:p>
            <a:r>
              <a:rPr lang="en-US" sz="2200">
                <a:latin typeface="Arial" charset="0"/>
              </a:rPr>
              <a:t>-- microstructure:</a:t>
            </a:r>
          </a:p>
        </p:txBody>
      </p:sp>
      <p:sp>
        <p:nvSpPr>
          <p:cNvPr id="8202" name="Line 11"/>
          <p:cNvSpPr>
            <a:spLocks noChangeShapeType="1"/>
          </p:cNvSpPr>
          <p:nvPr/>
        </p:nvSpPr>
        <p:spPr bwMode="auto">
          <a:xfrm flipH="1">
            <a:off x="2362200" y="4724400"/>
            <a:ext cx="2209800" cy="609600"/>
          </a:xfrm>
          <a:prstGeom prst="line">
            <a:avLst/>
          </a:prstGeom>
          <a:noFill/>
          <a:ln w="28575">
            <a:solidFill>
              <a:schemeClr val="tx1"/>
            </a:solidFill>
            <a:round/>
            <a:headEnd/>
            <a:tailEnd type="triangle" w="med" len="med"/>
          </a:ln>
        </p:spPr>
        <p:txBody>
          <a:bodyPr wrap="none" anchor="ctr"/>
          <a:lstStyle/>
          <a:p>
            <a:endParaRPr lang="en-US"/>
          </a:p>
        </p:txBody>
      </p:sp>
      <p:sp>
        <p:nvSpPr>
          <p:cNvPr id="8203" name="Rectangle 15"/>
          <p:cNvSpPr>
            <a:spLocks noChangeArrowheads="1"/>
          </p:cNvSpPr>
          <p:nvPr/>
        </p:nvSpPr>
        <p:spPr bwMode="auto">
          <a:xfrm>
            <a:off x="4495800" y="3063875"/>
            <a:ext cx="4114800" cy="730250"/>
          </a:xfrm>
          <a:prstGeom prst="rect">
            <a:avLst/>
          </a:prstGeom>
          <a:noFill/>
          <a:ln w="9525">
            <a:noFill/>
            <a:miter lim="800000"/>
            <a:headEnd/>
            <a:tailEnd/>
          </a:ln>
        </p:spPr>
        <p:txBody>
          <a:bodyPr lIns="0" tIns="0" rIns="0" bIns="0">
            <a:spAutoFit/>
          </a:bodyPr>
          <a:lstStyle/>
          <a:p>
            <a:r>
              <a:rPr lang="en-US" sz="1200">
                <a:solidFill>
                  <a:srgbClr val="000000"/>
                </a:solidFill>
                <a:latin typeface="Arial" charset="0"/>
              </a:rPr>
              <a:t>Fig. 19.2W, </a:t>
            </a:r>
            <a:r>
              <a:rPr lang="en-US" sz="1200" i="1">
                <a:solidFill>
                  <a:srgbClr val="000000"/>
                </a:solidFill>
                <a:latin typeface="Arial" charset="0"/>
              </a:rPr>
              <a:t>Callister 6e</a:t>
            </a:r>
            <a:r>
              <a:rPr lang="en-US" sz="1200">
                <a:solidFill>
                  <a:srgbClr val="000000"/>
                </a:solidFill>
                <a:latin typeface="Arial" charset="0"/>
              </a:rPr>
              <a:t>.  (Fig. 19.2W adapted from L.J. Korb, C.A. Morant, R.M. Calland, and C.S. Thatcher, "The Shuttle Orbiter Thermal Protection System", </a:t>
            </a:r>
            <a:r>
              <a:rPr lang="en-US" sz="1200" i="1">
                <a:solidFill>
                  <a:srgbClr val="000000"/>
                </a:solidFill>
                <a:latin typeface="Arial" charset="0"/>
              </a:rPr>
              <a:t>Ceramic Bulletin</a:t>
            </a:r>
            <a:r>
              <a:rPr lang="en-US" sz="1200">
                <a:solidFill>
                  <a:srgbClr val="000000"/>
                </a:solidFill>
                <a:latin typeface="Arial" charset="0"/>
              </a:rPr>
              <a:t>, No. 11, Nov. 1981, p. 1189.)</a:t>
            </a:r>
          </a:p>
        </p:txBody>
      </p:sp>
      <p:sp>
        <p:nvSpPr>
          <p:cNvPr id="8204" name="Rectangle 16"/>
          <p:cNvSpPr>
            <a:spLocks noChangeArrowheads="1"/>
          </p:cNvSpPr>
          <p:nvPr/>
        </p:nvSpPr>
        <p:spPr bwMode="auto">
          <a:xfrm>
            <a:off x="609600" y="6096000"/>
            <a:ext cx="3657600" cy="365125"/>
          </a:xfrm>
          <a:prstGeom prst="rect">
            <a:avLst/>
          </a:prstGeom>
          <a:noFill/>
          <a:ln w="9525">
            <a:noFill/>
            <a:miter lim="800000"/>
            <a:headEnd/>
            <a:tailEnd/>
          </a:ln>
        </p:spPr>
        <p:txBody>
          <a:bodyPr lIns="0" tIns="0" rIns="0" bIns="0">
            <a:spAutoFit/>
          </a:bodyPr>
          <a:lstStyle/>
          <a:p>
            <a:r>
              <a:rPr lang="en-US" sz="1200">
                <a:solidFill>
                  <a:srgbClr val="000000"/>
                </a:solidFill>
                <a:latin typeface="Arial" charset="0"/>
              </a:rPr>
              <a:t>Fig. 19.3W, </a:t>
            </a:r>
            <a:r>
              <a:rPr lang="en-US" sz="1200" i="1">
                <a:solidFill>
                  <a:srgbClr val="000000"/>
                </a:solidFill>
                <a:latin typeface="Arial" charset="0"/>
              </a:rPr>
              <a:t>Callister 5e</a:t>
            </a:r>
            <a:r>
              <a:rPr lang="en-US" sz="1200">
                <a:solidFill>
                  <a:srgbClr val="000000"/>
                </a:solidFill>
                <a:latin typeface="Arial" charset="0"/>
              </a:rPr>
              <a:t>.  (Fig. 19.3W courtesy the National Aeronautics and Space Administration.)</a:t>
            </a:r>
          </a:p>
        </p:txBody>
      </p:sp>
      <p:sp>
        <p:nvSpPr>
          <p:cNvPr id="8205" name="Rectangle 17"/>
          <p:cNvSpPr>
            <a:spLocks noChangeArrowheads="1"/>
          </p:cNvSpPr>
          <p:nvPr/>
        </p:nvSpPr>
        <p:spPr bwMode="auto">
          <a:xfrm>
            <a:off x="4495800" y="6096000"/>
            <a:ext cx="3581400" cy="547688"/>
          </a:xfrm>
          <a:prstGeom prst="rect">
            <a:avLst/>
          </a:prstGeom>
          <a:noFill/>
          <a:ln w="9525">
            <a:noFill/>
            <a:miter lim="800000"/>
            <a:headEnd/>
            <a:tailEnd/>
          </a:ln>
        </p:spPr>
        <p:txBody>
          <a:bodyPr lIns="0" tIns="0" rIns="0" bIns="0">
            <a:spAutoFit/>
          </a:bodyPr>
          <a:lstStyle/>
          <a:p>
            <a:r>
              <a:rPr lang="en-US" sz="1200">
                <a:solidFill>
                  <a:srgbClr val="000000"/>
                </a:solidFill>
                <a:latin typeface="Arial" charset="0"/>
              </a:rPr>
              <a:t>Fig. 19.4W, </a:t>
            </a:r>
            <a:r>
              <a:rPr lang="en-US" sz="1200" i="1">
                <a:solidFill>
                  <a:srgbClr val="000000"/>
                </a:solidFill>
                <a:latin typeface="Arial" charset="0"/>
              </a:rPr>
              <a:t>Callister 5e</a:t>
            </a:r>
            <a:r>
              <a:rPr lang="en-US" sz="1200">
                <a:solidFill>
                  <a:srgbClr val="000000"/>
                </a:solidFill>
                <a:latin typeface="Arial" charset="0"/>
              </a:rPr>
              <a:t>.  (Fig. 219.4W courtesy Lockheed Aerospace Ceramics</a:t>
            </a:r>
          </a:p>
          <a:p>
            <a:r>
              <a:rPr lang="en-US" sz="1200">
                <a:solidFill>
                  <a:srgbClr val="000000"/>
                </a:solidFill>
                <a:latin typeface="Arial" charset="0"/>
              </a:rPr>
              <a:t>Systems, Sunnyvale, CA.)</a:t>
            </a:r>
          </a:p>
        </p:txBody>
      </p:sp>
      <p:sp>
        <p:nvSpPr>
          <p:cNvPr id="8206" name="Rectangle 18"/>
          <p:cNvSpPr>
            <a:spLocks noGrp="1" noChangeArrowheads="1"/>
          </p:cNvSpPr>
          <p:nvPr>
            <p:ph type="title" idx="4294967295"/>
          </p:nvPr>
        </p:nvSpPr>
        <p:spPr/>
        <p:txBody>
          <a:bodyPr/>
          <a:lstStyle/>
          <a:p>
            <a:r>
              <a:rPr lang="en-US" smtClean="0"/>
              <a:t>Thermal Protection System</a:t>
            </a:r>
          </a:p>
        </p:txBody>
      </p:sp>
      <p:sp>
        <p:nvSpPr>
          <p:cNvPr id="8207" name="Rectangle 21"/>
          <p:cNvSpPr>
            <a:spLocks noChangeArrowheads="1"/>
          </p:cNvSpPr>
          <p:nvPr/>
        </p:nvSpPr>
        <p:spPr bwMode="auto">
          <a:xfrm>
            <a:off x="4170363" y="2652713"/>
            <a:ext cx="1308100" cy="363537"/>
          </a:xfrm>
          <a:prstGeom prst="rect">
            <a:avLst/>
          </a:prstGeom>
          <a:solidFill>
            <a:srgbClr val="FFFFFF"/>
          </a:solidFill>
          <a:ln w="9525">
            <a:noFill/>
            <a:miter lim="800000"/>
            <a:headEnd/>
            <a:tailEnd/>
          </a:ln>
        </p:spPr>
        <p:txBody>
          <a:bodyPr/>
          <a:lstStyle/>
          <a:p>
            <a:endParaRPr lang="en-US"/>
          </a:p>
        </p:txBody>
      </p:sp>
      <p:grpSp>
        <p:nvGrpSpPr>
          <p:cNvPr id="8208" name="Group 51"/>
          <p:cNvGrpSpPr>
            <a:grpSpLocks/>
          </p:cNvGrpSpPr>
          <p:nvPr/>
        </p:nvGrpSpPr>
        <p:grpSpPr bwMode="auto">
          <a:xfrm>
            <a:off x="4489450" y="817563"/>
            <a:ext cx="3595688" cy="2206625"/>
            <a:chOff x="2828" y="515"/>
            <a:chExt cx="2265" cy="1390"/>
          </a:xfrm>
        </p:grpSpPr>
        <p:sp>
          <p:nvSpPr>
            <p:cNvPr id="8219" name="Rectangle 22"/>
            <p:cNvSpPr>
              <a:spLocks noChangeArrowheads="1"/>
            </p:cNvSpPr>
            <p:nvPr/>
          </p:nvSpPr>
          <p:spPr bwMode="auto">
            <a:xfrm>
              <a:off x="2828" y="1671"/>
              <a:ext cx="411" cy="115"/>
            </a:xfrm>
            <a:prstGeom prst="rect">
              <a:avLst/>
            </a:prstGeom>
            <a:noFill/>
            <a:ln w="9525">
              <a:noFill/>
              <a:miter lim="800000"/>
              <a:headEnd/>
              <a:tailEnd/>
            </a:ln>
          </p:spPr>
          <p:txBody>
            <a:bodyPr wrap="none" lIns="0" tIns="0" rIns="0" bIns="0">
              <a:spAutoFit/>
            </a:bodyPr>
            <a:lstStyle/>
            <a:p>
              <a:r>
                <a:rPr lang="en-US" sz="1200">
                  <a:solidFill>
                    <a:srgbClr val="FF0000"/>
                  </a:solidFill>
                  <a:latin typeface="Arial" charset="0"/>
                </a:rPr>
                <a:t>reinf C-C </a:t>
              </a:r>
              <a:endParaRPr lang="en-US">
                <a:latin typeface="Arial" charset="0"/>
              </a:endParaRPr>
            </a:p>
          </p:txBody>
        </p:sp>
        <p:sp>
          <p:nvSpPr>
            <p:cNvPr id="8220" name="Rectangle 23"/>
            <p:cNvSpPr>
              <a:spLocks noChangeArrowheads="1"/>
            </p:cNvSpPr>
            <p:nvPr/>
          </p:nvSpPr>
          <p:spPr bwMode="auto">
            <a:xfrm>
              <a:off x="2835" y="1782"/>
              <a:ext cx="384" cy="116"/>
            </a:xfrm>
            <a:prstGeom prst="rect">
              <a:avLst/>
            </a:prstGeom>
            <a:noFill/>
            <a:ln w="9525">
              <a:noFill/>
              <a:miter lim="800000"/>
              <a:headEnd/>
              <a:tailEnd/>
            </a:ln>
          </p:spPr>
          <p:txBody>
            <a:bodyPr wrap="none" lIns="0" tIns="0" rIns="0" bIns="0">
              <a:spAutoFit/>
            </a:bodyPr>
            <a:lstStyle/>
            <a:p>
              <a:r>
                <a:rPr lang="en-US" sz="1200">
                  <a:solidFill>
                    <a:srgbClr val="FF0000"/>
                  </a:solidFill>
                  <a:latin typeface="Arial" charset="0"/>
                </a:rPr>
                <a:t>(1650ºC)</a:t>
              </a:r>
              <a:endParaRPr lang="en-US">
                <a:latin typeface="Arial" charset="0"/>
              </a:endParaRPr>
            </a:p>
          </p:txBody>
        </p:sp>
        <p:sp>
          <p:nvSpPr>
            <p:cNvPr id="8221" name="Rectangle 24"/>
            <p:cNvSpPr>
              <a:spLocks noChangeArrowheads="1"/>
            </p:cNvSpPr>
            <p:nvPr/>
          </p:nvSpPr>
          <p:spPr bwMode="auto">
            <a:xfrm>
              <a:off x="3022" y="515"/>
              <a:ext cx="933"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Rounded MT Bold" pitchFamily="34" charset="0"/>
                </a:rPr>
                <a:t>Re-entry T  </a:t>
              </a:r>
              <a:endParaRPr lang="en-US"/>
            </a:p>
          </p:txBody>
        </p:sp>
        <p:sp>
          <p:nvSpPr>
            <p:cNvPr id="8222" name="Rectangle 25"/>
            <p:cNvSpPr>
              <a:spLocks noChangeArrowheads="1"/>
            </p:cNvSpPr>
            <p:nvPr/>
          </p:nvSpPr>
          <p:spPr bwMode="auto">
            <a:xfrm>
              <a:off x="3022" y="709"/>
              <a:ext cx="954"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Rounded MT Bold" pitchFamily="34" charset="0"/>
                </a:rPr>
                <a:t>Distribution</a:t>
              </a:r>
              <a:endParaRPr lang="en-US"/>
            </a:p>
          </p:txBody>
        </p:sp>
        <p:pic>
          <p:nvPicPr>
            <p:cNvPr id="8223" name="Picture 26"/>
            <p:cNvPicPr>
              <a:picLocks noChangeAspect="1" noChangeArrowheads="1"/>
            </p:cNvPicPr>
            <p:nvPr/>
          </p:nvPicPr>
          <p:blipFill>
            <a:blip r:embed="rId5" cstate="print"/>
            <a:srcRect/>
            <a:stretch>
              <a:fillRect/>
            </a:stretch>
          </p:blipFill>
          <p:spPr bwMode="auto">
            <a:xfrm>
              <a:off x="2953" y="557"/>
              <a:ext cx="2140" cy="1135"/>
            </a:xfrm>
            <a:prstGeom prst="rect">
              <a:avLst/>
            </a:prstGeom>
            <a:noFill/>
            <a:ln w="9525">
              <a:noFill/>
              <a:miter lim="800000"/>
              <a:headEnd/>
              <a:tailEnd/>
            </a:ln>
          </p:spPr>
        </p:pic>
        <p:sp>
          <p:nvSpPr>
            <p:cNvPr id="8224" name="Freeform 27"/>
            <p:cNvSpPr>
              <a:spLocks/>
            </p:cNvSpPr>
            <p:nvPr/>
          </p:nvSpPr>
          <p:spPr bwMode="auto">
            <a:xfrm>
              <a:off x="3056" y="1401"/>
              <a:ext cx="63" cy="97"/>
            </a:xfrm>
            <a:custGeom>
              <a:avLst/>
              <a:gdLst>
                <a:gd name="T0" fmla="*/ 35 w 63"/>
                <a:gd name="T1" fmla="*/ 0 h 97"/>
                <a:gd name="T2" fmla="*/ 14 w 63"/>
                <a:gd name="T3" fmla="*/ 14 h 97"/>
                <a:gd name="T4" fmla="*/ 0 w 63"/>
                <a:gd name="T5" fmla="*/ 42 h 97"/>
                <a:gd name="T6" fmla="*/ 7 w 63"/>
                <a:gd name="T7" fmla="*/ 70 h 97"/>
                <a:gd name="T8" fmla="*/ 21 w 63"/>
                <a:gd name="T9" fmla="*/ 90 h 97"/>
                <a:gd name="T10" fmla="*/ 35 w 63"/>
                <a:gd name="T11" fmla="*/ 97 h 97"/>
                <a:gd name="T12" fmla="*/ 49 w 63"/>
                <a:gd name="T13" fmla="*/ 84 h 97"/>
                <a:gd name="T14" fmla="*/ 63 w 63"/>
                <a:gd name="T15" fmla="*/ 63 h 97"/>
                <a:gd name="T16" fmla="*/ 56 w 63"/>
                <a:gd name="T17" fmla="*/ 35 h 97"/>
                <a:gd name="T18" fmla="*/ 49 w 63"/>
                <a:gd name="T19" fmla="*/ 14 h 97"/>
                <a:gd name="T20" fmla="*/ 35 w 63"/>
                <a:gd name="T21" fmla="*/ 0 h 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97"/>
                <a:gd name="T35" fmla="*/ 63 w 63"/>
                <a:gd name="T36" fmla="*/ 97 h 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97">
                  <a:moveTo>
                    <a:pt x="35" y="0"/>
                  </a:moveTo>
                  <a:lnTo>
                    <a:pt x="14" y="14"/>
                  </a:lnTo>
                  <a:lnTo>
                    <a:pt x="0" y="42"/>
                  </a:lnTo>
                  <a:lnTo>
                    <a:pt x="7" y="70"/>
                  </a:lnTo>
                  <a:lnTo>
                    <a:pt x="21" y="90"/>
                  </a:lnTo>
                  <a:lnTo>
                    <a:pt x="35" y="97"/>
                  </a:lnTo>
                  <a:lnTo>
                    <a:pt x="49" y="84"/>
                  </a:lnTo>
                  <a:lnTo>
                    <a:pt x="63" y="63"/>
                  </a:lnTo>
                  <a:lnTo>
                    <a:pt x="56" y="35"/>
                  </a:lnTo>
                  <a:lnTo>
                    <a:pt x="49" y="14"/>
                  </a:lnTo>
                  <a:lnTo>
                    <a:pt x="35" y="0"/>
                  </a:lnTo>
                  <a:close/>
                </a:path>
              </a:pathLst>
            </a:custGeom>
            <a:solidFill>
              <a:srgbClr val="FF0000"/>
            </a:solidFill>
            <a:ln w="9525">
              <a:noFill/>
              <a:round/>
              <a:headEnd/>
              <a:tailEnd/>
            </a:ln>
          </p:spPr>
          <p:txBody>
            <a:bodyPr/>
            <a:lstStyle/>
            <a:p>
              <a:endParaRPr lang="en-US"/>
            </a:p>
          </p:txBody>
        </p:sp>
        <p:grpSp>
          <p:nvGrpSpPr>
            <p:cNvPr id="8225" name="Group 33"/>
            <p:cNvGrpSpPr>
              <a:grpSpLocks/>
            </p:cNvGrpSpPr>
            <p:nvPr/>
          </p:nvGrpSpPr>
          <p:grpSpPr bwMode="auto">
            <a:xfrm>
              <a:off x="3396" y="1561"/>
              <a:ext cx="76" cy="110"/>
              <a:chOff x="3396" y="1561"/>
              <a:chExt cx="76" cy="110"/>
            </a:xfrm>
          </p:grpSpPr>
          <p:sp>
            <p:nvSpPr>
              <p:cNvPr id="8244" name="Freeform 31"/>
              <p:cNvSpPr>
                <a:spLocks/>
              </p:cNvSpPr>
              <p:nvPr/>
            </p:nvSpPr>
            <p:spPr bwMode="auto">
              <a:xfrm>
                <a:off x="3396" y="1561"/>
                <a:ext cx="76" cy="83"/>
              </a:xfrm>
              <a:custGeom>
                <a:avLst/>
                <a:gdLst>
                  <a:gd name="T0" fmla="*/ 7 w 76"/>
                  <a:gd name="T1" fmla="*/ 0 h 83"/>
                  <a:gd name="T2" fmla="*/ 76 w 76"/>
                  <a:gd name="T3" fmla="*/ 48 h 83"/>
                  <a:gd name="T4" fmla="*/ 28 w 76"/>
                  <a:gd name="T5" fmla="*/ 41 h 83"/>
                  <a:gd name="T6" fmla="*/ 0 w 76"/>
                  <a:gd name="T7" fmla="*/ 83 h 83"/>
                  <a:gd name="T8" fmla="*/ 7 w 76"/>
                  <a:gd name="T9" fmla="*/ 0 h 83"/>
                  <a:gd name="T10" fmla="*/ 0 60000 65536"/>
                  <a:gd name="T11" fmla="*/ 0 60000 65536"/>
                  <a:gd name="T12" fmla="*/ 0 60000 65536"/>
                  <a:gd name="T13" fmla="*/ 0 60000 65536"/>
                  <a:gd name="T14" fmla="*/ 0 60000 65536"/>
                  <a:gd name="T15" fmla="*/ 0 w 76"/>
                  <a:gd name="T16" fmla="*/ 0 h 83"/>
                  <a:gd name="T17" fmla="*/ 76 w 76"/>
                  <a:gd name="T18" fmla="*/ 83 h 83"/>
                </a:gdLst>
                <a:ahLst/>
                <a:cxnLst>
                  <a:cxn ang="T10">
                    <a:pos x="T0" y="T1"/>
                  </a:cxn>
                  <a:cxn ang="T11">
                    <a:pos x="T2" y="T3"/>
                  </a:cxn>
                  <a:cxn ang="T12">
                    <a:pos x="T4" y="T5"/>
                  </a:cxn>
                  <a:cxn ang="T13">
                    <a:pos x="T6" y="T7"/>
                  </a:cxn>
                  <a:cxn ang="T14">
                    <a:pos x="T8" y="T9"/>
                  </a:cxn>
                </a:cxnLst>
                <a:rect l="T15" t="T16" r="T17" b="T18"/>
                <a:pathLst>
                  <a:path w="76" h="83">
                    <a:moveTo>
                      <a:pt x="7" y="0"/>
                    </a:moveTo>
                    <a:lnTo>
                      <a:pt x="76" y="48"/>
                    </a:lnTo>
                    <a:lnTo>
                      <a:pt x="28" y="41"/>
                    </a:lnTo>
                    <a:lnTo>
                      <a:pt x="0" y="83"/>
                    </a:lnTo>
                    <a:lnTo>
                      <a:pt x="7" y="0"/>
                    </a:lnTo>
                    <a:close/>
                  </a:path>
                </a:pathLst>
              </a:custGeom>
              <a:solidFill>
                <a:srgbClr val="000000"/>
              </a:solidFill>
              <a:ln w="11113">
                <a:solidFill>
                  <a:srgbClr val="000000"/>
                </a:solidFill>
                <a:round/>
                <a:headEnd/>
                <a:tailEnd/>
              </a:ln>
            </p:spPr>
            <p:txBody>
              <a:bodyPr/>
              <a:lstStyle/>
              <a:p>
                <a:endParaRPr lang="en-US"/>
              </a:p>
            </p:txBody>
          </p:sp>
          <p:sp>
            <p:nvSpPr>
              <p:cNvPr id="8245" name="Line 32"/>
              <p:cNvSpPr>
                <a:spLocks noChangeShapeType="1"/>
              </p:cNvSpPr>
              <p:nvPr/>
            </p:nvSpPr>
            <p:spPr bwMode="auto">
              <a:xfrm>
                <a:off x="3424" y="1602"/>
                <a:ext cx="27" cy="69"/>
              </a:xfrm>
              <a:prstGeom prst="line">
                <a:avLst/>
              </a:prstGeom>
              <a:noFill/>
              <a:ln w="22225">
                <a:solidFill>
                  <a:srgbClr val="000000"/>
                </a:solidFill>
                <a:round/>
                <a:headEnd/>
                <a:tailEnd/>
              </a:ln>
            </p:spPr>
            <p:txBody>
              <a:bodyPr/>
              <a:lstStyle/>
              <a:p>
                <a:endParaRPr lang="en-US"/>
              </a:p>
            </p:txBody>
          </p:sp>
        </p:grpSp>
        <p:sp>
          <p:nvSpPr>
            <p:cNvPr id="8226" name="Freeform 34"/>
            <p:cNvSpPr>
              <a:spLocks/>
            </p:cNvSpPr>
            <p:nvPr/>
          </p:nvSpPr>
          <p:spPr bwMode="auto">
            <a:xfrm>
              <a:off x="3701" y="1277"/>
              <a:ext cx="803" cy="221"/>
            </a:xfrm>
            <a:custGeom>
              <a:avLst/>
              <a:gdLst>
                <a:gd name="T0" fmla="*/ 0 w 803"/>
                <a:gd name="T1" fmla="*/ 221 h 221"/>
                <a:gd name="T2" fmla="*/ 0 w 803"/>
                <a:gd name="T3" fmla="*/ 208 h 221"/>
                <a:gd name="T4" fmla="*/ 41 w 803"/>
                <a:gd name="T5" fmla="*/ 201 h 221"/>
                <a:gd name="T6" fmla="*/ 41 w 803"/>
                <a:gd name="T7" fmla="*/ 194 h 221"/>
                <a:gd name="T8" fmla="*/ 90 w 803"/>
                <a:gd name="T9" fmla="*/ 180 h 221"/>
                <a:gd name="T10" fmla="*/ 96 w 803"/>
                <a:gd name="T11" fmla="*/ 173 h 221"/>
                <a:gd name="T12" fmla="*/ 207 w 803"/>
                <a:gd name="T13" fmla="*/ 152 h 221"/>
                <a:gd name="T14" fmla="*/ 207 w 803"/>
                <a:gd name="T15" fmla="*/ 131 h 221"/>
                <a:gd name="T16" fmla="*/ 277 w 803"/>
                <a:gd name="T17" fmla="*/ 124 h 221"/>
                <a:gd name="T18" fmla="*/ 290 w 803"/>
                <a:gd name="T19" fmla="*/ 104 h 221"/>
                <a:gd name="T20" fmla="*/ 387 w 803"/>
                <a:gd name="T21" fmla="*/ 90 h 221"/>
                <a:gd name="T22" fmla="*/ 394 w 803"/>
                <a:gd name="T23" fmla="*/ 83 h 221"/>
                <a:gd name="T24" fmla="*/ 644 w 803"/>
                <a:gd name="T25" fmla="*/ 41 h 221"/>
                <a:gd name="T26" fmla="*/ 644 w 803"/>
                <a:gd name="T27" fmla="*/ 21 h 221"/>
                <a:gd name="T28" fmla="*/ 803 w 803"/>
                <a:gd name="T29" fmla="*/ 0 h 221"/>
                <a:gd name="T30" fmla="*/ 789 w 803"/>
                <a:gd name="T31" fmla="*/ 145 h 221"/>
                <a:gd name="T32" fmla="*/ 464 w 803"/>
                <a:gd name="T33" fmla="*/ 145 h 221"/>
                <a:gd name="T34" fmla="*/ 0 w 803"/>
                <a:gd name="T35" fmla="*/ 221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3"/>
                <a:gd name="T55" fmla="*/ 0 h 221"/>
                <a:gd name="T56" fmla="*/ 803 w 803"/>
                <a:gd name="T57" fmla="*/ 221 h 2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3" h="221">
                  <a:moveTo>
                    <a:pt x="0" y="221"/>
                  </a:moveTo>
                  <a:lnTo>
                    <a:pt x="0" y="208"/>
                  </a:lnTo>
                  <a:lnTo>
                    <a:pt x="41" y="201"/>
                  </a:lnTo>
                  <a:lnTo>
                    <a:pt x="41" y="194"/>
                  </a:lnTo>
                  <a:lnTo>
                    <a:pt x="90" y="180"/>
                  </a:lnTo>
                  <a:lnTo>
                    <a:pt x="96" y="173"/>
                  </a:lnTo>
                  <a:lnTo>
                    <a:pt x="207" y="152"/>
                  </a:lnTo>
                  <a:lnTo>
                    <a:pt x="207" y="131"/>
                  </a:lnTo>
                  <a:lnTo>
                    <a:pt x="277" y="124"/>
                  </a:lnTo>
                  <a:lnTo>
                    <a:pt x="290" y="104"/>
                  </a:lnTo>
                  <a:lnTo>
                    <a:pt x="387" y="90"/>
                  </a:lnTo>
                  <a:lnTo>
                    <a:pt x="394" y="83"/>
                  </a:lnTo>
                  <a:lnTo>
                    <a:pt x="644" y="41"/>
                  </a:lnTo>
                  <a:lnTo>
                    <a:pt x="644" y="21"/>
                  </a:lnTo>
                  <a:lnTo>
                    <a:pt x="803" y="0"/>
                  </a:lnTo>
                  <a:lnTo>
                    <a:pt x="789" y="145"/>
                  </a:lnTo>
                  <a:lnTo>
                    <a:pt x="464" y="145"/>
                  </a:lnTo>
                  <a:lnTo>
                    <a:pt x="0" y="221"/>
                  </a:lnTo>
                  <a:close/>
                </a:path>
              </a:pathLst>
            </a:custGeom>
            <a:solidFill>
              <a:srgbClr val="996600"/>
            </a:solidFill>
            <a:ln w="9525">
              <a:noFill/>
              <a:round/>
              <a:headEnd/>
              <a:tailEnd/>
            </a:ln>
          </p:spPr>
          <p:txBody>
            <a:bodyPr/>
            <a:lstStyle/>
            <a:p>
              <a:endParaRPr lang="en-US"/>
            </a:p>
          </p:txBody>
        </p:sp>
        <p:sp>
          <p:nvSpPr>
            <p:cNvPr id="8227" name="Freeform 35"/>
            <p:cNvSpPr>
              <a:spLocks/>
            </p:cNvSpPr>
            <p:nvPr/>
          </p:nvSpPr>
          <p:spPr bwMode="auto">
            <a:xfrm>
              <a:off x="3825" y="1491"/>
              <a:ext cx="1122" cy="167"/>
            </a:xfrm>
            <a:custGeom>
              <a:avLst/>
              <a:gdLst>
                <a:gd name="T0" fmla="*/ 7 w 1122"/>
                <a:gd name="T1" fmla="*/ 49 h 167"/>
                <a:gd name="T2" fmla="*/ 388 w 1122"/>
                <a:gd name="T3" fmla="*/ 42 h 167"/>
                <a:gd name="T4" fmla="*/ 928 w 1122"/>
                <a:gd name="T5" fmla="*/ 167 h 167"/>
                <a:gd name="T6" fmla="*/ 1122 w 1122"/>
                <a:gd name="T7" fmla="*/ 146 h 167"/>
                <a:gd name="T8" fmla="*/ 1122 w 1122"/>
                <a:gd name="T9" fmla="*/ 139 h 167"/>
                <a:gd name="T10" fmla="*/ 942 w 1122"/>
                <a:gd name="T11" fmla="*/ 139 h 167"/>
                <a:gd name="T12" fmla="*/ 492 w 1122"/>
                <a:gd name="T13" fmla="*/ 28 h 167"/>
                <a:gd name="T14" fmla="*/ 471 w 1122"/>
                <a:gd name="T15" fmla="*/ 0 h 167"/>
                <a:gd name="T16" fmla="*/ 222 w 1122"/>
                <a:gd name="T17" fmla="*/ 7 h 167"/>
                <a:gd name="T18" fmla="*/ 0 w 1122"/>
                <a:gd name="T19" fmla="*/ 21 h 167"/>
                <a:gd name="T20" fmla="*/ 7 w 1122"/>
                <a:gd name="T21" fmla="*/ 49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2"/>
                <a:gd name="T34" fmla="*/ 0 h 167"/>
                <a:gd name="T35" fmla="*/ 1122 w 1122"/>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2" h="167">
                  <a:moveTo>
                    <a:pt x="7" y="49"/>
                  </a:moveTo>
                  <a:lnTo>
                    <a:pt x="388" y="42"/>
                  </a:lnTo>
                  <a:lnTo>
                    <a:pt x="928" y="167"/>
                  </a:lnTo>
                  <a:lnTo>
                    <a:pt x="1122" y="146"/>
                  </a:lnTo>
                  <a:lnTo>
                    <a:pt x="1122" y="139"/>
                  </a:lnTo>
                  <a:lnTo>
                    <a:pt x="942" y="139"/>
                  </a:lnTo>
                  <a:lnTo>
                    <a:pt x="492" y="28"/>
                  </a:lnTo>
                  <a:lnTo>
                    <a:pt x="471" y="0"/>
                  </a:lnTo>
                  <a:lnTo>
                    <a:pt x="222" y="7"/>
                  </a:lnTo>
                  <a:lnTo>
                    <a:pt x="0" y="21"/>
                  </a:lnTo>
                  <a:lnTo>
                    <a:pt x="7" y="49"/>
                  </a:lnTo>
                  <a:close/>
                </a:path>
              </a:pathLst>
            </a:custGeom>
            <a:solidFill>
              <a:srgbClr val="FF0000"/>
            </a:solidFill>
            <a:ln w="9525">
              <a:noFill/>
              <a:round/>
              <a:headEnd/>
              <a:tailEnd/>
            </a:ln>
          </p:spPr>
          <p:txBody>
            <a:bodyPr/>
            <a:lstStyle/>
            <a:p>
              <a:endParaRPr lang="en-US"/>
            </a:p>
          </p:txBody>
        </p:sp>
        <p:sp>
          <p:nvSpPr>
            <p:cNvPr id="8228" name="Freeform 36"/>
            <p:cNvSpPr>
              <a:spLocks/>
            </p:cNvSpPr>
            <p:nvPr/>
          </p:nvSpPr>
          <p:spPr bwMode="auto">
            <a:xfrm>
              <a:off x="4033" y="1422"/>
              <a:ext cx="706" cy="118"/>
            </a:xfrm>
            <a:custGeom>
              <a:avLst/>
              <a:gdLst>
                <a:gd name="T0" fmla="*/ 0 w 706"/>
                <a:gd name="T1" fmla="*/ 35 h 118"/>
                <a:gd name="T2" fmla="*/ 28 w 706"/>
                <a:gd name="T3" fmla="*/ 63 h 118"/>
                <a:gd name="T4" fmla="*/ 222 w 706"/>
                <a:gd name="T5" fmla="*/ 35 h 118"/>
                <a:gd name="T6" fmla="*/ 554 w 706"/>
                <a:gd name="T7" fmla="*/ 118 h 118"/>
                <a:gd name="T8" fmla="*/ 706 w 706"/>
                <a:gd name="T9" fmla="*/ 104 h 118"/>
                <a:gd name="T10" fmla="*/ 582 w 706"/>
                <a:gd name="T11" fmla="*/ 0 h 118"/>
                <a:gd name="T12" fmla="*/ 145 w 706"/>
                <a:gd name="T13" fmla="*/ 7 h 118"/>
                <a:gd name="T14" fmla="*/ 14 w 706"/>
                <a:gd name="T15" fmla="*/ 28 h 118"/>
                <a:gd name="T16" fmla="*/ 42 w 706"/>
                <a:gd name="T17" fmla="*/ 56 h 118"/>
                <a:gd name="T18" fmla="*/ 0 w 706"/>
                <a:gd name="T19" fmla="*/ 35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6"/>
                <a:gd name="T31" fmla="*/ 0 h 118"/>
                <a:gd name="T32" fmla="*/ 706 w 706"/>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6" h="118">
                  <a:moveTo>
                    <a:pt x="0" y="35"/>
                  </a:moveTo>
                  <a:lnTo>
                    <a:pt x="28" y="63"/>
                  </a:lnTo>
                  <a:lnTo>
                    <a:pt x="222" y="35"/>
                  </a:lnTo>
                  <a:lnTo>
                    <a:pt x="554" y="118"/>
                  </a:lnTo>
                  <a:lnTo>
                    <a:pt x="706" y="104"/>
                  </a:lnTo>
                  <a:lnTo>
                    <a:pt x="582" y="0"/>
                  </a:lnTo>
                  <a:lnTo>
                    <a:pt x="145" y="7"/>
                  </a:lnTo>
                  <a:lnTo>
                    <a:pt x="14" y="28"/>
                  </a:lnTo>
                  <a:lnTo>
                    <a:pt x="42" y="56"/>
                  </a:lnTo>
                  <a:lnTo>
                    <a:pt x="0" y="35"/>
                  </a:lnTo>
                  <a:close/>
                </a:path>
              </a:pathLst>
            </a:custGeom>
            <a:solidFill>
              <a:srgbClr val="996600"/>
            </a:solidFill>
            <a:ln w="9525">
              <a:noFill/>
              <a:round/>
              <a:headEnd/>
              <a:tailEnd/>
            </a:ln>
          </p:spPr>
          <p:txBody>
            <a:bodyPr/>
            <a:lstStyle/>
            <a:p>
              <a:endParaRPr lang="en-US"/>
            </a:p>
          </p:txBody>
        </p:sp>
        <p:sp>
          <p:nvSpPr>
            <p:cNvPr id="8229" name="Freeform 37"/>
            <p:cNvSpPr>
              <a:spLocks/>
            </p:cNvSpPr>
            <p:nvPr/>
          </p:nvSpPr>
          <p:spPr bwMode="auto">
            <a:xfrm>
              <a:off x="4545" y="1090"/>
              <a:ext cx="236" cy="173"/>
            </a:xfrm>
            <a:custGeom>
              <a:avLst/>
              <a:gdLst>
                <a:gd name="T0" fmla="*/ 201 w 236"/>
                <a:gd name="T1" fmla="*/ 0 h 173"/>
                <a:gd name="T2" fmla="*/ 160 w 236"/>
                <a:gd name="T3" fmla="*/ 14 h 173"/>
                <a:gd name="T4" fmla="*/ 84 w 236"/>
                <a:gd name="T5" fmla="*/ 28 h 173"/>
                <a:gd name="T6" fmla="*/ 28 w 236"/>
                <a:gd name="T7" fmla="*/ 41 h 173"/>
                <a:gd name="T8" fmla="*/ 14 w 236"/>
                <a:gd name="T9" fmla="*/ 62 h 173"/>
                <a:gd name="T10" fmla="*/ 21 w 236"/>
                <a:gd name="T11" fmla="*/ 90 h 173"/>
                <a:gd name="T12" fmla="*/ 21 w 236"/>
                <a:gd name="T13" fmla="*/ 124 h 173"/>
                <a:gd name="T14" fmla="*/ 14 w 236"/>
                <a:gd name="T15" fmla="*/ 159 h 173"/>
                <a:gd name="T16" fmla="*/ 0 w 236"/>
                <a:gd name="T17" fmla="*/ 173 h 173"/>
                <a:gd name="T18" fmla="*/ 194 w 236"/>
                <a:gd name="T19" fmla="*/ 166 h 173"/>
                <a:gd name="T20" fmla="*/ 229 w 236"/>
                <a:gd name="T21" fmla="*/ 145 h 173"/>
                <a:gd name="T22" fmla="*/ 236 w 236"/>
                <a:gd name="T23" fmla="*/ 104 h 173"/>
                <a:gd name="T24" fmla="*/ 236 w 236"/>
                <a:gd name="T25" fmla="*/ 55 h 173"/>
                <a:gd name="T26" fmla="*/ 222 w 236"/>
                <a:gd name="T27" fmla="*/ 28 h 173"/>
                <a:gd name="T28" fmla="*/ 215 w 236"/>
                <a:gd name="T29" fmla="*/ 7 h 173"/>
                <a:gd name="T30" fmla="*/ 201 w 236"/>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6"/>
                <a:gd name="T49" fmla="*/ 0 h 173"/>
                <a:gd name="T50" fmla="*/ 236 w 236"/>
                <a:gd name="T51" fmla="*/ 173 h 17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6" h="173">
                  <a:moveTo>
                    <a:pt x="201" y="0"/>
                  </a:moveTo>
                  <a:lnTo>
                    <a:pt x="160" y="14"/>
                  </a:lnTo>
                  <a:lnTo>
                    <a:pt x="84" y="28"/>
                  </a:lnTo>
                  <a:lnTo>
                    <a:pt x="28" y="41"/>
                  </a:lnTo>
                  <a:lnTo>
                    <a:pt x="14" y="62"/>
                  </a:lnTo>
                  <a:lnTo>
                    <a:pt x="21" y="90"/>
                  </a:lnTo>
                  <a:lnTo>
                    <a:pt x="21" y="124"/>
                  </a:lnTo>
                  <a:lnTo>
                    <a:pt x="14" y="159"/>
                  </a:lnTo>
                  <a:lnTo>
                    <a:pt x="0" y="173"/>
                  </a:lnTo>
                  <a:lnTo>
                    <a:pt x="194" y="166"/>
                  </a:lnTo>
                  <a:lnTo>
                    <a:pt x="229" y="145"/>
                  </a:lnTo>
                  <a:lnTo>
                    <a:pt x="236" y="104"/>
                  </a:lnTo>
                  <a:lnTo>
                    <a:pt x="236" y="55"/>
                  </a:lnTo>
                  <a:lnTo>
                    <a:pt x="222" y="28"/>
                  </a:lnTo>
                  <a:lnTo>
                    <a:pt x="215" y="7"/>
                  </a:lnTo>
                  <a:lnTo>
                    <a:pt x="201" y="0"/>
                  </a:lnTo>
                  <a:close/>
                </a:path>
              </a:pathLst>
            </a:custGeom>
            <a:solidFill>
              <a:srgbClr val="996600"/>
            </a:solidFill>
            <a:ln w="9525">
              <a:noFill/>
              <a:round/>
              <a:headEnd/>
              <a:tailEnd/>
            </a:ln>
          </p:spPr>
          <p:txBody>
            <a:bodyPr/>
            <a:lstStyle/>
            <a:p>
              <a:endParaRPr lang="en-US"/>
            </a:p>
          </p:txBody>
        </p:sp>
        <p:sp>
          <p:nvSpPr>
            <p:cNvPr id="8230" name="Freeform 38"/>
            <p:cNvSpPr>
              <a:spLocks/>
            </p:cNvSpPr>
            <p:nvPr/>
          </p:nvSpPr>
          <p:spPr bwMode="auto">
            <a:xfrm>
              <a:off x="3098" y="1318"/>
              <a:ext cx="963" cy="236"/>
            </a:xfrm>
            <a:custGeom>
              <a:avLst/>
              <a:gdLst>
                <a:gd name="T0" fmla="*/ 0 w 963"/>
                <a:gd name="T1" fmla="*/ 83 h 236"/>
                <a:gd name="T2" fmla="*/ 14 w 963"/>
                <a:gd name="T3" fmla="*/ 104 h 236"/>
                <a:gd name="T4" fmla="*/ 21 w 963"/>
                <a:gd name="T5" fmla="*/ 146 h 236"/>
                <a:gd name="T6" fmla="*/ 7 w 963"/>
                <a:gd name="T7" fmla="*/ 167 h 236"/>
                <a:gd name="T8" fmla="*/ 0 w 963"/>
                <a:gd name="T9" fmla="*/ 180 h 236"/>
                <a:gd name="T10" fmla="*/ 55 w 963"/>
                <a:gd name="T11" fmla="*/ 201 h 236"/>
                <a:gd name="T12" fmla="*/ 194 w 963"/>
                <a:gd name="T13" fmla="*/ 229 h 236"/>
                <a:gd name="T14" fmla="*/ 360 w 963"/>
                <a:gd name="T15" fmla="*/ 236 h 236"/>
                <a:gd name="T16" fmla="*/ 575 w 963"/>
                <a:gd name="T17" fmla="*/ 236 h 236"/>
                <a:gd name="T18" fmla="*/ 727 w 963"/>
                <a:gd name="T19" fmla="*/ 236 h 236"/>
                <a:gd name="T20" fmla="*/ 727 w 963"/>
                <a:gd name="T21" fmla="*/ 201 h 236"/>
                <a:gd name="T22" fmla="*/ 963 w 963"/>
                <a:gd name="T23" fmla="*/ 173 h 236"/>
                <a:gd name="T24" fmla="*/ 928 w 963"/>
                <a:gd name="T25" fmla="*/ 132 h 236"/>
                <a:gd name="T26" fmla="*/ 616 w 963"/>
                <a:gd name="T27" fmla="*/ 180 h 236"/>
                <a:gd name="T28" fmla="*/ 422 w 963"/>
                <a:gd name="T29" fmla="*/ 208 h 236"/>
                <a:gd name="T30" fmla="*/ 422 w 963"/>
                <a:gd name="T31" fmla="*/ 125 h 236"/>
                <a:gd name="T32" fmla="*/ 422 w 963"/>
                <a:gd name="T33" fmla="*/ 118 h 236"/>
                <a:gd name="T34" fmla="*/ 270 w 963"/>
                <a:gd name="T35" fmla="*/ 111 h 236"/>
                <a:gd name="T36" fmla="*/ 256 w 963"/>
                <a:gd name="T37" fmla="*/ 104 h 236"/>
                <a:gd name="T38" fmla="*/ 249 w 963"/>
                <a:gd name="T39" fmla="*/ 83 h 236"/>
                <a:gd name="T40" fmla="*/ 229 w 963"/>
                <a:gd name="T41" fmla="*/ 83 h 236"/>
                <a:gd name="T42" fmla="*/ 229 w 963"/>
                <a:gd name="T43" fmla="*/ 97 h 236"/>
                <a:gd name="T44" fmla="*/ 187 w 963"/>
                <a:gd name="T45" fmla="*/ 90 h 236"/>
                <a:gd name="T46" fmla="*/ 180 w 963"/>
                <a:gd name="T47" fmla="*/ 35 h 236"/>
                <a:gd name="T48" fmla="*/ 166 w 963"/>
                <a:gd name="T49" fmla="*/ 7 h 236"/>
                <a:gd name="T50" fmla="*/ 145 w 963"/>
                <a:gd name="T51" fmla="*/ 7 h 236"/>
                <a:gd name="T52" fmla="*/ 145 w 963"/>
                <a:gd name="T53" fmla="*/ 0 h 236"/>
                <a:gd name="T54" fmla="*/ 0 w 963"/>
                <a:gd name="T55" fmla="*/ 83 h 2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63"/>
                <a:gd name="T85" fmla="*/ 0 h 236"/>
                <a:gd name="T86" fmla="*/ 963 w 963"/>
                <a:gd name="T87" fmla="*/ 236 h 2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63" h="236">
                  <a:moveTo>
                    <a:pt x="0" y="83"/>
                  </a:moveTo>
                  <a:lnTo>
                    <a:pt x="14" y="104"/>
                  </a:lnTo>
                  <a:lnTo>
                    <a:pt x="21" y="146"/>
                  </a:lnTo>
                  <a:lnTo>
                    <a:pt x="7" y="167"/>
                  </a:lnTo>
                  <a:lnTo>
                    <a:pt x="0" y="180"/>
                  </a:lnTo>
                  <a:lnTo>
                    <a:pt x="55" y="201"/>
                  </a:lnTo>
                  <a:lnTo>
                    <a:pt x="194" y="229"/>
                  </a:lnTo>
                  <a:lnTo>
                    <a:pt x="360" y="236"/>
                  </a:lnTo>
                  <a:lnTo>
                    <a:pt x="575" y="236"/>
                  </a:lnTo>
                  <a:lnTo>
                    <a:pt x="727" y="236"/>
                  </a:lnTo>
                  <a:lnTo>
                    <a:pt x="727" y="201"/>
                  </a:lnTo>
                  <a:lnTo>
                    <a:pt x="963" y="173"/>
                  </a:lnTo>
                  <a:lnTo>
                    <a:pt x="928" y="132"/>
                  </a:lnTo>
                  <a:lnTo>
                    <a:pt x="616" y="180"/>
                  </a:lnTo>
                  <a:lnTo>
                    <a:pt x="422" y="208"/>
                  </a:lnTo>
                  <a:lnTo>
                    <a:pt x="422" y="125"/>
                  </a:lnTo>
                  <a:lnTo>
                    <a:pt x="422" y="118"/>
                  </a:lnTo>
                  <a:lnTo>
                    <a:pt x="270" y="111"/>
                  </a:lnTo>
                  <a:lnTo>
                    <a:pt x="256" y="104"/>
                  </a:lnTo>
                  <a:lnTo>
                    <a:pt x="249" y="83"/>
                  </a:lnTo>
                  <a:lnTo>
                    <a:pt x="229" y="83"/>
                  </a:lnTo>
                  <a:lnTo>
                    <a:pt x="229" y="97"/>
                  </a:lnTo>
                  <a:lnTo>
                    <a:pt x="187" y="90"/>
                  </a:lnTo>
                  <a:lnTo>
                    <a:pt x="180" y="35"/>
                  </a:lnTo>
                  <a:lnTo>
                    <a:pt x="166" y="7"/>
                  </a:lnTo>
                  <a:lnTo>
                    <a:pt x="145" y="7"/>
                  </a:lnTo>
                  <a:lnTo>
                    <a:pt x="145" y="0"/>
                  </a:lnTo>
                  <a:lnTo>
                    <a:pt x="0" y="83"/>
                  </a:lnTo>
                  <a:close/>
                </a:path>
              </a:pathLst>
            </a:custGeom>
            <a:solidFill>
              <a:srgbClr val="000077"/>
            </a:solidFill>
            <a:ln w="9525">
              <a:noFill/>
              <a:round/>
              <a:headEnd/>
              <a:tailEnd/>
            </a:ln>
          </p:spPr>
          <p:txBody>
            <a:bodyPr/>
            <a:lstStyle/>
            <a:p>
              <a:endParaRPr lang="en-US"/>
            </a:p>
          </p:txBody>
        </p:sp>
        <p:grpSp>
          <p:nvGrpSpPr>
            <p:cNvPr id="8231" name="Group 41"/>
            <p:cNvGrpSpPr>
              <a:grpSpLocks/>
            </p:cNvGrpSpPr>
            <p:nvPr/>
          </p:nvGrpSpPr>
          <p:grpSpPr bwMode="auto">
            <a:xfrm>
              <a:off x="4289" y="1436"/>
              <a:ext cx="83" cy="256"/>
              <a:chOff x="4289" y="1436"/>
              <a:chExt cx="83" cy="256"/>
            </a:xfrm>
          </p:grpSpPr>
          <p:sp>
            <p:nvSpPr>
              <p:cNvPr id="8242" name="Freeform 39"/>
              <p:cNvSpPr>
                <a:spLocks/>
              </p:cNvSpPr>
              <p:nvPr/>
            </p:nvSpPr>
            <p:spPr bwMode="auto">
              <a:xfrm>
                <a:off x="4289" y="1436"/>
                <a:ext cx="83" cy="76"/>
              </a:xfrm>
              <a:custGeom>
                <a:avLst/>
                <a:gdLst>
                  <a:gd name="T0" fmla="*/ 49 w 83"/>
                  <a:gd name="T1" fmla="*/ 0 h 76"/>
                  <a:gd name="T2" fmla="*/ 83 w 83"/>
                  <a:gd name="T3" fmla="*/ 76 h 76"/>
                  <a:gd name="T4" fmla="*/ 42 w 83"/>
                  <a:gd name="T5" fmla="*/ 49 h 76"/>
                  <a:gd name="T6" fmla="*/ 0 w 83"/>
                  <a:gd name="T7" fmla="*/ 62 h 76"/>
                  <a:gd name="T8" fmla="*/ 49 w 83"/>
                  <a:gd name="T9" fmla="*/ 0 h 76"/>
                  <a:gd name="T10" fmla="*/ 0 60000 65536"/>
                  <a:gd name="T11" fmla="*/ 0 60000 65536"/>
                  <a:gd name="T12" fmla="*/ 0 60000 65536"/>
                  <a:gd name="T13" fmla="*/ 0 60000 65536"/>
                  <a:gd name="T14" fmla="*/ 0 60000 65536"/>
                  <a:gd name="T15" fmla="*/ 0 w 83"/>
                  <a:gd name="T16" fmla="*/ 0 h 76"/>
                  <a:gd name="T17" fmla="*/ 83 w 83"/>
                  <a:gd name="T18" fmla="*/ 76 h 76"/>
                </a:gdLst>
                <a:ahLst/>
                <a:cxnLst>
                  <a:cxn ang="T10">
                    <a:pos x="T0" y="T1"/>
                  </a:cxn>
                  <a:cxn ang="T11">
                    <a:pos x="T2" y="T3"/>
                  </a:cxn>
                  <a:cxn ang="T12">
                    <a:pos x="T4" y="T5"/>
                  </a:cxn>
                  <a:cxn ang="T13">
                    <a:pos x="T6" y="T7"/>
                  </a:cxn>
                  <a:cxn ang="T14">
                    <a:pos x="T8" y="T9"/>
                  </a:cxn>
                </a:cxnLst>
                <a:rect l="T15" t="T16" r="T17" b="T18"/>
                <a:pathLst>
                  <a:path w="83" h="76">
                    <a:moveTo>
                      <a:pt x="49" y="0"/>
                    </a:moveTo>
                    <a:lnTo>
                      <a:pt x="83" y="76"/>
                    </a:lnTo>
                    <a:lnTo>
                      <a:pt x="42" y="49"/>
                    </a:lnTo>
                    <a:lnTo>
                      <a:pt x="0" y="62"/>
                    </a:lnTo>
                    <a:lnTo>
                      <a:pt x="49" y="0"/>
                    </a:lnTo>
                    <a:close/>
                  </a:path>
                </a:pathLst>
              </a:custGeom>
              <a:solidFill>
                <a:srgbClr val="000000"/>
              </a:solidFill>
              <a:ln w="11113">
                <a:solidFill>
                  <a:srgbClr val="000000"/>
                </a:solidFill>
                <a:round/>
                <a:headEnd/>
                <a:tailEnd/>
              </a:ln>
            </p:spPr>
            <p:txBody>
              <a:bodyPr/>
              <a:lstStyle/>
              <a:p>
                <a:endParaRPr lang="en-US"/>
              </a:p>
            </p:txBody>
          </p:sp>
          <p:sp>
            <p:nvSpPr>
              <p:cNvPr id="8243" name="Line 40"/>
              <p:cNvSpPr>
                <a:spLocks noChangeShapeType="1"/>
              </p:cNvSpPr>
              <p:nvPr/>
            </p:nvSpPr>
            <p:spPr bwMode="auto">
              <a:xfrm flipV="1">
                <a:off x="4303" y="1485"/>
                <a:ext cx="28" cy="207"/>
              </a:xfrm>
              <a:prstGeom prst="line">
                <a:avLst/>
              </a:prstGeom>
              <a:noFill/>
              <a:ln w="22225">
                <a:solidFill>
                  <a:srgbClr val="000000"/>
                </a:solidFill>
                <a:round/>
                <a:headEnd/>
                <a:tailEnd/>
              </a:ln>
            </p:spPr>
            <p:txBody>
              <a:bodyPr/>
              <a:lstStyle/>
              <a:p>
                <a:endParaRPr lang="en-US"/>
              </a:p>
            </p:txBody>
          </p:sp>
        </p:grpSp>
        <p:sp>
          <p:nvSpPr>
            <p:cNvPr id="8232" name="Rectangle 42"/>
            <p:cNvSpPr>
              <a:spLocks noChangeArrowheads="1"/>
            </p:cNvSpPr>
            <p:nvPr/>
          </p:nvSpPr>
          <p:spPr bwMode="auto">
            <a:xfrm>
              <a:off x="3382" y="1671"/>
              <a:ext cx="411" cy="115"/>
            </a:xfrm>
            <a:prstGeom prst="rect">
              <a:avLst/>
            </a:prstGeom>
            <a:noFill/>
            <a:ln w="9525">
              <a:noFill/>
              <a:miter lim="800000"/>
              <a:headEnd/>
              <a:tailEnd/>
            </a:ln>
          </p:spPr>
          <p:txBody>
            <a:bodyPr wrap="none" lIns="0" tIns="0" rIns="0" bIns="0">
              <a:spAutoFit/>
            </a:bodyPr>
            <a:lstStyle/>
            <a:p>
              <a:r>
                <a:rPr lang="en-US" sz="1200">
                  <a:solidFill>
                    <a:srgbClr val="000077"/>
                  </a:solidFill>
                  <a:latin typeface="Arial" charset="0"/>
                </a:rPr>
                <a:t>silica tiles</a:t>
              </a:r>
              <a:endParaRPr lang="en-US">
                <a:latin typeface="Arial" charset="0"/>
              </a:endParaRPr>
            </a:p>
          </p:txBody>
        </p:sp>
        <p:sp>
          <p:nvSpPr>
            <p:cNvPr id="8233" name="Rectangle 44"/>
            <p:cNvSpPr>
              <a:spLocks noChangeArrowheads="1"/>
            </p:cNvSpPr>
            <p:nvPr/>
          </p:nvSpPr>
          <p:spPr bwMode="auto">
            <a:xfrm>
              <a:off x="3306" y="1782"/>
              <a:ext cx="577" cy="116"/>
            </a:xfrm>
            <a:prstGeom prst="rect">
              <a:avLst/>
            </a:prstGeom>
            <a:noFill/>
            <a:ln w="9525">
              <a:noFill/>
              <a:miter lim="800000"/>
              <a:headEnd/>
              <a:tailEnd/>
            </a:ln>
          </p:spPr>
          <p:txBody>
            <a:bodyPr wrap="none" lIns="0" tIns="0" rIns="0" bIns="0">
              <a:spAutoFit/>
            </a:bodyPr>
            <a:lstStyle/>
            <a:p>
              <a:r>
                <a:rPr lang="en-US" sz="1200">
                  <a:solidFill>
                    <a:srgbClr val="000077"/>
                  </a:solidFill>
                  <a:latin typeface="Arial" charset="0"/>
                </a:rPr>
                <a:t>(400-1260ºC)</a:t>
              </a:r>
              <a:endParaRPr lang="en-US">
                <a:latin typeface="Arial" charset="0"/>
              </a:endParaRPr>
            </a:p>
          </p:txBody>
        </p:sp>
        <p:sp>
          <p:nvSpPr>
            <p:cNvPr id="8234" name="Rectangle 45"/>
            <p:cNvSpPr>
              <a:spLocks noChangeArrowheads="1"/>
            </p:cNvSpPr>
            <p:nvPr/>
          </p:nvSpPr>
          <p:spPr bwMode="auto">
            <a:xfrm>
              <a:off x="4054" y="1678"/>
              <a:ext cx="1009" cy="115"/>
            </a:xfrm>
            <a:prstGeom prst="rect">
              <a:avLst/>
            </a:prstGeom>
            <a:noFill/>
            <a:ln w="9525">
              <a:noFill/>
              <a:miter lim="800000"/>
              <a:headEnd/>
              <a:tailEnd/>
            </a:ln>
          </p:spPr>
          <p:txBody>
            <a:bodyPr wrap="none" lIns="0" tIns="0" rIns="0" bIns="0">
              <a:spAutoFit/>
            </a:bodyPr>
            <a:lstStyle/>
            <a:p>
              <a:r>
                <a:rPr lang="en-US" sz="1200">
                  <a:solidFill>
                    <a:srgbClr val="996600"/>
                  </a:solidFill>
                  <a:latin typeface="Arial" charset="0"/>
                </a:rPr>
                <a:t>nylon felt, silicon rubber</a:t>
              </a:r>
              <a:endParaRPr lang="en-US">
                <a:latin typeface="Arial" charset="0"/>
              </a:endParaRPr>
            </a:p>
          </p:txBody>
        </p:sp>
        <p:sp>
          <p:nvSpPr>
            <p:cNvPr id="8235" name="Rectangle 47"/>
            <p:cNvSpPr>
              <a:spLocks noChangeArrowheads="1"/>
            </p:cNvSpPr>
            <p:nvPr/>
          </p:nvSpPr>
          <p:spPr bwMode="auto">
            <a:xfrm>
              <a:off x="4261" y="1789"/>
              <a:ext cx="668" cy="116"/>
            </a:xfrm>
            <a:prstGeom prst="rect">
              <a:avLst/>
            </a:prstGeom>
            <a:noFill/>
            <a:ln w="9525">
              <a:noFill/>
              <a:miter lim="800000"/>
              <a:headEnd/>
              <a:tailEnd/>
            </a:ln>
          </p:spPr>
          <p:txBody>
            <a:bodyPr wrap="none" lIns="0" tIns="0" rIns="0" bIns="0">
              <a:spAutoFit/>
            </a:bodyPr>
            <a:lstStyle/>
            <a:p>
              <a:r>
                <a:rPr lang="en-US" sz="1200">
                  <a:solidFill>
                    <a:srgbClr val="996600"/>
                  </a:solidFill>
                  <a:latin typeface="Arial" charset="0"/>
                </a:rPr>
                <a:t>coating (400ºC)</a:t>
              </a:r>
              <a:endParaRPr lang="en-US">
                <a:latin typeface="Arial" charset="0"/>
              </a:endParaRPr>
            </a:p>
          </p:txBody>
        </p:sp>
        <p:sp>
          <p:nvSpPr>
            <p:cNvPr id="8236" name="Rectangle 48"/>
            <p:cNvSpPr>
              <a:spLocks noChangeArrowheads="1"/>
            </p:cNvSpPr>
            <p:nvPr/>
          </p:nvSpPr>
          <p:spPr bwMode="auto">
            <a:xfrm>
              <a:off x="4000" y="1648"/>
              <a:ext cx="220" cy="56"/>
            </a:xfrm>
            <a:prstGeom prst="rect">
              <a:avLst/>
            </a:prstGeom>
            <a:solidFill>
              <a:schemeClr val="bg1"/>
            </a:solidFill>
            <a:ln w="9525">
              <a:noFill/>
              <a:prstDash val="dash"/>
              <a:miter lim="800000"/>
              <a:headEnd/>
              <a:tailEnd/>
            </a:ln>
          </p:spPr>
          <p:txBody>
            <a:bodyPr wrap="none" anchor="ctr"/>
            <a:lstStyle/>
            <a:p>
              <a:endParaRPr lang="en-US"/>
            </a:p>
          </p:txBody>
        </p:sp>
        <p:sp>
          <p:nvSpPr>
            <p:cNvPr id="8237" name="Rectangle 49"/>
            <p:cNvSpPr>
              <a:spLocks noChangeArrowheads="1"/>
            </p:cNvSpPr>
            <p:nvPr/>
          </p:nvSpPr>
          <p:spPr bwMode="auto">
            <a:xfrm rot="350471">
              <a:off x="3243" y="1553"/>
              <a:ext cx="151" cy="156"/>
            </a:xfrm>
            <a:prstGeom prst="rect">
              <a:avLst/>
            </a:prstGeom>
            <a:solidFill>
              <a:schemeClr val="bg1"/>
            </a:solidFill>
            <a:ln w="9525">
              <a:noFill/>
              <a:prstDash val="dash"/>
              <a:miter lim="800000"/>
              <a:headEnd/>
              <a:tailEnd/>
            </a:ln>
          </p:spPr>
          <p:txBody>
            <a:bodyPr wrap="none" anchor="ctr"/>
            <a:lstStyle/>
            <a:p>
              <a:endParaRPr lang="en-US"/>
            </a:p>
          </p:txBody>
        </p:sp>
        <p:sp>
          <p:nvSpPr>
            <p:cNvPr id="8238" name="Rectangle 50"/>
            <p:cNvSpPr>
              <a:spLocks noChangeArrowheads="1"/>
            </p:cNvSpPr>
            <p:nvPr/>
          </p:nvSpPr>
          <p:spPr bwMode="auto">
            <a:xfrm>
              <a:off x="3016" y="1528"/>
              <a:ext cx="128" cy="164"/>
            </a:xfrm>
            <a:prstGeom prst="rect">
              <a:avLst/>
            </a:prstGeom>
            <a:solidFill>
              <a:schemeClr val="bg1"/>
            </a:solidFill>
            <a:ln w="9525">
              <a:noFill/>
              <a:prstDash val="dash"/>
              <a:miter lim="800000"/>
              <a:headEnd/>
              <a:tailEnd/>
            </a:ln>
          </p:spPr>
          <p:txBody>
            <a:bodyPr wrap="none" anchor="ctr"/>
            <a:lstStyle/>
            <a:p>
              <a:endParaRPr lang="en-US"/>
            </a:p>
          </p:txBody>
        </p:sp>
        <p:grpSp>
          <p:nvGrpSpPr>
            <p:cNvPr id="8239" name="Group 30"/>
            <p:cNvGrpSpPr>
              <a:grpSpLocks/>
            </p:cNvGrpSpPr>
            <p:nvPr/>
          </p:nvGrpSpPr>
          <p:grpSpPr bwMode="auto">
            <a:xfrm>
              <a:off x="3033" y="1502"/>
              <a:ext cx="83" cy="146"/>
              <a:chOff x="3029" y="1498"/>
              <a:chExt cx="83" cy="146"/>
            </a:xfrm>
          </p:grpSpPr>
          <p:sp>
            <p:nvSpPr>
              <p:cNvPr id="8240" name="Freeform 28"/>
              <p:cNvSpPr>
                <a:spLocks/>
              </p:cNvSpPr>
              <p:nvPr/>
            </p:nvSpPr>
            <p:spPr bwMode="auto">
              <a:xfrm>
                <a:off x="3029" y="1498"/>
                <a:ext cx="83" cy="77"/>
              </a:xfrm>
              <a:custGeom>
                <a:avLst/>
                <a:gdLst>
                  <a:gd name="T0" fmla="*/ 48 w 83"/>
                  <a:gd name="T1" fmla="*/ 0 h 77"/>
                  <a:gd name="T2" fmla="*/ 83 w 83"/>
                  <a:gd name="T3" fmla="*/ 77 h 77"/>
                  <a:gd name="T4" fmla="*/ 41 w 83"/>
                  <a:gd name="T5" fmla="*/ 49 h 77"/>
                  <a:gd name="T6" fmla="*/ 0 w 83"/>
                  <a:gd name="T7" fmla="*/ 63 h 77"/>
                  <a:gd name="T8" fmla="*/ 48 w 83"/>
                  <a:gd name="T9" fmla="*/ 0 h 77"/>
                  <a:gd name="T10" fmla="*/ 0 60000 65536"/>
                  <a:gd name="T11" fmla="*/ 0 60000 65536"/>
                  <a:gd name="T12" fmla="*/ 0 60000 65536"/>
                  <a:gd name="T13" fmla="*/ 0 60000 65536"/>
                  <a:gd name="T14" fmla="*/ 0 60000 65536"/>
                  <a:gd name="T15" fmla="*/ 0 w 83"/>
                  <a:gd name="T16" fmla="*/ 0 h 77"/>
                  <a:gd name="T17" fmla="*/ 83 w 83"/>
                  <a:gd name="T18" fmla="*/ 77 h 77"/>
                </a:gdLst>
                <a:ahLst/>
                <a:cxnLst>
                  <a:cxn ang="T10">
                    <a:pos x="T0" y="T1"/>
                  </a:cxn>
                  <a:cxn ang="T11">
                    <a:pos x="T2" y="T3"/>
                  </a:cxn>
                  <a:cxn ang="T12">
                    <a:pos x="T4" y="T5"/>
                  </a:cxn>
                  <a:cxn ang="T13">
                    <a:pos x="T6" y="T7"/>
                  </a:cxn>
                  <a:cxn ang="T14">
                    <a:pos x="T8" y="T9"/>
                  </a:cxn>
                </a:cxnLst>
                <a:rect l="T15" t="T16" r="T17" b="T18"/>
                <a:pathLst>
                  <a:path w="83" h="77">
                    <a:moveTo>
                      <a:pt x="48" y="0"/>
                    </a:moveTo>
                    <a:lnTo>
                      <a:pt x="83" y="77"/>
                    </a:lnTo>
                    <a:lnTo>
                      <a:pt x="41" y="49"/>
                    </a:lnTo>
                    <a:lnTo>
                      <a:pt x="0" y="63"/>
                    </a:lnTo>
                    <a:lnTo>
                      <a:pt x="48" y="0"/>
                    </a:lnTo>
                    <a:close/>
                  </a:path>
                </a:pathLst>
              </a:custGeom>
              <a:solidFill>
                <a:srgbClr val="000000"/>
              </a:solidFill>
              <a:ln w="11113">
                <a:solidFill>
                  <a:srgbClr val="000000"/>
                </a:solidFill>
                <a:round/>
                <a:headEnd/>
                <a:tailEnd/>
              </a:ln>
            </p:spPr>
            <p:txBody>
              <a:bodyPr/>
              <a:lstStyle/>
              <a:p>
                <a:endParaRPr lang="en-US"/>
              </a:p>
            </p:txBody>
          </p:sp>
          <p:sp>
            <p:nvSpPr>
              <p:cNvPr id="8241" name="Line 29"/>
              <p:cNvSpPr>
                <a:spLocks noChangeShapeType="1"/>
              </p:cNvSpPr>
              <p:nvPr/>
            </p:nvSpPr>
            <p:spPr bwMode="auto">
              <a:xfrm flipV="1">
                <a:off x="3056" y="1547"/>
                <a:ext cx="14" cy="97"/>
              </a:xfrm>
              <a:prstGeom prst="line">
                <a:avLst/>
              </a:prstGeom>
              <a:noFill/>
              <a:ln w="22225">
                <a:solidFill>
                  <a:srgbClr val="000000"/>
                </a:solidFill>
                <a:round/>
                <a:headEnd/>
                <a:tailEnd/>
              </a:ln>
            </p:spPr>
            <p:txBody>
              <a:bodyPr/>
              <a:lstStyle/>
              <a:p>
                <a:endParaRPr lang="en-US"/>
              </a:p>
            </p:txBody>
          </p:sp>
        </p:grpSp>
      </p:grpSp>
      <p:sp>
        <p:nvSpPr>
          <p:cNvPr id="8209" name="AutoShape 61"/>
          <p:cNvSpPr>
            <a:spLocks noChangeAspect="1" noChangeArrowheads="1" noTextEdit="1"/>
          </p:cNvSpPr>
          <p:nvPr/>
        </p:nvSpPr>
        <p:spPr bwMode="auto">
          <a:xfrm>
            <a:off x="4343400" y="4114800"/>
            <a:ext cx="2514600" cy="2141538"/>
          </a:xfrm>
          <a:prstGeom prst="rect">
            <a:avLst/>
          </a:prstGeom>
          <a:noFill/>
          <a:ln w="9525">
            <a:noFill/>
            <a:miter lim="800000"/>
            <a:headEnd/>
            <a:tailEnd/>
          </a:ln>
        </p:spPr>
        <p:txBody>
          <a:bodyPr/>
          <a:lstStyle/>
          <a:p>
            <a:endParaRPr lang="en-US"/>
          </a:p>
        </p:txBody>
      </p:sp>
      <p:sp>
        <p:nvSpPr>
          <p:cNvPr id="8210" name="Rectangle 12"/>
          <p:cNvSpPr>
            <a:spLocks noChangeArrowheads="1"/>
          </p:cNvSpPr>
          <p:nvPr/>
        </p:nvSpPr>
        <p:spPr bwMode="auto">
          <a:xfrm>
            <a:off x="6754813" y="4267200"/>
            <a:ext cx="1708150" cy="1524000"/>
          </a:xfrm>
          <a:prstGeom prst="rect">
            <a:avLst/>
          </a:prstGeom>
          <a:noFill/>
          <a:ln w="9525">
            <a:noFill/>
            <a:miter lim="800000"/>
            <a:headEnd/>
            <a:tailEnd/>
          </a:ln>
        </p:spPr>
        <p:txBody>
          <a:bodyPr wrap="none" lIns="0" tIns="0" rIns="0" bIns="0">
            <a:spAutoFit/>
          </a:bodyPr>
          <a:lstStyle/>
          <a:p>
            <a:r>
              <a:rPr lang="en-US" sz="2000">
                <a:latin typeface="Arial" charset="0"/>
              </a:rPr>
              <a:t>~90% porosity!</a:t>
            </a:r>
          </a:p>
          <a:p>
            <a:r>
              <a:rPr lang="en-US" sz="2000">
                <a:latin typeface="Arial" charset="0"/>
              </a:rPr>
              <a:t>Si fibers</a:t>
            </a:r>
          </a:p>
          <a:p>
            <a:r>
              <a:rPr lang="en-US" sz="2000">
                <a:latin typeface="Arial" charset="0"/>
              </a:rPr>
              <a:t>bonded to one</a:t>
            </a:r>
          </a:p>
          <a:p>
            <a:r>
              <a:rPr lang="en-US" sz="2000">
                <a:latin typeface="Arial" charset="0"/>
              </a:rPr>
              <a:t>another during</a:t>
            </a:r>
          </a:p>
          <a:p>
            <a:r>
              <a:rPr lang="en-US" sz="2000">
                <a:latin typeface="Arial" charset="0"/>
              </a:rPr>
              <a:t>heat treatment.</a:t>
            </a:r>
          </a:p>
        </p:txBody>
      </p:sp>
      <p:pic>
        <p:nvPicPr>
          <p:cNvPr id="8211" name="Picture 63"/>
          <p:cNvPicPr>
            <a:picLocks noChangeAspect="1" noChangeArrowheads="1"/>
          </p:cNvPicPr>
          <p:nvPr/>
        </p:nvPicPr>
        <p:blipFill>
          <a:blip r:embed="rId6" cstate="print"/>
          <a:srcRect/>
          <a:stretch>
            <a:fillRect/>
          </a:stretch>
        </p:blipFill>
        <p:spPr bwMode="auto">
          <a:xfrm>
            <a:off x="4457700" y="4229100"/>
            <a:ext cx="2238375" cy="1597025"/>
          </a:xfrm>
          <a:prstGeom prst="rect">
            <a:avLst/>
          </a:prstGeom>
          <a:noFill/>
          <a:ln w="9525">
            <a:noFill/>
            <a:miter lim="800000"/>
            <a:headEnd/>
            <a:tailEnd/>
          </a:ln>
        </p:spPr>
      </p:pic>
      <p:grpSp>
        <p:nvGrpSpPr>
          <p:cNvPr id="8212" name="Group 67"/>
          <p:cNvGrpSpPr>
            <a:grpSpLocks/>
          </p:cNvGrpSpPr>
          <p:nvPr/>
        </p:nvGrpSpPr>
        <p:grpSpPr bwMode="auto">
          <a:xfrm>
            <a:off x="4505325" y="5902325"/>
            <a:ext cx="2228850" cy="114300"/>
            <a:chOff x="2838" y="3718"/>
            <a:chExt cx="1404" cy="72"/>
          </a:xfrm>
        </p:grpSpPr>
        <p:sp>
          <p:nvSpPr>
            <p:cNvPr id="8216" name="Freeform 64"/>
            <p:cNvSpPr>
              <a:spLocks/>
            </p:cNvSpPr>
            <p:nvPr/>
          </p:nvSpPr>
          <p:spPr bwMode="auto">
            <a:xfrm>
              <a:off x="2838" y="3718"/>
              <a:ext cx="61" cy="72"/>
            </a:xfrm>
            <a:custGeom>
              <a:avLst/>
              <a:gdLst>
                <a:gd name="T0" fmla="*/ 0 w 61"/>
                <a:gd name="T1" fmla="*/ 36 h 72"/>
                <a:gd name="T2" fmla="*/ 61 w 61"/>
                <a:gd name="T3" fmla="*/ 0 h 72"/>
                <a:gd name="T4" fmla="*/ 43 w 61"/>
                <a:gd name="T5" fmla="*/ 36 h 72"/>
                <a:gd name="T6" fmla="*/ 61 w 61"/>
                <a:gd name="T7" fmla="*/ 72 h 72"/>
                <a:gd name="T8" fmla="*/ 0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0" y="36"/>
                  </a:moveTo>
                  <a:lnTo>
                    <a:pt x="61" y="0"/>
                  </a:lnTo>
                  <a:lnTo>
                    <a:pt x="43" y="36"/>
                  </a:lnTo>
                  <a:lnTo>
                    <a:pt x="61" y="72"/>
                  </a:lnTo>
                  <a:lnTo>
                    <a:pt x="0" y="36"/>
                  </a:lnTo>
                  <a:close/>
                </a:path>
              </a:pathLst>
            </a:custGeom>
            <a:solidFill>
              <a:srgbClr val="000000"/>
            </a:solidFill>
            <a:ln w="9525">
              <a:solidFill>
                <a:srgbClr val="000000"/>
              </a:solidFill>
              <a:round/>
              <a:headEnd/>
              <a:tailEnd/>
            </a:ln>
          </p:spPr>
          <p:txBody>
            <a:bodyPr/>
            <a:lstStyle/>
            <a:p>
              <a:endParaRPr lang="en-US"/>
            </a:p>
          </p:txBody>
        </p:sp>
        <p:sp>
          <p:nvSpPr>
            <p:cNvPr id="8217" name="Freeform 65"/>
            <p:cNvSpPr>
              <a:spLocks/>
            </p:cNvSpPr>
            <p:nvPr/>
          </p:nvSpPr>
          <p:spPr bwMode="auto">
            <a:xfrm>
              <a:off x="4181" y="3718"/>
              <a:ext cx="61" cy="72"/>
            </a:xfrm>
            <a:custGeom>
              <a:avLst/>
              <a:gdLst>
                <a:gd name="T0" fmla="*/ 61 w 61"/>
                <a:gd name="T1" fmla="*/ 36 h 72"/>
                <a:gd name="T2" fmla="*/ 0 w 61"/>
                <a:gd name="T3" fmla="*/ 72 h 72"/>
                <a:gd name="T4" fmla="*/ 19 w 61"/>
                <a:gd name="T5" fmla="*/ 36 h 72"/>
                <a:gd name="T6" fmla="*/ 0 w 61"/>
                <a:gd name="T7" fmla="*/ 0 h 72"/>
                <a:gd name="T8" fmla="*/ 61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61" y="36"/>
                  </a:moveTo>
                  <a:lnTo>
                    <a:pt x="0" y="72"/>
                  </a:lnTo>
                  <a:lnTo>
                    <a:pt x="19" y="36"/>
                  </a:lnTo>
                  <a:lnTo>
                    <a:pt x="0" y="0"/>
                  </a:lnTo>
                  <a:lnTo>
                    <a:pt x="61" y="36"/>
                  </a:lnTo>
                  <a:close/>
                </a:path>
              </a:pathLst>
            </a:custGeom>
            <a:solidFill>
              <a:srgbClr val="000000"/>
            </a:solidFill>
            <a:ln w="9525">
              <a:solidFill>
                <a:srgbClr val="000000"/>
              </a:solidFill>
              <a:round/>
              <a:headEnd/>
              <a:tailEnd/>
            </a:ln>
          </p:spPr>
          <p:txBody>
            <a:bodyPr/>
            <a:lstStyle/>
            <a:p>
              <a:endParaRPr lang="en-US"/>
            </a:p>
          </p:txBody>
        </p:sp>
        <p:sp>
          <p:nvSpPr>
            <p:cNvPr id="8218" name="Line 66"/>
            <p:cNvSpPr>
              <a:spLocks noChangeShapeType="1"/>
            </p:cNvSpPr>
            <p:nvPr/>
          </p:nvSpPr>
          <p:spPr bwMode="auto">
            <a:xfrm>
              <a:off x="2881" y="3754"/>
              <a:ext cx="1319" cy="1"/>
            </a:xfrm>
            <a:prstGeom prst="line">
              <a:avLst/>
            </a:prstGeom>
            <a:noFill/>
            <a:ln w="19050">
              <a:solidFill>
                <a:srgbClr val="000000"/>
              </a:solidFill>
              <a:round/>
              <a:headEnd/>
              <a:tailEnd/>
            </a:ln>
          </p:spPr>
          <p:txBody>
            <a:bodyPr/>
            <a:lstStyle/>
            <a:p>
              <a:endParaRPr lang="en-US"/>
            </a:p>
          </p:txBody>
        </p:sp>
      </p:grpSp>
      <p:sp>
        <p:nvSpPr>
          <p:cNvPr id="8213" name="Rectangle 68"/>
          <p:cNvSpPr>
            <a:spLocks noChangeArrowheads="1"/>
          </p:cNvSpPr>
          <p:nvPr/>
        </p:nvSpPr>
        <p:spPr bwMode="auto">
          <a:xfrm>
            <a:off x="5099050" y="5797550"/>
            <a:ext cx="755650" cy="280988"/>
          </a:xfrm>
          <a:prstGeom prst="rect">
            <a:avLst/>
          </a:prstGeom>
          <a:solidFill>
            <a:srgbClr val="FFFFFF"/>
          </a:solidFill>
          <a:ln w="9525">
            <a:noFill/>
            <a:miter lim="800000"/>
            <a:headEnd/>
            <a:tailEnd/>
          </a:ln>
        </p:spPr>
        <p:txBody>
          <a:bodyPr/>
          <a:lstStyle/>
          <a:p>
            <a:endParaRPr lang="en-US"/>
          </a:p>
        </p:txBody>
      </p:sp>
      <p:sp>
        <p:nvSpPr>
          <p:cNvPr id="8214" name="Rectangle 69"/>
          <p:cNvSpPr>
            <a:spLocks noChangeArrowheads="1"/>
          </p:cNvSpPr>
          <p:nvPr/>
        </p:nvSpPr>
        <p:spPr bwMode="auto">
          <a:xfrm>
            <a:off x="5099050" y="5795963"/>
            <a:ext cx="731838"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100</a:t>
            </a:r>
            <a:r>
              <a:rPr lang="en-US" sz="800">
                <a:solidFill>
                  <a:srgbClr val="000000"/>
                </a:solidFill>
                <a:latin typeface="Arial" charset="0"/>
              </a:rPr>
              <a:t> </a:t>
            </a:r>
            <a:r>
              <a:rPr lang="en-US" sz="1800">
                <a:solidFill>
                  <a:srgbClr val="000000"/>
                </a:solidFill>
                <a:latin typeface="Symbol" pitchFamily="18" charset="2"/>
              </a:rPr>
              <a:t>m</a:t>
            </a:r>
            <a:r>
              <a:rPr lang="en-US" sz="1800">
                <a:solidFill>
                  <a:srgbClr val="000000"/>
                </a:solidFill>
                <a:latin typeface="Arial" charset="0"/>
              </a:rPr>
              <a:t>m</a:t>
            </a:r>
            <a:endParaRPr lang="en-US">
              <a:latin typeface="Arial" charset="0"/>
            </a:endParaRPr>
          </a:p>
        </p:txBody>
      </p:sp>
      <p:sp>
        <p:nvSpPr>
          <p:cNvPr id="8215" name="Rectangle 74"/>
          <p:cNvSpPr>
            <a:spLocks noChangeArrowheads="1"/>
          </p:cNvSpPr>
          <p:nvPr/>
        </p:nvSpPr>
        <p:spPr bwMode="auto">
          <a:xfrm>
            <a:off x="508000" y="2895600"/>
            <a:ext cx="3868738" cy="639763"/>
          </a:xfrm>
          <a:prstGeom prst="rect">
            <a:avLst/>
          </a:prstGeom>
          <a:noFill/>
          <a:ln w="9525">
            <a:noFill/>
            <a:prstDash val="dash"/>
            <a:miter lim="800000"/>
            <a:headEnd/>
            <a:tailEnd/>
          </a:ln>
        </p:spPr>
        <p:txBody>
          <a:bodyPr>
            <a:spAutoFit/>
          </a:bodyPr>
          <a:lstStyle/>
          <a:p>
            <a:r>
              <a:rPr lang="en-US" sz="1200">
                <a:solidFill>
                  <a:srgbClr val="000000"/>
                </a:solidFill>
                <a:latin typeface="Arial" charset="0"/>
              </a:rPr>
              <a:t>Chapter-opening photograph, Chapter 23, </a:t>
            </a:r>
            <a:r>
              <a:rPr lang="en-US" sz="1200" i="1">
                <a:solidFill>
                  <a:srgbClr val="000000"/>
                </a:solidFill>
                <a:latin typeface="Arial" charset="0"/>
              </a:rPr>
              <a:t>Callister 5e </a:t>
            </a:r>
            <a:r>
              <a:rPr lang="en-US" sz="1200">
                <a:solidFill>
                  <a:srgbClr val="000000"/>
                </a:solidFill>
                <a:latin typeface="Arial" charset="0"/>
              </a:rPr>
              <a:t>(courtesy of the National Aeronautics and Space Administration.)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2"/>
          </p:nvPr>
        </p:nvSpPr>
        <p:spPr>
          <a:noFill/>
        </p:spPr>
        <p:txBody>
          <a:bodyPr/>
          <a:lstStyle/>
          <a:p>
            <a:fld id="{15186E3C-2DAD-4362-920C-2E25781E01F2}" type="slidenum">
              <a:rPr lang="en-US" smtClean="0"/>
              <a:pPr/>
              <a:t>11</a:t>
            </a:fld>
            <a:endParaRPr lang="en-US" smtClean="0"/>
          </a:p>
        </p:txBody>
      </p:sp>
      <p:sp>
        <p:nvSpPr>
          <p:cNvPr id="4100" name="Rectangle 3"/>
          <p:cNvSpPr>
            <a:spLocks noChangeArrowheads="1"/>
          </p:cNvSpPr>
          <p:nvPr/>
        </p:nvSpPr>
        <p:spPr bwMode="auto">
          <a:xfrm>
            <a:off x="533400" y="1027113"/>
            <a:ext cx="8059738" cy="4811712"/>
          </a:xfrm>
          <a:prstGeom prst="rect">
            <a:avLst/>
          </a:prstGeom>
          <a:noFill/>
          <a:ln w="9525">
            <a:noFill/>
            <a:miter lim="800000"/>
            <a:headEnd/>
            <a:tailEnd/>
          </a:ln>
        </p:spPr>
        <p:txBody>
          <a:bodyPr wrap="none" lIns="0" tIns="0" rIns="0" bIns="0">
            <a:spAutoFit/>
          </a:bodyPr>
          <a:lstStyle/>
          <a:p>
            <a:r>
              <a:rPr lang="en-US" sz="2800" b="1">
                <a:latin typeface="Arial" charset="0"/>
              </a:rPr>
              <a:t>The thermal properties of materials include:</a:t>
            </a:r>
            <a:r>
              <a:rPr lang="en-US">
                <a:latin typeface="Arial" charset="0"/>
              </a:rPr>
              <a:t> </a:t>
            </a:r>
            <a:endParaRPr lang="en-US" sz="2200">
              <a:latin typeface="Arial" charset="0"/>
            </a:endParaRPr>
          </a:p>
          <a:p>
            <a:r>
              <a:rPr lang="en-US">
                <a:latin typeface="Arial" charset="0"/>
              </a:rPr>
              <a:t>•  </a:t>
            </a:r>
            <a:r>
              <a:rPr lang="en-US" b="1">
                <a:solidFill>
                  <a:schemeClr val="accent2"/>
                </a:solidFill>
                <a:latin typeface="Arial" charset="0"/>
              </a:rPr>
              <a:t>Heat capacity</a:t>
            </a:r>
            <a:r>
              <a:rPr lang="en-US" b="1">
                <a:latin typeface="Arial" charset="0"/>
              </a:rPr>
              <a:t>:</a:t>
            </a:r>
          </a:p>
          <a:p>
            <a:r>
              <a:rPr lang="en-US" sz="2200">
                <a:latin typeface="Arial" charset="0"/>
              </a:rPr>
              <a:t>    -- energy required to increase a mole of material by a unit </a:t>
            </a:r>
            <a:r>
              <a:rPr lang="en-US" sz="2200" i="1">
                <a:latin typeface="Arial" charset="0"/>
              </a:rPr>
              <a:t>T</a:t>
            </a:r>
            <a:endParaRPr lang="en-US" sz="2200">
              <a:latin typeface="Arial" charset="0"/>
            </a:endParaRPr>
          </a:p>
          <a:p>
            <a:r>
              <a:rPr lang="en-US" sz="2200">
                <a:latin typeface="Arial" charset="0"/>
              </a:rPr>
              <a:t>    -- energy is stored as atomic vibrations</a:t>
            </a:r>
          </a:p>
          <a:p>
            <a:r>
              <a:rPr lang="en-US">
                <a:latin typeface="Arial" charset="0"/>
              </a:rPr>
              <a:t>•  </a:t>
            </a:r>
            <a:r>
              <a:rPr lang="en-US" b="1">
                <a:solidFill>
                  <a:schemeClr val="accent2"/>
                </a:solidFill>
                <a:latin typeface="Arial" charset="0"/>
              </a:rPr>
              <a:t>Coefficient of thermal expansion</a:t>
            </a:r>
            <a:r>
              <a:rPr lang="en-US" b="1">
                <a:latin typeface="Arial" charset="0"/>
              </a:rPr>
              <a:t>:</a:t>
            </a:r>
          </a:p>
          <a:p>
            <a:r>
              <a:rPr lang="en-US" sz="2200">
                <a:latin typeface="Arial" charset="0"/>
              </a:rPr>
              <a:t>    -- the size of a material changes with a change in temperature</a:t>
            </a:r>
          </a:p>
          <a:p>
            <a:r>
              <a:rPr lang="en-US" sz="2200">
                <a:latin typeface="Arial" charset="0"/>
              </a:rPr>
              <a:t>    -- polymers have the largest values</a:t>
            </a:r>
          </a:p>
          <a:p>
            <a:r>
              <a:rPr lang="en-US">
                <a:latin typeface="Arial" charset="0"/>
              </a:rPr>
              <a:t>•  </a:t>
            </a:r>
            <a:r>
              <a:rPr lang="en-US" b="1">
                <a:solidFill>
                  <a:schemeClr val="accent2"/>
                </a:solidFill>
                <a:latin typeface="Arial" charset="0"/>
              </a:rPr>
              <a:t>Thermal conductivity</a:t>
            </a:r>
            <a:r>
              <a:rPr lang="en-US" b="1">
                <a:latin typeface="Arial" charset="0"/>
              </a:rPr>
              <a:t>:</a:t>
            </a:r>
          </a:p>
          <a:p>
            <a:r>
              <a:rPr lang="en-US" sz="2200">
                <a:latin typeface="Arial" charset="0"/>
              </a:rPr>
              <a:t>    -- the ability of a material to transport heat</a:t>
            </a:r>
          </a:p>
          <a:p>
            <a:r>
              <a:rPr lang="en-US" sz="2200">
                <a:latin typeface="Arial" charset="0"/>
              </a:rPr>
              <a:t>    -- metals have the largest values</a:t>
            </a:r>
          </a:p>
          <a:p>
            <a:r>
              <a:rPr lang="en-US">
                <a:latin typeface="Arial" charset="0"/>
              </a:rPr>
              <a:t>•  </a:t>
            </a:r>
            <a:r>
              <a:rPr lang="en-US" b="1">
                <a:solidFill>
                  <a:schemeClr val="accent2"/>
                </a:solidFill>
                <a:latin typeface="Arial" charset="0"/>
              </a:rPr>
              <a:t>Thermal shock resistance</a:t>
            </a:r>
            <a:r>
              <a:rPr lang="en-US" b="1">
                <a:latin typeface="Arial" charset="0"/>
              </a:rPr>
              <a:t>:</a:t>
            </a:r>
          </a:p>
          <a:p>
            <a:r>
              <a:rPr lang="en-US" sz="2200">
                <a:latin typeface="Arial" charset="0"/>
              </a:rPr>
              <a:t>    -- the ability of a material to be rapidly cooled and not fracture  </a:t>
            </a:r>
          </a:p>
          <a:p>
            <a:r>
              <a:rPr lang="en-US" sz="1600">
                <a:latin typeface="Arial" charset="0"/>
              </a:rPr>
              <a:t/>
            </a:r>
            <a:br>
              <a:rPr lang="en-US" sz="1600">
                <a:latin typeface="Arial" charset="0"/>
              </a:rPr>
            </a:br>
            <a:r>
              <a:rPr lang="en-US" sz="2200">
                <a:latin typeface="Arial" charset="0"/>
              </a:rPr>
              <a:t>    -- is proportional to</a:t>
            </a:r>
          </a:p>
        </p:txBody>
      </p:sp>
      <p:sp>
        <p:nvSpPr>
          <p:cNvPr id="4101" name="Rectangle 4"/>
          <p:cNvSpPr>
            <a:spLocks noGrp="1" noChangeArrowheads="1"/>
          </p:cNvSpPr>
          <p:nvPr>
            <p:ph type="title" idx="4294967295"/>
          </p:nvPr>
        </p:nvSpPr>
        <p:spPr/>
        <p:txBody>
          <a:bodyPr/>
          <a:lstStyle/>
          <a:p>
            <a:r>
              <a:rPr lang="en-US" smtClean="0"/>
              <a:t>Summary</a:t>
            </a:r>
          </a:p>
        </p:txBody>
      </p:sp>
      <p:graphicFrame>
        <p:nvGraphicFramePr>
          <p:cNvPr id="4098" name="Object 1024"/>
          <p:cNvGraphicFramePr>
            <a:graphicFrameLocks noChangeAspect="1"/>
          </p:cNvGraphicFramePr>
          <p:nvPr/>
        </p:nvGraphicFramePr>
        <p:xfrm>
          <a:off x="3305175" y="5337175"/>
          <a:ext cx="539750" cy="735013"/>
        </p:xfrm>
        <a:graphic>
          <a:graphicData uri="http://schemas.openxmlformats.org/presentationml/2006/ole">
            <p:oleObj spid="_x0000_s4098" name="Equation" r:id="rId4" imgW="317500" imgH="4318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2"/>
          </p:nvPr>
        </p:nvSpPr>
        <p:spPr>
          <a:noFill/>
        </p:spPr>
        <p:txBody>
          <a:bodyPr/>
          <a:lstStyle/>
          <a:p>
            <a:fld id="{6395D424-F0B8-4E9D-85A4-2639260EA0BD}" type="slidenum">
              <a:rPr lang="en-US" smtClean="0"/>
              <a:pPr/>
              <a:t>12</a:t>
            </a:fld>
            <a:endParaRPr lang="en-US" smtClean="0"/>
          </a:p>
        </p:txBody>
      </p:sp>
      <p:pic>
        <p:nvPicPr>
          <p:cNvPr id="9219" name="Picture 4"/>
          <p:cNvPicPr>
            <a:picLocks noChangeAspect="1" noChangeArrowheads="1"/>
          </p:cNvPicPr>
          <p:nvPr/>
        </p:nvPicPr>
        <p:blipFill>
          <a:blip r:embed="rId2" cstate="print"/>
          <a:srcRect/>
          <a:stretch>
            <a:fillRect/>
          </a:stretch>
        </p:blipFill>
        <p:spPr bwMode="auto">
          <a:xfrm>
            <a:off x="0" y="581025"/>
            <a:ext cx="9182100" cy="5695950"/>
          </a:xfrm>
          <a:prstGeom prst="rect">
            <a:avLst/>
          </a:prstGeom>
          <a:noFill/>
          <a:ln w="9525">
            <a:noFill/>
            <a:prstDash val="dash"/>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Heat Conduction</a:t>
            </a:r>
            <a:endParaRPr lang="en-US" dirty="0"/>
          </a:p>
        </p:txBody>
      </p:sp>
      <p:sp>
        <p:nvSpPr>
          <p:cNvPr id="6" name="Rectangle 5"/>
          <p:cNvSpPr/>
          <p:nvPr/>
        </p:nvSpPr>
        <p:spPr>
          <a:xfrm>
            <a:off x="296214" y="1094137"/>
            <a:ext cx="8332631" cy="1569660"/>
          </a:xfrm>
          <a:prstGeom prst="rect">
            <a:avLst/>
          </a:prstGeom>
        </p:spPr>
        <p:txBody>
          <a:bodyPr wrap="square">
            <a:spAutoFit/>
          </a:bodyPr>
          <a:lstStyle/>
          <a:p>
            <a:r>
              <a:rPr lang="en-US" dirty="0" smtClean="0"/>
              <a:t>Heat is transported in solid materials by both lattice vibration waves (phonons) and free electrons. A thermal conductivity is associated with each of these mechanisms, and the total conductivity is the sum of the two contributions, or </a:t>
            </a:r>
            <a:endParaRPr lang="en-US" dirty="0"/>
          </a:p>
        </p:txBody>
      </p:sp>
      <p:sp>
        <p:nvSpPr>
          <p:cNvPr id="8" name="Rectangle 7"/>
          <p:cNvSpPr/>
          <p:nvPr/>
        </p:nvSpPr>
        <p:spPr>
          <a:xfrm>
            <a:off x="244698" y="3536556"/>
            <a:ext cx="8680361" cy="3046988"/>
          </a:xfrm>
          <a:prstGeom prst="rect">
            <a:avLst/>
          </a:prstGeom>
        </p:spPr>
        <p:txBody>
          <a:bodyPr wrap="square">
            <a:spAutoFit/>
          </a:bodyPr>
          <a:lstStyle/>
          <a:p>
            <a:r>
              <a:rPr lang="en-US" dirty="0" smtClean="0"/>
              <a:t>where </a:t>
            </a:r>
            <a:r>
              <a:rPr lang="en-US" i="1" dirty="0" err="1" smtClean="0"/>
              <a:t>k</a:t>
            </a:r>
            <a:r>
              <a:rPr lang="en-US" i="1" baseline="-25000" dirty="0" err="1" smtClean="0"/>
              <a:t>l</a:t>
            </a:r>
            <a:r>
              <a:rPr lang="en-US" dirty="0" smtClean="0"/>
              <a:t> and </a:t>
            </a:r>
            <a:r>
              <a:rPr lang="en-US" i="1" dirty="0" err="1" smtClean="0"/>
              <a:t>k</a:t>
            </a:r>
            <a:r>
              <a:rPr lang="en-US" i="1" baseline="-25000" dirty="0" err="1" smtClean="0"/>
              <a:t>e</a:t>
            </a:r>
            <a:r>
              <a:rPr lang="en-US" dirty="0" smtClean="0"/>
              <a:t> represent the lattice vibration and electron thermal conductivities, respectively; usually one or the other predominates. The thermal energy associated with phonons or lattice waves is transported in the direction of their motion. The </a:t>
            </a:r>
            <a:r>
              <a:rPr lang="en-US" i="1" dirty="0" err="1" smtClean="0"/>
              <a:t>k</a:t>
            </a:r>
            <a:r>
              <a:rPr lang="en-US" i="1" baseline="-25000" dirty="0" err="1" smtClean="0"/>
              <a:t>l</a:t>
            </a:r>
            <a:r>
              <a:rPr lang="en-US" dirty="0" smtClean="0"/>
              <a:t> contribution results from a net movement of phonons from high- to low-temperature regions of a body across which a temperature gradient exists. The relative contribution of </a:t>
            </a:r>
            <a:r>
              <a:rPr lang="en-US" i="1" dirty="0" err="1" smtClean="0"/>
              <a:t>k</a:t>
            </a:r>
            <a:r>
              <a:rPr lang="en-US" i="1" baseline="-25000" dirty="0" err="1" smtClean="0"/>
              <a:t>e</a:t>
            </a:r>
            <a:r>
              <a:rPr lang="en-US" dirty="0" smtClean="0"/>
              <a:t> to the total thermal conductivity increases with increasing free electron concentrations.</a:t>
            </a:r>
            <a:endParaRPr lang="en-US" dirty="0"/>
          </a:p>
        </p:txBody>
      </p:sp>
      <p:sp>
        <p:nvSpPr>
          <p:cNvPr id="9" name="Rectangle 8"/>
          <p:cNvSpPr/>
          <p:nvPr/>
        </p:nvSpPr>
        <p:spPr>
          <a:xfrm>
            <a:off x="3879925" y="2889075"/>
            <a:ext cx="1431802" cy="461665"/>
          </a:xfrm>
          <a:prstGeom prst="rect">
            <a:avLst/>
          </a:prstGeom>
        </p:spPr>
        <p:txBody>
          <a:bodyPr wrap="none">
            <a:spAutoFit/>
          </a:bodyPr>
          <a:lstStyle/>
          <a:p>
            <a:r>
              <a:rPr lang="en-US" i="1" dirty="0" smtClean="0"/>
              <a:t>k= </a:t>
            </a:r>
            <a:r>
              <a:rPr lang="en-US" i="1" dirty="0" err="1" smtClean="0"/>
              <a:t>k</a:t>
            </a:r>
            <a:r>
              <a:rPr lang="en-US" i="1" baseline="-25000" dirty="0" err="1" smtClean="0"/>
              <a:t>l</a:t>
            </a:r>
            <a:r>
              <a:rPr lang="en-US" dirty="0" smtClean="0"/>
              <a:t> + </a:t>
            </a:r>
            <a:r>
              <a:rPr lang="en-US" i="1" dirty="0" err="1" smtClean="0"/>
              <a:t>k</a:t>
            </a:r>
            <a:r>
              <a:rPr lang="en-US" i="1" baseline="-25000" dirty="0" err="1" smtClean="0"/>
              <a:t>e</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Metals: </a:t>
            </a:r>
            <a:r>
              <a:rPr lang="en-US" i="1" dirty="0" err="1" smtClean="0"/>
              <a:t>Wiedemann</a:t>
            </a:r>
            <a:r>
              <a:rPr lang="en-US" i="1" dirty="0" smtClean="0"/>
              <a:t>–Franz law</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3</a:t>
            </a:fld>
            <a:endParaRPr lang="en-US"/>
          </a:p>
        </p:txBody>
      </p:sp>
      <p:sp>
        <p:nvSpPr>
          <p:cNvPr id="6" name="Rectangle 5"/>
          <p:cNvSpPr/>
          <p:nvPr/>
        </p:nvSpPr>
        <p:spPr>
          <a:xfrm>
            <a:off x="0" y="1253046"/>
            <a:ext cx="8937938" cy="1200329"/>
          </a:xfrm>
          <a:prstGeom prst="rect">
            <a:avLst/>
          </a:prstGeom>
        </p:spPr>
        <p:txBody>
          <a:bodyPr wrap="square">
            <a:spAutoFit/>
          </a:bodyPr>
          <a:lstStyle/>
          <a:p>
            <a:r>
              <a:rPr lang="en-US" dirty="0" smtClean="0"/>
              <a:t>In high-purity metals, the electron mechanism of heat transport is much more efficient than the phonon contribution because electrons are not as easily scattered as phonons and have higher velocities.</a:t>
            </a:r>
            <a:endParaRPr lang="en-US" dirty="0"/>
          </a:p>
        </p:txBody>
      </p:sp>
      <p:sp>
        <p:nvSpPr>
          <p:cNvPr id="7" name="Rectangle 6"/>
          <p:cNvSpPr/>
          <p:nvPr/>
        </p:nvSpPr>
        <p:spPr>
          <a:xfrm>
            <a:off x="0" y="2553812"/>
            <a:ext cx="9144000" cy="1200329"/>
          </a:xfrm>
          <a:prstGeom prst="rect">
            <a:avLst/>
          </a:prstGeom>
        </p:spPr>
        <p:txBody>
          <a:bodyPr wrap="square">
            <a:spAutoFit/>
          </a:bodyPr>
          <a:lstStyle/>
          <a:p>
            <a:r>
              <a:rPr lang="en-US" dirty="0" smtClean="0"/>
              <a:t>Because free electrons are responsible for both electrical and thermal conduction in pure metals, theoretical treatments suggest that the two conductivities should be related according to the </a:t>
            </a:r>
            <a:r>
              <a:rPr lang="en-US" i="1" dirty="0" err="1" smtClean="0"/>
              <a:t>Wiedemann</a:t>
            </a:r>
            <a:r>
              <a:rPr lang="en-US" i="1" dirty="0" smtClean="0"/>
              <a:t>–Franz law</a:t>
            </a:r>
            <a:r>
              <a:rPr lang="en-US" dirty="0" smtClean="0"/>
              <a:t>: </a:t>
            </a:r>
            <a:endParaRPr lang="en-US" dirty="0"/>
          </a:p>
        </p:txBody>
      </p:sp>
      <p:sp>
        <p:nvSpPr>
          <p:cNvPr id="8" name="Rectangle 7"/>
          <p:cNvSpPr/>
          <p:nvPr/>
        </p:nvSpPr>
        <p:spPr>
          <a:xfrm>
            <a:off x="0" y="4587075"/>
            <a:ext cx="8937938" cy="1569660"/>
          </a:xfrm>
          <a:prstGeom prst="rect">
            <a:avLst/>
          </a:prstGeom>
        </p:spPr>
        <p:txBody>
          <a:bodyPr wrap="square">
            <a:spAutoFit/>
          </a:bodyPr>
          <a:lstStyle/>
          <a:p>
            <a:r>
              <a:rPr lang="en-US" dirty="0" smtClean="0"/>
              <a:t>where σ is the electrical conductivity, </a:t>
            </a:r>
            <a:r>
              <a:rPr lang="en-US" i="1" dirty="0" smtClean="0"/>
              <a:t>T</a:t>
            </a:r>
            <a:r>
              <a:rPr lang="en-US" dirty="0" smtClean="0"/>
              <a:t> is the absolute temperature, and </a:t>
            </a:r>
            <a:r>
              <a:rPr lang="en-US" i="1" dirty="0" smtClean="0"/>
              <a:t>L</a:t>
            </a:r>
            <a:r>
              <a:rPr lang="en-US" dirty="0" smtClean="0"/>
              <a:t> is a constant. The theoretical value of </a:t>
            </a:r>
            <a:r>
              <a:rPr lang="en-US" i="1" dirty="0" smtClean="0"/>
              <a:t>L</a:t>
            </a:r>
            <a:r>
              <a:rPr lang="en-US" dirty="0" smtClean="0"/>
              <a:t>, 2.44 × 10</a:t>
            </a:r>
            <a:r>
              <a:rPr lang="en-US" baseline="30000" dirty="0" smtClean="0"/>
              <a:t>-8</a:t>
            </a:r>
            <a:r>
              <a:rPr lang="en-US" dirty="0" smtClean="0"/>
              <a:t> Ω·W/(K)</a:t>
            </a:r>
            <a:r>
              <a:rPr lang="en-US" baseline="30000" dirty="0" smtClean="0"/>
              <a:t>2</a:t>
            </a:r>
            <a:r>
              <a:rPr lang="en-US" dirty="0" smtClean="0"/>
              <a:t>, should be independent of temperature and the same for all metals if the heat energy is transported entirely by free electrons.  See Table 19.1.</a:t>
            </a:r>
            <a:endParaRPr lang="en-US" dirty="0"/>
          </a:p>
        </p:txBody>
      </p:sp>
      <p:sp>
        <p:nvSpPr>
          <p:cNvPr id="46084" name="Rectangle 4"/>
          <p:cNvSpPr>
            <a:spLocks noChangeArrowheads="1"/>
          </p:cNvSpPr>
          <p:nvPr/>
        </p:nvSpPr>
        <p:spPr bwMode="auto">
          <a:xfrm>
            <a:off x="0" y="0"/>
            <a:ext cx="9144000" cy="457200"/>
          </a:xfrm>
          <a:prstGeom prst="rect">
            <a:avLst/>
          </a:prstGeom>
          <a:noFill/>
          <a:ln w="9525" cap="flat" cmpd="sng">
            <a:noFill/>
            <a:prstDash val="dash"/>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35628" y="3831465"/>
            <a:ext cx="914400" cy="735980"/>
          </a:xfrm>
          <a:prstGeom prst="rect">
            <a:avLst/>
          </a:prstGeom>
          <a:noFill/>
        </p:spPr>
      </p:pic>
      <p:sp>
        <p:nvSpPr>
          <p:cNvPr id="46085" name="Rectangle 5"/>
          <p:cNvSpPr>
            <a:spLocks noChangeArrowheads="1"/>
          </p:cNvSpPr>
          <p:nvPr/>
        </p:nvSpPr>
        <p:spPr bwMode="auto">
          <a:xfrm>
            <a:off x="0" y="771525"/>
            <a:ext cx="9144000" cy="0"/>
          </a:xfrm>
          <a:prstGeom prst="rect">
            <a:avLst/>
          </a:prstGeom>
          <a:noFill/>
          <a:ln w="9525" cap="flat" cmpd="sng">
            <a:noFill/>
            <a:prstDash val="dash"/>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fade">
                                      <p:cBhvr>
                                        <p:cTn id="17" dur="2000"/>
                                        <p:tgtEl>
                                          <p:spTgt spid="4608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Alloys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4</a:t>
            </a:fld>
            <a:endParaRPr lang="en-US"/>
          </a:p>
        </p:txBody>
      </p:sp>
      <p:pic>
        <p:nvPicPr>
          <p:cNvPr id="31746" name="Picture 2"/>
          <p:cNvPicPr>
            <a:picLocks noChangeAspect="1" noChangeArrowheads="1"/>
          </p:cNvPicPr>
          <p:nvPr/>
        </p:nvPicPr>
        <p:blipFill>
          <a:blip r:embed="rId2" cstate="print"/>
          <a:srcRect/>
          <a:stretch>
            <a:fillRect/>
          </a:stretch>
        </p:blipFill>
        <p:spPr bwMode="auto">
          <a:xfrm>
            <a:off x="333003" y="1678365"/>
            <a:ext cx="4002593" cy="3335494"/>
          </a:xfrm>
          <a:prstGeom prst="rect">
            <a:avLst/>
          </a:prstGeom>
          <a:noFill/>
          <a:ln w="9525" cap="flat" cmpd="sng">
            <a:noFill/>
            <a:prstDash val="dash"/>
            <a:miter lim="800000"/>
            <a:headEnd type="none" w="med" len="med"/>
            <a:tailEnd type="none" w="med" len="med"/>
          </a:ln>
        </p:spPr>
      </p:pic>
      <p:sp>
        <p:nvSpPr>
          <p:cNvPr id="31747" name="Rectangle 3"/>
          <p:cNvSpPr>
            <a:spLocks noChangeArrowheads="1"/>
          </p:cNvSpPr>
          <p:nvPr/>
        </p:nvSpPr>
        <p:spPr bwMode="auto">
          <a:xfrm>
            <a:off x="4437529" y="2000777"/>
            <a:ext cx="4706471" cy="3046988"/>
          </a:xfrm>
          <a:prstGeom prst="rect">
            <a:avLst/>
          </a:prstGeom>
          <a:noFill/>
          <a:ln w="9525" cap="flat" cmpd="sng">
            <a:noFill/>
            <a:prstDash val="dash"/>
            <a:miter lim="800000"/>
            <a:headEnd type="none" w="med" len="med"/>
            <a:tailEnd type="none" w="med" len="me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Alloying metals with impurities results in a reduction in the thermal conductivity, for the same reason that the electrical conductivity is diminished; namely, the impurity atoms, especially if in solid solution, act as scattering centers, lowering the efficiency of electron motion. </a:t>
            </a:r>
            <a:r>
              <a:rPr kumimoji="0" lang="en-US" sz="1200" b="0" i="0" u="none" strike="noStrike" cap="none" normalizeH="0" baseline="0" dirty="0" smtClean="0">
                <a:ln>
                  <a:noFill/>
                </a:ln>
                <a:solidFill>
                  <a:schemeClr val="tx1"/>
                </a:solidFill>
                <a:effectLst/>
                <a:latin typeface="Times" charset="0"/>
                <a:ea typeface="ＭＳ Ｐゴシック" charset="-128"/>
              </a:rPr>
              <a:t> </a:t>
            </a:r>
            <a:r>
              <a:rPr kumimoji="0" lang="en-US" sz="2400" b="0" i="0" u="none" strike="noStrike" cap="none" normalizeH="0" baseline="0" dirty="0" smtClean="0">
                <a:ln>
                  <a:noFill/>
                </a:ln>
                <a:solidFill>
                  <a:schemeClr val="tx1"/>
                </a:solidFill>
                <a:effectLst/>
                <a:latin typeface="Times" charset="0"/>
                <a:ea typeface="ＭＳ Ｐゴシック" charset="-128"/>
              </a:rPr>
              <a:t>  </a:t>
            </a:r>
            <a:r>
              <a:rPr kumimoji="0" lang="en-US" sz="300" b="0" i="0" u="none" strike="noStrike" cap="none" normalizeH="0" baseline="0" dirty="0" smtClean="0">
                <a:ln>
                  <a:noFill/>
                </a:ln>
                <a:solidFill>
                  <a:schemeClr val="tx1"/>
                </a:solidFill>
                <a:effectLst/>
                <a:latin typeface="Times" charset="0"/>
                <a:ea typeface="ＭＳ Ｐゴシック" charset="-128"/>
              </a:rPr>
              <a:t> </a:t>
            </a:r>
            <a:endParaRPr kumimoji="0" lang="en-US" sz="2400" b="0" i="0" u="none" strike="noStrike" cap="none" normalizeH="0" baseline="0" dirty="0" smtClean="0">
              <a:ln>
                <a:noFill/>
              </a:ln>
              <a:solidFill>
                <a:schemeClr val="tx1"/>
              </a:solidFill>
              <a:effectLst/>
              <a:latin typeface="Times" charset="0"/>
              <a:ea typeface="ＭＳ Ｐゴシック" charset="-128"/>
            </a:endParaRPr>
          </a:p>
        </p:txBody>
      </p:sp>
      <p:pic>
        <p:nvPicPr>
          <p:cNvPr id="31748" name="Picture 4" descr="http://edugen.wileyplus.com/edugen/courses/crs4676/common/art/pixel.gif"/>
          <p:cNvPicPr>
            <a:picLocks noChangeAspect="1" noChangeArrowheads="1"/>
          </p:cNvPicPr>
          <p:nvPr/>
        </p:nvPicPr>
        <p:blipFill>
          <a:blip r:embed="rId3"/>
          <a:srcRect/>
          <a:stretch>
            <a:fillRect/>
          </a:stretch>
        </p:blipFill>
        <p:spPr bwMode="auto">
          <a:xfrm>
            <a:off x="12303125" y="182563"/>
            <a:ext cx="190500" cy="190500"/>
          </a:xfrm>
          <a:prstGeom prst="rect">
            <a:avLst/>
          </a:prstGeom>
          <a:noFill/>
        </p:spPr>
      </p:pic>
      <p:pic>
        <p:nvPicPr>
          <p:cNvPr id="31749" name="Picture 5" descr="http://edugen.wileyplus.com/edugen/courses/crs4676/common/art/pixel.gif"/>
          <p:cNvPicPr>
            <a:picLocks noChangeAspect="1" noChangeArrowheads="1"/>
          </p:cNvPicPr>
          <p:nvPr/>
        </p:nvPicPr>
        <p:blipFill>
          <a:blip r:embed="rId3"/>
          <a:srcRect/>
          <a:stretch>
            <a:fillRect/>
          </a:stretch>
        </p:blipFill>
        <p:spPr bwMode="auto">
          <a:xfrm>
            <a:off x="12493625" y="182563"/>
            <a:ext cx="9525" cy="57150"/>
          </a:xfrm>
          <a:prstGeom prst="rect">
            <a:avLst/>
          </a:prstGeom>
          <a:noFill/>
        </p:spPr>
      </p:pic>
      <p:sp>
        <p:nvSpPr>
          <p:cNvPr id="9" name="Rectangle 8"/>
          <p:cNvSpPr/>
          <p:nvPr/>
        </p:nvSpPr>
        <p:spPr>
          <a:xfrm>
            <a:off x="0" y="5010852"/>
            <a:ext cx="4572000" cy="1200329"/>
          </a:xfrm>
          <a:prstGeom prst="rect">
            <a:avLst/>
          </a:prstGeom>
        </p:spPr>
        <p:txBody>
          <a:bodyPr>
            <a:spAutoFit/>
          </a:bodyPr>
          <a:lstStyle/>
          <a:p>
            <a:r>
              <a:rPr lang="en-US" dirty="0"/>
              <a:t>A plot of thermal conductivity versus composition for copper–zinc </a:t>
            </a:r>
            <a:r>
              <a:rPr lang="en-US" dirty="0" smtClean="0"/>
              <a:t>alloys.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2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fade">
                                      <p:cBhvr>
                                        <p:cTn id="12" dur="20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r>
              <a:rPr lang="en-US" dirty="0" smtClean="0"/>
              <a:t>Ceramics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5</a:t>
            </a:fld>
            <a:endParaRPr lang="en-US"/>
          </a:p>
        </p:txBody>
      </p:sp>
      <p:pic>
        <p:nvPicPr>
          <p:cNvPr id="32770" name="Picture 2"/>
          <p:cNvPicPr>
            <a:picLocks noChangeAspect="1" noChangeArrowheads="1"/>
          </p:cNvPicPr>
          <p:nvPr/>
        </p:nvPicPr>
        <p:blipFill>
          <a:blip r:embed="rId2" cstate="print"/>
          <a:srcRect/>
          <a:stretch>
            <a:fillRect/>
          </a:stretch>
        </p:blipFill>
        <p:spPr bwMode="auto">
          <a:xfrm>
            <a:off x="0" y="576799"/>
            <a:ext cx="4934687" cy="4818577"/>
          </a:xfrm>
          <a:prstGeom prst="rect">
            <a:avLst/>
          </a:prstGeom>
          <a:noFill/>
          <a:ln w="9525" cap="flat" cmpd="sng">
            <a:noFill/>
            <a:prstDash val="dash"/>
            <a:miter lim="800000"/>
            <a:headEnd type="none" w="med" len="med"/>
            <a:tailEnd type="none" w="med" len="med"/>
          </a:ln>
        </p:spPr>
      </p:pic>
      <p:sp>
        <p:nvSpPr>
          <p:cNvPr id="6" name="Rectangle 5"/>
          <p:cNvSpPr/>
          <p:nvPr/>
        </p:nvSpPr>
        <p:spPr>
          <a:xfrm>
            <a:off x="5138670" y="642759"/>
            <a:ext cx="4005330" cy="5016758"/>
          </a:xfrm>
          <a:prstGeom prst="rect">
            <a:avLst/>
          </a:prstGeom>
        </p:spPr>
        <p:txBody>
          <a:bodyPr wrap="square">
            <a:spAutoFit/>
          </a:bodyPr>
          <a:lstStyle/>
          <a:p>
            <a:r>
              <a:rPr lang="en-US" sz="2000" dirty="0" smtClean="0"/>
              <a:t>The scattering of lattice vibrations becomes more pronounced with rising temperature; hence, the thermal conductivity of most ceramic materials normally diminishes with increasing temperature, at least at relatively low temperatures . </a:t>
            </a:r>
          </a:p>
          <a:p>
            <a:r>
              <a:rPr lang="en-US" sz="2000" dirty="0" smtClean="0"/>
              <a:t/>
            </a:r>
            <a:br>
              <a:rPr lang="en-US" sz="2000" dirty="0" smtClean="0"/>
            </a:br>
            <a:r>
              <a:rPr lang="en-US" sz="2000" dirty="0" smtClean="0"/>
              <a:t>The conductivity begins to increase at higher temperatures, which is due to radiant heat transfer: significant quantities of infrared radiant heat may be transported through a transparent ceramic material. The efficiency of this process increases with temperature.</a:t>
            </a:r>
            <a:endParaRPr lang="en-US" sz="2000" dirty="0"/>
          </a:p>
        </p:txBody>
      </p:sp>
      <p:sp>
        <p:nvSpPr>
          <p:cNvPr id="7" name="Rectangle 6"/>
          <p:cNvSpPr/>
          <p:nvPr/>
        </p:nvSpPr>
        <p:spPr>
          <a:xfrm>
            <a:off x="0" y="5534561"/>
            <a:ext cx="9144000" cy="1323439"/>
          </a:xfrm>
          <a:prstGeom prst="rect">
            <a:avLst/>
          </a:prstGeom>
        </p:spPr>
        <p:txBody>
          <a:bodyPr wrap="square">
            <a:spAutoFit/>
          </a:bodyPr>
          <a:lstStyle/>
          <a:p>
            <a:r>
              <a:rPr lang="en-US" sz="2000" dirty="0" smtClean="0"/>
              <a:t>Porosity in ceramic materials: Increasing the pore volume will, under most circumstances, result in a reduction of the thermal conductivity. In fact, many ceramics that are used for thermal insulation are porous. Heat transfer across pores is ordinarily slow and inefficient. Internal pores normally contain still air.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0696"/>
            <a:ext cx="7772400" cy="533400"/>
          </a:xfrm>
        </p:spPr>
        <p:txBody>
          <a:bodyPr/>
          <a:lstStyle/>
          <a:p>
            <a:r>
              <a:rPr lang="en-US" dirty="0" smtClean="0"/>
              <a:t>Polymers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6</a:t>
            </a:fld>
            <a:endParaRPr lang="en-US"/>
          </a:p>
        </p:txBody>
      </p:sp>
      <p:sp>
        <p:nvSpPr>
          <p:cNvPr id="47105" name="Rectangle 1"/>
          <p:cNvSpPr>
            <a:spLocks noChangeArrowheads="1"/>
          </p:cNvSpPr>
          <p:nvPr/>
        </p:nvSpPr>
        <p:spPr bwMode="auto">
          <a:xfrm>
            <a:off x="0" y="989165"/>
            <a:ext cx="9144000" cy="6001643"/>
          </a:xfrm>
          <a:prstGeom prst="rect">
            <a:avLst/>
          </a:prstGeom>
          <a:noFill/>
          <a:ln w="9525" cap="flat" cmpd="sng">
            <a:noFill/>
            <a:prstDash val="dash"/>
            <a:miter lim="800000"/>
            <a:headEnd type="none" w="med" len="med"/>
            <a:tailEnd type="none" w="med" len="me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As noted in Table </a:t>
            </a:r>
            <a:r>
              <a:rPr kumimoji="0" lang="en-US" sz="2400" b="0" i="0" u="none" strike="noStrike" cap="none" normalizeH="0" baseline="0" dirty="0" smtClean="0">
                <a:ln>
                  <a:noFill/>
                </a:ln>
                <a:solidFill>
                  <a:schemeClr val="tx1"/>
                </a:solidFill>
                <a:effectLst/>
                <a:latin typeface="Times" charset="0"/>
                <a:ea typeface="ＭＳ Ｐゴシック" charset="-128"/>
                <a:hlinkClick r:id="rId2"/>
              </a:rPr>
              <a:t>19.1</a:t>
            </a:r>
            <a:r>
              <a:rPr kumimoji="0" lang="en-US" sz="2400" b="0" i="0" u="none" strike="noStrike" cap="none" normalizeH="0" baseline="0" dirty="0" smtClean="0">
                <a:ln>
                  <a:noFill/>
                </a:ln>
                <a:solidFill>
                  <a:schemeClr val="tx1"/>
                </a:solidFill>
                <a:effectLst/>
                <a:latin typeface="Times" charset="0"/>
                <a:ea typeface="ＭＳ Ｐゴシック" charset="-128"/>
              </a:rPr>
              <a:t>, thermal conductivities for most polymers are on the order of 0.3 W/</a:t>
            </a:r>
            <a:r>
              <a:rPr kumimoji="0" lang="en-US" sz="2400" b="0" i="0" u="none" strike="noStrike" cap="none" normalizeH="0" baseline="0" dirty="0" err="1" smtClean="0">
                <a:ln>
                  <a:noFill/>
                </a:ln>
                <a:solidFill>
                  <a:schemeClr val="tx1"/>
                </a:solidFill>
                <a:effectLst/>
                <a:latin typeface="Times" charset="0"/>
                <a:ea typeface="ＭＳ Ｐゴシック" charset="-128"/>
              </a:rPr>
              <a:t>m·K</a:t>
            </a:r>
            <a:r>
              <a:rPr kumimoji="0" lang="en-US" sz="2400" b="0" i="0" u="none" strike="noStrike" cap="none" normalizeH="0" baseline="0" dirty="0" smtClean="0">
                <a:ln>
                  <a:noFill/>
                </a:ln>
                <a:solidFill>
                  <a:schemeClr val="tx1"/>
                </a:solidFill>
                <a:effectLst/>
                <a:latin typeface="Times" charset="0"/>
                <a:ea typeface="ＭＳ Ｐゴシック" charset="-128"/>
              </a:rPr>
              <a:t>. For these materials, energy transfer is accomplished by the vibration and rotation of the chain molecules. The magnitude of the thermal conductivity depends on the degree of </a:t>
            </a:r>
            <a:r>
              <a:rPr kumimoji="0" lang="en-US" sz="2400" b="0" i="0" u="none" strike="noStrike" cap="none" normalizeH="0" baseline="0" dirty="0" err="1" smtClean="0">
                <a:ln>
                  <a:noFill/>
                </a:ln>
                <a:solidFill>
                  <a:schemeClr val="tx1"/>
                </a:solidFill>
                <a:effectLst/>
                <a:latin typeface="Times" charset="0"/>
                <a:ea typeface="ＭＳ Ｐゴシック" charset="-128"/>
              </a:rPr>
              <a:t>crystallinity</a:t>
            </a:r>
            <a:r>
              <a:rPr kumimoji="0" lang="en-US" sz="2400" b="0" i="0" u="none" strike="noStrike" cap="none" normalizeH="0" baseline="0" dirty="0" smtClean="0">
                <a:ln>
                  <a:noFill/>
                </a:ln>
                <a:solidFill>
                  <a:schemeClr val="tx1"/>
                </a:solidFill>
                <a:effectLst/>
                <a:latin typeface="Times" charset="0"/>
                <a:ea typeface="ＭＳ Ｐゴシック" charset="-128"/>
              </a:rPr>
              <a:t>; a polymer with a highly crystalline and ordered structure will have a greater conductivity than the equivalent amorphous material. This is due to the more effective coordinated vibration of the molecular chains for the crystalline state.</a:t>
            </a:r>
            <a:br>
              <a:rPr kumimoji="0" lang="en-US" sz="2400" b="0" i="0" u="none" strike="noStrike" cap="none" normalizeH="0" baseline="0" dirty="0" smtClean="0">
                <a:ln>
                  <a:noFill/>
                </a:ln>
                <a:solidFill>
                  <a:schemeClr val="tx1"/>
                </a:solidFill>
                <a:effectLst/>
                <a:latin typeface="Times" charset="0"/>
                <a:ea typeface="ＭＳ Ｐゴシック" charset="-128"/>
              </a:rPr>
            </a:br>
            <a:endParaRPr kumimoji="0" lang="en-US" sz="2400" b="0" i="0" u="none" strike="noStrike" cap="none" normalizeH="0" baseline="0" dirty="0" smtClean="0">
              <a:ln>
                <a:noFill/>
              </a:ln>
              <a:solidFill>
                <a:schemeClr val="tx1"/>
              </a:solidFill>
              <a:effectLst/>
              <a:latin typeface="Times"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Polymers are often used as thermal insulators because of their low thermal conductivities. As with ceramics, their </a:t>
            </a:r>
            <a:r>
              <a:rPr kumimoji="0" lang="en-US" sz="2400" b="0" i="0" u="none" strike="noStrike" cap="none" normalizeH="0" baseline="0" dirty="0" err="1" smtClean="0">
                <a:ln>
                  <a:noFill/>
                </a:ln>
                <a:solidFill>
                  <a:schemeClr val="tx1"/>
                </a:solidFill>
                <a:effectLst/>
                <a:latin typeface="Times" charset="0"/>
                <a:ea typeface="ＭＳ Ｐゴシック" charset="-128"/>
              </a:rPr>
              <a:t>insulative</a:t>
            </a:r>
            <a:r>
              <a:rPr kumimoji="0" lang="en-US" sz="2400" b="0" i="0" u="none" strike="noStrike" cap="none" normalizeH="0" baseline="0" dirty="0" smtClean="0">
                <a:ln>
                  <a:noFill/>
                </a:ln>
                <a:solidFill>
                  <a:schemeClr val="tx1"/>
                </a:solidFill>
                <a:effectLst/>
                <a:latin typeface="Times" charset="0"/>
                <a:ea typeface="ＭＳ Ｐゴシック" charset="-128"/>
              </a:rPr>
              <a:t> properties may be further enhanced by the introduction of small pores, which are ordinarily introduced by foaming (Section 15.18). Foamed polystyrene is commonly used for drinking cups and insulating chests.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
            </a:r>
            <a:br>
              <a:rPr kumimoji="0" lang="en-US" sz="2400" b="0" i="0" u="none" strike="noStrike" cap="none" normalizeH="0" baseline="0" dirty="0" smtClean="0">
                <a:ln>
                  <a:noFill/>
                </a:ln>
                <a:solidFill>
                  <a:schemeClr val="tx1"/>
                </a:solidFill>
                <a:effectLst/>
                <a:latin typeface="Times" charset="0"/>
                <a:ea typeface="ＭＳ Ｐゴシック" charset="-128"/>
              </a:rPr>
            </a:br>
            <a:r>
              <a:rPr kumimoji="0" lang="en-US" sz="2400" b="0" i="0" u="none" strike="noStrike" cap="none" normalizeH="0" baseline="0" dirty="0" smtClean="0">
                <a:ln>
                  <a:noFill/>
                </a:ln>
                <a:solidFill>
                  <a:schemeClr val="tx1"/>
                </a:solidFill>
                <a:effectLst/>
                <a:latin typeface="Times" charset="0"/>
                <a:ea typeface="ＭＳ Ｐゴシック" charset="-128"/>
              </a:rPr>
              <a:t> </a:t>
            </a:r>
            <a:endParaRPr kumimoji="0" lang="en-US" sz="600" b="0" i="0" u="none" strike="noStrike" cap="none" normalizeH="0" baseline="0" dirty="0" smtClean="0">
              <a:ln>
                <a:noFill/>
              </a:ln>
              <a:solidFill>
                <a:schemeClr val="tx1"/>
              </a:solidFill>
              <a:effectLst/>
              <a:latin typeface="Times" charset="0"/>
              <a:ea typeface="ＭＳ Ｐゴシック" charset="-128"/>
            </a:endParaRPr>
          </a:p>
        </p:txBody>
      </p:sp>
      <p:pic>
        <p:nvPicPr>
          <p:cNvPr id="47106" name="Picture 2" descr="http://edugen.wileyplus.com/edugen/courses/crs4676/common/art/pixel.gif"/>
          <p:cNvPicPr>
            <a:picLocks noChangeAspect="1" noChangeArrowheads="1"/>
          </p:cNvPicPr>
          <p:nvPr/>
        </p:nvPicPr>
        <p:blipFill>
          <a:blip r:embed="rId3"/>
          <a:srcRect/>
          <a:stretch>
            <a:fillRect/>
          </a:stretch>
        </p:blipFill>
        <p:spPr bwMode="auto">
          <a:xfrm>
            <a:off x="0" y="1643063"/>
            <a:ext cx="9525" cy="95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5">
                                            <p:txEl>
                                              <p:pRg st="0" end="0"/>
                                            </p:txEl>
                                          </p:spTgt>
                                        </p:tgtEl>
                                        <p:attrNameLst>
                                          <p:attrName>style.visibility</p:attrName>
                                        </p:attrNameLst>
                                      </p:cBhvr>
                                      <p:to>
                                        <p:strVal val="visible"/>
                                      </p:to>
                                    </p:set>
                                    <p:animEffect transition="in" filter="fade">
                                      <p:cBhvr>
                                        <p:cTn id="7" dur="2000"/>
                                        <p:tgtEl>
                                          <p:spTgt spid="47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5">
                                            <p:txEl>
                                              <p:pRg st="1" end="1"/>
                                            </p:txEl>
                                          </p:spTgt>
                                        </p:tgtEl>
                                        <p:attrNameLst>
                                          <p:attrName>style.visibility</p:attrName>
                                        </p:attrNameLst>
                                      </p:cBhvr>
                                      <p:to>
                                        <p:strVal val="visible"/>
                                      </p:to>
                                    </p:set>
                                    <p:animEffect transition="in" filter="fade">
                                      <p:cBhvr>
                                        <p:cTn id="12" dur="2000"/>
                                        <p:tgtEl>
                                          <p:spTgt spid="471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5">
                                            <p:txEl>
                                              <p:pRg st="2" end="2"/>
                                            </p:txEl>
                                          </p:spTgt>
                                        </p:tgtEl>
                                        <p:attrNameLst>
                                          <p:attrName>style.visibility</p:attrName>
                                        </p:attrNameLst>
                                      </p:cBhvr>
                                      <p:to>
                                        <p:strVal val="visible"/>
                                      </p:to>
                                    </p:set>
                                    <p:animEffect transition="in" filter="fade">
                                      <p:cBhvr>
                                        <p:cTn id="17" dur="2000"/>
                                        <p:tgtEl>
                                          <p:spTgt spid="471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p>
            <a:fld id="{B8291D15-FE9B-4EA8-9F1E-E6CCD7C66EFB}" type="slidenum">
              <a:rPr lang="en-US" smtClean="0"/>
              <a:pPr/>
              <a:t>7</a:t>
            </a:fld>
            <a:endParaRPr lang="en-US" smtClean="0"/>
          </a:p>
        </p:txBody>
      </p:sp>
      <p:sp>
        <p:nvSpPr>
          <p:cNvPr id="7171" name="Rectangle 2"/>
          <p:cNvSpPr>
            <a:spLocks noGrp="1" noChangeArrowheads="1"/>
          </p:cNvSpPr>
          <p:nvPr>
            <p:ph type="title"/>
          </p:nvPr>
        </p:nvSpPr>
        <p:spPr/>
        <p:txBody>
          <a:bodyPr/>
          <a:lstStyle/>
          <a:p>
            <a:r>
              <a:rPr lang="en-US" smtClean="0"/>
              <a:t>Thermal Conductivity</a:t>
            </a:r>
            <a:r>
              <a:rPr lang="en-US" sz="3200" smtClean="0"/>
              <a:t>: </a:t>
            </a:r>
            <a:r>
              <a:rPr lang="en-US" smtClean="0"/>
              <a:t>Comparison</a:t>
            </a:r>
          </a:p>
        </p:txBody>
      </p:sp>
      <p:grpSp>
        <p:nvGrpSpPr>
          <p:cNvPr id="2" name="Group 86"/>
          <p:cNvGrpSpPr>
            <a:grpSpLocks/>
          </p:cNvGrpSpPr>
          <p:nvPr/>
        </p:nvGrpSpPr>
        <p:grpSpPr bwMode="auto">
          <a:xfrm>
            <a:off x="660400" y="1638300"/>
            <a:ext cx="635000" cy="4152900"/>
            <a:chOff x="416" y="936"/>
            <a:chExt cx="400" cy="2616"/>
          </a:xfrm>
        </p:grpSpPr>
        <p:grpSp>
          <p:nvGrpSpPr>
            <p:cNvPr id="7222" name="Group 47"/>
            <p:cNvGrpSpPr>
              <a:grpSpLocks/>
            </p:cNvGrpSpPr>
            <p:nvPr/>
          </p:nvGrpSpPr>
          <p:grpSpPr bwMode="auto">
            <a:xfrm>
              <a:off x="416" y="936"/>
              <a:ext cx="400" cy="2616"/>
              <a:chOff x="416" y="936"/>
              <a:chExt cx="400" cy="2616"/>
            </a:xfrm>
          </p:grpSpPr>
          <p:sp>
            <p:nvSpPr>
              <p:cNvPr id="7224" name="Freeform 48"/>
              <p:cNvSpPr>
                <a:spLocks/>
              </p:cNvSpPr>
              <p:nvPr/>
            </p:nvSpPr>
            <p:spPr bwMode="auto">
              <a:xfrm>
                <a:off x="416" y="936"/>
                <a:ext cx="400" cy="256"/>
              </a:xfrm>
              <a:custGeom>
                <a:avLst/>
                <a:gdLst>
                  <a:gd name="T0" fmla="*/ 200 w 400"/>
                  <a:gd name="T1" fmla="*/ 0 h 256"/>
                  <a:gd name="T2" fmla="*/ 400 w 400"/>
                  <a:gd name="T3" fmla="*/ 256 h 256"/>
                  <a:gd name="T4" fmla="*/ 200 w 400"/>
                  <a:gd name="T5" fmla="*/ 168 h 256"/>
                  <a:gd name="T6" fmla="*/ 0 w 400"/>
                  <a:gd name="T7" fmla="*/ 256 h 256"/>
                  <a:gd name="T8" fmla="*/ 200 w 400"/>
                  <a:gd name="T9" fmla="*/ 0 h 256"/>
                  <a:gd name="T10" fmla="*/ 0 60000 65536"/>
                  <a:gd name="T11" fmla="*/ 0 60000 65536"/>
                  <a:gd name="T12" fmla="*/ 0 60000 65536"/>
                  <a:gd name="T13" fmla="*/ 0 60000 65536"/>
                  <a:gd name="T14" fmla="*/ 0 60000 65536"/>
                  <a:gd name="T15" fmla="*/ 0 w 400"/>
                  <a:gd name="T16" fmla="*/ 0 h 256"/>
                  <a:gd name="T17" fmla="*/ 400 w 400"/>
                  <a:gd name="T18" fmla="*/ 256 h 256"/>
                </a:gdLst>
                <a:ahLst/>
                <a:cxnLst>
                  <a:cxn ang="T10">
                    <a:pos x="T0" y="T1"/>
                  </a:cxn>
                  <a:cxn ang="T11">
                    <a:pos x="T2" y="T3"/>
                  </a:cxn>
                  <a:cxn ang="T12">
                    <a:pos x="T4" y="T5"/>
                  </a:cxn>
                  <a:cxn ang="T13">
                    <a:pos x="T6" y="T7"/>
                  </a:cxn>
                  <a:cxn ang="T14">
                    <a:pos x="T8" y="T9"/>
                  </a:cxn>
                </a:cxnLst>
                <a:rect l="T15" t="T16" r="T17" b="T18"/>
                <a:pathLst>
                  <a:path w="400" h="256">
                    <a:moveTo>
                      <a:pt x="200" y="0"/>
                    </a:moveTo>
                    <a:lnTo>
                      <a:pt x="400" y="256"/>
                    </a:lnTo>
                    <a:lnTo>
                      <a:pt x="200" y="168"/>
                    </a:lnTo>
                    <a:lnTo>
                      <a:pt x="0" y="256"/>
                    </a:lnTo>
                    <a:lnTo>
                      <a:pt x="200" y="0"/>
                    </a:lnTo>
                    <a:close/>
                  </a:path>
                </a:pathLst>
              </a:custGeom>
              <a:solidFill>
                <a:srgbClr val="555555"/>
              </a:solidFill>
              <a:ln w="12700">
                <a:solidFill>
                  <a:srgbClr val="555555"/>
                </a:solidFill>
                <a:round/>
                <a:headEnd/>
                <a:tailEnd/>
              </a:ln>
            </p:spPr>
            <p:txBody>
              <a:bodyPr/>
              <a:lstStyle/>
              <a:p>
                <a:endParaRPr lang="en-US"/>
              </a:p>
            </p:txBody>
          </p:sp>
          <p:sp>
            <p:nvSpPr>
              <p:cNvPr id="7225" name="Line 49"/>
              <p:cNvSpPr>
                <a:spLocks noChangeShapeType="1"/>
              </p:cNvSpPr>
              <p:nvPr/>
            </p:nvSpPr>
            <p:spPr bwMode="auto">
              <a:xfrm flipV="1">
                <a:off x="616" y="1104"/>
                <a:ext cx="1" cy="2448"/>
              </a:xfrm>
              <a:prstGeom prst="line">
                <a:avLst/>
              </a:prstGeom>
              <a:noFill/>
              <a:ln w="304800">
                <a:solidFill>
                  <a:srgbClr val="555555"/>
                </a:solidFill>
                <a:round/>
                <a:headEnd/>
                <a:tailEnd/>
              </a:ln>
            </p:spPr>
            <p:txBody>
              <a:bodyPr/>
              <a:lstStyle/>
              <a:p>
                <a:endParaRPr lang="en-US"/>
              </a:p>
            </p:txBody>
          </p:sp>
        </p:grpSp>
        <p:sp>
          <p:nvSpPr>
            <p:cNvPr id="7223" name="Rectangle 50"/>
            <p:cNvSpPr>
              <a:spLocks noChangeArrowheads="1"/>
            </p:cNvSpPr>
            <p:nvPr/>
          </p:nvSpPr>
          <p:spPr bwMode="auto">
            <a:xfrm rot="-5400000">
              <a:off x="80" y="2476"/>
              <a:ext cx="1025" cy="230"/>
            </a:xfrm>
            <a:prstGeom prst="rect">
              <a:avLst/>
            </a:prstGeom>
            <a:noFill/>
            <a:ln w="9525">
              <a:noFill/>
              <a:miter lim="800000"/>
              <a:headEnd/>
              <a:tailEnd/>
            </a:ln>
          </p:spPr>
          <p:txBody>
            <a:bodyPr wrap="none" lIns="0" tIns="0" rIns="0" bIns="0">
              <a:spAutoFit/>
            </a:bodyPr>
            <a:lstStyle/>
            <a:p>
              <a:r>
                <a:rPr lang="en-US">
                  <a:solidFill>
                    <a:srgbClr val="FFFFFF"/>
                  </a:solidFill>
                  <a:latin typeface="Arial" charset="0"/>
                </a:rPr>
                <a:t>increasing </a:t>
              </a:r>
              <a:r>
                <a:rPr lang="en-US" i="1">
                  <a:solidFill>
                    <a:srgbClr val="FFFFFF"/>
                  </a:solidFill>
                  <a:latin typeface="Arial" charset="0"/>
                </a:rPr>
                <a:t>k</a:t>
              </a:r>
              <a:endParaRPr lang="en-US">
                <a:latin typeface="Arial" charset="0"/>
              </a:endParaRPr>
            </a:p>
          </p:txBody>
        </p:sp>
      </p:grpSp>
      <p:grpSp>
        <p:nvGrpSpPr>
          <p:cNvPr id="4" name="Group 1091"/>
          <p:cNvGrpSpPr>
            <a:grpSpLocks/>
          </p:cNvGrpSpPr>
          <p:nvPr/>
        </p:nvGrpSpPr>
        <p:grpSpPr bwMode="auto">
          <a:xfrm>
            <a:off x="1333500" y="4841875"/>
            <a:ext cx="6500813" cy="1497013"/>
            <a:chOff x="840" y="3050"/>
            <a:chExt cx="4095" cy="943"/>
          </a:xfrm>
        </p:grpSpPr>
        <p:sp>
          <p:nvSpPr>
            <p:cNvPr id="7208" name="Rectangle 4"/>
            <p:cNvSpPr>
              <a:spLocks noChangeArrowheads="1"/>
            </p:cNvSpPr>
            <p:nvPr/>
          </p:nvSpPr>
          <p:spPr bwMode="auto">
            <a:xfrm>
              <a:off x="840" y="3050"/>
              <a:ext cx="812"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  </a:t>
              </a:r>
              <a:r>
                <a:rPr lang="en-US" sz="2000" u="sng">
                  <a:solidFill>
                    <a:srgbClr val="009900"/>
                  </a:solidFill>
                  <a:latin typeface="Arial" charset="0"/>
                </a:rPr>
                <a:t>Polymers</a:t>
              </a:r>
              <a:endParaRPr lang="en-US" sz="2000" u="sng">
                <a:latin typeface="Arial" charset="0"/>
              </a:endParaRPr>
            </a:p>
          </p:txBody>
        </p:sp>
        <p:grpSp>
          <p:nvGrpSpPr>
            <p:cNvPr id="7209" name="Group 77"/>
            <p:cNvGrpSpPr>
              <a:grpSpLocks/>
            </p:cNvGrpSpPr>
            <p:nvPr/>
          </p:nvGrpSpPr>
          <p:grpSpPr bwMode="auto">
            <a:xfrm>
              <a:off x="1088" y="3252"/>
              <a:ext cx="1951" cy="192"/>
              <a:chOff x="1088" y="3108"/>
              <a:chExt cx="1951" cy="192"/>
            </a:xfrm>
          </p:grpSpPr>
          <p:sp>
            <p:nvSpPr>
              <p:cNvPr id="7220" name="Rectangle 5"/>
              <p:cNvSpPr>
                <a:spLocks noChangeArrowheads="1"/>
              </p:cNvSpPr>
              <p:nvPr/>
            </p:nvSpPr>
            <p:spPr bwMode="auto">
              <a:xfrm>
                <a:off x="1088" y="3108"/>
                <a:ext cx="1014"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Polypropylene</a:t>
                </a:r>
                <a:endParaRPr lang="en-US">
                  <a:latin typeface="Arial" charset="0"/>
                </a:endParaRPr>
              </a:p>
            </p:txBody>
          </p:sp>
          <p:sp>
            <p:nvSpPr>
              <p:cNvPr id="7221" name="Rectangle 10"/>
              <p:cNvSpPr>
                <a:spLocks noChangeArrowheads="1"/>
              </p:cNvSpPr>
              <p:nvPr/>
            </p:nvSpPr>
            <p:spPr bwMode="auto">
              <a:xfrm>
                <a:off x="2728" y="3108"/>
                <a:ext cx="311"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0.12</a:t>
                </a:r>
                <a:endParaRPr lang="en-US">
                  <a:latin typeface="Arial" charset="0"/>
                </a:endParaRPr>
              </a:p>
            </p:txBody>
          </p:sp>
        </p:grpSp>
        <p:grpSp>
          <p:nvGrpSpPr>
            <p:cNvPr id="7210" name="Group 78"/>
            <p:cNvGrpSpPr>
              <a:grpSpLocks/>
            </p:cNvGrpSpPr>
            <p:nvPr/>
          </p:nvGrpSpPr>
          <p:grpSpPr bwMode="auto">
            <a:xfrm>
              <a:off x="1088" y="3435"/>
              <a:ext cx="2361" cy="192"/>
              <a:chOff x="1088" y="3292"/>
              <a:chExt cx="2361" cy="192"/>
            </a:xfrm>
          </p:grpSpPr>
          <p:sp>
            <p:nvSpPr>
              <p:cNvPr id="7218" name="Rectangle 7"/>
              <p:cNvSpPr>
                <a:spLocks noChangeArrowheads="1"/>
              </p:cNvSpPr>
              <p:nvPr/>
            </p:nvSpPr>
            <p:spPr bwMode="auto">
              <a:xfrm>
                <a:off x="1088" y="3292"/>
                <a:ext cx="961"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Polyethylene </a:t>
                </a:r>
                <a:endParaRPr lang="en-US">
                  <a:latin typeface="Arial" charset="0"/>
                </a:endParaRPr>
              </a:p>
            </p:txBody>
          </p:sp>
          <p:sp>
            <p:nvSpPr>
              <p:cNvPr id="7219" name="Rectangle 12"/>
              <p:cNvSpPr>
                <a:spLocks noChangeArrowheads="1"/>
              </p:cNvSpPr>
              <p:nvPr/>
            </p:nvSpPr>
            <p:spPr bwMode="auto">
              <a:xfrm>
                <a:off x="2728" y="3292"/>
                <a:ext cx="721"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0.46-0.50 </a:t>
                </a:r>
                <a:endParaRPr lang="en-US">
                  <a:latin typeface="Arial" charset="0"/>
                </a:endParaRPr>
              </a:p>
            </p:txBody>
          </p:sp>
        </p:grpSp>
        <p:grpSp>
          <p:nvGrpSpPr>
            <p:cNvPr id="7211" name="Group 79"/>
            <p:cNvGrpSpPr>
              <a:grpSpLocks/>
            </p:cNvGrpSpPr>
            <p:nvPr/>
          </p:nvGrpSpPr>
          <p:grpSpPr bwMode="auto">
            <a:xfrm>
              <a:off x="1088" y="3618"/>
              <a:ext cx="1996" cy="192"/>
              <a:chOff x="1088" y="3476"/>
              <a:chExt cx="1996" cy="192"/>
            </a:xfrm>
          </p:grpSpPr>
          <p:sp>
            <p:nvSpPr>
              <p:cNvPr id="7216" name="Rectangle 8"/>
              <p:cNvSpPr>
                <a:spLocks noChangeArrowheads="1"/>
              </p:cNvSpPr>
              <p:nvPr/>
            </p:nvSpPr>
            <p:spPr bwMode="auto">
              <a:xfrm>
                <a:off x="1088" y="3476"/>
                <a:ext cx="880"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Polystyrene </a:t>
                </a:r>
                <a:endParaRPr lang="en-US">
                  <a:latin typeface="Arial" charset="0"/>
                </a:endParaRPr>
              </a:p>
            </p:txBody>
          </p:sp>
          <p:sp>
            <p:nvSpPr>
              <p:cNvPr id="7217" name="Rectangle 13"/>
              <p:cNvSpPr>
                <a:spLocks noChangeArrowheads="1"/>
              </p:cNvSpPr>
              <p:nvPr/>
            </p:nvSpPr>
            <p:spPr bwMode="auto">
              <a:xfrm>
                <a:off x="2728" y="3476"/>
                <a:ext cx="356"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0.13 </a:t>
                </a:r>
                <a:endParaRPr lang="en-US">
                  <a:latin typeface="Arial" charset="0"/>
                </a:endParaRPr>
              </a:p>
            </p:txBody>
          </p:sp>
        </p:grpSp>
        <p:grpSp>
          <p:nvGrpSpPr>
            <p:cNvPr id="7212" name="Group 80"/>
            <p:cNvGrpSpPr>
              <a:grpSpLocks/>
            </p:cNvGrpSpPr>
            <p:nvPr/>
          </p:nvGrpSpPr>
          <p:grpSpPr bwMode="auto">
            <a:xfrm>
              <a:off x="1088" y="3801"/>
              <a:ext cx="1951" cy="192"/>
              <a:chOff x="1088" y="3660"/>
              <a:chExt cx="1951" cy="192"/>
            </a:xfrm>
          </p:grpSpPr>
          <p:sp>
            <p:nvSpPr>
              <p:cNvPr id="7214" name="Rectangle 9"/>
              <p:cNvSpPr>
                <a:spLocks noChangeArrowheads="1"/>
              </p:cNvSpPr>
              <p:nvPr/>
            </p:nvSpPr>
            <p:spPr bwMode="auto">
              <a:xfrm>
                <a:off x="1088" y="3660"/>
                <a:ext cx="445"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Teflon</a:t>
                </a:r>
                <a:endParaRPr lang="en-US">
                  <a:latin typeface="Arial" charset="0"/>
                </a:endParaRPr>
              </a:p>
            </p:txBody>
          </p:sp>
          <p:sp>
            <p:nvSpPr>
              <p:cNvPr id="7215" name="Rectangle 14"/>
              <p:cNvSpPr>
                <a:spLocks noChangeArrowheads="1"/>
              </p:cNvSpPr>
              <p:nvPr/>
            </p:nvSpPr>
            <p:spPr bwMode="auto">
              <a:xfrm>
                <a:off x="2728" y="3660"/>
                <a:ext cx="311" cy="192"/>
              </a:xfrm>
              <a:prstGeom prst="rect">
                <a:avLst/>
              </a:prstGeom>
              <a:noFill/>
              <a:ln w="9525">
                <a:noFill/>
                <a:miter lim="800000"/>
                <a:headEnd/>
                <a:tailEnd/>
              </a:ln>
            </p:spPr>
            <p:txBody>
              <a:bodyPr wrap="none" lIns="0" tIns="0" rIns="0" bIns="0">
                <a:spAutoFit/>
              </a:bodyPr>
              <a:lstStyle/>
              <a:p>
                <a:r>
                  <a:rPr lang="en-US" sz="2000">
                    <a:solidFill>
                      <a:srgbClr val="009900"/>
                    </a:solidFill>
                    <a:latin typeface="Arial" charset="0"/>
                  </a:rPr>
                  <a:t>0.25</a:t>
                </a:r>
                <a:endParaRPr lang="en-US">
                  <a:latin typeface="Arial" charset="0"/>
                </a:endParaRPr>
              </a:p>
            </p:txBody>
          </p:sp>
        </p:grpSp>
        <p:sp>
          <p:nvSpPr>
            <p:cNvPr id="7213" name="Rectangle 52"/>
            <p:cNvSpPr>
              <a:spLocks noChangeArrowheads="1"/>
            </p:cNvSpPr>
            <p:nvPr/>
          </p:nvSpPr>
          <p:spPr bwMode="auto">
            <a:xfrm>
              <a:off x="3562" y="3416"/>
              <a:ext cx="1373" cy="384"/>
            </a:xfrm>
            <a:prstGeom prst="rect">
              <a:avLst/>
            </a:prstGeom>
            <a:noFill/>
            <a:ln w="9525">
              <a:noFill/>
              <a:miter lim="800000"/>
              <a:headEnd/>
              <a:tailEnd/>
            </a:ln>
          </p:spPr>
          <p:txBody>
            <a:bodyPr lIns="0" tIns="0" rIns="0" bIns="0">
              <a:spAutoFit/>
            </a:bodyPr>
            <a:lstStyle/>
            <a:p>
              <a:r>
                <a:rPr lang="en-US" sz="2000">
                  <a:solidFill>
                    <a:srgbClr val="009900"/>
                  </a:solidFill>
                  <a:latin typeface="Arial" charset="0"/>
                </a:rPr>
                <a:t>vibration/rotation of chain molecules</a:t>
              </a:r>
              <a:endParaRPr lang="en-US">
                <a:latin typeface="Arial" charset="0"/>
              </a:endParaRPr>
            </a:p>
          </p:txBody>
        </p:sp>
      </p:grpSp>
      <p:grpSp>
        <p:nvGrpSpPr>
          <p:cNvPr id="9" name="Group 1090"/>
          <p:cNvGrpSpPr>
            <a:grpSpLocks/>
          </p:cNvGrpSpPr>
          <p:nvPr/>
        </p:nvGrpSpPr>
        <p:grpSpPr bwMode="auto">
          <a:xfrm>
            <a:off x="1333500" y="3287713"/>
            <a:ext cx="6227763" cy="1497012"/>
            <a:chOff x="840" y="2071"/>
            <a:chExt cx="3923" cy="943"/>
          </a:xfrm>
        </p:grpSpPr>
        <p:sp>
          <p:nvSpPr>
            <p:cNvPr id="7194" name="Rectangle 16"/>
            <p:cNvSpPr>
              <a:spLocks noChangeArrowheads="1"/>
            </p:cNvSpPr>
            <p:nvPr/>
          </p:nvSpPr>
          <p:spPr bwMode="auto">
            <a:xfrm>
              <a:off x="840" y="2071"/>
              <a:ext cx="821"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  </a:t>
              </a:r>
              <a:r>
                <a:rPr lang="en-US" sz="2000" u="sng">
                  <a:solidFill>
                    <a:srgbClr val="0000DD"/>
                  </a:solidFill>
                  <a:latin typeface="Arial" charset="0"/>
                </a:rPr>
                <a:t>Ceramics</a:t>
              </a:r>
              <a:endParaRPr lang="en-US" sz="2000" u="sng">
                <a:latin typeface="Arial" charset="0"/>
              </a:endParaRPr>
            </a:p>
          </p:txBody>
        </p:sp>
        <p:grpSp>
          <p:nvGrpSpPr>
            <p:cNvPr id="7195" name="Group 73"/>
            <p:cNvGrpSpPr>
              <a:grpSpLocks/>
            </p:cNvGrpSpPr>
            <p:nvPr/>
          </p:nvGrpSpPr>
          <p:grpSpPr bwMode="auto">
            <a:xfrm>
              <a:off x="1088" y="2273"/>
              <a:ext cx="1738" cy="192"/>
              <a:chOff x="1088" y="2132"/>
              <a:chExt cx="1738" cy="192"/>
            </a:xfrm>
          </p:grpSpPr>
          <p:sp>
            <p:nvSpPr>
              <p:cNvPr id="7206" name="Rectangle 17"/>
              <p:cNvSpPr>
                <a:spLocks noChangeArrowheads="1"/>
              </p:cNvSpPr>
              <p:nvPr/>
            </p:nvSpPr>
            <p:spPr bwMode="auto">
              <a:xfrm>
                <a:off x="1088" y="2132"/>
                <a:ext cx="1191"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Magnesia (MgO)</a:t>
                </a:r>
                <a:endParaRPr lang="en-US">
                  <a:latin typeface="Arial" charset="0"/>
                </a:endParaRPr>
              </a:p>
            </p:txBody>
          </p:sp>
          <p:sp>
            <p:nvSpPr>
              <p:cNvPr id="7207" name="Rectangle 29"/>
              <p:cNvSpPr>
                <a:spLocks noChangeArrowheads="1"/>
              </p:cNvSpPr>
              <p:nvPr/>
            </p:nvSpPr>
            <p:spPr bwMode="auto">
              <a:xfrm>
                <a:off x="2648" y="2132"/>
                <a:ext cx="178"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38</a:t>
                </a:r>
                <a:endParaRPr lang="en-US">
                  <a:latin typeface="Arial" charset="0"/>
                </a:endParaRPr>
              </a:p>
            </p:txBody>
          </p:sp>
        </p:grpSp>
        <p:grpSp>
          <p:nvGrpSpPr>
            <p:cNvPr id="7196" name="Group 74"/>
            <p:cNvGrpSpPr>
              <a:grpSpLocks/>
            </p:cNvGrpSpPr>
            <p:nvPr/>
          </p:nvGrpSpPr>
          <p:grpSpPr bwMode="auto">
            <a:xfrm>
              <a:off x="1088" y="2456"/>
              <a:ext cx="1782" cy="192"/>
              <a:chOff x="1088" y="2312"/>
              <a:chExt cx="1782" cy="192"/>
            </a:xfrm>
          </p:grpSpPr>
          <p:sp>
            <p:nvSpPr>
              <p:cNvPr id="7204" name="Rectangle 20"/>
              <p:cNvSpPr>
                <a:spLocks noChangeArrowheads="1"/>
              </p:cNvSpPr>
              <p:nvPr/>
            </p:nvSpPr>
            <p:spPr bwMode="auto">
              <a:xfrm>
                <a:off x="1088" y="2312"/>
                <a:ext cx="1111"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Alumina (Al</a:t>
                </a:r>
                <a:r>
                  <a:rPr lang="en-US" sz="2000" baseline="-25000">
                    <a:solidFill>
                      <a:srgbClr val="0000DD"/>
                    </a:solidFill>
                    <a:latin typeface="Arial" charset="0"/>
                  </a:rPr>
                  <a:t>2</a:t>
                </a:r>
                <a:r>
                  <a:rPr lang="en-US" sz="2000">
                    <a:solidFill>
                      <a:srgbClr val="0000DD"/>
                    </a:solidFill>
                    <a:latin typeface="Arial" charset="0"/>
                  </a:rPr>
                  <a:t>O</a:t>
                </a:r>
                <a:r>
                  <a:rPr lang="en-US" sz="2000" baseline="-25000">
                    <a:solidFill>
                      <a:srgbClr val="0000DD"/>
                    </a:solidFill>
                    <a:latin typeface="Arial" charset="0"/>
                  </a:rPr>
                  <a:t>3</a:t>
                </a:r>
                <a:r>
                  <a:rPr lang="en-US" sz="2000">
                    <a:solidFill>
                      <a:srgbClr val="0000DD"/>
                    </a:solidFill>
                    <a:latin typeface="Arial" charset="0"/>
                  </a:rPr>
                  <a:t>)</a:t>
                </a:r>
                <a:endParaRPr lang="en-US">
                  <a:latin typeface="Arial" charset="0"/>
                </a:endParaRPr>
              </a:p>
            </p:txBody>
          </p:sp>
          <p:sp>
            <p:nvSpPr>
              <p:cNvPr id="7205" name="Rectangle 31"/>
              <p:cNvSpPr>
                <a:spLocks noChangeArrowheads="1"/>
              </p:cNvSpPr>
              <p:nvPr/>
            </p:nvSpPr>
            <p:spPr bwMode="auto">
              <a:xfrm>
                <a:off x="2648" y="2312"/>
                <a:ext cx="222"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39 </a:t>
                </a:r>
                <a:endParaRPr lang="en-US">
                  <a:latin typeface="Arial" charset="0"/>
                </a:endParaRPr>
              </a:p>
            </p:txBody>
          </p:sp>
        </p:grpSp>
        <p:grpSp>
          <p:nvGrpSpPr>
            <p:cNvPr id="7197" name="Group 75"/>
            <p:cNvGrpSpPr>
              <a:grpSpLocks/>
            </p:cNvGrpSpPr>
            <p:nvPr/>
          </p:nvGrpSpPr>
          <p:grpSpPr bwMode="auto">
            <a:xfrm>
              <a:off x="1088" y="2639"/>
              <a:ext cx="1907" cy="192"/>
              <a:chOff x="1088" y="2524"/>
              <a:chExt cx="1907" cy="192"/>
            </a:xfrm>
          </p:grpSpPr>
          <p:sp>
            <p:nvSpPr>
              <p:cNvPr id="7202" name="Rectangle 25"/>
              <p:cNvSpPr>
                <a:spLocks noChangeArrowheads="1"/>
              </p:cNvSpPr>
              <p:nvPr/>
            </p:nvSpPr>
            <p:spPr bwMode="auto">
              <a:xfrm>
                <a:off x="1088" y="2524"/>
                <a:ext cx="1183"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Soda-lime glass </a:t>
                </a:r>
                <a:endParaRPr lang="en-US">
                  <a:latin typeface="Arial" charset="0"/>
                </a:endParaRPr>
              </a:p>
            </p:txBody>
          </p:sp>
          <p:sp>
            <p:nvSpPr>
              <p:cNvPr id="7203" name="Rectangle 33"/>
              <p:cNvSpPr>
                <a:spLocks noChangeArrowheads="1"/>
              </p:cNvSpPr>
              <p:nvPr/>
            </p:nvSpPr>
            <p:spPr bwMode="auto">
              <a:xfrm>
                <a:off x="2728" y="2524"/>
                <a:ext cx="267"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1.7 </a:t>
                </a:r>
                <a:endParaRPr lang="en-US">
                  <a:latin typeface="Arial" charset="0"/>
                </a:endParaRPr>
              </a:p>
            </p:txBody>
          </p:sp>
        </p:grpSp>
        <p:grpSp>
          <p:nvGrpSpPr>
            <p:cNvPr id="7198" name="Group 76"/>
            <p:cNvGrpSpPr>
              <a:grpSpLocks/>
            </p:cNvGrpSpPr>
            <p:nvPr/>
          </p:nvGrpSpPr>
          <p:grpSpPr bwMode="auto">
            <a:xfrm>
              <a:off x="1088" y="2822"/>
              <a:ext cx="1862" cy="192"/>
              <a:chOff x="1088" y="2708"/>
              <a:chExt cx="1862" cy="192"/>
            </a:xfrm>
          </p:grpSpPr>
          <p:sp>
            <p:nvSpPr>
              <p:cNvPr id="7200" name="Rectangle 26"/>
              <p:cNvSpPr>
                <a:spLocks noChangeArrowheads="1"/>
              </p:cNvSpPr>
              <p:nvPr/>
            </p:nvSpPr>
            <p:spPr bwMode="auto">
              <a:xfrm>
                <a:off x="1088" y="2708"/>
                <a:ext cx="1285"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Silica (cryst. SiO</a:t>
                </a:r>
                <a:r>
                  <a:rPr lang="en-US" sz="2000" baseline="-25000">
                    <a:solidFill>
                      <a:srgbClr val="0000DD"/>
                    </a:solidFill>
                    <a:latin typeface="Arial" charset="0"/>
                  </a:rPr>
                  <a:t>2</a:t>
                </a:r>
                <a:r>
                  <a:rPr lang="en-US" sz="2000">
                    <a:solidFill>
                      <a:srgbClr val="0000DD"/>
                    </a:solidFill>
                    <a:latin typeface="Arial" charset="0"/>
                  </a:rPr>
                  <a:t>)</a:t>
                </a:r>
                <a:endParaRPr lang="en-US">
                  <a:latin typeface="Arial" charset="0"/>
                </a:endParaRPr>
              </a:p>
            </p:txBody>
          </p:sp>
          <p:sp>
            <p:nvSpPr>
              <p:cNvPr id="7201" name="Rectangle 35"/>
              <p:cNvSpPr>
                <a:spLocks noChangeArrowheads="1"/>
              </p:cNvSpPr>
              <p:nvPr/>
            </p:nvSpPr>
            <p:spPr bwMode="auto">
              <a:xfrm>
                <a:off x="2728" y="2708"/>
                <a:ext cx="222"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1.4</a:t>
                </a:r>
                <a:endParaRPr lang="en-US">
                  <a:latin typeface="Arial" charset="0"/>
                </a:endParaRPr>
              </a:p>
            </p:txBody>
          </p:sp>
        </p:grpSp>
        <p:sp>
          <p:nvSpPr>
            <p:cNvPr id="7199" name="Rectangle 57"/>
            <p:cNvSpPr>
              <a:spLocks noChangeArrowheads="1"/>
            </p:cNvSpPr>
            <p:nvPr/>
          </p:nvSpPr>
          <p:spPr bwMode="auto">
            <a:xfrm>
              <a:off x="3563" y="2490"/>
              <a:ext cx="1200" cy="192"/>
            </a:xfrm>
            <a:prstGeom prst="rect">
              <a:avLst/>
            </a:prstGeom>
            <a:noFill/>
            <a:ln w="9525">
              <a:noFill/>
              <a:miter lim="800000"/>
              <a:headEnd/>
              <a:tailEnd/>
            </a:ln>
          </p:spPr>
          <p:txBody>
            <a:bodyPr wrap="none" lIns="0" tIns="0" rIns="0" bIns="0">
              <a:spAutoFit/>
            </a:bodyPr>
            <a:lstStyle/>
            <a:p>
              <a:r>
                <a:rPr lang="en-US" sz="2000">
                  <a:solidFill>
                    <a:srgbClr val="0000DD"/>
                  </a:solidFill>
                  <a:latin typeface="Arial" charset="0"/>
                </a:rPr>
                <a:t>atomic vibrations</a:t>
              </a:r>
              <a:endParaRPr lang="en-US">
                <a:latin typeface="Arial" charset="0"/>
              </a:endParaRPr>
            </a:p>
          </p:txBody>
        </p:sp>
      </p:grpSp>
      <p:sp>
        <p:nvSpPr>
          <p:cNvPr id="7175" name="Rectangle 36"/>
          <p:cNvSpPr>
            <a:spLocks noChangeArrowheads="1"/>
          </p:cNvSpPr>
          <p:nvPr/>
        </p:nvSpPr>
        <p:spPr bwMode="auto">
          <a:xfrm>
            <a:off x="1333500" y="1731963"/>
            <a:ext cx="977900" cy="304800"/>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  </a:t>
            </a:r>
            <a:r>
              <a:rPr lang="en-US" sz="2000" u="sng">
                <a:solidFill>
                  <a:srgbClr val="DD0000"/>
                </a:solidFill>
                <a:latin typeface="Arial" charset="0"/>
              </a:rPr>
              <a:t>Metals</a:t>
            </a:r>
            <a:endParaRPr lang="en-US" sz="2000" u="sng">
              <a:latin typeface="Arial" charset="0"/>
            </a:endParaRPr>
          </a:p>
        </p:txBody>
      </p:sp>
      <p:grpSp>
        <p:nvGrpSpPr>
          <p:cNvPr id="7176" name="Group 69"/>
          <p:cNvGrpSpPr>
            <a:grpSpLocks/>
          </p:cNvGrpSpPr>
          <p:nvPr/>
        </p:nvGrpSpPr>
        <p:grpSpPr bwMode="auto">
          <a:xfrm>
            <a:off x="1727200" y="2054225"/>
            <a:ext cx="2900363" cy="304800"/>
            <a:chOff x="1088" y="1200"/>
            <a:chExt cx="1827" cy="192"/>
          </a:xfrm>
        </p:grpSpPr>
        <p:sp>
          <p:nvSpPr>
            <p:cNvPr id="7192" name="Rectangle 37"/>
            <p:cNvSpPr>
              <a:spLocks noChangeArrowheads="1"/>
            </p:cNvSpPr>
            <p:nvPr/>
          </p:nvSpPr>
          <p:spPr bwMode="auto">
            <a:xfrm>
              <a:off x="1088" y="1200"/>
              <a:ext cx="756"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Aluminum </a:t>
              </a:r>
              <a:endParaRPr lang="en-US">
                <a:latin typeface="Arial" charset="0"/>
              </a:endParaRPr>
            </a:p>
          </p:txBody>
        </p:sp>
        <p:sp>
          <p:nvSpPr>
            <p:cNvPr id="7193" name="Rectangle 41"/>
            <p:cNvSpPr>
              <a:spLocks noChangeArrowheads="1"/>
            </p:cNvSpPr>
            <p:nvPr/>
          </p:nvSpPr>
          <p:spPr bwMode="auto">
            <a:xfrm>
              <a:off x="2648" y="1200"/>
              <a:ext cx="267"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247</a:t>
              </a:r>
              <a:endParaRPr lang="en-US">
                <a:latin typeface="Arial" charset="0"/>
              </a:endParaRPr>
            </a:p>
          </p:txBody>
        </p:sp>
      </p:grpSp>
      <p:grpSp>
        <p:nvGrpSpPr>
          <p:cNvPr id="7177" name="Group 70"/>
          <p:cNvGrpSpPr>
            <a:grpSpLocks/>
          </p:cNvGrpSpPr>
          <p:nvPr/>
        </p:nvGrpSpPr>
        <p:grpSpPr bwMode="auto">
          <a:xfrm>
            <a:off x="1727200" y="2344738"/>
            <a:ext cx="2955925" cy="304800"/>
            <a:chOff x="1088" y="1384"/>
            <a:chExt cx="1862" cy="192"/>
          </a:xfrm>
        </p:grpSpPr>
        <p:sp>
          <p:nvSpPr>
            <p:cNvPr id="7190" name="Rectangle 38"/>
            <p:cNvSpPr>
              <a:spLocks noChangeArrowheads="1"/>
            </p:cNvSpPr>
            <p:nvPr/>
          </p:nvSpPr>
          <p:spPr bwMode="auto">
            <a:xfrm>
              <a:off x="1088" y="1384"/>
              <a:ext cx="409"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Steel </a:t>
              </a:r>
              <a:endParaRPr lang="en-US">
                <a:latin typeface="Arial" charset="0"/>
              </a:endParaRPr>
            </a:p>
          </p:txBody>
        </p:sp>
        <p:sp>
          <p:nvSpPr>
            <p:cNvPr id="7191" name="Rectangle 44"/>
            <p:cNvSpPr>
              <a:spLocks noChangeArrowheads="1"/>
            </p:cNvSpPr>
            <p:nvPr/>
          </p:nvSpPr>
          <p:spPr bwMode="auto">
            <a:xfrm>
              <a:off x="2728" y="1384"/>
              <a:ext cx="222"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52 </a:t>
              </a:r>
              <a:endParaRPr lang="en-US">
                <a:latin typeface="Arial" charset="0"/>
              </a:endParaRPr>
            </a:p>
          </p:txBody>
        </p:sp>
      </p:grpSp>
      <p:grpSp>
        <p:nvGrpSpPr>
          <p:cNvPr id="7178" name="Group 71"/>
          <p:cNvGrpSpPr>
            <a:grpSpLocks/>
          </p:cNvGrpSpPr>
          <p:nvPr/>
        </p:nvGrpSpPr>
        <p:grpSpPr bwMode="auto">
          <a:xfrm>
            <a:off x="1727200" y="2635250"/>
            <a:ext cx="2970213" cy="304800"/>
            <a:chOff x="1088" y="1568"/>
            <a:chExt cx="1871" cy="192"/>
          </a:xfrm>
        </p:grpSpPr>
        <p:sp>
          <p:nvSpPr>
            <p:cNvPr id="7188" name="Rectangle 39"/>
            <p:cNvSpPr>
              <a:spLocks noChangeArrowheads="1"/>
            </p:cNvSpPr>
            <p:nvPr/>
          </p:nvSpPr>
          <p:spPr bwMode="auto">
            <a:xfrm>
              <a:off x="1088" y="1568"/>
              <a:ext cx="712"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Tungsten </a:t>
              </a:r>
              <a:endParaRPr lang="en-US">
                <a:latin typeface="Arial" charset="0"/>
              </a:endParaRPr>
            </a:p>
          </p:txBody>
        </p:sp>
        <p:sp>
          <p:nvSpPr>
            <p:cNvPr id="7189" name="Rectangle 45"/>
            <p:cNvSpPr>
              <a:spLocks noChangeArrowheads="1"/>
            </p:cNvSpPr>
            <p:nvPr/>
          </p:nvSpPr>
          <p:spPr bwMode="auto">
            <a:xfrm>
              <a:off x="2648" y="1568"/>
              <a:ext cx="311"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178 </a:t>
              </a:r>
              <a:endParaRPr lang="en-US">
                <a:latin typeface="Arial" charset="0"/>
              </a:endParaRPr>
            </a:p>
          </p:txBody>
        </p:sp>
      </p:grpSp>
      <p:grpSp>
        <p:nvGrpSpPr>
          <p:cNvPr id="7179" name="Group 72"/>
          <p:cNvGrpSpPr>
            <a:grpSpLocks/>
          </p:cNvGrpSpPr>
          <p:nvPr/>
        </p:nvGrpSpPr>
        <p:grpSpPr bwMode="auto">
          <a:xfrm>
            <a:off x="1727200" y="2925763"/>
            <a:ext cx="2900363" cy="304800"/>
            <a:chOff x="1088" y="1752"/>
            <a:chExt cx="1827" cy="192"/>
          </a:xfrm>
        </p:grpSpPr>
        <p:sp>
          <p:nvSpPr>
            <p:cNvPr id="7186" name="Rectangle 40"/>
            <p:cNvSpPr>
              <a:spLocks noChangeArrowheads="1"/>
            </p:cNvSpPr>
            <p:nvPr/>
          </p:nvSpPr>
          <p:spPr bwMode="auto">
            <a:xfrm>
              <a:off x="1088" y="1752"/>
              <a:ext cx="338"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Gold</a:t>
              </a:r>
              <a:endParaRPr lang="en-US">
                <a:latin typeface="Arial" charset="0"/>
              </a:endParaRPr>
            </a:p>
          </p:txBody>
        </p:sp>
        <p:sp>
          <p:nvSpPr>
            <p:cNvPr id="7187" name="Rectangle 46"/>
            <p:cNvSpPr>
              <a:spLocks noChangeArrowheads="1"/>
            </p:cNvSpPr>
            <p:nvPr/>
          </p:nvSpPr>
          <p:spPr bwMode="auto">
            <a:xfrm>
              <a:off x="2648" y="1752"/>
              <a:ext cx="267" cy="192"/>
            </a:xfrm>
            <a:prstGeom prst="rect">
              <a:avLst/>
            </a:prstGeom>
            <a:noFill/>
            <a:ln w="9525">
              <a:noFill/>
              <a:miter lim="800000"/>
              <a:headEnd/>
              <a:tailEnd/>
            </a:ln>
          </p:spPr>
          <p:txBody>
            <a:bodyPr wrap="none" lIns="0" tIns="0" rIns="0" bIns="0">
              <a:spAutoFit/>
            </a:bodyPr>
            <a:lstStyle/>
            <a:p>
              <a:r>
                <a:rPr lang="en-US" sz="2000">
                  <a:solidFill>
                    <a:srgbClr val="DD0000"/>
                  </a:solidFill>
                  <a:latin typeface="Arial" charset="0"/>
                </a:rPr>
                <a:t>315</a:t>
              </a:r>
              <a:endParaRPr lang="en-US">
                <a:latin typeface="Arial" charset="0"/>
              </a:endParaRPr>
            </a:p>
          </p:txBody>
        </p:sp>
      </p:grpSp>
      <p:sp>
        <p:nvSpPr>
          <p:cNvPr id="7180" name="Rectangle 60"/>
          <p:cNvSpPr>
            <a:spLocks noChangeArrowheads="1"/>
          </p:cNvSpPr>
          <p:nvPr/>
        </p:nvSpPr>
        <p:spPr bwMode="auto">
          <a:xfrm>
            <a:off x="5626100" y="2163763"/>
            <a:ext cx="2235200" cy="914400"/>
          </a:xfrm>
          <a:prstGeom prst="rect">
            <a:avLst/>
          </a:prstGeom>
          <a:noFill/>
          <a:ln w="9525">
            <a:noFill/>
            <a:miter lim="800000"/>
            <a:headEnd/>
            <a:tailEnd/>
          </a:ln>
        </p:spPr>
        <p:txBody>
          <a:bodyPr lIns="0" tIns="0" rIns="0" bIns="0">
            <a:spAutoFit/>
          </a:bodyPr>
          <a:lstStyle/>
          <a:p>
            <a:r>
              <a:rPr lang="en-US" sz="2000">
                <a:solidFill>
                  <a:srgbClr val="DD0000"/>
                </a:solidFill>
                <a:latin typeface="Arial" charset="0"/>
              </a:rPr>
              <a:t>atomic vibrations and motion of free electrons</a:t>
            </a:r>
            <a:endParaRPr lang="en-US">
              <a:latin typeface="Arial" charset="0"/>
            </a:endParaRPr>
          </a:p>
        </p:txBody>
      </p:sp>
      <p:sp>
        <p:nvSpPr>
          <p:cNvPr id="7181" name="Rectangle 15"/>
          <p:cNvSpPr>
            <a:spLocks noChangeArrowheads="1"/>
          </p:cNvSpPr>
          <p:nvPr/>
        </p:nvSpPr>
        <p:spPr bwMode="auto">
          <a:xfrm>
            <a:off x="3759200" y="1430338"/>
            <a:ext cx="1143000" cy="304800"/>
          </a:xfrm>
          <a:prstGeom prst="rect">
            <a:avLst/>
          </a:prstGeom>
          <a:noFill/>
          <a:ln w="9525">
            <a:noFill/>
            <a:miter lim="800000"/>
            <a:headEnd/>
            <a:tailEnd/>
          </a:ln>
        </p:spPr>
        <p:txBody>
          <a:bodyPr wrap="none" lIns="0" tIns="0" rIns="0" bIns="0">
            <a:spAutoFit/>
          </a:bodyPr>
          <a:lstStyle/>
          <a:p>
            <a:r>
              <a:rPr lang="en-US" sz="2000" i="1">
                <a:solidFill>
                  <a:srgbClr val="000000"/>
                </a:solidFill>
                <a:latin typeface="Arial" charset="0"/>
              </a:rPr>
              <a:t>k</a:t>
            </a:r>
            <a:r>
              <a:rPr lang="en-US" sz="2000">
                <a:solidFill>
                  <a:srgbClr val="000000"/>
                </a:solidFill>
                <a:latin typeface="Arial" charset="0"/>
              </a:rPr>
              <a:t> (W/m-K)</a:t>
            </a:r>
            <a:endParaRPr lang="en-US">
              <a:latin typeface="Arial" charset="0"/>
            </a:endParaRPr>
          </a:p>
        </p:txBody>
      </p:sp>
      <p:sp>
        <p:nvSpPr>
          <p:cNvPr id="7182" name="Rectangle 55"/>
          <p:cNvSpPr>
            <a:spLocks noChangeArrowheads="1"/>
          </p:cNvSpPr>
          <p:nvPr/>
        </p:nvSpPr>
        <p:spPr bwMode="auto">
          <a:xfrm>
            <a:off x="5537200" y="1173163"/>
            <a:ext cx="1820863" cy="609600"/>
          </a:xfrm>
          <a:prstGeom prst="rect">
            <a:avLst/>
          </a:prstGeom>
          <a:noFill/>
          <a:ln w="9525">
            <a:noFill/>
            <a:miter lim="800000"/>
            <a:headEnd/>
            <a:tailEnd/>
          </a:ln>
        </p:spPr>
        <p:txBody>
          <a:bodyPr wrap="none" lIns="0" tIns="0" rIns="0" bIns="0">
            <a:spAutoFit/>
          </a:bodyPr>
          <a:lstStyle/>
          <a:p>
            <a:pPr algn="ctr"/>
            <a:r>
              <a:rPr lang="en-US" sz="2000">
                <a:solidFill>
                  <a:srgbClr val="000000"/>
                </a:solidFill>
                <a:latin typeface="Arial" charset="0"/>
              </a:rPr>
              <a:t>Energy Transfer</a:t>
            </a:r>
            <a:br>
              <a:rPr lang="en-US" sz="2000">
                <a:solidFill>
                  <a:srgbClr val="000000"/>
                </a:solidFill>
                <a:latin typeface="Arial" charset="0"/>
              </a:rPr>
            </a:br>
            <a:r>
              <a:rPr lang="en-US" sz="2000">
                <a:solidFill>
                  <a:srgbClr val="000000"/>
                </a:solidFill>
                <a:latin typeface="Arial" charset="0"/>
              </a:rPr>
              <a:t>Mechanism</a:t>
            </a:r>
            <a:endParaRPr lang="en-US">
              <a:latin typeface="Arial" charset="0"/>
            </a:endParaRPr>
          </a:p>
        </p:txBody>
      </p:sp>
      <p:sp>
        <p:nvSpPr>
          <p:cNvPr id="7183" name="Rectangle 64"/>
          <p:cNvSpPr>
            <a:spLocks noChangeArrowheads="1"/>
          </p:cNvSpPr>
          <p:nvPr/>
        </p:nvSpPr>
        <p:spPr bwMode="auto">
          <a:xfrm>
            <a:off x="1470025" y="1430338"/>
            <a:ext cx="903288"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Material</a:t>
            </a:r>
            <a:endParaRPr lang="en-US" sz="2000">
              <a:latin typeface="Arial" charset="0"/>
            </a:endParaRPr>
          </a:p>
        </p:txBody>
      </p:sp>
      <p:sp>
        <p:nvSpPr>
          <p:cNvPr id="7184" name="Rectangle 65"/>
          <p:cNvSpPr>
            <a:spLocks noChangeArrowheads="1"/>
          </p:cNvSpPr>
          <p:nvPr/>
        </p:nvSpPr>
        <p:spPr bwMode="auto">
          <a:xfrm>
            <a:off x="1752600" y="6378575"/>
            <a:ext cx="4227513" cy="184150"/>
          </a:xfrm>
          <a:prstGeom prst="rect">
            <a:avLst/>
          </a:prstGeom>
          <a:noFill/>
          <a:ln w="9525">
            <a:noFill/>
            <a:miter lim="800000"/>
            <a:headEnd/>
            <a:tailEnd/>
          </a:ln>
        </p:spPr>
        <p:txBody>
          <a:bodyPr lIns="0" tIns="0" rIns="0" bIns="0">
            <a:spAutoFit/>
          </a:bodyPr>
          <a:lstStyle/>
          <a:p>
            <a:r>
              <a:rPr lang="en-US" sz="1200">
                <a:solidFill>
                  <a:srgbClr val="000000"/>
                </a:solidFill>
                <a:latin typeface="Arial" charset="0"/>
              </a:rPr>
              <a:t>Selected values from Table 19.1, </a:t>
            </a:r>
            <a:r>
              <a:rPr lang="en-US" sz="1200" i="1">
                <a:solidFill>
                  <a:srgbClr val="000000"/>
                </a:solidFill>
                <a:latin typeface="Arial" charset="0"/>
              </a:rPr>
              <a:t>Callister &amp; Rethwisch 8e</a:t>
            </a:r>
            <a:r>
              <a:rPr lang="en-US" sz="1200">
                <a:solidFill>
                  <a:srgbClr val="000000"/>
                </a:solidFill>
                <a:latin typeface="Arial" charset="0"/>
              </a:rPr>
              <a:t>.</a:t>
            </a:r>
          </a:p>
        </p:txBody>
      </p:sp>
      <p:sp>
        <p:nvSpPr>
          <p:cNvPr id="7185" name="Rectangle 66"/>
          <p:cNvSpPr>
            <a:spLocks noChangeArrowheads="1"/>
          </p:cNvSpPr>
          <p:nvPr/>
        </p:nvSpPr>
        <p:spPr bwMode="auto">
          <a:xfrm>
            <a:off x="304800" y="381000"/>
            <a:ext cx="8610600" cy="533400"/>
          </a:xfrm>
          <a:prstGeom prst="rect">
            <a:avLst/>
          </a:prstGeom>
          <a:noFill/>
          <a:ln w="9525">
            <a:noFill/>
            <a:miter lim="800000"/>
            <a:headEnd/>
            <a:tailEnd/>
          </a:ln>
        </p:spPr>
        <p:txBody>
          <a:bodyPr anchor="ctr"/>
          <a:lstStyle/>
          <a:p>
            <a:pPr algn="ctr"/>
            <a:endParaRPr lang="en-US" sz="3200" b="1">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p:spPr>
        <p:txBody>
          <a:bodyPr/>
          <a:lstStyle/>
          <a:p>
            <a:fld id="{B1DD12F4-F1EA-42DB-8FC2-140ACCB359A0}" type="slidenum">
              <a:rPr lang="en-US" smtClean="0"/>
              <a:pPr/>
              <a:t>8</a:t>
            </a:fld>
            <a:endParaRPr lang="en-US" smtClean="0"/>
          </a:p>
        </p:txBody>
      </p:sp>
      <p:sp>
        <p:nvSpPr>
          <p:cNvPr id="2052" name="Rectangle 8"/>
          <p:cNvSpPr>
            <a:spLocks noChangeArrowheads="1"/>
          </p:cNvSpPr>
          <p:nvPr/>
        </p:nvSpPr>
        <p:spPr bwMode="auto">
          <a:xfrm>
            <a:off x="619125" y="709613"/>
            <a:ext cx="6713538" cy="1522412"/>
          </a:xfrm>
          <a:prstGeom prst="rect">
            <a:avLst/>
          </a:prstGeom>
          <a:noFill/>
          <a:ln w="9525">
            <a:noFill/>
            <a:miter lim="800000"/>
            <a:headEnd/>
            <a:tailEnd/>
          </a:ln>
        </p:spPr>
        <p:txBody>
          <a:bodyPr lIns="0" tIns="0" rIns="0" bIns="0">
            <a:spAutoFit/>
          </a:bodyPr>
          <a:lstStyle/>
          <a:p>
            <a:r>
              <a:rPr lang="en-US" sz="2800">
                <a:latin typeface="Arial" charset="0"/>
              </a:rPr>
              <a:t>•  Occur due to:</a:t>
            </a:r>
            <a:endParaRPr lang="en-US" b="1">
              <a:latin typeface="Arial" charset="0"/>
            </a:endParaRPr>
          </a:p>
          <a:p>
            <a:r>
              <a:rPr lang="en-US">
                <a:latin typeface="Arial" charset="0"/>
              </a:rPr>
              <a:t>    -- restrained thermal expansion/contraction</a:t>
            </a:r>
          </a:p>
          <a:p>
            <a:r>
              <a:rPr lang="en-US">
                <a:latin typeface="Arial" charset="0"/>
              </a:rPr>
              <a:t>    -- temperature gradients that lead to differential </a:t>
            </a:r>
            <a:br>
              <a:rPr lang="en-US">
                <a:latin typeface="Arial" charset="0"/>
              </a:rPr>
            </a:br>
            <a:r>
              <a:rPr lang="en-US">
                <a:latin typeface="Arial" charset="0"/>
              </a:rPr>
              <a:t>       dimensional changes</a:t>
            </a:r>
          </a:p>
        </p:txBody>
      </p:sp>
      <p:sp>
        <p:nvSpPr>
          <p:cNvPr id="2053" name="Rectangle 25"/>
          <p:cNvSpPr>
            <a:spLocks noGrp="1" noChangeArrowheads="1"/>
          </p:cNvSpPr>
          <p:nvPr>
            <p:ph type="title" idx="4294967295"/>
          </p:nvPr>
        </p:nvSpPr>
        <p:spPr>
          <a:xfrm>
            <a:off x="685800" y="0"/>
            <a:ext cx="7772400" cy="533400"/>
          </a:xfrm>
        </p:spPr>
        <p:txBody>
          <a:bodyPr/>
          <a:lstStyle/>
          <a:p>
            <a:r>
              <a:rPr lang="en-US" smtClean="0"/>
              <a:t>Thermal Stresses</a:t>
            </a:r>
          </a:p>
        </p:txBody>
      </p:sp>
      <p:sp>
        <p:nvSpPr>
          <p:cNvPr id="2054" name="AutoShape 65"/>
          <p:cNvSpPr>
            <a:spLocks noChangeAspect="1" noChangeArrowheads="1" noTextEdit="1"/>
          </p:cNvSpPr>
          <p:nvPr/>
        </p:nvSpPr>
        <p:spPr bwMode="auto">
          <a:xfrm>
            <a:off x="4149725" y="5062538"/>
            <a:ext cx="3886200" cy="423862"/>
          </a:xfrm>
          <a:prstGeom prst="rect">
            <a:avLst/>
          </a:prstGeom>
          <a:noFill/>
          <a:ln w="9525">
            <a:noFill/>
            <a:miter lim="800000"/>
            <a:headEnd/>
            <a:tailEnd/>
          </a:ln>
        </p:spPr>
        <p:txBody>
          <a:bodyPr/>
          <a:lstStyle/>
          <a:p>
            <a:endParaRPr lang="en-US"/>
          </a:p>
        </p:txBody>
      </p:sp>
      <p:graphicFrame>
        <p:nvGraphicFramePr>
          <p:cNvPr id="2050" name="Object 104"/>
          <p:cNvGraphicFramePr>
            <a:graphicFrameLocks noChangeAspect="1"/>
          </p:cNvGraphicFramePr>
          <p:nvPr/>
        </p:nvGraphicFramePr>
        <p:xfrm>
          <a:off x="4311650" y="2587625"/>
          <a:ext cx="3829050" cy="511175"/>
        </p:xfrm>
        <a:graphic>
          <a:graphicData uri="http://schemas.openxmlformats.org/presentationml/2006/ole">
            <p:oleObj spid="_x0000_s2050" name="Equation" r:id="rId4" imgW="1524000" imgH="203200" progId="Equation.3">
              <p:embed/>
            </p:oleObj>
          </a:graphicData>
        </a:graphic>
      </p:graphicFrame>
      <p:sp>
        <p:nvSpPr>
          <p:cNvPr id="2055" name="Text Box 57"/>
          <p:cNvSpPr txBox="1">
            <a:spLocks noChangeArrowheads="1"/>
          </p:cNvSpPr>
          <p:nvPr/>
        </p:nvSpPr>
        <p:spPr bwMode="auto">
          <a:xfrm>
            <a:off x="1081088" y="2586038"/>
            <a:ext cx="2535237" cy="519112"/>
          </a:xfrm>
          <a:prstGeom prst="rect">
            <a:avLst/>
          </a:prstGeom>
          <a:noFill/>
          <a:ln w="9525">
            <a:noFill/>
            <a:prstDash val="dash"/>
            <a:miter lim="800000"/>
            <a:headEnd/>
            <a:tailEnd/>
          </a:ln>
        </p:spPr>
        <p:txBody>
          <a:bodyPr wrap="none">
            <a:spAutoFit/>
          </a:bodyPr>
          <a:lstStyle/>
          <a:p>
            <a:r>
              <a:rPr lang="en-US" sz="2800">
                <a:latin typeface="Arial" charset="0"/>
              </a:rPr>
              <a:t>Thermal stress</a:t>
            </a:r>
          </a:p>
        </p:txBody>
      </p:sp>
      <p:sp>
        <p:nvSpPr>
          <p:cNvPr id="2056" name="Rectangle 58"/>
          <p:cNvSpPr>
            <a:spLocks noChangeArrowheads="1"/>
          </p:cNvSpPr>
          <p:nvPr/>
        </p:nvSpPr>
        <p:spPr bwMode="auto">
          <a:xfrm>
            <a:off x="3575050" y="2598738"/>
            <a:ext cx="682625" cy="519112"/>
          </a:xfrm>
          <a:prstGeom prst="rect">
            <a:avLst/>
          </a:prstGeom>
          <a:noFill/>
          <a:ln w="9525">
            <a:noFill/>
            <a:prstDash val="dash"/>
            <a:miter lim="800000"/>
            <a:headEnd/>
            <a:tailEnd/>
          </a:ln>
        </p:spPr>
        <p:txBody>
          <a:bodyPr wrap="none">
            <a:spAutoFit/>
          </a:bodyPr>
          <a:lstStyle/>
          <a:p>
            <a:r>
              <a:rPr lang="en-US" sz="2800">
                <a:latin typeface="Symbol" pitchFamily="18" charset="2"/>
                <a:sym typeface="Symbol" pitchFamily="18" charset="2"/>
              </a:rPr>
              <a:t></a:t>
            </a:r>
          </a:p>
        </p:txBody>
      </p:sp>
      <p:sp>
        <p:nvSpPr>
          <p:cNvPr id="2057" name="TextBox 8"/>
          <p:cNvSpPr txBox="1">
            <a:spLocks noChangeArrowheads="1"/>
          </p:cNvSpPr>
          <p:nvPr/>
        </p:nvSpPr>
        <p:spPr bwMode="auto">
          <a:xfrm>
            <a:off x="1112838" y="3370263"/>
            <a:ext cx="7302500" cy="1200150"/>
          </a:xfrm>
          <a:prstGeom prst="rect">
            <a:avLst/>
          </a:prstGeom>
          <a:noFill/>
          <a:ln w="9525">
            <a:noFill/>
            <a:miter lim="800000"/>
            <a:headEnd/>
            <a:tailEnd/>
          </a:ln>
        </p:spPr>
        <p:txBody>
          <a:bodyPr>
            <a:spAutoFit/>
          </a:bodyPr>
          <a:lstStyle/>
          <a:p>
            <a:r>
              <a:rPr lang="en-US"/>
              <a:t>Upon heating, the stress is compressive (</a:t>
            </a:r>
            <a:r>
              <a:rPr lang="el-GR"/>
              <a:t>σ</a:t>
            </a:r>
            <a:r>
              <a:rPr lang="en-US"/>
              <a:t> &lt; 0), because rod expansion has been constrained.</a:t>
            </a:r>
          </a:p>
          <a:p>
            <a:r>
              <a:rPr lang="en-US"/>
              <a:t>Upon cooling, the stress is tensile (</a:t>
            </a:r>
            <a:r>
              <a:rPr lang="el-GR"/>
              <a:t>σ</a:t>
            </a:r>
            <a:r>
              <a:rPr lang="en-US"/>
              <a:t> &gt; 0).</a:t>
            </a:r>
          </a:p>
        </p:txBody>
      </p:sp>
      <p:sp>
        <p:nvSpPr>
          <p:cNvPr id="2058" name="Rectangle 9"/>
          <p:cNvSpPr>
            <a:spLocks noChangeArrowheads="1"/>
          </p:cNvSpPr>
          <p:nvPr/>
        </p:nvSpPr>
        <p:spPr bwMode="auto">
          <a:xfrm>
            <a:off x="385763" y="5013325"/>
            <a:ext cx="8385175" cy="1323975"/>
          </a:xfrm>
          <a:prstGeom prst="rect">
            <a:avLst/>
          </a:prstGeom>
          <a:noFill/>
          <a:ln w="9525">
            <a:noFill/>
            <a:miter lim="800000"/>
            <a:headEnd/>
            <a:tailEnd/>
          </a:ln>
        </p:spPr>
        <p:txBody>
          <a:bodyPr>
            <a:spAutoFit/>
          </a:bodyPr>
          <a:lstStyle/>
          <a:p>
            <a:r>
              <a:rPr lang="en-US" sz="2000">
                <a:latin typeface="Arial" charset="0"/>
              </a:rPr>
              <a:t>Ex-Prob 19.1: A brass rod is stress-free at room temperature (20</a:t>
            </a:r>
            <a:r>
              <a:rPr lang="en-US" sz="2000">
                <a:latin typeface="Arial" charset="0"/>
                <a:cs typeface="Arial" charset="0"/>
              </a:rPr>
              <a:t>ºC). It is heated up, but prevented from lengthening. At what temperature does the stress reach -172 MPa? (For brass, assume a modulus of elasticity of 100 GPa and the coef. Linear thermal exp. = 20x10</a:t>
            </a:r>
            <a:r>
              <a:rPr lang="en-US" sz="2000" baseline="30000">
                <a:latin typeface="Arial" charset="0"/>
                <a:cs typeface="Arial" charset="0"/>
              </a:rPr>
              <a:t>-6</a:t>
            </a:r>
            <a:r>
              <a:rPr lang="en-US" sz="2000">
                <a:latin typeface="Arial" charset="0"/>
                <a:cs typeface="Arial" charset="0"/>
              </a:rPr>
              <a:t> (C</a:t>
            </a:r>
            <a:r>
              <a:rPr lang="en-US" sz="2000" baseline="30000">
                <a:latin typeface="Arial" charset="0"/>
                <a:cs typeface="Arial" charset="0"/>
              </a:rPr>
              <a:t>0</a:t>
            </a:r>
            <a:r>
              <a:rPr lang="en-US" sz="2000">
                <a:latin typeface="Arial" charset="0"/>
                <a:cs typeface="Arial" charset="0"/>
              </a:rPr>
              <a:t>)</a:t>
            </a:r>
            <a:r>
              <a:rPr lang="en-US" sz="2000" baseline="30000">
                <a:latin typeface="Arial" charset="0"/>
                <a:cs typeface="Arial" charset="0"/>
              </a:rPr>
              <a:t>-1</a:t>
            </a:r>
            <a:r>
              <a:rPr lang="en-US" sz="2000">
                <a:latin typeface="Arial" charset="0"/>
                <a:cs typeface="Arial" charset="0"/>
              </a:rPr>
              <a:t>)</a:t>
            </a:r>
            <a:endParaRPr lang="en-US" sz="2000" baseline="3000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Slide Number Placeholder 3"/>
          <p:cNvSpPr>
            <a:spLocks noGrp="1"/>
          </p:cNvSpPr>
          <p:nvPr>
            <p:ph type="sldNum" sz="quarter" idx="12"/>
          </p:nvPr>
        </p:nvSpPr>
        <p:spPr>
          <a:noFill/>
        </p:spPr>
        <p:txBody>
          <a:bodyPr/>
          <a:lstStyle/>
          <a:p>
            <a:fld id="{46EF8E45-DDB2-4496-AAC9-1DFF99EE36D6}" type="slidenum">
              <a:rPr lang="en-US" smtClean="0"/>
              <a:pPr/>
              <a:t>9</a:t>
            </a:fld>
            <a:endParaRPr lang="en-US" smtClean="0"/>
          </a:p>
        </p:txBody>
      </p:sp>
      <p:sp>
        <p:nvSpPr>
          <p:cNvPr id="3080" name="Rectangle 5"/>
          <p:cNvSpPr>
            <a:spLocks noChangeArrowheads="1"/>
          </p:cNvSpPr>
          <p:nvPr/>
        </p:nvSpPr>
        <p:spPr bwMode="auto">
          <a:xfrm>
            <a:off x="533400" y="1066800"/>
            <a:ext cx="7294563" cy="730250"/>
          </a:xfrm>
          <a:prstGeom prst="rect">
            <a:avLst/>
          </a:prstGeom>
          <a:noFill/>
          <a:ln w="9525">
            <a:noFill/>
            <a:miter lim="800000"/>
            <a:headEnd/>
            <a:tailEnd/>
          </a:ln>
        </p:spPr>
        <p:txBody>
          <a:bodyPr wrap="none" lIns="0" tIns="0" rIns="0" bIns="0">
            <a:spAutoFit/>
          </a:bodyPr>
          <a:lstStyle/>
          <a:p>
            <a:r>
              <a:rPr lang="en-US">
                <a:latin typeface="Arial" charset="0"/>
              </a:rPr>
              <a:t>•  Occurs due to:  </a:t>
            </a:r>
            <a:r>
              <a:rPr lang="en-US" sz="2200">
                <a:latin typeface="Arial" charset="0"/>
              </a:rPr>
              <a:t>nonuniform heating/cooling</a:t>
            </a:r>
          </a:p>
          <a:p>
            <a:r>
              <a:rPr lang="en-US">
                <a:latin typeface="Arial" charset="0"/>
              </a:rPr>
              <a:t>•  Ex:</a:t>
            </a:r>
            <a:r>
              <a:rPr lang="en-US" sz="2200">
                <a:latin typeface="Arial" charset="0"/>
              </a:rPr>
              <a:t>  Assume top thin layer is rapidly cooled from </a:t>
            </a:r>
            <a:r>
              <a:rPr lang="en-US" sz="2200" i="1">
                <a:latin typeface="Arial" charset="0"/>
              </a:rPr>
              <a:t>T</a:t>
            </a:r>
            <a:r>
              <a:rPr lang="en-US" sz="2200" i="1" baseline="-25000">
                <a:latin typeface="Arial" charset="0"/>
              </a:rPr>
              <a:t>1</a:t>
            </a:r>
            <a:r>
              <a:rPr lang="en-US" sz="2200">
                <a:latin typeface="Arial" charset="0"/>
              </a:rPr>
              <a:t> to </a:t>
            </a:r>
            <a:r>
              <a:rPr lang="en-US" sz="2200" i="1">
                <a:latin typeface="Arial" charset="0"/>
              </a:rPr>
              <a:t>T</a:t>
            </a:r>
            <a:r>
              <a:rPr lang="en-US" sz="2200" i="1" baseline="-25000">
                <a:latin typeface="Arial" charset="0"/>
              </a:rPr>
              <a:t>2</a:t>
            </a:r>
            <a:endParaRPr lang="en-US" sz="2200">
              <a:latin typeface="Arial" charset="0"/>
            </a:endParaRPr>
          </a:p>
        </p:txBody>
      </p:sp>
      <p:sp>
        <p:nvSpPr>
          <p:cNvPr id="3081" name="Rectangle 7"/>
          <p:cNvSpPr>
            <a:spLocks noChangeArrowheads="1"/>
          </p:cNvSpPr>
          <p:nvPr/>
        </p:nvSpPr>
        <p:spPr bwMode="auto">
          <a:xfrm>
            <a:off x="4800600" y="2387600"/>
            <a:ext cx="3360738" cy="396875"/>
          </a:xfrm>
          <a:prstGeom prst="rect">
            <a:avLst/>
          </a:prstGeom>
          <a:noFill/>
          <a:ln w="9525">
            <a:noFill/>
            <a:miter lim="800000"/>
            <a:headEnd/>
            <a:tailEnd/>
          </a:ln>
        </p:spPr>
        <p:txBody>
          <a:bodyPr wrap="none">
            <a:spAutoFit/>
          </a:bodyPr>
          <a:lstStyle/>
          <a:p>
            <a:r>
              <a:rPr lang="en-US" sz="2000">
                <a:latin typeface="Arial" charset="0"/>
              </a:rPr>
              <a:t>Tension develops at surface</a:t>
            </a:r>
          </a:p>
        </p:txBody>
      </p:sp>
      <p:graphicFrame>
        <p:nvGraphicFramePr>
          <p:cNvPr id="3074" name="Object 8"/>
          <p:cNvGraphicFramePr>
            <a:graphicFrameLocks noChangeAspect="1"/>
          </p:cNvGraphicFramePr>
          <p:nvPr/>
        </p:nvGraphicFramePr>
        <p:xfrm>
          <a:off x="5241925" y="2797175"/>
          <a:ext cx="2095500" cy="384175"/>
        </p:xfrm>
        <a:graphic>
          <a:graphicData uri="http://schemas.openxmlformats.org/presentationml/2006/ole">
            <p:oleObj spid="_x0000_s3074" name="Equation" r:id="rId4" imgW="1117600" imgH="203200" progId="Equation.3">
              <p:embed/>
            </p:oleObj>
          </a:graphicData>
        </a:graphic>
      </p:graphicFrame>
      <p:grpSp>
        <p:nvGrpSpPr>
          <p:cNvPr id="2" name="Group 71"/>
          <p:cNvGrpSpPr>
            <a:grpSpLocks/>
          </p:cNvGrpSpPr>
          <p:nvPr/>
        </p:nvGrpSpPr>
        <p:grpSpPr bwMode="auto">
          <a:xfrm>
            <a:off x="4800600" y="3260725"/>
            <a:ext cx="3586163" cy="1400175"/>
            <a:chOff x="3024" y="2054"/>
            <a:chExt cx="2259" cy="882"/>
          </a:xfrm>
        </p:grpSpPr>
        <p:sp>
          <p:nvSpPr>
            <p:cNvPr id="3134" name="Rectangle 2"/>
            <p:cNvSpPr>
              <a:spLocks noChangeArrowheads="1"/>
            </p:cNvSpPr>
            <p:nvPr/>
          </p:nvSpPr>
          <p:spPr bwMode="auto">
            <a:xfrm>
              <a:off x="3312" y="2544"/>
              <a:ext cx="957" cy="288"/>
            </a:xfrm>
            <a:prstGeom prst="rect">
              <a:avLst/>
            </a:prstGeom>
            <a:solidFill>
              <a:srgbClr val="FF9999"/>
            </a:solidFill>
            <a:ln w="9525">
              <a:noFill/>
              <a:miter lim="800000"/>
              <a:headEnd/>
              <a:tailEnd/>
            </a:ln>
          </p:spPr>
          <p:txBody>
            <a:bodyPr wrap="none" anchor="ctr"/>
            <a:lstStyle/>
            <a:p>
              <a:endParaRPr lang="en-US"/>
            </a:p>
          </p:txBody>
        </p:sp>
        <p:sp>
          <p:nvSpPr>
            <p:cNvPr id="3135" name="Rectangle 9"/>
            <p:cNvSpPr>
              <a:spLocks noChangeArrowheads="1"/>
            </p:cNvSpPr>
            <p:nvPr/>
          </p:nvSpPr>
          <p:spPr bwMode="auto">
            <a:xfrm>
              <a:off x="3024" y="2054"/>
              <a:ext cx="2259" cy="442"/>
            </a:xfrm>
            <a:prstGeom prst="rect">
              <a:avLst/>
            </a:prstGeom>
            <a:noFill/>
            <a:ln w="9525">
              <a:noFill/>
              <a:miter lim="800000"/>
              <a:headEnd/>
              <a:tailEnd/>
            </a:ln>
          </p:spPr>
          <p:txBody>
            <a:bodyPr wrap="none">
              <a:spAutoFit/>
            </a:bodyPr>
            <a:lstStyle/>
            <a:p>
              <a:r>
                <a:rPr lang="en-US" sz="2000">
                  <a:latin typeface="Arial" charset="0"/>
                </a:rPr>
                <a:t>Critical temperature difference</a:t>
              </a:r>
            </a:p>
            <a:p>
              <a:r>
                <a:rPr lang="en-US" sz="2000">
                  <a:latin typeface="Arial" charset="0"/>
                </a:rPr>
                <a:t>for fracture (set </a:t>
              </a:r>
              <a:r>
                <a:rPr lang="en-US" sz="2000">
                  <a:latin typeface="Symbol" pitchFamily="18" charset="2"/>
                </a:rPr>
                <a:t>s</a:t>
              </a:r>
              <a:r>
                <a:rPr lang="en-US" sz="2000">
                  <a:latin typeface="Arial" charset="0"/>
                </a:rPr>
                <a:t> = </a:t>
              </a:r>
              <a:r>
                <a:rPr lang="en-US" sz="2000">
                  <a:latin typeface="Symbol" pitchFamily="18" charset="2"/>
                </a:rPr>
                <a:t>s</a:t>
              </a:r>
              <a:r>
                <a:rPr lang="en-US" i="1" baseline="-20000">
                  <a:latin typeface="Arial" charset="0"/>
                </a:rPr>
                <a:t>f</a:t>
              </a:r>
              <a:r>
                <a:rPr lang="en-US" sz="2000">
                  <a:latin typeface="Arial" charset="0"/>
                </a:rPr>
                <a:t>)</a:t>
              </a:r>
            </a:p>
          </p:txBody>
        </p:sp>
        <p:graphicFrame>
          <p:nvGraphicFramePr>
            <p:cNvPr id="3078" name="Object 10"/>
            <p:cNvGraphicFramePr>
              <a:graphicFrameLocks noChangeAspect="1"/>
            </p:cNvGraphicFramePr>
            <p:nvPr/>
          </p:nvGraphicFramePr>
          <p:xfrm>
            <a:off x="3341" y="2451"/>
            <a:ext cx="1433" cy="485"/>
          </p:xfrm>
          <a:graphic>
            <a:graphicData uri="http://schemas.openxmlformats.org/presentationml/2006/ole">
              <p:oleObj spid="_x0000_s3078" name="Equation" r:id="rId5" imgW="1282700" imgH="431800" progId="Equation.3">
                <p:embed/>
              </p:oleObj>
            </a:graphicData>
          </a:graphic>
        </p:graphicFrame>
      </p:grpSp>
      <p:grpSp>
        <p:nvGrpSpPr>
          <p:cNvPr id="3" name="Group 109"/>
          <p:cNvGrpSpPr>
            <a:grpSpLocks/>
          </p:cNvGrpSpPr>
          <p:nvPr/>
        </p:nvGrpSpPr>
        <p:grpSpPr bwMode="auto">
          <a:xfrm>
            <a:off x="1371600" y="4495800"/>
            <a:ext cx="4495800" cy="625475"/>
            <a:chOff x="864" y="2832"/>
            <a:chExt cx="2832" cy="394"/>
          </a:xfrm>
        </p:grpSpPr>
        <p:sp>
          <p:nvSpPr>
            <p:cNvPr id="3130" name="Line 13"/>
            <p:cNvSpPr>
              <a:spLocks noChangeShapeType="1"/>
            </p:cNvSpPr>
            <p:nvPr/>
          </p:nvSpPr>
          <p:spPr bwMode="auto">
            <a:xfrm flipV="1">
              <a:off x="864" y="2832"/>
              <a:ext cx="0" cy="192"/>
            </a:xfrm>
            <a:prstGeom prst="line">
              <a:avLst/>
            </a:prstGeom>
            <a:noFill/>
            <a:ln w="28575">
              <a:solidFill>
                <a:schemeClr val="tx1"/>
              </a:solidFill>
              <a:round/>
              <a:headEnd/>
              <a:tailEnd type="triangle" w="med" len="med"/>
            </a:ln>
          </p:spPr>
          <p:txBody>
            <a:bodyPr wrap="none" anchor="ctr"/>
            <a:lstStyle/>
            <a:p>
              <a:endParaRPr lang="en-US"/>
            </a:p>
          </p:txBody>
        </p:sp>
        <p:sp>
          <p:nvSpPr>
            <p:cNvPr id="3131" name="Line 14"/>
            <p:cNvSpPr>
              <a:spLocks noChangeShapeType="1"/>
            </p:cNvSpPr>
            <p:nvPr/>
          </p:nvSpPr>
          <p:spPr bwMode="auto">
            <a:xfrm flipV="1">
              <a:off x="3696" y="2832"/>
              <a:ext cx="0" cy="192"/>
            </a:xfrm>
            <a:prstGeom prst="line">
              <a:avLst/>
            </a:prstGeom>
            <a:noFill/>
            <a:ln w="28575">
              <a:solidFill>
                <a:schemeClr val="tx1"/>
              </a:solidFill>
              <a:round/>
              <a:headEnd/>
              <a:tailEnd type="triangle" w="med" len="med"/>
            </a:ln>
          </p:spPr>
          <p:txBody>
            <a:bodyPr wrap="none" anchor="ctr"/>
            <a:lstStyle/>
            <a:p>
              <a:endParaRPr lang="en-US"/>
            </a:p>
          </p:txBody>
        </p:sp>
        <p:sp>
          <p:nvSpPr>
            <p:cNvPr id="3132" name="Line 15"/>
            <p:cNvSpPr>
              <a:spLocks noChangeShapeType="1"/>
            </p:cNvSpPr>
            <p:nvPr/>
          </p:nvSpPr>
          <p:spPr bwMode="auto">
            <a:xfrm>
              <a:off x="864" y="3024"/>
              <a:ext cx="2832" cy="0"/>
            </a:xfrm>
            <a:prstGeom prst="line">
              <a:avLst/>
            </a:prstGeom>
            <a:noFill/>
            <a:ln w="28575">
              <a:solidFill>
                <a:schemeClr val="tx1"/>
              </a:solidFill>
              <a:round/>
              <a:headEnd/>
              <a:tailEnd/>
            </a:ln>
          </p:spPr>
          <p:txBody>
            <a:bodyPr wrap="none" anchor="ctr"/>
            <a:lstStyle/>
            <a:p>
              <a:endParaRPr lang="en-US"/>
            </a:p>
          </p:txBody>
        </p:sp>
        <p:sp>
          <p:nvSpPr>
            <p:cNvPr id="3133" name="Rectangle 16"/>
            <p:cNvSpPr>
              <a:spLocks noChangeArrowheads="1"/>
            </p:cNvSpPr>
            <p:nvPr/>
          </p:nvSpPr>
          <p:spPr bwMode="auto">
            <a:xfrm>
              <a:off x="1959" y="2976"/>
              <a:ext cx="765" cy="250"/>
            </a:xfrm>
            <a:prstGeom prst="rect">
              <a:avLst/>
            </a:prstGeom>
            <a:noFill/>
            <a:ln w="9525">
              <a:noFill/>
              <a:miter lim="800000"/>
              <a:headEnd/>
              <a:tailEnd/>
            </a:ln>
          </p:spPr>
          <p:txBody>
            <a:bodyPr wrap="none">
              <a:spAutoFit/>
            </a:bodyPr>
            <a:lstStyle/>
            <a:p>
              <a:r>
                <a:rPr lang="en-US" sz="2000">
                  <a:latin typeface="Arial" charset="0"/>
                </a:rPr>
                <a:t>set equal</a:t>
              </a:r>
            </a:p>
          </p:txBody>
        </p:sp>
      </p:grpSp>
      <p:grpSp>
        <p:nvGrpSpPr>
          <p:cNvPr id="4" name="Group 70"/>
          <p:cNvGrpSpPr>
            <a:grpSpLocks/>
          </p:cNvGrpSpPr>
          <p:nvPr/>
        </p:nvGrpSpPr>
        <p:grpSpPr bwMode="auto">
          <a:xfrm>
            <a:off x="533400" y="5880100"/>
            <a:ext cx="3660775" cy="649288"/>
            <a:chOff x="336" y="3668"/>
            <a:chExt cx="2306" cy="409"/>
          </a:xfrm>
        </p:grpSpPr>
        <p:sp>
          <p:nvSpPr>
            <p:cNvPr id="3129" name="Rectangle 18"/>
            <p:cNvSpPr>
              <a:spLocks noChangeArrowheads="1"/>
            </p:cNvSpPr>
            <p:nvPr/>
          </p:nvSpPr>
          <p:spPr bwMode="auto">
            <a:xfrm>
              <a:off x="336" y="3768"/>
              <a:ext cx="2306" cy="192"/>
            </a:xfrm>
            <a:prstGeom prst="rect">
              <a:avLst/>
            </a:prstGeom>
            <a:noFill/>
            <a:ln w="9525">
              <a:noFill/>
              <a:miter lim="800000"/>
              <a:headEnd/>
              <a:tailEnd/>
            </a:ln>
          </p:spPr>
          <p:txBody>
            <a:bodyPr wrap="none" lIns="0" tIns="0" rIns="0" bIns="0">
              <a:spAutoFit/>
            </a:bodyPr>
            <a:lstStyle/>
            <a:p>
              <a:r>
                <a:rPr lang="en-US" sz="2000">
                  <a:latin typeface="Arial" charset="0"/>
                </a:rPr>
                <a:t>•  Large </a:t>
              </a:r>
              <a:r>
                <a:rPr lang="en-US" sz="2000" i="1">
                  <a:latin typeface="Arial" charset="0"/>
                </a:rPr>
                <a:t>TSR</a:t>
              </a:r>
              <a:r>
                <a:rPr lang="en-US" sz="2000">
                  <a:latin typeface="Arial" charset="0"/>
                </a:rPr>
                <a:t> when          is large</a:t>
              </a:r>
            </a:p>
          </p:txBody>
        </p:sp>
        <p:graphicFrame>
          <p:nvGraphicFramePr>
            <p:cNvPr id="3077" name="Object 19"/>
            <p:cNvGraphicFramePr>
              <a:graphicFrameLocks noChangeAspect="1"/>
            </p:cNvGraphicFramePr>
            <p:nvPr/>
          </p:nvGraphicFramePr>
          <p:xfrm>
            <a:off x="1733" y="3668"/>
            <a:ext cx="301" cy="409"/>
          </p:xfrm>
          <a:graphic>
            <a:graphicData uri="http://schemas.openxmlformats.org/presentationml/2006/ole">
              <p:oleObj spid="_x0000_s3077" name="Equation" r:id="rId6" imgW="317500" imgH="431800" progId="Equation.3">
                <p:embed/>
              </p:oleObj>
            </a:graphicData>
          </a:graphic>
        </p:graphicFrame>
      </p:grpSp>
      <p:sp>
        <p:nvSpPr>
          <p:cNvPr id="3085" name="Rectangle 21"/>
          <p:cNvSpPr>
            <a:spLocks noGrp="1" noChangeArrowheads="1"/>
          </p:cNvSpPr>
          <p:nvPr>
            <p:ph type="title" idx="4294967295"/>
          </p:nvPr>
        </p:nvSpPr>
        <p:spPr/>
        <p:txBody>
          <a:bodyPr/>
          <a:lstStyle/>
          <a:p>
            <a:r>
              <a:rPr lang="en-US" smtClean="0"/>
              <a:t>Thermal Shock Resistance</a:t>
            </a:r>
          </a:p>
        </p:txBody>
      </p:sp>
      <p:grpSp>
        <p:nvGrpSpPr>
          <p:cNvPr id="5" name="Group 72"/>
          <p:cNvGrpSpPr>
            <a:grpSpLocks/>
          </p:cNvGrpSpPr>
          <p:nvPr/>
        </p:nvGrpSpPr>
        <p:grpSpPr bwMode="auto">
          <a:xfrm>
            <a:off x="609600" y="3276600"/>
            <a:ext cx="3360738" cy="1346200"/>
            <a:chOff x="384" y="2064"/>
            <a:chExt cx="2117" cy="848"/>
          </a:xfrm>
        </p:grpSpPr>
        <p:sp>
          <p:nvSpPr>
            <p:cNvPr id="3126" name="Rectangle 3"/>
            <p:cNvSpPr>
              <a:spLocks noChangeArrowheads="1"/>
            </p:cNvSpPr>
            <p:nvPr/>
          </p:nvSpPr>
          <p:spPr bwMode="auto">
            <a:xfrm>
              <a:off x="460" y="2544"/>
              <a:ext cx="675" cy="288"/>
            </a:xfrm>
            <a:prstGeom prst="rect">
              <a:avLst/>
            </a:prstGeom>
            <a:solidFill>
              <a:srgbClr val="FF9999"/>
            </a:solidFill>
            <a:ln w="9525">
              <a:noFill/>
              <a:miter lim="800000"/>
              <a:headEnd/>
              <a:tailEnd/>
            </a:ln>
          </p:spPr>
          <p:txBody>
            <a:bodyPr wrap="none" anchor="ctr"/>
            <a:lstStyle/>
            <a:p>
              <a:endParaRPr lang="en-US"/>
            </a:p>
          </p:txBody>
        </p:sp>
        <p:grpSp>
          <p:nvGrpSpPr>
            <p:cNvPr id="3127" name="Group 105"/>
            <p:cNvGrpSpPr>
              <a:grpSpLocks/>
            </p:cNvGrpSpPr>
            <p:nvPr/>
          </p:nvGrpSpPr>
          <p:grpSpPr bwMode="auto">
            <a:xfrm>
              <a:off x="384" y="2064"/>
              <a:ext cx="2117" cy="848"/>
              <a:chOff x="384" y="2064"/>
              <a:chExt cx="2117" cy="848"/>
            </a:xfrm>
          </p:grpSpPr>
          <p:sp>
            <p:nvSpPr>
              <p:cNvPr id="3128" name="Rectangle 11"/>
              <p:cNvSpPr>
                <a:spLocks noChangeArrowheads="1"/>
              </p:cNvSpPr>
              <p:nvPr/>
            </p:nvSpPr>
            <p:spPr bwMode="auto">
              <a:xfrm>
                <a:off x="384" y="2064"/>
                <a:ext cx="2117" cy="442"/>
              </a:xfrm>
              <a:prstGeom prst="rect">
                <a:avLst/>
              </a:prstGeom>
              <a:noFill/>
              <a:ln w="9525">
                <a:noFill/>
                <a:miter lim="800000"/>
                <a:headEnd/>
                <a:tailEnd/>
              </a:ln>
            </p:spPr>
            <p:txBody>
              <a:bodyPr wrap="none">
                <a:spAutoFit/>
              </a:bodyPr>
              <a:lstStyle/>
              <a:p>
                <a:r>
                  <a:rPr lang="en-US" sz="2000">
                    <a:latin typeface="Arial" charset="0"/>
                  </a:rPr>
                  <a:t>Temperature difference that</a:t>
                </a:r>
              </a:p>
              <a:p>
                <a:r>
                  <a:rPr lang="en-US" sz="2000">
                    <a:latin typeface="Arial" charset="0"/>
                  </a:rPr>
                  <a:t>can be produced by cooling:</a:t>
                </a:r>
              </a:p>
            </p:txBody>
          </p:sp>
          <p:graphicFrame>
            <p:nvGraphicFramePr>
              <p:cNvPr id="3076" name="Object 22"/>
              <p:cNvGraphicFramePr>
                <a:graphicFrameLocks noChangeAspect="1"/>
              </p:cNvGraphicFramePr>
              <p:nvPr/>
            </p:nvGraphicFramePr>
            <p:xfrm>
              <a:off x="498" y="2459"/>
              <a:ext cx="1810" cy="453"/>
            </p:xfrm>
            <a:graphic>
              <a:graphicData uri="http://schemas.openxmlformats.org/presentationml/2006/ole">
                <p:oleObj spid="_x0000_s3076" name="Equation" r:id="rId7" imgW="1574640" imgH="393480" progId="Equation.3">
                  <p:embed/>
                </p:oleObj>
              </a:graphicData>
            </a:graphic>
          </p:graphicFrame>
        </p:grpSp>
      </p:grpSp>
      <p:grpSp>
        <p:nvGrpSpPr>
          <p:cNvPr id="3087" name="Group 104"/>
          <p:cNvGrpSpPr>
            <a:grpSpLocks/>
          </p:cNvGrpSpPr>
          <p:nvPr/>
        </p:nvGrpSpPr>
        <p:grpSpPr bwMode="auto">
          <a:xfrm>
            <a:off x="774700" y="1765300"/>
            <a:ext cx="4000500" cy="1447800"/>
            <a:chOff x="488" y="1112"/>
            <a:chExt cx="2520" cy="912"/>
          </a:xfrm>
        </p:grpSpPr>
        <p:grpSp>
          <p:nvGrpSpPr>
            <p:cNvPr id="3090" name="Group 86"/>
            <p:cNvGrpSpPr>
              <a:grpSpLocks/>
            </p:cNvGrpSpPr>
            <p:nvPr/>
          </p:nvGrpSpPr>
          <p:grpSpPr bwMode="auto">
            <a:xfrm>
              <a:off x="828" y="1288"/>
              <a:ext cx="588" cy="272"/>
              <a:chOff x="552" y="1288"/>
              <a:chExt cx="588" cy="272"/>
            </a:xfrm>
          </p:grpSpPr>
          <p:sp>
            <p:nvSpPr>
              <p:cNvPr id="3124" name="Freeform 87"/>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25" name="Freeform 88"/>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1" name="Group 89"/>
            <p:cNvGrpSpPr>
              <a:grpSpLocks/>
            </p:cNvGrpSpPr>
            <p:nvPr/>
          </p:nvGrpSpPr>
          <p:grpSpPr bwMode="auto">
            <a:xfrm>
              <a:off x="1104" y="1288"/>
              <a:ext cx="588" cy="272"/>
              <a:chOff x="552" y="1288"/>
              <a:chExt cx="588" cy="272"/>
            </a:xfrm>
          </p:grpSpPr>
          <p:sp>
            <p:nvSpPr>
              <p:cNvPr id="3122" name="Freeform 90"/>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23" name="Freeform 91"/>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2" name="Group 92"/>
            <p:cNvGrpSpPr>
              <a:grpSpLocks/>
            </p:cNvGrpSpPr>
            <p:nvPr/>
          </p:nvGrpSpPr>
          <p:grpSpPr bwMode="auto">
            <a:xfrm>
              <a:off x="1380" y="1288"/>
              <a:ext cx="588" cy="272"/>
              <a:chOff x="552" y="1288"/>
              <a:chExt cx="588" cy="272"/>
            </a:xfrm>
          </p:grpSpPr>
          <p:sp>
            <p:nvSpPr>
              <p:cNvPr id="3120" name="Freeform 93"/>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21" name="Freeform 94"/>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3" name="Group 95"/>
            <p:cNvGrpSpPr>
              <a:grpSpLocks/>
            </p:cNvGrpSpPr>
            <p:nvPr/>
          </p:nvGrpSpPr>
          <p:grpSpPr bwMode="auto">
            <a:xfrm>
              <a:off x="1656" y="1288"/>
              <a:ext cx="588" cy="272"/>
              <a:chOff x="552" y="1288"/>
              <a:chExt cx="588" cy="272"/>
            </a:xfrm>
          </p:grpSpPr>
          <p:sp>
            <p:nvSpPr>
              <p:cNvPr id="3118" name="Freeform 96"/>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19" name="Freeform 97"/>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4" name="Group 98"/>
            <p:cNvGrpSpPr>
              <a:grpSpLocks/>
            </p:cNvGrpSpPr>
            <p:nvPr/>
          </p:nvGrpSpPr>
          <p:grpSpPr bwMode="auto">
            <a:xfrm>
              <a:off x="1932" y="1288"/>
              <a:ext cx="588" cy="272"/>
              <a:chOff x="552" y="1288"/>
              <a:chExt cx="588" cy="272"/>
            </a:xfrm>
          </p:grpSpPr>
          <p:sp>
            <p:nvSpPr>
              <p:cNvPr id="3116" name="Freeform 99"/>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17" name="Freeform 100"/>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5" name="Group 101"/>
            <p:cNvGrpSpPr>
              <a:grpSpLocks/>
            </p:cNvGrpSpPr>
            <p:nvPr/>
          </p:nvGrpSpPr>
          <p:grpSpPr bwMode="auto">
            <a:xfrm>
              <a:off x="2208" y="1288"/>
              <a:ext cx="588" cy="272"/>
              <a:chOff x="552" y="1288"/>
              <a:chExt cx="588" cy="272"/>
            </a:xfrm>
          </p:grpSpPr>
          <p:sp>
            <p:nvSpPr>
              <p:cNvPr id="3114" name="Freeform 102"/>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15" name="Freeform 103"/>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096" name="Rectangle 25"/>
            <p:cNvSpPr>
              <a:spLocks noChangeArrowheads="1"/>
            </p:cNvSpPr>
            <p:nvPr/>
          </p:nvSpPr>
          <p:spPr bwMode="auto">
            <a:xfrm>
              <a:off x="2768" y="1304"/>
              <a:ext cx="116" cy="230"/>
            </a:xfrm>
            <a:prstGeom prst="rect">
              <a:avLst/>
            </a:prstGeom>
            <a:noFill/>
            <a:ln w="9525">
              <a:noFill/>
              <a:miter lim="800000"/>
              <a:headEnd/>
              <a:tailEnd/>
            </a:ln>
          </p:spPr>
          <p:txBody>
            <a:bodyPr wrap="none" lIns="0" tIns="0" rIns="0" bIns="0">
              <a:spAutoFit/>
            </a:bodyPr>
            <a:lstStyle/>
            <a:p>
              <a:r>
                <a:rPr lang="en-US">
                  <a:solidFill>
                    <a:srgbClr val="0099FF"/>
                  </a:solidFill>
                  <a:latin typeface="Symbol" pitchFamily="18" charset="2"/>
                </a:rPr>
                <a:t>s</a:t>
              </a:r>
              <a:endParaRPr lang="en-US"/>
            </a:p>
          </p:txBody>
        </p:sp>
        <p:grpSp>
          <p:nvGrpSpPr>
            <p:cNvPr id="3097" name="Group 31"/>
            <p:cNvGrpSpPr>
              <a:grpSpLocks/>
            </p:cNvGrpSpPr>
            <p:nvPr/>
          </p:nvGrpSpPr>
          <p:grpSpPr bwMode="auto">
            <a:xfrm>
              <a:off x="2640" y="1568"/>
              <a:ext cx="368" cy="120"/>
              <a:chOff x="2640" y="1568"/>
              <a:chExt cx="368" cy="120"/>
            </a:xfrm>
          </p:grpSpPr>
          <p:grpSp>
            <p:nvGrpSpPr>
              <p:cNvPr id="3109" name="Group 29"/>
              <p:cNvGrpSpPr>
                <a:grpSpLocks/>
              </p:cNvGrpSpPr>
              <p:nvPr/>
            </p:nvGrpSpPr>
            <p:grpSpPr bwMode="auto">
              <a:xfrm>
                <a:off x="2640" y="1584"/>
                <a:ext cx="368" cy="96"/>
                <a:chOff x="2640" y="1584"/>
                <a:chExt cx="368" cy="96"/>
              </a:xfrm>
            </p:grpSpPr>
            <p:sp>
              <p:nvSpPr>
                <p:cNvPr id="3111" name="Freeform 26"/>
                <p:cNvSpPr>
                  <a:spLocks/>
                </p:cNvSpPr>
                <p:nvPr/>
              </p:nvSpPr>
              <p:spPr bwMode="auto">
                <a:xfrm>
                  <a:off x="2640" y="1584"/>
                  <a:ext cx="56" cy="96"/>
                </a:xfrm>
                <a:custGeom>
                  <a:avLst/>
                  <a:gdLst>
                    <a:gd name="T0" fmla="*/ 0 w 56"/>
                    <a:gd name="T1" fmla="*/ 48 h 96"/>
                    <a:gd name="T2" fmla="*/ 56 w 56"/>
                    <a:gd name="T3" fmla="*/ 0 h 96"/>
                    <a:gd name="T4" fmla="*/ 40 w 56"/>
                    <a:gd name="T5" fmla="*/ 48 h 96"/>
                    <a:gd name="T6" fmla="*/ 56 w 56"/>
                    <a:gd name="T7" fmla="*/ 96 h 96"/>
                    <a:gd name="T8" fmla="*/ 0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0" y="48"/>
                      </a:moveTo>
                      <a:lnTo>
                        <a:pt x="56" y="0"/>
                      </a:lnTo>
                      <a:lnTo>
                        <a:pt x="40" y="48"/>
                      </a:lnTo>
                      <a:lnTo>
                        <a:pt x="56" y="96"/>
                      </a:lnTo>
                      <a:lnTo>
                        <a:pt x="0" y="48"/>
                      </a:lnTo>
                      <a:close/>
                    </a:path>
                  </a:pathLst>
                </a:custGeom>
                <a:solidFill>
                  <a:srgbClr val="0099FF"/>
                </a:solidFill>
                <a:ln w="12700">
                  <a:solidFill>
                    <a:srgbClr val="0099FF"/>
                  </a:solidFill>
                  <a:round/>
                  <a:headEnd/>
                  <a:tailEnd/>
                </a:ln>
              </p:spPr>
              <p:txBody>
                <a:bodyPr/>
                <a:lstStyle/>
                <a:p>
                  <a:endParaRPr lang="en-US"/>
                </a:p>
              </p:txBody>
            </p:sp>
            <p:sp>
              <p:nvSpPr>
                <p:cNvPr id="3112" name="Freeform 27"/>
                <p:cNvSpPr>
                  <a:spLocks/>
                </p:cNvSpPr>
                <p:nvPr/>
              </p:nvSpPr>
              <p:spPr bwMode="auto">
                <a:xfrm>
                  <a:off x="2952" y="1584"/>
                  <a:ext cx="56" cy="96"/>
                </a:xfrm>
                <a:custGeom>
                  <a:avLst/>
                  <a:gdLst>
                    <a:gd name="T0" fmla="*/ 56 w 56"/>
                    <a:gd name="T1" fmla="*/ 48 h 96"/>
                    <a:gd name="T2" fmla="*/ 0 w 56"/>
                    <a:gd name="T3" fmla="*/ 96 h 96"/>
                    <a:gd name="T4" fmla="*/ 16 w 56"/>
                    <a:gd name="T5" fmla="*/ 48 h 96"/>
                    <a:gd name="T6" fmla="*/ 0 w 56"/>
                    <a:gd name="T7" fmla="*/ 0 h 96"/>
                    <a:gd name="T8" fmla="*/ 56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56" y="48"/>
                      </a:moveTo>
                      <a:lnTo>
                        <a:pt x="0" y="96"/>
                      </a:lnTo>
                      <a:lnTo>
                        <a:pt x="16" y="48"/>
                      </a:lnTo>
                      <a:lnTo>
                        <a:pt x="0" y="0"/>
                      </a:lnTo>
                      <a:lnTo>
                        <a:pt x="56" y="48"/>
                      </a:lnTo>
                      <a:close/>
                    </a:path>
                  </a:pathLst>
                </a:custGeom>
                <a:solidFill>
                  <a:srgbClr val="0099FF"/>
                </a:solidFill>
                <a:ln w="12700">
                  <a:solidFill>
                    <a:srgbClr val="0099FF"/>
                  </a:solidFill>
                  <a:round/>
                  <a:headEnd/>
                  <a:tailEnd/>
                </a:ln>
              </p:spPr>
              <p:txBody>
                <a:bodyPr/>
                <a:lstStyle/>
                <a:p>
                  <a:endParaRPr lang="en-US"/>
                </a:p>
              </p:txBody>
            </p:sp>
            <p:sp>
              <p:nvSpPr>
                <p:cNvPr id="3113" name="Line 28"/>
                <p:cNvSpPr>
                  <a:spLocks noChangeShapeType="1"/>
                </p:cNvSpPr>
                <p:nvPr/>
              </p:nvSpPr>
              <p:spPr bwMode="auto">
                <a:xfrm>
                  <a:off x="2680" y="1632"/>
                  <a:ext cx="288" cy="1"/>
                </a:xfrm>
                <a:prstGeom prst="line">
                  <a:avLst/>
                </a:prstGeom>
                <a:noFill/>
                <a:ln w="25400">
                  <a:solidFill>
                    <a:srgbClr val="0099FF"/>
                  </a:solidFill>
                  <a:round/>
                  <a:headEnd/>
                  <a:tailEnd/>
                </a:ln>
              </p:spPr>
              <p:txBody>
                <a:bodyPr/>
                <a:lstStyle/>
                <a:p>
                  <a:endParaRPr lang="en-US"/>
                </a:p>
              </p:txBody>
            </p:sp>
          </p:grpSp>
          <p:sp>
            <p:nvSpPr>
              <p:cNvPr id="3110" name="Rectangle 30"/>
              <p:cNvSpPr>
                <a:spLocks noChangeArrowheads="1"/>
              </p:cNvSpPr>
              <p:nvPr/>
            </p:nvSpPr>
            <p:spPr bwMode="auto">
              <a:xfrm>
                <a:off x="2768" y="1568"/>
                <a:ext cx="104" cy="120"/>
              </a:xfrm>
              <a:prstGeom prst="rect">
                <a:avLst/>
              </a:prstGeom>
              <a:solidFill>
                <a:srgbClr val="99CCFF"/>
              </a:solidFill>
              <a:ln w="25400">
                <a:solidFill>
                  <a:srgbClr val="0099FF"/>
                </a:solidFill>
                <a:miter lim="800000"/>
                <a:headEnd/>
                <a:tailEnd/>
              </a:ln>
            </p:spPr>
            <p:txBody>
              <a:bodyPr/>
              <a:lstStyle/>
              <a:p>
                <a:endParaRPr lang="en-US"/>
              </a:p>
            </p:txBody>
          </p:sp>
        </p:grpSp>
        <p:sp>
          <p:nvSpPr>
            <p:cNvPr id="3098" name="Rectangle 32"/>
            <p:cNvSpPr>
              <a:spLocks noChangeArrowheads="1"/>
            </p:cNvSpPr>
            <p:nvPr/>
          </p:nvSpPr>
          <p:spPr bwMode="auto">
            <a:xfrm>
              <a:off x="1304" y="1112"/>
              <a:ext cx="833" cy="173"/>
            </a:xfrm>
            <a:prstGeom prst="rect">
              <a:avLst/>
            </a:prstGeom>
            <a:noFill/>
            <a:ln w="9525">
              <a:noFill/>
              <a:miter lim="800000"/>
              <a:headEnd/>
              <a:tailEnd/>
            </a:ln>
          </p:spPr>
          <p:txBody>
            <a:bodyPr wrap="none" lIns="0" tIns="0" rIns="0" bIns="0">
              <a:spAutoFit/>
            </a:bodyPr>
            <a:lstStyle/>
            <a:p>
              <a:r>
                <a:rPr lang="en-US" sz="1800">
                  <a:solidFill>
                    <a:srgbClr val="0099FF"/>
                  </a:solidFill>
                  <a:latin typeface="Arial" charset="0"/>
                </a:rPr>
                <a:t>rapid quench</a:t>
              </a:r>
              <a:endParaRPr lang="en-US">
                <a:latin typeface="Arial" charset="0"/>
              </a:endParaRPr>
            </a:p>
          </p:txBody>
        </p:sp>
        <p:sp>
          <p:nvSpPr>
            <p:cNvPr id="3099" name="Rectangle 33"/>
            <p:cNvSpPr>
              <a:spLocks noChangeArrowheads="1"/>
            </p:cNvSpPr>
            <p:nvPr/>
          </p:nvSpPr>
          <p:spPr bwMode="auto">
            <a:xfrm>
              <a:off x="488" y="1568"/>
              <a:ext cx="2160" cy="136"/>
            </a:xfrm>
            <a:prstGeom prst="rect">
              <a:avLst/>
            </a:prstGeom>
            <a:solidFill>
              <a:srgbClr val="99CCFF"/>
            </a:solidFill>
            <a:ln w="9525">
              <a:noFill/>
              <a:miter lim="800000"/>
              <a:headEnd/>
              <a:tailEnd/>
            </a:ln>
          </p:spPr>
          <p:txBody>
            <a:bodyPr/>
            <a:lstStyle/>
            <a:p>
              <a:endParaRPr lang="en-US"/>
            </a:p>
          </p:txBody>
        </p:sp>
        <p:sp>
          <p:nvSpPr>
            <p:cNvPr id="3100" name="Rectangle 34"/>
            <p:cNvSpPr>
              <a:spLocks noChangeArrowheads="1"/>
            </p:cNvSpPr>
            <p:nvPr/>
          </p:nvSpPr>
          <p:spPr bwMode="auto">
            <a:xfrm>
              <a:off x="488" y="1696"/>
              <a:ext cx="2160" cy="328"/>
            </a:xfrm>
            <a:prstGeom prst="rect">
              <a:avLst/>
            </a:prstGeom>
            <a:solidFill>
              <a:srgbClr val="FF6666"/>
            </a:solidFill>
            <a:ln w="9525">
              <a:noFill/>
              <a:miter lim="800000"/>
              <a:headEnd/>
              <a:tailEnd/>
            </a:ln>
          </p:spPr>
          <p:txBody>
            <a:bodyPr/>
            <a:lstStyle/>
            <a:p>
              <a:endParaRPr lang="en-US"/>
            </a:p>
          </p:txBody>
        </p:sp>
        <p:sp>
          <p:nvSpPr>
            <p:cNvPr id="3101" name="Rectangle 35"/>
            <p:cNvSpPr>
              <a:spLocks noChangeArrowheads="1"/>
            </p:cNvSpPr>
            <p:nvPr/>
          </p:nvSpPr>
          <p:spPr bwMode="auto">
            <a:xfrm>
              <a:off x="824" y="1760"/>
              <a:ext cx="967"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resists contraction</a:t>
              </a:r>
              <a:endParaRPr lang="en-US">
                <a:latin typeface="Arial" charset="0"/>
              </a:endParaRPr>
            </a:p>
          </p:txBody>
        </p:sp>
        <p:sp>
          <p:nvSpPr>
            <p:cNvPr id="3102" name="Rectangle 36"/>
            <p:cNvSpPr>
              <a:spLocks noChangeArrowheads="1"/>
            </p:cNvSpPr>
            <p:nvPr/>
          </p:nvSpPr>
          <p:spPr bwMode="auto">
            <a:xfrm>
              <a:off x="536" y="1552"/>
              <a:ext cx="16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tries to contract during cooling</a:t>
              </a:r>
              <a:endParaRPr lang="en-US">
                <a:latin typeface="Arial" charset="0"/>
              </a:endParaRPr>
            </a:p>
          </p:txBody>
        </p:sp>
        <p:sp>
          <p:nvSpPr>
            <p:cNvPr id="3103" name="Line 38"/>
            <p:cNvSpPr>
              <a:spLocks noChangeShapeType="1"/>
            </p:cNvSpPr>
            <p:nvPr/>
          </p:nvSpPr>
          <p:spPr bwMode="auto">
            <a:xfrm flipH="1" flipV="1">
              <a:off x="576" y="1544"/>
              <a:ext cx="8" cy="8"/>
            </a:xfrm>
            <a:prstGeom prst="line">
              <a:avLst/>
            </a:prstGeom>
            <a:noFill/>
            <a:ln w="25400">
              <a:solidFill>
                <a:srgbClr val="0099FF"/>
              </a:solidFill>
              <a:round/>
              <a:headEnd/>
              <a:tailEnd/>
            </a:ln>
          </p:spPr>
          <p:txBody>
            <a:bodyPr/>
            <a:lstStyle/>
            <a:p>
              <a:endParaRPr lang="en-US"/>
            </a:p>
          </p:txBody>
        </p:sp>
        <p:grpSp>
          <p:nvGrpSpPr>
            <p:cNvPr id="3104" name="Group 85"/>
            <p:cNvGrpSpPr>
              <a:grpSpLocks/>
            </p:cNvGrpSpPr>
            <p:nvPr/>
          </p:nvGrpSpPr>
          <p:grpSpPr bwMode="auto">
            <a:xfrm>
              <a:off x="552" y="1288"/>
              <a:ext cx="588" cy="272"/>
              <a:chOff x="552" y="1288"/>
              <a:chExt cx="588" cy="272"/>
            </a:xfrm>
          </p:grpSpPr>
          <p:sp>
            <p:nvSpPr>
              <p:cNvPr id="3107" name="Freeform 84"/>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p:spPr>
            <p:txBody>
              <a:bodyPr/>
              <a:lstStyle/>
              <a:p>
                <a:endParaRPr lang="en-US"/>
              </a:p>
            </p:txBody>
          </p:sp>
          <p:sp>
            <p:nvSpPr>
              <p:cNvPr id="3108" name="Freeform 39"/>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105" name="Rectangle 80"/>
            <p:cNvSpPr>
              <a:spLocks noChangeArrowheads="1"/>
            </p:cNvSpPr>
            <p:nvPr/>
          </p:nvSpPr>
          <p:spPr bwMode="auto">
            <a:xfrm>
              <a:off x="2368" y="1459"/>
              <a:ext cx="169" cy="192"/>
            </a:xfrm>
            <a:prstGeom prst="rect">
              <a:avLst/>
            </a:prstGeom>
            <a:noFill/>
            <a:ln w="9525">
              <a:noFill/>
              <a:miter lim="800000"/>
              <a:headEnd/>
              <a:tailEnd/>
            </a:ln>
          </p:spPr>
          <p:txBody>
            <a:bodyPr wrap="none" lIns="0" tIns="0" rIns="0" bIns="0">
              <a:spAutoFit/>
            </a:bodyPr>
            <a:lstStyle/>
            <a:p>
              <a:r>
                <a:rPr lang="en-US" sz="2000" i="1">
                  <a:solidFill>
                    <a:srgbClr val="0099FF"/>
                  </a:solidFill>
                  <a:latin typeface="Arial" charset="0"/>
                </a:rPr>
                <a:t>T</a:t>
              </a:r>
              <a:r>
                <a:rPr lang="en-US" i="1" baseline="-25000">
                  <a:solidFill>
                    <a:srgbClr val="0099FF"/>
                  </a:solidFill>
                  <a:latin typeface="Arial" charset="0"/>
                </a:rPr>
                <a:t>2</a:t>
              </a:r>
              <a:endParaRPr lang="en-US" i="1">
                <a:latin typeface="Arial" charset="0"/>
              </a:endParaRPr>
            </a:p>
          </p:txBody>
        </p:sp>
        <p:sp>
          <p:nvSpPr>
            <p:cNvPr id="3106" name="Rectangle 82"/>
            <p:cNvSpPr>
              <a:spLocks noChangeArrowheads="1"/>
            </p:cNvSpPr>
            <p:nvPr/>
          </p:nvSpPr>
          <p:spPr bwMode="auto">
            <a:xfrm>
              <a:off x="2384" y="1736"/>
              <a:ext cx="169" cy="192"/>
            </a:xfrm>
            <a:prstGeom prst="rect">
              <a:avLst/>
            </a:prstGeom>
            <a:noFill/>
            <a:ln w="9525">
              <a:noFill/>
              <a:miter lim="800000"/>
              <a:headEnd/>
              <a:tailEnd/>
            </a:ln>
          </p:spPr>
          <p:txBody>
            <a:bodyPr wrap="none" lIns="0" tIns="0" rIns="0" bIns="0">
              <a:spAutoFit/>
            </a:bodyPr>
            <a:lstStyle/>
            <a:p>
              <a:r>
                <a:rPr lang="en-US" sz="2000" i="1">
                  <a:solidFill>
                    <a:srgbClr val="990000"/>
                  </a:solidFill>
                  <a:latin typeface="Arial" charset="0"/>
                </a:rPr>
                <a:t>T</a:t>
              </a:r>
              <a:r>
                <a:rPr lang="en-US" i="1" baseline="-25000">
                  <a:solidFill>
                    <a:srgbClr val="990000"/>
                  </a:solidFill>
                  <a:latin typeface="Arial" charset="0"/>
                </a:rPr>
                <a:t>1</a:t>
              </a:r>
              <a:endParaRPr lang="en-US" i="1">
                <a:latin typeface="Arial" charset="0"/>
              </a:endParaRPr>
            </a:p>
          </p:txBody>
        </p:sp>
      </p:grpSp>
      <p:grpSp>
        <p:nvGrpSpPr>
          <p:cNvPr id="17" name="Group 69"/>
          <p:cNvGrpSpPr>
            <a:grpSpLocks/>
          </p:cNvGrpSpPr>
          <p:nvPr/>
        </p:nvGrpSpPr>
        <p:grpSpPr bwMode="auto">
          <a:xfrm>
            <a:off x="446088" y="5176838"/>
            <a:ext cx="7635875" cy="736600"/>
            <a:chOff x="281" y="3261"/>
            <a:chExt cx="4810" cy="464"/>
          </a:xfrm>
        </p:grpSpPr>
        <p:graphicFrame>
          <p:nvGraphicFramePr>
            <p:cNvPr id="3075" name="Object 20"/>
            <p:cNvGraphicFramePr>
              <a:graphicFrameLocks noChangeAspect="1"/>
            </p:cNvGraphicFramePr>
            <p:nvPr/>
          </p:nvGraphicFramePr>
          <p:xfrm>
            <a:off x="452" y="3261"/>
            <a:ext cx="4639" cy="464"/>
          </p:xfrm>
          <a:graphic>
            <a:graphicData uri="http://schemas.openxmlformats.org/presentationml/2006/ole">
              <p:oleObj spid="_x0000_s3075" name="Equation" r:id="rId8" imgW="4330700" imgH="431800" progId="Equation.3">
                <p:embed/>
              </p:oleObj>
            </a:graphicData>
          </a:graphic>
        </p:graphicFrame>
        <p:sp>
          <p:nvSpPr>
            <p:cNvPr id="3089" name="Rectangle 64"/>
            <p:cNvSpPr>
              <a:spLocks noChangeArrowheads="1"/>
            </p:cNvSpPr>
            <p:nvPr/>
          </p:nvSpPr>
          <p:spPr bwMode="auto">
            <a:xfrm>
              <a:off x="281" y="3355"/>
              <a:ext cx="172" cy="250"/>
            </a:xfrm>
            <a:prstGeom prst="rect">
              <a:avLst/>
            </a:prstGeom>
            <a:noFill/>
            <a:ln w="9525">
              <a:noFill/>
              <a:prstDash val="dash"/>
              <a:miter lim="800000"/>
              <a:headEnd/>
              <a:tailEnd/>
            </a:ln>
          </p:spPr>
          <p:txBody>
            <a:bodyPr wrap="none">
              <a:spAutoFit/>
            </a:bodyPr>
            <a:lstStyle/>
            <a:p>
              <a:r>
                <a:rPr lang="en-US" sz="2000">
                  <a:latin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1+#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1000" fill="hold"/>
                                        <p:tgtEl>
                                          <p:spTgt spid="17"/>
                                        </p:tgtEl>
                                        <p:attrNameLst>
                                          <p:attrName>ppt_x</p:attrName>
                                        </p:attrNameLst>
                                      </p:cBhvr>
                                      <p:tavLst>
                                        <p:tav tm="0">
                                          <p:val>
                                            <p:strVal val="#ppt_x"/>
                                          </p:val>
                                        </p:tav>
                                        <p:tav tm="100000">
                                          <p:val>
                                            <p:strVal val="#ppt_x"/>
                                          </p:val>
                                        </p:tav>
                                      </p:tavLst>
                                    </p:anim>
                                    <p:anim calcmode="lin" valueType="num">
                                      <p:cBhvr additive="base">
                                        <p:cTn id="2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_06">
  <a:themeElements>
    <a:clrScheme name="">
      <a:dk1>
        <a:srgbClr val="000000"/>
      </a:dk1>
      <a:lt1>
        <a:srgbClr val="FFFFFF"/>
      </a:lt1>
      <a:dk2>
        <a:srgbClr val="99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apter_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hapter_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_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_0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_0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_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_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_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H:\Documents\Classes\Mat Sci\Lecture Notes\revised lecture notes\Chapter_06.ppt</Template>
  <TotalTime>3736</TotalTime>
  <Words>1205</Words>
  <Application>Microsoft Office PowerPoint</Application>
  <PresentationFormat>On-screen Show (4:3)</PresentationFormat>
  <Paragraphs>153</Paragraphs>
  <Slides>12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Chapter_06</vt:lpstr>
      <vt:lpstr>Equation</vt:lpstr>
      <vt:lpstr>Ch:19   Thermal Conductivity</vt:lpstr>
      <vt:lpstr>Mechanisms of Heat Conduction</vt:lpstr>
      <vt:lpstr>Metals: Wiedemann–Franz law</vt:lpstr>
      <vt:lpstr>Alloys</vt:lpstr>
      <vt:lpstr>Ceramics</vt:lpstr>
      <vt:lpstr>Polymers</vt:lpstr>
      <vt:lpstr>Thermal Conductivity: Comparison</vt:lpstr>
      <vt:lpstr>Thermal Stresses</vt:lpstr>
      <vt:lpstr>Thermal Shock Resistance</vt:lpstr>
      <vt:lpstr>Thermal Protection System</vt:lpstr>
      <vt:lpstr>Summary</vt:lpstr>
      <vt:lpstr>Slide 12</vt:lpstr>
    </vt:vector>
  </TitlesOfParts>
  <Manager/>
  <Company>University of Iowa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Thermal Properties</dc:title>
  <dc:subject>Callister &amp; Rethwisch 8th Edition</dc:subject>
  <dc:creator>David Rethwisch</dc:creator>
  <cp:keywords/>
  <dc:description>Copyright 2010</dc:description>
  <cp:lastModifiedBy>mahesp</cp:lastModifiedBy>
  <cp:revision>157</cp:revision>
  <dcterms:created xsi:type="dcterms:W3CDTF">2001-01-25T20:00:33Z</dcterms:created>
  <dcterms:modified xsi:type="dcterms:W3CDTF">2012-04-03T20:08:02Z</dcterms:modified>
  <cp:category/>
</cp:coreProperties>
</file>