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527" r:id="rId2"/>
    <p:sldId id="554" r:id="rId3"/>
    <p:sldId id="528" r:id="rId4"/>
    <p:sldId id="545" r:id="rId5"/>
    <p:sldId id="480" r:id="rId6"/>
    <p:sldId id="546" r:id="rId7"/>
    <p:sldId id="529" r:id="rId8"/>
    <p:sldId id="530" r:id="rId9"/>
    <p:sldId id="531" r:id="rId10"/>
    <p:sldId id="552" r:id="rId11"/>
    <p:sldId id="553" r:id="rId12"/>
    <p:sldId id="533" r:id="rId13"/>
    <p:sldId id="534" r:id="rId14"/>
    <p:sldId id="540" r:id="rId15"/>
    <p:sldId id="548" r:id="rId16"/>
  </p:sldIdLst>
  <p:sldSz cx="9144000" cy="6858000" type="screen4x3"/>
  <p:notesSz cx="7053263" cy="93091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FDC"/>
    <a:srgbClr val="96BDDC"/>
    <a:srgbClr val="96BDDA"/>
    <a:srgbClr val="94BCD9"/>
    <a:srgbClr val="0033FF"/>
    <a:srgbClr val="0080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 smtClean="0"/>
            </a:lvl1pPr>
          </a:lstStyle>
          <a:p>
            <a:pPr>
              <a:defRPr/>
            </a:pPr>
            <a:fld id="{5DC348C1-4A5F-4E7D-819C-44B059DDA672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597158-811A-43FD-8A05-6E154AA1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B3D47C52-ABBC-41AF-AC6D-2FECC1A8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7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7B0ED-9BE2-434E-A575-0CB86E74998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50EC1-2FB3-4715-A36D-6A344E06A71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6710E-FB13-4670-A8BD-5A0259A92AB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66491-509B-4B59-AA1D-DDD6AF6DAC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E967E-1995-4DA5-8126-8DB8B77AA37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C8A45-1565-41E9-ABBC-6EBB1C3358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818F1-7700-4D71-BB12-A86D3057A52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1561D-9314-4075-9F2B-C87B86198BD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CD41-2828-4CDA-B1B1-A50EE93F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F552-B7A6-4B36-B5CD-08E322A8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4CB2-83F9-4094-997B-04F7AD0B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D648-D6E9-4AA0-A02D-0DFE7575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CA17-E28F-4423-9AE0-0210C566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114-133B-449C-93CE-EBACE795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6B73-C68A-4907-AAE8-7C050EAF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79E-D249-48F1-BCD9-D205A9CA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D72-4269-44F1-867C-EBC8CA1C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BE6F-808B-4280-A2B0-C66FAE4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8304-CEC8-43D8-B886-E64D6EE1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5563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8968EEB5-E05F-424C-B2C0-81B55DD3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915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8" name="Rectangle 8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2 -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i5r65QGUpw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0E924-F036-4D07-A8FC-0FA8F19E25B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13962"/>
            <a:ext cx="8382000" cy="685800"/>
          </a:xfrm>
        </p:spPr>
        <p:txBody>
          <a:bodyPr/>
          <a:lstStyle/>
          <a:p>
            <a:r>
              <a:rPr lang="en-US" dirty="0" smtClean="0"/>
              <a:t>Ch2 Continued…</a:t>
            </a:r>
            <a:br>
              <a:rPr lang="en-US" dirty="0" smtClean="0"/>
            </a:br>
            <a:r>
              <a:rPr lang="en-US" dirty="0" smtClean="0"/>
              <a:t>Examples:  Ionic Bonding</a:t>
            </a:r>
          </a:p>
        </p:txBody>
      </p:sp>
      <p:grpSp>
        <p:nvGrpSpPr>
          <p:cNvPr id="16390" name="Group 197"/>
          <p:cNvGrpSpPr>
            <a:grpSpLocks/>
          </p:cNvGrpSpPr>
          <p:nvPr/>
        </p:nvGrpSpPr>
        <p:grpSpPr bwMode="auto">
          <a:xfrm>
            <a:off x="904082" y="2132806"/>
            <a:ext cx="7396162" cy="3803650"/>
            <a:chOff x="523" y="1348"/>
            <a:chExt cx="4659" cy="2396"/>
          </a:xfrm>
        </p:grpSpPr>
        <p:pic>
          <p:nvPicPr>
            <p:cNvPr id="16430" name="Picture 191" descr="Fig 2_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" y="1348"/>
              <a:ext cx="4659" cy="1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31" name="Rectangle 4"/>
            <p:cNvSpPr>
              <a:spLocks noChangeArrowheads="1"/>
            </p:cNvSpPr>
            <p:nvPr/>
          </p:nvSpPr>
          <p:spPr bwMode="auto">
            <a:xfrm>
              <a:off x="767" y="3571"/>
              <a:ext cx="1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5050"/>
                  </a:solidFill>
                </a:rPr>
                <a:t>Give up electrons</a:t>
              </a:r>
              <a:endParaRPr lang="en-US" sz="1800">
                <a:solidFill>
                  <a:srgbClr val="FF5050"/>
                </a:solidFill>
                <a:latin typeface="Times" pitchFamily="-111" charset="0"/>
              </a:endParaRPr>
            </a:p>
          </p:txBody>
        </p:sp>
        <p:sp>
          <p:nvSpPr>
            <p:cNvPr id="16432" name="Rectangle 5"/>
            <p:cNvSpPr>
              <a:spLocks noChangeArrowheads="1"/>
            </p:cNvSpPr>
            <p:nvPr/>
          </p:nvSpPr>
          <p:spPr bwMode="auto">
            <a:xfrm>
              <a:off x="3690" y="3571"/>
              <a:ext cx="11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3399FF"/>
                  </a:solidFill>
                </a:rPr>
                <a:t>Acquire electrons</a:t>
              </a:r>
            </a:p>
          </p:txBody>
        </p:sp>
        <p:grpSp>
          <p:nvGrpSpPr>
            <p:cNvPr id="16433" name="Group 133"/>
            <p:cNvGrpSpPr>
              <a:grpSpLocks/>
            </p:cNvGrpSpPr>
            <p:nvPr/>
          </p:nvGrpSpPr>
          <p:grpSpPr bwMode="auto">
            <a:xfrm>
              <a:off x="3728" y="3320"/>
              <a:ext cx="1168" cy="272"/>
              <a:chOff x="3728" y="3320"/>
              <a:chExt cx="1168" cy="272"/>
            </a:xfrm>
          </p:grpSpPr>
          <p:sp>
            <p:nvSpPr>
              <p:cNvPr id="16437" name="Freeform 131"/>
              <p:cNvSpPr>
                <a:spLocks/>
              </p:cNvSpPr>
              <p:nvPr/>
            </p:nvSpPr>
            <p:spPr bwMode="auto">
              <a:xfrm>
                <a:off x="4672" y="3320"/>
                <a:ext cx="224" cy="272"/>
              </a:xfrm>
              <a:custGeom>
                <a:avLst/>
                <a:gdLst>
                  <a:gd name="T0" fmla="*/ 224 w 224"/>
                  <a:gd name="T1" fmla="*/ 136 h 272"/>
                  <a:gd name="T2" fmla="*/ 0 w 224"/>
                  <a:gd name="T3" fmla="*/ 272 h 272"/>
                  <a:gd name="T4" fmla="*/ 72 w 224"/>
                  <a:gd name="T5" fmla="*/ 136 h 272"/>
                  <a:gd name="T6" fmla="*/ 0 w 224"/>
                  <a:gd name="T7" fmla="*/ 0 h 272"/>
                  <a:gd name="T8" fmla="*/ 224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224" y="136"/>
                    </a:moveTo>
                    <a:lnTo>
                      <a:pt x="0" y="272"/>
                    </a:lnTo>
                    <a:lnTo>
                      <a:pt x="72" y="136"/>
                    </a:lnTo>
                    <a:lnTo>
                      <a:pt x="0" y="0"/>
                    </a:lnTo>
                    <a:lnTo>
                      <a:pt x="224" y="136"/>
                    </a:lnTo>
                    <a:close/>
                  </a:path>
                </a:pathLst>
              </a:custGeom>
              <a:solidFill>
                <a:srgbClr val="6699FF"/>
              </a:solidFill>
              <a:ln w="127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132"/>
              <p:cNvSpPr>
                <a:spLocks noChangeShapeType="1"/>
              </p:cNvSpPr>
              <p:nvPr/>
            </p:nvSpPr>
            <p:spPr bwMode="auto">
              <a:xfrm>
                <a:off x="3728" y="3456"/>
                <a:ext cx="1016" cy="1"/>
              </a:xfrm>
              <a:prstGeom prst="line">
                <a:avLst/>
              </a:prstGeom>
              <a:noFill/>
              <a:ln w="1016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4" name="Group 136"/>
            <p:cNvGrpSpPr>
              <a:grpSpLocks/>
            </p:cNvGrpSpPr>
            <p:nvPr/>
          </p:nvGrpSpPr>
          <p:grpSpPr bwMode="auto">
            <a:xfrm>
              <a:off x="728" y="3320"/>
              <a:ext cx="1160" cy="272"/>
              <a:chOff x="728" y="3320"/>
              <a:chExt cx="1160" cy="272"/>
            </a:xfrm>
          </p:grpSpPr>
          <p:sp>
            <p:nvSpPr>
              <p:cNvPr id="16435" name="Freeform 134"/>
              <p:cNvSpPr>
                <a:spLocks/>
              </p:cNvSpPr>
              <p:nvPr/>
            </p:nvSpPr>
            <p:spPr bwMode="auto">
              <a:xfrm>
                <a:off x="728" y="3320"/>
                <a:ext cx="224" cy="272"/>
              </a:xfrm>
              <a:custGeom>
                <a:avLst/>
                <a:gdLst>
                  <a:gd name="T0" fmla="*/ 0 w 224"/>
                  <a:gd name="T1" fmla="*/ 136 h 272"/>
                  <a:gd name="T2" fmla="*/ 224 w 224"/>
                  <a:gd name="T3" fmla="*/ 0 h 272"/>
                  <a:gd name="T4" fmla="*/ 152 w 224"/>
                  <a:gd name="T5" fmla="*/ 136 h 272"/>
                  <a:gd name="T6" fmla="*/ 224 w 224"/>
                  <a:gd name="T7" fmla="*/ 272 h 272"/>
                  <a:gd name="T8" fmla="*/ 0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0" y="136"/>
                    </a:moveTo>
                    <a:lnTo>
                      <a:pt x="224" y="0"/>
                    </a:lnTo>
                    <a:lnTo>
                      <a:pt x="152" y="136"/>
                    </a:lnTo>
                    <a:lnTo>
                      <a:pt x="224" y="272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6666"/>
              </a:solidFill>
              <a:ln w="127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135"/>
              <p:cNvSpPr>
                <a:spLocks noChangeShapeType="1"/>
              </p:cNvSpPr>
              <p:nvPr/>
            </p:nvSpPr>
            <p:spPr bwMode="auto">
              <a:xfrm>
                <a:off x="880" y="3456"/>
                <a:ext cx="1008" cy="1"/>
              </a:xfrm>
              <a:prstGeom prst="line">
                <a:avLst/>
              </a:prstGeom>
              <a:noFill/>
              <a:ln w="1016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1" name="Rectangle 148"/>
          <p:cNvSpPr>
            <a:spLocks noChangeArrowheads="1"/>
          </p:cNvSpPr>
          <p:nvPr/>
        </p:nvSpPr>
        <p:spPr bwMode="auto">
          <a:xfrm>
            <a:off x="4038600" y="1498600"/>
            <a:ext cx="723900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99"/>
          <p:cNvGrpSpPr>
            <a:grpSpLocks/>
          </p:cNvGrpSpPr>
          <p:nvPr/>
        </p:nvGrpSpPr>
        <p:grpSpPr bwMode="auto">
          <a:xfrm>
            <a:off x="1193800" y="1498600"/>
            <a:ext cx="6642100" cy="1752600"/>
            <a:chOff x="752" y="944"/>
            <a:chExt cx="4184" cy="1104"/>
          </a:xfrm>
        </p:grpSpPr>
        <p:grpSp>
          <p:nvGrpSpPr>
            <p:cNvPr id="16422" name="Group 144"/>
            <p:cNvGrpSpPr>
              <a:grpSpLocks/>
            </p:cNvGrpSpPr>
            <p:nvPr/>
          </p:nvGrpSpPr>
          <p:grpSpPr bwMode="auto">
            <a:xfrm>
              <a:off x="752" y="1024"/>
              <a:ext cx="1920" cy="1024"/>
              <a:chOff x="752" y="1024"/>
              <a:chExt cx="1920" cy="1024"/>
            </a:xfrm>
          </p:grpSpPr>
          <p:sp>
            <p:nvSpPr>
              <p:cNvPr id="16428" name="Freeform 142"/>
              <p:cNvSpPr>
                <a:spLocks/>
              </p:cNvSpPr>
              <p:nvPr/>
            </p:nvSpPr>
            <p:spPr bwMode="auto">
              <a:xfrm>
                <a:off x="752" y="1944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Line 143"/>
              <p:cNvSpPr>
                <a:spLocks noChangeShapeType="1"/>
              </p:cNvSpPr>
              <p:nvPr/>
            </p:nvSpPr>
            <p:spPr bwMode="auto">
              <a:xfrm flipV="1">
                <a:off x="808" y="1024"/>
                <a:ext cx="1864" cy="9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3" name="Group 147"/>
            <p:cNvGrpSpPr>
              <a:grpSpLocks/>
            </p:cNvGrpSpPr>
            <p:nvPr/>
          </p:nvGrpSpPr>
          <p:grpSpPr bwMode="auto">
            <a:xfrm>
              <a:off x="4824" y="1280"/>
              <a:ext cx="112" cy="760"/>
              <a:chOff x="4824" y="1280"/>
              <a:chExt cx="112" cy="760"/>
            </a:xfrm>
          </p:grpSpPr>
          <p:sp>
            <p:nvSpPr>
              <p:cNvPr id="16426" name="Freeform 145"/>
              <p:cNvSpPr>
                <a:spLocks/>
              </p:cNvSpPr>
              <p:nvPr/>
            </p:nvSpPr>
            <p:spPr bwMode="auto">
              <a:xfrm>
                <a:off x="4824" y="1944"/>
                <a:ext cx="112" cy="96"/>
              </a:xfrm>
              <a:custGeom>
                <a:avLst/>
                <a:gdLst>
                  <a:gd name="T0" fmla="*/ 48 w 112"/>
                  <a:gd name="T1" fmla="*/ 96 h 96"/>
                  <a:gd name="T2" fmla="*/ 0 w 112"/>
                  <a:gd name="T3" fmla="*/ 0 h 96"/>
                  <a:gd name="T4" fmla="*/ 48 w 112"/>
                  <a:gd name="T5" fmla="*/ 32 h 96"/>
                  <a:gd name="T6" fmla="*/ 112 w 112"/>
                  <a:gd name="T7" fmla="*/ 0 h 96"/>
                  <a:gd name="T8" fmla="*/ 48 w 112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96"/>
                  <a:gd name="T17" fmla="*/ 112 w 11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96">
                    <a:moveTo>
                      <a:pt x="48" y="96"/>
                    </a:moveTo>
                    <a:lnTo>
                      <a:pt x="0" y="0"/>
                    </a:lnTo>
                    <a:lnTo>
                      <a:pt x="48" y="32"/>
                    </a:lnTo>
                    <a:lnTo>
                      <a:pt x="112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146"/>
              <p:cNvSpPr>
                <a:spLocks noChangeShapeType="1"/>
              </p:cNvSpPr>
              <p:nvPr/>
            </p:nvSpPr>
            <p:spPr bwMode="auto">
              <a:xfrm flipV="1">
                <a:off x="4872" y="1280"/>
                <a:ext cx="40" cy="6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4" name="Rectangle 149"/>
            <p:cNvSpPr>
              <a:spLocks noChangeArrowheads="1"/>
            </p:cNvSpPr>
            <p:nvPr/>
          </p:nvSpPr>
          <p:spPr bwMode="auto">
            <a:xfrm>
              <a:off x="2544" y="944"/>
              <a:ext cx="427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NaCl</a:t>
              </a:r>
              <a:endParaRPr lang="en-US"/>
            </a:p>
          </p:txBody>
        </p:sp>
        <p:sp>
          <p:nvSpPr>
            <p:cNvPr id="16425" name="Line 172"/>
            <p:cNvSpPr>
              <a:spLocks noChangeShapeType="1"/>
            </p:cNvSpPr>
            <p:nvPr/>
          </p:nvSpPr>
          <p:spPr bwMode="auto">
            <a:xfrm>
              <a:off x="3056" y="1064"/>
              <a:ext cx="1856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1625600" y="1930400"/>
            <a:ext cx="5676900" cy="1309688"/>
            <a:chOff x="1024" y="1216"/>
            <a:chExt cx="3576" cy="825"/>
          </a:xfrm>
        </p:grpSpPr>
        <p:grpSp>
          <p:nvGrpSpPr>
            <p:cNvPr id="16413" name="Group 155"/>
            <p:cNvGrpSpPr>
              <a:grpSpLocks/>
            </p:cNvGrpSpPr>
            <p:nvPr/>
          </p:nvGrpSpPr>
          <p:grpSpPr bwMode="auto">
            <a:xfrm>
              <a:off x="4488" y="1512"/>
              <a:ext cx="112" cy="232"/>
              <a:chOff x="4488" y="1512"/>
              <a:chExt cx="112" cy="232"/>
            </a:xfrm>
          </p:grpSpPr>
          <p:sp>
            <p:nvSpPr>
              <p:cNvPr id="16420" name="Freeform 153"/>
              <p:cNvSpPr>
                <a:spLocks/>
              </p:cNvSpPr>
              <p:nvPr/>
            </p:nvSpPr>
            <p:spPr bwMode="auto">
              <a:xfrm>
                <a:off x="4488" y="1640"/>
                <a:ext cx="112" cy="104"/>
              </a:xfrm>
              <a:custGeom>
                <a:avLst/>
                <a:gdLst>
                  <a:gd name="T0" fmla="*/ 64 w 112"/>
                  <a:gd name="T1" fmla="*/ 104 h 104"/>
                  <a:gd name="T2" fmla="*/ 0 w 112"/>
                  <a:gd name="T3" fmla="*/ 16 h 104"/>
                  <a:gd name="T4" fmla="*/ 56 w 112"/>
                  <a:gd name="T5" fmla="*/ 40 h 104"/>
                  <a:gd name="T6" fmla="*/ 112 w 112"/>
                  <a:gd name="T7" fmla="*/ 0 h 104"/>
                  <a:gd name="T8" fmla="*/ 64 w 112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64" y="104"/>
                    </a:moveTo>
                    <a:lnTo>
                      <a:pt x="0" y="16"/>
                    </a:lnTo>
                    <a:lnTo>
                      <a:pt x="56" y="40"/>
                    </a:lnTo>
                    <a:lnTo>
                      <a:pt x="112" y="0"/>
                    </a:lnTo>
                    <a:lnTo>
                      <a:pt x="64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54"/>
              <p:cNvSpPr>
                <a:spLocks noChangeShapeType="1"/>
              </p:cNvSpPr>
              <p:nvPr/>
            </p:nvSpPr>
            <p:spPr bwMode="auto">
              <a:xfrm>
                <a:off x="4528" y="1512"/>
                <a:ext cx="16" cy="1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4" name="Group 194"/>
            <p:cNvGrpSpPr>
              <a:grpSpLocks/>
            </p:cNvGrpSpPr>
            <p:nvPr/>
          </p:nvGrpSpPr>
          <p:grpSpPr bwMode="auto">
            <a:xfrm>
              <a:off x="1024" y="1216"/>
              <a:ext cx="3504" cy="825"/>
              <a:chOff x="1024" y="1216"/>
              <a:chExt cx="3504" cy="825"/>
            </a:xfrm>
          </p:grpSpPr>
          <p:sp>
            <p:nvSpPr>
              <p:cNvPr id="16415" name="Rectangle 139"/>
              <p:cNvSpPr>
                <a:spLocks noChangeArrowheads="1"/>
              </p:cNvSpPr>
              <p:nvPr/>
            </p:nvSpPr>
            <p:spPr bwMode="auto">
              <a:xfrm>
                <a:off x="2528" y="1216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MgO</a:t>
                </a:r>
                <a:endParaRPr lang="en-US"/>
              </a:p>
            </p:txBody>
          </p:sp>
          <p:grpSp>
            <p:nvGrpSpPr>
              <p:cNvPr id="16416" name="Group 152"/>
              <p:cNvGrpSpPr>
                <a:grpSpLocks/>
              </p:cNvGrpSpPr>
              <p:nvPr/>
            </p:nvGrpSpPr>
            <p:grpSpPr bwMode="auto">
              <a:xfrm>
                <a:off x="1024" y="1328"/>
                <a:ext cx="1488" cy="713"/>
                <a:chOff x="1016" y="1328"/>
                <a:chExt cx="1496" cy="800"/>
              </a:xfrm>
            </p:grpSpPr>
            <p:sp>
              <p:nvSpPr>
                <p:cNvPr id="16418" name="Freeform 150"/>
                <p:cNvSpPr>
                  <a:spLocks/>
                </p:cNvSpPr>
                <p:nvPr/>
              </p:nvSpPr>
              <p:spPr bwMode="auto">
                <a:xfrm>
                  <a:off x="1016" y="2024"/>
                  <a:ext cx="112" cy="104"/>
                </a:xfrm>
                <a:custGeom>
                  <a:avLst/>
                  <a:gdLst>
                    <a:gd name="T0" fmla="*/ 0 w 112"/>
                    <a:gd name="T1" fmla="*/ 96 h 104"/>
                    <a:gd name="T2" fmla="*/ 56 w 112"/>
                    <a:gd name="T3" fmla="*/ 0 h 104"/>
                    <a:gd name="T4" fmla="*/ 56 w 112"/>
                    <a:gd name="T5" fmla="*/ 64 h 104"/>
                    <a:gd name="T6" fmla="*/ 112 w 112"/>
                    <a:gd name="T7" fmla="*/ 104 h 104"/>
                    <a:gd name="T8" fmla="*/ 0 w 112"/>
                    <a:gd name="T9" fmla="*/ 96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104"/>
                    <a:gd name="T17" fmla="*/ 112 w 112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104">
                      <a:moveTo>
                        <a:pt x="0" y="96"/>
                      </a:moveTo>
                      <a:lnTo>
                        <a:pt x="56" y="0"/>
                      </a:lnTo>
                      <a:lnTo>
                        <a:pt x="56" y="64"/>
                      </a:lnTo>
                      <a:lnTo>
                        <a:pt x="112" y="104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9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1072" y="1328"/>
                  <a:ext cx="1440" cy="76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7" name="Line 173"/>
              <p:cNvSpPr>
                <a:spLocks noChangeShapeType="1"/>
              </p:cNvSpPr>
              <p:nvPr/>
            </p:nvSpPr>
            <p:spPr bwMode="auto">
              <a:xfrm>
                <a:off x="3024" y="1336"/>
                <a:ext cx="1504" cy="17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95"/>
          <p:cNvGrpSpPr>
            <a:grpSpLocks/>
          </p:cNvGrpSpPr>
          <p:nvPr/>
        </p:nvGrpSpPr>
        <p:grpSpPr bwMode="auto">
          <a:xfrm>
            <a:off x="1587500" y="2374900"/>
            <a:ext cx="5918200" cy="1270000"/>
            <a:chOff x="1000" y="1496"/>
            <a:chExt cx="3728" cy="800"/>
          </a:xfrm>
        </p:grpSpPr>
        <p:sp>
          <p:nvSpPr>
            <p:cNvPr id="16404" name="Rectangle 140"/>
            <p:cNvSpPr>
              <a:spLocks noChangeArrowheads="1"/>
            </p:cNvSpPr>
            <p:nvPr/>
          </p:nvSpPr>
          <p:spPr bwMode="auto">
            <a:xfrm>
              <a:off x="2536" y="1496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</a:rPr>
                <a:t>CaF</a:t>
              </a:r>
              <a:endParaRPr lang="en-US" dirty="0"/>
            </a:p>
          </p:txBody>
        </p:sp>
        <p:sp>
          <p:nvSpPr>
            <p:cNvPr id="16405" name="Rectangle 141"/>
            <p:cNvSpPr>
              <a:spLocks noChangeArrowheads="1"/>
            </p:cNvSpPr>
            <p:nvPr/>
          </p:nvSpPr>
          <p:spPr bwMode="auto">
            <a:xfrm>
              <a:off x="2912" y="1536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16406" name="Group 158"/>
            <p:cNvGrpSpPr>
              <a:grpSpLocks/>
            </p:cNvGrpSpPr>
            <p:nvPr/>
          </p:nvGrpSpPr>
          <p:grpSpPr bwMode="auto">
            <a:xfrm>
              <a:off x="1000" y="1576"/>
              <a:ext cx="1496" cy="720"/>
              <a:chOff x="1000" y="1576"/>
              <a:chExt cx="1496" cy="800"/>
            </a:xfrm>
          </p:grpSpPr>
          <p:sp>
            <p:nvSpPr>
              <p:cNvPr id="16411" name="Freeform 156"/>
              <p:cNvSpPr>
                <a:spLocks/>
              </p:cNvSpPr>
              <p:nvPr/>
            </p:nvSpPr>
            <p:spPr bwMode="auto">
              <a:xfrm>
                <a:off x="1000" y="2272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57"/>
              <p:cNvSpPr>
                <a:spLocks noChangeShapeType="1"/>
              </p:cNvSpPr>
              <p:nvPr/>
            </p:nvSpPr>
            <p:spPr bwMode="auto">
              <a:xfrm flipV="1">
                <a:off x="1056" y="1576"/>
                <a:ext cx="1440" cy="7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7" name="Group 161"/>
            <p:cNvGrpSpPr>
              <a:grpSpLocks/>
            </p:cNvGrpSpPr>
            <p:nvPr/>
          </p:nvGrpSpPr>
          <p:grpSpPr bwMode="auto">
            <a:xfrm>
              <a:off x="3416" y="1727"/>
              <a:ext cx="1312" cy="200"/>
              <a:chOff x="3416" y="1792"/>
              <a:chExt cx="1312" cy="112"/>
            </a:xfrm>
          </p:grpSpPr>
          <p:sp>
            <p:nvSpPr>
              <p:cNvPr id="16409" name="Freeform 159"/>
              <p:cNvSpPr>
                <a:spLocks/>
              </p:cNvSpPr>
              <p:nvPr/>
            </p:nvSpPr>
            <p:spPr bwMode="auto">
              <a:xfrm>
                <a:off x="4632" y="1792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160"/>
              <p:cNvSpPr>
                <a:spLocks noChangeShapeType="1"/>
              </p:cNvSpPr>
              <p:nvPr/>
            </p:nvSpPr>
            <p:spPr bwMode="auto">
              <a:xfrm flipV="1">
                <a:off x="3416" y="1848"/>
                <a:ext cx="124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8" name="Line 174"/>
            <p:cNvSpPr>
              <a:spLocks noChangeShapeType="1"/>
            </p:cNvSpPr>
            <p:nvPr/>
          </p:nvSpPr>
          <p:spPr bwMode="auto">
            <a:xfrm>
              <a:off x="3104" y="1632"/>
              <a:ext cx="312" cy="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96"/>
          <p:cNvGrpSpPr>
            <a:grpSpLocks/>
          </p:cNvGrpSpPr>
          <p:nvPr/>
        </p:nvGrpSpPr>
        <p:grpSpPr bwMode="auto">
          <a:xfrm>
            <a:off x="1193800" y="2781300"/>
            <a:ext cx="6248400" cy="1714500"/>
            <a:chOff x="752" y="1752"/>
            <a:chExt cx="3936" cy="1080"/>
          </a:xfrm>
        </p:grpSpPr>
        <p:sp>
          <p:nvSpPr>
            <p:cNvPr id="16396" name="Rectangle 137"/>
            <p:cNvSpPr>
              <a:spLocks noChangeArrowheads="1"/>
            </p:cNvSpPr>
            <p:nvPr/>
          </p:nvSpPr>
          <p:spPr bwMode="auto">
            <a:xfrm>
              <a:off x="2552" y="1752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CsCl</a:t>
              </a:r>
              <a:endParaRPr lang="en-US"/>
            </a:p>
          </p:txBody>
        </p:sp>
        <p:grpSp>
          <p:nvGrpSpPr>
            <p:cNvPr id="16397" name="Group 164"/>
            <p:cNvGrpSpPr>
              <a:grpSpLocks/>
            </p:cNvGrpSpPr>
            <p:nvPr/>
          </p:nvGrpSpPr>
          <p:grpSpPr bwMode="auto">
            <a:xfrm>
              <a:off x="752" y="1896"/>
              <a:ext cx="1768" cy="936"/>
              <a:chOff x="752" y="1896"/>
              <a:chExt cx="1768" cy="936"/>
            </a:xfrm>
          </p:grpSpPr>
          <p:sp>
            <p:nvSpPr>
              <p:cNvPr id="16402" name="Freeform 162"/>
              <p:cNvSpPr>
                <a:spLocks/>
              </p:cNvSpPr>
              <p:nvPr/>
            </p:nvSpPr>
            <p:spPr bwMode="auto">
              <a:xfrm>
                <a:off x="752" y="2728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163"/>
              <p:cNvSpPr>
                <a:spLocks noChangeShapeType="1"/>
              </p:cNvSpPr>
              <p:nvPr/>
            </p:nvSpPr>
            <p:spPr bwMode="auto">
              <a:xfrm flipV="1">
                <a:off x="808" y="1896"/>
                <a:ext cx="1712" cy="8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8" name="Group 167"/>
            <p:cNvGrpSpPr>
              <a:grpSpLocks/>
            </p:cNvGrpSpPr>
            <p:nvPr/>
          </p:nvGrpSpPr>
          <p:grpSpPr bwMode="auto">
            <a:xfrm rot="-223433">
              <a:off x="3368" y="1942"/>
              <a:ext cx="1320" cy="200"/>
              <a:chOff x="3368" y="1984"/>
              <a:chExt cx="1320" cy="200"/>
            </a:xfrm>
          </p:grpSpPr>
          <p:sp>
            <p:nvSpPr>
              <p:cNvPr id="16400" name="Freeform 165"/>
              <p:cNvSpPr>
                <a:spLocks/>
              </p:cNvSpPr>
              <p:nvPr/>
            </p:nvSpPr>
            <p:spPr bwMode="auto">
              <a:xfrm>
                <a:off x="4584" y="2072"/>
                <a:ext cx="104" cy="112"/>
              </a:xfrm>
              <a:custGeom>
                <a:avLst/>
                <a:gdLst>
                  <a:gd name="T0" fmla="*/ 104 w 104"/>
                  <a:gd name="T1" fmla="*/ 64 h 112"/>
                  <a:gd name="T2" fmla="*/ 0 w 104"/>
                  <a:gd name="T3" fmla="*/ 112 h 112"/>
                  <a:gd name="T4" fmla="*/ 40 w 104"/>
                  <a:gd name="T5" fmla="*/ 56 h 112"/>
                  <a:gd name="T6" fmla="*/ 16 w 104"/>
                  <a:gd name="T7" fmla="*/ 0 h 112"/>
                  <a:gd name="T8" fmla="*/ 104 w 104"/>
                  <a:gd name="T9" fmla="*/ 64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104" y="64"/>
                    </a:moveTo>
                    <a:lnTo>
                      <a:pt x="0" y="112"/>
                    </a:lnTo>
                    <a:lnTo>
                      <a:pt x="40" y="56"/>
                    </a:lnTo>
                    <a:lnTo>
                      <a:pt x="16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166"/>
              <p:cNvSpPr>
                <a:spLocks noChangeShapeType="1"/>
              </p:cNvSpPr>
              <p:nvPr/>
            </p:nvSpPr>
            <p:spPr bwMode="auto">
              <a:xfrm>
                <a:off x="3368" y="1984"/>
                <a:ext cx="1256" cy="1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9" name="Line 175"/>
            <p:cNvSpPr>
              <a:spLocks noChangeShapeType="1"/>
            </p:cNvSpPr>
            <p:nvPr/>
          </p:nvSpPr>
          <p:spPr bwMode="auto">
            <a:xfrm>
              <a:off x="3048" y="1856"/>
              <a:ext cx="320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1" descr="table_02_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35" y="267037"/>
            <a:ext cx="8161311" cy="491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7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8875" y="2427"/>
            <a:ext cx="85047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2.20  </a:t>
            </a:r>
            <a:r>
              <a:rPr lang="en-US" i="1" dirty="0"/>
              <a:t>Make a plot of bonding energy versus melting temperature for the metals listed in Table 2.3.  Using this plot, approximate the bonding energy </a:t>
            </a:r>
            <a:r>
              <a:rPr lang="en-US" i="1" dirty="0" smtClean="0"/>
              <a:t>for:</a:t>
            </a:r>
            <a:br>
              <a:rPr lang="en-US" i="1" dirty="0" smtClean="0"/>
            </a:br>
            <a:r>
              <a:rPr lang="en-US" i="1" dirty="0" smtClean="0"/>
              <a:t>a. Copper</a:t>
            </a:r>
            <a:r>
              <a:rPr lang="en-US" i="1" dirty="0"/>
              <a:t>, which has a melting temperature of 1084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C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>b. Molybdenum, which has melting temperature </a:t>
            </a:r>
            <a:r>
              <a:rPr lang="en-US" i="1" dirty="0"/>
              <a:t>of </a:t>
            </a:r>
            <a:r>
              <a:rPr lang="en-US" i="1" dirty="0" smtClean="0"/>
              <a:t>2617</a:t>
            </a:r>
            <a:r>
              <a:rPr lang="en-US" i="1" dirty="0" smtClean="0">
                <a:sym typeface="Symbol"/>
              </a:rPr>
              <a:t></a:t>
            </a:r>
            <a:r>
              <a:rPr lang="en-US" i="1" dirty="0" smtClean="0"/>
              <a:t>C.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93933"/>
              </p:ext>
            </p:extLst>
          </p:nvPr>
        </p:nvGraphicFramePr>
        <p:xfrm>
          <a:off x="6876205" y="2568926"/>
          <a:ext cx="1636616" cy="1274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564"/>
                <a:gridCol w="545539"/>
                <a:gridCol w="838513"/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MeltingTemp</a:t>
                      </a:r>
                      <a:r>
                        <a:rPr lang="en-US" sz="1100" u="none" strike="noStrike" dirty="0" smtClean="0">
                          <a:effectLst/>
                        </a:rPr>
                        <a:t>. 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baseline="30000" dirty="0">
                          <a:effectLst/>
                        </a:rPr>
                        <a:t>0</a:t>
                      </a:r>
                      <a:r>
                        <a:rPr lang="en-US" sz="1100" u="none" strike="noStrike" dirty="0">
                          <a:effectLst/>
                        </a:rPr>
                        <a:t>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Bonding Energy </a:t>
                      </a:r>
                      <a:r>
                        <a:rPr lang="en-US" sz="1100" u="none" strike="noStrike" dirty="0">
                          <a:effectLst/>
                        </a:rPr>
                        <a:t>(eV/atom)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55827"/>
              </p:ext>
            </p:extLst>
          </p:nvPr>
        </p:nvGraphicFramePr>
        <p:xfrm>
          <a:off x="665353" y="2014247"/>
          <a:ext cx="5191472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259140"/>
                <a:gridCol w="259140"/>
                <a:gridCol w="259140"/>
                <a:gridCol w="259140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  <a:gridCol w="259682"/>
              </a:tblGrid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551" marR="58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3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5DEB5E-5AB7-4492-AA2E-44B82DC3CB2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914400"/>
            <a:ext cx="517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Coefficient of thermal expansion</a:t>
            </a:r>
            <a:r>
              <a:rPr lang="en-US"/>
              <a:t>, </a:t>
            </a:r>
            <a:r>
              <a:rPr lang="en-US">
                <a:latin typeface="Symbol" pitchFamily="-111" charset="2"/>
              </a:rPr>
              <a:t>a</a:t>
            </a:r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331470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•  </a:t>
            </a:r>
            <a:r>
              <a:rPr lang="en-US">
                <a:latin typeface="Symbol" pitchFamily="-111" charset="2"/>
              </a:rPr>
              <a:t>a</a:t>
            </a:r>
            <a:r>
              <a:rPr lang="en-US"/>
              <a:t> ~ symmetric at </a:t>
            </a:r>
            <a:r>
              <a:rPr lang="en-US" i="1"/>
              <a:t>r</a:t>
            </a:r>
            <a:r>
              <a:rPr lang="en-US" baseline="-25000"/>
              <a:t>o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4800600"/>
            <a:ext cx="3640138" cy="457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-111" charset="2"/>
              </a:rPr>
              <a:t>a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smaller.</a:t>
            </a:r>
          </a:p>
        </p:txBody>
      </p:sp>
      <p:sp>
        <p:nvSpPr>
          <p:cNvPr id="2151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246063"/>
            <a:ext cx="7772400" cy="533400"/>
          </a:xfrm>
        </p:spPr>
        <p:txBody>
          <a:bodyPr/>
          <a:lstStyle/>
          <a:p>
            <a:r>
              <a:rPr lang="en-US" smtClean="0"/>
              <a:t>Properties From Bonding :  </a:t>
            </a:r>
            <a:r>
              <a:rPr lang="en-US" smtClean="0">
                <a:latin typeface="Symbol" pitchFamily="-111" charset="2"/>
              </a:rPr>
              <a:t>a</a:t>
            </a:r>
          </a:p>
        </p:txBody>
      </p:sp>
      <p:sp>
        <p:nvSpPr>
          <p:cNvPr id="21511" name="Rectangle 25"/>
          <p:cNvSpPr>
            <a:spLocks noChangeArrowheads="1"/>
          </p:cNvSpPr>
          <p:nvPr/>
        </p:nvSpPr>
        <p:spPr bwMode="auto">
          <a:xfrm>
            <a:off x="5130800" y="2235200"/>
            <a:ext cx="296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 Rounded MT Bold" pitchFamily="-111" charset="0"/>
              </a:rPr>
              <a:t>= </a:t>
            </a:r>
            <a:endParaRPr lang="en-US"/>
          </a:p>
        </p:txBody>
      </p:sp>
      <p:sp>
        <p:nvSpPr>
          <p:cNvPr id="21512" name="Rectangle 26"/>
          <p:cNvSpPr>
            <a:spLocks noChangeArrowheads="1"/>
          </p:cNvSpPr>
          <p:nvPr/>
        </p:nvSpPr>
        <p:spPr bwMode="auto">
          <a:xfrm>
            <a:off x="5422900" y="2209800"/>
            <a:ext cx="3127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ymbol" pitchFamily="-111" charset="2"/>
              </a:rPr>
              <a:t>a </a:t>
            </a:r>
            <a:endParaRPr lang="en-US"/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5740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(</a:t>
            </a:r>
            <a:endParaRPr lang="en-US"/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58674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AA0000"/>
                </a:solidFill>
              </a:rPr>
              <a:t>T</a:t>
            </a:r>
            <a:endParaRPr lang="en-US" i="1"/>
          </a:p>
        </p:txBody>
      </p:sp>
      <p:sp>
        <p:nvSpPr>
          <p:cNvPr id="21515" name="Rectangle 29"/>
          <p:cNvSpPr>
            <a:spLocks noChangeArrowheads="1"/>
          </p:cNvSpPr>
          <p:nvPr/>
        </p:nvSpPr>
        <p:spPr bwMode="auto">
          <a:xfrm>
            <a:off x="6054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AA0000"/>
                </a:solidFill>
              </a:rPr>
              <a:t>2</a:t>
            </a:r>
            <a:endParaRPr lang="en-US"/>
          </a:p>
        </p:txBody>
      </p:sp>
      <p:sp>
        <p:nvSpPr>
          <p:cNvPr id="21516" name="Rectangle 30"/>
          <p:cNvSpPr>
            <a:spLocks noChangeArrowheads="1"/>
          </p:cNvSpPr>
          <p:nvPr/>
        </p:nvSpPr>
        <p:spPr bwMode="auto">
          <a:xfrm>
            <a:off x="6248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-</a:t>
            </a:r>
            <a:endParaRPr lang="en-US"/>
          </a:p>
        </p:txBody>
      </p:sp>
      <p:sp>
        <p:nvSpPr>
          <p:cNvPr id="21517" name="Rectangle 31"/>
          <p:cNvSpPr>
            <a:spLocks noChangeArrowheads="1"/>
          </p:cNvSpPr>
          <p:nvPr/>
        </p:nvSpPr>
        <p:spPr bwMode="auto">
          <a:xfrm>
            <a:off x="63627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0033FF"/>
                </a:solidFill>
              </a:rPr>
              <a:t>T</a:t>
            </a:r>
            <a:endParaRPr lang="en-US" i="1"/>
          </a:p>
        </p:txBody>
      </p:sp>
      <p:sp>
        <p:nvSpPr>
          <p:cNvPr id="21518" name="Rectangle 32"/>
          <p:cNvSpPr>
            <a:spLocks noChangeArrowheads="1"/>
          </p:cNvSpPr>
          <p:nvPr/>
        </p:nvSpPr>
        <p:spPr bwMode="auto">
          <a:xfrm>
            <a:off x="6562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33FF"/>
                </a:solidFill>
              </a:rPr>
              <a:t>1</a:t>
            </a:r>
            <a:endParaRPr lang="en-US"/>
          </a:p>
        </p:txBody>
      </p:sp>
      <p:sp>
        <p:nvSpPr>
          <p:cNvPr id="21519" name="Rectangle 33"/>
          <p:cNvSpPr>
            <a:spLocks noChangeArrowheads="1"/>
          </p:cNvSpPr>
          <p:nvPr/>
        </p:nvSpPr>
        <p:spPr bwMode="auto">
          <a:xfrm>
            <a:off x="6713538" y="2235200"/>
            <a:ext cx="1190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)</a:t>
            </a:r>
            <a:endParaRPr lang="en-US"/>
          </a:p>
        </p:txBody>
      </p:sp>
      <p:sp>
        <p:nvSpPr>
          <p:cNvPr id="21520" name="Rectangle 35"/>
          <p:cNvSpPr>
            <a:spLocks noChangeArrowheads="1"/>
          </p:cNvSpPr>
          <p:nvPr/>
        </p:nvSpPr>
        <p:spPr bwMode="auto">
          <a:xfrm>
            <a:off x="4506913" y="2057400"/>
            <a:ext cx="185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AA0000"/>
                </a:solidFill>
                <a:latin typeface="Symbol" pitchFamily="-111" charset="2"/>
              </a:rPr>
              <a:t>D</a:t>
            </a:r>
            <a:endParaRPr lang="en-US"/>
          </a:p>
        </p:txBody>
      </p:sp>
      <p:sp>
        <p:nvSpPr>
          <p:cNvPr id="21521" name="Rectangle 36"/>
          <p:cNvSpPr>
            <a:spLocks noChangeArrowheads="1"/>
          </p:cNvSpPr>
          <p:nvPr/>
        </p:nvSpPr>
        <p:spPr bwMode="auto">
          <a:xfrm>
            <a:off x="4697413" y="20701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AA0000"/>
                </a:solidFill>
              </a:rPr>
              <a:t>L</a:t>
            </a:r>
            <a:endParaRPr lang="en-US" i="1"/>
          </a:p>
        </p:txBody>
      </p:sp>
      <p:sp>
        <p:nvSpPr>
          <p:cNvPr id="21522" name="Rectangle 38"/>
          <p:cNvSpPr>
            <a:spLocks noChangeArrowheads="1"/>
          </p:cNvSpPr>
          <p:nvPr/>
        </p:nvSpPr>
        <p:spPr bwMode="auto">
          <a:xfrm>
            <a:off x="4519613" y="24892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33FF"/>
                </a:solidFill>
              </a:rPr>
              <a:t>L</a:t>
            </a:r>
            <a:endParaRPr lang="en-US" i="1"/>
          </a:p>
        </p:txBody>
      </p:sp>
      <p:sp>
        <p:nvSpPr>
          <p:cNvPr id="21523" name="Rectangle 39"/>
          <p:cNvSpPr>
            <a:spLocks noChangeArrowheads="1"/>
          </p:cNvSpPr>
          <p:nvPr/>
        </p:nvSpPr>
        <p:spPr bwMode="auto">
          <a:xfrm>
            <a:off x="4697413" y="25527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FF"/>
                </a:solidFill>
              </a:rPr>
              <a:t>o</a:t>
            </a:r>
            <a:endParaRPr lang="en-US"/>
          </a:p>
        </p:txBody>
      </p:sp>
      <p:sp>
        <p:nvSpPr>
          <p:cNvPr id="21524" name="Line 41"/>
          <p:cNvSpPr>
            <a:spLocks noChangeShapeType="1"/>
          </p:cNvSpPr>
          <p:nvPr/>
        </p:nvSpPr>
        <p:spPr bwMode="auto">
          <a:xfrm>
            <a:off x="4468813" y="2489200"/>
            <a:ext cx="431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25" name="Group 44"/>
          <p:cNvGrpSpPr>
            <a:grpSpLocks/>
          </p:cNvGrpSpPr>
          <p:nvPr/>
        </p:nvGrpSpPr>
        <p:grpSpPr bwMode="auto">
          <a:xfrm>
            <a:off x="5570538" y="1724025"/>
            <a:ext cx="292100" cy="558800"/>
            <a:chOff x="3472" y="1144"/>
            <a:chExt cx="184" cy="352"/>
          </a:xfrm>
        </p:grpSpPr>
        <p:sp>
          <p:nvSpPr>
            <p:cNvPr id="21567" name="Freeform 42"/>
            <p:cNvSpPr>
              <a:spLocks/>
            </p:cNvSpPr>
            <p:nvPr/>
          </p:nvSpPr>
          <p:spPr bwMode="auto">
            <a:xfrm>
              <a:off x="3472" y="1384"/>
              <a:ext cx="104" cy="112"/>
            </a:xfrm>
            <a:custGeom>
              <a:avLst/>
              <a:gdLst>
                <a:gd name="T0" fmla="*/ 8 w 104"/>
                <a:gd name="T1" fmla="*/ 112 h 112"/>
                <a:gd name="T2" fmla="*/ 0 w 104"/>
                <a:gd name="T3" fmla="*/ 0 h 112"/>
                <a:gd name="T4" fmla="*/ 40 w 104"/>
                <a:gd name="T5" fmla="*/ 56 h 112"/>
                <a:gd name="T6" fmla="*/ 104 w 104"/>
                <a:gd name="T7" fmla="*/ 48 h 112"/>
                <a:gd name="T8" fmla="*/ 8 w 104"/>
                <a:gd name="T9" fmla="*/ 112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12"/>
                <a:gd name="T17" fmla="*/ 104 w 104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12">
                  <a:moveTo>
                    <a:pt x="8" y="112"/>
                  </a:moveTo>
                  <a:lnTo>
                    <a:pt x="0" y="0"/>
                  </a:lnTo>
                  <a:lnTo>
                    <a:pt x="40" y="56"/>
                  </a:lnTo>
                  <a:lnTo>
                    <a:pt x="104" y="4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Line 43"/>
            <p:cNvSpPr>
              <a:spLocks noChangeShapeType="1"/>
            </p:cNvSpPr>
            <p:nvPr/>
          </p:nvSpPr>
          <p:spPr bwMode="auto">
            <a:xfrm flipV="1">
              <a:off x="3512" y="1144"/>
              <a:ext cx="144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45"/>
          <p:cNvSpPr>
            <a:spLocks noChangeArrowheads="1"/>
          </p:cNvSpPr>
          <p:nvPr/>
        </p:nvSpPr>
        <p:spPr bwMode="auto">
          <a:xfrm>
            <a:off x="4481513" y="1403350"/>
            <a:ext cx="3321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coeff. thermal expansion</a:t>
            </a:r>
            <a:endParaRPr lang="en-US"/>
          </a:p>
        </p:txBody>
      </p:sp>
      <p:sp>
        <p:nvSpPr>
          <p:cNvPr id="21527" name="Rectangle 46"/>
          <p:cNvSpPr>
            <a:spLocks noChangeArrowheads="1"/>
          </p:cNvSpPr>
          <p:nvPr/>
        </p:nvSpPr>
        <p:spPr bwMode="auto">
          <a:xfrm>
            <a:off x="8115300" y="14605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 Rounded MT Bold" pitchFamily="-111" charset="0"/>
              </a:rPr>
              <a:t> </a:t>
            </a:r>
            <a:endParaRPr lang="en-US"/>
          </a:p>
        </p:txBody>
      </p:sp>
      <p:grpSp>
        <p:nvGrpSpPr>
          <p:cNvPr id="21528" name="Group 82"/>
          <p:cNvGrpSpPr>
            <a:grpSpLocks/>
          </p:cNvGrpSpPr>
          <p:nvPr/>
        </p:nvGrpSpPr>
        <p:grpSpPr bwMode="auto">
          <a:xfrm>
            <a:off x="1079500" y="1414463"/>
            <a:ext cx="2209800" cy="1671637"/>
            <a:chOff x="680" y="891"/>
            <a:chExt cx="1392" cy="1053"/>
          </a:xfrm>
        </p:grpSpPr>
        <p:sp>
          <p:nvSpPr>
            <p:cNvPr id="21544" name="Rectangle 49"/>
            <p:cNvSpPr>
              <a:spLocks noChangeArrowheads="1"/>
            </p:cNvSpPr>
            <p:nvPr/>
          </p:nvSpPr>
          <p:spPr bwMode="auto">
            <a:xfrm>
              <a:off x="772" y="1196"/>
              <a:ext cx="1032" cy="216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Rectangle 50"/>
            <p:cNvSpPr>
              <a:spLocks noChangeArrowheads="1"/>
            </p:cNvSpPr>
            <p:nvPr/>
          </p:nvSpPr>
          <p:spPr bwMode="auto">
            <a:xfrm>
              <a:off x="772" y="1620"/>
              <a:ext cx="1296" cy="232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51"/>
            <p:cNvSpPr>
              <a:spLocks noChangeShapeType="1"/>
            </p:cNvSpPr>
            <p:nvPr/>
          </p:nvSpPr>
          <p:spPr bwMode="auto">
            <a:xfrm flipV="1">
              <a:off x="1800" y="1000"/>
              <a:ext cx="1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52"/>
            <p:cNvSpPr>
              <a:spLocks noChangeArrowheads="1"/>
            </p:cNvSpPr>
            <p:nvPr/>
          </p:nvSpPr>
          <p:spPr bwMode="auto">
            <a:xfrm>
              <a:off x="1844" y="1300"/>
              <a:ext cx="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  <a:latin typeface="Symbol" pitchFamily="-111" charset="2"/>
                </a:rPr>
                <a:t>D</a:t>
              </a:r>
              <a:endParaRPr lang="en-US" sz="2000"/>
            </a:p>
          </p:txBody>
        </p:sp>
        <p:sp>
          <p:nvSpPr>
            <p:cNvPr id="21548" name="Rectangle 53"/>
            <p:cNvSpPr>
              <a:spLocks noChangeArrowheads="1"/>
            </p:cNvSpPr>
            <p:nvPr/>
          </p:nvSpPr>
          <p:spPr bwMode="auto">
            <a:xfrm>
              <a:off x="1946" y="1308"/>
              <a:ext cx="12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A0000"/>
                  </a:solidFill>
                </a:rPr>
                <a:t>L</a:t>
              </a:r>
              <a:endParaRPr lang="en-US" sz="2000" i="1"/>
            </a:p>
          </p:txBody>
        </p:sp>
        <p:grpSp>
          <p:nvGrpSpPr>
            <p:cNvPr id="21549" name="Group 76"/>
            <p:cNvGrpSpPr>
              <a:grpSpLocks/>
            </p:cNvGrpSpPr>
            <p:nvPr/>
          </p:nvGrpSpPr>
          <p:grpSpPr bwMode="auto">
            <a:xfrm>
              <a:off x="944" y="891"/>
              <a:ext cx="640" cy="223"/>
              <a:chOff x="944" y="891"/>
              <a:chExt cx="640" cy="223"/>
            </a:xfrm>
          </p:grpSpPr>
          <p:sp>
            <p:nvSpPr>
              <p:cNvPr id="21563" name="Rectangle 55"/>
              <p:cNvSpPr>
                <a:spLocks noChangeArrowheads="1"/>
              </p:cNvSpPr>
              <p:nvPr/>
            </p:nvSpPr>
            <p:spPr bwMode="auto">
              <a:xfrm>
                <a:off x="944" y="909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length, </a:t>
                </a:r>
                <a:endParaRPr lang="en-US"/>
              </a:p>
            </p:txBody>
          </p:sp>
          <p:grpSp>
            <p:nvGrpSpPr>
              <p:cNvPr id="21564" name="Group 75"/>
              <p:cNvGrpSpPr>
                <a:grpSpLocks/>
              </p:cNvGrpSpPr>
              <p:nvPr/>
            </p:nvGrpSpPr>
            <p:grpSpPr bwMode="auto">
              <a:xfrm>
                <a:off x="1410" y="891"/>
                <a:ext cx="174" cy="223"/>
                <a:chOff x="1410" y="891"/>
                <a:chExt cx="174" cy="223"/>
              </a:xfrm>
            </p:grpSpPr>
            <p:sp>
              <p:nvSpPr>
                <p:cNvPr id="21565" name="Rectangle 56"/>
                <p:cNvSpPr>
                  <a:spLocks noChangeArrowheads="1"/>
                </p:cNvSpPr>
                <p:nvPr/>
              </p:nvSpPr>
              <p:spPr bwMode="auto">
                <a:xfrm>
                  <a:off x="1410" y="891"/>
                  <a:ext cx="126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i="1">
                      <a:solidFill>
                        <a:srgbClr val="0033FF"/>
                      </a:solidFill>
                    </a:rPr>
                    <a:t>L</a:t>
                  </a:r>
                  <a:endParaRPr lang="en-US" sz="2000" i="1"/>
                </a:p>
              </p:txBody>
            </p:sp>
            <p:sp>
              <p:nvSpPr>
                <p:cNvPr id="21566" name="Rectangle 57"/>
                <p:cNvSpPr>
                  <a:spLocks noChangeArrowheads="1"/>
                </p:cNvSpPr>
                <p:nvPr/>
              </p:nvSpPr>
              <p:spPr bwMode="auto">
                <a:xfrm>
                  <a:off x="1504" y="941"/>
                  <a:ext cx="8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800">
                      <a:solidFill>
                        <a:srgbClr val="0033FF"/>
                      </a:solidFill>
                    </a:rPr>
                    <a:t>o</a:t>
                  </a:r>
                  <a:endParaRPr lang="en-US"/>
                </a:p>
              </p:txBody>
            </p:sp>
          </p:grpSp>
        </p:grpSp>
        <p:sp>
          <p:nvSpPr>
            <p:cNvPr id="21550" name="Line 59"/>
            <p:cNvSpPr>
              <a:spLocks noChangeShapeType="1"/>
            </p:cNvSpPr>
            <p:nvPr/>
          </p:nvSpPr>
          <p:spPr bwMode="auto">
            <a:xfrm flipV="1">
              <a:off x="1800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60"/>
            <p:cNvSpPr>
              <a:spLocks noChangeShapeType="1"/>
            </p:cNvSpPr>
            <p:nvPr/>
          </p:nvSpPr>
          <p:spPr bwMode="auto">
            <a:xfrm flipV="1">
              <a:off x="2064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52" name="Group 77"/>
            <p:cNvGrpSpPr>
              <a:grpSpLocks/>
            </p:cNvGrpSpPr>
            <p:nvPr/>
          </p:nvGrpSpPr>
          <p:grpSpPr bwMode="auto">
            <a:xfrm>
              <a:off x="1800" y="1492"/>
              <a:ext cx="264" cy="112"/>
              <a:chOff x="1800" y="1492"/>
              <a:chExt cx="264" cy="112"/>
            </a:xfrm>
          </p:grpSpPr>
          <p:sp>
            <p:nvSpPr>
              <p:cNvPr id="21561" name="Freeform 61"/>
              <p:cNvSpPr>
                <a:spLocks/>
              </p:cNvSpPr>
              <p:nvPr/>
            </p:nvSpPr>
            <p:spPr bwMode="auto">
              <a:xfrm>
                <a:off x="1976" y="1492"/>
                <a:ext cx="88" cy="112"/>
              </a:xfrm>
              <a:custGeom>
                <a:avLst/>
                <a:gdLst>
                  <a:gd name="T0" fmla="*/ 88 w 88"/>
                  <a:gd name="T1" fmla="*/ 56 h 112"/>
                  <a:gd name="T2" fmla="*/ 0 w 88"/>
                  <a:gd name="T3" fmla="*/ 112 h 112"/>
                  <a:gd name="T4" fmla="*/ 32 w 88"/>
                  <a:gd name="T5" fmla="*/ 56 h 112"/>
                  <a:gd name="T6" fmla="*/ 0 w 88"/>
                  <a:gd name="T7" fmla="*/ 0 h 112"/>
                  <a:gd name="T8" fmla="*/ 88 w 88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112"/>
                  <a:gd name="T17" fmla="*/ 88 w 88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112">
                    <a:moveTo>
                      <a:pt x="88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DD0000"/>
              </a:solidFill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63"/>
              <p:cNvSpPr>
                <a:spLocks noChangeShapeType="1"/>
              </p:cNvSpPr>
              <p:nvPr/>
            </p:nvSpPr>
            <p:spPr bwMode="auto">
              <a:xfrm>
                <a:off x="1800" y="1548"/>
                <a:ext cx="208" cy="1"/>
              </a:xfrm>
              <a:prstGeom prst="line">
                <a:avLst/>
              </a:prstGeom>
              <a:noFill/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53" name="Rectangle 65"/>
            <p:cNvSpPr>
              <a:spLocks noChangeArrowheads="1"/>
            </p:cNvSpPr>
            <p:nvPr/>
          </p:nvSpPr>
          <p:spPr bwMode="auto">
            <a:xfrm>
              <a:off x="680" y="920"/>
              <a:ext cx="96" cy="1024"/>
            </a:xfrm>
            <a:prstGeom prst="rect">
              <a:avLst/>
            </a:prstGeom>
            <a:blipFill dpi="0" rotWithShape="0">
              <a:blip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Rectangle 69"/>
            <p:cNvSpPr>
              <a:spLocks noChangeArrowheads="1"/>
            </p:cNvSpPr>
            <p:nvPr/>
          </p:nvSpPr>
          <p:spPr bwMode="auto">
            <a:xfrm>
              <a:off x="820" y="1200"/>
              <a:ext cx="8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unheated, </a:t>
              </a:r>
              <a:r>
                <a:rPr lang="en-US" sz="2000" i="1">
                  <a:solidFill>
                    <a:srgbClr val="0033FF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5" name="Rectangle 70"/>
            <p:cNvSpPr>
              <a:spLocks noChangeArrowheads="1"/>
            </p:cNvSpPr>
            <p:nvPr/>
          </p:nvSpPr>
          <p:spPr bwMode="auto">
            <a:xfrm>
              <a:off x="1668" y="1232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1</a:t>
              </a:r>
              <a:endParaRPr lang="en-US"/>
            </a:p>
          </p:txBody>
        </p:sp>
        <p:sp>
          <p:nvSpPr>
            <p:cNvPr id="21556" name="Rectangle 72"/>
            <p:cNvSpPr>
              <a:spLocks noChangeArrowheads="1"/>
            </p:cNvSpPr>
            <p:nvPr/>
          </p:nvSpPr>
          <p:spPr bwMode="auto">
            <a:xfrm>
              <a:off x="1056" y="1632"/>
              <a:ext cx="6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heated, </a:t>
              </a:r>
              <a:r>
                <a:rPr lang="en-US" sz="2000" i="1">
                  <a:solidFill>
                    <a:srgbClr val="AA0000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7" name="Rectangle 73"/>
            <p:cNvSpPr>
              <a:spLocks noChangeArrowheads="1"/>
            </p:cNvSpPr>
            <p:nvPr/>
          </p:nvSpPr>
          <p:spPr bwMode="auto">
            <a:xfrm>
              <a:off x="1736" y="166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21558" name="Group 81"/>
            <p:cNvGrpSpPr>
              <a:grpSpLocks/>
            </p:cNvGrpSpPr>
            <p:nvPr/>
          </p:nvGrpSpPr>
          <p:grpSpPr bwMode="auto">
            <a:xfrm>
              <a:off x="773" y="1048"/>
              <a:ext cx="1027" cy="112"/>
              <a:chOff x="773" y="1048"/>
              <a:chExt cx="1027" cy="112"/>
            </a:xfrm>
          </p:grpSpPr>
          <p:sp>
            <p:nvSpPr>
              <p:cNvPr id="21559" name="Freeform 66"/>
              <p:cNvSpPr>
                <a:spLocks/>
              </p:cNvSpPr>
              <p:nvPr/>
            </p:nvSpPr>
            <p:spPr bwMode="auto">
              <a:xfrm>
                <a:off x="1704" y="1048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33FF"/>
              </a:solidFill>
              <a:ln w="1270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80"/>
              <p:cNvSpPr>
                <a:spLocks noChangeShapeType="1"/>
              </p:cNvSpPr>
              <p:nvPr/>
            </p:nvSpPr>
            <p:spPr bwMode="auto">
              <a:xfrm>
                <a:off x="773" y="1104"/>
                <a:ext cx="962" cy="0"/>
              </a:xfrm>
              <a:prstGeom prst="line">
                <a:avLst/>
              </a:prstGeom>
              <a:noFill/>
              <a:ln w="1905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29" name="Group 87"/>
          <p:cNvGrpSpPr>
            <a:grpSpLocks/>
          </p:cNvGrpSpPr>
          <p:nvPr/>
        </p:nvGrpSpPr>
        <p:grpSpPr bwMode="auto">
          <a:xfrm>
            <a:off x="358775" y="3881438"/>
            <a:ext cx="3778250" cy="2484437"/>
            <a:chOff x="226" y="2445"/>
            <a:chExt cx="2380" cy="1565"/>
          </a:xfrm>
        </p:grpSpPr>
        <p:pic>
          <p:nvPicPr>
            <p:cNvPr id="215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" y="2445"/>
              <a:ext cx="1857" cy="150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1531" name="Group 11"/>
            <p:cNvGrpSpPr>
              <a:grpSpLocks/>
            </p:cNvGrpSpPr>
            <p:nvPr/>
          </p:nvGrpSpPr>
          <p:grpSpPr bwMode="auto">
            <a:xfrm>
              <a:off x="1132" y="2924"/>
              <a:ext cx="168" cy="344"/>
              <a:chOff x="3520" y="1871"/>
              <a:chExt cx="168" cy="344"/>
            </a:xfrm>
          </p:grpSpPr>
          <p:sp>
            <p:nvSpPr>
              <p:cNvPr id="21541" name="Line 12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1543" name="Rectangle 14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1532" name="Rectangle 15"/>
            <p:cNvSpPr>
              <a:spLocks noChangeArrowheads="1"/>
            </p:cNvSpPr>
            <p:nvPr/>
          </p:nvSpPr>
          <p:spPr bwMode="auto">
            <a:xfrm>
              <a:off x="2542" y="310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1533" name="Rectangle 16"/>
            <p:cNvSpPr>
              <a:spLocks noChangeArrowheads="1"/>
            </p:cNvSpPr>
            <p:nvPr/>
          </p:nvSpPr>
          <p:spPr bwMode="auto">
            <a:xfrm>
              <a:off x="1335" y="3761"/>
              <a:ext cx="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smaller </a:t>
              </a:r>
              <a:r>
                <a:rPr lang="en-US">
                  <a:solidFill>
                    <a:srgbClr val="000000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0000"/>
                  </a:solidFill>
                </a:rPr>
                <a:t>  </a:t>
              </a:r>
              <a:endParaRPr lang="en-US"/>
            </a:p>
          </p:txBody>
        </p:sp>
        <p:sp>
          <p:nvSpPr>
            <p:cNvPr id="21534" name="Rectangle 17"/>
            <p:cNvSpPr>
              <a:spLocks noChangeArrowheads="1"/>
            </p:cNvSpPr>
            <p:nvPr/>
          </p:nvSpPr>
          <p:spPr bwMode="auto">
            <a:xfrm>
              <a:off x="1657" y="3364"/>
              <a:ext cx="7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FF"/>
                  </a:solidFill>
                </a:rPr>
                <a:t>larger </a:t>
              </a:r>
              <a:r>
                <a:rPr lang="en-US">
                  <a:solidFill>
                    <a:srgbClr val="0033FF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33FF"/>
                  </a:solidFill>
                </a:rPr>
                <a:t>  </a:t>
              </a:r>
              <a:endParaRPr lang="en-US"/>
            </a:p>
          </p:txBody>
        </p:sp>
        <p:sp>
          <p:nvSpPr>
            <p:cNvPr id="21535" name="Rectangle 18"/>
            <p:cNvSpPr>
              <a:spLocks noChangeArrowheads="1"/>
            </p:cNvSpPr>
            <p:nvPr/>
          </p:nvSpPr>
          <p:spPr bwMode="auto">
            <a:xfrm>
              <a:off x="226" y="2446"/>
              <a:ext cx="6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1536" name="Rectangle 19"/>
            <p:cNvSpPr>
              <a:spLocks noChangeArrowheads="1"/>
            </p:cNvSpPr>
            <p:nvPr/>
          </p:nvSpPr>
          <p:spPr bwMode="auto">
            <a:xfrm>
              <a:off x="1168" y="2802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  <p:sp>
          <p:nvSpPr>
            <p:cNvPr id="21537" name="Line 83"/>
            <p:cNvSpPr>
              <a:spLocks noChangeShapeType="1"/>
            </p:cNvSpPr>
            <p:nvPr/>
          </p:nvSpPr>
          <p:spPr bwMode="auto">
            <a:xfrm>
              <a:off x="874" y="3606"/>
              <a:ext cx="339" cy="0"/>
            </a:xfrm>
            <a:prstGeom prst="line">
              <a:avLst/>
            </a:prstGeom>
            <a:noFill/>
            <a:ln w="19050">
              <a:solidFill>
                <a:srgbClr val="00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Text Box 84"/>
            <p:cNvSpPr txBox="1">
              <a:spLocks noChangeArrowheads="1"/>
            </p:cNvSpPr>
            <p:nvPr/>
          </p:nvSpPr>
          <p:spPr bwMode="auto">
            <a:xfrm>
              <a:off x="607" y="3454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0033FF"/>
                  </a:solidFill>
                </a:rPr>
                <a:t>E</a:t>
              </a:r>
              <a:r>
                <a:rPr lang="en-US" sz="2000" i="1" baseline="-25000">
                  <a:solidFill>
                    <a:srgbClr val="0033FF"/>
                  </a:solidFill>
                </a:rPr>
                <a:t>o</a:t>
              </a:r>
              <a:endParaRPr lang="en-US" sz="2000" i="1">
                <a:solidFill>
                  <a:srgbClr val="0033FF"/>
                </a:solidFill>
              </a:endParaRPr>
            </a:p>
          </p:txBody>
        </p:sp>
        <p:sp>
          <p:nvSpPr>
            <p:cNvPr id="21539" name="Line 85"/>
            <p:cNvSpPr>
              <a:spLocks noChangeShapeType="1"/>
            </p:cNvSpPr>
            <p:nvPr/>
          </p:nvSpPr>
          <p:spPr bwMode="auto">
            <a:xfrm>
              <a:off x="875" y="3912"/>
              <a:ext cx="3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Text Box 86"/>
            <p:cNvSpPr txBox="1">
              <a:spLocks noChangeArrowheads="1"/>
            </p:cNvSpPr>
            <p:nvPr/>
          </p:nvSpPr>
          <p:spPr bwMode="auto">
            <a:xfrm>
              <a:off x="608" y="3760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/>
                <a:t>E</a:t>
              </a:r>
              <a:r>
                <a:rPr lang="en-US" sz="2000" i="1" baseline="-25000"/>
                <a:t>o</a:t>
              </a:r>
              <a:endParaRPr lang="en-US" sz="2000" i="1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136334-FB38-4792-AAAF-22D3A61A770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28700" y="990600"/>
            <a:ext cx="1287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Ceramics</a:t>
            </a: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28700" y="1454150"/>
            <a:ext cx="300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(Ionic &amp; covalent bonding):</a:t>
            </a:r>
            <a:endParaRPr lang="en-US" sz="2000">
              <a:latin typeface="Times" pitchFamily="-111" charset="0"/>
            </a:endParaRPr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4540250" y="990600"/>
            <a:ext cx="25590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Large bond energy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T</a:t>
            </a:r>
            <a:r>
              <a:rPr lang="en-US" sz="2000" i="1" baseline="-25000">
                <a:solidFill>
                  <a:srgbClr val="003399"/>
                </a:solidFill>
              </a:rPr>
              <a:t>m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E</a:t>
            </a:r>
          </a:p>
          <a:p>
            <a:r>
              <a:rPr lang="en-US" sz="2000">
                <a:solidFill>
                  <a:srgbClr val="003399"/>
                </a:solidFill>
              </a:rPr>
              <a:t>	small </a:t>
            </a:r>
            <a:r>
              <a:rPr lang="en-US" sz="2000">
                <a:solidFill>
                  <a:srgbClr val="003399"/>
                </a:solidFill>
                <a:latin typeface="Symbol" pitchFamily="-111" charset="2"/>
              </a:rPr>
              <a:t>a</a:t>
            </a:r>
            <a:endParaRPr lang="en-US" sz="2000">
              <a:latin typeface="Times" pitchFamily="-111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028700" y="2514600"/>
            <a:ext cx="6288088" cy="1279525"/>
            <a:chOff x="1028700" y="2514600"/>
            <a:chExt cx="6288088" cy="1279525"/>
          </a:xfrm>
        </p:grpSpPr>
        <p:sp>
          <p:nvSpPr>
            <p:cNvPr id="22568" name="Rectangle 5"/>
            <p:cNvSpPr>
              <a:spLocks noChangeArrowheads="1"/>
            </p:cNvSpPr>
            <p:nvPr/>
          </p:nvSpPr>
          <p:spPr bwMode="auto">
            <a:xfrm>
              <a:off x="1028700" y="2514600"/>
              <a:ext cx="898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Metals</a:t>
              </a:r>
              <a:endParaRPr lang="en-US"/>
            </a:p>
          </p:txBody>
        </p:sp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1028700" y="2946400"/>
              <a:ext cx="2074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(Metallic bonding):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70" name="Rectangle 11"/>
            <p:cNvSpPr>
              <a:spLocks noChangeArrowheads="1"/>
            </p:cNvSpPr>
            <p:nvPr/>
          </p:nvSpPr>
          <p:spPr bwMode="auto">
            <a:xfrm>
              <a:off x="4419600" y="2514600"/>
              <a:ext cx="2897188" cy="127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Variable bond energy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T</a:t>
              </a:r>
              <a:r>
                <a:rPr lang="en-US" sz="2000" i="1" baseline="-25000">
                  <a:solidFill>
                    <a:srgbClr val="DD0000"/>
                  </a:solidFill>
                </a:rPr>
                <a:t>m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>
                  <a:solidFill>
                    <a:srgbClr val="DD00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</p:grpSp>
      <p:sp>
        <p:nvSpPr>
          <p:cNvPr id="2253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846138" y="276225"/>
            <a:ext cx="7772400" cy="533400"/>
          </a:xfrm>
        </p:spPr>
        <p:txBody>
          <a:bodyPr/>
          <a:lstStyle/>
          <a:p>
            <a:r>
              <a:rPr lang="en-US" dirty="0" smtClean="0"/>
              <a:t>Summary:  Primary Bonds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028700" y="4191000"/>
            <a:ext cx="6846888" cy="1784350"/>
            <a:chOff x="1028700" y="4191000"/>
            <a:chExt cx="6846888" cy="1784350"/>
          </a:xfrm>
        </p:grpSpPr>
        <p:sp>
          <p:nvSpPr>
            <p:cNvPr id="22537" name="Rectangle 7"/>
            <p:cNvSpPr>
              <a:spLocks noChangeArrowheads="1"/>
            </p:cNvSpPr>
            <p:nvPr/>
          </p:nvSpPr>
          <p:spPr bwMode="auto">
            <a:xfrm>
              <a:off x="1028700" y="4191000"/>
              <a:ext cx="1270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Polymers</a:t>
              </a:r>
              <a:endParaRPr lang="en-US"/>
            </a:p>
          </p:txBody>
        </p:sp>
        <p:sp>
          <p:nvSpPr>
            <p:cNvPr id="22538" name="Rectangle 8"/>
            <p:cNvSpPr>
              <a:spLocks noChangeArrowheads="1"/>
            </p:cNvSpPr>
            <p:nvPr/>
          </p:nvSpPr>
          <p:spPr bwMode="auto">
            <a:xfrm>
              <a:off x="1028700" y="4597400"/>
              <a:ext cx="27670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(Covalent &amp; Secondary):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39" name="Rectangle 12"/>
            <p:cNvSpPr>
              <a:spLocks noChangeArrowheads="1"/>
            </p:cNvSpPr>
            <p:nvPr/>
          </p:nvSpPr>
          <p:spPr bwMode="auto">
            <a:xfrm>
              <a:off x="4445000" y="4191000"/>
              <a:ext cx="3430588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   Directional Properties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Secondary bonding dominates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T</a:t>
              </a:r>
              <a:r>
                <a:rPr lang="en-US" sz="2000" i="1" baseline="-25000">
                  <a:solidFill>
                    <a:srgbClr val="006600"/>
                  </a:solidFill>
                </a:rPr>
                <a:t>m</a:t>
              </a:r>
              <a:endParaRPr lang="en-US" sz="2000" i="1">
                <a:solidFill>
                  <a:srgbClr val="006600"/>
                </a:solidFill>
              </a:endParaRP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large </a:t>
              </a:r>
              <a:r>
                <a:rPr lang="en-US" sz="2000">
                  <a:solidFill>
                    <a:srgbClr val="0066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  <p:grpSp>
          <p:nvGrpSpPr>
            <p:cNvPr id="22540" name="Group 14"/>
            <p:cNvGrpSpPr>
              <a:grpSpLocks/>
            </p:cNvGrpSpPr>
            <p:nvPr/>
          </p:nvGrpSpPr>
          <p:grpSpPr bwMode="auto">
            <a:xfrm>
              <a:off x="1582738" y="5048250"/>
              <a:ext cx="1662112" cy="927100"/>
              <a:chOff x="997" y="3180"/>
              <a:chExt cx="1047" cy="584"/>
            </a:xfrm>
          </p:grpSpPr>
          <p:sp>
            <p:nvSpPr>
              <p:cNvPr id="22541" name="Freeform 15"/>
              <p:cNvSpPr>
                <a:spLocks/>
              </p:cNvSpPr>
              <p:nvPr/>
            </p:nvSpPr>
            <p:spPr bwMode="auto">
              <a:xfrm>
                <a:off x="1032" y="3236"/>
                <a:ext cx="896" cy="480"/>
              </a:xfrm>
              <a:custGeom>
                <a:avLst/>
                <a:gdLst>
                  <a:gd name="T0" fmla="*/ 0 w 896"/>
                  <a:gd name="T1" fmla="*/ 216 h 480"/>
                  <a:gd name="T2" fmla="*/ 224 w 896"/>
                  <a:gd name="T3" fmla="*/ 224 h 480"/>
                  <a:gd name="T4" fmla="*/ 472 w 896"/>
                  <a:gd name="T5" fmla="*/ 280 h 480"/>
                  <a:gd name="T6" fmla="*/ 712 w 896"/>
                  <a:gd name="T7" fmla="*/ 376 h 480"/>
                  <a:gd name="T8" fmla="*/ 816 w 896"/>
                  <a:gd name="T9" fmla="*/ 480 h 480"/>
                  <a:gd name="T10" fmla="*/ 896 w 896"/>
                  <a:gd name="T11" fmla="*/ 72 h 480"/>
                  <a:gd name="T12" fmla="*/ 712 w 896"/>
                  <a:gd name="T13" fmla="*/ 88 h 480"/>
                  <a:gd name="T14" fmla="*/ 552 w 896"/>
                  <a:gd name="T15" fmla="*/ 64 h 480"/>
                  <a:gd name="T16" fmla="*/ 400 w 896"/>
                  <a:gd name="T17" fmla="*/ 24 h 480"/>
                  <a:gd name="T18" fmla="*/ 296 w 896"/>
                  <a:gd name="T19" fmla="*/ 16 h 480"/>
                  <a:gd name="T20" fmla="*/ 152 w 896"/>
                  <a:gd name="T21" fmla="*/ 0 h 480"/>
                  <a:gd name="T22" fmla="*/ 56 w 896"/>
                  <a:gd name="T23" fmla="*/ 16 h 480"/>
                  <a:gd name="T24" fmla="*/ 8 w 896"/>
                  <a:gd name="T25" fmla="*/ 40 h 480"/>
                  <a:gd name="T26" fmla="*/ 0 w 896"/>
                  <a:gd name="T27" fmla="*/ 216 h 4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96"/>
                  <a:gd name="T43" fmla="*/ 0 h 480"/>
                  <a:gd name="T44" fmla="*/ 896 w 896"/>
                  <a:gd name="T45" fmla="*/ 480 h 4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96" h="480">
                    <a:moveTo>
                      <a:pt x="0" y="216"/>
                    </a:moveTo>
                    <a:lnTo>
                      <a:pt x="224" y="224"/>
                    </a:lnTo>
                    <a:lnTo>
                      <a:pt x="472" y="280"/>
                    </a:lnTo>
                    <a:lnTo>
                      <a:pt x="712" y="376"/>
                    </a:lnTo>
                    <a:lnTo>
                      <a:pt x="816" y="480"/>
                    </a:lnTo>
                    <a:lnTo>
                      <a:pt x="896" y="72"/>
                    </a:lnTo>
                    <a:lnTo>
                      <a:pt x="712" y="88"/>
                    </a:lnTo>
                    <a:lnTo>
                      <a:pt x="552" y="64"/>
                    </a:lnTo>
                    <a:lnTo>
                      <a:pt x="400" y="24"/>
                    </a:lnTo>
                    <a:lnTo>
                      <a:pt x="296" y="16"/>
                    </a:lnTo>
                    <a:lnTo>
                      <a:pt x="152" y="0"/>
                    </a:lnTo>
                    <a:lnTo>
                      <a:pt x="56" y="16"/>
                    </a:lnTo>
                    <a:lnTo>
                      <a:pt x="8" y="4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6"/>
              <p:cNvSpPr>
                <a:spLocks/>
              </p:cNvSpPr>
              <p:nvPr/>
            </p:nvSpPr>
            <p:spPr bwMode="auto">
              <a:xfrm>
                <a:off x="1016" y="3452"/>
                <a:ext cx="824" cy="264"/>
              </a:xfrm>
              <a:custGeom>
                <a:avLst/>
                <a:gdLst>
                  <a:gd name="T0" fmla="*/ 0 w 824"/>
                  <a:gd name="T1" fmla="*/ 8 h 264"/>
                  <a:gd name="T2" fmla="*/ 80 w 824"/>
                  <a:gd name="T3" fmla="*/ 0 h 264"/>
                  <a:gd name="T4" fmla="*/ 168 w 824"/>
                  <a:gd name="T5" fmla="*/ 8 h 264"/>
                  <a:gd name="T6" fmla="*/ 288 w 824"/>
                  <a:gd name="T7" fmla="*/ 24 h 264"/>
                  <a:gd name="T8" fmla="*/ 424 w 824"/>
                  <a:gd name="T9" fmla="*/ 56 h 264"/>
                  <a:gd name="T10" fmla="*/ 552 w 824"/>
                  <a:gd name="T11" fmla="*/ 96 h 264"/>
                  <a:gd name="T12" fmla="*/ 608 w 824"/>
                  <a:gd name="T13" fmla="*/ 128 h 264"/>
                  <a:gd name="T14" fmla="*/ 688 w 824"/>
                  <a:gd name="T15" fmla="*/ 168 h 264"/>
                  <a:gd name="T16" fmla="*/ 752 w 824"/>
                  <a:gd name="T17" fmla="*/ 208 h 264"/>
                  <a:gd name="T18" fmla="*/ 784 w 824"/>
                  <a:gd name="T19" fmla="*/ 232 h 264"/>
                  <a:gd name="T20" fmla="*/ 824 w 824"/>
                  <a:gd name="T21" fmla="*/ 264 h 2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4"/>
                  <a:gd name="T34" fmla="*/ 0 h 264"/>
                  <a:gd name="T35" fmla="*/ 824 w 824"/>
                  <a:gd name="T36" fmla="*/ 264 h 2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4" h="264">
                    <a:moveTo>
                      <a:pt x="0" y="8"/>
                    </a:moveTo>
                    <a:lnTo>
                      <a:pt x="80" y="0"/>
                    </a:lnTo>
                    <a:lnTo>
                      <a:pt x="168" y="8"/>
                    </a:lnTo>
                    <a:lnTo>
                      <a:pt x="288" y="24"/>
                    </a:lnTo>
                    <a:lnTo>
                      <a:pt x="424" y="56"/>
                    </a:lnTo>
                    <a:lnTo>
                      <a:pt x="552" y="96"/>
                    </a:lnTo>
                    <a:lnTo>
                      <a:pt x="608" y="128"/>
                    </a:lnTo>
                    <a:lnTo>
                      <a:pt x="688" y="168"/>
                    </a:lnTo>
                    <a:lnTo>
                      <a:pt x="752" y="208"/>
                    </a:lnTo>
                    <a:lnTo>
                      <a:pt x="784" y="232"/>
                    </a:lnTo>
                    <a:lnTo>
                      <a:pt x="824" y="2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Freeform 17"/>
              <p:cNvSpPr>
                <a:spLocks/>
              </p:cNvSpPr>
              <p:nvPr/>
            </p:nvSpPr>
            <p:spPr bwMode="auto">
              <a:xfrm>
                <a:off x="1032" y="3468"/>
                <a:ext cx="824" cy="256"/>
              </a:xfrm>
              <a:custGeom>
                <a:avLst/>
                <a:gdLst>
                  <a:gd name="T0" fmla="*/ 0 w 824"/>
                  <a:gd name="T1" fmla="*/ 8 h 256"/>
                  <a:gd name="T2" fmla="*/ 0 w 824"/>
                  <a:gd name="T3" fmla="*/ 8 h 256"/>
                  <a:gd name="T4" fmla="*/ 40 w 824"/>
                  <a:gd name="T5" fmla="*/ 0 h 256"/>
                  <a:gd name="T6" fmla="*/ 112 w 824"/>
                  <a:gd name="T7" fmla="*/ 0 h 256"/>
                  <a:gd name="T8" fmla="*/ 232 w 824"/>
                  <a:gd name="T9" fmla="*/ 8 h 256"/>
                  <a:gd name="T10" fmla="*/ 344 w 824"/>
                  <a:gd name="T11" fmla="*/ 32 h 256"/>
                  <a:gd name="T12" fmla="*/ 496 w 824"/>
                  <a:gd name="T13" fmla="*/ 72 h 256"/>
                  <a:gd name="T14" fmla="*/ 608 w 824"/>
                  <a:gd name="T15" fmla="*/ 120 h 256"/>
                  <a:gd name="T16" fmla="*/ 720 w 824"/>
                  <a:gd name="T17" fmla="*/ 184 h 256"/>
                  <a:gd name="T18" fmla="*/ 784 w 824"/>
                  <a:gd name="T19" fmla="*/ 232 h 256"/>
                  <a:gd name="T20" fmla="*/ 824 w 824"/>
                  <a:gd name="T21" fmla="*/ 256 h 256"/>
                  <a:gd name="T22" fmla="*/ 824 w 824"/>
                  <a:gd name="T23" fmla="*/ 256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24"/>
                  <a:gd name="T37" fmla="*/ 0 h 256"/>
                  <a:gd name="T38" fmla="*/ 824 w 824"/>
                  <a:gd name="T39" fmla="*/ 256 h 2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24" h="256">
                    <a:moveTo>
                      <a:pt x="0" y="8"/>
                    </a:moveTo>
                    <a:lnTo>
                      <a:pt x="0" y="8"/>
                    </a:lnTo>
                    <a:lnTo>
                      <a:pt x="40" y="0"/>
                    </a:lnTo>
                    <a:lnTo>
                      <a:pt x="112" y="0"/>
                    </a:lnTo>
                    <a:lnTo>
                      <a:pt x="232" y="8"/>
                    </a:lnTo>
                    <a:lnTo>
                      <a:pt x="344" y="32"/>
                    </a:lnTo>
                    <a:lnTo>
                      <a:pt x="496" y="72"/>
                    </a:lnTo>
                    <a:lnTo>
                      <a:pt x="608" y="120"/>
                    </a:lnTo>
                    <a:lnTo>
                      <a:pt x="720" y="184"/>
                    </a:lnTo>
                    <a:lnTo>
                      <a:pt x="784" y="232"/>
                    </a:lnTo>
                    <a:lnTo>
                      <a:pt x="824" y="256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44" name="Group 18"/>
              <p:cNvGrpSpPr>
                <a:grpSpLocks/>
              </p:cNvGrpSpPr>
              <p:nvPr/>
            </p:nvGrpSpPr>
            <p:grpSpPr bwMode="auto">
              <a:xfrm>
                <a:off x="1008" y="3180"/>
                <a:ext cx="936" cy="168"/>
                <a:chOff x="1008" y="3180"/>
                <a:chExt cx="936" cy="168"/>
              </a:xfrm>
            </p:grpSpPr>
            <p:sp>
              <p:nvSpPr>
                <p:cNvPr id="22556" name="Freeform 19"/>
                <p:cNvSpPr>
                  <a:spLocks/>
                </p:cNvSpPr>
                <p:nvPr/>
              </p:nvSpPr>
              <p:spPr bwMode="auto">
                <a:xfrm>
                  <a:off x="1024" y="3220"/>
                  <a:ext cx="920" cy="80"/>
                </a:xfrm>
                <a:custGeom>
                  <a:avLst/>
                  <a:gdLst>
                    <a:gd name="T0" fmla="*/ 0 w 920"/>
                    <a:gd name="T1" fmla="*/ 32 h 80"/>
                    <a:gd name="T2" fmla="*/ 0 w 920"/>
                    <a:gd name="T3" fmla="*/ 32 h 80"/>
                    <a:gd name="T4" fmla="*/ 48 w 920"/>
                    <a:gd name="T5" fmla="*/ 24 h 80"/>
                    <a:gd name="T6" fmla="*/ 128 w 920"/>
                    <a:gd name="T7" fmla="*/ 8 h 80"/>
                    <a:gd name="T8" fmla="*/ 272 w 920"/>
                    <a:gd name="T9" fmla="*/ 0 h 80"/>
                    <a:gd name="T10" fmla="*/ 384 w 920"/>
                    <a:gd name="T11" fmla="*/ 16 h 80"/>
                    <a:gd name="T12" fmla="*/ 544 w 920"/>
                    <a:gd name="T13" fmla="*/ 40 h 80"/>
                    <a:gd name="T14" fmla="*/ 664 w 920"/>
                    <a:gd name="T15" fmla="*/ 72 h 80"/>
                    <a:gd name="T16" fmla="*/ 792 w 920"/>
                    <a:gd name="T17" fmla="*/ 80 h 80"/>
                    <a:gd name="T18" fmla="*/ 872 w 920"/>
                    <a:gd name="T19" fmla="*/ 64 h 80"/>
                    <a:gd name="T20" fmla="*/ 920 w 920"/>
                    <a:gd name="T21" fmla="*/ 64 h 80"/>
                    <a:gd name="T22" fmla="*/ 920 w 920"/>
                    <a:gd name="T23" fmla="*/ 64 h 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20"/>
                    <a:gd name="T37" fmla="*/ 0 h 80"/>
                    <a:gd name="T38" fmla="*/ 920 w 920"/>
                    <a:gd name="T39" fmla="*/ 80 h 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20" h="80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48" y="24"/>
                      </a:lnTo>
                      <a:lnTo>
                        <a:pt x="128" y="8"/>
                      </a:lnTo>
                      <a:lnTo>
                        <a:pt x="272" y="0"/>
                      </a:lnTo>
                      <a:lnTo>
                        <a:pt x="384" y="16"/>
                      </a:lnTo>
                      <a:lnTo>
                        <a:pt x="544" y="40"/>
                      </a:lnTo>
                      <a:lnTo>
                        <a:pt x="664" y="72"/>
                      </a:lnTo>
                      <a:lnTo>
                        <a:pt x="792" y="80"/>
                      </a:lnTo>
                      <a:lnTo>
                        <a:pt x="872" y="64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7" name="Freeform 20"/>
                <p:cNvSpPr>
                  <a:spLocks/>
                </p:cNvSpPr>
                <p:nvPr/>
              </p:nvSpPr>
              <p:spPr bwMode="auto">
                <a:xfrm>
                  <a:off x="1008" y="3204"/>
                  <a:ext cx="920" cy="88"/>
                </a:xfrm>
                <a:custGeom>
                  <a:avLst/>
                  <a:gdLst>
                    <a:gd name="T0" fmla="*/ 0 w 920"/>
                    <a:gd name="T1" fmla="*/ 40 h 88"/>
                    <a:gd name="T2" fmla="*/ 88 w 920"/>
                    <a:gd name="T3" fmla="*/ 16 h 88"/>
                    <a:gd name="T4" fmla="*/ 192 w 920"/>
                    <a:gd name="T5" fmla="*/ 8 h 88"/>
                    <a:gd name="T6" fmla="*/ 264 w 920"/>
                    <a:gd name="T7" fmla="*/ 0 h 88"/>
                    <a:gd name="T8" fmla="*/ 328 w 920"/>
                    <a:gd name="T9" fmla="*/ 8 h 88"/>
                    <a:gd name="T10" fmla="*/ 464 w 920"/>
                    <a:gd name="T11" fmla="*/ 40 h 88"/>
                    <a:gd name="T12" fmla="*/ 544 w 920"/>
                    <a:gd name="T13" fmla="*/ 48 h 88"/>
                    <a:gd name="T14" fmla="*/ 608 w 920"/>
                    <a:gd name="T15" fmla="*/ 64 h 88"/>
                    <a:gd name="T16" fmla="*/ 752 w 920"/>
                    <a:gd name="T17" fmla="*/ 88 h 88"/>
                    <a:gd name="T18" fmla="*/ 832 w 920"/>
                    <a:gd name="T19" fmla="*/ 72 h 88"/>
                    <a:gd name="T20" fmla="*/ 920 w 920"/>
                    <a:gd name="T21" fmla="*/ 64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20"/>
                    <a:gd name="T34" fmla="*/ 0 h 88"/>
                    <a:gd name="T35" fmla="*/ 920 w 920"/>
                    <a:gd name="T36" fmla="*/ 88 h 8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20" h="88">
                      <a:moveTo>
                        <a:pt x="0" y="40"/>
                      </a:moveTo>
                      <a:lnTo>
                        <a:pt x="88" y="16"/>
                      </a:lnTo>
                      <a:lnTo>
                        <a:pt x="192" y="8"/>
                      </a:lnTo>
                      <a:lnTo>
                        <a:pt x="264" y="0"/>
                      </a:lnTo>
                      <a:lnTo>
                        <a:pt x="328" y="8"/>
                      </a:lnTo>
                      <a:lnTo>
                        <a:pt x="464" y="40"/>
                      </a:lnTo>
                      <a:lnTo>
                        <a:pt x="544" y="48"/>
                      </a:lnTo>
                      <a:lnTo>
                        <a:pt x="608" y="64"/>
                      </a:lnTo>
                      <a:lnTo>
                        <a:pt x="752" y="88"/>
                      </a:lnTo>
                      <a:lnTo>
                        <a:pt x="832" y="72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8" name="Rectangle 21"/>
                <p:cNvSpPr>
                  <a:spLocks noChangeArrowheads="1"/>
                </p:cNvSpPr>
                <p:nvPr/>
              </p:nvSpPr>
              <p:spPr bwMode="auto">
                <a:xfrm>
                  <a:off x="1024" y="3196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9" name="Rectangle 22"/>
                <p:cNvSpPr>
                  <a:spLocks noChangeArrowheads="1"/>
                </p:cNvSpPr>
                <p:nvPr/>
              </p:nvSpPr>
              <p:spPr bwMode="auto">
                <a:xfrm>
                  <a:off x="1120" y="3196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0" name="Rectangle 23"/>
                <p:cNvSpPr>
                  <a:spLocks noChangeArrowheads="1"/>
                </p:cNvSpPr>
                <p:nvPr/>
              </p:nvSpPr>
              <p:spPr bwMode="auto">
                <a:xfrm>
                  <a:off x="1864" y="3260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1" name="Rectangle 24"/>
                <p:cNvSpPr>
                  <a:spLocks noChangeArrowheads="1"/>
                </p:cNvSpPr>
                <p:nvPr/>
              </p:nvSpPr>
              <p:spPr bwMode="auto">
                <a:xfrm>
                  <a:off x="1216" y="318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2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4" y="318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3" name="Rectangle 26"/>
                <p:cNvSpPr>
                  <a:spLocks noChangeArrowheads="1"/>
                </p:cNvSpPr>
                <p:nvPr/>
              </p:nvSpPr>
              <p:spPr bwMode="auto">
                <a:xfrm>
                  <a:off x="1400" y="320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496" y="322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5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324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6" name="Rectangle 29"/>
                <p:cNvSpPr>
                  <a:spLocks noChangeArrowheads="1"/>
                </p:cNvSpPr>
                <p:nvPr/>
              </p:nvSpPr>
              <p:spPr bwMode="auto">
                <a:xfrm>
                  <a:off x="1680" y="326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7" name="Rectangle 30"/>
                <p:cNvSpPr>
                  <a:spLocks noChangeArrowheads="1"/>
                </p:cNvSpPr>
                <p:nvPr/>
              </p:nvSpPr>
              <p:spPr bwMode="auto">
                <a:xfrm>
                  <a:off x="1776" y="326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45" name="Rectangle 31"/>
              <p:cNvSpPr>
                <a:spLocks noChangeArrowheads="1"/>
              </p:cNvSpPr>
              <p:nvPr/>
            </p:nvSpPr>
            <p:spPr bwMode="auto">
              <a:xfrm>
                <a:off x="1040" y="342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Rectangle 32"/>
              <p:cNvSpPr>
                <a:spLocks noChangeArrowheads="1"/>
              </p:cNvSpPr>
              <p:nvPr/>
            </p:nvSpPr>
            <p:spPr bwMode="auto">
              <a:xfrm>
                <a:off x="1128" y="34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Rectangle 33"/>
              <p:cNvSpPr>
                <a:spLocks noChangeArrowheads="1"/>
              </p:cNvSpPr>
              <p:nvPr/>
            </p:nvSpPr>
            <p:spPr bwMode="auto">
              <a:xfrm>
                <a:off x="1824" y="3676"/>
                <a:ext cx="48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Rectangle 34"/>
              <p:cNvSpPr>
                <a:spLocks noChangeArrowheads="1"/>
              </p:cNvSpPr>
              <p:nvPr/>
            </p:nvSpPr>
            <p:spPr bwMode="auto">
              <a:xfrm>
                <a:off x="1216" y="3452"/>
                <a:ext cx="48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Rectangle 35"/>
              <p:cNvSpPr>
                <a:spLocks noChangeArrowheads="1"/>
              </p:cNvSpPr>
              <p:nvPr/>
            </p:nvSpPr>
            <p:spPr bwMode="auto">
              <a:xfrm>
                <a:off x="1296" y="3452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Rectangle 36"/>
              <p:cNvSpPr>
                <a:spLocks noChangeArrowheads="1"/>
              </p:cNvSpPr>
              <p:nvPr/>
            </p:nvSpPr>
            <p:spPr bwMode="auto">
              <a:xfrm>
                <a:off x="1384" y="346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Rectangle 37"/>
              <p:cNvSpPr>
                <a:spLocks noChangeArrowheads="1"/>
              </p:cNvSpPr>
              <p:nvPr/>
            </p:nvSpPr>
            <p:spPr bwMode="auto">
              <a:xfrm>
                <a:off x="1472" y="350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Rectangle 38"/>
              <p:cNvSpPr>
                <a:spLocks noChangeArrowheads="1"/>
              </p:cNvSpPr>
              <p:nvPr/>
            </p:nvSpPr>
            <p:spPr bwMode="auto">
              <a:xfrm>
                <a:off x="1560" y="353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Rectangle 39"/>
              <p:cNvSpPr>
                <a:spLocks noChangeArrowheads="1"/>
              </p:cNvSpPr>
              <p:nvPr/>
            </p:nvSpPr>
            <p:spPr bwMode="auto">
              <a:xfrm>
                <a:off x="1648" y="357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Rectangle 40"/>
              <p:cNvSpPr>
                <a:spLocks noChangeArrowheads="1"/>
              </p:cNvSpPr>
              <p:nvPr/>
            </p:nvSpPr>
            <p:spPr bwMode="auto">
              <a:xfrm>
                <a:off x="1736" y="362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Rectangle 41"/>
              <p:cNvSpPr>
                <a:spLocks noChangeArrowheads="1"/>
              </p:cNvSpPr>
              <p:nvPr/>
            </p:nvSpPr>
            <p:spPr bwMode="auto">
              <a:xfrm rot="720000">
                <a:off x="997" y="3354"/>
                <a:ext cx="1047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Arial Rounded MT Bold" pitchFamily="-111" charset="0"/>
                  </a:rPr>
                  <a:t>secondary bonding</a:t>
                </a:r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Rectangle 13"/>
          <p:cNvSpPr txBox="1">
            <a:spLocks noChangeArrowheads="1"/>
          </p:cNvSpPr>
          <p:nvPr/>
        </p:nvSpPr>
        <p:spPr bwMode="auto">
          <a:xfrm>
            <a:off x="215152" y="491378"/>
            <a:ext cx="88212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Water </a:t>
            </a:r>
            <a:br>
              <a:rPr lang="en-US" sz="3600" dirty="0" smtClean="0"/>
            </a:br>
            <a:r>
              <a:rPr lang="en-US" sz="3600" dirty="0" smtClean="0"/>
              <a:t>(Its Volume Expansion Upon Freezing)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132" y="1306048"/>
            <a:ext cx="21907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 descr="http://iws.collin.edu/biopage/faculty/mcculloch/1406/outlines/chapter%203/3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116" y="1374028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28917" y="6303549"/>
            <a:ext cx="5871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https://www.youtube.com/watch?v=4i5r65QGUpw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9999"/>
                </a:solidFill>
                <a:latin typeface="Arial" charset="0"/>
                <a:cs typeface="Arial" charset="0"/>
              </a:rPr>
              <a:t>Unusual Expansion of Water</a:t>
            </a:r>
          </a:p>
        </p:txBody>
      </p:sp>
      <p:pic>
        <p:nvPicPr>
          <p:cNvPr id="33797" name="Picture 5" descr="fig12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38200"/>
            <a:ext cx="3371850" cy="3006725"/>
          </a:xfrm>
          <a:prstGeom prst="rect">
            <a:avLst/>
          </a:prstGeom>
          <a:noFill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Most substances contract upon cooling. But, water expands while cooling from 4 </a:t>
            </a:r>
            <a:r>
              <a:rPr lang="en-US" baseline="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n-US" dirty="0"/>
              <a:t> until it freezes. </a:t>
            </a:r>
          </a:p>
        </p:txBody>
      </p:sp>
      <p:pic>
        <p:nvPicPr>
          <p:cNvPr id="35846" name="Picture 6" descr="graph of volume versus temperature of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3785371" cy="2971800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724400"/>
            <a:ext cx="2247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temperatures of ice and water on a frozen lak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2500" y="4505325"/>
            <a:ext cx="43815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0375" y="3736594"/>
            <a:ext cx="85613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Occurs between metals and non-metals</a:t>
            </a:r>
          </a:p>
          <a:p>
            <a:endParaRPr lang="en-US" dirty="0"/>
          </a:p>
          <a:p>
            <a:r>
              <a:rPr lang="en-US" dirty="0" smtClean="0"/>
              <a:t>Ionic </a:t>
            </a:r>
            <a:r>
              <a:rPr lang="en-US" dirty="0"/>
              <a:t>bonding is </a:t>
            </a:r>
            <a:r>
              <a:rPr lang="en-US" i="1" dirty="0" smtClean="0"/>
              <a:t>non-directional</a:t>
            </a:r>
            <a:r>
              <a:rPr lang="en-US" dirty="0" smtClean="0"/>
              <a:t>—that </a:t>
            </a:r>
            <a:r>
              <a:rPr lang="en-US" dirty="0"/>
              <a:t>is, the magnitude of the bond is </a:t>
            </a:r>
            <a:r>
              <a:rPr lang="en-US" dirty="0" smtClean="0"/>
              <a:t>equal in </a:t>
            </a:r>
            <a:r>
              <a:rPr lang="en-US" dirty="0"/>
              <a:t>all directions around an ion.</a:t>
            </a:r>
            <a:endParaRPr lang="en-US" dirty="0"/>
          </a:p>
        </p:txBody>
      </p:sp>
      <p:sp>
        <p:nvSpPr>
          <p:cNvPr id="47" name="AutoShape 82" descr="Spherical structure of Na atom transferring valence electron to Cl atom, leading to formation of Na plus ion and Cl minus ion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6643" name="Picture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40" y="963248"/>
            <a:ext cx="6601763" cy="2500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le 10"/>
          <p:cNvSpPr txBox="1">
            <a:spLocks noChangeArrowheads="1"/>
          </p:cNvSpPr>
          <p:nvPr/>
        </p:nvSpPr>
        <p:spPr bwMode="auto">
          <a:xfrm>
            <a:off x="460375" y="15292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Ionic Bonding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31530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958850" y="2854325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/>
              <a:t>C:  has 4 valence </a:t>
            </a:r>
            <a:r>
              <a:rPr lang="en-US" sz="2200" i="1" dirty="0"/>
              <a:t>e</a:t>
            </a:r>
            <a:r>
              <a:rPr lang="en-US" sz="2600" i="1" baseline="30000" dirty="0"/>
              <a:t>-</a:t>
            </a:r>
            <a:r>
              <a:rPr lang="en-US" sz="2200" dirty="0"/>
              <a:t>,</a:t>
            </a:r>
          </a:p>
          <a:p>
            <a:r>
              <a:rPr lang="en-US" sz="2200" dirty="0"/>
              <a:t>       needs 4 more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958850" y="3745994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/>
              <a:t>H:  has 1 valence </a:t>
            </a:r>
            <a:r>
              <a:rPr lang="en-US" sz="2200" i="1" dirty="0"/>
              <a:t>e</a:t>
            </a:r>
            <a:r>
              <a:rPr lang="en-US" sz="2600" i="1" baseline="30000" dirty="0"/>
              <a:t>-</a:t>
            </a:r>
            <a:r>
              <a:rPr lang="en-US" sz="2200" dirty="0"/>
              <a:t>,</a:t>
            </a:r>
          </a:p>
          <a:p>
            <a:r>
              <a:rPr lang="en-US" sz="2200" dirty="0"/>
              <a:t>       needs 1 more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958850" y="4622800"/>
            <a:ext cx="274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dirty="0" err="1"/>
              <a:t>Electronegativities</a:t>
            </a:r>
            <a:endParaRPr lang="en-US" sz="2200" dirty="0"/>
          </a:p>
          <a:p>
            <a:r>
              <a:rPr lang="en-US" sz="2200" dirty="0"/>
              <a:t>       are comparable.</a:t>
            </a:r>
          </a:p>
        </p:txBody>
      </p:sp>
      <p:sp>
        <p:nvSpPr>
          <p:cNvPr id="17415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39738" y="105870"/>
            <a:ext cx="8382000" cy="685800"/>
          </a:xfrm>
        </p:spPr>
        <p:txBody>
          <a:bodyPr/>
          <a:lstStyle/>
          <a:p>
            <a:r>
              <a:rPr lang="en-US" dirty="0" smtClean="0"/>
              <a:t>Covalent Bonding</a:t>
            </a:r>
          </a:p>
        </p:txBody>
      </p:sp>
      <p:sp>
        <p:nvSpPr>
          <p:cNvPr id="17416" name="Rectangle 49"/>
          <p:cNvSpPr>
            <a:spLocks noChangeArrowheads="1"/>
          </p:cNvSpPr>
          <p:nvPr/>
        </p:nvSpPr>
        <p:spPr bwMode="auto">
          <a:xfrm>
            <a:off x="542925" y="9763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-111" charset="0"/>
              </a:rPr>
              <a:t>similar </a:t>
            </a:r>
            <a:r>
              <a:rPr lang="en-US" dirty="0">
                <a:solidFill>
                  <a:srgbClr val="3333CC"/>
                </a:solidFill>
                <a:cs typeface="Times New Roman" pitchFamily="-111" charset="0"/>
              </a:rPr>
              <a:t>electronegativity</a:t>
            </a:r>
            <a:r>
              <a:rPr lang="en-US" dirty="0">
                <a:cs typeface="Times New Roman" pitchFamily="-111" charset="0"/>
              </a:rPr>
              <a:t> </a:t>
            </a:r>
            <a:r>
              <a:rPr lang="en-US" dirty="0">
                <a:cs typeface="Times New Roman" pitchFamily="-111" charset="0"/>
                <a:sym typeface="Symbol" pitchFamily="-111" charset="2"/>
              </a:rPr>
              <a:t> </a:t>
            </a:r>
            <a:r>
              <a:rPr lang="en-US" dirty="0">
                <a:cs typeface="Times New Roman" pitchFamily="-111" charset="0"/>
              </a:rPr>
              <a:t>share electrons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-111" charset="0"/>
              </a:rPr>
              <a:t>bonds determined by valence – </a:t>
            </a:r>
            <a:r>
              <a:rPr lang="en-US" i="1" dirty="0">
                <a:cs typeface="Times New Roman" pitchFamily="-111" charset="0"/>
              </a:rPr>
              <a:t>s</a:t>
            </a:r>
            <a:r>
              <a:rPr lang="en-US" dirty="0">
                <a:cs typeface="Times New Roman" pitchFamily="-111" charset="0"/>
              </a:rPr>
              <a:t> &amp; </a:t>
            </a:r>
            <a:r>
              <a:rPr lang="en-US" i="1" dirty="0">
                <a:cs typeface="Times New Roman" pitchFamily="-111" charset="0"/>
              </a:rPr>
              <a:t>p</a:t>
            </a:r>
            <a:r>
              <a:rPr lang="en-US" dirty="0">
                <a:cs typeface="Times New Roman" pitchFamily="-111" charset="0"/>
              </a:rPr>
              <a:t> orbitals dominate bonding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cs typeface="Times New Roman" pitchFamily="-111" charset="0"/>
              </a:rPr>
              <a:t>Example: </a:t>
            </a:r>
            <a:r>
              <a:rPr lang="en-US" dirty="0"/>
              <a:t>CH</a:t>
            </a:r>
            <a:r>
              <a:rPr lang="en-US" baseline="-25000" dirty="0"/>
              <a:t>4</a:t>
            </a:r>
          </a:p>
        </p:txBody>
      </p:sp>
      <p:grpSp>
        <p:nvGrpSpPr>
          <p:cNvPr id="17417" name="Group 51"/>
          <p:cNvGrpSpPr>
            <a:grpSpLocks/>
          </p:cNvGrpSpPr>
          <p:nvPr/>
        </p:nvGrpSpPr>
        <p:grpSpPr bwMode="auto">
          <a:xfrm>
            <a:off x="4121150" y="2543175"/>
            <a:ext cx="4422775" cy="2743200"/>
            <a:chOff x="2596" y="1602"/>
            <a:chExt cx="2786" cy="1728"/>
          </a:xfrm>
        </p:grpSpPr>
        <p:sp>
          <p:nvSpPr>
            <p:cNvPr id="17418" name="Rectangle 13"/>
            <p:cNvSpPr>
              <a:spLocks noChangeArrowheads="1"/>
            </p:cNvSpPr>
            <p:nvPr/>
          </p:nvSpPr>
          <p:spPr bwMode="auto">
            <a:xfrm>
              <a:off x="4128" y="1614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DD"/>
                  </a:solidFill>
                </a:rPr>
                <a:t>shared electrons </a:t>
              </a:r>
              <a:endParaRPr lang="en-US" dirty="0"/>
            </a:p>
          </p:txBody>
        </p:sp>
        <p:sp>
          <p:nvSpPr>
            <p:cNvPr id="17419" name="Rectangle 14"/>
            <p:cNvSpPr>
              <a:spLocks noChangeArrowheads="1"/>
            </p:cNvSpPr>
            <p:nvPr/>
          </p:nvSpPr>
          <p:spPr bwMode="auto">
            <a:xfrm>
              <a:off x="4128" y="1798"/>
              <a:ext cx="12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from carbon atom</a:t>
              </a:r>
              <a:endParaRPr lang="en-US"/>
            </a:p>
          </p:txBody>
        </p:sp>
        <p:sp>
          <p:nvSpPr>
            <p:cNvPr id="17420" name="Rectangle 15"/>
            <p:cNvSpPr>
              <a:spLocks noChangeArrowheads="1"/>
            </p:cNvSpPr>
            <p:nvPr/>
          </p:nvSpPr>
          <p:spPr bwMode="auto">
            <a:xfrm>
              <a:off x="4128" y="2766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21" name="Rectangle 16"/>
            <p:cNvSpPr>
              <a:spLocks noChangeArrowheads="1"/>
            </p:cNvSpPr>
            <p:nvPr/>
          </p:nvSpPr>
          <p:spPr bwMode="auto">
            <a:xfrm>
              <a:off x="4128" y="2950"/>
              <a:ext cx="10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from hydrogen </a:t>
              </a:r>
              <a:endParaRPr lang="en-US"/>
            </a:p>
          </p:txBody>
        </p:sp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4128" y="3134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atoms</a:t>
              </a:r>
              <a:endParaRPr lang="en-US"/>
            </a:p>
          </p:txBody>
        </p:sp>
        <p:sp>
          <p:nvSpPr>
            <p:cNvPr id="17423" name="Oval 18"/>
            <p:cNvSpPr>
              <a:spLocks noChangeArrowheads="1"/>
            </p:cNvSpPr>
            <p:nvPr/>
          </p:nvSpPr>
          <p:spPr bwMode="auto">
            <a:xfrm>
              <a:off x="3344" y="2358"/>
              <a:ext cx="232" cy="23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Oval 19"/>
            <p:cNvSpPr>
              <a:spLocks noChangeArrowheads="1"/>
            </p:cNvSpPr>
            <p:nvPr/>
          </p:nvSpPr>
          <p:spPr bwMode="auto">
            <a:xfrm>
              <a:off x="3164" y="2178"/>
              <a:ext cx="584" cy="584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Oval 20"/>
            <p:cNvSpPr>
              <a:spLocks noChangeArrowheads="1"/>
            </p:cNvSpPr>
            <p:nvPr/>
          </p:nvSpPr>
          <p:spPr bwMode="auto">
            <a:xfrm>
              <a:off x="2988" y="2002"/>
              <a:ext cx="936" cy="936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Oval 21"/>
            <p:cNvSpPr>
              <a:spLocks noChangeArrowheads="1"/>
            </p:cNvSpPr>
            <p:nvPr/>
          </p:nvSpPr>
          <p:spPr bwMode="auto">
            <a:xfrm>
              <a:off x="3384" y="1742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Oval 22"/>
            <p:cNvSpPr>
              <a:spLocks noChangeArrowheads="1"/>
            </p:cNvSpPr>
            <p:nvPr/>
          </p:nvSpPr>
          <p:spPr bwMode="auto">
            <a:xfrm>
              <a:off x="3244" y="1602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Oval 23"/>
            <p:cNvSpPr>
              <a:spLocks noChangeArrowheads="1"/>
            </p:cNvSpPr>
            <p:nvPr/>
          </p:nvSpPr>
          <p:spPr bwMode="auto">
            <a:xfrm>
              <a:off x="3384" y="303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Oval 24"/>
            <p:cNvSpPr>
              <a:spLocks noChangeArrowheads="1"/>
            </p:cNvSpPr>
            <p:nvPr/>
          </p:nvSpPr>
          <p:spPr bwMode="auto">
            <a:xfrm>
              <a:off x="3244" y="2898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Oval 25"/>
            <p:cNvSpPr>
              <a:spLocks noChangeArrowheads="1"/>
            </p:cNvSpPr>
            <p:nvPr/>
          </p:nvSpPr>
          <p:spPr bwMode="auto">
            <a:xfrm>
              <a:off x="4032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Oval 26"/>
            <p:cNvSpPr>
              <a:spLocks noChangeArrowheads="1"/>
            </p:cNvSpPr>
            <p:nvPr/>
          </p:nvSpPr>
          <p:spPr bwMode="auto">
            <a:xfrm>
              <a:off x="3892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Oval 27"/>
            <p:cNvSpPr>
              <a:spLocks noChangeArrowheads="1"/>
            </p:cNvSpPr>
            <p:nvPr/>
          </p:nvSpPr>
          <p:spPr bwMode="auto">
            <a:xfrm>
              <a:off x="2736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Oval 28"/>
            <p:cNvSpPr>
              <a:spLocks noChangeArrowheads="1"/>
            </p:cNvSpPr>
            <p:nvPr/>
          </p:nvSpPr>
          <p:spPr bwMode="auto">
            <a:xfrm>
              <a:off x="2596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29"/>
            <p:cNvSpPr>
              <a:spLocks noChangeArrowheads="1"/>
            </p:cNvSpPr>
            <p:nvPr/>
          </p:nvSpPr>
          <p:spPr bwMode="auto">
            <a:xfrm>
              <a:off x="3328" y="2902"/>
              <a:ext cx="48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30"/>
            <p:cNvSpPr>
              <a:spLocks noChangeArrowheads="1"/>
            </p:cNvSpPr>
            <p:nvPr/>
          </p:nvSpPr>
          <p:spPr bwMode="auto">
            <a:xfrm>
              <a:off x="3896" y="255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Oval 31"/>
            <p:cNvSpPr>
              <a:spLocks noChangeArrowheads="1"/>
            </p:cNvSpPr>
            <p:nvPr/>
          </p:nvSpPr>
          <p:spPr bwMode="auto">
            <a:xfrm>
              <a:off x="3536" y="199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Oval 32"/>
            <p:cNvSpPr>
              <a:spLocks noChangeArrowheads="1"/>
            </p:cNvSpPr>
            <p:nvPr/>
          </p:nvSpPr>
          <p:spPr bwMode="auto">
            <a:xfrm>
              <a:off x="2976" y="235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8" name="Group 37"/>
            <p:cNvGrpSpPr>
              <a:grpSpLocks/>
            </p:cNvGrpSpPr>
            <p:nvPr/>
          </p:nvGrpSpPr>
          <p:grpSpPr bwMode="auto">
            <a:xfrm>
              <a:off x="2976" y="1990"/>
              <a:ext cx="968" cy="968"/>
              <a:chOff x="2976" y="1504"/>
              <a:chExt cx="968" cy="968"/>
            </a:xfrm>
          </p:grpSpPr>
          <p:sp>
            <p:nvSpPr>
              <p:cNvPr id="17448" name="Oval 33"/>
              <p:cNvSpPr>
                <a:spLocks noChangeArrowheads="1"/>
              </p:cNvSpPr>
              <p:nvPr/>
            </p:nvSpPr>
            <p:spPr bwMode="auto">
              <a:xfrm>
                <a:off x="3552" y="2416"/>
                <a:ext cx="48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Oval 34"/>
              <p:cNvSpPr>
                <a:spLocks noChangeArrowheads="1"/>
              </p:cNvSpPr>
              <p:nvPr/>
            </p:nvSpPr>
            <p:spPr bwMode="auto">
              <a:xfrm>
                <a:off x="3896" y="1856"/>
                <a:ext cx="48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Oval 35"/>
              <p:cNvSpPr>
                <a:spLocks noChangeArrowheads="1"/>
              </p:cNvSpPr>
              <p:nvPr/>
            </p:nvSpPr>
            <p:spPr bwMode="auto">
              <a:xfrm>
                <a:off x="3344" y="1504"/>
                <a:ext cx="56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Oval 36"/>
              <p:cNvSpPr>
                <a:spLocks noChangeArrowheads="1"/>
              </p:cNvSpPr>
              <p:nvPr/>
            </p:nvSpPr>
            <p:spPr bwMode="auto">
              <a:xfrm>
                <a:off x="2976" y="2064"/>
                <a:ext cx="56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9" name="Rectangle 38"/>
            <p:cNvSpPr>
              <a:spLocks noChangeArrowheads="1"/>
            </p:cNvSpPr>
            <p:nvPr/>
          </p:nvSpPr>
          <p:spPr bwMode="auto">
            <a:xfrm>
              <a:off x="4048" y="237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0" name="Rectangle 39"/>
            <p:cNvSpPr>
              <a:spLocks noChangeArrowheads="1"/>
            </p:cNvSpPr>
            <p:nvPr/>
          </p:nvSpPr>
          <p:spPr bwMode="auto">
            <a:xfrm>
              <a:off x="3400" y="171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1" name="Rectangle 40"/>
            <p:cNvSpPr>
              <a:spLocks noChangeArrowheads="1"/>
            </p:cNvSpPr>
            <p:nvPr/>
          </p:nvSpPr>
          <p:spPr bwMode="auto">
            <a:xfrm>
              <a:off x="2752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2" name="Rectangle 41"/>
            <p:cNvSpPr>
              <a:spLocks noChangeArrowheads="1"/>
            </p:cNvSpPr>
            <p:nvPr/>
          </p:nvSpPr>
          <p:spPr bwMode="auto">
            <a:xfrm>
              <a:off x="3400" y="302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3" name="Rectangle 42"/>
            <p:cNvSpPr>
              <a:spLocks noChangeArrowheads="1"/>
            </p:cNvSpPr>
            <p:nvPr/>
          </p:nvSpPr>
          <p:spPr bwMode="auto">
            <a:xfrm>
              <a:off x="3400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17444" name="Oval 43"/>
            <p:cNvSpPr>
              <a:spLocks noChangeArrowheads="1"/>
            </p:cNvSpPr>
            <p:nvPr/>
          </p:nvSpPr>
          <p:spPr bwMode="auto">
            <a:xfrm>
              <a:off x="4048" y="2846"/>
              <a:ext cx="56" cy="48"/>
            </a:xfrm>
            <a:prstGeom prst="ellipse">
              <a:avLst/>
            </a:pr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44"/>
            <p:cNvSpPr>
              <a:spLocks noChangeArrowheads="1"/>
            </p:cNvSpPr>
            <p:nvPr/>
          </p:nvSpPr>
          <p:spPr bwMode="auto">
            <a:xfrm>
              <a:off x="2640" y="1870"/>
              <a:ext cx="27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CH</a:t>
              </a:r>
              <a:endParaRPr lang="en-US"/>
            </a:p>
          </p:txBody>
        </p:sp>
        <p:sp>
          <p:nvSpPr>
            <p:cNvPr id="17446" name="Rectangle 45"/>
            <p:cNvSpPr>
              <a:spLocks noChangeArrowheads="1"/>
            </p:cNvSpPr>
            <p:nvPr/>
          </p:nvSpPr>
          <p:spPr bwMode="auto">
            <a:xfrm>
              <a:off x="2928" y="1910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7447" name="Oval 50"/>
            <p:cNvSpPr>
              <a:spLocks noChangeArrowheads="1"/>
            </p:cNvSpPr>
            <p:nvPr/>
          </p:nvSpPr>
          <p:spPr bwMode="auto">
            <a:xfrm>
              <a:off x="4047" y="1699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9638" y="5278536"/>
            <a:ext cx="8003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covalent bond is </a:t>
            </a:r>
            <a:r>
              <a:rPr lang="en-US" i="1" dirty="0"/>
              <a:t>directional</a:t>
            </a:r>
            <a:r>
              <a:rPr lang="en-US" dirty="0"/>
              <a:t>—that is, it is between specific atoms and may exist only in the direction between one atom and another that participates in the electron sharing.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8774"/>
            <a:ext cx="8382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Times New Roman" pitchFamily="-111" charset="0"/>
              </a:rPr>
              <a:t>Metallic Bonding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4280" y="3950670"/>
            <a:ext cx="5441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cs typeface="Times New Roman" pitchFamily="-111" charset="0"/>
              </a:rPr>
              <a:t>Metallic Bond:</a:t>
            </a:r>
            <a:r>
              <a:rPr lang="en-US" dirty="0" smtClean="0">
                <a:cs typeface="Times New Roman" pitchFamily="-111" charset="0"/>
              </a:rPr>
              <a:t>  </a:t>
            </a:r>
            <a:br>
              <a:rPr lang="en-US" dirty="0" smtClean="0">
                <a:cs typeface="Times New Roman" pitchFamily="-111" charset="0"/>
              </a:rPr>
            </a:br>
            <a:r>
              <a:rPr lang="en-US" dirty="0" smtClean="0">
                <a:cs typeface="Times New Roman" pitchFamily="-111" charset="0"/>
              </a:rPr>
              <a:t>         -Delocalized as electron cloud</a:t>
            </a:r>
          </a:p>
          <a:p>
            <a:r>
              <a:rPr lang="en-US" dirty="0" smtClean="0">
                <a:cs typeface="Times New Roman" pitchFamily="-111" charset="0"/>
              </a:rPr>
              <a:t>         -Non-directional </a:t>
            </a:r>
            <a:endParaRPr lang="en-US" dirty="0"/>
          </a:p>
        </p:txBody>
      </p:sp>
      <p:pic>
        <p:nvPicPr>
          <p:cNvPr id="63490" name="Picture 2" descr="http://edugen.wileyplus.com/edugen/courses/crs4676/callister9977/callister9977c02/image_t/tw0018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810" y="939263"/>
            <a:ext cx="2362200" cy="27432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93019" y="5559228"/>
            <a:ext cx="7274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Q: Explain why covalently bonded materials are less dense than </a:t>
            </a:r>
            <a:r>
              <a:rPr lang="en-US" dirty="0" err="1" smtClean="0"/>
              <a:t>mettalic</a:t>
            </a:r>
            <a:r>
              <a:rPr lang="en-US" dirty="0" smtClean="0"/>
              <a:t> or ionically bonded ones?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B8FAF-5700-496C-AFA6-3F930DED0FC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Mixed Bonding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169988"/>
            <a:ext cx="7772400" cy="25717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24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Ionic-Covalent Mixed Bonding</a:t>
            </a:r>
            <a:r>
              <a:rPr lang="en-US" sz="2400" u="sng" dirty="0" smtClean="0">
                <a:cs typeface="Times New Roman" pitchFamily="-111" charset="0"/>
              </a:rPr>
              <a:t/>
            </a:r>
            <a:br>
              <a:rPr lang="en-US" sz="2400" u="sng" dirty="0" smtClean="0">
                <a:cs typeface="Times New Roman" pitchFamily="-111" charset="0"/>
              </a:rPr>
            </a:br>
            <a:endParaRPr lang="en-US" sz="2400" u="sng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% ionic character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where </a:t>
            </a:r>
            <a:r>
              <a:rPr lang="en-US" sz="2400" i="1" dirty="0" smtClean="0">
                <a:cs typeface="Times New Roman" pitchFamily="-111" charset="0"/>
              </a:rPr>
              <a:t>X</a:t>
            </a:r>
            <a:r>
              <a:rPr lang="en-US" sz="2400" baseline="-25000" dirty="0" smtClean="0">
                <a:cs typeface="Times New Roman" pitchFamily="-111" charset="0"/>
              </a:rPr>
              <a:t>A</a:t>
            </a:r>
            <a:r>
              <a:rPr lang="en-US" sz="2400" dirty="0" smtClean="0">
                <a:cs typeface="Times New Roman" pitchFamily="-111" charset="0"/>
              </a:rPr>
              <a:t> &amp; </a:t>
            </a:r>
            <a:r>
              <a:rPr lang="en-US" sz="2400" i="1" dirty="0" smtClean="0">
                <a:cs typeface="Times New Roman" pitchFamily="-111" charset="0"/>
              </a:rPr>
              <a:t>X</a:t>
            </a:r>
            <a:r>
              <a:rPr lang="en-US" sz="2400" baseline="-25000" dirty="0" smtClean="0">
                <a:cs typeface="Times New Roman" pitchFamily="-111" charset="0"/>
              </a:rPr>
              <a:t>B</a:t>
            </a:r>
            <a:r>
              <a:rPr lang="en-US" sz="2400" dirty="0" smtClean="0">
                <a:cs typeface="Times New Roman" pitchFamily="-111" charset="0"/>
              </a:rPr>
              <a:t> are Pauling </a:t>
            </a:r>
            <a:r>
              <a:rPr lang="en-US" sz="2400" dirty="0" err="1" smtClean="0">
                <a:cs typeface="Times New Roman" pitchFamily="-111" charset="0"/>
              </a:rPr>
              <a:t>electronegativities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2400" dirty="0" smtClean="0">
              <a:cs typeface="Times New Roman" pitchFamily="-111" charset="0"/>
            </a:endParaRPr>
          </a:p>
        </p:txBody>
      </p:sp>
      <p:sp>
        <p:nvSpPr>
          <p:cNvPr id="1031" name="AutoShape 6"/>
          <p:cNvSpPr>
            <a:spLocks noChangeAspect="1" noChangeArrowheads="1" noTextEdit="1"/>
          </p:cNvSpPr>
          <p:nvPr/>
        </p:nvSpPr>
        <p:spPr bwMode="auto">
          <a:xfrm>
            <a:off x="4424363" y="2338388"/>
            <a:ext cx="307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" name="Group 72"/>
          <p:cNvGrpSpPr>
            <a:grpSpLocks/>
          </p:cNvGrpSpPr>
          <p:nvPr/>
        </p:nvGrpSpPr>
        <p:grpSpPr bwMode="auto">
          <a:xfrm>
            <a:off x="6188075" y="2625725"/>
            <a:ext cx="1247775" cy="365125"/>
            <a:chOff x="3996" y="1682"/>
            <a:chExt cx="786" cy="230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4547" y="1682"/>
              <a:ext cx="2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%)</a:t>
              </a:r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4226" y="1682"/>
              <a:ext cx="32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100</a:t>
              </a:r>
              <a:endParaRPr lang="en-US" dirty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172" y="168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96" y="1682"/>
              <a:ext cx="2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 x </a:t>
              </a:r>
              <a:endParaRPr lang="en-US" dirty="0"/>
            </a:p>
          </p:txBody>
        </p:sp>
      </p:grpSp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4459288" y="2273300"/>
          <a:ext cx="17811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5" imgW="1168400" imgH="736600" progId="Equation.3">
                  <p:embed/>
                </p:oleObj>
              </mc:Choice>
              <mc:Fallback>
                <p:oleObj name="Equation" r:id="rId5" imgW="1168400" imgH="7366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2273300"/>
                        <a:ext cx="178117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601" name="Object 73"/>
          <p:cNvGraphicFramePr>
            <a:graphicFrameLocks noChangeAspect="1"/>
          </p:cNvGraphicFramePr>
          <p:nvPr/>
        </p:nvGraphicFramePr>
        <p:xfrm>
          <a:off x="703263" y="5008563"/>
          <a:ext cx="77597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7" imgW="3924000" imgH="609480" progId="Equation.3">
                  <p:embed/>
                </p:oleObj>
              </mc:Choice>
              <mc:Fallback>
                <p:oleObj name="Equation" r:id="rId7" imgW="3924000" imgH="60948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5008563"/>
                        <a:ext cx="7759700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602" name="Rectangle 74"/>
          <p:cNvSpPr>
            <a:spLocks noChangeArrowheads="1"/>
          </p:cNvSpPr>
          <p:nvPr/>
        </p:nvSpPr>
        <p:spPr bwMode="auto">
          <a:xfrm>
            <a:off x="636588" y="3970338"/>
            <a:ext cx="4267200" cy="7572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Ex:  </a:t>
            </a:r>
            <a:r>
              <a:rPr lang="en-US" dirty="0" err="1"/>
              <a:t>MgO</a:t>
            </a:r>
            <a:r>
              <a:rPr lang="en-US" dirty="0"/>
              <a:t>		</a:t>
            </a:r>
            <a:r>
              <a:rPr lang="en-US" i="1" dirty="0" err="1"/>
              <a:t>X</a:t>
            </a:r>
            <a:r>
              <a:rPr lang="en-US" baseline="-25000" dirty="0" err="1"/>
              <a:t>Mg</a:t>
            </a:r>
            <a:r>
              <a:rPr lang="en-US" dirty="0"/>
              <a:t> = 1.2</a:t>
            </a:r>
            <a:br>
              <a:rPr lang="en-US" dirty="0"/>
            </a:br>
            <a:r>
              <a:rPr lang="en-US" dirty="0"/>
              <a:t>			</a:t>
            </a:r>
            <a:r>
              <a:rPr lang="en-US" i="1" dirty="0"/>
              <a:t>X</a:t>
            </a:r>
            <a:r>
              <a:rPr lang="en-US" baseline="-25000" dirty="0"/>
              <a:t>O</a:t>
            </a:r>
            <a:r>
              <a:rPr lang="en-US" dirty="0"/>
              <a:t>   = 3.5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24" y="0"/>
            <a:ext cx="8382000" cy="685800"/>
          </a:xfrm>
        </p:spPr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Pauling </a:t>
            </a:r>
            <a:r>
              <a:rPr lang="en-US" dirty="0" err="1" smtClean="0">
                <a:cs typeface="Times New Roman" pitchFamily="-111" charset="0"/>
              </a:rPr>
              <a:t>Electronegativities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141" descr="Fig 2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642" y="658489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861798"/>
              </p:ext>
            </p:extLst>
          </p:nvPr>
        </p:nvGraphicFramePr>
        <p:xfrm>
          <a:off x="3228721" y="3725539"/>
          <a:ext cx="17811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Equation" r:id="rId4" imgW="1168400" imgH="736600" progId="Equation.3">
                  <p:embed/>
                </p:oleObj>
              </mc:Choice>
              <mc:Fallback>
                <p:oleObj name="Equation" r:id="rId4" imgW="1168400" imgH="7366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721" y="3725539"/>
                        <a:ext cx="1781175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31774" y="3991187"/>
            <a:ext cx="289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cs typeface="Times New Roman" pitchFamily="-111" charset="0"/>
              </a:rPr>
              <a:t>% ionic character</a:t>
            </a:r>
            <a:r>
              <a:rPr lang="en-US" dirty="0">
                <a:cs typeface="Times New Roman" pitchFamily="-111" charset="0"/>
              </a:rPr>
              <a:t> = </a:t>
            </a:r>
            <a:endParaRPr lang="en-US" dirty="0"/>
          </a:p>
        </p:txBody>
      </p: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5101432" y="3991187"/>
            <a:ext cx="1247775" cy="365125"/>
            <a:chOff x="3996" y="1682"/>
            <a:chExt cx="786" cy="230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547" y="1682"/>
              <a:ext cx="2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%)</a:t>
              </a: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226" y="1682"/>
              <a:ext cx="32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100</a:t>
              </a:r>
              <a:endParaRPr lang="en-US" dirty="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172" y="168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996" y="1682"/>
              <a:ext cx="2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 x 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165" y="5122258"/>
            <a:ext cx="6999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the %IC for TiO</a:t>
            </a:r>
            <a:r>
              <a:rPr lang="en-US" baseline="-25000" dirty="0" smtClean="0"/>
              <a:t>2</a:t>
            </a:r>
            <a:r>
              <a:rPr lang="en-US" dirty="0" smtClean="0"/>
              <a:t> and the C-H bond.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7D10F9-1984-4DDB-BC86-56DB380C0D8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9900" y="990600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Arises from interaction between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9900" y="3657600"/>
            <a:ext cx="547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Permanent </a:t>
            </a:r>
            <a:r>
              <a:rPr lang="en-US">
                <a:solidFill>
                  <a:schemeClr val="accent2"/>
                </a:solidFill>
              </a:rPr>
              <a:t>dipoles</a:t>
            </a:r>
            <a:r>
              <a:rPr lang="en-US"/>
              <a:t>-molecule induced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1371600"/>
            <a:ext cx="300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Fluctuating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765175" y="4241800"/>
            <a:ext cx="179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-general case: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62000" y="50038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liquid HCl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762000" y="5765800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polymer</a:t>
            </a: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4227513" y="3203575"/>
            <a:ext cx="195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2.13,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2" name="Rectangle 16"/>
          <p:cNvSpPr>
            <a:spLocks noChangeArrowheads="1"/>
          </p:cNvSpPr>
          <p:nvPr/>
        </p:nvSpPr>
        <p:spPr bwMode="auto">
          <a:xfrm>
            <a:off x="6751638" y="454818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2.15,</a:t>
            </a:r>
          </a:p>
          <a:p>
            <a:r>
              <a:rPr lang="en-US" sz="1200">
                <a:solidFill>
                  <a:srgbClr val="000000"/>
                </a:solidFill>
              </a:rPr>
              <a:t>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27063" y="360363"/>
            <a:ext cx="7772400" cy="533400"/>
          </a:xfrm>
        </p:spPr>
        <p:txBody>
          <a:bodyPr/>
          <a:lstStyle/>
          <a:p>
            <a:r>
              <a:rPr lang="en-US" smtClean="0"/>
              <a:t>SECONDARY BONDING</a:t>
            </a:r>
          </a:p>
        </p:txBody>
      </p:sp>
      <p:sp>
        <p:nvSpPr>
          <p:cNvPr id="18444" name="AutoShape 18"/>
          <p:cNvSpPr>
            <a:spLocks noChangeAspect="1" noChangeArrowheads="1" noTextEdit="1"/>
          </p:cNvSpPr>
          <p:nvPr/>
        </p:nvSpPr>
        <p:spPr bwMode="auto">
          <a:xfrm>
            <a:off x="1066800" y="1803400"/>
            <a:ext cx="3771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5" name="Group 151"/>
          <p:cNvGrpSpPr>
            <a:grpSpLocks/>
          </p:cNvGrpSpPr>
          <p:nvPr/>
        </p:nvGrpSpPr>
        <p:grpSpPr bwMode="auto">
          <a:xfrm>
            <a:off x="1079500" y="1689100"/>
            <a:ext cx="7391400" cy="1897063"/>
            <a:chOff x="680" y="1064"/>
            <a:chExt cx="4656" cy="1195"/>
          </a:xfrm>
        </p:grpSpPr>
        <p:sp>
          <p:nvSpPr>
            <p:cNvPr id="18515" name="Rectangle 20"/>
            <p:cNvSpPr>
              <a:spLocks noChangeArrowheads="1"/>
            </p:cNvSpPr>
            <p:nvPr/>
          </p:nvSpPr>
          <p:spPr bwMode="auto">
            <a:xfrm>
              <a:off x="1073" y="1144"/>
              <a:ext cx="1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asymmetric electron</a:t>
              </a:r>
              <a:endParaRPr lang="en-US"/>
            </a:p>
          </p:txBody>
        </p:sp>
        <p:sp>
          <p:nvSpPr>
            <p:cNvPr id="18516" name="Rectangle 21"/>
            <p:cNvSpPr>
              <a:spLocks noChangeArrowheads="1"/>
            </p:cNvSpPr>
            <p:nvPr/>
          </p:nvSpPr>
          <p:spPr bwMode="auto">
            <a:xfrm>
              <a:off x="2592" y="1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  <a:latin typeface="Arial Rounded MT Bold" pitchFamily="-111" charset="0"/>
                </a:rPr>
                <a:t> </a:t>
              </a:r>
              <a:endParaRPr lang="en-US"/>
            </a:p>
          </p:txBody>
        </p:sp>
        <p:sp>
          <p:nvSpPr>
            <p:cNvPr id="18517" name="Rectangle 22"/>
            <p:cNvSpPr>
              <a:spLocks noChangeArrowheads="1"/>
            </p:cNvSpPr>
            <p:nvPr/>
          </p:nvSpPr>
          <p:spPr bwMode="auto">
            <a:xfrm>
              <a:off x="1536" y="1328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clouds</a:t>
              </a:r>
              <a:endParaRPr lang="en-US"/>
            </a:p>
          </p:txBody>
        </p:sp>
        <p:grpSp>
          <p:nvGrpSpPr>
            <p:cNvPr id="18518" name="Group 26"/>
            <p:cNvGrpSpPr>
              <a:grpSpLocks/>
            </p:cNvGrpSpPr>
            <p:nvPr/>
          </p:nvGrpSpPr>
          <p:grpSpPr bwMode="auto">
            <a:xfrm>
              <a:off x="1320" y="1360"/>
              <a:ext cx="152" cy="192"/>
              <a:chOff x="1320" y="1360"/>
              <a:chExt cx="152" cy="192"/>
            </a:xfrm>
          </p:grpSpPr>
          <p:sp>
            <p:nvSpPr>
              <p:cNvPr id="18573" name="Freeform 23"/>
              <p:cNvSpPr>
                <a:spLocks/>
              </p:cNvSpPr>
              <p:nvPr/>
            </p:nvSpPr>
            <p:spPr bwMode="auto">
              <a:xfrm>
                <a:off x="1320" y="1472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Freeform 24"/>
              <p:cNvSpPr>
                <a:spLocks/>
              </p:cNvSpPr>
              <p:nvPr/>
            </p:nvSpPr>
            <p:spPr bwMode="auto">
              <a:xfrm>
                <a:off x="1328" y="1480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25"/>
              <p:cNvSpPr>
                <a:spLocks noChangeShapeType="1"/>
              </p:cNvSpPr>
              <p:nvPr/>
            </p:nvSpPr>
            <p:spPr bwMode="auto">
              <a:xfrm flipV="1">
                <a:off x="1360" y="1360"/>
                <a:ext cx="112" cy="128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9" name="Group 30"/>
            <p:cNvGrpSpPr>
              <a:grpSpLocks/>
            </p:cNvGrpSpPr>
            <p:nvPr/>
          </p:nvGrpSpPr>
          <p:grpSpPr bwMode="auto">
            <a:xfrm>
              <a:off x="2112" y="1352"/>
              <a:ext cx="200" cy="208"/>
              <a:chOff x="2112" y="1352"/>
              <a:chExt cx="200" cy="208"/>
            </a:xfrm>
          </p:grpSpPr>
          <p:sp>
            <p:nvSpPr>
              <p:cNvPr id="18570" name="Freeform 27"/>
              <p:cNvSpPr>
                <a:spLocks/>
              </p:cNvSpPr>
              <p:nvPr/>
            </p:nvSpPr>
            <p:spPr bwMode="auto">
              <a:xfrm>
                <a:off x="2208" y="1472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28"/>
              <p:cNvSpPr>
                <a:spLocks/>
              </p:cNvSpPr>
              <p:nvPr/>
            </p:nvSpPr>
            <p:spPr bwMode="auto">
              <a:xfrm>
                <a:off x="2216" y="1480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Line 29"/>
              <p:cNvSpPr>
                <a:spLocks noChangeShapeType="1"/>
              </p:cNvSpPr>
              <p:nvPr/>
            </p:nvSpPr>
            <p:spPr bwMode="auto">
              <a:xfrm>
                <a:off x="2112" y="1352"/>
                <a:ext cx="136" cy="136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0" name="Oval 31"/>
            <p:cNvSpPr>
              <a:spLocks noChangeArrowheads="1"/>
            </p:cNvSpPr>
            <p:nvPr/>
          </p:nvSpPr>
          <p:spPr bwMode="auto">
            <a:xfrm>
              <a:off x="680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Oval 32"/>
            <p:cNvSpPr>
              <a:spLocks noChangeArrowheads="1"/>
            </p:cNvSpPr>
            <p:nvPr/>
          </p:nvSpPr>
          <p:spPr bwMode="auto">
            <a:xfrm>
              <a:off x="836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Rectangle 33"/>
            <p:cNvSpPr>
              <a:spLocks noChangeArrowheads="1"/>
            </p:cNvSpPr>
            <p:nvPr/>
          </p:nvSpPr>
          <p:spPr bwMode="auto">
            <a:xfrm>
              <a:off x="904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3" name="Rectangle 34"/>
            <p:cNvSpPr>
              <a:spLocks noChangeArrowheads="1"/>
            </p:cNvSpPr>
            <p:nvPr/>
          </p:nvSpPr>
          <p:spPr bwMode="auto">
            <a:xfrm>
              <a:off x="1400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18524" name="Freeform 35"/>
            <p:cNvSpPr>
              <a:spLocks/>
            </p:cNvSpPr>
            <p:nvPr/>
          </p:nvSpPr>
          <p:spPr bwMode="auto">
            <a:xfrm>
              <a:off x="1680" y="1712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525" name="Group 88"/>
            <p:cNvGrpSpPr>
              <a:grpSpLocks/>
            </p:cNvGrpSpPr>
            <p:nvPr/>
          </p:nvGrpSpPr>
          <p:grpSpPr bwMode="auto">
            <a:xfrm>
              <a:off x="1606" y="1712"/>
              <a:ext cx="168" cy="128"/>
              <a:chOff x="1624" y="1712"/>
              <a:chExt cx="168" cy="128"/>
            </a:xfrm>
          </p:grpSpPr>
          <p:sp>
            <p:nvSpPr>
              <p:cNvPr id="18568" name="Freeform 36"/>
              <p:cNvSpPr>
                <a:spLocks/>
              </p:cNvSpPr>
              <p:nvPr/>
            </p:nvSpPr>
            <p:spPr bwMode="auto">
              <a:xfrm>
                <a:off x="1688" y="1712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Line 37"/>
              <p:cNvSpPr>
                <a:spLocks noChangeShapeType="1"/>
              </p:cNvSpPr>
              <p:nvPr/>
            </p:nvSpPr>
            <p:spPr bwMode="auto">
              <a:xfrm>
                <a:off x="1624" y="1776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6" name="Oval 38"/>
            <p:cNvSpPr>
              <a:spLocks noChangeArrowheads="1"/>
            </p:cNvSpPr>
            <p:nvPr/>
          </p:nvSpPr>
          <p:spPr bwMode="auto">
            <a:xfrm>
              <a:off x="2104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Oval 39"/>
            <p:cNvSpPr>
              <a:spLocks noChangeArrowheads="1"/>
            </p:cNvSpPr>
            <p:nvPr/>
          </p:nvSpPr>
          <p:spPr bwMode="auto">
            <a:xfrm>
              <a:off x="2260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Rectangle 40"/>
            <p:cNvSpPr>
              <a:spLocks noChangeArrowheads="1"/>
            </p:cNvSpPr>
            <p:nvPr/>
          </p:nvSpPr>
          <p:spPr bwMode="auto">
            <a:xfrm>
              <a:off x="2320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9" name="Rectangle 41"/>
            <p:cNvSpPr>
              <a:spLocks noChangeArrowheads="1"/>
            </p:cNvSpPr>
            <p:nvPr/>
          </p:nvSpPr>
          <p:spPr bwMode="auto">
            <a:xfrm>
              <a:off x="2816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530" name="Group 89"/>
            <p:cNvGrpSpPr>
              <a:grpSpLocks/>
            </p:cNvGrpSpPr>
            <p:nvPr/>
          </p:nvGrpSpPr>
          <p:grpSpPr bwMode="auto">
            <a:xfrm>
              <a:off x="1953" y="1708"/>
              <a:ext cx="152" cy="128"/>
              <a:chOff x="1944" y="1708"/>
              <a:chExt cx="152" cy="128"/>
            </a:xfrm>
          </p:grpSpPr>
          <p:sp>
            <p:nvSpPr>
              <p:cNvPr id="18566" name="Freeform 42"/>
              <p:cNvSpPr>
                <a:spLocks/>
              </p:cNvSpPr>
              <p:nvPr/>
            </p:nvSpPr>
            <p:spPr bwMode="auto">
              <a:xfrm>
                <a:off x="1944" y="1708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64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64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Line 44"/>
              <p:cNvSpPr>
                <a:spLocks noChangeShapeType="1"/>
              </p:cNvSpPr>
              <p:nvPr/>
            </p:nvSpPr>
            <p:spPr bwMode="auto">
              <a:xfrm>
                <a:off x="2008" y="1772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1" name="Rectangle 46"/>
            <p:cNvSpPr>
              <a:spLocks noChangeArrowheads="1"/>
            </p:cNvSpPr>
            <p:nvPr/>
          </p:nvSpPr>
          <p:spPr bwMode="auto">
            <a:xfrm>
              <a:off x="1512" y="1870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2" name="Rectangle 47"/>
            <p:cNvSpPr>
              <a:spLocks noChangeArrowheads="1"/>
            </p:cNvSpPr>
            <p:nvPr/>
          </p:nvSpPr>
          <p:spPr bwMode="auto">
            <a:xfrm>
              <a:off x="1592" y="2038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grpSp>
          <p:nvGrpSpPr>
            <p:cNvPr id="18533" name="Group 91"/>
            <p:cNvGrpSpPr>
              <a:grpSpLocks/>
            </p:cNvGrpSpPr>
            <p:nvPr/>
          </p:nvGrpSpPr>
          <p:grpSpPr bwMode="auto">
            <a:xfrm>
              <a:off x="3368" y="1584"/>
              <a:ext cx="1968" cy="400"/>
              <a:chOff x="3368" y="1584"/>
              <a:chExt cx="1968" cy="400"/>
            </a:xfrm>
          </p:grpSpPr>
          <p:sp>
            <p:nvSpPr>
              <p:cNvPr id="18547" name="Oval 50"/>
              <p:cNvSpPr>
                <a:spLocks noChangeArrowheads="1"/>
              </p:cNvSpPr>
              <p:nvPr/>
            </p:nvSpPr>
            <p:spPr bwMode="auto">
              <a:xfrm>
                <a:off x="3368" y="1584"/>
                <a:ext cx="856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48" name="Group 53"/>
              <p:cNvGrpSpPr>
                <a:grpSpLocks/>
              </p:cNvGrpSpPr>
              <p:nvPr/>
            </p:nvGrpSpPr>
            <p:grpSpPr bwMode="auto">
              <a:xfrm>
                <a:off x="3716" y="1663"/>
                <a:ext cx="240" cy="242"/>
                <a:chOff x="3716" y="1660"/>
                <a:chExt cx="240" cy="242"/>
              </a:xfrm>
            </p:grpSpPr>
            <p:sp>
              <p:nvSpPr>
                <p:cNvPr id="18564" name="Oval 51"/>
                <p:cNvSpPr>
                  <a:spLocks noChangeArrowheads="1"/>
                </p:cNvSpPr>
                <p:nvPr/>
              </p:nvSpPr>
              <p:spPr bwMode="auto">
                <a:xfrm>
                  <a:off x="371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5" name="Rectangle 52"/>
                <p:cNvSpPr>
                  <a:spLocks noChangeArrowheads="1"/>
                </p:cNvSpPr>
                <p:nvPr/>
              </p:nvSpPr>
              <p:spPr bwMode="auto">
                <a:xfrm>
                  <a:off x="376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grpSp>
            <p:nvGrpSpPr>
              <p:cNvPr id="18549" name="Group 56"/>
              <p:cNvGrpSpPr>
                <a:grpSpLocks/>
              </p:cNvGrpSpPr>
              <p:nvPr/>
            </p:nvGrpSpPr>
            <p:grpSpPr bwMode="auto">
              <a:xfrm>
                <a:off x="3476" y="1663"/>
                <a:ext cx="240" cy="242"/>
                <a:chOff x="3476" y="1660"/>
                <a:chExt cx="240" cy="242"/>
              </a:xfrm>
            </p:grpSpPr>
            <p:sp>
              <p:nvSpPr>
                <p:cNvPr id="18562" name="Oval 54"/>
                <p:cNvSpPr>
                  <a:spLocks noChangeArrowheads="1"/>
                </p:cNvSpPr>
                <p:nvPr/>
              </p:nvSpPr>
              <p:spPr bwMode="auto">
                <a:xfrm>
                  <a:off x="347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3" name="Rectangle 55"/>
                <p:cNvSpPr>
                  <a:spLocks noChangeArrowheads="1"/>
                </p:cNvSpPr>
                <p:nvPr/>
              </p:nvSpPr>
              <p:spPr bwMode="auto">
                <a:xfrm>
                  <a:off x="352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sp>
            <p:nvSpPr>
              <p:cNvPr id="18550" name="Freeform 57"/>
              <p:cNvSpPr>
                <a:spLocks/>
              </p:cNvSpPr>
              <p:nvPr/>
            </p:nvSpPr>
            <p:spPr bwMode="auto">
              <a:xfrm>
                <a:off x="4250" y="1720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Line 59"/>
              <p:cNvSpPr>
                <a:spLocks noChangeShapeType="1"/>
              </p:cNvSpPr>
              <p:nvPr/>
            </p:nvSpPr>
            <p:spPr bwMode="auto">
              <a:xfrm>
                <a:off x="4223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Oval 60"/>
              <p:cNvSpPr>
                <a:spLocks noChangeArrowheads="1"/>
              </p:cNvSpPr>
              <p:nvPr/>
            </p:nvSpPr>
            <p:spPr bwMode="auto">
              <a:xfrm>
                <a:off x="4488" y="1584"/>
                <a:ext cx="848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53" name="Group 67"/>
              <p:cNvGrpSpPr>
                <a:grpSpLocks/>
              </p:cNvGrpSpPr>
              <p:nvPr/>
            </p:nvGrpSpPr>
            <p:grpSpPr bwMode="auto">
              <a:xfrm>
                <a:off x="4588" y="1663"/>
                <a:ext cx="472" cy="242"/>
                <a:chOff x="4588" y="1660"/>
                <a:chExt cx="472" cy="242"/>
              </a:xfrm>
            </p:grpSpPr>
            <p:grpSp>
              <p:nvGrpSpPr>
                <p:cNvPr id="18556" name="Group 63"/>
                <p:cNvGrpSpPr>
                  <a:grpSpLocks/>
                </p:cNvGrpSpPr>
                <p:nvPr/>
              </p:nvGrpSpPr>
              <p:grpSpPr bwMode="auto">
                <a:xfrm>
                  <a:off x="4820" y="1660"/>
                  <a:ext cx="240" cy="242"/>
                  <a:chOff x="4820" y="1660"/>
                  <a:chExt cx="240" cy="242"/>
                </a:xfrm>
              </p:grpSpPr>
              <p:sp>
                <p:nvSpPr>
                  <p:cNvPr id="1856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820" y="1660"/>
                    <a:ext cx="240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6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87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  <p:grpSp>
              <p:nvGrpSpPr>
                <p:cNvPr id="18557" name="Group 66"/>
                <p:cNvGrpSpPr>
                  <a:grpSpLocks/>
                </p:cNvGrpSpPr>
                <p:nvPr/>
              </p:nvGrpSpPr>
              <p:grpSpPr bwMode="auto">
                <a:xfrm>
                  <a:off x="4588" y="1660"/>
                  <a:ext cx="232" cy="242"/>
                  <a:chOff x="4588" y="1660"/>
                  <a:chExt cx="232" cy="242"/>
                </a:xfrm>
              </p:grpSpPr>
              <p:sp>
                <p:nvSpPr>
                  <p:cNvPr id="1855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1660"/>
                    <a:ext cx="232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5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</p:grpSp>
          <p:sp>
            <p:nvSpPr>
              <p:cNvPr id="18554" name="Freeform 68"/>
              <p:cNvSpPr>
                <a:spLocks/>
              </p:cNvSpPr>
              <p:nvPr/>
            </p:nvSpPr>
            <p:spPr bwMode="auto">
              <a:xfrm>
                <a:off x="4360" y="1720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72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72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Line 70"/>
              <p:cNvSpPr>
                <a:spLocks noChangeShapeType="1"/>
              </p:cNvSpPr>
              <p:nvPr/>
            </p:nvSpPr>
            <p:spPr bwMode="auto">
              <a:xfrm>
                <a:off x="4401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34" name="Group 90"/>
            <p:cNvGrpSpPr>
              <a:grpSpLocks/>
            </p:cNvGrpSpPr>
            <p:nvPr/>
          </p:nvGrpSpPr>
          <p:grpSpPr bwMode="auto">
            <a:xfrm>
              <a:off x="3768" y="1272"/>
              <a:ext cx="1179" cy="270"/>
              <a:chOff x="3768" y="1272"/>
              <a:chExt cx="1179" cy="270"/>
            </a:xfrm>
          </p:grpSpPr>
          <p:sp>
            <p:nvSpPr>
              <p:cNvPr id="18539" name="Rectangle 71"/>
              <p:cNvSpPr>
                <a:spLocks noChangeArrowheads="1"/>
              </p:cNvSpPr>
              <p:nvPr/>
            </p:nvSpPr>
            <p:spPr bwMode="auto">
              <a:xfrm>
                <a:off x="3768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0" name="Rectangle 72"/>
              <p:cNvSpPr>
                <a:spLocks noChangeArrowheads="1"/>
              </p:cNvSpPr>
              <p:nvPr/>
            </p:nvSpPr>
            <p:spPr bwMode="auto">
              <a:xfrm>
                <a:off x="3912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1" name="Rectangle 73"/>
              <p:cNvSpPr>
                <a:spLocks noChangeArrowheads="1"/>
              </p:cNvSpPr>
              <p:nvPr/>
            </p:nvSpPr>
            <p:spPr bwMode="auto">
              <a:xfrm>
                <a:off x="4696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2" name="Rectangle 74"/>
              <p:cNvSpPr>
                <a:spLocks noChangeArrowheads="1"/>
              </p:cNvSpPr>
              <p:nvPr/>
            </p:nvSpPr>
            <p:spPr bwMode="auto">
              <a:xfrm>
                <a:off x="4840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3" name="Freeform 75"/>
              <p:cNvSpPr>
                <a:spLocks/>
              </p:cNvSpPr>
              <p:nvPr/>
            </p:nvSpPr>
            <p:spPr bwMode="auto">
              <a:xfrm>
                <a:off x="4200" y="1344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Line 77"/>
              <p:cNvSpPr>
                <a:spLocks noChangeShapeType="1"/>
              </p:cNvSpPr>
              <p:nvPr/>
            </p:nvSpPr>
            <p:spPr bwMode="auto">
              <a:xfrm>
                <a:off x="4144" y="1408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79"/>
              <p:cNvSpPr>
                <a:spLocks/>
              </p:cNvSpPr>
              <p:nvPr/>
            </p:nvSpPr>
            <p:spPr bwMode="auto">
              <a:xfrm>
                <a:off x="4424" y="1344"/>
                <a:ext cx="104" cy="128"/>
              </a:xfrm>
              <a:custGeom>
                <a:avLst/>
                <a:gdLst>
                  <a:gd name="T0" fmla="*/ 0 w 104"/>
                  <a:gd name="T1" fmla="*/ 64 h 128"/>
                  <a:gd name="T2" fmla="*/ 104 w 104"/>
                  <a:gd name="T3" fmla="*/ 0 h 128"/>
                  <a:gd name="T4" fmla="*/ 64 w 104"/>
                  <a:gd name="T5" fmla="*/ 64 h 128"/>
                  <a:gd name="T6" fmla="*/ 104 w 104"/>
                  <a:gd name="T7" fmla="*/ 128 h 128"/>
                  <a:gd name="T8" fmla="*/ 0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0" y="64"/>
                    </a:moveTo>
                    <a:lnTo>
                      <a:pt x="104" y="0"/>
                    </a:lnTo>
                    <a:lnTo>
                      <a:pt x="64" y="64"/>
                    </a:lnTo>
                    <a:lnTo>
                      <a:pt x="104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Line 81"/>
              <p:cNvSpPr>
                <a:spLocks noChangeShapeType="1"/>
              </p:cNvSpPr>
              <p:nvPr/>
            </p:nvSpPr>
            <p:spPr bwMode="auto">
              <a:xfrm>
                <a:off x="4496" y="1408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5" name="Rectangle 84"/>
            <p:cNvSpPr>
              <a:spLocks noChangeArrowheads="1"/>
            </p:cNvSpPr>
            <p:nvPr/>
          </p:nvSpPr>
          <p:spPr bwMode="auto">
            <a:xfrm>
              <a:off x="4064" y="1918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6" name="Rectangle 85"/>
            <p:cNvSpPr>
              <a:spLocks noChangeArrowheads="1"/>
            </p:cNvSpPr>
            <p:nvPr/>
          </p:nvSpPr>
          <p:spPr bwMode="auto">
            <a:xfrm>
              <a:off x="4152" y="2086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sp>
          <p:nvSpPr>
            <p:cNvPr id="18537" name="Rectangle 86"/>
            <p:cNvSpPr>
              <a:spLocks noChangeArrowheads="1"/>
            </p:cNvSpPr>
            <p:nvPr/>
          </p:nvSpPr>
          <p:spPr bwMode="auto">
            <a:xfrm>
              <a:off x="3776" y="1064"/>
              <a:ext cx="10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ex:  liquid H</a:t>
              </a:r>
              <a:endParaRPr lang="en-US"/>
            </a:p>
          </p:txBody>
        </p:sp>
        <p:sp>
          <p:nvSpPr>
            <p:cNvPr id="18538" name="Rectangle 87"/>
            <p:cNvSpPr>
              <a:spLocks noChangeArrowheads="1"/>
            </p:cNvSpPr>
            <p:nvPr/>
          </p:nvSpPr>
          <p:spPr bwMode="auto">
            <a:xfrm>
              <a:off x="4793" y="1104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</p:grpSp>
      <p:sp>
        <p:nvSpPr>
          <p:cNvPr id="18446" name="AutoShape 93"/>
          <p:cNvSpPr>
            <a:spLocks noChangeAspect="1" noChangeArrowheads="1" noTextEdit="1"/>
          </p:cNvSpPr>
          <p:nvPr/>
        </p:nvSpPr>
        <p:spPr bwMode="auto">
          <a:xfrm>
            <a:off x="2743200" y="4876800"/>
            <a:ext cx="3886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7" name="Group 119"/>
          <p:cNvGrpSpPr>
            <a:grpSpLocks/>
          </p:cNvGrpSpPr>
          <p:nvPr/>
        </p:nvGrpSpPr>
        <p:grpSpPr bwMode="auto">
          <a:xfrm>
            <a:off x="3808413" y="5105400"/>
            <a:ext cx="280987" cy="203200"/>
            <a:chOff x="2399" y="3216"/>
            <a:chExt cx="177" cy="128"/>
          </a:xfrm>
        </p:grpSpPr>
        <p:sp>
          <p:nvSpPr>
            <p:cNvPr id="18513" name="Freeform 95"/>
            <p:cNvSpPr>
              <a:spLocks/>
            </p:cNvSpPr>
            <p:nvPr/>
          </p:nvSpPr>
          <p:spPr bwMode="auto">
            <a:xfrm>
              <a:off x="2472" y="3216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97"/>
            <p:cNvSpPr>
              <a:spLocks noChangeShapeType="1"/>
            </p:cNvSpPr>
            <p:nvPr/>
          </p:nvSpPr>
          <p:spPr bwMode="auto">
            <a:xfrm>
              <a:off x="2399" y="3280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8" name="Group 101"/>
          <p:cNvGrpSpPr>
            <a:grpSpLocks/>
          </p:cNvGrpSpPr>
          <p:nvPr/>
        </p:nvGrpSpPr>
        <p:grpSpPr bwMode="auto">
          <a:xfrm>
            <a:off x="2762250" y="5014913"/>
            <a:ext cx="381000" cy="384175"/>
            <a:chOff x="1740" y="3164"/>
            <a:chExt cx="240" cy="242"/>
          </a:xfrm>
        </p:grpSpPr>
        <p:sp>
          <p:nvSpPr>
            <p:cNvPr id="18511" name="Oval 99"/>
            <p:cNvSpPr>
              <a:spLocks noChangeArrowheads="1"/>
            </p:cNvSpPr>
            <p:nvPr/>
          </p:nvSpPr>
          <p:spPr bwMode="auto">
            <a:xfrm>
              <a:off x="1740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Rectangle 100"/>
            <p:cNvSpPr>
              <a:spLocks noChangeArrowheads="1"/>
            </p:cNvSpPr>
            <p:nvPr/>
          </p:nvSpPr>
          <p:spPr bwMode="auto">
            <a:xfrm>
              <a:off x="1784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49" name="Group 104"/>
          <p:cNvGrpSpPr>
            <a:grpSpLocks/>
          </p:cNvGrpSpPr>
          <p:nvPr/>
        </p:nvGrpSpPr>
        <p:grpSpPr bwMode="auto">
          <a:xfrm>
            <a:off x="3143250" y="4883150"/>
            <a:ext cx="660400" cy="647700"/>
            <a:chOff x="1980" y="3076"/>
            <a:chExt cx="416" cy="408"/>
          </a:xfrm>
        </p:grpSpPr>
        <p:sp>
          <p:nvSpPr>
            <p:cNvPr id="18509" name="Oval 102"/>
            <p:cNvSpPr>
              <a:spLocks noChangeArrowheads="1"/>
            </p:cNvSpPr>
            <p:nvPr/>
          </p:nvSpPr>
          <p:spPr bwMode="auto">
            <a:xfrm>
              <a:off x="1980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Rectangle 103"/>
            <p:cNvSpPr>
              <a:spLocks noChangeArrowheads="1"/>
            </p:cNvSpPr>
            <p:nvPr/>
          </p:nvSpPr>
          <p:spPr bwMode="auto">
            <a:xfrm>
              <a:off x="2080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grpSp>
        <p:nvGrpSpPr>
          <p:cNvPr id="18450" name="Group 120"/>
          <p:cNvGrpSpPr>
            <a:grpSpLocks/>
          </p:cNvGrpSpPr>
          <p:nvPr/>
        </p:nvGrpSpPr>
        <p:grpSpPr bwMode="auto">
          <a:xfrm>
            <a:off x="5245100" y="5105400"/>
            <a:ext cx="266700" cy="203200"/>
            <a:chOff x="3304" y="3224"/>
            <a:chExt cx="168" cy="128"/>
          </a:xfrm>
        </p:grpSpPr>
        <p:sp>
          <p:nvSpPr>
            <p:cNvPr id="18507" name="Freeform 106"/>
            <p:cNvSpPr>
              <a:spLocks/>
            </p:cNvSpPr>
            <p:nvPr/>
          </p:nvSpPr>
          <p:spPr bwMode="auto">
            <a:xfrm>
              <a:off x="3304" y="3224"/>
              <a:ext cx="104" cy="128"/>
            </a:xfrm>
            <a:custGeom>
              <a:avLst/>
              <a:gdLst>
                <a:gd name="T0" fmla="*/ 0 w 104"/>
                <a:gd name="T1" fmla="*/ 64 h 128"/>
                <a:gd name="T2" fmla="*/ 104 w 104"/>
                <a:gd name="T3" fmla="*/ 0 h 128"/>
                <a:gd name="T4" fmla="*/ 72 w 104"/>
                <a:gd name="T5" fmla="*/ 64 h 128"/>
                <a:gd name="T6" fmla="*/ 104 w 104"/>
                <a:gd name="T7" fmla="*/ 128 h 128"/>
                <a:gd name="T8" fmla="*/ 0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0" y="64"/>
                  </a:moveTo>
                  <a:lnTo>
                    <a:pt x="104" y="0"/>
                  </a:lnTo>
                  <a:lnTo>
                    <a:pt x="72" y="64"/>
                  </a:lnTo>
                  <a:lnTo>
                    <a:pt x="104" y="128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108"/>
            <p:cNvSpPr>
              <a:spLocks noChangeShapeType="1"/>
            </p:cNvSpPr>
            <p:nvPr/>
          </p:nvSpPr>
          <p:spPr bwMode="auto">
            <a:xfrm>
              <a:off x="3376" y="3288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1" name="Group 112"/>
          <p:cNvGrpSpPr>
            <a:grpSpLocks/>
          </p:cNvGrpSpPr>
          <p:nvPr/>
        </p:nvGrpSpPr>
        <p:grpSpPr bwMode="auto">
          <a:xfrm>
            <a:off x="5530850" y="5014913"/>
            <a:ext cx="381000" cy="384175"/>
            <a:chOff x="3484" y="3164"/>
            <a:chExt cx="240" cy="242"/>
          </a:xfrm>
        </p:grpSpPr>
        <p:sp>
          <p:nvSpPr>
            <p:cNvPr id="18505" name="Oval 110"/>
            <p:cNvSpPr>
              <a:spLocks noChangeArrowheads="1"/>
            </p:cNvSpPr>
            <p:nvPr/>
          </p:nvSpPr>
          <p:spPr bwMode="auto">
            <a:xfrm>
              <a:off x="3484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Rectangle 111"/>
            <p:cNvSpPr>
              <a:spLocks noChangeArrowheads="1"/>
            </p:cNvSpPr>
            <p:nvPr/>
          </p:nvSpPr>
          <p:spPr bwMode="auto">
            <a:xfrm>
              <a:off x="3528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52" name="Group 115"/>
          <p:cNvGrpSpPr>
            <a:grpSpLocks/>
          </p:cNvGrpSpPr>
          <p:nvPr/>
        </p:nvGrpSpPr>
        <p:grpSpPr bwMode="auto">
          <a:xfrm>
            <a:off x="5924550" y="4883150"/>
            <a:ext cx="660400" cy="647700"/>
            <a:chOff x="3732" y="3076"/>
            <a:chExt cx="416" cy="408"/>
          </a:xfrm>
        </p:grpSpPr>
        <p:sp>
          <p:nvSpPr>
            <p:cNvPr id="18503" name="Oval 113"/>
            <p:cNvSpPr>
              <a:spLocks noChangeArrowheads="1"/>
            </p:cNvSpPr>
            <p:nvPr/>
          </p:nvSpPr>
          <p:spPr bwMode="auto">
            <a:xfrm>
              <a:off x="3732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Rectangle 114"/>
            <p:cNvSpPr>
              <a:spLocks noChangeArrowheads="1"/>
            </p:cNvSpPr>
            <p:nvPr/>
          </p:nvSpPr>
          <p:spPr bwMode="auto">
            <a:xfrm>
              <a:off x="3832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sp>
        <p:nvSpPr>
          <p:cNvPr id="18453" name="Rectangle 117"/>
          <p:cNvSpPr>
            <a:spLocks noChangeArrowheads="1"/>
          </p:cNvSpPr>
          <p:nvPr/>
        </p:nvSpPr>
        <p:spPr bwMode="auto">
          <a:xfrm>
            <a:off x="4129088" y="4953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4" name="Rectangle 118"/>
          <p:cNvSpPr>
            <a:spLocks noChangeArrowheads="1"/>
          </p:cNvSpPr>
          <p:nvPr/>
        </p:nvSpPr>
        <p:spPr bwMode="auto">
          <a:xfrm>
            <a:off x="4281488" y="5219700"/>
            <a:ext cx="814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sp>
        <p:nvSpPr>
          <p:cNvPr id="18455" name="Rectangle 138"/>
          <p:cNvSpPr>
            <a:spLocks noChangeArrowheads="1"/>
          </p:cNvSpPr>
          <p:nvPr/>
        </p:nvSpPr>
        <p:spPr bwMode="auto">
          <a:xfrm>
            <a:off x="4127500" y="4191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6" name="Rectangle 139"/>
          <p:cNvSpPr>
            <a:spLocks noChangeArrowheads="1"/>
          </p:cNvSpPr>
          <p:nvPr/>
        </p:nvSpPr>
        <p:spPr bwMode="auto">
          <a:xfrm>
            <a:off x="4279900" y="4457700"/>
            <a:ext cx="814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grpSp>
        <p:nvGrpSpPr>
          <p:cNvPr id="18457" name="Group 150"/>
          <p:cNvGrpSpPr>
            <a:grpSpLocks/>
          </p:cNvGrpSpPr>
          <p:nvPr/>
        </p:nvGrpSpPr>
        <p:grpSpPr bwMode="auto">
          <a:xfrm>
            <a:off x="2762250" y="4121150"/>
            <a:ext cx="3822700" cy="647700"/>
            <a:chOff x="1740" y="2596"/>
            <a:chExt cx="2408" cy="408"/>
          </a:xfrm>
        </p:grpSpPr>
        <p:sp>
          <p:nvSpPr>
            <p:cNvPr id="18487" name="Oval 128"/>
            <p:cNvSpPr>
              <a:spLocks noChangeArrowheads="1"/>
            </p:cNvSpPr>
            <p:nvPr/>
          </p:nvSpPr>
          <p:spPr bwMode="auto">
            <a:xfrm>
              <a:off x="1740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Oval 129"/>
            <p:cNvSpPr>
              <a:spLocks noChangeArrowheads="1"/>
            </p:cNvSpPr>
            <p:nvPr/>
          </p:nvSpPr>
          <p:spPr bwMode="auto">
            <a:xfrm>
              <a:off x="1980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132"/>
            <p:cNvGrpSpPr>
              <a:grpSpLocks/>
            </p:cNvGrpSpPr>
            <p:nvPr/>
          </p:nvGrpSpPr>
          <p:grpSpPr bwMode="auto">
            <a:xfrm>
              <a:off x="1808" y="2685"/>
              <a:ext cx="392" cy="230"/>
              <a:chOff x="1808" y="2680"/>
              <a:chExt cx="392" cy="230"/>
            </a:xfrm>
          </p:grpSpPr>
          <p:sp>
            <p:nvSpPr>
              <p:cNvPr id="18501" name="Rectangle 130"/>
              <p:cNvSpPr>
                <a:spLocks noChangeArrowheads="1"/>
              </p:cNvSpPr>
              <p:nvPr/>
            </p:nvSpPr>
            <p:spPr bwMode="auto">
              <a:xfrm>
                <a:off x="1808" y="2680"/>
                <a:ext cx="11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  <p:sp>
            <p:nvSpPr>
              <p:cNvPr id="18502" name="Rectangle 131"/>
              <p:cNvSpPr>
                <a:spLocks noChangeArrowheads="1"/>
              </p:cNvSpPr>
              <p:nvPr/>
            </p:nvSpPr>
            <p:spPr bwMode="auto">
              <a:xfrm>
                <a:off x="2136" y="2680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</p:grpSp>
        <p:sp>
          <p:nvSpPr>
            <p:cNvPr id="18490" name="Oval 136"/>
            <p:cNvSpPr>
              <a:spLocks noChangeArrowheads="1"/>
            </p:cNvSpPr>
            <p:nvPr/>
          </p:nvSpPr>
          <p:spPr bwMode="auto">
            <a:xfrm>
              <a:off x="3484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Oval 137"/>
            <p:cNvSpPr>
              <a:spLocks noChangeArrowheads="1"/>
            </p:cNvSpPr>
            <p:nvPr/>
          </p:nvSpPr>
          <p:spPr bwMode="auto">
            <a:xfrm>
              <a:off x="3732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Rectangle 140"/>
            <p:cNvSpPr>
              <a:spLocks noChangeArrowheads="1"/>
            </p:cNvSpPr>
            <p:nvPr/>
          </p:nvSpPr>
          <p:spPr bwMode="auto">
            <a:xfrm>
              <a:off x="3543" y="2685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493" name="Rectangle 141"/>
            <p:cNvSpPr>
              <a:spLocks noChangeArrowheads="1"/>
            </p:cNvSpPr>
            <p:nvPr/>
          </p:nvSpPr>
          <p:spPr bwMode="auto">
            <a:xfrm>
              <a:off x="3907" y="2685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494" name="Group 149"/>
            <p:cNvGrpSpPr>
              <a:grpSpLocks/>
            </p:cNvGrpSpPr>
            <p:nvPr/>
          </p:nvGrpSpPr>
          <p:grpSpPr bwMode="auto">
            <a:xfrm>
              <a:off x="2396" y="2736"/>
              <a:ext cx="1073" cy="128"/>
              <a:chOff x="2495" y="3312"/>
              <a:chExt cx="1073" cy="128"/>
            </a:xfrm>
          </p:grpSpPr>
          <p:grpSp>
            <p:nvGrpSpPr>
              <p:cNvPr id="18495" name="Group 143"/>
              <p:cNvGrpSpPr>
                <a:grpSpLocks/>
              </p:cNvGrpSpPr>
              <p:nvPr/>
            </p:nvGrpSpPr>
            <p:grpSpPr bwMode="auto">
              <a:xfrm>
                <a:off x="2495" y="3312"/>
                <a:ext cx="177" cy="128"/>
                <a:chOff x="2399" y="3216"/>
                <a:chExt cx="177" cy="128"/>
              </a:xfrm>
            </p:grpSpPr>
            <p:sp>
              <p:nvSpPr>
                <p:cNvPr id="18499" name="Freeform 144"/>
                <p:cNvSpPr>
                  <a:spLocks/>
                </p:cNvSpPr>
                <p:nvPr/>
              </p:nvSpPr>
              <p:spPr bwMode="auto">
                <a:xfrm>
                  <a:off x="2472" y="3216"/>
                  <a:ext cx="104" cy="128"/>
                </a:xfrm>
                <a:custGeom>
                  <a:avLst/>
                  <a:gdLst>
                    <a:gd name="T0" fmla="*/ 104 w 104"/>
                    <a:gd name="T1" fmla="*/ 64 h 128"/>
                    <a:gd name="T2" fmla="*/ 0 w 104"/>
                    <a:gd name="T3" fmla="*/ 128 h 128"/>
                    <a:gd name="T4" fmla="*/ 32 w 104"/>
                    <a:gd name="T5" fmla="*/ 64 h 128"/>
                    <a:gd name="T6" fmla="*/ 0 w 104"/>
                    <a:gd name="T7" fmla="*/ 0 h 128"/>
                    <a:gd name="T8" fmla="*/ 104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104" y="64"/>
                      </a:moveTo>
                      <a:lnTo>
                        <a:pt x="0" y="128"/>
                      </a:lnTo>
                      <a:lnTo>
                        <a:pt x="32" y="64"/>
                      </a:lnTo>
                      <a:lnTo>
                        <a:pt x="0" y="0"/>
                      </a:lnTo>
                      <a:lnTo>
                        <a:pt x="104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0" name="Line 145"/>
                <p:cNvSpPr>
                  <a:spLocks noChangeShapeType="1"/>
                </p:cNvSpPr>
                <p:nvPr/>
              </p:nvSpPr>
              <p:spPr bwMode="auto">
                <a:xfrm>
                  <a:off x="2399" y="3280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6" name="Group 146"/>
              <p:cNvGrpSpPr>
                <a:grpSpLocks/>
              </p:cNvGrpSpPr>
              <p:nvPr/>
            </p:nvGrpSpPr>
            <p:grpSpPr bwMode="auto">
              <a:xfrm>
                <a:off x="3400" y="3312"/>
                <a:ext cx="168" cy="128"/>
                <a:chOff x="3304" y="3224"/>
                <a:chExt cx="168" cy="128"/>
              </a:xfrm>
            </p:grpSpPr>
            <p:sp>
              <p:nvSpPr>
                <p:cNvPr id="18497" name="Freeform 147"/>
                <p:cNvSpPr>
                  <a:spLocks/>
                </p:cNvSpPr>
                <p:nvPr/>
              </p:nvSpPr>
              <p:spPr bwMode="auto">
                <a:xfrm>
                  <a:off x="3304" y="3224"/>
                  <a:ext cx="104" cy="128"/>
                </a:xfrm>
                <a:custGeom>
                  <a:avLst/>
                  <a:gdLst>
                    <a:gd name="T0" fmla="*/ 0 w 104"/>
                    <a:gd name="T1" fmla="*/ 64 h 128"/>
                    <a:gd name="T2" fmla="*/ 104 w 104"/>
                    <a:gd name="T3" fmla="*/ 0 h 128"/>
                    <a:gd name="T4" fmla="*/ 72 w 104"/>
                    <a:gd name="T5" fmla="*/ 64 h 128"/>
                    <a:gd name="T6" fmla="*/ 104 w 104"/>
                    <a:gd name="T7" fmla="*/ 128 h 128"/>
                    <a:gd name="T8" fmla="*/ 0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0" y="64"/>
                      </a:moveTo>
                      <a:lnTo>
                        <a:pt x="104" y="0"/>
                      </a:lnTo>
                      <a:lnTo>
                        <a:pt x="72" y="64"/>
                      </a:lnTo>
                      <a:lnTo>
                        <a:pt x="104" y="12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48"/>
                <p:cNvSpPr>
                  <a:spLocks noChangeShapeType="1"/>
                </p:cNvSpPr>
                <p:nvPr/>
              </p:nvSpPr>
              <p:spPr bwMode="auto">
                <a:xfrm>
                  <a:off x="3376" y="3288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458" name="Rectangle 152"/>
          <p:cNvSpPr>
            <a:spLocks noChangeArrowheads="1"/>
          </p:cNvSpPr>
          <p:nvPr/>
        </p:nvSpPr>
        <p:spPr bwMode="auto">
          <a:xfrm>
            <a:off x="5222875" y="5884863"/>
            <a:ext cx="211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secondary bonding</a:t>
            </a:r>
          </a:p>
        </p:txBody>
      </p:sp>
      <p:grpSp>
        <p:nvGrpSpPr>
          <p:cNvPr id="18459" name="Group 210"/>
          <p:cNvGrpSpPr>
            <a:grpSpLocks/>
          </p:cNvGrpSpPr>
          <p:nvPr/>
        </p:nvGrpSpPr>
        <p:grpSpPr bwMode="auto">
          <a:xfrm>
            <a:off x="2771775" y="5683250"/>
            <a:ext cx="1662113" cy="927100"/>
            <a:chOff x="997" y="3180"/>
            <a:chExt cx="1047" cy="584"/>
          </a:xfrm>
        </p:grpSpPr>
        <p:sp>
          <p:nvSpPr>
            <p:cNvPr id="18460" name="Freeform 211"/>
            <p:cNvSpPr>
              <a:spLocks/>
            </p:cNvSpPr>
            <p:nvPr/>
          </p:nvSpPr>
          <p:spPr bwMode="auto">
            <a:xfrm>
              <a:off x="1032" y="3236"/>
              <a:ext cx="896" cy="480"/>
            </a:xfrm>
            <a:custGeom>
              <a:avLst/>
              <a:gdLst>
                <a:gd name="T0" fmla="*/ 0 w 896"/>
                <a:gd name="T1" fmla="*/ 216 h 480"/>
                <a:gd name="T2" fmla="*/ 224 w 896"/>
                <a:gd name="T3" fmla="*/ 224 h 480"/>
                <a:gd name="T4" fmla="*/ 472 w 896"/>
                <a:gd name="T5" fmla="*/ 280 h 480"/>
                <a:gd name="T6" fmla="*/ 712 w 896"/>
                <a:gd name="T7" fmla="*/ 376 h 480"/>
                <a:gd name="T8" fmla="*/ 816 w 896"/>
                <a:gd name="T9" fmla="*/ 480 h 480"/>
                <a:gd name="T10" fmla="*/ 896 w 896"/>
                <a:gd name="T11" fmla="*/ 72 h 480"/>
                <a:gd name="T12" fmla="*/ 712 w 896"/>
                <a:gd name="T13" fmla="*/ 88 h 480"/>
                <a:gd name="T14" fmla="*/ 552 w 896"/>
                <a:gd name="T15" fmla="*/ 64 h 480"/>
                <a:gd name="T16" fmla="*/ 400 w 896"/>
                <a:gd name="T17" fmla="*/ 24 h 480"/>
                <a:gd name="T18" fmla="*/ 296 w 896"/>
                <a:gd name="T19" fmla="*/ 16 h 480"/>
                <a:gd name="T20" fmla="*/ 152 w 896"/>
                <a:gd name="T21" fmla="*/ 0 h 480"/>
                <a:gd name="T22" fmla="*/ 56 w 896"/>
                <a:gd name="T23" fmla="*/ 16 h 480"/>
                <a:gd name="T24" fmla="*/ 8 w 896"/>
                <a:gd name="T25" fmla="*/ 40 h 480"/>
                <a:gd name="T26" fmla="*/ 0 w 896"/>
                <a:gd name="T27" fmla="*/ 216 h 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6"/>
                <a:gd name="T43" fmla="*/ 0 h 480"/>
                <a:gd name="T44" fmla="*/ 896 w 896"/>
                <a:gd name="T45" fmla="*/ 480 h 4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6" h="480">
                  <a:moveTo>
                    <a:pt x="0" y="216"/>
                  </a:moveTo>
                  <a:lnTo>
                    <a:pt x="224" y="224"/>
                  </a:lnTo>
                  <a:lnTo>
                    <a:pt x="472" y="280"/>
                  </a:lnTo>
                  <a:lnTo>
                    <a:pt x="712" y="376"/>
                  </a:lnTo>
                  <a:lnTo>
                    <a:pt x="816" y="480"/>
                  </a:lnTo>
                  <a:lnTo>
                    <a:pt x="896" y="72"/>
                  </a:lnTo>
                  <a:lnTo>
                    <a:pt x="712" y="88"/>
                  </a:lnTo>
                  <a:lnTo>
                    <a:pt x="552" y="64"/>
                  </a:lnTo>
                  <a:lnTo>
                    <a:pt x="400" y="24"/>
                  </a:lnTo>
                  <a:lnTo>
                    <a:pt x="296" y="16"/>
                  </a:lnTo>
                  <a:lnTo>
                    <a:pt x="152" y="0"/>
                  </a:lnTo>
                  <a:lnTo>
                    <a:pt x="56" y="16"/>
                  </a:lnTo>
                  <a:lnTo>
                    <a:pt x="8" y="4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12"/>
            <p:cNvSpPr>
              <a:spLocks/>
            </p:cNvSpPr>
            <p:nvPr/>
          </p:nvSpPr>
          <p:spPr bwMode="auto">
            <a:xfrm>
              <a:off x="1016" y="3452"/>
              <a:ext cx="824" cy="264"/>
            </a:xfrm>
            <a:custGeom>
              <a:avLst/>
              <a:gdLst>
                <a:gd name="T0" fmla="*/ 0 w 824"/>
                <a:gd name="T1" fmla="*/ 8 h 264"/>
                <a:gd name="T2" fmla="*/ 80 w 824"/>
                <a:gd name="T3" fmla="*/ 0 h 264"/>
                <a:gd name="T4" fmla="*/ 168 w 824"/>
                <a:gd name="T5" fmla="*/ 8 h 264"/>
                <a:gd name="T6" fmla="*/ 288 w 824"/>
                <a:gd name="T7" fmla="*/ 24 h 264"/>
                <a:gd name="T8" fmla="*/ 424 w 824"/>
                <a:gd name="T9" fmla="*/ 56 h 264"/>
                <a:gd name="T10" fmla="*/ 552 w 824"/>
                <a:gd name="T11" fmla="*/ 96 h 264"/>
                <a:gd name="T12" fmla="*/ 608 w 824"/>
                <a:gd name="T13" fmla="*/ 128 h 264"/>
                <a:gd name="T14" fmla="*/ 688 w 824"/>
                <a:gd name="T15" fmla="*/ 168 h 264"/>
                <a:gd name="T16" fmla="*/ 752 w 824"/>
                <a:gd name="T17" fmla="*/ 208 h 264"/>
                <a:gd name="T18" fmla="*/ 784 w 824"/>
                <a:gd name="T19" fmla="*/ 232 h 264"/>
                <a:gd name="T20" fmla="*/ 824 w 824"/>
                <a:gd name="T21" fmla="*/ 264 h 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4"/>
                <a:gd name="T34" fmla="*/ 0 h 264"/>
                <a:gd name="T35" fmla="*/ 824 w 824"/>
                <a:gd name="T36" fmla="*/ 264 h 2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4" h="264">
                  <a:moveTo>
                    <a:pt x="0" y="8"/>
                  </a:moveTo>
                  <a:lnTo>
                    <a:pt x="80" y="0"/>
                  </a:lnTo>
                  <a:lnTo>
                    <a:pt x="168" y="8"/>
                  </a:lnTo>
                  <a:lnTo>
                    <a:pt x="288" y="24"/>
                  </a:lnTo>
                  <a:lnTo>
                    <a:pt x="424" y="56"/>
                  </a:lnTo>
                  <a:lnTo>
                    <a:pt x="552" y="96"/>
                  </a:lnTo>
                  <a:lnTo>
                    <a:pt x="608" y="128"/>
                  </a:lnTo>
                  <a:lnTo>
                    <a:pt x="688" y="168"/>
                  </a:lnTo>
                  <a:lnTo>
                    <a:pt x="752" y="208"/>
                  </a:lnTo>
                  <a:lnTo>
                    <a:pt x="784" y="232"/>
                  </a:lnTo>
                  <a:lnTo>
                    <a:pt x="824" y="264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13"/>
            <p:cNvSpPr>
              <a:spLocks/>
            </p:cNvSpPr>
            <p:nvPr/>
          </p:nvSpPr>
          <p:spPr bwMode="auto">
            <a:xfrm>
              <a:off x="1032" y="3468"/>
              <a:ext cx="824" cy="256"/>
            </a:xfrm>
            <a:custGeom>
              <a:avLst/>
              <a:gdLst>
                <a:gd name="T0" fmla="*/ 0 w 824"/>
                <a:gd name="T1" fmla="*/ 8 h 256"/>
                <a:gd name="T2" fmla="*/ 0 w 824"/>
                <a:gd name="T3" fmla="*/ 8 h 256"/>
                <a:gd name="T4" fmla="*/ 40 w 824"/>
                <a:gd name="T5" fmla="*/ 0 h 256"/>
                <a:gd name="T6" fmla="*/ 112 w 824"/>
                <a:gd name="T7" fmla="*/ 0 h 256"/>
                <a:gd name="T8" fmla="*/ 232 w 824"/>
                <a:gd name="T9" fmla="*/ 8 h 256"/>
                <a:gd name="T10" fmla="*/ 344 w 824"/>
                <a:gd name="T11" fmla="*/ 32 h 256"/>
                <a:gd name="T12" fmla="*/ 496 w 824"/>
                <a:gd name="T13" fmla="*/ 72 h 256"/>
                <a:gd name="T14" fmla="*/ 608 w 824"/>
                <a:gd name="T15" fmla="*/ 120 h 256"/>
                <a:gd name="T16" fmla="*/ 720 w 824"/>
                <a:gd name="T17" fmla="*/ 184 h 256"/>
                <a:gd name="T18" fmla="*/ 784 w 824"/>
                <a:gd name="T19" fmla="*/ 232 h 256"/>
                <a:gd name="T20" fmla="*/ 824 w 824"/>
                <a:gd name="T21" fmla="*/ 256 h 256"/>
                <a:gd name="T22" fmla="*/ 824 w 824"/>
                <a:gd name="T23" fmla="*/ 256 h 2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4"/>
                <a:gd name="T37" fmla="*/ 0 h 256"/>
                <a:gd name="T38" fmla="*/ 824 w 824"/>
                <a:gd name="T39" fmla="*/ 256 h 2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4" h="256">
                  <a:moveTo>
                    <a:pt x="0" y="8"/>
                  </a:moveTo>
                  <a:lnTo>
                    <a:pt x="0" y="8"/>
                  </a:lnTo>
                  <a:lnTo>
                    <a:pt x="40" y="0"/>
                  </a:lnTo>
                  <a:lnTo>
                    <a:pt x="112" y="0"/>
                  </a:lnTo>
                  <a:lnTo>
                    <a:pt x="232" y="8"/>
                  </a:lnTo>
                  <a:lnTo>
                    <a:pt x="344" y="32"/>
                  </a:lnTo>
                  <a:lnTo>
                    <a:pt x="496" y="72"/>
                  </a:lnTo>
                  <a:lnTo>
                    <a:pt x="608" y="120"/>
                  </a:lnTo>
                  <a:lnTo>
                    <a:pt x="720" y="184"/>
                  </a:lnTo>
                  <a:lnTo>
                    <a:pt x="784" y="232"/>
                  </a:lnTo>
                  <a:lnTo>
                    <a:pt x="824" y="256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3" name="Group 214"/>
            <p:cNvGrpSpPr>
              <a:grpSpLocks/>
            </p:cNvGrpSpPr>
            <p:nvPr/>
          </p:nvGrpSpPr>
          <p:grpSpPr bwMode="auto">
            <a:xfrm>
              <a:off x="1008" y="3180"/>
              <a:ext cx="936" cy="168"/>
              <a:chOff x="1008" y="3180"/>
              <a:chExt cx="936" cy="168"/>
            </a:xfrm>
          </p:grpSpPr>
          <p:sp>
            <p:nvSpPr>
              <p:cNvPr id="18475" name="Freeform 215"/>
              <p:cNvSpPr>
                <a:spLocks/>
              </p:cNvSpPr>
              <p:nvPr/>
            </p:nvSpPr>
            <p:spPr bwMode="auto">
              <a:xfrm>
                <a:off x="1024" y="3220"/>
                <a:ext cx="920" cy="80"/>
              </a:xfrm>
              <a:custGeom>
                <a:avLst/>
                <a:gdLst>
                  <a:gd name="T0" fmla="*/ 0 w 920"/>
                  <a:gd name="T1" fmla="*/ 32 h 80"/>
                  <a:gd name="T2" fmla="*/ 0 w 920"/>
                  <a:gd name="T3" fmla="*/ 32 h 80"/>
                  <a:gd name="T4" fmla="*/ 48 w 920"/>
                  <a:gd name="T5" fmla="*/ 24 h 80"/>
                  <a:gd name="T6" fmla="*/ 128 w 920"/>
                  <a:gd name="T7" fmla="*/ 8 h 80"/>
                  <a:gd name="T8" fmla="*/ 272 w 920"/>
                  <a:gd name="T9" fmla="*/ 0 h 80"/>
                  <a:gd name="T10" fmla="*/ 384 w 920"/>
                  <a:gd name="T11" fmla="*/ 16 h 80"/>
                  <a:gd name="T12" fmla="*/ 544 w 920"/>
                  <a:gd name="T13" fmla="*/ 40 h 80"/>
                  <a:gd name="T14" fmla="*/ 664 w 920"/>
                  <a:gd name="T15" fmla="*/ 72 h 80"/>
                  <a:gd name="T16" fmla="*/ 792 w 920"/>
                  <a:gd name="T17" fmla="*/ 80 h 80"/>
                  <a:gd name="T18" fmla="*/ 872 w 920"/>
                  <a:gd name="T19" fmla="*/ 64 h 80"/>
                  <a:gd name="T20" fmla="*/ 920 w 920"/>
                  <a:gd name="T21" fmla="*/ 64 h 80"/>
                  <a:gd name="T22" fmla="*/ 920 w 920"/>
                  <a:gd name="T23" fmla="*/ 64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0"/>
                  <a:gd name="T37" fmla="*/ 0 h 80"/>
                  <a:gd name="T38" fmla="*/ 920 w 920"/>
                  <a:gd name="T39" fmla="*/ 80 h 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0" h="80">
                    <a:moveTo>
                      <a:pt x="0" y="32"/>
                    </a:moveTo>
                    <a:lnTo>
                      <a:pt x="0" y="32"/>
                    </a:lnTo>
                    <a:lnTo>
                      <a:pt x="48" y="24"/>
                    </a:lnTo>
                    <a:lnTo>
                      <a:pt x="128" y="8"/>
                    </a:lnTo>
                    <a:lnTo>
                      <a:pt x="272" y="0"/>
                    </a:lnTo>
                    <a:lnTo>
                      <a:pt x="384" y="16"/>
                    </a:lnTo>
                    <a:lnTo>
                      <a:pt x="544" y="40"/>
                    </a:lnTo>
                    <a:lnTo>
                      <a:pt x="664" y="72"/>
                    </a:lnTo>
                    <a:lnTo>
                      <a:pt x="792" y="80"/>
                    </a:lnTo>
                    <a:lnTo>
                      <a:pt x="872" y="64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Freeform 216"/>
              <p:cNvSpPr>
                <a:spLocks/>
              </p:cNvSpPr>
              <p:nvPr/>
            </p:nvSpPr>
            <p:spPr bwMode="auto">
              <a:xfrm>
                <a:off x="1008" y="3204"/>
                <a:ext cx="920" cy="88"/>
              </a:xfrm>
              <a:custGeom>
                <a:avLst/>
                <a:gdLst>
                  <a:gd name="T0" fmla="*/ 0 w 920"/>
                  <a:gd name="T1" fmla="*/ 40 h 88"/>
                  <a:gd name="T2" fmla="*/ 88 w 920"/>
                  <a:gd name="T3" fmla="*/ 16 h 88"/>
                  <a:gd name="T4" fmla="*/ 192 w 920"/>
                  <a:gd name="T5" fmla="*/ 8 h 88"/>
                  <a:gd name="T6" fmla="*/ 264 w 920"/>
                  <a:gd name="T7" fmla="*/ 0 h 88"/>
                  <a:gd name="T8" fmla="*/ 328 w 920"/>
                  <a:gd name="T9" fmla="*/ 8 h 88"/>
                  <a:gd name="T10" fmla="*/ 464 w 920"/>
                  <a:gd name="T11" fmla="*/ 40 h 88"/>
                  <a:gd name="T12" fmla="*/ 544 w 920"/>
                  <a:gd name="T13" fmla="*/ 48 h 88"/>
                  <a:gd name="T14" fmla="*/ 608 w 920"/>
                  <a:gd name="T15" fmla="*/ 64 h 88"/>
                  <a:gd name="T16" fmla="*/ 752 w 920"/>
                  <a:gd name="T17" fmla="*/ 88 h 88"/>
                  <a:gd name="T18" fmla="*/ 832 w 920"/>
                  <a:gd name="T19" fmla="*/ 72 h 88"/>
                  <a:gd name="T20" fmla="*/ 920 w 920"/>
                  <a:gd name="T21" fmla="*/ 64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20"/>
                  <a:gd name="T34" fmla="*/ 0 h 88"/>
                  <a:gd name="T35" fmla="*/ 920 w 920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20" h="88">
                    <a:moveTo>
                      <a:pt x="0" y="40"/>
                    </a:moveTo>
                    <a:lnTo>
                      <a:pt x="88" y="16"/>
                    </a:lnTo>
                    <a:lnTo>
                      <a:pt x="192" y="8"/>
                    </a:lnTo>
                    <a:lnTo>
                      <a:pt x="264" y="0"/>
                    </a:lnTo>
                    <a:lnTo>
                      <a:pt x="328" y="8"/>
                    </a:lnTo>
                    <a:lnTo>
                      <a:pt x="464" y="40"/>
                    </a:lnTo>
                    <a:lnTo>
                      <a:pt x="544" y="48"/>
                    </a:lnTo>
                    <a:lnTo>
                      <a:pt x="608" y="64"/>
                    </a:lnTo>
                    <a:lnTo>
                      <a:pt x="752" y="88"/>
                    </a:lnTo>
                    <a:lnTo>
                      <a:pt x="832" y="72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Rectangle 217"/>
              <p:cNvSpPr>
                <a:spLocks noChangeArrowheads="1"/>
              </p:cNvSpPr>
              <p:nvPr/>
            </p:nvSpPr>
            <p:spPr bwMode="auto">
              <a:xfrm>
                <a:off x="1024" y="3196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Rectangle 218"/>
              <p:cNvSpPr>
                <a:spLocks noChangeArrowheads="1"/>
              </p:cNvSpPr>
              <p:nvPr/>
            </p:nvSpPr>
            <p:spPr bwMode="auto">
              <a:xfrm>
                <a:off x="1120" y="3196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Rectangle 219"/>
              <p:cNvSpPr>
                <a:spLocks noChangeArrowheads="1"/>
              </p:cNvSpPr>
              <p:nvPr/>
            </p:nvSpPr>
            <p:spPr bwMode="auto">
              <a:xfrm>
                <a:off x="1864" y="326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Rectangle 220"/>
              <p:cNvSpPr>
                <a:spLocks noChangeArrowheads="1"/>
              </p:cNvSpPr>
              <p:nvPr/>
            </p:nvSpPr>
            <p:spPr bwMode="auto">
              <a:xfrm>
                <a:off x="1216" y="318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Rectangle 221"/>
              <p:cNvSpPr>
                <a:spLocks noChangeArrowheads="1"/>
              </p:cNvSpPr>
              <p:nvPr/>
            </p:nvSpPr>
            <p:spPr bwMode="auto">
              <a:xfrm>
                <a:off x="1304" y="318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Rectangle 222"/>
              <p:cNvSpPr>
                <a:spLocks noChangeArrowheads="1"/>
              </p:cNvSpPr>
              <p:nvPr/>
            </p:nvSpPr>
            <p:spPr bwMode="auto">
              <a:xfrm>
                <a:off x="1400" y="320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Rectangle 223"/>
              <p:cNvSpPr>
                <a:spLocks noChangeArrowheads="1"/>
              </p:cNvSpPr>
              <p:nvPr/>
            </p:nvSpPr>
            <p:spPr bwMode="auto">
              <a:xfrm>
                <a:off x="1496" y="32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Rectangle 224"/>
              <p:cNvSpPr>
                <a:spLocks noChangeArrowheads="1"/>
              </p:cNvSpPr>
              <p:nvPr/>
            </p:nvSpPr>
            <p:spPr bwMode="auto">
              <a:xfrm>
                <a:off x="1584" y="324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Rectangle 225"/>
              <p:cNvSpPr>
                <a:spLocks noChangeArrowheads="1"/>
              </p:cNvSpPr>
              <p:nvPr/>
            </p:nvSpPr>
            <p:spPr bwMode="auto">
              <a:xfrm>
                <a:off x="1680" y="326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Rectangle 226"/>
              <p:cNvSpPr>
                <a:spLocks noChangeArrowheads="1"/>
              </p:cNvSpPr>
              <p:nvPr/>
            </p:nvSpPr>
            <p:spPr bwMode="auto">
              <a:xfrm>
                <a:off x="1776" y="326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4" name="Rectangle 227"/>
            <p:cNvSpPr>
              <a:spLocks noChangeArrowheads="1"/>
            </p:cNvSpPr>
            <p:nvPr/>
          </p:nvSpPr>
          <p:spPr bwMode="auto">
            <a:xfrm>
              <a:off x="1040" y="342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228"/>
            <p:cNvSpPr>
              <a:spLocks noChangeArrowheads="1"/>
            </p:cNvSpPr>
            <p:nvPr/>
          </p:nvSpPr>
          <p:spPr bwMode="auto">
            <a:xfrm>
              <a:off x="1128" y="3428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229"/>
            <p:cNvSpPr>
              <a:spLocks noChangeArrowheads="1"/>
            </p:cNvSpPr>
            <p:nvPr/>
          </p:nvSpPr>
          <p:spPr bwMode="auto">
            <a:xfrm>
              <a:off x="1824" y="3676"/>
              <a:ext cx="48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230"/>
            <p:cNvSpPr>
              <a:spLocks noChangeArrowheads="1"/>
            </p:cNvSpPr>
            <p:nvPr/>
          </p:nvSpPr>
          <p:spPr bwMode="auto">
            <a:xfrm>
              <a:off x="1216" y="3452"/>
              <a:ext cx="48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Rectangle 231"/>
            <p:cNvSpPr>
              <a:spLocks noChangeArrowheads="1"/>
            </p:cNvSpPr>
            <p:nvPr/>
          </p:nvSpPr>
          <p:spPr bwMode="auto">
            <a:xfrm>
              <a:off x="1296" y="3452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232"/>
            <p:cNvSpPr>
              <a:spLocks noChangeArrowheads="1"/>
            </p:cNvSpPr>
            <p:nvPr/>
          </p:nvSpPr>
          <p:spPr bwMode="auto">
            <a:xfrm>
              <a:off x="1384" y="346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233"/>
            <p:cNvSpPr>
              <a:spLocks noChangeArrowheads="1"/>
            </p:cNvSpPr>
            <p:nvPr/>
          </p:nvSpPr>
          <p:spPr bwMode="auto">
            <a:xfrm>
              <a:off x="1472" y="3500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234"/>
            <p:cNvSpPr>
              <a:spLocks noChangeArrowheads="1"/>
            </p:cNvSpPr>
            <p:nvPr/>
          </p:nvSpPr>
          <p:spPr bwMode="auto">
            <a:xfrm>
              <a:off x="1560" y="353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235"/>
            <p:cNvSpPr>
              <a:spLocks noChangeArrowheads="1"/>
            </p:cNvSpPr>
            <p:nvPr/>
          </p:nvSpPr>
          <p:spPr bwMode="auto">
            <a:xfrm>
              <a:off x="1648" y="357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236"/>
            <p:cNvSpPr>
              <a:spLocks noChangeArrowheads="1"/>
            </p:cNvSpPr>
            <p:nvPr/>
          </p:nvSpPr>
          <p:spPr bwMode="auto">
            <a:xfrm>
              <a:off x="1736" y="3620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237"/>
            <p:cNvSpPr>
              <a:spLocks noChangeArrowheads="1"/>
            </p:cNvSpPr>
            <p:nvPr/>
          </p:nvSpPr>
          <p:spPr bwMode="auto">
            <a:xfrm rot="720000">
              <a:off x="997" y="3354"/>
              <a:ext cx="104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 Rounded MT Bold" pitchFamily="-111" charset="0"/>
                </a:rPr>
                <a:t>secondary bonding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BEAE6-6A9F-4AE4-A94B-C23D15C5F94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1313" y="1174750"/>
            <a:ext cx="790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Type</a:t>
            </a:r>
            <a:endParaRPr lang="en-US">
              <a:latin typeface="Times" pitchFamily="-111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1313" y="1746250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Ionic</a:t>
            </a:r>
            <a:endParaRPr lang="en-US">
              <a:latin typeface="Times" pitchFamily="-111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41313" y="2590800"/>
            <a:ext cx="1203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Covalent</a:t>
            </a:r>
            <a:endParaRPr lang="en-US">
              <a:latin typeface="Times" pitchFamily="-111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41313" y="4013200"/>
            <a:ext cx="1033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Metallic</a:t>
            </a:r>
            <a:endParaRPr lang="en-US">
              <a:latin typeface="Times" pitchFamily="-111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41313" y="5351463"/>
            <a:ext cx="145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Secondary</a:t>
            </a:r>
            <a:endParaRPr lang="en-US">
              <a:latin typeface="Times" pitchFamily="-111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8363" y="1174750"/>
            <a:ext cx="20558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Bond Energy</a:t>
            </a:r>
            <a:endParaRPr lang="en-US">
              <a:latin typeface="Times" pitchFamily="-111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38363" y="1746250"/>
            <a:ext cx="86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Large!</a:t>
            </a:r>
            <a:endParaRPr lang="en-US">
              <a:latin typeface="Times" pitchFamily="-111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38363" y="26273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8363" y="2982913"/>
            <a:ext cx="1998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large-Diamond</a:t>
            </a:r>
            <a:endParaRPr lang="en-US">
              <a:latin typeface="Times" pitchFamily="-111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138363" y="3338513"/>
            <a:ext cx="191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small-Bismuth</a:t>
            </a:r>
            <a:endParaRPr lang="en-US">
              <a:latin typeface="Times" pitchFamily="-111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138363" y="40497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138363" y="4405313"/>
            <a:ext cx="2049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large-Tungsten</a:t>
            </a:r>
            <a:endParaRPr lang="en-US">
              <a:latin typeface="Times" pitchFamily="-111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138363" y="4760913"/>
            <a:ext cx="191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small-Mercury</a:t>
            </a:r>
            <a:endParaRPr lang="en-US">
              <a:latin typeface="Times" pitchFamily="-111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138363" y="535146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smallest</a:t>
            </a:r>
            <a:endParaRPr lang="en-US">
              <a:latin typeface="Times" pitchFamily="-111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630863" y="1162050"/>
            <a:ext cx="1719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Comments</a:t>
            </a:r>
            <a:endParaRPr lang="en-US">
              <a:latin typeface="Times" pitchFamily="-111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75450" y="156845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latin typeface="Times" pitchFamily="-111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775200" y="1758950"/>
            <a:ext cx="3455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0000AA"/>
                </a:solidFill>
              </a:rPr>
              <a:t>ceramics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775200" y="2587625"/>
            <a:ext cx="362426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/>
              <a:t>(</a:t>
            </a:r>
            <a:r>
              <a:rPr lang="en-US">
                <a:solidFill>
                  <a:srgbClr val="3366FF"/>
                </a:solidFill>
              </a:rPr>
              <a:t>semiconductors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>
                <a:solidFill>
                  <a:srgbClr val="0000AA"/>
                </a:solidFill>
              </a:rPr>
              <a:t>ceramics</a:t>
            </a:r>
          </a:p>
          <a:p>
            <a:r>
              <a:rPr lang="en-US">
                <a:solidFill>
                  <a:srgbClr val="006600"/>
                </a:solidFill>
              </a:rPr>
              <a:t>polymer </a:t>
            </a:r>
            <a:r>
              <a:rPr lang="en-US">
                <a:solidFill>
                  <a:srgbClr val="000000"/>
                </a:solidFill>
              </a:rPr>
              <a:t>chains)</a:t>
            </a:r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4775200" y="4405313"/>
            <a:ext cx="313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FF0000"/>
                </a:solidFill>
              </a:rPr>
              <a:t>metals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4775200" y="5351463"/>
            <a:ext cx="27955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>
                <a:solidFill>
                  <a:srgbClr val="000000"/>
                </a:solidFill>
              </a:rPr>
              <a:t>inter-chain (</a:t>
            </a:r>
            <a:r>
              <a:rPr lang="en-US">
                <a:solidFill>
                  <a:srgbClr val="006600"/>
                </a:solidFill>
              </a:rPr>
              <a:t>polymer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r>
              <a:rPr lang="en-US">
                <a:solidFill>
                  <a:srgbClr val="000000"/>
                </a:solidFill>
              </a:rPr>
              <a:t>inter-molecular</a:t>
            </a:r>
          </a:p>
        </p:txBody>
      </p:sp>
      <p:sp>
        <p:nvSpPr>
          <p:cNvPr id="19479" name="Rectangle 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Summary: 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51133-A0FD-425A-835F-31B1257A19A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876800" y="5181600"/>
            <a:ext cx="3962400" cy="533400"/>
          </a:xfrm>
          <a:prstGeom prst="rect">
            <a:avLst/>
          </a:prstGeom>
          <a:solidFill>
            <a:srgbClr val="CCCCFF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143000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length</a:t>
            </a:r>
            <a:r>
              <a:rPr lang="en-US"/>
              <a:t>, </a:t>
            </a:r>
            <a:r>
              <a:rPr lang="en-US" i="1"/>
              <a:t>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2844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energy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 baseline="-25000"/>
              <a:t>o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495800" y="1219200"/>
            <a:ext cx="379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Melting Temperature</a:t>
            </a:r>
            <a:r>
              <a:rPr lang="en-US"/>
              <a:t>, </a:t>
            </a:r>
            <a:r>
              <a:rPr lang="en-US" i="1"/>
              <a:t>T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4876800" y="51816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m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larger.</a:t>
            </a:r>
          </a:p>
        </p:txBody>
      </p:sp>
      <p:sp>
        <p:nvSpPr>
          <p:cNvPr id="2048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924800" cy="533400"/>
          </a:xfrm>
        </p:spPr>
        <p:txBody>
          <a:bodyPr/>
          <a:lstStyle/>
          <a:p>
            <a:r>
              <a:rPr lang="en-US" smtClean="0"/>
              <a:t>Properties From Bonding: </a:t>
            </a:r>
            <a:r>
              <a:rPr lang="en-US" i="1" smtClean="0"/>
              <a:t>T</a:t>
            </a:r>
            <a:r>
              <a:rPr lang="en-US" i="1" baseline="-25000" smtClean="0"/>
              <a:t>m</a:t>
            </a:r>
            <a:endParaRPr lang="en-US" i="1" smtClean="0"/>
          </a:p>
        </p:txBody>
      </p:sp>
      <p:grpSp>
        <p:nvGrpSpPr>
          <p:cNvPr id="20489" name="Group 84"/>
          <p:cNvGrpSpPr>
            <a:grpSpLocks/>
          </p:cNvGrpSpPr>
          <p:nvPr/>
        </p:nvGrpSpPr>
        <p:grpSpPr bwMode="auto">
          <a:xfrm>
            <a:off x="4783138" y="1749425"/>
            <a:ext cx="3475037" cy="3021013"/>
            <a:chOff x="3013" y="1102"/>
            <a:chExt cx="2189" cy="1903"/>
          </a:xfrm>
        </p:grpSpPr>
        <p:pic>
          <p:nvPicPr>
            <p:cNvPr id="20539" name="Picture 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3" y="1275"/>
              <a:ext cx="2139" cy="173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0540" name="Group 42"/>
            <p:cNvGrpSpPr>
              <a:grpSpLocks/>
            </p:cNvGrpSpPr>
            <p:nvPr/>
          </p:nvGrpSpPr>
          <p:grpSpPr bwMode="auto">
            <a:xfrm>
              <a:off x="3538" y="1871"/>
              <a:ext cx="168" cy="344"/>
              <a:chOff x="3520" y="1871"/>
              <a:chExt cx="168" cy="344"/>
            </a:xfrm>
          </p:grpSpPr>
          <p:sp>
            <p:nvSpPr>
              <p:cNvPr id="20543" name="Line 38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Rectangle 39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0545" name="Rectangle 40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0541" name="Rectangle 44"/>
            <p:cNvSpPr>
              <a:spLocks noChangeArrowheads="1"/>
            </p:cNvSpPr>
            <p:nvPr/>
          </p:nvSpPr>
          <p:spPr bwMode="auto">
            <a:xfrm>
              <a:off x="5138" y="200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42" name="Rectangle 52"/>
            <p:cNvSpPr>
              <a:spLocks noChangeArrowheads="1"/>
            </p:cNvSpPr>
            <p:nvPr/>
          </p:nvSpPr>
          <p:spPr bwMode="auto">
            <a:xfrm>
              <a:off x="3199" y="1102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</p:grpSp>
      <p:grpSp>
        <p:nvGrpSpPr>
          <p:cNvPr id="20490" name="Group 109"/>
          <p:cNvGrpSpPr>
            <a:grpSpLocks/>
          </p:cNvGrpSpPr>
          <p:nvPr/>
        </p:nvGrpSpPr>
        <p:grpSpPr bwMode="auto">
          <a:xfrm>
            <a:off x="801688" y="1833563"/>
            <a:ext cx="2551112" cy="703262"/>
            <a:chOff x="505" y="1155"/>
            <a:chExt cx="1607" cy="443"/>
          </a:xfrm>
        </p:grpSpPr>
        <p:sp>
          <p:nvSpPr>
            <p:cNvPr id="20520" name="Oval 55"/>
            <p:cNvSpPr>
              <a:spLocks noChangeArrowheads="1"/>
            </p:cNvSpPr>
            <p:nvPr/>
          </p:nvSpPr>
          <p:spPr bwMode="auto">
            <a:xfrm>
              <a:off x="767" y="1155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Freeform 56"/>
            <p:cNvSpPr>
              <a:spLocks/>
            </p:cNvSpPr>
            <p:nvPr/>
          </p:nvSpPr>
          <p:spPr bwMode="auto">
            <a:xfrm>
              <a:off x="922" y="1176"/>
              <a:ext cx="787" cy="160"/>
            </a:xfrm>
            <a:custGeom>
              <a:avLst/>
              <a:gdLst>
                <a:gd name="T0" fmla="*/ 0 w 736"/>
                <a:gd name="T1" fmla="*/ 64 h 160"/>
                <a:gd name="T2" fmla="*/ 248 w 736"/>
                <a:gd name="T3" fmla="*/ 64 h 160"/>
                <a:gd name="T4" fmla="*/ 343 w 736"/>
                <a:gd name="T5" fmla="*/ 152 h 160"/>
                <a:gd name="T6" fmla="*/ 478 w 736"/>
                <a:gd name="T7" fmla="*/ 0 h 160"/>
                <a:gd name="T8" fmla="*/ 630 w 736"/>
                <a:gd name="T9" fmla="*/ 152 h 160"/>
                <a:gd name="T10" fmla="*/ 762 w 736"/>
                <a:gd name="T11" fmla="*/ 8 h 160"/>
                <a:gd name="T12" fmla="*/ 879 w 736"/>
                <a:gd name="T13" fmla="*/ 152 h 160"/>
                <a:gd name="T14" fmla="*/ 1034 w 736"/>
                <a:gd name="T15" fmla="*/ 8 h 160"/>
                <a:gd name="T16" fmla="*/ 1128 w 736"/>
                <a:gd name="T17" fmla="*/ 160 h 160"/>
                <a:gd name="T18" fmla="*/ 1281 w 736"/>
                <a:gd name="T19" fmla="*/ 16 h 160"/>
                <a:gd name="T20" fmla="*/ 1377 w 736"/>
                <a:gd name="T21" fmla="*/ 152 h 160"/>
                <a:gd name="T22" fmla="*/ 1488 w 736"/>
                <a:gd name="T23" fmla="*/ 64 h 160"/>
                <a:gd name="T24" fmla="*/ 1758 w 736"/>
                <a:gd name="T25" fmla="*/ 64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6"/>
                <a:gd name="T40" fmla="*/ 0 h 160"/>
                <a:gd name="T41" fmla="*/ 736 w 736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6" h="160">
                  <a:moveTo>
                    <a:pt x="0" y="64"/>
                  </a:moveTo>
                  <a:lnTo>
                    <a:pt x="104" y="64"/>
                  </a:lnTo>
                  <a:lnTo>
                    <a:pt x="144" y="152"/>
                  </a:lnTo>
                  <a:lnTo>
                    <a:pt x="200" y="0"/>
                  </a:lnTo>
                  <a:lnTo>
                    <a:pt x="264" y="152"/>
                  </a:lnTo>
                  <a:lnTo>
                    <a:pt x="320" y="8"/>
                  </a:lnTo>
                  <a:lnTo>
                    <a:pt x="368" y="152"/>
                  </a:lnTo>
                  <a:lnTo>
                    <a:pt x="432" y="8"/>
                  </a:lnTo>
                  <a:lnTo>
                    <a:pt x="472" y="160"/>
                  </a:lnTo>
                  <a:lnTo>
                    <a:pt x="536" y="16"/>
                  </a:lnTo>
                  <a:lnTo>
                    <a:pt x="576" y="152"/>
                  </a:lnTo>
                  <a:lnTo>
                    <a:pt x="624" y="64"/>
                  </a:lnTo>
                  <a:lnTo>
                    <a:pt x="736" y="6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58"/>
            <p:cNvSpPr>
              <a:spLocks noChangeArrowheads="1"/>
            </p:cNvSpPr>
            <p:nvPr/>
          </p:nvSpPr>
          <p:spPr bwMode="auto">
            <a:xfrm>
              <a:off x="1688" y="1156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59"/>
            <p:cNvSpPr>
              <a:spLocks noChangeShapeType="1"/>
            </p:cNvSpPr>
            <p:nvPr/>
          </p:nvSpPr>
          <p:spPr bwMode="auto">
            <a:xfrm>
              <a:off x="848" y="1312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60"/>
            <p:cNvSpPr>
              <a:spLocks noChangeShapeType="1"/>
            </p:cNvSpPr>
            <p:nvPr/>
          </p:nvSpPr>
          <p:spPr bwMode="auto">
            <a:xfrm>
              <a:off x="848" y="1456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61"/>
            <p:cNvSpPr>
              <a:spLocks noChangeShapeType="1"/>
            </p:cNvSpPr>
            <p:nvPr/>
          </p:nvSpPr>
          <p:spPr bwMode="auto">
            <a:xfrm>
              <a:off x="1760" y="1320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62"/>
            <p:cNvSpPr>
              <a:spLocks noChangeShapeType="1"/>
            </p:cNvSpPr>
            <p:nvPr/>
          </p:nvSpPr>
          <p:spPr bwMode="auto">
            <a:xfrm>
              <a:off x="1760" y="1464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7" name="Group 83"/>
            <p:cNvGrpSpPr>
              <a:grpSpLocks/>
            </p:cNvGrpSpPr>
            <p:nvPr/>
          </p:nvGrpSpPr>
          <p:grpSpPr bwMode="auto">
            <a:xfrm>
              <a:off x="1840" y="1208"/>
              <a:ext cx="272" cy="56"/>
              <a:chOff x="1840" y="1216"/>
              <a:chExt cx="272" cy="56"/>
            </a:xfrm>
          </p:grpSpPr>
          <p:sp>
            <p:nvSpPr>
              <p:cNvPr id="20537" name="Freeform 63"/>
              <p:cNvSpPr>
                <a:spLocks/>
              </p:cNvSpPr>
              <p:nvPr/>
            </p:nvSpPr>
            <p:spPr bwMode="auto">
              <a:xfrm>
                <a:off x="2040" y="1216"/>
                <a:ext cx="72" cy="56"/>
              </a:xfrm>
              <a:custGeom>
                <a:avLst/>
                <a:gdLst>
                  <a:gd name="T0" fmla="*/ 72 w 72"/>
                  <a:gd name="T1" fmla="*/ 24 h 56"/>
                  <a:gd name="T2" fmla="*/ 0 w 72"/>
                  <a:gd name="T3" fmla="*/ 56 h 56"/>
                  <a:gd name="T4" fmla="*/ 0 w 72"/>
                  <a:gd name="T5" fmla="*/ 24 h 56"/>
                  <a:gd name="T6" fmla="*/ 0 w 72"/>
                  <a:gd name="T7" fmla="*/ 0 h 56"/>
                  <a:gd name="T8" fmla="*/ 72 w 72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6"/>
                  <a:gd name="T17" fmla="*/ 72 w 72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6">
                    <a:moveTo>
                      <a:pt x="72" y="24"/>
                    </a:moveTo>
                    <a:lnTo>
                      <a:pt x="0" y="5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7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Line 65"/>
              <p:cNvSpPr>
                <a:spLocks noChangeShapeType="1"/>
              </p:cNvSpPr>
              <p:nvPr/>
            </p:nvSpPr>
            <p:spPr bwMode="auto">
              <a:xfrm>
                <a:off x="184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8" name="Group 82"/>
            <p:cNvGrpSpPr>
              <a:grpSpLocks/>
            </p:cNvGrpSpPr>
            <p:nvPr/>
          </p:nvGrpSpPr>
          <p:grpSpPr bwMode="auto">
            <a:xfrm>
              <a:off x="505" y="1207"/>
              <a:ext cx="264" cy="56"/>
              <a:chOff x="496" y="1216"/>
              <a:chExt cx="264" cy="56"/>
            </a:xfrm>
          </p:grpSpPr>
          <p:sp>
            <p:nvSpPr>
              <p:cNvPr id="20535" name="Freeform 67"/>
              <p:cNvSpPr>
                <a:spLocks/>
              </p:cNvSpPr>
              <p:nvPr/>
            </p:nvSpPr>
            <p:spPr bwMode="auto">
              <a:xfrm>
                <a:off x="496" y="1216"/>
                <a:ext cx="64" cy="56"/>
              </a:xfrm>
              <a:custGeom>
                <a:avLst/>
                <a:gdLst>
                  <a:gd name="T0" fmla="*/ 0 w 64"/>
                  <a:gd name="T1" fmla="*/ 24 h 56"/>
                  <a:gd name="T2" fmla="*/ 64 w 64"/>
                  <a:gd name="T3" fmla="*/ 0 h 56"/>
                  <a:gd name="T4" fmla="*/ 64 w 64"/>
                  <a:gd name="T5" fmla="*/ 24 h 56"/>
                  <a:gd name="T6" fmla="*/ 64 w 64"/>
                  <a:gd name="T7" fmla="*/ 56 h 56"/>
                  <a:gd name="T8" fmla="*/ 0 w 64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56"/>
                  <a:gd name="T17" fmla="*/ 64 w 64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56">
                    <a:moveTo>
                      <a:pt x="0" y="24"/>
                    </a:moveTo>
                    <a:lnTo>
                      <a:pt x="64" y="0"/>
                    </a:lnTo>
                    <a:lnTo>
                      <a:pt x="64" y="24"/>
                    </a:lnTo>
                    <a:lnTo>
                      <a:pt x="64" y="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Line 69"/>
              <p:cNvSpPr>
                <a:spLocks noChangeShapeType="1"/>
              </p:cNvSpPr>
              <p:nvPr/>
            </p:nvSpPr>
            <p:spPr bwMode="auto">
              <a:xfrm>
                <a:off x="56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9" name="Group 78"/>
            <p:cNvGrpSpPr>
              <a:grpSpLocks/>
            </p:cNvGrpSpPr>
            <p:nvPr/>
          </p:nvGrpSpPr>
          <p:grpSpPr bwMode="auto">
            <a:xfrm>
              <a:off x="848" y="1424"/>
              <a:ext cx="912" cy="112"/>
              <a:chOff x="848" y="1424"/>
              <a:chExt cx="912" cy="112"/>
            </a:xfrm>
          </p:grpSpPr>
          <p:sp>
            <p:nvSpPr>
              <p:cNvPr id="20532" name="Freeform 75"/>
              <p:cNvSpPr>
                <a:spLocks/>
              </p:cNvSpPr>
              <p:nvPr/>
            </p:nvSpPr>
            <p:spPr bwMode="auto">
              <a:xfrm>
                <a:off x="848" y="1424"/>
                <a:ext cx="96" cy="112"/>
              </a:xfrm>
              <a:custGeom>
                <a:avLst/>
                <a:gdLst>
                  <a:gd name="T0" fmla="*/ 0 w 96"/>
                  <a:gd name="T1" fmla="*/ 56 h 112"/>
                  <a:gd name="T2" fmla="*/ 96 w 96"/>
                  <a:gd name="T3" fmla="*/ 0 h 112"/>
                  <a:gd name="T4" fmla="*/ 64 w 96"/>
                  <a:gd name="T5" fmla="*/ 56 h 112"/>
                  <a:gd name="T6" fmla="*/ 96 w 96"/>
                  <a:gd name="T7" fmla="*/ 112 h 112"/>
                  <a:gd name="T8" fmla="*/ 0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0" y="56"/>
                    </a:moveTo>
                    <a:lnTo>
                      <a:pt x="96" y="0"/>
                    </a:lnTo>
                    <a:lnTo>
                      <a:pt x="64" y="56"/>
                    </a:lnTo>
                    <a:lnTo>
                      <a:pt x="96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3" name="Freeform 76"/>
              <p:cNvSpPr>
                <a:spLocks/>
              </p:cNvSpPr>
              <p:nvPr/>
            </p:nvSpPr>
            <p:spPr bwMode="auto">
              <a:xfrm>
                <a:off x="1664" y="1424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4" name="Line 77"/>
              <p:cNvSpPr>
                <a:spLocks noChangeShapeType="1"/>
              </p:cNvSpPr>
              <p:nvPr/>
            </p:nvSpPr>
            <p:spPr bwMode="auto">
              <a:xfrm>
                <a:off x="912" y="1480"/>
                <a:ext cx="78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0" name="Rectangle 79"/>
            <p:cNvSpPr>
              <a:spLocks noChangeArrowheads="1"/>
            </p:cNvSpPr>
            <p:nvPr/>
          </p:nvSpPr>
          <p:spPr bwMode="auto">
            <a:xfrm>
              <a:off x="1272" y="1368"/>
              <a:ext cx="144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80"/>
            <p:cNvSpPr>
              <a:spLocks noChangeArrowheads="1"/>
            </p:cNvSpPr>
            <p:nvPr/>
          </p:nvSpPr>
          <p:spPr bwMode="auto">
            <a:xfrm>
              <a:off x="1298" y="1368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</p:grpSp>
      <p:grpSp>
        <p:nvGrpSpPr>
          <p:cNvPr id="20491" name="Group 46"/>
          <p:cNvGrpSpPr>
            <a:grpSpLocks/>
          </p:cNvGrpSpPr>
          <p:nvPr/>
        </p:nvGrpSpPr>
        <p:grpSpPr bwMode="auto">
          <a:xfrm>
            <a:off x="6048375" y="4462463"/>
            <a:ext cx="1219200" cy="428625"/>
            <a:chOff x="3720" y="2784"/>
            <a:chExt cx="768" cy="270"/>
          </a:xfrm>
        </p:grpSpPr>
        <p:sp>
          <p:nvSpPr>
            <p:cNvPr id="20518" name="Rectangle 47"/>
            <p:cNvSpPr>
              <a:spLocks noChangeArrowheads="1"/>
            </p:cNvSpPr>
            <p:nvPr/>
          </p:nvSpPr>
          <p:spPr bwMode="auto">
            <a:xfrm>
              <a:off x="3720" y="2784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larger </a:t>
              </a:r>
              <a:r>
                <a:rPr lang="en-US" i="1">
                  <a:solidFill>
                    <a:srgbClr val="000000"/>
                  </a:solidFill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9" name="Rectangle 48"/>
            <p:cNvSpPr>
              <a:spLocks noChangeArrowheads="1"/>
            </p:cNvSpPr>
            <p:nvPr/>
          </p:nvSpPr>
          <p:spPr bwMode="auto">
            <a:xfrm>
              <a:off x="4384" y="282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i="1"/>
            </a:p>
          </p:txBody>
        </p:sp>
      </p:grpSp>
      <p:grpSp>
        <p:nvGrpSpPr>
          <p:cNvPr id="20492" name="Group 49"/>
          <p:cNvGrpSpPr>
            <a:grpSpLocks/>
          </p:cNvGrpSpPr>
          <p:nvPr/>
        </p:nvGrpSpPr>
        <p:grpSpPr bwMode="auto">
          <a:xfrm>
            <a:off x="6438900" y="3668713"/>
            <a:ext cx="1422400" cy="428625"/>
            <a:chOff x="3768" y="2392"/>
            <a:chExt cx="896" cy="270"/>
          </a:xfrm>
        </p:grpSpPr>
        <p:sp>
          <p:nvSpPr>
            <p:cNvPr id="20516" name="Rectangle 50"/>
            <p:cNvSpPr>
              <a:spLocks noChangeArrowheads="1"/>
            </p:cNvSpPr>
            <p:nvPr/>
          </p:nvSpPr>
          <p:spPr bwMode="auto">
            <a:xfrm>
              <a:off x="3768" y="2392"/>
              <a:ext cx="8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smaller </a:t>
              </a:r>
              <a:r>
                <a:rPr lang="en-US" i="1">
                  <a:solidFill>
                    <a:srgbClr val="0066FF"/>
                  </a:solidFill>
                </a:rPr>
                <a:t>T</a:t>
              </a:r>
              <a:r>
                <a:rPr lang="en-US" i="1" baseline="-25000">
                  <a:solidFill>
                    <a:srgbClr val="0066FF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7" name="Rectangle 51"/>
            <p:cNvSpPr>
              <a:spLocks noChangeArrowheads="1"/>
            </p:cNvSpPr>
            <p:nvPr/>
          </p:nvSpPr>
          <p:spPr bwMode="auto">
            <a:xfrm>
              <a:off x="4552" y="243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493" name="Group 85"/>
          <p:cNvGrpSpPr>
            <a:grpSpLocks/>
          </p:cNvGrpSpPr>
          <p:nvPr/>
        </p:nvGrpSpPr>
        <p:grpSpPr bwMode="auto">
          <a:xfrm>
            <a:off x="725488" y="3517900"/>
            <a:ext cx="3228975" cy="2435225"/>
            <a:chOff x="457" y="2216"/>
            <a:chExt cx="2034" cy="1534"/>
          </a:xfrm>
        </p:grpSpPr>
        <p:pic>
          <p:nvPicPr>
            <p:cNvPr id="20494" name="Picture 8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" y="2310"/>
              <a:ext cx="1850" cy="140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sp>
          <p:nvSpPr>
            <p:cNvPr id="20495" name="Line 87"/>
            <p:cNvSpPr>
              <a:spLocks noChangeShapeType="1"/>
            </p:cNvSpPr>
            <p:nvPr/>
          </p:nvSpPr>
          <p:spPr bwMode="auto">
            <a:xfrm>
              <a:off x="92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88"/>
            <p:cNvSpPr>
              <a:spLocks noChangeShapeType="1"/>
            </p:cNvSpPr>
            <p:nvPr/>
          </p:nvSpPr>
          <p:spPr bwMode="auto">
            <a:xfrm>
              <a:off x="1072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89"/>
            <p:cNvSpPr>
              <a:spLocks noChangeShapeType="1"/>
            </p:cNvSpPr>
            <p:nvPr/>
          </p:nvSpPr>
          <p:spPr bwMode="auto">
            <a:xfrm>
              <a:off x="1216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90"/>
            <p:cNvSpPr>
              <a:spLocks noChangeShapeType="1"/>
            </p:cNvSpPr>
            <p:nvPr/>
          </p:nvSpPr>
          <p:spPr bwMode="auto">
            <a:xfrm>
              <a:off x="1360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91"/>
            <p:cNvSpPr>
              <a:spLocks noChangeShapeType="1"/>
            </p:cNvSpPr>
            <p:nvPr/>
          </p:nvSpPr>
          <p:spPr bwMode="auto">
            <a:xfrm>
              <a:off x="1504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92"/>
            <p:cNvSpPr>
              <a:spLocks noChangeShapeType="1"/>
            </p:cNvSpPr>
            <p:nvPr/>
          </p:nvSpPr>
          <p:spPr bwMode="auto">
            <a:xfrm>
              <a:off x="164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1" name="Group 93"/>
            <p:cNvGrpSpPr>
              <a:grpSpLocks/>
            </p:cNvGrpSpPr>
            <p:nvPr/>
          </p:nvGrpSpPr>
          <p:grpSpPr bwMode="auto">
            <a:xfrm>
              <a:off x="1688" y="3108"/>
              <a:ext cx="48" cy="404"/>
              <a:chOff x="1688" y="3120"/>
              <a:chExt cx="48" cy="392"/>
            </a:xfrm>
          </p:grpSpPr>
          <p:sp>
            <p:nvSpPr>
              <p:cNvPr id="20513" name="Freeform 94"/>
              <p:cNvSpPr>
                <a:spLocks/>
              </p:cNvSpPr>
              <p:nvPr/>
            </p:nvSpPr>
            <p:spPr bwMode="auto">
              <a:xfrm>
                <a:off x="1688" y="3440"/>
                <a:ext cx="48" cy="72"/>
              </a:xfrm>
              <a:custGeom>
                <a:avLst/>
                <a:gdLst>
                  <a:gd name="T0" fmla="*/ 24 w 48"/>
                  <a:gd name="T1" fmla="*/ 72 h 72"/>
                  <a:gd name="T2" fmla="*/ 0 w 48"/>
                  <a:gd name="T3" fmla="*/ 0 h 72"/>
                  <a:gd name="T4" fmla="*/ 24 w 48"/>
                  <a:gd name="T5" fmla="*/ 0 h 72"/>
                  <a:gd name="T6" fmla="*/ 48 w 48"/>
                  <a:gd name="T7" fmla="*/ 0 h 72"/>
                  <a:gd name="T8" fmla="*/ 24 w 48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72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95"/>
              <p:cNvSpPr>
                <a:spLocks/>
              </p:cNvSpPr>
              <p:nvPr/>
            </p:nvSpPr>
            <p:spPr bwMode="auto">
              <a:xfrm>
                <a:off x="1688" y="3120"/>
                <a:ext cx="48" cy="72"/>
              </a:xfrm>
              <a:custGeom>
                <a:avLst/>
                <a:gdLst>
                  <a:gd name="T0" fmla="*/ 24 w 48"/>
                  <a:gd name="T1" fmla="*/ 0 h 72"/>
                  <a:gd name="T2" fmla="*/ 48 w 48"/>
                  <a:gd name="T3" fmla="*/ 72 h 72"/>
                  <a:gd name="T4" fmla="*/ 24 w 48"/>
                  <a:gd name="T5" fmla="*/ 72 h 72"/>
                  <a:gd name="T6" fmla="*/ 0 w 48"/>
                  <a:gd name="T7" fmla="*/ 72 h 72"/>
                  <a:gd name="T8" fmla="*/ 24 w 48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0"/>
                    </a:moveTo>
                    <a:lnTo>
                      <a:pt x="48" y="72"/>
                    </a:lnTo>
                    <a:lnTo>
                      <a:pt x="24" y="72"/>
                    </a:lnTo>
                    <a:lnTo>
                      <a:pt x="0" y="7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96"/>
              <p:cNvSpPr>
                <a:spLocks noChangeShapeType="1"/>
              </p:cNvSpPr>
              <p:nvPr/>
            </p:nvSpPr>
            <p:spPr bwMode="auto">
              <a:xfrm flipV="1">
                <a:off x="1712" y="3192"/>
                <a:ext cx="1" cy="2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2" name="Rectangle 97"/>
            <p:cNvSpPr>
              <a:spLocks noChangeArrowheads="1"/>
            </p:cNvSpPr>
            <p:nvPr/>
          </p:nvSpPr>
          <p:spPr bwMode="auto">
            <a:xfrm>
              <a:off x="1768" y="3240"/>
              <a:ext cx="1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E</a:t>
              </a:r>
              <a:r>
                <a:rPr lang="en-US" baseline="-25000"/>
                <a:t>o</a:t>
              </a:r>
            </a:p>
          </p:txBody>
        </p:sp>
        <p:sp>
          <p:nvSpPr>
            <p:cNvPr id="20503" name="Rectangle 98"/>
            <p:cNvSpPr>
              <a:spLocks noChangeArrowheads="1"/>
            </p:cNvSpPr>
            <p:nvPr/>
          </p:nvSpPr>
          <p:spPr bwMode="auto">
            <a:xfrm>
              <a:off x="1896" y="328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04" name="Rectangle 99"/>
            <p:cNvSpPr>
              <a:spLocks noChangeArrowheads="1"/>
            </p:cNvSpPr>
            <p:nvPr/>
          </p:nvSpPr>
          <p:spPr bwMode="auto">
            <a:xfrm>
              <a:off x="2008" y="3240"/>
              <a:ext cx="2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 </a:t>
              </a:r>
              <a:endParaRPr lang="en-US"/>
            </a:p>
          </p:txBody>
        </p:sp>
        <p:sp>
          <p:nvSpPr>
            <p:cNvPr id="20505" name="Rectangle 100"/>
            <p:cNvSpPr>
              <a:spLocks noChangeArrowheads="1"/>
            </p:cNvSpPr>
            <p:nvPr/>
          </p:nvSpPr>
          <p:spPr bwMode="auto">
            <a:xfrm>
              <a:off x="1296" y="3520"/>
              <a:ext cx="119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“bond energy”</a:t>
              </a:r>
              <a:endParaRPr lang="en-US"/>
            </a:p>
          </p:txBody>
        </p:sp>
        <p:sp>
          <p:nvSpPr>
            <p:cNvPr id="20506" name="Line 101"/>
            <p:cNvSpPr>
              <a:spLocks noChangeShapeType="1"/>
            </p:cNvSpPr>
            <p:nvPr/>
          </p:nvSpPr>
          <p:spPr bwMode="auto">
            <a:xfrm flipV="1">
              <a:off x="888" y="3062"/>
              <a:ext cx="1" cy="96"/>
            </a:xfrm>
            <a:prstGeom prst="line">
              <a:avLst/>
            </a:prstGeom>
            <a:noFill/>
            <a:ln w="25400">
              <a:solidFill>
                <a:srgbClr val="008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Rectangle 102"/>
            <p:cNvSpPr>
              <a:spLocks noChangeArrowheads="1"/>
            </p:cNvSpPr>
            <p:nvPr/>
          </p:nvSpPr>
          <p:spPr bwMode="auto">
            <a:xfrm>
              <a:off x="656" y="2216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0508" name="Rectangle 103"/>
            <p:cNvSpPr>
              <a:spLocks noChangeArrowheads="1"/>
            </p:cNvSpPr>
            <p:nvPr/>
          </p:nvSpPr>
          <p:spPr bwMode="auto">
            <a:xfrm>
              <a:off x="808" y="283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88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09" name="Rectangle 104"/>
            <p:cNvSpPr>
              <a:spLocks noChangeArrowheads="1"/>
            </p:cNvSpPr>
            <p:nvPr/>
          </p:nvSpPr>
          <p:spPr bwMode="auto">
            <a:xfrm>
              <a:off x="896" y="291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o</a:t>
              </a:r>
              <a:endParaRPr lang="en-US"/>
            </a:p>
          </p:txBody>
        </p:sp>
        <p:sp>
          <p:nvSpPr>
            <p:cNvPr id="20510" name="Rectangle 105"/>
            <p:cNvSpPr>
              <a:spLocks noChangeArrowheads="1"/>
            </p:cNvSpPr>
            <p:nvPr/>
          </p:nvSpPr>
          <p:spPr bwMode="auto">
            <a:xfrm>
              <a:off x="984" y="2880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 </a:t>
              </a:r>
              <a:endParaRPr lang="en-US"/>
            </a:p>
          </p:txBody>
        </p:sp>
        <p:sp>
          <p:nvSpPr>
            <p:cNvPr id="20511" name="Rectangle 106"/>
            <p:cNvSpPr>
              <a:spLocks noChangeArrowheads="1"/>
            </p:cNvSpPr>
            <p:nvPr/>
          </p:nvSpPr>
          <p:spPr bwMode="auto">
            <a:xfrm>
              <a:off x="2318" y="296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12" name="Rectangle 107"/>
            <p:cNvSpPr>
              <a:spLocks noChangeArrowheads="1"/>
            </p:cNvSpPr>
            <p:nvPr/>
          </p:nvSpPr>
          <p:spPr bwMode="auto">
            <a:xfrm>
              <a:off x="912" y="2744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4144960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Chapt_03_7th_Ed v2</Template>
  <TotalTime>5320</TotalTime>
  <Words>548</Words>
  <Application>Microsoft Office PowerPoint</Application>
  <PresentationFormat>On-screen Show (4:3)</PresentationFormat>
  <Paragraphs>744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Chapter_03_avi</vt:lpstr>
      <vt:lpstr>Equation</vt:lpstr>
      <vt:lpstr>Ch2 Continued… Examples:  Ionic Bonding</vt:lpstr>
      <vt:lpstr>PowerPoint Presentation</vt:lpstr>
      <vt:lpstr>Covalent Bonding</vt:lpstr>
      <vt:lpstr>PowerPoint Presentation</vt:lpstr>
      <vt:lpstr>Mixed Bonding</vt:lpstr>
      <vt:lpstr>Pauling Electronegativities</vt:lpstr>
      <vt:lpstr>SECONDARY BONDING</vt:lpstr>
      <vt:lpstr>Summary:  Bonding</vt:lpstr>
      <vt:lpstr>Properties From Bonding: Tm</vt:lpstr>
      <vt:lpstr>PowerPoint Presentation</vt:lpstr>
      <vt:lpstr>PowerPoint Presentation</vt:lpstr>
      <vt:lpstr>Properties From Bonding :  a</vt:lpstr>
      <vt:lpstr>Summary:  Primary Bonds</vt:lpstr>
      <vt:lpstr>PowerPoint Presentation</vt:lpstr>
      <vt:lpstr>Unusual Expansion of Water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Atomic Structure &amp; Interatomic Bonding</dc:title>
  <dc:subject>Callister &amp; Rethwisch 8th Edition</dc:subject>
  <dc:creator>David Rethwisch</dc:creator>
  <dc:description>Copyright 2010</dc:description>
  <cp:lastModifiedBy>Maheswaranathan, Ponn</cp:lastModifiedBy>
  <cp:revision>195</cp:revision>
  <cp:lastPrinted>2016-09-06T19:54:40Z</cp:lastPrinted>
  <dcterms:created xsi:type="dcterms:W3CDTF">2001-01-25T20:00:33Z</dcterms:created>
  <dcterms:modified xsi:type="dcterms:W3CDTF">2019-08-27T21:01:34Z</dcterms:modified>
</cp:coreProperties>
</file>