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522" r:id="rId2"/>
    <p:sldId id="539" r:id="rId3"/>
    <p:sldId id="472" r:id="rId4"/>
    <p:sldId id="551" r:id="rId5"/>
    <p:sldId id="550" r:id="rId6"/>
    <p:sldId id="510" r:id="rId7"/>
    <p:sldId id="473" r:id="rId8"/>
    <p:sldId id="512" r:id="rId9"/>
    <p:sldId id="523" r:id="rId10"/>
    <p:sldId id="511" r:id="rId11"/>
    <p:sldId id="514" r:id="rId12"/>
    <p:sldId id="537" r:id="rId13"/>
    <p:sldId id="525" r:id="rId14"/>
    <p:sldId id="476" r:id="rId15"/>
    <p:sldId id="526" r:id="rId16"/>
    <p:sldId id="544" r:id="rId17"/>
    <p:sldId id="538" r:id="rId18"/>
    <p:sldId id="552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FDC"/>
    <a:srgbClr val="96BDDC"/>
    <a:srgbClr val="96BDDA"/>
    <a:srgbClr val="94BCD9"/>
    <a:srgbClr val="0033FF"/>
    <a:srgbClr val="0080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DC348C1-4A5F-4E7D-819C-44B059DDA672}" type="datetimeFigureOut">
              <a:rPr lang="en-US"/>
              <a:pPr>
                <a:defRPr/>
              </a:pPr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0597158-811A-43FD-8A05-6E154AA1B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64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1" charset="0"/>
              </a:defRPr>
            </a:lvl1pPr>
          </a:lstStyle>
          <a:p>
            <a:pPr>
              <a:defRPr/>
            </a:pPr>
            <a:fld id="{B3D47C52-ABBC-41AF-AC6D-2FECC1A8E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7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0BDB-B4C1-4121-ABA4-CD4C9F272A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A3627-2767-43BC-9617-E27EA075DCD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D1430-4EA4-4098-BF13-FAA7144CF37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CCEB6-5030-4C72-B351-2299E9D3BB1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79DFC-1E10-4770-9244-27AABD4CD79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3B651-C611-49C5-97D2-603F5C2F015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5EE01-F0B9-4CF5-9C0D-0FCBDE125B0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1A329-BA0F-4ACC-981B-34805393CE3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3E140-27D8-435A-B0A8-D15EC56EB60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6D456-39B3-45DB-A0EC-D67B0DFE51D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79621-8AAE-428E-950A-AB612026157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CEEC1-5DB2-421C-846D-768B09EBA60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424690-4699-4133-B5E1-E8C44EA2749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CD41-2828-4CDA-B1B1-A50EE93FA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F552-B7A6-4B36-B5CD-08E322A88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64CB2-83F9-4094-997B-04F7AD0B5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3D648-D6E9-4AA0-A02D-0DFE7575C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ACA17-E28F-4423-9AE0-0210C566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7D114-133B-449C-93CE-EBACE795E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16B73-C68A-4907-AAE8-7C050EAFC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479E-D249-48F1-BCD9-D205A9CA4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C0D72-4269-44F1-867C-EBC8CA1CD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5BE6F-808B-4280-A2B0-C66FAE40D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8304-CEC8-43D8-B886-E64D6EE1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5563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8968EEB5-E05F-424C-B2C0-81B55DD3D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39150" y="6172200"/>
            <a:ext cx="43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48" name="Rectangle 8"/>
          <p:cNvSpPr>
            <a:spLocks noChangeArrowheads="1"/>
          </p:cNvSpPr>
          <p:nvPr/>
        </p:nvSpPr>
        <p:spPr bwMode="auto">
          <a:xfrm>
            <a:off x="7264400" y="6400800"/>
            <a:ext cx="944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ea typeface="+mn-ea"/>
              </a:rPr>
              <a:t>Chapter 2 -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eb.mit.edu/newsoffice/2008/adhesive-0218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robotics.eecs.berkeley.edu/~ronf/Gecko/index.html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physics.nist.gov/cuu/Units/units.html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42242E-A731-4A2F-8B2D-C751622F336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00113" y="2011363"/>
            <a:ext cx="40306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4D4D4D"/>
                </a:solidFill>
              </a:rPr>
              <a:t>ISSUES TO ADDRESS...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319213" y="2743200"/>
            <a:ext cx="36814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promotes bonding?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319213" y="3495675"/>
            <a:ext cx="4529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types of bonds are there?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1319213" y="4283075"/>
            <a:ext cx="6103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•  What properties are inferred from bonding?</a:t>
            </a:r>
            <a:endParaRPr lang="en-US" dirty="0">
              <a:latin typeface="Times" pitchFamily="-111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Chapter 2: Atomic Structure &amp; Interatomic Bonding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B210F0-AFF2-4F6D-B608-EE0CFE72C35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 Configurations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4525" y="121126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3333CC"/>
                </a:solidFill>
              </a:rPr>
              <a:t>Valence electrons</a:t>
            </a:r>
            <a:r>
              <a:rPr lang="en-US" sz="2800" smtClean="0"/>
              <a:t> – those in unfilled shells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Filled shells more stable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Valence electrons are most available for bonding and tend to control the chemical properties</a:t>
            </a:r>
            <a:r>
              <a:rPr lang="en-US" sz="2400" smtClean="0"/>
              <a:t> 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example:   C (atomic number = 6)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1</a:t>
            </a:r>
            <a:r>
              <a:rPr lang="en-US" i="1" smtClean="0">
                <a:solidFill>
                  <a:schemeClr val="tx2"/>
                </a:solidFill>
              </a:rPr>
              <a:t>s</a:t>
            </a:r>
            <a:r>
              <a:rPr lang="en-US" baseline="30000" smtClean="0">
                <a:solidFill>
                  <a:schemeClr val="tx2"/>
                </a:solidFill>
              </a:rPr>
              <a:t>2</a:t>
            </a:r>
            <a:r>
              <a:rPr lang="en-US" smtClean="0"/>
              <a:t>   </a:t>
            </a:r>
            <a:r>
              <a:rPr lang="en-US" smtClean="0">
                <a:solidFill>
                  <a:srgbClr val="FF3300"/>
                </a:solidFill>
              </a:rPr>
              <a:t>2</a:t>
            </a:r>
            <a:r>
              <a:rPr lang="en-US" i="1" smtClean="0">
                <a:solidFill>
                  <a:srgbClr val="FF3300"/>
                </a:solidFill>
              </a:rPr>
              <a:t>s</a:t>
            </a:r>
            <a:r>
              <a:rPr lang="en-US" baseline="30000" smtClean="0">
                <a:solidFill>
                  <a:srgbClr val="FF3300"/>
                </a:solidFill>
              </a:rPr>
              <a:t>2</a:t>
            </a:r>
            <a:r>
              <a:rPr lang="en-US" smtClean="0">
                <a:solidFill>
                  <a:srgbClr val="FF3300"/>
                </a:solidFill>
              </a:rPr>
              <a:t> 2</a:t>
            </a:r>
            <a:r>
              <a:rPr lang="en-US" i="1" smtClean="0">
                <a:solidFill>
                  <a:srgbClr val="FF3300"/>
                </a:solidFill>
              </a:rPr>
              <a:t>p</a:t>
            </a:r>
            <a:r>
              <a:rPr lang="en-US" baseline="30000" smtClean="0">
                <a:solidFill>
                  <a:srgbClr val="FF3300"/>
                </a:solidFill>
              </a:rPr>
              <a:t>2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27275" y="4529138"/>
            <a:ext cx="3921125" cy="1160462"/>
            <a:chOff x="1370" y="2614"/>
            <a:chExt cx="2470" cy="731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1370" y="2614"/>
              <a:ext cx="668" cy="33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2340" y="3108"/>
              <a:ext cx="1500" cy="23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FF3300"/>
                  </a:solidFill>
                </a:rPr>
                <a:t>valence electrons</a:t>
              </a:r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auto">
            <a:xfrm>
              <a:off x="1774" y="2944"/>
              <a:ext cx="567" cy="323"/>
            </a:xfrm>
            <a:custGeom>
              <a:avLst/>
              <a:gdLst>
                <a:gd name="T0" fmla="*/ 567 w 567"/>
                <a:gd name="T1" fmla="*/ 311 h 323"/>
                <a:gd name="T2" fmla="*/ 265 w 567"/>
                <a:gd name="T3" fmla="*/ 311 h 323"/>
                <a:gd name="T4" fmla="*/ 55 w 567"/>
                <a:gd name="T5" fmla="*/ 238 h 323"/>
                <a:gd name="T6" fmla="*/ 0 w 567"/>
                <a:gd name="T7" fmla="*/ 0 h 3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7"/>
                <a:gd name="T13" fmla="*/ 0 h 323"/>
                <a:gd name="T14" fmla="*/ 567 w 567"/>
                <a:gd name="T15" fmla="*/ 323 h 3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7" h="323">
                  <a:moveTo>
                    <a:pt x="567" y="311"/>
                  </a:moveTo>
                  <a:cubicBezTo>
                    <a:pt x="458" y="317"/>
                    <a:pt x="350" y="323"/>
                    <a:pt x="265" y="311"/>
                  </a:cubicBezTo>
                  <a:cubicBezTo>
                    <a:pt x="180" y="299"/>
                    <a:pt x="99" y="290"/>
                    <a:pt x="55" y="238"/>
                  </a:cubicBezTo>
                  <a:cubicBezTo>
                    <a:pt x="11" y="186"/>
                    <a:pt x="9" y="40"/>
                    <a:pt x="0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0D232-9014-4312-89FD-FB1EC6F5276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Electronic Configurations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074738"/>
            <a:ext cx="7772400" cy="79851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ex:  Fe - atomic #  </a:t>
            </a:r>
            <a:r>
              <a:rPr lang="en-US" sz="2000" smtClean="0"/>
              <a:t>=</a:t>
            </a:r>
          </a:p>
        </p:txBody>
      </p:sp>
      <p:sp>
        <p:nvSpPr>
          <p:cNvPr id="447532" name="Line 44"/>
          <p:cNvSpPr>
            <a:spLocks noChangeShapeType="1"/>
          </p:cNvSpPr>
          <p:nvPr/>
        </p:nvSpPr>
        <p:spPr bwMode="auto">
          <a:xfrm flipV="1">
            <a:off x="4325938" y="5776913"/>
            <a:ext cx="0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33" name="Line 45"/>
          <p:cNvSpPr>
            <a:spLocks noChangeShapeType="1"/>
          </p:cNvSpPr>
          <p:nvPr/>
        </p:nvSpPr>
        <p:spPr bwMode="auto">
          <a:xfrm>
            <a:off x="4457700" y="57912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319588" y="5145088"/>
            <a:ext cx="131762" cy="390525"/>
            <a:chOff x="2642" y="3621"/>
            <a:chExt cx="83" cy="246"/>
          </a:xfrm>
        </p:grpSpPr>
        <p:sp>
          <p:nvSpPr>
            <p:cNvPr id="10328" name="Line 48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Line 49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3905250" y="4824413"/>
            <a:ext cx="981075" cy="419100"/>
            <a:chOff x="2460" y="3039"/>
            <a:chExt cx="618" cy="264"/>
          </a:xfrm>
        </p:grpSpPr>
        <p:grpSp>
          <p:nvGrpSpPr>
            <p:cNvPr id="10319" name="Group 50"/>
            <p:cNvGrpSpPr>
              <a:grpSpLocks/>
            </p:cNvGrpSpPr>
            <p:nvPr/>
          </p:nvGrpSpPr>
          <p:grpSpPr bwMode="auto">
            <a:xfrm>
              <a:off x="2460" y="3053"/>
              <a:ext cx="83" cy="246"/>
              <a:chOff x="2642" y="3621"/>
              <a:chExt cx="83" cy="246"/>
            </a:xfrm>
          </p:grpSpPr>
          <p:sp>
            <p:nvSpPr>
              <p:cNvPr id="10326" name="Line 51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7" name="Line 52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0" name="Group 53"/>
            <p:cNvGrpSpPr>
              <a:grpSpLocks/>
            </p:cNvGrpSpPr>
            <p:nvPr/>
          </p:nvGrpSpPr>
          <p:grpSpPr bwMode="auto">
            <a:xfrm>
              <a:off x="2721" y="3039"/>
              <a:ext cx="83" cy="246"/>
              <a:chOff x="2642" y="3621"/>
              <a:chExt cx="83" cy="246"/>
            </a:xfrm>
          </p:grpSpPr>
          <p:sp>
            <p:nvSpPr>
              <p:cNvPr id="10324" name="Line 54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Line 55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21" name="Group 56"/>
            <p:cNvGrpSpPr>
              <a:grpSpLocks/>
            </p:cNvGrpSpPr>
            <p:nvPr/>
          </p:nvGrpSpPr>
          <p:grpSpPr bwMode="auto">
            <a:xfrm>
              <a:off x="2995" y="3057"/>
              <a:ext cx="83" cy="246"/>
              <a:chOff x="2642" y="3621"/>
              <a:chExt cx="83" cy="246"/>
            </a:xfrm>
          </p:grpSpPr>
          <p:sp>
            <p:nvSpPr>
              <p:cNvPr id="10322" name="Line 57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Line 58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4341813" y="4121150"/>
            <a:ext cx="131762" cy="390525"/>
            <a:chOff x="2642" y="3621"/>
            <a:chExt cx="83" cy="246"/>
          </a:xfrm>
        </p:grpSpPr>
        <p:sp>
          <p:nvSpPr>
            <p:cNvPr id="10317" name="Line 60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Line 61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3927475" y="3843338"/>
            <a:ext cx="981075" cy="419100"/>
            <a:chOff x="2474" y="2394"/>
            <a:chExt cx="618" cy="264"/>
          </a:xfrm>
        </p:grpSpPr>
        <p:grpSp>
          <p:nvGrpSpPr>
            <p:cNvPr id="10308" name="Group 62"/>
            <p:cNvGrpSpPr>
              <a:grpSpLocks/>
            </p:cNvGrpSpPr>
            <p:nvPr/>
          </p:nvGrpSpPr>
          <p:grpSpPr bwMode="auto">
            <a:xfrm>
              <a:off x="2474" y="2408"/>
              <a:ext cx="83" cy="246"/>
              <a:chOff x="2642" y="3621"/>
              <a:chExt cx="83" cy="246"/>
            </a:xfrm>
          </p:grpSpPr>
          <p:sp>
            <p:nvSpPr>
              <p:cNvPr id="10315" name="Line 63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6" name="Line 64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09" name="Group 65"/>
            <p:cNvGrpSpPr>
              <a:grpSpLocks/>
            </p:cNvGrpSpPr>
            <p:nvPr/>
          </p:nvGrpSpPr>
          <p:grpSpPr bwMode="auto">
            <a:xfrm>
              <a:off x="2735" y="2394"/>
              <a:ext cx="83" cy="246"/>
              <a:chOff x="2642" y="3621"/>
              <a:chExt cx="83" cy="246"/>
            </a:xfrm>
          </p:grpSpPr>
          <p:sp>
            <p:nvSpPr>
              <p:cNvPr id="10313" name="Line 66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Line 67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10" name="Group 68"/>
            <p:cNvGrpSpPr>
              <a:grpSpLocks/>
            </p:cNvGrpSpPr>
            <p:nvPr/>
          </p:nvGrpSpPr>
          <p:grpSpPr bwMode="auto">
            <a:xfrm>
              <a:off x="3009" y="2412"/>
              <a:ext cx="83" cy="246"/>
              <a:chOff x="2642" y="3621"/>
              <a:chExt cx="83" cy="246"/>
            </a:xfrm>
          </p:grpSpPr>
          <p:sp>
            <p:nvSpPr>
              <p:cNvPr id="10311" name="Line 69"/>
              <p:cNvSpPr>
                <a:spLocks noChangeShapeType="1"/>
              </p:cNvSpPr>
              <p:nvPr/>
            </p:nvSpPr>
            <p:spPr bwMode="auto">
              <a:xfrm flipV="1">
                <a:off x="2642" y="362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Line 70"/>
              <p:cNvSpPr>
                <a:spLocks noChangeShapeType="1"/>
              </p:cNvSpPr>
              <p:nvPr/>
            </p:nvSpPr>
            <p:spPr bwMode="auto">
              <a:xfrm>
                <a:off x="2725" y="3630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71"/>
          <p:cNvGrpSpPr>
            <a:grpSpLocks/>
          </p:cNvGrpSpPr>
          <p:nvPr/>
        </p:nvGrpSpPr>
        <p:grpSpPr bwMode="auto">
          <a:xfrm>
            <a:off x="4333875" y="3330575"/>
            <a:ext cx="131763" cy="390525"/>
            <a:chOff x="2642" y="3621"/>
            <a:chExt cx="83" cy="246"/>
          </a:xfrm>
        </p:grpSpPr>
        <p:sp>
          <p:nvSpPr>
            <p:cNvPr id="10306" name="Line 72"/>
            <p:cNvSpPr>
              <a:spLocks noChangeShapeType="1"/>
            </p:cNvSpPr>
            <p:nvPr/>
          </p:nvSpPr>
          <p:spPr bwMode="auto">
            <a:xfrm flipV="1">
              <a:off x="2642" y="3621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Line 73"/>
            <p:cNvSpPr>
              <a:spLocks noChangeShapeType="1"/>
            </p:cNvSpPr>
            <p:nvPr/>
          </p:nvSpPr>
          <p:spPr bwMode="auto">
            <a:xfrm>
              <a:off x="2725" y="3630"/>
              <a:ext cx="0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562" name="Line 74"/>
          <p:cNvSpPr>
            <a:spLocks noChangeShapeType="1"/>
          </p:cNvSpPr>
          <p:nvPr/>
        </p:nvSpPr>
        <p:spPr bwMode="auto">
          <a:xfrm flipV="1">
            <a:off x="3548063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3" name="Line 75"/>
          <p:cNvSpPr>
            <a:spLocks noChangeShapeType="1"/>
          </p:cNvSpPr>
          <p:nvPr/>
        </p:nvSpPr>
        <p:spPr bwMode="auto">
          <a:xfrm flipV="1">
            <a:off x="3932238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4" name="Line 76"/>
          <p:cNvSpPr>
            <a:spLocks noChangeShapeType="1"/>
          </p:cNvSpPr>
          <p:nvPr/>
        </p:nvSpPr>
        <p:spPr bwMode="auto">
          <a:xfrm flipV="1">
            <a:off x="4338638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5" name="Line 77"/>
          <p:cNvSpPr>
            <a:spLocks noChangeShapeType="1"/>
          </p:cNvSpPr>
          <p:nvPr/>
        </p:nvSpPr>
        <p:spPr bwMode="auto">
          <a:xfrm flipV="1">
            <a:off x="4759325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6" name="Line 78"/>
          <p:cNvSpPr>
            <a:spLocks noChangeShapeType="1"/>
          </p:cNvSpPr>
          <p:nvPr/>
        </p:nvSpPr>
        <p:spPr bwMode="auto">
          <a:xfrm flipV="1">
            <a:off x="5224463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7" name="Line 79"/>
          <p:cNvSpPr>
            <a:spLocks noChangeShapeType="1"/>
          </p:cNvSpPr>
          <p:nvPr/>
        </p:nvSpPr>
        <p:spPr bwMode="auto">
          <a:xfrm>
            <a:off x="3638550" y="2844800"/>
            <a:ext cx="0" cy="37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7569" name="Text Box 81"/>
          <p:cNvSpPr txBox="1">
            <a:spLocks noChangeArrowheads="1"/>
          </p:cNvSpPr>
          <p:nvPr/>
        </p:nvSpPr>
        <p:spPr bwMode="auto">
          <a:xfrm>
            <a:off x="3168650" y="1062038"/>
            <a:ext cx="87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26</a:t>
            </a:r>
          </a:p>
        </p:txBody>
      </p:sp>
      <p:grpSp>
        <p:nvGrpSpPr>
          <p:cNvPr id="13" name="Group 168"/>
          <p:cNvGrpSpPr>
            <a:grpSpLocks/>
          </p:cNvGrpSpPr>
          <p:nvPr/>
        </p:nvGrpSpPr>
        <p:grpSpPr bwMode="auto">
          <a:xfrm>
            <a:off x="6943725" y="1019175"/>
            <a:ext cx="1908175" cy="1857375"/>
            <a:chOff x="4374" y="642"/>
            <a:chExt cx="1202" cy="1170"/>
          </a:xfrm>
        </p:grpSpPr>
        <p:sp>
          <p:nvSpPr>
            <p:cNvPr id="10303" name="Rectangle 80"/>
            <p:cNvSpPr>
              <a:spLocks noChangeArrowheads="1"/>
            </p:cNvSpPr>
            <p:nvPr/>
          </p:nvSpPr>
          <p:spPr bwMode="auto">
            <a:xfrm>
              <a:off x="4374" y="642"/>
              <a:ext cx="808" cy="375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Text Box 85"/>
            <p:cNvSpPr txBox="1">
              <a:spLocks noChangeArrowheads="1"/>
            </p:cNvSpPr>
            <p:nvPr/>
          </p:nvSpPr>
          <p:spPr bwMode="auto">
            <a:xfrm>
              <a:off x="4811" y="1370"/>
              <a:ext cx="7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rgbClr val="FF3300"/>
                  </a:solidFill>
                </a:rPr>
                <a:t>valence </a:t>
              </a:r>
            </a:p>
            <a:p>
              <a:pPr algn="ctr" eaLnBrk="1" hangingPunct="1"/>
              <a:r>
                <a:rPr lang="en-US" sz="2000">
                  <a:solidFill>
                    <a:srgbClr val="FF3300"/>
                  </a:solidFill>
                </a:rPr>
                <a:t>electrons</a:t>
              </a:r>
            </a:p>
          </p:txBody>
        </p:sp>
        <p:sp>
          <p:nvSpPr>
            <p:cNvPr id="10305" name="Freeform 86"/>
            <p:cNvSpPr>
              <a:spLocks/>
            </p:cNvSpPr>
            <p:nvPr/>
          </p:nvSpPr>
          <p:spPr bwMode="auto">
            <a:xfrm>
              <a:off x="4760" y="1017"/>
              <a:ext cx="347" cy="384"/>
            </a:xfrm>
            <a:custGeom>
              <a:avLst/>
              <a:gdLst>
                <a:gd name="T0" fmla="*/ 347 w 347"/>
                <a:gd name="T1" fmla="*/ 384 h 384"/>
                <a:gd name="T2" fmla="*/ 301 w 347"/>
                <a:gd name="T3" fmla="*/ 174 h 384"/>
                <a:gd name="T4" fmla="*/ 100 w 347"/>
                <a:gd name="T5" fmla="*/ 128 h 384"/>
                <a:gd name="T6" fmla="*/ 0 w 347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7"/>
                <a:gd name="T13" fmla="*/ 0 h 384"/>
                <a:gd name="T14" fmla="*/ 347 w 347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7" h="384">
                  <a:moveTo>
                    <a:pt x="347" y="384"/>
                  </a:moveTo>
                  <a:cubicBezTo>
                    <a:pt x="344" y="300"/>
                    <a:pt x="342" y="217"/>
                    <a:pt x="301" y="174"/>
                  </a:cubicBezTo>
                  <a:cubicBezTo>
                    <a:pt x="260" y="131"/>
                    <a:pt x="150" y="157"/>
                    <a:pt x="100" y="128"/>
                  </a:cubicBezTo>
                  <a:cubicBezTo>
                    <a:pt x="50" y="99"/>
                    <a:pt x="17" y="21"/>
                    <a:pt x="0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" name="Rectangle 126"/>
          <p:cNvSpPr>
            <a:spLocks noChangeArrowheads="1"/>
          </p:cNvSpPr>
          <p:nvPr/>
        </p:nvSpPr>
        <p:spPr bwMode="auto">
          <a:xfrm>
            <a:off x="6710363" y="4519613"/>
            <a:ext cx="190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2.4,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0261" name="Line 127"/>
          <p:cNvSpPr>
            <a:spLocks noChangeShapeType="1"/>
          </p:cNvSpPr>
          <p:nvPr/>
        </p:nvSpPr>
        <p:spPr bwMode="auto">
          <a:xfrm flipV="1">
            <a:off x="2336800" y="1892300"/>
            <a:ext cx="0" cy="431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262" name="Group 128"/>
          <p:cNvGrpSpPr>
            <a:grpSpLocks/>
          </p:cNvGrpSpPr>
          <p:nvPr/>
        </p:nvGrpSpPr>
        <p:grpSpPr bwMode="auto">
          <a:xfrm>
            <a:off x="1041400" y="1978025"/>
            <a:ext cx="6691313" cy="4111625"/>
            <a:chOff x="449" y="1408"/>
            <a:chExt cx="4215" cy="2590"/>
          </a:xfrm>
        </p:grpSpPr>
        <p:sp>
          <p:nvSpPr>
            <p:cNvPr id="10266" name="Line 129"/>
            <p:cNvSpPr>
              <a:spLocks noChangeShapeType="1"/>
            </p:cNvSpPr>
            <p:nvPr/>
          </p:nvSpPr>
          <p:spPr bwMode="auto">
            <a:xfrm>
              <a:off x="2459" y="3908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Text Box 130"/>
            <p:cNvSpPr txBox="1">
              <a:spLocks noChangeArrowheads="1"/>
            </p:cNvSpPr>
            <p:nvPr/>
          </p:nvSpPr>
          <p:spPr bwMode="auto">
            <a:xfrm>
              <a:off x="1408" y="3734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660000"/>
                  </a:solidFill>
                </a:rPr>
                <a:t>1</a:t>
              </a:r>
              <a:r>
                <a:rPr lang="en-US" sz="2000" i="1">
                  <a:solidFill>
                    <a:srgbClr val="660000"/>
                  </a:solidFill>
                </a:rPr>
                <a:t>s</a:t>
              </a:r>
            </a:p>
          </p:txBody>
        </p:sp>
        <p:sp>
          <p:nvSpPr>
            <p:cNvPr id="10268" name="Line 131"/>
            <p:cNvSpPr>
              <a:spLocks noChangeShapeType="1"/>
            </p:cNvSpPr>
            <p:nvPr/>
          </p:nvSpPr>
          <p:spPr bwMode="auto">
            <a:xfrm>
              <a:off x="2463" y="3501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Text Box 132"/>
            <p:cNvSpPr txBox="1">
              <a:spLocks noChangeArrowheads="1"/>
            </p:cNvSpPr>
            <p:nvPr/>
          </p:nvSpPr>
          <p:spPr bwMode="auto">
            <a:xfrm>
              <a:off x="1403" y="3336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s</a:t>
              </a:r>
            </a:p>
          </p:txBody>
        </p:sp>
        <p:sp>
          <p:nvSpPr>
            <p:cNvPr id="10270" name="Line 133"/>
            <p:cNvSpPr>
              <a:spLocks noChangeShapeType="1"/>
            </p:cNvSpPr>
            <p:nvPr/>
          </p:nvSpPr>
          <p:spPr bwMode="auto">
            <a:xfrm>
              <a:off x="246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Text Box 134"/>
            <p:cNvSpPr txBox="1">
              <a:spLocks noChangeArrowheads="1"/>
            </p:cNvSpPr>
            <p:nvPr/>
          </p:nvSpPr>
          <p:spPr bwMode="auto">
            <a:xfrm>
              <a:off x="1371" y="3157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p</a:t>
              </a:r>
            </a:p>
          </p:txBody>
        </p:sp>
        <p:sp>
          <p:nvSpPr>
            <p:cNvPr id="10272" name="Line 135"/>
            <p:cNvSpPr>
              <a:spLocks noChangeShapeType="1"/>
            </p:cNvSpPr>
            <p:nvPr/>
          </p:nvSpPr>
          <p:spPr bwMode="auto">
            <a:xfrm>
              <a:off x="273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136"/>
            <p:cNvSpPr>
              <a:spLocks noChangeShapeType="1"/>
            </p:cNvSpPr>
            <p:nvPr/>
          </p:nvSpPr>
          <p:spPr bwMode="auto">
            <a:xfrm>
              <a:off x="2197" y="3323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Text Box 137"/>
            <p:cNvSpPr txBox="1">
              <a:spLocks noChangeArrowheads="1"/>
            </p:cNvSpPr>
            <p:nvPr/>
          </p:nvSpPr>
          <p:spPr bwMode="auto">
            <a:xfrm>
              <a:off x="3583" y="3748"/>
              <a:ext cx="10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660000"/>
                  </a:solidFill>
                </a:rPr>
                <a:t>K</a:t>
              </a:r>
              <a:r>
                <a:rPr lang="en-US" sz="2000">
                  <a:solidFill>
                    <a:srgbClr val="660000"/>
                  </a:solidFill>
                </a:rPr>
                <a:t>-shell  </a:t>
              </a:r>
              <a:r>
                <a:rPr lang="en-US" sz="2000" i="1">
                  <a:solidFill>
                    <a:srgbClr val="660000"/>
                  </a:solidFill>
                </a:rPr>
                <a:t>n </a:t>
              </a:r>
              <a:r>
                <a:rPr lang="en-US" sz="2000">
                  <a:solidFill>
                    <a:srgbClr val="660000"/>
                  </a:solidFill>
                </a:rPr>
                <a:t>= 1</a:t>
              </a:r>
            </a:p>
          </p:txBody>
        </p:sp>
        <p:sp>
          <p:nvSpPr>
            <p:cNvPr id="10275" name="Text Box 138"/>
            <p:cNvSpPr txBox="1">
              <a:spLocks noChangeArrowheads="1"/>
            </p:cNvSpPr>
            <p:nvPr/>
          </p:nvSpPr>
          <p:spPr bwMode="auto">
            <a:xfrm>
              <a:off x="3584" y="3232"/>
              <a:ext cx="10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CC0000"/>
                  </a:solidFill>
                </a:rPr>
                <a:t>L</a:t>
              </a:r>
              <a:r>
                <a:rPr lang="en-US" sz="2000">
                  <a:solidFill>
                    <a:srgbClr val="CC0000"/>
                  </a:solidFill>
                </a:rPr>
                <a:t>-shell  </a:t>
              </a:r>
              <a:r>
                <a:rPr lang="en-US" sz="2000" i="1">
                  <a:solidFill>
                    <a:srgbClr val="CC0000"/>
                  </a:solidFill>
                </a:rPr>
                <a:t>n </a:t>
              </a:r>
              <a:r>
                <a:rPr lang="en-US" sz="2000">
                  <a:solidFill>
                    <a:srgbClr val="CC0000"/>
                  </a:solidFill>
                </a:rPr>
                <a:t>= 2</a:t>
              </a:r>
            </a:p>
          </p:txBody>
        </p:sp>
        <p:sp>
          <p:nvSpPr>
            <p:cNvPr id="10276" name="Line 139"/>
            <p:cNvSpPr>
              <a:spLocks noChangeShapeType="1"/>
            </p:cNvSpPr>
            <p:nvPr/>
          </p:nvSpPr>
          <p:spPr bwMode="auto">
            <a:xfrm>
              <a:off x="2467" y="2884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Text Box 140"/>
            <p:cNvSpPr txBox="1">
              <a:spLocks noChangeArrowheads="1"/>
            </p:cNvSpPr>
            <p:nvPr/>
          </p:nvSpPr>
          <p:spPr bwMode="auto">
            <a:xfrm>
              <a:off x="1407" y="2719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s</a:t>
              </a:r>
            </a:p>
          </p:txBody>
        </p:sp>
        <p:sp>
          <p:nvSpPr>
            <p:cNvPr id="10278" name="Line 141"/>
            <p:cNvSpPr>
              <a:spLocks noChangeShapeType="1"/>
            </p:cNvSpPr>
            <p:nvPr/>
          </p:nvSpPr>
          <p:spPr bwMode="auto">
            <a:xfrm>
              <a:off x="247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Text Box 142"/>
            <p:cNvSpPr txBox="1">
              <a:spLocks noChangeArrowheads="1"/>
            </p:cNvSpPr>
            <p:nvPr/>
          </p:nvSpPr>
          <p:spPr bwMode="auto">
            <a:xfrm>
              <a:off x="1366" y="254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p</a:t>
              </a:r>
            </a:p>
          </p:txBody>
        </p:sp>
        <p:sp>
          <p:nvSpPr>
            <p:cNvPr id="10280" name="Line 143"/>
            <p:cNvSpPr>
              <a:spLocks noChangeShapeType="1"/>
            </p:cNvSpPr>
            <p:nvPr/>
          </p:nvSpPr>
          <p:spPr bwMode="auto">
            <a:xfrm>
              <a:off x="274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144"/>
            <p:cNvSpPr>
              <a:spLocks noChangeShapeType="1"/>
            </p:cNvSpPr>
            <p:nvPr/>
          </p:nvSpPr>
          <p:spPr bwMode="auto">
            <a:xfrm>
              <a:off x="220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Text Box 145"/>
            <p:cNvSpPr txBox="1">
              <a:spLocks noChangeArrowheads="1"/>
            </p:cNvSpPr>
            <p:nvPr/>
          </p:nvSpPr>
          <p:spPr bwMode="auto">
            <a:xfrm>
              <a:off x="3583" y="2550"/>
              <a:ext cx="10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6600"/>
                  </a:solidFill>
                </a:rPr>
                <a:t>M</a:t>
              </a:r>
              <a:r>
                <a:rPr lang="en-US" sz="2000">
                  <a:solidFill>
                    <a:srgbClr val="FF6600"/>
                  </a:solidFill>
                </a:rPr>
                <a:t>-shell  </a:t>
              </a:r>
              <a:r>
                <a:rPr lang="en-US" sz="2000" i="1">
                  <a:solidFill>
                    <a:srgbClr val="FF6600"/>
                  </a:solidFill>
                </a:rPr>
                <a:t>n </a:t>
              </a:r>
              <a:r>
                <a:rPr lang="en-US" sz="2000">
                  <a:solidFill>
                    <a:srgbClr val="FF6600"/>
                  </a:solidFill>
                </a:rPr>
                <a:t>= 3</a:t>
              </a:r>
            </a:p>
          </p:txBody>
        </p:sp>
        <p:sp>
          <p:nvSpPr>
            <p:cNvPr id="10283" name="Line 146"/>
            <p:cNvSpPr>
              <a:spLocks noChangeShapeType="1"/>
            </p:cNvSpPr>
            <p:nvPr/>
          </p:nvSpPr>
          <p:spPr bwMode="auto">
            <a:xfrm>
              <a:off x="2473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147"/>
            <p:cNvSpPr>
              <a:spLocks noChangeShapeType="1"/>
            </p:cNvSpPr>
            <p:nvPr/>
          </p:nvSpPr>
          <p:spPr bwMode="auto">
            <a:xfrm>
              <a:off x="2739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148"/>
            <p:cNvSpPr>
              <a:spLocks noChangeShapeType="1"/>
            </p:cNvSpPr>
            <p:nvPr/>
          </p:nvSpPr>
          <p:spPr bwMode="auto">
            <a:xfrm>
              <a:off x="2207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149"/>
            <p:cNvSpPr>
              <a:spLocks noChangeShapeType="1"/>
            </p:cNvSpPr>
            <p:nvPr/>
          </p:nvSpPr>
          <p:spPr bwMode="auto">
            <a:xfrm>
              <a:off x="3006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150"/>
            <p:cNvSpPr>
              <a:spLocks noChangeShapeType="1"/>
            </p:cNvSpPr>
            <p:nvPr/>
          </p:nvSpPr>
          <p:spPr bwMode="auto">
            <a:xfrm>
              <a:off x="1941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Text Box 151"/>
            <p:cNvSpPr txBox="1">
              <a:spLocks noChangeArrowheads="1"/>
            </p:cNvSpPr>
            <p:nvPr/>
          </p:nvSpPr>
          <p:spPr bwMode="auto">
            <a:xfrm>
              <a:off x="1353" y="191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d</a:t>
              </a:r>
            </a:p>
          </p:txBody>
        </p:sp>
        <p:sp>
          <p:nvSpPr>
            <p:cNvPr id="10289" name="Line 152"/>
            <p:cNvSpPr>
              <a:spLocks noChangeShapeType="1"/>
            </p:cNvSpPr>
            <p:nvPr/>
          </p:nvSpPr>
          <p:spPr bwMode="auto">
            <a:xfrm>
              <a:off x="2463" y="236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Text Box 153"/>
            <p:cNvSpPr txBox="1">
              <a:spLocks noChangeArrowheads="1"/>
            </p:cNvSpPr>
            <p:nvPr/>
          </p:nvSpPr>
          <p:spPr bwMode="auto">
            <a:xfrm>
              <a:off x="1403" y="2212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s</a:t>
              </a:r>
            </a:p>
          </p:txBody>
        </p:sp>
        <p:sp>
          <p:nvSpPr>
            <p:cNvPr id="10291" name="Line 154"/>
            <p:cNvSpPr>
              <a:spLocks noChangeShapeType="1"/>
            </p:cNvSpPr>
            <p:nvPr/>
          </p:nvSpPr>
          <p:spPr bwMode="auto">
            <a:xfrm>
              <a:off x="245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Text Box 155"/>
            <p:cNvSpPr txBox="1">
              <a:spLocks noChangeArrowheads="1"/>
            </p:cNvSpPr>
            <p:nvPr/>
          </p:nvSpPr>
          <p:spPr bwMode="auto">
            <a:xfrm>
              <a:off x="1353" y="158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p</a:t>
              </a:r>
            </a:p>
          </p:txBody>
        </p:sp>
        <p:sp>
          <p:nvSpPr>
            <p:cNvPr id="10293" name="Line 156"/>
            <p:cNvSpPr>
              <a:spLocks noChangeShapeType="1"/>
            </p:cNvSpPr>
            <p:nvPr/>
          </p:nvSpPr>
          <p:spPr bwMode="auto">
            <a:xfrm>
              <a:off x="272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157"/>
            <p:cNvSpPr>
              <a:spLocks noChangeShapeType="1"/>
            </p:cNvSpPr>
            <p:nvPr/>
          </p:nvSpPr>
          <p:spPr bwMode="auto">
            <a:xfrm>
              <a:off x="218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158"/>
            <p:cNvSpPr>
              <a:spLocks noChangeShapeType="1"/>
            </p:cNvSpPr>
            <p:nvPr/>
          </p:nvSpPr>
          <p:spPr bwMode="auto">
            <a:xfrm>
              <a:off x="2469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Line 159"/>
            <p:cNvSpPr>
              <a:spLocks noChangeShapeType="1"/>
            </p:cNvSpPr>
            <p:nvPr/>
          </p:nvSpPr>
          <p:spPr bwMode="auto">
            <a:xfrm>
              <a:off x="2735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160"/>
            <p:cNvSpPr>
              <a:spLocks noChangeShapeType="1"/>
            </p:cNvSpPr>
            <p:nvPr/>
          </p:nvSpPr>
          <p:spPr bwMode="auto">
            <a:xfrm>
              <a:off x="2203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161"/>
            <p:cNvSpPr>
              <a:spLocks noChangeShapeType="1"/>
            </p:cNvSpPr>
            <p:nvPr/>
          </p:nvSpPr>
          <p:spPr bwMode="auto">
            <a:xfrm>
              <a:off x="3002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162"/>
            <p:cNvSpPr>
              <a:spLocks noChangeShapeType="1"/>
            </p:cNvSpPr>
            <p:nvPr/>
          </p:nvSpPr>
          <p:spPr bwMode="auto">
            <a:xfrm>
              <a:off x="1937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Text Box 163"/>
            <p:cNvSpPr txBox="1">
              <a:spLocks noChangeArrowheads="1"/>
            </p:cNvSpPr>
            <p:nvPr/>
          </p:nvSpPr>
          <p:spPr bwMode="auto">
            <a:xfrm>
              <a:off x="1358" y="140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d</a:t>
              </a:r>
            </a:p>
          </p:txBody>
        </p:sp>
        <p:sp>
          <p:nvSpPr>
            <p:cNvPr id="10301" name="Text Box 164"/>
            <p:cNvSpPr txBox="1">
              <a:spLocks noChangeArrowheads="1"/>
            </p:cNvSpPr>
            <p:nvPr/>
          </p:nvSpPr>
          <p:spPr bwMode="auto">
            <a:xfrm>
              <a:off x="449" y="2588"/>
              <a:ext cx="6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/>
                <a:t>Energy</a:t>
              </a:r>
            </a:p>
          </p:txBody>
        </p:sp>
        <p:sp>
          <p:nvSpPr>
            <p:cNvPr id="10302" name="Text Box 165"/>
            <p:cNvSpPr txBox="1">
              <a:spLocks noChangeArrowheads="1"/>
            </p:cNvSpPr>
            <p:nvPr/>
          </p:nvSpPr>
          <p:spPr bwMode="auto">
            <a:xfrm>
              <a:off x="3583" y="1577"/>
              <a:ext cx="10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CC00"/>
                  </a:solidFill>
                </a:rPr>
                <a:t>N</a:t>
              </a:r>
              <a:r>
                <a:rPr lang="en-US" sz="2000">
                  <a:solidFill>
                    <a:srgbClr val="FFCC00"/>
                  </a:solidFill>
                </a:rPr>
                <a:t>-shell  </a:t>
              </a:r>
              <a:r>
                <a:rPr lang="en-US" sz="2000" i="1">
                  <a:solidFill>
                    <a:srgbClr val="FFCC00"/>
                  </a:solidFill>
                </a:rPr>
                <a:t>n </a:t>
              </a:r>
              <a:r>
                <a:rPr lang="en-US" sz="2000">
                  <a:solidFill>
                    <a:srgbClr val="FFCC00"/>
                  </a:solidFill>
                </a:rPr>
                <a:t>= 4</a:t>
              </a:r>
            </a:p>
          </p:txBody>
        </p:sp>
      </p:grpSp>
      <p:grpSp>
        <p:nvGrpSpPr>
          <p:cNvPr id="15" name="Group 167"/>
          <p:cNvGrpSpPr>
            <a:grpSpLocks/>
          </p:cNvGrpSpPr>
          <p:nvPr/>
        </p:nvGrpSpPr>
        <p:grpSpPr bwMode="auto">
          <a:xfrm>
            <a:off x="3825875" y="1071563"/>
            <a:ext cx="4386263" cy="457200"/>
            <a:chOff x="2410" y="675"/>
            <a:chExt cx="2763" cy="288"/>
          </a:xfrm>
        </p:grpSpPr>
        <p:sp>
          <p:nvSpPr>
            <p:cNvPr id="10264" name="Text Box 82"/>
            <p:cNvSpPr txBox="1">
              <a:spLocks noChangeArrowheads="1"/>
            </p:cNvSpPr>
            <p:nvPr/>
          </p:nvSpPr>
          <p:spPr bwMode="auto">
            <a:xfrm>
              <a:off x="2410" y="675"/>
              <a:ext cx="21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/>
                <a:t>1</a:t>
              </a:r>
              <a:r>
                <a:rPr lang="en-US" i="1"/>
                <a:t>s</a:t>
              </a:r>
              <a:r>
                <a:rPr lang="en-US" baseline="30000"/>
                <a:t>2</a:t>
              </a:r>
              <a:r>
                <a:rPr lang="en-US"/>
                <a:t>   2</a:t>
              </a:r>
              <a:r>
                <a:rPr lang="en-US" i="1"/>
                <a:t>s</a:t>
              </a:r>
              <a:r>
                <a:rPr lang="en-US" baseline="30000"/>
                <a:t>2 </a:t>
              </a:r>
              <a:r>
                <a:rPr lang="en-US"/>
                <a:t>2</a:t>
              </a:r>
              <a:r>
                <a:rPr lang="en-US" i="1"/>
                <a:t>p</a:t>
              </a:r>
              <a:r>
                <a:rPr lang="en-US" baseline="30000"/>
                <a:t>6</a:t>
              </a:r>
              <a:r>
                <a:rPr lang="en-US"/>
                <a:t>   3</a:t>
              </a:r>
              <a:r>
                <a:rPr lang="en-US" i="1"/>
                <a:t>s</a:t>
              </a:r>
              <a:r>
                <a:rPr lang="en-US" baseline="30000"/>
                <a:t>2</a:t>
              </a:r>
              <a:r>
                <a:rPr lang="en-US"/>
                <a:t> 3</a:t>
              </a:r>
              <a:r>
                <a:rPr lang="en-US" i="1"/>
                <a:t>p</a:t>
              </a:r>
              <a:r>
                <a:rPr lang="en-US" baseline="30000"/>
                <a:t>6</a:t>
              </a:r>
            </a:p>
          </p:txBody>
        </p:sp>
        <p:sp>
          <p:nvSpPr>
            <p:cNvPr id="10265" name="Rectangle 166"/>
            <p:cNvSpPr>
              <a:spLocks noChangeArrowheads="1"/>
            </p:cNvSpPr>
            <p:nvPr/>
          </p:nvSpPr>
          <p:spPr bwMode="auto">
            <a:xfrm>
              <a:off x="4374" y="675"/>
              <a:ext cx="799" cy="28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  <a:r>
                <a:rPr lang="en-US" i="1"/>
                <a:t>d</a:t>
              </a:r>
              <a:r>
                <a:rPr lang="en-US" sz="800" i="1"/>
                <a:t> </a:t>
              </a:r>
              <a:r>
                <a:rPr lang="en-US" baseline="30000"/>
                <a:t>6</a:t>
              </a:r>
              <a:r>
                <a:rPr lang="en-US"/>
                <a:t>  4</a:t>
              </a:r>
              <a:r>
                <a:rPr lang="en-US" i="1"/>
                <a:t>s</a:t>
              </a:r>
              <a:r>
                <a:rPr lang="en-US" baseline="30000"/>
                <a:t>2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7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7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7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7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7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7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32" grpId="0" animBg="1"/>
      <p:bldP spid="447533" grpId="0" animBg="1"/>
      <p:bldP spid="447562" grpId="0" animBg="1"/>
      <p:bldP spid="447563" grpId="0" animBg="1"/>
      <p:bldP spid="447564" grpId="0" animBg="1"/>
      <p:bldP spid="447565" grpId="0" animBg="1"/>
      <p:bldP spid="447566" grpId="0" animBg="1"/>
      <p:bldP spid="447567" grpId="0" animBg="1"/>
      <p:bldP spid="44756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3E1C72-5F86-4D0D-93A5-D350FF4DBE1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Periodic Table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869950" y="914400"/>
            <a:ext cx="505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Columns:</a:t>
            </a:r>
            <a:r>
              <a:rPr lang="en-US" sz="2200"/>
              <a:t>  Similar </a:t>
            </a:r>
            <a:r>
              <a:rPr lang="en-US" sz="2200">
                <a:solidFill>
                  <a:schemeClr val="accent2"/>
                </a:solidFill>
              </a:rPr>
              <a:t>Valence</a:t>
            </a:r>
            <a:r>
              <a:rPr lang="en-US" sz="2200"/>
              <a:t> Structure</a:t>
            </a:r>
            <a:endParaRPr lang="en-US"/>
          </a:p>
        </p:txBody>
      </p:sp>
      <p:sp>
        <p:nvSpPr>
          <p:cNvPr id="11269" name="Rectangle 119"/>
          <p:cNvSpPr>
            <a:spLocks noChangeArrowheads="1"/>
          </p:cNvSpPr>
          <p:nvPr/>
        </p:nvSpPr>
        <p:spPr bwMode="auto">
          <a:xfrm>
            <a:off x="7848600" y="3581400"/>
            <a:ext cx="990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2.6,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1270" name="Rectangle 120"/>
          <p:cNvSpPr>
            <a:spLocks noChangeArrowheads="1"/>
          </p:cNvSpPr>
          <p:nvPr/>
        </p:nvSpPr>
        <p:spPr bwMode="auto">
          <a:xfrm>
            <a:off x="1217613" y="5576888"/>
            <a:ext cx="25542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5050"/>
                </a:solidFill>
              </a:rPr>
              <a:t>Electropositive elements:</a:t>
            </a:r>
          </a:p>
          <a:p>
            <a:r>
              <a:rPr lang="en-US" sz="1800">
                <a:solidFill>
                  <a:srgbClr val="FF5050"/>
                </a:solidFill>
              </a:rPr>
              <a:t>Readily give up electrons</a:t>
            </a:r>
          </a:p>
          <a:p>
            <a:r>
              <a:rPr lang="en-US" sz="1800">
                <a:solidFill>
                  <a:srgbClr val="FF5050"/>
                </a:solidFill>
              </a:rPr>
              <a:t>to become + ions.</a:t>
            </a:r>
            <a:endParaRPr lang="en-US" sz="1800">
              <a:solidFill>
                <a:srgbClr val="FF5050"/>
              </a:solidFill>
              <a:latin typeface="Times" pitchFamily="-111" charset="0"/>
            </a:endParaRPr>
          </a:p>
        </p:txBody>
      </p:sp>
      <p:sp>
        <p:nvSpPr>
          <p:cNvPr id="11271" name="Rectangle 121"/>
          <p:cNvSpPr>
            <a:spLocks noChangeArrowheads="1"/>
          </p:cNvSpPr>
          <p:nvPr/>
        </p:nvSpPr>
        <p:spPr bwMode="auto">
          <a:xfrm>
            <a:off x="5180013" y="5576888"/>
            <a:ext cx="26304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3399FF"/>
                </a:solidFill>
              </a:rPr>
              <a:t>Electronegative elements:</a:t>
            </a:r>
          </a:p>
          <a:p>
            <a:r>
              <a:rPr lang="en-US" sz="1800">
                <a:solidFill>
                  <a:srgbClr val="3399FF"/>
                </a:solidFill>
              </a:rPr>
              <a:t>Readily acquire electrons</a:t>
            </a:r>
          </a:p>
          <a:p>
            <a:r>
              <a:rPr lang="en-US" sz="1800">
                <a:solidFill>
                  <a:srgbClr val="3399FF"/>
                </a:solidFill>
              </a:rPr>
              <a:t>to become - ions.</a:t>
            </a:r>
            <a:endParaRPr lang="en-US" sz="1800">
              <a:solidFill>
                <a:srgbClr val="3399FF"/>
              </a:solidFill>
              <a:latin typeface="Times" pitchFamily="-111" charset="0"/>
            </a:endParaRPr>
          </a:p>
        </p:txBody>
      </p:sp>
      <p:grpSp>
        <p:nvGrpSpPr>
          <p:cNvPr id="11272" name="Group 125"/>
          <p:cNvGrpSpPr>
            <a:grpSpLocks/>
          </p:cNvGrpSpPr>
          <p:nvPr/>
        </p:nvGrpSpPr>
        <p:grpSpPr bwMode="auto">
          <a:xfrm>
            <a:off x="1778000" y="5194300"/>
            <a:ext cx="1854200" cy="431800"/>
            <a:chOff x="1120" y="3272"/>
            <a:chExt cx="1168" cy="272"/>
          </a:xfrm>
        </p:grpSpPr>
        <p:sp>
          <p:nvSpPr>
            <p:cNvPr id="11321" name="Freeform 126"/>
            <p:cNvSpPr>
              <a:spLocks/>
            </p:cNvSpPr>
            <p:nvPr/>
          </p:nvSpPr>
          <p:spPr bwMode="auto">
            <a:xfrm>
              <a:off x="1120" y="3272"/>
              <a:ext cx="224" cy="272"/>
            </a:xfrm>
            <a:custGeom>
              <a:avLst/>
              <a:gdLst>
                <a:gd name="T0" fmla="*/ 0 w 224"/>
                <a:gd name="T1" fmla="*/ 136 h 272"/>
                <a:gd name="T2" fmla="*/ 224 w 224"/>
                <a:gd name="T3" fmla="*/ 0 h 272"/>
                <a:gd name="T4" fmla="*/ 152 w 224"/>
                <a:gd name="T5" fmla="*/ 136 h 272"/>
                <a:gd name="T6" fmla="*/ 224 w 224"/>
                <a:gd name="T7" fmla="*/ 272 h 272"/>
                <a:gd name="T8" fmla="*/ 0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0" y="136"/>
                  </a:moveTo>
                  <a:lnTo>
                    <a:pt x="224" y="0"/>
                  </a:lnTo>
                  <a:lnTo>
                    <a:pt x="152" y="136"/>
                  </a:lnTo>
                  <a:lnTo>
                    <a:pt x="224" y="272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FF6666"/>
            </a:solidFill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127"/>
            <p:cNvSpPr>
              <a:spLocks noChangeShapeType="1"/>
            </p:cNvSpPr>
            <p:nvPr/>
          </p:nvSpPr>
          <p:spPr bwMode="auto">
            <a:xfrm>
              <a:off x="1272" y="3408"/>
              <a:ext cx="1016" cy="1"/>
            </a:xfrm>
            <a:prstGeom prst="line">
              <a:avLst/>
            </a:prstGeom>
            <a:noFill/>
            <a:ln w="1016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3" name="Group 178"/>
          <p:cNvGrpSpPr>
            <a:grpSpLocks/>
          </p:cNvGrpSpPr>
          <p:nvPr/>
        </p:nvGrpSpPr>
        <p:grpSpPr bwMode="auto">
          <a:xfrm>
            <a:off x="1427163" y="1295400"/>
            <a:ext cx="6308725" cy="3984625"/>
            <a:chOff x="899" y="816"/>
            <a:chExt cx="3974" cy="2510"/>
          </a:xfrm>
        </p:grpSpPr>
        <p:pic>
          <p:nvPicPr>
            <p:cNvPr id="11277" name="Picture 171" descr="Fig 2_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7" y="1434"/>
              <a:ext cx="3956" cy="1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8" name="Rectangle 11"/>
            <p:cNvSpPr>
              <a:spLocks noChangeArrowheads="1"/>
            </p:cNvSpPr>
            <p:nvPr/>
          </p:nvSpPr>
          <p:spPr bwMode="auto">
            <a:xfrm rot="-5400000">
              <a:off x="605" y="1143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give up 1</a:t>
              </a:r>
              <a:r>
                <a:rPr lang="en-US" sz="2000" i="1">
                  <a:solidFill>
                    <a:srgbClr val="FF0000"/>
                  </a:solidFill>
                </a:rPr>
                <a:t>e</a:t>
              </a:r>
              <a:r>
                <a:rPr lang="en-US" sz="2000" baseline="30000">
                  <a:solidFill>
                    <a:srgbClr val="FF0000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79" name="Rectangle 12"/>
            <p:cNvSpPr>
              <a:spLocks noChangeArrowheads="1"/>
            </p:cNvSpPr>
            <p:nvPr/>
          </p:nvSpPr>
          <p:spPr bwMode="auto">
            <a:xfrm rot="-5400000">
              <a:off x="830" y="1352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give up 2</a:t>
              </a:r>
              <a:r>
                <a:rPr lang="en-US" sz="2000" i="1">
                  <a:solidFill>
                    <a:srgbClr val="FF6666"/>
                  </a:solidFill>
                </a:rPr>
                <a:t>e</a:t>
              </a:r>
              <a:r>
                <a:rPr lang="en-US" sz="2000" baseline="30000">
                  <a:solidFill>
                    <a:srgbClr val="FF6666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0" name="Rectangle 13"/>
            <p:cNvSpPr>
              <a:spLocks noChangeArrowheads="1"/>
            </p:cNvSpPr>
            <p:nvPr/>
          </p:nvSpPr>
          <p:spPr bwMode="auto">
            <a:xfrm rot="-5400000">
              <a:off x="1056" y="1793"/>
              <a:ext cx="78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9999"/>
                  </a:solidFill>
                </a:rPr>
                <a:t>give up 3</a:t>
              </a:r>
              <a:r>
                <a:rPr lang="en-US" sz="2000" i="1">
                  <a:solidFill>
                    <a:srgbClr val="FF9999"/>
                  </a:solidFill>
                </a:rPr>
                <a:t>e</a:t>
              </a:r>
              <a:r>
                <a:rPr lang="en-US" sz="2000" baseline="30000">
                  <a:solidFill>
                    <a:srgbClr val="FF9999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1" name="Rectangle 14"/>
            <p:cNvSpPr>
              <a:spLocks noChangeArrowheads="1"/>
            </p:cNvSpPr>
            <p:nvPr/>
          </p:nvSpPr>
          <p:spPr bwMode="auto">
            <a:xfrm>
              <a:off x="925" y="1784"/>
              <a:ext cx="212" cy="1534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Rectangle 15"/>
            <p:cNvSpPr>
              <a:spLocks noChangeArrowheads="1"/>
            </p:cNvSpPr>
            <p:nvPr/>
          </p:nvSpPr>
          <p:spPr bwMode="auto">
            <a:xfrm>
              <a:off x="1143" y="2008"/>
              <a:ext cx="216" cy="1311"/>
            </a:xfrm>
            <a:prstGeom prst="rect">
              <a:avLst/>
            </a:prstGeom>
            <a:noFill/>
            <a:ln w="25400">
              <a:solidFill>
                <a:srgbClr val="FF666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6"/>
            <p:cNvSpPr>
              <a:spLocks noChangeArrowheads="1"/>
            </p:cNvSpPr>
            <p:nvPr/>
          </p:nvSpPr>
          <p:spPr bwMode="auto">
            <a:xfrm>
              <a:off x="1356" y="2440"/>
              <a:ext cx="220" cy="882"/>
            </a:xfrm>
            <a:prstGeom prst="rect">
              <a:avLst/>
            </a:prstGeom>
            <a:noFill/>
            <a:ln w="25400">
              <a:solidFill>
                <a:srgbClr val="FF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8"/>
            <p:cNvSpPr>
              <a:spLocks noChangeArrowheads="1"/>
            </p:cNvSpPr>
            <p:nvPr/>
          </p:nvSpPr>
          <p:spPr bwMode="auto">
            <a:xfrm rot="-5400000">
              <a:off x="4342" y="1114"/>
              <a:ext cx="7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66FF"/>
                  </a:solidFill>
                </a:rPr>
                <a:t>inert gases</a:t>
              </a:r>
              <a:endParaRPr lang="en-US" sz="2000"/>
            </a:p>
          </p:txBody>
        </p:sp>
        <p:sp>
          <p:nvSpPr>
            <p:cNvPr id="11285" name="Rectangle 9"/>
            <p:cNvSpPr>
              <a:spLocks noChangeArrowheads="1"/>
            </p:cNvSpPr>
            <p:nvPr/>
          </p:nvSpPr>
          <p:spPr bwMode="auto">
            <a:xfrm rot="-5400000">
              <a:off x="4135" y="1378"/>
              <a:ext cx="7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6699FF"/>
                  </a:solidFill>
                </a:rPr>
                <a:t>accept 1</a:t>
              </a:r>
              <a:r>
                <a:rPr lang="en-US" sz="2000" i="1">
                  <a:solidFill>
                    <a:srgbClr val="6699FF"/>
                  </a:solidFill>
                </a:rPr>
                <a:t>e</a:t>
              </a:r>
              <a:r>
                <a:rPr lang="en-US" sz="2000" baseline="30000">
                  <a:solidFill>
                    <a:srgbClr val="6699FF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6" name="Rectangle 10"/>
            <p:cNvSpPr>
              <a:spLocks noChangeArrowheads="1"/>
            </p:cNvSpPr>
            <p:nvPr/>
          </p:nvSpPr>
          <p:spPr bwMode="auto">
            <a:xfrm rot="-5400000">
              <a:off x="3919" y="1378"/>
              <a:ext cx="7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CCFF"/>
                  </a:solidFill>
                </a:rPr>
                <a:t>accept 2</a:t>
              </a:r>
              <a:r>
                <a:rPr lang="en-US" sz="2000" i="1">
                  <a:solidFill>
                    <a:srgbClr val="99CCFF"/>
                  </a:solidFill>
                </a:rPr>
                <a:t>e</a:t>
              </a:r>
              <a:r>
                <a:rPr lang="en-US" sz="2000" baseline="30000">
                  <a:solidFill>
                    <a:srgbClr val="99CCFF"/>
                  </a:solidFill>
                </a:rPr>
                <a:t>-</a:t>
              </a:r>
              <a:endParaRPr lang="en-US" sz="2000"/>
            </a:p>
          </p:txBody>
        </p:sp>
        <p:sp>
          <p:nvSpPr>
            <p:cNvPr id="11287" name="Rectangle 60"/>
            <p:cNvSpPr>
              <a:spLocks noChangeArrowheads="1"/>
            </p:cNvSpPr>
            <p:nvPr/>
          </p:nvSpPr>
          <p:spPr bwMode="auto">
            <a:xfrm>
              <a:off x="4648" y="1784"/>
              <a:ext cx="224" cy="1320"/>
            </a:xfrm>
            <a:prstGeom prst="rect">
              <a:avLst/>
            </a:prstGeom>
            <a:noFill/>
            <a:ln w="2540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Rectangle 78"/>
            <p:cNvSpPr>
              <a:spLocks noChangeArrowheads="1"/>
            </p:cNvSpPr>
            <p:nvPr/>
          </p:nvSpPr>
          <p:spPr bwMode="auto">
            <a:xfrm>
              <a:off x="4440" y="2012"/>
              <a:ext cx="192" cy="1092"/>
            </a:xfrm>
            <a:prstGeom prst="rect">
              <a:avLst/>
            </a:prstGeom>
            <a:noFill/>
            <a:ln w="25400">
              <a:solidFill>
                <a:srgbClr val="66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79"/>
            <p:cNvSpPr>
              <a:spLocks noChangeArrowheads="1"/>
            </p:cNvSpPr>
            <p:nvPr/>
          </p:nvSpPr>
          <p:spPr bwMode="auto">
            <a:xfrm>
              <a:off x="4204" y="2012"/>
              <a:ext cx="220" cy="1092"/>
            </a:xfrm>
            <a:prstGeom prst="rect">
              <a:avLst/>
            </a:prstGeom>
            <a:noFill/>
            <a:ln w="25400">
              <a:solidFill>
                <a:srgbClr val="99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96"/>
            <p:cNvSpPr>
              <a:spLocks noChangeArrowheads="1"/>
            </p:cNvSpPr>
            <p:nvPr/>
          </p:nvSpPr>
          <p:spPr bwMode="auto">
            <a:xfrm>
              <a:off x="4279" y="2084"/>
              <a:ext cx="8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O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1" name="Rectangle 140"/>
            <p:cNvSpPr>
              <a:spLocks noChangeArrowheads="1"/>
            </p:cNvSpPr>
            <p:nvPr/>
          </p:nvSpPr>
          <p:spPr bwMode="auto">
            <a:xfrm>
              <a:off x="4254" y="252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Se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2" name="Rectangle 141"/>
            <p:cNvSpPr>
              <a:spLocks noChangeArrowheads="1"/>
            </p:cNvSpPr>
            <p:nvPr/>
          </p:nvSpPr>
          <p:spPr bwMode="auto">
            <a:xfrm>
              <a:off x="4257" y="274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Te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3" name="Rectangle 142"/>
            <p:cNvSpPr>
              <a:spLocks noChangeArrowheads="1"/>
            </p:cNvSpPr>
            <p:nvPr/>
          </p:nvSpPr>
          <p:spPr bwMode="auto">
            <a:xfrm>
              <a:off x="4254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Po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4" name="Rectangle 143"/>
            <p:cNvSpPr>
              <a:spLocks noChangeArrowheads="1"/>
            </p:cNvSpPr>
            <p:nvPr/>
          </p:nvSpPr>
          <p:spPr bwMode="auto">
            <a:xfrm>
              <a:off x="4497" y="2960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At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5" name="Rectangle 144"/>
            <p:cNvSpPr>
              <a:spLocks noChangeArrowheads="1"/>
            </p:cNvSpPr>
            <p:nvPr/>
          </p:nvSpPr>
          <p:spPr bwMode="auto">
            <a:xfrm>
              <a:off x="4535" y="2744"/>
              <a:ext cx="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I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6" name="Rectangle 145"/>
            <p:cNvSpPr>
              <a:spLocks noChangeArrowheads="1"/>
            </p:cNvSpPr>
            <p:nvPr/>
          </p:nvSpPr>
          <p:spPr bwMode="auto">
            <a:xfrm>
              <a:off x="4494" y="252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Br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297" name="Rectangle 146"/>
            <p:cNvSpPr>
              <a:spLocks noChangeArrowheads="1"/>
            </p:cNvSpPr>
            <p:nvPr/>
          </p:nvSpPr>
          <p:spPr bwMode="auto">
            <a:xfrm>
              <a:off x="4696" y="187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He</a:t>
              </a:r>
              <a:endParaRPr lang="en-US"/>
            </a:p>
          </p:txBody>
        </p:sp>
        <p:sp>
          <p:nvSpPr>
            <p:cNvPr id="11298" name="Rectangle 147"/>
            <p:cNvSpPr>
              <a:spLocks noChangeArrowheads="1"/>
            </p:cNvSpPr>
            <p:nvPr/>
          </p:nvSpPr>
          <p:spPr bwMode="auto">
            <a:xfrm>
              <a:off x="4696" y="208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Ne</a:t>
              </a:r>
              <a:endParaRPr lang="en-US"/>
            </a:p>
          </p:txBody>
        </p:sp>
        <p:sp>
          <p:nvSpPr>
            <p:cNvPr id="11299" name="Rectangle 148"/>
            <p:cNvSpPr>
              <a:spLocks noChangeArrowheads="1"/>
            </p:cNvSpPr>
            <p:nvPr/>
          </p:nvSpPr>
          <p:spPr bwMode="auto">
            <a:xfrm>
              <a:off x="4711" y="2308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Ar</a:t>
              </a:r>
              <a:endParaRPr lang="en-US"/>
            </a:p>
          </p:txBody>
        </p:sp>
        <p:sp>
          <p:nvSpPr>
            <p:cNvPr id="11300" name="Rectangle 149"/>
            <p:cNvSpPr>
              <a:spLocks noChangeArrowheads="1"/>
            </p:cNvSpPr>
            <p:nvPr/>
          </p:nvSpPr>
          <p:spPr bwMode="auto">
            <a:xfrm>
              <a:off x="4711" y="252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Kr</a:t>
              </a:r>
              <a:endParaRPr lang="en-US"/>
            </a:p>
          </p:txBody>
        </p:sp>
        <p:sp>
          <p:nvSpPr>
            <p:cNvPr id="11301" name="Rectangle 150"/>
            <p:cNvSpPr>
              <a:spLocks noChangeArrowheads="1"/>
            </p:cNvSpPr>
            <p:nvPr/>
          </p:nvSpPr>
          <p:spPr bwMode="auto">
            <a:xfrm>
              <a:off x="4699" y="274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Xe</a:t>
              </a:r>
              <a:endParaRPr lang="en-US"/>
            </a:p>
          </p:txBody>
        </p:sp>
        <p:sp>
          <p:nvSpPr>
            <p:cNvPr id="11302" name="Rectangle 151"/>
            <p:cNvSpPr>
              <a:spLocks noChangeArrowheads="1"/>
            </p:cNvSpPr>
            <p:nvPr/>
          </p:nvSpPr>
          <p:spPr bwMode="auto">
            <a:xfrm>
              <a:off x="4696" y="2960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Rn</a:t>
              </a:r>
              <a:endParaRPr lang="en-US"/>
            </a:p>
          </p:txBody>
        </p:sp>
        <p:sp>
          <p:nvSpPr>
            <p:cNvPr id="11303" name="Rectangle 152"/>
            <p:cNvSpPr>
              <a:spLocks noChangeArrowheads="1"/>
            </p:cNvSpPr>
            <p:nvPr/>
          </p:nvSpPr>
          <p:spPr bwMode="auto">
            <a:xfrm>
              <a:off x="4516" y="2084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F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4" name="Rectangle 153"/>
            <p:cNvSpPr>
              <a:spLocks noChangeArrowheads="1"/>
            </p:cNvSpPr>
            <p:nvPr/>
          </p:nvSpPr>
          <p:spPr bwMode="auto">
            <a:xfrm>
              <a:off x="4497" y="2308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Cl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5" name="Rectangle 154"/>
            <p:cNvSpPr>
              <a:spLocks noChangeArrowheads="1"/>
            </p:cNvSpPr>
            <p:nvPr/>
          </p:nvSpPr>
          <p:spPr bwMode="auto">
            <a:xfrm>
              <a:off x="4285" y="2308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FF"/>
                  </a:solidFill>
                </a:rPr>
                <a:t>S</a:t>
              </a:r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1306" name="Rectangle 155"/>
            <p:cNvSpPr>
              <a:spLocks noChangeArrowheads="1"/>
            </p:cNvSpPr>
            <p:nvPr/>
          </p:nvSpPr>
          <p:spPr bwMode="auto">
            <a:xfrm>
              <a:off x="990" y="2084"/>
              <a:ext cx="8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Li</a:t>
              </a:r>
              <a:endParaRPr lang="en-US"/>
            </a:p>
          </p:txBody>
        </p:sp>
        <p:sp>
          <p:nvSpPr>
            <p:cNvPr id="11307" name="Rectangle 156"/>
            <p:cNvSpPr>
              <a:spLocks noChangeArrowheads="1"/>
            </p:cNvSpPr>
            <p:nvPr/>
          </p:nvSpPr>
          <p:spPr bwMode="auto">
            <a:xfrm>
              <a:off x="1178" y="2084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Be</a:t>
              </a:r>
              <a:endParaRPr lang="en-US"/>
            </a:p>
          </p:txBody>
        </p:sp>
        <p:sp>
          <p:nvSpPr>
            <p:cNvPr id="11308" name="Rectangle 157"/>
            <p:cNvSpPr>
              <a:spLocks noChangeArrowheads="1"/>
            </p:cNvSpPr>
            <p:nvPr/>
          </p:nvSpPr>
          <p:spPr bwMode="auto">
            <a:xfrm>
              <a:off x="993" y="1872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H</a:t>
              </a:r>
              <a:endParaRPr lang="en-US"/>
            </a:p>
          </p:txBody>
        </p:sp>
        <p:sp>
          <p:nvSpPr>
            <p:cNvPr id="11309" name="Rectangle 158"/>
            <p:cNvSpPr>
              <a:spLocks noChangeArrowheads="1"/>
            </p:cNvSpPr>
            <p:nvPr/>
          </p:nvSpPr>
          <p:spPr bwMode="auto">
            <a:xfrm>
              <a:off x="962" y="229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Na</a:t>
              </a:r>
              <a:endParaRPr lang="en-US"/>
            </a:p>
          </p:txBody>
        </p:sp>
        <p:sp>
          <p:nvSpPr>
            <p:cNvPr id="11310" name="Rectangle 159"/>
            <p:cNvSpPr>
              <a:spLocks noChangeArrowheads="1"/>
            </p:cNvSpPr>
            <p:nvPr/>
          </p:nvSpPr>
          <p:spPr bwMode="auto">
            <a:xfrm>
              <a:off x="1169" y="2296"/>
              <a:ext cx="1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Mg</a:t>
              </a:r>
              <a:endParaRPr lang="en-US"/>
            </a:p>
          </p:txBody>
        </p:sp>
        <p:sp>
          <p:nvSpPr>
            <p:cNvPr id="11311" name="Rectangle 162"/>
            <p:cNvSpPr>
              <a:spLocks noChangeArrowheads="1"/>
            </p:cNvSpPr>
            <p:nvPr/>
          </p:nvSpPr>
          <p:spPr bwMode="auto">
            <a:xfrm>
              <a:off x="1178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Ba</a:t>
              </a:r>
              <a:endParaRPr lang="en-US"/>
            </a:p>
          </p:txBody>
        </p:sp>
        <p:sp>
          <p:nvSpPr>
            <p:cNvPr id="11312" name="Rectangle 166"/>
            <p:cNvSpPr>
              <a:spLocks noChangeArrowheads="1"/>
            </p:cNvSpPr>
            <p:nvPr/>
          </p:nvSpPr>
          <p:spPr bwMode="auto">
            <a:xfrm>
              <a:off x="965" y="2960"/>
              <a:ext cx="13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Cs</a:t>
              </a:r>
              <a:endParaRPr lang="en-US"/>
            </a:p>
          </p:txBody>
        </p:sp>
        <p:sp>
          <p:nvSpPr>
            <p:cNvPr id="11313" name="Rectangle 163"/>
            <p:cNvSpPr>
              <a:spLocks noChangeArrowheads="1"/>
            </p:cNvSpPr>
            <p:nvPr/>
          </p:nvSpPr>
          <p:spPr bwMode="auto">
            <a:xfrm>
              <a:off x="1175" y="3176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Ra</a:t>
              </a:r>
              <a:endParaRPr lang="en-US"/>
            </a:p>
          </p:txBody>
        </p:sp>
        <p:sp>
          <p:nvSpPr>
            <p:cNvPr id="11314" name="Rectangle 167"/>
            <p:cNvSpPr>
              <a:spLocks noChangeArrowheads="1"/>
            </p:cNvSpPr>
            <p:nvPr/>
          </p:nvSpPr>
          <p:spPr bwMode="auto">
            <a:xfrm>
              <a:off x="981" y="3176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Fr</a:t>
              </a:r>
              <a:endParaRPr lang="en-US"/>
            </a:p>
          </p:txBody>
        </p:sp>
        <p:sp>
          <p:nvSpPr>
            <p:cNvPr id="11315" name="Rectangle 160"/>
            <p:cNvSpPr>
              <a:spLocks noChangeArrowheads="1"/>
            </p:cNvSpPr>
            <p:nvPr/>
          </p:nvSpPr>
          <p:spPr bwMode="auto">
            <a:xfrm>
              <a:off x="1175" y="252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Ca</a:t>
              </a:r>
              <a:endParaRPr lang="en-US"/>
            </a:p>
          </p:txBody>
        </p:sp>
        <p:sp>
          <p:nvSpPr>
            <p:cNvPr id="11316" name="Rectangle 164"/>
            <p:cNvSpPr>
              <a:spLocks noChangeArrowheads="1"/>
            </p:cNvSpPr>
            <p:nvPr/>
          </p:nvSpPr>
          <p:spPr bwMode="auto">
            <a:xfrm>
              <a:off x="996" y="2524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K</a:t>
              </a:r>
              <a:endParaRPr lang="en-US"/>
            </a:p>
          </p:txBody>
        </p:sp>
        <p:sp>
          <p:nvSpPr>
            <p:cNvPr id="11317" name="Rectangle 168"/>
            <p:cNvSpPr>
              <a:spLocks noChangeArrowheads="1"/>
            </p:cNvSpPr>
            <p:nvPr/>
          </p:nvSpPr>
          <p:spPr bwMode="auto">
            <a:xfrm>
              <a:off x="1405" y="2524"/>
              <a:ext cx="1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9999"/>
                  </a:solidFill>
                </a:rPr>
                <a:t>Sc</a:t>
              </a:r>
              <a:endParaRPr lang="en-US"/>
            </a:p>
          </p:txBody>
        </p:sp>
        <p:sp>
          <p:nvSpPr>
            <p:cNvPr id="11318" name="Rectangle 161"/>
            <p:cNvSpPr>
              <a:spLocks noChangeArrowheads="1"/>
            </p:cNvSpPr>
            <p:nvPr/>
          </p:nvSpPr>
          <p:spPr bwMode="auto">
            <a:xfrm>
              <a:off x="1191" y="2744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6666"/>
                  </a:solidFill>
                </a:rPr>
                <a:t>Sr</a:t>
              </a:r>
              <a:endParaRPr lang="en-US"/>
            </a:p>
          </p:txBody>
        </p:sp>
        <p:sp>
          <p:nvSpPr>
            <p:cNvPr id="11319" name="Rectangle 165"/>
            <p:cNvSpPr>
              <a:spLocks noChangeArrowheads="1"/>
            </p:cNvSpPr>
            <p:nvPr/>
          </p:nvSpPr>
          <p:spPr bwMode="auto">
            <a:xfrm>
              <a:off x="962" y="2744"/>
              <a:ext cx="14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Rb</a:t>
              </a:r>
              <a:endParaRPr lang="en-US"/>
            </a:p>
          </p:txBody>
        </p:sp>
        <p:sp>
          <p:nvSpPr>
            <p:cNvPr id="11320" name="Rectangle 169"/>
            <p:cNvSpPr>
              <a:spLocks noChangeArrowheads="1"/>
            </p:cNvSpPr>
            <p:nvPr/>
          </p:nvSpPr>
          <p:spPr bwMode="auto">
            <a:xfrm>
              <a:off x="1433" y="2744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FF9999"/>
                  </a:solidFill>
                </a:rPr>
                <a:t>Y</a:t>
              </a:r>
              <a:endParaRPr lang="en-US"/>
            </a:p>
          </p:txBody>
        </p:sp>
      </p:grpSp>
      <p:grpSp>
        <p:nvGrpSpPr>
          <p:cNvPr id="11274" name="Group 122"/>
          <p:cNvGrpSpPr>
            <a:grpSpLocks/>
          </p:cNvGrpSpPr>
          <p:nvPr/>
        </p:nvGrpSpPr>
        <p:grpSpPr bwMode="auto">
          <a:xfrm>
            <a:off x="5461000" y="5194300"/>
            <a:ext cx="1841500" cy="431800"/>
            <a:chOff x="3440" y="3272"/>
            <a:chExt cx="1160" cy="272"/>
          </a:xfrm>
        </p:grpSpPr>
        <p:sp>
          <p:nvSpPr>
            <p:cNvPr id="11275" name="Freeform 123"/>
            <p:cNvSpPr>
              <a:spLocks/>
            </p:cNvSpPr>
            <p:nvPr/>
          </p:nvSpPr>
          <p:spPr bwMode="auto">
            <a:xfrm>
              <a:off x="4376" y="3272"/>
              <a:ext cx="224" cy="272"/>
            </a:xfrm>
            <a:custGeom>
              <a:avLst/>
              <a:gdLst>
                <a:gd name="T0" fmla="*/ 224 w 224"/>
                <a:gd name="T1" fmla="*/ 136 h 272"/>
                <a:gd name="T2" fmla="*/ 0 w 224"/>
                <a:gd name="T3" fmla="*/ 272 h 272"/>
                <a:gd name="T4" fmla="*/ 72 w 224"/>
                <a:gd name="T5" fmla="*/ 136 h 272"/>
                <a:gd name="T6" fmla="*/ 0 w 224"/>
                <a:gd name="T7" fmla="*/ 0 h 272"/>
                <a:gd name="T8" fmla="*/ 224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224" y="136"/>
                  </a:moveTo>
                  <a:lnTo>
                    <a:pt x="0" y="272"/>
                  </a:lnTo>
                  <a:lnTo>
                    <a:pt x="72" y="136"/>
                  </a:lnTo>
                  <a:lnTo>
                    <a:pt x="0" y="0"/>
                  </a:lnTo>
                  <a:lnTo>
                    <a:pt x="224" y="136"/>
                  </a:lnTo>
                  <a:close/>
                </a:path>
              </a:pathLst>
            </a:custGeom>
            <a:solidFill>
              <a:srgbClr val="6699FF"/>
            </a:solidFill>
            <a:ln w="127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24"/>
            <p:cNvSpPr>
              <a:spLocks noChangeShapeType="1"/>
            </p:cNvSpPr>
            <p:nvPr/>
          </p:nvSpPr>
          <p:spPr bwMode="auto">
            <a:xfrm>
              <a:off x="3440" y="3408"/>
              <a:ext cx="1008" cy="1"/>
            </a:xfrm>
            <a:prstGeom prst="line">
              <a:avLst/>
            </a:prstGeom>
            <a:noFill/>
            <a:ln w="1016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F7112-1EBC-455B-8940-1B4936EEAE24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12291" name="Picture 141" descr="Fig 2_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263" y="1871663"/>
            <a:ext cx="74009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838200" y="990600"/>
            <a:ext cx="364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Ranges from </a:t>
            </a:r>
            <a:r>
              <a:rPr lang="en-US">
                <a:solidFill>
                  <a:srgbClr val="FF5050"/>
                </a:solidFill>
              </a:rPr>
              <a:t>0.7</a:t>
            </a:r>
            <a:r>
              <a:rPr lang="en-US"/>
              <a:t> to </a:t>
            </a:r>
            <a:r>
              <a:rPr lang="en-US">
                <a:solidFill>
                  <a:srgbClr val="3399FF"/>
                </a:solidFill>
              </a:rPr>
              <a:t>4.0</a:t>
            </a:r>
            <a:r>
              <a:rPr lang="en-US"/>
              <a:t>,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217613" y="5562600"/>
            <a:ext cx="2767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FF5050"/>
                </a:solidFill>
              </a:rPr>
              <a:t>Smaller electronegativity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5180013" y="5562600"/>
            <a:ext cx="2640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3399FF"/>
                </a:solidFill>
              </a:rPr>
              <a:t>Larger electronegativity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838200" y="1371600"/>
            <a:ext cx="652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Large values:  tendency to acquire electrons.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143000" y="59436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2.7,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sz="1200">
                <a:solidFill>
                  <a:srgbClr val="000000"/>
                </a:solidFill>
              </a:rPr>
              <a:t>  (Fig. 2.7 is adapted from Linus Pauling, </a:t>
            </a:r>
            <a:r>
              <a:rPr lang="en-US" sz="1200" i="1">
                <a:solidFill>
                  <a:srgbClr val="000000"/>
                </a:solidFill>
              </a:rPr>
              <a:t>The Nature of the Chemical Bond</a:t>
            </a:r>
            <a:r>
              <a:rPr lang="en-US" sz="1200">
                <a:solidFill>
                  <a:srgbClr val="000000"/>
                </a:solidFill>
              </a:rPr>
              <a:t>, 3rd edition, Copyright 1939 and 1940, 3rd edition.  Copyright 1960 by Cornell University.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Electronegativity</a:t>
            </a:r>
          </a:p>
        </p:txBody>
      </p:sp>
      <p:grpSp>
        <p:nvGrpSpPr>
          <p:cNvPr id="12298" name="Group 134"/>
          <p:cNvGrpSpPr>
            <a:grpSpLocks/>
          </p:cNvGrpSpPr>
          <p:nvPr/>
        </p:nvGrpSpPr>
        <p:grpSpPr bwMode="auto">
          <a:xfrm>
            <a:off x="5918200" y="5003800"/>
            <a:ext cx="1854200" cy="431800"/>
            <a:chOff x="3728" y="3152"/>
            <a:chExt cx="1168" cy="272"/>
          </a:xfrm>
        </p:grpSpPr>
        <p:sp>
          <p:nvSpPr>
            <p:cNvPr id="12302" name="Freeform 132"/>
            <p:cNvSpPr>
              <a:spLocks/>
            </p:cNvSpPr>
            <p:nvPr/>
          </p:nvSpPr>
          <p:spPr bwMode="auto">
            <a:xfrm>
              <a:off x="4672" y="3152"/>
              <a:ext cx="224" cy="272"/>
            </a:xfrm>
            <a:custGeom>
              <a:avLst/>
              <a:gdLst>
                <a:gd name="T0" fmla="*/ 224 w 224"/>
                <a:gd name="T1" fmla="*/ 136 h 272"/>
                <a:gd name="T2" fmla="*/ 0 w 224"/>
                <a:gd name="T3" fmla="*/ 272 h 272"/>
                <a:gd name="T4" fmla="*/ 72 w 224"/>
                <a:gd name="T5" fmla="*/ 136 h 272"/>
                <a:gd name="T6" fmla="*/ 0 w 224"/>
                <a:gd name="T7" fmla="*/ 0 h 272"/>
                <a:gd name="T8" fmla="*/ 224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224" y="136"/>
                  </a:moveTo>
                  <a:lnTo>
                    <a:pt x="0" y="272"/>
                  </a:lnTo>
                  <a:lnTo>
                    <a:pt x="72" y="136"/>
                  </a:lnTo>
                  <a:lnTo>
                    <a:pt x="0" y="0"/>
                  </a:lnTo>
                  <a:lnTo>
                    <a:pt x="224" y="136"/>
                  </a:lnTo>
                  <a:close/>
                </a:path>
              </a:pathLst>
            </a:custGeom>
            <a:solidFill>
              <a:srgbClr val="6699FF"/>
            </a:solidFill>
            <a:ln w="127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33"/>
            <p:cNvSpPr>
              <a:spLocks noChangeShapeType="1"/>
            </p:cNvSpPr>
            <p:nvPr/>
          </p:nvSpPr>
          <p:spPr bwMode="auto">
            <a:xfrm>
              <a:off x="3728" y="3288"/>
              <a:ext cx="1016" cy="1"/>
            </a:xfrm>
            <a:prstGeom prst="line">
              <a:avLst/>
            </a:prstGeom>
            <a:noFill/>
            <a:ln w="101600">
              <a:solidFill>
                <a:srgbClr val="6699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9" name="Group 137"/>
          <p:cNvGrpSpPr>
            <a:grpSpLocks/>
          </p:cNvGrpSpPr>
          <p:nvPr/>
        </p:nvGrpSpPr>
        <p:grpSpPr bwMode="auto">
          <a:xfrm>
            <a:off x="1155700" y="5003800"/>
            <a:ext cx="1841500" cy="431800"/>
            <a:chOff x="728" y="3152"/>
            <a:chExt cx="1160" cy="272"/>
          </a:xfrm>
        </p:grpSpPr>
        <p:sp>
          <p:nvSpPr>
            <p:cNvPr id="12300" name="Freeform 135"/>
            <p:cNvSpPr>
              <a:spLocks/>
            </p:cNvSpPr>
            <p:nvPr/>
          </p:nvSpPr>
          <p:spPr bwMode="auto">
            <a:xfrm>
              <a:off x="728" y="3152"/>
              <a:ext cx="224" cy="272"/>
            </a:xfrm>
            <a:custGeom>
              <a:avLst/>
              <a:gdLst>
                <a:gd name="T0" fmla="*/ 0 w 224"/>
                <a:gd name="T1" fmla="*/ 136 h 272"/>
                <a:gd name="T2" fmla="*/ 224 w 224"/>
                <a:gd name="T3" fmla="*/ 0 h 272"/>
                <a:gd name="T4" fmla="*/ 152 w 224"/>
                <a:gd name="T5" fmla="*/ 136 h 272"/>
                <a:gd name="T6" fmla="*/ 224 w 224"/>
                <a:gd name="T7" fmla="*/ 272 h 272"/>
                <a:gd name="T8" fmla="*/ 0 w 224"/>
                <a:gd name="T9" fmla="*/ 136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72"/>
                <a:gd name="T17" fmla="*/ 224 w 224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72">
                  <a:moveTo>
                    <a:pt x="0" y="136"/>
                  </a:moveTo>
                  <a:lnTo>
                    <a:pt x="224" y="0"/>
                  </a:lnTo>
                  <a:lnTo>
                    <a:pt x="152" y="136"/>
                  </a:lnTo>
                  <a:lnTo>
                    <a:pt x="224" y="272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FF6666"/>
            </a:solidFill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36"/>
            <p:cNvSpPr>
              <a:spLocks noChangeShapeType="1"/>
            </p:cNvSpPr>
            <p:nvPr/>
          </p:nvSpPr>
          <p:spPr bwMode="auto">
            <a:xfrm>
              <a:off x="880" y="3288"/>
              <a:ext cx="1008" cy="1"/>
            </a:xfrm>
            <a:prstGeom prst="line">
              <a:avLst/>
            </a:prstGeom>
            <a:noFill/>
            <a:ln w="1016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3D75CD-7DA4-42A4-83E8-8A38A4ABA63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93700"/>
            <a:ext cx="7772400" cy="533400"/>
          </a:xfrm>
        </p:spPr>
        <p:txBody>
          <a:bodyPr/>
          <a:lstStyle/>
          <a:p>
            <a:r>
              <a:rPr lang="en-US" sz="3200" smtClean="0">
                <a:cs typeface="Times New Roman" pitchFamily="-111" charset="0"/>
              </a:rPr>
              <a:t>Ionic bond  –  </a:t>
            </a:r>
            <a:r>
              <a:rPr lang="en-US" sz="3200" smtClean="0">
                <a:solidFill>
                  <a:srgbClr val="0033CC"/>
                </a:solidFill>
                <a:cs typeface="Times New Roman" pitchFamily="-111" charset="0"/>
              </a:rPr>
              <a:t>metal</a:t>
            </a:r>
            <a:r>
              <a:rPr lang="en-US" sz="3200" smtClean="0">
                <a:cs typeface="Times New Roman" pitchFamily="-111" charset="0"/>
              </a:rPr>
              <a:t>    +     nonmetal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893763"/>
            <a:ext cx="7954962" cy="5299075"/>
          </a:xfrm>
        </p:spPr>
        <p:txBody>
          <a:bodyPr/>
          <a:lstStyle/>
          <a:p>
            <a:endParaRPr lang="en-US" sz="28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800" smtClean="0">
                <a:cs typeface="Times New Roman" pitchFamily="-111" charset="0"/>
              </a:rPr>
              <a:t>			         donates              accepts</a:t>
            </a:r>
            <a:br>
              <a:rPr lang="en-US" sz="2800" smtClean="0">
                <a:cs typeface="Times New Roman" pitchFamily="-111" charset="0"/>
              </a:rPr>
            </a:br>
            <a:r>
              <a:rPr lang="en-US" sz="2800" smtClean="0">
                <a:cs typeface="Times New Roman" pitchFamily="-111" charset="0"/>
              </a:rPr>
              <a:t>		        electrons            electrons</a:t>
            </a:r>
            <a:br>
              <a:rPr lang="en-US" sz="2800" smtClean="0">
                <a:cs typeface="Times New Roman" pitchFamily="-111" charset="0"/>
              </a:rPr>
            </a:br>
            <a:r>
              <a:rPr lang="en-US" sz="2400" smtClean="0">
                <a:cs typeface="Times New Roman" pitchFamily="-111" charset="0"/>
              </a:rPr>
              <a:t> </a:t>
            </a:r>
          </a:p>
          <a:p>
            <a:pPr>
              <a:buFontTx/>
              <a:buNone/>
            </a:pPr>
            <a:r>
              <a:rPr lang="en-US" sz="2800" smtClean="0">
                <a:cs typeface="Times New Roman" pitchFamily="-111" charset="0"/>
              </a:rPr>
              <a:t>Dissimilar electronegativities  </a:t>
            </a:r>
          </a:p>
          <a:p>
            <a:pPr>
              <a:buFontTx/>
              <a:buNone/>
            </a:pPr>
            <a:endParaRPr lang="en-US" sz="20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400" smtClean="0">
                <a:cs typeface="Times New Roman" pitchFamily="-111" charset="0"/>
              </a:rPr>
              <a:t>ex: </a:t>
            </a:r>
            <a:r>
              <a:rPr lang="en-US" sz="2400" smtClean="0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sz="2400" smtClean="0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sz="2400" smtClean="0">
                <a:cs typeface="Times New Roman" pitchFamily="-111" charset="0"/>
              </a:rPr>
              <a:t>	</a:t>
            </a:r>
            <a:r>
              <a:rPr lang="en-US" sz="2400" smtClean="0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sz="2400" smtClean="0">
                <a:cs typeface="Times New Roman" pitchFamily="-111" charset="0"/>
              </a:rPr>
              <a:t>    1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p</a:t>
            </a:r>
            <a:r>
              <a:rPr lang="en-US" sz="2400" baseline="30000" smtClean="0">
                <a:cs typeface="Times New Roman" pitchFamily="-111" charset="0"/>
              </a:rPr>
              <a:t>6</a:t>
            </a:r>
            <a:r>
              <a:rPr lang="en-US" sz="2400" smtClean="0">
                <a:cs typeface="Times New Roman" pitchFamily="-111" charset="0"/>
              </a:rPr>
              <a:t> </a:t>
            </a:r>
            <a:r>
              <a:rPr lang="en-US" sz="2400" smtClean="0">
                <a:solidFill>
                  <a:srgbClr val="FF3300"/>
                </a:solidFill>
                <a:cs typeface="Times New Roman" pitchFamily="-111" charset="0"/>
              </a:rPr>
              <a:t>3</a:t>
            </a:r>
            <a:r>
              <a:rPr lang="en-US" sz="2400" i="1" smtClean="0">
                <a:solidFill>
                  <a:srgbClr val="FF3300"/>
                </a:solidFill>
                <a:cs typeface="Times New Roman" pitchFamily="-111" charset="0"/>
              </a:rPr>
              <a:t>s</a:t>
            </a:r>
            <a:r>
              <a:rPr lang="en-US" sz="2400" baseline="30000" smtClean="0">
                <a:solidFill>
                  <a:srgbClr val="FF3300"/>
                </a:solidFill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         </a:t>
            </a:r>
            <a:r>
              <a:rPr lang="en-US" sz="2400" smtClean="0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sz="2400" smtClean="0">
                <a:cs typeface="Times New Roman" pitchFamily="-111" charset="0"/>
              </a:rPr>
              <a:t>    1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 2</a:t>
            </a:r>
            <a:r>
              <a:rPr lang="en-US" sz="2400" i="1" smtClean="0">
                <a:cs typeface="Times New Roman" pitchFamily="-111" charset="0"/>
              </a:rPr>
              <a:t>p</a:t>
            </a:r>
            <a:r>
              <a:rPr lang="en-US" sz="2400" baseline="30000" smtClean="0">
                <a:cs typeface="Times New Roman" pitchFamily="-111" charset="0"/>
              </a:rPr>
              <a:t>4</a:t>
            </a:r>
            <a:endParaRPr lang="en-US" sz="2400" smtClean="0">
              <a:cs typeface="Times New Roman" pitchFamily="-111" charset="0"/>
            </a:endParaRPr>
          </a:p>
          <a:p>
            <a:pPr>
              <a:buFontTx/>
              <a:buNone/>
            </a:pPr>
            <a:r>
              <a:rPr lang="en-US" sz="2400" smtClean="0">
                <a:cs typeface="Times New Roman" pitchFamily="-111" charset="0"/>
              </a:rPr>
              <a:t>			                [Ne] 3</a:t>
            </a:r>
            <a:r>
              <a:rPr lang="en-US" sz="2400" i="1" smtClean="0">
                <a:cs typeface="Times New Roman" pitchFamily="-111" charset="0"/>
              </a:rPr>
              <a:t>s</a:t>
            </a:r>
            <a:r>
              <a:rPr lang="en-US" sz="2400" baseline="30000" smtClean="0">
                <a:cs typeface="Times New Roman" pitchFamily="-111" charset="0"/>
              </a:rPr>
              <a:t>2</a:t>
            </a:r>
            <a:r>
              <a:rPr lang="en-US" sz="2400" smtClean="0">
                <a:cs typeface="Times New Roman" pitchFamily="-111" charset="0"/>
              </a:rPr>
              <a:t> </a:t>
            </a:r>
            <a:br>
              <a:rPr lang="en-US" sz="2400" smtClean="0">
                <a:cs typeface="Times New Roman" pitchFamily="-111" charset="0"/>
              </a:rPr>
            </a:br>
            <a:endParaRPr lang="en-US" sz="2400" smtClean="0">
              <a:cs typeface="Times New Roman" pitchFamily="-111" charset="0"/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064000" y="974725"/>
            <a:ext cx="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 flipV="1">
            <a:off x="6618288" y="998538"/>
            <a:ext cx="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46638" y="3217863"/>
            <a:ext cx="3157537" cy="858837"/>
            <a:chOff x="2953" y="2101"/>
            <a:chExt cx="1783" cy="541"/>
          </a:xfrm>
        </p:grpSpPr>
        <p:sp>
          <p:nvSpPr>
            <p:cNvPr id="13322" name="Oval 6"/>
            <p:cNvSpPr>
              <a:spLocks noChangeArrowheads="1"/>
            </p:cNvSpPr>
            <p:nvPr/>
          </p:nvSpPr>
          <p:spPr bwMode="auto">
            <a:xfrm>
              <a:off x="2953" y="2304"/>
              <a:ext cx="348" cy="338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Freeform 7"/>
            <p:cNvSpPr>
              <a:spLocks/>
            </p:cNvSpPr>
            <p:nvPr/>
          </p:nvSpPr>
          <p:spPr bwMode="auto">
            <a:xfrm>
              <a:off x="3154" y="2101"/>
              <a:ext cx="1582" cy="212"/>
            </a:xfrm>
            <a:custGeom>
              <a:avLst/>
              <a:gdLst>
                <a:gd name="T0" fmla="*/ 0 w 1317"/>
                <a:gd name="T1" fmla="*/ 194 h 212"/>
                <a:gd name="T2" fmla="*/ 2775 w 1317"/>
                <a:gd name="T3" fmla="*/ 30 h 212"/>
                <a:gd name="T4" fmla="*/ 11992 w 1317"/>
                <a:gd name="T5" fmla="*/ 30 h 212"/>
                <a:gd name="T6" fmla="*/ 14276 w 1317"/>
                <a:gd name="T7" fmla="*/ 212 h 2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7"/>
                <a:gd name="T13" fmla="*/ 0 h 212"/>
                <a:gd name="T14" fmla="*/ 1317 w 1317"/>
                <a:gd name="T15" fmla="*/ 212 h 2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7" h="212">
                  <a:moveTo>
                    <a:pt x="0" y="194"/>
                  </a:moveTo>
                  <a:cubicBezTo>
                    <a:pt x="36" y="125"/>
                    <a:pt x="72" y="57"/>
                    <a:pt x="256" y="30"/>
                  </a:cubicBezTo>
                  <a:cubicBezTo>
                    <a:pt x="440" y="3"/>
                    <a:pt x="929" y="0"/>
                    <a:pt x="1106" y="30"/>
                  </a:cubicBezTo>
                  <a:cubicBezTo>
                    <a:pt x="1283" y="60"/>
                    <a:pt x="1300" y="136"/>
                    <a:pt x="1317" y="212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441" name="Text Box 9"/>
          <p:cNvSpPr txBox="1">
            <a:spLocks noChangeArrowheads="1"/>
          </p:cNvSpPr>
          <p:nvPr/>
        </p:nvSpPr>
        <p:spPr bwMode="auto">
          <a:xfrm>
            <a:off x="2478088" y="4983163"/>
            <a:ext cx="620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33CC"/>
                </a:solidFill>
                <a:cs typeface="Times New Roman" pitchFamily="-111" charset="0"/>
              </a:rPr>
              <a:t>Mg</a:t>
            </a:r>
            <a:r>
              <a:rPr lang="en-US" baseline="30000">
                <a:solidFill>
                  <a:srgbClr val="0033CC"/>
                </a:solidFill>
                <a:cs typeface="Times New Roman" pitchFamily="-111" charset="0"/>
              </a:rPr>
              <a:t>2+</a:t>
            </a:r>
            <a:r>
              <a:rPr lang="en-US" baseline="30000">
                <a:cs typeface="Times New Roman" pitchFamily="-111" charset="0"/>
              </a:rPr>
              <a:t>  </a:t>
            </a:r>
            <a:r>
              <a:rPr lang="en-US">
                <a:cs typeface="Times New Roman" pitchFamily="-111" charset="0"/>
              </a:rPr>
              <a:t>1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p</a:t>
            </a:r>
            <a:r>
              <a:rPr lang="en-US" baseline="30000">
                <a:cs typeface="Times New Roman" pitchFamily="-111" charset="0"/>
              </a:rPr>
              <a:t>6</a:t>
            </a:r>
            <a:r>
              <a:rPr lang="en-US" sz="2000">
                <a:cs typeface="Times New Roman" pitchFamily="-111" charset="0"/>
              </a:rPr>
              <a:t> </a:t>
            </a:r>
            <a:r>
              <a:rPr lang="en-US">
                <a:cs typeface="Times New Roman" pitchFamily="-111" charset="0"/>
              </a:rPr>
              <a:t>	         </a:t>
            </a:r>
            <a:r>
              <a:rPr lang="en-US" sz="1400">
                <a:cs typeface="Times New Roman" pitchFamily="-111" charset="0"/>
              </a:rPr>
              <a:t>  </a:t>
            </a:r>
            <a:r>
              <a:rPr lang="en-US">
                <a:solidFill>
                  <a:schemeClr val="tx2"/>
                </a:solidFill>
                <a:cs typeface="Times New Roman" pitchFamily="-111" charset="0"/>
              </a:rPr>
              <a:t>O</a:t>
            </a:r>
            <a:r>
              <a:rPr lang="en-US" baseline="30000">
                <a:solidFill>
                  <a:schemeClr val="tx2"/>
                </a:solidFill>
                <a:cs typeface="Times New Roman" pitchFamily="-111" charset="0"/>
              </a:rPr>
              <a:t>2-</a:t>
            </a:r>
            <a:r>
              <a:rPr lang="en-US">
                <a:cs typeface="Times New Roman" pitchFamily="-111" charset="0"/>
              </a:rPr>
              <a:t>  1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 baseline="30000">
                <a:cs typeface="Times New Roman" pitchFamily="-111" charset="0"/>
              </a:rPr>
              <a:t>2</a:t>
            </a:r>
            <a:r>
              <a:rPr lang="en-US">
                <a:cs typeface="Times New Roman" pitchFamily="-111" charset="0"/>
              </a:rPr>
              <a:t> 2</a:t>
            </a:r>
            <a:r>
              <a:rPr lang="en-US" i="1">
                <a:cs typeface="Times New Roman" pitchFamily="-111" charset="0"/>
              </a:rPr>
              <a:t>p</a:t>
            </a:r>
            <a:r>
              <a:rPr lang="en-US" baseline="30000">
                <a:cs typeface="Times New Roman" pitchFamily="-111" charset="0"/>
              </a:rPr>
              <a:t>6</a:t>
            </a:r>
            <a:r>
              <a:rPr lang="en-US">
                <a:cs typeface="Times New Roman" pitchFamily="-111" charset="0"/>
              </a:rPr>
              <a:t> </a:t>
            </a:r>
          </a:p>
        </p:txBody>
      </p:sp>
      <p:sp>
        <p:nvSpPr>
          <p:cNvPr id="402444" name="Text Box 12"/>
          <p:cNvSpPr txBox="1">
            <a:spLocks noChangeArrowheads="1"/>
          </p:cNvSpPr>
          <p:nvPr/>
        </p:nvSpPr>
        <p:spPr bwMode="auto">
          <a:xfrm>
            <a:off x="2549525" y="5384800"/>
            <a:ext cx="620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cs typeface="Times New Roman" pitchFamily="-111" charset="0"/>
              </a:rPr>
              <a:t> 	     [Ne] 		             [Ne]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41" grpId="0" autoUpdateAnimBg="0"/>
      <p:bldP spid="4024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1E97F-A848-4E90-AA47-C22DBCF8DE2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838200" y="914400"/>
            <a:ext cx="443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Occurs between + and - ions.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838200" y="1346200"/>
            <a:ext cx="405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Requires </a:t>
            </a:r>
            <a:r>
              <a:rPr lang="en-US">
                <a:solidFill>
                  <a:schemeClr val="accent2"/>
                </a:solidFill>
              </a:rPr>
              <a:t>electron transfer.</a:t>
            </a:r>
            <a:endParaRPr 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838200" y="1778000"/>
            <a:ext cx="655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Large difference in electronegativity required.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838200" y="2209800"/>
            <a:ext cx="257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Example:  NaCl</a:t>
            </a:r>
          </a:p>
        </p:txBody>
      </p:sp>
      <p:sp>
        <p:nvSpPr>
          <p:cNvPr id="14343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Ionic Bonding</a:t>
            </a:r>
          </a:p>
        </p:txBody>
      </p:sp>
      <p:grpSp>
        <p:nvGrpSpPr>
          <p:cNvPr id="14344" name="Group 60"/>
          <p:cNvGrpSpPr>
            <a:grpSpLocks/>
          </p:cNvGrpSpPr>
          <p:nvPr/>
        </p:nvGrpSpPr>
        <p:grpSpPr bwMode="auto">
          <a:xfrm>
            <a:off x="1143000" y="3028950"/>
            <a:ext cx="7019925" cy="2822575"/>
            <a:chOff x="720" y="1908"/>
            <a:chExt cx="4422" cy="1778"/>
          </a:xfrm>
        </p:grpSpPr>
        <p:sp>
          <p:nvSpPr>
            <p:cNvPr id="14345" name="Oval 11"/>
            <p:cNvSpPr>
              <a:spLocks noChangeArrowheads="1"/>
            </p:cNvSpPr>
            <p:nvPr/>
          </p:nvSpPr>
          <p:spPr bwMode="auto">
            <a:xfrm>
              <a:off x="1836" y="1956"/>
              <a:ext cx="448" cy="43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Rectangle 12"/>
            <p:cNvSpPr>
              <a:spLocks noChangeArrowheads="1"/>
            </p:cNvSpPr>
            <p:nvPr/>
          </p:nvSpPr>
          <p:spPr bwMode="auto">
            <a:xfrm>
              <a:off x="720" y="1952"/>
              <a:ext cx="95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 (metal) </a:t>
              </a:r>
              <a:endParaRPr lang="en-US"/>
            </a:p>
          </p:txBody>
        </p:sp>
        <p:sp>
          <p:nvSpPr>
            <p:cNvPr id="14347" name="Rectangle 13"/>
            <p:cNvSpPr>
              <a:spLocks noChangeArrowheads="1"/>
            </p:cNvSpPr>
            <p:nvPr/>
          </p:nvSpPr>
          <p:spPr bwMode="auto">
            <a:xfrm>
              <a:off x="800" y="2176"/>
              <a:ext cx="72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unstable</a:t>
              </a:r>
              <a:endParaRPr lang="en-US"/>
            </a:p>
          </p:txBody>
        </p:sp>
        <p:sp>
          <p:nvSpPr>
            <p:cNvPr id="14348" name="Oval 15"/>
            <p:cNvSpPr>
              <a:spLocks noChangeArrowheads="1"/>
            </p:cNvSpPr>
            <p:nvPr/>
          </p:nvSpPr>
          <p:spPr bwMode="auto">
            <a:xfrm>
              <a:off x="3300" y="1908"/>
              <a:ext cx="552" cy="528"/>
            </a:xfrm>
            <a:prstGeom prst="ellipse">
              <a:avLst/>
            </a:prstGeom>
            <a:solidFill>
              <a:srgbClr val="D9D9D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Rectangle 16"/>
            <p:cNvSpPr>
              <a:spLocks noChangeArrowheads="1"/>
            </p:cNvSpPr>
            <p:nvPr/>
          </p:nvSpPr>
          <p:spPr bwMode="auto">
            <a:xfrm>
              <a:off x="3936" y="1968"/>
              <a:ext cx="120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 (nonmetal) </a:t>
              </a:r>
              <a:endParaRPr lang="en-US"/>
            </a:p>
          </p:txBody>
        </p:sp>
        <p:sp>
          <p:nvSpPr>
            <p:cNvPr id="14350" name="Rectangle 17"/>
            <p:cNvSpPr>
              <a:spLocks noChangeArrowheads="1"/>
            </p:cNvSpPr>
            <p:nvPr/>
          </p:nvSpPr>
          <p:spPr bwMode="auto">
            <a:xfrm>
              <a:off x="4152" y="2192"/>
              <a:ext cx="72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unstable</a:t>
              </a:r>
              <a:endParaRPr lang="en-US"/>
            </a:p>
          </p:txBody>
        </p:sp>
        <p:sp>
          <p:nvSpPr>
            <p:cNvPr id="14351" name="Rectangle 19"/>
            <p:cNvSpPr>
              <a:spLocks noChangeArrowheads="1"/>
            </p:cNvSpPr>
            <p:nvPr/>
          </p:nvSpPr>
          <p:spPr bwMode="auto">
            <a:xfrm>
              <a:off x="2288" y="2419"/>
              <a:ext cx="7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997300"/>
                  </a:solidFill>
                </a:rPr>
                <a:t>electron </a:t>
              </a:r>
              <a:endParaRPr lang="en-US"/>
            </a:p>
          </p:txBody>
        </p:sp>
        <p:grpSp>
          <p:nvGrpSpPr>
            <p:cNvPr id="14352" name="Group 24"/>
            <p:cNvGrpSpPr>
              <a:grpSpLocks/>
            </p:cNvGrpSpPr>
            <p:nvPr/>
          </p:nvGrpSpPr>
          <p:grpSpPr bwMode="auto">
            <a:xfrm>
              <a:off x="1862" y="2950"/>
              <a:ext cx="396" cy="356"/>
              <a:chOff x="1884" y="2976"/>
              <a:chExt cx="396" cy="356"/>
            </a:xfrm>
          </p:grpSpPr>
          <p:sp>
            <p:nvSpPr>
              <p:cNvPr id="14375" name="Oval 21"/>
              <p:cNvSpPr>
                <a:spLocks noChangeArrowheads="1"/>
              </p:cNvSpPr>
              <p:nvPr/>
            </p:nvSpPr>
            <p:spPr bwMode="auto">
              <a:xfrm>
                <a:off x="1884" y="2996"/>
                <a:ext cx="344" cy="33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6" name="Rectangle 22"/>
              <p:cNvSpPr>
                <a:spLocks noChangeArrowheads="1"/>
              </p:cNvSpPr>
              <p:nvPr/>
            </p:nvSpPr>
            <p:spPr bwMode="auto">
              <a:xfrm>
                <a:off x="1968" y="2976"/>
                <a:ext cx="17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Bold" pitchFamily="-111" charset="0"/>
                    <a:cs typeface="Arial Bold" pitchFamily="-111" charset="0"/>
                  </a:rPr>
                  <a:t>+ </a:t>
                </a:r>
                <a:endParaRPr lang="en-US">
                  <a:latin typeface="Arial Bold" pitchFamily="-111" charset="0"/>
                  <a:cs typeface="Arial Bold" pitchFamily="-111" charset="0"/>
                </a:endParaRPr>
              </a:p>
            </p:txBody>
          </p:sp>
          <p:sp>
            <p:nvSpPr>
              <p:cNvPr id="14377" name="Rectangle 23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7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grpSp>
          <p:nvGrpSpPr>
            <p:cNvPr id="14353" name="Group 28"/>
            <p:cNvGrpSpPr>
              <a:grpSpLocks/>
            </p:cNvGrpSpPr>
            <p:nvPr/>
          </p:nvGrpSpPr>
          <p:grpSpPr bwMode="auto">
            <a:xfrm>
              <a:off x="3172" y="2724"/>
              <a:ext cx="808" cy="808"/>
              <a:chOff x="3172" y="2724"/>
              <a:chExt cx="808" cy="808"/>
            </a:xfrm>
          </p:grpSpPr>
          <p:sp>
            <p:nvSpPr>
              <p:cNvPr id="14372" name="Oval 25"/>
              <p:cNvSpPr>
                <a:spLocks noChangeArrowheads="1"/>
              </p:cNvSpPr>
              <p:nvPr/>
            </p:nvSpPr>
            <p:spPr bwMode="auto">
              <a:xfrm>
                <a:off x="3172" y="2724"/>
                <a:ext cx="808" cy="808"/>
              </a:xfrm>
              <a:prstGeom prst="ellipse">
                <a:avLst/>
              </a:prstGeom>
              <a:solidFill>
                <a:srgbClr val="D9D9D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Rectangle 26"/>
              <p:cNvSpPr>
                <a:spLocks noChangeArrowheads="1"/>
              </p:cNvSpPr>
              <p:nvPr/>
            </p:nvSpPr>
            <p:spPr bwMode="auto">
              <a:xfrm>
                <a:off x="3504" y="2920"/>
                <a:ext cx="97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Bold" pitchFamily="-111" charset="0"/>
                    <a:cs typeface="Arial Bold" pitchFamily="-111" charset="0"/>
                  </a:rPr>
                  <a:t>- </a:t>
                </a:r>
                <a:endParaRPr lang="en-US">
                  <a:latin typeface="Arial Bold" pitchFamily="-111" charset="0"/>
                  <a:cs typeface="Arial Bold" pitchFamily="-111" charset="0"/>
                </a:endParaRPr>
              </a:p>
            </p:txBody>
          </p:sp>
          <p:sp>
            <p:nvSpPr>
              <p:cNvPr id="14374" name="Rectangle 27"/>
              <p:cNvSpPr>
                <a:spLocks noChangeArrowheads="1"/>
              </p:cNvSpPr>
              <p:nvPr/>
            </p:nvSpPr>
            <p:spPr bwMode="auto">
              <a:xfrm>
                <a:off x="3672" y="2920"/>
                <a:ext cx="72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3600">
                    <a:solidFill>
                      <a:srgbClr val="000000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grpSp>
          <p:nvGrpSpPr>
            <p:cNvPr id="14354" name="Group 54"/>
            <p:cNvGrpSpPr>
              <a:grpSpLocks/>
            </p:cNvGrpSpPr>
            <p:nvPr/>
          </p:nvGrpSpPr>
          <p:grpSpPr bwMode="auto">
            <a:xfrm>
              <a:off x="2210" y="3072"/>
              <a:ext cx="961" cy="112"/>
              <a:chOff x="2210" y="3068"/>
              <a:chExt cx="961" cy="112"/>
            </a:xfrm>
          </p:grpSpPr>
          <p:sp>
            <p:nvSpPr>
              <p:cNvPr id="14368" name="Freeform 29"/>
              <p:cNvSpPr>
                <a:spLocks/>
              </p:cNvSpPr>
              <p:nvPr/>
            </p:nvSpPr>
            <p:spPr bwMode="auto">
              <a:xfrm>
                <a:off x="2434" y="3068"/>
                <a:ext cx="160" cy="112"/>
              </a:xfrm>
              <a:custGeom>
                <a:avLst/>
                <a:gdLst>
                  <a:gd name="T0" fmla="*/ 160 w 160"/>
                  <a:gd name="T1" fmla="*/ 56 h 112"/>
                  <a:gd name="T2" fmla="*/ 0 w 160"/>
                  <a:gd name="T3" fmla="*/ 112 h 112"/>
                  <a:gd name="T4" fmla="*/ 0 w 160"/>
                  <a:gd name="T5" fmla="*/ 56 h 112"/>
                  <a:gd name="T6" fmla="*/ 0 w 160"/>
                  <a:gd name="T7" fmla="*/ 0 h 112"/>
                  <a:gd name="T8" fmla="*/ 160 w 160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112"/>
                  <a:gd name="T17" fmla="*/ 160 w 16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112">
                    <a:moveTo>
                      <a:pt x="160" y="56"/>
                    </a:moveTo>
                    <a:lnTo>
                      <a:pt x="0" y="112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60" y="56"/>
                    </a:lnTo>
                    <a:close/>
                  </a:path>
                </a:pathLst>
              </a:custGeom>
              <a:solidFill>
                <a:srgbClr val="0099CC"/>
              </a:solidFill>
              <a:ln w="127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Line 31"/>
              <p:cNvSpPr>
                <a:spLocks noChangeShapeType="1"/>
              </p:cNvSpPr>
              <p:nvPr/>
            </p:nvSpPr>
            <p:spPr bwMode="auto">
              <a:xfrm>
                <a:off x="2210" y="3124"/>
                <a:ext cx="232" cy="1"/>
              </a:xfrm>
              <a:prstGeom prst="line">
                <a:avLst/>
              </a:prstGeom>
              <a:noFill/>
              <a:ln w="508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0" name="Freeform 33"/>
              <p:cNvSpPr>
                <a:spLocks/>
              </p:cNvSpPr>
              <p:nvPr/>
            </p:nvSpPr>
            <p:spPr bwMode="auto">
              <a:xfrm>
                <a:off x="2779" y="3068"/>
                <a:ext cx="160" cy="112"/>
              </a:xfrm>
              <a:custGeom>
                <a:avLst/>
                <a:gdLst>
                  <a:gd name="T0" fmla="*/ 0 w 160"/>
                  <a:gd name="T1" fmla="*/ 56 h 112"/>
                  <a:gd name="T2" fmla="*/ 160 w 160"/>
                  <a:gd name="T3" fmla="*/ 0 h 112"/>
                  <a:gd name="T4" fmla="*/ 160 w 160"/>
                  <a:gd name="T5" fmla="*/ 56 h 112"/>
                  <a:gd name="T6" fmla="*/ 160 w 160"/>
                  <a:gd name="T7" fmla="*/ 112 h 112"/>
                  <a:gd name="T8" fmla="*/ 0 w 160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"/>
                  <a:gd name="T16" fmla="*/ 0 h 112"/>
                  <a:gd name="T17" fmla="*/ 160 w 16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" h="112">
                    <a:moveTo>
                      <a:pt x="0" y="56"/>
                    </a:moveTo>
                    <a:lnTo>
                      <a:pt x="160" y="0"/>
                    </a:lnTo>
                    <a:lnTo>
                      <a:pt x="160" y="56"/>
                    </a:lnTo>
                    <a:lnTo>
                      <a:pt x="160" y="112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99CC"/>
              </a:solidFill>
              <a:ln w="127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Line 35"/>
              <p:cNvSpPr>
                <a:spLocks noChangeShapeType="1"/>
              </p:cNvSpPr>
              <p:nvPr/>
            </p:nvSpPr>
            <p:spPr bwMode="auto">
              <a:xfrm>
                <a:off x="2939" y="3124"/>
                <a:ext cx="232" cy="1"/>
              </a:xfrm>
              <a:prstGeom prst="line">
                <a:avLst/>
              </a:prstGeom>
              <a:noFill/>
              <a:ln w="508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5" name="Group 41"/>
            <p:cNvGrpSpPr>
              <a:grpSpLocks/>
            </p:cNvGrpSpPr>
            <p:nvPr/>
          </p:nvGrpSpPr>
          <p:grpSpPr bwMode="auto">
            <a:xfrm>
              <a:off x="2246" y="3264"/>
              <a:ext cx="1048" cy="422"/>
              <a:chOff x="2192" y="3264"/>
              <a:chExt cx="1048" cy="422"/>
            </a:xfrm>
          </p:grpSpPr>
          <p:sp>
            <p:nvSpPr>
              <p:cNvPr id="14364" name="Rectangle 37"/>
              <p:cNvSpPr>
                <a:spLocks noChangeArrowheads="1"/>
              </p:cNvSpPr>
              <p:nvPr/>
            </p:nvSpPr>
            <p:spPr bwMode="auto">
              <a:xfrm>
                <a:off x="2192" y="3264"/>
                <a:ext cx="9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</a:rPr>
                  <a:t>Coulombic</a:t>
                </a:r>
                <a:endParaRPr lang="en-US"/>
              </a:p>
            </p:txBody>
          </p:sp>
          <p:sp>
            <p:nvSpPr>
              <p:cNvPr id="14365" name="Rectangle 38"/>
              <p:cNvSpPr>
                <a:spLocks noChangeArrowheads="1"/>
              </p:cNvSpPr>
              <p:nvPr/>
            </p:nvSpPr>
            <p:spPr bwMode="auto">
              <a:xfrm>
                <a:off x="3192" y="3264"/>
                <a:ext cx="4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  <p:sp>
            <p:nvSpPr>
              <p:cNvPr id="14366" name="Rectangle 39"/>
              <p:cNvSpPr>
                <a:spLocks noChangeArrowheads="1"/>
              </p:cNvSpPr>
              <p:nvPr/>
            </p:nvSpPr>
            <p:spPr bwMode="auto">
              <a:xfrm>
                <a:off x="2200" y="3456"/>
                <a:ext cx="81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</a:rPr>
                  <a:t>Attraction</a:t>
                </a:r>
                <a:endParaRPr lang="en-US"/>
              </a:p>
            </p:txBody>
          </p:sp>
          <p:sp>
            <p:nvSpPr>
              <p:cNvPr id="14367" name="Rectangle 40"/>
              <p:cNvSpPr>
                <a:spLocks noChangeArrowheads="1"/>
              </p:cNvSpPr>
              <p:nvPr/>
            </p:nvSpPr>
            <p:spPr bwMode="auto">
              <a:xfrm>
                <a:off x="3136" y="3456"/>
                <a:ext cx="4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99CC"/>
                    </a:solidFill>
                    <a:latin typeface="Arial Rounded MT Bold" pitchFamily="-111" charset="0"/>
                  </a:rPr>
                  <a:t> </a:t>
                </a:r>
                <a:endParaRPr lang="en-US"/>
              </a:p>
            </p:txBody>
          </p:sp>
        </p:grpSp>
        <p:sp>
          <p:nvSpPr>
            <p:cNvPr id="14356" name="Rectangle 42"/>
            <p:cNvSpPr>
              <a:spLocks noChangeArrowheads="1"/>
            </p:cNvSpPr>
            <p:nvPr/>
          </p:nvSpPr>
          <p:spPr bwMode="auto">
            <a:xfrm>
              <a:off x="744" y="2968"/>
              <a:ext cx="9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 (cation) </a:t>
              </a:r>
              <a:endParaRPr lang="en-US"/>
            </a:p>
          </p:txBody>
        </p:sp>
        <p:sp>
          <p:nvSpPr>
            <p:cNvPr id="14357" name="Rectangle 43"/>
            <p:cNvSpPr>
              <a:spLocks noChangeArrowheads="1"/>
            </p:cNvSpPr>
            <p:nvPr/>
          </p:nvSpPr>
          <p:spPr bwMode="auto">
            <a:xfrm>
              <a:off x="976" y="3192"/>
              <a:ext cx="5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stable</a:t>
              </a:r>
              <a:endParaRPr lang="en-US"/>
            </a:p>
          </p:txBody>
        </p:sp>
        <p:sp>
          <p:nvSpPr>
            <p:cNvPr id="14358" name="Rectangle 45"/>
            <p:cNvSpPr>
              <a:spLocks noChangeArrowheads="1"/>
            </p:cNvSpPr>
            <p:nvPr/>
          </p:nvSpPr>
          <p:spPr bwMode="auto">
            <a:xfrm>
              <a:off x="4096" y="3000"/>
              <a:ext cx="88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 (anion) </a:t>
              </a:r>
              <a:endParaRPr lang="en-US"/>
            </a:p>
          </p:txBody>
        </p:sp>
        <p:sp>
          <p:nvSpPr>
            <p:cNvPr id="14359" name="Rectangle 46"/>
            <p:cNvSpPr>
              <a:spLocks noChangeArrowheads="1"/>
            </p:cNvSpPr>
            <p:nvPr/>
          </p:nvSpPr>
          <p:spPr bwMode="auto">
            <a:xfrm>
              <a:off x="4256" y="3224"/>
              <a:ext cx="5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stable</a:t>
              </a:r>
              <a:endParaRPr lang="en-US"/>
            </a:p>
          </p:txBody>
        </p:sp>
        <p:grpSp>
          <p:nvGrpSpPr>
            <p:cNvPr id="14360" name="Group 50"/>
            <p:cNvGrpSpPr>
              <a:grpSpLocks/>
            </p:cNvGrpSpPr>
            <p:nvPr/>
          </p:nvGrpSpPr>
          <p:grpSpPr bwMode="auto">
            <a:xfrm rot="545685">
              <a:off x="3123" y="2742"/>
              <a:ext cx="176" cy="104"/>
              <a:chOff x="3096" y="2760"/>
              <a:chExt cx="176" cy="104"/>
            </a:xfrm>
          </p:grpSpPr>
          <p:sp>
            <p:nvSpPr>
              <p:cNvPr id="14362" name="Freeform 48"/>
              <p:cNvSpPr>
                <a:spLocks/>
              </p:cNvSpPr>
              <p:nvPr/>
            </p:nvSpPr>
            <p:spPr bwMode="auto">
              <a:xfrm>
                <a:off x="3160" y="2760"/>
                <a:ext cx="112" cy="104"/>
              </a:xfrm>
              <a:custGeom>
                <a:avLst/>
                <a:gdLst>
                  <a:gd name="T0" fmla="*/ 112 w 112"/>
                  <a:gd name="T1" fmla="*/ 96 h 104"/>
                  <a:gd name="T2" fmla="*/ 0 w 112"/>
                  <a:gd name="T3" fmla="*/ 104 h 104"/>
                  <a:gd name="T4" fmla="*/ 56 w 112"/>
                  <a:gd name="T5" fmla="*/ 64 h 104"/>
                  <a:gd name="T6" fmla="*/ 56 w 112"/>
                  <a:gd name="T7" fmla="*/ 0 h 104"/>
                  <a:gd name="T8" fmla="*/ 112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112" y="96"/>
                    </a:moveTo>
                    <a:lnTo>
                      <a:pt x="0" y="104"/>
                    </a:lnTo>
                    <a:lnTo>
                      <a:pt x="56" y="64"/>
                    </a:lnTo>
                    <a:lnTo>
                      <a:pt x="56" y="0"/>
                    </a:lnTo>
                    <a:lnTo>
                      <a:pt x="112" y="96"/>
                    </a:lnTo>
                    <a:close/>
                  </a:path>
                </a:pathLst>
              </a:custGeom>
              <a:solidFill>
                <a:srgbClr val="997300"/>
              </a:solidFill>
              <a:ln w="12700">
                <a:solidFill>
                  <a:srgbClr val="99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Line 49"/>
              <p:cNvSpPr>
                <a:spLocks noChangeShapeType="1"/>
              </p:cNvSpPr>
              <p:nvPr/>
            </p:nvSpPr>
            <p:spPr bwMode="auto">
              <a:xfrm>
                <a:off x="3096" y="2760"/>
                <a:ext cx="120" cy="64"/>
              </a:xfrm>
              <a:prstGeom prst="line">
                <a:avLst/>
              </a:prstGeom>
              <a:noFill/>
              <a:ln w="12700">
                <a:solidFill>
                  <a:srgbClr val="99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61" name="Freeform 59"/>
            <p:cNvSpPr>
              <a:spLocks/>
            </p:cNvSpPr>
            <p:nvPr/>
          </p:nvSpPr>
          <p:spPr bwMode="auto">
            <a:xfrm>
              <a:off x="2113" y="2651"/>
              <a:ext cx="1179" cy="329"/>
            </a:xfrm>
            <a:custGeom>
              <a:avLst/>
              <a:gdLst>
                <a:gd name="T0" fmla="*/ 0 w 1179"/>
                <a:gd name="T1" fmla="*/ 329 h 329"/>
                <a:gd name="T2" fmla="*/ 82 w 1179"/>
                <a:gd name="T3" fmla="*/ 201 h 329"/>
                <a:gd name="T4" fmla="*/ 292 w 1179"/>
                <a:gd name="T5" fmla="*/ 64 h 329"/>
                <a:gd name="T6" fmla="*/ 512 w 1179"/>
                <a:gd name="T7" fmla="*/ 9 h 329"/>
                <a:gd name="T8" fmla="*/ 731 w 1179"/>
                <a:gd name="T9" fmla="*/ 9 h 329"/>
                <a:gd name="T10" fmla="*/ 932 w 1179"/>
                <a:gd name="T11" fmla="*/ 55 h 329"/>
                <a:gd name="T12" fmla="*/ 1106 w 1179"/>
                <a:gd name="T13" fmla="*/ 137 h 329"/>
                <a:gd name="T14" fmla="*/ 1179 w 1179"/>
                <a:gd name="T15" fmla="*/ 192 h 3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9"/>
                <a:gd name="T25" fmla="*/ 0 h 329"/>
                <a:gd name="T26" fmla="*/ 1179 w 1179"/>
                <a:gd name="T27" fmla="*/ 329 h 3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9" h="329">
                  <a:moveTo>
                    <a:pt x="0" y="329"/>
                  </a:moveTo>
                  <a:cubicBezTo>
                    <a:pt x="16" y="287"/>
                    <a:pt x="33" y="245"/>
                    <a:pt x="82" y="201"/>
                  </a:cubicBezTo>
                  <a:cubicBezTo>
                    <a:pt x="131" y="157"/>
                    <a:pt x="220" y="96"/>
                    <a:pt x="292" y="64"/>
                  </a:cubicBezTo>
                  <a:cubicBezTo>
                    <a:pt x="364" y="32"/>
                    <a:pt x="439" y="18"/>
                    <a:pt x="512" y="9"/>
                  </a:cubicBezTo>
                  <a:cubicBezTo>
                    <a:pt x="585" y="0"/>
                    <a:pt x="661" y="1"/>
                    <a:pt x="731" y="9"/>
                  </a:cubicBezTo>
                  <a:cubicBezTo>
                    <a:pt x="801" y="17"/>
                    <a:pt x="870" y="34"/>
                    <a:pt x="932" y="55"/>
                  </a:cubicBezTo>
                  <a:cubicBezTo>
                    <a:pt x="994" y="76"/>
                    <a:pt x="1065" y="114"/>
                    <a:pt x="1106" y="137"/>
                  </a:cubicBezTo>
                  <a:cubicBezTo>
                    <a:pt x="1147" y="160"/>
                    <a:pt x="1163" y="176"/>
                    <a:pt x="1179" y="192"/>
                  </a:cubicBezTo>
                </a:path>
              </a:pathLst>
            </a:custGeom>
            <a:noFill/>
            <a:ln w="38100">
              <a:solidFill>
                <a:srgbClr val="997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0"/>
            <a:ext cx="8382000" cy="685800"/>
          </a:xfrm>
        </p:spPr>
        <p:txBody>
          <a:bodyPr/>
          <a:lstStyle/>
          <a:p>
            <a:r>
              <a:rPr lang="en-US" dirty="0" smtClean="0"/>
              <a:t>Bonding Forces and Energies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47106" name="Picture 2" descr="http://edugen.wileyplus.com/edugen/courses/crs4676/callister9977/callister9977c02/image_t/tw0015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590" y="778095"/>
            <a:ext cx="4229337" cy="564712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05082" y="835149"/>
            <a:ext cx="43389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The origin of an attractive force </a:t>
            </a:r>
            <a:r>
              <a:rPr lang="en-US" sz="1800" i="1" dirty="0" smtClean="0"/>
              <a:t>F</a:t>
            </a:r>
            <a:r>
              <a:rPr lang="en-US" sz="1800" i="1" baseline="-25000" dirty="0" smtClean="0"/>
              <a:t>A</a:t>
            </a:r>
            <a:r>
              <a:rPr lang="en-US" sz="1800" dirty="0" smtClean="0"/>
              <a:t> depends on the particular type of bonding that exists between the two atoms.</a:t>
            </a:r>
          </a:p>
          <a:p>
            <a:endParaRPr lang="en-US" sz="1800" dirty="0" smtClean="0"/>
          </a:p>
          <a:p>
            <a:r>
              <a:rPr lang="en-US" sz="1800" dirty="0" smtClean="0"/>
              <a:t>Repulsive forces arise from interactions between the negatively charged electron clouds for the two atoms and are important only at small values of </a:t>
            </a:r>
            <a:r>
              <a:rPr lang="en-US" sz="1800" i="1" dirty="0" smtClean="0"/>
              <a:t>r</a:t>
            </a:r>
            <a:r>
              <a:rPr lang="en-US" sz="1800" dirty="0" smtClean="0"/>
              <a:t> as the outer electron shells of the two atoms begin to overlap.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5078546" y="4587709"/>
            <a:ext cx="40654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2.13  </a:t>
            </a:r>
            <a:r>
              <a:rPr lang="en-US" sz="2000" i="1" dirty="0"/>
              <a:t>Calculate the force of attraction between a K</a:t>
            </a:r>
            <a:r>
              <a:rPr lang="en-US" sz="2000" i="1" baseline="30000" dirty="0"/>
              <a:t>+</a:t>
            </a:r>
            <a:r>
              <a:rPr lang="en-US" sz="2000" i="1" dirty="0"/>
              <a:t> and an O</a:t>
            </a:r>
            <a:r>
              <a:rPr lang="en-US" sz="2000" i="1" baseline="30000" dirty="0"/>
              <a:t>2-</a:t>
            </a:r>
            <a:r>
              <a:rPr lang="en-US" sz="2000" i="1" dirty="0"/>
              <a:t> ion the centers of which are separated by a distance of 1.5 nm.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CD063-9468-4116-B6A4-9968816A296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Ionic Bonding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23963"/>
            <a:ext cx="7772400" cy="4114800"/>
          </a:xfrm>
        </p:spPr>
        <p:txBody>
          <a:bodyPr/>
          <a:lstStyle/>
          <a:p>
            <a:r>
              <a:rPr lang="en-US" sz="2800" smtClean="0"/>
              <a:t>Energy – minimum energy most stable</a:t>
            </a:r>
          </a:p>
          <a:p>
            <a:pPr lvl="1"/>
            <a:r>
              <a:rPr lang="en-US" sz="2400" smtClean="0"/>
              <a:t>Energy balance of </a:t>
            </a:r>
            <a:r>
              <a:rPr lang="en-US" sz="2400" smtClean="0">
                <a:solidFill>
                  <a:srgbClr val="0033FF"/>
                </a:solidFill>
              </a:rPr>
              <a:t>attractive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008000"/>
                </a:solidFill>
              </a:rPr>
              <a:t>repulsive</a:t>
            </a:r>
            <a:r>
              <a:rPr lang="en-US" sz="2400" smtClean="0"/>
              <a:t> terms</a:t>
            </a:r>
          </a:p>
        </p:txBody>
      </p:sp>
      <p:grpSp>
        <p:nvGrpSpPr>
          <p:cNvPr id="15365" name="Group 55"/>
          <p:cNvGrpSpPr>
            <a:grpSpLocks/>
          </p:cNvGrpSpPr>
          <p:nvPr/>
        </p:nvGrpSpPr>
        <p:grpSpPr bwMode="auto">
          <a:xfrm>
            <a:off x="1301750" y="2697163"/>
            <a:ext cx="6388100" cy="3792537"/>
            <a:chOff x="820" y="1699"/>
            <a:chExt cx="4024" cy="2389"/>
          </a:xfrm>
        </p:grpSpPr>
        <p:pic>
          <p:nvPicPr>
            <p:cNvPr id="15379" name="Picture 53" descr="Fig 2_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0" y="1699"/>
              <a:ext cx="4024" cy="2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0" name="Rectangle 14"/>
            <p:cNvSpPr>
              <a:spLocks noChangeArrowheads="1"/>
            </p:cNvSpPr>
            <p:nvPr/>
          </p:nvSpPr>
          <p:spPr bwMode="auto">
            <a:xfrm>
              <a:off x="2619" y="3735"/>
              <a:ext cx="1060" cy="211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Text Box 15"/>
            <p:cNvSpPr txBox="1">
              <a:spLocks noChangeArrowheads="1"/>
            </p:cNvSpPr>
            <p:nvPr/>
          </p:nvSpPr>
          <p:spPr bwMode="auto">
            <a:xfrm>
              <a:off x="2580" y="3704"/>
              <a:ext cx="1397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33CC"/>
                  </a:solidFill>
                </a:rPr>
                <a:t>Attractive energy </a:t>
              </a:r>
              <a:r>
                <a:rPr lang="en-US" sz="1800" i="1">
                  <a:solidFill>
                    <a:srgbClr val="0033CC"/>
                  </a:solidFill>
                </a:rPr>
                <a:t>E</a:t>
              </a:r>
              <a:r>
                <a:rPr lang="en-US" sz="1800" i="1" baseline="-25000">
                  <a:solidFill>
                    <a:srgbClr val="0033CC"/>
                  </a:solidFill>
                </a:rPr>
                <a:t>A</a:t>
              </a:r>
              <a:endParaRPr lang="en-US" sz="1800">
                <a:solidFill>
                  <a:srgbClr val="0033CC"/>
                </a:solidFill>
              </a:endParaRPr>
            </a:p>
          </p:txBody>
        </p:sp>
        <p:sp>
          <p:nvSpPr>
            <p:cNvPr id="15382" name="Text Box 49"/>
            <p:cNvSpPr txBox="1">
              <a:spLocks noChangeArrowheads="1"/>
            </p:cNvSpPr>
            <p:nvPr/>
          </p:nvSpPr>
          <p:spPr bwMode="auto">
            <a:xfrm>
              <a:off x="2406" y="2965"/>
              <a:ext cx="1026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CC0000"/>
                  </a:solidFill>
                </a:rPr>
                <a:t>Net energy </a:t>
              </a:r>
              <a:r>
                <a:rPr lang="en-US" sz="1800" i="1">
                  <a:solidFill>
                    <a:srgbClr val="CC0000"/>
                  </a:solidFill>
                </a:rPr>
                <a:t>E</a:t>
              </a:r>
              <a:r>
                <a:rPr lang="en-US" sz="1800" i="1" baseline="-25000">
                  <a:solidFill>
                    <a:srgbClr val="CC0000"/>
                  </a:solidFill>
                </a:rPr>
                <a:t>N</a:t>
              </a:r>
              <a:endParaRPr lang="en-US" sz="1800">
                <a:solidFill>
                  <a:srgbClr val="CC0000"/>
                </a:solidFill>
              </a:endParaRPr>
            </a:p>
          </p:txBody>
        </p:sp>
        <p:sp>
          <p:nvSpPr>
            <p:cNvPr id="15383" name="Text Box 50"/>
            <p:cNvSpPr txBox="1">
              <a:spLocks noChangeArrowheads="1"/>
            </p:cNvSpPr>
            <p:nvPr/>
          </p:nvSpPr>
          <p:spPr bwMode="auto">
            <a:xfrm>
              <a:off x="2439" y="1907"/>
              <a:ext cx="1434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8000"/>
                  </a:solidFill>
                </a:rPr>
                <a:t>Repulsive energy </a:t>
              </a:r>
              <a:r>
                <a:rPr lang="en-US" sz="1800" i="1">
                  <a:solidFill>
                    <a:srgbClr val="008000"/>
                  </a:solidFill>
                </a:rPr>
                <a:t>E</a:t>
              </a:r>
              <a:r>
                <a:rPr lang="en-US" sz="1800" i="1" baseline="-25000">
                  <a:solidFill>
                    <a:srgbClr val="008000"/>
                  </a:solidFill>
                </a:rPr>
                <a:t>R</a:t>
              </a:r>
              <a:endParaRPr lang="en-US" sz="1800">
                <a:solidFill>
                  <a:srgbClr val="008000"/>
                </a:solidFill>
              </a:endParaRPr>
            </a:p>
          </p:txBody>
        </p:sp>
        <p:sp>
          <p:nvSpPr>
            <p:cNvPr id="15384" name="Text Box 51"/>
            <p:cNvSpPr txBox="1">
              <a:spLocks noChangeArrowheads="1"/>
            </p:cNvSpPr>
            <p:nvPr/>
          </p:nvSpPr>
          <p:spPr bwMode="auto">
            <a:xfrm>
              <a:off x="3142" y="2584"/>
              <a:ext cx="1629" cy="23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Interatomic separation </a:t>
              </a:r>
              <a:r>
                <a:rPr lang="en-US" sz="1800" i="1"/>
                <a:t>r</a:t>
              </a:r>
              <a:endParaRPr lang="en-US" sz="1800"/>
            </a:p>
          </p:txBody>
        </p:sp>
      </p:grpSp>
      <p:grpSp>
        <p:nvGrpSpPr>
          <p:cNvPr id="15366" name="Group 54"/>
          <p:cNvGrpSpPr>
            <a:grpSpLocks/>
          </p:cNvGrpSpPr>
          <p:nvPr/>
        </p:nvGrpSpPr>
        <p:grpSpPr bwMode="auto">
          <a:xfrm>
            <a:off x="4703763" y="2203450"/>
            <a:ext cx="3962400" cy="855663"/>
            <a:chOff x="2963" y="1388"/>
            <a:chExt cx="2496" cy="539"/>
          </a:xfrm>
        </p:grpSpPr>
        <p:sp>
          <p:nvSpPr>
            <p:cNvPr id="15368" name="Rectangle 40"/>
            <p:cNvSpPr>
              <a:spLocks noChangeArrowheads="1"/>
            </p:cNvSpPr>
            <p:nvPr/>
          </p:nvSpPr>
          <p:spPr bwMode="auto">
            <a:xfrm>
              <a:off x="4794" y="1644"/>
              <a:ext cx="7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33CC"/>
                  </a:solidFill>
                </a:rPr>
                <a:t>r</a:t>
              </a:r>
              <a:endParaRPr lang="en-US" sz="2000" i="1">
                <a:solidFill>
                  <a:srgbClr val="0033CC"/>
                </a:solidFill>
              </a:endParaRPr>
            </a:p>
          </p:txBody>
        </p:sp>
        <p:sp>
          <p:nvSpPr>
            <p:cNvPr id="15369" name="Rectangle 41"/>
            <p:cNvSpPr>
              <a:spLocks noChangeArrowheads="1"/>
            </p:cNvSpPr>
            <p:nvPr/>
          </p:nvSpPr>
          <p:spPr bwMode="auto">
            <a:xfrm>
              <a:off x="4780" y="1393"/>
              <a:ext cx="14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33CC"/>
                  </a:solidFill>
                </a:rPr>
                <a:t>A</a:t>
              </a:r>
              <a:endParaRPr lang="en-US" sz="2000" i="1">
                <a:solidFill>
                  <a:srgbClr val="0033CC"/>
                </a:solidFill>
              </a:endParaRPr>
            </a:p>
          </p:txBody>
        </p:sp>
        <p:sp>
          <p:nvSpPr>
            <p:cNvPr id="15370" name="Rectangle 6"/>
            <p:cNvSpPr>
              <a:spLocks noChangeArrowheads="1"/>
            </p:cNvSpPr>
            <p:nvPr/>
          </p:nvSpPr>
          <p:spPr bwMode="auto">
            <a:xfrm>
              <a:off x="2963" y="1388"/>
              <a:ext cx="2496" cy="5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Line 34"/>
            <p:cNvSpPr>
              <a:spLocks noChangeShapeType="1"/>
            </p:cNvSpPr>
            <p:nvPr/>
          </p:nvSpPr>
          <p:spPr bwMode="auto">
            <a:xfrm>
              <a:off x="4759" y="1658"/>
              <a:ext cx="172" cy="1"/>
            </a:xfrm>
            <a:prstGeom prst="line">
              <a:avLst/>
            </a:prstGeom>
            <a:noFill/>
            <a:ln w="15875">
              <a:solidFill>
                <a:srgbClr val="00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35"/>
            <p:cNvSpPr>
              <a:spLocks noChangeShapeType="1"/>
            </p:cNvSpPr>
            <p:nvPr/>
          </p:nvSpPr>
          <p:spPr bwMode="auto">
            <a:xfrm>
              <a:off x="5171" y="1658"/>
              <a:ext cx="194" cy="1"/>
            </a:xfrm>
            <a:prstGeom prst="line">
              <a:avLst/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36"/>
            <p:cNvSpPr>
              <a:spLocks noChangeArrowheads="1"/>
            </p:cNvSpPr>
            <p:nvPr/>
          </p:nvSpPr>
          <p:spPr bwMode="auto">
            <a:xfrm>
              <a:off x="5304" y="1646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8000"/>
                  </a:solidFill>
                </a:rPr>
                <a:t>n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4" name="Rectangle 38"/>
            <p:cNvSpPr>
              <a:spLocks noChangeArrowheads="1"/>
            </p:cNvSpPr>
            <p:nvPr/>
          </p:nvSpPr>
          <p:spPr bwMode="auto">
            <a:xfrm>
              <a:off x="5180" y="1644"/>
              <a:ext cx="7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8000"/>
                  </a:solidFill>
                </a:rPr>
                <a:t>r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5" name="Rectangle 39"/>
            <p:cNvSpPr>
              <a:spLocks noChangeArrowheads="1"/>
            </p:cNvSpPr>
            <p:nvPr/>
          </p:nvSpPr>
          <p:spPr bwMode="auto">
            <a:xfrm>
              <a:off x="5217" y="1393"/>
              <a:ext cx="14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008000"/>
                  </a:solidFill>
                </a:rPr>
                <a:t>B</a:t>
              </a:r>
              <a:endParaRPr lang="en-US" sz="2000" i="1">
                <a:solidFill>
                  <a:srgbClr val="008000"/>
                </a:solidFill>
              </a:endParaRPr>
            </a:p>
          </p:txBody>
        </p:sp>
        <p:sp>
          <p:nvSpPr>
            <p:cNvPr id="15376" name="Rectangle 42"/>
            <p:cNvSpPr>
              <a:spLocks noChangeArrowheads="1"/>
            </p:cNvSpPr>
            <p:nvPr/>
          </p:nvSpPr>
          <p:spPr bwMode="auto">
            <a:xfrm>
              <a:off x="3085" y="1502"/>
              <a:ext cx="147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rgbClr val="CC0000"/>
                  </a:solidFill>
                </a:rPr>
                <a:t>E</a:t>
              </a:r>
              <a:r>
                <a:rPr lang="en-US" sz="2700" i="1" baseline="-25000">
                  <a:solidFill>
                    <a:srgbClr val="CC0000"/>
                  </a:solidFill>
                </a:rPr>
                <a:t>N</a:t>
              </a:r>
              <a:r>
                <a:rPr lang="en-US" sz="2700">
                  <a:solidFill>
                    <a:srgbClr val="000000"/>
                  </a:solidFill>
                </a:rPr>
                <a:t> = </a:t>
              </a:r>
              <a:r>
                <a:rPr lang="en-US" sz="2700" i="1">
                  <a:solidFill>
                    <a:srgbClr val="0033CC"/>
                  </a:solidFill>
                </a:rPr>
                <a:t>E</a:t>
              </a:r>
              <a:r>
                <a:rPr lang="en-US" sz="2700" i="1" baseline="-25000">
                  <a:solidFill>
                    <a:srgbClr val="0033CC"/>
                  </a:solidFill>
                </a:rPr>
                <a:t>A</a:t>
              </a:r>
              <a:r>
                <a:rPr lang="en-US" sz="2700" i="1">
                  <a:solidFill>
                    <a:srgbClr val="0033CC"/>
                  </a:solidFill>
                </a:rPr>
                <a:t> </a:t>
              </a:r>
              <a:r>
                <a:rPr lang="en-US" sz="2700" i="1">
                  <a:solidFill>
                    <a:srgbClr val="000000"/>
                  </a:solidFill>
                </a:rPr>
                <a:t>+ </a:t>
              </a:r>
              <a:r>
                <a:rPr lang="en-US" sz="2700" i="1">
                  <a:solidFill>
                    <a:srgbClr val="008000"/>
                  </a:solidFill>
                </a:rPr>
                <a:t>E</a:t>
              </a:r>
              <a:r>
                <a:rPr lang="en-US" sz="2700" i="1" baseline="-25000">
                  <a:solidFill>
                    <a:srgbClr val="008000"/>
                  </a:solidFill>
                </a:rPr>
                <a:t>R</a:t>
              </a:r>
              <a:r>
                <a:rPr lang="en-US" sz="2700">
                  <a:solidFill>
                    <a:srgbClr val="000000"/>
                  </a:solidFill>
                </a:rPr>
                <a:t> = </a:t>
              </a:r>
              <a:endParaRPr lang="en-US" sz="2000" i="1"/>
            </a:p>
          </p:txBody>
        </p:sp>
        <p:sp>
          <p:nvSpPr>
            <p:cNvPr id="15377" name="Rectangle 43"/>
            <p:cNvSpPr>
              <a:spLocks noChangeArrowheads="1"/>
            </p:cNvSpPr>
            <p:nvPr/>
          </p:nvSpPr>
          <p:spPr bwMode="auto">
            <a:xfrm>
              <a:off x="5008" y="1543"/>
              <a:ext cx="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Symbol" pitchFamily="-111" charset="2"/>
                </a:rPr>
                <a:t>+</a:t>
              </a:r>
              <a:endParaRPr lang="en-US" sz="1800"/>
            </a:p>
          </p:txBody>
        </p:sp>
        <p:sp>
          <p:nvSpPr>
            <p:cNvPr id="15378" name="Rectangle 44"/>
            <p:cNvSpPr>
              <a:spLocks noChangeArrowheads="1"/>
            </p:cNvSpPr>
            <p:nvPr/>
          </p:nvSpPr>
          <p:spPr bwMode="auto">
            <a:xfrm>
              <a:off x="4612" y="1543"/>
              <a:ext cx="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Symbol" pitchFamily="-111" charset="2"/>
                </a:rPr>
                <a:t>-</a:t>
              </a:r>
              <a:endParaRPr lang="en-US" sz="1800"/>
            </a:p>
          </p:txBody>
        </p:sp>
      </p:grp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556375" y="5265738"/>
            <a:ext cx="1760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2.8(b),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8" y="0"/>
            <a:ext cx="8382000" cy="685800"/>
          </a:xfrm>
        </p:spPr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2.14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623240"/>
            <a:ext cx="849463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net potential energy between two adjacent ions,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may be represented by the sum of Equations 2.8 and 2.9;  that is,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3108325" y="890588"/>
          <a:ext cx="13716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6" name="Equation" r:id="rId3" imgW="927000" imgH="393480" progId="Equation.3">
                  <p:embed/>
                </p:oleObj>
              </mc:Choice>
              <mc:Fallback>
                <p:oleObj name="Equation" r:id="rId3" imgW="92700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890588"/>
                        <a:ext cx="13716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15590" y="1487616"/>
            <a:ext cx="7841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Calculate the bonding energy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terms of the parameters A, B, and n using the following procedure: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Differentiate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with respect to r, and then set the resulting expression equal to zero, since the  	curve of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versus r is a minimum at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Solve for r in terms of A, B, and n, which yields r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the equilibrium inter-ionic spacing.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Determine the expression for E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by substitution of r</a:t>
            </a:r>
            <a:r>
              <a:rPr kumimoji="0" lang="en-US" sz="1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into Equation 2.11.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69" y="6263357"/>
            <a:ext cx="777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2"/>
              </a:rPr>
              <a:t>http://web.mit.edu/newsoffice/2008/adhesive-0218.html</a:t>
            </a:r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366" y="713814"/>
            <a:ext cx="3500903" cy="2329022"/>
          </a:xfrm>
          <a:prstGeom prst="rect">
            <a:avLst/>
          </a:prstGeom>
          <a:noFill/>
          <a:ln w="9525" cap="flat" cmpd="sng">
            <a:noFill/>
            <a:prstDash val="dash"/>
            <a:miter lim="800000"/>
            <a:headEnd type="none" w="med" len="med"/>
            <a:tailEnd type="none" w="med" len="med"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4232" y="859289"/>
            <a:ext cx="2019300" cy="1352550"/>
          </a:xfrm>
          <a:prstGeom prst="rect">
            <a:avLst/>
          </a:prstGeom>
          <a:noFill/>
          <a:ln w="9525" cap="flat" cmpd="sng">
            <a:noFill/>
            <a:prstDash val="dash"/>
            <a:miter lim="800000"/>
            <a:headEnd type="none" w="med" len="med"/>
            <a:tailEnd type="none" w="med" len="med"/>
          </a:ln>
        </p:spPr>
      </p:pic>
      <p:sp>
        <p:nvSpPr>
          <p:cNvPr id="6" name="Rectangle 5"/>
          <p:cNvSpPr/>
          <p:nvPr/>
        </p:nvSpPr>
        <p:spPr>
          <a:xfrm>
            <a:off x="4430131" y="5941612"/>
            <a:ext cx="47138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5"/>
              </a:rPr>
              <a:t>http://robotics.eecs.berkeley.edu/~ronf/Gecko/index.html</a:t>
            </a:r>
            <a:r>
              <a:rPr lang="en-US" sz="1400" dirty="0" smtClean="0"/>
              <a:t> 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7576" y="0"/>
            <a:ext cx="8691283" cy="685800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en-US" sz="3600" dirty="0" smtClean="0"/>
              <a:t>Gecko’s toe pads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72377" y="2211839"/>
            <a:ext cx="46026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Extremely large number of microscopically small hairs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3539" y="4693697"/>
            <a:ext cx="85104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gecko-inspired bandage (</a:t>
            </a:r>
            <a:r>
              <a:rPr lang="en-US" dirty="0" err="1"/>
              <a:t>ultrastrong</a:t>
            </a:r>
            <a:r>
              <a:rPr lang="en-US" dirty="0"/>
              <a:t> synthetic </a:t>
            </a:r>
            <a:r>
              <a:rPr lang="en-US" dirty="0" smtClean="0"/>
              <a:t>adhesives)</a:t>
            </a:r>
            <a:r>
              <a:rPr lang="en-US" b="1" dirty="0" smtClean="0"/>
              <a:t>:</a:t>
            </a:r>
          </a:p>
          <a:p>
            <a:r>
              <a:rPr lang="en-US" sz="1800" dirty="0" smtClean="0"/>
              <a:t>for </a:t>
            </a:r>
            <a:r>
              <a:rPr lang="en-US" sz="1800" dirty="0"/>
              <a:t>use in surgical procedures as a replacement </a:t>
            </a:r>
            <a:r>
              <a:rPr lang="en-US" sz="1800" dirty="0" smtClean="0"/>
              <a:t>for sutures </a:t>
            </a:r>
            <a:r>
              <a:rPr lang="en-US" sz="1800" dirty="0"/>
              <a:t>and staples to close wounds and incisions. This material retains its adhesive nature in </a:t>
            </a:r>
            <a:r>
              <a:rPr lang="en-US" sz="1800" dirty="0" smtClean="0"/>
              <a:t>wet environments</a:t>
            </a:r>
            <a:r>
              <a:rPr lang="en-US" sz="1800" dirty="0"/>
              <a:t>, is biodegradable, and does not release toxic substances as it dissolves during </a:t>
            </a:r>
            <a:r>
              <a:rPr lang="en-US" sz="1800" dirty="0" smtClean="0"/>
              <a:t>the healing </a:t>
            </a:r>
            <a:r>
              <a:rPr lang="en-US" sz="1800" dirty="0"/>
              <a:t>process.</a:t>
            </a:r>
            <a:endParaRPr lang="en-US" sz="1800" b="1" dirty="0"/>
          </a:p>
        </p:txBody>
      </p:sp>
      <p:sp>
        <p:nvSpPr>
          <p:cNvPr id="2" name="Rectangle 1"/>
          <p:cNvSpPr/>
          <p:nvPr/>
        </p:nvSpPr>
        <p:spPr>
          <a:xfrm>
            <a:off x="288417" y="3140845"/>
            <a:ext cx="88555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A gecko can </a:t>
            </a:r>
            <a:r>
              <a:rPr lang="en-US" sz="1600" dirty="0"/>
              <a:t>support its body mass with a single toe! The secret </a:t>
            </a:r>
            <a:r>
              <a:rPr lang="en-US" sz="1600" dirty="0" smtClean="0"/>
              <a:t>to this </a:t>
            </a:r>
            <a:r>
              <a:rPr lang="en-US" sz="1600" dirty="0"/>
              <a:t>remarkable ability is the presence of an extremely </a:t>
            </a:r>
            <a:r>
              <a:rPr lang="en-US" sz="1600" dirty="0" smtClean="0"/>
              <a:t>large number </a:t>
            </a:r>
            <a:r>
              <a:rPr lang="en-US" sz="1600" dirty="0"/>
              <a:t>of microscopically small hairs on each of their toe</a:t>
            </a:r>
          </a:p>
          <a:p>
            <a:r>
              <a:rPr lang="en-US" sz="1600" dirty="0"/>
              <a:t>pads. When these hairs come in contact with a surface</a:t>
            </a:r>
            <a:r>
              <a:rPr lang="en-US" sz="1600" dirty="0" smtClean="0"/>
              <a:t>, weak </a:t>
            </a:r>
            <a:r>
              <a:rPr lang="en-US" sz="1600" dirty="0"/>
              <a:t>forces of attraction (i.e., van der Waals forces) are established between hair molecules </a:t>
            </a:r>
            <a:r>
              <a:rPr lang="en-US" sz="1600" dirty="0" smtClean="0"/>
              <a:t>and molecules </a:t>
            </a:r>
            <a:r>
              <a:rPr lang="en-US" sz="1600" dirty="0"/>
              <a:t>on the surface. The fact that these hairs are so small and so numerous explains why </a:t>
            </a:r>
            <a:r>
              <a:rPr lang="en-US" sz="1600" dirty="0" smtClean="0"/>
              <a:t>the gecko </a:t>
            </a:r>
            <a:r>
              <a:rPr lang="en-US" sz="1600" dirty="0"/>
              <a:t>grips surfaces so tightly. To release its grip, the gecko simply curls up its toes and peels </a:t>
            </a:r>
            <a:r>
              <a:rPr lang="en-US" sz="1600" dirty="0" smtClean="0"/>
              <a:t>the hairs </a:t>
            </a:r>
            <a:r>
              <a:rPr lang="en-US" sz="1600" dirty="0"/>
              <a:t>away from the surface.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156" y="713814"/>
            <a:ext cx="20288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build="p"/>
      <p:bldP spid="1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94C548-7A29-43EA-B168-6EEBA4DF877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5266" y="0"/>
            <a:ext cx="8786813" cy="685800"/>
          </a:xfrm>
        </p:spPr>
        <p:txBody>
          <a:bodyPr/>
          <a:lstStyle/>
          <a:p>
            <a:r>
              <a:rPr lang="en-US" dirty="0" smtClean="0"/>
              <a:t>Atomic Structure (Freshman Chem.)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972" y="855059"/>
            <a:ext cx="7989888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pitchFamily="-111" charset="0"/>
              </a:rPr>
              <a:t>atom –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electrons</a:t>
            </a:r>
            <a:r>
              <a:rPr lang="en-US" sz="2400" dirty="0" smtClean="0">
                <a:cs typeface="Times New Roman" pitchFamily="-111" charset="0"/>
              </a:rPr>
              <a:t> –  9.11 x 10</a:t>
            </a:r>
            <a:r>
              <a:rPr lang="en-US" sz="2400" baseline="30000" dirty="0" smtClean="0">
                <a:cs typeface="Times New Roman" pitchFamily="-111" charset="0"/>
              </a:rPr>
              <a:t>-31</a:t>
            </a:r>
            <a:r>
              <a:rPr lang="en-US" sz="2400" dirty="0" smtClean="0">
                <a:cs typeface="Times New Roman" pitchFamily="-111" charset="0"/>
              </a:rPr>
              <a:t> kg 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    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protons</a:t>
            </a:r>
            <a:r>
              <a:rPr lang="en-US" sz="2400" dirty="0" smtClean="0">
                <a:cs typeface="Times New Roman" pitchFamily="-111" charset="0"/>
              </a:rPr>
              <a:t> 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      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neutrons</a:t>
            </a:r>
            <a:r>
              <a:rPr lang="en-US" sz="2400" dirty="0" smtClean="0">
                <a:cs typeface="Times New Roman" pitchFamily="-111" charset="0"/>
              </a:rPr>
              <a:t/>
            </a:r>
            <a:br>
              <a:rPr lang="en-US" sz="2400" dirty="0" smtClean="0">
                <a:cs typeface="Times New Roman" pitchFamily="-111" charset="0"/>
              </a:rPr>
            </a:br>
            <a:endParaRPr lang="en-US" sz="10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number</a:t>
            </a:r>
            <a:r>
              <a:rPr lang="en-US" sz="2400" dirty="0" smtClean="0">
                <a:cs typeface="Times New Roman" pitchFamily="-111" charset="0"/>
              </a:rPr>
              <a:t> = # of protons in nucleus of atom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	          = # of electrons of neutral species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cs typeface="Times New Roman" pitchFamily="-111" charset="0"/>
              </a:rPr>
              <a:t> </a:t>
            </a:r>
            <a:endParaRPr lang="en-US" sz="10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cs typeface="Times New Roman" pitchFamily="-111" charset="0"/>
              </a:rPr>
              <a:t>A [=] 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mass unit</a:t>
            </a:r>
            <a:r>
              <a:rPr lang="en-US" sz="2400" dirty="0" smtClean="0">
                <a:cs typeface="Times New Roman" pitchFamily="-111" charset="0"/>
              </a:rPr>
              <a:t> = </a:t>
            </a:r>
            <a:r>
              <a:rPr lang="en-US" sz="2400" dirty="0" err="1" smtClean="0">
                <a:cs typeface="Times New Roman" pitchFamily="-111" charset="0"/>
              </a:rPr>
              <a:t>amu</a:t>
            </a:r>
            <a:r>
              <a:rPr lang="en-US" sz="2400" dirty="0" smtClean="0">
                <a:cs typeface="Times New Roman" pitchFamily="-111" charset="0"/>
              </a:rPr>
              <a:t> =  1/12 mass of </a:t>
            </a:r>
            <a:r>
              <a:rPr lang="en-US" sz="2400" baseline="30000" dirty="0" smtClean="0">
                <a:cs typeface="Times New Roman" pitchFamily="-111" charset="0"/>
              </a:rPr>
              <a:t>12</a:t>
            </a:r>
            <a:r>
              <a:rPr lang="en-US" sz="2400" dirty="0" smtClean="0">
                <a:cs typeface="Times New Roman" pitchFamily="-111" charset="0"/>
              </a:rPr>
              <a:t>C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 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Atomic wt</a:t>
            </a:r>
            <a:r>
              <a:rPr lang="en-US" sz="2400" dirty="0" smtClean="0">
                <a:cs typeface="Times New Roman" pitchFamily="-111" charset="0"/>
              </a:rPr>
              <a:t> = wt of 6.022 x 10</a:t>
            </a:r>
            <a:r>
              <a:rPr lang="en-US" sz="2400" baseline="30000" dirty="0" smtClean="0">
                <a:cs typeface="Times New Roman" pitchFamily="-111" charset="0"/>
              </a:rPr>
              <a:t>23</a:t>
            </a:r>
            <a:r>
              <a:rPr lang="en-US" sz="2400" dirty="0" smtClean="0">
                <a:cs typeface="Times New Roman" pitchFamily="-111" charset="0"/>
              </a:rPr>
              <a:t> molecules or atoms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1800" dirty="0" smtClean="0">
                <a:cs typeface="Times New Roman" pitchFamily="-111" charset="0"/>
              </a:rPr>
              <a:t> </a:t>
            </a:r>
            <a:br>
              <a:rPr lang="en-US" sz="18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	1 </a:t>
            </a:r>
            <a:r>
              <a:rPr lang="en-US" sz="2400" dirty="0" err="1" smtClean="0">
                <a:cs typeface="Times New Roman" pitchFamily="-111" charset="0"/>
              </a:rPr>
              <a:t>amu</a:t>
            </a:r>
            <a:r>
              <a:rPr lang="en-US" sz="2400" dirty="0" smtClean="0">
                <a:cs typeface="Times New Roman" pitchFamily="-111" charset="0"/>
              </a:rPr>
              <a:t>/atom = 1g/mol</a:t>
            </a:r>
            <a:br>
              <a:rPr lang="en-US" sz="2400" dirty="0" smtClean="0">
                <a:cs typeface="Times New Roman" pitchFamily="-111" charset="0"/>
              </a:rPr>
            </a:br>
            <a:endParaRPr lang="en-US" sz="12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-111" charset="0"/>
              </a:rPr>
              <a:t>		C    12.011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	H    1.008 etc.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544860" y="1108596"/>
            <a:ext cx="2925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 dirty="0">
                <a:latin typeface="Times New Roman" pitchFamily="-111" charset="0"/>
              </a:rPr>
              <a:t>}</a:t>
            </a:r>
            <a:r>
              <a:rPr lang="en-US" dirty="0"/>
              <a:t> 1.67 x 10</a:t>
            </a:r>
            <a:r>
              <a:rPr lang="en-US" baseline="30000" dirty="0"/>
              <a:t>-27</a:t>
            </a:r>
            <a:r>
              <a:rPr lang="en-US" dirty="0"/>
              <a:t> kg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92" y="0"/>
            <a:ext cx="8382000" cy="685800"/>
          </a:xfrm>
        </p:spPr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4602" y="860797"/>
            <a:ext cx="82053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2.2 </a:t>
            </a:r>
            <a:r>
              <a:rPr lang="en-US" sz="2000" i="1" dirty="0"/>
              <a:t>Chromium has four naturally-occurring isotopes: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4.34</a:t>
            </a:r>
            <a:r>
              <a:rPr lang="en-US" sz="2000" i="1" dirty="0"/>
              <a:t>% of </a:t>
            </a:r>
            <a:r>
              <a:rPr lang="en-US" sz="2000" i="1" baseline="30000" dirty="0"/>
              <a:t>50</a:t>
            </a:r>
            <a:r>
              <a:rPr lang="en-US" sz="2000" i="1" dirty="0"/>
              <a:t>Cr, with an atomic weight of 49.9460 </a:t>
            </a:r>
            <a:r>
              <a:rPr lang="en-US" sz="2000" i="1" dirty="0" err="1"/>
              <a:t>amu</a:t>
            </a:r>
            <a:r>
              <a:rPr lang="en-US" sz="2000" i="1" dirty="0"/>
              <a:t>,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83.79</a:t>
            </a:r>
            <a:r>
              <a:rPr lang="en-US" sz="2000" i="1" dirty="0"/>
              <a:t>% of </a:t>
            </a:r>
            <a:r>
              <a:rPr lang="en-US" sz="2000" i="1" baseline="30000" dirty="0"/>
              <a:t>52</a:t>
            </a:r>
            <a:r>
              <a:rPr lang="en-US" sz="2000" i="1" dirty="0"/>
              <a:t>Cr, with an atomic weight of 51.9405 </a:t>
            </a:r>
            <a:r>
              <a:rPr lang="en-US" sz="2000" i="1" dirty="0" err="1"/>
              <a:t>amu</a:t>
            </a:r>
            <a:r>
              <a:rPr lang="en-US" sz="2000" i="1" dirty="0"/>
              <a:t>,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9.50</a:t>
            </a:r>
            <a:r>
              <a:rPr lang="en-US" sz="2000" i="1" dirty="0"/>
              <a:t>% of </a:t>
            </a:r>
            <a:r>
              <a:rPr lang="en-US" sz="2000" i="1" baseline="30000" dirty="0"/>
              <a:t>53</a:t>
            </a:r>
            <a:r>
              <a:rPr lang="en-US" sz="2000" i="1" dirty="0"/>
              <a:t>Cr, with an atomic weight of 52.9407 </a:t>
            </a:r>
            <a:r>
              <a:rPr lang="en-US" sz="2000" i="1" dirty="0" err="1"/>
              <a:t>amu</a:t>
            </a:r>
            <a:r>
              <a:rPr lang="en-US" sz="2000" i="1" dirty="0"/>
              <a:t>, and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2.37</a:t>
            </a:r>
            <a:r>
              <a:rPr lang="en-US" sz="2000" i="1" dirty="0"/>
              <a:t>% of </a:t>
            </a:r>
            <a:r>
              <a:rPr lang="en-US" sz="2000" i="1" baseline="30000" dirty="0"/>
              <a:t>54</a:t>
            </a:r>
            <a:r>
              <a:rPr lang="en-US" sz="2000" i="1" dirty="0"/>
              <a:t>Cr, with an atomic weight of 53.9389 </a:t>
            </a:r>
            <a:r>
              <a:rPr lang="en-US" sz="2000" i="1" dirty="0" err="1"/>
              <a:t>amu</a:t>
            </a:r>
            <a:r>
              <a:rPr lang="en-US" sz="2000" i="1" dirty="0"/>
              <a:t>. 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On </a:t>
            </a:r>
            <a:r>
              <a:rPr lang="en-US" sz="2000" i="1" dirty="0"/>
              <a:t>the basis of these data, confirm that the average atomic weight of Cr is 51.9963 </a:t>
            </a:r>
            <a:r>
              <a:rPr lang="en-US" sz="2000" i="1" dirty="0" err="1"/>
              <a:t>amu</a:t>
            </a:r>
            <a:r>
              <a:rPr lang="en-US" sz="2000" i="1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5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Electric Charge</a:t>
            </a:r>
          </a:p>
        </p:txBody>
      </p:sp>
      <p:pic>
        <p:nvPicPr>
          <p:cNvPr id="21508" name="Picture 4" descr="fig18_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295400"/>
            <a:ext cx="2686050" cy="2847975"/>
          </a:xfrm>
          <a:noFill/>
        </p:spPr>
      </p:pic>
      <p:pic>
        <p:nvPicPr>
          <p:cNvPr id="21510" name="Picture 6" descr="fig30_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1336" y="1991315"/>
            <a:ext cx="2733675" cy="1905000"/>
          </a:xfr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4114800"/>
            <a:ext cx="6500813" cy="2568575"/>
            <a:chOff x="-3" y="400"/>
            <a:chExt cx="4095" cy="1618"/>
          </a:xfrm>
        </p:grpSpPr>
        <p:grpSp>
          <p:nvGrpSpPr>
            <p:cNvPr id="3083" name="Group 9"/>
            <p:cNvGrpSpPr>
              <a:grpSpLocks/>
            </p:cNvGrpSpPr>
            <p:nvPr/>
          </p:nvGrpSpPr>
          <p:grpSpPr bwMode="auto">
            <a:xfrm>
              <a:off x="0" y="403"/>
              <a:ext cx="4089" cy="1612"/>
              <a:chOff x="0" y="403"/>
              <a:chExt cx="4089" cy="1612"/>
            </a:xfrm>
          </p:grpSpPr>
          <p:grpSp>
            <p:nvGrpSpPr>
              <p:cNvPr id="3085" name="Group 10"/>
              <p:cNvGrpSpPr>
                <a:grpSpLocks/>
              </p:cNvGrpSpPr>
              <p:nvPr/>
            </p:nvGrpSpPr>
            <p:grpSpPr bwMode="auto">
              <a:xfrm>
                <a:off x="0" y="403"/>
                <a:ext cx="1363" cy="403"/>
                <a:chOff x="0" y="403"/>
                <a:chExt cx="1363" cy="403"/>
              </a:xfrm>
            </p:grpSpPr>
            <p:sp>
              <p:nvSpPr>
                <p:cNvPr id="3119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itchFamily="18" charset="0"/>
                    </a:rPr>
                    <a:t>Atomic Particle</a:t>
                  </a:r>
                  <a:endParaRPr lang="en-US" altLang="en-US" sz="2000">
                    <a:cs typeface="Times New Roman" pitchFamily="18" charset="0"/>
                  </a:endParaRPr>
                </a:p>
                <a:p>
                  <a:endParaRPr lang="en-US" altLang="en-US" sz="2000"/>
                </a:p>
              </p:txBody>
            </p:sp>
            <p:sp>
              <p:nvSpPr>
                <p:cNvPr id="3120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86" name="Group 13"/>
              <p:cNvGrpSpPr>
                <a:grpSpLocks/>
              </p:cNvGrpSpPr>
              <p:nvPr/>
            </p:nvGrpSpPr>
            <p:grpSpPr bwMode="auto">
              <a:xfrm>
                <a:off x="1363" y="403"/>
                <a:ext cx="1363" cy="403"/>
                <a:chOff x="1363" y="403"/>
                <a:chExt cx="1363" cy="403"/>
              </a:xfrm>
            </p:grpSpPr>
            <p:sp>
              <p:nvSpPr>
                <p:cNvPr id="3117" name="Rectangle 14"/>
                <p:cNvSpPr>
                  <a:spLocks noChangeArrowheads="1"/>
                </p:cNvSpPr>
                <p:nvPr/>
              </p:nvSpPr>
              <p:spPr bwMode="auto">
                <a:xfrm>
                  <a:off x="1406" y="403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itchFamily="18" charset="0"/>
                    </a:rPr>
                    <a:t>Charge</a:t>
                  </a:r>
                  <a:endParaRPr lang="en-US" altLang="en-US" sz="2000">
                    <a:cs typeface="Times New Roman" pitchFamily="18" charset="0"/>
                  </a:endParaRPr>
                </a:p>
                <a:p>
                  <a:endParaRPr lang="en-US" altLang="en-US" sz="2000"/>
                </a:p>
              </p:txBody>
            </p:sp>
            <p:sp>
              <p:nvSpPr>
                <p:cNvPr id="3118" name="Rectangle 15"/>
                <p:cNvSpPr>
                  <a:spLocks noChangeArrowheads="1"/>
                </p:cNvSpPr>
                <p:nvPr/>
              </p:nvSpPr>
              <p:spPr bwMode="auto">
                <a:xfrm>
                  <a:off x="1363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87" name="Group 16"/>
              <p:cNvGrpSpPr>
                <a:grpSpLocks/>
              </p:cNvGrpSpPr>
              <p:nvPr/>
            </p:nvGrpSpPr>
            <p:grpSpPr bwMode="auto">
              <a:xfrm>
                <a:off x="2726" y="403"/>
                <a:ext cx="1363" cy="403"/>
                <a:chOff x="2726" y="403"/>
                <a:chExt cx="1363" cy="403"/>
              </a:xfrm>
            </p:grpSpPr>
            <p:sp>
              <p:nvSpPr>
                <p:cNvPr id="3115" name="Rectangle 17"/>
                <p:cNvSpPr>
                  <a:spLocks noChangeArrowheads="1"/>
                </p:cNvSpPr>
                <p:nvPr/>
              </p:nvSpPr>
              <p:spPr bwMode="auto">
                <a:xfrm>
                  <a:off x="2769" y="403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cs typeface="Times New Roman" pitchFamily="18" charset="0"/>
                    </a:rPr>
                    <a:t>Mass</a:t>
                  </a:r>
                  <a:endParaRPr lang="en-US" altLang="en-US" sz="2000">
                    <a:cs typeface="Times New Roman" pitchFamily="18" charset="0"/>
                  </a:endParaRPr>
                </a:p>
                <a:p>
                  <a:endParaRPr lang="en-US" altLang="en-US" sz="2000"/>
                </a:p>
              </p:txBody>
            </p:sp>
            <p:sp>
              <p:nvSpPr>
                <p:cNvPr id="3116" name="Rectangle 18"/>
                <p:cNvSpPr>
                  <a:spLocks noChangeArrowheads="1"/>
                </p:cNvSpPr>
                <p:nvPr/>
              </p:nvSpPr>
              <p:spPr bwMode="auto">
                <a:xfrm>
                  <a:off x="2726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88" name="Group 19"/>
              <p:cNvGrpSpPr>
                <a:grpSpLocks/>
              </p:cNvGrpSpPr>
              <p:nvPr/>
            </p:nvGrpSpPr>
            <p:grpSpPr bwMode="auto">
              <a:xfrm>
                <a:off x="0" y="806"/>
                <a:ext cx="1363" cy="403"/>
                <a:chOff x="0" y="806"/>
                <a:chExt cx="1363" cy="403"/>
              </a:xfrm>
            </p:grpSpPr>
            <p:sp>
              <p:nvSpPr>
                <p:cNvPr id="3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Electron</a:t>
                  </a:r>
                </a:p>
                <a:p>
                  <a:endParaRPr lang="en-US" altLang="en-US" sz="2000"/>
                </a:p>
              </p:txBody>
            </p:sp>
            <p:sp>
              <p:nvSpPr>
                <p:cNvPr id="3114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89" name="Group 22"/>
              <p:cNvGrpSpPr>
                <a:grpSpLocks/>
              </p:cNvGrpSpPr>
              <p:nvPr/>
            </p:nvGrpSpPr>
            <p:grpSpPr bwMode="auto">
              <a:xfrm>
                <a:off x="1363" y="806"/>
                <a:ext cx="1363" cy="403"/>
                <a:chOff x="1363" y="806"/>
                <a:chExt cx="1363" cy="403"/>
              </a:xfrm>
            </p:grpSpPr>
            <p:sp>
              <p:nvSpPr>
                <p:cNvPr id="3111" name="Rectangle 23"/>
                <p:cNvSpPr>
                  <a:spLocks noChangeArrowheads="1"/>
                </p:cNvSpPr>
                <p:nvPr/>
              </p:nvSpPr>
              <p:spPr bwMode="auto">
                <a:xfrm>
                  <a:off x="1406" y="806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–1.6 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altLang="en-US" sz="2000">
                      <a:cs typeface="Times New Roman" pitchFamily="18" charset="0"/>
                    </a:rPr>
                    <a:t> 10</a:t>
                  </a:r>
                  <a:r>
                    <a:rPr lang="en-US" altLang="en-US" sz="2000" baseline="30000">
                      <a:cs typeface="Times New Roman" pitchFamily="18" charset="0"/>
                      <a:sym typeface="Symbol" pitchFamily="18" charset="2"/>
                    </a:rPr>
                    <a:t>-19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 C</a:t>
                  </a:r>
                </a:p>
                <a:p>
                  <a:endParaRPr lang="en-US" alt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12" name="Rectangle 24"/>
                <p:cNvSpPr>
                  <a:spLocks noChangeArrowheads="1"/>
                </p:cNvSpPr>
                <p:nvPr/>
              </p:nvSpPr>
              <p:spPr bwMode="auto">
                <a:xfrm>
                  <a:off x="1363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0" name="Group 25"/>
              <p:cNvGrpSpPr>
                <a:grpSpLocks/>
              </p:cNvGrpSpPr>
              <p:nvPr/>
            </p:nvGrpSpPr>
            <p:grpSpPr bwMode="auto">
              <a:xfrm>
                <a:off x="2726" y="806"/>
                <a:ext cx="1363" cy="403"/>
                <a:chOff x="2726" y="806"/>
                <a:chExt cx="1363" cy="403"/>
              </a:xfrm>
            </p:grpSpPr>
            <p:sp>
              <p:nvSpPr>
                <p:cNvPr id="3109" name="Rectangle 26"/>
                <p:cNvSpPr>
                  <a:spLocks noChangeArrowheads="1"/>
                </p:cNvSpPr>
                <p:nvPr/>
              </p:nvSpPr>
              <p:spPr bwMode="auto">
                <a:xfrm>
                  <a:off x="2769" y="806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9.11 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altLang="en-US" sz="2000">
                      <a:cs typeface="Times New Roman" pitchFamily="18" charset="0"/>
                    </a:rPr>
                    <a:t> 10</a:t>
                  </a:r>
                  <a:r>
                    <a:rPr lang="en-US" altLang="en-US" sz="2000" baseline="30000">
                      <a:cs typeface="Times New Roman" pitchFamily="18" charset="0"/>
                      <a:sym typeface="Symbol" pitchFamily="18" charset="2"/>
                    </a:rPr>
                    <a:t>-31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endParaRPr lang="en-US" alt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10" name="Rectangle 27"/>
                <p:cNvSpPr>
                  <a:spLocks noChangeArrowheads="1"/>
                </p:cNvSpPr>
                <p:nvPr/>
              </p:nvSpPr>
              <p:spPr bwMode="auto">
                <a:xfrm>
                  <a:off x="2726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1" name="Group 28"/>
              <p:cNvGrpSpPr>
                <a:grpSpLocks/>
              </p:cNvGrpSpPr>
              <p:nvPr/>
            </p:nvGrpSpPr>
            <p:grpSpPr bwMode="auto">
              <a:xfrm>
                <a:off x="0" y="1209"/>
                <a:ext cx="1363" cy="403"/>
                <a:chOff x="0" y="1209"/>
                <a:chExt cx="1363" cy="403"/>
              </a:xfrm>
            </p:grpSpPr>
            <p:sp>
              <p:nvSpPr>
                <p:cNvPr id="3107" name="Rectangle 29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Proton</a:t>
                  </a:r>
                </a:p>
                <a:p>
                  <a:endParaRPr lang="en-US" altLang="en-US" sz="2000"/>
                </a:p>
              </p:txBody>
            </p:sp>
            <p:sp>
              <p:nvSpPr>
                <p:cNvPr id="3108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2" name="Group 31"/>
              <p:cNvGrpSpPr>
                <a:grpSpLocks/>
              </p:cNvGrpSpPr>
              <p:nvPr/>
            </p:nvGrpSpPr>
            <p:grpSpPr bwMode="auto">
              <a:xfrm>
                <a:off x="1363" y="1209"/>
                <a:ext cx="1363" cy="403"/>
                <a:chOff x="1363" y="1209"/>
                <a:chExt cx="1363" cy="403"/>
              </a:xfrm>
            </p:grpSpPr>
            <p:sp>
              <p:nvSpPr>
                <p:cNvPr id="3105" name="Rectangle 32"/>
                <p:cNvSpPr>
                  <a:spLocks noChangeArrowheads="1"/>
                </p:cNvSpPr>
                <p:nvPr/>
              </p:nvSpPr>
              <p:spPr bwMode="auto">
                <a:xfrm>
                  <a:off x="1406" y="1209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+1.6 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altLang="en-US" sz="2000">
                      <a:cs typeface="Times New Roman" pitchFamily="18" charset="0"/>
                    </a:rPr>
                    <a:t> 10</a:t>
                  </a:r>
                  <a:r>
                    <a:rPr lang="en-US" altLang="en-US" sz="2000" baseline="30000">
                      <a:cs typeface="Times New Roman" pitchFamily="18" charset="0"/>
                      <a:sym typeface="Symbol" pitchFamily="18" charset="2"/>
                    </a:rPr>
                    <a:t>-19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 C</a:t>
                  </a:r>
                </a:p>
                <a:p>
                  <a:endParaRPr lang="en-US" alt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06" name="Rectangle 33"/>
                <p:cNvSpPr>
                  <a:spLocks noChangeArrowheads="1"/>
                </p:cNvSpPr>
                <p:nvPr/>
              </p:nvSpPr>
              <p:spPr bwMode="auto">
                <a:xfrm>
                  <a:off x="1363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3" name="Group 34"/>
              <p:cNvGrpSpPr>
                <a:grpSpLocks/>
              </p:cNvGrpSpPr>
              <p:nvPr/>
            </p:nvGrpSpPr>
            <p:grpSpPr bwMode="auto">
              <a:xfrm>
                <a:off x="2726" y="1209"/>
                <a:ext cx="1363" cy="403"/>
                <a:chOff x="2726" y="1209"/>
                <a:chExt cx="1363" cy="403"/>
              </a:xfrm>
            </p:grpSpPr>
            <p:sp>
              <p:nvSpPr>
                <p:cNvPr id="3103" name="Rectangle 35"/>
                <p:cNvSpPr>
                  <a:spLocks noChangeArrowheads="1"/>
                </p:cNvSpPr>
                <p:nvPr/>
              </p:nvSpPr>
              <p:spPr bwMode="auto">
                <a:xfrm>
                  <a:off x="2769" y="1209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1.673 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altLang="en-US" sz="2000">
                      <a:cs typeface="Times New Roman" pitchFamily="18" charset="0"/>
                    </a:rPr>
                    <a:t> 10</a:t>
                  </a:r>
                  <a:r>
                    <a:rPr lang="en-US" altLang="en-US" sz="2000" baseline="30000">
                      <a:cs typeface="Times New Roman" pitchFamily="18" charset="0"/>
                      <a:sym typeface="Symbol" pitchFamily="18" charset="2"/>
                    </a:rPr>
                    <a:t>-27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endParaRPr lang="en-US" alt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04" name="Rectangle 36"/>
                <p:cNvSpPr>
                  <a:spLocks noChangeArrowheads="1"/>
                </p:cNvSpPr>
                <p:nvPr/>
              </p:nvSpPr>
              <p:spPr bwMode="auto">
                <a:xfrm>
                  <a:off x="2726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4" name="Group 37"/>
              <p:cNvGrpSpPr>
                <a:grpSpLocks/>
              </p:cNvGrpSpPr>
              <p:nvPr/>
            </p:nvGrpSpPr>
            <p:grpSpPr bwMode="auto">
              <a:xfrm>
                <a:off x="0" y="1612"/>
                <a:ext cx="1363" cy="403"/>
                <a:chOff x="0" y="1612"/>
                <a:chExt cx="1363" cy="403"/>
              </a:xfrm>
            </p:grpSpPr>
            <p:sp>
              <p:nvSpPr>
                <p:cNvPr id="3101" name="Rectangle 38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Neutron</a:t>
                  </a:r>
                </a:p>
                <a:p>
                  <a:endParaRPr lang="en-US" altLang="en-US" sz="2000"/>
                </a:p>
              </p:txBody>
            </p:sp>
            <p:sp>
              <p:nvSpPr>
                <p:cNvPr id="3102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5" name="Group 40"/>
              <p:cNvGrpSpPr>
                <a:grpSpLocks/>
              </p:cNvGrpSpPr>
              <p:nvPr/>
            </p:nvGrpSpPr>
            <p:grpSpPr bwMode="auto">
              <a:xfrm>
                <a:off x="1363" y="1612"/>
                <a:ext cx="1363" cy="403"/>
                <a:chOff x="1363" y="1612"/>
                <a:chExt cx="1363" cy="403"/>
              </a:xfrm>
            </p:grpSpPr>
            <p:sp>
              <p:nvSpPr>
                <p:cNvPr id="3099" name="Rectangle 41"/>
                <p:cNvSpPr>
                  <a:spLocks noChangeArrowheads="1"/>
                </p:cNvSpPr>
                <p:nvPr/>
              </p:nvSpPr>
              <p:spPr bwMode="auto">
                <a:xfrm>
                  <a:off x="1406" y="1612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0</a:t>
                  </a:r>
                </a:p>
                <a:p>
                  <a:endParaRPr lang="en-US" altLang="en-US" sz="2000"/>
                </a:p>
              </p:txBody>
            </p:sp>
            <p:sp>
              <p:nvSpPr>
                <p:cNvPr id="3100" name="Rectangle 42"/>
                <p:cNvSpPr>
                  <a:spLocks noChangeArrowheads="1"/>
                </p:cNvSpPr>
                <p:nvPr/>
              </p:nvSpPr>
              <p:spPr bwMode="auto">
                <a:xfrm>
                  <a:off x="1363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3096" name="Group 43"/>
              <p:cNvGrpSpPr>
                <a:grpSpLocks/>
              </p:cNvGrpSpPr>
              <p:nvPr/>
            </p:nvGrpSpPr>
            <p:grpSpPr bwMode="auto">
              <a:xfrm>
                <a:off x="2726" y="1612"/>
                <a:ext cx="1363" cy="403"/>
                <a:chOff x="2726" y="1612"/>
                <a:chExt cx="1363" cy="403"/>
              </a:xfrm>
            </p:grpSpPr>
            <p:sp>
              <p:nvSpPr>
                <p:cNvPr id="3097" name="Rectangle 44"/>
                <p:cNvSpPr>
                  <a:spLocks noChangeArrowheads="1"/>
                </p:cNvSpPr>
                <p:nvPr/>
              </p:nvSpPr>
              <p:spPr bwMode="auto">
                <a:xfrm>
                  <a:off x="2769" y="1612"/>
                  <a:ext cx="1277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cs typeface="Times New Roman" pitchFamily="18" charset="0"/>
                    </a:rPr>
                    <a:t>1.675 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altLang="en-US" sz="2000">
                      <a:cs typeface="Times New Roman" pitchFamily="18" charset="0"/>
                    </a:rPr>
                    <a:t> 10</a:t>
                  </a:r>
                  <a:r>
                    <a:rPr lang="en-US" altLang="en-US" sz="2000" baseline="30000">
                      <a:cs typeface="Times New Roman" pitchFamily="18" charset="0"/>
                      <a:sym typeface="Symbol" pitchFamily="18" charset="2"/>
                    </a:rPr>
                    <a:t>-27</a:t>
                  </a:r>
                  <a:r>
                    <a:rPr lang="en-US" alt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endParaRPr lang="en-US" alt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098" name="Rectangle 45"/>
                <p:cNvSpPr>
                  <a:spLocks noChangeArrowheads="1"/>
                </p:cNvSpPr>
                <p:nvPr/>
              </p:nvSpPr>
              <p:spPr bwMode="auto">
                <a:xfrm>
                  <a:off x="2726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3084" name="Rectangle 46"/>
            <p:cNvSpPr>
              <a:spLocks noChangeArrowheads="1"/>
            </p:cNvSpPr>
            <p:nvPr/>
          </p:nvSpPr>
          <p:spPr bwMode="auto">
            <a:xfrm>
              <a:off x="-3" y="400"/>
              <a:ext cx="4095" cy="161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273333" y="1344275"/>
            <a:ext cx="158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Atomic Model</a:t>
            </a: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5543381"/>
            <a:ext cx="8239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496051" y="1837566"/>
            <a:ext cx="2590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The coulomb unit is derived from the </a:t>
            </a:r>
            <a:r>
              <a:rPr lang="en-US" altLang="en-US" dirty="0">
                <a:hlinkClick r:id="rId5"/>
              </a:rPr>
              <a:t>SI unit </a:t>
            </a:r>
            <a:r>
              <a:rPr lang="en-US" altLang="en-US" dirty="0"/>
              <a:t>ampere for electric current </a:t>
            </a:r>
            <a:r>
              <a:rPr lang="en-US" altLang="en-US" i="1" dirty="0" err="1"/>
              <a:t>i</a:t>
            </a:r>
            <a:r>
              <a:rPr lang="en-US" altLang="en-US" dirty="0"/>
              <a:t>. Current is the rate </a:t>
            </a:r>
            <a:r>
              <a:rPr lang="en-US" altLang="en-US" i="1" dirty="0" err="1"/>
              <a:t>dq</a:t>
            </a:r>
            <a:r>
              <a:rPr lang="en-US" altLang="en-US" dirty="0"/>
              <a:t>/</a:t>
            </a:r>
            <a:r>
              <a:rPr lang="en-US" altLang="en-US" i="1" dirty="0" err="1"/>
              <a:t>dt</a:t>
            </a:r>
            <a:r>
              <a:rPr lang="en-US" altLang="en-US" dirty="0"/>
              <a:t> at which charge moves through a region.</a:t>
            </a:r>
          </a:p>
        </p:txBody>
      </p:sp>
    </p:spTree>
    <p:extLst>
      <p:ext uri="{BB962C8B-B14F-4D97-AF65-F5344CB8AC3E}">
        <p14:creationId xmlns:p14="http://schemas.microsoft.com/office/powerpoint/2010/main" val="20062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  <p:bldP spid="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439090-536B-4762-83D6-6CE3B937FA6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 dirty="0" smtClean="0"/>
              <a:t>Atomic Structure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653" y="981523"/>
            <a:ext cx="7772400" cy="4114800"/>
          </a:xfrm>
        </p:spPr>
        <p:txBody>
          <a:bodyPr/>
          <a:lstStyle/>
          <a:p>
            <a:pPr marL="457200" indent="-457200"/>
            <a:r>
              <a:rPr lang="en-US" dirty="0" smtClean="0">
                <a:cs typeface="Times New Roman" pitchFamily="-111" charset="0"/>
              </a:rPr>
              <a:t>Valence electrons determine all of the following properties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Chemical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Electrical 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Thermal</a:t>
            </a:r>
          </a:p>
          <a:p>
            <a:pPr marL="1371600" lvl="2" indent="-457200">
              <a:buFontTx/>
              <a:buAutoNum type="arabicParenR"/>
            </a:pPr>
            <a:r>
              <a:rPr lang="en-US" sz="2800" dirty="0" smtClean="0">
                <a:cs typeface="Times New Roman" pitchFamily="-111" charset="0"/>
              </a:rPr>
              <a:t>Optical</a:t>
            </a: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0805" y="1870925"/>
            <a:ext cx="338137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47F86-2103-4423-B30F-E6FDB56DB09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Electronic Structure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219200"/>
            <a:ext cx="8237538" cy="4876800"/>
          </a:xfrm>
        </p:spPr>
        <p:txBody>
          <a:bodyPr/>
          <a:lstStyle/>
          <a:p>
            <a:r>
              <a:rPr lang="en-US" sz="2800" dirty="0" smtClean="0">
                <a:cs typeface="Times New Roman" pitchFamily="-111" charset="0"/>
              </a:rPr>
              <a:t>Electrons have wavelike and particulate properties.  </a:t>
            </a:r>
          </a:p>
          <a:p>
            <a:pPr lvl="1"/>
            <a:r>
              <a:rPr lang="en-US" sz="2400" dirty="0" smtClean="0">
                <a:cs typeface="Times New Roman" pitchFamily="-111" charset="0"/>
              </a:rPr>
              <a:t>This means that electrons are in </a:t>
            </a:r>
            <a:r>
              <a:rPr lang="en-US" sz="2400" dirty="0" err="1" smtClean="0">
                <a:solidFill>
                  <a:srgbClr val="3333CC"/>
                </a:solidFill>
                <a:cs typeface="Times New Roman" pitchFamily="-111" charset="0"/>
              </a:rPr>
              <a:t>orbitals</a:t>
            </a:r>
            <a:r>
              <a:rPr lang="en-US" sz="2400" dirty="0" smtClean="0">
                <a:cs typeface="Times New Roman" pitchFamily="-111" charset="0"/>
              </a:rPr>
              <a:t> defined by a probability.</a:t>
            </a:r>
          </a:p>
          <a:p>
            <a:pPr lvl="1"/>
            <a:r>
              <a:rPr lang="en-US" sz="2400" dirty="0" smtClean="0">
                <a:cs typeface="Times New Roman" pitchFamily="-111" charset="0"/>
              </a:rPr>
              <a:t>Each orbital at discrete energy level is determined by 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quantum numbers</a:t>
            </a:r>
            <a:r>
              <a:rPr lang="en-US" sz="2400" dirty="0" smtClean="0">
                <a:cs typeface="Times New Roman" pitchFamily="-111" charset="0"/>
              </a:rPr>
              <a:t>.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 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u="sng" dirty="0" smtClean="0">
                <a:cs typeface="Times New Roman" pitchFamily="-111" charset="0"/>
              </a:rPr>
              <a:t>Quantum #</a:t>
            </a:r>
            <a:r>
              <a:rPr lang="en-US" sz="2400" dirty="0" smtClean="0">
                <a:cs typeface="Times New Roman" pitchFamily="-111" charset="0"/>
              </a:rPr>
              <a:t> 			</a:t>
            </a:r>
            <a:r>
              <a:rPr lang="en-US" sz="2400" u="sng" dirty="0" smtClean="0">
                <a:cs typeface="Times New Roman" pitchFamily="-111" charset="0"/>
              </a:rPr>
              <a:t>Designation</a:t>
            </a:r>
            <a:r>
              <a:rPr lang="en-US" sz="2400" dirty="0" smtClean="0">
                <a:cs typeface="Times New Roman" pitchFamily="-111" charset="0"/>
              </a:rPr>
              <a:t> 	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n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 = principal (energy level-shell)	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K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M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N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chemeClr val="accent2"/>
                </a:solidFill>
                <a:cs typeface="Times New Roman" pitchFamily="-111" charset="0"/>
              </a:rPr>
              <a:t>O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-111" charset="0"/>
              </a:rPr>
              <a:t>  (1, 2, 3, etc.)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 = subsidiary (</a:t>
            </a:r>
            <a:r>
              <a:rPr lang="en-US" sz="2000" dirty="0" err="1" smtClean="0">
                <a:solidFill>
                  <a:srgbClr val="CC0000"/>
                </a:solidFill>
                <a:cs typeface="Times New Roman" pitchFamily="-111" charset="0"/>
              </a:rPr>
              <a:t>orbitals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)		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s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p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d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f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   (0, 1, 2, 3,…, </a:t>
            </a:r>
            <a:r>
              <a:rPr lang="en-US" sz="2000" i="1" dirty="0" smtClean="0">
                <a:solidFill>
                  <a:srgbClr val="CC0000"/>
                </a:solidFill>
                <a:cs typeface="Times New Roman" pitchFamily="-111" charset="0"/>
              </a:rPr>
              <a:t>n</a:t>
            </a:r>
            <a:r>
              <a:rPr lang="en-US" sz="600" i="1" dirty="0" smtClean="0">
                <a:solidFill>
                  <a:srgbClr val="CC0000"/>
                </a:solidFill>
                <a:cs typeface="Times New Roman" pitchFamily="-111" charset="0"/>
              </a:rPr>
              <a:t> </a:t>
            </a:r>
            <a:r>
              <a:rPr lang="en-US" sz="2000" dirty="0" smtClean="0">
                <a:solidFill>
                  <a:srgbClr val="CC0000"/>
                </a:solidFill>
                <a:cs typeface="Times New Roman" pitchFamily="-111" charset="0"/>
              </a:rPr>
              <a:t>-1)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m</a:t>
            </a:r>
            <a:r>
              <a:rPr lang="en-US" sz="2000" i="1" baseline="-25000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 = magnetic			1, 3, 5, 7 (-</a:t>
            </a: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 to +</a:t>
            </a:r>
            <a:r>
              <a:rPr lang="en-US" sz="2000" i="1" dirty="0" smtClean="0">
                <a:solidFill>
                  <a:srgbClr val="008000"/>
                </a:solidFill>
                <a:cs typeface="Times New Roman" pitchFamily="-111" charset="0"/>
              </a:rPr>
              <a:t>l</a:t>
            </a:r>
            <a:r>
              <a:rPr lang="en-US" sz="2000" dirty="0" smtClean="0">
                <a:solidFill>
                  <a:srgbClr val="008000"/>
                </a:solidFill>
                <a:cs typeface="Times New Roman" pitchFamily="-111" charset="0"/>
              </a:rPr>
              <a:t>)</a:t>
            </a:r>
          </a:p>
          <a:p>
            <a:pPr lvl="1">
              <a:buFontTx/>
              <a:buNone/>
            </a:pPr>
            <a:r>
              <a:rPr lang="en-US" sz="2000" i="1" dirty="0" smtClean="0">
                <a:solidFill>
                  <a:srgbClr val="FF3300"/>
                </a:solidFill>
                <a:cs typeface="Times New Roman" pitchFamily="-111" charset="0"/>
              </a:rPr>
              <a:t>m</a:t>
            </a:r>
            <a:r>
              <a:rPr lang="en-US" sz="2000" i="1" baseline="-25000" dirty="0" smtClean="0">
                <a:solidFill>
                  <a:srgbClr val="FF3300"/>
                </a:solidFill>
                <a:cs typeface="Times New Roman" pitchFamily="-111" charset="0"/>
              </a:rPr>
              <a:t>s</a:t>
            </a:r>
            <a:r>
              <a:rPr lang="en-US" sz="2000" dirty="0" smtClean="0">
                <a:solidFill>
                  <a:srgbClr val="FF3300"/>
                </a:solidFill>
                <a:cs typeface="Times New Roman" pitchFamily="-111" charset="0"/>
              </a:rPr>
              <a:t> = spin				½, -½</a:t>
            </a:r>
            <a:r>
              <a:rPr lang="en-US" sz="2400" dirty="0" smtClean="0">
                <a:solidFill>
                  <a:srgbClr val="FF3300"/>
                </a:solidFill>
                <a:cs typeface="Times New Roman" pitchFamily="-111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46D68-C09C-41A8-A785-6F97CD2DB6C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-111" charset="0"/>
              </a:rPr>
              <a:t>Electron Energy States</a:t>
            </a:r>
            <a:endParaRPr lang="en-US" smtClean="0"/>
          </a:p>
        </p:txBody>
      </p:sp>
      <p:sp>
        <p:nvSpPr>
          <p:cNvPr id="7172" name="Line 45"/>
          <p:cNvSpPr>
            <a:spLocks noChangeShapeType="1"/>
          </p:cNvSpPr>
          <p:nvPr/>
        </p:nvSpPr>
        <p:spPr bwMode="auto">
          <a:xfrm flipV="1">
            <a:off x="1785938" y="2197100"/>
            <a:ext cx="0" cy="431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173" name="Group 53"/>
          <p:cNvGrpSpPr>
            <a:grpSpLocks/>
          </p:cNvGrpSpPr>
          <p:nvPr/>
        </p:nvGrpSpPr>
        <p:grpSpPr bwMode="auto">
          <a:xfrm>
            <a:off x="712788" y="2235200"/>
            <a:ext cx="6691312" cy="4111625"/>
            <a:chOff x="449" y="1408"/>
            <a:chExt cx="4215" cy="2590"/>
          </a:xfrm>
        </p:grpSpPr>
        <p:sp>
          <p:nvSpPr>
            <p:cNvPr id="7177" name="Line 4"/>
            <p:cNvSpPr>
              <a:spLocks noChangeShapeType="1"/>
            </p:cNvSpPr>
            <p:nvPr/>
          </p:nvSpPr>
          <p:spPr bwMode="auto">
            <a:xfrm>
              <a:off x="2459" y="3908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5"/>
            <p:cNvSpPr txBox="1">
              <a:spLocks noChangeArrowheads="1"/>
            </p:cNvSpPr>
            <p:nvPr/>
          </p:nvSpPr>
          <p:spPr bwMode="auto">
            <a:xfrm>
              <a:off x="1408" y="3734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660000"/>
                  </a:solidFill>
                </a:rPr>
                <a:t>1</a:t>
              </a:r>
              <a:r>
                <a:rPr lang="en-US" sz="2000" i="1">
                  <a:solidFill>
                    <a:srgbClr val="660000"/>
                  </a:solidFill>
                </a:rPr>
                <a:t>s</a:t>
              </a:r>
            </a:p>
          </p:txBody>
        </p:sp>
        <p:sp>
          <p:nvSpPr>
            <p:cNvPr id="7179" name="Line 9"/>
            <p:cNvSpPr>
              <a:spLocks noChangeShapeType="1"/>
            </p:cNvSpPr>
            <p:nvPr/>
          </p:nvSpPr>
          <p:spPr bwMode="auto">
            <a:xfrm>
              <a:off x="2463" y="3501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Text Box 10"/>
            <p:cNvSpPr txBox="1">
              <a:spLocks noChangeArrowheads="1"/>
            </p:cNvSpPr>
            <p:nvPr/>
          </p:nvSpPr>
          <p:spPr bwMode="auto">
            <a:xfrm>
              <a:off x="1403" y="3336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s</a:t>
              </a:r>
            </a:p>
          </p:txBody>
        </p:sp>
        <p:sp>
          <p:nvSpPr>
            <p:cNvPr id="7181" name="Line 11"/>
            <p:cNvSpPr>
              <a:spLocks noChangeShapeType="1"/>
            </p:cNvSpPr>
            <p:nvPr/>
          </p:nvSpPr>
          <p:spPr bwMode="auto">
            <a:xfrm>
              <a:off x="246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Text Box 12"/>
            <p:cNvSpPr txBox="1">
              <a:spLocks noChangeArrowheads="1"/>
            </p:cNvSpPr>
            <p:nvPr/>
          </p:nvSpPr>
          <p:spPr bwMode="auto">
            <a:xfrm>
              <a:off x="1371" y="3157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CC0000"/>
                  </a:solidFill>
                </a:rPr>
                <a:t>2</a:t>
              </a:r>
              <a:r>
                <a:rPr lang="en-US" sz="2000" i="1">
                  <a:solidFill>
                    <a:srgbClr val="CC0000"/>
                  </a:solidFill>
                </a:rPr>
                <a:t>p</a:t>
              </a:r>
            </a:p>
          </p:txBody>
        </p:sp>
        <p:sp>
          <p:nvSpPr>
            <p:cNvPr id="7183" name="Line 13"/>
            <p:cNvSpPr>
              <a:spLocks noChangeShapeType="1"/>
            </p:cNvSpPr>
            <p:nvPr/>
          </p:nvSpPr>
          <p:spPr bwMode="auto">
            <a:xfrm>
              <a:off x="2737" y="3322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4"/>
            <p:cNvSpPr>
              <a:spLocks noChangeShapeType="1"/>
            </p:cNvSpPr>
            <p:nvPr/>
          </p:nvSpPr>
          <p:spPr bwMode="auto">
            <a:xfrm>
              <a:off x="2197" y="3323"/>
              <a:ext cx="22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3583" y="3748"/>
              <a:ext cx="10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660000"/>
                  </a:solidFill>
                </a:rPr>
                <a:t>K</a:t>
              </a:r>
              <a:r>
                <a:rPr lang="en-US" sz="2000">
                  <a:solidFill>
                    <a:srgbClr val="660000"/>
                  </a:solidFill>
                </a:rPr>
                <a:t>-shell  </a:t>
              </a:r>
              <a:r>
                <a:rPr lang="en-US" sz="2000" i="1">
                  <a:solidFill>
                    <a:srgbClr val="660000"/>
                  </a:solidFill>
                </a:rPr>
                <a:t>n </a:t>
              </a:r>
              <a:r>
                <a:rPr lang="en-US" sz="2000">
                  <a:solidFill>
                    <a:srgbClr val="660000"/>
                  </a:solidFill>
                </a:rPr>
                <a:t>= 1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3584" y="3232"/>
              <a:ext cx="10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CC0000"/>
                  </a:solidFill>
                </a:rPr>
                <a:t>L</a:t>
              </a:r>
              <a:r>
                <a:rPr lang="en-US" sz="2000">
                  <a:solidFill>
                    <a:srgbClr val="CC0000"/>
                  </a:solidFill>
                </a:rPr>
                <a:t>-shell  </a:t>
              </a:r>
              <a:r>
                <a:rPr lang="en-US" sz="2000" i="1">
                  <a:solidFill>
                    <a:srgbClr val="CC0000"/>
                  </a:solidFill>
                </a:rPr>
                <a:t>n </a:t>
              </a:r>
              <a:r>
                <a:rPr lang="en-US" sz="2000">
                  <a:solidFill>
                    <a:srgbClr val="CC0000"/>
                  </a:solidFill>
                </a:rPr>
                <a:t>= 2</a:t>
              </a: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2467" y="2884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1407" y="2719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s</a:t>
              </a: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247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1366" y="254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p</a:t>
              </a:r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274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2201" y="2703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3583" y="2550"/>
              <a:ext cx="10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6600"/>
                  </a:solidFill>
                </a:rPr>
                <a:t>M</a:t>
              </a:r>
              <a:r>
                <a:rPr lang="en-US" sz="2000">
                  <a:solidFill>
                    <a:srgbClr val="FF6600"/>
                  </a:solidFill>
                </a:rPr>
                <a:t>-shell  </a:t>
              </a:r>
              <a:r>
                <a:rPr lang="en-US" sz="2000" i="1">
                  <a:solidFill>
                    <a:srgbClr val="FF6600"/>
                  </a:solidFill>
                </a:rPr>
                <a:t>n </a:t>
              </a:r>
              <a:r>
                <a:rPr lang="en-US" sz="2000">
                  <a:solidFill>
                    <a:srgbClr val="FF6600"/>
                  </a:solidFill>
                </a:rPr>
                <a:t>= 3</a:t>
              </a:r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2473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2739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2207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30"/>
            <p:cNvSpPr>
              <a:spLocks noChangeShapeType="1"/>
            </p:cNvSpPr>
            <p:nvPr/>
          </p:nvSpPr>
          <p:spPr bwMode="auto">
            <a:xfrm>
              <a:off x="3006" y="2079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1"/>
            <p:cNvSpPr>
              <a:spLocks noChangeShapeType="1"/>
            </p:cNvSpPr>
            <p:nvPr/>
          </p:nvSpPr>
          <p:spPr bwMode="auto">
            <a:xfrm>
              <a:off x="1941" y="2078"/>
              <a:ext cx="2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Text Box 32"/>
            <p:cNvSpPr txBox="1">
              <a:spLocks noChangeArrowheads="1"/>
            </p:cNvSpPr>
            <p:nvPr/>
          </p:nvSpPr>
          <p:spPr bwMode="auto">
            <a:xfrm>
              <a:off x="1353" y="191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6600"/>
                  </a:solidFill>
                </a:rPr>
                <a:t>3</a:t>
              </a:r>
              <a:r>
                <a:rPr lang="en-US" sz="2000" i="1">
                  <a:solidFill>
                    <a:srgbClr val="FF6600"/>
                  </a:solidFill>
                </a:rPr>
                <a:t>d</a:t>
              </a:r>
            </a:p>
          </p:txBody>
        </p:sp>
        <p:sp>
          <p:nvSpPr>
            <p:cNvPr id="7200" name="Line 33"/>
            <p:cNvSpPr>
              <a:spLocks noChangeShapeType="1"/>
            </p:cNvSpPr>
            <p:nvPr/>
          </p:nvSpPr>
          <p:spPr bwMode="auto">
            <a:xfrm>
              <a:off x="2463" y="236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Text Box 34"/>
            <p:cNvSpPr txBox="1">
              <a:spLocks noChangeArrowheads="1"/>
            </p:cNvSpPr>
            <p:nvPr/>
          </p:nvSpPr>
          <p:spPr bwMode="auto">
            <a:xfrm>
              <a:off x="1403" y="2212"/>
              <a:ext cx="3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s</a:t>
              </a:r>
            </a:p>
          </p:txBody>
        </p:sp>
        <p:sp>
          <p:nvSpPr>
            <p:cNvPr id="7202" name="Line 35"/>
            <p:cNvSpPr>
              <a:spLocks noChangeShapeType="1"/>
            </p:cNvSpPr>
            <p:nvPr/>
          </p:nvSpPr>
          <p:spPr bwMode="auto">
            <a:xfrm>
              <a:off x="245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Text Box 36"/>
            <p:cNvSpPr txBox="1">
              <a:spLocks noChangeArrowheads="1"/>
            </p:cNvSpPr>
            <p:nvPr/>
          </p:nvSpPr>
          <p:spPr bwMode="auto">
            <a:xfrm>
              <a:off x="1353" y="158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p</a:t>
              </a:r>
            </a:p>
          </p:txBody>
        </p:sp>
        <p:sp>
          <p:nvSpPr>
            <p:cNvPr id="7204" name="Line 37"/>
            <p:cNvSpPr>
              <a:spLocks noChangeShapeType="1"/>
            </p:cNvSpPr>
            <p:nvPr/>
          </p:nvSpPr>
          <p:spPr bwMode="auto">
            <a:xfrm>
              <a:off x="272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8"/>
            <p:cNvSpPr>
              <a:spLocks noChangeShapeType="1"/>
            </p:cNvSpPr>
            <p:nvPr/>
          </p:nvSpPr>
          <p:spPr bwMode="auto">
            <a:xfrm>
              <a:off x="2188" y="1748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9"/>
            <p:cNvSpPr>
              <a:spLocks noChangeShapeType="1"/>
            </p:cNvSpPr>
            <p:nvPr/>
          </p:nvSpPr>
          <p:spPr bwMode="auto">
            <a:xfrm>
              <a:off x="2469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40"/>
            <p:cNvSpPr>
              <a:spLocks noChangeShapeType="1"/>
            </p:cNvSpPr>
            <p:nvPr/>
          </p:nvSpPr>
          <p:spPr bwMode="auto">
            <a:xfrm>
              <a:off x="2735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41"/>
            <p:cNvSpPr>
              <a:spLocks noChangeShapeType="1"/>
            </p:cNvSpPr>
            <p:nvPr/>
          </p:nvSpPr>
          <p:spPr bwMode="auto">
            <a:xfrm>
              <a:off x="2203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42"/>
            <p:cNvSpPr>
              <a:spLocks noChangeShapeType="1"/>
            </p:cNvSpPr>
            <p:nvPr/>
          </p:nvSpPr>
          <p:spPr bwMode="auto">
            <a:xfrm>
              <a:off x="3002" y="1544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43"/>
            <p:cNvSpPr>
              <a:spLocks noChangeShapeType="1"/>
            </p:cNvSpPr>
            <p:nvPr/>
          </p:nvSpPr>
          <p:spPr bwMode="auto">
            <a:xfrm>
              <a:off x="1937" y="1543"/>
              <a:ext cx="22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Text Box 44"/>
            <p:cNvSpPr txBox="1">
              <a:spLocks noChangeArrowheads="1"/>
            </p:cNvSpPr>
            <p:nvPr/>
          </p:nvSpPr>
          <p:spPr bwMode="auto">
            <a:xfrm>
              <a:off x="1358" y="1408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CC00"/>
                  </a:solidFill>
                </a:rPr>
                <a:t>4</a:t>
              </a:r>
              <a:r>
                <a:rPr lang="en-US" sz="2000" i="1">
                  <a:solidFill>
                    <a:srgbClr val="FFCC00"/>
                  </a:solidFill>
                </a:rPr>
                <a:t>d</a:t>
              </a:r>
            </a:p>
          </p:txBody>
        </p:sp>
        <p:sp>
          <p:nvSpPr>
            <p:cNvPr id="7212" name="Text Box 46"/>
            <p:cNvSpPr txBox="1">
              <a:spLocks noChangeArrowheads="1"/>
            </p:cNvSpPr>
            <p:nvPr/>
          </p:nvSpPr>
          <p:spPr bwMode="auto">
            <a:xfrm>
              <a:off x="449" y="2588"/>
              <a:ext cx="6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/>
                <a:t>Energy</a:t>
              </a:r>
            </a:p>
          </p:txBody>
        </p:sp>
        <p:sp>
          <p:nvSpPr>
            <p:cNvPr id="7213" name="Text Box 47"/>
            <p:cNvSpPr txBox="1">
              <a:spLocks noChangeArrowheads="1"/>
            </p:cNvSpPr>
            <p:nvPr/>
          </p:nvSpPr>
          <p:spPr bwMode="auto">
            <a:xfrm>
              <a:off x="3583" y="1577"/>
              <a:ext cx="10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000" i="1">
                  <a:solidFill>
                    <a:srgbClr val="FFCC00"/>
                  </a:solidFill>
                </a:rPr>
                <a:t>N</a:t>
              </a:r>
              <a:r>
                <a:rPr lang="en-US" sz="2000">
                  <a:solidFill>
                    <a:srgbClr val="FFCC00"/>
                  </a:solidFill>
                </a:rPr>
                <a:t>-shell  </a:t>
              </a:r>
              <a:r>
                <a:rPr lang="en-US" sz="2000" i="1">
                  <a:solidFill>
                    <a:srgbClr val="FFCC00"/>
                  </a:solidFill>
                </a:rPr>
                <a:t>n </a:t>
              </a:r>
              <a:r>
                <a:rPr lang="en-US" sz="2000">
                  <a:solidFill>
                    <a:srgbClr val="FFCC00"/>
                  </a:solidFill>
                </a:rPr>
                <a:t>= 4</a:t>
              </a:r>
            </a:p>
          </p:txBody>
        </p:sp>
      </p:grpSp>
      <p:sp>
        <p:nvSpPr>
          <p:cNvPr id="7174" name="Rectangle 50"/>
          <p:cNvSpPr>
            <a:spLocks noChangeArrowheads="1"/>
          </p:cNvSpPr>
          <p:nvPr/>
        </p:nvSpPr>
        <p:spPr bwMode="auto">
          <a:xfrm>
            <a:off x="914400" y="1317625"/>
            <a:ext cx="58134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/>
              <a:t>•  have discrete </a:t>
            </a:r>
            <a:r>
              <a:rPr lang="en-US" sz="2200">
                <a:solidFill>
                  <a:schemeClr val="accent2"/>
                </a:solidFill>
              </a:rPr>
              <a:t>energy states</a:t>
            </a:r>
            <a:endParaRPr lang="en-US" sz="2200"/>
          </a:p>
          <a:p>
            <a:r>
              <a:rPr lang="en-US" sz="2200"/>
              <a:t>•  tend to occupy lowest available energy state.</a:t>
            </a:r>
          </a:p>
        </p:txBody>
      </p:sp>
      <p:sp>
        <p:nvSpPr>
          <p:cNvPr id="7175" name="Rectangle 51"/>
          <p:cNvSpPr>
            <a:spLocks noChangeArrowheads="1"/>
          </p:cNvSpPr>
          <p:nvPr/>
        </p:nvSpPr>
        <p:spPr bwMode="auto">
          <a:xfrm>
            <a:off x="762000" y="98425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Electrons...</a:t>
            </a:r>
          </a:p>
        </p:txBody>
      </p:sp>
      <p:sp>
        <p:nvSpPr>
          <p:cNvPr id="7176" name="Rectangle 52"/>
          <p:cNvSpPr>
            <a:spLocks noChangeArrowheads="1"/>
          </p:cNvSpPr>
          <p:nvPr/>
        </p:nvSpPr>
        <p:spPr bwMode="auto">
          <a:xfrm>
            <a:off x="6372225" y="4738688"/>
            <a:ext cx="190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2.4,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4BDCA7-4959-4E3C-B0F8-97C4CD06C1E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3400" y="963613"/>
            <a:ext cx="676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Most elements:  </a:t>
            </a:r>
            <a:r>
              <a:rPr lang="en-US" sz="2200"/>
              <a:t>Electron configuration </a:t>
            </a:r>
            <a:r>
              <a:rPr lang="en-US" sz="2200">
                <a:solidFill>
                  <a:schemeClr val="accent2"/>
                </a:solidFill>
              </a:rPr>
              <a:t>not stable</a:t>
            </a:r>
            <a:r>
              <a:rPr lang="en-US" sz="2200"/>
              <a:t>.</a:t>
            </a:r>
            <a:endParaRPr lang="en-US"/>
          </a:p>
        </p:txBody>
      </p:sp>
      <p:sp>
        <p:nvSpPr>
          <p:cNvPr id="8197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SURVEY OF ELEMENTS</a:t>
            </a:r>
          </a:p>
        </p:txBody>
      </p:sp>
      <p:grpSp>
        <p:nvGrpSpPr>
          <p:cNvPr id="8198" name="Group 260"/>
          <p:cNvGrpSpPr>
            <a:grpSpLocks/>
          </p:cNvGrpSpPr>
          <p:nvPr/>
        </p:nvGrpSpPr>
        <p:grpSpPr bwMode="auto">
          <a:xfrm>
            <a:off x="838200" y="1422400"/>
            <a:ext cx="6497638" cy="4292600"/>
            <a:chOff x="528" y="896"/>
            <a:chExt cx="4093" cy="2704"/>
          </a:xfrm>
        </p:grpSpPr>
        <p:sp>
          <p:nvSpPr>
            <p:cNvPr id="8200" name="Rectangle 16"/>
            <p:cNvSpPr>
              <a:spLocks noChangeArrowheads="1"/>
            </p:cNvSpPr>
            <p:nvPr/>
          </p:nvSpPr>
          <p:spPr bwMode="auto">
            <a:xfrm>
              <a:off x="2120" y="920"/>
              <a:ext cx="131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u="sng">
                  <a:solidFill>
                    <a:srgbClr val="000000"/>
                  </a:solidFill>
                </a:rPr>
                <a:t>Electron configuration</a:t>
              </a:r>
              <a:endParaRPr lang="en-US"/>
            </a:p>
          </p:txBody>
        </p:sp>
        <p:sp>
          <p:nvSpPr>
            <p:cNvPr id="8201" name="Rectangle 26"/>
            <p:cNvSpPr>
              <a:spLocks noChangeArrowheads="1"/>
            </p:cNvSpPr>
            <p:nvPr/>
          </p:nvSpPr>
          <p:spPr bwMode="auto">
            <a:xfrm>
              <a:off x="3016" y="1254"/>
              <a:ext cx="45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9999"/>
                  </a:solidFill>
                </a:rPr>
                <a:t>(stable)</a:t>
              </a:r>
              <a:endParaRPr lang="en-US"/>
            </a:p>
          </p:txBody>
        </p:sp>
        <p:sp>
          <p:nvSpPr>
            <p:cNvPr id="8202" name="Rectangle 52"/>
            <p:cNvSpPr>
              <a:spLocks noChangeArrowheads="1"/>
            </p:cNvSpPr>
            <p:nvPr/>
          </p:nvSpPr>
          <p:spPr bwMode="auto">
            <a:xfrm>
              <a:off x="2120" y="2028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sp>
          <p:nvSpPr>
            <p:cNvPr id="8203" name="Rectangle 92"/>
            <p:cNvSpPr>
              <a:spLocks noChangeArrowheads="1"/>
            </p:cNvSpPr>
            <p:nvPr/>
          </p:nvSpPr>
          <p:spPr bwMode="auto">
            <a:xfrm>
              <a:off x="2120" y="2868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grpSp>
          <p:nvGrpSpPr>
            <p:cNvPr id="8204" name="Group 247"/>
            <p:cNvGrpSpPr>
              <a:grpSpLocks/>
            </p:cNvGrpSpPr>
            <p:nvPr/>
          </p:nvGrpSpPr>
          <p:grpSpPr bwMode="auto">
            <a:xfrm>
              <a:off x="2120" y="3090"/>
              <a:ext cx="2213" cy="163"/>
              <a:chOff x="2120" y="3076"/>
              <a:chExt cx="2213" cy="163"/>
            </a:xfrm>
          </p:grpSpPr>
          <p:sp>
            <p:nvSpPr>
              <p:cNvPr id="8341" name="Rectangle 93"/>
              <p:cNvSpPr>
                <a:spLocks noChangeArrowheads="1"/>
              </p:cNvSpPr>
              <p:nvPr/>
            </p:nvSpPr>
            <p:spPr bwMode="auto">
              <a:xfrm>
                <a:off x="2120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1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2" name="Rectangle 94"/>
              <p:cNvSpPr>
                <a:spLocks noChangeArrowheads="1"/>
              </p:cNvSpPr>
              <p:nvPr/>
            </p:nvSpPr>
            <p:spPr bwMode="auto">
              <a:xfrm>
                <a:off x="2280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3" name="Rectangle 95"/>
              <p:cNvSpPr>
                <a:spLocks noChangeArrowheads="1"/>
              </p:cNvSpPr>
              <p:nvPr/>
            </p:nvSpPr>
            <p:spPr bwMode="auto">
              <a:xfrm>
                <a:off x="2344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4" name="Rectangle 96"/>
              <p:cNvSpPr>
                <a:spLocks noChangeArrowheads="1"/>
              </p:cNvSpPr>
              <p:nvPr/>
            </p:nvSpPr>
            <p:spPr bwMode="auto">
              <a:xfrm>
                <a:off x="2504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5" name="Rectangle 97"/>
              <p:cNvSpPr>
                <a:spLocks noChangeArrowheads="1"/>
              </p:cNvSpPr>
              <p:nvPr/>
            </p:nvSpPr>
            <p:spPr bwMode="auto">
              <a:xfrm>
                <a:off x="2568" y="3076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46" name="Rectangle 98"/>
              <p:cNvSpPr>
                <a:spLocks noChangeArrowheads="1"/>
              </p:cNvSpPr>
              <p:nvPr/>
            </p:nvSpPr>
            <p:spPr bwMode="auto">
              <a:xfrm>
                <a:off x="2744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47" name="Rectangle 99"/>
              <p:cNvSpPr>
                <a:spLocks noChangeArrowheads="1"/>
              </p:cNvSpPr>
              <p:nvPr/>
            </p:nvSpPr>
            <p:spPr bwMode="auto">
              <a:xfrm>
                <a:off x="2808" y="3076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3</a:t>
                </a:r>
                <a:r>
                  <a:rPr lang="en-US" sz="1700" i="1">
                    <a:solidFill>
                      <a:srgbClr val="009999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48" name="Rectangle 100"/>
              <p:cNvSpPr>
                <a:spLocks noChangeArrowheads="1"/>
              </p:cNvSpPr>
              <p:nvPr/>
            </p:nvSpPr>
            <p:spPr bwMode="auto">
              <a:xfrm>
                <a:off x="2968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49" name="Rectangle 101"/>
              <p:cNvSpPr>
                <a:spLocks noChangeArrowheads="1"/>
              </p:cNvSpPr>
              <p:nvPr/>
            </p:nvSpPr>
            <p:spPr bwMode="auto">
              <a:xfrm>
                <a:off x="3032" y="3076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3</a:t>
                </a:r>
                <a:r>
                  <a:rPr lang="en-US" sz="1700" i="1">
                    <a:solidFill>
                      <a:srgbClr val="009999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50" name="Rectangle 102"/>
              <p:cNvSpPr>
                <a:spLocks noChangeArrowheads="1"/>
              </p:cNvSpPr>
              <p:nvPr/>
            </p:nvSpPr>
            <p:spPr bwMode="auto">
              <a:xfrm>
                <a:off x="3208" y="3076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51" name="Rectangle 105"/>
              <p:cNvSpPr>
                <a:spLocks noChangeArrowheads="1"/>
              </p:cNvSpPr>
              <p:nvPr/>
            </p:nvSpPr>
            <p:spPr bwMode="auto">
              <a:xfrm>
                <a:off x="3880" y="3076"/>
                <a:ext cx="45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(stable)</a:t>
                </a:r>
                <a:endParaRPr lang="en-US"/>
              </a:p>
            </p:txBody>
          </p:sp>
        </p:grpSp>
        <p:sp>
          <p:nvSpPr>
            <p:cNvPr id="8205" name="Rectangle 107"/>
            <p:cNvSpPr>
              <a:spLocks noChangeArrowheads="1"/>
            </p:cNvSpPr>
            <p:nvPr/>
          </p:nvSpPr>
          <p:spPr bwMode="auto">
            <a:xfrm>
              <a:off x="2120" y="3240"/>
              <a:ext cx="15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... </a:t>
              </a:r>
              <a:endParaRPr lang="en-US"/>
            </a:p>
          </p:txBody>
        </p:sp>
        <p:grpSp>
          <p:nvGrpSpPr>
            <p:cNvPr id="8206" name="Group 248"/>
            <p:cNvGrpSpPr>
              <a:grpSpLocks/>
            </p:cNvGrpSpPr>
            <p:nvPr/>
          </p:nvGrpSpPr>
          <p:grpSpPr bwMode="auto">
            <a:xfrm>
              <a:off x="2120" y="3428"/>
              <a:ext cx="2501" cy="163"/>
              <a:chOff x="2120" y="3428"/>
              <a:chExt cx="2501" cy="163"/>
            </a:xfrm>
          </p:grpSpPr>
          <p:sp>
            <p:nvSpPr>
              <p:cNvPr id="8324" name="Rectangle 108"/>
              <p:cNvSpPr>
                <a:spLocks noChangeArrowheads="1"/>
              </p:cNvSpPr>
              <p:nvPr/>
            </p:nvSpPr>
            <p:spPr bwMode="auto">
              <a:xfrm>
                <a:off x="2120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1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25" name="Rectangle 109"/>
              <p:cNvSpPr>
                <a:spLocks noChangeArrowheads="1"/>
              </p:cNvSpPr>
              <p:nvPr/>
            </p:nvSpPr>
            <p:spPr bwMode="auto">
              <a:xfrm>
                <a:off x="2280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26" name="Rectangle 110"/>
              <p:cNvSpPr>
                <a:spLocks noChangeArrowheads="1"/>
              </p:cNvSpPr>
              <p:nvPr/>
            </p:nvSpPr>
            <p:spPr bwMode="auto">
              <a:xfrm>
                <a:off x="2344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27" name="Rectangle 111"/>
              <p:cNvSpPr>
                <a:spLocks noChangeArrowheads="1"/>
              </p:cNvSpPr>
              <p:nvPr/>
            </p:nvSpPr>
            <p:spPr bwMode="auto">
              <a:xfrm>
                <a:off x="250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28" name="Rectangle 112"/>
              <p:cNvSpPr>
                <a:spLocks noChangeArrowheads="1"/>
              </p:cNvSpPr>
              <p:nvPr/>
            </p:nvSpPr>
            <p:spPr bwMode="auto">
              <a:xfrm>
                <a:off x="2568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2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29" name="Rectangle 113"/>
              <p:cNvSpPr>
                <a:spLocks noChangeArrowheads="1"/>
              </p:cNvSpPr>
              <p:nvPr/>
            </p:nvSpPr>
            <p:spPr bwMode="auto">
              <a:xfrm>
                <a:off x="274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30" name="Rectangle 114"/>
              <p:cNvSpPr>
                <a:spLocks noChangeArrowheads="1"/>
              </p:cNvSpPr>
              <p:nvPr/>
            </p:nvSpPr>
            <p:spPr bwMode="auto">
              <a:xfrm>
                <a:off x="2808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31" name="Rectangle 115"/>
              <p:cNvSpPr>
                <a:spLocks noChangeArrowheads="1"/>
              </p:cNvSpPr>
              <p:nvPr/>
            </p:nvSpPr>
            <p:spPr bwMode="auto">
              <a:xfrm>
                <a:off x="2968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32" name="Rectangle 116"/>
              <p:cNvSpPr>
                <a:spLocks noChangeArrowheads="1"/>
              </p:cNvSpPr>
              <p:nvPr/>
            </p:nvSpPr>
            <p:spPr bwMode="auto">
              <a:xfrm>
                <a:off x="3032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33" name="Rectangle 117"/>
              <p:cNvSpPr>
                <a:spLocks noChangeArrowheads="1"/>
              </p:cNvSpPr>
              <p:nvPr/>
            </p:nvSpPr>
            <p:spPr bwMode="auto">
              <a:xfrm>
                <a:off x="3208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34" name="Rectangle 118"/>
              <p:cNvSpPr>
                <a:spLocks noChangeArrowheads="1"/>
              </p:cNvSpPr>
              <p:nvPr/>
            </p:nvSpPr>
            <p:spPr bwMode="auto">
              <a:xfrm>
                <a:off x="3272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</a:rPr>
                  <a:t>3</a:t>
                </a:r>
                <a:r>
                  <a:rPr lang="en-US" sz="1700" i="1">
                    <a:solidFill>
                      <a:srgbClr val="000000"/>
                    </a:solidFill>
                  </a:rPr>
                  <a:t>d</a:t>
                </a:r>
                <a:endParaRPr lang="en-US" i="1"/>
              </a:p>
            </p:txBody>
          </p:sp>
          <p:sp>
            <p:nvSpPr>
              <p:cNvPr id="8335" name="Rectangle 119"/>
              <p:cNvSpPr>
                <a:spLocks noChangeArrowheads="1"/>
              </p:cNvSpPr>
              <p:nvPr/>
            </p:nvSpPr>
            <p:spPr bwMode="auto">
              <a:xfrm>
                <a:off x="3448" y="3428"/>
                <a:ext cx="11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8336" name="Rectangle 120"/>
              <p:cNvSpPr>
                <a:spLocks noChangeArrowheads="1"/>
              </p:cNvSpPr>
              <p:nvPr/>
            </p:nvSpPr>
            <p:spPr bwMode="auto">
              <a:xfrm>
                <a:off x="3584" y="3428"/>
                <a:ext cx="14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4</a:t>
                </a:r>
                <a:r>
                  <a:rPr lang="en-US" sz="1700" i="1">
                    <a:solidFill>
                      <a:srgbClr val="009999"/>
                    </a:solidFill>
                  </a:rPr>
                  <a:t>s</a:t>
                </a:r>
                <a:endParaRPr lang="en-US" i="1"/>
              </a:p>
            </p:txBody>
          </p:sp>
          <p:sp>
            <p:nvSpPr>
              <p:cNvPr id="8337" name="Rectangle 121"/>
              <p:cNvSpPr>
                <a:spLocks noChangeArrowheads="1"/>
              </p:cNvSpPr>
              <p:nvPr/>
            </p:nvSpPr>
            <p:spPr bwMode="auto">
              <a:xfrm>
                <a:off x="3744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38" name="Rectangle 122"/>
              <p:cNvSpPr>
                <a:spLocks noChangeArrowheads="1"/>
              </p:cNvSpPr>
              <p:nvPr/>
            </p:nvSpPr>
            <p:spPr bwMode="auto">
              <a:xfrm>
                <a:off x="3808" y="3428"/>
                <a:ext cx="15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4</a:t>
                </a:r>
                <a:r>
                  <a:rPr lang="en-US" sz="1700" i="1">
                    <a:solidFill>
                      <a:srgbClr val="009999"/>
                    </a:solidFill>
                  </a:rPr>
                  <a:t>p</a:t>
                </a:r>
                <a:endParaRPr lang="en-US" i="1"/>
              </a:p>
            </p:txBody>
          </p:sp>
          <p:sp>
            <p:nvSpPr>
              <p:cNvPr id="8339" name="Rectangle 123"/>
              <p:cNvSpPr>
                <a:spLocks noChangeArrowheads="1"/>
              </p:cNvSpPr>
              <p:nvPr/>
            </p:nvSpPr>
            <p:spPr bwMode="auto">
              <a:xfrm>
                <a:off x="3977" y="3428"/>
                <a:ext cx="5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9999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340" name="Rectangle 125"/>
              <p:cNvSpPr>
                <a:spLocks noChangeArrowheads="1"/>
              </p:cNvSpPr>
              <p:nvPr/>
            </p:nvSpPr>
            <p:spPr bwMode="auto">
              <a:xfrm>
                <a:off x="4168" y="3428"/>
                <a:ext cx="45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9999"/>
                    </a:solidFill>
                  </a:rPr>
                  <a:t>(stable)</a:t>
                </a:r>
                <a:endParaRPr lang="en-US"/>
              </a:p>
            </p:txBody>
          </p:sp>
        </p:grpSp>
        <p:sp>
          <p:nvSpPr>
            <p:cNvPr id="8207" name="Line 5"/>
            <p:cNvSpPr>
              <a:spLocks noChangeShapeType="1"/>
            </p:cNvSpPr>
            <p:nvPr/>
          </p:nvSpPr>
          <p:spPr bwMode="auto">
            <a:xfrm>
              <a:off x="528" y="1413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6"/>
            <p:cNvSpPr>
              <a:spLocks noChangeShapeType="1"/>
            </p:cNvSpPr>
            <p:nvPr/>
          </p:nvSpPr>
          <p:spPr bwMode="auto">
            <a:xfrm>
              <a:off x="528" y="2409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7"/>
            <p:cNvSpPr>
              <a:spLocks noChangeShapeType="1"/>
            </p:cNvSpPr>
            <p:nvPr/>
          </p:nvSpPr>
          <p:spPr bwMode="auto">
            <a:xfrm>
              <a:off x="528" y="3261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8"/>
            <p:cNvSpPr>
              <a:spLocks noChangeShapeType="1"/>
            </p:cNvSpPr>
            <p:nvPr/>
          </p:nvSpPr>
          <p:spPr bwMode="auto">
            <a:xfrm>
              <a:off x="528" y="3600"/>
              <a:ext cx="4032" cy="0"/>
            </a:xfrm>
            <a:prstGeom prst="line">
              <a:avLst/>
            </a:prstGeom>
            <a:noFill/>
            <a:ln w="2857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128"/>
            <p:cNvSpPr>
              <a:spLocks noChangeArrowheads="1"/>
            </p:cNvSpPr>
            <p:nvPr/>
          </p:nvSpPr>
          <p:spPr bwMode="auto">
            <a:xfrm>
              <a:off x="1392" y="896"/>
              <a:ext cx="5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u="sng">
                  <a:solidFill>
                    <a:srgbClr val="000000"/>
                  </a:solidFill>
                </a:rPr>
                <a:t>Atomic #</a:t>
              </a:r>
              <a:endParaRPr lang="en-US"/>
            </a:p>
          </p:txBody>
        </p:sp>
        <p:sp>
          <p:nvSpPr>
            <p:cNvPr id="8212" name="Rectangle 129"/>
            <p:cNvSpPr>
              <a:spLocks noChangeArrowheads="1"/>
            </p:cNvSpPr>
            <p:nvPr/>
          </p:nvSpPr>
          <p:spPr bwMode="auto">
            <a:xfrm>
              <a:off x="2000" y="896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3" name="Rectangle 148"/>
            <p:cNvSpPr>
              <a:spLocks noChangeArrowheads="1"/>
            </p:cNvSpPr>
            <p:nvPr/>
          </p:nvSpPr>
          <p:spPr bwMode="auto">
            <a:xfrm>
              <a:off x="1680" y="207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4" name="Rectangle 162"/>
            <p:cNvSpPr>
              <a:spLocks noChangeArrowheads="1"/>
            </p:cNvSpPr>
            <p:nvPr/>
          </p:nvSpPr>
          <p:spPr bwMode="auto">
            <a:xfrm>
              <a:off x="1680" y="2912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8215" name="Rectangle 164"/>
            <p:cNvSpPr>
              <a:spLocks noChangeArrowheads="1"/>
            </p:cNvSpPr>
            <p:nvPr/>
          </p:nvSpPr>
          <p:spPr bwMode="auto">
            <a:xfrm>
              <a:off x="1592" y="308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18</a:t>
              </a:r>
              <a:endParaRPr lang="en-US"/>
            </a:p>
          </p:txBody>
        </p:sp>
        <p:sp>
          <p:nvSpPr>
            <p:cNvPr id="8216" name="Rectangle 167"/>
            <p:cNvSpPr>
              <a:spLocks noChangeArrowheads="1"/>
            </p:cNvSpPr>
            <p:nvPr/>
          </p:nvSpPr>
          <p:spPr bwMode="auto">
            <a:xfrm>
              <a:off x="1608" y="3230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17" name="Rectangle 170"/>
            <p:cNvSpPr>
              <a:spLocks noChangeArrowheads="1"/>
            </p:cNvSpPr>
            <p:nvPr/>
          </p:nvSpPr>
          <p:spPr bwMode="auto">
            <a:xfrm>
              <a:off x="1608" y="3418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36</a:t>
              </a:r>
              <a:endParaRPr lang="en-US"/>
            </a:p>
          </p:txBody>
        </p:sp>
        <p:sp>
          <p:nvSpPr>
            <p:cNvPr id="8218" name="Rectangle 174"/>
            <p:cNvSpPr>
              <a:spLocks noChangeArrowheads="1"/>
            </p:cNvSpPr>
            <p:nvPr/>
          </p:nvSpPr>
          <p:spPr bwMode="auto">
            <a:xfrm>
              <a:off x="536" y="896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u="sng">
                  <a:solidFill>
                    <a:srgbClr val="000000"/>
                  </a:solidFill>
                </a:rPr>
                <a:t>Element</a:t>
              </a:r>
              <a:endParaRPr lang="en-US"/>
            </a:p>
          </p:txBody>
        </p:sp>
        <p:grpSp>
          <p:nvGrpSpPr>
            <p:cNvPr id="8219" name="Group 249"/>
            <p:cNvGrpSpPr>
              <a:grpSpLocks/>
            </p:cNvGrpSpPr>
            <p:nvPr/>
          </p:nvGrpSpPr>
          <p:grpSpPr bwMode="auto">
            <a:xfrm>
              <a:off x="536" y="1065"/>
              <a:ext cx="1846" cy="173"/>
              <a:chOff x="536" y="1065"/>
              <a:chExt cx="1846" cy="173"/>
            </a:xfrm>
          </p:grpSpPr>
          <p:grpSp>
            <p:nvGrpSpPr>
              <p:cNvPr id="8318" name="Group 238"/>
              <p:cNvGrpSpPr>
                <a:grpSpLocks/>
              </p:cNvGrpSpPr>
              <p:nvPr/>
            </p:nvGrpSpPr>
            <p:grpSpPr bwMode="auto">
              <a:xfrm>
                <a:off x="2120" y="1075"/>
                <a:ext cx="262" cy="163"/>
                <a:chOff x="2120" y="1077"/>
                <a:chExt cx="262" cy="163"/>
              </a:xfrm>
            </p:grpSpPr>
            <p:sp>
              <p:nvSpPr>
                <p:cNvPr id="8321" name="Rectangle 18"/>
                <p:cNvSpPr>
                  <a:spLocks noChangeArrowheads="1"/>
                </p:cNvSpPr>
                <p:nvPr/>
              </p:nvSpPr>
              <p:spPr bwMode="auto">
                <a:xfrm>
                  <a:off x="2120" y="107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22" name="Rectangle 19"/>
                <p:cNvSpPr>
                  <a:spLocks noChangeArrowheads="1"/>
                </p:cNvSpPr>
                <p:nvPr/>
              </p:nvSpPr>
              <p:spPr bwMode="auto">
                <a:xfrm>
                  <a:off x="2280" y="107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  <p:sp>
              <p:nvSpPr>
                <p:cNvPr id="8323" name="Rectangle 20"/>
                <p:cNvSpPr>
                  <a:spLocks noChangeArrowheads="1"/>
                </p:cNvSpPr>
                <p:nvPr/>
              </p:nvSpPr>
              <p:spPr bwMode="auto">
                <a:xfrm>
                  <a:off x="2344" y="1077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319" name="Rectangle 130"/>
              <p:cNvSpPr>
                <a:spLocks noChangeArrowheads="1"/>
              </p:cNvSpPr>
              <p:nvPr/>
            </p:nvSpPr>
            <p:spPr bwMode="auto">
              <a:xfrm>
                <a:off x="1632" y="1065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8320" name="Rectangle 177"/>
              <p:cNvSpPr>
                <a:spLocks noChangeArrowheads="1"/>
              </p:cNvSpPr>
              <p:nvPr/>
            </p:nvSpPr>
            <p:spPr bwMode="auto">
              <a:xfrm>
                <a:off x="536" y="1065"/>
                <a:ext cx="6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Hydrogen</a:t>
                </a:r>
                <a:endParaRPr lang="en-US"/>
              </a:p>
            </p:txBody>
          </p:sp>
        </p:grpSp>
        <p:grpSp>
          <p:nvGrpSpPr>
            <p:cNvPr id="8220" name="Group 250"/>
            <p:cNvGrpSpPr>
              <a:grpSpLocks/>
            </p:cNvGrpSpPr>
            <p:nvPr/>
          </p:nvGrpSpPr>
          <p:grpSpPr bwMode="auto">
            <a:xfrm>
              <a:off x="536" y="1233"/>
              <a:ext cx="1802" cy="173"/>
              <a:chOff x="536" y="1247"/>
              <a:chExt cx="1802" cy="173"/>
            </a:xfrm>
          </p:grpSpPr>
          <p:grpSp>
            <p:nvGrpSpPr>
              <p:cNvPr id="8313" name="Group 239"/>
              <p:cNvGrpSpPr>
                <a:grpSpLocks/>
              </p:cNvGrpSpPr>
              <p:nvPr/>
            </p:nvGrpSpPr>
            <p:grpSpPr bwMode="auto">
              <a:xfrm>
                <a:off x="2120" y="1257"/>
                <a:ext cx="218" cy="163"/>
                <a:chOff x="2120" y="1272"/>
                <a:chExt cx="218" cy="163"/>
              </a:xfrm>
            </p:grpSpPr>
            <p:sp>
              <p:nvSpPr>
                <p:cNvPr id="8316" name="Rectangle 21"/>
                <p:cNvSpPr>
                  <a:spLocks noChangeArrowheads="1"/>
                </p:cNvSpPr>
                <p:nvPr/>
              </p:nvSpPr>
              <p:spPr bwMode="auto">
                <a:xfrm>
                  <a:off x="2120" y="1272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17" name="Rectangle 22"/>
                <p:cNvSpPr>
                  <a:spLocks noChangeArrowheads="1"/>
                </p:cNvSpPr>
                <p:nvPr/>
              </p:nvSpPr>
              <p:spPr bwMode="auto">
                <a:xfrm>
                  <a:off x="2280" y="1272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314" name="Rectangle 133"/>
              <p:cNvSpPr>
                <a:spLocks noChangeArrowheads="1"/>
              </p:cNvSpPr>
              <p:nvPr/>
            </p:nvSpPr>
            <p:spPr bwMode="auto">
              <a:xfrm>
                <a:off x="1632" y="1247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315" name="Rectangle 181"/>
              <p:cNvSpPr>
                <a:spLocks noChangeArrowheads="1"/>
              </p:cNvSpPr>
              <p:nvPr/>
            </p:nvSpPr>
            <p:spPr bwMode="auto">
              <a:xfrm>
                <a:off x="536" y="1247"/>
                <a:ext cx="44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Helium</a:t>
                </a:r>
                <a:endParaRPr lang="en-US"/>
              </a:p>
            </p:txBody>
          </p:sp>
        </p:grpSp>
        <p:grpSp>
          <p:nvGrpSpPr>
            <p:cNvPr id="8221" name="Group 251"/>
            <p:cNvGrpSpPr>
              <a:grpSpLocks/>
            </p:cNvGrpSpPr>
            <p:nvPr/>
          </p:nvGrpSpPr>
          <p:grpSpPr bwMode="auto">
            <a:xfrm>
              <a:off x="536" y="1401"/>
              <a:ext cx="2070" cy="173"/>
              <a:chOff x="536" y="1409"/>
              <a:chExt cx="2070" cy="173"/>
            </a:xfrm>
          </p:grpSpPr>
          <p:grpSp>
            <p:nvGrpSpPr>
              <p:cNvPr id="8305" name="Group 240"/>
              <p:cNvGrpSpPr>
                <a:grpSpLocks/>
              </p:cNvGrpSpPr>
              <p:nvPr/>
            </p:nvGrpSpPr>
            <p:grpSpPr bwMode="auto">
              <a:xfrm>
                <a:off x="2120" y="1419"/>
                <a:ext cx="486" cy="163"/>
                <a:chOff x="2120" y="1429"/>
                <a:chExt cx="486" cy="163"/>
              </a:xfrm>
            </p:grpSpPr>
            <p:sp>
              <p:nvSpPr>
                <p:cNvPr id="830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20" y="1429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9" name="Rectangle 29"/>
                <p:cNvSpPr>
                  <a:spLocks noChangeArrowheads="1"/>
                </p:cNvSpPr>
                <p:nvPr/>
              </p:nvSpPr>
              <p:spPr bwMode="auto">
                <a:xfrm>
                  <a:off x="2280" y="1429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310" name="Rectangle 30"/>
                <p:cNvSpPr>
                  <a:spLocks noChangeArrowheads="1"/>
                </p:cNvSpPr>
                <p:nvPr/>
              </p:nvSpPr>
              <p:spPr bwMode="auto">
                <a:xfrm>
                  <a:off x="2344" y="1429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11" name="Rectangle 31"/>
                <p:cNvSpPr>
                  <a:spLocks noChangeArrowheads="1"/>
                </p:cNvSpPr>
                <p:nvPr/>
              </p:nvSpPr>
              <p:spPr bwMode="auto">
                <a:xfrm>
                  <a:off x="2504" y="1429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  <p:sp>
              <p:nvSpPr>
                <p:cNvPr id="8312" name="Rectangle 32"/>
                <p:cNvSpPr>
                  <a:spLocks noChangeArrowheads="1"/>
                </p:cNvSpPr>
                <p:nvPr/>
              </p:nvSpPr>
              <p:spPr bwMode="auto">
                <a:xfrm>
                  <a:off x="2568" y="1429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306" name="Rectangle 136"/>
              <p:cNvSpPr>
                <a:spLocks noChangeArrowheads="1"/>
              </p:cNvSpPr>
              <p:nvPr/>
            </p:nvSpPr>
            <p:spPr bwMode="auto">
              <a:xfrm>
                <a:off x="1632" y="1409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8307" name="Rectangle 185"/>
              <p:cNvSpPr>
                <a:spLocks noChangeArrowheads="1"/>
              </p:cNvSpPr>
              <p:nvPr/>
            </p:nvSpPr>
            <p:spPr bwMode="auto">
              <a:xfrm>
                <a:off x="536" y="1409"/>
                <a:ext cx="4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Lithium</a:t>
                </a:r>
                <a:endParaRPr lang="en-US"/>
              </a:p>
            </p:txBody>
          </p:sp>
        </p:grpSp>
        <p:grpSp>
          <p:nvGrpSpPr>
            <p:cNvPr id="8222" name="Group 252"/>
            <p:cNvGrpSpPr>
              <a:grpSpLocks/>
            </p:cNvGrpSpPr>
            <p:nvPr/>
          </p:nvGrpSpPr>
          <p:grpSpPr bwMode="auto">
            <a:xfrm>
              <a:off x="536" y="1568"/>
              <a:ext cx="2016" cy="173"/>
              <a:chOff x="536" y="1572"/>
              <a:chExt cx="2016" cy="173"/>
            </a:xfrm>
          </p:grpSpPr>
          <p:grpSp>
            <p:nvGrpSpPr>
              <p:cNvPr id="8298" name="Group 241"/>
              <p:cNvGrpSpPr>
                <a:grpSpLocks/>
              </p:cNvGrpSpPr>
              <p:nvPr/>
            </p:nvGrpSpPr>
            <p:grpSpPr bwMode="auto">
              <a:xfrm>
                <a:off x="2120" y="1582"/>
                <a:ext cx="432" cy="163"/>
                <a:chOff x="2120" y="1586"/>
                <a:chExt cx="432" cy="163"/>
              </a:xfrm>
            </p:grpSpPr>
            <p:sp>
              <p:nvSpPr>
                <p:cNvPr id="8301" name="Rectangle 33"/>
                <p:cNvSpPr>
                  <a:spLocks noChangeArrowheads="1"/>
                </p:cNvSpPr>
                <p:nvPr/>
              </p:nvSpPr>
              <p:spPr bwMode="auto">
                <a:xfrm>
                  <a:off x="2120" y="1586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2" name="Rectangle 34"/>
                <p:cNvSpPr>
                  <a:spLocks noChangeArrowheads="1"/>
                </p:cNvSpPr>
                <p:nvPr/>
              </p:nvSpPr>
              <p:spPr bwMode="auto">
                <a:xfrm>
                  <a:off x="2280" y="1586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303" name="Rectangle 35"/>
                <p:cNvSpPr>
                  <a:spLocks noChangeArrowheads="1"/>
                </p:cNvSpPr>
                <p:nvPr/>
              </p:nvSpPr>
              <p:spPr bwMode="auto">
                <a:xfrm>
                  <a:off x="2344" y="1586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304" name="Rectangle 36"/>
                <p:cNvSpPr>
                  <a:spLocks noChangeArrowheads="1"/>
                </p:cNvSpPr>
                <p:nvPr/>
              </p:nvSpPr>
              <p:spPr bwMode="auto">
                <a:xfrm>
                  <a:off x="2494" y="1586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299" name="Rectangle 139"/>
              <p:cNvSpPr>
                <a:spLocks noChangeArrowheads="1"/>
              </p:cNvSpPr>
              <p:nvPr/>
            </p:nvSpPr>
            <p:spPr bwMode="auto">
              <a:xfrm>
                <a:off x="1632" y="1572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8300" name="Rectangle 189"/>
              <p:cNvSpPr>
                <a:spLocks noChangeArrowheads="1"/>
              </p:cNvSpPr>
              <p:nvPr/>
            </p:nvSpPr>
            <p:spPr bwMode="auto">
              <a:xfrm>
                <a:off x="536" y="1572"/>
                <a:ext cx="5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Beryllium</a:t>
                </a:r>
                <a:endParaRPr lang="en-US"/>
              </a:p>
            </p:txBody>
          </p:sp>
        </p:grpSp>
        <p:grpSp>
          <p:nvGrpSpPr>
            <p:cNvPr id="8223" name="Group 253"/>
            <p:cNvGrpSpPr>
              <a:grpSpLocks/>
            </p:cNvGrpSpPr>
            <p:nvPr/>
          </p:nvGrpSpPr>
          <p:grpSpPr bwMode="auto">
            <a:xfrm>
              <a:off x="536" y="1736"/>
              <a:ext cx="2266" cy="173"/>
              <a:chOff x="536" y="1736"/>
              <a:chExt cx="2266" cy="173"/>
            </a:xfrm>
          </p:grpSpPr>
          <p:grpSp>
            <p:nvGrpSpPr>
              <p:cNvPr id="8289" name="Group 242"/>
              <p:cNvGrpSpPr>
                <a:grpSpLocks/>
              </p:cNvGrpSpPr>
              <p:nvPr/>
            </p:nvGrpSpPr>
            <p:grpSpPr bwMode="auto">
              <a:xfrm>
                <a:off x="2120" y="1746"/>
                <a:ext cx="682" cy="163"/>
                <a:chOff x="2120" y="1743"/>
                <a:chExt cx="682" cy="163"/>
              </a:xfrm>
            </p:grpSpPr>
            <p:sp>
              <p:nvSpPr>
                <p:cNvPr id="8292" name="Rectangle 38"/>
                <p:cNvSpPr>
                  <a:spLocks noChangeArrowheads="1"/>
                </p:cNvSpPr>
                <p:nvPr/>
              </p:nvSpPr>
              <p:spPr bwMode="auto">
                <a:xfrm>
                  <a:off x="2120" y="174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93" name="Rectangle 39"/>
                <p:cNvSpPr>
                  <a:spLocks noChangeArrowheads="1"/>
                </p:cNvSpPr>
                <p:nvPr/>
              </p:nvSpPr>
              <p:spPr bwMode="auto">
                <a:xfrm>
                  <a:off x="2280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94" name="Rectangle 40"/>
                <p:cNvSpPr>
                  <a:spLocks noChangeArrowheads="1"/>
                </p:cNvSpPr>
                <p:nvPr/>
              </p:nvSpPr>
              <p:spPr bwMode="auto">
                <a:xfrm>
                  <a:off x="2344" y="174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95" name="Rectangle 41"/>
                <p:cNvSpPr>
                  <a:spLocks noChangeArrowheads="1"/>
                </p:cNvSpPr>
                <p:nvPr/>
              </p:nvSpPr>
              <p:spPr bwMode="auto">
                <a:xfrm>
                  <a:off x="2504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96" name="Rectangle 42"/>
                <p:cNvSpPr>
                  <a:spLocks noChangeArrowheads="1"/>
                </p:cNvSpPr>
                <p:nvPr/>
              </p:nvSpPr>
              <p:spPr bwMode="auto">
                <a:xfrm>
                  <a:off x="2568" y="1743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97" name="Rectangle 43"/>
                <p:cNvSpPr>
                  <a:spLocks noChangeArrowheads="1"/>
                </p:cNvSpPr>
                <p:nvPr/>
              </p:nvSpPr>
              <p:spPr bwMode="auto">
                <a:xfrm>
                  <a:off x="2744" y="174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90" name="Rectangle 142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5</a:t>
                </a:r>
                <a:endParaRPr lang="en-US"/>
              </a:p>
            </p:txBody>
          </p:sp>
          <p:sp>
            <p:nvSpPr>
              <p:cNvPr id="8291" name="Rectangle 193"/>
              <p:cNvSpPr>
                <a:spLocks noChangeArrowheads="1"/>
              </p:cNvSpPr>
              <p:nvPr/>
            </p:nvSpPr>
            <p:spPr bwMode="auto">
              <a:xfrm>
                <a:off x="536" y="1736"/>
                <a:ext cx="3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Boron</a:t>
                </a:r>
                <a:endParaRPr lang="en-US"/>
              </a:p>
            </p:txBody>
          </p:sp>
        </p:grpSp>
        <p:grpSp>
          <p:nvGrpSpPr>
            <p:cNvPr id="8224" name="Group 254"/>
            <p:cNvGrpSpPr>
              <a:grpSpLocks/>
            </p:cNvGrpSpPr>
            <p:nvPr/>
          </p:nvGrpSpPr>
          <p:grpSpPr bwMode="auto">
            <a:xfrm>
              <a:off x="536" y="1903"/>
              <a:ext cx="2266" cy="173"/>
              <a:chOff x="536" y="1903"/>
              <a:chExt cx="2266" cy="173"/>
            </a:xfrm>
          </p:grpSpPr>
          <p:grpSp>
            <p:nvGrpSpPr>
              <p:cNvPr id="8280" name="Group 243"/>
              <p:cNvGrpSpPr>
                <a:grpSpLocks/>
              </p:cNvGrpSpPr>
              <p:nvPr/>
            </p:nvGrpSpPr>
            <p:grpSpPr bwMode="auto">
              <a:xfrm>
                <a:off x="2120" y="1913"/>
                <a:ext cx="682" cy="163"/>
                <a:chOff x="2120" y="1901"/>
                <a:chExt cx="682" cy="163"/>
              </a:xfrm>
            </p:grpSpPr>
            <p:sp>
              <p:nvSpPr>
                <p:cNvPr id="8283" name="Rectangle 45"/>
                <p:cNvSpPr>
                  <a:spLocks noChangeArrowheads="1"/>
                </p:cNvSpPr>
                <p:nvPr/>
              </p:nvSpPr>
              <p:spPr bwMode="auto">
                <a:xfrm>
                  <a:off x="2120" y="1901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84" name="Rectangle 46"/>
                <p:cNvSpPr>
                  <a:spLocks noChangeArrowheads="1"/>
                </p:cNvSpPr>
                <p:nvPr/>
              </p:nvSpPr>
              <p:spPr bwMode="auto">
                <a:xfrm>
                  <a:off x="2280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85" name="Rectangle 47"/>
                <p:cNvSpPr>
                  <a:spLocks noChangeArrowheads="1"/>
                </p:cNvSpPr>
                <p:nvPr/>
              </p:nvSpPr>
              <p:spPr bwMode="auto">
                <a:xfrm>
                  <a:off x="2344" y="1901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86" name="Rectangle 48"/>
                <p:cNvSpPr>
                  <a:spLocks noChangeArrowheads="1"/>
                </p:cNvSpPr>
                <p:nvPr/>
              </p:nvSpPr>
              <p:spPr bwMode="auto">
                <a:xfrm>
                  <a:off x="2504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87" name="Rectangle 49"/>
                <p:cNvSpPr>
                  <a:spLocks noChangeArrowheads="1"/>
                </p:cNvSpPr>
                <p:nvPr/>
              </p:nvSpPr>
              <p:spPr bwMode="auto">
                <a:xfrm>
                  <a:off x="2568" y="1901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8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44" y="1901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</p:grpSp>
          <p:sp>
            <p:nvSpPr>
              <p:cNvPr id="8281" name="Rectangle 145"/>
              <p:cNvSpPr>
                <a:spLocks noChangeArrowheads="1"/>
              </p:cNvSpPr>
              <p:nvPr/>
            </p:nvSpPr>
            <p:spPr bwMode="auto">
              <a:xfrm>
                <a:off x="1632" y="1903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8282" name="Rectangle 197"/>
              <p:cNvSpPr>
                <a:spLocks noChangeArrowheads="1"/>
              </p:cNvSpPr>
              <p:nvPr/>
            </p:nvSpPr>
            <p:spPr bwMode="auto">
              <a:xfrm>
                <a:off x="536" y="1903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Carbon</a:t>
                </a:r>
                <a:endParaRPr lang="en-US"/>
              </a:p>
            </p:txBody>
          </p:sp>
        </p:grpSp>
        <p:sp>
          <p:nvSpPr>
            <p:cNvPr id="8225" name="Rectangle 201"/>
            <p:cNvSpPr>
              <a:spLocks noChangeArrowheads="1"/>
            </p:cNvSpPr>
            <p:nvPr/>
          </p:nvSpPr>
          <p:spPr bwMode="auto">
            <a:xfrm>
              <a:off x="536" y="2018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grpSp>
          <p:nvGrpSpPr>
            <p:cNvPr id="8226" name="Group 255"/>
            <p:cNvGrpSpPr>
              <a:grpSpLocks/>
            </p:cNvGrpSpPr>
            <p:nvPr/>
          </p:nvGrpSpPr>
          <p:grpSpPr bwMode="auto">
            <a:xfrm>
              <a:off x="536" y="2234"/>
              <a:ext cx="3221" cy="173"/>
              <a:chOff x="536" y="2234"/>
              <a:chExt cx="3221" cy="173"/>
            </a:xfrm>
          </p:grpSpPr>
          <p:grpSp>
            <p:nvGrpSpPr>
              <p:cNvPr id="8270" name="Group 244"/>
              <p:cNvGrpSpPr>
                <a:grpSpLocks/>
              </p:cNvGrpSpPr>
              <p:nvPr/>
            </p:nvGrpSpPr>
            <p:grpSpPr bwMode="auto">
              <a:xfrm>
                <a:off x="2120" y="2244"/>
                <a:ext cx="1637" cy="163"/>
                <a:chOff x="2120" y="2253"/>
                <a:chExt cx="1637" cy="163"/>
              </a:xfrm>
            </p:grpSpPr>
            <p:sp>
              <p:nvSpPr>
                <p:cNvPr id="8273" name="Rectangle 53"/>
                <p:cNvSpPr>
                  <a:spLocks noChangeArrowheads="1"/>
                </p:cNvSpPr>
                <p:nvPr/>
              </p:nvSpPr>
              <p:spPr bwMode="auto">
                <a:xfrm>
                  <a:off x="2120" y="225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74" name="Rectangle 54"/>
                <p:cNvSpPr>
                  <a:spLocks noChangeArrowheads="1"/>
                </p:cNvSpPr>
                <p:nvPr/>
              </p:nvSpPr>
              <p:spPr bwMode="auto">
                <a:xfrm>
                  <a:off x="2280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75" name="Rectangle 55"/>
                <p:cNvSpPr>
                  <a:spLocks noChangeArrowheads="1"/>
                </p:cNvSpPr>
                <p:nvPr/>
              </p:nvSpPr>
              <p:spPr bwMode="auto">
                <a:xfrm>
                  <a:off x="2344" y="2253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76" name="Rectangle 56"/>
                <p:cNvSpPr>
                  <a:spLocks noChangeArrowheads="1"/>
                </p:cNvSpPr>
                <p:nvPr/>
              </p:nvSpPr>
              <p:spPr bwMode="auto">
                <a:xfrm>
                  <a:off x="2504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77" name="Rectangle 57"/>
                <p:cNvSpPr>
                  <a:spLocks noChangeArrowheads="1"/>
                </p:cNvSpPr>
                <p:nvPr/>
              </p:nvSpPr>
              <p:spPr bwMode="auto">
                <a:xfrm>
                  <a:off x="2568" y="2253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78" name="Rectangle 58"/>
                <p:cNvSpPr>
                  <a:spLocks noChangeArrowheads="1"/>
                </p:cNvSpPr>
                <p:nvPr/>
              </p:nvSpPr>
              <p:spPr bwMode="auto">
                <a:xfrm>
                  <a:off x="2744" y="2253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79" name="Rectangle 61"/>
                <p:cNvSpPr>
                  <a:spLocks noChangeArrowheads="1"/>
                </p:cNvSpPr>
                <p:nvPr/>
              </p:nvSpPr>
              <p:spPr bwMode="auto">
                <a:xfrm>
                  <a:off x="3304" y="2253"/>
                  <a:ext cx="453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(stable)</a:t>
                  </a:r>
                  <a:endParaRPr lang="en-US"/>
                </a:p>
              </p:txBody>
            </p:sp>
          </p:grpSp>
          <p:sp>
            <p:nvSpPr>
              <p:cNvPr id="8271" name="Rectangle 150"/>
              <p:cNvSpPr>
                <a:spLocks noChangeArrowheads="1"/>
              </p:cNvSpPr>
              <p:nvPr/>
            </p:nvSpPr>
            <p:spPr bwMode="auto">
              <a:xfrm>
                <a:off x="1592" y="2234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8272" name="Rectangle 205"/>
              <p:cNvSpPr>
                <a:spLocks noChangeArrowheads="1"/>
              </p:cNvSpPr>
              <p:nvPr/>
            </p:nvSpPr>
            <p:spPr bwMode="auto">
              <a:xfrm>
                <a:off x="536" y="2234"/>
                <a:ext cx="3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Neon</a:t>
                </a:r>
                <a:endParaRPr lang="en-US"/>
              </a:p>
            </p:txBody>
          </p:sp>
        </p:grpSp>
        <p:grpSp>
          <p:nvGrpSpPr>
            <p:cNvPr id="8227" name="Group 257"/>
            <p:cNvGrpSpPr>
              <a:grpSpLocks/>
            </p:cNvGrpSpPr>
            <p:nvPr/>
          </p:nvGrpSpPr>
          <p:grpSpPr bwMode="auto">
            <a:xfrm>
              <a:off x="536" y="2404"/>
              <a:ext cx="2490" cy="173"/>
              <a:chOff x="536" y="2408"/>
              <a:chExt cx="2490" cy="173"/>
            </a:xfrm>
          </p:grpSpPr>
          <p:grpSp>
            <p:nvGrpSpPr>
              <p:cNvPr id="8259" name="Group 256"/>
              <p:cNvGrpSpPr>
                <a:grpSpLocks/>
              </p:cNvGrpSpPr>
              <p:nvPr/>
            </p:nvGrpSpPr>
            <p:grpSpPr bwMode="auto">
              <a:xfrm>
                <a:off x="2120" y="2410"/>
                <a:ext cx="906" cy="163"/>
                <a:chOff x="2120" y="2410"/>
                <a:chExt cx="906" cy="163"/>
              </a:xfrm>
            </p:grpSpPr>
            <p:sp>
              <p:nvSpPr>
                <p:cNvPr id="8262" name="Rectangle 63"/>
                <p:cNvSpPr>
                  <a:spLocks noChangeArrowheads="1"/>
                </p:cNvSpPr>
                <p:nvPr/>
              </p:nvSpPr>
              <p:spPr bwMode="auto">
                <a:xfrm>
                  <a:off x="2120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3" name="Rectangle 64"/>
                <p:cNvSpPr>
                  <a:spLocks noChangeArrowheads="1"/>
                </p:cNvSpPr>
                <p:nvPr/>
              </p:nvSpPr>
              <p:spPr bwMode="auto">
                <a:xfrm>
                  <a:off x="2280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64" name="Rectangle 65"/>
                <p:cNvSpPr>
                  <a:spLocks noChangeArrowheads="1"/>
                </p:cNvSpPr>
                <p:nvPr/>
              </p:nvSpPr>
              <p:spPr bwMode="auto">
                <a:xfrm>
                  <a:off x="2344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5" name="Rectangle 66"/>
                <p:cNvSpPr>
                  <a:spLocks noChangeArrowheads="1"/>
                </p:cNvSpPr>
                <p:nvPr/>
              </p:nvSpPr>
              <p:spPr bwMode="auto">
                <a:xfrm>
                  <a:off x="2504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66" name="Rectangle 67"/>
                <p:cNvSpPr>
                  <a:spLocks noChangeArrowheads="1"/>
                </p:cNvSpPr>
                <p:nvPr/>
              </p:nvSpPr>
              <p:spPr bwMode="auto">
                <a:xfrm>
                  <a:off x="2568" y="2410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67" name="Rectangle 68"/>
                <p:cNvSpPr>
                  <a:spLocks noChangeArrowheads="1"/>
                </p:cNvSpPr>
                <p:nvPr/>
              </p:nvSpPr>
              <p:spPr bwMode="auto">
                <a:xfrm>
                  <a:off x="2744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68" name="Rectangle 69"/>
                <p:cNvSpPr>
                  <a:spLocks noChangeArrowheads="1"/>
                </p:cNvSpPr>
                <p:nvPr/>
              </p:nvSpPr>
              <p:spPr bwMode="auto">
                <a:xfrm>
                  <a:off x="2808" y="2410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69" name="Rectangle 70"/>
                <p:cNvSpPr>
                  <a:spLocks noChangeArrowheads="1"/>
                </p:cNvSpPr>
                <p:nvPr/>
              </p:nvSpPr>
              <p:spPr bwMode="auto">
                <a:xfrm>
                  <a:off x="2968" y="2410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60" name="Rectangle 153"/>
              <p:cNvSpPr>
                <a:spLocks noChangeArrowheads="1"/>
              </p:cNvSpPr>
              <p:nvPr/>
            </p:nvSpPr>
            <p:spPr bwMode="auto">
              <a:xfrm>
                <a:off x="1592" y="2408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11</a:t>
                </a:r>
                <a:endParaRPr lang="en-US"/>
              </a:p>
            </p:txBody>
          </p:sp>
          <p:sp>
            <p:nvSpPr>
              <p:cNvPr id="8261" name="Rectangle 209"/>
              <p:cNvSpPr>
                <a:spLocks noChangeArrowheads="1"/>
              </p:cNvSpPr>
              <p:nvPr/>
            </p:nvSpPr>
            <p:spPr bwMode="auto">
              <a:xfrm>
                <a:off x="536" y="2408"/>
                <a:ext cx="4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Sodium</a:t>
                </a:r>
                <a:endParaRPr lang="en-US"/>
              </a:p>
            </p:txBody>
          </p:sp>
        </p:grpSp>
        <p:grpSp>
          <p:nvGrpSpPr>
            <p:cNvPr id="8228" name="Group 258"/>
            <p:cNvGrpSpPr>
              <a:grpSpLocks/>
            </p:cNvGrpSpPr>
            <p:nvPr/>
          </p:nvGrpSpPr>
          <p:grpSpPr bwMode="auto">
            <a:xfrm>
              <a:off x="536" y="2574"/>
              <a:ext cx="2534" cy="173"/>
              <a:chOff x="536" y="2576"/>
              <a:chExt cx="2534" cy="173"/>
            </a:xfrm>
          </p:grpSpPr>
          <p:grpSp>
            <p:nvGrpSpPr>
              <p:cNvPr id="8247" name="Group 245"/>
              <p:cNvGrpSpPr>
                <a:grpSpLocks/>
              </p:cNvGrpSpPr>
              <p:nvPr/>
            </p:nvGrpSpPr>
            <p:grpSpPr bwMode="auto">
              <a:xfrm>
                <a:off x="2120" y="2586"/>
                <a:ext cx="950" cy="163"/>
                <a:chOff x="2120" y="2567"/>
                <a:chExt cx="950" cy="163"/>
              </a:xfrm>
            </p:grpSpPr>
            <p:sp>
              <p:nvSpPr>
                <p:cNvPr id="8250" name="Rectangle 72"/>
                <p:cNvSpPr>
                  <a:spLocks noChangeArrowheads="1"/>
                </p:cNvSpPr>
                <p:nvPr/>
              </p:nvSpPr>
              <p:spPr bwMode="auto">
                <a:xfrm>
                  <a:off x="2120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1" name="Rectangle 73"/>
                <p:cNvSpPr>
                  <a:spLocks noChangeArrowheads="1"/>
                </p:cNvSpPr>
                <p:nvPr/>
              </p:nvSpPr>
              <p:spPr bwMode="auto">
                <a:xfrm>
                  <a:off x="2280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2" name="Rectangle 74"/>
                <p:cNvSpPr>
                  <a:spLocks noChangeArrowheads="1"/>
                </p:cNvSpPr>
                <p:nvPr/>
              </p:nvSpPr>
              <p:spPr bwMode="auto">
                <a:xfrm>
                  <a:off x="2344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3" name="Rectangle 75"/>
                <p:cNvSpPr>
                  <a:spLocks noChangeArrowheads="1"/>
                </p:cNvSpPr>
                <p:nvPr/>
              </p:nvSpPr>
              <p:spPr bwMode="auto">
                <a:xfrm>
                  <a:off x="2504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4" name="Rectangle 76"/>
                <p:cNvSpPr>
                  <a:spLocks noChangeArrowheads="1"/>
                </p:cNvSpPr>
                <p:nvPr/>
              </p:nvSpPr>
              <p:spPr bwMode="auto">
                <a:xfrm>
                  <a:off x="2568" y="2567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55" name="Rectangle 77"/>
                <p:cNvSpPr>
                  <a:spLocks noChangeArrowheads="1"/>
                </p:cNvSpPr>
                <p:nvPr/>
              </p:nvSpPr>
              <p:spPr bwMode="auto">
                <a:xfrm>
                  <a:off x="2744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56" name="Rectangle 78"/>
                <p:cNvSpPr>
                  <a:spLocks noChangeArrowheads="1"/>
                </p:cNvSpPr>
                <p:nvPr/>
              </p:nvSpPr>
              <p:spPr bwMode="auto">
                <a:xfrm>
                  <a:off x="2808" y="2567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57" name="Rectangle 79"/>
                <p:cNvSpPr>
                  <a:spLocks noChangeArrowheads="1"/>
                </p:cNvSpPr>
                <p:nvPr/>
              </p:nvSpPr>
              <p:spPr bwMode="auto">
                <a:xfrm>
                  <a:off x="2968" y="2567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58" name="Rectangle 80"/>
                <p:cNvSpPr>
                  <a:spLocks noChangeArrowheads="1"/>
                </p:cNvSpPr>
                <p:nvPr/>
              </p:nvSpPr>
              <p:spPr bwMode="auto">
                <a:xfrm>
                  <a:off x="3032" y="2567"/>
                  <a:ext cx="38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8248" name="Rectangle 156"/>
              <p:cNvSpPr>
                <a:spLocks noChangeArrowheads="1"/>
              </p:cNvSpPr>
              <p:nvPr/>
            </p:nvSpPr>
            <p:spPr bwMode="auto">
              <a:xfrm>
                <a:off x="1592" y="2576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12</a:t>
                </a:r>
                <a:endParaRPr lang="en-US"/>
              </a:p>
            </p:txBody>
          </p:sp>
          <p:sp>
            <p:nvSpPr>
              <p:cNvPr id="8249" name="Rectangle 213"/>
              <p:cNvSpPr>
                <a:spLocks noChangeArrowheads="1"/>
              </p:cNvSpPr>
              <p:nvPr/>
            </p:nvSpPr>
            <p:spPr bwMode="auto">
              <a:xfrm>
                <a:off x="536" y="2576"/>
                <a:ext cx="7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Magnesium</a:t>
                </a:r>
                <a:endParaRPr lang="en-US"/>
              </a:p>
            </p:txBody>
          </p:sp>
        </p:grpSp>
        <p:grpSp>
          <p:nvGrpSpPr>
            <p:cNvPr id="8229" name="Group 259"/>
            <p:cNvGrpSpPr>
              <a:grpSpLocks/>
            </p:cNvGrpSpPr>
            <p:nvPr/>
          </p:nvGrpSpPr>
          <p:grpSpPr bwMode="auto">
            <a:xfrm>
              <a:off x="536" y="2744"/>
              <a:ext cx="2730" cy="173"/>
              <a:chOff x="536" y="2744"/>
              <a:chExt cx="2730" cy="173"/>
            </a:xfrm>
          </p:grpSpPr>
          <p:grpSp>
            <p:nvGrpSpPr>
              <p:cNvPr id="8234" name="Group 246"/>
              <p:cNvGrpSpPr>
                <a:grpSpLocks/>
              </p:cNvGrpSpPr>
              <p:nvPr/>
            </p:nvGrpSpPr>
            <p:grpSpPr bwMode="auto">
              <a:xfrm>
                <a:off x="2120" y="2754"/>
                <a:ext cx="1146" cy="163"/>
                <a:chOff x="2120" y="2724"/>
                <a:chExt cx="1146" cy="163"/>
              </a:xfrm>
            </p:grpSpPr>
            <p:sp>
              <p:nvSpPr>
                <p:cNvPr id="8237" name="Rectangle 81"/>
                <p:cNvSpPr>
                  <a:spLocks noChangeArrowheads="1"/>
                </p:cNvSpPr>
                <p:nvPr/>
              </p:nvSpPr>
              <p:spPr bwMode="auto">
                <a:xfrm>
                  <a:off x="2120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1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38" name="Rectangle 82"/>
                <p:cNvSpPr>
                  <a:spLocks noChangeArrowheads="1"/>
                </p:cNvSpPr>
                <p:nvPr/>
              </p:nvSpPr>
              <p:spPr bwMode="auto">
                <a:xfrm>
                  <a:off x="2280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39" name="Rectangle 83"/>
                <p:cNvSpPr>
                  <a:spLocks noChangeArrowheads="1"/>
                </p:cNvSpPr>
                <p:nvPr/>
              </p:nvSpPr>
              <p:spPr bwMode="auto">
                <a:xfrm>
                  <a:off x="2344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40" name="Rectangle 84"/>
                <p:cNvSpPr>
                  <a:spLocks noChangeArrowheads="1"/>
                </p:cNvSpPr>
                <p:nvPr/>
              </p:nvSpPr>
              <p:spPr bwMode="auto">
                <a:xfrm>
                  <a:off x="2504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41" name="Rectangle 85"/>
                <p:cNvSpPr>
                  <a:spLocks noChangeArrowheads="1"/>
                </p:cNvSpPr>
                <p:nvPr/>
              </p:nvSpPr>
              <p:spPr bwMode="auto">
                <a:xfrm>
                  <a:off x="2568" y="2724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0000"/>
                      </a:solidFill>
                    </a:rPr>
                    <a:t>2</a:t>
                  </a:r>
                  <a:r>
                    <a:rPr lang="en-US" sz="1700" i="1">
                      <a:solidFill>
                        <a:srgbClr val="000000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42" name="Rectangle 86"/>
                <p:cNvSpPr>
                  <a:spLocks noChangeArrowheads="1"/>
                </p:cNvSpPr>
                <p:nvPr/>
              </p:nvSpPr>
              <p:spPr bwMode="auto">
                <a:xfrm>
                  <a:off x="2744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0000"/>
                      </a:solidFill>
                    </a:rPr>
                    <a:t>6</a:t>
                  </a:r>
                  <a:endParaRPr lang="en-US"/>
                </a:p>
              </p:txBody>
            </p:sp>
            <p:sp>
              <p:nvSpPr>
                <p:cNvPr id="8243" name="Rectangle 87"/>
                <p:cNvSpPr>
                  <a:spLocks noChangeArrowheads="1"/>
                </p:cNvSpPr>
                <p:nvPr/>
              </p:nvSpPr>
              <p:spPr bwMode="auto">
                <a:xfrm>
                  <a:off x="2808" y="2724"/>
                  <a:ext cx="144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s</a:t>
                  </a:r>
                  <a:endParaRPr lang="en-US" i="1"/>
                </a:p>
              </p:txBody>
            </p:sp>
            <p:sp>
              <p:nvSpPr>
                <p:cNvPr id="8244" name="Rectangle 88"/>
                <p:cNvSpPr>
                  <a:spLocks noChangeArrowheads="1"/>
                </p:cNvSpPr>
                <p:nvPr/>
              </p:nvSpPr>
              <p:spPr bwMode="auto">
                <a:xfrm>
                  <a:off x="2968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8245" name="Rectangle 89"/>
                <p:cNvSpPr>
                  <a:spLocks noChangeArrowheads="1"/>
                </p:cNvSpPr>
                <p:nvPr/>
              </p:nvSpPr>
              <p:spPr bwMode="auto">
                <a:xfrm>
                  <a:off x="3032" y="2724"/>
                  <a:ext cx="15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700">
                      <a:solidFill>
                        <a:srgbClr val="009999"/>
                      </a:solidFill>
                    </a:rPr>
                    <a:t>3</a:t>
                  </a:r>
                  <a:r>
                    <a:rPr lang="en-US" sz="1700" i="1">
                      <a:solidFill>
                        <a:srgbClr val="009999"/>
                      </a:solidFill>
                    </a:rPr>
                    <a:t>p</a:t>
                  </a:r>
                  <a:endParaRPr lang="en-US" i="1"/>
                </a:p>
              </p:txBody>
            </p:sp>
            <p:sp>
              <p:nvSpPr>
                <p:cNvPr id="8246" name="Rectangle 90"/>
                <p:cNvSpPr>
                  <a:spLocks noChangeArrowheads="1"/>
                </p:cNvSpPr>
                <p:nvPr/>
              </p:nvSpPr>
              <p:spPr bwMode="auto">
                <a:xfrm>
                  <a:off x="3208" y="2724"/>
                  <a:ext cx="58" cy="1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300">
                      <a:solidFill>
                        <a:srgbClr val="009999"/>
                      </a:solidFill>
                    </a:rPr>
                    <a:t>1</a:t>
                  </a:r>
                  <a:endParaRPr lang="en-US"/>
                </a:p>
              </p:txBody>
            </p:sp>
          </p:grpSp>
          <p:sp>
            <p:nvSpPr>
              <p:cNvPr id="8235" name="Rectangle 159"/>
              <p:cNvSpPr>
                <a:spLocks noChangeArrowheads="1"/>
              </p:cNvSpPr>
              <p:nvPr/>
            </p:nvSpPr>
            <p:spPr bwMode="auto">
              <a:xfrm>
                <a:off x="1592" y="2744"/>
                <a:ext cx="1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13</a:t>
                </a:r>
                <a:endParaRPr lang="en-US"/>
              </a:p>
            </p:txBody>
          </p:sp>
          <p:sp>
            <p:nvSpPr>
              <p:cNvPr id="8236" name="Rectangle 217"/>
              <p:cNvSpPr>
                <a:spLocks noChangeArrowheads="1"/>
              </p:cNvSpPr>
              <p:nvPr/>
            </p:nvSpPr>
            <p:spPr bwMode="auto">
              <a:xfrm>
                <a:off x="536" y="2744"/>
                <a:ext cx="6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Aluminum</a:t>
                </a:r>
                <a:endParaRPr lang="en-US"/>
              </a:p>
            </p:txBody>
          </p:sp>
        </p:grpSp>
        <p:sp>
          <p:nvSpPr>
            <p:cNvPr id="8230" name="Rectangle 221"/>
            <p:cNvSpPr>
              <a:spLocks noChangeArrowheads="1"/>
            </p:cNvSpPr>
            <p:nvPr/>
          </p:nvSpPr>
          <p:spPr bwMode="auto">
            <a:xfrm>
              <a:off x="536" y="2858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31" name="Rectangle 225"/>
            <p:cNvSpPr>
              <a:spLocks noChangeArrowheads="1"/>
            </p:cNvSpPr>
            <p:nvPr/>
          </p:nvSpPr>
          <p:spPr bwMode="auto">
            <a:xfrm>
              <a:off x="536" y="3080"/>
              <a:ext cx="3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Argon</a:t>
              </a:r>
              <a:endParaRPr lang="en-US"/>
            </a:p>
          </p:txBody>
        </p:sp>
        <p:sp>
          <p:nvSpPr>
            <p:cNvPr id="8232" name="Rectangle 229"/>
            <p:cNvSpPr>
              <a:spLocks noChangeArrowheads="1"/>
            </p:cNvSpPr>
            <p:nvPr/>
          </p:nvSpPr>
          <p:spPr bwMode="auto">
            <a:xfrm>
              <a:off x="536" y="3230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...</a:t>
              </a:r>
              <a:endParaRPr lang="en-US"/>
            </a:p>
          </p:txBody>
        </p:sp>
        <p:sp>
          <p:nvSpPr>
            <p:cNvPr id="8233" name="Rectangle 233"/>
            <p:cNvSpPr>
              <a:spLocks noChangeArrowheads="1"/>
            </p:cNvSpPr>
            <p:nvPr/>
          </p:nvSpPr>
          <p:spPr bwMode="auto">
            <a:xfrm>
              <a:off x="536" y="3418"/>
              <a:ext cx="4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Krypton</a:t>
              </a:r>
              <a:endParaRPr lang="en-US"/>
            </a:p>
          </p:txBody>
        </p:sp>
      </p:grp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6553200" y="2819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Table 2.2,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4144960"/>
  <p:tag name="DISPLAYDEVICENUMBER" val="True"/>
  <p:tag name="RESETCHARTS" val="True"/>
  <p:tag name="ZEROBASED" val="False"/>
  <p:tag name="POWERPOINTVERSION" val="12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Chapter_03_avi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3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3_a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3_av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Chapt_03_7th_Ed v2</Template>
  <TotalTime>4808</TotalTime>
  <Words>1096</Words>
  <Application>Microsoft Office PowerPoint</Application>
  <PresentationFormat>On-screen Show (4:3)</PresentationFormat>
  <Paragraphs>369</Paragraphs>
  <Slides>18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Chapter_03_avi</vt:lpstr>
      <vt:lpstr>Equation</vt:lpstr>
      <vt:lpstr>Chapter 2: Atomic Structure &amp; Interatomic Bonding</vt:lpstr>
      <vt:lpstr>PowerPoint Presentation</vt:lpstr>
      <vt:lpstr>Atomic Structure (Freshman Chem.)</vt:lpstr>
      <vt:lpstr>Isotopes</vt:lpstr>
      <vt:lpstr>Electric Charge</vt:lpstr>
      <vt:lpstr>Atomic Structure</vt:lpstr>
      <vt:lpstr>Electronic Structure</vt:lpstr>
      <vt:lpstr>Electron Energy States</vt:lpstr>
      <vt:lpstr>SURVEY OF ELEMENTS</vt:lpstr>
      <vt:lpstr>Electron Configurations</vt:lpstr>
      <vt:lpstr>Electronic Configurations</vt:lpstr>
      <vt:lpstr>The Periodic Table</vt:lpstr>
      <vt:lpstr>Electronegativity</vt:lpstr>
      <vt:lpstr>Ionic bond  –  metal    +     nonmetal</vt:lpstr>
      <vt:lpstr>Ionic Bonding</vt:lpstr>
      <vt:lpstr>Bonding Forces and Energies</vt:lpstr>
      <vt:lpstr>Ionic Bonding</vt:lpstr>
      <vt:lpstr>Problem 2.14</vt:lpstr>
    </vt:vector>
  </TitlesOfParts>
  <Company>University of Iowa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Atomic Structure &amp; Interatomic Bonding</dc:title>
  <dc:subject>Callister &amp; Rethwisch 8th Edition</dc:subject>
  <dc:creator>David Rethwisch</dc:creator>
  <dc:description>Copyright 2010</dc:description>
  <cp:lastModifiedBy>Maheswaranathan, Ponn</cp:lastModifiedBy>
  <cp:revision>186</cp:revision>
  <dcterms:created xsi:type="dcterms:W3CDTF">2001-01-25T20:00:33Z</dcterms:created>
  <dcterms:modified xsi:type="dcterms:W3CDTF">2017-08-28T15:03:57Z</dcterms:modified>
</cp:coreProperties>
</file>