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522" r:id="rId2"/>
    <p:sldId id="539" r:id="rId3"/>
    <p:sldId id="472" r:id="rId4"/>
    <p:sldId id="510" r:id="rId5"/>
    <p:sldId id="473" r:id="rId6"/>
    <p:sldId id="512" r:id="rId7"/>
    <p:sldId id="523" r:id="rId8"/>
    <p:sldId id="511" r:id="rId9"/>
    <p:sldId id="514" r:id="rId10"/>
    <p:sldId id="537" r:id="rId11"/>
    <p:sldId id="525" r:id="rId12"/>
    <p:sldId id="476" r:id="rId13"/>
    <p:sldId id="526" r:id="rId14"/>
    <p:sldId id="538" r:id="rId15"/>
    <p:sldId id="527" r:id="rId16"/>
    <p:sldId id="528" r:id="rId17"/>
    <p:sldId id="480" r:id="rId18"/>
    <p:sldId id="529" r:id="rId19"/>
    <p:sldId id="530" r:id="rId20"/>
    <p:sldId id="531" r:id="rId21"/>
    <p:sldId id="533" r:id="rId22"/>
    <p:sldId id="534" r:id="rId23"/>
    <p:sldId id="540" r:id="rId24"/>
    <p:sldId id="535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FDC"/>
    <a:srgbClr val="96BDDC"/>
    <a:srgbClr val="96BDDA"/>
    <a:srgbClr val="94BCD9"/>
    <a:srgbClr val="0033FF"/>
    <a:srgbClr val="008000"/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0BDB-B4C1-4121-ABA4-CD4C9F272A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A3627-2767-43BC-9617-E27EA075DC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D1430-4EA4-4098-BF13-FAA7144CF37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CEB6-5030-4C72-B351-2299E9D3BB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9DFC-1E10-4770-9244-27AABD4CD79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7B0ED-9BE2-434E-A575-0CB86E7499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50EC1-2FB3-4715-A36D-6A344E06A71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6710E-FB13-4670-A8BD-5A0259A92AB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66491-509B-4B59-AA1D-DDD6AF6DAC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E967E-1995-4DA5-8126-8DB8B77AA37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C8A45-1565-41E9-ABBC-6EBB1C3358A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3B651-C611-49C5-97D2-603F5C2F01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18F1-7700-4D71-BB12-A86D3057A52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1561D-9314-4075-9F2B-C87B86198B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0FBE1-8345-45BA-B6F7-B0F538552D6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5EE01-F0B9-4CF5-9C0D-0FCBDE125B0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1A329-BA0F-4ACC-981B-34805393CE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3E140-27D8-435A-B0A8-D15EC56EB60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6D456-39B3-45DB-A0EC-D67B0DFE51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9621-8AAE-428E-950A-AB6120261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CEEC1-5DB2-421C-846D-768B09EBA6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24690-4699-4133-B5E1-E8C44EA274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mit.edu/newsoffice/2008/adhesive-0218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obotics.eecs.berkeley.edu/~ronf/Gecko/index.html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2242E-A731-4A2F-8B2D-C751622F33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00113" y="2011363"/>
            <a:ext cx="4030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4D4D4D"/>
                </a:solidFill>
              </a:rPr>
              <a:t>ISSUES TO ADDRESS...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19213" y="2743200"/>
            <a:ext cx="36814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promotes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19213" y="3495675"/>
            <a:ext cx="4529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types of bonds are there?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319213" y="4283075"/>
            <a:ext cx="6103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properties are inferred from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Chapter 2: Atomic Structure &amp; Interatomic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build="p"/>
      <p:bldP spid="3077" grpId="0" build="p"/>
      <p:bldP spid="307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E1C72-5F86-4D0D-93A5-D350FF4DBE1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Periodic Table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69950" y="914400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Columns:</a:t>
            </a:r>
            <a:r>
              <a:rPr lang="en-US" sz="2200"/>
              <a:t>  Similar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Structure</a:t>
            </a:r>
            <a:endParaRPr lang="en-US"/>
          </a:p>
        </p:txBody>
      </p:sp>
      <p:sp>
        <p:nvSpPr>
          <p:cNvPr id="11269" name="Rectangle 119"/>
          <p:cNvSpPr>
            <a:spLocks noChangeArrowheads="1"/>
          </p:cNvSpPr>
          <p:nvPr/>
        </p:nvSpPr>
        <p:spPr bwMode="auto">
          <a:xfrm>
            <a:off x="7848600" y="3581400"/>
            <a:ext cx="990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2.6,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1270" name="Rectangle 120"/>
          <p:cNvSpPr>
            <a:spLocks noChangeArrowheads="1"/>
          </p:cNvSpPr>
          <p:nvPr/>
        </p:nvSpPr>
        <p:spPr bwMode="auto">
          <a:xfrm>
            <a:off x="1217613" y="5576888"/>
            <a:ext cx="25542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5050"/>
                </a:solidFill>
              </a:rPr>
              <a:t>Electropositive elements:</a:t>
            </a:r>
          </a:p>
          <a:p>
            <a:r>
              <a:rPr lang="en-US" sz="1800">
                <a:solidFill>
                  <a:srgbClr val="FF5050"/>
                </a:solidFill>
              </a:rPr>
              <a:t>Readily give up electrons</a:t>
            </a:r>
          </a:p>
          <a:p>
            <a:r>
              <a:rPr lang="en-US" sz="1800">
                <a:solidFill>
                  <a:srgbClr val="FF5050"/>
                </a:solidFill>
              </a:rPr>
              <a:t>to become + ions.</a:t>
            </a:r>
            <a:endParaRPr lang="en-US" sz="1800">
              <a:solidFill>
                <a:srgbClr val="FF5050"/>
              </a:solidFill>
              <a:latin typeface="Times" pitchFamily="-111" charset="0"/>
            </a:endParaRPr>
          </a:p>
        </p:txBody>
      </p:sp>
      <p:sp>
        <p:nvSpPr>
          <p:cNvPr id="11271" name="Rectangle 121"/>
          <p:cNvSpPr>
            <a:spLocks noChangeArrowheads="1"/>
          </p:cNvSpPr>
          <p:nvPr/>
        </p:nvSpPr>
        <p:spPr bwMode="auto">
          <a:xfrm>
            <a:off x="5180013" y="5576888"/>
            <a:ext cx="2630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3399FF"/>
                </a:solidFill>
              </a:rPr>
              <a:t>Electronegative elements:</a:t>
            </a:r>
          </a:p>
          <a:p>
            <a:r>
              <a:rPr lang="en-US" sz="1800">
                <a:solidFill>
                  <a:srgbClr val="3399FF"/>
                </a:solidFill>
              </a:rPr>
              <a:t>Readily acquire electrons</a:t>
            </a:r>
          </a:p>
          <a:p>
            <a:r>
              <a:rPr lang="en-US" sz="1800">
                <a:solidFill>
                  <a:srgbClr val="3399FF"/>
                </a:solidFill>
              </a:rPr>
              <a:t>to become - ions.</a:t>
            </a:r>
            <a:endParaRPr lang="en-US" sz="1800">
              <a:solidFill>
                <a:srgbClr val="3399FF"/>
              </a:solidFill>
              <a:latin typeface="Times" pitchFamily="-111" charset="0"/>
            </a:endParaRPr>
          </a:p>
        </p:txBody>
      </p:sp>
      <p:grpSp>
        <p:nvGrpSpPr>
          <p:cNvPr id="11272" name="Group 125"/>
          <p:cNvGrpSpPr>
            <a:grpSpLocks/>
          </p:cNvGrpSpPr>
          <p:nvPr/>
        </p:nvGrpSpPr>
        <p:grpSpPr bwMode="auto">
          <a:xfrm>
            <a:off x="1778000" y="5194300"/>
            <a:ext cx="1854200" cy="431800"/>
            <a:chOff x="1120" y="3272"/>
            <a:chExt cx="1168" cy="272"/>
          </a:xfrm>
        </p:grpSpPr>
        <p:sp>
          <p:nvSpPr>
            <p:cNvPr id="11321" name="Freeform 126"/>
            <p:cNvSpPr>
              <a:spLocks/>
            </p:cNvSpPr>
            <p:nvPr/>
          </p:nvSpPr>
          <p:spPr bwMode="auto">
            <a:xfrm>
              <a:off x="1120" y="327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27"/>
            <p:cNvSpPr>
              <a:spLocks noChangeShapeType="1"/>
            </p:cNvSpPr>
            <p:nvPr/>
          </p:nvSpPr>
          <p:spPr bwMode="auto">
            <a:xfrm>
              <a:off x="1272" y="3408"/>
              <a:ext cx="1016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178"/>
          <p:cNvGrpSpPr>
            <a:grpSpLocks/>
          </p:cNvGrpSpPr>
          <p:nvPr/>
        </p:nvGrpSpPr>
        <p:grpSpPr bwMode="auto">
          <a:xfrm>
            <a:off x="1427163" y="1295400"/>
            <a:ext cx="6308725" cy="3984625"/>
            <a:chOff x="899" y="816"/>
            <a:chExt cx="3974" cy="2510"/>
          </a:xfrm>
        </p:grpSpPr>
        <p:pic>
          <p:nvPicPr>
            <p:cNvPr id="11277" name="Picture 171" descr="Fig 2_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" y="1434"/>
              <a:ext cx="3956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 rot="-5400000">
              <a:off x="605" y="114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give up 1</a:t>
              </a:r>
              <a:r>
                <a:rPr lang="en-US" sz="2000" i="1">
                  <a:solidFill>
                    <a:srgbClr val="FF0000"/>
                  </a:solidFill>
                </a:rPr>
                <a:t>e</a:t>
              </a:r>
              <a:r>
                <a:rPr lang="en-US" sz="2000" baseline="30000">
                  <a:solidFill>
                    <a:srgbClr val="FF0000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79" name="Rectangle 12"/>
            <p:cNvSpPr>
              <a:spLocks noChangeArrowheads="1"/>
            </p:cNvSpPr>
            <p:nvPr/>
          </p:nvSpPr>
          <p:spPr bwMode="auto">
            <a:xfrm rot="-5400000">
              <a:off x="830" y="1352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give up 2</a:t>
              </a:r>
              <a:r>
                <a:rPr lang="en-US" sz="2000" i="1">
                  <a:solidFill>
                    <a:srgbClr val="FF6666"/>
                  </a:solidFill>
                </a:rPr>
                <a:t>e</a:t>
              </a:r>
              <a:r>
                <a:rPr lang="en-US" sz="2000" baseline="30000">
                  <a:solidFill>
                    <a:srgbClr val="FF6666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0" name="Rectangle 13"/>
            <p:cNvSpPr>
              <a:spLocks noChangeArrowheads="1"/>
            </p:cNvSpPr>
            <p:nvPr/>
          </p:nvSpPr>
          <p:spPr bwMode="auto">
            <a:xfrm rot="-5400000">
              <a:off x="1056" y="179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9999"/>
                  </a:solidFill>
                </a:rPr>
                <a:t>give up 3</a:t>
              </a:r>
              <a:r>
                <a:rPr lang="en-US" sz="2000" i="1">
                  <a:solidFill>
                    <a:srgbClr val="FF9999"/>
                  </a:solidFill>
                </a:rPr>
                <a:t>e</a:t>
              </a:r>
              <a:r>
                <a:rPr lang="en-US" sz="2000" baseline="30000">
                  <a:solidFill>
                    <a:srgbClr val="FF9999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1" name="Rectangle 14"/>
            <p:cNvSpPr>
              <a:spLocks noChangeArrowheads="1"/>
            </p:cNvSpPr>
            <p:nvPr/>
          </p:nvSpPr>
          <p:spPr bwMode="auto">
            <a:xfrm>
              <a:off x="925" y="1784"/>
              <a:ext cx="212" cy="1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5"/>
            <p:cNvSpPr>
              <a:spLocks noChangeArrowheads="1"/>
            </p:cNvSpPr>
            <p:nvPr/>
          </p:nvSpPr>
          <p:spPr bwMode="auto">
            <a:xfrm>
              <a:off x="1143" y="2008"/>
              <a:ext cx="216" cy="1311"/>
            </a:xfrm>
            <a:prstGeom prst="rect">
              <a:avLst/>
            </a:prstGeom>
            <a:noFill/>
            <a:ln w="25400">
              <a:solidFill>
                <a:srgbClr val="FF66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1356" y="2440"/>
              <a:ext cx="220" cy="882"/>
            </a:xfrm>
            <a:prstGeom prst="rect">
              <a:avLst/>
            </a:prstGeom>
            <a:noFill/>
            <a:ln w="25400">
              <a:solidFill>
                <a:srgbClr val="FF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 rot="-5400000">
              <a:off x="4342" y="1114"/>
              <a:ext cx="7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66FF"/>
                  </a:solidFill>
                </a:rPr>
                <a:t>inert gases</a:t>
              </a:r>
              <a:endParaRPr lang="en-US" sz="20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 rot="-5400000">
              <a:off x="4135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99FF"/>
                  </a:solidFill>
                </a:rPr>
                <a:t>accept 1</a:t>
              </a:r>
              <a:r>
                <a:rPr lang="en-US" sz="2000" i="1">
                  <a:solidFill>
                    <a:srgbClr val="6699FF"/>
                  </a:solidFill>
                </a:rPr>
                <a:t>e</a:t>
              </a:r>
              <a:r>
                <a:rPr lang="en-US" sz="2000" baseline="30000">
                  <a:solidFill>
                    <a:srgbClr val="6699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6" name="Rectangle 10"/>
            <p:cNvSpPr>
              <a:spLocks noChangeArrowheads="1"/>
            </p:cNvSpPr>
            <p:nvPr/>
          </p:nvSpPr>
          <p:spPr bwMode="auto">
            <a:xfrm rot="-5400000">
              <a:off x="3919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CCFF"/>
                  </a:solidFill>
                </a:rPr>
                <a:t>accept 2</a:t>
              </a:r>
              <a:r>
                <a:rPr lang="en-US" sz="2000" i="1">
                  <a:solidFill>
                    <a:srgbClr val="99CCFF"/>
                  </a:solidFill>
                </a:rPr>
                <a:t>e</a:t>
              </a:r>
              <a:r>
                <a:rPr lang="en-US" sz="2000" baseline="30000">
                  <a:solidFill>
                    <a:srgbClr val="99CC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7" name="Rectangle 60"/>
            <p:cNvSpPr>
              <a:spLocks noChangeArrowheads="1"/>
            </p:cNvSpPr>
            <p:nvPr/>
          </p:nvSpPr>
          <p:spPr bwMode="auto">
            <a:xfrm>
              <a:off x="4648" y="1784"/>
              <a:ext cx="224" cy="1320"/>
            </a:xfrm>
            <a:prstGeom prst="rect">
              <a:avLst/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4440" y="2012"/>
              <a:ext cx="192" cy="1092"/>
            </a:xfrm>
            <a:prstGeom prst="rect">
              <a:avLst/>
            </a:prstGeom>
            <a:noFill/>
            <a:ln w="25400">
              <a:solidFill>
                <a:srgbClr val="66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79"/>
            <p:cNvSpPr>
              <a:spLocks noChangeArrowheads="1"/>
            </p:cNvSpPr>
            <p:nvPr/>
          </p:nvSpPr>
          <p:spPr bwMode="auto">
            <a:xfrm>
              <a:off x="4204" y="2012"/>
              <a:ext cx="220" cy="1092"/>
            </a:xfrm>
            <a:prstGeom prst="rect">
              <a:avLst/>
            </a:prstGeom>
            <a:noFill/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96"/>
            <p:cNvSpPr>
              <a:spLocks noChangeArrowheads="1"/>
            </p:cNvSpPr>
            <p:nvPr/>
          </p:nvSpPr>
          <p:spPr bwMode="auto">
            <a:xfrm>
              <a:off x="4279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1" name="Rectangle 140"/>
            <p:cNvSpPr>
              <a:spLocks noChangeArrowheads="1"/>
            </p:cNvSpPr>
            <p:nvPr/>
          </p:nvSpPr>
          <p:spPr bwMode="auto">
            <a:xfrm>
              <a:off x="4254" y="252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2" name="Rectangle 141"/>
            <p:cNvSpPr>
              <a:spLocks noChangeArrowheads="1"/>
            </p:cNvSpPr>
            <p:nvPr/>
          </p:nvSpPr>
          <p:spPr bwMode="auto">
            <a:xfrm>
              <a:off x="4257" y="274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Te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3" name="Rectangle 142"/>
            <p:cNvSpPr>
              <a:spLocks noChangeArrowheads="1"/>
            </p:cNvSpPr>
            <p:nvPr/>
          </p:nvSpPr>
          <p:spPr bwMode="auto">
            <a:xfrm>
              <a:off x="4254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Po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4" name="Rectangle 143"/>
            <p:cNvSpPr>
              <a:spLocks noChangeArrowheads="1"/>
            </p:cNvSpPr>
            <p:nvPr/>
          </p:nvSpPr>
          <p:spPr bwMode="auto">
            <a:xfrm>
              <a:off x="4497" y="2960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At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5" name="Rectangle 144"/>
            <p:cNvSpPr>
              <a:spLocks noChangeArrowheads="1"/>
            </p:cNvSpPr>
            <p:nvPr/>
          </p:nvSpPr>
          <p:spPr bwMode="auto">
            <a:xfrm>
              <a:off x="4535" y="2744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I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6" name="Rectangle 145"/>
            <p:cNvSpPr>
              <a:spLocks noChangeArrowheads="1"/>
            </p:cNvSpPr>
            <p:nvPr/>
          </p:nvSpPr>
          <p:spPr bwMode="auto">
            <a:xfrm>
              <a:off x="4494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Br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7" name="Rectangle 146"/>
            <p:cNvSpPr>
              <a:spLocks noChangeArrowheads="1"/>
            </p:cNvSpPr>
            <p:nvPr/>
          </p:nvSpPr>
          <p:spPr bwMode="auto">
            <a:xfrm>
              <a:off x="4696" y="18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He</a:t>
              </a:r>
              <a:endParaRPr lang="en-US"/>
            </a:p>
          </p:txBody>
        </p:sp>
        <p:sp>
          <p:nvSpPr>
            <p:cNvPr id="11298" name="Rectangle 147"/>
            <p:cNvSpPr>
              <a:spLocks noChangeArrowheads="1"/>
            </p:cNvSpPr>
            <p:nvPr/>
          </p:nvSpPr>
          <p:spPr bwMode="auto">
            <a:xfrm>
              <a:off x="4696" y="208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Ne</a:t>
              </a:r>
              <a:endParaRPr lang="en-US"/>
            </a:p>
          </p:txBody>
        </p:sp>
        <p:sp>
          <p:nvSpPr>
            <p:cNvPr id="11299" name="Rectangle 148"/>
            <p:cNvSpPr>
              <a:spLocks noChangeArrowheads="1"/>
            </p:cNvSpPr>
            <p:nvPr/>
          </p:nvSpPr>
          <p:spPr bwMode="auto">
            <a:xfrm>
              <a:off x="4711" y="2308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Ar</a:t>
              </a:r>
              <a:endParaRPr lang="en-US"/>
            </a:p>
          </p:txBody>
        </p:sp>
        <p:sp>
          <p:nvSpPr>
            <p:cNvPr id="11300" name="Rectangle 149"/>
            <p:cNvSpPr>
              <a:spLocks noChangeArrowheads="1"/>
            </p:cNvSpPr>
            <p:nvPr/>
          </p:nvSpPr>
          <p:spPr bwMode="auto">
            <a:xfrm>
              <a:off x="4711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Kr</a:t>
              </a:r>
              <a:endParaRPr lang="en-US"/>
            </a:p>
          </p:txBody>
        </p:sp>
        <p:sp>
          <p:nvSpPr>
            <p:cNvPr id="11301" name="Rectangle 150"/>
            <p:cNvSpPr>
              <a:spLocks noChangeArrowheads="1"/>
            </p:cNvSpPr>
            <p:nvPr/>
          </p:nvSpPr>
          <p:spPr bwMode="auto">
            <a:xfrm>
              <a:off x="4699" y="274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Xe</a:t>
              </a:r>
              <a:endParaRPr lang="en-US"/>
            </a:p>
          </p:txBody>
        </p:sp>
        <p:sp>
          <p:nvSpPr>
            <p:cNvPr id="11302" name="Rectangle 151"/>
            <p:cNvSpPr>
              <a:spLocks noChangeArrowheads="1"/>
            </p:cNvSpPr>
            <p:nvPr/>
          </p:nvSpPr>
          <p:spPr bwMode="auto">
            <a:xfrm>
              <a:off x="4696" y="2960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Rn</a:t>
              </a:r>
              <a:endParaRPr lang="en-US"/>
            </a:p>
          </p:txBody>
        </p:sp>
        <p:sp>
          <p:nvSpPr>
            <p:cNvPr id="11303" name="Rectangle 152"/>
            <p:cNvSpPr>
              <a:spLocks noChangeArrowheads="1"/>
            </p:cNvSpPr>
            <p:nvPr/>
          </p:nvSpPr>
          <p:spPr bwMode="auto">
            <a:xfrm>
              <a:off x="4516" y="2084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F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4" name="Rectangle 153"/>
            <p:cNvSpPr>
              <a:spLocks noChangeArrowheads="1"/>
            </p:cNvSpPr>
            <p:nvPr/>
          </p:nvSpPr>
          <p:spPr bwMode="auto">
            <a:xfrm>
              <a:off x="4497" y="2308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Cl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5" name="Rectangle 154"/>
            <p:cNvSpPr>
              <a:spLocks noChangeArrowheads="1"/>
            </p:cNvSpPr>
            <p:nvPr/>
          </p:nvSpPr>
          <p:spPr bwMode="auto">
            <a:xfrm>
              <a:off x="4285" y="2308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6" name="Rectangle 155"/>
            <p:cNvSpPr>
              <a:spLocks noChangeArrowheads="1"/>
            </p:cNvSpPr>
            <p:nvPr/>
          </p:nvSpPr>
          <p:spPr bwMode="auto">
            <a:xfrm>
              <a:off x="990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Li</a:t>
              </a:r>
              <a:endParaRPr lang="en-US"/>
            </a:p>
          </p:txBody>
        </p:sp>
        <p:sp>
          <p:nvSpPr>
            <p:cNvPr id="11307" name="Rectangle 156"/>
            <p:cNvSpPr>
              <a:spLocks noChangeArrowheads="1"/>
            </p:cNvSpPr>
            <p:nvPr/>
          </p:nvSpPr>
          <p:spPr bwMode="auto">
            <a:xfrm>
              <a:off x="1178" y="208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Be</a:t>
              </a:r>
              <a:endParaRPr lang="en-US"/>
            </a:p>
          </p:txBody>
        </p:sp>
        <p:sp>
          <p:nvSpPr>
            <p:cNvPr id="11308" name="Rectangle 157"/>
            <p:cNvSpPr>
              <a:spLocks noChangeArrowheads="1"/>
            </p:cNvSpPr>
            <p:nvPr/>
          </p:nvSpPr>
          <p:spPr bwMode="auto">
            <a:xfrm>
              <a:off x="993" y="187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H</a:t>
              </a:r>
              <a:endParaRPr lang="en-US"/>
            </a:p>
          </p:txBody>
        </p:sp>
        <p:sp>
          <p:nvSpPr>
            <p:cNvPr id="11309" name="Rectangle 158"/>
            <p:cNvSpPr>
              <a:spLocks noChangeArrowheads="1"/>
            </p:cNvSpPr>
            <p:nvPr/>
          </p:nvSpPr>
          <p:spPr bwMode="auto">
            <a:xfrm>
              <a:off x="962" y="229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Na</a:t>
              </a:r>
              <a:endParaRPr lang="en-US"/>
            </a:p>
          </p:txBody>
        </p:sp>
        <p:sp>
          <p:nvSpPr>
            <p:cNvPr id="11310" name="Rectangle 159"/>
            <p:cNvSpPr>
              <a:spLocks noChangeArrowheads="1"/>
            </p:cNvSpPr>
            <p:nvPr/>
          </p:nvSpPr>
          <p:spPr bwMode="auto">
            <a:xfrm>
              <a:off x="1169" y="2296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Mg</a:t>
              </a:r>
              <a:endParaRPr lang="en-US"/>
            </a:p>
          </p:txBody>
        </p:sp>
        <p:sp>
          <p:nvSpPr>
            <p:cNvPr id="11311" name="Rectangle 162"/>
            <p:cNvSpPr>
              <a:spLocks noChangeArrowheads="1"/>
            </p:cNvSpPr>
            <p:nvPr/>
          </p:nvSpPr>
          <p:spPr bwMode="auto">
            <a:xfrm>
              <a:off x="1178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Ba</a:t>
              </a:r>
              <a:endParaRPr lang="en-US"/>
            </a:p>
          </p:txBody>
        </p:sp>
        <p:sp>
          <p:nvSpPr>
            <p:cNvPr id="11312" name="Rectangle 166"/>
            <p:cNvSpPr>
              <a:spLocks noChangeArrowheads="1"/>
            </p:cNvSpPr>
            <p:nvPr/>
          </p:nvSpPr>
          <p:spPr bwMode="auto">
            <a:xfrm>
              <a:off x="965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Cs</a:t>
              </a:r>
              <a:endParaRPr lang="en-US"/>
            </a:p>
          </p:txBody>
        </p:sp>
        <p:sp>
          <p:nvSpPr>
            <p:cNvPr id="11313" name="Rectangle 163"/>
            <p:cNvSpPr>
              <a:spLocks noChangeArrowheads="1"/>
            </p:cNvSpPr>
            <p:nvPr/>
          </p:nvSpPr>
          <p:spPr bwMode="auto">
            <a:xfrm>
              <a:off x="1175" y="31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Ra</a:t>
              </a:r>
              <a:endParaRPr lang="en-US"/>
            </a:p>
          </p:txBody>
        </p:sp>
        <p:sp>
          <p:nvSpPr>
            <p:cNvPr id="11314" name="Rectangle 167"/>
            <p:cNvSpPr>
              <a:spLocks noChangeArrowheads="1"/>
            </p:cNvSpPr>
            <p:nvPr/>
          </p:nvSpPr>
          <p:spPr bwMode="auto">
            <a:xfrm>
              <a:off x="981" y="3176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Fr</a:t>
              </a:r>
              <a:endParaRPr lang="en-US"/>
            </a:p>
          </p:txBody>
        </p:sp>
        <p:sp>
          <p:nvSpPr>
            <p:cNvPr id="11315" name="Rectangle 160"/>
            <p:cNvSpPr>
              <a:spLocks noChangeArrowheads="1"/>
            </p:cNvSpPr>
            <p:nvPr/>
          </p:nvSpPr>
          <p:spPr bwMode="auto">
            <a:xfrm>
              <a:off x="1175" y="252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Ca</a:t>
              </a:r>
              <a:endParaRPr lang="en-US"/>
            </a:p>
          </p:txBody>
        </p:sp>
        <p:sp>
          <p:nvSpPr>
            <p:cNvPr id="11316" name="Rectangle 164"/>
            <p:cNvSpPr>
              <a:spLocks noChangeArrowheads="1"/>
            </p:cNvSpPr>
            <p:nvPr/>
          </p:nvSpPr>
          <p:spPr bwMode="auto">
            <a:xfrm>
              <a:off x="996" y="252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K</a:t>
              </a:r>
              <a:endParaRPr lang="en-US"/>
            </a:p>
          </p:txBody>
        </p:sp>
        <p:sp>
          <p:nvSpPr>
            <p:cNvPr id="11317" name="Rectangle 168"/>
            <p:cNvSpPr>
              <a:spLocks noChangeArrowheads="1"/>
            </p:cNvSpPr>
            <p:nvPr/>
          </p:nvSpPr>
          <p:spPr bwMode="auto">
            <a:xfrm>
              <a:off x="1405" y="252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Sc</a:t>
              </a:r>
              <a:endParaRPr lang="en-US"/>
            </a:p>
          </p:txBody>
        </p:sp>
        <p:sp>
          <p:nvSpPr>
            <p:cNvPr id="11318" name="Rectangle 161"/>
            <p:cNvSpPr>
              <a:spLocks noChangeArrowheads="1"/>
            </p:cNvSpPr>
            <p:nvPr/>
          </p:nvSpPr>
          <p:spPr bwMode="auto">
            <a:xfrm>
              <a:off x="1191" y="274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Sr</a:t>
              </a:r>
              <a:endParaRPr lang="en-US"/>
            </a:p>
          </p:txBody>
        </p:sp>
        <p:sp>
          <p:nvSpPr>
            <p:cNvPr id="11319" name="Rectangle 165"/>
            <p:cNvSpPr>
              <a:spLocks noChangeArrowheads="1"/>
            </p:cNvSpPr>
            <p:nvPr/>
          </p:nvSpPr>
          <p:spPr bwMode="auto">
            <a:xfrm>
              <a:off x="962" y="274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Rb</a:t>
              </a:r>
              <a:endParaRPr lang="en-US"/>
            </a:p>
          </p:txBody>
        </p:sp>
        <p:sp>
          <p:nvSpPr>
            <p:cNvPr id="11320" name="Rectangle 169"/>
            <p:cNvSpPr>
              <a:spLocks noChangeArrowheads="1"/>
            </p:cNvSpPr>
            <p:nvPr/>
          </p:nvSpPr>
          <p:spPr bwMode="auto">
            <a:xfrm>
              <a:off x="1433" y="274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Y</a:t>
              </a:r>
              <a:endParaRPr lang="en-US"/>
            </a:p>
          </p:txBody>
        </p:sp>
      </p:grpSp>
      <p:grpSp>
        <p:nvGrpSpPr>
          <p:cNvPr id="11274" name="Group 122"/>
          <p:cNvGrpSpPr>
            <a:grpSpLocks/>
          </p:cNvGrpSpPr>
          <p:nvPr/>
        </p:nvGrpSpPr>
        <p:grpSpPr bwMode="auto">
          <a:xfrm>
            <a:off x="5461000" y="5194300"/>
            <a:ext cx="1841500" cy="431800"/>
            <a:chOff x="3440" y="3272"/>
            <a:chExt cx="1160" cy="272"/>
          </a:xfrm>
        </p:grpSpPr>
        <p:sp>
          <p:nvSpPr>
            <p:cNvPr id="11275" name="Freeform 123"/>
            <p:cNvSpPr>
              <a:spLocks/>
            </p:cNvSpPr>
            <p:nvPr/>
          </p:nvSpPr>
          <p:spPr bwMode="auto">
            <a:xfrm>
              <a:off x="4376" y="327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4"/>
            <p:cNvSpPr>
              <a:spLocks noChangeShapeType="1"/>
            </p:cNvSpPr>
            <p:nvPr/>
          </p:nvSpPr>
          <p:spPr bwMode="auto">
            <a:xfrm>
              <a:off x="3440" y="3408"/>
              <a:ext cx="1008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F7112-1EBC-455B-8940-1B4936EEAE24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2291" name="Picture 141" descr="Fig 2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263" y="1871663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38200" y="9906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Ranges from </a:t>
            </a:r>
            <a:r>
              <a:rPr lang="en-US">
                <a:solidFill>
                  <a:srgbClr val="FF5050"/>
                </a:solidFill>
              </a:rPr>
              <a:t>0.7</a:t>
            </a:r>
            <a:r>
              <a:rPr lang="en-US"/>
              <a:t> to </a:t>
            </a:r>
            <a:r>
              <a:rPr lang="en-US">
                <a:solidFill>
                  <a:srgbClr val="3399FF"/>
                </a:solidFill>
              </a:rPr>
              <a:t>4.0</a:t>
            </a:r>
            <a:r>
              <a:rPr lang="en-US"/>
              <a:t>,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217613" y="5562600"/>
            <a:ext cx="276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FF5050"/>
                </a:solidFill>
              </a:rPr>
              <a:t>Smaller electronegativity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180013" y="55626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3399FF"/>
                </a:solidFill>
              </a:rPr>
              <a:t>Larger electronegativity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1371600"/>
            <a:ext cx="652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values:  tendency to acquire electrons.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Electronegativity</a:t>
            </a:r>
          </a:p>
        </p:txBody>
      </p:sp>
      <p:grpSp>
        <p:nvGrpSpPr>
          <p:cNvPr id="12298" name="Group 134"/>
          <p:cNvGrpSpPr>
            <a:grpSpLocks/>
          </p:cNvGrpSpPr>
          <p:nvPr/>
        </p:nvGrpSpPr>
        <p:grpSpPr bwMode="auto">
          <a:xfrm>
            <a:off x="5918200" y="5003800"/>
            <a:ext cx="1854200" cy="431800"/>
            <a:chOff x="3728" y="3152"/>
            <a:chExt cx="1168" cy="272"/>
          </a:xfrm>
        </p:grpSpPr>
        <p:sp>
          <p:nvSpPr>
            <p:cNvPr id="12302" name="Freeform 132"/>
            <p:cNvSpPr>
              <a:spLocks/>
            </p:cNvSpPr>
            <p:nvPr/>
          </p:nvSpPr>
          <p:spPr bwMode="auto">
            <a:xfrm>
              <a:off x="4672" y="315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3"/>
            <p:cNvSpPr>
              <a:spLocks noChangeShapeType="1"/>
            </p:cNvSpPr>
            <p:nvPr/>
          </p:nvSpPr>
          <p:spPr bwMode="auto">
            <a:xfrm>
              <a:off x="3728" y="3288"/>
              <a:ext cx="1016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137"/>
          <p:cNvGrpSpPr>
            <a:grpSpLocks/>
          </p:cNvGrpSpPr>
          <p:nvPr/>
        </p:nvGrpSpPr>
        <p:grpSpPr bwMode="auto">
          <a:xfrm>
            <a:off x="1155700" y="5003800"/>
            <a:ext cx="1841500" cy="431800"/>
            <a:chOff x="728" y="3152"/>
            <a:chExt cx="1160" cy="272"/>
          </a:xfrm>
        </p:grpSpPr>
        <p:sp>
          <p:nvSpPr>
            <p:cNvPr id="12300" name="Freeform 135"/>
            <p:cNvSpPr>
              <a:spLocks/>
            </p:cNvSpPr>
            <p:nvPr/>
          </p:nvSpPr>
          <p:spPr bwMode="auto">
            <a:xfrm>
              <a:off x="728" y="315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6"/>
            <p:cNvSpPr>
              <a:spLocks noChangeShapeType="1"/>
            </p:cNvSpPr>
            <p:nvPr/>
          </p:nvSpPr>
          <p:spPr bwMode="auto">
            <a:xfrm>
              <a:off x="880" y="3288"/>
              <a:ext cx="1008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D75CD-7DA4-42A4-83E8-8A38A4ABA63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93700"/>
            <a:ext cx="7772400" cy="533400"/>
          </a:xfrm>
        </p:spPr>
        <p:txBody>
          <a:bodyPr/>
          <a:lstStyle/>
          <a:p>
            <a:r>
              <a:rPr lang="en-US" sz="3200" smtClean="0">
                <a:cs typeface="Times New Roman" pitchFamily="-111" charset="0"/>
              </a:rPr>
              <a:t>Ionic bond  –  </a:t>
            </a:r>
            <a:r>
              <a:rPr lang="en-US" sz="3200" smtClean="0">
                <a:solidFill>
                  <a:srgbClr val="0033CC"/>
                </a:solidFill>
                <a:cs typeface="Times New Roman" pitchFamily="-111" charset="0"/>
              </a:rPr>
              <a:t>metal</a:t>
            </a:r>
            <a:r>
              <a:rPr lang="en-US" sz="3200" smtClean="0">
                <a:cs typeface="Times New Roman" pitchFamily="-111" charset="0"/>
              </a:rPr>
              <a:t>    +     nonmetal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893763"/>
            <a:ext cx="7954962" cy="5299075"/>
          </a:xfrm>
        </p:spPr>
        <p:txBody>
          <a:bodyPr/>
          <a:lstStyle/>
          <a:p>
            <a:endParaRPr lang="en-US" sz="28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			         donates              accepts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800" smtClean="0">
                <a:cs typeface="Times New Roman" pitchFamily="-111" charset="0"/>
              </a:rPr>
              <a:t>		        electrons            electrons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400" smtClean="0">
                <a:cs typeface="Times New Roman" pitchFamily="-111" charset="0"/>
              </a:rPr>
              <a:t> </a:t>
            </a: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Dissimilar electronegativities  </a:t>
            </a:r>
          </a:p>
          <a:p>
            <a:pPr>
              <a:buFontTx/>
              <a:buNone/>
            </a:pPr>
            <a:endParaRPr lang="en-US" sz="20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ex: 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	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6</a:t>
            </a:r>
            <a:r>
              <a:rPr lang="en-US" sz="2400" smtClean="0">
                <a:cs typeface="Times New Roman" pitchFamily="-111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cs typeface="Times New Roman" pitchFamily="-111" charset="0"/>
              </a:rPr>
              <a:t>3</a:t>
            </a:r>
            <a:r>
              <a:rPr lang="en-US" sz="2400" i="1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400" baseline="30000" smtClean="0">
                <a:solidFill>
                  <a:srgbClr val="FF3300"/>
                </a:solidFill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         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4</a:t>
            </a:r>
            <a:endParaRPr lang="en-US" sz="24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			                [Ne] 3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 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064000" y="9747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6618288" y="998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46638" y="3217863"/>
            <a:ext cx="3157537" cy="858837"/>
            <a:chOff x="2953" y="2101"/>
            <a:chExt cx="1783" cy="541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953" y="2304"/>
              <a:ext cx="348" cy="33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Freeform 7"/>
            <p:cNvSpPr>
              <a:spLocks/>
            </p:cNvSpPr>
            <p:nvPr/>
          </p:nvSpPr>
          <p:spPr bwMode="auto">
            <a:xfrm>
              <a:off x="3154" y="2101"/>
              <a:ext cx="1582" cy="212"/>
            </a:xfrm>
            <a:custGeom>
              <a:avLst/>
              <a:gdLst>
                <a:gd name="T0" fmla="*/ 0 w 1317"/>
                <a:gd name="T1" fmla="*/ 194 h 212"/>
                <a:gd name="T2" fmla="*/ 2775 w 1317"/>
                <a:gd name="T3" fmla="*/ 30 h 212"/>
                <a:gd name="T4" fmla="*/ 11992 w 1317"/>
                <a:gd name="T5" fmla="*/ 30 h 212"/>
                <a:gd name="T6" fmla="*/ 14276 w 1317"/>
                <a:gd name="T7" fmla="*/ 212 h 2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7"/>
                <a:gd name="T13" fmla="*/ 0 h 212"/>
                <a:gd name="T14" fmla="*/ 1317 w 1317"/>
                <a:gd name="T15" fmla="*/ 212 h 2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7" h="212">
                  <a:moveTo>
                    <a:pt x="0" y="194"/>
                  </a:moveTo>
                  <a:cubicBezTo>
                    <a:pt x="36" y="125"/>
                    <a:pt x="72" y="57"/>
                    <a:pt x="256" y="30"/>
                  </a:cubicBezTo>
                  <a:cubicBezTo>
                    <a:pt x="440" y="3"/>
                    <a:pt x="929" y="0"/>
                    <a:pt x="1106" y="30"/>
                  </a:cubicBezTo>
                  <a:cubicBezTo>
                    <a:pt x="1283" y="60"/>
                    <a:pt x="1300" y="136"/>
                    <a:pt x="1317" y="21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2478088" y="4983163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baseline="30000">
                <a:solidFill>
                  <a:srgbClr val="0033CC"/>
                </a:solidFill>
                <a:cs typeface="Times New Roman" pitchFamily="-111" charset="0"/>
              </a:rPr>
              <a:t>2+</a:t>
            </a:r>
            <a:r>
              <a:rPr lang="en-US" baseline="30000">
                <a:cs typeface="Times New Roman" pitchFamily="-111" charset="0"/>
              </a:rPr>
              <a:t>  </a:t>
            </a:r>
            <a:r>
              <a:rPr lang="en-US">
                <a:cs typeface="Times New Roman" pitchFamily="-111" charset="0"/>
              </a:rPr>
              <a:t>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 sz="2000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</a:rPr>
              <a:t>	         </a:t>
            </a:r>
            <a:r>
              <a:rPr lang="en-US" sz="1400">
                <a:cs typeface="Times New Roman" pitchFamily="-111" charset="0"/>
              </a:rPr>
              <a:t>  </a:t>
            </a:r>
            <a:r>
              <a:rPr lang="en-US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baseline="30000">
                <a:solidFill>
                  <a:schemeClr val="tx2"/>
                </a:solidFill>
                <a:cs typeface="Times New Roman" pitchFamily="-111" charset="0"/>
              </a:rPr>
              <a:t>2-</a:t>
            </a:r>
            <a:r>
              <a:rPr lang="en-US">
                <a:cs typeface="Times New Roman" pitchFamily="-111" charset="0"/>
              </a:rPr>
              <a:t>  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>
                <a:cs typeface="Times New Roman" pitchFamily="-111" charset="0"/>
              </a:rPr>
              <a:t> 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2549525" y="5384800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cs typeface="Times New Roman" pitchFamily="-111" charset="0"/>
              </a:rPr>
              <a:t> 	     [Ne] 		             [Ne]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1" grpId="0" autoUpdateAnimBg="0"/>
      <p:bldP spid="4024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1E97F-A848-4E90-AA47-C22DBCF8DE2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914400"/>
            <a:ext cx="443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Occurs between + and - ions.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38200" y="1346200"/>
            <a:ext cx="405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Requires </a:t>
            </a:r>
            <a:r>
              <a:rPr lang="en-US">
                <a:solidFill>
                  <a:schemeClr val="accent2"/>
                </a:solidFill>
              </a:rPr>
              <a:t>electron transfer.</a:t>
            </a:r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1778000"/>
            <a:ext cx="655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difference in electronegativity required.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38200" y="2209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Example:  NaCl</a:t>
            </a:r>
          </a:p>
        </p:txBody>
      </p:sp>
      <p:sp>
        <p:nvSpPr>
          <p:cNvPr id="1434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Ionic Bonding</a:t>
            </a:r>
          </a:p>
        </p:txBody>
      </p:sp>
      <p:grpSp>
        <p:nvGrpSpPr>
          <p:cNvPr id="14344" name="Group 60"/>
          <p:cNvGrpSpPr>
            <a:grpSpLocks/>
          </p:cNvGrpSpPr>
          <p:nvPr/>
        </p:nvGrpSpPr>
        <p:grpSpPr bwMode="auto">
          <a:xfrm>
            <a:off x="1143000" y="3028950"/>
            <a:ext cx="7019925" cy="2822575"/>
            <a:chOff x="720" y="1908"/>
            <a:chExt cx="4422" cy="1778"/>
          </a:xfrm>
        </p:grpSpPr>
        <p:sp>
          <p:nvSpPr>
            <p:cNvPr id="14345" name="Oval 11"/>
            <p:cNvSpPr>
              <a:spLocks noChangeArrowheads="1"/>
            </p:cNvSpPr>
            <p:nvPr/>
          </p:nvSpPr>
          <p:spPr bwMode="auto">
            <a:xfrm>
              <a:off x="1836" y="1956"/>
              <a:ext cx="448" cy="43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2"/>
            <p:cNvSpPr>
              <a:spLocks noChangeArrowheads="1"/>
            </p:cNvSpPr>
            <p:nvPr/>
          </p:nvSpPr>
          <p:spPr bwMode="auto">
            <a:xfrm>
              <a:off x="720" y="1952"/>
              <a:ext cx="9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(metal) </a:t>
              </a:r>
              <a:endParaRPr lang="en-US"/>
            </a:p>
          </p:txBody>
        </p:sp>
        <p:sp>
          <p:nvSpPr>
            <p:cNvPr id="14347" name="Rectangle 13"/>
            <p:cNvSpPr>
              <a:spLocks noChangeArrowheads="1"/>
            </p:cNvSpPr>
            <p:nvPr/>
          </p:nvSpPr>
          <p:spPr bwMode="auto">
            <a:xfrm>
              <a:off x="800" y="2176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48" name="Oval 15"/>
            <p:cNvSpPr>
              <a:spLocks noChangeArrowheads="1"/>
            </p:cNvSpPr>
            <p:nvPr/>
          </p:nvSpPr>
          <p:spPr bwMode="auto">
            <a:xfrm>
              <a:off x="3300" y="1908"/>
              <a:ext cx="552" cy="528"/>
            </a:xfrm>
            <a:prstGeom prst="ellipse">
              <a:avLst/>
            </a:prstGeom>
            <a:solidFill>
              <a:srgbClr val="D9D9D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3936" y="1968"/>
              <a:ext cx="120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(nonmetal) </a:t>
              </a:r>
              <a:endParaRPr lang="en-US"/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152" y="2192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51" name="Rectangle 19"/>
            <p:cNvSpPr>
              <a:spLocks noChangeArrowheads="1"/>
            </p:cNvSpPr>
            <p:nvPr/>
          </p:nvSpPr>
          <p:spPr bwMode="auto">
            <a:xfrm>
              <a:off x="2288" y="2419"/>
              <a:ext cx="7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7300"/>
                  </a:solidFill>
                </a:rPr>
                <a:t>electron </a:t>
              </a:r>
              <a:endParaRPr lang="en-US"/>
            </a:p>
          </p:txBody>
        </p:sp>
        <p:grpSp>
          <p:nvGrpSpPr>
            <p:cNvPr id="14352" name="Group 24"/>
            <p:cNvGrpSpPr>
              <a:grpSpLocks/>
            </p:cNvGrpSpPr>
            <p:nvPr/>
          </p:nvGrpSpPr>
          <p:grpSpPr bwMode="auto">
            <a:xfrm>
              <a:off x="1862" y="2950"/>
              <a:ext cx="396" cy="356"/>
              <a:chOff x="1884" y="2976"/>
              <a:chExt cx="396" cy="356"/>
            </a:xfrm>
          </p:grpSpPr>
          <p:sp>
            <p:nvSpPr>
              <p:cNvPr id="14375" name="Oval 21"/>
              <p:cNvSpPr>
                <a:spLocks noChangeArrowheads="1"/>
              </p:cNvSpPr>
              <p:nvPr/>
            </p:nvSpPr>
            <p:spPr bwMode="auto">
              <a:xfrm>
                <a:off x="1884" y="2996"/>
                <a:ext cx="344" cy="33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Rectangle 2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17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+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7" name="Rectangle 2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3" name="Group 28"/>
            <p:cNvGrpSpPr>
              <a:grpSpLocks/>
            </p:cNvGrpSpPr>
            <p:nvPr/>
          </p:nvGrpSpPr>
          <p:grpSpPr bwMode="auto">
            <a:xfrm>
              <a:off x="3172" y="2724"/>
              <a:ext cx="808" cy="808"/>
              <a:chOff x="3172" y="2724"/>
              <a:chExt cx="808" cy="808"/>
            </a:xfrm>
          </p:grpSpPr>
          <p:sp>
            <p:nvSpPr>
              <p:cNvPr id="14372" name="Oval 25"/>
              <p:cNvSpPr>
                <a:spLocks noChangeArrowheads="1"/>
              </p:cNvSpPr>
              <p:nvPr/>
            </p:nvSpPr>
            <p:spPr bwMode="auto">
              <a:xfrm>
                <a:off x="3172" y="2724"/>
                <a:ext cx="808" cy="808"/>
              </a:xfrm>
              <a:prstGeom prst="ellipse">
                <a:avLst/>
              </a:prstGeom>
              <a:solidFill>
                <a:srgbClr val="D9D9D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Rectangle 26"/>
              <p:cNvSpPr>
                <a:spLocks noChangeArrowheads="1"/>
              </p:cNvSpPr>
              <p:nvPr/>
            </p:nvSpPr>
            <p:spPr bwMode="auto">
              <a:xfrm>
                <a:off x="3504" y="2920"/>
                <a:ext cx="9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-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4" name="Rectangle 27"/>
              <p:cNvSpPr>
                <a:spLocks noChangeArrowheads="1"/>
              </p:cNvSpPr>
              <p:nvPr/>
            </p:nvSpPr>
            <p:spPr bwMode="auto">
              <a:xfrm>
                <a:off x="3672" y="2920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4" name="Group 54"/>
            <p:cNvGrpSpPr>
              <a:grpSpLocks/>
            </p:cNvGrpSpPr>
            <p:nvPr/>
          </p:nvGrpSpPr>
          <p:grpSpPr bwMode="auto">
            <a:xfrm>
              <a:off x="2210" y="3072"/>
              <a:ext cx="961" cy="112"/>
              <a:chOff x="2210" y="3068"/>
              <a:chExt cx="961" cy="112"/>
            </a:xfrm>
          </p:grpSpPr>
          <p:sp>
            <p:nvSpPr>
              <p:cNvPr id="14368" name="Freeform 29"/>
              <p:cNvSpPr>
                <a:spLocks/>
              </p:cNvSpPr>
              <p:nvPr/>
            </p:nvSpPr>
            <p:spPr bwMode="auto">
              <a:xfrm>
                <a:off x="2434" y="3068"/>
                <a:ext cx="160" cy="112"/>
              </a:xfrm>
              <a:custGeom>
                <a:avLst/>
                <a:gdLst>
                  <a:gd name="T0" fmla="*/ 160 w 160"/>
                  <a:gd name="T1" fmla="*/ 56 h 112"/>
                  <a:gd name="T2" fmla="*/ 0 w 160"/>
                  <a:gd name="T3" fmla="*/ 112 h 112"/>
                  <a:gd name="T4" fmla="*/ 0 w 160"/>
                  <a:gd name="T5" fmla="*/ 56 h 112"/>
                  <a:gd name="T6" fmla="*/ 0 w 160"/>
                  <a:gd name="T7" fmla="*/ 0 h 112"/>
                  <a:gd name="T8" fmla="*/ 16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160" y="56"/>
                    </a:move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6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1"/>
              <p:cNvSpPr>
                <a:spLocks noChangeShapeType="1"/>
              </p:cNvSpPr>
              <p:nvPr/>
            </p:nvSpPr>
            <p:spPr bwMode="auto">
              <a:xfrm>
                <a:off x="2210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33"/>
              <p:cNvSpPr>
                <a:spLocks/>
              </p:cNvSpPr>
              <p:nvPr/>
            </p:nvSpPr>
            <p:spPr bwMode="auto">
              <a:xfrm>
                <a:off x="2779" y="3068"/>
                <a:ext cx="160" cy="112"/>
              </a:xfrm>
              <a:custGeom>
                <a:avLst/>
                <a:gdLst>
                  <a:gd name="T0" fmla="*/ 0 w 160"/>
                  <a:gd name="T1" fmla="*/ 56 h 112"/>
                  <a:gd name="T2" fmla="*/ 160 w 160"/>
                  <a:gd name="T3" fmla="*/ 0 h 112"/>
                  <a:gd name="T4" fmla="*/ 160 w 160"/>
                  <a:gd name="T5" fmla="*/ 56 h 112"/>
                  <a:gd name="T6" fmla="*/ 160 w 160"/>
                  <a:gd name="T7" fmla="*/ 112 h 112"/>
                  <a:gd name="T8" fmla="*/ 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0" y="56"/>
                    </a:moveTo>
                    <a:lnTo>
                      <a:pt x="160" y="0"/>
                    </a:lnTo>
                    <a:lnTo>
                      <a:pt x="160" y="56"/>
                    </a:lnTo>
                    <a:lnTo>
                      <a:pt x="160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2939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5" name="Group 41"/>
            <p:cNvGrpSpPr>
              <a:grpSpLocks/>
            </p:cNvGrpSpPr>
            <p:nvPr/>
          </p:nvGrpSpPr>
          <p:grpSpPr bwMode="auto">
            <a:xfrm>
              <a:off x="2246" y="3264"/>
              <a:ext cx="1048" cy="422"/>
              <a:chOff x="2192" y="3264"/>
              <a:chExt cx="1048" cy="422"/>
            </a:xfrm>
          </p:grpSpPr>
          <p:sp>
            <p:nvSpPr>
              <p:cNvPr id="14364" name="Rectangle 37"/>
              <p:cNvSpPr>
                <a:spLocks noChangeArrowheads="1"/>
              </p:cNvSpPr>
              <p:nvPr/>
            </p:nvSpPr>
            <p:spPr bwMode="auto">
              <a:xfrm>
                <a:off x="2192" y="3264"/>
                <a:ext cx="9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Coulombic</a:t>
                </a:r>
                <a:endParaRPr lang="en-US"/>
              </a:p>
            </p:txBody>
          </p:sp>
          <p:sp>
            <p:nvSpPr>
              <p:cNvPr id="14365" name="Rectangle 38"/>
              <p:cNvSpPr>
                <a:spLocks noChangeArrowheads="1"/>
              </p:cNvSpPr>
              <p:nvPr/>
            </p:nvSpPr>
            <p:spPr bwMode="auto">
              <a:xfrm>
                <a:off x="3192" y="3264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  <p:sp>
            <p:nvSpPr>
              <p:cNvPr id="14366" name="Rectangle 39"/>
              <p:cNvSpPr>
                <a:spLocks noChangeArrowheads="1"/>
              </p:cNvSpPr>
              <p:nvPr/>
            </p:nvSpPr>
            <p:spPr bwMode="auto">
              <a:xfrm>
                <a:off x="2200" y="3456"/>
                <a:ext cx="81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Attraction</a:t>
                </a:r>
                <a:endParaRPr lang="en-US"/>
              </a:p>
            </p:txBody>
          </p:sp>
          <p:sp>
            <p:nvSpPr>
              <p:cNvPr id="14367" name="Rectangle 40"/>
              <p:cNvSpPr>
                <a:spLocks noChangeArrowheads="1"/>
              </p:cNvSpPr>
              <p:nvPr/>
            </p:nvSpPr>
            <p:spPr bwMode="auto">
              <a:xfrm>
                <a:off x="3136" y="3456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14356" name="Rectangle 42"/>
            <p:cNvSpPr>
              <a:spLocks noChangeArrowheads="1"/>
            </p:cNvSpPr>
            <p:nvPr/>
          </p:nvSpPr>
          <p:spPr bwMode="auto">
            <a:xfrm>
              <a:off x="744" y="2968"/>
              <a:ext cx="9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(cation) </a:t>
              </a:r>
              <a:endParaRPr lang="en-US"/>
            </a:p>
          </p:txBody>
        </p:sp>
        <p:sp>
          <p:nvSpPr>
            <p:cNvPr id="14357" name="Rectangle 43"/>
            <p:cNvSpPr>
              <a:spLocks noChangeArrowheads="1"/>
            </p:cNvSpPr>
            <p:nvPr/>
          </p:nvSpPr>
          <p:spPr bwMode="auto">
            <a:xfrm>
              <a:off x="976" y="3192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sp>
          <p:nvSpPr>
            <p:cNvPr id="14358" name="Rectangle 45"/>
            <p:cNvSpPr>
              <a:spLocks noChangeArrowheads="1"/>
            </p:cNvSpPr>
            <p:nvPr/>
          </p:nvSpPr>
          <p:spPr bwMode="auto">
            <a:xfrm>
              <a:off x="4096" y="3000"/>
              <a:ext cx="8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(anion) </a:t>
              </a:r>
              <a:endParaRPr lang="en-US"/>
            </a:p>
          </p:txBody>
        </p:sp>
        <p:sp>
          <p:nvSpPr>
            <p:cNvPr id="14359" name="Rectangle 46"/>
            <p:cNvSpPr>
              <a:spLocks noChangeArrowheads="1"/>
            </p:cNvSpPr>
            <p:nvPr/>
          </p:nvSpPr>
          <p:spPr bwMode="auto">
            <a:xfrm>
              <a:off x="4256" y="3224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grpSp>
          <p:nvGrpSpPr>
            <p:cNvPr id="14360" name="Group 50"/>
            <p:cNvGrpSpPr>
              <a:grpSpLocks/>
            </p:cNvGrpSpPr>
            <p:nvPr/>
          </p:nvGrpSpPr>
          <p:grpSpPr bwMode="auto">
            <a:xfrm rot="545685">
              <a:off x="3123" y="2742"/>
              <a:ext cx="176" cy="104"/>
              <a:chOff x="3096" y="2760"/>
              <a:chExt cx="176" cy="104"/>
            </a:xfrm>
          </p:grpSpPr>
          <p:sp>
            <p:nvSpPr>
              <p:cNvPr id="14362" name="Freeform 48"/>
              <p:cNvSpPr>
                <a:spLocks/>
              </p:cNvSpPr>
              <p:nvPr/>
            </p:nvSpPr>
            <p:spPr bwMode="auto">
              <a:xfrm>
                <a:off x="3160" y="2760"/>
                <a:ext cx="112" cy="104"/>
              </a:xfrm>
              <a:custGeom>
                <a:avLst/>
                <a:gdLst>
                  <a:gd name="T0" fmla="*/ 112 w 112"/>
                  <a:gd name="T1" fmla="*/ 96 h 104"/>
                  <a:gd name="T2" fmla="*/ 0 w 112"/>
                  <a:gd name="T3" fmla="*/ 104 h 104"/>
                  <a:gd name="T4" fmla="*/ 56 w 112"/>
                  <a:gd name="T5" fmla="*/ 64 h 104"/>
                  <a:gd name="T6" fmla="*/ 56 w 112"/>
                  <a:gd name="T7" fmla="*/ 0 h 104"/>
                  <a:gd name="T8" fmla="*/ 112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112" y="96"/>
                    </a:moveTo>
                    <a:lnTo>
                      <a:pt x="0" y="104"/>
                    </a:lnTo>
                    <a:lnTo>
                      <a:pt x="56" y="64"/>
                    </a:lnTo>
                    <a:lnTo>
                      <a:pt x="56" y="0"/>
                    </a:lnTo>
                    <a:lnTo>
                      <a:pt x="112" y="96"/>
                    </a:lnTo>
                    <a:close/>
                  </a:path>
                </a:pathLst>
              </a:custGeom>
              <a:solidFill>
                <a:srgbClr val="997300"/>
              </a:solidFill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49"/>
              <p:cNvSpPr>
                <a:spLocks noChangeShapeType="1"/>
              </p:cNvSpPr>
              <p:nvPr/>
            </p:nvSpPr>
            <p:spPr bwMode="auto">
              <a:xfrm>
                <a:off x="3096" y="2760"/>
                <a:ext cx="120" cy="64"/>
              </a:xfrm>
              <a:prstGeom prst="line">
                <a:avLst/>
              </a:prstGeom>
              <a:noFill/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Freeform 59"/>
            <p:cNvSpPr>
              <a:spLocks/>
            </p:cNvSpPr>
            <p:nvPr/>
          </p:nvSpPr>
          <p:spPr bwMode="auto">
            <a:xfrm>
              <a:off x="2113" y="2651"/>
              <a:ext cx="1179" cy="329"/>
            </a:xfrm>
            <a:custGeom>
              <a:avLst/>
              <a:gdLst>
                <a:gd name="T0" fmla="*/ 0 w 1179"/>
                <a:gd name="T1" fmla="*/ 329 h 329"/>
                <a:gd name="T2" fmla="*/ 82 w 1179"/>
                <a:gd name="T3" fmla="*/ 201 h 329"/>
                <a:gd name="T4" fmla="*/ 292 w 1179"/>
                <a:gd name="T5" fmla="*/ 64 h 329"/>
                <a:gd name="T6" fmla="*/ 512 w 1179"/>
                <a:gd name="T7" fmla="*/ 9 h 329"/>
                <a:gd name="T8" fmla="*/ 731 w 1179"/>
                <a:gd name="T9" fmla="*/ 9 h 329"/>
                <a:gd name="T10" fmla="*/ 932 w 1179"/>
                <a:gd name="T11" fmla="*/ 55 h 329"/>
                <a:gd name="T12" fmla="*/ 1106 w 1179"/>
                <a:gd name="T13" fmla="*/ 137 h 329"/>
                <a:gd name="T14" fmla="*/ 1179 w 1179"/>
                <a:gd name="T15" fmla="*/ 192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9"/>
                <a:gd name="T25" fmla="*/ 0 h 329"/>
                <a:gd name="T26" fmla="*/ 1179 w 1179"/>
                <a:gd name="T27" fmla="*/ 329 h 3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9" h="329">
                  <a:moveTo>
                    <a:pt x="0" y="329"/>
                  </a:moveTo>
                  <a:cubicBezTo>
                    <a:pt x="16" y="287"/>
                    <a:pt x="33" y="245"/>
                    <a:pt x="82" y="201"/>
                  </a:cubicBezTo>
                  <a:cubicBezTo>
                    <a:pt x="131" y="157"/>
                    <a:pt x="220" y="96"/>
                    <a:pt x="292" y="64"/>
                  </a:cubicBezTo>
                  <a:cubicBezTo>
                    <a:pt x="364" y="32"/>
                    <a:pt x="439" y="18"/>
                    <a:pt x="512" y="9"/>
                  </a:cubicBezTo>
                  <a:cubicBezTo>
                    <a:pt x="585" y="0"/>
                    <a:pt x="661" y="1"/>
                    <a:pt x="731" y="9"/>
                  </a:cubicBezTo>
                  <a:cubicBezTo>
                    <a:pt x="801" y="17"/>
                    <a:pt x="870" y="34"/>
                    <a:pt x="932" y="55"/>
                  </a:cubicBezTo>
                  <a:cubicBezTo>
                    <a:pt x="994" y="76"/>
                    <a:pt x="1065" y="114"/>
                    <a:pt x="1106" y="137"/>
                  </a:cubicBezTo>
                  <a:cubicBezTo>
                    <a:pt x="1147" y="160"/>
                    <a:pt x="1163" y="176"/>
                    <a:pt x="1179" y="192"/>
                  </a:cubicBezTo>
                </a:path>
              </a:pathLst>
            </a:custGeom>
            <a:noFill/>
            <a:ln w="38100">
              <a:solidFill>
                <a:srgbClr val="997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D063-9468-4116-B6A4-9968816A296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Ionic Bonding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114800"/>
          </a:xfrm>
        </p:spPr>
        <p:txBody>
          <a:bodyPr/>
          <a:lstStyle/>
          <a:p>
            <a:r>
              <a:rPr lang="en-US" sz="2800" smtClean="0"/>
              <a:t>Energy – minimum energy most stable</a:t>
            </a:r>
          </a:p>
          <a:p>
            <a:pPr lvl="1"/>
            <a:r>
              <a:rPr lang="en-US" sz="2400" smtClean="0"/>
              <a:t>Energy balance of </a:t>
            </a:r>
            <a:r>
              <a:rPr lang="en-US" sz="2400" smtClean="0">
                <a:solidFill>
                  <a:srgbClr val="0033FF"/>
                </a:solidFill>
              </a:rPr>
              <a:t>attractive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8000"/>
                </a:solidFill>
              </a:rPr>
              <a:t>repulsive</a:t>
            </a:r>
            <a:r>
              <a:rPr lang="en-US" sz="2400" smtClean="0"/>
              <a:t> terms</a:t>
            </a:r>
          </a:p>
        </p:txBody>
      </p:sp>
      <p:grpSp>
        <p:nvGrpSpPr>
          <p:cNvPr id="15365" name="Group 55"/>
          <p:cNvGrpSpPr>
            <a:grpSpLocks/>
          </p:cNvGrpSpPr>
          <p:nvPr/>
        </p:nvGrpSpPr>
        <p:grpSpPr bwMode="auto">
          <a:xfrm>
            <a:off x="1301750" y="2697163"/>
            <a:ext cx="6388100" cy="3792537"/>
            <a:chOff x="820" y="1699"/>
            <a:chExt cx="4024" cy="2389"/>
          </a:xfrm>
        </p:grpSpPr>
        <p:pic>
          <p:nvPicPr>
            <p:cNvPr id="15379" name="Picture 53" descr="Fig 2_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0" y="1699"/>
              <a:ext cx="4024" cy="2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Rectangle 14"/>
            <p:cNvSpPr>
              <a:spLocks noChangeArrowheads="1"/>
            </p:cNvSpPr>
            <p:nvPr/>
          </p:nvSpPr>
          <p:spPr bwMode="auto">
            <a:xfrm>
              <a:off x="2619" y="3735"/>
              <a:ext cx="1060" cy="2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5"/>
            <p:cNvSpPr txBox="1">
              <a:spLocks noChangeArrowheads="1"/>
            </p:cNvSpPr>
            <p:nvPr/>
          </p:nvSpPr>
          <p:spPr bwMode="auto">
            <a:xfrm>
              <a:off x="2580" y="3704"/>
              <a:ext cx="1397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33CC"/>
                  </a:solidFill>
                </a:rPr>
                <a:t>Attractive energy </a:t>
              </a:r>
              <a:r>
                <a:rPr lang="en-US" sz="1800" i="1">
                  <a:solidFill>
                    <a:srgbClr val="0033CC"/>
                  </a:solidFill>
                </a:rPr>
                <a:t>E</a:t>
              </a:r>
              <a:r>
                <a:rPr lang="en-US" sz="1800" i="1" baseline="-25000">
                  <a:solidFill>
                    <a:srgbClr val="0033CC"/>
                  </a:solidFill>
                </a:rPr>
                <a:t>A</a:t>
              </a:r>
              <a:endParaRPr lang="en-US" sz="1800">
                <a:solidFill>
                  <a:srgbClr val="0033CC"/>
                </a:solidFill>
              </a:endParaRPr>
            </a:p>
          </p:txBody>
        </p:sp>
        <p:sp>
          <p:nvSpPr>
            <p:cNvPr id="15382" name="Text Box 49"/>
            <p:cNvSpPr txBox="1">
              <a:spLocks noChangeArrowheads="1"/>
            </p:cNvSpPr>
            <p:nvPr/>
          </p:nvSpPr>
          <p:spPr bwMode="auto">
            <a:xfrm>
              <a:off x="2406" y="2965"/>
              <a:ext cx="1026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00"/>
                  </a:solidFill>
                </a:rPr>
                <a:t>Net energy </a:t>
              </a:r>
              <a:r>
                <a:rPr lang="en-US" sz="1800" i="1">
                  <a:solidFill>
                    <a:srgbClr val="CC0000"/>
                  </a:solidFill>
                </a:rPr>
                <a:t>E</a:t>
              </a:r>
              <a:r>
                <a:rPr lang="en-US" sz="1800" i="1" baseline="-25000">
                  <a:solidFill>
                    <a:srgbClr val="CC0000"/>
                  </a:solidFill>
                </a:rPr>
                <a:t>N</a:t>
              </a:r>
              <a:endParaRPr lang="en-US" sz="1800">
                <a:solidFill>
                  <a:srgbClr val="CC0000"/>
                </a:solidFill>
              </a:endParaRPr>
            </a:p>
          </p:txBody>
        </p:sp>
        <p:sp>
          <p:nvSpPr>
            <p:cNvPr id="15383" name="Text Box 50"/>
            <p:cNvSpPr txBox="1">
              <a:spLocks noChangeArrowheads="1"/>
            </p:cNvSpPr>
            <p:nvPr/>
          </p:nvSpPr>
          <p:spPr bwMode="auto">
            <a:xfrm>
              <a:off x="2439" y="1907"/>
              <a:ext cx="1434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8000"/>
                  </a:solidFill>
                </a:rPr>
                <a:t>Repulsive energy </a:t>
              </a:r>
              <a:r>
                <a:rPr lang="en-US" sz="1800" i="1">
                  <a:solidFill>
                    <a:srgbClr val="008000"/>
                  </a:solidFill>
                </a:rPr>
                <a:t>E</a:t>
              </a:r>
              <a:r>
                <a:rPr lang="en-US" sz="1800" i="1" baseline="-25000">
                  <a:solidFill>
                    <a:srgbClr val="008000"/>
                  </a:solidFill>
                </a:rPr>
                <a:t>R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15384" name="Text Box 51"/>
            <p:cNvSpPr txBox="1">
              <a:spLocks noChangeArrowheads="1"/>
            </p:cNvSpPr>
            <p:nvPr/>
          </p:nvSpPr>
          <p:spPr bwMode="auto">
            <a:xfrm>
              <a:off x="3142" y="2584"/>
              <a:ext cx="1629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Interatomic separation </a:t>
              </a:r>
              <a:r>
                <a:rPr lang="en-US" sz="1800" i="1"/>
                <a:t>r</a:t>
              </a:r>
              <a:endParaRPr lang="en-US" sz="1800"/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4703763" y="2203450"/>
            <a:ext cx="3962400" cy="855663"/>
            <a:chOff x="2963" y="1388"/>
            <a:chExt cx="2496" cy="539"/>
          </a:xfrm>
        </p:grpSpPr>
        <p:sp>
          <p:nvSpPr>
            <p:cNvPr id="15368" name="Rectangle 40"/>
            <p:cNvSpPr>
              <a:spLocks noChangeArrowheads="1"/>
            </p:cNvSpPr>
            <p:nvPr/>
          </p:nvSpPr>
          <p:spPr bwMode="auto">
            <a:xfrm>
              <a:off x="4794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r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69" name="Rectangle 41"/>
            <p:cNvSpPr>
              <a:spLocks noChangeArrowheads="1"/>
            </p:cNvSpPr>
            <p:nvPr/>
          </p:nvSpPr>
          <p:spPr bwMode="auto">
            <a:xfrm>
              <a:off x="4780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A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70" name="Rectangle 6"/>
            <p:cNvSpPr>
              <a:spLocks noChangeArrowheads="1"/>
            </p:cNvSpPr>
            <p:nvPr/>
          </p:nvSpPr>
          <p:spPr bwMode="auto">
            <a:xfrm>
              <a:off x="2963" y="1388"/>
              <a:ext cx="2496" cy="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4"/>
            <p:cNvSpPr>
              <a:spLocks noChangeShapeType="1"/>
            </p:cNvSpPr>
            <p:nvPr/>
          </p:nvSpPr>
          <p:spPr bwMode="auto">
            <a:xfrm>
              <a:off x="4759" y="1658"/>
              <a:ext cx="172" cy="1"/>
            </a:xfrm>
            <a:prstGeom prst="line">
              <a:avLst/>
            </a:prstGeom>
            <a:noFill/>
            <a:ln w="158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>
              <a:off x="5171" y="1658"/>
              <a:ext cx="194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36"/>
            <p:cNvSpPr>
              <a:spLocks noChangeArrowheads="1"/>
            </p:cNvSpPr>
            <p:nvPr/>
          </p:nvSpPr>
          <p:spPr bwMode="auto">
            <a:xfrm>
              <a:off x="5304" y="164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8000"/>
                  </a:solidFill>
                </a:rPr>
                <a:t>n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4" name="Rectangle 38"/>
            <p:cNvSpPr>
              <a:spLocks noChangeArrowheads="1"/>
            </p:cNvSpPr>
            <p:nvPr/>
          </p:nvSpPr>
          <p:spPr bwMode="auto">
            <a:xfrm>
              <a:off x="5180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r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5" name="Rectangle 39"/>
            <p:cNvSpPr>
              <a:spLocks noChangeArrowheads="1"/>
            </p:cNvSpPr>
            <p:nvPr/>
          </p:nvSpPr>
          <p:spPr bwMode="auto">
            <a:xfrm>
              <a:off x="5217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B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6" name="Rectangle 42"/>
            <p:cNvSpPr>
              <a:spLocks noChangeArrowheads="1"/>
            </p:cNvSpPr>
            <p:nvPr/>
          </p:nvSpPr>
          <p:spPr bwMode="auto">
            <a:xfrm>
              <a:off x="3085" y="1502"/>
              <a:ext cx="147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CC0000"/>
                  </a:solidFill>
                </a:rPr>
                <a:t>E</a:t>
              </a:r>
              <a:r>
                <a:rPr lang="en-US" sz="2700" i="1" baseline="-25000">
                  <a:solidFill>
                    <a:srgbClr val="CC0000"/>
                  </a:solidFill>
                </a:rPr>
                <a:t>N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r>
                <a:rPr lang="en-US" sz="2700" i="1">
                  <a:solidFill>
                    <a:srgbClr val="0033CC"/>
                  </a:solidFill>
                </a:rPr>
                <a:t>E</a:t>
              </a:r>
              <a:r>
                <a:rPr lang="en-US" sz="2700" i="1" baseline="-25000">
                  <a:solidFill>
                    <a:srgbClr val="0033CC"/>
                  </a:solidFill>
                </a:rPr>
                <a:t>A</a:t>
              </a:r>
              <a:r>
                <a:rPr lang="en-US" sz="2700" i="1">
                  <a:solidFill>
                    <a:srgbClr val="0033CC"/>
                  </a:solidFill>
                </a:rPr>
                <a:t> </a:t>
              </a:r>
              <a:r>
                <a:rPr lang="en-US" sz="2700" i="1">
                  <a:solidFill>
                    <a:srgbClr val="000000"/>
                  </a:solidFill>
                </a:rPr>
                <a:t>+ </a:t>
              </a:r>
              <a:r>
                <a:rPr lang="en-US" sz="2700" i="1">
                  <a:solidFill>
                    <a:srgbClr val="008000"/>
                  </a:solidFill>
                </a:rPr>
                <a:t>E</a:t>
              </a:r>
              <a:r>
                <a:rPr lang="en-US" sz="2700" i="1" baseline="-25000">
                  <a:solidFill>
                    <a:srgbClr val="008000"/>
                  </a:solidFill>
                </a:rPr>
                <a:t>R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endParaRPr lang="en-US" sz="2000" i="1"/>
            </a:p>
          </p:txBody>
        </p:sp>
        <p:sp>
          <p:nvSpPr>
            <p:cNvPr id="15377" name="Rectangle 43"/>
            <p:cNvSpPr>
              <a:spLocks noChangeArrowheads="1"/>
            </p:cNvSpPr>
            <p:nvPr/>
          </p:nvSpPr>
          <p:spPr bwMode="auto">
            <a:xfrm>
              <a:off x="5008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+</a:t>
              </a:r>
              <a:endParaRPr lang="en-US" sz="1800"/>
            </a:p>
          </p:txBody>
        </p:sp>
        <p:sp>
          <p:nvSpPr>
            <p:cNvPr id="15378" name="Rectangle 44"/>
            <p:cNvSpPr>
              <a:spLocks noChangeArrowheads="1"/>
            </p:cNvSpPr>
            <p:nvPr/>
          </p:nvSpPr>
          <p:spPr bwMode="auto">
            <a:xfrm>
              <a:off x="4612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-</a:t>
              </a:r>
              <a:endParaRPr lang="en-US" sz="1800"/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56375" y="5265738"/>
            <a:ext cx="1760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2.8(b),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0E924-F036-4D07-A8FC-0FA8F19E25B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69950" y="914400"/>
            <a:ext cx="505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Predominant bonding in </a:t>
            </a:r>
            <a:r>
              <a:rPr lang="en-US">
                <a:solidFill>
                  <a:schemeClr val="accent2"/>
                </a:solidFill>
              </a:rPr>
              <a:t>Ceramics</a:t>
            </a:r>
            <a:endParaRPr lang="en-US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638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Examples:  Ionic Bonding</a:t>
            </a:r>
          </a:p>
        </p:txBody>
      </p:sp>
      <p:grpSp>
        <p:nvGrpSpPr>
          <p:cNvPr id="16390" name="Group 197"/>
          <p:cNvGrpSpPr>
            <a:grpSpLocks/>
          </p:cNvGrpSpPr>
          <p:nvPr/>
        </p:nvGrpSpPr>
        <p:grpSpPr bwMode="auto">
          <a:xfrm>
            <a:off x="830263" y="2139950"/>
            <a:ext cx="7396162" cy="3803650"/>
            <a:chOff x="523" y="1348"/>
            <a:chExt cx="4659" cy="2396"/>
          </a:xfrm>
        </p:grpSpPr>
        <p:pic>
          <p:nvPicPr>
            <p:cNvPr id="16430" name="Picture 191" descr="Fig 2_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" y="1348"/>
              <a:ext cx="4659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31" name="Rectangle 4"/>
            <p:cNvSpPr>
              <a:spLocks noChangeArrowheads="1"/>
            </p:cNvSpPr>
            <p:nvPr/>
          </p:nvSpPr>
          <p:spPr bwMode="auto">
            <a:xfrm>
              <a:off x="767" y="3571"/>
              <a:ext cx="1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5050"/>
                  </a:solidFill>
                </a:rPr>
                <a:t>Give up electrons</a:t>
              </a:r>
              <a:endParaRPr lang="en-US" sz="1800">
                <a:solidFill>
                  <a:srgbClr val="FF5050"/>
                </a:solidFill>
                <a:latin typeface="Times" pitchFamily="-111" charset="0"/>
              </a:endParaRPr>
            </a:p>
          </p:txBody>
        </p:sp>
        <p:sp>
          <p:nvSpPr>
            <p:cNvPr id="16432" name="Rectangle 5"/>
            <p:cNvSpPr>
              <a:spLocks noChangeArrowheads="1"/>
            </p:cNvSpPr>
            <p:nvPr/>
          </p:nvSpPr>
          <p:spPr bwMode="auto">
            <a:xfrm>
              <a:off x="3690" y="3571"/>
              <a:ext cx="11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3399FF"/>
                  </a:solidFill>
                </a:rPr>
                <a:t>Acquire electrons</a:t>
              </a:r>
            </a:p>
          </p:txBody>
        </p:sp>
        <p:grpSp>
          <p:nvGrpSpPr>
            <p:cNvPr id="16433" name="Group 133"/>
            <p:cNvGrpSpPr>
              <a:grpSpLocks/>
            </p:cNvGrpSpPr>
            <p:nvPr/>
          </p:nvGrpSpPr>
          <p:grpSpPr bwMode="auto">
            <a:xfrm>
              <a:off x="3728" y="3320"/>
              <a:ext cx="1168" cy="272"/>
              <a:chOff x="3728" y="3320"/>
              <a:chExt cx="1168" cy="272"/>
            </a:xfrm>
          </p:grpSpPr>
          <p:sp>
            <p:nvSpPr>
              <p:cNvPr id="16437" name="Freeform 131"/>
              <p:cNvSpPr>
                <a:spLocks/>
              </p:cNvSpPr>
              <p:nvPr/>
            </p:nvSpPr>
            <p:spPr bwMode="auto">
              <a:xfrm>
                <a:off x="4672" y="3320"/>
                <a:ext cx="224" cy="272"/>
              </a:xfrm>
              <a:custGeom>
                <a:avLst/>
                <a:gdLst>
                  <a:gd name="T0" fmla="*/ 224 w 224"/>
                  <a:gd name="T1" fmla="*/ 136 h 272"/>
                  <a:gd name="T2" fmla="*/ 0 w 224"/>
                  <a:gd name="T3" fmla="*/ 272 h 272"/>
                  <a:gd name="T4" fmla="*/ 72 w 224"/>
                  <a:gd name="T5" fmla="*/ 136 h 272"/>
                  <a:gd name="T6" fmla="*/ 0 w 224"/>
                  <a:gd name="T7" fmla="*/ 0 h 272"/>
                  <a:gd name="T8" fmla="*/ 224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224" y="136"/>
                    </a:moveTo>
                    <a:lnTo>
                      <a:pt x="0" y="272"/>
                    </a:lnTo>
                    <a:lnTo>
                      <a:pt x="72" y="136"/>
                    </a:lnTo>
                    <a:lnTo>
                      <a:pt x="0" y="0"/>
                    </a:lnTo>
                    <a:lnTo>
                      <a:pt x="224" y="136"/>
                    </a:lnTo>
                    <a:close/>
                  </a:path>
                </a:pathLst>
              </a:custGeom>
              <a:solidFill>
                <a:srgbClr val="6699FF"/>
              </a:solidFill>
              <a:ln w="127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132"/>
              <p:cNvSpPr>
                <a:spLocks noChangeShapeType="1"/>
              </p:cNvSpPr>
              <p:nvPr/>
            </p:nvSpPr>
            <p:spPr bwMode="auto">
              <a:xfrm>
                <a:off x="3728" y="3456"/>
                <a:ext cx="1016" cy="1"/>
              </a:xfrm>
              <a:prstGeom prst="line">
                <a:avLst/>
              </a:prstGeom>
              <a:noFill/>
              <a:ln w="1016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4" name="Group 136"/>
            <p:cNvGrpSpPr>
              <a:grpSpLocks/>
            </p:cNvGrpSpPr>
            <p:nvPr/>
          </p:nvGrpSpPr>
          <p:grpSpPr bwMode="auto">
            <a:xfrm>
              <a:off x="728" y="3320"/>
              <a:ext cx="1160" cy="272"/>
              <a:chOff x="728" y="3320"/>
              <a:chExt cx="1160" cy="272"/>
            </a:xfrm>
          </p:grpSpPr>
          <p:sp>
            <p:nvSpPr>
              <p:cNvPr id="16435" name="Freeform 134"/>
              <p:cNvSpPr>
                <a:spLocks/>
              </p:cNvSpPr>
              <p:nvPr/>
            </p:nvSpPr>
            <p:spPr bwMode="auto">
              <a:xfrm>
                <a:off x="728" y="3320"/>
                <a:ext cx="224" cy="272"/>
              </a:xfrm>
              <a:custGeom>
                <a:avLst/>
                <a:gdLst>
                  <a:gd name="T0" fmla="*/ 0 w 224"/>
                  <a:gd name="T1" fmla="*/ 136 h 272"/>
                  <a:gd name="T2" fmla="*/ 224 w 224"/>
                  <a:gd name="T3" fmla="*/ 0 h 272"/>
                  <a:gd name="T4" fmla="*/ 152 w 224"/>
                  <a:gd name="T5" fmla="*/ 136 h 272"/>
                  <a:gd name="T6" fmla="*/ 224 w 224"/>
                  <a:gd name="T7" fmla="*/ 272 h 272"/>
                  <a:gd name="T8" fmla="*/ 0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0" y="136"/>
                    </a:moveTo>
                    <a:lnTo>
                      <a:pt x="224" y="0"/>
                    </a:lnTo>
                    <a:lnTo>
                      <a:pt x="152" y="136"/>
                    </a:lnTo>
                    <a:lnTo>
                      <a:pt x="224" y="272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6666"/>
              </a:solidFill>
              <a:ln w="127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135"/>
              <p:cNvSpPr>
                <a:spLocks noChangeShapeType="1"/>
              </p:cNvSpPr>
              <p:nvPr/>
            </p:nvSpPr>
            <p:spPr bwMode="auto">
              <a:xfrm>
                <a:off x="880" y="3456"/>
                <a:ext cx="1008" cy="1"/>
              </a:xfrm>
              <a:prstGeom prst="line">
                <a:avLst/>
              </a:prstGeom>
              <a:noFill/>
              <a:ln w="1016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1" name="Rectangle 148"/>
          <p:cNvSpPr>
            <a:spLocks noChangeArrowheads="1"/>
          </p:cNvSpPr>
          <p:nvPr/>
        </p:nvSpPr>
        <p:spPr bwMode="auto">
          <a:xfrm>
            <a:off x="4038600" y="1498600"/>
            <a:ext cx="723900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193800" y="1498600"/>
            <a:ext cx="6642100" cy="1752600"/>
            <a:chOff x="752" y="944"/>
            <a:chExt cx="4184" cy="1104"/>
          </a:xfrm>
        </p:grpSpPr>
        <p:grpSp>
          <p:nvGrpSpPr>
            <p:cNvPr id="16422" name="Group 144"/>
            <p:cNvGrpSpPr>
              <a:grpSpLocks/>
            </p:cNvGrpSpPr>
            <p:nvPr/>
          </p:nvGrpSpPr>
          <p:grpSpPr bwMode="auto">
            <a:xfrm>
              <a:off x="752" y="1024"/>
              <a:ext cx="1920" cy="1024"/>
              <a:chOff x="752" y="1024"/>
              <a:chExt cx="1920" cy="1024"/>
            </a:xfrm>
          </p:grpSpPr>
          <p:sp>
            <p:nvSpPr>
              <p:cNvPr id="16428" name="Freeform 142"/>
              <p:cNvSpPr>
                <a:spLocks/>
              </p:cNvSpPr>
              <p:nvPr/>
            </p:nvSpPr>
            <p:spPr bwMode="auto">
              <a:xfrm>
                <a:off x="752" y="1944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Line 143"/>
              <p:cNvSpPr>
                <a:spLocks noChangeShapeType="1"/>
              </p:cNvSpPr>
              <p:nvPr/>
            </p:nvSpPr>
            <p:spPr bwMode="auto">
              <a:xfrm flipV="1">
                <a:off x="808" y="1024"/>
                <a:ext cx="1864" cy="9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3" name="Group 147"/>
            <p:cNvGrpSpPr>
              <a:grpSpLocks/>
            </p:cNvGrpSpPr>
            <p:nvPr/>
          </p:nvGrpSpPr>
          <p:grpSpPr bwMode="auto">
            <a:xfrm>
              <a:off x="4824" y="1280"/>
              <a:ext cx="112" cy="760"/>
              <a:chOff x="4824" y="1280"/>
              <a:chExt cx="112" cy="760"/>
            </a:xfrm>
          </p:grpSpPr>
          <p:sp>
            <p:nvSpPr>
              <p:cNvPr id="16426" name="Freeform 145"/>
              <p:cNvSpPr>
                <a:spLocks/>
              </p:cNvSpPr>
              <p:nvPr/>
            </p:nvSpPr>
            <p:spPr bwMode="auto">
              <a:xfrm>
                <a:off x="4824" y="1944"/>
                <a:ext cx="112" cy="96"/>
              </a:xfrm>
              <a:custGeom>
                <a:avLst/>
                <a:gdLst>
                  <a:gd name="T0" fmla="*/ 48 w 112"/>
                  <a:gd name="T1" fmla="*/ 96 h 96"/>
                  <a:gd name="T2" fmla="*/ 0 w 112"/>
                  <a:gd name="T3" fmla="*/ 0 h 96"/>
                  <a:gd name="T4" fmla="*/ 48 w 112"/>
                  <a:gd name="T5" fmla="*/ 32 h 96"/>
                  <a:gd name="T6" fmla="*/ 112 w 112"/>
                  <a:gd name="T7" fmla="*/ 0 h 96"/>
                  <a:gd name="T8" fmla="*/ 48 w 112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96"/>
                  <a:gd name="T17" fmla="*/ 112 w 11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96">
                    <a:moveTo>
                      <a:pt x="48" y="96"/>
                    </a:moveTo>
                    <a:lnTo>
                      <a:pt x="0" y="0"/>
                    </a:lnTo>
                    <a:lnTo>
                      <a:pt x="48" y="32"/>
                    </a:lnTo>
                    <a:lnTo>
                      <a:pt x="112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146"/>
              <p:cNvSpPr>
                <a:spLocks noChangeShapeType="1"/>
              </p:cNvSpPr>
              <p:nvPr/>
            </p:nvSpPr>
            <p:spPr bwMode="auto">
              <a:xfrm flipV="1">
                <a:off x="4872" y="1280"/>
                <a:ext cx="40" cy="6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4" name="Rectangle 149"/>
            <p:cNvSpPr>
              <a:spLocks noChangeArrowheads="1"/>
            </p:cNvSpPr>
            <p:nvPr/>
          </p:nvSpPr>
          <p:spPr bwMode="auto">
            <a:xfrm>
              <a:off x="2544" y="944"/>
              <a:ext cx="427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NaCl</a:t>
              </a:r>
              <a:endParaRPr lang="en-US"/>
            </a:p>
          </p:txBody>
        </p:sp>
        <p:sp>
          <p:nvSpPr>
            <p:cNvPr id="16425" name="Line 172"/>
            <p:cNvSpPr>
              <a:spLocks noChangeShapeType="1"/>
            </p:cNvSpPr>
            <p:nvPr/>
          </p:nvSpPr>
          <p:spPr bwMode="auto">
            <a:xfrm>
              <a:off x="3056" y="1064"/>
              <a:ext cx="1856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625600" y="1930400"/>
            <a:ext cx="5676900" cy="1309688"/>
            <a:chOff x="1024" y="1216"/>
            <a:chExt cx="3576" cy="825"/>
          </a:xfrm>
        </p:grpSpPr>
        <p:grpSp>
          <p:nvGrpSpPr>
            <p:cNvPr id="16413" name="Group 155"/>
            <p:cNvGrpSpPr>
              <a:grpSpLocks/>
            </p:cNvGrpSpPr>
            <p:nvPr/>
          </p:nvGrpSpPr>
          <p:grpSpPr bwMode="auto">
            <a:xfrm>
              <a:off x="4488" y="1512"/>
              <a:ext cx="112" cy="232"/>
              <a:chOff x="4488" y="1512"/>
              <a:chExt cx="112" cy="232"/>
            </a:xfrm>
          </p:grpSpPr>
          <p:sp>
            <p:nvSpPr>
              <p:cNvPr id="16420" name="Freeform 153"/>
              <p:cNvSpPr>
                <a:spLocks/>
              </p:cNvSpPr>
              <p:nvPr/>
            </p:nvSpPr>
            <p:spPr bwMode="auto">
              <a:xfrm>
                <a:off x="4488" y="1640"/>
                <a:ext cx="112" cy="104"/>
              </a:xfrm>
              <a:custGeom>
                <a:avLst/>
                <a:gdLst>
                  <a:gd name="T0" fmla="*/ 64 w 112"/>
                  <a:gd name="T1" fmla="*/ 104 h 104"/>
                  <a:gd name="T2" fmla="*/ 0 w 112"/>
                  <a:gd name="T3" fmla="*/ 16 h 104"/>
                  <a:gd name="T4" fmla="*/ 56 w 112"/>
                  <a:gd name="T5" fmla="*/ 40 h 104"/>
                  <a:gd name="T6" fmla="*/ 112 w 112"/>
                  <a:gd name="T7" fmla="*/ 0 h 104"/>
                  <a:gd name="T8" fmla="*/ 64 w 112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64" y="104"/>
                    </a:moveTo>
                    <a:lnTo>
                      <a:pt x="0" y="16"/>
                    </a:lnTo>
                    <a:lnTo>
                      <a:pt x="56" y="40"/>
                    </a:lnTo>
                    <a:lnTo>
                      <a:pt x="112" y="0"/>
                    </a:lnTo>
                    <a:lnTo>
                      <a:pt x="6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54"/>
              <p:cNvSpPr>
                <a:spLocks noChangeShapeType="1"/>
              </p:cNvSpPr>
              <p:nvPr/>
            </p:nvSpPr>
            <p:spPr bwMode="auto">
              <a:xfrm>
                <a:off x="4528" y="1512"/>
                <a:ext cx="16" cy="1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4" name="Group 194"/>
            <p:cNvGrpSpPr>
              <a:grpSpLocks/>
            </p:cNvGrpSpPr>
            <p:nvPr/>
          </p:nvGrpSpPr>
          <p:grpSpPr bwMode="auto">
            <a:xfrm>
              <a:off x="1024" y="1216"/>
              <a:ext cx="3504" cy="825"/>
              <a:chOff x="1024" y="1216"/>
              <a:chExt cx="3504" cy="825"/>
            </a:xfrm>
          </p:grpSpPr>
          <p:sp>
            <p:nvSpPr>
              <p:cNvPr id="16415" name="Rectangle 139"/>
              <p:cNvSpPr>
                <a:spLocks noChangeArrowheads="1"/>
              </p:cNvSpPr>
              <p:nvPr/>
            </p:nvSpPr>
            <p:spPr bwMode="auto">
              <a:xfrm>
                <a:off x="2528" y="1216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MgO</a:t>
                </a:r>
                <a:endParaRPr lang="en-US"/>
              </a:p>
            </p:txBody>
          </p:sp>
          <p:grpSp>
            <p:nvGrpSpPr>
              <p:cNvPr id="16416" name="Group 152"/>
              <p:cNvGrpSpPr>
                <a:grpSpLocks/>
              </p:cNvGrpSpPr>
              <p:nvPr/>
            </p:nvGrpSpPr>
            <p:grpSpPr bwMode="auto">
              <a:xfrm>
                <a:off x="1024" y="1328"/>
                <a:ext cx="1488" cy="713"/>
                <a:chOff x="1016" y="1328"/>
                <a:chExt cx="1496" cy="800"/>
              </a:xfrm>
            </p:grpSpPr>
            <p:sp>
              <p:nvSpPr>
                <p:cNvPr id="16418" name="Freeform 150"/>
                <p:cNvSpPr>
                  <a:spLocks/>
                </p:cNvSpPr>
                <p:nvPr/>
              </p:nvSpPr>
              <p:spPr bwMode="auto">
                <a:xfrm>
                  <a:off x="1016" y="2024"/>
                  <a:ext cx="112" cy="104"/>
                </a:xfrm>
                <a:custGeom>
                  <a:avLst/>
                  <a:gdLst>
                    <a:gd name="T0" fmla="*/ 0 w 112"/>
                    <a:gd name="T1" fmla="*/ 96 h 104"/>
                    <a:gd name="T2" fmla="*/ 56 w 112"/>
                    <a:gd name="T3" fmla="*/ 0 h 104"/>
                    <a:gd name="T4" fmla="*/ 56 w 112"/>
                    <a:gd name="T5" fmla="*/ 64 h 104"/>
                    <a:gd name="T6" fmla="*/ 112 w 112"/>
                    <a:gd name="T7" fmla="*/ 104 h 104"/>
                    <a:gd name="T8" fmla="*/ 0 w 112"/>
                    <a:gd name="T9" fmla="*/ 96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104"/>
                    <a:gd name="T17" fmla="*/ 112 w 112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104">
                      <a:moveTo>
                        <a:pt x="0" y="96"/>
                      </a:moveTo>
                      <a:lnTo>
                        <a:pt x="56" y="0"/>
                      </a:lnTo>
                      <a:lnTo>
                        <a:pt x="56" y="64"/>
                      </a:lnTo>
                      <a:lnTo>
                        <a:pt x="112" y="104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9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072" y="1328"/>
                  <a:ext cx="1440" cy="76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7" name="Line 173"/>
              <p:cNvSpPr>
                <a:spLocks noChangeShapeType="1"/>
              </p:cNvSpPr>
              <p:nvPr/>
            </p:nvSpPr>
            <p:spPr bwMode="auto">
              <a:xfrm>
                <a:off x="3024" y="1336"/>
                <a:ext cx="1504" cy="1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95"/>
          <p:cNvGrpSpPr>
            <a:grpSpLocks/>
          </p:cNvGrpSpPr>
          <p:nvPr/>
        </p:nvGrpSpPr>
        <p:grpSpPr bwMode="auto">
          <a:xfrm>
            <a:off x="1587500" y="2374900"/>
            <a:ext cx="5918200" cy="1270000"/>
            <a:chOff x="1000" y="1496"/>
            <a:chExt cx="3728" cy="800"/>
          </a:xfrm>
        </p:grpSpPr>
        <p:sp>
          <p:nvSpPr>
            <p:cNvPr id="16404" name="Rectangle 140"/>
            <p:cNvSpPr>
              <a:spLocks noChangeArrowheads="1"/>
            </p:cNvSpPr>
            <p:nvPr/>
          </p:nvSpPr>
          <p:spPr bwMode="auto">
            <a:xfrm>
              <a:off x="2536" y="1496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CaF</a:t>
              </a:r>
              <a:endParaRPr lang="en-US"/>
            </a:p>
          </p:txBody>
        </p:sp>
        <p:sp>
          <p:nvSpPr>
            <p:cNvPr id="16405" name="Rectangle 141"/>
            <p:cNvSpPr>
              <a:spLocks noChangeArrowheads="1"/>
            </p:cNvSpPr>
            <p:nvPr/>
          </p:nvSpPr>
          <p:spPr bwMode="auto">
            <a:xfrm>
              <a:off x="2912" y="1536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16406" name="Group 158"/>
            <p:cNvGrpSpPr>
              <a:grpSpLocks/>
            </p:cNvGrpSpPr>
            <p:nvPr/>
          </p:nvGrpSpPr>
          <p:grpSpPr bwMode="auto">
            <a:xfrm>
              <a:off x="1000" y="1576"/>
              <a:ext cx="1496" cy="720"/>
              <a:chOff x="1000" y="1576"/>
              <a:chExt cx="1496" cy="800"/>
            </a:xfrm>
          </p:grpSpPr>
          <p:sp>
            <p:nvSpPr>
              <p:cNvPr id="16411" name="Freeform 156"/>
              <p:cNvSpPr>
                <a:spLocks/>
              </p:cNvSpPr>
              <p:nvPr/>
            </p:nvSpPr>
            <p:spPr bwMode="auto">
              <a:xfrm>
                <a:off x="1000" y="2272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57"/>
              <p:cNvSpPr>
                <a:spLocks noChangeShapeType="1"/>
              </p:cNvSpPr>
              <p:nvPr/>
            </p:nvSpPr>
            <p:spPr bwMode="auto">
              <a:xfrm flipV="1">
                <a:off x="1056" y="1576"/>
                <a:ext cx="1440" cy="7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161"/>
            <p:cNvGrpSpPr>
              <a:grpSpLocks/>
            </p:cNvGrpSpPr>
            <p:nvPr/>
          </p:nvGrpSpPr>
          <p:grpSpPr bwMode="auto">
            <a:xfrm>
              <a:off x="3416" y="1727"/>
              <a:ext cx="1312" cy="200"/>
              <a:chOff x="3416" y="1792"/>
              <a:chExt cx="1312" cy="112"/>
            </a:xfrm>
          </p:grpSpPr>
          <p:sp>
            <p:nvSpPr>
              <p:cNvPr id="16409" name="Freeform 159"/>
              <p:cNvSpPr>
                <a:spLocks/>
              </p:cNvSpPr>
              <p:nvPr/>
            </p:nvSpPr>
            <p:spPr bwMode="auto">
              <a:xfrm>
                <a:off x="4632" y="1792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160"/>
              <p:cNvSpPr>
                <a:spLocks noChangeShapeType="1"/>
              </p:cNvSpPr>
              <p:nvPr/>
            </p:nvSpPr>
            <p:spPr bwMode="auto">
              <a:xfrm flipV="1">
                <a:off x="3416" y="1848"/>
                <a:ext cx="124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8" name="Line 174"/>
            <p:cNvSpPr>
              <a:spLocks noChangeShapeType="1"/>
            </p:cNvSpPr>
            <p:nvPr/>
          </p:nvSpPr>
          <p:spPr bwMode="auto">
            <a:xfrm>
              <a:off x="3104" y="1632"/>
              <a:ext cx="312" cy="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1193800" y="2781300"/>
            <a:ext cx="6248400" cy="1714500"/>
            <a:chOff x="752" y="1752"/>
            <a:chExt cx="3936" cy="1080"/>
          </a:xfrm>
        </p:grpSpPr>
        <p:sp>
          <p:nvSpPr>
            <p:cNvPr id="16396" name="Rectangle 137"/>
            <p:cNvSpPr>
              <a:spLocks noChangeArrowheads="1"/>
            </p:cNvSpPr>
            <p:nvPr/>
          </p:nvSpPr>
          <p:spPr bwMode="auto">
            <a:xfrm>
              <a:off x="2552" y="1752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CsCl</a:t>
              </a:r>
              <a:endParaRPr lang="en-US"/>
            </a:p>
          </p:txBody>
        </p:sp>
        <p:grpSp>
          <p:nvGrpSpPr>
            <p:cNvPr id="16397" name="Group 164"/>
            <p:cNvGrpSpPr>
              <a:grpSpLocks/>
            </p:cNvGrpSpPr>
            <p:nvPr/>
          </p:nvGrpSpPr>
          <p:grpSpPr bwMode="auto">
            <a:xfrm>
              <a:off x="752" y="1896"/>
              <a:ext cx="1768" cy="936"/>
              <a:chOff x="752" y="1896"/>
              <a:chExt cx="1768" cy="936"/>
            </a:xfrm>
          </p:grpSpPr>
          <p:sp>
            <p:nvSpPr>
              <p:cNvPr id="16402" name="Freeform 162"/>
              <p:cNvSpPr>
                <a:spLocks/>
              </p:cNvSpPr>
              <p:nvPr/>
            </p:nvSpPr>
            <p:spPr bwMode="auto">
              <a:xfrm>
                <a:off x="752" y="2728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63"/>
              <p:cNvSpPr>
                <a:spLocks noChangeShapeType="1"/>
              </p:cNvSpPr>
              <p:nvPr/>
            </p:nvSpPr>
            <p:spPr bwMode="auto">
              <a:xfrm flipV="1">
                <a:off x="808" y="1896"/>
                <a:ext cx="1712" cy="8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8" name="Group 167"/>
            <p:cNvGrpSpPr>
              <a:grpSpLocks/>
            </p:cNvGrpSpPr>
            <p:nvPr/>
          </p:nvGrpSpPr>
          <p:grpSpPr bwMode="auto">
            <a:xfrm rot="-223433">
              <a:off x="3368" y="1942"/>
              <a:ext cx="1320" cy="200"/>
              <a:chOff x="3368" y="1984"/>
              <a:chExt cx="1320" cy="200"/>
            </a:xfrm>
          </p:grpSpPr>
          <p:sp>
            <p:nvSpPr>
              <p:cNvPr id="16400" name="Freeform 165"/>
              <p:cNvSpPr>
                <a:spLocks/>
              </p:cNvSpPr>
              <p:nvPr/>
            </p:nvSpPr>
            <p:spPr bwMode="auto">
              <a:xfrm>
                <a:off x="4584" y="2072"/>
                <a:ext cx="104" cy="112"/>
              </a:xfrm>
              <a:custGeom>
                <a:avLst/>
                <a:gdLst>
                  <a:gd name="T0" fmla="*/ 104 w 104"/>
                  <a:gd name="T1" fmla="*/ 64 h 112"/>
                  <a:gd name="T2" fmla="*/ 0 w 104"/>
                  <a:gd name="T3" fmla="*/ 112 h 112"/>
                  <a:gd name="T4" fmla="*/ 40 w 104"/>
                  <a:gd name="T5" fmla="*/ 56 h 112"/>
                  <a:gd name="T6" fmla="*/ 16 w 104"/>
                  <a:gd name="T7" fmla="*/ 0 h 112"/>
                  <a:gd name="T8" fmla="*/ 104 w 104"/>
                  <a:gd name="T9" fmla="*/ 6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104" y="64"/>
                    </a:moveTo>
                    <a:lnTo>
                      <a:pt x="0" y="112"/>
                    </a:lnTo>
                    <a:lnTo>
                      <a:pt x="40" y="56"/>
                    </a:lnTo>
                    <a:lnTo>
                      <a:pt x="16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66"/>
              <p:cNvSpPr>
                <a:spLocks noChangeShapeType="1"/>
              </p:cNvSpPr>
              <p:nvPr/>
            </p:nvSpPr>
            <p:spPr bwMode="auto">
              <a:xfrm>
                <a:off x="3368" y="1984"/>
                <a:ext cx="1256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9" name="Line 175"/>
            <p:cNvSpPr>
              <a:spLocks noChangeShapeType="1"/>
            </p:cNvSpPr>
            <p:nvPr/>
          </p:nvSpPr>
          <p:spPr bwMode="auto">
            <a:xfrm>
              <a:off x="3048" y="1856"/>
              <a:ext cx="320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E13DB-6B69-4234-A9BC-16B96154D4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958850" y="2854325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C:  has 4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4 more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958850" y="3738563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H:  has 1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1 more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958850" y="4622800"/>
            <a:ext cx="274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Electronegativities</a:t>
            </a:r>
          </a:p>
          <a:p>
            <a:r>
              <a:rPr lang="en-US" sz="2200"/>
              <a:t>       are comparable.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191000" y="5648325"/>
            <a:ext cx="3589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2.10,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7415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Covalent Bonding</a:t>
            </a:r>
          </a:p>
        </p:txBody>
      </p:sp>
      <p:sp>
        <p:nvSpPr>
          <p:cNvPr id="17416" name="Rectangle 49"/>
          <p:cNvSpPr>
            <a:spLocks noChangeArrowheads="1"/>
          </p:cNvSpPr>
          <p:nvPr/>
        </p:nvSpPr>
        <p:spPr bwMode="auto">
          <a:xfrm>
            <a:off x="542925" y="9763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similar </a:t>
            </a:r>
            <a:r>
              <a:rPr lang="en-US">
                <a:solidFill>
                  <a:srgbClr val="3333CC"/>
                </a:solidFill>
                <a:cs typeface="Times New Roman" pitchFamily="-111" charset="0"/>
              </a:rPr>
              <a:t>electronegativity</a:t>
            </a:r>
            <a:r>
              <a:rPr lang="en-US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  <a:sym typeface="Symbol" pitchFamily="-111" charset="2"/>
              </a:rPr>
              <a:t> </a:t>
            </a:r>
            <a:r>
              <a:rPr lang="en-US">
                <a:cs typeface="Times New Roman" pitchFamily="-111" charset="0"/>
              </a:rPr>
              <a:t>share electrons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bonds determined by valence – 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>
                <a:cs typeface="Times New Roman" pitchFamily="-111" charset="0"/>
              </a:rPr>
              <a:t> &amp; 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>
                <a:cs typeface="Times New Roman" pitchFamily="-111" charset="0"/>
              </a:rPr>
              <a:t> orbitals dominate bonding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Example: </a:t>
            </a:r>
            <a:r>
              <a:rPr lang="en-US"/>
              <a:t>CH</a:t>
            </a:r>
            <a:r>
              <a:rPr lang="en-US" baseline="-25000"/>
              <a:t>4</a:t>
            </a:r>
          </a:p>
        </p:txBody>
      </p:sp>
      <p:grpSp>
        <p:nvGrpSpPr>
          <p:cNvPr id="17417" name="Group 51"/>
          <p:cNvGrpSpPr>
            <a:grpSpLocks/>
          </p:cNvGrpSpPr>
          <p:nvPr/>
        </p:nvGrpSpPr>
        <p:grpSpPr bwMode="auto">
          <a:xfrm>
            <a:off x="4121150" y="2543175"/>
            <a:ext cx="4422775" cy="2743200"/>
            <a:chOff x="2596" y="1602"/>
            <a:chExt cx="2786" cy="1728"/>
          </a:xfrm>
        </p:grpSpPr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4128" y="1614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19" name="Rectangle 14"/>
            <p:cNvSpPr>
              <a:spLocks noChangeArrowheads="1"/>
            </p:cNvSpPr>
            <p:nvPr/>
          </p:nvSpPr>
          <p:spPr bwMode="auto">
            <a:xfrm>
              <a:off x="4128" y="1798"/>
              <a:ext cx="12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from carbon atom</a:t>
              </a:r>
              <a:endParaRPr lang="en-US"/>
            </a:p>
          </p:txBody>
        </p:sp>
        <p:sp>
          <p:nvSpPr>
            <p:cNvPr id="17420" name="Rectangle 15"/>
            <p:cNvSpPr>
              <a:spLocks noChangeArrowheads="1"/>
            </p:cNvSpPr>
            <p:nvPr/>
          </p:nvSpPr>
          <p:spPr bwMode="auto">
            <a:xfrm>
              <a:off x="4128" y="2766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21" name="Rectangle 16"/>
            <p:cNvSpPr>
              <a:spLocks noChangeArrowheads="1"/>
            </p:cNvSpPr>
            <p:nvPr/>
          </p:nvSpPr>
          <p:spPr bwMode="auto">
            <a:xfrm>
              <a:off x="4128" y="2950"/>
              <a:ext cx="10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from hydrogen </a:t>
              </a:r>
              <a:endParaRPr lang="en-US"/>
            </a:p>
          </p:txBody>
        </p:sp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4128" y="3134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atoms</a:t>
              </a:r>
              <a:endParaRPr lang="en-US"/>
            </a:p>
          </p:txBody>
        </p:sp>
        <p:sp>
          <p:nvSpPr>
            <p:cNvPr id="17423" name="Oval 18"/>
            <p:cNvSpPr>
              <a:spLocks noChangeArrowheads="1"/>
            </p:cNvSpPr>
            <p:nvPr/>
          </p:nvSpPr>
          <p:spPr bwMode="auto">
            <a:xfrm>
              <a:off x="3344" y="2358"/>
              <a:ext cx="232" cy="23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Oval 19"/>
            <p:cNvSpPr>
              <a:spLocks noChangeArrowheads="1"/>
            </p:cNvSpPr>
            <p:nvPr/>
          </p:nvSpPr>
          <p:spPr bwMode="auto">
            <a:xfrm>
              <a:off x="3164" y="2178"/>
              <a:ext cx="584" cy="584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Oval 20"/>
            <p:cNvSpPr>
              <a:spLocks noChangeArrowheads="1"/>
            </p:cNvSpPr>
            <p:nvPr/>
          </p:nvSpPr>
          <p:spPr bwMode="auto">
            <a:xfrm>
              <a:off x="2988" y="2002"/>
              <a:ext cx="936" cy="936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Oval 21"/>
            <p:cNvSpPr>
              <a:spLocks noChangeArrowheads="1"/>
            </p:cNvSpPr>
            <p:nvPr/>
          </p:nvSpPr>
          <p:spPr bwMode="auto">
            <a:xfrm>
              <a:off x="3384" y="1742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Oval 22"/>
            <p:cNvSpPr>
              <a:spLocks noChangeArrowheads="1"/>
            </p:cNvSpPr>
            <p:nvPr/>
          </p:nvSpPr>
          <p:spPr bwMode="auto">
            <a:xfrm>
              <a:off x="3244" y="1602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Oval 23"/>
            <p:cNvSpPr>
              <a:spLocks noChangeArrowheads="1"/>
            </p:cNvSpPr>
            <p:nvPr/>
          </p:nvSpPr>
          <p:spPr bwMode="auto">
            <a:xfrm>
              <a:off x="3384" y="303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Oval 24"/>
            <p:cNvSpPr>
              <a:spLocks noChangeArrowheads="1"/>
            </p:cNvSpPr>
            <p:nvPr/>
          </p:nvSpPr>
          <p:spPr bwMode="auto">
            <a:xfrm>
              <a:off x="3244" y="2898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Oval 25"/>
            <p:cNvSpPr>
              <a:spLocks noChangeArrowheads="1"/>
            </p:cNvSpPr>
            <p:nvPr/>
          </p:nvSpPr>
          <p:spPr bwMode="auto">
            <a:xfrm>
              <a:off x="4032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6"/>
            <p:cNvSpPr>
              <a:spLocks noChangeArrowheads="1"/>
            </p:cNvSpPr>
            <p:nvPr/>
          </p:nvSpPr>
          <p:spPr bwMode="auto">
            <a:xfrm>
              <a:off x="3892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7"/>
            <p:cNvSpPr>
              <a:spLocks noChangeArrowheads="1"/>
            </p:cNvSpPr>
            <p:nvPr/>
          </p:nvSpPr>
          <p:spPr bwMode="auto">
            <a:xfrm>
              <a:off x="2736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28"/>
            <p:cNvSpPr>
              <a:spLocks noChangeArrowheads="1"/>
            </p:cNvSpPr>
            <p:nvPr/>
          </p:nvSpPr>
          <p:spPr bwMode="auto">
            <a:xfrm>
              <a:off x="2596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29"/>
            <p:cNvSpPr>
              <a:spLocks noChangeArrowheads="1"/>
            </p:cNvSpPr>
            <p:nvPr/>
          </p:nvSpPr>
          <p:spPr bwMode="auto">
            <a:xfrm>
              <a:off x="3328" y="2902"/>
              <a:ext cx="48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30"/>
            <p:cNvSpPr>
              <a:spLocks noChangeArrowheads="1"/>
            </p:cNvSpPr>
            <p:nvPr/>
          </p:nvSpPr>
          <p:spPr bwMode="auto">
            <a:xfrm>
              <a:off x="3896" y="255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Oval 31"/>
            <p:cNvSpPr>
              <a:spLocks noChangeArrowheads="1"/>
            </p:cNvSpPr>
            <p:nvPr/>
          </p:nvSpPr>
          <p:spPr bwMode="auto">
            <a:xfrm>
              <a:off x="3536" y="199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Oval 32"/>
            <p:cNvSpPr>
              <a:spLocks noChangeArrowheads="1"/>
            </p:cNvSpPr>
            <p:nvPr/>
          </p:nvSpPr>
          <p:spPr bwMode="auto">
            <a:xfrm>
              <a:off x="2976" y="235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8" name="Group 37"/>
            <p:cNvGrpSpPr>
              <a:grpSpLocks/>
            </p:cNvGrpSpPr>
            <p:nvPr/>
          </p:nvGrpSpPr>
          <p:grpSpPr bwMode="auto">
            <a:xfrm>
              <a:off x="2976" y="1990"/>
              <a:ext cx="968" cy="968"/>
              <a:chOff x="2976" y="1504"/>
              <a:chExt cx="968" cy="968"/>
            </a:xfrm>
          </p:grpSpPr>
          <p:sp>
            <p:nvSpPr>
              <p:cNvPr id="17448" name="Oval 33"/>
              <p:cNvSpPr>
                <a:spLocks noChangeArrowheads="1"/>
              </p:cNvSpPr>
              <p:nvPr/>
            </p:nvSpPr>
            <p:spPr bwMode="auto">
              <a:xfrm>
                <a:off x="3552" y="2416"/>
                <a:ext cx="48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Oval 34"/>
              <p:cNvSpPr>
                <a:spLocks noChangeArrowheads="1"/>
              </p:cNvSpPr>
              <p:nvPr/>
            </p:nvSpPr>
            <p:spPr bwMode="auto">
              <a:xfrm>
                <a:off x="3896" y="1856"/>
                <a:ext cx="48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Oval 35"/>
              <p:cNvSpPr>
                <a:spLocks noChangeArrowheads="1"/>
              </p:cNvSpPr>
              <p:nvPr/>
            </p:nvSpPr>
            <p:spPr bwMode="auto">
              <a:xfrm>
                <a:off x="3344" y="1504"/>
                <a:ext cx="56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Oval 36"/>
              <p:cNvSpPr>
                <a:spLocks noChangeArrowheads="1"/>
              </p:cNvSpPr>
              <p:nvPr/>
            </p:nvSpPr>
            <p:spPr bwMode="auto">
              <a:xfrm>
                <a:off x="2976" y="2064"/>
                <a:ext cx="56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Rectangle 38"/>
            <p:cNvSpPr>
              <a:spLocks noChangeArrowheads="1"/>
            </p:cNvSpPr>
            <p:nvPr/>
          </p:nvSpPr>
          <p:spPr bwMode="auto">
            <a:xfrm>
              <a:off x="4048" y="237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0" name="Rectangle 39"/>
            <p:cNvSpPr>
              <a:spLocks noChangeArrowheads="1"/>
            </p:cNvSpPr>
            <p:nvPr/>
          </p:nvSpPr>
          <p:spPr bwMode="auto">
            <a:xfrm>
              <a:off x="3400" y="171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1" name="Rectangle 40"/>
            <p:cNvSpPr>
              <a:spLocks noChangeArrowheads="1"/>
            </p:cNvSpPr>
            <p:nvPr/>
          </p:nvSpPr>
          <p:spPr bwMode="auto">
            <a:xfrm>
              <a:off x="2752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2" name="Rectangle 41"/>
            <p:cNvSpPr>
              <a:spLocks noChangeArrowheads="1"/>
            </p:cNvSpPr>
            <p:nvPr/>
          </p:nvSpPr>
          <p:spPr bwMode="auto">
            <a:xfrm>
              <a:off x="3400" y="302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3" name="Rectangle 42"/>
            <p:cNvSpPr>
              <a:spLocks noChangeArrowheads="1"/>
            </p:cNvSpPr>
            <p:nvPr/>
          </p:nvSpPr>
          <p:spPr bwMode="auto">
            <a:xfrm>
              <a:off x="3400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7444" name="Oval 43"/>
            <p:cNvSpPr>
              <a:spLocks noChangeArrowheads="1"/>
            </p:cNvSpPr>
            <p:nvPr/>
          </p:nvSpPr>
          <p:spPr bwMode="auto">
            <a:xfrm>
              <a:off x="4048" y="2846"/>
              <a:ext cx="56" cy="48"/>
            </a:xfrm>
            <a:prstGeom prst="ellipse">
              <a:avLst/>
            </a:pr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44"/>
            <p:cNvSpPr>
              <a:spLocks noChangeArrowheads="1"/>
            </p:cNvSpPr>
            <p:nvPr/>
          </p:nvSpPr>
          <p:spPr bwMode="auto">
            <a:xfrm>
              <a:off x="2640" y="1870"/>
              <a:ext cx="2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CH</a:t>
              </a:r>
              <a:endParaRPr lang="en-US"/>
            </a:p>
          </p:txBody>
        </p:sp>
        <p:sp>
          <p:nvSpPr>
            <p:cNvPr id="17446" name="Rectangle 45"/>
            <p:cNvSpPr>
              <a:spLocks noChangeArrowheads="1"/>
            </p:cNvSpPr>
            <p:nvPr/>
          </p:nvSpPr>
          <p:spPr bwMode="auto">
            <a:xfrm>
              <a:off x="2928" y="1910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7447" name="Oval 50"/>
            <p:cNvSpPr>
              <a:spLocks noChangeArrowheads="1"/>
            </p:cNvSpPr>
            <p:nvPr/>
          </p:nvSpPr>
          <p:spPr bwMode="auto">
            <a:xfrm>
              <a:off x="4047" y="1699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B8FAF-5700-496C-AFA6-3F930DED0FC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Primary Bonding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169988"/>
            <a:ext cx="7772400" cy="257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3333CC"/>
                </a:solidFill>
                <a:cs typeface="Times New Roman" pitchFamily="-111" charset="0"/>
              </a:rPr>
              <a:t>Metallic Bond</a:t>
            </a:r>
            <a:r>
              <a:rPr lang="en-US" sz="2400" smtClean="0">
                <a:cs typeface="Times New Roman" pitchFamily="-111" charset="0"/>
              </a:rPr>
              <a:t> --  delocalized as electron cloud  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3333CC"/>
                </a:solidFill>
                <a:cs typeface="Times New Roman" pitchFamily="-111" charset="0"/>
              </a:rPr>
              <a:t>Ionic-Covalent Mixed Bonding</a:t>
            </a:r>
            <a:r>
              <a:rPr lang="en-US" sz="2400" u="sng" smtClean="0">
                <a:cs typeface="Times New Roman" pitchFamily="-111" charset="0"/>
              </a:rPr>
              <a:t/>
            </a:r>
            <a:br>
              <a:rPr lang="en-US" sz="2400" u="sng" smtClean="0">
                <a:cs typeface="Times New Roman" pitchFamily="-111" charset="0"/>
              </a:rPr>
            </a:br>
            <a:endParaRPr lang="en-US" sz="2400" u="sng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itchFamily="-111" charset="0"/>
              </a:rPr>
              <a:t>		</a:t>
            </a:r>
            <a:r>
              <a:rPr lang="en-US" sz="2400" smtClean="0">
                <a:solidFill>
                  <a:srgbClr val="3333CC"/>
                </a:solidFill>
                <a:cs typeface="Times New Roman" pitchFamily="-111" charset="0"/>
              </a:rPr>
              <a:t>% ionic character</a:t>
            </a:r>
            <a:r>
              <a:rPr lang="en-US" sz="2400" smtClean="0">
                <a:cs typeface="Times New Roman" pitchFamily="-111" charset="0"/>
              </a:rPr>
              <a:t> = </a:t>
            </a:r>
            <a:br>
              <a:rPr lang="en-US" sz="2400" smtClean="0">
                <a:cs typeface="Times New Roman" pitchFamily="-111" charset="0"/>
              </a:rPr>
            </a:br>
            <a:r>
              <a:rPr lang="en-US" sz="2400" smtClean="0">
                <a:cs typeface="Times New Roman" pitchFamily="-111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itchFamily="-111" charset="0"/>
              </a:rPr>
              <a:t>		where </a:t>
            </a:r>
            <a:r>
              <a:rPr lang="en-US" sz="2400" i="1" smtClean="0">
                <a:cs typeface="Times New Roman" pitchFamily="-111" charset="0"/>
              </a:rPr>
              <a:t>X</a:t>
            </a:r>
            <a:r>
              <a:rPr lang="en-US" sz="2400" baseline="-25000" smtClean="0">
                <a:cs typeface="Times New Roman" pitchFamily="-111" charset="0"/>
              </a:rPr>
              <a:t>A</a:t>
            </a:r>
            <a:r>
              <a:rPr lang="en-US" sz="2400" smtClean="0">
                <a:cs typeface="Times New Roman" pitchFamily="-111" charset="0"/>
              </a:rPr>
              <a:t> &amp; </a:t>
            </a:r>
            <a:r>
              <a:rPr lang="en-US" sz="2400" i="1" smtClean="0">
                <a:cs typeface="Times New Roman" pitchFamily="-111" charset="0"/>
              </a:rPr>
              <a:t>X</a:t>
            </a:r>
            <a:r>
              <a:rPr lang="en-US" sz="2400" baseline="-25000" smtClean="0">
                <a:cs typeface="Times New Roman" pitchFamily="-111" charset="0"/>
              </a:rPr>
              <a:t>B</a:t>
            </a:r>
            <a:r>
              <a:rPr lang="en-US" sz="2400" smtClean="0">
                <a:cs typeface="Times New Roman" pitchFamily="-111" charset="0"/>
              </a:rPr>
              <a:t> are Pauling electronegativities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</p:txBody>
      </p:sp>
      <p:sp>
        <p:nvSpPr>
          <p:cNvPr id="1031" name="AutoShape 6"/>
          <p:cNvSpPr>
            <a:spLocks noChangeAspect="1" noChangeArrowheads="1" noTextEdit="1"/>
          </p:cNvSpPr>
          <p:nvPr/>
        </p:nvSpPr>
        <p:spPr bwMode="auto">
          <a:xfrm>
            <a:off x="4424363" y="2338388"/>
            <a:ext cx="307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" name="Group 72"/>
          <p:cNvGrpSpPr>
            <a:grpSpLocks/>
          </p:cNvGrpSpPr>
          <p:nvPr/>
        </p:nvGrpSpPr>
        <p:grpSpPr bwMode="auto">
          <a:xfrm>
            <a:off x="6188075" y="2625725"/>
            <a:ext cx="1247775" cy="365125"/>
            <a:chOff x="3996" y="1682"/>
            <a:chExt cx="786" cy="230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4547" y="1682"/>
              <a:ext cx="2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%)</a:t>
              </a:r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4226" y="1682"/>
              <a:ext cx="32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100</a:t>
              </a:r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172" y="168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96" y="1682"/>
              <a:ext cx="2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 x </a:t>
              </a:r>
              <a:endParaRPr lang="en-US"/>
            </a:p>
          </p:txBody>
        </p:sp>
      </p:grp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4459288" y="2273300"/>
          <a:ext cx="1781175" cy="1122363"/>
        </p:xfrm>
        <a:graphic>
          <a:graphicData uri="http://schemas.openxmlformats.org/presentationml/2006/ole">
            <p:oleObj spid="_x0000_s1026" name="Equation" r:id="rId5" imgW="1168400" imgH="736600" progId="Equation.3">
              <p:embed/>
            </p:oleObj>
          </a:graphicData>
        </a:graphic>
      </p:graphicFrame>
      <p:graphicFrame>
        <p:nvGraphicFramePr>
          <p:cNvPr id="406601" name="Object 73"/>
          <p:cNvGraphicFramePr>
            <a:graphicFrameLocks noChangeAspect="1"/>
          </p:cNvGraphicFramePr>
          <p:nvPr/>
        </p:nvGraphicFramePr>
        <p:xfrm>
          <a:off x="703263" y="5008563"/>
          <a:ext cx="7759700" cy="1208087"/>
        </p:xfrm>
        <a:graphic>
          <a:graphicData uri="http://schemas.openxmlformats.org/presentationml/2006/ole">
            <p:oleObj spid="_x0000_s1027" name="Equation" r:id="rId6" imgW="3924000" imgH="609480" progId="Equation.3">
              <p:embed/>
            </p:oleObj>
          </a:graphicData>
        </a:graphic>
      </p:graphicFrame>
      <p:sp>
        <p:nvSpPr>
          <p:cNvPr id="406602" name="Rectangle 74"/>
          <p:cNvSpPr>
            <a:spLocks noChangeArrowheads="1"/>
          </p:cNvSpPr>
          <p:nvPr/>
        </p:nvSpPr>
        <p:spPr bwMode="auto">
          <a:xfrm>
            <a:off x="636588" y="3970338"/>
            <a:ext cx="4267200" cy="7572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Ex:  MgO		</a:t>
            </a:r>
            <a:r>
              <a:rPr lang="en-US" i="1"/>
              <a:t>X</a:t>
            </a:r>
            <a:r>
              <a:rPr lang="en-US" baseline="-25000"/>
              <a:t>Mg</a:t>
            </a:r>
            <a:r>
              <a:rPr lang="en-US"/>
              <a:t> = 1.2</a:t>
            </a:r>
            <a:br>
              <a:rPr lang="en-US"/>
            </a:br>
            <a:r>
              <a:rPr lang="en-US"/>
              <a:t>			</a:t>
            </a:r>
            <a:r>
              <a:rPr lang="en-US" i="1"/>
              <a:t>X</a:t>
            </a:r>
            <a:r>
              <a:rPr lang="en-US" baseline="-25000"/>
              <a:t>O</a:t>
            </a:r>
            <a:r>
              <a:rPr lang="en-US"/>
              <a:t>   = 3.5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6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D10F9-1984-4DDB-BC86-56DB380C0D8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9900" y="990600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Arises from interaction between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9900" y="3657600"/>
            <a:ext cx="547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Permanent </a:t>
            </a:r>
            <a:r>
              <a:rPr lang="en-US">
                <a:solidFill>
                  <a:schemeClr val="accent2"/>
                </a:solidFill>
              </a:rPr>
              <a:t>dipoles</a:t>
            </a:r>
            <a:r>
              <a:rPr lang="en-US"/>
              <a:t>-molecule induced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1371600"/>
            <a:ext cx="300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Fluctuating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765175" y="424180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-general case: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62000" y="50038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liquid HCl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762000" y="576580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polymer</a:t>
            </a: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4227513" y="3203575"/>
            <a:ext cx="195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2.13,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6751638" y="4548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2.15,</a:t>
            </a:r>
          </a:p>
          <a:p>
            <a:r>
              <a:rPr lang="en-US" sz="1200">
                <a:solidFill>
                  <a:srgbClr val="000000"/>
                </a:solidFill>
              </a:rPr>
              <a:t>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27063" y="360363"/>
            <a:ext cx="7772400" cy="533400"/>
          </a:xfrm>
        </p:spPr>
        <p:txBody>
          <a:bodyPr/>
          <a:lstStyle/>
          <a:p>
            <a:r>
              <a:rPr lang="en-US" smtClean="0"/>
              <a:t>SECONDARY BONDING</a:t>
            </a:r>
          </a:p>
        </p:txBody>
      </p:sp>
      <p:sp>
        <p:nvSpPr>
          <p:cNvPr id="18444" name="AutoShape 18"/>
          <p:cNvSpPr>
            <a:spLocks noChangeAspect="1" noChangeArrowheads="1" noTextEdit="1"/>
          </p:cNvSpPr>
          <p:nvPr/>
        </p:nvSpPr>
        <p:spPr bwMode="auto">
          <a:xfrm>
            <a:off x="1066800" y="1803400"/>
            <a:ext cx="3771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5" name="Group 151"/>
          <p:cNvGrpSpPr>
            <a:grpSpLocks/>
          </p:cNvGrpSpPr>
          <p:nvPr/>
        </p:nvGrpSpPr>
        <p:grpSpPr bwMode="auto">
          <a:xfrm>
            <a:off x="1079500" y="1689100"/>
            <a:ext cx="7391400" cy="1897063"/>
            <a:chOff x="680" y="1064"/>
            <a:chExt cx="4656" cy="1195"/>
          </a:xfrm>
        </p:grpSpPr>
        <p:sp>
          <p:nvSpPr>
            <p:cNvPr id="18515" name="Rectangle 20"/>
            <p:cNvSpPr>
              <a:spLocks noChangeArrowheads="1"/>
            </p:cNvSpPr>
            <p:nvPr/>
          </p:nvSpPr>
          <p:spPr bwMode="auto">
            <a:xfrm>
              <a:off x="1073" y="1144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asymmetric electron</a:t>
              </a:r>
              <a:endParaRPr lang="en-US"/>
            </a:p>
          </p:txBody>
        </p:sp>
        <p:sp>
          <p:nvSpPr>
            <p:cNvPr id="18516" name="Rectangle 21"/>
            <p:cNvSpPr>
              <a:spLocks noChangeArrowheads="1"/>
            </p:cNvSpPr>
            <p:nvPr/>
          </p:nvSpPr>
          <p:spPr bwMode="auto">
            <a:xfrm>
              <a:off x="2592" y="1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  <a:latin typeface="Arial Rounded MT Bold" pitchFamily="-111" charset="0"/>
                </a:rPr>
                <a:t> </a:t>
              </a:r>
              <a:endParaRPr lang="en-US"/>
            </a:p>
          </p:txBody>
        </p:sp>
        <p:sp>
          <p:nvSpPr>
            <p:cNvPr id="18517" name="Rectangle 22"/>
            <p:cNvSpPr>
              <a:spLocks noChangeArrowheads="1"/>
            </p:cNvSpPr>
            <p:nvPr/>
          </p:nvSpPr>
          <p:spPr bwMode="auto">
            <a:xfrm>
              <a:off x="1536" y="1328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clouds</a:t>
              </a:r>
              <a:endParaRPr lang="en-US"/>
            </a:p>
          </p:txBody>
        </p:sp>
        <p:grpSp>
          <p:nvGrpSpPr>
            <p:cNvPr id="18518" name="Group 26"/>
            <p:cNvGrpSpPr>
              <a:grpSpLocks/>
            </p:cNvGrpSpPr>
            <p:nvPr/>
          </p:nvGrpSpPr>
          <p:grpSpPr bwMode="auto">
            <a:xfrm>
              <a:off x="1320" y="1360"/>
              <a:ext cx="152" cy="192"/>
              <a:chOff x="1320" y="1360"/>
              <a:chExt cx="152" cy="192"/>
            </a:xfrm>
          </p:grpSpPr>
          <p:sp>
            <p:nvSpPr>
              <p:cNvPr id="18573" name="Freeform 23"/>
              <p:cNvSpPr>
                <a:spLocks/>
              </p:cNvSpPr>
              <p:nvPr/>
            </p:nvSpPr>
            <p:spPr bwMode="auto">
              <a:xfrm>
                <a:off x="1320" y="1472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Freeform 24"/>
              <p:cNvSpPr>
                <a:spLocks/>
              </p:cNvSpPr>
              <p:nvPr/>
            </p:nvSpPr>
            <p:spPr bwMode="auto">
              <a:xfrm>
                <a:off x="1328" y="1480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5"/>
              <p:cNvSpPr>
                <a:spLocks noChangeShapeType="1"/>
              </p:cNvSpPr>
              <p:nvPr/>
            </p:nvSpPr>
            <p:spPr bwMode="auto">
              <a:xfrm flipV="1">
                <a:off x="1360" y="1360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9" name="Group 30"/>
            <p:cNvGrpSpPr>
              <a:grpSpLocks/>
            </p:cNvGrpSpPr>
            <p:nvPr/>
          </p:nvGrpSpPr>
          <p:grpSpPr bwMode="auto">
            <a:xfrm>
              <a:off x="2112" y="1352"/>
              <a:ext cx="200" cy="208"/>
              <a:chOff x="2112" y="1352"/>
              <a:chExt cx="200" cy="208"/>
            </a:xfrm>
          </p:grpSpPr>
          <p:sp>
            <p:nvSpPr>
              <p:cNvPr id="18570" name="Freeform 27"/>
              <p:cNvSpPr>
                <a:spLocks/>
              </p:cNvSpPr>
              <p:nvPr/>
            </p:nvSpPr>
            <p:spPr bwMode="auto">
              <a:xfrm>
                <a:off x="2208" y="1472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28"/>
              <p:cNvSpPr>
                <a:spLocks/>
              </p:cNvSpPr>
              <p:nvPr/>
            </p:nvSpPr>
            <p:spPr bwMode="auto">
              <a:xfrm>
                <a:off x="2216" y="1480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Line 29"/>
              <p:cNvSpPr>
                <a:spLocks noChangeShapeType="1"/>
              </p:cNvSpPr>
              <p:nvPr/>
            </p:nvSpPr>
            <p:spPr bwMode="auto">
              <a:xfrm>
                <a:off x="2112" y="1352"/>
                <a:ext cx="136" cy="136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680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836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Rectangle 33"/>
            <p:cNvSpPr>
              <a:spLocks noChangeArrowheads="1"/>
            </p:cNvSpPr>
            <p:nvPr/>
          </p:nvSpPr>
          <p:spPr bwMode="auto">
            <a:xfrm>
              <a:off x="904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3" name="Rectangle 34"/>
            <p:cNvSpPr>
              <a:spLocks noChangeArrowheads="1"/>
            </p:cNvSpPr>
            <p:nvPr/>
          </p:nvSpPr>
          <p:spPr bwMode="auto">
            <a:xfrm>
              <a:off x="1400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18524" name="Freeform 35"/>
            <p:cNvSpPr>
              <a:spLocks/>
            </p:cNvSpPr>
            <p:nvPr/>
          </p:nvSpPr>
          <p:spPr bwMode="auto">
            <a:xfrm>
              <a:off x="1680" y="1712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25" name="Group 88"/>
            <p:cNvGrpSpPr>
              <a:grpSpLocks/>
            </p:cNvGrpSpPr>
            <p:nvPr/>
          </p:nvGrpSpPr>
          <p:grpSpPr bwMode="auto">
            <a:xfrm>
              <a:off x="1606" y="1712"/>
              <a:ext cx="168" cy="128"/>
              <a:chOff x="1624" y="1712"/>
              <a:chExt cx="168" cy="128"/>
            </a:xfrm>
          </p:grpSpPr>
          <p:sp>
            <p:nvSpPr>
              <p:cNvPr id="18568" name="Freeform 36"/>
              <p:cNvSpPr>
                <a:spLocks/>
              </p:cNvSpPr>
              <p:nvPr/>
            </p:nvSpPr>
            <p:spPr bwMode="auto">
              <a:xfrm>
                <a:off x="1688" y="1712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Line 37"/>
              <p:cNvSpPr>
                <a:spLocks noChangeShapeType="1"/>
              </p:cNvSpPr>
              <p:nvPr/>
            </p:nvSpPr>
            <p:spPr bwMode="auto">
              <a:xfrm>
                <a:off x="1624" y="1776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6" name="Oval 38"/>
            <p:cNvSpPr>
              <a:spLocks noChangeArrowheads="1"/>
            </p:cNvSpPr>
            <p:nvPr/>
          </p:nvSpPr>
          <p:spPr bwMode="auto">
            <a:xfrm>
              <a:off x="2104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Oval 39"/>
            <p:cNvSpPr>
              <a:spLocks noChangeArrowheads="1"/>
            </p:cNvSpPr>
            <p:nvPr/>
          </p:nvSpPr>
          <p:spPr bwMode="auto">
            <a:xfrm>
              <a:off x="2260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Rectangle 40"/>
            <p:cNvSpPr>
              <a:spLocks noChangeArrowheads="1"/>
            </p:cNvSpPr>
            <p:nvPr/>
          </p:nvSpPr>
          <p:spPr bwMode="auto">
            <a:xfrm>
              <a:off x="2320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9" name="Rectangle 41"/>
            <p:cNvSpPr>
              <a:spLocks noChangeArrowheads="1"/>
            </p:cNvSpPr>
            <p:nvPr/>
          </p:nvSpPr>
          <p:spPr bwMode="auto">
            <a:xfrm>
              <a:off x="2816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530" name="Group 89"/>
            <p:cNvGrpSpPr>
              <a:grpSpLocks/>
            </p:cNvGrpSpPr>
            <p:nvPr/>
          </p:nvGrpSpPr>
          <p:grpSpPr bwMode="auto">
            <a:xfrm>
              <a:off x="1953" y="1708"/>
              <a:ext cx="152" cy="128"/>
              <a:chOff x="1944" y="1708"/>
              <a:chExt cx="152" cy="128"/>
            </a:xfrm>
          </p:grpSpPr>
          <p:sp>
            <p:nvSpPr>
              <p:cNvPr id="18566" name="Freeform 42"/>
              <p:cNvSpPr>
                <a:spLocks/>
              </p:cNvSpPr>
              <p:nvPr/>
            </p:nvSpPr>
            <p:spPr bwMode="auto">
              <a:xfrm>
                <a:off x="1944" y="1708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64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64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Line 44"/>
              <p:cNvSpPr>
                <a:spLocks noChangeShapeType="1"/>
              </p:cNvSpPr>
              <p:nvPr/>
            </p:nvSpPr>
            <p:spPr bwMode="auto">
              <a:xfrm>
                <a:off x="2008" y="1772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1" name="Rectangle 46"/>
            <p:cNvSpPr>
              <a:spLocks noChangeArrowheads="1"/>
            </p:cNvSpPr>
            <p:nvPr/>
          </p:nvSpPr>
          <p:spPr bwMode="auto">
            <a:xfrm>
              <a:off x="1512" y="1870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2" name="Rectangle 47"/>
            <p:cNvSpPr>
              <a:spLocks noChangeArrowheads="1"/>
            </p:cNvSpPr>
            <p:nvPr/>
          </p:nvSpPr>
          <p:spPr bwMode="auto">
            <a:xfrm>
              <a:off x="1592" y="2038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grpSp>
          <p:nvGrpSpPr>
            <p:cNvPr id="18533" name="Group 91"/>
            <p:cNvGrpSpPr>
              <a:grpSpLocks/>
            </p:cNvGrpSpPr>
            <p:nvPr/>
          </p:nvGrpSpPr>
          <p:grpSpPr bwMode="auto">
            <a:xfrm>
              <a:off x="3368" y="1584"/>
              <a:ext cx="1968" cy="400"/>
              <a:chOff x="3368" y="1584"/>
              <a:chExt cx="1968" cy="400"/>
            </a:xfrm>
          </p:grpSpPr>
          <p:sp>
            <p:nvSpPr>
              <p:cNvPr id="18547" name="Oval 50"/>
              <p:cNvSpPr>
                <a:spLocks noChangeArrowheads="1"/>
              </p:cNvSpPr>
              <p:nvPr/>
            </p:nvSpPr>
            <p:spPr bwMode="auto">
              <a:xfrm>
                <a:off x="3368" y="1584"/>
                <a:ext cx="856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8" name="Group 53"/>
              <p:cNvGrpSpPr>
                <a:grpSpLocks/>
              </p:cNvGrpSpPr>
              <p:nvPr/>
            </p:nvGrpSpPr>
            <p:grpSpPr bwMode="auto">
              <a:xfrm>
                <a:off x="3716" y="1663"/>
                <a:ext cx="240" cy="242"/>
                <a:chOff x="3716" y="1660"/>
                <a:chExt cx="240" cy="242"/>
              </a:xfrm>
            </p:grpSpPr>
            <p:sp>
              <p:nvSpPr>
                <p:cNvPr id="18564" name="Oval 51"/>
                <p:cNvSpPr>
                  <a:spLocks noChangeArrowheads="1"/>
                </p:cNvSpPr>
                <p:nvPr/>
              </p:nvSpPr>
              <p:spPr bwMode="auto">
                <a:xfrm>
                  <a:off x="371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5" name="Rectangle 52"/>
                <p:cNvSpPr>
                  <a:spLocks noChangeArrowheads="1"/>
                </p:cNvSpPr>
                <p:nvPr/>
              </p:nvSpPr>
              <p:spPr bwMode="auto">
                <a:xfrm>
                  <a:off x="376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grpSp>
            <p:nvGrpSpPr>
              <p:cNvPr id="18549" name="Group 56"/>
              <p:cNvGrpSpPr>
                <a:grpSpLocks/>
              </p:cNvGrpSpPr>
              <p:nvPr/>
            </p:nvGrpSpPr>
            <p:grpSpPr bwMode="auto">
              <a:xfrm>
                <a:off x="3476" y="1663"/>
                <a:ext cx="240" cy="242"/>
                <a:chOff x="3476" y="1660"/>
                <a:chExt cx="240" cy="242"/>
              </a:xfrm>
            </p:grpSpPr>
            <p:sp>
              <p:nvSpPr>
                <p:cNvPr id="18562" name="Oval 54"/>
                <p:cNvSpPr>
                  <a:spLocks noChangeArrowheads="1"/>
                </p:cNvSpPr>
                <p:nvPr/>
              </p:nvSpPr>
              <p:spPr bwMode="auto">
                <a:xfrm>
                  <a:off x="347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3" name="Rectangle 55"/>
                <p:cNvSpPr>
                  <a:spLocks noChangeArrowheads="1"/>
                </p:cNvSpPr>
                <p:nvPr/>
              </p:nvSpPr>
              <p:spPr bwMode="auto">
                <a:xfrm>
                  <a:off x="352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sp>
            <p:nvSpPr>
              <p:cNvPr id="18550" name="Freeform 57"/>
              <p:cNvSpPr>
                <a:spLocks/>
              </p:cNvSpPr>
              <p:nvPr/>
            </p:nvSpPr>
            <p:spPr bwMode="auto">
              <a:xfrm>
                <a:off x="4250" y="1720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Line 59"/>
              <p:cNvSpPr>
                <a:spLocks noChangeShapeType="1"/>
              </p:cNvSpPr>
              <p:nvPr/>
            </p:nvSpPr>
            <p:spPr bwMode="auto">
              <a:xfrm>
                <a:off x="4223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60"/>
              <p:cNvSpPr>
                <a:spLocks noChangeArrowheads="1"/>
              </p:cNvSpPr>
              <p:nvPr/>
            </p:nvSpPr>
            <p:spPr bwMode="auto">
              <a:xfrm>
                <a:off x="4488" y="1584"/>
                <a:ext cx="848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53" name="Group 67"/>
              <p:cNvGrpSpPr>
                <a:grpSpLocks/>
              </p:cNvGrpSpPr>
              <p:nvPr/>
            </p:nvGrpSpPr>
            <p:grpSpPr bwMode="auto">
              <a:xfrm>
                <a:off x="4588" y="1663"/>
                <a:ext cx="472" cy="242"/>
                <a:chOff x="4588" y="1660"/>
                <a:chExt cx="472" cy="242"/>
              </a:xfrm>
            </p:grpSpPr>
            <p:grpSp>
              <p:nvGrpSpPr>
                <p:cNvPr id="18556" name="Group 63"/>
                <p:cNvGrpSpPr>
                  <a:grpSpLocks/>
                </p:cNvGrpSpPr>
                <p:nvPr/>
              </p:nvGrpSpPr>
              <p:grpSpPr bwMode="auto">
                <a:xfrm>
                  <a:off x="4820" y="1660"/>
                  <a:ext cx="240" cy="242"/>
                  <a:chOff x="4820" y="1660"/>
                  <a:chExt cx="240" cy="242"/>
                </a:xfrm>
              </p:grpSpPr>
              <p:sp>
                <p:nvSpPr>
                  <p:cNvPr id="1856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820" y="1660"/>
                    <a:ext cx="240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6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87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  <p:grpSp>
              <p:nvGrpSpPr>
                <p:cNvPr id="18557" name="Group 66"/>
                <p:cNvGrpSpPr>
                  <a:grpSpLocks/>
                </p:cNvGrpSpPr>
                <p:nvPr/>
              </p:nvGrpSpPr>
              <p:grpSpPr bwMode="auto">
                <a:xfrm>
                  <a:off x="4588" y="1660"/>
                  <a:ext cx="232" cy="242"/>
                  <a:chOff x="4588" y="1660"/>
                  <a:chExt cx="232" cy="242"/>
                </a:xfrm>
              </p:grpSpPr>
              <p:sp>
                <p:nvSpPr>
                  <p:cNvPr id="1855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1660"/>
                    <a:ext cx="232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</p:grpSp>
          <p:sp>
            <p:nvSpPr>
              <p:cNvPr id="18554" name="Freeform 68"/>
              <p:cNvSpPr>
                <a:spLocks/>
              </p:cNvSpPr>
              <p:nvPr/>
            </p:nvSpPr>
            <p:spPr bwMode="auto">
              <a:xfrm>
                <a:off x="4360" y="1720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72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72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Line 70"/>
              <p:cNvSpPr>
                <a:spLocks noChangeShapeType="1"/>
              </p:cNvSpPr>
              <p:nvPr/>
            </p:nvSpPr>
            <p:spPr bwMode="auto">
              <a:xfrm>
                <a:off x="4401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34" name="Group 90"/>
            <p:cNvGrpSpPr>
              <a:grpSpLocks/>
            </p:cNvGrpSpPr>
            <p:nvPr/>
          </p:nvGrpSpPr>
          <p:grpSpPr bwMode="auto">
            <a:xfrm>
              <a:off x="3768" y="1272"/>
              <a:ext cx="1179" cy="270"/>
              <a:chOff x="3768" y="1272"/>
              <a:chExt cx="1179" cy="270"/>
            </a:xfrm>
          </p:grpSpPr>
          <p:sp>
            <p:nvSpPr>
              <p:cNvPr id="18539" name="Rectangle 71"/>
              <p:cNvSpPr>
                <a:spLocks noChangeArrowheads="1"/>
              </p:cNvSpPr>
              <p:nvPr/>
            </p:nvSpPr>
            <p:spPr bwMode="auto">
              <a:xfrm>
                <a:off x="3768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0" name="Rectangle 72"/>
              <p:cNvSpPr>
                <a:spLocks noChangeArrowheads="1"/>
              </p:cNvSpPr>
              <p:nvPr/>
            </p:nvSpPr>
            <p:spPr bwMode="auto">
              <a:xfrm>
                <a:off x="3912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1" name="Rectangle 73"/>
              <p:cNvSpPr>
                <a:spLocks noChangeArrowheads="1"/>
              </p:cNvSpPr>
              <p:nvPr/>
            </p:nvSpPr>
            <p:spPr bwMode="auto">
              <a:xfrm>
                <a:off x="4696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2" name="Rectangle 74"/>
              <p:cNvSpPr>
                <a:spLocks noChangeArrowheads="1"/>
              </p:cNvSpPr>
              <p:nvPr/>
            </p:nvSpPr>
            <p:spPr bwMode="auto">
              <a:xfrm>
                <a:off x="4840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3" name="Freeform 75"/>
              <p:cNvSpPr>
                <a:spLocks/>
              </p:cNvSpPr>
              <p:nvPr/>
            </p:nvSpPr>
            <p:spPr bwMode="auto">
              <a:xfrm>
                <a:off x="4200" y="1344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Line 77"/>
              <p:cNvSpPr>
                <a:spLocks noChangeShapeType="1"/>
              </p:cNvSpPr>
              <p:nvPr/>
            </p:nvSpPr>
            <p:spPr bwMode="auto">
              <a:xfrm>
                <a:off x="4144" y="1408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79"/>
              <p:cNvSpPr>
                <a:spLocks/>
              </p:cNvSpPr>
              <p:nvPr/>
            </p:nvSpPr>
            <p:spPr bwMode="auto">
              <a:xfrm>
                <a:off x="4424" y="1344"/>
                <a:ext cx="104" cy="128"/>
              </a:xfrm>
              <a:custGeom>
                <a:avLst/>
                <a:gdLst>
                  <a:gd name="T0" fmla="*/ 0 w 104"/>
                  <a:gd name="T1" fmla="*/ 64 h 128"/>
                  <a:gd name="T2" fmla="*/ 104 w 104"/>
                  <a:gd name="T3" fmla="*/ 0 h 128"/>
                  <a:gd name="T4" fmla="*/ 64 w 104"/>
                  <a:gd name="T5" fmla="*/ 64 h 128"/>
                  <a:gd name="T6" fmla="*/ 104 w 104"/>
                  <a:gd name="T7" fmla="*/ 128 h 128"/>
                  <a:gd name="T8" fmla="*/ 0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0" y="64"/>
                    </a:moveTo>
                    <a:lnTo>
                      <a:pt x="104" y="0"/>
                    </a:lnTo>
                    <a:lnTo>
                      <a:pt x="64" y="64"/>
                    </a:lnTo>
                    <a:lnTo>
                      <a:pt x="104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Line 81"/>
              <p:cNvSpPr>
                <a:spLocks noChangeShapeType="1"/>
              </p:cNvSpPr>
              <p:nvPr/>
            </p:nvSpPr>
            <p:spPr bwMode="auto">
              <a:xfrm>
                <a:off x="4496" y="1408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5" name="Rectangle 84"/>
            <p:cNvSpPr>
              <a:spLocks noChangeArrowheads="1"/>
            </p:cNvSpPr>
            <p:nvPr/>
          </p:nvSpPr>
          <p:spPr bwMode="auto">
            <a:xfrm>
              <a:off x="4064" y="1918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6" name="Rectangle 85"/>
            <p:cNvSpPr>
              <a:spLocks noChangeArrowheads="1"/>
            </p:cNvSpPr>
            <p:nvPr/>
          </p:nvSpPr>
          <p:spPr bwMode="auto">
            <a:xfrm>
              <a:off x="4152" y="2086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sp>
          <p:nvSpPr>
            <p:cNvPr id="18537" name="Rectangle 86"/>
            <p:cNvSpPr>
              <a:spLocks noChangeArrowheads="1"/>
            </p:cNvSpPr>
            <p:nvPr/>
          </p:nvSpPr>
          <p:spPr bwMode="auto">
            <a:xfrm>
              <a:off x="3776" y="1064"/>
              <a:ext cx="10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ex:  liquid H</a:t>
              </a:r>
              <a:endParaRPr lang="en-US"/>
            </a:p>
          </p:txBody>
        </p:sp>
        <p:sp>
          <p:nvSpPr>
            <p:cNvPr id="18538" name="Rectangle 87"/>
            <p:cNvSpPr>
              <a:spLocks noChangeArrowheads="1"/>
            </p:cNvSpPr>
            <p:nvPr/>
          </p:nvSpPr>
          <p:spPr bwMode="auto">
            <a:xfrm>
              <a:off x="4793" y="1104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18446" name="AutoShape 93"/>
          <p:cNvSpPr>
            <a:spLocks noChangeAspect="1" noChangeArrowheads="1" noTextEdit="1"/>
          </p:cNvSpPr>
          <p:nvPr/>
        </p:nvSpPr>
        <p:spPr bwMode="auto">
          <a:xfrm>
            <a:off x="2743200" y="4876800"/>
            <a:ext cx="3886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7" name="Group 119"/>
          <p:cNvGrpSpPr>
            <a:grpSpLocks/>
          </p:cNvGrpSpPr>
          <p:nvPr/>
        </p:nvGrpSpPr>
        <p:grpSpPr bwMode="auto">
          <a:xfrm>
            <a:off x="3808413" y="5105400"/>
            <a:ext cx="280987" cy="203200"/>
            <a:chOff x="2399" y="3216"/>
            <a:chExt cx="177" cy="128"/>
          </a:xfrm>
        </p:grpSpPr>
        <p:sp>
          <p:nvSpPr>
            <p:cNvPr id="18513" name="Freeform 95"/>
            <p:cNvSpPr>
              <a:spLocks/>
            </p:cNvSpPr>
            <p:nvPr/>
          </p:nvSpPr>
          <p:spPr bwMode="auto">
            <a:xfrm>
              <a:off x="2472" y="3216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97"/>
            <p:cNvSpPr>
              <a:spLocks noChangeShapeType="1"/>
            </p:cNvSpPr>
            <p:nvPr/>
          </p:nvSpPr>
          <p:spPr bwMode="auto">
            <a:xfrm>
              <a:off x="2399" y="3280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8" name="Group 101"/>
          <p:cNvGrpSpPr>
            <a:grpSpLocks/>
          </p:cNvGrpSpPr>
          <p:nvPr/>
        </p:nvGrpSpPr>
        <p:grpSpPr bwMode="auto">
          <a:xfrm>
            <a:off x="2762250" y="5014913"/>
            <a:ext cx="381000" cy="384175"/>
            <a:chOff x="1740" y="3164"/>
            <a:chExt cx="240" cy="242"/>
          </a:xfrm>
        </p:grpSpPr>
        <p:sp>
          <p:nvSpPr>
            <p:cNvPr id="18511" name="Oval 99"/>
            <p:cNvSpPr>
              <a:spLocks noChangeArrowheads="1"/>
            </p:cNvSpPr>
            <p:nvPr/>
          </p:nvSpPr>
          <p:spPr bwMode="auto">
            <a:xfrm>
              <a:off x="1740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Rectangle 100"/>
            <p:cNvSpPr>
              <a:spLocks noChangeArrowheads="1"/>
            </p:cNvSpPr>
            <p:nvPr/>
          </p:nvSpPr>
          <p:spPr bwMode="auto">
            <a:xfrm>
              <a:off x="1784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49" name="Group 104"/>
          <p:cNvGrpSpPr>
            <a:grpSpLocks/>
          </p:cNvGrpSpPr>
          <p:nvPr/>
        </p:nvGrpSpPr>
        <p:grpSpPr bwMode="auto">
          <a:xfrm>
            <a:off x="3143250" y="4883150"/>
            <a:ext cx="660400" cy="647700"/>
            <a:chOff x="1980" y="3076"/>
            <a:chExt cx="416" cy="408"/>
          </a:xfrm>
        </p:grpSpPr>
        <p:sp>
          <p:nvSpPr>
            <p:cNvPr id="18509" name="Oval 102"/>
            <p:cNvSpPr>
              <a:spLocks noChangeArrowheads="1"/>
            </p:cNvSpPr>
            <p:nvPr/>
          </p:nvSpPr>
          <p:spPr bwMode="auto">
            <a:xfrm>
              <a:off x="1980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103"/>
            <p:cNvSpPr>
              <a:spLocks noChangeArrowheads="1"/>
            </p:cNvSpPr>
            <p:nvPr/>
          </p:nvSpPr>
          <p:spPr bwMode="auto">
            <a:xfrm>
              <a:off x="2080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grpSp>
        <p:nvGrpSpPr>
          <p:cNvPr id="18450" name="Group 120"/>
          <p:cNvGrpSpPr>
            <a:grpSpLocks/>
          </p:cNvGrpSpPr>
          <p:nvPr/>
        </p:nvGrpSpPr>
        <p:grpSpPr bwMode="auto">
          <a:xfrm>
            <a:off x="5245100" y="5105400"/>
            <a:ext cx="266700" cy="203200"/>
            <a:chOff x="3304" y="3224"/>
            <a:chExt cx="168" cy="128"/>
          </a:xfrm>
        </p:grpSpPr>
        <p:sp>
          <p:nvSpPr>
            <p:cNvPr id="18507" name="Freeform 106"/>
            <p:cNvSpPr>
              <a:spLocks/>
            </p:cNvSpPr>
            <p:nvPr/>
          </p:nvSpPr>
          <p:spPr bwMode="auto">
            <a:xfrm>
              <a:off x="3304" y="3224"/>
              <a:ext cx="104" cy="128"/>
            </a:xfrm>
            <a:custGeom>
              <a:avLst/>
              <a:gdLst>
                <a:gd name="T0" fmla="*/ 0 w 104"/>
                <a:gd name="T1" fmla="*/ 64 h 128"/>
                <a:gd name="T2" fmla="*/ 104 w 104"/>
                <a:gd name="T3" fmla="*/ 0 h 128"/>
                <a:gd name="T4" fmla="*/ 72 w 104"/>
                <a:gd name="T5" fmla="*/ 64 h 128"/>
                <a:gd name="T6" fmla="*/ 104 w 104"/>
                <a:gd name="T7" fmla="*/ 128 h 128"/>
                <a:gd name="T8" fmla="*/ 0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0" y="64"/>
                  </a:moveTo>
                  <a:lnTo>
                    <a:pt x="104" y="0"/>
                  </a:lnTo>
                  <a:lnTo>
                    <a:pt x="72" y="64"/>
                  </a:lnTo>
                  <a:lnTo>
                    <a:pt x="104" y="12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08"/>
            <p:cNvSpPr>
              <a:spLocks noChangeShapeType="1"/>
            </p:cNvSpPr>
            <p:nvPr/>
          </p:nvSpPr>
          <p:spPr bwMode="auto">
            <a:xfrm>
              <a:off x="3376" y="3288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12"/>
          <p:cNvGrpSpPr>
            <a:grpSpLocks/>
          </p:cNvGrpSpPr>
          <p:nvPr/>
        </p:nvGrpSpPr>
        <p:grpSpPr bwMode="auto">
          <a:xfrm>
            <a:off x="5530850" y="5014913"/>
            <a:ext cx="381000" cy="384175"/>
            <a:chOff x="3484" y="3164"/>
            <a:chExt cx="240" cy="242"/>
          </a:xfrm>
        </p:grpSpPr>
        <p:sp>
          <p:nvSpPr>
            <p:cNvPr id="18505" name="Oval 110"/>
            <p:cNvSpPr>
              <a:spLocks noChangeArrowheads="1"/>
            </p:cNvSpPr>
            <p:nvPr/>
          </p:nvSpPr>
          <p:spPr bwMode="auto">
            <a:xfrm>
              <a:off x="3484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111"/>
            <p:cNvSpPr>
              <a:spLocks noChangeArrowheads="1"/>
            </p:cNvSpPr>
            <p:nvPr/>
          </p:nvSpPr>
          <p:spPr bwMode="auto">
            <a:xfrm>
              <a:off x="3528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52" name="Group 115"/>
          <p:cNvGrpSpPr>
            <a:grpSpLocks/>
          </p:cNvGrpSpPr>
          <p:nvPr/>
        </p:nvGrpSpPr>
        <p:grpSpPr bwMode="auto">
          <a:xfrm>
            <a:off x="5924550" y="4883150"/>
            <a:ext cx="660400" cy="647700"/>
            <a:chOff x="3732" y="3076"/>
            <a:chExt cx="416" cy="408"/>
          </a:xfrm>
        </p:grpSpPr>
        <p:sp>
          <p:nvSpPr>
            <p:cNvPr id="18503" name="Oval 113"/>
            <p:cNvSpPr>
              <a:spLocks noChangeArrowheads="1"/>
            </p:cNvSpPr>
            <p:nvPr/>
          </p:nvSpPr>
          <p:spPr bwMode="auto">
            <a:xfrm>
              <a:off x="3732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Rectangle 114"/>
            <p:cNvSpPr>
              <a:spLocks noChangeArrowheads="1"/>
            </p:cNvSpPr>
            <p:nvPr/>
          </p:nvSpPr>
          <p:spPr bwMode="auto">
            <a:xfrm>
              <a:off x="3832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sp>
        <p:nvSpPr>
          <p:cNvPr id="18453" name="Rectangle 117"/>
          <p:cNvSpPr>
            <a:spLocks noChangeArrowheads="1"/>
          </p:cNvSpPr>
          <p:nvPr/>
        </p:nvSpPr>
        <p:spPr bwMode="auto">
          <a:xfrm>
            <a:off x="4129088" y="4953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4" name="Rectangle 118"/>
          <p:cNvSpPr>
            <a:spLocks noChangeArrowheads="1"/>
          </p:cNvSpPr>
          <p:nvPr/>
        </p:nvSpPr>
        <p:spPr bwMode="auto">
          <a:xfrm>
            <a:off x="4281488" y="5219700"/>
            <a:ext cx="81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sp>
        <p:nvSpPr>
          <p:cNvPr id="18455" name="Rectangle 138"/>
          <p:cNvSpPr>
            <a:spLocks noChangeArrowheads="1"/>
          </p:cNvSpPr>
          <p:nvPr/>
        </p:nvSpPr>
        <p:spPr bwMode="auto">
          <a:xfrm>
            <a:off x="4127500" y="4191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6" name="Rectangle 139"/>
          <p:cNvSpPr>
            <a:spLocks noChangeArrowheads="1"/>
          </p:cNvSpPr>
          <p:nvPr/>
        </p:nvSpPr>
        <p:spPr bwMode="auto">
          <a:xfrm>
            <a:off x="4279900" y="4457700"/>
            <a:ext cx="814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grpSp>
        <p:nvGrpSpPr>
          <p:cNvPr id="18457" name="Group 150"/>
          <p:cNvGrpSpPr>
            <a:grpSpLocks/>
          </p:cNvGrpSpPr>
          <p:nvPr/>
        </p:nvGrpSpPr>
        <p:grpSpPr bwMode="auto">
          <a:xfrm>
            <a:off x="2762250" y="4121150"/>
            <a:ext cx="3822700" cy="647700"/>
            <a:chOff x="1740" y="2596"/>
            <a:chExt cx="2408" cy="408"/>
          </a:xfrm>
        </p:grpSpPr>
        <p:sp>
          <p:nvSpPr>
            <p:cNvPr id="18487" name="Oval 128"/>
            <p:cNvSpPr>
              <a:spLocks noChangeArrowheads="1"/>
            </p:cNvSpPr>
            <p:nvPr/>
          </p:nvSpPr>
          <p:spPr bwMode="auto">
            <a:xfrm>
              <a:off x="1740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Oval 129"/>
            <p:cNvSpPr>
              <a:spLocks noChangeArrowheads="1"/>
            </p:cNvSpPr>
            <p:nvPr/>
          </p:nvSpPr>
          <p:spPr bwMode="auto">
            <a:xfrm>
              <a:off x="1980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132"/>
            <p:cNvGrpSpPr>
              <a:grpSpLocks/>
            </p:cNvGrpSpPr>
            <p:nvPr/>
          </p:nvGrpSpPr>
          <p:grpSpPr bwMode="auto">
            <a:xfrm>
              <a:off x="1808" y="2685"/>
              <a:ext cx="392" cy="230"/>
              <a:chOff x="1808" y="2680"/>
              <a:chExt cx="392" cy="230"/>
            </a:xfrm>
          </p:grpSpPr>
          <p:sp>
            <p:nvSpPr>
              <p:cNvPr id="18501" name="Rectangle 130"/>
              <p:cNvSpPr>
                <a:spLocks noChangeArrowheads="1"/>
              </p:cNvSpPr>
              <p:nvPr/>
            </p:nvSpPr>
            <p:spPr bwMode="auto">
              <a:xfrm>
                <a:off x="1808" y="2680"/>
                <a:ext cx="11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  <p:sp>
            <p:nvSpPr>
              <p:cNvPr id="18502" name="Rectangle 131"/>
              <p:cNvSpPr>
                <a:spLocks noChangeArrowheads="1"/>
              </p:cNvSpPr>
              <p:nvPr/>
            </p:nvSpPr>
            <p:spPr bwMode="auto">
              <a:xfrm>
                <a:off x="2136" y="2680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</p:grpSp>
        <p:sp>
          <p:nvSpPr>
            <p:cNvPr id="18490" name="Oval 136"/>
            <p:cNvSpPr>
              <a:spLocks noChangeArrowheads="1"/>
            </p:cNvSpPr>
            <p:nvPr/>
          </p:nvSpPr>
          <p:spPr bwMode="auto">
            <a:xfrm>
              <a:off x="3484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Oval 137"/>
            <p:cNvSpPr>
              <a:spLocks noChangeArrowheads="1"/>
            </p:cNvSpPr>
            <p:nvPr/>
          </p:nvSpPr>
          <p:spPr bwMode="auto">
            <a:xfrm>
              <a:off x="3732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Rectangle 140"/>
            <p:cNvSpPr>
              <a:spLocks noChangeArrowheads="1"/>
            </p:cNvSpPr>
            <p:nvPr/>
          </p:nvSpPr>
          <p:spPr bwMode="auto">
            <a:xfrm>
              <a:off x="3543" y="2685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493" name="Rectangle 141"/>
            <p:cNvSpPr>
              <a:spLocks noChangeArrowheads="1"/>
            </p:cNvSpPr>
            <p:nvPr/>
          </p:nvSpPr>
          <p:spPr bwMode="auto">
            <a:xfrm>
              <a:off x="3907" y="2685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494" name="Group 149"/>
            <p:cNvGrpSpPr>
              <a:grpSpLocks/>
            </p:cNvGrpSpPr>
            <p:nvPr/>
          </p:nvGrpSpPr>
          <p:grpSpPr bwMode="auto">
            <a:xfrm>
              <a:off x="2396" y="2736"/>
              <a:ext cx="1073" cy="128"/>
              <a:chOff x="2495" y="3312"/>
              <a:chExt cx="1073" cy="128"/>
            </a:xfrm>
          </p:grpSpPr>
          <p:grpSp>
            <p:nvGrpSpPr>
              <p:cNvPr id="18495" name="Group 143"/>
              <p:cNvGrpSpPr>
                <a:grpSpLocks/>
              </p:cNvGrpSpPr>
              <p:nvPr/>
            </p:nvGrpSpPr>
            <p:grpSpPr bwMode="auto">
              <a:xfrm>
                <a:off x="2495" y="3312"/>
                <a:ext cx="177" cy="128"/>
                <a:chOff x="2399" y="3216"/>
                <a:chExt cx="177" cy="128"/>
              </a:xfrm>
            </p:grpSpPr>
            <p:sp>
              <p:nvSpPr>
                <p:cNvPr id="18499" name="Freeform 144"/>
                <p:cNvSpPr>
                  <a:spLocks/>
                </p:cNvSpPr>
                <p:nvPr/>
              </p:nvSpPr>
              <p:spPr bwMode="auto">
                <a:xfrm>
                  <a:off x="2472" y="3216"/>
                  <a:ext cx="104" cy="128"/>
                </a:xfrm>
                <a:custGeom>
                  <a:avLst/>
                  <a:gdLst>
                    <a:gd name="T0" fmla="*/ 104 w 104"/>
                    <a:gd name="T1" fmla="*/ 64 h 128"/>
                    <a:gd name="T2" fmla="*/ 0 w 104"/>
                    <a:gd name="T3" fmla="*/ 128 h 128"/>
                    <a:gd name="T4" fmla="*/ 32 w 104"/>
                    <a:gd name="T5" fmla="*/ 64 h 128"/>
                    <a:gd name="T6" fmla="*/ 0 w 104"/>
                    <a:gd name="T7" fmla="*/ 0 h 128"/>
                    <a:gd name="T8" fmla="*/ 104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104" y="64"/>
                      </a:moveTo>
                      <a:lnTo>
                        <a:pt x="0" y="128"/>
                      </a:lnTo>
                      <a:lnTo>
                        <a:pt x="32" y="64"/>
                      </a:lnTo>
                      <a:lnTo>
                        <a:pt x="0" y="0"/>
                      </a:lnTo>
                      <a:lnTo>
                        <a:pt x="104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0" name="Line 145"/>
                <p:cNvSpPr>
                  <a:spLocks noChangeShapeType="1"/>
                </p:cNvSpPr>
                <p:nvPr/>
              </p:nvSpPr>
              <p:spPr bwMode="auto">
                <a:xfrm>
                  <a:off x="2399" y="3280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6" name="Group 146"/>
              <p:cNvGrpSpPr>
                <a:grpSpLocks/>
              </p:cNvGrpSpPr>
              <p:nvPr/>
            </p:nvGrpSpPr>
            <p:grpSpPr bwMode="auto">
              <a:xfrm>
                <a:off x="3400" y="3312"/>
                <a:ext cx="168" cy="128"/>
                <a:chOff x="3304" y="3224"/>
                <a:chExt cx="168" cy="128"/>
              </a:xfrm>
            </p:grpSpPr>
            <p:sp>
              <p:nvSpPr>
                <p:cNvPr id="18497" name="Freeform 147"/>
                <p:cNvSpPr>
                  <a:spLocks/>
                </p:cNvSpPr>
                <p:nvPr/>
              </p:nvSpPr>
              <p:spPr bwMode="auto">
                <a:xfrm>
                  <a:off x="3304" y="3224"/>
                  <a:ext cx="104" cy="128"/>
                </a:xfrm>
                <a:custGeom>
                  <a:avLst/>
                  <a:gdLst>
                    <a:gd name="T0" fmla="*/ 0 w 104"/>
                    <a:gd name="T1" fmla="*/ 64 h 128"/>
                    <a:gd name="T2" fmla="*/ 104 w 104"/>
                    <a:gd name="T3" fmla="*/ 0 h 128"/>
                    <a:gd name="T4" fmla="*/ 72 w 104"/>
                    <a:gd name="T5" fmla="*/ 64 h 128"/>
                    <a:gd name="T6" fmla="*/ 104 w 104"/>
                    <a:gd name="T7" fmla="*/ 128 h 128"/>
                    <a:gd name="T8" fmla="*/ 0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0" y="64"/>
                      </a:moveTo>
                      <a:lnTo>
                        <a:pt x="104" y="0"/>
                      </a:lnTo>
                      <a:lnTo>
                        <a:pt x="72" y="64"/>
                      </a:lnTo>
                      <a:lnTo>
                        <a:pt x="104" y="12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48"/>
                <p:cNvSpPr>
                  <a:spLocks noChangeShapeType="1"/>
                </p:cNvSpPr>
                <p:nvPr/>
              </p:nvSpPr>
              <p:spPr bwMode="auto">
                <a:xfrm>
                  <a:off x="3376" y="3288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458" name="Rectangle 152"/>
          <p:cNvSpPr>
            <a:spLocks noChangeArrowheads="1"/>
          </p:cNvSpPr>
          <p:nvPr/>
        </p:nvSpPr>
        <p:spPr bwMode="auto">
          <a:xfrm>
            <a:off x="5222875" y="5884863"/>
            <a:ext cx="211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secondary bonding</a:t>
            </a:r>
          </a:p>
        </p:txBody>
      </p:sp>
      <p:grpSp>
        <p:nvGrpSpPr>
          <p:cNvPr id="18459" name="Group 210"/>
          <p:cNvGrpSpPr>
            <a:grpSpLocks/>
          </p:cNvGrpSpPr>
          <p:nvPr/>
        </p:nvGrpSpPr>
        <p:grpSpPr bwMode="auto">
          <a:xfrm>
            <a:off x="2771775" y="5683250"/>
            <a:ext cx="1662113" cy="927100"/>
            <a:chOff x="997" y="3180"/>
            <a:chExt cx="1047" cy="584"/>
          </a:xfrm>
        </p:grpSpPr>
        <p:sp>
          <p:nvSpPr>
            <p:cNvPr id="18460" name="Freeform 211"/>
            <p:cNvSpPr>
              <a:spLocks/>
            </p:cNvSpPr>
            <p:nvPr/>
          </p:nvSpPr>
          <p:spPr bwMode="auto">
            <a:xfrm>
              <a:off x="1032" y="3236"/>
              <a:ext cx="896" cy="480"/>
            </a:xfrm>
            <a:custGeom>
              <a:avLst/>
              <a:gdLst>
                <a:gd name="T0" fmla="*/ 0 w 896"/>
                <a:gd name="T1" fmla="*/ 216 h 480"/>
                <a:gd name="T2" fmla="*/ 224 w 896"/>
                <a:gd name="T3" fmla="*/ 224 h 480"/>
                <a:gd name="T4" fmla="*/ 472 w 896"/>
                <a:gd name="T5" fmla="*/ 280 h 480"/>
                <a:gd name="T6" fmla="*/ 712 w 896"/>
                <a:gd name="T7" fmla="*/ 376 h 480"/>
                <a:gd name="T8" fmla="*/ 816 w 896"/>
                <a:gd name="T9" fmla="*/ 480 h 480"/>
                <a:gd name="T10" fmla="*/ 896 w 896"/>
                <a:gd name="T11" fmla="*/ 72 h 480"/>
                <a:gd name="T12" fmla="*/ 712 w 896"/>
                <a:gd name="T13" fmla="*/ 88 h 480"/>
                <a:gd name="T14" fmla="*/ 552 w 896"/>
                <a:gd name="T15" fmla="*/ 64 h 480"/>
                <a:gd name="T16" fmla="*/ 400 w 896"/>
                <a:gd name="T17" fmla="*/ 24 h 480"/>
                <a:gd name="T18" fmla="*/ 296 w 896"/>
                <a:gd name="T19" fmla="*/ 16 h 480"/>
                <a:gd name="T20" fmla="*/ 152 w 896"/>
                <a:gd name="T21" fmla="*/ 0 h 480"/>
                <a:gd name="T22" fmla="*/ 56 w 896"/>
                <a:gd name="T23" fmla="*/ 16 h 480"/>
                <a:gd name="T24" fmla="*/ 8 w 896"/>
                <a:gd name="T25" fmla="*/ 40 h 480"/>
                <a:gd name="T26" fmla="*/ 0 w 896"/>
                <a:gd name="T27" fmla="*/ 216 h 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6"/>
                <a:gd name="T43" fmla="*/ 0 h 480"/>
                <a:gd name="T44" fmla="*/ 896 w 896"/>
                <a:gd name="T45" fmla="*/ 480 h 4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6" h="480">
                  <a:moveTo>
                    <a:pt x="0" y="216"/>
                  </a:moveTo>
                  <a:lnTo>
                    <a:pt x="224" y="224"/>
                  </a:lnTo>
                  <a:lnTo>
                    <a:pt x="472" y="280"/>
                  </a:lnTo>
                  <a:lnTo>
                    <a:pt x="712" y="376"/>
                  </a:lnTo>
                  <a:lnTo>
                    <a:pt x="816" y="480"/>
                  </a:lnTo>
                  <a:lnTo>
                    <a:pt x="896" y="72"/>
                  </a:lnTo>
                  <a:lnTo>
                    <a:pt x="712" y="88"/>
                  </a:lnTo>
                  <a:lnTo>
                    <a:pt x="552" y="64"/>
                  </a:lnTo>
                  <a:lnTo>
                    <a:pt x="400" y="24"/>
                  </a:lnTo>
                  <a:lnTo>
                    <a:pt x="296" y="16"/>
                  </a:lnTo>
                  <a:lnTo>
                    <a:pt x="152" y="0"/>
                  </a:lnTo>
                  <a:lnTo>
                    <a:pt x="56" y="16"/>
                  </a:lnTo>
                  <a:lnTo>
                    <a:pt x="8" y="4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12"/>
            <p:cNvSpPr>
              <a:spLocks/>
            </p:cNvSpPr>
            <p:nvPr/>
          </p:nvSpPr>
          <p:spPr bwMode="auto">
            <a:xfrm>
              <a:off x="1016" y="3452"/>
              <a:ext cx="824" cy="264"/>
            </a:xfrm>
            <a:custGeom>
              <a:avLst/>
              <a:gdLst>
                <a:gd name="T0" fmla="*/ 0 w 824"/>
                <a:gd name="T1" fmla="*/ 8 h 264"/>
                <a:gd name="T2" fmla="*/ 80 w 824"/>
                <a:gd name="T3" fmla="*/ 0 h 264"/>
                <a:gd name="T4" fmla="*/ 168 w 824"/>
                <a:gd name="T5" fmla="*/ 8 h 264"/>
                <a:gd name="T6" fmla="*/ 288 w 824"/>
                <a:gd name="T7" fmla="*/ 24 h 264"/>
                <a:gd name="T8" fmla="*/ 424 w 824"/>
                <a:gd name="T9" fmla="*/ 56 h 264"/>
                <a:gd name="T10" fmla="*/ 552 w 824"/>
                <a:gd name="T11" fmla="*/ 96 h 264"/>
                <a:gd name="T12" fmla="*/ 608 w 824"/>
                <a:gd name="T13" fmla="*/ 128 h 264"/>
                <a:gd name="T14" fmla="*/ 688 w 824"/>
                <a:gd name="T15" fmla="*/ 168 h 264"/>
                <a:gd name="T16" fmla="*/ 752 w 824"/>
                <a:gd name="T17" fmla="*/ 208 h 264"/>
                <a:gd name="T18" fmla="*/ 784 w 824"/>
                <a:gd name="T19" fmla="*/ 232 h 264"/>
                <a:gd name="T20" fmla="*/ 824 w 824"/>
                <a:gd name="T21" fmla="*/ 264 h 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4"/>
                <a:gd name="T34" fmla="*/ 0 h 264"/>
                <a:gd name="T35" fmla="*/ 824 w 824"/>
                <a:gd name="T36" fmla="*/ 264 h 2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4" h="264">
                  <a:moveTo>
                    <a:pt x="0" y="8"/>
                  </a:moveTo>
                  <a:lnTo>
                    <a:pt x="80" y="0"/>
                  </a:lnTo>
                  <a:lnTo>
                    <a:pt x="168" y="8"/>
                  </a:lnTo>
                  <a:lnTo>
                    <a:pt x="288" y="24"/>
                  </a:lnTo>
                  <a:lnTo>
                    <a:pt x="424" y="56"/>
                  </a:lnTo>
                  <a:lnTo>
                    <a:pt x="552" y="96"/>
                  </a:lnTo>
                  <a:lnTo>
                    <a:pt x="608" y="128"/>
                  </a:lnTo>
                  <a:lnTo>
                    <a:pt x="688" y="168"/>
                  </a:lnTo>
                  <a:lnTo>
                    <a:pt x="752" y="208"/>
                  </a:lnTo>
                  <a:lnTo>
                    <a:pt x="784" y="232"/>
                  </a:lnTo>
                  <a:lnTo>
                    <a:pt x="824" y="264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3"/>
            <p:cNvSpPr>
              <a:spLocks/>
            </p:cNvSpPr>
            <p:nvPr/>
          </p:nvSpPr>
          <p:spPr bwMode="auto">
            <a:xfrm>
              <a:off x="1032" y="3468"/>
              <a:ext cx="824" cy="256"/>
            </a:xfrm>
            <a:custGeom>
              <a:avLst/>
              <a:gdLst>
                <a:gd name="T0" fmla="*/ 0 w 824"/>
                <a:gd name="T1" fmla="*/ 8 h 256"/>
                <a:gd name="T2" fmla="*/ 0 w 824"/>
                <a:gd name="T3" fmla="*/ 8 h 256"/>
                <a:gd name="T4" fmla="*/ 40 w 824"/>
                <a:gd name="T5" fmla="*/ 0 h 256"/>
                <a:gd name="T6" fmla="*/ 112 w 824"/>
                <a:gd name="T7" fmla="*/ 0 h 256"/>
                <a:gd name="T8" fmla="*/ 232 w 824"/>
                <a:gd name="T9" fmla="*/ 8 h 256"/>
                <a:gd name="T10" fmla="*/ 344 w 824"/>
                <a:gd name="T11" fmla="*/ 32 h 256"/>
                <a:gd name="T12" fmla="*/ 496 w 824"/>
                <a:gd name="T13" fmla="*/ 72 h 256"/>
                <a:gd name="T14" fmla="*/ 608 w 824"/>
                <a:gd name="T15" fmla="*/ 120 h 256"/>
                <a:gd name="T16" fmla="*/ 720 w 824"/>
                <a:gd name="T17" fmla="*/ 184 h 256"/>
                <a:gd name="T18" fmla="*/ 784 w 824"/>
                <a:gd name="T19" fmla="*/ 232 h 256"/>
                <a:gd name="T20" fmla="*/ 824 w 824"/>
                <a:gd name="T21" fmla="*/ 256 h 256"/>
                <a:gd name="T22" fmla="*/ 824 w 824"/>
                <a:gd name="T23" fmla="*/ 256 h 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4"/>
                <a:gd name="T37" fmla="*/ 0 h 256"/>
                <a:gd name="T38" fmla="*/ 824 w 824"/>
                <a:gd name="T39" fmla="*/ 256 h 2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4" h="256">
                  <a:moveTo>
                    <a:pt x="0" y="8"/>
                  </a:moveTo>
                  <a:lnTo>
                    <a:pt x="0" y="8"/>
                  </a:lnTo>
                  <a:lnTo>
                    <a:pt x="40" y="0"/>
                  </a:lnTo>
                  <a:lnTo>
                    <a:pt x="112" y="0"/>
                  </a:lnTo>
                  <a:lnTo>
                    <a:pt x="232" y="8"/>
                  </a:lnTo>
                  <a:lnTo>
                    <a:pt x="344" y="32"/>
                  </a:lnTo>
                  <a:lnTo>
                    <a:pt x="496" y="72"/>
                  </a:lnTo>
                  <a:lnTo>
                    <a:pt x="608" y="120"/>
                  </a:lnTo>
                  <a:lnTo>
                    <a:pt x="720" y="184"/>
                  </a:lnTo>
                  <a:lnTo>
                    <a:pt x="784" y="232"/>
                  </a:lnTo>
                  <a:lnTo>
                    <a:pt x="824" y="25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3" name="Group 214"/>
            <p:cNvGrpSpPr>
              <a:grpSpLocks/>
            </p:cNvGrpSpPr>
            <p:nvPr/>
          </p:nvGrpSpPr>
          <p:grpSpPr bwMode="auto">
            <a:xfrm>
              <a:off x="1008" y="3180"/>
              <a:ext cx="936" cy="168"/>
              <a:chOff x="1008" y="3180"/>
              <a:chExt cx="936" cy="168"/>
            </a:xfrm>
          </p:grpSpPr>
          <p:sp>
            <p:nvSpPr>
              <p:cNvPr id="18475" name="Freeform 215"/>
              <p:cNvSpPr>
                <a:spLocks/>
              </p:cNvSpPr>
              <p:nvPr/>
            </p:nvSpPr>
            <p:spPr bwMode="auto">
              <a:xfrm>
                <a:off x="1024" y="3220"/>
                <a:ext cx="920" cy="80"/>
              </a:xfrm>
              <a:custGeom>
                <a:avLst/>
                <a:gdLst>
                  <a:gd name="T0" fmla="*/ 0 w 920"/>
                  <a:gd name="T1" fmla="*/ 32 h 80"/>
                  <a:gd name="T2" fmla="*/ 0 w 920"/>
                  <a:gd name="T3" fmla="*/ 32 h 80"/>
                  <a:gd name="T4" fmla="*/ 48 w 920"/>
                  <a:gd name="T5" fmla="*/ 24 h 80"/>
                  <a:gd name="T6" fmla="*/ 128 w 920"/>
                  <a:gd name="T7" fmla="*/ 8 h 80"/>
                  <a:gd name="T8" fmla="*/ 272 w 920"/>
                  <a:gd name="T9" fmla="*/ 0 h 80"/>
                  <a:gd name="T10" fmla="*/ 384 w 920"/>
                  <a:gd name="T11" fmla="*/ 16 h 80"/>
                  <a:gd name="T12" fmla="*/ 544 w 920"/>
                  <a:gd name="T13" fmla="*/ 40 h 80"/>
                  <a:gd name="T14" fmla="*/ 664 w 920"/>
                  <a:gd name="T15" fmla="*/ 72 h 80"/>
                  <a:gd name="T16" fmla="*/ 792 w 920"/>
                  <a:gd name="T17" fmla="*/ 80 h 80"/>
                  <a:gd name="T18" fmla="*/ 872 w 920"/>
                  <a:gd name="T19" fmla="*/ 64 h 80"/>
                  <a:gd name="T20" fmla="*/ 920 w 920"/>
                  <a:gd name="T21" fmla="*/ 64 h 80"/>
                  <a:gd name="T22" fmla="*/ 920 w 920"/>
                  <a:gd name="T23" fmla="*/ 64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0"/>
                  <a:gd name="T37" fmla="*/ 0 h 80"/>
                  <a:gd name="T38" fmla="*/ 920 w 920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0" h="80">
                    <a:moveTo>
                      <a:pt x="0" y="32"/>
                    </a:moveTo>
                    <a:lnTo>
                      <a:pt x="0" y="32"/>
                    </a:lnTo>
                    <a:lnTo>
                      <a:pt x="48" y="24"/>
                    </a:lnTo>
                    <a:lnTo>
                      <a:pt x="128" y="8"/>
                    </a:lnTo>
                    <a:lnTo>
                      <a:pt x="272" y="0"/>
                    </a:lnTo>
                    <a:lnTo>
                      <a:pt x="384" y="16"/>
                    </a:lnTo>
                    <a:lnTo>
                      <a:pt x="544" y="40"/>
                    </a:lnTo>
                    <a:lnTo>
                      <a:pt x="664" y="72"/>
                    </a:lnTo>
                    <a:lnTo>
                      <a:pt x="792" y="80"/>
                    </a:lnTo>
                    <a:lnTo>
                      <a:pt x="872" y="64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Freeform 216"/>
              <p:cNvSpPr>
                <a:spLocks/>
              </p:cNvSpPr>
              <p:nvPr/>
            </p:nvSpPr>
            <p:spPr bwMode="auto">
              <a:xfrm>
                <a:off x="1008" y="3204"/>
                <a:ext cx="920" cy="88"/>
              </a:xfrm>
              <a:custGeom>
                <a:avLst/>
                <a:gdLst>
                  <a:gd name="T0" fmla="*/ 0 w 920"/>
                  <a:gd name="T1" fmla="*/ 40 h 88"/>
                  <a:gd name="T2" fmla="*/ 88 w 920"/>
                  <a:gd name="T3" fmla="*/ 16 h 88"/>
                  <a:gd name="T4" fmla="*/ 192 w 920"/>
                  <a:gd name="T5" fmla="*/ 8 h 88"/>
                  <a:gd name="T6" fmla="*/ 264 w 920"/>
                  <a:gd name="T7" fmla="*/ 0 h 88"/>
                  <a:gd name="T8" fmla="*/ 328 w 920"/>
                  <a:gd name="T9" fmla="*/ 8 h 88"/>
                  <a:gd name="T10" fmla="*/ 464 w 920"/>
                  <a:gd name="T11" fmla="*/ 40 h 88"/>
                  <a:gd name="T12" fmla="*/ 544 w 920"/>
                  <a:gd name="T13" fmla="*/ 48 h 88"/>
                  <a:gd name="T14" fmla="*/ 608 w 920"/>
                  <a:gd name="T15" fmla="*/ 64 h 88"/>
                  <a:gd name="T16" fmla="*/ 752 w 920"/>
                  <a:gd name="T17" fmla="*/ 88 h 88"/>
                  <a:gd name="T18" fmla="*/ 832 w 920"/>
                  <a:gd name="T19" fmla="*/ 72 h 88"/>
                  <a:gd name="T20" fmla="*/ 920 w 920"/>
                  <a:gd name="T21" fmla="*/ 64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20"/>
                  <a:gd name="T34" fmla="*/ 0 h 88"/>
                  <a:gd name="T35" fmla="*/ 920 w 920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20" h="88">
                    <a:moveTo>
                      <a:pt x="0" y="40"/>
                    </a:moveTo>
                    <a:lnTo>
                      <a:pt x="88" y="16"/>
                    </a:lnTo>
                    <a:lnTo>
                      <a:pt x="192" y="8"/>
                    </a:lnTo>
                    <a:lnTo>
                      <a:pt x="264" y="0"/>
                    </a:lnTo>
                    <a:lnTo>
                      <a:pt x="328" y="8"/>
                    </a:lnTo>
                    <a:lnTo>
                      <a:pt x="464" y="40"/>
                    </a:lnTo>
                    <a:lnTo>
                      <a:pt x="544" y="48"/>
                    </a:lnTo>
                    <a:lnTo>
                      <a:pt x="608" y="64"/>
                    </a:lnTo>
                    <a:lnTo>
                      <a:pt x="752" y="88"/>
                    </a:lnTo>
                    <a:lnTo>
                      <a:pt x="832" y="72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Rectangle 217"/>
              <p:cNvSpPr>
                <a:spLocks noChangeArrowheads="1"/>
              </p:cNvSpPr>
              <p:nvPr/>
            </p:nvSpPr>
            <p:spPr bwMode="auto">
              <a:xfrm>
                <a:off x="1024" y="3196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Rectangle 218"/>
              <p:cNvSpPr>
                <a:spLocks noChangeArrowheads="1"/>
              </p:cNvSpPr>
              <p:nvPr/>
            </p:nvSpPr>
            <p:spPr bwMode="auto">
              <a:xfrm>
                <a:off x="1120" y="3196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Rectangle 219"/>
              <p:cNvSpPr>
                <a:spLocks noChangeArrowheads="1"/>
              </p:cNvSpPr>
              <p:nvPr/>
            </p:nvSpPr>
            <p:spPr bwMode="auto">
              <a:xfrm>
                <a:off x="1864" y="326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Rectangle 220"/>
              <p:cNvSpPr>
                <a:spLocks noChangeArrowheads="1"/>
              </p:cNvSpPr>
              <p:nvPr/>
            </p:nvSpPr>
            <p:spPr bwMode="auto">
              <a:xfrm>
                <a:off x="1216" y="318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Rectangle 221"/>
              <p:cNvSpPr>
                <a:spLocks noChangeArrowheads="1"/>
              </p:cNvSpPr>
              <p:nvPr/>
            </p:nvSpPr>
            <p:spPr bwMode="auto">
              <a:xfrm>
                <a:off x="1304" y="318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Rectangle 222"/>
              <p:cNvSpPr>
                <a:spLocks noChangeArrowheads="1"/>
              </p:cNvSpPr>
              <p:nvPr/>
            </p:nvSpPr>
            <p:spPr bwMode="auto">
              <a:xfrm>
                <a:off x="1400" y="320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Rectangle 223"/>
              <p:cNvSpPr>
                <a:spLocks noChangeArrowheads="1"/>
              </p:cNvSpPr>
              <p:nvPr/>
            </p:nvSpPr>
            <p:spPr bwMode="auto">
              <a:xfrm>
                <a:off x="1496" y="32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Rectangle 224"/>
              <p:cNvSpPr>
                <a:spLocks noChangeArrowheads="1"/>
              </p:cNvSpPr>
              <p:nvPr/>
            </p:nvSpPr>
            <p:spPr bwMode="auto">
              <a:xfrm>
                <a:off x="1584" y="324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Rectangle 225"/>
              <p:cNvSpPr>
                <a:spLocks noChangeArrowheads="1"/>
              </p:cNvSpPr>
              <p:nvPr/>
            </p:nvSpPr>
            <p:spPr bwMode="auto">
              <a:xfrm>
                <a:off x="1680" y="326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Rectangle 226"/>
              <p:cNvSpPr>
                <a:spLocks noChangeArrowheads="1"/>
              </p:cNvSpPr>
              <p:nvPr/>
            </p:nvSpPr>
            <p:spPr bwMode="auto">
              <a:xfrm>
                <a:off x="1776" y="326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4" name="Rectangle 227"/>
            <p:cNvSpPr>
              <a:spLocks noChangeArrowheads="1"/>
            </p:cNvSpPr>
            <p:nvPr/>
          </p:nvSpPr>
          <p:spPr bwMode="auto">
            <a:xfrm>
              <a:off x="1040" y="342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228"/>
            <p:cNvSpPr>
              <a:spLocks noChangeArrowheads="1"/>
            </p:cNvSpPr>
            <p:nvPr/>
          </p:nvSpPr>
          <p:spPr bwMode="auto">
            <a:xfrm>
              <a:off x="1128" y="3428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229"/>
            <p:cNvSpPr>
              <a:spLocks noChangeArrowheads="1"/>
            </p:cNvSpPr>
            <p:nvPr/>
          </p:nvSpPr>
          <p:spPr bwMode="auto">
            <a:xfrm>
              <a:off x="1824" y="3676"/>
              <a:ext cx="48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230"/>
            <p:cNvSpPr>
              <a:spLocks noChangeArrowheads="1"/>
            </p:cNvSpPr>
            <p:nvPr/>
          </p:nvSpPr>
          <p:spPr bwMode="auto">
            <a:xfrm>
              <a:off x="1216" y="3452"/>
              <a:ext cx="48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231"/>
            <p:cNvSpPr>
              <a:spLocks noChangeArrowheads="1"/>
            </p:cNvSpPr>
            <p:nvPr/>
          </p:nvSpPr>
          <p:spPr bwMode="auto">
            <a:xfrm>
              <a:off x="1296" y="3452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232"/>
            <p:cNvSpPr>
              <a:spLocks noChangeArrowheads="1"/>
            </p:cNvSpPr>
            <p:nvPr/>
          </p:nvSpPr>
          <p:spPr bwMode="auto">
            <a:xfrm>
              <a:off x="1384" y="346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233"/>
            <p:cNvSpPr>
              <a:spLocks noChangeArrowheads="1"/>
            </p:cNvSpPr>
            <p:nvPr/>
          </p:nvSpPr>
          <p:spPr bwMode="auto">
            <a:xfrm>
              <a:off x="1472" y="3500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234"/>
            <p:cNvSpPr>
              <a:spLocks noChangeArrowheads="1"/>
            </p:cNvSpPr>
            <p:nvPr/>
          </p:nvSpPr>
          <p:spPr bwMode="auto">
            <a:xfrm>
              <a:off x="1560" y="353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235"/>
            <p:cNvSpPr>
              <a:spLocks noChangeArrowheads="1"/>
            </p:cNvSpPr>
            <p:nvPr/>
          </p:nvSpPr>
          <p:spPr bwMode="auto">
            <a:xfrm>
              <a:off x="1648" y="357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236"/>
            <p:cNvSpPr>
              <a:spLocks noChangeArrowheads="1"/>
            </p:cNvSpPr>
            <p:nvPr/>
          </p:nvSpPr>
          <p:spPr bwMode="auto">
            <a:xfrm>
              <a:off x="1736" y="3620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37"/>
            <p:cNvSpPr>
              <a:spLocks noChangeArrowheads="1"/>
            </p:cNvSpPr>
            <p:nvPr/>
          </p:nvSpPr>
          <p:spPr bwMode="auto">
            <a:xfrm rot="720000">
              <a:off x="997" y="3354"/>
              <a:ext cx="10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 Rounded MT Bold" pitchFamily="-111" charset="0"/>
                </a:rPr>
                <a:t>secondary bonding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BEAE6-6A9F-4AE4-A94B-C23D15C5F94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1313" y="1174750"/>
            <a:ext cx="790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Type</a:t>
            </a:r>
            <a:endParaRPr lang="en-US">
              <a:latin typeface="Times" pitchFamily="-111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1313" y="174625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Ionic</a:t>
            </a:r>
            <a:endParaRPr lang="en-US">
              <a:latin typeface="Times" pitchFamily="-111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41313" y="2590800"/>
            <a:ext cx="1203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Covalent</a:t>
            </a:r>
            <a:endParaRPr lang="en-US">
              <a:latin typeface="Times" pitchFamily="-111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41313" y="4013200"/>
            <a:ext cx="103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Metallic</a:t>
            </a:r>
            <a:endParaRPr lang="en-US">
              <a:latin typeface="Times" pitchFamily="-111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1313" y="5351463"/>
            <a:ext cx="145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Secondary</a:t>
            </a:r>
            <a:endParaRPr lang="en-US">
              <a:latin typeface="Times" pitchFamily="-111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8363" y="1174750"/>
            <a:ext cx="2055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Bond Energy</a:t>
            </a:r>
            <a:endParaRPr lang="en-US">
              <a:latin typeface="Times" pitchFamily="-111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38363" y="1746250"/>
            <a:ext cx="86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Large!</a:t>
            </a:r>
            <a:endParaRPr lang="en-US">
              <a:latin typeface="Times" pitchFamily="-111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8363" y="26273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8363" y="2982913"/>
            <a:ext cx="1998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large-Diamond</a:t>
            </a:r>
            <a:endParaRPr lang="en-US">
              <a:latin typeface="Times" pitchFamily="-111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138363" y="3338513"/>
            <a:ext cx="191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small-Bismuth</a:t>
            </a:r>
            <a:endParaRPr lang="en-US">
              <a:latin typeface="Times" pitchFamily="-111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138363" y="40497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138363" y="4405313"/>
            <a:ext cx="2049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large-Tungsten</a:t>
            </a:r>
            <a:endParaRPr lang="en-US">
              <a:latin typeface="Times" pitchFamily="-111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138363" y="4760913"/>
            <a:ext cx="191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small-Mercury</a:t>
            </a:r>
            <a:endParaRPr lang="en-US">
              <a:latin typeface="Times" pitchFamily="-111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138363" y="535146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smallest</a:t>
            </a:r>
            <a:endParaRPr lang="en-US">
              <a:latin typeface="Times" pitchFamily="-111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630863" y="1162050"/>
            <a:ext cx="1719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Comments</a:t>
            </a:r>
            <a:endParaRPr lang="en-US">
              <a:latin typeface="Times" pitchFamily="-111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75450" y="15684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Times" pitchFamily="-111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775200" y="1758950"/>
            <a:ext cx="3455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0000AA"/>
                </a:solidFill>
              </a:rPr>
              <a:t>ceramics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775200" y="2587625"/>
            <a:ext cx="36242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/>
              <a:t>(</a:t>
            </a:r>
            <a:r>
              <a:rPr lang="en-US">
                <a:solidFill>
                  <a:srgbClr val="3366FF"/>
                </a:solidFill>
              </a:rPr>
              <a:t>semiconductors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AA"/>
                </a:solidFill>
              </a:rPr>
              <a:t>ceramics</a:t>
            </a:r>
          </a:p>
          <a:p>
            <a:r>
              <a:rPr lang="en-US">
                <a:solidFill>
                  <a:srgbClr val="006600"/>
                </a:solidFill>
              </a:rPr>
              <a:t>polymer </a:t>
            </a:r>
            <a:r>
              <a:rPr lang="en-US">
                <a:solidFill>
                  <a:srgbClr val="000000"/>
                </a:solidFill>
              </a:rPr>
              <a:t>chains)</a:t>
            </a: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775200" y="4405313"/>
            <a:ext cx="313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FF0000"/>
                </a:solidFill>
              </a:rPr>
              <a:t>metals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775200" y="5351463"/>
            <a:ext cx="27955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>
                <a:solidFill>
                  <a:srgbClr val="000000"/>
                </a:solidFill>
              </a:rPr>
              <a:t>inter-chain (</a:t>
            </a:r>
            <a:r>
              <a:rPr lang="en-US">
                <a:solidFill>
                  <a:srgbClr val="006600"/>
                </a:solidFill>
              </a:rPr>
              <a:t>polymer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r>
              <a:rPr lang="en-US">
                <a:solidFill>
                  <a:srgbClr val="000000"/>
                </a:solidFill>
              </a:rPr>
              <a:t>inter-molecular</a:t>
            </a:r>
          </a:p>
        </p:txBody>
      </p:sp>
      <p:sp>
        <p:nvSpPr>
          <p:cNvPr id="19479" name="Rectangle 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Summary: 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152" y="5121724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web.mit.edu/newsoffice/2008/adhesive-0218.html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66" y="713814"/>
            <a:ext cx="4524375" cy="300990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0798" y="833719"/>
            <a:ext cx="2019300" cy="135255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sp>
        <p:nvSpPr>
          <p:cNvPr id="6" name="Rectangle 5"/>
          <p:cNvSpPr/>
          <p:nvPr/>
        </p:nvSpPr>
        <p:spPr>
          <a:xfrm>
            <a:off x="184471" y="5844047"/>
            <a:ext cx="8175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http://robotics.eecs.berkeley.edu/~</a:t>
            </a:r>
            <a:r>
              <a:rPr lang="en-US" dirty="0" smtClean="0">
                <a:hlinkClick r:id="rId5"/>
              </a:rPr>
              <a:t>ronf/Gecko/index.html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76" y="0"/>
            <a:ext cx="8691283" cy="6858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3600" dirty="0" smtClean="0"/>
              <a:t>Gecko’s toe pads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0917" y="2368044"/>
            <a:ext cx="3774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Extremely large number of microscopically small hairs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76658" y="4189841"/>
            <a:ext cx="3722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gecko-inspired bandage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51133-A0FD-425A-835F-31B1257A19A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876800" y="5181600"/>
            <a:ext cx="3962400" cy="533400"/>
          </a:xfrm>
          <a:prstGeom prst="rect">
            <a:avLst/>
          </a:prstGeom>
          <a:solidFill>
            <a:srgbClr val="CCCCF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143000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length</a:t>
            </a:r>
            <a:r>
              <a:rPr lang="en-US"/>
              <a:t>, </a:t>
            </a:r>
            <a:r>
              <a:rPr lang="en-US" i="1"/>
              <a:t>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2844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energy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 baseline="-25000"/>
              <a:t>o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495800" y="1219200"/>
            <a:ext cx="379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Melting Temperature</a:t>
            </a:r>
            <a:r>
              <a:rPr lang="en-US"/>
              <a:t>, </a:t>
            </a:r>
            <a:r>
              <a:rPr lang="en-US" i="1"/>
              <a:t>T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4876800" y="5181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larger.</a:t>
            </a:r>
          </a:p>
        </p:txBody>
      </p:sp>
      <p:sp>
        <p:nvSpPr>
          <p:cNvPr id="2048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924800" cy="533400"/>
          </a:xfrm>
        </p:spPr>
        <p:txBody>
          <a:bodyPr/>
          <a:lstStyle/>
          <a:p>
            <a:r>
              <a:rPr lang="en-US" smtClean="0"/>
              <a:t>Properties From Bonding: </a:t>
            </a:r>
            <a:r>
              <a:rPr lang="en-US" i="1" smtClean="0"/>
              <a:t>T</a:t>
            </a:r>
            <a:r>
              <a:rPr lang="en-US" i="1" baseline="-25000" smtClean="0"/>
              <a:t>m</a:t>
            </a:r>
            <a:endParaRPr lang="en-US" i="1" smtClean="0"/>
          </a:p>
        </p:txBody>
      </p:sp>
      <p:grpSp>
        <p:nvGrpSpPr>
          <p:cNvPr id="20489" name="Group 84"/>
          <p:cNvGrpSpPr>
            <a:grpSpLocks/>
          </p:cNvGrpSpPr>
          <p:nvPr/>
        </p:nvGrpSpPr>
        <p:grpSpPr bwMode="auto">
          <a:xfrm>
            <a:off x="4783138" y="1749425"/>
            <a:ext cx="3475037" cy="3021013"/>
            <a:chOff x="3013" y="1102"/>
            <a:chExt cx="2189" cy="1903"/>
          </a:xfrm>
        </p:grpSpPr>
        <p:pic>
          <p:nvPicPr>
            <p:cNvPr id="20539" name="Picture 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3" y="1275"/>
              <a:ext cx="2139" cy="173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0540" name="Group 42"/>
            <p:cNvGrpSpPr>
              <a:grpSpLocks/>
            </p:cNvGrpSpPr>
            <p:nvPr/>
          </p:nvGrpSpPr>
          <p:grpSpPr bwMode="auto">
            <a:xfrm>
              <a:off x="3538" y="1871"/>
              <a:ext cx="168" cy="344"/>
              <a:chOff x="3520" y="1871"/>
              <a:chExt cx="168" cy="344"/>
            </a:xfrm>
          </p:grpSpPr>
          <p:sp>
            <p:nvSpPr>
              <p:cNvPr id="20543" name="Line 38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Rectangle 39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0545" name="Rectangle 40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0541" name="Rectangle 44"/>
            <p:cNvSpPr>
              <a:spLocks noChangeArrowheads="1"/>
            </p:cNvSpPr>
            <p:nvPr/>
          </p:nvSpPr>
          <p:spPr bwMode="auto">
            <a:xfrm>
              <a:off x="5138" y="200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42" name="Rectangle 52"/>
            <p:cNvSpPr>
              <a:spLocks noChangeArrowheads="1"/>
            </p:cNvSpPr>
            <p:nvPr/>
          </p:nvSpPr>
          <p:spPr bwMode="auto">
            <a:xfrm>
              <a:off x="3199" y="1102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</p:grpSp>
      <p:grpSp>
        <p:nvGrpSpPr>
          <p:cNvPr id="20490" name="Group 109"/>
          <p:cNvGrpSpPr>
            <a:grpSpLocks/>
          </p:cNvGrpSpPr>
          <p:nvPr/>
        </p:nvGrpSpPr>
        <p:grpSpPr bwMode="auto">
          <a:xfrm>
            <a:off x="801688" y="1833563"/>
            <a:ext cx="2551112" cy="703262"/>
            <a:chOff x="505" y="1155"/>
            <a:chExt cx="1607" cy="443"/>
          </a:xfrm>
        </p:grpSpPr>
        <p:sp>
          <p:nvSpPr>
            <p:cNvPr id="20520" name="Oval 55"/>
            <p:cNvSpPr>
              <a:spLocks noChangeArrowheads="1"/>
            </p:cNvSpPr>
            <p:nvPr/>
          </p:nvSpPr>
          <p:spPr bwMode="auto">
            <a:xfrm>
              <a:off x="767" y="1155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56"/>
            <p:cNvSpPr>
              <a:spLocks/>
            </p:cNvSpPr>
            <p:nvPr/>
          </p:nvSpPr>
          <p:spPr bwMode="auto">
            <a:xfrm>
              <a:off x="922" y="1176"/>
              <a:ext cx="787" cy="160"/>
            </a:xfrm>
            <a:custGeom>
              <a:avLst/>
              <a:gdLst>
                <a:gd name="T0" fmla="*/ 0 w 736"/>
                <a:gd name="T1" fmla="*/ 64 h 160"/>
                <a:gd name="T2" fmla="*/ 248 w 736"/>
                <a:gd name="T3" fmla="*/ 64 h 160"/>
                <a:gd name="T4" fmla="*/ 343 w 736"/>
                <a:gd name="T5" fmla="*/ 152 h 160"/>
                <a:gd name="T6" fmla="*/ 478 w 736"/>
                <a:gd name="T7" fmla="*/ 0 h 160"/>
                <a:gd name="T8" fmla="*/ 630 w 736"/>
                <a:gd name="T9" fmla="*/ 152 h 160"/>
                <a:gd name="T10" fmla="*/ 762 w 736"/>
                <a:gd name="T11" fmla="*/ 8 h 160"/>
                <a:gd name="T12" fmla="*/ 879 w 736"/>
                <a:gd name="T13" fmla="*/ 152 h 160"/>
                <a:gd name="T14" fmla="*/ 1034 w 736"/>
                <a:gd name="T15" fmla="*/ 8 h 160"/>
                <a:gd name="T16" fmla="*/ 1128 w 736"/>
                <a:gd name="T17" fmla="*/ 160 h 160"/>
                <a:gd name="T18" fmla="*/ 1281 w 736"/>
                <a:gd name="T19" fmla="*/ 16 h 160"/>
                <a:gd name="T20" fmla="*/ 1377 w 736"/>
                <a:gd name="T21" fmla="*/ 152 h 160"/>
                <a:gd name="T22" fmla="*/ 1488 w 736"/>
                <a:gd name="T23" fmla="*/ 64 h 160"/>
                <a:gd name="T24" fmla="*/ 1758 w 736"/>
                <a:gd name="T25" fmla="*/ 64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6"/>
                <a:gd name="T40" fmla="*/ 0 h 160"/>
                <a:gd name="T41" fmla="*/ 736 w 736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6" h="160">
                  <a:moveTo>
                    <a:pt x="0" y="64"/>
                  </a:moveTo>
                  <a:lnTo>
                    <a:pt x="104" y="64"/>
                  </a:lnTo>
                  <a:lnTo>
                    <a:pt x="144" y="152"/>
                  </a:lnTo>
                  <a:lnTo>
                    <a:pt x="200" y="0"/>
                  </a:lnTo>
                  <a:lnTo>
                    <a:pt x="264" y="152"/>
                  </a:lnTo>
                  <a:lnTo>
                    <a:pt x="320" y="8"/>
                  </a:lnTo>
                  <a:lnTo>
                    <a:pt x="368" y="152"/>
                  </a:lnTo>
                  <a:lnTo>
                    <a:pt x="432" y="8"/>
                  </a:lnTo>
                  <a:lnTo>
                    <a:pt x="472" y="160"/>
                  </a:lnTo>
                  <a:lnTo>
                    <a:pt x="536" y="16"/>
                  </a:lnTo>
                  <a:lnTo>
                    <a:pt x="576" y="152"/>
                  </a:lnTo>
                  <a:lnTo>
                    <a:pt x="624" y="64"/>
                  </a:lnTo>
                  <a:lnTo>
                    <a:pt x="736" y="6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58"/>
            <p:cNvSpPr>
              <a:spLocks noChangeArrowheads="1"/>
            </p:cNvSpPr>
            <p:nvPr/>
          </p:nvSpPr>
          <p:spPr bwMode="auto">
            <a:xfrm>
              <a:off x="1688" y="1156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59"/>
            <p:cNvSpPr>
              <a:spLocks noChangeShapeType="1"/>
            </p:cNvSpPr>
            <p:nvPr/>
          </p:nvSpPr>
          <p:spPr bwMode="auto">
            <a:xfrm>
              <a:off x="848" y="1312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60"/>
            <p:cNvSpPr>
              <a:spLocks noChangeShapeType="1"/>
            </p:cNvSpPr>
            <p:nvPr/>
          </p:nvSpPr>
          <p:spPr bwMode="auto">
            <a:xfrm>
              <a:off x="848" y="1456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61"/>
            <p:cNvSpPr>
              <a:spLocks noChangeShapeType="1"/>
            </p:cNvSpPr>
            <p:nvPr/>
          </p:nvSpPr>
          <p:spPr bwMode="auto">
            <a:xfrm>
              <a:off x="1760" y="1320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62"/>
            <p:cNvSpPr>
              <a:spLocks noChangeShapeType="1"/>
            </p:cNvSpPr>
            <p:nvPr/>
          </p:nvSpPr>
          <p:spPr bwMode="auto">
            <a:xfrm>
              <a:off x="1760" y="1464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7" name="Group 83"/>
            <p:cNvGrpSpPr>
              <a:grpSpLocks/>
            </p:cNvGrpSpPr>
            <p:nvPr/>
          </p:nvGrpSpPr>
          <p:grpSpPr bwMode="auto">
            <a:xfrm>
              <a:off x="1840" y="1208"/>
              <a:ext cx="272" cy="56"/>
              <a:chOff x="1840" y="1216"/>
              <a:chExt cx="272" cy="56"/>
            </a:xfrm>
          </p:grpSpPr>
          <p:sp>
            <p:nvSpPr>
              <p:cNvPr id="20537" name="Freeform 63"/>
              <p:cNvSpPr>
                <a:spLocks/>
              </p:cNvSpPr>
              <p:nvPr/>
            </p:nvSpPr>
            <p:spPr bwMode="auto">
              <a:xfrm>
                <a:off x="2040" y="1216"/>
                <a:ext cx="72" cy="56"/>
              </a:xfrm>
              <a:custGeom>
                <a:avLst/>
                <a:gdLst>
                  <a:gd name="T0" fmla="*/ 72 w 72"/>
                  <a:gd name="T1" fmla="*/ 24 h 56"/>
                  <a:gd name="T2" fmla="*/ 0 w 72"/>
                  <a:gd name="T3" fmla="*/ 56 h 56"/>
                  <a:gd name="T4" fmla="*/ 0 w 72"/>
                  <a:gd name="T5" fmla="*/ 24 h 56"/>
                  <a:gd name="T6" fmla="*/ 0 w 72"/>
                  <a:gd name="T7" fmla="*/ 0 h 56"/>
                  <a:gd name="T8" fmla="*/ 72 w 72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6"/>
                  <a:gd name="T17" fmla="*/ 72 w 7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6">
                    <a:moveTo>
                      <a:pt x="72" y="24"/>
                    </a:moveTo>
                    <a:lnTo>
                      <a:pt x="0" y="5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7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Line 65"/>
              <p:cNvSpPr>
                <a:spLocks noChangeShapeType="1"/>
              </p:cNvSpPr>
              <p:nvPr/>
            </p:nvSpPr>
            <p:spPr bwMode="auto">
              <a:xfrm>
                <a:off x="184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8" name="Group 82"/>
            <p:cNvGrpSpPr>
              <a:grpSpLocks/>
            </p:cNvGrpSpPr>
            <p:nvPr/>
          </p:nvGrpSpPr>
          <p:grpSpPr bwMode="auto">
            <a:xfrm>
              <a:off x="505" y="1207"/>
              <a:ext cx="264" cy="56"/>
              <a:chOff x="496" y="1216"/>
              <a:chExt cx="264" cy="56"/>
            </a:xfrm>
          </p:grpSpPr>
          <p:sp>
            <p:nvSpPr>
              <p:cNvPr id="20535" name="Freeform 67"/>
              <p:cNvSpPr>
                <a:spLocks/>
              </p:cNvSpPr>
              <p:nvPr/>
            </p:nvSpPr>
            <p:spPr bwMode="auto">
              <a:xfrm>
                <a:off x="496" y="1216"/>
                <a:ext cx="64" cy="56"/>
              </a:xfrm>
              <a:custGeom>
                <a:avLst/>
                <a:gdLst>
                  <a:gd name="T0" fmla="*/ 0 w 64"/>
                  <a:gd name="T1" fmla="*/ 24 h 56"/>
                  <a:gd name="T2" fmla="*/ 64 w 64"/>
                  <a:gd name="T3" fmla="*/ 0 h 56"/>
                  <a:gd name="T4" fmla="*/ 64 w 64"/>
                  <a:gd name="T5" fmla="*/ 24 h 56"/>
                  <a:gd name="T6" fmla="*/ 64 w 64"/>
                  <a:gd name="T7" fmla="*/ 56 h 56"/>
                  <a:gd name="T8" fmla="*/ 0 w 64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56"/>
                  <a:gd name="T17" fmla="*/ 64 w 64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56">
                    <a:moveTo>
                      <a:pt x="0" y="24"/>
                    </a:moveTo>
                    <a:lnTo>
                      <a:pt x="64" y="0"/>
                    </a:lnTo>
                    <a:lnTo>
                      <a:pt x="64" y="24"/>
                    </a:lnTo>
                    <a:lnTo>
                      <a:pt x="64" y="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69"/>
              <p:cNvSpPr>
                <a:spLocks noChangeShapeType="1"/>
              </p:cNvSpPr>
              <p:nvPr/>
            </p:nvSpPr>
            <p:spPr bwMode="auto">
              <a:xfrm>
                <a:off x="56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9" name="Group 78"/>
            <p:cNvGrpSpPr>
              <a:grpSpLocks/>
            </p:cNvGrpSpPr>
            <p:nvPr/>
          </p:nvGrpSpPr>
          <p:grpSpPr bwMode="auto">
            <a:xfrm>
              <a:off x="848" y="1424"/>
              <a:ext cx="912" cy="112"/>
              <a:chOff x="848" y="1424"/>
              <a:chExt cx="912" cy="112"/>
            </a:xfrm>
          </p:grpSpPr>
          <p:sp>
            <p:nvSpPr>
              <p:cNvPr id="20532" name="Freeform 75"/>
              <p:cNvSpPr>
                <a:spLocks/>
              </p:cNvSpPr>
              <p:nvPr/>
            </p:nvSpPr>
            <p:spPr bwMode="auto">
              <a:xfrm>
                <a:off x="848" y="1424"/>
                <a:ext cx="96" cy="112"/>
              </a:xfrm>
              <a:custGeom>
                <a:avLst/>
                <a:gdLst>
                  <a:gd name="T0" fmla="*/ 0 w 96"/>
                  <a:gd name="T1" fmla="*/ 56 h 112"/>
                  <a:gd name="T2" fmla="*/ 96 w 96"/>
                  <a:gd name="T3" fmla="*/ 0 h 112"/>
                  <a:gd name="T4" fmla="*/ 64 w 96"/>
                  <a:gd name="T5" fmla="*/ 56 h 112"/>
                  <a:gd name="T6" fmla="*/ 96 w 96"/>
                  <a:gd name="T7" fmla="*/ 112 h 112"/>
                  <a:gd name="T8" fmla="*/ 0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0" y="56"/>
                    </a:moveTo>
                    <a:lnTo>
                      <a:pt x="96" y="0"/>
                    </a:lnTo>
                    <a:lnTo>
                      <a:pt x="64" y="56"/>
                    </a:lnTo>
                    <a:lnTo>
                      <a:pt x="96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Freeform 76"/>
              <p:cNvSpPr>
                <a:spLocks/>
              </p:cNvSpPr>
              <p:nvPr/>
            </p:nvSpPr>
            <p:spPr bwMode="auto">
              <a:xfrm>
                <a:off x="1664" y="1424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4" name="Line 77"/>
              <p:cNvSpPr>
                <a:spLocks noChangeShapeType="1"/>
              </p:cNvSpPr>
              <p:nvPr/>
            </p:nvSpPr>
            <p:spPr bwMode="auto">
              <a:xfrm>
                <a:off x="912" y="1480"/>
                <a:ext cx="78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0" name="Rectangle 79"/>
            <p:cNvSpPr>
              <a:spLocks noChangeArrowheads="1"/>
            </p:cNvSpPr>
            <p:nvPr/>
          </p:nvSpPr>
          <p:spPr bwMode="auto">
            <a:xfrm>
              <a:off x="1272" y="1368"/>
              <a:ext cx="144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80"/>
            <p:cNvSpPr>
              <a:spLocks noChangeArrowheads="1"/>
            </p:cNvSpPr>
            <p:nvPr/>
          </p:nvSpPr>
          <p:spPr bwMode="auto">
            <a:xfrm>
              <a:off x="1298" y="136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</p:grpSp>
      <p:grpSp>
        <p:nvGrpSpPr>
          <p:cNvPr id="20491" name="Group 46"/>
          <p:cNvGrpSpPr>
            <a:grpSpLocks/>
          </p:cNvGrpSpPr>
          <p:nvPr/>
        </p:nvGrpSpPr>
        <p:grpSpPr bwMode="auto">
          <a:xfrm>
            <a:off x="6048375" y="4462463"/>
            <a:ext cx="1219200" cy="428625"/>
            <a:chOff x="3720" y="2784"/>
            <a:chExt cx="768" cy="270"/>
          </a:xfrm>
        </p:grpSpPr>
        <p:sp>
          <p:nvSpPr>
            <p:cNvPr id="20518" name="Rectangle 47"/>
            <p:cNvSpPr>
              <a:spLocks noChangeArrowheads="1"/>
            </p:cNvSpPr>
            <p:nvPr/>
          </p:nvSpPr>
          <p:spPr bwMode="auto">
            <a:xfrm>
              <a:off x="3720" y="2784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larger </a:t>
              </a:r>
              <a:r>
                <a:rPr lang="en-US" i="1">
                  <a:solidFill>
                    <a:srgbClr val="000000"/>
                  </a:solidFill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9" name="Rectangle 48"/>
            <p:cNvSpPr>
              <a:spLocks noChangeArrowheads="1"/>
            </p:cNvSpPr>
            <p:nvPr/>
          </p:nvSpPr>
          <p:spPr bwMode="auto">
            <a:xfrm>
              <a:off x="4384" y="282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i="1"/>
            </a:p>
          </p:txBody>
        </p:sp>
      </p:grpSp>
      <p:grpSp>
        <p:nvGrpSpPr>
          <p:cNvPr id="20492" name="Group 49"/>
          <p:cNvGrpSpPr>
            <a:grpSpLocks/>
          </p:cNvGrpSpPr>
          <p:nvPr/>
        </p:nvGrpSpPr>
        <p:grpSpPr bwMode="auto">
          <a:xfrm>
            <a:off x="6438900" y="3668713"/>
            <a:ext cx="1422400" cy="428625"/>
            <a:chOff x="3768" y="2392"/>
            <a:chExt cx="896" cy="270"/>
          </a:xfrm>
        </p:grpSpPr>
        <p:sp>
          <p:nvSpPr>
            <p:cNvPr id="20516" name="Rectangle 50"/>
            <p:cNvSpPr>
              <a:spLocks noChangeArrowheads="1"/>
            </p:cNvSpPr>
            <p:nvPr/>
          </p:nvSpPr>
          <p:spPr bwMode="auto">
            <a:xfrm>
              <a:off x="3768" y="2392"/>
              <a:ext cx="8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smaller </a:t>
              </a:r>
              <a:r>
                <a:rPr lang="en-US" i="1">
                  <a:solidFill>
                    <a:srgbClr val="0066FF"/>
                  </a:solidFill>
                </a:rPr>
                <a:t>T</a:t>
              </a:r>
              <a:r>
                <a:rPr lang="en-US" i="1" baseline="-25000">
                  <a:solidFill>
                    <a:srgbClr val="0066FF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7" name="Rectangle 51"/>
            <p:cNvSpPr>
              <a:spLocks noChangeArrowheads="1"/>
            </p:cNvSpPr>
            <p:nvPr/>
          </p:nvSpPr>
          <p:spPr bwMode="auto">
            <a:xfrm>
              <a:off x="4552" y="243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493" name="Group 85"/>
          <p:cNvGrpSpPr>
            <a:grpSpLocks/>
          </p:cNvGrpSpPr>
          <p:nvPr/>
        </p:nvGrpSpPr>
        <p:grpSpPr bwMode="auto">
          <a:xfrm>
            <a:off x="725488" y="3517900"/>
            <a:ext cx="3228975" cy="2435225"/>
            <a:chOff x="457" y="2216"/>
            <a:chExt cx="2034" cy="1534"/>
          </a:xfrm>
        </p:grpSpPr>
        <p:pic>
          <p:nvPicPr>
            <p:cNvPr id="20494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" y="2310"/>
              <a:ext cx="1850" cy="140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sp>
          <p:nvSpPr>
            <p:cNvPr id="20495" name="Line 87"/>
            <p:cNvSpPr>
              <a:spLocks noChangeShapeType="1"/>
            </p:cNvSpPr>
            <p:nvPr/>
          </p:nvSpPr>
          <p:spPr bwMode="auto">
            <a:xfrm>
              <a:off x="92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88"/>
            <p:cNvSpPr>
              <a:spLocks noChangeShapeType="1"/>
            </p:cNvSpPr>
            <p:nvPr/>
          </p:nvSpPr>
          <p:spPr bwMode="auto">
            <a:xfrm>
              <a:off x="1072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89"/>
            <p:cNvSpPr>
              <a:spLocks noChangeShapeType="1"/>
            </p:cNvSpPr>
            <p:nvPr/>
          </p:nvSpPr>
          <p:spPr bwMode="auto">
            <a:xfrm>
              <a:off x="1216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90"/>
            <p:cNvSpPr>
              <a:spLocks noChangeShapeType="1"/>
            </p:cNvSpPr>
            <p:nvPr/>
          </p:nvSpPr>
          <p:spPr bwMode="auto">
            <a:xfrm>
              <a:off x="1360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91"/>
            <p:cNvSpPr>
              <a:spLocks noChangeShapeType="1"/>
            </p:cNvSpPr>
            <p:nvPr/>
          </p:nvSpPr>
          <p:spPr bwMode="auto">
            <a:xfrm>
              <a:off x="1504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92"/>
            <p:cNvSpPr>
              <a:spLocks noChangeShapeType="1"/>
            </p:cNvSpPr>
            <p:nvPr/>
          </p:nvSpPr>
          <p:spPr bwMode="auto">
            <a:xfrm>
              <a:off x="164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1" name="Group 93"/>
            <p:cNvGrpSpPr>
              <a:grpSpLocks/>
            </p:cNvGrpSpPr>
            <p:nvPr/>
          </p:nvGrpSpPr>
          <p:grpSpPr bwMode="auto">
            <a:xfrm>
              <a:off x="1688" y="3108"/>
              <a:ext cx="48" cy="404"/>
              <a:chOff x="1688" y="3120"/>
              <a:chExt cx="48" cy="392"/>
            </a:xfrm>
          </p:grpSpPr>
          <p:sp>
            <p:nvSpPr>
              <p:cNvPr id="20513" name="Freeform 94"/>
              <p:cNvSpPr>
                <a:spLocks/>
              </p:cNvSpPr>
              <p:nvPr/>
            </p:nvSpPr>
            <p:spPr bwMode="auto">
              <a:xfrm>
                <a:off x="1688" y="3440"/>
                <a:ext cx="48" cy="72"/>
              </a:xfrm>
              <a:custGeom>
                <a:avLst/>
                <a:gdLst>
                  <a:gd name="T0" fmla="*/ 24 w 48"/>
                  <a:gd name="T1" fmla="*/ 72 h 72"/>
                  <a:gd name="T2" fmla="*/ 0 w 48"/>
                  <a:gd name="T3" fmla="*/ 0 h 72"/>
                  <a:gd name="T4" fmla="*/ 24 w 48"/>
                  <a:gd name="T5" fmla="*/ 0 h 72"/>
                  <a:gd name="T6" fmla="*/ 48 w 48"/>
                  <a:gd name="T7" fmla="*/ 0 h 72"/>
                  <a:gd name="T8" fmla="*/ 24 w 48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72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95"/>
              <p:cNvSpPr>
                <a:spLocks/>
              </p:cNvSpPr>
              <p:nvPr/>
            </p:nvSpPr>
            <p:spPr bwMode="auto">
              <a:xfrm>
                <a:off x="1688" y="3120"/>
                <a:ext cx="48" cy="72"/>
              </a:xfrm>
              <a:custGeom>
                <a:avLst/>
                <a:gdLst>
                  <a:gd name="T0" fmla="*/ 24 w 48"/>
                  <a:gd name="T1" fmla="*/ 0 h 72"/>
                  <a:gd name="T2" fmla="*/ 48 w 48"/>
                  <a:gd name="T3" fmla="*/ 72 h 72"/>
                  <a:gd name="T4" fmla="*/ 24 w 48"/>
                  <a:gd name="T5" fmla="*/ 72 h 72"/>
                  <a:gd name="T6" fmla="*/ 0 w 48"/>
                  <a:gd name="T7" fmla="*/ 72 h 72"/>
                  <a:gd name="T8" fmla="*/ 24 w 4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0"/>
                    </a:moveTo>
                    <a:lnTo>
                      <a:pt x="48" y="72"/>
                    </a:lnTo>
                    <a:lnTo>
                      <a:pt x="24" y="72"/>
                    </a:lnTo>
                    <a:lnTo>
                      <a:pt x="0" y="7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96"/>
              <p:cNvSpPr>
                <a:spLocks noChangeShapeType="1"/>
              </p:cNvSpPr>
              <p:nvPr/>
            </p:nvSpPr>
            <p:spPr bwMode="auto">
              <a:xfrm flipV="1">
                <a:off x="1712" y="3192"/>
                <a:ext cx="1" cy="2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2" name="Rectangle 97"/>
            <p:cNvSpPr>
              <a:spLocks noChangeArrowheads="1"/>
            </p:cNvSpPr>
            <p:nvPr/>
          </p:nvSpPr>
          <p:spPr bwMode="auto">
            <a:xfrm>
              <a:off x="1768" y="3240"/>
              <a:ext cx="1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E</a:t>
              </a:r>
              <a:r>
                <a:rPr lang="en-US" baseline="-25000"/>
                <a:t>o</a:t>
              </a:r>
            </a:p>
          </p:txBody>
        </p:sp>
        <p:sp>
          <p:nvSpPr>
            <p:cNvPr id="20503" name="Rectangle 98"/>
            <p:cNvSpPr>
              <a:spLocks noChangeArrowheads="1"/>
            </p:cNvSpPr>
            <p:nvPr/>
          </p:nvSpPr>
          <p:spPr bwMode="auto">
            <a:xfrm>
              <a:off x="1896" y="328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04" name="Rectangle 99"/>
            <p:cNvSpPr>
              <a:spLocks noChangeArrowheads="1"/>
            </p:cNvSpPr>
            <p:nvPr/>
          </p:nvSpPr>
          <p:spPr bwMode="auto">
            <a:xfrm>
              <a:off x="2008" y="3240"/>
              <a:ext cx="2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 </a:t>
              </a:r>
              <a:endParaRPr lang="en-US"/>
            </a:p>
          </p:txBody>
        </p:sp>
        <p:sp>
          <p:nvSpPr>
            <p:cNvPr id="20505" name="Rectangle 100"/>
            <p:cNvSpPr>
              <a:spLocks noChangeArrowheads="1"/>
            </p:cNvSpPr>
            <p:nvPr/>
          </p:nvSpPr>
          <p:spPr bwMode="auto">
            <a:xfrm>
              <a:off x="1296" y="3520"/>
              <a:ext cx="11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“bond energy”</a:t>
              </a:r>
              <a:endParaRPr lang="en-US"/>
            </a:p>
          </p:txBody>
        </p:sp>
        <p:sp>
          <p:nvSpPr>
            <p:cNvPr id="20506" name="Line 101"/>
            <p:cNvSpPr>
              <a:spLocks noChangeShapeType="1"/>
            </p:cNvSpPr>
            <p:nvPr/>
          </p:nvSpPr>
          <p:spPr bwMode="auto">
            <a:xfrm flipV="1">
              <a:off x="888" y="3062"/>
              <a:ext cx="1" cy="96"/>
            </a:xfrm>
            <a:prstGeom prst="line">
              <a:avLst/>
            </a:prstGeom>
            <a:noFill/>
            <a:ln w="2540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Rectangle 102"/>
            <p:cNvSpPr>
              <a:spLocks noChangeArrowheads="1"/>
            </p:cNvSpPr>
            <p:nvPr/>
          </p:nvSpPr>
          <p:spPr bwMode="auto">
            <a:xfrm>
              <a:off x="656" y="2216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0508" name="Rectangle 103"/>
            <p:cNvSpPr>
              <a:spLocks noChangeArrowheads="1"/>
            </p:cNvSpPr>
            <p:nvPr/>
          </p:nvSpPr>
          <p:spPr bwMode="auto">
            <a:xfrm>
              <a:off x="808" y="283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88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09" name="Rectangle 104"/>
            <p:cNvSpPr>
              <a:spLocks noChangeArrowheads="1"/>
            </p:cNvSpPr>
            <p:nvPr/>
          </p:nvSpPr>
          <p:spPr bwMode="auto">
            <a:xfrm>
              <a:off x="896" y="291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o</a:t>
              </a:r>
              <a:endParaRPr lang="en-US"/>
            </a:p>
          </p:txBody>
        </p:sp>
        <p:sp>
          <p:nvSpPr>
            <p:cNvPr id="20510" name="Rectangle 105"/>
            <p:cNvSpPr>
              <a:spLocks noChangeArrowheads="1"/>
            </p:cNvSpPr>
            <p:nvPr/>
          </p:nvSpPr>
          <p:spPr bwMode="auto">
            <a:xfrm>
              <a:off x="984" y="2880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 </a:t>
              </a:r>
              <a:endParaRPr lang="en-US"/>
            </a:p>
          </p:txBody>
        </p:sp>
        <p:sp>
          <p:nvSpPr>
            <p:cNvPr id="20511" name="Rectangle 106"/>
            <p:cNvSpPr>
              <a:spLocks noChangeArrowheads="1"/>
            </p:cNvSpPr>
            <p:nvPr/>
          </p:nvSpPr>
          <p:spPr bwMode="auto">
            <a:xfrm>
              <a:off x="2318" y="296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12" name="Rectangle 107"/>
            <p:cNvSpPr>
              <a:spLocks noChangeArrowheads="1"/>
            </p:cNvSpPr>
            <p:nvPr/>
          </p:nvSpPr>
          <p:spPr bwMode="auto">
            <a:xfrm>
              <a:off x="912" y="2744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DEB5E-5AB7-4492-AA2E-44B82DC3CB2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914400"/>
            <a:ext cx="517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Coefficient of thermal expansion</a:t>
            </a:r>
            <a:r>
              <a:rPr lang="en-US"/>
              <a:t>, </a:t>
            </a:r>
            <a:r>
              <a:rPr lang="en-US">
                <a:latin typeface="Symbol" pitchFamily="-111" charset="2"/>
              </a:rPr>
              <a:t>a</a:t>
            </a: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331470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•  </a:t>
            </a:r>
            <a:r>
              <a:rPr lang="en-US">
                <a:latin typeface="Symbol" pitchFamily="-111" charset="2"/>
              </a:rPr>
              <a:t>a</a:t>
            </a:r>
            <a:r>
              <a:rPr lang="en-US"/>
              <a:t> ~ symmetric at </a:t>
            </a:r>
            <a:r>
              <a:rPr lang="en-US" i="1"/>
              <a:t>r</a:t>
            </a:r>
            <a:r>
              <a:rPr lang="en-US" baseline="-25000"/>
              <a:t>o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4800600"/>
            <a:ext cx="3640138" cy="457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-111" charset="2"/>
              </a:rPr>
              <a:t>a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smaller.</a:t>
            </a:r>
          </a:p>
        </p:txBody>
      </p:sp>
      <p:sp>
        <p:nvSpPr>
          <p:cNvPr id="2151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46063"/>
            <a:ext cx="7772400" cy="533400"/>
          </a:xfrm>
        </p:spPr>
        <p:txBody>
          <a:bodyPr/>
          <a:lstStyle/>
          <a:p>
            <a:r>
              <a:rPr lang="en-US" smtClean="0"/>
              <a:t>Properties From Bonding :  </a:t>
            </a:r>
            <a:r>
              <a:rPr lang="en-US" smtClean="0">
                <a:latin typeface="Symbol" pitchFamily="-111" charset="2"/>
              </a:rPr>
              <a:t>a</a:t>
            </a:r>
          </a:p>
        </p:txBody>
      </p:sp>
      <p:sp>
        <p:nvSpPr>
          <p:cNvPr id="21511" name="Rectangle 25"/>
          <p:cNvSpPr>
            <a:spLocks noChangeArrowheads="1"/>
          </p:cNvSpPr>
          <p:nvPr/>
        </p:nvSpPr>
        <p:spPr bwMode="auto">
          <a:xfrm>
            <a:off x="5130800" y="2235200"/>
            <a:ext cx="296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 Rounded MT Bold" pitchFamily="-111" charset="0"/>
              </a:rPr>
              <a:t>= </a:t>
            </a:r>
            <a:endParaRPr lang="en-US"/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5422900" y="2209800"/>
            <a:ext cx="312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ymbol" pitchFamily="-111" charset="2"/>
              </a:rPr>
              <a:t>a </a:t>
            </a:r>
            <a:endParaRPr lang="en-US"/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5740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(</a:t>
            </a:r>
            <a:endParaRPr lang="en-US"/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58674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AA0000"/>
                </a:solidFill>
              </a:rPr>
              <a:t>T</a:t>
            </a:r>
            <a:endParaRPr lang="en-US" i="1"/>
          </a:p>
        </p:txBody>
      </p:sp>
      <p:sp>
        <p:nvSpPr>
          <p:cNvPr id="21515" name="Rectangle 29"/>
          <p:cNvSpPr>
            <a:spLocks noChangeArrowheads="1"/>
          </p:cNvSpPr>
          <p:nvPr/>
        </p:nvSpPr>
        <p:spPr bwMode="auto">
          <a:xfrm>
            <a:off x="6054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AA0000"/>
                </a:solidFill>
              </a:rPr>
              <a:t>2</a:t>
            </a:r>
            <a:endParaRPr lang="en-US"/>
          </a:p>
        </p:txBody>
      </p:sp>
      <p:sp>
        <p:nvSpPr>
          <p:cNvPr id="21516" name="Rectangle 30"/>
          <p:cNvSpPr>
            <a:spLocks noChangeArrowheads="1"/>
          </p:cNvSpPr>
          <p:nvPr/>
        </p:nvSpPr>
        <p:spPr bwMode="auto">
          <a:xfrm>
            <a:off x="6248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-</a:t>
            </a:r>
            <a:endParaRPr lang="en-US"/>
          </a:p>
        </p:txBody>
      </p:sp>
      <p:sp>
        <p:nvSpPr>
          <p:cNvPr id="21517" name="Rectangle 31"/>
          <p:cNvSpPr>
            <a:spLocks noChangeArrowheads="1"/>
          </p:cNvSpPr>
          <p:nvPr/>
        </p:nvSpPr>
        <p:spPr bwMode="auto">
          <a:xfrm>
            <a:off x="63627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0033FF"/>
                </a:solidFill>
              </a:rPr>
              <a:t>T</a:t>
            </a:r>
            <a:endParaRPr lang="en-US" i="1"/>
          </a:p>
        </p:txBody>
      </p:sp>
      <p:sp>
        <p:nvSpPr>
          <p:cNvPr id="21518" name="Rectangle 32"/>
          <p:cNvSpPr>
            <a:spLocks noChangeArrowheads="1"/>
          </p:cNvSpPr>
          <p:nvPr/>
        </p:nvSpPr>
        <p:spPr bwMode="auto">
          <a:xfrm>
            <a:off x="6562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33FF"/>
                </a:solidFill>
              </a:rPr>
              <a:t>1</a:t>
            </a:r>
            <a:endParaRPr lang="en-US"/>
          </a:p>
        </p:txBody>
      </p:sp>
      <p:sp>
        <p:nvSpPr>
          <p:cNvPr id="21519" name="Rectangle 33"/>
          <p:cNvSpPr>
            <a:spLocks noChangeArrowheads="1"/>
          </p:cNvSpPr>
          <p:nvPr/>
        </p:nvSpPr>
        <p:spPr bwMode="auto">
          <a:xfrm>
            <a:off x="6713538" y="2235200"/>
            <a:ext cx="1190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)</a:t>
            </a:r>
            <a:endParaRPr lang="en-US"/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4506913" y="2057400"/>
            <a:ext cx="185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AA0000"/>
                </a:solidFill>
                <a:latin typeface="Symbol" pitchFamily="-111" charset="2"/>
              </a:rPr>
              <a:t>D</a:t>
            </a:r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4697413" y="20701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AA0000"/>
                </a:solidFill>
              </a:rPr>
              <a:t>L</a:t>
            </a:r>
            <a:endParaRPr lang="en-US" i="1"/>
          </a:p>
        </p:txBody>
      </p:sp>
      <p:sp>
        <p:nvSpPr>
          <p:cNvPr id="21522" name="Rectangle 38"/>
          <p:cNvSpPr>
            <a:spLocks noChangeArrowheads="1"/>
          </p:cNvSpPr>
          <p:nvPr/>
        </p:nvSpPr>
        <p:spPr bwMode="auto">
          <a:xfrm>
            <a:off x="4519613" y="24892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33FF"/>
                </a:solidFill>
              </a:rPr>
              <a:t>L</a:t>
            </a:r>
            <a:endParaRPr lang="en-US" i="1"/>
          </a:p>
        </p:txBody>
      </p:sp>
      <p:sp>
        <p:nvSpPr>
          <p:cNvPr id="21523" name="Rectangle 39"/>
          <p:cNvSpPr>
            <a:spLocks noChangeArrowheads="1"/>
          </p:cNvSpPr>
          <p:nvPr/>
        </p:nvSpPr>
        <p:spPr bwMode="auto">
          <a:xfrm>
            <a:off x="4697413" y="25527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FF"/>
                </a:solidFill>
              </a:rPr>
              <a:t>o</a:t>
            </a:r>
            <a:endParaRPr lang="en-US"/>
          </a:p>
        </p:txBody>
      </p:sp>
      <p:sp>
        <p:nvSpPr>
          <p:cNvPr id="21524" name="Line 41"/>
          <p:cNvSpPr>
            <a:spLocks noChangeShapeType="1"/>
          </p:cNvSpPr>
          <p:nvPr/>
        </p:nvSpPr>
        <p:spPr bwMode="auto">
          <a:xfrm>
            <a:off x="4468813" y="2489200"/>
            <a:ext cx="431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5" name="Group 44"/>
          <p:cNvGrpSpPr>
            <a:grpSpLocks/>
          </p:cNvGrpSpPr>
          <p:nvPr/>
        </p:nvGrpSpPr>
        <p:grpSpPr bwMode="auto">
          <a:xfrm>
            <a:off x="5570538" y="1724025"/>
            <a:ext cx="292100" cy="558800"/>
            <a:chOff x="3472" y="1144"/>
            <a:chExt cx="184" cy="352"/>
          </a:xfrm>
        </p:grpSpPr>
        <p:sp>
          <p:nvSpPr>
            <p:cNvPr id="21567" name="Freeform 42"/>
            <p:cNvSpPr>
              <a:spLocks/>
            </p:cNvSpPr>
            <p:nvPr/>
          </p:nvSpPr>
          <p:spPr bwMode="auto">
            <a:xfrm>
              <a:off x="3472" y="1384"/>
              <a:ext cx="104" cy="112"/>
            </a:xfrm>
            <a:custGeom>
              <a:avLst/>
              <a:gdLst>
                <a:gd name="T0" fmla="*/ 8 w 104"/>
                <a:gd name="T1" fmla="*/ 112 h 112"/>
                <a:gd name="T2" fmla="*/ 0 w 104"/>
                <a:gd name="T3" fmla="*/ 0 h 112"/>
                <a:gd name="T4" fmla="*/ 40 w 104"/>
                <a:gd name="T5" fmla="*/ 56 h 112"/>
                <a:gd name="T6" fmla="*/ 104 w 104"/>
                <a:gd name="T7" fmla="*/ 48 h 112"/>
                <a:gd name="T8" fmla="*/ 8 w 104"/>
                <a:gd name="T9" fmla="*/ 112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12"/>
                <a:gd name="T17" fmla="*/ 104 w 10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12">
                  <a:moveTo>
                    <a:pt x="8" y="112"/>
                  </a:moveTo>
                  <a:lnTo>
                    <a:pt x="0" y="0"/>
                  </a:lnTo>
                  <a:lnTo>
                    <a:pt x="40" y="56"/>
                  </a:lnTo>
                  <a:lnTo>
                    <a:pt x="104" y="4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Line 43"/>
            <p:cNvSpPr>
              <a:spLocks noChangeShapeType="1"/>
            </p:cNvSpPr>
            <p:nvPr/>
          </p:nvSpPr>
          <p:spPr bwMode="auto">
            <a:xfrm flipV="1">
              <a:off x="3512" y="1144"/>
              <a:ext cx="144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4481513" y="1403350"/>
            <a:ext cx="3321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coeff. thermal expansion</a:t>
            </a:r>
            <a:endParaRPr lang="en-US"/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8115300" y="14605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 Rounded MT Bold" pitchFamily="-111" charset="0"/>
              </a:rPr>
              <a:t> </a:t>
            </a:r>
            <a:endParaRPr lang="en-US"/>
          </a:p>
        </p:txBody>
      </p:sp>
      <p:grpSp>
        <p:nvGrpSpPr>
          <p:cNvPr id="21528" name="Group 82"/>
          <p:cNvGrpSpPr>
            <a:grpSpLocks/>
          </p:cNvGrpSpPr>
          <p:nvPr/>
        </p:nvGrpSpPr>
        <p:grpSpPr bwMode="auto">
          <a:xfrm>
            <a:off x="1079500" y="1414463"/>
            <a:ext cx="2209800" cy="1671637"/>
            <a:chOff x="680" y="891"/>
            <a:chExt cx="1392" cy="1053"/>
          </a:xfrm>
        </p:grpSpPr>
        <p:sp>
          <p:nvSpPr>
            <p:cNvPr id="21544" name="Rectangle 49"/>
            <p:cNvSpPr>
              <a:spLocks noChangeArrowheads="1"/>
            </p:cNvSpPr>
            <p:nvPr/>
          </p:nvSpPr>
          <p:spPr bwMode="auto">
            <a:xfrm>
              <a:off x="772" y="1196"/>
              <a:ext cx="1032" cy="216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Rectangle 50"/>
            <p:cNvSpPr>
              <a:spLocks noChangeArrowheads="1"/>
            </p:cNvSpPr>
            <p:nvPr/>
          </p:nvSpPr>
          <p:spPr bwMode="auto">
            <a:xfrm>
              <a:off x="772" y="1620"/>
              <a:ext cx="1296" cy="232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51"/>
            <p:cNvSpPr>
              <a:spLocks noChangeShapeType="1"/>
            </p:cNvSpPr>
            <p:nvPr/>
          </p:nvSpPr>
          <p:spPr bwMode="auto">
            <a:xfrm flipV="1">
              <a:off x="1800" y="1000"/>
              <a:ext cx="1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52"/>
            <p:cNvSpPr>
              <a:spLocks noChangeArrowheads="1"/>
            </p:cNvSpPr>
            <p:nvPr/>
          </p:nvSpPr>
          <p:spPr bwMode="auto">
            <a:xfrm>
              <a:off x="1844" y="1300"/>
              <a:ext cx="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  <a:latin typeface="Symbol" pitchFamily="-111" charset="2"/>
                </a:rPr>
                <a:t>D</a:t>
              </a:r>
              <a:endParaRPr lang="en-US" sz="2000"/>
            </a:p>
          </p:txBody>
        </p:sp>
        <p:sp>
          <p:nvSpPr>
            <p:cNvPr id="21548" name="Rectangle 53"/>
            <p:cNvSpPr>
              <a:spLocks noChangeArrowheads="1"/>
            </p:cNvSpPr>
            <p:nvPr/>
          </p:nvSpPr>
          <p:spPr bwMode="auto">
            <a:xfrm>
              <a:off x="1946" y="1308"/>
              <a:ext cx="12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A0000"/>
                  </a:solidFill>
                </a:rPr>
                <a:t>L</a:t>
              </a:r>
              <a:endParaRPr lang="en-US" sz="2000" i="1"/>
            </a:p>
          </p:txBody>
        </p:sp>
        <p:grpSp>
          <p:nvGrpSpPr>
            <p:cNvPr id="21549" name="Group 76"/>
            <p:cNvGrpSpPr>
              <a:grpSpLocks/>
            </p:cNvGrpSpPr>
            <p:nvPr/>
          </p:nvGrpSpPr>
          <p:grpSpPr bwMode="auto">
            <a:xfrm>
              <a:off x="944" y="891"/>
              <a:ext cx="640" cy="223"/>
              <a:chOff x="944" y="891"/>
              <a:chExt cx="640" cy="223"/>
            </a:xfrm>
          </p:grpSpPr>
          <p:sp>
            <p:nvSpPr>
              <p:cNvPr id="21563" name="Rectangle 55"/>
              <p:cNvSpPr>
                <a:spLocks noChangeArrowheads="1"/>
              </p:cNvSpPr>
              <p:nvPr/>
            </p:nvSpPr>
            <p:spPr bwMode="auto">
              <a:xfrm>
                <a:off x="944" y="909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length, </a:t>
                </a:r>
                <a:endParaRPr lang="en-US"/>
              </a:p>
            </p:txBody>
          </p:sp>
          <p:grpSp>
            <p:nvGrpSpPr>
              <p:cNvPr id="21564" name="Group 75"/>
              <p:cNvGrpSpPr>
                <a:grpSpLocks/>
              </p:cNvGrpSpPr>
              <p:nvPr/>
            </p:nvGrpSpPr>
            <p:grpSpPr bwMode="auto">
              <a:xfrm>
                <a:off x="1410" y="891"/>
                <a:ext cx="174" cy="223"/>
                <a:chOff x="1410" y="891"/>
                <a:chExt cx="174" cy="223"/>
              </a:xfrm>
            </p:grpSpPr>
            <p:sp>
              <p:nvSpPr>
                <p:cNvPr id="21565" name="Rectangle 56"/>
                <p:cNvSpPr>
                  <a:spLocks noChangeArrowheads="1"/>
                </p:cNvSpPr>
                <p:nvPr/>
              </p:nvSpPr>
              <p:spPr bwMode="auto">
                <a:xfrm>
                  <a:off x="1410" y="891"/>
                  <a:ext cx="126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i="1">
                      <a:solidFill>
                        <a:srgbClr val="0033FF"/>
                      </a:solidFill>
                    </a:rPr>
                    <a:t>L</a:t>
                  </a:r>
                  <a:endParaRPr lang="en-US" sz="2000" i="1"/>
                </a:p>
              </p:txBody>
            </p:sp>
            <p:sp>
              <p:nvSpPr>
                <p:cNvPr id="21566" name="Rectangle 57"/>
                <p:cNvSpPr>
                  <a:spLocks noChangeArrowheads="1"/>
                </p:cNvSpPr>
                <p:nvPr/>
              </p:nvSpPr>
              <p:spPr bwMode="auto">
                <a:xfrm>
                  <a:off x="1504" y="941"/>
                  <a:ext cx="8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800">
                      <a:solidFill>
                        <a:srgbClr val="0033FF"/>
                      </a:solidFill>
                    </a:rPr>
                    <a:t>o</a:t>
                  </a:r>
                  <a:endParaRPr lang="en-US"/>
                </a:p>
              </p:txBody>
            </p:sp>
          </p:grpSp>
        </p:grpSp>
        <p:sp>
          <p:nvSpPr>
            <p:cNvPr id="21550" name="Line 59"/>
            <p:cNvSpPr>
              <a:spLocks noChangeShapeType="1"/>
            </p:cNvSpPr>
            <p:nvPr/>
          </p:nvSpPr>
          <p:spPr bwMode="auto">
            <a:xfrm flipV="1">
              <a:off x="1800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60"/>
            <p:cNvSpPr>
              <a:spLocks noChangeShapeType="1"/>
            </p:cNvSpPr>
            <p:nvPr/>
          </p:nvSpPr>
          <p:spPr bwMode="auto">
            <a:xfrm flipV="1">
              <a:off x="2064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52" name="Group 77"/>
            <p:cNvGrpSpPr>
              <a:grpSpLocks/>
            </p:cNvGrpSpPr>
            <p:nvPr/>
          </p:nvGrpSpPr>
          <p:grpSpPr bwMode="auto">
            <a:xfrm>
              <a:off x="1800" y="1492"/>
              <a:ext cx="264" cy="112"/>
              <a:chOff x="1800" y="1492"/>
              <a:chExt cx="264" cy="112"/>
            </a:xfrm>
          </p:grpSpPr>
          <p:sp>
            <p:nvSpPr>
              <p:cNvPr id="21561" name="Freeform 61"/>
              <p:cNvSpPr>
                <a:spLocks/>
              </p:cNvSpPr>
              <p:nvPr/>
            </p:nvSpPr>
            <p:spPr bwMode="auto">
              <a:xfrm>
                <a:off x="1976" y="1492"/>
                <a:ext cx="88" cy="112"/>
              </a:xfrm>
              <a:custGeom>
                <a:avLst/>
                <a:gdLst>
                  <a:gd name="T0" fmla="*/ 88 w 88"/>
                  <a:gd name="T1" fmla="*/ 56 h 112"/>
                  <a:gd name="T2" fmla="*/ 0 w 88"/>
                  <a:gd name="T3" fmla="*/ 112 h 112"/>
                  <a:gd name="T4" fmla="*/ 32 w 88"/>
                  <a:gd name="T5" fmla="*/ 56 h 112"/>
                  <a:gd name="T6" fmla="*/ 0 w 88"/>
                  <a:gd name="T7" fmla="*/ 0 h 112"/>
                  <a:gd name="T8" fmla="*/ 88 w 88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88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DD0000"/>
              </a:solidFill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63"/>
              <p:cNvSpPr>
                <a:spLocks noChangeShapeType="1"/>
              </p:cNvSpPr>
              <p:nvPr/>
            </p:nvSpPr>
            <p:spPr bwMode="auto">
              <a:xfrm>
                <a:off x="1800" y="1548"/>
                <a:ext cx="208" cy="1"/>
              </a:xfrm>
              <a:prstGeom prst="line">
                <a:avLst/>
              </a:prstGeom>
              <a:noFill/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53" name="Rectangle 65"/>
            <p:cNvSpPr>
              <a:spLocks noChangeArrowheads="1"/>
            </p:cNvSpPr>
            <p:nvPr/>
          </p:nvSpPr>
          <p:spPr bwMode="auto">
            <a:xfrm>
              <a:off x="680" y="920"/>
              <a:ext cx="96" cy="1024"/>
            </a:xfrm>
            <a:prstGeom prst="rect">
              <a:avLst/>
            </a:prstGeom>
            <a:blipFill dpi="0" rotWithShape="0">
              <a:blip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69"/>
            <p:cNvSpPr>
              <a:spLocks noChangeArrowheads="1"/>
            </p:cNvSpPr>
            <p:nvPr/>
          </p:nvSpPr>
          <p:spPr bwMode="auto">
            <a:xfrm>
              <a:off x="820" y="1200"/>
              <a:ext cx="8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unheated, </a:t>
              </a:r>
              <a:r>
                <a:rPr lang="en-US" sz="2000" i="1">
                  <a:solidFill>
                    <a:srgbClr val="0033FF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5" name="Rectangle 70"/>
            <p:cNvSpPr>
              <a:spLocks noChangeArrowheads="1"/>
            </p:cNvSpPr>
            <p:nvPr/>
          </p:nvSpPr>
          <p:spPr bwMode="auto">
            <a:xfrm>
              <a:off x="1668" y="123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1</a:t>
              </a:r>
              <a:endParaRPr lang="en-US"/>
            </a:p>
          </p:txBody>
        </p:sp>
        <p:sp>
          <p:nvSpPr>
            <p:cNvPr id="21556" name="Rectangle 72"/>
            <p:cNvSpPr>
              <a:spLocks noChangeArrowheads="1"/>
            </p:cNvSpPr>
            <p:nvPr/>
          </p:nvSpPr>
          <p:spPr bwMode="auto">
            <a:xfrm>
              <a:off x="1056" y="1632"/>
              <a:ext cx="6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heated, </a:t>
              </a:r>
              <a:r>
                <a:rPr lang="en-US" sz="2000" i="1">
                  <a:solidFill>
                    <a:srgbClr val="AA0000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7" name="Rectangle 73"/>
            <p:cNvSpPr>
              <a:spLocks noChangeArrowheads="1"/>
            </p:cNvSpPr>
            <p:nvPr/>
          </p:nvSpPr>
          <p:spPr bwMode="auto">
            <a:xfrm>
              <a:off x="1736" y="166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21558" name="Group 81"/>
            <p:cNvGrpSpPr>
              <a:grpSpLocks/>
            </p:cNvGrpSpPr>
            <p:nvPr/>
          </p:nvGrpSpPr>
          <p:grpSpPr bwMode="auto">
            <a:xfrm>
              <a:off x="773" y="1048"/>
              <a:ext cx="1027" cy="112"/>
              <a:chOff x="773" y="1048"/>
              <a:chExt cx="1027" cy="112"/>
            </a:xfrm>
          </p:grpSpPr>
          <p:sp>
            <p:nvSpPr>
              <p:cNvPr id="21559" name="Freeform 66"/>
              <p:cNvSpPr>
                <a:spLocks/>
              </p:cNvSpPr>
              <p:nvPr/>
            </p:nvSpPr>
            <p:spPr bwMode="auto">
              <a:xfrm>
                <a:off x="1704" y="1048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33FF"/>
              </a:solidFill>
              <a:ln w="1270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80"/>
              <p:cNvSpPr>
                <a:spLocks noChangeShapeType="1"/>
              </p:cNvSpPr>
              <p:nvPr/>
            </p:nvSpPr>
            <p:spPr bwMode="auto">
              <a:xfrm>
                <a:off x="773" y="1104"/>
                <a:ext cx="962" cy="0"/>
              </a:xfrm>
              <a:prstGeom prst="line">
                <a:avLst/>
              </a:prstGeom>
              <a:noFill/>
              <a:ln w="1905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9" name="Group 87"/>
          <p:cNvGrpSpPr>
            <a:grpSpLocks/>
          </p:cNvGrpSpPr>
          <p:nvPr/>
        </p:nvGrpSpPr>
        <p:grpSpPr bwMode="auto">
          <a:xfrm>
            <a:off x="358775" y="3881438"/>
            <a:ext cx="3778250" cy="2484437"/>
            <a:chOff x="226" y="2445"/>
            <a:chExt cx="2380" cy="1565"/>
          </a:xfrm>
        </p:grpSpPr>
        <p:pic>
          <p:nvPicPr>
            <p:cNvPr id="215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" y="2445"/>
              <a:ext cx="1857" cy="150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1531" name="Group 11"/>
            <p:cNvGrpSpPr>
              <a:grpSpLocks/>
            </p:cNvGrpSpPr>
            <p:nvPr/>
          </p:nvGrpSpPr>
          <p:grpSpPr bwMode="auto">
            <a:xfrm>
              <a:off x="1132" y="2924"/>
              <a:ext cx="168" cy="344"/>
              <a:chOff x="3520" y="1871"/>
              <a:chExt cx="168" cy="344"/>
            </a:xfrm>
          </p:grpSpPr>
          <p:sp>
            <p:nvSpPr>
              <p:cNvPr id="21541" name="Line 12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1543" name="Rectangle 14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542" y="310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1533" name="Rectangle 16"/>
            <p:cNvSpPr>
              <a:spLocks noChangeArrowheads="1"/>
            </p:cNvSpPr>
            <p:nvPr/>
          </p:nvSpPr>
          <p:spPr bwMode="auto">
            <a:xfrm>
              <a:off x="1335" y="3761"/>
              <a:ext cx="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smaller </a:t>
              </a:r>
              <a:r>
                <a:rPr lang="en-US">
                  <a:solidFill>
                    <a:srgbClr val="000000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21534" name="Rectangle 17"/>
            <p:cNvSpPr>
              <a:spLocks noChangeArrowheads="1"/>
            </p:cNvSpPr>
            <p:nvPr/>
          </p:nvSpPr>
          <p:spPr bwMode="auto">
            <a:xfrm>
              <a:off x="1657" y="3364"/>
              <a:ext cx="7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FF"/>
                  </a:solidFill>
                </a:rPr>
                <a:t>larger </a:t>
              </a:r>
              <a:r>
                <a:rPr lang="en-US">
                  <a:solidFill>
                    <a:srgbClr val="0033FF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33FF"/>
                  </a:solidFill>
                </a:rPr>
                <a:t>  </a:t>
              </a:r>
              <a:endParaRPr lang="en-US"/>
            </a:p>
          </p:txBody>
        </p:sp>
        <p:sp>
          <p:nvSpPr>
            <p:cNvPr id="21535" name="Rectangle 18"/>
            <p:cNvSpPr>
              <a:spLocks noChangeArrowheads="1"/>
            </p:cNvSpPr>
            <p:nvPr/>
          </p:nvSpPr>
          <p:spPr bwMode="auto">
            <a:xfrm>
              <a:off x="226" y="2446"/>
              <a:ext cx="6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1536" name="Rectangle 19"/>
            <p:cNvSpPr>
              <a:spLocks noChangeArrowheads="1"/>
            </p:cNvSpPr>
            <p:nvPr/>
          </p:nvSpPr>
          <p:spPr bwMode="auto">
            <a:xfrm>
              <a:off x="1168" y="2802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  <p:sp>
          <p:nvSpPr>
            <p:cNvPr id="21537" name="Line 83"/>
            <p:cNvSpPr>
              <a:spLocks noChangeShapeType="1"/>
            </p:cNvSpPr>
            <p:nvPr/>
          </p:nvSpPr>
          <p:spPr bwMode="auto">
            <a:xfrm>
              <a:off x="874" y="3606"/>
              <a:ext cx="339" cy="0"/>
            </a:xfrm>
            <a:prstGeom prst="line">
              <a:avLst/>
            </a:prstGeom>
            <a:noFill/>
            <a:ln w="19050">
              <a:solidFill>
                <a:srgbClr val="00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84"/>
            <p:cNvSpPr txBox="1">
              <a:spLocks noChangeArrowheads="1"/>
            </p:cNvSpPr>
            <p:nvPr/>
          </p:nvSpPr>
          <p:spPr bwMode="auto">
            <a:xfrm>
              <a:off x="607" y="3454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33FF"/>
                  </a:solidFill>
                </a:rPr>
                <a:t>E</a:t>
              </a:r>
              <a:r>
                <a:rPr lang="en-US" sz="2000" i="1" baseline="-25000">
                  <a:solidFill>
                    <a:srgbClr val="0033FF"/>
                  </a:solidFill>
                </a:rPr>
                <a:t>o</a:t>
              </a:r>
              <a:endParaRPr lang="en-US" sz="2000" i="1">
                <a:solidFill>
                  <a:srgbClr val="0033FF"/>
                </a:solidFill>
              </a:endParaRPr>
            </a:p>
          </p:txBody>
        </p:sp>
        <p:sp>
          <p:nvSpPr>
            <p:cNvPr id="21539" name="Line 85"/>
            <p:cNvSpPr>
              <a:spLocks noChangeShapeType="1"/>
            </p:cNvSpPr>
            <p:nvPr/>
          </p:nvSpPr>
          <p:spPr bwMode="auto">
            <a:xfrm>
              <a:off x="875" y="3912"/>
              <a:ext cx="3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Text Box 86"/>
            <p:cNvSpPr txBox="1">
              <a:spLocks noChangeArrowheads="1"/>
            </p:cNvSpPr>
            <p:nvPr/>
          </p:nvSpPr>
          <p:spPr bwMode="auto">
            <a:xfrm>
              <a:off x="608" y="3760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E</a:t>
              </a:r>
              <a:r>
                <a:rPr lang="en-US" sz="2000" i="1" baseline="-25000"/>
                <a:t>o</a:t>
              </a:r>
              <a:endParaRPr lang="en-US" sz="2000" i="1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136334-FB38-4792-AAAF-22D3A61A770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28700" y="990600"/>
            <a:ext cx="1287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Ceramics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28700" y="1454150"/>
            <a:ext cx="300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(Ionic &amp; covalent bonding):</a:t>
            </a:r>
            <a:endParaRPr lang="en-US" sz="2000">
              <a:latin typeface="Times" pitchFamily="-111" charset="0"/>
            </a:endParaRPr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4540250" y="990600"/>
            <a:ext cx="25590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Large bond energy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T</a:t>
            </a:r>
            <a:r>
              <a:rPr lang="en-US" sz="2000" i="1" baseline="-25000">
                <a:solidFill>
                  <a:srgbClr val="003399"/>
                </a:solidFill>
              </a:rPr>
              <a:t>m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E</a:t>
            </a:r>
          </a:p>
          <a:p>
            <a:r>
              <a:rPr lang="en-US" sz="2000">
                <a:solidFill>
                  <a:srgbClr val="003399"/>
                </a:solidFill>
              </a:rPr>
              <a:t>	small </a:t>
            </a:r>
            <a:r>
              <a:rPr lang="en-US" sz="2000">
                <a:solidFill>
                  <a:srgbClr val="003399"/>
                </a:solidFill>
                <a:latin typeface="Symbol" pitchFamily="-111" charset="2"/>
              </a:rPr>
              <a:t>a</a:t>
            </a:r>
            <a:endParaRPr lang="en-US" sz="2000">
              <a:latin typeface="Times" pitchFamily="-111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028700" y="2514600"/>
            <a:ext cx="6288088" cy="1279525"/>
            <a:chOff x="1028700" y="2514600"/>
            <a:chExt cx="6288088" cy="1279525"/>
          </a:xfrm>
        </p:grpSpPr>
        <p:sp>
          <p:nvSpPr>
            <p:cNvPr id="22568" name="Rectangle 5"/>
            <p:cNvSpPr>
              <a:spLocks noChangeArrowheads="1"/>
            </p:cNvSpPr>
            <p:nvPr/>
          </p:nvSpPr>
          <p:spPr bwMode="auto">
            <a:xfrm>
              <a:off x="1028700" y="2514600"/>
              <a:ext cx="898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Metals</a:t>
              </a:r>
              <a:endParaRPr lang="en-US"/>
            </a:p>
          </p:txBody>
        </p:sp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1028700" y="2946400"/>
              <a:ext cx="2074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(Metallic bonding):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70" name="Rectangle 11"/>
            <p:cNvSpPr>
              <a:spLocks noChangeArrowheads="1"/>
            </p:cNvSpPr>
            <p:nvPr/>
          </p:nvSpPr>
          <p:spPr bwMode="auto">
            <a:xfrm>
              <a:off x="4419600" y="2514600"/>
              <a:ext cx="2897188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Variable bond energy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T</a:t>
              </a:r>
              <a:r>
                <a:rPr lang="en-US" sz="2000" i="1" baseline="-25000">
                  <a:solidFill>
                    <a:srgbClr val="DD0000"/>
                  </a:solidFill>
                </a:rPr>
                <a:t>m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>
                  <a:solidFill>
                    <a:srgbClr val="DD00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</p:grpSp>
      <p:sp>
        <p:nvSpPr>
          <p:cNvPr id="2253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846138" y="276225"/>
            <a:ext cx="7772400" cy="533400"/>
          </a:xfrm>
        </p:spPr>
        <p:txBody>
          <a:bodyPr/>
          <a:lstStyle/>
          <a:p>
            <a:r>
              <a:rPr lang="en-US" dirty="0" smtClean="0"/>
              <a:t>Summary:  Primary Bonds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028700" y="4191000"/>
            <a:ext cx="6846888" cy="1784350"/>
            <a:chOff x="1028700" y="4191000"/>
            <a:chExt cx="6846888" cy="1784350"/>
          </a:xfrm>
        </p:grpSpPr>
        <p:sp>
          <p:nvSpPr>
            <p:cNvPr id="22537" name="Rectangle 7"/>
            <p:cNvSpPr>
              <a:spLocks noChangeArrowheads="1"/>
            </p:cNvSpPr>
            <p:nvPr/>
          </p:nvSpPr>
          <p:spPr bwMode="auto">
            <a:xfrm>
              <a:off x="1028700" y="4191000"/>
              <a:ext cx="1270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Polymers</a:t>
              </a:r>
              <a:endParaRPr lang="en-US"/>
            </a:p>
          </p:txBody>
        </p:sp>
        <p:sp>
          <p:nvSpPr>
            <p:cNvPr id="22538" name="Rectangle 8"/>
            <p:cNvSpPr>
              <a:spLocks noChangeArrowheads="1"/>
            </p:cNvSpPr>
            <p:nvPr/>
          </p:nvSpPr>
          <p:spPr bwMode="auto">
            <a:xfrm>
              <a:off x="1028700" y="4597400"/>
              <a:ext cx="27670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(Covalent &amp; Secondary):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39" name="Rectangle 12"/>
            <p:cNvSpPr>
              <a:spLocks noChangeArrowheads="1"/>
            </p:cNvSpPr>
            <p:nvPr/>
          </p:nvSpPr>
          <p:spPr bwMode="auto">
            <a:xfrm>
              <a:off x="4445000" y="4191000"/>
              <a:ext cx="3430588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   Directional Properties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Secondary bonding dominates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T</a:t>
              </a:r>
              <a:r>
                <a:rPr lang="en-US" sz="2000" i="1" baseline="-25000">
                  <a:solidFill>
                    <a:srgbClr val="006600"/>
                  </a:solidFill>
                </a:rPr>
                <a:t>m</a:t>
              </a:r>
              <a:endParaRPr lang="en-US" sz="2000" i="1">
                <a:solidFill>
                  <a:srgbClr val="006600"/>
                </a:solidFill>
              </a:endParaRP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large </a:t>
              </a:r>
              <a:r>
                <a:rPr lang="en-US" sz="2000">
                  <a:solidFill>
                    <a:srgbClr val="0066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  <p:grpSp>
          <p:nvGrpSpPr>
            <p:cNvPr id="22540" name="Group 14"/>
            <p:cNvGrpSpPr>
              <a:grpSpLocks/>
            </p:cNvGrpSpPr>
            <p:nvPr/>
          </p:nvGrpSpPr>
          <p:grpSpPr bwMode="auto">
            <a:xfrm>
              <a:off x="1582738" y="5048250"/>
              <a:ext cx="1662112" cy="927100"/>
              <a:chOff x="997" y="3180"/>
              <a:chExt cx="1047" cy="584"/>
            </a:xfrm>
          </p:grpSpPr>
          <p:sp>
            <p:nvSpPr>
              <p:cNvPr id="22541" name="Freeform 15"/>
              <p:cNvSpPr>
                <a:spLocks/>
              </p:cNvSpPr>
              <p:nvPr/>
            </p:nvSpPr>
            <p:spPr bwMode="auto">
              <a:xfrm>
                <a:off x="1032" y="3236"/>
                <a:ext cx="896" cy="480"/>
              </a:xfrm>
              <a:custGeom>
                <a:avLst/>
                <a:gdLst>
                  <a:gd name="T0" fmla="*/ 0 w 896"/>
                  <a:gd name="T1" fmla="*/ 216 h 480"/>
                  <a:gd name="T2" fmla="*/ 224 w 896"/>
                  <a:gd name="T3" fmla="*/ 224 h 480"/>
                  <a:gd name="T4" fmla="*/ 472 w 896"/>
                  <a:gd name="T5" fmla="*/ 280 h 480"/>
                  <a:gd name="T6" fmla="*/ 712 w 896"/>
                  <a:gd name="T7" fmla="*/ 376 h 480"/>
                  <a:gd name="T8" fmla="*/ 816 w 896"/>
                  <a:gd name="T9" fmla="*/ 480 h 480"/>
                  <a:gd name="T10" fmla="*/ 896 w 896"/>
                  <a:gd name="T11" fmla="*/ 72 h 480"/>
                  <a:gd name="T12" fmla="*/ 712 w 896"/>
                  <a:gd name="T13" fmla="*/ 88 h 480"/>
                  <a:gd name="T14" fmla="*/ 552 w 896"/>
                  <a:gd name="T15" fmla="*/ 64 h 480"/>
                  <a:gd name="T16" fmla="*/ 400 w 896"/>
                  <a:gd name="T17" fmla="*/ 24 h 480"/>
                  <a:gd name="T18" fmla="*/ 296 w 896"/>
                  <a:gd name="T19" fmla="*/ 16 h 480"/>
                  <a:gd name="T20" fmla="*/ 152 w 896"/>
                  <a:gd name="T21" fmla="*/ 0 h 480"/>
                  <a:gd name="T22" fmla="*/ 56 w 896"/>
                  <a:gd name="T23" fmla="*/ 16 h 480"/>
                  <a:gd name="T24" fmla="*/ 8 w 896"/>
                  <a:gd name="T25" fmla="*/ 40 h 480"/>
                  <a:gd name="T26" fmla="*/ 0 w 896"/>
                  <a:gd name="T27" fmla="*/ 216 h 4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96"/>
                  <a:gd name="T43" fmla="*/ 0 h 480"/>
                  <a:gd name="T44" fmla="*/ 896 w 896"/>
                  <a:gd name="T45" fmla="*/ 480 h 4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96" h="480">
                    <a:moveTo>
                      <a:pt x="0" y="216"/>
                    </a:moveTo>
                    <a:lnTo>
                      <a:pt x="224" y="224"/>
                    </a:lnTo>
                    <a:lnTo>
                      <a:pt x="472" y="280"/>
                    </a:lnTo>
                    <a:lnTo>
                      <a:pt x="712" y="376"/>
                    </a:lnTo>
                    <a:lnTo>
                      <a:pt x="816" y="480"/>
                    </a:lnTo>
                    <a:lnTo>
                      <a:pt x="896" y="72"/>
                    </a:lnTo>
                    <a:lnTo>
                      <a:pt x="712" y="88"/>
                    </a:lnTo>
                    <a:lnTo>
                      <a:pt x="552" y="64"/>
                    </a:lnTo>
                    <a:lnTo>
                      <a:pt x="400" y="24"/>
                    </a:lnTo>
                    <a:lnTo>
                      <a:pt x="296" y="16"/>
                    </a:lnTo>
                    <a:lnTo>
                      <a:pt x="152" y="0"/>
                    </a:lnTo>
                    <a:lnTo>
                      <a:pt x="56" y="16"/>
                    </a:lnTo>
                    <a:lnTo>
                      <a:pt x="8" y="4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6"/>
              <p:cNvSpPr>
                <a:spLocks/>
              </p:cNvSpPr>
              <p:nvPr/>
            </p:nvSpPr>
            <p:spPr bwMode="auto">
              <a:xfrm>
                <a:off x="1016" y="3452"/>
                <a:ext cx="824" cy="264"/>
              </a:xfrm>
              <a:custGeom>
                <a:avLst/>
                <a:gdLst>
                  <a:gd name="T0" fmla="*/ 0 w 824"/>
                  <a:gd name="T1" fmla="*/ 8 h 264"/>
                  <a:gd name="T2" fmla="*/ 80 w 824"/>
                  <a:gd name="T3" fmla="*/ 0 h 264"/>
                  <a:gd name="T4" fmla="*/ 168 w 824"/>
                  <a:gd name="T5" fmla="*/ 8 h 264"/>
                  <a:gd name="T6" fmla="*/ 288 w 824"/>
                  <a:gd name="T7" fmla="*/ 24 h 264"/>
                  <a:gd name="T8" fmla="*/ 424 w 824"/>
                  <a:gd name="T9" fmla="*/ 56 h 264"/>
                  <a:gd name="T10" fmla="*/ 552 w 824"/>
                  <a:gd name="T11" fmla="*/ 96 h 264"/>
                  <a:gd name="T12" fmla="*/ 608 w 824"/>
                  <a:gd name="T13" fmla="*/ 128 h 264"/>
                  <a:gd name="T14" fmla="*/ 688 w 824"/>
                  <a:gd name="T15" fmla="*/ 168 h 264"/>
                  <a:gd name="T16" fmla="*/ 752 w 824"/>
                  <a:gd name="T17" fmla="*/ 208 h 264"/>
                  <a:gd name="T18" fmla="*/ 784 w 824"/>
                  <a:gd name="T19" fmla="*/ 232 h 264"/>
                  <a:gd name="T20" fmla="*/ 824 w 824"/>
                  <a:gd name="T21" fmla="*/ 264 h 2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4"/>
                  <a:gd name="T34" fmla="*/ 0 h 264"/>
                  <a:gd name="T35" fmla="*/ 824 w 824"/>
                  <a:gd name="T36" fmla="*/ 264 h 2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4" h="264">
                    <a:moveTo>
                      <a:pt x="0" y="8"/>
                    </a:moveTo>
                    <a:lnTo>
                      <a:pt x="80" y="0"/>
                    </a:lnTo>
                    <a:lnTo>
                      <a:pt x="168" y="8"/>
                    </a:lnTo>
                    <a:lnTo>
                      <a:pt x="288" y="24"/>
                    </a:lnTo>
                    <a:lnTo>
                      <a:pt x="424" y="56"/>
                    </a:lnTo>
                    <a:lnTo>
                      <a:pt x="552" y="96"/>
                    </a:lnTo>
                    <a:lnTo>
                      <a:pt x="608" y="128"/>
                    </a:lnTo>
                    <a:lnTo>
                      <a:pt x="688" y="168"/>
                    </a:lnTo>
                    <a:lnTo>
                      <a:pt x="752" y="208"/>
                    </a:lnTo>
                    <a:lnTo>
                      <a:pt x="784" y="232"/>
                    </a:lnTo>
                    <a:lnTo>
                      <a:pt x="824" y="2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7"/>
              <p:cNvSpPr>
                <a:spLocks/>
              </p:cNvSpPr>
              <p:nvPr/>
            </p:nvSpPr>
            <p:spPr bwMode="auto">
              <a:xfrm>
                <a:off x="1032" y="3468"/>
                <a:ext cx="824" cy="256"/>
              </a:xfrm>
              <a:custGeom>
                <a:avLst/>
                <a:gdLst>
                  <a:gd name="T0" fmla="*/ 0 w 824"/>
                  <a:gd name="T1" fmla="*/ 8 h 256"/>
                  <a:gd name="T2" fmla="*/ 0 w 824"/>
                  <a:gd name="T3" fmla="*/ 8 h 256"/>
                  <a:gd name="T4" fmla="*/ 40 w 824"/>
                  <a:gd name="T5" fmla="*/ 0 h 256"/>
                  <a:gd name="T6" fmla="*/ 112 w 824"/>
                  <a:gd name="T7" fmla="*/ 0 h 256"/>
                  <a:gd name="T8" fmla="*/ 232 w 824"/>
                  <a:gd name="T9" fmla="*/ 8 h 256"/>
                  <a:gd name="T10" fmla="*/ 344 w 824"/>
                  <a:gd name="T11" fmla="*/ 32 h 256"/>
                  <a:gd name="T12" fmla="*/ 496 w 824"/>
                  <a:gd name="T13" fmla="*/ 72 h 256"/>
                  <a:gd name="T14" fmla="*/ 608 w 824"/>
                  <a:gd name="T15" fmla="*/ 120 h 256"/>
                  <a:gd name="T16" fmla="*/ 720 w 824"/>
                  <a:gd name="T17" fmla="*/ 184 h 256"/>
                  <a:gd name="T18" fmla="*/ 784 w 824"/>
                  <a:gd name="T19" fmla="*/ 232 h 256"/>
                  <a:gd name="T20" fmla="*/ 824 w 824"/>
                  <a:gd name="T21" fmla="*/ 256 h 256"/>
                  <a:gd name="T22" fmla="*/ 824 w 824"/>
                  <a:gd name="T23" fmla="*/ 256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24"/>
                  <a:gd name="T37" fmla="*/ 0 h 256"/>
                  <a:gd name="T38" fmla="*/ 824 w 824"/>
                  <a:gd name="T39" fmla="*/ 256 h 2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24" h="256">
                    <a:moveTo>
                      <a:pt x="0" y="8"/>
                    </a:moveTo>
                    <a:lnTo>
                      <a:pt x="0" y="8"/>
                    </a:lnTo>
                    <a:lnTo>
                      <a:pt x="40" y="0"/>
                    </a:lnTo>
                    <a:lnTo>
                      <a:pt x="112" y="0"/>
                    </a:lnTo>
                    <a:lnTo>
                      <a:pt x="232" y="8"/>
                    </a:lnTo>
                    <a:lnTo>
                      <a:pt x="344" y="32"/>
                    </a:lnTo>
                    <a:lnTo>
                      <a:pt x="496" y="72"/>
                    </a:lnTo>
                    <a:lnTo>
                      <a:pt x="608" y="120"/>
                    </a:lnTo>
                    <a:lnTo>
                      <a:pt x="720" y="184"/>
                    </a:lnTo>
                    <a:lnTo>
                      <a:pt x="784" y="232"/>
                    </a:lnTo>
                    <a:lnTo>
                      <a:pt x="824" y="256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44" name="Group 18"/>
              <p:cNvGrpSpPr>
                <a:grpSpLocks/>
              </p:cNvGrpSpPr>
              <p:nvPr/>
            </p:nvGrpSpPr>
            <p:grpSpPr bwMode="auto">
              <a:xfrm>
                <a:off x="1008" y="3180"/>
                <a:ext cx="936" cy="168"/>
                <a:chOff x="1008" y="3180"/>
                <a:chExt cx="936" cy="168"/>
              </a:xfrm>
            </p:grpSpPr>
            <p:sp>
              <p:nvSpPr>
                <p:cNvPr id="22556" name="Freeform 19"/>
                <p:cNvSpPr>
                  <a:spLocks/>
                </p:cNvSpPr>
                <p:nvPr/>
              </p:nvSpPr>
              <p:spPr bwMode="auto">
                <a:xfrm>
                  <a:off x="1024" y="3220"/>
                  <a:ext cx="920" cy="80"/>
                </a:xfrm>
                <a:custGeom>
                  <a:avLst/>
                  <a:gdLst>
                    <a:gd name="T0" fmla="*/ 0 w 920"/>
                    <a:gd name="T1" fmla="*/ 32 h 80"/>
                    <a:gd name="T2" fmla="*/ 0 w 920"/>
                    <a:gd name="T3" fmla="*/ 32 h 80"/>
                    <a:gd name="T4" fmla="*/ 48 w 920"/>
                    <a:gd name="T5" fmla="*/ 24 h 80"/>
                    <a:gd name="T6" fmla="*/ 128 w 920"/>
                    <a:gd name="T7" fmla="*/ 8 h 80"/>
                    <a:gd name="T8" fmla="*/ 272 w 920"/>
                    <a:gd name="T9" fmla="*/ 0 h 80"/>
                    <a:gd name="T10" fmla="*/ 384 w 920"/>
                    <a:gd name="T11" fmla="*/ 16 h 80"/>
                    <a:gd name="T12" fmla="*/ 544 w 920"/>
                    <a:gd name="T13" fmla="*/ 40 h 80"/>
                    <a:gd name="T14" fmla="*/ 664 w 920"/>
                    <a:gd name="T15" fmla="*/ 72 h 80"/>
                    <a:gd name="T16" fmla="*/ 792 w 920"/>
                    <a:gd name="T17" fmla="*/ 80 h 80"/>
                    <a:gd name="T18" fmla="*/ 872 w 920"/>
                    <a:gd name="T19" fmla="*/ 64 h 80"/>
                    <a:gd name="T20" fmla="*/ 920 w 920"/>
                    <a:gd name="T21" fmla="*/ 64 h 80"/>
                    <a:gd name="T22" fmla="*/ 920 w 920"/>
                    <a:gd name="T23" fmla="*/ 64 h 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20"/>
                    <a:gd name="T37" fmla="*/ 0 h 80"/>
                    <a:gd name="T38" fmla="*/ 920 w 920"/>
                    <a:gd name="T39" fmla="*/ 80 h 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20" h="80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48" y="24"/>
                      </a:lnTo>
                      <a:lnTo>
                        <a:pt x="128" y="8"/>
                      </a:lnTo>
                      <a:lnTo>
                        <a:pt x="272" y="0"/>
                      </a:lnTo>
                      <a:lnTo>
                        <a:pt x="384" y="16"/>
                      </a:lnTo>
                      <a:lnTo>
                        <a:pt x="544" y="40"/>
                      </a:lnTo>
                      <a:lnTo>
                        <a:pt x="664" y="72"/>
                      </a:lnTo>
                      <a:lnTo>
                        <a:pt x="792" y="80"/>
                      </a:lnTo>
                      <a:lnTo>
                        <a:pt x="872" y="64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7" name="Freeform 20"/>
                <p:cNvSpPr>
                  <a:spLocks/>
                </p:cNvSpPr>
                <p:nvPr/>
              </p:nvSpPr>
              <p:spPr bwMode="auto">
                <a:xfrm>
                  <a:off x="1008" y="3204"/>
                  <a:ext cx="920" cy="88"/>
                </a:xfrm>
                <a:custGeom>
                  <a:avLst/>
                  <a:gdLst>
                    <a:gd name="T0" fmla="*/ 0 w 920"/>
                    <a:gd name="T1" fmla="*/ 40 h 88"/>
                    <a:gd name="T2" fmla="*/ 88 w 920"/>
                    <a:gd name="T3" fmla="*/ 16 h 88"/>
                    <a:gd name="T4" fmla="*/ 192 w 920"/>
                    <a:gd name="T5" fmla="*/ 8 h 88"/>
                    <a:gd name="T6" fmla="*/ 264 w 920"/>
                    <a:gd name="T7" fmla="*/ 0 h 88"/>
                    <a:gd name="T8" fmla="*/ 328 w 920"/>
                    <a:gd name="T9" fmla="*/ 8 h 88"/>
                    <a:gd name="T10" fmla="*/ 464 w 920"/>
                    <a:gd name="T11" fmla="*/ 40 h 88"/>
                    <a:gd name="T12" fmla="*/ 544 w 920"/>
                    <a:gd name="T13" fmla="*/ 48 h 88"/>
                    <a:gd name="T14" fmla="*/ 608 w 920"/>
                    <a:gd name="T15" fmla="*/ 64 h 88"/>
                    <a:gd name="T16" fmla="*/ 752 w 920"/>
                    <a:gd name="T17" fmla="*/ 88 h 88"/>
                    <a:gd name="T18" fmla="*/ 832 w 920"/>
                    <a:gd name="T19" fmla="*/ 72 h 88"/>
                    <a:gd name="T20" fmla="*/ 920 w 920"/>
                    <a:gd name="T21" fmla="*/ 64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20"/>
                    <a:gd name="T34" fmla="*/ 0 h 88"/>
                    <a:gd name="T35" fmla="*/ 920 w 920"/>
                    <a:gd name="T36" fmla="*/ 88 h 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20" h="88">
                      <a:moveTo>
                        <a:pt x="0" y="40"/>
                      </a:moveTo>
                      <a:lnTo>
                        <a:pt x="88" y="16"/>
                      </a:lnTo>
                      <a:lnTo>
                        <a:pt x="192" y="8"/>
                      </a:lnTo>
                      <a:lnTo>
                        <a:pt x="264" y="0"/>
                      </a:lnTo>
                      <a:lnTo>
                        <a:pt x="328" y="8"/>
                      </a:lnTo>
                      <a:lnTo>
                        <a:pt x="464" y="40"/>
                      </a:lnTo>
                      <a:lnTo>
                        <a:pt x="544" y="48"/>
                      </a:lnTo>
                      <a:lnTo>
                        <a:pt x="608" y="64"/>
                      </a:lnTo>
                      <a:lnTo>
                        <a:pt x="752" y="88"/>
                      </a:lnTo>
                      <a:lnTo>
                        <a:pt x="832" y="72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8" name="Rectangle 21"/>
                <p:cNvSpPr>
                  <a:spLocks noChangeArrowheads="1"/>
                </p:cNvSpPr>
                <p:nvPr/>
              </p:nvSpPr>
              <p:spPr bwMode="auto">
                <a:xfrm>
                  <a:off x="1024" y="3196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120" y="3196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64" y="3260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1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6" y="318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2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4" y="318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3" name="Rectangle 26"/>
                <p:cNvSpPr>
                  <a:spLocks noChangeArrowheads="1"/>
                </p:cNvSpPr>
                <p:nvPr/>
              </p:nvSpPr>
              <p:spPr bwMode="auto">
                <a:xfrm>
                  <a:off x="1400" y="320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96" y="322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5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324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6" name="Rectangle 29"/>
                <p:cNvSpPr>
                  <a:spLocks noChangeArrowheads="1"/>
                </p:cNvSpPr>
                <p:nvPr/>
              </p:nvSpPr>
              <p:spPr bwMode="auto">
                <a:xfrm>
                  <a:off x="1680" y="326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7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6" y="326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45" name="Rectangle 31"/>
              <p:cNvSpPr>
                <a:spLocks noChangeArrowheads="1"/>
              </p:cNvSpPr>
              <p:nvPr/>
            </p:nvSpPr>
            <p:spPr bwMode="auto">
              <a:xfrm>
                <a:off x="1040" y="342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Rectangle 32"/>
              <p:cNvSpPr>
                <a:spLocks noChangeArrowheads="1"/>
              </p:cNvSpPr>
              <p:nvPr/>
            </p:nvSpPr>
            <p:spPr bwMode="auto">
              <a:xfrm>
                <a:off x="1128" y="34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Rectangle 33"/>
              <p:cNvSpPr>
                <a:spLocks noChangeArrowheads="1"/>
              </p:cNvSpPr>
              <p:nvPr/>
            </p:nvSpPr>
            <p:spPr bwMode="auto">
              <a:xfrm>
                <a:off x="1824" y="3676"/>
                <a:ext cx="48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Rectangle 34"/>
              <p:cNvSpPr>
                <a:spLocks noChangeArrowheads="1"/>
              </p:cNvSpPr>
              <p:nvPr/>
            </p:nvSpPr>
            <p:spPr bwMode="auto">
              <a:xfrm>
                <a:off x="1216" y="3452"/>
                <a:ext cx="48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Rectangle 35"/>
              <p:cNvSpPr>
                <a:spLocks noChangeArrowheads="1"/>
              </p:cNvSpPr>
              <p:nvPr/>
            </p:nvSpPr>
            <p:spPr bwMode="auto">
              <a:xfrm>
                <a:off x="1296" y="3452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Rectangle 36"/>
              <p:cNvSpPr>
                <a:spLocks noChangeArrowheads="1"/>
              </p:cNvSpPr>
              <p:nvPr/>
            </p:nvSpPr>
            <p:spPr bwMode="auto">
              <a:xfrm>
                <a:off x="1384" y="346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Rectangle 37"/>
              <p:cNvSpPr>
                <a:spLocks noChangeArrowheads="1"/>
              </p:cNvSpPr>
              <p:nvPr/>
            </p:nvSpPr>
            <p:spPr bwMode="auto">
              <a:xfrm>
                <a:off x="1472" y="350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Rectangle 38"/>
              <p:cNvSpPr>
                <a:spLocks noChangeArrowheads="1"/>
              </p:cNvSpPr>
              <p:nvPr/>
            </p:nvSpPr>
            <p:spPr bwMode="auto">
              <a:xfrm>
                <a:off x="1560" y="353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39"/>
              <p:cNvSpPr>
                <a:spLocks noChangeArrowheads="1"/>
              </p:cNvSpPr>
              <p:nvPr/>
            </p:nvSpPr>
            <p:spPr bwMode="auto">
              <a:xfrm>
                <a:off x="1648" y="357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Rectangle 40"/>
              <p:cNvSpPr>
                <a:spLocks noChangeArrowheads="1"/>
              </p:cNvSpPr>
              <p:nvPr/>
            </p:nvSpPr>
            <p:spPr bwMode="auto">
              <a:xfrm>
                <a:off x="1736" y="362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Rectangle 41"/>
              <p:cNvSpPr>
                <a:spLocks noChangeArrowheads="1"/>
              </p:cNvSpPr>
              <p:nvPr/>
            </p:nvSpPr>
            <p:spPr bwMode="auto">
              <a:xfrm rot="720000">
                <a:off x="997" y="3354"/>
                <a:ext cx="104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 Rounded MT Bold" pitchFamily="-111" charset="0"/>
                  </a:rPr>
                  <a:t>secondary bonding</a:t>
                </a:r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215152" y="491378"/>
            <a:ext cx="88212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Water </a:t>
            </a:r>
            <a:br>
              <a:rPr lang="en-US" sz="3600" dirty="0" smtClean="0"/>
            </a:br>
            <a:r>
              <a:rPr lang="en-US" sz="3600" dirty="0" smtClean="0"/>
              <a:t>(Its Volume Expansion Upon Freezing)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855" y="1256740"/>
            <a:ext cx="30861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8814" y="1386729"/>
            <a:ext cx="2190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C702C-A344-461C-8FB4-01AFD49C109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747713" y="1289050"/>
            <a:ext cx="76073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Reading: Chapter-2</a:t>
            </a:r>
          </a:p>
          <a:p>
            <a:endParaRPr lang="en-US"/>
          </a:p>
          <a:p>
            <a:r>
              <a:rPr lang="en-US"/>
              <a:t>Self-Assessment Exercise for Chap-2</a:t>
            </a:r>
          </a:p>
          <a:p>
            <a:endParaRPr lang="en-US"/>
          </a:p>
          <a:p>
            <a:r>
              <a:rPr lang="en-US"/>
              <a:t>Homework for Chap-2: 1,4,7,8,14,19.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4C548-7A29-43EA-B168-6EEBA4DF87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381000"/>
            <a:ext cx="8786813" cy="685800"/>
          </a:xfrm>
        </p:spPr>
        <p:txBody>
          <a:bodyPr/>
          <a:lstStyle/>
          <a:p>
            <a:r>
              <a:rPr lang="en-US" smtClean="0"/>
              <a:t>Atomic Structure (Freshman Chem.)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898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atom –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electrons</a:t>
            </a:r>
            <a:r>
              <a:rPr lang="en-US" sz="2400" dirty="0" smtClean="0">
                <a:cs typeface="Times New Roman" pitchFamily="-111" charset="0"/>
              </a:rPr>
              <a:t> –  9.11 x 10</a:t>
            </a:r>
            <a:r>
              <a:rPr lang="en-US" sz="2400" baseline="30000" dirty="0" smtClean="0">
                <a:cs typeface="Times New Roman" pitchFamily="-111" charset="0"/>
              </a:rPr>
              <a:t>-31</a:t>
            </a:r>
            <a:r>
              <a:rPr lang="en-US" sz="2400" dirty="0" smtClean="0">
                <a:cs typeface="Times New Roman" pitchFamily="-111" charset="0"/>
              </a:rPr>
              <a:t> kg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protons</a:t>
            </a:r>
            <a:r>
              <a:rPr lang="en-US" sz="2400" dirty="0" smtClean="0">
                <a:cs typeface="Times New Roman" pitchFamily="-111" charset="0"/>
              </a:rPr>
              <a:t>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neutrons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number</a:t>
            </a:r>
            <a:r>
              <a:rPr lang="en-US" sz="2400" dirty="0" smtClean="0">
                <a:cs typeface="Times New Roman" pitchFamily="-111" charset="0"/>
              </a:rPr>
              <a:t> = # of protons in nucleus of atom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          = # of electrons of neutral species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cs typeface="Times New Roman" pitchFamily="-111" charset="0"/>
              </a:rPr>
              <a:t> </a:t>
            </a: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 [=]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mass unit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 =  1/12 mass of </a:t>
            </a:r>
            <a:r>
              <a:rPr lang="en-US" sz="2400" baseline="30000" dirty="0" smtClean="0">
                <a:cs typeface="Times New Roman" pitchFamily="-111" charset="0"/>
              </a:rPr>
              <a:t>12</a:t>
            </a:r>
            <a:r>
              <a:rPr lang="en-US" sz="2400" dirty="0" smtClean="0">
                <a:cs typeface="Times New Roman" pitchFamily="-111" charset="0"/>
              </a:rPr>
              <a:t>C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wt</a:t>
            </a:r>
            <a:r>
              <a:rPr lang="en-US" sz="2400" dirty="0" smtClean="0">
                <a:cs typeface="Times New Roman" pitchFamily="-111" charset="0"/>
              </a:rPr>
              <a:t> = wt of 6.022 x 10</a:t>
            </a:r>
            <a:r>
              <a:rPr lang="en-US" sz="2400" baseline="30000" dirty="0" smtClean="0">
                <a:cs typeface="Times New Roman" pitchFamily="-111" charset="0"/>
              </a:rPr>
              <a:t>23</a:t>
            </a:r>
            <a:r>
              <a:rPr lang="en-US" sz="2400" dirty="0" smtClean="0">
                <a:cs typeface="Times New Roman" pitchFamily="-111" charset="0"/>
              </a:rPr>
              <a:t> molecules or atoms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1800" dirty="0" smtClean="0">
                <a:cs typeface="Times New Roman" pitchFamily="-111" charset="0"/>
              </a:rPr>
              <a:t> </a:t>
            </a:r>
            <a:br>
              <a:rPr lang="en-US" sz="18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1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/atom = 1g/mol</a:t>
            </a:r>
            <a:br>
              <a:rPr lang="en-US" sz="2400" dirty="0" smtClean="0">
                <a:cs typeface="Times New Roman" pitchFamily="-111" charset="0"/>
              </a:rPr>
            </a:br>
            <a:endParaRPr lang="en-US" sz="12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C    12.011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H    1.008 etc.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795713" y="1497013"/>
            <a:ext cx="292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latin typeface="Times New Roman" pitchFamily="-111" charset="0"/>
              </a:rPr>
              <a:t>}</a:t>
            </a:r>
            <a:r>
              <a:rPr lang="en-US"/>
              <a:t> 1.67 x 10</a:t>
            </a:r>
            <a:r>
              <a:rPr lang="en-US" baseline="30000"/>
              <a:t>-27</a:t>
            </a:r>
            <a:r>
              <a:rPr lang="en-US"/>
              <a:t> 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39090-536B-4762-83D6-6CE3B937FA6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 dirty="0" smtClean="0"/>
              <a:t>Atomic Structure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53" y="981523"/>
            <a:ext cx="7772400" cy="4114800"/>
          </a:xfrm>
        </p:spPr>
        <p:txBody>
          <a:bodyPr/>
          <a:lstStyle/>
          <a:p>
            <a:pPr marL="457200" indent="-457200"/>
            <a:r>
              <a:rPr lang="en-US" dirty="0" smtClean="0">
                <a:cs typeface="Times New Roman" pitchFamily="-111" charset="0"/>
              </a:rPr>
              <a:t>Valence electrons determine all of the following properties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Chemical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Electrical 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Thermal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Optical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0805" y="1870925"/>
            <a:ext cx="3381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47F86-2103-4423-B30F-E6FDB56DB09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Electronic Structure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219200"/>
            <a:ext cx="8237538" cy="4876800"/>
          </a:xfrm>
        </p:spPr>
        <p:txBody>
          <a:bodyPr/>
          <a:lstStyle/>
          <a:p>
            <a:r>
              <a:rPr lang="en-US" sz="2800" dirty="0" smtClean="0">
                <a:cs typeface="Times New Roman" pitchFamily="-111" charset="0"/>
              </a:rPr>
              <a:t>Electrons have wavelike and particulate properties.  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This means that electrons are in </a:t>
            </a:r>
            <a:r>
              <a:rPr lang="en-US" sz="2400" dirty="0" err="1" smtClean="0">
                <a:solidFill>
                  <a:srgbClr val="3333CC"/>
                </a:solidFill>
                <a:cs typeface="Times New Roman" pitchFamily="-111" charset="0"/>
              </a:rPr>
              <a:t>orbitals</a:t>
            </a:r>
            <a:r>
              <a:rPr lang="en-US" sz="2400" dirty="0" smtClean="0">
                <a:cs typeface="Times New Roman" pitchFamily="-111" charset="0"/>
              </a:rPr>
              <a:t> defined by a probability.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Each orbital at discrete energy level is determined by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quantum numbers</a:t>
            </a:r>
            <a:r>
              <a:rPr lang="en-US" sz="2400" dirty="0" smtClean="0">
                <a:cs typeface="Times New Roman" pitchFamily="-111" charset="0"/>
              </a:rPr>
              <a:t>.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u="sng" dirty="0" smtClean="0">
                <a:cs typeface="Times New Roman" pitchFamily="-111" charset="0"/>
              </a:rPr>
              <a:t>Quantum #</a:t>
            </a:r>
            <a:r>
              <a:rPr lang="en-US" sz="2400" dirty="0" smtClean="0">
                <a:cs typeface="Times New Roman" pitchFamily="-111" charset="0"/>
              </a:rPr>
              <a:t> 			</a:t>
            </a:r>
            <a:r>
              <a:rPr lang="en-US" sz="2400" u="sng" dirty="0" smtClean="0">
                <a:cs typeface="Times New Roman" pitchFamily="-111" charset="0"/>
              </a:rPr>
              <a:t>Designation</a:t>
            </a:r>
            <a:r>
              <a:rPr lang="en-US" sz="2400" dirty="0" smtClean="0">
                <a:cs typeface="Times New Roman" pitchFamily="-111" charset="0"/>
              </a:rPr>
              <a:t> 	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= principal (energy level-shell)	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M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O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 (1, 2, 3, etc.)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= subsidiary (</a:t>
            </a:r>
            <a:r>
              <a:rPr lang="en-US" sz="2000" dirty="0" err="1" smtClean="0">
                <a:solidFill>
                  <a:srgbClr val="CC0000"/>
                </a:solidFill>
                <a:cs typeface="Times New Roman" pitchFamily="-111" charset="0"/>
              </a:rPr>
              <a:t>orbitals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)		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p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d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f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  (0, 1, 2, 3,…,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n</a:t>
            </a:r>
            <a:r>
              <a:rPr lang="en-US" sz="600" i="1" dirty="0" smtClean="0">
                <a:solidFill>
                  <a:srgbClr val="CC0000"/>
                </a:solidFill>
                <a:cs typeface="Times New Roman" pitchFamily="-111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-1)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= magnetic			1, 3, 5, 7 (-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to +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FF33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FF3300"/>
                </a:solidFill>
                <a:cs typeface="Times New Roman" pitchFamily="-111" charset="0"/>
              </a:rPr>
              <a:t> = spin				½, -½</a:t>
            </a:r>
            <a:r>
              <a:rPr lang="en-US" sz="2400" dirty="0" smtClean="0">
                <a:solidFill>
                  <a:srgbClr val="FF3300"/>
                </a:solidFill>
                <a:cs typeface="Times New Roman" pitchFamily="-111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46D68-C09C-41A8-A785-6F97CD2DB6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 Energy States</a:t>
            </a:r>
            <a:endParaRPr lang="en-US" smtClean="0"/>
          </a:p>
        </p:txBody>
      </p:sp>
      <p:sp>
        <p:nvSpPr>
          <p:cNvPr id="7172" name="Line 45"/>
          <p:cNvSpPr>
            <a:spLocks noChangeShapeType="1"/>
          </p:cNvSpPr>
          <p:nvPr/>
        </p:nvSpPr>
        <p:spPr bwMode="auto">
          <a:xfrm flipV="1">
            <a:off x="1785938" y="21971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173" name="Group 53"/>
          <p:cNvGrpSpPr>
            <a:grpSpLocks/>
          </p:cNvGrpSpPr>
          <p:nvPr/>
        </p:nvGrpSpPr>
        <p:grpSpPr bwMode="auto">
          <a:xfrm>
            <a:off x="712788" y="2235200"/>
            <a:ext cx="6691312" cy="4111625"/>
            <a:chOff x="449" y="1408"/>
            <a:chExt cx="4215" cy="2590"/>
          </a:xfrm>
        </p:grpSpPr>
        <p:sp>
          <p:nvSpPr>
            <p:cNvPr id="7177" name="Line 4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1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2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7200" name="Line 33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34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7202" name="Line 35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Text Box 36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7204" name="Line 37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8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9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0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1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2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44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7212" name="Text Box 46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7213" name="Text Box 47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sp>
        <p:nvSpPr>
          <p:cNvPr id="7174" name="Rectangle 50"/>
          <p:cNvSpPr>
            <a:spLocks noChangeArrowheads="1"/>
          </p:cNvSpPr>
          <p:nvPr/>
        </p:nvSpPr>
        <p:spPr bwMode="auto">
          <a:xfrm>
            <a:off x="914400" y="1317625"/>
            <a:ext cx="58134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/>
              <a:t>•  have discrete </a:t>
            </a:r>
            <a:r>
              <a:rPr lang="en-US" sz="2200">
                <a:solidFill>
                  <a:schemeClr val="accent2"/>
                </a:solidFill>
              </a:rPr>
              <a:t>energy states</a:t>
            </a:r>
            <a:endParaRPr lang="en-US" sz="2200"/>
          </a:p>
          <a:p>
            <a:r>
              <a:rPr lang="en-US" sz="2200"/>
              <a:t>•  tend to occupy lowest available energy state.</a:t>
            </a:r>
          </a:p>
        </p:txBody>
      </p:sp>
      <p:sp>
        <p:nvSpPr>
          <p:cNvPr id="7175" name="Rectangle 51"/>
          <p:cNvSpPr>
            <a:spLocks noChangeArrowheads="1"/>
          </p:cNvSpPr>
          <p:nvPr/>
        </p:nvSpPr>
        <p:spPr bwMode="auto">
          <a:xfrm>
            <a:off x="762000" y="98425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Electrons...</a:t>
            </a:r>
          </a:p>
        </p:txBody>
      </p:sp>
      <p:sp>
        <p:nvSpPr>
          <p:cNvPr id="7176" name="Rectangle 52"/>
          <p:cNvSpPr>
            <a:spLocks noChangeArrowheads="1"/>
          </p:cNvSpPr>
          <p:nvPr/>
        </p:nvSpPr>
        <p:spPr bwMode="auto">
          <a:xfrm>
            <a:off x="6372225" y="4738688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BDCA7-4959-4E3C-B0F8-97C4CD06C1E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5791200"/>
            <a:ext cx="7335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•  Why? </a:t>
            </a:r>
            <a:r>
              <a:rPr lang="en-US" sz="2200"/>
              <a:t>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(outer) shell usually not filled completely.</a:t>
            </a:r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963613"/>
            <a:ext cx="676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Most elements:  </a:t>
            </a:r>
            <a:r>
              <a:rPr lang="en-US" sz="2200"/>
              <a:t>Electron configuration </a:t>
            </a:r>
            <a:r>
              <a:rPr lang="en-US" sz="2200">
                <a:solidFill>
                  <a:schemeClr val="accent2"/>
                </a:solidFill>
              </a:rPr>
              <a:t>not stable</a:t>
            </a:r>
            <a:r>
              <a:rPr lang="en-US" sz="2200"/>
              <a:t>.</a:t>
            </a:r>
            <a:endParaRPr lang="en-US"/>
          </a:p>
        </p:txBody>
      </p:sp>
      <p:sp>
        <p:nvSpPr>
          <p:cNvPr id="8197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SURVEY OF ELEMENTS</a:t>
            </a:r>
          </a:p>
        </p:txBody>
      </p:sp>
      <p:grpSp>
        <p:nvGrpSpPr>
          <p:cNvPr id="8198" name="Group 260"/>
          <p:cNvGrpSpPr>
            <a:grpSpLocks/>
          </p:cNvGrpSpPr>
          <p:nvPr/>
        </p:nvGrpSpPr>
        <p:grpSpPr bwMode="auto">
          <a:xfrm>
            <a:off x="838200" y="1422400"/>
            <a:ext cx="6497638" cy="4292600"/>
            <a:chOff x="528" y="896"/>
            <a:chExt cx="4093" cy="2704"/>
          </a:xfrm>
        </p:grpSpPr>
        <p:sp>
          <p:nvSpPr>
            <p:cNvPr id="8200" name="Rectangle 16"/>
            <p:cNvSpPr>
              <a:spLocks noChangeArrowheads="1"/>
            </p:cNvSpPr>
            <p:nvPr/>
          </p:nvSpPr>
          <p:spPr bwMode="auto">
            <a:xfrm>
              <a:off x="2120" y="920"/>
              <a:ext cx="13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u="sng">
                  <a:solidFill>
                    <a:srgbClr val="000000"/>
                  </a:solidFill>
                </a:rPr>
                <a:t>Electron configuration</a:t>
              </a:r>
              <a:endParaRPr lang="en-US"/>
            </a:p>
          </p:txBody>
        </p:sp>
        <p:sp>
          <p:nvSpPr>
            <p:cNvPr id="8201" name="Rectangle 26"/>
            <p:cNvSpPr>
              <a:spLocks noChangeArrowheads="1"/>
            </p:cNvSpPr>
            <p:nvPr/>
          </p:nvSpPr>
          <p:spPr bwMode="auto">
            <a:xfrm>
              <a:off x="3016" y="1254"/>
              <a:ext cx="45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99"/>
                  </a:solidFill>
                </a:rPr>
                <a:t>(stable)</a:t>
              </a:r>
              <a:endParaRPr lang="en-US"/>
            </a:p>
          </p:txBody>
        </p:sp>
        <p:sp>
          <p:nvSpPr>
            <p:cNvPr id="8202" name="Rectangle 52"/>
            <p:cNvSpPr>
              <a:spLocks noChangeArrowheads="1"/>
            </p:cNvSpPr>
            <p:nvPr/>
          </p:nvSpPr>
          <p:spPr bwMode="auto">
            <a:xfrm>
              <a:off x="2120" y="202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sp>
          <p:nvSpPr>
            <p:cNvPr id="8203" name="Rectangle 92"/>
            <p:cNvSpPr>
              <a:spLocks noChangeArrowheads="1"/>
            </p:cNvSpPr>
            <p:nvPr/>
          </p:nvSpPr>
          <p:spPr bwMode="auto">
            <a:xfrm>
              <a:off x="2120" y="286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4" name="Group 247"/>
            <p:cNvGrpSpPr>
              <a:grpSpLocks/>
            </p:cNvGrpSpPr>
            <p:nvPr/>
          </p:nvGrpSpPr>
          <p:grpSpPr bwMode="auto">
            <a:xfrm>
              <a:off x="2120" y="3090"/>
              <a:ext cx="2213" cy="163"/>
              <a:chOff x="2120" y="3076"/>
              <a:chExt cx="2213" cy="163"/>
            </a:xfrm>
          </p:grpSpPr>
          <p:sp>
            <p:nvSpPr>
              <p:cNvPr id="8341" name="Rectangle 93"/>
              <p:cNvSpPr>
                <a:spLocks noChangeArrowheads="1"/>
              </p:cNvSpPr>
              <p:nvPr/>
            </p:nvSpPr>
            <p:spPr bwMode="auto">
              <a:xfrm>
                <a:off x="2120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2" name="Rectangle 94"/>
              <p:cNvSpPr>
                <a:spLocks noChangeArrowheads="1"/>
              </p:cNvSpPr>
              <p:nvPr/>
            </p:nvSpPr>
            <p:spPr bwMode="auto">
              <a:xfrm>
                <a:off x="2280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3" name="Rectangle 95"/>
              <p:cNvSpPr>
                <a:spLocks noChangeArrowheads="1"/>
              </p:cNvSpPr>
              <p:nvPr/>
            </p:nvSpPr>
            <p:spPr bwMode="auto">
              <a:xfrm>
                <a:off x="2344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4" name="Rectangle 96"/>
              <p:cNvSpPr>
                <a:spLocks noChangeArrowheads="1"/>
              </p:cNvSpPr>
              <p:nvPr/>
            </p:nvSpPr>
            <p:spPr bwMode="auto">
              <a:xfrm>
                <a:off x="250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5" name="Rectangle 97"/>
              <p:cNvSpPr>
                <a:spLocks noChangeArrowheads="1"/>
              </p:cNvSpPr>
              <p:nvPr/>
            </p:nvSpPr>
            <p:spPr bwMode="auto">
              <a:xfrm>
                <a:off x="2568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46" name="Rectangle 98"/>
              <p:cNvSpPr>
                <a:spLocks noChangeArrowheads="1"/>
              </p:cNvSpPr>
              <p:nvPr/>
            </p:nvSpPr>
            <p:spPr bwMode="auto">
              <a:xfrm>
                <a:off x="274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7" name="Rectangle 99"/>
              <p:cNvSpPr>
                <a:spLocks noChangeArrowheads="1"/>
              </p:cNvSpPr>
              <p:nvPr/>
            </p:nvSpPr>
            <p:spPr bwMode="auto">
              <a:xfrm>
                <a:off x="2808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8" name="Rectangle 100"/>
              <p:cNvSpPr>
                <a:spLocks noChangeArrowheads="1"/>
              </p:cNvSpPr>
              <p:nvPr/>
            </p:nvSpPr>
            <p:spPr bwMode="auto">
              <a:xfrm>
                <a:off x="296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9" name="Rectangle 101"/>
              <p:cNvSpPr>
                <a:spLocks noChangeArrowheads="1"/>
              </p:cNvSpPr>
              <p:nvPr/>
            </p:nvSpPr>
            <p:spPr bwMode="auto">
              <a:xfrm>
                <a:off x="3032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50" name="Rectangle 102"/>
              <p:cNvSpPr>
                <a:spLocks noChangeArrowheads="1"/>
              </p:cNvSpPr>
              <p:nvPr/>
            </p:nvSpPr>
            <p:spPr bwMode="auto">
              <a:xfrm>
                <a:off x="320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51" name="Rectangle 105"/>
              <p:cNvSpPr>
                <a:spLocks noChangeArrowheads="1"/>
              </p:cNvSpPr>
              <p:nvPr/>
            </p:nvSpPr>
            <p:spPr bwMode="auto">
              <a:xfrm>
                <a:off x="3880" y="3076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5" name="Rectangle 107"/>
            <p:cNvSpPr>
              <a:spLocks noChangeArrowheads="1"/>
            </p:cNvSpPr>
            <p:nvPr/>
          </p:nvSpPr>
          <p:spPr bwMode="auto">
            <a:xfrm>
              <a:off x="2120" y="3240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6" name="Group 248"/>
            <p:cNvGrpSpPr>
              <a:grpSpLocks/>
            </p:cNvGrpSpPr>
            <p:nvPr/>
          </p:nvGrpSpPr>
          <p:grpSpPr bwMode="auto">
            <a:xfrm>
              <a:off x="2120" y="3428"/>
              <a:ext cx="2501" cy="163"/>
              <a:chOff x="2120" y="3428"/>
              <a:chExt cx="2501" cy="163"/>
            </a:xfrm>
          </p:grpSpPr>
          <p:sp>
            <p:nvSpPr>
              <p:cNvPr id="8324" name="Rectangle 108"/>
              <p:cNvSpPr>
                <a:spLocks noChangeArrowheads="1"/>
              </p:cNvSpPr>
              <p:nvPr/>
            </p:nvSpPr>
            <p:spPr bwMode="auto">
              <a:xfrm>
                <a:off x="2120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5" name="Rectangle 109"/>
              <p:cNvSpPr>
                <a:spLocks noChangeArrowheads="1"/>
              </p:cNvSpPr>
              <p:nvPr/>
            </p:nvSpPr>
            <p:spPr bwMode="auto">
              <a:xfrm>
                <a:off x="2280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6" name="Rectangle 110"/>
              <p:cNvSpPr>
                <a:spLocks noChangeArrowheads="1"/>
              </p:cNvSpPr>
              <p:nvPr/>
            </p:nvSpPr>
            <p:spPr bwMode="auto">
              <a:xfrm>
                <a:off x="234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7" name="Rectangle 111"/>
              <p:cNvSpPr>
                <a:spLocks noChangeArrowheads="1"/>
              </p:cNvSpPr>
              <p:nvPr/>
            </p:nvSpPr>
            <p:spPr bwMode="auto">
              <a:xfrm>
                <a:off x="250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8" name="Rectangle 112"/>
              <p:cNvSpPr>
                <a:spLocks noChangeArrowheads="1"/>
              </p:cNvSpPr>
              <p:nvPr/>
            </p:nvSpPr>
            <p:spPr bwMode="auto">
              <a:xfrm>
                <a:off x="256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29" name="Rectangle 113"/>
              <p:cNvSpPr>
                <a:spLocks noChangeArrowheads="1"/>
              </p:cNvSpPr>
              <p:nvPr/>
            </p:nvSpPr>
            <p:spPr bwMode="auto">
              <a:xfrm>
                <a:off x="2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0" name="Rectangle 114"/>
              <p:cNvSpPr>
                <a:spLocks noChangeArrowheads="1"/>
              </p:cNvSpPr>
              <p:nvPr/>
            </p:nvSpPr>
            <p:spPr bwMode="auto">
              <a:xfrm>
                <a:off x="2808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1" name="Rectangle 115"/>
              <p:cNvSpPr>
                <a:spLocks noChangeArrowheads="1"/>
              </p:cNvSpPr>
              <p:nvPr/>
            </p:nvSpPr>
            <p:spPr bwMode="auto">
              <a:xfrm>
                <a:off x="296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2" name="Rectangle 116"/>
              <p:cNvSpPr>
                <a:spLocks noChangeArrowheads="1"/>
              </p:cNvSpPr>
              <p:nvPr/>
            </p:nvSpPr>
            <p:spPr bwMode="auto">
              <a:xfrm>
                <a:off x="303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3" name="Rectangle 117"/>
              <p:cNvSpPr>
                <a:spLocks noChangeArrowheads="1"/>
              </p:cNvSpPr>
              <p:nvPr/>
            </p:nvSpPr>
            <p:spPr bwMode="auto">
              <a:xfrm>
                <a:off x="320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4" name="Rectangle 118"/>
              <p:cNvSpPr>
                <a:spLocks noChangeArrowheads="1"/>
              </p:cNvSpPr>
              <p:nvPr/>
            </p:nvSpPr>
            <p:spPr bwMode="auto">
              <a:xfrm>
                <a:off x="327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d</a:t>
                </a:r>
                <a:endParaRPr lang="en-US" i="1"/>
              </a:p>
            </p:txBody>
          </p:sp>
          <p:sp>
            <p:nvSpPr>
              <p:cNvPr id="8335" name="Rectangle 119"/>
              <p:cNvSpPr>
                <a:spLocks noChangeArrowheads="1"/>
              </p:cNvSpPr>
              <p:nvPr/>
            </p:nvSpPr>
            <p:spPr bwMode="auto">
              <a:xfrm>
                <a:off x="3448" y="3428"/>
                <a:ext cx="11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336" name="Rectangle 120"/>
              <p:cNvSpPr>
                <a:spLocks noChangeArrowheads="1"/>
              </p:cNvSpPr>
              <p:nvPr/>
            </p:nvSpPr>
            <p:spPr bwMode="auto">
              <a:xfrm>
                <a:off x="358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7" name="Rectangle 121"/>
              <p:cNvSpPr>
                <a:spLocks noChangeArrowheads="1"/>
              </p:cNvSpPr>
              <p:nvPr/>
            </p:nvSpPr>
            <p:spPr bwMode="auto">
              <a:xfrm>
                <a:off x="3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8" name="Rectangle 122"/>
              <p:cNvSpPr>
                <a:spLocks noChangeArrowheads="1"/>
              </p:cNvSpPr>
              <p:nvPr/>
            </p:nvSpPr>
            <p:spPr bwMode="auto">
              <a:xfrm>
                <a:off x="380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9" name="Rectangle 123"/>
              <p:cNvSpPr>
                <a:spLocks noChangeArrowheads="1"/>
              </p:cNvSpPr>
              <p:nvPr/>
            </p:nvSpPr>
            <p:spPr bwMode="auto">
              <a:xfrm>
                <a:off x="3977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0" name="Rectangle 125"/>
              <p:cNvSpPr>
                <a:spLocks noChangeArrowheads="1"/>
              </p:cNvSpPr>
              <p:nvPr/>
            </p:nvSpPr>
            <p:spPr bwMode="auto">
              <a:xfrm>
                <a:off x="4168" y="3428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528" y="1413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>
              <a:off x="528" y="2409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528" y="3261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528" y="3600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28"/>
            <p:cNvSpPr>
              <a:spLocks noChangeArrowheads="1"/>
            </p:cNvSpPr>
            <p:nvPr/>
          </p:nvSpPr>
          <p:spPr bwMode="auto">
            <a:xfrm>
              <a:off x="1392" y="896"/>
              <a:ext cx="5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Atomic #</a:t>
              </a:r>
              <a:endParaRPr lang="en-US"/>
            </a:p>
          </p:txBody>
        </p:sp>
        <p:sp>
          <p:nvSpPr>
            <p:cNvPr id="8212" name="Rectangle 129"/>
            <p:cNvSpPr>
              <a:spLocks noChangeArrowheads="1"/>
            </p:cNvSpPr>
            <p:nvPr/>
          </p:nvSpPr>
          <p:spPr bwMode="auto">
            <a:xfrm>
              <a:off x="2000" y="89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3" name="Rectangle 148"/>
            <p:cNvSpPr>
              <a:spLocks noChangeArrowheads="1"/>
            </p:cNvSpPr>
            <p:nvPr/>
          </p:nvSpPr>
          <p:spPr bwMode="auto">
            <a:xfrm>
              <a:off x="1680" y="207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4" name="Rectangle 162"/>
            <p:cNvSpPr>
              <a:spLocks noChangeArrowheads="1"/>
            </p:cNvSpPr>
            <p:nvPr/>
          </p:nvSpPr>
          <p:spPr bwMode="auto">
            <a:xfrm>
              <a:off x="1680" y="291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1592" y="30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8216" name="Rectangle 167"/>
            <p:cNvSpPr>
              <a:spLocks noChangeArrowheads="1"/>
            </p:cNvSpPr>
            <p:nvPr/>
          </p:nvSpPr>
          <p:spPr bwMode="auto">
            <a:xfrm>
              <a:off x="1608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17" name="Rectangle 170"/>
            <p:cNvSpPr>
              <a:spLocks noChangeArrowheads="1"/>
            </p:cNvSpPr>
            <p:nvPr/>
          </p:nvSpPr>
          <p:spPr bwMode="auto">
            <a:xfrm>
              <a:off x="1608" y="3418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36</a:t>
              </a:r>
              <a:endParaRPr lang="en-US"/>
            </a:p>
          </p:txBody>
        </p:sp>
        <p:sp>
          <p:nvSpPr>
            <p:cNvPr id="8218" name="Rectangle 174"/>
            <p:cNvSpPr>
              <a:spLocks noChangeArrowheads="1"/>
            </p:cNvSpPr>
            <p:nvPr/>
          </p:nvSpPr>
          <p:spPr bwMode="auto">
            <a:xfrm>
              <a:off x="536" y="896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Element</a:t>
              </a:r>
              <a:endParaRPr lang="en-US"/>
            </a:p>
          </p:txBody>
        </p:sp>
        <p:grpSp>
          <p:nvGrpSpPr>
            <p:cNvPr id="8219" name="Group 249"/>
            <p:cNvGrpSpPr>
              <a:grpSpLocks/>
            </p:cNvGrpSpPr>
            <p:nvPr/>
          </p:nvGrpSpPr>
          <p:grpSpPr bwMode="auto">
            <a:xfrm>
              <a:off x="536" y="1065"/>
              <a:ext cx="1846" cy="173"/>
              <a:chOff x="536" y="1065"/>
              <a:chExt cx="1846" cy="173"/>
            </a:xfrm>
          </p:grpSpPr>
          <p:grpSp>
            <p:nvGrpSpPr>
              <p:cNvPr id="8318" name="Group 238"/>
              <p:cNvGrpSpPr>
                <a:grpSpLocks/>
              </p:cNvGrpSpPr>
              <p:nvPr/>
            </p:nvGrpSpPr>
            <p:grpSpPr bwMode="auto">
              <a:xfrm>
                <a:off x="2120" y="1075"/>
                <a:ext cx="262" cy="163"/>
                <a:chOff x="2120" y="1077"/>
                <a:chExt cx="262" cy="163"/>
              </a:xfrm>
            </p:grpSpPr>
            <p:sp>
              <p:nvSpPr>
                <p:cNvPr id="8321" name="Rectangle 18"/>
                <p:cNvSpPr>
                  <a:spLocks noChangeArrowheads="1"/>
                </p:cNvSpPr>
                <p:nvPr/>
              </p:nvSpPr>
              <p:spPr bwMode="auto">
                <a:xfrm>
                  <a:off x="2120" y="107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22" name="Rectangle 19"/>
                <p:cNvSpPr>
                  <a:spLocks noChangeArrowheads="1"/>
                </p:cNvSpPr>
                <p:nvPr/>
              </p:nvSpPr>
              <p:spPr bwMode="auto">
                <a:xfrm>
                  <a:off x="2280" y="107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23" name="Rectangle 20"/>
                <p:cNvSpPr>
                  <a:spLocks noChangeArrowheads="1"/>
                </p:cNvSpPr>
                <p:nvPr/>
              </p:nvSpPr>
              <p:spPr bwMode="auto">
                <a:xfrm>
                  <a:off x="2344" y="107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19" name="Rectangle 130"/>
              <p:cNvSpPr>
                <a:spLocks noChangeArrowheads="1"/>
              </p:cNvSpPr>
              <p:nvPr/>
            </p:nvSpPr>
            <p:spPr bwMode="auto">
              <a:xfrm>
                <a:off x="1632" y="106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320" name="Rectangle 177"/>
              <p:cNvSpPr>
                <a:spLocks noChangeArrowheads="1"/>
              </p:cNvSpPr>
              <p:nvPr/>
            </p:nvSpPr>
            <p:spPr bwMode="auto">
              <a:xfrm>
                <a:off x="536" y="1065"/>
                <a:ext cx="6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Hydrogen</a:t>
                </a:r>
                <a:endParaRPr lang="en-US"/>
              </a:p>
            </p:txBody>
          </p:sp>
        </p:grpSp>
        <p:grpSp>
          <p:nvGrpSpPr>
            <p:cNvPr id="8220" name="Group 250"/>
            <p:cNvGrpSpPr>
              <a:grpSpLocks/>
            </p:cNvGrpSpPr>
            <p:nvPr/>
          </p:nvGrpSpPr>
          <p:grpSpPr bwMode="auto">
            <a:xfrm>
              <a:off x="536" y="1233"/>
              <a:ext cx="1802" cy="173"/>
              <a:chOff x="536" y="1247"/>
              <a:chExt cx="1802" cy="173"/>
            </a:xfrm>
          </p:grpSpPr>
          <p:grpSp>
            <p:nvGrpSpPr>
              <p:cNvPr id="8313" name="Group 239"/>
              <p:cNvGrpSpPr>
                <a:grpSpLocks/>
              </p:cNvGrpSpPr>
              <p:nvPr/>
            </p:nvGrpSpPr>
            <p:grpSpPr bwMode="auto">
              <a:xfrm>
                <a:off x="2120" y="1257"/>
                <a:ext cx="218" cy="163"/>
                <a:chOff x="2120" y="1272"/>
                <a:chExt cx="218" cy="163"/>
              </a:xfrm>
            </p:grpSpPr>
            <p:sp>
              <p:nvSpPr>
                <p:cNvPr id="8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120" y="1272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7" name="Rectangle 22"/>
                <p:cNvSpPr>
                  <a:spLocks noChangeArrowheads="1"/>
                </p:cNvSpPr>
                <p:nvPr/>
              </p:nvSpPr>
              <p:spPr bwMode="auto">
                <a:xfrm>
                  <a:off x="2280" y="1272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314" name="Rectangle 133"/>
              <p:cNvSpPr>
                <a:spLocks noChangeArrowheads="1"/>
              </p:cNvSpPr>
              <p:nvPr/>
            </p:nvSpPr>
            <p:spPr bwMode="auto">
              <a:xfrm>
                <a:off x="1632" y="1247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15" name="Rectangle 181"/>
              <p:cNvSpPr>
                <a:spLocks noChangeArrowheads="1"/>
              </p:cNvSpPr>
              <p:nvPr/>
            </p:nvSpPr>
            <p:spPr bwMode="auto">
              <a:xfrm>
                <a:off x="536" y="1247"/>
                <a:ext cx="4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Helium</a:t>
                </a:r>
                <a:endParaRPr lang="en-US"/>
              </a:p>
            </p:txBody>
          </p:sp>
        </p:grpSp>
        <p:grpSp>
          <p:nvGrpSpPr>
            <p:cNvPr id="8221" name="Group 251"/>
            <p:cNvGrpSpPr>
              <a:grpSpLocks/>
            </p:cNvGrpSpPr>
            <p:nvPr/>
          </p:nvGrpSpPr>
          <p:grpSpPr bwMode="auto">
            <a:xfrm>
              <a:off x="536" y="1401"/>
              <a:ext cx="2070" cy="173"/>
              <a:chOff x="536" y="1409"/>
              <a:chExt cx="2070" cy="173"/>
            </a:xfrm>
          </p:grpSpPr>
          <p:grpSp>
            <p:nvGrpSpPr>
              <p:cNvPr id="8305" name="Group 240"/>
              <p:cNvGrpSpPr>
                <a:grpSpLocks/>
              </p:cNvGrpSpPr>
              <p:nvPr/>
            </p:nvGrpSpPr>
            <p:grpSpPr bwMode="auto">
              <a:xfrm>
                <a:off x="2120" y="1419"/>
                <a:ext cx="486" cy="163"/>
                <a:chOff x="2120" y="1429"/>
                <a:chExt cx="486" cy="163"/>
              </a:xfrm>
            </p:grpSpPr>
            <p:sp>
              <p:nvSpPr>
                <p:cNvPr id="830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20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280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4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04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12" name="Rectangle 32"/>
                <p:cNvSpPr>
                  <a:spLocks noChangeArrowheads="1"/>
                </p:cNvSpPr>
                <p:nvPr/>
              </p:nvSpPr>
              <p:spPr bwMode="auto">
                <a:xfrm>
                  <a:off x="2568" y="1429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06" name="Rectangle 136"/>
              <p:cNvSpPr>
                <a:spLocks noChangeArrowheads="1"/>
              </p:cNvSpPr>
              <p:nvPr/>
            </p:nvSpPr>
            <p:spPr bwMode="auto">
              <a:xfrm>
                <a:off x="1632" y="1409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307" name="Rectangle 185"/>
              <p:cNvSpPr>
                <a:spLocks noChangeArrowheads="1"/>
              </p:cNvSpPr>
              <p:nvPr/>
            </p:nvSpPr>
            <p:spPr bwMode="auto">
              <a:xfrm>
                <a:off x="536" y="1409"/>
                <a:ext cx="4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Lithium</a:t>
                </a:r>
                <a:endParaRPr lang="en-US"/>
              </a:p>
            </p:txBody>
          </p:sp>
        </p:grpSp>
        <p:grpSp>
          <p:nvGrpSpPr>
            <p:cNvPr id="8222" name="Group 252"/>
            <p:cNvGrpSpPr>
              <a:grpSpLocks/>
            </p:cNvGrpSpPr>
            <p:nvPr/>
          </p:nvGrpSpPr>
          <p:grpSpPr bwMode="auto">
            <a:xfrm>
              <a:off x="536" y="1568"/>
              <a:ext cx="2016" cy="173"/>
              <a:chOff x="536" y="1572"/>
              <a:chExt cx="2016" cy="173"/>
            </a:xfrm>
          </p:grpSpPr>
          <p:grpSp>
            <p:nvGrpSpPr>
              <p:cNvPr id="8298" name="Group 241"/>
              <p:cNvGrpSpPr>
                <a:grpSpLocks/>
              </p:cNvGrpSpPr>
              <p:nvPr/>
            </p:nvGrpSpPr>
            <p:grpSpPr bwMode="auto">
              <a:xfrm>
                <a:off x="2120" y="1582"/>
                <a:ext cx="432" cy="163"/>
                <a:chOff x="2120" y="1586"/>
                <a:chExt cx="432" cy="163"/>
              </a:xfrm>
            </p:grpSpPr>
            <p:sp>
              <p:nvSpPr>
                <p:cNvPr id="8301" name="Rectangle 33"/>
                <p:cNvSpPr>
                  <a:spLocks noChangeArrowheads="1"/>
                </p:cNvSpPr>
                <p:nvPr/>
              </p:nvSpPr>
              <p:spPr bwMode="auto">
                <a:xfrm>
                  <a:off x="2120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2" name="Rectangle 34"/>
                <p:cNvSpPr>
                  <a:spLocks noChangeArrowheads="1"/>
                </p:cNvSpPr>
                <p:nvPr/>
              </p:nvSpPr>
              <p:spPr bwMode="auto">
                <a:xfrm>
                  <a:off x="2280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344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4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99" name="Rectangle 139"/>
              <p:cNvSpPr>
                <a:spLocks noChangeArrowheads="1"/>
              </p:cNvSpPr>
              <p:nvPr/>
            </p:nvSpPr>
            <p:spPr bwMode="auto">
              <a:xfrm>
                <a:off x="1632" y="1572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8300" name="Rectangle 189"/>
              <p:cNvSpPr>
                <a:spLocks noChangeArrowheads="1"/>
              </p:cNvSpPr>
              <p:nvPr/>
            </p:nvSpPr>
            <p:spPr bwMode="auto">
              <a:xfrm>
                <a:off x="536" y="1572"/>
                <a:ext cx="5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Beryllium</a:t>
                </a:r>
                <a:endParaRPr lang="en-US"/>
              </a:p>
            </p:txBody>
          </p:sp>
        </p:grpSp>
        <p:grpSp>
          <p:nvGrpSpPr>
            <p:cNvPr id="8223" name="Group 253"/>
            <p:cNvGrpSpPr>
              <a:grpSpLocks/>
            </p:cNvGrpSpPr>
            <p:nvPr/>
          </p:nvGrpSpPr>
          <p:grpSpPr bwMode="auto">
            <a:xfrm>
              <a:off x="536" y="1736"/>
              <a:ext cx="2266" cy="173"/>
              <a:chOff x="536" y="1736"/>
              <a:chExt cx="2266" cy="173"/>
            </a:xfrm>
          </p:grpSpPr>
          <p:grpSp>
            <p:nvGrpSpPr>
              <p:cNvPr id="8289" name="Group 242"/>
              <p:cNvGrpSpPr>
                <a:grpSpLocks/>
              </p:cNvGrpSpPr>
              <p:nvPr/>
            </p:nvGrpSpPr>
            <p:grpSpPr bwMode="auto">
              <a:xfrm>
                <a:off x="2120" y="1746"/>
                <a:ext cx="682" cy="163"/>
                <a:chOff x="2120" y="1743"/>
                <a:chExt cx="682" cy="163"/>
              </a:xfrm>
            </p:grpSpPr>
            <p:sp>
              <p:nvSpPr>
                <p:cNvPr id="829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20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3" name="Rectangle 39"/>
                <p:cNvSpPr>
                  <a:spLocks noChangeArrowheads="1"/>
                </p:cNvSpPr>
                <p:nvPr/>
              </p:nvSpPr>
              <p:spPr bwMode="auto">
                <a:xfrm>
                  <a:off x="2280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44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5" name="Rectangle 41"/>
                <p:cNvSpPr>
                  <a:spLocks noChangeArrowheads="1"/>
                </p:cNvSpPr>
                <p:nvPr/>
              </p:nvSpPr>
              <p:spPr bwMode="auto">
                <a:xfrm>
                  <a:off x="250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6" name="Rectangle 42"/>
                <p:cNvSpPr>
                  <a:spLocks noChangeArrowheads="1"/>
                </p:cNvSpPr>
                <p:nvPr/>
              </p:nvSpPr>
              <p:spPr bwMode="auto">
                <a:xfrm>
                  <a:off x="2568" y="174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9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4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90" name="Rectangle 142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8291" name="Rectangle 193"/>
              <p:cNvSpPr>
                <a:spLocks noChangeArrowheads="1"/>
              </p:cNvSpPr>
              <p:nvPr/>
            </p:nvSpPr>
            <p:spPr bwMode="auto">
              <a:xfrm>
                <a:off x="536" y="1736"/>
                <a:ext cx="3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Boron</a:t>
                </a:r>
                <a:endParaRPr lang="en-US"/>
              </a:p>
            </p:txBody>
          </p:sp>
        </p:grpSp>
        <p:grpSp>
          <p:nvGrpSpPr>
            <p:cNvPr id="8224" name="Group 254"/>
            <p:cNvGrpSpPr>
              <a:grpSpLocks/>
            </p:cNvGrpSpPr>
            <p:nvPr/>
          </p:nvGrpSpPr>
          <p:grpSpPr bwMode="auto">
            <a:xfrm>
              <a:off x="536" y="1903"/>
              <a:ext cx="2266" cy="173"/>
              <a:chOff x="536" y="1903"/>
              <a:chExt cx="2266" cy="173"/>
            </a:xfrm>
          </p:grpSpPr>
          <p:grpSp>
            <p:nvGrpSpPr>
              <p:cNvPr id="8280" name="Group 243"/>
              <p:cNvGrpSpPr>
                <a:grpSpLocks/>
              </p:cNvGrpSpPr>
              <p:nvPr/>
            </p:nvGrpSpPr>
            <p:grpSpPr bwMode="auto">
              <a:xfrm>
                <a:off x="2120" y="1913"/>
                <a:ext cx="682" cy="163"/>
                <a:chOff x="2120" y="1901"/>
                <a:chExt cx="682" cy="163"/>
              </a:xfrm>
            </p:grpSpPr>
            <p:sp>
              <p:nvSpPr>
                <p:cNvPr id="8283" name="Rectangle 45"/>
                <p:cNvSpPr>
                  <a:spLocks noChangeArrowheads="1"/>
                </p:cNvSpPr>
                <p:nvPr/>
              </p:nvSpPr>
              <p:spPr bwMode="auto">
                <a:xfrm>
                  <a:off x="2120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4" name="Rectangle 46"/>
                <p:cNvSpPr>
                  <a:spLocks noChangeArrowheads="1"/>
                </p:cNvSpPr>
                <p:nvPr/>
              </p:nvSpPr>
              <p:spPr bwMode="auto">
                <a:xfrm>
                  <a:off x="2280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44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6" name="Rectangle 48"/>
                <p:cNvSpPr>
                  <a:spLocks noChangeArrowheads="1"/>
                </p:cNvSpPr>
                <p:nvPr/>
              </p:nvSpPr>
              <p:spPr bwMode="auto">
                <a:xfrm>
                  <a:off x="250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7" name="Rectangle 49"/>
                <p:cNvSpPr>
                  <a:spLocks noChangeArrowheads="1"/>
                </p:cNvSpPr>
                <p:nvPr/>
              </p:nvSpPr>
              <p:spPr bwMode="auto">
                <a:xfrm>
                  <a:off x="2568" y="1901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8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4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81" name="Rectangle 145"/>
              <p:cNvSpPr>
                <a:spLocks noChangeArrowheads="1"/>
              </p:cNvSpPr>
              <p:nvPr/>
            </p:nvSpPr>
            <p:spPr bwMode="auto">
              <a:xfrm>
                <a:off x="1632" y="190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282" name="Rectangle 197"/>
              <p:cNvSpPr>
                <a:spLocks noChangeArrowheads="1"/>
              </p:cNvSpPr>
              <p:nvPr/>
            </p:nvSpPr>
            <p:spPr bwMode="auto">
              <a:xfrm>
                <a:off x="536" y="1903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Carbon</a:t>
                </a:r>
                <a:endParaRPr lang="en-US"/>
              </a:p>
            </p:txBody>
          </p:sp>
        </p:grpSp>
        <p:sp>
          <p:nvSpPr>
            <p:cNvPr id="8225" name="Rectangle 201"/>
            <p:cNvSpPr>
              <a:spLocks noChangeArrowheads="1"/>
            </p:cNvSpPr>
            <p:nvPr/>
          </p:nvSpPr>
          <p:spPr bwMode="auto">
            <a:xfrm>
              <a:off x="536" y="201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grpSp>
          <p:nvGrpSpPr>
            <p:cNvPr id="8226" name="Group 255"/>
            <p:cNvGrpSpPr>
              <a:grpSpLocks/>
            </p:cNvGrpSpPr>
            <p:nvPr/>
          </p:nvGrpSpPr>
          <p:grpSpPr bwMode="auto">
            <a:xfrm>
              <a:off x="536" y="2234"/>
              <a:ext cx="3221" cy="173"/>
              <a:chOff x="536" y="2234"/>
              <a:chExt cx="3221" cy="173"/>
            </a:xfrm>
          </p:grpSpPr>
          <p:grpSp>
            <p:nvGrpSpPr>
              <p:cNvPr id="8270" name="Group 244"/>
              <p:cNvGrpSpPr>
                <a:grpSpLocks/>
              </p:cNvGrpSpPr>
              <p:nvPr/>
            </p:nvGrpSpPr>
            <p:grpSpPr bwMode="auto">
              <a:xfrm>
                <a:off x="2120" y="2244"/>
                <a:ext cx="1637" cy="163"/>
                <a:chOff x="2120" y="2253"/>
                <a:chExt cx="1637" cy="163"/>
              </a:xfrm>
            </p:grpSpPr>
            <p:sp>
              <p:nvSpPr>
                <p:cNvPr id="82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120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4" name="Rectangle 54"/>
                <p:cNvSpPr>
                  <a:spLocks noChangeArrowheads="1"/>
                </p:cNvSpPr>
                <p:nvPr/>
              </p:nvSpPr>
              <p:spPr bwMode="auto">
                <a:xfrm>
                  <a:off x="2280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344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50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568" y="225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74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7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04" y="2253"/>
                  <a:ext cx="453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(stable)</a:t>
                  </a:r>
                  <a:endParaRPr lang="en-US"/>
                </a:p>
              </p:txBody>
            </p:sp>
          </p:grpSp>
          <p:sp>
            <p:nvSpPr>
              <p:cNvPr id="8271" name="Rectangle 150"/>
              <p:cNvSpPr>
                <a:spLocks noChangeArrowheads="1"/>
              </p:cNvSpPr>
              <p:nvPr/>
            </p:nvSpPr>
            <p:spPr bwMode="auto">
              <a:xfrm>
                <a:off x="1592" y="223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272" name="Rectangle 205"/>
              <p:cNvSpPr>
                <a:spLocks noChangeArrowheads="1"/>
              </p:cNvSpPr>
              <p:nvPr/>
            </p:nvSpPr>
            <p:spPr bwMode="auto">
              <a:xfrm>
                <a:off x="536" y="2234"/>
                <a:ext cx="3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Neon</a:t>
                </a:r>
                <a:endParaRPr lang="en-US"/>
              </a:p>
            </p:txBody>
          </p:sp>
        </p:grpSp>
        <p:grpSp>
          <p:nvGrpSpPr>
            <p:cNvPr id="8227" name="Group 257"/>
            <p:cNvGrpSpPr>
              <a:grpSpLocks/>
            </p:cNvGrpSpPr>
            <p:nvPr/>
          </p:nvGrpSpPr>
          <p:grpSpPr bwMode="auto">
            <a:xfrm>
              <a:off x="536" y="2404"/>
              <a:ext cx="2490" cy="173"/>
              <a:chOff x="536" y="2408"/>
              <a:chExt cx="2490" cy="173"/>
            </a:xfrm>
          </p:grpSpPr>
          <p:grpSp>
            <p:nvGrpSpPr>
              <p:cNvPr id="8259" name="Group 256"/>
              <p:cNvGrpSpPr>
                <a:grpSpLocks/>
              </p:cNvGrpSpPr>
              <p:nvPr/>
            </p:nvGrpSpPr>
            <p:grpSpPr bwMode="auto">
              <a:xfrm>
                <a:off x="2120" y="2410"/>
                <a:ext cx="906" cy="163"/>
                <a:chOff x="2120" y="2410"/>
                <a:chExt cx="906" cy="163"/>
              </a:xfrm>
            </p:grpSpPr>
            <p:sp>
              <p:nvSpPr>
                <p:cNvPr id="8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2120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3" name="Rectangle 64"/>
                <p:cNvSpPr>
                  <a:spLocks noChangeArrowheads="1"/>
                </p:cNvSpPr>
                <p:nvPr/>
              </p:nvSpPr>
              <p:spPr bwMode="auto">
                <a:xfrm>
                  <a:off x="2280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4" name="Rectangle 65"/>
                <p:cNvSpPr>
                  <a:spLocks noChangeArrowheads="1"/>
                </p:cNvSpPr>
                <p:nvPr/>
              </p:nvSpPr>
              <p:spPr bwMode="auto">
                <a:xfrm>
                  <a:off x="2344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5" name="Rectangle 66"/>
                <p:cNvSpPr>
                  <a:spLocks noChangeArrowheads="1"/>
                </p:cNvSpPr>
                <p:nvPr/>
              </p:nvSpPr>
              <p:spPr bwMode="auto">
                <a:xfrm>
                  <a:off x="250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6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8" y="2410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67" name="Rectangle 68"/>
                <p:cNvSpPr>
                  <a:spLocks noChangeArrowheads="1"/>
                </p:cNvSpPr>
                <p:nvPr/>
              </p:nvSpPr>
              <p:spPr bwMode="auto">
                <a:xfrm>
                  <a:off x="274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68" name="Rectangle 69"/>
                <p:cNvSpPr>
                  <a:spLocks noChangeArrowheads="1"/>
                </p:cNvSpPr>
                <p:nvPr/>
              </p:nvSpPr>
              <p:spPr bwMode="auto">
                <a:xfrm>
                  <a:off x="2808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68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60" name="Rectangle 153"/>
              <p:cNvSpPr>
                <a:spLocks noChangeArrowheads="1"/>
              </p:cNvSpPr>
              <p:nvPr/>
            </p:nvSpPr>
            <p:spPr bwMode="auto">
              <a:xfrm>
                <a:off x="1592" y="2408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11</a:t>
                </a:r>
                <a:endParaRPr lang="en-US"/>
              </a:p>
            </p:txBody>
          </p:sp>
          <p:sp>
            <p:nvSpPr>
              <p:cNvPr id="8261" name="Rectangle 209"/>
              <p:cNvSpPr>
                <a:spLocks noChangeArrowheads="1"/>
              </p:cNvSpPr>
              <p:nvPr/>
            </p:nvSpPr>
            <p:spPr bwMode="auto">
              <a:xfrm>
                <a:off x="536" y="2408"/>
                <a:ext cx="4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Sodium</a:t>
                </a:r>
                <a:endParaRPr lang="en-US"/>
              </a:p>
            </p:txBody>
          </p:sp>
        </p:grpSp>
        <p:grpSp>
          <p:nvGrpSpPr>
            <p:cNvPr id="8228" name="Group 258"/>
            <p:cNvGrpSpPr>
              <a:grpSpLocks/>
            </p:cNvGrpSpPr>
            <p:nvPr/>
          </p:nvGrpSpPr>
          <p:grpSpPr bwMode="auto">
            <a:xfrm>
              <a:off x="536" y="2574"/>
              <a:ext cx="2534" cy="173"/>
              <a:chOff x="536" y="2576"/>
              <a:chExt cx="2534" cy="173"/>
            </a:xfrm>
          </p:grpSpPr>
          <p:grpSp>
            <p:nvGrpSpPr>
              <p:cNvPr id="8247" name="Group 245"/>
              <p:cNvGrpSpPr>
                <a:grpSpLocks/>
              </p:cNvGrpSpPr>
              <p:nvPr/>
            </p:nvGrpSpPr>
            <p:grpSpPr bwMode="auto">
              <a:xfrm>
                <a:off x="2120" y="2586"/>
                <a:ext cx="950" cy="163"/>
                <a:chOff x="2120" y="2567"/>
                <a:chExt cx="950" cy="163"/>
              </a:xfrm>
            </p:grpSpPr>
            <p:sp>
              <p:nvSpPr>
                <p:cNvPr id="8250" name="Rectangle 72"/>
                <p:cNvSpPr>
                  <a:spLocks noChangeArrowheads="1"/>
                </p:cNvSpPr>
                <p:nvPr/>
              </p:nvSpPr>
              <p:spPr bwMode="auto">
                <a:xfrm>
                  <a:off x="2120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0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2" name="Rectangle 74"/>
                <p:cNvSpPr>
                  <a:spLocks noChangeArrowheads="1"/>
                </p:cNvSpPr>
                <p:nvPr/>
              </p:nvSpPr>
              <p:spPr bwMode="auto">
                <a:xfrm>
                  <a:off x="2344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3" name="Rectangle 75"/>
                <p:cNvSpPr>
                  <a:spLocks noChangeArrowheads="1"/>
                </p:cNvSpPr>
                <p:nvPr/>
              </p:nvSpPr>
              <p:spPr bwMode="auto">
                <a:xfrm>
                  <a:off x="250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4" name="Rectangle 76"/>
                <p:cNvSpPr>
                  <a:spLocks noChangeArrowheads="1"/>
                </p:cNvSpPr>
                <p:nvPr/>
              </p:nvSpPr>
              <p:spPr bwMode="auto">
                <a:xfrm>
                  <a:off x="2568" y="2567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55" name="Rectangle 77"/>
                <p:cNvSpPr>
                  <a:spLocks noChangeArrowheads="1"/>
                </p:cNvSpPr>
                <p:nvPr/>
              </p:nvSpPr>
              <p:spPr bwMode="auto">
                <a:xfrm>
                  <a:off x="274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56" name="Rectangle 78"/>
                <p:cNvSpPr>
                  <a:spLocks noChangeArrowheads="1"/>
                </p:cNvSpPr>
                <p:nvPr/>
              </p:nvSpPr>
              <p:spPr bwMode="auto">
                <a:xfrm>
                  <a:off x="2808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7" name="Rectangle 79"/>
                <p:cNvSpPr>
                  <a:spLocks noChangeArrowheads="1"/>
                </p:cNvSpPr>
                <p:nvPr/>
              </p:nvSpPr>
              <p:spPr bwMode="auto">
                <a:xfrm>
                  <a:off x="2968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32" y="256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248" name="Rectangle 156"/>
              <p:cNvSpPr>
                <a:spLocks noChangeArrowheads="1"/>
              </p:cNvSpPr>
              <p:nvPr/>
            </p:nvSpPr>
            <p:spPr bwMode="auto">
              <a:xfrm>
                <a:off x="1592" y="2576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12</a:t>
                </a:r>
                <a:endParaRPr lang="en-US"/>
              </a:p>
            </p:txBody>
          </p:sp>
          <p:sp>
            <p:nvSpPr>
              <p:cNvPr id="8249" name="Rectangle 213"/>
              <p:cNvSpPr>
                <a:spLocks noChangeArrowheads="1"/>
              </p:cNvSpPr>
              <p:nvPr/>
            </p:nvSpPr>
            <p:spPr bwMode="auto">
              <a:xfrm>
                <a:off x="536" y="2576"/>
                <a:ext cx="7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Magnesium</a:t>
                </a:r>
                <a:endParaRPr lang="en-US"/>
              </a:p>
            </p:txBody>
          </p:sp>
        </p:grpSp>
        <p:grpSp>
          <p:nvGrpSpPr>
            <p:cNvPr id="8229" name="Group 259"/>
            <p:cNvGrpSpPr>
              <a:grpSpLocks/>
            </p:cNvGrpSpPr>
            <p:nvPr/>
          </p:nvGrpSpPr>
          <p:grpSpPr bwMode="auto">
            <a:xfrm>
              <a:off x="536" y="2744"/>
              <a:ext cx="2730" cy="173"/>
              <a:chOff x="536" y="2744"/>
              <a:chExt cx="2730" cy="173"/>
            </a:xfrm>
          </p:grpSpPr>
          <p:grpSp>
            <p:nvGrpSpPr>
              <p:cNvPr id="8234" name="Group 246"/>
              <p:cNvGrpSpPr>
                <a:grpSpLocks/>
              </p:cNvGrpSpPr>
              <p:nvPr/>
            </p:nvGrpSpPr>
            <p:grpSpPr bwMode="auto">
              <a:xfrm>
                <a:off x="2120" y="2754"/>
                <a:ext cx="1146" cy="163"/>
                <a:chOff x="2120" y="2724"/>
                <a:chExt cx="1146" cy="163"/>
              </a:xfrm>
            </p:grpSpPr>
            <p:sp>
              <p:nvSpPr>
                <p:cNvPr id="8237" name="Rectangle 81"/>
                <p:cNvSpPr>
                  <a:spLocks noChangeArrowheads="1"/>
                </p:cNvSpPr>
                <p:nvPr/>
              </p:nvSpPr>
              <p:spPr bwMode="auto">
                <a:xfrm>
                  <a:off x="2120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280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39" name="Rectangle 83"/>
                <p:cNvSpPr>
                  <a:spLocks noChangeArrowheads="1"/>
                </p:cNvSpPr>
                <p:nvPr/>
              </p:nvSpPr>
              <p:spPr bwMode="auto">
                <a:xfrm>
                  <a:off x="2344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0" name="Rectangle 84"/>
                <p:cNvSpPr>
                  <a:spLocks noChangeArrowheads="1"/>
                </p:cNvSpPr>
                <p:nvPr/>
              </p:nvSpPr>
              <p:spPr bwMode="auto">
                <a:xfrm>
                  <a:off x="250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1" name="Rectangle 85"/>
                <p:cNvSpPr>
                  <a:spLocks noChangeArrowheads="1"/>
                </p:cNvSpPr>
                <p:nvPr/>
              </p:nvSpPr>
              <p:spPr bwMode="auto">
                <a:xfrm>
                  <a:off x="2568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74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4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08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4" name="Rectangle 88"/>
                <p:cNvSpPr>
                  <a:spLocks noChangeArrowheads="1"/>
                </p:cNvSpPr>
                <p:nvPr/>
              </p:nvSpPr>
              <p:spPr bwMode="auto">
                <a:xfrm>
                  <a:off x="296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5" name="Rectangle 89"/>
                <p:cNvSpPr>
                  <a:spLocks noChangeArrowheads="1"/>
                </p:cNvSpPr>
                <p:nvPr/>
              </p:nvSpPr>
              <p:spPr bwMode="auto">
                <a:xfrm>
                  <a:off x="3032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6" name="Rectangle 90"/>
                <p:cNvSpPr>
                  <a:spLocks noChangeArrowheads="1"/>
                </p:cNvSpPr>
                <p:nvPr/>
              </p:nvSpPr>
              <p:spPr bwMode="auto">
                <a:xfrm>
                  <a:off x="320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35" name="Rectangle 159"/>
              <p:cNvSpPr>
                <a:spLocks noChangeArrowheads="1"/>
              </p:cNvSpPr>
              <p:nvPr/>
            </p:nvSpPr>
            <p:spPr bwMode="auto">
              <a:xfrm>
                <a:off x="1592" y="274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13</a:t>
                </a:r>
                <a:endParaRPr lang="en-US"/>
              </a:p>
            </p:txBody>
          </p:sp>
          <p:sp>
            <p:nvSpPr>
              <p:cNvPr id="8236" name="Rectangle 217"/>
              <p:cNvSpPr>
                <a:spLocks noChangeArrowheads="1"/>
              </p:cNvSpPr>
              <p:nvPr/>
            </p:nvSpPr>
            <p:spPr bwMode="auto">
              <a:xfrm>
                <a:off x="536" y="2744"/>
                <a:ext cx="6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Aluminum</a:t>
                </a:r>
                <a:endParaRPr lang="en-US"/>
              </a:p>
            </p:txBody>
          </p:sp>
        </p:grpSp>
        <p:sp>
          <p:nvSpPr>
            <p:cNvPr id="8230" name="Rectangle 221"/>
            <p:cNvSpPr>
              <a:spLocks noChangeArrowheads="1"/>
            </p:cNvSpPr>
            <p:nvPr/>
          </p:nvSpPr>
          <p:spPr bwMode="auto">
            <a:xfrm>
              <a:off x="536" y="285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1" name="Rectangle 225"/>
            <p:cNvSpPr>
              <a:spLocks noChangeArrowheads="1"/>
            </p:cNvSpPr>
            <p:nvPr/>
          </p:nvSpPr>
          <p:spPr bwMode="auto">
            <a:xfrm>
              <a:off x="536" y="3080"/>
              <a:ext cx="3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Argon</a:t>
              </a:r>
              <a:endParaRPr lang="en-US"/>
            </a:p>
          </p:txBody>
        </p:sp>
        <p:sp>
          <p:nvSpPr>
            <p:cNvPr id="8232" name="Rectangle 229"/>
            <p:cNvSpPr>
              <a:spLocks noChangeArrowheads="1"/>
            </p:cNvSpPr>
            <p:nvPr/>
          </p:nvSpPr>
          <p:spPr bwMode="auto">
            <a:xfrm>
              <a:off x="536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3" name="Rectangle 233"/>
            <p:cNvSpPr>
              <a:spLocks noChangeArrowheads="1"/>
            </p:cNvSpPr>
            <p:nvPr/>
          </p:nvSpPr>
          <p:spPr bwMode="auto">
            <a:xfrm>
              <a:off x="536" y="341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Krypton</a:t>
              </a:r>
              <a:endParaRPr lang="en-US"/>
            </a:p>
          </p:txBody>
        </p:sp>
      </p:grp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6553200" y="2819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Table 2.2,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210F0-AFF2-4F6D-B608-EE0CFE72C3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4525" y="12112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3333CC"/>
                </a:solidFill>
              </a:rPr>
              <a:t>Valence electrons</a:t>
            </a:r>
            <a:r>
              <a:rPr lang="en-US" sz="2800" smtClean="0"/>
              <a:t> – those in unfilled shells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Filled shells more stable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Valence electrons are most available for bonding and tend to control the chemical properties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example:   C (atomic number = 6)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</a:t>
            </a:r>
            <a:r>
              <a:rPr lang="en-US" i="1" smtClean="0">
                <a:solidFill>
                  <a:schemeClr val="tx2"/>
                </a:solidFill>
              </a:rPr>
              <a:t>s</a:t>
            </a:r>
            <a:r>
              <a:rPr lang="en-US" baseline="30000" smtClean="0">
                <a:solidFill>
                  <a:schemeClr val="tx2"/>
                </a:solidFill>
              </a:rPr>
              <a:t>2</a:t>
            </a:r>
            <a:r>
              <a:rPr lang="en-US" smtClean="0"/>
              <a:t>   </a:t>
            </a:r>
            <a:r>
              <a:rPr lang="en-US" smtClean="0">
                <a:solidFill>
                  <a:srgbClr val="FF3300"/>
                </a:solidFill>
              </a:rPr>
              <a:t>2</a:t>
            </a:r>
            <a:r>
              <a:rPr lang="en-US" i="1" smtClean="0">
                <a:solidFill>
                  <a:srgbClr val="FF3300"/>
                </a:solidFill>
              </a:rPr>
              <a:t>s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  <a:r>
              <a:rPr lang="en-US" smtClean="0">
                <a:solidFill>
                  <a:srgbClr val="FF3300"/>
                </a:solidFill>
              </a:rPr>
              <a:t> 2</a:t>
            </a:r>
            <a:r>
              <a:rPr lang="en-US" i="1" smtClean="0">
                <a:solidFill>
                  <a:srgbClr val="FF3300"/>
                </a:solidFill>
              </a:rPr>
              <a:t>p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27275" y="4529138"/>
            <a:ext cx="3921125" cy="1160462"/>
            <a:chOff x="1370" y="2614"/>
            <a:chExt cx="2470" cy="73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370" y="2614"/>
              <a:ext cx="668" cy="33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340" y="3108"/>
              <a:ext cx="1500" cy="23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</a:rPr>
                <a:t>valence electrons</a:t>
              </a: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1774" y="2944"/>
              <a:ext cx="567" cy="323"/>
            </a:xfrm>
            <a:custGeom>
              <a:avLst/>
              <a:gdLst>
                <a:gd name="T0" fmla="*/ 567 w 567"/>
                <a:gd name="T1" fmla="*/ 311 h 323"/>
                <a:gd name="T2" fmla="*/ 265 w 567"/>
                <a:gd name="T3" fmla="*/ 311 h 323"/>
                <a:gd name="T4" fmla="*/ 55 w 567"/>
                <a:gd name="T5" fmla="*/ 238 h 323"/>
                <a:gd name="T6" fmla="*/ 0 w 567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7"/>
                <a:gd name="T13" fmla="*/ 0 h 323"/>
                <a:gd name="T14" fmla="*/ 567 w 567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7" h="323">
                  <a:moveTo>
                    <a:pt x="567" y="311"/>
                  </a:moveTo>
                  <a:cubicBezTo>
                    <a:pt x="458" y="317"/>
                    <a:pt x="350" y="323"/>
                    <a:pt x="265" y="311"/>
                  </a:cubicBezTo>
                  <a:cubicBezTo>
                    <a:pt x="180" y="299"/>
                    <a:pt x="99" y="290"/>
                    <a:pt x="55" y="238"/>
                  </a:cubicBezTo>
                  <a:cubicBezTo>
                    <a:pt x="11" y="186"/>
                    <a:pt x="9" y="40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0D232-9014-4312-89FD-FB1EC6F527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Configurations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074738"/>
            <a:ext cx="7772400" cy="7985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ex:  Fe - atomic #  </a:t>
            </a:r>
            <a:r>
              <a:rPr lang="en-US" sz="2000" smtClean="0"/>
              <a:t>=</a:t>
            </a:r>
          </a:p>
        </p:txBody>
      </p:sp>
      <p:sp>
        <p:nvSpPr>
          <p:cNvPr id="447532" name="Line 44"/>
          <p:cNvSpPr>
            <a:spLocks noChangeShapeType="1"/>
          </p:cNvSpPr>
          <p:nvPr/>
        </p:nvSpPr>
        <p:spPr bwMode="auto">
          <a:xfrm flipV="1">
            <a:off x="4325938" y="5776913"/>
            <a:ext cx="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33" name="Line 45"/>
          <p:cNvSpPr>
            <a:spLocks noChangeShapeType="1"/>
          </p:cNvSpPr>
          <p:nvPr/>
        </p:nvSpPr>
        <p:spPr bwMode="auto">
          <a:xfrm>
            <a:off x="4457700" y="57912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319588" y="5145088"/>
            <a:ext cx="131762" cy="390525"/>
            <a:chOff x="2642" y="3621"/>
            <a:chExt cx="83" cy="246"/>
          </a:xfrm>
        </p:grpSpPr>
        <p:sp>
          <p:nvSpPr>
            <p:cNvPr id="10328" name="Line 48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49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905250" y="4824413"/>
            <a:ext cx="981075" cy="419100"/>
            <a:chOff x="2460" y="3039"/>
            <a:chExt cx="618" cy="264"/>
          </a:xfrm>
        </p:grpSpPr>
        <p:grpSp>
          <p:nvGrpSpPr>
            <p:cNvPr id="10319" name="Group 50"/>
            <p:cNvGrpSpPr>
              <a:grpSpLocks/>
            </p:cNvGrpSpPr>
            <p:nvPr/>
          </p:nvGrpSpPr>
          <p:grpSpPr bwMode="auto">
            <a:xfrm>
              <a:off x="2460" y="3053"/>
              <a:ext cx="83" cy="246"/>
              <a:chOff x="2642" y="3621"/>
              <a:chExt cx="83" cy="246"/>
            </a:xfrm>
          </p:grpSpPr>
          <p:sp>
            <p:nvSpPr>
              <p:cNvPr id="10326" name="Line 51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52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0" name="Group 53"/>
            <p:cNvGrpSpPr>
              <a:grpSpLocks/>
            </p:cNvGrpSpPr>
            <p:nvPr/>
          </p:nvGrpSpPr>
          <p:grpSpPr bwMode="auto">
            <a:xfrm>
              <a:off x="2721" y="3039"/>
              <a:ext cx="83" cy="246"/>
              <a:chOff x="2642" y="3621"/>
              <a:chExt cx="83" cy="246"/>
            </a:xfrm>
          </p:grpSpPr>
          <p:sp>
            <p:nvSpPr>
              <p:cNvPr id="10324" name="Line 54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55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1" name="Group 56"/>
            <p:cNvGrpSpPr>
              <a:grpSpLocks/>
            </p:cNvGrpSpPr>
            <p:nvPr/>
          </p:nvGrpSpPr>
          <p:grpSpPr bwMode="auto">
            <a:xfrm>
              <a:off x="2995" y="3057"/>
              <a:ext cx="83" cy="246"/>
              <a:chOff x="2642" y="3621"/>
              <a:chExt cx="83" cy="246"/>
            </a:xfrm>
          </p:grpSpPr>
          <p:sp>
            <p:nvSpPr>
              <p:cNvPr id="10322" name="Line 57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58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341813" y="4121150"/>
            <a:ext cx="131762" cy="390525"/>
            <a:chOff x="2642" y="3621"/>
            <a:chExt cx="83" cy="246"/>
          </a:xfrm>
        </p:grpSpPr>
        <p:sp>
          <p:nvSpPr>
            <p:cNvPr id="10317" name="Line 60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61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3927475" y="3843338"/>
            <a:ext cx="981075" cy="419100"/>
            <a:chOff x="2474" y="2394"/>
            <a:chExt cx="618" cy="264"/>
          </a:xfrm>
        </p:grpSpPr>
        <p:grpSp>
          <p:nvGrpSpPr>
            <p:cNvPr id="10308" name="Group 62"/>
            <p:cNvGrpSpPr>
              <a:grpSpLocks/>
            </p:cNvGrpSpPr>
            <p:nvPr/>
          </p:nvGrpSpPr>
          <p:grpSpPr bwMode="auto">
            <a:xfrm>
              <a:off x="2474" y="2408"/>
              <a:ext cx="83" cy="246"/>
              <a:chOff x="2642" y="3621"/>
              <a:chExt cx="83" cy="246"/>
            </a:xfrm>
          </p:grpSpPr>
          <p:sp>
            <p:nvSpPr>
              <p:cNvPr id="10315" name="Line 63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64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9" name="Group 65"/>
            <p:cNvGrpSpPr>
              <a:grpSpLocks/>
            </p:cNvGrpSpPr>
            <p:nvPr/>
          </p:nvGrpSpPr>
          <p:grpSpPr bwMode="auto">
            <a:xfrm>
              <a:off x="2735" y="2394"/>
              <a:ext cx="83" cy="246"/>
              <a:chOff x="2642" y="3621"/>
              <a:chExt cx="83" cy="246"/>
            </a:xfrm>
          </p:grpSpPr>
          <p:sp>
            <p:nvSpPr>
              <p:cNvPr id="10313" name="Line 66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67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0" name="Group 68"/>
            <p:cNvGrpSpPr>
              <a:grpSpLocks/>
            </p:cNvGrpSpPr>
            <p:nvPr/>
          </p:nvGrpSpPr>
          <p:grpSpPr bwMode="auto">
            <a:xfrm>
              <a:off x="3009" y="2412"/>
              <a:ext cx="83" cy="246"/>
              <a:chOff x="2642" y="3621"/>
              <a:chExt cx="83" cy="246"/>
            </a:xfrm>
          </p:grpSpPr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70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4333875" y="3330575"/>
            <a:ext cx="131763" cy="390525"/>
            <a:chOff x="2642" y="3621"/>
            <a:chExt cx="83" cy="246"/>
          </a:xfrm>
        </p:grpSpPr>
        <p:sp>
          <p:nvSpPr>
            <p:cNvPr id="10306" name="Line 72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73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562" name="Line 74"/>
          <p:cNvSpPr>
            <a:spLocks noChangeShapeType="1"/>
          </p:cNvSpPr>
          <p:nvPr/>
        </p:nvSpPr>
        <p:spPr bwMode="auto">
          <a:xfrm flipV="1">
            <a:off x="35480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3" name="Line 75"/>
          <p:cNvSpPr>
            <a:spLocks noChangeShapeType="1"/>
          </p:cNvSpPr>
          <p:nvPr/>
        </p:nvSpPr>
        <p:spPr bwMode="auto">
          <a:xfrm flipV="1">
            <a:off x="39322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4" name="Line 76"/>
          <p:cNvSpPr>
            <a:spLocks noChangeShapeType="1"/>
          </p:cNvSpPr>
          <p:nvPr/>
        </p:nvSpPr>
        <p:spPr bwMode="auto">
          <a:xfrm flipV="1">
            <a:off x="43386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5" name="Line 77"/>
          <p:cNvSpPr>
            <a:spLocks noChangeShapeType="1"/>
          </p:cNvSpPr>
          <p:nvPr/>
        </p:nvSpPr>
        <p:spPr bwMode="auto">
          <a:xfrm flipV="1">
            <a:off x="4759325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6" name="Line 78"/>
          <p:cNvSpPr>
            <a:spLocks noChangeShapeType="1"/>
          </p:cNvSpPr>
          <p:nvPr/>
        </p:nvSpPr>
        <p:spPr bwMode="auto">
          <a:xfrm flipV="1">
            <a:off x="52244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7" name="Line 79"/>
          <p:cNvSpPr>
            <a:spLocks noChangeShapeType="1"/>
          </p:cNvSpPr>
          <p:nvPr/>
        </p:nvSpPr>
        <p:spPr bwMode="auto">
          <a:xfrm>
            <a:off x="3638550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9" name="Text Box 81"/>
          <p:cNvSpPr txBox="1">
            <a:spLocks noChangeArrowheads="1"/>
          </p:cNvSpPr>
          <p:nvPr/>
        </p:nvSpPr>
        <p:spPr bwMode="auto">
          <a:xfrm>
            <a:off x="3168650" y="1062038"/>
            <a:ext cx="8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26</a:t>
            </a:r>
          </a:p>
        </p:txBody>
      </p:sp>
      <p:grpSp>
        <p:nvGrpSpPr>
          <p:cNvPr id="13" name="Group 168"/>
          <p:cNvGrpSpPr>
            <a:grpSpLocks/>
          </p:cNvGrpSpPr>
          <p:nvPr/>
        </p:nvGrpSpPr>
        <p:grpSpPr bwMode="auto">
          <a:xfrm>
            <a:off x="6943725" y="1019175"/>
            <a:ext cx="1908175" cy="1857375"/>
            <a:chOff x="4374" y="642"/>
            <a:chExt cx="1202" cy="1170"/>
          </a:xfrm>
        </p:grpSpPr>
        <p:sp>
          <p:nvSpPr>
            <p:cNvPr id="10303" name="Rectangle 80"/>
            <p:cNvSpPr>
              <a:spLocks noChangeArrowheads="1"/>
            </p:cNvSpPr>
            <p:nvPr/>
          </p:nvSpPr>
          <p:spPr bwMode="auto">
            <a:xfrm>
              <a:off x="4374" y="642"/>
              <a:ext cx="808" cy="375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Text Box 85"/>
            <p:cNvSpPr txBox="1">
              <a:spLocks noChangeArrowheads="1"/>
            </p:cNvSpPr>
            <p:nvPr/>
          </p:nvSpPr>
          <p:spPr bwMode="auto">
            <a:xfrm>
              <a:off x="4811" y="1370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valence </a:t>
              </a:r>
            </a:p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electrons</a:t>
              </a:r>
            </a:p>
          </p:txBody>
        </p:sp>
        <p:sp>
          <p:nvSpPr>
            <p:cNvPr id="10305" name="Freeform 86"/>
            <p:cNvSpPr>
              <a:spLocks/>
            </p:cNvSpPr>
            <p:nvPr/>
          </p:nvSpPr>
          <p:spPr bwMode="auto">
            <a:xfrm>
              <a:off x="4760" y="1017"/>
              <a:ext cx="347" cy="384"/>
            </a:xfrm>
            <a:custGeom>
              <a:avLst/>
              <a:gdLst>
                <a:gd name="T0" fmla="*/ 347 w 347"/>
                <a:gd name="T1" fmla="*/ 384 h 384"/>
                <a:gd name="T2" fmla="*/ 301 w 347"/>
                <a:gd name="T3" fmla="*/ 174 h 384"/>
                <a:gd name="T4" fmla="*/ 100 w 347"/>
                <a:gd name="T5" fmla="*/ 128 h 384"/>
                <a:gd name="T6" fmla="*/ 0 w 347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7"/>
                <a:gd name="T13" fmla="*/ 0 h 384"/>
                <a:gd name="T14" fmla="*/ 347 w 347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7" h="384">
                  <a:moveTo>
                    <a:pt x="347" y="384"/>
                  </a:moveTo>
                  <a:cubicBezTo>
                    <a:pt x="344" y="300"/>
                    <a:pt x="342" y="217"/>
                    <a:pt x="301" y="174"/>
                  </a:cubicBezTo>
                  <a:cubicBezTo>
                    <a:pt x="260" y="131"/>
                    <a:pt x="150" y="157"/>
                    <a:pt x="100" y="128"/>
                  </a:cubicBezTo>
                  <a:cubicBezTo>
                    <a:pt x="50" y="99"/>
                    <a:pt x="17" y="21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Rectangle 126"/>
          <p:cNvSpPr>
            <a:spLocks noChangeArrowheads="1"/>
          </p:cNvSpPr>
          <p:nvPr/>
        </p:nvSpPr>
        <p:spPr bwMode="auto">
          <a:xfrm>
            <a:off x="6710363" y="451961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0261" name="Line 127"/>
          <p:cNvSpPr>
            <a:spLocks noChangeShapeType="1"/>
          </p:cNvSpPr>
          <p:nvPr/>
        </p:nvSpPr>
        <p:spPr bwMode="auto">
          <a:xfrm flipV="1">
            <a:off x="2336800" y="18923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2" name="Group 128"/>
          <p:cNvGrpSpPr>
            <a:grpSpLocks/>
          </p:cNvGrpSpPr>
          <p:nvPr/>
        </p:nvGrpSpPr>
        <p:grpSpPr bwMode="auto">
          <a:xfrm>
            <a:off x="1041400" y="1978025"/>
            <a:ext cx="6691313" cy="4111625"/>
            <a:chOff x="449" y="1408"/>
            <a:chExt cx="4215" cy="2590"/>
          </a:xfrm>
        </p:grpSpPr>
        <p:sp>
          <p:nvSpPr>
            <p:cNvPr id="10266" name="Line 129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30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10268" name="Line 131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132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10270" name="Line 133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134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10272" name="Line 135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36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3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10275" name="Text Box 13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10276" name="Line 13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14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10278" name="Line 14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Text Box 14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10280" name="Line 14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4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Text Box 14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10283" name="Line 14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4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4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149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50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151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10289" name="Line 152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Text Box 153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10291" name="Line 154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Text Box 155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10293" name="Line 156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57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58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59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60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61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62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Text Box 163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10301" name="Text Box 164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10302" name="Text Box 165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grpSp>
        <p:nvGrpSpPr>
          <p:cNvPr id="15" name="Group 167"/>
          <p:cNvGrpSpPr>
            <a:grpSpLocks/>
          </p:cNvGrpSpPr>
          <p:nvPr/>
        </p:nvGrpSpPr>
        <p:grpSpPr bwMode="auto">
          <a:xfrm>
            <a:off x="3825875" y="1071563"/>
            <a:ext cx="4386263" cy="457200"/>
            <a:chOff x="2410" y="675"/>
            <a:chExt cx="2763" cy="288"/>
          </a:xfrm>
        </p:grpSpPr>
        <p:sp>
          <p:nvSpPr>
            <p:cNvPr id="10264" name="Text Box 82"/>
            <p:cNvSpPr txBox="1">
              <a:spLocks noChangeArrowheads="1"/>
            </p:cNvSpPr>
            <p:nvPr/>
          </p:nvSpPr>
          <p:spPr bwMode="auto">
            <a:xfrm>
              <a:off x="2410" y="675"/>
              <a:ext cx="21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  2</a:t>
              </a:r>
              <a:r>
                <a:rPr lang="en-US" i="1"/>
                <a:t>s</a:t>
              </a:r>
              <a:r>
                <a:rPr lang="en-US" baseline="30000"/>
                <a:t>2 </a:t>
              </a:r>
              <a:r>
                <a:rPr lang="en-US"/>
                <a:t>2</a:t>
              </a:r>
              <a:r>
                <a:rPr lang="en-US" i="1"/>
                <a:t>p</a:t>
              </a:r>
              <a:r>
                <a:rPr lang="en-US" baseline="30000"/>
                <a:t>6</a:t>
              </a:r>
              <a:r>
                <a:rPr lang="en-US"/>
                <a:t>   3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3</a:t>
              </a:r>
              <a:r>
                <a:rPr lang="en-US" i="1"/>
                <a:t>p</a:t>
              </a:r>
              <a:r>
                <a:rPr lang="en-US" baseline="30000"/>
                <a:t>6</a:t>
              </a:r>
            </a:p>
          </p:txBody>
        </p:sp>
        <p:sp>
          <p:nvSpPr>
            <p:cNvPr id="10265" name="Rectangle 166"/>
            <p:cNvSpPr>
              <a:spLocks noChangeArrowheads="1"/>
            </p:cNvSpPr>
            <p:nvPr/>
          </p:nvSpPr>
          <p:spPr bwMode="auto">
            <a:xfrm>
              <a:off x="4374" y="675"/>
              <a:ext cx="79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i="1"/>
                <a:t>d</a:t>
              </a:r>
              <a:r>
                <a:rPr lang="en-US" sz="800" i="1"/>
                <a:t> </a:t>
              </a:r>
              <a:r>
                <a:rPr lang="en-US" baseline="30000"/>
                <a:t>6</a:t>
              </a:r>
              <a:r>
                <a:rPr lang="en-US"/>
                <a:t>  4</a:t>
              </a:r>
              <a:r>
                <a:rPr lang="en-US" i="1"/>
                <a:t>s</a:t>
              </a:r>
              <a:r>
                <a:rPr lang="en-US" baseline="30000"/>
                <a:t>2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2" grpId="0" animBg="1"/>
      <p:bldP spid="447533" grpId="0" animBg="1"/>
      <p:bldP spid="447562" grpId="0" animBg="1"/>
      <p:bldP spid="447563" grpId="0" animBg="1"/>
      <p:bldP spid="447564" grpId="0" animBg="1"/>
      <p:bldP spid="447565" grpId="0" animBg="1"/>
      <p:bldP spid="447566" grpId="0" animBg="1"/>
      <p:bldP spid="447567" grpId="0" animBg="1"/>
      <p:bldP spid="447569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4596</TotalTime>
  <Words>1217</Words>
  <Application>Microsoft Office PowerPoint</Application>
  <PresentationFormat>On-screen Show (4:3)</PresentationFormat>
  <Paragraphs>553</Paragraphs>
  <Slides>24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Chapter_03_avi</vt:lpstr>
      <vt:lpstr>Equation</vt:lpstr>
      <vt:lpstr>Chapter 2: Atomic Structure &amp; Interatomic Bonding</vt:lpstr>
      <vt:lpstr>Slide 2</vt:lpstr>
      <vt:lpstr>Atomic Structure (Freshman Chem.)</vt:lpstr>
      <vt:lpstr>Atomic Structure</vt:lpstr>
      <vt:lpstr>Electronic Structure</vt:lpstr>
      <vt:lpstr>Electron Energy States</vt:lpstr>
      <vt:lpstr>SURVEY OF ELEMENTS</vt:lpstr>
      <vt:lpstr>Electron Configurations</vt:lpstr>
      <vt:lpstr>Electronic Configurations</vt:lpstr>
      <vt:lpstr>The Periodic Table</vt:lpstr>
      <vt:lpstr>Electronegativity</vt:lpstr>
      <vt:lpstr>Ionic bond  –  metal    +     nonmetal</vt:lpstr>
      <vt:lpstr>Ionic Bonding</vt:lpstr>
      <vt:lpstr>Ionic Bonding</vt:lpstr>
      <vt:lpstr>Examples:  Ionic Bonding</vt:lpstr>
      <vt:lpstr>Covalent Bonding</vt:lpstr>
      <vt:lpstr>Primary Bonding</vt:lpstr>
      <vt:lpstr>SECONDARY BONDING</vt:lpstr>
      <vt:lpstr>Summary:  Bonding</vt:lpstr>
      <vt:lpstr>Properties From Bonding: Tm</vt:lpstr>
      <vt:lpstr>Properties From Bonding :  a</vt:lpstr>
      <vt:lpstr>Summary:  Primary Bonds</vt:lpstr>
      <vt:lpstr>Slide 23</vt:lpstr>
      <vt:lpstr>ANNOUNCEMENTS</vt:lpstr>
    </vt:vector>
  </TitlesOfParts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mahesp</cp:lastModifiedBy>
  <cp:revision>168</cp:revision>
  <dcterms:created xsi:type="dcterms:W3CDTF">2001-01-25T20:00:33Z</dcterms:created>
  <dcterms:modified xsi:type="dcterms:W3CDTF">2012-01-17T15:46:32Z</dcterms:modified>
</cp:coreProperties>
</file>